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62" r:id="rId3"/>
    <p:sldId id="257" r:id="rId4"/>
    <p:sldId id="261" r:id="rId5"/>
    <p:sldId id="258" r:id="rId6"/>
    <p:sldId id="259" r:id="rId7"/>
    <p:sldId id="260" r:id="rId8"/>
    <p:sldId id="263" r:id="rId9"/>
    <p:sldId id="264" r:id="rId10"/>
    <p:sldId id="267" r:id="rId11"/>
    <p:sldId id="266" r:id="rId12"/>
    <p:sldId id="269" r:id="rId13"/>
    <p:sldId id="270" r:id="rId14"/>
  </p:sldIdLst>
  <p:sldSz cx="12192000" cy="6858000"/>
  <p:notesSz cx="7559675" cy="10691813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10A22F-038E-4FBB-84ED-4B3951046037}" v="2" dt="2023-11-08T13:56:41.295"/>
    <p1510:client id="{F4E6061A-B677-40AC-8D34-25EBA23F0668}" v="4" dt="2023-11-08T19:25:55.1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FFMANN Matias" userId="39004110-0afe-43e6-b89e-ced32072e5d4" providerId="ADAL" clId="{F4E6061A-B677-40AC-8D34-25EBA23F0668}"/>
    <pc:docChg chg="modSld">
      <pc:chgData name="HOFFMANN Matias" userId="39004110-0afe-43e6-b89e-ced32072e5d4" providerId="ADAL" clId="{F4E6061A-B677-40AC-8D34-25EBA23F0668}" dt="2023-11-08T19:53:02.163" v="31" actId="14100"/>
      <pc:docMkLst>
        <pc:docMk/>
      </pc:docMkLst>
      <pc:sldChg chg="modSp mod modTransition modAnim">
        <pc:chgData name="HOFFMANN Matias" userId="39004110-0afe-43e6-b89e-ced32072e5d4" providerId="ADAL" clId="{F4E6061A-B677-40AC-8D34-25EBA23F0668}" dt="2023-11-08T19:53:02.163" v="31" actId="14100"/>
        <pc:sldMkLst>
          <pc:docMk/>
          <pc:sldMk cId="2342849142" sldId="261"/>
        </pc:sldMkLst>
        <pc:spChg chg="mod">
          <ac:chgData name="HOFFMANN Matias" userId="39004110-0afe-43e6-b89e-ced32072e5d4" providerId="ADAL" clId="{F4E6061A-B677-40AC-8D34-25EBA23F0668}" dt="2023-11-08T19:53:02.163" v="31" actId="14100"/>
          <ac:spMkLst>
            <pc:docMk/>
            <pc:sldMk cId="2342849142" sldId="261"/>
            <ac:spMk id="19" creationId="{42FD1D11-C321-2489-410D-8A480F561358}"/>
          </ac:spMkLst>
        </pc:spChg>
        <pc:spChg chg="mod">
          <ac:chgData name="HOFFMANN Matias" userId="39004110-0afe-43e6-b89e-ced32072e5d4" providerId="ADAL" clId="{F4E6061A-B677-40AC-8D34-25EBA23F0668}" dt="2023-11-08T19:27:05.654" v="6" actId="947"/>
          <ac:spMkLst>
            <pc:docMk/>
            <pc:sldMk cId="2342849142" sldId="261"/>
            <ac:spMk id="21" creationId="{EF3FF61E-6AF8-15AC-16D5-DD2291B2F4E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15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423769-C591-43F4-8E5A-F47E650663C9}" type="datetimeFigureOut">
              <a:rPr lang="en-150" smtClean="0"/>
              <a:t>08/11/2023</a:t>
            </a:fld>
            <a:endParaRPr lang="en-15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15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15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15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221E67-AA47-46D5-BC77-E4471973367A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3859080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1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221E67-AA47-46D5-BC77-E4471973367A}" type="slidenum">
              <a:rPr lang="en-150" smtClean="0"/>
              <a:t>4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4214668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1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221E67-AA47-46D5-BC77-E4471973367A}" type="slidenum">
              <a:rPr lang="en-150" smtClean="0"/>
              <a:t>11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368715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EFA1517-49E9-4E92-9C9A-1B73D8F87561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A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AR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AR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A8B76F4-EEBE-448E-9246-00FF7A2A1CC1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A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AR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AR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AR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AR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882655B-AF94-4C02-9B54-A8B11EFC3E8B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A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AR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AR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AR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AR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AR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AR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6830ABA-0813-4B6F-8E01-E84290B4CAA5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A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A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B3C560D-DAE0-41DF-8D2C-96F2F85FFE12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A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AR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909E3BB-E50B-485D-9680-D067DEFC0AD4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A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AR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AR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1328149-E8A1-4A18-8EBC-A61CBAAFE22C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A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C52766B-B56C-4E77-B026-184AB56BAF0D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s-A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59D93AB-C9C6-4A53-B66E-96BC2633FA70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A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AR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AR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AR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D43A127-8926-46AA-819F-6003E9FF3688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A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AR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AR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AR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606E501-D8F8-4087-BEEF-4A068C2EA84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A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AR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AR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AR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0B6DFCF-7F3E-4E4D-BC1A-8EA9AEC8B3C7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6"/>
          <p:cNvPicPr/>
          <p:nvPr/>
        </p:nvPicPr>
        <p:blipFill>
          <a:blip r:embed="rId14"/>
          <a:stretch/>
        </p:blipFill>
        <p:spPr>
          <a:xfrm>
            <a:off x="254160" y="77400"/>
            <a:ext cx="11395800" cy="1121400"/>
          </a:xfrm>
          <a:prstGeom prst="rect">
            <a:avLst/>
          </a:prstGeom>
          <a:ln w="0">
            <a:noFill/>
          </a:ln>
        </p:spPr>
      </p:pic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es-ES" sz="6000" b="0" strike="noStrike" spc="-1">
                <a:solidFill>
                  <a:schemeClr val="dk1"/>
                </a:solidFill>
                <a:latin typeface="Calibri Light"/>
              </a:rPr>
              <a:t>Haga clic para modificar el estilo de título del patrón</a:t>
            </a:r>
            <a:endParaRPr lang="es-AR" sz="60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defTabSz="914400">
              <a:lnSpc>
                <a:spcPct val="100000"/>
              </a:lnSpc>
              <a:buNone/>
              <a:defRPr lang="es-AR" sz="1800" b="0" strike="noStrike" spc="-1">
                <a:solidFill>
                  <a:schemeClr val="dk1"/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s-AR" sz="1800" b="0" strike="noStrike" spc="-1">
                <a:solidFill>
                  <a:schemeClr val="dk1"/>
                </a:solidFill>
                <a:latin typeface="Calibri"/>
              </a:rPr>
              <a:t>&lt;fecha/hora&gt;</a:t>
            </a:r>
            <a:endParaRPr lang="es-AR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algn="ctr">
              <a:buNone/>
              <a:defRPr lang="es-A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s-AR" sz="1400" b="0" strike="noStrike" spc="-1">
                <a:solidFill>
                  <a:srgbClr val="000000"/>
                </a:solidFill>
                <a:latin typeface="Times New Roman"/>
              </a:rPr>
              <a:t>&lt;pie de página&gt;</a:t>
            </a:r>
          </a:p>
        </p:txBody>
      </p:sp>
      <p:sp>
        <p:nvSpPr>
          <p:cNvPr id="4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defTabSz="914400">
              <a:lnSpc>
                <a:spcPct val="100000"/>
              </a:lnSpc>
              <a:buNone/>
              <a:defRPr lang="es-AR" sz="1800" b="0" strike="noStrike" spc="-1">
                <a:solidFill>
                  <a:schemeClr val="dk1"/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B9714F11-8CEA-4D3F-9713-7140F5DB5B85}" type="slidenum">
              <a:rPr lang="es-AR" sz="1800" b="0" strike="noStrike" spc="-1">
                <a:solidFill>
                  <a:schemeClr val="dk1"/>
                </a:solidFill>
                <a:latin typeface="Calibri"/>
              </a:rPr>
              <a:t>‹#›</a:t>
            </a:fld>
            <a:endParaRPr lang="es-AR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>
              <a:buNone/>
            </a:pPr>
            <a:endParaRPr lang="es-AR" sz="6000" b="0" strike="noStrike" spc="-1" dirty="0">
              <a:solidFill>
                <a:schemeClr val="dk1"/>
              </a:solidFill>
              <a:latin typeface="Calibri Light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1523880" y="3602160"/>
            <a:ext cx="9143640" cy="165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algn="ctr">
              <a:buNone/>
            </a:pPr>
            <a:endParaRPr lang="es-AR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Imagen 1">
            <a:extLst>
              <a:ext uri="{FF2B5EF4-FFF2-40B4-BE49-F238E27FC236}">
                <a16:creationId xmlns:a16="http://schemas.microsoft.com/office/drawing/2014/main" id="{C046FBFD-6296-6F43-9AD1-9A19651DCD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2" b="20479"/>
          <a:stretch/>
        </p:blipFill>
        <p:spPr>
          <a:xfrm>
            <a:off x="1107864" y="1098061"/>
            <a:ext cx="10116768" cy="5690682"/>
          </a:xfrm>
          <a:prstGeom prst="rect">
            <a:avLst/>
          </a:prstGeom>
        </p:spPr>
      </p:pic>
      <p:pic>
        <p:nvPicPr>
          <p:cNvPr id="4" name="Imagen 1">
            <a:extLst>
              <a:ext uri="{FF2B5EF4-FFF2-40B4-BE49-F238E27FC236}">
                <a16:creationId xmlns:a16="http://schemas.microsoft.com/office/drawing/2014/main" id="{7788F214-E3B1-2196-2562-059D9049A5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557" y="1818626"/>
            <a:ext cx="2703830" cy="1527588"/>
          </a:xfrm>
          <a:prstGeom prst="rect">
            <a:avLst/>
          </a:prstGeom>
        </p:spPr>
      </p:pic>
      <p:sp>
        <p:nvSpPr>
          <p:cNvPr id="5" name="Google Shape;63;p15">
            <a:extLst>
              <a:ext uri="{FF2B5EF4-FFF2-40B4-BE49-F238E27FC236}">
                <a16:creationId xmlns:a16="http://schemas.microsoft.com/office/drawing/2014/main" id="{9E4166E8-37DA-0B60-0B37-9E24D0F71E00}"/>
              </a:ext>
            </a:extLst>
          </p:cNvPr>
          <p:cNvSpPr txBox="1"/>
          <p:nvPr/>
        </p:nvSpPr>
        <p:spPr>
          <a:xfrm>
            <a:off x="2250169" y="3719302"/>
            <a:ext cx="8505161" cy="2701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s-AR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Alternativas y Oportunidades para el aprovechamiento del gas en Argentina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s-AR" sz="2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¿Desafío posible o sueño?</a:t>
            </a:r>
            <a:endParaRPr lang="es-AR" sz="24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lang="es-AR" sz="20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s-AR" sz="1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Matias Hoffmann – Tecpetrol – Director de Desarrollo de </a:t>
            </a:r>
            <a:r>
              <a:rPr lang="es-AR" sz="1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Vaca Muerta</a:t>
            </a:r>
            <a:endParaRPr lang="es-AR" dirty="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s-AR" sz="1200" dirty="0">
                <a:solidFill>
                  <a:schemeClr val="lt1"/>
                </a:solidFill>
              </a:rPr>
              <a:t>Buenos Aires, Noviembre 2023</a:t>
            </a:r>
            <a:endParaRPr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61A078D0-9017-6A21-D105-370EF958B097}"/>
              </a:ext>
            </a:extLst>
          </p:cNvPr>
          <p:cNvGrpSpPr/>
          <p:nvPr/>
        </p:nvGrpSpPr>
        <p:grpSpPr>
          <a:xfrm>
            <a:off x="262648" y="1654718"/>
            <a:ext cx="12029173" cy="5198808"/>
            <a:chOff x="262648" y="1654718"/>
            <a:chExt cx="12029173" cy="5198808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248460C-FF14-BC05-96B3-E08BC2E4C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3863" y="1662904"/>
              <a:ext cx="7749540" cy="4881372"/>
            </a:xfrm>
            <a:prstGeom prst="rect">
              <a:avLst/>
            </a:prstGeom>
          </p:spPr>
        </p:pic>
        <p:sp>
          <p:nvSpPr>
            <p:cNvPr id="18" name="Rounded Rectangle 2">
              <a:extLst>
                <a:ext uri="{FF2B5EF4-FFF2-40B4-BE49-F238E27FC236}">
                  <a16:creationId xmlns:a16="http://schemas.microsoft.com/office/drawing/2014/main" id="{FE3CB8B8-9FB5-73DD-A599-A03984D43C40}"/>
                </a:ext>
              </a:extLst>
            </p:cNvPr>
            <p:cNvSpPr/>
            <p:nvPr/>
          </p:nvSpPr>
          <p:spPr>
            <a:xfrm>
              <a:off x="10189486" y="1654718"/>
              <a:ext cx="1867711" cy="1001317"/>
            </a:xfrm>
            <a:prstGeom prst="roundRect">
              <a:avLst/>
            </a:prstGeom>
            <a:solidFill>
              <a:schemeClr val="accent1">
                <a:alpha val="85000"/>
              </a:schemeClr>
            </a:solidFill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160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65EEDF7-5BE5-AFA8-A66E-6767C263F999}"/>
                </a:ext>
              </a:extLst>
            </p:cNvPr>
            <p:cNvSpPr txBox="1"/>
            <p:nvPr/>
          </p:nvSpPr>
          <p:spPr>
            <a:xfrm>
              <a:off x="10179022" y="1662906"/>
              <a:ext cx="1873221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>
                  <a:solidFill>
                    <a:schemeClr val="bg1"/>
                  </a:solidFill>
                </a:rPr>
                <a:t>Recursos de líquidos (</a:t>
              </a:r>
              <a:r>
                <a:rPr lang="es-AR" sz="1400" dirty="0" err="1">
                  <a:solidFill>
                    <a:schemeClr val="bg1"/>
                  </a:solidFill>
                </a:rPr>
                <a:t>MMbbl</a:t>
              </a:r>
              <a:r>
                <a:rPr lang="es-AR" sz="1400" dirty="0">
                  <a:solidFill>
                    <a:schemeClr val="bg1"/>
                  </a:solidFill>
                </a:rPr>
                <a:t>)</a:t>
              </a:r>
            </a:p>
            <a:p>
              <a:pPr algn="ctr"/>
              <a:r>
                <a:rPr lang="es-AR" sz="2400" b="1" dirty="0">
                  <a:solidFill>
                    <a:schemeClr val="bg1"/>
                  </a:solidFill>
                </a:rPr>
                <a:t>2,000</a:t>
              </a:r>
            </a:p>
          </p:txBody>
        </p:sp>
        <p:sp>
          <p:nvSpPr>
            <p:cNvPr id="20" name="Rounded Rectangle 4">
              <a:extLst>
                <a:ext uri="{FF2B5EF4-FFF2-40B4-BE49-F238E27FC236}">
                  <a16:creationId xmlns:a16="http://schemas.microsoft.com/office/drawing/2014/main" id="{E954793A-D54B-B55E-8FF7-C34BC3A7F9DF}"/>
                </a:ext>
              </a:extLst>
            </p:cNvPr>
            <p:cNvSpPr/>
            <p:nvPr/>
          </p:nvSpPr>
          <p:spPr>
            <a:xfrm>
              <a:off x="8200416" y="1654718"/>
              <a:ext cx="1867711" cy="1001317"/>
            </a:xfrm>
            <a:prstGeom prst="roundRect">
              <a:avLst/>
            </a:prstGeom>
            <a:solidFill>
              <a:schemeClr val="accent1">
                <a:alpha val="85000"/>
              </a:schemeClr>
            </a:solidFill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160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0BD210B-E4A5-0F35-5D7F-5F40355A8272}"/>
                </a:ext>
              </a:extLst>
            </p:cNvPr>
            <p:cNvSpPr txBox="1"/>
            <p:nvPr/>
          </p:nvSpPr>
          <p:spPr>
            <a:xfrm>
              <a:off x="8311311" y="1662904"/>
              <a:ext cx="164592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>
                  <a:solidFill>
                    <a:schemeClr val="bg1"/>
                  </a:solidFill>
                </a:rPr>
                <a:t>Recursos de gas (TCF)</a:t>
              </a:r>
            </a:p>
            <a:p>
              <a:pPr algn="ctr"/>
              <a:r>
                <a:rPr lang="es-AR" sz="2400" b="1" dirty="0">
                  <a:solidFill>
                    <a:schemeClr val="bg1"/>
                  </a:solidFill>
                </a:rPr>
                <a:t>150</a:t>
              </a:r>
            </a:p>
          </p:txBody>
        </p:sp>
        <p:sp>
          <p:nvSpPr>
            <p:cNvPr id="22" name="Rounded Rectangle 6">
              <a:extLst>
                <a:ext uri="{FF2B5EF4-FFF2-40B4-BE49-F238E27FC236}">
                  <a16:creationId xmlns:a16="http://schemas.microsoft.com/office/drawing/2014/main" id="{16FA75D6-9B74-3666-EBC4-C2A5ABEE205D}"/>
                </a:ext>
              </a:extLst>
            </p:cNvPr>
            <p:cNvSpPr/>
            <p:nvPr/>
          </p:nvSpPr>
          <p:spPr>
            <a:xfrm>
              <a:off x="10179022" y="2935089"/>
              <a:ext cx="1867711" cy="1001317"/>
            </a:xfrm>
            <a:prstGeom prst="roundRect">
              <a:avLst/>
            </a:prstGeom>
            <a:solidFill>
              <a:schemeClr val="accent1">
                <a:alpha val="85000"/>
              </a:schemeClr>
            </a:solidFill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160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6D5B586-0FAE-F02F-0D5D-784672743BFF}"/>
                </a:ext>
              </a:extLst>
            </p:cNvPr>
            <p:cNvSpPr txBox="1"/>
            <p:nvPr/>
          </p:nvSpPr>
          <p:spPr>
            <a:xfrm>
              <a:off x="10289917" y="2935088"/>
              <a:ext cx="164592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>
                  <a:solidFill>
                    <a:schemeClr val="bg1"/>
                  </a:solidFill>
                </a:rPr>
                <a:t># </a:t>
              </a:r>
              <a:r>
                <a:rPr lang="es-AR" sz="1400" dirty="0" err="1">
                  <a:solidFill>
                    <a:schemeClr val="bg1"/>
                  </a:solidFill>
                </a:rPr>
                <a:t>Rigs</a:t>
              </a:r>
              <a:endParaRPr lang="es-AR" sz="1400" dirty="0">
                <a:solidFill>
                  <a:schemeClr val="bg1"/>
                </a:solidFill>
              </a:endParaRPr>
            </a:p>
            <a:p>
              <a:pPr algn="ctr"/>
              <a:endParaRPr lang="es-AR" sz="1400" dirty="0">
                <a:solidFill>
                  <a:schemeClr val="bg1"/>
                </a:solidFill>
              </a:endParaRPr>
            </a:p>
            <a:p>
              <a:pPr algn="ctr"/>
              <a:r>
                <a:rPr lang="es-AR" sz="2400" b="1" dirty="0">
                  <a:solidFill>
                    <a:schemeClr val="bg1"/>
                  </a:solidFill>
                </a:rPr>
                <a:t>50 / 100</a:t>
              </a:r>
            </a:p>
          </p:txBody>
        </p:sp>
        <p:sp>
          <p:nvSpPr>
            <p:cNvPr id="24" name="Rounded Rectangle 12">
              <a:extLst>
                <a:ext uri="{FF2B5EF4-FFF2-40B4-BE49-F238E27FC236}">
                  <a16:creationId xmlns:a16="http://schemas.microsoft.com/office/drawing/2014/main" id="{0D4EBD24-CF02-56DD-6FF6-07193DF025A2}"/>
                </a:ext>
              </a:extLst>
            </p:cNvPr>
            <p:cNvSpPr/>
            <p:nvPr/>
          </p:nvSpPr>
          <p:spPr>
            <a:xfrm>
              <a:off x="10189486" y="5687879"/>
              <a:ext cx="1867711" cy="1001317"/>
            </a:xfrm>
            <a:prstGeom prst="roundRect">
              <a:avLst/>
            </a:prstGeom>
            <a:solidFill>
              <a:schemeClr val="accent6">
                <a:alpha val="63000"/>
              </a:schemeClr>
            </a:solidFill>
            <a:ln w="38100">
              <a:solidFill>
                <a:schemeClr val="accent6">
                  <a:alpha val="6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160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17E371D-48B0-AA1D-3195-A0AB1A354F75}"/>
                </a:ext>
              </a:extLst>
            </p:cNvPr>
            <p:cNvSpPr txBox="1"/>
            <p:nvPr/>
          </p:nvSpPr>
          <p:spPr>
            <a:xfrm>
              <a:off x="10184253" y="5702224"/>
              <a:ext cx="1878175" cy="8925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>
                  <a:solidFill>
                    <a:schemeClr val="bg1"/>
                  </a:solidFill>
                </a:rPr>
                <a:t>Ingresos</a:t>
              </a:r>
            </a:p>
            <a:p>
              <a:pPr algn="ctr"/>
              <a:r>
                <a:rPr lang="es-AR" sz="1400" dirty="0">
                  <a:solidFill>
                    <a:schemeClr val="bg1"/>
                  </a:solidFill>
                </a:rPr>
                <a:t>(Billones USD)</a:t>
              </a:r>
            </a:p>
            <a:p>
              <a:pPr algn="ctr"/>
              <a:r>
                <a:rPr lang="es-AR" sz="2400" b="1" dirty="0">
                  <a:solidFill>
                    <a:schemeClr val="bg1"/>
                  </a:solidFill>
                </a:rPr>
                <a:t>700 a 900</a:t>
              </a:r>
            </a:p>
          </p:txBody>
        </p:sp>
        <p:sp>
          <p:nvSpPr>
            <p:cNvPr id="26" name="Rounded Rectangle 14">
              <a:extLst>
                <a:ext uri="{FF2B5EF4-FFF2-40B4-BE49-F238E27FC236}">
                  <a16:creationId xmlns:a16="http://schemas.microsoft.com/office/drawing/2014/main" id="{20E27632-F19E-F264-0AAB-6B34C93017EF}"/>
                </a:ext>
              </a:extLst>
            </p:cNvPr>
            <p:cNvSpPr/>
            <p:nvPr/>
          </p:nvSpPr>
          <p:spPr>
            <a:xfrm>
              <a:off x="8200416" y="2941705"/>
              <a:ext cx="1867711" cy="1001317"/>
            </a:xfrm>
            <a:prstGeom prst="roundRect">
              <a:avLst/>
            </a:prstGeom>
            <a:solidFill>
              <a:schemeClr val="accent1">
                <a:alpha val="85000"/>
              </a:schemeClr>
            </a:solidFill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160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F1CE7FA-F907-9EE8-0012-8BA5465B9A9B}"/>
                </a:ext>
              </a:extLst>
            </p:cNvPr>
            <p:cNvSpPr txBox="1"/>
            <p:nvPr/>
          </p:nvSpPr>
          <p:spPr>
            <a:xfrm>
              <a:off x="8311311" y="2940654"/>
              <a:ext cx="164592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>
                  <a:solidFill>
                    <a:schemeClr val="bg1"/>
                  </a:solidFill>
                </a:rPr>
                <a:t>N. Pozos (2500m)</a:t>
              </a:r>
            </a:p>
            <a:p>
              <a:endParaRPr lang="es-AR" sz="1600" dirty="0">
                <a:solidFill>
                  <a:schemeClr val="bg1"/>
                </a:solidFill>
              </a:endParaRPr>
            </a:p>
            <a:p>
              <a:pPr algn="ctr"/>
              <a:r>
                <a:rPr lang="es-AR" sz="2400" b="1" dirty="0">
                  <a:solidFill>
                    <a:schemeClr val="bg1"/>
                  </a:solidFill>
                </a:rPr>
                <a:t>12,000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3EA6539-3F43-7283-B0A1-47AC4793B348}"/>
                </a:ext>
              </a:extLst>
            </p:cNvPr>
            <p:cNvSpPr txBox="1"/>
            <p:nvPr/>
          </p:nvSpPr>
          <p:spPr>
            <a:xfrm>
              <a:off x="3479810" y="3186552"/>
              <a:ext cx="23982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>
                  <a:solidFill>
                    <a:srgbClr val="D27212"/>
                  </a:solidFill>
                </a:rPr>
                <a:t>Saldo exportable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695505D-FF59-257D-012A-0BFE90BA6FF1}"/>
                </a:ext>
              </a:extLst>
            </p:cNvPr>
            <p:cNvGrpSpPr/>
            <p:nvPr/>
          </p:nvGrpSpPr>
          <p:grpSpPr>
            <a:xfrm>
              <a:off x="8042641" y="4198671"/>
              <a:ext cx="4249180" cy="1347181"/>
              <a:chOff x="8042641" y="-1465529"/>
              <a:chExt cx="4249180" cy="1347181"/>
            </a:xfrm>
          </p:grpSpPr>
          <p:sp>
            <p:nvSpPr>
              <p:cNvPr id="35" name="Rounded Rectangle 8">
                <a:extLst>
                  <a:ext uri="{FF2B5EF4-FFF2-40B4-BE49-F238E27FC236}">
                    <a16:creationId xmlns:a16="http://schemas.microsoft.com/office/drawing/2014/main" id="{98ECB093-B6D3-F37E-B9F7-D4C861D2FF58}"/>
                  </a:ext>
                </a:extLst>
              </p:cNvPr>
              <p:cNvSpPr/>
              <p:nvPr/>
            </p:nvSpPr>
            <p:spPr>
              <a:xfrm>
                <a:off x="8200416" y="-1464557"/>
                <a:ext cx="1867711" cy="1001317"/>
              </a:xfrm>
              <a:prstGeom prst="roundRect">
                <a:avLst/>
              </a:prstGeom>
              <a:solidFill>
                <a:schemeClr val="accent2">
                  <a:alpha val="63000"/>
                </a:schemeClr>
              </a:solidFill>
              <a:ln w="38100">
                <a:solidFill>
                  <a:srgbClr val="FFC000">
                    <a:alpha val="69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1600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68855ED-CE44-EF0A-4E4D-980B0332BB8D}"/>
                  </a:ext>
                </a:extLst>
              </p:cNvPr>
              <p:cNvSpPr txBox="1"/>
              <p:nvPr/>
            </p:nvSpPr>
            <p:spPr>
              <a:xfrm>
                <a:off x="8324793" y="-1460165"/>
                <a:ext cx="164592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AR" sz="1400" dirty="0">
                    <a:solidFill>
                      <a:schemeClr val="bg1"/>
                    </a:solidFill>
                  </a:rPr>
                  <a:t>Consumo (TCF)</a:t>
                </a:r>
              </a:p>
              <a:p>
                <a:endParaRPr lang="es-AR" sz="1400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es-AR" sz="2400" b="1" dirty="0">
                    <a:solidFill>
                      <a:schemeClr val="bg1"/>
                    </a:solidFill>
                  </a:rPr>
                  <a:t>60</a:t>
                </a:r>
              </a:p>
            </p:txBody>
          </p:sp>
          <p:sp>
            <p:nvSpPr>
              <p:cNvPr id="37" name="Rounded Rectangle 22">
                <a:extLst>
                  <a:ext uri="{FF2B5EF4-FFF2-40B4-BE49-F238E27FC236}">
                    <a16:creationId xmlns:a16="http://schemas.microsoft.com/office/drawing/2014/main" id="{80575EC0-31DA-EA6C-5BC6-BD13C30E7F52}"/>
                  </a:ext>
                </a:extLst>
              </p:cNvPr>
              <p:cNvSpPr/>
              <p:nvPr/>
            </p:nvSpPr>
            <p:spPr>
              <a:xfrm>
                <a:off x="10208412" y="-1463546"/>
                <a:ext cx="1867711" cy="1001317"/>
              </a:xfrm>
              <a:prstGeom prst="roundRect">
                <a:avLst/>
              </a:prstGeom>
              <a:solidFill>
                <a:schemeClr val="accent2">
                  <a:alpha val="63000"/>
                </a:schemeClr>
              </a:solidFill>
              <a:ln w="38100">
                <a:solidFill>
                  <a:srgbClr val="FFC000">
                    <a:alpha val="69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1600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5A2D748-06A9-A2D4-82AB-1EB9E749D559}"/>
                  </a:ext>
                </a:extLst>
              </p:cNvPr>
              <p:cNvSpPr txBox="1"/>
              <p:nvPr/>
            </p:nvSpPr>
            <p:spPr>
              <a:xfrm>
                <a:off x="10303693" y="-1465529"/>
                <a:ext cx="164592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AR" sz="1400" dirty="0">
                    <a:solidFill>
                      <a:schemeClr val="bg1"/>
                    </a:solidFill>
                  </a:rPr>
                  <a:t>Saldo Exportable (TCF)</a:t>
                </a:r>
              </a:p>
              <a:p>
                <a:pPr algn="ctr"/>
                <a:r>
                  <a:rPr lang="es-AR" sz="2400" b="1" dirty="0">
                    <a:solidFill>
                      <a:schemeClr val="bg1"/>
                    </a:solidFill>
                  </a:rPr>
                  <a:t>75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89107BE-61B1-F36D-6DCD-715909AB0AE9}"/>
                  </a:ext>
                </a:extLst>
              </p:cNvPr>
              <p:cNvSpPr txBox="1"/>
              <p:nvPr/>
            </p:nvSpPr>
            <p:spPr>
              <a:xfrm>
                <a:off x="8042641" y="-395347"/>
                <a:ext cx="424918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sz="1200" b="1" dirty="0">
                    <a:solidFill>
                      <a:schemeClr val="accent2"/>
                    </a:solidFill>
                  </a:rPr>
                  <a:t>*</a:t>
                </a:r>
                <a:r>
                  <a:rPr lang="es-AR" sz="1200" b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s-AR" sz="1200" b="1" dirty="0">
                    <a:solidFill>
                      <a:schemeClr val="accent2"/>
                    </a:solidFill>
                  </a:rPr>
                  <a:t>Los volúmenes corresponden al período 2023/2046</a:t>
                </a:r>
              </a:p>
            </p:txBody>
          </p:sp>
        </p:grp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B672ED7-09AE-808F-DD65-8B26DDC4A117}"/>
                </a:ext>
              </a:extLst>
            </p:cNvPr>
            <p:cNvCxnSpPr/>
            <p:nvPr/>
          </p:nvCxnSpPr>
          <p:spPr>
            <a:xfrm>
              <a:off x="8200416" y="4069908"/>
              <a:ext cx="394294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ounded Rectangle 29">
              <a:extLst>
                <a:ext uri="{FF2B5EF4-FFF2-40B4-BE49-F238E27FC236}">
                  <a16:creationId xmlns:a16="http://schemas.microsoft.com/office/drawing/2014/main" id="{C9933878-C676-9CC6-5474-2ADC0F9B12BF}"/>
                </a:ext>
              </a:extLst>
            </p:cNvPr>
            <p:cNvSpPr/>
            <p:nvPr/>
          </p:nvSpPr>
          <p:spPr>
            <a:xfrm>
              <a:off x="8240707" y="5694362"/>
              <a:ext cx="1867711" cy="1001317"/>
            </a:xfrm>
            <a:prstGeom prst="roundRect">
              <a:avLst/>
            </a:prstGeom>
            <a:solidFill>
              <a:schemeClr val="accent6">
                <a:alpha val="63000"/>
              </a:schemeClr>
            </a:solidFill>
            <a:ln w="38100">
              <a:solidFill>
                <a:schemeClr val="accent6">
                  <a:alpha val="6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1600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9C264CA-41A3-63AC-2301-FA4DB69CA3AF}"/>
                </a:ext>
              </a:extLst>
            </p:cNvPr>
            <p:cNvSpPr txBox="1"/>
            <p:nvPr/>
          </p:nvSpPr>
          <p:spPr>
            <a:xfrm>
              <a:off x="8235474" y="5718435"/>
              <a:ext cx="1878175" cy="8925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>
                  <a:solidFill>
                    <a:schemeClr val="bg1"/>
                  </a:solidFill>
                </a:rPr>
                <a:t>Inversión </a:t>
              </a:r>
              <a:r>
                <a:rPr lang="es-AR" sz="1400" dirty="0" err="1">
                  <a:solidFill>
                    <a:schemeClr val="bg1"/>
                  </a:solidFill>
                </a:rPr>
                <a:t>Upstream</a:t>
              </a:r>
              <a:r>
                <a:rPr lang="es-AR" sz="1400" dirty="0">
                  <a:solidFill>
                    <a:schemeClr val="bg1"/>
                  </a:solidFill>
                </a:rPr>
                <a:t> (Billones USD)</a:t>
              </a:r>
            </a:p>
            <a:p>
              <a:pPr algn="ctr"/>
              <a:r>
                <a:rPr lang="es-AR" sz="2400" b="1" dirty="0">
                  <a:solidFill>
                    <a:schemeClr val="bg1"/>
                  </a:solidFill>
                </a:rPr>
                <a:t>150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D7E3883-BC04-60B2-8D17-A2BF4448692D}"/>
                </a:ext>
              </a:extLst>
            </p:cNvPr>
            <p:cNvSpPr txBox="1"/>
            <p:nvPr/>
          </p:nvSpPr>
          <p:spPr>
            <a:xfrm>
              <a:off x="262648" y="6591916"/>
              <a:ext cx="738329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1050" dirty="0"/>
                <a:t>Nota: valores neteados de reservas y consumos de gas convencional para mayor claridad</a:t>
              </a:r>
              <a:endParaRPr lang="en-US"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2249046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6FC75E3-B898-8FC1-ECE7-D7270DE57E2F}"/>
              </a:ext>
            </a:extLst>
          </p:cNvPr>
          <p:cNvGrpSpPr/>
          <p:nvPr/>
        </p:nvGrpSpPr>
        <p:grpSpPr>
          <a:xfrm>
            <a:off x="477706" y="1351034"/>
            <a:ext cx="11181668" cy="5064167"/>
            <a:chOff x="190034" y="1032538"/>
            <a:chExt cx="11181668" cy="506416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08D2E07-8E3B-02FF-561B-D3046EFB6421}"/>
                </a:ext>
              </a:extLst>
            </p:cNvPr>
            <p:cNvSpPr txBox="1"/>
            <p:nvPr/>
          </p:nvSpPr>
          <p:spPr>
            <a:xfrm>
              <a:off x="7988582" y="5596845"/>
              <a:ext cx="3383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b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s-AR" b="1" dirty="0"/>
                <a:t>+1,000 barcos por año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C7E8-AEE4-E4CF-DC00-6D2305742389}"/>
                </a:ext>
              </a:extLst>
            </p:cNvPr>
            <p:cNvSpPr txBox="1"/>
            <p:nvPr/>
          </p:nvSpPr>
          <p:spPr>
            <a:xfrm>
              <a:off x="8437402" y="1878960"/>
              <a:ext cx="237976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000" dirty="0"/>
                <a:t>Exportación LNG</a:t>
              </a:r>
            </a:p>
            <a:p>
              <a:r>
                <a:rPr lang="es-AR" sz="2000" b="1" dirty="0"/>
                <a:t>~ 4 </a:t>
              </a:r>
              <a:r>
                <a:rPr lang="es-AR" sz="2000" b="1" dirty="0" err="1"/>
                <a:t>tcf</a:t>
              </a:r>
              <a:r>
                <a:rPr lang="es-AR" sz="2000" b="1" dirty="0"/>
                <a:t> al año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4574FCB-1C62-660C-4D11-00C58440BD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988582" y="2960593"/>
              <a:ext cx="696617" cy="53774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44AE428-D9CA-B139-4753-39830FDA33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832098" y="2957908"/>
              <a:ext cx="696617" cy="53774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45BD728-7698-8991-6FA6-406E43C70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675614" y="2957908"/>
              <a:ext cx="696617" cy="53774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981C3FE-B9D9-C7AA-99CD-856A9C09D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0519130" y="2957908"/>
              <a:ext cx="696617" cy="53774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D983DC2-1C2F-9782-EF50-F7C86EDFE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988582" y="3599415"/>
              <a:ext cx="696617" cy="53774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6118B4E-FB95-0480-2AB3-6827CE561F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832098" y="3596730"/>
              <a:ext cx="696617" cy="53774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0138AFE-BC5E-23AE-628A-D07F3BA3F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675614" y="3596730"/>
              <a:ext cx="696617" cy="53774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1A52103-9752-BD99-77E5-D51060B74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0519130" y="3596730"/>
              <a:ext cx="696617" cy="53774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2E5BD04-8691-5429-15B0-FB4D62603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988582" y="4225539"/>
              <a:ext cx="696617" cy="53774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4CAE56E-C1AF-7E4E-D302-D64F8BDB56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832098" y="4222854"/>
              <a:ext cx="696617" cy="53774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8A0A686-8601-75FA-1E93-7326C35BB2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675614" y="4222854"/>
              <a:ext cx="696617" cy="53774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D5BE59A-2B44-C684-834A-328C24870D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0519130" y="4222854"/>
              <a:ext cx="696617" cy="53774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91D1CA9-FA18-FE65-93DA-A1114B620E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988582" y="4846230"/>
              <a:ext cx="696617" cy="53774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405A542-2037-70C4-6E37-0B829DA7C9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832098" y="4843545"/>
              <a:ext cx="696617" cy="53774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092885B-668A-AC19-655B-78ED1373B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675614" y="4843545"/>
              <a:ext cx="696617" cy="53774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B385CC4-891C-4C98-8713-F2786D79D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0519130" y="4843545"/>
              <a:ext cx="696617" cy="53774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1985170-0260-84C6-7345-8DC09D2467F7}"/>
                </a:ext>
              </a:extLst>
            </p:cNvPr>
            <p:cNvSpPr txBox="1"/>
            <p:nvPr/>
          </p:nvSpPr>
          <p:spPr>
            <a:xfrm>
              <a:off x="190034" y="1032538"/>
              <a:ext cx="50142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800" b="1" dirty="0"/>
                <a:t>LNG – ¿Es posible? </a:t>
              </a:r>
            </a:p>
            <a:p>
              <a:r>
                <a:rPr lang="es-AR" sz="2000" b="1" dirty="0"/>
                <a:t>Escenario de Máxima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04DE186-D883-B09A-01FF-E6A7AAFC73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7235" t="60101" r="24242" b="12020"/>
            <a:stretch/>
          </p:blipFill>
          <p:spPr>
            <a:xfrm>
              <a:off x="881634" y="1986157"/>
              <a:ext cx="5216236" cy="2867892"/>
            </a:xfrm>
            <a:prstGeom prst="rect">
              <a:avLst/>
            </a:prstGeom>
          </p:spPr>
        </p:pic>
        <p:sp>
          <p:nvSpPr>
            <p:cNvPr id="23" name="Rounded Rectangle 29">
              <a:extLst>
                <a:ext uri="{FF2B5EF4-FFF2-40B4-BE49-F238E27FC236}">
                  <a16:creationId xmlns:a16="http://schemas.microsoft.com/office/drawing/2014/main" id="{E32B74CF-26B2-1ED7-3A21-C8369C1224E8}"/>
                </a:ext>
              </a:extLst>
            </p:cNvPr>
            <p:cNvSpPr/>
            <p:nvPr/>
          </p:nvSpPr>
          <p:spPr>
            <a:xfrm>
              <a:off x="553335" y="5067041"/>
              <a:ext cx="1867711" cy="1001317"/>
            </a:xfrm>
            <a:prstGeom prst="roundRect">
              <a:avLst/>
            </a:prstGeom>
            <a:solidFill>
              <a:schemeClr val="accent6">
                <a:alpha val="63000"/>
              </a:schemeClr>
            </a:solidFill>
            <a:ln w="38100">
              <a:solidFill>
                <a:schemeClr val="accent6">
                  <a:alpha val="6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16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73DC75F-CE98-CEBC-8C41-8BADB61C26F6}"/>
                </a:ext>
              </a:extLst>
            </p:cNvPr>
            <p:cNvSpPr txBox="1"/>
            <p:nvPr/>
          </p:nvSpPr>
          <p:spPr>
            <a:xfrm>
              <a:off x="548102" y="5091114"/>
              <a:ext cx="1878175" cy="8925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>
                  <a:solidFill>
                    <a:schemeClr val="bg1"/>
                  </a:solidFill>
                </a:rPr>
                <a:t>Saldo Exportable</a:t>
              </a:r>
            </a:p>
            <a:p>
              <a:pPr algn="ctr"/>
              <a:r>
                <a:rPr lang="es-AR" sz="1400" dirty="0">
                  <a:solidFill>
                    <a:schemeClr val="bg1"/>
                  </a:solidFill>
                </a:rPr>
                <a:t>(TCF)</a:t>
              </a:r>
            </a:p>
            <a:p>
              <a:pPr algn="ctr"/>
              <a:r>
                <a:rPr lang="es-AR" sz="2400" b="1" dirty="0">
                  <a:solidFill>
                    <a:schemeClr val="bg1"/>
                  </a:solidFill>
                </a:rPr>
                <a:t>75</a:t>
              </a:r>
            </a:p>
          </p:txBody>
        </p:sp>
        <p:sp>
          <p:nvSpPr>
            <p:cNvPr id="25" name="Rounded Rectangle 31">
              <a:extLst>
                <a:ext uri="{FF2B5EF4-FFF2-40B4-BE49-F238E27FC236}">
                  <a16:creationId xmlns:a16="http://schemas.microsoft.com/office/drawing/2014/main" id="{69E490A1-A912-B6C1-5C13-6360ACF803B7}"/>
                </a:ext>
              </a:extLst>
            </p:cNvPr>
            <p:cNvSpPr/>
            <p:nvPr/>
          </p:nvSpPr>
          <p:spPr>
            <a:xfrm>
              <a:off x="2608966" y="5081212"/>
              <a:ext cx="1867711" cy="1001317"/>
            </a:xfrm>
            <a:prstGeom prst="roundRect">
              <a:avLst/>
            </a:prstGeom>
            <a:solidFill>
              <a:schemeClr val="accent6">
                <a:alpha val="63000"/>
              </a:schemeClr>
            </a:solidFill>
            <a:ln w="38100">
              <a:solidFill>
                <a:schemeClr val="accent6">
                  <a:alpha val="6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16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2D6EBD1-6F57-C6B5-92B0-A377FB41EAFB}"/>
                </a:ext>
              </a:extLst>
            </p:cNvPr>
            <p:cNvSpPr txBox="1"/>
            <p:nvPr/>
          </p:nvSpPr>
          <p:spPr>
            <a:xfrm>
              <a:off x="2598502" y="5083353"/>
              <a:ext cx="1878175" cy="8925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>
                  <a:solidFill>
                    <a:schemeClr val="bg1"/>
                  </a:solidFill>
                </a:rPr>
                <a:t>Trenes 4 </a:t>
              </a:r>
              <a:r>
                <a:rPr lang="es-AR" sz="1400" dirty="0" err="1">
                  <a:solidFill>
                    <a:schemeClr val="bg1"/>
                  </a:solidFill>
                </a:rPr>
                <a:t>MMtn</a:t>
              </a:r>
              <a:r>
                <a:rPr lang="es-AR" sz="1400" dirty="0">
                  <a:solidFill>
                    <a:schemeClr val="bg1"/>
                  </a:solidFill>
                </a:rPr>
                <a:t>/año </a:t>
              </a:r>
            </a:p>
            <a:p>
              <a:pPr algn="ctr"/>
              <a:r>
                <a:rPr lang="es-AR" sz="1400" dirty="0">
                  <a:solidFill>
                    <a:schemeClr val="bg1"/>
                  </a:solidFill>
                </a:rPr>
                <a:t>16 MMm</a:t>
              </a:r>
              <a:r>
                <a:rPr lang="es-AR" sz="1400" baseline="30000" dirty="0">
                  <a:solidFill>
                    <a:schemeClr val="bg1"/>
                  </a:solidFill>
                </a:rPr>
                <a:t>3</a:t>
              </a:r>
              <a:r>
                <a:rPr lang="es-AR" sz="1400" dirty="0">
                  <a:solidFill>
                    <a:schemeClr val="bg1"/>
                  </a:solidFill>
                </a:rPr>
                <a:t>/d / tren</a:t>
              </a:r>
            </a:p>
            <a:p>
              <a:pPr algn="ctr"/>
              <a:r>
                <a:rPr lang="es-AR" sz="2400" b="1" dirty="0">
                  <a:solidFill>
                    <a:schemeClr val="bg1"/>
                  </a:solidFill>
                </a:rPr>
                <a:t>18</a:t>
              </a:r>
            </a:p>
          </p:txBody>
        </p:sp>
        <p:sp>
          <p:nvSpPr>
            <p:cNvPr id="27" name="Rounded Rectangle 33">
              <a:extLst>
                <a:ext uri="{FF2B5EF4-FFF2-40B4-BE49-F238E27FC236}">
                  <a16:creationId xmlns:a16="http://schemas.microsoft.com/office/drawing/2014/main" id="{15DA1406-6CBB-47B6-4CFE-81B112D53B84}"/>
                </a:ext>
              </a:extLst>
            </p:cNvPr>
            <p:cNvSpPr/>
            <p:nvPr/>
          </p:nvSpPr>
          <p:spPr>
            <a:xfrm>
              <a:off x="4653964" y="5095388"/>
              <a:ext cx="1867711" cy="1001317"/>
            </a:xfrm>
            <a:prstGeom prst="roundRect">
              <a:avLst/>
            </a:prstGeom>
            <a:solidFill>
              <a:schemeClr val="accent6">
                <a:alpha val="63000"/>
              </a:schemeClr>
            </a:solidFill>
            <a:ln w="38100">
              <a:solidFill>
                <a:schemeClr val="accent6">
                  <a:alpha val="6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16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1D6ABDD-21F3-FE57-E828-69BCE08A414D}"/>
                </a:ext>
              </a:extLst>
            </p:cNvPr>
            <p:cNvSpPr txBox="1"/>
            <p:nvPr/>
          </p:nvSpPr>
          <p:spPr>
            <a:xfrm>
              <a:off x="4648731" y="5119461"/>
              <a:ext cx="1878175" cy="8925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>
                  <a:solidFill>
                    <a:schemeClr val="bg1"/>
                  </a:solidFill>
                </a:rPr>
                <a:t>Inversión LNG (Billones USD)</a:t>
              </a:r>
            </a:p>
            <a:p>
              <a:pPr algn="ctr"/>
              <a:r>
                <a:rPr lang="es-AR" sz="2400" b="1" dirty="0">
                  <a:solidFill>
                    <a:schemeClr val="bg1"/>
                  </a:solidFill>
                </a:rPr>
                <a:t>65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7983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3;p15">
            <a:extLst>
              <a:ext uri="{FF2B5EF4-FFF2-40B4-BE49-F238E27FC236}">
                <a16:creationId xmlns:a16="http://schemas.microsoft.com/office/drawing/2014/main" id="{30550EE5-6A00-C9D5-9972-8AD2658AF610}"/>
              </a:ext>
            </a:extLst>
          </p:cNvPr>
          <p:cNvSpPr txBox="1"/>
          <p:nvPr/>
        </p:nvSpPr>
        <p:spPr>
          <a:xfrm>
            <a:off x="1037691" y="1857886"/>
            <a:ext cx="10089222" cy="4542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 panose="020B0604020202020204" pitchFamily="34" charset="0"/>
              <a:buChar char="•"/>
            </a:pPr>
            <a:r>
              <a:rPr lang="es-AR" sz="2400" b="1" dirty="0">
                <a:latin typeface="Arial"/>
                <a:ea typeface="Arial"/>
                <a:cs typeface="Arial"/>
                <a:sym typeface="Arial"/>
              </a:rPr>
              <a:t>La calidad de roca de la Fm. Vaca Muerta es de clase mundial.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 panose="020B0604020202020204" pitchFamily="34" charset="0"/>
              <a:buChar char="•"/>
            </a:pPr>
            <a:endParaRPr lang="es-AR" sz="2400" b="1" dirty="0"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 panose="020B0604020202020204" pitchFamily="34" charset="0"/>
              <a:buChar char="•"/>
            </a:pPr>
            <a:r>
              <a:rPr lang="es-AR" sz="2400" b="1" i="0" u="none" strike="noStrike" cap="none" dirty="0">
                <a:latin typeface="Arial"/>
                <a:ea typeface="Arial"/>
                <a:cs typeface="Arial"/>
                <a:sym typeface="Arial"/>
              </a:rPr>
              <a:t>Recursos de GAS en exceso para el consumo de nuestro país (&gt;&gt; 50 años).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 panose="020B0604020202020204" pitchFamily="34" charset="0"/>
              <a:buChar char="•"/>
            </a:pPr>
            <a:endParaRPr lang="es-AR" sz="2400" b="1" dirty="0"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r>
              <a:rPr lang="es-AR" sz="2400" b="1" i="0" u="none" strike="noStrike" cap="none" dirty="0">
                <a:latin typeface="Arial"/>
                <a:ea typeface="Arial"/>
                <a:cs typeface="Arial"/>
                <a:sym typeface="Arial"/>
              </a:rPr>
              <a:t>Hay GAS tanto para una importante integración industrial como para grandes proyectos de exportación.</a:t>
            </a:r>
            <a:r>
              <a:rPr lang="es-AR" sz="2400" b="1" dirty="0"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endParaRPr lang="es-AR" sz="2400" b="1" dirty="0"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r>
              <a:rPr lang="es-AR" sz="2400" b="1" dirty="0">
                <a:latin typeface="Arial"/>
                <a:ea typeface="Arial"/>
                <a:cs typeface="Arial"/>
                <a:sym typeface="Arial"/>
              </a:rPr>
              <a:t>Hay que acelerar el desarrollo, aprovechando el GAS como combustible de la transición energética.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 panose="020B0604020202020204" pitchFamily="34" charset="0"/>
              <a:buChar char="•"/>
            </a:pPr>
            <a:endParaRPr lang="es-AR" sz="2400" b="1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871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>
              <a:buNone/>
            </a:pPr>
            <a:endParaRPr lang="es-AR" sz="6000" b="0" strike="noStrike" spc="-1" dirty="0">
              <a:solidFill>
                <a:schemeClr val="dk1"/>
              </a:solidFill>
              <a:latin typeface="Calibri Light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1523880" y="3602160"/>
            <a:ext cx="9143640" cy="165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algn="ctr">
              <a:buNone/>
            </a:pPr>
            <a:endParaRPr lang="es-AR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Imagen 1">
            <a:extLst>
              <a:ext uri="{FF2B5EF4-FFF2-40B4-BE49-F238E27FC236}">
                <a16:creationId xmlns:a16="http://schemas.microsoft.com/office/drawing/2014/main" id="{C046FBFD-6296-6F43-9AD1-9A19651DCD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2" b="20479"/>
          <a:stretch/>
        </p:blipFill>
        <p:spPr>
          <a:xfrm>
            <a:off x="1107864" y="1098061"/>
            <a:ext cx="10116768" cy="5690682"/>
          </a:xfrm>
          <a:prstGeom prst="rect">
            <a:avLst/>
          </a:prstGeom>
        </p:spPr>
      </p:pic>
      <p:pic>
        <p:nvPicPr>
          <p:cNvPr id="4" name="Imagen 1">
            <a:extLst>
              <a:ext uri="{FF2B5EF4-FFF2-40B4-BE49-F238E27FC236}">
                <a16:creationId xmlns:a16="http://schemas.microsoft.com/office/drawing/2014/main" id="{7788F214-E3B1-2196-2562-059D9049A5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557" y="1818626"/>
            <a:ext cx="2703830" cy="1527588"/>
          </a:xfrm>
          <a:prstGeom prst="rect">
            <a:avLst/>
          </a:prstGeom>
        </p:spPr>
      </p:pic>
      <p:sp>
        <p:nvSpPr>
          <p:cNvPr id="5" name="Google Shape;63;p15">
            <a:extLst>
              <a:ext uri="{FF2B5EF4-FFF2-40B4-BE49-F238E27FC236}">
                <a16:creationId xmlns:a16="http://schemas.microsoft.com/office/drawing/2014/main" id="{9E4166E8-37DA-0B60-0B37-9E24D0F71E00}"/>
              </a:ext>
            </a:extLst>
          </p:cNvPr>
          <p:cNvSpPr txBox="1"/>
          <p:nvPr/>
        </p:nvSpPr>
        <p:spPr>
          <a:xfrm>
            <a:off x="2250169" y="3719302"/>
            <a:ext cx="8505161" cy="2701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s-AR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Muchas gracias!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lang="es-AR" sz="20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s-AR" sz="1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Matias Hoffmann – Tecpetrol – Director de Desarrollo de Vaca Muerta</a:t>
            </a:r>
            <a:endParaRPr lang="es-AR" dirty="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s-AR" sz="1200" dirty="0">
                <a:solidFill>
                  <a:schemeClr val="lt1"/>
                </a:solidFill>
              </a:rPr>
              <a:t>Buenos Aires, Noviembre 2023</a:t>
            </a:r>
            <a:endParaRPr sz="1100" dirty="0"/>
          </a:p>
        </p:txBody>
      </p:sp>
    </p:spTree>
    <p:extLst>
      <p:ext uri="{BB962C8B-B14F-4D97-AF65-F5344CB8AC3E}">
        <p14:creationId xmlns:p14="http://schemas.microsoft.com/office/powerpoint/2010/main" val="1126070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204587-3FAD-3D2B-EF52-4AF688DEC832}"/>
              </a:ext>
            </a:extLst>
          </p:cNvPr>
          <p:cNvSpPr txBox="1"/>
          <p:nvPr/>
        </p:nvSpPr>
        <p:spPr>
          <a:xfrm>
            <a:off x="4782740" y="1618699"/>
            <a:ext cx="696009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/>
              <a:t>Estimación de recursos de gas en la Fm. Vaca Muerta</a:t>
            </a:r>
          </a:p>
          <a:p>
            <a:endParaRPr lang="es-AR" sz="1600" u="sng" dirty="0"/>
          </a:p>
          <a:p>
            <a:endParaRPr lang="es-A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="1" dirty="0"/>
              <a:t>Cálculo de volumen in situ a partir de: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AR" dirty="0"/>
              <a:t>Datos: sísmica (2D/3D), registros de pozos verticales, coronas, geoquímica, mapas regionales e información pública.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AR" dirty="0"/>
              <a:t>Área útil: aplicación de factor de corrección por presencia de fallas e intrusivos y limitaciones en superficie.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AR" dirty="0"/>
              <a:t>Cantidad de niveles de navegación: variables en función de la ubicación en la cuenca.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="1" dirty="0"/>
              <a:t>Evaluación de performance de pozos: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AR" dirty="0"/>
              <a:t>Pozos tipo: evaluación por zonas, ventana de fluido, </a:t>
            </a:r>
            <a:r>
              <a:rPr lang="es-AR" i="1" dirty="0" err="1"/>
              <a:t>landing</a:t>
            </a:r>
            <a:r>
              <a:rPr lang="es-AR" i="1" dirty="0"/>
              <a:t> </a:t>
            </a:r>
            <a:r>
              <a:rPr lang="es-AR" i="1" dirty="0" err="1"/>
              <a:t>zones</a:t>
            </a:r>
            <a:r>
              <a:rPr lang="es-AR" i="1" dirty="0"/>
              <a:t>, </a:t>
            </a:r>
            <a:r>
              <a:rPr lang="es-AR" dirty="0"/>
              <a:t>tipo de </a:t>
            </a:r>
            <a:r>
              <a:rPr lang="es-AR" dirty="0" err="1"/>
              <a:t>completación</a:t>
            </a:r>
            <a:r>
              <a:rPr lang="es-AR" i="1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AR" dirty="0"/>
              <a:t>Utilización de análogos y estimación a partir de volumetría y factores de recuperación.  </a:t>
            </a:r>
          </a:p>
          <a:p>
            <a:endParaRPr lang="es-A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ADC018-8AD3-EACF-9D43-409D7091F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379" y="1404614"/>
            <a:ext cx="3674364" cy="494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13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7660B2-0778-4A42-AF68-6598195FF30B}"/>
              </a:ext>
            </a:extLst>
          </p:cNvPr>
          <p:cNvSpPr txBox="1"/>
          <p:nvPr/>
        </p:nvSpPr>
        <p:spPr>
          <a:xfrm>
            <a:off x="4784803" y="1620372"/>
            <a:ext cx="6960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/>
              <a:t>Estimación de recursos de gas en la Fm. Vaca Muerta</a:t>
            </a:r>
          </a:p>
          <a:p>
            <a:endParaRPr lang="es-AR" sz="1600" u="sn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EC1E58-BE16-C6A1-A478-D8BE99D392D7}"/>
              </a:ext>
            </a:extLst>
          </p:cNvPr>
          <p:cNvSpPr txBox="1"/>
          <p:nvPr/>
        </p:nvSpPr>
        <p:spPr>
          <a:xfrm>
            <a:off x="4890625" y="2438250"/>
            <a:ext cx="6664996" cy="34163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s-AR" sz="1600" b="1" dirty="0">
              <a:solidFill>
                <a:schemeClr val="bg1"/>
              </a:solidFill>
            </a:endParaRPr>
          </a:p>
          <a:p>
            <a:pPr lvl="1"/>
            <a:r>
              <a:rPr lang="es-AR" sz="3200" b="1" dirty="0">
                <a:solidFill>
                  <a:schemeClr val="bg1"/>
                </a:solidFill>
              </a:rPr>
              <a:t>		 Resultados</a:t>
            </a:r>
          </a:p>
          <a:p>
            <a:pPr lvl="1"/>
            <a:endParaRPr lang="es-AR" sz="3200" b="1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AR" sz="2800" b="1" dirty="0">
                <a:solidFill>
                  <a:schemeClr val="bg1"/>
                </a:solidFill>
              </a:rPr>
              <a:t>Recursos de gas: 150 </a:t>
            </a:r>
            <a:r>
              <a:rPr lang="es-AR" sz="2800" b="1" dirty="0" err="1">
                <a:solidFill>
                  <a:schemeClr val="bg1"/>
                </a:solidFill>
              </a:rPr>
              <a:t>tcf</a:t>
            </a:r>
            <a:endParaRPr lang="es-AR" sz="2800" b="1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AR" sz="2800" dirty="0">
                <a:solidFill>
                  <a:schemeClr val="bg1"/>
                </a:solidFill>
              </a:rPr>
              <a:t>Recursos de </a:t>
            </a:r>
            <a:r>
              <a:rPr lang="es-AR" sz="2800" dirty="0" err="1">
                <a:solidFill>
                  <a:schemeClr val="bg1"/>
                </a:solidFill>
              </a:rPr>
              <a:t>oil</a:t>
            </a:r>
            <a:r>
              <a:rPr lang="es-AR" sz="2800" dirty="0">
                <a:solidFill>
                  <a:schemeClr val="bg1"/>
                </a:solidFill>
              </a:rPr>
              <a:t> : 2 billones bbl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AR" sz="2800" dirty="0">
                <a:solidFill>
                  <a:schemeClr val="bg1"/>
                </a:solidFill>
              </a:rPr>
              <a:t>Número de pozos: 12,000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AR" sz="2800" dirty="0">
                <a:solidFill>
                  <a:schemeClr val="bg1"/>
                </a:solidFill>
              </a:rPr>
              <a:t>Área desarrollable: + 4,000 km</a:t>
            </a:r>
            <a:r>
              <a:rPr lang="es-AR" sz="2800" baseline="30000" dirty="0">
                <a:solidFill>
                  <a:schemeClr val="bg1"/>
                </a:solidFill>
              </a:rPr>
              <a:t>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AR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58A55E-0FD1-87D2-F75B-AEDA3FE1A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379" y="1404614"/>
            <a:ext cx="3674364" cy="494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778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7510A8E-AD88-7CA3-B7C1-9ABDB170C610}"/>
              </a:ext>
            </a:extLst>
          </p:cNvPr>
          <p:cNvGrpSpPr>
            <a:grpSpLocks noChangeAspect="1"/>
          </p:cNvGrpSpPr>
          <p:nvPr/>
        </p:nvGrpSpPr>
        <p:grpSpPr>
          <a:xfrm>
            <a:off x="190034" y="2693790"/>
            <a:ext cx="2538913" cy="2840970"/>
            <a:chOff x="404136" y="1786421"/>
            <a:chExt cx="3173641" cy="355121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129068A-1AAA-5A34-1A20-DBDE7A5640D9}"/>
                </a:ext>
              </a:extLst>
            </p:cNvPr>
            <p:cNvGrpSpPr/>
            <p:nvPr/>
          </p:nvGrpSpPr>
          <p:grpSpPr>
            <a:xfrm>
              <a:off x="596070" y="2656702"/>
              <a:ext cx="2902861" cy="2026406"/>
              <a:chOff x="858503" y="1943201"/>
              <a:chExt cx="3612168" cy="2510009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725C03C6-8936-80E8-FE6F-B883CFF271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73862" y="1943201"/>
                <a:ext cx="2506118" cy="2510009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F3477C29-DAE0-6E5A-C059-F30D3D4128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6007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20223139">
                <a:off x="3468518" y="2194535"/>
                <a:ext cx="1002153" cy="841606"/>
              </a:xfrm>
              <a:prstGeom prst="rect">
                <a:avLst/>
              </a:prstGeom>
            </p:spPr>
          </p:pic>
          <p:sp>
            <p:nvSpPr>
              <p:cNvPr id="8" name="Arc 7">
                <a:extLst>
                  <a:ext uri="{FF2B5EF4-FFF2-40B4-BE49-F238E27FC236}">
                    <a16:creationId xmlns:a16="http://schemas.microsoft.com/office/drawing/2014/main" id="{3E18C060-D3B5-E73A-350C-DEC8D55BE072}"/>
                  </a:ext>
                </a:extLst>
              </p:cNvPr>
              <p:cNvSpPr/>
              <p:nvPr/>
            </p:nvSpPr>
            <p:spPr>
              <a:xfrm rot="20557661" flipH="1">
                <a:off x="858503" y="2605790"/>
                <a:ext cx="3002692" cy="1184828"/>
              </a:xfrm>
              <a:prstGeom prst="arc">
                <a:avLst>
                  <a:gd name="adj1" fmla="val 20174079"/>
                  <a:gd name="adj2" fmla="val 10286325"/>
                </a:avLst>
              </a:prstGeom>
              <a:ln w="165100">
                <a:solidFill>
                  <a:srgbClr val="C35F1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630230E-8562-A32F-DDB3-5EEA48E6C86F}"/>
                </a:ext>
              </a:extLst>
            </p:cNvPr>
            <p:cNvSpPr txBox="1"/>
            <p:nvPr/>
          </p:nvSpPr>
          <p:spPr>
            <a:xfrm>
              <a:off x="618117" y="4914441"/>
              <a:ext cx="2959660" cy="423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1600" b="1" dirty="0"/>
                <a:t>~ 1.5 vueltas al mundo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377DD3C-68A3-9568-7314-6B68C22E6C80}"/>
                </a:ext>
              </a:extLst>
            </p:cNvPr>
            <p:cNvSpPr txBox="1"/>
            <p:nvPr/>
          </p:nvSpPr>
          <p:spPr>
            <a:xfrm>
              <a:off x="404136" y="1786421"/>
              <a:ext cx="3007806" cy="730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b="1" dirty="0"/>
                <a:t>Longitud de perforación </a:t>
              </a:r>
            </a:p>
            <a:p>
              <a:pPr algn="ctr"/>
              <a:r>
                <a:rPr lang="es-AR" sz="1600" b="1" dirty="0"/>
                <a:t>66,000 </a:t>
              </a:r>
              <a:r>
                <a:rPr lang="es-AR" sz="1600" b="1" dirty="0" err="1"/>
                <a:t>kms</a:t>
              </a:r>
              <a:endParaRPr lang="es-AR" sz="1600" b="1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9E1BCF-2364-0230-0481-6C8144EFE792}"/>
              </a:ext>
            </a:extLst>
          </p:cNvPr>
          <p:cNvGrpSpPr/>
          <p:nvPr/>
        </p:nvGrpSpPr>
        <p:grpSpPr>
          <a:xfrm>
            <a:off x="9063622" y="2676525"/>
            <a:ext cx="3018138" cy="3494407"/>
            <a:chOff x="8411862" y="1654857"/>
            <a:chExt cx="3357239" cy="421188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5A7238C-4C08-48C7-4603-43C555414698}"/>
                </a:ext>
              </a:extLst>
            </p:cNvPr>
            <p:cNvSpPr txBox="1"/>
            <p:nvPr/>
          </p:nvSpPr>
          <p:spPr>
            <a:xfrm>
              <a:off x="8853370" y="1654857"/>
              <a:ext cx="2703090" cy="445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b="1" dirty="0"/>
                <a:t>Recursos por pozo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EE36869-DF53-9884-F849-97073B1692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853370" y="2144830"/>
              <a:ext cx="2286905" cy="2629696"/>
            </a:xfrm>
            <a:prstGeom prst="rect">
              <a:avLst/>
            </a:prstGeom>
            <a:effectLst>
              <a:softEdge rad="50800"/>
            </a:effec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3C1A815-C67C-05DB-1AB7-13CCE6327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442353" y="3534512"/>
              <a:ext cx="906937" cy="1376381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9A3B3F6-1467-3EA3-8607-183FEF8C6E2A}"/>
                </a:ext>
              </a:extLst>
            </p:cNvPr>
            <p:cNvSpPr txBox="1"/>
            <p:nvPr/>
          </p:nvSpPr>
          <p:spPr>
            <a:xfrm>
              <a:off x="8411862" y="5161899"/>
              <a:ext cx="3357239" cy="704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b="1" dirty="0"/>
                <a:t>~ 3 días de consumo de gas de Argentina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42FD1D11-C321-2489-410D-8A480F561358}"/>
              </a:ext>
            </a:extLst>
          </p:cNvPr>
          <p:cNvSpPr txBox="1"/>
          <p:nvPr/>
        </p:nvSpPr>
        <p:spPr>
          <a:xfrm>
            <a:off x="190033" y="1628234"/>
            <a:ext cx="10321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/>
              <a:t>Magnitud de los recursos en números.</a:t>
            </a:r>
          </a:p>
          <a:p>
            <a:r>
              <a:rPr lang="es-AR" sz="2400" b="1" dirty="0"/>
              <a:t>¿Qué significaría un desarrollo full de Vaca Muerta en ventana de Gas?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FD492CE-4855-FAAE-AB1A-5B6ED7416541}"/>
              </a:ext>
            </a:extLst>
          </p:cNvPr>
          <p:cNvGrpSpPr/>
          <p:nvPr/>
        </p:nvGrpSpPr>
        <p:grpSpPr>
          <a:xfrm>
            <a:off x="6420183" y="2655676"/>
            <a:ext cx="2749298" cy="3768597"/>
            <a:chOff x="369553" y="2008865"/>
            <a:chExt cx="3077858" cy="423026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F3FF61E-6AF8-15AC-16D5-DD2291B2F4E6}"/>
                </a:ext>
              </a:extLst>
            </p:cNvPr>
            <p:cNvSpPr txBox="1"/>
            <p:nvPr/>
          </p:nvSpPr>
          <p:spPr>
            <a:xfrm>
              <a:off x="537985" y="2008865"/>
              <a:ext cx="2909426" cy="656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1600" b="1" dirty="0"/>
                <a:t>Producción diaria total</a:t>
              </a:r>
            </a:p>
            <a:p>
              <a:r>
                <a:rPr lang="es-AR" sz="1600" b="1" dirty="0"/>
                <a:t>450 MMm</a:t>
              </a:r>
              <a:r>
                <a:rPr lang="es-AR" sz="1600" b="1" baseline="30000" dirty="0"/>
                <a:t>3</a:t>
              </a:r>
              <a:r>
                <a:rPr lang="es-AR" sz="1600" b="1" dirty="0"/>
                <a:t>/d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858B98A-16D7-DAAC-E731-3DCE1266C06F}"/>
                </a:ext>
              </a:extLst>
            </p:cNvPr>
            <p:cNvSpPr txBox="1"/>
            <p:nvPr/>
          </p:nvSpPr>
          <p:spPr>
            <a:xfrm>
              <a:off x="369553" y="5582716"/>
              <a:ext cx="2909426" cy="656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b="1" dirty="0"/>
                <a:t>~80% de la producción actual de Sudamérica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EC1688C-DF72-7CA9-603A-08C3701E561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47212" y="3004944"/>
              <a:ext cx="2354109" cy="2402647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7ECD6EB-609E-2FD1-4557-E54A2E15ACDF}"/>
              </a:ext>
            </a:extLst>
          </p:cNvPr>
          <p:cNvGrpSpPr/>
          <p:nvPr/>
        </p:nvGrpSpPr>
        <p:grpSpPr>
          <a:xfrm>
            <a:off x="2803334" y="2772927"/>
            <a:ext cx="3357740" cy="3251685"/>
            <a:chOff x="2803334" y="2772927"/>
            <a:chExt cx="3357740" cy="325168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F4AC499-5B33-7D17-ABE4-105EB7F5A9A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803334" y="2772927"/>
              <a:ext cx="3357740" cy="3251685"/>
              <a:chOff x="4013005" y="1773794"/>
              <a:chExt cx="3858511" cy="3736640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516A444-C7BF-987A-C413-D054177F6466}"/>
                  </a:ext>
                </a:extLst>
              </p:cNvPr>
              <p:cNvSpPr txBox="1"/>
              <p:nvPr/>
            </p:nvSpPr>
            <p:spPr>
              <a:xfrm>
                <a:off x="4644671" y="1773794"/>
                <a:ext cx="3156912" cy="671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sz="1600" b="1" dirty="0"/>
                  <a:t>Consumo de arena</a:t>
                </a:r>
              </a:p>
              <a:p>
                <a:r>
                  <a:rPr lang="es-AR" sz="1600" b="1" dirty="0"/>
                  <a:t>130 MM </a:t>
                </a:r>
                <a:r>
                  <a:rPr lang="es-AR" sz="1600" b="1" dirty="0" err="1"/>
                  <a:t>tn</a:t>
                </a:r>
                <a:r>
                  <a:rPr lang="es-AR" sz="1600" b="1" dirty="0"/>
                  <a:t> = 50 MMm3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278CE07-9517-D5A0-B7BF-FD7954C25C1A}"/>
                  </a:ext>
                </a:extLst>
              </p:cNvPr>
              <p:cNvSpPr txBox="1"/>
              <p:nvPr/>
            </p:nvSpPr>
            <p:spPr>
              <a:xfrm>
                <a:off x="4490210" y="4838446"/>
                <a:ext cx="3381306" cy="671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AR" sz="1600" b="1" dirty="0"/>
                  <a:t>~ 100 estadios de </a:t>
                </a:r>
                <a:r>
                  <a:rPr lang="es-AR" sz="1600" b="1" dirty="0" err="1"/>
                  <a:t>River</a:t>
                </a:r>
                <a:r>
                  <a:rPr lang="es-AR" sz="1600" b="1" dirty="0"/>
                  <a:t> llenos de arena</a:t>
                </a: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F0049019-35BB-A917-2FFE-8B670DE980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013005" y="2709327"/>
                <a:ext cx="1741904" cy="1028912"/>
              </a:xfrm>
              <a:prstGeom prst="rect">
                <a:avLst/>
              </a:prstGeom>
              <a:effectLst>
                <a:softEdge rad="50800"/>
              </a:effectLst>
            </p:spPr>
          </p:pic>
        </p:grp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A2C76D6-1032-5727-2DB0-B74A332AE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116185" y="4127880"/>
              <a:ext cx="1837774" cy="12061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284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3;p15">
            <a:extLst>
              <a:ext uri="{FF2B5EF4-FFF2-40B4-BE49-F238E27FC236}">
                <a16:creationId xmlns:a16="http://schemas.microsoft.com/office/drawing/2014/main" id="{E6472442-A01A-8F4D-0A0B-3289F08746CA}"/>
              </a:ext>
            </a:extLst>
          </p:cNvPr>
          <p:cNvSpPr txBox="1"/>
          <p:nvPr/>
        </p:nvSpPr>
        <p:spPr>
          <a:xfrm>
            <a:off x="1143857" y="1900719"/>
            <a:ext cx="9904286" cy="4551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</a:pPr>
            <a:endParaRPr lang="es-AR" sz="2800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SzPct val="150000"/>
            </a:pPr>
            <a:r>
              <a:rPr lang="es-AR" sz="2400" b="1" dirty="0">
                <a:latin typeface="Arial"/>
                <a:cs typeface="Arial"/>
                <a:sym typeface="Arial"/>
              </a:rPr>
              <a:t>Simulamos un caso de máxima para visualizar disponibilidad de recursos y posibilidades de exportación.</a:t>
            </a:r>
          </a:p>
          <a:p>
            <a:pPr>
              <a:buSzPct val="150000"/>
            </a:pPr>
            <a:endParaRPr lang="es-AR" sz="2400" b="1" dirty="0">
              <a:latin typeface="Arial"/>
              <a:cs typeface="Arial"/>
              <a:sym typeface="Arial"/>
            </a:endParaRPr>
          </a:p>
          <a:p>
            <a:pPr>
              <a:buSzPct val="150000"/>
            </a:pPr>
            <a:endParaRPr lang="es-AR" sz="2400" b="1" dirty="0"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 panose="020B0604020202020204" pitchFamily="34" charset="0"/>
              <a:buChar char="•"/>
            </a:pPr>
            <a:r>
              <a:rPr lang="es-AR" sz="2400" b="1" dirty="0">
                <a:latin typeface="Arial"/>
                <a:ea typeface="Arial"/>
                <a:cs typeface="Arial"/>
                <a:sym typeface="Arial"/>
              </a:rPr>
              <a:t>Se desarrolla la ventana de gas de Vaca Muerta como si fuera un único yacimiento.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</a:pPr>
            <a:endParaRPr lang="es-AR" sz="2400" b="1" dirty="0"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 panose="020B0604020202020204" pitchFamily="34" charset="0"/>
              <a:buChar char="•"/>
            </a:pPr>
            <a:r>
              <a:rPr lang="es-AR" sz="2400" b="1" dirty="0">
                <a:latin typeface="Arial"/>
                <a:ea typeface="Arial"/>
                <a:cs typeface="Arial"/>
                <a:sym typeface="Arial"/>
              </a:rPr>
              <a:t>No se tienen en cuenta restricciones de infraestructura ni financieras.</a:t>
            </a:r>
          </a:p>
        </p:txBody>
      </p:sp>
    </p:spTree>
    <p:extLst>
      <p:ext uri="{BB962C8B-B14F-4D97-AF65-F5344CB8AC3E}">
        <p14:creationId xmlns:p14="http://schemas.microsoft.com/office/powerpoint/2010/main" val="2341168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36D4DC-A430-58E8-16F0-F4E1985E5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537" y="1653021"/>
            <a:ext cx="7748016" cy="485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250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E07901-DCAD-4E58-01C1-62CB157E7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537" y="1653022"/>
            <a:ext cx="7749540" cy="485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006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EB5ED7-1FF6-3F54-D0A6-849494DE1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537" y="1653022"/>
            <a:ext cx="7749540" cy="48554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5A3135-1561-7A93-244F-98F9B3204D3F}"/>
              </a:ext>
            </a:extLst>
          </p:cNvPr>
          <p:cNvSpPr txBox="1"/>
          <p:nvPr/>
        </p:nvSpPr>
        <p:spPr>
          <a:xfrm>
            <a:off x="3336588" y="1259241"/>
            <a:ext cx="5334802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chemeClr val="bg1"/>
                </a:solidFill>
              </a:rPr>
              <a:t>¿Es lógico este nivel de producción para Vaca Muerta?</a:t>
            </a:r>
          </a:p>
        </p:txBody>
      </p:sp>
    </p:spTree>
    <p:extLst>
      <p:ext uri="{BB962C8B-B14F-4D97-AF65-F5344CB8AC3E}">
        <p14:creationId xmlns:p14="http://schemas.microsoft.com/office/powerpoint/2010/main" val="1251663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634473-5EAA-4183-338A-77AD8A68D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537" y="1653022"/>
            <a:ext cx="7749540" cy="48554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3C56F7-469A-104A-EA54-0FEE1FD3E47C}"/>
              </a:ext>
            </a:extLst>
          </p:cNvPr>
          <p:cNvSpPr txBox="1"/>
          <p:nvPr/>
        </p:nvSpPr>
        <p:spPr>
          <a:xfrm>
            <a:off x="165370" y="4153711"/>
            <a:ext cx="2037167" cy="107721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1600" b="1" dirty="0" err="1">
                <a:solidFill>
                  <a:schemeClr val="bg1"/>
                </a:solidFill>
              </a:rPr>
              <a:t>Prod</a:t>
            </a:r>
            <a:r>
              <a:rPr lang="es-AR" sz="1600" b="1" dirty="0">
                <a:solidFill>
                  <a:schemeClr val="bg1"/>
                </a:solidFill>
              </a:rPr>
              <a:t>. + P1 (TCF)</a:t>
            </a:r>
          </a:p>
          <a:p>
            <a:r>
              <a:rPr lang="es-AR" sz="1600" b="1" dirty="0" err="1">
                <a:solidFill>
                  <a:schemeClr val="bg1"/>
                </a:solidFill>
              </a:rPr>
              <a:t>Haynesville</a:t>
            </a:r>
            <a:r>
              <a:rPr lang="es-AR" sz="1600" b="1" dirty="0">
                <a:solidFill>
                  <a:schemeClr val="bg1"/>
                </a:solidFill>
              </a:rPr>
              <a:t> 50</a:t>
            </a:r>
          </a:p>
          <a:p>
            <a:r>
              <a:rPr lang="es-AR" sz="1600" b="1" dirty="0" err="1">
                <a:solidFill>
                  <a:schemeClr val="bg1"/>
                </a:solidFill>
              </a:rPr>
              <a:t>Marcellus</a:t>
            </a:r>
            <a:r>
              <a:rPr lang="es-AR" sz="1600" b="1" dirty="0">
                <a:solidFill>
                  <a:schemeClr val="bg1"/>
                </a:solidFill>
              </a:rPr>
              <a:t> 140 </a:t>
            </a:r>
          </a:p>
          <a:p>
            <a:r>
              <a:rPr lang="es-AR" sz="1600" b="1" dirty="0" err="1">
                <a:solidFill>
                  <a:schemeClr val="bg1"/>
                </a:solidFill>
              </a:rPr>
              <a:t>Permian</a:t>
            </a:r>
            <a:r>
              <a:rPr lang="es-AR" sz="1600" b="1" dirty="0">
                <a:solidFill>
                  <a:schemeClr val="bg1"/>
                </a:solidFill>
              </a:rPr>
              <a:t> 60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C796D5-A5CB-400F-8944-1B253C6AE61D}"/>
              </a:ext>
            </a:extLst>
          </p:cNvPr>
          <p:cNvSpPr txBox="1"/>
          <p:nvPr/>
        </p:nvSpPr>
        <p:spPr>
          <a:xfrm>
            <a:off x="9952077" y="4153711"/>
            <a:ext cx="2037167" cy="107721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1600" b="1" dirty="0">
                <a:solidFill>
                  <a:schemeClr val="bg1"/>
                </a:solidFill>
              </a:rPr>
              <a:t>Recurso (TCF)</a:t>
            </a:r>
          </a:p>
          <a:p>
            <a:r>
              <a:rPr lang="es-AR" sz="1600" b="1" dirty="0" err="1">
                <a:solidFill>
                  <a:schemeClr val="bg1"/>
                </a:solidFill>
              </a:rPr>
              <a:t>Haynesville</a:t>
            </a:r>
            <a:r>
              <a:rPr lang="es-AR" sz="1600" b="1" dirty="0">
                <a:solidFill>
                  <a:schemeClr val="bg1"/>
                </a:solidFill>
              </a:rPr>
              <a:t> 150</a:t>
            </a:r>
          </a:p>
          <a:p>
            <a:r>
              <a:rPr lang="es-AR" sz="1600" b="1" dirty="0" err="1">
                <a:solidFill>
                  <a:schemeClr val="bg1"/>
                </a:solidFill>
              </a:rPr>
              <a:t>Marcellus</a:t>
            </a:r>
            <a:r>
              <a:rPr lang="es-AR" sz="1600" b="1" dirty="0">
                <a:solidFill>
                  <a:schemeClr val="bg1"/>
                </a:solidFill>
              </a:rPr>
              <a:t> 350 </a:t>
            </a:r>
          </a:p>
          <a:p>
            <a:r>
              <a:rPr lang="es-AR" sz="1600" b="1" dirty="0" err="1">
                <a:solidFill>
                  <a:schemeClr val="bg1"/>
                </a:solidFill>
              </a:rPr>
              <a:t>Permian</a:t>
            </a:r>
            <a:r>
              <a:rPr lang="es-AR" sz="1600" b="1" dirty="0">
                <a:solidFill>
                  <a:schemeClr val="bg1"/>
                </a:solidFill>
              </a:rPr>
              <a:t> 90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D488CD-3601-32E9-4CB6-39D956E9DAEA}"/>
              </a:ext>
            </a:extLst>
          </p:cNvPr>
          <p:cNvSpPr txBox="1"/>
          <p:nvPr/>
        </p:nvSpPr>
        <p:spPr>
          <a:xfrm>
            <a:off x="3336588" y="1259241"/>
            <a:ext cx="5324528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chemeClr val="bg1"/>
                </a:solidFill>
              </a:rPr>
              <a:t>¿Es lógico este nivel de producción para Vaca Muerta?</a:t>
            </a:r>
          </a:p>
        </p:txBody>
      </p:sp>
    </p:spTree>
    <p:extLst>
      <p:ext uri="{BB962C8B-B14F-4D97-AF65-F5344CB8AC3E}">
        <p14:creationId xmlns:p14="http://schemas.microsoft.com/office/powerpoint/2010/main" val="34335362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3697</TotalTime>
  <Words>554</Words>
  <Application>Microsoft Office PowerPoint</Application>
  <PresentationFormat>Widescreen</PresentationFormat>
  <Paragraphs>104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Diego Fuentes</dc:creator>
  <dc:description/>
  <cp:lastModifiedBy>HOFFMANN Matias</cp:lastModifiedBy>
  <cp:revision>12</cp:revision>
  <dcterms:created xsi:type="dcterms:W3CDTF">2023-06-08T14:23:32Z</dcterms:created>
  <dcterms:modified xsi:type="dcterms:W3CDTF">2023-11-08T19:53:11Z</dcterms:modified>
  <dc:language>es-AR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Panorámica</vt:lpwstr>
  </property>
  <property fmtid="{D5CDD505-2E9C-101B-9397-08002B2CF9AE}" pid="3" name="Slides">
    <vt:i4>1</vt:i4>
  </property>
</Properties>
</file>