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916" r:id="rId3"/>
    <p:sldId id="801" r:id="rId4"/>
    <p:sldId id="918" r:id="rId5"/>
    <p:sldId id="862" r:id="rId6"/>
    <p:sldId id="852" r:id="rId7"/>
    <p:sldId id="842" r:id="rId8"/>
    <p:sldId id="837" r:id="rId9"/>
    <p:sldId id="919" r:id="rId10"/>
    <p:sldId id="920" r:id="rId11"/>
    <p:sldId id="917" r:id="rId12"/>
    <p:sldId id="877" r:id="rId13"/>
    <p:sldId id="914" r:id="rId14"/>
    <p:sldId id="921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7A"/>
    <a:srgbClr val="D2CBC8"/>
    <a:srgbClr val="695B54"/>
    <a:srgbClr val="FFFFFF"/>
    <a:srgbClr val="F2F2F2"/>
    <a:srgbClr val="4BA7D9"/>
    <a:srgbClr val="CEE1F2"/>
    <a:srgbClr val="A69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54D7-6171-492C-8599-177783DB064F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1212B-0C6C-4E8F-843D-79DC88B7FAA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025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090533322_0_167:notes"/>
          <p:cNvSpPr txBox="1">
            <a:spLocks noGrp="1"/>
          </p:cNvSpPr>
          <p:nvPr>
            <p:ph type="body" idx="1"/>
          </p:nvPr>
        </p:nvSpPr>
        <p:spPr>
          <a:xfrm>
            <a:off x="679334" y="4715271"/>
            <a:ext cx="543903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9" name="Google Shape;229;g1309053332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09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96082-6071-4A4F-AE4D-4B75B50FC7D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7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09053332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309053332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Tx/>
              <a:buChar char="-"/>
            </a:pPr>
            <a:r>
              <a:rPr lang="es-AR" dirty="0"/>
              <a:t>Revalidación de MAPO de los Tramos 10 y 11 a la presión de diseño original de 61,7 kg/cm2</a:t>
            </a:r>
          </a:p>
          <a:p>
            <a:pPr marL="285750" indent="-285750">
              <a:buFontTx/>
              <a:buChar char="-"/>
            </a:pPr>
            <a:r>
              <a:rPr lang="es-AR" dirty="0"/>
              <a:t>La revalidación de MAPO incluye la prueba hidráulica de un segmento entre válvulas de línea en el tramo 10 y dos segmentos en el tramo 11</a:t>
            </a:r>
          </a:p>
          <a:p>
            <a:pPr marL="285750" indent="-285750">
              <a:buFontTx/>
              <a:buChar char="-"/>
            </a:pPr>
            <a:r>
              <a:rPr lang="es-AR" dirty="0"/>
              <a:t>Obras de reversión en Leones y Tío Pujio: Modificación de </a:t>
            </a:r>
            <a:r>
              <a:rPr lang="es-AR" dirty="0" err="1"/>
              <a:t>piping</a:t>
            </a:r>
            <a:r>
              <a:rPr lang="es-AR" dirty="0"/>
              <a:t> e instalación de válvulas para invertir la conexión de succión y descarga</a:t>
            </a:r>
          </a:p>
        </p:txBody>
      </p:sp>
    </p:spTree>
    <p:extLst>
      <p:ext uri="{BB962C8B-B14F-4D97-AF65-F5344CB8AC3E}">
        <p14:creationId xmlns:p14="http://schemas.microsoft.com/office/powerpoint/2010/main" val="360988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09053332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309053332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Tx/>
              <a:buChar char="-"/>
            </a:pPr>
            <a:r>
              <a:rPr lang="es-AR" dirty="0"/>
              <a:t>Gto. La Carlota Tío Pujio: 122,5 km 36”</a:t>
            </a:r>
          </a:p>
          <a:p>
            <a:pPr marL="285750" indent="-285750">
              <a:buFontTx/>
              <a:buChar char="-"/>
            </a:pPr>
            <a:r>
              <a:rPr lang="es-AR" dirty="0"/>
              <a:t>Completamiento del gasoducto paralelo de 30” entre Tío Pujio y Ferreyra, 62 km</a:t>
            </a:r>
          </a:p>
          <a:p>
            <a:pPr marL="285750" indent="-285750">
              <a:buFontTx/>
              <a:buChar char="-"/>
            </a:pPr>
            <a:r>
              <a:rPr lang="es-AR" dirty="0"/>
              <a:t>Adecuaciones en PC LC y PC TP</a:t>
            </a:r>
          </a:p>
          <a:p>
            <a:pPr marL="285750" indent="-285750">
              <a:buFontTx/>
              <a:buChar char="-"/>
            </a:pPr>
            <a:r>
              <a:rPr lang="es-AR" dirty="0"/>
              <a:t>Reversión de: Ferreyra, Dean Funes, Lavalle y Lumbreras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190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09053332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309053332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Tx/>
              <a:buChar char="-"/>
            </a:pPr>
            <a:r>
              <a:rPr lang="es-AR" sz="800" dirty="0"/>
              <a:t>Completamiento del gasoducto paralelo de Ø 30” entre las plantas compresoras Dean Funes y Recreo (Tramo 78), longitud total 30 km.</a:t>
            </a:r>
          </a:p>
          <a:p>
            <a:pPr marL="285750" indent="-285750">
              <a:buFontTx/>
              <a:buChar char="-"/>
            </a:pPr>
            <a:r>
              <a:rPr lang="es-AR" sz="800" dirty="0"/>
              <a:t>Completamiento del gasoducto paralelo de Ø 30” entre las plantas compresoras Lavalle y Tucumán (Tramo 81), longitud total 66 km.</a:t>
            </a:r>
          </a:p>
          <a:p>
            <a:pPr marL="285750" indent="-285750">
              <a:buFontTx/>
              <a:buChar char="-"/>
            </a:pPr>
            <a:r>
              <a:rPr lang="es-AR" sz="800" dirty="0"/>
              <a:t>Instalación de nuevos equipos turbocompresores en plantas compresoras Tío Pujio, Ferreyra, Dean Funes, Recreo y Lavalle, por una potencia total de 71.000 HP</a:t>
            </a:r>
          </a:p>
          <a:p>
            <a:pPr marL="285750" indent="-285750">
              <a:buFontTx/>
              <a:buChar char="-"/>
            </a:pPr>
            <a:r>
              <a:rPr lang="es-AR" sz="800" dirty="0"/>
              <a:t>Adecuación de instalaciones en plantas compresoras Recreo, Tucumán, La Candelaria y Pichanal para permitir el flujo en sentido inverso.</a:t>
            </a:r>
          </a:p>
        </p:txBody>
      </p:sp>
    </p:spTree>
    <p:extLst>
      <p:ext uri="{BB962C8B-B14F-4D97-AF65-F5344CB8AC3E}">
        <p14:creationId xmlns:p14="http://schemas.microsoft.com/office/powerpoint/2010/main" val="104950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03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212B-0C6C-4E8F-843D-79DC88B7FAA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824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212B-0C6C-4E8F-843D-79DC88B7FAA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059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531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088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821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userDrawn="1">
  <p:cSld name="1_Contenido con títu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754349" y="365126"/>
            <a:ext cx="7051323" cy="6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25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502999" y="-669410"/>
            <a:ext cx="3312000" cy="3312000"/>
          </a:xfrm>
          <a:prstGeom prst="blockArc">
            <a:avLst>
              <a:gd name="adj1" fmla="val 10800000"/>
              <a:gd name="adj2" fmla="val 16149978"/>
              <a:gd name="adj3" fmla="val 20113"/>
            </a:avLst>
          </a:prstGeom>
          <a:solidFill>
            <a:srgbClr val="00257A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r>
              <a:rPr lang="es-AR" sz="1620" b="0" i="0" u="none" strike="noStrike" cap="none" dirty="0">
                <a:solidFill>
                  <a:srgbClr val="00A8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20" b="0" i="0" u="none" strike="noStrike" cap="none" dirty="0">
              <a:solidFill>
                <a:srgbClr val="00A8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39;p11">
            <a:extLst>
              <a:ext uri="{FF2B5EF4-FFF2-40B4-BE49-F238E27FC236}">
                <a16:creationId xmlns:a16="http://schemas.microsoft.com/office/drawing/2014/main" id="{59D5E52B-A34E-8AF4-743E-68781624AC90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900755" y="365126"/>
            <a:ext cx="2754486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2E85A8-70D3-4668-8543-7F32240C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299990"/>
            <a:ext cx="10903061" cy="5257762"/>
          </a:xfrm>
          <a:prstGeom prst="rect">
            <a:avLst/>
          </a:prstGeom>
        </p:spPr>
        <p:txBody>
          <a:bodyPr/>
          <a:lstStyle>
            <a:lvl1pPr marL="0" indent="457200">
              <a:spcBef>
                <a:spcPts val="600"/>
              </a:spcBef>
              <a:buFont typeface="Arial" panose="020B0604020202020204" pitchFamily="34" charset="0"/>
              <a:buChar char="•"/>
              <a:defRPr sz="2000" b="0">
                <a:solidFill>
                  <a:srgbClr val="5E6167"/>
                </a:solidFill>
                <a:latin typeface="Montserrat" panose="00000500000000000000" pitchFamily="50" charset="0"/>
              </a:defRPr>
            </a:lvl1pPr>
            <a:lvl2pPr marL="357188" indent="273050"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5E6167"/>
                </a:solidFill>
                <a:latin typeface="Montserrat" panose="00000500000000000000" pitchFamily="50" charset="0"/>
              </a:defRPr>
            </a:lvl2pPr>
            <a:lvl3pPr marL="630238" indent="26511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b="0">
                <a:solidFill>
                  <a:srgbClr val="5E6167"/>
                </a:solidFill>
                <a:latin typeface="Montserrat" panose="00000500000000000000" pitchFamily="50" charset="0"/>
              </a:defRPr>
            </a:lvl3pPr>
            <a:lvl4pPr marL="895350" indent="184150">
              <a:spcBef>
                <a:spcPts val="600"/>
              </a:spcBef>
              <a:buFont typeface="Arial" panose="020B0604020202020204" pitchFamily="34" charset="0"/>
              <a:buChar char="•"/>
              <a:defRPr sz="1400" b="0">
                <a:solidFill>
                  <a:srgbClr val="5E6167"/>
                </a:solidFill>
                <a:latin typeface="Montserrat" panose="00000500000000000000" pitchFamily="50" charset="0"/>
              </a:defRPr>
            </a:lvl4pPr>
            <a:lvl5pPr marL="1079500" indent="265113"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rgbClr val="5E6167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8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1_Título y objeto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754349" y="365126"/>
            <a:ext cx="6972962" cy="6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E4002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5"/>
          <p:cNvSpPr/>
          <p:nvPr/>
        </p:nvSpPr>
        <p:spPr>
          <a:xfrm>
            <a:off x="502999" y="-669410"/>
            <a:ext cx="3312000" cy="3312000"/>
          </a:xfrm>
          <a:prstGeom prst="blockArc">
            <a:avLst>
              <a:gd name="adj1" fmla="val 10800000"/>
              <a:gd name="adj2" fmla="val 16149978"/>
              <a:gd name="adj3" fmla="val 20113"/>
            </a:avLst>
          </a:prstGeom>
          <a:solidFill>
            <a:srgbClr val="E4002B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r>
              <a:rPr lang="es-AR" sz="1620" b="0" i="0" u="none" strike="noStrike" cap="none" dirty="0">
                <a:solidFill>
                  <a:srgbClr val="00A8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20" b="0" i="0" u="none" strike="noStrike" cap="none" dirty="0">
              <a:solidFill>
                <a:srgbClr val="00A8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39;p11">
            <a:extLst>
              <a:ext uri="{FF2B5EF4-FFF2-40B4-BE49-F238E27FC236}">
                <a16:creationId xmlns:a16="http://schemas.microsoft.com/office/drawing/2014/main" id="{AF8817F8-7B65-15BE-9C8E-845C99D159B4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900755" y="365126"/>
            <a:ext cx="2754486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B9F721-2FC4-4AF4-8EA4-A64E31E01C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3238" y="1273175"/>
            <a:ext cx="11152187" cy="5219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lang="es-ES" sz="2000" smtClean="0">
                <a:solidFill>
                  <a:srgbClr val="5E6167"/>
                </a:solidFill>
                <a:latin typeface="Montserrat" panose="00000500000000000000" pitchFamily="50" charset="0"/>
              </a:defRPr>
            </a:lvl1pPr>
            <a:lvl2pPr>
              <a:spcBef>
                <a:spcPts val="600"/>
              </a:spcBef>
              <a:defRPr lang="es-ES" smtClean="0">
                <a:solidFill>
                  <a:srgbClr val="5E6167"/>
                </a:solidFill>
                <a:latin typeface="Montserrat" panose="00000500000000000000" pitchFamily="50" charset="0"/>
              </a:defRPr>
            </a:lvl2pPr>
            <a:lvl3pPr>
              <a:spcBef>
                <a:spcPts val="600"/>
              </a:spcBef>
              <a:defRPr lang="es-ES" smtClean="0">
                <a:solidFill>
                  <a:srgbClr val="5E6167"/>
                </a:solidFill>
                <a:latin typeface="Montserrat" panose="00000500000000000000" pitchFamily="50" charset="0"/>
              </a:defRPr>
            </a:lvl3pPr>
            <a:lvl4pPr>
              <a:spcBef>
                <a:spcPts val="600"/>
              </a:spcBef>
              <a:defRPr lang="es-ES" smtClean="0">
                <a:solidFill>
                  <a:srgbClr val="5E6167"/>
                </a:solidFill>
                <a:latin typeface="Montserrat" panose="00000500000000000000" pitchFamily="50" charset="0"/>
              </a:defRPr>
            </a:lvl4pPr>
            <a:lvl5pPr>
              <a:spcBef>
                <a:spcPts val="600"/>
              </a:spcBef>
              <a:defRPr lang="es-ES" sz="1200">
                <a:solidFill>
                  <a:srgbClr val="5E6167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9464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19537"/>
            <a:ext cx="10515600" cy="7711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08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3542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98989"/>
            <a:ext cx="10515600" cy="79169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1315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40085"/>
            <a:ext cx="10515600" cy="75060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2642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29811"/>
            <a:ext cx="10515600" cy="76087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3096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852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8489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3702D-155D-4721-B32B-B4704FCAD7A9}" type="datetimeFigureOut">
              <a:rPr lang="es-AR" smtClean="0"/>
              <a:t>7/11/2023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39A514-6B07-483A-B383-399BAA5845B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4795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77258"/>
            <a:ext cx="11396133" cy="11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E4B124B-0FFF-41D8-958F-B1BAB7E900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2510" r="614" b="29467"/>
          <a:stretch/>
        </p:blipFill>
        <p:spPr>
          <a:xfrm>
            <a:off x="0" y="1095153"/>
            <a:ext cx="12192000" cy="57628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9744" y="2535312"/>
            <a:ext cx="6105097" cy="474358"/>
          </a:xfrm>
        </p:spPr>
        <p:txBody>
          <a:bodyPr/>
          <a:lstStyle/>
          <a:p>
            <a:pPr algn="l"/>
            <a:r>
              <a:rPr lang="es-AR" sz="2000" cap="small" dirty="0"/>
              <a:t>1° Mesa Técnica del Congreso de Producción del IAPG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9744" y="3193080"/>
            <a:ext cx="8452512" cy="1313696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s-AR" sz="4400" b="1" dirty="0">
                <a:latin typeface="+mj-lt"/>
                <a:ea typeface="+mj-ea"/>
                <a:cs typeface="+mj-cs"/>
              </a:rPr>
              <a:t>Reversión</a:t>
            </a:r>
            <a:r>
              <a:rPr lang="es-AR" sz="4400" b="1" dirty="0">
                <a:latin typeface="+mj-lt"/>
              </a:rPr>
              <a:t> </a:t>
            </a:r>
            <a:r>
              <a:rPr lang="es-AR" sz="4400" b="1" dirty="0">
                <a:latin typeface="+mj-lt"/>
                <a:ea typeface="+mj-ea"/>
                <a:cs typeface="+mj-cs"/>
              </a:rPr>
              <a:t>del Gasoducto Norte y oportunidades de mercado regional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DF9468-A441-42F7-81A4-076861CAF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74" y="5592507"/>
            <a:ext cx="3919869" cy="12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0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D293274-7F65-0E2B-CD00-0D48C6B70C0D}"/>
              </a:ext>
            </a:extLst>
          </p:cNvPr>
          <p:cNvSpPr txBox="1">
            <a:spLocks/>
          </p:cNvSpPr>
          <p:nvPr/>
        </p:nvSpPr>
        <p:spPr>
          <a:xfrm>
            <a:off x="466686" y="251689"/>
            <a:ext cx="9686280" cy="6334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defTabSz="914377" eaLnBrk="1" latinLnBrk="0" hangingPunct="1">
              <a:spcBef>
                <a:spcPct val="0"/>
              </a:spcBef>
              <a:buNone/>
              <a:defRPr sz="2000" b="1" kern="1200">
                <a:solidFill>
                  <a:srgbClr val="232E83"/>
                </a:solidFill>
                <a:latin typeface="Montserrat"/>
                <a:ea typeface="+mj-ea"/>
                <a:cs typeface="+mj-cs"/>
              </a:defRPr>
            </a:lvl1pPr>
          </a:lstStyle>
          <a:p>
            <a:endParaRPr lang="es-ES" b="0" dirty="0"/>
          </a:p>
        </p:txBody>
      </p:sp>
      <p:sp>
        <p:nvSpPr>
          <p:cNvPr id="8" name="Rectángulo 7"/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8730" y="884136"/>
            <a:ext cx="2224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Reversión del Gasoducto Norte</a:t>
            </a:r>
          </a:p>
          <a:p>
            <a:endParaRPr lang="es-ES" sz="1600" cap="small" dirty="0"/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934CB6B8-22BC-4246-B4B0-286F6674A836}"/>
              </a:ext>
            </a:extLst>
          </p:cNvPr>
          <p:cNvSpPr txBox="1">
            <a:spLocks/>
          </p:cNvSpPr>
          <p:nvPr/>
        </p:nvSpPr>
        <p:spPr>
          <a:xfrm>
            <a:off x="340412" y="1654973"/>
            <a:ext cx="2722828" cy="76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/>
              <a:t>Proyecto</a:t>
            </a:r>
          </a:p>
          <a:p>
            <a:r>
              <a:rPr lang="es-AR" sz="2800" b="1" dirty="0"/>
              <a:t>Gasoducto Vicuñas</a:t>
            </a:r>
            <a:endParaRPr lang="es-ES" sz="28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509E622-21DF-EF21-7012-0C156E1B3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180" y="1622502"/>
            <a:ext cx="6033825" cy="5026343"/>
          </a:xfrm>
          <a:prstGeom prst="rect">
            <a:avLst/>
          </a:prstGeom>
        </p:spPr>
      </p:pic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90CE7AE0-A8A9-4F45-F76D-4F3E30860BA6}"/>
              </a:ext>
            </a:extLst>
          </p:cNvPr>
          <p:cNvSpPr txBox="1">
            <a:spLocks/>
          </p:cNvSpPr>
          <p:nvPr/>
        </p:nvSpPr>
        <p:spPr>
          <a:xfrm>
            <a:off x="8169075" y="1725015"/>
            <a:ext cx="3459045" cy="4821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2" indent="0">
              <a:spcBef>
                <a:spcPts val="800"/>
              </a:spcBef>
              <a:spcAft>
                <a:spcPts val="800"/>
              </a:spcAft>
              <a:buClr>
                <a:srgbClr val="6E7177"/>
              </a:buClr>
              <a:buNone/>
            </a:pPr>
            <a:r>
              <a:rPr lang="es-AR" sz="15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■ </a:t>
            </a:r>
            <a:r>
              <a:rPr lang="es-AR" sz="1500" dirty="0">
                <a:latin typeface="+mj-lt"/>
              </a:rPr>
              <a:t>Gasoducto de transporte en alta presión para abastecer demanda potencial minera por hasta </a:t>
            </a:r>
            <a:r>
              <a:rPr lang="es-AR" sz="1500" b="1" dirty="0">
                <a:solidFill>
                  <a:srgbClr val="00257A"/>
                </a:solidFill>
                <a:latin typeface="+mj-lt"/>
              </a:rPr>
              <a:t>4  MM m3/día </a:t>
            </a:r>
          </a:p>
          <a:p>
            <a:pPr marL="152392" indent="0">
              <a:spcBef>
                <a:spcPts val="800"/>
              </a:spcBef>
              <a:spcAft>
                <a:spcPts val="800"/>
              </a:spcAft>
              <a:buClr>
                <a:srgbClr val="6E7177"/>
              </a:buClr>
              <a:buNone/>
            </a:pPr>
            <a:r>
              <a:rPr lang="es-AR" sz="15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■</a:t>
            </a:r>
            <a:r>
              <a:rPr lang="es-AR" sz="1500" dirty="0">
                <a:latin typeface="Century Gothic" panose="020B0502020202020204" pitchFamily="34" charset="0"/>
              </a:rPr>
              <a:t> </a:t>
            </a:r>
            <a:r>
              <a:rPr lang="es-AR" sz="1500" dirty="0">
                <a:latin typeface="+mj-lt"/>
              </a:rPr>
              <a:t>Troncal de más de </a:t>
            </a:r>
            <a:r>
              <a:rPr lang="es-AR" sz="1500" b="1" dirty="0">
                <a:solidFill>
                  <a:srgbClr val="00257A"/>
                </a:solidFill>
                <a:latin typeface="+mj-lt"/>
              </a:rPr>
              <a:t>300 km </a:t>
            </a:r>
            <a:r>
              <a:rPr lang="es-AR" sz="1500" dirty="0">
                <a:latin typeface="+mj-lt"/>
              </a:rPr>
              <a:t>de longitud de entre 12” y 16” de diámetro, desde Susques (Jujuy) hasta Antofagasta de la Sierra (Catamarca) </a:t>
            </a:r>
          </a:p>
          <a:p>
            <a:pPr marL="152392" indent="0">
              <a:spcBef>
                <a:spcPts val="800"/>
              </a:spcBef>
              <a:spcAft>
                <a:spcPts val="800"/>
              </a:spcAft>
              <a:buClr>
                <a:srgbClr val="6E7177"/>
              </a:buClr>
              <a:buNone/>
            </a:pPr>
            <a:r>
              <a:rPr lang="es-AR" sz="15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■</a:t>
            </a:r>
            <a:r>
              <a:rPr lang="es-AR" sz="1500" dirty="0">
                <a:latin typeface="Century Gothic" panose="020B0502020202020204" pitchFamily="34" charset="0"/>
              </a:rPr>
              <a:t> </a:t>
            </a:r>
            <a:r>
              <a:rPr lang="es-AR" sz="1500" dirty="0">
                <a:latin typeface="+mj-lt"/>
              </a:rPr>
              <a:t>Ramal de más de 100 km de longitud en 10” de diámetro desde Salar de Pocitos a Salar de </a:t>
            </a:r>
            <a:r>
              <a:rPr lang="es-AR" sz="1500" b="1" dirty="0">
                <a:solidFill>
                  <a:srgbClr val="00257A"/>
                </a:solidFill>
                <a:latin typeface="+mj-lt"/>
              </a:rPr>
              <a:t>Arizaro</a:t>
            </a:r>
            <a:r>
              <a:rPr lang="es-AR" sz="1500" dirty="0">
                <a:latin typeface="+mj-lt"/>
              </a:rPr>
              <a:t> en Los Andes (Salta)</a:t>
            </a:r>
          </a:p>
          <a:p>
            <a:pPr marL="152392" indent="0">
              <a:spcBef>
                <a:spcPts val="800"/>
              </a:spcBef>
              <a:spcAft>
                <a:spcPts val="800"/>
              </a:spcAft>
              <a:buClr>
                <a:srgbClr val="6E7177"/>
              </a:buClr>
              <a:buNone/>
            </a:pPr>
            <a:r>
              <a:rPr lang="es-AR" sz="15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■</a:t>
            </a:r>
            <a:r>
              <a:rPr lang="es-AR" sz="1500" dirty="0">
                <a:latin typeface="Century Gothic" panose="020B0502020202020204" pitchFamily="34" charset="0"/>
              </a:rPr>
              <a:t> </a:t>
            </a:r>
            <a:r>
              <a:rPr lang="es-AR" sz="1500" b="1" dirty="0">
                <a:solidFill>
                  <a:srgbClr val="00257A"/>
                </a:solidFill>
                <a:latin typeface="+mj-lt"/>
              </a:rPr>
              <a:t>2</a:t>
            </a:r>
            <a:r>
              <a:rPr lang="es-AR" sz="1500" dirty="0">
                <a:latin typeface="+mj-lt"/>
              </a:rPr>
              <a:t> zonas de distribución, </a:t>
            </a:r>
            <a:r>
              <a:rPr lang="es-AR" sz="1500" b="1" dirty="0">
                <a:solidFill>
                  <a:srgbClr val="00257A"/>
                </a:solidFill>
                <a:latin typeface="+mj-lt"/>
              </a:rPr>
              <a:t>3</a:t>
            </a:r>
            <a:r>
              <a:rPr lang="es-AR" sz="1500" dirty="0">
                <a:latin typeface="+mj-lt"/>
              </a:rPr>
              <a:t> provincias y más de </a:t>
            </a:r>
            <a:r>
              <a:rPr lang="es-AR" sz="1500" b="1" dirty="0">
                <a:solidFill>
                  <a:srgbClr val="00257A"/>
                </a:solidFill>
                <a:latin typeface="+mj-lt"/>
              </a:rPr>
              <a:t>10</a:t>
            </a:r>
            <a:r>
              <a:rPr lang="es-AR" sz="1500" dirty="0">
                <a:latin typeface="+mj-lt"/>
              </a:rPr>
              <a:t> salares</a:t>
            </a:r>
          </a:p>
          <a:p>
            <a:pPr marL="152392" indent="0">
              <a:spcBef>
                <a:spcPts val="800"/>
              </a:spcBef>
              <a:spcAft>
                <a:spcPts val="800"/>
              </a:spcAft>
              <a:buClr>
                <a:srgbClr val="6E7177"/>
              </a:buClr>
              <a:buNone/>
            </a:pPr>
            <a:r>
              <a:rPr lang="es-AR" sz="15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■</a:t>
            </a:r>
            <a:r>
              <a:rPr lang="es-AR" sz="1500" dirty="0">
                <a:latin typeface="Century Gothic" panose="020B0502020202020204" pitchFamily="34" charset="0"/>
              </a:rPr>
              <a:t> </a:t>
            </a:r>
            <a:r>
              <a:rPr lang="es-AR" sz="1500" dirty="0">
                <a:latin typeface="+mj-lt"/>
              </a:rPr>
              <a:t>Inicio de operación previsto para </a:t>
            </a:r>
            <a:r>
              <a:rPr lang="es-AR" sz="1500" b="1" dirty="0">
                <a:solidFill>
                  <a:srgbClr val="00257A"/>
                </a:solidFill>
                <a:latin typeface="+mj-lt"/>
              </a:rPr>
              <a:t>2025-2026</a:t>
            </a:r>
          </a:p>
          <a:p>
            <a:pPr marL="152392" indent="0">
              <a:spcBef>
                <a:spcPts val="800"/>
              </a:spcBef>
              <a:spcAft>
                <a:spcPts val="800"/>
              </a:spcAft>
              <a:buClr>
                <a:srgbClr val="6E7177"/>
              </a:buClr>
              <a:buNone/>
            </a:pPr>
            <a:r>
              <a:rPr lang="es-AR" sz="15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■ </a:t>
            </a:r>
            <a:r>
              <a:rPr lang="es-AR" sz="1500" dirty="0">
                <a:latin typeface="+mj-lt"/>
              </a:rPr>
              <a:t>Posibilidad de abastecer futuras plantas de </a:t>
            </a:r>
            <a:r>
              <a:rPr lang="es-AR" sz="1500" b="1" dirty="0">
                <a:solidFill>
                  <a:srgbClr val="00257A"/>
                </a:solidFill>
                <a:latin typeface="+mj-lt"/>
              </a:rPr>
              <a:t>GNL</a:t>
            </a:r>
            <a:r>
              <a:rPr lang="es-AR" sz="1500" dirty="0">
                <a:latin typeface="+mj-lt"/>
              </a:rPr>
              <a:t> para proyectos alejados de la traza y menor demanda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40158FD-11AF-40CE-8D63-89F1D80E1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8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2B3E8-576A-900A-9C45-3C2FEB500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42" y="2817542"/>
            <a:ext cx="4277751" cy="2250742"/>
          </a:xfrm>
        </p:spPr>
        <p:txBody>
          <a:bodyPr/>
          <a:lstStyle/>
          <a:p>
            <a:pPr marL="265113" indent="-265113">
              <a:buNone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■ </a:t>
            </a:r>
            <a:r>
              <a:rPr lang="es-AR" sz="2000" dirty="0">
                <a:latin typeface="+mj-lt"/>
              </a:rPr>
              <a:t>Gasoductos existentes con capacidad de 11 MMm3/d</a:t>
            </a:r>
          </a:p>
          <a:p>
            <a:pPr marL="265113" indent="-265113">
              <a:buNone/>
            </a:pPr>
            <a:r>
              <a:rPr lang="es-AR" sz="2000" dirty="0">
                <a:latin typeface="+mj-lt"/>
              </a:rPr>
              <a:t>■ ~1.600 MW de CC + 250 MW de TG</a:t>
            </a:r>
          </a:p>
          <a:p>
            <a:pPr marL="265113" indent="-265113">
              <a:buNone/>
            </a:pPr>
            <a:r>
              <a:rPr lang="es-AR" sz="2000" dirty="0">
                <a:latin typeface="+mj-lt"/>
              </a:rPr>
              <a:t>■ Retiro gradual de centrales a carbón</a:t>
            </a:r>
          </a:p>
          <a:p>
            <a:pPr marL="265113" indent="-265113">
              <a:buNone/>
            </a:pPr>
            <a:r>
              <a:rPr lang="es-AR" sz="2000" dirty="0">
                <a:latin typeface="+mj-lt"/>
              </a:rPr>
              <a:t>■ Necesidad de flexibilidad diaria para complementar generación solar.</a:t>
            </a:r>
          </a:p>
          <a:p>
            <a:pPr marL="265113" indent="-265113">
              <a:buNone/>
            </a:pPr>
            <a:r>
              <a:rPr lang="es-AR" sz="2000" dirty="0">
                <a:latin typeface="+mj-lt"/>
              </a:rPr>
              <a:t>■ Desarrollo de minería de Litio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rgbClr val="D2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8730" y="884136"/>
            <a:ext cx="257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III.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Oportunidades del mercado regional</a:t>
            </a:r>
            <a:endParaRPr lang="es-ES" sz="1600" cap="small" dirty="0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934CB6B8-22BC-4246-B4B0-286F6674A836}"/>
              </a:ext>
            </a:extLst>
          </p:cNvPr>
          <p:cNvSpPr txBox="1">
            <a:spLocks/>
          </p:cNvSpPr>
          <p:nvPr/>
        </p:nvSpPr>
        <p:spPr>
          <a:xfrm>
            <a:off x="443158" y="1561189"/>
            <a:ext cx="3256972" cy="76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/>
              <a:t>Demanda regional </a:t>
            </a:r>
            <a:r>
              <a:rPr lang="es-AR" sz="2800" b="1" dirty="0"/>
              <a:t>adicional</a:t>
            </a:r>
            <a:endParaRPr lang="es-ES" sz="2800" b="1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7C12B3E8-576A-900A-9C45-3C2FEB500D66}"/>
              </a:ext>
            </a:extLst>
          </p:cNvPr>
          <p:cNvSpPr txBox="1">
            <a:spLocks/>
          </p:cNvSpPr>
          <p:nvPr/>
        </p:nvSpPr>
        <p:spPr>
          <a:xfrm>
            <a:off x="8601219" y="2817542"/>
            <a:ext cx="3211553" cy="2067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buNone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■ </a:t>
            </a:r>
            <a:r>
              <a:rPr lang="es-AR" sz="2000" dirty="0">
                <a:latin typeface="+mj-lt"/>
              </a:rPr>
              <a:t>Declinación de producción</a:t>
            </a:r>
          </a:p>
          <a:p>
            <a:pPr marL="265113" indent="-265113">
              <a:buNone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■ </a:t>
            </a:r>
            <a:r>
              <a:rPr lang="es-AR" sz="2000" dirty="0">
                <a:latin typeface="+mj-lt"/>
              </a:rPr>
              <a:t>Capacidad de transporte remanente hacia Brasil</a:t>
            </a:r>
          </a:p>
          <a:p>
            <a:pPr marL="265113" indent="-265113">
              <a:buNone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■ </a:t>
            </a:r>
            <a:r>
              <a:rPr lang="es-AR" sz="2000" dirty="0">
                <a:latin typeface="+mj-lt"/>
              </a:rPr>
              <a:t>Desarrollo de minería de Litio (~ 2 MMm3/d)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504" b="55465"/>
          <a:stretch/>
        </p:blipFill>
        <p:spPr>
          <a:xfrm>
            <a:off x="918866" y="2851353"/>
            <a:ext cx="1015520" cy="90066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238906" y="2803445"/>
            <a:ext cx="851814" cy="96211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28" name="Picture 4" descr="400+ Bolivia Icon Silhouette Ilustraciones, gráficos ...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48" y="2726102"/>
            <a:ext cx="1125371" cy="11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18866" y="3885284"/>
            <a:ext cx="1290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cap="small" dirty="0"/>
              <a:t>Norte de </a:t>
            </a:r>
            <a:r>
              <a:rPr lang="es-ES" sz="2400" b="1" cap="small" dirty="0">
                <a:solidFill>
                  <a:srgbClr val="FF0000"/>
                </a:solidFill>
              </a:rPr>
              <a:t>Chile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168539" y="3851473"/>
            <a:ext cx="129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cap="small" dirty="0">
                <a:solidFill>
                  <a:srgbClr val="00B050"/>
                </a:solidFill>
              </a:rPr>
              <a:t>Bolivia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90EE7C9-972B-44AA-8F1C-297A976376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11D00E-7D98-472E-9060-548BEA9F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" y="2198740"/>
            <a:ext cx="8651295" cy="416099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55CF40-FBE7-445C-A8B7-A7DB97C5B581}"/>
              </a:ext>
            </a:extLst>
          </p:cNvPr>
          <p:cNvSpPr txBox="1"/>
          <p:nvPr/>
        </p:nvSpPr>
        <p:spPr>
          <a:xfrm>
            <a:off x="372148" y="6527436"/>
            <a:ext cx="11121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Volúmenes de carbón convertidos a Gas Natural equivalente, afectado por eficiencia de Ciclo combinado vs. Carbón, agrupados según fecha estimada de retiro por plan de descarbonización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817EF63-BCE1-401D-843A-0EBE69AF7B63}"/>
              </a:ext>
            </a:extLst>
          </p:cNvPr>
          <p:cNvSpPr/>
          <p:nvPr/>
        </p:nvSpPr>
        <p:spPr>
          <a:xfrm>
            <a:off x="1421955" y="3972471"/>
            <a:ext cx="2356237" cy="83223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5,5 MMm</a:t>
            </a:r>
            <a:r>
              <a:rPr lang="es-AR" sz="10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es-AR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/d se puede asumir como base a futuro para el despacho térmico constante asumiendo reemplazo total de GNL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3E21899-3EDC-49AF-8D48-D6676AD53154}"/>
              </a:ext>
            </a:extLst>
          </p:cNvPr>
          <p:cNvCxnSpPr>
            <a:cxnSpLocks/>
          </p:cNvCxnSpPr>
          <p:nvPr/>
        </p:nvCxnSpPr>
        <p:spPr>
          <a:xfrm flipH="1" flipV="1">
            <a:off x="1003177" y="4170446"/>
            <a:ext cx="418778" cy="20423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19166F4F-2406-4785-ABAD-F6207D0F0A8C}"/>
              </a:ext>
            </a:extLst>
          </p:cNvPr>
          <p:cNvSpPr/>
          <p:nvPr/>
        </p:nvSpPr>
        <p:spPr>
          <a:xfrm>
            <a:off x="8837549" y="5334202"/>
            <a:ext cx="1382346" cy="544236"/>
          </a:xfrm>
          <a:prstGeom prst="wedgeRoundRectCallout">
            <a:avLst>
              <a:gd name="adj1" fmla="val -88277"/>
              <a:gd name="adj2" fmla="val -5728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2,5 MMm</a:t>
            </a:r>
            <a:r>
              <a:rPr lang="es-AR" sz="11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/d arbitran con GNL</a:t>
            </a:r>
          </a:p>
          <a:p>
            <a:pPr algn="ctr"/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8? </a:t>
            </a:r>
            <a:r>
              <a:rPr lang="es-AR" sz="11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usd</a:t>
            </a:r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es-AR" sz="11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MMBtu</a:t>
            </a:r>
            <a:endParaRPr lang="es-E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9FC4FDE9-1860-497B-AF86-AFF1DF6B9AA8}"/>
              </a:ext>
            </a:extLst>
          </p:cNvPr>
          <p:cNvSpPr/>
          <p:nvPr/>
        </p:nvSpPr>
        <p:spPr>
          <a:xfrm>
            <a:off x="8837549" y="4635481"/>
            <a:ext cx="1382346" cy="544236"/>
          </a:xfrm>
          <a:prstGeom prst="wedgeRoundRectCallout">
            <a:avLst>
              <a:gd name="adj1" fmla="val -85281"/>
              <a:gd name="adj2" fmla="val -8305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~3 MMm</a:t>
            </a:r>
            <a:r>
              <a:rPr lang="es-AR" sz="1100" b="1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es-AR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/d</a:t>
            </a:r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 centrales con fecha de retiro anunciado</a:t>
            </a:r>
            <a:endParaRPr lang="es-E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Bocadillo: rectángulo con esquinas redondeadas 16">
            <a:extLst>
              <a:ext uri="{FF2B5EF4-FFF2-40B4-BE49-F238E27FC236}">
                <a16:creationId xmlns:a16="http://schemas.microsoft.com/office/drawing/2014/main" id="{39698BAA-1326-4763-8A1E-1D75954DE0DB}"/>
              </a:ext>
            </a:extLst>
          </p:cNvPr>
          <p:cNvSpPr/>
          <p:nvPr/>
        </p:nvSpPr>
        <p:spPr>
          <a:xfrm>
            <a:off x="8714747" y="3494612"/>
            <a:ext cx="1627949" cy="830942"/>
          </a:xfrm>
          <a:prstGeom prst="wedgeRoundRectCallout">
            <a:avLst>
              <a:gd name="adj1" fmla="val -72160"/>
              <a:gd name="adj2" fmla="val -53187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~2 MMm</a:t>
            </a:r>
            <a:r>
              <a:rPr lang="es-AR" sz="1100" b="1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es-AR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/d </a:t>
            </a:r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arbitran con carbón </a:t>
            </a:r>
          </a:p>
          <a:p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4,9 </a:t>
            </a:r>
            <a:r>
              <a:rPr lang="es-AR" sz="11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usd</a:t>
            </a:r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es-AR" sz="11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MMBtu</a:t>
            </a:r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@2.300 kcal/KWh </a:t>
            </a:r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</a:t>
            </a:r>
          </a:p>
          <a:p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~7 </a:t>
            </a:r>
            <a:r>
              <a:rPr lang="es-AR" sz="1100" dirty="0" err="1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usd</a:t>
            </a:r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/</a:t>
            </a:r>
            <a:r>
              <a:rPr lang="es-AR" sz="1100" dirty="0" err="1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MMBtu</a:t>
            </a:r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 en gas</a:t>
            </a:r>
            <a:r>
              <a:rPr lang="es-AR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endParaRPr lang="es-E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66C9A0-C546-4CC7-9E61-06DC1EB3D6D2}"/>
              </a:ext>
            </a:extLst>
          </p:cNvPr>
          <p:cNvSpPr/>
          <p:nvPr/>
        </p:nvSpPr>
        <p:spPr>
          <a:xfrm>
            <a:off x="8470839" y="2541450"/>
            <a:ext cx="3498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AR" sz="1600" dirty="0"/>
              <a:t>Ventajas de la generación a gas: emisiones y modulación de carga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893A9EA-9836-4E14-83DD-29BB67CD13FF}"/>
              </a:ext>
            </a:extLst>
          </p:cNvPr>
          <p:cNvSpPr/>
          <p:nvPr/>
        </p:nvSpPr>
        <p:spPr>
          <a:xfrm>
            <a:off x="2104008" y="1656886"/>
            <a:ext cx="4705165" cy="34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DED5559-BFEE-41D0-BA87-772D663EE1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35926" y="1540315"/>
            <a:ext cx="3498111" cy="6445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s-AR" sz="2400" dirty="0"/>
              <a:t>Consumo histórico de GNL y Carbón en norte de Chile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C54AE23-F778-4C65-86EB-6AC73F350598}"/>
              </a:ext>
            </a:extLst>
          </p:cNvPr>
          <p:cNvSpPr txBox="1">
            <a:spLocks/>
          </p:cNvSpPr>
          <p:nvPr/>
        </p:nvSpPr>
        <p:spPr>
          <a:xfrm>
            <a:off x="489100" y="1495869"/>
            <a:ext cx="5757598" cy="644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/>
              <a:t>Demanda regional adicional - Chile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F09FF78-5040-4B3B-B3F2-4E1E6237E55E}"/>
              </a:ext>
            </a:extLst>
          </p:cNvPr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rgbClr val="D2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DEB339-9EA0-46D1-96B0-3A5AFDEFCEFE}"/>
              </a:ext>
            </a:extLst>
          </p:cNvPr>
          <p:cNvSpPr txBox="1"/>
          <p:nvPr/>
        </p:nvSpPr>
        <p:spPr>
          <a:xfrm>
            <a:off x="68730" y="884136"/>
            <a:ext cx="257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III.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Oportunidades del mercado regional</a:t>
            </a:r>
            <a:endParaRPr lang="es-ES" sz="1600" cap="small" dirty="0"/>
          </a:p>
        </p:txBody>
      </p:sp>
    </p:spTree>
    <p:extLst>
      <p:ext uri="{BB962C8B-B14F-4D97-AF65-F5344CB8AC3E}">
        <p14:creationId xmlns:p14="http://schemas.microsoft.com/office/powerpoint/2010/main" val="5564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39A4F0-AE82-46FD-B3EA-1DE1D664F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4" r="4031"/>
          <a:stretch/>
        </p:blipFill>
        <p:spPr>
          <a:xfrm>
            <a:off x="3573845" y="1477922"/>
            <a:ext cx="8100703" cy="51863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D9979D7-4B91-412E-B34A-2B49620142B0}"/>
              </a:ext>
            </a:extLst>
          </p:cNvPr>
          <p:cNvSpPr txBox="1"/>
          <p:nvPr/>
        </p:nvSpPr>
        <p:spPr>
          <a:xfrm>
            <a:off x="340412" y="4891731"/>
            <a:ext cx="3728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Capacidad de evacuación:</a:t>
            </a:r>
          </a:p>
          <a:p>
            <a:endParaRPr lang="es-AR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AR" dirty="0"/>
              <a:t>GTB: 		34 MMm</a:t>
            </a:r>
            <a:r>
              <a:rPr lang="es-AR" baseline="30000" dirty="0"/>
              <a:t>3</a:t>
            </a:r>
            <a:r>
              <a:rPr lang="es-AR" dirty="0"/>
              <a:t>/d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AR" dirty="0"/>
              <a:t>GOB (Cuiabá):	   4 MMm</a:t>
            </a:r>
            <a:r>
              <a:rPr lang="es-AR" baseline="30000" dirty="0"/>
              <a:t>3</a:t>
            </a:r>
            <a:r>
              <a:rPr lang="es-AR" dirty="0"/>
              <a:t>/d</a:t>
            </a:r>
          </a:p>
          <a:p>
            <a:endParaRPr lang="es-AR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5B9D990B-A274-47B5-AC32-5E0CF16BC38F}"/>
              </a:ext>
            </a:extLst>
          </p:cNvPr>
          <p:cNvSpPr txBox="1">
            <a:spLocks/>
          </p:cNvSpPr>
          <p:nvPr/>
        </p:nvSpPr>
        <p:spPr>
          <a:xfrm>
            <a:off x="340412" y="1654973"/>
            <a:ext cx="2722828" cy="76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/>
              <a:t>Declinación de producción en Bolivia</a:t>
            </a:r>
            <a:endParaRPr lang="es-ES" sz="28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E764EBE-B814-4C6E-8756-D45BE4D91B17}"/>
              </a:ext>
            </a:extLst>
          </p:cNvPr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rgbClr val="D2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AEC9DE-55B0-4A8C-88A9-444F6425FE2E}"/>
              </a:ext>
            </a:extLst>
          </p:cNvPr>
          <p:cNvSpPr txBox="1"/>
          <p:nvPr/>
        </p:nvSpPr>
        <p:spPr>
          <a:xfrm>
            <a:off x="68730" y="884136"/>
            <a:ext cx="257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III.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Oportunidades del mercado regional</a:t>
            </a:r>
            <a:endParaRPr lang="es-ES" sz="1600" cap="small" dirty="0"/>
          </a:p>
        </p:txBody>
      </p:sp>
    </p:spTree>
    <p:extLst>
      <p:ext uri="{BB962C8B-B14F-4D97-AF65-F5344CB8AC3E}">
        <p14:creationId xmlns:p14="http://schemas.microsoft.com/office/powerpoint/2010/main" val="341049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rgbClr val="D2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8730" y="884136"/>
            <a:ext cx="257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III.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Oportunidades del mercado regional</a:t>
            </a:r>
            <a:endParaRPr lang="es-ES" sz="1600" cap="small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90EE7C9-972B-44AA-8F1C-297A97637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B3F4C5F-3491-4D80-9DFE-46AF0448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580"/>
            <a:ext cx="12212378" cy="8141585"/>
          </a:xfrm>
          <a:prstGeom prst="rect">
            <a:avLst/>
          </a:prstGeom>
        </p:spPr>
      </p:pic>
      <p:sp>
        <p:nvSpPr>
          <p:cNvPr id="17" name="Título 3">
            <a:extLst>
              <a:ext uri="{FF2B5EF4-FFF2-40B4-BE49-F238E27FC236}">
                <a16:creationId xmlns:a16="http://schemas.microsoft.com/office/drawing/2014/main" id="{D7BF3E0D-55A6-4D93-95BE-1DB134246C04}"/>
              </a:ext>
            </a:extLst>
          </p:cNvPr>
          <p:cNvSpPr txBox="1">
            <a:spLocks/>
          </p:cNvSpPr>
          <p:nvPr/>
        </p:nvSpPr>
        <p:spPr>
          <a:xfrm>
            <a:off x="2176265" y="2261751"/>
            <a:ext cx="3767336" cy="76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¡Muchas gracias!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71162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E21BA79-04EF-43CE-A55C-25D49C1C9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" t="127" r="2282" b="30761"/>
          <a:stretch/>
        </p:blipFill>
        <p:spPr>
          <a:xfrm>
            <a:off x="-1" y="1052625"/>
            <a:ext cx="12192001" cy="57959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DF9DF0-5D95-0457-DB90-35336B6B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4" y="2041537"/>
            <a:ext cx="2546445" cy="460432"/>
          </a:xfrm>
        </p:spPr>
        <p:txBody>
          <a:bodyPr/>
          <a:lstStyle/>
          <a:p>
            <a:pPr algn="r"/>
            <a:r>
              <a:rPr lang="es-AR" sz="4400" b="1" cap="small" dirty="0"/>
              <a:t>Temario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EB086DEF-C930-4DDB-7961-F539B56CF9EE}"/>
              </a:ext>
            </a:extLst>
          </p:cNvPr>
          <p:cNvSpPr txBox="1">
            <a:spLocks/>
          </p:cNvSpPr>
          <p:nvPr/>
        </p:nvSpPr>
        <p:spPr>
          <a:xfrm>
            <a:off x="814764" y="5029650"/>
            <a:ext cx="6756476" cy="132255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Clr>
                <a:schemeClr val="tx1"/>
              </a:buClr>
              <a:buNone/>
            </a:pPr>
            <a:r>
              <a:rPr lang="es-AR" sz="2400" dirty="0">
                <a:latin typeface="+mj-lt"/>
              </a:rPr>
              <a:t>I. Abastecimiento esperado 2024 con GPNK</a:t>
            </a:r>
          </a:p>
          <a:p>
            <a:pPr marL="0" indent="0">
              <a:lnSpc>
                <a:spcPct val="200000"/>
              </a:lnSpc>
              <a:buClr>
                <a:schemeClr val="tx1"/>
              </a:buClr>
              <a:buNone/>
            </a:pPr>
            <a:r>
              <a:rPr lang="es-AR" sz="2400" dirty="0">
                <a:latin typeface="+mj-lt"/>
              </a:rPr>
              <a:t>II. Reversión del Gasoducto Norte</a:t>
            </a:r>
          </a:p>
          <a:p>
            <a:pPr marL="0" indent="0">
              <a:lnSpc>
                <a:spcPct val="200000"/>
              </a:lnSpc>
              <a:buClr>
                <a:schemeClr val="tx1"/>
              </a:buClr>
              <a:buNone/>
            </a:pPr>
            <a:r>
              <a:rPr lang="es-AR" sz="2400" dirty="0">
                <a:latin typeface="+mj-lt"/>
              </a:rPr>
              <a:t>III. Oportunidades del mercado regional</a:t>
            </a:r>
          </a:p>
          <a:p>
            <a:pPr marL="0" indent="0">
              <a:lnSpc>
                <a:spcPct val="200000"/>
              </a:lnSpc>
              <a:buClr>
                <a:schemeClr val="tx1"/>
              </a:buClr>
              <a:buNone/>
            </a:pPr>
            <a:endParaRPr lang="es-AR" sz="2400" cap="small" dirty="0">
              <a:latin typeface="+mj-lt"/>
            </a:endParaRPr>
          </a:p>
          <a:p>
            <a:pPr marL="0" indent="0">
              <a:lnSpc>
                <a:spcPct val="200000"/>
              </a:lnSpc>
              <a:buClr>
                <a:schemeClr val="tx1"/>
              </a:buClr>
              <a:buNone/>
            </a:pPr>
            <a:endParaRPr lang="es-AR" sz="2400" cap="small" dirty="0">
              <a:latin typeface="+mj-lt"/>
            </a:endParaRPr>
          </a:p>
          <a:p>
            <a:pPr marL="0" indent="0">
              <a:lnSpc>
                <a:spcPct val="200000"/>
              </a:lnSpc>
              <a:buClr>
                <a:schemeClr val="tx1"/>
              </a:buClr>
              <a:buNone/>
            </a:pPr>
            <a:endParaRPr lang="es-AR" sz="2400" cap="small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055A0A-8009-4006-9965-2DC655132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34CB6B8-22BC-4246-B4B0-286F6674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12" y="1654973"/>
            <a:ext cx="2751651" cy="760877"/>
          </a:xfrm>
        </p:spPr>
        <p:txBody>
          <a:bodyPr/>
          <a:lstStyle/>
          <a:p>
            <a:r>
              <a:rPr lang="es-AR" sz="2800" b="1" dirty="0"/>
              <a:t>GPNK + obras complementarias </a:t>
            </a:r>
            <a:r>
              <a:rPr lang="es-AR" sz="2400" dirty="0"/>
              <a:t>Verano 23/24 </a:t>
            </a:r>
            <a:endParaRPr lang="es-ES" sz="2400" dirty="0"/>
          </a:p>
        </p:txBody>
      </p:sp>
      <p:grpSp>
        <p:nvGrpSpPr>
          <p:cNvPr id="40" name="Grupo 39"/>
          <p:cNvGrpSpPr/>
          <p:nvPr/>
        </p:nvGrpSpPr>
        <p:grpSpPr>
          <a:xfrm>
            <a:off x="3231711" y="1473906"/>
            <a:ext cx="7095004" cy="5221140"/>
            <a:chOff x="3541734" y="1434374"/>
            <a:chExt cx="7095004" cy="5221140"/>
          </a:xfrm>
        </p:grpSpPr>
        <p:pic>
          <p:nvPicPr>
            <p:cNvPr id="5" name="Google Shape;89;g11e0c7eb9ea_0_28">
              <a:extLst>
                <a:ext uri="{FF2B5EF4-FFF2-40B4-BE49-F238E27FC236}">
                  <a16:creationId xmlns:a16="http://schemas.microsoft.com/office/drawing/2014/main" id="{0FC83366-FF30-4823-858F-2A66C9AB1A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4913" t="15671" r="23460" b="17882"/>
            <a:stretch/>
          </p:blipFill>
          <p:spPr>
            <a:xfrm>
              <a:off x="3541734" y="1434374"/>
              <a:ext cx="7095004" cy="5221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25CC9435-B62A-44C2-BE12-4F48C35685B0}"/>
                </a:ext>
              </a:extLst>
            </p:cNvPr>
            <p:cNvSpPr/>
            <p:nvPr/>
          </p:nvSpPr>
          <p:spPr>
            <a:xfrm>
              <a:off x="4366439" y="2400894"/>
              <a:ext cx="288000" cy="288000"/>
            </a:xfrm>
            <a:prstGeom prst="ellipse">
              <a:avLst/>
            </a:prstGeom>
            <a:solidFill>
              <a:srgbClr val="37B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6F40590E-145B-4392-9060-23EB2AB1E5C4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5736139" y="4271903"/>
              <a:ext cx="2263287" cy="754266"/>
            </a:xfrm>
            <a:prstGeom prst="line">
              <a:avLst/>
            </a:prstGeom>
            <a:ln w="38100" cmpd="sng">
              <a:solidFill>
                <a:srgbClr val="069C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45EF0586-14F9-436B-B351-9779B46B6D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0025" y="3057701"/>
              <a:ext cx="103127" cy="340102"/>
            </a:xfrm>
            <a:prstGeom prst="line">
              <a:avLst/>
            </a:prstGeom>
            <a:ln w="38100" cmpd="sng">
              <a:solidFill>
                <a:srgbClr val="069C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D53E53A5-8633-40EC-BC34-FE69BA0D9F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3576" y="3475947"/>
              <a:ext cx="303820" cy="316748"/>
            </a:xfrm>
            <a:prstGeom prst="line">
              <a:avLst/>
            </a:prstGeom>
            <a:ln w="38100" cmpd="sng">
              <a:solidFill>
                <a:srgbClr val="069C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apecio 12">
              <a:extLst>
                <a:ext uri="{FF2B5EF4-FFF2-40B4-BE49-F238E27FC236}">
                  <a16:creationId xmlns:a16="http://schemas.microsoft.com/office/drawing/2014/main" id="{A0D2B5E2-B234-458F-A23E-601E7F5EFF23}"/>
                </a:ext>
              </a:extLst>
            </p:cNvPr>
            <p:cNvSpPr>
              <a:spLocks noChangeAspect="1"/>
            </p:cNvSpPr>
            <p:nvPr/>
          </p:nvSpPr>
          <p:spPr>
            <a:xfrm rot="4484782">
              <a:off x="5490992" y="4935094"/>
              <a:ext cx="251821" cy="247180"/>
            </a:xfrm>
            <a:prstGeom prst="trapezoid">
              <a:avLst/>
            </a:prstGeom>
            <a:solidFill>
              <a:srgbClr val="069C4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" name="Trapecio 14">
              <a:extLst>
                <a:ext uri="{FF2B5EF4-FFF2-40B4-BE49-F238E27FC236}">
                  <a16:creationId xmlns:a16="http://schemas.microsoft.com/office/drawing/2014/main" id="{F7127B8E-8B61-4164-9B11-549AEEEF825E}"/>
                </a:ext>
              </a:extLst>
            </p:cNvPr>
            <p:cNvSpPr>
              <a:spLocks noChangeAspect="1"/>
            </p:cNvSpPr>
            <p:nvPr/>
          </p:nvSpPr>
          <p:spPr>
            <a:xfrm rot="2536347">
              <a:off x="7881435" y="4127931"/>
              <a:ext cx="251821" cy="247180"/>
            </a:xfrm>
            <a:prstGeom prst="trapezoid">
              <a:avLst/>
            </a:prstGeom>
            <a:solidFill>
              <a:srgbClr val="069C4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30" name="Trapecio 29">
              <a:extLst>
                <a:ext uri="{FF2B5EF4-FFF2-40B4-BE49-F238E27FC236}">
                  <a16:creationId xmlns:a16="http://schemas.microsoft.com/office/drawing/2014/main" id="{17D88036-601E-4054-A00F-4CF991C8FEF1}"/>
                </a:ext>
              </a:extLst>
            </p:cNvPr>
            <p:cNvSpPr>
              <a:spLocks noChangeAspect="1"/>
            </p:cNvSpPr>
            <p:nvPr/>
          </p:nvSpPr>
          <p:spPr>
            <a:xfrm rot="1083861">
              <a:off x="8974134" y="3179508"/>
              <a:ext cx="251821" cy="247180"/>
            </a:xfrm>
            <a:prstGeom prst="trapezoid">
              <a:avLst/>
            </a:prstGeom>
            <a:solidFill>
              <a:srgbClr val="069C4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2DFADB83-76C4-4605-8C68-ADB9EB3A0630}"/>
                </a:ext>
              </a:extLst>
            </p:cNvPr>
            <p:cNvSpPr txBox="1"/>
            <p:nvPr/>
          </p:nvSpPr>
          <p:spPr>
            <a:xfrm rot="20388747">
              <a:off x="6244028" y="4307055"/>
              <a:ext cx="1235112" cy="336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600" b="1" dirty="0"/>
                <a:t>21</a:t>
              </a:r>
              <a:r>
                <a:rPr lang="es-AR" sz="1600" dirty="0"/>
                <a:t> MMm3/d</a:t>
              </a:r>
              <a:endParaRPr lang="es-ES" sz="1600" dirty="0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9BF2959-6221-4FB3-A47C-8CC99D6CD7BB}"/>
                </a:ext>
              </a:extLst>
            </p:cNvPr>
            <p:cNvSpPr txBox="1"/>
            <p:nvPr/>
          </p:nvSpPr>
          <p:spPr>
            <a:xfrm rot="18816925">
              <a:off x="7928727" y="3858577"/>
              <a:ext cx="1233518" cy="336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600" b="1" dirty="0"/>
                <a:t>+7 </a:t>
              </a:r>
              <a:r>
                <a:rPr lang="es-AR" sz="1600" dirty="0"/>
                <a:t>MMm3/d</a:t>
              </a:r>
              <a:endParaRPr lang="es-ES" sz="1600" dirty="0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D107B11B-5B74-4D84-9E94-1CC30673A917}"/>
                </a:ext>
              </a:extLst>
            </p:cNvPr>
            <p:cNvSpPr txBox="1"/>
            <p:nvPr/>
          </p:nvSpPr>
          <p:spPr>
            <a:xfrm>
              <a:off x="8098245" y="2736872"/>
              <a:ext cx="981780" cy="581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600" b="1" dirty="0"/>
                <a:t>+15</a:t>
              </a:r>
            </a:p>
            <a:p>
              <a:pPr algn="ctr"/>
              <a:r>
                <a:rPr lang="es-AR" sz="1600" dirty="0"/>
                <a:t>MMm3/d</a:t>
              </a:r>
              <a:endParaRPr lang="es-ES" sz="1600" dirty="0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68730" y="884136"/>
            <a:ext cx="275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Abastecimiento esperado 2024 con GPNK</a:t>
            </a:r>
          </a:p>
          <a:p>
            <a:endParaRPr lang="es-ES" sz="1600" cap="small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4EE0B2A-4496-4617-A013-E839F36A185B}"/>
              </a:ext>
            </a:extLst>
          </p:cNvPr>
          <p:cNvSpPr txBox="1"/>
          <p:nvPr/>
        </p:nvSpPr>
        <p:spPr>
          <a:xfrm>
            <a:off x="1023036" y="3264989"/>
            <a:ext cx="2123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Tratayén – Salliqueló – Mercedes – Cardales – Loop TGS</a:t>
            </a:r>
          </a:p>
          <a:p>
            <a:endParaRPr lang="es-AR" sz="1600" dirty="0"/>
          </a:p>
          <a:p>
            <a:r>
              <a:rPr lang="es-AR" sz="1600" b="1" dirty="0"/>
              <a:t>Plantas compresoras</a:t>
            </a:r>
          </a:p>
          <a:p>
            <a:r>
              <a:rPr lang="es-AR" sz="1600" dirty="0"/>
              <a:t>Tratayén</a:t>
            </a:r>
          </a:p>
          <a:p>
            <a:r>
              <a:rPr lang="es-AR" sz="1600" dirty="0"/>
              <a:t>Salliqueló</a:t>
            </a:r>
          </a:p>
          <a:p>
            <a:r>
              <a:rPr lang="es-AR" sz="1600" dirty="0"/>
              <a:t>Mercedes</a:t>
            </a:r>
            <a:endParaRPr lang="es-AR" sz="1600" b="1" dirty="0"/>
          </a:p>
          <a:p>
            <a:endParaRPr lang="es-AR" sz="1600" b="1" dirty="0"/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A566C358-BC44-420C-9AC2-BDF1A623BCF7}"/>
              </a:ext>
            </a:extLst>
          </p:cNvPr>
          <p:cNvCxnSpPr>
            <a:cxnSpLocks/>
          </p:cNvCxnSpPr>
          <p:nvPr/>
        </p:nvCxnSpPr>
        <p:spPr>
          <a:xfrm flipH="1">
            <a:off x="629202" y="3436944"/>
            <a:ext cx="324000" cy="0"/>
          </a:xfrm>
          <a:prstGeom prst="line">
            <a:avLst/>
          </a:prstGeom>
          <a:ln w="38100" cmpd="sng">
            <a:solidFill>
              <a:srgbClr val="069C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rapecio 38">
            <a:extLst>
              <a:ext uri="{FF2B5EF4-FFF2-40B4-BE49-F238E27FC236}">
                <a16:creationId xmlns:a16="http://schemas.microsoft.com/office/drawing/2014/main" id="{CCEF88CE-7484-4D08-A8D7-2DCBFEF05EF0}"/>
              </a:ext>
            </a:extLst>
          </p:cNvPr>
          <p:cNvSpPr/>
          <p:nvPr/>
        </p:nvSpPr>
        <p:spPr>
          <a:xfrm rot="5400000">
            <a:off x="669607" y="4331120"/>
            <a:ext cx="288000" cy="288000"/>
          </a:xfrm>
          <a:prstGeom prst="trapezoid">
            <a:avLst/>
          </a:prstGeom>
          <a:solidFill>
            <a:srgbClr val="069C4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grpSp>
        <p:nvGrpSpPr>
          <p:cNvPr id="42" name="Grupo 41"/>
          <p:cNvGrpSpPr/>
          <p:nvPr/>
        </p:nvGrpSpPr>
        <p:grpSpPr>
          <a:xfrm>
            <a:off x="9654235" y="4939116"/>
            <a:ext cx="2070811" cy="1296000"/>
            <a:chOff x="9239533" y="5188533"/>
            <a:chExt cx="2416731" cy="129600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F5443CBB-D8A6-4815-B67C-C580EB27765E}"/>
                </a:ext>
              </a:extLst>
            </p:cNvPr>
            <p:cNvGrpSpPr/>
            <p:nvPr/>
          </p:nvGrpSpPr>
          <p:grpSpPr>
            <a:xfrm>
              <a:off x="9425885" y="5296314"/>
              <a:ext cx="2230379" cy="1049353"/>
              <a:chOff x="8714906" y="5641498"/>
              <a:chExt cx="2319844" cy="1091444"/>
            </a:xfrm>
          </p:grpSpPr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27898847-85AA-47D1-896B-7B07E096D424}"/>
                  </a:ext>
                </a:extLst>
              </p:cNvPr>
              <p:cNvCxnSpPr/>
              <p:nvPr/>
            </p:nvCxnSpPr>
            <p:spPr>
              <a:xfrm>
                <a:off x="8714906" y="5765797"/>
                <a:ext cx="262108" cy="0"/>
              </a:xfrm>
              <a:prstGeom prst="line">
                <a:avLst/>
              </a:prstGeom>
              <a:ln w="38100">
                <a:solidFill>
                  <a:srgbClr val="2B2E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E10DFAA4-073B-4954-AC07-A140CBB3BDBF}"/>
                  </a:ext>
                </a:extLst>
              </p:cNvPr>
              <p:cNvCxnSpPr/>
              <p:nvPr/>
            </p:nvCxnSpPr>
            <p:spPr>
              <a:xfrm>
                <a:off x="8714906" y="5981695"/>
                <a:ext cx="262108" cy="0"/>
              </a:xfrm>
              <a:prstGeom prst="line">
                <a:avLst/>
              </a:prstGeom>
              <a:ln w="38100">
                <a:solidFill>
                  <a:srgbClr val="E4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A34D6BBB-F329-4937-B971-E145B9E7FB81}"/>
                  </a:ext>
                </a:extLst>
              </p:cNvPr>
              <p:cNvCxnSpPr/>
              <p:nvPr/>
            </p:nvCxnSpPr>
            <p:spPr>
              <a:xfrm>
                <a:off x="8714906" y="6189129"/>
                <a:ext cx="262108" cy="0"/>
              </a:xfrm>
              <a:prstGeom prst="line">
                <a:avLst/>
              </a:prstGeom>
              <a:ln w="38100">
                <a:solidFill>
                  <a:srgbClr val="DB70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A394D2AF-7736-4769-9B87-9F67BA066675}"/>
                  </a:ext>
                </a:extLst>
              </p:cNvPr>
              <p:cNvCxnSpPr/>
              <p:nvPr/>
            </p:nvCxnSpPr>
            <p:spPr>
              <a:xfrm>
                <a:off x="8714906" y="6400795"/>
                <a:ext cx="262108" cy="0"/>
              </a:xfrm>
              <a:prstGeom prst="line">
                <a:avLst/>
              </a:prstGeom>
              <a:ln w="38100">
                <a:solidFill>
                  <a:srgbClr val="38C0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B15BF01B-D5F8-4D05-B075-60F380D9EF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61429" y="6544174"/>
                <a:ext cx="180000" cy="180359"/>
              </a:xfrm>
              <a:prstGeom prst="ellipse">
                <a:avLst/>
              </a:prstGeom>
              <a:solidFill>
                <a:srgbClr val="38C0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790F3F58-A183-4183-8DB2-0FEB8E9A675F}"/>
                  </a:ext>
                </a:extLst>
              </p:cNvPr>
              <p:cNvSpPr txBox="1"/>
              <p:nvPr/>
            </p:nvSpPr>
            <p:spPr>
              <a:xfrm>
                <a:off x="9091397" y="5641498"/>
                <a:ext cx="129902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000" dirty="0">
                    <a:latin typeface="Montserrat Medium" pitchFamily="2" charset="77"/>
                  </a:rPr>
                  <a:t>TGN</a:t>
                </a:r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D143B0DE-CFF7-48BE-A9AD-F91E4ECA59AD}"/>
                  </a:ext>
                </a:extLst>
              </p:cNvPr>
              <p:cNvSpPr txBox="1"/>
              <p:nvPr/>
            </p:nvSpPr>
            <p:spPr>
              <a:xfrm>
                <a:off x="9091397" y="5856821"/>
                <a:ext cx="129902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000" dirty="0">
                    <a:latin typeface="Montserrat Medium" pitchFamily="2" charset="77"/>
                  </a:rPr>
                  <a:t>TGS</a:t>
                </a: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1F6E035E-07CA-409D-BFF7-A7BF4B7DB56E}"/>
                  </a:ext>
                </a:extLst>
              </p:cNvPr>
              <p:cNvSpPr txBox="1"/>
              <p:nvPr/>
            </p:nvSpPr>
            <p:spPr>
              <a:xfrm>
                <a:off x="9091397" y="6056494"/>
                <a:ext cx="129902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000" dirty="0">
                    <a:latin typeface="Montserrat Medium" pitchFamily="2" charset="77"/>
                  </a:rPr>
                  <a:t>GNEA</a:t>
                </a: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40988D1-B4F0-4E12-AC80-8BC55957A1BE}"/>
                  </a:ext>
                </a:extLst>
              </p:cNvPr>
              <p:cNvSpPr txBox="1"/>
              <p:nvPr/>
            </p:nvSpPr>
            <p:spPr>
              <a:xfrm>
                <a:off x="9091395" y="6271817"/>
                <a:ext cx="1910914" cy="256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000" dirty="0">
                    <a:latin typeface="Montserrat Medium" pitchFamily="2" charset="77"/>
                  </a:rPr>
                  <a:t>Export Gas Pipeline</a:t>
                </a: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73E0101-9153-44BA-9133-267DB89BFDCC}"/>
                  </a:ext>
                </a:extLst>
              </p:cNvPr>
              <p:cNvSpPr txBox="1"/>
              <p:nvPr/>
            </p:nvSpPr>
            <p:spPr>
              <a:xfrm>
                <a:off x="9087684" y="6476845"/>
                <a:ext cx="1947066" cy="256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000" dirty="0">
                    <a:latin typeface="Montserrat Medium" pitchFamily="2" charset="77"/>
                  </a:rPr>
                  <a:t>Regasification terminal</a:t>
                </a:r>
              </a:p>
            </p:txBody>
          </p:sp>
        </p:grpSp>
        <p:sp>
          <p:nvSpPr>
            <p:cNvPr id="41" name="Rectángulo 40"/>
            <p:cNvSpPr/>
            <p:nvPr/>
          </p:nvSpPr>
          <p:spPr>
            <a:xfrm>
              <a:off x="9239533" y="5188533"/>
              <a:ext cx="2279177" cy="1296000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55F751C5-FCA9-4BD5-ADA8-C2B694509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">
            <a:extLst>
              <a:ext uri="{FF2B5EF4-FFF2-40B4-BE49-F238E27FC236}">
                <a16:creationId xmlns:a16="http://schemas.microsoft.com/office/drawing/2014/main" id="{934CB6B8-22BC-4246-B4B0-286F6674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379" y="4657485"/>
            <a:ext cx="2784922" cy="760877"/>
          </a:xfrm>
        </p:spPr>
        <p:txBody>
          <a:bodyPr/>
          <a:lstStyle/>
          <a:p>
            <a:r>
              <a:rPr lang="es-AR" sz="2400" b="1" dirty="0"/>
              <a:t>Demanda abastecida </a:t>
            </a:r>
            <a:r>
              <a:rPr lang="es-AR" sz="3200" b="1" dirty="0"/>
              <a:t>por fuente</a:t>
            </a:r>
            <a:br>
              <a:rPr lang="es-AR" sz="2400" b="1" dirty="0"/>
            </a:br>
            <a:r>
              <a:rPr lang="es-AR" sz="2000" dirty="0"/>
              <a:t>Promedio semanal</a:t>
            </a:r>
            <a:br>
              <a:rPr lang="es-AR" sz="2000" b="1" dirty="0"/>
            </a:br>
            <a:r>
              <a:rPr lang="es-AR" sz="2000" dirty="0"/>
              <a:t>Año 2022</a:t>
            </a:r>
            <a:br>
              <a:rPr lang="es-AR" sz="2400" dirty="0"/>
            </a:br>
            <a:endParaRPr lang="es-AR" sz="2400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A0346FF3-98DA-4F36-BC0B-E6E0B3A9E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62" y="1654973"/>
            <a:ext cx="8062330" cy="4846090"/>
          </a:xfrm>
          <a:prstGeom prst="rect">
            <a:avLst/>
          </a:prstGeom>
        </p:spPr>
      </p:pic>
      <p:sp>
        <p:nvSpPr>
          <p:cNvPr id="16" name="Cerrar corchete 15"/>
          <p:cNvSpPr/>
          <p:nvPr/>
        </p:nvSpPr>
        <p:spPr>
          <a:xfrm>
            <a:off x="8595092" y="2538484"/>
            <a:ext cx="45719" cy="83251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/>
          <p:cNvSpPr txBox="1"/>
          <p:nvPr/>
        </p:nvSpPr>
        <p:spPr>
          <a:xfrm>
            <a:off x="8722699" y="2497540"/>
            <a:ext cx="1581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+mj-lt"/>
              </a:rPr>
              <a:t>Estimación de la demanda a abastecer con el proyecto GPNK completo . 39 MMm3/d</a:t>
            </a:r>
            <a:endParaRPr lang="es-ES" sz="1600" dirty="0">
              <a:latin typeface="+mj-lt"/>
            </a:endParaRPr>
          </a:p>
          <a:p>
            <a:endParaRPr lang="es-ES" sz="1600" dirty="0">
              <a:latin typeface="+mj-lt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/>
          <p:cNvSpPr txBox="1"/>
          <p:nvPr/>
        </p:nvSpPr>
        <p:spPr>
          <a:xfrm>
            <a:off x="68730" y="884136"/>
            <a:ext cx="275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Abastecimiento esperado 2024 con GPNK</a:t>
            </a:r>
          </a:p>
          <a:p>
            <a:endParaRPr lang="es-ES" sz="1600" cap="smal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6F8BCA-7D24-4F98-B7AF-65BF4EB91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6CA49AF4-91EC-43B5-BBE3-EC2600BFC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/>
          <a:stretch/>
        </p:blipFill>
        <p:spPr bwMode="auto">
          <a:xfrm>
            <a:off x="3519377" y="1414130"/>
            <a:ext cx="7984290" cy="48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8730" y="884136"/>
            <a:ext cx="275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Abastecimiento esperado 2024 con GPNK</a:t>
            </a:r>
          </a:p>
          <a:p>
            <a:endParaRPr lang="es-ES" sz="1600" cap="small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934CB6B8-22BC-4246-B4B0-286F6674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12" y="1654973"/>
            <a:ext cx="2497039" cy="760877"/>
          </a:xfrm>
        </p:spPr>
        <p:txBody>
          <a:bodyPr/>
          <a:lstStyle/>
          <a:p>
            <a:r>
              <a:rPr lang="es-AR" sz="2800" b="1" dirty="0"/>
              <a:t>Sustitución de importaciones y </a:t>
            </a:r>
            <a:r>
              <a:rPr lang="es-AR" sz="2400" dirty="0"/>
              <a:t>saldos exportables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FD551FF-88CA-4B56-B72E-DA8FC4CD0534}"/>
              </a:ext>
            </a:extLst>
          </p:cNvPr>
          <p:cNvSpPr/>
          <p:nvPr/>
        </p:nvSpPr>
        <p:spPr>
          <a:xfrm>
            <a:off x="9431401" y="4705185"/>
            <a:ext cx="1437798" cy="477662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E0C6E5B-364A-4C97-ACC8-EF3063EFADE6}"/>
              </a:ext>
            </a:extLst>
          </p:cNvPr>
          <p:cNvSpPr/>
          <p:nvPr/>
        </p:nvSpPr>
        <p:spPr>
          <a:xfrm>
            <a:off x="4198376" y="4658190"/>
            <a:ext cx="1947113" cy="262989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: esquinas redondeadas 18">
            <a:extLst>
              <a:ext uri="{FF2B5EF4-FFF2-40B4-BE49-F238E27FC236}">
                <a16:creationId xmlns:a16="http://schemas.microsoft.com/office/drawing/2014/main" id="{0F6AB732-1C21-481D-B83D-48C2B692C71B}"/>
              </a:ext>
            </a:extLst>
          </p:cNvPr>
          <p:cNvSpPr/>
          <p:nvPr/>
        </p:nvSpPr>
        <p:spPr>
          <a:xfrm>
            <a:off x="6246727" y="5218380"/>
            <a:ext cx="2583522" cy="503590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Saldos exportables intermitentes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(primavera y otoño)</a:t>
            </a:r>
          </a:p>
        </p:txBody>
      </p:sp>
      <p:cxnSp>
        <p:nvCxnSpPr>
          <p:cNvPr id="17" name="Conector recto de flecha 49">
            <a:extLst>
              <a:ext uri="{FF2B5EF4-FFF2-40B4-BE49-F238E27FC236}">
                <a16:creationId xmlns:a16="http://schemas.microsoft.com/office/drawing/2014/main" id="{28B00E6A-D575-4941-924E-4538943B4012}"/>
              </a:ext>
            </a:extLst>
          </p:cNvPr>
          <p:cNvCxnSpPr>
            <a:cxnSpLocks/>
            <a:endCxn id="15" idx="4"/>
          </p:cNvCxnSpPr>
          <p:nvPr/>
        </p:nvCxnSpPr>
        <p:spPr>
          <a:xfrm rot="10800000">
            <a:off x="5171934" y="4921179"/>
            <a:ext cx="984897" cy="387218"/>
          </a:xfrm>
          <a:prstGeom prst="curvedConnector2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49">
            <a:extLst>
              <a:ext uri="{FF2B5EF4-FFF2-40B4-BE49-F238E27FC236}">
                <a16:creationId xmlns:a16="http://schemas.microsoft.com/office/drawing/2014/main" id="{2E7883F2-85BB-4BFE-A448-7C03464C8AEF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8769394" y="5112895"/>
            <a:ext cx="872568" cy="184866"/>
          </a:xfrm>
          <a:prstGeom prst="curvedConnector2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6C2C6658-505B-44BA-BB91-09E5F5187A0D}"/>
              </a:ext>
            </a:extLst>
          </p:cNvPr>
          <p:cNvSpPr/>
          <p:nvPr/>
        </p:nvSpPr>
        <p:spPr>
          <a:xfrm rot="5400000">
            <a:off x="9701715" y="2858537"/>
            <a:ext cx="744192" cy="266831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: esquinas redondeadas 22">
            <a:extLst>
              <a:ext uri="{FF2B5EF4-FFF2-40B4-BE49-F238E27FC236}">
                <a16:creationId xmlns:a16="http://schemas.microsoft.com/office/drawing/2014/main" id="{32DA9651-868D-4D30-9378-829799EFEE5D}"/>
              </a:ext>
            </a:extLst>
          </p:cNvPr>
          <p:cNvSpPr/>
          <p:nvPr/>
        </p:nvSpPr>
        <p:spPr>
          <a:xfrm>
            <a:off x="6693055" y="2415850"/>
            <a:ext cx="1636934" cy="523220"/>
          </a:xfrm>
          <a:prstGeom prst="roundRect">
            <a:avLst>
              <a:gd name="adj" fmla="val 0"/>
            </a:avLst>
          </a:prstGeom>
          <a:solidFill>
            <a:srgbClr val="F2F2F2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Saldos exportables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Firme estacional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F04B850-24D3-4BA1-B7DE-179806A88559}"/>
              </a:ext>
            </a:extLst>
          </p:cNvPr>
          <p:cNvSpPr/>
          <p:nvPr/>
        </p:nvSpPr>
        <p:spPr>
          <a:xfrm rot="5400000">
            <a:off x="4960479" y="2936328"/>
            <a:ext cx="604479" cy="236239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Conector recto de flecha 46">
            <a:extLst>
              <a:ext uri="{FF2B5EF4-FFF2-40B4-BE49-F238E27FC236}">
                <a16:creationId xmlns:a16="http://schemas.microsoft.com/office/drawing/2014/main" id="{63883B92-2974-4842-AF4F-19863FE8781D}"/>
              </a:ext>
            </a:extLst>
          </p:cNvPr>
          <p:cNvCxnSpPr>
            <a:cxnSpLocks/>
            <a:stCxn id="20" idx="1"/>
            <a:endCxn id="21" idx="2"/>
          </p:cNvCxnSpPr>
          <p:nvPr/>
        </p:nvCxnSpPr>
        <p:spPr>
          <a:xfrm rot="10800000" flipV="1">
            <a:off x="5262719" y="2677460"/>
            <a:ext cx="1430337" cy="1137824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49">
            <a:extLst>
              <a:ext uri="{FF2B5EF4-FFF2-40B4-BE49-F238E27FC236}">
                <a16:creationId xmlns:a16="http://schemas.microsoft.com/office/drawing/2014/main" id="{0F21209A-57D8-4F48-8CA6-4F3778737A07}"/>
              </a:ext>
            </a:extLst>
          </p:cNvPr>
          <p:cNvCxnSpPr>
            <a:cxnSpLocks/>
            <a:stCxn id="20" idx="3"/>
            <a:endCxn id="19" idx="2"/>
          </p:cNvCxnSpPr>
          <p:nvPr/>
        </p:nvCxnSpPr>
        <p:spPr>
          <a:xfrm>
            <a:off x="8329989" y="2677460"/>
            <a:ext cx="1743822" cy="1143140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FFF0F43-F6C1-480F-8E2E-207BD629A26B}"/>
              </a:ext>
            </a:extLst>
          </p:cNvPr>
          <p:cNvSpPr txBox="1"/>
          <p:nvPr/>
        </p:nvSpPr>
        <p:spPr>
          <a:xfrm>
            <a:off x="798107" y="4709970"/>
            <a:ext cx="2106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/>
              <a:t>Importación + Líquidos (promedio semanal) 2022 </a:t>
            </a:r>
          </a:p>
          <a:p>
            <a:pPr algn="r"/>
            <a:r>
              <a:rPr lang="es-AR" sz="2800" b="1" dirty="0"/>
              <a:t>vs.</a:t>
            </a:r>
          </a:p>
          <a:p>
            <a:pPr algn="r"/>
            <a:r>
              <a:rPr lang="es-AR" dirty="0"/>
              <a:t>Aporte GPNK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480889B-3552-4BAC-A289-0D6E56E487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8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9A51A6C3-3F40-4320-97EC-E8B809346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913" y="1705003"/>
            <a:ext cx="8870043" cy="486650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B9F7DA-DCF6-488C-B7F3-01836C49620F}"/>
              </a:ext>
            </a:extLst>
          </p:cNvPr>
          <p:cNvSpPr txBox="1"/>
          <p:nvPr/>
        </p:nvSpPr>
        <p:spPr>
          <a:xfrm>
            <a:off x="9284445" y="3130259"/>
            <a:ext cx="22979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+mj-lt"/>
                <a:cs typeface="Segoe UI Light" panose="020B0502040204020203" pitchFamily="34" charset="0"/>
              </a:rPr>
              <a:t>Obras consideradas: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es-AR" dirty="0">
                <a:latin typeface="+mj-lt"/>
                <a:cs typeface="Segoe UI Light" panose="020B0502040204020203" pitchFamily="34" charset="0"/>
              </a:rPr>
              <a:t>GNK I 21 MMm</a:t>
            </a:r>
            <a:r>
              <a:rPr lang="es-AR" baseline="30000" dirty="0">
                <a:latin typeface="+mj-lt"/>
                <a:cs typeface="Segoe UI Light" panose="020B0502040204020203" pitchFamily="34" charset="0"/>
              </a:rPr>
              <a:t>3</a:t>
            </a:r>
            <a:r>
              <a:rPr lang="es-AR" dirty="0">
                <a:latin typeface="+mj-lt"/>
                <a:cs typeface="Segoe UI Light" panose="020B0502040204020203" pitchFamily="34" charset="0"/>
              </a:rPr>
              <a:t>/d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es-AR" dirty="0">
                <a:latin typeface="+mj-lt"/>
                <a:cs typeface="Segoe UI Light" panose="020B0502040204020203" pitchFamily="34" charset="0"/>
              </a:rPr>
              <a:t>Reversión GN 19 MMm</a:t>
            </a:r>
            <a:r>
              <a:rPr lang="es-AR" baseline="30000" dirty="0">
                <a:latin typeface="+mj-lt"/>
                <a:cs typeface="Segoe UI Light" panose="020B0502040204020203" pitchFamily="34" charset="0"/>
              </a:rPr>
              <a:t>3</a:t>
            </a:r>
            <a:r>
              <a:rPr lang="es-AR" dirty="0">
                <a:latin typeface="+mj-lt"/>
                <a:cs typeface="Segoe UI Light" panose="020B0502040204020203" pitchFamily="34" charset="0"/>
              </a:rPr>
              <a:t>/d</a:t>
            </a:r>
            <a:endParaRPr lang="es-ES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17BEB40-6D8F-4E52-88A6-80385F9C4746}"/>
              </a:ext>
            </a:extLst>
          </p:cNvPr>
          <p:cNvSpPr txBox="1">
            <a:spLocks/>
          </p:cNvSpPr>
          <p:nvPr/>
        </p:nvSpPr>
        <p:spPr>
          <a:xfrm>
            <a:off x="205239" y="727083"/>
            <a:ext cx="6980997" cy="777516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8730" y="884136"/>
            <a:ext cx="275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Abastecimiento esperado 2024 con GPNK</a:t>
            </a:r>
          </a:p>
          <a:p>
            <a:endParaRPr lang="es-ES" sz="1600" cap="small" dirty="0"/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934CB6B8-22BC-4246-B4B0-286F6674A836}"/>
              </a:ext>
            </a:extLst>
          </p:cNvPr>
          <p:cNvSpPr txBox="1">
            <a:spLocks/>
          </p:cNvSpPr>
          <p:nvPr/>
        </p:nvSpPr>
        <p:spPr>
          <a:xfrm>
            <a:off x="9195236" y="1844939"/>
            <a:ext cx="2497039" cy="76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/>
              <a:t>Abastecimiento</a:t>
            </a:r>
            <a:r>
              <a:rPr lang="es-AR" sz="2800" dirty="0"/>
              <a:t> </a:t>
            </a:r>
            <a:r>
              <a:rPr lang="es-AR" sz="2400" dirty="0"/>
              <a:t>previsto 2024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508E51E-1A64-4C8D-B8C0-033897D8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3D4C5B5-9E22-4373-9067-55F366429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99556" l="0" r="98728">
                        <a14:foregroundMark x1="55722" y1="22667" x2="50935" y2="4978"/>
                        <a14:foregroundMark x1="50935" y1="4978" x2="43381" y2="1067"/>
                        <a14:foregroundMark x1="43381" y1="1067" x2="10770" y2="2667"/>
                        <a14:foregroundMark x1="10770" y1="2667" x2="5011" y2="7289"/>
                        <a14:foregroundMark x1="5011" y1="7289" x2="598" y2="47022"/>
                        <a14:foregroundMark x1="598" y1="47022" x2="8751" y2="90578"/>
                        <a14:foregroundMark x1="8751" y1="90578" x2="14510" y2="94844"/>
                        <a14:foregroundMark x1="14510" y1="94844" x2="29170" y2="96444"/>
                        <a14:foregroundMark x1="29170" y1="96444" x2="43755" y2="93156"/>
                        <a14:foregroundMark x1="43755" y1="93156" x2="50112" y2="85422"/>
                        <a14:foregroundMark x1="50112" y1="85422" x2="56470" y2="23556"/>
                        <a14:foregroundMark x1="56470" y1="23556" x2="56021" y2="21689"/>
                        <a14:foregroundMark x1="55797" y1="42844" x2="51085" y2="6133"/>
                        <a14:foregroundMark x1="51085" y1="6133" x2="41810" y2="2578"/>
                        <a14:foregroundMark x1="41810" y1="2578" x2="30142" y2="2844"/>
                        <a14:foregroundMark x1="30142" y1="2844" x2="19895" y2="8000"/>
                        <a14:foregroundMark x1="19895" y1="8000" x2="13313" y2="19378"/>
                        <a14:foregroundMark x1="13313" y1="19378" x2="14061" y2="28889"/>
                        <a14:foregroundMark x1="14061" y1="28889" x2="18175" y2="35733"/>
                        <a14:foregroundMark x1="18175" y1="35733" x2="28347" y2="39022"/>
                        <a14:foregroundMark x1="28347" y1="39022" x2="51832" y2="34489"/>
                        <a14:foregroundMark x1="51832" y1="34489" x2="57143" y2="28622"/>
                        <a14:foregroundMark x1="57143" y1="28622" x2="57891" y2="21867"/>
                        <a14:foregroundMark x1="53927" y1="31200" x2="53702" y2="23111"/>
                        <a14:foregroundMark x1="53702" y1="23111" x2="48616" y2="13778"/>
                        <a14:foregroundMark x1="48616" y1="13778" x2="41212" y2="9156"/>
                        <a14:foregroundMark x1="41212" y1="9156" x2="32461" y2="9778"/>
                        <a14:foregroundMark x1="32461" y1="9778" x2="21316" y2="14667"/>
                        <a14:foregroundMark x1="21316" y1="14667" x2="16230" y2="19200"/>
                        <a14:foregroundMark x1="16230" y1="19200" x2="13239" y2="29511"/>
                        <a14:foregroundMark x1="13239" y1="29511" x2="18325" y2="35467"/>
                        <a14:foregroundMark x1="18325" y1="35467" x2="24607" y2="38133"/>
                        <a14:foregroundMark x1="24607" y1="38133" x2="38145" y2="36889"/>
                        <a14:foregroundMark x1="38145" y1="36889" x2="54600" y2="26400"/>
                        <a14:foregroundMark x1="54600" y1="26400" x2="54450" y2="20711"/>
                        <a14:foregroundMark x1="50711" y1="12267" x2="49439" y2="3644"/>
                        <a14:foregroundMark x1="49439" y1="3644" x2="41062" y2="622"/>
                        <a14:foregroundMark x1="41062" y1="622" x2="3665" y2="800"/>
                        <a14:foregroundMark x1="3665" y1="800" x2="898" y2="8533"/>
                        <a14:foregroundMark x1="898" y1="8533" x2="6283" y2="13778"/>
                        <a14:foregroundMark x1="6283" y1="13778" x2="30217" y2="17600"/>
                        <a14:foregroundMark x1="30217" y1="17600" x2="36948" y2="15822"/>
                        <a14:foregroundMark x1="36948" y1="15822" x2="42932" y2="11289"/>
                        <a14:foregroundMark x1="42932" y1="11289" x2="49813" y2="9778"/>
                        <a14:foregroundMark x1="49813" y1="9778" x2="50486" y2="10133"/>
                        <a14:foregroundMark x1="44951" y1="12800" x2="45999" y2="4622"/>
                        <a14:foregroundMark x1="45999" y1="4622" x2="32386" y2="178"/>
                        <a14:foregroundMark x1="32386" y1="178" x2="2169" y2="711"/>
                        <a14:foregroundMark x1="2169" y1="711" x2="374" y2="8444"/>
                        <a14:foregroundMark x1="374" y1="8444" x2="17951" y2="9689"/>
                        <a14:foregroundMark x1="17951" y1="9689" x2="24233" y2="9422"/>
                        <a14:foregroundMark x1="42259" y1="9689" x2="41960" y2="1067"/>
                        <a14:foregroundMark x1="41960" y1="1067" x2="0" y2="1422"/>
                        <a14:foregroundMark x1="0" y1="1422" x2="6731" y2="8267"/>
                        <a14:foregroundMark x1="6731" y1="8267" x2="18773" y2="9422"/>
                        <a14:foregroundMark x1="18773" y1="9422" x2="42109" y2="8178"/>
                        <a14:foregroundMark x1="42109" y1="8178" x2="42857" y2="8444"/>
                        <a14:foregroundMark x1="39865" y1="16800" x2="32909" y2="16267"/>
                        <a14:foregroundMark x1="32909" y1="16267" x2="25879" y2="25778"/>
                        <a14:foregroundMark x1="25879" y1="25778" x2="22737" y2="42756"/>
                        <a14:foregroundMark x1="22737" y1="42756" x2="24009" y2="66578"/>
                        <a14:foregroundMark x1="24009" y1="66578" x2="27375" y2="76533"/>
                        <a14:foregroundMark x1="27375" y1="76533" x2="42782" y2="84000"/>
                        <a14:foregroundMark x1="42782" y1="84000" x2="49289" y2="80356"/>
                        <a14:foregroundMark x1="49289" y1="80356" x2="52580" y2="70667"/>
                        <a14:foregroundMark x1="52580" y1="70667" x2="50187" y2="40089"/>
                        <a14:foregroundMark x1="50187" y1="40089" x2="44503" y2="21956"/>
                        <a14:foregroundMark x1="44503" y1="21956" x2="40539" y2="15289"/>
                        <a14:foregroundMark x1="40539" y1="15289" x2="36350" y2="14667"/>
                        <a14:foregroundMark x1="39865" y1="19556" x2="32984" y2="20622"/>
                        <a14:foregroundMark x1="32984" y1="20622" x2="30666" y2="30044"/>
                        <a14:foregroundMark x1="30666" y1="30044" x2="30890" y2="43467"/>
                        <a14:foregroundMark x1="30890" y1="43467" x2="34779" y2="49511"/>
                        <a14:foregroundMark x1="34779" y1="49511" x2="40464" y2="45333"/>
                        <a14:foregroundMark x1="40464" y1="45333" x2="45999" y2="35111"/>
                        <a14:foregroundMark x1="45999" y1="35111" x2="45101" y2="20089"/>
                        <a14:foregroundMark x1="45101" y1="20089" x2="40464" y2="13956"/>
                        <a14:foregroundMark x1="40464" y1="13956" x2="34405" y2="13511"/>
                        <a14:foregroundMark x1="37771" y1="15733" x2="32162" y2="23556"/>
                        <a14:foregroundMark x1="32162" y1="23556" x2="33209" y2="35467"/>
                        <a14:foregroundMark x1="33209" y1="35467" x2="38444" y2="39822"/>
                        <a14:foregroundMark x1="38444" y1="39822" x2="43381" y2="33867"/>
                        <a14:foregroundMark x1="43381" y1="33867" x2="40838" y2="19467"/>
                        <a14:foregroundMark x1="40838" y1="19467" x2="33807" y2="13244"/>
                        <a14:foregroundMark x1="33807" y1="13244" x2="28721" y2="20000"/>
                        <a14:foregroundMark x1="28721" y1="20000" x2="28571" y2="20622"/>
                        <a14:foregroundMark x1="35527" y1="19556" x2="33209" y2="32800"/>
                        <a14:foregroundMark x1="33209" y1="32800" x2="35901" y2="40267"/>
                        <a14:foregroundMark x1="35901" y1="40267" x2="41960" y2="33244"/>
                        <a14:foregroundMark x1="41960" y1="33244" x2="40015" y2="21867"/>
                        <a14:foregroundMark x1="40015" y1="21867" x2="35453" y2="16622"/>
                        <a14:foregroundMark x1="35453" y1="16622" x2="32536" y2="20444"/>
                        <a14:foregroundMark x1="36350" y1="22400" x2="33657" y2="30400"/>
                        <a14:foregroundMark x1="33657" y1="30400" x2="34106" y2="38933"/>
                        <a14:foregroundMark x1="34106" y1="38933" x2="39192" y2="34311"/>
                        <a14:foregroundMark x1="39192" y1="34311" x2="33807" y2="29333"/>
                        <a14:foregroundMark x1="33807" y1="29333" x2="31040" y2="31644"/>
                        <a14:foregroundMark x1="35004" y1="37333" x2="37846" y2="30311"/>
                        <a14:foregroundMark x1="37846" y1="30311" x2="31937" y2="34756"/>
                        <a14:foregroundMark x1="31937" y1="34756" x2="32236" y2="46844"/>
                        <a14:foregroundMark x1="32236" y1="46844" x2="35453" y2="50222"/>
                        <a14:foregroundMark x1="37397" y1="52622" x2="31488" y2="57956"/>
                        <a14:foregroundMark x1="31488" y1="57956" x2="36799" y2="63733"/>
                        <a14:foregroundMark x1="36799" y1="63733" x2="42708" y2="56000"/>
                        <a14:foregroundMark x1="42708" y1="56000" x2="37696" y2="47911"/>
                        <a14:foregroundMark x1="37696" y1="47911" x2="33134" y2="48622"/>
                        <a14:foregroundMark x1="37547" y1="59556" x2="37547" y2="67911"/>
                        <a14:foregroundMark x1="37547" y1="67911" x2="43306" y2="73600"/>
                        <a14:foregroundMark x1="43306" y1="73600" x2="46971" y2="66133"/>
                        <a14:foregroundMark x1="46971" y1="66133" x2="41885" y2="61244"/>
                        <a14:foregroundMark x1="41885" y1="61244" x2="36799" y2="66578"/>
                        <a14:foregroundMark x1="36799" y1="66578" x2="37248" y2="70044"/>
                        <a14:foregroundMark x1="22139" y1="80889" x2="14061" y2="82133"/>
                        <a14:foregroundMark x1="14061" y1="82133" x2="8003" y2="85956"/>
                        <a14:foregroundMark x1="8003" y1="85956" x2="5684" y2="93956"/>
                        <a14:foregroundMark x1="5684" y1="93956" x2="14211" y2="99822"/>
                        <a14:foregroundMark x1="14211" y1="99822" x2="28347" y2="97867"/>
                        <a14:foregroundMark x1="28347" y1="97867" x2="27674" y2="87644"/>
                        <a14:foregroundMark x1="27674" y1="87644" x2="21990" y2="82756"/>
                        <a14:foregroundMark x1="21990" y1="82756" x2="19596" y2="82756"/>
                        <a14:foregroundMark x1="14510" y1="83911" x2="9648" y2="91200"/>
                        <a14:foregroundMark x1="9648" y1="91200" x2="16829" y2="96800"/>
                        <a14:foregroundMark x1="16829" y1="96800" x2="26552" y2="97600"/>
                        <a14:foregroundMark x1="26552" y1="97600" x2="29319" y2="88444"/>
                        <a14:foregroundMark x1="29319" y1="88444" x2="21167" y2="80533"/>
                        <a14:foregroundMark x1="21167" y1="80533" x2="13239" y2="80178"/>
                        <a14:foregroundMark x1="13239" y1="80178" x2="11892" y2="81067"/>
                        <a14:foregroundMark x1="40987" y1="83467" x2="33433" y2="85867"/>
                        <a14:foregroundMark x1="33433" y1="85867" x2="32386" y2="94844"/>
                        <a14:foregroundMark x1="32386" y1="94844" x2="43904" y2="94133"/>
                        <a14:foregroundMark x1="43904" y1="94133" x2="49065" y2="85778"/>
                        <a14:foregroundMark x1="49065" y1="85778" x2="45924" y2="79200"/>
                        <a14:foregroundMark x1="45924" y1="79200" x2="36649" y2="80178"/>
                        <a14:foregroundMark x1="36649" y1="80178" x2="35228" y2="81333"/>
                        <a14:foregroundMark x1="23859" y1="92622" x2="15557" y2="85511"/>
                        <a14:foregroundMark x1="15557" y1="85511" x2="18025" y2="95911"/>
                        <a14:foregroundMark x1="18025" y1="95911" x2="24832" y2="98756"/>
                        <a14:foregroundMark x1="24832" y1="98756" x2="25206" y2="89956"/>
                        <a14:foregroundMark x1="25206" y1="89956" x2="19820" y2="86400"/>
                        <a14:foregroundMark x1="39716" y1="83022" x2="33957" y2="87467"/>
                        <a14:foregroundMark x1="33957" y1="87467" x2="39267" y2="94756"/>
                        <a14:foregroundMark x1="39267" y1="94756" x2="48242" y2="91022"/>
                        <a14:foregroundMark x1="48242" y1="91022" x2="48841" y2="83467"/>
                        <a14:foregroundMark x1="48841" y1="83467" x2="42259" y2="80089"/>
                        <a14:foregroundMark x1="42259" y1="80089" x2="37023" y2="80356"/>
                        <a14:foregroundMark x1="47719" y1="83200" x2="39716" y2="82933"/>
                        <a14:foregroundMark x1="39716" y1="82933" x2="34031" y2="87378"/>
                        <a14:foregroundMark x1="34031" y1="87378" x2="41511" y2="90133"/>
                        <a14:foregroundMark x1="41511" y1="90133" x2="48467" y2="85600"/>
                        <a14:foregroundMark x1="48467" y1="85600" x2="43082" y2="77956"/>
                        <a14:foregroundMark x1="43082" y1="77956" x2="36574" y2="79200"/>
                        <a14:foregroundMark x1="36574" y1="79200" x2="36574" y2="79200"/>
                        <a14:foregroundMark x1="47943" y1="84889" x2="41511" y2="85067"/>
                        <a14:foregroundMark x1="41511" y1="85067" x2="48467" y2="88800"/>
                        <a14:foregroundMark x1="48467" y1="88800" x2="40987" y2="81867"/>
                        <a14:foregroundMark x1="40987" y1="81867" x2="37622" y2="84711"/>
                        <a14:foregroundMark x1="53628" y1="77689" x2="50337" y2="84444"/>
                        <a14:foregroundMark x1="50337" y1="84444" x2="57966" y2="85422"/>
                        <a14:foregroundMark x1="57966" y1="85422" x2="58265" y2="76800"/>
                        <a14:foregroundMark x1="58265" y1="76800" x2="50636" y2="74667"/>
                        <a14:foregroundMark x1="50636" y1="74667" x2="47794" y2="81422"/>
                        <a14:foregroundMark x1="47794" y1="81422" x2="53702" y2="86044"/>
                        <a14:foregroundMark x1="53702" y1="86044" x2="53702" y2="86044"/>
                        <a14:foregroundMark x1="59162" y1="65867" x2="52281" y2="73867"/>
                        <a14:foregroundMark x1="52281" y1="73867" x2="50935" y2="83111"/>
                        <a14:foregroundMark x1="50935" y1="83111" x2="58115" y2="86311"/>
                        <a14:foregroundMark x1="58115" y1="86311" x2="62902" y2="77778"/>
                        <a14:foregroundMark x1="62902" y1="77778" x2="63500" y2="70133"/>
                        <a14:foregroundMark x1="63500" y1="70133" x2="57966" y2="66311"/>
                        <a14:foregroundMark x1="57966" y1="66311" x2="53852" y2="70044"/>
                        <a14:foregroundMark x1="59312" y1="66578" x2="50486" y2="72000"/>
                        <a14:foregroundMark x1="50486" y1="72000" x2="45325" y2="83822"/>
                        <a14:foregroundMark x1="45325" y1="83822" x2="48242" y2="92444"/>
                        <a14:foregroundMark x1="48242" y1="92444" x2="56171" y2="88978"/>
                        <a14:foregroundMark x1="56171" y1="88978" x2="61855" y2="77067"/>
                        <a14:foregroundMark x1="61855" y1="77067" x2="59162" y2="66756"/>
                        <a14:foregroundMark x1="59162" y1="66756" x2="51608" y2="66933"/>
                        <a14:foregroundMark x1="51608" y1="66933" x2="48392" y2="69422"/>
                        <a14:foregroundMark x1="56993" y1="67556" x2="51458" y2="77156"/>
                        <a14:foregroundMark x1="51458" y1="77156" x2="51234" y2="85244"/>
                        <a14:foregroundMark x1="51234" y1="85244" x2="60284" y2="85689"/>
                        <a14:foregroundMark x1="60284" y1="85689" x2="63650" y2="71822"/>
                        <a14:foregroundMark x1="63650" y1="71822" x2="58564" y2="63822"/>
                        <a14:foregroundMark x1="58564" y1="63822" x2="50935" y2="63822"/>
                        <a14:foregroundMark x1="50935" y1="63822" x2="49215" y2="70756"/>
                        <a14:foregroundMark x1="57442" y1="67467" x2="53478" y2="78133"/>
                        <a14:foregroundMark x1="53478" y1="78133" x2="53927" y2="86489"/>
                        <a14:foregroundMark x1="53927" y1="86489" x2="61930" y2="83111"/>
                        <a14:foregroundMark x1="61930" y1="83111" x2="62453" y2="69956"/>
                        <a14:foregroundMark x1="62453" y1="69956" x2="54974" y2="64800"/>
                        <a14:foregroundMark x1="54974" y1="64800" x2="49289" y2="70222"/>
                        <a14:foregroundMark x1="49289" y1="70222" x2="47794" y2="77511"/>
                        <a14:foregroundMark x1="56171" y1="67022" x2="53179" y2="73956"/>
                        <a14:foregroundMark x1="53179" y1="73956" x2="53403" y2="84267"/>
                        <a14:foregroundMark x1="53403" y1="84267" x2="57367" y2="91556"/>
                        <a14:foregroundMark x1="57367" y1="91556" x2="63949" y2="96889"/>
                        <a14:foregroundMark x1="63949" y1="96889" x2="70755" y2="96533"/>
                        <a14:foregroundMark x1="70755" y1="96533" x2="72251" y2="87644"/>
                        <a14:foregroundMark x1="72251" y1="87644" x2="65370" y2="78222"/>
                        <a14:foregroundMark x1="65370" y1="78222" x2="48990" y2="70756"/>
                        <a14:foregroundMark x1="48990" y1="70756" x2="46672" y2="76356"/>
                        <a14:foregroundMark x1="58340" y1="82756" x2="59237" y2="91733"/>
                        <a14:foregroundMark x1="59237" y1="91733" x2="68960" y2="96267"/>
                        <a14:foregroundMark x1="68960" y1="96267" x2="75168" y2="95733"/>
                        <a14:foregroundMark x1="75168" y1="95733" x2="74720" y2="88000"/>
                        <a14:foregroundMark x1="74720" y1="88000" x2="68886" y2="82578"/>
                        <a14:foregroundMark x1="68886" y1="82578" x2="61631" y2="84622"/>
                        <a14:foregroundMark x1="61631" y1="84622" x2="61257" y2="85600"/>
                        <a14:foregroundMark x1="61107" y1="82311" x2="62603" y2="95200"/>
                        <a14:foregroundMark x1="62603" y1="95200" x2="69185" y2="98133"/>
                        <a14:foregroundMark x1="69185" y1="98133" x2="74944" y2="91467"/>
                        <a14:foregroundMark x1="74944" y1="91467" x2="68063" y2="81956"/>
                        <a14:foregroundMark x1="68063" y1="81956" x2="60957" y2="81067"/>
                        <a14:foregroundMark x1="60957" y1="81067" x2="56021" y2="82756"/>
                        <a14:foregroundMark x1="60359" y1="84267" x2="60434" y2="92178"/>
                        <a14:foregroundMark x1="60434" y1="92178" x2="69334" y2="97333"/>
                        <a14:foregroundMark x1="69334" y1="97333" x2="78160" y2="96267"/>
                        <a14:foregroundMark x1="78160" y1="96267" x2="77936" y2="87911"/>
                        <a14:foregroundMark x1="77936" y1="87911" x2="65370" y2="80444"/>
                        <a14:foregroundMark x1="65370" y1="80444" x2="58190" y2="83822"/>
                        <a14:foregroundMark x1="58190" y1="83822" x2="57068" y2="90933"/>
                        <a14:foregroundMark x1="69110" y1="97511" x2="57367" y2="91289"/>
                        <a14:foregroundMark x1="57367" y1="91289" x2="53179" y2="84178"/>
                        <a14:foregroundMark x1="53179" y1="84178" x2="55348" y2="75822"/>
                        <a14:foregroundMark x1="55348" y1="75822" x2="62752" y2="77156"/>
                        <a14:foregroundMark x1="62752" y1="77156" x2="68212" y2="84889"/>
                        <a14:foregroundMark x1="68212" y1="84889" x2="69484" y2="95467"/>
                        <a14:foregroundMark x1="69484" y1="95467" x2="63426" y2="95467"/>
                        <a14:foregroundMark x1="70082" y1="64178" x2="76141" y2="54400"/>
                        <a14:foregroundMark x1="76141" y1="54400" x2="85415" y2="49867"/>
                        <a14:foregroundMark x1="85415" y1="49867" x2="93642" y2="49156"/>
                        <a14:foregroundMark x1="93642" y1="49156" x2="99551" y2="52889"/>
                        <a14:foregroundMark x1="99551" y1="52889" x2="99551" y2="95022"/>
                        <a14:foregroundMark x1="99551" y1="95022" x2="93493" y2="99644"/>
                        <a14:foregroundMark x1="93493" y1="99644" x2="74869" y2="98400"/>
                        <a14:foregroundMark x1="74869" y1="98400" x2="67838" y2="88978"/>
                        <a14:foregroundMark x1="67838" y1="88978" x2="66941" y2="78400"/>
                        <a14:foregroundMark x1="66941" y1="78400" x2="69559" y2="63644"/>
                        <a14:foregroundMark x1="70531" y1="68178" x2="74121" y2="60711"/>
                        <a14:foregroundMark x1="74121" y1="60711" x2="79506" y2="55733"/>
                        <a14:foregroundMark x1="79506" y1="55733" x2="93044" y2="50311"/>
                        <a14:foregroundMark x1="93044" y1="50311" x2="99776" y2="52178"/>
                        <a14:foregroundMark x1="99776" y1="52178" x2="98728" y2="85689"/>
                        <a14:foregroundMark x1="98728" y1="85689" x2="89828" y2="87200"/>
                        <a14:foregroundMark x1="89828" y1="87200" x2="82049" y2="84622"/>
                        <a14:foregroundMark x1="82049" y1="84622" x2="75168" y2="75911"/>
                        <a14:foregroundMark x1="75168" y1="75911" x2="72625" y2="67378"/>
                        <a14:foregroundMark x1="72625" y1="67378" x2="72625" y2="61689"/>
                        <a14:foregroundMark x1="72027" y1="66222" x2="72027" y2="66222"/>
                        <a14:foregroundMark x1="72700" y1="34844" x2="67016" y2="39022"/>
                        <a14:foregroundMark x1="67016" y1="39022" x2="73448" y2="39644"/>
                        <a14:foregroundMark x1="73448" y1="39644" x2="72700" y2="35022"/>
                        <a14:foregroundMark x1="90576" y1="31467" x2="90426" y2="32444"/>
                        <a14:foregroundMark x1="89604" y1="30489" x2="89230" y2="3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4143" y="1654972"/>
            <a:ext cx="6362058" cy="500490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5A7F69-0E90-4828-B9DA-F8C45330C96E}"/>
              </a:ext>
            </a:extLst>
          </p:cNvPr>
          <p:cNvSpPr txBox="1"/>
          <p:nvPr/>
        </p:nvSpPr>
        <p:spPr>
          <a:xfrm>
            <a:off x="2971170" y="663971"/>
            <a:ext cx="6462724" cy="5471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8740" tIns="98740" rIns="98740" bIns="9874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800"/>
              <a:buNone/>
              <a:defRPr sz="1800" b="1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Calibri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○"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■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●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○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■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●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○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AR" sz="2160" dirty="0"/>
          </a:p>
        </p:txBody>
      </p:sp>
      <p:sp>
        <p:nvSpPr>
          <p:cNvPr id="20" name="Rectángulo 19"/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934CB6B8-22BC-4246-B4B0-286F6674A836}"/>
              </a:ext>
            </a:extLst>
          </p:cNvPr>
          <p:cNvSpPr txBox="1">
            <a:spLocks/>
          </p:cNvSpPr>
          <p:nvPr/>
        </p:nvSpPr>
        <p:spPr>
          <a:xfrm>
            <a:off x="340412" y="1654973"/>
            <a:ext cx="2630758" cy="76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/>
              <a:t>Reversión Gasoducto Norte </a:t>
            </a:r>
            <a:r>
              <a:rPr lang="es-AR" sz="3200" b="1" dirty="0"/>
              <a:t>Etapa I - Obras</a:t>
            </a:r>
            <a:endParaRPr lang="es-ES" sz="32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8730" y="884136"/>
            <a:ext cx="2224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Reversión del Gasoducto Norte</a:t>
            </a:r>
          </a:p>
          <a:p>
            <a:endParaRPr lang="es-ES" sz="1600" cap="small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1E9AFF5-3AEA-4BD1-BC2E-DECB84FD5BC8}"/>
              </a:ext>
            </a:extLst>
          </p:cNvPr>
          <p:cNvGrpSpPr/>
          <p:nvPr/>
        </p:nvGrpSpPr>
        <p:grpSpPr>
          <a:xfrm>
            <a:off x="9608353" y="4481152"/>
            <a:ext cx="121931" cy="189995"/>
            <a:chOff x="3355150" y="1961975"/>
            <a:chExt cx="90910" cy="171564"/>
          </a:xfrm>
          <a:solidFill>
            <a:srgbClr val="EF8600"/>
          </a:solidFill>
        </p:grpSpPr>
        <p:sp>
          <p:nvSpPr>
            <p:cNvPr id="38" name="Triángulo isósceles 37">
              <a:extLst>
                <a:ext uri="{FF2B5EF4-FFF2-40B4-BE49-F238E27FC236}">
                  <a16:creationId xmlns:a16="http://schemas.microsoft.com/office/drawing/2014/main" id="{120483C5-F552-4149-B7C9-E8DE1D7DE2BA}"/>
                </a:ext>
              </a:extLst>
            </p:cNvPr>
            <p:cNvSpPr/>
            <p:nvPr/>
          </p:nvSpPr>
          <p:spPr>
            <a:xfrm>
              <a:off x="3355150" y="1961975"/>
              <a:ext cx="90910" cy="77139"/>
            </a:xfrm>
            <a:prstGeom prst="triangl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26"/>
              <a:endParaRPr lang="es-AR" sz="1260">
                <a:ln>
                  <a:solidFill>
                    <a:srgbClr val="0097A7"/>
                  </a:solidFill>
                </a:ln>
                <a:solidFill>
                  <a:srgbClr val="0097A7"/>
                </a:solidFill>
                <a:latin typeface="Arial"/>
              </a:endParaRPr>
            </a:p>
          </p:txBody>
        </p:sp>
        <p:sp>
          <p:nvSpPr>
            <p:cNvPr id="39" name="Triángulo isósceles 38">
              <a:extLst>
                <a:ext uri="{FF2B5EF4-FFF2-40B4-BE49-F238E27FC236}">
                  <a16:creationId xmlns:a16="http://schemas.microsoft.com/office/drawing/2014/main" id="{46DE112A-0421-4725-8CC7-B91AD16EB8A9}"/>
                </a:ext>
              </a:extLst>
            </p:cNvPr>
            <p:cNvSpPr/>
            <p:nvPr/>
          </p:nvSpPr>
          <p:spPr>
            <a:xfrm flipV="1">
              <a:off x="3355150" y="2056400"/>
              <a:ext cx="90910" cy="77139"/>
            </a:xfrm>
            <a:prstGeom prst="triangl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26"/>
              <a:endParaRPr lang="es-AR" sz="1260">
                <a:ln>
                  <a:solidFill>
                    <a:srgbClr val="0097A7"/>
                  </a:solidFill>
                </a:ln>
                <a:solidFill>
                  <a:srgbClr val="0097A7"/>
                </a:solidFill>
                <a:latin typeface="Arial"/>
              </a:endParaRP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95A7BBF-67C2-4B6A-9049-2A5779814EDB}"/>
              </a:ext>
            </a:extLst>
          </p:cNvPr>
          <p:cNvSpPr txBox="1"/>
          <p:nvPr/>
        </p:nvSpPr>
        <p:spPr>
          <a:xfrm>
            <a:off x="9567768" y="4009726"/>
            <a:ext cx="216462" cy="515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97226"/>
            <a:r>
              <a:rPr lang="es-AR" sz="2880" dirty="0">
                <a:solidFill>
                  <a:srgbClr val="FFAB40">
                    <a:lumMod val="75000"/>
                  </a:srgbClr>
                </a:solidFill>
              </a:rPr>
              <a:t>*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3BAD34A-4870-4696-BEF6-8D67E9CFD917}"/>
              </a:ext>
            </a:extLst>
          </p:cNvPr>
          <p:cNvSpPr txBox="1"/>
          <p:nvPr/>
        </p:nvSpPr>
        <p:spPr>
          <a:xfrm>
            <a:off x="9709909" y="4064545"/>
            <a:ext cx="2541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Prueba Hidráulica</a:t>
            </a:r>
          </a:p>
          <a:p>
            <a:pPr defTabSz="1097226"/>
            <a:endParaRPr lang="es-AR" sz="1200" dirty="0">
              <a:solidFill>
                <a:srgbClr val="595959"/>
              </a:solidFill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Obras de reversión de planta</a:t>
            </a:r>
          </a:p>
          <a:p>
            <a:pPr defTabSz="1097226"/>
            <a:endParaRPr lang="es-AR" sz="1200" dirty="0">
              <a:solidFill>
                <a:srgbClr val="595959"/>
              </a:solidFill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Gasoducto/Loops a construir</a:t>
            </a:r>
          </a:p>
          <a:p>
            <a:pPr defTabSz="1097226"/>
            <a:endParaRPr lang="es-AR" sz="1200" dirty="0">
              <a:solidFill>
                <a:srgbClr val="595959"/>
              </a:solidFill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Incorporación de potencia (HP)</a:t>
            </a:r>
            <a:endParaRPr lang="es-AR" sz="1200" dirty="0">
              <a:solidFill>
                <a:srgbClr val="59595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9831298-44F5-47BE-A8AF-10611716056F}"/>
              </a:ext>
            </a:extLst>
          </p:cNvPr>
          <p:cNvSpPr txBox="1"/>
          <p:nvPr/>
        </p:nvSpPr>
        <p:spPr>
          <a:xfrm>
            <a:off x="9576330" y="5085190"/>
            <a:ext cx="2164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97226"/>
            <a:r>
              <a:rPr lang="es-AR" b="1" dirty="0">
                <a:solidFill>
                  <a:srgbClr val="EF8600"/>
                </a:solidFill>
              </a:rPr>
              <a:t>+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C7077B5-E994-43BB-A74E-32FA37D06C57}"/>
              </a:ext>
            </a:extLst>
          </p:cNvPr>
          <p:cNvCxnSpPr>
            <a:cxnSpLocks/>
          </p:cNvCxnSpPr>
          <p:nvPr/>
        </p:nvCxnSpPr>
        <p:spPr>
          <a:xfrm>
            <a:off x="9621684" y="4906126"/>
            <a:ext cx="108600" cy="0"/>
          </a:xfrm>
          <a:prstGeom prst="line">
            <a:avLst/>
          </a:prstGeom>
          <a:noFill/>
          <a:ln w="38100" cap="flat" cmpd="sng" algn="ctr">
            <a:solidFill>
              <a:srgbClr val="EF8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3" name="Flecha: hacia arriba 1">
            <a:extLst>
              <a:ext uri="{FF2B5EF4-FFF2-40B4-BE49-F238E27FC236}">
                <a16:creationId xmlns:a16="http://schemas.microsoft.com/office/drawing/2014/main" id="{1524F285-5032-464D-B6CE-6B9871FFFEB7}"/>
              </a:ext>
            </a:extLst>
          </p:cNvPr>
          <p:cNvSpPr/>
          <p:nvPr/>
        </p:nvSpPr>
        <p:spPr>
          <a:xfrm>
            <a:off x="603669" y="3532957"/>
            <a:ext cx="297507" cy="324000"/>
          </a:xfrm>
          <a:prstGeom prst="upArrow">
            <a:avLst/>
          </a:prstGeom>
          <a:solidFill>
            <a:srgbClr val="00257A"/>
          </a:solidFill>
          <a:ln>
            <a:solidFill>
              <a:srgbClr val="002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26"/>
            <a:endParaRPr lang="es-AR" sz="126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E15D426-A550-45B9-A91F-E3619599E2DC}"/>
              </a:ext>
            </a:extLst>
          </p:cNvPr>
          <p:cNvSpPr txBox="1"/>
          <p:nvPr/>
        </p:nvSpPr>
        <p:spPr>
          <a:xfrm>
            <a:off x="901174" y="3450573"/>
            <a:ext cx="268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2800" b="1" dirty="0">
                <a:solidFill>
                  <a:srgbClr val="0025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MMm</a:t>
            </a:r>
            <a:r>
              <a:rPr lang="es-AR" sz="2800" b="1" baseline="30000" dirty="0">
                <a:solidFill>
                  <a:srgbClr val="0025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s-AR" sz="2800" b="1" dirty="0">
                <a:solidFill>
                  <a:srgbClr val="0025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/d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F744B82-E756-4F27-A9A2-1547F1BAD57C}"/>
              </a:ext>
            </a:extLst>
          </p:cNvPr>
          <p:cNvSpPr txBox="1"/>
          <p:nvPr/>
        </p:nvSpPr>
        <p:spPr>
          <a:xfrm>
            <a:off x="601049" y="4135362"/>
            <a:ext cx="1999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1600" dirty="0">
                <a:solidFill>
                  <a:srgbClr val="00257A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■</a:t>
            </a:r>
            <a:r>
              <a:rPr lang="es-AR" sz="16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s-AR" sz="1600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Pruebas Hidráulicas en tramos 10 y 11</a:t>
            </a:r>
          </a:p>
          <a:p>
            <a:pPr marL="205730" indent="-205730" defTabSz="1097226">
              <a:buFont typeface="Wingdings" panose="05000000000000000000" pitchFamily="2" charset="2"/>
              <a:buChar char="Ø"/>
            </a:pPr>
            <a:endParaRPr lang="es-AR" sz="1600" dirty="0">
              <a:solidFill>
                <a:srgbClr val="595959"/>
              </a:solidFill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600" dirty="0">
                <a:solidFill>
                  <a:srgbClr val="00257A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■ </a:t>
            </a:r>
            <a:r>
              <a:rPr lang="es-AR" sz="1600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Obras de reversión de Plantas en Leones y Tío Pujio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B240B34-596C-4E8B-8C74-5AFD0921FC2A}"/>
              </a:ext>
            </a:extLst>
          </p:cNvPr>
          <p:cNvSpPr txBox="1"/>
          <p:nvPr/>
        </p:nvSpPr>
        <p:spPr>
          <a:xfrm>
            <a:off x="9638833" y="5557475"/>
            <a:ext cx="222068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097226"/>
            <a:r>
              <a:rPr lang="es-AR" sz="126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*</a:t>
            </a:r>
            <a:r>
              <a:rPr lang="es-AR" sz="9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Las obras cambian a color gris cuando pertenecen a etapas previas</a:t>
            </a:r>
            <a:endParaRPr lang="es-AR" sz="1260" dirty="0">
              <a:solidFill>
                <a:srgbClr val="59595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2D0EB19-D87D-4C34-914D-FE681FAEF3F6}"/>
              </a:ext>
            </a:extLst>
          </p:cNvPr>
          <p:cNvSpPr txBox="1"/>
          <p:nvPr/>
        </p:nvSpPr>
        <p:spPr>
          <a:xfrm>
            <a:off x="9561089" y="3659576"/>
            <a:ext cx="183498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1260" b="1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Referencias*:</a:t>
            </a:r>
            <a:endParaRPr lang="es-AR" sz="1260" b="1" dirty="0">
              <a:solidFill>
                <a:srgbClr val="59595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9433894" y="3515602"/>
            <a:ext cx="2425622" cy="267517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Rectángulo: esquinas redondeadas 24">
            <a:extLst>
              <a:ext uri="{FF2B5EF4-FFF2-40B4-BE49-F238E27FC236}">
                <a16:creationId xmlns:a16="http://schemas.microsoft.com/office/drawing/2014/main" id="{F902B105-173D-4E5E-9487-F60A694CF9AF}"/>
              </a:ext>
            </a:extLst>
          </p:cNvPr>
          <p:cNvSpPr/>
          <p:nvPr/>
        </p:nvSpPr>
        <p:spPr>
          <a:xfrm>
            <a:off x="9479912" y="1915430"/>
            <a:ext cx="2371676" cy="1290320"/>
          </a:xfrm>
          <a:prstGeom prst="rect">
            <a:avLst/>
          </a:prstGeom>
          <a:solidFill>
            <a:srgbClr val="00257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Inversión de TGN</a:t>
            </a:r>
          </a:p>
          <a:p>
            <a:pPr algn="ctr"/>
            <a:r>
              <a:rPr lang="es-AR" sz="2400" cap="small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¡Habilitada!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163C825-FDE1-4346-8E31-1AE5E7F46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1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68730" y="884136"/>
            <a:ext cx="2224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Reversión del Gasoducto Norte</a:t>
            </a:r>
          </a:p>
          <a:p>
            <a:endParaRPr lang="es-ES" sz="1600" cap="small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5E6F29D-A31B-48B5-B1B7-0C53E893A5BA}"/>
              </a:ext>
            </a:extLst>
          </p:cNvPr>
          <p:cNvGrpSpPr/>
          <p:nvPr/>
        </p:nvGrpSpPr>
        <p:grpSpPr>
          <a:xfrm>
            <a:off x="3581490" y="1654972"/>
            <a:ext cx="5667664" cy="4993481"/>
            <a:chOff x="5535609" y="17597"/>
            <a:chExt cx="7234591" cy="6857941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3CA8189F-FA4E-44CE-82BF-E27A9F4E5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2" b="99556" l="3366" r="99327">
                          <a14:foregroundMark x1="50262" y1="10489" x2="45849" y2="178"/>
                          <a14:foregroundMark x1="45849" y1="178" x2="7853" y2="2044"/>
                          <a14:foregroundMark x1="7853" y1="2044" x2="6283" y2="25333"/>
                          <a14:foregroundMark x1="6283" y1="25333" x2="11743" y2="47022"/>
                          <a14:foregroundMark x1="11743" y1="47022" x2="26851" y2="50400"/>
                          <a14:foregroundMark x1="27973" y1="22489" x2="32386" y2="14311"/>
                          <a14:foregroundMark x1="32386" y1="14311" x2="34555" y2="5156"/>
                          <a14:foregroundMark x1="34555" y1="5156" x2="13837" y2="14489"/>
                          <a14:foregroundMark x1="13837" y1="14489" x2="3366" y2="27644"/>
                          <a14:foregroundMark x1="3366" y1="27644" x2="6283" y2="30044"/>
                          <a14:foregroundMark x1="16156" y1="22756" x2="1795" y2="12533"/>
                          <a14:foregroundMark x1="1795" y1="12533" x2="28945" y2="2133"/>
                          <a14:foregroundMark x1="28945" y1="2133" x2="30516" y2="4889"/>
                          <a14:foregroundMark x1="20643" y1="77600" x2="14660" y2="80267"/>
                          <a14:foregroundMark x1="14660" y1="80267" x2="7255" y2="86844"/>
                          <a14:foregroundMark x1="7255" y1="86844" x2="5460" y2="96089"/>
                          <a14:foregroundMark x1="5460" y1="96089" x2="37771" y2="99378"/>
                          <a14:foregroundMark x1="37771" y1="99378" x2="38893" y2="97244"/>
                          <a14:foregroundMark x1="43605" y1="17422" x2="45924" y2="9956"/>
                          <a14:foregroundMark x1="45924" y1="9956" x2="44353" y2="2400"/>
                          <a14:foregroundMark x1="44353" y1="2400" x2="37771" y2="5600"/>
                          <a14:foregroundMark x1="37771" y1="5600" x2="34106" y2="15911"/>
                          <a14:foregroundMark x1="34106" y1="15911" x2="33433" y2="46133"/>
                          <a14:foregroundMark x1="33433" y1="46133" x2="40389" y2="47467"/>
                          <a14:foregroundMark x1="40389" y1="47467" x2="44129" y2="41511"/>
                          <a14:foregroundMark x1="44129" y1="41511" x2="46073" y2="24089"/>
                          <a14:foregroundMark x1="46073" y1="24089" x2="45999" y2="17511"/>
                          <a14:foregroundMark x1="44278" y1="20089" x2="45774" y2="9422"/>
                          <a14:foregroundMark x1="45774" y1="9422" x2="37996" y2="5511"/>
                          <a14:foregroundMark x1="37996" y1="5511" x2="32087" y2="10844"/>
                          <a14:foregroundMark x1="32087" y1="10844" x2="27823" y2="29422"/>
                          <a14:foregroundMark x1="27823" y1="29422" x2="28048" y2="37867"/>
                          <a14:foregroundMark x1="28048" y1="37867" x2="30591" y2="45244"/>
                          <a14:foregroundMark x1="30591" y1="45244" x2="35153" y2="51022"/>
                          <a14:foregroundMark x1="35153" y1="51022" x2="46447" y2="45067"/>
                          <a14:foregroundMark x1="46447" y1="45067" x2="47719" y2="41156"/>
                          <a14:foregroundMark x1="41660" y1="37778" x2="45101" y2="19911"/>
                          <a14:foregroundMark x1="45101" y1="19911" x2="43680" y2="11467"/>
                          <a14:foregroundMark x1="43680" y1="11467" x2="37098" y2="8889"/>
                          <a14:foregroundMark x1="37098" y1="8889" x2="30965" y2="12978"/>
                          <a14:foregroundMark x1="30965" y1="12978" x2="30965" y2="41867"/>
                          <a14:foregroundMark x1="30965" y1="41867" x2="37322" y2="47378"/>
                          <a14:foregroundMark x1="37322" y1="47378" x2="43530" y2="44000"/>
                          <a14:foregroundMark x1="43530" y1="44000" x2="45774" y2="36089"/>
                          <a14:foregroundMark x1="45774" y1="36089" x2="45774" y2="26667"/>
                          <a14:foregroundMark x1="43605" y1="32000" x2="44203" y2="17956"/>
                          <a14:foregroundMark x1="44203" y1="17956" x2="39940" y2="9067"/>
                          <a14:foregroundMark x1="39940" y1="9067" x2="32311" y2="8889"/>
                          <a14:foregroundMark x1="32311" y1="8889" x2="29619" y2="27556"/>
                          <a14:foregroundMark x1="29619" y1="27556" x2="30591" y2="42311"/>
                          <a14:foregroundMark x1="30591" y1="42311" x2="39566" y2="46756"/>
                          <a14:foregroundMark x1="39566" y1="46756" x2="45026" y2="40889"/>
                          <a14:foregroundMark x1="45026" y1="40889" x2="46971" y2="32800"/>
                          <a14:foregroundMark x1="46971" y1="32800" x2="45625" y2="20089"/>
                          <a14:foregroundMark x1="45625" y1="20089" x2="40912" y2="11822"/>
                          <a14:foregroundMark x1="40912" y1="11822" x2="31264" y2="8889"/>
                          <a14:foregroundMark x1="31264" y1="8889" x2="29843" y2="9244"/>
                          <a14:foregroundMark x1="39117" y1="8711" x2="35153" y2="16178"/>
                          <a14:foregroundMark x1="35153" y1="16178" x2="36649" y2="23556"/>
                          <a14:foregroundMark x1="36649" y1="23556" x2="43680" y2="20178"/>
                          <a14:foregroundMark x1="43680" y1="20178" x2="42782" y2="10222"/>
                          <a14:foregroundMark x1="42782" y1="10222" x2="33209" y2="8889"/>
                          <a14:foregroundMark x1="33209" y1="8889" x2="29469" y2="13156"/>
                          <a14:foregroundMark x1="32536" y1="30044" x2="30965" y2="38667"/>
                          <a14:foregroundMark x1="30965" y1="38667" x2="42109" y2="41689"/>
                          <a14:foregroundMark x1="42109" y1="41689" x2="44353" y2="31378"/>
                          <a14:foregroundMark x1="44353" y1="31378" x2="37771" y2="23467"/>
                          <a14:foregroundMark x1="37771" y1="23467" x2="30142" y2="30222"/>
                          <a14:foregroundMark x1="30142" y1="30222" x2="33732" y2="38933"/>
                          <a14:foregroundMark x1="33732" y1="38933" x2="34929" y2="39200"/>
                          <a14:foregroundMark x1="37023" y1="43111" x2="29693" y2="50133"/>
                          <a14:foregroundMark x1="29693" y1="50133" x2="29020" y2="59822"/>
                          <a14:foregroundMark x1="29020" y1="59822" x2="38669" y2="63467"/>
                          <a14:foregroundMark x1="38669" y1="63467" x2="43455" y2="53511"/>
                          <a14:foregroundMark x1="43455" y1="53511" x2="40688" y2="44800"/>
                          <a14:foregroundMark x1="40688" y1="44800" x2="30890" y2="43467"/>
                          <a14:foregroundMark x1="30890" y1="43467" x2="25954" y2="50489"/>
                          <a14:foregroundMark x1="25954" y1="50489" x2="25954" y2="52178"/>
                          <a14:foregroundMark x1="34480" y1="48444" x2="30740" y2="59822"/>
                          <a14:foregroundMark x1="30740" y1="59822" x2="33134" y2="67467"/>
                          <a14:foregroundMark x1="33134" y1="67467" x2="40165" y2="71200"/>
                          <a14:foregroundMark x1="40165" y1="71200" x2="50262" y2="68622"/>
                          <a14:foregroundMark x1="50262" y1="68622" x2="50711" y2="57867"/>
                          <a14:foregroundMark x1="50711" y1="57867" x2="42782" y2="45422"/>
                          <a14:foregroundMark x1="42782" y1="45422" x2="32909" y2="43822"/>
                          <a14:foregroundMark x1="32909" y1="43822" x2="25879" y2="48267"/>
                          <a14:foregroundMark x1="25879" y1="48267" x2="22663" y2="54844"/>
                          <a14:foregroundMark x1="32760" y1="47022" x2="32087" y2="56356"/>
                          <a14:foregroundMark x1="32087" y1="56356" x2="35677" y2="64267"/>
                          <a14:foregroundMark x1="35677" y1="64267" x2="41810" y2="64356"/>
                          <a14:foregroundMark x1="41810" y1="64356" x2="41660" y2="52978"/>
                          <a14:foregroundMark x1="41660" y1="52978" x2="34705" y2="46044"/>
                          <a14:foregroundMark x1="34705" y1="46044" x2="25879" y2="48800"/>
                          <a14:foregroundMark x1="25879" y1="48800" x2="28123" y2="56000"/>
                          <a14:foregroundMark x1="28123" y1="56000" x2="32162" y2="56533"/>
                          <a14:foregroundMark x1="34705" y1="58400" x2="30067" y2="51111"/>
                          <a14:foregroundMark x1="30067" y1="51111" x2="41586" y2="56267"/>
                          <a14:foregroundMark x1="41586" y1="56267" x2="43605" y2="64089"/>
                          <a14:foregroundMark x1="43605" y1="64089" x2="37622" y2="66844"/>
                          <a14:foregroundMark x1="37622" y1="66844" x2="29993" y2="57244"/>
                          <a14:foregroundMark x1="29993" y1="57244" x2="29245" y2="51111"/>
                          <a14:foregroundMark x1="21242" y1="79556" x2="21915" y2="94311"/>
                          <a14:foregroundMark x1="21915" y1="94311" x2="28347" y2="99644"/>
                          <a14:foregroundMark x1="28347" y1="99644" x2="38295" y2="95644"/>
                          <a14:foregroundMark x1="38295" y1="95644" x2="32162" y2="84533"/>
                          <a14:foregroundMark x1="32162" y1="84533" x2="23261" y2="81867"/>
                          <a14:foregroundMark x1="23261" y1="81867" x2="23859" y2="89422"/>
                          <a14:foregroundMark x1="23859" y1="89422" x2="25729" y2="89867"/>
                          <a14:foregroundMark x1="35453" y1="84533" x2="28123" y2="84444"/>
                          <a14:foregroundMark x1="28123" y1="84444" x2="27076" y2="92622"/>
                          <a14:foregroundMark x1="27076" y1="92622" x2="34331" y2="93600"/>
                          <a14:foregroundMark x1="34331" y1="93600" x2="34031" y2="85067"/>
                          <a14:foregroundMark x1="34031" y1="85067" x2="15183" y2="81067"/>
                          <a14:foregroundMark x1="15183" y1="81067" x2="13613" y2="84889"/>
                          <a14:foregroundMark x1="31488" y1="80800" x2="32236" y2="88356"/>
                          <a14:foregroundMark x1="32236" y1="88356" x2="44951" y2="91467"/>
                          <a14:foregroundMark x1="44951" y1="91467" x2="53104" y2="85600"/>
                          <a14:foregroundMark x1="53104" y1="85600" x2="50486" y2="75556"/>
                          <a14:foregroundMark x1="50486" y1="75556" x2="42184" y2="70489"/>
                          <a14:foregroundMark x1="42184" y1="70489" x2="35153" y2="71289"/>
                          <a14:foregroundMark x1="35153" y1="71289" x2="29993" y2="81511"/>
                          <a14:foregroundMark x1="29993" y1="81511" x2="29693" y2="89244"/>
                          <a14:foregroundMark x1="29693" y1="89244" x2="37771" y2="94222"/>
                          <a14:foregroundMark x1="37771" y1="94222" x2="39566" y2="93156"/>
                          <a14:foregroundMark x1="53702" y1="88533" x2="61631" y2="83644"/>
                          <a14:foregroundMark x1="61631" y1="83644" x2="63725" y2="74044"/>
                          <a14:foregroundMark x1="63725" y1="74044" x2="58489" y2="66222"/>
                          <a14:foregroundMark x1="58489" y1="66222" x2="49364" y2="70311"/>
                          <a14:foregroundMark x1="49364" y1="70311" x2="46223" y2="79378"/>
                          <a14:foregroundMark x1="46223" y1="79378" x2="51458" y2="87200"/>
                          <a14:foregroundMark x1="51458" y1="87200" x2="57666" y2="86222"/>
                          <a14:foregroundMark x1="57666" y1="86222" x2="57741" y2="86044"/>
                          <a14:foregroundMark x1="55049" y1="85867" x2="61032" y2="80800"/>
                          <a14:foregroundMark x1="61032" y1="80800" x2="60135" y2="67822"/>
                          <a14:foregroundMark x1="60135" y1="67822" x2="52730" y2="64711"/>
                          <a14:foregroundMark x1="52730" y1="64711" x2="48467" y2="74667"/>
                          <a14:foregroundMark x1="48467" y1="74667" x2="51384" y2="84178"/>
                          <a14:foregroundMark x1="51384" y1="84178" x2="57442" y2="84178"/>
                          <a14:foregroundMark x1="58564" y1="82844" x2="61631" y2="76089"/>
                          <a14:foregroundMark x1="61631" y1="76089" x2="58414" y2="65956"/>
                          <a14:foregroundMark x1="58414" y1="65956" x2="52057" y2="70311"/>
                          <a14:foregroundMark x1="52057" y1="70311" x2="51982" y2="85511"/>
                          <a14:foregroundMark x1="51982" y1="85511" x2="60209" y2="90400"/>
                          <a14:foregroundMark x1="60209" y1="90400" x2="65445" y2="84089"/>
                          <a14:foregroundMark x1="65445" y1="84089" x2="65221" y2="83467"/>
                          <a14:foregroundMark x1="62827" y1="86133" x2="62229" y2="96178"/>
                          <a14:foregroundMark x1="62229" y1="96178" x2="71503" y2="99467"/>
                          <a14:foregroundMark x1="71503" y1="99467" x2="73149" y2="89333"/>
                          <a14:foregroundMark x1="73149" y1="89333" x2="66717" y2="85067"/>
                          <a14:foregroundMark x1="66717" y1="85067" x2="57816" y2="86844"/>
                          <a14:foregroundMark x1="57816" y1="86844" x2="57068" y2="91822"/>
                          <a14:foregroundMark x1="69185" y1="86489" x2="71129" y2="94489"/>
                          <a14:foregroundMark x1="71129" y1="94489" x2="87360" y2="96533"/>
                          <a14:foregroundMark x1="87360" y1="96533" x2="85266" y2="84178"/>
                          <a14:foregroundMark x1="85266" y1="84178" x2="77636" y2="79289"/>
                          <a14:foregroundMark x1="77636" y1="79289" x2="69334" y2="77600"/>
                          <a14:foregroundMark x1="69334" y1="77600" x2="64099" y2="85778"/>
                          <a14:foregroundMark x1="64099" y1="85778" x2="64921" y2="90667"/>
                          <a14:foregroundMark x1="68586" y1="71467" x2="72550" y2="62933"/>
                          <a14:foregroundMark x1="72550" y1="62933" x2="81601" y2="57867"/>
                          <a14:foregroundMark x1="81601" y1="57867" x2="89753" y2="60089"/>
                          <a14:foregroundMark x1="89753" y1="60089" x2="94241" y2="67289"/>
                          <a14:foregroundMark x1="94241" y1="67289" x2="95138" y2="76178"/>
                          <a14:foregroundMark x1="95138" y1="76178" x2="86013" y2="83911"/>
                          <a14:foregroundMark x1="86013" y1="83911" x2="70307" y2="84178"/>
                          <a14:foregroundMark x1="70307" y1="84178" x2="63575" y2="72356"/>
                          <a14:foregroundMark x1="63575" y1="72356" x2="66941" y2="61600"/>
                          <a14:foregroundMark x1="66941" y1="61600" x2="75991" y2="57156"/>
                          <a14:foregroundMark x1="75991" y1="57156" x2="84443" y2="56978"/>
                          <a14:foregroundMark x1="84443" y1="56978" x2="90352" y2="61333"/>
                          <a14:foregroundMark x1="90352" y1="61333" x2="90576" y2="62044"/>
                          <a14:foregroundMark x1="82573" y1="59822" x2="98803" y2="55556"/>
                          <a14:foregroundMark x1="98803" y1="55556" x2="98355" y2="85867"/>
                          <a14:foregroundMark x1="98355" y1="85867" x2="94316" y2="94133"/>
                          <a14:foregroundMark x1="94316" y1="94133" x2="85041" y2="96267"/>
                          <a14:foregroundMark x1="85041" y1="96267" x2="81152" y2="99644"/>
                          <a14:foregroundMark x1="90800" y1="84356" x2="90800" y2="70756"/>
                          <a14:foregroundMark x1="90800" y1="70756" x2="92820" y2="63022"/>
                          <a14:foregroundMark x1="92820" y1="63022" x2="99327" y2="59022"/>
                          <a14:foregroundMark x1="99327" y1="59022" x2="88257" y2="98578"/>
                          <a14:foregroundMark x1="88257" y1="98578" x2="87883" y2="97244"/>
                          <a14:foregroundMark x1="73822" y1="35822" x2="67464" y2="36978"/>
                          <a14:foregroundMark x1="67464" y1="36978" x2="69634" y2="44178"/>
                          <a14:foregroundMark x1="69634" y1="44178" x2="72850" y2="36533"/>
                          <a14:foregroundMark x1="72850" y1="36533" x2="72476" y2="35644"/>
                          <a14:foregroundMark x1="48392" y1="4889" x2="51085" y2="6044"/>
                          <a14:foregroundMark x1="49140" y1="5156" x2="50187" y2="5600"/>
                          <a14:foregroundMark x1="48841" y1="5778" x2="54151" y2="444"/>
                          <a14:foregroundMark x1="54151" y1="444" x2="47719" y2="622"/>
                          <a14:foregroundMark x1="47719" y1="622" x2="48691" y2="5778"/>
                          <a14:foregroundMark x1="90800" y1="31822" x2="90576" y2="33511"/>
                          <a14:foregroundMark x1="92820" y1="32444" x2="92296" y2="33156"/>
                          <a14:foregroundMark x1="92371" y1="32533" x2="92745" y2="33511"/>
                          <a14:foregroundMark x1="92371" y1="31556" x2="93194" y2="34133"/>
                          <a14:foregroundMark x1="92969" y1="32711" x2="91473" y2="34222"/>
                          <a14:foregroundMark x1="92595" y1="32533" x2="93867" y2="34667"/>
                          <a14:foregroundMark x1="92296" y1="32533" x2="92969" y2="34400"/>
                          <a14:foregroundMark x1="93194" y1="33689" x2="91399" y2="33156"/>
                          <a14:foregroundMark x1="96036" y1="31556" x2="94615" y2="30756"/>
                          <a14:foregroundMark x1="96260" y1="31022" x2="93044" y2="31467"/>
                          <a14:foregroundMark x1="92147" y1="33244" x2="93044" y2="34133"/>
                          <a14:foregroundMark x1="92147" y1="34222" x2="92595" y2="33422"/>
                          <a14:foregroundMark x1="90651" y1="33689" x2="88856" y2="36356"/>
                          <a14:foregroundMark x1="92371" y1="33244" x2="92072" y2="33422"/>
                          <a14:foregroundMark x1="92147" y1="31289" x2="91698" y2="32444"/>
                          <a14:foregroundMark x1="92521" y1="32178" x2="91847" y2="32533"/>
                          <a14:foregroundMark x1="92521" y1="32444" x2="91623" y2="33867"/>
                          <a14:backgroundMark x1="92820" y1="30044" x2="93194" y2="28889"/>
                          <a14:backgroundMark x1="96735" y1="33228" x2="97532" y2="33778"/>
                          <a14:backgroundMark x1="91473" y1="29600" x2="93563" y2="31042"/>
                          <a14:backgroundMark x1="94245" y1="29872" x2="92446" y2="27733"/>
                          <a14:backgroundMark x1="97532" y1="33778" x2="98563" y2="35004"/>
                          <a14:backgroundMark x1="92446" y1="27733" x2="89529" y2="28356"/>
                        </a14:backgroundRemoval>
                      </a14:imgEffect>
                    </a14:imgLayer>
                  </a14:imgProps>
                </a:ext>
              </a:extLst>
            </a:blip>
            <a:srcRect l="11236"/>
            <a:stretch/>
          </p:blipFill>
          <p:spPr>
            <a:xfrm>
              <a:off x="5535609" y="17597"/>
              <a:ext cx="7234591" cy="6857941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378B5C37-0540-4C5A-B08D-2046964A077B}"/>
                </a:ext>
              </a:extLst>
            </p:cNvPr>
            <p:cNvSpPr/>
            <p:nvPr/>
          </p:nvSpPr>
          <p:spPr>
            <a:xfrm rot="1567001">
              <a:off x="10016352" y="2355924"/>
              <a:ext cx="84408" cy="45718"/>
            </a:xfrm>
            <a:prstGeom prst="rect">
              <a:avLst/>
            </a:prstGeom>
            <a:solidFill>
              <a:srgbClr val="D7D7D7"/>
            </a:solidFill>
            <a:ln>
              <a:solidFill>
                <a:srgbClr val="D4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260"/>
            </a:p>
          </p:txBody>
        </p:sp>
      </p:grpSp>
      <p:sp>
        <p:nvSpPr>
          <p:cNvPr id="35" name="Flecha: hacia arriba 1">
            <a:extLst>
              <a:ext uri="{FF2B5EF4-FFF2-40B4-BE49-F238E27FC236}">
                <a16:creationId xmlns:a16="http://schemas.microsoft.com/office/drawing/2014/main" id="{1524F285-5032-464D-B6CE-6B9871FFFEB7}"/>
              </a:ext>
            </a:extLst>
          </p:cNvPr>
          <p:cNvSpPr/>
          <p:nvPr/>
        </p:nvSpPr>
        <p:spPr>
          <a:xfrm>
            <a:off x="603666" y="3301332"/>
            <a:ext cx="297507" cy="324000"/>
          </a:xfrm>
          <a:prstGeom prst="upArrow">
            <a:avLst/>
          </a:prstGeom>
          <a:solidFill>
            <a:srgbClr val="00257A"/>
          </a:solidFill>
          <a:ln>
            <a:solidFill>
              <a:srgbClr val="002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26"/>
            <a:endParaRPr lang="es-AR" sz="126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E15D426-A550-45B9-A91F-E3619599E2DC}"/>
              </a:ext>
            </a:extLst>
          </p:cNvPr>
          <p:cNvSpPr txBox="1"/>
          <p:nvPr/>
        </p:nvSpPr>
        <p:spPr>
          <a:xfrm>
            <a:off x="901174" y="3252453"/>
            <a:ext cx="268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2800" b="1" dirty="0">
                <a:solidFill>
                  <a:srgbClr val="0025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 MMm</a:t>
            </a:r>
            <a:r>
              <a:rPr lang="es-AR" sz="2800" b="1" baseline="30000" dirty="0">
                <a:solidFill>
                  <a:srgbClr val="0025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s-AR" sz="2800" b="1" dirty="0">
                <a:solidFill>
                  <a:srgbClr val="0025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/d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F744B82-E756-4F27-A9A2-1547F1BAD57C}"/>
              </a:ext>
            </a:extLst>
          </p:cNvPr>
          <p:cNvSpPr txBox="1"/>
          <p:nvPr/>
        </p:nvSpPr>
        <p:spPr>
          <a:xfrm>
            <a:off x="585809" y="3861042"/>
            <a:ext cx="2149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1600" dirty="0">
                <a:solidFill>
                  <a:srgbClr val="00257A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■</a:t>
            </a:r>
            <a:r>
              <a:rPr lang="es-AR" sz="16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s-ES" sz="1600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Gto. La Carlota – Tío Pujio:</a:t>
            </a:r>
            <a:r>
              <a:rPr lang="es-ES" sz="1600" b="1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 122 km Ø 36”</a:t>
            </a:r>
          </a:p>
          <a:p>
            <a:pPr defTabSz="1097226"/>
            <a:endParaRPr lang="es-ES" sz="1600" dirty="0"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600" dirty="0">
                <a:solidFill>
                  <a:srgbClr val="00257A"/>
                </a:solidFill>
                <a:ea typeface="Microsoft Sans Serif" panose="020B0604020202020204" pitchFamily="34" charset="0"/>
                <a:cs typeface="Segoe UI" panose="020B0502040204020203" pitchFamily="34" charset="0"/>
              </a:rPr>
              <a:t>■</a:t>
            </a:r>
            <a:r>
              <a:rPr lang="es-AR" sz="1600" dirty="0">
                <a:solidFill>
                  <a:srgbClr val="595959"/>
                </a:solidFill>
                <a:ea typeface="Microsoft Sans Serif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s-ES" sz="1600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Loops: </a:t>
            </a:r>
            <a:r>
              <a:rPr lang="es-ES" sz="1600" b="1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62 km Ø 30”</a:t>
            </a:r>
          </a:p>
          <a:p>
            <a:pPr defTabSz="1097226"/>
            <a:endParaRPr lang="es-ES" sz="1600" dirty="0"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600" dirty="0">
                <a:solidFill>
                  <a:srgbClr val="00257A"/>
                </a:solidFill>
                <a:ea typeface="Microsoft Sans Serif" panose="020B0604020202020204" pitchFamily="34" charset="0"/>
                <a:cs typeface="Segoe UI" panose="020B0502040204020203" pitchFamily="34" charset="0"/>
              </a:rPr>
              <a:t>■</a:t>
            </a:r>
            <a:r>
              <a:rPr lang="es-AR" sz="1600" dirty="0">
                <a:solidFill>
                  <a:srgbClr val="595959"/>
                </a:solidFill>
                <a:ea typeface="Microsoft Sans Serif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s-ES" sz="1600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Obras de reversión de plantas en </a:t>
            </a:r>
            <a:r>
              <a:rPr lang="es-ES" sz="1600" b="1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Ferreyra, Deán Funes, Lavalle y Lumbreras</a:t>
            </a:r>
          </a:p>
          <a:p>
            <a:pPr defTabSz="1097226"/>
            <a:endParaRPr lang="es-AR" sz="1600" dirty="0"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11E9AFF5-3AEA-4BD1-BC2E-DECB84FD5BC8}"/>
              </a:ext>
            </a:extLst>
          </p:cNvPr>
          <p:cNvGrpSpPr/>
          <p:nvPr/>
        </p:nvGrpSpPr>
        <p:grpSpPr>
          <a:xfrm>
            <a:off x="9608353" y="4481152"/>
            <a:ext cx="121931" cy="189995"/>
            <a:chOff x="3355150" y="1961975"/>
            <a:chExt cx="90910" cy="171564"/>
          </a:xfrm>
          <a:solidFill>
            <a:srgbClr val="EF8600"/>
          </a:solidFill>
        </p:grpSpPr>
        <p:sp>
          <p:nvSpPr>
            <p:cNvPr id="39" name="Triángulo isósceles 38">
              <a:extLst>
                <a:ext uri="{FF2B5EF4-FFF2-40B4-BE49-F238E27FC236}">
                  <a16:creationId xmlns:a16="http://schemas.microsoft.com/office/drawing/2014/main" id="{120483C5-F552-4149-B7C9-E8DE1D7DE2BA}"/>
                </a:ext>
              </a:extLst>
            </p:cNvPr>
            <p:cNvSpPr/>
            <p:nvPr/>
          </p:nvSpPr>
          <p:spPr>
            <a:xfrm>
              <a:off x="3355150" y="1961975"/>
              <a:ext cx="90910" cy="77139"/>
            </a:xfrm>
            <a:prstGeom prst="triangl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26"/>
              <a:endParaRPr lang="es-AR" sz="1260">
                <a:ln>
                  <a:solidFill>
                    <a:srgbClr val="0097A7"/>
                  </a:solidFill>
                </a:ln>
                <a:solidFill>
                  <a:srgbClr val="0097A7"/>
                </a:solidFill>
                <a:latin typeface="Arial"/>
              </a:endParaRPr>
            </a:p>
          </p:txBody>
        </p:sp>
        <p:sp>
          <p:nvSpPr>
            <p:cNvPr id="40" name="Triángulo isósceles 39">
              <a:extLst>
                <a:ext uri="{FF2B5EF4-FFF2-40B4-BE49-F238E27FC236}">
                  <a16:creationId xmlns:a16="http://schemas.microsoft.com/office/drawing/2014/main" id="{46DE112A-0421-4725-8CC7-B91AD16EB8A9}"/>
                </a:ext>
              </a:extLst>
            </p:cNvPr>
            <p:cNvSpPr/>
            <p:nvPr/>
          </p:nvSpPr>
          <p:spPr>
            <a:xfrm flipV="1">
              <a:off x="3355150" y="2056400"/>
              <a:ext cx="90910" cy="77139"/>
            </a:xfrm>
            <a:prstGeom prst="triangl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26"/>
              <a:endParaRPr lang="es-AR" sz="1260">
                <a:ln>
                  <a:solidFill>
                    <a:srgbClr val="0097A7"/>
                  </a:solidFill>
                </a:ln>
                <a:solidFill>
                  <a:srgbClr val="0097A7"/>
                </a:solidFill>
                <a:latin typeface="Arial"/>
              </a:endParaRPr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95A7BBF-67C2-4B6A-9049-2A5779814EDB}"/>
              </a:ext>
            </a:extLst>
          </p:cNvPr>
          <p:cNvSpPr txBox="1"/>
          <p:nvPr/>
        </p:nvSpPr>
        <p:spPr>
          <a:xfrm>
            <a:off x="9567768" y="4009726"/>
            <a:ext cx="216462" cy="515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97226"/>
            <a:r>
              <a:rPr lang="es-AR" sz="2880" dirty="0">
                <a:solidFill>
                  <a:srgbClr val="FFAB40">
                    <a:lumMod val="75000"/>
                  </a:srgbClr>
                </a:solidFill>
              </a:rPr>
              <a:t>*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3BAD34A-4870-4696-BEF6-8D67E9CFD917}"/>
              </a:ext>
            </a:extLst>
          </p:cNvPr>
          <p:cNvSpPr txBox="1"/>
          <p:nvPr/>
        </p:nvSpPr>
        <p:spPr>
          <a:xfrm>
            <a:off x="9709909" y="4064545"/>
            <a:ext cx="2541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Prueba Hidráulica</a:t>
            </a:r>
          </a:p>
          <a:p>
            <a:pPr defTabSz="1097226"/>
            <a:endParaRPr lang="es-AR" sz="1200" dirty="0">
              <a:solidFill>
                <a:srgbClr val="595959"/>
              </a:solidFill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Obras de reversión de planta</a:t>
            </a:r>
          </a:p>
          <a:p>
            <a:pPr defTabSz="1097226"/>
            <a:endParaRPr lang="es-AR" sz="1200" dirty="0">
              <a:solidFill>
                <a:srgbClr val="595959"/>
              </a:solidFill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Gasoducto/Loops a construir</a:t>
            </a:r>
          </a:p>
          <a:p>
            <a:pPr defTabSz="1097226"/>
            <a:endParaRPr lang="es-AR" sz="1200" dirty="0">
              <a:solidFill>
                <a:srgbClr val="595959"/>
              </a:solidFill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Incorporación de potencia (HP)</a:t>
            </a:r>
            <a:endParaRPr lang="es-AR" sz="1200" dirty="0">
              <a:solidFill>
                <a:srgbClr val="59595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9831298-44F5-47BE-A8AF-10611716056F}"/>
              </a:ext>
            </a:extLst>
          </p:cNvPr>
          <p:cNvSpPr txBox="1"/>
          <p:nvPr/>
        </p:nvSpPr>
        <p:spPr>
          <a:xfrm>
            <a:off x="9576330" y="5085190"/>
            <a:ext cx="2164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97226"/>
            <a:r>
              <a:rPr lang="es-AR" b="1" dirty="0">
                <a:solidFill>
                  <a:srgbClr val="EF8600"/>
                </a:solidFill>
              </a:rPr>
              <a:t>+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BC7077B5-E994-43BB-A74E-32FA37D06C57}"/>
              </a:ext>
            </a:extLst>
          </p:cNvPr>
          <p:cNvCxnSpPr>
            <a:cxnSpLocks/>
          </p:cNvCxnSpPr>
          <p:nvPr/>
        </p:nvCxnSpPr>
        <p:spPr>
          <a:xfrm>
            <a:off x="9621684" y="4906126"/>
            <a:ext cx="108600" cy="0"/>
          </a:xfrm>
          <a:prstGeom prst="line">
            <a:avLst/>
          </a:prstGeom>
          <a:noFill/>
          <a:ln w="38100" cap="flat" cmpd="sng" algn="ctr">
            <a:solidFill>
              <a:srgbClr val="EF8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B240B34-596C-4E8B-8C74-5AFD0921FC2A}"/>
              </a:ext>
            </a:extLst>
          </p:cNvPr>
          <p:cNvSpPr txBox="1"/>
          <p:nvPr/>
        </p:nvSpPr>
        <p:spPr>
          <a:xfrm>
            <a:off x="9638833" y="5557475"/>
            <a:ext cx="222068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097226"/>
            <a:r>
              <a:rPr lang="es-AR" sz="126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*</a:t>
            </a:r>
            <a:r>
              <a:rPr lang="es-AR" sz="9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Las obras cambian a color gris cuando pertenecen a etapas previas</a:t>
            </a:r>
            <a:endParaRPr lang="es-AR" sz="1260" dirty="0">
              <a:solidFill>
                <a:srgbClr val="59595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2D0EB19-D87D-4C34-914D-FE681FAEF3F6}"/>
              </a:ext>
            </a:extLst>
          </p:cNvPr>
          <p:cNvSpPr txBox="1"/>
          <p:nvPr/>
        </p:nvSpPr>
        <p:spPr>
          <a:xfrm>
            <a:off x="9561089" y="3659576"/>
            <a:ext cx="183498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1260" b="1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Referencias*:</a:t>
            </a:r>
            <a:endParaRPr lang="es-AR" sz="1260" b="1" dirty="0">
              <a:solidFill>
                <a:srgbClr val="59595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9433894" y="3515602"/>
            <a:ext cx="2425622" cy="267517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8" name="Rectángulo: esquinas redondeadas 24">
            <a:extLst>
              <a:ext uri="{FF2B5EF4-FFF2-40B4-BE49-F238E27FC236}">
                <a16:creationId xmlns:a16="http://schemas.microsoft.com/office/drawing/2014/main" id="{F902B105-173D-4E5E-9487-F60A694CF9AF}"/>
              </a:ext>
            </a:extLst>
          </p:cNvPr>
          <p:cNvSpPr/>
          <p:nvPr/>
        </p:nvSpPr>
        <p:spPr>
          <a:xfrm>
            <a:off x="9449432" y="1915430"/>
            <a:ext cx="2379604" cy="1290320"/>
          </a:xfrm>
          <a:prstGeom prst="rect">
            <a:avLst/>
          </a:prstGeom>
          <a:solidFill>
            <a:srgbClr val="00257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Imprescindible para </a:t>
            </a:r>
            <a:r>
              <a:rPr lang="es-ES" b="1" u="sng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Invierno 2024</a:t>
            </a:r>
          </a:p>
          <a:p>
            <a:pPr algn="ctr"/>
            <a:r>
              <a:rPr lang="es-ES" cap="small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Financiamiento CAF</a:t>
            </a:r>
          </a:p>
          <a:p>
            <a:pPr algn="ctr"/>
            <a:r>
              <a:rPr lang="es-ES" cap="small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Licitación en curso</a:t>
            </a:r>
          </a:p>
        </p:txBody>
      </p:sp>
      <p:sp>
        <p:nvSpPr>
          <p:cNvPr id="49" name="Título 3">
            <a:extLst>
              <a:ext uri="{FF2B5EF4-FFF2-40B4-BE49-F238E27FC236}">
                <a16:creationId xmlns:a16="http://schemas.microsoft.com/office/drawing/2014/main" id="{934CB6B8-22BC-4246-B4B0-286F6674A836}"/>
              </a:ext>
            </a:extLst>
          </p:cNvPr>
          <p:cNvSpPr txBox="1">
            <a:spLocks/>
          </p:cNvSpPr>
          <p:nvPr/>
        </p:nvSpPr>
        <p:spPr>
          <a:xfrm>
            <a:off x="340412" y="1654973"/>
            <a:ext cx="2630758" cy="76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/>
              <a:t>Reversión Gasoducto Norte </a:t>
            </a:r>
            <a:r>
              <a:rPr lang="es-AR" sz="3200" b="1" dirty="0"/>
              <a:t>Etapa II - Obras</a:t>
            </a:r>
            <a:endParaRPr lang="es-ES" sz="320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7466CEB-50D0-45F3-9EC8-29DC7AF646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8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338920DE-85D3-4C5F-B78E-5B746B144D5E}"/>
              </a:ext>
            </a:extLst>
          </p:cNvPr>
          <p:cNvSpPr txBox="1"/>
          <p:nvPr/>
        </p:nvSpPr>
        <p:spPr>
          <a:xfrm>
            <a:off x="2891401" y="680517"/>
            <a:ext cx="6409198" cy="5471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8740" tIns="98740" rIns="98740" bIns="9874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800"/>
              <a:buNone/>
              <a:defRPr sz="1800" b="1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Calibri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○"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■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●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○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■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●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Char char="○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AR" sz="2160" dirty="0"/>
          </a:p>
        </p:txBody>
      </p:sp>
      <p:sp>
        <p:nvSpPr>
          <p:cNvPr id="24" name="Rectángulo 23"/>
          <p:cNvSpPr/>
          <p:nvPr/>
        </p:nvSpPr>
        <p:spPr>
          <a:xfrm>
            <a:off x="-7" y="1023580"/>
            <a:ext cx="2916000" cy="27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68730" y="884136"/>
            <a:ext cx="2224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  <a:buClr>
                <a:prstClr val="black"/>
              </a:buClr>
            </a:pPr>
            <a:r>
              <a:rPr lang="es-AR" sz="1200" b="1" cap="small" dirty="0">
                <a:solidFill>
                  <a:prstClr val="black"/>
                </a:solidFill>
                <a:latin typeface="Calibri Light" panose="020F0302020204030204"/>
              </a:rPr>
              <a:t>II. </a:t>
            </a:r>
            <a:r>
              <a:rPr lang="es-AR" sz="1200" cap="small" dirty="0">
                <a:solidFill>
                  <a:prstClr val="black"/>
                </a:solidFill>
                <a:latin typeface="Calibri Light" panose="020F0302020204030204"/>
              </a:rPr>
              <a:t>Reversión del Gasoducto Norte</a:t>
            </a:r>
          </a:p>
          <a:p>
            <a:endParaRPr lang="es-ES" sz="1600" cap="small" dirty="0"/>
          </a:p>
        </p:txBody>
      </p:sp>
      <p:sp>
        <p:nvSpPr>
          <p:cNvPr id="26" name="Título 3">
            <a:extLst>
              <a:ext uri="{FF2B5EF4-FFF2-40B4-BE49-F238E27FC236}">
                <a16:creationId xmlns:a16="http://schemas.microsoft.com/office/drawing/2014/main" id="{934CB6B8-22BC-4246-B4B0-286F6674A836}"/>
              </a:ext>
            </a:extLst>
          </p:cNvPr>
          <p:cNvSpPr txBox="1">
            <a:spLocks/>
          </p:cNvSpPr>
          <p:nvPr/>
        </p:nvSpPr>
        <p:spPr>
          <a:xfrm>
            <a:off x="340412" y="1654973"/>
            <a:ext cx="2722828" cy="76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/>
              <a:t>Reversión Gasoducto Norte </a:t>
            </a:r>
            <a:r>
              <a:rPr lang="es-AR" sz="3200" b="1" dirty="0"/>
              <a:t>Etapa III - Obras</a:t>
            </a:r>
            <a:endParaRPr lang="es-ES" sz="3200" b="1" dirty="0"/>
          </a:p>
        </p:txBody>
      </p:sp>
      <p:sp>
        <p:nvSpPr>
          <p:cNvPr id="27" name="Flecha: hacia arriba 1">
            <a:extLst>
              <a:ext uri="{FF2B5EF4-FFF2-40B4-BE49-F238E27FC236}">
                <a16:creationId xmlns:a16="http://schemas.microsoft.com/office/drawing/2014/main" id="{1524F285-5032-464D-B6CE-6B9871FFFEB7}"/>
              </a:ext>
            </a:extLst>
          </p:cNvPr>
          <p:cNvSpPr/>
          <p:nvPr/>
        </p:nvSpPr>
        <p:spPr>
          <a:xfrm>
            <a:off x="481746" y="3164172"/>
            <a:ext cx="297507" cy="324000"/>
          </a:xfrm>
          <a:prstGeom prst="upArrow">
            <a:avLst/>
          </a:prstGeom>
          <a:solidFill>
            <a:srgbClr val="00257A"/>
          </a:solidFill>
          <a:ln>
            <a:solidFill>
              <a:srgbClr val="002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26"/>
            <a:endParaRPr lang="es-AR" sz="126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E15D426-A550-45B9-A91F-E3619599E2DC}"/>
              </a:ext>
            </a:extLst>
          </p:cNvPr>
          <p:cNvSpPr txBox="1"/>
          <p:nvPr/>
        </p:nvSpPr>
        <p:spPr>
          <a:xfrm>
            <a:off x="779254" y="3084813"/>
            <a:ext cx="268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2800" b="1" dirty="0">
                <a:solidFill>
                  <a:srgbClr val="0025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29 MMm</a:t>
            </a:r>
            <a:r>
              <a:rPr lang="es-AR" sz="2800" b="1" baseline="30000" dirty="0">
                <a:solidFill>
                  <a:srgbClr val="0025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s-AR" sz="2800" b="1" dirty="0">
                <a:solidFill>
                  <a:srgbClr val="0025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/d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F744B82-E756-4F27-A9A2-1547F1BAD57C}"/>
              </a:ext>
            </a:extLst>
          </p:cNvPr>
          <p:cNvSpPr txBox="1"/>
          <p:nvPr/>
        </p:nvSpPr>
        <p:spPr>
          <a:xfrm>
            <a:off x="402929" y="3739122"/>
            <a:ext cx="27974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1600" dirty="0">
                <a:solidFill>
                  <a:srgbClr val="00257A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■</a:t>
            </a:r>
            <a:r>
              <a:rPr lang="es-AR" sz="16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 Loops: </a:t>
            </a:r>
            <a:r>
              <a:rPr lang="es-AR" sz="1600" b="1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96 km Ø 30”</a:t>
            </a:r>
          </a:p>
          <a:p>
            <a:pPr defTabSz="1097226"/>
            <a:endParaRPr lang="es-ES" sz="1600" dirty="0"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600" dirty="0">
                <a:solidFill>
                  <a:srgbClr val="00257A"/>
                </a:solidFill>
                <a:ea typeface="Microsoft Sans Serif" panose="020B0604020202020204" pitchFamily="34" charset="0"/>
                <a:cs typeface="Segoe UI" panose="020B0502040204020203" pitchFamily="34" charset="0"/>
              </a:rPr>
              <a:t>■</a:t>
            </a:r>
            <a:r>
              <a:rPr lang="es-AR" sz="1600" dirty="0">
                <a:solidFill>
                  <a:srgbClr val="595959"/>
                </a:solidFill>
                <a:ea typeface="Microsoft Sans Serif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s-ES" sz="1600" dirty="0">
                <a:solidFill>
                  <a:srgbClr val="595959"/>
                </a:solidFill>
                <a:ea typeface="Microsoft Sans Serif" panose="020B0604020202020204" pitchFamily="34" charset="0"/>
                <a:cs typeface="Segoe UI" panose="020B0502040204020203" pitchFamily="34" charset="0"/>
              </a:rPr>
              <a:t>Instalación de nuevos equipos turbocompresores en plantas Tío Pujio, Ferreyra, Deán Funes, Recreo y Lavalle por </a:t>
            </a:r>
            <a:r>
              <a:rPr lang="es-ES" sz="1600" b="1" dirty="0">
                <a:solidFill>
                  <a:srgbClr val="595959"/>
                </a:solidFill>
                <a:ea typeface="Microsoft Sans Serif" panose="020B0604020202020204" pitchFamily="34" charset="0"/>
                <a:cs typeface="Segoe UI" panose="020B0502040204020203" pitchFamily="34" charset="0"/>
              </a:rPr>
              <a:t>71.000 HP</a:t>
            </a:r>
          </a:p>
          <a:p>
            <a:pPr defTabSz="1097226"/>
            <a:endParaRPr lang="es-ES" sz="1600" dirty="0"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600" dirty="0">
                <a:solidFill>
                  <a:srgbClr val="00257A"/>
                </a:solidFill>
                <a:ea typeface="Microsoft Sans Serif" panose="020B0604020202020204" pitchFamily="34" charset="0"/>
                <a:cs typeface="Segoe UI" panose="020B0502040204020203" pitchFamily="34" charset="0"/>
              </a:rPr>
              <a:t>■</a:t>
            </a:r>
            <a:r>
              <a:rPr lang="es-AR" sz="1600" dirty="0">
                <a:solidFill>
                  <a:srgbClr val="595959"/>
                </a:solidFill>
                <a:ea typeface="Microsoft Sans Serif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s-ES" sz="1600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Obras de reversión de plantas en </a:t>
            </a:r>
            <a:r>
              <a:rPr lang="es-ES" sz="1600" b="1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Recreo, Tucumán, La Candelaria y Pichanal</a:t>
            </a:r>
            <a:r>
              <a:rPr lang="es-ES" sz="1600" dirty="0"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5723E49-B6F2-4A5E-AC00-41DEBCBFF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" b="99022" l="374" r="97681">
                        <a14:foregroundMark x1="29020" y1="29778" x2="44129" y2="28711"/>
                        <a14:foregroundMark x1="44129" y1="28711" x2="49888" y2="24800"/>
                        <a14:foregroundMark x1="49888" y1="24800" x2="52206" y2="15911"/>
                        <a14:foregroundMark x1="52206" y1="15911" x2="48542" y2="7911"/>
                        <a14:foregroundMark x1="48542" y1="7911" x2="34331" y2="2844"/>
                        <a14:foregroundMark x1="34331" y1="2844" x2="374" y2="1244"/>
                        <a14:foregroundMark x1="374" y1="1244" x2="374" y2="1244"/>
                        <a14:foregroundMark x1="25954" y1="27822" x2="38594" y2="25511"/>
                        <a14:foregroundMark x1="38594" y1="25511" x2="48990" y2="18578"/>
                        <a14:foregroundMark x1="48990" y1="18578" x2="53553" y2="9067"/>
                        <a14:foregroundMark x1="53553" y1="9067" x2="50561" y2="356"/>
                        <a14:foregroundMark x1="50561" y1="356" x2="16380" y2="1244"/>
                        <a14:foregroundMark x1="16380" y1="1244" x2="10247" y2="6133"/>
                        <a14:foregroundMark x1="10247" y1="6133" x2="5610" y2="13156"/>
                        <a14:foregroundMark x1="25280" y1="39289" x2="38444" y2="20978"/>
                        <a14:foregroundMark x1="38444" y1="20978" x2="40539" y2="12978"/>
                        <a14:foregroundMark x1="40539" y1="12978" x2="37173" y2="4711"/>
                        <a14:foregroundMark x1="37173" y1="4711" x2="24084" y2="1956"/>
                        <a14:foregroundMark x1="24084" y1="1956" x2="3515" y2="8622"/>
                        <a14:foregroundMark x1="3515" y1="8622" x2="1047" y2="34400"/>
                        <a14:foregroundMark x1="1047" y1="34400" x2="5161" y2="43467"/>
                        <a14:foregroundMark x1="5161" y1="43467" x2="6283" y2="51822"/>
                        <a14:foregroundMark x1="6283" y1="51822" x2="3665" y2="71733"/>
                        <a14:foregroundMark x1="3665" y1="71733" x2="10696" y2="78667"/>
                        <a14:foregroundMark x1="10696" y1="78667" x2="17053" y2="77422"/>
                        <a14:foregroundMark x1="17053" y1="77422" x2="23635" y2="73156"/>
                        <a14:foregroundMark x1="23635" y1="73156" x2="35453" y2="49422"/>
                        <a14:foregroundMark x1="35453" y1="49422" x2="38145" y2="23378"/>
                        <a14:foregroundMark x1="35527" y1="59733" x2="42558" y2="48533"/>
                        <a14:foregroundMark x1="42558" y1="48533" x2="42782" y2="36089"/>
                        <a14:foregroundMark x1="42782" y1="36089" x2="40464" y2="28800"/>
                        <a14:foregroundMark x1="40464" y1="28800" x2="34331" y2="21778"/>
                        <a14:foregroundMark x1="34331" y1="21778" x2="28721" y2="25333"/>
                        <a14:foregroundMark x1="28721" y1="25333" x2="22139" y2="44444"/>
                        <a14:foregroundMark x1="22139" y1="44444" x2="21990" y2="65511"/>
                        <a14:foregroundMark x1="21990" y1="65511" x2="26702" y2="83022"/>
                        <a14:foregroundMark x1="26702" y1="83022" x2="36574" y2="86044"/>
                        <a14:foregroundMark x1="36574" y1="86044" x2="38145" y2="85156"/>
                        <a14:foregroundMark x1="22064" y1="81244" x2="9723" y2="78400"/>
                        <a14:foregroundMark x1="9723" y1="78400" x2="2767" y2="84267"/>
                        <a14:foregroundMark x1="2767" y1="84267" x2="7479" y2="92622"/>
                        <a14:foregroundMark x1="7479" y1="92622" x2="37472" y2="96444"/>
                        <a14:foregroundMark x1="37472" y1="96444" x2="38369" y2="88889"/>
                        <a14:foregroundMark x1="38369" y1="88889" x2="34929" y2="82578"/>
                        <a14:foregroundMark x1="34929" y1="82578" x2="15557" y2="78667"/>
                        <a14:foregroundMark x1="15557" y1="78667" x2="13837" y2="78756"/>
                        <a14:foregroundMark x1="35901" y1="92622" x2="49289" y2="99644"/>
                        <a14:foregroundMark x1="49289" y1="99644" x2="73373" y2="97511"/>
                        <a14:foregroundMark x1="73373" y1="97511" x2="81077" y2="94489"/>
                        <a14:foregroundMark x1="81077" y1="94489" x2="87435" y2="88444"/>
                        <a14:foregroundMark x1="87435" y1="88444" x2="85266" y2="78756"/>
                        <a14:foregroundMark x1="85266" y1="78756" x2="64622" y2="70844"/>
                        <a14:foregroundMark x1="64622" y1="70844" x2="42483" y2="70844"/>
                        <a14:foregroundMark x1="42483" y1="70844" x2="34854" y2="75022"/>
                        <a14:foregroundMark x1="34854" y1="75022" x2="31563" y2="83022"/>
                        <a14:foregroundMark x1="31563" y1="83022" x2="34480" y2="91111"/>
                        <a14:foregroundMark x1="34480" y1="91111" x2="42708" y2="93867"/>
                        <a14:foregroundMark x1="11518" y1="61689" x2="22064" y2="55111"/>
                        <a14:foregroundMark x1="22064" y1="55111" x2="28272" y2="33867"/>
                        <a14:foregroundMark x1="28272" y1="33867" x2="29394" y2="21600"/>
                        <a14:foregroundMark x1="29394" y1="21600" x2="27599" y2="7911"/>
                        <a14:foregroundMark x1="27599" y1="7911" x2="24682" y2="178"/>
                        <a14:foregroundMark x1="24682" y1="178" x2="10247" y2="1689"/>
                        <a14:foregroundMark x1="10247" y1="1689" x2="4488" y2="6400"/>
                        <a14:foregroundMark x1="4488" y1="6400" x2="3515" y2="38667"/>
                        <a14:foregroundMark x1="3515" y1="38667" x2="7255" y2="56178"/>
                        <a14:foregroundMark x1="7255" y1="56178" x2="12715" y2="60889"/>
                        <a14:foregroundMark x1="12715" y1="60889" x2="17801" y2="61156"/>
                        <a14:foregroundMark x1="57592" y1="57778" x2="66417" y2="52622"/>
                        <a14:foregroundMark x1="66417" y1="52622" x2="75767" y2="51022"/>
                        <a14:foregroundMark x1="75767" y1="51022" x2="82124" y2="51467"/>
                        <a14:foregroundMark x1="82124" y1="51467" x2="93493" y2="57600"/>
                        <a14:foregroundMark x1="93493" y1="57600" x2="99252" y2="63911"/>
                        <a14:foregroundMark x1="99252" y1="63911" x2="99177" y2="79556"/>
                        <a14:foregroundMark x1="99177" y1="79556" x2="91249" y2="84178"/>
                        <a14:foregroundMark x1="91249" y1="84178" x2="70755" y2="83111"/>
                        <a14:foregroundMark x1="70755" y1="83111" x2="62977" y2="77422"/>
                        <a14:foregroundMark x1="62977" y1="77422" x2="58788" y2="68889"/>
                        <a14:foregroundMark x1="58788" y1="68889" x2="57966" y2="59378"/>
                        <a14:foregroundMark x1="57966" y1="59378" x2="61107" y2="52178"/>
                        <a14:foregroundMark x1="61107" y1="52178" x2="62004" y2="52178"/>
                        <a14:foregroundMark x1="69933" y1="73956" x2="72177" y2="61867"/>
                        <a14:foregroundMark x1="72177" y1="61867" x2="77562" y2="56089"/>
                        <a14:foregroundMark x1="77562" y1="56089" x2="84742" y2="55289"/>
                        <a14:foregroundMark x1="84742" y1="55289" x2="92745" y2="56356"/>
                        <a14:foregroundMark x1="92745" y1="56356" x2="99476" y2="62400"/>
                        <a14:foregroundMark x1="99476" y1="62400" x2="98878" y2="80978"/>
                        <a14:foregroundMark x1="98878" y1="80978" x2="94989" y2="89244"/>
                        <a14:foregroundMark x1="94989" y1="89244" x2="80778" y2="89778"/>
                        <a14:foregroundMark x1="80778" y1="89778" x2="66717" y2="81511"/>
                        <a14:foregroundMark x1="66717" y1="81511" x2="62528" y2="74756"/>
                        <a14:foregroundMark x1="62528" y1="74756" x2="59910" y2="63022"/>
                        <a14:foregroundMark x1="59910" y1="63022" x2="61631" y2="55556"/>
                        <a14:foregroundMark x1="61631" y1="55556" x2="65595" y2="51200"/>
                        <a14:foregroundMark x1="45774" y1="87822" x2="57891" y2="89067"/>
                        <a14:foregroundMark x1="57891" y1="89067" x2="65295" y2="84267"/>
                        <a14:foregroundMark x1="65295" y1="84267" x2="66567" y2="76089"/>
                        <a14:foregroundMark x1="66567" y1="76089" x2="63276" y2="67911"/>
                        <a14:foregroundMark x1="63276" y1="67911" x2="54151" y2="66578"/>
                        <a14:foregroundMark x1="54151" y1="66578" x2="22887" y2="81956"/>
                        <a14:foregroundMark x1="22887" y1="81956" x2="24533" y2="89956"/>
                        <a14:foregroundMark x1="24533" y1="89956" x2="33807" y2="94667"/>
                        <a14:foregroundMark x1="33807" y1="94667" x2="38145" y2="95289"/>
                        <a14:foregroundMark x1="33508" y1="96889" x2="34256" y2="88356"/>
                        <a14:foregroundMark x1="34256" y1="88356" x2="27450" y2="77778"/>
                        <a14:foregroundMark x1="27450" y1="77778" x2="18923" y2="76622"/>
                        <a14:foregroundMark x1="18923" y1="76622" x2="14361" y2="83911"/>
                        <a14:foregroundMark x1="14361" y1="83911" x2="21840" y2="95911"/>
                        <a14:foregroundMark x1="21840" y1="95911" x2="30217" y2="97867"/>
                        <a14:foregroundMark x1="30217" y1="97867" x2="39716" y2="92800"/>
                        <a14:foregroundMark x1="39716" y1="92800" x2="40239" y2="87022"/>
                        <a14:foregroundMark x1="68287" y1="85333" x2="65520" y2="92089"/>
                        <a14:foregroundMark x1="65520" y1="92089" x2="71279" y2="95911"/>
                        <a14:foregroundMark x1="71279" y1="95911" x2="72177" y2="88000"/>
                        <a14:foregroundMark x1="72177" y1="88000" x2="65370" y2="85689"/>
                        <a14:foregroundMark x1="65370" y1="85689" x2="58190" y2="89600"/>
                        <a14:foregroundMark x1="58190" y1="89600" x2="58414" y2="92889"/>
                        <a14:foregroundMark x1="82723" y1="94933" x2="96709" y2="83111"/>
                        <a14:foregroundMark x1="96709" y1="83111" x2="97906" y2="99111"/>
                        <a14:foregroundMark x1="97906" y1="99111" x2="85639" y2="99111"/>
                        <a14:foregroundMark x1="85639" y1="99111" x2="78983" y2="95200"/>
                        <a14:foregroundMark x1="78983" y1="95200" x2="79656" y2="86133"/>
                        <a14:foregroundMark x1="79656" y1="86133" x2="82124" y2="85600"/>
                        <a14:foregroundMark x1="92521" y1="90667" x2="94016" y2="82311"/>
                        <a14:foregroundMark x1="94016" y1="82311" x2="97681" y2="88800"/>
                        <a14:foregroundMark x1="97681" y1="88800" x2="95512" y2="82400"/>
                        <a14:foregroundMark x1="91773" y1="30489" x2="90800" y2="31467"/>
                        <a14:foregroundMark x1="72850" y1="35289" x2="67614" y2="40622"/>
                        <a14:foregroundMark x1="67614" y1="40622" x2="73672" y2="38667"/>
                        <a14:foregroundMark x1="73672" y1="38667" x2="72102" y2="34578"/>
                      </a14:backgroundRemoval>
                    </a14:imgEffect>
                  </a14:imgLayer>
                </a14:imgProps>
              </a:ext>
            </a:extLst>
          </a:blip>
          <a:srcRect l="10520"/>
          <a:stretch/>
        </p:blipFill>
        <p:spPr>
          <a:xfrm>
            <a:off x="3593149" y="1649320"/>
            <a:ext cx="5656005" cy="4995485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11E9AFF5-3AEA-4BD1-BC2E-DECB84FD5BC8}"/>
              </a:ext>
            </a:extLst>
          </p:cNvPr>
          <p:cNvGrpSpPr/>
          <p:nvPr/>
        </p:nvGrpSpPr>
        <p:grpSpPr>
          <a:xfrm>
            <a:off x="9608353" y="4481152"/>
            <a:ext cx="121931" cy="189995"/>
            <a:chOff x="3355150" y="1961975"/>
            <a:chExt cx="90910" cy="171564"/>
          </a:xfrm>
          <a:solidFill>
            <a:srgbClr val="EF8600"/>
          </a:solidFill>
        </p:grpSpPr>
        <p:sp>
          <p:nvSpPr>
            <p:cNvPr id="36" name="Triángulo isósceles 35">
              <a:extLst>
                <a:ext uri="{FF2B5EF4-FFF2-40B4-BE49-F238E27FC236}">
                  <a16:creationId xmlns:a16="http://schemas.microsoft.com/office/drawing/2014/main" id="{120483C5-F552-4149-B7C9-E8DE1D7DE2BA}"/>
                </a:ext>
              </a:extLst>
            </p:cNvPr>
            <p:cNvSpPr/>
            <p:nvPr/>
          </p:nvSpPr>
          <p:spPr>
            <a:xfrm>
              <a:off x="3355150" y="1961975"/>
              <a:ext cx="90910" cy="77139"/>
            </a:xfrm>
            <a:prstGeom prst="triangl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26"/>
              <a:endParaRPr lang="es-AR" sz="1260">
                <a:ln>
                  <a:solidFill>
                    <a:srgbClr val="0097A7"/>
                  </a:solidFill>
                </a:ln>
                <a:solidFill>
                  <a:srgbClr val="0097A7"/>
                </a:solidFill>
                <a:latin typeface="Arial"/>
              </a:endParaRPr>
            </a:p>
          </p:txBody>
        </p:sp>
        <p:sp>
          <p:nvSpPr>
            <p:cNvPr id="37" name="Triángulo isósceles 36">
              <a:extLst>
                <a:ext uri="{FF2B5EF4-FFF2-40B4-BE49-F238E27FC236}">
                  <a16:creationId xmlns:a16="http://schemas.microsoft.com/office/drawing/2014/main" id="{46DE112A-0421-4725-8CC7-B91AD16EB8A9}"/>
                </a:ext>
              </a:extLst>
            </p:cNvPr>
            <p:cNvSpPr/>
            <p:nvPr/>
          </p:nvSpPr>
          <p:spPr>
            <a:xfrm flipV="1">
              <a:off x="3355150" y="2056400"/>
              <a:ext cx="90910" cy="77139"/>
            </a:xfrm>
            <a:prstGeom prst="triangl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26"/>
              <a:endParaRPr lang="es-AR" sz="1260">
                <a:ln>
                  <a:solidFill>
                    <a:srgbClr val="0097A7"/>
                  </a:solidFill>
                </a:ln>
                <a:solidFill>
                  <a:srgbClr val="0097A7"/>
                </a:solidFill>
                <a:latin typeface="Arial"/>
              </a:endParaRP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95A7BBF-67C2-4B6A-9049-2A5779814EDB}"/>
              </a:ext>
            </a:extLst>
          </p:cNvPr>
          <p:cNvSpPr txBox="1"/>
          <p:nvPr/>
        </p:nvSpPr>
        <p:spPr>
          <a:xfrm>
            <a:off x="9567768" y="4009726"/>
            <a:ext cx="216462" cy="515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97226"/>
            <a:r>
              <a:rPr lang="es-AR" sz="2880" dirty="0">
                <a:solidFill>
                  <a:srgbClr val="FFAB40">
                    <a:lumMod val="75000"/>
                  </a:srgbClr>
                </a:solidFill>
              </a:rPr>
              <a:t>*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3BAD34A-4870-4696-BEF6-8D67E9CFD917}"/>
              </a:ext>
            </a:extLst>
          </p:cNvPr>
          <p:cNvSpPr txBox="1"/>
          <p:nvPr/>
        </p:nvSpPr>
        <p:spPr>
          <a:xfrm>
            <a:off x="9709909" y="4064545"/>
            <a:ext cx="2541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Prueba Hidráulica</a:t>
            </a:r>
          </a:p>
          <a:p>
            <a:pPr defTabSz="1097226"/>
            <a:endParaRPr lang="es-AR" sz="1200" dirty="0">
              <a:solidFill>
                <a:srgbClr val="595959"/>
              </a:solidFill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Obras de reversión de planta</a:t>
            </a:r>
          </a:p>
          <a:p>
            <a:pPr defTabSz="1097226"/>
            <a:endParaRPr lang="es-AR" sz="1200" dirty="0">
              <a:solidFill>
                <a:srgbClr val="595959"/>
              </a:solidFill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Gasoducto/Loops a construir</a:t>
            </a:r>
          </a:p>
          <a:p>
            <a:pPr defTabSz="1097226"/>
            <a:endParaRPr lang="es-AR" sz="1200" dirty="0">
              <a:solidFill>
                <a:srgbClr val="595959"/>
              </a:solidFill>
              <a:latin typeface="+mj-lt"/>
              <a:ea typeface="Microsoft Sans Serif" panose="020B0604020202020204" pitchFamily="34" charset="0"/>
              <a:cs typeface="Segoe UI" panose="020B0502040204020203" pitchFamily="34" charset="0"/>
            </a:endParaRPr>
          </a:p>
          <a:p>
            <a:pPr defTabSz="1097226"/>
            <a:r>
              <a:rPr lang="es-AR" sz="12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Incorporación de potencia (HP)</a:t>
            </a:r>
            <a:endParaRPr lang="es-AR" sz="1200" dirty="0">
              <a:solidFill>
                <a:srgbClr val="59595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9831298-44F5-47BE-A8AF-10611716056F}"/>
              </a:ext>
            </a:extLst>
          </p:cNvPr>
          <p:cNvSpPr txBox="1"/>
          <p:nvPr/>
        </p:nvSpPr>
        <p:spPr>
          <a:xfrm>
            <a:off x="9576330" y="5085190"/>
            <a:ext cx="2164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97226"/>
            <a:r>
              <a:rPr lang="es-AR" b="1" dirty="0">
                <a:solidFill>
                  <a:srgbClr val="EF8600"/>
                </a:solidFill>
              </a:rPr>
              <a:t>+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C7077B5-E994-43BB-A74E-32FA37D06C57}"/>
              </a:ext>
            </a:extLst>
          </p:cNvPr>
          <p:cNvCxnSpPr>
            <a:cxnSpLocks/>
          </p:cNvCxnSpPr>
          <p:nvPr/>
        </p:nvCxnSpPr>
        <p:spPr>
          <a:xfrm>
            <a:off x="9621684" y="4906126"/>
            <a:ext cx="108600" cy="0"/>
          </a:xfrm>
          <a:prstGeom prst="line">
            <a:avLst/>
          </a:prstGeom>
          <a:noFill/>
          <a:ln w="38100" cap="flat" cmpd="sng" algn="ctr">
            <a:solidFill>
              <a:srgbClr val="EF8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B240B34-596C-4E8B-8C74-5AFD0921FC2A}"/>
              </a:ext>
            </a:extLst>
          </p:cNvPr>
          <p:cNvSpPr txBox="1"/>
          <p:nvPr/>
        </p:nvSpPr>
        <p:spPr>
          <a:xfrm>
            <a:off x="9638833" y="5557475"/>
            <a:ext cx="222068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097226"/>
            <a:r>
              <a:rPr lang="es-AR" sz="126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*</a:t>
            </a:r>
            <a:r>
              <a:rPr lang="es-AR" sz="900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Las obras cambian a color gris cuando pertenecen a etapas previas</a:t>
            </a:r>
            <a:endParaRPr lang="es-AR" sz="1260" dirty="0">
              <a:solidFill>
                <a:srgbClr val="59595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2D0EB19-D87D-4C34-914D-FE681FAEF3F6}"/>
              </a:ext>
            </a:extLst>
          </p:cNvPr>
          <p:cNvSpPr txBox="1"/>
          <p:nvPr/>
        </p:nvSpPr>
        <p:spPr>
          <a:xfrm>
            <a:off x="9561089" y="3659576"/>
            <a:ext cx="183498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26"/>
            <a:r>
              <a:rPr lang="es-AR" sz="1260" b="1" dirty="0">
                <a:solidFill>
                  <a:srgbClr val="595959"/>
                </a:solidFill>
                <a:latin typeface="+mj-lt"/>
                <a:ea typeface="Microsoft Sans Serif" panose="020B0604020202020204" pitchFamily="34" charset="0"/>
                <a:cs typeface="Segoe UI" panose="020B0502040204020203" pitchFamily="34" charset="0"/>
              </a:rPr>
              <a:t>Referencias*:</a:t>
            </a:r>
            <a:endParaRPr lang="es-AR" sz="1260" b="1" dirty="0">
              <a:solidFill>
                <a:srgbClr val="59595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433894" y="3515602"/>
            <a:ext cx="2425622" cy="267517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5" name="Rectángulo: esquinas redondeadas 24">
            <a:extLst>
              <a:ext uri="{FF2B5EF4-FFF2-40B4-BE49-F238E27FC236}">
                <a16:creationId xmlns:a16="http://schemas.microsoft.com/office/drawing/2014/main" id="{F902B105-173D-4E5E-9487-F60A694CF9AF}"/>
              </a:ext>
            </a:extLst>
          </p:cNvPr>
          <p:cNvSpPr/>
          <p:nvPr/>
        </p:nvSpPr>
        <p:spPr>
          <a:xfrm>
            <a:off x="9449432" y="1915430"/>
            <a:ext cx="2379604" cy="1290320"/>
          </a:xfrm>
          <a:prstGeom prst="rect">
            <a:avLst/>
          </a:prstGeom>
          <a:solidFill>
            <a:srgbClr val="00257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Abastecimiento de </a:t>
            </a:r>
            <a:r>
              <a:rPr lang="es-ES" cap="small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Minería y Exportación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4455784-2288-40E3-9440-FAEEBC228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1" y="6174836"/>
            <a:ext cx="1233377" cy="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93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1054</Words>
  <Application>Microsoft Office PowerPoint</Application>
  <PresentationFormat>Panorámica</PresentationFormat>
  <Paragraphs>158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Microsoft Sans Serif</vt:lpstr>
      <vt:lpstr>Montserrat</vt:lpstr>
      <vt:lpstr>Montserrat Medium</vt:lpstr>
      <vt:lpstr>Segoe UI</vt:lpstr>
      <vt:lpstr>Segoe UI Light</vt:lpstr>
      <vt:lpstr>Wingdings</vt:lpstr>
      <vt:lpstr>Tema de Office</vt:lpstr>
      <vt:lpstr>1° Mesa Técnica del Congreso de Producción del IAPG</vt:lpstr>
      <vt:lpstr>Temario</vt:lpstr>
      <vt:lpstr>GPNK + obras complementarias Verano 23/24 </vt:lpstr>
      <vt:lpstr>Demanda abastecida por fuente Promedio semanal Año 2022 </vt:lpstr>
      <vt:lpstr>Sustitución de importaciones y saldos exportables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Consumo histórico de GNL y Carbón en norte de Chile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HANSEN Ivan</cp:lastModifiedBy>
  <cp:revision>80</cp:revision>
  <dcterms:created xsi:type="dcterms:W3CDTF">2023-06-08T14:23:32Z</dcterms:created>
  <dcterms:modified xsi:type="dcterms:W3CDTF">2023-11-07T20:53:54Z</dcterms:modified>
</cp:coreProperties>
</file>