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8.jpg" ContentType="image/jpe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83" r:id="rId3"/>
  </p:sldMasterIdLst>
  <p:notesMasterIdLst>
    <p:notesMasterId r:id="rId23"/>
  </p:notesMasterIdLst>
  <p:sldIdLst>
    <p:sldId id="256" r:id="rId4"/>
    <p:sldId id="258" r:id="rId5"/>
    <p:sldId id="5095" r:id="rId6"/>
    <p:sldId id="6436" r:id="rId7"/>
    <p:sldId id="6437" r:id="rId8"/>
    <p:sldId id="6840" r:id="rId9"/>
    <p:sldId id="6841" r:id="rId10"/>
    <p:sldId id="6805" r:id="rId11"/>
    <p:sldId id="6806" r:id="rId12"/>
    <p:sldId id="6847" r:id="rId13"/>
    <p:sldId id="6820" r:id="rId14"/>
    <p:sldId id="6821" r:id="rId15"/>
    <p:sldId id="6825" r:id="rId16"/>
    <p:sldId id="6830" r:id="rId17"/>
    <p:sldId id="6823" r:id="rId18"/>
    <p:sldId id="6844" r:id="rId19"/>
    <p:sldId id="6843" r:id="rId20"/>
    <p:sldId id="6845" r:id="rId21"/>
    <p:sldId id="6846" r:id="rId22"/>
  </p:sldIdLst>
  <p:sldSz cx="12192000" cy="6858000"/>
  <p:notesSz cx="7559675" cy="10691813"/>
  <p:defaultTextStyle>
    <a:defPPr>
      <a:defRPr lang="es-B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D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A7822C-7239-4722-9C19-1286E40B6679}" v="7" dt="2023-11-09T10:06:33.8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113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la Consultores en latinoamerica srl" userId="05f5e0f9e36d819e" providerId="LiveId" clId="{51A7822C-7239-4722-9C19-1286E40B6679}"/>
    <pc:docChg chg="custSel modSld">
      <pc:chgData name="Gela Consultores en latinoamerica srl" userId="05f5e0f9e36d819e" providerId="LiveId" clId="{51A7822C-7239-4722-9C19-1286E40B6679}" dt="2023-11-09T10:08:10.519" v="452" actId="113"/>
      <pc:docMkLst>
        <pc:docMk/>
      </pc:docMkLst>
      <pc:sldChg chg="modSp mod">
        <pc:chgData name="Gela Consultores en latinoamerica srl" userId="05f5e0f9e36d819e" providerId="LiveId" clId="{51A7822C-7239-4722-9C19-1286E40B6679}" dt="2023-11-09T09:55:59.079" v="28" actId="1076"/>
        <pc:sldMkLst>
          <pc:docMk/>
          <pc:sldMk cId="0" sldId="256"/>
        </pc:sldMkLst>
        <pc:spChg chg="mod">
          <ac:chgData name="Gela Consultores en latinoamerica srl" userId="05f5e0f9e36d819e" providerId="LiveId" clId="{51A7822C-7239-4722-9C19-1286E40B6679}" dt="2023-11-09T09:55:51.048" v="27" actId="6549"/>
          <ac:spMkLst>
            <pc:docMk/>
            <pc:sldMk cId="0" sldId="256"/>
            <ac:spMk id="41" creationId="{00000000-0000-0000-0000-000000000000}"/>
          </ac:spMkLst>
        </pc:spChg>
        <pc:picChg chg="mod">
          <ac:chgData name="Gela Consultores en latinoamerica srl" userId="05f5e0f9e36d819e" providerId="LiveId" clId="{51A7822C-7239-4722-9C19-1286E40B6679}" dt="2023-11-09T09:55:59.079" v="28" actId="1076"/>
          <ac:picMkLst>
            <pc:docMk/>
            <pc:sldMk cId="0" sldId="256"/>
            <ac:picMk id="5" creationId="{FDB60640-2B2B-21F4-D1F9-14286879DE49}"/>
          </ac:picMkLst>
        </pc:picChg>
      </pc:sldChg>
      <pc:sldChg chg="modSp mod">
        <pc:chgData name="Gela Consultores en latinoamerica srl" userId="05f5e0f9e36d819e" providerId="LiveId" clId="{51A7822C-7239-4722-9C19-1286E40B6679}" dt="2023-11-09T09:59:25.963" v="100" actId="20577"/>
        <pc:sldMkLst>
          <pc:docMk/>
          <pc:sldMk cId="937423559" sldId="6820"/>
        </pc:sldMkLst>
        <pc:spChg chg="mod">
          <ac:chgData name="Gela Consultores en latinoamerica srl" userId="05f5e0f9e36d819e" providerId="LiveId" clId="{51A7822C-7239-4722-9C19-1286E40B6679}" dt="2023-11-09T09:59:25.963" v="100" actId="20577"/>
          <ac:spMkLst>
            <pc:docMk/>
            <pc:sldMk cId="937423559" sldId="6820"/>
            <ac:spMk id="3" creationId="{4A4D9F34-722E-6616-57AB-17A007F1196C}"/>
          </ac:spMkLst>
        </pc:spChg>
        <pc:spChg chg="mod">
          <ac:chgData name="Gela Consultores en latinoamerica srl" userId="05f5e0f9e36d819e" providerId="LiveId" clId="{51A7822C-7239-4722-9C19-1286E40B6679}" dt="2023-11-09T09:57:15.202" v="58" actId="20577"/>
          <ac:spMkLst>
            <pc:docMk/>
            <pc:sldMk cId="937423559" sldId="6820"/>
            <ac:spMk id="24" creationId="{D27E5C5A-43C7-3514-7294-BCC434713FFE}"/>
          </ac:spMkLst>
        </pc:spChg>
      </pc:sldChg>
      <pc:sldChg chg="modSp">
        <pc:chgData name="Gela Consultores en latinoamerica srl" userId="05f5e0f9e36d819e" providerId="LiveId" clId="{51A7822C-7239-4722-9C19-1286E40B6679}" dt="2023-11-09T09:57:37.323" v="60" actId="1076"/>
        <pc:sldMkLst>
          <pc:docMk/>
          <pc:sldMk cId="2779682515" sldId="6821"/>
        </pc:sldMkLst>
        <pc:spChg chg="mod">
          <ac:chgData name="Gela Consultores en latinoamerica srl" userId="05f5e0f9e36d819e" providerId="LiveId" clId="{51A7822C-7239-4722-9C19-1286E40B6679}" dt="2023-11-09T09:57:37.323" v="60" actId="1076"/>
          <ac:spMkLst>
            <pc:docMk/>
            <pc:sldMk cId="2779682515" sldId="6821"/>
            <ac:spMk id="23" creationId="{6A41E9F5-D36E-608A-0A7C-8F3ABD260844}"/>
          </ac:spMkLst>
        </pc:spChg>
        <pc:spChg chg="mod">
          <ac:chgData name="Gela Consultores en latinoamerica srl" userId="05f5e0f9e36d819e" providerId="LiveId" clId="{51A7822C-7239-4722-9C19-1286E40B6679}" dt="2023-11-09T09:57:37.323" v="60" actId="1076"/>
          <ac:spMkLst>
            <pc:docMk/>
            <pc:sldMk cId="2779682515" sldId="6821"/>
            <ac:spMk id="24" creationId="{E2D7B845-4228-D2C9-27C6-5C11C2955C74}"/>
          </ac:spMkLst>
        </pc:spChg>
        <pc:grpChg chg="mod">
          <ac:chgData name="Gela Consultores en latinoamerica srl" userId="05f5e0f9e36d819e" providerId="LiveId" clId="{51A7822C-7239-4722-9C19-1286E40B6679}" dt="2023-11-09T09:57:37.323" v="60" actId="1076"/>
          <ac:grpSpMkLst>
            <pc:docMk/>
            <pc:sldMk cId="2779682515" sldId="6821"/>
            <ac:grpSpMk id="4" creationId="{8766A5AE-FA8F-ED4B-DE36-42A377D2D411}"/>
          </ac:grpSpMkLst>
        </pc:grpChg>
        <pc:grpChg chg="mod">
          <ac:chgData name="Gela Consultores en latinoamerica srl" userId="05f5e0f9e36d819e" providerId="LiveId" clId="{51A7822C-7239-4722-9C19-1286E40B6679}" dt="2023-11-09T09:57:37.323" v="60" actId="1076"/>
          <ac:grpSpMkLst>
            <pc:docMk/>
            <pc:sldMk cId="2779682515" sldId="6821"/>
            <ac:grpSpMk id="6" creationId="{FA042B22-B81F-2A8A-792B-F49DDDD5731C}"/>
          </ac:grpSpMkLst>
        </pc:grpChg>
        <pc:grpChg chg="mod">
          <ac:chgData name="Gela Consultores en latinoamerica srl" userId="05f5e0f9e36d819e" providerId="LiveId" clId="{51A7822C-7239-4722-9C19-1286E40B6679}" dt="2023-11-09T09:57:37.323" v="60" actId="1076"/>
          <ac:grpSpMkLst>
            <pc:docMk/>
            <pc:sldMk cId="2779682515" sldId="6821"/>
            <ac:grpSpMk id="22" creationId="{EF737E50-663E-B1C0-0E72-72BF842A7403}"/>
          </ac:grpSpMkLst>
        </pc:grpChg>
        <pc:picChg chg="mod">
          <ac:chgData name="Gela Consultores en latinoamerica srl" userId="05f5e0f9e36d819e" providerId="LiveId" clId="{51A7822C-7239-4722-9C19-1286E40B6679}" dt="2023-11-09T09:57:37.323" v="60" actId="1076"/>
          <ac:picMkLst>
            <pc:docMk/>
            <pc:sldMk cId="2779682515" sldId="6821"/>
            <ac:picMk id="19" creationId="{357D9B2D-5952-6A12-6CC6-48A815F91AFF}"/>
          </ac:picMkLst>
        </pc:picChg>
        <pc:picChg chg="mod">
          <ac:chgData name="Gela Consultores en latinoamerica srl" userId="05f5e0f9e36d819e" providerId="LiveId" clId="{51A7822C-7239-4722-9C19-1286E40B6679}" dt="2023-11-09T09:57:37.323" v="60" actId="1076"/>
          <ac:picMkLst>
            <pc:docMk/>
            <pc:sldMk cId="2779682515" sldId="6821"/>
            <ac:picMk id="20" creationId="{4FD38DF2-61CA-D1E2-1ACF-057D1E899E7C}"/>
          </ac:picMkLst>
        </pc:picChg>
        <pc:picChg chg="mod">
          <ac:chgData name="Gela Consultores en latinoamerica srl" userId="05f5e0f9e36d819e" providerId="LiveId" clId="{51A7822C-7239-4722-9C19-1286E40B6679}" dt="2023-11-09T09:57:37.323" v="60" actId="1076"/>
          <ac:picMkLst>
            <pc:docMk/>
            <pc:sldMk cId="2779682515" sldId="6821"/>
            <ac:picMk id="21" creationId="{2A6AD973-FF0C-7DC9-79AD-1E2944692C5E}"/>
          </ac:picMkLst>
        </pc:picChg>
        <pc:picChg chg="mod">
          <ac:chgData name="Gela Consultores en latinoamerica srl" userId="05f5e0f9e36d819e" providerId="LiveId" clId="{51A7822C-7239-4722-9C19-1286E40B6679}" dt="2023-11-09T09:57:37.323" v="60" actId="1076"/>
          <ac:picMkLst>
            <pc:docMk/>
            <pc:sldMk cId="2779682515" sldId="6821"/>
            <ac:picMk id="25" creationId="{13FC253B-F4BF-B59E-487F-9A50B76752D5}"/>
          </ac:picMkLst>
        </pc:picChg>
        <pc:picChg chg="mod">
          <ac:chgData name="Gela Consultores en latinoamerica srl" userId="05f5e0f9e36d819e" providerId="LiveId" clId="{51A7822C-7239-4722-9C19-1286E40B6679}" dt="2023-11-09T09:57:37.323" v="60" actId="1076"/>
          <ac:picMkLst>
            <pc:docMk/>
            <pc:sldMk cId="2779682515" sldId="6821"/>
            <ac:picMk id="26" creationId="{F056B2ED-F3C9-F29C-A04F-8F82DC8BFF01}"/>
          </ac:picMkLst>
        </pc:picChg>
      </pc:sldChg>
      <pc:sldChg chg="modSp mod">
        <pc:chgData name="Gela Consultores en latinoamerica srl" userId="05f5e0f9e36d819e" providerId="LiveId" clId="{51A7822C-7239-4722-9C19-1286E40B6679}" dt="2023-11-09T09:58:17.318" v="81" actId="20577"/>
        <pc:sldMkLst>
          <pc:docMk/>
          <pc:sldMk cId="3507802645" sldId="6825"/>
        </pc:sldMkLst>
        <pc:spChg chg="mod">
          <ac:chgData name="Gela Consultores en latinoamerica srl" userId="05f5e0f9e36d819e" providerId="LiveId" clId="{51A7822C-7239-4722-9C19-1286E40B6679}" dt="2023-11-09T09:58:17.318" v="81" actId="20577"/>
          <ac:spMkLst>
            <pc:docMk/>
            <pc:sldMk cId="3507802645" sldId="6825"/>
            <ac:spMk id="21" creationId="{BEC3EE9F-2CAC-FC42-C99A-CD6F0C253EA8}"/>
          </ac:spMkLst>
        </pc:spChg>
      </pc:sldChg>
      <pc:sldChg chg="modSp mod">
        <pc:chgData name="Gela Consultores en latinoamerica srl" userId="05f5e0f9e36d819e" providerId="LiveId" clId="{51A7822C-7239-4722-9C19-1286E40B6679}" dt="2023-11-09T10:00:28.165" v="140" actId="1076"/>
        <pc:sldMkLst>
          <pc:docMk/>
          <pc:sldMk cId="3550638782" sldId="6830"/>
        </pc:sldMkLst>
        <pc:spChg chg="mod">
          <ac:chgData name="Gela Consultores en latinoamerica srl" userId="05f5e0f9e36d819e" providerId="LiveId" clId="{51A7822C-7239-4722-9C19-1286E40B6679}" dt="2023-11-09T10:00:28.165" v="140" actId="1076"/>
          <ac:spMkLst>
            <pc:docMk/>
            <pc:sldMk cId="3550638782" sldId="6830"/>
            <ac:spMk id="4" creationId="{A28C8D6E-A398-45F5-06DE-959418B0CE02}"/>
          </ac:spMkLst>
        </pc:spChg>
      </pc:sldChg>
      <pc:sldChg chg="modSp mod">
        <pc:chgData name="Gela Consultores en latinoamerica srl" userId="05f5e0f9e36d819e" providerId="LiveId" clId="{51A7822C-7239-4722-9C19-1286E40B6679}" dt="2023-11-09T10:06:51.006" v="371" actId="20577"/>
        <pc:sldMkLst>
          <pc:docMk/>
          <pc:sldMk cId="291336798" sldId="6843"/>
        </pc:sldMkLst>
        <pc:spChg chg="mod">
          <ac:chgData name="Gela Consultores en latinoamerica srl" userId="05f5e0f9e36d819e" providerId="LiveId" clId="{51A7822C-7239-4722-9C19-1286E40B6679}" dt="2023-11-09T10:06:51.006" v="371" actId="20577"/>
          <ac:spMkLst>
            <pc:docMk/>
            <pc:sldMk cId="291336798" sldId="6843"/>
            <ac:spMk id="39" creationId="{C2F42CF4-AA72-A6D6-4FB5-23B4064063C3}"/>
          </ac:spMkLst>
        </pc:spChg>
        <pc:grpChg chg="mod">
          <ac:chgData name="Gela Consultores en latinoamerica srl" userId="05f5e0f9e36d819e" providerId="LiveId" clId="{51A7822C-7239-4722-9C19-1286E40B6679}" dt="2023-11-09T10:06:06.964" v="354" actId="14100"/>
          <ac:grpSpMkLst>
            <pc:docMk/>
            <pc:sldMk cId="291336798" sldId="6843"/>
            <ac:grpSpMk id="2" creationId="{665BFD58-9070-09C6-992D-9D5171B53D63}"/>
          </ac:grpSpMkLst>
        </pc:grpChg>
        <pc:picChg chg="mod">
          <ac:chgData name="Gela Consultores en latinoamerica srl" userId="05f5e0f9e36d819e" providerId="LiveId" clId="{51A7822C-7239-4722-9C19-1286E40B6679}" dt="2023-11-09T10:06:18.947" v="357" actId="1076"/>
          <ac:picMkLst>
            <pc:docMk/>
            <pc:sldMk cId="291336798" sldId="6843"/>
            <ac:picMk id="41" creationId="{3326353F-BC22-396B-7E2E-58C182500178}"/>
          </ac:picMkLst>
        </pc:picChg>
      </pc:sldChg>
      <pc:sldChg chg="modSp mod">
        <pc:chgData name="Gela Consultores en latinoamerica srl" userId="05f5e0f9e36d819e" providerId="LiveId" clId="{51A7822C-7239-4722-9C19-1286E40B6679}" dt="2023-11-09T10:04:02.264" v="295" actId="20577"/>
        <pc:sldMkLst>
          <pc:docMk/>
          <pc:sldMk cId="477619169" sldId="6844"/>
        </pc:sldMkLst>
        <pc:spChg chg="mod">
          <ac:chgData name="Gela Consultores en latinoamerica srl" userId="05f5e0f9e36d819e" providerId="LiveId" clId="{51A7822C-7239-4722-9C19-1286E40B6679}" dt="2023-11-09T10:02:13.694" v="150" actId="14100"/>
          <ac:spMkLst>
            <pc:docMk/>
            <pc:sldMk cId="477619169" sldId="6844"/>
            <ac:spMk id="4" creationId="{A71D8D89-EBCD-2D11-6795-37EC1DA85734}"/>
          </ac:spMkLst>
        </pc:spChg>
        <pc:spChg chg="mod">
          <ac:chgData name="Gela Consultores en latinoamerica srl" userId="05f5e0f9e36d819e" providerId="LiveId" clId="{51A7822C-7239-4722-9C19-1286E40B6679}" dt="2023-11-09T10:04:02.264" v="295" actId="20577"/>
          <ac:spMkLst>
            <pc:docMk/>
            <pc:sldMk cId="477619169" sldId="6844"/>
            <ac:spMk id="6" creationId="{3032C55F-51D6-FF6B-F4A8-59344452D2B6}"/>
          </ac:spMkLst>
        </pc:spChg>
      </pc:sldChg>
      <pc:sldChg chg="modSp mod">
        <pc:chgData name="Gela Consultores en latinoamerica srl" userId="05f5e0f9e36d819e" providerId="LiveId" clId="{51A7822C-7239-4722-9C19-1286E40B6679}" dt="2023-11-09T10:08:10.519" v="452" actId="113"/>
        <pc:sldMkLst>
          <pc:docMk/>
          <pc:sldMk cId="3658885062" sldId="6845"/>
        </pc:sldMkLst>
        <pc:spChg chg="mod">
          <ac:chgData name="Gela Consultores en latinoamerica srl" userId="05f5e0f9e36d819e" providerId="LiveId" clId="{51A7822C-7239-4722-9C19-1286E40B6679}" dt="2023-11-09T10:08:10.519" v="452" actId="113"/>
          <ac:spMkLst>
            <pc:docMk/>
            <pc:sldMk cId="3658885062" sldId="6845"/>
            <ac:spMk id="4" creationId="{5B9D7DD3-D5C2-67B4-55CE-A9979426CFFE}"/>
          </ac:spMkLst>
        </pc:spChg>
        <pc:spChg chg="mod">
          <ac:chgData name="Gela Consultores en latinoamerica srl" userId="05f5e0f9e36d819e" providerId="LiveId" clId="{51A7822C-7239-4722-9C19-1286E40B6679}" dt="2023-11-09T10:07:28.145" v="446" actId="20577"/>
          <ac:spMkLst>
            <pc:docMk/>
            <pc:sldMk cId="3658885062" sldId="6845"/>
            <ac:spMk id="5" creationId="{41B5BC8B-71E8-8D8D-DBBC-B8B316ECB4FB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mayra\OneDrive\Escritorio\Gas%20Energy%20Latinoamerica\Argentina%20cuadro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re\Downloads\GELA_Precios%20de%20petrobras%20para%20el%20gas%20natura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8458274617032187E-3"/>
          <c:y val="9.8951079599131249E-3"/>
          <c:w val="0.99238561877604137"/>
          <c:h val="0.91232213640834847"/>
        </c:manualLayout>
      </c:layout>
      <c:bubbleChart>
        <c:varyColors val="0"/>
        <c:ser>
          <c:idx val="0"/>
          <c:order val="0"/>
          <c:tx>
            <c:strRef>
              <c:f>'produccion x empresas'!$A$308</c:f>
              <c:strCache>
                <c:ptCount val="1"/>
                <c:pt idx="0">
                  <c:v>Empresas a 2023</c:v>
                </c:pt>
              </c:strCache>
            </c:strRef>
          </c:tx>
          <c:spPr>
            <a:solidFill>
              <a:schemeClr val="accent1">
                <a:alpha val="75000"/>
              </a:schemeClr>
            </a:solidFill>
            <a:ln w="2540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B3B-4072-B809-06180C99085F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B3B-4072-B809-06180C99085F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B3B-4072-B809-06180C99085F}"/>
              </c:ext>
            </c:extLst>
          </c:dPt>
          <c:dPt>
            <c:idx val="3"/>
            <c:invertIfNegative val="0"/>
            <c:bubble3D val="0"/>
            <c:spPr>
              <a:solidFill>
                <a:srgbClr val="FFCC66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B3B-4072-B809-06180C99085F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B3B-4072-B809-06180C99085F}"/>
              </c:ext>
            </c:extLst>
          </c:dPt>
          <c:dPt>
            <c:idx val="5"/>
            <c:invertIfNegative val="0"/>
            <c:bubble3D val="0"/>
            <c:spPr>
              <a:solidFill>
                <a:srgbClr val="000066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B3B-4072-B809-06180C99085F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DB3B-4072-B809-06180C99085F}"/>
              </c:ext>
            </c:extLst>
          </c:dPt>
          <c:dPt>
            <c:idx val="7"/>
            <c:invertIfNegative val="0"/>
            <c:bubble3D val="0"/>
            <c:spPr>
              <a:solidFill>
                <a:srgbClr val="FFFF66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DB3B-4072-B809-06180C99085F}"/>
              </c:ext>
            </c:extLst>
          </c:dPt>
          <c:dLbls>
            <c:dLbl>
              <c:idx val="0"/>
              <c:layout>
                <c:manualLayout>
                  <c:x val="-0.20831312927020706"/>
                  <c:y val="4.7203950251760378E-2"/>
                </c:manualLayout>
              </c:layout>
              <c:tx>
                <c:rich>
                  <a:bodyPr/>
                  <a:lstStyle/>
                  <a:p>
                    <a:fld id="{C27974CB-AC7D-4B87-9F3A-4C03A17E2500}" type="XVALUE">
                      <a:rPr lang="en-US" sz="1600"/>
                      <a:pPr/>
                      <a:t>[VALOR DE X]</a:t>
                    </a:fld>
                    <a:r>
                      <a:rPr lang="en-US" sz="1050" baseline="0" dirty="0"/>
                      <a:t>
</a:t>
                    </a:r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B3B-4072-B809-06180C99085F}"/>
                </c:ext>
              </c:extLst>
            </c:dLbl>
            <c:dLbl>
              <c:idx val="1"/>
              <c:layout>
                <c:manualLayout>
                  <c:x val="-0.34984806223192061"/>
                  <c:y val="-3.7535864896714941E-2"/>
                </c:manualLayout>
              </c:layout>
              <c:tx>
                <c:rich>
                  <a:bodyPr/>
                  <a:lstStyle/>
                  <a:p>
                    <a:fld id="{B4955B4E-F979-4CCD-86B0-295A666F1524}" type="XVALUE">
                      <a:rPr lang="en-US" sz="1600"/>
                      <a:pPr/>
                      <a:t>[VALOR DE X]</a:t>
                    </a:fld>
                    <a:r>
                      <a:rPr lang="en-US" sz="1050" baseline="0" dirty="0"/>
                      <a:t>
</a:t>
                    </a:r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665859339617785"/>
                      <c:h val="0.1295146917031077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B3B-4072-B809-06180C99085F}"/>
                </c:ext>
              </c:extLst>
            </c:dLbl>
            <c:dLbl>
              <c:idx val="2"/>
              <c:layout>
                <c:manualLayout>
                  <c:x val="-0.4364397686913532"/>
                  <c:y val="7.0993698686171197E-2"/>
                </c:manualLayout>
              </c:layout>
              <c:tx>
                <c:rich>
                  <a:bodyPr/>
                  <a:lstStyle/>
                  <a:p>
                    <a:fld id="{EF7AB36F-6AA1-43DB-9239-99AB8AD2CD58}" type="XVALUE">
                      <a:rPr lang="en-US" sz="1600"/>
                      <a:pPr/>
                      <a:t>[VALOR DE X]</a:t>
                    </a:fld>
                    <a:r>
                      <a:rPr lang="en-US" sz="1600" baseline="0" dirty="0"/>
                      <a:t>
</a:t>
                    </a:r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2103435291631638"/>
                      <c:h val="0.1912724368651207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B3B-4072-B809-06180C99085F}"/>
                </c:ext>
              </c:extLst>
            </c:dLbl>
            <c:dLbl>
              <c:idx val="3"/>
              <c:layout>
                <c:manualLayout>
                  <c:x val="-7.4511106659522791E-2"/>
                  <c:y val="-4.831403332781440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defRPr>
                    </a:pPr>
                    <a:fld id="{3EA03F1B-34D5-4A32-9E9C-E1EB2379E77B}" type="XVALUE">
                      <a:rPr lang="en-US" sz="1600"/>
                      <a:pPr>
                        <a:defRPr sz="1600" b="1">
                          <a:latin typeface="Trebuchet MS" panose="020B0603020202020204" pitchFamily="34" charset="0"/>
                        </a:defRPr>
                      </a:pPr>
                      <a:t>[VALOR DE X]</a:t>
                    </a:fld>
                    <a:r>
                      <a:rPr lang="en-US" sz="1600" baseline="0" dirty="0"/>
                      <a:t>
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es-BO"/>
                </a:p>
              </c:txPr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935341085395371"/>
                      <c:h val="0.1470120864458447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B3B-4072-B809-06180C99085F}"/>
                </c:ext>
              </c:extLst>
            </c:dLbl>
            <c:dLbl>
              <c:idx val="4"/>
              <c:layout>
                <c:manualLayout>
                  <c:x val="-0.31484646293773089"/>
                  <c:y val="4.8732140596238781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/>
                      <a:t>PAE</a:t>
                    </a:r>
                    <a:r>
                      <a:rPr lang="en-US" sz="1600" b="1" baseline="0" dirty="0"/>
                      <a:t>
</a:t>
                    </a:r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1658120066794387"/>
                      <c:h val="9.0847999065029161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9-DB3B-4072-B809-06180C99085F}"/>
                </c:ext>
              </c:extLst>
            </c:dLbl>
            <c:dLbl>
              <c:idx val="5"/>
              <c:layout>
                <c:manualLayout>
                  <c:x val="-6.966887958596886E-2"/>
                  <c:y val="-7.526709973996123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defRPr>
                    </a:pPr>
                    <a:fld id="{0AF6F16F-7A21-4EAF-84ED-1DFAA29B02F9}" type="XVALUE">
                      <a:rPr lang="en-US" sz="1600" b="1"/>
                      <a:pPr>
                        <a:defRPr sz="1600">
                          <a:latin typeface="Trebuchet MS" panose="020B0603020202020204" pitchFamily="34" charset="0"/>
                        </a:defRPr>
                      </a:pPr>
                      <a:t>[VALOR DE X]</a:t>
                    </a:fld>
                    <a:r>
                      <a:rPr lang="en-US" sz="1600" baseline="0" dirty="0"/>
                      <a:t>
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es-BO"/>
                </a:p>
              </c:txPr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725617993688812"/>
                      <c:h val="0.1453096603913242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DB3B-4072-B809-06180C99085F}"/>
                </c:ext>
              </c:extLst>
            </c:dLbl>
            <c:dLbl>
              <c:idx val="6"/>
              <c:layout>
                <c:manualLayout>
                  <c:x val="-0.23450260793886166"/>
                  <c:y val="2.56185903366868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defRPr>
                    </a:pPr>
                    <a:fld id="{C92B7220-683B-452A-ACD6-6EC247D2C8C3}" type="XVALUE">
                      <a:rPr lang="en-US" sz="1200" b="1"/>
                      <a:pPr>
                        <a:defRPr sz="1200" b="1">
                          <a:latin typeface="Trebuchet MS" panose="020B0603020202020204" pitchFamily="34" charset="0"/>
                        </a:defRPr>
                      </a:pPr>
                      <a:t>[VALOR DE X]</a:t>
                    </a:fld>
                    <a:r>
                      <a:rPr lang="en-US" sz="1200" b="1" baseline="0" dirty="0"/>
                      <a:t>
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es-BO"/>
                </a:p>
              </c:txPr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845918597440664"/>
                      <c:h val="9.084808259587021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DB3B-4072-B809-06180C99085F}"/>
                </c:ext>
              </c:extLst>
            </c:dLbl>
            <c:dLbl>
              <c:idx val="7"/>
              <c:layout>
                <c:manualLayout>
                  <c:x val="2.3035041991353623E-3"/>
                  <c:y val="-9.831218286471257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defRPr>
                    </a:pPr>
                    <a:fld id="{7D3A6E47-D2A7-4547-BCB8-F2335BC42B6D}" type="XVALUE">
                      <a:rPr lang="en-US" sz="1200" b="1"/>
                      <a:pPr>
                        <a:defRPr sz="1200" b="1">
                          <a:latin typeface="Trebuchet MS" panose="020B0603020202020204" pitchFamily="34" charset="0"/>
                        </a:defRPr>
                      </a:pPr>
                      <a:t>[VALOR DE X]</a:t>
                    </a:fld>
                    <a:r>
                      <a:rPr lang="en-US" sz="1200" b="1" baseline="0" dirty="0"/>
                      <a:t>
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es-BO"/>
                </a:p>
              </c:txPr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101747308433188"/>
                      <c:h val="0.1453096603913242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DB3B-4072-B809-06180C9908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s-BO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strRef>
              <c:f>'produccion x empresas'!$A$309:$A$316</c:f>
              <c:strCache>
                <c:ptCount val="8"/>
                <c:pt idx="0">
                  <c:v>YPF S.A.</c:v>
                </c:pt>
                <c:pt idx="1">
                  <c:v>TECPETROL S.A.</c:v>
                </c:pt>
                <c:pt idx="2">
                  <c:v>TOTAL AUSTRAL S.A.</c:v>
                </c:pt>
                <c:pt idx="3">
                  <c:v>PAMPA ENERGIA S.A.</c:v>
                </c:pt>
                <c:pt idx="4">
                  <c:v>PAN AMERICAN ENERGY SL</c:v>
                </c:pt>
                <c:pt idx="5">
                  <c:v>PLUSPETROL S.A.</c:v>
                </c:pt>
                <c:pt idx="6">
                  <c:v>OILSTONE ENERGIA S.A.</c:v>
                </c:pt>
                <c:pt idx="7">
                  <c:v>CAPEX S.A.</c:v>
                </c:pt>
              </c:strCache>
            </c:strRef>
          </c:xVal>
          <c:yVal>
            <c:numRef>
              <c:f>'produccion x empresas'!$O$309:$O$316</c:f>
              <c:numCache>
                <c:formatCode>0.00</c:formatCode>
                <c:ptCount val="8"/>
                <c:pt idx="0">
                  <c:v>30.371790356164379</c:v>
                </c:pt>
                <c:pt idx="1">
                  <c:v>15.579240145205478</c:v>
                </c:pt>
                <c:pt idx="2">
                  <c:v>11.806676150684931</c:v>
                </c:pt>
                <c:pt idx="3">
                  <c:v>8.9714778904109576</c:v>
                </c:pt>
                <c:pt idx="4">
                  <c:v>7.0180463835616447</c:v>
                </c:pt>
                <c:pt idx="5">
                  <c:v>5.4838557671232877</c:v>
                </c:pt>
                <c:pt idx="6">
                  <c:v>0.94386445232876715</c:v>
                </c:pt>
                <c:pt idx="7">
                  <c:v>0.85401509589041114</c:v>
                </c:pt>
              </c:numCache>
            </c:numRef>
          </c:yVal>
          <c:bubbleSize>
            <c:numRef>
              <c:f>'produccion x empresas'!$O$309:$O$316</c:f>
              <c:numCache>
                <c:formatCode>0.00</c:formatCode>
                <c:ptCount val="8"/>
                <c:pt idx="0">
                  <c:v>30.371790356164379</c:v>
                </c:pt>
                <c:pt idx="1">
                  <c:v>15.579240145205478</c:v>
                </c:pt>
                <c:pt idx="2">
                  <c:v>11.806676150684931</c:v>
                </c:pt>
                <c:pt idx="3">
                  <c:v>8.9714778904109576</c:v>
                </c:pt>
                <c:pt idx="4">
                  <c:v>7.0180463835616447</c:v>
                </c:pt>
                <c:pt idx="5">
                  <c:v>5.4838557671232877</c:v>
                </c:pt>
                <c:pt idx="6">
                  <c:v>0.94386445232876715</c:v>
                </c:pt>
                <c:pt idx="7">
                  <c:v>0.85401509589041114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0-DB3B-4072-B809-06180C99085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bubbleScale val="100"/>
        <c:showNegBubbles val="0"/>
        <c:axId val="267084687"/>
        <c:axId val="267113007"/>
      </c:bubbleChart>
      <c:valAx>
        <c:axId val="267084687"/>
        <c:scaling>
          <c:orientation val="minMax"/>
        </c:scaling>
        <c:delete val="1"/>
        <c:axPos val="b"/>
        <c:majorTickMark val="none"/>
        <c:minorTickMark val="none"/>
        <c:tickLblPos val="nextTo"/>
        <c:crossAx val="267113007"/>
        <c:crosses val="autoZero"/>
        <c:crossBetween val="midCat"/>
      </c:valAx>
      <c:valAx>
        <c:axId val="267113007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26708468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B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Contratos Petrobras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Hoja1!$D$26:$H$26</c:f>
              <c:strCache>
                <c:ptCount val="5"/>
                <c:pt idx="0">
                  <c:v>NMG </c:v>
                </c:pt>
                <c:pt idx="1">
                  <c:v>NMG 2024-28</c:v>
                </c:pt>
                <c:pt idx="2">
                  <c:v>NMG 2024-32</c:v>
                </c:pt>
                <c:pt idx="3">
                  <c:v>NMG 2024-34</c:v>
                </c:pt>
                <c:pt idx="4">
                  <c:v>NMG 2026-34 </c:v>
                </c:pt>
              </c:strCache>
            </c:strRef>
          </c:cat>
          <c:val>
            <c:numRef>
              <c:f>Hoja1!$D$30:$H$30</c:f>
              <c:numCache>
                <c:formatCode>General</c:formatCode>
                <c:ptCount val="5"/>
                <c:pt idx="0">
                  <c:v>15.05</c:v>
                </c:pt>
                <c:pt idx="1">
                  <c:v>15.08</c:v>
                </c:pt>
                <c:pt idx="2">
                  <c:v>15.06</c:v>
                </c:pt>
                <c:pt idx="3">
                  <c:v>15.06</c:v>
                </c:pt>
                <c:pt idx="4">
                  <c:v>15.05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1C4-41FC-A609-25D73AF4E234}"/>
            </c:ext>
          </c:extLst>
        </c:ser>
        <c:ser>
          <c:idx val="1"/>
          <c:order val="1"/>
          <c:tx>
            <c:v>Costo de molécula en Argentina 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Hoja1!$D$26:$H$26</c:f>
              <c:strCache>
                <c:ptCount val="5"/>
                <c:pt idx="0">
                  <c:v>NMG </c:v>
                </c:pt>
                <c:pt idx="1">
                  <c:v>NMG 2024-28</c:v>
                </c:pt>
                <c:pt idx="2">
                  <c:v>NMG 2024-32</c:v>
                </c:pt>
                <c:pt idx="3">
                  <c:v>NMG 2024-34</c:v>
                </c:pt>
                <c:pt idx="4">
                  <c:v>NMG 2026-34 </c:v>
                </c:pt>
              </c:strCache>
            </c:strRef>
          </c:cat>
          <c:val>
            <c:numRef>
              <c:f>Hoja1!$D$34:$H$34</c:f>
              <c:numCache>
                <c:formatCode>General</c:formatCode>
                <c:ptCount val="5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1C4-41FC-A609-25D73AF4E2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8503855"/>
        <c:axId val="977670335"/>
      </c:lineChart>
      <c:catAx>
        <c:axId val="985038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977670335"/>
        <c:crosses val="autoZero"/>
        <c:auto val="1"/>
        <c:lblAlgn val="ctr"/>
        <c:lblOffset val="100"/>
        <c:noMultiLvlLbl val="0"/>
      </c:catAx>
      <c:valAx>
        <c:axId val="9776703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BO"/>
                  <a:t>USD/MMBTU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B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985038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B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es-B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5B7C67-DC7A-4C49-8FB9-088790D2F41F}" type="datetimeFigureOut">
              <a:rPr lang="es-BO" smtClean="0"/>
              <a:t>9/11/2023</a:t>
            </a:fld>
            <a:endParaRPr lang="es-B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B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6C8B6B-448B-4473-9556-455D9ED54863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495298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3D50DD-14AD-4F74-9D4E-D31DB571CD65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8495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3D50DD-14AD-4F74-9D4E-D31DB571CD65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5621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3D50DD-14AD-4F74-9D4E-D31DB571CD65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444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3D50DD-14AD-4F74-9D4E-D31DB571CD65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5817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EFA1517-49E9-4E92-9C9A-1B73D8F87561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A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AR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AR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A8B76F4-EEBE-448E-9246-00FF7A2A1CC1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A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AR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AR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AR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AR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882655B-AF94-4C02-9B54-A8B11EFC3E8B}" type="slidenum">
              <a:t>‹Nº›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A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AR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AR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AR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AR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AR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AR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6830ABA-0813-4B6F-8E01-E84290B4CAA5}" type="slidenum">
              <a:t>‹Nº›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LA_2014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:\backup-NADIA_ AGOSTO2012\1. ESCRITORIO\1. GAS ENERGY LATIN AMERICA\NUEVO LOGO Y TEMPLATES\LOGO y TEMPLATES 2014\Templates TALLER GELA 2014 may 1.jp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40704" y="-99392"/>
            <a:ext cx="12673408" cy="711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Marcador de texto"/>
          <p:cNvSpPr>
            <a:spLocks noGrp="1"/>
          </p:cNvSpPr>
          <p:nvPr>
            <p:ph type="body" sz="quarter" idx="10"/>
          </p:nvPr>
        </p:nvSpPr>
        <p:spPr>
          <a:xfrm>
            <a:off x="3887755" y="3573016"/>
            <a:ext cx="7872380" cy="1008062"/>
          </a:xfrm>
        </p:spPr>
        <p:txBody>
          <a:bodyPr/>
          <a:lstStyle>
            <a:lvl1pPr marL="0" indent="0" algn="r"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1"/>
          </p:nvPr>
        </p:nvSpPr>
        <p:spPr>
          <a:xfrm>
            <a:off x="6288021" y="4797152"/>
            <a:ext cx="5568619" cy="9144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s-ES" sz="1800" b="1" smtClean="0">
                <a:solidFill>
                  <a:srgbClr val="FFB405"/>
                </a:solidFill>
              </a:defRPr>
            </a:lvl1pPr>
            <a:lvl2pPr>
              <a:defRPr lang="es-ES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s-ES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s-ES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es-BO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marL="0" lvl="0" indent="0">
              <a:buNone/>
            </a:pPr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121626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5848" y="-94230"/>
            <a:ext cx="12288000" cy="6963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spaço Reservado para Número de Slide 5"/>
          <p:cNvSpPr txBox="1">
            <a:spLocks/>
          </p:cNvSpPr>
          <p:nvPr userDrawn="1"/>
        </p:nvSpPr>
        <p:spPr>
          <a:xfrm>
            <a:off x="201084" y="6389695"/>
            <a:ext cx="7620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CBBFF16-9A09-4854-94AC-AEB594B7CCB4}" type="slidenum">
              <a:rPr lang="pt-BR" sz="1400">
                <a:solidFill>
                  <a:srgbClr val="899B89"/>
                </a:solidFill>
                <a:latin typeface="Trebuchet MS" pitchFamily="34" charset="0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pt-BR" sz="1400" dirty="0">
              <a:solidFill>
                <a:srgbClr val="899B89"/>
              </a:solidFill>
              <a:latin typeface="Trebuchet MS" pitchFamily="34" charset="0"/>
              <a:cs typeface="+mn-cs"/>
            </a:endParaRPr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0"/>
          </p:nvPr>
        </p:nvSpPr>
        <p:spPr>
          <a:xfrm>
            <a:off x="5807968" y="1052743"/>
            <a:ext cx="6384032" cy="323988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>
              <a:defRPr lang="es-ES" sz="3600" b="1" cap="none" smtClean="0">
                <a:solidFill>
                  <a:srgbClr val="1D4721"/>
                </a:solidFill>
                <a:ea typeface="+mj-ea"/>
                <a:cs typeface="+mj-cs"/>
              </a:defRPr>
            </a:lvl1pPr>
            <a:lvl2pPr algn="r">
              <a:defRPr lang="es-ES" sz="2800" b="1" smtClean="0">
                <a:solidFill>
                  <a:srgbClr val="1D4721"/>
                </a:solidFill>
              </a:defRPr>
            </a:lvl2pPr>
            <a:lvl3pPr>
              <a:defRPr lang="es-ES" sz="2800" b="1" smtClean="0">
                <a:solidFill>
                  <a:srgbClr val="1D4721"/>
                </a:solidFill>
              </a:defRPr>
            </a:lvl3pPr>
            <a:lvl4pPr>
              <a:defRPr lang="es-ES" sz="2800" b="1" smtClean="0">
                <a:solidFill>
                  <a:srgbClr val="1D4721"/>
                </a:solidFill>
              </a:defRPr>
            </a:lvl4pPr>
            <a:lvl5pPr>
              <a:defRPr lang="es-BO" sz="2800" b="1">
                <a:solidFill>
                  <a:srgbClr val="1D4721"/>
                </a:solidFill>
              </a:defRPr>
            </a:lvl5pPr>
          </a:lstStyle>
          <a:p>
            <a:pPr lvl="0">
              <a:spcBef>
                <a:spcPct val="0"/>
              </a:spcBef>
            </a:pPr>
            <a:r>
              <a:rPr lang="es-ES" dirty="0"/>
              <a:t>Haga clic para modificar el estilo de texto del patrón</a:t>
            </a:r>
          </a:p>
        </p:txBody>
      </p:sp>
      <p:sp>
        <p:nvSpPr>
          <p:cNvPr id="9" name="8 Marcador de texto"/>
          <p:cNvSpPr>
            <a:spLocks noGrp="1"/>
          </p:cNvSpPr>
          <p:nvPr>
            <p:ph type="body" sz="quarter" idx="11"/>
          </p:nvPr>
        </p:nvSpPr>
        <p:spPr>
          <a:xfrm>
            <a:off x="5860421" y="4293103"/>
            <a:ext cx="6381731" cy="136683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3038" indent="0">
              <a:buFont typeface="Wingdings" pitchFamily="2" charset="2"/>
              <a:buChar char="§"/>
              <a:defRPr lang="es-ES" sz="2000" smtClean="0"/>
            </a:lvl1pPr>
            <a:lvl2pPr marL="855662" indent="-285750">
              <a:buFont typeface="Wingdings" pitchFamily="2" charset="2"/>
              <a:buNone/>
              <a:defRPr lang="es-ES" sz="180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s-ES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s-ES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es-BO"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marL="569912" lvl="1" indent="0"/>
            <a:r>
              <a:rPr lang="es-ES" dirty="0"/>
              <a:t>Haga clic para modificar el estilo de texto del patrón</a:t>
            </a: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4104222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8683" y="-27384"/>
            <a:ext cx="12288000" cy="69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spaço Reservado para Número de Slide 5"/>
          <p:cNvSpPr txBox="1">
            <a:spLocks/>
          </p:cNvSpPr>
          <p:nvPr userDrawn="1"/>
        </p:nvSpPr>
        <p:spPr>
          <a:xfrm>
            <a:off x="201084" y="6389695"/>
            <a:ext cx="7620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A76D41E-563D-4272-ADC2-8F57EEAA1C0C}" type="slidenum">
              <a:rPr lang="pt-BR" sz="1400">
                <a:solidFill>
                  <a:srgbClr val="899B89"/>
                </a:solidFill>
                <a:latin typeface="Trebuchet MS" pitchFamily="34" charset="0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pt-BR" sz="1400" dirty="0">
              <a:solidFill>
                <a:srgbClr val="899B89"/>
              </a:solidFill>
              <a:latin typeface="Trebuchet MS" pitchFamily="34" charset="0"/>
              <a:cs typeface="+mn-cs"/>
            </a:endParaRPr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1"/>
          </p:nvPr>
        </p:nvSpPr>
        <p:spPr>
          <a:xfrm>
            <a:off x="201088" y="260648"/>
            <a:ext cx="11751565" cy="57606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defRPr lang="es-ES" sz="2700" b="1" smtClean="0">
                <a:solidFill>
                  <a:srgbClr val="1D4721"/>
                </a:solidFill>
                <a:ea typeface="+mj-ea"/>
                <a:cs typeface="+mj-cs"/>
              </a:defRPr>
            </a:lvl1pPr>
            <a:lvl2pPr>
              <a:defRPr lang="es-ES" sz="2800" b="1" smtClean="0">
                <a:solidFill>
                  <a:srgbClr val="1D4721"/>
                </a:solidFill>
              </a:defRPr>
            </a:lvl2pPr>
            <a:lvl3pPr>
              <a:defRPr lang="es-ES" sz="2800" b="1" smtClean="0">
                <a:solidFill>
                  <a:srgbClr val="1D4721"/>
                </a:solidFill>
              </a:defRPr>
            </a:lvl3pPr>
            <a:lvl4pPr>
              <a:defRPr lang="es-ES" sz="2800" b="1" smtClean="0">
                <a:solidFill>
                  <a:srgbClr val="1D4721"/>
                </a:solidFill>
              </a:defRPr>
            </a:lvl4pPr>
            <a:lvl5pPr>
              <a:defRPr lang="es-BO" sz="2800" b="1">
                <a:solidFill>
                  <a:srgbClr val="1D4721"/>
                </a:solidFill>
              </a:defRPr>
            </a:lvl5pPr>
          </a:lstStyle>
          <a:p>
            <a:pPr lvl="0">
              <a:spcBef>
                <a:spcPct val="0"/>
              </a:spcBef>
            </a:pPr>
            <a:r>
              <a:rPr lang="es-ES" dirty="0"/>
              <a:t>Haga clic para modificar el estilo de texto del patrón</a:t>
            </a:r>
          </a:p>
        </p:txBody>
      </p:sp>
      <p:sp>
        <p:nvSpPr>
          <p:cNvPr id="10" name="9 Marcador de texto"/>
          <p:cNvSpPr>
            <a:spLocks noGrp="1"/>
          </p:cNvSpPr>
          <p:nvPr>
            <p:ph type="body" sz="quarter" idx="12"/>
          </p:nvPr>
        </p:nvSpPr>
        <p:spPr>
          <a:xfrm>
            <a:off x="201084" y="1052736"/>
            <a:ext cx="11751568" cy="518457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s-ES" smtClean="0"/>
            </a:lvl1pPr>
            <a:lvl2pPr>
              <a:defRPr lang="es-ES" smtClean="0"/>
            </a:lvl2pPr>
            <a:lvl3pPr>
              <a:defRPr lang="es-ES" smtClean="0"/>
            </a:lvl3pPr>
            <a:lvl4pPr>
              <a:defRPr lang="es-ES" smtClean="0"/>
            </a:lvl4pPr>
            <a:lvl5pPr>
              <a:defRPr lang="es-BO"/>
            </a:lvl5pPr>
          </a:lstStyle>
          <a:p>
            <a:pPr marL="457200" lvl="0" indent="-457200">
              <a:buFont typeface="Wingdings" pitchFamily="2" charset="2"/>
              <a:buChar char="§"/>
            </a:pPr>
            <a:r>
              <a:rPr lang="es-ES" dirty="0"/>
              <a:t>Haga clic para modificar el estilo de texto del patrón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s-ES" dirty="0"/>
              <a:t>Segundo nivel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s-ES" dirty="0"/>
              <a:t>Tercer nivel</a:t>
            </a:r>
          </a:p>
          <a:p>
            <a:pPr marL="1714500" lvl="3" indent="-342900">
              <a:buFont typeface="Wingdings" pitchFamily="2" charset="2"/>
              <a:buChar char="§"/>
            </a:pPr>
            <a:r>
              <a:rPr lang="es-ES" dirty="0"/>
              <a:t>Cuarto nivel</a:t>
            </a:r>
          </a:p>
          <a:p>
            <a:pPr lvl="4">
              <a:buFont typeface="Wingdings" pitchFamily="2" charset="2"/>
              <a:buChar char="§"/>
            </a:pPr>
            <a:r>
              <a:rPr lang="es-ES" dirty="0"/>
              <a:t>Quinto nivel</a:t>
            </a:r>
            <a:endParaRPr lang="es-BO" dirty="0"/>
          </a:p>
        </p:txBody>
      </p:sp>
      <p:sp>
        <p:nvSpPr>
          <p:cNvPr id="13" name="12 Marcador de texto"/>
          <p:cNvSpPr>
            <a:spLocks noGrp="1"/>
          </p:cNvSpPr>
          <p:nvPr>
            <p:ph type="body" sz="quarter" idx="13"/>
          </p:nvPr>
        </p:nvSpPr>
        <p:spPr>
          <a:xfrm>
            <a:off x="815413" y="6403031"/>
            <a:ext cx="9889099" cy="35178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s-ES" sz="1600" dirty="0" smtClean="0">
                <a:solidFill>
                  <a:srgbClr val="C3CEBC"/>
                </a:solidFill>
              </a:defRPr>
            </a:lvl1pPr>
            <a:lvl2pPr>
              <a:defRPr lang="es-ES" dirty="0" smtClean="0">
                <a:solidFill>
                  <a:srgbClr val="899B89"/>
                </a:solidFill>
              </a:defRPr>
            </a:lvl2pPr>
            <a:lvl3pPr>
              <a:defRPr lang="es-ES" dirty="0" smtClean="0">
                <a:solidFill>
                  <a:srgbClr val="899B89"/>
                </a:solidFill>
              </a:defRPr>
            </a:lvl3pPr>
            <a:lvl4pPr>
              <a:defRPr lang="es-ES" dirty="0" smtClean="0">
                <a:solidFill>
                  <a:srgbClr val="899B89"/>
                </a:solidFill>
              </a:defRPr>
            </a:lvl4pPr>
            <a:lvl5pPr>
              <a:defRPr lang="es-BO" dirty="0">
                <a:solidFill>
                  <a:srgbClr val="899B89"/>
                </a:solidFill>
              </a:defRPr>
            </a:lvl5pPr>
          </a:lstStyle>
          <a:p>
            <a:pPr lvl="0">
              <a:buNone/>
            </a:pPr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93820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m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backup-NADIA_ AGOSTO2012\1. ESCRITORIO\1. GAS ENERGY LATIN AMERICA\NUEVO LOGO Y TEMPLATES\LOGO y TEMPLATES 2014\Templates TALLER GELA 2014 español may A.jp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8728" y="-99392"/>
            <a:ext cx="12575423" cy="70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584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8683" y="4744"/>
            <a:ext cx="12296475" cy="69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spaço Reservado para Número de Slide 5"/>
          <p:cNvSpPr txBox="1">
            <a:spLocks/>
          </p:cNvSpPr>
          <p:nvPr userDrawn="1"/>
        </p:nvSpPr>
        <p:spPr>
          <a:xfrm>
            <a:off x="201084" y="6389695"/>
            <a:ext cx="7620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A76D41E-563D-4272-ADC2-8F57EEAA1C0C}" type="slidenum">
              <a:rPr lang="pt-BR" sz="1400">
                <a:solidFill>
                  <a:srgbClr val="899B89"/>
                </a:solidFill>
                <a:latin typeface="Trebuchet MS" pitchFamily="34" charset="0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pt-BR" sz="1400" dirty="0">
              <a:solidFill>
                <a:srgbClr val="899B89"/>
              </a:solidFill>
              <a:latin typeface="Trebuchet MS" pitchFamily="34" charset="0"/>
              <a:cs typeface="+mn-cs"/>
            </a:endParaRPr>
          </a:p>
        </p:txBody>
      </p:sp>
      <p:cxnSp>
        <p:nvCxnSpPr>
          <p:cNvPr id="6" name="Conector reto 5"/>
          <p:cNvCxnSpPr/>
          <p:nvPr userDrawn="1"/>
        </p:nvCxnSpPr>
        <p:spPr>
          <a:xfrm>
            <a:off x="0" y="873125"/>
            <a:ext cx="12192000" cy="0"/>
          </a:xfrm>
          <a:prstGeom prst="line">
            <a:avLst/>
          </a:prstGeom>
          <a:ln w="19050">
            <a:solidFill>
              <a:srgbClr val="C3CE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360" y="185014"/>
            <a:ext cx="11521280" cy="507682"/>
          </a:xfrm>
        </p:spPr>
        <p:txBody>
          <a:bodyPr anchor="t"/>
          <a:lstStyle>
            <a:lvl1pPr algn="l">
              <a:defRPr sz="2800">
                <a:solidFill>
                  <a:srgbClr val="1D4721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5360" y="1076965"/>
            <a:ext cx="11521280" cy="5049203"/>
          </a:xfrm>
        </p:spPr>
        <p:txBody>
          <a:bodyPr/>
          <a:lstStyle>
            <a:lvl1pPr marL="457200" indent="-457200">
              <a:buClr>
                <a:srgbClr val="FFB405"/>
              </a:buClr>
              <a:buFont typeface="Wingdings" pitchFamily="2" charset="2"/>
              <a:buChar char="§"/>
              <a:defRPr sz="2400">
                <a:solidFill>
                  <a:srgbClr val="5A6A5A"/>
                </a:solidFill>
              </a:defRPr>
            </a:lvl1pPr>
            <a:lvl2pPr marL="914400" indent="-457200">
              <a:buFont typeface="Wingdings" pitchFamily="2" charset="2"/>
              <a:buChar char="§"/>
              <a:defRPr sz="2000">
                <a:solidFill>
                  <a:srgbClr val="5A6A5A"/>
                </a:solidFill>
              </a:defRPr>
            </a:lvl2pPr>
            <a:lvl3pPr marL="1257300" indent="-342900">
              <a:buFont typeface="Wingdings" pitchFamily="2" charset="2"/>
              <a:buChar char="§"/>
              <a:defRPr sz="1600">
                <a:solidFill>
                  <a:srgbClr val="5A6A5A"/>
                </a:solidFill>
              </a:defRPr>
            </a:lvl3pPr>
            <a:lvl4pPr marL="1714500" indent="-342900">
              <a:buFont typeface="Wingdings" pitchFamily="2" charset="2"/>
              <a:buChar char="§"/>
              <a:defRPr sz="1400">
                <a:solidFill>
                  <a:srgbClr val="5A6A5A"/>
                </a:solidFill>
              </a:defRPr>
            </a:lvl4pPr>
            <a:lvl5pPr>
              <a:buFont typeface="Wingdings" pitchFamily="2" charset="2"/>
              <a:buChar char="§"/>
              <a:defRPr sz="1200">
                <a:solidFill>
                  <a:srgbClr val="5A6A5A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12" name="Espaço Reservado para Conteúdo 2"/>
          <p:cNvSpPr>
            <a:spLocks noGrp="1"/>
          </p:cNvSpPr>
          <p:nvPr>
            <p:ph idx="10"/>
          </p:nvPr>
        </p:nvSpPr>
        <p:spPr>
          <a:xfrm>
            <a:off x="888633" y="6408740"/>
            <a:ext cx="10782299" cy="349257"/>
          </a:xfrm>
        </p:spPr>
        <p:txBody>
          <a:bodyPr>
            <a:normAutofit/>
          </a:bodyPr>
          <a:lstStyle>
            <a:lvl1pPr>
              <a:buNone/>
              <a:defRPr sz="1600">
                <a:solidFill>
                  <a:srgbClr val="C3CEBC"/>
                </a:solidFill>
              </a:defRPr>
            </a:lvl1pPr>
            <a:lvl2pPr>
              <a:buNone/>
              <a:defRPr sz="2000">
                <a:solidFill>
                  <a:srgbClr val="899B89"/>
                </a:solidFill>
              </a:defRPr>
            </a:lvl2pPr>
            <a:lvl3pPr>
              <a:buNone/>
              <a:defRPr sz="1600">
                <a:solidFill>
                  <a:srgbClr val="899B89"/>
                </a:solidFill>
              </a:defRPr>
            </a:lvl3pPr>
            <a:lvl4pPr>
              <a:buNone/>
              <a:defRPr sz="1400">
                <a:solidFill>
                  <a:srgbClr val="899B89"/>
                </a:solidFill>
              </a:defRPr>
            </a:lvl4pPr>
            <a:lvl5pPr>
              <a:buNone/>
              <a:defRPr sz="1200">
                <a:solidFill>
                  <a:srgbClr val="899B89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9166458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ítulo e conteúdo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8683" y="4744"/>
            <a:ext cx="12296475" cy="69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spaço Reservado para Número de Slide 5"/>
          <p:cNvSpPr txBox="1">
            <a:spLocks/>
          </p:cNvSpPr>
          <p:nvPr userDrawn="1"/>
        </p:nvSpPr>
        <p:spPr>
          <a:xfrm>
            <a:off x="201084" y="6389695"/>
            <a:ext cx="7620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A76D41E-563D-4272-ADC2-8F57EEAA1C0C}" type="slidenum">
              <a:rPr lang="pt-BR" sz="1400">
                <a:solidFill>
                  <a:srgbClr val="899B89"/>
                </a:solidFill>
                <a:latin typeface="Trebuchet MS" pitchFamily="34" charset="0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pt-BR" sz="1400" dirty="0">
              <a:solidFill>
                <a:srgbClr val="899B89"/>
              </a:solidFill>
              <a:latin typeface="Trebuchet MS" pitchFamily="34" charset="0"/>
              <a:cs typeface="+mn-cs"/>
            </a:endParaRPr>
          </a:p>
        </p:txBody>
      </p:sp>
      <p:cxnSp>
        <p:nvCxnSpPr>
          <p:cNvPr id="6" name="Conector reto 5"/>
          <p:cNvCxnSpPr/>
          <p:nvPr userDrawn="1"/>
        </p:nvCxnSpPr>
        <p:spPr>
          <a:xfrm>
            <a:off x="0" y="873125"/>
            <a:ext cx="12192000" cy="0"/>
          </a:xfrm>
          <a:prstGeom prst="line">
            <a:avLst/>
          </a:prstGeom>
          <a:ln w="19050">
            <a:solidFill>
              <a:srgbClr val="C3CE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360" y="185014"/>
            <a:ext cx="11521280" cy="507682"/>
          </a:xfrm>
        </p:spPr>
        <p:txBody>
          <a:bodyPr anchor="t"/>
          <a:lstStyle>
            <a:lvl1pPr algn="l">
              <a:defRPr sz="2800">
                <a:solidFill>
                  <a:srgbClr val="1D4721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5360" y="1076965"/>
            <a:ext cx="11521280" cy="5049203"/>
          </a:xfrm>
        </p:spPr>
        <p:txBody>
          <a:bodyPr/>
          <a:lstStyle>
            <a:lvl1pPr marL="457200" indent="-457200">
              <a:buClr>
                <a:srgbClr val="FFB405"/>
              </a:buClr>
              <a:buFont typeface="Wingdings" pitchFamily="2" charset="2"/>
              <a:buChar char="§"/>
              <a:defRPr sz="2400">
                <a:solidFill>
                  <a:srgbClr val="5A6A5A"/>
                </a:solidFill>
              </a:defRPr>
            </a:lvl1pPr>
            <a:lvl2pPr marL="914400" indent="-457200">
              <a:buFont typeface="Wingdings" pitchFamily="2" charset="2"/>
              <a:buChar char="§"/>
              <a:defRPr sz="2000">
                <a:solidFill>
                  <a:srgbClr val="5A6A5A"/>
                </a:solidFill>
              </a:defRPr>
            </a:lvl2pPr>
            <a:lvl3pPr marL="1257300" indent="-342900">
              <a:buFont typeface="Wingdings" pitchFamily="2" charset="2"/>
              <a:buChar char="§"/>
              <a:defRPr sz="1600">
                <a:solidFill>
                  <a:srgbClr val="5A6A5A"/>
                </a:solidFill>
              </a:defRPr>
            </a:lvl3pPr>
            <a:lvl4pPr marL="1714500" indent="-342900">
              <a:buFont typeface="Wingdings" pitchFamily="2" charset="2"/>
              <a:buChar char="§"/>
              <a:defRPr sz="1400">
                <a:solidFill>
                  <a:srgbClr val="5A6A5A"/>
                </a:solidFill>
              </a:defRPr>
            </a:lvl4pPr>
            <a:lvl5pPr>
              <a:buFont typeface="Wingdings" pitchFamily="2" charset="2"/>
              <a:buChar char="§"/>
              <a:defRPr sz="1200">
                <a:solidFill>
                  <a:srgbClr val="5A6A5A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12" name="Espaço Reservado para Conteúdo 2"/>
          <p:cNvSpPr>
            <a:spLocks noGrp="1"/>
          </p:cNvSpPr>
          <p:nvPr>
            <p:ph idx="10"/>
          </p:nvPr>
        </p:nvSpPr>
        <p:spPr>
          <a:xfrm>
            <a:off x="888633" y="6408740"/>
            <a:ext cx="10782299" cy="349257"/>
          </a:xfrm>
        </p:spPr>
        <p:txBody>
          <a:bodyPr>
            <a:normAutofit/>
          </a:bodyPr>
          <a:lstStyle>
            <a:lvl1pPr>
              <a:buNone/>
              <a:defRPr sz="1600">
                <a:solidFill>
                  <a:srgbClr val="C3CEBC"/>
                </a:solidFill>
              </a:defRPr>
            </a:lvl1pPr>
            <a:lvl2pPr>
              <a:buNone/>
              <a:defRPr sz="2000">
                <a:solidFill>
                  <a:srgbClr val="899B89"/>
                </a:solidFill>
              </a:defRPr>
            </a:lvl2pPr>
            <a:lvl3pPr>
              <a:buNone/>
              <a:defRPr sz="1600">
                <a:solidFill>
                  <a:srgbClr val="899B89"/>
                </a:solidFill>
              </a:defRPr>
            </a:lvl3pPr>
            <a:lvl4pPr>
              <a:buNone/>
              <a:defRPr sz="1400">
                <a:solidFill>
                  <a:srgbClr val="899B89"/>
                </a:solidFill>
              </a:defRPr>
            </a:lvl4pPr>
            <a:lvl5pPr>
              <a:buNone/>
              <a:defRPr sz="1200">
                <a:solidFill>
                  <a:srgbClr val="899B89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8885800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ítulo e conteúdo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8683" y="4744"/>
            <a:ext cx="12296475" cy="69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spaço Reservado para Número de Slide 5"/>
          <p:cNvSpPr txBox="1">
            <a:spLocks/>
          </p:cNvSpPr>
          <p:nvPr userDrawn="1"/>
        </p:nvSpPr>
        <p:spPr>
          <a:xfrm>
            <a:off x="201084" y="6389695"/>
            <a:ext cx="7620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A76D41E-563D-4272-ADC2-8F57EEAA1C0C}" type="slidenum">
              <a:rPr lang="pt-BR" sz="1400">
                <a:solidFill>
                  <a:srgbClr val="899B89"/>
                </a:solidFill>
                <a:latin typeface="Trebuchet MS" pitchFamily="34" charset="0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pt-BR" sz="1400" dirty="0">
              <a:solidFill>
                <a:srgbClr val="899B89"/>
              </a:solidFill>
              <a:latin typeface="Trebuchet MS" pitchFamily="34" charset="0"/>
              <a:cs typeface="+mn-cs"/>
            </a:endParaRPr>
          </a:p>
        </p:txBody>
      </p:sp>
      <p:cxnSp>
        <p:nvCxnSpPr>
          <p:cNvPr id="6" name="Conector reto 5"/>
          <p:cNvCxnSpPr/>
          <p:nvPr userDrawn="1"/>
        </p:nvCxnSpPr>
        <p:spPr>
          <a:xfrm>
            <a:off x="0" y="873125"/>
            <a:ext cx="12192000" cy="0"/>
          </a:xfrm>
          <a:prstGeom prst="line">
            <a:avLst/>
          </a:prstGeom>
          <a:ln w="19050">
            <a:solidFill>
              <a:srgbClr val="C3CE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360" y="185014"/>
            <a:ext cx="11521280" cy="507682"/>
          </a:xfrm>
        </p:spPr>
        <p:txBody>
          <a:bodyPr anchor="t"/>
          <a:lstStyle>
            <a:lvl1pPr algn="l">
              <a:defRPr sz="2800">
                <a:solidFill>
                  <a:srgbClr val="1D4721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5360" y="1076965"/>
            <a:ext cx="11521280" cy="5049203"/>
          </a:xfrm>
        </p:spPr>
        <p:txBody>
          <a:bodyPr/>
          <a:lstStyle>
            <a:lvl1pPr marL="457200" indent="-457200">
              <a:buClr>
                <a:srgbClr val="FFB405"/>
              </a:buClr>
              <a:buFont typeface="Wingdings" pitchFamily="2" charset="2"/>
              <a:buChar char="§"/>
              <a:defRPr sz="2400">
                <a:solidFill>
                  <a:srgbClr val="5A6A5A"/>
                </a:solidFill>
              </a:defRPr>
            </a:lvl1pPr>
            <a:lvl2pPr marL="914400" indent="-457200">
              <a:buFont typeface="Wingdings" pitchFamily="2" charset="2"/>
              <a:buChar char="§"/>
              <a:defRPr sz="2000">
                <a:solidFill>
                  <a:srgbClr val="5A6A5A"/>
                </a:solidFill>
              </a:defRPr>
            </a:lvl2pPr>
            <a:lvl3pPr marL="1257300" indent="-342900">
              <a:buFont typeface="Wingdings" pitchFamily="2" charset="2"/>
              <a:buChar char="§"/>
              <a:defRPr sz="1600">
                <a:solidFill>
                  <a:srgbClr val="5A6A5A"/>
                </a:solidFill>
              </a:defRPr>
            </a:lvl3pPr>
            <a:lvl4pPr marL="1714500" indent="-342900">
              <a:buFont typeface="Wingdings" pitchFamily="2" charset="2"/>
              <a:buChar char="§"/>
              <a:defRPr sz="1400">
                <a:solidFill>
                  <a:srgbClr val="5A6A5A"/>
                </a:solidFill>
              </a:defRPr>
            </a:lvl4pPr>
            <a:lvl5pPr>
              <a:buFont typeface="Wingdings" pitchFamily="2" charset="2"/>
              <a:buChar char="§"/>
              <a:defRPr sz="1200">
                <a:solidFill>
                  <a:srgbClr val="5A6A5A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12" name="Espaço Reservado para Conteúdo 2"/>
          <p:cNvSpPr>
            <a:spLocks noGrp="1"/>
          </p:cNvSpPr>
          <p:nvPr>
            <p:ph idx="10"/>
          </p:nvPr>
        </p:nvSpPr>
        <p:spPr>
          <a:xfrm>
            <a:off x="888633" y="6408740"/>
            <a:ext cx="10782299" cy="349257"/>
          </a:xfrm>
        </p:spPr>
        <p:txBody>
          <a:bodyPr>
            <a:normAutofit/>
          </a:bodyPr>
          <a:lstStyle>
            <a:lvl1pPr>
              <a:buNone/>
              <a:defRPr sz="1600">
                <a:solidFill>
                  <a:srgbClr val="C3CEBC"/>
                </a:solidFill>
              </a:defRPr>
            </a:lvl1pPr>
            <a:lvl2pPr>
              <a:buNone/>
              <a:defRPr sz="2000">
                <a:solidFill>
                  <a:srgbClr val="899B89"/>
                </a:solidFill>
              </a:defRPr>
            </a:lvl2pPr>
            <a:lvl3pPr>
              <a:buNone/>
              <a:defRPr sz="1600">
                <a:solidFill>
                  <a:srgbClr val="899B89"/>
                </a:solidFill>
              </a:defRPr>
            </a:lvl3pPr>
            <a:lvl4pPr>
              <a:buNone/>
              <a:defRPr sz="1400">
                <a:solidFill>
                  <a:srgbClr val="899B89"/>
                </a:solidFill>
              </a:defRPr>
            </a:lvl4pPr>
            <a:lvl5pPr>
              <a:buNone/>
              <a:defRPr sz="1200">
                <a:solidFill>
                  <a:srgbClr val="899B89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50615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A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A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B3C560D-DAE0-41DF-8D2C-96F2F85FFE12}" type="slidenum">
              <a:t>‹Nº›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8683" y="4744"/>
            <a:ext cx="12296475" cy="69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spaço Reservado para Número de Slide 5"/>
          <p:cNvSpPr txBox="1">
            <a:spLocks/>
          </p:cNvSpPr>
          <p:nvPr userDrawn="1"/>
        </p:nvSpPr>
        <p:spPr>
          <a:xfrm>
            <a:off x="201084" y="6389695"/>
            <a:ext cx="7620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A76D41E-563D-4272-ADC2-8F57EEAA1C0C}" type="slidenum">
              <a:rPr lang="pt-BR" sz="1400">
                <a:solidFill>
                  <a:srgbClr val="899B89"/>
                </a:solidFill>
                <a:latin typeface="Trebuchet MS" pitchFamily="34" charset="0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pt-BR" sz="1400" dirty="0">
              <a:solidFill>
                <a:srgbClr val="899B89"/>
              </a:solidFill>
              <a:latin typeface="Trebuchet MS" pitchFamily="34" charset="0"/>
              <a:cs typeface="+mn-cs"/>
            </a:endParaRPr>
          </a:p>
        </p:txBody>
      </p:sp>
      <p:cxnSp>
        <p:nvCxnSpPr>
          <p:cNvPr id="6" name="Conector reto 5"/>
          <p:cNvCxnSpPr/>
          <p:nvPr userDrawn="1"/>
        </p:nvCxnSpPr>
        <p:spPr>
          <a:xfrm>
            <a:off x="0" y="873125"/>
            <a:ext cx="12192000" cy="0"/>
          </a:xfrm>
          <a:prstGeom prst="line">
            <a:avLst/>
          </a:prstGeom>
          <a:ln w="19050">
            <a:solidFill>
              <a:srgbClr val="C3CE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360" y="185014"/>
            <a:ext cx="11521280" cy="507682"/>
          </a:xfrm>
        </p:spPr>
        <p:txBody>
          <a:bodyPr anchor="t"/>
          <a:lstStyle>
            <a:lvl1pPr algn="l">
              <a:defRPr sz="2800">
                <a:solidFill>
                  <a:srgbClr val="1D4721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5360" y="1076965"/>
            <a:ext cx="11521280" cy="5049203"/>
          </a:xfrm>
        </p:spPr>
        <p:txBody>
          <a:bodyPr/>
          <a:lstStyle>
            <a:lvl1pPr marL="457200" indent="-457200">
              <a:buClr>
                <a:srgbClr val="FFB405"/>
              </a:buClr>
              <a:buFont typeface="Wingdings" pitchFamily="2" charset="2"/>
              <a:buChar char="§"/>
              <a:defRPr sz="2400">
                <a:solidFill>
                  <a:srgbClr val="5A6A5A"/>
                </a:solidFill>
              </a:defRPr>
            </a:lvl1pPr>
            <a:lvl2pPr marL="914400" indent="-457200">
              <a:buFont typeface="Wingdings" pitchFamily="2" charset="2"/>
              <a:buChar char="§"/>
              <a:defRPr sz="2000">
                <a:solidFill>
                  <a:srgbClr val="5A6A5A"/>
                </a:solidFill>
              </a:defRPr>
            </a:lvl2pPr>
            <a:lvl3pPr marL="1257300" indent="-342900">
              <a:buFont typeface="Wingdings" pitchFamily="2" charset="2"/>
              <a:buChar char="§"/>
              <a:defRPr sz="1600">
                <a:solidFill>
                  <a:srgbClr val="5A6A5A"/>
                </a:solidFill>
              </a:defRPr>
            </a:lvl3pPr>
            <a:lvl4pPr marL="1714500" indent="-342900">
              <a:buFont typeface="Wingdings" pitchFamily="2" charset="2"/>
              <a:buChar char="§"/>
              <a:defRPr sz="1400">
                <a:solidFill>
                  <a:srgbClr val="5A6A5A"/>
                </a:solidFill>
              </a:defRPr>
            </a:lvl4pPr>
            <a:lvl5pPr>
              <a:buFont typeface="Wingdings" pitchFamily="2" charset="2"/>
              <a:buChar char="§"/>
              <a:defRPr sz="1200">
                <a:solidFill>
                  <a:srgbClr val="5A6A5A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12" name="Espaço Reservado para Conteúdo 2"/>
          <p:cNvSpPr>
            <a:spLocks noGrp="1"/>
          </p:cNvSpPr>
          <p:nvPr>
            <p:ph idx="10"/>
          </p:nvPr>
        </p:nvSpPr>
        <p:spPr>
          <a:xfrm>
            <a:off x="888633" y="6408740"/>
            <a:ext cx="10782299" cy="349257"/>
          </a:xfrm>
        </p:spPr>
        <p:txBody>
          <a:bodyPr>
            <a:normAutofit/>
          </a:bodyPr>
          <a:lstStyle>
            <a:lvl1pPr>
              <a:buNone/>
              <a:defRPr sz="1600">
                <a:solidFill>
                  <a:srgbClr val="C3CEBC"/>
                </a:solidFill>
              </a:defRPr>
            </a:lvl1pPr>
            <a:lvl2pPr>
              <a:buNone/>
              <a:defRPr sz="2000">
                <a:solidFill>
                  <a:srgbClr val="899B89"/>
                </a:solidFill>
              </a:defRPr>
            </a:lvl2pPr>
            <a:lvl3pPr>
              <a:buNone/>
              <a:defRPr sz="1600">
                <a:solidFill>
                  <a:srgbClr val="899B89"/>
                </a:solidFill>
              </a:defRPr>
            </a:lvl3pPr>
            <a:lvl4pPr>
              <a:buNone/>
              <a:defRPr sz="1400">
                <a:solidFill>
                  <a:srgbClr val="899B89"/>
                </a:solidFill>
              </a:defRPr>
            </a:lvl4pPr>
            <a:lvl5pPr>
              <a:buNone/>
              <a:defRPr sz="1200">
                <a:solidFill>
                  <a:srgbClr val="899B89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0498030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A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AR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909E3BB-E50B-485D-9680-D067DEFC0AD4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02896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LA_2014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backup-NADIA_ AGOSTO2012\1. ESCRITORIO\1. GAS ENERGY LATIN AMERICA\NUEVO LOGO Y TEMPLATES\LOGO y TEMPLATES 2014\Templates TALLER GELA 2014 may 1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98" t="1405" r="1975" b="2165"/>
          <a:stretch/>
        </p:blipFill>
        <p:spPr bwMode="auto">
          <a:xfrm>
            <a:off x="-13448" y="0"/>
            <a:ext cx="1219648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Marcador de texto"/>
          <p:cNvSpPr>
            <a:spLocks noGrp="1"/>
          </p:cNvSpPr>
          <p:nvPr>
            <p:ph type="body" sz="quarter" idx="10"/>
          </p:nvPr>
        </p:nvSpPr>
        <p:spPr>
          <a:xfrm>
            <a:off x="3887755" y="3573016"/>
            <a:ext cx="7872380" cy="1008062"/>
          </a:xfrm>
        </p:spPr>
        <p:txBody>
          <a:bodyPr/>
          <a:lstStyle>
            <a:lvl1pPr marL="0" indent="0" algn="r"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1"/>
          </p:nvPr>
        </p:nvSpPr>
        <p:spPr>
          <a:xfrm>
            <a:off x="6288021" y="4797152"/>
            <a:ext cx="5568619" cy="914400"/>
          </a:xfr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>
            <a:lvl1pPr>
              <a:defRPr lang="es-ES" sz="1800" b="1" smtClean="0">
                <a:solidFill>
                  <a:srgbClr val="FFB405"/>
                </a:solidFill>
              </a:defRPr>
            </a:lvl1pPr>
            <a:lvl2pPr>
              <a:defRPr lang="es-ES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s-ES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s-ES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es-BO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36156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abeçalho da Seção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5848" y="-94230"/>
            <a:ext cx="12288000" cy="6963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spaço Reservado para Número de Slide 5"/>
          <p:cNvSpPr txBox="1">
            <a:spLocks/>
          </p:cNvSpPr>
          <p:nvPr userDrawn="1"/>
        </p:nvSpPr>
        <p:spPr>
          <a:xfrm>
            <a:off x="201084" y="6389689"/>
            <a:ext cx="762000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BBFF16-9A09-4854-94AC-AEB594B7CCB4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899B89"/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rgbClr val="899B89"/>
              </a:solidFill>
              <a:effectLst/>
              <a:uLnTx/>
              <a:uFillTx/>
              <a:latin typeface="Trebuchet MS" pitchFamily="34" charset="0"/>
              <a:ea typeface="+mn-ea"/>
              <a:cs typeface="Arial" charset="0"/>
            </a:endParaRPr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0"/>
          </p:nvPr>
        </p:nvSpPr>
        <p:spPr>
          <a:xfrm>
            <a:off x="5807968" y="1052737"/>
            <a:ext cx="6384032" cy="323988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>
              <a:defRPr lang="es-ES" sz="3600" b="1" cap="none" smtClean="0">
                <a:solidFill>
                  <a:srgbClr val="1D4721"/>
                </a:solidFill>
                <a:ea typeface="+mj-ea"/>
                <a:cs typeface="+mj-cs"/>
              </a:defRPr>
            </a:lvl1pPr>
            <a:lvl2pPr algn="r">
              <a:defRPr lang="es-ES" sz="2800" b="1" smtClean="0">
                <a:solidFill>
                  <a:srgbClr val="1D4721"/>
                </a:solidFill>
              </a:defRPr>
            </a:lvl2pPr>
            <a:lvl3pPr>
              <a:defRPr lang="es-ES" sz="2800" b="1" smtClean="0">
                <a:solidFill>
                  <a:srgbClr val="1D4721"/>
                </a:solidFill>
              </a:defRPr>
            </a:lvl3pPr>
            <a:lvl4pPr>
              <a:defRPr lang="es-ES" sz="2800" b="1" smtClean="0">
                <a:solidFill>
                  <a:srgbClr val="1D4721"/>
                </a:solidFill>
              </a:defRPr>
            </a:lvl4pPr>
            <a:lvl5pPr>
              <a:defRPr lang="es-BO" sz="2800" b="1">
                <a:solidFill>
                  <a:srgbClr val="1D4721"/>
                </a:solidFill>
              </a:defRPr>
            </a:lvl5pPr>
          </a:lstStyle>
          <a:p>
            <a:pPr lvl="0">
              <a:spcBef>
                <a:spcPct val="0"/>
              </a:spcBef>
            </a:pPr>
            <a:r>
              <a:rPr lang="es-ES" dirty="0"/>
              <a:t>Haga clic para modificar el estilo de texto del patrón</a:t>
            </a:r>
          </a:p>
        </p:txBody>
      </p:sp>
      <p:sp>
        <p:nvSpPr>
          <p:cNvPr id="9" name="8 Marcador de texto"/>
          <p:cNvSpPr>
            <a:spLocks noGrp="1"/>
          </p:cNvSpPr>
          <p:nvPr>
            <p:ph type="body" sz="quarter" idx="11"/>
          </p:nvPr>
        </p:nvSpPr>
        <p:spPr>
          <a:xfrm>
            <a:off x="5860421" y="4293097"/>
            <a:ext cx="6381731" cy="136683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3038" indent="0">
              <a:buFont typeface="Wingdings" pitchFamily="2" charset="2"/>
              <a:buChar char="§"/>
              <a:defRPr lang="es-ES" sz="2000" smtClean="0"/>
            </a:lvl1pPr>
            <a:lvl2pPr marL="855662" indent="-285750">
              <a:buFont typeface="Wingdings" pitchFamily="2" charset="2"/>
              <a:buNone/>
              <a:defRPr lang="es-ES" sz="180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s-ES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s-ES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es-BO"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marL="569912" lvl="1" indent="0"/>
            <a:r>
              <a:rPr lang="es-ES" dirty="0"/>
              <a:t>Haga clic para modificar el estilo de texto del patrón</a:t>
            </a: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24308029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e conteúdo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8683" y="-27384"/>
            <a:ext cx="12288000" cy="69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spaço Reservado para Número de Slide 5"/>
          <p:cNvSpPr txBox="1">
            <a:spLocks/>
          </p:cNvSpPr>
          <p:nvPr userDrawn="1"/>
        </p:nvSpPr>
        <p:spPr>
          <a:xfrm>
            <a:off x="201084" y="6389691"/>
            <a:ext cx="762000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6D41E-563D-4272-ADC2-8F57EEAA1C0C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899B89"/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rgbClr val="899B89"/>
              </a:solidFill>
              <a:effectLst/>
              <a:uLnTx/>
              <a:uFillTx/>
              <a:latin typeface="Trebuchet MS" pitchFamily="34" charset="0"/>
              <a:ea typeface="+mn-ea"/>
              <a:cs typeface="Arial" charset="0"/>
            </a:endParaRPr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1"/>
          </p:nvPr>
        </p:nvSpPr>
        <p:spPr>
          <a:xfrm>
            <a:off x="201087" y="260648"/>
            <a:ext cx="11751565" cy="57606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defRPr lang="es-ES" sz="2700" b="1" smtClean="0">
                <a:solidFill>
                  <a:srgbClr val="1D4721"/>
                </a:solidFill>
                <a:ea typeface="+mj-ea"/>
                <a:cs typeface="+mj-cs"/>
              </a:defRPr>
            </a:lvl1pPr>
            <a:lvl2pPr>
              <a:defRPr lang="es-ES" sz="2800" b="1" smtClean="0">
                <a:solidFill>
                  <a:srgbClr val="1D4721"/>
                </a:solidFill>
              </a:defRPr>
            </a:lvl2pPr>
            <a:lvl3pPr>
              <a:defRPr lang="es-ES" sz="2800" b="1" smtClean="0">
                <a:solidFill>
                  <a:srgbClr val="1D4721"/>
                </a:solidFill>
              </a:defRPr>
            </a:lvl3pPr>
            <a:lvl4pPr>
              <a:defRPr lang="es-ES" sz="2800" b="1" smtClean="0">
                <a:solidFill>
                  <a:srgbClr val="1D4721"/>
                </a:solidFill>
              </a:defRPr>
            </a:lvl4pPr>
            <a:lvl5pPr>
              <a:defRPr lang="es-BO" sz="2800" b="1">
                <a:solidFill>
                  <a:srgbClr val="1D4721"/>
                </a:solidFill>
              </a:defRPr>
            </a:lvl5pPr>
          </a:lstStyle>
          <a:p>
            <a:pPr lvl="0">
              <a:spcBef>
                <a:spcPct val="0"/>
              </a:spcBef>
            </a:pPr>
            <a:r>
              <a:rPr lang="es-ES" dirty="0"/>
              <a:t>Haga clic para modificar el estilo de texto del patrón</a:t>
            </a:r>
          </a:p>
        </p:txBody>
      </p:sp>
      <p:sp>
        <p:nvSpPr>
          <p:cNvPr id="10" name="9 Marcador de texto"/>
          <p:cNvSpPr>
            <a:spLocks noGrp="1"/>
          </p:cNvSpPr>
          <p:nvPr>
            <p:ph type="body" sz="quarter" idx="12"/>
          </p:nvPr>
        </p:nvSpPr>
        <p:spPr>
          <a:xfrm>
            <a:off x="201084" y="1052736"/>
            <a:ext cx="11751568" cy="518457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s-ES" smtClean="0"/>
            </a:lvl1pPr>
            <a:lvl2pPr>
              <a:defRPr lang="es-ES" smtClean="0"/>
            </a:lvl2pPr>
            <a:lvl3pPr>
              <a:defRPr lang="es-ES" smtClean="0"/>
            </a:lvl3pPr>
            <a:lvl4pPr>
              <a:defRPr lang="es-ES" smtClean="0"/>
            </a:lvl4pPr>
            <a:lvl5pPr>
              <a:defRPr lang="es-BO"/>
            </a:lvl5pPr>
          </a:lstStyle>
          <a:p>
            <a:pPr marL="457200" lvl="0" indent="-457200">
              <a:buFont typeface="Wingdings" pitchFamily="2" charset="2"/>
              <a:buChar char="§"/>
            </a:pPr>
            <a:r>
              <a:rPr lang="es-ES" dirty="0"/>
              <a:t>Haga clic para modificar el estilo de texto del patrón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s-ES" dirty="0"/>
              <a:t>Segundo nivel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s-ES" dirty="0"/>
              <a:t>Tercer nivel</a:t>
            </a:r>
          </a:p>
          <a:p>
            <a:pPr marL="1714500" lvl="3" indent="-342900">
              <a:buFont typeface="Wingdings" pitchFamily="2" charset="2"/>
              <a:buChar char="§"/>
            </a:pPr>
            <a:r>
              <a:rPr lang="es-ES" dirty="0"/>
              <a:t>Cuarto nivel</a:t>
            </a:r>
          </a:p>
          <a:p>
            <a:pPr lvl="4">
              <a:buFont typeface="Wingdings" pitchFamily="2" charset="2"/>
              <a:buChar char="§"/>
            </a:pPr>
            <a:r>
              <a:rPr lang="es-ES" dirty="0"/>
              <a:t>Quinto nivel</a:t>
            </a:r>
            <a:endParaRPr lang="es-BO" dirty="0"/>
          </a:p>
        </p:txBody>
      </p:sp>
      <p:sp>
        <p:nvSpPr>
          <p:cNvPr id="13" name="12 Marcador de texto"/>
          <p:cNvSpPr>
            <a:spLocks noGrp="1"/>
          </p:cNvSpPr>
          <p:nvPr>
            <p:ph type="body" sz="quarter" idx="13"/>
          </p:nvPr>
        </p:nvSpPr>
        <p:spPr>
          <a:xfrm>
            <a:off x="815413" y="6403031"/>
            <a:ext cx="9889099" cy="35178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s-ES" sz="1600" dirty="0" smtClean="0">
                <a:solidFill>
                  <a:srgbClr val="C3CEBC"/>
                </a:solidFill>
              </a:defRPr>
            </a:lvl1pPr>
            <a:lvl2pPr>
              <a:defRPr lang="es-ES" dirty="0" smtClean="0">
                <a:solidFill>
                  <a:srgbClr val="899B89"/>
                </a:solidFill>
              </a:defRPr>
            </a:lvl2pPr>
            <a:lvl3pPr>
              <a:defRPr lang="es-ES" dirty="0" smtClean="0">
                <a:solidFill>
                  <a:srgbClr val="899B89"/>
                </a:solidFill>
              </a:defRPr>
            </a:lvl3pPr>
            <a:lvl4pPr>
              <a:defRPr lang="es-ES" dirty="0" smtClean="0">
                <a:solidFill>
                  <a:srgbClr val="899B89"/>
                </a:solidFill>
              </a:defRPr>
            </a:lvl4pPr>
            <a:lvl5pPr>
              <a:defRPr lang="es-BO" dirty="0">
                <a:solidFill>
                  <a:srgbClr val="899B89"/>
                </a:solidFill>
              </a:defRPr>
            </a:lvl5pPr>
          </a:lstStyle>
          <a:p>
            <a:pPr lvl="0">
              <a:buNone/>
            </a:pPr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0866158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e conteúdo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683" y="-27384"/>
            <a:ext cx="12288000" cy="69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360" y="185014"/>
            <a:ext cx="11521280" cy="507682"/>
          </a:xfrm>
        </p:spPr>
        <p:txBody>
          <a:bodyPr anchor="t"/>
          <a:lstStyle>
            <a:lvl1pPr algn="l">
              <a:defRPr sz="2800">
                <a:solidFill>
                  <a:srgbClr val="1D4721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5360" y="1076963"/>
            <a:ext cx="11521280" cy="5049203"/>
          </a:xfrm>
        </p:spPr>
        <p:txBody>
          <a:bodyPr/>
          <a:lstStyle>
            <a:lvl1pPr marL="457200" indent="-457200">
              <a:buClr>
                <a:srgbClr val="FFB405"/>
              </a:buClr>
              <a:buFont typeface="Wingdings" pitchFamily="2" charset="2"/>
              <a:buChar char="§"/>
              <a:defRPr sz="2400">
                <a:solidFill>
                  <a:srgbClr val="5A6A5A"/>
                </a:solidFill>
              </a:defRPr>
            </a:lvl1pPr>
            <a:lvl2pPr marL="914400" indent="-457200">
              <a:buFont typeface="Wingdings" pitchFamily="2" charset="2"/>
              <a:buChar char="§"/>
              <a:defRPr sz="2000">
                <a:solidFill>
                  <a:srgbClr val="5A6A5A"/>
                </a:solidFill>
              </a:defRPr>
            </a:lvl2pPr>
            <a:lvl3pPr marL="1257300" indent="-342900">
              <a:buFont typeface="Wingdings" pitchFamily="2" charset="2"/>
              <a:buChar char="§"/>
              <a:defRPr sz="1600">
                <a:solidFill>
                  <a:srgbClr val="5A6A5A"/>
                </a:solidFill>
              </a:defRPr>
            </a:lvl3pPr>
            <a:lvl4pPr marL="1714500" indent="-342900">
              <a:buFont typeface="Wingdings" pitchFamily="2" charset="2"/>
              <a:buChar char="§"/>
              <a:defRPr sz="1400">
                <a:solidFill>
                  <a:srgbClr val="5A6A5A"/>
                </a:solidFill>
              </a:defRPr>
            </a:lvl4pPr>
            <a:lvl5pPr>
              <a:buFont typeface="Wingdings" pitchFamily="2" charset="2"/>
              <a:buChar char="§"/>
              <a:defRPr sz="1200">
                <a:solidFill>
                  <a:srgbClr val="5A6A5A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7" name="Espaço Reservado para Número de Slide 5"/>
          <p:cNvSpPr txBox="1">
            <a:spLocks/>
          </p:cNvSpPr>
          <p:nvPr userDrawn="1"/>
        </p:nvSpPr>
        <p:spPr>
          <a:xfrm>
            <a:off x="201084" y="6389689"/>
            <a:ext cx="762000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BBFF16-9A09-4854-94AC-AEB594B7CCB4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899B89"/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rgbClr val="899B89"/>
              </a:solidFill>
              <a:effectLst/>
              <a:uLnTx/>
              <a:uFillTx/>
              <a:latin typeface="Trebuchet MS" pitchFamily="34" charset="0"/>
              <a:ea typeface="+mn-ea"/>
              <a:cs typeface="Arial" charset="0"/>
            </a:endParaRPr>
          </a:p>
        </p:txBody>
      </p:sp>
      <p:sp>
        <p:nvSpPr>
          <p:cNvPr id="9" name="12 Marcador de texto"/>
          <p:cNvSpPr>
            <a:spLocks noGrp="1"/>
          </p:cNvSpPr>
          <p:nvPr>
            <p:ph type="body" sz="quarter" idx="13"/>
          </p:nvPr>
        </p:nvSpPr>
        <p:spPr>
          <a:xfrm>
            <a:off x="815413" y="6403031"/>
            <a:ext cx="9889099" cy="35178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s-ES" sz="1600" dirty="0" smtClean="0">
                <a:solidFill>
                  <a:srgbClr val="C3CEBC"/>
                </a:solidFill>
              </a:defRPr>
            </a:lvl1pPr>
            <a:lvl2pPr>
              <a:defRPr lang="es-ES" dirty="0" smtClean="0">
                <a:solidFill>
                  <a:srgbClr val="899B89"/>
                </a:solidFill>
              </a:defRPr>
            </a:lvl2pPr>
            <a:lvl3pPr>
              <a:defRPr lang="es-ES" dirty="0" smtClean="0">
                <a:solidFill>
                  <a:srgbClr val="899B89"/>
                </a:solidFill>
              </a:defRPr>
            </a:lvl3pPr>
            <a:lvl4pPr>
              <a:defRPr lang="es-ES" dirty="0" smtClean="0">
                <a:solidFill>
                  <a:srgbClr val="899B89"/>
                </a:solidFill>
              </a:defRPr>
            </a:lvl4pPr>
            <a:lvl5pPr>
              <a:defRPr lang="es-BO" dirty="0">
                <a:solidFill>
                  <a:srgbClr val="899B89"/>
                </a:solidFill>
              </a:defRPr>
            </a:lvl5pPr>
          </a:lstStyle>
          <a:p>
            <a:pPr lvl="0">
              <a:buNone/>
            </a:pPr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8543358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ítulo e conteúdo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8684" y="-26988"/>
            <a:ext cx="12287251" cy="6911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Marcador de texto"/>
          <p:cNvSpPr>
            <a:spLocks noGrp="1"/>
          </p:cNvSpPr>
          <p:nvPr>
            <p:ph type="body" sz="quarter" idx="11"/>
          </p:nvPr>
        </p:nvSpPr>
        <p:spPr>
          <a:xfrm>
            <a:off x="201087" y="260648"/>
            <a:ext cx="11751565" cy="576064"/>
          </a:xfrm>
          <a:noFill/>
          <a:ln w="9525">
            <a:noFill/>
            <a:miter lim="800000"/>
          </a:ln>
        </p:spPr>
        <p:txBody>
          <a:bodyPr/>
          <a:lstStyle>
            <a:lvl1pPr marL="0" indent="0">
              <a:defRPr lang="es-ES" sz="2700" b="1" smtClean="0">
                <a:solidFill>
                  <a:srgbClr val="1D4721"/>
                </a:solidFill>
                <a:ea typeface="+mj-ea"/>
                <a:cs typeface="+mj-cs"/>
              </a:defRPr>
            </a:lvl1pPr>
            <a:lvl2pPr>
              <a:defRPr lang="es-ES" sz="2800" b="1" smtClean="0">
                <a:solidFill>
                  <a:srgbClr val="1D4721"/>
                </a:solidFill>
              </a:defRPr>
            </a:lvl2pPr>
            <a:lvl3pPr>
              <a:defRPr lang="es-ES" sz="2800" b="1" smtClean="0">
                <a:solidFill>
                  <a:srgbClr val="1D4721"/>
                </a:solidFill>
              </a:defRPr>
            </a:lvl3pPr>
            <a:lvl4pPr>
              <a:defRPr lang="es-ES" sz="2800" b="1" smtClean="0">
                <a:solidFill>
                  <a:srgbClr val="1D4721"/>
                </a:solidFill>
              </a:defRPr>
            </a:lvl4pPr>
            <a:lvl5pPr>
              <a:defRPr lang="es-BO" sz="2800" b="1">
                <a:solidFill>
                  <a:srgbClr val="1D4721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9 Marcador de texto"/>
          <p:cNvSpPr>
            <a:spLocks noGrp="1"/>
          </p:cNvSpPr>
          <p:nvPr>
            <p:ph type="body" sz="quarter" idx="12"/>
          </p:nvPr>
        </p:nvSpPr>
        <p:spPr>
          <a:xfrm>
            <a:off x="201084" y="1052736"/>
            <a:ext cx="11751568" cy="5184576"/>
          </a:xfrm>
          <a:noFill/>
          <a:ln w="9525">
            <a:noFill/>
            <a:miter lim="800000"/>
          </a:ln>
        </p:spPr>
        <p:txBody>
          <a:bodyPr/>
          <a:lstStyle>
            <a:lvl1pPr>
              <a:defRPr lang="es-ES" smtClean="0"/>
            </a:lvl1pPr>
            <a:lvl2pPr>
              <a:defRPr lang="es-ES" smtClean="0"/>
            </a:lvl2pPr>
            <a:lvl3pPr>
              <a:defRPr lang="es-ES" smtClean="0"/>
            </a:lvl3pPr>
            <a:lvl4pPr>
              <a:defRPr lang="es-ES" smtClean="0"/>
            </a:lvl4pPr>
            <a:lvl5pPr>
              <a:defRPr lang="es-BO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 dirty="0"/>
          </a:p>
        </p:txBody>
      </p:sp>
      <p:sp>
        <p:nvSpPr>
          <p:cNvPr id="7" name="Espaço Reservado para Número de Slide 5"/>
          <p:cNvSpPr txBox="1">
            <a:spLocks/>
          </p:cNvSpPr>
          <p:nvPr userDrawn="1"/>
        </p:nvSpPr>
        <p:spPr>
          <a:xfrm>
            <a:off x="201084" y="6389689"/>
            <a:ext cx="762000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BBFF16-9A09-4854-94AC-AEB594B7CCB4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899B89"/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rgbClr val="899B89"/>
              </a:solidFill>
              <a:effectLst/>
              <a:uLnTx/>
              <a:uFillTx/>
              <a:latin typeface="Trebuchet MS" pitchFamily="34" charset="0"/>
              <a:ea typeface="+mn-ea"/>
              <a:cs typeface="Arial" charset="0"/>
            </a:endParaRPr>
          </a:p>
        </p:txBody>
      </p:sp>
      <p:sp>
        <p:nvSpPr>
          <p:cNvPr id="9" name="12 Marcador de texto"/>
          <p:cNvSpPr>
            <a:spLocks noGrp="1"/>
          </p:cNvSpPr>
          <p:nvPr>
            <p:ph type="body" sz="quarter" idx="13"/>
          </p:nvPr>
        </p:nvSpPr>
        <p:spPr>
          <a:xfrm>
            <a:off x="815413" y="6403031"/>
            <a:ext cx="9889099" cy="35178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s-ES" sz="1600" dirty="0" smtClean="0">
                <a:solidFill>
                  <a:srgbClr val="C3CEBC"/>
                </a:solidFill>
              </a:defRPr>
            </a:lvl1pPr>
            <a:lvl2pPr>
              <a:defRPr lang="es-ES" dirty="0" smtClean="0">
                <a:solidFill>
                  <a:srgbClr val="899B89"/>
                </a:solidFill>
              </a:defRPr>
            </a:lvl2pPr>
            <a:lvl3pPr>
              <a:defRPr lang="es-ES" dirty="0" smtClean="0">
                <a:solidFill>
                  <a:srgbClr val="899B89"/>
                </a:solidFill>
              </a:defRPr>
            </a:lvl3pPr>
            <a:lvl4pPr>
              <a:defRPr lang="es-ES" dirty="0" smtClean="0">
                <a:solidFill>
                  <a:srgbClr val="899B89"/>
                </a:solidFill>
              </a:defRPr>
            </a:lvl4pPr>
            <a:lvl5pPr>
              <a:defRPr lang="es-BO" dirty="0">
                <a:solidFill>
                  <a:srgbClr val="899B89"/>
                </a:solidFill>
              </a:defRPr>
            </a:lvl5pPr>
          </a:lstStyle>
          <a:p>
            <a:pPr lvl="0">
              <a:buNone/>
            </a:pPr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6766678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im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backup-NADIA_ AGOSTO2012\1. ESCRITORIO\1. GAS ENERGY LATIN AMERICA\NUEVO LOGO Y TEMPLATES\LOGO y TEMPLATES 2014\Templates TALLER GELA 2014 español may A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239184" y="-100013"/>
            <a:ext cx="12575117" cy="705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73768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LA_2014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backup-NADIA_ AGOSTO2012\1. ESCRITORIO\1. GAS ENERGY LATIN AMERICA\NUEVO LOGO Y TEMPLATES\LOGO y TEMPLATES 2014\Templates TALLER GELA 2014 may 1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41300" y="-100013"/>
            <a:ext cx="12674600" cy="711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Marcador de texto"/>
          <p:cNvSpPr>
            <a:spLocks noGrp="1"/>
          </p:cNvSpPr>
          <p:nvPr>
            <p:ph type="body" sz="quarter" idx="10"/>
          </p:nvPr>
        </p:nvSpPr>
        <p:spPr>
          <a:xfrm>
            <a:off x="3887755" y="3573016"/>
            <a:ext cx="7872380" cy="1008062"/>
          </a:xfrm>
        </p:spPr>
        <p:txBody>
          <a:bodyPr/>
          <a:lstStyle>
            <a:lvl1pPr marL="0" indent="0" algn="r"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1"/>
          </p:nvPr>
        </p:nvSpPr>
        <p:spPr>
          <a:xfrm>
            <a:off x="6288021" y="4797152"/>
            <a:ext cx="5568619" cy="914400"/>
          </a:xfr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>
            <a:lvl1pPr>
              <a:defRPr lang="es-ES" sz="1800" b="1" smtClean="0">
                <a:solidFill>
                  <a:srgbClr val="FFB405"/>
                </a:solidFill>
              </a:defRPr>
            </a:lvl1pPr>
            <a:lvl2pPr>
              <a:defRPr lang="es-ES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s-ES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s-ES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es-BO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8303750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backup-NADIA_ AGOSTO2012\1. ESCRITORIO\1. GAS ENERGY LATIN AMERICA\NUEVO LOGO Y TEMPLATES\LOGO y TEMPLATES 2014\Templates TALLER GELA 2014 español may A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728" y="-99392"/>
            <a:ext cx="12575423" cy="70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290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A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AR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909E3BB-E50B-485D-9680-D067DEFC0AD4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ítulo e conteúdo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683" y="-27384"/>
            <a:ext cx="12288000" cy="69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spaço Reservado para Número de Slide 5"/>
          <p:cNvSpPr txBox="1"/>
          <p:nvPr userDrawn="1"/>
        </p:nvSpPr>
        <p:spPr>
          <a:xfrm>
            <a:off x="201084" y="6389689"/>
            <a:ext cx="762000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6D41E-563D-4272-ADC2-8F57EEAA1C0C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899B89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rgbClr val="899B89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35360" y="185014"/>
            <a:ext cx="11521280" cy="507682"/>
          </a:xfrm>
        </p:spPr>
        <p:txBody>
          <a:bodyPr anchor="t"/>
          <a:lstStyle>
            <a:lvl1pPr algn="l">
              <a:defRPr sz="2800">
                <a:solidFill>
                  <a:srgbClr val="1D4721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335360" y="1076961"/>
            <a:ext cx="11521280" cy="5049203"/>
          </a:xfrm>
        </p:spPr>
        <p:txBody>
          <a:bodyPr/>
          <a:lstStyle>
            <a:lvl1pPr marL="457200" indent="-457200">
              <a:buClr>
                <a:srgbClr val="FFB405"/>
              </a:buClr>
              <a:buFont typeface="Wingdings" panose="05000000000000000000" pitchFamily="2" charset="2"/>
              <a:buChar char="§"/>
              <a:defRPr sz="2400">
                <a:solidFill>
                  <a:srgbClr val="5A6A5A"/>
                </a:solidFill>
              </a:defRPr>
            </a:lvl1pPr>
            <a:lvl2pPr marL="914400" indent="-457200">
              <a:buFont typeface="Wingdings" panose="05000000000000000000" pitchFamily="2" charset="2"/>
              <a:buChar char="§"/>
              <a:defRPr sz="2000">
                <a:solidFill>
                  <a:srgbClr val="5A6A5A"/>
                </a:solidFill>
              </a:defRPr>
            </a:lvl2pPr>
            <a:lvl3pPr marL="1257300" indent="-342900">
              <a:buFont typeface="Wingdings" panose="05000000000000000000" pitchFamily="2" charset="2"/>
              <a:buChar char="§"/>
              <a:defRPr sz="1600">
                <a:solidFill>
                  <a:srgbClr val="5A6A5A"/>
                </a:solidFill>
              </a:defRPr>
            </a:lvl3pPr>
            <a:lvl4pPr marL="1714500" indent="-342900">
              <a:buFont typeface="Wingdings" panose="05000000000000000000" pitchFamily="2" charset="2"/>
              <a:buChar char="§"/>
              <a:defRPr sz="1400">
                <a:solidFill>
                  <a:srgbClr val="5A6A5A"/>
                </a:solidFill>
              </a:defRPr>
            </a:lvl4pPr>
            <a:lvl5pPr>
              <a:buFont typeface="Wingdings" panose="05000000000000000000" pitchFamily="2" charset="2"/>
              <a:buChar char="§"/>
              <a:defRPr sz="1200">
                <a:solidFill>
                  <a:srgbClr val="5A6A5A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12" name="Espaço Reservado para Conteúdo 2"/>
          <p:cNvSpPr>
            <a:spLocks noGrp="1"/>
          </p:cNvSpPr>
          <p:nvPr>
            <p:ph idx="10" hasCustomPrompt="1"/>
          </p:nvPr>
        </p:nvSpPr>
        <p:spPr>
          <a:xfrm>
            <a:off x="888632" y="6408734"/>
            <a:ext cx="10782299" cy="349257"/>
          </a:xfrm>
        </p:spPr>
        <p:txBody>
          <a:bodyPr>
            <a:normAutofit/>
          </a:bodyPr>
          <a:lstStyle>
            <a:lvl1pPr>
              <a:buNone/>
              <a:defRPr sz="1600">
                <a:solidFill>
                  <a:srgbClr val="C3CEBC"/>
                </a:solidFill>
              </a:defRPr>
            </a:lvl1pPr>
            <a:lvl2pPr>
              <a:buNone/>
              <a:defRPr sz="2000">
                <a:solidFill>
                  <a:srgbClr val="899B89"/>
                </a:solidFill>
              </a:defRPr>
            </a:lvl2pPr>
            <a:lvl3pPr>
              <a:buNone/>
              <a:defRPr sz="1600">
                <a:solidFill>
                  <a:srgbClr val="899B89"/>
                </a:solidFill>
              </a:defRPr>
            </a:lvl3pPr>
            <a:lvl4pPr>
              <a:buNone/>
              <a:defRPr sz="1400">
                <a:solidFill>
                  <a:srgbClr val="899B89"/>
                </a:solidFill>
              </a:defRPr>
            </a:lvl4pPr>
            <a:lvl5pPr>
              <a:buNone/>
              <a:defRPr sz="1200">
                <a:solidFill>
                  <a:srgbClr val="899B89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414082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A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AR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AR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1328149-E8A1-4A18-8EBC-A61CBAAFE22C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A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C52766B-B56C-4E77-B026-184AB56BAF0D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s-A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59D93AB-C9C6-4A53-B66E-96BC2633FA70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A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AR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AR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AR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D43A127-8926-46AA-819F-6003E9FF3688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A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AR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AR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AR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606E501-D8F8-4087-BEEF-4A068C2EA843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A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AR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AR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AR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0B6DFCF-7F3E-4E4D-BC1A-8EA9AEC8B3C7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6"/>
          <p:cNvPicPr/>
          <p:nvPr/>
        </p:nvPicPr>
        <p:blipFill>
          <a:blip r:embed="rId14"/>
          <a:stretch/>
        </p:blipFill>
        <p:spPr>
          <a:xfrm>
            <a:off x="254160" y="77400"/>
            <a:ext cx="11395800" cy="1121400"/>
          </a:xfrm>
          <a:prstGeom prst="rect">
            <a:avLst/>
          </a:prstGeom>
          <a:ln w="0">
            <a:noFill/>
          </a:ln>
        </p:spPr>
      </p:pic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es-ES" sz="6000" b="0" strike="noStrike" spc="-1">
                <a:solidFill>
                  <a:schemeClr val="dk1"/>
                </a:solidFill>
                <a:latin typeface="Calibri Light"/>
              </a:rPr>
              <a:t>Haga clic para modificar el estilo de título del patrón</a:t>
            </a:r>
            <a:endParaRPr lang="es-AR" sz="60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defTabSz="914400">
              <a:lnSpc>
                <a:spcPct val="100000"/>
              </a:lnSpc>
              <a:buNone/>
              <a:defRPr lang="es-AR" sz="1800" b="0" strike="noStrike" spc="-1">
                <a:solidFill>
                  <a:schemeClr val="dk1"/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s-AR" sz="1800" b="0" strike="noStrike" spc="-1">
                <a:solidFill>
                  <a:schemeClr val="dk1"/>
                </a:solidFill>
                <a:latin typeface="Calibri"/>
              </a:rPr>
              <a:t>&lt;fecha/hora&gt;</a:t>
            </a:r>
            <a:endParaRPr lang="es-AR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algn="ctr">
              <a:buNone/>
              <a:defRPr lang="es-A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s-AR" sz="1400" b="0" strike="noStrike" spc="-1">
                <a:solidFill>
                  <a:srgbClr val="000000"/>
                </a:solidFill>
                <a:latin typeface="Times New Roman"/>
              </a:rPr>
              <a:t>&lt;pie de página&gt;</a:t>
            </a:r>
          </a:p>
        </p:txBody>
      </p:sp>
      <p:sp>
        <p:nvSpPr>
          <p:cNvPr id="4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defTabSz="914400">
              <a:lnSpc>
                <a:spcPct val="100000"/>
              </a:lnSpc>
              <a:buNone/>
              <a:defRPr lang="es-AR" sz="1800" b="0" strike="noStrike" spc="-1">
                <a:solidFill>
                  <a:schemeClr val="dk1"/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B9714F11-8CEA-4D3F-9713-7140F5DB5B85}" type="slidenum">
              <a:rPr lang="es-AR" sz="1800" b="0" strike="noStrike" spc="-1">
                <a:solidFill>
                  <a:schemeClr val="dk1"/>
                </a:solidFill>
                <a:latin typeface="Calibri"/>
              </a:rPr>
              <a:t>‹Nº›</a:t>
            </a:fld>
            <a:endParaRPr lang="es-AR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B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609600" y="188646"/>
            <a:ext cx="10972800" cy="794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857252" y="1071563"/>
            <a:ext cx="10725149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106551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94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1D4721"/>
          </a:solidFill>
          <a:latin typeface="Trebuchet MS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D472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D472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D472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D4721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4F6228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4F6228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4F6228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4F6228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B405"/>
        </a:buClr>
        <a:defRPr sz="2400" kern="1200">
          <a:solidFill>
            <a:srgbClr val="5A6A5A"/>
          </a:solidFill>
          <a:latin typeface="Trebuchet MS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B405"/>
        </a:buClr>
        <a:defRPr sz="2000" kern="1200">
          <a:solidFill>
            <a:srgbClr val="5A6A5A"/>
          </a:solidFill>
          <a:latin typeface="Trebuchet MS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B405"/>
        </a:buClr>
        <a:defRPr sz="1600" kern="1200">
          <a:solidFill>
            <a:srgbClr val="5A6A5A"/>
          </a:solidFill>
          <a:latin typeface="Trebuchet MS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B405"/>
        </a:buClr>
        <a:defRPr sz="1400" kern="1200">
          <a:solidFill>
            <a:srgbClr val="5A6A5A"/>
          </a:solidFill>
          <a:latin typeface="Trebuchet MS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B405"/>
        </a:buClr>
        <a:defRPr sz="1200" kern="1200">
          <a:solidFill>
            <a:srgbClr val="5A6A5A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609600" y="188913"/>
            <a:ext cx="109728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857252" y="1071563"/>
            <a:ext cx="10725149" cy="50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797665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2" r:id="rId8"/>
    <p:sldLayoutId id="2147483693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1D4721"/>
          </a:solidFill>
          <a:latin typeface="Trebuchet MS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D472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D472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D472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D4721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4F6228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4F6228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4F6228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4F6228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B405"/>
        </a:buClr>
        <a:defRPr sz="2400" kern="1200">
          <a:solidFill>
            <a:srgbClr val="5A6A5A"/>
          </a:solidFill>
          <a:latin typeface="Trebuchet MS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B405"/>
        </a:buClr>
        <a:defRPr sz="2000" kern="1200">
          <a:solidFill>
            <a:srgbClr val="5A6A5A"/>
          </a:solidFill>
          <a:latin typeface="Trebuchet MS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B405"/>
        </a:buClr>
        <a:defRPr sz="1600" kern="1200">
          <a:solidFill>
            <a:srgbClr val="5A6A5A"/>
          </a:solidFill>
          <a:latin typeface="Trebuchet MS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B405"/>
        </a:buClr>
        <a:defRPr sz="1400" kern="1200">
          <a:solidFill>
            <a:srgbClr val="5A6A5A"/>
          </a:solidFill>
          <a:latin typeface="Trebuchet MS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B405"/>
        </a:buClr>
        <a:defRPr sz="1200" kern="1200">
          <a:solidFill>
            <a:srgbClr val="5A6A5A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2.png"/><Relationship Id="rId5" Type="http://schemas.openxmlformats.org/officeDocument/2006/relationships/image" Target="../media/image161.png"/><Relationship Id="rId4" Type="http://schemas.openxmlformats.org/officeDocument/2006/relationships/image" Target="../media/image1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emf"/><Relationship Id="rId2" Type="http://schemas.openxmlformats.org/officeDocument/2006/relationships/image" Target="../media/image16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6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jpg"/><Relationship Id="rId15" Type="http://schemas.openxmlformats.org/officeDocument/2006/relationships/image" Target="../media/image28.jpeg"/><Relationship Id="rId10" Type="http://schemas.openxmlformats.org/officeDocument/2006/relationships/image" Target="../media/image23.jpe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asenergyla.com/es/multiclientes/multicliente-prospectivo-cuenca-de-guyana-2/" TargetMode="External"/><Relationship Id="rId13" Type="http://schemas.openxmlformats.org/officeDocument/2006/relationships/image" Target="../media/image31.png"/><Relationship Id="rId3" Type="http://schemas.openxmlformats.org/officeDocument/2006/relationships/hyperlink" Target="http://www.gasenergyla.com/multiclientes/multicliente-peru/" TargetMode="External"/><Relationship Id="rId7" Type="http://schemas.openxmlformats.org/officeDocument/2006/relationships/hyperlink" Target="http://www.gasenergyla.com/es/multiclientes/multicliente-prospectivo-colombia/" TargetMode="External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www.gasenergyla.com/multiclientes/multicliente-argentina/" TargetMode="External"/><Relationship Id="rId11" Type="http://schemas.openxmlformats.org/officeDocument/2006/relationships/image" Target="../media/image29.png"/><Relationship Id="rId5" Type="http://schemas.openxmlformats.org/officeDocument/2006/relationships/hyperlink" Target="http://www.gasenergyla.com/es/multiclientes/multicliente-bolivia/" TargetMode="External"/><Relationship Id="rId10" Type="http://schemas.openxmlformats.org/officeDocument/2006/relationships/slide" Target="slide8.xml"/><Relationship Id="rId4" Type="http://schemas.openxmlformats.org/officeDocument/2006/relationships/hyperlink" Target="http://www.gasenergyla.com/multiclientes/multicliente-venezuela/" TargetMode="External"/><Relationship Id="rId9" Type="http://schemas.openxmlformats.org/officeDocument/2006/relationships/hyperlink" Target="https://www.gasenergyla.com/es/" TargetMode="External"/><Relationship Id="rId1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26" Type="http://schemas.openxmlformats.org/officeDocument/2006/relationships/image" Target="../media/image59.png"/><Relationship Id="rId39" Type="http://schemas.openxmlformats.org/officeDocument/2006/relationships/image" Target="../media/image72.png"/><Relationship Id="rId21" Type="http://schemas.openxmlformats.org/officeDocument/2006/relationships/image" Target="../media/image54.png"/><Relationship Id="rId34" Type="http://schemas.openxmlformats.org/officeDocument/2006/relationships/image" Target="../media/image67.jpeg"/><Relationship Id="rId42" Type="http://schemas.openxmlformats.org/officeDocument/2006/relationships/image" Target="../media/image75.png"/><Relationship Id="rId47" Type="http://schemas.openxmlformats.org/officeDocument/2006/relationships/image" Target="../media/image80.png"/><Relationship Id="rId50" Type="http://schemas.openxmlformats.org/officeDocument/2006/relationships/image" Target="../media/image83.png"/><Relationship Id="rId55" Type="http://schemas.openxmlformats.org/officeDocument/2006/relationships/image" Target="../media/image88.jpeg"/><Relationship Id="rId63" Type="http://schemas.openxmlformats.org/officeDocument/2006/relationships/image" Target="../media/image96.pn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29" Type="http://schemas.openxmlformats.org/officeDocument/2006/relationships/image" Target="../media/image62.png"/><Relationship Id="rId41" Type="http://schemas.openxmlformats.org/officeDocument/2006/relationships/image" Target="../media/image74.png"/><Relationship Id="rId54" Type="http://schemas.openxmlformats.org/officeDocument/2006/relationships/image" Target="../media/image87.png"/><Relationship Id="rId62" Type="http://schemas.openxmlformats.org/officeDocument/2006/relationships/image" Target="../media/image9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24" Type="http://schemas.openxmlformats.org/officeDocument/2006/relationships/image" Target="../media/image57.png"/><Relationship Id="rId32" Type="http://schemas.openxmlformats.org/officeDocument/2006/relationships/image" Target="../media/image65.png"/><Relationship Id="rId37" Type="http://schemas.openxmlformats.org/officeDocument/2006/relationships/image" Target="../media/image70.png"/><Relationship Id="rId40" Type="http://schemas.openxmlformats.org/officeDocument/2006/relationships/image" Target="../media/image73.png"/><Relationship Id="rId45" Type="http://schemas.openxmlformats.org/officeDocument/2006/relationships/image" Target="../media/image78.png"/><Relationship Id="rId53" Type="http://schemas.openxmlformats.org/officeDocument/2006/relationships/image" Target="../media/image86.jpeg"/><Relationship Id="rId58" Type="http://schemas.openxmlformats.org/officeDocument/2006/relationships/image" Target="../media/image91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23" Type="http://schemas.openxmlformats.org/officeDocument/2006/relationships/image" Target="../media/image56.png"/><Relationship Id="rId28" Type="http://schemas.openxmlformats.org/officeDocument/2006/relationships/image" Target="../media/image61.png"/><Relationship Id="rId36" Type="http://schemas.openxmlformats.org/officeDocument/2006/relationships/image" Target="../media/image69.png"/><Relationship Id="rId49" Type="http://schemas.openxmlformats.org/officeDocument/2006/relationships/image" Target="../media/image82.png"/><Relationship Id="rId57" Type="http://schemas.openxmlformats.org/officeDocument/2006/relationships/image" Target="../media/image90.png"/><Relationship Id="rId61" Type="http://schemas.openxmlformats.org/officeDocument/2006/relationships/image" Target="../media/image94.jpeg"/><Relationship Id="rId10" Type="http://schemas.openxmlformats.org/officeDocument/2006/relationships/image" Target="../media/image43.jpeg"/><Relationship Id="rId19" Type="http://schemas.openxmlformats.org/officeDocument/2006/relationships/image" Target="../media/image52.jpeg"/><Relationship Id="rId31" Type="http://schemas.openxmlformats.org/officeDocument/2006/relationships/image" Target="../media/image64.png"/><Relationship Id="rId44" Type="http://schemas.openxmlformats.org/officeDocument/2006/relationships/image" Target="../media/image77.png"/><Relationship Id="rId52" Type="http://schemas.openxmlformats.org/officeDocument/2006/relationships/image" Target="../media/image85.png"/><Relationship Id="rId60" Type="http://schemas.openxmlformats.org/officeDocument/2006/relationships/image" Target="../media/image9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jpeg"/><Relationship Id="rId22" Type="http://schemas.openxmlformats.org/officeDocument/2006/relationships/image" Target="../media/image55.png"/><Relationship Id="rId27" Type="http://schemas.openxmlformats.org/officeDocument/2006/relationships/image" Target="../media/image60.png"/><Relationship Id="rId30" Type="http://schemas.openxmlformats.org/officeDocument/2006/relationships/image" Target="../media/image63.png"/><Relationship Id="rId35" Type="http://schemas.openxmlformats.org/officeDocument/2006/relationships/image" Target="../media/image68.png"/><Relationship Id="rId43" Type="http://schemas.openxmlformats.org/officeDocument/2006/relationships/image" Target="../media/image76.jpeg"/><Relationship Id="rId48" Type="http://schemas.openxmlformats.org/officeDocument/2006/relationships/image" Target="../media/image81.png"/><Relationship Id="rId56" Type="http://schemas.openxmlformats.org/officeDocument/2006/relationships/image" Target="../media/image89.png"/><Relationship Id="rId8" Type="http://schemas.openxmlformats.org/officeDocument/2006/relationships/image" Target="../media/image41.png"/><Relationship Id="rId51" Type="http://schemas.openxmlformats.org/officeDocument/2006/relationships/image" Target="../media/image84.png"/><Relationship Id="rId3" Type="http://schemas.openxmlformats.org/officeDocument/2006/relationships/image" Target="../media/image36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5" Type="http://schemas.openxmlformats.org/officeDocument/2006/relationships/image" Target="../media/image58.png"/><Relationship Id="rId33" Type="http://schemas.openxmlformats.org/officeDocument/2006/relationships/image" Target="../media/image66.jpeg"/><Relationship Id="rId38" Type="http://schemas.openxmlformats.org/officeDocument/2006/relationships/image" Target="../media/image71.png"/><Relationship Id="rId46" Type="http://schemas.openxmlformats.org/officeDocument/2006/relationships/image" Target="../media/image79.png"/><Relationship Id="rId59" Type="http://schemas.openxmlformats.org/officeDocument/2006/relationships/image" Target="../media/image92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8.png"/><Relationship Id="rId18" Type="http://schemas.openxmlformats.org/officeDocument/2006/relationships/image" Target="../media/image113.png"/><Relationship Id="rId26" Type="http://schemas.openxmlformats.org/officeDocument/2006/relationships/image" Target="../media/image121.png"/><Relationship Id="rId39" Type="http://schemas.openxmlformats.org/officeDocument/2006/relationships/image" Target="../media/image134.png"/><Relationship Id="rId21" Type="http://schemas.openxmlformats.org/officeDocument/2006/relationships/image" Target="../media/image116.jpeg"/><Relationship Id="rId34" Type="http://schemas.openxmlformats.org/officeDocument/2006/relationships/image" Target="../media/image129.emf"/><Relationship Id="rId42" Type="http://schemas.openxmlformats.org/officeDocument/2006/relationships/image" Target="../media/image137.jpeg"/><Relationship Id="rId47" Type="http://schemas.openxmlformats.org/officeDocument/2006/relationships/image" Target="../media/image142.png"/><Relationship Id="rId50" Type="http://schemas.openxmlformats.org/officeDocument/2006/relationships/image" Target="../media/image145.jpeg"/><Relationship Id="rId55" Type="http://schemas.openxmlformats.org/officeDocument/2006/relationships/image" Target="../media/image150.png"/><Relationship Id="rId7" Type="http://schemas.openxmlformats.org/officeDocument/2006/relationships/image" Target="../media/image102.png"/><Relationship Id="rId2" Type="http://schemas.openxmlformats.org/officeDocument/2006/relationships/image" Target="../media/image97.png"/><Relationship Id="rId16" Type="http://schemas.openxmlformats.org/officeDocument/2006/relationships/image" Target="../media/image111.png"/><Relationship Id="rId20" Type="http://schemas.openxmlformats.org/officeDocument/2006/relationships/image" Target="../media/image115.jpeg"/><Relationship Id="rId29" Type="http://schemas.openxmlformats.org/officeDocument/2006/relationships/image" Target="../media/image124.png"/><Relationship Id="rId41" Type="http://schemas.openxmlformats.org/officeDocument/2006/relationships/image" Target="../media/image136.png"/><Relationship Id="rId54" Type="http://schemas.openxmlformats.org/officeDocument/2006/relationships/image" Target="../media/image14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1.png"/><Relationship Id="rId11" Type="http://schemas.openxmlformats.org/officeDocument/2006/relationships/image" Target="../media/image106.jpeg"/><Relationship Id="rId24" Type="http://schemas.openxmlformats.org/officeDocument/2006/relationships/image" Target="../media/image119.png"/><Relationship Id="rId32" Type="http://schemas.openxmlformats.org/officeDocument/2006/relationships/image" Target="../media/image127.png"/><Relationship Id="rId37" Type="http://schemas.openxmlformats.org/officeDocument/2006/relationships/image" Target="../media/image132.png"/><Relationship Id="rId40" Type="http://schemas.openxmlformats.org/officeDocument/2006/relationships/image" Target="../media/image135.jpeg"/><Relationship Id="rId45" Type="http://schemas.openxmlformats.org/officeDocument/2006/relationships/image" Target="../media/image140.jpeg"/><Relationship Id="rId53" Type="http://schemas.openxmlformats.org/officeDocument/2006/relationships/image" Target="../media/image148.png"/><Relationship Id="rId58" Type="http://schemas.openxmlformats.org/officeDocument/2006/relationships/image" Target="../media/image153.jpeg"/><Relationship Id="rId5" Type="http://schemas.openxmlformats.org/officeDocument/2006/relationships/image" Target="../media/image100.png"/><Relationship Id="rId15" Type="http://schemas.openxmlformats.org/officeDocument/2006/relationships/image" Target="../media/image110.png"/><Relationship Id="rId23" Type="http://schemas.openxmlformats.org/officeDocument/2006/relationships/image" Target="../media/image118.gif"/><Relationship Id="rId28" Type="http://schemas.openxmlformats.org/officeDocument/2006/relationships/image" Target="../media/image123.png"/><Relationship Id="rId36" Type="http://schemas.openxmlformats.org/officeDocument/2006/relationships/image" Target="../media/image131.png"/><Relationship Id="rId49" Type="http://schemas.openxmlformats.org/officeDocument/2006/relationships/image" Target="../media/image144.png"/><Relationship Id="rId57" Type="http://schemas.openxmlformats.org/officeDocument/2006/relationships/image" Target="../media/image152.png"/><Relationship Id="rId61" Type="http://schemas.openxmlformats.org/officeDocument/2006/relationships/image" Target="../media/image156.png"/><Relationship Id="rId10" Type="http://schemas.openxmlformats.org/officeDocument/2006/relationships/image" Target="../media/image105.png"/><Relationship Id="rId19" Type="http://schemas.openxmlformats.org/officeDocument/2006/relationships/image" Target="../media/image114.png"/><Relationship Id="rId31" Type="http://schemas.openxmlformats.org/officeDocument/2006/relationships/image" Target="../media/image126.png"/><Relationship Id="rId44" Type="http://schemas.openxmlformats.org/officeDocument/2006/relationships/image" Target="../media/image139.png"/><Relationship Id="rId52" Type="http://schemas.openxmlformats.org/officeDocument/2006/relationships/image" Target="../media/image147.png"/><Relationship Id="rId60" Type="http://schemas.openxmlformats.org/officeDocument/2006/relationships/image" Target="../media/image155.jpeg"/><Relationship Id="rId4" Type="http://schemas.openxmlformats.org/officeDocument/2006/relationships/image" Target="../media/image99.png"/><Relationship Id="rId9" Type="http://schemas.openxmlformats.org/officeDocument/2006/relationships/image" Target="../media/image104.png"/><Relationship Id="rId14" Type="http://schemas.openxmlformats.org/officeDocument/2006/relationships/image" Target="../media/image109.png"/><Relationship Id="rId22" Type="http://schemas.openxmlformats.org/officeDocument/2006/relationships/image" Target="../media/image117.png"/><Relationship Id="rId27" Type="http://schemas.openxmlformats.org/officeDocument/2006/relationships/image" Target="../media/image122.png"/><Relationship Id="rId30" Type="http://schemas.openxmlformats.org/officeDocument/2006/relationships/image" Target="../media/image125.png"/><Relationship Id="rId35" Type="http://schemas.openxmlformats.org/officeDocument/2006/relationships/image" Target="../media/image130.emf"/><Relationship Id="rId43" Type="http://schemas.openxmlformats.org/officeDocument/2006/relationships/image" Target="../media/image138.png"/><Relationship Id="rId48" Type="http://schemas.openxmlformats.org/officeDocument/2006/relationships/image" Target="../media/image143.png"/><Relationship Id="rId56" Type="http://schemas.openxmlformats.org/officeDocument/2006/relationships/image" Target="../media/image151.png"/><Relationship Id="rId8" Type="http://schemas.openxmlformats.org/officeDocument/2006/relationships/image" Target="../media/image103.jpeg"/><Relationship Id="rId51" Type="http://schemas.openxmlformats.org/officeDocument/2006/relationships/image" Target="../media/image146.jpeg"/><Relationship Id="rId3" Type="http://schemas.openxmlformats.org/officeDocument/2006/relationships/image" Target="../media/image98.png"/><Relationship Id="rId12" Type="http://schemas.openxmlformats.org/officeDocument/2006/relationships/image" Target="../media/image107.png"/><Relationship Id="rId17" Type="http://schemas.openxmlformats.org/officeDocument/2006/relationships/image" Target="../media/image112.png"/><Relationship Id="rId25" Type="http://schemas.openxmlformats.org/officeDocument/2006/relationships/image" Target="../media/image120.png"/><Relationship Id="rId33" Type="http://schemas.openxmlformats.org/officeDocument/2006/relationships/image" Target="../media/image128.png"/><Relationship Id="rId38" Type="http://schemas.openxmlformats.org/officeDocument/2006/relationships/image" Target="../media/image133.png"/><Relationship Id="rId46" Type="http://schemas.openxmlformats.org/officeDocument/2006/relationships/image" Target="../media/image141.png"/><Relationship Id="rId59" Type="http://schemas.openxmlformats.org/officeDocument/2006/relationships/image" Target="../media/image1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>
              <a:buNone/>
            </a:pPr>
            <a:r>
              <a:rPr lang="es-MX" sz="4000" b="1" strike="noStrike" spc="-1" dirty="0">
                <a:solidFill>
                  <a:schemeClr val="dk1"/>
                </a:solidFill>
                <a:latin typeface="Calibri Light"/>
              </a:rPr>
              <a:t>Argentina- Proyecciones de Exportación de Gas Natural Regional mirando al Norte y Opinión sobre GNL </a:t>
            </a:r>
            <a:endParaRPr lang="es-AR" sz="4000" b="1" strike="noStrike" spc="-1" dirty="0">
              <a:solidFill>
                <a:schemeClr val="dk1"/>
              </a:solidFill>
              <a:latin typeface="Calibri Light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1523880" y="4102768"/>
            <a:ext cx="9143640" cy="449567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algn="ctr">
              <a:buNone/>
            </a:pPr>
            <a:r>
              <a:rPr lang="es-AR" sz="2400" b="0" strike="noStrike" spc="-1" dirty="0">
                <a:solidFill>
                  <a:srgbClr val="000000"/>
                </a:solidFill>
                <a:latin typeface="Arial"/>
              </a:rPr>
              <a:t>Alvaro Rios – Director Gas Energy </a:t>
            </a:r>
            <a:r>
              <a:rPr lang="es-AR" sz="2400" b="0" strike="noStrike" spc="-1" dirty="0" err="1">
                <a:solidFill>
                  <a:srgbClr val="000000"/>
                </a:solidFill>
                <a:latin typeface="Arial"/>
              </a:rPr>
              <a:t>Latin</a:t>
            </a:r>
            <a:r>
              <a:rPr lang="es-AR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s-AR" sz="2400" b="0" strike="noStrike" spc="-1" dirty="0" err="1">
                <a:solidFill>
                  <a:srgbClr val="000000"/>
                </a:solidFill>
                <a:latin typeface="Arial"/>
              </a:rPr>
              <a:t>America</a:t>
            </a:r>
            <a:r>
              <a:rPr lang="es-AR" sz="2400" b="0" strike="noStrike" spc="-1" dirty="0">
                <a:solidFill>
                  <a:srgbClr val="000000"/>
                </a:solidFill>
                <a:latin typeface="Arial"/>
              </a:rPr>
              <a:t> (GELA)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DB60640-2B2B-21F4-D1F9-14286879D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1167" y="5036364"/>
            <a:ext cx="2269066" cy="139831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89149D-C997-2E75-D84B-8F82BBD6A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073" y="1023941"/>
            <a:ext cx="9143640" cy="549909"/>
          </a:xfrm>
        </p:spPr>
        <p:txBody>
          <a:bodyPr/>
          <a:lstStyle/>
          <a:p>
            <a:pPr algn="ctr"/>
            <a:r>
              <a:rPr lang="es-BO" dirty="0"/>
              <a:t>Contenido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4D6AB82-8033-4322-1F59-B273FC884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3225" y="4978897"/>
            <a:ext cx="2269066" cy="1398312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EF9702A7-45E6-F68F-7290-18044B98A350}"/>
              </a:ext>
            </a:extLst>
          </p:cNvPr>
          <p:cNvSpPr/>
          <p:nvPr/>
        </p:nvSpPr>
        <p:spPr>
          <a:xfrm>
            <a:off x="321656" y="2396936"/>
            <a:ext cx="11326761" cy="5400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F8B960A-4A1F-680F-63DF-77FB0D71C5E3}"/>
              </a:ext>
            </a:extLst>
          </p:cNvPr>
          <p:cNvSpPr txBox="1"/>
          <p:nvPr/>
        </p:nvSpPr>
        <p:spPr>
          <a:xfrm>
            <a:off x="434726" y="1635912"/>
            <a:ext cx="1074665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sz="2800" dirty="0"/>
              <a:t>Presentación institucional GELA y nuevos productos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sz="2800" dirty="0"/>
              <a:t>Oportunidades para Argentina en el contexto regional</a:t>
            </a:r>
          </a:p>
          <a:p>
            <a:pPr marL="914400" lvl="1" indent="-457200">
              <a:spcBef>
                <a:spcPts val="6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s-MX" sz="1600" dirty="0"/>
              <a:t>Demanda regional de gas natural actual y potencial mirando al norte</a:t>
            </a:r>
          </a:p>
          <a:p>
            <a:pPr marL="914400" lvl="1" indent="-457200">
              <a:spcBef>
                <a:spcPts val="6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s-MX" sz="1600" dirty="0"/>
              <a:t>Estimación GELA de capacidad de transporte ociosa en Bolivia de acuerdo nuevo escenario de producción</a:t>
            </a:r>
          </a:p>
          <a:p>
            <a:pPr marL="914400" lvl="1" indent="-457200">
              <a:spcBef>
                <a:spcPts val="6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s-MX" sz="1600" dirty="0"/>
              <a:t>Análisis de proyectos de infraestructura hacia el norte Argentino y timing para su desarrollo</a:t>
            </a:r>
          </a:p>
          <a:p>
            <a:pPr marL="914400" lvl="1" indent="-457200">
              <a:spcBef>
                <a:spcPts val="6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s-MX" sz="1600" dirty="0"/>
              <a:t>Perspectivas y techo de precios en mercado en Brasil </a:t>
            </a:r>
          </a:p>
          <a:p>
            <a:pPr marL="914400" lvl="1" indent="-457200">
              <a:spcBef>
                <a:spcPts val="6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s-MX" sz="1600" dirty="0"/>
              <a:t>Costos de producción en Argentina </a:t>
            </a:r>
          </a:p>
          <a:p>
            <a:pPr marL="914400" lvl="1" indent="-457200">
              <a:spcBef>
                <a:spcPts val="6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s-MX" sz="1600" dirty="0"/>
              <a:t>Márgenes para mover el gas natural </a:t>
            </a:r>
          </a:p>
          <a:p>
            <a:pPr marL="914400" lvl="1" indent="-457200">
              <a:spcBef>
                <a:spcPts val="6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s-MX" sz="1600" dirty="0"/>
              <a:t>Cerrando el anillo en el largo plazo y conclusiones</a:t>
            </a:r>
          </a:p>
          <a:p>
            <a:pPr marL="914400" lvl="1" indent="-457200">
              <a:spcBef>
                <a:spcPts val="6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s-MX" sz="1600" dirty="0"/>
              <a:t>Algo sobre el GNL desde Argentina</a:t>
            </a:r>
          </a:p>
        </p:txBody>
      </p:sp>
    </p:spTree>
    <p:extLst>
      <p:ext uri="{BB962C8B-B14F-4D97-AF65-F5344CB8AC3E}">
        <p14:creationId xmlns:p14="http://schemas.microsoft.com/office/powerpoint/2010/main" val="374829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A4D9F34-722E-6616-57AB-17A007F1196C}"/>
              </a:ext>
            </a:extLst>
          </p:cNvPr>
          <p:cNvSpPr txBox="1">
            <a:spLocks/>
          </p:cNvSpPr>
          <p:nvPr/>
        </p:nvSpPr>
        <p:spPr>
          <a:xfrm>
            <a:off x="305379" y="1032884"/>
            <a:ext cx="11207415" cy="10897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s-MX" sz="3200" b="1" dirty="0"/>
              <a:t>Resumen de demanda actual y potencial firme al norte a ser abastecida desde Argentina a 15 años / Estimación GELA</a:t>
            </a:r>
          </a:p>
        </p:txBody>
      </p:sp>
      <p:graphicFrame>
        <p:nvGraphicFramePr>
          <p:cNvPr id="4" name="Tabla 6">
            <a:extLst>
              <a:ext uri="{FF2B5EF4-FFF2-40B4-BE49-F238E27FC236}">
                <a16:creationId xmlns:a16="http://schemas.microsoft.com/office/drawing/2014/main" id="{2CF61AFE-522B-C6C7-240B-4C75E397A0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958043"/>
              </p:ext>
            </p:extLst>
          </p:nvPr>
        </p:nvGraphicFramePr>
        <p:xfrm>
          <a:off x="305379" y="2122664"/>
          <a:ext cx="5640814" cy="4313732"/>
        </p:xfrm>
        <a:graphic>
          <a:graphicData uri="http://schemas.openxmlformats.org/drawingml/2006/table">
            <a:tbl>
              <a:tblPr firstRow="1" lastRow="1" bandRow="1">
                <a:tableStyleId>{F5AB1C69-6EDB-4FF4-983F-18BD219EF322}</a:tableStyleId>
              </a:tblPr>
              <a:tblGrid>
                <a:gridCol w="3412929">
                  <a:extLst>
                    <a:ext uri="{9D8B030D-6E8A-4147-A177-3AD203B41FA5}">
                      <a16:colId xmlns:a16="http://schemas.microsoft.com/office/drawing/2014/main" val="3966905655"/>
                    </a:ext>
                  </a:extLst>
                </a:gridCol>
                <a:gridCol w="2227885">
                  <a:extLst>
                    <a:ext uri="{9D8B030D-6E8A-4147-A177-3AD203B41FA5}">
                      <a16:colId xmlns:a16="http://schemas.microsoft.com/office/drawing/2014/main" val="2463549105"/>
                    </a:ext>
                  </a:extLst>
                </a:gridCol>
              </a:tblGrid>
              <a:tr h="343696">
                <a:tc>
                  <a:txBody>
                    <a:bodyPr/>
                    <a:lstStyle/>
                    <a:p>
                      <a:pPr algn="ctr"/>
                      <a:endParaRPr lang="es-B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Demanda</a:t>
                      </a:r>
                      <a:endParaRPr lang="es-BO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6856341"/>
                  </a:ext>
                </a:extLst>
              </a:tr>
              <a:tr h="343696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Bolivia</a:t>
                      </a:r>
                      <a:endParaRPr lang="es-B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14 – 15 </a:t>
                      </a:r>
                      <a:r>
                        <a:rPr lang="es-MX" dirty="0" err="1"/>
                        <a:t>MMmcd</a:t>
                      </a:r>
                      <a:endParaRPr lang="es-BO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7337059"/>
                  </a:ext>
                </a:extLst>
              </a:tr>
              <a:tr h="343696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Bolivia potencial (Litio)</a:t>
                      </a:r>
                      <a:endParaRPr lang="es-BO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1 - 3 </a:t>
                      </a:r>
                      <a:r>
                        <a:rPr lang="es-MX" dirty="0" err="1"/>
                        <a:t>MMmcd</a:t>
                      </a:r>
                      <a:endParaRPr lang="es-BO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8292910"/>
                  </a:ext>
                </a:extLst>
              </a:tr>
              <a:tr h="343696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Norte de Argentina actual</a:t>
                      </a:r>
                      <a:endParaRPr lang="es-BO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16 - 18 </a:t>
                      </a:r>
                      <a:r>
                        <a:rPr lang="es-MX" dirty="0" err="1"/>
                        <a:t>MMmcd</a:t>
                      </a:r>
                      <a:r>
                        <a:rPr lang="es-MX" dirty="0"/>
                        <a:t> </a:t>
                      </a:r>
                      <a:endParaRPr lang="es-BO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2820341"/>
                  </a:ext>
                </a:extLst>
              </a:tr>
              <a:tr h="601468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Norte de Argentina (Minería y Litio)</a:t>
                      </a:r>
                      <a:endParaRPr lang="es-BO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2 - 3 </a:t>
                      </a:r>
                      <a:r>
                        <a:rPr lang="es-MX" dirty="0" err="1"/>
                        <a:t>MMmcd</a:t>
                      </a:r>
                      <a:endParaRPr lang="es-BO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746257"/>
                  </a:ext>
                </a:extLst>
              </a:tr>
              <a:tr h="343696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Norte de Chile</a:t>
                      </a:r>
                      <a:endParaRPr lang="es-BO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2 - 3 </a:t>
                      </a:r>
                      <a:r>
                        <a:rPr lang="es-MX" dirty="0" err="1"/>
                        <a:t>MMmcd</a:t>
                      </a:r>
                      <a:endParaRPr lang="es-BO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5446465"/>
                  </a:ext>
                </a:extLst>
              </a:tr>
              <a:tr h="378755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Brasil – TBG actual</a:t>
                      </a:r>
                      <a:endParaRPr lang="es-BO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20 </a:t>
                      </a:r>
                      <a:r>
                        <a:rPr lang="es-MX" dirty="0" err="1"/>
                        <a:t>MMmcd</a:t>
                      </a:r>
                      <a:endParaRPr lang="es-BO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0169458"/>
                  </a:ext>
                </a:extLst>
              </a:tr>
              <a:tr h="353938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Brasil – TBG potencial</a:t>
                      </a:r>
                      <a:endParaRPr lang="es-BO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10 - 12 </a:t>
                      </a:r>
                      <a:r>
                        <a:rPr lang="es-MX" dirty="0" err="1"/>
                        <a:t>MMmcd</a:t>
                      </a:r>
                      <a:endParaRPr lang="es-BO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570033"/>
                  </a:ext>
                </a:extLst>
              </a:tr>
              <a:tr h="353955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Brasil - Cuiabá Eléctrico Potencial</a:t>
                      </a:r>
                      <a:endParaRPr lang="es-BO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 </a:t>
                      </a:r>
                      <a:r>
                        <a:rPr lang="es-MX" dirty="0" err="1"/>
                        <a:t>MMmcd</a:t>
                      </a:r>
                      <a:endParaRPr lang="es-BO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4551977"/>
                  </a:ext>
                </a:extLst>
              </a:tr>
              <a:tr h="3688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Brasil - Cuiabá</a:t>
                      </a:r>
                      <a:r>
                        <a:rPr lang="es-BO" dirty="0"/>
                        <a:t> – Potencial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4 - 6 </a:t>
                      </a:r>
                      <a:r>
                        <a:rPr lang="es-MX" dirty="0" err="1"/>
                        <a:t>MMmcd</a:t>
                      </a:r>
                      <a:endParaRPr lang="es-BO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1748443"/>
                  </a:ext>
                </a:extLst>
              </a:tr>
              <a:tr h="3436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TOTAL</a:t>
                      </a:r>
                      <a:endParaRPr lang="es-B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71 – 82 </a:t>
                      </a:r>
                      <a:r>
                        <a:rPr lang="es-MX" dirty="0" err="1"/>
                        <a:t>MMmcd</a:t>
                      </a:r>
                      <a:endParaRPr lang="es-BO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2273894"/>
                  </a:ext>
                </a:extLst>
              </a:tr>
            </a:tbl>
          </a:graphicData>
        </a:graphic>
      </p:graphicFrame>
      <p:grpSp>
        <p:nvGrpSpPr>
          <p:cNvPr id="5" name="Grupo 4">
            <a:extLst>
              <a:ext uri="{FF2B5EF4-FFF2-40B4-BE49-F238E27FC236}">
                <a16:creationId xmlns:a16="http://schemas.microsoft.com/office/drawing/2014/main" id="{CA9A63E1-9DFD-085A-875B-D31CB9560C38}"/>
              </a:ext>
            </a:extLst>
          </p:cNvPr>
          <p:cNvGrpSpPr/>
          <p:nvPr/>
        </p:nvGrpSpPr>
        <p:grpSpPr>
          <a:xfrm>
            <a:off x="5946193" y="2242765"/>
            <a:ext cx="5238645" cy="3473925"/>
            <a:chOff x="6065843" y="1396104"/>
            <a:chExt cx="6223386" cy="4409160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50F4A508-F11F-F606-11D3-94CAF72ACA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21480" y="1396104"/>
              <a:ext cx="3366995" cy="4409160"/>
            </a:xfrm>
            <a:prstGeom prst="rect">
              <a:avLst/>
            </a:prstGeom>
          </p:spPr>
        </p:pic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A63D2391-5D72-894B-DE93-CA473710F28C}"/>
                </a:ext>
              </a:extLst>
            </p:cNvPr>
            <p:cNvSpPr txBox="1"/>
            <p:nvPr/>
          </p:nvSpPr>
          <p:spPr>
            <a:xfrm>
              <a:off x="9091731" y="1892274"/>
              <a:ext cx="11338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+mn-cs"/>
                </a:rPr>
                <a:t>BOLIVIA</a:t>
              </a:r>
              <a:endParaRPr kumimoji="0" lang="es-BO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endParaRP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9C01B4F7-ED5D-7BE5-1C86-DB41A4CB68D4}"/>
                </a:ext>
              </a:extLst>
            </p:cNvPr>
            <p:cNvSpPr txBox="1"/>
            <p:nvPr/>
          </p:nvSpPr>
          <p:spPr>
            <a:xfrm>
              <a:off x="10403412" y="2092241"/>
              <a:ext cx="11338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+mn-cs"/>
                </a:rPr>
                <a:t>BRASIL</a:t>
              </a:r>
              <a:endParaRPr kumimoji="0" lang="es-BO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endParaRPr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80EE6CF5-1D0F-073E-9E72-10FA9E301970}"/>
                </a:ext>
              </a:extLst>
            </p:cNvPr>
            <p:cNvSpPr txBox="1"/>
            <p:nvPr/>
          </p:nvSpPr>
          <p:spPr>
            <a:xfrm>
              <a:off x="8777663" y="3935268"/>
              <a:ext cx="460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+mn-cs"/>
                </a:rPr>
                <a:t>VM</a:t>
              </a:r>
              <a:endParaRPr kumimoji="0" lang="es-BO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endParaRPr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A7F930A7-3D53-FBF0-F526-A0EF3B510DED}"/>
                </a:ext>
              </a:extLst>
            </p:cNvPr>
            <p:cNvSpPr txBox="1"/>
            <p:nvPr/>
          </p:nvSpPr>
          <p:spPr>
            <a:xfrm rot="20315337">
              <a:off x="8745386" y="4495519"/>
              <a:ext cx="11338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+mn-cs"/>
                </a:rPr>
                <a:t>ARGENTINA</a:t>
              </a:r>
              <a:endParaRPr kumimoji="0" lang="es-BO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endParaRPr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7C3DD8FB-91DF-0487-9BAB-B02FE4AD71D2}"/>
                </a:ext>
              </a:extLst>
            </p:cNvPr>
            <p:cNvSpPr/>
            <p:nvPr/>
          </p:nvSpPr>
          <p:spPr>
            <a:xfrm>
              <a:off x="10036216" y="2656355"/>
              <a:ext cx="4987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BO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+mn-cs"/>
                </a:rPr>
                <a:t>PRY</a:t>
              </a:r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B20C4EB5-8BDE-E7D0-5DC8-EE59C14A0524}"/>
                </a:ext>
              </a:extLst>
            </p:cNvPr>
            <p:cNvSpPr/>
            <p:nvPr/>
          </p:nvSpPr>
          <p:spPr>
            <a:xfrm>
              <a:off x="10189691" y="3570051"/>
              <a:ext cx="5148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BO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+mn-cs"/>
                </a:rPr>
                <a:t>URY</a:t>
              </a: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4F325EB6-7CB0-BD78-10A7-2883CD4477D3}"/>
                </a:ext>
              </a:extLst>
            </p:cNvPr>
            <p:cNvSpPr txBox="1"/>
            <p:nvPr/>
          </p:nvSpPr>
          <p:spPr>
            <a:xfrm rot="17442548">
              <a:off x="8321119" y="2886170"/>
              <a:ext cx="11338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+mn-cs"/>
                </a:rPr>
                <a:t>CHILE</a:t>
              </a:r>
              <a:endParaRPr kumimoji="0" lang="es-BO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endParaRP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09E5EFAE-83BB-97AF-88BF-486EC06074A8}"/>
                </a:ext>
              </a:extLst>
            </p:cNvPr>
            <p:cNvSpPr txBox="1"/>
            <p:nvPr/>
          </p:nvSpPr>
          <p:spPr>
            <a:xfrm>
              <a:off x="11155361" y="2589497"/>
              <a:ext cx="11338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+mn-cs"/>
                </a:rPr>
                <a:t>SP</a:t>
              </a:r>
              <a:endParaRPr kumimoji="0" lang="es-BO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endParaRP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3F3CAD9F-6D3A-CC05-06EB-E014B7A5C2F0}"/>
                </a:ext>
              </a:extLst>
            </p:cNvPr>
            <p:cNvSpPr txBox="1"/>
            <p:nvPr/>
          </p:nvSpPr>
          <p:spPr>
            <a:xfrm>
              <a:off x="9995242" y="1855493"/>
              <a:ext cx="11338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+mn-cs"/>
                </a:rPr>
                <a:t>MT</a:t>
              </a:r>
              <a:endParaRPr kumimoji="0" lang="es-BO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endParaRPr>
            </a:p>
          </p:txBody>
        </p:sp>
        <p:cxnSp>
          <p:nvCxnSpPr>
            <p:cNvPr id="16" name="Conector: angular 15">
              <a:extLst>
                <a:ext uri="{FF2B5EF4-FFF2-40B4-BE49-F238E27FC236}">
                  <a16:creationId xmlns:a16="http://schemas.microsoft.com/office/drawing/2014/main" id="{E8AB80D4-F657-7C07-66DA-235C198B46BE}"/>
                </a:ext>
              </a:extLst>
            </p:cNvPr>
            <p:cNvCxnSpPr>
              <a:cxnSpLocks/>
            </p:cNvCxnSpPr>
            <p:nvPr/>
          </p:nvCxnSpPr>
          <p:spPr>
            <a:xfrm>
              <a:off x="6518251" y="2323388"/>
              <a:ext cx="2664497" cy="68568"/>
            </a:xfrm>
            <a:prstGeom prst="bentConnector3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pic>
          <p:nvPicPr>
            <p:cNvPr id="17" name="Picture 2" descr="icono de salar de uyuni sobre fondo gris. bolivia, uyuni ...">
              <a:extLst>
                <a:ext uri="{FF2B5EF4-FFF2-40B4-BE49-F238E27FC236}">
                  <a16:creationId xmlns:a16="http://schemas.microsoft.com/office/drawing/2014/main" id="{5FA75ACF-0FEB-71F5-E6BC-D11A055D4A6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27" t="29604" r="20504" b="28094"/>
            <a:stretch/>
          </p:blipFill>
          <p:spPr bwMode="auto">
            <a:xfrm>
              <a:off x="9182748" y="2260105"/>
              <a:ext cx="215884" cy="150034"/>
            </a:xfrm>
            <a:prstGeom prst="roundRect">
              <a:avLst>
                <a:gd name="adj" fmla="val 16667"/>
              </a:avLst>
            </a:prstGeom>
            <a:ln>
              <a:solidFill>
                <a:schemeClr val="tx1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B1B9EA11-E70D-851F-CA76-BC49515101A5}"/>
                </a:ext>
              </a:extLst>
            </p:cNvPr>
            <p:cNvSpPr txBox="1"/>
            <p:nvPr/>
          </p:nvSpPr>
          <p:spPr>
            <a:xfrm>
              <a:off x="9142184" y="2387615"/>
              <a:ext cx="1512819" cy="177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rPr>
                <a:t>LITIO</a:t>
              </a:r>
              <a:endParaRPr kumimoji="0" lang="es-BO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cxnSp>
          <p:nvCxnSpPr>
            <p:cNvPr id="19" name="Conector: angular 18">
              <a:extLst>
                <a:ext uri="{FF2B5EF4-FFF2-40B4-BE49-F238E27FC236}">
                  <a16:creationId xmlns:a16="http://schemas.microsoft.com/office/drawing/2014/main" id="{6B847A55-8524-9F41-8ADF-220E9EDB5802}"/>
                </a:ext>
              </a:extLst>
            </p:cNvPr>
            <p:cNvCxnSpPr>
              <a:cxnSpLocks/>
            </p:cNvCxnSpPr>
            <p:nvPr/>
          </p:nvCxnSpPr>
          <p:spPr>
            <a:xfrm>
              <a:off x="6518251" y="2574261"/>
              <a:ext cx="2990156" cy="338791"/>
            </a:xfrm>
            <a:prstGeom prst="bentConnector3">
              <a:avLst>
                <a:gd name="adj1" fmla="val 50000"/>
              </a:avLst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0" name="Conector: angular 19">
              <a:extLst>
                <a:ext uri="{FF2B5EF4-FFF2-40B4-BE49-F238E27FC236}">
                  <a16:creationId xmlns:a16="http://schemas.microsoft.com/office/drawing/2014/main" id="{A46371C9-3FD8-ABBA-34CC-0A4DF56701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18251" y="2792129"/>
              <a:ext cx="2401048" cy="130726"/>
            </a:xfrm>
            <a:prstGeom prst="bentConnector3">
              <a:avLst>
                <a:gd name="adj1" fmla="val 50000"/>
              </a:avLst>
            </a:prstGeom>
            <a:ln w="9525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1" name="Conector: angular 20">
              <a:extLst>
                <a:ext uri="{FF2B5EF4-FFF2-40B4-BE49-F238E27FC236}">
                  <a16:creationId xmlns:a16="http://schemas.microsoft.com/office/drawing/2014/main" id="{228C7DFB-17C2-276F-62CE-541616DD47F2}"/>
                </a:ext>
              </a:extLst>
            </p:cNvPr>
            <p:cNvCxnSpPr>
              <a:cxnSpLocks/>
              <a:stCxn id="4" idx="3"/>
            </p:cNvCxnSpPr>
            <p:nvPr/>
          </p:nvCxnSpPr>
          <p:spPr>
            <a:xfrm flipV="1">
              <a:off x="6065843" y="3642160"/>
              <a:ext cx="5210241" cy="339038"/>
            </a:xfrm>
            <a:prstGeom prst="bentConnector3">
              <a:avLst>
                <a:gd name="adj1" fmla="val 50000"/>
              </a:avLst>
            </a:prstGeom>
            <a:ln w="9525" cap="flat" cmpd="sng" algn="ctr">
              <a:solidFill>
                <a:schemeClr val="accent6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2" name="Conector: angular 21">
              <a:extLst>
                <a:ext uri="{FF2B5EF4-FFF2-40B4-BE49-F238E27FC236}">
                  <a16:creationId xmlns:a16="http://schemas.microsoft.com/office/drawing/2014/main" id="{4479836C-88BD-C3AA-7629-11E49E520C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18251" y="2074580"/>
              <a:ext cx="3756947" cy="2882992"/>
            </a:xfrm>
            <a:prstGeom prst="bentConnector3">
              <a:avLst>
                <a:gd name="adj1" fmla="val 99562"/>
              </a:avLst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1814CB6B-18C2-41A3-0B22-10D4840AC4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0813" y="5540791"/>
            <a:ext cx="2048344" cy="1262292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27E5C5A-43C7-3514-7294-BCC434713FFE}"/>
              </a:ext>
            </a:extLst>
          </p:cNvPr>
          <p:cNvSpPr txBox="1"/>
          <p:nvPr/>
        </p:nvSpPr>
        <p:spPr>
          <a:xfrm>
            <a:off x="6303559" y="5841912"/>
            <a:ext cx="3671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b="1" i="1" dirty="0"/>
              <a:t>El potencial de exportación corredor norte es entre 53 – 61 </a:t>
            </a:r>
            <a:r>
              <a:rPr lang="es-BO" b="1" i="1" dirty="0" err="1"/>
              <a:t>MMmcd</a:t>
            </a:r>
            <a:endParaRPr lang="es-BO" b="1" i="1" dirty="0"/>
          </a:p>
        </p:txBody>
      </p:sp>
    </p:spTree>
    <p:extLst>
      <p:ext uri="{BB962C8B-B14F-4D97-AF65-F5344CB8AC3E}">
        <p14:creationId xmlns:p14="http://schemas.microsoft.com/office/powerpoint/2010/main" val="937423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8D4F9-D862-1B30-DAD0-EAC90848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767" y="990128"/>
            <a:ext cx="11100619" cy="883301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es-MX" sz="3200" b="1" dirty="0"/>
              <a:t>Estimación GELA de capacidad de transporte ociosa en Bolivia</a:t>
            </a:r>
            <a:endParaRPr lang="es-BO" sz="3200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0071231-B13A-C5D9-5E3A-A9B2D9432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3371" y="5456902"/>
            <a:ext cx="1921705" cy="1184251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8766A5AE-FA8F-ED4B-DE36-42A377D2D411}"/>
              </a:ext>
            </a:extLst>
          </p:cNvPr>
          <p:cNvGrpSpPr/>
          <p:nvPr/>
        </p:nvGrpSpPr>
        <p:grpSpPr>
          <a:xfrm>
            <a:off x="679712" y="1876401"/>
            <a:ext cx="6673168" cy="4715596"/>
            <a:chOff x="2870792" y="1654252"/>
            <a:chExt cx="6673168" cy="4715596"/>
          </a:xfrm>
        </p:grpSpPr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FA042B22-B81F-2A8A-792B-F49DDDD5731C}"/>
                </a:ext>
              </a:extLst>
            </p:cNvPr>
            <p:cNvGrpSpPr/>
            <p:nvPr/>
          </p:nvGrpSpPr>
          <p:grpSpPr>
            <a:xfrm>
              <a:off x="2870792" y="1828800"/>
              <a:ext cx="5732003" cy="4541048"/>
              <a:chOff x="2870792" y="1696453"/>
              <a:chExt cx="5732003" cy="4944700"/>
            </a:xfrm>
          </p:grpSpPr>
          <p:grpSp>
            <p:nvGrpSpPr>
              <p:cNvPr id="22" name="Grupo 21">
                <a:extLst>
                  <a:ext uri="{FF2B5EF4-FFF2-40B4-BE49-F238E27FC236}">
                    <a16:creationId xmlns:a16="http://schemas.microsoft.com/office/drawing/2014/main" id="{EF737E50-663E-B1C0-0E72-72BF842A7403}"/>
                  </a:ext>
                </a:extLst>
              </p:cNvPr>
              <p:cNvGrpSpPr/>
              <p:nvPr/>
            </p:nvGrpSpPr>
            <p:grpSpPr>
              <a:xfrm>
                <a:off x="3214149" y="1696453"/>
                <a:ext cx="5388646" cy="4944700"/>
                <a:chOff x="3214149" y="1696453"/>
                <a:chExt cx="5388646" cy="4944700"/>
              </a:xfrm>
            </p:grpSpPr>
            <p:pic>
              <p:nvPicPr>
                <p:cNvPr id="25" name="Imagen 24">
                  <a:extLst>
                    <a:ext uri="{FF2B5EF4-FFF2-40B4-BE49-F238E27FC236}">
                      <a16:creationId xmlns:a16="http://schemas.microsoft.com/office/drawing/2014/main" id="{13FC253B-F4BF-B59E-487F-9A50B76752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t="2881"/>
                <a:stretch/>
              </p:blipFill>
              <p:spPr>
                <a:xfrm>
                  <a:off x="3214149" y="1696453"/>
                  <a:ext cx="5388646" cy="4944700"/>
                </a:xfrm>
                <a:prstGeom prst="rect">
                  <a:avLst/>
                </a:prstGeom>
              </p:spPr>
            </p:pic>
            <p:pic>
              <p:nvPicPr>
                <p:cNvPr id="26" name="Imagen 25">
                  <a:extLst>
                    <a:ext uri="{FF2B5EF4-FFF2-40B4-BE49-F238E27FC236}">
                      <a16:creationId xmlns:a16="http://schemas.microsoft.com/office/drawing/2014/main" id="{F056B2ED-F3C9-F29C-A04F-8F82DC8BFF0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913245" y="2705543"/>
                  <a:ext cx="91488" cy="123446"/>
                </a:xfrm>
                <a:prstGeom prst="rect">
                  <a:avLst/>
                </a:prstGeom>
              </p:spPr>
            </p:pic>
          </p:grpSp>
          <p:sp>
            <p:nvSpPr>
              <p:cNvPr id="23" name="Rectángulo 22">
                <a:extLst>
                  <a:ext uri="{FF2B5EF4-FFF2-40B4-BE49-F238E27FC236}">
                    <a16:creationId xmlns:a16="http://schemas.microsoft.com/office/drawing/2014/main" id="{6A41E9F5-D36E-608A-0A7C-8F3ABD260844}"/>
                  </a:ext>
                </a:extLst>
              </p:cNvPr>
              <p:cNvSpPr/>
              <p:nvPr/>
            </p:nvSpPr>
            <p:spPr>
              <a:xfrm>
                <a:off x="2870792" y="4288465"/>
                <a:ext cx="928576" cy="467833"/>
              </a:xfrm>
              <a:prstGeom prst="rect">
                <a:avLst/>
              </a:prstGeom>
            </p:spPr>
            <p:style>
              <a:lnRef idx="2">
                <a:schemeClr val="accent5">
                  <a:shade val="15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BO" sz="1200" dirty="0"/>
                  <a:t>Producción Incahuasi</a:t>
                </a:r>
              </a:p>
            </p:txBody>
          </p:sp>
          <p:sp>
            <p:nvSpPr>
              <p:cNvPr id="24" name="Rectángulo 23">
                <a:extLst>
                  <a:ext uri="{FF2B5EF4-FFF2-40B4-BE49-F238E27FC236}">
                    <a16:creationId xmlns:a16="http://schemas.microsoft.com/office/drawing/2014/main" id="{E2D7B845-4228-D2C9-27C6-5C11C2955C74}"/>
                  </a:ext>
                </a:extLst>
              </p:cNvPr>
              <p:cNvSpPr/>
              <p:nvPr/>
            </p:nvSpPr>
            <p:spPr>
              <a:xfrm>
                <a:off x="2870792" y="5078818"/>
                <a:ext cx="928576" cy="882502"/>
              </a:xfrm>
              <a:prstGeom prst="rect">
                <a:avLst/>
              </a:prstGeom>
              <a:solidFill>
                <a:srgbClr val="00AD49"/>
              </a:solidFill>
            </p:spPr>
            <p:style>
              <a:lnRef idx="2">
                <a:schemeClr val="accent5">
                  <a:shade val="15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BO" sz="1200" dirty="0"/>
                  <a:t>Producción Margarita </a:t>
                </a:r>
              </a:p>
              <a:p>
                <a:pPr algn="ctr"/>
                <a:r>
                  <a:rPr lang="es-BO" sz="1200" dirty="0"/>
                  <a:t>Sábalo</a:t>
                </a:r>
              </a:p>
              <a:p>
                <a:pPr algn="ctr"/>
                <a:r>
                  <a:rPr lang="es-BO" sz="1200" dirty="0"/>
                  <a:t>San Alberto</a:t>
                </a:r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357D9B2D-5952-6A12-6CC6-48A815F91A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2794" y="2549088"/>
              <a:ext cx="941165" cy="660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 descr="Bandera de la Argentina - Wikipedia, la enciclopedia libre">
              <a:extLst>
                <a:ext uri="{FF2B5EF4-FFF2-40B4-BE49-F238E27FC236}">
                  <a16:creationId xmlns:a16="http://schemas.microsoft.com/office/drawing/2014/main" id="{4FD38DF2-61CA-D1E2-1ACF-057D1E899E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1770" y="5747497"/>
              <a:ext cx="995762" cy="622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>
              <a:extLst>
                <a:ext uri="{FF2B5EF4-FFF2-40B4-BE49-F238E27FC236}">
                  <a16:creationId xmlns:a16="http://schemas.microsoft.com/office/drawing/2014/main" id="{2A6AD973-FF0C-7DC9-79AD-1E2944692C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2795" y="1654252"/>
              <a:ext cx="941165" cy="660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CuadroTexto 26">
            <a:extLst>
              <a:ext uri="{FF2B5EF4-FFF2-40B4-BE49-F238E27FC236}">
                <a16:creationId xmlns:a16="http://schemas.microsoft.com/office/drawing/2014/main" id="{4A73A3CC-A735-8D31-E07F-3B6CB6B36D13}"/>
              </a:ext>
            </a:extLst>
          </p:cNvPr>
          <p:cNvSpPr txBox="1"/>
          <p:nvPr/>
        </p:nvSpPr>
        <p:spPr>
          <a:xfrm>
            <a:off x="7502963" y="1873429"/>
            <a:ext cx="3777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1200" dirty="0"/>
              <a:t>Gasoducto GOB – GOM // </a:t>
            </a:r>
            <a:r>
              <a:rPr lang="es-BO" sz="1200" dirty="0" err="1"/>
              <a:t>Cap</a:t>
            </a:r>
            <a:r>
              <a:rPr lang="es-BO" sz="1200" dirty="0"/>
              <a:t> instalada: 4 </a:t>
            </a:r>
            <a:r>
              <a:rPr lang="es-BO" sz="1200" dirty="0" err="1"/>
              <a:t>MMmcd</a:t>
            </a:r>
            <a:endParaRPr lang="es-BO" sz="1200" dirty="0"/>
          </a:p>
          <a:p>
            <a:r>
              <a:rPr lang="es-BO" sz="1200" dirty="0"/>
              <a:t>Capacidad ociosa al 2025: 4 </a:t>
            </a:r>
            <a:r>
              <a:rPr lang="es-BO" sz="1200" dirty="0" err="1"/>
              <a:t>MMmcd</a:t>
            </a:r>
            <a:endParaRPr lang="es-BO" sz="1200" dirty="0"/>
          </a:p>
          <a:p>
            <a:r>
              <a:rPr lang="es-BO" sz="1200" dirty="0"/>
              <a:t>Capacidad ociosa al 2030: 4 </a:t>
            </a:r>
            <a:r>
              <a:rPr lang="es-BO" sz="1200" dirty="0" err="1"/>
              <a:t>MMmcd</a:t>
            </a:r>
            <a:endParaRPr lang="es-BO" sz="1200" dirty="0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829D9D7A-03A3-7986-1E03-E0C06BC005A4}"/>
              </a:ext>
            </a:extLst>
          </p:cNvPr>
          <p:cNvSpPr txBox="1"/>
          <p:nvPr/>
        </p:nvSpPr>
        <p:spPr>
          <a:xfrm>
            <a:off x="7498647" y="2767867"/>
            <a:ext cx="3777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1200" dirty="0"/>
              <a:t>Gasoducto GTB  – TBG // </a:t>
            </a:r>
            <a:r>
              <a:rPr lang="es-BO" sz="1200" dirty="0" err="1"/>
              <a:t>Cap</a:t>
            </a:r>
            <a:r>
              <a:rPr lang="es-BO" sz="1200" dirty="0"/>
              <a:t> instalada: 30/34  </a:t>
            </a:r>
            <a:r>
              <a:rPr lang="es-BO" sz="1200" dirty="0" err="1"/>
              <a:t>MMmcd</a:t>
            </a:r>
            <a:endParaRPr lang="es-BO" sz="1200" dirty="0"/>
          </a:p>
          <a:p>
            <a:r>
              <a:rPr lang="es-BO" sz="1200" dirty="0"/>
              <a:t>Capacidad ociosa al 2025: 18,2 </a:t>
            </a:r>
            <a:r>
              <a:rPr lang="es-BO" sz="1200" dirty="0" err="1"/>
              <a:t>MMmcd</a:t>
            </a:r>
            <a:endParaRPr lang="es-BO" sz="1200" dirty="0"/>
          </a:p>
          <a:p>
            <a:r>
              <a:rPr lang="es-BO" sz="1200" dirty="0"/>
              <a:t>Capacidad ociosa al 2030: 30/34 </a:t>
            </a:r>
            <a:r>
              <a:rPr lang="es-BO" sz="1200" dirty="0" err="1"/>
              <a:t>MMmcd</a:t>
            </a:r>
            <a:endParaRPr lang="es-BO" sz="1200" dirty="0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59336113-C1A3-3C17-304A-C1B7D2BCF95C}"/>
              </a:ext>
            </a:extLst>
          </p:cNvPr>
          <p:cNvSpPr txBox="1"/>
          <p:nvPr/>
        </p:nvSpPr>
        <p:spPr>
          <a:xfrm>
            <a:off x="6182908" y="5907062"/>
            <a:ext cx="3777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1200" dirty="0"/>
              <a:t>Gasoducto GIJA – IEASA // </a:t>
            </a:r>
            <a:r>
              <a:rPr lang="es-BO" sz="1200" dirty="0" err="1"/>
              <a:t>Cap</a:t>
            </a:r>
            <a:r>
              <a:rPr lang="es-BO" sz="1200" dirty="0"/>
              <a:t> instalada:</a:t>
            </a:r>
          </a:p>
          <a:p>
            <a:r>
              <a:rPr lang="es-BO" sz="1200" dirty="0"/>
              <a:t>Capacidad ociosa al 2025: 28 </a:t>
            </a:r>
            <a:r>
              <a:rPr lang="es-BO" sz="1200" dirty="0" err="1"/>
              <a:t>MMmcd</a:t>
            </a:r>
            <a:endParaRPr lang="es-BO" sz="1200" dirty="0"/>
          </a:p>
          <a:p>
            <a:r>
              <a:rPr lang="es-BO" sz="1200" dirty="0"/>
              <a:t>Capacidad ociosa al 2030: 28 </a:t>
            </a:r>
            <a:r>
              <a:rPr lang="es-BO" sz="1200" dirty="0" err="1"/>
              <a:t>MMmcd</a:t>
            </a:r>
            <a:endParaRPr lang="es-BO" sz="1200" dirty="0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8C645569-03D8-7F77-ACA2-1C7970429C85}"/>
              </a:ext>
            </a:extLst>
          </p:cNvPr>
          <p:cNvSpPr txBox="1"/>
          <p:nvPr/>
        </p:nvSpPr>
        <p:spPr>
          <a:xfrm>
            <a:off x="4246164" y="4399344"/>
            <a:ext cx="4564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1200" dirty="0"/>
              <a:t>Gasoducto GSCY + GASYRG // </a:t>
            </a:r>
            <a:r>
              <a:rPr lang="es-BO" sz="1200" dirty="0" err="1"/>
              <a:t>Cap</a:t>
            </a:r>
            <a:r>
              <a:rPr lang="es-BO" sz="1200" dirty="0"/>
              <a:t> instalada: 32,3 </a:t>
            </a:r>
            <a:r>
              <a:rPr lang="es-BO" sz="1200" dirty="0" err="1"/>
              <a:t>MMmcd</a:t>
            </a:r>
            <a:endParaRPr lang="es-BO" sz="1200" dirty="0"/>
          </a:p>
          <a:p>
            <a:r>
              <a:rPr lang="es-BO" sz="1200" dirty="0"/>
              <a:t>Capacidad ociosa al 2025: 10,45 </a:t>
            </a:r>
            <a:r>
              <a:rPr lang="es-BO" sz="1200" dirty="0" err="1"/>
              <a:t>MMmcd</a:t>
            </a:r>
            <a:r>
              <a:rPr lang="es-BO" sz="1200" dirty="0"/>
              <a:t> </a:t>
            </a:r>
          </a:p>
          <a:p>
            <a:r>
              <a:rPr lang="es-BO" sz="1200" dirty="0"/>
              <a:t>Capacidad ociosa al 2030:  14,9 </a:t>
            </a:r>
            <a:r>
              <a:rPr lang="es-BO" sz="1200" dirty="0" err="1"/>
              <a:t>MMmcd</a:t>
            </a:r>
            <a:r>
              <a:rPr lang="es-BO" sz="1200" dirty="0"/>
              <a:t> 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1B02A0C7-9C6C-5C2B-AA4F-76B27FA9679A}"/>
              </a:ext>
            </a:extLst>
          </p:cNvPr>
          <p:cNvSpPr txBox="1"/>
          <p:nvPr/>
        </p:nvSpPr>
        <p:spPr>
          <a:xfrm>
            <a:off x="8810726" y="3916133"/>
            <a:ext cx="2962741" cy="1149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b="1" dirty="0">
                <a:latin typeface="Trebuchet MS" panose="020B0603020202020204" pitchFamily="34" charset="0"/>
              </a:rPr>
              <a:t>Proyección producción</a:t>
            </a:r>
          </a:p>
          <a:p>
            <a:pPr algn="ctr">
              <a:lnSpc>
                <a:spcPct val="150000"/>
              </a:lnSpc>
            </a:pPr>
            <a:r>
              <a:rPr lang="es-BO" b="1" dirty="0">
                <a:latin typeface="Trebuchet MS" panose="020B0603020202020204" pitchFamily="34" charset="0"/>
              </a:rPr>
              <a:t>2025: 31 </a:t>
            </a:r>
            <a:r>
              <a:rPr lang="es-BO" b="1" dirty="0" err="1">
                <a:latin typeface="Trebuchet MS" panose="020B0603020202020204" pitchFamily="34" charset="0"/>
              </a:rPr>
              <a:t>MMmcd</a:t>
            </a:r>
            <a:endParaRPr lang="es-BO" b="1" dirty="0">
              <a:latin typeface="Trebuchet MS" panose="020B0603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BO" b="1" dirty="0">
                <a:latin typeface="Trebuchet MS" panose="020B0603020202020204" pitchFamily="34" charset="0"/>
              </a:rPr>
              <a:t>2030: 13 </a:t>
            </a:r>
            <a:r>
              <a:rPr lang="es-BO" b="1" dirty="0" err="1">
                <a:latin typeface="Trebuchet MS" panose="020B0603020202020204" pitchFamily="34" charset="0"/>
              </a:rPr>
              <a:t>MMmcd</a:t>
            </a:r>
            <a:endParaRPr lang="es-BO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682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8D4F9-D862-1B30-DAD0-EAC90848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069" y="1122481"/>
            <a:ext cx="11610301" cy="589674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es-MX" sz="2800" b="1" dirty="0"/>
              <a:t>Readecuación del sistema de transporte al norte argentino 19/29 </a:t>
            </a:r>
            <a:r>
              <a:rPr lang="es-MX" sz="2800" b="1" dirty="0" err="1"/>
              <a:t>MMmcd</a:t>
            </a:r>
            <a:endParaRPr lang="es-BO" sz="28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6C7607B-885D-A591-5D1F-050F2F71AE05}"/>
              </a:ext>
            </a:extLst>
          </p:cNvPr>
          <p:cNvSpPr txBox="1"/>
          <p:nvPr/>
        </p:nvSpPr>
        <p:spPr>
          <a:xfrm>
            <a:off x="1980020" y="1519927"/>
            <a:ext cx="3717965" cy="293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BO" sz="1400" b="1" u="sng" dirty="0">
                <a:latin typeface="Trebuchet MS" panose="020B0603020202020204" pitchFamily="34" charset="0"/>
              </a:rPr>
              <a:t>Gasoducto Presidente Néstor Kirchner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9C4FF35-884E-0A8D-28F2-BF8E6707B0A3}"/>
              </a:ext>
            </a:extLst>
          </p:cNvPr>
          <p:cNvSpPr txBox="1"/>
          <p:nvPr/>
        </p:nvSpPr>
        <p:spPr>
          <a:xfrm>
            <a:off x="7033305" y="1735361"/>
            <a:ext cx="3717965" cy="293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BO" sz="1400" b="1" u="sng" dirty="0">
                <a:latin typeface="Trebuchet MS" panose="020B0603020202020204" pitchFamily="34" charset="0"/>
              </a:rPr>
              <a:t>Reversión gasoducto Norte (TGN)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78E7A73-789F-8F3B-93A1-BB078BDCD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2438" y="2179221"/>
            <a:ext cx="3148832" cy="3285408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046FFC90-A18C-693E-29B5-8CB3D3A2EA8F}"/>
              </a:ext>
            </a:extLst>
          </p:cNvPr>
          <p:cNvGrpSpPr/>
          <p:nvPr/>
        </p:nvGrpSpPr>
        <p:grpSpPr>
          <a:xfrm>
            <a:off x="676727" y="1900799"/>
            <a:ext cx="6562274" cy="3675602"/>
            <a:chOff x="263069" y="1673198"/>
            <a:chExt cx="6047758" cy="3981657"/>
          </a:xfrm>
        </p:grpSpPr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36045E76-587E-9466-AFE3-5C5A331F1B6D}"/>
                </a:ext>
              </a:extLst>
            </p:cNvPr>
            <p:cNvSpPr txBox="1"/>
            <p:nvPr/>
          </p:nvSpPr>
          <p:spPr>
            <a:xfrm>
              <a:off x="267645" y="1673198"/>
              <a:ext cx="292271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s-BO" sz="1200" b="1" dirty="0">
                  <a:latin typeface="Trebuchet MS" panose="020B0603020202020204" pitchFamily="34" charset="0"/>
                </a:rPr>
                <a:t>Etapas 0, 1, y obras complementarias</a:t>
              </a: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AA5094ED-F255-09C9-21A9-58326741CEE8}"/>
                </a:ext>
              </a:extLst>
            </p:cNvPr>
            <p:cNvSpPr txBox="1"/>
            <p:nvPr/>
          </p:nvSpPr>
          <p:spPr>
            <a:xfrm>
              <a:off x="3365064" y="1679797"/>
              <a:ext cx="2927294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s-BO" sz="1200" b="1" dirty="0">
                  <a:latin typeface="Trebuchet MS" panose="020B0603020202020204" pitchFamily="34" charset="0"/>
                </a:rPr>
                <a:t>Etapa 2 – Adición capacidad</a:t>
              </a:r>
            </a:p>
          </p:txBody>
        </p:sp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57704FCD-A81E-5950-5DE0-9C158A5BD17D}"/>
                </a:ext>
              </a:extLst>
            </p:cNvPr>
            <p:cNvGrpSpPr/>
            <p:nvPr/>
          </p:nvGrpSpPr>
          <p:grpSpPr>
            <a:xfrm>
              <a:off x="3365064" y="1959468"/>
              <a:ext cx="2945763" cy="3681802"/>
              <a:chOff x="3365064" y="1959468"/>
              <a:chExt cx="2945763" cy="3681802"/>
            </a:xfrm>
          </p:grpSpPr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10824EEC-1CAF-9421-7FCA-0A06616A0D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65064" y="1959468"/>
                <a:ext cx="2927294" cy="368180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96BB07AA-73F2-AE0B-F97F-0D54E68ADFCD}"/>
                  </a:ext>
                </a:extLst>
              </p:cNvPr>
              <p:cNvSpPr txBox="1"/>
              <p:nvPr/>
            </p:nvSpPr>
            <p:spPr>
              <a:xfrm>
                <a:off x="4981529" y="5345749"/>
                <a:ext cx="1329298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s-BO" sz="1200" b="1" dirty="0">
                    <a:latin typeface="Trebuchet MS" panose="020B0603020202020204" pitchFamily="34" charset="0"/>
                  </a:rPr>
                  <a:t>+17 </a:t>
                </a:r>
                <a:r>
                  <a:rPr lang="es-BO" sz="1200" b="1" dirty="0" err="1">
                    <a:latin typeface="Trebuchet MS" panose="020B0603020202020204" pitchFamily="34" charset="0"/>
                  </a:rPr>
                  <a:t>MMmcd</a:t>
                </a:r>
                <a:endParaRPr lang="es-BO" sz="1200" b="1" dirty="0">
                  <a:latin typeface="Trebuchet MS" panose="020B0603020202020204" pitchFamily="34" charset="0"/>
                </a:endParaRPr>
              </a:p>
            </p:txBody>
          </p:sp>
        </p:grpSp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60E2BB97-C749-8286-5620-7824F06FC168}"/>
                </a:ext>
              </a:extLst>
            </p:cNvPr>
            <p:cNvGrpSpPr/>
            <p:nvPr/>
          </p:nvGrpSpPr>
          <p:grpSpPr>
            <a:xfrm>
              <a:off x="263069" y="1973053"/>
              <a:ext cx="3023640" cy="3681802"/>
              <a:chOff x="263069" y="1973053"/>
              <a:chExt cx="3023640" cy="3681802"/>
            </a:xfrm>
          </p:grpSpPr>
          <p:pic>
            <p:nvPicPr>
              <p:cNvPr id="11" name="Imagen 10">
                <a:extLst>
                  <a:ext uri="{FF2B5EF4-FFF2-40B4-BE49-F238E27FC236}">
                    <a16:creationId xmlns:a16="http://schemas.microsoft.com/office/drawing/2014/main" id="{248022ED-2314-839E-1154-F1827FE5F51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6266" r="1949"/>
              <a:stretch/>
            </p:blipFill>
            <p:spPr>
              <a:xfrm>
                <a:off x="263069" y="1973053"/>
                <a:ext cx="2927294" cy="368180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25F7C467-A4C4-DD15-0A46-D2EBA0E0EBD0}"/>
                  </a:ext>
                </a:extLst>
              </p:cNvPr>
              <p:cNvSpPr txBox="1"/>
              <p:nvPr/>
            </p:nvSpPr>
            <p:spPr>
              <a:xfrm>
                <a:off x="1957411" y="5345748"/>
                <a:ext cx="1329298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s-BO" sz="1200" b="1" dirty="0">
                    <a:latin typeface="Trebuchet MS" panose="020B0603020202020204" pitchFamily="34" charset="0"/>
                  </a:rPr>
                  <a:t>22 </a:t>
                </a:r>
                <a:r>
                  <a:rPr lang="es-BO" sz="1200" b="1" dirty="0" err="1">
                    <a:latin typeface="Trebuchet MS" panose="020B0603020202020204" pitchFamily="34" charset="0"/>
                  </a:rPr>
                  <a:t>MMmcd</a:t>
                </a:r>
                <a:endParaRPr lang="es-BO" sz="1200" b="1" dirty="0">
                  <a:latin typeface="Trebuchet MS" panose="020B0603020202020204" pitchFamily="34" charset="0"/>
                </a:endParaRPr>
              </a:p>
            </p:txBody>
          </p:sp>
        </p:grpSp>
      </p:grpSp>
      <p:pic>
        <p:nvPicPr>
          <p:cNvPr id="30" name="Imagen 29">
            <a:extLst>
              <a:ext uri="{FF2B5EF4-FFF2-40B4-BE49-F238E27FC236}">
                <a16:creationId xmlns:a16="http://schemas.microsoft.com/office/drawing/2014/main" id="{1AA4A378-7B78-7ABA-1FAC-11C05068D5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5711" y="5576401"/>
            <a:ext cx="1671598" cy="1030123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BEC3EE9F-2CAC-FC42-C99A-CD6F0C253EA8}"/>
              </a:ext>
            </a:extLst>
          </p:cNvPr>
          <p:cNvSpPr txBox="1"/>
          <p:nvPr/>
        </p:nvSpPr>
        <p:spPr>
          <a:xfrm>
            <a:off x="1064667" y="5790085"/>
            <a:ext cx="86775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BO" sz="1600" b="1" i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A partir de Oct-Nov de 2024 es posible comenzar a mover volúmenes interrumpibles al mercado brasilero y posteriormente firmes con expansiones TGN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BO" sz="1600" b="1" i="1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BO" sz="1600" b="1" i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Contratos con empresas privadas en Bolivia 2025/2026</a:t>
            </a:r>
          </a:p>
        </p:txBody>
      </p:sp>
    </p:spTree>
    <p:extLst>
      <p:ext uri="{BB962C8B-B14F-4D97-AF65-F5344CB8AC3E}">
        <p14:creationId xmlns:p14="http://schemas.microsoft.com/office/powerpoint/2010/main" val="3507802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8D4F9-D862-1B30-DAD0-EAC90848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767" y="1122480"/>
            <a:ext cx="11100619" cy="883301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es-MX" sz="3200" b="1" dirty="0"/>
              <a:t>Precios de Petrobras para el gas natural en Brasil a distribuidoras – Escenarios GELA </a:t>
            </a:r>
            <a:endParaRPr lang="es-BO" sz="3200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029CC94-7418-8D2E-DD32-9E4DD6AEB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7864" y="5427406"/>
            <a:ext cx="1857885" cy="1144922"/>
          </a:xfrm>
          <a:prstGeom prst="rect">
            <a:avLst/>
          </a:prstGeom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A50C5836-2604-E221-9E0D-03CBF2E3A622}"/>
              </a:ext>
            </a:extLst>
          </p:cNvPr>
          <p:cNvGrpSpPr/>
          <p:nvPr/>
        </p:nvGrpSpPr>
        <p:grpSpPr>
          <a:xfrm>
            <a:off x="266251" y="2192594"/>
            <a:ext cx="5003840" cy="3893574"/>
            <a:chOff x="187645" y="1393371"/>
            <a:chExt cx="7127555" cy="4806071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9CA66478-5ABC-0D96-698D-D4CD2D20EA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49" t="22368" r="22869" b="37313"/>
            <a:stretch/>
          </p:blipFill>
          <p:spPr>
            <a:xfrm>
              <a:off x="493486" y="1393371"/>
              <a:ext cx="6709170" cy="4806071"/>
            </a:xfrm>
            <a:prstGeom prst="rect">
              <a:avLst/>
            </a:prstGeom>
          </p:spPr>
        </p:pic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88A79AF3-A858-9F17-1594-3ECF6FC06C0C}"/>
                </a:ext>
              </a:extLst>
            </p:cNvPr>
            <p:cNvSpPr/>
            <p:nvPr/>
          </p:nvSpPr>
          <p:spPr>
            <a:xfrm rot="16200000">
              <a:off x="-921633" y="3201666"/>
              <a:ext cx="255711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BO" sz="1600" b="1" i="1" dirty="0">
                  <a:latin typeface="Trebuchet MS" panose="020B0603020202020204" pitchFamily="34" charset="0"/>
                </a:rPr>
                <a:t>Indexación del Brent (%)</a:t>
              </a:r>
              <a:endParaRPr lang="es-BO" sz="1600" dirty="0"/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014E9AE6-27A5-C687-2B5A-582676D603C4}"/>
                </a:ext>
              </a:extLst>
            </p:cNvPr>
            <p:cNvSpPr/>
            <p:nvPr/>
          </p:nvSpPr>
          <p:spPr>
            <a:xfrm>
              <a:off x="5312229" y="1480457"/>
              <a:ext cx="2002971" cy="6531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BO"/>
            </a:p>
          </p:txBody>
        </p:sp>
      </p:grpSp>
      <p:sp>
        <p:nvSpPr>
          <p:cNvPr id="9" name="Rectángulo 8">
            <a:extLst>
              <a:ext uri="{FF2B5EF4-FFF2-40B4-BE49-F238E27FC236}">
                <a16:creationId xmlns:a16="http://schemas.microsoft.com/office/drawing/2014/main" id="{A17F731D-CC12-2359-0BC7-A488ABEFF376}"/>
              </a:ext>
            </a:extLst>
          </p:cNvPr>
          <p:cNvSpPr/>
          <p:nvPr/>
        </p:nvSpPr>
        <p:spPr>
          <a:xfrm>
            <a:off x="2320416" y="2074610"/>
            <a:ext cx="2870664" cy="4171669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28C8D6E-A398-45F5-06DE-959418B0CE02}"/>
              </a:ext>
            </a:extLst>
          </p:cNvPr>
          <p:cNvSpPr txBox="1"/>
          <p:nvPr/>
        </p:nvSpPr>
        <p:spPr>
          <a:xfrm>
            <a:off x="6064751" y="5735520"/>
            <a:ext cx="37806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b="1" i="1" dirty="0"/>
              <a:t>Precios futuros de Presal y GNL con similares marcadores y descuentos a estos precios</a:t>
            </a: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12D6F0EF-7891-A2D7-5630-A83E3A0F65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554235"/>
              </p:ext>
            </p:extLst>
          </p:nvPr>
        </p:nvGraphicFramePr>
        <p:xfrm>
          <a:off x="5618922" y="2074610"/>
          <a:ext cx="6251667" cy="3231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3688">
                  <a:extLst>
                    <a:ext uri="{9D8B030D-6E8A-4147-A177-3AD203B41FA5}">
                      <a16:colId xmlns:a16="http://schemas.microsoft.com/office/drawing/2014/main" val="1607206435"/>
                    </a:ext>
                  </a:extLst>
                </a:gridCol>
                <a:gridCol w="894697">
                  <a:extLst>
                    <a:ext uri="{9D8B030D-6E8A-4147-A177-3AD203B41FA5}">
                      <a16:colId xmlns:a16="http://schemas.microsoft.com/office/drawing/2014/main" val="4278183599"/>
                    </a:ext>
                  </a:extLst>
                </a:gridCol>
                <a:gridCol w="953046">
                  <a:extLst>
                    <a:ext uri="{9D8B030D-6E8A-4147-A177-3AD203B41FA5}">
                      <a16:colId xmlns:a16="http://schemas.microsoft.com/office/drawing/2014/main" val="2172222049"/>
                    </a:ext>
                  </a:extLst>
                </a:gridCol>
                <a:gridCol w="865522">
                  <a:extLst>
                    <a:ext uri="{9D8B030D-6E8A-4147-A177-3AD203B41FA5}">
                      <a16:colId xmlns:a16="http://schemas.microsoft.com/office/drawing/2014/main" val="3824204367"/>
                    </a:ext>
                  </a:extLst>
                </a:gridCol>
                <a:gridCol w="855797">
                  <a:extLst>
                    <a:ext uri="{9D8B030D-6E8A-4147-A177-3AD203B41FA5}">
                      <a16:colId xmlns:a16="http://schemas.microsoft.com/office/drawing/2014/main" val="2778741850"/>
                    </a:ext>
                  </a:extLst>
                </a:gridCol>
                <a:gridCol w="855797">
                  <a:extLst>
                    <a:ext uri="{9D8B030D-6E8A-4147-A177-3AD203B41FA5}">
                      <a16:colId xmlns:a16="http://schemas.microsoft.com/office/drawing/2014/main" val="3967183479"/>
                    </a:ext>
                  </a:extLst>
                </a:gridCol>
                <a:gridCol w="863120">
                  <a:extLst>
                    <a:ext uri="{9D8B030D-6E8A-4147-A177-3AD203B41FA5}">
                      <a16:colId xmlns:a16="http://schemas.microsoft.com/office/drawing/2014/main" val="750720828"/>
                    </a:ext>
                  </a:extLst>
                </a:gridCol>
              </a:tblGrid>
              <a:tr h="1346336">
                <a:tc>
                  <a:txBody>
                    <a:bodyPr/>
                    <a:lstStyle/>
                    <a:p>
                      <a:pPr algn="ctr"/>
                      <a:r>
                        <a:rPr lang="es-BO" sz="1400" dirty="0"/>
                        <a:t>Precios Petróleo Brent </a:t>
                      </a:r>
                      <a:r>
                        <a:rPr lang="es-BO" sz="800" dirty="0"/>
                        <a:t>(USD/BBL)</a:t>
                      </a:r>
                      <a:endParaRPr lang="es-BO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400" dirty="0"/>
                        <a:t>Precios Petróleo Brent </a:t>
                      </a:r>
                      <a:r>
                        <a:rPr lang="es-BO" sz="800" dirty="0"/>
                        <a:t>(USD/MMBTU)</a:t>
                      </a:r>
                      <a:endParaRPr lang="es-BO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200" dirty="0"/>
                        <a:t>NMG </a:t>
                      </a:r>
                    </a:p>
                    <a:p>
                      <a:pPr algn="ctr"/>
                      <a:r>
                        <a:rPr lang="es-BO" sz="1200" dirty="0"/>
                        <a:t>2022-25</a:t>
                      </a:r>
                    </a:p>
                    <a:p>
                      <a:pPr algn="ctr"/>
                      <a:r>
                        <a:rPr lang="es-BO" sz="1200" dirty="0"/>
                        <a:t>(2024 y 2025)</a:t>
                      </a:r>
                    </a:p>
                    <a:p>
                      <a:pPr algn="ctr"/>
                      <a:r>
                        <a:rPr lang="es-BO" sz="800" dirty="0"/>
                        <a:t>(USD/MMBTU)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200" dirty="0"/>
                        <a:t>NMG 2024-28</a:t>
                      </a:r>
                    </a:p>
                    <a:p>
                      <a:pPr algn="ctr"/>
                      <a:r>
                        <a:rPr lang="es-BO" sz="800" dirty="0"/>
                        <a:t>(USD/MMBTU)</a:t>
                      </a:r>
                      <a:endParaRPr lang="es-BO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200" dirty="0"/>
                        <a:t>NMG 2024-32</a:t>
                      </a:r>
                    </a:p>
                    <a:p>
                      <a:pPr algn="ctr"/>
                      <a:r>
                        <a:rPr lang="es-BO" sz="800" dirty="0"/>
                        <a:t>(USD/MMBTU)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200" dirty="0"/>
                        <a:t>NMG 2024-34</a:t>
                      </a:r>
                    </a:p>
                    <a:p>
                      <a:pPr algn="ctr"/>
                      <a:r>
                        <a:rPr lang="es-BO" sz="800" dirty="0"/>
                        <a:t>(USD/MMBTU)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200" dirty="0"/>
                        <a:t>NMG 2026-34 </a:t>
                      </a:r>
                      <a:r>
                        <a:rPr lang="es-BO" sz="800" dirty="0"/>
                        <a:t>(USD/MMBTU)</a:t>
                      </a:r>
                      <a:endParaRPr lang="es-BO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6817381"/>
                  </a:ext>
                </a:extLst>
              </a:tr>
              <a:tr h="628360">
                <a:tc>
                  <a:txBody>
                    <a:bodyPr/>
                    <a:lstStyle/>
                    <a:p>
                      <a:pPr algn="ctr"/>
                      <a:r>
                        <a:rPr lang="es-BO" sz="1100" b="0" dirty="0">
                          <a:latin typeface="Trebuchet MS" panose="020B0603020202020204" pitchFamily="34" charset="0"/>
                        </a:rPr>
                        <a:t>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14,94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100" b="0" dirty="0">
                          <a:latin typeface="Trebuchet MS" panose="020B0603020202020204" pitchFamily="34" charset="0"/>
                        </a:rPr>
                        <a:t>15,05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100" b="0" dirty="0">
                          <a:latin typeface="Trebuchet MS" panose="020B0603020202020204" pitchFamily="34" charset="0"/>
                        </a:rPr>
                        <a:t>15,08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100" b="0" dirty="0">
                          <a:latin typeface="Trebuchet MS" panose="020B0603020202020204" pitchFamily="34" charset="0"/>
                        </a:rPr>
                        <a:t>15,06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100" b="0" dirty="0">
                          <a:latin typeface="Trebuchet MS" panose="020B0603020202020204" pitchFamily="34" charset="0"/>
                        </a:rPr>
                        <a:t>15,06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100" b="0" dirty="0">
                          <a:latin typeface="Trebuchet MS" panose="020B0603020202020204" pitchFamily="34" charset="0"/>
                        </a:rPr>
                        <a:t>15,05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7696011"/>
                  </a:ext>
                </a:extLst>
              </a:tr>
              <a:tr h="628360">
                <a:tc>
                  <a:txBody>
                    <a:bodyPr/>
                    <a:lstStyle/>
                    <a:p>
                      <a:pPr algn="ctr"/>
                      <a:r>
                        <a:rPr lang="es-BO" sz="1100" b="0" dirty="0">
                          <a:latin typeface="Trebuchet MS" panose="020B0603020202020204" pitchFamily="34" charset="0"/>
                        </a:rPr>
                        <a:t>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15,81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100" b="0" dirty="0">
                          <a:latin typeface="Trebuchet MS" panose="020B0603020202020204" pitchFamily="34" charset="0"/>
                        </a:rPr>
                        <a:t>15,93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100" b="0" dirty="0">
                          <a:latin typeface="Trebuchet MS" panose="020B0603020202020204" pitchFamily="34" charset="0"/>
                        </a:rPr>
                        <a:t>15,95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100" b="0" dirty="0">
                          <a:latin typeface="Trebuchet MS" panose="020B0603020202020204" pitchFamily="34" charset="0"/>
                        </a:rPr>
                        <a:t>15,94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100" b="0" dirty="0">
                          <a:latin typeface="Trebuchet MS" panose="020B0603020202020204" pitchFamily="34" charset="0"/>
                        </a:rPr>
                        <a:t>15,93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100" b="0" dirty="0">
                          <a:latin typeface="Trebuchet MS" panose="020B0603020202020204" pitchFamily="34" charset="0"/>
                        </a:rPr>
                        <a:t>15,93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3221123"/>
                  </a:ext>
                </a:extLst>
              </a:tr>
              <a:tr h="628360">
                <a:tc>
                  <a:txBody>
                    <a:bodyPr/>
                    <a:lstStyle/>
                    <a:p>
                      <a:pPr algn="ctr"/>
                      <a:r>
                        <a:rPr lang="es-BO" sz="1100" b="0" dirty="0">
                          <a:latin typeface="Trebuchet MS" panose="020B0603020202020204" pitchFamily="34" charset="0"/>
                        </a:rPr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17,57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17,69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17,71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17,70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17,70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17,69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15391429"/>
                  </a:ext>
                </a:extLst>
              </a:tr>
            </a:tbl>
          </a:graphicData>
        </a:graphic>
      </p:graphicFrame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B01DA69C-E61D-3476-5F1E-7F00CF1B5637}"/>
              </a:ext>
            </a:extLst>
          </p:cNvPr>
          <p:cNvSpPr/>
          <p:nvPr/>
        </p:nvSpPr>
        <p:spPr>
          <a:xfrm>
            <a:off x="5230335" y="2263145"/>
            <a:ext cx="388587" cy="52913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550638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30BD78-53AE-CB5B-D3F7-E64AD8DBE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987" y="1111495"/>
            <a:ext cx="10668120" cy="407038"/>
          </a:xfrm>
        </p:spPr>
        <p:txBody>
          <a:bodyPr/>
          <a:lstStyle/>
          <a:p>
            <a:r>
              <a:rPr lang="es-BO" sz="3400" b="1" dirty="0"/>
              <a:t>Argentina – Varios actores en VM y costos bajos de producción</a:t>
            </a:r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BDCC0687-4426-E2A2-1541-261DEEAD4D47}"/>
              </a:ext>
            </a:extLst>
          </p:cNvPr>
          <p:cNvGrpSpPr/>
          <p:nvPr/>
        </p:nvGrpSpPr>
        <p:grpSpPr>
          <a:xfrm>
            <a:off x="411002" y="1531729"/>
            <a:ext cx="5186663" cy="5133850"/>
            <a:chOff x="5180902" y="960552"/>
            <a:chExt cx="7095600" cy="5288400"/>
          </a:xfrm>
        </p:grpSpPr>
        <p:grpSp>
          <p:nvGrpSpPr>
            <p:cNvPr id="27" name="Grupo 26">
              <a:extLst>
                <a:ext uri="{FF2B5EF4-FFF2-40B4-BE49-F238E27FC236}">
                  <a16:creationId xmlns:a16="http://schemas.microsoft.com/office/drawing/2014/main" id="{B5EF9222-8DBC-9F56-BC1B-20637E0A286A}"/>
                </a:ext>
              </a:extLst>
            </p:cNvPr>
            <p:cNvGrpSpPr/>
            <p:nvPr/>
          </p:nvGrpSpPr>
          <p:grpSpPr>
            <a:xfrm>
              <a:off x="5180902" y="960552"/>
              <a:ext cx="7095600" cy="5288400"/>
              <a:chOff x="4969128" y="890163"/>
              <a:chExt cx="7095600" cy="5288400"/>
            </a:xfrm>
          </p:grpSpPr>
          <p:graphicFrame>
            <p:nvGraphicFramePr>
              <p:cNvPr id="34" name="Gráfico 33">
                <a:extLst>
                  <a:ext uri="{FF2B5EF4-FFF2-40B4-BE49-F238E27FC236}">
                    <a16:creationId xmlns:a16="http://schemas.microsoft.com/office/drawing/2014/main" id="{CC5CB1C9-F3BF-E00F-9A02-EB29B1C23BC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025871456"/>
                  </p:ext>
                </p:extLst>
              </p:nvPr>
            </p:nvGraphicFramePr>
            <p:xfrm>
              <a:off x="4969128" y="890163"/>
              <a:ext cx="7095600" cy="52884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35" name="CuadroTexto 34">
                <a:extLst>
                  <a:ext uri="{FF2B5EF4-FFF2-40B4-BE49-F238E27FC236}">
                    <a16:creationId xmlns:a16="http://schemas.microsoft.com/office/drawing/2014/main" id="{A5A21CBC-AEED-0470-CA79-5CC3DE199B27}"/>
                  </a:ext>
                </a:extLst>
              </p:cNvPr>
              <p:cNvSpPr txBox="1"/>
              <p:nvPr/>
            </p:nvSpPr>
            <p:spPr>
              <a:xfrm>
                <a:off x="6415924" y="991211"/>
                <a:ext cx="4111180" cy="5389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400" b="1" u="sng" dirty="0">
                    <a:latin typeface="Trebuchet MS" panose="020B0603020202020204" pitchFamily="34" charset="0"/>
                  </a:rPr>
                  <a:t>Participación de operadoras en VM (2022)</a:t>
                </a:r>
                <a:endParaRPr lang="es-BO" sz="1400" b="1" u="sng" dirty="0">
                  <a:latin typeface="Trebuchet MS" panose="020B0603020202020204" pitchFamily="34" charset="0"/>
                </a:endParaRPr>
              </a:p>
            </p:txBody>
          </p:sp>
        </p:grpSp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EA57E6D2-8684-D822-061E-8370C7CAAC55}"/>
                </a:ext>
              </a:extLst>
            </p:cNvPr>
            <p:cNvSpPr txBox="1"/>
            <p:nvPr/>
          </p:nvSpPr>
          <p:spPr>
            <a:xfrm>
              <a:off x="5871436" y="1757523"/>
              <a:ext cx="1258077" cy="348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00" b="1" dirty="0">
                  <a:latin typeface="Trebuchet MS" panose="020B0603020202020204" pitchFamily="34" charset="0"/>
                </a:rPr>
                <a:t>36.16%</a:t>
              </a:r>
              <a:endParaRPr lang="es-BO" sz="1600" b="1" dirty="0">
                <a:latin typeface="Trebuchet MS" panose="020B0603020202020204" pitchFamily="34" charset="0"/>
              </a:endParaRPr>
            </a:p>
          </p:txBody>
        </p: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DC7903DE-50AE-41D7-3994-8127D431C889}"/>
                </a:ext>
              </a:extLst>
            </p:cNvPr>
            <p:cNvSpPr txBox="1"/>
            <p:nvPr/>
          </p:nvSpPr>
          <p:spPr>
            <a:xfrm>
              <a:off x="6500475" y="3407713"/>
              <a:ext cx="1258077" cy="3170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latin typeface="Trebuchet MS" panose="020B0603020202020204" pitchFamily="34" charset="0"/>
                </a:rPr>
                <a:t>18.15%</a:t>
              </a:r>
              <a:endParaRPr lang="es-BO" sz="1400" b="1" dirty="0">
                <a:latin typeface="Trebuchet MS" panose="020B0603020202020204" pitchFamily="34" charset="0"/>
              </a:endParaRPr>
            </a:p>
          </p:txBody>
        </p:sp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57114C1D-617C-BE74-7445-F03FFF047ABD}"/>
                </a:ext>
              </a:extLst>
            </p:cNvPr>
            <p:cNvSpPr txBox="1"/>
            <p:nvPr/>
          </p:nvSpPr>
          <p:spPr>
            <a:xfrm>
              <a:off x="7177057" y="3839031"/>
              <a:ext cx="1258077" cy="3170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latin typeface="Trebuchet MS" panose="020B0603020202020204" pitchFamily="34" charset="0"/>
                </a:rPr>
                <a:t>14.06%</a:t>
              </a:r>
              <a:endParaRPr lang="es-BO" sz="1400" b="1" dirty="0">
                <a:latin typeface="Trebuchet MS" panose="020B0603020202020204" pitchFamily="34" charset="0"/>
              </a:endParaRPr>
            </a:p>
          </p:txBody>
        </p:sp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09EC484F-7D0E-95E0-CB38-BA40F3291104}"/>
                </a:ext>
              </a:extLst>
            </p:cNvPr>
            <p:cNvSpPr txBox="1"/>
            <p:nvPr/>
          </p:nvSpPr>
          <p:spPr>
            <a:xfrm>
              <a:off x="7853385" y="4127679"/>
              <a:ext cx="1258077" cy="285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200" b="1" dirty="0">
                  <a:latin typeface="Trebuchet MS" panose="020B0603020202020204" pitchFamily="34" charset="0"/>
                </a:rPr>
                <a:t>10.68%</a:t>
              </a:r>
              <a:endParaRPr lang="es-BO" sz="1200" b="1" dirty="0">
                <a:latin typeface="Trebuchet MS" panose="020B0603020202020204" pitchFamily="34" charset="0"/>
              </a:endParaRPr>
            </a:p>
          </p:txBody>
        </p: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3E371AE0-2F09-2844-7CE2-44E04731AF19}"/>
                </a:ext>
              </a:extLst>
            </p:cNvPr>
            <p:cNvSpPr txBox="1"/>
            <p:nvPr/>
          </p:nvSpPr>
          <p:spPr>
            <a:xfrm>
              <a:off x="8642107" y="4419737"/>
              <a:ext cx="938709" cy="269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100" b="1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8.35%</a:t>
              </a:r>
              <a:endParaRPr lang="es-BO" sz="1100" b="1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3" name="CuadroTexto 32">
              <a:extLst>
                <a:ext uri="{FF2B5EF4-FFF2-40B4-BE49-F238E27FC236}">
                  <a16:creationId xmlns:a16="http://schemas.microsoft.com/office/drawing/2014/main" id="{67F53287-F945-E74B-3D94-1087CBB07690}"/>
                </a:ext>
              </a:extLst>
            </p:cNvPr>
            <p:cNvSpPr txBox="1"/>
            <p:nvPr/>
          </p:nvSpPr>
          <p:spPr>
            <a:xfrm>
              <a:off x="9367311" y="4568453"/>
              <a:ext cx="938709" cy="261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50" b="1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6.53%</a:t>
              </a:r>
              <a:endParaRPr lang="es-BO" sz="1050" b="1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36" name="Marcador de texto 2">
            <a:extLst>
              <a:ext uri="{FF2B5EF4-FFF2-40B4-BE49-F238E27FC236}">
                <a16:creationId xmlns:a16="http://schemas.microsoft.com/office/drawing/2014/main" id="{3F4D381B-F1FB-AD7A-E41E-5DF7A9BDBDD4}"/>
              </a:ext>
            </a:extLst>
          </p:cNvPr>
          <p:cNvSpPr txBox="1">
            <a:spLocks/>
          </p:cNvSpPr>
          <p:nvPr/>
        </p:nvSpPr>
        <p:spPr>
          <a:xfrm>
            <a:off x="6522947" y="3208460"/>
            <a:ext cx="2042214" cy="908804"/>
          </a:xfr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200"/>
              </a:spcBef>
              <a:spcAft>
                <a:spcPts val="600"/>
              </a:spcAft>
              <a:buNone/>
            </a:pPr>
            <a:r>
              <a:rPr lang="es-BO" sz="1600" dirty="0"/>
              <a:t>2,30 a 3,50 USD/MMBTU.</a:t>
            </a:r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82C09242-6A2D-FFE7-9E46-C1D4A13190AD}"/>
              </a:ext>
            </a:extLst>
          </p:cNvPr>
          <p:cNvSpPr/>
          <p:nvPr/>
        </p:nvSpPr>
        <p:spPr>
          <a:xfrm>
            <a:off x="6908412" y="2186654"/>
            <a:ext cx="1272208" cy="57606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BO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2018</a:t>
            </a: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B81E7B0C-BF41-9EFD-FAB7-F49C1CB5B3BE}"/>
              </a:ext>
            </a:extLst>
          </p:cNvPr>
          <p:cNvSpPr/>
          <p:nvPr/>
        </p:nvSpPr>
        <p:spPr>
          <a:xfrm>
            <a:off x="9518891" y="2186654"/>
            <a:ext cx="1272208" cy="57606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BO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2022</a:t>
            </a:r>
          </a:p>
        </p:txBody>
      </p:sp>
      <p:sp>
        <p:nvSpPr>
          <p:cNvPr id="39" name="Marcador de texto 2">
            <a:extLst>
              <a:ext uri="{FF2B5EF4-FFF2-40B4-BE49-F238E27FC236}">
                <a16:creationId xmlns:a16="http://schemas.microsoft.com/office/drawing/2014/main" id="{8320015B-226B-43B0-673E-5D4484EA6C7C}"/>
              </a:ext>
            </a:extLst>
          </p:cNvPr>
          <p:cNvSpPr txBox="1">
            <a:spLocks/>
          </p:cNvSpPr>
          <p:nvPr/>
        </p:nvSpPr>
        <p:spPr bwMode="auto">
          <a:xfrm>
            <a:off x="6649165" y="1673283"/>
            <a:ext cx="4018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BO"/>
            </a:defPPr>
            <a:lvl1pPr algn="ctr">
              <a:defRPr sz="1400" b="1" u="sng">
                <a:latin typeface="Trebuchet MS" panose="020B0603020202020204" pitchFamily="34" charset="0"/>
              </a:defRPr>
            </a:lvl1pPr>
          </a:lstStyle>
          <a:p>
            <a:r>
              <a:rPr lang="es-BO" dirty="0"/>
              <a:t>Break </a:t>
            </a:r>
            <a:r>
              <a:rPr lang="es-BO" dirty="0" err="1"/>
              <a:t>even</a:t>
            </a:r>
            <a:r>
              <a:rPr lang="es-BO" dirty="0"/>
              <a:t> </a:t>
            </a:r>
            <a:r>
              <a:rPr lang="es-BO" dirty="0" err="1"/>
              <a:t>costs</a:t>
            </a:r>
            <a:endParaRPr lang="es-BO" dirty="0"/>
          </a:p>
        </p:txBody>
      </p:sp>
      <p:sp>
        <p:nvSpPr>
          <p:cNvPr id="40" name="Flecha: hacia abajo 39">
            <a:extLst>
              <a:ext uri="{FF2B5EF4-FFF2-40B4-BE49-F238E27FC236}">
                <a16:creationId xmlns:a16="http://schemas.microsoft.com/office/drawing/2014/main" id="{E52C939A-E269-FC8F-B7F4-2B179B81DB9A}"/>
              </a:ext>
            </a:extLst>
          </p:cNvPr>
          <p:cNvSpPr/>
          <p:nvPr/>
        </p:nvSpPr>
        <p:spPr>
          <a:xfrm>
            <a:off x="7451635" y="2929672"/>
            <a:ext cx="184838" cy="312359"/>
          </a:xfrm>
          <a:prstGeom prst="downArrow">
            <a:avLst/>
          </a:prstGeom>
          <a:ln w="1270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B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Flecha: hacia abajo 40">
            <a:extLst>
              <a:ext uri="{FF2B5EF4-FFF2-40B4-BE49-F238E27FC236}">
                <a16:creationId xmlns:a16="http://schemas.microsoft.com/office/drawing/2014/main" id="{15FFDF1A-3155-5818-F706-0FF47E48E146}"/>
              </a:ext>
            </a:extLst>
          </p:cNvPr>
          <p:cNvSpPr/>
          <p:nvPr/>
        </p:nvSpPr>
        <p:spPr>
          <a:xfrm>
            <a:off x="10128491" y="2896101"/>
            <a:ext cx="184838" cy="312359"/>
          </a:xfrm>
          <a:prstGeom prst="downArrow">
            <a:avLst/>
          </a:prstGeom>
          <a:ln w="1270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B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Marcador de texto 2">
            <a:extLst>
              <a:ext uri="{FF2B5EF4-FFF2-40B4-BE49-F238E27FC236}">
                <a16:creationId xmlns:a16="http://schemas.microsoft.com/office/drawing/2014/main" id="{478B4A49-51AF-2C05-F3B2-D82E8938A387}"/>
              </a:ext>
            </a:extLst>
          </p:cNvPr>
          <p:cNvSpPr txBox="1">
            <a:spLocks/>
          </p:cNvSpPr>
          <p:nvPr/>
        </p:nvSpPr>
        <p:spPr bwMode="auto">
          <a:xfrm>
            <a:off x="9199803" y="3200335"/>
            <a:ext cx="2042214" cy="908804"/>
          </a:xfrm>
          <a:prstGeom prst="rect">
            <a:avLst/>
          </a:prstGeom>
        </p:spPr>
        <p:txBody>
          <a:bodyPr anchor="ctr"/>
          <a:lstStyle>
            <a:defPPr>
              <a:defRPr lang="es-BO"/>
            </a:defPPr>
            <a:lvl1pPr indent="0" algn="ctr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BO" dirty="0"/>
              <a:t>1,60 a 2,50 USD/MMBTU.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F0E45FD3-ABC6-EADF-9E91-F3DDD851B011}"/>
              </a:ext>
            </a:extLst>
          </p:cNvPr>
          <p:cNvSpPr txBox="1"/>
          <p:nvPr/>
        </p:nvSpPr>
        <p:spPr>
          <a:xfrm>
            <a:off x="10284372" y="6550163"/>
            <a:ext cx="19076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9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Fuente: GELA</a:t>
            </a:r>
            <a:endParaRPr kumimoji="0" lang="es-BO" sz="9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44" name="Flecha: hacia abajo 43">
            <a:extLst>
              <a:ext uri="{FF2B5EF4-FFF2-40B4-BE49-F238E27FC236}">
                <a16:creationId xmlns:a16="http://schemas.microsoft.com/office/drawing/2014/main" id="{78357D91-E96C-9CF4-79E1-288A519A8DDD}"/>
              </a:ext>
            </a:extLst>
          </p:cNvPr>
          <p:cNvSpPr/>
          <p:nvPr/>
        </p:nvSpPr>
        <p:spPr>
          <a:xfrm rot="10800000">
            <a:off x="10089162" y="4131284"/>
            <a:ext cx="184838" cy="312359"/>
          </a:xfrm>
          <a:prstGeom prst="downArrow">
            <a:avLst/>
          </a:prstGeom>
          <a:ln w="1270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B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625DE5F4-59FE-A4D6-D4F3-04C36E923630}"/>
              </a:ext>
            </a:extLst>
          </p:cNvPr>
          <p:cNvSpPr txBox="1"/>
          <p:nvPr/>
        </p:nvSpPr>
        <p:spPr>
          <a:xfrm>
            <a:off x="8335648" y="4457727"/>
            <a:ext cx="3348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i="1" dirty="0">
                <a:latin typeface="Trebuchet MS" panose="020B0603020202020204" pitchFamily="34" charset="0"/>
              </a:rPr>
              <a:t>También hay gas asociado, con break </a:t>
            </a:r>
            <a:r>
              <a:rPr lang="es-MX" b="1" i="1" dirty="0" err="1">
                <a:latin typeface="Trebuchet MS" panose="020B0603020202020204" pitchFamily="34" charset="0"/>
              </a:rPr>
              <a:t>even</a:t>
            </a:r>
            <a:r>
              <a:rPr lang="es-MX" b="1" i="1" dirty="0">
                <a:latin typeface="Trebuchet MS" panose="020B0603020202020204" pitchFamily="34" charset="0"/>
              </a:rPr>
              <a:t> </a:t>
            </a:r>
            <a:r>
              <a:rPr lang="es-MX" b="1" i="1" dirty="0" err="1">
                <a:latin typeface="Trebuchet MS" panose="020B0603020202020204" pitchFamily="34" charset="0"/>
              </a:rPr>
              <a:t>cost</a:t>
            </a:r>
            <a:r>
              <a:rPr lang="es-MX" b="1" i="1" dirty="0">
                <a:latin typeface="Trebuchet MS" panose="020B0603020202020204" pitchFamily="34" charset="0"/>
              </a:rPr>
              <a:t> menores</a:t>
            </a:r>
            <a:endParaRPr lang="es-BO" b="1" i="1" dirty="0">
              <a:latin typeface="Trebuchet MS" panose="020B0603020202020204" pitchFamily="34" charset="0"/>
            </a:endParaRPr>
          </a:p>
        </p:txBody>
      </p:sp>
      <p:cxnSp>
        <p:nvCxnSpPr>
          <p:cNvPr id="46" name="Conector recto 45">
            <a:extLst>
              <a:ext uri="{FF2B5EF4-FFF2-40B4-BE49-F238E27FC236}">
                <a16:creationId xmlns:a16="http://schemas.microsoft.com/office/drawing/2014/main" id="{FE294C53-1F5B-7934-21C6-B5EFEB81465A}"/>
              </a:ext>
            </a:extLst>
          </p:cNvPr>
          <p:cNvCxnSpPr/>
          <p:nvPr/>
        </p:nvCxnSpPr>
        <p:spPr>
          <a:xfrm>
            <a:off x="6354899" y="1818432"/>
            <a:ext cx="0" cy="441960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7" name="CuadroTexto 46">
            <a:extLst>
              <a:ext uri="{FF2B5EF4-FFF2-40B4-BE49-F238E27FC236}">
                <a16:creationId xmlns:a16="http://schemas.microsoft.com/office/drawing/2014/main" id="{84876178-6B8E-0707-80B2-451E262522AA}"/>
              </a:ext>
            </a:extLst>
          </p:cNvPr>
          <p:cNvSpPr txBox="1"/>
          <p:nvPr/>
        </p:nvSpPr>
        <p:spPr>
          <a:xfrm>
            <a:off x="-3483" y="6349323"/>
            <a:ext cx="6358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i="1" dirty="0">
                <a:latin typeface="Trebuchet MS" panose="020B0603020202020204" pitchFamily="34" charset="0"/>
              </a:rPr>
              <a:t>Se puede levantar producción muy rápido</a:t>
            </a:r>
            <a:endParaRPr lang="es-BO" b="1" i="1" dirty="0">
              <a:latin typeface="Trebuchet MS" panose="020B0603020202020204" pitchFamily="34" charset="0"/>
            </a:endParaRPr>
          </a:p>
        </p:txBody>
      </p:sp>
      <p:pic>
        <p:nvPicPr>
          <p:cNvPr id="48" name="Imagen 47">
            <a:extLst>
              <a:ext uri="{FF2B5EF4-FFF2-40B4-BE49-F238E27FC236}">
                <a16:creationId xmlns:a16="http://schemas.microsoft.com/office/drawing/2014/main" id="{0AB0F385-0A56-7695-ACCF-2C4ED1713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6850" y="5412709"/>
            <a:ext cx="1921705" cy="118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449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A71D8D89-EBCD-2D11-6795-37EC1DA85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489" y="1225802"/>
            <a:ext cx="10741882" cy="585463"/>
          </a:xfrm>
        </p:spPr>
        <p:txBody>
          <a:bodyPr/>
          <a:lstStyle/>
          <a:p>
            <a:r>
              <a:rPr lang="es-BO" sz="2800" b="1" dirty="0"/>
              <a:t>Margen entre precio techo máximo y costo de produccion en el transporte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032C55F-51D6-FF6B-F4A8-59344452D2B6}"/>
              </a:ext>
            </a:extLst>
          </p:cNvPr>
          <p:cNvSpPr txBox="1"/>
          <p:nvPr/>
        </p:nvSpPr>
        <p:spPr>
          <a:xfrm>
            <a:off x="6750938" y="3222171"/>
            <a:ext cx="5287617" cy="1904999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defPPr>
              <a:defRPr lang="es-BO"/>
            </a:defPPr>
            <a:lvl1pPr indent="0" algn="just" eaLnBrk="0" fontAlgn="base" hangingPunc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FFB405"/>
              </a:buClr>
              <a:buFont typeface="Arial" panose="020B0604020202020204" pitchFamily="34" charset="0"/>
              <a:buNone/>
              <a:defRPr>
                <a:solidFill>
                  <a:srgbClr val="5A6A5A"/>
                </a:solidFill>
                <a:latin typeface="Trebuchet MS" panose="020B0603020202020204" pitchFamily="34" charset="0"/>
              </a:defRPr>
            </a:lvl1pPr>
            <a:lvl2pPr marL="800100" lvl="1" indent="-3429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B405"/>
              </a:buClr>
              <a:buFont typeface="Courier New" panose="02070309020205020404" pitchFamily="49" charset="0"/>
              <a:buChar char="o"/>
              <a:defRPr sz="2000">
                <a:solidFill>
                  <a:srgbClr val="5A6A5A"/>
                </a:solidFill>
                <a:latin typeface="Trebuchet MS" panose="020B0603020202020204" pitchFamily="34" charset="0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B405"/>
              </a:buClr>
              <a:defRPr sz="1600">
                <a:solidFill>
                  <a:srgbClr val="5A6A5A"/>
                </a:solidFill>
                <a:latin typeface="Trebuchet MS" panose="020B0603020202020204" pitchFamily="34" charset="0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B405"/>
              </a:buClr>
              <a:defRPr sz="1400">
                <a:solidFill>
                  <a:srgbClr val="5A6A5A"/>
                </a:solidFill>
                <a:latin typeface="Trebuchet MS" panose="020B0603020202020204" pitchFamily="34" charset="0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B405"/>
              </a:buClr>
              <a:defRPr sz="1200">
                <a:solidFill>
                  <a:srgbClr val="5A6A5A"/>
                </a:solidFill>
                <a:latin typeface="Trebuchet MS" panose="020B0603020202020204" pitchFamily="34" charset="0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s-BO" dirty="0"/>
              <a:t>Con este margen es posible dar dos a tres vueltas al mundo con un metanero GNL</a:t>
            </a:r>
          </a:p>
          <a:p>
            <a:r>
              <a:rPr lang="es-BO" dirty="0"/>
              <a:t>Sin embargo, para desarrollar el mercado firme brasilero competitivamente y ganar confianza se necesita ofertar precios mucho  más atractivos que los techos establecidos.</a:t>
            </a:r>
          </a:p>
          <a:p>
            <a:r>
              <a:rPr lang="es-BO" dirty="0"/>
              <a:t>Hay margen para el productor para Bolivia y para los usuarios</a:t>
            </a:r>
          </a:p>
          <a:p>
            <a:endParaRPr lang="es-BO" dirty="0"/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846B471F-749E-5C42-40F2-822156F278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5117740"/>
              </p:ext>
            </p:extLst>
          </p:nvPr>
        </p:nvGraphicFramePr>
        <p:xfrm>
          <a:off x="544507" y="1935304"/>
          <a:ext cx="6041349" cy="4584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1C3A58E0-348D-2604-1051-A6AF95AD38C6}"/>
              </a:ext>
            </a:extLst>
          </p:cNvPr>
          <p:cNvCxnSpPr/>
          <p:nvPr/>
        </p:nvCxnSpPr>
        <p:spPr>
          <a:xfrm>
            <a:off x="5261113" y="2488096"/>
            <a:ext cx="0" cy="2133600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1">
            <a:extLst>
              <a:ext uri="{FF2B5EF4-FFF2-40B4-BE49-F238E27FC236}">
                <a16:creationId xmlns:a16="http://schemas.microsoft.com/office/drawing/2014/main" id="{288EF971-1948-4091-3B30-A0D5F1D11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6850" y="5412709"/>
            <a:ext cx="1921705" cy="1184251"/>
          </a:xfrm>
          <a:prstGeom prst="rect">
            <a:avLst/>
          </a:prstGeom>
        </p:spPr>
      </p:pic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A29DFC60-0F1E-B209-2164-DE6093196864}"/>
              </a:ext>
            </a:extLst>
          </p:cNvPr>
          <p:cNvCxnSpPr>
            <a:cxnSpLocks/>
          </p:cNvCxnSpPr>
          <p:nvPr/>
        </p:nvCxnSpPr>
        <p:spPr>
          <a:xfrm>
            <a:off x="6999514" y="2209800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DCEFD1ED-0CEC-343D-7A5E-DD49A64DCBE8}"/>
              </a:ext>
            </a:extLst>
          </p:cNvPr>
          <p:cNvCxnSpPr>
            <a:cxnSpLocks/>
          </p:cNvCxnSpPr>
          <p:nvPr/>
        </p:nvCxnSpPr>
        <p:spPr>
          <a:xfrm flipH="1" flipV="1">
            <a:off x="7609114" y="1935304"/>
            <a:ext cx="337457" cy="176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7619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665BFD58-9070-09C6-992D-9D5171B53D63}"/>
              </a:ext>
            </a:extLst>
          </p:cNvPr>
          <p:cNvGrpSpPr/>
          <p:nvPr/>
        </p:nvGrpSpPr>
        <p:grpSpPr>
          <a:xfrm>
            <a:off x="468370" y="1959429"/>
            <a:ext cx="3864144" cy="4235700"/>
            <a:chOff x="6099155" y="1030449"/>
            <a:chExt cx="5275349" cy="5236901"/>
          </a:xfrm>
        </p:grpSpPr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E96D2B92-E45E-955A-D932-E63821E7ED1E}"/>
                </a:ext>
              </a:extLst>
            </p:cNvPr>
            <p:cNvGrpSpPr/>
            <p:nvPr/>
          </p:nvGrpSpPr>
          <p:grpSpPr>
            <a:xfrm>
              <a:off x="6099155" y="1030449"/>
              <a:ext cx="5275349" cy="5236901"/>
              <a:chOff x="1363505" y="1847745"/>
              <a:chExt cx="3730721" cy="4409160"/>
            </a:xfrm>
          </p:grpSpPr>
          <p:grpSp>
            <p:nvGrpSpPr>
              <p:cNvPr id="9" name="Grupo 8">
                <a:extLst>
                  <a:ext uri="{FF2B5EF4-FFF2-40B4-BE49-F238E27FC236}">
                    <a16:creationId xmlns:a16="http://schemas.microsoft.com/office/drawing/2014/main" id="{99AC8737-F819-CC69-CC78-CCD604BA3B89}"/>
                  </a:ext>
                </a:extLst>
              </p:cNvPr>
              <p:cNvGrpSpPr/>
              <p:nvPr/>
            </p:nvGrpSpPr>
            <p:grpSpPr>
              <a:xfrm>
                <a:off x="1363505" y="1847745"/>
                <a:ext cx="3713676" cy="4409160"/>
                <a:chOff x="2291247" y="1801409"/>
                <a:chExt cx="3713676" cy="4409160"/>
              </a:xfrm>
            </p:grpSpPr>
            <p:sp>
              <p:nvSpPr>
                <p:cNvPr id="19" name="Rectángulo 18">
                  <a:extLst>
                    <a:ext uri="{FF2B5EF4-FFF2-40B4-BE49-F238E27FC236}">
                      <a16:creationId xmlns:a16="http://schemas.microsoft.com/office/drawing/2014/main" id="{2BD22BA9-AD4B-37F1-0666-6BD106C1D035}"/>
                    </a:ext>
                  </a:extLst>
                </p:cNvPr>
                <p:cNvSpPr/>
                <p:nvPr/>
              </p:nvSpPr>
              <p:spPr>
                <a:xfrm>
                  <a:off x="4682856" y="4334182"/>
                  <a:ext cx="45719" cy="82685"/>
                </a:xfrm>
                <a:prstGeom prst="rect">
                  <a:avLst/>
                </a:prstGeom>
                <a:solidFill>
                  <a:srgbClr val="DBDBDB"/>
                </a:solidFill>
                <a:ln>
                  <a:solidFill>
                    <a:srgbClr val="DBDBD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BO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pic>
              <p:nvPicPr>
                <p:cNvPr id="20" name="Imagen 19">
                  <a:extLst>
                    <a:ext uri="{FF2B5EF4-FFF2-40B4-BE49-F238E27FC236}">
                      <a16:creationId xmlns:a16="http://schemas.microsoft.com/office/drawing/2014/main" id="{A97E70D7-0239-9BF5-6D84-196961B7EF9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291247" y="1801409"/>
                  <a:ext cx="3366995" cy="4409160"/>
                </a:xfrm>
                <a:prstGeom prst="rect">
                  <a:avLst/>
                </a:prstGeom>
              </p:spPr>
            </p:pic>
            <p:sp>
              <p:nvSpPr>
                <p:cNvPr id="21" name="Flecha: cheurón 20">
                  <a:extLst>
                    <a:ext uri="{FF2B5EF4-FFF2-40B4-BE49-F238E27FC236}">
                      <a16:creationId xmlns:a16="http://schemas.microsoft.com/office/drawing/2014/main" id="{A88FC807-FB34-D0A7-9951-595620766040}"/>
                    </a:ext>
                  </a:extLst>
                </p:cNvPr>
                <p:cNvSpPr/>
                <p:nvPr/>
              </p:nvSpPr>
              <p:spPr>
                <a:xfrm rot="17922942">
                  <a:off x="3444089" y="4291359"/>
                  <a:ext cx="181478" cy="168331"/>
                </a:xfrm>
                <a:prstGeom prst="chevron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BO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Flecha: cheurón 21">
                  <a:extLst>
                    <a:ext uri="{FF2B5EF4-FFF2-40B4-BE49-F238E27FC236}">
                      <a16:creationId xmlns:a16="http://schemas.microsoft.com/office/drawing/2014/main" id="{4F28A8EB-7852-0733-9986-F1E6FF7EB731}"/>
                    </a:ext>
                  </a:extLst>
                </p:cNvPr>
                <p:cNvSpPr/>
                <p:nvPr/>
              </p:nvSpPr>
              <p:spPr>
                <a:xfrm rot="20142810">
                  <a:off x="3621293" y="4084709"/>
                  <a:ext cx="181478" cy="168331"/>
                </a:xfrm>
                <a:prstGeom prst="chevron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BO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Flecha: cheurón 22">
                  <a:extLst>
                    <a:ext uri="{FF2B5EF4-FFF2-40B4-BE49-F238E27FC236}">
                      <a16:creationId xmlns:a16="http://schemas.microsoft.com/office/drawing/2014/main" id="{FB0BFB5C-EF67-1A90-F576-04435D877AB9}"/>
                    </a:ext>
                  </a:extLst>
                </p:cNvPr>
                <p:cNvSpPr/>
                <p:nvPr/>
              </p:nvSpPr>
              <p:spPr>
                <a:xfrm rot="15400640">
                  <a:off x="3669093" y="3685785"/>
                  <a:ext cx="181478" cy="168331"/>
                </a:xfrm>
                <a:prstGeom prst="chevron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BO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Flecha: cheurón 23">
                  <a:extLst>
                    <a:ext uri="{FF2B5EF4-FFF2-40B4-BE49-F238E27FC236}">
                      <a16:creationId xmlns:a16="http://schemas.microsoft.com/office/drawing/2014/main" id="{935DE575-61A6-6E60-4CB6-E6A6BED7D5F8}"/>
                    </a:ext>
                  </a:extLst>
                </p:cNvPr>
                <p:cNvSpPr/>
                <p:nvPr/>
              </p:nvSpPr>
              <p:spPr>
                <a:xfrm rot="16600849">
                  <a:off x="3688995" y="3214254"/>
                  <a:ext cx="181478" cy="168331"/>
                </a:xfrm>
                <a:prstGeom prst="chevron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BO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Flecha: cheurón 24">
                  <a:extLst>
                    <a:ext uri="{FF2B5EF4-FFF2-40B4-BE49-F238E27FC236}">
                      <a16:creationId xmlns:a16="http://schemas.microsoft.com/office/drawing/2014/main" id="{06F02CEC-0830-E546-B209-6B29D7F409CA}"/>
                    </a:ext>
                  </a:extLst>
                </p:cNvPr>
                <p:cNvSpPr/>
                <p:nvPr/>
              </p:nvSpPr>
              <p:spPr>
                <a:xfrm rot="16600849">
                  <a:off x="3677753" y="3418933"/>
                  <a:ext cx="181478" cy="168331"/>
                </a:xfrm>
                <a:prstGeom prst="chevron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BO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CuadroTexto 25">
                  <a:extLst>
                    <a:ext uri="{FF2B5EF4-FFF2-40B4-BE49-F238E27FC236}">
                      <a16:creationId xmlns:a16="http://schemas.microsoft.com/office/drawing/2014/main" id="{5D974F2F-89E5-8CAD-C457-FD19B6F886E4}"/>
                    </a:ext>
                  </a:extLst>
                </p:cNvPr>
                <p:cNvSpPr txBox="1"/>
                <p:nvPr/>
              </p:nvSpPr>
              <p:spPr>
                <a:xfrm>
                  <a:off x="3288554" y="2792915"/>
                  <a:ext cx="113386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MX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ebuchet MS" pitchFamily="34" charset="0"/>
                      <a:ea typeface="+mn-ea"/>
                      <a:cs typeface="+mn-cs"/>
                    </a:rPr>
                    <a:t>BOLIVIA</a:t>
                  </a:r>
                  <a:endParaRPr kumimoji="0" lang="es-BO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CuadroTexto 26">
                  <a:extLst>
                    <a:ext uri="{FF2B5EF4-FFF2-40B4-BE49-F238E27FC236}">
                      <a16:creationId xmlns:a16="http://schemas.microsoft.com/office/drawing/2014/main" id="{927947E9-6035-B4B8-046F-03EDE373B7E9}"/>
                    </a:ext>
                  </a:extLst>
                </p:cNvPr>
                <p:cNvSpPr txBox="1"/>
                <p:nvPr/>
              </p:nvSpPr>
              <p:spPr>
                <a:xfrm>
                  <a:off x="4871055" y="2453720"/>
                  <a:ext cx="113386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MX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ebuchet MS" pitchFamily="34" charset="0"/>
                      <a:ea typeface="+mn-ea"/>
                      <a:cs typeface="+mn-cs"/>
                    </a:rPr>
                    <a:t>BRASIL</a:t>
                  </a:r>
                  <a:endParaRPr kumimoji="0" lang="es-BO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CuadroTexto 27">
                  <a:extLst>
                    <a:ext uri="{FF2B5EF4-FFF2-40B4-BE49-F238E27FC236}">
                      <a16:creationId xmlns:a16="http://schemas.microsoft.com/office/drawing/2014/main" id="{CB5B59A2-B126-E82B-E754-D94D97BCFD51}"/>
                    </a:ext>
                  </a:extLst>
                </p:cNvPr>
                <p:cNvSpPr txBox="1"/>
                <p:nvPr/>
              </p:nvSpPr>
              <p:spPr>
                <a:xfrm>
                  <a:off x="3047292" y="4329966"/>
                  <a:ext cx="46071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MX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ebuchet MS" pitchFamily="34" charset="0"/>
                      <a:ea typeface="+mn-ea"/>
                      <a:cs typeface="+mn-cs"/>
                    </a:rPr>
                    <a:t>VM</a:t>
                  </a:r>
                  <a:endParaRPr kumimoji="0" lang="es-BO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CuadroTexto 28">
                  <a:extLst>
                    <a:ext uri="{FF2B5EF4-FFF2-40B4-BE49-F238E27FC236}">
                      <a16:creationId xmlns:a16="http://schemas.microsoft.com/office/drawing/2014/main" id="{496FD6A2-83B1-6EF7-7760-D2DA9BFCA119}"/>
                    </a:ext>
                  </a:extLst>
                </p:cNvPr>
                <p:cNvSpPr txBox="1"/>
                <p:nvPr/>
              </p:nvSpPr>
              <p:spPr>
                <a:xfrm rot="20315337">
                  <a:off x="3060351" y="4632863"/>
                  <a:ext cx="113386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s-BO"/>
                  </a:defPPr>
                  <a:lvl1pPr marR="0" lvl="0" indent="0" defTabSz="45720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400" b="1" i="0" u="none" strike="noStrike" cap="none" spc="0" normalizeH="0" baseline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ebuchet MS" pitchFamily="34" charset="0"/>
                    </a:defRPr>
                  </a:lvl1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MX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ebuchet MS" pitchFamily="34" charset="0"/>
                      <a:ea typeface="+mn-ea"/>
                      <a:cs typeface="+mn-cs"/>
                    </a:rPr>
                    <a:t>ARGENTINA</a:t>
                  </a:r>
                  <a:endParaRPr kumimoji="0" lang="es-BO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Rectángulo 29">
                  <a:extLst>
                    <a:ext uri="{FF2B5EF4-FFF2-40B4-BE49-F238E27FC236}">
                      <a16:creationId xmlns:a16="http://schemas.microsoft.com/office/drawing/2014/main" id="{FA01903B-C798-B6AC-487F-AD47CDC34284}"/>
                    </a:ext>
                  </a:extLst>
                </p:cNvPr>
                <p:cNvSpPr/>
                <p:nvPr/>
              </p:nvSpPr>
              <p:spPr>
                <a:xfrm>
                  <a:off x="4305845" y="3051053"/>
                  <a:ext cx="49879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BO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ebuchet MS" pitchFamily="34" charset="0"/>
                      <a:ea typeface="+mn-ea"/>
                      <a:cs typeface="+mn-cs"/>
                    </a:rPr>
                    <a:t>PRY</a:t>
                  </a:r>
                </a:p>
              </p:txBody>
            </p:sp>
            <p:sp>
              <p:nvSpPr>
                <p:cNvPr id="31" name="Rectángulo 30">
                  <a:extLst>
                    <a:ext uri="{FF2B5EF4-FFF2-40B4-BE49-F238E27FC236}">
                      <a16:creationId xmlns:a16="http://schemas.microsoft.com/office/drawing/2014/main" id="{14CEB22B-1A54-167E-32DB-B27FCF49C4E4}"/>
                    </a:ext>
                  </a:extLst>
                </p:cNvPr>
                <p:cNvSpPr/>
                <p:nvPr/>
              </p:nvSpPr>
              <p:spPr>
                <a:xfrm>
                  <a:off x="4509166" y="3617113"/>
                  <a:ext cx="1107069" cy="2544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BO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ebuchet MS" pitchFamily="34" charset="0"/>
                      <a:ea typeface="+mn-ea"/>
                      <a:cs typeface="+mn-cs"/>
                    </a:rPr>
                    <a:t>URUGUAINA</a:t>
                  </a:r>
                </a:p>
              </p:txBody>
            </p:sp>
            <p:sp>
              <p:nvSpPr>
                <p:cNvPr id="32" name="Flecha: cheurón 31">
                  <a:extLst>
                    <a:ext uri="{FF2B5EF4-FFF2-40B4-BE49-F238E27FC236}">
                      <a16:creationId xmlns:a16="http://schemas.microsoft.com/office/drawing/2014/main" id="{2FAA5172-9035-2AB5-2004-CC0776F8F9FD}"/>
                    </a:ext>
                  </a:extLst>
                </p:cNvPr>
                <p:cNvSpPr/>
                <p:nvPr/>
              </p:nvSpPr>
              <p:spPr>
                <a:xfrm rot="16628022">
                  <a:off x="3858631" y="2782737"/>
                  <a:ext cx="181478" cy="168331"/>
                </a:xfrm>
                <a:prstGeom prst="chevron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BO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lecha: cheurón 32">
                  <a:extLst>
                    <a:ext uri="{FF2B5EF4-FFF2-40B4-BE49-F238E27FC236}">
                      <a16:creationId xmlns:a16="http://schemas.microsoft.com/office/drawing/2014/main" id="{A4D1FF06-A17B-5C69-4CFB-CB09F6163A52}"/>
                    </a:ext>
                  </a:extLst>
                </p:cNvPr>
                <p:cNvSpPr/>
                <p:nvPr/>
              </p:nvSpPr>
              <p:spPr>
                <a:xfrm>
                  <a:off x="4046718" y="2617575"/>
                  <a:ext cx="181478" cy="168331"/>
                </a:xfrm>
                <a:prstGeom prst="chevron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BO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Flecha: cheurón 33">
                  <a:extLst>
                    <a:ext uri="{FF2B5EF4-FFF2-40B4-BE49-F238E27FC236}">
                      <a16:creationId xmlns:a16="http://schemas.microsoft.com/office/drawing/2014/main" id="{4BF6399B-7FF5-8B6E-25EF-AA9E78B6C1FD}"/>
                    </a:ext>
                  </a:extLst>
                </p:cNvPr>
                <p:cNvSpPr/>
                <p:nvPr/>
              </p:nvSpPr>
              <p:spPr>
                <a:xfrm rot="1354486">
                  <a:off x="4571530" y="2761929"/>
                  <a:ext cx="181478" cy="168331"/>
                </a:xfrm>
                <a:prstGeom prst="chevron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BO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Forma libre: forma 34">
                  <a:extLst>
                    <a:ext uri="{FF2B5EF4-FFF2-40B4-BE49-F238E27FC236}">
                      <a16:creationId xmlns:a16="http://schemas.microsoft.com/office/drawing/2014/main" id="{96FF5425-3019-4721-6FEB-36991B208C0E}"/>
                    </a:ext>
                  </a:extLst>
                </p:cNvPr>
                <p:cNvSpPr/>
                <p:nvPr/>
              </p:nvSpPr>
              <p:spPr>
                <a:xfrm>
                  <a:off x="3437982" y="4117781"/>
                  <a:ext cx="813091" cy="499655"/>
                </a:xfrm>
                <a:custGeom>
                  <a:avLst/>
                  <a:gdLst>
                    <a:gd name="connsiteX0" fmla="*/ 0 w 863600"/>
                    <a:gd name="connsiteY0" fmla="*/ 482998 h 482998"/>
                    <a:gd name="connsiteX1" fmla="*/ 101600 w 863600"/>
                    <a:gd name="connsiteY1" fmla="*/ 444898 h 482998"/>
                    <a:gd name="connsiteX2" fmla="*/ 127000 w 863600"/>
                    <a:gd name="connsiteY2" fmla="*/ 406798 h 482998"/>
                    <a:gd name="connsiteX3" fmla="*/ 165100 w 863600"/>
                    <a:gd name="connsiteY3" fmla="*/ 394098 h 482998"/>
                    <a:gd name="connsiteX4" fmla="*/ 203200 w 863600"/>
                    <a:gd name="connsiteY4" fmla="*/ 368698 h 482998"/>
                    <a:gd name="connsiteX5" fmla="*/ 241300 w 863600"/>
                    <a:gd name="connsiteY5" fmla="*/ 355998 h 482998"/>
                    <a:gd name="connsiteX6" fmla="*/ 317500 w 863600"/>
                    <a:gd name="connsiteY6" fmla="*/ 292498 h 482998"/>
                    <a:gd name="connsiteX7" fmla="*/ 355600 w 863600"/>
                    <a:gd name="connsiteY7" fmla="*/ 279798 h 482998"/>
                    <a:gd name="connsiteX8" fmla="*/ 393700 w 863600"/>
                    <a:gd name="connsiteY8" fmla="*/ 254398 h 482998"/>
                    <a:gd name="connsiteX9" fmla="*/ 508000 w 863600"/>
                    <a:gd name="connsiteY9" fmla="*/ 216298 h 482998"/>
                    <a:gd name="connsiteX10" fmla="*/ 546100 w 863600"/>
                    <a:gd name="connsiteY10" fmla="*/ 203598 h 482998"/>
                    <a:gd name="connsiteX11" fmla="*/ 673100 w 863600"/>
                    <a:gd name="connsiteY11" fmla="*/ 190898 h 482998"/>
                    <a:gd name="connsiteX12" fmla="*/ 711200 w 863600"/>
                    <a:gd name="connsiteY12" fmla="*/ 178198 h 482998"/>
                    <a:gd name="connsiteX13" fmla="*/ 749300 w 863600"/>
                    <a:gd name="connsiteY13" fmla="*/ 101998 h 482998"/>
                    <a:gd name="connsiteX14" fmla="*/ 774700 w 863600"/>
                    <a:gd name="connsiteY14" fmla="*/ 63898 h 482998"/>
                    <a:gd name="connsiteX15" fmla="*/ 812800 w 863600"/>
                    <a:gd name="connsiteY15" fmla="*/ 38498 h 482998"/>
                    <a:gd name="connsiteX16" fmla="*/ 863600 w 863600"/>
                    <a:gd name="connsiteY16" fmla="*/ 398 h 482998"/>
                    <a:gd name="connsiteX0" fmla="*/ 0 w 820654"/>
                    <a:gd name="connsiteY0" fmla="*/ 530626 h 530626"/>
                    <a:gd name="connsiteX1" fmla="*/ 101600 w 820654"/>
                    <a:gd name="connsiteY1" fmla="*/ 492526 h 530626"/>
                    <a:gd name="connsiteX2" fmla="*/ 127000 w 820654"/>
                    <a:gd name="connsiteY2" fmla="*/ 454426 h 530626"/>
                    <a:gd name="connsiteX3" fmla="*/ 165100 w 820654"/>
                    <a:gd name="connsiteY3" fmla="*/ 441726 h 530626"/>
                    <a:gd name="connsiteX4" fmla="*/ 203200 w 820654"/>
                    <a:gd name="connsiteY4" fmla="*/ 416326 h 530626"/>
                    <a:gd name="connsiteX5" fmla="*/ 241300 w 820654"/>
                    <a:gd name="connsiteY5" fmla="*/ 403626 h 530626"/>
                    <a:gd name="connsiteX6" fmla="*/ 317500 w 820654"/>
                    <a:gd name="connsiteY6" fmla="*/ 340126 h 530626"/>
                    <a:gd name="connsiteX7" fmla="*/ 355600 w 820654"/>
                    <a:gd name="connsiteY7" fmla="*/ 327426 h 530626"/>
                    <a:gd name="connsiteX8" fmla="*/ 393700 w 820654"/>
                    <a:gd name="connsiteY8" fmla="*/ 302026 h 530626"/>
                    <a:gd name="connsiteX9" fmla="*/ 508000 w 820654"/>
                    <a:gd name="connsiteY9" fmla="*/ 263926 h 530626"/>
                    <a:gd name="connsiteX10" fmla="*/ 546100 w 820654"/>
                    <a:gd name="connsiteY10" fmla="*/ 251226 h 530626"/>
                    <a:gd name="connsiteX11" fmla="*/ 673100 w 820654"/>
                    <a:gd name="connsiteY11" fmla="*/ 238526 h 530626"/>
                    <a:gd name="connsiteX12" fmla="*/ 711200 w 820654"/>
                    <a:gd name="connsiteY12" fmla="*/ 225826 h 530626"/>
                    <a:gd name="connsiteX13" fmla="*/ 749300 w 820654"/>
                    <a:gd name="connsiteY13" fmla="*/ 149626 h 530626"/>
                    <a:gd name="connsiteX14" fmla="*/ 774700 w 820654"/>
                    <a:gd name="connsiteY14" fmla="*/ 111526 h 530626"/>
                    <a:gd name="connsiteX15" fmla="*/ 812800 w 820654"/>
                    <a:gd name="connsiteY15" fmla="*/ 86126 h 530626"/>
                    <a:gd name="connsiteX16" fmla="*/ 814565 w 820654"/>
                    <a:gd name="connsiteY16" fmla="*/ 0 h 530626"/>
                    <a:gd name="connsiteX0" fmla="*/ 0 w 814565"/>
                    <a:gd name="connsiteY0" fmla="*/ 530626 h 530626"/>
                    <a:gd name="connsiteX1" fmla="*/ 101600 w 814565"/>
                    <a:gd name="connsiteY1" fmla="*/ 492526 h 530626"/>
                    <a:gd name="connsiteX2" fmla="*/ 127000 w 814565"/>
                    <a:gd name="connsiteY2" fmla="*/ 454426 h 530626"/>
                    <a:gd name="connsiteX3" fmla="*/ 165100 w 814565"/>
                    <a:gd name="connsiteY3" fmla="*/ 441726 h 530626"/>
                    <a:gd name="connsiteX4" fmla="*/ 203200 w 814565"/>
                    <a:gd name="connsiteY4" fmla="*/ 416326 h 530626"/>
                    <a:gd name="connsiteX5" fmla="*/ 241300 w 814565"/>
                    <a:gd name="connsiteY5" fmla="*/ 403626 h 530626"/>
                    <a:gd name="connsiteX6" fmla="*/ 317500 w 814565"/>
                    <a:gd name="connsiteY6" fmla="*/ 340126 h 530626"/>
                    <a:gd name="connsiteX7" fmla="*/ 355600 w 814565"/>
                    <a:gd name="connsiteY7" fmla="*/ 327426 h 530626"/>
                    <a:gd name="connsiteX8" fmla="*/ 393700 w 814565"/>
                    <a:gd name="connsiteY8" fmla="*/ 302026 h 530626"/>
                    <a:gd name="connsiteX9" fmla="*/ 508000 w 814565"/>
                    <a:gd name="connsiteY9" fmla="*/ 263926 h 530626"/>
                    <a:gd name="connsiteX10" fmla="*/ 546100 w 814565"/>
                    <a:gd name="connsiteY10" fmla="*/ 251226 h 530626"/>
                    <a:gd name="connsiteX11" fmla="*/ 673100 w 814565"/>
                    <a:gd name="connsiteY11" fmla="*/ 238526 h 530626"/>
                    <a:gd name="connsiteX12" fmla="*/ 711200 w 814565"/>
                    <a:gd name="connsiteY12" fmla="*/ 225826 h 530626"/>
                    <a:gd name="connsiteX13" fmla="*/ 749300 w 814565"/>
                    <a:gd name="connsiteY13" fmla="*/ 149626 h 530626"/>
                    <a:gd name="connsiteX14" fmla="*/ 774700 w 814565"/>
                    <a:gd name="connsiteY14" fmla="*/ 111526 h 530626"/>
                    <a:gd name="connsiteX15" fmla="*/ 777137 w 814565"/>
                    <a:gd name="connsiteY15" fmla="*/ 72000 h 530626"/>
                    <a:gd name="connsiteX16" fmla="*/ 814565 w 814565"/>
                    <a:gd name="connsiteY16" fmla="*/ 0 h 530626"/>
                    <a:gd name="connsiteX0" fmla="*/ 0 w 814565"/>
                    <a:gd name="connsiteY0" fmla="*/ 530626 h 530626"/>
                    <a:gd name="connsiteX1" fmla="*/ 101600 w 814565"/>
                    <a:gd name="connsiteY1" fmla="*/ 492526 h 530626"/>
                    <a:gd name="connsiteX2" fmla="*/ 127000 w 814565"/>
                    <a:gd name="connsiteY2" fmla="*/ 454426 h 530626"/>
                    <a:gd name="connsiteX3" fmla="*/ 165100 w 814565"/>
                    <a:gd name="connsiteY3" fmla="*/ 441726 h 530626"/>
                    <a:gd name="connsiteX4" fmla="*/ 203200 w 814565"/>
                    <a:gd name="connsiteY4" fmla="*/ 416326 h 530626"/>
                    <a:gd name="connsiteX5" fmla="*/ 241300 w 814565"/>
                    <a:gd name="connsiteY5" fmla="*/ 403626 h 530626"/>
                    <a:gd name="connsiteX6" fmla="*/ 317500 w 814565"/>
                    <a:gd name="connsiteY6" fmla="*/ 340126 h 530626"/>
                    <a:gd name="connsiteX7" fmla="*/ 355600 w 814565"/>
                    <a:gd name="connsiteY7" fmla="*/ 327426 h 530626"/>
                    <a:gd name="connsiteX8" fmla="*/ 393700 w 814565"/>
                    <a:gd name="connsiteY8" fmla="*/ 302026 h 530626"/>
                    <a:gd name="connsiteX9" fmla="*/ 508000 w 814565"/>
                    <a:gd name="connsiteY9" fmla="*/ 263926 h 530626"/>
                    <a:gd name="connsiteX10" fmla="*/ 546100 w 814565"/>
                    <a:gd name="connsiteY10" fmla="*/ 251226 h 530626"/>
                    <a:gd name="connsiteX11" fmla="*/ 673100 w 814565"/>
                    <a:gd name="connsiteY11" fmla="*/ 238526 h 530626"/>
                    <a:gd name="connsiteX12" fmla="*/ 711200 w 814565"/>
                    <a:gd name="connsiteY12" fmla="*/ 225826 h 530626"/>
                    <a:gd name="connsiteX13" fmla="*/ 724782 w 814565"/>
                    <a:gd name="connsiteY13" fmla="*/ 129852 h 530626"/>
                    <a:gd name="connsiteX14" fmla="*/ 774700 w 814565"/>
                    <a:gd name="connsiteY14" fmla="*/ 111526 h 530626"/>
                    <a:gd name="connsiteX15" fmla="*/ 777137 w 814565"/>
                    <a:gd name="connsiteY15" fmla="*/ 72000 h 530626"/>
                    <a:gd name="connsiteX16" fmla="*/ 814565 w 814565"/>
                    <a:gd name="connsiteY16" fmla="*/ 0 h 530626"/>
                    <a:gd name="connsiteX0" fmla="*/ 0 w 814565"/>
                    <a:gd name="connsiteY0" fmla="*/ 530626 h 530626"/>
                    <a:gd name="connsiteX1" fmla="*/ 101600 w 814565"/>
                    <a:gd name="connsiteY1" fmla="*/ 492526 h 530626"/>
                    <a:gd name="connsiteX2" fmla="*/ 127000 w 814565"/>
                    <a:gd name="connsiteY2" fmla="*/ 454426 h 530626"/>
                    <a:gd name="connsiteX3" fmla="*/ 165100 w 814565"/>
                    <a:gd name="connsiteY3" fmla="*/ 441726 h 530626"/>
                    <a:gd name="connsiteX4" fmla="*/ 203200 w 814565"/>
                    <a:gd name="connsiteY4" fmla="*/ 416326 h 530626"/>
                    <a:gd name="connsiteX5" fmla="*/ 241300 w 814565"/>
                    <a:gd name="connsiteY5" fmla="*/ 403626 h 530626"/>
                    <a:gd name="connsiteX6" fmla="*/ 317500 w 814565"/>
                    <a:gd name="connsiteY6" fmla="*/ 340126 h 530626"/>
                    <a:gd name="connsiteX7" fmla="*/ 355600 w 814565"/>
                    <a:gd name="connsiteY7" fmla="*/ 327426 h 530626"/>
                    <a:gd name="connsiteX8" fmla="*/ 393700 w 814565"/>
                    <a:gd name="connsiteY8" fmla="*/ 302026 h 530626"/>
                    <a:gd name="connsiteX9" fmla="*/ 508000 w 814565"/>
                    <a:gd name="connsiteY9" fmla="*/ 263926 h 530626"/>
                    <a:gd name="connsiteX10" fmla="*/ 546100 w 814565"/>
                    <a:gd name="connsiteY10" fmla="*/ 251226 h 530626"/>
                    <a:gd name="connsiteX11" fmla="*/ 673100 w 814565"/>
                    <a:gd name="connsiteY11" fmla="*/ 238526 h 530626"/>
                    <a:gd name="connsiteX12" fmla="*/ 711200 w 814565"/>
                    <a:gd name="connsiteY12" fmla="*/ 225826 h 530626"/>
                    <a:gd name="connsiteX13" fmla="*/ 724782 w 814565"/>
                    <a:gd name="connsiteY13" fmla="*/ 129852 h 530626"/>
                    <a:gd name="connsiteX14" fmla="*/ 752411 w 814565"/>
                    <a:gd name="connsiteY14" fmla="*/ 100226 h 530626"/>
                    <a:gd name="connsiteX15" fmla="*/ 777137 w 814565"/>
                    <a:gd name="connsiteY15" fmla="*/ 72000 h 530626"/>
                    <a:gd name="connsiteX16" fmla="*/ 814565 w 814565"/>
                    <a:gd name="connsiteY16" fmla="*/ 0 h 530626"/>
                    <a:gd name="connsiteX0" fmla="*/ 0 w 814565"/>
                    <a:gd name="connsiteY0" fmla="*/ 530626 h 530626"/>
                    <a:gd name="connsiteX1" fmla="*/ 101600 w 814565"/>
                    <a:gd name="connsiteY1" fmla="*/ 492526 h 530626"/>
                    <a:gd name="connsiteX2" fmla="*/ 127000 w 814565"/>
                    <a:gd name="connsiteY2" fmla="*/ 454426 h 530626"/>
                    <a:gd name="connsiteX3" fmla="*/ 165100 w 814565"/>
                    <a:gd name="connsiteY3" fmla="*/ 441726 h 530626"/>
                    <a:gd name="connsiteX4" fmla="*/ 203200 w 814565"/>
                    <a:gd name="connsiteY4" fmla="*/ 416326 h 530626"/>
                    <a:gd name="connsiteX5" fmla="*/ 241300 w 814565"/>
                    <a:gd name="connsiteY5" fmla="*/ 403626 h 530626"/>
                    <a:gd name="connsiteX6" fmla="*/ 317500 w 814565"/>
                    <a:gd name="connsiteY6" fmla="*/ 340126 h 530626"/>
                    <a:gd name="connsiteX7" fmla="*/ 355600 w 814565"/>
                    <a:gd name="connsiteY7" fmla="*/ 327426 h 530626"/>
                    <a:gd name="connsiteX8" fmla="*/ 393700 w 814565"/>
                    <a:gd name="connsiteY8" fmla="*/ 302026 h 530626"/>
                    <a:gd name="connsiteX9" fmla="*/ 508000 w 814565"/>
                    <a:gd name="connsiteY9" fmla="*/ 263926 h 530626"/>
                    <a:gd name="connsiteX10" fmla="*/ 546100 w 814565"/>
                    <a:gd name="connsiteY10" fmla="*/ 251226 h 530626"/>
                    <a:gd name="connsiteX11" fmla="*/ 673100 w 814565"/>
                    <a:gd name="connsiteY11" fmla="*/ 238526 h 530626"/>
                    <a:gd name="connsiteX12" fmla="*/ 686682 w 814565"/>
                    <a:gd name="connsiteY12" fmla="*/ 200399 h 530626"/>
                    <a:gd name="connsiteX13" fmla="*/ 724782 w 814565"/>
                    <a:gd name="connsiteY13" fmla="*/ 129852 h 530626"/>
                    <a:gd name="connsiteX14" fmla="*/ 752411 w 814565"/>
                    <a:gd name="connsiteY14" fmla="*/ 100226 h 530626"/>
                    <a:gd name="connsiteX15" fmla="*/ 777137 w 814565"/>
                    <a:gd name="connsiteY15" fmla="*/ 72000 h 530626"/>
                    <a:gd name="connsiteX16" fmla="*/ 814565 w 814565"/>
                    <a:gd name="connsiteY16" fmla="*/ 0 h 530626"/>
                    <a:gd name="connsiteX0" fmla="*/ 0 w 814565"/>
                    <a:gd name="connsiteY0" fmla="*/ 530626 h 530626"/>
                    <a:gd name="connsiteX1" fmla="*/ 101600 w 814565"/>
                    <a:gd name="connsiteY1" fmla="*/ 492526 h 530626"/>
                    <a:gd name="connsiteX2" fmla="*/ 127000 w 814565"/>
                    <a:gd name="connsiteY2" fmla="*/ 454426 h 530626"/>
                    <a:gd name="connsiteX3" fmla="*/ 165100 w 814565"/>
                    <a:gd name="connsiteY3" fmla="*/ 441726 h 530626"/>
                    <a:gd name="connsiteX4" fmla="*/ 203200 w 814565"/>
                    <a:gd name="connsiteY4" fmla="*/ 416326 h 530626"/>
                    <a:gd name="connsiteX5" fmla="*/ 241300 w 814565"/>
                    <a:gd name="connsiteY5" fmla="*/ 403626 h 530626"/>
                    <a:gd name="connsiteX6" fmla="*/ 317500 w 814565"/>
                    <a:gd name="connsiteY6" fmla="*/ 340126 h 530626"/>
                    <a:gd name="connsiteX7" fmla="*/ 355600 w 814565"/>
                    <a:gd name="connsiteY7" fmla="*/ 327426 h 530626"/>
                    <a:gd name="connsiteX8" fmla="*/ 393700 w 814565"/>
                    <a:gd name="connsiteY8" fmla="*/ 302026 h 530626"/>
                    <a:gd name="connsiteX9" fmla="*/ 508000 w 814565"/>
                    <a:gd name="connsiteY9" fmla="*/ 263926 h 530626"/>
                    <a:gd name="connsiteX10" fmla="*/ 546100 w 814565"/>
                    <a:gd name="connsiteY10" fmla="*/ 251226 h 530626"/>
                    <a:gd name="connsiteX11" fmla="*/ 659726 w 814565"/>
                    <a:gd name="connsiteY11" fmla="*/ 215926 h 530626"/>
                    <a:gd name="connsiteX12" fmla="*/ 686682 w 814565"/>
                    <a:gd name="connsiteY12" fmla="*/ 200399 h 530626"/>
                    <a:gd name="connsiteX13" fmla="*/ 724782 w 814565"/>
                    <a:gd name="connsiteY13" fmla="*/ 129852 h 530626"/>
                    <a:gd name="connsiteX14" fmla="*/ 752411 w 814565"/>
                    <a:gd name="connsiteY14" fmla="*/ 100226 h 530626"/>
                    <a:gd name="connsiteX15" fmla="*/ 777137 w 814565"/>
                    <a:gd name="connsiteY15" fmla="*/ 72000 h 530626"/>
                    <a:gd name="connsiteX16" fmla="*/ 814565 w 814565"/>
                    <a:gd name="connsiteY16" fmla="*/ 0 h 530626"/>
                    <a:gd name="connsiteX0" fmla="*/ 0 w 814565"/>
                    <a:gd name="connsiteY0" fmla="*/ 530626 h 530626"/>
                    <a:gd name="connsiteX1" fmla="*/ 101600 w 814565"/>
                    <a:gd name="connsiteY1" fmla="*/ 492526 h 530626"/>
                    <a:gd name="connsiteX2" fmla="*/ 127000 w 814565"/>
                    <a:gd name="connsiteY2" fmla="*/ 454426 h 530626"/>
                    <a:gd name="connsiteX3" fmla="*/ 165100 w 814565"/>
                    <a:gd name="connsiteY3" fmla="*/ 441726 h 530626"/>
                    <a:gd name="connsiteX4" fmla="*/ 203200 w 814565"/>
                    <a:gd name="connsiteY4" fmla="*/ 416326 h 530626"/>
                    <a:gd name="connsiteX5" fmla="*/ 241300 w 814565"/>
                    <a:gd name="connsiteY5" fmla="*/ 403626 h 530626"/>
                    <a:gd name="connsiteX6" fmla="*/ 317500 w 814565"/>
                    <a:gd name="connsiteY6" fmla="*/ 340126 h 530626"/>
                    <a:gd name="connsiteX7" fmla="*/ 355600 w 814565"/>
                    <a:gd name="connsiteY7" fmla="*/ 327426 h 530626"/>
                    <a:gd name="connsiteX8" fmla="*/ 393700 w 814565"/>
                    <a:gd name="connsiteY8" fmla="*/ 302026 h 530626"/>
                    <a:gd name="connsiteX9" fmla="*/ 508000 w 814565"/>
                    <a:gd name="connsiteY9" fmla="*/ 263926 h 530626"/>
                    <a:gd name="connsiteX10" fmla="*/ 546100 w 814565"/>
                    <a:gd name="connsiteY10" fmla="*/ 251226 h 530626"/>
                    <a:gd name="connsiteX11" fmla="*/ 659726 w 814565"/>
                    <a:gd name="connsiteY11" fmla="*/ 215926 h 530626"/>
                    <a:gd name="connsiteX12" fmla="*/ 664393 w 814565"/>
                    <a:gd name="connsiteY12" fmla="*/ 177799 h 530626"/>
                    <a:gd name="connsiteX13" fmla="*/ 724782 w 814565"/>
                    <a:gd name="connsiteY13" fmla="*/ 129852 h 530626"/>
                    <a:gd name="connsiteX14" fmla="*/ 752411 w 814565"/>
                    <a:gd name="connsiteY14" fmla="*/ 100226 h 530626"/>
                    <a:gd name="connsiteX15" fmla="*/ 777137 w 814565"/>
                    <a:gd name="connsiteY15" fmla="*/ 72000 h 530626"/>
                    <a:gd name="connsiteX16" fmla="*/ 814565 w 814565"/>
                    <a:gd name="connsiteY16" fmla="*/ 0 h 530626"/>
                    <a:gd name="connsiteX0" fmla="*/ 0 w 814565"/>
                    <a:gd name="connsiteY0" fmla="*/ 530626 h 530626"/>
                    <a:gd name="connsiteX1" fmla="*/ 101600 w 814565"/>
                    <a:gd name="connsiteY1" fmla="*/ 492526 h 530626"/>
                    <a:gd name="connsiteX2" fmla="*/ 127000 w 814565"/>
                    <a:gd name="connsiteY2" fmla="*/ 454426 h 530626"/>
                    <a:gd name="connsiteX3" fmla="*/ 165100 w 814565"/>
                    <a:gd name="connsiteY3" fmla="*/ 441726 h 530626"/>
                    <a:gd name="connsiteX4" fmla="*/ 203200 w 814565"/>
                    <a:gd name="connsiteY4" fmla="*/ 416326 h 530626"/>
                    <a:gd name="connsiteX5" fmla="*/ 241300 w 814565"/>
                    <a:gd name="connsiteY5" fmla="*/ 403626 h 530626"/>
                    <a:gd name="connsiteX6" fmla="*/ 317500 w 814565"/>
                    <a:gd name="connsiteY6" fmla="*/ 340126 h 530626"/>
                    <a:gd name="connsiteX7" fmla="*/ 355600 w 814565"/>
                    <a:gd name="connsiteY7" fmla="*/ 327426 h 530626"/>
                    <a:gd name="connsiteX8" fmla="*/ 393700 w 814565"/>
                    <a:gd name="connsiteY8" fmla="*/ 302026 h 530626"/>
                    <a:gd name="connsiteX9" fmla="*/ 508000 w 814565"/>
                    <a:gd name="connsiteY9" fmla="*/ 263926 h 530626"/>
                    <a:gd name="connsiteX10" fmla="*/ 546100 w 814565"/>
                    <a:gd name="connsiteY10" fmla="*/ 251226 h 530626"/>
                    <a:gd name="connsiteX11" fmla="*/ 632979 w 814565"/>
                    <a:gd name="connsiteY11" fmla="*/ 198976 h 530626"/>
                    <a:gd name="connsiteX12" fmla="*/ 664393 w 814565"/>
                    <a:gd name="connsiteY12" fmla="*/ 177799 h 530626"/>
                    <a:gd name="connsiteX13" fmla="*/ 724782 w 814565"/>
                    <a:gd name="connsiteY13" fmla="*/ 129852 h 530626"/>
                    <a:gd name="connsiteX14" fmla="*/ 752411 w 814565"/>
                    <a:gd name="connsiteY14" fmla="*/ 100226 h 530626"/>
                    <a:gd name="connsiteX15" fmla="*/ 777137 w 814565"/>
                    <a:gd name="connsiteY15" fmla="*/ 72000 h 530626"/>
                    <a:gd name="connsiteX16" fmla="*/ 814565 w 814565"/>
                    <a:gd name="connsiteY16" fmla="*/ 0 h 530626"/>
                    <a:gd name="connsiteX0" fmla="*/ 0 w 783615"/>
                    <a:gd name="connsiteY0" fmla="*/ 592776 h 592776"/>
                    <a:gd name="connsiteX1" fmla="*/ 101600 w 783615"/>
                    <a:gd name="connsiteY1" fmla="*/ 554676 h 592776"/>
                    <a:gd name="connsiteX2" fmla="*/ 127000 w 783615"/>
                    <a:gd name="connsiteY2" fmla="*/ 516576 h 592776"/>
                    <a:gd name="connsiteX3" fmla="*/ 165100 w 783615"/>
                    <a:gd name="connsiteY3" fmla="*/ 503876 h 592776"/>
                    <a:gd name="connsiteX4" fmla="*/ 203200 w 783615"/>
                    <a:gd name="connsiteY4" fmla="*/ 478476 h 592776"/>
                    <a:gd name="connsiteX5" fmla="*/ 241300 w 783615"/>
                    <a:gd name="connsiteY5" fmla="*/ 465776 h 592776"/>
                    <a:gd name="connsiteX6" fmla="*/ 317500 w 783615"/>
                    <a:gd name="connsiteY6" fmla="*/ 402276 h 592776"/>
                    <a:gd name="connsiteX7" fmla="*/ 355600 w 783615"/>
                    <a:gd name="connsiteY7" fmla="*/ 389576 h 592776"/>
                    <a:gd name="connsiteX8" fmla="*/ 393700 w 783615"/>
                    <a:gd name="connsiteY8" fmla="*/ 364176 h 592776"/>
                    <a:gd name="connsiteX9" fmla="*/ 508000 w 783615"/>
                    <a:gd name="connsiteY9" fmla="*/ 326076 h 592776"/>
                    <a:gd name="connsiteX10" fmla="*/ 546100 w 783615"/>
                    <a:gd name="connsiteY10" fmla="*/ 313376 h 592776"/>
                    <a:gd name="connsiteX11" fmla="*/ 632979 w 783615"/>
                    <a:gd name="connsiteY11" fmla="*/ 261126 h 592776"/>
                    <a:gd name="connsiteX12" fmla="*/ 664393 w 783615"/>
                    <a:gd name="connsiteY12" fmla="*/ 239949 h 592776"/>
                    <a:gd name="connsiteX13" fmla="*/ 724782 w 783615"/>
                    <a:gd name="connsiteY13" fmla="*/ 192002 h 592776"/>
                    <a:gd name="connsiteX14" fmla="*/ 752411 w 783615"/>
                    <a:gd name="connsiteY14" fmla="*/ 162376 h 592776"/>
                    <a:gd name="connsiteX15" fmla="*/ 777137 w 783615"/>
                    <a:gd name="connsiteY15" fmla="*/ 134150 h 592776"/>
                    <a:gd name="connsiteX16" fmla="*/ 761071 w 783615"/>
                    <a:gd name="connsiteY16" fmla="*/ 0 h 592776"/>
                    <a:gd name="connsiteX0" fmla="*/ 0 w 761071"/>
                    <a:gd name="connsiteY0" fmla="*/ 592776 h 592776"/>
                    <a:gd name="connsiteX1" fmla="*/ 101600 w 761071"/>
                    <a:gd name="connsiteY1" fmla="*/ 554676 h 592776"/>
                    <a:gd name="connsiteX2" fmla="*/ 127000 w 761071"/>
                    <a:gd name="connsiteY2" fmla="*/ 516576 h 592776"/>
                    <a:gd name="connsiteX3" fmla="*/ 165100 w 761071"/>
                    <a:gd name="connsiteY3" fmla="*/ 503876 h 592776"/>
                    <a:gd name="connsiteX4" fmla="*/ 203200 w 761071"/>
                    <a:gd name="connsiteY4" fmla="*/ 478476 h 592776"/>
                    <a:gd name="connsiteX5" fmla="*/ 241300 w 761071"/>
                    <a:gd name="connsiteY5" fmla="*/ 465776 h 592776"/>
                    <a:gd name="connsiteX6" fmla="*/ 317500 w 761071"/>
                    <a:gd name="connsiteY6" fmla="*/ 402276 h 592776"/>
                    <a:gd name="connsiteX7" fmla="*/ 355600 w 761071"/>
                    <a:gd name="connsiteY7" fmla="*/ 389576 h 592776"/>
                    <a:gd name="connsiteX8" fmla="*/ 393700 w 761071"/>
                    <a:gd name="connsiteY8" fmla="*/ 364176 h 592776"/>
                    <a:gd name="connsiteX9" fmla="*/ 508000 w 761071"/>
                    <a:gd name="connsiteY9" fmla="*/ 326076 h 592776"/>
                    <a:gd name="connsiteX10" fmla="*/ 546100 w 761071"/>
                    <a:gd name="connsiteY10" fmla="*/ 313376 h 592776"/>
                    <a:gd name="connsiteX11" fmla="*/ 632979 w 761071"/>
                    <a:gd name="connsiteY11" fmla="*/ 261126 h 592776"/>
                    <a:gd name="connsiteX12" fmla="*/ 664393 w 761071"/>
                    <a:gd name="connsiteY12" fmla="*/ 239949 h 592776"/>
                    <a:gd name="connsiteX13" fmla="*/ 724782 w 761071"/>
                    <a:gd name="connsiteY13" fmla="*/ 192002 h 592776"/>
                    <a:gd name="connsiteX14" fmla="*/ 752411 w 761071"/>
                    <a:gd name="connsiteY14" fmla="*/ 162376 h 592776"/>
                    <a:gd name="connsiteX15" fmla="*/ 728100 w 761071"/>
                    <a:gd name="connsiteY15" fmla="*/ 114374 h 592776"/>
                    <a:gd name="connsiteX16" fmla="*/ 761071 w 761071"/>
                    <a:gd name="connsiteY16" fmla="*/ 0 h 592776"/>
                    <a:gd name="connsiteX0" fmla="*/ 0 w 761071"/>
                    <a:gd name="connsiteY0" fmla="*/ 592776 h 592776"/>
                    <a:gd name="connsiteX1" fmla="*/ 101600 w 761071"/>
                    <a:gd name="connsiteY1" fmla="*/ 554676 h 592776"/>
                    <a:gd name="connsiteX2" fmla="*/ 127000 w 761071"/>
                    <a:gd name="connsiteY2" fmla="*/ 516576 h 592776"/>
                    <a:gd name="connsiteX3" fmla="*/ 165100 w 761071"/>
                    <a:gd name="connsiteY3" fmla="*/ 503876 h 592776"/>
                    <a:gd name="connsiteX4" fmla="*/ 203200 w 761071"/>
                    <a:gd name="connsiteY4" fmla="*/ 478476 h 592776"/>
                    <a:gd name="connsiteX5" fmla="*/ 241300 w 761071"/>
                    <a:gd name="connsiteY5" fmla="*/ 465776 h 592776"/>
                    <a:gd name="connsiteX6" fmla="*/ 317500 w 761071"/>
                    <a:gd name="connsiteY6" fmla="*/ 402276 h 592776"/>
                    <a:gd name="connsiteX7" fmla="*/ 355600 w 761071"/>
                    <a:gd name="connsiteY7" fmla="*/ 389576 h 592776"/>
                    <a:gd name="connsiteX8" fmla="*/ 393700 w 761071"/>
                    <a:gd name="connsiteY8" fmla="*/ 364176 h 592776"/>
                    <a:gd name="connsiteX9" fmla="*/ 508000 w 761071"/>
                    <a:gd name="connsiteY9" fmla="*/ 326076 h 592776"/>
                    <a:gd name="connsiteX10" fmla="*/ 546100 w 761071"/>
                    <a:gd name="connsiteY10" fmla="*/ 313376 h 592776"/>
                    <a:gd name="connsiteX11" fmla="*/ 632979 w 761071"/>
                    <a:gd name="connsiteY11" fmla="*/ 261126 h 592776"/>
                    <a:gd name="connsiteX12" fmla="*/ 664393 w 761071"/>
                    <a:gd name="connsiteY12" fmla="*/ 239949 h 592776"/>
                    <a:gd name="connsiteX13" fmla="*/ 724782 w 761071"/>
                    <a:gd name="connsiteY13" fmla="*/ 192002 h 592776"/>
                    <a:gd name="connsiteX14" fmla="*/ 694460 w 761071"/>
                    <a:gd name="connsiteY14" fmla="*/ 142602 h 592776"/>
                    <a:gd name="connsiteX15" fmla="*/ 728100 w 761071"/>
                    <a:gd name="connsiteY15" fmla="*/ 114374 h 592776"/>
                    <a:gd name="connsiteX16" fmla="*/ 761071 w 761071"/>
                    <a:gd name="connsiteY16" fmla="*/ 0 h 592776"/>
                    <a:gd name="connsiteX0" fmla="*/ 0 w 761071"/>
                    <a:gd name="connsiteY0" fmla="*/ 592776 h 592776"/>
                    <a:gd name="connsiteX1" fmla="*/ 101600 w 761071"/>
                    <a:gd name="connsiteY1" fmla="*/ 554676 h 592776"/>
                    <a:gd name="connsiteX2" fmla="*/ 127000 w 761071"/>
                    <a:gd name="connsiteY2" fmla="*/ 516576 h 592776"/>
                    <a:gd name="connsiteX3" fmla="*/ 165100 w 761071"/>
                    <a:gd name="connsiteY3" fmla="*/ 503876 h 592776"/>
                    <a:gd name="connsiteX4" fmla="*/ 203200 w 761071"/>
                    <a:gd name="connsiteY4" fmla="*/ 478476 h 592776"/>
                    <a:gd name="connsiteX5" fmla="*/ 241300 w 761071"/>
                    <a:gd name="connsiteY5" fmla="*/ 465776 h 592776"/>
                    <a:gd name="connsiteX6" fmla="*/ 317500 w 761071"/>
                    <a:gd name="connsiteY6" fmla="*/ 402276 h 592776"/>
                    <a:gd name="connsiteX7" fmla="*/ 355600 w 761071"/>
                    <a:gd name="connsiteY7" fmla="*/ 389576 h 592776"/>
                    <a:gd name="connsiteX8" fmla="*/ 393700 w 761071"/>
                    <a:gd name="connsiteY8" fmla="*/ 364176 h 592776"/>
                    <a:gd name="connsiteX9" fmla="*/ 508000 w 761071"/>
                    <a:gd name="connsiteY9" fmla="*/ 326076 h 592776"/>
                    <a:gd name="connsiteX10" fmla="*/ 546100 w 761071"/>
                    <a:gd name="connsiteY10" fmla="*/ 313376 h 592776"/>
                    <a:gd name="connsiteX11" fmla="*/ 632979 w 761071"/>
                    <a:gd name="connsiteY11" fmla="*/ 261126 h 592776"/>
                    <a:gd name="connsiteX12" fmla="*/ 664393 w 761071"/>
                    <a:gd name="connsiteY12" fmla="*/ 239949 h 592776"/>
                    <a:gd name="connsiteX13" fmla="*/ 682433 w 761071"/>
                    <a:gd name="connsiteY13" fmla="*/ 183527 h 592776"/>
                    <a:gd name="connsiteX14" fmla="*/ 694460 w 761071"/>
                    <a:gd name="connsiteY14" fmla="*/ 142602 h 592776"/>
                    <a:gd name="connsiteX15" fmla="*/ 728100 w 761071"/>
                    <a:gd name="connsiteY15" fmla="*/ 114374 h 592776"/>
                    <a:gd name="connsiteX16" fmla="*/ 761071 w 761071"/>
                    <a:gd name="connsiteY16" fmla="*/ 0 h 592776"/>
                    <a:gd name="connsiteX0" fmla="*/ 0 w 761071"/>
                    <a:gd name="connsiteY0" fmla="*/ 592776 h 592776"/>
                    <a:gd name="connsiteX1" fmla="*/ 101600 w 761071"/>
                    <a:gd name="connsiteY1" fmla="*/ 554676 h 592776"/>
                    <a:gd name="connsiteX2" fmla="*/ 127000 w 761071"/>
                    <a:gd name="connsiteY2" fmla="*/ 516576 h 592776"/>
                    <a:gd name="connsiteX3" fmla="*/ 165100 w 761071"/>
                    <a:gd name="connsiteY3" fmla="*/ 503876 h 592776"/>
                    <a:gd name="connsiteX4" fmla="*/ 203200 w 761071"/>
                    <a:gd name="connsiteY4" fmla="*/ 478476 h 592776"/>
                    <a:gd name="connsiteX5" fmla="*/ 241300 w 761071"/>
                    <a:gd name="connsiteY5" fmla="*/ 465776 h 592776"/>
                    <a:gd name="connsiteX6" fmla="*/ 317500 w 761071"/>
                    <a:gd name="connsiteY6" fmla="*/ 402276 h 592776"/>
                    <a:gd name="connsiteX7" fmla="*/ 355600 w 761071"/>
                    <a:gd name="connsiteY7" fmla="*/ 389576 h 592776"/>
                    <a:gd name="connsiteX8" fmla="*/ 393700 w 761071"/>
                    <a:gd name="connsiteY8" fmla="*/ 364176 h 592776"/>
                    <a:gd name="connsiteX9" fmla="*/ 508000 w 761071"/>
                    <a:gd name="connsiteY9" fmla="*/ 326076 h 592776"/>
                    <a:gd name="connsiteX10" fmla="*/ 546100 w 761071"/>
                    <a:gd name="connsiteY10" fmla="*/ 313376 h 592776"/>
                    <a:gd name="connsiteX11" fmla="*/ 632979 w 761071"/>
                    <a:gd name="connsiteY11" fmla="*/ 261126 h 592776"/>
                    <a:gd name="connsiteX12" fmla="*/ 628731 w 761071"/>
                    <a:gd name="connsiteY12" fmla="*/ 220174 h 592776"/>
                    <a:gd name="connsiteX13" fmla="*/ 682433 w 761071"/>
                    <a:gd name="connsiteY13" fmla="*/ 183527 h 592776"/>
                    <a:gd name="connsiteX14" fmla="*/ 694460 w 761071"/>
                    <a:gd name="connsiteY14" fmla="*/ 142602 h 592776"/>
                    <a:gd name="connsiteX15" fmla="*/ 728100 w 761071"/>
                    <a:gd name="connsiteY15" fmla="*/ 114374 h 592776"/>
                    <a:gd name="connsiteX16" fmla="*/ 761071 w 761071"/>
                    <a:gd name="connsiteY16" fmla="*/ 0 h 592776"/>
                    <a:gd name="connsiteX0" fmla="*/ 0 w 761071"/>
                    <a:gd name="connsiteY0" fmla="*/ 592776 h 592776"/>
                    <a:gd name="connsiteX1" fmla="*/ 101600 w 761071"/>
                    <a:gd name="connsiteY1" fmla="*/ 554676 h 592776"/>
                    <a:gd name="connsiteX2" fmla="*/ 127000 w 761071"/>
                    <a:gd name="connsiteY2" fmla="*/ 516576 h 592776"/>
                    <a:gd name="connsiteX3" fmla="*/ 165100 w 761071"/>
                    <a:gd name="connsiteY3" fmla="*/ 503876 h 592776"/>
                    <a:gd name="connsiteX4" fmla="*/ 203200 w 761071"/>
                    <a:gd name="connsiteY4" fmla="*/ 478476 h 592776"/>
                    <a:gd name="connsiteX5" fmla="*/ 241300 w 761071"/>
                    <a:gd name="connsiteY5" fmla="*/ 465776 h 592776"/>
                    <a:gd name="connsiteX6" fmla="*/ 317500 w 761071"/>
                    <a:gd name="connsiteY6" fmla="*/ 402276 h 592776"/>
                    <a:gd name="connsiteX7" fmla="*/ 355600 w 761071"/>
                    <a:gd name="connsiteY7" fmla="*/ 389576 h 592776"/>
                    <a:gd name="connsiteX8" fmla="*/ 393700 w 761071"/>
                    <a:gd name="connsiteY8" fmla="*/ 364176 h 592776"/>
                    <a:gd name="connsiteX9" fmla="*/ 508000 w 761071"/>
                    <a:gd name="connsiteY9" fmla="*/ 326076 h 592776"/>
                    <a:gd name="connsiteX10" fmla="*/ 546100 w 761071"/>
                    <a:gd name="connsiteY10" fmla="*/ 313376 h 592776"/>
                    <a:gd name="connsiteX11" fmla="*/ 601775 w 761071"/>
                    <a:gd name="connsiteY11" fmla="*/ 232876 h 592776"/>
                    <a:gd name="connsiteX12" fmla="*/ 628731 w 761071"/>
                    <a:gd name="connsiteY12" fmla="*/ 220174 h 592776"/>
                    <a:gd name="connsiteX13" fmla="*/ 682433 w 761071"/>
                    <a:gd name="connsiteY13" fmla="*/ 183527 h 592776"/>
                    <a:gd name="connsiteX14" fmla="*/ 694460 w 761071"/>
                    <a:gd name="connsiteY14" fmla="*/ 142602 h 592776"/>
                    <a:gd name="connsiteX15" fmla="*/ 728100 w 761071"/>
                    <a:gd name="connsiteY15" fmla="*/ 114374 h 592776"/>
                    <a:gd name="connsiteX16" fmla="*/ 761071 w 761071"/>
                    <a:gd name="connsiteY16" fmla="*/ 0 h 592776"/>
                    <a:gd name="connsiteX0" fmla="*/ 0 w 761071"/>
                    <a:gd name="connsiteY0" fmla="*/ 592776 h 592776"/>
                    <a:gd name="connsiteX1" fmla="*/ 101600 w 761071"/>
                    <a:gd name="connsiteY1" fmla="*/ 554676 h 592776"/>
                    <a:gd name="connsiteX2" fmla="*/ 127000 w 761071"/>
                    <a:gd name="connsiteY2" fmla="*/ 516576 h 592776"/>
                    <a:gd name="connsiteX3" fmla="*/ 165100 w 761071"/>
                    <a:gd name="connsiteY3" fmla="*/ 503876 h 592776"/>
                    <a:gd name="connsiteX4" fmla="*/ 203200 w 761071"/>
                    <a:gd name="connsiteY4" fmla="*/ 478476 h 592776"/>
                    <a:gd name="connsiteX5" fmla="*/ 241300 w 761071"/>
                    <a:gd name="connsiteY5" fmla="*/ 465776 h 592776"/>
                    <a:gd name="connsiteX6" fmla="*/ 317500 w 761071"/>
                    <a:gd name="connsiteY6" fmla="*/ 402276 h 592776"/>
                    <a:gd name="connsiteX7" fmla="*/ 355600 w 761071"/>
                    <a:gd name="connsiteY7" fmla="*/ 389576 h 592776"/>
                    <a:gd name="connsiteX8" fmla="*/ 393700 w 761071"/>
                    <a:gd name="connsiteY8" fmla="*/ 364176 h 592776"/>
                    <a:gd name="connsiteX9" fmla="*/ 508000 w 761071"/>
                    <a:gd name="connsiteY9" fmla="*/ 326076 h 592776"/>
                    <a:gd name="connsiteX10" fmla="*/ 521582 w 761071"/>
                    <a:gd name="connsiteY10" fmla="*/ 259700 h 592776"/>
                    <a:gd name="connsiteX11" fmla="*/ 601775 w 761071"/>
                    <a:gd name="connsiteY11" fmla="*/ 232876 h 592776"/>
                    <a:gd name="connsiteX12" fmla="*/ 628731 w 761071"/>
                    <a:gd name="connsiteY12" fmla="*/ 220174 h 592776"/>
                    <a:gd name="connsiteX13" fmla="*/ 682433 w 761071"/>
                    <a:gd name="connsiteY13" fmla="*/ 183527 h 592776"/>
                    <a:gd name="connsiteX14" fmla="*/ 694460 w 761071"/>
                    <a:gd name="connsiteY14" fmla="*/ 142602 h 592776"/>
                    <a:gd name="connsiteX15" fmla="*/ 728100 w 761071"/>
                    <a:gd name="connsiteY15" fmla="*/ 114374 h 592776"/>
                    <a:gd name="connsiteX16" fmla="*/ 761071 w 761071"/>
                    <a:gd name="connsiteY16" fmla="*/ 0 h 592776"/>
                    <a:gd name="connsiteX0" fmla="*/ 0 w 761071"/>
                    <a:gd name="connsiteY0" fmla="*/ 592776 h 592776"/>
                    <a:gd name="connsiteX1" fmla="*/ 101600 w 761071"/>
                    <a:gd name="connsiteY1" fmla="*/ 554676 h 592776"/>
                    <a:gd name="connsiteX2" fmla="*/ 127000 w 761071"/>
                    <a:gd name="connsiteY2" fmla="*/ 516576 h 592776"/>
                    <a:gd name="connsiteX3" fmla="*/ 165100 w 761071"/>
                    <a:gd name="connsiteY3" fmla="*/ 503876 h 592776"/>
                    <a:gd name="connsiteX4" fmla="*/ 203200 w 761071"/>
                    <a:gd name="connsiteY4" fmla="*/ 478476 h 592776"/>
                    <a:gd name="connsiteX5" fmla="*/ 241300 w 761071"/>
                    <a:gd name="connsiteY5" fmla="*/ 465776 h 592776"/>
                    <a:gd name="connsiteX6" fmla="*/ 317500 w 761071"/>
                    <a:gd name="connsiteY6" fmla="*/ 402276 h 592776"/>
                    <a:gd name="connsiteX7" fmla="*/ 355600 w 761071"/>
                    <a:gd name="connsiteY7" fmla="*/ 389576 h 592776"/>
                    <a:gd name="connsiteX8" fmla="*/ 393700 w 761071"/>
                    <a:gd name="connsiteY8" fmla="*/ 364176 h 592776"/>
                    <a:gd name="connsiteX9" fmla="*/ 508000 w 761071"/>
                    <a:gd name="connsiteY9" fmla="*/ 326076 h 592776"/>
                    <a:gd name="connsiteX10" fmla="*/ 521582 w 761071"/>
                    <a:gd name="connsiteY10" fmla="*/ 259700 h 592776"/>
                    <a:gd name="connsiteX11" fmla="*/ 601775 w 761071"/>
                    <a:gd name="connsiteY11" fmla="*/ 210276 h 592776"/>
                    <a:gd name="connsiteX12" fmla="*/ 628731 w 761071"/>
                    <a:gd name="connsiteY12" fmla="*/ 220174 h 592776"/>
                    <a:gd name="connsiteX13" fmla="*/ 682433 w 761071"/>
                    <a:gd name="connsiteY13" fmla="*/ 183527 h 592776"/>
                    <a:gd name="connsiteX14" fmla="*/ 694460 w 761071"/>
                    <a:gd name="connsiteY14" fmla="*/ 142602 h 592776"/>
                    <a:gd name="connsiteX15" fmla="*/ 728100 w 761071"/>
                    <a:gd name="connsiteY15" fmla="*/ 114374 h 592776"/>
                    <a:gd name="connsiteX16" fmla="*/ 761071 w 761071"/>
                    <a:gd name="connsiteY16" fmla="*/ 0 h 592776"/>
                    <a:gd name="connsiteX0" fmla="*/ 0 w 761071"/>
                    <a:gd name="connsiteY0" fmla="*/ 592776 h 592776"/>
                    <a:gd name="connsiteX1" fmla="*/ 101600 w 761071"/>
                    <a:gd name="connsiteY1" fmla="*/ 554676 h 592776"/>
                    <a:gd name="connsiteX2" fmla="*/ 127000 w 761071"/>
                    <a:gd name="connsiteY2" fmla="*/ 516576 h 592776"/>
                    <a:gd name="connsiteX3" fmla="*/ 165100 w 761071"/>
                    <a:gd name="connsiteY3" fmla="*/ 503876 h 592776"/>
                    <a:gd name="connsiteX4" fmla="*/ 203200 w 761071"/>
                    <a:gd name="connsiteY4" fmla="*/ 478476 h 592776"/>
                    <a:gd name="connsiteX5" fmla="*/ 241300 w 761071"/>
                    <a:gd name="connsiteY5" fmla="*/ 465776 h 592776"/>
                    <a:gd name="connsiteX6" fmla="*/ 317500 w 761071"/>
                    <a:gd name="connsiteY6" fmla="*/ 402276 h 592776"/>
                    <a:gd name="connsiteX7" fmla="*/ 355600 w 761071"/>
                    <a:gd name="connsiteY7" fmla="*/ 389576 h 592776"/>
                    <a:gd name="connsiteX8" fmla="*/ 393700 w 761071"/>
                    <a:gd name="connsiteY8" fmla="*/ 364176 h 592776"/>
                    <a:gd name="connsiteX9" fmla="*/ 496855 w 761071"/>
                    <a:gd name="connsiteY9" fmla="*/ 295001 h 592776"/>
                    <a:gd name="connsiteX10" fmla="*/ 521582 w 761071"/>
                    <a:gd name="connsiteY10" fmla="*/ 259700 h 592776"/>
                    <a:gd name="connsiteX11" fmla="*/ 601775 w 761071"/>
                    <a:gd name="connsiteY11" fmla="*/ 210276 h 592776"/>
                    <a:gd name="connsiteX12" fmla="*/ 628731 w 761071"/>
                    <a:gd name="connsiteY12" fmla="*/ 220174 h 592776"/>
                    <a:gd name="connsiteX13" fmla="*/ 682433 w 761071"/>
                    <a:gd name="connsiteY13" fmla="*/ 183527 h 592776"/>
                    <a:gd name="connsiteX14" fmla="*/ 694460 w 761071"/>
                    <a:gd name="connsiteY14" fmla="*/ 142602 h 592776"/>
                    <a:gd name="connsiteX15" fmla="*/ 728100 w 761071"/>
                    <a:gd name="connsiteY15" fmla="*/ 114374 h 592776"/>
                    <a:gd name="connsiteX16" fmla="*/ 761071 w 761071"/>
                    <a:gd name="connsiteY16" fmla="*/ 0 h 592776"/>
                    <a:gd name="connsiteX0" fmla="*/ 0 w 761071"/>
                    <a:gd name="connsiteY0" fmla="*/ 592776 h 592776"/>
                    <a:gd name="connsiteX1" fmla="*/ 101600 w 761071"/>
                    <a:gd name="connsiteY1" fmla="*/ 554676 h 592776"/>
                    <a:gd name="connsiteX2" fmla="*/ 127000 w 761071"/>
                    <a:gd name="connsiteY2" fmla="*/ 516576 h 592776"/>
                    <a:gd name="connsiteX3" fmla="*/ 165100 w 761071"/>
                    <a:gd name="connsiteY3" fmla="*/ 503876 h 592776"/>
                    <a:gd name="connsiteX4" fmla="*/ 203200 w 761071"/>
                    <a:gd name="connsiteY4" fmla="*/ 478476 h 592776"/>
                    <a:gd name="connsiteX5" fmla="*/ 241300 w 761071"/>
                    <a:gd name="connsiteY5" fmla="*/ 465776 h 592776"/>
                    <a:gd name="connsiteX6" fmla="*/ 317500 w 761071"/>
                    <a:gd name="connsiteY6" fmla="*/ 416401 h 592776"/>
                    <a:gd name="connsiteX7" fmla="*/ 355600 w 761071"/>
                    <a:gd name="connsiteY7" fmla="*/ 389576 h 592776"/>
                    <a:gd name="connsiteX8" fmla="*/ 393700 w 761071"/>
                    <a:gd name="connsiteY8" fmla="*/ 364176 h 592776"/>
                    <a:gd name="connsiteX9" fmla="*/ 496855 w 761071"/>
                    <a:gd name="connsiteY9" fmla="*/ 295001 h 592776"/>
                    <a:gd name="connsiteX10" fmla="*/ 521582 w 761071"/>
                    <a:gd name="connsiteY10" fmla="*/ 259700 h 592776"/>
                    <a:gd name="connsiteX11" fmla="*/ 601775 w 761071"/>
                    <a:gd name="connsiteY11" fmla="*/ 210276 h 592776"/>
                    <a:gd name="connsiteX12" fmla="*/ 628731 w 761071"/>
                    <a:gd name="connsiteY12" fmla="*/ 220174 h 592776"/>
                    <a:gd name="connsiteX13" fmla="*/ 682433 w 761071"/>
                    <a:gd name="connsiteY13" fmla="*/ 183527 h 592776"/>
                    <a:gd name="connsiteX14" fmla="*/ 694460 w 761071"/>
                    <a:gd name="connsiteY14" fmla="*/ 142602 h 592776"/>
                    <a:gd name="connsiteX15" fmla="*/ 728100 w 761071"/>
                    <a:gd name="connsiteY15" fmla="*/ 114374 h 592776"/>
                    <a:gd name="connsiteX16" fmla="*/ 761071 w 761071"/>
                    <a:gd name="connsiteY16" fmla="*/ 0 h 592776"/>
                    <a:gd name="connsiteX0" fmla="*/ 0 w 761071"/>
                    <a:gd name="connsiteY0" fmla="*/ 592776 h 592776"/>
                    <a:gd name="connsiteX1" fmla="*/ 101600 w 761071"/>
                    <a:gd name="connsiteY1" fmla="*/ 554676 h 592776"/>
                    <a:gd name="connsiteX2" fmla="*/ 147060 w 761071"/>
                    <a:gd name="connsiteY2" fmla="*/ 536352 h 592776"/>
                    <a:gd name="connsiteX3" fmla="*/ 165100 w 761071"/>
                    <a:gd name="connsiteY3" fmla="*/ 503876 h 592776"/>
                    <a:gd name="connsiteX4" fmla="*/ 203200 w 761071"/>
                    <a:gd name="connsiteY4" fmla="*/ 478476 h 592776"/>
                    <a:gd name="connsiteX5" fmla="*/ 241300 w 761071"/>
                    <a:gd name="connsiteY5" fmla="*/ 465776 h 592776"/>
                    <a:gd name="connsiteX6" fmla="*/ 317500 w 761071"/>
                    <a:gd name="connsiteY6" fmla="*/ 416401 h 592776"/>
                    <a:gd name="connsiteX7" fmla="*/ 355600 w 761071"/>
                    <a:gd name="connsiteY7" fmla="*/ 389576 h 592776"/>
                    <a:gd name="connsiteX8" fmla="*/ 393700 w 761071"/>
                    <a:gd name="connsiteY8" fmla="*/ 364176 h 592776"/>
                    <a:gd name="connsiteX9" fmla="*/ 496855 w 761071"/>
                    <a:gd name="connsiteY9" fmla="*/ 295001 h 592776"/>
                    <a:gd name="connsiteX10" fmla="*/ 521582 w 761071"/>
                    <a:gd name="connsiteY10" fmla="*/ 259700 h 592776"/>
                    <a:gd name="connsiteX11" fmla="*/ 601775 w 761071"/>
                    <a:gd name="connsiteY11" fmla="*/ 210276 h 592776"/>
                    <a:gd name="connsiteX12" fmla="*/ 628731 w 761071"/>
                    <a:gd name="connsiteY12" fmla="*/ 220174 h 592776"/>
                    <a:gd name="connsiteX13" fmla="*/ 682433 w 761071"/>
                    <a:gd name="connsiteY13" fmla="*/ 183527 h 592776"/>
                    <a:gd name="connsiteX14" fmla="*/ 694460 w 761071"/>
                    <a:gd name="connsiteY14" fmla="*/ 142602 h 592776"/>
                    <a:gd name="connsiteX15" fmla="*/ 728100 w 761071"/>
                    <a:gd name="connsiteY15" fmla="*/ 114374 h 592776"/>
                    <a:gd name="connsiteX16" fmla="*/ 761071 w 761071"/>
                    <a:gd name="connsiteY16" fmla="*/ 0 h 592776"/>
                    <a:gd name="connsiteX0" fmla="*/ 0 w 761071"/>
                    <a:gd name="connsiteY0" fmla="*/ 592776 h 592776"/>
                    <a:gd name="connsiteX1" fmla="*/ 101600 w 761071"/>
                    <a:gd name="connsiteY1" fmla="*/ 554676 h 592776"/>
                    <a:gd name="connsiteX2" fmla="*/ 147060 w 761071"/>
                    <a:gd name="connsiteY2" fmla="*/ 536352 h 592776"/>
                    <a:gd name="connsiteX3" fmla="*/ 165100 w 761071"/>
                    <a:gd name="connsiteY3" fmla="*/ 503876 h 592776"/>
                    <a:gd name="connsiteX4" fmla="*/ 203200 w 761071"/>
                    <a:gd name="connsiteY4" fmla="*/ 478476 h 592776"/>
                    <a:gd name="connsiteX5" fmla="*/ 241300 w 761071"/>
                    <a:gd name="connsiteY5" fmla="*/ 465776 h 592776"/>
                    <a:gd name="connsiteX6" fmla="*/ 317500 w 761071"/>
                    <a:gd name="connsiteY6" fmla="*/ 416401 h 592776"/>
                    <a:gd name="connsiteX7" fmla="*/ 355600 w 761071"/>
                    <a:gd name="connsiteY7" fmla="*/ 389576 h 592776"/>
                    <a:gd name="connsiteX8" fmla="*/ 393700 w 761071"/>
                    <a:gd name="connsiteY8" fmla="*/ 364176 h 592776"/>
                    <a:gd name="connsiteX9" fmla="*/ 496855 w 761071"/>
                    <a:gd name="connsiteY9" fmla="*/ 295001 h 592776"/>
                    <a:gd name="connsiteX10" fmla="*/ 521582 w 761071"/>
                    <a:gd name="connsiteY10" fmla="*/ 259700 h 592776"/>
                    <a:gd name="connsiteX11" fmla="*/ 601775 w 761071"/>
                    <a:gd name="connsiteY11" fmla="*/ 210276 h 592776"/>
                    <a:gd name="connsiteX12" fmla="*/ 628731 w 761071"/>
                    <a:gd name="connsiteY12" fmla="*/ 220174 h 592776"/>
                    <a:gd name="connsiteX13" fmla="*/ 682433 w 761071"/>
                    <a:gd name="connsiteY13" fmla="*/ 183527 h 592776"/>
                    <a:gd name="connsiteX14" fmla="*/ 694460 w 761071"/>
                    <a:gd name="connsiteY14" fmla="*/ 142602 h 592776"/>
                    <a:gd name="connsiteX15" fmla="*/ 714726 w 761071"/>
                    <a:gd name="connsiteY15" fmla="*/ 103074 h 592776"/>
                    <a:gd name="connsiteX16" fmla="*/ 761071 w 761071"/>
                    <a:gd name="connsiteY16" fmla="*/ 0 h 592776"/>
                    <a:gd name="connsiteX0" fmla="*/ 0 w 761071"/>
                    <a:gd name="connsiteY0" fmla="*/ 592776 h 592776"/>
                    <a:gd name="connsiteX1" fmla="*/ 101600 w 761071"/>
                    <a:gd name="connsiteY1" fmla="*/ 554676 h 592776"/>
                    <a:gd name="connsiteX2" fmla="*/ 147060 w 761071"/>
                    <a:gd name="connsiteY2" fmla="*/ 536352 h 592776"/>
                    <a:gd name="connsiteX3" fmla="*/ 165100 w 761071"/>
                    <a:gd name="connsiteY3" fmla="*/ 503876 h 592776"/>
                    <a:gd name="connsiteX4" fmla="*/ 203200 w 761071"/>
                    <a:gd name="connsiteY4" fmla="*/ 478476 h 592776"/>
                    <a:gd name="connsiteX5" fmla="*/ 241300 w 761071"/>
                    <a:gd name="connsiteY5" fmla="*/ 465776 h 592776"/>
                    <a:gd name="connsiteX6" fmla="*/ 317500 w 761071"/>
                    <a:gd name="connsiteY6" fmla="*/ 416401 h 592776"/>
                    <a:gd name="connsiteX7" fmla="*/ 355600 w 761071"/>
                    <a:gd name="connsiteY7" fmla="*/ 389576 h 592776"/>
                    <a:gd name="connsiteX8" fmla="*/ 393700 w 761071"/>
                    <a:gd name="connsiteY8" fmla="*/ 364176 h 592776"/>
                    <a:gd name="connsiteX9" fmla="*/ 496855 w 761071"/>
                    <a:gd name="connsiteY9" fmla="*/ 295001 h 592776"/>
                    <a:gd name="connsiteX10" fmla="*/ 521582 w 761071"/>
                    <a:gd name="connsiteY10" fmla="*/ 259700 h 592776"/>
                    <a:gd name="connsiteX11" fmla="*/ 601775 w 761071"/>
                    <a:gd name="connsiteY11" fmla="*/ 210276 h 592776"/>
                    <a:gd name="connsiteX12" fmla="*/ 628731 w 761071"/>
                    <a:gd name="connsiteY12" fmla="*/ 220174 h 592776"/>
                    <a:gd name="connsiteX13" fmla="*/ 664602 w 761071"/>
                    <a:gd name="connsiteY13" fmla="*/ 172227 h 592776"/>
                    <a:gd name="connsiteX14" fmla="*/ 694460 w 761071"/>
                    <a:gd name="connsiteY14" fmla="*/ 142602 h 592776"/>
                    <a:gd name="connsiteX15" fmla="*/ 714726 w 761071"/>
                    <a:gd name="connsiteY15" fmla="*/ 103074 h 592776"/>
                    <a:gd name="connsiteX16" fmla="*/ 761071 w 761071"/>
                    <a:gd name="connsiteY16" fmla="*/ 0 h 592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61071" h="592776">
                      <a:moveTo>
                        <a:pt x="0" y="592776"/>
                      </a:moveTo>
                      <a:cubicBezTo>
                        <a:pt x="45433" y="583689"/>
                        <a:pt x="77090" y="564080"/>
                        <a:pt x="101600" y="554676"/>
                      </a:cubicBezTo>
                      <a:cubicBezTo>
                        <a:pt x="126110" y="545272"/>
                        <a:pt x="135141" y="545887"/>
                        <a:pt x="147060" y="536352"/>
                      </a:cubicBezTo>
                      <a:cubicBezTo>
                        <a:pt x="157513" y="527989"/>
                        <a:pt x="155743" y="513522"/>
                        <a:pt x="165100" y="503876"/>
                      </a:cubicBezTo>
                      <a:cubicBezTo>
                        <a:pt x="174457" y="494230"/>
                        <a:pt x="189548" y="485302"/>
                        <a:pt x="203200" y="478476"/>
                      </a:cubicBezTo>
                      <a:cubicBezTo>
                        <a:pt x="215174" y="472489"/>
                        <a:pt x="222250" y="476122"/>
                        <a:pt x="241300" y="465776"/>
                      </a:cubicBezTo>
                      <a:cubicBezTo>
                        <a:pt x="260350" y="455430"/>
                        <a:pt x="233238" y="472576"/>
                        <a:pt x="317500" y="416401"/>
                      </a:cubicBezTo>
                      <a:cubicBezTo>
                        <a:pt x="328639" y="408975"/>
                        <a:pt x="342900" y="398280"/>
                        <a:pt x="355600" y="389576"/>
                      </a:cubicBezTo>
                      <a:cubicBezTo>
                        <a:pt x="368300" y="380872"/>
                        <a:pt x="370157" y="379939"/>
                        <a:pt x="393700" y="364176"/>
                      </a:cubicBezTo>
                      <a:cubicBezTo>
                        <a:pt x="417243" y="348413"/>
                        <a:pt x="475541" y="312414"/>
                        <a:pt x="496855" y="295001"/>
                      </a:cubicBezTo>
                      <a:cubicBezTo>
                        <a:pt x="518169" y="277588"/>
                        <a:pt x="504095" y="273821"/>
                        <a:pt x="521582" y="259700"/>
                      </a:cubicBezTo>
                      <a:cubicBezTo>
                        <a:pt x="539069" y="245579"/>
                        <a:pt x="572815" y="227693"/>
                        <a:pt x="601775" y="210276"/>
                      </a:cubicBezTo>
                      <a:cubicBezTo>
                        <a:pt x="614475" y="206043"/>
                        <a:pt x="618260" y="226515"/>
                        <a:pt x="628731" y="220174"/>
                      </a:cubicBezTo>
                      <a:cubicBezTo>
                        <a:pt x="639202" y="213833"/>
                        <a:pt x="653647" y="185156"/>
                        <a:pt x="664602" y="172227"/>
                      </a:cubicBezTo>
                      <a:cubicBezTo>
                        <a:pt x="675557" y="159298"/>
                        <a:pt x="686106" y="154127"/>
                        <a:pt x="694460" y="142602"/>
                      </a:cubicBezTo>
                      <a:cubicBezTo>
                        <a:pt x="702814" y="131077"/>
                        <a:pt x="702026" y="111541"/>
                        <a:pt x="714726" y="103074"/>
                      </a:cubicBezTo>
                      <a:cubicBezTo>
                        <a:pt x="744822" y="57929"/>
                        <a:pt x="720407" y="0"/>
                        <a:pt x="761071" y="0"/>
                      </a:cubicBezTo>
                    </a:path>
                  </a:pathLst>
                </a:custGeom>
                <a:noFill/>
                <a:ln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BO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Flecha: cheurón 35">
                  <a:extLst>
                    <a:ext uri="{FF2B5EF4-FFF2-40B4-BE49-F238E27FC236}">
                      <a16:creationId xmlns:a16="http://schemas.microsoft.com/office/drawing/2014/main" id="{7F33C9EF-3A16-5854-362F-175F91B96AA9}"/>
                    </a:ext>
                  </a:extLst>
                </p:cNvPr>
                <p:cNvSpPr/>
                <p:nvPr/>
              </p:nvSpPr>
              <p:spPr>
                <a:xfrm rot="20969094">
                  <a:off x="3622917" y="4415397"/>
                  <a:ext cx="181478" cy="168331"/>
                </a:xfrm>
                <a:prstGeom prst="chevron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BO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Flecha: cheurón 36">
                  <a:extLst>
                    <a:ext uri="{FF2B5EF4-FFF2-40B4-BE49-F238E27FC236}">
                      <a16:creationId xmlns:a16="http://schemas.microsoft.com/office/drawing/2014/main" id="{20C0F7BE-4835-05A5-D4F2-360354BE7613}"/>
                    </a:ext>
                  </a:extLst>
                </p:cNvPr>
                <p:cNvSpPr/>
                <p:nvPr/>
              </p:nvSpPr>
              <p:spPr>
                <a:xfrm rot="19754727">
                  <a:off x="4004120" y="4212261"/>
                  <a:ext cx="181478" cy="168331"/>
                </a:xfrm>
                <a:prstGeom prst="chevron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BO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38" name="Conector recto 37">
                  <a:extLst>
                    <a:ext uri="{FF2B5EF4-FFF2-40B4-BE49-F238E27FC236}">
                      <a16:creationId xmlns:a16="http://schemas.microsoft.com/office/drawing/2014/main" id="{3FC40EF7-8AA5-3DB3-2099-C10B904A22BB}"/>
                    </a:ext>
                  </a:extLst>
                </p:cNvPr>
                <p:cNvCxnSpPr>
                  <a:endCxn id="22" idx="3"/>
                </p:cNvCxnSpPr>
                <p:nvPr/>
              </p:nvCxnSpPr>
              <p:spPr>
                <a:xfrm flipH="1">
                  <a:off x="3794742" y="3877643"/>
                  <a:ext cx="49785" cy="253911"/>
                </a:xfrm>
                <a:prstGeom prst="line">
                  <a:avLst/>
                </a:prstGeom>
                <a:ln w="85725">
                  <a:solidFill>
                    <a:schemeClr val="accent2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" name="Flecha: cheurón 9">
                <a:extLst>
                  <a:ext uri="{FF2B5EF4-FFF2-40B4-BE49-F238E27FC236}">
                    <a16:creationId xmlns:a16="http://schemas.microsoft.com/office/drawing/2014/main" id="{3C74D777-9454-8212-609C-128F1C81D9C6}"/>
                  </a:ext>
                </a:extLst>
              </p:cNvPr>
              <p:cNvSpPr/>
              <p:nvPr/>
            </p:nvSpPr>
            <p:spPr>
              <a:xfrm rot="1354486">
                <a:off x="4256558" y="2929562"/>
                <a:ext cx="181478" cy="168331"/>
              </a:xfrm>
              <a:prstGeom prst="chevron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B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Elipse 10">
                <a:extLst>
                  <a:ext uri="{FF2B5EF4-FFF2-40B4-BE49-F238E27FC236}">
                    <a16:creationId xmlns:a16="http://schemas.microsoft.com/office/drawing/2014/main" id="{8DA176FA-A20C-2C85-DEC3-F2BC56F0B9F9}"/>
                  </a:ext>
                </a:extLst>
              </p:cNvPr>
              <p:cNvSpPr/>
              <p:nvPr/>
            </p:nvSpPr>
            <p:spPr>
              <a:xfrm>
                <a:off x="4688737" y="3097389"/>
                <a:ext cx="135588" cy="10699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BO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75A1D86B-232F-6B69-45B8-BA03339D359D}"/>
                  </a:ext>
                </a:extLst>
              </p:cNvPr>
              <p:cNvSpPr txBox="1"/>
              <p:nvPr/>
            </p:nvSpPr>
            <p:spPr>
              <a:xfrm>
                <a:off x="4592117" y="2864952"/>
                <a:ext cx="50210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itchFamily="34" charset="0"/>
                    <a:ea typeface="+mn-ea"/>
                    <a:cs typeface="+mn-cs"/>
                  </a:rPr>
                  <a:t>SP</a:t>
                </a:r>
                <a:endParaRPr kumimoji="0" lang="es-BO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" name="Flecha: cheurón 12">
                <a:extLst>
                  <a:ext uri="{FF2B5EF4-FFF2-40B4-BE49-F238E27FC236}">
                    <a16:creationId xmlns:a16="http://schemas.microsoft.com/office/drawing/2014/main" id="{F1E29573-D801-D09C-2673-8A8E26C6E1EA}"/>
                  </a:ext>
                </a:extLst>
              </p:cNvPr>
              <p:cNvSpPr/>
              <p:nvPr/>
            </p:nvSpPr>
            <p:spPr>
              <a:xfrm rot="12506112">
                <a:off x="2563467" y="3170930"/>
                <a:ext cx="181478" cy="168331"/>
              </a:xfrm>
              <a:prstGeom prst="chevron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BO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Flecha: cheurón 13">
                <a:extLst>
                  <a:ext uri="{FF2B5EF4-FFF2-40B4-BE49-F238E27FC236}">
                    <a16:creationId xmlns:a16="http://schemas.microsoft.com/office/drawing/2014/main" id="{32E5D483-DEC3-DE3A-1CED-9718433DB4F2}"/>
                  </a:ext>
                </a:extLst>
              </p:cNvPr>
              <p:cNvSpPr/>
              <p:nvPr/>
            </p:nvSpPr>
            <p:spPr>
              <a:xfrm rot="12506112">
                <a:off x="2323131" y="3081778"/>
                <a:ext cx="181478" cy="168331"/>
              </a:xfrm>
              <a:prstGeom prst="chevron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BO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Flecha: cheurón 14">
                <a:extLst>
                  <a:ext uri="{FF2B5EF4-FFF2-40B4-BE49-F238E27FC236}">
                    <a16:creationId xmlns:a16="http://schemas.microsoft.com/office/drawing/2014/main" id="{8028ABD5-FB39-EEA6-7F9E-6AF9E034ABD1}"/>
                  </a:ext>
                </a:extLst>
              </p:cNvPr>
              <p:cNvSpPr/>
              <p:nvPr/>
            </p:nvSpPr>
            <p:spPr>
              <a:xfrm rot="12506112">
                <a:off x="2055774" y="4390486"/>
                <a:ext cx="181478" cy="168331"/>
              </a:xfrm>
              <a:prstGeom prst="chevron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BO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" name="Flecha: cheurón 15">
                <a:extLst>
                  <a:ext uri="{FF2B5EF4-FFF2-40B4-BE49-F238E27FC236}">
                    <a16:creationId xmlns:a16="http://schemas.microsoft.com/office/drawing/2014/main" id="{48026ED7-0B4A-AAC8-4158-053F5E3B9262}"/>
                  </a:ext>
                </a:extLst>
              </p:cNvPr>
              <p:cNvSpPr/>
              <p:nvPr/>
            </p:nvSpPr>
            <p:spPr>
              <a:xfrm rot="12506112">
                <a:off x="2160804" y="4133913"/>
                <a:ext cx="181478" cy="168331"/>
              </a:xfrm>
              <a:prstGeom prst="chevron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BO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Flecha: cheurón 16">
                <a:extLst>
                  <a:ext uri="{FF2B5EF4-FFF2-40B4-BE49-F238E27FC236}">
                    <a16:creationId xmlns:a16="http://schemas.microsoft.com/office/drawing/2014/main" id="{B7D1CD0E-5B2C-5BA7-C744-44121F8BBC45}"/>
                  </a:ext>
                </a:extLst>
              </p:cNvPr>
              <p:cNvSpPr/>
              <p:nvPr/>
            </p:nvSpPr>
            <p:spPr>
              <a:xfrm rot="20628111">
                <a:off x="3227145" y="3991177"/>
                <a:ext cx="181478" cy="168331"/>
              </a:xfrm>
              <a:prstGeom prst="chevron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BO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Flecha: cheurón 17">
                <a:extLst>
                  <a:ext uri="{FF2B5EF4-FFF2-40B4-BE49-F238E27FC236}">
                    <a16:creationId xmlns:a16="http://schemas.microsoft.com/office/drawing/2014/main" id="{98255F53-D7FF-9F01-61CB-A49776552F47}"/>
                  </a:ext>
                </a:extLst>
              </p:cNvPr>
              <p:cNvSpPr/>
              <p:nvPr/>
            </p:nvSpPr>
            <p:spPr>
              <a:xfrm rot="20628111">
                <a:off x="3436107" y="3876711"/>
                <a:ext cx="181478" cy="168331"/>
              </a:xfrm>
              <a:prstGeom prst="chevron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BO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208FFEBE-1E39-9438-EF74-667D2B4C585E}"/>
                </a:ext>
              </a:extLst>
            </p:cNvPr>
            <p:cNvSpPr txBox="1"/>
            <p:nvPr/>
          </p:nvSpPr>
          <p:spPr>
            <a:xfrm>
              <a:off x="6736195" y="2624820"/>
              <a:ext cx="813052" cy="3513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+mn-cs"/>
                </a:rPr>
                <a:t>CHILE</a:t>
              </a:r>
              <a:endParaRPr kumimoji="0" lang="es-BO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endParaRPr>
            </a:p>
          </p:txBody>
        </p:sp>
        <p:cxnSp>
          <p:nvCxnSpPr>
            <p:cNvPr id="5" name="Conector recto 4">
              <a:extLst>
                <a:ext uri="{FF2B5EF4-FFF2-40B4-BE49-F238E27FC236}">
                  <a16:creationId xmlns:a16="http://schemas.microsoft.com/office/drawing/2014/main" id="{E1E49566-7D15-A484-951F-B75E9A2AE00D}"/>
                </a:ext>
              </a:extLst>
            </p:cNvPr>
            <p:cNvCxnSpPr>
              <a:cxnSpLocks/>
            </p:cNvCxnSpPr>
            <p:nvPr/>
          </p:nvCxnSpPr>
          <p:spPr>
            <a:xfrm>
              <a:off x="8773638" y="6055101"/>
              <a:ext cx="446610" cy="0"/>
            </a:xfrm>
            <a:prstGeom prst="line">
              <a:avLst/>
            </a:prstGeom>
            <a:ln>
              <a:solidFill>
                <a:srgbClr val="3A96D2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F9002014-23CC-3D9A-E57A-69A1C1658B9F}"/>
                </a:ext>
              </a:extLst>
            </p:cNvPr>
            <p:cNvSpPr txBox="1"/>
            <p:nvPr/>
          </p:nvSpPr>
          <p:spPr>
            <a:xfrm>
              <a:off x="9311136" y="5879451"/>
              <a:ext cx="1565428" cy="3513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+mn-cs"/>
                </a:rPr>
                <a:t>Gasoductos</a:t>
              </a:r>
              <a:endParaRPr kumimoji="0" lang="es-BO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endParaRPr>
            </a:p>
          </p:txBody>
        </p:sp>
        <p:sp>
          <p:nvSpPr>
            <p:cNvPr id="7" name="Flecha: cheurón 6">
              <a:extLst>
                <a:ext uri="{FF2B5EF4-FFF2-40B4-BE49-F238E27FC236}">
                  <a16:creationId xmlns:a16="http://schemas.microsoft.com/office/drawing/2014/main" id="{6637E19C-676B-78F7-94D7-52B78DA86F6F}"/>
                </a:ext>
              </a:extLst>
            </p:cNvPr>
            <p:cNvSpPr/>
            <p:nvPr/>
          </p:nvSpPr>
          <p:spPr>
            <a:xfrm rot="19846534">
              <a:off x="8992447" y="1794535"/>
              <a:ext cx="256615" cy="199932"/>
            </a:xfrm>
            <a:prstGeom prst="chevron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B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29409189-B0BE-575F-66B1-96CD211DD848}"/>
                </a:ext>
              </a:extLst>
            </p:cNvPr>
            <p:cNvSpPr txBox="1"/>
            <p:nvPr/>
          </p:nvSpPr>
          <p:spPr>
            <a:xfrm>
              <a:off x="9088150" y="1503303"/>
              <a:ext cx="931376" cy="302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+mn-cs"/>
                </a:rPr>
                <a:t>CUIBA</a:t>
              </a:r>
              <a:endParaRPr kumimoji="0" lang="es-BO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endParaRPr>
            </a:p>
          </p:txBody>
        </p:sp>
      </p:grpSp>
      <p:sp>
        <p:nvSpPr>
          <p:cNvPr id="39" name="CuadroTexto 38">
            <a:extLst>
              <a:ext uri="{FF2B5EF4-FFF2-40B4-BE49-F238E27FC236}">
                <a16:creationId xmlns:a16="http://schemas.microsoft.com/office/drawing/2014/main" id="{C2F42CF4-AA72-A6D6-4FB5-23B4064063C3}"/>
              </a:ext>
            </a:extLst>
          </p:cNvPr>
          <p:cNvSpPr txBox="1"/>
          <p:nvPr/>
        </p:nvSpPr>
        <p:spPr>
          <a:xfrm>
            <a:off x="4633240" y="1697896"/>
            <a:ext cx="6764826" cy="4375338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342900" indent="-3429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B405"/>
              </a:buClr>
              <a:buFont typeface="Arial" panose="020B0604020202020204" pitchFamily="34" charset="0"/>
              <a:buChar char="•"/>
              <a:defRPr lang="es-ES" sz="2400" smtClean="0">
                <a:solidFill>
                  <a:srgbClr val="5A6A5A"/>
                </a:solidFill>
                <a:latin typeface="Trebuchet MS" panose="020B0603020202020204" pitchFamily="34" charset="0"/>
              </a:defRPr>
            </a:lvl1pPr>
            <a:lvl2pPr marL="800100" lvl="1" indent="-3429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B405"/>
              </a:buClr>
              <a:buFont typeface="Courier New" panose="02070309020205020404" pitchFamily="49" charset="0"/>
              <a:buChar char="o"/>
              <a:defRPr lang="es-ES" sz="2000" smtClean="0">
                <a:solidFill>
                  <a:srgbClr val="5A6A5A"/>
                </a:solidFill>
                <a:latin typeface="Trebuchet MS" panose="020B0603020202020204" pitchFamily="34" charset="0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B405"/>
              </a:buClr>
              <a:defRPr lang="es-ES" sz="1600" smtClean="0">
                <a:solidFill>
                  <a:srgbClr val="5A6A5A"/>
                </a:solidFill>
                <a:latin typeface="Trebuchet MS" panose="020B0603020202020204" pitchFamily="34" charset="0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B405"/>
              </a:buClr>
              <a:defRPr lang="es-ES" sz="1400" smtClean="0">
                <a:solidFill>
                  <a:srgbClr val="5A6A5A"/>
                </a:solidFill>
                <a:latin typeface="Trebuchet MS" panose="020B0603020202020204" pitchFamily="34" charset="0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B405"/>
              </a:buClr>
              <a:defRPr lang="es-BO" sz="1200">
                <a:solidFill>
                  <a:srgbClr val="5A6A5A"/>
                </a:solidFill>
                <a:latin typeface="Trebuchet MS" panose="020B0603020202020204" pitchFamily="34" charset="0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MX" sz="1800" dirty="0"/>
              <a:t>Se pueden comenzar a mover volúmenes interrumpibles por Bolivia a partir del verano de 2024 (Octubre). “Abrir la senda a machete”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MX" sz="1800" dirty="0"/>
              <a:t>Posteriormente con mas capacidad TGN volúmenes en firme de corto mediano plazo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MX" sz="1800" dirty="0"/>
              <a:t>Ganar confianza poco a poco en el mercado Brasilero.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MX" sz="1800" dirty="0"/>
              <a:t>Ver comportamiento de Bolivia en cumplimiento a tarifas y condiciones de transito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MX" sz="1800" dirty="0" err="1"/>
              <a:t>Uruguiana</a:t>
            </a:r>
            <a:r>
              <a:rPr lang="es-MX" sz="1800" dirty="0"/>
              <a:t> posterior, con nueva inversión para cerrar el anillo</a:t>
            </a:r>
          </a:p>
        </p:txBody>
      </p:sp>
      <p:sp>
        <p:nvSpPr>
          <p:cNvPr id="40" name="Título 1">
            <a:extLst>
              <a:ext uri="{FF2B5EF4-FFF2-40B4-BE49-F238E27FC236}">
                <a16:creationId xmlns:a16="http://schemas.microsoft.com/office/drawing/2014/main" id="{6A1A16EF-194D-48C9-DF1F-1DD117A4A97F}"/>
              </a:ext>
            </a:extLst>
          </p:cNvPr>
          <p:cNvSpPr txBox="1">
            <a:spLocks/>
          </p:cNvSpPr>
          <p:nvPr/>
        </p:nvSpPr>
        <p:spPr>
          <a:xfrm>
            <a:off x="2476648" y="936915"/>
            <a:ext cx="10668120" cy="4070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400" b="1" dirty="0"/>
              <a:t>Oportunidad “Hacer girar la Rueda”</a:t>
            </a:r>
          </a:p>
        </p:txBody>
      </p:sp>
      <p:pic>
        <p:nvPicPr>
          <p:cNvPr id="41" name="Imagen 40">
            <a:extLst>
              <a:ext uri="{FF2B5EF4-FFF2-40B4-BE49-F238E27FC236}">
                <a16:creationId xmlns:a16="http://schemas.microsoft.com/office/drawing/2014/main" id="{3326353F-BC22-396B-7E2E-58C182500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671" y="5604130"/>
            <a:ext cx="1844418" cy="113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36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B9D7DD3-D5C2-67B4-55CE-A9979426CFFE}"/>
              </a:ext>
            </a:extLst>
          </p:cNvPr>
          <p:cNvSpPr txBox="1"/>
          <p:nvPr/>
        </p:nvSpPr>
        <p:spPr>
          <a:xfrm>
            <a:off x="4351056" y="1770072"/>
            <a:ext cx="6534658" cy="2677656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defPPr>
              <a:defRPr lang="es-BO"/>
            </a:defPPr>
            <a:lvl1pPr marL="342900" indent="-342900" algn="just" eaLnBrk="0" fontAlgn="base" hangingPunc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FFB405"/>
              </a:buClr>
              <a:buFont typeface="Arial" panose="020B0604020202020204" pitchFamily="34" charset="0"/>
              <a:buChar char="•"/>
              <a:defRPr>
                <a:solidFill>
                  <a:srgbClr val="5A6A5A"/>
                </a:solidFill>
                <a:latin typeface="Trebuchet MS" panose="020B0603020202020204" pitchFamily="34" charset="0"/>
              </a:defRPr>
            </a:lvl1pPr>
            <a:lvl2pPr marL="800100" lvl="1" indent="-3429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B405"/>
              </a:buClr>
              <a:buFont typeface="Courier New" panose="02070309020205020404" pitchFamily="49" charset="0"/>
              <a:buChar char="o"/>
              <a:defRPr sz="2000">
                <a:solidFill>
                  <a:srgbClr val="5A6A5A"/>
                </a:solidFill>
                <a:latin typeface="Trebuchet MS" panose="020B0603020202020204" pitchFamily="34" charset="0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B405"/>
              </a:buClr>
              <a:defRPr sz="1600">
                <a:solidFill>
                  <a:srgbClr val="5A6A5A"/>
                </a:solidFill>
                <a:latin typeface="Trebuchet MS" panose="020B0603020202020204" pitchFamily="34" charset="0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B405"/>
              </a:buClr>
              <a:defRPr sz="1400">
                <a:solidFill>
                  <a:srgbClr val="5A6A5A"/>
                </a:solidFill>
                <a:latin typeface="Trebuchet MS" panose="020B0603020202020204" pitchFamily="34" charset="0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B405"/>
              </a:buClr>
              <a:defRPr sz="1200">
                <a:solidFill>
                  <a:srgbClr val="5A6A5A"/>
                </a:solidFill>
                <a:latin typeface="Trebuchet MS" panose="020B0603020202020204" pitchFamily="34" charset="0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es-BO" dirty="0"/>
              <a:t>Supuestos:</a:t>
            </a:r>
          </a:p>
          <a:p>
            <a:r>
              <a:rPr lang="es-BO" sz="2000" dirty="0" err="1"/>
              <a:t>Importaciónes</a:t>
            </a:r>
            <a:r>
              <a:rPr lang="es-BO" sz="2000" dirty="0"/>
              <a:t> por 3 meses de 10 </a:t>
            </a:r>
            <a:r>
              <a:rPr lang="es-BO" sz="2000" dirty="0" err="1"/>
              <a:t>MMmcd</a:t>
            </a:r>
            <a:r>
              <a:rPr lang="es-BO" sz="2000" dirty="0"/>
              <a:t> a 12 USD/MMBTU = </a:t>
            </a:r>
            <a:r>
              <a:rPr lang="es-BO" sz="2000" b="1" dirty="0"/>
              <a:t>381 MMUSD anuales</a:t>
            </a:r>
          </a:p>
          <a:p>
            <a:r>
              <a:rPr lang="es-BO" sz="2000" dirty="0"/>
              <a:t>Exportaciones de gas anual en frontera de 26,5 </a:t>
            </a:r>
            <a:r>
              <a:rPr lang="es-BO" sz="2000" dirty="0" err="1"/>
              <a:t>MMmcd</a:t>
            </a:r>
            <a:r>
              <a:rPr lang="es-BO" sz="2000" dirty="0"/>
              <a:t> a 6 USD/MMBTU = </a:t>
            </a:r>
            <a:r>
              <a:rPr lang="es-BO" sz="2000" b="1" dirty="0"/>
              <a:t>2,050 MMUSD anuales </a:t>
            </a:r>
          </a:p>
          <a:p>
            <a:endParaRPr lang="es-BO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41B5BC8B-71E8-8D8D-DBBC-B8B316ECB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987" y="1111495"/>
            <a:ext cx="10668120" cy="407038"/>
          </a:xfrm>
        </p:spPr>
        <p:txBody>
          <a:bodyPr/>
          <a:lstStyle/>
          <a:p>
            <a:r>
              <a:rPr lang="es-MX" sz="3400" b="1" dirty="0"/>
              <a:t>Opiniones sobre GNL en Argentina</a:t>
            </a:r>
          </a:p>
        </p:txBody>
      </p:sp>
      <p:pic>
        <p:nvPicPr>
          <p:cNvPr id="1030" name="Picture 6" descr="Proyecto de dos terminales portuarias de Bunkering de GNL">
            <a:extLst>
              <a:ext uri="{FF2B5EF4-FFF2-40B4-BE49-F238E27FC236}">
                <a16:creationId xmlns:a16="http://schemas.microsoft.com/office/drawing/2014/main" id="{94207687-3CF0-3DC3-0E17-3FB7B38A8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9273" l="10000" r="99091">
                        <a14:foregroundMark x1="79094" y1="46045" x2="79091" y2="46545"/>
                        <a14:foregroundMark x1="79205" y1="26909" x2="79108" y2="43672"/>
                        <a14:foregroundMark x1="70881" y1="49679" x2="76591" y2="45818"/>
                        <a14:foregroundMark x1="67841" y1="61273" x2="73864" y2="64909"/>
                        <a14:foregroundMark x1="73864" y1="64909" x2="78636" y2="70545"/>
                        <a14:foregroundMark x1="78636" y1="70545" x2="78977" y2="71636"/>
                        <a14:foregroundMark x1="78295" y1="78182" x2="63409" y2="95273"/>
                        <a14:foregroundMark x1="70455" y1="81455" x2="63295" y2="87818"/>
                        <a14:foregroundMark x1="63295" y1="87818" x2="63295" y2="88727"/>
                        <a14:foregroundMark x1="66136" y1="83273" x2="60682" y2="87818"/>
                        <a14:foregroundMark x1="60682" y1="87818" x2="60795" y2="88000"/>
                        <a14:foregroundMark x1="57159" y1="94364" x2="57500" y2="99273"/>
                        <a14:foregroundMark x1="66818" y1="82545" x2="64432" y2="80727"/>
                        <a14:foregroundMark x1="84886" y1="73455" x2="96250" y2="64000"/>
                        <a14:foregroundMark x1="83750" y1="70364" x2="80568" y2="73636"/>
                        <a14:foregroundMark x1="83636" y1="67455" x2="83295" y2="68000"/>
                        <a14:foregroundMark x1="89091" y1="65273" x2="90568" y2="66000"/>
                        <a14:foregroundMark x1="98750" y1="64727" x2="97614" y2="66000"/>
                        <a14:foregroundMark x1="97273" y1="62545" x2="96705" y2="65636"/>
                        <a14:foregroundMark x1="99091" y1="63273" x2="98523" y2="65818"/>
                        <a14:foregroundMark x1="79432" y1="24727" x2="81250" y2="26545"/>
                        <a14:foregroundMark x1="58750" y1="26182" x2="65795" y2="23455"/>
                        <a14:foregroundMark x1="65795" y1="23455" x2="69023" y2="25441"/>
                        <a14:foregroundMark x1="80455" y1="31091" x2="80455" y2="43557"/>
                        <a14:foregroundMark x1="81364" y1="28909" x2="81136" y2="34545"/>
                        <a14:foregroundMark x1="60455" y1="20727" x2="62159" y2="20727"/>
                        <a14:foregroundMark x1="68480" y1="22114" x2="68182" y2="21636"/>
                        <a14:foregroundMark x1="50795" y1="56364" x2="51023" y2="68182"/>
                        <a14:foregroundMark x1="57273" y1="58909" x2="56932" y2="71091"/>
                        <a14:foregroundMark x1="48409" y1="65818" x2="49773" y2="69273"/>
                        <a14:foregroundMark x1="47841" y1="67455" x2="47159" y2="66727"/>
                        <a14:foregroundMark x1="56818" y1="58182" x2="57955" y2="66545"/>
                        <a14:backgroundMark x1="48068" y1="26909" x2="38409" y2="68909"/>
                        <a14:backgroundMark x1="38068" y1="71455" x2="45455" y2="92182"/>
                        <a14:backgroundMark x1="46705" y1="71818" x2="46705" y2="81091"/>
                        <a14:backgroundMark x1="79091" y1="59455" x2="79091" y2="59455"/>
                        <a14:backgroundMark x1="78977" y1="58727" x2="90000" y2="57273"/>
                        <a14:backgroundMark x1="74886" y1="52182" x2="79886" y2="48545"/>
                        <a14:backgroundMark x1="70227" y1="54545" x2="66705" y2="56364"/>
                        <a14:backgroundMark x1="65682" y1="57273" x2="65682" y2="57273"/>
                        <a14:backgroundMark x1="65341" y1="55636" x2="64659" y2="56727"/>
                        <a14:backgroundMark x1="65795" y1="57455" x2="64659" y2="57091"/>
                        <a14:backgroundMark x1="64773" y1="57455" x2="65909" y2="56182"/>
                        <a14:backgroundMark x1="64091" y1="58182" x2="64773" y2="58727"/>
                        <a14:backgroundMark x1="54545" y1="18182" x2="53636" y2="32727"/>
                        <a14:backgroundMark x1="61818" y1="14182" x2="73864" y2="12364"/>
                        <a14:backgroundMark x1="63382" y1="17654" x2="84205" y2="18545"/>
                        <a14:backgroundMark x1="63259" y1="17963" x2="67841" y2="17455"/>
                        <a14:backgroundMark x1="56364" y1="18727" x2="61476" y2="18160"/>
                        <a14:backgroundMark x1="52045" y1="35091" x2="52273" y2="52364"/>
                        <a14:backgroundMark x1="55000" y1="47273" x2="60795" y2="50909"/>
                        <a14:backgroundMark x1="60795" y1="50909" x2="60795" y2="50909"/>
                        <a14:backgroundMark x1="69432" y1="47091" x2="64091" y2="51273"/>
                        <a14:backgroundMark x1="73636" y1="41273" x2="75000" y2="43091"/>
                        <a14:backgroundMark x1="73523" y1="35455" x2="74205" y2="37818"/>
                        <a14:backgroundMark x1="74318" y1="34909" x2="74318" y2="31636"/>
                        <a14:backgroundMark x1="68325" y1="19818" x2="69432" y2="19818"/>
                        <a14:backgroundMark x1="62521" y1="19818" x2="67700" y2="19818"/>
                        <a14:backgroundMark x1="69432" y1="19818" x2="70323" y2="20175"/>
                        <a14:backgroundMark x1="72300" y1="26034" x2="73295" y2="29636"/>
                        <a14:backgroundMark x1="79318" y1="48727" x2="84545" y2="45455"/>
                        <a14:backgroundMark x1="81705" y1="45818" x2="79773" y2="47273"/>
                        <a14:backgroundMark x1="70000" y1="20727" x2="72841" y2="27818"/>
                        <a14:backgroundMark x1="55909" y1="50182" x2="58864" y2="54545"/>
                        <a14:backgroundMark x1="60114" y1="54364" x2="60341" y2="6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444"/>
          <a:stretch/>
        </p:blipFill>
        <p:spPr bwMode="auto">
          <a:xfrm>
            <a:off x="365592" y="1868044"/>
            <a:ext cx="3985464" cy="433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EBBC06B-F6CC-C57E-EE8B-2E25016015AE}"/>
              </a:ext>
            </a:extLst>
          </p:cNvPr>
          <p:cNvSpPr txBox="1"/>
          <p:nvPr/>
        </p:nvSpPr>
        <p:spPr>
          <a:xfrm>
            <a:off x="4678842" y="4148135"/>
            <a:ext cx="7010400" cy="2052908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defPPr>
              <a:defRPr lang="es-BO"/>
            </a:defPPr>
            <a:lvl1pPr marL="342900" indent="-342900" algn="just" eaLnBrk="0" fontAlgn="base" hangingPunc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FFB405"/>
              </a:buClr>
              <a:buFont typeface="Arial" panose="020B0604020202020204" pitchFamily="34" charset="0"/>
              <a:buChar char="•"/>
              <a:defRPr>
                <a:solidFill>
                  <a:srgbClr val="5A6A5A"/>
                </a:solidFill>
                <a:latin typeface="Trebuchet MS" panose="020B0603020202020204" pitchFamily="34" charset="0"/>
              </a:defRPr>
            </a:lvl1pPr>
            <a:lvl2pPr marL="800100" lvl="1" indent="-3429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B405"/>
              </a:buClr>
              <a:buFont typeface="Courier New" panose="02070309020205020404" pitchFamily="49" charset="0"/>
              <a:buChar char="o"/>
              <a:defRPr sz="2000">
                <a:solidFill>
                  <a:srgbClr val="5A6A5A"/>
                </a:solidFill>
                <a:latin typeface="Trebuchet MS" panose="020B0603020202020204" pitchFamily="34" charset="0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B405"/>
              </a:buClr>
              <a:defRPr sz="1600">
                <a:solidFill>
                  <a:srgbClr val="5A6A5A"/>
                </a:solidFill>
                <a:latin typeface="Trebuchet MS" panose="020B0603020202020204" pitchFamily="34" charset="0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B405"/>
              </a:buClr>
              <a:defRPr sz="1400">
                <a:solidFill>
                  <a:srgbClr val="5A6A5A"/>
                </a:solidFill>
                <a:latin typeface="Trebuchet MS" panose="020B0603020202020204" pitchFamily="34" charset="0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B405"/>
              </a:buClr>
              <a:defRPr sz="1200">
                <a:solidFill>
                  <a:srgbClr val="5A6A5A"/>
                </a:solidFill>
                <a:latin typeface="Trebuchet MS" panose="020B0603020202020204" pitchFamily="34" charset="0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0" indent="0" algn="ctr">
              <a:buNone/>
            </a:pPr>
            <a:r>
              <a:rPr lang="es-BO" b="1" i="1" dirty="0">
                <a:solidFill>
                  <a:schemeClr val="tx1"/>
                </a:solidFill>
              </a:rPr>
              <a:t>Mientras Argentina consolida el mercado regional de gas se debe seguir tratando de desarrollar proyectos de exportación de GNL al mundo para una nueva escala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7E4FEE8-3D3D-E2EF-D7DC-A614623EE0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1573" y="5557868"/>
            <a:ext cx="2109746" cy="130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885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DBC8D71-2D04-4C9A-DD94-E665C36FF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442" y="3000813"/>
            <a:ext cx="3714515" cy="2289070"/>
          </a:xfrm>
          <a:prstGeom prst="rect">
            <a:avLst/>
          </a:prstGeom>
        </p:spPr>
      </p:pic>
      <p:sp>
        <p:nvSpPr>
          <p:cNvPr id="3" name="PlaceHolder 1">
            <a:extLst>
              <a:ext uri="{FF2B5EF4-FFF2-40B4-BE49-F238E27FC236}">
                <a16:creationId xmlns:a16="http://schemas.microsoft.com/office/drawing/2014/main" id="{9F9ECE41-EC40-7088-F20B-70DC177B328D}"/>
              </a:ext>
            </a:extLst>
          </p:cNvPr>
          <p:cNvSpPr txBox="1">
            <a:spLocks/>
          </p:cNvSpPr>
          <p:nvPr/>
        </p:nvSpPr>
        <p:spPr>
          <a:xfrm>
            <a:off x="1523879" y="1453785"/>
            <a:ext cx="9143640" cy="1421937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AR" sz="4000" b="1" spc="-1" dirty="0">
                <a:solidFill>
                  <a:schemeClr val="dk1"/>
                </a:solidFill>
                <a:latin typeface="Calibri Light"/>
              </a:rPr>
              <a:t>GRACIAS</a:t>
            </a:r>
            <a:r>
              <a:rPr lang="es-AR" sz="4000" b="1" spc="-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es-AR" sz="4000" b="1" spc="-1" dirty="0">
              <a:solidFill>
                <a:schemeClr val="dk1"/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713176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89149D-C997-2E75-D84B-8F82BBD6A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073" y="1023941"/>
            <a:ext cx="9143640" cy="549909"/>
          </a:xfrm>
        </p:spPr>
        <p:txBody>
          <a:bodyPr/>
          <a:lstStyle/>
          <a:p>
            <a:pPr algn="ctr"/>
            <a:r>
              <a:rPr lang="es-BO" dirty="0"/>
              <a:t>Contenido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4D6AB82-8033-4322-1F59-B273FC884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3225" y="4978897"/>
            <a:ext cx="2269066" cy="1398312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EF9702A7-45E6-F68F-7290-18044B98A350}"/>
              </a:ext>
            </a:extLst>
          </p:cNvPr>
          <p:cNvSpPr/>
          <p:nvPr/>
        </p:nvSpPr>
        <p:spPr>
          <a:xfrm>
            <a:off x="430513" y="1645821"/>
            <a:ext cx="11326761" cy="5400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F8B960A-4A1F-680F-63DF-77FB0D71C5E3}"/>
              </a:ext>
            </a:extLst>
          </p:cNvPr>
          <p:cNvSpPr txBox="1"/>
          <p:nvPr/>
        </p:nvSpPr>
        <p:spPr>
          <a:xfrm>
            <a:off x="434726" y="1635912"/>
            <a:ext cx="1074665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sz="2800" dirty="0"/>
              <a:t>Presentación institucional GELA y nuevos productos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sz="2800" dirty="0"/>
              <a:t>Oportunidades para Argentina en el contexto regional</a:t>
            </a:r>
          </a:p>
          <a:p>
            <a:pPr marL="914400" lvl="1" indent="-457200">
              <a:spcBef>
                <a:spcPts val="6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s-MX" sz="1600" dirty="0"/>
              <a:t>Demanda regional de gas natural actual y potencial mirando al norte</a:t>
            </a:r>
          </a:p>
          <a:p>
            <a:pPr marL="914400" lvl="1" indent="-457200">
              <a:spcBef>
                <a:spcPts val="6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s-MX" sz="1600" dirty="0"/>
              <a:t>Estimación GELA de capacidad de transporte ociosa en Bolivia de acuerdo nuevo escenario de producción</a:t>
            </a:r>
          </a:p>
          <a:p>
            <a:pPr marL="914400" lvl="1" indent="-457200">
              <a:spcBef>
                <a:spcPts val="6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s-MX" sz="1600" dirty="0"/>
              <a:t>Análisis de proyectos de infraestructura hacia el norte Argentino y timing para su desarrollo</a:t>
            </a:r>
          </a:p>
          <a:p>
            <a:pPr marL="914400" lvl="1" indent="-457200">
              <a:spcBef>
                <a:spcPts val="6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s-MX" sz="1600" dirty="0"/>
              <a:t>Perspectivas y techo de precios en mercado en Brasil </a:t>
            </a:r>
          </a:p>
          <a:p>
            <a:pPr marL="914400" lvl="1" indent="-457200">
              <a:spcBef>
                <a:spcPts val="6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s-MX" sz="1600" dirty="0"/>
              <a:t>Costos de producción en Argentina </a:t>
            </a:r>
          </a:p>
          <a:p>
            <a:pPr marL="914400" lvl="1" indent="-457200">
              <a:spcBef>
                <a:spcPts val="6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s-MX" sz="1600" dirty="0"/>
              <a:t>Márgenes para mover el gas natural </a:t>
            </a:r>
          </a:p>
          <a:p>
            <a:pPr marL="914400" lvl="1" indent="-457200">
              <a:spcBef>
                <a:spcPts val="6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s-MX" sz="1600" dirty="0"/>
              <a:t>Cerrando el anillo en el largo plazo y conclusiones</a:t>
            </a:r>
          </a:p>
          <a:p>
            <a:pPr marL="914400" lvl="1" indent="-457200">
              <a:spcBef>
                <a:spcPts val="6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s-MX" sz="1600" dirty="0"/>
              <a:t>Algo sobre el GNL desde Argentina</a:t>
            </a:r>
          </a:p>
        </p:txBody>
      </p:sp>
    </p:spTree>
    <p:extLst>
      <p:ext uri="{BB962C8B-B14F-4D97-AF65-F5344CB8AC3E}">
        <p14:creationId xmlns:p14="http://schemas.microsoft.com/office/powerpoint/2010/main" val="3877030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1"/>
          </p:nvPr>
        </p:nvSpPr>
        <p:spPr>
          <a:xfrm>
            <a:off x="237808" y="205406"/>
            <a:ext cx="8813674" cy="576064"/>
          </a:xfrm>
        </p:spPr>
        <p:txBody>
          <a:bodyPr anchor="ctr"/>
          <a:lstStyle/>
          <a:p>
            <a:pPr algn="just"/>
            <a:r>
              <a:rPr lang="es-ES" dirty="0"/>
              <a:t>Oficinas - GELA 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/>
              <a:t>LA EMPRESA</a:t>
            </a:r>
          </a:p>
        </p:txBody>
      </p:sp>
      <p:sp>
        <p:nvSpPr>
          <p:cNvPr id="16" name="Espaço Reservado para Conteúdo 8"/>
          <p:cNvSpPr txBox="1">
            <a:spLocks/>
          </p:cNvSpPr>
          <p:nvPr/>
        </p:nvSpPr>
        <p:spPr>
          <a:xfrm>
            <a:off x="519839" y="2673858"/>
            <a:ext cx="6294705" cy="3423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rgbClr val="C3CEBC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899B8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rgbClr val="899B8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rgbClr val="899B8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rgbClr val="899B8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Oficinas Técnicas</a:t>
            </a:r>
            <a:r>
              <a:rPr kumimoji="0" lang="es-BO" sz="1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550" b="1" i="0" u="none" strike="noStrike" kern="1200" cap="none" spc="0" normalizeH="0" baseline="0" noProof="0" dirty="0">
                <a:ln>
                  <a:noFill/>
                </a:ln>
                <a:solidFill>
                  <a:srgbClr val="5A6A5A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Venezuela</a:t>
            </a:r>
            <a:endParaRPr kumimoji="0" lang="es-ES" sz="1550" b="0" i="0" u="none" strike="noStrike" kern="1200" cap="none" spc="0" normalizeH="0" baseline="0" noProof="0" dirty="0">
              <a:ln>
                <a:noFill/>
              </a:ln>
              <a:solidFill>
                <a:srgbClr val="5A6A5A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550" b="1" i="0" u="none" strike="noStrike" kern="1200" cap="none" spc="0" normalizeH="0" baseline="0" noProof="0" dirty="0">
                <a:ln>
                  <a:noFill/>
                </a:ln>
                <a:solidFill>
                  <a:srgbClr val="5A6A5A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Bolivia</a:t>
            </a:r>
            <a:endParaRPr kumimoji="0" lang="es-ES" sz="1550" b="0" i="0" u="none" strike="noStrike" kern="1200" cap="none" spc="0" normalizeH="0" baseline="0" noProof="0" dirty="0">
              <a:ln>
                <a:noFill/>
              </a:ln>
              <a:solidFill>
                <a:srgbClr val="5A6A5A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550" b="1" i="0" u="none" strike="noStrike" kern="1200" cap="none" spc="0" normalizeH="0" baseline="0" noProof="0" dirty="0">
                <a:ln>
                  <a:noFill/>
                </a:ln>
                <a:solidFill>
                  <a:srgbClr val="5A6A5A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Perú</a:t>
            </a:r>
            <a:endParaRPr kumimoji="0" lang="es-ES" sz="1550" b="0" i="0" u="none" strike="noStrike" kern="1200" cap="none" spc="0" normalizeH="0" baseline="0" noProof="0" dirty="0">
              <a:ln>
                <a:noFill/>
              </a:ln>
              <a:solidFill>
                <a:srgbClr val="5A6A5A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Socios Directores Senior: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550" b="1" i="0" u="none" strike="noStrike" kern="1200" cap="none" spc="0" normalizeH="0" baseline="0" noProof="0" dirty="0">
                <a:ln>
                  <a:noFill/>
                </a:ln>
                <a:solidFill>
                  <a:srgbClr val="5A6A5A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En cada país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Consultores Senior Especializados: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550" b="1" i="0" u="none" strike="noStrike" kern="1200" cap="none" spc="0" normalizeH="0" baseline="0" noProof="0" dirty="0">
                <a:ln>
                  <a:noFill/>
                </a:ln>
                <a:solidFill>
                  <a:srgbClr val="5A6A5A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En todos los sectores y países</a:t>
            </a:r>
          </a:p>
        </p:txBody>
      </p:sp>
      <p:sp>
        <p:nvSpPr>
          <p:cNvPr id="17" name="Espaço Reservado para Conteúdo 6"/>
          <p:cNvSpPr txBox="1">
            <a:spLocks/>
          </p:cNvSpPr>
          <p:nvPr/>
        </p:nvSpPr>
        <p:spPr bwMode="auto">
          <a:xfrm>
            <a:off x="341340" y="984503"/>
            <a:ext cx="6781146" cy="1689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5A6A5A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GAS ENERGY LATIN AMERICA (GELA)</a:t>
            </a:r>
            <a:r>
              <a:rPr kumimoji="0" lang="es-ES" sz="1500" b="1" i="0" u="none" strike="noStrike" kern="1200" cap="none" spc="0" normalizeH="0" baseline="0" noProof="0" dirty="0">
                <a:ln>
                  <a:noFill/>
                </a:ln>
                <a:solidFill>
                  <a:srgbClr val="5A6A5A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 </a:t>
            </a: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srgbClr val="5A6A5A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es una empresa de consultoría especializada en el área energética (gas natural, GNL, GLP, petróleo, petroquímica, energía eléctrica y Energía Renovables No Convencionales  </a:t>
            </a: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- (</a:t>
            </a: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srgbClr val="5A6A5A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ERNC) con actuación en América Latina y El Caribe desde 2008.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F93CFF10-EA22-4C66-AF65-B91765320AD0}"/>
              </a:ext>
            </a:extLst>
          </p:cNvPr>
          <p:cNvGrpSpPr/>
          <p:nvPr/>
        </p:nvGrpSpPr>
        <p:grpSpPr>
          <a:xfrm>
            <a:off x="7104111" y="1005711"/>
            <a:ext cx="4968551" cy="5252809"/>
            <a:chOff x="7038026" y="1133147"/>
            <a:chExt cx="4676717" cy="4863593"/>
          </a:xfrm>
        </p:grpSpPr>
        <p:grpSp>
          <p:nvGrpSpPr>
            <p:cNvPr id="59" name="Grupo 58">
              <a:extLst>
                <a:ext uri="{FF2B5EF4-FFF2-40B4-BE49-F238E27FC236}">
                  <a16:creationId xmlns:a16="http://schemas.microsoft.com/office/drawing/2014/main" id="{7362D68A-486A-4EE3-A25B-A7E8B10B84D6}"/>
                </a:ext>
              </a:extLst>
            </p:cNvPr>
            <p:cNvGrpSpPr/>
            <p:nvPr/>
          </p:nvGrpSpPr>
          <p:grpSpPr>
            <a:xfrm>
              <a:off x="7038026" y="1133147"/>
              <a:ext cx="4676717" cy="4863593"/>
              <a:chOff x="4333088" y="1196752"/>
              <a:chExt cx="4676717" cy="4863593"/>
            </a:xfrm>
          </p:grpSpPr>
          <p:grpSp>
            <p:nvGrpSpPr>
              <p:cNvPr id="73" name="Grupo 72">
                <a:extLst>
                  <a:ext uri="{FF2B5EF4-FFF2-40B4-BE49-F238E27FC236}">
                    <a16:creationId xmlns:a16="http://schemas.microsoft.com/office/drawing/2014/main" id="{BBACBF90-0939-4D81-9625-C95CE767023C}"/>
                  </a:ext>
                </a:extLst>
              </p:cNvPr>
              <p:cNvGrpSpPr/>
              <p:nvPr/>
            </p:nvGrpSpPr>
            <p:grpSpPr>
              <a:xfrm>
                <a:off x="4333088" y="1196752"/>
                <a:ext cx="4676717" cy="4863593"/>
                <a:chOff x="4464276" y="1353865"/>
                <a:chExt cx="4676717" cy="4863593"/>
              </a:xfrm>
            </p:grpSpPr>
            <p:pic>
              <p:nvPicPr>
                <p:cNvPr id="94" name="Picture 3">
                  <a:extLst>
                    <a:ext uri="{FF2B5EF4-FFF2-40B4-BE49-F238E27FC236}">
                      <a16:creationId xmlns:a16="http://schemas.microsoft.com/office/drawing/2014/main" id="{A47F7508-9EF0-4429-B0EB-BA720C6FC87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0885" r="4196" b="6430"/>
                <a:stretch/>
              </p:blipFill>
              <p:spPr bwMode="auto">
                <a:xfrm>
                  <a:off x="4559172" y="1353865"/>
                  <a:ext cx="4538266" cy="4863593"/>
                </a:xfrm>
                <a:prstGeom prst="rect">
                  <a:avLst/>
                </a:prstGeom>
                <a:noFill/>
              </p:spPr>
            </p:pic>
            <p:sp>
              <p:nvSpPr>
                <p:cNvPr id="95" name="CaixaDeTexto 16">
                  <a:extLst>
                    <a:ext uri="{FF2B5EF4-FFF2-40B4-BE49-F238E27FC236}">
                      <a16:creationId xmlns:a16="http://schemas.microsoft.com/office/drawing/2014/main" id="{595FE74F-B2EC-488F-A8E7-0E72FC417EF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703641" y="4878929"/>
                  <a:ext cx="1069930" cy="2308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BO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E4621"/>
                      </a:solidFill>
                      <a:effectLst/>
                      <a:uLnTx/>
                      <a:uFillTx/>
                      <a:latin typeface="Trebuchet MS" pitchFamily="34" charset="0"/>
                      <a:ea typeface="+mn-ea"/>
                      <a:cs typeface="Arial" charset="0"/>
                    </a:rPr>
                    <a:t>Montevideo</a:t>
                  </a:r>
                </a:p>
              </p:txBody>
            </p:sp>
            <p:sp>
              <p:nvSpPr>
                <p:cNvPr id="96" name="CaixaDeTexto 17">
                  <a:extLst>
                    <a:ext uri="{FF2B5EF4-FFF2-40B4-BE49-F238E27FC236}">
                      <a16:creationId xmlns:a16="http://schemas.microsoft.com/office/drawing/2014/main" id="{66E3B4A2-CB0C-44AA-99D9-9F927986A97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047940" y="3841786"/>
                  <a:ext cx="1650736" cy="2539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BR" sz="10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E4621"/>
                      </a:solidFill>
                      <a:effectLst/>
                      <a:uLnTx/>
                      <a:uFillTx/>
                      <a:latin typeface="Trebuchet MS" pitchFamily="34" charset="0"/>
                      <a:ea typeface="+mn-ea"/>
                      <a:cs typeface="Arial" charset="0"/>
                    </a:rPr>
                    <a:t>Santa Cruz de la Sierra</a:t>
                  </a:r>
                </a:p>
              </p:txBody>
            </p:sp>
            <p:sp>
              <p:nvSpPr>
                <p:cNvPr id="97" name="CaixaDeTexto 18">
                  <a:extLst>
                    <a:ext uri="{FF2B5EF4-FFF2-40B4-BE49-F238E27FC236}">
                      <a16:creationId xmlns:a16="http://schemas.microsoft.com/office/drawing/2014/main" id="{0D1AE540-74C1-465D-95A1-81463ABF3D5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075673" y="3712330"/>
                  <a:ext cx="487749" cy="2308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BR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E4621"/>
                      </a:solidFill>
                      <a:effectLst/>
                      <a:uLnTx/>
                      <a:uFillTx/>
                      <a:latin typeface="Trebuchet MS" pitchFamily="34" charset="0"/>
                      <a:ea typeface="+mn-ea"/>
                      <a:cs typeface="Arial" charset="0"/>
                    </a:rPr>
                    <a:t>Lima</a:t>
                  </a:r>
                </a:p>
              </p:txBody>
            </p:sp>
            <p:sp>
              <p:nvSpPr>
                <p:cNvPr id="98" name="CaixaDeTexto 19">
                  <a:extLst>
                    <a:ext uri="{FF2B5EF4-FFF2-40B4-BE49-F238E27FC236}">
                      <a16:creationId xmlns:a16="http://schemas.microsoft.com/office/drawing/2014/main" id="{52C2E10E-C9F7-488B-A639-E3C91B6D9FA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569443" y="5009661"/>
                  <a:ext cx="985002" cy="2308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BR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E4621"/>
                      </a:solidFill>
                      <a:effectLst/>
                      <a:uLnTx/>
                      <a:uFillTx/>
                      <a:latin typeface="Trebuchet MS" pitchFamily="34" charset="0"/>
                      <a:ea typeface="+mn-ea"/>
                      <a:cs typeface="Arial" charset="0"/>
                    </a:rPr>
                    <a:t>Buenos Aires</a:t>
                  </a:r>
                </a:p>
              </p:txBody>
            </p:sp>
            <p:sp>
              <p:nvSpPr>
                <p:cNvPr id="99" name="Elipse 145">
                  <a:extLst>
                    <a:ext uri="{FF2B5EF4-FFF2-40B4-BE49-F238E27FC236}">
                      <a16:creationId xmlns:a16="http://schemas.microsoft.com/office/drawing/2014/main" id="{42F339AA-B27C-44A2-9FB8-179D26C32ED7}"/>
                    </a:ext>
                  </a:extLst>
                </p:cNvPr>
                <p:cNvSpPr/>
                <p:nvPr/>
              </p:nvSpPr>
              <p:spPr>
                <a:xfrm>
                  <a:off x="6501996" y="3809440"/>
                  <a:ext cx="90000" cy="90000"/>
                </a:xfrm>
                <a:prstGeom prst="ellipse">
                  <a:avLst/>
                </a:prstGeom>
                <a:solidFill>
                  <a:srgbClr val="004C22"/>
                </a:solidFill>
                <a:ln>
                  <a:solidFill>
                    <a:srgbClr val="004C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0" name="Elipse 151">
                  <a:extLst>
                    <a:ext uri="{FF2B5EF4-FFF2-40B4-BE49-F238E27FC236}">
                      <a16:creationId xmlns:a16="http://schemas.microsoft.com/office/drawing/2014/main" id="{A3E78B21-C88A-4D90-841B-5A8548890631}"/>
                    </a:ext>
                  </a:extLst>
                </p:cNvPr>
                <p:cNvSpPr/>
                <p:nvPr/>
              </p:nvSpPr>
              <p:spPr>
                <a:xfrm>
                  <a:off x="7703641" y="4954071"/>
                  <a:ext cx="76422" cy="75929"/>
                </a:xfrm>
                <a:prstGeom prst="ellipse">
                  <a:avLst/>
                </a:prstGeom>
                <a:solidFill>
                  <a:srgbClr val="FFB40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1" name="Elipse 152">
                  <a:extLst>
                    <a:ext uri="{FF2B5EF4-FFF2-40B4-BE49-F238E27FC236}">
                      <a16:creationId xmlns:a16="http://schemas.microsoft.com/office/drawing/2014/main" id="{FBCBF316-2272-45D3-88E1-4ED1249B1707}"/>
                    </a:ext>
                  </a:extLst>
                </p:cNvPr>
                <p:cNvSpPr/>
                <p:nvPr/>
              </p:nvSpPr>
              <p:spPr>
                <a:xfrm>
                  <a:off x="7576255" y="5083842"/>
                  <a:ext cx="76422" cy="75929"/>
                </a:xfrm>
                <a:prstGeom prst="ellipse">
                  <a:avLst/>
                </a:prstGeom>
                <a:solidFill>
                  <a:srgbClr val="FFB40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2" name="Elipse 145">
                  <a:extLst>
                    <a:ext uri="{FF2B5EF4-FFF2-40B4-BE49-F238E27FC236}">
                      <a16:creationId xmlns:a16="http://schemas.microsoft.com/office/drawing/2014/main" id="{B0095220-52D4-41E0-943F-8AE9A60D9C33}"/>
                    </a:ext>
                  </a:extLst>
                </p:cNvPr>
                <p:cNvSpPr/>
                <p:nvPr/>
              </p:nvSpPr>
              <p:spPr>
                <a:xfrm>
                  <a:off x="6284775" y="3278169"/>
                  <a:ext cx="74493" cy="57234"/>
                </a:xfrm>
                <a:prstGeom prst="ellipse">
                  <a:avLst/>
                </a:prstGeom>
                <a:solidFill>
                  <a:srgbClr val="FFB40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3" name="CaixaDeTexto 18">
                  <a:extLst>
                    <a:ext uri="{FF2B5EF4-FFF2-40B4-BE49-F238E27FC236}">
                      <a16:creationId xmlns:a16="http://schemas.microsoft.com/office/drawing/2014/main" id="{3D1767F9-89C4-4154-BF78-A6525FC0F28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756799" y="3171763"/>
                  <a:ext cx="522356" cy="2308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E4621"/>
                      </a:solidFill>
                      <a:effectLst/>
                      <a:uLnTx/>
                      <a:uFillTx/>
                      <a:latin typeface="Trebuchet MS" pitchFamily="34" charset="0"/>
                      <a:ea typeface="+mn-ea"/>
                      <a:cs typeface="Arial" charset="0"/>
                    </a:rPr>
                    <a:t>Quito</a:t>
                  </a:r>
                  <a:endParaRPr kumimoji="0" lang="es-BO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E4621"/>
                    </a:solidFill>
                    <a:effectLst/>
                    <a:uLnTx/>
                    <a:uFillTx/>
                    <a:latin typeface="Trebuchet MS" pitchFamily="34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5" name="CaixaDeTexto 18">
                  <a:extLst>
                    <a:ext uri="{FF2B5EF4-FFF2-40B4-BE49-F238E27FC236}">
                      <a16:creationId xmlns:a16="http://schemas.microsoft.com/office/drawing/2014/main" id="{EF2F886B-61C0-4042-99BB-B198EEC2C88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192684" y="2518828"/>
                  <a:ext cx="876674" cy="2539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BR" sz="10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E4621"/>
                      </a:solidFill>
                      <a:effectLst/>
                      <a:uLnTx/>
                      <a:uFillTx/>
                      <a:latin typeface="Trebuchet MS" pitchFamily="34" charset="0"/>
                      <a:ea typeface="+mn-ea"/>
                      <a:cs typeface="Arial" charset="0"/>
                    </a:rPr>
                    <a:t>Caracas</a:t>
                  </a:r>
                </a:p>
              </p:txBody>
            </p:sp>
            <p:sp>
              <p:nvSpPr>
                <p:cNvPr id="106" name="Elipse 145">
                  <a:extLst>
                    <a:ext uri="{FF2B5EF4-FFF2-40B4-BE49-F238E27FC236}">
                      <a16:creationId xmlns:a16="http://schemas.microsoft.com/office/drawing/2014/main" id="{47C3CFAA-0FDB-4556-BAC1-8E519F02DE94}"/>
                    </a:ext>
                  </a:extLst>
                </p:cNvPr>
                <p:cNvSpPr/>
                <p:nvPr/>
              </p:nvSpPr>
              <p:spPr>
                <a:xfrm>
                  <a:off x="6631021" y="2994991"/>
                  <a:ext cx="76425" cy="75929"/>
                </a:xfrm>
                <a:prstGeom prst="ellipse">
                  <a:avLst/>
                </a:prstGeom>
                <a:solidFill>
                  <a:srgbClr val="FFB40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7" name="CaixaDeTexto 18">
                  <a:extLst>
                    <a:ext uri="{FF2B5EF4-FFF2-40B4-BE49-F238E27FC236}">
                      <a16:creationId xmlns:a16="http://schemas.microsoft.com/office/drawing/2014/main" id="{FD15B021-4B7E-4A1D-9235-972BB0B4035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150135" y="2898165"/>
                  <a:ext cx="554433" cy="2308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E4621"/>
                      </a:solidFill>
                      <a:effectLst/>
                      <a:uLnTx/>
                      <a:uFillTx/>
                      <a:latin typeface="Trebuchet MS" pitchFamily="34" charset="0"/>
                      <a:ea typeface="+mn-ea"/>
                      <a:cs typeface="Arial" charset="0"/>
                    </a:rPr>
                    <a:t>Bogotá </a:t>
                  </a:r>
                  <a:endParaRPr kumimoji="0" lang="es-BO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E4621"/>
                    </a:solidFill>
                    <a:effectLst/>
                    <a:uLnTx/>
                    <a:uFillTx/>
                    <a:latin typeface="Trebuchet MS" pitchFamily="34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9" name="Elipse 145">
                  <a:extLst>
                    <a:ext uri="{FF2B5EF4-FFF2-40B4-BE49-F238E27FC236}">
                      <a16:creationId xmlns:a16="http://schemas.microsoft.com/office/drawing/2014/main" id="{D9206D8F-DF8B-4D79-8561-ED77F192A477}"/>
                    </a:ext>
                  </a:extLst>
                </p:cNvPr>
                <p:cNvSpPr/>
                <p:nvPr/>
              </p:nvSpPr>
              <p:spPr>
                <a:xfrm>
                  <a:off x="6892941" y="4984266"/>
                  <a:ext cx="70968" cy="70039"/>
                </a:xfrm>
                <a:prstGeom prst="ellipse">
                  <a:avLst/>
                </a:prstGeom>
                <a:solidFill>
                  <a:srgbClr val="FFB40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0" name="CaixaDeTexto 18">
                  <a:extLst>
                    <a:ext uri="{FF2B5EF4-FFF2-40B4-BE49-F238E27FC236}">
                      <a16:creationId xmlns:a16="http://schemas.microsoft.com/office/drawing/2014/main" id="{34C6C59E-3716-4D9A-B08A-A302B963FE0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097485" y="4996421"/>
                  <a:ext cx="928966" cy="2308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BR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E4621"/>
                      </a:solidFill>
                      <a:effectLst/>
                      <a:uLnTx/>
                      <a:uFillTx/>
                      <a:latin typeface="Trebuchet MS" pitchFamily="34" charset="0"/>
                      <a:ea typeface="+mn-ea"/>
                      <a:cs typeface="Arial" charset="0"/>
                    </a:rPr>
                    <a:t>Santiago</a:t>
                  </a:r>
                </a:p>
              </p:txBody>
            </p:sp>
            <p:sp>
              <p:nvSpPr>
                <p:cNvPr id="111" name="Elipse 149">
                  <a:extLst>
                    <a:ext uri="{FF2B5EF4-FFF2-40B4-BE49-F238E27FC236}">
                      <a16:creationId xmlns:a16="http://schemas.microsoft.com/office/drawing/2014/main" id="{954318AD-9B4A-4320-A3CA-0AB512FDE995}"/>
                    </a:ext>
                  </a:extLst>
                </p:cNvPr>
                <p:cNvSpPr/>
                <p:nvPr/>
              </p:nvSpPr>
              <p:spPr>
                <a:xfrm>
                  <a:off x="7232017" y="4065980"/>
                  <a:ext cx="90000" cy="90000"/>
                </a:xfrm>
                <a:prstGeom prst="ellipse">
                  <a:avLst/>
                </a:prstGeom>
                <a:solidFill>
                  <a:srgbClr val="1E4621"/>
                </a:solidFill>
                <a:ln>
                  <a:solidFill>
                    <a:srgbClr val="1E462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3" name="CaixaDeTexto 16">
                  <a:extLst>
                    <a:ext uri="{FF2B5EF4-FFF2-40B4-BE49-F238E27FC236}">
                      <a16:creationId xmlns:a16="http://schemas.microsoft.com/office/drawing/2014/main" id="{9C68E03B-02BE-4B50-B8B0-656A6A18DBC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464276" y="2132856"/>
                  <a:ext cx="984244" cy="2137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BO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461C"/>
                      </a:solidFill>
                      <a:effectLst/>
                      <a:uLnTx/>
                      <a:uFillTx/>
                      <a:latin typeface="Trebuchet MS" pitchFamily="34" charset="0"/>
                      <a:ea typeface="+mn-ea"/>
                      <a:cs typeface="Arial" charset="0"/>
                    </a:rPr>
                    <a:t>México CDMX</a:t>
                  </a:r>
                </a:p>
              </p:txBody>
            </p:sp>
            <p:sp>
              <p:nvSpPr>
                <p:cNvPr id="115" name="Elipse 145">
                  <a:extLst>
                    <a:ext uri="{FF2B5EF4-FFF2-40B4-BE49-F238E27FC236}">
                      <a16:creationId xmlns:a16="http://schemas.microsoft.com/office/drawing/2014/main" id="{51268484-F9CA-4D77-9510-323AD5E07931}"/>
                    </a:ext>
                  </a:extLst>
                </p:cNvPr>
                <p:cNvSpPr/>
                <p:nvPr/>
              </p:nvSpPr>
              <p:spPr>
                <a:xfrm>
                  <a:off x="5264373" y="2185696"/>
                  <a:ext cx="61140" cy="76743"/>
                </a:xfrm>
                <a:prstGeom prst="ellipse">
                  <a:avLst/>
                </a:prstGeom>
                <a:solidFill>
                  <a:srgbClr val="FFB40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CaixaDeTexto 16">
                  <a:extLst>
                    <a:ext uri="{FF2B5EF4-FFF2-40B4-BE49-F238E27FC236}">
                      <a16:creationId xmlns:a16="http://schemas.microsoft.com/office/drawing/2014/main" id="{5183DAA8-EEE0-4799-A7A9-3A958D4602E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005394" y="4306497"/>
                  <a:ext cx="1135599" cy="2308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BO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E4621"/>
                      </a:solidFill>
                      <a:effectLst/>
                      <a:uLnTx/>
                      <a:uFillTx/>
                      <a:latin typeface="Trebuchet MS" pitchFamily="34" charset="0"/>
                      <a:ea typeface="+mn-ea"/>
                      <a:cs typeface="Arial" charset="0"/>
                    </a:rPr>
                    <a:t>San Pablo</a:t>
                  </a:r>
                </a:p>
              </p:txBody>
            </p:sp>
            <p:sp>
              <p:nvSpPr>
                <p:cNvPr id="120" name="Elipse 145">
                  <a:extLst>
                    <a:ext uri="{FF2B5EF4-FFF2-40B4-BE49-F238E27FC236}">
                      <a16:creationId xmlns:a16="http://schemas.microsoft.com/office/drawing/2014/main" id="{56098992-DAE2-435D-9340-7D45B5064609}"/>
                    </a:ext>
                  </a:extLst>
                </p:cNvPr>
                <p:cNvSpPr/>
                <p:nvPr/>
              </p:nvSpPr>
              <p:spPr>
                <a:xfrm>
                  <a:off x="6322022" y="2721475"/>
                  <a:ext cx="76425" cy="75929"/>
                </a:xfrm>
                <a:prstGeom prst="ellipse">
                  <a:avLst/>
                </a:prstGeom>
                <a:solidFill>
                  <a:srgbClr val="FFB40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1" name="CaixaDeTexto 18">
                  <a:extLst>
                    <a:ext uri="{FF2B5EF4-FFF2-40B4-BE49-F238E27FC236}">
                      <a16:creationId xmlns:a16="http://schemas.microsoft.com/office/drawing/2014/main" id="{66854CF4-8B4D-474B-93B0-4CE4C9B83FF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609915" y="2644276"/>
                  <a:ext cx="1749353" cy="2308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BR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E4621"/>
                      </a:solidFill>
                      <a:effectLst/>
                      <a:uLnTx/>
                      <a:uFillTx/>
                      <a:latin typeface="Trebuchet MS" pitchFamily="34" charset="0"/>
                      <a:ea typeface="+mn-ea"/>
                      <a:cs typeface="Arial" charset="0"/>
                    </a:rPr>
                    <a:t>Centro America y El Caribe  </a:t>
                  </a:r>
                </a:p>
              </p:txBody>
            </p:sp>
          </p:grpSp>
          <p:sp>
            <p:nvSpPr>
              <p:cNvPr id="79" name="CaixaDeTexto 18">
                <a:extLst>
                  <a:ext uri="{FF2B5EF4-FFF2-40B4-BE49-F238E27FC236}">
                    <a16:creationId xmlns:a16="http://schemas.microsoft.com/office/drawing/2014/main" id="{F93DE8F6-869D-4236-AE22-0D9454FE39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55532" y="2407742"/>
                <a:ext cx="1066944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E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E4621"/>
                    </a:solidFill>
                    <a:effectLst/>
                    <a:uLnTx/>
                    <a:uFillTx/>
                    <a:latin typeface="Trebuchet MS" pitchFamily="34" charset="0"/>
                    <a:ea typeface="+mn-ea"/>
                    <a:cs typeface="Arial" charset="0"/>
                  </a:rPr>
                  <a:t>Puerto de España</a:t>
                </a:r>
              </a:p>
            </p:txBody>
          </p:sp>
          <p:sp>
            <p:nvSpPr>
              <p:cNvPr id="82" name="CuadroTexto 81">
                <a:extLst>
                  <a:ext uri="{FF2B5EF4-FFF2-40B4-BE49-F238E27FC236}">
                    <a16:creationId xmlns:a16="http://schemas.microsoft.com/office/drawing/2014/main" id="{30D4B87A-071A-4BC8-90E6-955977C018A7}"/>
                  </a:ext>
                </a:extLst>
              </p:cNvPr>
              <p:cNvSpPr txBox="1"/>
              <p:nvPr/>
            </p:nvSpPr>
            <p:spPr>
              <a:xfrm>
                <a:off x="7074938" y="1557465"/>
                <a:ext cx="1459054" cy="507831"/>
              </a:xfrm>
              <a:prstGeom prst="rect">
                <a:avLst/>
              </a:prstGeom>
              <a:ln w="127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E" sz="13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rebuchet MS" pitchFamily="34" charset="0"/>
                    <a:ea typeface="+mn-ea"/>
                    <a:cs typeface="+mn-cs"/>
                  </a:rPr>
                  <a:t>Norte de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E" sz="13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rebuchet MS" pitchFamily="34" charset="0"/>
                    <a:ea typeface="+mn-ea"/>
                    <a:cs typeface="+mn-cs"/>
                  </a:rPr>
                  <a:t>América Latina </a:t>
                </a:r>
              </a:p>
            </p:txBody>
          </p:sp>
          <p:sp>
            <p:nvSpPr>
              <p:cNvPr id="83" name="CuadroTexto 82">
                <a:extLst>
                  <a:ext uri="{FF2B5EF4-FFF2-40B4-BE49-F238E27FC236}">
                    <a16:creationId xmlns:a16="http://schemas.microsoft.com/office/drawing/2014/main" id="{1F12780D-08FB-4ABC-9210-61FEBF6468C0}"/>
                  </a:ext>
                </a:extLst>
              </p:cNvPr>
              <p:cNvSpPr txBox="1"/>
              <p:nvPr/>
            </p:nvSpPr>
            <p:spPr>
              <a:xfrm>
                <a:off x="5210506" y="4062599"/>
                <a:ext cx="1406154" cy="507831"/>
              </a:xfrm>
              <a:prstGeom prst="rect">
                <a:avLst/>
              </a:prstGeom>
              <a:noFill/>
              <a:ln>
                <a:solidFill>
                  <a:srgbClr val="1E462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E" sz="13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E4621"/>
                    </a:solidFill>
                    <a:effectLst/>
                    <a:uLnTx/>
                    <a:uFillTx/>
                    <a:latin typeface="Trebuchet MS" pitchFamily="34" charset="0"/>
                    <a:ea typeface="+mn-ea"/>
                    <a:cs typeface="Arial" charset="0"/>
                  </a:rPr>
                  <a:t>Sur de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E" sz="13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E4621"/>
                    </a:solidFill>
                    <a:effectLst/>
                    <a:uLnTx/>
                    <a:uFillTx/>
                    <a:latin typeface="Trebuchet MS" pitchFamily="34" charset="0"/>
                    <a:ea typeface="+mn-ea"/>
                    <a:cs typeface="Arial" charset="0"/>
                  </a:rPr>
                  <a:t>América Latina</a:t>
                </a:r>
              </a:p>
            </p:txBody>
          </p:sp>
          <p:sp>
            <p:nvSpPr>
              <p:cNvPr id="84" name="CaixaDeTexto 18">
                <a:extLst>
                  <a:ext uri="{FF2B5EF4-FFF2-40B4-BE49-F238E27FC236}">
                    <a16:creationId xmlns:a16="http://schemas.microsoft.com/office/drawing/2014/main" id="{DB696B22-9741-4B29-AA87-24824EC91C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95196" y="2280130"/>
                <a:ext cx="1239407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E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00"/>
                    </a:solidFill>
                    <a:effectLst/>
                    <a:uLnTx/>
                    <a:uFillTx/>
                    <a:latin typeface="Trebuchet MS" pitchFamily="34" charset="0"/>
                    <a:ea typeface="+mn-ea"/>
                    <a:cs typeface="Arial" charset="0"/>
                  </a:rPr>
                  <a:t>Antillas Holandesas </a:t>
                </a:r>
              </a:p>
            </p:txBody>
          </p:sp>
          <p:sp>
            <p:nvSpPr>
              <p:cNvPr id="85" name="CaixaDeTexto 18">
                <a:extLst>
                  <a:ext uri="{FF2B5EF4-FFF2-40B4-BE49-F238E27FC236}">
                    <a16:creationId xmlns:a16="http://schemas.microsoft.com/office/drawing/2014/main" id="{FA5D9654-23D7-4C9E-B9A2-2A8DFE9DFC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43405" y="2685596"/>
                <a:ext cx="779071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E4621"/>
                    </a:solidFill>
                    <a:effectLst/>
                    <a:uLnTx/>
                    <a:uFillTx/>
                    <a:latin typeface="Trebuchet MS" pitchFamily="34" charset="0"/>
                    <a:ea typeface="+mn-ea"/>
                    <a:cs typeface="Arial" charset="0"/>
                  </a:rPr>
                  <a:t>Georgetown</a:t>
                </a:r>
              </a:p>
            </p:txBody>
          </p:sp>
          <p:sp>
            <p:nvSpPr>
              <p:cNvPr id="87" name="Elipse 145">
                <a:extLst>
                  <a:ext uri="{FF2B5EF4-FFF2-40B4-BE49-F238E27FC236}">
                    <a16:creationId xmlns:a16="http://schemas.microsoft.com/office/drawing/2014/main" id="{6594D0D2-81AF-450D-ADDE-A6E1AC3D5888}"/>
                  </a:ext>
                </a:extLst>
              </p:cNvPr>
              <p:cNvSpPr/>
              <p:nvPr/>
            </p:nvSpPr>
            <p:spPr>
              <a:xfrm>
                <a:off x="7387476" y="2762812"/>
                <a:ext cx="62786" cy="69819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9" name="Elipse 145">
                <a:extLst>
                  <a:ext uri="{FF2B5EF4-FFF2-40B4-BE49-F238E27FC236}">
                    <a16:creationId xmlns:a16="http://schemas.microsoft.com/office/drawing/2014/main" id="{701EC5D0-0CF0-4150-88EE-FE6E31BC3155}"/>
                  </a:ext>
                </a:extLst>
              </p:cNvPr>
              <p:cNvSpPr/>
              <p:nvPr/>
            </p:nvSpPr>
            <p:spPr>
              <a:xfrm>
                <a:off x="7076334" y="2480388"/>
                <a:ext cx="69382" cy="83974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1" name="Elipse 145">
                <a:extLst>
                  <a:ext uri="{FF2B5EF4-FFF2-40B4-BE49-F238E27FC236}">
                    <a16:creationId xmlns:a16="http://schemas.microsoft.com/office/drawing/2014/main" id="{EA018A4B-40C2-491B-935B-A7E90905E401}"/>
                  </a:ext>
                </a:extLst>
              </p:cNvPr>
              <p:cNvSpPr/>
              <p:nvPr/>
            </p:nvSpPr>
            <p:spPr>
              <a:xfrm>
                <a:off x="6687275" y="2353864"/>
                <a:ext cx="69382" cy="83974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2" name="Elipse 145">
                <a:extLst>
                  <a:ext uri="{FF2B5EF4-FFF2-40B4-BE49-F238E27FC236}">
                    <a16:creationId xmlns:a16="http://schemas.microsoft.com/office/drawing/2014/main" id="{0FC91AE0-A896-4527-BD9F-AC5D808B97EB}"/>
                  </a:ext>
                </a:extLst>
              </p:cNvPr>
              <p:cNvSpPr/>
              <p:nvPr/>
            </p:nvSpPr>
            <p:spPr>
              <a:xfrm>
                <a:off x="6819952" y="2570233"/>
                <a:ext cx="90000" cy="90000"/>
              </a:xfrm>
              <a:prstGeom prst="ellipse">
                <a:avLst/>
              </a:prstGeom>
              <a:solidFill>
                <a:srgbClr val="1E4621"/>
              </a:solidFill>
              <a:ln>
                <a:solidFill>
                  <a:srgbClr val="1E462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80" name="Rectángulo redondeado 5">
              <a:extLst>
                <a:ext uri="{FF2B5EF4-FFF2-40B4-BE49-F238E27FC236}">
                  <a16:creationId xmlns:a16="http://schemas.microsoft.com/office/drawing/2014/main" id="{39AA9ACE-DCF4-4E65-8DE0-7A3A6EFDE61E}"/>
                </a:ext>
              </a:extLst>
            </p:cNvPr>
            <p:cNvSpPr/>
            <p:nvPr/>
          </p:nvSpPr>
          <p:spPr>
            <a:xfrm>
              <a:off x="7621304" y="5080933"/>
              <a:ext cx="1726939" cy="589576"/>
            </a:xfrm>
            <a:prstGeom prst="roundRect">
              <a:avLst>
                <a:gd name="adj" fmla="val 19341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0" bIns="0"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434"/>
                </a:buClr>
                <a:buSzPct val="200000"/>
                <a:buFontTx/>
                <a:buNone/>
                <a:tabLst/>
                <a:defRPr/>
              </a:pPr>
              <a:r>
                <a:rPr kumimoji="0" lang="es-E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Oficinas Principales y Técnicas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C000"/>
                </a:buClr>
                <a:buSzPct val="200000"/>
                <a:buFontTx/>
                <a:buNone/>
                <a:tabLst/>
                <a:defRPr/>
              </a:pPr>
              <a:r>
                <a:rPr kumimoji="0" lang="es-E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Oficinas </a:t>
              </a:r>
              <a:endParaRPr kumimoji="0" lang="es-E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9" name="Rectángulo redondeado 18">
              <a:extLst>
                <a:ext uri="{FF2B5EF4-FFF2-40B4-BE49-F238E27FC236}">
                  <a16:creationId xmlns:a16="http://schemas.microsoft.com/office/drawing/2014/main" id="{34455DC7-E5F7-408F-A5CD-6DFF0AC17000}"/>
                </a:ext>
              </a:extLst>
            </p:cNvPr>
            <p:cNvSpPr/>
            <p:nvPr/>
          </p:nvSpPr>
          <p:spPr>
            <a:xfrm>
              <a:off x="7765538" y="5016953"/>
              <a:ext cx="1658295" cy="252124"/>
            </a:xfrm>
            <a:prstGeom prst="round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0" bIns="0"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434"/>
                </a:buClr>
                <a:buSzPct val="200000"/>
                <a:buFontTx/>
                <a:buNone/>
                <a:tabLst/>
                <a:defRPr/>
              </a:pPr>
              <a:r>
                <a:rPr kumimoji="0" lang="es-E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525252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Oficinas Principales y Técnicas</a:t>
              </a:r>
            </a:p>
          </p:txBody>
        </p:sp>
        <p:sp>
          <p:nvSpPr>
            <p:cNvPr id="150" name="Rectángulo redondeado 18">
              <a:extLst>
                <a:ext uri="{FF2B5EF4-FFF2-40B4-BE49-F238E27FC236}">
                  <a16:creationId xmlns:a16="http://schemas.microsoft.com/office/drawing/2014/main" id="{78B858F3-438C-44EB-A754-7E4E741898C3}"/>
                </a:ext>
              </a:extLst>
            </p:cNvPr>
            <p:cNvSpPr/>
            <p:nvPr/>
          </p:nvSpPr>
          <p:spPr>
            <a:xfrm>
              <a:off x="7773901" y="5190963"/>
              <a:ext cx="1256523" cy="268254"/>
            </a:xfrm>
            <a:prstGeom prst="round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0" bIns="0"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C000"/>
                </a:buClr>
                <a:buSzPct val="200000"/>
                <a:buFontTx/>
                <a:buNone/>
                <a:tabLst/>
                <a:defRPr/>
              </a:pPr>
              <a:r>
                <a:rPr kumimoji="0" lang="es-E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525252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Oficinas Permanentes</a:t>
              </a:r>
            </a:p>
          </p:txBody>
        </p:sp>
        <p:sp>
          <p:nvSpPr>
            <p:cNvPr id="153" name="Elipse 151">
              <a:extLst>
                <a:ext uri="{FF2B5EF4-FFF2-40B4-BE49-F238E27FC236}">
                  <a16:creationId xmlns:a16="http://schemas.microsoft.com/office/drawing/2014/main" id="{7435D8E6-DE03-4AC6-9C09-3DB848318A09}"/>
                </a:ext>
              </a:extLst>
            </p:cNvPr>
            <p:cNvSpPr/>
            <p:nvPr/>
          </p:nvSpPr>
          <p:spPr>
            <a:xfrm>
              <a:off x="7737871" y="5336743"/>
              <a:ext cx="72058" cy="71438"/>
            </a:xfrm>
            <a:prstGeom prst="ellipse">
              <a:avLst/>
            </a:prstGeom>
            <a:solidFill>
              <a:srgbClr val="FFB4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" name="Elipse 145">
              <a:extLst>
                <a:ext uri="{FF2B5EF4-FFF2-40B4-BE49-F238E27FC236}">
                  <a16:creationId xmlns:a16="http://schemas.microsoft.com/office/drawing/2014/main" id="{423DD6B1-D4A1-4D49-B680-6830EA4125CD}"/>
                </a:ext>
              </a:extLst>
            </p:cNvPr>
            <p:cNvSpPr/>
            <p:nvPr/>
          </p:nvSpPr>
          <p:spPr>
            <a:xfrm>
              <a:off x="7730059" y="5508500"/>
              <a:ext cx="72058" cy="7143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7" name="Elipse 151">
              <a:extLst>
                <a:ext uri="{FF2B5EF4-FFF2-40B4-BE49-F238E27FC236}">
                  <a16:creationId xmlns:a16="http://schemas.microsoft.com/office/drawing/2014/main" id="{D3970E77-4D2A-4C43-8150-2384A11F3E37}"/>
                </a:ext>
              </a:extLst>
            </p:cNvPr>
            <p:cNvSpPr/>
            <p:nvPr/>
          </p:nvSpPr>
          <p:spPr>
            <a:xfrm>
              <a:off x="7740801" y="5172450"/>
              <a:ext cx="72058" cy="71438"/>
            </a:xfrm>
            <a:prstGeom prst="ellipse">
              <a:avLst/>
            </a:prstGeom>
            <a:solidFill>
              <a:srgbClr val="004C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8" name="Rectángulo redondeado 18">
              <a:extLst>
                <a:ext uri="{FF2B5EF4-FFF2-40B4-BE49-F238E27FC236}">
                  <a16:creationId xmlns:a16="http://schemas.microsoft.com/office/drawing/2014/main" id="{82E2AAB2-F170-429A-8182-B16D6FCE5024}"/>
                </a:ext>
              </a:extLst>
            </p:cNvPr>
            <p:cNvSpPr/>
            <p:nvPr/>
          </p:nvSpPr>
          <p:spPr>
            <a:xfrm>
              <a:off x="7783049" y="5358670"/>
              <a:ext cx="1031930" cy="265687"/>
            </a:xfrm>
            <a:prstGeom prst="round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0" bIns="0"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C000"/>
                </a:buClr>
                <a:buSzPct val="200000"/>
                <a:buFontTx/>
                <a:buNone/>
                <a:tabLst/>
                <a:defRPr/>
              </a:pPr>
              <a:r>
                <a:rPr kumimoji="0" lang="es-E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525252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Zona de Cobertura 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6" name="Elipse 152">
              <a:extLst>
                <a:ext uri="{FF2B5EF4-FFF2-40B4-BE49-F238E27FC236}">
                  <a16:creationId xmlns:a16="http://schemas.microsoft.com/office/drawing/2014/main" id="{57C4F045-9E7D-4460-8586-32458812EF7B}"/>
                </a:ext>
              </a:extLst>
            </p:cNvPr>
            <p:cNvSpPr/>
            <p:nvPr/>
          </p:nvSpPr>
          <p:spPr>
            <a:xfrm>
              <a:off x="10718798" y="4019841"/>
              <a:ext cx="76422" cy="75929"/>
            </a:xfrm>
            <a:prstGeom prst="ellipse">
              <a:avLst/>
            </a:prstGeom>
            <a:solidFill>
              <a:srgbClr val="FFB4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DDF6BC51-0333-B525-5CAC-15CF044FBB8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3065" t="14340" r="12746" b="11472"/>
          <a:stretch>
            <a:fillRect/>
          </a:stretch>
        </p:blipFill>
        <p:spPr>
          <a:xfrm>
            <a:off x="5396207" y="3328105"/>
            <a:ext cx="1507728" cy="150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575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1"/>
          </p:nvPr>
        </p:nvSpPr>
        <p:spPr>
          <a:xfrm>
            <a:off x="153650" y="178877"/>
            <a:ext cx="11751565" cy="576064"/>
          </a:xfrm>
        </p:spPr>
        <p:txBody>
          <a:bodyPr anchor="ctr"/>
          <a:lstStyle/>
          <a:p>
            <a:pPr algn="just"/>
            <a:r>
              <a:rPr lang="es-ES" dirty="0"/>
              <a:t>Socios Principales</a:t>
            </a:r>
          </a:p>
        </p:txBody>
      </p:sp>
      <p:sp>
        <p:nvSpPr>
          <p:cNvPr id="5" name="Retângulo de cantos arredondados 61"/>
          <p:cNvSpPr/>
          <p:nvPr/>
        </p:nvSpPr>
        <p:spPr bwMode="auto">
          <a:xfrm>
            <a:off x="333653" y="1389176"/>
            <a:ext cx="2242657" cy="4667464"/>
          </a:xfrm>
          <a:prstGeom prst="roundRect">
            <a:avLst>
              <a:gd name="adj" fmla="val 14655"/>
            </a:avLst>
          </a:prstGeom>
          <a:solidFill>
            <a:srgbClr val="CFD8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b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BO" sz="2000" b="0" i="0" u="none" strike="noStrike" kern="0" cap="none" spc="0" normalizeH="0" baseline="0" noProof="0" dirty="0">
              <a:ln>
                <a:noFill/>
              </a:ln>
              <a:solidFill>
                <a:srgbClr val="1D4721"/>
              </a:solidFill>
              <a:effectLst/>
              <a:uLnTx/>
              <a:uFillTx/>
              <a:latin typeface="Trebuchet MS" pitchFamily="34" charset="0"/>
              <a:ea typeface="+mn-ea"/>
              <a:cs typeface="Arial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524001" y="90101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altLang="es-P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2BDBF3F7-9027-4134-869F-0E075A688412}"/>
              </a:ext>
            </a:extLst>
          </p:cNvPr>
          <p:cNvSpPr txBox="1"/>
          <p:nvPr/>
        </p:nvSpPr>
        <p:spPr>
          <a:xfrm>
            <a:off x="363688" y="2924944"/>
            <a:ext cx="2212622" cy="1054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1D4721"/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Alvaro Rios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050" b="0" i="0" u="none" strike="noStrike" kern="1200" cap="none" spc="0" normalizeH="0" baseline="0" noProof="0" dirty="0">
                <a:ln>
                  <a:noFill/>
                </a:ln>
                <a:solidFill>
                  <a:srgbClr val="1D4721"/>
                </a:solidFill>
                <a:effectLst/>
                <a:uLnTx/>
                <a:uFillTx/>
                <a:latin typeface="Trebuchet MS" pitchFamily="34" charset="0"/>
                <a:ea typeface="Verdana" pitchFamily="34" charset="0"/>
                <a:cs typeface="Verdana" pitchFamily="34" charset="0"/>
              </a:rPr>
              <a:t>Fundador y Socio Principal </a:t>
            </a:r>
            <a:endParaRPr kumimoji="0" lang="es-PE" sz="1050" b="1" i="0" u="none" strike="noStrike" kern="1200" cap="none" spc="0" normalizeH="0" baseline="0" noProof="0" dirty="0">
              <a:ln>
                <a:noFill/>
              </a:ln>
              <a:solidFill>
                <a:srgbClr val="1D4721"/>
              </a:solidFill>
              <a:effectLst/>
              <a:uLnTx/>
              <a:uFillTx/>
              <a:latin typeface="Trebuchet MS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050" b="1" i="0" u="none" strike="noStrike" kern="1200" cap="none" spc="0" normalizeH="0" baseline="0" noProof="0" dirty="0">
                <a:ln>
                  <a:noFill/>
                </a:ln>
                <a:solidFill>
                  <a:srgbClr val="1D4721"/>
                </a:solidFill>
                <a:effectLst/>
                <a:uLnTx/>
                <a:uFillTx/>
                <a:latin typeface="Trebuchet MS" pitchFamily="34" charset="0"/>
                <a:ea typeface="Verdana" pitchFamily="34" charset="0"/>
                <a:cs typeface="Verdana" pitchFamily="34" charset="0"/>
              </a:rPr>
              <a:t>Sur de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050" b="1" i="0" u="none" strike="noStrike" kern="1200" cap="none" spc="0" normalizeH="0" baseline="0" noProof="0" dirty="0">
                <a:ln>
                  <a:noFill/>
                </a:ln>
                <a:solidFill>
                  <a:srgbClr val="1D4721"/>
                </a:solidFill>
                <a:effectLst/>
                <a:uLnTx/>
                <a:uFillTx/>
                <a:latin typeface="Trebuchet MS" pitchFamily="34" charset="0"/>
                <a:ea typeface="Verdana" pitchFamily="34" charset="0"/>
                <a:cs typeface="Verdana" pitchFamily="34" charset="0"/>
              </a:rPr>
              <a:t>América Latina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050" b="0" i="0" u="none" strike="noStrike" kern="1200" cap="none" spc="0" normalizeH="0" baseline="0" noProof="0" dirty="0">
                <a:ln>
                  <a:noFill/>
                </a:ln>
                <a:solidFill>
                  <a:srgbClr val="1D4721"/>
                </a:solidFill>
                <a:effectLst/>
                <a:uLnTx/>
                <a:uFillTx/>
                <a:latin typeface="Trebuchet MS" pitchFamily="34" charset="0"/>
                <a:ea typeface="Verdana" pitchFamily="34" charset="0"/>
                <a:cs typeface="Verdana" pitchFamily="34" charset="0"/>
              </a:rPr>
              <a:t>Sede en Bolivia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1D4721"/>
              </a:solidFill>
              <a:effectLst/>
              <a:uLnTx/>
              <a:uFillTx/>
              <a:latin typeface="Trebuchet MS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D4721"/>
              </a:solidFill>
              <a:effectLst/>
              <a:uLnTx/>
              <a:uFillTx/>
              <a:latin typeface="Trebuchet MS" pitchFamily="34" charset="0"/>
              <a:ea typeface="+mn-ea"/>
              <a:cs typeface="Arial" charset="0"/>
            </a:endParaRPr>
          </a:p>
        </p:txBody>
      </p:sp>
      <p:sp>
        <p:nvSpPr>
          <p:cNvPr id="47" name="CaixaDeTexto 75">
            <a:extLst>
              <a:ext uri="{FF2B5EF4-FFF2-40B4-BE49-F238E27FC236}">
                <a16:creationId xmlns:a16="http://schemas.microsoft.com/office/drawing/2014/main" id="{CA561AA9-D5D8-455B-AAA1-012ACAAE2DE1}"/>
              </a:ext>
            </a:extLst>
          </p:cNvPr>
          <p:cNvSpPr txBox="1"/>
          <p:nvPr/>
        </p:nvSpPr>
        <p:spPr bwMode="auto">
          <a:xfrm>
            <a:off x="263352" y="5229200"/>
            <a:ext cx="2365340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1" i="0" u="none" strike="noStrike" kern="1200" cap="none" spc="0" normalizeH="0" baseline="0" noProof="0" dirty="0">
                <a:ln>
                  <a:noFill/>
                </a:ln>
                <a:solidFill>
                  <a:srgbClr val="1D4721"/>
                </a:solidFill>
                <a:effectLst/>
                <a:uLnTx/>
                <a:uFillTx/>
                <a:latin typeface="Trebuchet MS" pitchFamily="34" charset="0"/>
                <a:ea typeface="Verdana" pitchFamily="34" charset="0"/>
                <a:cs typeface="Verdana" pitchFamily="34" charset="0"/>
              </a:rPr>
              <a:t>Antero Alvarado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050" b="0" i="0" u="none" strike="noStrike" kern="1200" cap="none" spc="0" normalizeH="0" baseline="0" noProof="0" dirty="0">
                <a:ln>
                  <a:noFill/>
                </a:ln>
                <a:solidFill>
                  <a:srgbClr val="1D4721"/>
                </a:solidFill>
                <a:effectLst/>
                <a:uLnTx/>
                <a:uFillTx/>
                <a:latin typeface="Trebuchet MS" pitchFamily="34" charset="0"/>
                <a:ea typeface="Verdana" pitchFamily="34" charset="0"/>
                <a:cs typeface="Verdana" pitchFamily="34" charset="0"/>
              </a:rPr>
              <a:t>Socio Principal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050" b="1" i="0" u="none" strike="noStrike" kern="1200" cap="none" spc="0" normalizeH="0" baseline="0" noProof="0" dirty="0">
                <a:ln>
                  <a:noFill/>
                </a:ln>
                <a:solidFill>
                  <a:srgbClr val="1D4721"/>
                </a:solidFill>
                <a:effectLst/>
                <a:uLnTx/>
                <a:uFillTx/>
                <a:latin typeface="Trebuchet MS" pitchFamily="34" charset="0"/>
                <a:ea typeface="Verdana" pitchFamily="34" charset="0"/>
                <a:cs typeface="Verdana" pitchFamily="34" charset="0"/>
              </a:rPr>
              <a:t>Norte de América Latina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50" b="0" i="0" u="none" strike="noStrike" kern="1200" cap="none" spc="0" normalizeH="0" baseline="0" noProof="0" dirty="0">
                <a:ln>
                  <a:noFill/>
                </a:ln>
                <a:solidFill>
                  <a:srgbClr val="1D4721"/>
                </a:solidFill>
                <a:effectLst/>
                <a:uLnTx/>
                <a:uFillTx/>
                <a:latin typeface="Trebuchet MS" pitchFamily="34" charset="0"/>
                <a:ea typeface="Verdana" pitchFamily="34" charset="0"/>
                <a:cs typeface="Verdana" pitchFamily="34" charset="0"/>
              </a:rPr>
              <a:t>Sede en Venezuela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1D4721"/>
              </a:solidFill>
              <a:effectLst/>
              <a:uLnTx/>
              <a:uFillTx/>
              <a:latin typeface="Trebuchet MS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900" b="1" i="0" u="none" strike="noStrike" kern="1200" cap="none" spc="0" normalizeH="0" baseline="0" noProof="0" dirty="0">
              <a:ln>
                <a:noFill/>
              </a:ln>
              <a:solidFill>
                <a:srgbClr val="1D4721"/>
              </a:solidFill>
              <a:effectLst/>
              <a:uLnTx/>
              <a:uFillTx/>
              <a:latin typeface="Trebuchet MS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5" name="Imagen 54">
            <a:extLst>
              <a:ext uri="{FF2B5EF4-FFF2-40B4-BE49-F238E27FC236}">
                <a16:creationId xmlns:a16="http://schemas.microsoft.com/office/drawing/2014/main" id="{D0C1E2EC-3ADA-4192-9F0B-3148DFA62C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06"/>
          <a:stretch/>
        </p:blipFill>
        <p:spPr>
          <a:xfrm>
            <a:off x="692901" y="1556792"/>
            <a:ext cx="1468510" cy="1326318"/>
          </a:xfrm>
          <a:prstGeom prst="rect">
            <a:avLst/>
          </a:prstGeom>
        </p:spPr>
      </p:pic>
      <p:sp>
        <p:nvSpPr>
          <p:cNvPr id="32" name="Marcador de texto 3">
            <a:extLst>
              <a:ext uri="{FF2B5EF4-FFF2-40B4-BE49-F238E27FC236}">
                <a16:creationId xmlns:a16="http://schemas.microsoft.com/office/drawing/2014/main" id="{C7A2B49B-5755-48F8-8AC4-5CE204E4F31F}"/>
              </a:ext>
            </a:extLst>
          </p:cNvPr>
          <p:cNvSpPr txBox="1">
            <a:spLocks/>
          </p:cNvSpPr>
          <p:nvPr/>
        </p:nvSpPr>
        <p:spPr bwMode="auto">
          <a:xfrm>
            <a:off x="748524" y="6444481"/>
            <a:ext cx="7416824" cy="351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B405"/>
              </a:buClr>
              <a:defRPr lang="es-ES" sz="1600" kern="1200" dirty="0" smtClean="0">
                <a:solidFill>
                  <a:srgbClr val="C3CEBC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B405"/>
              </a:buClr>
              <a:defRPr lang="es-ES" sz="2000" kern="1200" dirty="0" smtClean="0">
                <a:solidFill>
                  <a:srgbClr val="899B89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B405"/>
              </a:buClr>
              <a:defRPr lang="es-ES" sz="1600" kern="1200" dirty="0" smtClean="0">
                <a:solidFill>
                  <a:srgbClr val="899B89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B405"/>
              </a:buClr>
              <a:defRPr lang="es-ES" sz="1400" kern="1200" dirty="0" smtClean="0">
                <a:solidFill>
                  <a:srgbClr val="899B89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B405"/>
              </a:buClr>
              <a:defRPr lang="es-BO" sz="1200" kern="1200" dirty="0">
                <a:solidFill>
                  <a:srgbClr val="899B89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B405"/>
              </a:buClr>
              <a:buSzTx/>
              <a:buFontTx/>
              <a:buNone/>
              <a:tabLst/>
              <a:defRPr/>
            </a:pPr>
            <a:r>
              <a:rPr kumimoji="0" lang="es-BO" sz="1600" b="0" i="0" u="none" strike="noStrike" kern="1200" cap="none" spc="0" normalizeH="0" baseline="0" noProof="0" dirty="0">
                <a:ln>
                  <a:noFill/>
                </a:ln>
                <a:solidFill>
                  <a:srgbClr val="C3CEBC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LA EMPRESA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B405"/>
              </a:buClr>
              <a:buSzTx/>
              <a:buFontTx/>
              <a:buNone/>
              <a:tabLst/>
              <a:defRPr/>
            </a:pPr>
            <a:endParaRPr kumimoji="0" lang="es-BO" sz="1600" b="0" i="0" u="none" strike="noStrike" kern="1200" cap="none" spc="0" normalizeH="0" baseline="0" noProof="0" dirty="0">
              <a:ln>
                <a:noFill/>
              </a:ln>
              <a:solidFill>
                <a:srgbClr val="C3CEBC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7" name="CaixaDeTexto 75"/>
          <p:cNvSpPr txBox="1"/>
          <p:nvPr/>
        </p:nvSpPr>
        <p:spPr bwMode="auto">
          <a:xfrm>
            <a:off x="3010548" y="2612629"/>
            <a:ext cx="129117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1" i="0" u="none" strike="noStrike" kern="1200" cap="none" spc="0" normalizeH="0" baseline="0" noProof="0" dirty="0">
                <a:ln>
                  <a:noFill/>
                </a:ln>
                <a:solidFill>
                  <a:srgbClr val="1D4721"/>
                </a:solidFill>
                <a:effectLst/>
                <a:uLnTx/>
                <a:uFillTx/>
                <a:latin typeface="Trebuchet MS" pitchFamily="34" charset="0"/>
                <a:ea typeface="Verdana" pitchFamily="34" charset="0"/>
                <a:cs typeface="Verdana" pitchFamily="34" charset="0"/>
              </a:rPr>
              <a:t>Gustavo Navarro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srgbClr val="1D4721"/>
                </a:solidFill>
                <a:effectLst/>
                <a:uLnTx/>
                <a:uFillTx/>
                <a:latin typeface="Trebuchet MS" pitchFamily="34" charset="0"/>
                <a:ea typeface="Verdana" pitchFamily="34" charset="0"/>
                <a:cs typeface="Verdana" pitchFamily="34" charset="0"/>
              </a:rPr>
              <a:t>Socio Director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1" i="0" u="none" strike="noStrike" kern="1200" cap="none" spc="0" normalizeH="0" baseline="0" noProof="0" dirty="0">
                <a:ln>
                  <a:noFill/>
                </a:ln>
                <a:solidFill>
                  <a:srgbClr val="1D4721"/>
                </a:solidFill>
                <a:effectLst/>
                <a:uLnTx/>
                <a:uFillTx/>
                <a:latin typeface="Trebuchet MS" pitchFamily="34" charset="0"/>
                <a:ea typeface="Verdana" pitchFamily="34" charset="0"/>
                <a:cs typeface="Verdana" pitchFamily="34" charset="0"/>
              </a:rPr>
              <a:t>PERÚ  </a:t>
            </a:r>
          </a:p>
        </p:txBody>
      </p:sp>
      <p:sp>
        <p:nvSpPr>
          <p:cNvPr id="44" name="CaixaDeTexto 75"/>
          <p:cNvSpPr txBox="1"/>
          <p:nvPr/>
        </p:nvSpPr>
        <p:spPr bwMode="auto">
          <a:xfrm>
            <a:off x="3012513" y="4393836"/>
            <a:ext cx="1403454" cy="6888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1" i="0" u="none" strike="noStrike" kern="1200" cap="none" spc="0" normalizeH="0" baseline="0" noProof="0" dirty="0">
                <a:ln>
                  <a:noFill/>
                </a:ln>
                <a:solidFill>
                  <a:srgbClr val="1D4721"/>
                </a:solidFill>
                <a:effectLst/>
                <a:uLnTx/>
                <a:uFillTx/>
                <a:latin typeface="Trebuchet MS" pitchFamily="34" charset="0"/>
                <a:ea typeface="Verdana" pitchFamily="34" charset="0"/>
                <a:cs typeface="Verdana" pitchFamily="34" charset="0"/>
              </a:rPr>
              <a:t>Gastón Ramos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srgbClr val="1D4721"/>
                </a:solidFill>
                <a:effectLst/>
                <a:uLnTx/>
                <a:uFillTx/>
                <a:latin typeface="Trebuchet MS" pitchFamily="34" charset="0"/>
                <a:ea typeface="Verdana" pitchFamily="34" charset="0"/>
                <a:cs typeface="Verdana" pitchFamily="34" charset="0"/>
              </a:rPr>
              <a:t>Socio Director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1" i="0" u="none" strike="noStrike" kern="1200" cap="none" spc="0" normalizeH="0" baseline="0" noProof="0" dirty="0">
                <a:ln>
                  <a:noFill/>
                </a:ln>
                <a:solidFill>
                  <a:srgbClr val="1D4721"/>
                </a:solidFill>
                <a:effectLst/>
                <a:uLnTx/>
                <a:uFillTx/>
                <a:latin typeface="Trebuchet MS" pitchFamily="34" charset="0"/>
                <a:ea typeface="Verdana" pitchFamily="34" charset="0"/>
                <a:cs typeface="Verdana" pitchFamily="34" charset="0"/>
              </a:rPr>
              <a:t>CHIL</a:t>
            </a:r>
            <a:r>
              <a:rPr kumimoji="0" lang="es-BO" sz="1000" b="1" i="0" u="none" strike="noStrike" kern="1200" cap="none" spc="0" normalizeH="0" baseline="0" noProof="0" dirty="0">
                <a:ln>
                  <a:noFill/>
                </a:ln>
                <a:solidFill>
                  <a:srgbClr val="1D4721"/>
                </a:solidFill>
                <a:effectLst/>
                <a:uLnTx/>
                <a:uFillTx/>
                <a:latin typeface="Trebuchet MS" pitchFamily="34" charset="0"/>
                <a:ea typeface="Verdana" pitchFamily="34" charset="0"/>
                <a:cs typeface="Verdana" pitchFamily="34" charset="0"/>
              </a:rPr>
              <a:t>E</a:t>
            </a:r>
          </a:p>
        </p:txBody>
      </p:sp>
      <p:pic>
        <p:nvPicPr>
          <p:cNvPr id="45" name="Imagen 4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68640" y="3311671"/>
            <a:ext cx="1181181" cy="1108197"/>
          </a:xfrm>
          <a:prstGeom prst="rect">
            <a:avLst/>
          </a:prstGeom>
          <a:ln>
            <a:solidFill>
              <a:srgbClr val="C3CEBC"/>
            </a:solidFill>
          </a:ln>
        </p:spPr>
      </p:pic>
      <p:sp>
        <p:nvSpPr>
          <p:cNvPr id="39" name="CaixaDeTexto 75"/>
          <p:cNvSpPr txBox="1"/>
          <p:nvPr/>
        </p:nvSpPr>
        <p:spPr bwMode="auto">
          <a:xfrm>
            <a:off x="7127145" y="2620647"/>
            <a:ext cx="181432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1" i="0" u="none" strike="noStrike" kern="1200" cap="none" spc="0" normalizeH="0" baseline="0" noProof="0" dirty="0">
                <a:ln>
                  <a:noFill/>
                </a:ln>
                <a:solidFill>
                  <a:srgbClr val="1D4721"/>
                </a:solidFill>
                <a:effectLst/>
                <a:uLnTx/>
                <a:uFillTx/>
                <a:latin typeface="Trebuchet MS" pitchFamily="34" charset="0"/>
                <a:ea typeface="Verdana" pitchFamily="34" charset="0"/>
                <a:cs typeface="Verdana" pitchFamily="34" charset="0"/>
              </a:rPr>
              <a:t>Jorge Carozzi</a:t>
            </a:r>
            <a:endParaRPr kumimoji="0" lang="es-ES" sz="1000" b="1" i="0" u="none" strike="noStrike" kern="1200" cap="none" spc="0" normalizeH="0" baseline="0" noProof="0" dirty="0">
              <a:ln>
                <a:noFill/>
              </a:ln>
              <a:solidFill>
                <a:srgbClr val="1D4721"/>
              </a:solidFill>
              <a:effectLst/>
              <a:uLnTx/>
              <a:uFillTx/>
              <a:latin typeface="Trebuchet MS" pitchFamily="34" charset="0"/>
              <a:ea typeface="Verdana" pitchFamily="34" charset="0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srgbClr val="1D4721"/>
                </a:solidFill>
                <a:effectLst/>
                <a:uLnTx/>
                <a:uFillTx/>
                <a:latin typeface="Trebuchet MS" pitchFamily="34" charset="0"/>
                <a:ea typeface="Verdana" pitchFamily="34" charset="0"/>
                <a:cs typeface="Verdana" pitchFamily="34" charset="0"/>
              </a:rPr>
              <a:t>Socio Director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1" i="0" u="none" strike="noStrike" kern="1200" cap="none" spc="0" normalizeH="0" baseline="0" noProof="0" dirty="0">
                <a:ln>
                  <a:noFill/>
                </a:ln>
                <a:solidFill>
                  <a:srgbClr val="1D4721"/>
                </a:solidFill>
                <a:effectLst/>
                <a:uLnTx/>
                <a:uFillTx/>
                <a:latin typeface="Trebuchet MS" pitchFamily="34" charset="0"/>
                <a:ea typeface="Verdana" pitchFamily="34" charset="0"/>
                <a:cs typeface="Verdana" pitchFamily="34" charset="0"/>
              </a:rPr>
              <a:t>ARGENTINA</a:t>
            </a:r>
            <a:endParaRPr kumimoji="0" lang="es-BO" sz="1000" b="1" i="0" u="none" strike="noStrike" kern="1200" cap="none" spc="0" normalizeH="0" baseline="0" noProof="0" dirty="0">
              <a:ln>
                <a:noFill/>
              </a:ln>
              <a:solidFill>
                <a:srgbClr val="1D4721"/>
              </a:solidFill>
              <a:effectLst/>
              <a:uLnTx/>
              <a:uFillTx/>
              <a:latin typeface="Trebuchet MS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0" name="CaixaDeTexto 75"/>
          <p:cNvSpPr txBox="1"/>
          <p:nvPr/>
        </p:nvSpPr>
        <p:spPr bwMode="auto">
          <a:xfrm>
            <a:off x="9642503" y="4409787"/>
            <a:ext cx="123982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1" i="0" u="none" strike="noStrike" kern="1200" cap="none" spc="0" normalizeH="0" baseline="0" noProof="0" dirty="0">
                <a:ln>
                  <a:noFill/>
                </a:ln>
                <a:solidFill>
                  <a:srgbClr val="1D4721"/>
                </a:solidFill>
                <a:effectLst/>
                <a:uLnTx/>
                <a:uFillTx/>
                <a:latin typeface="Trebuchet MS" pitchFamily="34" charset="0"/>
                <a:ea typeface="Verdana" pitchFamily="34" charset="0"/>
                <a:cs typeface="Verdana" pitchFamily="34" charset="0"/>
              </a:rPr>
              <a:t>Marcos  Fragnito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srgbClr val="1D4721"/>
                </a:solidFill>
                <a:effectLst/>
                <a:uLnTx/>
                <a:uFillTx/>
                <a:latin typeface="Trebuchet MS" pitchFamily="34" charset="0"/>
                <a:ea typeface="Verdana" pitchFamily="34" charset="0"/>
                <a:cs typeface="Verdana" pitchFamily="34" charset="0"/>
              </a:rPr>
              <a:t>Socio Director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1" i="0" u="none" strike="noStrike" kern="1200" cap="none" spc="0" normalizeH="0" baseline="0" noProof="0" dirty="0">
                <a:ln>
                  <a:noFill/>
                </a:ln>
                <a:solidFill>
                  <a:srgbClr val="1D4721"/>
                </a:solidFill>
                <a:effectLst/>
                <a:uLnTx/>
                <a:uFillTx/>
                <a:latin typeface="Trebuchet MS" pitchFamily="34" charset="0"/>
                <a:ea typeface="Verdana" pitchFamily="34" charset="0"/>
                <a:cs typeface="Verdana" pitchFamily="34" charset="0"/>
              </a:rPr>
              <a:t>BRASIL</a:t>
            </a:r>
          </a:p>
        </p:txBody>
      </p:sp>
      <p:sp>
        <p:nvSpPr>
          <p:cNvPr id="46" name="CaixaDeTexto 75"/>
          <p:cNvSpPr txBox="1"/>
          <p:nvPr/>
        </p:nvSpPr>
        <p:spPr bwMode="auto">
          <a:xfrm>
            <a:off x="5281830" y="4413093"/>
            <a:ext cx="110344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1" i="0" u="none" strike="noStrike" kern="1200" cap="none" spc="0" normalizeH="0" baseline="0" noProof="0" dirty="0">
                <a:ln>
                  <a:noFill/>
                </a:ln>
                <a:solidFill>
                  <a:srgbClr val="1D4721"/>
                </a:solidFill>
                <a:effectLst/>
                <a:uLnTx/>
                <a:uFillTx/>
                <a:latin typeface="Trebuchet MS" pitchFamily="34" charset="0"/>
                <a:ea typeface="Verdana" pitchFamily="34" charset="0"/>
                <a:cs typeface="Verdana" pitchFamily="34" charset="0"/>
              </a:rPr>
              <a:t>Gabriel Bauza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srgbClr val="1D4721"/>
                </a:solidFill>
                <a:effectLst/>
                <a:uLnTx/>
                <a:uFillTx/>
                <a:latin typeface="Trebuchet MS" pitchFamily="34" charset="0"/>
                <a:ea typeface="Verdana" pitchFamily="34" charset="0"/>
                <a:cs typeface="Verdana" pitchFamily="34" charset="0"/>
              </a:rPr>
              <a:t>Socio Director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1" i="0" u="none" strike="noStrike" kern="1200" cap="none" spc="0" normalizeH="0" baseline="0" noProof="0" dirty="0">
                <a:ln>
                  <a:noFill/>
                </a:ln>
                <a:solidFill>
                  <a:srgbClr val="1D4721"/>
                </a:solidFill>
                <a:effectLst/>
                <a:uLnTx/>
                <a:uFillTx/>
                <a:latin typeface="Trebuchet MS" pitchFamily="34" charset="0"/>
                <a:ea typeface="Verdana" pitchFamily="34" charset="0"/>
                <a:cs typeface="Verdana" pitchFamily="34" charset="0"/>
              </a:rPr>
              <a:t>CHILE</a:t>
            </a:r>
          </a:p>
        </p:txBody>
      </p:sp>
      <p:sp>
        <p:nvSpPr>
          <p:cNvPr id="54" name="CaixaDeTexto 75"/>
          <p:cNvSpPr txBox="1"/>
          <p:nvPr/>
        </p:nvSpPr>
        <p:spPr bwMode="auto">
          <a:xfrm>
            <a:off x="9723446" y="2647128"/>
            <a:ext cx="108855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1" i="0" u="none" strike="noStrike" cap="none" spc="0" normalizeH="0" baseline="0">
                <a:ln>
                  <a:noFill/>
                </a:ln>
                <a:solidFill>
                  <a:srgbClr val="1D4721"/>
                </a:solidFill>
                <a:effectLst/>
                <a:uLnTx/>
                <a:uFillTx/>
                <a:latin typeface="Trebuchet MS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1" i="0" u="none" strike="noStrike" kern="1200" cap="none" spc="0" normalizeH="0" baseline="0" noProof="0" dirty="0">
                <a:ln>
                  <a:noFill/>
                </a:ln>
                <a:solidFill>
                  <a:srgbClr val="1D4721"/>
                </a:solidFill>
                <a:effectLst/>
                <a:uLnTx/>
                <a:uFillTx/>
                <a:latin typeface="Trebuchet MS" pitchFamily="34" charset="0"/>
                <a:ea typeface="Verdana" pitchFamily="34" charset="0"/>
              </a:rPr>
              <a:t>Boris Villa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srgbClr val="1D4721"/>
                </a:solidFill>
                <a:effectLst/>
                <a:uLnTx/>
                <a:uFillTx/>
                <a:latin typeface="Trebuchet MS" pitchFamily="34" charset="0"/>
                <a:ea typeface="Verdana" pitchFamily="34" charset="0"/>
              </a:rPr>
              <a:t>Socio</a:t>
            </a:r>
            <a:r>
              <a:rPr kumimoji="0" lang="es-PE" sz="1000" b="0" i="0" u="none" strike="noStrike" kern="1200" cap="none" spc="0" normalizeH="0" baseline="0" noProof="0" dirty="0">
                <a:ln>
                  <a:noFill/>
                </a:ln>
                <a:solidFill>
                  <a:srgbClr val="1D4721"/>
                </a:solidFill>
                <a:effectLst/>
                <a:uLnTx/>
                <a:uFillTx/>
                <a:latin typeface="Trebuchet MS" pitchFamily="34" charset="0"/>
                <a:ea typeface="Verdana" pitchFamily="34" charset="0"/>
              </a:rPr>
              <a:t> </a:t>
            </a:r>
            <a:r>
              <a: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srgbClr val="1D4721"/>
                </a:solidFill>
                <a:effectLst/>
                <a:uLnTx/>
                <a:uFillTx/>
                <a:latin typeface="Trebuchet MS" pitchFamily="34" charset="0"/>
                <a:ea typeface="Verdana" pitchFamily="34" charset="0"/>
              </a:rPr>
              <a:t>Director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1" i="0" u="none" strike="noStrike" kern="1200" cap="none" spc="0" normalizeH="0" baseline="0" noProof="0" dirty="0">
                <a:ln>
                  <a:noFill/>
                </a:ln>
                <a:solidFill>
                  <a:srgbClr val="1D4721"/>
                </a:solidFill>
                <a:effectLst/>
                <a:uLnTx/>
                <a:uFillTx/>
                <a:latin typeface="Trebuchet MS" pitchFamily="34" charset="0"/>
                <a:ea typeface="Verdana" pitchFamily="34" charset="0"/>
              </a:rPr>
              <a:t>COLOMBIA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41"/>
          <a:stretch/>
        </p:blipFill>
        <p:spPr>
          <a:xfrm>
            <a:off x="3068272" y="1506487"/>
            <a:ext cx="1185709" cy="1106142"/>
          </a:xfrm>
          <a:prstGeom prst="rect">
            <a:avLst/>
          </a:prstGeom>
          <a:ln>
            <a:solidFill>
              <a:srgbClr val="C3CEBC"/>
            </a:solidFill>
          </a:ln>
        </p:spPr>
      </p:pic>
      <p:sp>
        <p:nvSpPr>
          <p:cNvPr id="41" name="CaixaDeTexto 75">
            <a:extLst>
              <a:ext uri="{FF2B5EF4-FFF2-40B4-BE49-F238E27FC236}">
                <a16:creationId xmlns:a16="http://schemas.microsoft.com/office/drawing/2014/main" id="{18883F5F-4942-49DE-9FB0-4E4614DCA99F}"/>
              </a:ext>
            </a:extLst>
          </p:cNvPr>
          <p:cNvSpPr txBox="1"/>
          <p:nvPr/>
        </p:nvSpPr>
        <p:spPr bwMode="auto">
          <a:xfrm>
            <a:off x="7518773" y="4414137"/>
            <a:ext cx="117418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1" i="0" u="none" strike="noStrike" kern="1200" cap="none" spc="0" normalizeH="0" baseline="0" noProof="0" dirty="0">
                <a:ln>
                  <a:noFill/>
                </a:ln>
                <a:solidFill>
                  <a:srgbClr val="1D4721"/>
                </a:solidFill>
                <a:effectLst/>
                <a:uLnTx/>
                <a:uFillTx/>
                <a:latin typeface="Trebuchet MS" pitchFamily="34" charset="0"/>
                <a:ea typeface="Verdana" pitchFamily="34" charset="0"/>
                <a:cs typeface="Verdana" pitchFamily="34" charset="0"/>
              </a:rPr>
              <a:t>Cid Tomanik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srgbClr val="1D4721"/>
                </a:solidFill>
                <a:effectLst/>
                <a:uLnTx/>
                <a:uFillTx/>
                <a:latin typeface="Trebuchet MS" pitchFamily="34" charset="0"/>
                <a:ea typeface="Verdana" pitchFamily="34" charset="0"/>
                <a:cs typeface="Verdana" pitchFamily="34" charset="0"/>
              </a:rPr>
              <a:t>Socio Director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1" i="0" u="none" strike="noStrike" kern="1200" cap="none" spc="0" normalizeH="0" baseline="0" noProof="0" dirty="0">
                <a:ln>
                  <a:noFill/>
                </a:ln>
                <a:solidFill>
                  <a:srgbClr val="1D4721"/>
                </a:solidFill>
                <a:effectLst/>
                <a:uLnTx/>
                <a:uFillTx/>
                <a:latin typeface="Trebuchet MS" pitchFamily="34" charset="0"/>
                <a:ea typeface="Verdana" pitchFamily="34" charset="0"/>
                <a:cs typeface="Verdana" pitchFamily="34" charset="0"/>
              </a:rPr>
              <a:t>BRASIL 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30EBB449-9562-4FE9-9BD5-80D1A5260B8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" b="11491"/>
          <a:stretch/>
        </p:blipFill>
        <p:spPr>
          <a:xfrm>
            <a:off x="5225233" y="3316792"/>
            <a:ext cx="1217301" cy="1103076"/>
          </a:xfrm>
          <a:prstGeom prst="rect">
            <a:avLst/>
          </a:prstGeom>
          <a:ln>
            <a:solidFill>
              <a:srgbClr val="C3CEBC"/>
            </a:solidFill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E26C0AF-F1F7-4769-B7FA-A460F390E3A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5" b="4574"/>
          <a:stretch/>
        </p:blipFill>
        <p:spPr>
          <a:xfrm>
            <a:off x="7513011" y="3304828"/>
            <a:ext cx="1185709" cy="1117631"/>
          </a:xfrm>
          <a:prstGeom prst="rect">
            <a:avLst/>
          </a:prstGeom>
          <a:ln>
            <a:solidFill>
              <a:srgbClr val="C3CEBC"/>
            </a:solidFill>
          </a:ln>
        </p:spPr>
      </p:pic>
      <p:sp>
        <p:nvSpPr>
          <p:cNvPr id="33" name="CaixaDeTexto 75">
            <a:extLst>
              <a:ext uri="{FF2B5EF4-FFF2-40B4-BE49-F238E27FC236}">
                <a16:creationId xmlns:a16="http://schemas.microsoft.com/office/drawing/2014/main" id="{9973EA13-DF89-47FE-A779-C7064F30AA4C}"/>
              </a:ext>
            </a:extLst>
          </p:cNvPr>
          <p:cNvSpPr txBox="1"/>
          <p:nvPr/>
        </p:nvSpPr>
        <p:spPr bwMode="auto">
          <a:xfrm>
            <a:off x="119336" y="1002214"/>
            <a:ext cx="20652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1D4721"/>
                </a:solidFill>
                <a:effectLst/>
                <a:uLnTx/>
                <a:uFillTx/>
                <a:latin typeface="Trebuchet MS" pitchFamily="34" charset="0"/>
                <a:ea typeface="Verdana" pitchFamily="34" charset="0"/>
                <a:cs typeface="Verdana" pitchFamily="34" charset="0"/>
              </a:rPr>
              <a:t>Comité Directivo: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CEE5DE6-E16A-4E55-A648-866276B6614A}"/>
              </a:ext>
            </a:extLst>
          </p:cNvPr>
          <p:cNvSpPr txBox="1"/>
          <p:nvPr/>
        </p:nvSpPr>
        <p:spPr>
          <a:xfrm>
            <a:off x="2711624" y="1036021"/>
            <a:ext cx="377922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1D4721"/>
                </a:solidFill>
                <a:effectLst/>
                <a:uLnTx/>
                <a:uFillTx/>
                <a:latin typeface="Trebuchet MS" pitchFamily="34" charset="0"/>
                <a:ea typeface="Verdana" pitchFamily="34" charset="0"/>
                <a:cs typeface="Arial" charset="0"/>
              </a:rPr>
              <a:t>Consultores Asociados Territoriales:</a:t>
            </a:r>
            <a:endParaRPr kumimoji="0" lang="es-PE" sz="1600" b="1" i="0" u="none" strike="noStrike" kern="1200" cap="none" spc="0" normalizeH="0" baseline="0" noProof="0" dirty="0">
              <a:ln>
                <a:noFill/>
              </a:ln>
              <a:solidFill>
                <a:srgbClr val="1D4721"/>
              </a:solidFill>
              <a:effectLst/>
              <a:uLnTx/>
              <a:uFillTx/>
              <a:latin typeface="Trebuchet MS" pitchFamily="34" charset="0"/>
              <a:ea typeface="Verdana" pitchFamily="34" charset="0"/>
              <a:cs typeface="Arial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FF4728DF-967F-4140-8D76-7D4A42B542A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2" t="4296" b="438"/>
          <a:stretch/>
        </p:blipFill>
        <p:spPr>
          <a:xfrm>
            <a:off x="692901" y="3888883"/>
            <a:ext cx="1468510" cy="132631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732AEEC-A66F-814D-8CBC-F3FB2D9CFD2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9" t="7070" r="9453" b="21266"/>
          <a:stretch/>
        </p:blipFill>
        <p:spPr>
          <a:xfrm>
            <a:off x="9683682" y="1514505"/>
            <a:ext cx="1174183" cy="1106142"/>
          </a:xfrm>
          <a:prstGeom prst="rect">
            <a:avLst/>
          </a:prstGeom>
          <a:ln>
            <a:solidFill>
              <a:srgbClr val="C3CEBC"/>
            </a:solidFill>
          </a:ln>
        </p:spPr>
      </p:pic>
      <p:sp>
        <p:nvSpPr>
          <p:cNvPr id="3" name="CaixaDeTexto 75">
            <a:extLst>
              <a:ext uri="{FF2B5EF4-FFF2-40B4-BE49-F238E27FC236}">
                <a16:creationId xmlns:a16="http://schemas.microsoft.com/office/drawing/2014/main" id="{DE1B1AE5-C71D-1CB0-5E8A-1F623EBCC047}"/>
              </a:ext>
            </a:extLst>
          </p:cNvPr>
          <p:cNvSpPr txBox="1"/>
          <p:nvPr/>
        </p:nvSpPr>
        <p:spPr bwMode="auto">
          <a:xfrm>
            <a:off x="5225233" y="2614976"/>
            <a:ext cx="130281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1" i="0" u="none" strike="noStrike" kern="1200" cap="none" spc="0" normalizeH="0" baseline="0" noProof="0" dirty="0">
                <a:ln>
                  <a:noFill/>
                </a:ln>
                <a:solidFill>
                  <a:srgbClr val="1D4721"/>
                </a:solidFill>
                <a:effectLst/>
                <a:uLnTx/>
                <a:uFillTx/>
                <a:latin typeface="Trebuchet MS" pitchFamily="34" charset="0"/>
                <a:ea typeface="Verdana" pitchFamily="34" charset="0"/>
                <a:cs typeface="Verdana" pitchFamily="34" charset="0"/>
              </a:rPr>
              <a:t>Luis Fernández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srgbClr val="1D4721"/>
                </a:solidFill>
                <a:effectLst/>
                <a:uLnTx/>
                <a:uFillTx/>
                <a:latin typeface="Trebuchet MS" pitchFamily="34" charset="0"/>
                <a:ea typeface="Verdana" pitchFamily="34" charset="0"/>
                <a:cs typeface="Verdana" pitchFamily="34" charset="0"/>
              </a:rPr>
              <a:t>Socio Director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1" i="0" u="none" strike="noStrike" kern="1200" cap="none" spc="0" normalizeH="0" baseline="0" noProof="0" dirty="0">
                <a:ln>
                  <a:noFill/>
                </a:ln>
                <a:solidFill>
                  <a:srgbClr val="1D4721"/>
                </a:solidFill>
                <a:effectLst/>
                <a:uLnTx/>
                <a:uFillTx/>
                <a:latin typeface="Trebuchet MS" pitchFamily="34" charset="0"/>
                <a:ea typeface="Verdana" pitchFamily="34" charset="0"/>
                <a:cs typeface="Verdana" pitchFamily="34" charset="0"/>
              </a:rPr>
              <a:t>PERÚ 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F2618B47-5DF0-1944-6CD5-172BA968D7C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4" t="2248" r="18166"/>
          <a:stretch/>
        </p:blipFill>
        <p:spPr>
          <a:xfrm>
            <a:off x="5225233" y="1503614"/>
            <a:ext cx="1217301" cy="1117033"/>
          </a:xfrm>
          <a:prstGeom prst="rect">
            <a:avLst/>
          </a:prstGeom>
          <a:ln>
            <a:solidFill>
              <a:srgbClr val="C3CEBC"/>
            </a:solidFill>
          </a:ln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6407D69-8FB5-D77E-2ED9-3A9431C34F9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994589"/>
            <a:ext cx="1169273" cy="1111774"/>
          </a:xfrm>
          <a:prstGeom prst="rect">
            <a:avLst/>
          </a:prstGeom>
          <a:ln>
            <a:solidFill>
              <a:srgbClr val="C3CEBC"/>
            </a:solidFill>
          </a:ln>
        </p:spPr>
      </p:pic>
      <p:sp>
        <p:nvSpPr>
          <p:cNvPr id="17" name="CaixaDeTexto 75">
            <a:extLst>
              <a:ext uri="{FF2B5EF4-FFF2-40B4-BE49-F238E27FC236}">
                <a16:creationId xmlns:a16="http://schemas.microsoft.com/office/drawing/2014/main" id="{5D2D4ED9-8A3F-FE01-E6E9-89F70D7BE7AF}"/>
              </a:ext>
            </a:extLst>
          </p:cNvPr>
          <p:cNvSpPr txBox="1"/>
          <p:nvPr/>
        </p:nvSpPr>
        <p:spPr bwMode="auto">
          <a:xfrm>
            <a:off x="7146482" y="5382216"/>
            <a:ext cx="140345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1" i="0" u="none" strike="noStrike" kern="1200" cap="none" spc="0" normalizeH="0" baseline="0" noProof="0" dirty="0">
                <a:ln>
                  <a:noFill/>
                </a:ln>
                <a:solidFill>
                  <a:srgbClr val="1D4721"/>
                </a:solidFill>
                <a:effectLst/>
                <a:uLnTx/>
                <a:uFillTx/>
                <a:latin typeface="Trebuchet MS" pitchFamily="34" charset="0"/>
                <a:ea typeface="Verdana" pitchFamily="34" charset="0"/>
                <a:cs typeface="Verdana" pitchFamily="34" charset="0"/>
              </a:rPr>
              <a:t>Abril Moreno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srgbClr val="1D4721"/>
                </a:solidFill>
                <a:effectLst/>
                <a:uLnTx/>
                <a:uFillTx/>
                <a:latin typeface="Trebuchet MS" pitchFamily="34" charset="0"/>
                <a:ea typeface="Verdana" pitchFamily="34" charset="0"/>
                <a:cs typeface="Verdana" pitchFamily="34" charset="0"/>
              </a:rPr>
              <a:t>Socio Directora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1" i="0" u="none" strike="noStrike" kern="1200" cap="none" spc="0" normalizeH="0" baseline="0" noProof="0" dirty="0">
                <a:ln>
                  <a:noFill/>
                </a:ln>
                <a:solidFill>
                  <a:srgbClr val="1D4721"/>
                </a:solidFill>
                <a:effectLst/>
                <a:uLnTx/>
                <a:uFillTx/>
                <a:latin typeface="Trebuchet MS" pitchFamily="34" charset="0"/>
                <a:ea typeface="Verdana" pitchFamily="34" charset="0"/>
                <a:cs typeface="Verdana" pitchFamily="34" charset="0"/>
              </a:rPr>
              <a:t>MÉXICO</a:t>
            </a:r>
            <a:endParaRPr kumimoji="0" lang="es-BO" sz="1000" b="1" i="0" u="none" strike="noStrike" kern="1200" cap="none" spc="0" normalizeH="0" baseline="0" noProof="0" dirty="0">
              <a:ln>
                <a:noFill/>
              </a:ln>
              <a:solidFill>
                <a:srgbClr val="1D4721"/>
              </a:solidFill>
              <a:effectLst/>
              <a:uLnTx/>
              <a:uFillTx/>
              <a:latin typeface="Trebuchet MS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83F15664-DE44-FC73-A768-7AA7865FD5D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8" t="6488" r="5808"/>
          <a:stretch/>
        </p:blipFill>
        <p:spPr>
          <a:xfrm>
            <a:off x="8760998" y="5025362"/>
            <a:ext cx="1198326" cy="1111774"/>
          </a:xfrm>
          <a:prstGeom prst="rect">
            <a:avLst/>
          </a:prstGeom>
          <a:ln>
            <a:solidFill>
              <a:srgbClr val="C3CEBC"/>
            </a:solidFill>
          </a:ln>
        </p:spPr>
      </p:pic>
      <p:sp>
        <p:nvSpPr>
          <p:cNvPr id="21" name="CaixaDeTexto 75">
            <a:extLst>
              <a:ext uri="{FF2B5EF4-FFF2-40B4-BE49-F238E27FC236}">
                <a16:creationId xmlns:a16="http://schemas.microsoft.com/office/drawing/2014/main" id="{1BEFB1D3-4A37-A57D-1950-4EAD857426B2}"/>
              </a:ext>
            </a:extLst>
          </p:cNvPr>
          <p:cNvSpPr txBox="1"/>
          <p:nvPr/>
        </p:nvSpPr>
        <p:spPr bwMode="auto">
          <a:xfrm>
            <a:off x="9832072" y="5403592"/>
            <a:ext cx="140345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1" i="0" u="none" strike="noStrike" kern="1200" cap="none" spc="0" normalizeH="0" baseline="0" noProof="0" dirty="0">
                <a:ln>
                  <a:noFill/>
                </a:ln>
                <a:solidFill>
                  <a:srgbClr val="1D4721"/>
                </a:solidFill>
                <a:effectLst/>
                <a:uLnTx/>
                <a:uFillTx/>
                <a:latin typeface="Trebuchet MS" pitchFamily="34" charset="0"/>
                <a:ea typeface="Verdana" pitchFamily="34" charset="0"/>
                <a:cs typeface="Verdana" pitchFamily="34" charset="0"/>
              </a:rPr>
              <a:t>Paúl Sánchez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srgbClr val="1D4721"/>
                </a:solidFill>
                <a:effectLst/>
                <a:uLnTx/>
                <a:uFillTx/>
                <a:latin typeface="Trebuchet MS" pitchFamily="34" charset="0"/>
                <a:ea typeface="Verdana" pitchFamily="34" charset="0"/>
                <a:cs typeface="Verdana" pitchFamily="34" charset="0"/>
              </a:rPr>
              <a:t>Socio Director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1" i="0" u="none" strike="noStrike" kern="1200" cap="none" spc="0" normalizeH="0" baseline="0" noProof="0" dirty="0">
                <a:ln>
                  <a:noFill/>
                </a:ln>
                <a:solidFill>
                  <a:srgbClr val="1D4721"/>
                </a:solidFill>
                <a:effectLst/>
                <a:uLnTx/>
                <a:uFillTx/>
                <a:latin typeface="Trebuchet MS" pitchFamily="34" charset="0"/>
                <a:ea typeface="Verdana" pitchFamily="34" charset="0"/>
                <a:cs typeface="Verdana" pitchFamily="34" charset="0"/>
              </a:rPr>
              <a:t>MÉXICO</a:t>
            </a:r>
            <a:endParaRPr kumimoji="0" lang="es-BO" sz="1000" b="1" i="0" u="none" strike="noStrike" kern="1200" cap="none" spc="0" normalizeH="0" baseline="0" noProof="0" dirty="0">
              <a:ln>
                <a:noFill/>
              </a:ln>
              <a:solidFill>
                <a:srgbClr val="1D4721"/>
              </a:solidFill>
              <a:effectLst/>
              <a:uLnTx/>
              <a:uFillTx/>
              <a:latin typeface="Trebuchet MS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CaixaDeTexto 75">
            <a:extLst>
              <a:ext uri="{FF2B5EF4-FFF2-40B4-BE49-F238E27FC236}">
                <a16:creationId xmlns:a16="http://schemas.microsoft.com/office/drawing/2014/main" id="{91683847-FDFD-AA8C-C72D-B41A1FC9A5AB}"/>
              </a:ext>
            </a:extLst>
          </p:cNvPr>
          <p:cNvSpPr txBox="1"/>
          <p:nvPr/>
        </p:nvSpPr>
        <p:spPr bwMode="auto">
          <a:xfrm>
            <a:off x="4701841" y="5380032"/>
            <a:ext cx="123982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1" i="0" u="none" strike="noStrike" kern="1200" cap="none" spc="0" normalizeH="0" baseline="0" noProof="0" dirty="0">
                <a:ln>
                  <a:noFill/>
                </a:ln>
                <a:solidFill>
                  <a:srgbClr val="1D4721"/>
                </a:solidFill>
                <a:effectLst/>
                <a:uLnTx/>
                <a:uFillTx/>
                <a:latin typeface="Trebuchet MS" pitchFamily="34" charset="0"/>
                <a:ea typeface="Verdana" pitchFamily="34" charset="0"/>
                <a:cs typeface="Verdana" pitchFamily="34" charset="0"/>
              </a:rPr>
              <a:t>Adrian Moreno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srgbClr val="1D4721"/>
                </a:solidFill>
                <a:effectLst/>
                <a:uLnTx/>
                <a:uFillTx/>
                <a:latin typeface="Trebuchet MS" pitchFamily="34" charset="0"/>
                <a:ea typeface="Verdana" pitchFamily="34" charset="0"/>
                <a:cs typeface="Verdana" pitchFamily="34" charset="0"/>
              </a:rPr>
              <a:t>Socio Director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1" i="0" u="none" strike="noStrike" kern="1200" cap="none" spc="0" normalizeH="0" baseline="0" noProof="0" dirty="0">
                <a:ln>
                  <a:noFill/>
                </a:ln>
                <a:solidFill>
                  <a:srgbClr val="1D4721"/>
                </a:solidFill>
                <a:effectLst/>
                <a:uLnTx/>
                <a:uFillTx/>
                <a:latin typeface="Trebuchet MS" pitchFamily="34" charset="0"/>
                <a:ea typeface="Verdana" pitchFamily="34" charset="0"/>
                <a:cs typeface="Verdana" pitchFamily="34" charset="0"/>
              </a:rPr>
              <a:t>ECUADOR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2C76CA31-A963-F5D1-38E2-F545EDD4BC3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8" t="24706" r="19145" b="34949"/>
          <a:stretch/>
        </p:blipFill>
        <p:spPr>
          <a:xfrm>
            <a:off x="3616562" y="5025362"/>
            <a:ext cx="1174183" cy="1117630"/>
          </a:xfrm>
          <a:prstGeom prst="rect">
            <a:avLst/>
          </a:prstGeom>
          <a:ln>
            <a:solidFill>
              <a:srgbClr val="C3CEBC"/>
            </a:solidFill>
          </a:ln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BCDBB906-7185-ECFD-3668-1C7966F40F74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0" t="5443" r="16661" b="36618"/>
          <a:stretch/>
        </p:blipFill>
        <p:spPr>
          <a:xfrm>
            <a:off x="9696140" y="3277158"/>
            <a:ext cx="1174183" cy="1135935"/>
          </a:xfrm>
          <a:prstGeom prst="rect">
            <a:avLst/>
          </a:prstGeom>
          <a:ln>
            <a:solidFill>
              <a:srgbClr val="C3CEBC"/>
            </a:solidFill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46F454B-3487-0C5D-184F-85B96F5828DB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5" r="4139" b="14972"/>
          <a:stretch/>
        </p:blipFill>
        <p:spPr>
          <a:xfrm>
            <a:off x="7507949" y="1467666"/>
            <a:ext cx="1195832" cy="1149701"/>
          </a:xfrm>
          <a:prstGeom prst="rect">
            <a:avLst/>
          </a:prstGeom>
          <a:ln>
            <a:solidFill>
              <a:srgbClr val="C3CEBC"/>
            </a:solidFill>
          </a:ln>
        </p:spPr>
      </p:pic>
    </p:spTree>
    <p:extLst>
      <p:ext uri="{BB962C8B-B14F-4D97-AF65-F5344CB8AC3E}">
        <p14:creationId xmlns:p14="http://schemas.microsoft.com/office/powerpoint/2010/main" val="2778116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1"/>
          </p:nvPr>
        </p:nvSpPr>
        <p:spPr>
          <a:xfrm>
            <a:off x="220217" y="181521"/>
            <a:ext cx="11751565" cy="576064"/>
          </a:xfrm>
        </p:spPr>
        <p:txBody>
          <a:bodyPr anchor="ctr"/>
          <a:lstStyle/>
          <a:p>
            <a:pPr algn="just"/>
            <a:r>
              <a:rPr lang="es-ES" dirty="0"/>
              <a:t>Áreas de Actuación</a:t>
            </a:r>
            <a:endParaRPr lang="es-MX" sz="2800" kern="0" dirty="0">
              <a:solidFill>
                <a:srgbClr val="1D4721"/>
              </a:solidFill>
              <a:latin typeface="Trebuchet MS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/>
              <a:t>LA EMPRESA</a:t>
            </a:r>
          </a:p>
        </p:txBody>
      </p:sp>
      <p:sp>
        <p:nvSpPr>
          <p:cNvPr id="6" name="Retângulo com Único Canto Aparado 15">
            <a:extLst>
              <a:ext uri="{FF2B5EF4-FFF2-40B4-BE49-F238E27FC236}">
                <a16:creationId xmlns:a16="http://schemas.microsoft.com/office/drawing/2014/main" id="{49461D25-4AEA-649E-A3BD-EEE888870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1464" y="1289263"/>
            <a:ext cx="9936000" cy="704094"/>
          </a:xfrm>
          <a:prstGeom prst="round2SameRect">
            <a:avLst/>
          </a:prstGeom>
          <a:solidFill>
            <a:srgbClr val="C3CEB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0" cap="none" spc="0" normalizeH="0" baseline="0" noProof="0" dirty="0">
                <a:ln>
                  <a:noFill/>
                </a:ln>
                <a:solidFill>
                  <a:srgbClr val="00461C"/>
                </a:solidFill>
                <a:effectLst/>
                <a:uLnTx/>
                <a:uFillTx/>
                <a:latin typeface="Trebuchet MS" pitchFamily="34" charset="0"/>
                <a:ea typeface="Verdana" pitchFamily="34" charset="0"/>
                <a:cs typeface="Verdana" pitchFamily="34" charset="0"/>
              </a:rPr>
              <a:t>SECTOR GAS NATURAL, GNL, GLP PETROLEO PETROQUIMICA: </a:t>
            </a: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00461C"/>
                </a:solidFill>
                <a:effectLst/>
                <a:uLnTx/>
                <a:uFillTx/>
                <a:latin typeface="Trebuchet MS" pitchFamily="34" charset="0"/>
                <a:ea typeface="Verdana" pitchFamily="34" charset="0"/>
                <a:cs typeface="Verdana" pitchFamily="34" charset="0"/>
              </a:rPr>
              <a:t>Mercados, monetización de reservas, asesoramiento, contratos de compra venta, regulación, precios, peajes y tarifas</a:t>
            </a:r>
          </a:p>
        </p:txBody>
      </p:sp>
      <p:sp>
        <p:nvSpPr>
          <p:cNvPr id="7" name="Retângulo com Único Canto Aparado 15">
            <a:extLst>
              <a:ext uri="{FF2B5EF4-FFF2-40B4-BE49-F238E27FC236}">
                <a16:creationId xmlns:a16="http://schemas.microsoft.com/office/drawing/2014/main" id="{1CEB5D37-2C87-C43F-5552-DE28115DC9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1464" y="2315563"/>
            <a:ext cx="9936000" cy="747265"/>
          </a:xfrm>
          <a:prstGeom prst="round2SameRect">
            <a:avLst/>
          </a:prstGeom>
          <a:solidFill>
            <a:srgbClr val="C3CEB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0" cap="none" spc="0" normalizeH="0" baseline="0" noProof="0" dirty="0">
                <a:ln>
                  <a:noFill/>
                </a:ln>
                <a:solidFill>
                  <a:srgbClr val="00461C"/>
                </a:solidFill>
                <a:effectLst/>
                <a:uLnTx/>
                <a:uFillTx/>
                <a:latin typeface="Trebuchet MS" pitchFamily="34" charset="0"/>
                <a:ea typeface="Verdana" pitchFamily="34" charset="0"/>
                <a:cs typeface="Verdana" pitchFamily="34" charset="0"/>
              </a:rPr>
              <a:t>SECTOR ELECTRICO: </a:t>
            </a: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00461C"/>
                </a:solidFill>
                <a:effectLst/>
                <a:uLnTx/>
                <a:uFillTx/>
                <a:latin typeface="Trebuchet MS" pitchFamily="34" charset="0"/>
                <a:ea typeface="Verdana" pitchFamily="34" charset="0"/>
                <a:cs typeface="Verdana" pitchFamily="34" charset="0"/>
              </a:rPr>
              <a:t>Mercados, monetización de reservas, asesoramiento, contratos de compra venta, regulación, precios, peajes y tarifas</a:t>
            </a:r>
          </a:p>
        </p:txBody>
      </p:sp>
      <p:sp>
        <p:nvSpPr>
          <p:cNvPr id="19" name="Retângulo com Único Canto Aparado 15">
            <a:extLst>
              <a:ext uri="{FF2B5EF4-FFF2-40B4-BE49-F238E27FC236}">
                <a16:creationId xmlns:a16="http://schemas.microsoft.com/office/drawing/2014/main" id="{2673C8B1-A1EB-CC34-4219-D028DA25B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1466" y="5289215"/>
            <a:ext cx="9936000" cy="585940"/>
          </a:xfrm>
          <a:prstGeom prst="round2SameRect">
            <a:avLst/>
          </a:prstGeom>
          <a:solidFill>
            <a:srgbClr val="C3CEB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0" cap="none" spc="0" normalizeH="0" baseline="0" noProof="0" dirty="0">
                <a:ln>
                  <a:noFill/>
                </a:ln>
                <a:solidFill>
                  <a:srgbClr val="00461C"/>
                </a:solidFill>
                <a:effectLst/>
                <a:uLnTx/>
                <a:uFillTx/>
                <a:latin typeface="Trebuchet MS" pitchFamily="34" charset="0"/>
                <a:ea typeface="Verdana" pitchFamily="34" charset="0"/>
                <a:cs typeface="Arial" charset="0"/>
              </a:rPr>
              <a:t>CAPACITACIONES, CHARLAS Y ASESORAMIENTO CORPORATIVO E INSTITUCIONAL</a:t>
            </a:r>
          </a:p>
        </p:txBody>
      </p:sp>
      <p:sp>
        <p:nvSpPr>
          <p:cNvPr id="29" name="Retângulo com Único Canto Aparado 15">
            <a:extLst>
              <a:ext uri="{FF2B5EF4-FFF2-40B4-BE49-F238E27FC236}">
                <a16:creationId xmlns:a16="http://schemas.microsoft.com/office/drawing/2014/main" id="{17209815-024B-F76B-482E-504C44445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1466" y="4298018"/>
            <a:ext cx="9936000" cy="585940"/>
          </a:xfrm>
          <a:prstGeom prst="round2SameRect">
            <a:avLst/>
          </a:prstGeom>
          <a:solidFill>
            <a:srgbClr val="C3CEB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0" cap="none" spc="0" normalizeH="0" baseline="0" noProof="0" dirty="0">
                <a:ln>
                  <a:noFill/>
                </a:ln>
                <a:solidFill>
                  <a:srgbClr val="00461C"/>
                </a:solidFill>
                <a:effectLst/>
                <a:uLnTx/>
                <a:uFillTx/>
                <a:latin typeface="Trebuchet MS" pitchFamily="34" charset="0"/>
                <a:ea typeface="Verdana" pitchFamily="34" charset="0"/>
                <a:cs typeface="Verdana" pitchFamily="34" charset="0"/>
              </a:rPr>
              <a:t>UPSTREAM: </a:t>
            </a:r>
            <a:r>
              <a:rPr kumimoji="0" lang="es-MX" sz="1800" b="0" i="0" u="none" strike="noStrike" kern="0" cap="none" spc="0" normalizeH="0" baseline="0" noProof="0" dirty="0">
                <a:ln>
                  <a:noFill/>
                </a:ln>
                <a:solidFill>
                  <a:srgbClr val="00461C"/>
                </a:solidFill>
                <a:effectLst/>
                <a:uLnTx/>
                <a:uFillTx/>
                <a:latin typeface="Trebuchet MS" pitchFamily="34" charset="0"/>
                <a:ea typeface="Verdana" pitchFamily="34" charset="0"/>
                <a:cs typeface="Verdana" pitchFamily="34" charset="0"/>
              </a:rPr>
              <a:t>Gestión de reservas y recursos, </a:t>
            </a: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00461C"/>
                </a:solidFill>
                <a:effectLst/>
                <a:uLnTx/>
                <a:uFillTx/>
                <a:latin typeface="Trebuchet MS" pitchFamily="34" charset="0"/>
                <a:ea typeface="Verdana" pitchFamily="34" charset="0"/>
                <a:cs typeface="Arial" charset="0"/>
              </a:rPr>
              <a:t>caracterización de reservorios, monitoreo de reservorios y análisis de regulación y </a:t>
            </a:r>
            <a:r>
              <a:rPr kumimoji="0" lang="es-E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461C"/>
                </a:solidFill>
                <a:effectLst/>
                <a:uLnTx/>
                <a:uFillTx/>
                <a:latin typeface="Trebuchet MS" pitchFamily="34" charset="0"/>
                <a:ea typeface="Verdana" pitchFamily="34" charset="0"/>
                <a:cs typeface="Arial" charset="0"/>
              </a:rPr>
              <a:t>government</a:t>
            </a: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00461C"/>
                </a:solidFill>
                <a:effectLst/>
                <a:uLnTx/>
                <a:uFillTx/>
                <a:latin typeface="Trebuchet MS" pitchFamily="34" charset="0"/>
                <a:ea typeface="Verdana" pitchFamily="34" charset="0"/>
                <a:cs typeface="Arial" charset="0"/>
              </a:rPr>
              <a:t> </a:t>
            </a:r>
            <a:r>
              <a:rPr kumimoji="0" lang="es-E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461C"/>
                </a:solidFill>
                <a:effectLst/>
                <a:uLnTx/>
                <a:uFillTx/>
                <a:latin typeface="Trebuchet MS" pitchFamily="34" charset="0"/>
                <a:ea typeface="Verdana" pitchFamily="34" charset="0"/>
                <a:cs typeface="Arial" charset="0"/>
              </a:rPr>
              <a:t>take</a:t>
            </a: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00461C"/>
              </a:solidFill>
              <a:effectLst/>
              <a:uLnTx/>
              <a:uFillTx/>
              <a:latin typeface="Trebuchet MS" pitchFamily="34" charset="0"/>
              <a:ea typeface="Verdana" pitchFamily="34" charset="0"/>
              <a:cs typeface="Arial" charset="0"/>
            </a:endParaRPr>
          </a:p>
        </p:txBody>
      </p:sp>
      <p:sp>
        <p:nvSpPr>
          <p:cNvPr id="30" name="Retângulo com Único Canto Aparado 15">
            <a:extLst>
              <a:ext uri="{FF2B5EF4-FFF2-40B4-BE49-F238E27FC236}">
                <a16:creationId xmlns:a16="http://schemas.microsoft.com/office/drawing/2014/main" id="{0474B4FC-987B-4EB3-22E4-BFF941BE3C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1464" y="3357448"/>
            <a:ext cx="9936000" cy="585940"/>
          </a:xfrm>
          <a:prstGeom prst="round2SameRect">
            <a:avLst/>
          </a:prstGeom>
          <a:solidFill>
            <a:srgbClr val="C3CEB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0" cap="none" spc="0" normalizeH="0" baseline="0" noProof="0" dirty="0">
                <a:ln>
                  <a:noFill/>
                </a:ln>
                <a:solidFill>
                  <a:srgbClr val="00461C"/>
                </a:solidFill>
                <a:effectLst/>
                <a:uLnTx/>
                <a:uFillTx/>
                <a:latin typeface="Trebuchet MS" pitchFamily="34" charset="0"/>
                <a:ea typeface="Verdana" pitchFamily="34" charset="0"/>
                <a:cs typeface="Verdana" pitchFamily="34" charset="0"/>
              </a:rPr>
              <a:t>ENERGIAS RENOVABLES: </a:t>
            </a: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00461C"/>
                </a:solidFill>
                <a:effectLst/>
                <a:uLnTx/>
                <a:uFillTx/>
                <a:latin typeface="Trebuchet MS" pitchFamily="34" charset="0"/>
                <a:ea typeface="Verdana" pitchFamily="34" charset="0"/>
                <a:cs typeface="Verdana" pitchFamily="34" charset="0"/>
              </a:rPr>
              <a:t>Asesoramiento, evaluación, diseño de estrategias, estudios de factibilidad, costos y regulación</a:t>
            </a:r>
          </a:p>
        </p:txBody>
      </p:sp>
    </p:spTree>
    <p:extLst>
      <p:ext uri="{BB962C8B-B14F-4D97-AF65-F5344CB8AC3E}">
        <p14:creationId xmlns:p14="http://schemas.microsoft.com/office/powerpoint/2010/main" val="3496286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2"/>
          </p:nvPr>
        </p:nvSpPr>
        <p:spPr>
          <a:xfrm>
            <a:off x="201088" y="999728"/>
            <a:ext cx="11583544" cy="3437384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s-ES" sz="1700" b="1" dirty="0"/>
              <a:t>Reportes Prospectivos Multicliente de Energía focalizados en la industria del gas natural (Cuatrimestrales</a:t>
            </a:r>
            <a:r>
              <a:rPr lang="en-US" sz="1700" b="1" dirty="0"/>
              <a:t>)</a:t>
            </a:r>
            <a:endParaRPr lang="es-BO" sz="800" b="1" dirty="0"/>
          </a:p>
          <a:p>
            <a:pPr>
              <a:buFont typeface="Wingdings" panose="05000000000000000000" pitchFamily="2" charset="2"/>
              <a:buChar char="Ø"/>
            </a:pPr>
            <a:endParaRPr lang="es-BO" sz="800" b="1" dirty="0"/>
          </a:p>
          <a:p>
            <a:pPr lvl="1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1600" dirty="0"/>
              <a:t>De </a:t>
            </a:r>
            <a:r>
              <a:rPr lang="es-ES" sz="1600" dirty="0">
                <a:hlinkClick r:id="rId3"/>
              </a:rPr>
              <a:t>Perú</a:t>
            </a:r>
            <a:r>
              <a:rPr lang="es-ES" sz="1600" dirty="0"/>
              <a:t> disponible desde 2011 </a:t>
            </a:r>
          </a:p>
          <a:p>
            <a:pPr lvl="1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1600" dirty="0"/>
              <a:t>De </a:t>
            </a:r>
            <a:r>
              <a:rPr lang="es-ES" sz="1600" dirty="0">
                <a:hlinkClick r:id="rId4"/>
              </a:rPr>
              <a:t>Venezuela</a:t>
            </a:r>
            <a:r>
              <a:rPr lang="es-ES" sz="1600" dirty="0"/>
              <a:t> disponible desde 2013 </a:t>
            </a:r>
          </a:p>
          <a:p>
            <a:pPr lvl="1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1600" dirty="0"/>
              <a:t>De </a:t>
            </a:r>
            <a:r>
              <a:rPr lang="es-ES" sz="1600" dirty="0">
                <a:hlinkClick r:id="rId5"/>
              </a:rPr>
              <a:t>Bolivia</a:t>
            </a:r>
            <a:r>
              <a:rPr lang="es-ES" sz="1600" dirty="0"/>
              <a:t> disponible desde  2015</a:t>
            </a:r>
          </a:p>
          <a:p>
            <a:pPr lvl="1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1600" dirty="0"/>
              <a:t>De </a:t>
            </a:r>
            <a:r>
              <a:rPr lang="es-ES" sz="1600" dirty="0">
                <a:solidFill>
                  <a:srgbClr val="FFC000"/>
                </a:solidFill>
                <a:hlinkClick r:id="rId6"/>
              </a:rPr>
              <a:t>Argentina</a:t>
            </a:r>
            <a:r>
              <a:rPr lang="es-ES" sz="1600" dirty="0">
                <a:solidFill>
                  <a:srgbClr val="FFC000"/>
                </a:solidFill>
              </a:rPr>
              <a:t> </a:t>
            </a:r>
            <a:r>
              <a:rPr lang="es-ES" sz="1600" dirty="0"/>
              <a:t>disponible desde 2017</a:t>
            </a:r>
          </a:p>
          <a:p>
            <a:pPr lvl="1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1600" dirty="0"/>
              <a:t>De </a:t>
            </a:r>
            <a:r>
              <a:rPr lang="es-ES" sz="1600" u="sng" dirty="0">
                <a:solidFill>
                  <a:srgbClr val="0033CC"/>
                </a:solidFill>
                <a:hlinkClick r:id="rId7"/>
              </a:rPr>
              <a:t>Colombia</a:t>
            </a:r>
            <a:r>
              <a:rPr lang="es-ES" sz="1600" dirty="0"/>
              <a:t> disponible desde 2020</a:t>
            </a:r>
          </a:p>
          <a:p>
            <a:pPr lvl="1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1600" dirty="0"/>
              <a:t>De </a:t>
            </a:r>
            <a:r>
              <a:rPr lang="es-ES" sz="1600" u="sng" dirty="0" err="1">
                <a:solidFill>
                  <a:srgbClr val="0033CC"/>
                </a:solidFill>
                <a:hlinkClick r:id="rId8"/>
              </a:rPr>
              <a:t>Guyana</a:t>
            </a:r>
            <a:r>
              <a:rPr lang="es-ES" sz="1600" u="sng" dirty="0" err="1">
                <a:solidFill>
                  <a:srgbClr val="0033CC"/>
                </a:solidFill>
              </a:rPr>
              <a:t>s</a:t>
            </a:r>
            <a:r>
              <a:rPr lang="es-ES" sz="1600" dirty="0"/>
              <a:t> </a:t>
            </a:r>
            <a:r>
              <a:rPr lang="fr-FR" sz="1600" dirty="0"/>
              <a:t>disponible </a:t>
            </a:r>
            <a:r>
              <a:rPr lang="es-PE" sz="1600" dirty="0"/>
              <a:t>desde</a:t>
            </a:r>
            <a:r>
              <a:rPr lang="fr-FR" sz="1600" dirty="0"/>
              <a:t> 2021  </a:t>
            </a:r>
          </a:p>
          <a:p>
            <a:pPr lvl="1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1600" dirty="0"/>
              <a:t>De </a:t>
            </a:r>
            <a:r>
              <a:rPr lang="fr-FR" sz="1600" dirty="0">
                <a:hlinkClick r:id="rId9"/>
              </a:rPr>
              <a:t>México</a:t>
            </a:r>
            <a:r>
              <a:rPr lang="fr-FR" sz="1600" dirty="0"/>
              <a:t> disponible desde Mayo 2023</a:t>
            </a:r>
          </a:p>
          <a:p>
            <a:pPr lvl="1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1600" dirty="0"/>
              <a:t>De </a:t>
            </a:r>
            <a:r>
              <a:rPr lang="fr-FR" sz="1600" dirty="0">
                <a:hlinkClick r:id="rId9"/>
              </a:rPr>
              <a:t>Brasil</a:t>
            </a:r>
            <a:r>
              <a:rPr lang="fr-FR" sz="1600" dirty="0"/>
              <a:t> disponible </a:t>
            </a:r>
            <a:r>
              <a:rPr lang="fr-FR" sz="1600" dirty="0" err="1"/>
              <a:t>desde</a:t>
            </a:r>
            <a:r>
              <a:rPr lang="fr-FR" sz="1600" dirty="0"/>
              <a:t> Mayo 2023</a:t>
            </a:r>
            <a:endParaRPr lang="es-ES" sz="1500" dirty="0"/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11"/>
          </p:nvPr>
        </p:nvSpPr>
        <p:spPr>
          <a:xfrm>
            <a:off x="201088" y="188640"/>
            <a:ext cx="11751565" cy="57606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es-ES" dirty="0"/>
              <a:t>Reportes Ejecutivos Prospectivos 2033 - Multicliente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839416" y="6403031"/>
            <a:ext cx="7416824" cy="351782"/>
          </a:xfrm>
        </p:spPr>
        <p:txBody>
          <a:bodyPr/>
          <a:lstStyle/>
          <a:p>
            <a:r>
              <a:rPr lang="es-ES" dirty="0"/>
              <a:t>PRODUCTOS</a:t>
            </a:r>
          </a:p>
          <a:p>
            <a:endParaRPr lang="es-BO" dirty="0"/>
          </a:p>
        </p:txBody>
      </p:sp>
      <p:pic>
        <p:nvPicPr>
          <p:cNvPr id="8" name="Imagen 7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221" y="4988081"/>
            <a:ext cx="1306870" cy="1107348"/>
          </a:xfrm>
          <a:prstGeom prst="rect">
            <a:avLst/>
          </a:prstGeom>
        </p:spPr>
      </p:pic>
      <p:sp>
        <p:nvSpPr>
          <p:cNvPr id="16" name="Marcador de texto 2"/>
          <p:cNvSpPr txBox="1">
            <a:spLocks/>
          </p:cNvSpPr>
          <p:nvPr/>
        </p:nvSpPr>
        <p:spPr bwMode="auto">
          <a:xfrm>
            <a:off x="623392" y="5419470"/>
            <a:ext cx="8136543" cy="857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B405"/>
              </a:buClr>
              <a:defRPr lang="es-ES" sz="2400" kern="1200" smtClean="0">
                <a:solidFill>
                  <a:srgbClr val="5A6A5A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B405"/>
              </a:buClr>
              <a:defRPr lang="es-ES" sz="2000" kern="1200" smtClean="0">
                <a:solidFill>
                  <a:srgbClr val="5A6A5A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B405"/>
              </a:buClr>
              <a:defRPr lang="es-ES" sz="1600" kern="1200" smtClean="0">
                <a:solidFill>
                  <a:srgbClr val="5A6A5A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B405"/>
              </a:buClr>
              <a:defRPr lang="es-ES" sz="1400" kern="1200" smtClean="0">
                <a:solidFill>
                  <a:srgbClr val="5A6A5A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B405"/>
              </a:buClr>
              <a:defRPr lang="es-BO" sz="1200" kern="1200">
                <a:solidFill>
                  <a:srgbClr val="5A6A5A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marR="0" lvl="1" indent="-35560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B40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5A6A5A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Tendencia energética actual y emergente en cada país.</a:t>
            </a:r>
          </a:p>
          <a:p>
            <a:pPr marL="355600" marR="0" lvl="1" indent="-35560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B40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5A6A5A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Presentaciones presenciales y/o virtuales cada cuatro meses en  Power Point.</a:t>
            </a:r>
          </a:p>
          <a:p>
            <a:pPr marL="355600" marR="0" lvl="1" indent="-35560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B40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5A6A5A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Acceso a llamadas para preguntas específicas durante el periodo de suscripción.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8EA07EBE-C7E8-40E5-899C-26E06EE93705}"/>
              </a:ext>
            </a:extLst>
          </p:cNvPr>
          <p:cNvSpPr/>
          <p:nvPr/>
        </p:nvSpPr>
        <p:spPr>
          <a:xfrm>
            <a:off x="201088" y="5141142"/>
            <a:ext cx="11721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Beneficios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0D80DAFB-7D47-43D7-AE82-EB17283C4BDA}"/>
              </a:ext>
            </a:extLst>
          </p:cNvPr>
          <p:cNvGrpSpPr/>
          <p:nvPr/>
        </p:nvGrpSpPr>
        <p:grpSpPr>
          <a:xfrm>
            <a:off x="8594779" y="1628800"/>
            <a:ext cx="2757805" cy="3235535"/>
            <a:chOff x="6264311" y="1544522"/>
            <a:chExt cx="2757805" cy="3235535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572DA672-2DCC-4833-9386-909168825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264311" y="1544522"/>
              <a:ext cx="2757805" cy="3235535"/>
            </a:xfrm>
            <a:prstGeom prst="rect">
              <a:avLst/>
            </a:prstGeom>
          </p:spPr>
        </p:pic>
        <p:sp>
          <p:nvSpPr>
            <p:cNvPr id="11" name="Elipse 152">
              <a:extLst>
                <a:ext uri="{FF2B5EF4-FFF2-40B4-BE49-F238E27FC236}">
                  <a16:creationId xmlns:a16="http://schemas.microsoft.com/office/drawing/2014/main" id="{37D4C0F3-B36E-4816-86D7-07ACAF5688E1}"/>
                </a:ext>
              </a:extLst>
            </p:cNvPr>
            <p:cNvSpPr/>
            <p:nvPr/>
          </p:nvSpPr>
          <p:spPr>
            <a:xfrm>
              <a:off x="7248539" y="3133791"/>
              <a:ext cx="71437" cy="56995"/>
            </a:xfrm>
            <a:prstGeom prst="ellipse">
              <a:avLst/>
            </a:prstGeom>
            <a:solidFill>
              <a:srgbClr val="007434"/>
            </a:solidFill>
            <a:ln w="25400" cap="flat" cmpd="sng" algn="ctr">
              <a:solidFill>
                <a:srgbClr val="007434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12" name="Elipse 152">
              <a:extLst>
                <a:ext uri="{FF2B5EF4-FFF2-40B4-BE49-F238E27FC236}">
                  <a16:creationId xmlns:a16="http://schemas.microsoft.com/office/drawing/2014/main" id="{81083499-CB44-408A-906B-F1AAC99F9424}"/>
                </a:ext>
              </a:extLst>
            </p:cNvPr>
            <p:cNvSpPr/>
            <p:nvPr/>
          </p:nvSpPr>
          <p:spPr>
            <a:xfrm>
              <a:off x="7607494" y="2392255"/>
              <a:ext cx="71437" cy="56995"/>
            </a:xfrm>
            <a:prstGeom prst="ellipse">
              <a:avLst/>
            </a:prstGeom>
            <a:solidFill>
              <a:srgbClr val="007434"/>
            </a:solidFill>
            <a:ln w="25400" cap="flat" cmpd="sng" algn="ctr">
              <a:solidFill>
                <a:srgbClr val="007434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13" name="Elipse 152">
              <a:extLst>
                <a:ext uri="{FF2B5EF4-FFF2-40B4-BE49-F238E27FC236}">
                  <a16:creationId xmlns:a16="http://schemas.microsoft.com/office/drawing/2014/main" id="{FCBFAA66-0154-469E-B139-FDEBB2C1DC62}"/>
                </a:ext>
              </a:extLst>
            </p:cNvPr>
            <p:cNvSpPr/>
            <p:nvPr/>
          </p:nvSpPr>
          <p:spPr>
            <a:xfrm>
              <a:off x="7678931" y="3328359"/>
              <a:ext cx="71437" cy="56995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15" name="Elipse 152">
              <a:extLst>
                <a:ext uri="{FF2B5EF4-FFF2-40B4-BE49-F238E27FC236}">
                  <a16:creationId xmlns:a16="http://schemas.microsoft.com/office/drawing/2014/main" id="{97CB2E8F-CF03-4F18-9F8F-B0A06C4F723E}"/>
                </a:ext>
              </a:extLst>
            </p:cNvPr>
            <p:cNvSpPr/>
            <p:nvPr/>
          </p:nvSpPr>
          <p:spPr>
            <a:xfrm>
              <a:off x="7750368" y="3996116"/>
              <a:ext cx="71437" cy="56995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</p:grpSp>
      <p:sp>
        <p:nvSpPr>
          <p:cNvPr id="14" name="Elipse 152">
            <a:extLst>
              <a:ext uri="{FF2B5EF4-FFF2-40B4-BE49-F238E27FC236}">
                <a16:creationId xmlns:a16="http://schemas.microsoft.com/office/drawing/2014/main" id="{AA3E190E-F1FA-4846-9AED-4741F5113DB3}"/>
              </a:ext>
            </a:extLst>
          </p:cNvPr>
          <p:cNvSpPr/>
          <p:nvPr/>
        </p:nvSpPr>
        <p:spPr>
          <a:xfrm>
            <a:off x="9666014" y="2636919"/>
            <a:ext cx="71437" cy="56995"/>
          </a:xfrm>
          <a:prstGeom prst="ellipse">
            <a:avLst/>
          </a:prstGeom>
          <a:solidFill>
            <a:srgbClr val="007434"/>
          </a:solidFill>
          <a:ln w="25400" cap="flat" cmpd="sng" algn="ctr">
            <a:solidFill>
              <a:srgbClr val="007434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20" name="Elipse 152">
            <a:extLst>
              <a:ext uri="{FF2B5EF4-FFF2-40B4-BE49-F238E27FC236}">
                <a16:creationId xmlns:a16="http://schemas.microsoft.com/office/drawing/2014/main" id="{F0CF5FBF-E008-474B-B82A-5D5A88401124}"/>
              </a:ext>
            </a:extLst>
          </p:cNvPr>
          <p:cNvSpPr/>
          <p:nvPr/>
        </p:nvSpPr>
        <p:spPr>
          <a:xfrm>
            <a:off x="10211261" y="2448682"/>
            <a:ext cx="71437" cy="56995"/>
          </a:xfrm>
          <a:prstGeom prst="ellipse">
            <a:avLst/>
          </a:prstGeom>
          <a:solidFill>
            <a:srgbClr val="007434"/>
          </a:solidFill>
          <a:ln w="25400" cap="flat" cmpd="sng" algn="ctr">
            <a:solidFill>
              <a:srgbClr val="007434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17" name="Elipse 152">
            <a:extLst>
              <a:ext uri="{FF2B5EF4-FFF2-40B4-BE49-F238E27FC236}">
                <a16:creationId xmlns:a16="http://schemas.microsoft.com/office/drawing/2014/main" id="{88D94BFE-1AA0-4CF7-8147-9A5C275346DC}"/>
              </a:ext>
            </a:extLst>
          </p:cNvPr>
          <p:cNvSpPr/>
          <p:nvPr/>
        </p:nvSpPr>
        <p:spPr>
          <a:xfrm>
            <a:off x="10848528" y="3372005"/>
            <a:ext cx="71437" cy="56995"/>
          </a:xfrm>
          <a:prstGeom prst="ellipse">
            <a:avLst/>
          </a:prstGeom>
          <a:solidFill>
            <a:schemeClr val="accent2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18" name="Elipse 152">
            <a:extLst>
              <a:ext uri="{FF2B5EF4-FFF2-40B4-BE49-F238E27FC236}">
                <a16:creationId xmlns:a16="http://schemas.microsoft.com/office/drawing/2014/main" id="{3900FC13-BEEB-485A-8641-67E4605B28D5}"/>
              </a:ext>
            </a:extLst>
          </p:cNvPr>
          <p:cNvSpPr/>
          <p:nvPr/>
        </p:nvSpPr>
        <p:spPr>
          <a:xfrm>
            <a:off x="8976320" y="2060848"/>
            <a:ext cx="71437" cy="56995"/>
          </a:xfrm>
          <a:prstGeom prst="ellipse">
            <a:avLst/>
          </a:prstGeom>
          <a:solidFill>
            <a:srgbClr val="007434"/>
          </a:solidFill>
          <a:ln w="25400" cap="flat" cmpd="sng" algn="ctr">
            <a:solidFill>
              <a:srgbClr val="007434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3BAA1F63-D9C5-A72C-0C49-94A7A18C35A3}"/>
              </a:ext>
            </a:extLst>
          </p:cNvPr>
          <p:cNvGrpSpPr/>
          <p:nvPr/>
        </p:nvGrpSpPr>
        <p:grpSpPr>
          <a:xfrm>
            <a:off x="1943748" y="2193416"/>
            <a:ext cx="7490934" cy="3284334"/>
            <a:chOff x="1922881" y="2269950"/>
            <a:chExt cx="7490934" cy="3284334"/>
          </a:xfrm>
        </p:grpSpPr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CAB2FDF0-6A61-277F-4E93-4AE382839021}"/>
                </a:ext>
              </a:extLst>
            </p:cNvPr>
            <p:cNvGrpSpPr/>
            <p:nvPr/>
          </p:nvGrpSpPr>
          <p:grpSpPr>
            <a:xfrm>
              <a:off x="1922881" y="2269950"/>
              <a:ext cx="1964314" cy="3284334"/>
              <a:chOff x="1896324" y="1942617"/>
              <a:chExt cx="1964314" cy="3284334"/>
            </a:xfrm>
          </p:grpSpPr>
          <p:pic>
            <p:nvPicPr>
              <p:cNvPr id="1028" name="Picture 4" descr="New version rubber stamp Royalty Free Vector Image">
                <a:extLst>
                  <a:ext uri="{FF2B5EF4-FFF2-40B4-BE49-F238E27FC236}">
                    <a16:creationId xmlns:a16="http://schemas.microsoft.com/office/drawing/2014/main" id="{79A81A94-B02E-B3A8-07E7-6CBF36A9F7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17436" b="72308" l="3000" r="97500">
                            <a14:foregroundMark x1="6000" y1="47692" x2="33700" y2="38205"/>
                            <a14:foregroundMark x1="33700" y1="38205" x2="50300" y2="32051"/>
                            <a14:foregroundMark x1="50300" y1="32051" x2="71000" y2="25385"/>
                            <a14:foregroundMark x1="71000" y1="25385" x2="89500" y2="18718"/>
                            <a14:foregroundMark x1="89500" y1="18718" x2="95200" y2="21667"/>
                            <a14:foregroundMark x1="95200" y1="21667" x2="98400" y2="37692"/>
                            <a14:foregroundMark x1="98400" y1="37692" x2="94700" y2="42949"/>
                            <a14:foregroundMark x1="94700" y1="42949" x2="89400" y2="44872"/>
                            <a14:foregroundMark x1="89400" y1="44872" x2="89900" y2="44487"/>
                            <a14:foregroundMark x1="97100" y1="41923" x2="97500" y2="33846"/>
                            <a14:foregroundMark x1="97500" y1="33846" x2="97400" y2="33590"/>
                            <a14:foregroundMark x1="91400" y1="17564" x2="92600" y2="17436"/>
                            <a14:foregroundMark x1="9100" y1="46538" x2="2800" y2="49103"/>
                            <a14:foregroundMark x1="2800" y1="49103" x2="2700" y2="58077"/>
                            <a14:foregroundMark x1="2700" y1="58077" x2="4800" y2="67179"/>
                            <a14:foregroundMark x1="4800" y1="67179" x2="9300" y2="72308"/>
                            <a14:foregroundMark x1="9300" y1="72308" x2="9400" y2="72179"/>
                            <a14:foregroundMark x1="7200" y1="71410" x2="3700" y2="65000"/>
                            <a14:foregroundMark x1="3700" y1="65000" x2="3000" y2="49487"/>
                            <a14:foregroundMark x1="3000" y1="49487" x2="8000" y2="48205"/>
                            <a14:foregroundMark x1="6600" y1="58462" x2="67000" y2="33846"/>
                            <a14:foregroundMark x1="67000" y1="33846" x2="67200" y2="33718"/>
                            <a14:foregroundMark x1="6300" y1="51923" x2="25700" y2="45897"/>
                            <a14:foregroundMark x1="6800" y1="60385" x2="17200" y2="63205"/>
                            <a14:foregroundMark x1="17200" y1="63205" x2="17900" y2="63077"/>
                            <a14:foregroundMark x1="6800" y1="61795" x2="14900" y2="63333"/>
                            <a14:foregroundMark x1="14900" y1="63333" x2="15200" y2="63205"/>
                            <a14:foregroundMark x1="8400" y1="64744" x2="16200" y2="65385"/>
                            <a14:foregroundMark x1="18200" y1="63077" x2="41400" y2="54487"/>
                            <a14:foregroundMark x1="27800" y1="46410" x2="51600" y2="37179"/>
                            <a14:foregroundMark x1="44100" y1="53590" x2="55000" y2="49487"/>
                            <a14:foregroundMark x1="55000" y1="49487" x2="64900" y2="46026"/>
                            <a14:foregroundMark x1="67200" y1="46538" x2="87200" y2="38846"/>
                            <a14:foregroundMark x1="67300" y1="33974" x2="85500" y2="28590"/>
                            <a14:foregroundMark x1="69200" y1="25769" x2="80200" y2="21282"/>
                            <a14:foregroundMark x1="80200" y1="21282" x2="80500" y2="21410"/>
                            <a14:foregroundMark x1="69400" y1="25000" x2="73100" y2="23718"/>
                            <a14:foregroundMark x1="73100" y1="23846" x2="75000" y2="23205"/>
                            <a14:foregroundMark x1="74800" y1="28205" x2="81200" y2="26538"/>
                            <a14:foregroundMark x1="81200" y1="26538" x2="88800" y2="27564"/>
                            <a14:foregroundMark x1="88800" y1="27564" x2="91500" y2="33077"/>
                            <a14:foregroundMark x1="88500" y1="22051" x2="93500" y2="28846"/>
                            <a14:foregroundMark x1="93500" y1="28846" x2="93700" y2="31538"/>
                            <a14:foregroundMark x1="90100" y1="38718" x2="93300" y2="33718"/>
                            <a14:foregroundMark x1="77600" y1="34359" x2="80200" y2="37051"/>
                            <a14:foregroundMark x1="71700" y1="51154" x2="71100" y2="50897"/>
                            <a14:foregroundMark x1="24100" y1="67436" x2="22900" y2="67949"/>
                            <a14:foregroundMark x1="27300" y1="65897" x2="27400" y2="65769"/>
                            <a14:foregroundMark x1="27200" y1="66667" x2="28100" y2="6576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5574" b="23959"/>
              <a:stretch/>
            </p:blipFill>
            <p:spPr bwMode="auto">
              <a:xfrm rot="896505">
                <a:off x="1896325" y="1942617"/>
                <a:ext cx="1964313" cy="9265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4" descr="New version rubber stamp Royalty Free Vector Image">
                <a:extLst>
                  <a:ext uri="{FF2B5EF4-FFF2-40B4-BE49-F238E27FC236}">
                    <a16:creationId xmlns:a16="http://schemas.microsoft.com/office/drawing/2014/main" id="{8DC28CFD-FF35-81D4-3275-47482755C0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17436" b="72308" l="3000" r="97500">
                            <a14:foregroundMark x1="6000" y1="47692" x2="33700" y2="38205"/>
                            <a14:foregroundMark x1="33700" y1="38205" x2="50300" y2="32051"/>
                            <a14:foregroundMark x1="50300" y1="32051" x2="71000" y2="25385"/>
                            <a14:foregroundMark x1="71000" y1="25385" x2="89500" y2="18718"/>
                            <a14:foregroundMark x1="89500" y1="18718" x2="95200" y2="21667"/>
                            <a14:foregroundMark x1="95200" y1="21667" x2="98400" y2="37692"/>
                            <a14:foregroundMark x1="98400" y1="37692" x2="94700" y2="42949"/>
                            <a14:foregroundMark x1="94700" y1="42949" x2="89400" y2="44872"/>
                            <a14:foregroundMark x1="89400" y1="44872" x2="89900" y2="44487"/>
                            <a14:foregroundMark x1="97100" y1="41923" x2="97500" y2="33846"/>
                            <a14:foregroundMark x1="97500" y1="33846" x2="97400" y2="33590"/>
                            <a14:foregroundMark x1="91400" y1="17564" x2="92600" y2="17436"/>
                            <a14:foregroundMark x1="9100" y1="46538" x2="2800" y2="49103"/>
                            <a14:foregroundMark x1="2800" y1="49103" x2="2700" y2="58077"/>
                            <a14:foregroundMark x1="2700" y1="58077" x2="4800" y2="67179"/>
                            <a14:foregroundMark x1="4800" y1="67179" x2="9300" y2="72308"/>
                            <a14:foregroundMark x1="9300" y1="72308" x2="9400" y2="72179"/>
                            <a14:foregroundMark x1="7200" y1="71410" x2="3700" y2="65000"/>
                            <a14:foregroundMark x1="3700" y1="65000" x2="3000" y2="49487"/>
                            <a14:foregroundMark x1="3000" y1="49487" x2="8000" y2="48205"/>
                            <a14:foregroundMark x1="6600" y1="58462" x2="67000" y2="33846"/>
                            <a14:foregroundMark x1="67000" y1="33846" x2="67200" y2="33718"/>
                            <a14:foregroundMark x1="6300" y1="51923" x2="25700" y2="45897"/>
                            <a14:foregroundMark x1="6800" y1="60385" x2="17200" y2="63205"/>
                            <a14:foregroundMark x1="17200" y1="63205" x2="17900" y2="63077"/>
                            <a14:foregroundMark x1="6800" y1="61795" x2="14900" y2="63333"/>
                            <a14:foregroundMark x1="14900" y1="63333" x2="15200" y2="63205"/>
                            <a14:foregroundMark x1="8400" y1="64744" x2="16200" y2="65385"/>
                            <a14:foregroundMark x1="18200" y1="63077" x2="41400" y2="54487"/>
                            <a14:foregroundMark x1="27800" y1="46410" x2="51600" y2="37179"/>
                            <a14:foregroundMark x1="44100" y1="53590" x2="55000" y2="49487"/>
                            <a14:foregroundMark x1="55000" y1="49487" x2="64900" y2="46026"/>
                            <a14:foregroundMark x1="67200" y1="46538" x2="87200" y2="38846"/>
                            <a14:foregroundMark x1="67300" y1="33974" x2="85500" y2="28590"/>
                            <a14:foregroundMark x1="69200" y1="25769" x2="80200" y2="21282"/>
                            <a14:foregroundMark x1="80200" y1="21282" x2="80500" y2="21410"/>
                            <a14:foregroundMark x1="69400" y1="25000" x2="73100" y2="23718"/>
                            <a14:foregroundMark x1="73100" y1="23846" x2="75000" y2="23205"/>
                            <a14:foregroundMark x1="74800" y1="28205" x2="81200" y2="26538"/>
                            <a14:foregroundMark x1="81200" y1="26538" x2="88800" y2="27564"/>
                            <a14:foregroundMark x1="88800" y1="27564" x2="91500" y2="33077"/>
                            <a14:foregroundMark x1="88500" y1="22051" x2="93500" y2="28846"/>
                            <a14:foregroundMark x1="93500" y1="28846" x2="93700" y2="31538"/>
                            <a14:foregroundMark x1="90100" y1="38718" x2="93300" y2="33718"/>
                            <a14:foregroundMark x1="77600" y1="34359" x2="80200" y2="37051"/>
                            <a14:foregroundMark x1="71700" y1="51154" x2="71100" y2="50897"/>
                            <a14:foregroundMark x1="24100" y1="67436" x2="22900" y2="67949"/>
                            <a14:foregroundMark x1="27300" y1="65897" x2="27400" y2="65769"/>
                            <a14:foregroundMark x1="27200" y1="66667" x2="28100" y2="6576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5574" b="23959"/>
              <a:stretch/>
            </p:blipFill>
            <p:spPr bwMode="auto">
              <a:xfrm rot="896505">
                <a:off x="1896324" y="2432838"/>
                <a:ext cx="1964313" cy="9265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4" descr="New version rubber stamp Royalty Free Vector Image">
                <a:extLst>
                  <a:ext uri="{FF2B5EF4-FFF2-40B4-BE49-F238E27FC236}">
                    <a16:creationId xmlns:a16="http://schemas.microsoft.com/office/drawing/2014/main" id="{2E40DC76-BC8D-A2B9-00BE-BA3EB984D4D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17436" b="72308" l="3000" r="97500">
                            <a14:foregroundMark x1="6000" y1="47692" x2="33700" y2="38205"/>
                            <a14:foregroundMark x1="33700" y1="38205" x2="50300" y2="32051"/>
                            <a14:foregroundMark x1="50300" y1="32051" x2="71000" y2="25385"/>
                            <a14:foregroundMark x1="71000" y1="25385" x2="89500" y2="18718"/>
                            <a14:foregroundMark x1="89500" y1="18718" x2="95200" y2="21667"/>
                            <a14:foregroundMark x1="95200" y1="21667" x2="98400" y2="37692"/>
                            <a14:foregroundMark x1="98400" y1="37692" x2="94700" y2="42949"/>
                            <a14:foregroundMark x1="94700" y1="42949" x2="89400" y2="44872"/>
                            <a14:foregroundMark x1="89400" y1="44872" x2="89900" y2="44487"/>
                            <a14:foregroundMark x1="97100" y1="41923" x2="97500" y2="33846"/>
                            <a14:foregroundMark x1="97500" y1="33846" x2="97400" y2="33590"/>
                            <a14:foregroundMark x1="91400" y1="17564" x2="92600" y2="17436"/>
                            <a14:foregroundMark x1="9100" y1="46538" x2="2800" y2="49103"/>
                            <a14:foregroundMark x1="2800" y1="49103" x2="2700" y2="58077"/>
                            <a14:foregroundMark x1="2700" y1="58077" x2="4800" y2="67179"/>
                            <a14:foregroundMark x1="4800" y1="67179" x2="9300" y2="72308"/>
                            <a14:foregroundMark x1="9300" y1="72308" x2="9400" y2="72179"/>
                            <a14:foregroundMark x1="7200" y1="71410" x2="3700" y2="65000"/>
                            <a14:foregroundMark x1="3700" y1="65000" x2="3000" y2="49487"/>
                            <a14:foregroundMark x1="3000" y1="49487" x2="8000" y2="48205"/>
                            <a14:foregroundMark x1="6600" y1="58462" x2="67000" y2="33846"/>
                            <a14:foregroundMark x1="67000" y1="33846" x2="67200" y2="33718"/>
                            <a14:foregroundMark x1="6300" y1="51923" x2="25700" y2="45897"/>
                            <a14:foregroundMark x1="6800" y1="60385" x2="17200" y2="63205"/>
                            <a14:foregroundMark x1="17200" y1="63205" x2="17900" y2="63077"/>
                            <a14:foregroundMark x1="6800" y1="61795" x2="14900" y2="63333"/>
                            <a14:foregroundMark x1="14900" y1="63333" x2="15200" y2="63205"/>
                            <a14:foregroundMark x1="8400" y1="64744" x2="16200" y2="65385"/>
                            <a14:foregroundMark x1="18200" y1="63077" x2="41400" y2="54487"/>
                            <a14:foregroundMark x1="27800" y1="46410" x2="51600" y2="37179"/>
                            <a14:foregroundMark x1="44100" y1="53590" x2="55000" y2="49487"/>
                            <a14:foregroundMark x1="55000" y1="49487" x2="64900" y2="46026"/>
                            <a14:foregroundMark x1="67200" y1="46538" x2="87200" y2="38846"/>
                            <a14:foregroundMark x1="67300" y1="33974" x2="85500" y2="28590"/>
                            <a14:foregroundMark x1="69200" y1="25769" x2="80200" y2="21282"/>
                            <a14:foregroundMark x1="80200" y1="21282" x2="80500" y2="21410"/>
                            <a14:foregroundMark x1="69400" y1="25000" x2="73100" y2="23718"/>
                            <a14:foregroundMark x1="73100" y1="23846" x2="75000" y2="23205"/>
                            <a14:foregroundMark x1="74800" y1="28205" x2="81200" y2="26538"/>
                            <a14:foregroundMark x1="81200" y1="26538" x2="88800" y2="27564"/>
                            <a14:foregroundMark x1="88800" y1="27564" x2="91500" y2="33077"/>
                            <a14:foregroundMark x1="88500" y1="22051" x2="93500" y2="28846"/>
                            <a14:foregroundMark x1="93500" y1="28846" x2="93700" y2="31538"/>
                            <a14:foregroundMark x1="90100" y1="38718" x2="93300" y2="33718"/>
                            <a14:foregroundMark x1="77600" y1="34359" x2="80200" y2="37051"/>
                            <a14:foregroundMark x1="71700" y1="51154" x2="71100" y2="50897"/>
                            <a14:foregroundMark x1="24100" y1="67436" x2="22900" y2="67949"/>
                            <a14:foregroundMark x1="27300" y1="65897" x2="27400" y2="65769"/>
                            <a14:foregroundMark x1="27200" y1="66667" x2="28100" y2="6576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5574" b="23959"/>
              <a:stretch/>
            </p:blipFill>
            <p:spPr bwMode="auto">
              <a:xfrm rot="896505">
                <a:off x="1896324" y="4300415"/>
                <a:ext cx="1964313" cy="9265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A5F7119C-9CE2-FF02-425F-4664A08F6EA8}"/>
                </a:ext>
              </a:extLst>
            </p:cNvPr>
            <p:cNvSpPr txBox="1"/>
            <p:nvPr/>
          </p:nvSpPr>
          <p:spPr>
            <a:xfrm rot="21210361">
              <a:off x="4429113" y="2820847"/>
              <a:ext cx="4984702" cy="1532334"/>
            </a:xfrm>
            <a:prstGeom prst="roundRect">
              <a:avLst/>
            </a:prstGeom>
            <a:noFill/>
            <a:ln w="76200">
              <a:solidFill>
                <a:srgbClr val="C00000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EE0617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Arial" charset="0"/>
                </a:rPr>
                <a:t>En un ámbito de fuerte declinación en la producción de gas natural de Bolivia.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EE0617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Arial" charset="0"/>
                </a:rPr>
                <a:t>GELA se acomoda a este contexto y fortalece sus reportes </a:t>
              </a:r>
              <a:r>
                <a:rPr kumimoji="0" lang="es-MX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E0617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Arial" charset="0"/>
                </a:rPr>
                <a:t>Multiclientes</a:t>
              </a:r>
              <a:r>
                <a:rPr kumimoji="0" lang="es-MX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EE0617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Arial" charset="0"/>
                </a:rPr>
                <a:t> lanzando una nueva versión para Brasil y Argentina que incluye Bolivia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sz="1400" dirty="0">
                  <a:solidFill>
                    <a:srgbClr val="EE0617"/>
                  </a:solidFill>
                  <a:latin typeface="Trebuchet MS" panose="020B0603020202020204" pitchFamily="34" charset="0"/>
                  <a:cs typeface="Arial" charset="0"/>
                </a:rPr>
                <a:t>Lanzamiento Enero - 2024</a:t>
              </a:r>
              <a:endParaRPr kumimoji="0" lang="es-BO" sz="1400" b="0" i="0" u="none" strike="noStrike" kern="1200" cap="none" spc="0" normalizeH="0" baseline="0" noProof="0" dirty="0">
                <a:ln>
                  <a:noFill/>
                </a:ln>
                <a:solidFill>
                  <a:srgbClr val="EE0617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922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76FC4AFD-7ABD-C3BF-F588-8C6FC383C9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sz="2400" dirty="0"/>
              <a:t>Nuevas versiones de los Reportes Ejecutivos Prospectivos </a:t>
            </a:r>
            <a:r>
              <a:rPr lang="es-ES" sz="2400" dirty="0" err="1"/>
              <a:t>Multicliente</a:t>
            </a:r>
            <a:r>
              <a:rPr lang="es-ES" sz="2400" dirty="0"/>
              <a:t> a 2033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BF0D312-5129-9023-2A96-2A761B31EF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/>
              <a:t>PRODUCTOS</a:t>
            </a:r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A54F1E84-563F-8E10-4868-73F1B858D5E1}"/>
              </a:ext>
            </a:extLst>
          </p:cNvPr>
          <p:cNvSpPr txBox="1">
            <a:spLocks/>
          </p:cNvSpPr>
          <p:nvPr/>
        </p:nvSpPr>
        <p:spPr bwMode="auto">
          <a:xfrm>
            <a:off x="201086" y="2992427"/>
            <a:ext cx="3598178" cy="2943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B405"/>
              </a:buClr>
              <a:defRPr lang="es-ES" sz="2400" kern="1200" smtClean="0">
                <a:solidFill>
                  <a:srgbClr val="5A6A5A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B405"/>
              </a:buClr>
              <a:defRPr lang="es-ES" sz="2000" kern="1200" smtClean="0">
                <a:solidFill>
                  <a:srgbClr val="5A6A5A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B405"/>
              </a:buClr>
              <a:defRPr lang="es-ES" sz="1600" kern="1200" smtClean="0">
                <a:solidFill>
                  <a:srgbClr val="5A6A5A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B405"/>
              </a:buClr>
              <a:defRPr lang="es-ES" sz="1400" kern="1200" smtClean="0">
                <a:solidFill>
                  <a:srgbClr val="5A6A5A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B405"/>
              </a:buClr>
              <a:defRPr lang="es-BO" sz="1200" kern="1200">
                <a:solidFill>
                  <a:srgbClr val="5A6A5A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B40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srgbClr val="5A6A5A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Nueva tendencia de gas natural de Presal/GNL – perspectivas y competitividad de precios de gas y combustibles alternativos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B40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srgbClr val="5A6A5A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Mercado de gas natural en zona de influencia de TBG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B40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srgbClr val="5A6A5A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Mercado de gas natural en Cuiabá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B40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srgbClr val="5A6A5A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Declinación de producción en Bolivia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B40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srgbClr val="5A6A5A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Infraestructura desarrollada en Bolivia y capacidad ociosa, normativa y mecanismo para el </a:t>
            </a:r>
            <a:r>
              <a:rPr lang="es-MX" sz="1200" dirty="0"/>
              <a:t>transporte de gas</a:t>
            </a: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srgbClr val="5A6A5A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B40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srgbClr val="5A6A5A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Otros</a:t>
            </a: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062AB65A-E5CA-5823-6A8D-D54F9CE59B42}"/>
              </a:ext>
            </a:extLst>
          </p:cNvPr>
          <p:cNvGrpSpPr/>
          <p:nvPr/>
        </p:nvGrpSpPr>
        <p:grpSpPr>
          <a:xfrm>
            <a:off x="699820" y="1073283"/>
            <a:ext cx="2688374" cy="1719332"/>
            <a:chOff x="671320" y="1111234"/>
            <a:chExt cx="2688374" cy="1719332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B4D013D1-DEAC-DA6C-41BA-1745DDDCD86A}"/>
                </a:ext>
              </a:extLst>
            </p:cNvPr>
            <p:cNvSpPr txBox="1"/>
            <p:nvPr/>
          </p:nvSpPr>
          <p:spPr>
            <a:xfrm>
              <a:off x="671320" y="1111234"/>
              <a:ext cx="268837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Arial" charset="0"/>
                </a:rPr>
                <a:t>Brasil + Bolivia</a:t>
              </a:r>
            </a:p>
          </p:txBody>
        </p:sp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8761854C-3A28-5846-6CDF-667D3CBBAA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5380" y="1480565"/>
              <a:ext cx="1539573" cy="1080000"/>
            </a:xfrm>
            <a:prstGeom prst="rect">
              <a:avLst/>
            </a:prstGeom>
          </p:spPr>
        </p:pic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BE8F2956-16F9-FBDD-92AA-9F68BF9BB0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0063" y="2290566"/>
              <a:ext cx="792248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030B60B9-99CC-0771-4F02-8E3050C483AE}"/>
              </a:ext>
            </a:extLst>
          </p:cNvPr>
          <p:cNvGrpSpPr/>
          <p:nvPr/>
        </p:nvGrpSpPr>
        <p:grpSpPr>
          <a:xfrm>
            <a:off x="4331917" y="1124099"/>
            <a:ext cx="2856090" cy="1706467"/>
            <a:chOff x="4331917" y="1124099"/>
            <a:chExt cx="2856090" cy="1706467"/>
          </a:xfrm>
        </p:grpSpPr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0B6A4DA7-EBF9-3ED0-3979-00AE60760D76}"/>
                </a:ext>
              </a:extLst>
            </p:cNvPr>
            <p:cNvSpPr txBox="1"/>
            <p:nvPr/>
          </p:nvSpPr>
          <p:spPr>
            <a:xfrm>
              <a:off x="4331917" y="1124099"/>
              <a:ext cx="285609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Arial" charset="0"/>
                </a:rPr>
                <a:t>Argentina + Bolivia</a:t>
              </a:r>
            </a:p>
          </p:txBody>
        </p:sp>
        <p:pic>
          <p:nvPicPr>
            <p:cNvPr id="2052" name="Picture 4" descr="Bandera de Argentina: significado y qué representan los colores y el sol -  Significados">
              <a:extLst>
                <a:ext uri="{FF2B5EF4-FFF2-40B4-BE49-F238E27FC236}">
                  <a16:creationId xmlns:a16="http://schemas.microsoft.com/office/drawing/2014/main" id="{31F8D546-194A-7443-CA51-71F573633A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8150" y="1480565"/>
              <a:ext cx="1677015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62086A75-8C31-83D5-FA12-601FAEB124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8008" y="2290566"/>
              <a:ext cx="792248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8CBA74FB-E83B-0A53-2C86-5A074164DA47}"/>
              </a:ext>
            </a:extLst>
          </p:cNvPr>
          <p:cNvGrpSpPr/>
          <p:nvPr/>
        </p:nvGrpSpPr>
        <p:grpSpPr>
          <a:xfrm>
            <a:off x="8727247" y="1111233"/>
            <a:ext cx="2688374" cy="1449332"/>
            <a:chOff x="8832306" y="1124099"/>
            <a:chExt cx="2688374" cy="1449332"/>
          </a:xfrm>
        </p:grpSpPr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A3381806-A95D-183A-A822-15E867C76F10}"/>
                </a:ext>
              </a:extLst>
            </p:cNvPr>
            <p:cNvSpPr txBox="1"/>
            <p:nvPr/>
          </p:nvSpPr>
          <p:spPr>
            <a:xfrm>
              <a:off x="8832306" y="1124099"/>
              <a:ext cx="268837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Arial" charset="0"/>
                </a:rPr>
                <a:t>Ejecutivo de Bolivia</a:t>
              </a:r>
            </a:p>
          </p:txBody>
        </p:sp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E7681D30-2BD2-AF44-0476-E918B64DAE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84245" y="1493431"/>
              <a:ext cx="1584496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5E8222E6-F438-C3A7-936F-1D4A1E27975D}"/>
              </a:ext>
            </a:extLst>
          </p:cNvPr>
          <p:cNvSpPr txBox="1">
            <a:spLocks/>
          </p:cNvSpPr>
          <p:nvPr/>
        </p:nvSpPr>
        <p:spPr bwMode="auto">
          <a:xfrm>
            <a:off x="3904589" y="2992427"/>
            <a:ext cx="3598179" cy="2943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B405"/>
              </a:buClr>
              <a:defRPr lang="es-ES" sz="2400" kern="1200" smtClean="0">
                <a:solidFill>
                  <a:srgbClr val="5A6A5A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B405"/>
              </a:buClr>
              <a:defRPr lang="es-ES" sz="2000" kern="1200" smtClean="0">
                <a:solidFill>
                  <a:srgbClr val="5A6A5A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B405"/>
              </a:buClr>
              <a:defRPr lang="es-ES" sz="1600" kern="1200" smtClean="0">
                <a:solidFill>
                  <a:srgbClr val="5A6A5A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B405"/>
              </a:buClr>
              <a:defRPr lang="es-ES" sz="1400" kern="1200" smtClean="0">
                <a:solidFill>
                  <a:srgbClr val="5A6A5A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B405"/>
              </a:buClr>
              <a:defRPr lang="es-BO" sz="1200" kern="1200">
                <a:solidFill>
                  <a:srgbClr val="5A6A5A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MX" sz="1200" dirty="0"/>
              <a:t>Escenarios de producción de Vaca Muerta, acorde a los p</a:t>
            </a:r>
            <a:r>
              <a:rPr kumimoji="0" lang="es-MX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5A6A5A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royectos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srgbClr val="5A6A5A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de infraestructura.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B40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srgbClr val="5A6A5A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Escenarios de precios mercados interno, exportaciones a Chile y otros mercados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B40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srgbClr val="5A6A5A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Declinación de producción en Bolivia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B40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srgbClr val="5A6A5A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Infraestructura desarrollada en Bolivia y capacidad ociosa, normativa y mecanismo para el </a:t>
            </a:r>
            <a:r>
              <a:rPr lang="es-MX" sz="1200" dirty="0"/>
              <a:t>transporte de gas</a:t>
            </a: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srgbClr val="5A6A5A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B40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srgbClr val="5A6A5A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Otros</a:t>
            </a:r>
          </a:p>
        </p:txBody>
      </p:sp>
      <p:sp>
        <p:nvSpPr>
          <p:cNvPr id="22" name="Marcador de texto 2">
            <a:extLst>
              <a:ext uri="{FF2B5EF4-FFF2-40B4-BE49-F238E27FC236}">
                <a16:creationId xmlns:a16="http://schemas.microsoft.com/office/drawing/2014/main" id="{1940573A-277E-1656-9889-2F4DD7B7ADAC}"/>
              </a:ext>
            </a:extLst>
          </p:cNvPr>
          <p:cNvSpPr txBox="1">
            <a:spLocks/>
          </p:cNvSpPr>
          <p:nvPr/>
        </p:nvSpPr>
        <p:spPr bwMode="auto">
          <a:xfrm>
            <a:off x="7913078" y="2992427"/>
            <a:ext cx="4077836" cy="2943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B405"/>
              </a:buClr>
              <a:defRPr lang="es-ES" sz="2400" kern="1200" smtClean="0">
                <a:solidFill>
                  <a:srgbClr val="5A6A5A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B405"/>
              </a:buClr>
              <a:defRPr lang="es-ES" sz="2000" kern="1200" smtClean="0">
                <a:solidFill>
                  <a:srgbClr val="5A6A5A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B405"/>
              </a:buClr>
              <a:defRPr lang="es-ES" sz="1600" kern="1200" smtClean="0">
                <a:solidFill>
                  <a:srgbClr val="5A6A5A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B405"/>
              </a:buClr>
              <a:defRPr lang="es-ES" sz="1400" kern="1200" smtClean="0">
                <a:solidFill>
                  <a:srgbClr val="5A6A5A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B405"/>
              </a:buClr>
              <a:defRPr lang="es-BO" sz="1200" kern="1200">
                <a:solidFill>
                  <a:srgbClr val="5A6A5A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B40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srgbClr val="5A6A5A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Escenario de </a:t>
            </a:r>
            <a:r>
              <a:rPr lang="es-MX" sz="1200" dirty="0"/>
              <a:t>o</a:t>
            </a:r>
            <a:r>
              <a:rPr kumimoji="0" lang="es-MX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5A6A5A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ferta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srgbClr val="5A6A5A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y demanda (importación) de Gas natural, GLP, Gasolina y Diesel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B40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1200" dirty="0"/>
              <a:t>Análisis y resultados de nueva exploración anunciada</a:t>
            </a: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srgbClr val="5A6A5A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B40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srgbClr val="5A6A5A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Impacto del sector hidrocarburos en la economía boliviana – Análisis de importaciones y exportaciones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B40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srgbClr val="5A6A5A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Situación y proyecciones de YPFB y otras operadoras en Bolivia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B40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srgbClr val="5A6A5A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Perspectivas y problemática de biocombustibles e impacto en el agro y economía nacional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B40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srgbClr val="5A6A5A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Situación </a:t>
            </a:r>
            <a:r>
              <a:rPr lang="es-MX" sz="1200" dirty="0"/>
              <a:t>y proyecciones del sector eléctrico y l</a:t>
            </a:r>
            <a:r>
              <a:rPr kumimoji="0" lang="es-MX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5A6A5A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itio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srgbClr val="5A6A5A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B40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srgbClr val="5A6A5A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Otros</a:t>
            </a:r>
          </a:p>
        </p:txBody>
      </p:sp>
    </p:spTree>
    <p:extLst>
      <p:ext uri="{BB962C8B-B14F-4D97-AF65-F5344CB8AC3E}">
        <p14:creationId xmlns:p14="http://schemas.microsoft.com/office/powerpoint/2010/main" val="2930899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/>
              <a:t>Clientes de GELA - Más de 1100 clientes a nivel mundial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/>
              <a:t>TIPO DE CLIENTES</a:t>
            </a:r>
          </a:p>
          <a:p>
            <a:endParaRPr lang="es-BO" dirty="0"/>
          </a:p>
        </p:txBody>
      </p:sp>
      <p:sp>
        <p:nvSpPr>
          <p:cNvPr id="7" name="Retângulo de cantos arredondados 6"/>
          <p:cNvSpPr/>
          <p:nvPr/>
        </p:nvSpPr>
        <p:spPr bwMode="auto">
          <a:xfrm>
            <a:off x="176141" y="3429000"/>
            <a:ext cx="11964262" cy="360000"/>
          </a:xfrm>
          <a:prstGeom prst="roundRect">
            <a:avLst>
              <a:gd name="adj" fmla="val 0"/>
            </a:avLst>
          </a:prstGeom>
          <a:solidFill>
            <a:srgbClr val="E9EDE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700" b="1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rebuchet MS" pitchFamily="34" charset="0"/>
                <a:ea typeface="Verdana" pitchFamily="34" charset="0"/>
                <a:cs typeface="Verdana" pitchFamily="34" charset="0"/>
              </a:rPr>
              <a:t>Transporte y Distribución </a:t>
            </a:r>
          </a:p>
        </p:txBody>
      </p:sp>
      <p:sp>
        <p:nvSpPr>
          <p:cNvPr id="71" name="Retângulo de cantos arredondados 11"/>
          <p:cNvSpPr>
            <a:spLocks noChangeArrowheads="1"/>
          </p:cNvSpPr>
          <p:nvPr/>
        </p:nvSpPr>
        <p:spPr bwMode="auto">
          <a:xfrm>
            <a:off x="176141" y="5068342"/>
            <a:ext cx="11949059" cy="360000"/>
          </a:xfrm>
          <a:prstGeom prst="roundRect">
            <a:avLst>
              <a:gd name="adj" fmla="val 0"/>
            </a:avLst>
          </a:prstGeom>
          <a:solidFill>
            <a:srgbClr val="E9EDE7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7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Institutos </a:t>
            </a:r>
            <a:r>
              <a:rPr kumimoji="0" lang="es-PE" sz="17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y</a:t>
            </a: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 </a:t>
            </a:r>
            <a:r>
              <a:rPr kumimoji="0" lang="es-ES" sz="17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Asociaciones</a:t>
            </a:r>
          </a:p>
        </p:txBody>
      </p:sp>
      <p:pic>
        <p:nvPicPr>
          <p:cNvPr id="72" name="Picture 60" descr="Z:\PLANOBASE LUBIANCA\Clientes\Gas Energy\MateriaisFornecidos\LOGOS CLIENTES\LOGOS CLIENTES\Institutos e Associações\ABRAC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828" y="5521487"/>
            <a:ext cx="1714036" cy="3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9" name="Picture 395" descr="Resultado de imagen para iea png">
            <a:extLst>
              <a:ext uri="{FF2B5EF4-FFF2-40B4-BE49-F238E27FC236}">
                <a16:creationId xmlns:a16="http://schemas.microsoft.com/office/drawing/2014/main" id="{209E6139-3818-487A-AD19-CCB9B9135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293" y="5457034"/>
            <a:ext cx="1108357" cy="43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3" name="Picture 399" descr="Resultado de imagen para perupetro png">
            <a:extLst>
              <a:ext uri="{FF2B5EF4-FFF2-40B4-BE49-F238E27FC236}">
                <a16:creationId xmlns:a16="http://schemas.microsoft.com/office/drawing/2014/main" id="{7C4A7D26-FDFE-43BA-BCAC-A2D02CF489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30" b="19117"/>
          <a:stretch/>
        </p:blipFill>
        <p:spPr bwMode="auto">
          <a:xfrm>
            <a:off x="2413453" y="6010137"/>
            <a:ext cx="1384652" cy="29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4" name="Picture 470" descr="Resultado de imagen para olade logo en png">
            <a:extLst>
              <a:ext uri="{FF2B5EF4-FFF2-40B4-BE49-F238E27FC236}">
                <a16:creationId xmlns:a16="http://schemas.microsoft.com/office/drawing/2014/main" id="{86A009E0-ADCA-441A-9A46-E6A33C817A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" r="495" b="8802"/>
          <a:stretch/>
        </p:blipFill>
        <p:spPr bwMode="auto">
          <a:xfrm>
            <a:off x="8264092" y="5486467"/>
            <a:ext cx="1969032" cy="38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6" name="Picture 472" descr="Resultado de imagen para minem logo en png">
            <a:extLst>
              <a:ext uri="{FF2B5EF4-FFF2-40B4-BE49-F238E27FC236}">
                <a16:creationId xmlns:a16="http://schemas.microsoft.com/office/drawing/2014/main" id="{0D9754EC-FAE5-4512-A1CF-0047C21FC3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45" b="36497"/>
          <a:stretch/>
        </p:blipFill>
        <p:spPr bwMode="auto">
          <a:xfrm>
            <a:off x="4067735" y="5989840"/>
            <a:ext cx="1490757" cy="31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8" name="Picture 474" descr="Resultado de imagen para snmpe logo en png">
            <a:extLst>
              <a:ext uri="{FF2B5EF4-FFF2-40B4-BE49-F238E27FC236}">
                <a16:creationId xmlns:a16="http://schemas.microsoft.com/office/drawing/2014/main" id="{0264D479-E86F-4542-840B-D662682F6B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9" t="27170" r="3698" b="7490"/>
          <a:stretch/>
        </p:blipFill>
        <p:spPr bwMode="auto">
          <a:xfrm>
            <a:off x="6456870" y="5520141"/>
            <a:ext cx="1604393" cy="29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0" name="Picture 476" descr="Resultado de imagen para comision nacional de energía  logo en png">
            <a:extLst>
              <a:ext uri="{FF2B5EF4-FFF2-40B4-BE49-F238E27FC236}">
                <a16:creationId xmlns:a16="http://schemas.microsoft.com/office/drawing/2014/main" id="{5D36BCF7-CE6B-4D5D-A055-6990F15D8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716" y="5553439"/>
            <a:ext cx="1556911" cy="28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2" name="Picture 478" descr="Resultado de imagen para cbhe logo en png">
            <a:extLst>
              <a:ext uri="{FF2B5EF4-FFF2-40B4-BE49-F238E27FC236}">
                <a16:creationId xmlns:a16="http://schemas.microsoft.com/office/drawing/2014/main" id="{B3ECF9BE-3626-4B06-BC64-D04F0BD48C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" t="22457" r="2887" b="24471"/>
          <a:stretch/>
        </p:blipFill>
        <p:spPr bwMode="auto">
          <a:xfrm>
            <a:off x="7835769" y="5905527"/>
            <a:ext cx="781880" cy="3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6" name="Picture 482" descr="Resultado de imagen para logo de asep png">
            <a:extLst>
              <a:ext uri="{FF2B5EF4-FFF2-40B4-BE49-F238E27FC236}">
                <a16:creationId xmlns:a16="http://schemas.microsoft.com/office/drawing/2014/main" id="{E990BC41-2E8E-4456-8FED-6FADAF26D7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5" t="19208" r="8613" b="16093"/>
          <a:stretch/>
        </p:blipFill>
        <p:spPr bwMode="auto">
          <a:xfrm>
            <a:off x="10671409" y="5480308"/>
            <a:ext cx="1329248" cy="395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3218" y="4421827"/>
            <a:ext cx="559349" cy="53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7625" y="4295352"/>
            <a:ext cx="559350" cy="443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21" name="Picture 397" descr="Resultado de imagen para naturgy png">
            <a:extLst>
              <a:ext uri="{FF2B5EF4-FFF2-40B4-BE49-F238E27FC236}">
                <a16:creationId xmlns:a16="http://schemas.microsoft.com/office/drawing/2014/main" id="{F9795A53-93BA-4C4D-9C62-E8C6D7FD24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8" t="13480" r="10372"/>
          <a:stretch/>
        </p:blipFill>
        <p:spPr bwMode="auto">
          <a:xfrm>
            <a:off x="4600426" y="4033453"/>
            <a:ext cx="1313400" cy="34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5" name="Picture 401" descr="Resultado de imagen para panagas png">
            <a:extLst>
              <a:ext uri="{FF2B5EF4-FFF2-40B4-BE49-F238E27FC236}">
                <a16:creationId xmlns:a16="http://schemas.microsoft.com/office/drawing/2014/main" id="{A6BC5762-FEBF-414E-A232-F1776C415F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89" b="29660"/>
          <a:stretch/>
        </p:blipFill>
        <p:spPr bwMode="auto">
          <a:xfrm>
            <a:off x="7159375" y="3946327"/>
            <a:ext cx="1043893" cy="44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6" name="Picture 412" descr="Resultado de imagen para gasco  chile logo png">
            <a:extLst>
              <a:ext uri="{FF2B5EF4-FFF2-40B4-BE49-F238E27FC236}">
                <a16:creationId xmlns:a16="http://schemas.microsoft.com/office/drawing/2014/main" id="{1478B347-6CED-4D57-B025-1220E952A8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17" b="24969"/>
          <a:stretch/>
        </p:blipFill>
        <p:spPr bwMode="auto">
          <a:xfrm>
            <a:off x="2090239" y="3922227"/>
            <a:ext cx="900810" cy="40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8" name="Picture 414" descr="Resultado de imagen para tgp  logo png">
            <a:extLst>
              <a:ext uri="{FF2B5EF4-FFF2-40B4-BE49-F238E27FC236}">
                <a16:creationId xmlns:a16="http://schemas.microsoft.com/office/drawing/2014/main" id="{27CE7B34-40D0-4926-AA1D-0212BA8CC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866" y="4283659"/>
            <a:ext cx="473710" cy="47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0" name="Picture 416" descr="Resultado de imagen para contugas png">
            <a:extLst>
              <a:ext uri="{FF2B5EF4-FFF2-40B4-BE49-F238E27FC236}">
                <a16:creationId xmlns:a16="http://schemas.microsoft.com/office/drawing/2014/main" id="{240263E1-97F6-4E97-9603-5E21B3252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483" y="3886858"/>
            <a:ext cx="1313400" cy="45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4" name="Picture 450" descr="Resultado de imagen para calidda  png">
            <a:extLst>
              <a:ext uri="{FF2B5EF4-FFF2-40B4-BE49-F238E27FC236}">
                <a16:creationId xmlns:a16="http://schemas.microsoft.com/office/drawing/2014/main" id="{4BCA32CA-ECE8-4642-8661-930301FF05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8" t="23456" r="17628" b="22063"/>
          <a:stretch/>
        </p:blipFill>
        <p:spPr bwMode="auto">
          <a:xfrm>
            <a:off x="3278468" y="4221088"/>
            <a:ext cx="655516" cy="55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6" name="Picture 452" descr="Resultado de imagen para pacigic mistream   png">
            <a:extLst>
              <a:ext uri="{FF2B5EF4-FFF2-40B4-BE49-F238E27FC236}">
                <a16:creationId xmlns:a16="http://schemas.microsoft.com/office/drawing/2014/main" id="{7E4F893B-5A48-4E12-BFF2-CC64544189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14" b="9884"/>
          <a:stretch/>
        </p:blipFill>
        <p:spPr bwMode="auto">
          <a:xfrm>
            <a:off x="5069656" y="4447557"/>
            <a:ext cx="1299803" cy="39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8" name="Picture 454" descr="Resultado de imagen para neogas png">
            <a:extLst>
              <a:ext uri="{FF2B5EF4-FFF2-40B4-BE49-F238E27FC236}">
                <a16:creationId xmlns:a16="http://schemas.microsoft.com/office/drawing/2014/main" id="{4F5D9E84-ABE9-4851-90BE-B694409BB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15" y="3993418"/>
            <a:ext cx="939910" cy="35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0" name="Picture 456" descr="Resultado de imagen para lipigas png">
            <a:extLst>
              <a:ext uri="{FF2B5EF4-FFF2-40B4-BE49-F238E27FC236}">
                <a16:creationId xmlns:a16="http://schemas.microsoft.com/office/drawing/2014/main" id="{C299DBEF-C666-4C5E-ACA6-3735AC17A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17" y="3774039"/>
            <a:ext cx="1393392" cy="65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2" name="Picture 458" descr="Resultado de imagen para promigas  png">
            <a:extLst>
              <a:ext uri="{FF2B5EF4-FFF2-40B4-BE49-F238E27FC236}">
                <a16:creationId xmlns:a16="http://schemas.microsoft.com/office/drawing/2014/main" id="{2EE14DB1-609C-4354-9A39-73AA0A7045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4" t="11041" r="6940" b="10349"/>
          <a:stretch/>
        </p:blipFill>
        <p:spPr bwMode="auto">
          <a:xfrm>
            <a:off x="8314544" y="4028517"/>
            <a:ext cx="824673" cy="41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4" name="Picture 460" descr="Resultado de imagen para chilco png">
            <a:extLst>
              <a:ext uri="{FF2B5EF4-FFF2-40B4-BE49-F238E27FC236}">
                <a16:creationId xmlns:a16="http://schemas.microsoft.com/office/drawing/2014/main" id="{E663DAC6-EF5D-469A-AFC7-473AF5CDF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731" y="4487558"/>
            <a:ext cx="1026804" cy="31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6" name="Picture 492" descr="Resultado de imagen para abastible  logo enn png">
            <a:extLst>
              <a:ext uri="{FF2B5EF4-FFF2-40B4-BE49-F238E27FC236}">
                <a16:creationId xmlns:a16="http://schemas.microsoft.com/office/drawing/2014/main" id="{6C80EE0D-DD79-4E88-8B0E-ECDFEE4558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1" t="41136" r="8848" b="40105"/>
          <a:stretch/>
        </p:blipFill>
        <p:spPr bwMode="auto">
          <a:xfrm>
            <a:off x="860109" y="4342406"/>
            <a:ext cx="1163798" cy="290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8" name="Picture 494" descr="Resultado de imagen para limagas  logo enn png">
            <a:extLst>
              <a:ext uri="{FF2B5EF4-FFF2-40B4-BE49-F238E27FC236}">
                <a16:creationId xmlns:a16="http://schemas.microsoft.com/office/drawing/2014/main" id="{CA397BD0-8374-49BE-B50E-1B86B701C3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49" b="36924"/>
          <a:stretch/>
        </p:blipFill>
        <p:spPr bwMode="auto">
          <a:xfrm>
            <a:off x="6434494" y="4460370"/>
            <a:ext cx="1008195" cy="32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de cantos arredondados 8"/>
          <p:cNvSpPr/>
          <p:nvPr/>
        </p:nvSpPr>
        <p:spPr bwMode="auto">
          <a:xfrm>
            <a:off x="191344" y="1124745"/>
            <a:ext cx="11964262" cy="360000"/>
          </a:xfrm>
          <a:prstGeom prst="roundRect">
            <a:avLst>
              <a:gd name="adj" fmla="val 0"/>
            </a:avLst>
          </a:prstGeom>
          <a:solidFill>
            <a:srgbClr val="E9EDE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700" b="1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rebuchet MS" pitchFamily="34" charset="0"/>
                <a:ea typeface="Verdana" pitchFamily="34" charset="0"/>
                <a:cs typeface="Verdana" pitchFamily="34" charset="0"/>
              </a:rPr>
              <a:t>Compañías Exploración y Producción </a:t>
            </a:r>
          </a:p>
        </p:txBody>
      </p:sp>
      <p:pic>
        <p:nvPicPr>
          <p:cNvPr id="22" name="Picture 17" descr="Z:\PLANOBASE LUBIANCA\Clientes\Gas Energy\MateriaisFornecidos\LOGOS CLIENTES\LOGOS CLIENTES\Energia\nexenlogo_coloronwhite_224w.gif"/>
          <p:cNvPicPr>
            <a:picLocks noChangeAspect="1" noChangeArrowheads="1"/>
          </p:cNvPicPr>
          <p:nvPr/>
        </p:nvPicPr>
        <p:blipFill rotWithShape="1"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104" t="16504" r="9227" b="15000"/>
          <a:stretch/>
        </p:blipFill>
        <p:spPr bwMode="auto">
          <a:xfrm>
            <a:off x="1448844" y="2632777"/>
            <a:ext cx="1404453" cy="470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http://www.yourindustrynews.com/upload_images/Inpex.png"/>
          <p:cNvPicPr>
            <a:picLocks noChangeAspect="1" noChangeArrowheads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7703" y="2068629"/>
            <a:ext cx="887250" cy="540000"/>
          </a:xfrm>
          <a:prstGeom prst="rect">
            <a:avLst/>
          </a:prstGeom>
          <a:noFill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3751" y="2618740"/>
            <a:ext cx="1209782" cy="503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9912" y="2119462"/>
            <a:ext cx="1535475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6792" y="2094954"/>
            <a:ext cx="1058685" cy="540000"/>
          </a:xfrm>
          <a:prstGeom prst="rect">
            <a:avLst/>
          </a:prstGeom>
        </p:spPr>
      </p:pic>
      <p:pic>
        <p:nvPicPr>
          <p:cNvPr id="88" name="Imagen 87"/>
          <p:cNvPicPr>
            <a:picLocks noChangeAspect="1"/>
          </p:cNvPicPr>
          <p:nvPr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55"/>
          <a:stretch/>
        </p:blipFill>
        <p:spPr>
          <a:xfrm>
            <a:off x="247585" y="2601184"/>
            <a:ext cx="1036005" cy="540000"/>
          </a:xfrm>
          <a:prstGeom prst="rect">
            <a:avLst/>
          </a:prstGeom>
        </p:spPr>
      </p:pic>
      <p:pic>
        <p:nvPicPr>
          <p:cNvPr id="1417" name="Picture 393" descr="Resultado de imagen para pan american energy">
            <a:extLst>
              <a:ext uri="{FF2B5EF4-FFF2-40B4-BE49-F238E27FC236}">
                <a16:creationId xmlns:a16="http://schemas.microsoft.com/office/drawing/2014/main" id="{9F99FBD4-C13E-4CAB-8410-14F7509777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8" t="16484" r="20156" b="15161"/>
          <a:stretch/>
        </p:blipFill>
        <p:spPr bwMode="auto">
          <a:xfrm>
            <a:off x="1035056" y="1624391"/>
            <a:ext cx="741708" cy="63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5" name="Picture 201" descr="Resultado de imagen para ngc TT logo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2115" y="2060848"/>
            <a:ext cx="652388" cy="65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8" name="Picture 424" descr="Resultado de imagen para shell png">
            <a:extLst>
              <a:ext uri="{FF2B5EF4-FFF2-40B4-BE49-F238E27FC236}">
                <a16:creationId xmlns:a16="http://schemas.microsoft.com/office/drawing/2014/main" id="{7E4C1032-0DB5-4675-A413-D9C6D8693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99" y="1599801"/>
            <a:ext cx="642893" cy="59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2" name="Picture 428" descr="Resultado de imagen para repsol  logo png">
            <a:extLst>
              <a:ext uri="{FF2B5EF4-FFF2-40B4-BE49-F238E27FC236}">
                <a16:creationId xmlns:a16="http://schemas.microsoft.com/office/drawing/2014/main" id="{603AA891-3031-495E-A4C4-24AD428E0D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08" b="34564"/>
          <a:stretch/>
        </p:blipFill>
        <p:spPr bwMode="auto">
          <a:xfrm>
            <a:off x="4362360" y="1675459"/>
            <a:ext cx="1775655" cy="40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4" name="Picture 430" descr="Resultado de imagen para cnpc  logo png">
            <a:extLst>
              <a:ext uri="{FF2B5EF4-FFF2-40B4-BE49-F238E27FC236}">
                <a16:creationId xmlns:a16="http://schemas.microsoft.com/office/drawing/2014/main" id="{871092A9-6DB1-44C8-B45E-C1D544CA4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428" y="2650472"/>
            <a:ext cx="448484" cy="49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6" name="Picture 432" descr="Resultado de imagen para petrobas  logo png">
            <a:extLst>
              <a:ext uri="{FF2B5EF4-FFF2-40B4-BE49-F238E27FC236}">
                <a16:creationId xmlns:a16="http://schemas.microsoft.com/office/drawing/2014/main" id="{4360BBAC-6EB7-4B20-BEB0-91B3F600D9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69" b="16572"/>
          <a:stretch/>
        </p:blipFill>
        <p:spPr bwMode="auto">
          <a:xfrm>
            <a:off x="3252064" y="1573595"/>
            <a:ext cx="956445" cy="63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8" name="Picture 434" descr="Resultado de imagen para ecopetrol  logo png">
            <a:extLst>
              <a:ext uri="{FF2B5EF4-FFF2-40B4-BE49-F238E27FC236}">
                <a16:creationId xmlns:a16="http://schemas.microsoft.com/office/drawing/2014/main" id="{F8146E93-A7D5-45E5-AD50-B566345555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3" t="32646" r="13447" b="41613"/>
          <a:stretch/>
        </p:blipFill>
        <p:spPr bwMode="auto">
          <a:xfrm>
            <a:off x="10669357" y="2651188"/>
            <a:ext cx="1321368" cy="46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8" name="Picture 444" descr="Resultado de imagen para pacific rubales png">
            <a:extLst>
              <a:ext uri="{FF2B5EF4-FFF2-40B4-BE49-F238E27FC236}">
                <a16:creationId xmlns:a16="http://schemas.microsoft.com/office/drawing/2014/main" id="{710F52F8-C0B8-4ACD-8ED8-0D2695070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18" y="2614508"/>
            <a:ext cx="9933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0" name="Picture 446" descr="Resultado de imagen para maple gas corporation  png">
            <a:extLst>
              <a:ext uri="{FF2B5EF4-FFF2-40B4-BE49-F238E27FC236}">
                <a16:creationId xmlns:a16="http://schemas.microsoft.com/office/drawing/2014/main" id="{2DA41378-628A-48CF-B442-C8EE39CAB9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2" t="16532" r="19162" b="16711"/>
          <a:stretch/>
        </p:blipFill>
        <p:spPr bwMode="auto">
          <a:xfrm>
            <a:off x="6848717" y="2492896"/>
            <a:ext cx="676965" cy="66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2" name="Picture 448" descr="Resultado de imagen para petroecuador  png">
            <a:extLst>
              <a:ext uri="{FF2B5EF4-FFF2-40B4-BE49-F238E27FC236}">
                <a16:creationId xmlns:a16="http://schemas.microsoft.com/office/drawing/2014/main" id="{612D6C4B-2121-4FBC-84BF-CCFF2873FF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2" t="14557" r="7476" b="9155"/>
          <a:stretch/>
        </p:blipFill>
        <p:spPr bwMode="auto">
          <a:xfrm>
            <a:off x="2511669" y="2114832"/>
            <a:ext cx="1351689" cy="52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0" name="Picture 486" descr="Resultado de imagen para tecpetrol en png">
            <a:extLst>
              <a:ext uri="{FF2B5EF4-FFF2-40B4-BE49-F238E27FC236}">
                <a16:creationId xmlns:a16="http://schemas.microsoft.com/office/drawing/2014/main" id="{64C97954-00D2-4CCE-8F00-11AED077E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627" y="1566645"/>
            <a:ext cx="1026781" cy="57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6" name="Picture 442" descr="Resultado de imagen para rosneft  logo png">
            <a:extLst>
              <a:ext uri="{FF2B5EF4-FFF2-40B4-BE49-F238E27FC236}">
                <a16:creationId xmlns:a16="http://schemas.microsoft.com/office/drawing/2014/main" id="{78973851-71D8-43B9-818E-0241383DFB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1" b="10539"/>
          <a:stretch/>
        </p:blipFill>
        <p:spPr bwMode="auto">
          <a:xfrm>
            <a:off x="2921227" y="2628854"/>
            <a:ext cx="679870" cy="48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8" name="Picture 484" descr="Resultado de imagen para total logo wn  png">
            <a:extLst>
              <a:ext uri="{FF2B5EF4-FFF2-40B4-BE49-F238E27FC236}">
                <a16:creationId xmlns:a16="http://schemas.microsoft.com/office/drawing/2014/main" id="{D4A92DA5-81CE-4C49-A1AF-DE8109551F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1" t="34863" r="9494" b="35692"/>
          <a:stretch/>
        </p:blipFill>
        <p:spPr bwMode="auto">
          <a:xfrm>
            <a:off x="1812121" y="1585846"/>
            <a:ext cx="147204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4" name="Picture 490" descr="Resultado de imagen para bg grouop  logo en  png">
            <a:extLst>
              <a:ext uri="{FF2B5EF4-FFF2-40B4-BE49-F238E27FC236}">
                <a16:creationId xmlns:a16="http://schemas.microsoft.com/office/drawing/2014/main" id="{48878888-E0C7-4301-A613-2B699B5D2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311" y="2076539"/>
            <a:ext cx="689142" cy="60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0" name="Picture 496" descr="Resultado de imagen para chevrom logo enn png">
            <a:extLst>
              <a:ext uri="{FF2B5EF4-FFF2-40B4-BE49-F238E27FC236}">
                <a16:creationId xmlns:a16="http://schemas.microsoft.com/office/drawing/2014/main" id="{78459AF3-F78F-4B94-8486-7FC5692775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09" b="34480"/>
          <a:stretch/>
        </p:blipFill>
        <p:spPr bwMode="auto">
          <a:xfrm>
            <a:off x="305973" y="2207355"/>
            <a:ext cx="1376910" cy="37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6D15B82-0BBD-4BF0-8845-591E981B3438}"/>
              </a:ext>
            </a:extLst>
          </p:cNvPr>
          <p:cNvPicPr>
            <a:picLocks noChangeAspect="1"/>
          </p:cNvPicPr>
          <p:nvPr/>
        </p:nvPicPr>
        <p:blipFill rotWithShape="1"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36" b="26961"/>
          <a:stretch/>
        </p:blipFill>
        <p:spPr>
          <a:xfrm>
            <a:off x="4031297" y="2141555"/>
            <a:ext cx="1263093" cy="478984"/>
          </a:xfrm>
          <a:prstGeom prst="rect">
            <a:avLst/>
          </a:prstGeom>
        </p:spPr>
      </p:pic>
      <p:pic>
        <p:nvPicPr>
          <p:cNvPr id="1026" name="Picture 2" descr="Canacol Energy Ltd. (Canacol) - BNamericas">
            <a:extLst>
              <a:ext uri="{FF2B5EF4-FFF2-40B4-BE49-F238E27FC236}">
                <a16:creationId xmlns:a16="http://schemas.microsoft.com/office/drawing/2014/main" id="{6C86159F-09E0-1BE5-A944-F32F0A0D4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649" y="1620653"/>
            <a:ext cx="145123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logo gtb – Somare">
            <a:extLst>
              <a:ext uri="{FF2B5EF4-FFF2-40B4-BE49-F238E27FC236}">
                <a16:creationId xmlns:a16="http://schemas.microsoft.com/office/drawing/2014/main" id="{CFDB4BA4-BBCB-7C60-821A-54D1B22E8F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3" b="19582"/>
          <a:stretch/>
        </p:blipFill>
        <p:spPr bwMode="auto">
          <a:xfrm>
            <a:off x="51597" y="4245632"/>
            <a:ext cx="727212" cy="56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pampaenergia">
            <a:extLst>
              <a:ext uri="{FF2B5EF4-FFF2-40B4-BE49-F238E27FC236}">
                <a16:creationId xmlns:a16="http://schemas.microsoft.com/office/drawing/2014/main" id="{67BCBB90-3524-744A-FF2B-945F9FEDB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893" y="1587662"/>
            <a:ext cx="1224000" cy="71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omgás logo in transparent PNG format">
            <a:extLst>
              <a:ext uri="{FF2B5EF4-FFF2-40B4-BE49-F238E27FC236}">
                <a16:creationId xmlns:a16="http://schemas.microsoft.com/office/drawing/2014/main" id="{1ED50FA7-1D47-6819-D4AE-211D399D3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593" y="4157298"/>
            <a:ext cx="1116195" cy="26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8" descr="SYCAR LNG | LinkedIn">
            <a:extLst>
              <a:ext uri="{FF2B5EF4-FFF2-40B4-BE49-F238E27FC236}">
                <a16:creationId xmlns:a16="http://schemas.microsoft.com/office/drawing/2014/main" id="{A98D0F88-F483-652C-BDF5-DE2435A715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56" b="35309"/>
          <a:stretch/>
        </p:blipFill>
        <p:spPr bwMode="auto">
          <a:xfrm>
            <a:off x="10421681" y="4344336"/>
            <a:ext cx="1559893" cy="42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GC Español - Compañía General de Combustibles">
            <a:extLst>
              <a:ext uri="{FF2B5EF4-FFF2-40B4-BE49-F238E27FC236}">
                <a16:creationId xmlns:a16="http://schemas.microsoft.com/office/drawing/2014/main" id="{44B0CD75-F6F8-5135-4F9F-CA70234AB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1054" y="1687986"/>
            <a:ext cx="576100" cy="57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Olympic Perú Inc., Sucursal del Perú (Olympic Perú) - BNamericas">
            <a:extLst>
              <a:ext uri="{FF2B5EF4-FFF2-40B4-BE49-F238E27FC236}">
                <a16:creationId xmlns:a16="http://schemas.microsoft.com/office/drawing/2014/main" id="{1EB06FDF-0C01-0485-5799-D86F11034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408" y="2614508"/>
            <a:ext cx="2052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PRIMAX Colombia | Siempre Más | Primax Colombia">
            <a:extLst>
              <a:ext uri="{FF2B5EF4-FFF2-40B4-BE49-F238E27FC236}">
                <a16:creationId xmlns:a16="http://schemas.microsoft.com/office/drawing/2014/main" id="{CEEADF89-C19A-7F6D-1D03-CDED17F400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2" t="7856" r="17942" b="8865"/>
          <a:stretch/>
        </p:blipFill>
        <p:spPr bwMode="auto">
          <a:xfrm>
            <a:off x="186171" y="3745211"/>
            <a:ext cx="462695" cy="55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logo de savia">
            <a:extLst>
              <a:ext uri="{FF2B5EF4-FFF2-40B4-BE49-F238E27FC236}">
                <a16:creationId xmlns:a16="http://schemas.microsoft.com/office/drawing/2014/main" id="{BC322BA2-E220-D36C-CE4C-4B2EC113CF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37" b="-1094"/>
          <a:stretch/>
        </p:blipFill>
        <p:spPr bwMode="auto">
          <a:xfrm>
            <a:off x="7635857" y="2618694"/>
            <a:ext cx="999767" cy="54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6" descr="SOLGAS CANALIZADO">
            <a:extLst>
              <a:ext uri="{FF2B5EF4-FFF2-40B4-BE49-F238E27FC236}">
                <a16:creationId xmlns:a16="http://schemas.microsoft.com/office/drawing/2014/main" id="{ADE55A1B-86A1-F84E-7A9B-7740D68E3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652" y="4397600"/>
            <a:ext cx="1166402" cy="33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>
            <a:extLst>
              <a:ext uri="{FF2B5EF4-FFF2-40B4-BE49-F238E27FC236}">
                <a16:creationId xmlns:a16="http://schemas.microsoft.com/office/drawing/2014/main" id="{02787345-226E-E7AA-1667-A131CFDF6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7399" y="1702558"/>
            <a:ext cx="972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8" descr="Excelerate Energy's New Logo | logo, natural environment | Representing  safety, security, reliability, and assurance, our new logo reflects our  commitment to safeguarding the environment, protecting our people,... | By  Excelerate Energy | Facebook">
            <a:extLst>
              <a:ext uri="{FF2B5EF4-FFF2-40B4-BE49-F238E27FC236}">
                <a16:creationId xmlns:a16="http://schemas.microsoft.com/office/drawing/2014/main" id="{C50273B4-136D-F643-6E9E-7652D80B17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3" t="35632" r="6947" b="32782"/>
          <a:stretch/>
        </p:blipFill>
        <p:spPr bwMode="auto">
          <a:xfrm>
            <a:off x="10417927" y="4023912"/>
            <a:ext cx="1722476" cy="35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 descr="TGN | LinkedIn">
            <a:extLst>
              <a:ext uri="{FF2B5EF4-FFF2-40B4-BE49-F238E27FC236}">
                <a16:creationId xmlns:a16="http://schemas.microsoft.com/office/drawing/2014/main" id="{0EC39939-1A83-D3E3-52FC-B19CF0D5C3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17" r="7698" b="26481"/>
          <a:stretch/>
        </p:blipFill>
        <p:spPr bwMode="auto">
          <a:xfrm>
            <a:off x="3906566" y="4342817"/>
            <a:ext cx="1063925" cy="49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35" descr="CADEX SRZ | Santa Cruz de la Sierra">
            <a:extLst>
              <a:ext uri="{FF2B5EF4-FFF2-40B4-BE49-F238E27FC236}">
                <a16:creationId xmlns:a16="http://schemas.microsoft.com/office/drawing/2014/main" id="{28BD44BB-F357-EEED-C425-81EBDB9F93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77" b="46894"/>
          <a:stretch/>
        </p:blipFill>
        <p:spPr bwMode="auto">
          <a:xfrm>
            <a:off x="5828122" y="5948919"/>
            <a:ext cx="1583977" cy="32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1" name="Picture 37" descr="Home - PetroTal Corp.">
            <a:extLst>
              <a:ext uri="{FF2B5EF4-FFF2-40B4-BE49-F238E27FC236}">
                <a16:creationId xmlns:a16="http://schemas.microsoft.com/office/drawing/2014/main" id="{918FD317-7F43-610C-0050-4D95EE7D1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454" y="2198436"/>
            <a:ext cx="1604178" cy="48677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977867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1">
            <a:extLst>
              <a:ext uri="{FF2B5EF4-FFF2-40B4-BE49-F238E27FC236}">
                <a16:creationId xmlns:a16="http://schemas.microsoft.com/office/drawing/2014/main" id="{CE0F6C97-FE88-4D48-913A-2DF3A6B357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3922" y="192035"/>
            <a:ext cx="11662718" cy="576064"/>
          </a:xfrm>
        </p:spPr>
        <p:txBody>
          <a:bodyPr anchor="ctr"/>
          <a:lstStyle/>
          <a:p>
            <a:r>
              <a:rPr lang="es-ES" dirty="0"/>
              <a:t>Clientes de GELA - Más de 1100 clientes a nivel mundial</a:t>
            </a:r>
          </a:p>
        </p:txBody>
      </p:sp>
      <p:sp>
        <p:nvSpPr>
          <p:cNvPr id="6" name="Marcador de texto 3">
            <a:extLst>
              <a:ext uri="{FF2B5EF4-FFF2-40B4-BE49-F238E27FC236}">
                <a16:creationId xmlns:a16="http://schemas.microsoft.com/office/drawing/2014/main" id="{FDA72232-2868-44BF-BF8B-F769A6E058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5196" y="6431997"/>
            <a:ext cx="7416824" cy="351782"/>
          </a:xfrm>
        </p:spPr>
        <p:txBody>
          <a:bodyPr/>
          <a:lstStyle/>
          <a:p>
            <a:r>
              <a:rPr lang="es-ES" dirty="0"/>
              <a:t>TIPO DE CLIENTES</a:t>
            </a:r>
          </a:p>
          <a:p>
            <a:endParaRPr lang="es-BO" dirty="0"/>
          </a:p>
        </p:txBody>
      </p:sp>
      <p:sp>
        <p:nvSpPr>
          <p:cNvPr id="35" name="Retângulo de cantos arredondados 9">
            <a:extLst>
              <a:ext uri="{FF2B5EF4-FFF2-40B4-BE49-F238E27FC236}">
                <a16:creationId xmlns:a16="http://schemas.microsoft.com/office/drawing/2014/main" id="{40805D46-7702-44DB-B318-3E8DF145ED41}"/>
              </a:ext>
            </a:extLst>
          </p:cNvPr>
          <p:cNvSpPr/>
          <p:nvPr/>
        </p:nvSpPr>
        <p:spPr bwMode="auto">
          <a:xfrm>
            <a:off x="56989" y="2703439"/>
            <a:ext cx="11943666" cy="360000"/>
          </a:xfrm>
          <a:prstGeom prst="roundRect">
            <a:avLst>
              <a:gd name="adj" fmla="val 0"/>
            </a:avLst>
          </a:prstGeom>
          <a:solidFill>
            <a:srgbClr val="E9EDE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700" b="1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rebuchet MS" pitchFamily="34" charset="0"/>
                <a:ea typeface="Verdana" pitchFamily="34" charset="0"/>
                <a:cs typeface="Verdana" pitchFamily="34" charset="0"/>
              </a:rPr>
              <a:t>Industrias y</a:t>
            </a: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rebuchet MS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es-ES" sz="1700" b="1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rebuchet MS" pitchFamily="34" charset="0"/>
                <a:ea typeface="Verdana" pitchFamily="34" charset="0"/>
                <a:cs typeface="Verdana" pitchFamily="34" charset="0"/>
              </a:rPr>
              <a:t>Servicios</a:t>
            </a:r>
          </a:p>
        </p:txBody>
      </p:sp>
      <p:pic>
        <p:nvPicPr>
          <p:cNvPr id="36" name="Picture 34" descr="Z:\PLANOBASE LUBIANCA\Clientes\Gas Energy\MateriaisFornecidos\LOGOS CLIENTES\LOGOS CLIENTES\Indústria\braskem_logo.gif">
            <a:extLst>
              <a:ext uri="{FF2B5EF4-FFF2-40B4-BE49-F238E27FC236}">
                <a16:creationId xmlns:a16="http://schemas.microsoft.com/office/drawing/2014/main" id="{29F6E55F-0CB7-4817-B3A9-354000C7E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3974" y="3249000"/>
            <a:ext cx="1199583" cy="3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54" descr="Z:\PLANOBASE LUBIANCA\Clientes\Gas Energy\MateriaisFornecidos\LOGOS CLIENTES\LOGOS CLIENTES\Indústria\votorantin.gif">
            <a:extLst>
              <a:ext uri="{FF2B5EF4-FFF2-40B4-BE49-F238E27FC236}">
                <a16:creationId xmlns:a16="http://schemas.microsoft.com/office/drawing/2014/main" id="{958E5707-5BBE-4B0C-BF6A-C758FA352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5840" y="4149105"/>
            <a:ext cx="866094" cy="435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C7A13DD7-0C91-4F2F-9971-C267B23C52E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3642" y="3705968"/>
            <a:ext cx="1098622" cy="282022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EF16EA2D-807F-4BA9-B7A8-691532DAB65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2749" y="4139418"/>
            <a:ext cx="433091" cy="444195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34C974F0-33D4-4FCF-A20C-490C23D25D3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8764" y="3244624"/>
            <a:ext cx="563506" cy="388970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05C69E6D-8C31-49EE-9166-4F2FD8E2815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8666" y="3723228"/>
            <a:ext cx="1073238" cy="374008"/>
          </a:xfrm>
          <a:prstGeom prst="rect">
            <a:avLst/>
          </a:prstGeom>
        </p:spPr>
      </p:pic>
      <p:sp>
        <p:nvSpPr>
          <p:cNvPr id="52" name="Retângulo de cantos arredondados 7">
            <a:extLst>
              <a:ext uri="{FF2B5EF4-FFF2-40B4-BE49-F238E27FC236}">
                <a16:creationId xmlns:a16="http://schemas.microsoft.com/office/drawing/2014/main" id="{0E947453-6233-4E18-9E81-07F1BA015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89" y="1050335"/>
            <a:ext cx="11943667" cy="360000"/>
          </a:xfrm>
          <a:prstGeom prst="roundRect">
            <a:avLst>
              <a:gd name="adj" fmla="val 0"/>
            </a:avLst>
          </a:prstGeom>
          <a:solidFill>
            <a:srgbClr val="E9EDE7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7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Energía</a:t>
            </a:r>
          </a:p>
        </p:txBody>
      </p:sp>
      <p:pic>
        <p:nvPicPr>
          <p:cNvPr id="70" name="Picture 10" descr="http://nuclearstreet.com/images/img/gdfsuezlogo.jpg">
            <a:extLst>
              <a:ext uri="{FF2B5EF4-FFF2-40B4-BE49-F238E27FC236}">
                <a16:creationId xmlns:a16="http://schemas.microsoft.com/office/drawing/2014/main" id="{3052D1E4-6B4F-4F8D-B7DF-CA30D61DF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3992" y="1991135"/>
            <a:ext cx="1295024" cy="569122"/>
          </a:xfrm>
          <a:prstGeom prst="rect">
            <a:avLst/>
          </a:prstGeom>
          <a:noFill/>
        </p:spPr>
      </p:pic>
      <p:pic>
        <p:nvPicPr>
          <p:cNvPr id="71" name="Picture 4">
            <a:extLst>
              <a:ext uri="{FF2B5EF4-FFF2-40B4-BE49-F238E27FC236}">
                <a16:creationId xmlns:a16="http://schemas.microsoft.com/office/drawing/2014/main" id="{71C3B01D-57F7-4DBC-9150-18253B712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4000" y="1608239"/>
            <a:ext cx="1409419" cy="410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2">
            <a:extLst>
              <a:ext uri="{FF2B5EF4-FFF2-40B4-BE49-F238E27FC236}">
                <a16:creationId xmlns:a16="http://schemas.microsoft.com/office/drawing/2014/main" id="{6F118E98-C9FF-4D75-817B-BAE70C0D3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375" y="2000899"/>
            <a:ext cx="1391936" cy="43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15" descr="Z:\PLANOBASE LUBIANCA\Clientes\Gas Energy\MateriaisFornecidos\LOGOS CLIENTES\LOGOS CLIENTES\Energia\NeoenergiaHorizontal.jpg">
            <a:extLst>
              <a:ext uri="{FF2B5EF4-FFF2-40B4-BE49-F238E27FC236}">
                <a16:creationId xmlns:a16="http://schemas.microsoft.com/office/drawing/2014/main" id="{514EC261-F072-4769-A85F-F8EABFD0F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9982" y="2065081"/>
            <a:ext cx="1201047" cy="335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418" descr="Resultado de imagen para termochilca png">
            <a:extLst>
              <a:ext uri="{FF2B5EF4-FFF2-40B4-BE49-F238E27FC236}">
                <a16:creationId xmlns:a16="http://schemas.microsoft.com/office/drawing/2014/main" id="{03DB7B97-9ED9-44E8-BD0E-6C2A3537D6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90" b="24238"/>
          <a:stretch/>
        </p:blipFill>
        <p:spPr bwMode="auto">
          <a:xfrm>
            <a:off x="5628600" y="1930084"/>
            <a:ext cx="1088110" cy="49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albanesi png">
            <a:extLst>
              <a:ext uri="{FF2B5EF4-FFF2-40B4-BE49-F238E27FC236}">
                <a16:creationId xmlns:a16="http://schemas.microsoft.com/office/drawing/2014/main" id="{DA98CAFD-1773-4714-A8FE-4652CEBCF8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8" r="13007"/>
          <a:stretch/>
        </p:blipFill>
        <p:spPr bwMode="auto">
          <a:xfrm>
            <a:off x="5598462" y="1493006"/>
            <a:ext cx="1362586" cy="50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Resultado de imagen para dduke energy logo enn  png">
            <a:extLst>
              <a:ext uri="{FF2B5EF4-FFF2-40B4-BE49-F238E27FC236}">
                <a16:creationId xmlns:a16="http://schemas.microsoft.com/office/drawing/2014/main" id="{A71A2F9F-EA40-435C-A251-5D0B6753D8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" t="18767" r="3365" b="18511"/>
          <a:stretch/>
        </p:blipFill>
        <p:spPr bwMode="auto">
          <a:xfrm>
            <a:off x="155225" y="1602604"/>
            <a:ext cx="1346799" cy="39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Resultado de imagen para wartsila  logo enn  png">
            <a:extLst>
              <a:ext uri="{FF2B5EF4-FFF2-40B4-BE49-F238E27FC236}">
                <a16:creationId xmlns:a16="http://schemas.microsoft.com/office/drawing/2014/main" id="{473774CF-CABA-4EEF-84E0-BF871A329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204" y="1397742"/>
            <a:ext cx="1029925" cy="53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Resultado de imagen para endesa logo enn  png">
            <a:extLst>
              <a:ext uri="{FF2B5EF4-FFF2-40B4-BE49-F238E27FC236}">
                <a16:creationId xmlns:a16="http://schemas.microsoft.com/office/drawing/2014/main" id="{21B13866-72A1-40A0-8BB0-6FF14FA070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8" t="27365" r="8430" b="32865"/>
          <a:stretch/>
        </p:blipFill>
        <p:spPr bwMode="auto">
          <a:xfrm>
            <a:off x="1502024" y="2045518"/>
            <a:ext cx="1376048" cy="28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Resultado de imagen para aggreko  logo enn  png">
            <a:extLst>
              <a:ext uri="{FF2B5EF4-FFF2-40B4-BE49-F238E27FC236}">
                <a16:creationId xmlns:a16="http://schemas.microsoft.com/office/drawing/2014/main" id="{B7472099-2F32-4146-A339-B19DE98DE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504" y="2109928"/>
            <a:ext cx="1249990" cy="33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Resultado de imagen para prismaenergy  logo enn  png">
            <a:extLst>
              <a:ext uri="{FF2B5EF4-FFF2-40B4-BE49-F238E27FC236}">
                <a16:creationId xmlns:a16="http://schemas.microsoft.com/office/drawing/2014/main" id="{76B80B61-EE81-4764-8E47-0CA85F0FD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294" y="2104385"/>
            <a:ext cx="1258974" cy="33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Resultado de imagen para electroepru   logo enn  png">
            <a:extLst>
              <a:ext uri="{FF2B5EF4-FFF2-40B4-BE49-F238E27FC236}">
                <a16:creationId xmlns:a16="http://schemas.microsoft.com/office/drawing/2014/main" id="{2875C82B-BB32-4777-827C-9801BAE84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69" b="13756"/>
          <a:stretch/>
        </p:blipFill>
        <p:spPr bwMode="auto">
          <a:xfrm>
            <a:off x="8079303" y="2003989"/>
            <a:ext cx="1335306" cy="43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Resultado de imagen para coes peru logo enn  png">
            <a:extLst>
              <a:ext uri="{FF2B5EF4-FFF2-40B4-BE49-F238E27FC236}">
                <a16:creationId xmlns:a16="http://schemas.microsoft.com/office/drawing/2014/main" id="{64E4D5B1-96EB-47DA-A06C-FA8536D53B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0" t="31354" r="3480" b="28540"/>
          <a:stretch/>
        </p:blipFill>
        <p:spPr bwMode="auto">
          <a:xfrm>
            <a:off x="9400420" y="2094826"/>
            <a:ext cx="1160076" cy="32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>
            <a:extLst>
              <a:ext uri="{FF2B5EF4-FFF2-40B4-BE49-F238E27FC236}">
                <a16:creationId xmlns:a16="http://schemas.microsoft.com/office/drawing/2014/main" id="{AF3C861D-6B79-4FE7-90A7-A56B95BB5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713" y="1597739"/>
            <a:ext cx="1160646" cy="38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Resultado de imagen para axens logo en png">
            <a:extLst>
              <a:ext uri="{FF2B5EF4-FFF2-40B4-BE49-F238E27FC236}">
                <a16:creationId xmlns:a16="http://schemas.microsoft.com/office/drawing/2014/main" id="{A146D207-9D7F-40A9-BE34-4829D2371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52" b="33256"/>
          <a:stretch/>
        </p:blipFill>
        <p:spPr bwMode="auto">
          <a:xfrm>
            <a:off x="4342820" y="1614917"/>
            <a:ext cx="1179768" cy="34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CC91648A-8615-4EF6-9FA4-B22AB92AF3D2}"/>
              </a:ext>
            </a:extLst>
          </p:cNvPr>
          <p:cNvGrpSpPr/>
          <p:nvPr/>
        </p:nvGrpSpPr>
        <p:grpSpPr>
          <a:xfrm>
            <a:off x="56990" y="4923488"/>
            <a:ext cx="11943666" cy="1171666"/>
            <a:chOff x="-3159586" y="4841291"/>
            <a:chExt cx="11943666" cy="1171666"/>
          </a:xfrm>
        </p:grpSpPr>
        <p:grpSp>
          <p:nvGrpSpPr>
            <p:cNvPr id="14" name="67 Grupo">
              <a:extLst>
                <a:ext uri="{FF2B5EF4-FFF2-40B4-BE49-F238E27FC236}">
                  <a16:creationId xmlns:a16="http://schemas.microsoft.com/office/drawing/2014/main" id="{B13700C2-4C25-4B0E-B313-5372D40366B4}"/>
                </a:ext>
              </a:extLst>
            </p:cNvPr>
            <p:cNvGrpSpPr/>
            <p:nvPr/>
          </p:nvGrpSpPr>
          <p:grpSpPr>
            <a:xfrm>
              <a:off x="-3159586" y="4841291"/>
              <a:ext cx="11943666" cy="1031374"/>
              <a:chOff x="-7544865" y="995538"/>
              <a:chExt cx="11943666" cy="1031374"/>
            </a:xfrm>
          </p:grpSpPr>
          <p:grpSp>
            <p:nvGrpSpPr>
              <p:cNvPr id="16" name="65 Grupo">
                <a:extLst>
                  <a:ext uri="{FF2B5EF4-FFF2-40B4-BE49-F238E27FC236}">
                    <a16:creationId xmlns:a16="http://schemas.microsoft.com/office/drawing/2014/main" id="{5F4721B2-3EE5-4F98-B254-4C9BA7EB3614}"/>
                  </a:ext>
                </a:extLst>
              </p:cNvPr>
              <p:cNvGrpSpPr/>
              <p:nvPr/>
            </p:nvGrpSpPr>
            <p:grpSpPr>
              <a:xfrm>
                <a:off x="-7544865" y="995538"/>
                <a:ext cx="11943666" cy="950439"/>
                <a:chOff x="-7544865" y="995538"/>
                <a:chExt cx="11943666" cy="950439"/>
              </a:xfrm>
            </p:grpSpPr>
            <p:sp>
              <p:nvSpPr>
                <p:cNvPr id="18" name="Retângulo de cantos arredondados 10">
                  <a:extLst>
                    <a:ext uri="{FF2B5EF4-FFF2-40B4-BE49-F238E27FC236}">
                      <a16:creationId xmlns:a16="http://schemas.microsoft.com/office/drawing/2014/main" id="{1617BBCC-34EF-4DD7-9D18-641A5CEA9340}"/>
                    </a:ext>
                  </a:extLst>
                </p:cNvPr>
                <p:cNvSpPr/>
                <p:nvPr/>
              </p:nvSpPr>
              <p:spPr bwMode="auto">
                <a:xfrm>
                  <a:off x="-7544865" y="995538"/>
                  <a:ext cx="11943666" cy="360000"/>
                </a:xfrm>
                <a:prstGeom prst="roundRect">
                  <a:avLst>
                    <a:gd name="adj" fmla="val 0"/>
                  </a:avLst>
                </a:prstGeom>
                <a:solidFill>
                  <a:srgbClr val="E9EDE7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ES" sz="17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3300"/>
                      </a:solidFill>
                      <a:effectLst/>
                      <a:uLnTx/>
                      <a:uFillTx/>
                      <a:latin typeface="Trebuchet MS" pitchFamily="34" charset="0"/>
                      <a:ea typeface="Verdana" pitchFamily="34" charset="0"/>
                      <a:cs typeface="Verdana" pitchFamily="34" charset="0"/>
                    </a:rPr>
                    <a:t>Instituciones Financieras</a:t>
                  </a:r>
                </a:p>
              </p:txBody>
            </p:sp>
            <p:pic>
              <p:nvPicPr>
                <p:cNvPr id="19" name="Picture 2" descr="Inter-American Development Bank">
                  <a:extLst>
                    <a:ext uri="{FF2B5EF4-FFF2-40B4-BE49-F238E27FC236}">
                      <a16:creationId xmlns:a16="http://schemas.microsoft.com/office/drawing/2014/main" id="{752B4901-28F2-4AAB-83D7-3590523D2D3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r="63719"/>
                <a:stretch>
                  <a:fillRect/>
                </a:stretch>
              </p:blipFill>
              <p:spPr bwMode="auto">
                <a:xfrm>
                  <a:off x="-5367721" y="1656181"/>
                  <a:ext cx="770529" cy="289796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17" name="Picture 2">
                <a:extLst>
                  <a:ext uri="{FF2B5EF4-FFF2-40B4-BE49-F238E27FC236}">
                    <a16:creationId xmlns:a16="http://schemas.microsoft.com/office/drawing/2014/main" id="{5762AC43-4E7A-418E-8E0B-0F54564EE62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549554" y="1675130"/>
                <a:ext cx="749164" cy="3517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2077" name="Picture 29" descr="Resultado de imagen para proinversión  logo en png">
              <a:extLst>
                <a:ext uri="{FF2B5EF4-FFF2-40B4-BE49-F238E27FC236}">
                  <a16:creationId xmlns:a16="http://schemas.microsoft.com/office/drawing/2014/main" id="{A20073DA-1DD2-41C2-82CF-F3FE6F173D0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12" t="10098" r="6704" b="16013"/>
            <a:stretch/>
          </p:blipFill>
          <p:spPr bwMode="auto">
            <a:xfrm>
              <a:off x="1598290" y="5518935"/>
              <a:ext cx="1252791" cy="369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80" name="Picture 32" descr="Resultado de imagen para banco economico bolivia">
              <a:extLst>
                <a:ext uri="{FF2B5EF4-FFF2-40B4-BE49-F238E27FC236}">
                  <a16:creationId xmlns:a16="http://schemas.microsoft.com/office/drawing/2014/main" id="{574C1AAA-1552-4E4B-8A41-7823633BD3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2425" y="5380592"/>
              <a:ext cx="1322218" cy="632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84" name="Picture 36" descr="Resultado de imagen para banco mundal logo en png">
              <a:extLst>
                <a:ext uri="{FF2B5EF4-FFF2-40B4-BE49-F238E27FC236}">
                  <a16:creationId xmlns:a16="http://schemas.microsoft.com/office/drawing/2014/main" id="{C685C4D1-C2B6-4F77-BEF5-97CB57BFF70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95" t="25987" r="8619" b="27552"/>
            <a:stretch/>
          </p:blipFill>
          <p:spPr bwMode="auto">
            <a:xfrm>
              <a:off x="553049" y="5402207"/>
              <a:ext cx="992736" cy="549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86" name="Picture 38" descr="Resultado de imagen para bcp bolivia logo en png">
              <a:extLst>
                <a:ext uri="{FF2B5EF4-FFF2-40B4-BE49-F238E27FC236}">
                  <a16:creationId xmlns:a16="http://schemas.microsoft.com/office/drawing/2014/main" id="{B33DBEC2-E386-420C-8014-03749546739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534" b="15123"/>
            <a:stretch/>
          </p:blipFill>
          <p:spPr bwMode="auto">
            <a:xfrm>
              <a:off x="2936159" y="5424998"/>
              <a:ext cx="746266" cy="524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88" name="Picture 40" descr="Resultado de imagen para banco ganadero logo en png">
              <a:extLst>
                <a:ext uri="{FF2B5EF4-FFF2-40B4-BE49-F238E27FC236}">
                  <a16:creationId xmlns:a16="http://schemas.microsoft.com/office/drawing/2014/main" id="{BB95081F-211E-45A2-84BF-A282671A9D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643" y="5479888"/>
              <a:ext cx="1510959" cy="4337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" name="Picture 4">
            <a:extLst>
              <a:ext uri="{FF2B5EF4-FFF2-40B4-BE49-F238E27FC236}">
                <a16:creationId xmlns:a16="http://schemas.microsoft.com/office/drawing/2014/main" id="{F58DDB91-C926-45BA-8FEF-E8D5C258D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7660" y="3119626"/>
            <a:ext cx="44037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87" descr="Resultado de imagen de odebrecht logo">
            <a:extLst>
              <a:ext uri="{FF2B5EF4-FFF2-40B4-BE49-F238E27FC236}">
                <a16:creationId xmlns:a16="http://schemas.microsoft.com/office/drawing/2014/main" id="{EEE0AD80-15E2-4A9E-BAAD-DEE100131E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22"/>
          <a:stretch/>
        </p:blipFill>
        <p:spPr bwMode="auto">
          <a:xfrm>
            <a:off x="7680176" y="4263027"/>
            <a:ext cx="1218829" cy="26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107DE2DA-A801-4E11-9E1B-E901C78553D8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56" y="3204397"/>
            <a:ext cx="1184566" cy="379062"/>
          </a:xfrm>
          <a:prstGeom prst="rect">
            <a:avLst/>
          </a:prstGeom>
        </p:spPr>
      </p:pic>
      <p:pic>
        <p:nvPicPr>
          <p:cNvPr id="46" name="Imagen 45">
            <a:extLst>
              <a:ext uri="{FF2B5EF4-FFF2-40B4-BE49-F238E27FC236}">
                <a16:creationId xmlns:a16="http://schemas.microsoft.com/office/drawing/2014/main" id="{DA498D06-BAEE-4CED-917D-14FC27653A8A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936" y="4139339"/>
            <a:ext cx="671793" cy="403076"/>
          </a:xfrm>
          <a:prstGeom prst="rect">
            <a:avLst/>
          </a:prstGeom>
        </p:spPr>
      </p:pic>
      <p:pic>
        <p:nvPicPr>
          <p:cNvPr id="47" name="Imagen 46">
            <a:extLst>
              <a:ext uri="{FF2B5EF4-FFF2-40B4-BE49-F238E27FC236}">
                <a16:creationId xmlns:a16="http://schemas.microsoft.com/office/drawing/2014/main" id="{4FFED153-9127-474A-9863-96FFB2EF1732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2927648" y="3068960"/>
            <a:ext cx="1048960" cy="545293"/>
          </a:xfrm>
          <a:prstGeom prst="rect">
            <a:avLst/>
          </a:prstGeom>
        </p:spPr>
      </p:pic>
      <p:pic>
        <p:nvPicPr>
          <p:cNvPr id="48" name="Imagen 47">
            <a:extLst>
              <a:ext uri="{FF2B5EF4-FFF2-40B4-BE49-F238E27FC236}">
                <a16:creationId xmlns:a16="http://schemas.microsoft.com/office/drawing/2014/main" id="{ED53DC44-280B-405A-BD03-4FB9488A27E6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8192383" y="3105475"/>
            <a:ext cx="558472" cy="630532"/>
          </a:xfrm>
          <a:prstGeom prst="rect">
            <a:avLst/>
          </a:prstGeom>
        </p:spPr>
      </p:pic>
      <p:pic>
        <p:nvPicPr>
          <p:cNvPr id="49" name="Picture 405" descr="Resultado de imagen para mitsui logo png">
            <a:extLst>
              <a:ext uri="{FF2B5EF4-FFF2-40B4-BE49-F238E27FC236}">
                <a16:creationId xmlns:a16="http://schemas.microsoft.com/office/drawing/2014/main" id="{451B9DAD-BD3E-4F87-9680-E117CD2CDE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56" b="15942"/>
          <a:stretch/>
        </p:blipFill>
        <p:spPr bwMode="auto">
          <a:xfrm>
            <a:off x="129375" y="4183770"/>
            <a:ext cx="1646145" cy="44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08" descr="Resultado de imagen para oxiquim logo png">
            <a:extLst>
              <a:ext uri="{FF2B5EF4-FFF2-40B4-BE49-F238E27FC236}">
                <a16:creationId xmlns:a16="http://schemas.microsoft.com/office/drawing/2014/main" id="{3E698B6D-74D3-4A3F-A22E-560C054B22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93" b="33592"/>
          <a:stretch/>
        </p:blipFill>
        <p:spPr bwMode="auto">
          <a:xfrm>
            <a:off x="5309336" y="3678085"/>
            <a:ext cx="1087636" cy="30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10" descr="Resultado de imagen para methanex chile logo png">
            <a:extLst>
              <a:ext uri="{FF2B5EF4-FFF2-40B4-BE49-F238E27FC236}">
                <a16:creationId xmlns:a16="http://schemas.microsoft.com/office/drawing/2014/main" id="{6F019001-CA7A-4304-A6B7-FC4DC07B1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3690847"/>
            <a:ext cx="1222070" cy="46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2" name="Picture 44" descr="Resultado de imagen para basf">
            <a:extLst>
              <a:ext uri="{FF2B5EF4-FFF2-40B4-BE49-F238E27FC236}">
                <a16:creationId xmlns:a16="http://schemas.microsoft.com/office/drawing/2014/main" id="{D737C61C-619E-4764-A6A4-012ADC4E4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6" y="3697401"/>
            <a:ext cx="1091458" cy="39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4" name="Picture 46" descr="Resultado de imagen para peru lng">
            <a:extLst>
              <a:ext uri="{FF2B5EF4-FFF2-40B4-BE49-F238E27FC236}">
                <a16:creationId xmlns:a16="http://schemas.microsoft.com/office/drawing/2014/main" id="{5315146B-0ACB-4A73-BF69-F9DBD5D557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60" b="34422"/>
          <a:stretch/>
        </p:blipFill>
        <p:spPr bwMode="auto">
          <a:xfrm>
            <a:off x="1674314" y="4099050"/>
            <a:ext cx="1325342" cy="39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6" name="Picture 48" descr="Resultado de imagen para aluar">
            <a:extLst>
              <a:ext uri="{FF2B5EF4-FFF2-40B4-BE49-F238E27FC236}">
                <a16:creationId xmlns:a16="http://schemas.microsoft.com/office/drawing/2014/main" id="{BB916AD7-1567-4C9B-B09B-F70FC485C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6" y="4122501"/>
            <a:ext cx="457248" cy="44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8" name="Picture 50" descr="Resultado de imagen para carlos caballero">
            <a:extLst>
              <a:ext uri="{FF2B5EF4-FFF2-40B4-BE49-F238E27FC236}">
                <a16:creationId xmlns:a16="http://schemas.microsoft.com/office/drawing/2014/main" id="{4F7DED98-6CBB-4AA5-9FF5-8A0A068F46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92" b="13860"/>
          <a:stretch/>
        </p:blipFill>
        <p:spPr bwMode="auto">
          <a:xfrm>
            <a:off x="3935760" y="3098850"/>
            <a:ext cx="872833" cy="62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0" name="Picture 52">
            <a:extLst>
              <a:ext uri="{FF2B5EF4-FFF2-40B4-BE49-F238E27FC236}">
                <a16:creationId xmlns:a16="http://schemas.microsoft.com/office/drawing/2014/main" id="{C050E513-39CE-47A6-9DA4-487E1BD0B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215" y="3771006"/>
            <a:ext cx="870921" cy="24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2" name="Picture 54" descr="Resultado de imagen para Vale S.A.">
            <a:extLst>
              <a:ext uri="{FF2B5EF4-FFF2-40B4-BE49-F238E27FC236}">
                <a16:creationId xmlns:a16="http://schemas.microsoft.com/office/drawing/2014/main" id="{1D6E435A-9B55-4BEB-8D82-7F492A9FE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2" y="4176232"/>
            <a:ext cx="887948" cy="34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4" name="Picture 56">
            <a:extLst>
              <a:ext uri="{FF2B5EF4-FFF2-40B4-BE49-F238E27FC236}">
                <a16:creationId xmlns:a16="http://schemas.microsoft.com/office/drawing/2014/main" id="{44C42EA3-F024-46B2-887C-C4920EAB8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385" y="3194632"/>
            <a:ext cx="916858" cy="38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6" name="Picture 58">
            <a:extLst>
              <a:ext uri="{FF2B5EF4-FFF2-40B4-BE49-F238E27FC236}">
                <a16:creationId xmlns:a16="http://schemas.microsoft.com/office/drawing/2014/main" id="{EA07B2DC-79B1-4664-BA05-318732CD9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464" y="3735187"/>
            <a:ext cx="1073238" cy="28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0" name="Picture 62" descr="AESA ">
            <a:extLst>
              <a:ext uri="{FF2B5EF4-FFF2-40B4-BE49-F238E27FC236}">
                <a16:creationId xmlns:a16="http://schemas.microsoft.com/office/drawing/2014/main" id="{CCDB2DFE-5CC1-4E17-A3ED-3B385833A3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4" r="33551"/>
          <a:stretch/>
        </p:blipFill>
        <p:spPr bwMode="auto">
          <a:xfrm>
            <a:off x="8811124" y="3225256"/>
            <a:ext cx="691985" cy="35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76612E53-343F-334A-A8F2-04ED18C22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0557" y="3331777"/>
            <a:ext cx="1372603" cy="24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Generadora Metropolitana">
            <a:extLst>
              <a:ext uri="{FF2B5EF4-FFF2-40B4-BE49-F238E27FC236}">
                <a16:creationId xmlns:a16="http://schemas.microsoft.com/office/drawing/2014/main" id="{56C38108-8406-00DC-88B5-49B368C53A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62" r="26013" b="21243"/>
          <a:stretch/>
        </p:blipFill>
        <p:spPr bwMode="auto">
          <a:xfrm>
            <a:off x="8486325" y="1517471"/>
            <a:ext cx="2188804" cy="45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Novelis - Who We Are">
            <a:extLst>
              <a:ext uri="{FF2B5EF4-FFF2-40B4-BE49-F238E27FC236}">
                <a16:creationId xmlns:a16="http://schemas.microsoft.com/office/drawing/2014/main" id="{1751F957-9E80-02D3-F4DC-F6687C1E2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178" y="3677317"/>
            <a:ext cx="825401" cy="46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unigel-1 - Jornal de Plásticos Online">
            <a:extLst>
              <a:ext uri="{FF2B5EF4-FFF2-40B4-BE49-F238E27FC236}">
                <a16:creationId xmlns:a16="http://schemas.microsoft.com/office/drawing/2014/main" id="{87B7C376-C12B-30A4-AE58-6F66FA47DA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4" t="35882" r="9969" b="25332"/>
          <a:stretch/>
        </p:blipFill>
        <p:spPr bwMode="auto">
          <a:xfrm>
            <a:off x="10873230" y="4180505"/>
            <a:ext cx="1266931" cy="47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734EC442-CADE-50AE-0E8D-F6EF07388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187" y="1483000"/>
            <a:ext cx="618334" cy="58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213A621B-AD2F-B86D-7A7D-EABE8F22E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837" y="4290776"/>
            <a:ext cx="872548" cy="24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Sociedad Boliviana de Cemento S.A. (Soboce) - BNamericas">
            <a:extLst>
              <a:ext uri="{FF2B5EF4-FFF2-40B4-BE49-F238E27FC236}">
                <a16:creationId xmlns:a16="http://schemas.microsoft.com/office/drawing/2014/main" id="{B20FE376-B408-C77D-767D-E3113791FD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6" t="10299" r="27197" b="25371"/>
          <a:stretch/>
        </p:blipFill>
        <p:spPr bwMode="auto">
          <a:xfrm>
            <a:off x="11506695" y="3591201"/>
            <a:ext cx="472952" cy="53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0">
            <a:extLst>
              <a:ext uri="{FF2B5EF4-FFF2-40B4-BE49-F238E27FC236}">
                <a16:creationId xmlns:a16="http://schemas.microsoft.com/office/drawing/2014/main" id="{097DFE32-A183-E3F5-1864-1ECD049E82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1" t="38776" r="46862" b="40918"/>
          <a:stretch/>
        </p:blipFill>
        <p:spPr bwMode="auto">
          <a:xfrm>
            <a:off x="10587723" y="3677317"/>
            <a:ext cx="825402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2" descr="RSE Coca-Cola Bolivia | #EspecialRSE AGUA, RECICLAJE Y COMUNIDAD: LOS  PILARES DE TRABAJO DE LA FUNDACIÓN COCA- COLA DE BOLIVIA La Fundación  Coca-Cola de Bolivia fue fundada el... | By Revista Cosas -">
            <a:extLst>
              <a:ext uri="{FF2B5EF4-FFF2-40B4-BE49-F238E27FC236}">
                <a16:creationId xmlns:a16="http://schemas.microsoft.com/office/drawing/2014/main" id="{93736003-C7D0-9ACF-6BD1-C72A8E0C9A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9" t="32252" r="27760" b="31928"/>
          <a:stretch/>
        </p:blipFill>
        <p:spPr bwMode="auto">
          <a:xfrm>
            <a:off x="193922" y="3103408"/>
            <a:ext cx="1508783" cy="57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4" descr="Empacar S.A. - Empacar S.A. added a new photo.">
            <a:extLst>
              <a:ext uri="{FF2B5EF4-FFF2-40B4-BE49-F238E27FC236}">
                <a16:creationId xmlns:a16="http://schemas.microsoft.com/office/drawing/2014/main" id="{56564DD1-73F8-B026-F6BB-53CD00D904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9" t="26569" r="-2889" b="39302"/>
          <a:stretch/>
        </p:blipFill>
        <p:spPr bwMode="auto">
          <a:xfrm>
            <a:off x="147870" y="3573016"/>
            <a:ext cx="1533652" cy="52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3" descr="Ingenio Sucroalcoholero Aguaí S.A. | LinkedIn">
            <a:extLst>
              <a:ext uri="{FF2B5EF4-FFF2-40B4-BE49-F238E27FC236}">
                <a16:creationId xmlns:a16="http://schemas.microsoft.com/office/drawing/2014/main" id="{53E73DB1-3D9E-C8B1-155C-C85D6DC022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" t="18511" r="-1482" b="23297"/>
          <a:stretch/>
        </p:blipFill>
        <p:spPr bwMode="auto">
          <a:xfrm>
            <a:off x="9969165" y="4217283"/>
            <a:ext cx="705326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7" descr="Elige el Logo de Sofía que Quieras Descargar">
            <a:extLst>
              <a:ext uri="{FF2B5EF4-FFF2-40B4-BE49-F238E27FC236}">
                <a16:creationId xmlns:a16="http://schemas.microsoft.com/office/drawing/2014/main" id="{6DC67E37-E1B0-D536-AD1B-0FAC19615C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4" t="6597" r="6318" b="22591"/>
          <a:stretch/>
        </p:blipFill>
        <p:spPr bwMode="auto">
          <a:xfrm>
            <a:off x="9619977" y="3151252"/>
            <a:ext cx="887112" cy="49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Corporación Monte Azul | LinkedIn">
            <a:extLst>
              <a:ext uri="{FF2B5EF4-FFF2-40B4-BE49-F238E27FC236}">
                <a16:creationId xmlns:a16="http://schemas.microsoft.com/office/drawing/2014/main" id="{4C0C644E-BD60-C303-D86E-CE4623A565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" t="22440" r="-1430" b="27714"/>
          <a:stretch/>
        </p:blipFill>
        <p:spPr bwMode="auto">
          <a:xfrm>
            <a:off x="2990569" y="4115816"/>
            <a:ext cx="1269001" cy="47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2" descr="UNIÓN EUROPEA | Fundación Cruz Blanca">
            <a:extLst>
              <a:ext uri="{FF2B5EF4-FFF2-40B4-BE49-F238E27FC236}">
                <a16:creationId xmlns:a16="http://schemas.microsoft.com/office/drawing/2014/main" id="{DA2848DC-1EDC-F2B3-AA56-8A22527E2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344" y="5463294"/>
            <a:ext cx="992736" cy="84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4187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ELO GAS ENERGY APRESENTAÇÃ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400" b="1" dirty="0">
            <a:latin typeface="Trebuchet MS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3_MODELO GAS ENERGY APRESENTAÇÃ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400" b="1" dirty="0">
            <a:latin typeface="Trebuchet MS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489</TotalTime>
  <Words>1636</Words>
  <Application>Microsoft Office PowerPoint</Application>
  <PresentationFormat>Panorámica</PresentationFormat>
  <Paragraphs>318</Paragraphs>
  <Slides>19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19</vt:i4>
      </vt:variant>
    </vt:vector>
  </HeadingPairs>
  <TitlesOfParts>
    <vt:vector size="29" baseType="lpstr">
      <vt:lpstr>Arial</vt:lpstr>
      <vt:lpstr>Calibri</vt:lpstr>
      <vt:lpstr>Calibri Light</vt:lpstr>
      <vt:lpstr>Courier New</vt:lpstr>
      <vt:lpstr>Times New Roman</vt:lpstr>
      <vt:lpstr>Trebuchet MS</vt:lpstr>
      <vt:lpstr>Wingdings</vt:lpstr>
      <vt:lpstr>Tema de Office</vt:lpstr>
      <vt:lpstr>MODELO GAS ENERGY APRESENTAÇÃO</vt:lpstr>
      <vt:lpstr>3_MODELO GAS ENERGY APRESENTAÇÃO</vt:lpstr>
      <vt:lpstr>Argentina- Proyecciones de Exportación de Gas Natural Regional mirando al Norte y Opinión sobre GNL </vt:lpstr>
      <vt:lpstr>Contenido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Contenido </vt:lpstr>
      <vt:lpstr>Presentación de PowerPoint</vt:lpstr>
      <vt:lpstr>Estimación GELA de capacidad de transporte ociosa en Bolivia</vt:lpstr>
      <vt:lpstr>Readecuación del sistema de transporte al norte argentino 19/29 MMmcd</vt:lpstr>
      <vt:lpstr>Precios de Petrobras para el gas natural en Brasil a distribuidoras – Escenarios GELA </vt:lpstr>
      <vt:lpstr>Argentina – Varios actores en VM y costos bajos de producción</vt:lpstr>
      <vt:lpstr>Margen entre precio techo máximo y costo de produccion en el transporte</vt:lpstr>
      <vt:lpstr>Presentación de PowerPoint</vt:lpstr>
      <vt:lpstr>Opiniones sobre GNL en Argentina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Diego Fuentes</dc:creator>
  <dc:description/>
  <cp:lastModifiedBy>Gela Consultores en latinoamerica srl</cp:lastModifiedBy>
  <cp:revision>4</cp:revision>
  <dcterms:created xsi:type="dcterms:W3CDTF">2023-06-08T14:23:32Z</dcterms:created>
  <dcterms:modified xsi:type="dcterms:W3CDTF">2023-11-09T10:08:13Z</dcterms:modified>
  <dc:language>es-AR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Panorámica</vt:lpwstr>
  </property>
  <property fmtid="{D5CDD505-2E9C-101B-9397-08002B2CF9AE}" pid="3" name="Slides">
    <vt:i4>1</vt:i4>
  </property>
</Properties>
</file>