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  <p:sldMasterId id="2147483756" r:id="rId2"/>
    <p:sldMasterId id="2147483766" r:id="rId3"/>
    <p:sldMasterId id="2147483897" r:id="rId4"/>
  </p:sldMasterIdLst>
  <p:notesMasterIdLst>
    <p:notesMasterId r:id="rId39"/>
  </p:notesMasterIdLst>
  <p:handoutMasterIdLst>
    <p:handoutMasterId r:id="rId40"/>
  </p:handoutMasterIdLst>
  <p:sldIdLst>
    <p:sldId id="700" r:id="rId5"/>
    <p:sldId id="724" r:id="rId6"/>
    <p:sldId id="705" r:id="rId7"/>
    <p:sldId id="710" r:id="rId8"/>
    <p:sldId id="725" r:id="rId9"/>
    <p:sldId id="731" r:id="rId10"/>
    <p:sldId id="285" r:id="rId11"/>
    <p:sldId id="258" r:id="rId12"/>
    <p:sldId id="265" r:id="rId13"/>
    <p:sldId id="272" r:id="rId14"/>
    <p:sldId id="514" r:id="rId15"/>
    <p:sldId id="290" r:id="rId16"/>
    <p:sldId id="689" r:id="rId17"/>
    <p:sldId id="722" r:id="rId18"/>
    <p:sldId id="726" r:id="rId19"/>
    <p:sldId id="723" r:id="rId20"/>
    <p:sldId id="727" r:id="rId21"/>
    <p:sldId id="257" r:id="rId22"/>
    <p:sldId id="732" r:id="rId23"/>
    <p:sldId id="728" r:id="rId24"/>
    <p:sldId id="733" r:id="rId25"/>
    <p:sldId id="276" r:id="rId26"/>
    <p:sldId id="506" r:id="rId27"/>
    <p:sldId id="729" r:id="rId28"/>
    <p:sldId id="701" r:id="rId29"/>
    <p:sldId id="259" r:id="rId30"/>
    <p:sldId id="262" r:id="rId31"/>
    <p:sldId id="270" r:id="rId32"/>
    <p:sldId id="260" r:id="rId33"/>
    <p:sldId id="267" r:id="rId34"/>
    <p:sldId id="271" r:id="rId35"/>
    <p:sldId id="269" r:id="rId36"/>
    <p:sldId id="268" r:id="rId37"/>
    <p:sldId id="730" r:id="rId38"/>
  </p:sldIdLst>
  <p:sldSz cx="12192000" cy="6858000"/>
  <p:notesSz cx="7010400" cy="92964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47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pos="415">
          <p15:clr>
            <a:srgbClr val="A4A3A4"/>
          </p15:clr>
        </p15:guide>
        <p15:guide id="5" pos="30">
          <p15:clr>
            <a:srgbClr val="A4A3A4"/>
          </p15:clr>
        </p15:guide>
        <p15:guide id="6" orient="horz" pos="10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W_AIRES" initials="DWAIRES" lastIdx="1" clrIdx="0"/>
  <p:cmAuthor id="2" name="DW_AIRES" initials="DWAIRES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A00"/>
    <a:srgbClr val="1CA29B"/>
    <a:srgbClr val="009193"/>
    <a:srgbClr val="009900"/>
    <a:srgbClr val="CCFFCC"/>
    <a:srgbClr val="FFCC00"/>
    <a:srgbClr val="FF6600"/>
    <a:srgbClr val="594294"/>
    <a:srgbClr val="FFE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38E815-B108-4E7D-9D3D-BF6A0DD06AFF}">
  <a:tblStyle styleId="{8A38E815-B108-4E7D-9D3D-BF6A0DD06A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66" autoAdjust="0"/>
    <p:restoredTop sz="82390" autoAdjust="0"/>
  </p:normalViewPr>
  <p:slideViewPr>
    <p:cSldViewPr snapToGrid="0">
      <p:cViewPr varScale="1">
        <p:scale>
          <a:sx n="85" d="100"/>
          <a:sy n="85" d="100"/>
        </p:scale>
        <p:origin x="496" y="168"/>
      </p:cViewPr>
      <p:guideLst>
        <p:guide orient="horz" pos="2047"/>
        <p:guide pos="3840"/>
        <p:guide orient="horz" pos="1443"/>
        <p:guide pos="415"/>
        <p:guide pos="30"/>
        <p:guide orient="horz" pos="10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440"/>
    </p:cViewPr>
  </p:sorterViewPr>
  <p:notesViewPr>
    <p:cSldViewPr snapToGrid="0">
      <p:cViewPr varScale="1">
        <p:scale>
          <a:sx n="72" d="100"/>
          <a:sy n="72" d="100"/>
        </p:scale>
        <p:origin x="35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5-13T15:14:35.641" idx="1">
    <p:pos x="7680" y="673"/>
    <p:text>ver monto inversión vs china revisar</p:text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27B38-3FAF-40E6-82EF-F3BB3D47DA9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CA0D6E-EF01-4420-A9FD-B9FE88992881}">
      <dgm:prSet phldrT="[Text]"/>
      <dgm:spPr>
        <a:xfrm>
          <a:off x="1751" y="1052493"/>
          <a:ext cx="1019940" cy="14033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rgbClr val="FFFFFF"/>
              </a:solidFill>
              <a:latin typeface="Arial"/>
              <a:ea typeface=""/>
              <a:cs typeface=""/>
            </a:rPr>
            <a:t>Desarrollo de capacidades de proveedores metalmecánicos</a:t>
          </a:r>
          <a:endParaRPr lang="en-US" dirty="0">
            <a:solidFill>
              <a:srgbClr val="FFFFFF"/>
            </a:solidFill>
            <a:latin typeface="Arial"/>
            <a:ea typeface=""/>
            <a:cs typeface=""/>
          </a:endParaRPr>
        </a:p>
      </dgm:t>
    </dgm:pt>
    <dgm:pt modelId="{23CBA146-B68A-4302-A80F-A6B7914CA53A}" type="parTrans" cxnId="{B211D44F-79B5-4F5D-AE0B-0864832EB7A5}">
      <dgm:prSet/>
      <dgm:spPr/>
      <dgm:t>
        <a:bodyPr/>
        <a:lstStyle/>
        <a:p>
          <a:endParaRPr lang="en-US"/>
        </a:p>
      </dgm:t>
    </dgm:pt>
    <dgm:pt modelId="{E3158E51-18CE-4048-A359-88A1E116617E}" type="sibTrans" cxnId="{B211D44F-79B5-4F5D-AE0B-0864832EB7A5}">
      <dgm:prSet/>
      <dgm:spPr/>
      <dgm:t>
        <a:bodyPr/>
        <a:lstStyle/>
        <a:p>
          <a:endParaRPr lang="en-US"/>
        </a:p>
      </dgm:t>
    </dgm:pt>
    <dgm:pt modelId="{9FFB1429-08D4-4743-8FB5-959EADB02EB6}">
      <dgm:prSet phldrT="[Text]"/>
      <dgm:spPr>
        <a:xfrm>
          <a:off x="2143627" y="1052493"/>
          <a:ext cx="1019940" cy="14033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AR" dirty="0">
              <a:solidFill>
                <a:srgbClr val="FFFFFF"/>
              </a:solidFill>
              <a:latin typeface="Arial"/>
              <a:ea typeface=""/>
              <a:cs typeface=""/>
            </a:rPr>
            <a:t>Aprovechamiento de escala de tecnólogos instalados para exportar aerogeneradores  a la región</a:t>
          </a:r>
          <a:endParaRPr lang="en-US" dirty="0">
            <a:solidFill>
              <a:srgbClr val="FFFFFF"/>
            </a:solidFill>
            <a:latin typeface="Arial"/>
            <a:ea typeface=""/>
            <a:cs typeface=""/>
          </a:endParaRPr>
        </a:p>
      </dgm:t>
    </dgm:pt>
    <dgm:pt modelId="{669AA5C7-C4A6-4B1C-A9AE-ECAAAB26A826}" type="parTrans" cxnId="{431E2E31-2E4E-4EB7-947E-5AC6032EFD6B}">
      <dgm:prSet/>
      <dgm:spPr/>
      <dgm:t>
        <a:bodyPr/>
        <a:lstStyle/>
        <a:p>
          <a:endParaRPr lang="en-US"/>
        </a:p>
      </dgm:t>
    </dgm:pt>
    <dgm:pt modelId="{9EC12388-0D84-474F-8D17-77DA44B2E9E6}" type="sibTrans" cxnId="{431E2E31-2E4E-4EB7-947E-5AC6032EFD6B}">
      <dgm:prSet/>
      <dgm:spPr/>
      <dgm:t>
        <a:bodyPr/>
        <a:lstStyle/>
        <a:p>
          <a:endParaRPr lang="en-US"/>
        </a:p>
      </dgm:t>
    </dgm:pt>
    <dgm:pt modelId="{C204B8DE-3845-4140-8925-CEC7F9074B2B}">
      <dgm:prSet phldrT="[Text]"/>
      <dgm:spPr>
        <a:xfrm>
          <a:off x="3214565" y="1052493"/>
          <a:ext cx="1019940" cy="14033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AR" dirty="0">
              <a:solidFill>
                <a:srgbClr val="FFFFFF"/>
              </a:solidFill>
              <a:latin typeface="Arial"/>
              <a:ea typeface=""/>
              <a:cs typeface=""/>
            </a:rPr>
            <a:t>Radicación de fábrica de palas</a:t>
          </a:r>
        </a:p>
        <a:p>
          <a:r>
            <a:rPr lang="es-AR" dirty="0">
              <a:solidFill>
                <a:srgbClr val="FFFFFF"/>
              </a:solidFill>
              <a:latin typeface="Arial"/>
              <a:ea typeface=""/>
              <a:cs typeface=""/>
            </a:rPr>
            <a:t>(componente clave)</a:t>
          </a:r>
          <a:endParaRPr lang="en-US" dirty="0">
            <a:solidFill>
              <a:srgbClr val="FFFFFF"/>
            </a:solidFill>
            <a:latin typeface="Arial"/>
            <a:ea typeface=""/>
            <a:cs typeface=""/>
          </a:endParaRPr>
        </a:p>
      </dgm:t>
    </dgm:pt>
    <dgm:pt modelId="{8CAD9A4D-E5AF-4323-93B1-788BA9EDDCD3}" type="parTrans" cxnId="{BAE6ADF0-0222-4E16-833A-4DDDAD83C97C}">
      <dgm:prSet/>
      <dgm:spPr/>
      <dgm:t>
        <a:bodyPr/>
        <a:lstStyle/>
        <a:p>
          <a:endParaRPr lang="en-US"/>
        </a:p>
      </dgm:t>
    </dgm:pt>
    <dgm:pt modelId="{96990DEC-7463-4150-9686-4F2DFC76C1EF}" type="sibTrans" cxnId="{BAE6ADF0-0222-4E16-833A-4DDDAD83C97C}">
      <dgm:prSet/>
      <dgm:spPr/>
      <dgm:t>
        <a:bodyPr/>
        <a:lstStyle/>
        <a:p>
          <a:endParaRPr lang="en-US"/>
        </a:p>
      </dgm:t>
    </dgm:pt>
    <dgm:pt modelId="{3985BDA7-FAE8-4DDA-B7AF-9E2002105706}">
      <dgm:prSet phldrT="[Text]"/>
      <dgm:spPr>
        <a:xfrm>
          <a:off x="4285502" y="1052493"/>
          <a:ext cx="1019940" cy="14033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s-AR" dirty="0">
              <a:solidFill>
                <a:srgbClr val="FFFFFF"/>
              </a:solidFill>
              <a:latin typeface="Arial"/>
              <a:ea typeface=""/>
              <a:cs typeface=""/>
            </a:rPr>
            <a:t>Radicación de fabricación de equipos para proyectos offshore</a:t>
          </a:r>
        </a:p>
      </dgm:t>
    </dgm:pt>
    <dgm:pt modelId="{9ED7DE51-26E7-4362-98F9-3769FEE50D38}" type="sibTrans" cxnId="{ABD246D5-C027-4ADC-B902-FAAF9605C607}">
      <dgm:prSet/>
      <dgm:spPr/>
      <dgm:t>
        <a:bodyPr/>
        <a:lstStyle/>
        <a:p>
          <a:endParaRPr lang="en-US"/>
        </a:p>
      </dgm:t>
    </dgm:pt>
    <dgm:pt modelId="{BE6B4AF9-2ACF-48EA-A218-FF878006F666}" type="parTrans" cxnId="{ABD246D5-C027-4ADC-B902-FAAF9605C607}">
      <dgm:prSet/>
      <dgm:spPr/>
      <dgm:t>
        <a:bodyPr/>
        <a:lstStyle/>
        <a:p>
          <a:endParaRPr lang="en-US"/>
        </a:p>
      </dgm:t>
    </dgm:pt>
    <dgm:pt modelId="{E448F143-751B-4B49-A6AE-43F5F58E6DD7}">
      <dgm:prSet phldrT="[Text]"/>
      <dgm:spPr>
        <a:xfrm>
          <a:off x="5356440" y="1052493"/>
          <a:ext cx="1019940" cy="14033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/>
          </a:solidFill>
          <a:prstDash val="solid"/>
        </a:ln>
        <a:effectLst/>
      </dgm:spPr>
      <dgm:t>
        <a:bodyPr/>
        <a:lstStyle/>
        <a:p>
          <a:r>
            <a:rPr lang="es-ES_tradnl" dirty="0">
              <a:solidFill>
                <a:srgbClr val="FFFFFF"/>
              </a:solidFill>
              <a:latin typeface="Arial"/>
              <a:ea typeface=""/>
              <a:cs typeface=""/>
            </a:rPr>
            <a:t>Identificación y desarrollo de servicios basados en el conocimiento</a:t>
          </a:r>
          <a:endParaRPr lang="en-US" dirty="0">
            <a:solidFill>
              <a:srgbClr val="FFFFFF"/>
            </a:solidFill>
            <a:latin typeface="Arial"/>
            <a:ea typeface=""/>
            <a:cs typeface=""/>
          </a:endParaRPr>
        </a:p>
      </dgm:t>
    </dgm:pt>
    <dgm:pt modelId="{E33A8547-1BB5-4762-9922-FA31C118C54C}" type="parTrans" cxnId="{B6724F7C-8B10-45A0-81E2-B94E0C55E5F8}">
      <dgm:prSet/>
      <dgm:spPr/>
      <dgm:t>
        <a:bodyPr/>
        <a:lstStyle/>
        <a:p>
          <a:endParaRPr lang="en-US"/>
        </a:p>
      </dgm:t>
    </dgm:pt>
    <dgm:pt modelId="{41010AAC-0182-4E93-8BFA-62C214C89878}" type="sibTrans" cxnId="{B6724F7C-8B10-45A0-81E2-B94E0C55E5F8}">
      <dgm:prSet/>
      <dgm:spPr/>
      <dgm:t>
        <a:bodyPr/>
        <a:lstStyle/>
        <a:p>
          <a:endParaRPr lang="en-US"/>
        </a:p>
      </dgm:t>
    </dgm:pt>
    <dgm:pt modelId="{4B7F833A-B984-4AC8-96D7-2B0529F710F3}">
      <dgm:prSet phldrT="[Text]"/>
      <dgm:spPr>
        <a:xfrm>
          <a:off x="1072689" y="1052493"/>
          <a:ext cx="1019940" cy="1403325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AR" dirty="0">
              <a:solidFill>
                <a:srgbClr val="FFFFFF"/>
              </a:solidFill>
              <a:latin typeface="Arial"/>
              <a:ea typeface=""/>
              <a:cs typeface=""/>
            </a:rPr>
            <a:t>Fortalecimiento del Centro de Energías Renovables del INTI</a:t>
          </a:r>
          <a:endParaRPr lang="en-US" dirty="0">
            <a:solidFill>
              <a:srgbClr val="FFFFFF"/>
            </a:solidFill>
            <a:latin typeface="Arial"/>
            <a:ea typeface=""/>
            <a:cs typeface=""/>
          </a:endParaRPr>
        </a:p>
      </dgm:t>
    </dgm:pt>
    <dgm:pt modelId="{CC1CDCDE-0BD3-4C66-9567-0AFD486A57FB}" type="parTrans" cxnId="{B276E372-2E1C-4ECF-ACB4-AC98D82EFF5D}">
      <dgm:prSet/>
      <dgm:spPr/>
      <dgm:t>
        <a:bodyPr/>
        <a:lstStyle/>
        <a:p>
          <a:endParaRPr lang="en-US"/>
        </a:p>
      </dgm:t>
    </dgm:pt>
    <dgm:pt modelId="{2CED340A-7D24-421F-9ED3-6C6BAFCEA8B5}" type="sibTrans" cxnId="{B276E372-2E1C-4ECF-ACB4-AC98D82EFF5D}">
      <dgm:prSet/>
      <dgm:spPr/>
      <dgm:t>
        <a:bodyPr/>
        <a:lstStyle/>
        <a:p>
          <a:endParaRPr lang="en-US"/>
        </a:p>
      </dgm:t>
    </dgm:pt>
    <dgm:pt modelId="{6016E34D-0630-44AF-AA8A-6C720254DA9F}" type="pres">
      <dgm:prSet presAssocID="{92827B38-3FAF-40E6-82EF-F3BB3D47DA9B}" presName="CompostProcess" presStyleCnt="0">
        <dgm:presLayoutVars>
          <dgm:dir/>
          <dgm:resizeHandles val="exact"/>
        </dgm:presLayoutVars>
      </dgm:prSet>
      <dgm:spPr/>
    </dgm:pt>
    <dgm:pt modelId="{0E6E8C73-013C-4E23-AF76-3A5D8314A95D}" type="pres">
      <dgm:prSet presAssocID="{92827B38-3FAF-40E6-82EF-F3BB3D47DA9B}" presName="arrow" presStyleLbl="bgShp" presStyleIdx="0" presStyleCnt="1" custScaleX="117647"/>
      <dgm:spPr>
        <a:xfrm>
          <a:off x="1" y="0"/>
          <a:ext cx="6378129" cy="3508313"/>
        </a:xfrm>
        <a:prstGeom prst="rightArrow">
          <a:avLst/>
        </a:prstGeom>
        <a:solidFill>
          <a:srgbClr val="FFFFFF">
            <a:lumMod val="95000"/>
          </a:srgbClr>
        </a:solidFill>
        <a:ln>
          <a:noFill/>
        </a:ln>
        <a:effectLst/>
      </dgm:spPr>
    </dgm:pt>
    <dgm:pt modelId="{748FF239-FBED-4CA7-BA56-7BA4C805C20B}" type="pres">
      <dgm:prSet presAssocID="{92827B38-3FAF-40E6-82EF-F3BB3D47DA9B}" presName="linearProcess" presStyleCnt="0"/>
      <dgm:spPr/>
    </dgm:pt>
    <dgm:pt modelId="{73AC02FF-51FF-4C7F-8346-648BF01742D0}" type="pres">
      <dgm:prSet presAssocID="{A1CA0D6E-EF01-4420-A9FD-B9FE88992881}" presName="textNode" presStyleLbl="node1" presStyleIdx="0" presStyleCnt="6">
        <dgm:presLayoutVars>
          <dgm:bulletEnabled val="1"/>
        </dgm:presLayoutVars>
      </dgm:prSet>
      <dgm:spPr/>
    </dgm:pt>
    <dgm:pt modelId="{EDF79FE9-EC97-4369-9C31-39C45AEA923F}" type="pres">
      <dgm:prSet presAssocID="{E3158E51-18CE-4048-A359-88A1E116617E}" presName="sibTrans" presStyleCnt="0"/>
      <dgm:spPr/>
    </dgm:pt>
    <dgm:pt modelId="{50E60A03-382E-4E67-8715-58304EA6B983}" type="pres">
      <dgm:prSet presAssocID="{4B7F833A-B984-4AC8-96D7-2B0529F710F3}" presName="textNode" presStyleLbl="node1" presStyleIdx="1" presStyleCnt="6">
        <dgm:presLayoutVars>
          <dgm:bulletEnabled val="1"/>
        </dgm:presLayoutVars>
      </dgm:prSet>
      <dgm:spPr/>
    </dgm:pt>
    <dgm:pt modelId="{2DC0C45C-D224-4C90-9646-8E619ED71DCE}" type="pres">
      <dgm:prSet presAssocID="{2CED340A-7D24-421F-9ED3-6C6BAFCEA8B5}" presName="sibTrans" presStyleCnt="0"/>
      <dgm:spPr/>
    </dgm:pt>
    <dgm:pt modelId="{1C96782A-43A4-413F-BCBD-01A864E1972C}" type="pres">
      <dgm:prSet presAssocID="{9FFB1429-08D4-4743-8FB5-959EADB02EB6}" presName="textNode" presStyleLbl="node1" presStyleIdx="2" presStyleCnt="6">
        <dgm:presLayoutVars>
          <dgm:bulletEnabled val="1"/>
        </dgm:presLayoutVars>
      </dgm:prSet>
      <dgm:spPr/>
    </dgm:pt>
    <dgm:pt modelId="{30979085-8CF2-407B-9303-0FC804A76909}" type="pres">
      <dgm:prSet presAssocID="{9EC12388-0D84-474F-8D17-77DA44B2E9E6}" presName="sibTrans" presStyleCnt="0"/>
      <dgm:spPr/>
    </dgm:pt>
    <dgm:pt modelId="{FD0B5609-C7A8-4C8A-B7CB-AE1E9BF476F8}" type="pres">
      <dgm:prSet presAssocID="{C204B8DE-3845-4140-8925-CEC7F9074B2B}" presName="textNode" presStyleLbl="node1" presStyleIdx="3" presStyleCnt="6">
        <dgm:presLayoutVars>
          <dgm:bulletEnabled val="1"/>
        </dgm:presLayoutVars>
      </dgm:prSet>
      <dgm:spPr/>
    </dgm:pt>
    <dgm:pt modelId="{09138508-4C98-44E8-BE4B-8BBFFDF833E2}" type="pres">
      <dgm:prSet presAssocID="{96990DEC-7463-4150-9686-4F2DFC76C1EF}" presName="sibTrans" presStyleCnt="0"/>
      <dgm:spPr/>
    </dgm:pt>
    <dgm:pt modelId="{6A9C616E-F184-4EE9-B0AD-BB4EB4A3BEB3}" type="pres">
      <dgm:prSet presAssocID="{3985BDA7-FAE8-4DDA-B7AF-9E2002105706}" presName="textNode" presStyleLbl="node1" presStyleIdx="4" presStyleCnt="6">
        <dgm:presLayoutVars>
          <dgm:bulletEnabled val="1"/>
        </dgm:presLayoutVars>
      </dgm:prSet>
      <dgm:spPr/>
    </dgm:pt>
    <dgm:pt modelId="{97719D63-C9E0-469D-B365-01C9DE1ED8A1}" type="pres">
      <dgm:prSet presAssocID="{9ED7DE51-26E7-4362-98F9-3769FEE50D38}" presName="sibTrans" presStyleCnt="0"/>
      <dgm:spPr/>
    </dgm:pt>
    <dgm:pt modelId="{9036CDE2-CC65-499D-AB28-05E82EE9ABCB}" type="pres">
      <dgm:prSet presAssocID="{E448F143-751B-4B49-A6AE-43F5F58E6DD7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EE196424-4B95-E440-B2E1-A48EBFE97C91}" type="presOf" srcId="{E448F143-751B-4B49-A6AE-43F5F58E6DD7}" destId="{9036CDE2-CC65-499D-AB28-05E82EE9ABCB}" srcOrd="0" destOrd="0" presId="urn:microsoft.com/office/officeart/2005/8/layout/hProcess9"/>
    <dgm:cxn modelId="{431E2E31-2E4E-4EB7-947E-5AC6032EFD6B}" srcId="{92827B38-3FAF-40E6-82EF-F3BB3D47DA9B}" destId="{9FFB1429-08D4-4743-8FB5-959EADB02EB6}" srcOrd="2" destOrd="0" parTransId="{669AA5C7-C4A6-4B1C-A9AE-ECAAAB26A826}" sibTransId="{9EC12388-0D84-474F-8D17-77DA44B2E9E6}"/>
    <dgm:cxn modelId="{40950E4D-CE06-7E4D-A2BB-D0176FF58763}" type="presOf" srcId="{92827B38-3FAF-40E6-82EF-F3BB3D47DA9B}" destId="{6016E34D-0630-44AF-AA8A-6C720254DA9F}" srcOrd="0" destOrd="0" presId="urn:microsoft.com/office/officeart/2005/8/layout/hProcess9"/>
    <dgm:cxn modelId="{B211D44F-79B5-4F5D-AE0B-0864832EB7A5}" srcId="{92827B38-3FAF-40E6-82EF-F3BB3D47DA9B}" destId="{A1CA0D6E-EF01-4420-A9FD-B9FE88992881}" srcOrd="0" destOrd="0" parTransId="{23CBA146-B68A-4302-A80F-A6B7914CA53A}" sibTransId="{E3158E51-18CE-4048-A359-88A1E116617E}"/>
    <dgm:cxn modelId="{FAF5D864-EDEB-8A42-9809-FD5E34DC3852}" type="presOf" srcId="{3985BDA7-FAE8-4DDA-B7AF-9E2002105706}" destId="{6A9C616E-F184-4EE9-B0AD-BB4EB4A3BEB3}" srcOrd="0" destOrd="0" presId="urn:microsoft.com/office/officeart/2005/8/layout/hProcess9"/>
    <dgm:cxn modelId="{B276E372-2E1C-4ECF-ACB4-AC98D82EFF5D}" srcId="{92827B38-3FAF-40E6-82EF-F3BB3D47DA9B}" destId="{4B7F833A-B984-4AC8-96D7-2B0529F710F3}" srcOrd="1" destOrd="0" parTransId="{CC1CDCDE-0BD3-4C66-9567-0AFD486A57FB}" sibTransId="{2CED340A-7D24-421F-9ED3-6C6BAFCEA8B5}"/>
    <dgm:cxn modelId="{B6724F7C-8B10-45A0-81E2-B94E0C55E5F8}" srcId="{92827B38-3FAF-40E6-82EF-F3BB3D47DA9B}" destId="{E448F143-751B-4B49-A6AE-43F5F58E6DD7}" srcOrd="5" destOrd="0" parTransId="{E33A8547-1BB5-4762-9922-FA31C118C54C}" sibTransId="{41010AAC-0182-4E93-8BFA-62C214C89878}"/>
    <dgm:cxn modelId="{08220090-235A-D244-B6D3-7ADCB6CBE32E}" type="presOf" srcId="{9FFB1429-08D4-4743-8FB5-959EADB02EB6}" destId="{1C96782A-43A4-413F-BCBD-01A864E1972C}" srcOrd="0" destOrd="0" presId="urn:microsoft.com/office/officeart/2005/8/layout/hProcess9"/>
    <dgm:cxn modelId="{F4064998-F32F-8741-B607-AC50C929B17D}" type="presOf" srcId="{A1CA0D6E-EF01-4420-A9FD-B9FE88992881}" destId="{73AC02FF-51FF-4C7F-8346-648BF01742D0}" srcOrd="0" destOrd="0" presId="urn:microsoft.com/office/officeart/2005/8/layout/hProcess9"/>
    <dgm:cxn modelId="{ABD246D5-C027-4ADC-B902-FAAF9605C607}" srcId="{92827B38-3FAF-40E6-82EF-F3BB3D47DA9B}" destId="{3985BDA7-FAE8-4DDA-B7AF-9E2002105706}" srcOrd="4" destOrd="0" parTransId="{BE6B4AF9-2ACF-48EA-A218-FF878006F666}" sibTransId="{9ED7DE51-26E7-4362-98F9-3769FEE50D38}"/>
    <dgm:cxn modelId="{C92ACEE0-3168-AD4E-A975-CD54D88A73D4}" type="presOf" srcId="{4B7F833A-B984-4AC8-96D7-2B0529F710F3}" destId="{50E60A03-382E-4E67-8715-58304EA6B983}" srcOrd="0" destOrd="0" presId="urn:microsoft.com/office/officeart/2005/8/layout/hProcess9"/>
    <dgm:cxn modelId="{E17943F0-428C-5245-BB3C-37A474F57FC4}" type="presOf" srcId="{C204B8DE-3845-4140-8925-CEC7F9074B2B}" destId="{FD0B5609-C7A8-4C8A-B7CB-AE1E9BF476F8}" srcOrd="0" destOrd="0" presId="urn:microsoft.com/office/officeart/2005/8/layout/hProcess9"/>
    <dgm:cxn modelId="{BAE6ADF0-0222-4E16-833A-4DDDAD83C97C}" srcId="{92827B38-3FAF-40E6-82EF-F3BB3D47DA9B}" destId="{C204B8DE-3845-4140-8925-CEC7F9074B2B}" srcOrd="3" destOrd="0" parTransId="{8CAD9A4D-E5AF-4323-93B1-788BA9EDDCD3}" sibTransId="{96990DEC-7463-4150-9686-4F2DFC76C1EF}"/>
    <dgm:cxn modelId="{AEF027C6-F0E0-9649-AFE7-AD2014A39449}" type="presParOf" srcId="{6016E34D-0630-44AF-AA8A-6C720254DA9F}" destId="{0E6E8C73-013C-4E23-AF76-3A5D8314A95D}" srcOrd="0" destOrd="0" presId="urn:microsoft.com/office/officeart/2005/8/layout/hProcess9"/>
    <dgm:cxn modelId="{1D219940-4360-154D-B5FB-AB12A6579827}" type="presParOf" srcId="{6016E34D-0630-44AF-AA8A-6C720254DA9F}" destId="{748FF239-FBED-4CA7-BA56-7BA4C805C20B}" srcOrd="1" destOrd="0" presId="urn:microsoft.com/office/officeart/2005/8/layout/hProcess9"/>
    <dgm:cxn modelId="{857159E7-D2EE-C748-A92B-AF54499B751B}" type="presParOf" srcId="{748FF239-FBED-4CA7-BA56-7BA4C805C20B}" destId="{73AC02FF-51FF-4C7F-8346-648BF01742D0}" srcOrd="0" destOrd="0" presId="urn:microsoft.com/office/officeart/2005/8/layout/hProcess9"/>
    <dgm:cxn modelId="{37E1A5DA-D082-4541-98C5-21EC19C74740}" type="presParOf" srcId="{748FF239-FBED-4CA7-BA56-7BA4C805C20B}" destId="{EDF79FE9-EC97-4369-9C31-39C45AEA923F}" srcOrd="1" destOrd="0" presId="urn:microsoft.com/office/officeart/2005/8/layout/hProcess9"/>
    <dgm:cxn modelId="{09F43BFD-A3C7-2F45-9E48-BD2C3AE5370F}" type="presParOf" srcId="{748FF239-FBED-4CA7-BA56-7BA4C805C20B}" destId="{50E60A03-382E-4E67-8715-58304EA6B983}" srcOrd="2" destOrd="0" presId="urn:microsoft.com/office/officeart/2005/8/layout/hProcess9"/>
    <dgm:cxn modelId="{73B1081A-0685-8E44-ABC9-DDCB659B78FC}" type="presParOf" srcId="{748FF239-FBED-4CA7-BA56-7BA4C805C20B}" destId="{2DC0C45C-D224-4C90-9646-8E619ED71DCE}" srcOrd="3" destOrd="0" presId="urn:microsoft.com/office/officeart/2005/8/layout/hProcess9"/>
    <dgm:cxn modelId="{90BB9AB1-0C42-BB47-A5E3-E5D63EF5FA02}" type="presParOf" srcId="{748FF239-FBED-4CA7-BA56-7BA4C805C20B}" destId="{1C96782A-43A4-413F-BCBD-01A864E1972C}" srcOrd="4" destOrd="0" presId="urn:microsoft.com/office/officeart/2005/8/layout/hProcess9"/>
    <dgm:cxn modelId="{EA0F94CA-243D-AD4C-9316-3E5FAE140E38}" type="presParOf" srcId="{748FF239-FBED-4CA7-BA56-7BA4C805C20B}" destId="{30979085-8CF2-407B-9303-0FC804A76909}" srcOrd="5" destOrd="0" presId="urn:microsoft.com/office/officeart/2005/8/layout/hProcess9"/>
    <dgm:cxn modelId="{7806754E-03BD-964C-8E4A-12CD362193C1}" type="presParOf" srcId="{748FF239-FBED-4CA7-BA56-7BA4C805C20B}" destId="{FD0B5609-C7A8-4C8A-B7CB-AE1E9BF476F8}" srcOrd="6" destOrd="0" presId="urn:microsoft.com/office/officeart/2005/8/layout/hProcess9"/>
    <dgm:cxn modelId="{080333F8-E128-1C4B-988C-A8F28DAA7929}" type="presParOf" srcId="{748FF239-FBED-4CA7-BA56-7BA4C805C20B}" destId="{09138508-4C98-44E8-BE4B-8BBFFDF833E2}" srcOrd="7" destOrd="0" presId="urn:microsoft.com/office/officeart/2005/8/layout/hProcess9"/>
    <dgm:cxn modelId="{EE18D095-9FC3-9E47-B0B3-6A19365F7F1D}" type="presParOf" srcId="{748FF239-FBED-4CA7-BA56-7BA4C805C20B}" destId="{6A9C616E-F184-4EE9-B0AD-BB4EB4A3BEB3}" srcOrd="8" destOrd="0" presId="urn:microsoft.com/office/officeart/2005/8/layout/hProcess9"/>
    <dgm:cxn modelId="{4AE7361D-9E73-0B41-8D88-2B3B43FD7A94}" type="presParOf" srcId="{748FF239-FBED-4CA7-BA56-7BA4C805C20B}" destId="{97719D63-C9E0-469D-B365-01C9DE1ED8A1}" srcOrd="9" destOrd="0" presId="urn:microsoft.com/office/officeart/2005/8/layout/hProcess9"/>
    <dgm:cxn modelId="{9790DCE9-E6D6-F343-9E96-DC490A08C8EC}" type="presParOf" srcId="{748FF239-FBED-4CA7-BA56-7BA4C805C20B}" destId="{9036CDE2-CC65-499D-AB28-05E82EE9ABC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6E8C73-013C-4E23-AF76-3A5D8314A95D}">
      <dsp:nvSpPr>
        <dsp:cNvPr id="0" name=""/>
        <dsp:cNvSpPr/>
      </dsp:nvSpPr>
      <dsp:spPr>
        <a:xfrm>
          <a:off x="1" y="0"/>
          <a:ext cx="5903059" cy="3417149"/>
        </a:xfrm>
        <a:prstGeom prst="rightArrow">
          <a:avLst/>
        </a:prstGeom>
        <a:solidFill>
          <a:srgbClr val="FFFFFF">
            <a:lumMod val="9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C02FF-51FF-4C7F-8346-648BF01742D0}">
      <dsp:nvSpPr>
        <dsp:cNvPr id="0" name=""/>
        <dsp:cNvSpPr/>
      </dsp:nvSpPr>
      <dsp:spPr>
        <a:xfrm>
          <a:off x="1621" y="1025144"/>
          <a:ext cx="943971" cy="13668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Desarrollo de capacidades de proveedores metalmecánicos</a:t>
          </a:r>
          <a:endParaRPr lang="en-US" sz="800" kern="1200" dirty="0">
            <a:solidFill>
              <a:srgbClr val="FFFFFF"/>
            </a:solidFill>
            <a:latin typeface="Arial"/>
            <a:ea typeface=""/>
            <a:cs typeface=""/>
          </a:endParaRPr>
        </a:p>
      </dsp:txBody>
      <dsp:txXfrm>
        <a:off x="47702" y="1071225"/>
        <a:ext cx="851809" cy="1274697"/>
      </dsp:txXfrm>
    </dsp:sp>
    <dsp:sp modelId="{50E60A03-382E-4E67-8715-58304EA6B983}">
      <dsp:nvSpPr>
        <dsp:cNvPr id="0" name=""/>
        <dsp:cNvSpPr/>
      </dsp:nvSpPr>
      <dsp:spPr>
        <a:xfrm>
          <a:off x="992790" y="1025144"/>
          <a:ext cx="943971" cy="13668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Fortalecimiento del Centro de Energías Renovables del INTI</a:t>
          </a:r>
          <a:endParaRPr lang="en-US" sz="800" kern="1200" dirty="0">
            <a:solidFill>
              <a:srgbClr val="FFFFFF"/>
            </a:solidFill>
            <a:latin typeface="Arial"/>
            <a:ea typeface=""/>
            <a:cs typeface=""/>
          </a:endParaRPr>
        </a:p>
      </dsp:txBody>
      <dsp:txXfrm>
        <a:off x="1038871" y="1071225"/>
        <a:ext cx="851809" cy="1274697"/>
      </dsp:txXfrm>
    </dsp:sp>
    <dsp:sp modelId="{1C96782A-43A4-413F-BCBD-01A864E1972C}">
      <dsp:nvSpPr>
        <dsp:cNvPr id="0" name=""/>
        <dsp:cNvSpPr/>
      </dsp:nvSpPr>
      <dsp:spPr>
        <a:xfrm>
          <a:off x="1983960" y="1025144"/>
          <a:ext cx="943971" cy="13668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Aprovechamiento de escala de tecnólogos instalados para exportar aerogeneradores  a la región</a:t>
          </a:r>
          <a:endParaRPr lang="en-US" sz="800" kern="1200" dirty="0">
            <a:solidFill>
              <a:srgbClr val="FFFFFF"/>
            </a:solidFill>
            <a:latin typeface="Arial"/>
            <a:ea typeface=""/>
            <a:cs typeface=""/>
          </a:endParaRPr>
        </a:p>
      </dsp:txBody>
      <dsp:txXfrm>
        <a:off x="2030041" y="1071225"/>
        <a:ext cx="851809" cy="1274697"/>
      </dsp:txXfrm>
    </dsp:sp>
    <dsp:sp modelId="{FD0B5609-C7A8-4C8A-B7CB-AE1E9BF476F8}">
      <dsp:nvSpPr>
        <dsp:cNvPr id="0" name=""/>
        <dsp:cNvSpPr/>
      </dsp:nvSpPr>
      <dsp:spPr>
        <a:xfrm>
          <a:off x="2975130" y="1025144"/>
          <a:ext cx="943971" cy="13668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Radicación de fábrica de palas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(componente clave)</a:t>
          </a:r>
          <a:endParaRPr lang="en-US" sz="800" kern="1200" dirty="0">
            <a:solidFill>
              <a:srgbClr val="FFFFFF"/>
            </a:solidFill>
            <a:latin typeface="Arial"/>
            <a:ea typeface=""/>
            <a:cs typeface=""/>
          </a:endParaRPr>
        </a:p>
      </dsp:txBody>
      <dsp:txXfrm>
        <a:off x="3021211" y="1071225"/>
        <a:ext cx="851809" cy="1274697"/>
      </dsp:txXfrm>
    </dsp:sp>
    <dsp:sp modelId="{6A9C616E-F184-4EE9-B0AD-BB4EB4A3BEB3}">
      <dsp:nvSpPr>
        <dsp:cNvPr id="0" name=""/>
        <dsp:cNvSpPr/>
      </dsp:nvSpPr>
      <dsp:spPr>
        <a:xfrm>
          <a:off x="3966299" y="1025144"/>
          <a:ext cx="943971" cy="13668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Radicación de fabricación de equipos para proyectos offshore</a:t>
          </a:r>
        </a:p>
      </dsp:txBody>
      <dsp:txXfrm>
        <a:off x="4012380" y="1071225"/>
        <a:ext cx="851809" cy="1274697"/>
      </dsp:txXfrm>
    </dsp:sp>
    <dsp:sp modelId="{9036CDE2-CC65-499D-AB28-05E82EE9ABCB}">
      <dsp:nvSpPr>
        <dsp:cNvPr id="0" name=""/>
        <dsp:cNvSpPr/>
      </dsp:nvSpPr>
      <dsp:spPr>
        <a:xfrm>
          <a:off x="4957469" y="1025144"/>
          <a:ext cx="943971" cy="13668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800" kern="1200" dirty="0">
              <a:solidFill>
                <a:srgbClr val="FFFFFF"/>
              </a:solidFill>
              <a:latin typeface="Arial"/>
              <a:ea typeface=""/>
              <a:cs typeface=""/>
            </a:rPr>
            <a:t>Identificación y desarrollo de servicios basados en el conocimiento</a:t>
          </a:r>
          <a:endParaRPr lang="en-US" sz="800" kern="1200" dirty="0">
            <a:solidFill>
              <a:srgbClr val="FFFFFF"/>
            </a:solidFill>
            <a:latin typeface="Arial"/>
            <a:ea typeface=""/>
            <a:cs typeface=""/>
          </a:endParaRPr>
        </a:p>
      </dsp:txBody>
      <dsp:txXfrm>
        <a:off x="5003550" y="1071225"/>
        <a:ext cx="851809" cy="1274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encabezado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s-AR" altLang="es-ES_tradnl"/>
          </a:p>
        </p:txBody>
      </p:sp>
      <p:sp>
        <p:nvSpPr>
          <p:cNvPr id="33795" name="Marcador de fecha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F4422C0-C865-B84C-8FA3-0A1D18092D32}" type="datetimeFigureOut">
              <a:rPr lang="es-AR" altLang="es-ES_tradnl"/>
              <a:pPr/>
              <a:t>30/10/23</a:t>
            </a:fld>
            <a:endParaRPr lang="es-AR" altLang="es-ES_tradnl"/>
          </a:p>
        </p:txBody>
      </p:sp>
      <p:sp>
        <p:nvSpPr>
          <p:cNvPr id="33796" name="Marcador de pie de página 3"/>
          <p:cNvSpPr>
            <a:spLocks noGrp="1"/>
          </p:cNvSpPr>
          <p:nvPr>
            <p:ph type="ftr" sz="quarter" idx="2"/>
          </p:nvPr>
        </p:nvSpPr>
        <p:spPr bwMode="auto"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s-AR" altLang="es-ES_tradnl"/>
          </a:p>
        </p:txBody>
      </p:sp>
      <p:sp>
        <p:nvSpPr>
          <p:cNvPr id="33797" name="Marcador de número de diapositiva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BE95F2B-6079-5B42-A3FE-4B4A26B4A8DD}" type="slidenum">
              <a:rPr lang="es-AR" altLang="es-ES_tradnl"/>
              <a:pPr/>
              <a:t>‹Nº›</a:t>
            </a:fld>
            <a:endParaRPr lang="es-AR" altLang="es-ES_tradnl"/>
          </a:p>
        </p:txBody>
      </p:sp>
    </p:spTree>
    <p:extLst>
      <p:ext uri="{BB962C8B-B14F-4D97-AF65-F5344CB8AC3E}">
        <p14:creationId xmlns:p14="http://schemas.microsoft.com/office/powerpoint/2010/main" val="1474773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3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1" tIns="91411" rIns="91411" bIns="914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endParaRPr lang="es-ES_tradnl" altLang="es-ES_tradnl"/>
          </a:p>
        </p:txBody>
      </p:sp>
      <p:sp>
        <p:nvSpPr>
          <p:cNvPr id="32771" name="Shape 4"/>
          <p:cNvSpPr txBox="1">
            <a:spLocks noGrp="1"/>
          </p:cNvSpPr>
          <p:nvPr>
            <p:ph type="dt" idx="10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1" tIns="91411" rIns="91411" bIns="914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endParaRPr lang="es-ES_tradnl" altLang="es-ES_tradnl"/>
          </a:p>
        </p:txBody>
      </p:sp>
      <p:sp>
        <p:nvSpPr>
          <p:cNvPr id="60420" name="Shape 5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406400" y="696913"/>
            <a:ext cx="6197600" cy="34861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wrap="square" lIns="91411" tIns="91411" rIns="91411" bIns="91411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32774" name="Shape 7"/>
          <p:cNvSpPr txBox="1">
            <a:spLocks noGrp="1"/>
          </p:cNvSpPr>
          <p:nvPr>
            <p:ph type="ftr" idx="11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1" tIns="91411" rIns="91411" bIns="9141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endParaRPr lang="es-ES_tradnl" altLang="es-ES_tradnl"/>
          </a:p>
        </p:txBody>
      </p:sp>
      <p:sp>
        <p:nvSpPr>
          <p:cNvPr id="32775" name="Shape 8"/>
          <p:cNvSpPr txBox="1">
            <a:spLocks noGrp="1"/>
          </p:cNvSpPr>
          <p:nvPr>
            <p:ph type="sldNum" idx="12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vert="horz" wrap="square" lIns="93161" tIns="46568" rIns="93161" bIns="465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25000"/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fld id="{9DCDBA7B-E38B-914D-A04E-7711E762D1E9}" type="slidenum">
              <a:rPr lang="es-ES" altLang="es-ES_tradnl"/>
              <a:pPr/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6597181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3490" name="Marcador de notas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_tradnl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63491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fld id="{5C00C158-6D68-D745-AB93-84FB2D7D2127}" type="slidenum">
              <a:rPr lang="es-ES_tradnl" altLang="es-ES_tradnl" sz="1200">
                <a:latin typeface="Calibri" charset="0"/>
                <a:ea typeface="Calibri" charset="0"/>
                <a:cs typeface="Calibri" charset="0"/>
                <a:sym typeface="Calibri" charset="0"/>
              </a:rPr>
              <a:pPr/>
              <a:t>1</a:t>
            </a:fld>
            <a:endParaRPr lang="es-ES_tradnl" altLang="es-ES_tradnl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6562" name="Marcador de notas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66563" name="Marcador de número de diapositiva 3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fld id="{263D3C6E-DC59-AE4A-9387-B1C4A7700D95}" type="slidenum">
              <a:rPr lang="es-ES" altLang="es-ES_tradnl" sz="1200">
                <a:latin typeface="Calibri" charset="0"/>
                <a:ea typeface="Calibri" charset="0"/>
                <a:cs typeface="Calibri" charset="0"/>
                <a:sym typeface="Calibri" charset="0"/>
              </a:rPr>
              <a:pPr/>
              <a:t>2</a:t>
            </a:fld>
            <a:endParaRPr lang="es-ES" altLang="es-ES_tradnl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89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6562" name="Marcador de notas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66563" name="Marcador de número de diapositiva 3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fld id="{263D3C6E-DC59-AE4A-9387-B1C4A7700D95}" type="slidenum">
              <a:rPr lang="es-ES" altLang="es-ES_tradnl" sz="1200">
                <a:latin typeface="Calibri" charset="0"/>
                <a:ea typeface="Calibri" charset="0"/>
                <a:cs typeface="Calibri" charset="0"/>
                <a:sym typeface="Calibri" charset="0"/>
              </a:rPr>
              <a:pPr/>
              <a:t>14</a:t>
            </a:fld>
            <a:endParaRPr lang="es-ES" altLang="es-ES_tradnl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50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66562" name="Marcador de notas 2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AR" altLang="es-AR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66563" name="Marcador de número de diapositiva 3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fld id="{263D3C6E-DC59-AE4A-9387-B1C4A7700D95}" type="slidenum">
              <a:rPr lang="es-ES" altLang="es-ES_tradnl" sz="1200">
                <a:latin typeface="Calibri" charset="0"/>
                <a:ea typeface="Calibri" charset="0"/>
                <a:cs typeface="Calibri" charset="0"/>
                <a:sym typeface="Calibri" charset="0"/>
              </a:rPr>
              <a:pPr/>
              <a:t>16</a:t>
            </a:fld>
            <a:endParaRPr lang="es-ES" altLang="es-ES_tradnl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32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80898" name="Marcador de notas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_tradnl" altLang="es-ES_tradnl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80899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fld id="{D761F3FE-DCC8-554E-8538-63660385CF1D}" type="slidenum">
              <a:rPr lang="es-ES_tradnl" altLang="es-ES_tradnl" sz="1200">
                <a:latin typeface="Calibri" charset="0"/>
                <a:ea typeface="Calibri" charset="0"/>
                <a:cs typeface="Calibri" charset="0"/>
                <a:sym typeface="Calibri" charset="0"/>
              </a:rPr>
              <a:pPr/>
              <a:t>25</a:t>
            </a:fld>
            <a:endParaRPr lang="es-ES_tradnl" altLang="es-ES_tradnl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2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895350"/>
            <a:ext cx="12192000" cy="209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Gráfico 5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600" y="244475"/>
            <a:ext cx="34147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áfico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0" y="947738"/>
            <a:ext cx="3527425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57200" y="326916"/>
            <a:ext cx="5638800" cy="432048"/>
          </a:xfrm>
        </p:spPr>
        <p:txBody>
          <a:bodyPr lIns="0" tIns="0" rIns="0" bIns="0">
            <a:noAutofit/>
          </a:bodyPr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74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6698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3187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EBBA-95B4-2F4F-9D85-5BE804C88261}" type="datetimeFigureOut">
              <a:rPr lang="es-AR" smtClean="0"/>
              <a:t>30/10/23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27D-8673-A348-AC49-2A8D2BA216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5226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EBBA-95B4-2F4F-9D85-5BE804C88261}" type="datetimeFigureOut">
              <a:rPr lang="es-AR" smtClean="0"/>
              <a:t>30/10/23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27D-8673-A348-AC49-2A8D2BA216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84180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EBBA-95B4-2F4F-9D85-5BE804C88261}" type="datetimeFigureOut">
              <a:rPr lang="es-AR" smtClean="0"/>
              <a:t>30/10/23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C627D-8673-A348-AC49-2A8D2BA2164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1607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052736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04095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>
            <a:lvl1pPr marL="179388" indent="-163513">
              <a:buClr>
                <a:schemeClr val="tx2"/>
              </a:buClr>
              <a:defRPr/>
            </a:lvl1pPr>
            <a:lvl2pPr marL="447675" indent="-179388">
              <a:buClr>
                <a:schemeClr val="tx2"/>
              </a:buClr>
              <a:defRPr/>
            </a:lvl2pPr>
            <a:lvl3pPr marL="717550" indent="-179388"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1076325" indent="-228600">
              <a:buClr>
                <a:schemeClr val="tx2"/>
              </a:buClr>
              <a:buFont typeface="Arial" panose="020B0604020202020204" pitchFamily="34" charset="0"/>
              <a:buChar char="▫"/>
              <a:tabLst>
                <a:tab pos="1076325" algn="l"/>
              </a:tabLst>
              <a:defRPr/>
            </a:lvl4pPr>
            <a:lvl5pPr marL="1344613" indent="-179388">
              <a:buClr>
                <a:schemeClr val="tx2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09759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805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6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>
            <a:lvl1pPr marL="179388" indent="-163513">
              <a:buClr>
                <a:schemeClr val="tx2"/>
              </a:buClr>
              <a:defRPr/>
            </a:lvl1pPr>
            <a:lvl2pPr marL="447675" indent="-179388">
              <a:buClr>
                <a:schemeClr val="tx2"/>
              </a:buClr>
              <a:defRPr/>
            </a:lvl2pPr>
            <a:lvl3pPr marL="717550" indent="-179388"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1076325" indent="-228600">
              <a:buClr>
                <a:schemeClr val="tx2"/>
              </a:buClr>
              <a:buFont typeface="Arial" panose="020B0604020202020204" pitchFamily="34" charset="0"/>
              <a:buChar char="▫"/>
              <a:tabLst>
                <a:tab pos="1076325" algn="l"/>
              </a:tabLst>
              <a:defRPr/>
            </a:lvl4pPr>
            <a:lvl5pPr marL="1344613" indent="-179388">
              <a:buClr>
                <a:schemeClr val="tx2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24038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917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6345238"/>
            <a:ext cx="35925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áfico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950" y="6092825"/>
            <a:ext cx="31416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15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895350"/>
            <a:ext cx="12192000" cy="209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" name="Rectángulo 4"/>
          <p:cNvSpPr/>
          <p:nvPr userDrawn="1"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7" name="Gráfico 5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600" y="244475"/>
            <a:ext cx="34147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0" y="947738"/>
            <a:ext cx="3527425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>
            <a:lvl1pPr marL="179388" indent="-163513">
              <a:buClr>
                <a:schemeClr val="tx2"/>
              </a:buClr>
              <a:defRPr/>
            </a:lvl1pPr>
            <a:lvl2pPr marL="447675" indent="-179388">
              <a:buClr>
                <a:schemeClr val="tx2"/>
              </a:buClr>
              <a:defRPr/>
            </a:lvl2pPr>
            <a:lvl3pPr marL="717550" indent="-179388"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1076325" indent="-228600">
              <a:buClr>
                <a:schemeClr val="tx2"/>
              </a:buClr>
              <a:buFont typeface="Arial" panose="020B0604020202020204" pitchFamily="34" charset="0"/>
              <a:buChar char="▫"/>
              <a:tabLst>
                <a:tab pos="1076325" algn="l"/>
              </a:tabLst>
              <a:defRPr/>
            </a:lvl4pPr>
            <a:lvl5pPr marL="1344613" indent="-179388">
              <a:buClr>
                <a:schemeClr val="tx2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457200" y="326916"/>
            <a:ext cx="5638800" cy="432048"/>
          </a:xfrm>
        </p:spPr>
        <p:txBody>
          <a:bodyPr lIns="0" tIns="0" rIns="0" bIns="0">
            <a:noAutofit/>
          </a:bodyPr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43334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6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775" y="381000"/>
            <a:ext cx="5524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54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9122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321425"/>
            <a:ext cx="38735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áfico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475" y="6169025"/>
            <a:ext cx="261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56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38508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17930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805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6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>
            <a:lvl1pPr marL="179388" indent="-163513">
              <a:buClr>
                <a:schemeClr val="tx2"/>
              </a:buClr>
              <a:defRPr/>
            </a:lvl1pPr>
            <a:lvl2pPr marL="447675" indent="-179388">
              <a:buClr>
                <a:schemeClr val="tx2"/>
              </a:buClr>
              <a:defRPr/>
            </a:lvl2pPr>
            <a:lvl3pPr marL="717550" indent="-179388"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1076325" indent="-228600">
              <a:buClr>
                <a:schemeClr val="tx2"/>
              </a:buClr>
              <a:buFont typeface="Arial" panose="020B0604020202020204" pitchFamily="34" charset="0"/>
              <a:buChar char="▫"/>
              <a:tabLst>
                <a:tab pos="1076325" algn="l"/>
              </a:tabLst>
              <a:defRPr/>
            </a:lvl4pPr>
            <a:lvl5pPr marL="1344613" indent="-179388">
              <a:buClr>
                <a:schemeClr val="tx2"/>
              </a:buClr>
              <a:defRPr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527361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00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6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775" y="381000"/>
            <a:ext cx="5524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374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CI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Gráfico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329363"/>
            <a:ext cx="52562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áfico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63" y="6086475"/>
            <a:ext cx="4641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77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CI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Gráfico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6329363"/>
            <a:ext cx="5353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áfico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263" y="6049963"/>
            <a:ext cx="398938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47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2 linea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>
            <a:noAutofit/>
          </a:bodyPr>
          <a:lstStyle>
            <a:lvl1pPr marL="179388" indent="-163513">
              <a:buClr>
                <a:schemeClr val="tx2"/>
              </a:buClr>
              <a:defRPr/>
            </a:lvl1pPr>
            <a:lvl2pPr marL="447675" indent="-179388">
              <a:buClr>
                <a:schemeClr val="tx2"/>
              </a:buClr>
              <a:defRPr/>
            </a:lvl2pPr>
            <a:lvl3pPr marL="717550" indent="-179388">
              <a:buClr>
                <a:schemeClr val="tx2"/>
              </a:buClr>
              <a:buFont typeface="Wingdings" panose="05000000000000000000" pitchFamily="2" charset="2"/>
              <a:buChar char="§"/>
              <a:defRPr/>
            </a:lvl3pPr>
            <a:lvl4pPr marL="1076325" indent="-228600">
              <a:buClr>
                <a:schemeClr val="tx2"/>
              </a:buClr>
              <a:buFont typeface="Arial" panose="020B0604020202020204" pitchFamily="34" charset="0"/>
              <a:buChar char="▫"/>
              <a:tabLst>
                <a:tab pos="1076325" algn="l"/>
              </a:tabLst>
              <a:defRPr/>
            </a:lvl4pPr>
            <a:lvl5pPr marL="1344613" indent="-179388">
              <a:buClr>
                <a:schemeClr val="tx2"/>
              </a:buClr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06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320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2 lin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95351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o 1 lin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51722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052736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32686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85937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37036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052736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96163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26632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805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127504"/>
            <a:ext cx="10972800" cy="3886200"/>
          </a:xfrm>
        </p:spPr>
        <p:txBody>
          <a:bodyPr/>
          <a:lstStyle>
            <a:lvl1pPr>
              <a:buClr>
                <a:srgbClr val="007CD4"/>
              </a:buClr>
              <a:defRPr/>
            </a:lvl1pPr>
            <a:lvl2pPr>
              <a:buClr>
                <a:srgbClr val="007CD4"/>
              </a:buClr>
              <a:defRPr/>
            </a:lvl2pPr>
            <a:lvl3pPr>
              <a:buClr>
                <a:srgbClr val="007CD4"/>
              </a:buClr>
              <a:defRPr/>
            </a:lvl3pPr>
            <a:lvl4pPr>
              <a:buClr>
                <a:srgbClr val="007CD4"/>
              </a:buClr>
              <a:defRPr/>
            </a:lvl4pPr>
            <a:lvl5pPr>
              <a:buClr>
                <a:srgbClr val="007CD4"/>
              </a:buCl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700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2 Lineas 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3886200"/>
          </a:xfrm>
        </p:spPr>
        <p:txBody>
          <a:bodyPr/>
          <a:lstStyle>
            <a:lvl1pPr>
              <a:buClr>
                <a:srgbClr val="007CD4"/>
              </a:buClr>
              <a:defRPr/>
            </a:lvl1pPr>
            <a:lvl2pPr>
              <a:buClr>
                <a:srgbClr val="007CD4"/>
              </a:buClr>
              <a:defRPr/>
            </a:lvl2pPr>
            <a:lvl3pPr>
              <a:buClr>
                <a:srgbClr val="007CD4"/>
              </a:buClr>
              <a:defRPr/>
            </a:lvl3pPr>
            <a:lvl4pPr>
              <a:buClr>
                <a:srgbClr val="007CD4"/>
              </a:buClr>
              <a:defRPr/>
            </a:lvl4pPr>
            <a:lvl5pPr>
              <a:buClr>
                <a:srgbClr val="007CD4"/>
              </a:buCl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30999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70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CI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Gráfico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329363"/>
            <a:ext cx="52562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áfico 5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63" y="6086475"/>
            <a:ext cx="4641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999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8" y="6165850"/>
            <a:ext cx="4103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6359525"/>
            <a:ext cx="3870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561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6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775" y="381000"/>
            <a:ext cx="5524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6164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052736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9822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45807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23778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052736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12570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34260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64185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57461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3" y="6165850"/>
            <a:ext cx="41052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63" y="6359525"/>
            <a:ext cx="32829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27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CI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5959475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Gráfico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6329363"/>
            <a:ext cx="5353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áfico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8263" y="6049963"/>
            <a:ext cx="3989387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075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3934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94293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08872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74871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4070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93715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88514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8565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5"/>
          <p:cNvCxnSpPr/>
          <p:nvPr userDrawn="1"/>
        </p:nvCxnSpPr>
        <p:spPr>
          <a:xfrm>
            <a:off x="719138" y="692150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251" y="249193"/>
            <a:ext cx="10363200" cy="432048"/>
          </a:xfrm>
        </p:spPr>
        <p:txBody>
          <a:bodyPr anchor="t">
            <a:noAutofit/>
          </a:bodyPr>
          <a:lstStyle>
            <a:lvl1pPr algn="l">
              <a:defRPr sz="2400" b="1" cap="all">
                <a:solidFill>
                  <a:schemeClr val="bg2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03340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0224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6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775" y="381000"/>
            <a:ext cx="5524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126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12192000" cy="686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 defTabSz="4572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3" name="Imagen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775" y="381000"/>
            <a:ext cx="55245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1989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charset="0"/>
              </a:defRPr>
            </a:lvl1pPr>
          </a:lstStyle>
          <a:p>
            <a:endParaRPr lang="es-ES" alt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800">
                <a:solidFill>
                  <a:srgbClr val="FFFFFF"/>
                </a:solidFill>
                <a:latin typeface="Calibri" charset="0"/>
              </a:defRPr>
            </a:lvl1pPr>
          </a:lstStyle>
          <a:p>
            <a:endParaRPr lang="es-ES" alt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FFFFFF"/>
                </a:solidFill>
                <a:latin typeface="Calibri"/>
                <a:ea typeface=""/>
                <a:cs typeface=""/>
                <a:sym typeface="Arial" charset="0"/>
              </a:defRPr>
            </a:lvl1pPr>
          </a:lstStyle>
          <a:p>
            <a:pPr>
              <a:defRPr/>
            </a:pPr>
            <a:fld id="{8C7A8F38-8B17-E343-AA0D-8B34CE62FD6B}" type="slidenum">
              <a:rPr lang="es-ES"/>
              <a:pPr>
                <a:defRPr/>
              </a:pPr>
              <a:t>‹Nº›</a:t>
            </a:fld>
            <a:r>
              <a:rPr lang="es-ES"/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16900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ulo 1 lin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895350"/>
            <a:ext cx="12192000" cy="209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Gráfico 5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3600" y="244475"/>
            <a:ext cx="34147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áfico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500" y="947738"/>
            <a:ext cx="3527425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57200" y="326916"/>
            <a:ext cx="5638800" cy="432048"/>
          </a:xfrm>
        </p:spPr>
        <p:txBody>
          <a:bodyPr lIns="0" tIns="0" rIns="0" bIns="0">
            <a:noAutofit/>
          </a:bodyPr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4094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1 linea + tex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895350"/>
            <a:ext cx="12192000" cy="209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" name="Rectángulo 3"/>
          <p:cNvSpPr/>
          <p:nvPr userDrawn="1"/>
        </p:nvSpPr>
        <p:spPr>
          <a:xfrm>
            <a:off x="0" y="0"/>
            <a:ext cx="12192000" cy="9017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es-ES_tradnl" altLang="es-ES_tradnl" sz="18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Gráfico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038" y="231775"/>
            <a:ext cx="3028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>
            <a:spLocks noChangeArrowheads="1"/>
          </p:cNvSpPr>
          <p:nvPr userDrawn="1"/>
        </p:nvSpPr>
        <p:spPr bwMode="auto">
          <a:xfrm>
            <a:off x="8464550" y="896938"/>
            <a:ext cx="3563938" cy="215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defRPr/>
            </a:pPr>
            <a:r>
              <a:rPr lang="es-MX" altLang="es-ES_tradnl" sz="900" b="1">
                <a:solidFill>
                  <a:schemeClr val="bg2"/>
                </a:solidFill>
              </a:rPr>
              <a:t>Undersecretariat for Renewable Energy and Energy Efficiency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6916"/>
            <a:ext cx="5638800" cy="432048"/>
          </a:xfrm>
        </p:spPr>
        <p:txBody>
          <a:bodyPr lIns="0" tIns="0" rIns="0" bIns="0">
            <a:noAutofit/>
          </a:bodyPr>
          <a:lstStyle>
            <a:lvl1pPr algn="l">
              <a:defRPr sz="2000" b="1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485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5"/>
          <p:cNvCxnSpPr/>
          <p:nvPr userDrawn="1"/>
        </p:nvCxnSpPr>
        <p:spPr>
          <a:xfrm>
            <a:off x="719138" y="1052513"/>
            <a:ext cx="1152525" cy="0"/>
          </a:xfrm>
          <a:prstGeom prst="line">
            <a:avLst/>
          </a:prstGeom>
          <a:ln w="762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363200" cy="864096"/>
          </a:xfrm>
        </p:spPr>
        <p:txBody>
          <a:bodyPr anchor="t">
            <a:noAutofit/>
          </a:bodyPr>
          <a:lstStyle>
            <a:lvl1pPr algn="l">
              <a:defRPr sz="2400" b="1" cap="all" baseline="0">
                <a:solidFill>
                  <a:schemeClr val="bg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 dirty="0"/>
          </a:p>
        </p:txBody>
      </p:sp>
      <p:sp>
        <p:nvSpPr>
          <p:cNvPr id="4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719403" y="1485553"/>
            <a:ext cx="10290175" cy="4103687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04129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595313" y="260350"/>
            <a:ext cx="10972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CLIC PARA EDITAR TÍTULO</a:t>
            </a:r>
            <a:endParaRPr lang="es-ES_tradnl" altLang="es-ES_tradnl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Haga clic para modificar el estilo de texto del patrón</a:t>
            </a:r>
          </a:p>
          <a:p>
            <a:pPr lvl="1"/>
            <a:r>
              <a:rPr lang="en-US" altLang="es-ES_tradnl"/>
              <a:t>Segundo nivel</a:t>
            </a:r>
          </a:p>
          <a:p>
            <a:pPr lvl="2"/>
            <a:r>
              <a:rPr lang="en-US" altLang="es-ES_tradnl"/>
              <a:t>Tercer nivel</a:t>
            </a:r>
          </a:p>
          <a:p>
            <a:pPr lvl="3"/>
            <a:r>
              <a:rPr lang="en-US" altLang="es-ES_tradnl"/>
              <a:t>Cuarto nivel</a:t>
            </a:r>
          </a:p>
          <a:p>
            <a:pPr lvl="4"/>
            <a:r>
              <a:rPr lang="en-US" altLang="es-ES_tradnl"/>
              <a:t>Quinto nivel</a:t>
            </a:r>
            <a:endParaRPr lang="es-ES_tradnl" alt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04" r:id="rId1"/>
    <p:sldLayoutId id="2147485105" r:id="rId2"/>
    <p:sldLayoutId id="2147485100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  <p:sldLayoutId id="2147485158" r:id="rId12"/>
    <p:sldLayoutId id="2147485159" r:id="rId13"/>
    <p:sldLayoutId id="2147485160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16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»"/>
        <a:defRPr sz="16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título 1"/>
          <p:cNvSpPr>
            <a:spLocks noGrp="1"/>
          </p:cNvSpPr>
          <p:nvPr>
            <p:ph type="title"/>
          </p:nvPr>
        </p:nvSpPr>
        <p:spPr bwMode="auto">
          <a:xfrm>
            <a:off x="595313" y="260350"/>
            <a:ext cx="10972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CLIC PARA EDITAR TÍTULO</a:t>
            </a:r>
            <a:endParaRPr lang="es-ES_tradnl" altLang="es-ES_tradnl"/>
          </a:p>
        </p:txBody>
      </p:sp>
      <p:sp>
        <p:nvSpPr>
          <p:cNvPr id="1229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Haga clic para modificar el estilo de texto del patrón</a:t>
            </a:r>
          </a:p>
          <a:p>
            <a:pPr lvl="1"/>
            <a:r>
              <a:rPr lang="en-US" altLang="es-ES_tradnl"/>
              <a:t>Segundo nivel</a:t>
            </a:r>
          </a:p>
          <a:p>
            <a:pPr lvl="2"/>
            <a:r>
              <a:rPr lang="en-US" altLang="es-ES_tradnl"/>
              <a:t>Tercer nivel</a:t>
            </a:r>
          </a:p>
          <a:p>
            <a:pPr lvl="3"/>
            <a:r>
              <a:rPr lang="en-US" altLang="es-ES_tradnl"/>
              <a:t>Cuarto nivel</a:t>
            </a:r>
          </a:p>
          <a:p>
            <a:pPr lvl="4"/>
            <a:r>
              <a:rPr lang="en-US" altLang="es-ES_tradnl"/>
              <a:t>Quinto nivel</a:t>
            </a:r>
            <a:endParaRPr lang="es-ES_tradnl" alt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14" r:id="rId1"/>
    <p:sldLayoutId id="2147485115" r:id="rId2"/>
    <p:sldLayoutId id="2147485116" r:id="rId3"/>
    <p:sldLayoutId id="2147485101" r:id="rId4"/>
    <p:sldLayoutId id="2147485117" r:id="rId5"/>
    <p:sldLayoutId id="2147485118" r:id="rId6"/>
    <p:sldLayoutId id="2147485119" r:id="rId7"/>
    <p:sldLayoutId id="2147485120" r:id="rId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16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»"/>
        <a:defRPr sz="16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595313" y="260350"/>
            <a:ext cx="10972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/>
              <a:t>CLIC PARA EDITAR TÍTULO</a:t>
            </a:r>
            <a:endParaRPr lang="es-ES_tradnl" altLang="es-AR"/>
          </a:p>
        </p:txBody>
      </p:sp>
      <p:sp>
        <p:nvSpPr>
          <p:cNvPr id="20483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AR"/>
              <a:t>Haga clic para modificar el estilo de texto del patrón</a:t>
            </a:r>
          </a:p>
          <a:p>
            <a:pPr lvl="1"/>
            <a:r>
              <a:rPr lang="en-US" altLang="es-AR"/>
              <a:t>Segundo nivel</a:t>
            </a:r>
          </a:p>
          <a:p>
            <a:pPr lvl="2"/>
            <a:r>
              <a:rPr lang="en-US" altLang="es-AR"/>
              <a:t>Tercer nivel</a:t>
            </a:r>
          </a:p>
          <a:p>
            <a:pPr lvl="3"/>
            <a:r>
              <a:rPr lang="en-US" altLang="es-AR"/>
              <a:t>Cuarto nivel</a:t>
            </a:r>
          </a:p>
          <a:p>
            <a:pPr lvl="4"/>
            <a:r>
              <a:rPr lang="en-US" altLang="es-AR"/>
              <a:t>Quinto nivel</a:t>
            </a:r>
            <a:endParaRPr lang="es-ES_tradnl" alt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21" r:id="rId1"/>
    <p:sldLayoutId id="2147485122" r:id="rId2"/>
    <p:sldLayoutId id="2147485102" r:id="rId3"/>
    <p:sldLayoutId id="2147485123" r:id="rId4"/>
    <p:sldLayoutId id="2147485124" r:id="rId5"/>
    <p:sldLayoutId id="2147485125" r:id="rId6"/>
    <p:sldLayoutId id="2147485126" r:id="rId7"/>
    <p:sldLayoutId id="2147485127" r:id="rId8"/>
    <p:sldLayoutId id="2147485128" r:id="rId9"/>
    <p:sldLayoutId id="2147485129" r:id="rId10"/>
    <p:sldLayoutId id="2147485130" r:id="rId11"/>
    <p:sldLayoutId id="2147485131" r:id="rId1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2000" kern="1200">
          <a:solidFill>
            <a:srgbClr val="7F7F7F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kern="1200">
          <a:solidFill>
            <a:srgbClr val="7F7F7F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1600" kern="1200">
          <a:solidFill>
            <a:srgbClr val="7F7F7F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»"/>
        <a:defRPr sz="1600" kern="1200">
          <a:solidFill>
            <a:srgbClr val="7F7F7F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título 1"/>
          <p:cNvSpPr>
            <a:spLocks noGrp="1"/>
          </p:cNvSpPr>
          <p:nvPr>
            <p:ph type="title"/>
          </p:nvPr>
        </p:nvSpPr>
        <p:spPr bwMode="auto">
          <a:xfrm>
            <a:off x="595313" y="260350"/>
            <a:ext cx="10972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CLIC PARA EDITAR TÍTULO</a:t>
            </a:r>
            <a:endParaRPr lang="es-ES_tradnl" altLang="es-ES_tradnl"/>
          </a:p>
        </p:txBody>
      </p:sp>
      <p:sp>
        <p:nvSpPr>
          <p:cNvPr id="3277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_tradnl"/>
              <a:t>Haga clic para modificar el estilo de texto del patrón</a:t>
            </a:r>
          </a:p>
          <a:p>
            <a:pPr lvl="1"/>
            <a:r>
              <a:rPr lang="en-US" altLang="es-ES_tradnl"/>
              <a:t>Segundo nivel</a:t>
            </a:r>
          </a:p>
          <a:p>
            <a:pPr lvl="2"/>
            <a:r>
              <a:rPr lang="en-US" altLang="es-ES_tradnl"/>
              <a:t>Tercer nivel</a:t>
            </a:r>
          </a:p>
          <a:p>
            <a:pPr lvl="3"/>
            <a:r>
              <a:rPr lang="en-US" altLang="es-ES_tradnl"/>
              <a:t>Cuarto nivel</a:t>
            </a:r>
          </a:p>
          <a:p>
            <a:pPr lvl="4"/>
            <a:r>
              <a:rPr lang="en-US" altLang="es-ES_tradnl"/>
              <a:t>Quinto nivel</a:t>
            </a:r>
            <a:endParaRPr lang="es-ES_tradnl" alt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32" r:id="rId1"/>
    <p:sldLayoutId id="2147485133" r:id="rId2"/>
    <p:sldLayoutId id="2147485134" r:id="rId3"/>
    <p:sldLayoutId id="2147485135" r:id="rId4"/>
    <p:sldLayoutId id="2147485103" r:id="rId5"/>
    <p:sldLayoutId id="2147485136" r:id="rId6"/>
    <p:sldLayoutId id="2147485137" r:id="rId7"/>
    <p:sldLayoutId id="2147485138" r:id="rId8"/>
    <p:sldLayoutId id="2147485139" r:id="rId9"/>
    <p:sldLayoutId id="2147485140" r:id="rId10"/>
    <p:sldLayoutId id="2147485141" r:id="rId11"/>
    <p:sldLayoutId id="2147485142" r:id="rId12"/>
    <p:sldLayoutId id="2147485143" r:id="rId13"/>
    <p:sldLayoutId id="2147485144" r:id="rId14"/>
    <p:sldLayoutId id="2147485145" r:id="rId15"/>
    <p:sldLayoutId id="2147485146" r:id="rId16"/>
    <p:sldLayoutId id="2147485147" r:id="rId17"/>
    <p:sldLayoutId id="2147485148" r:id="rId18"/>
    <p:sldLayoutId id="2147485149" r:id="rId19"/>
    <p:sldLayoutId id="2147485150" r:id="rId20"/>
    <p:sldLayoutId id="2147485151" r:id="rId21"/>
    <p:sldLayoutId id="2147485152" r:id="rId22"/>
    <p:sldLayoutId id="2147485153" r:id="rId23"/>
    <p:sldLayoutId id="2147485154" r:id="rId24"/>
    <p:sldLayoutId id="2147485155" r:id="rId25"/>
    <p:sldLayoutId id="2147485156" r:id="rId26"/>
    <p:sldLayoutId id="2147485157" r:id="rId2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Franklin Gothic Book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•"/>
        <a:defRPr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–"/>
        <a:defRPr sz="16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0072BC"/>
        </a:buClr>
        <a:buFont typeface="Arial" charset="0"/>
        <a:buChar char="»"/>
        <a:defRPr sz="16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26" Type="http://schemas.openxmlformats.org/officeDocument/2006/relationships/image" Target="../media/image57.png"/><Relationship Id="rId21" Type="http://schemas.openxmlformats.org/officeDocument/2006/relationships/image" Target="../media/image52.png"/><Relationship Id="rId34" Type="http://schemas.openxmlformats.org/officeDocument/2006/relationships/diagramLayout" Target="../diagrams/layout1.xml"/><Relationship Id="rId7" Type="http://schemas.openxmlformats.org/officeDocument/2006/relationships/image" Target="../media/image38.emf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5" Type="http://schemas.openxmlformats.org/officeDocument/2006/relationships/image" Target="../media/image56.jpeg"/><Relationship Id="rId33" Type="http://schemas.openxmlformats.org/officeDocument/2006/relationships/diagramData" Target="../diagrams/data1.xml"/><Relationship Id="rId38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24" Type="http://schemas.openxmlformats.org/officeDocument/2006/relationships/image" Target="../media/image55.png"/><Relationship Id="rId32" Type="http://schemas.openxmlformats.org/officeDocument/2006/relationships/image" Target="../media/image63.jpeg"/><Relationship Id="rId37" Type="http://schemas.microsoft.com/office/2007/relationships/diagramDrawing" Target="../diagrams/drawing1.xml"/><Relationship Id="rId5" Type="http://schemas.openxmlformats.org/officeDocument/2006/relationships/image" Target="../media/image36.emf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png"/><Relationship Id="rId36" Type="http://schemas.openxmlformats.org/officeDocument/2006/relationships/diagramColors" Target="../diagrams/colors1.xml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31" Type="http://schemas.openxmlformats.org/officeDocument/2006/relationships/image" Target="../media/image62.jpeg"/><Relationship Id="rId4" Type="http://schemas.openxmlformats.org/officeDocument/2006/relationships/image" Target="../media/image35.emf"/><Relationship Id="rId9" Type="http://schemas.openxmlformats.org/officeDocument/2006/relationships/image" Target="../media/image40.jpe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diagramQuickStyle" Target="../diagrams/quickStyle1.xml"/><Relationship Id="rId8" Type="http://schemas.openxmlformats.org/officeDocument/2006/relationships/image" Target="../media/image39.jpe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hyperlink" Target="http://www.aires-renewables.com)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95325" y="3429000"/>
            <a:ext cx="11152188" cy="7493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600" dirty="0">
                <a:solidFill>
                  <a:srgbClr val="339966"/>
                </a:solidFill>
                <a:cs typeface="Arial" charset="0"/>
              </a:rPr>
              <a:t>Energías</a:t>
            </a:r>
            <a:r>
              <a:rPr lang="es-AR" sz="3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s-AR" sz="3600" dirty="0">
                <a:solidFill>
                  <a:srgbClr val="339966"/>
                </a:solidFill>
                <a:cs typeface="Arial" charset="0"/>
              </a:rPr>
              <a:t>Renovables – Su rol hacia el carbono neutral </a:t>
            </a:r>
            <a:endParaRPr lang="es-ES" altLang="es-ES" sz="3600" dirty="0">
              <a:solidFill>
                <a:srgbClr val="339966"/>
              </a:solidFill>
              <a:cs typeface="Arial" charset="0"/>
            </a:endParaRPr>
          </a:p>
        </p:txBody>
      </p:sp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9948402" y="4425950"/>
            <a:ext cx="1899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 sz="2400">
                <a:solidFill>
                  <a:srgbClr val="7F7F7F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2000">
                <a:solidFill>
                  <a:srgbClr val="7F7F7F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1600">
                <a:solidFill>
                  <a:srgbClr val="7F7F7F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ES_tradnl" sz="1800" b="1" dirty="0" err="1">
                <a:solidFill>
                  <a:srgbClr val="339966"/>
                </a:solidFill>
                <a:latin typeface="Franklin Gothic Book" charset="0"/>
              </a:rPr>
              <a:t>Noviembre</a:t>
            </a:r>
            <a:r>
              <a:rPr lang="en-US" altLang="es-ES_tradnl" sz="1800" b="1" dirty="0">
                <a:solidFill>
                  <a:srgbClr val="339966"/>
                </a:solidFill>
                <a:latin typeface="Franklin Gothic Book" charset="0"/>
              </a:rPr>
              <a:t>, 2023</a:t>
            </a:r>
            <a:endParaRPr lang="es-AR" altLang="es-ES_tradnl" sz="1800" b="1" dirty="0">
              <a:solidFill>
                <a:srgbClr val="339966"/>
              </a:solidFill>
              <a:latin typeface="Franklin Gothic Book" charset="0"/>
            </a:endParaRPr>
          </a:p>
        </p:txBody>
      </p:sp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824038" y="4795838"/>
            <a:ext cx="201771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 sz="2400">
                <a:solidFill>
                  <a:srgbClr val="7F7F7F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2000">
                <a:solidFill>
                  <a:srgbClr val="7F7F7F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1600">
                <a:solidFill>
                  <a:srgbClr val="7F7F7F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AR" altLang="es-ES_tradnl" b="1"/>
              <a:t>Diego Werner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AR" altLang="es-ES_tradnl" sz="2000"/>
              <a:t>Director T</a:t>
            </a:r>
            <a:r>
              <a:rPr lang="es-ES" altLang="es-ES_tradnl" sz="2000"/>
              <a:t>écnico</a:t>
            </a:r>
            <a:endParaRPr lang="es-AR" altLang="es-ES_tradnl" sz="20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AR" altLang="es-ES_tradnl" sz="2000"/>
              <a:t>Aires Renewables</a:t>
            </a: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2688" y="620713"/>
            <a:ext cx="4503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6E0E665-6CBE-BC47-9B5F-2D3E29821C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75" y="620713"/>
            <a:ext cx="2983865" cy="10933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CCF1B46-B9D6-1249-80AB-C1703A2FAD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194" y="557775"/>
            <a:ext cx="2076450" cy="12192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9C6A71-CF83-D148-891E-B3A9AF2535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289" y="933450"/>
            <a:ext cx="9610872" cy="5298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D99474-1E94-4746-807E-EF5B576D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CAF2BFE2-8774-F643-8F52-F9CEBBC250A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ítulo 3">
            <a:extLst>
              <a:ext uri="{FF2B5EF4-FFF2-40B4-BE49-F238E27FC236}">
                <a16:creationId xmlns:a16="http://schemas.microsoft.com/office/drawing/2014/main" id="{B644880B-00F7-3C4C-94AF-FADC913027CF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Eólica instalada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4DA5AC-06AD-5D4C-979E-4E1011BFC7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23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015AAB-8483-024C-B9C0-B583C47FB7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2560" y="868680"/>
            <a:ext cx="9935608" cy="5920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E966E-C84B-F542-8C66-0760D878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5924AF2-380D-8548-95EB-AADB7B5EA05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5280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ítulo 3">
            <a:extLst>
              <a:ext uri="{FF2B5EF4-FFF2-40B4-BE49-F238E27FC236}">
                <a16:creationId xmlns:a16="http://schemas.microsoft.com/office/drawing/2014/main" id="{B9159767-ED1C-9D41-9D43-17E26E080642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Solar instalada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9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815E09-03C3-E675-1258-60C4B18F7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4972"/>
            <a:ext cx="7886700" cy="4968607"/>
          </a:xfrm>
        </p:spPr>
        <p:txBody>
          <a:bodyPr/>
          <a:lstStyle/>
          <a:p>
            <a:pPr marL="0" indent="0">
              <a:buNone/>
            </a:pPr>
            <a:r>
              <a:rPr lang="es-AR" dirty="0">
                <a:solidFill>
                  <a:schemeClr val="bg1"/>
                </a:solidFill>
              </a:rPr>
              <a:t>RENOVAR 1, 2, 3</a:t>
            </a:r>
          </a:p>
          <a:p>
            <a:pPr marL="0" indent="0">
              <a:buNone/>
            </a:pPr>
            <a:endParaRPr lang="es-AR" dirty="0">
              <a:solidFill>
                <a:schemeClr val="bg1"/>
              </a:solidFill>
            </a:endParaRPr>
          </a:p>
          <a:p>
            <a:r>
              <a:rPr lang="es-AR" dirty="0">
                <a:solidFill>
                  <a:schemeClr val="bg1"/>
                </a:solidFill>
              </a:rPr>
              <a:t>154 Proyectos Adjudicados</a:t>
            </a:r>
          </a:p>
          <a:p>
            <a:r>
              <a:rPr lang="es-AR" dirty="0">
                <a:solidFill>
                  <a:schemeClr val="bg1"/>
                </a:solidFill>
              </a:rPr>
              <a:t>132 en Operación Comercial</a:t>
            </a:r>
          </a:p>
          <a:p>
            <a:r>
              <a:rPr lang="es-AR" dirty="0">
                <a:solidFill>
                  <a:schemeClr val="bg1"/>
                </a:solidFill>
              </a:rPr>
              <a:t>5300 MW habilitados</a:t>
            </a:r>
          </a:p>
          <a:p>
            <a:r>
              <a:rPr lang="es-AR" dirty="0">
                <a:solidFill>
                  <a:schemeClr val="bg1"/>
                </a:solidFill>
              </a:rPr>
              <a:t>18% de Participación Anual 2023</a:t>
            </a:r>
          </a:p>
          <a:p>
            <a:r>
              <a:rPr lang="es-AR" dirty="0">
                <a:solidFill>
                  <a:schemeClr val="bg1"/>
                </a:solidFill>
              </a:rPr>
              <a:t>7.000 MM USD Invertidos</a:t>
            </a:r>
          </a:p>
          <a:p>
            <a:r>
              <a:rPr lang="es-AR" dirty="0">
                <a:solidFill>
                  <a:schemeClr val="bg1"/>
                </a:solidFill>
              </a:rPr>
              <a:t>Proyectos Inscriptos RENPER para MATER: 221</a:t>
            </a:r>
          </a:p>
          <a:p>
            <a:r>
              <a:rPr lang="es-AR" dirty="0">
                <a:solidFill>
                  <a:schemeClr val="bg1"/>
                </a:solidFill>
              </a:rPr>
              <a:t>2.100 MM USD ahorrados en importación de combustibles para generación eléctrica en 2022.</a:t>
            </a:r>
          </a:p>
          <a:p>
            <a:endParaRPr lang="es-AR" dirty="0">
              <a:solidFill>
                <a:schemeClr val="bg1"/>
              </a:solidFill>
            </a:endParaRPr>
          </a:p>
          <a:p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17DCD6-BE59-E74D-BB44-4F17F160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9E84DDE-BAF3-6046-92B0-AECDD2E2C4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5280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ítulo 3">
            <a:extLst>
              <a:ext uri="{FF2B5EF4-FFF2-40B4-BE49-F238E27FC236}">
                <a16:creationId xmlns:a16="http://schemas.microsoft.com/office/drawing/2014/main" id="{C0800453-732C-7047-8006-EA729DDF53A1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 err="1">
                <a:solidFill>
                  <a:srgbClr val="009193"/>
                </a:solidFill>
              </a:rPr>
              <a:t>RenovAr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781B1D-E39B-A949-8D51-816CF9E557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5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27025"/>
            <a:ext cx="8282354" cy="4318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>
                <a:solidFill>
                  <a:srgbClr val="009193"/>
                </a:solidFill>
              </a:rPr>
              <a:t>ORIGEN de las INVERSION EN ER EN ARGENTINA</a:t>
            </a:r>
            <a:endParaRPr lang="es-AR" dirty="0">
              <a:solidFill>
                <a:srgbClr val="009193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ector recto 15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94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" y="933450"/>
            <a:ext cx="11734800" cy="54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7E1555-7341-3F42-BEB9-3A4800FC3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ítulo 3"/>
          <p:cNvSpPr>
            <a:spLocks noGrp="1"/>
          </p:cNvSpPr>
          <p:nvPr>
            <p:ph type="title"/>
          </p:nvPr>
        </p:nvSpPr>
        <p:spPr>
          <a:xfrm>
            <a:off x="466725" y="261938"/>
            <a:ext cx="6430963" cy="388937"/>
          </a:xfrm>
        </p:spPr>
        <p:txBody>
          <a:bodyPr/>
          <a:lstStyle/>
          <a:p>
            <a:pPr eaLnBrk="1" hangingPunct="1"/>
            <a:r>
              <a:rPr lang="es-MX" altLang="es-AR" cap="none" dirty="0">
                <a:solidFill>
                  <a:srgbClr val="009193"/>
                </a:solidFill>
              </a:rPr>
              <a:t>Desarrollo Industrial E</a:t>
            </a:r>
            <a:r>
              <a:rPr lang="es-ES" altLang="es-AR" cap="none" dirty="0" err="1">
                <a:solidFill>
                  <a:srgbClr val="009193"/>
                </a:solidFill>
              </a:rPr>
              <a:t>ólico</a:t>
            </a:r>
            <a:r>
              <a:rPr lang="es-ES" altLang="es-AR" cap="none" dirty="0">
                <a:solidFill>
                  <a:srgbClr val="009193"/>
                </a:solidFill>
              </a:rPr>
              <a:t> / Solar – Componente nacional</a:t>
            </a:r>
            <a:endParaRPr lang="es-AR" altLang="es-AR" cap="none" dirty="0">
              <a:solidFill>
                <a:srgbClr val="009193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Agrupar 1"/>
          <p:cNvGrpSpPr/>
          <p:nvPr/>
        </p:nvGrpSpPr>
        <p:grpSpPr>
          <a:xfrm>
            <a:off x="144605" y="1181100"/>
            <a:ext cx="6737748" cy="3822640"/>
            <a:chOff x="2406252" y="204630"/>
            <a:chExt cx="6737748" cy="3822640"/>
          </a:xfrm>
        </p:grpSpPr>
        <p:pic>
          <p:nvPicPr>
            <p:cNvPr id="103" name="Imagen 124">
              <a:extLst>
                <a:ext uri="{FF2B5EF4-FFF2-40B4-BE49-F238E27FC236}">
                  <a16:creationId xmlns:a16="http://schemas.microsoft.com/office/drawing/2014/main" id="{04174E48-5A7B-420D-AB6B-66A4A7EBB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1703" y="832250"/>
              <a:ext cx="2365865" cy="508442"/>
            </a:xfrm>
            <a:prstGeom prst="rect">
              <a:avLst/>
            </a:prstGeom>
          </p:spPr>
        </p:pic>
        <p:pic>
          <p:nvPicPr>
            <p:cNvPr id="104" name="Imagen 122">
              <a:extLst>
                <a:ext uri="{FF2B5EF4-FFF2-40B4-BE49-F238E27FC236}">
                  <a16:creationId xmlns:a16="http://schemas.microsoft.com/office/drawing/2014/main" id="{C4AFB51B-5639-451D-829E-21219F1E7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893" y="859125"/>
              <a:ext cx="1684811" cy="491268"/>
            </a:xfrm>
            <a:prstGeom prst="rect">
              <a:avLst/>
            </a:prstGeom>
          </p:spPr>
        </p:pic>
        <p:sp>
          <p:nvSpPr>
            <p:cNvPr id="105" name="Rectangle 45">
              <a:extLst>
                <a:ext uri="{FF2B5EF4-FFF2-40B4-BE49-F238E27FC236}">
                  <a16:creationId xmlns:a16="http://schemas.microsoft.com/office/drawing/2014/main" id="{2FAC345E-5403-4FE1-9E99-453BA7EF610D}"/>
                </a:ext>
              </a:extLst>
            </p:cNvPr>
            <p:cNvSpPr/>
            <p:nvPr/>
          </p:nvSpPr>
          <p:spPr>
            <a:xfrm>
              <a:off x="2406252" y="204630"/>
              <a:ext cx="6737748" cy="587853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>
              <a:spAutoFit/>
            </a:bodyPr>
            <a:lstStyle/>
            <a:p>
              <a:pPr marL="158750" lvl="0" algn="ctr">
                <a:lnSpc>
                  <a:spcPct val="115000"/>
                </a:lnSpc>
                <a:buClr>
                  <a:srgbClr val="0094D4"/>
                </a:buClr>
                <a:buSzPts val="1100"/>
              </a:pPr>
              <a:r>
                <a:rPr lang="es-ES" dirty="0">
                  <a:solidFill>
                    <a:schemeClr val="tx1"/>
                  </a:solidFill>
                  <a:latin typeface="Monserrat"/>
                  <a:ea typeface="Montserrat ExtraBold"/>
                  <a:cs typeface="Montserrat ExtraBold"/>
                  <a:sym typeface="Montserrat"/>
                </a:rPr>
                <a:t>IMPACTO DE LA LOCALIZACIÓN DE TECNÓLOGOS INTERNACIONALES EN </a:t>
              </a:r>
            </a:p>
            <a:p>
              <a:pPr marL="158750" lvl="0" algn="ctr">
                <a:lnSpc>
                  <a:spcPct val="115000"/>
                </a:lnSpc>
                <a:buClr>
                  <a:srgbClr val="0094D4"/>
                </a:buClr>
                <a:buSzPts val="1100"/>
              </a:pPr>
              <a:r>
                <a:rPr lang="es-ES" dirty="0">
                  <a:solidFill>
                    <a:schemeClr val="tx1"/>
                  </a:solidFill>
                  <a:latin typeface="Monserrat"/>
                  <a:ea typeface="Montserrat ExtraBold"/>
                  <a:cs typeface="Montserrat ExtraBold"/>
                  <a:sym typeface="Montserrat"/>
                </a:rPr>
                <a:t>PROVEEDORES LOCALES </a:t>
              </a:r>
            </a:p>
          </p:txBody>
        </p:sp>
        <p:pic>
          <p:nvPicPr>
            <p:cNvPr id="106" name="Picture 2" descr="Resultado de imagen para gri calviÃ±o vestas">
              <a:extLst>
                <a:ext uri="{FF2B5EF4-FFF2-40B4-BE49-F238E27FC236}">
                  <a16:creationId xmlns:a16="http://schemas.microsoft.com/office/drawing/2014/main" id="{12376B95-A00D-49B5-87FA-C250C2D2CB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240"/>
            <a:stretch/>
          </p:blipFill>
          <p:spPr bwMode="auto">
            <a:xfrm>
              <a:off x="6584570" y="2019093"/>
              <a:ext cx="1057476" cy="49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47">
              <a:extLst>
                <a:ext uri="{FF2B5EF4-FFF2-40B4-BE49-F238E27FC236}">
                  <a16:creationId xmlns:a16="http://schemas.microsoft.com/office/drawing/2014/main" id="{5C276F1D-9190-4FCC-A142-D49E3DE5F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9240" y="1497048"/>
              <a:ext cx="1062605" cy="331443"/>
            </a:xfrm>
            <a:prstGeom prst="rect">
              <a:avLst/>
            </a:prstGeom>
          </p:spPr>
        </p:pic>
        <p:pic>
          <p:nvPicPr>
            <p:cNvPr id="108" name="Imagen 54">
              <a:extLst>
                <a:ext uri="{FF2B5EF4-FFF2-40B4-BE49-F238E27FC236}">
                  <a16:creationId xmlns:a16="http://schemas.microsoft.com/office/drawing/2014/main" id="{FA74FB63-E5BE-4917-AA9B-AD4AFEAC9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6957" y="1470693"/>
              <a:ext cx="699354" cy="4024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09" name="Picture 2" descr="Resultado de imagen para haizea wind">
              <a:extLst>
                <a:ext uri="{FF2B5EF4-FFF2-40B4-BE49-F238E27FC236}">
                  <a16:creationId xmlns:a16="http://schemas.microsoft.com/office/drawing/2014/main" id="{68D3283A-621A-41F4-B23E-4A50490EF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1551" y="1425985"/>
              <a:ext cx="541757" cy="54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4" descr="Resultado de imagen para prear">
              <a:extLst>
                <a:ext uri="{FF2B5EF4-FFF2-40B4-BE49-F238E27FC236}">
                  <a16:creationId xmlns:a16="http://schemas.microsoft.com/office/drawing/2014/main" id="{580D3513-5B59-48B0-8E68-771AF1C07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9240" y="2079758"/>
              <a:ext cx="529549" cy="529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0" descr="Resultado de imagen para pretensa sa">
              <a:extLst>
                <a:ext uri="{FF2B5EF4-FFF2-40B4-BE49-F238E27FC236}">
                  <a16:creationId xmlns:a16="http://schemas.microsoft.com/office/drawing/2014/main" id="{5B0DAFD6-F4E0-4516-8013-487142B79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31" t="34774" r="-50" b="33750"/>
            <a:stretch/>
          </p:blipFill>
          <p:spPr bwMode="auto">
            <a:xfrm>
              <a:off x="3656163" y="2145743"/>
              <a:ext cx="1222787" cy="41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2">
              <a:extLst>
                <a:ext uri="{FF2B5EF4-FFF2-40B4-BE49-F238E27FC236}">
                  <a16:creationId xmlns:a16="http://schemas.microsoft.com/office/drawing/2014/main" id="{0FB0826F-C8FB-4873-B134-3E7ED2D50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723" y="2191224"/>
              <a:ext cx="1122569" cy="299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Rectangle 2">
              <a:extLst>
                <a:ext uri="{FF2B5EF4-FFF2-40B4-BE49-F238E27FC236}">
                  <a16:creationId xmlns:a16="http://schemas.microsoft.com/office/drawing/2014/main" id="{44185204-9885-4684-AD10-432E4DF254A5}"/>
                </a:ext>
              </a:extLst>
            </p:cNvPr>
            <p:cNvSpPr/>
            <p:nvPr/>
          </p:nvSpPr>
          <p:spPr>
            <a:xfrm>
              <a:off x="6642666" y="2417562"/>
              <a:ext cx="9412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Torres de acero </a:t>
              </a:r>
              <a:endParaRPr lang="en-US" sz="900" i="1" dirty="0"/>
            </a:p>
          </p:txBody>
        </p:sp>
        <p:sp>
          <p:nvSpPr>
            <p:cNvPr id="116" name="Rectangle 49">
              <a:extLst>
                <a:ext uri="{FF2B5EF4-FFF2-40B4-BE49-F238E27FC236}">
                  <a16:creationId xmlns:a16="http://schemas.microsoft.com/office/drawing/2014/main" id="{811C7AEB-6AC9-4BD4-BB0F-E79DF51C9143}"/>
                </a:ext>
              </a:extLst>
            </p:cNvPr>
            <p:cNvSpPr/>
            <p:nvPr/>
          </p:nvSpPr>
          <p:spPr>
            <a:xfrm>
              <a:off x="6626942" y="1814961"/>
              <a:ext cx="117591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Torres de acero </a:t>
              </a:r>
              <a:endParaRPr lang="en-US" sz="900" i="1" dirty="0"/>
            </a:p>
          </p:txBody>
        </p:sp>
        <p:sp>
          <p:nvSpPr>
            <p:cNvPr id="117" name="Rectangle 50">
              <a:extLst>
                <a:ext uri="{FF2B5EF4-FFF2-40B4-BE49-F238E27FC236}">
                  <a16:creationId xmlns:a16="http://schemas.microsoft.com/office/drawing/2014/main" id="{F19F62D6-366E-4AFB-B3F9-B656CC1F4247}"/>
                </a:ext>
              </a:extLst>
            </p:cNvPr>
            <p:cNvSpPr/>
            <p:nvPr/>
          </p:nvSpPr>
          <p:spPr>
            <a:xfrm>
              <a:off x="3808029" y="2459489"/>
              <a:ext cx="195277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Torres de hormigón (en construcción)</a:t>
              </a:r>
              <a:endParaRPr lang="en-US" sz="900" i="1" dirty="0"/>
            </a:p>
          </p:txBody>
        </p:sp>
        <p:sp>
          <p:nvSpPr>
            <p:cNvPr id="118" name="Rectangle 51">
              <a:extLst>
                <a:ext uri="{FF2B5EF4-FFF2-40B4-BE49-F238E27FC236}">
                  <a16:creationId xmlns:a16="http://schemas.microsoft.com/office/drawing/2014/main" id="{7607A985-05C3-453D-8077-6AF3A0C5CDA7}"/>
                </a:ext>
              </a:extLst>
            </p:cNvPr>
            <p:cNvSpPr/>
            <p:nvPr/>
          </p:nvSpPr>
          <p:spPr>
            <a:xfrm>
              <a:off x="3078383" y="1793993"/>
              <a:ext cx="141256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Ensamble de </a:t>
              </a:r>
              <a:r>
                <a:rPr lang="es-ES" sz="900" i="1" dirty="0" err="1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nacelle</a:t>
              </a:r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 y </a:t>
              </a:r>
              <a:r>
                <a:rPr lang="es-ES" sz="900" i="1" dirty="0" err="1">
                  <a:solidFill>
                    <a:schemeClr val="bg2">
                      <a:lumMod val="75000"/>
                    </a:schemeClr>
                  </a:solidFill>
                  <a:latin typeface="Monserrat"/>
                  <a:cs typeface="Montserrat ExtraBold"/>
                  <a:sym typeface="Montserrat"/>
                </a:rPr>
                <a:t>hub</a:t>
              </a:r>
              <a:endParaRPr lang="en-US" sz="900" i="1" dirty="0"/>
            </a:p>
          </p:txBody>
        </p:sp>
        <p:cxnSp>
          <p:nvCxnSpPr>
            <p:cNvPr id="119" name="Connector: Elbow 4">
              <a:extLst>
                <a:ext uri="{FF2B5EF4-FFF2-40B4-BE49-F238E27FC236}">
                  <a16:creationId xmlns:a16="http://schemas.microsoft.com/office/drawing/2014/main" id="{ECE4D669-2277-4CEE-BDDA-D2908F2B4060}"/>
                </a:ext>
              </a:extLst>
            </p:cNvPr>
            <p:cNvCxnSpPr>
              <a:cxnSpLocks/>
              <a:endCxn id="149" idx="1"/>
            </p:cNvCxnSpPr>
            <p:nvPr/>
          </p:nvCxnSpPr>
          <p:spPr>
            <a:xfrm rot="16200000" flipH="1">
              <a:off x="2801761" y="1345290"/>
              <a:ext cx="357421" cy="277537"/>
            </a:xfrm>
            <a:prstGeom prst="bentConnector2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7">
              <a:extLst>
                <a:ext uri="{FF2B5EF4-FFF2-40B4-BE49-F238E27FC236}">
                  <a16:creationId xmlns:a16="http://schemas.microsoft.com/office/drawing/2014/main" id="{4E1BE5E3-04F8-4090-94E4-FC654ED33C39}"/>
                </a:ext>
              </a:extLst>
            </p:cNvPr>
            <p:cNvSpPr/>
            <p:nvPr/>
          </p:nvSpPr>
          <p:spPr>
            <a:xfrm>
              <a:off x="2765323" y="859125"/>
              <a:ext cx="2544097" cy="44832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53">
              <a:extLst>
                <a:ext uri="{FF2B5EF4-FFF2-40B4-BE49-F238E27FC236}">
                  <a16:creationId xmlns:a16="http://schemas.microsoft.com/office/drawing/2014/main" id="{08D510B6-A7F5-41D8-B1C3-01FBD394A540}"/>
                </a:ext>
              </a:extLst>
            </p:cNvPr>
            <p:cNvSpPr/>
            <p:nvPr/>
          </p:nvSpPr>
          <p:spPr>
            <a:xfrm>
              <a:off x="6081441" y="865627"/>
              <a:ext cx="2544097" cy="44832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Connector: Elbow 54">
              <a:extLst>
                <a:ext uri="{FF2B5EF4-FFF2-40B4-BE49-F238E27FC236}">
                  <a16:creationId xmlns:a16="http://schemas.microsoft.com/office/drawing/2014/main" id="{9C83351D-98D8-4573-B036-D97DDB9FEB8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630315" y="1855607"/>
              <a:ext cx="700313" cy="277538"/>
            </a:xfrm>
            <a:prstGeom prst="bentConnector2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or: Elbow 55">
              <a:extLst>
                <a:ext uri="{FF2B5EF4-FFF2-40B4-BE49-F238E27FC236}">
                  <a16:creationId xmlns:a16="http://schemas.microsoft.com/office/drawing/2014/main" id="{C29953B3-C537-42AF-82C7-D16C7553BA2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34017" y="1385073"/>
              <a:ext cx="374216" cy="277537"/>
            </a:xfrm>
            <a:prstGeom prst="bentConnector2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or: Elbow 56">
              <a:extLst>
                <a:ext uri="{FF2B5EF4-FFF2-40B4-BE49-F238E27FC236}">
                  <a16:creationId xmlns:a16="http://schemas.microsoft.com/office/drawing/2014/main" id="{F8A96CD3-967D-47D6-8C96-923EA971BE03}"/>
                </a:ext>
              </a:extLst>
            </p:cNvPr>
            <p:cNvCxnSpPr>
              <a:cxnSpLocks/>
              <a:endCxn id="148" idx="1"/>
            </p:cNvCxnSpPr>
            <p:nvPr/>
          </p:nvCxnSpPr>
          <p:spPr>
            <a:xfrm rot="16200000" flipH="1">
              <a:off x="5962056" y="1642213"/>
              <a:ext cx="942812" cy="302216"/>
            </a:xfrm>
            <a:prstGeom prst="bentConnector2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8" name="Imagen 53">
              <a:extLst>
                <a:ext uri="{FF2B5EF4-FFF2-40B4-BE49-F238E27FC236}">
                  <a16:creationId xmlns:a16="http://schemas.microsoft.com/office/drawing/2014/main" id="{D11152AB-961F-4958-917A-68D464CC3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4797" y="3168566"/>
              <a:ext cx="584179" cy="48820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29" name="Imagen 56">
              <a:extLst>
                <a:ext uri="{FF2B5EF4-FFF2-40B4-BE49-F238E27FC236}">
                  <a16:creationId xmlns:a16="http://schemas.microsoft.com/office/drawing/2014/main" id="{7AF22E52-EB2F-49B9-BB03-AE5621844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8823" y="3206206"/>
              <a:ext cx="438476" cy="43847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30" name="Imagen 57">
              <a:extLst>
                <a:ext uri="{FF2B5EF4-FFF2-40B4-BE49-F238E27FC236}">
                  <a16:creationId xmlns:a16="http://schemas.microsoft.com/office/drawing/2014/main" id="{819836B4-F767-43F0-9DAD-1ADDF0E73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828" y="3571950"/>
              <a:ext cx="438476" cy="27306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31" name="Imagen 130">
              <a:extLst>
                <a:ext uri="{FF2B5EF4-FFF2-40B4-BE49-F238E27FC236}">
                  <a16:creationId xmlns:a16="http://schemas.microsoft.com/office/drawing/2014/main" id="{CB0A489F-2E13-46B3-9EFC-D655A5EA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4875" y="3579411"/>
              <a:ext cx="1114097" cy="27945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32" name="Imagen 131">
              <a:extLst>
                <a:ext uri="{FF2B5EF4-FFF2-40B4-BE49-F238E27FC236}">
                  <a16:creationId xmlns:a16="http://schemas.microsoft.com/office/drawing/2014/main" id="{9F4163CE-30B6-42B2-9F58-6AD60D70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019" y="3284807"/>
              <a:ext cx="349238" cy="3092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sp>
          <p:nvSpPr>
            <p:cNvPr id="133" name="Rectangle 68">
              <a:extLst>
                <a:ext uri="{FF2B5EF4-FFF2-40B4-BE49-F238E27FC236}">
                  <a16:creationId xmlns:a16="http://schemas.microsoft.com/office/drawing/2014/main" id="{57905D37-5448-4761-928B-884497DBCA8C}"/>
                </a:ext>
              </a:extLst>
            </p:cNvPr>
            <p:cNvSpPr/>
            <p:nvPr/>
          </p:nvSpPr>
          <p:spPr>
            <a:xfrm>
              <a:off x="2681963" y="2724058"/>
              <a:ext cx="20104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cap="small" dirty="0">
                  <a:solidFill>
                    <a:srgbClr val="0070C0"/>
                  </a:solidFill>
                  <a:latin typeface="Monserrat"/>
                  <a:cs typeface="Montserrat ExtraBold"/>
                  <a:sym typeface="Montserrat"/>
                </a:rPr>
                <a:t>Proveedores potenciales:</a:t>
              </a:r>
              <a:endParaRPr lang="en-US" cap="small" dirty="0">
                <a:solidFill>
                  <a:srgbClr val="0070C0"/>
                </a:solidFill>
              </a:endParaRPr>
            </a:p>
          </p:txBody>
        </p:sp>
        <p:cxnSp>
          <p:nvCxnSpPr>
            <p:cNvPr id="134" name="Straight Connector 69">
              <a:extLst>
                <a:ext uri="{FF2B5EF4-FFF2-40B4-BE49-F238E27FC236}">
                  <a16:creationId xmlns:a16="http://schemas.microsoft.com/office/drawing/2014/main" id="{5C67E998-EA8C-40B6-892F-CE902936C777}"/>
                </a:ext>
              </a:extLst>
            </p:cNvPr>
            <p:cNvCxnSpPr>
              <a:cxnSpLocks/>
            </p:cNvCxnSpPr>
            <p:nvPr/>
          </p:nvCxnSpPr>
          <p:spPr>
            <a:xfrm>
              <a:off x="2775873" y="3017087"/>
              <a:ext cx="5486755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22">
              <a:extLst>
                <a:ext uri="{FF2B5EF4-FFF2-40B4-BE49-F238E27FC236}">
                  <a16:creationId xmlns:a16="http://schemas.microsoft.com/office/drawing/2014/main" id="{089B0601-A1B9-4918-83B3-3CBCEFC5C483}"/>
                </a:ext>
              </a:extLst>
            </p:cNvPr>
            <p:cNvSpPr/>
            <p:nvPr/>
          </p:nvSpPr>
          <p:spPr>
            <a:xfrm>
              <a:off x="2971655" y="3056270"/>
              <a:ext cx="160813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</a:rPr>
                <a:t>Torres, fundaciones y anclajes </a:t>
              </a:r>
            </a:p>
          </p:txBody>
        </p:sp>
        <p:pic>
          <p:nvPicPr>
            <p:cNvPr id="136" name="Imagen 51">
              <a:extLst>
                <a:ext uri="{FF2B5EF4-FFF2-40B4-BE49-F238E27FC236}">
                  <a16:creationId xmlns:a16="http://schemas.microsoft.com/office/drawing/2014/main" id="{4E63203D-E933-46CD-A27B-5DA067221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802" y="3228587"/>
              <a:ext cx="348922" cy="3489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37" name="Imagen 53">
              <a:extLst>
                <a:ext uri="{FF2B5EF4-FFF2-40B4-BE49-F238E27FC236}">
                  <a16:creationId xmlns:a16="http://schemas.microsoft.com/office/drawing/2014/main" id="{5B8D0A74-3113-499E-9903-2E2C82AC9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3207" y="3233825"/>
              <a:ext cx="348224" cy="3482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38" name="Imagen 54">
              <a:extLst>
                <a:ext uri="{FF2B5EF4-FFF2-40B4-BE49-F238E27FC236}">
                  <a16:creationId xmlns:a16="http://schemas.microsoft.com/office/drawing/2014/main" id="{24449945-59F1-4F21-9A87-0EBF9964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0391" y="3602220"/>
              <a:ext cx="683607" cy="19150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39" name="Imagen 8">
              <a:extLst>
                <a:ext uri="{FF2B5EF4-FFF2-40B4-BE49-F238E27FC236}">
                  <a16:creationId xmlns:a16="http://schemas.microsoft.com/office/drawing/2014/main" id="{F552D65F-03FC-4A6B-A599-2335F7DD3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7292" y="3679443"/>
              <a:ext cx="410232" cy="29947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0" name="Imagen 62">
              <a:extLst>
                <a:ext uri="{FF2B5EF4-FFF2-40B4-BE49-F238E27FC236}">
                  <a16:creationId xmlns:a16="http://schemas.microsoft.com/office/drawing/2014/main" id="{9157302B-E086-496D-8540-56C7163C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2315" y="3788803"/>
              <a:ext cx="683606" cy="23846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1" name="Imagen 9">
              <a:extLst>
                <a:ext uri="{FF2B5EF4-FFF2-40B4-BE49-F238E27FC236}">
                  <a16:creationId xmlns:a16="http://schemas.microsoft.com/office/drawing/2014/main" id="{198539A7-2F3C-4DBD-A0ED-CF1870D6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267" y="3671380"/>
              <a:ext cx="416094" cy="3177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2" name="Imagen 141">
              <a:extLst>
                <a:ext uri="{FF2B5EF4-FFF2-40B4-BE49-F238E27FC236}">
                  <a16:creationId xmlns:a16="http://schemas.microsoft.com/office/drawing/2014/main" id="{27E2E4CB-402C-464C-887F-85BCFF26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2817" y="3280369"/>
              <a:ext cx="469890" cy="2410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3" name="Picture 4" descr="Resultado de imagen para acotec tecnon">
              <a:extLst>
                <a:ext uri="{FF2B5EF4-FFF2-40B4-BE49-F238E27FC236}">
                  <a16:creationId xmlns:a16="http://schemas.microsoft.com/office/drawing/2014/main" id="{35F80D52-6AFC-4FDA-AACC-1EBF31E67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119" y="3230019"/>
              <a:ext cx="336206" cy="33620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4" name="Imagen 17">
              <a:extLst>
                <a:ext uri="{FF2B5EF4-FFF2-40B4-BE49-F238E27FC236}">
                  <a16:creationId xmlns:a16="http://schemas.microsoft.com/office/drawing/2014/main" id="{2C81267A-C182-48AA-A786-94EC80EA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8950" y="3275161"/>
              <a:ext cx="313674" cy="31512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5" name="Imagen 144">
              <a:extLst>
                <a:ext uri="{FF2B5EF4-FFF2-40B4-BE49-F238E27FC236}">
                  <a16:creationId xmlns:a16="http://schemas.microsoft.com/office/drawing/2014/main" id="{93B0C303-11EA-4A62-8DAB-25EC9E66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723" y="3650531"/>
              <a:ext cx="393042" cy="3293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sp>
          <p:nvSpPr>
            <p:cNvPr id="146" name="Rectangle 81">
              <a:extLst>
                <a:ext uri="{FF2B5EF4-FFF2-40B4-BE49-F238E27FC236}">
                  <a16:creationId xmlns:a16="http://schemas.microsoft.com/office/drawing/2014/main" id="{C54965FD-314D-4C41-B62B-C5AA86B45A1A}"/>
                </a:ext>
              </a:extLst>
            </p:cNvPr>
            <p:cNvSpPr/>
            <p:nvPr/>
          </p:nvSpPr>
          <p:spPr>
            <a:xfrm>
              <a:off x="4641249" y="3058540"/>
              <a:ext cx="241604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</a:rPr>
                <a:t>Estructura de góndola y componentes eléctricos</a:t>
              </a:r>
            </a:p>
          </p:txBody>
        </p:sp>
        <p:pic>
          <p:nvPicPr>
            <p:cNvPr id="147" name="Imagen 81">
              <a:extLst>
                <a:ext uri="{FF2B5EF4-FFF2-40B4-BE49-F238E27FC236}">
                  <a16:creationId xmlns:a16="http://schemas.microsoft.com/office/drawing/2014/main" id="{41BA443B-40D8-4853-A2F8-F61C50FCF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8975" y="3641153"/>
              <a:ext cx="582843" cy="29897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8" name="Imagen 87">
              <a:extLst>
                <a:ext uri="{FF2B5EF4-FFF2-40B4-BE49-F238E27FC236}">
                  <a16:creationId xmlns:a16="http://schemas.microsoft.com/office/drawing/2014/main" id="{6409FA08-A7B2-4BA6-AB8A-D7F19E4E9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793" y="3287844"/>
              <a:ext cx="376051" cy="31512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pic>
          <p:nvPicPr>
            <p:cNvPr id="149" name="Imagen 88">
              <a:extLst>
                <a:ext uri="{FF2B5EF4-FFF2-40B4-BE49-F238E27FC236}">
                  <a16:creationId xmlns:a16="http://schemas.microsoft.com/office/drawing/2014/main" id="{8941DD65-590E-4775-A73B-AC618534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7662" y="3286623"/>
              <a:ext cx="319687" cy="3196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pic>
        <p:sp>
          <p:nvSpPr>
            <p:cNvPr id="150" name="Rectangle 85">
              <a:extLst>
                <a:ext uri="{FF2B5EF4-FFF2-40B4-BE49-F238E27FC236}">
                  <a16:creationId xmlns:a16="http://schemas.microsoft.com/office/drawing/2014/main" id="{BE8EBB24-B736-4A2B-BFAE-2696CDC3E280}"/>
                </a:ext>
              </a:extLst>
            </p:cNvPr>
            <p:cNvSpPr/>
            <p:nvPr/>
          </p:nvSpPr>
          <p:spPr>
            <a:xfrm>
              <a:off x="7034880" y="3055686"/>
              <a:ext cx="160813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900" i="1" dirty="0">
                  <a:solidFill>
                    <a:schemeClr val="bg2">
                      <a:lumMod val="75000"/>
                    </a:schemeClr>
                  </a:solidFill>
                  <a:latin typeface="Monserrat"/>
                </a:rPr>
                <a:t>Torres, fundaciones y anclajes </a:t>
              </a:r>
            </a:p>
          </p:txBody>
        </p:sp>
      </p:grpSp>
      <p:pic>
        <p:nvPicPr>
          <p:cNvPr id="151" name="Imagen 122">
            <a:extLst>
              <a:ext uri="{FF2B5EF4-FFF2-40B4-BE49-F238E27FC236}">
                <a16:creationId xmlns:a16="http://schemas.microsoft.com/office/drawing/2014/main" id="{C4AFB51B-5639-451D-829E-21219F1E76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272" y="1596463"/>
            <a:ext cx="1684811" cy="4912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11423" y="1146175"/>
            <a:ext cx="4792026" cy="3385542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/>
              <a:t>En Buenos Aires</a:t>
            </a:r>
          </a:p>
          <a:p>
            <a:pPr algn="ctr"/>
            <a:endParaRPr lang="es-ES_tradnl" dirty="0"/>
          </a:p>
          <a:p>
            <a:pPr algn="ctr"/>
            <a:endParaRPr lang="es-ES_tradnl" dirty="0"/>
          </a:p>
          <a:p>
            <a:pPr algn="ctr"/>
            <a:r>
              <a:rPr lang="es-ES_tradnl" dirty="0"/>
              <a:t>		 (CAMPANA)</a:t>
            </a:r>
          </a:p>
          <a:p>
            <a:pPr algn="ctr"/>
            <a:endParaRPr lang="es-ES_tradnl" dirty="0"/>
          </a:p>
          <a:p>
            <a:pPr algn="ctr"/>
            <a:r>
              <a:rPr lang="es-ES_tradnl" dirty="0"/>
              <a:t>		(FLORENCIO VARELA)</a:t>
            </a:r>
          </a:p>
          <a:p>
            <a:pPr algn="ctr"/>
            <a:endParaRPr lang="es-ES_tradnl" dirty="0"/>
          </a:p>
          <a:p>
            <a:pPr algn="ctr"/>
            <a:r>
              <a:rPr lang="es-ES_tradnl" dirty="0"/>
              <a:t>		</a:t>
            </a:r>
          </a:p>
          <a:p>
            <a:pPr algn="ctr"/>
            <a:r>
              <a:rPr lang="es-ES_tradnl" dirty="0"/>
              <a:t>		(BAHIA BLANCA)</a:t>
            </a:r>
          </a:p>
          <a:p>
            <a:pPr algn="ctr"/>
            <a:endParaRPr lang="es-ES_tradnl" dirty="0"/>
          </a:p>
          <a:p>
            <a:pPr algn="ctr"/>
            <a:endParaRPr lang="es-ES_tradnl" dirty="0"/>
          </a:p>
          <a:p>
            <a:pPr algn="ctr"/>
            <a:r>
              <a:rPr lang="es-ES_tradnl" dirty="0"/>
              <a:t>		(CAMPANA)</a:t>
            </a:r>
          </a:p>
          <a:p>
            <a:pPr algn="ctr"/>
            <a:endParaRPr lang="es-ES_tradnl" dirty="0"/>
          </a:p>
          <a:p>
            <a:pPr algn="ctr"/>
            <a:endParaRPr lang="es-ES_tradnl" dirty="0"/>
          </a:p>
          <a:p>
            <a:pPr algn="ctr"/>
            <a:endParaRPr lang="es-ES_tradnl" dirty="0"/>
          </a:p>
        </p:txBody>
      </p:sp>
      <p:pic>
        <p:nvPicPr>
          <p:cNvPr id="154" name="Picture 2" descr="Resultado de imagen para gri calviÃ±o vestas">
            <a:extLst>
              <a:ext uri="{FF2B5EF4-FFF2-40B4-BE49-F238E27FC236}">
                <a16:creationId xmlns:a16="http://schemas.microsoft.com/office/drawing/2014/main" id="{30AAD434-3385-42B5-AEDB-64B2B6F91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85102" y="2180679"/>
            <a:ext cx="1079298" cy="4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Resultado de imagen para prear">
            <a:extLst>
              <a:ext uri="{FF2B5EF4-FFF2-40B4-BE49-F238E27FC236}">
                <a16:creationId xmlns:a16="http://schemas.microsoft.com/office/drawing/2014/main" id="{647601C1-CDEF-4E80-AA62-E9FAD137D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31" b="24319"/>
          <a:stretch/>
        </p:blipFill>
        <p:spPr bwMode="auto">
          <a:xfrm>
            <a:off x="7383406" y="2619833"/>
            <a:ext cx="833962" cy="53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6" descr="Resultado de imagen para hine wind">
            <a:extLst>
              <a:ext uri="{FF2B5EF4-FFF2-40B4-BE49-F238E27FC236}">
                <a16:creationId xmlns:a16="http://schemas.microsoft.com/office/drawing/2014/main" id="{3270FE7E-AB6B-42E8-B885-1ED47C836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7302" y="3241197"/>
            <a:ext cx="1035530" cy="4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8" name="Grupo 1">
            <a:extLst>
              <a:ext uri="{FF2B5EF4-FFF2-40B4-BE49-F238E27FC236}">
                <a16:creationId xmlns:a16="http://schemas.microsoft.com/office/drawing/2014/main" id="{B73E8FB1-F6C5-495D-895D-047BB0AE2F0E}"/>
              </a:ext>
            </a:extLst>
          </p:cNvPr>
          <p:cNvGrpSpPr/>
          <p:nvPr/>
        </p:nvGrpSpPr>
        <p:grpSpPr>
          <a:xfrm>
            <a:off x="318505" y="5408528"/>
            <a:ext cx="6663827" cy="1035599"/>
            <a:chOff x="1503625" y="3992525"/>
            <a:chExt cx="7878729" cy="1041050"/>
          </a:xfrm>
        </p:grpSpPr>
        <p:sp>
          <p:nvSpPr>
            <p:cNvPr id="179" name="Google Shape;170;p15">
              <a:extLst>
                <a:ext uri="{FF2B5EF4-FFF2-40B4-BE49-F238E27FC236}">
                  <a16:creationId xmlns:a16="http://schemas.microsoft.com/office/drawing/2014/main" id="{7731E4EF-5731-4443-9447-168129A16F15}"/>
                </a:ext>
              </a:extLst>
            </p:cNvPr>
            <p:cNvSpPr txBox="1"/>
            <p:nvPr/>
          </p:nvSpPr>
          <p:spPr>
            <a:xfrm>
              <a:off x="7402667" y="3992525"/>
              <a:ext cx="1979687" cy="52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s-ES" sz="900" b="1" dirty="0">
                  <a:solidFill>
                    <a:srgbClr val="27B2E5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         </a:t>
              </a:r>
              <a:endParaRPr sz="900" b="1" dirty="0">
                <a:solidFill>
                  <a:srgbClr val="27B2E5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0" name="Google Shape;5573;p418">
              <a:extLst>
                <a:ext uri="{FF2B5EF4-FFF2-40B4-BE49-F238E27FC236}">
                  <a16:creationId xmlns:a16="http://schemas.microsoft.com/office/drawing/2014/main" id="{E627EFEF-AFFF-49F5-965F-2BE04B75E311}"/>
                </a:ext>
              </a:extLst>
            </p:cNvPr>
            <p:cNvSpPr/>
            <p:nvPr/>
          </p:nvSpPr>
          <p:spPr>
            <a:xfrm>
              <a:off x="1540300" y="4100567"/>
              <a:ext cx="7637468" cy="840408"/>
            </a:xfrm>
            <a:prstGeom prst="roundRect">
              <a:avLst>
                <a:gd name="adj" fmla="val 5880"/>
              </a:avLst>
            </a:prstGeom>
            <a:solidFill>
              <a:srgbClr val="0C8DCC"/>
            </a:solidFill>
            <a:ln w="9525" cap="flat" cmpd="sng">
              <a:solidFill>
                <a:srgbClr val="0C8D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5574;p418">
              <a:extLst>
                <a:ext uri="{FF2B5EF4-FFF2-40B4-BE49-F238E27FC236}">
                  <a16:creationId xmlns:a16="http://schemas.microsoft.com/office/drawing/2014/main" id="{1EBF8677-0731-4C3A-AFF2-34DE2256DE42}"/>
                </a:ext>
              </a:extLst>
            </p:cNvPr>
            <p:cNvSpPr/>
            <p:nvPr/>
          </p:nvSpPr>
          <p:spPr>
            <a:xfrm>
              <a:off x="5812800" y="4648209"/>
              <a:ext cx="2950732" cy="186241"/>
            </a:xfrm>
            <a:prstGeom prst="roundRect">
              <a:avLst>
                <a:gd name="adj" fmla="val 50000"/>
              </a:avLst>
            </a:prstGeom>
            <a:solidFill>
              <a:srgbClr val="374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5576;p418">
              <a:extLst>
                <a:ext uri="{FF2B5EF4-FFF2-40B4-BE49-F238E27FC236}">
                  <a16:creationId xmlns:a16="http://schemas.microsoft.com/office/drawing/2014/main" id="{D1E2B1CC-F56B-4701-9032-10052C6E97AC}"/>
                </a:ext>
              </a:extLst>
            </p:cNvPr>
            <p:cNvSpPr txBox="1"/>
            <p:nvPr/>
          </p:nvSpPr>
          <p:spPr>
            <a:xfrm>
              <a:off x="5720678" y="4146777"/>
              <a:ext cx="2744118" cy="4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575" tIns="41575" rIns="41575" bIns="415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0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 10.000 </a:t>
              </a:r>
              <a:r>
                <a:rPr lang="es-ES" sz="24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MW</a:t>
              </a:r>
              <a:endParaRPr sz="3000" baseline="30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Font typeface="Arial"/>
                <a:buNone/>
              </a:pPr>
              <a:r>
                <a:rPr lang="es-ES" sz="11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POTENCIA A INSTALAR</a:t>
              </a:r>
              <a:endParaRPr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3" name="Google Shape;5577;p418">
              <a:extLst>
                <a:ext uri="{FF2B5EF4-FFF2-40B4-BE49-F238E27FC236}">
                  <a16:creationId xmlns:a16="http://schemas.microsoft.com/office/drawing/2014/main" id="{D72ED555-494A-4440-9BC9-3D311AFB7439}"/>
                </a:ext>
              </a:extLst>
            </p:cNvPr>
            <p:cNvSpPr/>
            <p:nvPr/>
          </p:nvSpPr>
          <p:spPr>
            <a:xfrm>
              <a:off x="2301275" y="4648209"/>
              <a:ext cx="3003808" cy="186241"/>
            </a:xfrm>
            <a:prstGeom prst="roundRect">
              <a:avLst>
                <a:gd name="adj" fmla="val 50000"/>
              </a:avLst>
            </a:prstGeom>
            <a:solidFill>
              <a:srgbClr val="374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5578;p418">
              <a:extLst>
                <a:ext uri="{FF2B5EF4-FFF2-40B4-BE49-F238E27FC236}">
                  <a16:creationId xmlns:a16="http://schemas.microsoft.com/office/drawing/2014/main" id="{DE7876C6-72BF-4DFD-8E4D-ED8AC06F191D}"/>
                </a:ext>
              </a:extLst>
            </p:cNvPr>
            <p:cNvSpPr txBox="1"/>
            <p:nvPr/>
          </p:nvSpPr>
          <p:spPr>
            <a:xfrm>
              <a:off x="1780185" y="4174547"/>
              <a:ext cx="4594486" cy="4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575" tIns="41575" rIns="41575" bIns="415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USD</a:t>
              </a:r>
              <a:r>
                <a:rPr lang="es-ES" sz="24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s-ES" sz="28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15.000</a:t>
              </a:r>
              <a:r>
                <a:rPr lang="es-ES" sz="24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s-ES" sz="1800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Mill.</a:t>
              </a:r>
              <a:endParaRPr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Font typeface="Arial"/>
                <a:buNone/>
              </a:pPr>
              <a:r>
                <a:rPr lang="es-ES" sz="11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INVERSIÓN BRUTA</a:t>
              </a:r>
              <a:endParaRPr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5" name="Google Shape;5581;p418">
              <a:extLst>
                <a:ext uri="{FF2B5EF4-FFF2-40B4-BE49-F238E27FC236}">
                  <a16:creationId xmlns:a16="http://schemas.microsoft.com/office/drawing/2014/main" id="{C292D053-DB91-4994-A975-320AF15BB468}"/>
                </a:ext>
              </a:extLst>
            </p:cNvPr>
            <p:cNvSpPr/>
            <p:nvPr/>
          </p:nvSpPr>
          <p:spPr>
            <a:xfrm rot="5400000">
              <a:off x="1194984" y="4319286"/>
              <a:ext cx="1022930" cy="405647"/>
            </a:xfrm>
            <a:prstGeom prst="triangle">
              <a:avLst>
                <a:gd name="adj" fmla="val 5075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aphicFrame>
        <p:nvGraphicFramePr>
          <p:cNvPr id="187" name="Diagram 1">
            <a:extLst>
              <a:ext uri="{FF2B5EF4-FFF2-40B4-BE49-F238E27FC236}">
                <a16:creationId xmlns:a16="http://schemas.microsoft.com/office/drawing/2014/main" id="{1ED62885-A8FD-452F-B49F-A8CE9FB2E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117325"/>
              </p:ext>
            </p:extLst>
          </p:nvPr>
        </p:nvGraphicFramePr>
        <p:xfrm>
          <a:off x="6370915" y="4069974"/>
          <a:ext cx="5903062" cy="341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712" y="1826539"/>
            <a:ext cx="1498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1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9A3A929-38E0-E247-9875-3A9FB5AD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8BFCA7C-1152-BE46-B6A7-C913F30E39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99576-184F-DA4B-99A9-948CC6BDC028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MATER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35AC52F-A209-7E43-9CDD-B3C3B0802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968366"/>
            <a:ext cx="7423150" cy="32581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729AC85-977D-1846-96DC-1A237855CE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45" y="4411880"/>
            <a:ext cx="4554855" cy="23942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373A90C-7D24-8949-82C7-E822766F71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160" y="4280780"/>
            <a:ext cx="5085715" cy="254674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AEDAD9-0A8C-D94F-B51B-7605A45FF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0100" y="1053528"/>
            <a:ext cx="7632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ítulo 3"/>
          <p:cNvSpPr>
            <a:spLocks noGrp="1"/>
          </p:cNvSpPr>
          <p:nvPr>
            <p:ph type="title"/>
          </p:nvPr>
        </p:nvSpPr>
        <p:spPr>
          <a:xfrm>
            <a:off x="466725" y="261938"/>
            <a:ext cx="6430963" cy="388937"/>
          </a:xfrm>
        </p:spPr>
        <p:txBody>
          <a:bodyPr/>
          <a:lstStyle/>
          <a:p>
            <a:pPr eaLnBrk="1" hangingPunct="1"/>
            <a:r>
              <a:rPr lang="es-MX" altLang="es-AR" cap="none" dirty="0">
                <a:solidFill>
                  <a:srgbClr val="009193"/>
                </a:solidFill>
              </a:rPr>
              <a:t>ER Distribuida - Distribuidores inscriptos Ley 27.424</a:t>
            </a:r>
            <a:endParaRPr lang="es-AR" altLang="es-AR" cap="none" dirty="0">
              <a:solidFill>
                <a:srgbClr val="009193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29" y="1303684"/>
            <a:ext cx="4481249" cy="29446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795" y="1776412"/>
            <a:ext cx="7211205" cy="26953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4" y="4258248"/>
            <a:ext cx="4988779" cy="17359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4FAA23-164F-0D49-A4D4-A660050EC5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90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9A3A929-38E0-E247-9875-3A9FB5AD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8BFCA7C-1152-BE46-B6A7-C913F30E39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99576-184F-DA4B-99A9-948CC6BDC028}"/>
              </a:ext>
            </a:extLst>
          </p:cNvPr>
          <p:cNvSpPr txBox="1">
            <a:spLocks/>
          </p:cNvSpPr>
          <p:nvPr/>
        </p:nvSpPr>
        <p:spPr bwMode="auto">
          <a:xfrm>
            <a:off x="466724" y="261144"/>
            <a:ext cx="727519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 err="1">
                <a:solidFill>
                  <a:srgbClr val="009193"/>
                </a:solidFill>
              </a:rPr>
              <a:t>RenMDI</a:t>
            </a:r>
            <a:r>
              <a:rPr lang="es-ES" altLang="es-AR" sz="2000" dirty="0">
                <a:solidFill>
                  <a:srgbClr val="009193"/>
                </a:solidFill>
              </a:rPr>
              <a:t> – Sustitución de Generación Forzada y Almacenamiento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A684108-C31B-0C4D-B864-6280D70B99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535906"/>
            <a:ext cx="2766349" cy="398753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6C5AA0-D533-A141-B06F-3783F41DF9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920" y="1363320"/>
            <a:ext cx="8763000" cy="41313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2E3DC74-62D1-EF4E-8EEA-9D0FB1264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6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6223B3-446A-DF8C-7DC8-3D05144CC4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235" y="0"/>
            <a:ext cx="6860382" cy="6296327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55903B-57F6-7ED6-AEF5-665654804B5E}"/>
              </a:ext>
            </a:extLst>
          </p:cNvPr>
          <p:cNvSpPr txBox="1">
            <a:spLocks/>
          </p:cNvSpPr>
          <p:nvPr/>
        </p:nvSpPr>
        <p:spPr>
          <a:xfrm rot="16200000">
            <a:off x="-1016792" y="2752116"/>
            <a:ext cx="6279017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Proyectos Renovables de </a:t>
            </a:r>
            <a:r>
              <a:rPr lang="es-AR" sz="3200" dirty="0" err="1">
                <a:solidFill>
                  <a:schemeClr val="accent1"/>
                </a:solidFill>
                <a:latin typeface="Arial Rounded MT Bold" panose="020F0704030504030204" pitchFamily="34" charset="77"/>
              </a:rPr>
              <a:t>Arg</a:t>
            </a:r>
            <a:endParaRPr lang="es-AR" sz="3200" dirty="0">
              <a:solidFill>
                <a:schemeClr val="accent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00F2C5-B372-2447-A536-E2045BCF4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53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9A3A929-38E0-E247-9875-3A9FB5AD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8BFCA7C-1152-BE46-B6A7-C913F30E39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99576-184F-DA4B-99A9-948CC6BDC028}"/>
              </a:ext>
            </a:extLst>
          </p:cNvPr>
          <p:cNvSpPr txBox="1">
            <a:spLocks/>
          </p:cNvSpPr>
          <p:nvPr/>
        </p:nvSpPr>
        <p:spPr bwMode="auto">
          <a:xfrm>
            <a:off x="466724" y="261144"/>
            <a:ext cx="727519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Renovables y proyectos mineros/Litio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E5BFD7-E737-2C42-B744-FE81B297FE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" y="1776412"/>
            <a:ext cx="4178300" cy="38508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21687F0-350B-2C44-B097-489A02FA73CB}"/>
              </a:ext>
            </a:extLst>
          </p:cNvPr>
          <p:cNvSpPr txBox="1"/>
          <p:nvPr/>
        </p:nvSpPr>
        <p:spPr>
          <a:xfrm>
            <a:off x="591820" y="1341120"/>
            <a:ext cx="417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+mj-lt"/>
              </a:rPr>
              <a:t>Proyectos en exploracion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6BA475D-3108-0144-846F-38F3302726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840" y="1535906"/>
            <a:ext cx="6768185" cy="40868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0B78B88-D6E8-504E-9FD4-52B21A2C0742}"/>
              </a:ext>
            </a:extLst>
          </p:cNvPr>
          <p:cNvSpPr txBox="1"/>
          <p:nvPr/>
        </p:nvSpPr>
        <p:spPr>
          <a:xfrm>
            <a:off x="8305445" y="1500981"/>
            <a:ext cx="41783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+mj-lt"/>
              </a:rPr>
              <a:t>Proyectos de Litio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5AC7C7-3CEB-DD4D-8D3B-48F74D3873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23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ítulo 3"/>
          <p:cNvSpPr>
            <a:spLocks noGrp="1"/>
          </p:cNvSpPr>
          <p:nvPr>
            <p:ph type="title"/>
          </p:nvPr>
        </p:nvSpPr>
        <p:spPr>
          <a:xfrm>
            <a:off x="466725" y="261938"/>
            <a:ext cx="6430963" cy="388937"/>
          </a:xfrm>
        </p:spPr>
        <p:txBody>
          <a:bodyPr/>
          <a:lstStyle/>
          <a:p>
            <a:pPr eaLnBrk="1" hangingPunct="1"/>
            <a:r>
              <a:rPr lang="es-MX" altLang="es-AR" cap="none" dirty="0">
                <a:solidFill>
                  <a:srgbClr val="009193"/>
                </a:solidFill>
              </a:rPr>
              <a:t>Diego Werner/Aires Renewables - Presentacion</a:t>
            </a:r>
            <a:endParaRPr lang="es-AR" altLang="es-AR" cap="none" dirty="0">
              <a:solidFill>
                <a:srgbClr val="009193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4 CuadroTexto"/>
          <p:cNvSpPr txBox="1">
            <a:spLocks noChangeArrowheads="1"/>
          </p:cNvSpPr>
          <p:nvPr/>
        </p:nvSpPr>
        <p:spPr bwMode="auto">
          <a:xfrm>
            <a:off x="319087" y="1203324"/>
            <a:ext cx="9524159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0"/>
              </a:defRPr>
            </a:lvl9pPr>
          </a:lstStyle>
          <a:p>
            <a:pPr eaLnBrk="1">
              <a:lnSpc>
                <a:spcPct val="115000"/>
              </a:lnSpc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Ing. Industrial UTN - Magister Energías Renovables UTN</a:t>
            </a:r>
          </a:p>
          <a:p>
            <a:pPr eaLnBrk="1">
              <a:lnSpc>
                <a:spcPct val="115000"/>
              </a:lnSpc>
              <a:buFont typeface="Arial" charset="0"/>
              <a:buChar char="•"/>
            </a:pPr>
            <a:endParaRPr lang="es-ES" altLang="es-AR" sz="2000" dirty="0">
              <a:solidFill>
                <a:schemeClr val="bg1"/>
              </a:solidFill>
              <a:latin typeface="Calibri" charset="0"/>
            </a:endParaRPr>
          </a:p>
          <a:p>
            <a:pPr eaLnBrk="1">
              <a:lnSpc>
                <a:spcPct val="115000"/>
              </a:lnSpc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Director Técnico Consultora AIRES RENEWABLES (</a:t>
            </a:r>
            <a:r>
              <a:rPr lang="es-ES" altLang="es-AR" sz="2000" dirty="0">
                <a:solidFill>
                  <a:schemeClr val="bg1"/>
                </a:solidFill>
                <a:latin typeface="Calibri" charset="0"/>
                <a:hlinkClick r:id="rId4"/>
              </a:rPr>
              <a:t>www.aires-renewables.com)</a:t>
            </a:r>
            <a:endParaRPr lang="es-ES" altLang="es-AR" sz="2000" dirty="0">
              <a:solidFill>
                <a:schemeClr val="bg1"/>
              </a:solidFill>
              <a:latin typeface="Calibri" charset="0"/>
            </a:endParaRPr>
          </a:p>
          <a:p>
            <a:pPr lvl="1" eaLnBrk="1">
              <a:lnSpc>
                <a:spcPct val="115000"/>
              </a:lnSpc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 15 años en Argentina </a:t>
            </a:r>
          </a:p>
          <a:p>
            <a:pPr lvl="1" eaLnBrk="1">
              <a:lnSpc>
                <a:spcPct val="115000"/>
              </a:lnSpc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 Consultor Técnico 70% </a:t>
            </a:r>
            <a:r>
              <a:rPr lang="es-ES" altLang="es-AR" sz="2000" dirty="0" err="1">
                <a:solidFill>
                  <a:schemeClr val="bg1"/>
                </a:solidFill>
                <a:latin typeface="Calibri" charset="0"/>
              </a:rPr>
              <a:t>Wind</a:t>
            </a: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 / 60% PV </a:t>
            </a:r>
          </a:p>
          <a:p>
            <a:pPr eaLnBrk="1">
              <a:lnSpc>
                <a:spcPct val="115000"/>
              </a:lnSpc>
              <a:buFont typeface="Arial" charset="0"/>
              <a:buChar char="•"/>
            </a:pPr>
            <a:endParaRPr lang="es-ES" altLang="es-AR" sz="2000" dirty="0">
              <a:solidFill>
                <a:schemeClr val="bg1"/>
              </a:solidFill>
              <a:latin typeface="Calibri" charset="0"/>
            </a:endParaRPr>
          </a:p>
          <a:p>
            <a:pPr eaLnBrk="1">
              <a:lnSpc>
                <a:spcPct val="115000"/>
              </a:lnSpc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Equipo técnico Ley 27.191 Energías Renovables</a:t>
            </a:r>
          </a:p>
          <a:p>
            <a:pPr eaLnBrk="1">
              <a:lnSpc>
                <a:spcPct val="115000"/>
              </a:lnSpc>
              <a:buFont typeface="Arial" charset="0"/>
              <a:buChar char="•"/>
            </a:pPr>
            <a:endParaRPr lang="es-ES" altLang="es-AR" sz="2000" dirty="0">
              <a:solidFill>
                <a:schemeClr val="bg1"/>
              </a:solidFill>
              <a:latin typeface="Calibri" charset="0"/>
            </a:endParaRPr>
          </a:p>
          <a:p>
            <a:pPr eaLnBrk="1">
              <a:lnSpc>
                <a:spcPct val="115000"/>
              </a:lnSpc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Docente Ingeniería en Energía en UNSAM – Energía Eólica</a:t>
            </a:r>
          </a:p>
          <a:p>
            <a:pPr>
              <a:buFont typeface="Arial" charset="0"/>
              <a:buChar char="•"/>
            </a:pPr>
            <a:endParaRPr lang="es-AR" altLang="es-AR" sz="2000" dirty="0">
              <a:solidFill>
                <a:schemeClr val="bg1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Docente MER ITBA</a:t>
            </a:r>
          </a:p>
          <a:p>
            <a:pPr>
              <a:buFont typeface="Arial" charset="0"/>
              <a:buChar char="•"/>
            </a:pPr>
            <a:endParaRPr lang="es-AR" altLang="es-AR" sz="2000" dirty="0">
              <a:solidFill>
                <a:schemeClr val="bg1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Docente MER UTN</a:t>
            </a:r>
          </a:p>
          <a:p>
            <a:pPr>
              <a:buFont typeface="Arial" charset="0"/>
              <a:buChar char="•"/>
            </a:pPr>
            <a:endParaRPr lang="es-AR" altLang="es-AR" sz="2000" dirty="0">
              <a:solidFill>
                <a:schemeClr val="bg1"/>
              </a:solidFill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s-ES" altLang="es-AR" sz="2000" dirty="0">
                <a:solidFill>
                  <a:schemeClr val="bg1"/>
                </a:solidFill>
                <a:latin typeface="Calibri" charset="0"/>
              </a:rPr>
              <a:t>Docente MER UNIVERSIDAD AUSTRAL</a:t>
            </a:r>
          </a:p>
          <a:p>
            <a:pPr>
              <a:buFont typeface="Arial" charset="0"/>
              <a:buChar char="•"/>
            </a:pPr>
            <a:endParaRPr lang="es-AR" altLang="es-AR" sz="2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1F1295-DA70-7749-9D97-3EE71DB813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6262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13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9A3A929-38E0-E247-9875-3A9FB5AD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8BFCA7C-1152-BE46-B6A7-C913F30E39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99576-184F-DA4B-99A9-948CC6BDC028}"/>
              </a:ext>
            </a:extLst>
          </p:cNvPr>
          <p:cNvSpPr txBox="1">
            <a:spLocks/>
          </p:cNvSpPr>
          <p:nvPr/>
        </p:nvSpPr>
        <p:spPr bwMode="auto">
          <a:xfrm>
            <a:off x="466724" y="261144"/>
            <a:ext cx="727519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Renovables y H2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10CF240-39BD-5447-95F8-4F16DBEDC9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" y="1139031"/>
            <a:ext cx="5227320" cy="327956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5BCEC07-6268-F845-BC93-55E6128BBF6B}"/>
              </a:ext>
            </a:extLst>
          </p:cNvPr>
          <p:cNvSpPr txBox="1"/>
          <p:nvPr/>
        </p:nvSpPr>
        <p:spPr>
          <a:xfrm>
            <a:off x="5582603" y="1199936"/>
            <a:ext cx="6461760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000" dirty="0">
                <a:latin typeface="+mn-lt"/>
              </a:rPr>
              <a:t>ASPECTOS TÉCNICOS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latin typeface="+mn-lt"/>
              </a:rPr>
              <a:t>Disponibilidad de tierras (100.000 Ha o más por proyecto)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latin typeface="+mn-lt"/>
              </a:rPr>
              <a:t>Disponibilidad de recurso eólico para procesos electrointensivos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latin typeface="+mn-lt"/>
              </a:rPr>
              <a:t>Factibilidad ambiental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latin typeface="+mn-lt"/>
              </a:rPr>
              <a:t>Disponibilidad de puertos / Acceso al agua</a:t>
            </a:r>
          </a:p>
          <a:p>
            <a:pPr>
              <a:lnSpc>
                <a:spcPct val="150000"/>
              </a:lnSpc>
            </a:pPr>
            <a:r>
              <a:rPr lang="es-AR" sz="2000" dirty="0">
                <a:latin typeface="+mn-lt"/>
              </a:rPr>
              <a:t>DEFINICIONES POLITICAS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latin typeface="+mn-lt"/>
              </a:rPr>
              <a:t>Hidrógeno azul y verde?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000" dirty="0">
                <a:latin typeface="+mn-lt"/>
              </a:rPr>
              <a:t>Componente nacional?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8D9D98-5A0E-6845-8FFD-92F2FE264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ítulo 3"/>
          <p:cNvSpPr>
            <a:spLocks noGrp="1"/>
          </p:cNvSpPr>
          <p:nvPr>
            <p:ph type="title"/>
          </p:nvPr>
        </p:nvSpPr>
        <p:spPr>
          <a:xfrm>
            <a:off x="3764280" y="2997199"/>
            <a:ext cx="5943600" cy="712469"/>
          </a:xfrm>
        </p:spPr>
        <p:txBody>
          <a:bodyPr/>
          <a:lstStyle/>
          <a:p>
            <a:pPr algn="r" eaLnBrk="1" hangingPunct="1"/>
            <a:r>
              <a:rPr lang="es-ES" altLang="es-AR" sz="3600" cap="none" dirty="0">
                <a:solidFill>
                  <a:srgbClr val="009193"/>
                </a:solidFill>
              </a:rPr>
              <a:t>Como Seguimos?</a:t>
            </a:r>
            <a:endParaRPr lang="es-AR" altLang="es-AR" sz="3600" cap="none" dirty="0">
              <a:solidFill>
                <a:srgbClr val="009193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AA3D2EF2-FCFE-1041-878C-99D07D1F0E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48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B8113A-12EB-88AB-9876-2016728D8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677" y="1139031"/>
            <a:ext cx="8505569" cy="516897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750BA1-5CBB-3E4F-A3B2-3D2F8446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0A99226-068C-8A43-80C1-89F890FF3A7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ítulo 3">
            <a:extLst>
              <a:ext uri="{FF2B5EF4-FFF2-40B4-BE49-F238E27FC236}">
                <a16:creationId xmlns:a16="http://schemas.microsoft.com/office/drawing/2014/main" id="{C6A684DD-05C7-E548-8B1D-DFDE399151DF}"/>
              </a:ext>
            </a:extLst>
          </p:cNvPr>
          <p:cNvSpPr txBox="1">
            <a:spLocks/>
          </p:cNvSpPr>
          <p:nvPr/>
        </p:nvSpPr>
        <p:spPr bwMode="auto">
          <a:xfrm>
            <a:off x="466724" y="261144"/>
            <a:ext cx="727519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Transparencia de costos hacia el sistema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D66751-6640-414B-8D5B-759DBA778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3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C0D4EC-887D-DD4B-BDE9-3855F5730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74" y="979170"/>
            <a:ext cx="4020185" cy="528601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C3FE512-4612-3044-9AE0-BACA8772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EDABB72-69E1-4B40-B847-F545BF53696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ítulo 3">
            <a:extLst>
              <a:ext uri="{FF2B5EF4-FFF2-40B4-BE49-F238E27FC236}">
                <a16:creationId xmlns:a16="http://schemas.microsoft.com/office/drawing/2014/main" id="{D2861383-8B58-CE4D-96D9-7074FE0FF44D}"/>
              </a:ext>
            </a:extLst>
          </p:cNvPr>
          <p:cNvSpPr txBox="1">
            <a:spLocks/>
          </p:cNvSpPr>
          <p:nvPr/>
        </p:nvSpPr>
        <p:spPr bwMode="auto">
          <a:xfrm>
            <a:off x="466724" y="261144"/>
            <a:ext cx="727519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Ampliaciones del sistema de transporte – </a:t>
            </a:r>
            <a:r>
              <a:rPr lang="es-ES" altLang="es-AR" sz="2000" dirty="0" err="1">
                <a:solidFill>
                  <a:srgbClr val="009193"/>
                </a:solidFill>
              </a:rPr>
              <a:t>Reso</a:t>
            </a:r>
            <a:r>
              <a:rPr lang="es-ES" altLang="es-AR" sz="2000" dirty="0">
                <a:solidFill>
                  <a:srgbClr val="009193"/>
                </a:solidFill>
              </a:rPr>
              <a:t> 360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71496F-BF21-824F-BDF0-BDD5BAA9C3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4" y="1315083"/>
            <a:ext cx="4692016" cy="321032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62C90885-E0EE-1E45-B7A1-ADFA3DE59513}"/>
              </a:ext>
            </a:extLst>
          </p:cNvPr>
          <p:cNvSpPr txBox="1"/>
          <p:nvPr/>
        </p:nvSpPr>
        <p:spPr>
          <a:xfrm>
            <a:off x="200024" y="4965403"/>
            <a:ext cx="709993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AR" sz="2000" b="0" i="0" dirty="0">
                <a:solidFill>
                  <a:srgbClr val="212529"/>
                </a:solidFill>
                <a:effectLst/>
                <a:latin typeface="+mn-lt"/>
              </a:rPr>
              <a:t>El potencial incremento de capacidad de transporte asignable como Prioridad de Despacho que produzca la ampliación asociada a Proyectos MATER podrá ser reservada por el o los proyectos de generación de energías renovables que lleven adelante la obra a su propio costo</a:t>
            </a:r>
            <a:endParaRPr lang="es-AR" sz="2000" dirty="0">
              <a:latin typeface="+mn-lt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ACEF010-CD2B-5542-AA5A-CD185A44AB54}"/>
              </a:ext>
            </a:extLst>
          </p:cNvPr>
          <p:cNvSpPr txBox="1"/>
          <p:nvPr/>
        </p:nvSpPr>
        <p:spPr>
          <a:xfrm>
            <a:off x="677936" y="979170"/>
            <a:ext cx="417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+mj-lt"/>
              </a:rPr>
              <a:t>Informe CADER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A2BB649-B991-7B45-BC94-857D5F7459D1}"/>
              </a:ext>
            </a:extLst>
          </p:cNvPr>
          <p:cNvSpPr txBox="1"/>
          <p:nvPr/>
        </p:nvSpPr>
        <p:spPr>
          <a:xfrm>
            <a:off x="535940" y="4574181"/>
            <a:ext cx="4178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000" dirty="0">
                <a:latin typeface="+mj-lt"/>
              </a:rPr>
              <a:t>Resolucion 360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32AC0AD-FD34-574A-9D43-76C7EF359C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21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9A3A929-38E0-E247-9875-3A9FB5AD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8BFCA7C-1152-BE46-B6A7-C913F30E39F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98C99576-184F-DA4B-99A9-948CC6BDC028}"/>
              </a:ext>
            </a:extLst>
          </p:cNvPr>
          <p:cNvSpPr txBox="1">
            <a:spLocks/>
          </p:cNvSpPr>
          <p:nvPr/>
        </p:nvSpPr>
        <p:spPr bwMode="auto">
          <a:xfrm>
            <a:off x="466724" y="261144"/>
            <a:ext cx="727519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Renovables y </a:t>
            </a:r>
            <a:r>
              <a:rPr lang="es-ES" altLang="es-AR" sz="2000" dirty="0" err="1">
                <a:solidFill>
                  <a:srgbClr val="009193"/>
                </a:solidFill>
              </a:rPr>
              <a:t>criptomoneda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91514F9-8532-234E-8540-D92CC4F85899}"/>
              </a:ext>
            </a:extLst>
          </p:cNvPr>
          <p:cNvSpPr txBox="1"/>
          <p:nvPr/>
        </p:nvSpPr>
        <p:spPr>
          <a:xfrm>
            <a:off x="200025" y="4260309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b="0" i="0" dirty="0">
                <a:solidFill>
                  <a:srgbClr val="202124"/>
                </a:solidFill>
                <a:effectLst/>
                <a:latin typeface="+mn-lt"/>
              </a:rPr>
              <a:t>¿Cuánta energía consume la minería? Según el índice de consumo de energía de Bitcoin de Digiconomist, una transacción requiere </a:t>
            </a:r>
            <a:r>
              <a:rPr lang="es-AR" sz="2000" b="0" i="0" dirty="0">
                <a:solidFill>
                  <a:srgbClr val="040C28"/>
                </a:solidFill>
                <a:effectLst/>
                <a:latin typeface="+mn-lt"/>
              </a:rPr>
              <a:t>1544 kWh</a:t>
            </a:r>
            <a:r>
              <a:rPr lang="es-AR" sz="2000" b="0" i="0" dirty="0">
                <a:solidFill>
                  <a:srgbClr val="202124"/>
                </a:solidFill>
                <a:effectLst/>
                <a:latin typeface="+mn-lt"/>
              </a:rPr>
              <a:t> para completarse, o el equivalente a aproximadamente 53 días de energía para el hogar estadounidense promedio</a:t>
            </a:r>
            <a:endParaRPr lang="es-AR" sz="2000" dirty="0">
              <a:latin typeface="+mn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9B220DD-42A3-B947-A8B9-8FD6F9DD70C8}"/>
              </a:ext>
            </a:extLst>
          </p:cNvPr>
          <p:cNvSpPr txBox="1"/>
          <p:nvPr/>
        </p:nvSpPr>
        <p:spPr>
          <a:xfrm>
            <a:off x="4892040" y="1412626"/>
            <a:ext cx="73456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000" b="0" i="1" dirty="0">
                <a:solidFill>
                  <a:srgbClr val="1C1C1C"/>
                </a:solidFill>
                <a:effectLst/>
                <a:latin typeface="+mn-lt"/>
              </a:rPr>
              <a:t>El primer punto que el usuario remarcó cómo propiedad del proyecto, fue "minar Bitcoin en vaca muerta", e indicó que "podemos usar gas de venteo que de otro modo se desperdiciaría para minar bitcoin y generarle reservas al país".</a:t>
            </a:r>
          </a:p>
          <a:p>
            <a:r>
              <a:rPr lang="es-AR" sz="1800" b="0" dirty="0">
                <a:solidFill>
                  <a:srgbClr val="1C1C1C"/>
                </a:solidFill>
                <a:effectLst/>
                <a:latin typeface="+mn-lt"/>
              </a:rPr>
              <a:t>Santiago Siri, fundador y presidente de The DemocracyOS Foundation</a:t>
            </a:r>
            <a:endParaRPr lang="es-AR" sz="1800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AC9B9F-5663-6C4C-8FF3-028C34E9B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259577"/>
            <a:ext cx="4514742" cy="2639626"/>
          </a:xfrm>
          <a:prstGeom prst="rect">
            <a:avLst/>
          </a:prstGeom>
        </p:spPr>
      </p:pic>
      <p:pic>
        <p:nvPicPr>
          <p:cNvPr id="1026" name="Picture 2" descr="iconos de contorno plano de turbina eólica, aerogeneradores 5231389 Vector  en Vecteezy">
            <a:extLst>
              <a:ext uri="{FF2B5EF4-FFF2-40B4-BE49-F238E27FC236}">
                <a16:creationId xmlns:a16="http://schemas.microsoft.com/office/drawing/2014/main" id="{BC65509E-4D34-184A-805B-0B589A640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3440" y="3353682"/>
            <a:ext cx="3074976" cy="299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9C5199-B032-C44E-803C-63B0DE71EE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35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uadroTexto 8"/>
          <p:cNvSpPr txBox="1">
            <a:spLocks noChangeArrowheads="1"/>
          </p:cNvSpPr>
          <p:nvPr/>
        </p:nvSpPr>
        <p:spPr bwMode="auto">
          <a:xfrm>
            <a:off x="7261225" y="6186488"/>
            <a:ext cx="45354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 sz="2400">
                <a:solidFill>
                  <a:srgbClr val="7F7F7F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2000">
                <a:solidFill>
                  <a:srgbClr val="7F7F7F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1600">
                <a:solidFill>
                  <a:srgbClr val="7F7F7F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 b="1">
                <a:solidFill>
                  <a:srgbClr val="339966"/>
                </a:solidFill>
                <a:latin typeface="Franklin Gothic Book" charset="0"/>
                <a:ea typeface="Calibri" charset="0"/>
                <a:cs typeface="Calibri" charset="0"/>
              </a:rPr>
              <a:t>www.aires-renewables.com</a:t>
            </a:r>
            <a:endParaRPr lang="es-ES" altLang="es-ES" sz="1600">
              <a:solidFill>
                <a:srgbClr val="FFFFFF"/>
              </a:solidFill>
              <a:latin typeface="Franklin Gothic Book" charset="0"/>
              <a:ea typeface="Calibri" charset="0"/>
              <a:cs typeface="Calibri" charset="0"/>
            </a:endParaRPr>
          </a:p>
        </p:txBody>
      </p:sp>
      <p:sp>
        <p:nvSpPr>
          <p:cNvPr id="9" name="Rectángulo 7"/>
          <p:cNvSpPr/>
          <p:nvPr/>
        </p:nvSpPr>
        <p:spPr>
          <a:xfrm>
            <a:off x="7481888" y="3241675"/>
            <a:ext cx="4095750" cy="485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0" anchor="ctr"/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s-ES" sz="4000" b="1" dirty="0">
                <a:solidFill>
                  <a:srgbClr val="339966"/>
                </a:solidFill>
              </a:rPr>
              <a:t>Gracias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36600" y="3833813"/>
            <a:ext cx="32480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 sz="2400">
                <a:solidFill>
                  <a:srgbClr val="7F7F7F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2000">
                <a:solidFill>
                  <a:srgbClr val="7F7F7F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1600">
                <a:solidFill>
                  <a:srgbClr val="7F7F7F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AR" altLang="es-ES_tradnl" sz="2000" b="1"/>
              <a:t>Diego Werner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AR" altLang="es-ES_tradnl" sz="1800"/>
              <a:t>Director T</a:t>
            </a:r>
            <a:r>
              <a:rPr lang="es-ES" altLang="es-ES_tradnl" sz="1800"/>
              <a:t>écnico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_tradnl" sz="1800"/>
              <a:t>dwerner@aires-renewables.com</a:t>
            </a:r>
            <a:endParaRPr lang="es-AR" altLang="es-ES_tradnl" sz="1800"/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s-AR" altLang="es-ES_tradnl" sz="1800"/>
          </a:p>
        </p:txBody>
      </p:sp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2688" y="620713"/>
            <a:ext cx="4503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4D49CE-9B4C-1240-BE93-52FC120131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75" y="620713"/>
            <a:ext cx="2983865" cy="10933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22A2C6-42DA-474E-9622-DFB0E65032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194" y="557775"/>
            <a:ext cx="2076450" cy="12192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A508A5-DE5B-C50B-2F57-62F5CD59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48457"/>
            <a:ext cx="9144000" cy="61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79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37252B-3442-E5A3-946A-387F75F7D0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565" y="1"/>
            <a:ext cx="8886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625164-A48B-6D7B-9910-2FFBFEAC6B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981" y="0"/>
            <a:ext cx="880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8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3C9A7D-39AE-A219-D8C8-709D186080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37672"/>
            <a:ext cx="9146455" cy="61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6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ítulo 3"/>
          <p:cNvSpPr>
            <a:spLocks noGrp="1"/>
          </p:cNvSpPr>
          <p:nvPr>
            <p:ph type="title"/>
          </p:nvPr>
        </p:nvSpPr>
        <p:spPr>
          <a:xfrm>
            <a:off x="457200" y="327025"/>
            <a:ext cx="5638800" cy="431800"/>
          </a:xfrm>
        </p:spPr>
        <p:txBody>
          <a:bodyPr/>
          <a:lstStyle/>
          <a:p>
            <a:pPr eaLnBrk="1" hangingPunct="1"/>
            <a:r>
              <a:rPr lang="es-MX" altLang="es-AR" cap="none">
                <a:solidFill>
                  <a:srgbClr val="009193"/>
                </a:solidFill>
              </a:rPr>
              <a:t>Situaci</a:t>
            </a:r>
            <a:r>
              <a:rPr lang="es-ES" altLang="es-AR" cap="none">
                <a:solidFill>
                  <a:srgbClr val="009193"/>
                </a:solidFill>
              </a:rPr>
              <a:t>ón Mundial ER</a:t>
            </a:r>
            <a:endParaRPr lang="es-AR" altLang="es-AR" cap="none">
              <a:solidFill>
                <a:srgbClr val="009193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89" name="Marcador de texto 2"/>
          <p:cNvSpPr txBox="1">
            <a:spLocks/>
          </p:cNvSpPr>
          <p:nvPr/>
        </p:nvSpPr>
        <p:spPr bwMode="auto">
          <a:xfrm>
            <a:off x="673100" y="6056837"/>
            <a:ext cx="104695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 sz="2400">
                <a:solidFill>
                  <a:srgbClr val="7F7F7F"/>
                </a:solidFill>
                <a:latin typeface="Calibri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2000">
                <a:solidFill>
                  <a:srgbClr val="7F7F7F"/>
                </a:solidFill>
                <a:latin typeface="Calibri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•"/>
              <a:defRPr>
                <a:solidFill>
                  <a:srgbClr val="7F7F7F"/>
                </a:solidFill>
                <a:latin typeface="Calibri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–"/>
              <a:defRPr sz="1600">
                <a:solidFill>
                  <a:srgbClr val="7F7F7F"/>
                </a:solidFill>
                <a:latin typeface="Calibri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2BC"/>
              </a:buClr>
              <a:buFont typeface="Arial" charset="0"/>
              <a:buChar char="»"/>
              <a:defRPr sz="1600">
                <a:solidFill>
                  <a:srgbClr val="7F7F7F"/>
                </a:solidFill>
                <a:latin typeface="Calibri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s-AR" altLang="es-MX" sz="1100" dirty="0">
                <a:solidFill>
                  <a:schemeClr val="bg1"/>
                </a:solidFill>
                <a:ea typeface="MS PGothic" charset="-128"/>
              </a:rPr>
              <a:t>FUENTE: REN21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83C6EB-A421-F849-BD48-12189EE36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1339851"/>
            <a:ext cx="8951982" cy="46577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AB42A2C-D9FF-964C-A477-8FBF2EB41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54" y="991552"/>
            <a:ext cx="6845040" cy="53161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92B7F9-B359-9644-AE79-DF9E089EA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AB78EA-3A60-A72E-E03C-3EB3A160A7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71502"/>
            <a:ext cx="9144000" cy="48217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C9C04D-24BE-0339-072B-C3FA542A0627}"/>
              </a:ext>
            </a:extLst>
          </p:cNvPr>
          <p:cNvSpPr txBox="1">
            <a:spLocks/>
          </p:cNvSpPr>
          <p:nvPr/>
        </p:nvSpPr>
        <p:spPr>
          <a:xfrm>
            <a:off x="1772832" y="242548"/>
            <a:ext cx="788670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AR" sz="32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Factores de Carga por Región</a:t>
            </a:r>
          </a:p>
        </p:txBody>
      </p:sp>
    </p:spTree>
    <p:extLst>
      <p:ext uri="{BB962C8B-B14F-4D97-AF65-F5344CB8AC3E}">
        <p14:creationId xmlns:p14="http://schemas.microsoft.com/office/powerpoint/2010/main" val="768722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2CF15E-59ED-CA63-9847-38E417983A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678" y="0"/>
            <a:ext cx="870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8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53457F-1AE2-E1FB-A9F3-E093EFB1D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158" y="0"/>
            <a:ext cx="6737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53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2E4928-1519-FBD1-5351-031FEE84A1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604" y="0"/>
            <a:ext cx="8140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30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121595-C83C-F54A-AF9E-DE86143A2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70" y="584200"/>
            <a:ext cx="88011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3"/>
          <p:cNvSpPr>
            <a:spLocks noGrp="1"/>
          </p:cNvSpPr>
          <p:nvPr>
            <p:ph type="title"/>
          </p:nvPr>
        </p:nvSpPr>
        <p:spPr>
          <a:xfrm>
            <a:off x="457200" y="327025"/>
            <a:ext cx="5638800" cy="431800"/>
          </a:xfrm>
        </p:spPr>
        <p:txBody>
          <a:bodyPr/>
          <a:lstStyle/>
          <a:p>
            <a:pPr eaLnBrk="1" hangingPunct="1"/>
            <a:r>
              <a:rPr lang="es-MX" altLang="es-AR" cap="none">
                <a:solidFill>
                  <a:srgbClr val="009193"/>
                </a:solidFill>
              </a:rPr>
              <a:t>Situaci</a:t>
            </a:r>
            <a:r>
              <a:rPr lang="es-ES" altLang="es-AR" cap="none">
                <a:solidFill>
                  <a:srgbClr val="009193"/>
                </a:solidFill>
              </a:rPr>
              <a:t>ón Mundial ER</a:t>
            </a:r>
            <a:endParaRPr lang="es-AR" altLang="es-AR" cap="none">
              <a:solidFill>
                <a:srgbClr val="009193"/>
              </a:solidFill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EAD10773-7715-664E-BDCE-5DB223B67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1"/>
          <a:stretch/>
        </p:blipFill>
        <p:spPr>
          <a:xfrm>
            <a:off x="1739900" y="1075690"/>
            <a:ext cx="7434580" cy="50979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278BC2-911D-3B4C-B685-FA7ED23C04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ítulo 3"/>
          <p:cNvSpPr>
            <a:spLocks noGrp="1"/>
          </p:cNvSpPr>
          <p:nvPr>
            <p:ph type="title"/>
          </p:nvPr>
        </p:nvSpPr>
        <p:spPr>
          <a:xfrm>
            <a:off x="3764280" y="2997199"/>
            <a:ext cx="5943600" cy="712469"/>
          </a:xfrm>
        </p:spPr>
        <p:txBody>
          <a:bodyPr/>
          <a:lstStyle/>
          <a:p>
            <a:pPr algn="r" eaLnBrk="1" hangingPunct="1"/>
            <a:r>
              <a:rPr lang="es-ES" altLang="es-AR" sz="3600" cap="none" dirty="0">
                <a:solidFill>
                  <a:srgbClr val="009193"/>
                </a:solidFill>
              </a:rPr>
              <a:t>ER en Argentina</a:t>
            </a:r>
            <a:endParaRPr lang="es-AR" altLang="es-AR" sz="3600" cap="none" dirty="0">
              <a:solidFill>
                <a:srgbClr val="009193"/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recto 28"/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30E6D6AA-515E-4748-8B4A-AA641C187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11AAA47-8669-0240-9D2D-8B4ADC359B5D}"/>
              </a:ext>
            </a:extLst>
          </p:cNvPr>
          <p:cNvSpPr txBox="1"/>
          <p:nvPr/>
        </p:nvSpPr>
        <p:spPr>
          <a:xfrm>
            <a:off x="9250680" y="1613118"/>
            <a:ext cx="260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9193"/>
                </a:solidFill>
                <a:latin typeface="+mj-lt"/>
                <a:ea typeface="+mj-ea"/>
                <a:cs typeface="+mj-cs"/>
              </a:rPr>
              <a:t>@88,7 us$/MWh precio monomico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A63596-849E-C847-AC01-1D937DF0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EFEBDAE-D1D3-F845-AC91-08A34C988B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F2DD36CF-662E-8B47-B985-ACA48DB2A07C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Costo EERR vs </a:t>
            </a:r>
            <a:r>
              <a:rPr lang="es-ES" altLang="es-AR" sz="2000" dirty="0" err="1">
                <a:solidFill>
                  <a:srgbClr val="009193"/>
                </a:solidFill>
              </a:rPr>
              <a:t>Monómico</a:t>
            </a:r>
            <a:r>
              <a:rPr lang="es-ES" altLang="es-AR" sz="2000" dirty="0">
                <a:solidFill>
                  <a:srgbClr val="009193"/>
                </a:solidFill>
              </a:rPr>
              <a:t> (2022)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6E9F0A-6165-094E-B8CA-8E7AE867E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12" y="1012770"/>
            <a:ext cx="8227807" cy="52452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6D5B93-126B-D243-893D-A585178C8B8B}"/>
              </a:ext>
            </a:extLst>
          </p:cNvPr>
          <p:cNvSpPr txBox="1"/>
          <p:nvPr/>
        </p:nvSpPr>
        <p:spPr>
          <a:xfrm>
            <a:off x="9250680" y="4336941"/>
            <a:ext cx="260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9193"/>
                </a:solidFill>
                <a:latin typeface="+mj-lt"/>
                <a:ea typeface="+mj-ea"/>
                <a:cs typeface="+mj-cs"/>
              </a:rPr>
              <a:t>@60 a 75  us$/MWh precio PPA MATER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80132B2-6F4C-F348-96BF-B7668B6D5F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44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6E1B3B2-7E34-1E7F-617F-C382039D5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660" y="1073150"/>
            <a:ext cx="10012680" cy="53100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1AAA47-8669-0240-9D2D-8B4ADC359B5D}"/>
              </a:ext>
            </a:extLst>
          </p:cNvPr>
          <p:cNvSpPr txBox="1"/>
          <p:nvPr/>
        </p:nvSpPr>
        <p:spPr>
          <a:xfrm>
            <a:off x="9250680" y="310036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rgbClr val="009193"/>
                </a:solidFill>
                <a:latin typeface="+mj-lt"/>
                <a:ea typeface="+mj-ea"/>
                <a:cs typeface="+mj-cs"/>
              </a:rPr>
              <a:t>@18% matriz 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A63596-849E-C847-AC01-1D937DF0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EFEBDAE-D1D3-F845-AC91-08A34C988B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ítulo 3">
            <a:extLst>
              <a:ext uri="{FF2B5EF4-FFF2-40B4-BE49-F238E27FC236}">
                <a16:creationId xmlns:a16="http://schemas.microsoft.com/office/drawing/2014/main" id="{F2DD36CF-662E-8B47-B985-ACA48DB2A07C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Evolución Renovables vs Demanda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08C916-8152-BB47-AF08-B8C32C5FCE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42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E01A1A-21E5-D4FE-A829-4DCA24638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" y="1073150"/>
            <a:ext cx="8808720" cy="49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68FDEF6-D7D4-6A4E-8B50-EC6198FF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175" y="55563"/>
            <a:ext cx="1881188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D576F46-AA07-AD49-9885-CE678807C5A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0025" y="898525"/>
            <a:ext cx="11811000" cy="34925"/>
          </a:xfrm>
          <a:prstGeom prst="line">
            <a:avLst/>
          </a:prstGeom>
          <a:noFill/>
          <a:ln w="25400">
            <a:solidFill>
              <a:srgbClr val="009193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ítulo 3">
            <a:extLst>
              <a:ext uri="{FF2B5EF4-FFF2-40B4-BE49-F238E27FC236}">
                <a16:creationId xmlns:a16="http://schemas.microsoft.com/office/drawing/2014/main" id="{284500CE-6151-C946-8550-F31821FEB313}"/>
              </a:ext>
            </a:extLst>
          </p:cNvPr>
          <p:cNvSpPr txBox="1">
            <a:spLocks/>
          </p:cNvSpPr>
          <p:nvPr/>
        </p:nvSpPr>
        <p:spPr bwMode="auto">
          <a:xfrm>
            <a:off x="457200" y="327025"/>
            <a:ext cx="5638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s-ES" altLang="es-AR" sz="2000" dirty="0">
                <a:solidFill>
                  <a:srgbClr val="009193"/>
                </a:solidFill>
              </a:rPr>
              <a:t>Extremos Enero 23</a:t>
            </a:r>
            <a:endParaRPr lang="es-AR" altLang="es-AR" sz="2000" dirty="0">
              <a:solidFill>
                <a:srgbClr val="009193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FDBD9F-4F4D-8241-8CF7-EEC6CD580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57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C22FAD8-D95C-E350-1B7E-41CB3E700582}"/>
              </a:ext>
            </a:extLst>
          </p:cNvPr>
          <p:cNvSpPr/>
          <p:nvPr/>
        </p:nvSpPr>
        <p:spPr>
          <a:xfrm>
            <a:off x="3265715" y="1765005"/>
            <a:ext cx="4223657" cy="42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9C4630-5488-A547-93AD-8C4799AC3F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118" y="179008"/>
            <a:ext cx="5618449" cy="59078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371D24-F3EB-0D48-BDF5-3D00BB505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440" y="6232143"/>
            <a:ext cx="8227806" cy="6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79"/>
      </p:ext>
    </p:extLst>
  </p:cSld>
  <p:clrMapOvr>
    <a:masterClrMapping/>
  </p:clrMapOvr>
</p:sld>
</file>

<file path=ppt/theme/theme1.xml><?xml version="1.0" encoding="utf-8"?>
<a:theme xmlns:a="http://schemas.openxmlformats.org/drawingml/2006/main" name="4_SSERENOVABLES">
  <a:themeElements>
    <a:clrScheme name="SSER-2017">
      <a:dk1>
        <a:srgbClr val="000000"/>
      </a:dk1>
      <a:lt1>
        <a:srgbClr val="FFFFFF"/>
      </a:lt1>
      <a:dk2>
        <a:srgbClr val="0072BC"/>
      </a:dk2>
      <a:lt2>
        <a:srgbClr val="00AEEF"/>
      </a:lt2>
      <a:accent1>
        <a:srgbClr val="6DCFF6"/>
      </a:accent1>
      <a:accent2>
        <a:srgbClr val="DDF4F9"/>
      </a:accent2>
      <a:accent3>
        <a:srgbClr val="51B37F"/>
      </a:accent3>
      <a:accent4>
        <a:srgbClr val="59D299"/>
      </a:accent4>
      <a:accent5>
        <a:srgbClr val="C7C8CA"/>
      </a:accent5>
      <a:accent6>
        <a:srgbClr val="E8E6D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SERENOVABLES" id="{1D9E1BE8-633A-624C-9FAA-0D8F1AAC1E73}" vid="{16C57FC6-FEF6-7F41-9F42-09439EDEF68D}"/>
    </a:ext>
  </a:extLst>
</a:theme>
</file>

<file path=ppt/theme/theme2.xml><?xml version="1.0" encoding="utf-8"?>
<a:theme xmlns:a="http://schemas.openxmlformats.org/drawingml/2006/main" name="1_SSERENOVABLES">
  <a:themeElements>
    <a:clrScheme name="SSER-2017">
      <a:dk1>
        <a:srgbClr val="000000"/>
      </a:dk1>
      <a:lt1>
        <a:srgbClr val="FFFFFF"/>
      </a:lt1>
      <a:dk2>
        <a:srgbClr val="0072BC"/>
      </a:dk2>
      <a:lt2>
        <a:srgbClr val="00AEEF"/>
      </a:lt2>
      <a:accent1>
        <a:srgbClr val="6DCFF6"/>
      </a:accent1>
      <a:accent2>
        <a:srgbClr val="DDF4F9"/>
      </a:accent2>
      <a:accent3>
        <a:srgbClr val="51B37F"/>
      </a:accent3>
      <a:accent4>
        <a:srgbClr val="59D299"/>
      </a:accent4>
      <a:accent5>
        <a:srgbClr val="C7C8CA"/>
      </a:accent5>
      <a:accent6>
        <a:srgbClr val="E8E6D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SERENOVABLES" id="{1D9E1BE8-633A-624C-9FAA-0D8F1AAC1E73}" vid="{16C57FC6-FEF6-7F41-9F42-09439EDEF68D}"/>
    </a:ext>
  </a:extLst>
</a:theme>
</file>

<file path=ppt/theme/theme3.xml><?xml version="1.0" encoding="utf-8"?>
<a:theme xmlns:a="http://schemas.openxmlformats.org/drawingml/2006/main" name="5_SSERENOVABLES">
  <a:themeElements>
    <a:clrScheme name="SSER-2017">
      <a:dk1>
        <a:srgbClr val="000000"/>
      </a:dk1>
      <a:lt1>
        <a:srgbClr val="FFFFFF"/>
      </a:lt1>
      <a:dk2>
        <a:srgbClr val="0072BC"/>
      </a:dk2>
      <a:lt2>
        <a:srgbClr val="00AEEF"/>
      </a:lt2>
      <a:accent1>
        <a:srgbClr val="6DCFF6"/>
      </a:accent1>
      <a:accent2>
        <a:srgbClr val="DDF4F9"/>
      </a:accent2>
      <a:accent3>
        <a:srgbClr val="51B37F"/>
      </a:accent3>
      <a:accent4>
        <a:srgbClr val="59D299"/>
      </a:accent4>
      <a:accent5>
        <a:srgbClr val="C7C8CA"/>
      </a:accent5>
      <a:accent6>
        <a:srgbClr val="E8E6D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SERENOVABLES" id="{1D9E1BE8-633A-624C-9FAA-0D8F1AAC1E73}" vid="{16C57FC6-FEF6-7F41-9F42-09439EDEF68D}"/>
    </a:ext>
  </a:extLst>
</a:theme>
</file>

<file path=ppt/theme/theme4.xml><?xml version="1.0" encoding="utf-8"?>
<a:theme xmlns:a="http://schemas.openxmlformats.org/drawingml/2006/main" name="3_SSERENOVABLES">
  <a:themeElements>
    <a:clrScheme name="Personalizado 3">
      <a:dk1>
        <a:srgbClr val="000000"/>
      </a:dk1>
      <a:lt1>
        <a:srgbClr val="FFFFFF"/>
      </a:lt1>
      <a:dk2>
        <a:srgbClr val="339966"/>
      </a:dk2>
      <a:lt2>
        <a:srgbClr val="99C7AE"/>
      </a:lt2>
      <a:accent1>
        <a:srgbClr val="B3D5C2"/>
      </a:accent1>
      <a:accent2>
        <a:srgbClr val="7F7F7F"/>
      </a:accent2>
      <a:accent3>
        <a:srgbClr val="51B37F"/>
      </a:accent3>
      <a:accent4>
        <a:srgbClr val="59D299"/>
      </a:accent4>
      <a:accent5>
        <a:srgbClr val="C7C8CA"/>
      </a:accent5>
      <a:accent6>
        <a:srgbClr val="E8E6D9"/>
      </a:accent6>
      <a:hlink>
        <a:srgbClr val="59D299"/>
      </a:hlink>
      <a:folHlink>
        <a:srgbClr val="E8E6D9"/>
      </a:folHlink>
    </a:clrScheme>
    <a:fontScheme name="Personalizado 1">
      <a:majorFont>
        <a:latin typeface="Franklin Gothic Boo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SERENOVABLES" id="{1D9E1BE8-633A-624C-9FAA-0D8F1AAC1E73}" vid="{16C57FC6-FEF6-7F41-9F42-09439EDEF68D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607</Words>
  <Application>Microsoft Macintosh PowerPoint</Application>
  <PresentationFormat>Panorámica</PresentationFormat>
  <Paragraphs>117</Paragraphs>
  <Slides>34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34</vt:i4>
      </vt:variant>
    </vt:vector>
  </HeadingPairs>
  <TitlesOfParts>
    <vt:vector size="45" baseType="lpstr">
      <vt:lpstr>Arial</vt:lpstr>
      <vt:lpstr>Arial Rounded MT Bold</vt:lpstr>
      <vt:lpstr>Calibri</vt:lpstr>
      <vt:lpstr>Franklin Gothic Book</vt:lpstr>
      <vt:lpstr>Monserrat</vt:lpstr>
      <vt:lpstr>Montserrat</vt:lpstr>
      <vt:lpstr>Wingdings</vt:lpstr>
      <vt:lpstr>4_SSERENOVABLES</vt:lpstr>
      <vt:lpstr>1_SSERENOVABLES</vt:lpstr>
      <vt:lpstr>5_SSERENOVABLES</vt:lpstr>
      <vt:lpstr>3_SSERENOVABLES</vt:lpstr>
      <vt:lpstr>Presentación de PowerPoint</vt:lpstr>
      <vt:lpstr>Diego Werner/Aires Renewables - Presentacion</vt:lpstr>
      <vt:lpstr>Situación Mundial ER</vt:lpstr>
      <vt:lpstr>Situación Mundial ER</vt:lpstr>
      <vt:lpstr>ER en Argentina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ORIGEN de las INVERSION EN ER EN ARGENTINA</vt:lpstr>
      <vt:lpstr>Desarrollo Industrial Eólico / Solar – Componente nacional</vt:lpstr>
      <vt:lpstr>Presentación de PowerPoint</vt:lpstr>
      <vt:lpstr>ER Distribuida - Distribuidores inscriptos Ley 27.424</vt:lpstr>
      <vt:lpstr>Presentación de PowerPoint</vt:lpstr>
      <vt:lpstr>Presentación de PowerPoint</vt:lpstr>
      <vt:lpstr>Presentación de PowerPoint</vt:lpstr>
      <vt:lpstr>Presentación de PowerPoint</vt:lpstr>
      <vt:lpstr>Como Seguimos?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DW_AIRES</dc:creator>
  <cp:lastModifiedBy>Diego Werner</cp:lastModifiedBy>
  <cp:revision>56</cp:revision>
  <cp:lastPrinted>2020-05-08T17:30:41Z</cp:lastPrinted>
  <dcterms:created xsi:type="dcterms:W3CDTF">2020-05-07T14:51:12Z</dcterms:created>
  <dcterms:modified xsi:type="dcterms:W3CDTF">2023-10-30T14:46:11Z</dcterms:modified>
</cp:coreProperties>
</file>