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8" r:id="rId6"/>
  </p:sldMasterIdLst>
  <p:notesMasterIdLst>
    <p:notesMasterId r:id="rId33"/>
  </p:notesMasterIdLst>
  <p:sldIdLst>
    <p:sldId id="256" r:id="rId7"/>
    <p:sldId id="347" r:id="rId8"/>
    <p:sldId id="344" r:id="rId9"/>
    <p:sldId id="345" r:id="rId10"/>
    <p:sldId id="341" r:id="rId11"/>
    <p:sldId id="371" r:id="rId12"/>
    <p:sldId id="342" r:id="rId13"/>
    <p:sldId id="343" r:id="rId14"/>
    <p:sldId id="350" r:id="rId15"/>
    <p:sldId id="351" r:id="rId16"/>
    <p:sldId id="352" r:id="rId17"/>
    <p:sldId id="369" r:id="rId18"/>
    <p:sldId id="353" r:id="rId19"/>
    <p:sldId id="348" r:id="rId20"/>
    <p:sldId id="355" r:id="rId21"/>
    <p:sldId id="370" r:id="rId22"/>
    <p:sldId id="361" r:id="rId23"/>
    <p:sldId id="360" r:id="rId24"/>
    <p:sldId id="359" r:id="rId25"/>
    <p:sldId id="358" r:id="rId26"/>
    <p:sldId id="362" r:id="rId27"/>
    <p:sldId id="363" r:id="rId28"/>
    <p:sldId id="364" r:id="rId29"/>
    <p:sldId id="365" r:id="rId30"/>
    <p:sldId id="366" r:id="rId31"/>
    <p:sldId id="367" r:id="rId32"/>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UIL MARTINEZ, BRAHIM" initials="AMB" lastIdx="1" clrIdx="0">
    <p:extLst>
      <p:ext uri="{19B8F6BF-5375-455C-9EA6-DF929625EA0E}">
        <p15:presenceInfo xmlns:p15="http://schemas.microsoft.com/office/powerpoint/2012/main" userId="S::RY14881@grupo.ypf.com::05d9d44c-29bf-41ba-8a14-8eeef5966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EAAA04-3D83-40B1-BB09-798A37861359}" v="54" dt="2023-11-06T15:25:48.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858"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VARREDY ARANGUREN, MATIAS MIGUEL" userId="19d61765-6cef-47a5-805e-efe00c07edd9" providerId="ADAL" clId="{8AEAAA04-3D83-40B1-BB09-798A37861359}"/>
    <pc:docChg chg="custSel modSld">
      <pc:chgData name="SALVARREDY ARANGUREN, MATIAS MIGUEL" userId="19d61765-6cef-47a5-805e-efe00c07edd9" providerId="ADAL" clId="{8AEAAA04-3D83-40B1-BB09-798A37861359}" dt="2023-11-06T15:24:06.792" v="250" actId="20577"/>
      <pc:docMkLst>
        <pc:docMk/>
      </pc:docMkLst>
      <pc:sldChg chg="addSp modSp">
        <pc:chgData name="SALVARREDY ARANGUREN, MATIAS MIGUEL" userId="19d61765-6cef-47a5-805e-efe00c07edd9" providerId="ADAL" clId="{8AEAAA04-3D83-40B1-BB09-798A37861359}" dt="2023-11-06T15:08:15.725" v="0"/>
        <pc:sldMkLst>
          <pc:docMk/>
          <pc:sldMk cId="3507860850" sldId="256"/>
        </pc:sldMkLst>
        <pc:picChg chg="add mod">
          <ac:chgData name="SALVARREDY ARANGUREN, MATIAS MIGUEL" userId="19d61765-6cef-47a5-805e-efe00c07edd9" providerId="ADAL" clId="{8AEAAA04-3D83-40B1-BB09-798A37861359}" dt="2023-11-06T15:08:15.725" v="0"/>
          <ac:picMkLst>
            <pc:docMk/>
            <pc:sldMk cId="3507860850" sldId="256"/>
            <ac:picMk id="3" creationId="{450348DC-0A12-778F-07D0-4F93692A270C}"/>
          </ac:picMkLst>
        </pc:picChg>
      </pc:sldChg>
      <pc:sldChg chg="addSp modSp mod">
        <pc:chgData name="SALVARREDY ARANGUREN, MATIAS MIGUEL" userId="19d61765-6cef-47a5-805e-efe00c07edd9" providerId="ADAL" clId="{8AEAAA04-3D83-40B1-BB09-798A37861359}" dt="2023-11-06T15:23:24.379" v="244" actId="1076"/>
        <pc:sldMkLst>
          <pc:docMk/>
          <pc:sldMk cId="3229567678" sldId="341"/>
        </pc:sldMkLst>
        <pc:spChg chg="add mod">
          <ac:chgData name="SALVARREDY ARANGUREN, MATIAS MIGUEL" userId="19d61765-6cef-47a5-805e-efe00c07edd9" providerId="ADAL" clId="{8AEAAA04-3D83-40B1-BB09-798A37861359}" dt="2023-11-06T15:11:47.758" v="34"/>
          <ac:spMkLst>
            <pc:docMk/>
            <pc:sldMk cId="3229567678" sldId="341"/>
            <ac:spMk id="4" creationId="{A922E52B-B5B4-1038-A060-32E080926BDF}"/>
          </ac:spMkLst>
        </pc:spChg>
        <pc:picChg chg="add mod">
          <ac:chgData name="SALVARREDY ARANGUREN, MATIAS MIGUEL" userId="19d61765-6cef-47a5-805e-efe00c07edd9" providerId="ADAL" clId="{8AEAAA04-3D83-40B1-BB09-798A37861359}" dt="2023-11-06T15:23:24.379" v="244" actId="1076"/>
          <ac:picMkLst>
            <pc:docMk/>
            <pc:sldMk cId="3229567678" sldId="341"/>
            <ac:picMk id="2" creationId="{D4326D7D-F817-4C98-0968-168FDA4C3D36}"/>
          </ac:picMkLst>
        </pc:picChg>
      </pc:sldChg>
      <pc:sldChg chg="addSp modSp">
        <pc:chgData name="SALVARREDY ARANGUREN, MATIAS MIGUEL" userId="19d61765-6cef-47a5-805e-efe00c07edd9" providerId="ADAL" clId="{8AEAAA04-3D83-40B1-BB09-798A37861359}" dt="2023-11-06T15:23:45.412" v="247"/>
        <pc:sldMkLst>
          <pc:docMk/>
          <pc:sldMk cId="3180977546" sldId="342"/>
        </pc:sldMkLst>
        <pc:spChg chg="add mod">
          <ac:chgData name="SALVARREDY ARANGUREN, MATIAS MIGUEL" userId="19d61765-6cef-47a5-805e-efe00c07edd9" providerId="ADAL" clId="{8AEAAA04-3D83-40B1-BB09-798A37861359}" dt="2023-11-06T15:12:25.078" v="36"/>
          <ac:spMkLst>
            <pc:docMk/>
            <pc:sldMk cId="3180977546" sldId="342"/>
            <ac:spMk id="10" creationId="{CDAD36F4-FA83-583C-3BA2-75695565DAB3}"/>
          </ac:spMkLst>
        </pc:spChg>
        <pc:picChg chg="add mod">
          <ac:chgData name="SALVARREDY ARANGUREN, MATIAS MIGUEL" userId="19d61765-6cef-47a5-805e-efe00c07edd9" providerId="ADAL" clId="{8AEAAA04-3D83-40B1-BB09-798A37861359}" dt="2023-11-06T15:23:45.412" v="247"/>
          <ac:picMkLst>
            <pc:docMk/>
            <pc:sldMk cId="3180977546" sldId="342"/>
            <ac:picMk id="12" creationId="{1660358A-58BD-67D3-3941-863A501B16C4}"/>
          </ac:picMkLst>
        </pc:picChg>
      </pc:sldChg>
      <pc:sldChg chg="addSp delSp modSp mod">
        <pc:chgData name="SALVARREDY ARANGUREN, MATIAS MIGUEL" userId="19d61765-6cef-47a5-805e-efe00c07edd9" providerId="ADAL" clId="{8AEAAA04-3D83-40B1-BB09-798A37861359}" dt="2023-11-06T15:23:52.912" v="248" actId="1076"/>
        <pc:sldMkLst>
          <pc:docMk/>
          <pc:sldMk cId="3318095540" sldId="343"/>
        </pc:sldMkLst>
        <pc:spChg chg="add mod">
          <ac:chgData name="SALVARREDY ARANGUREN, MATIAS MIGUEL" userId="19d61765-6cef-47a5-805e-efe00c07edd9" providerId="ADAL" clId="{8AEAAA04-3D83-40B1-BB09-798A37861359}" dt="2023-11-06T15:12:45.436" v="37"/>
          <ac:spMkLst>
            <pc:docMk/>
            <pc:sldMk cId="3318095540" sldId="343"/>
            <ac:spMk id="21" creationId="{76FC197D-C58F-36DA-0D48-5630F639170C}"/>
          </ac:spMkLst>
        </pc:spChg>
        <pc:picChg chg="add mod">
          <ac:chgData name="SALVARREDY ARANGUREN, MATIAS MIGUEL" userId="19d61765-6cef-47a5-805e-efe00c07edd9" providerId="ADAL" clId="{8AEAAA04-3D83-40B1-BB09-798A37861359}" dt="2023-11-06T15:23:52.912" v="248" actId="1076"/>
          <ac:picMkLst>
            <pc:docMk/>
            <pc:sldMk cId="3318095540" sldId="343"/>
            <ac:picMk id="9" creationId="{EDD54721-FFDF-E3C7-45CD-5AC839F36209}"/>
          </ac:picMkLst>
        </pc:picChg>
        <pc:picChg chg="add del mod">
          <ac:chgData name="SALVARREDY ARANGUREN, MATIAS MIGUEL" userId="19d61765-6cef-47a5-805e-efe00c07edd9" providerId="ADAL" clId="{8AEAAA04-3D83-40B1-BB09-798A37861359}" dt="2023-11-06T15:09:15.134" v="10" actId="478"/>
          <ac:picMkLst>
            <pc:docMk/>
            <pc:sldMk cId="3318095540" sldId="343"/>
            <ac:picMk id="14" creationId="{29DD3C96-D142-986C-2B2F-B77F8E7D89EA}"/>
          </ac:picMkLst>
        </pc:picChg>
      </pc:sldChg>
      <pc:sldChg chg="addSp modSp mod">
        <pc:chgData name="SALVARREDY ARANGUREN, MATIAS MIGUEL" userId="19d61765-6cef-47a5-805e-efe00c07edd9" providerId="ADAL" clId="{8AEAAA04-3D83-40B1-BB09-798A37861359}" dt="2023-11-06T15:23:17.824" v="242" actId="1076"/>
        <pc:sldMkLst>
          <pc:docMk/>
          <pc:sldMk cId="3621242443" sldId="344"/>
        </pc:sldMkLst>
        <pc:spChg chg="add mod">
          <ac:chgData name="SALVARREDY ARANGUREN, MATIAS MIGUEL" userId="19d61765-6cef-47a5-805e-efe00c07edd9" providerId="ADAL" clId="{8AEAAA04-3D83-40B1-BB09-798A37861359}" dt="2023-11-06T15:11:15.239" v="32"/>
          <ac:spMkLst>
            <pc:docMk/>
            <pc:sldMk cId="3621242443" sldId="344"/>
            <ac:spMk id="3" creationId="{8F769427-8A26-21D1-00BE-6E318A28A4C7}"/>
          </ac:spMkLst>
        </pc:spChg>
        <pc:picChg chg="add mod">
          <ac:chgData name="SALVARREDY ARANGUREN, MATIAS MIGUEL" userId="19d61765-6cef-47a5-805e-efe00c07edd9" providerId="ADAL" clId="{8AEAAA04-3D83-40B1-BB09-798A37861359}" dt="2023-11-06T15:23:17.824" v="242" actId="1076"/>
          <ac:picMkLst>
            <pc:docMk/>
            <pc:sldMk cId="3621242443" sldId="344"/>
            <ac:picMk id="2" creationId="{66404E8A-69CE-774C-C615-05C17AFCE6F7}"/>
          </ac:picMkLst>
        </pc:picChg>
      </pc:sldChg>
      <pc:sldChg chg="addSp modSp mod">
        <pc:chgData name="SALVARREDY ARANGUREN, MATIAS MIGUEL" userId="19d61765-6cef-47a5-805e-efe00c07edd9" providerId="ADAL" clId="{8AEAAA04-3D83-40B1-BB09-798A37861359}" dt="2023-11-06T15:23:21.054" v="243" actId="1076"/>
        <pc:sldMkLst>
          <pc:docMk/>
          <pc:sldMk cId="92796748" sldId="345"/>
        </pc:sldMkLst>
        <pc:spChg chg="add mod">
          <ac:chgData name="SALVARREDY ARANGUREN, MATIAS MIGUEL" userId="19d61765-6cef-47a5-805e-efe00c07edd9" providerId="ADAL" clId="{8AEAAA04-3D83-40B1-BB09-798A37861359}" dt="2023-11-06T15:11:30.286" v="33"/>
          <ac:spMkLst>
            <pc:docMk/>
            <pc:sldMk cId="92796748" sldId="345"/>
            <ac:spMk id="3" creationId="{14CDA7F6-5E45-D637-1248-DAA658923FF0}"/>
          </ac:spMkLst>
        </pc:spChg>
        <pc:picChg chg="add mod">
          <ac:chgData name="SALVARREDY ARANGUREN, MATIAS MIGUEL" userId="19d61765-6cef-47a5-805e-efe00c07edd9" providerId="ADAL" clId="{8AEAAA04-3D83-40B1-BB09-798A37861359}" dt="2023-11-06T15:23:21.054" v="243" actId="1076"/>
          <ac:picMkLst>
            <pc:docMk/>
            <pc:sldMk cId="92796748" sldId="345"/>
            <ac:picMk id="2" creationId="{231BFBF2-E933-A2D7-C8AC-F61A2BD0DA52}"/>
          </ac:picMkLst>
        </pc:picChg>
      </pc:sldChg>
      <pc:sldChg chg="addSp modSp mod">
        <pc:chgData name="SALVARREDY ARANGUREN, MATIAS MIGUEL" userId="19d61765-6cef-47a5-805e-efe00c07edd9" providerId="ADAL" clId="{8AEAAA04-3D83-40B1-BB09-798A37861359}" dt="2023-11-06T15:23:13.869" v="241" actId="1076"/>
        <pc:sldMkLst>
          <pc:docMk/>
          <pc:sldMk cId="3744605485" sldId="347"/>
        </pc:sldMkLst>
        <pc:picChg chg="add mod">
          <ac:chgData name="SALVARREDY ARANGUREN, MATIAS MIGUEL" userId="19d61765-6cef-47a5-805e-efe00c07edd9" providerId="ADAL" clId="{8AEAAA04-3D83-40B1-BB09-798A37861359}" dt="2023-11-06T15:23:13.869" v="241" actId="1076"/>
          <ac:picMkLst>
            <pc:docMk/>
            <pc:sldMk cId="3744605485" sldId="347"/>
            <ac:picMk id="7" creationId="{FF3DE48E-B37A-ABA3-94DD-BE25715D218F}"/>
          </ac:picMkLst>
        </pc:picChg>
      </pc:sldChg>
      <pc:sldChg chg="addSp modSp">
        <pc:chgData name="SALVARREDY ARANGUREN, MATIAS MIGUEL" userId="19d61765-6cef-47a5-805e-efe00c07edd9" providerId="ADAL" clId="{8AEAAA04-3D83-40B1-BB09-798A37861359}" dt="2023-11-06T15:15:24.207" v="65"/>
        <pc:sldMkLst>
          <pc:docMk/>
          <pc:sldMk cId="549350552" sldId="348"/>
        </pc:sldMkLst>
        <pc:spChg chg="add mod">
          <ac:chgData name="SALVARREDY ARANGUREN, MATIAS MIGUEL" userId="19d61765-6cef-47a5-805e-efe00c07edd9" providerId="ADAL" clId="{8AEAAA04-3D83-40B1-BB09-798A37861359}" dt="2023-11-06T15:15:24.207" v="65"/>
          <ac:spMkLst>
            <pc:docMk/>
            <pc:sldMk cId="549350552" sldId="348"/>
            <ac:spMk id="4" creationId="{920B0CA3-C03B-8F8A-CFB7-5E7B316ED6D0}"/>
          </ac:spMkLst>
        </pc:spChg>
        <pc:picChg chg="add mod">
          <ac:chgData name="SALVARREDY ARANGUREN, MATIAS MIGUEL" userId="19d61765-6cef-47a5-805e-efe00c07edd9" providerId="ADAL" clId="{8AEAAA04-3D83-40B1-BB09-798A37861359}" dt="2023-11-06T15:09:31.002" v="15"/>
          <ac:picMkLst>
            <pc:docMk/>
            <pc:sldMk cId="549350552" sldId="348"/>
            <ac:picMk id="3" creationId="{2736D3D7-EA57-DDA8-1A80-F8DD0272B66F}"/>
          </ac:picMkLst>
        </pc:picChg>
      </pc:sldChg>
      <pc:sldChg chg="addSp modSp mod">
        <pc:chgData name="SALVARREDY ARANGUREN, MATIAS MIGUEL" userId="19d61765-6cef-47a5-805e-efe00c07edd9" providerId="ADAL" clId="{8AEAAA04-3D83-40B1-BB09-798A37861359}" dt="2023-11-06T15:13:08.857" v="38"/>
        <pc:sldMkLst>
          <pc:docMk/>
          <pc:sldMk cId="1801524305" sldId="350"/>
        </pc:sldMkLst>
        <pc:spChg chg="add mod">
          <ac:chgData name="SALVARREDY ARANGUREN, MATIAS MIGUEL" userId="19d61765-6cef-47a5-805e-efe00c07edd9" providerId="ADAL" clId="{8AEAAA04-3D83-40B1-BB09-798A37861359}" dt="2023-11-06T15:13:08.857" v="38"/>
          <ac:spMkLst>
            <pc:docMk/>
            <pc:sldMk cId="1801524305" sldId="350"/>
            <ac:spMk id="6" creationId="{D9EE079D-16EA-321E-BACC-2FBC1F2D2DE9}"/>
          </ac:spMkLst>
        </pc:spChg>
        <pc:picChg chg="add mod">
          <ac:chgData name="SALVARREDY ARANGUREN, MATIAS MIGUEL" userId="19d61765-6cef-47a5-805e-efe00c07edd9" providerId="ADAL" clId="{8AEAAA04-3D83-40B1-BB09-798A37861359}" dt="2023-11-06T15:09:04.974" v="8" actId="1076"/>
          <ac:picMkLst>
            <pc:docMk/>
            <pc:sldMk cId="1801524305" sldId="350"/>
            <ac:picMk id="4" creationId="{93E11A1C-52D5-6AD0-8340-FEAAA5683706}"/>
          </ac:picMkLst>
        </pc:picChg>
      </pc:sldChg>
      <pc:sldChg chg="addSp modSp mod">
        <pc:chgData name="SALVARREDY ARANGUREN, MATIAS MIGUEL" userId="19d61765-6cef-47a5-805e-efe00c07edd9" providerId="ADAL" clId="{8AEAAA04-3D83-40B1-BB09-798A37861359}" dt="2023-11-06T15:14:21.528" v="61" actId="20577"/>
        <pc:sldMkLst>
          <pc:docMk/>
          <pc:sldMk cId="603280060" sldId="351"/>
        </pc:sldMkLst>
        <pc:spChg chg="mod">
          <ac:chgData name="SALVARREDY ARANGUREN, MATIAS MIGUEL" userId="19d61765-6cef-47a5-805e-efe00c07edd9" providerId="ADAL" clId="{8AEAAA04-3D83-40B1-BB09-798A37861359}" dt="2023-11-06T15:14:21.528" v="61" actId="20577"/>
          <ac:spMkLst>
            <pc:docMk/>
            <pc:sldMk cId="603280060" sldId="351"/>
            <ac:spMk id="4" creationId="{01F04753-80EF-4F8D-A1B1-D4C61F23D100}"/>
          </ac:spMkLst>
        </pc:spChg>
        <pc:spChg chg="add mod">
          <ac:chgData name="SALVARREDY ARANGUREN, MATIAS MIGUEL" userId="19d61765-6cef-47a5-805e-efe00c07edd9" providerId="ADAL" clId="{8AEAAA04-3D83-40B1-BB09-798A37861359}" dt="2023-11-06T15:13:28.821" v="39"/>
          <ac:spMkLst>
            <pc:docMk/>
            <pc:sldMk cId="603280060" sldId="351"/>
            <ac:spMk id="5" creationId="{AD611D44-C143-6A35-3825-479297782C98}"/>
          </ac:spMkLst>
        </pc:spChg>
        <pc:picChg chg="add mod">
          <ac:chgData name="SALVARREDY ARANGUREN, MATIAS MIGUEL" userId="19d61765-6cef-47a5-805e-efe00c07edd9" providerId="ADAL" clId="{8AEAAA04-3D83-40B1-BB09-798A37861359}" dt="2023-11-06T15:09:20.103" v="11"/>
          <ac:picMkLst>
            <pc:docMk/>
            <pc:sldMk cId="603280060" sldId="351"/>
            <ac:picMk id="3" creationId="{4AC1B5F6-E01F-85B0-F128-9D4029A22AF9}"/>
          </ac:picMkLst>
        </pc:picChg>
      </pc:sldChg>
      <pc:sldChg chg="addSp modSp mod">
        <pc:chgData name="SALVARREDY ARANGUREN, MATIAS MIGUEL" userId="19d61765-6cef-47a5-805e-efe00c07edd9" providerId="ADAL" clId="{8AEAAA04-3D83-40B1-BB09-798A37861359}" dt="2023-11-06T15:24:06.792" v="250" actId="20577"/>
        <pc:sldMkLst>
          <pc:docMk/>
          <pc:sldMk cId="2498706107" sldId="352"/>
        </pc:sldMkLst>
        <pc:spChg chg="mod">
          <ac:chgData name="SALVARREDY ARANGUREN, MATIAS MIGUEL" userId="19d61765-6cef-47a5-805e-efe00c07edd9" providerId="ADAL" clId="{8AEAAA04-3D83-40B1-BB09-798A37861359}" dt="2023-11-06T15:24:06.792" v="250" actId="20577"/>
          <ac:spMkLst>
            <pc:docMk/>
            <pc:sldMk cId="2498706107" sldId="352"/>
            <ac:spMk id="10" creationId="{892F58BE-CD96-4EFB-A679-896D56370E15}"/>
          </ac:spMkLst>
        </pc:spChg>
        <pc:spChg chg="add mod">
          <ac:chgData name="SALVARREDY ARANGUREN, MATIAS MIGUEL" userId="19d61765-6cef-47a5-805e-efe00c07edd9" providerId="ADAL" clId="{8AEAAA04-3D83-40B1-BB09-798A37861359}" dt="2023-11-06T15:14:37.870" v="62"/>
          <ac:spMkLst>
            <pc:docMk/>
            <pc:sldMk cId="2498706107" sldId="352"/>
            <ac:spMk id="12" creationId="{AC694906-1DFC-A49F-CAAA-B85A75C19B75}"/>
          </ac:spMkLst>
        </pc:spChg>
        <pc:picChg chg="add mod">
          <ac:chgData name="SALVARREDY ARANGUREN, MATIAS MIGUEL" userId="19d61765-6cef-47a5-805e-efe00c07edd9" providerId="ADAL" clId="{8AEAAA04-3D83-40B1-BB09-798A37861359}" dt="2023-11-06T15:09:22.902" v="12"/>
          <ac:picMkLst>
            <pc:docMk/>
            <pc:sldMk cId="2498706107" sldId="352"/>
            <ac:picMk id="7" creationId="{91C8CB92-F868-D622-514D-743BF3AE3F73}"/>
          </ac:picMkLst>
        </pc:picChg>
      </pc:sldChg>
      <pc:sldChg chg="addSp modSp">
        <pc:chgData name="SALVARREDY ARANGUREN, MATIAS MIGUEL" userId="19d61765-6cef-47a5-805e-efe00c07edd9" providerId="ADAL" clId="{8AEAAA04-3D83-40B1-BB09-798A37861359}" dt="2023-11-06T15:15:10.282" v="64"/>
        <pc:sldMkLst>
          <pc:docMk/>
          <pc:sldMk cId="3707580131" sldId="353"/>
        </pc:sldMkLst>
        <pc:spChg chg="add mod">
          <ac:chgData name="SALVARREDY ARANGUREN, MATIAS MIGUEL" userId="19d61765-6cef-47a5-805e-efe00c07edd9" providerId="ADAL" clId="{8AEAAA04-3D83-40B1-BB09-798A37861359}" dt="2023-11-06T15:15:10.282" v="64"/>
          <ac:spMkLst>
            <pc:docMk/>
            <pc:sldMk cId="3707580131" sldId="353"/>
            <ac:spMk id="3" creationId="{CDD392ED-02C5-91BA-02B8-595723B138EB}"/>
          </ac:spMkLst>
        </pc:spChg>
        <pc:picChg chg="add mod">
          <ac:chgData name="SALVARREDY ARANGUREN, MATIAS MIGUEL" userId="19d61765-6cef-47a5-805e-efe00c07edd9" providerId="ADAL" clId="{8AEAAA04-3D83-40B1-BB09-798A37861359}" dt="2023-11-06T15:09:28.162" v="14"/>
          <ac:picMkLst>
            <pc:docMk/>
            <pc:sldMk cId="3707580131" sldId="353"/>
            <ac:picMk id="2" creationId="{2FEDADDC-92D4-B193-F638-910C7B178213}"/>
          </ac:picMkLst>
        </pc:picChg>
      </pc:sldChg>
      <pc:sldChg chg="addSp modSp">
        <pc:chgData name="SALVARREDY ARANGUREN, MATIAS MIGUEL" userId="19d61765-6cef-47a5-805e-efe00c07edd9" providerId="ADAL" clId="{8AEAAA04-3D83-40B1-BB09-798A37861359}" dt="2023-11-06T15:15:38.022" v="66"/>
        <pc:sldMkLst>
          <pc:docMk/>
          <pc:sldMk cId="747107602" sldId="355"/>
        </pc:sldMkLst>
        <pc:spChg chg="add mod">
          <ac:chgData name="SALVARREDY ARANGUREN, MATIAS MIGUEL" userId="19d61765-6cef-47a5-805e-efe00c07edd9" providerId="ADAL" clId="{8AEAAA04-3D83-40B1-BB09-798A37861359}" dt="2023-11-06T15:15:38.022" v="66"/>
          <ac:spMkLst>
            <pc:docMk/>
            <pc:sldMk cId="747107602" sldId="355"/>
            <ac:spMk id="3" creationId="{EAF0257A-B4FF-A7AD-1C95-B05A104ABFC5}"/>
          </ac:spMkLst>
        </pc:spChg>
        <pc:picChg chg="add mod">
          <ac:chgData name="SALVARREDY ARANGUREN, MATIAS MIGUEL" userId="19d61765-6cef-47a5-805e-efe00c07edd9" providerId="ADAL" clId="{8AEAAA04-3D83-40B1-BB09-798A37861359}" dt="2023-11-06T15:09:33.947" v="16"/>
          <ac:picMkLst>
            <pc:docMk/>
            <pc:sldMk cId="747107602" sldId="355"/>
            <ac:picMk id="2" creationId="{EFAE470C-6FE4-B350-630B-79364083250C}"/>
          </ac:picMkLst>
        </pc:picChg>
      </pc:sldChg>
      <pc:sldChg chg="addSp modSp mod">
        <pc:chgData name="SALVARREDY ARANGUREN, MATIAS MIGUEL" userId="19d61765-6cef-47a5-805e-efe00c07edd9" providerId="ADAL" clId="{8AEAAA04-3D83-40B1-BB09-798A37861359}" dt="2023-11-06T15:17:10.008" v="72" actId="1076"/>
        <pc:sldMkLst>
          <pc:docMk/>
          <pc:sldMk cId="141886044" sldId="358"/>
        </pc:sldMkLst>
        <pc:spChg chg="add mod">
          <ac:chgData name="SALVARREDY ARANGUREN, MATIAS MIGUEL" userId="19d61765-6cef-47a5-805e-efe00c07edd9" providerId="ADAL" clId="{8AEAAA04-3D83-40B1-BB09-798A37861359}" dt="2023-11-06T15:17:10.008" v="72" actId="1076"/>
          <ac:spMkLst>
            <pc:docMk/>
            <pc:sldMk cId="141886044" sldId="358"/>
            <ac:spMk id="5" creationId="{9B427B50-B08B-1681-7A46-FCAEA5FCA8AC}"/>
          </ac:spMkLst>
        </pc:spChg>
        <pc:picChg chg="add mod">
          <ac:chgData name="SALVARREDY ARANGUREN, MATIAS MIGUEL" userId="19d61765-6cef-47a5-805e-efe00c07edd9" providerId="ADAL" clId="{8AEAAA04-3D83-40B1-BB09-798A37861359}" dt="2023-11-06T15:09:45.092" v="20"/>
          <ac:picMkLst>
            <pc:docMk/>
            <pc:sldMk cId="141886044" sldId="358"/>
            <ac:picMk id="3" creationId="{51D46B33-6A67-CCE3-22DE-A035B69F77EE}"/>
          </ac:picMkLst>
        </pc:picChg>
      </pc:sldChg>
      <pc:sldChg chg="addSp modSp">
        <pc:chgData name="SALVARREDY ARANGUREN, MATIAS MIGUEL" userId="19d61765-6cef-47a5-805e-efe00c07edd9" providerId="ADAL" clId="{8AEAAA04-3D83-40B1-BB09-798A37861359}" dt="2023-11-06T15:16:48.026" v="70"/>
        <pc:sldMkLst>
          <pc:docMk/>
          <pc:sldMk cId="2703473822" sldId="359"/>
        </pc:sldMkLst>
        <pc:spChg chg="add mod">
          <ac:chgData name="SALVARREDY ARANGUREN, MATIAS MIGUEL" userId="19d61765-6cef-47a5-805e-efe00c07edd9" providerId="ADAL" clId="{8AEAAA04-3D83-40B1-BB09-798A37861359}" dt="2023-11-06T15:16:48.026" v="70"/>
          <ac:spMkLst>
            <pc:docMk/>
            <pc:sldMk cId="2703473822" sldId="359"/>
            <ac:spMk id="5" creationId="{FC7770C8-1623-158F-3AF4-964C61D69345}"/>
          </ac:spMkLst>
        </pc:spChg>
        <pc:picChg chg="add mod">
          <ac:chgData name="SALVARREDY ARANGUREN, MATIAS MIGUEL" userId="19d61765-6cef-47a5-805e-efe00c07edd9" providerId="ADAL" clId="{8AEAAA04-3D83-40B1-BB09-798A37861359}" dt="2023-11-06T15:09:42.403" v="19"/>
          <ac:picMkLst>
            <pc:docMk/>
            <pc:sldMk cId="2703473822" sldId="359"/>
            <ac:picMk id="3" creationId="{70CECF74-F4C7-BE60-1CD7-B00A066F5F71}"/>
          </ac:picMkLst>
        </pc:picChg>
      </pc:sldChg>
      <pc:sldChg chg="addSp modSp">
        <pc:chgData name="SALVARREDY ARANGUREN, MATIAS MIGUEL" userId="19d61765-6cef-47a5-805e-efe00c07edd9" providerId="ADAL" clId="{8AEAAA04-3D83-40B1-BB09-798A37861359}" dt="2023-11-06T15:16:18.085" v="69"/>
        <pc:sldMkLst>
          <pc:docMk/>
          <pc:sldMk cId="4040570926" sldId="360"/>
        </pc:sldMkLst>
        <pc:spChg chg="add mod">
          <ac:chgData name="SALVARREDY ARANGUREN, MATIAS MIGUEL" userId="19d61765-6cef-47a5-805e-efe00c07edd9" providerId="ADAL" clId="{8AEAAA04-3D83-40B1-BB09-798A37861359}" dt="2023-11-06T15:16:18.085" v="69"/>
          <ac:spMkLst>
            <pc:docMk/>
            <pc:sldMk cId="4040570926" sldId="360"/>
            <ac:spMk id="5" creationId="{0DEB3966-FF31-D55C-A1C8-13CB42946F65}"/>
          </ac:spMkLst>
        </pc:spChg>
        <pc:picChg chg="add mod">
          <ac:chgData name="SALVARREDY ARANGUREN, MATIAS MIGUEL" userId="19d61765-6cef-47a5-805e-efe00c07edd9" providerId="ADAL" clId="{8AEAAA04-3D83-40B1-BB09-798A37861359}" dt="2023-11-06T15:09:39.608" v="18"/>
          <ac:picMkLst>
            <pc:docMk/>
            <pc:sldMk cId="4040570926" sldId="360"/>
            <ac:picMk id="3" creationId="{CC51C432-438C-F0E0-48C7-8AA9D0E62562}"/>
          </ac:picMkLst>
        </pc:picChg>
      </pc:sldChg>
      <pc:sldChg chg="addSp modSp">
        <pc:chgData name="SALVARREDY ARANGUREN, MATIAS MIGUEL" userId="19d61765-6cef-47a5-805e-efe00c07edd9" providerId="ADAL" clId="{8AEAAA04-3D83-40B1-BB09-798A37861359}" dt="2023-11-06T15:16:05.385" v="68"/>
        <pc:sldMkLst>
          <pc:docMk/>
          <pc:sldMk cId="3884423759" sldId="361"/>
        </pc:sldMkLst>
        <pc:spChg chg="add mod">
          <ac:chgData name="SALVARREDY ARANGUREN, MATIAS MIGUEL" userId="19d61765-6cef-47a5-805e-efe00c07edd9" providerId="ADAL" clId="{8AEAAA04-3D83-40B1-BB09-798A37861359}" dt="2023-11-06T15:16:05.385" v="68"/>
          <ac:spMkLst>
            <pc:docMk/>
            <pc:sldMk cId="3884423759" sldId="361"/>
            <ac:spMk id="9" creationId="{DC69DE70-C74B-3C39-871C-189A0F016C3B}"/>
          </ac:spMkLst>
        </pc:spChg>
        <pc:picChg chg="add mod">
          <ac:chgData name="SALVARREDY ARANGUREN, MATIAS MIGUEL" userId="19d61765-6cef-47a5-805e-efe00c07edd9" providerId="ADAL" clId="{8AEAAA04-3D83-40B1-BB09-798A37861359}" dt="2023-11-06T15:09:36.612" v="17"/>
          <ac:picMkLst>
            <pc:docMk/>
            <pc:sldMk cId="3884423759" sldId="361"/>
            <ac:picMk id="6" creationId="{2AC7BD80-3710-A885-1769-BCE202396626}"/>
          </ac:picMkLst>
        </pc:picChg>
      </pc:sldChg>
      <pc:sldChg chg="addSp modSp">
        <pc:chgData name="SALVARREDY ARANGUREN, MATIAS MIGUEL" userId="19d61765-6cef-47a5-805e-efe00c07edd9" providerId="ADAL" clId="{8AEAAA04-3D83-40B1-BB09-798A37861359}" dt="2023-11-06T15:17:24.744" v="73"/>
        <pc:sldMkLst>
          <pc:docMk/>
          <pc:sldMk cId="3445999873" sldId="362"/>
        </pc:sldMkLst>
        <pc:spChg chg="add mod">
          <ac:chgData name="SALVARREDY ARANGUREN, MATIAS MIGUEL" userId="19d61765-6cef-47a5-805e-efe00c07edd9" providerId="ADAL" clId="{8AEAAA04-3D83-40B1-BB09-798A37861359}" dt="2023-11-06T15:17:24.744" v="73"/>
          <ac:spMkLst>
            <pc:docMk/>
            <pc:sldMk cId="3445999873" sldId="362"/>
            <ac:spMk id="3" creationId="{673D483F-4A0C-55BF-32CF-7491696F35B8}"/>
          </ac:spMkLst>
        </pc:spChg>
        <pc:picChg chg="add mod">
          <ac:chgData name="SALVARREDY ARANGUREN, MATIAS MIGUEL" userId="19d61765-6cef-47a5-805e-efe00c07edd9" providerId="ADAL" clId="{8AEAAA04-3D83-40B1-BB09-798A37861359}" dt="2023-11-06T15:10:07.888" v="22"/>
          <ac:picMkLst>
            <pc:docMk/>
            <pc:sldMk cId="3445999873" sldId="362"/>
            <ac:picMk id="2" creationId="{AC1F446F-A611-9AB2-DB59-1020A5392BFC}"/>
          </ac:picMkLst>
        </pc:picChg>
      </pc:sldChg>
      <pc:sldChg chg="addSp modSp">
        <pc:chgData name="SALVARREDY ARANGUREN, MATIAS MIGUEL" userId="19d61765-6cef-47a5-805e-efe00c07edd9" providerId="ADAL" clId="{8AEAAA04-3D83-40B1-BB09-798A37861359}" dt="2023-11-06T15:17:41.717" v="74"/>
        <pc:sldMkLst>
          <pc:docMk/>
          <pc:sldMk cId="4018636143" sldId="363"/>
        </pc:sldMkLst>
        <pc:spChg chg="add mod">
          <ac:chgData name="SALVARREDY ARANGUREN, MATIAS MIGUEL" userId="19d61765-6cef-47a5-805e-efe00c07edd9" providerId="ADAL" clId="{8AEAAA04-3D83-40B1-BB09-798A37861359}" dt="2023-11-06T15:17:41.717" v="74"/>
          <ac:spMkLst>
            <pc:docMk/>
            <pc:sldMk cId="4018636143" sldId="363"/>
            <ac:spMk id="3" creationId="{9366022E-D837-DD40-C834-AEE5F4EBD62B}"/>
          </ac:spMkLst>
        </pc:spChg>
        <pc:picChg chg="add mod">
          <ac:chgData name="SALVARREDY ARANGUREN, MATIAS MIGUEL" userId="19d61765-6cef-47a5-805e-efe00c07edd9" providerId="ADAL" clId="{8AEAAA04-3D83-40B1-BB09-798A37861359}" dt="2023-11-06T15:10:11.561" v="23"/>
          <ac:picMkLst>
            <pc:docMk/>
            <pc:sldMk cId="4018636143" sldId="363"/>
            <ac:picMk id="2" creationId="{F261AB6D-6EC8-4C05-7786-BC82201DCAD0}"/>
          </ac:picMkLst>
        </pc:picChg>
      </pc:sldChg>
      <pc:sldChg chg="addSp modSp">
        <pc:chgData name="SALVARREDY ARANGUREN, MATIAS MIGUEL" userId="19d61765-6cef-47a5-805e-efe00c07edd9" providerId="ADAL" clId="{8AEAAA04-3D83-40B1-BB09-798A37861359}" dt="2023-11-06T15:17:55.416" v="75"/>
        <pc:sldMkLst>
          <pc:docMk/>
          <pc:sldMk cId="1433660286" sldId="364"/>
        </pc:sldMkLst>
        <pc:spChg chg="add mod">
          <ac:chgData name="SALVARREDY ARANGUREN, MATIAS MIGUEL" userId="19d61765-6cef-47a5-805e-efe00c07edd9" providerId="ADAL" clId="{8AEAAA04-3D83-40B1-BB09-798A37861359}" dt="2023-11-06T15:17:55.416" v="75"/>
          <ac:spMkLst>
            <pc:docMk/>
            <pc:sldMk cId="1433660286" sldId="364"/>
            <ac:spMk id="3" creationId="{BDFAE9F9-A36C-77F2-CB0B-215EA0C8B4A3}"/>
          </ac:spMkLst>
        </pc:spChg>
        <pc:picChg chg="add mod">
          <ac:chgData name="SALVARREDY ARANGUREN, MATIAS MIGUEL" userId="19d61765-6cef-47a5-805e-efe00c07edd9" providerId="ADAL" clId="{8AEAAA04-3D83-40B1-BB09-798A37861359}" dt="2023-11-06T15:10:14.842" v="24"/>
          <ac:picMkLst>
            <pc:docMk/>
            <pc:sldMk cId="1433660286" sldId="364"/>
            <ac:picMk id="2" creationId="{5E773DEE-CAEC-0C42-A684-353970A8882C}"/>
          </ac:picMkLst>
        </pc:picChg>
      </pc:sldChg>
      <pc:sldChg chg="addSp delSp modSp mod">
        <pc:chgData name="SALVARREDY ARANGUREN, MATIAS MIGUEL" userId="19d61765-6cef-47a5-805e-efe00c07edd9" providerId="ADAL" clId="{8AEAAA04-3D83-40B1-BB09-798A37861359}" dt="2023-11-06T15:21:58.949" v="239" actId="20577"/>
        <pc:sldMkLst>
          <pc:docMk/>
          <pc:sldMk cId="641038342" sldId="365"/>
        </pc:sldMkLst>
        <pc:spChg chg="mod">
          <ac:chgData name="SALVARREDY ARANGUREN, MATIAS MIGUEL" userId="19d61765-6cef-47a5-805e-efe00c07edd9" providerId="ADAL" clId="{8AEAAA04-3D83-40B1-BB09-798A37861359}" dt="2023-11-06T15:21:58.949" v="239" actId="20577"/>
          <ac:spMkLst>
            <pc:docMk/>
            <pc:sldMk cId="641038342" sldId="365"/>
            <ac:spMk id="5" creationId="{6FEFF1DD-2625-4A51-977E-A404DDBA2909}"/>
          </ac:spMkLst>
        </pc:spChg>
        <pc:spChg chg="add mod">
          <ac:chgData name="SALVARREDY ARANGUREN, MATIAS MIGUEL" userId="19d61765-6cef-47a5-805e-efe00c07edd9" providerId="ADAL" clId="{8AEAAA04-3D83-40B1-BB09-798A37861359}" dt="2023-11-06T15:18:10.885" v="76"/>
          <ac:spMkLst>
            <pc:docMk/>
            <pc:sldMk cId="641038342" sldId="365"/>
            <ac:spMk id="6" creationId="{4C64C5D8-5A1F-EB32-E9E6-565BD1A58059}"/>
          </ac:spMkLst>
        </pc:spChg>
        <pc:picChg chg="add mod">
          <ac:chgData name="SALVARREDY ARANGUREN, MATIAS MIGUEL" userId="19d61765-6cef-47a5-805e-efe00c07edd9" providerId="ADAL" clId="{8AEAAA04-3D83-40B1-BB09-798A37861359}" dt="2023-11-06T15:10:22.157" v="26" actId="1076"/>
          <ac:picMkLst>
            <pc:docMk/>
            <pc:sldMk cId="641038342" sldId="365"/>
            <ac:picMk id="2" creationId="{11AD330D-AD37-AB28-9E1A-D60727B40892}"/>
          </ac:picMkLst>
        </pc:picChg>
        <pc:picChg chg="add del mod">
          <ac:chgData name="SALVARREDY ARANGUREN, MATIAS MIGUEL" userId="19d61765-6cef-47a5-805e-efe00c07edd9" providerId="ADAL" clId="{8AEAAA04-3D83-40B1-BB09-798A37861359}" dt="2023-11-06T15:10:32.456" v="28"/>
          <ac:picMkLst>
            <pc:docMk/>
            <pc:sldMk cId="641038342" sldId="365"/>
            <ac:picMk id="3" creationId="{A11108AC-9459-8869-0324-7CFCBB70450C}"/>
          </ac:picMkLst>
        </pc:picChg>
      </pc:sldChg>
      <pc:sldChg chg="addSp modSp">
        <pc:chgData name="SALVARREDY ARANGUREN, MATIAS MIGUEL" userId="19d61765-6cef-47a5-805e-efe00c07edd9" providerId="ADAL" clId="{8AEAAA04-3D83-40B1-BB09-798A37861359}" dt="2023-11-06T15:22:43.568" v="240"/>
        <pc:sldMkLst>
          <pc:docMk/>
          <pc:sldMk cId="187161478" sldId="366"/>
        </pc:sldMkLst>
        <pc:spChg chg="add mod">
          <ac:chgData name="SALVARREDY ARANGUREN, MATIAS MIGUEL" userId="19d61765-6cef-47a5-805e-efe00c07edd9" providerId="ADAL" clId="{8AEAAA04-3D83-40B1-BB09-798A37861359}" dt="2023-11-06T15:22:43.568" v="240"/>
          <ac:spMkLst>
            <pc:docMk/>
            <pc:sldMk cId="187161478" sldId="366"/>
            <ac:spMk id="3" creationId="{6063382D-DA0E-0C36-79E8-88E3E0917DAF}"/>
          </ac:spMkLst>
        </pc:spChg>
        <pc:picChg chg="add mod">
          <ac:chgData name="SALVARREDY ARANGUREN, MATIAS MIGUEL" userId="19d61765-6cef-47a5-805e-efe00c07edd9" providerId="ADAL" clId="{8AEAAA04-3D83-40B1-BB09-798A37861359}" dt="2023-11-06T15:10:39.299" v="29"/>
          <ac:picMkLst>
            <pc:docMk/>
            <pc:sldMk cId="187161478" sldId="366"/>
            <ac:picMk id="2" creationId="{6CA0C930-9B2E-7C4C-C012-C5CFB3C96752}"/>
          </ac:picMkLst>
        </pc:picChg>
      </pc:sldChg>
      <pc:sldChg chg="addSp modSp mod">
        <pc:chgData name="SALVARREDY ARANGUREN, MATIAS MIGUEL" userId="19d61765-6cef-47a5-805e-efe00c07edd9" providerId="ADAL" clId="{8AEAAA04-3D83-40B1-BB09-798A37861359}" dt="2023-11-06T15:10:51.202" v="31" actId="1076"/>
        <pc:sldMkLst>
          <pc:docMk/>
          <pc:sldMk cId="2927713103" sldId="367"/>
        </pc:sldMkLst>
        <pc:picChg chg="add mod">
          <ac:chgData name="SALVARREDY ARANGUREN, MATIAS MIGUEL" userId="19d61765-6cef-47a5-805e-efe00c07edd9" providerId="ADAL" clId="{8AEAAA04-3D83-40B1-BB09-798A37861359}" dt="2023-11-06T15:10:51.202" v="31" actId="1076"/>
          <ac:picMkLst>
            <pc:docMk/>
            <pc:sldMk cId="2927713103" sldId="367"/>
            <ac:picMk id="3" creationId="{ED4116B1-2CBC-0EFF-B4EB-2E4C8A256F1C}"/>
          </ac:picMkLst>
        </pc:picChg>
      </pc:sldChg>
      <pc:sldChg chg="addSp modSp">
        <pc:chgData name="SALVARREDY ARANGUREN, MATIAS MIGUEL" userId="19d61765-6cef-47a5-805e-efe00c07edd9" providerId="ADAL" clId="{8AEAAA04-3D83-40B1-BB09-798A37861359}" dt="2023-11-06T15:14:54.977" v="63"/>
        <pc:sldMkLst>
          <pc:docMk/>
          <pc:sldMk cId="1894017092" sldId="369"/>
        </pc:sldMkLst>
        <pc:spChg chg="add mod">
          <ac:chgData name="SALVARREDY ARANGUREN, MATIAS MIGUEL" userId="19d61765-6cef-47a5-805e-efe00c07edd9" providerId="ADAL" clId="{8AEAAA04-3D83-40B1-BB09-798A37861359}" dt="2023-11-06T15:14:54.977" v="63"/>
          <ac:spMkLst>
            <pc:docMk/>
            <pc:sldMk cId="1894017092" sldId="369"/>
            <ac:spMk id="5" creationId="{6C0336DB-5BF0-148B-597F-E8ECF4D1F1B0}"/>
          </ac:spMkLst>
        </pc:spChg>
        <pc:picChg chg="add mod">
          <ac:chgData name="SALVARREDY ARANGUREN, MATIAS MIGUEL" userId="19d61765-6cef-47a5-805e-efe00c07edd9" providerId="ADAL" clId="{8AEAAA04-3D83-40B1-BB09-798A37861359}" dt="2023-11-06T15:09:25.466" v="13"/>
          <ac:picMkLst>
            <pc:docMk/>
            <pc:sldMk cId="1894017092" sldId="369"/>
            <ac:picMk id="4" creationId="{737BF314-C135-7D79-1152-D6A392085A17}"/>
          </ac:picMkLst>
        </pc:picChg>
      </pc:sldChg>
      <pc:sldChg chg="addSp modSp">
        <pc:chgData name="SALVARREDY ARANGUREN, MATIAS MIGUEL" userId="19d61765-6cef-47a5-805e-efe00c07edd9" providerId="ADAL" clId="{8AEAAA04-3D83-40B1-BB09-798A37861359}" dt="2023-11-06T15:15:51.211" v="67"/>
        <pc:sldMkLst>
          <pc:docMk/>
          <pc:sldMk cId="510816476" sldId="370"/>
        </pc:sldMkLst>
        <pc:spChg chg="add mod">
          <ac:chgData name="SALVARREDY ARANGUREN, MATIAS MIGUEL" userId="19d61765-6cef-47a5-805e-efe00c07edd9" providerId="ADAL" clId="{8AEAAA04-3D83-40B1-BB09-798A37861359}" dt="2023-11-06T15:15:51.211" v="67"/>
          <ac:spMkLst>
            <pc:docMk/>
            <pc:sldMk cId="510816476" sldId="370"/>
            <ac:spMk id="3" creationId="{446AB8C9-482F-841A-22A8-0E7DDF7768BF}"/>
          </ac:spMkLst>
        </pc:spChg>
        <pc:picChg chg="add mod">
          <ac:chgData name="SALVARREDY ARANGUREN, MATIAS MIGUEL" userId="19d61765-6cef-47a5-805e-efe00c07edd9" providerId="ADAL" clId="{8AEAAA04-3D83-40B1-BB09-798A37861359}" dt="2023-11-06T15:09:54.578" v="21"/>
          <ac:picMkLst>
            <pc:docMk/>
            <pc:sldMk cId="510816476" sldId="370"/>
            <ac:picMk id="2" creationId="{9528A092-3708-39E0-C0A0-8883E2E876AD}"/>
          </ac:picMkLst>
        </pc:picChg>
      </pc:sldChg>
      <pc:sldChg chg="addSp modSp mod">
        <pc:chgData name="SALVARREDY ARANGUREN, MATIAS MIGUEL" userId="19d61765-6cef-47a5-805e-efe00c07edd9" providerId="ADAL" clId="{8AEAAA04-3D83-40B1-BB09-798A37861359}" dt="2023-11-06T15:23:41.887" v="246" actId="1076"/>
        <pc:sldMkLst>
          <pc:docMk/>
          <pc:sldMk cId="938198390" sldId="371"/>
        </pc:sldMkLst>
        <pc:spChg chg="add mod">
          <ac:chgData name="SALVARREDY ARANGUREN, MATIAS MIGUEL" userId="19d61765-6cef-47a5-805e-efe00c07edd9" providerId="ADAL" clId="{8AEAAA04-3D83-40B1-BB09-798A37861359}" dt="2023-11-06T15:12:05.946" v="35"/>
          <ac:spMkLst>
            <pc:docMk/>
            <pc:sldMk cId="938198390" sldId="371"/>
            <ac:spMk id="9" creationId="{3C34D17E-76A6-F464-C332-18A1DEF20CC3}"/>
          </ac:spMkLst>
        </pc:spChg>
        <pc:picChg chg="add mod">
          <ac:chgData name="SALVARREDY ARANGUREN, MATIAS MIGUEL" userId="19d61765-6cef-47a5-805e-efe00c07edd9" providerId="ADAL" clId="{8AEAAA04-3D83-40B1-BB09-798A37861359}" dt="2023-11-06T15:23:41.887" v="246" actId="1076"/>
          <ac:picMkLst>
            <pc:docMk/>
            <pc:sldMk cId="938198390" sldId="371"/>
            <ac:picMk id="8" creationId="{E0A1EB58-1CA1-2D23-4A18-B3320B1F7FA8}"/>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3-10-30T19:46:33.259" idx="1">
    <p:pos x="2637" y="3451"/>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34F798-3D3C-4752-9547-9BB4552F9100}" type="doc">
      <dgm:prSet loTypeId="urn:microsoft.com/office/officeart/2005/8/layout/cycle4" loCatId="cycle" qsTypeId="urn:microsoft.com/office/officeart/2005/8/quickstyle/3d2" qsCatId="3D" csTypeId="urn:microsoft.com/office/officeart/2005/8/colors/colorful3" csCatId="colorful" phldr="1"/>
      <dgm:spPr/>
      <dgm:t>
        <a:bodyPr/>
        <a:lstStyle/>
        <a:p>
          <a:endParaRPr lang="es-AR"/>
        </a:p>
      </dgm:t>
    </dgm:pt>
    <dgm:pt modelId="{89D0CB1F-EE33-435F-9E3B-5AE90FEF676E}">
      <dgm:prSet phldrT="[Texto]"/>
      <dgm:spPr/>
      <dgm:t>
        <a:bodyPr/>
        <a:lstStyle/>
        <a:p>
          <a:r>
            <a:rPr lang="es-AR"/>
            <a:t>SÍSMICA</a:t>
          </a:r>
        </a:p>
      </dgm:t>
    </dgm:pt>
    <dgm:pt modelId="{16335BC8-9B3D-4F18-BB1A-689FAAAFD38E}" type="parTrans" cxnId="{EDE22F62-C5BC-41DA-80AB-784FE6809B08}">
      <dgm:prSet/>
      <dgm:spPr/>
      <dgm:t>
        <a:bodyPr/>
        <a:lstStyle/>
        <a:p>
          <a:endParaRPr lang="es-AR"/>
        </a:p>
      </dgm:t>
    </dgm:pt>
    <dgm:pt modelId="{702C2CF7-D500-49FE-A7CC-0678CEE1C323}" type="sibTrans" cxnId="{EDE22F62-C5BC-41DA-80AB-784FE6809B08}">
      <dgm:prSet/>
      <dgm:spPr/>
      <dgm:t>
        <a:bodyPr/>
        <a:lstStyle/>
        <a:p>
          <a:endParaRPr lang="es-AR"/>
        </a:p>
      </dgm:t>
    </dgm:pt>
    <dgm:pt modelId="{D54D1EFF-C664-4211-B231-1DBDD89CADC7}">
      <dgm:prSet phldrT="[Texto]" custT="1"/>
      <dgm:spPr/>
      <dgm:t>
        <a:bodyPr/>
        <a:lstStyle/>
        <a:p>
          <a:r>
            <a:rPr lang="es-AR" sz="1200" b="1"/>
            <a:t>Amplitud sísmica </a:t>
          </a:r>
        </a:p>
      </dgm:t>
    </dgm:pt>
    <dgm:pt modelId="{1D16B0E2-A225-431C-A347-29B6873679E8}" type="parTrans" cxnId="{F8214B0A-BBA2-4A87-90E6-DE8FD022306C}">
      <dgm:prSet/>
      <dgm:spPr/>
      <dgm:t>
        <a:bodyPr/>
        <a:lstStyle/>
        <a:p>
          <a:endParaRPr lang="es-AR"/>
        </a:p>
      </dgm:t>
    </dgm:pt>
    <dgm:pt modelId="{E9507214-FB30-4754-8269-FFB6A8FFB9A3}" type="sibTrans" cxnId="{F8214B0A-BBA2-4A87-90E6-DE8FD022306C}">
      <dgm:prSet/>
      <dgm:spPr/>
      <dgm:t>
        <a:bodyPr/>
        <a:lstStyle/>
        <a:p>
          <a:endParaRPr lang="es-AR"/>
        </a:p>
      </dgm:t>
    </dgm:pt>
    <dgm:pt modelId="{EC311E34-05D6-4374-9C05-7CA5192F56CF}">
      <dgm:prSet phldrT="[Texto]"/>
      <dgm:spPr/>
      <dgm:t>
        <a:bodyPr/>
        <a:lstStyle/>
        <a:p>
          <a:r>
            <a:rPr lang="es-AR"/>
            <a:t>PERFILES POZO</a:t>
          </a:r>
        </a:p>
      </dgm:t>
    </dgm:pt>
    <dgm:pt modelId="{409FA239-DBE2-4650-9531-B71C78FE7B15}" type="parTrans" cxnId="{CAE4197B-D4F3-40EA-AE52-010697FCE21E}">
      <dgm:prSet/>
      <dgm:spPr/>
      <dgm:t>
        <a:bodyPr/>
        <a:lstStyle/>
        <a:p>
          <a:endParaRPr lang="es-AR"/>
        </a:p>
      </dgm:t>
    </dgm:pt>
    <dgm:pt modelId="{3BC2D267-450F-4E08-8142-839C87D94B4D}" type="sibTrans" cxnId="{CAE4197B-D4F3-40EA-AE52-010697FCE21E}">
      <dgm:prSet/>
      <dgm:spPr/>
      <dgm:t>
        <a:bodyPr/>
        <a:lstStyle/>
        <a:p>
          <a:endParaRPr lang="es-AR"/>
        </a:p>
      </dgm:t>
    </dgm:pt>
    <dgm:pt modelId="{3F521B3E-2EF4-466B-8A03-4C0F71EE953E}">
      <dgm:prSet phldrT="[Texto]" custT="1"/>
      <dgm:spPr/>
      <dgm:t>
        <a:bodyPr/>
        <a:lstStyle/>
        <a:p>
          <a:r>
            <a:rPr lang="es-AR" sz="1200" b="1"/>
            <a:t>Resistividad</a:t>
          </a:r>
        </a:p>
      </dgm:t>
    </dgm:pt>
    <dgm:pt modelId="{AD31838E-26A1-4B66-943F-302775320A2B}" type="parTrans" cxnId="{852ABDC2-59E3-4CF4-8CCE-C525A796B1BD}">
      <dgm:prSet/>
      <dgm:spPr/>
      <dgm:t>
        <a:bodyPr/>
        <a:lstStyle/>
        <a:p>
          <a:endParaRPr lang="es-AR"/>
        </a:p>
      </dgm:t>
    </dgm:pt>
    <dgm:pt modelId="{39434E9C-6E2D-4892-8F40-01ECC001A04B}" type="sibTrans" cxnId="{852ABDC2-59E3-4CF4-8CCE-C525A796B1BD}">
      <dgm:prSet/>
      <dgm:spPr/>
      <dgm:t>
        <a:bodyPr/>
        <a:lstStyle/>
        <a:p>
          <a:endParaRPr lang="es-AR"/>
        </a:p>
      </dgm:t>
    </dgm:pt>
    <dgm:pt modelId="{CA164107-EA4A-4D73-8D35-503804D94FF7}">
      <dgm:prSet phldrT="[Texto]"/>
      <dgm:spPr/>
      <dgm:t>
        <a:bodyPr/>
        <a:lstStyle/>
        <a:p>
          <a:r>
            <a:rPr lang="es-AR"/>
            <a:t>CONTROL GEOLOGICO</a:t>
          </a:r>
        </a:p>
      </dgm:t>
    </dgm:pt>
    <dgm:pt modelId="{5B1DCF00-BC2D-4FF5-AD80-C595624C62A3}" type="parTrans" cxnId="{9DE40DB9-78A5-4979-AD22-AE45611153CE}">
      <dgm:prSet/>
      <dgm:spPr/>
      <dgm:t>
        <a:bodyPr/>
        <a:lstStyle/>
        <a:p>
          <a:endParaRPr lang="es-AR"/>
        </a:p>
      </dgm:t>
    </dgm:pt>
    <dgm:pt modelId="{35F9BD71-0070-47B8-BF90-AA7DC65B951D}" type="sibTrans" cxnId="{9DE40DB9-78A5-4979-AD22-AE45611153CE}">
      <dgm:prSet/>
      <dgm:spPr/>
      <dgm:t>
        <a:bodyPr/>
        <a:lstStyle/>
        <a:p>
          <a:endParaRPr lang="es-AR"/>
        </a:p>
      </dgm:t>
    </dgm:pt>
    <dgm:pt modelId="{30E31150-E14E-47A9-8D09-3D2089D54E05}">
      <dgm:prSet phldrT="[Texto]" custT="1"/>
      <dgm:spPr/>
      <dgm:t>
        <a:bodyPr/>
        <a:lstStyle/>
        <a:p>
          <a:r>
            <a:rPr lang="es-AR" sz="1200" b="1"/>
            <a:t>Si se cuenta con control geológico la mineralogía deberá reflejarse en el log</a:t>
          </a:r>
        </a:p>
      </dgm:t>
    </dgm:pt>
    <dgm:pt modelId="{672594A5-C616-42F4-814C-EBFF11AD7B3A}" type="parTrans" cxnId="{8CC2798B-6E6C-4B85-84AD-751E307477B1}">
      <dgm:prSet/>
      <dgm:spPr/>
      <dgm:t>
        <a:bodyPr/>
        <a:lstStyle/>
        <a:p>
          <a:endParaRPr lang="es-AR"/>
        </a:p>
      </dgm:t>
    </dgm:pt>
    <dgm:pt modelId="{8D2AA941-6B7E-4567-BABD-C1BB8FB81F4E}" type="sibTrans" cxnId="{8CC2798B-6E6C-4B85-84AD-751E307477B1}">
      <dgm:prSet/>
      <dgm:spPr/>
      <dgm:t>
        <a:bodyPr/>
        <a:lstStyle/>
        <a:p>
          <a:endParaRPr lang="es-AR"/>
        </a:p>
      </dgm:t>
    </dgm:pt>
    <dgm:pt modelId="{6B4A86A0-4E78-41CA-BC06-9C007212DC85}">
      <dgm:prSet phldrT="[Texto]"/>
      <dgm:spPr/>
      <dgm:t>
        <a:bodyPr/>
        <a:lstStyle/>
        <a:p>
          <a:r>
            <a:rPr lang="es-AR"/>
            <a:t>AFLORAMIENTOS</a:t>
          </a:r>
        </a:p>
      </dgm:t>
    </dgm:pt>
    <dgm:pt modelId="{66BC01FF-613F-4380-9076-D773DEBD7290}" type="parTrans" cxnId="{58990190-C4DF-4E9C-9598-C0C7D59E3758}">
      <dgm:prSet/>
      <dgm:spPr/>
      <dgm:t>
        <a:bodyPr/>
        <a:lstStyle/>
        <a:p>
          <a:endParaRPr lang="es-AR"/>
        </a:p>
      </dgm:t>
    </dgm:pt>
    <dgm:pt modelId="{467BB7C7-46E1-4866-B9E6-C8BCEE38C6EA}" type="sibTrans" cxnId="{58990190-C4DF-4E9C-9598-C0C7D59E3758}">
      <dgm:prSet/>
      <dgm:spPr/>
      <dgm:t>
        <a:bodyPr/>
        <a:lstStyle/>
        <a:p>
          <a:endParaRPr lang="es-AR"/>
        </a:p>
      </dgm:t>
    </dgm:pt>
    <dgm:pt modelId="{82C7CF1E-AEEB-439B-948C-B809CDD92A7D}">
      <dgm:prSet phldrT="[Texto]" custT="1"/>
      <dgm:spPr/>
      <dgm:t>
        <a:bodyPr/>
        <a:lstStyle/>
        <a:p>
          <a:r>
            <a:rPr lang="es-AR" sz="1200" b="1"/>
            <a:t>Imágenes satelitales</a:t>
          </a:r>
        </a:p>
      </dgm:t>
    </dgm:pt>
    <dgm:pt modelId="{F6A53243-C19A-48AD-A5AB-8DE10FA013AD}" type="parTrans" cxnId="{5EBCF976-001C-49D6-9ACE-1FB7654DD6C4}">
      <dgm:prSet/>
      <dgm:spPr/>
      <dgm:t>
        <a:bodyPr/>
        <a:lstStyle/>
        <a:p>
          <a:endParaRPr lang="es-AR"/>
        </a:p>
      </dgm:t>
    </dgm:pt>
    <dgm:pt modelId="{0349ADE0-52F2-4257-B134-ECE66B81773F}" type="sibTrans" cxnId="{5EBCF976-001C-49D6-9ACE-1FB7654DD6C4}">
      <dgm:prSet/>
      <dgm:spPr/>
      <dgm:t>
        <a:bodyPr/>
        <a:lstStyle/>
        <a:p>
          <a:endParaRPr lang="es-AR"/>
        </a:p>
      </dgm:t>
    </dgm:pt>
    <dgm:pt modelId="{A9F335FA-0DCD-46C4-8FD3-99372EC0A775}">
      <dgm:prSet phldrT="[Texto]" custT="1"/>
      <dgm:spPr/>
      <dgm:t>
        <a:bodyPr/>
        <a:lstStyle/>
        <a:p>
          <a:r>
            <a:rPr lang="es-AR" sz="1200" b="1"/>
            <a:t>Atributos de amplitud</a:t>
          </a:r>
        </a:p>
      </dgm:t>
    </dgm:pt>
    <dgm:pt modelId="{6A3039A0-C19D-4BE8-B32F-4753C03EE380}" type="parTrans" cxnId="{F4E6EA44-BAA0-4ABE-930D-BDFACBDE2DA8}">
      <dgm:prSet/>
      <dgm:spPr/>
      <dgm:t>
        <a:bodyPr/>
        <a:lstStyle/>
        <a:p>
          <a:endParaRPr lang="es-AR"/>
        </a:p>
      </dgm:t>
    </dgm:pt>
    <dgm:pt modelId="{522551D4-4B3F-460E-9EF3-7D3FDA7F7C1E}" type="sibTrans" cxnId="{F4E6EA44-BAA0-4ABE-930D-BDFACBDE2DA8}">
      <dgm:prSet/>
      <dgm:spPr/>
      <dgm:t>
        <a:bodyPr/>
        <a:lstStyle/>
        <a:p>
          <a:endParaRPr lang="es-AR"/>
        </a:p>
      </dgm:t>
    </dgm:pt>
    <dgm:pt modelId="{0F6FC9FA-6079-4F97-BFE6-BE609BF9513D}">
      <dgm:prSet phldrT="[Texto]" custT="1"/>
      <dgm:spPr/>
      <dgm:t>
        <a:bodyPr/>
        <a:lstStyle/>
        <a:p>
          <a:r>
            <a:rPr lang="es-AR" sz="1200" b="1"/>
            <a:t>Interpretación de fallas</a:t>
          </a:r>
        </a:p>
      </dgm:t>
    </dgm:pt>
    <dgm:pt modelId="{5A8BF039-F1B0-4362-A477-42F194ABF6E6}" type="parTrans" cxnId="{DB900542-A159-4F7D-939D-3C210483549E}">
      <dgm:prSet/>
      <dgm:spPr/>
      <dgm:t>
        <a:bodyPr/>
        <a:lstStyle/>
        <a:p>
          <a:endParaRPr lang="es-AR"/>
        </a:p>
      </dgm:t>
    </dgm:pt>
    <dgm:pt modelId="{0A75BCFC-4EAA-4F16-8B72-7D60C14CE45F}" type="sibTrans" cxnId="{DB900542-A159-4F7D-939D-3C210483549E}">
      <dgm:prSet/>
      <dgm:spPr/>
      <dgm:t>
        <a:bodyPr/>
        <a:lstStyle/>
        <a:p>
          <a:endParaRPr lang="es-AR"/>
        </a:p>
      </dgm:t>
    </dgm:pt>
    <dgm:pt modelId="{E628B9FA-2189-4195-B97E-F79B94691CA2}">
      <dgm:prSet phldrT="[Texto]" custT="1"/>
      <dgm:spPr/>
      <dgm:t>
        <a:bodyPr/>
        <a:lstStyle/>
        <a:p>
          <a:r>
            <a:rPr lang="es-AR" sz="1200" b="1"/>
            <a:t>Flujos de extracción 3D</a:t>
          </a:r>
        </a:p>
      </dgm:t>
    </dgm:pt>
    <dgm:pt modelId="{BC622AE0-7579-47F5-86F2-7AC326BB818A}" type="parTrans" cxnId="{30CBE0C6-E391-48D4-BFD6-32A506AE5B27}">
      <dgm:prSet/>
      <dgm:spPr/>
      <dgm:t>
        <a:bodyPr/>
        <a:lstStyle/>
        <a:p>
          <a:endParaRPr lang="es-AR"/>
        </a:p>
      </dgm:t>
    </dgm:pt>
    <dgm:pt modelId="{F9E85187-B9A7-4C46-9A25-E203CDE89503}" type="sibTrans" cxnId="{30CBE0C6-E391-48D4-BFD6-32A506AE5B27}">
      <dgm:prSet/>
      <dgm:spPr/>
      <dgm:t>
        <a:bodyPr/>
        <a:lstStyle/>
        <a:p>
          <a:endParaRPr lang="es-AR"/>
        </a:p>
      </dgm:t>
    </dgm:pt>
    <dgm:pt modelId="{C99003F7-C170-4B58-A4C3-15A08357CBC6}">
      <dgm:prSet phldrT="[Texto]" custT="1"/>
      <dgm:spPr/>
      <dgm:t>
        <a:bodyPr/>
        <a:lstStyle/>
        <a:p>
          <a:r>
            <a:rPr lang="es-AR" sz="1200" b="1"/>
            <a:t>Colgado de pozos</a:t>
          </a:r>
        </a:p>
      </dgm:t>
    </dgm:pt>
    <dgm:pt modelId="{0382C226-E600-4250-A01F-B284ABD679BA}" type="parTrans" cxnId="{161F5095-64CA-4C9F-9C7B-3F59CACC838F}">
      <dgm:prSet/>
      <dgm:spPr/>
      <dgm:t>
        <a:bodyPr/>
        <a:lstStyle/>
        <a:p>
          <a:endParaRPr lang="es-AR"/>
        </a:p>
      </dgm:t>
    </dgm:pt>
    <dgm:pt modelId="{7A859E7E-AD1A-43F2-B181-8BB21D9AEC02}" type="sibTrans" cxnId="{161F5095-64CA-4C9F-9C7B-3F59CACC838F}">
      <dgm:prSet/>
      <dgm:spPr/>
      <dgm:t>
        <a:bodyPr/>
        <a:lstStyle/>
        <a:p>
          <a:endParaRPr lang="es-AR"/>
        </a:p>
      </dgm:t>
    </dgm:pt>
    <dgm:pt modelId="{A976C188-4486-4CA1-A1C1-732DC14831BC}">
      <dgm:prSet phldrT="[Texto]" custT="1"/>
      <dgm:spPr/>
      <dgm:t>
        <a:bodyPr/>
        <a:lstStyle/>
        <a:p>
          <a:r>
            <a:rPr lang="es-AR" sz="1200" b="1"/>
            <a:t>G-R</a:t>
          </a:r>
        </a:p>
      </dgm:t>
    </dgm:pt>
    <dgm:pt modelId="{46A57822-1A98-490E-99F9-72CC1F1D2709}" type="parTrans" cxnId="{377FA0A3-5D7C-4E27-AD8F-C30DBD87FCE1}">
      <dgm:prSet/>
      <dgm:spPr/>
      <dgm:t>
        <a:bodyPr/>
        <a:lstStyle/>
        <a:p>
          <a:endParaRPr lang="es-AR"/>
        </a:p>
      </dgm:t>
    </dgm:pt>
    <dgm:pt modelId="{714D5CFC-BAE7-4620-8D31-965BA6ABD423}" type="sibTrans" cxnId="{377FA0A3-5D7C-4E27-AD8F-C30DBD87FCE1}">
      <dgm:prSet/>
      <dgm:spPr/>
      <dgm:t>
        <a:bodyPr/>
        <a:lstStyle/>
        <a:p>
          <a:endParaRPr lang="es-AR"/>
        </a:p>
      </dgm:t>
    </dgm:pt>
    <dgm:pt modelId="{D6E68184-3710-4B8F-B746-29254341AF56}">
      <dgm:prSet phldrT="[Texto]" custT="1"/>
      <dgm:spPr/>
      <dgm:t>
        <a:bodyPr/>
        <a:lstStyle/>
        <a:p>
          <a:r>
            <a:rPr lang="es-AR" sz="1200" b="1"/>
            <a:t>Densidad</a:t>
          </a:r>
        </a:p>
      </dgm:t>
    </dgm:pt>
    <dgm:pt modelId="{4C0215C7-BE52-4137-B9EC-AB965CE94E8E}" type="parTrans" cxnId="{0EC37F70-4645-4ED9-A49F-984670AB6042}">
      <dgm:prSet/>
      <dgm:spPr/>
      <dgm:t>
        <a:bodyPr/>
        <a:lstStyle/>
        <a:p>
          <a:endParaRPr lang="es-AR"/>
        </a:p>
      </dgm:t>
    </dgm:pt>
    <dgm:pt modelId="{65E3CEB7-7DE9-4705-8D83-AF43C4F5259F}" type="sibTrans" cxnId="{0EC37F70-4645-4ED9-A49F-984670AB6042}">
      <dgm:prSet/>
      <dgm:spPr/>
      <dgm:t>
        <a:bodyPr/>
        <a:lstStyle/>
        <a:p>
          <a:endParaRPr lang="es-AR"/>
        </a:p>
      </dgm:t>
    </dgm:pt>
    <dgm:pt modelId="{8E7AE5F4-1862-4796-A322-CBEAFC9A9AFC}">
      <dgm:prSet phldrT="[Texto]" custT="1"/>
      <dgm:spPr/>
      <dgm:t>
        <a:bodyPr/>
        <a:lstStyle/>
        <a:p>
          <a:endParaRPr lang="es-AR" sz="1200"/>
        </a:p>
      </dgm:t>
    </dgm:pt>
    <dgm:pt modelId="{25747F31-70C8-4082-958D-42D64B041A9B}" type="parTrans" cxnId="{8C77AE39-340C-46A5-8497-976175D4637E}">
      <dgm:prSet/>
      <dgm:spPr/>
      <dgm:t>
        <a:bodyPr/>
        <a:lstStyle/>
        <a:p>
          <a:endParaRPr lang="es-AR"/>
        </a:p>
      </dgm:t>
    </dgm:pt>
    <dgm:pt modelId="{5F66AEF6-19FC-4F0B-A9D8-DC468466BCF7}" type="sibTrans" cxnId="{8C77AE39-340C-46A5-8497-976175D4637E}">
      <dgm:prSet/>
      <dgm:spPr/>
      <dgm:t>
        <a:bodyPr/>
        <a:lstStyle/>
        <a:p>
          <a:endParaRPr lang="es-AR"/>
        </a:p>
      </dgm:t>
    </dgm:pt>
    <dgm:pt modelId="{17477D74-77B7-4B60-8059-42B5BCD46ABD}">
      <dgm:prSet phldrT="[Texto]" custT="1"/>
      <dgm:spPr/>
      <dgm:t>
        <a:bodyPr/>
        <a:lstStyle/>
        <a:p>
          <a:r>
            <a:rPr lang="es-AR" sz="1200" b="1"/>
            <a:t>Sónico</a:t>
          </a:r>
        </a:p>
      </dgm:t>
    </dgm:pt>
    <dgm:pt modelId="{FDAAB543-D754-42C8-B17D-CC361E1DE85A}" type="parTrans" cxnId="{642E6B60-2C70-4757-8B5F-3B4D30983552}">
      <dgm:prSet/>
      <dgm:spPr/>
      <dgm:t>
        <a:bodyPr/>
        <a:lstStyle/>
        <a:p>
          <a:endParaRPr lang="es-AR"/>
        </a:p>
      </dgm:t>
    </dgm:pt>
    <dgm:pt modelId="{49D3D2B1-B880-4FEC-85E4-741E36AD52B7}" type="sibTrans" cxnId="{642E6B60-2C70-4757-8B5F-3B4D30983552}">
      <dgm:prSet/>
      <dgm:spPr/>
      <dgm:t>
        <a:bodyPr/>
        <a:lstStyle/>
        <a:p>
          <a:endParaRPr lang="es-AR"/>
        </a:p>
      </dgm:t>
    </dgm:pt>
    <dgm:pt modelId="{A38F5C54-C9AB-4D2D-ACF2-4753F8C08EDF}">
      <dgm:prSet phldrT="[Texto]" custT="1"/>
      <dgm:spPr/>
      <dgm:t>
        <a:bodyPr/>
        <a:lstStyle/>
        <a:p>
          <a:r>
            <a:rPr lang="es-AR" sz="1200" b="1"/>
            <a:t>Hojas geológicas</a:t>
          </a:r>
        </a:p>
      </dgm:t>
    </dgm:pt>
    <dgm:pt modelId="{2F6EFA99-906B-4323-A2C7-A53410A4B896}" type="parTrans" cxnId="{3FE3EB13-660B-4E84-A681-870DF9D10D82}">
      <dgm:prSet/>
      <dgm:spPr/>
      <dgm:t>
        <a:bodyPr/>
        <a:lstStyle/>
        <a:p>
          <a:endParaRPr lang="es-AR"/>
        </a:p>
      </dgm:t>
    </dgm:pt>
    <dgm:pt modelId="{F05801AE-E834-4CF6-A2BA-F5D8F1E671C4}" type="sibTrans" cxnId="{3FE3EB13-660B-4E84-A681-870DF9D10D82}">
      <dgm:prSet/>
      <dgm:spPr/>
      <dgm:t>
        <a:bodyPr/>
        <a:lstStyle/>
        <a:p>
          <a:endParaRPr lang="es-AR"/>
        </a:p>
      </dgm:t>
    </dgm:pt>
    <dgm:pt modelId="{53BF3666-54B7-4C34-8F96-74235473FA5D}" type="pres">
      <dgm:prSet presAssocID="{7634F798-3D3C-4752-9547-9BB4552F9100}" presName="cycleMatrixDiagram" presStyleCnt="0">
        <dgm:presLayoutVars>
          <dgm:chMax val="1"/>
          <dgm:dir/>
          <dgm:animLvl val="lvl"/>
          <dgm:resizeHandles val="exact"/>
        </dgm:presLayoutVars>
      </dgm:prSet>
      <dgm:spPr/>
    </dgm:pt>
    <dgm:pt modelId="{3C153B3D-CCB5-467E-B2D5-983A298E80D2}" type="pres">
      <dgm:prSet presAssocID="{7634F798-3D3C-4752-9547-9BB4552F9100}" presName="children" presStyleCnt="0"/>
      <dgm:spPr/>
    </dgm:pt>
    <dgm:pt modelId="{97C6F486-F480-4351-BB2A-18576DC5C914}" type="pres">
      <dgm:prSet presAssocID="{7634F798-3D3C-4752-9547-9BB4552F9100}" presName="child1group" presStyleCnt="0"/>
      <dgm:spPr/>
    </dgm:pt>
    <dgm:pt modelId="{FFD2A30D-07CD-4A14-AB9B-B7AEB2FD8B84}" type="pres">
      <dgm:prSet presAssocID="{7634F798-3D3C-4752-9547-9BB4552F9100}" presName="child1" presStyleLbl="bgAcc1" presStyleIdx="0" presStyleCnt="4" custScaleX="112948" custLinFactNeighborX="-7191"/>
      <dgm:spPr/>
    </dgm:pt>
    <dgm:pt modelId="{FABF5CB4-C5EE-4207-BEDA-6DA695B6D9A0}" type="pres">
      <dgm:prSet presAssocID="{7634F798-3D3C-4752-9547-9BB4552F9100}" presName="child1Text" presStyleLbl="bgAcc1" presStyleIdx="0" presStyleCnt="4">
        <dgm:presLayoutVars>
          <dgm:bulletEnabled val="1"/>
        </dgm:presLayoutVars>
      </dgm:prSet>
      <dgm:spPr/>
    </dgm:pt>
    <dgm:pt modelId="{E68BFD4A-B353-41E1-B5AD-9B48A9C7178B}" type="pres">
      <dgm:prSet presAssocID="{7634F798-3D3C-4752-9547-9BB4552F9100}" presName="child2group" presStyleCnt="0"/>
      <dgm:spPr/>
    </dgm:pt>
    <dgm:pt modelId="{C448E380-924E-4B87-A505-8633D7487045}" type="pres">
      <dgm:prSet presAssocID="{7634F798-3D3C-4752-9547-9BB4552F9100}" presName="child2" presStyleLbl="bgAcc1" presStyleIdx="1" presStyleCnt="4"/>
      <dgm:spPr/>
    </dgm:pt>
    <dgm:pt modelId="{E32A1E3E-9DC5-4312-87E7-2D4188DBE2CC}" type="pres">
      <dgm:prSet presAssocID="{7634F798-3D3C-4752-9547-9BB4552F9100}" presName="child2Text" presStyleLbl="bgAcc1" presStyleIdx="1" presStyleCnt="4">
        <dgm:presLayoutVars>
          <dgm:bulletEnabled val="1"/>
        </dgm:presLayoutVars>
      </dgm:prSet>
      <dgm:spPr/>
    </dgm:pt>
    <dgm:pt modelId="{B0DAD218-1941-43AC-9845-A6F35774CCBA}" type="pres">
      <dgm:prSet presAssocID="{7634F798-3D3C-4752-9547-9BB4552F9100}" presName="child3group" presStyleCnt="0"/>
      <dgm:spPr/>
    </dgm:pt>
    <dgm:pt modelId="{AA114869-1B07-4C00-98EC-CAD4ACB07651}" type="pres">
      <dgm:prSet presAssocID="{7634F798-3D3C-4752-9547-9BB4552F9100}" presName="child3" presStyleLbl="bgAcc1" presStyleIdx="2" presStyleCnt="4" custLinFactNeighborX="5299" custLinFactNeighborY="-3506"/>
      <dgm:spPr/>
    </dgm:pt>
    <dgm:pt modelId="{47D39BEE-3EA7-4FC0-B32B-8139279CD55E}" type="pres">
      <dgm:prSet presAssocID="{7634F798-3D3C-4752-9547-9BB4552F9100}" presName="child3Text" presStyleLbl="bgAcc1" presStyleIdx="2" presStyleCnt="4">
        <dgm:presLayoutVars>
          <dgm:bulletEnabled val="1"/>
        </dgm:presLayoutVars>
      </dgm:prSet>
      <dgm:spPr/>
    </dgm:pt>
    <dgm:pt modelId="{C4340B2A-1F66-4D9C-9EDD-DA58AF5EE658}" type="pres">
      <dgm:prSet presAssocID="{7634F798-3D3C-4752-9547-9BB4552F9100}" presName="child4group" presStyleCnt="0"/>
      <dgm:spPr/>
    </dgm:pt>
    <dgm:pt modelId="{9BA68D58-CFF7-4207-ABFC-679550180AAD}" type="pres">
      <dgm:prSet presAssocID="{7634F798-3D3C-4752-9547-9BB4552F9100}" presName="child4" presStyleLbl="bgAcc1" presStyleIdx="3" presStyleCnt="4" custLinFactNeighborX="-16274" custLinFactNeighborY="-2922"/>
      <dgm:spPr/>
    </dgm:pt>
    <dgm:pt modelId="{1BC6F5E4-16DC-4515-A269-F19A2929C608}" type="pres">
      <dgm:prSet presAssocID="{7634F798-3D3C-4752-9547-9BB4552F9100}" presName="child4Text" presStyleLbl="bgAcc1" presStyleIdx="3" presStyleCnt="4">
        <dgm:presLayoutVars>
          <dgm:bulletEnabled val="1"/>
        </dgm:presLayoutVars>
      </dgm:prSet>
      <dgm:spPr/>
    </dgm:pt>
    <dgm:pt modelId="{4D569D1E-A6A4-4703-B0EB-A7F25212006F}" type="pres">
      <dgm:prSet presAssocID="{7634F798-3D3C-4752-9547-9BB4552F9100}" presName="childPlaceholder" presStyleCnt="0"/>
      <dgm:spPr/>
    </dgm:pt>
    <dgm:pt modelId="{64EA2006-F32F-4CF2-A5EB-9DC2739C4F33}" type="pres">
      <dgm:prSet presAssocID="{7634F798-3D3C-4752-9547-9BB4552F9100}" presName="circle" presStyleCnt="0"/>
      <dgm:spPr/>
    </dgm:pt>
    <dgm:pt modelId="{B23AF787-C692-4CA7-9439-C807F079153F}" type="pres">
      <dgm:prSet presAssocID="{7634F798-3D3C-4752-9547-9BB4552F9100}" presName="quadrant1" presStyleLbl="node1" presStyleIdx="0" presStyleCnt="4">
        <dgm:presLayoutVars>
          <dgm:chMax val="1"/>
          <dgm:bulletEnabled val="1"/>
        </dgm:presLayoutVars>
      </dgm:prSet>
      <dgm:spPr/>
    </dgm:pt>
    <dgm:pt modelId="{A66F7BEF-660B-41A8-A084-DBDD6740F3AB}" type="pres">
      <dgm:prSet presAssocID="{7634F798-3D3C-4752-9547-9BB4552F9100}" presName="quadrant2" presStyleLbl="node1" presStyleIdx="1" presStyleCnt="4">
        <dgm:presLayoutVars>
          <dgm:chMax val="1"/>
          <dgm:bulletEnabled val="1"/>
        </dgm:presLayoutVars>
      </dgm:prSet>
      <dgm:spPr/>
    </dgm:pt>
    <dgm:pt modelId="{5723216A-AA49-4058-8DBE-BCE5E42E950E}" type="pres">
      <dgm:prSet presAssocID="{7634F798-3D3C-4752-9547-9BB4552F9100}" presName="quadrant3" presStyleLbl="node1" presStyleIdx="2" presStyleCnt="4">
        <dgm:presLayoutVars>
          <dgm:chMax val="1"/>
          <dgm:bulletEnabled val="1"/>
        </dgm:presLayoutVars>
      </dgm:prSet>
      <dgm:spPr/>
    </dgm:pt>
    <dgm:pt modelId="{36FA81F3-4B01-45EC-AD9F-A7FABB9B2502}" type="pres">
      <dgm:prSet presAssocID="{7634F798-3D3C-4752-9547-9BB4552F9100}" presName="quadrant4" presStyleLbl="node1" presStyleIdx="3" presStyleCnt="4">
        <dgm:presLayoutVars>
          <dgm:chMax val="1"/>
          <dgm:bulletEnabled val="1"/>
        </dgm:presLayoutVars>
      </dgm:prSet>
      <dgm:spPr/>
    </dgm:pt>
    <dgm:pt modelId="{D690581C-DC14-45DE-BEEC-419173C44E0D}" type="pres">
      <dgm:prSet presAssocID="{7634F798-3D3C-4752-9547-9BB4552F9100}" presName="quadrantPlaceholder" presStyleCnt="0"/>
      <dgm:spPr/>
    </dgm:pt>
    <dgm:pt modelId="{1E38315A-E022-475A-A247-F91AC5C69CB4}" type="pres">
      <dgm:prSet presAssocID="{7634F798-3D3C-4752-9547-9BB4552F9100}" presName="center1" presStyleLbl="fgShp" presStyleIdx="0" presStyleCnt="2"/>
      <dgm:spPr/>
    </dgm:pt>
    <dgm:pt modelId="{1753B3C2-22D6-4F7A-AA6E-58E0631A7D43}" type="pres">
      <dgm:prSet presAssocID="{7634F798-3D3C-4752-9547-9BB4552F9100}" presName="center2" presStyleLbl="fgShp" presStyleIdx="1" presStyleCnt="2"/>
      <dgm:spPr/>
    </dgm:pt>
  </dgm:ptLst>
  <dgm:cxnLst>
    <dgm:cxn modelId="{9B21BE05-C4CD-4A73-8EF9-6F21DE4BD017}" type="presOf" srcId="{A38F5C54-C9AB-4D2D-ACF2-4753F8C08EDF}" destId="{9BA68D58-CFF7-4207-ABFC-679550180AAD}" srcOrd="0" destOrd="1" presId="urn:microsoft.com/office/officeart/2005/8/layout/cycle4"/>
    <dgm:cxn modelId="{7ACB1B08-FACB-4CCA-8DCF-1535DA2C144A}" type="presOf" srcId="{C99003F7-C170-4B58-A4C3-15A08357CBC6}" destId="{FFD2A30D-07CD-4A14-AB9B-B7AEB2FD8B84}" srcOrd="0" destOrd="2" presId="urn:microsoft.com/office/officeart/2005/8/layout/cycle4"/>
    <dgm:cxn modelId="{F8214B0A-BBA2-4A87-90E6-DE8FD022306C}" srcId="{89D0CB1F-EE33-435F-9E3B-5AE90FEF676E}" destId="{D54D1EFF-C664-4211-B231-1DBDD89CADC7}" srcOrd="0" destOrd="0" parTransId="{1D16B0E2-A225-431C-A347-29B6873679E8}" sibTransId="{E9507214-FB30-4754-8269-FFB6A8FFB9A3}"/>
    <dgm:cxn modelId="{E8F9870B-7F8C-43C5-AF81-4DE8EEC48D53}" type="presOf" srcId="{3F521B3E-2EF4-466B-8A03-4C0F71EE953E}" destId="{C448E380-924E-4B87-A505-8633D7487045}" srcOrd="0" destOrd="0" presId="urn:microsoft.com/office/officeart/2005/8/layout/cycle4"/>
    <dgm:cxn modelId="{E44C520F-4D17-4372-B5CC-94F8B2F36E12}" type="presOf" srcId="{82C7CF1E-AEEB-439B-948C-B809CDD92A7D}" destId="{1BC6F5E4-16DC-4515-A269-F19A2929C608}" srcOrd="1" destOrd="0" presId="urn:microsoft.com/office/officeart/2005/8/layout/cycle4"/>
    <dgm:cxn modelId="{3FE3EB13-660B-4E84-A681-870DF9D10D82}" srcId="{6B4A86A0-4E78-41CA-BC06-9C007212DC85}" destId="{A38F5C54-C9AB-4D2D-ACF2-4753F8C08EDF}" srcOrd="1" destOrd="0" parTransId="{2F6EFA99-906B-4323-A2C7-A53410A4B896}" sibTransId="{F05801AE-E834-4CF6-A2BA-F5D8F1E671C4}"/>
    <dgm:cxn modelId="{20A2241A-C8A4-4D81-B4CB-DF047330E3FB}" type="presOf" srcId="{A9F335FA-0DCD-46C4-8FD3-99372EC0A775}" destId="{FFD2A30D-07CD-4A14-AB9B-B7AEB2FD8B84}" srcOrd="0" destOrd="1" presId="urn:microsoft.com/office/officeart/2005/8/layout/cycle4"/>
    <dgm:cxn modelId="{B97F3B37-2247-41F9-9871-013BD14C8381}" type="presOf" srcId="{7634F798-3D3C-4752-9547-9BB4552F9100}" destId="{53BF3666-54B7-4C34-8F96-74235473FA5D}" srcOrd="0" destOrd="0" presId="urn:microsoft.com/office/officeart/2005/8/layout/cycle4"/>
    <dgm:cxn modelId="{5B5CA638-D688-4CEE-BDBA-0369EF8C8717}" type="presOf" srcId="{17477D74-77B7-4B60-8059-42B5BCD46ABD}" destId="{C448E380-924E-4B87-A505-8633D7487045}" srcOrd="0" destOrd="3" presId="urn:microsoft.com/office/officeart/2005/8/layout/cycle4"/>
    <dgm:cxn modelId="{8C77AE39-340C-46A5-8497-976175D4637E}" srcId="{EC311E34-05D6-4374-9C05-7CA5192F56CF}" destId="{8E7AE5F4-1862-4796-A322-CBEAFC9A9AFC}" srcOrd="4" destOrd="0" parTransId="{25747F31-70C8-4082-958D-42D64B041A9B}" sibTransId="{5F66AEF6-19FC-4F0B-A9D8-DC468466BCF7}"/>
    <dgm:cxn modelId="{642E6B60-2C70-4757-8B5F-3B4D30983552}" srcId="{EC311E34-05D6-4374-9C05-7CA5192F56CF}" destId="{17477D74-77B7-4B60-8059-42B5BCD46ABD}" srcOrd="3" destOrd="0" parTransId="{FDAAB543-D754-42C8-B17D-CC361E1DE85A}" sibTransId="{49D3D2B1-B880-4FEC-85E4-741E36AD52B7}"/>
    <dgm:cxn modelId="{479AE441-6783-4D91-889E-F5B49D40AFA8}" type="presOf" srcId="{8E7AE5F4-1862-4796-A322-CBEAFC9A9AFC}" destId="{E32A1E3E-9DC5-4312-87E7-2D4188DBE2CC}" srcOrd="1" destOrd="4" presId="urn:microsoft.com/office/officeart/2005/8/layout/cycle4"/>
    <dgm:cxn modelId="{DB900542-A159-4F7D-939D-3C210483549E}" srcId="{89D0CB1F-EE33-435F-9E3B-5AE90FEF676E}" destId="{0F6FC9FA-6079-4F97-BFE6-BE609BF9513D}" srcOrd="3" destOrd="0" parTransId="{5A8BF039-F1B0-4362-A477-42F194ABF6E6}" sibTransId="{0A75BCFC-4EAA-4F16-8B72-7D60C14CE45F}"/>
    <dgm:cxn modelId="{EDE22F62-C5BC-41DA-80AB-784FE6809B08}" srcId="{7634F798-3D3C-4752-9547-9BB4552F9100}" destId="{89D0CB1F-EE33-435F-9E3B-5AE90FEF676E}" srcOrd="0" destOrd="0" parTransId="{16335BC8-9B3D-4F18-BB1A-689FAAAFD38E}" sibTransId="{702C2CF7-D500-49FE-A7CC-0678CEE1C323}"/>
    <dgm:cxn modelId="{267E5C64-FE72-4735-9456-C7BAE0F10032}" type="presOf" srcId="{8E7AE5F4-1862-4796-A322-CBEAFC9A9AFC}" destId="{C448E380-924E-4B87-A505-8633D7487045}" srcOrd="0" destOrd="4" presId="urn:microsoft.com/office/officeart/2005/8/layout/cycle4"/>
    <dgm:cxn modelId="{F4E6EA44-BAA0-4ABE-930D-BDFACBDE2DA8}" srcId="{89D0CB1F-EE33-435F-9E3B-5AE90FEF676E}" destId="{A9F335FA-0DCD-46C4-8FD3-99372EC0A775}" srcOrd="1" destOrd="0" parTransId="{6A3039A0-C19D-4BE8-B32F-4753C03EE380}" sibTransId="{522551D4-4B3F-460E-9EF3-7D3FDA7F7C1E}"/>
    <dgm:cxn modelId="{5134B146-52F7-4FDD-A019-34C367892AD5}" type="presOf" srcId="{30E31150-E14E-47A9-8D09-3D2089D54E05}" destId="{47D39BEE-3EA7-4FC0-B32B-8139279CD55E}" srcOrd="1" destOrd="0" presId="urn:microsoft.com/office/officeart/2005/8/layout/cycle4"/>
    <dgm:cxn modelId="{D4EAA24E-DF2F-41CA-9F68-85CEAB3CE19F}" type="presOf" srcId="{3F521B3E-2EF4-466B-8A03-4C0F71EE953E}" destId="{E32A1E3E-9DC5-4312-87E7-2D4188DBE2CC}" srcOrd="1" destOrd="0" presId="urn:microsoft.com/office/officeart/2005/8/layout/cycle4"/>
    <dgm:cxn modelId="{82D1D06F-2861-4451-83EF-9ED7AE8B542A}" type="presOf" srcId="{E628B9FA-2189-4195-B97E-F79B94691CA2}" destId="{FFD2A30D-07CD-4A14-AB9B-B7AEB2FD8B84}" srcOrd="0" destOrd="4" presId="urn:microsoft.com/office/officeart/2005/8/layout/cycle4"/>
    <dgm:cxn modelId="{0EC37F70-4645-4ED9-A49F-984670AB6042}" srcId="{EC311E34-05D6-4374-9C05-7CA5192F56CF}" destId="{D6E68184-3710-4B8F-B746-29254341AF56}" srcOrd="2" destOrd="0" parTransId="{4C0215C7-BE52-4137-B9EC-AB965CE94E8E}" sibTransId="{65E3CEB7-7DE9-4705-8D83-AF43C4F5259F}"/>
    <dgm:cxn modelId="{A7F29E71-0E04-4FE1-B325-36AA2C4B91CC}" type="presOf" srcId="{30E31150-E14E-47A9-8D09-3D2089D54E05}" destId="{AA114869-1B07-4C00-98EC-CAD4ACB07651}" srcOrd="0" destOrd="0" presId="urn:microsoft.com/office/officeart/2005/8/layout/cycle4"/>
    <dgm:cxn modelId="{C1749672-5EC1-47F3-A0A7-1EA7CC694036}" type="presOf" srcId="{A976C188-4486-4CA1-A1C1-732DC14831BC}" destId="{C448E380-924E-4B87-A505-8633D7487045}" srcOrd="0" destOrd="1" presId="urn:microsoft.com/office/officeart/2005/8/layout/cycle4"/>
    <dgm:cxn modelId="{09F0B653-7A40-42F0-A44C-E473CB8E59AC}" type="presOf" srcId="{C99003F7-C170-4B58-A4C3-15A08357CBC6}" destId="{FABF5CB4-C5EE-4207-BEDA-6DA695B6D9A0}" srcOrd="1" destOrd="2" presId="urn:microsoft.com/office/officeart/2005/8/layout/cycle4"/>
    <dgm:cxn modelId="{5EBCF976-001C-49D6-9ACE-1FB7654DD6C4}" srcId="{6B4A86A0-4E78-41CA-BC06-9C007212DC85}" destId="{82C7CF1E-AEEB-439B-948C-B809CDD92A7D}" srcOrd="0" destOrd="0" parTransId="{F6A53243-C19A-48AD-A5AB-8DE10FA013AD}" sibTransId="{0349ADE0-52F2-4257-B134-ECE66B81773F}"/>
    <dgm:cxn modelId="{242F3A7A-B190-49F1-B7C9-C50E2E60C042}" type="presOf" srcId="{17477D74-77B7-4B60-8059-42B5BCD46ABD}" destId="{E32A1E3E-9DC5-4312-87E7-2D4188DBE2CC}" srcOrd="1" destOrd="3" presId="urn:microsoft.com/office/officeart/2005/8/layout/cycle4"/>
    <dgm:cxn modelId="{406F6D5A-609B-4F48-A141-6E0B89B3B352}" type="presOf" srcId="{A9F335FA-0DCD-46C4-8FD3-99372EC0A775}" destId="{FABF5CB4-C5EE-4207-BEDA-6DA695B6D9A0}" srcOrd="1" destOrd="1" presId="urn:microsoft.com/office/officeart/2005/8/layout/cycle4"/>
    <dgm:cxn modelId="{CAE4197B-D4F3-40EA-AE52-010697FCE21E}" srcId="{7634F798-3D3C-4752-9547-9BB4552F9100}" destId="{EC311E34-05D6-4374-9C05-7CA5192F56CF}" srcOrd="1" destOrd="0" parTransId="{409FA239-DBE2-4650-9531-B71C78FE7B15}" sibTransId="{3BC2D267-450F-4E08-8142-839C87D94B4D}"/>
    <dgm:cxn modelId="{8CC2798B-6E6C-4B85-84AD-751E307477B1}" srcId="{CA164107-EA4A-4D73-8D35-503804D94FF7}" destId="{30E31150-E14E-47A9-8D09-3D2089D54E05}" srcOrd="0" destOrd="0" parTransId="{672594A5-C616-42F4-814C-EBFF11AD7B3A}" sibTransId="{8D2AA941-6B7E-4567-BABD-C1BB8FB81F4E}"/>
    <dgm:cxn modelId="{58990190-C4DF-4E9C-9598-C0C7D59E3758}" srcId="{7634F798-3D3C-4752-9547-9BB4552F9100}" destId="{6B4A86A0-4E78-41CA-BC06-9C007212DC85}" srcOrd="3" destOrd="0" parTransId="{66BC01FF-613F-4380-9076-D773DEBD7290}" sibTransId="{467BB7C7-46E1-4866-B9E6-C8BCEE38C6EA}"/>
    <dgm:cxn modelId="{421D4195-7149-4804-9DDF-0C8ACC0C6F2C}" type="presOf" srcId="{0F6FC9FA-6079-4F97-BFE6-BE609BF9513D}" destId="{FABF5CB4-C5EE-4207-BEDA-6DA695B6D9A0}" srcOrd="1" destOrd="3" presId="urn:microsoft.com/office/officeart/2005/8/layout/cycle4"/>
    <dgm:cxn modelId="{161F5095-64CA-4C9F-9C7B-3F59CACC838F}" srcId="{89D0CB1F-EE33-435F-9E3B-5AE90FEF676E}" destId="{C99003F7-C170-4B58-A4C3-15A08357CBC6}" srcOrd="2" destOrd="0" parTransId="{0382C226-E600-4250-A01F-B284ABD679BA}" sibTransId="{7A859E7E-AD1A-43F2-B181-8BB21D9AEC02}"/>
    <dgm:cxn modelId="{47BDBC9D-0919-435A-9473-8AEE78993EFD}" type="presOf" srcId="{6B4A86A0-4E78-41CA-BC06-9C007212DC85}" destId="{36FA81F3-4B01-45EC-AD9F-A7FABB9B2502}" srcOrd="0" destOrd="0" presId="urn:microsoft.com/office/officeart/2005/8/layout/cycle4"/>
    <dgm:cxn modelId="{1118609F-3F4D-4591-93A4-282BC15C8B52}" type="presOf" srcId="{E628B9FA-2189-4195-B97E-F79B94691CA2}" destId="{FABF5CB4-C5EE-4207-BEDA-6DA695B6D9A0}" srcOrd="1" destOrd="4" presId="urn:microsoft.com/office/officeart/2005/8/layout/cycle4"/>
    <dgm:cxn modelId="{68E572A2-BF91-4B4A-9E68-E7C90C3C256D}" type="presOf" srcId="{82C7CF1E-AEEB-439B-948C-B809CDD92A7D}" destId="{9BA68D58-CFF7-4207-ABFC-679550180AAD}" srcOrd="0" destOrd="0" presId="urn:microsoft.com/office/officeart/2005/8/layout/cycle4"/>
    <dgm:cxn modelId="{377FA0A3-5D7C-4E27-AD8F-C30DBD87FCE1}" srcId="{EC311E34-05D6-4374-9C05-7CA5192F56CF}" destId="{A976C188-4486-4CA1-A1C1-732DC14831BC}" srcOrd="1" destOrd="0" parTransId="{46A57822-1A98-490E-99F9-72CC1F1D2709}" sibTransId="{714D5CFC-BAE7-4620-8D31-965BA6ABD423}"/>
    <dgm:cxn modelId="{DAFDB0A9-F24A-4535-ACF2-FF31B051D6D5}" type="presOf" srcId="{EC311E34-05D6-4374-9C05-7CA5192F56CF}" destId="{A66F7BEF-660B-41A8-A084-DBDD6740F3AB}" srcOrd="0" destOrd="0" presId="urn:microsoft.com/office/officeart/2005/8/layout/cycle4"/>
    <dgm:cxn modelId="{16F0BDAB-DC07-4775-802A-C5B8D451C04D}" type="presOf" srcId="{A38F5C54-C9AB-4D2D-ACF2-4753F8C08EDF}" destId="{1BC6F5E4-16DC-4515-A269-F19A2929C608}" srcOrd="1" destOrd="1" presId="urn:microsoft.com/office/officeart/2005/8/layout/cycle4"/>
    <dgm:cxn modelId="{35A1A3B1-E773-477B-AD50-E7268710D4DB}" type="presOf" srcId="{D6E68184-3710-4B8F-B746-29254341AF56}" destId="{E32A1E3E-9DC5-4312-87E7-2D4188DBE2CC}" srcOrd="1" destOrd="2" presId="urn:microsoft.com/office/officeart/2005/8/layout/cycle4"/>
    <dgm:cxn modelId="{9DE40DB9-78A5-4979-AD22-AE45611153CE}" srcId="{7634F798-3D3C-4752-9547-9BB4552F9100}" destId="{CA164107-EA4A-4D73-8D35-503804D94FF7}" srcOrd="2" destOrd="0" parTransId="{5B1DCF00-BC2D-4FF5-AD80-C595624C62A3}" sibTransId="{35F9BD71-0070-47B8-BF90-AA7DC65B951D}"/>
    <dgm:cxn modelId="{852ABDC2-59E3-4CF4-8CCE-C525A796B1BD}" srcId="{EC311E34-05D6-4374-9C05-7CA5192F56CF}" destId="{3F521B3E-2EF4-466B-8A03-4C0F71EE953E}" srcOrd="0" destOrd="0" parTransId="{AD31838E-26A1-4B66-943F-302775320A2B}" sibTransId="{39434E9C-6E2D-4892-8F40-01ECC001A04B}"/>
    <dgm:cxn modelId="{30CBE0C6-E391-48D4-BFD6-32A506AE5B27}" srcId="{89D0CB1F-EE33-435F-9E3B-5AE90FEF676E}" destId="{E628B9FA-2189-4195-B97E-F79B94691CA2}" srcOrd="4" destOrd="0" parTransId="{BC622AE0-7579-47F5-86F2-7AC326BB818A}" sibTransId="{F9E85187-B9A7-4C46-9A25-E203CDE89503}"/>
    <dgm:cxn modelId="{A3AD36CD-285B-489B-BBDB-4DCFEAF881FC}" type="presOf" srcId="{D6E68184-3710-4B8F-B746-29254341AF56}" destId="{C448E380-924E-4B87-A505-8633D7487045}" srcOrd="0" destOrd="2" presId="urn:microsoft.com/office/officeart/2005/8/layout/cycle4"/>
    <dgm:cxn modelId="{B78E27D8-C5D0-49C3-9483-2F03E575AE24}" type="presOf" srcId="{A976C188-4486-4CA1-A1C1-732DC14831BC}" destId="{E32A1E3E-9DC5-4312-87E7-2D4188DBE2CC}" srcOrd="1" destOrd="1" presId="urn:microsoft.com/office/officeart/2005/8/layout/cycle4"/>
    <dgm:cxn modelId="{187387DC-A837-4F0D-9E56-48E684A27090}" type="presOf" srcId="{D54D1EFF-C664-4211-B231-1DBDD89CADC7}" destId="{FFD2A30D-07CD-4A14-AB9B-B7AEB2FD8B84}" srcOrd="0" destOrd="0" presId="urn:microsoft.com/office/officeart/2005/8/layout/cycle4"/>
    <dgm:cxn modelId="{929377E1-259B-4747-8D25-D8B3E5F6B302}" type="presOf" srcId="{0F6FC9FA-6079-4F97-BFE6-BE609BF9513D}" destId="{FFD2A30D-07CD-4A14-AB9B-B7AEB2FD8B84}" srcOrd="0" destOrd="3" presId="urn:microsoft.com/office/officeart/2005/8/layout/cycle4"/>
    <dgm:cxn modelId="{10152DE3-68DF-4E9D-BE16-066C355E208A}" type="presOf" srcId="{CA164107-EA4A-4D73-8D35-503804D94FF7}" destId="{5723216A-AA49-4058-8DBE-BCE5E42E950E}" srcOrd="0" destOrd="0" presId="urn:microsoft.com/office/officeart/2005/8/layout/cycle4"/>
    <dgm:cxn modelId="{E4444DE7-56F9-42B2-B02E-70F688A539F9}" type="presOf" srcId="{89D0CB1F-EE33-435F-9E3B-5AE90FEF676E}" destId="{B23AF787-C692-4CA7-9439-C807F079153F}" srcOrd="0" destOrd="0" presId="urn:microsoft.com/office/officeart/2005/8/layout/cycle4"/>
    <dgm:cxn modelId="{28C0F7F1-1F61-424E-949B-0CB80AF61DB0}" type="presOf" srcId="{D54D1EFF-C664-4211-B231-1DBDD89CADC7}" destId="{FABF5CB4-C5EE-4207-BEDA-6DA695B6D9A0}" srcOrd="1" destOrd="0" presId="urn:microsoft.com/office/officeart/2005/8/layout/cycle4"/>
    <dgm:cxn modelId="{C9476B36-F88B-448B-8AD1-9D288DDA25E2}" type="presParOf" srcId="{53BF3666-54B7-4C34-8F96-74235473FA5D}" destId="{3C153B3D-CCB5-467E-B2D5-983A298E80D2}" srcOrd="0" destOrd="0" presId="urn:microsoft.com/office/officeart/2005/8/layout/cycle4"/>
    <dgm:cxn modelId="{C3D74D43-D98B-4BAA-8848-293D793DECF1}" type="presParOf" srcId="{3C153B3D-CCB5-467E-B2D5-983A298E80D2}" destId="{97C6F486-F480-4351-BB2A-18576DC5C914}" srcOrd="0" destOrd="0" presId="urn:microsoft.com/office/officeart/2005/8/layout/cycle4"/>
    <dgm:cxn modelId="{FCF98CEE-5106-4DA4-BFF6-F26B18A0300A}" type="presParOf" srcId="{97C6F486-F480-4351-BB2A-18576DC5C914}" destId="{FFD2A30D-07CD-4A14-AB9B-B7AEB2FD8B84}" srcOrd="0" destOrd="0" presId="urn:microsoft.com/office/officeart/2005/8/layout/cycle4"/>
    <dgm:cxn modelId="{90155E71-FBBD-43D1-AA42-45887873DF29}" type="presParOf" srcId="{97C6F486-F480-4351-BB2A-18576DC5C914}" destId="{FABF5CB4-C5EE-4207-BEDA-6DA695B6D9A0}" srcOrd="1" destOrd="0" presId="urn:microsoft.com/office/officeart/2005/8/layout/cycle4"/>
    <dgm:cxn modelId="{F370330A-F873-430E-A611-BA195C3AC714}" type="presParOf" srcId="{3C153B3D-CCB5-467E-B2D5-983A298E80D2}" destId="{E68BFD4A-B353-41E1-B5AD-9B48A9C7178B}" srcOrd="1" destOrd="0" presId="urn:microsoft.com/office/officeart/2005/8/layout/cycle4"/>
    <dgm:cxn modelId="{703D0A40-F25E-407D-BA11-C1EA3FB3FF13}" type="presParOf" srcId="{E68BFD4A-B353-41E1-B5AD-9B48A9C7178B}" destId="{C448E380-924E-4B87-A505-8633D7487045}" srcOrd="0" destOrd="0" presId="urn:microsoft.com/office/officeart/2005/8/layout/cycle4"/>
    <dgm:cxn modelId="{B6BAD367-AA6D-4A8A-8B9A-034CF1D87BBA}" type="presParOf" srcId="{E68BFD4A-B353-41E1-B5AD-9B48A9C7178B}" destId="{E32A1E3E-9DC5-4312-87E7-2D4188DBE2CC}" srcOrd="1" destOrd="0" presId="urn:microsoft.com/office/officeart/2005/8/layout/cycle4"/>
    <dgm:cxn modelId="{0427285A-8DE0-47AB-AAA0-1C5F5B625045}" type="presParOf" srcId="{3C153B3D-CCB5-467E-B2D5-983A298E80D2}" destId="{B0DAD218-1941-43AC-9845-A6F35774CCBA}" srcOrd="2" destOrd="0" presId="urn:microsoft.com/office/officeart/2005/8/layout/cycle4"/>
    <dgm:cxn modelId="{7B1579AB-4BD6-45F4-A68C-E00DDC5020ED}" type="presParOf" srcId="{B0DAD218-1941-43AC-9845-A6F35774CCBA}" destId="{AA114869-1B07-4C00-98EC-CAD4ACB07651}" srcOrd="0" destOrd="0" presId="urn:microsoft.com/office/officeart/2005/8/layout/cycle4"/>
    <dgm:cxn modelId="{5721640C-62D7-4C63-A4C9-AC2A8DCE7A5D}" type="presParOf" srcId="{B0DAD218-1941-43AC-9845-A6F35774CCBA}" destId="{47D39BEE-3EA7-4FC0-B32B-8139279CD55E}" srcOrd="1" destOrd="0" presId="urn:microsoft.com/office/officeart/2005/8/layout/cycle4"/>
    <dgm:cxn modelId="{F8414B98-A3EE-41DF-9E7B-CAC6E755F5AD}" type="presParOf" srcId="{3C153B3D-CCB5-467E-B2D5-983A298E80D2}" destId="{C4340B2A-1F66-4D9C-9EDD-DA58AF5EE658}" srcOrd="3" destOrd="0" presId="urn:microsoft.com/office/officeart/2005/8/layout/cycle4"/>
    <dgm:cxn modelId="{71E8DD63-FD1E-44F8-9489-28AEAE56418C}" type="presParOf" srcId="{C4340B2A-1F66-4D9C-9EDD-DA58AF5EE658}" destId="{9BA68D58-CFF7-4207-ABFC-679550180AAD}" srcOrd="0" destOrd="0" presId="urn:microsoft.com/office/officeart/2005/8/layout/cycle4"/>
    <dgm:cxn modelId="{92C17EF9-9F34-4D39-9A30-96CDC58C4162}" type="presParOf" srcId="{C4340B2A-1F66-4D9C-9EDD-DA58AF5EE658}" destId="{1BC6F5E4-16DC-4515-A269-F19A2929C608}" srcOrd="1" destOrd="0" presId="urn:microsoft.com/office/officeart/2005/8/layout/cycle4"/>
    <dgm:cxn modelId="{E3C0B574-C485-41B6-AF26-816DB13A8BC2}" type="presParOf" srcId="{3C153B3D-CCB5-467E-B2D5-983A298E80D2}" destId="{4D569D1E-A6A4-4703-B0EB-A7F25212006F}" srcOrd="4" destOrd="0" presId="urn:microsoft.com/office/officeart/2005/8/layout/cycle4"/>
    <dgm:cxn modelId="{27F77E72-DCB0-4DA3-8171-A45B361C7D0E}" type="presParOf" srcId="{53BF3666-54B7-4C34-8F96-74235473FA5D}" destId="{64EA2006-F32F-4CF2-A5EB-9DC2739C4F33}" srcOrd="1" destOrd="0" presId="urn:microsoft.com/office/officeart/2005/8/layout/cycle4"/>
    <dgm:cxn modelId="{D0AF4288-CE55-43A1-888C-B18F2E22245C}" type="presParOf" srcId="{64EA2006-F32F-4CF2-A5EB-9DC2739C4F33}" destId="{B23AF787-C692-4CA7-9439-C807F079153F}" srcOrd="0" destOrd="0" presId="urn:microsoft.com/office/officeart/2005/8/layout/cycle4"/>
    <dgm:cxn modelId="{F1CBC209-3D07-4625-9E10-B1AA3B00478E}" type="presParOf" srcId="{64EA2006-F32F-4CF2-A5EB-9DC2739C4F33}" destId="{A66F7BEF-660B-41A8-A084-DBDD6740F3AB}" srcOrd="1" destOrd="0" presId="urn:microsoft.com/office/officeart/2005/8/layout/cycle4"/>
    <dgm:cxn modelId="{19485A80-D075-4AC1-83C9-E0023F78FD39}" type="presParOf" srcId="{64EA2006-F32F-4CF2-A5EB-9DC2739C4F33}" destId="{5723216A-AA49-4058-8DBE-BCE5E42E950E}" srcOrd="2" destOrd="0" presId="urn:microsoft.com/office/officeart/2005/8/layout/cycle4"/>
    <dgm:cxn modelId="{21A75EFA-85C2-408A-92D0-174266517E61}" type="presParOf" srcId="{64EA2006-F32F-4CF2-A5EB-9DC2739C4F33}" destId="{36FA81F3-4B01-45EC-AD9F-A7FABB9B2502}" srcOrd="3" destOrd="0" presId="urn:microsoft.com/office/officeart/2005/8/layout/cycle4"/>
    <dgm:cxn modelId="{062B73D1-2C03-4977-83F3-38F14B3998D4}" type="presParOf" srcId="{64EA2006-F32F-4CF2-A5EB-9DC2739C4F33}" destId="{D690581C-DC14-45DE-BEEC-419173C44E0D}" srcOrd="4" destOrd="0" presId="urn:microsoft.com/office/officeart/2005/8/layout/cycle4"/>
    <dgm:cxn modelId="{49C95A4F-FC77-41E5-91A2-01F505BA733D}" type="presParOf" srcId="{53BF3666-54B7-4C34-8F96-74235473FA5D}" destId="{1E38315A-E022-475A-A247-F91AC5C69CB4}" srcOrd="2" destOrd="0" presId="urn:microsoft.com/office/officeart/2005/8/layout/cycle4"/>
    <dgm:cxn modelId="{83C78E3C-227C-4F61-A5F3-9AF6461F8626}" type="presParOf" srcId="{53BF3666-54B7-4C34-8F96-74235473FA5D}" destId="{1753B3C2-22D6-4F7A-AA6E-58E0631A7D43}"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14869-1B07-4C00-98EC-CAD4ACB07651}">
      <dsp:nvSpPr>
        <dsp:cNvPr id="0" name=""/>
        <dsp:cNvSpPr/>
      </dsp:nvSpPr>
      <dsp:spPr>
        <a:xfrm>
          <a:off x="4783841" y="3115098"/>
          <a:ext cx="2300991" cy="149052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1807066"/>
              <a:satOff val="66667"/>
              <a:lumOff val="-9804"/>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AR" sz="1200" b="1" kern="1200"/>
            <a:t>Si se cuenta con control geológico la mineralogía deberá reflejarse en el log</a:t>
          </a:r>
        </a:p>
      </dsp:txBody>
      <dsp:txXfrm>
        <a:off x="5506880" y="3520470"/>
        <a:ext cx="1545209" cy="1052406"/>
      </dsp:txXfrm>
    </dsp:sp>
    <dsp:sp modelId="{9BA68D58-CFF7-4207-ABFC-679550180AAD}">
      <dsp:nvSpPr>
        <dsp:cNvPr id="0" name=""/>
        <dsp:cNvSpPr/>
      </dsp:nvSpPr>
      <dsp:spPr>
        <a:xfrm>
          <a:off x="533199" y="3123803"/>
          <a:ext cx="2300991" cy="149052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2710599"/>
              <a:satOff val="100000"/>
              <a:lumOff val="-14706"/>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AR" sz="1200" b="1" kern="1200"/>
            <a:t>Imágenes satelitales</a:t>
          </a:r>
        </a:p>
        <a:p>
          <a:pPr marL="114300" lvl="1" indent="-114300" algn="l" defTabSz="533400">
            <a:lnSpc>
              <a:spcPct val="90000"/>
            </a:lnSpc>
            <a:spcBef>
              <a:spcPct val="0"/>
            </a:spcBef>
            <a:spcAft>
              <a:spcPct val="15000"/>
            </a:spcAft>
            <a:buChar char="•"/>
          </a:pPr>
          <a:r>
            <a:rPr lang="es-AR" sz="1200" b="1" kern="1200"/>
            <a:t>Hojas geológicas</a:t>
          </a:r>
        </a:p>
      </dsp:txBody>
      <dsp:txXfrm>
        <a:off x="565941" y="3529175"/>
        <a:ext cx="1545209" cy="1052406"/>
      </dsp:txXfrm>
    </dsp:sp>
    <dsp:sp modelId="{C448E380-924E-4B87-A505-8633D7487045}">
      <dsp:nvSpPr>
        <dsp:cNvPr id="0" name=""/>
        <dsp:cNvSpPr/>
      </dsp:nvSpPr>
      <dsp:spPr>
        <a:xfrm>
          <a:off x="4661911" y="0"/>
          <a:ext cx="2300991" cy="149052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903533"/>
              <a:satOff val="33333"/>
              <a:lumOff val="-4902"/>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AR" sz="1200" b="1" kern="1200"/>
            <a:t>Resistividad</a:t>
          </a:r>
        </a:p>
        <a:p>
          <a:pPr marL="114300" lvl="1" indent="-114300" algn="l" defTabSz="533400">
            <a:lnSpc>
              <a:spcPct val="90000"/>
            </a:lnSpc>
            <a:spcBef>
              <a:spcPct val="0"/>
            </a:spcBef>
            <a:spcAft>
              <a:spcPct val="15000"/>
            </a:spcAft>
            <a:buChar char="•"/>
          </a:pPr>
          <a:r>
            <a:rPr lang="es-AR" sz="1200" b="1" kern="1200"/>
            <a:t>G-R</a:t>
          </a:r>
        </a:p>
        <a:p>
          <a:pPr marL="114300" lvl="1" indent="-114300" algn="l" defTabSz="533400">
            <a:lnSpc>
              <a:spcPct val="90000"/>
            </a:lnSpc>
            <a:spcBef>
              <a:spcPct val="0"/>
            </a:spcBef>
            <a:spcAft>
              <a:spcPct val="15000"/>
            </a:spcAft>
            <a:buChar char="•"/>
          </a:pPr>
          <a:r>
            <a:rPr lang="es-AR" sz="1200" b="1" kern="1200"/>
            <a:t>Densidad</a:t>
          </a:r>
        </a:p>
        <a:p>
          <a:pPr marL="114300" lvl="1" indent="-114300" algn="l" defTabSz="533400">
            <a:lnSpc>
              <a:spcPct val="90000"/>
            </a:lnSpc>
            <a:spcBef>
              <a:spcPct val="0"/>
            </a:spcBef>
            <a:spcAft>
              <a:spcPct val="15000"/>
            </a:spcAft>
            <a:buChar char="•"/>
          </a:pPr>
          <a:r>
            <a:rPr lang="es-AR" sz="1200" b="1" kern="1200"/>
            <a:t>Sónico</a:t>
          </a:r>
        </a:p>
        <a:p>
          <a:pPr marL="114300" lvl="1" indent="-114300" algn="l" defTabSz="533400">
            <a:lnSpc>
              <a:spcPct val="90000"/>
            </a:lnSpc>
            <a:spcBef>
              <a:spcPct val="0"/>
            </a:spcBef>
            <a:spcAft>
              <a:spcPct val="15000"/>
            </a:spcAft>
            <a:buChar char="•"/>
          </a:pPr>
          <a:endParaRPr lang="es-AR" sz="1200" kern="1200"/>
        </a:p>
      </dsp:txBody>
      <dsp:txXfrm>
        <a:off x="5384951" y="32742"/>
        <a:ext cx="1545209" cy="1052406"/>
      </dsp:txXfrm>
    </dsp:sp>
    <dsp:sp modelId="{FFD2A30D-07CD-4A14-AB9B-B7AEB2FD8B84}">
      <dsp:nvSpPr>
        <dsp:cNvPr id="0" name=""/>
        <dsp:cNvSpPr/>
      </dsp:nvSpPr>
      <dsp:spPr>
        <a:xfrm>
          <a:off x="593232" y="0"/>
          <a:ext cx="2598923" cy="149052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s-AR" sz="1200" b="1" kern="1200"/>
            <a:t>Amplitud sísmica </a:t>
          </a:r>
        </a:p>
        <a:p>
          <a:pPr marL="114300" lvl="1" indent="-114300" algn="l" defTabSz="533400">
            <a:lnSpc>
              <a:spcPct val="90000"/>
            </a:lnSpc>
            <a:spcBef>
              <a:spcPct val="0"/>
            </a:spcBef>
            <a:spcAft>
              <a:spcPct val="15000"/>
            </a:spcAft>
            <a:buChar char="•"/>
          </a:pPr>
          <a:r>
            <a:rPr lang="es-AR" sz="1200" b="1" kern="1200"/>
            <a:t>Atributos de amplitud</a:t>
          </a:r>
        </a:p>
        <a:p>
          <a:pPr marL="114300" lvl="1" indent="-114300" algn="l" defTabSz="533400">
            <a:lnSpc>
              <a:spcPct val="90000"/>
            </a:lnSpc>
            <a:spcBef>
              <a:spcPct val="0"/>
            </a:spcBef>
            <a:spcAft>
              <a:spcPct val="15000"/>
            </a:spcAft>
            <a:buChar char="•"/>
          </a:pPr>
          <a:r>
            <a:rPr lang="es-AR" sz="1200" b="1" kern="1200"/>
            <a:t>Colgado de pozos</a:t>
          </a:r>
        </a:p>
        <a:p>
          <a:pPr marL="114300" lvl="1" indent="-114300" algn="l" defTabSz="533400">
            <a:lnSpc>
              <a:spcPct val="90000"/>
            </a:lnSpc>
            <a:spcBef>
              <a:spcPct val="0"/>
            </a:spcBef>
            <a:spcAft>
              <a:spcPct val="15000"/>
            </a:spcAft>
            <a:buChar char="•"/>
          </a:pPr>
          <a:r>
            <a:rPr lang="es-AR" sz="1200" b="1" kern="1200"/>
            <a:t>Interpretación de fallas</a:t>
          </a:r>
        </a:p>
        <a:p>
          <a:pPr marL="114300" lvl="1" indent="-114300" algn="l" defTabSz="533400">
            <a:lnSpc>
              <a:spcPct val="90000"/>
            </a:lnSpc>
            <a:spcBef>
              <a:spcPct val="0"/>
            </a:spcBef>
            <a:spcAft>
              <a:spcPct val="15000"/>
            </a:spcAft>
            <a:buChar char="•"/>
          </a:pPr>
          <a:r>
            <a:rPr lang="es-AR" sz="1200" b="1" kern="1200"/>
            <a:t>Flujos de extracción 3D</a:t>
          </a:r>
        </a:p>
      </dsp:txBody>
      <dsp:txXfrm>
        <a:off x="625974" y="32742"/>
        <a:ext cx="1753762" cy="1052406"/>
      </dsp:txXfrm>
    </dsp:sp>
    <dsp:sp modelId="{B23AF787-C692-4CA7-9439-C807F079153F}">
      <dsp:nvSpPr>
        <dsp:cNvPr id="0" name=""/>
        <dsp:cNvSpPr/>
      </dsp:nvSpPr>
      <dsp:spPr>
        <a:xfrm>
          <a:off x="1797360" y="265498"/>
          <a:ext cx="2016860" cy="2016860"/>
        </a:xfrm>
        <a:prstGeom prst="pieWedg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AR" sz="1300" kern="1200"/>
            <a:t>SÍSMICA</a:t>
          </a:r>
        </a:p>
      </dsp:txBody>
      <dsp:txXfrm>
        <a:off x="2388085" y="856223"/>
        <a:ext cx="1426135" cy="1426135"/>
      </dsp:txXfrm>
    </dsp:sp>
    <dsp:sp modelId="{A66F7BEF-660B-41A8-A084-DBDD6740F3AB}">
      <dsp:nvSpPr>
        <dsp:cNvPr id="0" name=""/>
        <dsp:cNvSpPr/>
      </dsp:nvSpPr>
      <dsp:spPr>
        <a:xfrm rot="5400000">
          <a:off x="3907378" y="265498"/>
          <a:ext cx="2016860" cy="2016860"/>
        </a:xfrm>
        <a:prstGeom prst="pieWedge">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AR" sz="1300" kern="1200"/>
            <a:t>PERFILES POZO</a:t>
          </a:r>
        </a:p>
      </dsp:txBody>
      <dsp:txXfrm rot="-5400000">
        <a:off x="3907378" y="856223"/>
        <a:ext cx="1426135" cy="1426135"/>
      </dsp:txXfrm>
    </dsp:sp>
    <dsp:sp modelId="{5723216A-AA49-4058-8DBE-BCE5E42E950E}">
      <dsp:nvSpPr>
        <dsp:cNvPr id="0" name=""/>
        <dsp:cNvSpPr/>
      </dsp:nvSpPr>
      <dsp:spPr>
        <a:xfrm rot="10800000">
          <a:off x="3907378" y="2375517"/>
          <a:ext cx="2016860" cy="2016860"/>
        </a:xfrm>
        <a:prstGeom prst="pieWedge">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AR" sz="1300" kern="1200"/>
            <a:t>CONTROL GEOLOGICO</a:t>
          </a:r>
        </a:p>
      </dsp:txBody>
      <dsp:txXfrm rot="10800000">
        <a:off x="3907378" y="2375517"/>
        <a:ext cx="1426135" cy="1426135"/>
      </dsp:txXfrm>
    </dsp:sp>
    <dsp:sp modelId="{36FA81F3-4B01-45EC-AD9F-A7FABB9B2502}">
      <dsp:nvSpPr>
        <dsp:cNvPr id="0" name=""/>
        <dsp:cNvSpPr/>
      </dsp:nvSpPr>
      <dsp:spPr>
        <a:xfrm rot="16200000">
          <a:off x="1797360" y="2375517"/>
          <a:ext cx="2016860" cy="2016860"/>
        </a:xfrm>
        <a:prstGeom prst="pieWedg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AR" sz="1300" kern="1200"/>
            <a:t>AFLORAMIENTOS</a:t>
          </a:r>
        </a:p>
      </dsp:txBody>
      <dsp:txXfrm rot="5400000">
        <a:off x="2388085" y="2375517"/>
        <a:ext cx="1426135" cy="1426135"/>
      </dsp:txXfrm>
    </dsp:sp>
    <dsp:sp modelId="{1E38315A-E022-475A-A247-F91AC5C69CB4}">
      <dsp:nvSpPr>
        <dsp:cNvPr id="0" name=""/>
        <dsp:cNvSpPr/>
      </dsp:nvSpPr>
      <dsp:spPr>
        <a:xfrm>
          <a:off x="3512623" y="1909729"/>
          <a:ext cx="696352" cy="605524"/>
        </a:xfrm>
        <a:prstGeom prst="circularArrow">
          <a:avLst/>
        </a:prstGeom>
        <a:solidFill>
          <a:schemeClr val="accent3">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753B3C2-22D6-4F7A-AA6E-58E0631A7D43}">
      <dsp:nvSpPr>
        <dsp:cNvPr id="0" name=""/>
        <dsp:cNvSpPr/>
      </dsp:nvSpPr>
      <dsp:spPr>
        <a:xfrm rot="10800000">
          <a:off x="3512623" y="2142623"/>
          <a:ext cx="696352" cy="605524"/>
        </a:xfrm>
        <a:prstGeom prst="circularArrow">
          <a:avLst/>
        </a:prstGeom>
        <a:solidFill>
          <a:schemeClr val="accent3">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CFBE8-B3A5-4C84-B2C4-A4F2D670D887}" type="datetimeFigureOut">
              <a:rPr lang="es-AR" smtClean="0"/>
              <a:t>6/11/2023</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CC8CF-D275-4538-B4F1-B45C033FF536}" type="slidenum">
              <a:rPr lang="es-AR" smtClean="0"/>
              <a:t>‹Nº›</a:t>
            </a:fld>
            <a:endParaRPr lang="es-AR"/>
          </a:p>
        </p:txBody>
      </p:sp>
    </p:spTree>
    <p:extLst>
      <p:ext uri="{BB962C8B-B14F-4D97-AF65-F5344CB8AC3E}">
        <p14:creationId xmlns:p14="http://schemas.microsoft.com/office/powerpoint/2010/main" val="734908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9B691-F3B1-4546-BD99-9E8FF2701CC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5FDFF361-506F-4562-BABE-6E8730390FC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VIII Jornadas de Geociencias 100 años YPF</a:t>
            </a:r>
          </a:p>
        </p:txBody>
      </p:sp>
    </p:spTree>
    <p:extLst>
      <p:ext uri="{BB962C8B-B14F-4D97-AF65-F5344CB8AC3E}">
        <p14:creationId xmlns:p14="http://schemas.microsoft.com/office/powerpoint/2010/main" val="1558193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351CC8CF-D275-4538-B4F1-B45C033FF536}" type="slidenum">
              <a:rPr lang="es-AR" smtClean="0"/>
              <a:t>24</a:t>
            </a:fld>
            <a:endParaRPr lang="es-AR"/>
          </a:p>
        </p:txBody>
      </p:sp>
    </p:spTree>
    <p:extLst>
      <p:ext uri="{BB962C8B-B14F-4D97-AF65-F5344CB8AC3E}">
        <p14:creationId xmlns:p14="http://schemas.microsoft.com/office/powerpoint/2010/main" val="3392265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1567801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19508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512246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FFFC6-9335-4C92-A82F-1033EFF024E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39492ACB-C4E8-45C3-87B0-6F735F661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43C42EE9-A864-4823-BCD9-7E29A33CDEC8}"/>
              </a:ext>
            </a:extLst>
          </p:cNvPr>
          <p:cNvSpPr>
            <a:spLocks noGrp="1"/>
          </p:cNvSpPr>
          <p:nvPr>
            <p:ph type="dt" sz="half" idx="10"/>
          </p:nvPr>
        </p:nvSpPr>
        <p:spPr/>
        <p:txBody>
          <a:bodyPr/>
          <a:lstStyle/>
          <a:p>
            <a:fld id="{2D34F24E-E5E0-48DF-8102-662B2C67A4E4}" type="datetimeFigureOut">
              <a:rPr lang="es-AR" smtClean="0"/>
              <a:t>6/11/2023</a:t>
            </a:fld>
            <a:endParaRPr lang="es-AR"/>
          </a:p>
        </p:txBody>
      </p:sp>
      <p:sp>
        <p:nvSpPr>
          <p:cNvPr id="5" name="Marcador de pie de página 4">
            <a:extLst>
              <a:ext uri="{FF2B5EF4-FFF2-40B4-BE49-F238E27FC236}">
                <a16:creationId xmlns:a16="http://schemas.microsoft.com/office/drawing/2014/main" id="{B60713B6-631E-4EBB-955D-7C29B1D478A4}"/>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14926983-81BB-4595-9727-520C3E2DBA1D}"/>
              </a:ext>
            </a:extLst>
          </p:cNvPr>
          <p:cNvSpPr>
            <a:spLocks noGrp="1"/>
          </p:cNvSpPr>
          <p:nvPr>
            <p:ph type="sldNum" sz="quarter" idx="12"/>
          </p:nvPr>
        </p:nvSpPr>
        <p:spPr/>
        <p:txBody>
          <a:bodyPr/>
          <a:lstStyle/>
          <a:p>
            <a:fld id="{9459C59C-A84D-42EA-B367-4BB4FCA3C444}" type="slidenum">
              <a:rPr lang="es-AR" smtClean="0"/>
              <a:t>‹Nº›</a:t>
            </a:fld>
            <a:endParaRPr lang="es-AR"/>
          </a:p>
        </p:txBody>
      </p:sp>
    </p:spTree>
    <p:extLst>
      <p:ext uri="{BB962C8B-B14F-4D97-AF65-F5344CB8AC3E}">
        <p14:creationId xmlns:p14="http://schemas.microsoft.com/office/powerpoint/2010/main" val="1891690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8B090D-0FC3-4B21-BFA7-3438DA17D0D5}"/>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F01B64EB-90B6-491D-AC08-F349CED31F5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DF2467B3-57A4-4943-8899-8F3537E0AA3D}"/>
              </a:ext>
            </a:extLst>
          </p:cNvPr>
          <p:cNvSpPr>
            <a:spLocks noGrp="1"/>
          </p:cNvSpPr>
          <p:nvPr>
            <p:ph type="dt" sz="half" idx="10"/>
          </p:nvPr>
        </p:nvSpPr>
        <p:spPr/>
        <p:txBody>
          <a:bodyPr/>
          <a:lstStyle/>
          <a:p>
            <a:fld id="{2D34F24E-E5E0-48DF-8102-662B2C67A4E4}" type="datetimeFigureOut">
              <a:rPr lang="es-AR" smtClean="0"/>
              <a:t>6/11/2023</a:t>
            </a:fld>
            <a:endParaRPr lang="es-AR"/>
          </a:p>
        </p:txBody>
      </p:sp>
      <p:sp>
        <p:nvSpPr>
          <p:cNvPr id="5" name="Marcador de pie de página 4">
            <a:extLst>
              <a:ext uri="{FF2B5EF4-FFF2-40B4-BE49-F238E27FC236}">
                <a16:creationId xmlns:a16="http://schemas.microsoft.com/office/drawing/2014/main" id="{7DFE0EBC-8D2D-40D8-844A-8E4320CC507E}"/>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B8D7E15E-55C8-4EBE-BD06-569493FA384F}"/>
              </a:ext>
            </a:extLst>
          </p:cNvPr>
          <p:cNvSpPr>
            <a:spLocks noGrp="1"/>
          </p:cNvSpPr>
          <p:nvPr>
            <p:ph type="sldNum" sz="quarter" idx="12"/>
          </p:nvPr>
        </p:nvSpPr>
        <p:spPr/>
        <p:txBody>
          <a:bodyPr/>
          <a:lstStyle/>
          <a:p>
            <a:fld id="{9459C59C-A84D-42EA-B367-4BB4FCA3C444}" type="slidenum">
              <a:rPr lang="es-AR" smtClean="0"/>
              <a:t>‹Nº›</a:t>
            </a:fld>
            <a:endParaRPr lang="es-AR"/>
          </a:p>
        </p:txBody>
      </p:sp>
    </p:spTree>
    <p:extLst>
      <p:ext uri="{BB962C8B-B14F-4D97-AF65-F5344CB8AC3E}">
        <p14:creationId xmlns:p14="http://schemas.microsoft.com/office/powerpoint/2010/main" val="1517388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4A4E3-B5AE-49E3-9034-EC33DAE38B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8C4F5763-240D-472A-B432-BBE069172D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A129654-95E9-43A3-85E8-7227C4BA114A}"/>
              </a:ext>
            </a:extLst>
          </p:cNvPr>
          <p:cNvSpPr>
            <a:spLocks noGrp="1"/>
          </p:cNvSpPr>
          <p:nvPr>
            <p:ph type="dt" sz="half" idx="10"/>
          </p:nvPr>
        </p:nvSpPr>
        <p:spPr/>
        <p:txBody>
          <a:bodyPr/>
          <a:lstStyle/>
          <a:p>
            <a:fld id="{2D34F24E-E5E0-48DF-8102-662B2C67A4E4}" type="datetimeFigureOut">
              <a:rPr lang="es-AR" smtClean="0"/>
              <a:t>6/11/2023</a:t>
            </a:fld>
            <a:endParaRPr lang="es-AR"/>
          </a:p>
        </p:txBody>
      </p:sp>
      <p:sp>
        <p:nvSpPr>
          <p:cNvPr id="5" name="Marcador de pie de página 4">
            <a:extLst>
              <a:ext uri="{FF2B5EF4-FFF2-40B4-BE49-F238E27FC236}">
                <a16:creationId xmlns:a16="http://schemas.microsoft.com/office/drawing/2014/main" id="{BC2EDDED-A170-47F5-A91A-68C5AE0E43AE}"/>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C12A87F4-584A-4759-8EAD-D1FB869D3E4F}"/>
              </a:ext>
            </a:extLst>
          </p:cNvPr>
          <p:cNvSpPr>
            <a:spLocks noGrp="1"/>
          </p:cNvSpPr>
          <p:nvPr>
            <p:ph type="sldNum" sz="quarter" idx="12"/>
          </p:nvPr>
        </p:nvSpPr>
        <p:spPr/>
        <p:txBody>
          <a:bodyPr/>
          <a:lstStyle/>
          <a:p>
            <a:fld id="{9459C59C-A84D-42EA-B367-4BB4FCA3C444}" type="slidenum">
              <a:rPr lang="es-AR" smtClean="0"/>
              <a:t>‹Nº›</a:t>
            </a:fld>
            <a:endParaRPr lang="es-AR"/>
          </a:p>
        </p:txBody>
      </p:sp>
    </p:spTree>
    <p:extLst>
      <p:ext uri="{BB962C8B-B14F-4D97-AF65-F5344CB8AC3E}">
        <p14:creationId xmlns:p14="http://schemas.microsoft.com/office/powerpoint/2010/main" val="1594171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0FAA69-72EF-4174-9D45-975E4705BFB8}"/>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252F70B2-8329-4E0C-826D-B7F5D8DFAE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A72405DD-4DEF-45A3-90B6-A7AB77B0AAD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26438AB4-9234-4953-852D-3859FA10A403}"/>
              </a:ext>
            </a:extLst>
          </p:cNvPr>
          <p:cNvSpPr>
            <a:spLocks noGrp="1"/>
          </p:cNvSpPr>
          <p:nvPr>
            <p:ph type="dt" sz="half" idx="10"/>
          </p:nvPr>
        </p:nvSpPr>
        <p:spPr/>
        <p:txBody>
          <a:bodyPr/>
          <a:lstStyle/>
          <a:p>
            <a:fld id="{2D34F24E-E5E0-48DF-8102-662B2C67A4E4}" type="datetimeFigureOut">
              <a:rPr lang="es-AR" smtClean="0"/>
              <a:t>6/11/2023</a:t>
            </a:fld>
            <a:endParaRPr lang="es-AR"/>
          </a:p>
        </p:txBody>
      </p:sp>
      <p:sp>
        <p:nvSpPr>
          <p:cNvPr id="6" name="Marcador de pie de página 5">
            <a:extLst>
              <a:ext uri="{FF2B5EF4-FFF2-40B4-BE49-F238E27FC236}">
                <a16:creationId xmlns:a16="http://schemas.microsoft.com/office/drawing/2014/main" id="{43AD63E6-2E03-471F-9738-1E8E13D26CB3}"/>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7601C6D7-6680-4A8A-828A-0AE821A30D9B}"/>
              </a:ext>
            </a:extLst>
          </p:cNvPr>
          <p:cNvSpPr>
            <a:spLocks noGrp="1"/>
          </p:cNvSpPr>
          <p:nvPr>
            <p:ph type="sldNum" sz="quarter" idx="12"/>
          </p:nvPr>
        </p:nvSpPr>
        <p:spPr/>
        <p:txBody>
          <a:bodyPr/>
          <a:lstStyle/>
          <a:p>
            <a:fld id="{9459C59C-A84D-42EA-B367-4BB4FCA3C444}" type="slidenum">
              <a:rPr lang="es-AR" smtClean="0"/>
              <a:t>‹Nº›</a:t>
            </a:fld>
            <a:endParaRPr lang="es-AR"/>
          </a:p>
        </p:txBody>
      </p:sp>
    </p:spTree>
    <p:extLst>
      <p:ext uri="{BB962C8B-B14F-4D97-AF65-F5344CB8AC3E}">
        <p14:creationId xmlns:p14="http://schemas.microsoft.com/office/powerpoint/2010/main" val="2971801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C1A75-1CA7-4002-8538-C33BC11911E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884B4F41-40C2-44E1-96C8-201E320D5B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1753B3D-7727-43C8-852F-B661126383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92296BE1-53EA-4B8E-B0DD-48FFDA46C7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52AFF2A-2223-4C68-940F-1CEBB866F34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9E43EE03-6D5E-4ECF-B1D4-4BA7876A6743}"/>
              </a:ext>
            </a:extLst>
          </p:cNvPr>
          <p:cNvSpPr>
            <a:spLocks noGrp="1"/>
          </p:cNvSpPr>
          <p:nvPr>
            <p:ph type="dt" sz="half" idx="10"/>
          </p:nvPr>
        </p:nvSpPr>
        <p:spPr/>
        <p:txBody>
          <a:bodyPr/>
          <a:lstStyle/>
          <a:p>
            <a:fld id="{2D34F24E-E5E0-48DF-8102-662B2C67A4E4}" type="datetimeFigureOut">
              <a:rPr lang="es-AR" smtClean="0"/>
              <a:t>6/11/2023</a:t>
            </a:fld>
            <a:endParaRPr lang="es-AR"/>
          </a:p>
        </p:txBody>
      </p:sp>
      <p:sp>
        <p:nvSpPr>
          <p:cNvPr id="8" name="Marcador de pie de página 7">
            <a:extLst>
              <a:ext uri="{FF2B5EF4-FFF2-40B4-BE49-F238E27FC236}">
                <a16:creationId xmlns:a16="http://schemas.microsoft.com/office/drawing/2014/main" id="{5986489A-33F6-41F6-AC39-810EDFC42756}"/>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22E35D8B-7B94-4D23-991E-CD46FA40BA6F}"/>
              </a:ext>
            </a:extLst>
          </p:cNvPr>
          <p:cNvSpPr>
            <a:spLocks noGrp="1"/>
          </p:cNvSpPr>
          <p:nvPr>
            <p:ph type="sldNum" sz="quarter" idx="12"/>
          </p:nvPr>
        </p:nvSpPr>
        <p:spPr/>
        <p:txBody>
          <a:bodyPr/>
          <a:lstStyle/>
          <a:p>
            <a:fld id="{9459C59C-A84D-42EA-B367-4BB4FCA3C444}" type="slidenum">
              <a:rPr lang="es-AR" smtClean="0"/>
              <a:t>‹Nº›</a:t>
            </a:fld>
            <a:endParaRPr lang="es-AR"/>
          </a:p>
        </p:txBody>
      </p:sp>
    </p:spTree>
    <p:extLst>
      <p:ext uri="{BB962C8B-B14F-4D97-AF65-F5344CB8AC3E}">
        <p14:creationId xmlns:p14="http://schemas.microsoft.com/office/powerpoint/2010/main" val="327015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585105-64A4-4C64-B9A6-E532F9C2E89B}"/>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E39F812A-A000-485A-A509-24DBD05559FB}"/>
              </a:ext>
            </a:extLst>
          </p:cNvPr>
          <p:cNvSpPr>
            <a:spLocks noGrp="1"/>
          </p:cNvSpPr>
          <p:nvPr>
            <p:ph type="dt" sz="half" idx="10"/>
          </p:nvPr>
        </p:nvSpPr>
        <p:spPr/>
        <p:txBody>
          <a:bodyPr/>
          <a:lstStyle/>
          <a:p>
            <a:fld id="{2D34F24E-E5E0-48DF-8102-662B2C67A4E4}" type="datetimeFigureOut">
              <a:rPr lang="es-AR" smtClean="0"/>
              <a:t>6/11/2023</a:t>
            </a:fld>
            <a:endParaRPr lang="es-AR"/>
          </a:p>
        </p:txBody>
      </p:sp>
      <p:sp>
        <p:nvSpPr>
          <p:cNvPr id="4" name="Marcador de pie de página 3">
            <a:extLst>
              <a:ext uri="{FF2B5EF4-FFF2-40B4-BE49-F238E27FC236}">
                <a16:creationId xmlns:a16="http://schemas.microsoft.com/office/drawing/2014/main" id="{125A0D75-A2F7-4234-8DF6-D9953899A821}"/>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772B5A43-5CA4-4E43-9137-5982455F4D92}"/>
              </a:ext>
            </a:extLst>
          </p:cNvPr>
          <p:cNvSpPr>
            <a:spLocks noGrp="1"/>
          </p:cNvSpPr>
          <p:nvPr>
            <p:ph type="sldNum" sz="quarter" idx="12"/>
          </p:nvPr>
        </p:nvSpPr>
        <p:spPr/>
        <p:txBody>
          <a:bodyPr/>
          <a:lstStyle/>
          <a:p>
            <a:fld id="{9459C59C-A84D-42EA-B367-4BB4FCA3C444}" type="slidenum">
              <a:rPr lang="es-AR" smtClean="0"/>
              <a:t>‹Nº›</a:t>
            </a:fld>
            <a:endParaRPr lang="es-AR"/>
          </a:p>
        </p:txBody>
      </p:sp>
    </p:spTree>
    <p:extLst>
      <p:ext uri="{BB962C8B-B14F-4D97-AF65-F5344CB8AC3E}">
        <p14:creationId xmlns:p14="http://schemas.microsoft.com/office/powerpoint/2010/main" val="386816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5D455A0-7B84-453E-932F-F19B6A6C5215}"/>
              </a:ext>
            </a:extLst>
          </p:cNvPr>
          <p:cNvSpPr>
            <a:spLocks noGrp="1"/>
          </p:cNvSpPr>
          <p:nvPr>
            <p:ph type="dt" sz="half" idx="10"/>
          </p:nvPr>
        </p:nvSpPr>
        <p:spPr/>
        <p:txBody>
          <a:bodyPr/>
          <a:lstStyle/>
          <a:p>
            <a:fld id="{2D34F24E-E5E0-48DF-8102-662B2C67A4E4}" type="datetimeFigureOut">
              <a:rPr lang="es-AR" smtClean="0"/>
              <a:t>6/11/2023</a:t>
            </a:fld>
            <a:endParaRPr lang="es-AR"/>
          </a:p>
        </p:txBody>
      </p:sp>
      <p:sp>
        <p:nvSpPr>
          <p:cNvPr id="3" name="Marcador de pie de página 2">
            <a:extLst>
              <a:ext uri="{FF2B5EF4-FFF2-40B4-BE49-F238E27FC236}">
                <a16:creationId xmlns:a16="http://schemas.microsoft.com/office/drawing/2014/main" id="{3FC82472-D7AC-4770-82C5-78C60678A5A9}"/>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80E968C5-EFCC-4FE2-9D7B-F3CDABE6B029}"/>
              </a:ext>
            </a:extLst>
          </p:cNvPr>
          <p:cNvSpPr>
            <a:spLocks noGrp="1"/>
          </p:cNvSpPr>
          <p:nvPr>
            <p:ph type="sldNum" sz="quarter" idx="12"/>
          </p:nvPr>
        </p:nvSpPr>
        <p:spPr/>
        <p:txBody>
          <a:bodyPr/>
          <a:lstStyle/>
          <a:p>
            <a:fld id="{9459C59C-A84D-42EA-B367-4BB4FCA3C444}" type="slidenum">
              <a:rPr lang="es-AR" smtClean="0"/>
              <a:t>‹Nº›</a:t>
            </a:fld>
            <a:endParaRPr lang="es-AR"/>
          </a:p>
        </p:txBody>
      </p:sp>
    </p:spTree>
    <p:extLst>
      <p:ext uri="{BB962C8B-B14F-4D97-AF65-F5344CB8AC3E}">
        <p14:creationId xmlns:p14="http://schemas.microsoft.com/office/powerpoint/2010/main" val="3403359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C5093E-3717-4398-ACCF-F9EE7E6439A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93862602-1C7F-4D22-BE01-438DBA1B01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B78AB769-CA81-4C61-A960-0BC2CA2F8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3A9B9E-CA5A-4201-BEAA-61C2660DB6AE}"/>
              </a:ext>
            </a:extLst>
          </p:cNvPr>
          <p:cNvSpPr>
            <a:spLocks noGrp="1"/>
          </p:cNvSpPr>
          <p:nvPr>
            <p:ph type="dt" sz="half" idx="10"/>
          </p:nvPr>
        </p:nvSpPr>
        <p:spPr/>
        <p:txBody>
          <a:bodyPr/>
          <a:lstStyle/>
          <a:p>
            <a:fld id="{2D34F24E-E5E0-48DF-8102-662B2C67A4E4}" type="datetimeFigureOut">
              <a:rPr lang="es-AR" smtClean="0"/>
              <a:t>6/11/2023</a:t>
            </a:fld>
            <a:endParaRPr lang="es-AR"/>
          </a:p>
        </p:txBody>
      </p:sp>
      <p:sp>
        <p:nvSpPr>
          <p:cNvPr id="6" name="Marcador de pie de página 5">
            <a:extLst>
              <a:ext uri="{FF2B5EF4-FFF2-40B4-BE49-F238E27FC236}">
                <a16:creationId xmlns:a16="http://schemas.microsoft.com/office/drawing/2014/main" id="{B230CE80-4ABD-48CF-AD71-81FDD6E2FC72}"/>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F18D9BA2-FA6B-4D1D-9AA4-9841F2274037}"/>
              </a:ext>
            </a:extLst>
          </p:cNvPr>
          <p:cNvSpPr>
            <a:spLocks noGrp="1"/>
          </p:cNvSpPr>
          <p:nvPr>
            <p:ph type="sldNum" sz="quarter" idx="12"/>
          </p:nvPr>
        </p:nvSpPr>
        <p:spPr/>
        <p:txBody>
          <a:bodyPr/>
          <a:lstStyle/>
          <a:p>
            <a:fld id="{9459C59C-A84D-42EA-B367-4BB4FCA3C444}" type="slidenum">
              <a:rPr lang="es-AR" smtClean="0"/>
              <a:t>‹Nº›</a:t>
            </a:fld>
            <a:endParaRPr lang="es-AR"/>
          </a:p>
        </p:txBody>
      </p:sp>
    </p:spTree>
    <p:extLst>
      <p:ext uri="{BB962C8B-B14F-4D97-AF65-F5344CB8AC3E}">
        <p14:creationId xmlns:p14="http://schemas.microsoft.com/office/powerpoint/2010/main" val="2164637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4008884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9EC711-92D0-4AA2-82AB-B8588E7BFF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1BD47122-B5E2-491D-828E-64CC387C1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10DA25D3-BF37-433D-B21E-D3FC7009B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F7EC13-56AE-44D4-99EB-49DC504DC448}"/>
              </a:ext>
            </a:extLst>
          </p:cNvPr>
          <p:cNvSpPr>
            <a:spLocks noGrp="1"/>
          </p:cNvSpPr>
          <p:nvPr>
            <p:ph type="dt" sz="half" idx="10"/>
          </p:nvPr>
        </p:nvSpPr>
        <p:spPr/>
        <p:txBody>
          <a:bodyPr/>
          <a:lstStyle/>
          <a:p>
            <a:fld id="{2D34F24E-E5E0-48DF-8102-662B2C67A4E4}" type="datetimeFigureOut">
              <a:rPr lang="es-AR" smtClean="0"/>
              <a:t>6/11/2023</a:t>
            </a:fld>
            <a:endParaRPr lang="es-AR"/>
          </a:p>
        </p:txBody>
      </p:sp>
      <p:sp>
        <p:nvSpPr>
          <p:cNvPr id="6" name="Marcador de pie de página 5">
            <a:extLst>
              <a:ext uri="{FF2B5EF4-FFF2-40B4-BE49-F238E27FC236}">
                <a16:creationId xmlns:a16="http://schemas.microsoft.com/office/drawing/2014/main" id="{32641B43-4895-4897-B2B3-14D0131D0C58}"/>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9A6737A7-74ED-41FC-A61C-80A037A6198C}"/>
              </a:ext>
            </a:extLst>
          </p:cNvPr>
          <p:cNvSpPr>
            <a:spLocks noGrp="1"/>
          </p:cNvSpPr>
          <p:nvPr>
            <p:ph type="sldNum" sz="quarter" idx="12"/>
          </p:nvPr>
        </p:nvSpPr>
        <p:spPr/>
        <p:txBody>
          <a:bodyPr/>
          <a:lstStyle/>
          <a:p>
            <a:fld id="{9459C59C-A84D-42EA-B367-4BB4FCA3C444}" type="slidenum">
              <a:rPr lang="es-AR" smtClean="0"/>
              <a:t>‹Nº›</a:t>
            </a:fld>
            <a:endParaRPr lang="es-AR"/>
          </a:p>
        </p:txBody>
      </p:sp>
    </p:spTree>
    <p:extLst>
      <p:ext uri="{BB962C8B-B14F-4D97-AF65-F5344CB8AC3E}">
        <p14:creationId xmlns:p14="http://schemas.microsoft.com/office/powerpoint/2010/main" val="2000034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271E17-C145-411D-ACDD-6925EA10EA39}"/>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99B21A49-AB51-4A26-8085-E88DE27812B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FB627DB1-6740-40C1-9877-A8DC47B42A99}"/>
              </a:ext>
            </a:extLst>
          </p:cNvPr>
          <p:cNvSpPr>
            <a:spLocks noGrp="1"/>
          </p:cNvSpPr>
          <p:nvPr>
            <p:ph type="dt" sz="half" idx="10"/>
          </p:nvPr>
        </p:nvSpPr>
        <p:spPr/>
        <p:txBody>
          <a:bodyPr/>
          <a:lstStyle/>
          <a:p>
            <a:fld id="{2D34F24E-E5E0-48DF-8102-662B2C67A4E4}" type="datetimeFigureOut">
              <a:rPr lang="es-AR" smtClean="0"/>
              <a:t>6/11/2023</a:t>
            </a:fld>
            <a:endParaRPr lang="es-AR"/>
          </a:p>
        </p:txBody>
      </p:sp>
      <p:sp>
        <p:nvSpPr>
          <p:cNvPr id="5" name="Marcador de pie de página 4">
            <a:extLst>
              <a:ext uri="{FF2B5EF4-FFF2-40B4-BE49-F238E27FC236}">
                <a16:creationId xmlns:a16="http://schemas.microsoft.com/office/drawing/2014/main" id="{7692B61A-2578-4346-BB6C-5AC80B34BC8B}"/>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323C434F-524D-4340-A258-0C36D0612272}"/>
              </a:ext>
            </a:extLst>
          </p:cNvPr>
          <p:cNvSpPr>
            <a:spLocks noGrp="1"/>
          </p:cNvSpPr>
          <p:nvPr>
            <p:ph type="sldNum" sz="quarter" idx="12"/>
          </p:nvPr>
        </p:nvSpPr>
        <p:spPr/>
        <p:txBody>
          <a:bodyPr/>
          <a:lstStyle/>
          <a:p>
            <a:fld id="{9459C59C-A84D-42EA-B367-4BB4FCA3C444}" type="slidenum">
              <a:rPr lang="es-AR" smtClean="0"/>
              <a:t>‹Nº›</a:t>
            </a:fld>
            <a:endParaRPr lang="es-AR"/>
          </a:p>
        </p:txBody>
      </p:sp>
    </p:spTree>
    <p:extLst>
      <p:ext uri="{BB962C8B-B14F-4D97-AF65-F5344CB8AC3E}">
        <p14:creationId xmlns:p14="http://schemas.microsoft.com/office/powerpoint/2010/main" val="1692269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C77F02C-6908-471F-AD6F-73039071B4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41733DB3-65D9-44BA-A7A4-4675FC024F5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B69E68AC-377C-4CBA-88E9-F4F725F0A1FA}"/>
              </a:ext>
            </a:extLst>
          </p:cNvPr>
          <p:cNvSpPr>
            <a:spLocks noGrp="1"/>
          </p:cNvSpPr>
          <p:nvPr>
            <p:ph type="dt" sz="half" idx="10"/>
          </p:nvPr>
        </p:nvSpPr>
        <p:spPr/>
        <p:txBody>
          <a:bodyPr/>
          <a:lstStyle/>
          <a:p>
            <a:fld id="{2D34F24E-E5E0-48DF-8102-662B2C67A4E4}" type="datetimeFigureOut">
              <a:rPr lang="es-AR" smtClean="0"/>
              <a:t>6/11/2023</a:t>
            </a:fld>
            <a:endParaRPr lang="es-AR"/>
          </a:p>
        </p:txBody>
      </p:sp>
      <p:sp>
        <p:nvSpPr>
          <p:cNvPr id="5" name="Marcador de pie de página 4">
            <a:extLst>
              <a:ext uri="{FF2B5EF4-FFF2-40B4-BE49-F238E27FC236}">
                <a16:creationId xmlns:a16="http://schemas.microsoft.com/office/drawing/2014/main" id="{C2639C0A-1279-4FD2-BF51-9E42C3F728C4}"/>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7C1CB22B-AE72-49B1-89E1-25B705E2CAFD}"/>
              </a:ext>
            </a:extLst>
          </p:cNvPr>
          <p:cNvSpPr>
            <a:spLocks noGrp="1"/>
          </p:cNvSpPr>
          <p:nvPr>
            <p:ph type="sldNum" sz="quarter" idx="12"/>
          </p:nvPr>
        </p:nvSpPr>
        <p:spPr/>
        <p:txBody>
          <a:bodyPr/>
          <a:lstStyle/>
          <a:p>
            <a:fld id="{9459C59C-A84D-42EA-B367-4BB4FCA3C444}" type="slidenum">
              <a:rPr lang="es-AR" smtClean="0"/>
              <a:t>‹Nº›</a:t>
            </a:fld>
            <a:endParaRPr lang="es-AR"/>
          </a:p>
        </p:txBody>
      </p:sp>
    </p:spTree>
    <p:extLst>
      <p:ext uri="{BB962C8B-B14F-4D97-AF65-F5344CB8AC3E}">
        <p14:creationId xmlns:p14="http://schemas.microsoft.com/office/powerpoint/2010/main" val="2404545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ABECERA GRIS IMAGEN ÁNGULOS REDONDEADOS 1">
    <p:spTree>
      <p:nvGrpSpPr>
        <p:cNvPr id="1" name=""/>
        <p:cNvGrpSpPr/>
        <p:nvPr/>
      </p:nvGrpSpPr>
      <p:grpSpPr>
        <a:xfrm>
          <a:off x="0" y="0"/>
          <a:ext cx="0" cy="0"/>
          <a:chOff x="0" y="0"/>
          <a:chExt cx="0" cy="0"/>
        </a:xfrm>
      </p:grpSpPr>
      <p:sp>
        <p:nvSpPr>
          <p:cNvPr id="57" name="Rectangle 17">
            <a:extLst>
              <a:ext uri="{FF2B5EF4-FFF2-40B4-BE49-F238E27FC236}">
                <a16:creationId xmlns:a16="http://schemas.microsoft.com/office/drawing/2014/main" id="{4E69C285-1BB7-0645-8F77-A7A61AA0CADD}"/>
              </a:ext>
            </a:extLst>
          </p:cNvPr>
          <p:cNvSpPr/>
          <p:nvPr userDrawn="1"/>
        </p:nvSpPr>
        <p:spPr>
          <a:xfrm>
            <a:off x="0" y="2"/>
            <a:ext cx="1219200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a:p>
            <a:pPr algn="r"/>
            <a:endParaRPr lang="es-AR" sz="2400" b="1" i="1" baseline="0" dirty="0">
              <a:solidFill>
                <a:schemeClr val="tx1"/>
              </a:solidFill>
            </a:endParaRPr>
          </a:p>
        </p:txBody>
      </p:sp>
      <p:sp>
        <p:nvSpPr>
          <p:cNvPr id="41" name="Round Same Side Corner Rectangle 26">
            <a:extLst>
              <a:ext uri="{FF2B5EF4-FFF2-40B4-BE49-F238E27FC236}">
                <a16:creationId xmlns:a16="http://schemas.microsoft.com/office/drawing/2014/main" id="{8EE0BF9B-876D-444B-804C-11C2AE01B8CF}"/>
              </a:ext>
            </a:extLst>
          </p:cNvPr>
          <p:cNvSpPr/>
          <p:nvPr userDrawn="1"/>
        </p:nvSpPr>
        <p:spPr>
          <a:xfrm rot="10800000">
            <a:off x="0" y="-3"/>
            <a:ext cx="12204040" cy="755824"/>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2400"/>
          </a:p>
        </p:txBody>
      </p:sp>
      <p:sp>
        <p:nvSpPr>
          <p:cNvPr id="28" name="Graphic 25">
            <a:extLst>
              <a:ext uri="{FF2B5EF4-FFF2-40B4-BE49-F238E27FC236}">
                <a16:creationId xmlns:a16="http://schemas.microsoft.com/office/drawing/2014/main" id="{87ED25A4-1D16-2C4F-9A1F-9212E6708593}"/>
              </a:ext>
            </a:extLst>
          </p:cNvPr>
          <p:cNvSpPr>
            <a:spLocks noChangeAspect="1"/>
          </p:cNvSpPr>
          <p:nvPr userDrawn="1"/>
        </p:nvSpPr>
        <p:spPr>
          <a:xfrm>
            <a:off x="247181" y="277581"/>
            <a:ext cx="197991" cy="168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sz="2400"/>
          </a:p>
        </p:txBody>
      </p:sp>
      <p:sp>
        <p:nvSpPr>
          <p:cNvPr id="63" name="3 Marcador de texto">
            <a:extLst>
              <a:ext uri="{FF2B5EF4-FFF2-40B4-BE49-F238E27FC236}">
                <a16:creationId xmlns:a16="http://schemas.microsoft.com/office/drawing/2014/main" id="{E78F7DAB-4F81-734C-BD91-F38A0B8399D4}"/>
              </a:ext>
            </a:extLst>
          </p:cNvPr>
          <p:cNvSpPr>
            <a:spLocks noGrp="1"/>
          </p:cNvSpPr>
          <p:nvPr>
            <p:ph type="body" sz="quarter" idx="35" hasCustomPrompt="1"/>
          </p:nvPr>
        </p:nvSpPr>
        <p:spPr>
          <a:xfrm>
            <a:off x="566315" y="3545326"/>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01</a:t>
            </a:r>
            <a:endParaRPr lang="es-AR"/>
          </a:p>
        </p:txBody>
      </p:sp>
      <p:sp>
        <p:nvSpPr>
          <p:cNvPr id="64" name="3 Marcador de texto">
            <a:extLst>
              <a:ext uri="{FF2B5EF4-FFF2-40B4-BE49-F238E27FC236}">
                <a16:creationId xmlns:a16="http://schemas.microsoft.com/office/drawing/2014/main" id="{41851B7E-E5AE-E14C-A838-7AEF09B002DD}"/>
              </a:ext>
            </a:extLst>
          </p:cNvPr>
          <p:cNvSpPr>
            <a:spLocks noGrp="1"/>
          </p:cNvSpPr>
          <p:nvPr>
            <p:ph type="body" sz="quarter" idx="36" hasCustomPrompt="1"/>
          </p:nvPr>
        </p:nvSpPr>
        <p:spPr>
          <a:xfrm>
            <a:off x="1074758" y="3545325"/>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8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561601" y="199432"/>
            <a:ext cx="10551583" cy="349249"/>
          </a:xfrm>
          <a:prstGeom prst="rect">
            <a:avLst/>
          </a:prstGeom>
        </p:spPr>
        <p:txBody>
          <a:bodyPr lIns="0"/>
          <a:lstStyle>
            <a:lvl1pPr marL="0" indent="0">
              <a:buNone/>
              <a:defRPr sz="1467" b="1">
                <a:solidFill>
                  <a:schemeClr val="tx1"/>
                </a:solidFill>
              </a:defRPr>
            </a:lvl1pPr>
            <a:lvl2pPr marL="243410" indent="0">
              <a:buNone/>
              <a:defRPr sz="1467" b="1">
                <a:solidFill>
                  <a:schemeClr val="tx1"/>
                </a:solidFill>
              </a:defRPr>
            </a:lvl2pPr>
            <a:lvl3pPr marL="507987" indent="0">
              <a:buNone/>
              <a:defRPr sz="1467" b="1">
                <a:solidFill>
                  <a:schemeClr val="tx1"/>
                </a:solidFill>
              </a:defRPr>
            </a:lvl3pPr>
            <a:lvl4pPr marL="721766" indent="0">
              <a:buNone/>
              <a:defRPr sz="1467" b="1">
                <a:solidFill>
                  <a:schemeClr val="tx1"/>
                </a:solidFill>
              </a:defRPr>
            </a:lvl4pPr>
            <a:lvl5pPr marL="954592" indent="0">
              <a:buNone/>
              <a:defRPr sz="1467" b="1">
                <a:solidFill>
                  <a:schemeClr val="tx1"/>
                </a:solidFill>
              </a:defRPr>
            </a:lvl5pPr>
          </a:lstStyle>
          <a:p>
            <a:pPr lvl="0"/>
            <a:r>
              <a:rPr lang="en-US"/>
              <a:t>ÍNDICE DE CONTENIDOS</a:t>
            </a:r>
            <a:endParaRPr lang="x-none"/>
          </a:p>
        </p:txBody>
      </p:sp>
      <p:sp>
        <p:nvSpPr>
          <p:cNvPr id="40" name="3 Marcador de texto">
            <a:extLst>
              <a:ext uri="{FF2B5EF4-FFF2-40B4-BE49-F238E27FC236}">
                <a16:creationId xmlns:a16="http://schemas.microsoft.com/office/drawing/2014/main" id="{E78F7DAB-4F81-734C-BD91-F38A0B8399D4}"/>
              </a:ext>
            </a:extLst>
          </p:cNvPr>
          <p:cNvSpPr>
            <a:spLocks noGrp="1"/>
          </p:cNvSpPr>
          <p:nvPr>
            <p:ph type="body" sz="quarter" idx="57" hasCustomPrompt="1"/>
          </p:nvPr>
        </p:nvSpPr>
        <p:spPr>
          <a:xfrm>
            <a:off x="566315" y="4050277"/>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02</a:t>
            </a:r>
            <a:endParaRPr lang="es-AR"/>
          </a:p>
        </p:txBody>
      </p:sp>
      <p:sp>
        <p:nvSpPr>
          <p:cNvPr id="45" name="3 Marcador de texto">
            <a:extLst>
              <a:ext uri="{FF2B5EF4-FFF2-40B4-BE49-F238E27FC236}">
                <a16:creationId xmlns:a16="http://schemas.microsoft.com/office/drawing/2014/main" id="{41851B7E-E5AE-E14C-A838-7AEF09B002DD}"/>
              </a:ext>
            </a:extLst>
          </p:cNvPr>
          <p:cNvSpPr>
            <a:spLocks noGrp="1"/>
          </p:cNvSpPr>
          <p:nvPr>
            <p:ph type="body" sz="quarter" idx="58" hasCustomPrompt="1"/>
          </p:nvPr>
        </p:nvSpPr>
        <p:spPr>
          <a:xfrm>
            <a:off x="1074758" y="4050276"/>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47" name="3 Marcador de texto">
            <a:extLst>
              <a:ext uri="{FF2B5EF4-FFF2-40B4-BE49-F238E27FC236}">
                <a16:creationId xmlns:a16="http://schemas.microsoft.com/office/drawing/2014/main" id="{E78F7DAB-4F81-734C-BD91-F38A0B8399D4}"/>
              </a:ext>
            </a:extLst>
          </p:cNvPr>
          <p:cNvSpPr>
            <a:spLocks noGrp="1"/>
          </p:cNvSpPr>
          <p:nvPr>
            <p:ph type="body" sz="quarter" idx="59" hasCustomPrompt="1"/>
          </p:nvPr>
        </p:nvSpPr>
        <p:spPr>
          <a:xfrm>
            <a:off x="566315" y="4540490"/>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03</a:t>
            </a:r>
            <a:endParaRPr lang="es-AR"/>
          </a:p>
        </p:txBody>
      </p:sp>
      <p:sp>
        <p:nvSpPr>
          <p:cNvPr id="48" name="3 Marcador de texto">
            <a:extLst>
              <a:ext uri="{FF2B5EF4-FFF2-40B4-BE49-F238E27FC236}">
                <a16:creationId xmlns:a16="http://schemas.microsoft.com/office/drawing/2014/main" id="{41851B7E-E5AE-E14C-A838-7AEF09B002DD}"/>
              </a:ext>
            </a:extLst>
          </p:cNvPr>
          <p:cNvSpPr>
            <a:spLocks noGrp="1"/>
          </p:cNvSpPr>
          <p:nvPr>
            <p:ph type="body" sz="quarter" idx="60" hasCustomPrompt="1"/>
          </p:nvPr>
        </p:nvSpPr>
        <p:spPr>
          <a:xfrm>
            <a:off x="1074758" y="4540489"/>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51" name="3 Marcador de texto">
            <a:extLst>
              <a:ext uri="{FF2B5EF4-FFF2-40B4-BE49-F238E27FC236}">
                <a16:creationId xmlns:a16="http://schemas.microsoft.com/office/drawing/2014/main" id="{E78F7DAB-4F81-734C-BD91-F38A0B8399D4}"/>
              </a:ext>
            </a:extLst>
          </p:cNvPr>
          <p:cNvSpPr>
            <a:spLocks noGrp="1"/>
          </p:cNvSpPr>
          <p:nvPr>
            <p:ph type="body" sz="quarter" idx="61" hasCustomPrompt="1"/>
          </p:nvPr>
        </p:nvSpPr>
        <p:spPr>
          <a:xfrm>
            <a:off x="566315" y="5045441"/>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04</a:t>
            </a:r>
            <a:endParaRPr lang="es-AR"/>
          </a:p>
        </p:txBody>
      </p:sp>
      <p:sp>
        <p:nvSpPr>
          <p:cNvPr id="52" name="3 Marcador de texto">
            <a:extLst>
              <a:ext uri="{FF2B5EF4-FFF2-40B4-BE49-F238E27FC236}">
                <a16:creationId xmlns:a16="http://schemas.microsoft.com/office/drawing/2014/main" id="{41851B7E-E5AE-E14C-A838-7AEF09B002DD}"/>
              </a:ext>
            </a:extLst>
          </p:cNvPr>
          <p:cNvSpPr>
            <a:spLocks noGrp="1"/>
          </p:cNvSpPr>
          <p:nvPr>
            <p:ph type="body" sz="quarter" idx="62" hasCustomPrompt="1"/>
          </p:nvPr>
        </p:nvSpPr>
        <p:spPr>
          <a:xfrm>
            <a:off x="1074758" y="5045440"/>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54" name="3 Marcador de texto">
            <a:extLst>
              <a:ext uri="{FF2B5EF4-FFF2-40B4-BE49-F238E27FC236}">
                <a16:creationId xmlns:a16="http://schemas.microsoft.com/office/drawing/2014/main" id="{E78F7DAB-4F81-734C-BD91-F38A0B8399D4}"/>
              </a:ext>
            </a:extLst>
          </p:cNvPr>
          <p:cNvSpPr>
            <a:spLocks noGrp="1"/>
          </p:cNvSpPr>
          <p:nvPr>
            <p:ph type="body" sz="quarter" idx="63" hasCustomPrompt="1"/>
          </p:nvPr>
        </p:nvSpPr>
        <p:spPr>
          <a:xfrm>
            <a:off x="566315" y="5551397"/>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05</a:t>
            </a:r>
            <a:endParaRPr lang="es-AR"/>
          </a:p>
        </p:txBody>
      </p:sp>
      <p:sp>
        <p:nvSpPr>
          <p:cNvPr id="55" name="3 Marcador de texto">
            <a:extLst>
              <a:ext uri="{FF2B5EF4-FFF2-40B4-BE49-F238E27FC236}">
                <a16:creationId xmlns:a16="http://schemas.microsoft.com/office/drawing/2014/main" id="{41851B7E-E5AE-E14C-A838-7AEF09B002DD}"/>
              </a:ext>
            </a:extLst>
          </p:cNvPr>
          <p:cNvSpPr>
            <a:spLocks noGrp="1"/>
          </p:cNvSpPr>
          <p:nvPr>
            <p:ph type="body" sz="quarter" idx="64" hasCustomPrompt="1"/>
          </p:nvPr>
        </p:nvSpPr>
        <p:spPr>
          <a:xfrm>
            <a:off x="1074758" y="5551396"/>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58" name="3 Marcador de texto">
            <a:extLst>
              <a:ext uri="{FF2B5EF4-FFF2-40B4-BE49-F238E27FC236}">
                <a16:creationId xmlns:a16="http://schemas.microsoft.com/office/drawing/2014/main" id="{E78F7DAB-4F81-734C-BD91-F38A0B8399D4}"/>
              </a:ext>
            </a:extLst>
          </p:cNvPr>
          <p:cNvSpPr>
            <a:spLocks noGrp="1"/>
          </p:cNvSpPr>
          <p:nvPr>
            <p:ph type="body" sz="quarter" idx="65" hasCustomPrompt="1"/>
          </p:nvPr>
        </p:nvSpPr>
        <p:spPr>
          <a:xfrm>
            <a:off x="6293563" y="3545326"/>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06</a:t>
            </a:r>
            <a:endParaRPr lang="es-AR"/>
          </a:p>
        </p:txBody>
      </p:sp>
      <p:sp>
        <p:nvSpPr>
          <p:cNvPr id="60" name="3 Marcador de texto">
            <a:extLst>
              <a:ext uri="{FF2B5EF4-FFF2-40B4-BE49-F238E27FC236}">
                <a16:creationId xmlns:a16="http://schemas.microsoft.com/office/drawing/2014/main" id="{41851B7E-E5AE-E14C-A838-7AEF09B002DD}"/>
              </a:ext>
            </a:extLst>
          </p:cNvPr>
          <p:cNvSpPr>
            <a:spLocks noGrp="1"/>
          </p:cNvSpPr>
          <p:nvPr>
            <p:ph type="body" sz="quarter" idx="66" hasCustomPrompt="1"/>
          </p:nvPr>
        </p:nvSpPr>
        <p:spPr>
          <a:xfrm>
            <a:off x="6802006" y="3545325"/>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61" name="3 Marcador de texto">
            <a:extLst>
              <a:ext uri="{FF2B5EF4-FFF2-40B4-BE49-F238E27FC236}">
                <a16:creationId xmlns:a16="http://schemas.microsoft.com/office/drawing/2014/main" id="{E78F7DAB-4F81-734C-BD91-F38A0B8399D4}"/>
              </a:ext>
            </a:extLst>
          </p:cNvPr>
          <p:cNvSpPr>
            <a:spLocks noGrp="1"/>
          </p:cNvSpPr>
          <p:nvPr>
            <p:ph type="body" sz="quarter" idx="67" hasCustomPrompt="1"/>
          </p:nvPr>
        </p:nvSpPr>
        <p:spPr>
          <a:xfrm>
            <a:off x="6293563" y="4050277"/>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07</a:t>
            </a:r>
            <a:endParaRPr lang="es-AR"/>
          </a:p>
        </p:txBody>
      </p:sp>
      <p:sp>
        <p:nvSpPr>
          <p:cNvPr id="83" name="3 Marcador de texto">
            <a:extLst>
              <a:ext uri="{FF2B5EF4-FFF2-40B4-BE49-F238E27FC236}">
                <a16:creationId xmlns:a16="http://schemas.microsoft.com/office/drawing/2014/main" id="{41851B7E-E5AE-E14C-A838-7AEF09B002DD}"/>
              </a:ext>
            </a:extLst>
          </p:cNvPr>
          <p:cNvSpPr>
            <a:spLocks noGrp="1"/>
          </p:cNvSpPr>
          <p:nvPr>
            <p:ph type="body" sz="quarter" idx="68" hasCustomPrompt="1"/>
          </p:nvPr>
        </p:nvSpPr>
        <p:spPr>
          <a:xfrm>
            <a:off x="6802006" y="4050276"/>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84" name="3 Marcador de texto">
            <a:extLst>
              <a:ext uri="{FF2B5EF4-FFF2-40B4-BE49-F238E27FC236}">
                <a16:creationId xmlns:a16="http://schemas.microsoft.com/office/drawing/2014/main" id="{E78F7DAB-4F81-734C-BD91-F38A0B8399D4}"/>
              </a:ext>
            </a:extLst>
          </p:cNvPr>
          <p:cNvSpPr>
            <a:spLocks noGrp="1"/>
          </p:cNvSpPr>
          <p:nvPr>
            <p:ph type="body" sz="quarter" idx="69" hasCustomPrompt="1"/>
          </p:nvPr>
        </p:nvSpPr>
        <p:spPr>
          <a:xfrm>
            <a:off x="6293563" y="4540490"/>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08</a:t>
            </a:r>
            <a:endParaRPr lang="es-AR"/>
          </a:p>
        </p:txBody>
      </p:sp>
      <p:sp>
        <p:nvSpPr>
          <p:cNvPr id="85" name="3 Marcador de texto">
            <a:extLst>
              <a:ext uri="{FF2B5EF4-FFF2-40B4-BE49-F238E27FC236}">
                <a16:creationId xmlns:a16="http://schemas.microsoft.com/office/drawing/2014/main" id="{41851B7E-E5AE-E14C-A838-7AEF09B002DD}"/>
              </a:ext>
            </a:extLst>
          </p:cNvPr>
          <p:cNvSpPr>
            <a:spLocks noGrp="1"/>
          </p:cNvSpPr>
          <p:nvPr>
            <p:ph type="body" sz="quarter" idx="70" hasCustomPrompt="1"/>
          </p:nvPr>
        </p:nvSpPr>
        <p:spPr>
          <a:xfrm>
            <a:off x="6802006" y="4540489"/>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87" name="3 Marcador de texto">
            <a:extLst>
              <a:ext uri="{FF2B5EF4-FFF2-40B4-BE49-F238E27FC236}">
                <a16:creationId xmlns:a16="http://schemas.microsoft.com/office/drawing/2014/main" id="{E78F7DAB-4F81-734C-BD91-F38A0B8399D4}"/>
              </a:ext>
            </a:extLst>
          </p:cNvPr>
          <p:cNvSpPr>
            <a:spLocks noGrp="1"/>
          </p:cNvSpPr>
          <p:nvPr>
            <p:ph type="body" sz="quarter" idx="71" hasCustomPrompt="1"/>
          </p:nvPr>
        </p:nvSpPr>
        <p:spPr>
          <a:xfrm>
            <a:off x="6293563" y="5045441"/>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09</a:t>
            </a:r>
            <a:endParaRPr lang="es-AR"/>
          </a:p>
        </p:txBody>
      </p:sp>
      <p:sp>
        <p:nvSpPr>
          <p:cNvPr id="88" name="3 Marcador de texto">
            <a:extLst>
              <a:ext uri="{FF2B5EF4-FFF2-40B4-BE49-F238E27FC236}">
                <a16:creationId xmlns:a16="http://schemas.microsoft.com/office/drawing/2014/main" id="{41851B7E-E5AE-E14C-A838-7AEF09B002DD}"/>
              </a:ext>
            </a:extLst>
          </p:cNvPr>
          <p:cNvSpPr>
            <a:spLocks noGrp="1"/>
          </p:cNvSpPr>
          <p:nvPr>
            <p:ph type="body" sz="quarter" idx="72" hasCustomPrompt="1"/>
          </p:nvPr>
        </p:nvSpPr>
        <p:spPr>
          <a:xfrm>
            <a:off x="6802006" y="5045440"/>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89" name="3 Marcador de texto">
            <a:extLst>
              <a:ext uri="{FF2B5EF4-FFF2-40B4-BE49-F238E27FC236}">
                <a16:creationId xmlns:a16="http://schemas.microsoft.com/office/drawing/2014/main" id="{E78F7DAB-4F81-734C-BD91-F38A0B8399D4}"/>
              </a:ext>
            </a:extLst>
          </p:cNvPr>
          <p:cNvSpPr>
            <a:spLocks noGrp="1"/>
          </p:cNvSpPr>
          <p:nvPr>
            <p:ph type="body" sz="quarter" idx="73" hasCustomPrompt="1"/>
          </p:nvPr>
        </p:nvSpPr>
        <p:spPr>
          <a:xfrm>
            <a:off x="6293563" y="5551397"/>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10</a:t>
            </a:r>
            <a:endParaRPr lang="es-AR"/>
          </a:p>
        </p:txBody>
      </p:sp>
      <p:sp>
        <p:nvSpPr>
          <p:cNvPr id="90" name="3 Marcador de texto">
            <a:extLst>
              <a:ext uri="{FF2B5EF4-FFF2-40B4-BE49-F238E27FC236}">
                <a16:creationId xmlns:a16="http://schemas.microsoft.com/office/drawing/2014/main" id="{41851B7E-E5AE-E14C-A838-7AEF09B002DD}"/>
              </a:ext>
            </a:extLst>
          </p:cNvPr>
          <p:cNvSpPr>
            <a:spLocks noGrp="1"/>
          </p:cNvSpPr>
          <p:nvPr>
            <p:ph type="body" sz="quarter" idx="74" hasCustomPrompt="1"/>
          </p:nvPr>
        </p:nvSpPr>
        <p:spPr>
          <a:xfrm>
            <a:off x="6802006" y="5551396"/>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36" name="Slide Number Placeholder 2">
            <a:extLst>
              <a:ext uri="{FF2B5EF4-FFF2-40B4-BE49-F238E27FC236}">
                <a16:creationId xmlns:a16="http://schemas.microsoft.com/office/drawing/2014/main" id="{6E216EF1-2B73-4E03-8217-5DE88A8B9305}"/>
              </a:ext>
            </a:extLst>
          </p:cNvPr>
          <p:cNvSpPr>
            <a:spLocks noGrp="1"/>
          </p:cNvSpPr>
          <p:nvPr>
            <p:ph type="sldNum" sz="quarter" idx="4"/>
          </p:nvPr>
        </p:nvSpPr>
        <p:spPr>
          <a:xfrm>
            <a:off x="11667031" y="6616404"/>
            <a:ext cx="428869" cy="150305"/>
          </a:xfrm>
          <a:prstGeom prst="rect">
            <a:avLst/>
          </a:prstGeom>
        </p:spPr>
        <p:txBody>
          <a:bodyPr/>
          <a:lstStyle>
            <a:lvl1pPr algn="r">
              <a:defRPr sz="800"/>
            </a:lvl1pPr>
          </a:lstStyle>
          <a:p>
            <a:fld id="{5482B5CA-E49D-6744-8292-DFBC6A05FD3C}" type="slidenum">
              <a:rPr lang="en-US" smtClean="0"/>
              <a:pPr/>
              <a:t>‹Nº›</a:t>
            </a:fld>
            <a:endParaRPr lang="en-US"/>
          </a:p>
        </p:txBody>
      </p:sp>
      <p:sp>
        <p:nvSpPr>
          <p:cNvPr id="38"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1892" y="548681"/>
            <a:ext cx="12197583" cy="2490391"/>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1200"/>
            </a:lvl1pPr>
          </a:lstStyle>
          <a:p>
            <a:endParaRPr lang="x-none"/>
          </a:p>
          <a:p>
            <a:endParaRPr lang="x-none"/>
          </a:p>
          <a:p>
            <a:r>
              <a:rPr lang="x-none"/>
              <a:t>Haga click en el ícono para incluir una imagen</a:t>
            </a:r>
          </a:p>
        </p:txBody>
      </p:sp>
    </p:spTree>
    <p:extLst>
      <p:ext uri="{BB962C8B-B14F-4D97-AF65-F5344CB8AC3E}">
        <p14:creationId xmlns:p14="http://schemas.microsoft.com/office/powerpoint/2010/main" val="3110637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ABECERA GRIS REDONDEADA">
    <p:spTree>
      <p:nvGrpSpPr>
        <p:cNvPr id="1" name=""/>
        <p:cNvGrpSpPr/>
        <p:nvPr/>
      </p:nvGrpSpPr>
      <p:grpSpPr>
        <a:xfrm>
          <a:off x="0" y="0"/>
          <a:ext cx="0" cy="0"/>
          <a:chOff x="0" y="0"/>
          <a:chExt cx="0" cy="0"/>
        </a:xfrm>
      </p:grpSpPr>
      <p:sp>
        <p:nvSpPr>
          <p:cNvPr id="24" name="Rectángulo 23">
            <a:extLst>
              <a:ext uri="{FF2B5EF4-FFF2-40B4-BE49-F238E27FC236}">
                <a16:creationId xmlns:a16="http://schemas.microsoft.com/office/drawing/2014/main" id="{FA758472-50DB-4D63-B045-3DD6C8C79A32}"/>
              </a:ext>
            </a:extLst>
          </p:cNvPr>
          <p:cNvSpPr/>
          <p:nvPr userDrawn="1"/>
        </p:nvSpPr>
        <p:spPr>
          <a:xfrm>
            <a:off x="5944" y="0"/>
            <a:ext cx="12198096"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r"/>
            <a:endParaRPr lang="en-US" sz="1100" dirty="0"/>
          </a:p>
        </p:txBody>
      </p:sp>
      <p:sp>
        <p:nvSpPr>
          <p:cNvPr id="27" name="Round Same Side Corner Rectangle 26">
            <a:extLst>
              <a:ext uri="{FF2B5EF4-FFF2-40B4-BE49-F238E27FC236}">
                <a16:creationId xmlns:a16="http://schemas.microsoft.com/office/drawing/2014/main" id="{8EE0BF9B-876D-444B-804C-11C2AE01B8CF}"/>
              </a:ext>
            </a:extLst>
          </p:cNvPr>
          <p:cNvSpPr/>
          <p:nvPr userDrawn="1"/>
        </p:nvSpPr>
        <p:spPr>
          <a:xfrm rot="10800000">
            <a:off x="0" y="-3"/>
            <a:ext cx="12204040" cy="755824"/>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2400"/>
          </a:p>
        </p:txBody>
      </p:sp>
      <p:sp>
        <p:nvSpPr>
          <p:cNvPr id="18"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227600" y="980198"/>
            <a:ext cx="11743141" cy="384737"/>
          </a:xfrm>
          <a:prstGeom prst="rect">
            <a:avLst/>
          </a:prstGeom>
        </p:spPr>
        <p:txBody>
          <a:bodyPr/>
          <a:lstStyle>
            <a:lvl1pPr marL="0" marR="0" indent="0" algn="l" defTabSz="609585" rtl="0" eaLnBrk="1" fontAlgn="auto" latinLnBrk="0" hangingPunct="1">
              <a:lnSpc>
                <a:spcPct val="100000"/>
              </a:lnSpc>
              <a:spcBef>
                <a:spcPts val="800"/>
              </a:spcBef>
              <a:spcAft>
                <a:spcPts val="0"/>
              </a:spcAft>
              <a:buClr>
                <a:srgbClr val="0067A8"/>
              </a:buClr>
              <a:buSzPct val="95000"/>
              <a:buFont typeface="Lucida Grande"/>
              <a:buNone/>
              <a:tabLst/>
              <a:defRPr sz="1600" b="1">
                <a:solidFill>
                  <a:srgbClr val="0451E4"/>
                </a:solidFill>
              </a:defRPr>
            </a:lvl1pPr>
            <a:lvl2pPr marL="243410" indent="0">
              <a:lnSpc>
                <a:spcPct val="100000"/>
              </a:lnSpc>
              <a:buNone/>
              <a:defRPr sz="1467">
                <a:solidFill>
                  <a:schemeClr val="tx1"/>
                </a:solidFill>
              </a:defRPr>
            </a:lvl2pPr>
            <a:lvl3pPr marL="507987" indent="0">
              <a:lnSpc>
                <a:spcPct val="100000"/>
              </a:lnSpc>
              <a:buNone/>
              <a:defRPr sz="1467">
                <a:solidFill>
                  <a:schemeClr val="tx1"/>
                </a:solidFill>
              </a:defRPr>
            </a:lvl3pPr>
            <a:lvl4pPr marL="721766" indent="0">
              <a:lnSpc>
                <a:spcPct val="100000"/>
              </a:lnSpc>
              <a:buNone/>
              <a:defRPr sz="1467">
                <a:solidFill>
                  <a:schemeClr val="tx1"/>
                </a:solidFill>
              </a:defRPr>
            </a:lvl4pPr>
            <a:lvl5pPr marL="954592" indent="0">
              <a:lnSpc>
                <a:spcPct val="100000"/>
              </a:lnSpc>
              <a:buNone/>
              <a:defRPr sz="1467">
                <a:solidFill>
                  <a:schemeClr val="tx1"/>
                </a:solidFill>
              </a:defRPr>
            </a:lvl5pPr>
          </a:lstStyle>
          <a:p>
            <a:pPr lvl="0"/>
            <a:r>
              <a:rPr lang="en-US"/>
              <a:t>TÍTULO SIMULADO 01</a:t>
            </a:r>
          </a:p>
        </p:txBody>
      </p:sp>
      <p:sp>
        <p:nvSpPr>
          <p:cNvPr id="19"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227600" y="1430466"/>
            <a:ext cx="11743141" cy="1103959"/>
          </a:xfrm>
          <a:prstGeom prst="rect">
            <a:avLst/>
          </a:prstGeom>
        </p:spPr>
        <p:txBody>
          <a:bodyPr/>
          <a:lstStyle>
            <a:lvl1pPr marL="0" marR="0" indent="0" algn="l" defTabSz="609585" rtl="0" eaLnBrk="1" fontAlgn="auto" latinLnBrk="0" hangingPunct="1">
              <a:lnSpc>
                <a:spcPct val="100000"/>
              </a:lnSpc>
              <a:spcBef>
                <a:spcPts val="800"/>
              </a:spcBef>
              <a:spcAft>
                <a:spcPts val="0"/>
              </a:spcAft>
              <a:buClr>
                <a:srgbClr val="0067A8"/>
              </a:buClr>
              <a:buSzPct val="95000"/>
              <a:buFont typeface="Lucida Grande"/>
              <a:buNone/>
              <a:tabLst/>
              <a:defRPr sz="1600">
                <a:solidFill>
                  <a:schemeClr val="tx1"/>
                </a:solidFill>
              </a:defRPr>
            </a:lvl1pPr>
            <a:lvl2pPr marL="243410" indent="0">
              <a:lnSpc>
                <a:spcPct val="100000"/>
              </a:lnSpc>
              <a:buNone/>
              <a:defRPr sz="1467">
                <a:solidFill>
                  <a:schemeClr val="tx1"/>
                </a:solidFill>
              </a:defRPr>
            </a:lvl2pPr>
            <a:lvl3pPr marL="507987" indent="0">
              <a:lnSpc>
                <a:spcPct val="100000"/>
              </a:lnSpc>
              <a:buNone/>
              <a:defRPr sz="1467">
                <a:solidFill>
                  <a:schemeClr val="tx1"/>
                </a:solidFill>
              </a:defRPr>
            </a:lvl3pPr>
            <a:lvl4pPr marL="721766" indent="0">
              <a:lnSpc>
                <a:spcPct val="100000"/>
              </a:lnSpc>
              <a:buNone/>
              <a:defRPr sz="1467">
                <a:solidFill>
                  <a:schemeClr val="tx1"/>
                </a:solidFill>
              </a:defRPr>
            </a:lvl4pPr>
            <a:lvl5pPr marL="954592" indent="0">
              <a:lnSpc>
                <a:spcPct val="100000"/>
              </a:lnSpc>
              <a:buNone/>
              <a:defRPr sz="1467">
                <a:solidFill>
                  <a:schemeClr val="tx1"/>
                </a:solidFill>
              </a:defRPr>
            </a:lvl5pPr>
          </a:lstStyle>
          <a:p>
            <a:pPr marL="0" marR="0" lvl="0" indent="0" algn="l" defTabSz="609585" rtl="0" eaLnBrk="1" fontAlgn="auto" latinLnBrk="0" hangingPunct="1">
              <a:lnSpc>
                <a:spcPct val="100000"/>
              </a:lnSpc>
              <a:spcBef>
                <a:spcPts val="800"/>
              </a:spcBef>
              <a:spcAft>
                <a:spcPts val="0"/>
              </a:spcAft>
              <a:buClr>
                <a:srgbClr val="0067A8"/>
              </a:buClr>
              <a:buSzPct val="95000"/>
              <a:buFont typeface="Lucida Grande"/>
              <a:buNone/>
              <a:tabLst/>
              <a:defRPr/>
            </a:pPr>
            <a:r>
              <a:rPr lang="es-ES" sz="1600" err="1"/>
              <a:t>Lorem</a:t>
            </a:r>
            <a:r>
              <a:rPr lang="es-ES" sz="1600"/>
              <a:t> </a:t>
            </a:r>
            <a:r>
              <a:rPr lang="es-ES" sz="1600" err="1"/>
              <a:t>ipsum</a:t>
            </a:r>
            <a:r>
              <a:rPr lang="es-ES" sz="1600"/>
              <a:t> dolor </a:t>
            </a:r>
            <a:r>
              <a:rPr lang="es-ES" sz="1600" err="1"/>
              <a:t>sit</a:t>
            </a:r>
            <a:r>
              <a:rPr lang="es-ES" sz="1600"/>
              <a:t> </a:t>
            </a:r>
            <a:r>
              <a:rPr lang="es-ES" sz="1600" err="1"/>
              <a:t>amet</a:t>
            </a:r>
            <a:r>
              <a:rPr lang="es-ES" sz="1600"/>
              <a:t>. </a:t>
            </a:r>
            <a:r>
              <a:rPr lang="es-ES" sz="1600" err="1"/>
              <a:t>consectetur</a:t>
            </a:r>
            <a:r>
              <a:rPr lang="es-ES" sz="1600"/>
              <a:t> </a:t>
            </a:r>
            <a:r>
              <a:rPr lang="es-ES" sz="1600" err="1"/>
              <a:t>adipiscing</a:t>
            </a:r>
            <a:r>
              <a:rPr lang="es-ES" sz="1600"/>
              <a:t> </a:t>
            </a:r>
            <a:r>
              <a:rPr lang="es-ES" sz="1600" err="1"/>
              <a:t>elit</a:t>
            </a:r>
            <a:r>
              <a:rPr lang="es-ES" sz="1600"/>
              <a:t>. </a:t>
            </a:r>
            <a:r>
              <a:rPr lang="es-ES" sz="1600" err="1"/>
              <a:t>Etiam</a:t>
            </a:r>
            <a:r>
              <a:rPr lang="es-ES" sz="1600"/>
              <a:t> </a:t>
            </a:r>
            <a:r>
              <a:rPr lang="es-ES" sz="1600" err="1"/>
              <a:t>accumsan</a:t>
            </a:r>
            <a:r>
              <a:rPr lang="es-ES" sz="1600"/>
              <a:t>, </a:t>
            </a:r>
            <a:r>
              <a:rPr lang="es-ES" sz="1600" err="1"/>
              <a:t>orci</a:t>
            </a:r>
            <a:r>
              <a:rPr lang="es-ES" sz="1600"/>
              <a:t> in </a:t>
            </a:r>
            <a:r>
              <a:rPr lang="es-ES" sz="1600" err="1"/>
              <a:t>iaculis</a:t>
            </a:r>
            <a:r>
              <a:rPr lang="es-ES" sz="1600"/>
              <a:t> </a:t>
            </a:r>
            <a:r>
              <a:rPr lang="es-ES" sz="1600" err="1"/>
              <a:t>gravida</a:t>
            </a:r>
            <a:r>
              <a:rPr lang="es-ES" sz="1600"/>
              <a:t>, </a:t>
            </a:r>
            <a:r>
              <a:rPr lang="es-ES" sz="1600" err="1"/>
              <a:t>purus</a:t>
            </a:r>
            <a:r>
              <a:rPr lang="es-ES" sz="1600"/>
              <a:t> </a:t>
            </a:r>
            <a:r>
              <a:rPr lang="es-ES" sz="1600" err="1"/>
              <a:t>massa</a:t>
            </a:r>
            <a:r>
              <a:rPr lang="es-ES" sz="1600"/>
              <a:t> </a:t>
            </a:r>
            <a:r>
              <a:rPr lang="es-ES" sz="1600" err="1"/>
              <a:t>accumsan</a:t>
            </a:r>
            <a:r>
              <a:rPr lang="es-ES" sz="1600"/>
              <a:t> mi, et </a:t>
            </a:r>
            <a:br>
              <a:rPr lang="es-ES" sz="1600"/>
            </a:br>
            <a:r>
              <a:rPr lang="es-ES" sz="1600" err="1"/>
              <a:t>feugiat</a:t>
            </a:r>
            <a:r>
              <a:rPr lang="es-ES" sz="1600"/>
              <a:t> </a:t>
            </a:r>
            <a:r>
              <a:rPr lang="es-ES" sz="1600" err="1"/>
              <a:t>tellus</a:t>
            </a:r>
            <a:r>
              <a:rPr lang="es-ES" sz="1600"/>
              <a:t> </a:t>
            </a:r>
            <a:r>
              <a:rPr lang="es-ES" sz="1600" err="1"/>
              <a:t>diam</a:t>
            </a:r>
            <a:r>
              <a:rPr lang="es-ES" sz="1600"/>
              <a:t> </a:t>
            </a:r>
            <a:r>
              <a:rPr lang="es-ES" sz="1600" err="1"/>
              <a:t>eget</a:t>
            </a:r>
            <a:r>
              <a:rPr lang="es-ES" sz="1600"/>
              <a:t> </a:t>
            </a:r>
            <a:r>
              <a:rPr lang="es-ES" sz="1600" err="1"/>
              <a:t>est</a:t>
            </a:r>
            <a:r>
              <a:rPr lang="es-ES" sz="1600"/>
              <a:t>. </a:t>
            </a:r>
            <a:r>
              <a:rPr lang="es-ES" sz="1600" err="1"/>
              <a:t>Duis</a:t>
            </a:r>
            <a:r>
              <a:rPr lang="es-ES" sz="1600"/>
              <a:t> </a:t>
            </a:r>
            <a:r>
              <a:rPr lang="es-ES" sz="1600" err="1"/>
              <a:t>pulvinar</a:t>
            </a:r>
            <a:r>
              <a:rPr lang="es-ES" sz="1600"/>
              <a:t>, </a:t>
            </a:r>
            <a:r>
              <a:rPr lang="es-ES" sz="1600" err="1"/>
              <a:t>orci</a:t>
            </a:r>
            <a:r>
              <a:rPr lang="es-ES" sz="1600"/>
              <a:t> a </a:t>
            </a:r>
            <a:r>
              <a:rPr lang="es-ES" sz="1600" err="1"/>
              <a:t>ullamcorper</a:t>
            </a:r>
            <a:r>
              <a:rPr lang="es-ES" sz="1600"/>
              <a:t> </a:t>
            </a:r>
            <a:r>
              <a:rPr lang="es-ES" sz="1600" err="1"/>
              <a:t>rhoncus</a:t>
            </a:r>
            <a:r>
              <a:rPr lang="es-ES" sz="1600"/>
              <a:t>, </a:t>
            </a:r>
            <a:r>
              <a:rPr lang="es-ES" sz="1600" err="1"/>
              <a:t>tellus</a:t>
            </a:r>
            <a:r>
              <a:rPr lang="es-ES" sz="1600"/>
              <a:t> </a:t>
            </a:r>
            <a:r>
              <a:rPr lang="es-ES" sz="1600" err="1"/>
              <a:t>augue</a:t>
            </a:r>
            <a:r>
              <a:rPr lang="es-ES" sz="1600"/>
              <a:t> </a:t>
            </a:r>
            <a:r>
              <a:rPr lang="es-ES" sz="1600" err="1"/>
              <a:t>elementum</a:t>
            </a:r>
            <a:r>
              <a:rPr lang="es-ES" sz="1600"/>
              <a:t> </a:t>
            </a:r>
            <a:r>
              <a:rPr lang="es-ES" sz="1600" err="1"/>
              <a:t>arcu</a:t>
            </a:r>
            <a:r>
              <a:rPr lang="es-ES" sz="1600"/>
              <a:t>, id </a:t>
            </a:r>
            <a:r>
              <a:rPr lang="es-ES" sz="1600" err="1"/>
              <a:t>posuere</a:t>
            </a:r>
            <a:r>
              <a:rPr lang="es-ES" sz="1600"/>
              <a:t> </a:t>
            </a:r>
            <a:r>
              <a:rPr lang="es-ES" sz="1600" err="1"/>
              <a:t>erat</a:t>
            </a:r>
            <a:r>
              <a:rPr lang="es-ES" sz="1600"/>
              <a:t> </a:t>
            </a:r>
            <a:r>
              <a:rPr lang="es-ES" sz="1600" err="1"/>
              <a:t>neque</a:t>
            </a:r>
            <a:r>
              <a:rPr lang="es-ES" sz="1600"/>
              <a:t> </a:t>
            </a:r>
            <a:r>
              <a:rPr lang="es-ES" sz="1600" err="1"/>
              <a:t>eget</a:t>
            </a:r>
            <a:r>
              <a:rPr lang="es-ES" sz="1600"/>
              <a:t> </a:t>
            </a:r>
            <a:r>
              <a:rPr lang="es-ES" sz="1600" err="1"/>
              <a:t>lorem</a:t>
            </a:r>
            <a:r>
              <a:rPr lang="es-ES" sz="1600"/>
              <a:t>. </a:t>
            </a:r>
            <a:r>
              <a:rPr lang="es-ES" sz="1600" err="1"/>
              <a:t>Maecenas</a:t>
            </a:r>
            <a:r>
              <a:rPr lang="es-ES" sz="1600"/>
              <a:t> </a:t>
            </a:r>
            <a:r>
              <a:rPr lang="es-ES" sz="1600" err="1"/>
              <a:t>finibus</a:t>
            </a:r>
            <a:r>
              <a:rPr lang="es-ES" sz="1600"/>
              <a:t> </a:t>
            </a:r>
            <a:r>
              <a:rPr lang="es-ES" sz="1600" err="1"/>
              <a:t>tristique</a:t>
            </a:r>
            <a:r>
              <a:rPr lang="es-ES" sz="1600"/>
              <a:t> </a:t>
            </a:r>
            <a:r>
              <a:rPr lang="es-ES" sz="1600" err="1"/>
              <a:t>felis</a:t>
            </a:r>
            <a:r>
              <a:rPr lang="es-ES" sz="1600"/>
              <a:t> </a:t>
            </a:r>
            <a:r>
              <a:rPr lang="es-ES" sz="1600" err="1"/>
              <a:t>ac</a:t>
            </a:r>
            <a:r>
              <a:rPr lang="es-ES" sz="1600"/>
              <a:t>.</a:t>
            </a:r>
          </a:p>
        </p:txBody>
      </p:sp>
      <p:sp>
        <p:nvSpPr>
          <p:cNvPr id="21" name="Slide Number Placeholder 2">
            <a:extLst>
              <a:ext uri="{FF2B5EF4-FFF2-40B4-BE49-F238E27FC236}">
                <a16:creationId xmlns:a16="http://schemas.microsoft.com/office/drawing/2014/main" id="{6F924C03-A102-A946-BBC1-9E1C44366EE7}"/>
              </a:ext>
            </a:extLst>
          </p:cNvPr>
          <p:cNvSpPr>
            <a:spLocks noGrp="1"/>
          </p:cNvSpPr>
          <p:nvPr>
            <p:ph type="sldNum" sz="quarter" idx="4"/>
          </p:nvPr>
        </p:nvSpPr>
        <p:spPr>
          <a:xfrm>
            <a:off x="11667031" y="6616404"/>
            <a:ext cx="428869" cy="150305"/>
          </a:xfrm>
          <a:prstGeom prst="rect">
            <a:avLst/>
          </a:prstGeom>
        </p:spPr>
        <p:txBody>
          <a:bodyPr/>
          <a:lstStyle>
            <a:lvl1pPr algn="r">
              <a:defRPr sz="800"/>
            </a:lvl1pPr>
          </a:lstStyle>
          <a:p>
            <a:fld id="{5482B5CA-E49D-6744-8292-DFBC6A05FD3C}" type="slidenum">
              <a:rPr lang="en-US" smtClean="0"/>
              <a:pPr/>
              <a:t>‹Nº›</a:t>
            </a:fld>
            <a:endParaRPr lang="en-US"/>
          </a:p>
        </p:txBody>
      </p:sp>
      <p:sp>
        <p:nvSpPr>
          <p:cNvPr id="10" name="Graphic 25">
            <a:extLst>
              <a:ext uri="{FF2B5EF4-FFF2-40B4-BE49-F238E27FC236}">
                <a16:creationId xmlns:a16="http://schemas.microsoft.com/office/drawing/2014/main" id="{87ED25A4-1D16-2C4F-9A1F-9212E6708593}"/>
              </a:ext>
            </a:extLst>
          </p:cNvPr>
          <p:cNvSpPr>
            <a:spLocks noChangeAspect="1"/>
          </p:cNvSpPr>
          <p:nvPr userDrawn="1"/>
        </p:nvSpPr>
        <p:spPr>
          <a:xfrm>
            <a:off x="247181" y="277581"/>
            <a:ext cx="197991" cy="168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sz="2400"/>
          </a:p>
        </p:txBody>
      </p:sp>
      <p:sp>
        <p:nvSpPr>
          <p:cNvPr id="11"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561601" y="199432"/>
            <a:ext cx="10551583" cy="349249"/>
          </a:xfrm>
          <a:prstGeom prst="rect">
            <a:avLst/>
          </a:prstGeom>
        </p:spPr>
        <p:txBody>
          <a:bodyPr lIns="0"/>
          <a:lstStyle>
            <a:lvl1pPr marL="0" indent="0">
              <a:buNone/>
              <a:defRPr sz="1467" b="1">
                <a:solidFill>
                  <a:schemeClr val="tx1"/>
                </a:solidFill>
              </a:defRPr>
            </a:lvl1pPr>
            <a:lvl2pPr marL="243410" indent="0">
              <a:buNone/>
              <a:defRPr sz="1467" b="1">
                <a:solidFill>
                  <a:schemeClr val="tx1"/>
                </a:solidFill>
              </a:defRPr>
            </a:lvl2pPr>
            <a:lvl3pPr marL="507987" indent="0">
              <a:buNone/>
              <a:defRPr sz="1467" b="1">
                <a:solidFill>
                  <a:schemeClr val="tx1"/>
                </a:solidFill>
              </a:defRPr>
            </a:lvl3pPr>
            <a:lvl4pPr marL="721766" indent="0">
              <a:buNone/>
              <a:defRPr sz="1467" b="1">
                <a:solidFill>
                  <a:schemeClr val="tx1"/>
                </a:solidFill>
              </a:defRPr>
            </a:lvl4pPr>
            <a:lvl5pPr marL="954592" indent="0">
              <a:buNone/>
              <a:defRPr sz="1467" b="1">
                <a:solidFill>
                  <a:schemeClr val="tx1"/>
                </a:solidFill>
              </a:defRPr>
            </a:lvl5pPr>
          </a:lstStyle>
          <a:p>
            <a:pPr lvl="0"/>
            <a:r>
              <a:rPr lang="es-ES"/>
              <a:t>TÍTULO SIMULADO</a:t>
            </a:r>
          </a:p>
        </p:txBody>
      </p:sp>
      <p:grpSp>
        <p:nvGrpSpPr>
          <p:cNvPr id="9" name="8 Grupo"/>
          <p:cNvGrpSpPr>
            <a:grpSpLocks noChangeAspect="1"/>
          </p:cNvGrpSpPr>
          <p:nvPr userDrawn="1"/>
        </p:nvGrpSpPr>
        <p:grpSpPr>
          <a:xfrm>
            <a:off x="11248823" y="192000"/>
            <a:ext cx="730325" cy="312000"/>
            <a:chOff x="2895600" y="4329113"/>
            <a:chExt cx="665163" cy="284162"/>
          </a:xfrm>
        </p:grpSpPr>
        <p:sp>
          <p:nvSpPr>
            <p:cNvPr id="13" name="Freeform 43"/>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14" name="Freeform 44"/>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15" name="Freeform 45"/>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16" name="Freeform 46"/>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17" name="Freeform 47"/>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20" name="Freeform 48"/>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22" name="Freeform 49"/>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23" name="Freeform 50"/>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grpSp>
    </p:spTree>
    <p:extLst>
      <p:ext uri="{BB962C8B-B14F-4D97-AF65-F5344CB8AC3E}">
        <p14:creationId xmlns:p14="http://schemas.microsoft.com/office/powerpoint/2010/main" val="487412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ABECERA GRIS RECTA">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147B12C0-773D-4C41-A2B6-35BB9004876B}"/>
              </a:ext>
            </a:extLst>
          </p:cNvPr>
          <p:cNvSpPr/>
          <p:nvPr userDrawn="1"/>
        </p:nvSpPr>
        <p:spPr>
          <a:xfrm>
            <a:off x="-6096" y="0"/>
            <a:ext cx="12198096"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ound Same Side Corner Rectangle 26">
            <a:extLst>
              <a:ext uri="{FF2B5EF4-FFF2-40B4-BE49-F238E27FC236}">
                <a16:creationId xmlns:a16="http://schemas.microsoft.com/office/drawing/2014/main" id="{8EE0BF9B-876D-444B-804C-11C2AE01B8CF}"/>
              </a:ext>
            </a:extLst>
          </p:cNvPr>
          <p:cNvSpPr/>
          <p:nvPr userDrawn="1"/>
        </p:nvSpPr>
        <p:spPr>
          <a:xfrm rot="10800000">
            <a:off x="0" y="-1"/>
            <a:ext cx="12204040" cy="755823"/>
          </a:xfrm>
          <a:prstGeom prst="round2SameRect">
            <a:avLst>
              <a:gd name="adj1" fmla="val 0"/>
              <a:gd name="adj2"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2400"/>
          </a:p>
        </p:txBody>
      </p:sp>
      <p:sp>
        <p:nvSpPr>
          <p:cNvPr id="21" name="Slide Number Placeholder 2">
            <a:extLst>
              <a:ext uri="{FF2B5EF4-FFF2-40B4-BE49-F238E27FC236}">
                <a16:creationId xmlns:a16="http://schemas.microsoft.com/office/drawing/2014/main" id="{6F924C03-A102-A946-BBC1-9E1C44366EE7}"/>
              </a:ext>
            </a:extLst>
          </p:cNvPr>
          <p:cNvSpPr>
            <a:spLocks noGrp="1"/>
          </p:cNvSpPr>
          <p:nvPr>
            <p:ph type="sldNum" sz="quarter" idx="4"/>
          </p:nvPr>
        </p:nvSpPr>
        <p:spPr>
          <a:xfrm>
            <a:off x="11667031" y="6616404"/>
            <a:ext cx="428869" cy="150305"/>
          </a:xfrm>
          <a:prstGeom prst="rect">
            <a:avLst/>
          </a:prstGeom>
        </p:spPr>
        <p:txBody>
          <a:bodyPr/>
          <a:lstStyle>
            <a:lvl1pPr algn="r">
              <a:defRPr sz="800"/>
            </a:lvl1pPr>
          </a:lstStyle>
          <a:p>
            <a:fld id="{5482B5CA-E49D-6744-8292-DFBC6A05FD3C}" type="slidenum">
              <a:rPr lang="en-US" smtClean="0"/>
              <a:pPr/>
              <a:t>‹Nº›</a:t>
            </a:fld>
            <a:endParaRPr lang="en-US"/>
          </a:p>
        </p:txBody>
      </p:sp>
      <p:sp>
        <p:nvSpPr>
          <p:cNvPr id="17" name="Graphic 25">
            <a:extLst>
              <a:ext uri="{FF2B5EF4-FFF2-40B4-BE49-F238E27FC236}">
                <a16:creationId xmlns:a16="http://schemas.microsoft.com/office/drawing/2014/main" id="{87ED25A4-1D16-2C4F-9A1F-9212E6708593}"/>
              </a:ext>
            </a:extLst>
          </p:cNvPr>
          <p:cNvSpPr>
            <a:spLocks noChangeAspect="1"/>
          </p:cNvSpPr>
          <p:nvPr userDrawn="1"/>
        </p:nvSpPr>
        <p:spPr>
          <a:xfrm>
            <a:off x="247181" y="277581"/>
            <a:ext cx="197991" cy="168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sz="2400"/>
          </a:p>
        </p:txBody>
      </p:sp>
      <p:sp>
        <p:nvSpPr>
          <p:cNvPr id="20"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561601" y="199432"/>
            <a:ext cx="10551583" cy="349249"/>
          </a:xfrm>
          <a:prstGeom prst="rect">
            <a:avLst/>
          </a:prstGeom>
        </p:spPr>
        <p:txBody>
          <a:bodyPr lIns="0"/>
          <a:lstStyle>
            <a:lvl1pPr marL="0" indent="0">
              <a:buNone/>
              <a:defRPr sz="1467" b="1">
                <a:solidFill>
                  <a:schemeClr val="tx1"/>
                </a:solidFill>
              </a:defRPr>
            </a:lvl1pPr>
            <a:lvl2pPr marL="243410" indent="0">
              <a:buNone/>
              <a:defRPr sz="1467" b="1">
                <a:solidFill>
                  <a:schemeClr val="tx1"/>
                </a:solidFill>
              </a:defRPr>
            </a:lvl2pPr>
            <a:lvl3pPr marL="507987" indent="0">
              <a:buNone/>
              <a:defRPr sz="1467" b="1">
                <a:solidFill>
                  <a:schemeClr val="tx1"/>
                </a:solidFill>
              </a:defRPr>
            </a:lvl3pPr>
            <a:lvl4pPr marL="721766" indent="0">
              <a:buNone/>
              <a:defRPr sz="1467" b="1">
                <a:solidFill>
                  <a:schemeClr val="tx1"/>
                </a:solidFill>
              </a:defRPr>
            </a:lvl4pPr>
            <a:lvl5pPr marL="954592" indent="0">
              <a:buNone/>
              <a:defRPr sz="1467" b="1">
                <a:solidFill>
                  <a:schemeClr val="tx1"/>
                </a:solidFill>
              </a:defRPr>
            </a:lvl5pPr>
          </a:lstStyle>
          <a:p>
            <a:pPr lvl="0"/>
            <a:r>
              <a:rPr lang="es-ES"/>
              <a:t>TÍTULO SIMULADO</a:t>
            </a:r>
          </a:p>
        </p:txBody>
      </p:sp>
      <p:sp>
        <p:nvSpPr>
          <p:cNvPr id="31"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227600" y="980198"/>
            <a:ext cx="11743141" cy="384737"/>
          </a:xfrm>
          <a:prstGeom prst="rect">
            <a:avLst/>
          </a:prstGeom>
        </p:spPr>
        <p:txBody>
          <a:bodyPr/>
          <a:lstStyle>
            <a:lvl1pPr marL="0" marR="0" indent="0" algn="l" defTabSz="609585" rtl="0" eaLnBrk="1" fontAlgn="auto" latinLnBrk="0" hangingPunct="1">
              <a:lnSpc>
                <a:spcPct val="100000"/>
              </a:lnSpc>
              <a:spcBef>
                <a:spcPts val="800"/>
              </a:spcBef>
              <a:spcAft>
                <a:spcPts val="0"/>
              </a:spcAft>
              <a:buClr>
                <a:srgbClr val="0067A8"/>
              </a:buClr>
              <a:buSzPct val="95000"/>
              <a:buFont typeface="Lucida Grande"/>
              <a:buNone/>
              <a:tabLst/>
              <a:defRPr sz="1600" b="1">
                <a:solidFill>
                  <a:srgbClr val="0451E4"/>
                </a:solidFill>
              </a:defRPr>
            </a:lvl1pPr>
            <a:lvl2pPr marL="243410" indent="0">
              <a:lnSpc>
                <a:spcPct val="100000"/>
              </a:lnSpc>
              <a:buNone/>
              <a:defRPr sz="1467">
                <a:solidFill>
                  <a:schemeClr val="tx1"/>
                </a:solidFill>
              </a:defRPr>
            </a:lvl2pPr>
            <a:lvl3pPr marL="507987" indent="0">
              <a:lnSpc>
                <a:spcPct val="100000"/>
              </a:lnSpc>
              <a:buNone/>
              <a:defRPr sz="1467">
                <a:solidFill>
                  <a:schemeClr val="tx1"/>
                </a:solidFill>
              </a:defRPr>
            </a:lvl3pPr>
            <a:lvl4pPr marL="721766" indent="0">
              <a:lnSpc>
                <a:spcPct val="100000"/>
              </a:lnSpc>
              <a:buNone/>
              <a:defRPr sz="1467">
                <a:solidFill>
                  <a:schemeClr val="tx1"/>
                </a:solidFill>
              </a:defRPr>
            </a:lvl4pPr>
            <a:lvl5pPr marL="954592" indent="0">
              <a:lnSpc>
                <a:spcPct val="100000"/>
              </a:lnSpc>
              <a:buNone/>
              <a:defRPr sz="1467">
                <a:solidFill>
                  <a:schemeClr val="tx1"/>
                </a:solidFill>
              </a:defRPr>
            </a:lvl5pPr>
          </a:lstStyle>
          <a:p>
            <a:pPr lvl="0"/>
            <a:r>
              <a:rPr lang="en-US"/>
              <a:t>TÍTULO SIMULADO 01</a:t>
            </a:r>
          </a:p>
        </p:txBody>
      </p:sp>
      <p:sp>
        <p:nvSpPr>
          <p:cNvPr id="32"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227600" y="1430466"/>
            <a:ext cx="11743141" cy="1103959"/>
          </a:xfrm>
          <a:prstGeom prst="rect">
            <a:avLst/>
          </a:prstGeom>
        </p:spPr>
        <p:txBody>
          <a:bodyPr/>
          <a:lstStyle>
            <a:lvl1pPr marL="0" marR="0" indent="0" algn="l" defTabSz="609585" rtl="0" eaLnBrk="1" fontAlgn="auto" latinLnBrk="0" hangingPunct="1">
              <a:lnSpc>
                <a:spcPct val="100000"/>
              </a:lnSpc>
              <a:spcBef>
                <a:spcPts val="800"/>
              </a:spcBef>
              <a:spcAft>
                <a:spcPts val="0"/>
              </a:spcAft>
              <a:buClr>
                <a:srgbClr val="0067A8"/>
              </a:buClr>
              <a:buSzPct val="95000"/>
              <a:buFont typeface="Lucida Grande"/>
              <a:buNone/>
              <a:tabLst/>
              <a:defRPr sz="1600">
                <a:solidFill>
                  <a:schemeClr val="tx1"/>
                </a:solidFill>
              </a:defRPr>
            </a:lvl1pPr>
            <a:lvl2pPr marL="243410" indent="0">
              <a:lnSpc>
                <a:spcPct val="100000"/>
              </a:lnSpc>
              <a:buNone/>
              <a:defRPr sz="1467">
                <a:solidFill>
                  <a:schemeClr val="tx1"/>
                </a:solidFill>
              </a:defRPr>
            </a:lvl2pPr>
            <a:lvl3pPr marL="507987" indent="0">
              <a:lnSpc>
                <a:spcPct val="100000"/>
              </a:lnSpc>
              <a:buNone/>
              <a:defRPr sz="1467">
                <a:solidFill>
                  <a:schemeClr val="tx1"/>
                </a:solidFill>
              </a:defRPr>
            </a:lvl3pPr>
            <a:lvl4pPr marL="721766" indent="0">
              <a:lnSpc>
                <a:spcPct val="100000"/>
              </a:lnSpc>
              <a:buNone/>
              <a:defRPr sz="1467">
                <a:solidFill>
                  <a:schemeClr val="tx1"/>
                </a:solidFill>
              </a:defRPr>
            </a:lvl4pPr>
            <a:lvl5pPr marL="954592" indent="0">
              <a:lnSpc>
                <a:spcPct val="100000"/>
              </a:lnSpc>
              <a:buNone/>
              <a:defRPr sz="1467">
                <a:solidFill>
                  <a:schemeClr val="tx1"/>
                </a:solidFill>
              </a:defRPr>
            </a:lvl5pPr>
          </a:lstStyle>
          <a:p>
            <a:pPr marL="0" marR="0" lvl="0" indent="0" algn="l" defTabSz="609585" rtl="0" eaLnBrk="1" fontAlgn="auto" latinLnBrk="0" hangingPunct="1">
              <a:lnSpc>
                <a:spcPct val="100000"/>
              </a:lnSpc>
              <a:spcBef>
                <a:spcPts val="800"/>
              </a:spcBef>
              <a:spcAft>
                <a:spcPts val="0"/>
              </a:spcAft>
              <a:buClr>
                <a:srgbClr val="0067A8"/>
              </a:buClr>
              <a:buSzPct val="95000"/>
              <a:buFont typeface="Lucida Grande"/>
              <a:buNone/>
              <a:tabLst/>
              <a:defRPr/>
            </a:pPr>
            <a:r>
              <a:rPr lang="es-ES" sz="1600" err="1"/>
              <a:t>Lorem</a:t>
            </a:r>
            <a:r>
              <a:rPr lang="es-ES" sz="1600"/>
              <a:t> </a:t>
            </a:r>
            <a:r>
              <a:rPr lang="es-ES" sz="1600" err="1"/>
              <a:t>ipsum</a:t>
            </a:r>
            <a:r>
              <a:rPr lang="es-ES" sz="1600"/>
              <a:t> dolor </a:t>
            </a:r>
            <a:r>
              <a:rPr lang="es-ES" sz="1600" err="1"/>
              <a:t>sit</a:t>
            </a:r>
            <a:r>
              <a:rPr lang="es-ES" sz="1600"/>
              <a:t> </a:t>
            </a:r>
            <a:r>
              <a:rPr lang="es-ES" sz="1600" err="1"/>
              <a:t>amet</a:t>
            </a:r>
            <a:r>
              <a:rPr lang="es-ES" sz="1600"/>
              <a:t>. </a:t>
            </a:r>
            <a:r>
              <a:rPr lang="es-ES" sz="1600" err="1"/>
              <a:t>consectetur</a:t>
            </a:r>
            <a:r>
              <a:rPr lang="es-ES" sz="1600"/>
              <a:t> </a:t>
            </a:r>
            <a:r>
              <a:rPr lang="es-ES" sz="1600" err="1"/>
              <a:t>adipiscing</a:t>
            </a:r>
            <a:r>
              <a:rPr lang="es-ES" sz="1600"/>
              <a:t> </a:t>
            </a:r>
            <a:r>
              <a:rPr lang="es-ES" sz="1600" err="1"/>
              <a:t>elit</a:t>
            </a:r>
            <a:r>
              <a:rPr lang="es-ES" sz="1600"/>
              <a:t>. </a:t>
            </a:r>
            <a:r>
              <a:rPr lang="es-ES" sz="1600" err="1"/>
              <a:t>Etiam</a:t>
            </a:r>
            <a:r>
              <a:rPr lang="es-ES" sz="1600"/>
              <a:t> </a:t>
            </a:r>
            <a:r>
              <a:rPr lang="es-ES" sz="1600" err="1"/>
              <a:t>accumsan</a:t>
            </a:r>
            <a:r>
              <a:rPr lang="es-ES" sz="1600"/>
              <a:t>, </a:t>
            </a:r>
            <a:r>
              <a:rPr lang="es-ES" sz="1600" err="1"/>
              <a:t>orci</a:t>
            </a:r>
            <a:r>
              <a:rPr lang="es-ES" sz="1600"/>
              <a:t> in </a:t>
            </a:r>
            <a:r>
              <a:rPr lang="es-ES" sz="1600" err="1"/>
              <a:t>iaculis</a:t>
            </a:r>
            <a:r>
              <a:rPr lang="es-ES" sz="1600"/>
              <a:t> </a:t>
            </a:r>
            <a:r>
              <a:rPr lang="es-ES" sz="1600" err="1"/>
              <a:t>gravida</a:t>
            </a:r>
            <a:r>
              <a:rPr lang="es-ES" sz="1600"/>
              <a:t>, </a:t>
            </a:r>
            <a:r>
              <a:rPr lang="es-ES" sz="1600" err="1"/>
              <a:t>purus</a:t>
            </a:r>
            <a:r>
              <a:rPr lang="es-ES" sz="1600"/>
              <a:t> </a:t>
            </a:r>
            <a:r>
              <a:rPr lang="es-ES" sz="1600" err="1"/>
              <a:t>massa</a:t>
            </a:r>
            <a:r>
              <a:rPr lang="es-ES" sz="1600"/>
              <a:t> </a:t>
            </a:r>
            <a:r>
              <a:rPr lang="es-ES" sz="1600" err="1"/>
              <a:t>accumsan</a:t>
            </a:r>
            <a:r>
              <a:rPr lang="es-ES" sz="1600"/>
              <a:t> mi, et </a:t>
            </a:r>
            <a:br>
              <a:rPr lang="es-ES" sz="1600"/>
            </a:br>
            <a:r>
              <a:rPr lang="es-ES" sz="1600" err="1"/>
              <a:t>feugiat</a:t>
            </a:r>
            <a:r>
              <a:rPr lang="es-ES" sz="1600"/>
              <a:t> </a:t>
            </a:r>
            <a:r>
              <a:rPr lang="es-ES" sz="1600" err="1"/>
              <a:t>tellus</a:t>
            </a:r>
            <a:r>
              <a:rPr lang="es-ES" sz="1600"/>
              <a:t> </a:t>
            </a:r>
            <a:r>
              <a:rPr lang="es-ES" sz="1600" err="1"/>
              <a:t>diam</a:t>
            </a:r>
            <a:r>
              <a:rPr lang="es-ES" sz="1600"/>
              <a:t> </a:t>
            </a:r>
            <a:r>
              <a:rPr lang="es-ES" sz="1600" err="1"/>
              <a:t>eget</a:t>
            </a:r>
            <a:r>
              <a:rPr lang="es-ES" sz="1600"/>
              <a:t> </a:t>
            </a:r>
            <a:r>
              <a:rPr lang="es-ES" sz="1600" err="1"/>
              <a:t>est</a:t>
            </a:r>
            <a:r>
              <a:rPr lang="es-ES" sz="1600"/>
              <a:t>. </a:t>
            </a:r>
            <a:r>
              <a:rPr lang="es-ES" sz="1600" err="1"/>
              <a:t>Duis</a:t>
            </a:r>
            <a:r>
              <a:rPr lang="es-ES" sz="1600"/>
              <a:t> </a:t>
            </a:r>
            <a:r>
              <a:rPr lang="es-ES" sz="1600" err="1"/>
              <a:t>pulvinar</a:t>
            </a:r>
            <a:r>
              <a:rPr lang="es-ES" sz="1600"/>
              <a:t>, </a:t>
            </a:r>
            <a:r>
              <a:rPr lang="es-ES" sz="1600" err="1"/>
              <a:t>orci</a:t>
            </a:r>
            <a:r>
              <a:rPr lang="es-ES" sz="1600"/>
              <a:t> a </a:t>
            </a:r>
            <a:r>
              <a:rPr lang="es-ES" sz="1600" err="1"/>
              <a:t>ullamcorper</a:t>
            </a:r>
            <a:r>
              <a:rPr lang="es-ES" sz="1600"/>
              <a:t> </a:t>
            </a:r>
            <a:r>
              <a:rPr lang="es-ES" sz="1600" err="1"/>
              <a:t>rhoncus</a:t>
            </a:r>
            <a:r>
              <a:rPr lang="es-ES" sz="1600"/>
              <a:t>, </a:t>
            </a:r>
            <a:r>
              <a:rPr lang="es-ES" sz="1600" err="1"/>
              <a:t>tellus</a:t>
            </a:r>
            <a:r>
              <a:rPr lang="es-ES" sz="1600"/>
              <a:t> </a:t>
            </a:r>
            <a:r>
              <a:rPr lang="es-ES" sz="1600" err="1"/>
              <a:t>augue</a:t>
            </a:r>
            <a:r>
              <a:rPr lang="es-ES" sz="1600"/>
              <a:t> </a:t>
            </a:r>
            <a:r>
              <a:rPr lang="es-ES" sz="1600" err="1"/>
              <a:t>elementum</a:t>
            </a:r>
            <a:r>
              <a:rPr lang="es-ES" sz="1600"/>
              <a:t> </a:t>
            </a:r>
            <a:r>
              <a:rPr lang="es-ES" sz="1600" err="1"/>
              <a:t>arcu</a:t>
            </a:r>
            <a:r>
              <a:rPr lang="es-ES" sz="1600"/>
              <a:t>, id </a:t>
            </a:r>
            <a:r>
              <a:rPr lang="es-ES" sz="1600" err="1"/>
              <a:t>posuere</a:t>
            </a:r>
            <a:r>
              <a:rPr lang="es-ES" sz="1600"/>
              <a:t> </a:t>
            </a:r>
            <a:r>
              <a:rPr lang="es-ES" sz="1600" err="1"/>
              <a:t>erat</a:t>
            </a:r>
            <a:r>
              <a:rPr lang="es-ES" sz="1600"/>
              <a:t> </a:t>
            </a:r>
            <a:r>
              <a:rPr lang="es-ES" sz="1600" err="1"/>
              <a:t>neque</a:t>
            </a:r>
            <a:r>
              <a:rPr lang="es-ES" sz="1600"/>
              <a:t> </a:t>
            </a:r>
            <a:r>
              <a:rPr lang="es-ES" sz="1600" err="1"/>
              <a:t>eget</a:t>
            </a:r>
            <a:r>
              <a:rPr lang="es-ES" sz="1600"/>
              <a:t> </a:t>
            </a:r>
            <a:r>
              <a:rPr lang="es-ES" sz="1600" err="1"/>
              <a:t>lorem</a:t>
            </a:r>
            <a:r>
              <a:rPr lang="es-ES" sz="1600"/>
              <a:t>. </a:t>
            </a:r>
            <a:r>
              <a:rPr lang="es-ES" sz="1600" err="1"/>
              <a:t>Maecenas</a:t>
            </a:r>
            <a:r>
              <a:rPr lang="es-ES" sz="1600"/>
              <a:t> </a:t>
            </a:r>
            <a:r>
              <a:rPr lang="es-ES" sz="1600" err="1"/>
              <a:t>finibus</a:t>
            </a:r>
            <a:r>
              <a:rPr lang="es-ES" sz="1600"/>
              <a:t> </a:t>
            </a:r>
            <a:r>
              <a:rPr lang="es-ES" sz="1600" err="1"/>
              <a:t>tristique</a:t>
            </a:r>
            <a:r>
              <a:rPr lang="es-ES" sz="1600"/>
              <a:t> </a:t>
            </a:r>
            <a:r>
              <a:rPr lang="es-ES" sz="1600" err="1"/>
              <a:t>felis</a:t>
            </a:r>
            <a:r>
              <a:rPr lang="es-ES" sz="1600"/>
              <a:t> </a:t>
            </a:r>
            <a:r>
              <a:rPr lang="es-ES" sz="1600" err="1"/>
              <a:t>ac</a:t>
            </a:r>
            <a:r>
              <a:rPr lang="es-ES" sz="1600"/>
              <a:t>.</a:t>
            </a:r>
          </a:p>
        </p:txBody>
      </p:sp>
      <p:sp>
        <p:nvSpPr>
          <p:cNvPr id="33" name="Text Placeholder 2">
            <a:extLst>
              <a:ext uri="{FF2B5EF4-FFF2-40B4-BE49-F238E27FC236}">
                <a16:creationId xmlns:a16="http://schemas.microsoft.com/office/drawing/2014/main" id="{414D5135-9A13-5D47-81A7-7D546AB8F512}"/>
              </a:ext>
            </a:extLst>
          </p:cNvPr>
          <p:cNvSpPr>
            <a:spLocks noGrp="1"/>
          </p:cNvSpPr>
          <p:nvPr>
            <p:ph type="body" sz="quarter" idx="59" hasCustomPrompt="1"/>
          </p:nvPr>
        </p:nvSpPr>
        <p:spPr>
          <a:xfrm>
            <a:off x="227600" y="3909054"/>
            <a:ext cx="11743141" cy="384737"/>
          </a:xfrm>
          <a:prstGeom prst="rect">
            <a:avLst/>
          </a:prstGeom>
        </p:spPr>
        <p:txBody>
          <a:bodyPr/>
          <a:lstStyle>
            <a:lvl1pPr marL="0" marR="0" indent="0" algn="l" defTabSz="609585" rtl="0" eaLnBrk="1" fontAlgn="auto" latinLnBrk="0" hangingPunct="1">
              <a:lnSpc>
                <a:spcPct val="100000"/>
              </a:lnSpc>
              <a:spcBef>
                <a:spcPts val="800"/>
              </a:spcBef>
              <a:spcAft>
                <a:spcPts val="0"/>
              </a:spcAft>
              <a:buClr>
                <a:srgbClr val="0067A8"/>
              </a:buClr>
              <a:buSzPct val="95000"/>
              <a:buFont typeface="Lucida Grande"/>
              <a:buNone/>
              <a:tabLst/>
              <a:defRPr sz="1600" b="1">
                <a:solidFill>
                  <a:schemeClr val="tx1"/>
                </a:solidFill>
              </a:defRPr>
            </a:lvl1pPr>
            <a:lvl2pPr marL="243410" indent="0">
              <a:lnSpc>
                <a:spcPct val="100000"/>
              </a:lnSpc>
              <a:buNone/>
              <a:defRPr sz="1467">
                <a:solidFill>
                  <a:schemeClr val="tx1"/>
                </a:solidFill>
              </a:defRPr>
            </a:lvl2pPr>
            <a:lvl3pPr marL="507987" indent="0">
              <a:lnSpc>
                <a:spcPct val="100000"/>
              </a:lnSpc>
              <a:buNone/>
              <a:defRPr sz="1467">
                <a:solidFill>
                  <a:schemeClr val="tx1"/>
                </a:solidFill>
              </a:defRPr>
            </a:lvl3pPr>
            <a:lvl4pPr marL="721766" indent="0">
              <a:lnSpc>
                <a:spcPct val="100000"/>
              </a:lnSpc>
              <a:buNone/>
              <a:defRPr sz="1467">
                <a:solidFill>
                  <a:schemeClr val="tx1"/>
                </a:solidFill>
              </a:defRPr>
            </a:lvl4pPr>
            <a:lvl5pPr marL="954592" indent="0">
              <a:lnSpc>
                <a:spcPct val="100000"/>
              </a:lnSpc>
              <a:buNone/>
              <a:defRPr sz="1467">
                <a:solidFill>
                  <a:schemeClr val="tx1"/>
                </a:solidFill>
              </a:defRPr>
            </a:lvl5pPr>
          </a:lstStyle>
          <a:p>
            <a:pPr lvl="0"/>
            <a:r>
              <a:rPr lang="en-US"/>
              <a:t>TÍTULO SIMULADO 01</a:t>
            </a:r>
          </a:p>
        </p:txBody>
      </p:sp>
      <p:sp>
        <p:nvSpPr>
          <p:cNvPr id="34" name="Text Placeholder 2">
            <a:extLst>
              <a:ext uri="{FF2B5EF4-FFF2-40B4-BE49-F238E27FC236}">
                <a16:creationId xmlns:a16="http://schemas.microsoft.com/office/drawing/2014/main" id="{08E3C32D-4FBE-914F-ABE8-34600C3F044E}"/>
              </a:ext>
            </a:extLst>
          </p:cNvPr>
          <p:cNvSpPr>
            <a:spLocks noGrp="1"/>
          </p:cNvSpPr>
          <p:nvPr>
            <p:ph type="body" sz="quarter" idx="60" hasCustomPrompt="1"/>
          </p:nvPr>
        </p:nvSpPr>
        <p:spPr>
          <a:xfrm>
            <a:off x="227600" y="4359322"/>
            <a:ext cx="11743141" cy="1103959"/>
          </a:xfrm>
          <a:prstGeom prst="rect">
            <a:avLst/>
          </a:prstGeom>
        </p:spPr>
        <p:txBody>
          <a:bodyPr/>
          <a:lstStyle>
            <a:lvl1pPr marL="0" marR="0" indent="0" algn="l" defTabSz="609585" rtl="0" eaLnBrk="1" fontAlgn="auto" latinLnBrk="0" hangingPunct="1">
              <a:lnSpc>
                <a:spcPct val="100000"/>
              </a:lnSpc>
              <a:spcBef>
                <a:spcPts val="800"/>
              </a:spcBef>
              <a:spcAft>
                <a:spcPts val="0"/>
              </a:spcAft>
              <a:buClr>
                <a:srgbClr val="0067A8"/>
              </a:buClr>
              <a:buSzPct val="95000"/>
              <a:buFont typeface="Lucida Grande"/>
              <a:buNone/>
              <a:tabLst/>
              <a:defRPr sz="1600">
                <a:solidFill>
                  <a:schemeClr val="tx1"/>
                </a:solidFill>
              </a:defRPr>
            </a:lvl1pPr>
            <a:lvl2pPr marL="243410" indent="0">
              <a:lnSpc>
                <a:spcPct val="100000"/>
              </a:lnSpc>
              <a:buNone/>
              <a:defRPr sz="1467">
                <a:solidFill>
                  <a:schemeClr val="tx1"/>
                </a:solidFill>
              </a:defRPr>
            </a:lvl2pPr>
            <a:lvl3pPr marL="507987" indent="0">
              <a:lnSpc>
                <a:spcPct val="100000"/>
              </a:lnSpc>
              <a:buNone/>
              <a:defRPr sz="1467">
                <a:solidFill>
                  <a:schemeClr val="tx1"/>
                </a:solidFill>
              </a:defRPr>
            </a:lvl3pPr>
            <a:lvl4pPr marL="721766" indent="0">
              <a:lnSpc>
                <a:spcPct val="100000"/>
              </a:lnSpc>
              <a:buNone/>
              <a:defRPr sz="1467">
                <a:solidFill>
                  <a:schemeClr val="tx1"/>
                </a:solidFill>
              </a:defRPr>
            </a:lvl4pPr>
            <a:lvl5pPr marL="954592" indent="0">
              <a:lnSpc>
                <a:spcPct val="100000"/>
              </a:lnSpc>
              <a:buNone/>
              <a:defRPr sz="1467">
                <a:solidFill>
                  <a:schemeClr val="tx1"/>
                </a:solidFill>
              </a:defRPr>
            </a:lvl5pPr>
          </a:lstStyle>
          <a:p>
            <a:pPr marL="0" marR="0" lvl="0" indent="0" algn="l" defTabSz="609585" rtl="0" eaLnBrk="1" fontAlgn="auto" latinLnBrk="0" hangingPunct="1">
              <a:lnSpc>
                <a:spcPct val="100000"/>
              </a:lnSpc>
              <a:spcBef>
                <a:spcPts val="800"/>
              </a:spcBef>
              <a:spcAft>
                <a:spcPts val="0"/>
              </a:spcAft>
              <a:buClr>
                <a:srgbClr val="0067A8"/>
              </a:buClr>
              <a:buSzPct val="95000"/>
              <a:buFont typeface="Lucida Grande"/>
              <a:buNone/>
              <a:tabLst/>
              <a:defRPr/>
            </a:pPr>
            <a:r>
              <a:rPr lang="es-ES" sz="1600" err="1"/>
              <a:t>Lorem</a:t>
            </a:r>
            <a:r>
              <a:rPr lang="es-ES" sz="1600"/>
              <a:t> </a:t>
            </a:r>
            <a:r>
              <a:rPr lang="es-ES" sz="1600" err="1"/>
              <a:t>ipsum</a:t>
            </a:r>
            <a:r>
              <a:rPr lang="es-ES" sz="1600"/>
              <a:t> dolor </a:t>
            </a:r>
            <a:r>
              <a:rPr lang="es-ES" sz="1600" err="1"/>
              <a:t>sit</a:t>
            </a:r>
            <a:r>
              <a:rPr lang="es-ES" sz="1600"/>
              <a:t> </a:t>
            </a:r>
            <a:r>
              <a:rPr lang="es-ES" sz="1600" err="1"/>
              <a:t>amet</a:t>
            </a:r>
            <a:r>
              <a:rPr lang="es-ES" sz="1600"/>
              <a:t>. </a:t>
            </a:r>
            <a:r>
              <a:rPr lang="es-ES" sz="1600" err="1"/>
              <a:t>consectetur</a:t>
            </a:r>
            <a:r>
              <a:rPr lang="es-ES" sz="1600"/>
              <a:t> </a:t>
            </a:r>
            <a:r>
              <a:rPr lang="es-ES" sz="1600" err="1"/>
              <a:t>adipiscing</a:t>
            </a:r>
            <a:r>
              <a:rPr lang="es-ES" sz="1600"/>
              <a:t> </a:t>
            </a:r>
            <a:r>
              <a:rPr lang="es-ES" sz="1600" err="1"/>
              <a:t>elit</a:t>
            </a:r>
            <a:r>
              <a:rPr lang="es-ES" sz="1600"/>
              <a:t>. </a:t>
            </a:r>
            <a:r>
              <a:rPr lang="es-ES" sz="1600" err="1"/>
              <a:t>Etiam</a:t>
            </a:r>
            <a:r>
              <a:rPr lang="es-ES" sz="1600"/>
              <a:t> </a:t>
            </a:r>
            <a:r>
              <a:rPr lang="es-ES" sz="1600" err="1"/>
              <a:t>accumsan</a:t>
            </a:r>
            <a:r>
              <a:rPr lang="es-ES" sz="1600"/>
              <a:t>, </a:t>
            </a:r>
            <a:r>
              <a:rPr lang="es-ES" sz="1600" err="1"/>
              <a:t>orci</a:t>
            </a:r>
            <a:r>
              <a:rPr lang="es-ES" sz="1600"/>
              <a:t> in </a:t>
            </a:r>
            <a:r>
              <a:rPr lang="es-ES" sz="1600" err="1"/>
              <a:t>iaculis</a:t>
            </a:r>
            <a:r>
              <a:rPr lang="es-ES" sz="1600"/>
              <a:t> </a:t>
            </a:r>
            <a:r>
              <a:rPr lang="es-ES" sz="1600" err="1"/>
              <a:t>gravida</a:t>
            </a:r>
            <a:r>
              <a:rPr lang="es-ES" sz="1600"/>
              <a:t>, </a:t>
            </a:r>
            <a:r>
              <a:rPr lang="es-ES" sz="1600" err="1"/>
              <a:t>purus</a:t>
            </a:r>
            <a:r>
              <a:rPr lang="es-ES" sz="1600"/>
              <a:t> </a:t>
            </a:r>
            <a:r>
              <a:rPr lang="es-ES" sz="1600" err="1"/>
              <a:t>massa</a:t>
            </a:r>
            <a:r>
              <a:rPr lang="es-ES" sz="1600"/>
              <a:t> </a:t>
            </a:r>
            <a:r>
              <a:rPr lang="es-ES" sz="1600" err="1"/>
              <a:t>accumsan</a:t>
            </a:r>
            <a:r>
              <a:rPr lang="es-ES" sz="1600"/>
              <a:t> mi, et </a:t>
            </a:r>
            <a:br>
              <a:rPr lang="es-ES" sz="1600"/>
            </a:br>
            <a:r>
              <a:rPr lang="es-ES" sz="1600" err="1"/>
              <a:t>feugiat</a:t>
            </a:r>
            <a:r>
              <a:rPr lang="es-ES" sz="1600"/>
              <a:t> </a:t>
            </a:r>
            <a:r>
              <a:rPr lang="es-ES" sz="1600" err="1"/>
              <a:t>tellus</a:t>
            </a:r>
            <a:r>
              <a:rPr lang="es-ES" sz="1600"/>
              <a:t> </a:t>
            </a:r>
            <a:r>
              <a:rPr lang="es-ES" sz="1600" err="1"/>
              <a:t>diam</a:t>
            </a:r>
            <a:r>
              <a:rPr lang="es-ES" sz="1600"/>
              <a:t> </a:t>
            </a:r>
            <a:r>
              <a:rPr lang="es-ES" sz="1600" err="1"/>
              <a:t>eget</a:t>
            </a:r>
            <a:r>
              <a:rPr lang="es-ES" sz="1600"/>
              <a:t> </a:t>
            </a:r>
            <a:r>
              <a:rPr lang="es-ES" sz="1600" err="1"/>
              <a:t>est</a:t>
            </a:r>
            <a:r>
              <a:rPr lang="es-ES" sz="1600"/>
              <a:t>. </a:t>
            </a:r>
            <a:r>
              <a:rPr lang="es-ES" sz="1600" err="1"/>
              <a:t>Duis</a:t>
            </a:r>
            <a:r>
              <a:rPr lang="es-ES" sz="1600"/>
              <a:t> </a:t>
            </a:r>
            <a:r>
              <a:rPr lang="es-ES" sz="1600" err="1"/>
              <a:t>pulvinar</a:t>
            </a:r>
            <a:r>
              <a:rPr lang="es-ES" sz="1600"/>
              <a:t>, </a:t>
            </a:r>
            <a:r>
              <a:rPr lang="es-ES" sz="1600" err="1"/>
              <a:t>orci</a:t>
            </a:r>
            <a:r>
              <a:rPr lang="es-ES" sz="1600"/>
              <a:t> a </a:t>
            </a:r>
            <a:r>
              <a:rPr lang="es-ES" sz="1600" err="1"/>
              <a:t>ullamcorper</a:t>
            </a:r>
            <a:r>
              <a:rPr lang="es-ES" sz="1600"/>
              <a:t> </a:t>
            </a:r>
            <a:r>
              <a:rPr lang="es-ES" sz="1600" err="1"/>
              <a:t>rhoncus</a:t>
            </a:r>
            <a:r>
              <a:rPr lang="es-ES" sz="1600"/>
              <a:t>, </a:t>
            </a:r>
            <a:r>
              <a:rPr lang="es-ES" sz="1600" err="1"/>
              <a:t>tellus</a:t>
            </a:r>
            <a:r>
              <a:rPr lang="es-ES" sz="1600"/>
              <a:t> </a:t>
            </a:r>
            <a:r>
              <a:rPr lang="es-ES" sz="1600" err="1"/>
              <a:t>augue</a:t>
            </a:r>
            <a:r>
              <a:rPr lang="es-ES" sz="1600"/>
              <a:t> </a:t>
            </a:r>
            <a:r>
              <a:rPr lang="es-ES" sz="1600" err="1"/>
              <a:t>elementum</a:t>
            </a:r>
            <a:r>
              <a:rPr lang="es-ES" sz="1600"/>
              <a:t> </a:t>
            </a:r>
            <a:r>
              <a:rPr lang="es-ES" sz="1600" err="1"/>
              <a:t>arcu</a:t>
            </a:r>
            <a:r>
              <a:rPr lang="es-ES" sz="1600"/>
              <a:t>, id </a:t>
            </a:r>
            <a:r>
              <a:rPr lang="es-ES" sz="1600" err="1"/>
              <a:t>posuere</a:t>
            </a:r>
            <a:r>
              <a:rPr lang="es-ES" sz="1600"/>
              <a:t> </a:t>
            </a:r>
            <a:r>
              <a:rPr lang="es-ES" sz="1600" err="1"/>
              <a:t>erat</a:t>
            </a:r>
            <a:r>
              <a:rPr lang="es-ES" sz="1600"/>
              <a:t> </a:t>
            </a:r>
            <a:r>
              <a:rPr lang="es-ES" sz="1600" err="1"/>
              <a:t>neque</a:t>
            </a:r>
            <a:r>
              <a:rPr lang="es-ES" sz="1600"/>
              <a:t> </a:t>
            </a:r>
            <a:r>
              <a:rPr lang="es-ES" sz="1600" err="1"/>
              <a:t>eget</a:t>
            </a:r>
            <a:r>
              <a:rPr lang="es-ES" sz="1600"/>
              <a:t> </a:t>
            </a:r>
            <a:r>
              <a:rPr lang="es-ES" sz="1600" err="1"/>
              <a:t>lorem</a:t>
            </a:r>
            <a:r>
              <a:rPr lang="es-ES" sz="1600"/>
              <a:t>. </a:t>
            </a:r>
            <a:r>
              <a:rPr lang="es-ES" sz="1600" err="1"/>
              <a:t>Maecenas</a:t>
            </a:r>
            <a:r>
              <a:rPr lang="es-ES" sz="1600"/>
              <a:t> </a:t>
            </a:r>
            <a:r>
              <a:rPr lang="es-ES" sz="1600" err="1"/>
              <a:t>finibus</a:t>
            </a:r>
            <a:r>
              <a:rPr lang="es-ES" sz="1600"/>
              <a:t> </a:t>
            </a:r>
            <a:r>
              <a:rPr lang="es-ES" sz="1600" err="1"/>
              <a:t>tristique</a:t>
            </a:r>
            <a:r>
              <a:rPr lang="es-ES" sz="1600"/>
              <a:t> </a:t>
            </a:r>
            <a:r>
              <a:rPr lang="es-ES" sz="1600" err="1"/>
              <a:t>felis</a:t>
            </a:r>
            <a:r>
              <a:rPr lang="es-ES" sz="1600"/>
              <a:t> </a:t>
            </a:r>
            <a:r>
              <a:rPr lang="es-ES" sz="1600" err="1"/>
              <a:t>ac</a:t>
            </a:r>
            <a:r>
              <a:rPr lang="es-ES" sz="1600"/>
              <a:t>.</a:t>
            </a:r>
          </a:p>
        </p:txBody>
      </p:sp>
      <p:grpSp>
        <p:nvGrpSpPr>
          <p:cNvPr id="36" name="8 Grupo">
            <a:extLst>
              <a:ext uri="{FF2B5EF4-FFF2-40B4-BE49-F238E27FC236}">
                <a16:creationId xmlns:a16="http://schemas.microsoft.com/office/drawing/2014/main" id="{B59BB3CB-FDF3-4A6C-9B2D-7A3CE41951E9}"/>
              </a:ext>
            </a:extLst>
          </p:cNvPr>
          <p:cNvGrpSpPr>
            <a:grpSpLocks noChangeAspect="1"/>
          </p:cNvGrpSpPr>
          <p:nvPr userDrawn="1"/>
        </p:nvGrpSpPr>
        <p:grpSpPr>
          <a:xfrm>
            <a:off x="11248823" y="192000"/>
            <a:ext cx="730325" cy="312000"/>
            <a:chOff x="2895600" y="4329113"/>
            <a:chExt cx="665163" cy="284162"/>
          </a:xfrm>
        </p:grpSpPr>
        <p:sp>
          <p:nvSpPr>
            <p:cNvPr id="37" name="Freeform 43">
              <a:extLst>
                <a:ext uri="{FF2B5EF4-FFF2-40B4-BE49-F238E27FC236}">
                  <a16:creationId xmlns:a16="http://schemas.microsoft.com/office/drawing/2014/main" id="{A11E9B59-4F92-44BE-BD5B-4773920C0DFC}"/>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38" name="Freeform 44">
              <a:extLst>
                <a:ext uri="{FF2B5EF4-FFF2-40B4-BE49-F238E27FC236}">
                  <a16:creationId xmlns:a16="http://schemas.microsoft.com/office/drawing/2014/main" id="{6E0BAC48-118B-4FC9-A03A-47430D5D8C8A}"/>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39" name="Freeform 45">
              <a:extLst>
                <a:ext uri="{FF2B5EF4-FFF2-40B4-BE49-F238E27FC236}">
                  <a16:creationId xmlns:a16="http://schemas.microsoft.com/office/drawing/2014/main" id="{F7310DA0-EF2A-4C2B-B847-2BF3F1C96668}"/>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40" name="Freeform 46">
              <a:extLst>
                <a:ext uri="{FF2B5EF4-FFF2-40B4-BE49-F238E27FC236}">
                  <a16:creationId xmlns:a16="http://schemas.microsoft.com/office/drawing/2014/main" id="{BFFD9F9A-3356-4836-87A6-E75C50DCE6F8}"/>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41" name="Freeform 47">
              <a:extLst>
                <a:ext uri="{FF2B5EF4-FFF2-40B4-BE49-F238E27FC236}">
                  <a16:creationId xmlns:a16="http://schemas.microsoft.com/office/drawing/2014/main" id="{E0F9A67C-B253-4954-B163-19A5EF3805C4}"/>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42" name="Freeform 48">
              <a:extLst>
                <a:ext uri="{FF2B5EF4-FFF2-40B4-BE49-F238E27FC236}">
                  <a16:creationId xmlns:a16="http://schemas.microsoft.com/office/drawing/2014/main" id="{9F67B512-B181-46FF-861A-1A35C1078820}"/>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43" name="Freeform 49">
              <a:extLst>
                <a:ext uri="{FF2B5EF4-FFF2-40B4-BE49-F238E27FC236}">
                  <a16:creationId xmlns:a16="http://schemas.microsoft.com/office/drawing/2014/main" id="{21A6CDE1-8279-4753-91E5-4AEEBB26E239}"/>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44" name="Freeform 50">
              <a:extLst>
                <a:ext uri="{FF2B5EF4-FFF2-40B4-BE49-F238E27FC236}">
                  <a16:creationId xmlns:a16="http://schemas.microsoft.com/office/drawing/2014/main" id="{29A03D26-E6A3-4C50-9768-FFD43E884C46}"/>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grpSp>
    </p:spTree>
    <p:extLst>
      <p:ext uri="{BB962C8B-B14F-4D97-AF65-F5344CB8AC3E}">
        <p14:creationId xmlns:p14="http://schemas.microsoft.com/office/powerpoint/2010/main" val="972684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Jornadas_202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E69C285-1BB7-0645-8F77-A7A61AA0CADD}"/>
              </a:ext>
            </a:extLst>
          </p:cNvPr>
          <p:cNvSpPr/>
          <p:nvPr userDrawn="1"/>
        </p:nvSpPr>
        <p:spPr>
          <a:xfrm>
            <a:off x="0" y="-62751"/>
            <a:ext cx="1219200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5482B5CA-E49D-6744-8292-DFBC6A05FD3C}" type="slidenum">
              <a:rPr kumimoji="0" lang="en-US" sz="11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12204040" cy="755823"/>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2400"/>
          </a:p>
        </p:txBody>
      </p:sp>
      <p:sp>
        <p:nvSpPr>
          <p:cNvPr id="25" name="Slide Number Placeholder 2">
            <a:extLst>
              <a:ext uri="{FF2B5EF4-FFF2-40B4-BE49-F238E27FC236}">
                <a16:creationId xmlns:a16="http://schemas.microsoft.com/office/drawing/2014/main" id="{E06616E9-807D-4C46-80D6-BF20FEDF305A}"/>
              </a:ext>
            </a:extLst>
          </p:cNvPr>
          <p:cNvSpPr>
            <a:spLocks noGrp="1"/>
          </p:cNvSpPr>
          <p:nvPr>
            <p:ph type="sldNum" sz="quarter" idx="4"/>
          </p:nvPr>
        </p:nvSpPr>
        <p:spPr>
          <a:xfrm>
            <a:off x="11667031" y="6616404"/>
            <a:ext cx="428869" cy="150305"/>
          </a:xfrm>
          <a:prstGeom prst="rect">
            <a:avLst/>
          </a:prstGeom>
        </p:spPr>
        <p:txBody>
          <a:bodyPr/>
          <a:lstStyle>
            <a:lvl1pPr algn="r">
              <a:defRPr sz="800"/>
            </a:lvl1pPr>
          </a:lstStyle>
          <a:p>
            <a:fld id="{5482B5CA-E49D-6744-8292-DFBC6A05FD3C}" type="slidenum">
              <a:rPr lang="en-US" smtClean="0"/>
              <a:pPr/>
              <a:t>‹Nº›</a:t>
            </a:fld>
            <a:endParaRPr lang="en-US"/>
          </a:p>
        </p:txBody>
      </p:sp>
      <p:sp>
        <p:nvSpPr>
          <p:cNvPr id="13" name="Graphic 25">
            <a:extLst>
              <a:ext uri="{FF2B5EF4-FFF2-40B4-BE49-F238E27FC236}">
                <a16:creationId xmlns:a16="http://schemas.microsoft.com/office/drawing/2014/main" id="{87ED25A4-1D16-2C4F-9A1F-9212E6708593}"/>
              </a:ext>
            </a:extLst>
          </p:cNvPr>
          <p:cNvSpPr>
            <a:spLocks noChangeAspect="1"/>
          </p:cNvSpPr>
          <p:nvPr userDrawn="1"/>
        </p:nvSpPr>
        <p:spPr>
          <a:xfrm>
            <a:off x="247181" y="277581"/>
            <a:ext cx="197991" cy="168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sz="2400"/>
          </a:p>
        </p:txBody>
      </p:sp>
      <p:sp>
        <p:nvSpPr>
          <p:cNvPr id="14"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561601" y="199432"/>
            <a:ext cx="10551583" cy="349249"/>
          </a:xfrm>
          <a:prstGeom prst="rect">
            <a:avLst/>
          </a:prstGeom>
        </p:spPr>
        <p:txBody>
          <a:bodyPr lIns="0"/>
          <a:lstStyle>
            <a:lvl1pPr marL="0" indent="0">
              <a:buNone/>
              <a:defRPr sz="1467" b="1">
                <a:solidFill>
                  <a:schemeClr val="tx1"/>
                </a:solidFill>
              </a:defRPr>
            </a:lvl1pPr>
            <a:lvl2pPr marL="243410" indent="0">
              <a:buNone/>
              <a:defRPr sz="1467" b="1">
                <a:solidFill>
                  <a:schemeClr val="tx1"/>
                </a:solidFill>
              </a:defRPr>
            </a:lvl2pPr>
            <a:lvl3pPr marL="507987" indent="0">
              <a:buNone/>
              <a:defRPr sz="1467" b="1">
                <a:solidFill>
                  <a:schemeClr val="tx1"/>
                </a:solidFill>
              </a:defRPr>
            </a:lvl3pPr>
            <a:lvl4pPr marL="721766" indent="0">
              <a:buNone/>
              <a:defRPr sz="1467" b="1">
                <a:solidFill>
                  <a:schemeClr val="tx1"/>
                </a:solidFill>
              </a:defRPr>
            </a:lvl4pPr>
            <a:lvl5pPr marL="954592" indent="0">
              <a:buNone/>
              <a:defRPr sz="1467" b="1">
                <a:solidFill>
                  <a:schemeClr val="tx1"/>
                </a:solidFill>
              </a:defRPr>
            </a:lvl5pPr>
          </a:lstStyle>
          <a:p>
            <a:pPr lvl="0"/>
            <a:r>
              <a:rPr lang="es-ES"/>
              <a:t>TÍTULO SIMULADO</a:t>
            </a:r>
          </a:p>
        </p:txBody>
      </p:sp>
      <p:sp>
        <p:nvSpPr>
          <p:cNvPr id="27"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227600" y="980198"/>
            <a:ext cx="11743141" cy="384737"/>
          </a:xfrm>
          <a:prstGeom prst="rect">
            <a:avLst/>
          </a:prstGeom>
        </p:spPr>
        <p:txBody>
          <a:bodyPr/>
          <a:lstStyle>
            <a:lvl1pPr marL="0" marR="0" indent="0" algn="l" defTabSz="609585" rtl="0" eaLnBrk="1" fontAlgn="auto" latinLnBrk="0" hangingPunct="1">
              <a:lnSpc>
                <a:spcPct val="100000"/>
              </a:lnSpc>
              <a:spcBef>
                <a:spcPts val="800"/>
              </a:spcBef>
              <a:spcAft>
                <a:spcPts val="0"/>
              </a:spcAft>
              <a:buClr>
                <a:srgbClr val="0067A8"/>
              </a:buClr>
              <a:buSzPct val="95000"/>
              <a:buFont typeface="Lucida Grande"/>
              <a:buNone/>
              <a:tabLst/>
              <a:defRPr sz="1600" b="1">
                <a:solidFill>
                  <a:srgbClr val="0451E4"/>
                </a:solidFill>
              </a:defRPr>
            </a:lvl1pPr>
            <a:lvl2pPr marL="243410" indent="0">
              <a:lnSpc>
                <a:spcPct val="100000"/>
              </a:lnSpc>
              <a:buNone/>
              <a:defRPr sz="1467">
                <a:solidFill>
                  <a:schemeClr val="tx1"/>
                </a:solidFill>
              </a:defRPr>
            </a:lvl2pPr>
            <a:lvl3pPr marL="507987" indent="0">
              <a:lnSpc>
                <a:spcPct val="100000"/>
              </a:lnSpc>
              <a:buNone/>
              <a:defRPr sz="1467">
                <a:solidFill>
                  <a:schemeClr val="tx1"/>
                </a:solidFill>
              </a:defRPr>
            </a:lvl3pPr>
            <a:lvl4pPr marL="721766" indent="0">
              <a:lnSpc>
                <a:spcPct val="100000"/>
              </a:lnSpc>
              <a:buNone/>
              <a:defRPr sz="1467">
                <a:solidFill>
                  <a:schemeClr val="tx1"/>
                </a:solidFill>
              </a:defRPr>
            </a:lvl4pPr>
            <a:lvl5pPr marL="954592" indent="0">
              <a:lnSpc>
                <a:spcPct val="100000"/>
              </a:lnSpc>
              <a:buNone/>
              <a:defRPr sz="1467">
                <a:solidFill>
                  <a:schemeClr val="tx1"/>
                </a:solidFill>
              </a:defRPr>
            </a:lvl5pPr>
          </a:lstStyle>
          <a:p>
            <a:pPr lvl="0"/>
            <a:r>
              <a:rPr lang="en-US"/>
              <a:t>TÍTULO SIMULADO 01</a:t>
            </a:r>
          </a:p>
        </p:txBody>
      </p:sp>
      <p:sp>
        <p:nvSpPr>
          <p:cNvPr id="28"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227600" y="1430466"/>
            <a:ext cx="11743141" cy="1103959"/>
          </a:xfrm>
          <a:prstGeom prst="rect">
            <a:avLst/>
          </a:prstGeom>
        </p:spPr>
        <p:txBody>
          <a:bodyPr/>
          <a:lstStyle>
            <a:lvl1pPr marL="0" marR="0" indent="0" algn="l" defTabSz="609585" rtl="0" eaLnBrk="1" fontAlgn="auto" latinLnBrk="0" hangingPunct="1">
              <a:lnSpc>
                <a:spcPct val="100000"/>
              </a:lnSpc>
              <a:spcBef>
                <a:spcPts val="800"/>
              </a:spcBef>
              <a:spcAft>
                <a:spcPts val="0"/>
              </a:spcAft>
              <a:buClr>
                <a:srgbClr val="0067A8"/>
              </a:buClr>
              <a:buSzPct val="95000"/>
              <a:buFont typeface="Lucida Grande"/>
              <a:buNone/>
              <a:tabLst/>
              <a:defRPr sz="1600">
                <a:solidFill>
                  <a:schemeClr val="tx1"/>
                </a:solidFill>
              </a:defRPr>
            </a:lvl1pPr>
            <a:lvl2pPr marL="243410" indent="0">
              <a:lnSpc>
                <a:spcPct val="100000"/>
              </a:lnSpc>
              <a:buNone/>
              <a:defRPr sz="1467">
                <a:solidFill>
                  <a:schemeClr val="tx1"/>
                </a:solidFill>
              </a:defRPr>
            </a:lvl2pPr>
            <a:lvl3pPr marL="507987" indent="0">
              <a:lnSpc>
                <a:spcPct val="100000"/>
              </a:lnSpc>
              <a:buNone/>
              <a:defRPr sz="1467">
                <a:solidFill>
                  <a:schemeClr val="tx1"/>
                </a:solidFill>
              </a:defRPr>
            </a:lvl3pPr>
            <a:lvl4pPr marL="721766" indent="0">
              <a:lnSpc>
                <a:spcPct val="100000"/>
              </a:lnSpc>
              <a:buNone/>
              <a:defRPr sz="1467">
                <a:solidFill>
                  <a:schemeClr val="tx1"/>
                </a:solidFill>
              </a:defRPr>
            </a:lvl4pPr>
            <a:lvl5pPr marL="954592" indent="0">
              <a:lnSpc>
                <a:spcPct val="100000"/>
              </a:lnSpc>
              <a:buNone/>
              <a:defRPr sz="1467">
                <a:solidFill>
                  <a:schemeClr val="tx1"/>
                </a:solidFill>
              </a:defRPr>
            </a:lvl5pPr>
          </a:lstStyle>
          <a:p>
            <a:pPr marL="0" marR="0" lvl="0" indent="0" algn="l" defTabSz="609585" rtl="0" eaLnBrk="1" fontAlgn="auto" latinLnBrk="0" hangingPunct="1">
              <a:lnSpc>
                <a:spcPct val="100000"/>
              </a:lnSpc>
              <a:spcBef>
                <a:spcPts val="800"/>
              </a:spcBef>
              <a:spcAft>
                <a:spcPts val="0"/>
              </a:spcAft>
              <a:buClr>
                <a:srgbClr val="0067A8"/>
              </a:buClr>
              <a:buSzPct val="95000"/>
              <a:buFont typeface="Lucida Grande"/>
              <a:buNone/>
              <a:tabLst/>
              <a:defRPr/>
            </a:pPr>
            <a:r>
              <a:rPr lang="es-ES" sz="1600" err="1"/>
              <a:t>Lorem</a:t>
            </a:r>
            <a:r>
              <a:rPr lang="es-ES" sz="1600"/>
              <a:t> </a:t>
            </a:r>
            <a:r>
              <a:rPr lang="es-ES" sz="1600" err="1"/>
              <a:t>ipsum</a:t>
            </a:r>
            <a:r>
              <a:rPr lang="es-ES" sz="1600"/>
              <a:t> dolor </a:t>
            </a:r>
            <a:r>
              <a:rPr lang="es-ES" sz="1600" err="1"/>
              <a:t>sit</a:t>
            </a:r>
            <a:r>
              <a:rPr lang="es-ES" sz="1600"/>
              <a:t> </a:t>
            </a:r>
            <a:r>
              <a:rPr lang="es-ES" sz="1600" err="1"/>
              <a:t>amet</a:t>
            </a:r>
            <a:r>
              <a:rPr lang="es-ES" sz="1600"/>
              <a:t>. </a:t>
            </a:r>
            <a:r>
              <a:rPr lang="es-ES" sz="1600" err="1"/>
              <a:t>consectetur</a:t>
            </a:r>
            <a:r>
              <a:rPr lang="es-ES" sz="1600"/>
              <a:t> </a:t>
            </a:r>
            <a:r>
              <a:rPr lang="es-ES" sz="1600" err="1"/>
              <a:t>adipiscing</a:t>
            </a:r>
            <a:r>
              <a:rPr lang="es-ES" sz="1600"/>
              <a:t> </a:t>
            </a:r>
            <a:r>
              <a:rPr lang="es-ES" sz="1600" err="1"/>
              <a:t>elit</a:t>
            </a:r>
            <a:r>
              <a:rPr lang="es-ES" sz="1600"/>
              <a:t>. </a:t>
            </a:r>
            <a:r>
              <a:rPr lang="es-ES" sz="1600" err="1"/>
              <a:t>Etiam</a:t>
            </a:r>
            <a:r>
              <a:rPr lang="es-ES" sz="1600"/>
              <a:t> </a:t>
            </a:r>
            <a:r>
              <a:rPr lang="es-ES" sz="1600" err="1"/>
              <a:t>accumsan</a:t>
            </a:r>
            <a:r>
              <a:rPr lang="es-ES" sz="1600"/>
              <a:t>, </a:t>
            </a:r>
            <a:r>
              <a:rPr lang="es-ES" sz="1600" err="1"/>
              <a:t>orci</a:t>
            </a:r>
            <a:r>
              <a:rPr lang="es-ES" sz="1600"/>
              <a:t> in </a:t>
            </a:r>
            <a:r>
              <a:rPr lang="es-ES" sz="1600" err="1"/>
              <a:t>iaculis</a:t>
            </a:r>
            <a:r>
              <a:rPr lang="es-ES" sz="1600"/>
              <a:t> </a:t>
            </a:r>
            <a:r>
              <a:rPr lang="es-ES" sz="1600" err="1"/>
              <a:t>gravida</a:t>
            </a:r>
            <a:r>
              <a:rPr lang="es-ES" sz="1600"/>
              <a:t>, </a:t>
            </a:r>
            <a:r>
              <a:rPr lang="es-ES" sz="1600" err="1"/>
              <a:t>purus</a:t>
            </a:r>
            <a:r>
              <a:rPr lang="es-ES" sz="1600"/>
              <a:t> </a:t>
            </a:r>
            <a:r>
              <a:rPr lang="es-ES" sz="1600" err="1"/>
              <a:t>massa</a:t>
            </a:r>
            <a:r>
              <a:rPr lang="es-ES" sz="1600"/>
              <a:t> </a:t>
            </a:r>
            <a:r>
              <a:rPr lang="es-ES" sz="1600" err="1"/>
              <a:t>accumsan</a:t>
            </a:r>
            <a:r>
              <a:rPr lang="es-ES" sz="1600"/>
              <a:t> mi, et </a:t>
            </a:r>
            <a:br>
              <a:rPr lang="es-ES" sz="1600"/>
            </a:br>
            <a:r>
              <a:rPr lang="es-ES" sz="1600" err="1"/>
              <a:t>feugiat</a:t>
            </a:r>
            <a:r>
              <a:rPr lang="es-ES" sz="1600"/>
              <a:t> </a:t>
            </a:r>
            <a:r>
              <a:rPr lang="es-ES" sz="1600" err="1"/>
              <a:t>tellus</a:t>
            </a:r>
            <a:r>
              <a:rPr lang="es-ES" sz="1600"/>
              <a:t> </a:t>
            </a:r>
            <a:r>
              <a:rPr lang="es-ES" sz="1600" err="1"/>
              <a:t>diam</a:t>
            </a:r>
            <a:r>
              <a:rPr lang="es-ES" sz="1600"/>
              <a:t> </a:t>
            </a:r>
            <a:r>
              <a:rPr lang="es-ES" sz="1600" err="1"/>
              <a:t>eget</a:t>
            </a:r>
            <a:r>
              <a:rPr lang="es-ES" sz="1600"/>
              <a:t> </a:t>
            </a:r>
            <a:r>
              <a:rPr lang="es-ES" sz="1600" err="1"/>
              <a:t>est</a:t>
            </a:r>
            <a:r>
              <a:rPr lang="es-ES" sz="1600"/>
              <a:t>. </a:t>
            </a:r>
            <a:r>
              <a:rPr lang="es-ES" sz="1600" err="1"/>
              <a:t>Duis</a:t>
            </a:r>
            <a:r>
              <a:rPr lang="es-ES" sz="1600"/>
              <a:t> </a:t>
            </a:r>
            <a:r>
              <a:rPr lang="es-ES" sz="1600" err="1"/>
              <a:t>pulvinar</a:t>
            </a:r>
            <a:r>
              <a:rPr lang="es-ES" sz="1600"/>
              <a:t>, </a:t>
            </a:r>
            <a:r>
              <a:rPr lang="es-ES" sz="1600" err="1"/>
              <a:t>orci</a:t>
            </a:r>
            <a:r>
              <a:rPr lang="es-ES" sz="1600"/>
              <a:t> a </a:t>
            </a:r>
            <a:r>
              <a:rPr lang="es-ES" sz="1600" err="1"/>
              <a:t>ullamcorper</a:t>
            </a:r>
            <a:r>
              <a:rPr lang="es-ES" sz="1600"/>
              <a:t> </a:t>
            </a:r>
            <a:r>
              <a:rPr lang="es-ES" sz="1600" err="1"/>
              <a:t>rhoncus</a:t>
            </a:r>
            <a:r>
              <a:rPr lang="es-ES" sz="1600"/>
              <a:t>, </a:t>
            </a:r>
            <a:r>
              <a:rPr lang="es-ES" sz="1600" err="1"/>
              <a:t>tellus</a:t>
            </a:r>
            <a:r>
              <a:rPr lang="es-ES" sz="1600"/>
              <a:t> </a:t>
            </a:r>
            <a:r>
              <a:rPr lang="es-ES" sz="1600" err="1"/>
              <a:t>augue</a:t>
            </a:r>
            <a:r>
              <a:rPr lang="es-ES" sz="1600"/>
              <a:t> </a:t>
            </a:r>
            <a:r>
              <a:rPr lang="es-ES" sz="1600" err="1"/>
              <a:t>elementum</a:t>
            </a:r>
            <a:r>
              <a:rPr lang="es-ES" sz="1600"/>
              <a:t> </a:t>
            </a:r>
            <a:r>
              <a:rPr lang="es-ES" sz="1600" err="1"/>
              <a:t>arcu</a:t>
            </a:r>
            <a:r>
              <a:rPr lang="es-ES" sz="1600"/>
              <a:t>, id </a:t>
            </a:r>
            <a:r>
              <a:rPr lang="es-ES" sz="1600" err="1"/>
              <a:t>posuere</a:t>
            </a:r>
            <a:r>
              <a:rPr lang="es-ES" sz="1600"/>
              <a:t> </a:t>
            </a:r>
            <a:r>
              <a:rPr lang="es-ES" sz="1600" err="1"/>
              <a:t>erat</a:t>
            </a:r>
            <a:r>
              <a:rPr lang="es-ES" sz="1600"/>
              <a:t> </a:t>
            </a:r>
            <a:r>
              <a:rPr lang="es-ES" sz="1600" err="1"/>
              <a:t>neque</a:t>
            </a:r>
            <a:r>
              <a:rPr lang="es-ES" sz="1600"/>
              <a:t> </a:t>
            </a:r>
            <a:r>
              <a:rPr lang="es-ES" sz="1600" err="1"/>
              <a:t>eget</a:t>
            </a:r>
            <a:r>
              <a:rPr lang="es-ES" sz="1600"/>
              <a:t> </a:t>
            </a:r>
            <a:r>
              <a:rPr lang="es-ES" sz="1600" err="1"/>
              <a:t>lorem</a:t>
            </a:r>
            <a:r>
              <a:rPr lang="es-ES" sz="1600"/>
              <a:t>. </a:t>
            </a:r>
            <a:r>
              <a:rPr lang="es-ES" sz="1600" err="1"/>
              <a:t>Maecenas</a:t>
            </a:r>
            <a:r>
              <a:rPr lang="es-ES" sz="1600"/>
              <a:t> </a:t>
            </a:r>
            <a:r>
              <a:rPr lang="es-ES" sz="1600" err="1"/>
              <a:t>finibus</a:t>
            </a:r>
            <a:r>
              <a:rPr lang="es-ES" sz="1600"/>
              <a:t> </a:t>
            </a:r>
            <a:r>
              <a:rPr lang="es-ES" sz="1600" err="1"/>
              <a:t>tristique</a:t>
            </a:r>
            <a:r>
              <a:rPr lang="es-ES" sz="1600"/>
              <a:t> </a:t>
            </a:r>
            <a:r>
              <a:rPr lang="es-ES" sz="1600" err="1"/>
              <a:t>felis</a:t>
            </a:r>
            <a:r>
              <a:rPr lang="es-ES" sz="1600"/>
              <a:t> </a:t>
            </a:r>
            <a:r>
              <a:rPr lang="es-ES" sz="1600" err="1"/>
              <a:t>ac</a:t>
            </a:r>
            <a:r>
              <a:rPr lang="es-ES" sz="1600"/>
              <a:t>.</a:t>
            </a:r>
          </a:p>
        </p:txBody>
      </p:sp>
      <p:grpSp>
        <p:nvGrpSpPr>
          <p:cNvPr id="23" name="8 Grupo">
            <a:extLst>
              <a:ext uri="{FF2B5EF4-FFF2-40B4-BE49-F238E27FC236}">
                <a16:creationId xmlns:a16="http://schemas.microsoft.com/office/drawing/2014/main" id="{456B3090-F277-4CB4-9701-D922A736414C}"/>
              </a:ext>
            </a:extLst>
          </p:cNvPr>
          <p:cNvGrpSpPr>
            <a:grpSpLocks noChangeAspect="1"/>
          </p:cNvGrpSpPr>
          <p:nvPr userDrawn="1"/>
        </p:nvGrpSpPr>
        <p:grpSpPr>
          <a:xfrm>
            <a:off x="11248823" y="192000"/>
            <a:ext cx="730325" cy="312000"/>
            <a:chOff x="2895600" y="4329113"/>
            <a:chExt cx="665163" cy="284162"/>
          </a:xfrm>
        </p:grpSpPr>
        <p:sp>
          <p:nvSpPr>
            <p:cNvPr id="24" name="Freeform 43">
              <a:extLst>
                <a:ext uri="{FF2B5EF4-FFF2-40B4-BE49-F238E27FC236}">
                  <a16:creationId xmlns:a16="http://schemas.microsoft.com/office/drawing/2014/main" id="{0F45BB5A-F4CE-43F9-AE8B-25547E1028CE}"/>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29" name="Freeform 44">
              <a:extLst>
                <a:ext uri="{FF2B5EF4-FFF2-40B4-BE49-F238E27FC236}">
                  <a16:creationId xmlns:a16="http://schemas.microsoft.com/office/drawing/2014/main" id="{907F7E92-ECF7-4ED2-A0AC-E1EFB4270B92}"/>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30" name="Freeform 45">
              <a:extLst>
                <a:ext uri="{FF2B5EF4-FFF2-40B4-BE49-F238E27FC236}">
                  <a16:creationId xmlns:a16="http://schemas.microsoft.com/office/drawing/2014/main" id="{9353E9E2-3037-4FD3-BC45-0BDB88575EB7}"/>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31" name="Freeform 46">
              <a:extLst>
                <a:ext uri="{FF2B5EF4-FFF2-40B4-BE49-F238E27FC236}">
                  <a16:creationId xmlns:a16="http://schemas.microsoft.com/office/drawing/2014/main" id="{E897BA53-1B4C-41A8-8EA5-89876D6B4FF2}"/>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32" name="Freeform 47">
              <a:extLst>
                <a:ext uri="{FF2B5EF4-FFF2-40B4-BE49-F238E27FC236}">
                  <a16:creationId xmlns:a16="http://schemas.microsoft.com/office/drawing/2014/main" id="{CA580985-3C6D-4ABE-97ED-1D706213BDE2}"/>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33" name="Freeform 48">
              <a:extLst>
                <a:ext uri="{FF2B5EF4-FFF2-40B4-BE49-F238E27FC236}">
                  <a16:creationId xmlns:a16="http://schemas.microsoft.com/office/drawing/2014/main" id="{2B5312ED-C182-4FDA-951A-4C9F6FC51E72}"/>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34" name="Freeform 49">
              <a:extLst>
                <a:ext uri="{FF2B5EF4-FFF2-40B4-BE49-F238E27FC236}">
                  <a16:creationId xmlns:a16="http://schemas.microsoft.com/office/drawing/2014/main" id="{7E9D19A3-77BC-4D03-939F-EF9D2522B18B}"/>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sp>
          <p:nvSpPr>
            <p:cNvPr id="35" name="Freeform 50">
              <a:extLst>
                <a:ext uri="{FF2B5EF4-FFF2-40B4-BE49-F238E27FC236}">
                  <a16:creationId xmlns:a16="http://schemas.microsoft.com/office/drawing/2014/main" id="{DE4646B5-EB94-49EB-A999-BF5D62C494A7}"/>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sz="2400"/>
            </a:p>
          </p:txBody>
        </p:sp>
      </p:grpSp>
    </p:spTree>
    <p:extLst>
      <p:ext uri="{BB962C8B-B14F-4D97-AF65-F5344CB8AC3E}">
        <p14:creationId xmlns:p14="http://schemas.microsoft.com/office/powerpoint/2010/main" val="566880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434678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1067358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1398331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1619138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3715641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endParaRPr lang="es-AR"/>
          </a:p>
        </p:txBody>
      </p:sp>
      <p:sp>
        <p:nvSpPr>
          <p:cNvPr id="9" name="Marcador de número de diapositiva 8"/>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3035846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fecha 2"/>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endParaRPr lang="es-AR"/>
          </a:p>
        </p:txBody>
      </p:sp>
      <p:sp>
        <p:nvSpPr>
          <p:cNvPr id="5" name="Marcador de número de diapositiva 4"/>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1757126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endParaRPr lang="es-AR"/>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1899774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1177634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2787427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3255215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6436367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ABECERA GRIS IMAGEN ÁNGULOS REDONDEADOS 1">
    <p:spTree>
      <p:nvGrpSpPr>
        <p:cNvPr id="1" name=""/>
        <p:cNvGrpSpPr/>
        <p:nvPr/>
      </p:nvGrpSpPr>
      <p:grpSpPr>
        <a:xfrm>
          <a:off x="0" y="0"/>
          <a:ext cx="0" cy="0"/>
          <a:chOff x="0" y="0"/>
          <a:chExt cx="0" cy="0"/>
        </a:xfrm>
      </p:grpSpPr>
      <p:sp>
        <p:nvSpPr>
          <p:cNvPr id="57" name="Rectangle 17">
            <a:extLst>
              <a:ext uri="{FF2B5EF4-FFF2-40B4-BE49-F238E27FC236}">
                <a16:creationId xmlns:a16="http://schemas.microsoft.com/office/drawing/2014/main" id="{4E69C285-1BB7-0645-8F77-A7A61AA0CADD}"/>
              </a:ext>
            </a:extLst>
          </p:cNvPr>
          <p:cNvSpPr/>
          <p:nvPr userDrawn="1"/>
        </p:nvSpPr>
        <p:spPr>
          <a:xfrm>
            <a:off x="0" y="-62751"/>
            <a:ext cx="1219200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a:p>
            <a:pPr algn="r"/>
            <a:endParaRPr lang="es-AR" sz="2400" b="1" i="1" baseline="0">
              <a:solidFill>
                <a:schemeClr val="tx1"/>
              </a:solidFill>
            </a:endParaRPr>
          </a:p>
        </p:txBody>
      </p:sp>
      <p:sp>
        <p:nvSpPr>
          <p:cNvPr id="41" name="Round Same Side Corner Rectangle 26">
            <a:extLst>
              <a:ext uri="{FF2B5EF4-FFF2-40B4-BE49-F238E27FC236}">
                <a16:creationId xmlns:a16="http://schemas.microsoft.com/office/drawing/2014/main" id="{8EE0BF9B-876D-444B-804C-11C2AE01B8CF}"/>
              </a:ext>
            </a:extLst>
          </p:cNvPr>
          <p:cNvSpPr/>
          <p:nvPr userDrawn="1"/>
        </p:nvSpPr>
        <p:spPr>
          <a:xfrm rot="10800000">
            <a:off x="-18497" y="518691"/>
            <a:ext cx="12204040" cy="755824"/>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2400"/>
          </a:p>
        </p:txBody>
      </p:sp>
      <p:sp>
        <p:nvSpPr>
          <p:cNvPr id="28" name="Graphic 25">
            <a:extLst>
              <a:ext uri="{FF2B5EF4-FFF2-40B4-BE49-F238E27FC236}">
                <a16:creationId xmlns:a16="http://schemas.microsoft.com/office/drawing/2014/main" id="{87ED25A4-1D16-2C4F-9A1F-9212E6708593}"/>
              </a:ext>
            </a:extLst>
          </p:cNvPr>
          <p:cNvSpPr>
            <a:spLocks noChangeAspect="1"/>
          </p:cNvSpPr>
          <p:nvPr userDrawn="1"/>
        </p:nvSpPr>
        <p:spPr>
          <a:xfrm>
            <a:off x="49190" y="880275"/>
            <a:ext cx="197991" cy="168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sz="2400"/>
          </a:p>
        </p:txBody>
      </p:sp>
      <p:sp>
        <p:nvSpPr>
          <p:cNvPr id="63" name="3 Marcador de texto">
            <a:extLst>
              <a:ext uri="{FF2B5EF4-FFF2-40B4-BE49-F238E27FC236}">
                <a16:creationId xmlns:a16="http://schemas.microsoft.com/office/drawing/2014/main" id="{E78F7DAB-4F81-734C-BD91-F38A0B8399D4}"/>
              </a:ext>
            </a:extLst>
          </p:cNvPr>
          <p:cNvSpPr>
            <a:spLocks noGrp="1"/>
          </p:cNvSpPr>
          <p:nvPr>
            <p:ph type="body" sz="quarter" idx="35" hasCustomPrompt="1"/>
          </p:nvPr>
        </p:nvSpPr>
        <p:spPr>
          <a:xfrm>
            <a:off x="566315" y="3545326"/>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01</a:t>
            </a:r>
            <a:endParaRPr lang="es-AR"/>
          </a:p>
        </p:txBody>
      </p:sp>
      <p:sp>
        <p:nvSpPr>
          <p:cNvPr id="64" name="3 Marcador de texto">
            <a:extLst>
              <a:ext uri="{FF2B5EF4-FFF2-40B4-BE49-F238E27FC236}">
                <a16:creationId xmlns:a16="http://schemas.microsoft.com/office/drawing/2014/main" id="{41851B7E-E5AE-E14C-A838-7AEF09B002DD}"/>
              </a:ext>
            </a:extLst>
          </p:cNvPr>
          <p:cNvSpPr>
            <a:spLocks noGrp="1"/>
          </p:cNvSpPr>
          <p:nvPr>
            <p:ph type="body" sz="quarter" idx="36" hasCustomPrompt="1"/>
          </p:nvPr>
        </p:nvSpPr>
        <p:spPr>
          <a:xfrm>
            <a:off x="1074758" y="3545325"/>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8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247181" y="789651"/>
            <a:ext cx="10551583" cy="349249"/>
          </a:xfrm>
          <a:prstGeom prst="rect">
            <a:avLst/>
          </a:prstGeom>
        </p:spPr>
        <p:txBody>
          <a:bodyPr lIns="0"/>
          <a:lstStyle>
            <a:lvl1pPr marL="0" indent="0">
              <a:buNone/>
              <a:defRPr sz="1467" b="1">
                <a:solidFill>
                  <a:schemeClr val="tx1"/>
                </a:solidFill>
              </a:defRPr>
            </a:lvl1pPr>
            <a:lvl2pPr marL="243410" indent="0">
              <a:buNone/>
              <a:defRPr sz="1467" b="1">
                <a:solidFill>
                  <a:schemeClr val="tx1"/>
                </a:solidFill>
              </a:defRPr>
            </a:lvl2pPr>
            <a:lvl3pPr marL="507987" indent="0">
              <a:buNone/>
              <a:defRPr sz="1467" b="1">
                <a:solidFill>
                  <a:schemeClr val="tx1"/>
                </a:solidFill>
              </a:defRPr>
            </a:lvl3pPr>
            <a:lvl4pPr marL="721766" indent="0">
              <a:buNone/>
              <a:defRPr sz="1467" b="1">
                <a:solidFill>
                  <a:schemeClr val="tx1"/>
                </a:solidFill>
              </a:defRPr>
            </a:lvl4pPr>
            <a:lvl5pPr marL="954592" indent="0">
              <a:buNone/>
              <a:defRPr sz="1467" b="1">
                <a:solidFill>
                  <a:schemeClr val="tx1"/>
                </a:solidFill>
              </a:defRPr>
            </a:lvl5pPr>
          </a:lstStyle>
          <a:p>
            <a:pPr lvl="0"/>
            <a:r>
              <a:rPr lang="en-US"/>
              <a:t>ÍNDICE DE CONTENIDOS</a:t>
            </a:r>
            <a:endParaRPr lang="x-none"/>
          </a:p>
        </p:txBody>
      </p:sp>
      <p:sp>
        <p:nvSpPr>
          <p:cNvPr id="40" name="3 Marcador de texto">
            <a:extLst>
              <a:ext uri="{FF2B5EF4-FFF2-40B4-BE49-F238E27FC236}">
                <a16:creationId xmlns:a16="http://schemas.microsoft.com/office/drawing/2014/main" id="{E78F7DAB-4F81-734C-BD91-F38A0B8399D4}"/>
              </a:ext>
            </a:extLst>
          </p:cNvPr>
          <p:cNvSpPr>
            <a:spLocks noGrp="1"/>
          </p:cNvSpPr>
          <p:nvPr>
            <p:ph type="body" sz="quarter" idx="57" hasCustomPrompt="1"/>
          </p:nvPr>
        </p:nvSpPr>
        <p:spPr>
          <a:xfrm>
            <a:off x="566315" y="4050277"/>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02</a:t>
            </a:r>
            <a:endParaRPr lang="es-AR"/>
          </a:p>
        </p:txBody>
      </p:sp>
      <p:sp>
        <p:nvSpPr>
          <p:cNvPr id="45" name="3 Marcador de texto">
            <a:extLst>
              <a:ext uri="{FF2B5EF4-FFF2-40B4-BE49-F238E27FC236}">
                <a16:creationId xmlns:a16="http://schemas.microsoft.com/office/drawing/2014/main" id="{41851B7E-E5AE-E14C-A838-7AEF09B002DD}"/>
              </a:ext>
            </a:extLst>
          </p:cNvPr>
          <p:cNvSpPr>
            <a:spLocks noGrp="1"/>
          </p:cNvSpPr>
          <p:nvPr>
            <p:ph type="body" sz="quarter" idx="58" hasCustomPrompt="1"/>
          </p:nvPr>
        </p:nvSpPr>
        <p:spPr>
          <a:xfrm>
            <a:off x="1074758" y="4050276"/>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47" name="3 Marcador de texto">
            <a:extLst>
              <a:ext uri="{FF2B5EF4-FFF2-40B4-BE49-F238E27FC236}">
                <a16:creationId xmlns:a16="http://schemas.microsoft.com/office/drawing/2014/main" id="{E78F7DAB-4F81-734C-BD91-F38A0B8399D4}"/>
              </a:ext>
            </a:extLst>
          </p:cNvPr>
          <p:cNvSpPr>
            <a:spLocks noGrp="1"/>
          </p:cNvSpPr>
          <p:nvPr>
            <p:ph type="body" sz="quarter" idx="59" hasCustomPrompt="1"/>
          </p:nvPr>
        </p:nvSpPr>
        <p:spPr>
          <a:xfrm>
            <a:off x="566315" y="4540490"/>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03</a:t>
            </a:r>
            <a:endParaRPr lang="es-AR"/>
          </a:p>
        </p:txBody>
      </p:sp>
      <p:sp>
        <p:nvSpPr>
          <p:cNvPr id="48" name="3 Marcador de texto">
            <a:extLst>
              <a:ext uri="{FF2B5EF4-FFF2-40B4-BE49-F238E27FC236}">
                <a16:creationId xmlns:a16="http://schemas.microsoft.com/office/drawing/2014/main" id="{41851B7E-E5AE-E14C-A838-7AEF09B002DD}"/>
              </a:ext>
            </a:extLst>
          </p:cNvPr>
          <p:cNvSpPr>
            <a:spLocks noGrp="1"/>
          </p:cNvSpPr>
          <p:nvPr>
            <p:ph type="body" sz="quarter" idx="60" hasCustomPrompt="1"/>
          </p:nvPr>
        </p:nvSpPr>
        <p:spPr>
          <a:xfrm>
            <a:off x="1074758" y="4540489"/>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51" name="3 Marcador de texto">
            <a:extLst>
              <a:ext uri="{FF2B5EF4-FFF2-40B4-BE49-F238E27FC236}">
                <a16:creationId xmlns:a16="http://schemas.microsoft.com/office/drawing/2014/main" id="{E78F7DAB-4F81-734C-BD91-F38A0B8399D4}"/>
              </a:ext>
            </a:extLst>
          </p:cNvPr>
          <p:cNvSpPr>
            <a:spLocks noGrp="1"/>
          </p:cNvSpPr>
          <p:nvPr>
            <p:ph type="body" sz="quarter" idx="61" hasCustomPrompt="1"/>
          </p:nvPr>
        </p:nvSpPr>
        <p:spPr>
          <a:xfrm>
            <a:off x="566315" y="5045441"/>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04</a:t>
            </a:r>
            <a:endParaRPr lang="es-AR"/>
          </a:p>
        </p:txBody>
      </p:sp>
      <p:sp>
        <p:nvSpPr>
          <p:cNvPr id="52" name="3 Marcador de texto">
            <a:extLst>
              <a:ext uri="{FF2B5EF4-FFF2-40B4-BE49-F238E27FC236}">
                <a16:creationId xmlns:a16="http://schemas.microsoft.com/office/drawing/2014/main" id="{41851B7E-E5AE-E14C-A838-7AEF09B002DD}"/>
              </a:ext>
            </a:extLst>
          </p:cNvPr>
          <p:cNvSpPr>
            <a:spLocks noGrp="1"/>
          </p:cNvSpPr>
          <p:nvPr>
            <p:ph type="body" sz="quarter" idx="62" hasCustomPrompt="1"/>
          </p:nvPr>
        </p:nvSpPr>
        <p:spPr>
          <a:xfrm>
            <a:off x="1074758" y="5045440"/>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54" name="3 Marcador de texto">
            <a:extLst>
              <a:ext uri="{FF2B5EF4-FFF2-40B4-BE49-F238E27FC236}">
                <a16:creationId xmlns:a16="http://schemas.microsoft.com/office/drawing/2014/main" id="{E78F7DAB-4F81-734C-BD91-F38A0B8399D4}"/>
              </a:ext>
            </a:extLst>
          </p:cNvPr>
          <p:cNvSpPr>
            <a:spLocks noGrp="1"/>
          </p:cNvSpPr>
          <p:nvPr>
            <p:ph type="body" sz="quarter" idx="63" hasCustomPrompt="1"/>
          </p:nvPr>
        </p:nvSpPr>
        <p:spPr>
          <a:xfrm>
            <a:off x="566315" y="5551397"/>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05</a:t>
            </a:r>
            <a:endParaRPr lang="es-AR"/>
          </a:p>
        </p:txBody>
      </p:sp>
      <p:sp>
        <p:nvSpPr>
          <p:cNvPr id="55" name="3 Marcador de texto">
            <a:extLst>
              <a:ext uri="{FF2B5EF4-FFF2-40B4-BE49-F238E27FC236}">
                <a16:creationId xmlns:a16="http://schemas.microsoft.com/office/drawing/2014/main" id="{41851B7E-E5AE-E14C-A838-7AEF09B002DD}"/>
              </a:ext>
            </a:extLst>
          </p:cNvPr>
          <p:cNvSpPr>
            <a:spLocks noGrp="1"/>
          </p:cNvSpPr>
          <p:nvPr>
            <p:ph type="body" sz="quarter" idx="64" hasCustomPrompt="1"/>
          </p:nvPr>
        </p:nvSpPr>
        <p:spPr>
          <a:xfrm>
            <a:off x="1074758" y="5551396"/>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58" name="3 Marcador de texto">
            <a:extLst>
              <a:ext uri="{FF2B5EF4-FFF2-40B4-BE49-F238E27FC236}">
                <a16:creationId xmlns:a16="http://schemas.microsoft.com/office/drawing/2014/main" id="{E78F7DAB-4F81-734C-BD91-F38A0B8399D4}"/>
              </a:ext>
            </a:extLst>
          </p:cNvPr>
          <p:cNvSpPr>
            <a:spLocks noGrp="1"/>
          </p:cNvSpPr>
          <p:nvPr>
            <p:ph type="body" sz="quarter" idx="65" hasCustomPrompt="1"/>
          </p:nvPr>
        </p:nvSpPr>
        <p:spPr>
          <a:xfrm>
            <a:off x="6293563" y="3545326"/>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06</a:t>
            </a:r>
            <a:endParaRPr lang="es-AR"/>
          </a:p>
        </p:txBody>
      </p:sp>
      <p:sp>
        <p:nvSpPr>
          <p:cNvPr id="60" name="3 Marcador de texto">
            <a:extLst>
              <a:ext uri="{FF2B5EF4-FFF2-40B4-BE49-F238E27FC236}">
                <a16:creationId xmlns:a16="http://schemas.microsoft.com/office/drawing/2014/main" id="{41851B7E-E5AE-E14C-A838-7AEF09B002DD}"/>
              </a:ext>
            </a:extLst>
          </p:cNvPr>
          <p:cNvSpPr>
            <a:spLocks noGrp="1"/>
          </p:cNvSpPr>
          <p:nvPr>
            <p:ph type="body" sz="quarter" idx="66" hasCustomPrompt="1"/>
          </p:nvPr>
        </p:nvSpPr>
        <p:spPr>
          <a:xfrm>
            <a:off x="6802006" y="3545325"/>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61" name="3 Marcador de texto">
            <a:extLst>
              <a:ext uri="{FF2B5EF4-FFF2-40B4-BE49-F238E27FC236}">
                <a16:creationId xmlns:a16="http://schemas.microsoft.com/office/drawing/2014/main" id="{E78F7DAB-4F81-734C-BD91-F38A0B8399D4}"/>
              </a:ext>
            </a:extLst>
          </p:cNvPr>
          <p:cNvSpPr>
            <a:spLocks noGrp="1"/>
          </p:cNvSpPr>
          <p:nvPr>
            <p:ph type="body" sz="quarter" idx="67" hasCustomPrompt="1"/>
          </p:nvPr>
        </p:nvSpPr>
        <p:spPr>
          <a:xfrm>
            <a:off x="6293563" y="4050277"/>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07</a:t>
            </a:r>
            <a:endParaRPr lang="es-AR"/>
          </a:p>
        </p:txBody>
      </p:sp>
      <p:sp>
        <p:nvSpPr>
          <p:cNvPr id="83" name="3 Marcador de texto">
            <a:extLst>
              <a:ext uri="{FF2B5EF4-FFF2-40B4-BE49-F238E27FC236}">
                <a16:creationId xmlns:a16="http://schemas.microsoft.com/office/drawing/2014/main" id="{41851B7E-E5AE-E14C-A838-7AEF09B002DD}"/>
              </a:ext>
            </a:extLst>
          </p:cNvPr>
          <p:cNvSpPr>
            <a:spLocks noGrp="1"/>
          </p:cNvSpPr>
          <p:nvPr>
            <p:ph type="body" sz="quarter" idx="68" hasCustomPrompt="1"/>
          </p:nvPr>
        </p:nvSpPr>
        <p:spPr>
          <a:xfrm>
            <a:off x="6802006" y="4050276"/>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84" name="3 Marcador de texto">
            <a:extLst>
              <a:ext uri="{FF2B5EF4-FFF2-40B4-BE49-F238E27FC236}">
                <a16:creationId xmlns:a16="http://schemas.microsoft.com/office/drawing/2014/main" id="{E78F7DAB-4F81-734C-BD91-F38A0B8399D4}"/>
              </a:ext>
            </a:extLst>
          </p:cNvPr>
          <p:cNvSpPr>
            <a:spLocks noGrp="1"/>
          </p:cNvSpPr>
          <p:nvPr>
            <p:ph type="body" sz="quarter" idx="69" hasCustomPrompt="1"/>
          </p:nvPr>
        </p:nvSpPr>
        <p:spPr>
          <a:xfrm>
            <a:off x="6293563" y="4540490"/>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08</a:t>
            </a:r>
            <a:endParaRPr lang="es-AR"/>
          </a:p>
        </p:txBody>
      </p:sp>
      <p:sp>
        <p:nvSpPr>
          <p:cNvPr id="85" name="3 Marcador de texto">
            <a:extLst>
              <a:ext uri="{FF2B5EF4-FFF2-40B4-BE49-F238E27FC236}">
                <a16:creationId xmlns:a16="http://schemas.microsoft.com/office/drawing/2014/main" id="{41851B7E-E5AE-E14C-A838-7AEF09B002DD}"/>
              </a:ext>
            </a:extLst>
          </p:cNvPr>
          <p:cNvSpPr>
            <a:spLocks noGrp="1"/>
          </p:cNvSpPr>
          <p:nvPr>
            <p:ph type="body" sz="quarter" idx="70" hasCustomPrompt="1"/>
          </p:nvPr>
        </p:nvSpPr>
        <p:spPr>
          <a:xfrm>
            <a:off x="6802006" y="4540489"/>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87" name="3 Marcador de texto">
            <a:extLst>
              <a:ext uri="{FF2B5EF4-FFF2-40B4-BE49-F238E27FC236}">
                <a16:creationId xmlns:a16="http://schemas.microsoft.com/office/drawing/2014/main" id="{E78F7DAB-4F81-734C-BD91-F38A0B8399D4}"/>
              </a:ext>
            </a:extLst>
          </p:cNvPr>
          <p:cNvSpPr>
            <a:spLocks noGrp="1"/>
          </p:cNvSpPr>
          <p:nvPr>
            <p:ph type="body" sz="quarter" idx="71" hasCustomPrompt="1"/>
          </p:nvPr>
        </p:nvSpPr>
        <p:spPr>
          <a:xfrm>
            <a:off x="6293563" y="5045441"/>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09</a:t>
            </a:r>
            <a:endParaRPr lang="es-AR"/>
          </a:p>
        </p:txBody>
      </p:sp>
      <p:sp>
        <p:nvSpPr>
          <p:cNvPr id="88" name="3 Marcador de texto">
            <a:extLst>
              <a:ext uri="{FF2B5EF4-FFF2-40B4-BE49-F238E27FC236}">
                <a16:creationId xmlns:a16="http://schemas.microsoft.com/office/drawing/2014/main" id="{41851B7E-E5AE-E14C-A838-7AEF09B002DD}"/>
              </a:ext>
            </a:extLst>
          </p:cNvPr>
          <p:cNvSpPr>
            <a:spLocks noGrp="1"/>
          </p:cNvSpPr>
          <p:nvPr>
            <p:ph type="body" sz="quarter" idx="72" hasCustomPrompt="1"/>
          </p:nvPr>
        </p:nvSpPr>
        <p:spPr>
          <a:xfrm>
            <a:off x="6802006" y="5045440"/>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89" name="3 Marcador de texto">
            <a:extLst>
              <a:ext uri="{FF2B5EF4-FFF2-40B4-BE49-F238E27FC236}">
                <a16:creationId xmlns:a16="http://schemas.microsoft.com/office/drawing/2014/main" id="{E78F7DAB-4F81-734C-BD91-F38A0B8399D4}"/>
              </a:ext>
            </a:extLst>
          </p:cNvPr>
          <p:cNvSpPr>
            <a:spLocks noGrp="1"/>
          </p:cNvSpPr>
          <p:nvPr>
            <p:ph type="body" sz="quarter" idx="73" hasCustomPrompt="1"/>
          </p:nvPr>
        </p:nvSpPr>
        <p:spPr>
          <a:xfrm>
            <a:off x="6293563" y="5551397"/>
            <a:ext cx="512063" cy="379656"/>
          </a:xfrm>
          <a:prstGeom prst="rect">
            <a:avLst/>
          </a:prstGeom>
          <a:solidFill>
            <a:srgbClr val="0451E4"/>
          </a:solidFill>
        </p:spPr>
        <p:txBody>
          <a:bodyPr wrap="square">
            <a:spAutoFit/>
          </a:bodyPr>
          <a:lstStyle>
            <a:lvl1pPr marL="0" indent="0">
              <a:lnSpc>
                <a:spcPct val="100000"/>
              </a:lnSpc>
              <a:spcBef>
                <a:spcPts val="0"/>
              </a:spcBef>
              <a:buNone/>
              <a:defRPr sz="1867" b="1" baseline="0">
                <a:solidFill>
                  <a:schemeClr val="bg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10</a:t>
            </a:r>
            <a:endParaRPr lang="es-AR"/>
          </a:p>
        </p:txBody>
      </p:sp>
      <p:sp>
        <p:nvSpPr>
          <p:cNvPr id="90" name="3 Marcador de texto">
            <a:extLst>
              <a:ext uri="{FF2B5EF4-FFF2-40B4-BE49-F238E27FC236}">
                <a16:creationId xmlns:a16="http://schemas.microsoft.com/office/drawing/2014/main" id="{41851B7E-E5AE-E14C-A838-7AEF09B002DD}"/>
              </a:ext>
            </a:extLst>
          </p:cNvPr>
          <p:cNvSpPr>
            <a:spLocks noGrp="1"/>
          </p:cNvSpPr>
          <p:nvPr>
            <p:ph type="body" sz="quarter" idx="74" hasCustomPrompt="1"/>
          </p:nvPr>
        </p:nvSpPr>
        <p:spPr>
          <a:xfrm>
            <a:off x="6802006" y="5551396"/>
            <a:ext cx="4829221" cy="404561"/>
          </a:xfrm>
          <a:prstGeom prst="rect">
            <a:avLst/>
          </a:prstGeom>
          <a:solidFill>
            <a:schemeClr val="bg1"/>
          </a:solidFill>
        </p:spPr>
        <p:txBody>
          <a:bodyPr wrap="square" anchor="ctr" anchorCtr="0">
            <a:noAutofit/>
          </a:bodyPr>
          <a:lstStyle>
            <a:lvl1pPr marL="0" indent="0">
              <a:lnSpc>
                <a:spcPct val="100000"/>
              </a:lnSpc>
              <a:spcBef>
                <a:spcPts val="0"/>
              </a:spcBef>
              <a:buNone/>
              <a:defRPr sz="1467" b="0" baseline="0">
                <a:solidFill>
                  <a:schemeClr val="tx1"/>
                </a:solidFill>
              </a:defRPr>
            </a:lvl1pPr>
            <a:lvl2pPr marL="243410" indent="0">
              <a:buNone/>
              <a:defRPr/>
            </a:lvl2pPr>
            <a:lvl3pPr marL="507987" indent="0">
              <a:buNone/>
              <a:defRPr/>
            </a:lvl3pPr>
            <a:lvl4pPr marL="721766" indent="0">
              <a:buNone/>
              <a:defRPr/>
            </a:lvl4pPr>
            <a:lvl5pPr marL="954592" indent="0">
              <a:buNone/>
              <a:defRPr/>
            </a:lvl5pPr>
          </a:lstStyle>
          <a:p>
            <a:pPr lvl="0"/>
            <a:r>
              <a:rPr lang="es-ES"/>
              <a:t>TÍTULO DE CAPÍTULO CORTO SIMULADO</a:t>
            </a:r>
            <a:endParaRPr lang="es-AR"/>
          </a:p>
        </p:txBody>
      </p:sp>
      <p:sp>
        <p:nvSpPr>
          <p:cNvPr id="36" name="Slide Number Placeholder 2">
            <a:extLst>
              <a:ext uri="{FF2B5EF4-FFF2-40B4-BE49-F238E27FC236}">
                <a16:creationId xmlns:a16="http://schemas.microsoft.com/office/drawing/2014/main" id="{6E216EF1-2B73-4E03-8217-5DE88A8B9305}"/>
              </a:ext>
            </a:extLst>
          </p:cNvPr>
          <p:cNvSpPr>
            <a:spLocks noGrp="1"/>
          </p:cNvSpPr>
          <p:nvPr>
            <p:ph type="sldNum" sz="quarter" idx="4"/>
          </p:nvPr>
        </p:nvSpPr>
        <p:spPr>
          <a:xfrm>
            <a:off x="11667031" y="6616404"/>
            <a:ext cx="428869" cy="150305"/>
          </a:xfrm>
          <a:prstGeom prst="rect">
            <a:avLst/>
          </a:prstGeom>
        </p:spPr>
        <p:txBody>
          <a:bodyPr/>
          <a:lstStyle>
            <a:lvl1pPr algn="r">
              <a:defRPr sz="800"/>
            </a:lvl1pPr>
          </a:lstStyle>
          <a:p>
            <a:fld id="{5482B5CA-E49D-6744-8292-DFBC6A05FD3C}" type="slidenum">
              <a:rPr lang="en-US" smtClean="0"/>
              <a:pPr/>
              <a:t>‹Nº›</a:t>
            </a:fld>
            <a:endParaRPr lang="en-US"/>
          </a:p>
        </p:txBody>
      </p:sp>
      <p:sp>
        <p:nvSpPr>
          <p:cNvPr id="38"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6457" y="943819"/>
            <a:ext cx="12197583" cy="2490391"/>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1200"/>
            </a:lvl1pPr>
          </a:lstStyle>
          <a:p>
            <a:endParaRPr lang="x-none"/>
          </a:p>
          <a:p>
            <a:endParaRPr lang="x-none"/>
          </a:p>
          <a:p>
            <a:r>
              <a:rPr lang="x-none"/>
              <a:t>Haga click en el ícono para incluir una imagen</a:t>
            </a:r>
          </a:p>
        </p:txBody>
      </p:sp>
      <p:pic>
        <p:nvPicPr>
          <p:cNvPr id="3" name="Imagen 2">
            <a:extLst>
              <a:ext uri="{FF2B5EF4-FFF2-40B4-BE49-F238E27FC236}">
                <a16:creationId xmlns:a16="http://schemas.microsoft.com/office/drawing/2014/main" id="{7DD74718-BDC9-B8D5-264C-B0C3299590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7046" y="-5"/>
            <a:ext cx="8268854" cy="666843"/>
          </a:xfrm>
          <a:prstGeom prst="rect">
            <a:avLst/>
          </a:prstGeom>
        </p:spPr>
      </p:pic>
      <p:pic>
        <p:nvPicPr>
          <p:cNvPr id="5" name="Imagen 4">
            <a:extLst>
              <a:ext uri="{FF2B5EF4-FFF2-40B4-BE49-F238E27FC236}">
                <a16:creationId xmlns:a16="http://schemas.microsoft.com/office/drawing/2014/main" id="{3612F227-B45A-03E1-E778-1BC0CE45E57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9190" y="-21770"/>
            <a:ext cx="2067213" cy="737895"/>
          </a:xfrm>
          <a:prstGeom prst="rect">
            <a:avLst/>
          </a:prstGeom>
        </p:spPr>
      </p:pic>
    </p:spTree>
    <p:extLst>
      <p:ext uri="{BB962C8B-B14F-4D97-AF65-F5344CB8AC3E}">
        <p14:creationId xmlns:p14="http://schemas.microsoft.com/office/powerpoint/2010/main" val="3450931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2653287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endParaRPr lang="es-AR"/>
          </a:p>
        </p:txBody>
      </p:sp>
      <p:sp>
        <p:nvSpPr>
          <p:cNvPr id="9" name="Marcador de número de diapositiva 8"/>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2771918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fecha 2"/>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endParaRPr lang="es-AR"/>
          </a:p>
        </p:txBody>
      </p:sp>
      <p:sp>
        <p:nvSpPr>
          <p:cNvPr id="5" name="Marcador de número de diapositiva 4"/>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202061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endParaRPr lang="es-AR"/>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1732872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654523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6/11/2023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612634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2.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6742" y="168231"/>
            <a:ext cx="1743470" cy="669969"/>
          </a:xfrm>
          <a:prstGeom prst="rect">
            <a:avLst/>
          </a:prstGeom>
        </p:spPr>
      </p:pic>
      <p:pic>
        <p:nvPicPr>
          <p:cNvPr id="8" name="Imagen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988999" y="364277"/>
            <a:ext cx="1813534" cy="277876"/>
          </a:xfrm>
          <a:prstGeom prst="rect">
            <a:avLst/>
          </a:prstGeom>
        </p:spPr>
      </p:pic>
      <p:pic>
        <p:nvPicPr>
          <p:cNvPr id="9" name="Imagen 8"/>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p:blipFill>
        <p:spPr>
          <a:xfrm>
            <a:off x="5088466" y="283452"/>
            <a:ext cx="1478578" cy="554748"/>
          </a:xfrm>
          <a:prstGeom prst="rect">
            <a:avLst/>
          </a:prstGeom>
        </p:spPr>
      </p:pic>
      <p:sp>
        <p:nvSpPr>
          <p:cNvPr id="2" name="MSIPCMContentMarking" descr="{&quot;HashCode&quot;:-1625658971,&quot;Placement&quot;:&quot;Header&quot;,&quot;Top&quot;:0.0,&quot;Left&quot;:849.0028,&quot;SlideWidth&quot;:960,&quot;SlideHeight&quot;:540}">
            <a:extLst>
              <a:ext uri="{FF2B5EF4-FFF2-40B4-BE49-F238E27FC236}">
                <a16:creationId xmlns:a16="http://schemas.microsoft.com/office/drawing/2014/main" id="{A873E494-F2A9-47A9-977A-E3CC47DCD87F}"/>
              </a:ext>
            </a:extLst>
          </p:cNvPr>
          <p:cNvSpPr txBox="1"/>
          <p:nvPr userDrawn="1"/>
        </p:nvSpPr>
        <p:spPr>
          <a:xfrm>
            <a:off x="10782336" y="0"/>
            <a:ext cx="1409664" cy="262344"/>
          </a:xfrm>
          <a:prstGeom prst="rect">
            <a:avLst/>
          </a:prstGeom>
          <a:noFill/>
        </p:spPr>
        <p:txBody>
          <a:bodyPr vert="horz" wrap="square" lIns="0" tIns="0" rIns="0" bIns="0" rtlCol="0" anchor="ctr" anchorCtr="1">
            <a:spAutoFit/>
          </a:bodyPr>
          <a:lstStyle/>
          <a:p>
            <a:pPr algn="r">
              <a:spcBef>
                <a:spcPts val="0"/>
              </a:spcBef>
              <a:spcAft>
                <a:spcPts val="0"/>
              </a:spcAft>
            </a:pPr>
            <a:r>
              <a:rPr lang="es-AR" sz="1000">
                <a:solidFill>
                  <a:srgbClr val="000000"/>
                </a:solidFill>
                <a:latin typeface="Calibri" panose="020F0502020204030204" pitchFamily="34" charset="0"/>
              </a:rPr>
              <a:t>Documento: Personal</a:t>
            </a:r>
          </a:p>
        </p:txBody>
      </p:sp>
    </p:spTree>
    <p:extLst>
      <p:ext uri="{BB962C8B-B14F-4D97-AF65-F5344CB8AC3E}">
        <p14:creationId xmlns:p14="http://schemas.microsoft.com/office/powerpoint/2010/main" val="2543953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D8D6B27-FA39-4B28-BD14-B582E9A02F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76ECE962-37C9-4527-9937-F59D569CCC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614A5C3A-3683-4C75-8B7A-9929626D0C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4F24E-E5E0-48DF-8102-662B2C67A4E4}" type="datetimeFigureOut">
              <a:rPr lang="es-AR" smtClean="0"/>
              <a:t>6/11/2023</a:t>
            </a:fld>
            <a:endParaRPr lang="es-AR"/>
          </a:p>
        </p:txBody>
      </p:sp>
      <p:sp>
        <p:nvSpPr>
          <p:cNvPr id="5" name="Marcador de pie de página 4">
            <a:extLst>
              <a:ext uri="{FF2B5EF4-FFF2-40B4-BE49-F238E27FC236}">
                <a16:creationId xmlns:a16="http://schemas.microsoft.com/office/drawing/2014/main" id="{1B5E1E51-3F6F-4A3C-BF97-99C38C389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7196F903-80DB-4557-869C-40BA5F363A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9C59C-A84D-42EA-B367-4BB4FCA3C444}" type="slidenum">
              <a:rPr lang="es-AR" smtClean="0"/>
              <a:t>‹Nº›</a:t>
            </a:fld>
            <a:endParaRPr lang="es-AR"/>
          </a:p>
        </p:txBody>
      </p:sp>
      <p:sp>
        <p:nvSpPr>
          <p:cNvPr id="7" name="MSIPCMContentMarking" descr="{&quot;HashCode&quot;:-1625658971,&quot;Placement&quot;:&quot;Header&quot;,&quot;Top&quot;:0.0,&quot;Left&quot;:849.0028,&quot;SlideWidth&quot;:960,&quot;SlideHeight&quot;:540}">
            <a:extLst>
              <a:ext uri="{FF2B5EF4-FFF2-40B4-BE49-F238E27FC236}">
                <a16:creationId xmlns:a16="http://schemas.microsoft.com/office/drawing/2014/main" id="{279F1F98-758B-4BDF-8114-EEB7C8C81A99}"/>
              </a:ext>
            </a:extLst>
          </p:cNvPr>
          <p:cNvSpPr txBox="1"/>
          <p:nvPr userDrawn="1"/>
        </p:nvSpPr>
        <p:spPr>
          <a:xfrm>
            <a:off x="10782336" y="0"/>
            <a:ext cx="1409664" cy="262344"/>
          </a:xfrm>
          <a:prstGeom prst="rect">
            <a:avLst/>
          </a:prstGeom>
          <a:noFill/>
        </p:spPr>
        <p:txBody>
          <a:bodyPr vert="horz" wrap="square" lIns="0" tIns="0" rIns="0" bIns="0" rtlCol="0" anchor="ctr" anchorCtr="1">
            <a:spAutoFit/>
          </a:bodyPr>
          <a:lstStyle/>
          <a:p>
            <a:pPr algn="r">
              <a:spcBef>
                <a:spcPts val="0"/>
              </a:spcBef>
              <a:spcAft>
                <a:spcPts val="0"/>
              </a:spcAft>
            </a:pPr>
            <a:r>
              <a:rPr lang="es-AR" sz="1000">
                <a:solidFill>
                  <a:srgbClr val="000000"/>
                </a:solidFill>
                <a:latin typeface="Calibri" panose="020F0502020204030204" pitchFamily="34" charset="0"/>
              </a:rPr>
              <a:t>Documento: Personal</a:t>
            </a:r>
          </a:p>
        </p:txBody>
      </p:sp>
    </p:spTree>
    <p:extLst>
      <p:ext uri="{BB962C8B-B14F-4D97-AF65-F5344CB8AC3E}">
        <p14:creationId xmlns:p14="http://schemas.microsoft.com/office/powerpoint/2010/main" val="20591733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 id="2147483676" r:id="rId14"/>
    <p:sldLayoutId id="214748367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742" y="168231"/>
            <a:ext cx="1743470" cy="669969"/>
          </a:xfrm>
          <a:prstGeom prst="rect">
            <a:avLst/>
          </a:prstGeom>
        </p:spPr>
      </p:pic>
      <p:pic>
        <p:nvPicPr>
          <p:cNvPr id="8" name="Imagen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988999" y="364277"/>
            <a:ext cx="1813534" cy="277876"/>
          </a:xfrm>
          <a:prstGeom prst="rect">
            <a:avLst/>
          </a:prstGeom>
        </p:spPr>
      </p:pic>
      <p:pic>
        <p:nvPicPr>
          <p:cNvPr id="9" name="Imagen 8"/>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p:blipFill>
        <p:spPr>
          <a:xfrm>
            <a:off x="5088466" y="283452"/>
            <a:ext cx="1478578" cy="554748"/>
          </a:xfrm>
          <a:prstGeom prst="rect">
            <a:avLst/>
          </a:prstGeom>
        </p:spPr>
      </p:pic>
      <p:sp>
        <p:nvSpPr>
          <p:cNvPr id="2" name="MSIPCMContentMarking" descr="{&quot;HashCode&quot;:-1625658971,&quot;Placement&quot;:&quot;Header&quot;,&quot;Top&quot;:0.0,&quot;Left&quot;:849.0028,&quot;SlideWidth&quot;:960,&quot;SlideHeight&quot;:540}">
            <a:extLst>
              <a:ext uri="{FF2B5EF4-FFF2-40B4-BE49-F238E27FC236}">
                <a16:creationId xmlns:a16="http://schemas.microsoft.com/office/drawing/2014/main" id="{A873E494-F2A9-47A9-977A-E3CC47DCD87F}"/>
              </a:ext>
            </a:extLst>
          </p:cNvPr>
          <p:cNvSpPr txBox="1"/>
          <p:nvPr userDrawn="1"/>
        </p:nvSpPr>
        <p:spPr>
          <a:xfrm>
            <a:off x="10782336" y="0"/>
            <a:ext cx="1409664" cy="262344"/>
          </a:xfrm>
          <a:prstGeom prst="rect">
            <a:avLst/>
          </a:prstGeom>
          <a:noFill/>
        </p:spPr>
        <p:txBody>
          <a:bodyPr vert="horz" wrap="square" lIns="0" tIns="0" rIns="0" bIns="0" rtlCol="0" anchor="ctr" anchorCtr="1">
            <a:spAutoFit/>
          </a:bodyPr>
          <a:lstStyle/>
          <a:p>
            <a:pPr algn="r">
              <a:spcBef>
                <a:spcPts val="0"/>
              </a:spcBef>
              <a:spcAft>
                <a:spcPts val="0"/>
              </a:spcAft>
            </a:pPr>
            <a:r>
              <a:rPr lang="es-AR" sz="1000">
                <a:solidFill>
                  <a:srgbClr val="000000"/>
                </a:solidFill>
                <a:latin typeface="Calibri" panose="020F0502020204030204" pitchFamily="34" charset="0"/>
              </a:rPr>
              <a:t>Documento: Personal</a:t>
            </a:r>
          </a:p>
        </p:txBody>
      </p:sp>
    </p:spTree>
    <p:extLst>
      <p:ext uri="{BB962C8B-B14F-4D97-AF65-F5344CB8AC3E}">
        <p14:creationId xmlns:p14="http://schemas.microsoft.com/office/powerpoint/2010/main" val="10211145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42.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comments" Target="../comments/comment1.xml"/><Relationship Id="rId3" Type="http://schemas.openxmlformats.org/officeDocument/2006/relationships/image" Target="../media/image44.png"/><Relationship Id="rId7" Type="http://schemas.openxmlformats.org/officeDocument/2006/relationships/image" Target="../media/image7.png"/><Relationship Id="rId12"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49.svg"/><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51.png"/><Relationship Id="rId7"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53.png"/><Relationship Id="rId10" Type="http://schemas.openxmlformats.org/officeDocument/2006/relationships/image" Target="../media/image42.svg"/><Relationship Id="rId4" Type="http://schemas.openxmlformats.org/officeDocument/2006/relationships/image" Target="../media/image52.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55.png"/><Relationship Id="rId7" Type="http://schemas.openxmlformats.org/officeDocument/2006/relationships/image" Target="../media/image41.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57.png"/><Relationship Id="rId7" Type="http://schemas.openxmlformats.org/officeDocument/2006/relationships/image" Target="../media/image4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6.png"/><Relationship Id="rId7" Type="http://schemas.openxmlformats.org/officeDocument/2006/relationships/image" Target="../media/image7.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pn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7.png"/><Relationship Id="rId3" Type="http://schemas.openxmlformats.org/officeDocument/2006/relationships/image" Target="../media/image30.sv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4">
            <a:extLst>
              <a:ext uri="{FF2B5EF4-FFF2-40B4-BE49-F238E27FC236}">
                <a16:creationId xmlns:a16="http://schemas.microsoft.com/office/drawing/2014/main" id="{489EB60A-B9D9-4064-8035-8B4BFBF25E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931723"/>
            <a:ext cx="12197531" cy="3440911"/>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8148" h="2612521">
                <a:moveTo>
                  <a:pt x="0" y="9144"/>
                </a:moveTo>
                <a:cubicBezTo>
                  <a:pt x="-3119" y="14343"/>
                  <a:pt x="9150505" y="9009"/>
                  <a:pt x="9148148" y="0"/>
                </a:cubicBezTo>
                <a:lnTo>
                  <a:pt x="9148148" y="2369105"/>
                </a:lnTo>
                <a:cubicBezTo>
                  <a:pt x="9148148" y="2503540"/>
                  <a:pt x="9039167" y="2612521"/>
                  <a:pt x="8904732" y="2612521"/>
                </a:cubicBezTo>
                <a:lnTo>
                  <a:pt x="247988" y="2612521"/>
                </a:lnTo>
                <a:cubicBezTo>
                  <a:pt x="113553" y="2612521"/>
                  <a:pt x="2191" y="2522825"/>
                  <a:pt x="4572" y="2369105"/>
                </a:cubicBezTo>
                <a:lnTo>
                  <a:pt x="0" y="9144"/>
                </a:lnTo>
                <a:close/>
              </a:path>
            </a:pathLst>
          </a:custGeom>
        </p:spPr>
      </p:pic>
      <p:sp>
        <p:nvSpPr>
          <p:cNvPr id="2" name="Título 1"/>
          <p:cNvSpPr>
            <a:spLocks noGrp="1"/>
          </p:cNvSpPr>
          <p:nvPr>
            <p:ph type="ctrTitle"/>
          </p:nvPr>
        </p:nvSpPr>
        <p:spPr>
          <a:xfrm>
            <a:off x="-90015" y="3642679"/>
            <a:ext cx="12070080" cy="2387600"/>
          </a:xfrm>
        </p:spPr>
        <p:txBody>
          <a:bodyPr/>
          <a:lstStyle/>
          <a:p>
            <a:pPr marL="0" marR="0" lvl="0" indent="0" defTabSz="914400" rtl="0" eaLnBrk="1" fontAlgn="auto" latinLnBrk="0" hangingPunct="1">
              <a:lnSpc>
                <a:spcPct val="100000"/>
              </a:lnSpc>
              <a:spcBef>
                <a:spcPts val="0"/>
              </a:spcBef>
              <a:spcAft>
                <a:spcPts val="0"/>
              </a:spcAft>
              <a:tabLst/>
              <a:defRPr/>
            </a:pPr>
            <a:r>
              <a:rPr kumimoji="0" lang="es-AR" sz="2400" b="1"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mn-cs"/>
              </a:rPr>
              <a:t>Características de los intrusivos ígneos en el dominio minero de YPF en Santa Cruz</a:t>
            </a:r>
            <a:br>
              <a:rPr kumimoji="0" lang="x-none" sz="3200" b="1" i="0" u="none" strike="noStrike" kern="1200" cap="none" spc="0" normalizeH="0" baseline="0" noProof="0" dirty="0">
                <a:ln>
                  <a:noFill/>
                </a:ln>
                <a:solidFill>
                  <a:prstClr val="black"/>
                </a:solidFill>
                <a:effectLst/>
                <a:uLnTx/>
                <a:uFillTx/>
                <a:latin typeface="Calibri" panose="020F0502020204030204"/>
                <a:ea typeface="+mn-ea"/>
                <a:cs typeface="+mn-cs"/>
              </a:rPr>
            </a:br>
            <a:endParaRPr lang="es-AR" dirty="0"/>
          </a:p>
        </p:txBody>
      </p:sp>
      <p:sp>
        <p:nvSpPr>
          <p:cNvPr id="5" name="Text Placeholder 18">
            <a:extLst>
              <a:ext uri="{FF2B5EF4-FFF2-40B4-BE49-F238E27FC236}">
                <a16:creationId xmlns:a16="http://schemas.microsoft.com/office/drawing/2014/main" id="{DB2EBA0B-9D02-418D-A36D-662DAAD938CC}"/>
              </a:ext>
            </a:extLst>
          </p:cNvPr>
          <p:cNvSpPr txBox="1">
            <a:spLocks/>
          </p:cNvSpPr>
          <p:nvPr/>
        </p:nvSpPr>
        <p:spPr>
          <a:xfrm>
            <a:off x="211935" y="6356282"/>
            <a:ext cx="4454593" cy="29745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sz="1600" b="1" i="1" dirty="0">
                <a:solidFill>
                  <a:srgbClr val="0451E4"/>
                </a:solidFill>
              </a:rPr>
              <a:t>NOVIEMBRE 2023</a:t>
            </a:r>
            <a:endParaRPr lang="x-none" sz="1600" b="1" i="1" dirty="0">
              <a:solidFill>
                <a:srgbClr val="0451E4"/>
              </a:solidFill>
            </a:endParaRPr>
          </a:p>
        </p:txBody>
      </p:sp>
      <p:sp>
        <p:nvSpPr>
          <p:cNvPr id="9" name="Subtítulo 2">
            <a:extLst>
              <a:ext uri="{FF2B5EF4-FFF2-40B4-BE49-F238E27FC236}">
                <a16:creationId xmlns:a16="http://schemas.microsoft.com/office/drawing/2014/main" id="{DD72ED4B-9197-9324-B8D0-F85674A3127B}"/>
              </a:ext>
            </a:extLst>
          </p:cNvPr>
          <p:cNvSpPr>
            <a:spLocks noGrp="1"/>
          </p:cNvSpPr>
          <p:nvPr>
            <p:ph type="subTitle" idx="1"/>
          </p:nvPr>
        </p:nvSpPr>
        <p:spPr>
          <a:xfrm>
            <a:off x="771277" y="5377789"/>
            <a:ext cx="9144000" cy="548488"/>
          </a:xfrm>
        </p:spPr>
        <p:txBody>
          <a:bodyPr/>
          <a:lstStyle/>
          <a:p>
            <a:r>
              <a:rPr lang="en-US" sz="1600" dirty="0" err="1"/>
              <a:t>Aguil</a:t>
            </a:r>
            <a:r>
              <a:rPr lang="en-US" sz="1600" dirty="0"/>
              <a:t>, </a:t>
            </a:r>
            <a:r>
              <a:rPr lang="en-US" sz="1600" dirty="0" err="1"/>
              <a:t>Brahim</a:t>
            </a:r>
            <a:r>
              <a:rPr lang="en-US" sz="1600" baseline="30000" dirty="0"/>
              <a:t>(1)</a:t>
            </a:r>
            <a:r>
              <a:rPr lang="en-US" sz="1600" dirty="0"/>
              <a:t>, Salvarredy </a:t>
            </a:r>
            <a:r>
              <a:rPr lang="en-US" sz="1600" dirty="0" err="1"/>
              <a:t>Aranguren,</a:t>
            </a:r>
            <a:r>
              <a:rPr lang="en-US" sz="1600" dirty="0"/>
              <a:t> Matías M.</a:t>
            </a:r>
            <a:r>
              <a:rPr lang="en-US" sz="1600" baseline="30000" dirty="0"/>
              <a:t>(1*)</a:t>
            </a:r>
            <a:r>
              <a:rPr lang="en-US" sz="1600" dirty="0"/>
              <a:t>, </a:t>
            </a:r>
            <a:r>
              <a:rPr lang="en-US" sz="1600" dirty="0" err="1"/>
              <a:t>Alaimo</a:t>
            </a:r>
            <a:r>
              <a:rPr lang="en-US" sz="1600" dirty="0"/>
              <a:t> Flores, Andrea A. </a:t>
            </a:r>
            <a:r>
              <a:rPr lang="en-US" sz="1600" baseline="30000" dirty="0"/>
              <a:t>(1)</a:t>
            </a:r>
            <a:r>
              <a:rPr lang="en-US" sz="1600" dirty="0"/>
              <a:t> y Perez, </a:t>
            </a:r>
            <a:r>
              <a:rPr lang="en-US" sz="1600" dirty="0">
                <a:ea typeface="+mn-lt"/>
                <a:cs typeface="+mn-lt"/>
              </a:rPr>
              <a:t>Carlos L. </a:t>
            </a:r>
            <a:r>
              <a:rPr lang="en-US" sz="1600" baseline="30000" dirty="0">
                <a:ea typeface="+mn-lt"/>
                <a:cs typeface="+mn-lt"/>
              </a:rPr>
              <a:t>(1)</a:t>
            </a:r>
            <a:endParaRPr lang="es-AR" sz="1600" baseline="30000" dirty="0">
              <a:ea typeface="+mn-lt"/>
              <a:cs typeface="+mn-lt"/>
            </a:endParaRPr>
          </a:p>
          <a:p>
            <a:endParaRPr lang="es-AR" dirty="0"/>
          </a:p>
        </p:txBody>
      </p:sp>
      <p:pic>
        <p:nvPicPr>
          <p:cNvPr id="10" name="Imagen 9">
            <a:extLst>
              <a:ext uri="{FF2B5EF4-FFF2-40B4-BE49-F238E27FC236}">
                <a16:creationId xmlns:a16="http://schemas.microsoft.com/office/drawing/2014/main" id="{8055526F-366C-5346-9B4A-58DFBECA27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10994003" y="6356282"/>
            <a:ext cx="853440" cy="383697"/>
          </a:xfrm>
          <a:prstGeom prst="rect">
            <a:avLst/>
          </a:prstGeom>
        </p:spPr>
      </p:pic>
      <p:sp>
        <p:nvSpPr>
          <p:cNvPr id="11" name="CuadroTexto 10">
            <a:extLst>
              <a:ext uri="{FF2B5EF4-FFF2-40B4-BE49-F238E27FC236}">
                <a16:creationId xmlns:a16="http://schemas.microsoft.com/office/drawing/2014/main" id="{85E783A8-76E7-7C62-7151-D28B8170A113}"/>
              </a:ext>
            </a:extLst>
          </p:cNvPr>
          <p:cNvSpPr txBox="1"/>
          <p:nvPr/>
        </p:nvSpPr>
        <p:spPr>
          <a:xfrm>
            <a:off x="3757073" y="6337633"/>
            <a:ext cx="6158204" cy="369332"/>
          </a:xfrm>
          <a:prstGeom prst="rect">
            <a:avLst/>
          </a:prstGeom>
          <a:noFill/>
        </p:spPr>
        <p:txBody>
          <a:bodyPr wrap="square">
            <a:spAutoFit/>
          </a:bodyPr>
          <a:lstStyle/>
          <a:p>
            <a:r>
              <a:rPr lang="es-AR" baseline="30000" dirty="0">
                <a:solidFill>
                  <a:schemeClr val="tx1"/>
                </a:solidFill>
                <a:latin typeface="Arial"/>
                <a:cs typeface="Arial"/>
              </a:rPr>
              <a:t>1 </a:t>
            </a:r>
            <a:r>
              <a:rPr lang="es-AR" dirty="0">
                <a:solidFill>
                  <a:schemeClr val="tx1"/>
                </a:solidFill>
                <a:latin typeface="Arial"/>
                <a:cs typeface="Arial"/>
              </a:rPr>
              <a:t>YPF S.A. ; *UNPSJB</a:t>
            </a:r>
            <a:r>
              <a:rPr lang="es-AR" baseline="30000" dirty="0">
                <a:solidFill>
                  <a:schemeClr val="tx1"/>
                </a:solidFill>
                <a:latin typeface="Arial"/>
                <a:cs typeface="Arial"/>
              </a:rPr>
              <a:t>  </a:t>
            </a:r>
            <a:endParaRPr lang="es-AR" dirty="0"/>
          </a:p>
        </p:txBody>
      </p:sp>
      <p:sp>
        <p:nvSpPr>
          <p:cNvPr id="8" name="Rectángulo 7">
            <a:extLst>
              <a:ext uri="{FF2B5EF4-FFF2-40B4-BE49-F238E27FC236}">
                <a16:creationId xmlns:a16="http://schemas.microsoft.com/office/drawing/2014/main" id="{70253241-41D3-4062-A211-C80F4A24397B}"/>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 name="Imagen 2">
            <a:extLst>
              <a:ext uri="{FF2B5EF4-FFF2-40B4-BE49-F238E27FC236}">
                <a16:creationId xmlns:a16="http://schemas.microsoft.com/office/drawing/2014/main" id="{450348DC-0A12-778F-07D0-4F93692A2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9464" y="6266032"/>
            <a:ext cx="434539" cy="512533"/>
          </a:xfrm>
          <a:prstGeom prst="rect">
            <a:avLst/>
          </a:prstGeom>
        </p:spPr>
      </p:pic>
    </p:spTree>
    <p:extLst>
      <p:ext uri="{BB962C8B-B14F-4D97-AF65-F5344CB8AC3E}">
        <p14:creationId xmlns:p14="http://schemas.microsoft.com/office/powerpoint/2010/main" val="3507860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01F04753-80EF-4F8D-A1B1-D4C61F23D100}"/>
              </a:ext>
            </a:extLst>
          </p:cNvPr>
          <p:cNvSpPr txBox="1">
            <a:spLocks/>
          </p:cNvSpPr>
          <p:nvPr/>
        </p:nvSpPr>
        <p:spPr>
          <a:xfrm>
            <a:off x="545221" y="1329984"/>
            <a:ext cx="4979376"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s-AR" sz="1600" b="1" i="1" dirty="0">
                <a:solidFill>
                  <a:schemeClr val="accent2"/>
                </a:solidFill>
                <a:cs typeface="Angsana New" panose="02020603050405020304" pitchFamily="18" charset="-34"/>
              </a:rPr>
              <a:t>CUERPOS IGNEOS CON GEOMETRIA FINGERS </a:t>
            </a:r>
          </a:p>
        </p:txBody>
      </p:sp>
      <p:sp>
        <p:nvSpPr>
          <p:cNvPr id="7" name="CuadroTexto 6">
            <a:extLst>
              <a:ext uri="{FF2B5EF4-FFF2-40B4-BE49-F238E27FC236}">
                <a16:creationId xmlns:a16="http://schemas.microsoft.com/office/drawing/2014/main" id="{A9958847-4E5A-4FAD-8A26-D9D257F8E178}"/>
              </a:ext>
            </a:extLst>
          </p:cNvPr>
          <p:cNvSpPr txBox="1"/>
          <p:nvPr/>
        </p:nvSpPr>
        <p:spPr>
          <a:xfrm>
            <a:off x="6040533" y="1238018"/>
            <a:ext cx="2899640" cy="738664"/>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s-AR" sz="1400" dirty="0">
                <a:ea typeface="+mn-lt"/>
                <a:cs typeface="+mn-lt"/>
              </a:rPr>
              <a:t>Emplazado en la Fm. Bajo Barreal</a:t>
            </a:r>
          </a:p>
          <a:p>
            <a:pPr marL="285750" indent="-285750">
              <a:buFont typeface="Arial" panose="020B0604020202020204" pitchFamily="34" charset="0"/>
              <a:buChar char="•"/>
            </a:pPr>
            <a:r>
              <a:rPr lang="es-AR" sz="1400" dirty="0">
                <a:ea typeface="+mn-lt"/>
                <a:cs typeface="+mn-lt"/>
              </a:rPr>
              <a:t>Área: 16 km2</a:t>
            </a:r>
            <a:r>
              <a:rPr lang="es-AR" sz="1400" dirty="0"/>
              <a:t> </a:t>
            </a:r>
          </a:p>
          <a:p>
            <a:pPr marL="285750" indent="-285750">
              <a:buFont typeface="Arial" panose="020B0604020202020204" pitchFamily="34" charset="0"/>
              <a:buChar char="•"/>
            </a:pPr>
            <a:r>
              <a:rPr lang="es-AR" sz="1400" dirty="0"/>
              <a:t>Espesor: 15 m promedio</a:t>
            </a:r>
            <a:endParaRPr lang="es-AR" dirty="0">
              <a:ea typeface="Calibri"/>
              <a:cs typeface="Calibri"/>
            </a:endParaRPr>
          </a:p>
        </p:txBody>
      </p:sp>
      <p:sp>
        <p:nvSpPr>
          <p:cNvPr id="9" name="Marcador de texto 3">
            <a:extLst>
              <a:ext uri="{FF2B5EF4-FFF2-40B4-BE49-F238E27FC236}">
                <a16:creationId xmlns:a16="http://schemas.microsoft.com/office/drawing/2014/main" id="{6B3E27E4-851F-4F67-86FB-D0979BE9EB2B}"/>
              </a:ext>
            </a:extLst>
          </p:cNvPr>
          <p:cNvSpPr txBox="1">
            <a:spLocks/>
          </p:cNvSpPr>
          <p:nvPr/>
        </p:nvSpPr>
        <p:spPr>
          <a:xfrm>
            <a:off x="70341" y="1002133"/>
            <a:ext cx="4318780"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s-AR" sz="1600" b="1" dirty="0">
                <a:solidFill>
                  <a:srgbClr val="0070C0"/>
                </a:solidFill>
              </a:rPr>
              <a:t>CUERPOS INTRUSIVOS EN CAÑADON YATEL</a:t>
            </a:r>
          </a:p>
        </p:txBody>
      </p:sp>
      <p:pic>
        <p:nvPicPr>
          <p:cNvPr id="2" name="Imagen 1">
            <a:extLst>
              <a:ext uri="{FF2B5EF4-FFF2-40B4-BE49-F238E27FC236}">
                <a16:creationId xmlns:a16="http://schemas.microsoft.com/office/drawing/2014/main" id="{7ACC9B30-BC07-3D11-5A45-94C5B18F4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15" y="1953379"/>
            <a:ext cx="10642710" cy="4795530"/>
          </a:xfrm>
          <a:prstGeom prst="rect">
            <a:avLst/>
          </a:prstGeom>
        </p:spPr>
      </p:pic>
      <p:pic>
        <p:nvPicPr>
          <p:cNvPr id="20" name="Imagen 19">
            <a:extLst>
              <a:ext uri="{FF2B5EF4-FFF2-40B4-BE49-F238E27FC236}">
                <a16:creationId xmlns:a16="http://schemas.microsoft.com/office/drawing/2014/main" id="{51EA79CB-4CF2-45C5-BBF3-B79D157C94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21" name="Rectángulo 20">
            <a:extLst>
              <a:ext uri="{FF2B5EF4-FFF2-40B4-BE49-F238E27FC236}">
                <a16:creationId xmlns:a16="http://schemas.microsoft.com/office/drawing/2014/main" id="{FF94F062-005C-49EF-96E0-F9C7FFEEA8E5}"/>
              </a:ext>
            </a:extLst>
          </p:cNvPr>
          <p:cNvSpPr/>
          <p:nvPr/>
        </p:nvSpPr>
        <p:spPr>
          <a:xfrm>
            <a:off x="7248180" y="130734"/>
            <a:ext cx="2191437" cy="819149"/>
          </a:xfrm>
          <a:prstGeom prst="rect">
            <a:avLst/>
          </a:prstGeom>
          <a:solidFill>
            <a:schemeClr val="bg1">
              <a:lumMod val="85000"/>
            </a:schemeClr>
          </a:solidFill>
          <a:ln>
            <a:solidFill>
              <a:schemeClr val="tx1"/>
            </a:solidFill>
          </a:ln>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sp>
      <p:pic>
        <p:nvPicPr>
          <p:cNvPr id="22" name="Gráfico 21" descr="Marca de insignia1 con relleno sólido">
            <a:extLst>
              <a:ext uri="{FF2B5EF4-FFF2-40B4-BE49-F238E27FC236}">
                <a16:creationId xmlns:a16="http://schemas.microsoft.com/office/drawing/2014/main" id="{28C33142-EDAC-4FBA-9EA4-58E4E20C27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34538" y="45322"/>
            <a:ext cx="468000" cy="468000"/>
          </a:xfrm>
          <a:prstGeom prst="rect">
            <a:avLst/>
          </a:prstGeom>
        </p:spPr>
      </p:pic>
      <p:cxnSp>
        <p:nvCxnSpPr>
          <p:cNvPr id="24" name="Conector recto 23">
            <a:extLst>
              <a:ext uri="{FF2B5EF4-FFF2-40B4-BE49-F238E27FC236}">
                <a16:creationId xmlns:a16="http://schemas.microsoft.com/office/drawing/2014/main" id="{F182217A-CF46-415D-8F07-44E241BC38BD}"/>
              </a:ext>
            </a:extLst>
          </p:cNvPr>
          <p:cNvCxnSpPr>
            <a:cxnSpLocks/>
          </p:cNvCxnSpPr>
          <p:nvPr/>
        </p:nvCxnSpPr>
        <p:spPr>
          <a:xfrm>
            <a:off x="8239124" y="111683"/>
            <a:ext cx="0" cy="828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60D286A2-5446-49FC-AB8E-17CF46FA432C}"/>
              </a:ext>
            </a:extLst>
          </p:cNvPr>
          <p:cNvSpPr txBox="1"/>
          <p:nvPr/>
        </p:nvSpPr>
        <p:spPr>
          <a:xfrm>
            <a:off x="7381874" y="397433"/>
            <a:ext cx="1123950" cy="400110"/>
          </a:xfrm>
          <a:prstGeom prst="rect">
            <a:avLst/>
          </a:prstGeom>
          <a:noFill/>
        </p:spPr>
        <p:txBody>
          <a:bodyPr wrap="square" rtlCol="0">
            <a:spAutoFit/>
          </a:bodyPr>
          <a:lstStyle/>
          <a:p>
            <a:r>
              <a:rPr lang="es-AR" sz="1000" dirty="0"/>
              <a:t>Diseño de perforación</a:t>
            </a:r>
          </a:p>
        </p:txBody>
      </p:sp>
      <p:sp>
        <p:nvSpPr>
          <p:cNvPr id="26" name="CuadroTexto 25">
            <a:extLst>
              <a:ext uri="{FF2B5EF4-FFF2-40B4-BE49-F238E27FC236}">
                <a16:creationId xmlns:a16="http://schemas.microsoft.com/office/drawing/2014/main" id="{4CF4C2B4-3C42-4318-87F1-1697E28B428D}"/>
              </a:ext>
            </a:extLst>
          </p:cNvPr>
          <p:cNvSpPr txBox="1"/>
          <p:nvPr/>
        </p:nvSpPr>
        <p:spPr>
          <a:xfrm>
            <a:off x="8354814" y="401304"/>
            <a:ext cx="1065726" cy="400110"/>
          </a:xfrm>
          <a:prstGeom prst="rect">
            <a:avLst/>
          </a:prstGeom>
          <a:noFill/>
        </p:spPr>
        <p:txBody>
          <a:bodyPr wrap="square" rtlCol="0">
            <a:spAutoFit/>
          </a:bodyPr>
          <a:lstStyle/>
          <a:p>
            <a:r>
              <a:rPr lang="es-AR" sz="1000" dirty="0"/>
              <a:t>Sin interés productivo.</a:t>
            </a:r>
          </a:p>
        </p:txBody>
      </p:sp>
      <p:pic>
        <p:nvPicPr>
          <p:cNvPr id="12" name="Gráfico 11" descr="Insignia de cruz con relleno sólido">
            <a:extLst>
              <a:ext uri="{FF2B5EF4-FFF2-40B4-BE49-F238E27FC236}">
                <a16:creationId xmlns:a16="http://schemas.microsoft.com/office/drawing/2014/main" id="{82DB96CC-A732-4F8C-AE4E-53EA577478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02908" y="47240"/>
            <a:ext cx="469232" cy="469232"/>
          </a:xfrm>
          <a:prstGeom prst="rect">
            <a:avLst/>
          </a:prstGeom>
        </p:spPr>
      </p:pic>
      <p:sp>
        <p:nvSpPr>
          <p:cNvPr id="27" name="Rectángulo 26">
            <a:extLst>
              <a:ext uri="{FF2B5EF4-FFF2-40B4-BE49-F238E27FC236}">
                <a16:creationId xmlns:a16="http://schemas.microsoft.com/office/drawing/2014/main" id="{7EF07F43-3270-44CE-9145-B5C587252F9F}"/>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 name="Imagen 2">
            <a:extLst>
              <a:ext uri="{FF2B5EF4-FFF2-40B4-BE49-F238E27FC236}">
                <a16:creationId xmlns:a16="http://schemas.microsoft.com/office/drawing/2014/main" id="{4AC1B5F6-E01F-85B0-F128-9D4029A22A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5" name="Marcador de número de diapositiva 2">
            <a:extLst>
              <a:ext uri="{FF2B5EF4-FFF2-40B4-BE49-F238E27FC236}">
                <a16:creationId xmlns:a16="http://schemas.microsoft.com/office/drawing/2014/main" id="{AD611D44-C143-6A35-3825-479297782C98}"/>
              </a:ext>
            </a:extLst>
          </p:cNvPr>
          <p:cNvSpPr>
            <a:spLocks noGrp="1"/>
          </p:cNvSpPr>
          <p:nvPr>
            <p:ph type="sldNum" sz="quarter" idx="12"/>
          </p:nvPr>
        </p:nvSpPr>
        <p:spPr>
          <a:xfrm>
            <a:off x="11774714" y="6492875"/>
            <a:ext cx="2743200" cy="365125"/>
          </a:xfrm>
        </p:spPr>
        <p:txBody>
          <a:bodyPr/>
          <a:lstStyle/>
          <a:p>
            <a:fld id="{B07A84DF-77A3-4E82-B62C-977FB6CD7776}" type="slidenum">
              <a:rPr lang="es-AR" smtClean="0"/>
              <a:t>10</a:t>
            </a:fld>
            <a:endParaRPr lang="es-AR" dirty="0"/>
          </a:p>
        </p:txBody>
      </p:sp>
    </p:spTree>
    <p:extLst>
      <p:ext uri="{BB962C8B-B14F-4D97-AF65-F5344CB8AC3E}">
        <p14:creationId xmlns:p14="http://schemas.microsoft.com/office/powerpoint/2010/main" val="603280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23DA23C2-A805-40C4-88F0-313D2A14A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19" y="1559693"/>
            <a:ext cx="2946400" cy="4328126"/>
          </a:xfrm>
          <a:prstGeom prst="rect">
            <a:avLst/>
          </a:prstGeom>
        </p:spPr>
      </p:pic>
      <p:sp>
        <p:nvSpPr>
          <p:cNvPr id="15" name="CuadroTexto 14">
            <a:extLst>
              <a:ext uri="{FF2B5EF4-FFF2-40B4-BE49-F238E27FC236}">
                <a16:creationId xmlns:a16="http://schemas.microsoft.com/office/drawing/2014/main" id="{B288CC59-5A4F-4AEE-87BB-DE6A54A7D407}"/>
              </a:ext>
            </a:extLst>
          </p:cNvPr>
          <p:cNvSpPr txBox="1"/>
          <p:nvPr/>
        </p:nvSpPr>
        <p:spPr>
          <a:xfrm>
            <a:off x="70340" y="1002335"/>
            <a:ext cx="4008092" cy="313932"/>
          </a:xfrm>
          <a:prstGeom prst="rect">
            <a:avLst/>
          </a:prstGeom>
          <a:noFill/>
        </p:spPr>
        <p:txBody>
          <a:bodyPr wrap="square">
            <a:spAutoFit/>
          </a:bodyPr>
          <a:lstStyle/>
          <a:p>
            <a:pPr marL="228600" indent="-228600">
              <a:lnSpc>
                <a:spcPct val="90000"/>
              </a:lnSpc>
              <a:spcBef>
                <a:spcPts val="1000"/>
              </a:spcBef>
              <a:buFont typeface="Wingdings" panose="05000000000000000000" pitchFamily="2" charset="2"/>
              <a:buChar char="v"/>
            </a:pPr>
            <a:r>
              <a:rPr lang="es-AR" sz="1600" b="1" dirty="0">
                <a:solidFill>
                  <a:srgbClr val="0070C0"/>
                </a:solidFill>
              </a:rPr>
              <a:t>CUERPOS INTRUSIVOS EN LAS HERAS (2D)</a:t>
            </a:r>
          </a:p>
        </p:txBody>
      </p:sp>
      <p:pic>
        <p:nvPicPr>
          <p:cNvPr id="5" name="Imagen 4">
            <a:extLst>
              <a:ext uri="{FF2B5EF4-FFF2-40B4-BE49-F238E27FC236}">
                <a16:creationId xmlns:a16="http://schemas.microsoft.com/office/drawing/2014/main" id="{88841665-62CD-4704-95FB-AA6F33514C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408916" y="1280463"/>
            <a:ext cx="4667713" cy="3217773"/>
          </a:xfrm>
          <a:prstGeom prst="rect">
            <a:avLst/>
          </a:prstGeom>
        </p:spPr>
      </p:pic>
      <p:pic>
        <p:nvPicPr>
          <p:cNvPr id="6" name="Imagen 5">
            <a:extLst>
              <a:ext uri="{FF2B5EF4-FFF2-40B4-BE49-F238E27FC236}">
                <a16:creationId xmlns:a16="http://schemas.microsoft.com/office/drawing/2014/main" id="{8ED9F9BF-A71C-4D69-88B3-1D93C05DED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30166" y="4332569"/>
            <a:ext cx="2639668" cy="2676525"/>
          </a:xfrm>
          <a:prstGeom prst="rect">
            <a:avLst/>
          </a:prstGeom>
        </p:spPr>
      </p:pic>
      <p:sp>
        <p:nvSpPr>
          <p:cNvPr id="32" name="CuadroTexto 31">
            <a:extLst>
              <a:ext uri="{FF2B5EF4-FFF2-40B4-BE49-F238E27FC236}">
                <a16:creationId xmlns:a16="http://schemas.microsoft.com/office/drawing/2014/main" id="{35C40F1E-24B1-44DE-AE54-865696EE5602}"/>
              </a:ext>
            </a:extLst>
          </p:cNvPr>
          <p:cNvSpPr txBox="1"/>
          <p:nvPr/>
        </p:nvSpPr>
        <p:spPr>
          <a:xfrm>
            <a:off x="11772111" y="1261414"/>
            <a:ext cx="292068" cy="246221"/>
          </a:xfrm>
          <a:prstGeom prst="rect">
            <a:avLst/>
          </a:prstGeom>
          <a:solidFill>
            <a:srgbClr val="00B0F0"/>
          </a:solidFill>
        </p:spPr>
        <p:txBody>
          <a:bodyPr wrap="none" rtlCol="0">
            <a:spAutoFit/>
          </a:bodyPr>
          <a:lstStyle/>
          <a:p>
            <a:r>
              <a:rPr lang="es-AR" sz="1000" dirty="0"/>
              <a:t>B´</a:t>
            </a:r>
          </a:p>
        </p:txBody>
      </p:sp>
      <p:sp>
        <p:nvSpPr>
          <p:cNvPr id="35" name="CuadroTexto 34">
            <a:extLst>
              <a:ext uri="{FF2B5EF4-FFF2-40B4-BE49-F238E27FC236}">
                <a16:creationId xmlns:a16="http://schemas.microsoft.com/office/drawing/2014/main" id="{3383F5C9-2EBD-460A-82E6-03CF09C9C825}"/>
              </a:ext>
            </a:extLst>
          </p:cNvPr>
          <p:cNvSpPr txBox="1"/>
          <p:nvPr/>
        </p:nvSpPr>
        <p:spPr>
          <a:xfrm>
            <a:off x="7685886" y="1270939"/>
            <a:ext cx="255198" cy="246221"/>
          </a:xfrm>
          <a:prstGeom prst="rect">
            <a:avLst/>
          </a:prstGeom>
          <a:solidFill>
            <a:srgbClr val="00B0F0"/>
          </a:solidFill>
        </p:spPr>
        <p:txBody>
          <a:bodyPr wrap="none" rtlCol="0">
            <a:spAutoFit/>
          </a:bodyPr>
          <a:lstStyle/>
          <a:p>
            <a:r>
              <a:rPr lang="es-AR" sz="1000" dirty="0"/>
              <a:t>B</a:t>
            </a:r>
          </a:p>
        </p:txBody>
      </p:sp>
      <p:sp>
        <p:nvSpPr>
          <p:cNvPr id="36" name="CuadroTexto 35">
            <a:extLst>
              <a:ext uri="{FF2B5EF4-FFF2-40B4-BE49-F238E27FC236}">
                <a16:creationId xmlns:a16="http://schemas.microsoft.com/office/drawing/2014/main" id="{955ABC7C-A6BE-49EB-9A7F-443A105085BE}"/>
              </a:ext>
            </a:extLst>
          </p:cNvPr>
          <p:cNvSpPr txBox="1"/>
          <p:nvPr/>
        </p:nvSpPr>
        <p:spPr>
          <a:xfrm>
            <a:off x="7667375" y="3763646"/>
            <a:ext cx="463588" cy="230832"/>
          </a:xfrm>
          <a:prstGeom prst="rect">
            <a:avLst/>
          </a:prstGeom>
          <a:solidFill>
            <a:schemeClr val="bg1"/>
          </a:solidFill>
          <a:ln w="19050">
            <a:solidFill>
              <a:srgbClr val="00B0F0"/>
            </a:solidFill>
          </a:ln>
        </p:spPr>
        <p:txBody>
          <a:bodyPr wrap="none" rtlCol="0">
            <a:spAutoFit/>
          </a:bodyPr>
          <a:lstStyle/>
          <a:p>
            <a:r>
              <a:rPr lang="es-AR" sz="900" dirty="0"/>
              <a:t>D-129</a:t>
            </a:r>
          </a:p>
        </p:txBody>
      </p:sp>
      <p:sp>
        <p:nvSpPr>
          <p:cNvPr id="37" name="CuadroTexto 36">
            <a:extLst>
              <a:ext uri="{FF2B5EF4-FFF2-40B4-BE49-F238E27FC236}">
                <a16:creationId xmlns:a16="http://schemas.microsoft.com/office/drawing/2014/main" id="{797C4A0C-5040-4750-BFC3-EB901B2F361E}"/>
              </a:ext>
            </a:extLst>
          </p:cNvPr>
          <p:cNvSpPr txBox="1"/>
          <p:nvPr/>
        </p:nvSpPr>
        <p:spPr>
          <a:xfrm>
            <a:off x="7715000" y="2125346"/>
            <a:ext cx="357790" cy="246221"/>
          </a:xfrm>
          <a:prstGeom prst="rect">
            <a:avLst/>
          </a:prstGeom>
          <a:solidFill>
            <a:schemeClr val="bg1"/>
          </a:solidFill>
          <a:ln w="19050">
            <a:solidFill>
              <a:srgbClr val="92D050"/>
            </a:solidFill>
          </a:ln>
        </p:spPr>
        <p:txBody>
          <a:bodyPr wrap="none" rtlCol="0">
            <a:spAutoFit/>
          </a:bodyPr>
          <a:lstStyle/>
          <a:p>
            <a:r>
              <a:rPr lang="es-AR" sz="1000" dirty="0"/>
              <a:t>BBI</a:t>
            </a:r>
          </a:p>
        </p:txBody>
      </p:sp>
      <p:grpSp>
        <p:nvGrpSpPr>
          <p:cNvPr id="41" name="Grupo 40">
            <a:extLst>
              <a:ext uri="{FF2B5EF4-FFF2-40B4-BE49-F238E27FC236}">
                <a16:creationId xmlns:a16="http://schemas.microsoft.com/office/drawing/2014/main" id="{7BC87C04-75B9-41C1-BD66-9CBD15CE4E5B}"/>
              </a:ext>
            </a:extLst>
          </p:cNvPr>
          <p:cNvGrpSpPr/>
          <p:nvPr/>
        </p:nvGrpSpPr>
        <p:grpSpPr>
          <a:xfrm>
            <a:off x="134507" y="1489453"/>
            <a:ext cx="7285468" cy="4636430"/>
            <a:chOff x="134507" y="1292501"/>
            <a:chExt cx="7285468" cy="4636430"/>
          </a:xfrm>
        </p:grpSpPr>
        <p:pic>
          <p:nvPicPr>
            <p:cNvPr id="2" name="Imagen 1">
              <a:extLst>
                <a:ext uri="{FF2B5EF4-FFF2-40B4-BE49-F238E27FC236}">
                  <a16:creationId xmlns:a16="http://schemas.microsoft.com/office/drawing/2014/main" id="{74A87663-1314-DF9F-BC73-554794A82B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3380509" y="1292501"/>
              <a:ext cx="4039466" cy="4636430"/>
            </a:xfrm>
            <a:prstGeom prst="rect">
              <a:avLst/>
            </a:prstGeom>
            <a:noFill/>
          </p:spPr>
        </p:pic>
        <p:sp>
          <p:nvSpPr>
            <p:cNvPr id="9" name="CuadroTexto 8">
              <a:extLst>
                <a:ext uri="{FF2B5EF4-FFF2-40B4-BE49-F238E27FC236}">
                  <a16:creationId xmlns:a16="http://schemas.microsoft.com/office/drawing/2014/main" id="{E4FA1DD5-0E4C-4C5A-BE9F-CC3817A77877}"/>
                </a:ext>
              </a:extLst>
            </p:cNvPr>
            <p:cNvSpPr txBox="1"/>
            <p:nvPr/>
          </p:nvSpPr>
          <p:spPr>
            <a:xfrm rot="19891863">
              <a:off x="134507" y="3746500"/>
              <a:ext cx="258404" cy="246221"/>
            </a:xfrm>
            <a:prstGeom prst="rect">
              <a:avLst/>
            </a:prstGeom>
            <a:solidFill>
              <a:schemeClr val="accent4"/>
            </a:solidFill>
          </p:spPr>
          <p:txBody>
            <a:bodyPr wrap="none" rtlCol="0">
              <a:spAutoFit/>
            </a:bodyPr>
            <a:lstStyle/>
            <a:p>
              <a:r>
                <a:rPr lang="es-AR" sz="1000" dirty="0"/>
                <a:t>A</a:t>
              </a:r>
            </a:p>
          </p:txBody>
        </p:sp>
        <p:sp>
          <p:nvSpPr>
            <p:cNvPr id="23" name="CuadroTexto 22">
              <a:extLst>
                <a:ext uri="{FF2B5EF4-FFF2-40B4-BE49-F238E27FC236}">
                  <a16:creationId xmlns:a16="http://schemas.microsoft.com/office/drawing/2014/main" id="{0A3A6C72-DB75-4FA4-97B5-69A16471BC89}"/>
                </a:ext>
              </a:extLst>
            </p:cNvPr>
            <p:cNvSpPr txBox="1"/>
            <p:nvPr/>
          </p:nvSpPr>
          <p:spPr>
            <a:xfrm rot="19891863">
              <a:off x="2933740" y="2556742"/>
              <a:ext cx="295274" cy="246221"/>
            </a:xfrm>
            <a:prstGeom prst="rect">
              <a:avLst/>
            </a:prstGeom>
            <a:solidFill>
              <a:schemeClr val="accent4"/>
            </a:solidFill>
          </p:spPr>
          <p:txBody>
            <a:bodyPr wrap="none" rtlCol="0">
              <a:spAutoFit/>
            </a:bodyPr>
            <a:lstStyle/>
            <a:p>
              <a:r>
                <a:rPr lang="es-AR" sz="1000" dirty="0"/>
                <a:t>A´</a:t>
              </a:r>
            </a:p>
          </p:txBody>
        </p:sp>
        <p:sp>
          <p:nvSpPr>
            <p:cNvPr id="24" name="CuadroTexto 23">
              <a:extLst>
                <a:ext uri="{FF2B5EF4-FFF2-40B4-BE49-F238E27FC236}">
                  <a16:creationId xmlns:a16="http://schemas.microsoft.com/office/drawing/2014/main" id="{7A48D4B4-5C3F-4506-9A93-C7BC5C4D7438}"/>
                </a:ext>
              </a:extLst>
            </p:cNvPr>
            <p:cNvSpPr txBox="1"/>
            <p:nvPr/>
          </p:nvSpPr>
          <p:spPr>
            <a:xfrm>
              <a:off x="3732068" y="1495424"/>
              <a:ext cx="346364" cy="261610"/>
            </a:xfrm>
            <a:prstGeom prst="rect">
              <a:avLst/>
            </a:prstGeom>
            <a:solidFill>
              <a:schemeClr val="accent4"/>
            </a:solidFill>
          </p:spPr>
          <p:txBody>
            <a:bodyPr wrap="square" rtlCol="0">
              <a:spAutoFit/>
            </a:bodyPr>
            <a:lstStyle/>
            <a:p>
              <a:r>
                <a:rPr lang="es-AR" sz="1100" dirty="0"/>
                <a:t> A</a:t>
              </a:r>
            </a:p>
          </p:txBody>
        </p:sp>
        <p:sp>
          <p:nvSpPr>
            <p:cNvPr id="25" name="CuadroTexto 24">
              <a:extLst>
                <a:ext uri="{FF2B5EF4-FFF2-40B4-BE49-F238E27FC236}">
                  <a16:creationId xmlns:a16="http://schemas.microsoft.com/office/drawing/2014/main" id="{DCF61540-835E-4AC8-94C0-959B30332D82}"/>
                </a:ext>
              </a:extLst>
            </p:cNvPr>
            <p:cNvSpPr txBox="1"/>
            <p:nvPr/>
          </p:nvSpPr>
          <p:spPr>
            <a:xfrm>
              <a:off x="6848475" y="1504950"/>
              <a:ext cx="342900" cy="261610"/>
            </a:xfrm>
            <a:prstGeom prst="rect">
              <a:avLst/>
            </a:prstGeom>
            <a:solidFill>
              <a:schemeClr val="accent4"/>
            </a:solidFill>
          </p:spPr>
          <p:txBody>
            <a:bodyPr wrap="square" rtlCol="0">
              <a:spAutoFit/>
            </a:bodyPr>
            <a:lstStyle/>
            <a:p>
              <a:r>
                <a:rPr lang="es-AR" sz="1100" dirty="0"/>
                <a:t> A´</a:t>
              </a:r>
            </a:p>
          </p:txBody>
        </p:sp>
        <p:sp>
          <p:nvSpPr>
            <p:cNvPr id="27" name="CuadroTexto 26">
              <a:extLst>
                <a:ext uri="{FF2B5EF4-FFF2-40B4-BE49-F238E27FC236}">
                  <a16:creationId xmlns:a16="http://schemas.microsoft.com/office/drawing/2014/main" id="{C244F199-D897-415C-9CD8-25CC17F41F1A}"/>
                </a:ext>
              </a:extLst>
            </p:cNvPr>
            <p:cNvSpPr txBox="1"/>
            <p:nvPr/>
          </p:nvSpPr>
          <p:spPr>
            <a:xfrm>
              <a:off x="3714750" y="1495425"/>
              <a:ext cx="371475" cy="261610"/>
            </a:xfrm>
            <a:prstGeom prst="rect">
              <a:avLst/>
            </a:prstGeom>
            <a:solidFill>
              <a:schemeClr val="accent4"/>
            </a:solidFill>
          </p:spPr>
          <p:txBody>
            <a:bodyPr wrap="square" rtlCol="0">
              <a:spAutoFit/>
            </a:bodyPr>
            <a:lstStyle/>
            <a:p>
              <a:r>
                <a:rPr lang="es-AR" sz="1100" dirty="0"/>
                <a:t> A</a:t>
              </a:r>
            </a:p>
          </p:txBody>
        </p:sp>
        <p:sp>
          <p:nvSpPr>
            <p:cNvPr id="28" name="CuadroTexto 27">
              <a:extLst>
                <a:ext uri="{FF2B5EF4-FFF2-40B4-BE49-F238E27FC236}">
                  <a16:creationId xmlns:a16="http://schemas.microsoft.com/office/drawing/2014/main" id="{2B648315-BDAF-4CC6-9332-A22C3D8953B5}"/>
                </a:ext>
              </a:extLst>
            </p:cNvPr>
            <p:cNvSpPr txBox="1"/>
            <p:nvPr/>
          </p:nvSpPr>
          <p:spPr>
            <a:xfrm rot="19375483">
              <a:off x="453009" y="5496624"/>
              <a:ext cx="308104" cy="261610"/>
            </a:xfrm>
            <a:prstGeom prst="rect">
              <a:avLst/>
            </a:prstGeom>
            <a:solidFill>
              <a:srgbClr val="00B0F0"/>
            </a:solidFill>
          </p:spPr>
          <p:txBody>
            <a:bodyPr wrap="square" rtlCol="0">
              <a:spAutoFit/>
            </a:bodyPr>
            <a:lstStyle/>
            <a:p>
              <a:r>
                <a:rPr lang="es-AR" sz="1100" dirty="0"/>
                <a:t> B</a:t>
              </a:r>
            </a:p>
          </p:txBody>
        </p:sp>
        <p:sp>
          <p:nvSpPr>
            <p:cNvPr id="31" name="CuadroTexto 30">
              <a:extLst>
                <a:ext uri="{FF2B5EF4-FFF2-40B4-BE49-F238E27FC236}">
                  <a16:creationId xmlns:a16="http://schemas.microsoft.com/office/drawing/2014/main" id="{99366381-B5D4-44DA-A8BD-4E09BA2FF7D1}"/>
                </a:ext>
              </a:extLst>
            </p:cNvPr>
            <p:cNvSpPr txBox="1"/>
            <p:nvPr/>
          </p:nvSpPr>
          <p:spPr>
            <a:xfrm rot="19891863">
              <a:off x="3128727" y="3633931"/>
              <a:ext cx="292068" cy="246221"/>
            </a:xfrm>
            <a:prstGeom prst="rect">
              <a:avLst/>
            </a:prstGeom>
            <a:solidFill>
              <a:srgbClr val="00B0F0"/>
            </a:solidFill>
          </p:spPr>
          <p:txBody>
            <a:bodyPr wrap="none" rtlCol="0">
              <a:spAutoFit/>
            </a:bodyPr>
            <a:lstStyle/>
            <a:p>
              <a:r>
                <a:rPr lang="es-AR" sz="1000" dirty="0"/>
                <a:t>B´</a:t>
              </a:r>
            </a:p>
          </p:txBody>
        </p:sp>
        <p:pic>
          <p:nvPicPr>
            <p:cNvPr id="40" name="Imagen 39">
              <a:extLst>
                <a:ext uri="{FF2B5EF4-FFF2-40B4-BE49-F238E27FC236}">
                  <a16:creationId xmlns:a16="http://schemas.microsoft.com/office/drawing/2014/main" id="{12F58DD6-FA45-43B3-B901-D910AF3FD0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7612" y="5281612"/>
              <a:ext cx="428625" cy="276225"/>
            </a:xfrm>
            <a:prstGeom prst="rect">
              <a:avLst/>
            </a:prstGeom>
          </p:spPr>
        </p:pic>
      </p:grpSp>
      <p:cxnSp>
        <p:nvCxnSpPr>
          <p:cNvPr id="8" name="Conector recto de flecha 7">
            <a:extLst>
              <a:ext uri="{FF2B5EF4-FFF2-40B4-BE49-F238E27FC236}">
                <a16:creationId xmlns:a16="http://schemas.microsoft.com/office/drawing/2014/main" id="{5B65FB24-0042-4822-A371-5422361746A6}"/>
              </a:ext>
            </a:extLst>
          </p:cNvPr>
          <p:cNvCxnSpPr>
            <a:cxnSpLocks/>
          </p:cNvCxnSpPr>
          <p:nvPr/>
        </p:nvCxnSpPr>
        <p:spPr>
          <a:xfrm>
            <a:off x="8992435" y="2248456"/>
            <a:ext cx="0" cy="64089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5C8A5F36-20E6-4933-8890-E0CF949D1939}"/>
              </a:ext>
            </a:extLst>
          </p:cNvPr>
          <p:cNvSpPr txBox="1"/>
          <p:nvPr/>
        </p:nvSpPr>
        <p:spPr>
          <a:xfrm>
            <a:off x="8560470" y="2463379"/>
            <a:ext cx="832279" cy="215444"/>
          </a:xfrm>
          <a:prstGeom prst="rect">
            <a:avLst/>
          </a:prstGeom>
          <a:solidFill>
            <a:schemeClr val="bg1"/>
          </a:solidFill>
        </p:spPr>
        <p:txBody>
          <a:bodyPr wrap="none" rtlCol="0">
            <a:spAutoFit/>
          </a:bodyPr>
          <a:lstStyle/>
          <a:p>
            <a:r>
              <a:rPr lang="es-AR" sz="800"/>
              <a:t>Zona de interés</a:t>
            </a:r>
          </a:p>
        </p:txBody>
      </p:sp>
      <p:sp>
        <p:nvSpPr>
          <p:cNvPr id="39" name="CuadroTexto 38">
            <a:extLst>
              <a:ext uri="{FF2B5EF4-FFF2-40B4-BE49-F238E27FC236}">
                <a16:creationId xmlns:a16="http://schemas.microsoft.com/office/drawing/2014/main" id="{3F8F4EA6-48DC-4E2C-A6FC-2B8E529A43DD}"/>
              </a:ext>
            </a:extLst>
          </p:cNvPr>
          <p:cNvSpPr txBox="1"/>
          <p:nvPr/>
        </p:nvSpPr>
        <p:spPr>
          <a:xfrm>
            <a:off x="10528915" y="2778265"/>
            <a:ext cx="466492" cy="215444"/>
          </a:xfrm>
          <a:prstGeom prst="rect">
            <a:avLst/>
          </a:prstGeom>
          <a:solidFill>
            <a:schemeClr val="tx1"/>
          </a:solidFill>
        </p:spPr>
        <p:txBody>
          <a:bodyPr wrap="square">
            <a:spAutoFit/>
          </a:bodyPr>
          <a:lstStyle/>
          <a:p>
            <a:r>
              <a:rPr lang="es-AR" sz="800" dirty="0">
                <a:solidFill>
                  <a:srgbClr val="FFFF00"/>
                </a:solidFill>
              </a:rPr>
              <a:t>183 m </a:t>
            </a:r>
          </a:p>
        </p:txBody>
      </p:sp>
      <p:cxnSp>
        <p:nvCxnSpPr>
          <p:cNvPr id="42" name="Conector recto de flecha 41">
            <a:extLst>
              <a:ext uri="{FF2B5EF4-FFF2-40B4-BE49-F238E27FC236}">
                <a16:creationId xmlns:a16="http://schemas.microsoft.com/office/drawing/2014/main" id="{EF729AE6-A974-4243-8929-5AE3DFDA264D}"/>
              </a:ext>
            </a:extLst>
          </p:cNvPr>
          <p:cNvCxnSpPr>
            <a:cxnSpLocks/>
          </p:cNvCxnSpPr>
          <p:nvPr/>
        </p:nvCxnSpPr>
        <p:spPr>
          <a:xfrm>
            <a:off x="10590459" y="2978562"/>
            <a:ext cx="0" cy="27649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7E16BFD2-D3AC-4C96-9EC5-C6FE25BEED33}"/>
              </a:ext>
            </a:extLst>
          </p:cNvPr>
          <p:cNvSpPr txBox="1"/>
          <p:nvPr/>
        </p:nvSpPr>
        <p:spPr>
          <a:xfrm>
            <a:off x="4998720" y="4101737"/>
            <a:ext cx="598241" cy="230832"/>
          </a:xfrm>
          <a:prstGeom prst="rect">
            <a:avLst/>
          </a:prstGeom>
          <a:solidFill>
            <a:schemeClr val="bg1"/>
          </a:solidFill>
          <a:ln w="19050">
            <a:solidFill>
              <a:srgbClr val="FF0000"/>
            </a:solidFill>
          </a:ln>
        </p:spPr>
        <p:txBody>
          <a:bodyPr wrap="none" rtlCol="0">
            <a:spAutoFit/>
          </a:bodyPr>
          <a:lstStyle/>
          <a:p>
            <a:r>
              <a:rPr lang="es-AR" sz="900" dirty="0"/>
              <a:t>intrusivo</a:t>
            </a:r>
          </a:p>
        </p:txBody>
      </p:sp>
      <p:cxnSp>
        <p:nvCxnSpPr>
          <p:cNvPr id="45" name="Conector recto de flecha 44">
            <a:extLst>
              <a:ext uri="{FF2B5EF4-FFF2-40B4-BE49-F238E27FC236}">
                <a16:creationId xmlns:a16="http://schemas.microsoft.com/office/drawing/2014/main" id="{06664B8C-34E2-4FF4-AB21-59E04C3A46DD}"/>
              </a:ext>
            </a:extLst>
          </p:cNvPr>
          <p:cNvCxnSpPr/>
          <p:nvPr/>
        </p:nvCxnSpPr>
        <p:spPr>
          <a:xfrm>
            <a:off x="5268686" y="3788229"/>
            <a:ext cx="0" cy="28738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CuadroTexto 45">
            <a:extLst>
              <a:ext uri="{FF2B5EF4-FFF2-40B4-BE49-F238E27FC236}">
                <a16:creationId xmlns:a16="http://schemas.microsoft.com/office/drawing/2014/main" id="{50D74618-E6B1-41A6-A4B5-D190F76FB576}"/>
              </a:ext>
            </a:extLst>
          </p:cNvPr>
          <p:cNvSpPr txBox="1"/>
          <p:nvPr/>
        </p:nvSpPr>
        <p:spPr>
          <a:xfrm>
            <a:off x="7542458" y="2863791"/>
            <a:ext cx="505267" cy="200055"/>
          </a:xfrm>
          <a:prstGeom prst="rect">
            <a:avLst/>
          </a:prstGeom>
          <a:solidFill>
            <a:schemeClr val="bg1"/>
          </a:solidFill>
          <a:ln w="19050">
            <a:solidFill>
              <a:srgbClr val="FF0000"/>
            </a:solidFill>
          </a:ln>
        </p:spPr>
        <p:txBody>
          <a:bodyPr wrap="none" rtlCol="0">
            <a:spAutoFit/>
          </a:bodyPr>
          <a:lstStyle/>
          <a:p>
            <a:r>
              <a:rPr lang="es-AR" sz="700" dirty="0"/>
              <a:t>intrusivo</a:t>
            </a:r>
          </a:p>
        </p:txBody>
      </p:sp>
      <p:pic>
        <p:nvPicPr>
          <p:cNvPr id="48" name="Imagen 47">
            <a:extLst>
              <a:ext uri="{FF2B5EF4-FFF2-40B4-BE49-F238E27FC236}">
                <a16:creationId xmlns:a16="http://schemas.microsoft.com/office/drawing/2014/main" id="{95FD94D9-86CC-4B5E-B92C-A5A9428323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49" name="Rectángulo 48">
            <a:extLst>
              <a:ext uri="{FF2B5EF4-FFF2-40B4-BE49-F238E27FC236}">
                <a16:creationId xmlns:a16="http://schemas.microsoft.com/office/drawing/2014/main" id="{D4A790E1-3172-43A3-B3A8-03EDAB902D89}"/>
              </a:ext>
            </a:extLst>
          </p:cNvPr>
          <p:cNvSpPr/>
          <p:nvPr/>
        </p:nvSpPr>
        <p:spPr>
          <a:xfrm>
            <a:off x="7248180" y="130734"/>
            <a:ext cx="2191437" cy="819149"/>
          </a:xfrm>
          <a:prstGeom prst="rect">
            <a:avLst/>
          </a:prstGeom>
          <a:solidFill>
            <a:schemeClr val="bg1">
              <a:lumMod val="85000"/>
            </a:schemeClr>
          </a:solidFill>
          <a:ln>
            <a:solidFill>
              <a:schemeClr val="tx1"/>
            </a:solidFill>
          </a:ln>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sp>
      <p:pic>
        <p:nvPicPr>
          <p:cNvPr id="50" name="Gráfico 49" descr="Marca de insignia1 con relleno sólido">
            <a:extLst>
              <a:ext uri="{FF2B5EF4-FFF2-40B4-BE49-F238E27FC236}">
                <a16:creationId xmlns:a16="http://schemas.microsoft.com/office/drawing/2014/main" id="{CD679BD3-004B-419D-AB71-155FFE87E7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34538" y="45322"/>
            <a:ext cx="468000" cy="468000"/>
          </a:xfrm>
          <a:prstGeom prst="rect">
            <a:avLst/>
          </a:prstGeom>
        </p:spPr>
      </p:pic>
      <p:cxnSp>
        <p:nvCxnSpPr>
          <p:cNvPr id="52" name="Conector recto 51">
            <a:extLst>
              <a:ext uri="{FF2B5EF4-FFF2-40B4-BE49-F238E27FC236}">
                <a16:creationId xmlns:a16="http://schemas.microsoft.com/office/drawing/2014/main" id="{E078975D-0DBE-4BA4-BFEA-453679D6A871}"/>
              </a:ext>
            </a:extLst>
          </p:cNvPr>
          <p:cNvCxnSpPr>
            <a:cxnSpLocks/>
          </p:cNvCxnSpPr>
          <p:nvPr/>
        </p:nvCxnSpPr>
        <p:spPr>
          <a:xfrm>
            <a:off x="8239124" y="111683"/>
            <a:ext cx="0" cy="828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CuadroTexto 52">
            <a:extLst>
              <a:ext uri="{FF2B5EF4-FFF2-40B4-BE49-F238E27FC236}">
                <a16:creationId xmlns:a16="http://schemas.microsoft.com/office/drawing/2014/main" id="{BFFA7623-89C3-433F-96D9-F8BE980B02F9}"/>
              </a:ext>
            </a:extLst>
          </p:cNvPr>
          <p:cNvSpPr txBox="1"/>
          <p:nvPr/>
        </p:nvSpPr>
        <p:spPr>
          <a:xfrm>
            <a:off x="7381874" y="397433"/>
            <a:ext cx="1123950" cy="400110"/>
          </a:xfrm>
          <a:prstGeom prst="rect">
            <a:avLst/>
          </a:prstGeom>
          <a:noFill/>
        </p:spPr>
        <p:txBody>
          <a:bodyPr wrap="square" rtlCol="0">
            <a:spAutoFit/>
          </a:bodyPr>
          <a:lstStyle/>
          <a:p>
            <a:r>
              <a:rPr lang="es-AR" sz="1000" dirty="0"/>
              <a:t>Diseño de perforación</a:t>
            </a:r>
          </a:p>
        </p:txBody>
      </p:sp>
      <p:sp>
        <p:nvSpPr>
          <p:cNvPr id="54" name="CuadroTexto 53">
            <a:extLst>
              <a:ext uri="{FF2B5EF4-FFF2-40B4-BE49-F238E27FC236}">
                <a16:creationId xmlns:a16="http://schemas.microsoft.com/office/drawing/2014/main" id="{8123D8C1-3AC9-4E59-A751-FB20D5D85818}"/>
              </a:ext>
            </a:extLst>
          </p:cNvPr>
          <p:cNvSpPr txBox="1"/>
          <p:nvPr/>
        </p:nvSpPr>
        <p:spPr>
          <a:xfrm>
            <a:off x="8352766" y="401304"/>
            <a:ext cx="1144002" cy="553998"/>
          </a:xfrm>
          <a:prstGeom prst="rect">
            <a:avLst/>
          </a:prstGeom>
          <a:noFill/>
        </p:spPr>
        <p:txBody>
          <a:bodyPr wrap="square" rtlCol="0">
            <a:spAutoFit/>
          </a:bodyPr>
          <a:lstStyle/>
          <a:p>
            <a:r>
              <a:rPr lang="es-AR" sz="1000" dirty="0"/>
              <a:t>Impacto negativo en la calidad de reservorio</a:t>
            </a:r>
            <a:endParaRPr lang="es-AR" sz="1000" dirty="0">
              <a:cs typeface="Calibri"/>
            </a:endParaRPr>
          </a:p>
        </p:txBody>
      </p:sp>
      <p:sp>
        <p:nvSpPr>
          <p:cNvPr id="10" name="CuadroTexto 9">
            <a:extLst>
              <a:ext uri="{FF2B5EF4-FFF2-40B4-BE49-F238E27FC236}">
                <a16:creationId xmlns:a16="http://schemas.microsoft.com/office/drawing/2014/main" id="{892F58BE-CD96-4EFB-A679-896D56370E15}"/>
              </a:ext>
            </a:extLst>
          </p:cNvPr>
          <p:cNvSpPr txBox="1"/>
          <p:nvPr/>
        </p:nvSpPr>
        <p:spPr>
          <a:xfrm>
            <a:off x="14068" y="5945914"/>
            <a:ext cx="9230166" cy="830997"/>
          </a:xfrm>
          <a:prstGeom prst="rect">
            <a:avLst/>
          </a:prstGeom>
          <a:noFill/>
        </p:spPr>
        <p:txBody>
          <a:bodyPr wrap="square" rtlCol="0">
            <a:spAutoFit/>
          </a:bodyPr>
          <a:lstStyle/>
          <a:p>
            <a:pPr marL="285750" indent="-285750">
              <a:buFont typeface="Wingdings" panose="05000000000000000000" pitchFamily="2" charset="2"/>
              <a:buChar char="ü"/>
            </a:pPr>
            <a:r>
              <a:rPr lang="es-AR" sz="1200" dirty="0"/>
              <a:t>Los lopolitos están asociados a rocas de composición básica a </a:t>
            </a:r>
            <a:r>
              <a:rPr lang="es-AR" sz="1200" dirty="0" err="1"/>
              <a:t>mesobásica</a:t>
            </a:r>
            <a:r>
              <a:rPr lang="es-AR" sz="1200" dirty="0"/>
              <a:t>.</a:t>
            </a:r>
          </a:p>
          <a:p>
            <a:pPr marL="285750" indent="-285750">
              <a:buFont typeface="Wingdings" panose="05000000000000000000" pitchFamily="2" charset="2"/>
              <a:buChar char="ü"/>
            </a:pPr>
            <a:r>
              <a:rPr lang="es-AR" sz="1200" dirty="0"/>
              <a:t>El lopolito de Las Heras fue estudiado petrológicamente y geoquímicamente indicando que se tratan de basaltos </a:t>
            </a:r>
            <a:r>
              <a:rPr lang="es-AR" sz="1200" dirty="0" err="1"/>
              <a:t>intraplaca</a:t>
            </a:r>
            <a:r>
              <a:rPr lang="es-AR" sz="1200" dirty="0"/>
              <a:t> (</a:t>
            </a:r>
            <a:r>
              <a:rPr lang="es-AR" sz="1200" dirty="0" err="1"/>
              <a:t>Vietto</a:t>
            </a:r>
            <a:r>
              <a:rPr lang="es-AR" sz="1200" dirty="0"/>
              <a:t>, 2000).</a:t>
            </a:r>
          </a:p>
          <a:p>
            <a:pPr marL="285750" indent="-285750">
              <a:buFont typeface="Wingdings" panose="05000000000000000000" pitchFamily="2" charset="2"/>
              <a:buChar char="ü"/>
            </a:pPr>
            <a:r>
              <a:rPr lang="es-AR" sz="1200" dirty="0"/>
              <a:t>El intrusivo tiene un espesor promedio de 183 m y está emplazado en la base de las unidades productivas mostrando un </a:t>
            </a:r>
            <a:r>
              <a:rPr lang="es-AR" sz="1200" b="1" dirty="0"/>
              <a:t>impacto negativo </a:t>
            </a:r>
            <a:r>
              <a:rPr lang="es-AR" sz="1200" dirty="0"/>
              <a:t>en las calidades de los reservorios y productividades asociadas en este sector. (ver mapa) </a:t>
            </a:r>
          </a:p>
        </p:txBody>
      </p:sp>
      <p:sp>
        <p:nvSpPr>
          <p:cNvPr id="4" name="Marcador de texto 1">
            <a:extLst>
              <a:ext uri="{FF2B5EF4-FFF2-40B4-BE49-F238E27FC236}">
                <a16:creationId xmlns:a16="http://schemas.microsoft.com/office/drawing/2014/main" id="{3CCFEFDA-AD87-49FC-9776-9513F47B55DE}"/>
              </a:ext>
            </a:extLst>
          </p:cNvPr>
          <p:cNvSpPr txBox="1">
            <a:spLocks/>
          </p:cNvSpPr>
          <p:nvPr/>
        </p:nvSpPr>
        <p:spPr>
          <a:xfrm>
            <a:off x="4201680" y="1018062"/>
            <a:ext cx="2164967"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s-AR" sz="1600" b="1" i="1" dirty="0">
                <a:solidFill>
                  <a:schemeClr val="accent2"/>
                </a:solidFill>
                <a:cs typeface="Angsana New" panose="02020603050405020304" pitchFamily="18" charset="-34"/>
              </a:rPr>
              <a:t>LOPOLITOS</a:t>
            </a:r>
          </a:p>
        </p:txBody>
      </p:sp>
      <p:pic>
        <p:nvPicPr>
          <p:cNvPr id="3" name="Graphic 2" descr="Insignia Desplegada con relleno sólido">
            <a:extLst>
              <a:ext uri="{FF2B5EF4-FFF2-40B4-BE49-F238E27FC236}">
                <a16:creationId xmlns:a16="http://schemas.microsoft.com/office/drawing/2014/main" id="{C78DF393-72F1-6596-E5F7-27BFB0BB61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11986" y="45322"/>
            <a:ext cx="477957" cy="468000"/>
          </a:xfrm>
          <a:prstGeom prst="rect">
            <a:avLst/>
          </a:prstGeom>
        </p:spPr>
      </p:pic>
      <p:sp>
        <p:nvSpPr>
          <p:cNvPr id="55" name="Rectángulo 54">
            <a:extLst>
              <a:ext uri="{FF2B5EF4-FFF2-40B4-BE49-F238E27FC236}">
                <a16:creationId xmlns:a16="http://schemas.microsoft.com/office/drawing/2014/main" id="{0114096C-B35D-4FAE-A698-B84402B98F0F}"/>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4" name="CuadroTexto 43">
            <a:extLst>
              <a:ext uri="{FF2B5EF4-FFF2-40B4-BE49-F238E27FC236}">
                <a16:creationId xmlns:a16="http://schemas.microsoft.com/office/drawing/2014/main" id="{B85FDFF6-7808-452A-8F47-5E201E24E336}"/>
              </a:ext>
            </a:extLst>
          </p:cNvPr>
          <p:cNvSpPr txBox="1"/>
          <p:nvPr/>
        </p:nvSpPr>
        <p:spPr>
          <a:xfrm>
            <a:off x="2047702" y="5159300"/>
            <a:ext cx="551754" cy="215444"/>
          </a:xfrm>
          <a:prstGeom prst="rect">
            <a:avLst/>
          </a:prstGeom>
          <a:solidFill>
            <a:schemeClr val="bg1"/>
          </a:solidFill>
          <a:ln w="19050">
            <a:solidFill>
              <a:srgbClr val="FF0000"/>
            </a:solidFill>
          </a:ln>
        </p:spPr>
        <p:txBody>
          <a:bodyPr wrap="none" rtlCol="0">
            <a:spAutoFit/>
          </a:bodyPr>
          <a:lstStyle/>
          <a:p>
            <a:r>
              <a:rPr lang="es-AR" sz="800" dirty="0"/>
              <a:t>intrusivo</a:t>
            </a:r>
          </a:p>
        </p:txBody>
      </p:sp>
      <p:pic>
        <p:nvPicPr>
          <p:cNvPr id="7" name="Imagen 6">
            <a:extLst>
              <a:ext uri="{FF2B5EF4-FFF2-40B4-BE49-F238E27FC236}">
                <a16:creationId xmlns:a16="http://schemas.microsoft.com/office/drawing/2014/main" id="{91C8CB92-F868-D622-514D-743BF3AE3F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12" name="Marcador de número de diapositiva 4">
            <a:extLst>
              <a:ext uri="{FF2B5EF4-FFF2-40B4-BE49-F238E27FC236}">
                <a16:creationId xmlns:a16="http://schemas.microsoft.com/office/drawing/2014/main" id="{AC694906-1DFC-A49F-CAAA-B85A75C19B75}"/>
              </a:ext>
            </a:extLst>
          </p:cNvPr>
          <p:cNvSpPr>
            <a:spLocks noGrp="1"/>
          </p:cNvSpPr>
          <p:nvPr>
            <p:ph type="sldNum" sz="quarter" idx="12"/>
          </p:nvPr>
        </p:nvSpPr>
        <p:spPr>
          <a:xfrm>
            <a:off x="11803743" y="6519206"/>
            <a:ext cx="2743200" cy="365125"/>
          </a:xfrm>
        </p:spPr>
        <p:txBody>
          <a:bodyPr/>
          <a:lstStyle/>
          <a:p>
            <a:fld id="{B07A84DF-77A3-4E82-B62C-977FB6CD7776}" type="slidenum">
              <a:rPr lang="es-AR" smtClean="0"/>
              <a:t>11</a:t>
            </a:fld>
            <a:endParaRPr lang="es-AR" dirty="0"/>
          </a:p>
        </p:txBody>
      </p:sp>
    </p:spTree>
    <p:extLst>
      <p:ext uri="{BB962C8B-B14F-4D97-AF65-F5344CB8AC3E}">
        <p14:creationId xmlns:p14="http://schemas.microsoft.com/office/powerpoint/2010/main" val="2498706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1C07326-67FB-46CA-945A-C8C634D6BA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476603" y="1929494"/>
            <a:ext cx="398295" cy="3374825"/>
          </a:xfrm>
          <a:prstGeom prst="rect">
            <a:avLst/>
          </a:prstGeom>
        </p:spPr>
      </p:pic>
      <p:sp>
        <p:nvSpPr>
          <p:cNvPr id="10" name="CuadroTexto 9">
            <a:extLst>
              <a:ext uri="{FF2B5EF4-FFF2-40B4-BE49-F238E27FC236}">
                <a16:creationId xmlns:a16="http://schemas.microsoft.com/office/drawing/2014/main" id="{892F58BE-CD96-4EFB-A679-896D56370E15}"/>
              </a:ext>
            </a:extLst>
          </p:cNvPr>
          <p:cNvSpPr txBox="1"/>
          <p:nvPr/>
        </p:nvSpPr>
        <p:spPr>
          <a:xfrm>
            <a:off x="1621821" y="5390066"/>
            <a:ext cx="9206512" cy="923330"/>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ü"/>
            </a:pPr>
            <a:r>
              <a:rPr lang="es-AR" dirty="0"/>
              <a:t>Emplazado en el tope de Fm. Castillo</a:t>
            </a:r>
          </a:p>
          <a:p>
            <a:pPr marL="285750" indent="-285750">
              <a:buFont typeface="Wingdings" panose="05000000000000000000" pitchFamily="2" charset="2"/>
              <a:buChar char="ü"/>
            </a:pPr>
            <a:r>
              <a:rPr lang="es-AR" dirty="0"/>
              <a:t>Superficie: 27 km2</a:t>
            </a:r>
          </a:p>
          <a:p>
            <a:pPr marL="285750" indent="-285750">
              <a:buFont typeface="Wingdings" panose="05000000000000000000" pitchFamily="2" charset="2"/>
              <a:buChar char="ü"/>
            </a:pPr>
            <a:r>
              <a:rPr lang="es-AR" dirty="0"/>
              <a:t>Los lopolitos están asociados a rocas de composición básica a </a:t>
            </a:r>
            <a:r>
              <a:rPr lang="es-AR" dirty="0" err="1"/>
              <a:t>mesobásica</a:t>
            </a:r>
            <a:r>
              <a:rPr lang="es-AR" dirty="0"/>
              <a:t>.</a:t>
            </a:r>
            <a:endParaRPr lang="es-AR" dirty="0">
              <a:cs typeface="Calibri" panose="020F0502020204030204"/>
            </a:endParaRPr>
          </a:p>
        </p:txBody>
      </p:sp>
      <p:sp>
        <p:nvSpPr>
          <p:cNvPr id="13" name="CuadroTexto 12">
            <a:extLst>
              <a:ext uri="{FF2B5EF4-FFF2-40B4-BE49-F238E27FC236}">
                <a16:creationId xmlns:a16="http://schemas.microsoft.com/office/drawing/2014/main" id="{E7781BE0-4209-4A2D-A341-9C5017786D23}"/>
              </a:ext>
            </a:extLst>
          </p:cNvPr>
          <p:cNvSpPr txBox="1"/>
          <p:nvPr/>
        </p:nvSpPr>
        <p:spPr>
          <a:xfrm>
            <a:off x="10915041" y="1880512"/>
            <a:ext cx="458780" cy="3416320"/>
          </a:xfrm>
          <a:prstGeom prst="rect">
            <a:avLst/>
          </a:prstGeom>
          <a:noFill/>
        </p:spPr>
        <p:txBody>
          <a:bodyPr wrap="none" lIns="91440" tIns="45720" rIns="91440" bIns="45720" rtlCol="0" anchor="t">
            <a:spAutoFit/>
          </a:bodyPr>
          <a:lstStyle/>
          <a:p>
            <a:r>
              <a:rPr lang="es-AR" dirty="0"/>
              <a:t>ms</a:t>
            </a:r>
          </a:p>
          <a:p>
            <a:r>
              <a:rPr lang="es-AR" dirty="0"/>
              <a:t>-</a:t>
            </a:r>
            <a:endParaRPr lang="es-AR" dirty="0">
              <a:cs typeface="Calibri"/>
            </a:endParaRPr>
          </a:p>
          <a:p>
            <a:endParaRPr lang="es-AR"/>
          </a:p>
          <a:p>
            <a:endParaRPr lang="es-AR"/>
          </a:p>
          <a:p>
            <a:endParaRPr lang="es-AR"/>
          </a:p>
          <a:p>
            <a:endParaRPr lang="es-AR"/>
          </a:p>
          <a:p>
            <a:endParaRPr lang="es-AR"/>
          </a:p>
          <a:p>
            <a:endParaRPr lang="es-AR" dirty="0"/>
          </a:p>
          <a:p>
            <a:endParaRPr lang="es-AR" dirty="0"/>
          </a:p>
          <a:p>
            <a:endParaRPr lang="es-AR" dirty="0">
              <a:cs typeface="Calibri" panose="020F0502020204030204"/>
            </a:endParaRPr>
          </a:p>
          <a:p>
            <a:endParaRPr lang="es-AR" dirty="0">
              <a:cs typeface="Calibri" panose="020F0502020204030204"/>
            </a:endParaRPr>
          </a:p>
          <a:p>
            <a:r>
              <a:rPr lang="es-AR" dirty="0"/>
              <a:t>+</a:t>
            </a:r>
            <a:endParaRPr lang="es-AR" dirty="0">
              <a:cs typeface="Calibri" panose="020F0502020204030204"/>
            </a:endParaRPr>
          </a:p>
        </p:txBody>
      </p:sp>
      <p:sp>
        <p:nvSpPr>
          <p:cNvPr id="15" name="CuadroTexto 14">
            <a:extLst>
              <a:ext uri="{FF2B5EF4-FFF2-40B4-BE49-F238E27FC236}">
                <a16:creationId xmlns:a16="http://schemas.microsoft.com/office/drawing/2014/main" id="{B288CC59-5A4F-4AEE-87BB-DE6A54A7D407}"/>
              </a:ext>
            </a:extLst>
          </p:cNvPr>
          <p:cNvSpPr txBox="1"/>
          <p:nvPr/>
        </p:nvSpPr>
        <p:spPr>
          <a:xfrm>
            <a:off x="75005" y="1006269"/>
            <a:ext cx="6129336" cy="313932"/>
          </a:xfrm>
          <a:prstGeom prst="rect">
            <a:avLst/>
          </a:prstGeom>
          <a:noFill/>
        </p:spPr>
        <p:txBody>
          <a:bodyPr wrap="square">
            <a:spAutoFit/>
          </a:bodyPr>
          <a:lstStyle/>
          <a:p>
            <a:pPr marL="228600" indent="-228600">
              <a:lnSpc>
                <a:spcPct val="90000"/>
              </a:lnSpc>
              <a:spcBef>
                <a:spcPts val="1000"/>
              </a:spcBef>
              <a:buFont typeface="Wingdings" panose="05000000000000000000" pitchFamily="2" charset="2"/>
              <a:buChar char="v"/>
            </a:pPr>
            <a:r>
              <a:rPr lang="es-AR" sz="1600" b="1" dirty="0">
                <a:solidFill>
                  <a:srgbClr val="0070C0"/>
                </a:solidFill>
              </a:rPr>
              <a:t>CUERPOS INTRUSIVOS EN BARRANCA BAYA (3D)</a:t>
            </a:r>
          </a:p>
        </p:txBody>
      </p:sp>
      <p:pic>
        <p:nvPicPr>
          <p:cNvPr id="3" name="Imagen 2">
            <a:extLst>
              <a:ext uri="{FF2B5EF4-FFF2-40B4-BE49-F238E27FC236}">
                <a16:creationId xmlns:a16="http://schemas.microsoft.com/office/drawing/2014/main" id="{C9E7A0CA-C244-7E32-EE3A-7704B14550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3"/>
          <a:stretch/>
        </p:blipFill>
        <p:spPr bwMode="auto">
          <a:xfrm>
            <a:off x="1133293" y="1736077"/>
            <a:ext cx="9206512" cy="3880342"/>
          </a:xfrm>
          <a:prstGeom prst="rect">
            <a:avLst/>
          </a:prstGeom>
          <a:noFill/>
        </p:spPr>
      </p:pic>
      <p:pic>
        <p:nvPicPr>
          <p:cNvPr id="8" name="Imagen 7">
            <a:extLst>
              <a:ext uri="{FF2B5EF4-FFF2-40B4-BE49-F238E27FC236}">
                <a16:creationId xmlns:a16="http://schemas.microsoft.com/office/drawing/2014/main" id="{A6547701-9019-4C36-9765-E65AF7ED7F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671" y="4937868"/>
            <a:ext cx="438150" cy="400050"/>
          </a:xfrm>
          <a:prstGeom prst="rect">
            <a:avLst/>
          </a:prstGeom>
        </p:spPr>
      </p:pic>
      <p:pic>
        <p:nvPicPr>
          <p:cNvPr id="11" name="Imagen 10">
            <a:extLst>
              <a:ext uri="{FF2B5EF4-FFF2-40B4-BE49-F238E27FC236}">
                <a16:creationId xmlns:a16="http://schemas.microsoft.com/office/drawing/2014/main" id="{3C07705D-B57C-461A-9A38-D000A0D29B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4413" y="4983861"/>
            <a:ext cx="333375" cy="342900"/>
          </a:xfrm>
          <a:prstGeom prst="rect">
            <a:avLst/>
          </a:prstGeom>
        </p:spPr>
      </p:pic>
      <p:sp>
        <p:nvSpPr>
          <p:cNvPr id="24" name="Text Placeholder 25">
            <a:extLst>
              <a:ext uri="{FF2B5EF4-FFF2-40B4-BE49-F238E27FC236}">
                <a16:creationId xmlns:a16="http://schemas.microsoft.com/office/drawing/2014/main" id="{D1247345-E33F-4A8C-8CBA-DE674A79DC8E}"/>
              </a:ext>
            </a:extLst>
          </p:cNvPr>
          <p:cNvSpPr txBox="1">
            <a:spLocks/>
          </p:cNvSpPr>
          <p:nvPr/>
        </p:nvSpPr>
        <p:spPr>
          <a:xfrm>
            <a:off x="545221" y="1329984"/>
            <a:ext cx="5550779"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s-AR" sz="1600" b="1" i="1" dirty="0">
                <a:solidFill>
                  <a:schemeClr val="accent2"/>
                </a:solidFill>
                <a:cs typeface="Angsana New" panose="02020603050405020304" pitchFamily="18" charset="-34"/>
              </a:rPr>
              <a:t>LOPOLITOS</a:t>
            </a:r>
          </a:p>
        </p:txBody>
      </p:sp>
      <p:pic>
        <p:nvPicPr>
          <p:cNvPr id="25" name="Imagen 24">
            <a:extLst>
              <a:ext uri="{FF2B5EF4-FFF2-40B4-BE49-F238E27FC236}">
                <a16:creationId xmlns:a16="http://schemas.microsoft.com/office/drawing/2014/main" id="{0D1923F9-7BD1-45E4-AD3C-8B38C38F0D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32" name="Rectángulo 31">
            <a:extLst>
              <a:ext uri="{FF2B5EF4-FFF2-40B4-BE49-F238E27FC236}">
                <a16:creationId xmlns:a16="http://schemas.microsoft.com/office/drawing/2014/main" id="{08FA2427-01C2-4E28-B383-59DE8985533C}"/>
              </a:ext>
            </a:extLst>
          </p:cNvPr>
          <p:cNvSpPr/>
          <p:nvPr/>
        </p:nvSpPr>
        <p:spPr>
          <a:xfrm>
            <a:off x="7248180" y="130734"/>
            <a:ext cx="2191437" cy="819149"/>
          </a:xfrm>
          <a:prstGeom prst="rect">
            <a:avLst/>
          </a:prstGeom>
          <a:solidFill>
            <a:schemeClr val="bg1">
              <a:lumMod val="85000"/>
            </a:schemeClr>
          </a:solidFill>
          <a:ln>
            <a:solidFill>
              <a:schemeClr val="tx1"/>
            </a:solidFill>
          </a:ln>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sp>
      <p:pic>
        <p:nvPicPr>
          <p:cNvPr id="33" name="Gráfico 32" descr="Marca de insignia1 con relleno sólido">
            <a:extLst>
              <a:ext uri="{FF2B5EF4-FFF2-40B4-BE49-F238E27FC236}">
                <a16:creationId xmlns:a16="http://schemas.microsoft.com/office/drawing/2014/main" id="{58317308-9A21-491F-8E79-692FBEF6DC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34539" y="45323"/>
            <a:ext cx="456569" cy="456569"/>
          </a:xfrm>
          <a:prstGeom prst="rect">
            <a:avLst/>
          </a:prstGeom>
        </p:spPr>
      </p:pic>
      <p:cxnSp>
        <p:nvCxnSpPr>
          <p:cNvPr id="35" name="Conector recto 34">
            <a:extLst>
              <a:ext uri="{FF2B5EF4-FFF2-40B4-BE49-F238E27FC236}">
                <a16:creationId xmlns:a16="http://schemas.microsoft.com/office/drawing/2014/main" id="{35C4A3DD-00C0-4350-912D-64E04FBDD92C}"/>
              </a:ext>
            </a:extLst>
          </p:cNvPr>
          <p:cNvCxnSpPr>
            <a:cxnSpLocks/>
          </p:cNvCxnSpPr>
          <p:nvPr/>
        </p:nvCxnSpPr>
        <p:spPr>
          <a:xfrm>
            <a:off x="8239124" y="111683"/>
            <a:ext cx="0" cy="828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CuadroTexto 35">
            <a:extLst>
              <a:ext uri="{FF2B5EF4-FFF2-40B4-BE49-F238E27FC236}">
                <a16:creationId xmlns:a16="http://schemas.microsoft.com/office/drawing/2014/main" id="{327948EF-A791-4D04-8E79-236F6B1A3A3B}"/>
              </a:ext>
            </a:extLst>
          </p:cNvPr>
          <p:cNvSpPr txBox="1"/>
          <p:nvPr/>
        </p:nvSpPr>
        <p:spPr>
          <a:xfrm>
            <a:off x="7381874" y="397433"/>
            <a:ext cx="1123950" cy="400110"/>
          </a:xfrm>
          <a:prstGeom prst="rect">
            <a:avLst/>
          </a:prstGeom>
          <a:noFill/>
        </p:spPr>
        <p:txBody>
          <a:bodyPr wrap="square" rtlCol="0">
            <a:spAutoFit/>
          </a:bodyPr>
          <a:lstStyle/>
          <a:p>
            <a:r>
              <a:rPr lang="es-AR" sz="1000" dirty="0"/>
              <a:t>Diseño de perforación</a:t>
            </a:r>
          </a:p>
        </p:txBody>
      </p:sp>
      <p:sp>
        <p:nvSpPr>
          <p:cNvPr id="37" name="CuadroTexto 36">
            <a:extLst>
              <a:ext uri="{FF2B5EF4-FFF2-40B4-BE49-F238E27FC236}">
                <a16:creationId xmlns:a16="http://schemas.microsoft.com/office/drawing/2014/main" id="{9181BDA2-3018-48E9-B21A-FE89EA690B35}"/>
              </a:ext>
            </a:extLst>
          </p:cNvPr>
          <p:cNvSpPr txBox="1"/>
          <p:nvPr/>
        </p:nvSpPr>
        <p:spPr>
          <a:xfrm>
            <a:off x="8354814" y="401304"/>
            <a:ext cx="1065726" cy="400110"/>
          </a:xfrm>
          <a:prstGeom prst="rect">
            <a:avLst/>
          </a:prstGeom>
          <a:noFill/>
        </p:spPr>
        <p:txBody>
          <a:bodyPr wrap="square" rtlCol="0">
            <a:spAutoFit/>
          </a:bodyPr>
          <a:lstStyle/>
          <a:p>
            <a:r>
              <a:rPr lang="es-AR" sz="1000" dirty="0"/>
              <a:t>Sin interés productivo.</a:t>
            </a:r>
          </a:p>
        </p:txBody>
      </p:sp>
      <p:sp>
        <p:nvSpPr>
          <p:cNvPr id="2" name="Rectángulo 1">
            <a:extLst>
              <a:ext uri="{FF2B5EF4-FFF2-40B4-BE49-F238E27FC236}">
                <a16:creationId xmlns:a16="http://schemas.microsoft.com/office/drawing/2014/main" id="{27253F53-7BC1-471F-AC1B-A208339502E4}"/>
              </a:ext>
            </a:extLst>
          </p:cNvPr>
          <p:cNvSpPr/>
          <p:nvPr/>
        </p:nvSpPr>
        <p:spPr>
          <a:xfrm>
            <a:off x="6358597" y="1736077"/>
            <a:ext cx="3981208" cy="3601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8" name="Rectángulo 37">
            <a:extLst>
              <a:ext uri="{FF2B5EF4-FFF2-40B4-BE49-F238E27FC236}">
                <a16:creationId xmlns:a16="http://schemas.microsoft.com/office/drawing/2014/main" id="{E83FD253-1EFF-4723-93AC-FF65F089905C}"/>
              </a:ext>
            </a:extLst>
          </p:cNvPr>
          <p:cNvSpPr/>
          <p:nvPr/>
        </p:nvSpPr>
        <p:spPr>
          <a:xfrm>
            <a:off x="10339804" y="1734064"/>
            <a:ext cx="988059" cy="3601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7" name="Gráfico 16" descr="Insignia de cruz con relleno sólido">
            <a:extLst>
              <a:ext uri="{FF2B5EF4-FFF2-40B4-BE49-F238E27FC236}">
                <a16:creationId xmlns:a16="http://schemas.microsoft.com/office/drawing/2014/main" id="{AFF15B3F-870E-421F-8020-A458993743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34358" y="45323"/>
            <a:ext cx="469232" cy="469232"/>
          </a:xfrm>
          <a:prstGeom prst="rect">
            <a:avLst/>
          </a:prstGeom>
        </p:spPr>
      </p:pic>
      <p:sp>
        <p:nvSpPr>
          <p:cNvPr id="39" name="Rectángulo 38">
            <a:extLst>
              <a:ext uri="{FF2B5EF4-FFF2-40B4-BE49-F238E27FC236}">
                <a16:creationId xmlns:a16="http://schemas.microsoft.com/office/drawing/2014/main" id="{0F5A8D70-5B0C-4606-941D-55C4187DCDE0}"/>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 name="Imagen 3">
            <a:extLst>
              <a:ext uri="{FF2B5EF4-FFF2-40B4-BE49-F238E27FC236}">
                <a16:creationId xmlns:a16="http://schemas.microsoft.com/office/drawing/2014/main" id="{737BF314-C135-7D79-1152-D6A392085A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5" name="Marcador de número de diapositiva 1">
            <a:extLst>
              <a:ext uri="{FF2B5EF4-FFF2-40B4-BE49-F238E27FC236}">
                <a16:creationId xmlns:a16="http://schemas.microsoft.com/office/drawing/2014/main" id="{6C0336DB-5BF0-148B-597F-E8ECF4D1F1B0}"/>
              </a:ext>
            </a:extLst>
          </p:cNvPr>
          <p:cNvSpPr>
            <a:spLocks noGrp="1"/>
          </p:cNvSpPr>
          <p:nvPr>
            <p:ph type="sldNum" sz="quarter" idx="12"/>
          </p:nvPr>
        </p:nvSpPr>
        <p:spPr>
          <a:xfrm>
            <a:off x="11789228" y="6523708"/>
            <a:ext cx="2743200" cy="365125"/>
          </a:xfrm>
        </p:spPr>
        <p:txBody>
          <a:bodyPr/>
          <a:lstStyle/>
          <a:p>
            <a:fld id="{B07A84DF-77A3-4E82-B62C-977FB6CD7776}" type="slidenum">
              <a:rPr lang="es-AR" smtClean="0"/>
              <a:t>12</a:t>
            </a:fld>
            <a:endParaRPr lang="es-AR" dirty="0"/>
          </a:p>
        </p:txBody>
      </p:sp>
    </p:spTree>
    <p:extLst>
      <p:ext uri="{BB962C8B-B14F-4D97-AF65-F5344CB8AC3E}">
        <p14:creationId xmlns:p14="http://schemas.microsoft.com/office/powerpoint/2010/main" val="1894017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texto 3">
            <a:extLst>
              <a:ext uri="{FF2B5EF4-FFF2-40B4-BE49-F238E27FC236}">
                <a16:creationId xmlns:a16="http://schemas.microsoft.com/office/drawing/2014/main" id="{A5AC5A38-FBB0-42C3-81A5-C78B335EA7A5}"/>
              </a:ext>
            </a:extLst>
          </p:cNvPr>
          <p:cNvSpPr txBox="1">
            <a:spLocks/>
          </p:cNvSpPr>
          <p:nvPr/>
        </p:nvSpPr>
        <p:spPr>
          <a:xfrm>
            <a:off x="71664" y="1010435"/>
            <a:ext cx="3979831"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s-AR" sz="1600" b="1" dirty="0">
                <a:solidFill>
                  <a:srgbClr val="0070C0"/>
                </a:solidFill>
              </a:rPr>
              <a:t>CERRO DOCE GRANDE</a:t>
            </a:r>
          </a:p>
        </p:txBody>
      </p:sp>
      <p:pic>
        <p:nvPicPr>
          <p:cNvPr id="12" name="Imagen 11">
            <a:extLst>
              <a:ext uri="{FF2B5EF4-FFF2-40B4-BE49-F238E27FC236}">
                <a16:creationId xmlns:a16="http://schemas.microsoft.com/office/drawing/2014/main" id="{852ACBDB-71F3-D672-9505-0E7A396E25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6245241" y="1557531"/>
            <a:ext cx="5591696" cy="5327053"/>
          </a:xfrm>
          <a:prstGeom prst="rect">
            <a:avLst/>
          </a:prstGeom>
          <a:noFill/>
        </p:spPr>
      </p:pic>
      <p:sp>
        <p:nvSpPr>
          <p:cNvPr id="28" name="CuadroTexto 27">
            <a:extLst>
              <a:ext uri="{FF2B5EF4-FFF2-40B4-BE49-F238E27FC236}">
                <a16:creationId xmlns:a16="http://schemas.microsoft.com/office/drawing/2014/main" id="{CB29B81C-698F-D596-1263-B6937AA0416E}"/>
              </a:ext>
            </a:extLst>
          </p:cNvPr>
          <p:cNvSpPr txBox="1"/>
          <p:nvPr/>
        </p:nvSpPr>
        <p:spPr>
          <a:xfrm>
            <a:off x="3556748" y="2844393"/>
            <a:ext cx="2468933" cy="2585323"/>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285750" indent="-285750">
              <a:buFont typeface="Wingdings" panose="05000000000000000000" pitchFamily="2" charset="2"/>
              <a:buChar char="ü"/>
            </a:pPr>
            <a:r>
              <a:rPr lang="es-AR" sz="1600" dirty="0"/>
              <a:t>Se interpreta Stock de unos 4 km de diámetro</a:t>
            </a:r>
          </a:p>
          <a:p>
            <a:pPr marL="285750" indent="-285750">
              <a:buFont typeface="Wingdings" panose="05000000000000000000" pitchFamily="2" charset="2"/>
              <a:buChar char="ü"/>
            </a:pPr>
            <a:r>
              <a:rPr lang="es-AR" sz="1600" dirty="0"/>
              <a:t>Atraviesa prácticamente toda la columna desde el basamento</a:t>
            </a:r>
          </a:p>
          <a:p>
            <a:pPr marL="285750" indent="-285750">
              <a:buFont typeface="Wingdings" panose="05000000000000000000" pitchFamily="2" charset="2"/>
              <a:buChar char="ü"/>
            </a:pPr>
            <a:r>
              <a:rPr lang="es-AR" sz="1600" dirty="0"/>
              <a:t>Alcanzar la Formación Salamanca (flecha azul).</a:t>
            </a:r>
          </a:p>
          <a:p>
            <a:pPr marL="285750" indent="-285750">
              <a:buFont typeface="Wingdings" panose="05000000000000000000" pitchFamily="2" charset="2"/>
              <a:buChar char="ü"/>
            </a:pPr>
            <a:endParaRPr lang="es-AR" sz="1600" dirty="0"/>
          </a:p>
          <a:p>
            <a:pPr marL="285750" indent="-285750">
              <a:buFont typeface="Wingdings" panose="05000000000000000000" pitchFamily="2" charset="2"/>
              <a:buChar char="ü"/>
            </a:pPr>
            <a:endParaRPr lang="es-AR" sz="1600" dirty="0"/>
          </a:p>
          <a:p>
            <a:endParaRPr lang="es-AR" dirty="0"/>
          </a:p>
        </p:txBody>
      </p:sp>
      <p:pic>
        <p:nvPicPr>
          <p:cNvPr id="15" name="Imagen 14">
            <a:extLst>
              <a:ext uri="{FF2B5EF4-FFF2-40B4-BE49-F238E27FC236}">
                <a16:creationId xmlns:a16="http://schemas.microsoft.com/office/drawing/2014/main" id="{8CAC6E72-D7FB-43AB-91EF-34A07D984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34" y="1595012"/>
            <a:ext cx="2963463" cy="5273905"/>
          </a:xfrm>
          <a:prstGeom prst="rect">
            <a:avLst/>
          </a:prstGeom>
        </p:spPr>
      </p:pic>
      <p:sp>
        <p:nvSpPr>
          <p:cNvPr id="16" name="Forma libre: forma 15">
            <a:extLst>
              <a:ext uri="{FF2B5EF4-FFF2-40B4-BE49-F238E27FC236}">
                <a16:creationId xmlns:a16="http://schemas.microsoft.com/office/drawing/2014/main" id="{810A53A9-A187-4CF8-8C84-05123AC1A515}"/>
              </a:ext>
            </a:extLst>
          </p:cNvPr>
          <p:cNvSpPr/>
          <p:nvPr/>
        </p:nvSpPr>
        <p:spPr>
          <a:xfrm>
            <a:off x="610841" y="3907534"/>
            <a:ext cx="1754909" cy="2789382"/>
          </a:xfrm>
          <a:custGeom>
            <a:avLst/>
            <a:gdLst>
              <a:gd name="connsiteX0" fmla="*/ 0 w 1754909"/>
              <a:gd name="connsiteY0" fmla="*/ 2789382 h 2789382"/>
              <a:gd name="connsiteX1" fmla="*/ 443345 w 1754909"/>
              <a:gd name="connsiteY1" fmla="*/ 2216728 h 2789382"/>
              <a:gd name="connsiteX2" fmla="*/ 877454 w 1754909"/>
              <a:gd name="connsiteY2" fmla="*/ 1607128 h 2789382"/>
              <a:gd name="connsiteX3" fmla="*/ 942109 w 1754909"/>
              <a:gd name="connsiteY3" fmla="*/ 1560946 h 2789382"/>
              <a:gd name="connsiteX4" fmla="*/ 1265381 w 1754909"/>
              <a:gd name="connsiteY4" fmla="*/ 997528 h 2789382"/>
              <a:gd name="connsiteX5" fmla="*/ 1754909 w 1754909"/>
              <a:gd name="connsiteY5" fmla="*/ 0 h 27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4909" h="2789382">
                <a:moveTo>
                  <a:pt x="0" y="2789382"/>
                </a:moveTo>
                <a:lnTo>
                  <a:pt x="443345" y="2216728"/>
                </a:lnTo>
                <a:lnTo>
                  <a:pt x="877454" y="1607128"/>
                </a:lnTo>
                <a:lnTo>
                  <a:pt x="942109" y="1560946"/>
                </a:lnTo>
                <a:lnTo>
                  <a:pt x="1265381" y="997528"/>
                </a:lnTo>
                <a:lnTo>
                  <a:pt x="1754909"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Text Placeholder 25">
            <a:extLst>
              <a:ext uri="{FF2B5EF4-FFF2-40B4-BE49-F238E27FC236}">
                <a16:creationId xmlns:a16="http://schemas.microsoft.com/office/drawing/2014/main" id="{81F9B2B4-6894-43B8-9832-18E0176E51A5}"/>
              </a:ext>
            </a:extLst>
          </p:cNvPr>
          <p:cNvSpPr txBox="1">
            <a:spLocks/>
          </p:cNvSpPr>
          <p:nvPr/>
        </p:nvSpPr>
        <p:spPr>
          <a:xfrm>
            <a:off x="545221" y="1329984"/>
            <a:ext cx="5550779"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Wingdings" panose="05000000000000000000" pitchFamily="2" charset="2"/>
              <a:buChar char="ü"/>
            </a:pPr>
            <a:r>
              <a:rPr lang="es-AR" sz="1600" b="1" i="1" dirty="0">
                <a:solidFill>
                  <a:schemeClr val="accent2"/>
                </a:solidFill>
                <a:cs typeface="Angsana New" panose="02020603050405020304" pitchFamily="18" charset="-34"/>
              </a:rPr>
              <a:t>CUERPO STOCK</a:t>
            </a:r>
          </a:p>
        </p:txBody>
      </p:sp>
      <p:pic>
        <p:nvPicPr>
          <p:cNvPr id="29" name="Imagen 28">
            <a:extLst>
              <a:ext uri="{FF2B5EF4-FFF2-40B4-BE49-F238E27FC236}">
                <a16:creationId xmlns:a16="http://schemas.microsoft.com/office/drawing/2014/main" id="{CA4C0D4F-000C-46D1-94DE-18FE7A0B9D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30" name="Rectángulo 29">
            <a:extLst>
              <a:ext uri="{FF2B5EF4-FFF2-40B4-BE49-F238E27FC236}">
                <a16:creationId xmlns:a16="http://schemas.microsoft.com/office/drawing/2014/main" id="{F7C39BCD-45E2-4072-A255-EDFF7D530356}"/>
              </a:ext>
            </a:extLst>
          </p:cNvPr>
          <p:cNvSpPr/>
          <p:nvPr/>
        </p:nvSpPr>
        <p:spPr>
          <a:xfrm>
            <a:off x="7248180" y="130734"/>
            <a:ext cx="2191437" cy="819149"/>
          </a:xfrm>
          <a:prstGeom prst="rect">
            <a:avLst/>
          </a:prstGeom>
          <a:solidFill>
            <a:schemeClr val="bg1">
              <a:lumMod val="85000"/>
            </a:schemeClr>
          </a:solidFill>
          <a:ln>
            <a:solidFill>
              <a:schemeClr val="tx1"/>
            </a:solidFill>
          </a:ln>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sp>
      <p:pic>
        <p:nvPicPr>
          <p:cNvPr id="31" name="Gráfico 30" descr="Marca de insignia1 con relleno sólido">
            <a:extLst>
              <a:ext uri="{FF2B5EF4-FFF2-40B4-BE49-F238E27FC236}">
                <a16:creationId xmlns:a16="http://schemas.microsoft.com/office/drawing/2014/main" id="{3F8CD272-EC61-4129-8FD2-C32A17BE53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4539" y="45323"/>
            <a:ext cx="456569" cy="456569"/>
          </a:xfrm>
          <a:prstGeom prst="rect">
            <a:avLst/>
          </a:prstGeom>
        </p:spPr>
      </p:pic>
      <p:cxnSp>
        <p:nvCxnSpPr>
          <p:cNvPr id="33" name="Conector recto 32">
            <a:extLst>
              <a:ext uri="{FF2B5EF4-FFF2-40B4-BE49-F238E27FC236}">
                <a16:creationId xmlns:a16="http://schemas.microsoft.com/office/drawing/2014/main" id="{B7FDA957-1227-45A7-B05F-9661E21601C7}"/>
              </a:ext>
            </a:extLst>
          </p:cNvPr>
          <p:cNvCxnSpPr>
            <a:cxnSpLocks/>
          </p:cNvCxnSpPr>
          <p:nvPr/>
        </p:nvCxnSpPr>
        <p:spPr>
          <a:xfrm>
            <a:off x="8239124" y="111683"/>
            <a:ext cx="0" cy="828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60DB9988-8E4F-4586-9F06-5EAF0158728E}"/>
              </a:ext>
            </a:extLst>
          </p:cNvPr>
          <p:cNvSpPr txBox="1"/>
          <p:nvPr/>
        </p:nvSpPr>
        <p:spPr>
          <a:xfrm>
            <a:off x="7381874" y="397433"/>
            <a:ext cx="1123950" cy="400110"/>
          </a:xfrm>
          <a:prstGeom prst="rect">
            <a:avLst/>
          </a:prstGeom>
          <a:noFill/>
        </p:spPr>
        <p:txBody>
          <a:bodyPr wrap="square" rtlCol="0">
            <a:spAutoFit/>
          </a:bodyPr>
          <a:lstStyle/>
          <a:p>
            <a:r>
              <a:rPr lang="es-AR" sz="1000" dirty="0"/>
              <a:t>Diseño de perforación</a:t>
            </a:r>
          </a:p>
        </p:txBody>
      </p:sp>
      <p:sp>
        <p:nvSpPr>
          <p:cNvPr id="35" name="CuadroTexto 34">
            <a:extLst>
              <a:ext uri="{FF2B5EF4-FFF2-40B4-BE49-F238E27FC236}">
                <a16:creationId xmlns:a16="http://schemas.microsoft.com/office/drawing/2014/main" id="{92D7231B-D766-4B5D-9DC6-ED7BFDCC9F63}"/>
              </a:ext>
            </a:extLst>
          </p:cNvPr>
          <p:cNvSpPr txBox="1"/>
          <p:nvPr/>
        </p:nvSpPr>
        <p:spPr>
          <a:xfrm>
            <a:off x="8354814" y="401304"/>
            <a:ext cx="1065726" cy="400110"/>
          </a:xfrm>
          <a:prstGeom prst="rect">
            <a:avLst/>
          </a:prstGeom>
          <a:noFill/>
        </p:spPr>
        <p:txBody>
          <a:bodyPr wrap="square" rtlCol="0">
            <a:spAutoFit/>
          </a:bodyPr>
          <a:lstStyle/>
          <a:p>
            <a:r>
              <a:rPr lang="es-AR" sz="1000" dirty="0"/>
              <a:t>Sin interés productivo.</a:t>
            </a:r>
          </a:p>
        </p:txBody>
      </p:sp>
      <p:pic>
        <p:nvPicPr>
          <p:cNvPr id="21" name="Gráfico 20" descr="Insignia de cruz con relleno sólido">
            <a:extLst>
              <a:ext uri="{FF2B5EF4-FFF2-40B4-BE49-F238E27FC236}">
                <a16:creationId xmlns:a16="http://schemas.microsoft.com/office/drawing/2014/main" id="{BB2495D8-E361-406E-83CD-3349352B82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35829" y="45323"/>
            <a:ext cx="469232" cy="469232"/>
          </a:xfrm>
          <a:prstGeom prst="rect">
            <a:avLst/>
          </a:prstGeom>
        </p:spPr>
      </p:pic>
      <p:sp>
        <p:nvSpPr>
          <p:cNvPr id="36" name="Rectángulo 35">
            <a:extLst>
              <a:ext uri="{FF2B5EF4-FFF2-40B4-BE49-F238E27FC236}">
                <a16:creationId xmlns:a16="http://schemas.microsoft.com/office/drawing/2014/main" id="{4F12C270-6CFE-4153-8BE4-C41B9F149C75}"/>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 name="Imagen 1">
            <a:extLst>
              <a:ext uri="{FF2B5EF4-FFF2-40B4-BE49-F238E27FC236}">
                <a16:creationId xmlns:a16="http://schemas.microsoft.com/office/drawing/2014/main" id="{2FEDADDC-92D4-B193-F638-910C7B178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3" name="Marcador de número de diapositiva 1">
            <a:extLst>
              <a:ext uri="{FF2B5EF4-FFF2-40B4-BE49-F238E27FC236}">
                <a16:creationId xmlns:a16="http://schemas.microsoft.com/office/drawing/2014/main" id="{CDD392ED-02C5-91BA-02B8-595723B138EB}"/>
              </a:ext>
            </a:extLst>
          </p:cNvPr>
          <p:cNvSpPr>
            <a:spLocks noGrp="1"/>
          </p:cNvSpPr>
          <p:nvPr>
            <p:ph type="sldNum" sz="quarter" idx="12"/>
          </p:nvPr>
        </p:nvSpPr>
        <p:spPr>
          <a:xfrm>
            <a:off x="11836937" y="6542205"/>
            <a:ext cx="2743200" cy="365125"/>
          </a:xfrm>
        </p:spPr>
        <p:txBody>
          <a:bodyPr/>
          <a:lstStyle/>
          <a:p>
            <a:fld id="{B07A84DF-77A3-4E82-B62C-977FB6CD7776}" type="slidenum">
              <a:rPr lang="es-AR" smtClean="0"/>
              <a:t>13</a:t>
            </a:fld>
            <a:endParaRPr lang="es-AR" dirty="0"/>
          </a:p>
        </p:txBody>
      </p:sp>
    </p:spTree>
    <p:extLst>
      <p:ext uri="{BB962C8B-B14F-4D97-AF65-F5344CB8AC3E}">
        <p14:creationId xmlns:p14="http://schemas.microsoft.com/office/powerpoint/2010/main" val="3707580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A5DFC57A-D59C-401B-90CE-9054DE9A95C5}"/>
              </a:ext>
            </a:extLst>
          </p:cNvPr>
          <p:cNvSpPr txBox="1"/>
          <p:nvPr/>
        </p:nvSpPr>
        <p:spPr>
          <a:xfrm>
            <a:off x="78018" y="1614706"/>
            <a:ext cx="3371792" cy="1169551"/>
          </a:xfrm>
          <a:prstGeom prst="rect">
            <a:avLst/>
          </a:prstGeom>
          <a:noFill/>
        </p:spPr>
        <p:txBody>
          <a:bodyPr wrap="square" rtlCol="0">
            <a:spAutoFit/>
          </a:bodyPr>
          <a:lstStyle/>
          <a:p>
            <a:pPr marL="285750" indent="-285750">
              <a:buFont typeface="Arial" panose="020B0604020202020204" pitchFamily="34" charset="0"/>
              <a:buChar char="•"/>
            </a:pPr>
            <a:r>
              <a:rPr lang="es-AR" sz="1400" dirty="0"/>
              <a:t>Se interpreta colada basáltica emplazada en el terciario</a:t>
            </a:r>
          </a:p>
          <a:p>
            <a:pPr marL="285750" indent="-285750">
              <a:buFont typeface="Arial" panose="020B0604020202020204" pitchFamily="34" charset="0"/>
              <a:buChar char="•"/>
            </a:pPr>
            <a:r>
              <a:rPr lang="es-AR" sz="1400" dirty="0"/>
              <a:t>Longitud: 16 km</a:t>
            </a:r>
          </a:p>
          <a:p>
            <a:pPr marL="285750" indent="-285750">
              <a:buFont typeface="Arial" panose="020B0604020202020204" pitchFamily="34" charset="0"/>
              <a:buChar char="•"/>
            </a:pPr>
            <a:r>
              <a:rPr lang="es-AR" sz="1400" dirty="0"/>
              <a:t>Área: 18 km2</a:t>
            </a:r>
          </a:p>
          <a:p>
            <a:pPr marL="285750" indent="-285750">
              <a:buFont typeface="Arial" panose="020B0604020202020204" pitchFamily="34" charset="0"/>
              <a:buChar char="•"/>
            </a:pPr>
            <a:r>
              <a:rPr lang="es-AR" sz="1400" dirty="0"/>
              <a:t>Se dispone en un paleovalle</a:t>
            </a:r>
          </a:p>
        </p:txBody>
      </p:sp>
      <p:sp>
        <p:nvSpPr>
          <p:cNvPr id="7" name="CuadroTexto 6">
            <a:extLst>
              <a:ext uri="{FF2B5EF4-FFF2-40B4-BE49-F238E27FC236}">
                <a16:creationId xmlns:a16="http://schemas.microsoft.com/office/drawing/2014/main" id="{BFBEFE83-0F53-48CF-9436-D6E366DCAA3F}"/>
              </a:ext>
            </a:extLst>
          </p:cNvPr>
          <p:cNvSpPr txBox="1"/>
          <p:nvPr/>
        </p:nvSpPr>
        <p:spPr>
          <a:xfrm>
            <a:off x="51892" y="2772372"/>
            <a:ext cx="3371792" cy="1600438"/>
          </a:xfrm>
          <a:prstGeom prst="rect">
            <a:avLst/>
          </a:prstGeom>
          <a:noFill/>
        </p:spPr>
        <p:txBody>
          <a:bodyPr wrap="square" rtlCol="0">
            <a:spAutoFit/>
          </a:bodyPr>
          <a:lstStyle/>
          <a:p>
            <a:pPr marL="285750" indent="-285750">
              <a:buFont typeface="Arial" panose="020B0604020202020204" pitchFamily="34" charset="0"/>
              <a:buChar char="•"/>
            </a:pPr>
            <a:r>
              <a:rPr lang="es-AR" sz="1400" dirty="0"/>
              <a:t>No estaba contactada por pozos, pero la perforación de un nuevo pozo validó la interpretación.</a:t>
            </a:r>
          </a:p>
          <a:p>
            <a:pPr marL="285750" indent="-285750">
              <a:buFont typeface="Arial" panose="020B0604020202020204" pitchFamily="34" charset="0"/>
              <a:buChar char="•"/>
            </a:pPr>
            <a:r>
              <a:rPr lang="es-AR" sz="1400" dirty="0"/>
              <a:t>La dirección de flujo sería S-N siguiendo la pendiente estructural</a:t>
            </a:r>
          </a:p>
          <a:p>
            <a:pPr marL="285750" indent="-285750">
              <a:buFont typeface="Arial" panose="020B0604020202020204" pitchFamily="34" charset="0"/>
              <a:buChar char="•"/>
            </a:pPr>
            <a:r>
              <a:rPr lang="es-AR" sz="1400" dirty="0"/>
              <a:t>Las fallas ejercen control en la depositación</a:t>
            </a:r>
          </a:p>
        </p:txBody>
      </p:sp>
      <p:sp>
        <p:nvSpPr>
          <p:cNvPr id="13" name="Marcador de texto 3">
            <a:extLst>
              <a:ext uri="{FF2B5EF4-FFF2-40B4-BE49-F238E27FC236}">
                <a16:creationId xmlns:a16="http://schemas.microsoft.com/office/drawing/2014/main" id="{C1C95EA1-9CA2-48D7-94DA-6BBE3190717F}"/>
              </a:ext>
            </a:extLst>
          </p:cNvPr>
          <p:cNvSpPr txBox="1">
            <a:spLocks/>
          </p:cNvSpPr>
          <p:nvPr/>
        </p:nvSpPr>
        <p:spPr>
          <a:xfrm>
            <a:off x="70340" y="983989"/>
            <a:ext cx="10551583"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s-AR" sz="1600" b="1" dirty="0">
                <a:solidFill>
                  <a:srgbClr val="0070C0"/>
                </a:solidFill>
              </a:rPr>
              <a:t>CUERPO IGNEO ENTRE CAÑADON YATEL Y CERRO GUADAL NORTE</a:t>
            </a:r>
          </a:p>
        </p:txBody>
      </p:sp>
      <p:pic>
        <p:nvPicPr>
          <p:cNvPr id="2" name="Imagen 1">
            <a:extLst>
              <a:ext uri="{FF2B5EF4-FFF2-40B4-BE49-F238E27FC236}">
                <a16:creationId xmlns:a16="http://schemas.microsoft.com/office/drawing/2014/main" id="{74612598-8C59-0482-0B9C-D7D68646AB9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4918" y="1373402"/>
            <a:ext cx="8435747" cy="5000346"/>
          </a:xfrm>
          <a:prstGeom prst="rect">
            <a:avLst/>
          </a:prstGeom>
          <a:noFill/>
        </p:spPr>
      </p:pic>
      <p:pic>
        <p:nvPicPr>
          <p:cNvPr id="17" name="Imagen 16">
            <a:extLst>
              <a:ext uri="{FF2B5EF4-FFF2-40B4-BE49-F238E27FC236}">
                <a16:creationId xmlns:a16="http://schemas.microsoft.com/office/drawing/2014/main" id="{5DDCEF56-B585-7A1C-2935-1B92B89C6C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41834" y="4243415"/>
            <a:ext cx="9798470" cy="2139967"/>
          </a:xfrm>
          <a:prstGeom prst="rect">
            <a:avLst/>
          </a:prstGeom>
        </p:spPr>
      </p:pic>
      <p:sp>
        <p:nvSpPr>
          <p:cNvPr id="21" name="CuadroTexto 20">
            <a:extLst>
              <a:ext uri="{FF2B5EF4-FFF2-40B4-BE49-F238E27FC236}">
                <a16:creationId xmlns:a16="http://schemas.microsoft.com/office/drawing/2014/main" id="{BA7F97A6-9081-4017-8357-1596F7C28A21}"/>
              </a:ext>
            </a:extLst>
          </p:cNvPr>
          <p:cNvSpPr txBox="1"/>
          <p:nvPr/>
        </p:nvSpPr>
        <p:spPr>
          <a:xfrm>
            <a:off x="2830282" y="6335375"/>
            <a:ext cx="8995954" cy="461665"/>
          </a:xfrm>
          <a:prstGeom prst="rect">
            <a:avLst/>
          </a:prstGeom>
          <a:noFill/>
        </p:spPr>
        <p:txBody>
          <a:bodyPr wrap="square">
            <a:spAutoFit/>
          </a:bodyPr>
          <a:lstStyle/>
          <a:p>
            <a:pPr algn="just"/>
            <a:r>
              <a:rPr lang="es-MX" sz="800" dirty="0">
                <a:solidFill>
                  <a:srgbClr val="000000"/>
                </a:solidFill>
                <a:latin typeface="Times New Roman" panose="02020603050405020304" pitchFamily="18" charset="0"/>
                <a:ea typeface="Times New Roman" panose="02020603050405020304" pitchFamily="18" charset="0"/>
              </a:rPr>
              <a:t>a</a:t>
            </a:r>
            <a:r>
              <a:rPr lang="es-MX" sz="800" dirty="0">
                <a:solidFill>
                  <a:srgbClr val="000000"/>
                </a:solidFill>
                <a:effectLst/>
                <a:latin typeface="Times New Roman" panose="02020603050405020304" pitchFamily="18" charset="0"/>
                <a:ea typeface="Times New Roman" panose="02020603050405020304" pitchFamily="18" charset="0"/>
              </a:rPr>
              <a:t>) Sección Sísmica W-E donde se aprecia una fuerte anomalía interpretada como colada. b) Mapa en planta estructural para Bajo Barreal, en el mismo se proyecta la posición de la colada enterrada</a:t>
            </a:r>
            <a:r>
              <a:rPr lang="es-MX" sz="800" dirty="0">
                <a:solidFill>
                  <a:srgbClr val="000000"/>
                </a:solidFill>
                <a:latin typeface="Times New Roman" panose="02020603050405020304" pitchFamily="18" charset="0"/>
                <a:ea typeface="Times New Roman" panose="02020603050405020304" pitchFamily="18" charset="0"/>
              </a:rPr>
              <a:t>.</a:t>
            </a:r>
            <a:r>
              <a:rPr lang="es-MX" sz="800" dirty="0">
                <a:solidFill>
                  <a:srgbClr val="000000"/>
                </a:solidFill>
                <a:effectLst/>
                <a:latin typeface="Times New Roman" panose="02020603050405020304" pitchFamily="18" charset="0"/>
                <a:ea typeface="Times New Roman" panose="02020603050405020304" pitchFamily="18" charset="0"/>
              </a:rPr>
              <a:t> c) Extracción 3D del Geocuerpo.  d) Sección de la hoja geológica El Pluma (Cobos y Panza, 2001) . e) Misma sección de la hoja con la trayectoria de la colada enterrada. f) Detalle de imagen satelital para el área con ubicación de los afloramientos de basaltos Cerro el Doce y trayectoria de la colada enterrada. g) Detalle ampliado de la anterior. h) Aplicación del atributo RMS de amplitud. i) ídem anterior, pero con </a:t>
            </a:r>
            <a:r>
              <a:rPr lang="es-MX" sz="800" dirty="0" err="1">
                <a:solidFill>
                  <a:srgbClr val="000000"/>
                </a:solidFill>
                <a:effectLst/>
                <a:latin typeface="Times New Roman" panose="02020603050405020304" pitchFamily="18" charset="0"/>
                <a:ea typeface="Times New Roman" panose="02020603050405020304" pitchFamily="18" charset="0"/>
              </a:rPr>
              <a:t>geocuerpo</a:t>
            </a:r>
            <a:r>
              <a:rPr lang="es-MX" sz="800" dirty="0">
                <a:solidFill>
                  <a:srgbClr val="000000"/>
                </a:solidFill>
                <a:effectLst/>
                <a:latin typeface="Times New Roman" panose="02020603050405020304" pitchFamily="18" charset="0"/>
                <a:ea typeface="Times New Roman" panose="02020603050405020304" pitchFamily="18" charset="0"/>
              </a:rPr>
              <a:t> extractado</a:t>
            </a:r>
            <a:r>
              <a:rPr lang="es-MX" sz="700" dirty="0">
                <a:solidFill>
                  <a:srgbClr val="000000"/>
                </a:solidFill>
                <a:effectLst/>
                <a:latin typeface="Times New Roman" panose="02020603050405020304" pitchFamily="18" charset="0"/>
                <a:ea typeface="Times New Roman" panose="02020603050405020304" pitchFamily="18" charset="0"/>
              </a:rPr>
              <a:t>.</a:t>
            </a:r>
            <a:endParaRPr lang="es-AR" sz="700" dirty="0">
              <a:solidFill>
                <a:srgbClr val="000000"/>
              </a:solidFill>
              <a:effectLst/>
              <a:latin typeface="Times New Roman" panose="02020603050405020304" pitchFamily="18" charset="0"/>
              <a:ea typeface="Times New Roman" panose="02020603050405020304" pitchFamily="18" charset="0"/>
            </a:endParaRPr>
          </a:p>
        </p:txBody>
      </p:sp>
      <p:sp>
        <p:nvSpPr>
          <p:cNvPr id="24" name="Text Placeholder 25">
            <a:extLst>
              <a:ext uri="{FF2B5EF4-FFF2-40B4-BE49-F238E27FC236}">
                <a16:creationId xmlns:a16="http://schemas.microsoft.com/office/drawing/2014/main" id="{1B80FE62-C485-4067-9CEF-AD522C06A8F7}"/>
              </a:ext>
            </a:extLst>
          </p:cNvPr>
          <p:cNvSpPr txBox="1">
            <a:spLocks/>
          </p:cNvSpPr>
          <p:nvPr/>
        </p:nvSpPr>
        <p:spPr>
          <a:xfrm>
            <a:off x="545221" y="1329984"/>
            <a:ext cx="5550779"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s-AR" sz="1600" b="1" i="1" dirty="0">
                <a:solidFill>
                  <a:schemeClr val="accent2"/>
                </a:solidFill>
              </a:rPr>
              <a:t>FLUJOS DE LAVA-COLADAS</a:t>
            </a:r>
          </a:p>
        </p:txBody>
      </p:sp>
      <p:pic>
        <p:nvPicPr>
          <p:cNvPr id="26" name="Imagen 25">
            <a:extLst>
              <a:ext uri="{FF2B5EF4-FFF2-40B4-BE49-F238E27FC236}">
                <a16:creationId xmlns:a16="http://schemas.microsoft.com/office/drawing/2014/main" id="{CAEDEE22-AE16-424E-AEC6-8E1BB2DA94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27" name="Rectángulo 26">
            <a:extLst>
              <a:ext uri="{FF2B5EF4-FFF2-40B4-BE49-F238E27FC236}">
                <a16:creationId xmlns:a16="http://schemas.microsoft.com/office/drawing/2014/main" id="{2D7C1C4C-F32A-4B1C-93F3-3333624D8D3F}"/>
              </a:ext>
            </a:extLst>
          </p:cNvPr>
          <p:cNvSpPr/>
          <p:nvPr/>
        </p:nvSpPr>
        <p:spPr>
          <a:xfrm>
            <a:off x="7248180" y="130734"/>
            <a:ext cx="2191437" cy="819149"/>
          </a:xfrm>
          <a:prstGeom prst="rect">
            <a:avLst/>
          </a:prstGeom>
          <a:solidFill>
            <a:schemeClr val="bg1">
              <a:lumMod val="85000"/>
            </a:schemeClr>
          </a:solidFill>
          <a:ln>
            <a:solidFill>
              <a:schemeClr val="tx1"/>
            </a:solidFill>
          </a:ln>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sp>
      <p:pic>
        <p:nvPicPr>
          <p:cNvPr id="28" name="Gráfico 27" descr="Marca de insignia1 con relleno sólido">
            <a:extLst>
              <a:ext uri="{FF2B5EF4-FFF2-40B4-BE49-F238E27FC236}">
                <a16:creationId xmlns:a16="http://schemas.microsoft.com/office/drawing/2014/main" id="{A4B09302-3DF2-4543-B5A1-AB625659B3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4539" y="45323"/>
            <a:ext cx="456569" cy="456569"/>
          </a:xfrm>
          <a:prstGeom prst="rect">
            <a:avLst/>
          </a:prstGeom>
        </p:spPr>
      </p:pic>
      <p:cxnSp>
        <p:nvCxnSpPr>
          <p:cNvPr id="30" name="Conector recto 29">
            <a:extLst>
              <a:ext uri="{FF2B5EF4-FFF2-40B4-BE49-F238E27FC236}">
                <a16:creationId xmlns:a16="http://schemas.microsoft.com/office/drawing/2014/main" id="{B6F9DB18-D7F3-4917-BE49-4E4B0376CA49}"/>
              </a:ext>
            </a:extLst>
          </p:cNvPr>
          <p:cNvCxnSpPr>
            <a:cxnSpLocks/>
          </p:cNvCxnSpPr>
          <p:nvPr/>
        </p:nvCxnSpPr>
        <p:spPr>
          <a:xfrm>
            <a:off x="8239124" y="111683"/>
            <a:ext cx="0" cy="828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52961E76-02DF-4093-A1AE-CDE30CAE48BE}"/>
              </a:ext>
            </a:extLst>
          </p:cNvPr>
          <p:cNvSpPr txBox="1"/>
          <p:nvPr/>
        </p:nvSpPr>
        <p:spPr>
          <a:xfrm>
            <a:off x="7381874" y="397433"/>
            <a:ext cx="1123950" cy="400110"/>
          </a:xfrm>
          <a:prstGeom prst="rect">
            <a:avLst/>
          </a:prstGeom>
          <a:noFill/>
        </p:spPr>
        <p:txBody>
          <a:bodyPr wrap="square" rtlCol="0">
            <a:spAutoFit/>
          </a:bodyPr>
          <a:lstStyle/>
          <a:p>
            <a:r>
              <a:rPr lang="es-AR" sz="1000" dirty="0"/>
              <a:t>Diseño de perforación</a:t>
            </a:r>
          </a:p>
        </p:txBody>
      </p:sp>
      <p:sp>
        <p:nvSpPr>
          <p:cNvPr id="32" name="CuadroTexto 31">
            <a:extLst>
              <a:ext uri="{FF2B5EF4-FFF2-40B4-BE49-F238E27FC236}">
                <a16:creationId xmlns:a16="http://schemas.microsoft.com/office/drawing/2014/main" id="{1DE4F9A6-C803-4D08-BE09-ABE42CFB5420}"/>
              </a:ext>
            </a:extLst>
          </p:cNvPr>
          <p:cNvSpPr txBox="1"/>
          <p:nvPr/>
        </p:nvSpPr>
        <p:spPr>
          <a:xfrm>
            <a:off x="8354814" y="401304"/>
            <a:ext cx="1065726" cy="400110"/>
          </a:xfrm>
          <a:prstGeom prst="rect">
            <a:avLst/>
          </a:prstGeom>
          <a:noFill/>
        </p:spPr>
        <p:txBody>
          <a:bodyPr wrap="square" rtlCol="0">
            <a:spAutoFit/>
          </a:bodyPr>
          <a:lstStyle/>
          <a:p>
            <a:r>
              <a:rPr lang="es-AR" sz="1000" dirty="0"/>
              <a:t>Sin interés productivo.</a:t>
            </a:r>
          </a:p>
        </p:txBody>
      </p:sp>
      <p:pic>
        <p:nvPicPr>
          <p:cNvPr id="22" name="Gráfico 21" descr="Insignia de cruz con relleno sólido">
            <a:extLst>
              <a:ext uri="{FF2B5EF4-FFF2-40B4-BE49-F238E27FC236}">
                <a16:creationId xmlns:a16="http://schemas.microsoft.com/office/drawing/2014/main" id="{2F206B13-6AE6-4260-895F-64306C6079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31241" y="45323"/>
            <a:ext cx="469232" cy="469232"/>
          </a:xfrm>
          <a:prstGeom prst="rect">
            <a:avLst/>
          </a:prstGeom>
        </p:spPr>
      </p:pic>
      <p:sp>
        <p:nvSpPr>
          <p:cNvPr id="33" name="Rectángulo 32">
            <a:extLst>
              <a:ext uri="{FF2B5EF4-FFF2-40B4-BE49-F238E27FC236}">
                <a16:creationId xmlns:a16="http://schemas.microsoft.com/office/drawing/2014/main" id="{FF25F98B-636D-49A0-8C27-CA075DF5C5D1}"/>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 name="Imagen 2">
            <a:extLst>
              <a:ext uri="{FF2B5EF4-FFF2-40B4-BE49-F238E27FC236}">
                <a16:creationId xmlns:a16="http://schemas.microsoft.com/office/drawing/2014/main" id="{2736D3D7-EA57-DDA8-1A80-F8DD0272B6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4" name="Marcador de número de diapositiva 2">
            <a:extLst>
              <a:ext uri="{FF2B5EF4-FFF2-40B4-BE49-F238E27FC236}">
                <a16:creationId xmlns:a16="http://schemas.microsoft.com/office/drawing/2014/main" id="{920B0CA3-C03B-8F8A-CFB7-5E7B316ED6D0}"/>
              </a:ext>
            </a:extLst>
          </p:cNvPr>
          <p:cNvSpPr>
            <a:spLocks noGrp="1"/>
          </p:cNvSpPr>
          <p:nvPr>
            <p:ph type="sldNum" sz="quarter" idx="12"/>
          </p:nvPr>
        </p:nvSpPr>
        <p:spPr>
          <a:xfrm>
            <a:off x="11832771" y="6582144"/>
            <a:ext cx="2743200" cy="365125"/>
          </a:xfrm>
        </p:spPr>
        <p:txBody>
          <a:bodyPr/>
          <a:lstStyle/>
          <a:p>
            <a:fld id="{B07A84DF-77A3-4E82-B62C-977FB6CD7776}" type="slidenum">
              <a:rPr lang="es-AR" smtClean="0"/>
              <a:t>14</a:t>
            </a:fld>
            <a:endParaRPr lang="es-AR" dirty="0"/>
          </a:p>
        </p:txBody>
      </p:sp>
    </p:spTree>
    <p:extLst>
      <p:ext uri="{BB962C8B-B14F-4D97-AF65-F5344CB8AC3E}">
        <p14:creationId xmlns:p14="http://schemas.microsoft.com/office/powerpoint/2010/main" val="5493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3">
            <a:extLst>
              <a:ext uri="{FF2B5EF4-FFF2-40B4-BE49-F238E27FC236}">
                <a16:creationId xmlns:a16="http://schemas.microsoft.com/office/drawing/2014/main" id="{CF0B5256-85FF-4270-A012-D29E3E6F33E5}"/>
              </a:ext>
            </a:extLst>
          </p:cNvPr>
          <p:cNvSpPr txBox="1">
            <a:spLocks/>
          </p:cNvSpPr>
          <p:nvPr/>
        </p:nvSpPr>
        <p:spPr>
          <a:xfrm>
            <a:off x="70340" y="1010411"/>
            <a:ext cx="5809955"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s-AR" sz="1600" b="1" dirty="0">
                <a:solidFill>
                  <a:srgbClr val="0070C0"/>
                </a:solidFill>
              </a:rPr>
              <a:t>RESPUESTA EN LA PERFORACIÓN Y CONTROL GEOLÓGICO</a:t>
            </a:r>
          </a:p>
        </p:txBody>
      </p:sp>
      <p:pic>
        <p:nvPicPr>
          <p:cNvPr id="6" name="Imagen 5">
            <a:extLst>
              <a:ext uri="{FF2B5EF4-FFF2-40B4-BE49-F238E27FC236}">
                <a16:creationId xmlns:a16="http://schemas.microsoft.com/office/drawing/2014/main" id="{09160D14-9503-43BD-A9CD-FB8EA73EF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26" y="1714299"/>
            <a:ext cx="7077414" cy="4871997"/>
          </a:xfrm>
          <a:prstGeom prst="rect">
            <a:avLst/>
          </a:prstGeom>
          <a:ln>
            <a:solidFill>
              <a:schemeClr val="tx1"/>
            </a:solidFill>
          </a:ln>
        </p:spPr>
      </p:pic>
      <p:sp>
        <p:nvSpPr>
          <p:cNvPr id="8" name="CuadroTexto 7">
            <a:extLst>
              <a:ext uri="{FF2B5EF4-FFF2-40B4-BE49-F238E27FC236}">
                <a16:creationId xmlns:a16="http://schemas.microsoft.com/office/drawing/2014/main" id="{34759AF1-3626-4B87-BA44-92061846AE35}"/>
              </a:ext>
            </a:extLst>
          </p:cNvPr>
          <p:cNvSpPr txBox="1"/>
          <p:nvPr/>
        </p:nvSpPr>
        <p:spPr>
          <a:xfrm>
            <a:off x="7414532" y="1305341"/>
            <a:ext cx="4310743" cy="5355312"/>
          </a:xfrm>
          <a:prstGeom prst="rect">
            <a:avLst/>
          </a:prstGeom>
          <a:noFill/>
        </p:spPr>
        <p:txBody>
          <a:bodyPr wrap="square" rtlCol="0">
            <a:spAutoFit/>
          </a:bodyPr>
          <a:lstStyle/>
          <a:p>
            <a:pPr marL="285750" indent="-285750">
              <a:buFont typeface="Wingdings" panose="05000000000000000000" pitchFamily="2" charset="2"/>
              <a:buChar char="ü"/>
            </a:pPr>
            <a:r>
              <a:rPr lang="es-AR"/>
              <a:t>Si se cuenta con control geológico la mineralogía deberá reflejarse en el log.</a:t>
            </a:r>
          </a:p>
          <a:p>
            <a:endParaRPr lang="es-AR"/>
          </a:p>
          <a:p>
            <a:pPr marL="285750" indent="-285750">
              <a:buFont typeface="Wingdings" panose="05000000000000000000" pitchFamily="2" charset="2"/>
              <a:buChar char="ü"/>
            </a:pPr>
            <a:r>
              <a:rPr lang="es-AR"/>
              <a:t>Según el tipo de trepano puede reflejar un incremento repentino de los tiempos de penetración.</a:t>
            </a:r>
          </a:p>
          <a:p>
            <a:endParaRPr lang="es-AR"/>
          </a:p>
          <a:p>
            <a:pPr marL="285750" indent="-285750">
              <a:buFont typeface="Wingdings" panose="05000000000000000000" pitchFamily="2" charset="2"/>
              <a:buChar char="ü"/>
            </a:pPr>
            <a:r>
              <a:rPr lang="es-AR"/>
              <a:t>En algunos casos la roca de caja que </a:t>
            </a:r>
            <a:r>
              <a:rPr lang="es-AR" err="1"/>
              <a:t>sobreyace</a:t>
            </a:r>
            <a:r>
              <a:rPr lang="es-AR"/>
              <a:t> el intrusivo puede estar fracturada causando perdida de inyección.</a:t>
            </a:r>
          </a:p>
          <a:p>
            <a:endParaRPr lang="es-AR"/>
          </a:p>
          <a:p>
            <a:pPr marL="285750" indent="-285750">
              <a:buFont typeface="Wingdings" panose="05000000000000000000" pitchFamily="2" charset="2"/>
              <a:buChar char="ü"/>
            </a:pPr>
            <a:r>
              <a:rPr lang="es-AR"/>
              <a:t>Algunos intrusivos también pueden estar fracturados y generar caudales altos de agua (Van </a:t>
            </a:r>
            <a:r>
              <a:rPr lang="es-AR" err="1"/>
              <a:t>Wyck</a:t>
            </a:r>
            <a:r>
              <a:rPr lang="es-AR"/>
              <a:t> </a:t>
            </a:r>
            <a:r>
              <a:rPr lang="es-AR" i="1"/>
              <a:t>et al.</a:t>
            </a:r>
            <a:r>
              <a:rPr lang="es-AR"/>
              <a:t>, 2015)</a:t>
            </a:r>
          </a:p>
          <a:p>
            <a:endParaRPr lang="es-AR"/>
          </a:p>
          <a:p>
            <a:pPr marL="285750" indent="-285750">
              <a:buFont typeface="Wingdings" panose="05000000000000000000" pitchFamily="2" charset="2"/>
              <a:buChar char="ü"/>
            </a:pPr>
            <a:r>
              <a:rPr lang="es-AR"/>
              <a:t>Las rocas reservorios adyacentes al intrusivo generalmente muestran rastros secos y menor porosidad.</a:t>
            </a:r>
          </a:p>
        </p:txBody>
      </p:sp>
      <p:sp>
        <p:nvSpPr>
          <p:cNvPr id="9" name="Text Placeholder 25">
            <a:extLst>
              <a:ext uri="{FF2B5EF4-FFF2-40B4-BE49-F238E27FC236}">
                <a16:creationId xmlns:a16="http://schemas.microsoft.com/office/drawing/2014/main" id="{12F91BC3-6E0F-417E-94DD-A5D682649DE3}"/>
              </a:ext>
            </a:extLst>
          </p:cNvPr>
          <p:cNvSpPr txBox="1">
            <a:spLocks/>
          </p:cNvSpPr>
          <p:nvPr/>
        </p:nvSpPr>
        <p:spPr>
          <a:xfrm>
            <a:off x="545221" y="1329984"/>
            <a:ext cx="5550779"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600" b="1" dirty="0">
                <a:solidFill>
                  <a:schemeClr val="accent2"/>
                </a:solidFill>
              </a:rPr>
              <a:t>EJEMPLOS</a:t>
            </a:r>
          </a:p>
        </p:txBody>
      </p:sp>
      <p:pic>
        <p:nvPicPr>
          <p:cNvPr id="10" name="Imagen 9">
            <a:extLst>
              <a:ext uri="{FF2B5EF4-FFF2-40B4-BE49-F238E27FC236}">
                <a16:creationId xmlns:a16="http://schemas.microsoft.com/office/drawing/2014/main" id="{6A09AB44-D682-4736-9631-772999C8A9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11" name="Rectángulo 10">
            <a:extLst>
              <a:ext uri="{FF2B5EF4-FFF2-40B4-BE49-F238E27FC236}">
                <a16:creationId xmlns:a16="http://schemas.microsoft.com/office/drawing/2014/main" id="{CDA9F30E-585B-41F1-800B-60A5615F6F72}"/>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 name="Imagen 1">
            <a:extLst>
              <a:ext uri="{FF2B5EF4-FFF2-40B4-BE49-F238E27FC236}">
                <a16:creationId xmlns:a16="http://schemas.microsoft.com/office/drawing/2014/main" id="{EFAE470C-6FE4-B350-630B-793640832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3" name="Marcador de número de diapositiva 1">
            <a:extLst>
              <a:ext uri="{FF2B5EF4-FFF2-40B4-BE49-F238E27FC236}">
                <a16:creationId xmlns:a16="http://schemas.microsoft.com/office/drawing/2014/main" id="{EAF0257A-B4FF-A7AD-1C95-B05A104ABFC5}"/>
              </a:ext>
            </a:extLst>
          </p:cNvPr>
          <p:cNvSpPr>
            <a:spLocks noGrp="1"/>
          </p:cNvSpPr>
          <p:nvPr>
            <p:ph type="sldNum" sz="quarter" idx="12"/>
          </p:nvPr>
        </p:nvSpPr>
        <p:spPr>
          <a:xfrm>
            <a:off x="11853843" y="6530345"/>
            <a:ext cx="2743200" cy="365125"/>
          </a:xfrm>
        </p:spPr>
        <p:txBody>
          <a:bodyPr/>
          <a:lstStyle/>
          <a:p>
            <a:fld id="{B07A84DF-77A3-4E82-B62C-977FB6CD7776}" type="slidenum">
              <a:rPr lang="es-AR" smtClean="0"/>
              <a:t>15</a:t>
            </a:fld>
            <a:endParaRPr lang="es-AR" dirty="0"/>
          </a:p>
        </p:txBody>
      </p:sp>
    </p:spTree>
    <p:extLst>
      <p:ext uri="{BB962C8B-B14F-4D97-AF65-F5344CB8AC3E}">
        <p14:creationId xmlns:p14="http://schemas.microsoft.com/office/powerpoint/2010/main" val="747107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2BB4F195-330B-4E4E-7508-FD7D19316ECB}"/>
              </a:ext>
            </a:extLst>
          </p:cNvPr>
          <p:cNvSpPr txBox="1">
            <a:spLocks/>
          </p:cNvSpPr>
          <p:nvPr/>
        </p:nvSpPr>
        <p:spPr>
          <a:xfrm>
            <a:off x="70340" y="1010411"/>
            <a:ext cx="10551583"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s-AR" sz="1600" b="1" dirty="0">
                <a:solidFill>
                  <a:srgbClr val="0070C0"/>
                </a:solidFill>
              </a:rPr>
              <a:t>RESPUESTA EN PERFILES DE POZO</a:t>
            </a:r>
          </a:p>
        </p:txBody>
      </p:sp>
      <p:pic>
        <p:nvPicPr>
          <p:cNvPr id="1026" name="Picture 2">
            <a:extLst>
              <a:ext uri="{FF2B5EF4-FFF2-40B4-BE49-F238E27FC236}">
                <a16:creationId xmlns:a16="http://schemas.microsoft.com/office/drawing/2014/main" id="{1BE21C0F-5ADD-D260-AC2C-BBA41B8F8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86" y="1733107"/>
            <a:ext cx="2294573" cy="46258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E37F4839-F16C-BDFF-C5FF-1D5F389E3303}"/>
              </a:ext>
            </a:extLst>
          </p:cNvPr>
          <p:cNvSpPr txBox="1"/>
          <p:nvPr/>
        </p:nvSpPr>
        <p:spPr>
          <a:xfrm>
            <a:off x="701749" y="1363775"/>
            <a:ext cx="978281" cy="369332"/>
          </a:xfrm>
          <a:prstGeom prst="rect">
            <a:avLst/>
          </a:prstGeom>
          <a:noFill/>
        </p:spPr>
        <p:txBody>
          <a:bodyPr wrap="none" rtlCol="0">
            <a:spAutoFit/>
          </a:bodyPr>
          <a:lstStyle/>
          <a:p>
            <a:r>
              <a:rPr lang="es-AR" dirty="0"/>
              <a:t>Pozo LHI</a:t>
            </a:r>
          </a:p>
        </p:txBody>
      </p:sp>
      <p:pic>
        <p:nvPicPr>
          <p:cNvPr id="1028" name="Picture 4">
            <a:extLst>
              <a:ext uri="{FF2B5EF4-FFF2-40B4-BE49-F238E27FC236}">
                <a16:creationId xmlns:a16="http://schemas.microsoft.com/office/drawing/2014/main" id="{D82EFFF9-D3C7-F804-C2AD-8581E5AE0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4569" y="1733107"/>
            <a:ext cx="2273618" cy="46310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048EDEE4-88AB-9A0E-A9D2-21BB6E2909E4}"/>
              </a:ext>
            </a:extLst>
          </p:cNvPr>
          <p:cNvSpPr txBox="1"/>
          <p:nvPr/>
        </p:nvSpPr>
        <p:spPr>
          <a:xfrm>
            <a:off x="3501656" y="1361566"/>
            <a:ext cx="1035989" cy="369332"/>
          </a:xfrm>
          <a:prstGeom prst="rect">
            <a:avLst/>
          </a:prstGeom>
          <a:noFill/>
        </p:spPr>
        <p:txBody>
          <a:bodyPr wrap="none" rtlCol="0">
            <a:spAutoFit/>
          </a:bodyPr>
          <a:lstStyle/>
          <a:p>
            <a:r>
              <a:rPr lang="es-AR" dirty="0"/>
              <a:t>Pozo LHII</a:t>
            </a:r>
          </a:p>
        </p:txBody>
      </p:sp>
      <p:pic>
        <p:nvPicPr>
          <p:cNvPr id="1030" name="Picture 6">
            <a:extLst>
              <a:ext uri="{FF2B5EF4-FFF2-40B4-BE49-F238E27FC236}">
                <a16:creationId xmlns:a16="http://schemas.microsoft.com/office/drawing/2014/main" id="{F92FAAA7-4A94-25B7-46C5-E50E3DEE3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5623" y="1727868"/>
            <a:ext cx="2268379" cy="46310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75B1782F-A807-D16C-7BE2-CC1EBF1B1C21}"/>
              </a:ext>
            </a:extLst>
          </p:cNvPr>
          <p:cNvSpPr txBox="1"/>
          <p:nvPr/>
        </p:nvSpPr>
        <p:spPr>
          <a:xfrm>
            <a:off x="6511817" y="1361566"/>
            <a:ext cx="1093697" cy="369332"/>
          </a:xfrm>
          <a:prstGeom prst="rect">
            <a:avLst/>
          </a:prstGeom>
          <a:noFill/>
        </p:spPr>
        <p:txBody>
          <a:bodyPr wrap="none" rtlCol="0">
            <a:spAutoFit/>
          </a:bodyPr>
          <a:lstStyle/>
          <a:p>
            <a:r>
              <a:rPr lang="es-AR" dirty="0"/>
              <a:t>Pozo LHIII</a:t>
            </a:r>
          </a:p>
        </p:txBody>
      </p:sp>
      <p:sp>
        <p:nvSpPr>
          <p:cNvPr id="8" name="CuadroTexto 7">
            <a:extLst>
              <a:ext uri="{FF2B5EF4-FFF2-40B4-BE49-F238E27FC236}">
                <a16:creationId xmlns:a16="http://schemas.microsoft.com/office/drawing/2014/main" id="{68F78A3A-9501-16A5-2BDE-97BDB30F2929}"/>
              </a:ext>
            </a:extLst>
          </p:cNvPr>
          <p:cNvSpPr txBox="1"/>
          <p:nvPr/>
        </p:nvSpPr>
        <p:spPr>
          <a:xfrm>
            <a:off x="8328075" y="1305862"/>
            <a:ext cx="3454082" cy="5355312"/>
          </a:xfrm>
          <a:prstGeom prst="rect">
            <a:avLst/>
          </a:prstGeom>
          <a:noFill/>
        </p:spPr>
        <p:txBody>
          <a:bodyPr wrap="square" rtlCol="0">
            <a:spAutoFit/>
          </a:bodyPr>
          <a:lstStyle/>
          <a:p>
            <a:pPr marL="285750" indent="-285750" algn="just">
              <a:buFont typeface="Wingdings" panose="05000000000000000000" pitchFamily="2" charset="2"/>
              <a:buChar char="ü"/>
            </a:pPr>
            <a:r>
              <a:rPr lang="es-AR" dirty="0"/>
              <a:t>Estos 3 pozos muestran como cortan a distintos niveles estructurales el lopolito de Las Heras. </a:t>
            </a:r>
          </a:p>
          <a:p>
            <a:pPr marL="285750" indent="-285750" algn="just">
              <a:buFont typeface="Wingdings" panose="05000000000000000000" pitchFamily="2" charset="2"/>
              <a:buChar char="ü"/>
            </a:pPr>
            <a:r>
              <a:rPr lang="es-AR" dirty="0"/>
              <a:t>El GR de bajos valores (LHI y LHII) indica composición básica siguiendo los criterios de </a:t>
            </a:r>
            <a:r>
              <a:rPr lang="es-AR" dirty="0" err="1"/>
              <a:t>Delpino</a:t>
            </a:r>
            <a:r>
              <a:rPr lang="es-AR" dirty="0"/>
              <a:t> y </a:t>
            </a:r>
            <a:r>
              <a:rPr lang="es-AR" dirty="0" err="1"/>
              <a:t>Bermudez</a:t>
            </a:r>
            <a:r>
              <a:rPr lang="es-AR" dirty="0"/>
              <a:t> (2009).</a:t>
            </a:r>
          </a:p>
          <a:p>
            <a:pPr marL="285750" indent="-285750" algn="just">
              <a:buFont typeface="Wingdings" panose="05000000000000000000" pitchFamily="2" charset="2"/>
              <a:buChar char="ü"/>
            </a:pPr>
            <a:r>
              <a:rPr lang="es-AR" dirty="0"/>
              <a:t>El sónico (LHI) indica una probable existencia de fractura a mitad del intrusivo siguiendo los criterios recapitulados por Porras </a:t>
            </a:r>
            <a:r>
              <a:rPr lang="es-AR" i="1" dirty="0"/>
              <a:t>et al.</a:t>
            </a:r>
            <a:r>
              <a:rPr lang="es-AR" dirty="0"/>
              <a:t>, 2011.</a:t>
            </a:r>
          </a:p>
          <a:p>
            <a:pPr marL="285750" indent="-285750" algn="just">
              <a:buFont typeface="Wingdings" panose="05000000000000000000" pitchFamily="2" charset="2"/>
              <a:buChar char="ü"/>
            </a:pPr>
            <a:r>
              <a:rPr lang="es-AR" dirty="0"/>
              <a:t>Las resistividades y densidades en LHII y LHIII podrían indicar la presencia de fracturas siguiendo los criterios recapitulados por Porras </a:t>
            </a:r>
            <a:r>
              <a:rPr lang="es-AR" i="1" dirty="0"/>
              <a:t>et al.</a:t>
            </a:r>
            <a:r>
              <a:rPr lang="es-AR" dirty="0"/>
              <a:t>, 2011.</a:t>
            </a:r>
          </a:p>
        </p:txBody>
      </p:sp>
      <p:pic>
        <p:nvPicPr>
          <p:cNvPr id="11" name="Imagen 10">
            <a:extLst>
              <a:ext uri="{FF2B5EF4-FFF2-40B4-BE49-F238E27FC236}">
                <a16:creationId xmlns:a16="http://schemas.microsoft.com/office/drawing/2014/main" id="{129B37BF-C782-4492-8A37-CFB3DAED5F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12" name="Rectángulo 11">
            <a:extLst>
              <a:ext uri="{FF2B5EF4-FFF2-40B4-BE49-F238E27FC236}">
                <a16:creationId xmlns:a16="http://schemas.microsoft.com/office/drawing/2014/main" id="{441CF159-A204-4A3D-AF14-EC97F76BA018}"/>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 name="Imagen 1">
            <a:extLst>
              <a:ext uri="{FF2B5EF4-FFF2-40B4-BE49-F238E27FC236}">
                <a16:creationId xmlns:a16="http://schemas.microsoft.com/office/drawing/2014/main" id="{9528A092-3708-39E0-C0A0-8883E2E876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3" name="Marcador de número de diapositiva 1">
            <a:extLst>
              <a:ext uri="{FF2B5EF4-FFF2-40B4-BE49-F238E27FC236}">
                <a16:creationId xmlns:a16="http://schemas.microsoft.com/office/drawing/2014/main" id="{446AB8C9-482F-841A-22A8-0E7DDF7768BF}"/>
              </a:ext>
            </a:extLst>
          </p:cNvPr>
          <p:cNvSpPr>
            <a:spLocks noGrp="1"/>
          </p:cNvSpPr>
          <p:nvPr>
            <p:ph type="sldNum" sz="quarter" idx="12"/>
          </p:nvPr>
        </p:nvSpPr>
        <p:spPr>
          <a:xfrm>
            <a:off x="11782156" y="6538084"/>
            <a:ext cx="2743200" cy="365125"/>
          </a:xfrm>
        </p:spPr>
        <p:txBody>
          <a:bodyPr/>
          <a:lstStyle/>
          <a:p>
            <a:fld id="{B07A84DF-77A3-4E82-B62C-977FB6CD7776}" type="slidenum">
              <a:rPr lang="es-AR" smtClean="0"/>
              <a:t>16</a:t>
            </a:fld>
            <a:endParaRPr lang="es-AR" dirty="0"/>
          </a:p>
        </p:txBody>
      </p:sp>
    </p:spTree>
    <p:extLst>
      <p:ext uri="{BB962C8B-B14F-4D97-AF65-F5344CB8AC3E}">
        <p14:creationId xmlns:p14="http://schemas.microsoft.com/office/powerpoint/2010/main" val="510816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8524C02D-9F06-4350-BFC8-B844840DDD5F}"/>
              </a:ext>
            </a:extLst>
          </p:cNvPr>
          <p:cNvSpPr txBox="1">
            <a:spLocks/>
          </p:cNvSpPr>
          <p:nvPr/>
        </p:nvSpPr>
        <p:spPr>
          <a:xfrm>
            <a:off x="69489" y="966818"/>
            <a:ext cx="3883533" cy="3492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Wingdings" panose="05000000000000000000" pitchFamily="2" charset="2"/>
              <a:buChar char="v"/>
            </a:pPr>
            <a:r>
              <a:rPr lang="es-AR" sz="1600" b="1" dirty="0">
                <a:solidFill>
                  <a:srgbClr val="0070C0"/>
                </a:solidFill>
              </a:rPr>
              <a:t>RELEVAMIENTO</a:t>
            </a:r>
          </a:p>
        </p:txBody>
      </p:sp>
      <p:sp>
        <p:nvSpPr>
          <p:cNvPr id="7" name="5 Marcador de texto">
            <a:extLst>
              <a:ext uri="{FF2B5EF4-FFF2-40B4-BE49-F238E27FC236}">
                <a16:creationId xmlns:a16="http://schemas.microsoft.com/office/drawing/2014/main" id="{549640B1-0698-4571-A075-CB628EBFF382}"/>
              </a:ext>
            </a:extLst>
          </p:cNvPr>
          <p:cNvSpPr txBox="1">
            <a:spLocks/>
          </p:cNvSpPr>
          <p:nvPr/>
        </p:nvSpPr>
        <p:spPr>
          <a:xfrm>
            <a:off x="486207" y="1672256"/>
            <a:ext cx="11743141" cy="1103959"/>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s-ES" dirty="0"/>
              <a:t>Los espesores constatados en subsuelo presentan una dispersión que van desde 5 m a 183 m de espesor continuo atravesado en pozos.</a:t>
            </a:r>
          </a:p>
          <a:p>
            <a:pPr marL="342900" indent="-342900">
              <a:buFont typeface="+mj-lt"/>
              <a:buAutoNum type="arabicPeriod"/>
            </a:pPr>
            <a:r>
              <a:rPr lang="es-ES" dirty="0"/>
              <a:t>El espesor promedio es de 50 m </a:t>
            </a:r>
          </a:p>
          <a:p>
            <a:pPr marL="342900" indent="-342900">
              <a:buFont typeface="+mj-lt"/>
              <a:buAutoNum type="arabicPeriod"/>
            </a:pPr>
            <a:r>
              <a:rPr lang="es-ES" dirty="0"/>
              <a:t>La moda de espesor es de 20 m</a:t>
            </a:r>
          </a:p>
          <a:p>
            <a:pPr marL="342900" indent="-342900">
              <a:buFont typeface="+mj-lt"/>
              <a:buAutoNum type="arabicPeriod"/>
            </a:pPr>
            <a:endParaRPr lang="es-ES" dirty="0"/>
          </a:p>
        </p:txBody>
      </p:sp>
      <p:pic>
        <p:nvPicPr>
          <p:cNvPr id="8" name="Imagen 7">
            <a:extLst>
              <a:ext uri="{FF2B5EF4-FFF2-40B4-BE49-F238E27FC236}">
                <a16:creationId xmlns:a16="http://schemas.microsoft.com/office/drawing/2014/main" id="{2500600A-65E1-412B-AC4C-59C05F58A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16" y="2643248"/>
            <a:ext cx="5202558" cy="2355875"/>
          </a:xfrm>
          <a:prstGeom prst="rect">
            <a:avLst/>
          </a:prstGeom>
          <a:ln>
            <a:solidFill>
              <a:schemeClr val="tx1"/>
            </a:solidFill>
          </a:ln>
        </p:spPr>
      </p:pic>
      <p:pic>
        <p:nvPicPr>
          <p:cNvPr id="10" name="Imagen 9">
            <a:extLst>
              <a:ext uri="{FF2B5EF4-FFF2-40B4-BE49-F238E27FC236}">
                <a16:creationId xmlns:a16="http://schemas.microsoft.com/office/drawing/2014/main" id="{DB17AD67-EF57-4175-BB44-B376700028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02777" y="2818264"/>
            <a:ext cx="2519992" cy="2180860"/>
          </a:xfrm>
          <a:prstGeom prst="rect">
            <a:avLst/>
          </a:prstGeom>
        </p:spPr>
      </p:pic>
      <p:sp>
        <p:nvSpPr>
          <p:cNvPr id="11" name="CuadroTexto 10">
            <a:extLst>
              <a:ext uri="{FF2B5EF4-FFF2-40B4-BE49-F238E27FC236}">
                <a16:creationId xmlns:a16="http://schemas.microsoft.com/office/drawing/2014/main" id="{121C3368-F912-4319-8FBF-B121FCB22B2F}"/>
              </a:ext>
            </a:extLst>
          </p:cNvPr>
          <p:cNvSpPr txBox="1"/>
          <p:nvPr/>
        </p:nvSpPr>
        <p:spPr>
          <a:xfrm>
            <a:off x="468472" y="5137319"/>
            <a:ext cx="7954297" cy="1477328"/>
          </a:xfrm>
          <a:prstGeom prst="rect">
            <a:avLst/>
          </a:prstGeom>
          <a:noFill/>
        </p:spPr>
        <p:txBody>
          <a:bodyPr wrap="square" rtlCol="0">
            <a:spAutoFit/>
          </a:bodyPr>
          <a:lstStyle/>
          <a:p>
            <a:pPr algn="just"/>
            <a:r>
              <a:rPr lang="es-AR" dirty="0"/>
              <a:t>El escaso espesor de esta roca ígnea y la presencia de rocas friables arriba y abajo, más la forma que presenta en planta, permite suponer que en este caso estamos en presencia de una colada enterrada.</a:t>
            </a:r>
          </a:p>
          <a:p>
            <a:pPr algn="just"/>
            <a:endParaRPr lang="es-AR" dirty="0"/>
          </a:p>
          <a:p>
            <a:pPr algn="just"/>
            <a:r>
              <a:rPr lang="es-AR" dirty="0"/>
              <a:t>P2 no contacta la roca ígnea</a:t>
            </a:r>
          </a:p>
        </p:txBody>
      </p:sp>
      <p:pic>
        <p:nvPicPr>
          <p:cNvPr id="2" name="Imagen 1">
            <a:extLst>
              <a:ext uri="{FF2B5EF4-FFF2-40B4-BE49-F238E27FC236}">
                <a16:creationId xmlns:a16="http://schemas.microsoft.com/office/drawing/2014/main" id="{73DF94A1-E464-C1B3-19F7-320390B93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675" y="2104280"/>
            <a:ext cx="3145809" cy="4554107"/>
          </a:xfrm>
          <a:prstGeom prst="rect">
            <a:avLst/>
          </a:prstGeom>
          <a:ln>
            <a:solidFill>
              <a:schemeClr val="tx1"/>
            </a:solidFill>
          </a:ln>
        </p:spPr>
      </p:pic>
      <p:sp>
        <p:nvSpPr>
          <p:cNvPr id="3" name="CuadroTexto 2">
            <a:extLst>
              <a:ext uri="{FF2B5EF4-FFF2-40B4-BE49-F238E27FC236}">
                <a16:creationId xmlns:a16="http://schemas.microsoft.com/office/drawing/2014/main" id="{5F44F300-4914-5C8A-A512-7B562AFE7ACA}"/>
              </a:ext>
            </a:extLst>
          </p:cNvPr>
          <p:cNvSpPr txBox="1"/>
          <p:nvPr/>
        </p:nvSpPr>
        <p:spPr>
          <a:xfrm>
            <a:off x="2286000" y="2394068"/>
            <a:ext cx="420308" cy="369332"/>
          </a:xfrm>
          <a:prstGeom prst="rect">
            <a:avLst/>
          </a:prstGeom>
          <a:noFill/>
        </p:spPr>
        <p:txBody>
          <a:bodyPr wrap="none" rtlCol="0">
            <a:spAutoFit/>
          </a:bodyPr>
          <a:lstStyle/>
          <a:p>
            <a:r>
              <a:rPr lang="es-AR" dirty="0"/>
              <a:t>P1</a:t>
            </a:r>
          </a:p>
        </p:txBody>
      </p:sp>
      <p:sp>
        <p:nvSpPr>
          <p:cNvPr id="4" name="CuadroTexto 3">
            <a:extLst>
              <a:ext uri="{FF2B5EF4-FFF2-40B4-BE49-F238E27FC236}">
                <a16:creationId xmlns:a16="http://schemas.microsoft.com/office/drawing/2014/main" id="{5FBAB2DB-6AED-317A-671E-33ECF2876B63}"/>
              </a:ext>
            </a:extLst>
          </p:cNvPr>
          <p:cNvSpPr txBox="1"/>
          <p:nvPr/>
        </p:nvSpPr>
        <p:spPr>
          <a:xfrm>
            <a:off x="6357777" y="2336543"/>
            <a:ext cx="420308" cy="369332"/>
          </a:xfrm>
          <a:prstGeom prst="rect">
            <a:avLst/>
          </a:prstGeom>
          <a:noFill/>
        </p:spPr>
        <p:txBody>
          <a:bodyPr wrap="none" rtlCol="0">
            <a:spAutoFit/>
          </a:bodyPr>
          <a:lstStyle/>
          <a:p>
            <a:r>
              <a:rPr lang="es-AR" dirty="0"/>
              <a:t>P1</a:t>
            </a:r>
          </a:p>
        </p:txBody>
      </p:sp>
      <p:sp>
        <p:nvSpPr>
          <p:cNvPr id="13" name="Text Placeholder 25">
            <a:extLst>
              <a:ext uri="{FF2B5EF4-FFF2-40B4-BE49-F238E27FC236}">
                <a16:creationId xmlns:a16="http://schemas.microsoft.com/office/drawing/2014/main" id="{25C7D074-CC81-401D-8981-38A0F83B0895}"/>
              </a:ext>
            </a:extLst>
          </p:cNvPr>
          <p:cNvSpPr txBox="1">
            <a:spLocks/>
          </p:cNvSpPr>
          <p:nvPr/>
        </p:nvSpPr>
        <p:spPr>
          <a:xfrm>
            <a:off x="545221" y="1329984"/>
            <a:ext cx="5550779"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600" b="1" dirty="0">
                <a:solidFill>
                  <a:schemeClr val="accent2"/>
                </a:solidFill>
              </a:rPr>
              <a:t>ESPESORES DE ROCAS IGNEAS EN SUBSUELO</a:t>
            </a:r>
          </a:p>
        </p:txBody>
      </p:sp>
      <p:pic>
        <p:nvPicPr>
          <p:cNvPr id="14" name="Imagen 13">
            <a:extLst>
              <a:ext uri="{FF2B5EF4-FFF2-40B4-BE49-F238E27FC236}">
                <a16:creationId xmlns:a16="http://schemas.microsoft.com/office/drawing/2014/main" id="{DDF6DDEF-77D1-4F65-8086-F891AD43D9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15" name="Rectángulo 14">
            <a:extLst>
              <a:ext uri="{FF2B5EF4-FFF2-40B4-BE49-F238E27FC236}">
                <a16:creationId xmlns:a16="http://schemas.microsoft.com/office/drawing/2014/main" id="{A415F843-75D2-4F08-87D0-A2BD5A78D99F}"/>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6" name="Imagen 5">
            <a:extLst>
              <a:ext uri="{FF2B5EF4-FFF2-40B4-BE49-F238E27FC236}">
                <a16:creationId xmlns:a16="http://schemas.microsoft.com/office/drawing/2014/main" id="{2AC7BD80-3710-A885-1769-BCE2023966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9" name="Marcador de número de diapositiva 8">
            <a:extLst>
              <a:ext uri="{FF2B5EF4-FFF2-40B4-BE49-F238E27FC236}">
                <a16:creationId xmlns:a16="http://schemas.microsoft.com/office/drawing/2014/main" id="{DC69DE70-C74B-3C39-871C-189A0F016C3B}"/>
              </a:ext>
            </a:extLst>
          </p:cNvPr>
          <p:cNvSpPr>
            <a:spLocks noGrp="1"/>
          </p:cNvSpPr>
          <p:nvPr>
            <p:ph type="sldNum" sz="quarter" idx="12"/>
          </p:nvPr>
        </p:nvSpPr>
        <p:spPr>
          <a:xfrm>
            <a:off x="11832772" y="6492875"/>
            <a:ext cx="2743200" cy="365125"/>
          </a:xfrm>
        </p:spPr>
        <p:txBody>
          <a:bodyPr/>
          <a:lstStyle/>
          <a:p>
            <a:fld id="{B07A84DF-77A3-4E82-B62C-977FB6CD7776}" type="slidenum">
              <a:rPr lang="es-AR" smtClean="0"/>
              <a:t>17</a:t>
            </a:fld>
            <a:endParaRPr lang="es-AR" dirty="0"/>
          </a:p>
        </p:txBody>
      </p:sp>
    </p:spTree>
    <p:extLst>
      <p:ext uri="{BB962C8B-B14F-4D97-AF65-F5344CB8AC3E}">
        <p14:creationId xmlns:p14="http://schemas.microsoft.com/office/powerpoint/2010/main" val="3884423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29BF16EF-1813-4CDE-A781-9C717E2D8523}"/>
              </a:ext>
            </a:extLst>
          </p:cNvPr>
          <p:cNvSpPr txBox="1">
            <a:spLocks/>
          </p:cNvSpPr>
          <p:nvPr/>
        </p:nvSpPr>
        <p:spPr>
          <a:xfrm>
            <a:off x="57813" y="947107"/>
            <a:ext cx="3318433" cy="3492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Wingdings" panose="05000000000000000000" pitchFamily="2" charset="2"/>
              <a:buChar char="v"/>
            </a:pPr>
            <a:r>
              <a:rPr lang="es-AR" sz="1600" b="1" dirty="0">
                <a:solidFill>
                  <a:srgbClr val="0070C0"/>
                </a:solidFill>
              </a:rPr>
              <a:t>RELEVAMIENTO</a:t>
            </a:r>
          </a:p>
        </p:txBody>
      </p:sp>
      <p:sp>
        <p:nvSpPr>
          <p:cNvPr id="6" name="Marcador de texto 9">
            <a:extLst>
              <a:ext uri="{FF2B5EF4-FFF2-40B4-BE49-F238E27FC236}">
                <a16:creationId xmlns:a16="http://schemas.microsoft.com/office/drawing/2014/main" id="{C11781C3-608D-4359-BE57-5B4C2A0B118B}"/>
              </a:ext>
            </a:extLst>
          </p:cNvPr>
          <p:cNvSpPr txBox="1">
            <a:spLocks/>
          </p:cNvSpPr>
          <p:nvPr/>
        </p:nvSpPr>
        <p:spPr>
          <a:xfrm>
            <a:off x="0" y="5633968"/>
            <a:ext cx="12090400" cy="1103959"/>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s-AR" dirty="0"/>
              <a:t>Inicialmente se interpretó por sísmica que las señales sísmicas correspondían a intrusivos ígneos.</a:t>
            </a:r>
          </a:p>
          <a:p>
            <a:pPr marL="285750" indent="-285750">
              <a:buFont typeface="Wingdings" panose="05000000000000000000" pitchFamily="2" charset="2"/>
              <a:buChar char="ü"/>
            </a:pPr>
            <a:r>
              <a:rPr lang="es-AR" dirty="0"/>
              <a:t>Se revisaron perfiles y controles geológicos de varios pozos y se constató la</a:t>
            </a:r>
            <a:r>
              <a:rPr lang="es-AR" b="1" dirty="0"/>
              <a:t> inexistencia </a:t>
            </a:r>
            <a:r>
              <a:rPr lang="es-AR" dirty="0"/>
              <a:t>de intrusivos en los pozos.</a:t>
            </a:r>
          </a:p>
          <a:p>
            <a:pPr marL="285750" indent="-285750">
              <a:buFont typeface="Wingdings" panose="05000000000000000000" pitchFamily="2" charset="2"/>
              <a:buChar char="ü"/>
            </a:pPr>
            <a:r>
              <a:rPr lang="es-AR" dirty="0"/>
              <a:t>La respuesta de la sísmica en “El Destino” se reinterpretó como una superficie erosiva local asociada al fallamiento del área para la Fm. Meseta. Espinosa. Quizás pueda asociarse lo descripto por Paredes </a:t>
            </a:r>
            <a:r>
              <a:rPr lang="es-AR" i="1" dirty="0"/>
              <a:t>et al.</a:t>
            </a:r>
            <a:r>
              <a:rPr lang="es-AR" dirty="0"/>
              <a:t> 2022 en el yacimiento el Huemul como un valle inciso de relleno complejo.</a:t>
            </a:r>
          </a:p>
          <a:p>
            <a:pPr marL="285750" indent="-285750">
              <a:buFont typeface="Wingdings" panose="05000000000000000000" pitchFamily="2" charset="2"/>
              <a:buChar char="ü"/>
            </a:pPr>
            <a:r>
              <a:rPr lang="es-AR" dirty="0"/>
              <a:t>La respuesta sísmica en “Cerro Piedra” se interpreta como depósitos  de </a:t>
            </a:r>
            <a:r>
              <a:rPr lang="es-AR" b="1" dirty="0"/>
              <a:t>areniscas terciarias </a:t>
            </a:r>
            <a:r>
              <a:rPr lang="es-AR" dirty="0"/>
              <a:t>de origen fluvial </a:t>
            </a:r>
            <a:r>
              <a:rPr lang="es-AR" b="1" dirty="0"/>
              <a:t>con presencia de gas</a:t>
            </a:r>
            <a:r>
              <a:rPr lang="es-AR" dirty="0"/>
              <a:t>. Formación Río Chico. Hay una propuesta CP-S1 con objetivo gas somero.</a:t>
            </a:r>
          </a:p>
          <a:p>
            <a:pPr marL="285750" indent="-285750">
              <a:buFont typeface="Wingdings" panose="05000000000000000000" pitchFamily="2" charset="2"/>
              <a:buChar char="ü"/>
            </a:pPr>
            <a:endParaRPr lang="es-AR" dirty="0"/>
          </a:p>
        </p:txBody>
      </p:sp>
      <p:sp>
        <p:nvSpPr>
          <p:cNvPr id="8" name="CuadroTexto 7">
            <a:extLst>
              <a:ext uri="{FF2B5EF4-FFF2-40B4-BE49-F238E27FC236}">
                <a16:creationId xmlns:a16="http://schemas.microsoft.com/office/drawing/2014/main" id="{D67B8FE5-11C6-49FB-AF68-74318443413A}"/>
              </a:ext>
            </a:extLst>
          </p:cNvPr>
          <p:cNvSpPr txBox="1"/>
          <p:nvPr/>
        </p:nvSpPr>
        <p:spPr>
          <a:xfrm>
            <a:off x="240145" y="1555362"/>
            <a:ext cx="10769600" cy="369332"/>
          </a:xfrm>
          <a:prstGeom prst="rect">
            <a:avLst/>
          </a:prstGeom>
          <a:noFill/>
        </p:spPr>
        <p:txBody>
          <a:bodyPr wrap="square" rtlCol="0">
            <a:spAutoFit/>
          </a:bodyPr>
          <a:lstStyle/>
          <a:p>
            <a:r>
              <a:rPr lang="es-AR" dirty="0"/>
              <a:t>Señales sísmicas compatibles con intrusivos: A) valle inciso. B) Sistema fluvial emplazado en el Terciario</a:t>
            </a:r>
          </a:p>
        </p:txBody>
      </p:sp>
      <p:pic>
        <p:nvPicPr>
          <p:cNvPr id="9" name="Imagen 8" descr="Imagen que contiene agua&#10;&#10;Descripción generada automáticamente">
            <a:extLst>
              <a:ext uri="{FF2B5EF4-FFF2-40B4-BE49-F238E27FC236}">
                <a16:creationId xmlns:a16="http://schemas.microsoft.com/office/drawing/2014/main" id="{D1B1A186-DEFA-49A7-996B-B890480619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7783" y="2168939"/>
            <a:ext cx="5079999" cy="3297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ángulo 9">
            <a:extLst>
              <a:ext uri="{FF2B5EF4-FFF2-40B4-BE49-F238E27FC236}">
                <a16:creationId xmlns:a16="http://schemas.microsoft.com/office/drawing/2014/main" id="{CE1007F6-CD5D-4F6A-8C52-E68C801DAD83}"/>
              </a:ext>
            </a:extLst>
          </p:cNvPr>
          <p:cNvSpPr/>
          <p:nvPr/>
        </p:nvSpPr>
        <p:spPr>
          <a:xfrm>
            <a:off x="4994383" y="2161042"/>
            <a:ext cx="242698" cy="231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dirty="0"/>
              <a:t>S</a:t>
            </a:r>
          </a:p>
        </p:txBody>
      </p:sp>
      <p:sp>
        <p:nvSpPr>
          <p:cNvPr id="12" name="Flecha: pentágono 11">
            <a:extLst>
              <a:ext uri="{FF2B5EF4-FFF2-40B4-BE49-F238E27FC236}">
                <a16:creationId xmlns:a16="http://schemas.microsoft.com/office/drawing/2014/main" id="{BEF48952-4CE1-4A08-BF71-3D4560E1EE2B}"/>
              </a:ext>
            </a:extLst>
          </p:cNvPr>
          <p:cNvSpPr/>
          <p:nvPr/>
        </p:nvSpPr>
        <p:spPr>
          <a:xfrm>
            <a:off x="129309" y="2738005"/>
            <a:ext cx="1151082" cy="533058"/>
          </a:xfrm>
          <a:prstGeom prst="homePlate">
            <a:avLst>
              <a:gd name="adj" fmla="val 935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000" dirty="0" err="1"/>
              <a:t>Flatenizado</a:t>
            </a:r>
            <a:endParaRPr lang="es-AR" sz="1000" dirty="0"/>
          </a:p>
          <a:p>
            <a:pPr algn="ctr"/>
            <a:r>
              <a:rPr lang="es-AR" sz="1000" dirty="0"/>
              <a:t>Fm. Salamanca</a:t>
            </a:r>
          </a:p>
        </p:txBody>
      </p:sp>
      <p:sp>
        <p:nvSpPr>
          <p:cNvPr id="13" name="Forma libre: forma 12">
            <a:extLst>
              <a:ext uri="{FF2B5EF4-FFF2-40B4-BE49-F238E27FC236}">
                <a16:creationId xmlns:a16="http://schemas.microsoft.com/office/drawing/2014/main" id="{BADE6BDE-7F1C-4810-A0DB-EC875813B900}"/>
              </a:ext>
            </a:extLst>
          </p:cNvPr>
          <p:cNvSpPr/>
          <p:nvPr/>
        </p:nvSpPr>
        <p:spPr>
          <a:xfrm>
            <a:off x="259258" y="3676344"/>
            <a:ext cx="4874939" cy="578254"/>
          </a:xfrm>
          <a:custGeom>
            <a:avLst/>
            <a:gdLst>
              <a:gd name="connsiteX0" fmla="*/ 0 w 4704348"/>
              <a:gd name="connsiteY0" fmla="*/ 481263 h 517358"/>
              <a:gd name="connsiteX1" fmla="*/ 806116 w 4704348"/>
              <a:gd name="connsiteY1" fmla="*/ 493295 h 517358"/>
              <a:gd name="connsiteX2" fmla="*/ 998621 w 4704348"/>
              <a:gd name="connsiteY2" fmla="*/ 445169 h 517358"/>
              <a:gd name="connsiteX3" fmla="*/ 1491916 w 4704348"/>
              <a:gd name="connsiteY3" fmla="*/ 421106 h 517358"/>
              <a:gd name="connsiteX4" fmla="*/ 1552074 w 4704348"/>
              <a:gd name="connsiteY4" fmla="*/ 409074 h 517358"/>
              <a:gd name="connsiteX5" fmla="*/ 1600200 w 4704348"/>
              <a:gd name="connsiteY5" fmla="*/ 385011 h 517358"/>
              <a:gd name="connsiteX6" fmla="*/ 2009274 w 4704348"/>
              <a:gd name="connsiteY6" fmla="*/ 360948 h 517358"/>
              <a:gd name="connsiteX7" fmla="*/ 2129590 w 4704348"/>
              <a:gd name="connsiteY7" fmla="*/ 336884 h 517358"/>
              <a:gd name="connsiteX8" fmla="*/ 2502569 w 4704348"/>
              <a:gd name="connsiteY8" fmla="*/ 312821 h 517358"/>
              <a:gd name="connsiteX9" fmla="*/ 2791327 w 4704348"/>
              <a:gd name="connsiteY9" fmla="*/ 360948 h 517358"/>
              <a:gd name="connsiteX10" fmla="*/ 2839453 w 4704348"/>
              <a:gd name="connsiteY10" fmla="*/ 385011 h 517358"/>
              <a:gd name="connsiteX11" fmla="*/ 2935706 w 4704348"/>
              <a:gd name="connsiteY11" fmla="*/ 409074 h 517358"/>
              <a:gd name="connsiteX12" fmla="*/ 3007895 w 4704348"/>
              <a:gd name="connsiteY12" fmla="*/ 457200 h 517358"/>
              <a:gd name="connsiteX13" fmla="*/ 3104148 w 4704348"/>
              <a:gd name="connsiteY13" fmla="*/ 481263 h 517358"/>
              <a:gd name="connsiteX14" fmla="*/ 3176337 w 4704348"/>
              <a:gd name="connsiteY14" fmla="*/ 505327 h 517358"/>
              <a:gd name="connsiteX15" fmla="*/ 3224463 w 4704348"/>
              <a:gd name="connsiteY15" fmla="*/ 517358 h 517358"/>
              <a:gd name="connsiteX16" fmla="*/ 3513221 w 4704348"/>
              <a:gd name="connsiteY16" fmla="*/ 493295 h 517358"/>
              <a:gd name="connsiteX17" fmla="*/ 3549316 w 4704348"/>
              <a:gd name="connsiteY17" fmla="*/ 481263 h 517358"/>
              <a:gd name="connsiteX18" fmla="*/ 3693695 w 4704348"/>
              <a:gd name="connsiteY18" fmla="*/ 421106 h 517358"/>
              <a:gd name="connsiteX19" fmla="*/ 3729790 w 4704348"/>
              <a:gd name="connsiteY19" fmla="*/ 409074 h 517358"/>
              <a:gd name="connsiteX20" fmla="*/ 3777916 w 4704348"/>
              <a:gd name="connsiteY20" fmla="*/ 385011 h 517358"/>
              <a:gd name="connsiteX21" fmla="*/ 3934327 w 4704348"/>
              <a:gd name="connsiteY21" fmla="*/ 360948 h 517358"/>
              <a:gd name="connsiteX22" fmla="*/ 4102769 w 4704348"/>
              <a:gd name="connsiteY22" fmla="*/ 300790 h 517358"/>
              <a:gd name="connsiteX23" fmla="*/ 4138863 w 4704348"/>
              <a:gd name="connsiteY23" fmla="*/ 288758 h 517358"/>
              <a:gd name="connsiteX24" fmla="*/ 4186990 w 4704348"/>
              <a:gd name="connsiteY24" fmla="*/ 264695 h 517358"/>
              <a:gd name="connsiteX25" fmla="*/ 4259179 w 4704348"/>
              <a:gd name="connsiteY25" fmla="*/ 240632 h 517358"/>
              <a:gd name="connsiteX26" fmla="*/ 4307306 w 4704348"/>
              <a:gd name="connsiteY26" fmla="*/ 228600 h 517358"/>
              <a:gd name="connsiteX27" fmla="*/ 4355432 w 4704348"/>
              <a:gd name="connsiteY27" fmla="*/ 204537 h 517358"/>
              <a:gd name="connsiteX28" fmla="*/ 4463716 w 4704348"/>
              <a:gd name="connsiteY28" fmla="*/ 144379 h 517358"/>
              <a:gd name="connsiteX29" fmla="*/ 4547937 w 4704348"/>
              <a:gd name="connsiteY29" fmla="*/ 108284 h 517358"/>
              <a:gd name="connsiteX30" fmla="*/ 4644190 w 4704348"/>
              <a:gd name="connsiteY30" fmla="*/ 36095 h 517358"/>
              <a:gd name="connsiteX31" fmla="*/ 4704348 w 4704348"/>
              <a:gd name="connsiteY31" fmla="*/ 0 h 51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04348" h="517358">
                <a:moveTo>
                  <a:pt x="0" y="481263"/>
                </a:moveTo>
                <a:lnTo>
                  <a:pt x="806116" y="493295"/>
                </a:lnTo>
                <a:cubicBezTo>
                  <a:pt x="1096183" y="493295"/>
                  <a:pt x="702734" y="475361"/>
                  <a:pt x="998621" y="445169"/>
                </a:cubicBezTo>
                <a:cubicBezTo>
                  <a:pt x="1162398" y="428457"/>
                  <a:pt x="1327484" y="429127"/>
                  <a:pt x="1491916" y="421106"/>
                </a:cubicBezTo>
                <a:cubicBezTo>
                  <a:pt x="1511969" y="417095"/>
                  <a:pt x="1532674" y="415541"/>
                  <a:pt x="1552074" y="409074"/>
                </a:cubicBezTo>
                <a:cubicBezTo>
                  <a:pt x="1569089" y="403402"/>
                  <a:pt x="1582363" y="386889"/>
                  <a:pt x="1600200" y="385011"/>
                </a:cubicBezTo>
                <a:cubicBezTo>
                  <a:pt x="1736043" y="370712"/>
                  <a:pt x="1872916" y="368969"/>
                  <a:pt x="2009274" y="360948"/>
                </a:cubicBezTo>
                <a:cubicBezTo>
                  <a:pt x="2049379" y="352927"/>
                  <a:pt x="2088741" y="338926"/>
                  <a:pt x="2129590" y="336884"/>
                </a:cubicBezTo>
                <a:cubicBezTo>
                  <a:pt x="2414464" y="322641"/>
                  <a:pt x="2290240" y="332124"/>
                  <a:pt x="2502569" y="312821"/>
                </a:cubicBezTo>
                <a:cubicBezTo>
                  <a:pt x="2790737" y="327988"/>
                  <a:pt x="2654639" y="285010"/>
                  <a:pt x="2791327" y="360948"/>
                </a:cubicBezTo>
                <a:cubicBezTo>
                  <a:pt x="2807005" y="369658"/>
                  <a:pt x="2822438" y="379339"/>
                  <a:pt x="2839453" y="385011"/>
                </a:cubicBezTo>
                <a:cubicBezTo>
                  <a:pt x="2870828" y="395469"/>
                  <a:pt x="2935706" y="409074"/>
                  <a:pt x="2935706" y="409074"/>
                </a:cubicBezTo>
                <a:cubicBezTo>
                  <a:pt x="2959769" y="425116"/>
                  <a:pt x="2980459" y="448054"/>
                  <a:pt x="3007895" y="457200"/>
                </a:cubicBezTo>
                <a:cubicBezTo>
                  <a:pt x="3117420" y="493709"/>
                  <a:pt x="2944435" y="437704"/>
                  <a:pt x="3104148" y="481263"/>
                </a:cubicBezTo>
                <a:cubicBezTo>
                  <a:pt x="3128619" y="487937"/>
                  <a:pt x="3152042" y="498038"/>
                  <a:pt x="3176337" y="505327"/>
                </a:cubicBezTo>
                <a:cubicBezTo>
                  <a:pt x="3192175" y="510079"/>
                  <a:pt x="3208421" y="513348"/>
                  <a:pt x="3224463" y="517358"/>
                </a:cubicBezTo>
                <a:cubicBezTo>
                  <a:pt x="3320716" y="509337"/>
                  <a:pt x="3417225" y="503961"/>
                  <a:pt x="3513221" y="493295"/>
                </a:cubicBezTo>
                <a:cubicBezTo>
                  <a:pt x="3525826" y="491894"/>
                  <a:pt x="3537397" y="485597"/>
                  <a:pt x="3549316" y="481263"/>
                </a:cubicBezTo>
                <a:cubicBezTo>
                  <a:pt x="3808113" y="387156"/>
                  <a:pt x="3538632" y="487562"/>
                  <a:pt x="3693695" y="421106"/>
                </a:cubicBezTo>
                <a:cubicBezTo>
                  <a:pt x="3705352" y="416110"/>
                  <a:pt x="3718133" y="414070"/>
                  <a:pt x="3729790" y="409074"/>
                </a:cubicBezTo>
                <a:cubicBezTo>
                  <a:pt x="3746275" y="402009"/>
                  <a:pt x="3761122" y="391309"/>
                  <a:pt x="3777916" y="385011"/>
                </a:cubicBezTo>
                <a:cubicBezTo>
                  <a:pt x="3821792" y="368557"/>
                  <a:pt x="3896322" y="365171"/>
                  <a:pt x="3934327" y="360948"/>
                </a:cubicBezTo>
                <a:cubicBezTo>
                  <a:pt x="4163987" y="284394"/>
                  <a:pt x="3950017" y="358073"/>
                  <a:pt x="4102769" y="300790"/>
                </a:cubicBezTo>
                <a:cubicBezTo>
                  <a:pt x="4114644" y="296337"/>
                  <a:pt x="4127206" y="293754"/>
                  <a:pt x="4138863" y="288758"/>
                </a:cubicBezTo>
                <a:cubicBezTo>
                  <a:pt x="4155349" y="281693"/>
                  <a:pt x="4170337" y="271356"/>
                  <a:pt x="4186990" y="264695"/>
                </a:cubicBezTo>
                <a:cubicBezTo>
                  <a:pt x="4210540" y="255275"/>
                  <a:pt x="4234884" y="247921"/>
                  <a:pt x="4259179" y="240632"/>
                </a:cubicBezTo>
                <a:cubicBezTo>
                  <a:pt x="4275018" y="235880"/>
                  <a:pt x="4291823" y="234406"/>
                  <a:pt x="4307306" y="228600"/>
                </a:cubicBezTo>
                <a:cubicBezTo>
                  <a:pt x="4324100" y="222302"/>
                  <a:pt x="4339754" y="213247"/>
                  <a:pt x="4355432" y="204537"/>
                </a:cubicBezTo>
                <a:cubicBezTo>
                  <a:pt x="4406768" y="176017"/>
                  <a:pt x="4413236" y="166013"/>
                  <a:pt x="4463716" y="144379"/>
                </a:cubicBezTo>
                <a:cubicBezTo>
                  <a:pt x="4508640" y="125126"/>
                  <a:pt x="4500044" y="140213"/>
                  <a:pt x="4547937" y="108284"/>
                </a:cubicBezTo>
                <a:cubicBezTo>
                  <a:pt x="4581307" y="86038"/>
                  <a:pt x="4606143" y="48778"/>
                  <a:pt x="4644190" y="36095"/>
                </a:cubicBezTo>
                <a:cubicBezTo>
                  <a:pt x="4691046" y="20476"/>
                  <a:pt x="4671317" y="33031"/>
                  <a:pt x="4704348"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4" name="Flecha: pentágono 13">
            <a:extLst>
              <a:ext uri="{FF2B5EF4-FFF2-40B4-BE49-F238E27FC236}">
                <a16:creationId xmlns:a16="http://schemas.microsoft.com/office/drawing/2014/main" id="{009DD3AA-5853-47DF-9D4D-19BAB5680594}"/>
              </a:ext>
            </a:extLst>
          </p:cNvPr>
          <p:cNvSpPr/>
          <p:nvPr/>
        </p:nvSpPr>
        <p:spPr>
          <a:xfrm>
            <a:off x="129309" y="3949474"/>
            <a:ext cx="1032648" cy="533058"/>
          </a:xfrm>
          <a:prstGeom prst="homePlate">
            <a:avLst>
              <a:gd name="adj" fmla="val 935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000" dirty="0"/>
              <a:t>Hipotético </a:t>
            </a:r>
          </a:p>
          <a:p>
            <a:pPr algn="ctr"/>
            <a:r>
              <a:rPr lang="es-AR" sz="1000" dirty="0"/>
              <a:t>Intrusivo</a:t>
            </a:r>
          </a:p>
        </p:txBody>
      </p:sp>
      <p:sp>
        <p:nvSpPr>
          <p:cNvPr id="22" name="CuadroTexto 21">
            <a:extLst>
              <a:ext uri="{FF2B5EF4-FFF2-40B4-BE49-F238E27FC236}">
                <a16:creationId xmlns:a16="http://schemas.microsoft.com/office/drawing/2014/main" id="{3CAE0DB6-1D03-4F4E-9243-BD0B1260F1F9}"/>
              </a:ext>
            </a:extLst>
          </p:cNvPr>
          <p:cNvSpPr txBox="1"/>
          <p:nvPr/>
        </p:nvSpPr>
        <p:spPr>
          <a:xfrm>
            <a:off x="10259908" y="5548665"/>
            <a:ext cx="1794081" cy="261610"/>
          </a:xfrm>
          <a:prstGeom prst="rect">
            <a:avLst/>
          </a:prstGeom>
          <a:noFill/>
        </p:spPr>
        <p:txBody>
          <a:bodyPr wrap="none" rtlCol="0">
            <a:spAutoFit/>
          </a:bodyPr>
          <a:lstStyle/>
          <a:p>
            <a:r>
              <a:rPr lang="es-AR" sz="1100" dirty="0"/>
              <a:t>Antecedente Elizondo, 2021</a:t>
            </a:r>
          </a:p>
        </p:txBody>
      </p:sp>
      <p:sp>
        <p:nvSpPr>
          <p:cNvPr id="23" name="Rectángulo 22">
            <a:extLst>
              <a:ext uri="{FF2B5EF4-FFF2-40B4-BE49-F238E27FC236}">
                <a16:creationId xmlns:a16="http://schemas.microsoft.com/office/drawing/2014/main" id="{5406CD1B-BE1B-41E6-A18E-A2F3BF8A633D}"/>
              </a:ext>
            </a:extLst>
          </p:cNvPr>
          <p:cNvSpPr/>
          <p:nvPr/>
        </p:nvSpPr>
        <p:spPr>
          <a:xfrm>
            <a:off x="116568" y="5166027"/>
            <a:ext cx="355334" cy="2975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A</a:t>
            </a:r>
          </a:p>
        </p:txBody>
      </p:sp>
      <p:sp>
        <p:nvSpPr>
          <p:cNvPr id="25" name="Rectángulo 24">
            <a:extLst>
              <a:ext uri="{FF2B5EF4-FFF2-40B4-BE49-F238E27FC236}">
                <a16:creationId xmlns:a16="http://schemas.microsoft.com/office/drawing/2014/main" id="{0C8E1872-1F3D-4347-A6FE-4698E49BDC4E}"/>
              </a:ext>
            </a:extLst>
          </p:cNvPr>
          <p:cNvSpPr/>
          <p:nvPr/>
        </p:nvSpPr>
        <p:spPr>
          <a:xfrm>
            <a:off x="149907" y="2156421"/>
            <a:ext cx="242698" cy="231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dirty="0"/>
              <a:t>N</a:t>
            </a:r>
          </a:p>
        </p:txBody>
      </p:sp>
      <p:sp>
        <p:nvSpPr>
          <p:cNvPr id="29" name="2 Marcador de texto">
            <a:extLst>
              <a:ext uri="{FF2B5EF4-FFF2-40B4-BE49-F238E27FC236}">
                <a16:creationId xmlns:a16="http://schemas.microsoft.com/office/drawing/2014/main" id="{2BEDADB6-B717-41B9-8FEA-A7E8E45EA5F8}"/>
              </a:ext>
            </a:extLst>
          </p:cNvPr>
          <p:cNvSpPr txBox="1">
            <a:spLocks/>
          </p:cNvSpPr>
          <p:nvPr/>
        </p:nvSpPr>
        <p:spPr>
          <a:xfrm>
            <a:off x="1813076" y="1863053"/>
            <a:ext cx="2352526"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600" b="1" dirty="0">
                <a:solidFill>
                  <a:srgbClr val="C00000"/>
                </a:solidFill>
              </a:rPr>
              <a:t>Yacimiento “El Destino”</a:t>
            </a:r>
          </a:p>
        </p:txBody>
      </p:sp>
      <p:sp>
        <p:nvSpPr>
          <p:cNvPr id="30" name="2 Marcador de texto">
            <a:extLst>
              <a:ext uri="{FF2B5EF4-FFF2-40B4-BE49-F238E27FC236}">
                <a16:creationId xmlns:a16="http://schemas.microsoft.com/office/drawing/2014/main" id="{82C3B2CE-E0B6-41A7-954C-BBDAF8987CAD}"/>
              </a:ext>
            </a:extLst>
          </p:cNvPr>
          <p:cNvSpPr txBox="1">
            <a:spLocks/>
          </p:cNvSpPr>
          <p:nvPr/>
        </p:nvSpPr>
        <p:spPr>
          <a:xfrm>
            <a:off x="7959876" y="1901492"/>
            <a:ext cx="2763542"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600" b="1" dirty="0">
                <a:solidFill>
                  <a:srgbClr val="C00000"/>
                </a:solidFill>
              </a:rPr>
              <a:t>Yacimiento “Cerro Piedra”</a:t>
            </a:r>
          </a:p>
        </p:txBody>
      </p:sp>
      <p:pic>
        <p:nvPicPr>
          <p:cNvPr id="32" name="Gráfico 31" descr="Comentario importante con relleno sólido">
            <a:extLst>
              <a:ext uri="{FF2B5EF4-FFF2-40B4-BE49-F238E27FC236}">
                <a16:creationId xmlns:a16="http://schemas.microsoft.com/office/drawing/2014/main" id="{75BD53D5-D939-43EB-8AC6-3D60A078FF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28744" y="812801"/>
            <a:ext cx="1046020" cy="1046020"/>
          </a:xfrm>
          <a:prstGeom prst="rect">
            <a:avLst/>
          </a:prstGeom>
        </p:spPr>
      </p:pic>
      <p:pic>
        <p:nvPicPr>
          <p:cNvPr id="2" name="Imagen 1">
            <a:extLst>
              <a:ext uri="{FF2B5EF4-FFF2-40B4-BE49-F238E27FC236}">
                <a16:creationId xmlns:a16="http://schemas.microsoft.com/office/drawing/2014/main" id="{17144945-F82B-4DC2-A4DE-BCDE09362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8332" y="4606991"/>
            <a:ext cx="1671469" cy="894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F5270D46-8408-E746-8DD2-7EC1314188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714" y="2131488"/>
            <a:ext cx="6907367" cy="3456732"/>
          </a:xfrm>
          <a:prstGeom prst="rect">
            <a:avLst/>
          </a:prstGeom>
        </p:spPr>
      </p:pic>
      <p:sp>
        <p:nvSpPr>
          <p:cNvPr id="15" name="CuadroTexto 14">
            <a:extLst>
              <a:ext uri="{FF2B5EF4-FFF2-40B4-BE49-F238E27FC236}">
                <a16:creationId xmlns:a16="http://schemas.microsoft.com/office/drawing/2014/main" id="{F3F978FD-5FB0-2212-E70C-465948B617E2}"/>
              </a:ext>
            </a:extLst>
          </p:cNvPr>
          <p:cNvSpPr txBox="1"/>
          <p:nvPr/>
        </p:nvSpPr>
        <p:spPr>
          <a:xfrm>
            <a:off x="5643474" y="3026973"/>
            <a:ext cx="347361" cy="184666"/>
          </a:xfrm>
          <a:prstGeom prst="rect">
            <a:avLst/>
          </a:prstGeom>
          <a:noFill/>
        </p:spPr>
        <p:txBody>
          <a:bodyPr wrap="square" rtlCol="0">
            <a:spAutoFit/>
          </a:bodyPr>
          <a:lstStyle/>
          <a:p>
            <a:r>
              <a:rPr lang="es-AR" sz="600" dirty="0"/>
              <a:t>P25</a:t>
            </a:r>
          </a:p>
        </p:txBody>
      </p:sp>
      <p:sp>
        <p:nvSpPr>
          <p:cNvPr id="16" name="CuadroTexto 15">
            <a:extLst>
              <a:ext uri="{FF2B5EF4-FFF2-40B4-BE49-F238E27FC236}">
                <a16:creationId xmlns:a16="http://schemas.microsoft.com/office/drawing/2014/main" id="{DBDAF270-995C-E904-FB68-4A1931D48EC0}"/>
              </a:ext>
            </a:extLst>
          </p:cNvPr>
          <p:cNvSpPr txBox="1"/>
          <p:nvPr/>
        </p:nvSpPr>
        <p:spPr>
          <a:xfrm>
            <a:off x="9604939" y="2174398"/>
            <a:ext cx="359394" cy="230832"/>
          </a:xfrm>
          <a:prstGeom prst="rect">
            <a:avLst/>
          </a:prstGeom>
          <a:noFill/>
        </p:spPr>
        <p:txBody>
          <a:bodyPr wrap="none" rtlCol="0">
            <a:spAutoFit/>
          </a:bodyPr>
          <a:lstStyle/>
          <a:p>
            <a:r>
              <a:rPr lang="es-AR" sz="900" dirty="0"/>
              <a:t>P25</a:t>
            </a:r>
          </a:p>
        </p:txBody>
      </p:sp>
      <p:sp>
        <p:nvSpPr>
          <p:cNvPr id="17" name="CuadroTexto 16">
            <a:extLst>
              <a:ext uri="{FF2B5EF4-FFF2-40B4-BE49-F238E27FC236}">
                <a16:creationId xmlns:a16="http://schemas.microsoft.com/office/drawing/2014/main" id="{F9096222-4D49-D2F9-C8BF-531697C233E2}"/>
              </a:ext>
            </a:extLst>
          </p:cNvPr>
          <p:cNvSpPr txBox="1"/>
          <p:nvPr/>
        </p:nvSpPr>
        <p:spPr>
          <a:xfrm>
            <a:off x="6496168" y="3884610"/>
            <a:ext cx="280490" cy="107722"/>
          </a:xfrm>
          <a:prstGeom prst="rect">
            <a:avLst/>
          </a:prstGeom>
        </p:spPr>
        <p:style>
          <a:lnRef idx="2">
            <a:schemeClr val="dk1"/>
          </a:lnRef>
          <a:fillRef idx="1">
            <a:schemeClr val="lt1"/>
          </a:fillRef>
          <a:effectRef idx="0">
            <a:schemeClr val="dk1"/>
          </a:effectRef>
          <a:fontRef idx="minor">
            <a:schemeClr val="dk1"/>
          </a:fontRef>
        </p:style>
        <p:txBody>
          <a:bodyPr wrap="square" lIns="0" tIns="0" rIns="0" rtlCol="0">
            <a:spAutoFit/>
          </a:bodyPr>
          <a:lstStyle/>
          <a:p>
            <a:r>
              <a:rPr lang="es-AR" sz="400" dirty="0"/>
              <a:t>P25</a:t>
            </a:r>
          </a:p>
        </p:txBody>
      </p:sp>
      <p:sp>
        <p:nvSpPr>
          <p:cNvPr id="27" name="Text Placeholder 25">
            <a:extLst>
              <a:ext uri="{FF2B5EF4-FFF2-40B4-BE49-F238E27FC236}">
                <a16:creationId xmlns:a16="http://schemas.microsoft.com/office/drawing/2014/main" id="{36DB0C0C-350A-481C-A225-5C2A99B44906}"/>
              </a:ext>
            </a:extLst>
          </p:cNvPr>
          <p:cNvSpPr txBox="1">
            <a:spLocks/>
          </p:cNvSpPr>
          <p:nvPr/>
        </p:nvSpPr>
        <p:spPr>
          <a:xfrm>
            <a:off x="545221" y="1329984"/>
            <a:ext cx="6601167"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600" b="1" dirty="0">
                <a:solidFill>
                  <a:schemeClr val="accent2"/>
                </a:solidFill>
              </a:rPr>
              <a:t>LA RELEVANCIA DE COTEJAR LA INFORMACION SISMICA Y DE POZO</a:t>
            </a:r>
          </a:p>
        </p:txBody>
      </p:sp>
      <p:pic>
        <p:nvPicPr>
          <p:cNvPr id="28" name="Imagen 27">
            <a:extLst>
              <a:ext uri="{FF2B5EF4-FFF2-40B4-BE49-F238E27FC236}">
                <a16:creationId xmlns:a16="http://schemas.microsoft.com/office/drawing/2014/main" id="{6DA672D9-65DD-467F-AF1D-46AC2435E9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31" name="Rectángulo 30">
            <a:extLst>
              <a:ext uri="{FF2B5EF4-FFF2-40B4-BE49-F238E27FC236}">
                <a16:creationId xmlns:a16="http://schemas.microsoft.com/office/drawing/2014/main" id="{7ECBC25A-A0BF-4462-B3BC-12903F042CD1}"/>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 name="Imagen 2">
            <a:extLst>
              <a:ext uri="{FF2B5EF4-FFF2-40B4-BE49-F238E27FC236}">
                <a16:creationId xmlns:a16="http://schemas.microsoft.com/office/drawing/2014/main" id="{CC51C432-438C-F0E0-48C7-8AA9D0E625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5" name="Marcador de número de diapositiva 6">
            <a:extLst>
              <a:ext uri="{FF2B5EF4-FFF2-40B4-BE49-F238E27FC236}">
                <a16:creationId xmlns:a16="http://schemas.microsoft.com/office/drawing/2014/main" id="{0DEB3966-FF31-D55C-A1C8-13CB42946F65}"/>
              </a:ext>
            </a:extLst>
          </p:cNvPr>
          <p:cNvSpPr>
            <a:spLocks noGrp="1"/>
          </p:cNvSpPr>
          <p:nvPr>
            <p:ph type="sldNum" sz="quarter" idx="12"/>
          </p:nvPr>
        </p:nvSpPr>
        <p:spPr>
          <a:xfrm>
            <a:off x="11799805" y="6535137"/>
            <a:ext cx="2743200" cy="365125"/>
          </a:xfrm>
        </p:spPr>
        <p:txBody>
          <a:bodyPr/>
          <a:lstStyle/>
          <a:p>
            <a:fld id="{B07A84DF-77A3-4E82-B62C-977FB6CD7776}" type="slidenum">
              <a:rPr lang="es-AR" smtClean="0"/>
              <a:t>18</a:t>
            </a:fld>
            <a:endParaRPr lang="es-AR" dirty="0"/>
          </a:p>
        </p:txBody>
      </p:sp>
    </p:spTree>
    <p:extLst>
      <p:ext uri="{BB962C8B-B14F-4D97-AF65-F5344CB8AC3E}">
        <p14:creationId xmlns:p14="http://schemas.microsoft.com/office/powerpoint/2010/main" val="404057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C316123-C2B7-42A5-B9F6-4EE263EE3FCD}"/>
              </a:ext>
            </a:extLst>
          </p:cNvPr>
          <p:cNvSpPr txBox="1">
            <a:spLocks/>
          </p:cNvSpPr>
          <p:nvPr/>
        </p:nvSpPr>
        <p:spPr>
          <a:xfrm>
            <a:off x="67022" y="979499"/>
            <a:ext cx="3281089"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s-AR" sz="1600" b="1" dirty="0">
                <a:solidFill>
                  <a:srgbClr val="0070C0"/>
                </a:solidFill>
              </a:rPr>
              <a:t>RELEVAMIENTO</a:t>
            </a:r>
          </a:p>
        </p:txBody>
      </p:sp>
      <p:sp>
        <p:nvSpPr>
          <p:cNvPr id="6" name="Marcador de texto 3">
            <a:extLst>
              <a:ext uri="{FF2B5EF4-FFF2-40B4-BE49-F238E27FC236}">
                <a16:creationId xmlns:a16="http://schemas.microsoft.com/office/drawing/2014/main" id="{DD16A674-1E96-43E0-877D-23B9798FC26A}"/>
              </a:ext>
            </a:extLst>
          </p:cNvPr>
          <p:cNvSpPr txBox="1">
            <a:spLocks/>
          </p:cNvSpPr>
          <p:nvPr/>
        </p:nvSpPr>
        <p:spPr>
          <a:xfrm>
            <a:off x="448859" y="1725741"/>
            <a:ext cx="11743141" cy="1103959"/>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s-AR" dirty="0"/>
              <a:t>Evaluar escenarios de cuantos metros de intrusivos pueden afectar una propuesta</a:t>
            </a:r>
          </a:p>
          <a:p>
            <a:pPr marL="285750" indent="-285750">
              <a:buFont typeface="Wingdings" panose="05000000000000000000" pitchFamily="2" charset="2"/>
              <a:buChar char="ü"/>
            </a:pPr>
            <a:r>
              <a:rPr lang="es-AR" dirty="0"/>
              <a:t>Analizar el impacto de posible afectación de las condiciones de reservorios en función de los antecedentes de un mismo yacimiento o establecer escenarios por analogías</a:t>
            </a:r>
          </a:p>
          <a:p>
            <a:pPr marL="285750" indent="-285750">
              <a:buFont typeface="Wingdings" panose="05000000000000000000" pitchFamily="2" charset="2"/>
              <a:buChar char="ü"/>
            </a:pPr>
            <a:r>
              <a:rPr lang="es-AR" dirty="0"/>
              <a:t>Evaluar si hay impactos sobre las características de la producción de fluidos en un yacimiento. </a:t>
            </a:r>
          </a:p>
        </p:txBody>
      </p:sp>
      <p:sp>
        <p:nvSpPr>
          <p:cNvPr id="8" name="CuadroTexto 7">
            <a:extLst>
              <a:ext uri="{FF2B5EF4-FFF2-40B4-BE49-F238E27FC236}">
                <a16:creationId xmlns:a16="http://schemas.microsoft.com/office/drawing/2014/main" id="{70AC5421-504F-4F7B-9481-056C79079AA0}"/>
              </a:ext>
            </a:extLst>
          </p:cNvPr>
          <p:cNvSpPr txBox="1"/>
          <p:nvPr/>
        </p:nvSpPr>
        <p:spPr>
          <a:xfrm>
            <a:off x="123825" y="3429000"/>
            <a:ext cx="4547793" cy="1708160"/>
          </a:xfrm>
          <a:prstGeom prst="rect">
            <a:avLst/>
          </a:prstGeom>
          <a:noFill/>
        </p:spPr>
        <p:txBody>
          <a:bodyPr wrap="square" rtlCol="0">
            <a:spAutoFit/>
          </a:bodyPr>
          <a:lstStyle/>
          <a:p>
            <a:pPr marL="285750" indent="-285750" algn="just">
              <a:buFont typeface="Wingdings" panose="05000000000000000000" pitchFamily="2" charset="2"/>
              <a:buChar char="ü"/>
            </a:pPr>
            <a:r>
              <a:rPr lang="es-AR" sz="1500"/>
              <a:t>Tomando el </a:t>
            </a:r>
            <a:r>
              <a:rPr lang="es-AR" sz="1500" err="1"/>
              <a:t>relavamiento</a:t>
            </a:r>
            <a:r>
              <a:rPr lang="es-AR" sz="1500"/>
              <a:t> antecedente del área de Pico Truncado (Van </a:t>
            </a:r>
            <a:r>
              <a:rPr lang="es-AR" sz="1500" err="1"/>
              <a:t>Wyck</a:t>
            </a:r>
            <a:r>
              <a:rPr lang="es-AR" sz="1500"/>
              <a:t> </a:t>
            </a:r>
            <a:r>
              <a:rPr lang="es-AR" sz="1500" i="1"/>
              <a:t>et al.</a:t>
            </a:r>
            <a:r>
              <a:rPr lang="es-AR" sz="1500"/>
              <a:t>, 2015) se evalúo si había algún tipo de relación geográfica entre los pozos que presentan concentraciones significativas de CO</a:t>
            </a:r>
            <a:r>
              <a:rPr lang="es-AR" sz="1500" baseline="-25000"/>
              <a:t>2</a:t>
            </a:r>
            <a:r>
              <a:rPr lang="es-AR" sz="1500"/>
              <a:t> y H</a:t>
            </a:r>
            <a:r>
              <a:rPr lang="es-AR" sz="1500" baseline="-25000"/>
              <a:t>2</a:t>
            </a:r>
            <a:r>
              <a:rPr lang="es-AR" sz="1500"/>
              <a:t>S (datos gentileza Martel) y los intrusivos descriptos.</a:t>
            </a:r>
          </a:p>
          <a:p>
            <a:pPr algn="just"/>
            <a:endParaRPr lang="es-AR" sz="1500"/>
          </a:p>
        </p:txBody>
      </p:sp>
      <p:sp>
        <p:nvSpPr>
          <p:cNvPr id="9" name="Marcador de texto 2">
            <a:extLst>
              <a:ext uri="{FF2B5EF4-FFF2-40B4-BE49-F238E27FC236}">
                <a16:creationId xmlns:a16="http://schemas.microsoft.com/office/drawing/2014/main" id="{F04388C3-D142-4C26-9D29-848498C636A5}"/>
              </a:ext>
            </a:extLst>
          </p:cNvPr>
          <p:cNvSpPr txBox="1">
            <a:spLocks/>
          </p:cNvSpPr>
          <p:nvPr/>
        </p:nvSpPr>
        <p:spPr>
          <a:xfrm>
            <a:off x="549017" y="3044263"/>
            <a:ext cx="3616704" cy="384737"/>
          </a:xfrm>
          <a:prstGeom prst="rect">
            <a:avLst/>
          </a:prstGeom>
        </p:spPr>
        <p:txBody>
          <a:bodyPr vert="horz" lIns="91440" tIns="45720" rIns="91440" bIns="45720" rtlCol="0">
            <a:normAutofit/>
          </a:bodyPr>
          <a:lstStyle>
            <a:lvl1pPr marL="0" marR="0" indent="0" algn="l" defTabSz="609585" rtl="0" eaLnBrk="1" fontAlgn="auto" latinLnBrk="0" hangingPunct="1">
              <a:lnSpc>
                <a:spcPct val="100000"/>
              </a:lnSpc>
              <a:spcBef>
                <a:spcPts val="800"/>
              </a:spcBef>
              <a:spcAft>
                <a:spcPts val="0"/>
              </a:spcAft>
              <a:buClr>
                <a:srgbClr val="0067A8"/>
              </a:buClr>
              <a:buSzPct val="95000"/>
              <a:buFont typeface="Lucida Grande"/>
              <a:buNone/>
              <a:tabLst/>
              <a:defRPr sz="1600" b="1" kern="1200">
                <a:solidFill>
                  <a:srgbClr val="0451E4"/>
                </a:solidFill>
                <a:latin typeface="+mn-lt"/>
                <a:ea typeface="+mn-ea"/>
                <a:cs typeface="+mn-cs"/>
              </a:defRPr>
            </a:lvl1pPr>
            <a:lvl2pPr marL="243410" indent="0" algn="l" defTabSz="914400" rtl="0" eaLnBrk="1" latinLnBrk="0" hangingPunct="1">
              <a:lnSpc>
                <a:spcPct val="100000"/>
              </a:lnSpc>
              <a:spcBef>
                <a:spcPts val="500"/>
              </a:spcBef>
              <a:buFont typeface="Arial" panose="020B0604020202020204" pitchFamily="34" charset="0"/>
              <a:buNone/>
              <a:defRPr sz="1467" kern="1200">
                <a:solidFill>
                  <a:schemeClr val="tx1"/>
                </a:solidFill>
                <a:latin typeface="+mn-lt"/>
                <a:ea typeface="+mn-ea"/>
                <a:cs typeface="+mn-cs"/>
              </a:defRPr>
            </a:lvl2pPr>
            <a:lvl3pPr marL="507987" indent="0" algn="l" defTabSz="914400" rtl="0" eaLnBrk="1" latinLnBrk="0" hangingPunct="1">
              <a:lnSpc>
                <a:spcPct val="100000"/>
              </a:lnSpc>
              <a:spcBef>
                <a:spcPts val="500"/>
              </a:spcBef>
              <a:buFont typeface="Arial" panose="020B0604020202020204" pitchFamily="34" charset="0"/>
              <a:buNone/>
              <a:defRPr sz="1467" kern="1200">
                <a:solidFill>
                  <a:schemeClr val="tx1"/>
                </a:solidFill>
                <a:latin typeface="+mn-lt"/>
                <a:ea typeface="+mn-ea"/>
                <a:cs typeface="+mn-cs"/>
              </a:defRPr>
            </a:lvl3pPr>
            <a:lvl4pPr marL="721766" indent="0" algn="l" defTabSz="914400" rtl="0" eaLnBrk="1" latinLnBrk="0" hangingPunct="1">
              <a:lnSpc>
                <a:spcPct val="100000"/>
              </a:lnSpc>
              <a:spcBef>
                <a:spcPts val="500"/>
              </a:spcBef>
              <a:buFont typeface="Arial" panose="020B0604020202020204" pitchFamily="34" charset="0"/>
              <a:buNone/>
              <a:defRPr sz="1467" kern="1200">
                <a:solidFill>
                  <a:schemeClr val="tx1"/>
                </a:solidFill>
                <a:latin typeface="+mn-lt"/>
                <a:ea typeface="+mn-ea"/>
                <a:cs typeface="+mn-cs"/>
              </a:defRPr>
            </a:lvl4pPr>
            <a:lvl5pPr marL="954592" indent="0" algn="l" defTabSz="914400" rtl="0" eaLnBrk="1" latinLnBrk="0" hangingPunct="1">
              <a:lnSpc>
                <a:spcPct val="100000"/>
              </a:lnSpc>
              <a:spcBef>
                <a:spcPts val="500"/>
              </a:spcBef>
              <a:buFont typeface="Arial" panose="020B0604020202020204" pitchFamily="34" charset="0"/>
              <a:buNone/>
              <a:defRPr sz="1467"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a:solidFill>
                  <a:schemeClr val="accent2"/>
                </a:solidFill>
              </a:rPr>
              <a:t>EJEMPLO</a:t>
            </a:r>
          </a:p>
        </p:txBody>
      </p:sp>
      <p:sp>
        <p:nvSpPr>
          <p:cNvPr id="13" name="CuadroTexto 12">
            <a:extLst>
              <a:ext uri="{FF2B5EF4-FFF2-40B4-BE49-F238E27FC236}">
                <a16:creationId xmlns:a16="http://schemas.microsoft.com/office/drawing/2014/main" id="{C6BE8A62-3BDF-40CB-9F27-FB766E6966F5}"/>
              </a:ext>
            </a:extLst>
          </p:cNvPr>
          <p:cNvSpPr txBox="1"/>
          <p:nvPr/>
        </p:nvSpPr>
        <p:spPr>
          <a:xfrm>
            <a:off x="640290" y="5274795"/>
            <a:ext cx="3821011" cy="923330"/>
          </a:xfrm>
          <a:prstGeom prst="rect">
            <a:avLst/>
          </a:prstGeom>
          <a:noFill/>
          <a:ln>
            <a:solidFill>
              <a:srgbClr val="FF0000"/>
            </a:solidFill>
          </a:ln>
        </p:spPr>
        <p:txBody>
          <a:bodyPr wrap="square" rtlCol="0">
            <a:spAutoFit/>
          </a:bodyPr>
          <a:lstStyle/>
          <a:p>
            <a:r>
              <a:rPr lang="es-AR" b="1"/>
              <a:t>NO EXISTE RELACIÓN ENTRE EL EMPLAZAMIENTO DE INTRUSIVOS Y LA PRESENCIA DE </a:t>
            </a:r>
            <a:r>
              <a:rPr lang="es-AR" sz="1800" b="1"/>
              <a:t>CO</a:t>
            </a:r>
            <a:r>
              <a:rPr lang="es-AR" sz="1800" b="1" baseline="-25000"/>
              <a:t>2</a:t>
            </a:r>
            <a:r>
              <a:rPr lang="es-AR" sz="1800" b="1"/>
              <a:t> y H</a:t>
            </a:r>
            <a:r>
              <a:rPr lang="es-AR" sz="1800" b="1" baseline="-25000"/>
              <a:t>2</a:t>
            </a:r>
            <a:r>
              <a:rPr lang="es-AR" sz="1800" b="1"/>
              <a:t>S </a:t>
            </a:r>
            <a:endParaRPr lang="es-AR" b="1"/>
          </a:p>
        </p:txBody>
      </p:sp>
      <p:pic>
        <p:nvPicPr>
          <p:cNvPr id="2" name="Imagen 1">
            <a:extLst>
              <a:ext uri="{FF2B5EF4-FFF2-40B4-BE49-F238E27FC236}">
                <a16:creationId xmlns:a16="http://schemas.microsoft.com/office/drawing/2014/main" id="{1CBD3C62-82F1-4AAF-84DB-B0CE24106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6881" y="2849303"/>
            <a:ext cx="7321931" cy="3938357"/>
          </a:xfrm>
          <a:prstGeom prst="rect">
            <a:avLst/>
          </a:prstGeom>
          <a:ln>
            <a:solidFill>
              <a:schemeClr val="tx1"/>
            </a:solidFill>
          </a:ln>
        </p:spPr>
      </p:pic>
      <p:sp>
        <p:nvSpPr>
          <p:cNvPr id="11" name="Text Placeholder 25">
            <a:extLst>
              <a:ext uri="{FF2B5EF4-FFF2-40B4-BE49-F238E27FC236}">
                <a16:creationId xmlns:a16="http://schemas.microsoft.com/office/drawing/2014/main" id="{AC831CC2-08B1-4DC0-8C80-2651BC5A9923}"/>
              </a:ext>
            </a:extLst>
          </p:cNvPr>
          <p:cNvSpPr txBox="1">
            <a:spLocks/>
          </p:cNvSpPr>
          <p:nvPr/>
        </p:nvSpPr>
        <p:spPr>
          <a:xfrm>
            <a:off x="545221" y="1329984"/>
            <a:ext cx="5550779"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600" b="1" dirty="0">
                <a:solidFill>
                  <a:schemeClr val="accent2"/>
                </a:solidFill>
              </a:rPr>
              <a:t>UTILIDADES</a:t>
            </a:r>
            <a:endParaRPr lang="es-ES" sz="1600" b="1" dirty="0">
              <a:solidFill>
                <a:schemeClr val="accent2"/>
              </a:solidFill>
            </a:endParaRPr>
          </a:p>
        </p:txBody>
      </p:sp>
      <p:pic>
        <p:nvPicPr>
          <p:cNvPr id="12" name="Imagen 11">
            <a:extLst>
              <a:ext uri="{FF2B5EF4-FFF2-40B4-BE49-F238E27FC236}">
                <a16:creationId xmlns:a16="http://schemas.microsoft.com/office/drawing/2014/main" id="{7E5596CD-5F47-42CF-8246-98555E168D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14" name="Rectángulo 13">
            <a:extLst>
              <a:ext uri="{FF2B5EF4-FFF2-40B4-BE49-F238E27FC236}">
                <a16:creationId xmlns:a16="http://schemas.microsoft.com/office/drawing/2014/main" id="{1280D050-3093-4BFD-91CE-3507A1F6EA29}"/>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 name="Imagen 2">
            <a:extLst>
              <a:ext uri="{FF2B5EF4-FFF2-40B4-BE49-F238E27FC236}">
                <a16:creationId xmlns:a16="http://schemas.microsoft.com/office/drawing/2014/main" id="{70CECF74-F4C7-BE60-1CD7-B00A066F5F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5" name="Marcador de número de diapositiva 2">
            <a:extLst>
              <a:ext uri="{FF2B5EF4-FFF2-40B4-BE49-F238E27FC236}">
                <a16:creationId xmlns:a16="http://schemas.microsoft.com/office/drawing/2014/main" id="{FC7770C8-1623-158F-3AF4-964C61D69345}"/>
              </a:ext>
            </a:extLst>
          </p:cNvPr>
          <p:cNvSpPr>
            <a:spLocks noGrp="1"/>
          </p:cNvSpPr>
          <p:nvPr>
            <p:ph type="sldNum" sz="quarter" idx="12"/>
          </p:nvPr>
        </p:nvSpPr>
        <p:spPr>
          <a:xfrm>
            <a:off x="0" y="6505259"/>
            <a:ext cx="2743200" cy="365125"/>
          </a:xfrm>
        </p:spPr>
        <p:txBody>
          <a:bodyPr/>
          <a:lstStyle/>
          <a:p>
            <a:fld id="{B07A84DF-77A3-4E82-B62C-977FB6CD7776}" type="slidenum">
              <a:rPr lang="es-AR" smtClean="0"/>
              <a:t>19</a:t>
            </a:fld>
            <a:endParaRPr lang="es-AR" dirty="0"/>
          </a:p>
        </p:txBody>
      </p:sp>
    </p:spTree>
    <p:extLst>
      <p:ext uri="{BB962C8B-B14F-4D97-AF65-F5344CB8AC3E}">
        <p14:creationId xmlns:p14="http://schemas.microsoft.com/office/powerpoint/2010/main" val="2703473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E762A6-AB4C-7C43-B0C5-510EDE7CCC8E}"/>
              </a:ext>
            </a:extLst>
          </p:cNvPr>
          <p:cNvSpPr>
            <a:spLocks noGrp="1"/>
          </p:cNvSpPr>
          <p:nvPr>
            <p:ph type="body" sz="quarter" idx="35"/>
          </p:nvPr>
        </p:nvSpPr>
        <p:spPr/>
        <p:txBody>
          <a:bodyPr/>
          <a:lstStyle/>
          <a:p>
            <a:r>
              <a:rPr lang="es-AR"/>
              <a:t>01</a:t>
            </a:r>
            <a:endParaRPr lang="x-none"/>
          </a:p>
        </p:txBody>
      </p:sp>
      <p:sp>
        <p:nvSpPr>
          <p:cNvPr id="26" name="Text Placeholder 25">
            <a:extLst>
              <a:ext uri="{FF2B5EF4-FFF2-40B4-BE49-F238E27FC236}">
                <a16:creationId xmlns:a16="http://schemas.microsoft.com/office/drawing/2014/main" id="{6C74CE35-4342-6C42-8B44-6066A0572175}"/>
              </a:ext>
            </a:extLst>
          </p:cNvPr>
          <p:cNvSpPr>
            <a:spLocks noGrp="1"/>
          </p:cNvSpPr>
          <p:nvPr>
            <p:ph type="body" sz="quarter" idx="36"/>
          </p:nvPr>
        </p:nvSpPr>
        <p:spPr/>
        <p:txBody>
          <a:bodyPr/>
          <a:lstStyle/>
          <a:p>
            <a:r>
              <a:rPr lang="es-AR"/>
              <a:t>OBJETIVOS</a:t>
            </a:r>
            <a:endParaRPr lang="x-none"/>
          </a:p>
        </p:txBody>
      </p:sp>
      <p:sp>
        <p:nvSpPr>
          <p:cNvPr id="11" name="10 Marcador de texto"/>
          <p:cNvSpPr>
            <a:spLocks noGrp="1"/>
          </p:cNvSpPr>
          <p:nvPr>
            <p:ph type="body" sz="quarter" idx="57"/>
          </p:nvPr>
        </p:nvSpPr>
        <p:spPr/>
        <p:txBody>
          <a:bodyPr/>
          <a:lstStyle/>
          <a:p>
            <a:r>
              <a:rPr lang="es-ES"/>
              <a:t>02</a:t>
            </a:r>
          </a:p>
        </p:txBody>
      </p:sp>
      <p:sp>
        <p:nvSpPr>
          <p:cNvPr id="12" name="11 Marcador de texto"/>
          <p:cNvSpPr>
            <a:spLocks noGrp="1"/>
          </p:cNvSpPr>
          <p:nvPr>
            <p:ph type="body" sz="quarter" idx="58"/>
          </p:nvPr>
        </p:nvSpPr>
        <p:spPr/>
        <p:txBody>
          <a:bodyPr/>
          <a:lstStyle/>
          <a:p>
            <a:r>
              <a:rPr lang="es-ES"/>
              <a:t>INTRODUCCION</a:t>
            </a:r>
          </a:p>
        </p:txBody>
      </p:sp>
      <p:sp>
        <p:nvSpPr>
          <p:cNvPr id="13" name="12 Marcador de texto"/>
          <p:cNvSpPr>
            <a:spLocks noGrp="1"/>
          </p:cNvSpPr>
          <p:nvPr>
            <p:ph type="body" sz="quarter" idx="59"/>
          </p:nvPr>
        </p:nvSpPr>
        <p:spPr/>
        <p:txBody>
          <a:bodyPr/>
          <a:lstStyle/>
          <a:p>
            <a:r>
              <a:rPr lang="es-ES"/>
              <a:t>03</a:t>
            </a:r>
          </a:p>
        </p:txBody>
      </p:sp>
      <p:sp>
        <p:nvSpPr>
          <p:cNvPr id="14" name="13 Marcador de texto"/>
          <p:cNvSpPr>
            <a:spLocks noGrp="1"/>
          </p:cNvSpPr>
          <p:nvPr>
            <p:ph type="body" sz="quarter" idx="60"/>
          </p:nvPr>
        </p:nvSpPr>
        <p:spPr>
          <a:xfrm>
            <a:off x="1110562" y="4569431"/>
            <a:ext cx="4829221" cy="404561"/>
          </a:xfrm>
        </p:spPr>
        <p:txBody>
          <a:bodyPr/>
          <a:lstStyle/>
          <a:p>
            <a:r>
              <a:rPr lang="es-AR"/>
              <a:t>EVOLUCION Y MAGMATISMO</a:t>
            </a:r>
          </a:p>
        </p:txBody>
      </p:sp>
      <p:sp>
        <p:nvSpPr>
          <p:cNvPr id="15" name="14 Marcador de texto"/>
          <p:cNvSpPr>
            <a:spLocks noGrp="1"/>
          </p:cNvSpPr>
          <p:nvPr>
            <p:ph type="body" sz="quarter" idx="61"/>
          </p:nvPr>
        </p:nvSpPr>
        <p:spPr/>
        <p:txBody>
          <a:bodyPr/>
          <a:lstStyle/>
          <a:p>
            <a:r>
              <a:rPr lang="es-ES"/>
              <a:t>04</a:t>
            </a:r>
          </a:p>
        </p:txBody>
      </p:sp>
      <p:sp>
        <p:nvSpPr>
          <p:cNvPr id="16" name="15 Marcador de texto"/>
          <p:cNvSpPr>
            <a:spLocks noGrp="1"/>
          </p:cNvSpPr>
          <p:nvPr>
            <p:ph type="body" sz="quarter" idx="62"/>
          </p:nvPr>
        </p:nvSpPr>
        <p:spPr>
          <a:xfrm>
            <a:off x="1110562" y="5051551"/>
            <a:ext cx="4829221" cy="404561"/>
          </a:xfrm>
        </p:spPr>
        <p:txBody>
          <a:bodyPr/>
          <a:lstStyle/>
          <a:p>
            <a:r>
              <a:rPr lang="es-AR"/>
              <a:t>METODOLOGÍA</a:t>
            </a:r>
          </a:p>
        </p:txBody>
      </p:sp>
      <p:sp>
        <p:nvSpPr>
          <p:cNvPr id="17" name="16 Marcador de texto"/>
          <p:cNvSpPr>
            <a:spLocks noGrp="1"/>
          </p:cNvSpPr>
          <p:nvPr>
            <p:ph type="body" sz="quarter" idx="63"/>
          </p:nvPr>
        </p:nvSpPr>
        <p:spPr/>
        <p:txBody>
          <a:bodyPr/>
          <a:lstStyle/>
          <a:p>
            <a:r>
              <a:rPr lang="es-ES"/>
              <a:t>05</a:t>
            </a:r>
          </a:p>
        </p:txBody>
      </p:sp>
      <p:sp>
        <p:nvSpPr>
          <p:cNvPr id="18" name="17 Marcador de texto"/>
          <p:cNvSpPr>
            <a:spLocks noGrp="1"/>
          </p:cNvSpPr>
          <p:nvPr>
            <p:ph type="body" sz="quarter" idx="64"/>
          </p:nvPr>
        </p:nvSpPr>
        <p:spPr>
          <a:xfrm>
            <a:off x="1170678" y="6050350"/>
            <a:ext cx="4829221" cy="404561"/>
          </a:xfrm>
        </p:spPr>
        <p:txBody>
          <a:bodyPr/>
          <a:lstStyle/>
          <a:p>
            <a:r>
              <a:rPr lang="es-AR"/>
              <a:t>FORMAS DE LOS CUERPOS INTRUSIVOS Y RELACIONES CON LA ROCAS DE CAJA, CASOS RELEVADOS ESTE ESTUDIO</a:t>
            </a:r>
          </a:p>
        </p:txBody>
      </p:sp>
      <p:sp>
        <p:nvSpPr>
          <p:cNvPr id="19" name="18 Marcador de texto"/>
          <p:cNvSpPr>
            <a:spLocks noGrp="1"/>
          </p:cNvSpPr>
          <p:nvPr>
            <p:ph type="body" sz="quarter" idx="65"/>
          </p:nvPr>
        </p:nvSpPr>
        <p:spPr>
          <a:xfrm>
            <a:off x="566315" y="6083068"/>
            <a:ext cx="512063" cy="379656"/>
          </a:xfrm>
        </p:spPr>
        <p:txBody>
          <a:bodyPr/>
          <a:lstStyle/>
          <a:p>
            <a:r>
              <a:rPr lang="es-ES"/>
              <a:t>06</a:t>
            </a:r>
          </a:p>
        </p:txBody>
      </p:sp>
      <p:sp>
        <p:nvSpPr>
          <p:cNvPr id="20" name="19 Marcador de texto"/>
          <p:cNvSpPr>
            <a:spLocks noGrp="1"/>
          </p:cNvSpPr>
          <p:nvPr>
            <p:ph type="body" sz="quarter" idx="66"/>
          </p:nvPr>
        </p:nvSpPr>
        <p:spPr>
          <a:xfrm>
            <a:off x="6753740" y="4032676"/>
            <a:ext cx="4829221" cy="404561"/>
          </a:xfrm>
        </p:spPr>
        <p:txBody>
          <a:bodyPr/>
          <a:lstStyle/>
          <a:p>
            <a:r>
              <a:rPr lang="es-AR"/>
              <a:t>RESPUESTAS EN SÍSMICA CONTROLES GEOLÓGICOS Y EN PERFILES</a:t>
            </a:r>
          </a:p>
        </p:txBody>
      </p:sp>
      <p:sp>
        <p:nvSpPr>
          <p:cNvPr id="22" name="21 Marcador de texto"/>
          <p:cNvSpPr>
            <a:spLocks noGrp="1"/>
          </p:cNvSpPr>
          <p:nvPr>
            <p:ph type="body" sz="quarter" idx="67"/>
          </p:nvPr>
        </p:nvSpPr>
        <p:spPr>
          <a:xfrm>
            <a:off x="6252218" y="3543468"/>
            <a:ext cx="512063" cy="379656"/>
          </a:xfrm>
        </p:spPr>
        <p:txBody>
          <a:bodyPr/>
          <a:lstStyle/>
          <a:p>
            <a:r>
              <a:rPr lang="es-ES"/>
              <a:t>07</a:t>
            </a:r>
          </a:p>
        </p:txBody>
      </p:sp>
      <p:sp>
        <p:nvSpPr>
          <p:cNvPr id="23" name="22 Marcador de texto"/>
          <p:cNvSpPr>
            <a:spLocks noGrp="1"/>
          </p:cNvSpPr>
          <p:nvPr>
            <p:ph type="body" sz="quarter" idx="68"/>
          </p:nvPr>
        </p:nvSpPr>
        <p:spPr>
          <a:xfrm>
            <a:off x="6796464" y="3515919"/>
            <a:ext cx="4829221" cy="404561"/>
          </a:xfrm>
        </p:spPr>
        <p:txBody>
          <a:bodyPr/>
          <a:lstStyle/>
          <a:p>
            <a:r>
              <a:rPr lang="es-AR"/>
              <a:t>RELEVAMIENTOS</a:t>
            </a:r>
          </a:p>
        </p:txBody>
      </p:sp>
      <p:sp>
        <p:nvSpPr>
          <p:cNvPr id="24" name="23 Marcador de texto"/>
          <p:cNvSpPr>
            <a:spLocks noGrp="1"/>
          </p:cNvSpPr>
          <p:nvPr>
            <p:ph type="body" sz="quarter" idx="69"/>
          </p:nvPr>
        </p:nvSpPr>
        <p:spPr>
          <a:xfrm>
            <a:off x="6252218" y="4033681"/>
            <a:ext cx="512063" cy="379656"/>
          </a:xfrm>
        </p:spPr>
        <p:txBody>
          <a:bodyPr/>
          <a:lstStyle/>
          <a:p>
            <a:r>
              <a:rPr lang="es-ES"/>
              <a:t>08</a:t>
            </a:r>
          </a:p>
        </p:txBody>
      </p:sp>
      <p:sp>
        <p:nvSpPr>
          <p:cNvPr id="25" name="24 Marcador de texto"/>
          <p:cNvSpPr>
            <a:spLocks noGrp="1"/>
          </p:cNvSpPr>
          <p:nvPr>
            <p:ph type="body" sz="quarter" idx="70"/>
          </p:nvPr>
        </p:nvSpPr>
        <p:spPr>
          <a:xfrm>
            <a:off x="6753741" y="4538632"/>
            <a:ext cx="4829221" cy="404561"/>
          </a:xfrm>
        </p:spPr>
        <p:txBody>
          <a:bodyPr/>
          <a:lstStyle/>
          <a:p>
            <a:r>
              <a:rPr lang="es-AR"/>
              <a:t>ESPESORES DE LOS CUERPOS EN SUBSUELO</a:t>
            </a:r>
          </a:p>
        </p:txBody>
      </p:sp>
      <p:sp>
        <p:nvSpPr>
          <p:cNvPr id="27" name="26 Marcador de texto"/>
          <p:cNvSpPr>
            <a:spLocks noGrp="1"/>
          </p:cNvSpPr>
          <p:nvPr>
            <p:ph type="body" sz="quarter" idx="71"/>
          </p:nvPr>
        </p:nvSpPr>
        <p:spPr>
          <a:xfrm>
            <a:off x="6252218" y="4538632"/>
            <a:ext cx="512063" cy="379656"/>
          </a:xfrm>
        </p:spPr>
        <p:txBody>
          <a:bodyPr/>
          <a:lstStyle/>
          <a:p>
            <a:r>
              <a:rPr lang="es-ES"/>
              <a:t>09</a:t>
            </a:r>
          </a:p>
        </p:txBody>
      </p:sp>
      <p:sp>
        <p:nvSpPr>
          <p:cNvPr id="28" name="27 Marcador de texto"/>
          <p:cNvSpPr>
            <a:spLocks noGrp="1"/>
          </p:cNvSpPr>
          <p:nvPr>
            <p:ph type="body" sz="quarter" idx="72"/>
          </p:nvPr>
        </p:nvSpPr>
        <p:spPr>
          <a:xfrm>
            <a:off x="6753737" y="5043112"/>
            <a:ext cx="4829221" cy="404561"/>
          </a:xfrm>
        </p:spPr>
        <p:txBody>
          <a:bodyPr/>
          <a:lstStyle/>
          <a:p>
            <a:r>
              <a:rPr lang="es-ES"/>
              <a:t>RELEVAMIENTO, VERIFICACIÓN, UTILIDAD y PROSPECTOS</a:t>
            </a:r>
          </a:p>
        </p:txBody>
      </p:sp>
      <p:sp>
        <p:nvSpPr>
          <p:cNvPr id="29" name="28 Marcador de texto"/>
          <p:cNvSpPr>
            <a:spLocks noGrp="1"/>
          </p:cNvSpPr>
          <p:nvPr>
            <p:ph type="body" sz="quarter" idx="73"/>
          </p:nvPr>
        </p:nvSpPr>
        <p:spPr>
          <a:xfrm>
            <a:off x="6252218" y="5044588"/>
            <a:ext cx="512063" cy="379656"/>
          </a:xfrm>
        </p:spPr>
        <p:txBody>
          <a:bodyPr/>
          <a:lstStyle/>
          <a:p>
            <a:r>
              <a:rPr lang="es-ES"/>
              <a:t>10</a:t>
            </a:r>
          </a:p>
        </p:txBody>
      </p:sp>
      <p:sp>
        <p:nvSpPr>
          <p:cNvPr id="30" name="29 Marcador de texto"/>
          <p:cNvSpPr>
            <a:spLocks noGrp="1"/>
          </p:cNvSpPr>
          <p:nvPr>
            <p:ph type="body" sz="quarter" idx="74"/>
          </p:nvPr>
        </p:nvSpPr>
        <p:spPr>
          <a:xfrm>
            <a:off x="6753738" y="5532208"/>
            <a:ext cx="4829221" cy="404561"/>
          </a:xfrm>
        </p:spPr>
        <p:txBody>
          <a:bodyPr/>
          <a:lstStyle/>
          <a:p>
            <a:r>
              <a:rPr lang="es-ES"/>
              <a:t>CONCLUSIONES</a:t>
            </a:r>
          </a:p>
        </p:txBody>
      </p:sp>
      <p:sp>
        <p:nvSpPr>
          <p:cNvPr id="2" name="Marcador de número de diapositiva 1">
            <a:extLst>
              <a:ext uri="{FF2B5EF4-FFF2-40B4-BE49-F238E27FC236}">
                <a16:creationId xmlns:a16="http://schemas.microsoft.com/office/drawing/2014/main" id="{E7851C94-2EAE-48A1-AB0C-5BE267FDF6A1}"/>
              </a:ext>
            </a:extLst>
          </p:cNvPr>
          <p:cNvSpPr>
            <a:spLocks noGrp="1"/>
          </p:cNvSpPr>
          <p:nvPr>
            <p:ph type="sldNum" sz="quarter" idx="4"/>
          </p:nvPr>
        </p:nvSpPr>
        <p:spPr/>
        <p:txBody>
          <a:bodyPr>
            <a:normAutofit fontScale="55000" lnSpcReduction="2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82B5CA-E49D-6744-8292-DFBC6A05FD3C}"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4 Marcador de posición de imagen"/>
          <p:cNvPicPr>
            <a:picLocks noGrp="1" noChangeAspect="1"/>
          </p:cNvPicPr>
          <p:nvPr>
            <p:ph type="pic" sz="quarter" idx="34"/>
          </p:nvPr>
        </p:nvPicPr>
        <p:blipFill rotWithShape="1">
          <a:blip r:embed="rId3" cstate="print">
            <a:extLst>
              <a:ext uri="{28A0092B-C50C-407E-A947-70E740481C1C}">
                <a14:useLocalDpi xmlns:a14="http://schemas.microsoft.com/office/drawing/2010/main" val="0"/>
              </a:ext>
            </a:extLst>
          </a:blip>
          <a:srcRect/>
          <a:stretch/>
        </p:blipFill>
        <p:spPr>
          <a:xfrm>
            <a:off x="-5583" y="1183846"/>
            <a:ext cx="12197583" cy="2168836"/>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p:spPr>
      </p:pic>
      <p:sp>
        <p:nvSpPr>
          <p:cNvPr id="4" name="17 Marcador de texto">
            <a:extLst>
              <a:ext uri="{FF2B5EF4-FFF2-40B4-BE49-F238E27FC236}">
                <a16:creationId xmlns:a16="http://schemas.microsoft.com/office/drawing/2014/main" id="{4AC5BFB6-E194-CF67-9E5F-875BC6A1FDE9}"/>
              </a:ext>
            </a:extLst>
          </p:cNvPr>
          <p:cNvSpPr txBox="1">
            <a:spLocks/>
          </p:cNvSpPr>
          <p:nvPr/>
        </p:nvSpPr>
        <p:spPr>
          <a:xfrm>
            <a:off x="1170679" y="5551397"/>
            <a:ext cx="4829221" cy="404561"/>
          </a:xfrm>
          <a:prstGeom prst="rect">
            <a:avLst/>
          </a:prstGeom>
          <a:solidFill>
            <a:schemeClr val="bg1"/>
          </a:solidFill>
        </p:spPr>
        <p:txBody>
          <a:bodyPr wrap="square"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1467" b="0" kern="1200" baseline="0">
                <a:solidFill>
                  <a:schemeClr val="tx1"/>
                </a:solidFill>
                <a:latin typeface="+mn-lt"/>
                <a:ea typeface="+mn-ea"/>
                <a:cs typeface="+mn-cs"/>
              </a:defRPr>
            </a:lvl1pPr>
            <a:lvl2pPr marL="24341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50798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721766"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954592"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AR" sz="1467" b="0" i="0" u="none" strike="noStrike" kern="1200" cap="none" spc="0" normalizeH="0" baseline="0" noProof="0">
                <a:ln>
                  <a:noFill/>
                </a:ln>
                <a:solidFill>
                  <a:prstClr val="black"/>
                </a:solidFill>
                <a:effectLst/>
                <a:uLnTx/>
                <a:uFillTx/>
                <a:latin typeface="Calibri" panose="020F0502020204030204"/>
                <a:ea typeface="+mn-ea"/>
                <a:cs typeface="+mn-cs"/>
              </a:rPr>
              <a:t>ANTECEDENTES EN SUBSUELO</a:t>
            </a:r>
          </a:p>
        </p:txBody>
      </p:sp>
      <p:sp>
        <p:nvSpPr>
          <p:cNvPr id="6" name="28 Marcador de texto">
            <a:extLst>
              <a:ext uri="{FF2B5EF4-FFF2-40B4-BE49-F238E27FC236}">
                <a16:creationId xmlns:a16="http://schemas.microsoft.com/office/drawing/2014/main" id="{72F64CA7-D40B-7F20-0E16-E34E15B4CA76}"/>
              </a:ext>
            </a:extLst>
          </p:cNvPr>
          <p:cNvSpPr txBox="1">
            <a:spLocks/>
          </p:cNvSpPr>
          <p:nvPr/>
        </p:nvSpPr>
        <p:spPr>
          <a:xfrm>
            <a:off x="6241678" y="5518567"/>
            <a:ext cx="512063" cy="379656"/>
          </a:xfrm>
          <a:prstGeom prst="rect">
            <a:avLst/>
          </a:prstGeom>
          <a:solidFill>
            <a:srgbClr val="0451E4"/>
          </a:solidFill>
        </p:spPr>
        <p:txBody>
          <a:bodyPr wrap="square">
            <a:spAutoFit/>
          </a:bodyPr>
          <a:lstStyle>
            <a:lvl1pPr marL="0" indent="0" algn="l" defTabSz="914400" rtl="0" eaLnBrk="1" latinLnBrk="0" hangingPunct="1">
              <a:lnSpc>
                <a:spcPct val="100000"/>
              </a:lnSpc>
              <a:spcBef>
                <a:spcPts val="0"/>
              </a:spcBef>
              <a:buFont typeface="Arial" panose="020B0604020202020204" pitchFamily="34" charset="0"/>
              <a:buNone/>
              <a:defRPr sz="1867" b="1" kern="1200" baseline="0">
                <a:solidFill>
                  <a:schemeClr val="bg1"/>
                </a:solidFill>
                <a:latin typeface="+mn-lt"/>
                <a:ea typeface="+mn-ea"/>
                <a:cs typeface="+mn-cs"/>
              </a:defRPr>
            </a:lvl1pPr>
            <a:lvl2pPr marL="24341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50798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721766"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954592"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1867" b="1" i="0" u="none" strike="noStrike" kern="1200" cap="none" spc="0" normalizeH="0" baseline="0" noProof="0">
                <a:ln>
                  <a:noFill/>
                </a:ln>
                <a:solidFill>
                  <a:prstClr val="white"/>
                </a:solidFill>
                <a:effectLst/>
                <a:uLnTx/>
                <a:uFillTx/>
                <a:latin typeface="Calibri" panose="020F0502020204030204"/>
                <a:ea typeface="+mn-ea"/>
                <a:cs typeface="+mn-cs"/>
              </a:rPr>
              <a:t>11</a:t>
            </a:r>
          </a:p>
        </p:txBody>
      </p:sp>
      <p:pic>
        <p:nvPicPr>
          <p:cNvPr id="8" name="Imagen 7">
            <a:extLst>
              <a:ext uri="{FF2B5EF4-FFF2-40B4-BE49-F238E27FC236}">
                <a16:creationId xmlns:a16="http://schemas.microsoft.com/office/drawing/2014/main" id="{5DA6CBE1-AE71-475E-B803-481054B9E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6" y="14259"/>
            <a:ext cx="12192000" cy="897287"/>
          </a:xfrm>
          <a:prstGeom prst="rect">
            <a:avLst/>
          </a:prstGeom>
        </p:spPr>
      </p:pic>
      <p:sp>
        <p:nvSpPr>
          <p:cNvPr id="113" name="112 Marcador de texto"/>
          <p:cNvSpPr>
            <a:spLocks noGrp="1"/>
          </p:cNvSpPr>
          <p:nvPr>
            <p:ph type="body" sz="quarter" idx="56"/>
          </p:nvPr>
        </p:nvSpPr>
        <p:spPr>
          <a:xfrm>
            <a:off x="65491" y="984316"/>
            <a:ext cx="10551583" cy="349249"/>
          </a:xfrm>
        </p:spPr>
        <p:txBody>
          <a:bodyPr>
            <a:normAutofit/>
          </a:bodyPr>
          <a:lstStyle/>
          <a:p>
            <a:pPr marL="228600" indent="-228600">
              <a:buFont typeface="Wingdings" panose="05000000000000000000" pitchFamily="2" charset="2"/>
              <a:buChar char="v"/>
            </a:pPr>
            <a:r>
              <a:rPr lang="es-ES" sz="1600" dirty="0">
                <a:solidFill>
                  <a:srgbClr val="0070C0"/>
                </a:solidFill>
              </a:rPr>
              <a:t>ÍNDICE DE CONTENIDOS</a:t>
            </a:r>
          </a:p>
        </p:txBody>
      </p:sp>
      <p:pic>
        <p:nvPicPr>
          <p:cNvPr id="31" name="Imagen 30">
            <a:extLst>
              <a:ext uri="{FF2B5EF4-FFF2-40B4-BE49-F238E27FC236}">
                <a16:creationId xmlns:a16="http://schemas.microsoft.com/office/drawing/2014/main" id="{97DF98FA-9017-40D1-8982-8720FA755F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32" name="Rectángulo 31">
            <a:extLst>
              <a:ext uri="{FF2B5EF4-FFF2-40B4-BE49-F238E27FC236}">
                <a16:creationId xmlns:a16="http://schemas.microsoft.com/office/drawing/2014/main" id="{B764052E-9E35-48D9-B9CE-BD2F22CE6387}"/>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Imagen 6">
            <a:extLst>
              <a:ext uri="{FF2B5EF4-FFF2-40B4-BE49-F238E27FC236}">
                <a16:creationId xmlns:a16="http://schemas.microsoft.com/office/drawing/2014/main" id="{FF3DE48E-B37A-ABA3-94DD-BE25715D21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8532" y="294157"/>
            <a:ext cx="434539" cy="512533"/>
          </a:xfrm>
          <a:prstGeom prst="rect">
            <a:avLst/>
          </a:prstGeom>
        </p:spPr>
      </p:pic>
    </p:spTree>
    <p:extLst>
      <p:ext uri="{BB962C8B-B14F-4D97-AF65-F5344CB8AC3E}">
        <p14:creationId xmlns:p14="http://schemas.microsoft.com/office/powerpoint/2010/main" val="3744605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5">
            <a:extLst>
              <a:ext uri="{FF2B5EF4-FFF2-40B4-BE49-F238E27FC236}">
                <a16:creationId xmlns:a16="http://schemas.microsoft.com/office/drawing/2014/main" id="{68C8A580-A1AE-4851-B27E-0ADEA4E9DEDF}"/>
              </a:ext>
            </a:extLst>
          </p:cNvPr>
          <p:cNvSpPr txBox="1">
            <a:spLocks/>
          </p:cNvSpPr>
          <p:nvPr/>
        </p:nvSpPr>
        <p:spPr>
          <a:xfrm>
            <a:off x="545221" y="1329984"/>
            <a:ext cx="5550779"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600" b="1" dirty="0">
                <a:solidFill>
                  <a:schemeClr val="accent2"/>
                </a:solidFill>
              </a:rPr>
              <a:t>IMPACTO PARA PROPUESTAS DE AVANZADAS</a:t>
            </a:r>
          </a:p>
        </p:txBody>
      </p:sp>
      <p:sp>
        <p:nvSpPr>
          <p:cNvPr id="4" name="Marcador de texto 1">
            <a:extLst>
              <a:ext uri="{FF2B5EF4-FFF2-40B4-BE49-F238E27FC236}">
                <a16:creationId xmlns:a16="http://schemas.microsoft.com/office/drawing/2014/main" id="{12C2DF49-C20F-4968-85BF-D7B2C9CDEEB8}"/>
              </a:ext>
            </a:extLst>
          </p:cNvPr>
          <p:cNvSpPr txBox="1">
            <a:spLocks/>
          </p:cNvSpPr>
          <p:nvPr/>
        </p:nvSpPr>
        <p:spPr>
          <a:xfrm>
            <a:off x="58785" y="984474"/>
            <a:ext cx="10551583"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s-AR" sz="1600" b="1">
                <a:solidFill>
                  <a:srgbClr val="0070C0"/>
                </a:solidFill>
              </a:rPr>
              <a:t>RELEVAMIENTO</a:t>
            </a:r>
          </a:p>
        </p:txBody>
      </p:sp>
      <p:sp>
        <p:nvSpPr>
          <p:cNvPr id="6" name="Marcador de texto 3">
            <a:extLst>
              <a:ext uri="{FF2B5EF4-FFF2-40B4-BE49-F238E27FC236}">
                <a16:creationId xmlns:a16="http://schemas.microsoft.com/office/drawing/2014/main" id="{A69211AF-090F-461C-BD8C-EF2B4657991A}"/>
              </a:ext>
            </a:extLst>
          </p:cNvPr>
          <p:cNvSpPr txBox="1">
            <a:spLocks/>
          </p:cNvSpPr>
          <p:nvPr/>
        </p:nvSpPr>
        <p:spPr>
          <a:xfrm>
            <a:off x="545221" y="1840157"/>
            <a:ext cx="4046688" cy="46276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s-AR" sz="1600" dirty="0"/>
              <a:t>Identificar interacciones entre el intrusivo y rocas madres.</a:t>
            </a:r>
          </a:p>
          <a:p>
            <a:pPr marL="285750" indent="-285750">
              <a:buFont typeface="Wingdings" panose="05000000000000000000" pitchFamily="2" charset="2"/>
              <a:buChar char="ü"/>
            </a:pPr>
            <a:r>
              <a:rPr lang="es-AR" sz="1600" dirty="0"/>
              <a:t>Posibles efectos: reservorio no convencional, mejora del sello y de la roca madre en sectores próximos a borde de cuenca.</a:t>
            </a:r>
          </a:p>
          <a:p>
            <a:pPr marL="285750" indent="-285750">
              <a:buFont typeface="Wingdings" panose="05000000000000000000" pitchFamily="2" charset="2"/>
              <a:buChar char="ü"/>
            </a:pPr>
            <a:r>
              <a:rPr lang="es-AR" sz="1600" dirty="0"/>
              <a:t>P. e.: propuesta de avanzada en el Anticlinal La Chitita, donde en la parte alta del anticlinal se propone evaluar la Fm. P. D-129 para la Sección Superior. El emplazamiento del </a:t>
            </a:r>
            <a:r>
              <a:rPr lang="es-AR" sz="1600" dirty="0" err="1"/>
              <a:t>sill</a:t>
            </a:r>
            <a:r>
              <a:rPr lang="es-AR" sz="1600" dirty="0"/>
              <a:t> podría redundar en un mejor sello y madurez de la roca madre alimentando reservorios </a:t>
            </a:r>
            <a:r>
              <a:rPr lang="es-AR" sz="1600" i="1" dirty="0" err="1"/>
              <a:t>tight</a:t>
            </a:r>
            <a:r>
              <a:rPr lang="es-AR" sz="1600" dirty="0"/>
              <a:t> y/o híbridos.</a:t>
            </a:r>
          </a:p>
          <a:p>
            <a:pPr marL="285750" indent="-285750">
              <a:buFont typeface="Wingdings" panose="05000000000000000000" pitchFamily="2" charset="2"/>
              <a:buChar char="ü"/>
            </a:pPr>
            <a:r>
              <a:rPr lang="es-AR" sz="1600" dirty="0"/>
              <a:t>En función de este estudio puede señalarse que se espera atravesar entre 50 a 70 m de espesor en dicha posición de roca intrusiva.</a:t>
            </a:r>
            <a:endParaRPr lang="es-AR" dirty="0"/>
          </a:p>
        </p:txBody>
      </p:sp>
      <p:pic>
        <p:nvPicPr>
          <p:cNvPr id="2" name="Imagen 1">
            <a:extLst>
              <a:ext uri="{FF2B5EF4-FFF2-40B4-BE49-F238E27FC236}">
                <a16:creationId xmlns:a16="http://schemas.microsoft.com/office/drawing/2014/main" id="{1D90F101-463D-C651-B263-D3AFE3559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100" y="1575924"/>
            <a:ext cx="7260009" cy="5073259"/>
          </a:xfrm>
          <a:prstGeom prst="rect">
            <a:avLst/>
          </a:prstGeom>
          <a:ln>
            <a:solidFill>
              <a:schemeClr val="tx1"/>
            </a:solidFill>
          </a:ln>
        </p:spPr>
      </p:pic>
      <p:pic>
        <p:nvPicPr>
          <p:cNvPr id="9" name="Imagen 8">
            <a:extLst>
              <a:ext uri="{FF2B5EF4-FFF2-40B4-BE49-F238E27FC236}">
                <a16:creationId xmlns:a16="http://schemas.microsoft.com/office/drawing/2014/main" id="{0194DFCE-C722-4E53-A407-FC0848C2D1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10" name="Rectángulo 9">
            <a:extLst>
              <a:ext uri="{FF2B5EF4-FFF2-40B4-BE49-F238E27FC236}">
                <a16:creationId xmlns:a16="http://schemas.microsoft.com/office/drawing/2014/main" id="{A50DFD04-EE9F-4CA5-8EC2-FFFDA5669DEE}"/>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 name="Imagen 2">
            <a:extLst>
              <a:ext uri="{FF2B5EF4-FFF2-40B4-BE49-F238E27FC236}">
                <a16:creationId xmlns:a16="http://schemas.microsoft.com/office/drawing/2014/main" id="{51D46B33-6A67-CCE3-22DE-A035B69F7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5" name="Marcador de número de diapositiva 2">
            <a:extLst>
              <a:ext uri="{FF2B5EF4-FFF2-40B4-BE49-F238E27FC236}">
                <a16:creationId xmlns:a16="http://schemas.microsoft.com/office/drawing/2014/main" id="{9B427B50-B08B-1681-7A46-FCAEA5FCA8AC}"/>
              </a:ext>
            </a:extLst>
          </p:cNvPr>
          <p:cNvSpPr>
            <a:spLocks noGrp="1"/>
          </p:cNvSpPr>
          <p:nvPr>
            <p:ph type="sldNum" sz="quarter" idx="12"/>
          </p:nvPr>
        </p:nvSpPr>
        <p:spPr>
          <a:xfrm>
            <a:off x="58785" y="6499424"/>
            <a:ext cx="2743200" cy="365125"/>
          </a:xfrm>
        </p:spPr>
        <p:txBody>
          <a:bodyPr/>
          <a:lstStyle/>
          <a:p>
            <a:fld id="{B07A84DF-77A3-4E82-B62C-977FB6CD7776}" type="slidenum">
              <a:rPr lang="es-AR" smtClean="0"/>
              <a:t>20</a:t>
            </a:fld>
            <a:endParaRPr lang="es-AR" dirty="0"/>
          </a:p>
        </p:txBody>
      </p:sp>
    </p:spTree>
    <p:extLst>
      <p:ext uri="{BB962C8B-B14F-4D97-AF65-F5344CB8AC3E}">
        <p14:creationId xmlns:p14="http://schemas.microsoft.com/office/powerpoint/2010/main" val="141886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734762-41B9-4FF6-BF7D-FA4DD2F2C3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520" y="1525632"/>
            <a:ext cx="12192000" cy="4469182"/>
          </a:xfrm>
          <a:prstGeom prst="rect">
            <a:avLst/>
          </a:prstGeom>
          <a:ln>
            <a:solidFill>
              <a:schemeClr val="tx1"/>
            </a:solidFill>
          </a:ln>
        </p:spPr>
      </p:pic>
      <p:sp>
        <p:nvSpPr>
          <p:cNvPr id="5" name="Marcador de texto 1">
            <a:extLst>
              <a:ext uri="{FF2B5EF4-FFF2-40B4-BE49-F238E27FC236}">
                <a16:creationId xmlns:a16="http://schemas.microsoft.com/office/drawing/2014/main" id="{462A82CF-7228-478F-B1B9-24CDE680C0CB}"/>
              </a:ext>
            </a:extLst>
          </p:cNvPr>
          <p:cNvSpPr txBox="1">
            <a:spLocks/>
          </p:cNvSpPr>
          <p:nvPr/>
        </p:nvSpPr>
        <p:spPr>
          <a:xfrm>
            <a:off x="64792" y="968817"/>
            <a:ext cx="6547023" cy="34924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Font typeface="Wingdings" panose="05000000000000000000" pitchFamily="2" charset="2"/>
              <a:buChar char="v"/>
            </a:pPr>
            <a:r>
              <a:rPr lang="es-AR" sz="1800" b="1" dirty="0">
                <a:solidFill>
                  <a:srgbClr val="0070C0"/>
                </a:solidFill>
              </a:rPr>
              <a:t>RELEVAMIENTO DE CUERPOS IGNEOS EMPLAZADOS EN SUBSUELO</a:t>
            </a:r>
          </a:p>
          <a:p>
            <a:endParaRPr lang="es-AR" dirty="0"/>
          </a:p>
        </p:txBody>
      </p:sp>
      <p:sp>
        <p:nvSpPr>
          <p:cNvPr id="6" name="CuadroTexto 5">
            <a:extLst>
              <a:ext uri="{FF2B5EF4-FFF2-40B4-BE49-F238E27FC236}">
                <a16:creationId xmlns:a16="http://schemas.microsoft.com/office/drawing/2014/main" id="{E385A64F-EBBC-4800-AE66-C9C4A1205DED}"/>
              </a:ext>
            </a:extLst>
          </p:cNvPr>
          <p:cNvSpPr txBox="1"/>
          <p:nvPr/>
        </p:nvSpPr>
        <p:spPr>
          <a:xfrm>
            <a:off x="-28136" y="2374179"/>
            <a:ext cx="548214" cy="209847"/>
          </a:xfrm>
          <a:prstGeom prst="rect">
            <a:avLst/>
          </a:prstGeom>
          <a:solidFill>
            <a:srgbClr val="FFFF00"/>
          </a:solidFill>
          <a:ln>
            <a:solidFill>
              <a:schemeClr val="tx1"/>
            </a:solidFill>
          </a:ln>
        </p:spPr>
        <p:txBody>
          <a:bodyPr wrap="square" rtlCol="0">
            <a:spAutoFit/>
          </a:bodyPr>
          <a:lstStyle/>
          <a:p>
            <a:r>
              <a:rPr lang="es-AR" sz="900"/>
              <a:t>34 km2</a:t>
            </a:r>
          </a:p>
        </p:txBody>
      </p:sp>
      <p:sp>
        <p:nvSpPr>
          <p:cNvPr id="7" name="CuadroTexto 6">
            <a:extLst>
              <a:ext uri="{FF2B5EF4-FFF2-40B4-BE49-F238E27FC236}">
                <a16:creationId xmlns:a16="http://schemas.microsoft.com/office/drawing/2014/main" id="{1320FE7B-CD4B-4BED-A8F5-59CCE4180842}"/>
              </a:ext>
            </a:extLst>
          </p:cNvPr>
          <p:cNvSpPr txBox="1"/>
          <p:nvPr/>
        </p:nvSpPr>
        <p:spPr>
          <a:xfrm>
            <a:off x="115910" y="3806428"/>
            <a:ext cx="548214" cy="230832"/>
          </a:xfrm>
          <a:prstGeom prst="rect">
            <a:avLst/>
          </a:prstGeom>
          <a:solidFill>
            <a:srgbClr val="FFFF00"/>
          </a:solidFill>
          <a:ln>
            <a:solidFill>
              <a:schemeClr val="tx1"/>
            </a:solidFill>
          </a:ln>
        </p:spPr>
        <p:txBody>
          <a:bodyPr wrap="square" rtlCol="0">
            <a:spAutoFit/>
          </a:bodyPr>
          <a:lstStyle/>
          <a:p>
            <a:r>
              <a:rPr lang="es-AR" sz="900"/>
              <a:t>22 km2</a:t>
            </a:r>
          </a:p>
        </p:txBody>
      </p:sp>
      <p:sp>
        <p:nvSpPr>
          <p:cNvPr id="8" name="CuadroTexto 7">
            <a:extLst>
              <a:ext uri="{FF2B5EF4-FFF2-40B4-BE49-F238E27FC236}">
                <a16:creationId xmlns:a16="http://schemas.microsoft.com/office/drawing/2014/main" id="{FE0E4282-45DA-4070-A759-4B82978504E9}"/>
              </a:ext>
            </a:extLst>
          </p:cNvPr>
          <p:cNvSpPr txBox="1"/>
          <p:nvPr/>
        </p:nvSpPr>
        <p:spPr>
          <a:xfrm>
            <a:off x="796194" y="2947319"/>
            <a:ext cx="498376" cy="230832"/>
          </a:xfrm>
          <a:prstGeom prst="rect">
            <a:avLst/>
          </a:prstGeom>
          <a:solidFill>
            <a:srgbClr val="FFFF00"/>
          </a:solidFill>
          <a:ln>
            <a:solidFill>
              <a:schemeClr val="tx1"/>
            </a:solidFill>
          </a:ln>
        </p:spPr>
        <p:txBody>
          <a:bodyPr wrap="square" rtlCol="0">
            <a:spAutoFit/>
          </a:bodyPr>
          <a:lstStyle/>
          <a:p>
            <a:r>
              <a:rPr lang="es-AR" sz="900"/>
              <a:t>4 km2</a:t>
            </a:r>
          </a:p>
        </p:txBody>
      </p:sp>
      <p:sp>
        <p:nvSpPr>
          <p:cNvPr id="9" name="CuadroTexto 8">
            <a:extLst>
              <a:ext uri="{FF2B5EF4-FFF2-40B4-BE49-F238E27FC236}">
                <a16:creationId xmlns:a16="http://schemas.microsoft.com/office/drawing/2014/main" id="{B43CF3A6-6A04-45E7-8CCF-BE053E2E97B4}"/>
              </a:ext>
            </a:extLst>
          </p:cNvPr>
          <p:cNvSpPr txBox="1"/>
          <p:nvPr/>
        </p:nvSpPr>
        <p:spPr>
          <a:xfrm>
            <a:off x="2029350" y="2126103"/>
            <a:ext cx="548214" cy="230832"/>
          </a:xfrm>
          <a:prstGeom prst="rect">
            <a:avLst/>
          </a:prstGeom>
          <a:solidFill>
            <a:srgbClr val="FFFF00"/>
          </a:solidFill>
          <a:ln>
            <a:solidFill>
              <a:schemeClr val="tx1"/>
            </a:solidFill>
          </a:ln>
        </p:spPr>
        <p:txBody>
          <a:bodyPr wrap="square" rtlCol="0">
            <a:spAutoFit/>
          </a:bodyPr>
          <a:lstStyle/>
          <a:p>
            <a:r>
              <a:rPr lang="es-AR" sz="900"/>
              <a:t>18 km2</a:t>
            </a:r>
          </a:p>
        </p:txBody>
      </p:sp>
      <p:sp>
        <p:nvSpPr>
          <p:cNvPr id="10" name="CuadroTexto 9">
            <a:extLst>
              <a:ext uri="{FF2B5EF4-FFF2-40B4-BE49-F238E27FC236}">
                <a16:creationId xmlns:a16="http://schemas.microsoft.com/office/drawing/2014/main" id="{A00EE519-5D42-453E-9D4E-201C8406D4E6}"/>
              </a:ext>
            </a:extLst>
          </p:cNvPr>
          <p:cNvSpPr txBox="1"/>
          <p:nvPr/>
        </p:nvSpPr>
        <p:spPr>
          <a:xfrm>
            <a:off x="1212187" y="3755232"/>
            <a:ext cx="548214" cy="230832"/>
          </a:xfrm>
          <a:prstGeom prst="rect">
            <a:avLst/>
          </a:prstGeom>
          <a:solidFill>
            <a:srgbClr val="FFFF00"/>
          </a:solidFill>
          <a:ln>
            <a:solidFill>
              <a:schemeClr val="tx1"/>
            </a:solidFill>
          </a:ln>
        </p:spPr>
        <p:txBody>
          <a:bodyPr wrap="square" rtlCol="0">
            <a:spAutoFit/>
          </a:bodyPr>
          <a:lstStyle/>
          <a:p>
            <a:r>
              <a:rPr lang="es-AR" sz="900"/>
              <a:t>16 km2</a:t>
            </a:r>
          </a:p>
        </p:txBody>
      </p:sp>
      <p:sp>
        <p:nvSpPr>
          <p:cNvPr id="11" name="CuadroTexto 10">
            <a:extLst>
              <a:ext uri="{FF2B5EF4-FFF2-40B4-BE49-F238E27FC236}">
                <a16:creationId xmlns:a16="http://schemas.microsoft.com/office/drawing/2014/main" id="{3513792C-E6F7-4DC5-AE7B-3F600354AA55}"/>
              </a:ext>
            </a:extLst>
          </p:cNvPr>
          <p:cNvSpPr txBox="1"/>
          <p:nvPr/>
        </p:nvSpPr>
        <p:spPr>
          <a:xfrm>
            <a:off x="4877256" y="1732623"/>
            <a:ext cx="548214" cy="230832"/>
          </a:xfrm>
          <a:prstGeom prst="rect">
            <a:avLst/>
          </a:prstGeom>
          <a:solidFill>
            <a:srgbClr val="FFFF00"/>
          </a:solidFill>
          <a:ln>
            <a:solidFill>
              <a:schemeClr val="tx1"/>
            </a:solidFill>
          </a:ln>
        </p:spPr>
        <p:txBody>
          <a:bodyPr wrap="square" rtlCol="0">
            <a:spAutoFit/>
          </a:bodyPr>
          <a:lstStyle/>
          <a:p>
            <a:r>
              <a:rPr lang="es-AR" sz="900"/>
              <a:t>25 km2</a:t>
            </a:r>
          </a:p>
        </p:txBody>
      </p:sp>
      <p:sp>
        <p:nvSpPr>
          <p:cNvPr id="12" name="CuadroTexto 11">
            <a:extLst>
              <a:ext uri="{FF2B5EF4-FFF2-40B4-BE49-F238E27FC236}">
                <a16:creationId xmlns:a16="http://schemas.microsoft.com/office/drawing/2014/main" id="{FEBFB77C-59D9-48A2-8D3F-FB9188E70122}"/>
              </a:ext>
            </a:extLst>
          </p:cNvPr>
          <p:cNvSpPr txBox="1"/>
          <p:nvPr/>
        </p:nvSpPr>
        <p:spPr>
          <a:xfrm>
            <a:off x="4670326" y="2837092"/>
            <a:ext cx="548214" cy="230832"/>
          </a:xfrm>
          <a:prstGeom prst="rect">
            <a:avLst/>
          </a:prstGeom>
          <a:solidFill>
            <a:srgbClr val="FFFF00"/>
          </a:solidFill>
          <a:ln>
            <a:solidFill>
              <a:schemeClr val="tx1"/>
            </a:solidFill>
          </a:ln>
        </p:spPr>
        <p:txBody>
          <a:bodyPr wrap="square" rtlCol="0">
            <a:spAutoFit/>
          </a:bodyPr>
          <a:lstStyle/>
          <a:p>
            <a:r>
              <a:rPr lang="es-AR" sz="900"/>
              <a:t>54 km2</a:t>
            </a:r>
          </a:p>
        </p:txBody>
      </p:sp>
      <p:sp>
        <p:nvSpPr>
          <p:cNvPr id="13" name="CuadroTexto 12">
            <a:extLst>
              <a:ext uri="{FF2B5EF4-FFF2-40B4-BE49-F238E27FC236}">
                <a16:creationId xmlns:a16="http://schemas.microsoft.com/office/drawing/2014/main" id="{69C10383-5422-49BF-AA9E-83509F9F653A}"/>
              </a:ext>
            </a:extLst>
          </p:cNvPr>
          <p:cNvSpPr txBox="1"/>
          <p:nvPr/>
        </p:nvSpPr>
        <p:spPr>
          <a:xfrm>
            <a:off x="4758126" y="4603927"/>
            <a:ext cx="548214" cy="230832"/>
          </a:xfrm>
          <a:prstGeom prst="rect">
            <a:avLst/>
          </a:prstGeom>
          <a:solidFill>
            <a:srgbClr val="FFFF00"/>
          </a:solidFill>
          <a:ln>
            <a:solidFill>
              <a:schemeClr val="tx1"/>
            </a:solidFill>
          </a:ln>
        </p:spPr>
        <p:txBody>
          <a:bodyPr wrap="square" rtlCol="0">
            <a:spAutoFit/>
          </a:bodyPr>
          <a:lstStyle/>
          <a:p>
            <a:r>
              <a:rPr lang="es-AR" sz="900"/>
              <a:t>96 km2</a:t>
            </a:r>
          </a:p>
        </p:txBody>
      </p:sp>
      <p:sp>
        <p:nvSpPr>
          <p:cNvPr id="14" name="CuadroTexto 13">
            <a:extLst>
              <a:ext uri="{FF2B5EF4-FFF2-40B4-BE49-F238E27FC236}">
                <a16:creationId xmlns:a16="http://schemas.microsoft.com/office/drawing/2014/main" id="{C916C790-5993-479C-82BD-E39AD15F8D42}"/>
              </a:ext>
            </a:extLst>
          </p:cNvPr>
          <p:cNvSpPr txBox="1"/>
          <p:nvPr/>
        </p:nvSpPr>
        <p:spPr>
          <a:xfrm>
            <a:off x="6175431" y="3119415"/>
            <a:ext cx="548214" cy="230832"/>
          </a:xfrm>
          <a:prstGeom prst="rect">
            <a:avLst/>
          </a:prstGeom>
          <a:solidFill>
            <a:srgbClr val="FFFF00"/>
          </a:solidFill>
          <a:ln>
            <a:solidFill>
              <a:schemeClr val="tx1"/>
            </a:solidFill>
          </a:ln>
        </p:spPr>
        <p:txBody>
          <a:bodyPr wrap="square" rtlCol="0">
            <a:spAutoFit/>
          </a:bodyPr>
          <a:lstStyle/>
          <a:p>
            <a:r>
              <a:rPr lang="es-AR" sz="900"/>
              <a:t>8 km2</a:t>
            </a:r>
          </a:p>
        </p:txBody>
      </p:sp>
      <p:sp>
        <p:nvSpPr>
          <p:cNvPr id="15" name="CuadroTexto 14">
            <a:extLst>
              <a:ext uri="{FF2B5EF4-FFF2-40B4-BE49-F238E27FC236}">
                <a16:creationId xmlns:a16="http://schemas.microsoft.com/office/drawing/2014/main" id="{35DEEC16-C360-4028-BE99-7AD7DAF3DC3C}"/>
              </a:ext>
            </a:extLst>
          </p:cNvPr>
          <p:cNvSpPr txBox="1"/>
          <p:nvPr/>
        </p:nvSpPr>
        <p:spPr>
          <a:xfrm>
            <a:off x="8100746" y="2233855"/>
            <a:ext cx="548214" cy="230832"/>
          </a:xfrm>
          <a:prstGeom prst="rect">
            <a:avLst/>
          </a:prstGeom>
          <a:solidFill>
            <a:srgbClr val="FFFF00"/>
          </a:solidFill>
          <a:ln>
            <a:solidFill>
              <a:schemeClr val="tx1"/>
            </a:solidFill>
          </a:ln>
        </p:spPr>
        <p:txBody>
          <a:bodyPr wrap="square" rtlCol="0">
            <a:spAutoFit/>
          </a:bodyPr>
          <a:lstStyle/>
          <a:p>
            <a:r>
              <a:rPr lang="es-AR" sz="900"/>
              <a:t>27 km2</a:t>
            </a:r>
          </a:p>
        </p:txBody>
      </p:sp>
      <p:sp>
        <p:nvSpPr>
          <p:cNvPr id="16" name="CuadroTexto 15">
            <a:extLst>
              <a:ext uri="{FF2B5EF4-FFF2-40B4-BE49-F238E27FC236}">
                <a16:creationId xmlns:a16="http://schemas.microsoft.com/office/drawing/2014/main" id="{9A77D350-77D2-42FC-86EC-CD82BC673A90}"/>
              </a:ext>
            </a:extLst>
          </p:cNvPr>
          <p:cNvSpPr txBox="1"/>
          <p:nvPr/>
        </p:nvSpPr>
        <p:spPr>
          <a:xfrm>
            <a:off x="7943728" y="3433711"/>
            <a:ext cx="548214" cy="230832"/>
          </a:xfrm>
          <a:prstGeom prst="rect">
            <a:avLst/>
          </a:prstGeom>
          <a:solidFill>
            <a:srgbClr val="FFFF00"/>
          </a:solidFill>
          <a:ln>
            <a:solidFill>
              <a:schemeClr val="tx1"/>
            </a:solidFill>
          </a:ln>
        </p:spPr>
        <p:txBody>
          <a:bodyPr wrap="square" rtlCol="0">
            <a:spAutoFit/>
          </a:bodyPr>
          <a:lstStyle/>
          <a:p>
            <a:r>
              <a:rPr lang="es-AR" sz="900"/>
              <a:t>31 km2</a:t>
            </a:r>
          </a:p>
        </p:txBody>
      </p:sp>
      <p:sp>
        <p:nvSpPr>
          <p:cNvPr id="17" name="CuadroTexto 16">
            <a:extLst>
              <a:ext uri="{FF2B5EF4-FFF2-40B4-BE49-F238E27FC236}">
                <a16:creationId xmlns:a16="http://schemas.microsoft.com/office/drawing/2014/main" id="{C96048BC-AAAA-4DB9-AF60-4DD5DDB17755}"/>
              </a:ext>
            </a:extLst>
          </p:cNvPr>
          <p:cNvSpPr txBox="1"/>
          <p:nvPr/>
        </p:nvSpPr>
        <p:spPr>
          <a:xfrm>
            <a:off x="9942437" y="3806428"/>
            <a:ext cx="498376" cy="230832"/>
          </a:xfrm>
          <a:prstGeom prst="rect">
            <a:avLst/>
          </a:prstGeom>
          <a:solidFill>
            <a:srgbClr val="FFFF00"/>
          </a:solidFill>
          <a:ln>
            <a:solidFill>
              <a:schemeClr val="tx1"/>
            </a:solidFill>
          </a:ln>
        </p:spPr>
        <p:txBody>
          <a:bodyPr wrap="square" rtlCol="0">
            <a:spAutoFit/>
          </a:bodyPr>
          <a:lstStyle/>
          <a:p>
            <a:r>
              <a:rPr lang="es-AR" sz="900"/>
              <a:t>3 km2</a:t>
            </a:r>
          </a:p>
        </p:txBody>
      </p:sp>
      <p:sp>
        <p:nvSpPr>
          <p:cNvPr id="18" name="CuadroTexto 17">
            <a:extLst>
              <a:ext uri="{FF2B5EF4-FFF2-40B4-BE49-F238E27FC236}">
                <a16:creationId xmlns:a16="http://schemas.microsoft.com/office/drawing/2014/main" id="{4E6369BA-B32B-4B6B-B3FC-DEEAA097868A}"/>
              </a:ext>
            </a:extLst>
          </p:cNvPr>
          <p:cNvSpPr txBox="1"/>
          <p:nvPr/>
        </p:nvSpPr>
        <p:spPr>
          <a:xfrm>
            <a:off x="10721084" y="3328787"/>
            <a:ext cx="498376" cy="230832"/>
          </a:xfrm>
          <a:prstGeom prst="rect">
            <a:avLst/>
          </a:prstGeom>
          <a:solidFill>
            <a:srgbClr val="FFFF00"/>
          </a:solidFill>
          <a:ln>
            <a:solidFill>
              <a:schemeClr val="tx1"/>
            </a:solidFill>
          </a:ln>
        </p:spPr>
        <p:txBody>
          <a:bodyPr wrap="square" rtlCol="0">
            <a:spAutoFit/>
          </a:bodyPr>
          <a:lstStyle/>
          <a:p>
            <a:r>
              <a:rPr lang="es-AR" sz="900"/>
              <a:t>6 km2</a:t>
            </a:r>
          </a:p>
        </p:txBody>
      </p:sp>
      <p:sp>
        <p:nvSpPr>
          <p:cNvPr id="19" name="CuadroTexto 18">
            <a:extLst>
              <a:ext uri="{FF2B5EF4-FFF2-40B4-BE49-F238E27FC236}">
                <a16:creationId xmlns:a16="http://schemas.microsoft.com/office/drawing/2014/main" id="{85DFD232-F1BC-44DE-A97D-18F2229860BC}"/>
              </a:ext>
            </a:extLst>
          </p:cNvPr>
          <p:cNvSpPr txBox="1"/>
          <p:nvPr/>
        </p:nvSpPr>
        <p:spPr>
          <a:xfrm>
            <a:off x="10890128" y="4927067"/>
            <a:ext cx="548214" cy="230832"/>
          </a:xfrm>
          <a:prstGeom prst="rect">
            <a:avLst/>
          </a:prstGeom>
          <a:solidFill>
            <a:srgbClr val="FFFF00"/>
          </a:solidFill>
          <a:ln>
            <a:solidFill>
              <a:schemeClr val="tx1"/>
            </a:solidFill>
          </a:ln>
        </p:spPr>
        <p:txBody>
          <a:bodyPr wrap="square" rtlCol="0">
            <a:spAutoFit/>
          </a:bodyPr>
          <a:lstStyle/>
          <a:p>
            <a:r>
              <a:rPr lang="es-AR" sz="900"/>
              <a:t>14 km2</a:t>
            </a:r>
          </a:p>
        </p:txBody>
      </p:sp>
      <p:sp>
        <p:nvSpPr>
          <p:cNvPr id="20" name="CuadroTexto 19">
            <a:extLst>
              <a:ext uri="{FF2B5EF4-FFF2-40B4-BE49-F238E27FC236}">
                <a16:creationId xmlns:a16="http://schemas.microsoft.com/office/drawing/2014/main" id="{D799D0A4-DFF5-46ED-AB31-005C0AFC784F}"/>
              </a:ext>
            </a:extLst>
          </p:cNvPr>
          <p:cNvSpPr txBox="1"/>
          <p:nvPr/>
        </p:nvSpPr>
        <p:spPr>
          <a:xfrm>
            <a:off x="10166706" y="5314390"/>
            <a:ext cx="548214" cy="230832"/>
          </a:xfrm>
          <a:prstGeom prst="rect">
            <a:avLst/>
          </a:prstGeom>
          <a:solidFill>
            <a:srgbClr val="FFFF00"/>
          </a:solidFill>
          <a:ln>
            <a:solidFill>
              <a:schemeClr val="tx1"/>
            </a:solidFill>
          </a:ln>
        </p:spPr>
        <p:txBody>
          <a:bodyPr wrap="square" rtlCol="0">
            <a:spAutoFit/>
          </a:bodyPr>
          <a:lstStyle/>
          <a:p>
            <a:r>
              <a:rPr lang="es-AR" sz="900"/>
              <a:t>12 km2</a:t>
            </a:r>
          </a:p>
        </p:txBody>
      </p:sp>
      <p:sp>
        <p:nvSpPr>
          <p:cNvPr id="21" name="CuadroTexto 20">
            <a:extLst>
              <a:ext uri="{FF2B5EF4-FFF2-40B4-BE49-F238E27FC236}">
                <a16:creationId xmlns:a16="http://schemas.microsoft.com/office/drawing/2014/main" id="{AC42E412-379E-4A27-AEAE-32770FCB077E}"/>
              </a:ext>
            </a:extLst>
          </p:cNvPr>
          <p:cNvSpPr txBox="1"/>
          <p:nvPr/>
        </p:nvSpPr>
        <p:spPr>
          <a:xfrm>
            <a:off x="9093300" y="5366530"/>
            <a:ext cx="498376" cy="253915"/>
          </a:xfrm>
          <a:prstGeom prst="rect">
            <a:avLst/>
          </a:prstGeom>
          <a:solidFill>
            <a:srgbClr val="FFFF00"/>
          </a:solidFill>
          <a:ln>
            <a:solidFill>
              <a:schemeClr val="tx1"/>
            </a:solidFill>
          </a:ln>
        </p:spPr>
        <p:txBody>
          <a:bodyPr wrap="square" rtlCol="0">
            <a:spAutoFit/>
          </a:bodyPr>
          <a:lstStyle/>
          <a:p>
            <a:r>
              <a:rPr lang="es-AR" sz="900"/>
              <a:t>8 km2</a:t>
            </a:r>
          </a:p>
        </p:txBody>
      </p:sp>
      <p:sp>
        <p:nvSpPr>
          <p:cNvPr id="22" name="CuadroTexto 21">
            <a:extLst>
              <a:ext uri="{FF2B5EF4-FFF2-40B4-BE49-F238E27FC236}">
                <a16:creationId xmlns:a16="http://schemas.microsoft.com/office/drawing/2014/main" id="{77D99423-29B8-46A3-BF24-B927F4B6E598}"/>
              </a:ext>
            </a:extLst>
          </p:cNvPr>
          <p:cNvSpPr txBox="1"/>
          <p:nvPr/>
        </p:nvSpPr>
        <p:spPr>
          <a:xfrm>
            <a:off x="9317569" y="4603927"/>
            <a:ext cx="548214" cy="230832"/>
          </a:xfrm>
          <a:prstGeom prst="rect">
            <a:avLst/>
          </a:prstGeom>
          <a:solidFill>
            <a:srgbClr val="FFFF00"/>
          </a:solidFill>
          <a:ln>
            <a:solidFill>
              <a:schemeClr val="tx1"/>
            </a:solidFill>
          </a:ln>
        </p:spPr>
        <p:txBody>
          <a:bodyPr wrap="square" rtlCol="0">
            <a:spAutoFit/>
          </a:bodyPr>
          <a:lstStyle/>
          <a:p>
            <a:r>
              <a:rPr lang="es-AR" sz="900"/>
              <a:t>32 km2</a:t>
            </a:r>
          </a:p>
        </p:txBody>
      </p:sp>
      <p:sp>
        <p:nvSpPr>
          <p:cNvPr id="23" name="CuadroTexto 22">
            <a:extLst>
              <a:ext uri="{FF2B5EF4-FFF2-40B4-BE49-F238E27FC236}">
                <a16:creationId xmlns:a16="http://schemas.microsoft.com/office/drawing/2014/main" id="{5E3D9674-39BC-4100-A81A-5A6E05A614A6}"/>
              </a:ext>
            </a:extLst>
          </p:cNvPr>
          <p:cNvSpPr txBox="1"/>
          <p:nvPr/>
        </p:nvSpPr>
        <p:spPr>
          <a:xfrm>
            <a:off x="11627182" y="3558363"/>
            <a:ext cx="498376" cy="230832"/>
          </a:xfrm>
          <a:prstGeom prst="rect">
            <a:avLst/>
          </a:prstGeom>
          <a:solidFill>
            <a:srgbClr val="FFFF00"/>
          </a:solidFill>
          <a:ln>
            <a:solidFill>
              <a:schemeClr val="tx1"/>
            </a:solidFill>
          </a:ln>
        </p:spPr>
        <p:txBody>
          <a:bodyPr wrap="square" rtlCol="0">
            <a:spAutoFit/>
          </a:bodyPr>
          <a:lstStyle/>
          <a:p>
            <a:r>
              <a:rPr lang="es-AR" sz="900"/>
              <a:t>4 km2</a:t>
            </a:r>
          </a:p>
        </p:txBody>
      </p:sp>
      <p:sp>
        <p:nvSpPr>
          <p:cNvPr id="24" name="CuadroTexto 23">
            <a:extLst>
              <a:ext uri="{FF2B5EF4-FFF2-40B4-BE49-F238E27FC236}">
                <a16:creationId xmlns:a16="http://schemas.microsoft.com/office/drawing/2014/main" id="{25DBC24A-31BD-4B53-87A7-7402DD2586BB}"/>
              </a:ext>
            </a:extLst>
          </p:cNvPr>
          <p:cNvSpPr txBox="1"/>
          <p:nvPr/>
        </p:nvSpPr>
        <p:spPr>
          <a:xfrm>
            <a:off x="380211" y="6275915"/>
            <a:ext cx="3029739" cy="502702"/>
          </a:xfrm>
          <a:prstGeom prst="rect">
            <a:avLst/>
          </a:prstGeom>
          <a:noFill/>
        </p:spPr>
        <p:txBody>
          <a:bodyPr wrap="square" rtlCol="0">
            <a:spAutoFit/>
          </a:bodyPr>
          <a:lstStyle/>
          <a:p>
            <a:pPr marL="285750" indent="-285750">
              <a:buFont typeface="Wingdings" panose="05000000000000000000" pitchFamily="2" charset="2"/>
              <a:buChar char="ü"/>
            </a:pPr>
            <a:r>
              <a:rPr lang="es-AR" sz="1600"/>
              <a:t>Máxima superficie 96 Km</a:t>
            </a:r>
            <a:r>
              <a:rPr lang="es-AR" sz="1600" baseline="30000"/>
              <a:t>2</a:t>
            </a:r>
          </a:p>
          <a:p>
            <a:endParaRPr lang="es-AR" sz="1600" baseline="30000"/>
          </a:p>
        </p:txBody>
      </p:sp>
      <p:sp>
        <p:nvSpPr>
          <p:cNvPr id="26" name="CuadroTexto 25">
            <a:extLst>
              <a:ext uri="{FF2B5EF4-FFF2-40B4-BE49-F238E27FC236}">
                <a16:creationId xmlns:a16="http://schemas.microsoft.com/office/drawing/2014/main" id="{21A7BC4E-C02D-4CCB-B235-C6D8EC3F491B}"/>
              </a:ext>
            </a:extLst>
          </p:cNvPr>
          <p:cNvSpPr txBox="1"/>
          <p:nvPr/>
        </p:nvSpPr>
        <p:spPr>
          <a:xfrm>
            <a:off x="5299029" y="6265330"/>
            <a:ext cx="2834890" cy="338554"/>
          </a:xfrm>
          <a:prstGeom prst="rect">
            <a:avLst/>
          </a:prstGeom>
          <a:noFill/>
        </p:spPr>
        <p:txBody>
          <a:bodyPr wrap="square">
            <a:spAutoFit/>
          </a:bodyPr>
          <a:lstStyle/>
          <a:p>
            <a:pPr marL="285750" indent="-285750">
              <a:buFont typeface="Wingdings" panose="05000000000000000000" pitchFamily="2" charset="2"/>
              <a:buChar char="ü"/>
            </a:pPr>
            <a:r>
              <a:rPr lang="es-AR" sz="1600"/>
              <a:t>Mínima superficie 3 Km</a:t>
            </a:r>
            <a:r>
              <a:rPr lang="es-AR" sz="1600" baseline="30000"/>
              <a:t>2</a:t>
            </a:r>
          </a:p>
        </p:txBody>
      </p:sp>
      <p:sp>
        <p:nvSpPr>
          <p:cNvPr id="28" name="CuadroTexto 27">
            <a:extLst>
              <a:ext uri="{FF2B5EF4-FFF2-40B4-BE49-F238E27FC236}">
                <a16:creationId xmlns:a16="http://schemas.microsoft.com/office/drawing/2014/main" id="{5503AC62-D203-416A-97C1-BAE5360ACC0E}"/>
              </a:ext>
            </a:extLst>
          </p:cNvPr>
          <p:cNvSpPr txBox="1"/>
          <p:nvPr/>
        </p:nvSpPr>
        <p:spPr>
          <a:xfrm>
            <a:off x="3217302" y="6275915"/>
            <a:ext cx="2598207" cy="338554"/>
          </a:xfrm>
          <a:prstGeom prst="rect">
            <a:avLst/>
          </a:prstGeom>
          <a:noFill/>
        </p:spPr>
        <p:txBody>
          <a:bodyPr wrap="square">
            <a:spAutoFit/>
          </a:bodyPr>
          <a:lstStyle/>
          <a:p>
            <a:pPr marL="285750" indent="-285750">
              <a:buFont typeface="Wingdings" panose="05000000000000000000" pitchFamily="2" charset="2"/>
              <a:buChar char="ü"/>
            </a:pPr>
            <a:r>
              <a:rPr lang="es-AR" sz="1600"/>
              <a:t>Mediana 17 Km</a:t>
            </a:r>
            <a:r>
              <a:rPr lang="es-AR" sz="1600" baseline="30000"/>
              <a:t>2</a:t>
            </a:r>
          </a:p>
        </p:txBody>
      </p:sp>
      <p:sp>
        <p:nvSpPr>
          <p:cNvPr id="29" name="CuadroTexto 28">
            <a:extLst>
              <a:ext uri="{FF2B5EF4-FFF2-40B4-BE49-F238E27FC236}">
                <a16:creationId xmlns:a16="http://schemas.microsoft.com/office/drawing/2014/main" id="{C509B503-8298-4F8E-B13E-F8C3A3D961E7}"/>
              </a:ext>
            </a:extLst>
          </p:cNvPr>
          <p:cNvSpPr txBox="1"/>
          <p:nvPr/>
        </p:nvSpPr>
        <p:spPr>
          <a:xfrm>
            <a:off x="8828671" y="2950138"/>
            <a:ext cx="1266822" cy="338554"/>
          </a:xfrm>
          <a:prstGeom prst="rect">
            <a:avLst/>
          </a:prstGeom>
          <a:solidFill>
            <a:srgbClr val="92D050"/>
          </a:solidFill>
        </p:spPr>
        <p:txBody>
          <a:bodyPr wrap="none" rtlCol="0">
            <a:spAutoFit/>
          </a:bodyPr>
          <a:lstStyle/>
          <a:p>
            <a:r>
              <a:rPr lang="es-AR" sz="1600" b="1" i="1"/>
              <a:t>FLANCO SUR</a:t>
            </a:r>
          </a:p>
        </p:txBody>
      </p:sp>
      <p:sp>
        <p:nvSpPr>
          <p:cNvPr id="30" name="CuadroTexto 29">
            <a:extLst>
              <a:ext uri="{FF2B5EF4-FFF2-40B4-BE49-F238E27FC236}">
                <a16:creationId xmlns:a16="http://schemas.microsoft.com/office/drawing/2014/main" id="{CB37EAAF-8296-4E14-8C2A-678C9CBF2DB8}"/>
              </a:ext>
            </a:extLst>
          </p:cNvPr>
          <p:cNvSpPr txBox="1"/>
          <p:nvPr/>
        </p:nvSpPr>
        <p:spPr>
          <a:xfrm>
            <a:off x="1938534" y="1529518"/>
            <a:ext cx="1443280" cy="338554"/>
          </a:xfrm>
          <a:prstGeom prst="rect">
            <a:avLst/>
          </a:prstGeom>
          <a:solidFill>
            <a:srgbClr val="92D050"/>
          </a:solidFill>
        </p:spPr>
        <p:txBody>
          <a:bodyPr wrap="none" rtlCol="0">
            <a:spAutoFit/>
          </a:bodyPr>
          <a:lstStyle/>
          <a:p>
            <a:r>
              <a:rPr lang="es-AR" sz="1600" b="1" i="1"/>
              <a:t>FLANCO OESTE</a:t>
            </a:r>
          </a:p>
        </p:txBody>
      </p:sp>
      <p:pic>
        <p:nvPicPr>
          <p:cNvPr id="31" name="Imagen 30">
            <a:extLst>
              <a:ext uri="{FF2B5EF4-FFF2-40B4-BE49-F238E27FC236}">
                <a16:creationId xmlns:a16="http://schemas.microsoft.com/office/drawing/2014/main" id="{D57E360A-E03B-4328-A793-41180C4F51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32" name="Rectángulo 31">
            <a:extLst>
              <a:ext uri="{FF2B5EF4-FFF2-40B4-BE49-F238E27FC236}">
                <a16:creationId xmlns:a16="http://schemas.microsoft.com/office/drawing/2014/main" id="{A8918927-62F7-4D5D-90DF-B6B989FC803E}"/>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 name="Imagen 1">
            <a:extLst>
              <a:ext uri="{FF2B5EF4-FFF2-40B4-BE49-F238E27FC236}">
                <a16:creationId xmlns:a16="http://schemas.microsoft.com/office/drawing/2014/main" id="{AC1F446F-A611-9AB2-DB59-1020A5392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3" name="Marcador de número de diapositiva 1">
            <a:extLst>
              <a:ext uri="{FF2B5EF4-FFF2-40B4-BE49-F238E27FC236}">
                <a16:creationId xmlns:a16="http://schemas.microsoft.com/office/drawing/2014/main" id="{673D483F-4A0C-55BF-32CF-7491696F35B8}"/>
              </a:ext>
            </a:extLst>
          </p:cNvPr>
          <p:cNvSpPr>
            <a:spLocks noGrp="1"/>
          </p:cNvSpPr>
          <p:nvPr>
            <p:ph type="sldNum" sz="quarter" idx="12"/>
          </p:nvPr>
        </p:nvSpPr>
        <p:spPr>
          <a:xfrm>
            <a:off x="11811789" y="6474952"/>
            <a:ext cx="2743200" cy="365125"/>
          </a:xfrm>
        </p:spPr>
        <p:txBody>
          <a:bodyPr/>
          <a:lstStyle/>
          <a:p>
            <a:fld id="{B07A84DF-77A3-4E82-B62C-977FB6CD7776}" type="slidenum">
              <a:rPr lang="es-AR" smtClean="0"/>
              <a:t>21</a:t>
            </a:fld>
            <a:endParaRPr lang="es-AR" dirty="0"/>
          </a:p>
        </p:txBody>
      </p:sp>
    </p:spTree>
    <p:extLst>
      <p:ext uri="{BB962C8B-B14F-4D97-AF65-F5344CB8AC3E}">
        <p14:creationId xmlns:p14="http://schemas.microsoft.com/office/powerpoint/2010/main" val="3445999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6FF8705-ED68-43CC-A678-E1BA4AD58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6016"/>
            <a:ext cx="12192000" cy="4744167"/>
          </a:xfrm>
          <a:prstGeom prst="rect">
            <a:avLst/>
          </a:prstGeom>
          <a:ln>
            <a:solidFill>
              <a:schemeClr val="tx1"/>
            </a:solidFill>
          </a:ln>
        </p:spPr>
      </p:pic>
      <p:sp>
        <p:nvSpPr>
          <p:cNvPr id="5" name="Marcador de texto 1">
            <a:extLst>
              <a:ext uri="{FF2B5EF4-FFF2-40B4-BE49-F238E27FC236}">
                <a16:creationId xmlns:a16="http://schemas.microsoft.com/office/drawing/2014/main" id="{AF4EF01B-D770-49D3-A4AA-AFF9F4486DFF}"/>
              </a:ext>
            </a:extLst>
          </p:cNvPr>
          <p:cNvSpPr txBox="1">
            <a:spLocks/>
          </p:cNvSpPr>
          <p:nvPr/>
        </p:nvSpPr>
        <p:spPr>
          <a:xfrm>
            <a:off x="64792" y="968817"/>
            <a:ext cx="10551583" cy="34924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Font typeface="Wingdings" panose="05000000000000000000" pitchFamily="2" charset="2"/>
              <a:buChar char="v"/>
            </a:pPr>
            <a:r>
              <a:rPr lang="es-AR" sz="1800" b="1" dirty="0">
                <a:solidFill>
                  <a:srgbClr val="0070C0"/>
                </a:solidFill>
              </a:rPr>
              <a:t>RELEVAMIENTO DE CUERPOS IGNEOS EMPLAZADOS EN SUPERFICIE</a:t>
            </a:r>
          </a:p>
          <a:p>
            <a:endParaRPr lang="es-AR" dirty="0"/>
          </a:p>
        </p:txBody>
      </p:sp>
      <p:pic>
        <p:nvPicPr>
          <p:cNvPr id="7" name="Imagen 6">
            <a:extLst>
              <a:ext uri="{FF2B5EF4-FFF2-40B4-BE49-F238E27FC236}">
                <a16:creationId xmlns:a16="http://schemas.microsoft.com/office/drawing/2014/main" id="{8BEA84C5-9FAB-4588-ABEE-79858FE8D5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8" name="Rectángulo 7">
            <a:extLst>
              <a:ext uri="{FF2B5EF4-FFF2-40B4-BE49-F238E27FC236}">
                <a16:creationId xmlns:a16="http://schemas.microsoft.com/office/drawing/2014/main" id="{1A63142B-C0B6-434B-BEE7-437818478256}"/>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 name="Imagen 1">
            <a:extLst>
              <a:ext uri="{FF2B5EF4-FFF2-40B4-BE49-F238E27FC236}">
                <a16:creationId xmlns:a16="http://schemas.microsoft.com/office/drawing/2014/main" id="{F261AB6D-6EC8-4C05-7786-BC82201DCA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3" name="Marcador de número de diapositiva 1">
            <a:extLst>
              <a:ext uri="{FF2B5EF4-FFF2-40B4-BE49-F238E27FC236}">
                <a16:creationId xmlns:a16="http://schemas.microsoft.com/office/drawing/2014/main" id="{9366022E-D837-DD40-C834-AEE5F4EBD62B}"/>
              </a:ext>
            </a:extLst>
          </p:cNvPr>
          <p:cNvSpPr>
            <a:spLocks noGrp="1"/>
          </p:cNvSpPr>
          <p:nvPr>
            <p:ph type="sldNum" sz="quarter" idx="12"/>
          </p:nvPr>
        </p:nvSpPr>
        <p:spPr>
          <a:xfrm>
            <a:off x="11803743" y="6492875"/>
            <a:ext cx="2743200" cy="365125"/>
          </a:xfrm>
        </p:spPr>
        <p:txBody>
          <a:bodyPr/>
          <a:lstStyle/>
          <a:p>
            <a:fld id="{B07A84DF-77A3-4E82-B62C-977FB6CD7776}" type="slidenum">
              <a:rPr lang="es-AR" smtClean="0"/>
              <a:t>22</a:t>
            </a:fld>
            <a:endParaRPr lang="es-AR" dirty="0"/>
          </a:p>
        </p:txBody>
      </p:sp>
    </p:spTree>
    <p:extLst>
      <p:ext uri="{BB962C8B-B14F-4D97-AF65-F5344CB8AC3E}">
        <p14:creationId xmlns:p14="http://schemas.microsoft.com/office/powerpoint/2010/main" val="4018636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9E3D4DB9-D730-48BA-B27C-F2B6D4A3B4BA}"/>
              </a:ext>
            </a:extLst>
          </p:cNvPr>
          <p:cNvSpPr txBox="1">
            <a:spLocks/>
          </p:cNvSpPr>
          <p:nvPr/>
        </p:nvSpPr>
        <p:spPr>
          <a:xfrm>
            <a:off x="72852" y="961497"/>
            <a:ext cx="10551583"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Wingdings" panose="05000000000000000000" pitchFamily="2" charset="2"/>
              <a:buChar char="v"/>
            </a:pPr>
            <a:r>
              <a:rPr lang="es-AR" sz="1500" b="1">
                <a:solidFill>
                  <a:srgbClr val="0070C0"/>
                </a:solidFill>
              </a:rPr>
              <a:t>RELEVAMIENTO</a:t>
            </a:r>
          </a:p>
        </p:txBody>
      </p:sp>
      <p:sp>
        <p:nvSpPr>
          <p:cNvPr id="6" name="Marcador de texto 3">
            <a:extLst>
              <a:ext uri="{FF2B5EF4-FFF2-40B4-BE49-F238E27FC236}">
                <a16:creationId xmlns:a16="http://schemas.microsoft.com/office/drawing/2014/main" id="{E55AC202-B014-4354-9661-5C83C2BDF708}"/>
              </a:ext>
            </a:extLst>
          </p:cNvPr>
          <p:cNvSpPr txBox="1">
            <a:spLocks/>
          </p:cNvSpPr>
          <p:nvPr/>
        </p:nvSpPr>
        <p:spPr>
          <a:xfrm>
            <a:off x="757917" y="5838449"/>
            <a:ext cx="11419425" cy="110395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s-AR" sz="1800" dirty="0"/>
              <a:t>Este mapa puede continuar evolucionando en función del desarrollo de nuevos pozos o adquisiciones de sísmica en el dominio minero de YPF.</a:t>
            </a:r>
          </a:p>
          <a:p>
            <a:pPr marL="285750" indent="-285750">
              <a:buFont typeface="Wingdings" panose="05000000000000000000" pitchFamily="2" charset="2"/>
              <a:buChar char="ü"/>
            </a:pPr>
            <a:r>
              <a:rPr lang="es-AR" sz="1800" dirty="0"/>
              <a:t>Los cuerpos ígneos en subsuelo son de distinta magnitud, los más someros en general pueden corresponder a coladas enterradas, en cambio los intrusivos muestran generalmente un emplazamiento asociado a fallas mayores.</a:t>
            </a:r>
          </a:p>
        </p:txBody>
      </p:sp>
      <p:pic>
        <p:nvPicPr>
          <p:cNvPr id="7" name="Imagen 6" descr="Mapa&#10;&#10;Descripción generada automáticamente">
            <a:extLst>
              <a:ext uri="{FF2B5EF4-FFF2-40B4-BE49-F238E27FC236}">
                <a16:creationId xmlns:a16="http://schemas.microsoft.com/office/drawing/2014/main" id="{5C35433B-8F7D-4813-9BF2-68B6423E0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790" y="1607946"/>
            <a:ext cx="10002888" cy="4253022"/>
          </a:xfrm>
          <a:prstGeom prst="rect">
            <a:avLst/>
          </a:prstGeom>
          <a:ln>
            <a:solidFill>
              <a:schemeClr val="tx1"/>
            </a:solidFill>
          </a:ln>
        </p:spPr>
      </p:pic>
      <p:sp>
        <p:nvSpPr>
          <p:cNvPr id="8" name="CuadroTexto 7">
            <a:extLst>
              <a:ext uri="{FF2B5EF4-FFF2-40B4-BE49-F238E27FC236}">
                <a16:creationId xmlns:a16="http://schemas.microsoft.com/office/drawing/2014/main" id="{2A21A413-87A3-41B8-A7A7-57FF8BE81BC3}"/>
              </a:ext>
            </a:extLst>
          </p:cNvPr>
          <p:cNvSpPr txBox="1"/>
          <p:nvPr/>
        </p:nvSpPr>
        <p:spPr>
          <a:xfrm>
            <a:off x="8240083" y="2135671"/>
            <a:ext cx="1340432" cy="276999"/>
          </a:xfrm>
          <a:prstGeom prst="rect">
            <a:avLst/>
          </a:prstGeom>
          <a:noFill/>
        </p:spPr>
        <p:txBody>
          <a:bodyPr wrap="none" rtlCol="0">
            <a:spAutoFit/>
          </a:bodyPr>
          <a:lstStyle/>
          <a:p>
            <a:r>
              <a:rPr lang="es-AR" sz="1200"/>
              <a:t>Campo de Coladas</a:t>
            </a:r>
          </a:p>
        </p:txBody>
      </p:sp>
      <p:cxnSp>
        <p:nvCxnSpPr>
          <p:cNvPr id="9" name="Conector recto de flecha 8">
            <a:extLst>
              <a:ext uri="{FF2B5EF4-FFF2-40B4-BE49-F238E27FC236}">
                <a16:creationId xmlns:a16="http://schemas.microsoft.com/office/drawing/2014/main" id="{2F7A7CD5-A7B5-4756-ABE8-2DCC08C762B3}"/>
              </a:ext>
            </a:extLst>
          </p:cNvPr>
          <p:cNvCxnSpPr/>
          <p:nvPr/>
        </p:nvCxnSpPr>
        <p:spPr>
          <a:xfrm flipH="1">
            <a:off x="8351300" y="2339928"/>
            <a:ext cx="180753" cy="418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6E240C08-9A33-482E-96B4-BDCB6F3CFE35}"/>
              </a:ext>
            </a:extLst>
          </p:cNvPr>
          <p:cNvSpPr txBox="1"/>
          <p:nvPr/>
        </p:nvSpPr>
        <p:spPr>
          <a:xfrm>
            <a:off x="2087376" y="4209285"/>
            <a:ext cx="1340432" cy="276999"/>
          </a:xfrm>
          <a:prstGeom prst="rect">
            <a:avLst/>
          </a:prstGeom>
          <a:noFill/>
        </p:spPr>
        <p:txBody>
          <a:bodyPr wrap="none" rtlCol="0">
            <a:spAutoFit/>
          </a:bodyPr>
          <a:lstStyle/>
          <a:p>
            <a:r>
              <a:rPr lang="es-AR" sz="1200"/>
              <a:t>Campo de Coladas</a:t>
            </a:r>
          </a:p>
        </p:txBody>
      </p:sp>
      <p:cxnSp>
        <p:nvCxnSpPr>
          <p:cNvPr id="11" name="Conector recto de flecha 10">
            <a:extLst>
              <a:ext uri="{FF2B5EF4-FFF2-40B4-BE49-F238E27FC236}">
                <a16:creationId xmlns:a16="http://schemas.microsoft.com/office/drawing/2014/main" id="{A542F214-F704-4664-9DAC-1C534349C2B9}"/>
              </a:ext>
            </a:extLst>
          </p:cNvPr>
          <p:cNvCxnSpPr>
            <a:cxnSpLocks/>
          </p:cNvCxnSpPr>
          <p:nvPr/>
        </p:nvCxnSpPr>
        <p:spPr>
          <a:xfrm flipV="1">
            <a:off x="2545923" y="3662068"/>
            <a:ext cx="0" cy="572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 Placeholder 25">
            <a:extLst>
              <a:ext uri="{FF2B5EF4-FFF2-40B4-BE49-F238E27FC236}">
                <a16:creationId xmlns:a16="http://schemas.microsoft.com/office/drawing/2014/main" id="{B25219FC-6E8B-4B18-B4B0-5E3C9AEE4556}"/>
              </a:ext>
            </a:extLst>
          </p:cNvPr>
          <p:cNvSpPr txBox="1">
            <a:spLocks/>
          </p:cNvSpPr>
          <p:nvPr/>
        </p:nvSpPr>
        <p:spPr>
          <a:xfrm>
            <a:off x="545221" y="1329984"/>
            <a:ext cx="5550779"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600" b="1" dirty="0">
                <a:solidFill>
                  <a:schemeClr val="accent2"/>
                </a:solidFill>
              </a:rPr>
              <a:t>RESULTADO FINAL</a:t>
            </a:r>
          </a:p>
        </p:txBody>
      </p:sp>
      <p:pic>
        <p:nvPicPr>
          <p:cNvPr id="14" name="Imagen 13">
            <a:extLst>
              <a:ext uri="{FF2B5EF4-FFF2-40B4-BE49-F238E27FC236}">
                <a16:creationId xmlns:a16="http://schemas.microsoft.com/office/drawing/2014/main" id="{773DE631-FD45-4AA0-AFCF-C71181BBB9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15" name="Rectángulo 14">
            <a:extLst>
              <a:ext uri="{FF2B5EF4-FFF2-40B4-BE49-F238E27FC236}">
                <a16:creationId xmlns:a16="http://schemas.microsoft.com/office/drawing/2014/main" id="{1E43B3EB-A6C7-4AC5-9CAE-349B886A8B1C}"/>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 name="Imagen 1">
            <a:extLst>
              <a:ext uri="{FF2B5EF4-FFF2-40B4-BE49-F238E27FC236}">
                <a16:creationId xmlns:a16="http://schemas.microsoft.com/office/drawing/2014/main" id="{5E773DEE-CAEC-0C42-A684-353970A88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3" name="Marcador de número de diapositiva 1">
            <a:extLst>
              <a:ext uri="{FF2B5EF4-FFF2-40B4-BE49-F238E27FC236}">
                <a16:creationId xmlns:a16="http://schemas.microsoft.com/office/drawing/2014/main" id="{BDFAE9F9-A36C-77F2-CB0B-215EA0C8B4A3}"/>
              </a:ext>
            </a:extLst>
          </p:cNvPr>
          <p:cNvSpPr>
            <a:spLocks noGrp="1"/>
          </p:cNvSpPr>
          <p:nvPr>
            <p:ph type="sldNum" sz="quarter" idx="12"/>
          </p:nvPr>
        </p:nvSpPr>
        <p:spPr>
          <a:xfrm>
            <a:off x="11803743" y="6492875"/>
            <a:ext cx="2743200" cy="365125"/>
          </a:xfrm>
        </p:spPr>
        <p:txBody>
          <a:bodyPr/>
          <a:lstStyle/>
          <a:p>
            <a:fld id="{B07A84DF-77A3-4E82-B62C-977FB6CD7776}" type="slidenum">
              <a:rPr lang="es-AR" smtClean="0"/>
              <a:t>23</a:t>
            </a:fld>
            <a:endParaRPr lang="es-AR" dirty="0"/>
          </a:p>
        </p:txBody>
      </p:sp>
    </p:spTree>
    <p:extLst>
      <p:ext uri="{BB962C8B-B14F-4D97-AF65-F5344CB8AC3E}">
        <p14:creationId xmlns:p14="http://schemas.microsoft.com/office/powerpoint/2010/main" val="1433660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EDA510C4-06E1-451D-A4C4-586D2CC76F1F}"/>
              </a:ext>
            </a:extLst>
          </p:cNvPr>
          <p:cNvSpPr txBox="1">
            <a:spLocks/>
          </p:cNvSpPr>
          <p:nvPr/>
        </p:nvSpPr>
        <p:spPr>
          <a:xfrm>
            <a:off x="56272" y="951740"/>
            <a:ext cx="4937759"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Wingdings" panose="05000000000000000000" pitchFamily="2" charset="2"/>
              <a:buChar char="v"/>
            </a:pPr>
            <a:r>
              <a:rPr lang="es-AR" sz="1600" b="1" dirty="0">
                <a:solidFill>
                  <a:srgbClr val="0070C0"/>
                </a:solidFill>
              </a:rPr>
              <a:t>CONCLUSIONES</a:t>
            </a:r>
          </a:p>
        </p:txBody>
      </p:sp>
      <p:sp>
        <p:nvSpPr>
          <p:cNvPr id="5" name="Marcador de texto 3">
            <a:extLst>
              <a:ext uri="{FF2B5EF4-FFF2-40B4-BE49-F238E27FC236}">
                <a16:creationId xmlns:a16="http://schemas.microsoft.com/office/drawing/2014/main" id="{6FEFF1DD-2625-4A51-977E-A404DDBA2909}"/>
              </a:ext>
            </a:extLst>
          </p:cNvPr>
          <p:cNvSpPr txBox="1">
            <a:spLocks/>
          </p:cNvSpPr>
          <p:nvPr/>
        </p:nvSpPr>
        <p:spPr>
          <a:xfrm>
            <a:off x="211015" y="1351158"/>
            <a:ext cx="11743141" cy="526065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sz="1600" b="1" dirty="0">
                <a:solidFill>
                  <a:schemeClr val="accent2"/>
                </a:solidFill>
              </a:rPr>
              <a:t>Relevamiento</a:t>
            </a:r>
          </a:p>
          <a:p>
            <a:pPr marL="285750" indent="-285750">
              <a:buFont typeface="Wingdings" panose="05000000000000000000" pitchFamily="2" charset="2"/>
              <a:buChar char="ü"/>
            </a:pPr>
            <a:r>
              <a:rPr lang="es-AR" sz="1400" dirty="0"/>
              <a:t>Este trabajo ha identificado 24 cuerpos ígneos. 20 intrusivos en subsuelo (concordantes y discordantes a la roca de caja) y 4 cuerpos de superficie caracterizados como coladas individuales a grandes campos de coladas</a:t>
            </a:r>
          </a:p>
          <a:p>
            <a:pPr marL="285750" indent="-285750">
              <a:buFont typeface="Wingdings" panose="05000000000000000000" pitchFamily="2" charset="2"/>
              <a:buChar char="ü"/>
            </a:pPr>
            <a:r>
              <a:rPr lang="es-AR" sz="1400" dirty="0"/>
              <a:t>Se han identificado intrusivos con distintas geometrías: Lopolitos, stock, depósitos de coladas, diques, geometrías </a:t>
            </a:r>
            <a:r>
              <a:rPr lang="es-AR" sz="1400" dirty="0" err="1"/>
              <a:t>fingers</a:t>
            </a:r>
            <a:r>
              <a:rPr lang="es-AR" sz="1400" dirty="0"/>
              <a:t>, cuerpos concordantes y discordantes de acuerdo a su posicionamiento respecto a la falla geológica que posibilitó su migración.</a:t>
            </a:r>
          </a:p>
          <a:p>
            <a:pPr marL="285750" indent="-285750">
              <a:buFont typeface="Wingdings" panose="05000000000000000000" pitchFamily="2" charset="2"/>
              <a:buChar char="ü"/>
            </a:pPr>
            <a:r>
              <a:rPr lang="es-AR" sz="1400" dirty="0"/>
              <a:t>La mediana de la superficie que ocupan los intrusivos es de 17 Km</a:t>
            </a:r>
            <a:r>
              <a:rPr lang="es-AR" sz="1400" baseline="30000" dirty="0"/>
              <a:t>2</a:t>
            </a:r>
            <a:r>
              <a:rPr lang="es-AR" sz="1400" dirty="0"/>
              <a:t>. Destacando por desarrollo areal el lopolito de Las Heras con 96 Km</a:t>
            </a:r>
            <a:r>
              <a:rPr lang="es-AR" sz="1400" baseline="30000" dirty="0"/>
              <a:t>2</a:t>
            </a:r>
            <a:r>
              <a:rPr lang="es-AR" sz="1400" dirty="0"/>
              <a:t> .</a:t>
            </a:r>
          </a:p>
          <a:p>
            <a:pPr marL="285750" indent="-285750">
              <a:buFont typeface="Wingdings" panose="05000000000000000000" pitchFamily="2" charset="2"/>
              <a:buChar char="ü"/>
            </a:pPr>
            <a:r>
              <a:rPr lang="es-AR" sz="1400" dirty="0"/>
              <a:t>Los cuerpos según su </a:t>
            </a:r>
            <a:r>
              <a:rPr lang="es-AR" sz="1400" dirty="0" err="1"/>
              <a:t>yacencia</a:t>
            </a:r>
            <a:r>
              <a:rPr lang="es-AR" sz="1400" dirty="0"/>
              <a:t> pueden variar desde 5 a 183 m de espesor, pero en general presentan una moda de 20 m de espesor, una mediana de 41 m de espesor y una media de 50 m. Los mayores espesores son resultantes del alto ángulo que pueden disponer los diques respecto al corte de la perforación.</a:t>
            </a:r>
          </a:p>
          <a:p>
            <a:pPr marL="285750" indent="-285750">
              <a:buFont typeface="Wingdings" panose="05000000000000000000" pitchFamily="2" charset="2"/>
              <a:buChar char="ü"/>
            </a:pPr>
            <a:r>
              <a:rPr lang="es-AR" sz="1400" dirty="0"/>
              <a:t>Resulta fundamental verificar el dato sísmico con la información de subsuelo de pozo para evitar interpretaciones erróneas.</a:t>
            </a:r>
          </a:p>
          <a:p>
            <a:r>
              <a:rPr lang="es-AR" sz="1600" b="1" dirty="0">
                <a:solidFill>
                  <a:schemeClr val="accent2"/>
                </a:solidFill>
              </a:rPr>
              <a:t>Impacto</a:t>
            </a:r>
          </a:p>
          <a:p>
            <a:pPr marL="285750" indent="-285750">
              <a:buFont typeface="Wingdings" panose="05000000000000000000" pitchFamily="2" charset="2"/>
              <a:buChar char="ü"/>
            </a:pPr>
            <a:r>
              <a:rPr lang="es-AR" sz="1400" dirty="0"/>
              <a:t>En líneas generales, el emplazamiento de cuerpos ígneos intrusivos </a:t>
            </a:r>
            <a:r>
              <a:rPr lang="es-AR" sz="1400" b="1" dirty="0"/>
              <a:t>genera un impacto NEGATIVO en el sistema petrolero. </a:t>
            </a:r>
          </a:p>
          <a:p>
            <a:pPr marL="285750" indent="-285750">
              <a:lnSpc>
                <a:spcPct val="100000"/>
              </a:lnSpc>
              <a:buFont typeface="Wingdings" panose="05000000000000000000" pitchFamily="2" charset="2"/>
              <a:buChar char="ü"/>
            </a:pPr>
            <a:r>
              <a:rPr lang="es-AR" sz="1400" dirty="0"/>
              <a:t>Existe documentado un único antecedente de intrusivo generando un reservorio productivo no convencional en el </a:t>
            </a:r>
            <a:r>
              <a:rPr lang="es-AR" sz="1400" dirty="0" err="1"/>
              <a:t>Neocomiano</a:t>
            </a:r>
            <a:r>
              <a:rPr lang="es-AR" sz="1400" dirty="0"/>
              <a:t> en el ámbito de Santa Cruz (Cid de la Paz y Vallejo, 1991). Se trata de un intrusivo </a:t>
            </a:r>
            <a:r>
              <a:rPr lang="es-AR" sz="1400" dirty="0" err="1"/>
              <a:t>diabásico</a:t>
            </a:r>
            <a:r>
              <a:rPr lang="es-AR" sz="1400" dirty="0"/>
              <a:t> fisurado situado en el </a:t>
            </a:r>
            <a:r>
              <a:rPr lang="es-AR" sz="1400" dirty="0" err="1"/>
              <a:t>Neocomanio</a:t>
            </a:r>
            <a:r>
              <a:rPr lang="es-AR" sz="1400" dirty="0"/>
              <a:t> que produjo en este nivel un ensayo a pozo abierto y pozo entubado de 500 l/h de petróleo.</a:t>
            </a:r>
          </a:p>
          <a:p>
            <a:pPr marL="285750" indent="-285750">
              <a:buFont typeface="Wingdings" panose="05000000000000000000" pitchFamily="2" charset="2"/>
              <a:buChar char="ü"/>
            </a:pPr>
            <a:r>
              <a:rPr lang="es-AR" sz="1400" dirty="0"/>
              <a:t>En el bloque sur  Las Heras (posición estructural más alta), específicamente en donde se encuentra emplazado un intrusivo de 96 km2, refleja pozos con acumuladas  bajas que se asociarían al deterioro de las propiedades petrofísicas de las rocas reservorios o degeneración de los hidrocarburos. </a:t>
            </a:r>
          </a:p>
          <a:p>
            <a:pPr marL="285750" indent="-285750">
              <a:buFont typeface="Wingdings" panose="05000000000000000000" pitchFamily="2" charset="2"/>
              <a:buChar char="ü"/>
            </a:pPr>
            <a:r>
              <a:rPr lang="es-AR" sz="1400" dirty="0"/>
              <a:t>El </a:t>
            </a:r>
            <a:r>
              <a:rPr lang="es-AR" sz="1400" i="1" dirty="0"/>
              <a:t>Play</a:t>
            </a:r>
            <a:r>
              <a:rPr lang="es-AR" sz="1400" dirty="0"/>
              <a:t> no convencional que surge de la interacción de presencia de intrusivos en la Fm. Pozo D-129 no ha sido aún evaluado por el momento.</a:t>
            </a:r>
          </a:p>
          <a:p>
            <a:pPr marL="285750" indent="-285750">
              <a:buFont typeface="Wingdings" panose="05000000000000000000" pitchFamily="2" charset="2"/>
              <a:buChar char="ü"/>
            </a:pPr>
            <a:r>
              <a:rPr lang="es-AR" sz="1400" dirty="0"/>
              <a:t>Desde el punto de vista operativo los intrusivos generan situaciones desfavorables en la perforación como pérdida de lodo, rotura de trépanos, desvío de la vertical. La identificación de la posición de los mismos es clave para analizar su impacto en la construcción de pozos.</a:t>
            </a:r>
          </a:p>
          <a:p>
            <a:pPr marL="285750" indent="-285750">
              <a:buFont typeface="Wingdings" panose="05000000000000000000" pitchFamily="2" charset="2"/>
              <a:buChar char="ü"/>
            </a:pPr>
            <a:r>
              <a:rPr lang="es-AR" sz="1400" dirty="0"/>
              <a:t>No se pudo constatar una relación positiva entre el emplazamiento de intrusivos y la presencia de CO</a:t>
            </a:r>
            <a:r>
              <a:rPr lang="es-AR" sz="1400" baseline="-25000" dirty="0"/>
              <a:t>2</a:t>
            </a:r>
            <a:r>
              <a:rPr lang="es-AR" sz="1400" dirty="0"/>
              <a:t> y H</a:t>
            </a:r>
            <a:r>
              <a:rPr lang="es-AR" sz="1400" baseline="-25000" dirty="0"/>
              <a:t>2</a:t>
            </a:r>
            <a:r>
              <a:rPr lang="es-AR" sz="1400" dirty="0"/>
              <a:t>S en el área de Pico Truncado.</a:t>
            </a:r>
          </a:p>
        </p:txBody>
      </p:sp>
      <p:pic>
        <p:nvPicPr>
          <p:cNvPr id="7" name="Imagen 6">
            <a:extLst>
              <a:ext uri="{FF2B5EF4-FFF2-40B4-BE49-F238E27FC236}">
                <a16:creationId xmlns:a16="http://schemas.microsoft.com/office/drawing/2014/main" id="{D73075BE-63B2-416F-921D-76511A24B7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8" name="Rectángulo 7">
            <a:extLst>
              <a:ext uri="{FF2B5EF4-FFF2-40B4-BE49-F238E27FC236}">
                <a16:creationId xmlns:a16="http://schemas.microsoft.com/office/drawing/2014/main" id="{4F8814CE-428E-4442-9CC6-8AD8D180D0FB}"/>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 name="Imagen 1">
            <a:extLst>
              <a:ext uri="{FF2B5EF4-FFF2-40B4-BE49-F238E27FC236}">
                <a16:creationId xmlns:a16="http://schemas.microsoft.com/office/drawing/2014/main" id="{11AD330D-AD37-AB28-9E1A-D60727B40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4367" y="294157"/>
            <a:ext cx="434539" cy="512533"/>
          </a:xfrm>
          <a:prstGeom prst="rect">
            <a:avLst/>
          </a:prstGeom>
        </p:spPr>
      </p:pic>
      <p:sp>
        <p:nvSpPr>
          <p:cNvPr id="6" name="Marcador de número de diapositiva 1">
            <a:extLst>
              <a:ext uri="{FF2B5EF4-FFF2-40B4-BE49-F238E27FC236}">
                <a16:creationId xmlns:a16="http://schemas.microsoft.com/office/drawing/2014/main" id="{4C64C5D8-5A1F-EB32-E9E6-565BD1A58059}"/>
              </a:ext>
            </a:extLst>
          </p:cNvPr>
          <p:cNvSpPr>
            <a:spLocks noGrp="1"/>
          </p:cNvSpPr>
          <p:nvPr>
            <p:ph type="sldNum" sz="quarter" idx="12"/>
          </p:nvPr>
        </p:nvSpPr>
        <p:spPr>
          <a:xfrm>
            <a:off x="11745685" y="6492875"/>
            <a:ext cx="2743200" cy="365125"/>
          </a:xfrm>
        </p:spPr>
        <p:txBody>
          <a:bodyPr/>
          <a:lstStyle/>
          <a:p>
            <a:fld id="{B07A84DF-77A3-4E82-B62C-977FB6CD7776}" type="slidenum">
              <a:rPr lang="es-AR" smtClean="0"/>
              <a:t>24</a:t>
            </a:fld>
            <a:endParaRPr lang="es-AR" dirty="0"/>
          </a:p>
        </p:txBody>
      </p:sp>
    </p:spTree>
    <p:extLst>
      <p:ext uri="{BB962C8B-B14F-4D97-AF65-F5344CB8AC3E}">
        <p14:creationId xmlns:p14="http://schemas.microsoft.com/office/powerpoint/2010/main" val="641038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A77234A8-21BC-4ABC-ABE9-A6ACFD5036BC}"/>
              </a:ext>
            </a:extLst>
          </p:cNvPr>
          <p:cNvSpPr txBox="1">
            <a:spLocks/>
          </p:cNvSpPr>
          <p:nvPr/>
        </p:nvSpPr>
        <p:spPr>
          <a:xfrm>
            <a:off x="56019" y="956505"/>
            <a:ext cx="10551583"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Wingdings" panose="05000000000000000000" pitchFamily="2" charset="2"/>
              <a:buChar char="v"/>
            </a:pPr>
            <a:r>
              <a:rPr lang="es-AR" sz="1600" b="1" dirty="0">
                <a:solidFill>
                  <a:srgbClr val="0070C0"/>
                </a:solidFill>
              </a:rPr>
              <a:t>REFERENCIAS BIBLIOGRÁFICAS</a:t>
            </a:r>
          </a:p>
        </p:txBody>
      </p:sp>
      <p:sp>
        <p:nvSpPr>
          <p:cNvPr id="5" name="CuadroTexto 4">
            <a:extLst>
              <a:ext uri="{FF2B5EF4-FFF2-40B4-BE49-F238E27FC236}">
                <a16:creationId xmlns:a16="http://schemas.microsoft.com/office/drawing/2014/main" id="{055C21C2-9A46-495A-AA14-27774EC6775A}"/>
              </a:ext>
            </a:extLst>
          </p:cNvPr>
          <p:cNvSpPr txBox="1"/>
          <p:nvPr/>
        </p:nvSpPr>
        <p:spPr>
          <a:xfrm>
            <a:off x="5973283" y="1305754"/>
            <a:ext cx="6134986" cy="5786199"/>
          </a:xfrm>
          <a:prstGeom prst="rect">
            <a:avLst/>
          </a:prstGeom>
          <a:noFill/>
        </p:spPr>
        <p:txBody>
          <a:bodyPr wrap="square" rtlCol="0">
            <a:spAutoFit/>
          </a:bodyPr>
          <a:lstStyle/>
          <a:p>
            <a:r>
              <a:rPr lang="es-AR" sz="800" dirty="0" err="1"/>
              <a:t>Malumián</a:t>
            </a:r>
            <a:r>
              <a:rPr lang="es-AR" sz="800" dirty="0"/>
              <a:t>, N., 1999. La sedimentación en la Patagonia </a:t>
            </a:r>
            <a:r>
              <a:rPr lang="es-AR" sz="800" dirty="0" err="1"/>
              <a:t>Extraandina</a:t>
            </a:r>
            <a:r>
              <a:rPr lang="es-AR" sz="800" dirty="0"/>
              <a:t>. En: Caminos, R. (Ed.) Geología Argentina, 557-578.</a:t>
            </a:r>
          </a:p>
          <a:p>
            <a:r>
              <a:rPr lang="es-AR" sz="800" dirty="0" err="1"/>
              <a:t>Martinez</a:t>
            </a:r>
            <a:r>
              <a:rPr lang="es-AR" sz="800" dirty="0"/>
              <a:t>, H., </a:t>
            </a:r>
            <a:r>
              <a:rPr lang="es-AR" sz="800" dirty="0" err="1"/>
              <a:t>Dal</a:t>
            </a:r>
            <a:r>
              <a:rPr lang="es-AR" sz="800" dirty="0"/>
              <a:t> </a:t>
            </a:r>
            <a:r>
              <a:rPr lang="es-AR" sz="800" dirty="0" err="1"/>
              <a:t>Molín</a:t>
            </a:r>
            <a:r>
              <a:rPr lang="es-AR" sz="800" dirty="0"/>
              <a:t>, C., Castro Godoy, S., </a:t>
            </a:r>
            <a:r>
              <a:rPr lang="es-AR" sz="800" dirty="0" err="1"/>
              <a:t>Quintón</a:t>
            </a:r>
            <a:r>
              <a:rPr lang="es-AR" sz="800" dirty="0"/>
              <a:t> </a:t>
            </a:r>
            <a:r>
              <a:rPr lang="es-AR" sz="800" dirty="0" err="1"/>
              <a:t>Piegas</a:t>
            </a:r>
            <a:r>
              <a:rPr lang="es-AR" sz="800" dirty="0"/>
              <a:t> Luna, F., Marengo, H., </a:t>
            </a:r>
            <a:r>
              <a:rPr lang="es-AR" sz="800" dirty="0" err="1"/>
              <a:t>Dzendoletas</a:t>
            </a:r>
            <a:r>
              <a:rPr lang="es-AR" sz="800" dirty="0"/>
              <a:t>, A., </a:t>
            </a:r>
            <a:r>
              <a:rPr lang="es-AR" sz="800" dirty="0" err="1"/>
              <a:t>Pezzuchi</a:t>
            </a:r>
            <a:r>
              <a:rPr lang="es-AR" sz="800" dirty="0"/>
              <a:t>, H., Parisi, C. y J. L. Panza, 2020. Hoja Geológica 4769-II, Colonia Las Heras y Hoja Geológica 4766-I, Bahía Lángara. Provincia de Santa Cruz. Instituto de Geología y Recursos Minerales, Servicio Geológico Minero Argentino. Boletín 426, 66 pp., Buenos Aires.</a:t>
            </a:r>
          </a:p>
          <a:p>
            <a:r>
              <a:rPr lang="es-AR" sz="800" dirty="0"/>
              <a:t>Marshall, L.G., Pascual, R., Curtis, G. y R. Drake, 1977. South American </a:t>
            </a:r>
            <a:r>
              <a:rPr lang="es-AR" sz="800" dirty="0" err="1"/>
              <a:t>Geochronology</a:t>
            </a:r>
            <a:r>
              <a:rPr lang="es-AR" sz="800" dirty="0"/>
              <a:t>: </a:t>
            </a:r>
            <a:r>
              <a:rPr lang="es-AR" sz="800" dirty="0" err="1"/>
              <a:t>Radiometric</a:t>
            </a:r>
            <a:r>
              <a:rPr lang="es-AR" sz="800" dirty="0"/>
              <a:t> Time </a:t>
            </a:r>
            <a:r>
              <a:rPr lang="es-AR" sz="800" dirty="0" err="1"/>
              <a:t>Scale</a:t>
            </a:r>
            <a:r>
              <a:rPr lang="es-AR" sz="800" dirty="0"/>
              <a:t> </a:t>
            </a:r>
            <a:r>
              <a:rPr lang="es-AR" sz="800" dirty="0" err="1"/>
              <a:t>for</a:t>
            </a:r>
            <a:r>
              <a:rPr lang="es-AR" sz="800" dirty="0"/>
              <a:t> </a:t>
            </a:r>
            <a:r>
              <a:rPr lang="es-AR" sz="800" dirty="0" err="1"/>
              <a:t>Middle</a:t>
            </a:r>
            <a:r>
              <a:rPr lang="es-AR" sz="800" dirty="0"/>
              <a:t> </a:t>
            </a:r>
            <a:r>
              <a:rPr lang="es-AR" sz="800" dirty="0" err="1"/>
              <a:t>to</a:t>
            </a:r>
            <a:r>
              <a:rPr lang="es-AR" sz="800" dirty="0"/>
              <a:t> Late </a:t>
            </a:r>
            <a:r>
              <a:rPr lang="es-AR" sz="800" dirty="0" err="1"/>
              <a:t>Tertiary</a:t>
            </a:r>
            <a:r>
              <a:rPr lang="es-AR" sz="800" dirty="0"/>
              <a:t> </a:t>
            </a:r>
            <a:r>
              <a:rPr lang="es-AR" sz="800" dirty="0" err="1"/>
              <a:t>Mammal-Bearing</a:t>
            </a:r>
            <a:r>
              <a:rPr lang="es-AR" sz="800" dirty="0"/>
              <a:t> </a:t>
            </a:r>
            <a:r>
              <a:rPr lang="es-AR" sz="800" dirty="0" err="1"/>
              <a:t>Horizons</a:t>
            </a:r>
            <a:r>
              <a:rPr lang="es-AR" sz="800" dirty="0"/>
              <a:t> in Patagonia. </a:t>
            </a:r>
            <a:r>
              <a:rPr lang="es-AR" sz="800" dirty="0" err="1"/>
              <a:t>Science</a:t>
            </a:r>
            <a:r>
              <a:rPr lang="es-AR" sz="800" dirty="0"/>
              <a:t> (New York, N.Y.). 195. 1325-8. 10.1126/science.195.4284.1325.</a:t>
            </a:r>
          </a:p>
          <a:p>
            <a:r>
              <a:rPr lang="es-AR" sz="800" dirty="0" err="1"/>
              <a:t>Mortala</a:t>
            </a:r>
            <a:r>
              <a:rPr lang="es-AR" sz="800" dirty="0"/>
              <a:t>, E., 1923. Rocas alcalinas básicas del sur del Chubut. Dirección General de Minas, Geología e Hidrología, Boletín 34, Serie B (Geología). Buenos Aires.</a:t>
            </a:r>
          </a:p>
          <a:p>
            <a:r>
              <a:rPr lang="es-AR" sz="800" dirty="0"/>
              <a:t>Page, R., </a:t>
            </a:r>
            <a:r>
              <a:rPr lang="es-AR" sz="800" dirty="0" err="1"/>
              <a:t>Ardolino</a:t>
            </a:r>
            <a:r>
              <a:rPr lang="es-AR" sz="800" dirty="0"/>
              <a:t>, A., de Barrio, R. E., </a:t>
            </a:r>
            <a:r>
              <a:rPr lang="es-AR" sz="800" dirty="0" err="1"/>
              <a:t>Franchi</a:t>
            </a:r>
            <a:r>
              <a:rPr lang="es-AR" sz="800" dirty="0"/>
              <a:t>, M., </a:t>
            </a:r>
            <a:r>
              <a:rPr lang="es-AR" sz="800" dirty="0" err="1"/>
              <a:t>Lizuain</a:t>
            </a:r>
            <a:r>
              <a:rPr lang="es-AR" sz="800" dirty="0"/>
              <a:t>, A., Page, S. y D. Silva Nieto, 1999. Estratigrafía del Jurásico y Cretácico del Macizo de </a:t>
            </a:r>
            <a:r>
              <a:rPr lang="es-AR" sz="800" dirty="0" err="1"/>
              <a:t>Somún</a:t>
            </a:r>
            <a:r>
              <a:rPr lang="es-AR" sz="800" dirty="0"/>
              <a:t> </a:t>
            </a:r>
            <a:r>
              <a:rPr lang="es-AR" sz="800" dirty="0" err="1"/>
              <a:t>Curá</a:t>
            </a:r>
            <a:r>
              <a:rPr lang="es-AR" sz="800" dirty="0"/>
              <a:t>, provincias de Río Negro y Chubut. En: Caminos, R. (Ed.) Geología Argentina, 460-488.</a:t>
            </a:r>
          </a:p>
          <a:p>
            <a:r>
              <a:rPr lang="es-AR" sz="800" dirty="0" err="1"/>
              <a:t>Plazibat</a:t>
            </a:r>
            <a:r>
              <a:rPr lang="es-AR" sz="800" dirty="0"/>
              <a:t>, S., </a:t>
            </a:r>
            <a:r>
              <a:rPr lang="es-AR" sz="800" dirty="0" err="1"/>
              <a:t>Rasgido</a:t>
            </a:r>
            <a:r>
              <a:rPr lang="es-AR" sz="800" dirty="0"/>
              <a:t>, A. y P. Paredes, 2019. </a:t>
            </a:r>
            <a:r>
              <a:rPr lang="es-AR" sz="800" dirty="0" err="1"/>
              <a:t>Subsurface</a:t>
            </a:r>
            <a:r>
              <a:rPr lang="es-AR" sz="800" dirty="0"/>
              <a:t> </a:t>
            </a:r>
            <a:r>
              <a:rPr lang="es-AR" sz="800" dirty="0" err="1"/>
              <a:t>characterization</a:t>
            </a:r>
            <a:r>
              <a:rPr lang="es-AR" sz="800" dirty="0"/>
              <a:t> </a:t>
            </a:r>
            <a:r>
              <a:rPr lang="es-AR" sz="800" dirty="0" err="1"/>
              <a:t>of</a:t>
            </a:r>
            <a:r>
              <a:rPr lang="es-AR" sz="800" dirty="0"/>
              <a:t> </a:t>
            </a:r>
            <a:r>
              <a:rPr lang="es-AR" sz="800" dirty="0" err="1"/>
              <a:t>Cenozoic</a:t>
            </a:r>
            <a:r>
              <a:rPr lang="es-AR" sz="800" dirty="0"/>
              <a:t> </a:t>
            </a:r>
            <a:r>
              <a:rPr lang="es-AR" sz="800" dirty="0" err="1"/>
              <a:t>igneous</a:t>
            </a:r>
            <a:r>
              <a:rPr lang="es-AR" sz="800" dirty="0"/>
              <a:t> </a:t>
            </a:r>
            <a:r>
              <a:rPr lang="es-AR" sz="800" dirty="0" err="1"/>
              <a:t>activity</a:t>
            </a:r>
            <a:r>
              <a:rPr lang="es-AR" sz="800" dirty="0"/>
              <a:t> at Cerro Dragón </a:t>
            </a:r>
            <a:r>
              <a:rPr lang="es-AR" sz="800" dirty="0" err="1"/>
              <a:t>area</a:t>
            </a:r>
            <a:r>
              <a:rPr lang="es-AR" sz="800" dirty="0"/>
              <a:t> (Golfo San Jorge </a:t>
            </a:r>
            <a:r>
              <a:rPr lang="es-AR" sz="800" dirty="0" err="1"/>
              <a:t>Basin</a:t>
            </a:r>
            <a:r>
              <a:rPr lang="es-AR" sz="800" dirty="0"/>
              <a:t>, central Patagonia): </a:t>
            </a:r>
            <a:r>
              <a:rPr lang="es-AR" sz="800" dirty="0" err="1"/>
              <a:t>Implications</a:t>
            </a:r>
            <a:r>
              <a:rPr lang="es-AR" sz="800" dirty="0"/>
              <a:t> </a:t>
            </a:r>
            <a:r>
              <a:rPr lang="es-AR" sz="800" dirty="0" err="1"/>
              <a:t>for</a:t>
            </a:r>
            <a:r>
              <a:rPr lang="es-AR" sz="800" dirty="0"/>
              <a:t> </a:t>
            </a:r>
            <a:r>
              <a:rPr lang="es-AR" sz="800" dirty="0" err="1"/>
              <a:t>basin</a:t>
            </a:r>
            <a:r>
              <a:rPr lang="es-AR" sz="800" dirty="0"/>
              <a:t> </a:t>
            </a:r>
            <a:r>
              <a:rPr lang="es-AR" sz="800" dirty="0" err="1"/>
              <a:t>evolution</a:t>
            </a:r>
            <a:r>
              <a:rPr lang="es-AR" sz="800" dirty="0"/>
              <a:t> and </a:t>
            </a:r>
            <a:r>
              <a:rPr lang="es-AR" sz="800" dirty="0" err="1"/>
              <a:t>hydrocarbon</a:t>
            </a:r>
            <a:r>
              <a:rPr lang="es-AR" sz="800" dirty="0"/>
              <a:t> </a:t>
            </a:r>
            <a:r>
              <a:rPr lang="es-AR" sz="800" dirty="0" err="1"/>
              <a:t>prospectivity</a:t>
            </a:r>
            <a:r>
              <a:rPr lang="es-AR" sz="800" dirty="0"/>
              <a:t>. </a:t>
            </a:r>
            <a:r>
              <a:rPr lang="es-AR" sz="800" dirty="0" err="1"/>
              <a:t>Journal</a:t>
            </a:r>
            <a:r>
              <a:rPr lang="es-AR" sz="800" dirty="0"/>
              <a:t> </a:t>
            </a:r>
            <a:r>
              <a:rPr lang="es-AR" sz="800" dirty="0" err="1"/>
              <a:t>of</a:t>
            </a:r>
            <a:r>
              <a:rPr lang="es-AR" sz="800" dirty="0"/>
              <a:t> South American </a:t>
            </a:r>
            <a:r>
              <a:rPr lang="es-AR" sz="800" dirty="0" err="1"/>
              <a:t>Earth</a:t>
            </a:r>
            <a:r>
              <a:rPr lang="es-AR" sz="800" dirty="0"/>
              <a:t> </a:t>
            </a:r>
            <a:r>
              <a:rPr lang="es-AR" sz="800" dirty="0" err="1"/>
              <a:t>Sciences</a:t>
            </a:r>
            <a:r>
              <a:rPr lang="es-AR" sz="800" dirty="0"/>
              <a:t>. 96. 102389. 10.1016/j.jsames.2019.102389.</a:t>
            </a:r>
          </a:p>
          <a:p>
            <a:r>
              <a:rPr lang="es-AR" sz="800" dirty="0"/>
              <a:t>Porras, J. , Agüera, M., Perez Maza, A., Pagán, F. y H. </a:t>
            </a:r>
            <a:r>
              <a:rPr lang="es-AR" sz="800" dirty="0" err="1"/>
              <a:t>Belotti</a:t>
            </a:r>
            <a:r>
              <a:rPr lang="es-AR" sz="800" dirty="0"/>
              <a:t>, 2011. Potencial </a:t>
            </a:r>
            <a:r>
              <a:rPr lang="es-AR" sz="800" dirty="0" err="1"/>
              <a:t>hidrocarburífero</a:t>
            </a:r>
            <a:r>
              <a:rPr lang="es-AR" sz="800" dirty="0"/>
              <a:t> de los cuerpos ígneos intrusivos, Cuenca Austral, Argentina. VIII Congreso de Exploración y Desarrollo de Hidrocarburos, 519-548, Mar del Plata, Argentina.</a:t>
            </a:r>
          </a:p>
          <a:p>
            <a:r>
              <a:rPr lang="es-AR" sz="800" dirty="0" err="1"/>
              <a:t>Schiuma</a:t>
            </a:r>
            <a:r>
              <a:rPr lang="es-AR" sz="800" dirty="0"/>
              <a:t>, M. y Llambías, E. 2014. Importancia de los </a:t>
            </a:r>
            <a:r>
              <a:rPr lang="es-AR" sz="800" dirty="0" err="1"/>
              <a:t>sills</a:t>
            </a:r>
            <a:r>
              <a:rPr lang="es-AR" sz="800" dirty="0"/>
              <a:t> como reservorios en la Cuenca Neuquina del sur de Mendoza. 9° Congreso de Exploración y Desarrollo de Hidrocarburos, Trabajos técnicos 1: 331-349, Mendoza.</a:t>
            </a:r>
          </a:p>
          <a:p>
            <a:r>
              <a:rPr lang="es-AR" sz="800" dirty="0" err="1"/>
              <a:t>Søager</a:t>
            </a:r>
            <a:r>
              <a:rPr lang="es-AR" sz="800" dirty="0"/>
              <a:t>, N., Holm, P., </a:t>
            </a:r>
            <a:r>
              <a:rPr lang="es-AR" sz="800" dirty="0" err="1"/>
              <a:t>Massaferro</a:t>
            </a:r>
            <a:r>
              <a:rPr lang="es-AR" sz="800" dirty="0"/>
              <a:t>, G., Haller, M. y M. </a:t>
            </a:r>
            <a:r>
              <a:rPr lang="es-AR" sz="800" dirty="0" err="1"/>
              <a:t>Traun</a:t>
            </a:r>
            <a:r>
              <a:rPr lang="es-AR" sz="800" dirty="0"/>
              <a:t>, M., 2020. </a:t>
            </a:r>
            <a:r>
              <a:rPr lang="es-AR" sz="800" dirty="0" err="1"/>
              <a:t>The</a:t>
            </a:r>
            <a:r>
              <a:rPr lang="es-AR" sz="800" dirty="0"/>
              <a:t> </a:t>
            </a:r>
            <a:r>
              <a:rPr lang="es-AR" sz="800" dirty="0" err="1"/>
              <a:t>Patagonian</a:t>
            </a:r>
            <a:r>
              <a:rPr lang="es-AR" sz="800" dirty="0"/>
              <a:t> </a:t>
            </a:r>
            <a:r>
              <a:rPr lang="es-AR" sz="800" dirty="0" err="1"/>
              <a:t>intraplate</a:t>
            </a:r>
            <a:r>
              <a:rPr lang="es-AR" sz="800" dirty="0"/>
              <a:t> </a:t>
            </a:r>
            <a:r>
              <a:rPr lang="es-AR" sz="800" dirty="0" err="1"/>
              <a:t>basalts</a:t>
            </a:r>
            <a:r>
              <a:rPr lang="es-AR" sz="800" dirty="0"/>
              <a:t>: A </a:t>
            </a:r>
            <a:r>
              <a:rPr lang="es-AR" sz="800" dirty="0" err="1"/>
              <a:t>reflection</a:t>
            </a:r>
            <a:r>
              <a:rPr lang="es-AR" sz="800" dirty="0"/>
              <a:t> </a:t>
            </a:r>
            <a:r>
              <a:rPr lang="es-AR" sz="800" dirty="0" err="1"/>
              <a:t>of</a:t>
            </a:r>
            <a:r>
              <a:rPr lang="es-AR" sz="800" dirty="0"/>
              <a:t> </a:t>
            </a:r>
            <a:r>
              <a:rPr lang="es-AR" sz="800" dirty="0" err="1"/>
              <a:t>the</a:t>
            </a:r>
            <a:r>
              <a:rPr lang="es-AR" sz="800" dirty="0"/>
              <a:t> South Atlantic </a:t>
            </a:r>
            <a:r>
              <a:rPr lang="es-AR" sz="800" dirty="0" err="1"/>
              <a:t>convection</a:t>
            </a:r>
            <a:r>
              <a:rPr lang="es-AR" sz="800" dirty="0"/>
              <a:t> </a:t>
            </a:r>
            <a:r>
              <a:rPr lang="es-AR" sz="800" dirty="0" err="1"/>
              <a:t>cell</a:t>
            </a:r>
            <a:r>
              <a:rPr lang="es-AR" sz="800" dirty="0"/>
              <a:t>. Gondwana </a:t>
            </a:r>
            <a:r>
              <a:rPr lang="es-AR" sz="800" dirty="0" err="1"/>
              <a:t>Research</a:t>
            </a:r>
            <a:r>
              <a:rPr lang="es-AR" sz="800" dirty="0"/>
              <a:t>. 91, 40-57. 10.1016/j.gr.2020.12.008.</a:t>
            </a:r>
          </a:p>
          <a:p>
            <a:r>
              <a:rPr lang="es-AR" sz="800" dirty="0" err="1"/>
              <a:t>Spacapan</a:t>
            </a:r>
            <a:r>
              <a:rPr lang="es-AR" sz="800" dirty="0"/>
              <a:t>, J., Palma, O., Rocha, E., </a:t>
            </a:r>
            <a:r>
              <a:rPr lang="es-AR" sz="800" dirty="0" err="1"/>
              <a:t>Leanza</a:t>
            </a:r>
            <a:r>
              <a:rPr lang="es-AR" sz="800" dirty="0"/>
              <a:t>, H., </a:t>
            </a:r>
            <a:r>
              <a:rPr lang="es-AR" sz="800" dirty="0" err="1"/>
              <a:t>D´odorico</a:t>
            </a:r>
            <a:r>
              <a:rPr lang="es-AR" sz="800" dirty="0"/>
              <a:t>, A., Rojas Vera, E., Manceda, R., Galland, O., Medialdea, A. y D. </a:t>
            </a:r>
            <a:r>
              <a:rPr lang="es-AR" sz="800" dirty="0" err="1"/>
              <a:t>Cattaneo</a:t>
            </a:r>
            <a:r>
              <a:rPr lang="es-AR" sz="800" dirty="0"/>
              <a:t>, 2018. Maduración de las Formaciones Vaca Muerta y Agrio ocasionado por el emplazamiento de un complejo intrusivo magmático en el sector sur mendocino de la Cuenca Neuquina. Revista de la </a:t>
            </a:r>
            <a:r>
              <a:rPr lang="es-AR" sz="800" dirty="0" err="1"/>
              <a:t>Asociacion</a:t>
            </a:r>
            <a:r>
              <a:rPr lang="es-AR" sz="800" dirty="0"/>
              <a:t> </a:t>
            </a:r>
            <a:r>
              <a:rPr lang="es-AR" sz="800" dirty="0" err="1"/>
              <a:t>Geologica</a:t>
            </a:r>
            <a:r>
              <a:rPr lang="es-AR" sz="800" dirty="0"/>
              <a:t> Argentina. 75. 199-209.</a:t>
            </a:r>
          </a:p>
          <a:p>
            <a:r>
              <a:rPr lang="es-AR" sz="800" dirty="0" err="1"/>
              <a:t>Senger</a:t>
            </a:r>
            <a:r>
              <a:rPr lang="es-AR" sz="800" dirty="0"/>
              <a:t>, K., </a:t>
            </a:r>
            <a:r>
              <a:rPr lang="es-AR" sz="800" dirty="0" err="1"/>
              <a:t>Millett</a:t>
            </a:r>
            <a:r>
              <a:rPr lang="es-AR" sz="800" dirty="0"/>
              <a:t>, J., </a:t>
            </a:r>
            <a:r>
              <a:rPr lang="es-AR" sz="800" dirty="0" err="1"/>
              <a:t>Planke</a:t>
            </a:r>
            <a:r>
              <a:rPr lang="es-AR" sz="800" dirty="0"/>
              <a:t>, S., Ogata, K., </a:t>
            </a:r>
            <a:r>
              <a:rPr lang="es-AR" sz="800" dirty="0" err="1"/>
              <a:t>Eide</a:t>
            </a:r>
            <a:r>
              <a:rPr lang="es-AR" sz="800" dirty="0"/>
              <a:t>, C., </a:t>
            </a:r>
            <a:r>
              <a:rPr lang="es-AR" sz="800" dirty="0" err="1"/>
              <a:t>Festøy</a:t>
            </a:r>
            <a:r>
              <a:rPr lang="es-AR" sz="800" dirty="0"/>
              <a:t>, M., Galland, O. y D. </a:t>
            </a:r>
            <a:r>
              <a:rPr lang="es-AR" sz="800" dirty="0" err="1"/>
              <a:t>Jerram</a:t>
            </a:r>
            <a:r>
              <a:rPr lang="es-AR" sz="800" dirty="0"/>
              <a:t>, 2017. </a:t>
            </a:r>
            <a:r>
              <a:rPr lang="es-AR" sz="800" dirty="0" err="1"/>
              <a:t>Effects</a:t>
            </a:r>
            <a:r>
              <a:rPr lang="es-AR" sz="800" dirty="0"/>
              <a:t> </a:t>
            </a:r>
            <a:r>
              <a:rPr lang="es-AR" sz="800" dirty="0" err="1"/>
              <a:t>of</a:t>
            </a:r>
            <a:r>
              <a:rPr lang="es-AR" sz="800" dirty="0"/>
              <a:t> </a:t>
            </a:r>
            <a:r>
              <a:rPr lang="es-AR" sz="800" dirty="0" err="1"/>
              <a:t>igneous</a:t>
            </a:r>
            <a:r>
              <a:rPr lang="es-AR" sz="800" dirty="0"/>
              <a:t> </a:t>
            </a:r>
            <a:r>
              <a:rPr lang="es-AR" sz="800" dirty="0" err="1"/>
              <a:t>intrusions</a:t>
            </a:r>
            <a:r>
              <a:rPr lang="es-AR" sz="800" dirty="0"/>
              <a:t> </a:t>
            </a:r>
            <a:r>
              <a:rPr lang="es-AR" sz="800" dirty="0" err="1"/>
              <a:t>on</a:t>
            </a:r>
            <a:r>
              <a:rPr lang="es-AR" sz="800" dirty="0"/>
              <a:t> </a:t>
            </a:r>
            <a:r>
              <a:rPr lang="es-AR" sz="800" dirty="0" err="1"/>
              <a:t>the</a:t>
            </a:r>
            <a:r>
              <a:rPr lang="es-AR" sz="800" dirty="0"/>
              <a:t> </a:t>
            </a:r>
            <a:r>
              <a:rPr lang="es-AR" sz="800" dirty="0" err="1"/>
              <a:t>petroleum</a:t>
            </a:r>
            <a:r>
              <a:rPr lang="es-AR" sz="800" dirty="0"/>
              <a:t> </a:t>
            </a:r>
            <a:r>
              <a:rPr lang="es-AR" sz="800" dirty="0" err="1"/>
              <a:t>system</a:t>
            </a:r>
            <a:r>
              <a:rPr lang="es-AR" sz="800" dirty="0"/>
              <a:t>: a </a:t>
            </a:r>
            <a:r>
              <a:rPr lang="es-AR" sz="800" dirty="0" err="1"/>
              <a:t>review</a:t>
            </a:r>
            <a:r>
              <a:rPr lang="es-AR" sz="800" dirty="0"/>
              <a:t>. </a:t>
            </a:r>
            <a:r>
              <a:rPr lang="es-AR" sz="800" dirty="0" err="1"/>
              <a:t>First</a:t>
            </a:r>
            <a:r>
              <a:rPr lang="es-AR" sz="800" dirty="0"/>
              <a:t> Break. 35. 47-56. 10.3997/1365-2397.2017011.</a:t>
            </a:r>
          </a:p>
          <a:p>
            <a:r>
              <a:rPr lang="es-AR" sz="800" dirty="0" err="1"/>
              <a:t>Stinco</a:t>
            </a:r>
            <a:r>
              <a:rPr lang="es-AR" sz="800" dirty="0"/>
              <a:t>, L. P., 2015. Caracterización y análisis evolutivo en subsuelo de los sistemas petroleros representados por las</a:t>
            </a:r>
          </a:p>
          <a:p>
            <a:r>
              <a:rPr lang="es-AR" sz="800" dirty="0"/>
              <a:t>unidades cretácicas comprendidas entre los 46° y 47° latitud Sur y 67° y 69° longitud Oeste, Flanco Sur de la Cuenca Golfo San Jorge, República</a:t>
            </a:r>
          </a:p>
          <a:p>
            <a:r>
              <a:rPr lang="es-AR" sz="800" dirty="0"/>
              <a:t>Argentina. Tesis Doctoral, Universidad de Buenos Aires, 229 p.</a:t>
            </a:r>
          </a:p>
          <a:p>
            <a:r>
              <a:rPr lang="es-AR" sz="800" dirty="0" err="1"/>
              <a:t>Rapela</a:t>
            </a:r>
            <a:r>
              <a:rPr lang="es-AR" sz="800" dirty="0"/>
              <a:t>, C., 1999. El plutonismo Triásico-Jurásico de la Patagonia. En: Caminos, R. (Ed.) Geología Argentina, 364-372.</a:t>
            </a:r>
          </a:p>
          <a:p>
            <a:r>
              <a:rPr lang="es-AR" sz="800" dirty="0"/>
              <a:t>Reeves, J., Craig, M. y Jackson, C., 2018. </a:t>
            </a:r>
            <a:r>
              <a:rPr lang="es-AR" sz="800" dirty="0" err="1"/>
              <a:t>Unravelling</a:t>
            </a:r>
            <a:r>
              <a:rPr lang="es-AR" sz="800" dirty="0"/>
              <a:t> </a:t>
            </a:r>
            <a:r>
              <a:rPr lang="es-AR" sz="800" dirty="0" err="1"/>
              <a:t>intrusion-induced</a:t>
            </a:r>
            <a:r>
              <a:rPr lang="es-AR" sz="800" dirty="0"/>
              <a:t> </a:t>
            </a:r>
            <a:r>
              <a:rPr lang="es-AR" sz="800" dirty="0" err="1"/>
              <a:t>forced</a:t>
            </a:r>
            <a:r>
              <a:rPr lang="es-AR" sz="800" dirty="0"/>
              <a:t> </a:t>
            </a:r>
            <a:r>
              <a:rPr lang="es-AR" sz="800" dirty="0" err="1"/>
              <a:t>fold</a:t>
            </a:r>
            <a:r>
              <a:rPr lang="es-AR" sz="800" dirty="0"/>
              <a:t> </a:t>
            </a:r>
            <a:r>
              <a:rPr lang="es-AR" sz="800" dirty="0" err="1"/>
              <a:t>kinematics</a:t>
            </a:r>
            <a:r>
              <a:rPr lang="es-AR" sz="800" dirty="0"/>
              <a:t> and </a:t>
            </a:r>
            <a:r>
              <a:rPr lang="es-AR" sz="800" dirty="0" err="1"/>
              <a:t>ground</a:t>
            </a:r>
            <a:r>
              <a:rPr lang="es-AR" sz="800" dirty="0"/>
              <a:t> </a:t>
            </a:r>
            <a:r>
              <a:rPr lang="es-AR" sz="800" dirty="0" err="1"/>
              <a:t>deformation</a:t>
            </a:r>
            <a:r>
              <a:rPr lang="es-AR" sz="800" dirty="0"/>
              <a:t> </a:t>
            </a:r>
            <a:r>
              <a:rPr lang="es-AR" sz="800" dirty="0" err="1"/>
              <a:t>using</a:t>
            </a:r>
            <a:r>
              <a:rPr lang="es-AR" sz="800" dirty="0"/>
              <a:t> 3D </a:t>
            </a:r>
            <a:r>
              <a:rPr lang="es-AR" sz="800" dirty="0" err="1"/>
              <a:t>seismic</a:t>
            </a:r>
            <a:r>
              <a:rPr lang="es-AR" sz="800" dirty="0"/>
              <a:t> </a:t>
            </a:r>
            <a:r>
              <a:rPr lang="es-AR" sz="800" dirty="0" err="1"/>
              <a:t>reflection</a:t>
            </a:r>
            <a:r>
              <a:rPr lang="es-AR" sz="800" dirty="0"/>
              <a:t> data. </a:t>
            </a:r>
            <a:r>
              <a:rPr lang="es-AR" sz="800" dirty="0" err="1"/>
              <a:t>Volcanica</a:t>
            </a:r>
            <a:r>
              <a:rPr lang="es-AR" sz="800" dirty="0"/>
              <a:t>, 1 (1), 1-17, 10.31223/osf.io/na62q.</a:t>
            </a:r>
          </a:p>
          <a:p>
            <a:r>
              <a:rPr lang="es-AR" sz="800" dirty="0" err="1"/>
              <a:t>Toselli</a:t>
            </a:r>
            <a:r>
              <a:rPr lang="es-AR" sz="800" dirty="0"/>
              <a:t>, J.A., 2009. Elementos básicos de Petrología ígnea. </a:t>
            </a:r>
            <a:r>
              <a:rPr lang="es-AR" sz="800" dirty="0" err="1"/>
              <a:t>Miscelanea</a:t>
            </a:r>
            <a:r>
              <a:rPr lang="es-AR" sz="800" dirty="0"/>
              <a:t> 18 del Instituto Superior de Correlación Geológica. En: Caminos, R. (Ed.) Geología Argentina, 496-510.</a:t>
            </a:r>
          </a:p>
          <a:p>
            <a:r>
              <a:rPr lang="es-AR" sz="800" dirty="0" err="1"/>
              <a:t>Uliana</a:t>
            </a:r>
            <a:r>
              <a:rPr lang="es-AR" sz="800" dirty="0"/>
              <a:t>, M.A. y L. Legarreta, 1999. Jurásico y Cretácico de la cuenca del Golfo San Jorge. </a:t>
            </a:r>
          </a:p>
          <a:p>
            <a:r>
              <a:rPr lang="es-AR" sz="800" dirty="0"/>
              <a:t>Van </a:t>
            </a:r>
            <a:r>
              <a:rPr lang="es-AR" sz="800" dirty="0" err="1"/>
              <a:t>Wyk</a:t>
            </a:r>
            <a:r>
              <a:rPr lang="es-AR" sz="800" dirty="0"/>
              <a:t>, D., Iglesias, M., Gatica, C., Allende, C., Perez, C., Quintana, A., Cabrera, C. y Escobar, A., 2015. Identificación y delineación de cuerpos Intrusivos en los yacimientos Cañadón Seco, Cañadón León, Pico Truncado y El Cordón. V Jornadas de Geociencias YPF.</a:t>
            </a:r>
          </a:p>
          <a:p>
            <a:r>
              <a:rPr lang="es-AR" sz="800" dirty="0" err="1"/>
              <a:t>Vietto</a:t>
            </a:r>
            <a:r>
              <a:rPr lang="es-AR" sz="800" dirty="0"/>
              <a:t>, M.E., 2000. Morfología, petrología y significado geodinámico de los cuerpos </a:t>
            </a:r>
            <a:r>
              <a:rPr lang="es-AR" sz="800" dirty="0" err="1"/>
              <a:t>subvolcánicos</a:t>
            </a:r>
            <a:r>
              <a:rPr lang="es-AR" sz="800" dirty="0"/>
              <a:t> alcalinos que se hallan ubicados en las inmediaciones de Las Heras, Provincia de Santa Cruz. Tesis doctoral de la Universidad Nacional de la Patagonia San Juan Bosco, 406 pp., Comodoro Rivadavia, Argentina.</a:t>
            </a:r>
          </a:p>
          <a:p>
            <a:r>
              <a:rPr lang="es-AR" sz="800" dirty="0"/>
              <a:t>Winchester, J.A. y Floyd, P.A., 1977. </a:t>
            </a:r>
            <a:r>
              <a:rPr lang="es-AR" sz="800" dirty="0" err="1"/>
              <a:t>Geochemical</a:t>
            </a:r>
            <a:r>
              <a:rPr lang="es-AR" sz="800" dirty="0"/>
              <a:t> </a:t>
            </a:r>
            <a:r>
              <a:rPr lang="es-AR" sz="800" dirty="0" err="1"/>
              <a:t>Discrimination</a:t>
            </a:r>
            <a:r>
              <a:rPr lang="es-AR" sz="800" dirty="0"/>
              <a:t> </a:t>
            </a:r>
            <a:r>
              <a:rPr lang="es-AR" sz="800" dirty="0" err="1"/>
              <a:t>of</a:t>
            </a:r>
            <a:r>
              <a:rPr lang="es-AR" sz="800" dirty="0"/>
              <a:t> </a:t>
            </a:r>
            <a:r>
              <a:rPr lang="es-AR" sz="800" dirty="0" err="1"/>
              <a:t>Different</a:t>
            </a:r>
            <a:r>
              <a:rPr lang="es-AR" sz="800" dirty="0"/>
              <a:t> Magma Series and </a:t>
            </a:r>
            <a:r>
              <a:rPr lang="es-AR" sz="800" dirty="0" err="1"/>
              <a:t>Their</a:t>
            </a:r>
            <a:r>
              <a:rPr lang="es-AR" sz="800" dirty="0"/>
              <a:t> </a:t>
            </a:r>
            <a:r>
              <a:rPr lang="es-AR" sz="800" dirty="0" err="1"/>
              <a:t>Differentiation</a:t>
            </a:r>
            <a:r>
              <a:rPr lang="es-AR" sz="800" dirty="0"/>
              <a:t> </a:t>
            </a:r>
            <a:r>
              <a:rPr lang="es-AR" sz="800" dirty="0" err="1"/>
              <a:t>Product</a:t>
            </a:r>
            <a:r>
              <a:rPr lang="es-AR" sz="800" dirty="0"/>
              <a:t> </a:t>
            </a:r>
            <a:r>
              <a:rPr lang="es-AR" sz="800" dirty="0" err="1"/>
              <a:t>Using</a:t>
            </a:r>
            <a:r>
              <a:rPr lang="es-AR" sz="800" dirty="0"/>
              <a:t> </a:t>
            </a:r>
            <a:r>
              <a:rPr lang="es-AR" sz="800" dirty="0" err="1"/>
              <a:t>Immobile</a:t>
            </a:r>
            <a:r>
              <a:rPr lang="es-AR" sz="800" dirty="0"/>
              <a:t> </a:t>
            </a:r>
            <a:r>
              <a:rPr lang="es-AR" sz="800" dirty="0" err="1"/>
              <a:t>Elements</a:t>
            </a:r>
            <a:r>
              <a:rPr lang="es-AR" sz="800" dirty="0"/>
              <a:t>. Chemical </a:t>
            </a:r>
            <a:r>
              <a:rPr lang="es-AR" sz="800" dirty="0" err="1"/>
              <a:t>Geology</a:t>
            </a:r>
            <a:r>
              <a:rPr lang="es-AR" sz="800" dirty="0"/>
              <a:t>, 20, 325-343.</a:t>
            </a:r>
          </a:p>
          <a:p>
            <a:r>
              <a:rPr lang="es-AR" sz="800" dirty="0" err="1"/>
              <a:t>Zencich</a:t>
            </a:r>
            <a:r>
              <a:rPr lang="es-AR" sz="800" dirty="0"/>
              <a:t>, S., Villar, H. y </a:t>
            </a:r>
            <a:r>
              <a:rPr lang="es-AR" sz="800" dirty="0" err="1"/>
              <a:t>Bogetti</a:t>
            </a:r>
            <a:r>
              <a:rPr lang="es-AR" sz="800" dirty="0"/>
              <a:t>, D., 2008. Sistema petrolero </a:t>
            </a:r>
            <a:r>
              <a:rPr lang="es-AR" sz="800" dirty="0" err="1"/>
              <a:t>Cacheuta</a:t>
            </a:r>
            <a:r>
              <a:rPr lang="es-AR" sz="800" dirty="0"/>
              <a:t>-Barrancas de la Cuenca Cuyana, provincia de Mendoza, Argentina. Sistemas Petroleros de las Cuencas Andinas, Cruz, C., Rodríguez, J., </a:t>
            </a:r>
            <a:r>
              <a:rPr lang="es-AR" sz="800" dirty="0" err="1"/>
              <a:t>Hechem</a:t>
            </a:r>
            <a:r>
              <a:rPr lang="es-AR" sz="800" dirty="0"/>
              <a:t>, J. y Villar, H., eds. IAPG. VII Congreso de Exploración y Desarrollo de Hidrocarburos: 109-134.</a:t>
            </a:r>
          </a:p>
          <a:p>
            <a:endParaRPr lang="es-AR" sz="800" dirty="0"/>
          </a:p>
          <a:p>
            <a:endParaRPr lang="es-AR" dirty="0"/>
          </a:p>
        </p:txBody>
      </p:sp>
      <p:sp>
        <p:nvSpPr>
          <p:cNvPr id="6" name="CuadroTexto 5">
            <a:extLst>
              <a:ext uri="{FF2B5EF4-FFF2-40B4-BE49-F238E27FC236}">
                <a16:creationId xmlns:a16="http://schemas.microsoft.com/office/drawing/2014/main" id="{98A9FD79-6897-449C-B159-E99FE2D06009}"/>
              </a:ext>
            </a:extLst>
          </p:cNvPr>
          <p:cNvSpPr txBox="1"/>
          <p:nvPr/>
        </p:nvSpPr>
        <p:spPr>
          <a:xfrm>
            <a:off x="243730" y="1340326"/>
            <a:ext cx="5335034" cy="5632311"/>
          </a:xfrm>
          <a:prstGeom prst="rect">
            <a:avLst/>
          </a:prstGeom>
          <a:noFill/>
        </p:spPr>
        <p:txBody>
          <a:bodyPr wrap="square" rtlCol="0">
            <a:spAutoFit/>
          </a:bodyPr>
          <a:lstStyle/>
          <a:p>
            <a:r>
              <a:rPr lang="es-AR" sz="800" dirty="0" err="1"/>
              <a:t>Ardolino</a:t>
            </a:r>
            <a:r>
              <a:rPr lang="es-AR" sz="800" dirty="0"/>
              <a:t>, A., </a:t>
            </a:r>
            <a:r>
              <a:rPr lang="es-AR" sz="800" dirty="0" err="1"/>
              <a:t>Franchi</a:t>
            </a:r>
            <a:r>
              <a:rPr lang="es-AR" sz="800" dirty="0"/>
              <a:t>, M., </a:t>
            </a:r>
            <a:r>
              <a:rPr lang="es-AR" sz="800" dirty="0" err="1"/>
              <a:t>Remesal</a:t>
            </a:r>
            <a:r>
              <a:rPr lang="es-AR" sz="800" dirty="0"/>
              <a:t>, M. y F. </a:t>
            </a:r>
            <a:r>
              <a:rPr lang="es-AR" sz="800" dirty="0" err="1"/>
              <a:t>Salani</a:t>
            </a:r>
            <a:r>
              <a:rPr lang="es-AR" sz="800" dirty="0"/>
              <a:t>, 1999. El volcanismo en la Patagonia </a:t>
            </a:r>
            <a:r>
              <a:rPr lang="es-AR" sz="800" dirty="0" err="1"/>
              <a:t>Extraandina</a:t>
            </a:r>
            <a:r>
              <a:rPr lang="es-AR" sz="800" dirty="0"/>
              <a:t>. En: Caminos, R. (Ed.) Geología Argentina, 579-612.</a:t>
            </a:r>
          </a:p>
          <a:p>
            <a:r>
              <a:rPr lang="es-AR" sz="800" dirty="0" err="1"/>
              <a:t>Bellosi</a:t>
            </a:r>
            <a:r>
              <a:rPr lang="es-AR" sz="800" dirty="0"/>
              <a:t>, E.S., 1995. Paleogeografía y cambios ambientales de la Patagonia Central durante el Terciario Medio. Boletín de Informaciones Petrolera 44, 50–83 (Buenos Aires).</a:t>
            </a:r>
          </a:p>
          <a:p>
            <a:r>
              <a:rPr lang="es-AR" sz="800" dirty="0" err="1"/>
              <a:t>Boll</a:t>
            </a:r>
            <a:r>
              <a:rPr lang="es-AR" sz="800" dirty="0"/>
              <a:t>, A., Alonso, J., Vergara, M., </a:t>
            </a:r>
            <a:r>
              <a:rPr lang="es-AR" sz="800" dirty="0" err="1"/>
              <a:t>Laffite</a:t>
            </a:r>
            <a:r>
              <a:rPr lang="es-AR" sz="800" dirty="0"/>
              <a:t>, G. y H. Villar, 2014. Factores controlantes de las acumulaciones de hidrocarburos en el sector norte de la Cuenca Neuquina, entre los Ríos Diamante y Salado, Provincia de Mendoza, Argentina. IX Congreso de Exploración y Desarrollo de Hidrocarburos, 3-44.</a:t>
            </a:r>
          </a:p>
          <a:p>
            <a:r>
              <a:rPr lang="es-AR" sz="800" dirty="0" err="1"/>
              <a:t>Bottcher</a:t>
            </a:r>
            <a:r>
              <a:rPr lang="es-AR" sz="800" dirty="0"/>
              <a:t>, G. M., 1989. Descripción petrográfica de un corte delgado (N°38435) proveniente de la segunda carrera con corona del pozo YPF.SC.EP.e-2 (El Pluma). YPF, informe inédito, Laboratorio de Florencio Varela.</a:t>
            </a:r>
          </a:p>
          <a:p>
            <a:r>
              <a:rPr lang="es-AR" sz="800" dirty="0"/>
              <a:t>Bustos, A., 2021. Presencia de cuerpos ígneos intrusivos en el área de PT Bloque II. Estudio de sus características e impacto en un PRS. Presentación de </a:t>
            </a:r>
            <a:r>
              <a:rPr lang="es-AR" sz="800" dirty="0" err="1"/>
              <a:t>Kinm</a:t>
            </a:r>
            <a:r>
              <a:rPr lang="es-AR" sz="800" dirty="0"/>
              <a:t> II, inédito, YPF S.A, 32 pp..</a:t>
            </a:r>
          </a:p>
          <a:p>
            <a:r>
              <a:rPr lang="es-AR" sz="800" dirty="0" err="1"/>
              <a:t>Chelotti</a:t>
            </a:r>
            <a:r>
              <a:rPr lang="es-AR" sz="800" dirty="0"/>
              <a:t>, L., </a:t>
            </a:r>
            <a:r>
              <a:rPr lang="es-AR" sz="800" dirty="0" err="1"/>
              <a:t>Vietto</a:t>
            </a:r>
            <a:r>
              <a:rPr lang="es-AR" sz="800" dirty="0"/>
              <a:t>, M., </a:t>
            </a:r>
            <a:r>
              <a:rPr lang="es-AR" sz="800" dirty="0" err="1"/>
              <a:t>Calegari</a:t>
            </a:r>
            <a:r>
              <a:rPr lang="es-AR" sz="800" dirty="0"/>
              <a:t>, R. y P. </a:t>
            </a:r>
            <a:r>
              <a:rPr lang="es-AR" sz="800" dirty="0" err="1"/>
              <a:t>Bitschene</a:t>
            </a:r>
            <a:r>
              <a:rPr lang="es-AR" sz="800" dirty="0"/>
              <a:t>, 1996. Emplazamiento de cuerpos </a:t>
            </a:r>
            <a:r>
              <a:rPr lang="es-AR" sz="800" dirty="0" err="1"/>
              <a:t>subvolcánicos</a:t>
            </a:r>
            <a:r>
              <a:rPr lang="es-AR" sz="800" dirty="0"/>
              <a:t> de composición básica alcalina en el área Romberg-Wenceslao, Cuenca Golfo San Jorge, Argentina. 13º Congreso Geológico Argentino y 3º Congreso de exploración de Hidrocarburos, Actas 3: 581-599, Buenos Aires.</a:t>
            </a:r>
          </a:p>
          <a:p>
            <a:r>
              <a:rPr lang="es-AR" sz="800" dirty="0"/>
              <a:t>Cid de la Paz, M. S. y E. L. Vallejo, 1991. Proyecto Exploratorio para el área Aguada del León – El Pluma, Cuenca del Golfo San Jorge, Hojas: El Pluma 4769-7 y Pampa </a:t>
            </a:r>
            <a:r>
              <a:rPr lang="es-AR" sz="800" dirty="0" err="1"/>
              <a:t>Verdum</a:t>
            </a:r>
            <a:r>
              <a:rPr lang="es-AR" sz="800" dirty="0"/>
              <a:t> 4769-8 a escala 1:50.000. Informe inédito YPF S.A., 45 pp.</a:t>
            </a:r>
          </a:p>
          <a:p>
            <a:r>
              <a:rPr lang="es-AR" sz="800" dirty="0"/>
              <a:t>Cobos, J. C. y J. L. Panza, 2001. Hoja Geológica 4769-IV, El Pluma. Provincia de Santa Cruz. Instituto de Geología y Recursos Minerales, Servicio Geológico Minero Argentino. Boletín 309, 89 p. Buenos Aires.</a:t>
            </a:r>
          </a:p>
          <a:p>
            <a:r>
              <a:rPr lang="es-AR" sz="800" dirty="0"/>
              <a:t>Comeron, R., J.M. González y M. </a:t>
            </a:r>
            <a:r>
              <a:rPr lang="es-AR" sz="800" dirty="0" err="1"/>
              <a:t>Schiuma</a:t>
            </a:r>
            <a:r>
              <a:rPr lang="es-AR" sz="800" dirty="0"/>
              <a:t>, 2002. Los Reservorios de las Rocas Ígneas Intrusivas. V Congreso de Exploración y Desarrollo de Hidrocarburos, IAPG, Rocas reservorio de las cuencas Productivas de la Argentina, p. 559-582, Mar del Plata, Argentina.</a:t>
            </a:r>
          </a:p>
          <a:p>
            <a:r>
              <a:rPr lang="es-AR" sz="800" dirty="0" err="1"/>
              <a:t>Corry</a:t>
            </a:r>
            <a:r>
              <a:rPr lang="es-AR" sz="800" dirty="0"/>
              <a:t>, C.E., 1988. </a:t>
            </a:r>
            <a:r>
              <a:rPr lang="es-AR" sz="800" dirty="0" err="1"/>
              <a:t>Laccoliths</a:t>
            </a:r>
            <a:r>
              <a:rPr lang="es-AR" sz="800" dirty="0"/>
              <a:t>; </a:t>
            </a:r>
            <a:r>
              <a:rPr lang="es-AR" sz="800" dirty="0" err="1"/>
              <a:t>mechanics</a:t>
            </a:r>
            <a:r>
              <a:rPr lang="es-AR" sz="800" dirty="0"/>
              <a:t> </a:t>
            </a:r>
            <a:r>
              <a:rPr lang="es-AR" sz="800" dirty="0" err="1"/>
              <a:t>of</a:t>
            </a:r>
            <a:r>
              <a:rPr lang="es-AR" sz="800" dirty="0"/>
              <a:t> </a:t>
            </a:r>
            <a:r>
              <a:rPr lang="es-AR" sz="800" dirty="0" err="1"/>
              <a:t>emplacement</a:t>
            </a:r>
            <a:r>
              <a:rPr lang="es-AR" sz="800" dirty="0"/>
              <a:t> and </a:t>
            </a:r>
            <a:r>
              <a:rPr lang="es-AR" sz="800" dirty="0" err="1"/>
              <a:t>growth</a:t>
            </a:r>
            <a:r>
              <a:rPr lang="es-AR" sz="800" dirty="0"/>
              <a:t>. </a:t>
            </a:r>
            <a:r>
              <a:rPr lang="es-AR" sz="800" dirty="0" err="1"/>
              <a:t>The</a:t>
            </a:r>
            <a:r>
              <a:rPr lang="es-AR" sz="800" dirty="0"/>
              <a:t> Geological </a:t>
            </a:r>
            <a:r>
              <a:rPr lang="es-AR" sz="800" dirty="0" err="1"/>
              <a:t>Society</a:t>
            </a:r>
            <a:r>
              <a:rPr lang="es-AR" sz="800" dirty="0"/>
              <a:t> </a:t>
            </a:r>
            <a:r>
              <a:rPr lang="es-AR" sz="800" dirty="0" err="1"/>
              <a:t>of</a:t>
            </a:r>
            <a:r>
              <a:rPr lang="es-AR" sz="800" dirty="0"/>
              <a:t> </a:t>
            </a:r>
            <a:r>
              <a:rPr lang="es-AR" sz="800" dirty="0" err="1"/>
              <a:t>America</a:t>
            </a:r>
            <a:r>
              <a:rPr lang="es-AR" sz="800" dirty="0"/>
              <a:t>, </a:t>
            </a:r>
            <a:r>
              <a:rPr lang="es-AR" sz="800" dirty="0" err="1"/>
              <a:t>Special</a:t>
            </a:r>
            <a:r>
              <a:rPr lang="es-AR" sz="800" dirty="0"/>
              <a:t> </a:t>
            </a:r>
            <a:r>
              <a:rPr lang="es-AR" sz="800" dirty="0" err="1"/>
              <a:t>Paper</a:t>
            </a:r>
            <a:r>
              <a:rPr lang="es-AR" sz="800" dirty="0"/>
              <a:t> 220, 110 pp. Boulder.</a:t>
            </a:r>
          </a:p>
          <a:p>
            <a:r>
              <a:rPr lang="es-AR" sz="800" dirty="0"/>
              <a:t>De </a:t>
            </a:r>
            <a:r>
              <a:rPr lang="es-AR" sz="800" dirty="0" err="1"/>
              <a:t>Giusto</a:t>
            </a:r>
            <a:r>
              <a:rPr lang="es-AR" sz="800" dirty="0"/>
              <a:t>, J.M., Di Persia, C.A. y P. Criado Roque, 1980. Informe correspondiente a las hojas geológicas 51d, </a:t>
            </a:r>
            <a:r>
              <a:rPr lang="es-AR" sz="800" dirty="0" err="1"/>
              <a:t>Koluel</a:t>
            </a:r>
            <a:r>
              <a:rPr lang="es-AR" sz="800" dirty="0"/>
              <a:t> </a:t>
            </a:r>
            <a:r>
              <a:rPr lang="es-AR" sz="800" dirty="0" err="1"/>
              <a:t>Kayke</a:t>
            </a:r>
            <a:r>
              <a:rPr lang="es-AR" sz="800" dirty="0"/>
              <a:t>, y </a:t>
            </a:r>
            <a:r>
              <a:rPr lang="es-AR" sz="800" dirty="0" err="1"/>
              <a:t>SIc</a:t>
            </a:r>
            <a:r>
              <a:rPr lang="es-AR" sz="800" dirty="0"/>
              <a:t>, Meseta San Pedro. Servicio Geológico Nacional (inédito).</a:t>
            </a:r>
          </a:p>
          <a:p>
            <a:r>
              <a:rPr lang="es-AR" sz="800" dirty="0"/>
              <a:t>De la Cal, H., Feinstein, E. y H. Villar, 2018. Origen de los petróleos alojados en rocas ígneas </a:t>
            </a:r>
            <a:r>
              <a:rPr lang="es-AR" sz="800" dirty="0" err="1"/>
              <a:t>intruidas</a:t>
            </a:r>
            <a:r>
              <a:rPr lang="es-AR" sz="800" dirty="0"/>
              <a:t> en la Formación Vaca Muerta del yacimiento Cajón de los Caballos, provincia de Mendoza, Cuenca Neuquina, Argentina.</a:t>
            </a:r>
          </a:p>
          <a:p>
            <a:r>
              <a:rPr lang="es-AR" sz="800" dirty="0" err="1"/>
              <a:t>Delpino</a:t>
            </a:r>
            <a:r>
              <a:rPr lang="es-AR" sz="800" dirty="0"/>
              <a:t>, D.H. y A.M. Bermúdez, 2009. </a:t>
            </a:r>
            <a:r>
              <a:rPr lang="es-AR" sz="800" dirty="0" err="1"/>
              <a:t>Petroleum</a:t>
            </a:r>
            <a:r>
              <a:rPr lang="es-AR" sz="800" dirty="0"/>
              <a:t> </a:t>
            </a:r>
            <a:r>
              <a:rPr lang="es-AR" sz="800" dirty="0" err="1"/>
              <a:t>systems</a:t>
            </a:r>
            <a:r>
              <a:rPr lang="es-AR" sz="800" dirty="0"/>
              <a:t> </a:t>
            </a:r>
            <a:r>
              <a:rPr lang="es-AR" sz="800" dirty="0" err="1"/>
              <a:t>including</a:t>
            </a:r>
            <a:r>
              <a:rPr lang="es-AR" sz="800" dirty="0"/>
              <a:t> </a:t>
            </a:r>
            <a:r>
              <a:rPr lang="es-AR" sz="800" dirty="0" err="1"/>
              <a:t>unconventional</a:t>
            </a:r>
            <a:r>
              <a:rPr lang="es-AR" sz="800" dirty="0"/>
              <a:t> </a:t>
            </a:r>
            <a:r>
              <a:rPr lang="es-AR" sz="800" dirty="0" err="1"/>
              <a:t>reservoirs</a:t>
            </a:r>
            <a:r>
              <a:rPr lang="es-AR" sz="800" dirty="0"/>
              <a:t> in intrusive </a:t>
            </a:r>
            <a:r>
              <a:rPr lang="es-AR" sz="800" dirty="0" err="1"/>
              <a:t>igneous</a:t>
            </a:r>
            <a:r>
              <a:rPr lang="es-AR" sz="800" dirty="0"/>
              <a:t> </a:t>
            </a:r>
            <a:r>
              <a:rPr lang="es-AR" sz="800" dirty="0" err="1"/>
              <a:t>rocks</a:t>
            </a:r>
            <a:r>
              <a:rPr lang="es-AR" sz="800" dirty="0"/>
              <a:t> (</a:t>
            </a:r>
            <a:r>
              <a:rPr lang="es-AR" sz="800" dirty="0" err="1"/>
              <a:t>sills</a:t>
            </a:r>
            <a:r>
              <a:rPr lang="es-AR" sz="800" dirty="0"/>
              <a:t> and </a:t>
            </a:r>
            <a:r>
              <a:rPr lang="es-AR" sz="800" dirty="0" err="1"/>
              <a:t>laccoliths</a:t>
            </a:r>
            <a:r>
              <a:rPr lang="es-AR" sz="800" dirty="0"/>
              <a:t>). </a:t>
            </a:r>
            <a:r>
              <a:rPr lang="es-AR" sz="800" dirty="0" err="1"/>
              <a:t>The</a:t>
            </a:r>
            <a:r>
              <a:rPr lang="es-AR" sz="800" dirty="0"/>
              <a:t> </a:t>
            </a:r>
            <a:r>
              <a:rPr lang="es-AR" sz="800" dirty="0" err="1"/>
              <a:t>Leading</a:t>
            </a:r>
            <a:r>
              <a:rPr lang="es-AR" sz="800" dirty="0"/>
              <a:t> Edge, 28(7), 804-811.</a:t>
            </a:r>
          </a:p>
          <a:p>
            <a:r>
              <a:rPr lang="es-AR" sz="800" dirty="0"/>
              <a:t>Elizondo, Matías Exequiel, 2021.Kimn II. Geomorfología sísmica basada en descomposición espectral para la detección, interpretación y  validación del modelo geológico mas probable</a:t>
            </a:r>
          </a:p>
          <a:p>
            <a:r>
              <a:rPr lang="es-AR" sz="800" dirty="0" err="1"/>
              <a:t>Ferello</a:t>
            </a:r>
            <a:r>
              <a:rPr lang="es-AR" sz="800" dirty="0"/>
              <a:t>, R., 1969. Intento de sistematización geocronológica de las rocas eruptivas básicas en sectores de Chubut y Santa Cruz. 4° Jornadas Geológicas Argentinas, vol. 1. Actas, Buenos Aires, pp. 293–310</a:t>
            </a:r>
          </a:p>
          <a:p>
            <a:r>
              <a:rPr lang="es-AR" sz="800" dirty="0"/>
              <a:t>García, C., </a:t>
            </a:r>
            <a:r>
              <a:rPr lang="es-AR" sz="800" dirty="0" err="1"/>
              <a:t>Brocca</a:t>
            </a:r>
            <a:r>
              <a:rPr lang="es-AR" sz="800" dirty="0"/>
              <a:t>, H., Martínez, R., </a:t>
            </a:r>
            <a:r>
              <a:rPr lang="es-AR" sz="800" dirty="0" err="1"/>
              <a:t>Arturi</a:t>
            </a:r>
            <a:r>
              <a:rPr lang="es-AR" sz="800" dirty="0"/>
              <a:t>, S. y L. </a:t>
            </a:r>
            <a:r>
              <a:rPr lang="es-AR" sz="800" dirty="0" err="1"/>
              <a:t>Rébori</a:t>
            </a:r>
            <a:r>
              <a:rPr lang="es-AR" sz="800" dirty="0"/>
              <a:t>, 1982. Importancia de las Rocas Ígneas como Reservorios de Hidrocarburos en la Cuenca Neuquina – </a:t>
            </a:r>
            <a:r>
              <a:rPr lang="es-AR" sz="800" dirty="0" err="1"/>
              <a:t>Sudmendocina</a:t>
            </a:r>
            <a:r>
              <a:rPr lang="es-AR" sz="800" dirty="0"/>
              <a:t>. 1er. Congreso Nacional de Hidrocarburos; Bs.As.-1982. Primer Congreso Nacional de Hidrocarburos 1982. Volumen de Exploración. 97-114.</a:t>
            </a:r>
          </a:p>
          <a:p>
            <a:r>
              <a:rPr lang="es-AR" sz="800" dirty="0" err="1"/>
              <a:t>Gressier</a:t>
            </a:r>
            <a:r>
              <a:rPr lang="es-AR" sz="800" dirty="0"/>
              <a:t>, J. B., R. </a:t>
            </a:r>
            <a:r>
              <a:rPr lang="es-AR" sz="800" dirty="0" err="1"/>
              <a:t>Mourgues</a:t>
            </a:r>
            <a:r>
              <a:rPr lang="es-AR" sz="800" dirty="0"/>
              <a:t>, L. Bodet, J. Y. </a:t>
            </a:r>
            <a:r>
              <a:rPr lang="es-AR" sz="800" dirty="0" err="1"/>
              <a:t>Matthieu</a:t>
            </a:r>
            <a:r>
              <a:rPr lang="es-AR" sz="800" dirty="0"/>
              <a:t>, O. Galland y P. </a:t>
            </a:r>
            <a:r>
              <a:rPr lang="es-AR" sz="800" dirty="0" err="1"/>
              <a:t>Cobbold</a:t>
            </a:r>
            <a:r>
              <a:rPr lang="es-AR" sz="800" dirty="0"/>
              <a:t>, 2010. Control </a:t>
            </a:r>
            <a:r>
              <a:rPr lang="es-AR" sz="800" dirty="0" err="1"/>
              <a:t>of</a:t>
            </a:r>
            <a:r>
              <a:rPr lang="es-AR" sz="800" dirty="0"/>
              <a:t> </a:t>
            </a:r>
            <a:r>
              <a:rPr lang="es-AR" sz="800" dirty="0" err="1"/>
              <a:t>pore</a:t>
            </a:r>
            <a:r>
              <a:rPr lang="es-AR" sz="800" dirty="0"/>
              <a:t> fluid </a:t>
            </a:r>
            <a:r>
              <a:rPr lang="es-AR" sz="800" dirty="0" err="1"/>
              <a:t>pressure</a:t>
            </a:r>
            <a:r>
              <a:rPr lang="es-AR" sz="800" dirty="0"/>
              <a:t> </a:t>
            </a:r>
            <a:r>
              <a:rPr lang="es-AR" sz="800" dirty="0" err="1"/>
              <a:t>on</a:t>
            </a:r>
            <a:r>
              <a:rPr lang="es-AR" sz="800" dirty="0"/>
              <a:t> </a:t>
            </a:r>
            <a:r>
              <a:rPr lang="es-AR" sz="800" dirty="0" err="1"/>
              <a:t>depth</a:t>
            </a:r>
            <a:r>
              <a:rPr lang="es-AR" sz="800" dirty="0"/>
              <a:t> </a:t>
            </a:r>
            <a:r>
              <a:rPr lang="es-AR" sz="800" dirty="0" err="1"/>
              <a:t>of</a:t>
            </a:r>
            <a:r>
              <a:rPr lang="es-AR" sz="800" dirty="0"/>
              <a:t> </a:t>
            </a:r>
            <a:r>
              <a:rPr lang="es-AR" sz="800" dirty="0" err="1"/>
              <a:t>emplacement</a:t>
            </a:r>
            <a:r>
              <a:rPr lang="es-AR" sz="800" dirty="0"/>
              <a:t> </a:t>
            </a:r>
            <a:r>
              <a:rPr lang="es-AR" sz="800" dirty="0" err="1"/>
              <a:t>of</a:t>
            </a:r>
            <a:r>
              <a:rPr lang="es-AR" sz="800" dirty="0"/>
              <a:t> </a:t>
            </a:r>
            <a:r>
              <a:rPr lang="es-AR" sz="800" dirty="0" err="1"/>
              <a:t>magmatic</a:t>
            </a:r>
            <a:r>
              <a:rPr lang="es-AR" sz="800" dirty="0"/>
              <a:t> </a:t>
            </a:r>
            <a:r>
              <a:rPr lang="es-AR" sz="800" dirty="0" err="1"/>
              <a:t>sills</a:t>
            </a:r>
            <a:r>
              <a:rPr lang="es-AR" sz="800" dirty="0"/>
              <a:t>: </a:t>
            </a:r>
            <a:r>
              <a:rPr lang="es-AR" sz="800" dirty="0" err="1"/>
              <a:t>An</a:t>
            </a:r>
            <a:r>
              <a:rPr lang="es-AR" sz="800" dirty="0"/>
              <a:t> experimental </a:t>
            </a:r>
            <a:r>
              <a:rPr lang="es-AR" sz="800" dirty="0" err="1"/>
              <a:t>approach</a:t>
            </a:r>
            <a:r>
              <a:rPr lang="es-AR" sz="800" dirty="0"/>
              <a:t>. </a:t>
            </a:r>
            <a:r>
              <a:rPr lang="es-AR" sz="800" dirty="0" err="1"/>
              <a:t>Tectonophysics</a:t>
            </a:r>
            <a:r>
              <a:rPr lang="es-AR" sz="800" dirty="0"/>
              <a:t> 489, p. 1-13.</a:t>
            </a:r>
          </a:p>
          <a:p>
            <a:r>
              <a:rPr lang="es-AR" sz="800" dirty="0"/>
              <a:t>Haldar, S.K. y </a:t>
            </a:r>
            <a:r>
              <a:rPr lang="es-AR" sz="800" dirty="0" err="1"/>
              <a:t>Tišljar</a:t>
            </a:r>
            <a:r>
              <a:rPr lang="es-AR" sz="800" dirty="0"/>
              <a:t>, J.,2013. </a:t>
            </a:r>
            <a:r>
              <a:rPr lang="es-AR" sz="800" dirty="0" err="1"/>
              <a:t>Introduction</a:t>
            </a:r>
            <a:r>
              <a:rPr lang="es-AR" sz="800" dirty="0"/>
              <a:t> </a:t>
            </a:r>
            <a:r>
              <a:rPr lang="es-AR" sz="800" dirty="0" err="1"/>
              <a:t>to</a:t>
            </a:r>
            <a:r>
              <a:rPr lang="es-AR" sz="800" dirty="0"/>
              <a:t> </a:t>
            </a:r>
            <a:r>
              <a:rPr lang="es-AR" sz="800" dirty="0" err="1"/>
              <a:t>Mineralogy</a:t>
            </a:r>
            <a:r>
              <a:rPr lang="es-AR" sz="800" dirty="0"/>
              <a:t> and </a:t>
            </a:r>
            <a:r>
              <a:rPr lang="es-AR" sz="800" dirty="0" err="1"/>
              <a:t>Petrology</a:t>
            </a:r>
            <a:r>
              <a:rPr lang="es-AR" sz="800" dirty="0"/>
              <a:t>. </a:t>
            </a:r>
            <a:r>
              <a:rPr lang="es-AR" sz="800" dirty="0" err="1"/>
              <a:t>Introduction</a:t>
            </a:r>
            <a:r>
              <a:rPr lang="es-AR" sz="800" dirty="0"/>
              <a:t> </a:t>
            </a:r>
            <a:r>
              <a:rPr lang="es-AR" sz="800" dirty="0" err="1"/>
              <a:t>to</a:t>
            </a:r>
            <a:r>
              <a:rPr lang="es-AR" sz="800" dirty="0"/>
              <a:t> </a:t>
            </a:r>
            <a:r>
              <a:rPr lang="es-AR" sz="800" dirty="0" err="1"/>
              <a:t>Mineralogy</a:t>
            </a:r>
            <a:r>
              <a:rPr lang="es-AR" sz="800" dirty="0"/>
              <a:t> and </a:t>
            </a:r>
            <a:r>
              <a:rPr lang="es-AR" sz="800" dirty="0" err="1"/>
              <a:t>Petrology</a:t>
            </a:r>
            <a:r>
              <a:rPr lang="es-AR" sz="800" dirty="0"/>
              <a:t>. 1-338.</a:t>
            </a:r>
          </a:p>
          <a:p>
            <a:r>
              <a:rPr lang="es-AR" sz="800" dirty="0"/>
              <a:t>Haller, M., </a:t>
            </a:r>
            <a:r>
              <a:rPr lang="es-AR" sz="800" dirty="0" err="1"/>
              <a:t>Massaferro</a:t>
            </a:r>
            <a:r>
              <a:rPr lang="es-AR" sz="800" dirty="0"/>
              <a:t>, G., </a:t>
            </a:r>
            <a:r>
              <a:rPr lang="es-AR" sz="800" dirty="0" err="1"/>
              <a:t>Alric</a:t>
            </a:r>
            <a:r>
              <a:rPr lang="es-AR" sz="800" dirty="0"/>
              <a:t>, V.I., Navarrete, C. y N. </a:t>
            </a:r>
            <a:r>
              <a:rPr lang="es-AR" sz="800" dirty="0" err="1"/>
              <a:t>Menegatti</a:t>
            </a:r>
            <a:r>
              <a:rPr lang="es-AR" sz="800" dirty="0"/>
              <a:t>, 2020. </a:t>
            </a:r>
            <a:r>
              <a:rPr lang="es-AR" sz="800" dirty="0" err="1"/>
              <a:t>Cenozoic</a:t>
            </a:r>
            <a:r>
              <a:rPr lang="es-AR" sz="800" dirty="0"/>
              <a:t> </a:t>
            </a:r>
            <a:r>
              <a:rPr lang="es-AR" sz="800" dirty="0" err="1"/>
              <a:t>intraplate</a:t>
            </a:r>
            <a:r>
              <a:rPr lang="es-AR" sz="800" dirty="0"/>
              <a:t> </a:t>
            </a:r>
            <a:r>
              <a:rPr lang="es-AR" sz="800" dirty="0" err="1"/>
              <a:t>magmatism</a:t>
            </a:r>
            <a:r>
              <a:rPr lang="es-AR" sz="800" dirty="0"/>
              <a:t> </a:t>
            </a:r>
            <a:r>
              <a:rPr lang="es-AR" sz="800" dirty="0" err="1"/>
              <a:t>of</a:t>
            </a:r>
            <a:r>
              <a:rPr lang="es-AR" sz="800" dirty="0"/>
              <a:t> central Patagonia, Argentina. </a:t>
            </a:r>
            <a:r>
              <a:rPr lang="es-AR" sz="800" dirty="0" err="1"/>
              <a:t>Journal</a:t>
            </a:r>
            <a:r>
              <a:rPr lang="es-AR" sz="800" dirty="0"/>
              <a:t> </a:t>
            </a:r>
            <a:r>
              <a:rPr lang="es-AR" sz="800" dirty="0" err="1"/>
              <a:t>of</a:t>
            </a:r>
            <a:r>
              <a:rPr lang="es-AR" sz="800" dirty="0"/>
              <a:t> South American </a:t>
            </a:r>
            <a:r>
              <a:rPr lang="es-AR" sz="800" dirty="0" err="1"/>
              <a:t>Earth</a:t>
            </a:r>
            <a:r>
              <a:rPr lang="es-AR" sz="800" dirty="0"/>
              <a:t> </a:t>
            </a:r>
            <a:r>
              <a:rPr lang="es-AR" sz="800" dirty="0" err="1"/>
              <a:t>Sciences</a:t>
            </a:r>
            <a:r>
              <a:rPr lang="es-AR" sz="800" dirty="0"/>
              <a:t>. (102) 102650, 1-22. 10.1016/j.jsames.2020.102650.</a:t>
            </a:r>
          </a:p>
          <a:p>
            <a:r>
              <a:rPr lang="es-AR" sz="800" dirty="0"/>
              <a:t>Hassan, M. y A. </a:t>
            </a:r>
            <a:r>
              <a:rPr lang="es-AR" sz="800" dirty="0" err="1"/>
              <a:t>Hossin</a:t>
            </a:r>
            <a:r>
              <a:rPr lang="es-AR" sz="800" dirty="0"/>
              <a:t>, 1975. </a:t>
            </a:r>
            <a:r>
              <a:rPr lang="es-AR" sz="800" dirty="0" err="1"/>
              <a:t>Contribution</a:t>
            </a:r>
            <a:r>
              <a:rPr lang="es-AR" sz="800" dirty="0"/>
              <a:t> a </a:t>
            </a:r>
            <a:r>
              <a:rPr lang="es-AR" sz="800" dirty="0" err="1"/>
              <a:t>l'étude</a:t>
            </a:r>
            <a:r>
              <a:rPr lang="es-AR" sz="800" dirty="0"/>
              <a:t> des </a:t>
            </a:r>
            <a:r>
              <a:rPr lang="es-AR" sz="800" dirty="0" err="1"/>
              <a:t>comportements</a:t>
            </a:r>
            <a:r>
              <a:rPr lang="es-AR" sz="800" dirty="0"/>
              <a:t> du </a:t>
            </a:r>
            <a:r>
              <a:rPr lang="es-AR" sz="800" dirty="0" err="1"/>
              <a:t>thorium</a:t>
            </a:r>
            <a:r>
              <a:rPr lang="es-AR" sz="800" dirty="0"/>
              <a:t> et du </a:t>
            </a:r>
            <a:r>
              <a:rPr lang="es-AR" sz="800" dirty="0" err="1"/>
              <a:t>potassium</a:t>
            </a:r>
            <a:r>
              <a:rPr lang="es-AR" sz="800" dirty="0"/>
              <a:t> </a:t>
            </a:r>
            <a:r>
              <a:rPr lang="es-AR" sz="800" dirty="0" err="1"/>
              <a:t>dans</a:t>
            </a:r>
            <a:r>
              <a:rPr lang="es-AR" sz="800" dirty="0"/>
              <a:t> les roches </a:t>
            </a:r>
            <a:r>
              <a:rPr lang="es-AR" sz="800" dirty="0" err="1"/>
              <a:t>sédimentaires</a:t>
            </a:r>
            <a:r>
              <a:rPr lang="es-AR" sz="800" dirty="0"/>
              <a:t>. </a:t>
            </a:r>
            <a:r>
              <a:rPr lang="es-AR" sz="800" dirty="0" err="1"/>
              <a:t>Compte</a:t>
            </a:r>
            <a:r>
              <a:rPr lang="es-AR" sz="800" dirty="0"/>
              <a:t> </a:t>
            </a:r>
            <a:r>
              <a:rPr lang="es-AR" sz="800" dirty="0" err="1"/>
              <a:t>Rendus</a:t>
            </a:r>
            <a:r>
              <a:rPr lang="es-AR" sz="800" dirty="0"/>
              <a:t> </a:t>
            </a:r>
            <a:r>
              <a:rPr lang="es-AR" sz="800" dirty="0" err="1"/>
              <a:t>Académie</a:t>
            </a:r>
            <a:r>
              <a:rPr lang="es-AR" sz="800" dirty="0"/>
              <a:t> de </a:t>
            </a:r>
            <a:r>
              <a:rPr lang="es-AR" sz="800" dirty="0" err="1"/>
              <a:t>Sciences</a:t>
            </a:r>
            <a:r>
              <a:rPr lang="es-AR" sz="800" dirty="0"/>
              <a:t>, D 280: 533-535. Paris.</a:t>
            </a:r>
          </a:p>
          <a:p>
            <a:r>
              <a:rPr lang="es-AR" sz="800" dirty="0" err="1"/>
              <a:t>Hotz</a:t>
            </a:r>
            <a:r>
              <a:rPr lang="es-AR" sz="800" dirty="0"/>
              <a:t>, R:F. y W.H. </a:t>
            </a:r>
            <a:r>
              <a:rPr lang="es-AR" sz="800" dirty="0" err="1"/>
              <a:t>Fertl</a:t>
            </a:r>
            <a:r>
              <a:rPr lang="es-AR" sz="800" dirty="0"/>
              <a:t>, 1979. </a:t>
            </a:r>
            <a:r>
              <a:rPr lang="es-AR" sz="800" dirty="0" err="1"/>
              <a:t>Spectralog</a:t>
            </a:r>
            <a:r>
              <a:rPr lang="es-AR" sz="800" dirty="0"/>
              <a:t> </a:t>
            </a:r>
            <a:r>
              <a:rPr lang="es-AR" sz="800" dirty="0" err="1"/>
              <a:t>applications</a:t>
            </a:r>
            <a:r>
              <a:rPr lang="es-AR" sz="800" dirty="0"/>
              <a:t> in </a:t>
            </a:r>
            <a:r>
              <a:rPr lang="es-AR" sz="800" dirty="0" err="1"/>
              <a:t>complex</a:t>
            </a:r>
            <a:r>
              <a:rPr lang="es-AR" sz="800" dirty="0"/>
              <a:t> </a:t>
            </a:r>
            <a:r>
              <a:rPr lang="es-AR" sz="800" dirty="0" err="1"/>
              <a:t>formation</a:t>
            </a:r>
            <a:r>
              <a:rPr lang="es-AR" sz="800" dirty="0"/>
              <a:t> </a:t>
            </a:r>
            <a:r>
              <a:rPr lang="es-AR" sz="800" dirty="0" err="1"/>
              <a:t>evaluation</a:t>
            </a:r>
            <a:r>
              <a:rPr lang="es-AR" sz="800" dirty="0"/>
              <a:t>. En: </a:t>
            </a:r>
            <a:r>
              <a:rPr lang="es-AR" sz="800" dirty="0" err="1"/>
              <a:t>Spectralog</a:t>
            </a:r>
            <a:r>
              <a:rPr lang="es-AR" sz="800" dirty="0"/>
              <a:t> </a:t>
            </a:r>
            <a:r>
              <a:rPr lang="es-AR" sz="800" dirty="0" err="1"/>
              <a:t>Dresser</a:t>
            </a:r>
            <a:r>
              <a:rPr lang="es-AR" sz="800" dirty="0"/>
              <a:t> Atlas 5-8.</a:t>
            </a:r>
          </a:p>
        </p:txBody>
      </p:sp>
      <p:pic>
        <p:nvPicPr>
          <p:cNvPr id="8" name="Imagen 7">
            <a:extLst>
              <a:ext uri="{FF2B5EF4-FFF2-40B4-BE49-F238E27FC236}">
                <a16:creationId xmlns:a16="http://schemas.microsoft.com/office/drawing/2014/main" id="{378BA71B-161C-4854-BACF-F7EF5CE1CF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9" name="Rectángulo 8">
            <a:extLst>
              <a:ext uri="{FF2B5EF4-FFF2-40B4-BE49-F238E27FC236}">
                <a16:creationId xmlns:a16="http://schemas.microsoft.com/office/drawing/2014/main" id="{23EAA8A6-4216-4918-82F3-9DB9C95B71E3}"/>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 name="Imagen 1">
            <a:extLst>
              <a:ext uri="{FF2B5EF4-FFF2-40B4-BE49-F238E27FC236}">
                <a16:creationId xmlns:a16="http://schemas.microsoft.com/office/drawing/2014/main" id="{6CA0C930-9B2E-7C4C-C012-C5CFB3C967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4367" y="294157"/>
            <a:ext cx="434539" cy="512533"/>
          </a:xfrm>
          <a:prstGeom prst="rect">
            <a:avLst/>
          </a:prstGeom>
        </p:spPr>
      </p:pic>
      <p:sp>
        <p:nvSpPr>
          <p:cNvPr id="3" name="Marcador de número de diapositiva 1">
            <a:extLst>
              <a:ext uri="{FF2B5EF4-FFF2-40B4-BE49-F238E27FC236}">
                <a16:creationId xmlns:a16="http://schemas.microsoft.com/office/drawing/2014/main" id="{6063382D-DA0E-0C36-79E8-88E3E0917DAF}"/>
              </a:ext>
            </a:extLst>
          </p:cNvPr>
          <p:cNvSpPr>
            <a:spLocks noGrp="1"/>
          </p:cNvSpPr>
          <p:nvPr>
            <p:ph type="sldNum" sz="quarter" idx="12"/>
          </p:nvPr>
        </p:nvSpPr>
        <p:spPr>
          <a:xfrm>
            <a:off x="11774714" y="6492875"/>
            <a:ext cx="2743200" cy="365125"/>
          </a:xfrm>
        </p:spPr>
        <p:txBody>
          <a:bodyPr/>
          <a:lstStyle/>
          <a:p>
            <a:fld id="{B07A84DF-77A3-4E82-B62C-977FB6CD7776}" type="slidenum">
              <a:rPr lang="es-AR" smtClean="0"/>
              <a:t>25</a:t>
            </a:fld>
            <a:endParaRPr lang="es-AR" dirty="0"/>
          </a:p>
        </p:txBody>
      </p:sp>
    </p:spTree>
    <p:extLst>
      <p:ext uri="{BB962C8B-B14F-4D97-AF65-F5344CB8AC3E}">
        <p14:creationId xmlns:p14="http://schemas.microsoft.com/office/powerpoint/2010/main" val="187161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1289D32-258C-4187-B803-2659DFD48653}"/>
              </a:ext>
            </a:extLst>
          </p:cNvPr>
          <p:cNvSpPr txBox="1">
            <a:spLocks/>
          </p:cNvSpPr>
          <p:nvPr/>
        </p:nvSpPr>
        <p:spPr>
          <a:xfrm>
            <a:off x="65491" y="956179"/>
            <a:ext cx="10551583"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Wingdings" panose="05000000000000000000" pitchFamily="2" charset="2"/>
              <a:buChar char="v"/>
            </a:pPr>
            <a:r>
              <a:rPr lang="es-AR" sz="1600" b="1" dirty="0">
                <a:solidFill>
                  <a:srgbClr val="0070C0"/>
                </a:solidFill>
              </a:rPr>
              <a:t>AGRADECIMIENTOS</a:t>
            </a:r>
          </a:p>
        </p:txBody>
      </p:sp>
      <p:sp>
        <p:nvSpPr>
          <p:cNvPr id="5" name="Marcador de texto 2">
            <a:extLst>
              <a:ext uri="{FF2B5EF4-FFF2-40B4-BE49-F238E27FC236}">
                <a16:creationId xmlns:a16="http://schemas.microsoft.com/office/drawing/2014/main" id="{99B95451-BA77-4BFF-A90B-9318E26E9DDA}"/>
              </a:ext>
            </a:extLst>
          </p:cNvPr>
          <p:cNvSpPr txBox="1">
            <a:spLocks/>
          </p:cNvSpPr>
          <p:nvPr/>
        </p:nvSpPr>
        <p:spPr>
          <a:xfrm>
            <a:off x="256802" y="1904123"/>
            <a:ext cx="11138030" cy="187996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AR" dirty="0">
                <a:solidFill>
                  <a:schemeClr val="accent2"/>
                </a:solidFill>
              </a:rPr>
              <a:t>A SERGIO MARTEL por los datos de fluidos de Pico Truncado</a:t>
            </a:r>
          </a:p>
          <a:p>
            <a:r>
              <a:rPr lang="es-AR" dirty="0">
                <a:solidFill>
                  <a:schemeClr val="accent2"/>
                </a:solidFill>
              </a:rPr>
              <a:t>A DANIEL KRENEK por sus aportes a la discusión del trabajo</a:t>
            </a:r>
          </a:p>
          <a:p>
            <a:r>
              <a:rPr lang="es-AR" dirty="0">
                <a:solidFill>
                  <a:schemeClr val="accent2"/>
                </a:solidFill>
              </a:rPr>
              <a:t>A JAVIER POMPEI POR SU APOYO PARA PRESENTAR ESTE TRABAJO</a:t>
            </a:r>
          </a:p>
          <a:p>
            <a:r>
              <a:rPr lang="es-AR" dirty="0">
                <a:solidFill>
                  <a:schemeClr val="accent2"/>
                </a:solidFill>
              </a:rPr>
              <a:t>A LA REGIONAL SUR</a:t>
            </a:r>
          </a:p>
        </p:txBody>
      </p:sp>
      <p:sp>
        <p:nvSpPr>
          <p:cNvPr id="6" name="CuadroTexto 5">
            <a:extLst>
              <a:ext uri="{FF2B5EF4-FFF2-40B4-BE49-F238E27FC236}">
                <a16:creationId xmlns:a16="http://schemas.microsoft.com/office/drawing/2014/main" id="{D10B6447-DAB1-4073-A3F4-A45DF237E533}"/>
              </a:ext>
            </a:extLst>
          </p:cNvPr>
          <p:cNvSpPr txBox="1"/>
          <p:nvPr/>
        </p:nvSpPr>
        <p:spPr>
          <a:xfrm>
            <a:off x="1619693" y="5036067"/>
            <a:ext cx="8548577" cy="1569660"/>
          </a:xfrm>
          <a:prstGeom prst="rect">
            <a:avLst/>
          </a:prstGeom>
          <a:noFill/>
        </p:spPr>
        <p:txBody>
          <a:bodyPr wrap="square" rtlCol="0">
            <a:spAutoFit/>
          </a:bodyPr>
          <a:lstStyle/>
          <a:p>
            <a:pPr algn="ctr"/>
            <a:r>
              <a:rPr lang="es-AR" sz="3200" dirty="0"/>
              <a:t>MUCHAS GRACIAS POR SU ATENCIÓN</a:t>
            </a:r>
          </a:p>
          <a:p>
            <a:endParaRPr lang="es-AR" sz="3200" dirty="0"/>
          </a:p>
          <a:p>
            <a:pPr algn="ctr"/>
            <a:r>
              <a:rPr lang="es-AR" sz="3200" dirty="0"/>
              <a:t>¿Preguntas?</a:t>
            </a:r>
          </a:p>
        </p:txBody>
      </p:sp>
      <p:pic>
        <p:nvPicPr>
          <p:cNvPr id="9" name="Imagen 8">
            <a:extLst>
              <a:ext uri="{FF2B5EF4-FFF2-40B4-BE49-F238E27FC236}">
                <a16:creationId xmlns:a16="http://schemas.microsoft.com/office/drawing/2014/main" id="{C97DCF1D-21A7-4031-9475-C3191B35C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10994003" y="6356282"/>
            <a:ext cx="853440" cy="383697"/>
          </a:xfrm>
          <a:prstGeom prst="rect">
            <a:avLst/>
          </a:prstGeom>
        </p:spPr>
      </p:pic>
      <p:sp>
        <p:nvSpPr>
          <p:cNvPr id="2" name="Rectángulo 1">
            <a:extLst>
              <a:ext uri="{FF2B5EF4-FFF2-40B4-BE49-F238E27FC236}">
                <a16:creationId xmlns:a16="http://schemas.microsoft.com/office/drawing/2014/main" id="{93250A2F-3FC1-4ADB-9D19-3FA7E38D9DD7}"/>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 name="Imagen 2">
            <a:extLst>
              <a:ext uri="{FF2B5EF4-FFF2-40B4-BE49-F238E27FC236}">
                <a16:creationId xmlns:a16="http://schemas.microsoft.com/office/drawing/2014/main" id="{ED4116B1-2CBC-0EFF-B4EB-2E4C8A256F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9464" y="6291863"/>
            <a:ext cx="434539" cy="512533"/>
          </a:xfrm>
          <a:prstGeom prst="rect">
            <a:avLst/>
          </a:prstGeom>
        </p:spPr>
      </p:pic>
    </p:spTree>
    <p:extLst>
      <p:ext uri="{BB962C8B-B14F-4D97-AF65-F5344CB8AC3E}">
        <p14:creationId xmlns:p14="http://schemas.microsoft.com/office/powerpoint/2010/main" val="2927713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6">
            <a:extLst>
              <a:ext uri="{FF2B5EF4-FFF2-40B4-BE49-F238E27FC236}">
                <a16:creationId xmlns:a16="http://schemas.microsoft.com/office/drawing/2014/main" id="{AFB63C33-0082-402C-9392-4DA1A4B52D0C}"/>
              </a:ext>
            </a:extLst>
          </p:cNvPr>
          <p:cNvSpPr/>
          <p:nvPr/>
        </p:nvSpPr>
        <p:spPr>
          <a:xfrm rot="10800000">
            <a:off x="-3172" y="1451308"/>
            <a:ext cx="12191999" cy="1560667"/>
          </a:xfrm>
          <a:prstGeom prst="round2SameRect">
            <a:avLst>
              <a:gd name="adj1" fmla="val 14630"/>
              <a:gd name="adj2" fmla="val 0"/>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buFont typeface="Wingdings" panose="05000000000000000000" pitchFamily="2" charset="2"/>
              <a:buChar char="v"/>
            </a:pPr>
            <a:endParaRPr lang="es-AR" sz="1200" b="1">
              <a:solidFill>
                <a:srgbClr val="0070C0"/>
              </a:solidFill>
            </a:endParaRPr>
          </a:p>
        </p:txBody>
      </p:sp>
      <p:sp>
        <p:nvSpPr>
          <p:cNvPr id="5" name="1 Marcador de texto">
            <a:extLst>
              <a:ext uri="{FF2B5EF4-FFF2-40B4-BE49-F238E27FC236}">
                <a16:creationId xmlns:a16="http://schemas.microsoft.com/office/drawing/2014/main" id="{5BB36313-50CF-4287-9BBB-02837BE9AE71}"/>
              </a:ext>
            </a:extLst>
          </p:cNvPr>
          <p:cNvSpPr txBox="1">
            <a:spLocks/>
          </p:cNvSpPr>
          <p:nvPr/>
        </p:nvSpPr>
        <p:spPr>
          <a:xfrm>
            <a:off x="212689" y="1662151"/>
            <a:ext cx="11743141" cy="38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s-ES" sz="1600" dirty="0">
                <a:solidFill>
                  <a:srgbClr val="01EABF"/>
                </a:solidFill>
              </a:rPr>
              <a:t>RELEVAR LOS INTRUSIVOS EN EL DOMINIO MINERO DE YPF EN SANTA CRUZ DENTRO LA CUENCA DEL GOLFO SAN JORGE (CGSJ)</a:t>
            </a:r>
          </a:p>
        </p:txBody>
      </p:sp>
      <p:sp>
        <p:nvSpPr>
          <p:cNvPr id="6" name="2 Marcador de texto">
            <a:extLst>
              <a:ext uri="{FF2B5EF4-FFF2-40B4-BE49-F238E27FC236}">
                <a16:creationId xmlns:a16="http://schemas.microsoft.com/office/drawing/2014/main" id="{0DE2DD9C-3BDF-4658-BDA6-6F26F31BBD84}"/>
              </a:ext>
            </a:extLst>
          </p:cNvPr>
          <p:cNvSpPr txBox="1">
            <a:spLocks/>
          </p:cNvSpPr>
          <p:nvPr/>
        </p:nvSpPr>
        <p:spPr>
          <a:xfrm>
            <a:off x="203461" y="1900169"/>
            <a:ext cx="11743141" cy="1103959"/>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S" dirty="0">
              <a:solidFill>
                <a:schemeClr val="bg1"/>
              </a:solidFill>
              <a:cs typeface="Calibri"/>
            </a:endParaRPr>
          </a:p>
          <a:p>
            <a:r>
              <a:rPr lang="es-ES" sz="2900" dirty="0">
                <a:solidFill>
                  <a:schemeClr val="bg1"/>
                </a:solidFill>
                <a:ea typeface="+mn-lt"/>
                <a:cs typeface="+mn-lt"/>
              </a:rPr>
              <a:t>Identificar mediante perfiles eléctricos, sísmica e imágenes satelitales la extensión y disposición de los cuerpos ígneos</a:t>
            </a:r>
            <a:endParaRPr lang="es-ES" sz="2900" dirty="0">
              <a:solidFill>
                <a:schemeClr val="bg1"/>
              </a:solidFill>
            </a:endParaRPr>
          </a:p>
          <a:p>
            <a:r>
              <a:rPr lang="es-ES" sz="2900" dirty="0">
                <a:solidFill>
                  <a:schemeClr val="bg1"/>
                </a:solidFill>
                <a:ea typeface="+mn-lt"/>
                <a:cs typeface="+mn-lt"/>
              </a:rPr>
              <a:t>Particularmente enfocado en aquellos emplazados en subsuelo, ubicarlos, caracterizar sus estilos y espesores en la columna</a:t>
            </a:r>
          </a:p>
          <a:p>
            <a:endParaRPr lang="es-ES" dirty="0">
              <a:solidFill>
                <a:schemeClr val="bg1"/>
              </a:solidFill>
              <a:cs typeface="Calibri" panose="020F0502020204030204"/>
            </a:endParaRPr>
          </a:p>
        </p:txBody>
      </p:sp>
      <p:sp>
        <p:nvSpPr>
          <p:cNvPr id="7" name="4 Marcador de texto">
            <a:extLst>
              <a:ext uri="{FF2B5EF4-FFF2-40B4-BE49-F238E27FC236}">
                <a16:creationId xmlns:a16="http://schemas.microsoft.com/office/drawing/2014/main" id="{67F14A7D-C22B-4F6D-8949-D8F5F78C7A81}"/>
              </a:ext>
            </a:extLst>
          </p:cNvPr>
          <p:cNvSpPr txBox="1">
            <a:spLocks/>
          </p:cNvSpPr>
          <p:nvPr/>
        </p:nvSpPr>
        <p:spPr>
          <a:xfrm>
            <a:off x="140134" y="4668128"/>
            <a:ext cx="11743141"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S" sz="1600" b="1"/>
          </a:p>
        </p:txBody>
      </p:sp>
      <p:sp>
        <p:nvSpPr>
          <p:cNvPr id="8" name="5 Marcador de texto">
            <a:extLst>
              <a:ext uri="{FF2B5EF4-FFF2-40B4-BE49-F238E27FC236}">
                <a16:creationId xmlns:a16="http://schemas.microsoft.com/office/drawing/2014/main" id="{0CB2F810-15A5-4933-810D-F3019B974B86}"/>
              </a:ext>
            </a:extLst>
          </p:cNvPr>
          <p:cNvSpPr txBox="1">
            <a:spLocks/>
          </p:cNvSpPr>
          <p:nvPr/>
        </p:nvSpPr>
        <p:spPr>
          <a:xfrm>
            <a:off x="100145" y="3579255"/>
            <a:ext cx="12287794" cy="11039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s-AR" sz="1400" dirty="0"/>
              <a:t>Pueden producir la maduración o </a:t>
            </a:r>
            <a:r>
              <a:rPr lang="es-AR" sz="1400" dirty="0" err="1"/>
              <a:t>sobremaduración</a:t>
            </a:r>
            <a:r>
              <a:rPr lang="es-AR" sz="1400" dirty="0"/>
              <a:t> de modo local de rocas madres (</a:t>
            </a:r>
            <a:r>
              <a:rPr lang="es-AR" sz="1400" dirty="0" err="1"/>
              <a:t>Zencich</a:t>
            </a:r>
            <a:r>
              <a:rPr lang="es-AR" sz="1400" dirty="0"/>
              <a:t> </a:t>
            </a:r>
            <a:r>
              <a:rPr lang="es-AR" sz="1400" i="1" dirty="0"/>
              <a:t>et al</a:t>
            </a:r>
            <a:r>
              <a:rPr lang="es-AR" sz="1400" dirty="0"/>
              <a:t>., 2008, </a:t>
            </a:r>
            <a:r>
              <a:rPr lang="es-AR" sz="1400" dirty="0" err="1"/>
              <a:t>Spacapan</a:t>
            </a:r>
            <a:r>
              <a:rPr lang="es-AR" sz="1400" dirty="0"/>
              <a:t> </a:t>
            </a:r>
            <a:r>
              <a:rPr lang="es-AR" sz="1400" i="1" dirty="0"/>
              <a:t>et al</a:t>
            </a:r>
            <a:r>
              <a:rPr lang="es-AR" sz="1400" dirty="0"/>
              <a:t>., 2018, </a:t>
            </a:r>
            <a:r>
              <a:rPr lang="es-AR" sz="1400" dirty="0" err="1"/>
              <a:t>Boll</a:t>
            </a:r>
            <a:r>
              <a:rPr lang="es-AR" sz="1400" dirty="0"/>
              <a:t> </a:t>
            </a:r>
            <a:r>
              <a:rPr lang="es-AR" sz="1400" i="1" dirty="0"/>
              <a:t>et al</a:t>
            </a:r>
            <a:r>
              <a:rPr lang="es-AR" sz="1400" dirty="0"/>
              <a:t>., 2014).</a:t>
            </a:r>
          </a:p>
          <a:p>
            <a:pPr>
              <a:buFont typeface="Wingdings" panose="05000000000000000000" pitchFamily="2" charset="2"/>
              <a:buChar char="ü"/>
            </a:pPr>
            <a:endParaRPr lang="es-AR" sz="1400" dirty="0"/>
          </a:p>
          <a:p>
            <a:pPr>
              <a:buFont typeface="Wingdings" panose="05000000000000000000" pitchFamily="2" charset="2"/>
              <a:buChar char="ü"/>
            </a:pPr>
            <a:r>
              <a:rPr lang="es-AR" sz="1400" dirty="0"/>
              <a:t>Pueden actuar como reservorios (Porras </a:t>
            </a:r>
            <a:r>
              <a:rPr lang="es-AR" sz="1400" i="1" dirty="0"/>
              <a:t>et al</a:t>
            </a:r>
            <a:r>
              <a:rPr lang="es-AR" sz="1400" dirty="0"/>
              <a:t>., 2014, García </a:t>
            </a:r>
            <a:r>
              <a:rPr lang="es-AR" sz="1400" i="1" dirty="0"/>
              <a:t>et al</a:t>
            </a:r>
            <a:r>
              <a:rPr lang="es-AR" sz="1400" dirty="0"/>
              <a:t>., 1982, </a:t>
            </a:r>
            <a:r>
              <a:rPr lang="es-AR" sz="1400" dirty="0" err="1"/>
              <a:t>Comeron</a:t>
            </a:r>
            <a:r>
              <a:rPr lang="es-AR" sz="1400" dirty="0"/>
              <a:t> </a:t>
            </a:r>
            <a:r>
              <a:rPr lang="es-AR" sz="1400" i="1" dirty="0"/>
              <a:t>et al</a:t>
            </a:r>
            <a:r>
              <a:rPr lang="es-AR" sz="1400" dirty="0"/>
              <a:t>., 2002) en especial cuando </a:t>
            </a:r>
            <a:r>
              <a:rPr lang="es-AR" sz="1400" dirty="0" err="1"/>
              <a:t>intruyen</a:t>
            </a:r>
            <a:r>
              <a:rPr lang="es-AR" sz="1400" dirty="0"/>
              <a:t> roca madre, aunque no siempre el petróleo alojado corresponde a la roca madre </a:t>
            </a:r>
            <a:r>
              <a:rPr lang="es-AR" sz="1400" dirty="0" err="1"/>
              <a:t>intruída</a:t>
            </a:r>
            <a:r>
              <a:rPr lang="es-AR" sz="1400" dirty="0"/>
              <a:t> (De la Cal </a:t>
            </a:r>
            <a:r>
              <a:rPr lang="es-AR" sz="1400" i="1" dirty="0"/>
              <a:t>et al</a:t>
            </a:r>
            <a:r>
              <a:rPr lang="es-AR" sz="1400" dirty="0"/>
              <a:t>., 2018).</a:t>
            </a:r>
          </a:p>
          <a:p>
            <a:pPr>
              <a:buFont typeface="Wingdings" panose="05000000000000000000" pitchFamily="2" charset="2"/>
              <a:buChar char="ü"/>
            </a:pPr>
            <a:endParaRPr lang="es-AR" sz="1400" dirty="0"/>
          </a:p>
          <a:p>
            <a:pPr>
              <a:buFont typeface="Wingdings" panose="05000000000000000000" pitchFamily="2" charset="2"/>
              <a:buChar char="ü"/>
            </a:pPr>
            <a:r>
              <a:rPr lang="es-AR" sz="1400" dirty="0"/>
              <a:t>Favorece el entrampamiento (</a:t>
            </a:r>
            <a:r>
              <a:rPr lang="es-AR" sz="1400" dirty="0" err="1"/>
              <a:t>Comeron</a:t>
            </a:r>
            <a:r>
              <a:rPr lang="es-AR" sz="1400" dirty="0"/>
              <a:t> </a:t>
            </a:r>
            <a:r>
              <a:rPr lang="es-AR" sz="1400" i="1" dirty="0"/>
              <a:t>et al</a:t>
            </a:r>
            <a:r>
              <a:rPr lang="es-AR" sz="1400" dirty="0"/>
              <a:t>., 2002, Reeves </a:t>
            </a:r>
            <a:r>
              <a:rPr lang="es-AR" sz="1400" i="1" dirty="0"/>
              <a:t>et al</a:t>
            </a:r>
            <a:r>
              <a:rPr lang="es-AR" sz="1400" dirty="0"/>
              <a:t>., 2018) por actuar como sellos y trampas (</a:t>
            </a:r>
            <a:r>
              <a:rPr lang="es-AR" sz="1400" dirty="0" err="1"/>
              <a:t>Delpino</a:t>
            </a:r>
            <a:r>
              <a:rPr lang="es-AR" sz="1400" dirty="0"/>
              <a:t> y </a:t>
            </a:r>
            <a:r>
              <a:rPr lang="es-AR" sz="1400" dirty="0" err="1"/>
              <a:t>Bermudez</a:t>
            </a:r>
            <a:r>
              <a:rPr lang="es-AR" sz="1400" dirty="0"/>
              <a:t>, 2009, </a:t>
            </a:r>
            <a:r>
              <a:rPr lang="es-AR" sz="1400" dirty="0" err="1"/>
              <a:t>Plazibat</a:t>
            </a:r>
            <a:r>
              <a:rPr lang="es-AR" sz="1400" dirty="0"/>
              <a:t> et al., 2019).</a:t>
            </a:r>
          </a:p>
          <a:p>
            <a:pPr>
              <a:buFont typeface="Wingdings" panose="05000000000000000000" pitchFamily="2" charset="2"/>
              <a:buChar char="ü"/>
            </a:pPr>
            <a:endParaRPr lang="es-AR" sz="1400" dirty="0"/>
          </a:p>
          <a:p>
            <a:pPr>
              <a:buFont typeface="Wingdings" panose="05000000000000000000" pitchFamily="2" charset="2"/>
              <a:buChar char="ü"/>
            </a:pPr>
            <a:r>
              <a:rPr lang="es-AR" sz="1400" dirty="0"/>
              <a:t>Pueden generar efectos en la roca de caja generando reducción y/o incremento de la porosidad según los mecanismos que actúen de diagénesis o metamorfismo (</a:t>
            </a:r>
            <a:r>
              <a:rPr lang="es-AR" sz="1400" dirty="0" err="1"/>
              <a:t>Comeron</a:t>
            </a:r>
            <a:r>
              <a:rPr lang="es-AR" sz="1400" dirty="0"/>
              <a:t> et al., 2022, </a:t>
            </a:r>
            <a:r>
              <a:rPr lang="es-AR" sz="1400" dirty="0" err="1"/>
              <a:t>Senger</a:t>
            </a:r>
            <a:r>
              <a:rPr lang="es-AR" sz="1400" dirty="0"/>
              <a:t> </a:t>
            </a:r>
            <a:r>
              <a:rPr lang="es-AR" sz="1400" i="1" dirty="0"/>
              <a:t>et al</a:t>
            </a:r>
            <a:r>
              <a:rPr lang="es-AR" sz="1400" dirty="0"/>
              <a:t>., 2017). </a:t>
            </a:r>
          </a:p>
          <a:p>
            <a:pPr>
              <a:buFont typeface="Wingdings" panose="05000000000000000000" pitchFamily="2" charset="2"/>
              <a:buChar char="ü"/>
            </a:pPr>
            <a:endParaRPr lang="es-AR" sz="1400" dirty="0"/>
          </a:p>
          <a:p>
            <a:pPr>
              <a:buFont typeface="Wingdings" panose="05000000000000000000" pitchFamily="2" charset="2"/>
              <a:buChar char="ü"/>
            </a:pPr>
            <a:r>
              <a:rPr lang="es-AR" sz="1400" dirty="0"/>
              <a:t>Pueden actuar como vías preferenciales de migración de fluidos: agua, petróleo y gases (</a:t>
            </a:r>
            <a:r>
              <a:rPr lang="es-AR" sz="1400" dirty="0" err="1"/>
              <a:t>Comeron</a:t>
            </a:r>
            <a:r>
              <a:rPr lang="es-AR" sz="1400" dirty="0"/>
              <a:t> et al., 2002, </a:t>
            </a:r>
            <a:r>
              <a:rPr lang="es-AR" sz="1400" dirty="0" err="1"/>
              <a:t>Senger</a:t>
            </a:r>
            <a:r>
              <a:rPr lang="es-AR" sz="1400" dirty="0"/>
              <a:t> </a:t>
            </a:r>
            <a:r>
              <a:rPr lang="es-AR" sz="1400" i="1" dirty="0"/>
              <a:t>et al</a:t>
            </a:r>
            <a:r>
              <a:rPr lang="es-AR" sz="1400" dirty="0"/>
              <a:t>., 2017).</a:t>
            </a:r>
          </a:p>
          <a:p>
            <a:endParaRPr lang="es-ES" dirty="0"/>
          </a:p>
        </p:txBody>
      </p:sp>
      <p:sp>
        <p:nvSpPr>
          <p:cNvPr id="10" name="CuadroTexto 9">
            <a:extLst>
              <a:ext uri="{FF2B5EF4-FFF2-40B4-BE49-F238E27FC236}">
                <a16:creationId xmlns:a16="http://schemas.microsoft.com/office/drawing/2014/main" id="{12FFF318-2B9E-4787-B5CE-E93B94E78B29}"/>
              </a:ext>
            </a:extLst>
          </p:cNvPr>
          <p:cNvSpPr txBox="1"/>
          <p:nvPr/>
        </p:nvSpPr>
        <p:spPr>
          <a:xfrm>
            <a:off x="203460" y="3175301"/>
            <a:ext cx="11743141" cy="275717"/>
          </a:xfrm>
          <a:prstGeom prst="rect">
            <a:avLst/>
          </a:prstGeom>
          <a:noFill/>
        </p:spPr>
        <p:txBody>
          <a:bodyPr wrap="square">
            <a:spAutoFit/>
          </a:bodyPr>
          <a:lstStyle/>
          <a:p>
            <a:pPr marL="285750" indent="-285750">
              <a:lnSpc>
                <a:spcPct val="70000"/>
              </a:lnSpc>
              <a:spcBef>
                <a:spcPts val="1000"/>
              </a:spcBef>
              <a:buFont typeface="Wingdings" panose="05000000000000000000" pitchFamily="2" charset="2"/>
              <a:buChar char="Ø"/>
            </a:pPr>
            <a:r>
              <a:rPr lang="es-ES" sz="1600" dirty="0">
                <a:solidFill>
                  <a:srgbClr val="00B0F0"/>
                </a:solidFill>
              </a:rPr>
              <a:t>EVALUAR SU EFECTO EN EL SISTEMA PEROLERO DE LA CGSJ PARA LAS AREAS DE DESARROLLO DE YPF E INCERTIDUMBRES ASOCIADAS</a:t>
            </a:r>
          </a:p>
        </p:txBody>
      </p:sp>
      <p:sp>
        <p:nvSpPr>
          <p:cNvPr id="9" name="CuadroTexto 8">
            <a:extLst>
              <a:ext uri="{FF2B5EF4-FFF2-40B4-BE49-F238E27FC236}">
                <a16:creationId xmlns:a16="http://schemas.microsoft.com/office/drawing/2014/main" id="{10C001A5-B1E7-427B-BFF6-D12C2A3045BC}"/>
              </a:ext>
            </a:extLst>
          </p:cNvPr>
          <p:cNvSpPr txBox="1"/>
          <p:nvPr/>
        </p:nvSpPr>
        <p:spPr>
          <a:xfrm>
            <a:off x="57941" y="986600"/>
            <a:ext cx="6165272" cy="313932"/>
          </a:xfrm>
          <a:prstGeom prst="rect">
            <a:avLst/>
          </a:prstGeom>
          <a:noFill/>
        </p:spPr>
        <p:txBody>
          <a:bodyPr wrap="square">
            <a:spAutoFit/>
          </a:bodyPr>
          <a:lstStyle/>
          <a:p>
            <a:pPr marL="228600" indent="-228600">
              <a:lnSpc>
                <a:spcPct val="90000"/>
              </a:lnSpc>
              <a:spcBef>
                <a:spcPts val="1000"/>
              </a:spcBef>
              <a:buFont typeface="Wingdings" panose="05000000000000000000" pitchFamily="2" charset="2"/>
              <a:buChar char="v"/>
            </a:pPr>
            <a:r>
              <a:rPr lang="es-AR" sz="1600" b="1" dirty="0">
                <a:solidFill>
                  <a:srgbClr val="0070C0"/>
                </a:solidFill>
              </a:rPr>
              <a:t>OBJETIVOS</a:t>
            </a:r>
          </a:p>
        </p:txBody>
      </p:sp>
      <p:pic>
        <p:nvPicPr>
          <p:cNvPr id="13" name="Imagen 12">
            <a:extLst>
              <a:ext uri="{FF2B5EF4-FFF2-40B4-BE49-F238E27FC236}">
                <a16:creationId xmlns:a16="http://schemas.microsoft.com/office/drawing/2014/main" id="{7D505C6E-F6DC-4E92-B3AD-F29DD37139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14" name="Rectángulo 13">
            <a:extLst>
              <a:ext uri="{FF2B5EF4-FFF2-40B4-BE49-F238E27FC236}">
                <a16:creationId xmlns:a16="http://schemas.microsoft.com/office/drawing/2014/main" id="{A263BF5A-2D88-47C8-B45B-7DA9F97B5342}"/>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 name="Imagen 1">
            <a:extLst>
              <a:ext uri="{FF2B5EF4-FFF2-40B4-BE49-F238E27FC236}">
                <a16:creationId xmlns:a16="http://schemas.microsoft.com/office/drawing/2014/main" id="{66404E8A-69CE-774C-C615-05C17AFCE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492" y="294157"/>
            <a:ext cx="434539" cy="512533"/>
          </a:xfrm>
          <a:prstGeom prst="rect">
            <a:avLst/>
          </a:prstGeom>
        </p:spPr>
      </p:pic>
      <p:sp>
        <p:nvSpPr>
          <p:cNvPr id="3" name="Marcador de número de diapositiva 1">
            <a:extLst>
              <a:ext uri="{FF2B5EF4-FFF2-40B4-BE49-F238E27FC236}">
                <a16:creationId xmlns:a16="http://schemas.microsoft.com/office/drawing/2014/main" id="{8F769427-8A26-21D1-00BE-6E318A28A4C7}"/>
              </a:ext>
            </a:extLst>
          </p:cNvPr>
          <p:cNvSpPr>
            <a:spLocks noGrp="1"/>
          </p:cNvSpPr>
          <p:nvPr>
            <p:ph type="sldNum" sz="quarter" idx="12"/>
          </p:nvPr>
        </p:nvSpPr>
        <p:spPr>
          <a:xfrm>
            <a:off x="11946601" y="6550931"/>
            <a:ext cx="2743200" cy="365125"/>
          </a:xfrm>
        </p:spPr>
        <p:txBody>
          <a:bodyPr/>
          <a:lstStyle/>
          <a:p>
            <a:fld id="{B07A84DF-77A3-4E82-B62C-977FB6CD7776}" type="slidenum">
              <a:rPr lang="es-AR" smtClean="0"/>
              <a:t>3</a:t>
            </a:fld>
            <a:endParaRPr lang="es-AR" dirty="0"/>
          </a:p>
        </p:txBody>
      </p:sp>
    </p:spTree>
    <p:extLst>
      <p:ext uri="{BB962C8B-B14F-4D97-AF65-F5344CB8AC3E}">
        <p14:creationId xmlns:p14="http://schemas.microsoft.com/office/powerpoint/2010/main" val="3621242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5">
            <a:extLst>
              <a:ext uri="{FF2B5EF4-FFF2-40B4-BE49-F238E27FC236}">
                <a16:creationId xmlns:a16="http://schemas.microsoft.com/office/drawing/2014/main" id="{C1D61D59-683D-45B5-8D63-F1F15C4066EE}"/>
              </a:ext>
            </a:extLst>
          </p:cNvPr>
          <p:cNvSpPr txBox="1">
            <a:spLocks/>
          </p:cNvSpPr>
          <p:nvPr/>
        </p:nvSpPr>
        <p:spPr>
          <a:xfrm>
            <a:off x="60289" y="980735"/>
            <a:ext cx="6523391"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s-AR" sz="1600" b="1" dirty="0">
                <a:solidFill>
                  <a:srgbClr val="0070C0"/>
                </a:solidFill>
              </a:rPr>
              <a:t>INTRODUCCIÓN</a:t>
            </a:r>
          </a:p>
        </p:txBody>
      </p:sp>
      <p:sp>
        <p:nvSpPr>
          <p:cNvPr id="8" name="Text Placeholder 25">
            <a:extLst>
              <a:ext uri="{FF2B5EF4-FFF2-40B4-BE49-F238E27FC236}">
                <a16:creationId xmlns:a16="http://schemas.microsoft.com/office/drawing/2014/main" id="{9F8322B3-84D6-427A-9708-806633E58083}"/>
              </a:ext>
            </a:extLst>
          </p:cNvPr>
          <p:cNvSpPr txBox="1">
            <a:spLocks/>
          </p:cNvSpPr>
          <p:nvPr/>
        </p:nvSpPr>
        <p:spPr>
          <a:xfrm>
            <a:off x="545221" y="1329984"/>
            <a:ext cx="5550779" cy="384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600" b="1" dirty="0">
                <a:solidFill>
                  <a:schemeClr val="accent2"/>
                </a:solidFill>
              </a:rPr>
              <a:t>PRESENCIA DE INTRUSIVOS EN LAS CUENCAS SEDIMENTARIAS</a:t>
            </a:r>
          </a:p>
        </p:txBody>
      </p:sp>
      <p:sp>
        <p:nvSpPr>
          <p:cNvPr id="9" name="4 Marcador de texto">
            <a:extLst>
              <a:ext uri="{FF2B5EF4-FFF2-40B4-BE49-F238E27FC236}">
                <a16:creationId xmlns:a16="http://schemas.microsoft.com/office/drawing/2014/main" id="{425361B3-3DFC-427B-82EB-241729E8AD76}"/>
              </a:ext>
            </a:extLst>
          </p:cNvPr>
          <p:cNvSpPr txBox="1">
            <a:spLocks/>
          </p:cNvSpPr>
          <p:nvPr/>
        </p:nvSpPr>
        <p:spPr>
          <a:xfrm>
            <a:off x="224429" y="1813197"/>
            <a:ext cx="11743141" cy="11039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AR" sz="1600" dirty="0"/>
              <a:t>El emplazamiento de magmas ocurre en numerosas cuencas sedimentarias del mundo particularmente en cuenca extensionales de </a:t>
            </a:r>
            <a:r>
              <a:rPr lang="es-AR" sz="1600" dirty="0" err="1"/>
              <a:t>retroarco</a:t>
            </a:r>
            <a:r>
              <a:rPr lang="es-AR" sz="1600" dirty="0"/>
              <a:t> e </a:t>
            </a:r>
            <a:r>
              <a:rPr lang="es-AR" sz="1600" dirty="0" err="1"/>
              <a:t>intracratónicas</a:t>
            </a:r>
            <a:r>
              <a:rPr lang="es-AR" sz="1600" dirty="0"/>
              <a:t> y en márgenes pasivos (</a:t>
            </a:r>
            <a:r>
              <a:rPr lang="es-AR" sz="1600" dirty="0" err="1"/>
              <a:t>Senger</a:t>
            </a:r>
            <a:r>
              <a:rPr lang="es-AR" sz="1600" dirty="0"/>
              <a:t> </a:t>
            </a:r>
            <a:r>
              <a:rPr lang="es-AR" sz="1600" i="1" dirty="0"/>
              <a:t>et al.</a:t>
            </a:r>
            <a:r>
              <a:rPr lang="es-AR" sz="1600" dirty="0"/>
              <a:t>, 2017). </a:t>
            </a:r>
            <a:endParaRPr lang="es-ES" sz="1600" dirty="0"/>
          </a:p>
        </p:txBody>
      </p:sp>
      <p:pic>
        <p:nvPicPr>
          <p:cNvPr id="10" name="Imagen 9">
            <a:extLst>
              <a:ext uri="{FF2B5EF4-FFF2-40B4-BE49-F238E27FC236}">
                <a16:creationId xmlns:a16="http://schemas.microsoft.com/office/drawing/2014/main" id="{E464D9CA-905A-4BF5-B77E-D840D93537FC}"/>
              </a:ext>
            </a:extLst>
          </p:cNvPr>
          <p:cNvPicPr/>
          <p:nvPr/>
        </p:nvPicPr>
        <p:blipFill>
          <a:blip r:embed="rId2">
            <a:extLst>
              <a:ext uri="{28A0092B-C50C-407E-A947-70E740481C1C}">
                <a14:useLocalDpi xmlns:a14="http://schemas.microsoft.com/office/drawing/2010/main" val="0"/>
              </a:ext>
            </a:extLst>
          </a:blip>
          <a:stretch>
            <a:fillRect/>
          </a:stretch>
        </p:blipFill>
        <p:spPr>
          <a:xfrm>
            <a:off x="2038040" y="2435860"/>
            <a:ext cx="8115918" cy="3746285"/>
          </a:xfrm>
          <a:prstGeom prst="rect">
            <a:avLst/>
          </a:prstGeom>
        </p:spPr>
      </p:pic>
      <p:sp>
        <p:nvSpPr>
          <p:cNvPr id="11" name="CuadroTexto 10">
            <a:extLst>
              <a:ext uri="{FF2B5EF4-FFF2-40B4-BE49-F238E27FC236}">
                <a16:creationId xmlns:a16="http://schemas.microsoft.com/office/drawing/2014/main" id="{36288795-32C4-476B-A9F5-BD62529E1A73}"/>
              </a:ext>
            </a:extLst>
          </p:cNvPr>
          <p:cNvSpPr txBox="1"/>
          <p:nvPr/>
        </p:nvSpPr>
        <p:spPr>
          <a:xfrm>
            <a:off x="2038040" y="6182145"/>
            <a:ext cx="2150711" cy="369332"/>
          </a:xfrm>
          <a:prstGeom prst="rect">
            <a:avLst/>
          </a:prstGeom>
          <a:noFill/>
        </p:spPr>
        <p:txBody>
          <a:bodyPr wrap="square" rtlCol="0">
            <a:spAutoFit/>
          </a:bodyPr>
          <a:lstStyle/>
          <a:p>
            <a:r>
              <a:rPr lang="es-AR" dirty="0" err="1"/>
              <a:t>Senger</a:t>
            </a:r>
            <a:r>
              <a:rPr lang="es-AR" dirty="0"/>
              <a:t> </a:t>
            </a:r>
            <a:r>
              <a:rPr lang="es-AR" i="1" dirty="0"/>
              <a:t>et al.</a:t>
            </a:r>
            <a:r>
              <a:rPr lang="es-AR" dirty="0"/>
              <a:t>, 2017.</a:t>
            </a:r>
          </a:p>
        </p:txBody>
      </p:sp>
      <p:pic>
        <p:nvPicPr>
          <p:cNvPr id="12" name="Imagen 11">
            <a:extLst>
              <a:ext uri="{FF2B5EF4-FFF2-40B4-BE49-F238E27FC236}">
                <a16:creationId xmlns:a16="http://schemas.microsoft.com/office/drawing/2014/main" id="{C65B037F-611B-4681-AA07-0956D16C33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13" name="Rectángulo 12">
            <a:extLst>
              <a:ext uri="{FF2B5EF4-FFF2-40B4-BE49-F238E27FC236}">
                <a16:creationId xmlns:a16="http://schemas.microsoft.com/office/drawing/2014/main" id="{ACC0F19B-DD5F-4668-9C16-B46CE98911FE}"/>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 name="Imagen 1">
            <a:extLst>
              <a:ext uri="{FF2B5EF4-FFF2-40B4-BE49-F238E27FC236}">
                <a16:creationId xmlns:a16="http://schemas.microsoft.com/office/drawing/2014/main" id="{231BFBF2-E933-A2D7-C8AC-F61A2BD0D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502" y="294157"/>
            <a:ext cx="434539" cy="512533"/>
          </a:xfrm>
          <a:prstGeom prst="rect">
            <a:avLst/>
          </a:prstGeom>
        </p:spPr>
      </p:pic>
      <p:sp>
        <p:nvSpPr>
          <p:cNvPr id="3" name="Marcador de número de diapositiva 1">
            <a:extLst>
              <a:ext uri="{FF2B5EF4-FFF2-40B4-BE49-F238E27FC236}">
                <a16:creationId xmlns:a16="http://schemas.microsoft.com/office/drawing/2014/main" id="{14CDA7F6-5E45-D637-1248-DAA658923FF0}"/>
              </a:ext>
            </a:extLst>
          </p:cNvPr>
          <p:cNvSpPr>
            <a:spLocks noGrp="1"/>
          </p:cNvSpPr>
          <p:nvPr>
            <p:ph type="sldNum" sz="quarter" idx="12"/>
          </p:nvPr>
        </p:nvSpPr>
        <p:spPr>
          <a:xfrm>
            <a:off x="11919857" y="6537726"/>
            <a:ext cx="2743200" cy="365125"/>
          </a:xfrm>
        </p:spPr>
        <p:txBody>
          <a:bodyPr/>
          <a:lstStyle/>
          <a:p>
            <a:fld id="{B07A84DF-77A3-4E82-B62C-977FB6CD7776}" type="slidenum">
              <a:rPr lang="es-AR" smtClean="0"/>
              <a:t>4</a:t>
            </a:fld>
            <a:endParaRPr lang="es-AR" dirty="0"/>
          </a:p>
        </p:txBody>
      </p:sp>
    </p:spTree>
    <p:extLst>
      <p:ext uri="{BB962C8B-B14F-4D97-AF65-F5344CB8AC3E}">
        <p14:creationId xmlns:p14="http://schemas.microsoft.com/office/powerpoint/2010/main" val="92796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arcador de texto 3">
            <a:extLst>
              <a:ext uri="{FF2B5EF4-FFF2-40B4-BE49-F238E27FC236}">
                <a16:creationId xmlns:a16="http://schemas.microsoft.com/office/drawing/2014/main" id="{4FA0D59B-1685-4A9D-AADE-B5F8A696A9D6}"/>
              </a:ext>
            </a:extLst>
          </p:cNvPr>
          <p:cNvSpPr txBox="1">
            <a:spLocks/>
          </p:cNvSpPr>
          <p:nvPr/>
        </p:nvSpPr>
        <p:spPr>
          <a:xfrm>
            <a:off x="68498" y="980921"/>
            <a:ext cx="7302974"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s-AR" sz="1600" b="1" dirty="0">
                <a:solidFill>
                  <a:srgbClr val="0070C0"/>
                </a:solidFill>
              </a:rPr>
              <a:t>EVOLUCIÓN Y MAGMATISMO</a:t>
            </a:r>
          </a:p>
        </p:txBody>
      </p:sp>
      <p:grpSp>
        <p:nvGrpSpPr>
          <p:cNvPr id="28" name="Grupo 27">
            <a:extLst>
              <a:ext uri="{FF2B5EF4-FFF2-40B4-BE49-F238E27FC236}">
                <a16:creationId xmlns:a16="http://schemas.microsoft.com/office/drawing/2014/main" id="{025DB9D3-1EBA-4AE6-B415-B256126B58A9}"/>
              </a:ext>
            </a:extLst>
          </p:cNvPr>
          <p:cNvGrpSpPr>
            <a:grpSpLocks noChangeAspect="1"/>
          </p:cNvGrpSpPr>
          <p:nvPr/>
        </p:nvGrpSpPr>
        <p:grpSpPr>
          <a:xfrm>
            <a:off x="4014213" y="1421196"/>
            <a:ext cx="8066795" cy="3057071"/>
            <a:chOff x="0" y="1010100"/>
            <a:chExt cx="12349272" cy="4680000"/>
          </a:xfrm>
        </p:grpSpPr>
        <p:pic>
          <p:nvPicPr>
            <p:cNvPr id="29" name="Imagen 28">
              <a:extLst>
                <a:ext uri="{FF2B5EF4-FFF2-40B4-BE49-F238E27FC236}">
                  <a16:creationId xmlns:a16="http://schemas.microsoft.com/office/drawing/2014/main" id="{822AF2D3-22AF-4218-A7E7-E5F4959B1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9625"/>
              <a:ext cx="6105525" cy="4629150"/>
            </a:xfrm>
            <a:prstGeom prst="rect">
              <a:avLst/>
            </a:prstGeom>
          </p:spPr>
        </p:pic>
        <p:pic>
          <p:nvPicPr>
            <p:cNvPr id="30" name="Imagen 29">
              <a:extLst>
                <a:ext uri="{FF2B5EF4-FFF2-40B4-BE49-F238E27FC236}">
                  <a16:creationId xmlns:a16="http://schemas.microsoft.com/office/drawing/2014/main" id="{4FF1CF66-DAF6-4ADB-843F-EAE4A52D1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474" y="1010100"/>
              <a:ext cx="6262798" cy="4680000"/>
            </a:xfrm>
            <a:prstGeom prst="rect">
              <a:avLst/>
            </a:prstGeom>
          </p:spPr>
        </p:pic>
      </p:grpSp>
      <p:sp>
        <p:nvSpPr>
          <p:cNvPr id="31" name="CuadroTexto 30">
            <a:extLst>
              <a:ext uri="{FF2B5EF4-FFF2-40B4-BE49-F238E27FC236}">
                <a16:creationId xmlns:a16="http://schemas.microsoft.com/office/drawing/2014/main" id="{F1C6EE50-41ED-4E6D-9BF4-F6FF78B9E0EB}"/>
              </a:ext>
            </a:extLst>
          </p:cNvPr>
          <p:cNvSpPr txBox="1"/>
          <p:nvPr/>
        </p:nvSpPr>
        <p:spPr>
          <a:xfrm>
            <a:off x="9715500" y="4108935"/>
            <a:ext cx="2590800" cy="369332"/>
          </a:xfrm>
          <a:prstGeom prst="rect">
            <a:avLst/>
          </a:prstGeom>
          <a:noFill/>
        </p:spPr>
        <p:txBody>
          <a:bodyPr wrap="square" rtlCol="0">
            <a:spAutoFit/>
          </a:bodyPr>
          <a:lstStyle/>
          <a:p>
            <a:r>
              <a:rPr lang="es-AR" dirty="0"/>
              <a:t>Rodríguez y </a:t>
            </a:r>
            <a:r>
              <a:rPr lang="es-AR" dirty="0" err="1"/>
              <a:t>Littke</a:t>
            </a:r>
            <a:r>
              <a:rPr lang="es-AR" dirty="0"/>
              <a:t>, 2001</a:t>
            </a:r>
          </a:p>
        </p:txBody>
      </p:sp>
      <p:pic>
        <p:nvPicPr>
          <p:cNvPr id="32" name="Imagen 31">
            <a:extLst>
              <a:ext uri="{FF2B5EF4-FFF2-40B4-BE49-F238E27FC236}">
                <a16:creationId xmlns:a16="http://schemas.microsoft.com/office/drawing/2014/main" id="{8B5F417D-A124-4A63-8BE2-D21C09344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18" y="1406998"/>
            <a:ext cx="3803783" cy="4935584"/>
          </a:xfrm>
          <a:prstGeom prst="rect">
            <a:avLst/>
          </a:prstGeom>
        </p:spPr>
      </p:pic>
      <p:sp>
        <p:nvSpPr>
          <p:cNvPr id="33" name="CuadroTexto 32">
            <a:extLst>
              <a:ext uri="{FF2B5EF4-FFF2-40B4-BE49-F238E27FC236}">
                <a16:creationId xmlns:a16="http://schemas.microsoft.com/office/drawing/2014/main" id="{D521A8C4-B95C-4C7B-8F22-F95263937C31}"/>
              </a:ext>
            </a:extLst>
          </p:cNvPr>
          <p:cNvSpPr txBox="1"/>
          <p:nvPr/>
        </p:nvSpPr>
        <p:spPr>
          <a:xfrm>
            <a:off x="205881" y="6391275"/>
            <a:ext cx="3614003" cy="369332"/>
          </a:xfrm>
          <a:prstGeom prst="rect">
            <a:avLst/>
          </a:prstGeom>
          <a:noFill/>
        </p:spPr>
        <p:txBody>
          <a:bodyPr wrap="none" rtlCol="0">
            <a:spAutoFit/>
          </a:bodyPr>
          <a:lstStyle/>
          <a:p>
            <a:r>
              <a:rPr lang="es-AR"/>
              <a:t>Foix, Allard, Ferreira y </a:t>
            </a:r>
            <a:r>
              <a:rPr lang="es-AR" err="1"/>
              <a:t>Atencio</a:t>
            </a:r>
            <a:r>
              <a:rPr lang="es-AR"/>
              <a:t>, 2020.</a:t>
            </a:r>
          </a:p>
        </p:txBody>
      </p:sp>
      <p:sp>
        <p:nvSpPr>
          <p:cNvPr id="3" name="CuadroTexto 2">
            <a:extLst>
              <a:ext uri="{FF2B5EF4-FFF2-40B4-BE49-F238E27FC236}">
                <a16:creationId xmlns:a16="http://schemas.microsoft.com/office/drawing/2014/main" id="{2F773FD1-5713-C9D5-B509-BC549400EAA2}"/>
              </a:ext>
            </a:extLst>
          </p:cNvPr>
          <p:cNvSpPr txBox="1"/>
          <p:nvPr/>
        </p:nvSpPr>
        <p:spPr>
          <a:xfrm>
            <a:off x="4014213" y="4551975"/>
            <a:ext cx="8066795" cy="2554545"/>
          </a:xfrm>
          <a:prstGeom prst="rect">
            <a:avLst/>
          </a:prstGeom>
          <a:noFill/>
        </p:spPr>
        <p:txBody>
          <a:bodyPr wrap="square" lIns="91440" tIns="45720" rIns="91440" bIns="45720" rtlCol="0" anchor="t">
            <a:spAutoFit/>
          </a:bodyPr>
          <a:lstStyle/>
          <a:p>
            <a:pPr algn="ctr"/>
            <a:r>
              <a:rPr lang="es-AR" sz="1600" dirty="0"/>
              <a:t>3 grandes eventos se emplazan a nivel ígneo en el ámbito de la CGSJ:</a:t>
            </a:r>
          </a:p>
          <a:p>
            <a:endParaRPr lang="es-AR" sz="1600" dirty="0"/>
          </a:p>
          <a:p>
            <a:pPr marL="400050" indent="-400050">
              <a:buFont typeface="+mj-lt"/>
              <a:buAutoNum type="romanUcPeriod"/>
            </a:pPr>
            <a:r>
              <a:rPr lang="es-AR" sz="1600" dirty="0"/>
              <a:t>Batolito de la Patagonia Central (triásico tardía-jurásico temprano; </a:t>
            </a:r>
            <a:r>
              <a:rPr lang="es-AR" sz="1600" dirty="0" err="1"/>
              <a:t>Rapela</a:t>
            </a:r>
            <a:r>
              <a:rPr lang="es-AR" sz="1600" dirty="0"/>
              <a:t>, 1999).</a:t>
            </a:r>
          </a:p>
          <a:p>
            <a:pPr marL="400050" indent="-400050">
              <a:buFont typeface="+mj-lt"/>
              <a:buAutoNum type="romanUcPeriod"/>
            </a:pPr>
            <a:r>
              <a:rPr lang="es-AR" sz="1600" dirty="0"/>
              <a:t>Debut de la apertura del Atlántico Sur genera los Grupos Lonco </a:t>
            </a:r>
            <a:r>
              <a:rPr lang="es-AR" sz="1600" dirty="0" err="1"/>
              <a:t>Trapial</a:t>
            </a:r>
            <a:r>
              <a:rPr lang="es-AR" sz="1600" dirty="0"/>
              <a:t> y Bahía Laura (Page </a:t>
            </a:r>
            <a:r>
              <a:rPr lang="es-AR" sz="1600" i="1" dirty="0"/>
              <a:t>et al</a:t>
            </a:r>
            <a:r>
              <a:rPr lang="es-AR" sz="1600" dirty="0"/>
              <a:t>., 1999, Legarreta y </a:t>
            </a:r>
            <a:r>
              <a:rPr lang="es-AR" sz="1600" dirty="0" err="1"/>
              <a:t>Uliana</a:t>
            </a:r>
            <a:r>
              <a:rPr lang="es-AR" sz="1600" dirty="0"/>
              <a:t>, 1999) denominado en la industria petrolera como Basamento económico. </a:t>
            </a:r>
          </a:p>
          <a:p>
            <a:pPr marL="400050" indent="-400050">
              <a:buFont typeface="+mj-lt"/>
              <a:buAutoNum type="romanUcPeriod"/>
            </a:pPr>
            <a:r>
              <a:rPr lang="es-AR" sz="1600" dirty="0"/>
              <a:t>Cenozoico, comienza un magmatismo de </a:t>
            </a:r>
            <a:r>
              <a:rPr lang="es-AR" sz="1600" dirty="0" err="1"/>
              <a:t>intraplaca</a:t>
            </a:r>
            <a:r>
              <a:rPr lang="es-AR" sz="1600" dirty="0"/>
              <a:t>, tuvo dos grandes fases una Paleoceno-Eoceno y otra Mioceno-Presente (Haller </a:t>
            </a:r>
            <a:r>
              <a:rPr lang="es-AR" sz="1600" i="1" dirty="0"/>
              <a:t>et al</a:t>
            </a:r>
            <a:r>
              <a:rPr lang="es-AR" sz="1600" dirty="0"/>
              <a:t>., 2020).</a:t>
            </a:r>
          </a:p>
          <a:p>
            <a:pPr marL="400050" indent="-400050">
              <a:buFont typeface="+mj-lt"/>
              <a:buAutoNum type="romanUcPeriod"/>
            </a:pPr>
            <a:endParaRPr lang="es-AR" sz="1600" dirty="0"/>
          </a:p>
          <a:p>
            <a:pPr marL="400050" indent="-400050">
              <a:buFont typeface="+mj-lt"/>
              <a:buAutoNum type="romanUcPeriod"/>
            </a:pPr>
            <a:endParaRPr lang="es-AR" sz="1600" dirty="0"/>
          </a:p>
        </p:txBody>
      </p:sp>
      <p:pic>
        <p:nvPicPr>
          <p:cNvPr id="11" name="Imagen 10">
            <a:extLst>
              <a:ext uri="{FF2B5EF4-FFF2-40B4-BE49-F238E27FC236}">
                <a16:creationId xmlns:a16="http://schemas.microsoft.com/office/drawing/2014/main" id="{3CCC980A-DCD9-4580-B193-1CBD0E74E9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12" name="Rectángulo 11">
            <a:extLst>
              <a:ext uri="{FF2B5EF4-FFF2-40B4-BE49-F238E27FC236}">
                <a16:creationId xmlns:a16="http://schemas.microsoft.com/office/drawing/2014/main" id="{6C4DF293-6D10-4808-AAF5-7DEA0C912536}"/>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 name="Imagen 1">
            <a:extLst>
              <a:ext uri="{FF2B5EF4-FFF2-40B4-BE49-F238E27FC236}">
                <a16:creationId xmlns:a16="http://schemas.microsoft.com/office/drawing/2014/main" id="{D4326D7D-F817-4C98-0968-168FDA4C3D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7610" y="294157"/>
            <a:ext cx="434539" cy="512533"/>
          </a:xfrm>
          <a:prstGeom prst="rect">
            <a:avLst/>
          </a:prstGeom>
        </p:spPr>
      </p:pic>
      <p:sp>
        <p:nvSpPr>
          <p:cNvPr id="4" name="Marcador de número de diapositiva 1">
            <a:extLst>
              <a:ext uri="{FF2B5EF4-FFF2-40B4-BE49-F238E27FC236}">
                <a16:creationId xmlns:a16="http://schemas.microsoft.com/office/drawing/2014/main" id="{A922E52B-B5B4-1038-A060-32E080926BDF}"/>
              </a:ext>
            </a:extLst>
          </p:cNvPr>
          <p:cNvSpPr>
            <a:spLocks noGrp="1"/>
          </p:cNvSpPr>
          <p:nvPr>
            <p:ph type="sldNum" sz="quarter" idx="12"/>
          </p:nvPr>
        </p:nvSpPr>
        <p:spPr>
          <a:xfrm>
            <a:off x="11847443" y="6545080"/>
            <a:ext cx="2743200" cy="365125"/>
          </a:xfrm>
        </p:spPr>
        <p:txBody>
          <a:bodyPr/>
          <a:lstStyle/>
          <a:p>
            <a:fld id="{B07A84DF-77A3-4E82-B62C-977FB6CD7776}" type="slidenum">
              <a:rPr lang="es-AR" smtClean="0"/>
              <a:t>5</a:t>
            </a:fld>
            <a:endParaRPr lang="es-AR" dirty="0"/>
          </a:p>
        </p:txBody>
      </p:sp>
    </p:spTree>
    <p:extLst>
      <p:ext uri="{BB962C8B-B14F-4D97-AF65-F5344CB8AC3E}">
        <p14:creationId xmlns:p14="http://schemas.microsoft.com/office/powerpoint/2010/main" val="3229567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0C4BD422-696B-4AAF-8A7B-3F91CA3ADF0C}"/>
              </a:ext>
            </a:extLst>
          </p:cNvPr>
          <p:cNvGraphicFramePr/>
          <p:nvPr/>
        </p:nvGraphicFramePr>
        <p:xfrm>
          <a:off x="41809" y="1859086"/>
          <a:ext cx="7721600" cy="46578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6DD3634C-D706-4D2A-9265-7F87663DD08B}"/>
              </a:ext>
            </a:extLst>
          </p:cNvPr>
          <p:cNvSpPr txBox="1"/>
          <p:nvPr/>
        </p:nvSpPr>
        <p:spPr>
          <a:xfrm>
            <a:off x="67531" y="983354"/>
            <a:ext cx="8758399" cy="313932"/>
          </a:xfrm>
          <a:prstGeom prst="rect">
            <a:avLst/>
          </a:prstGeom>
          <a:noFill/>
        </p:spPr>
        <p:txBody>
          <a:bodyPr wrap="square" lIns="91440" tIns="45720" rIns="91440" bIns="4572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s-AR" sz="1600" b="1" i="0" u="none" strike="noStrike" kern="1200" cap="none" spc="0" normalizeH="0" baseline="0" noProof="0" dirty="0">
                <a:ln>
                  <a:noFill/>
                </a:ln>
                <a:solidFill>
                  <a:srgbClr val="0070C0"/>
                </a:solidFill>
                <a:effectLst/>
                <a:uLnTx/>
                <a:uFillTx/>
                <a:latin typeface="Calibri" panose="020F0502020204030204"/>
                <a:ea typeface="+mn-ea"/>
                <a:cs typeface="+mn-cs"/>
              </a:rPr>
              <a:t>METODOLOGÍA</a:t>
            </a:r>
          </a:p>
        </p:txBody>
      </p:sp>
      <p:sp>
        <p:nvSpPr>
          <p:cNvPr id="2" name="CuadroTexto 1">
            <a:extLst>
              <a:ext uri="{FF2B5EF4-FFF2-40B4-BE49-F238E27FC236}">
                <a16:creationId xmlns:a16="http://schemas.microsoft.com/office/drawing/2014/main" id="{6D7A66A7-4BF8-7902-E925-2CC590A8D338}"/>
              </a:ext>
            </a:extLst>
          </p:cNvPr>
          <p:cNvSpPr txBox="1"/>
          <p:nvPr/>
        </p:nvSpPr>
        <p:spPr>
          <a:xfrm>
            <a:off x="6297660" y="3612329"/>
            <a:ext cx="5852531" cy="92333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a:ln>
                  <a:noFill/>
                </a:ln>
                <a:solidFill>
                  <a:prstClr val="white"/>
                </a:solidFill>
                <a:effectLst/>
                <a:uLnTx/>
                <a:uFillTx/>
                <a:latin typeface="Calibri" panose="020F0502020204030204"/>
                <a:ea typeface="+mn-ea"/>
                <a:cs typeface="+mn-cs"/>
              </a:rPr>
              <a:t>Las interpretaciones símicas realizadas de los intrusivos en este trabajo fueron verificadas con un total de 65 pozos que comprobaron la existencia de las rocas ígneas en subsuelo.</a:t>
            </a:r>
          </a:p>
        </p:txBody>
      </p:sp>
      <p:sp>
        <p:nvSpPr>
          <p:cNvPr id="3" name="Cerrar llave 2">
            <a:extLst>
              <a:ext uri="{FF2B5EF4-FFF2-40B4-BE49-F238E27FC236}">
                <a16:creationId xmlns:a16="http://schemas.microsoft.com/office/drawing/2014/main" id="{300466FA-677B-E2F9-FAC3-6207F1B9CB77}"/>
              </a:ext>
            </a:extLst>
          </p:cNvPr>
          <p:cNvSpPr/>
          <p:nvPr/>
        </p:nvSpPr>
        <p:spPr>
          <a:xfrm>
            <a:off x="7219666" y="1859086"/>
            <a:ext cx="163773" cy="13865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CC37E1BD-F246-5C23-A1C1-F28A8A92668B}"/>
              </a:ext>
            </a:extLst>
          </p:cNvPr>
          <p:cNvSpPr txBox="1"/>
          <p:nvPr/>
        </p:nvSpPr>
        <p:spPr>
          <a:xfrm>
            <a:off x="7478973" y="2229212"/>
            <a:ext cx="425810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Según criterios de </a:t>
            </a:r>
            <a:r>
              <a:rPr kumimoji="0" lang="es-AR" sz="1800" b="0" i="0" u="none" strike="noStrike" kern="1200" cap="none" spc="0" normalizeH="0" baseline="0" noProof="0" err="1">
                <a:ln>
                  <a:noFill/>
                </a:ln>
                <a:solidFill>
                  <a:prstClr val="black"/>
                </a:solidFill>
                <a:effectLst/>
                <a:uLnTx/>
                <a:uFillTx/>
                <a:latin typeface="Calibri" panose="020F0502020204030204"/>
                <a:ea typeface="+mn-ea"/>
                <a:cs typeface="+mn-cs"/>
              </a:rPr>
              <a:t>Delpino</a:t>
            </a: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 y </a:t>
            </a:r>
            <a:r>
              <a:rPr kumimoji="0" lang="es-AR" sz="1800" b="0" i="0" u="none" strike="noStrike" kern="1200" cap="none" spc="0" normalizeH="0" baseline="0" noProof="0" err="1">
                <a:ln>
                  <a:noFill/>
                </a:ln>
                <a:solidFill>
                  <a:prstClr val="black"/>
                </a:solidFill>
                <a:effectLst/>
                <a:uLnTx/>
                <a:uFillTx/>
                <a:latin typeface="Calibri" panose="020F0502020204030204"/>
                <a:ea typeface="+mn-ea"/>
                <a:cs typeface="+mn-cs"/>
              </a:rPr>
              <a:t>Bermudez</a:t>
            </a: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 (2009) y Porras </a:t>
            </a:r>
            <a:r>
              <a:rPr kumimoji="0" lang="es-AR" sz="1800" b="0" i="1" u="none" strike="noStrike" kern="1200" cap="none" spc="0" normalizeH="0" baseline="0" noProof="0">
                <a:ln>
                  <a:noFill/>
                </a:ln>
                <a:solidFill>
                  <a:prstClr val="black"/>
                </a:solidFill>
                <a:effectLst/>
                <a:uLnTx/>
                <a:uFillTx/>
                <a:latin typeface="Calibri" panose="020F0502020204030204"/>
                <a:ea typeface="+mn-ea"/>
                <a:cs typeface="+mn-cs"/>
              </a:rPr>
              <a:t>et al. </a:t>
            </a: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(2011)</a:t>
            </a:r>
          </a:p>
        </p:txBody>
      </p:sp>
      <p:sp>
        <p:nvSpPr>
          <p:cNvPr id="7" name="CuadroTexto 6">
            <a:extLst>
              <a:ext uri="{FF2B5EF4-FFF2-40B4-BE49-F238E27FC236}">
                <a16:creationId xmlns:a16="http://schemas.microsoft.com/office/drawing/2014/main" id="{6FEFEC9E-BFF6-72BB-6D91-6482C3857D47}"/>
              </a:ext>
            </a:extLst>
          </p:cNvPr>
          <p:cNvSpPr txBox="1"/>
          <p:nvPr/>
        </p:nvSpPr>
        <p:spPr>
          <a:xfrm>
            <a:off x="7383439" y="5209953"/>
            <a:ext cx="4514394"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a:ln>
                  <a:noFill/>
                </a:ln>
                <a:solidFill>
                  <a:prstClr val="black"/>
                </a:solidFill>
                <a:effectLst/>
                <a:uLnTx/>
                <a:uFillTx/>
                <a:latin typeface="Calibri" panose="020F0502020204030204"/>
                <a:ea typeface="+mn-ea"/>
                <a:cs typeface="+mn-cs"/>
              </a:rPr>
              <a:t>Se revisó la existencia de trabajos antecedentes sobre intrusivos en el subsuelo de la cuenca del Golfo San Jorge</a:t>
            </a:r>
          </a:p>
        </p:txBody>
      </p:sp>
      <p:pic>
        <p:nvPicPr>
          <p:cNvPr id="10" name="Imagen 9">
            <a:extLst>
              <a:ext uri="{FF2B5EF4-FFF2-40B4-BE49-F238E27FC236}">
                <a16:creationId xmlns:a16="http://schemas.microsoft.com/office/drawing/2014/main" id="{C9B5780C-3B45-4158-A2F0-C5DFD5CD23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11" name="Rectángulo 10">
            <a:extLst>
              <a:ext uri="{FF2B5EF4-FFF2-40B4-BE49-F238E27FC236}">
                <a16:creationId xmlns:a16="http://schemas.microsoft.com/office/drawing/2014/main" id="{2D00364C-AF6D-4452-ACDE-70D5D1A77D66}"/>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8" name="Imagen 7">
            <a:extLst>
              <a:ext uri="{FF2B5EF4-FFF2-40B4-BE49-F238E27FC236}">
                <a16:creationId xmlns:a16="http://schemas.microsoft.com/office/drawing/2014/main" id="{E0A1EB58-1CA1-2D23-4A18-B3320B1F7F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18512" y="294157"/>
            <a:ext cx="434539" cy="512533"/>
          </a:xfrm>
          <a:prstGeom prst="rect">
            <a:avLst/>
          </a:prstGeom>
        </p:spPr>
      </p:pic>
      <p:sp>
        <p:nvSpPr>
          <p:cNvPr id="9" name="Marcador de número de diapositiva 7">
            <a:extLst>
              <a:ext uri="{FF2B5EF4-FFF2-40B4-BE49-F238E27FC236}">
                <a16:creationId xmlns:a16="http://schemas.microsoft.com/office/drawing/2014/main" id="{3C34D17E-76A6-F464-C332-18A1DEF20CC3}"/>
              </a:ext>
            </a:extLst>
          </p:cNvPr>
          <p:cNvSpPr>
            <a:spLocks noGrp="1"/>
          </p:cNvSpPr>
          <p:nvPr>
            <p:ph type="sldNum" sz="quarter" idx="12"/>
          </p:nvPr>
        </p:nvSpPr>
        <p:spPr>
          <a:xfrm>
            <a:off x="11897833" y="6516963"/>
            <a:ext cx="2743200" cy="365125"/>
          </a:xfrm>
        </p:spPr>
        <p:txBody>
          <a:bodyPr/>
          <a:lstStyle/>
          <a:p>
            <a:fld id="{B07A84DF-77A3-4E82-B62C-977FB6CD7776}" type="slidenum">
              <a:rPr lang="es-AR" smtClean="0"/>
              <a:t>6</a:t>
            </a:fld>
            <a:endParaRPr lang="es-AR" dirty="0"/>
          </a:p>
        </p:txBody>
      </p:sp>
    </p:spTree>
    <p:extLst>
      <p:ext uri="{BB962C8B-B14F-4D97-AF65-F5344CB8AC3E}">
        <p14:creationId xmlns:p14="http://schemas.microsoft.com/office/powerpoint/2010/main" val="938198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574B2D5-B50D-4A8A-91BC-7732AE14CB6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2" t="864" b="1209"/>
          <a:stretch/>
        </p:blipFill>
        <p:spPr bwMode="auto">
          <a:xfrm>
            <a:off x="165737" y="1327512"/>
            <a:ext cx="9643467" cy="33404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4A388030-8F51-44FA-9C6C-2218B4A96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187" y="4737417"/>
            <a:ext cx="4031095" cy="2104265"/>
          </a:xfrm>
          <a:prstGeom prst="rect">
            <a:avLst/>
          </a:prstGeom>
        </p:spPr>
      </p:pic>
      <p:sp>
        <p:nvSpPr>
          <p:cNvPr id="6" name="CuadroTexto 5">
            <a:extLst>
              <a:ext uri="{FF2B5EF4-FFF2-40B4-BE49-F238E27FC236}">
                <a16:creationId xmlns:a16="http://schemas.microsoft.com/office/drawing/2014/main" id="{6D8D98C8-A70F-4799-8F58-0E8262B570E9}"/>
              </a:ext>
            </a:extLst>
          </p:cNvPr>
          <p:cNvSpPr txBox="1"/>
          <p:nvPr/>
        </p:nvSpPr>
        <p:spPr>
          <a:xfrm>
            <a:off x="165737" y="4706221"/>
            <a:ext cx="1554475"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s-AR" sz="1200"/>
              <a:t>Daniela Van </a:t>
            </a:r>
            <a:r>
              <a:rPr lang="es-AR" sz="1200" err="1"/>
              <a:t>Wyk</a:t>
            </a:r>
            <a:r>
              <a:rPr lang="es-AR" sz="1200"/>
              <a:t>,</a:t>
            </a:r>
          </a:p>
          <a:p>
            <a:r>
              <a:rPr lang="es-AR" sz="1200"/>
              <a:t>Maximiliano Iglesias,</a:t>
            </a:r>
          </a:p>
          <a:p>
            <a:r>
              <a:rPr lang="es-AR" sz="1200"/>
              <a:t>Christian Gatica,</a:t>
            </a:r>
          </a:p>
          <a:p>
            <a:r>
              <a:rPr lang="es-AR" sz="1200"/>
              <a:t>Cristian Allende, </a:t>
            </a:r>
          </a:p>
          <a:p>
            <a:r>
              <a:rPr lang="es-AR" sz="1200"/>
              <a:t>Carlos </a:t>
            </a:r>
            <a:r>
              <a:rPr lang="es-AR" sz="1200" err="1"/>
              <a:t>Perez</a:t>
            </a:r>
            <a:r>
              <a:rPr lang="es-AR" sz="1200"/>
              <a:t>,</a:t>
            </a:r>
          </a:p>
          <a:p>
            <a:r>
              <a:rPr lang="es-AR" sz="1200"/>
              <a:t>Ana Quintana,</a:t>
            </a:r>
          </a:p>
          <a:p>
            <a:r>
              <a:rPr lang="es-AR" sz="1200"/>
              <a:t>Cecilia Cabrera y</a:t>
            </a:r>
          </a:p>
          <a:p>
            <a:r>
              <a:rPr lang="es-AR" sz="1200"/>
              <a:t>Alejandro Escobar, 2015.</a:t>
            </a:r>
          </a:p>
          <a:p>
            <a:r>
              <a:rPr lang="es-AR" sz="1200"/>
              <a:t>V Jornadas de Geociencias YPF</a:t>
            </a:r>
          </a:p>
        </p:txBody>
      </p:sp>
      <p:pic>
        <p:nvPicPr>
          <p:cNvPr id="7" name="Imagen 6">
            <a:extLst>
              <a:ext uri="{FF2B5EF4-FFF2-40B4-BE49-F238E27FC236}">
                <a16:creationId xmlns:a16="http://schemas.microsoft.com/office/drawing/2014/main" id="{A55C2EDE-EB8F-4349-946E-6C0C2176B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5645" y="4653404"/>
            <a:ext cx="4164168" cy="1041042"/>
          </a:xfrm>
          <a:prstGeom prst="rect">
            <a:avLst/>
          </a:prstGeom>
          <a:ln>
            <a:solidFill>
              <a:schemeClr val="tx1"/>
            </a:solidFill>
          </a:ln>
        </p:spPr>
      </p:pic>
      <p:pic>
        <p:nvPicPr>
          <p:cNvPr id="8" name="Imagen 7">
            <a:extLst>
              <a:ext uri="{FF2B5EF4-FFF2-40B4-BE49-F238E27FC236}">
                <a16:creationId xmlns:a16="http://schemas.microsoft.com/office/drawing/2014/main" id="{644958B2-1868-4475-9364-1A98C9A69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5645" y="5694446"/>
            <a:ext cx="5103380" cy="1147236"/>
          </a:xfrm>
          <a:prstGeom prst="rect">
            <a:avLst/>
          </a:prstGeom>
          <a:ln>
            <a:solidFill>
              <a:schemeClr val="tx1"/>
            </a:solidFill>
          </a:ln>
        </p:spPr>
      </p:pic>
      <p:sp>
        <p:nvSpPr>
          <p:cNvPr id="9" name="CuadroTexto 8">
            <a:extLst>
              <a:ext uri="{FF2B5EF4-FFF2-40B4-BE49-F238E27FC236}">
                <a16:creationId xmlns:a16="http://schemas.microsoft.com/office/drawing/2014/main" id="{382F8526-DCE0-47D5-8C67-56E9FBBEA6CE}"/>
              </a:ext>
            </a:extLst>
          </p:cNvPr>
          <p:cNvSpPr txBox="1"/>
          <p:nvPr/>
        </p:nvSpPr>
        <p:spPr>
          <a:xfrm>
            <a:off x="10192725" y="4820102"/>
            <a:ext cx="1999275" cy="1015663"/>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s-AR" sz="1200" err="1"/>
              <a:t>Vietto</a:t>
            </a:r>
            <a:r>
              <a:rPr lang="es-AR" sz="1200"/>
              <a:t> , 2000. Tesis Doctoral afloramientos de Las Heras</a:t>
            </a:r>
          </a:p>
          <a:p>
            <a:endParaRPr lang="es-AR" sz="1200"/>
          </a:p>
          <a:p>
            <a:r>
              <a:rPr lang="es-AR" sz="1200"/>
              <a:t>Bustos, 2021, </a:t>
            </a:r>
            <a:r>
              <a:rPr lang="es-AR" sz="1200" err="1"/>
              <a:t>Kimn</a:t>
            </a:r>
            <a:r>
              <a:rPr lang="es-AR" sz="1200"/>
              <a:t> II. Intrusivo en área PT Bloque II</a:t>
            </a:r>
          </a:p>
        </p:txBody>
      </p:sp>
      <p:sp>
        <p:nvSpPr>
          <p:cNvPr id="11" name="CuadroTexto 10">
            <a:extLst>
              <a:ext uri="{FF2B5EF4-FFF2-40B4-BE49-F238E27FC236}">
                <a16:creationId xmlns:a16="http://schemas.microsoft.com/office/drawing/2014/main" id="{920D07C7-AE92-44C5-BE56-3C3A02664DEC}"/>
              </a:ext>
            </a:extLst>
          </p:cNvPr>
          <p:cNvSpPr txBox="1"/>
          <p:nvPr/>
        </p:nvSpPr>
        <p:spPr>
          <a:xfrm>
            <a:off x="67261" y="975277"/>
            <a:ext cx="6100762" cy="313932"/>
          </a:xfrm>
          <a:prstGeom prst="rect">
            <a:avLst/>
          </a:prstGeom>
          <a:noFill/>
        </p:spPr>
        <p:txBody>
          <a:bodyPr wrap="square">
            <a:spAutoFit/>
          </a:bodyPr>
          <a:lstStyle/>
          <a:p>
            <a:pPr marL="228600" indent="-228600">
              <a:lnSpc>
                <a:spcPct val="90000"/>
              </a:lnSpc>
              <a:spcBef>
                <a:spcPts val="1000"/>
              </a:spcBef>
              <a:buFont typeface="Wingdings" panose="05000000000000000000" pitchFamily="2" charset="2"/>
              <a:buChar char="v"/>
            </a:pPr>
            <a:r>
              <a:rPr lang="es-AR" sz="1600" b="1" dirty="0">
                <a:solidFill>
                  <a:srgbClr val="0070C0"/>
                </a:solidFill>
              </a:rPr>
              <a:t>ANTECEDENTES EN SUBSUELO</a:t>
            </a:r>
          </a:p>
        </p:txBody>
      </p:sp>
      <p:sp>
        <p:nvSpPr>
          <p:cNvPr id="2" name="CuadroTexto 1">
            <a:extLst>
              <a:ext uri="{FF2B5EF4-FFF2-40B4-BE49-F238E27FC236}">
                <a16:creationId xmlns:a16="http://schemas.microsoft.com/office/drawing/2014/main" id="{6E1D7C18-6273-FC18-3728-B3A5517DF27E}"/>
              </a:ext>
            </a:extLst>
          </p:cNvPr>
          <p:cNvSpPr txBox="1"/>
          <p:nvPr/>
        </p:nvSpPr>
        <p:spPr>
          <a:xfrm>
            <a:off x="9902749" y="1323233"/>
            <a:ext cx="2217059"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r>
              <a:rPr lang="es-AR" dirty="0"/>
              <a:t>Está documentado la generación de un reservorio no convencional en el </a:t>
            </a:r>
            <a:r>
              <a:rPr lang="es-AR" dirty="0" err="1"/>
              <a:t>Neocomino</a:t>
            </a:r>
            <a:r>
              <a:rPr lang="es-AR" dirty="0"/>
              <a:t> (Cid de la Paz y Vallejo, 1991) perteneciente al sistema petrolero Aguada Bandera-Bajo Barreal (!)</a:t>
            </a:r>
          </a:p>
        </p:txBody>
      </p:sp>
      <p:sp>
        <p:nvSpPr>
          <p:cNvPr id="3" name="CuadroTexto 2">
            <a:extLst>
              <a:ext uri="{FF2B5EF4-FFF2-40B4-BE49-F238E27FC236}">
                <a16:creationId xmlns:a16="http://schemas.microsoft.com/office/drawing/2014/main" id="{E8C3AABD-2FC7-C66A-455C-9BE7B94A6B00}"/>
              </a:ext>
            </a:extLst>
          </p:cNvPr>
          <p:cNvSpPr txBox="1"/>
          <p:nvPr/>
        </p:nvSpPr>
        <p:spPr>
          <a:xfrm>
            <a:off x="276726" y="4222629"/>
            <a:ext cx="188895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AR" dirty="0" err="1"/>
              <a:t>Stinco</a:t>
            </a:r>
            <a:r>
              <a:rPr lang="es-AR" dirty="0"/>
              <a:t>, L. P., 2015. </a:t>
            </a:r>
          </a:p>
        </p:txBody>
      </p:sp>
      <p:pic>
        <p:nvPicPr>
          <p:cNvPr id="13" name="Imagen 12">
            <a:extLst>
              <a:ext uri="{FF2B5EF4-FFF2-40B4-BE49-F238E27FC236}">
                <a16:creationId xmlns:a16="http://schemas.microsoft.com/office/drawing/2014/main" id="{40F041A4-8AFF-4F9F-B669-795F46F85A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14" name="Rectángulo 13">
            <a:extLst>
              <a:ext uri="{FF2B5EF4-FFF2-40B4-BE49-F238E27FC236}">
                <a16:creationId xmlns:a16="http://schemas.microsoft.com/office/drawing/2014/main" id="{A1E669DF-327F-4857-9113-32FB9AAA94FA}"/>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Marcador de número de diapositiva 9">
            <a:extLst>
              <a:ext uri="{FF2B5EF4-FFF2-40B4-BE49-F238E27FC236}">
                <a16:creationId xmlns:a16="http://schemas.microsoft.com/office/drawing/2014/main" id="{CDAD36F4-FA83-583C-3BA2-75695565DAB3}"/>
              </a:ext>
            </a:extLst>
          </p:cNvPr>
          <p:cNvSpPr>
            <a:spLocks noGrp="1"/>
          </p:cNvSpPr>
          <p:nvPr>
            <p:ph type="sldNum" sz="quarter" idx="12"/>
          </p:nvPr>
        </p:nvSpPr>
        <p:spPr>
          <a:xfrm>
            <a:off x="11890829" y="6506958"/>
            <a:ext cx="2743200" cy="365125"/>
          </a:xfrm>
        </p:spPr>
        <p:txBody>
          <a:bodyPr/>
          <a:lstStyle/>
          <a:p>
            <a:fld id="{B07A84DF-77A3-4E82-B62C-977FB6CD7776}" type="slidenum">
              <a:rPr lang="es-AR" smtClean="0"/>
              <a:t>7</a:t>
            </a:fld>
            <a:endParaRPr lang="es-AR" dirty="0"/>
          </a:p>
        </p:txBody>
      </p:sp>
      <p:pic>
        <p:nvPicPr>
          <p:cNvPr id="12" name="Imagen 11">
            <a:extLst>
              <a:ext uri="{FF2B5EF4-FFF2-40B4-BE49-F238E27FC236}">
                <a16:creationId xmlns:a16="http://schemas.microsoft.com/office/drawing/2014/main" id="{1660358A-58BD-67D3-3941-863A501B16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502" y="294157"/>
            <a:ext cx="434539" cy="512533"/>
          </a:xfrm>
          <a:prstGeom prst="rect">
            <a:avLst/>
          </a:prstGeom>
        </p:spPr>
      </p:pic>
    </p:spTree>
    <p:extLst>
      <p:ext uri="{BB962C8B-B14F-4D97-AF65-F5344CB8AC3E}">
        <p14:creationId xmlns:p14="http://schemas.microsoft.com/office/powerpoint/2010/main" val="3180977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 Gráfico de superficie&#10;&#10;Descripción generada automáticamente">
            <a:extLst>
              <a:ext uri="{FF2B5EF4-FFF2-40B4-BE49-F238E27FC236}">
                <a16:creationId xmlns:a16="http://schemas.microsoft.com/office/drawing/2014/main" id="{C3B64E66-A3BE-404C-877A-E289EE99D54B}"/>
              </a:ext>
            </a:extLst>
          </p:cNvPr>
          <p:cNvPicPr/>
          <p:nvPr/>
        </p:nvPicPr>
        <p:blipFill rotWithShape="1">
          <a:blip r:embed="rId2" cstate="print">
            <a:extLst>
              <a:ext uri="{28A0092B-C50C-407E-A947-70E740481C1C}">
                <a14:useLocalDpi xmlns:a14="http://schemas.microsoft.com/office/drawing/2010/main" val="0"/>
              </a:ext>
            </a:extLst>
          </a:blip>
          <a:srcRect/>
          <a:stretch/>
        </p:blipFill>
        <p:spPr>
          <a:xfrm>
            <a:off x="71390" y="1333203"/>
            <a:ext cx="6160824" cy="1841925"/>
          </a:xfrm>
          <a:prstGeom prst="rect">
            <a:avLst/>
          </a:prstGeom>
          <a:ln w="19050">
            <a:solidFill>
              <a:schemeClr val="tx1"/>
            </a:solidFill>
          </a:ln>
        </p:spPr>
      </p:pic>
      <p:sp>
        <p:nvSpPr>
          <p:cNvPr id="5" name="CuadroTexto 4">
            <a:extLst>
              <a:ext uri="{FF2B5EF4-FFF2-40B4-BE49-F238E27FC236}">
                <a16:creationId xmlns:a16="http://schemas.microsoft.com/office/drawing/2014/main" id="{85DE57D2-33D7-4F6D-A6B6-A8240E097F9A}"/>
              </a:ext>
            </a:extLst>
          </p:cNvPr>
          <p:cNvSpPr txBox="1"/>
          <p:nvPr/>
        </p:nvSpPr>
        <p:spPr>
          <a:xfrm>
            <a:off x="0" y="3149310"/>
            <a:ext cx="6303604" cy="478849"/>
          </a:xfrm>
          <a:prstGeom prst="rect">
            <a:avLst/>
          </a:prstGeom>
          <a:noFill/>
        </p:spPr>
        <p:txBody>
          <a:bodyPr wrap="square">
            <a:spAutoFit/>
          </a:bodyPr>
          <a:lstStyle/>
          <a:p>
            <a:pPr algn="ctr">
              <a:lnSpc>
                <a:spcPct val="107000"/>
              </a:lnSpc>
              <a:spcAft>
                <a:spcPts val="800"/>
              </a:spcAft>
            </a:pPr>
            <a:r>
              <a:rPr lang="es-AR" sz="1200">
                <a:effectLst/>
                <a:latin typeface="Calibri" panose="020F0502020204030204" pitchFamily="34" charset="0"/>
                <a:ea typeface="Times New Roman" panose="02020603050405020304" pitchFamily="18" charset="0"/>
                <a:cs typeface="Times New Roman" panose="02020603050405020304" pitchFamily="18" charset="0"/>
              </a:rPr>
              <a:t>Formas de cuerpos plutónicos. A- Lacolito. B- Facolito. C- Lopolito. D- Stock (</a:t>
            </a:r>
            <a:r>
              <a:rPr lang="es-AR" sz="1200" err="1">
                <a:effectLst/>
                <a:latin typeface="Calibri" panose="020F0502020204030204" pitchFamily="34" charset="0"/>
                <a:ea typeface="Times New Roman" panose="02020603050405020304" pitchFamily="18" charset="0"/>
                <a:cs typeface="Times New Roman" panose="02020603050405020304" pitchFamily="18" charset="0"/>
              </a:rPr>
              <a:t>Wimenauer</a:t>
            </a:r>
            <a:r>
              <a:rPr lang="es-AR" sz="1200">
                <a:effectLst/>
                <a:latin typeface="Calibri" panose="020F0502020204030204" pitchFamily="34" charset="0"/>
                <a:ea typeface="Times New Roman" panose="02020603050405020304" pitchFamily="18" charset="0"/>
                <a:cs typeface="Times New Roman" panose="02020603050405020304" pitchFamily="18" charset="0"/>
              </a:rPr>
              <a:t> (1985) en </a:t>
            </a:r>
            <a:r>
              <a:rPr lang="es-AR" sz="1200" err="1">
                <a:effectLst/>
                <a:latin typeface="Calibri" panose="020F0502020204030204" pitchFamily="34" charset="0"/>
                <a:ea typeface="Times New Roman" panose="02020603050405020304" pitchFamily="18" charset="0"/>
                <a:cs typeface="Times New Roman" panose="02020603050405020304" pitchFamily="18" charset="0"/>
              </a:rPr>
              <a:t>Toselli</a:t>
            </a:r>
            <a:r>
              <a:rPr lang="es-AR" sz="1200">
                <a:effectLst/>
                <a:latin typeface="Calibri" panose="020F0502020204030204" pitchFamily="34" charset="0"/>
                <a:ea typeface="Times New Roman" panose="02020603050405020304" pitchFamily="18" charset="0"/>
                <a:cs typeface="Times New Roman" panose="02020603050405020304" pitchFamily="18" charset="0"/>
              </a:rPr>
              <a:t> (2009)).</a:t>
            </a:r>
          </a:p>
        </p:txBody>
      </p:sp>
      <p:pic>
        <p:nvPicPr>
          <p:cNvPr id="6" name="Imagen 5">
            <a:extLst>
              <a:ext uri="{FF2B5EF4-FFF2-40B4-BE49-F238E27FC236}">
                <a16:creationId xmlns:a16="http://schemas.microsoft.com/office/drawing/2014/main" id="{AFBE290D-2BA5-4A90-9711-84D2D4FFED42}"/>
              </a:ext>
            </a:extLst>
          </p:cNvPr>
          <p:cNvPicPr/>
          <p:nvPr/>
        </p:nvPicPr>
        <p:blipFill>
          <a:blip r:embed="rId3">
            <a:extLst>
              <a:ext uri="{28A0092B-C50C-407E-A947-70E740481C1C}">
                <a14:useLocalDpi xmlns:a14="http://schemas.microsoft.com/office/drawing/2010/main" val="0"/>
              </a:ext>
            </a:extLst>
          </a:blip>
          <a:stretch>
            <a:fillRect/>
          </a:stretch>
        </p:blipFill>
        <p:spPr>
          <a:xfrm>
            <a:off x="6606592" y="1308295"/>
            <a:ext cx="5139934" cy="1913434"/>
          </a:xfrm>
          <a:prstGeom prst="rect">
            <a:avLst/>
          </a:prstGeom>
        </p:spPr>
      </p:pic>
      <p:sp>
        <p:nvSpPr>
          <p:cNvPr id="7" name="CuadroTexto 6">
            <a:extLst>
              <a:ext uri="{FF2B5EF4-FFF2-40B4-BE49-F238E27FC236}">
                <a16:creationId xmlns:a16="http://schemas.microsoft.com/office/drawing/2014/main" id="{5674206F-555C-429E-80E2-AE27A6EF7C24}"/>
              </a:ext>
            </a:extLst>
          </p:cNvPr>
          <p:cNvSpPr txBox="1"/>
          <p:nvPr/>
        </p:nvSpPr>
        <p:spPr>
          <a:xfrm>
            <a:off x="6456712" y="3143715"/>
            <a:ext cx="5370830" cy="478849"/>
          </a:xfrm>
          <a:prstGeom prst="rect">
            <a:avLst/>
          </a:prstGeom>
          <a:noFill/>
        </p:spPr>
        <p:txBody>
          <a:bodyPr wrap="square">
            <a:spAutoFit/>
          </a:bodyPr>
          <a:lstStyle/>
          <a:p>
            <a:pPr algn="ctr">
              <a:lnSpc>
                <a:spcPct val="107000"/>
              </a:lnSpc>
              <a:spcAft>
                <a:spcPts val="800"/>
              </a:spcAft>
            </a:pPr>
            <a:r>
              <a:rPr lang="es-AR" sz="1200" dirty="0">
                <a:effectLst/>
                <a:latin typeface="Calibri" panose="020F0502020204030204" pitchFamily="34" charset="0"/>
                <a:ea typeface="Times New Roman" panose="02020603050405020304" pitchFamily="18" charset="0"/>
                <a:cs typeface="Times New Roman" panose="02020603050405020304" pitchFamily="18" charset="0"/>
              </a:rPr>
              <a:t>Esquema de interacciones de campo de intrusivos con las rocas de una cuenca sedimentaria (Haldar y </a:t>
            </a:r>
            <a:r>
              <a:rPr lang="es-AR" sz="1200" dirty="0" err="1">
                <a:effectLst/>
                <a:latin typeface="Calibri" panose="020F0502020204030204" pitchFamily="34" charset="0"/>
                <a:ea typeface="Times New Roman" panose="02020603050405020304" pitchFamily="18" charset="0"/>
                <a:cs typeface="Times New Roman" panose="02020603050405020304" pitchFamily="18" charset="0"/>
              </a:rPr>
              <a:t>Tišljar</a:t>
            </a:r>
            <a:r>
              <a:rPr lang="es-AR" sz="1200" dirty="0">
                <a:effectLst/>
                <a:latin typeface="Calibri" panose="020F0502020204030204" pitchFamily="34" charset="0"/>
                <a:ea typeface="Times New Roman" panose="02020603050405020304" pitchFamily="18" charset="0"/>
                <a:cs typeface="Times New Roman" panose="02020603050405020304" pitchFamily="18" charset="0"/>
              </a:rPr>
              <a:t>, 2013).</a:t>
            </a:r>
          </a:p>
        </p:txBody>
      </p:sp>
      <p:pic>
        <p:nvPicPr>
          <p:cNvPr id="8" name="Imagen 7">
            <a:extLst>
              <a:ext uri="{FF2B5EF4-FFF2-40B4-BE49-F238E27FC236}">
                <a16:creationId xmlns:a16="http://schemas.microsoft.com/office/drawing/2014/main" id="{40F7139A-8EFF-415B-B6F3-87077668A8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6030" y="3844205"/>
            <a:ext cx="1860631" cy="1551318"/>
          </a:xfrm>
          <a:prstGeom prst="rect">
            <a:avLst/>
          </a:prstGeom>
        </p:spPr>
      </p:pic>
      <p:pic>
        <p:nvPicPr>
          <p:cNvPr id="10" name="Imagen 9">
            <a:extLst>
              <a:ext uri="{FF2B5EF4-FFF2-40B4-BE49-F238E27FC236}">
                <a16:creationId xmlns:a16="http://schemas.microsoft.com/office/drawing/2014/main" id="{8C0F4402-4AEB-4295-BA8C-1C254422E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3365" y="3857530"/>
            <a:ext cx="1394462" cy="1524669"/>
          </a:xfrm>
          <a:prstGeom prst="rect">
            <a:avLst/>
          </a:prstGeom>
        </p:spPr>
      </p:pic>
      <p:pic>
        <p:nvPicPr>
          <p:cNvPr id="11" name="Imagen 10">
            <a:extLst>
              <a:ext uri="{FF2B5EF4-FFF2-40B4-BE49-F238E27FC236}">
                <a16:creationId xmlns:a16="http://schemas.microsoft.com/office/drawing/2014/main" id="{E4CADDE7-078C-423B-87C3-6391A005BE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674864" y="3837402"/>
            <a:ext cx="1302923" cy="1603854"/>
          </a:xfrm>
          <a:prstGeom prst="rect">
            <a:avLst/>
          </a:prstGeom>
        </p:spPr>
      </p:pic>
      <p:sp>
        <p:nvSpPr>
          <p:cNvPr id="13" name="CuadroTexto 12">
            <a:extLst>
              <a:ext uri="{FF2B5EF4-FFF2-40B4-BE49-F238E27FC236}">
                <a16:creationId xmlns:a16="http://schemas.microsoft.com/office/drawing/2014/main" id="{E65DE1AA-8673-4E48-AD4B-019A8805A143}"/>
              </a:ext>
            </a:extLst>
          </p:cNvPr>
          <p:cNvSpPr txBox="1"/>
          <p:nvPr/>
        </p:nvSpPr>
        <p:spPr>
          <a:xfrm>
            <a:off x="70340" y="1009419"/>
            <a:ext cx="8758399" cy="313932"/>
          </a:xfrm>
          <a:prstGeom prst="rect">
            <a:avLst/>
          </a:prstGeom>
          <a:noFill/>
        </p:spPr>
        <p:txBody>
          <a:bodyPr wrap="square">
            <a:spAutoFit/>
          </a:bodyPr>
          <a:lstStyle/>
          <a:p>
            <a:pPr marL="228600" indent="-228600">
              <a:lnSpc>
                <a:spcPct val="90000"/>
              </a:lnSpc>
              <a:spcBef>
                <a:spcPts val="1000"/>
              </a:spcBef>
              <a:buFont typeface="Wingdings" panose="05000000000000000000" pitchFamily="2" charset="2"/>
              <a:buChar char="v"/>
            </a:pPr>
            <a:r>
              <a:rPr lang="es-AR" sz="1600" b="1" dirty="0">
                <a:solidFill>
                  <a:srgbClr val="0070C0"/>
                </a:solidFill>
              </a:rPr>
              <a:t>FORMAS DE LOS CUERPOS INTRUSIVOS Y RELACIONES CON LA ROCAS DE CAJA </a:t>
            </a:r>
          </a:p>
        </p:txBody>
      </p:sp>
      <p:pic>
        <p:nvPicPr>
          <p:cNvPr id="12" name="Imagen 11">
            <a:extLst>
              <a:ext uri="{FF2B5EF4-FFF2-40B4-BE49-F238E27FC236}">
                <a16:creationId xmlns:a16="http://schemas.microsoft.com/office/drawing/2014/main" id="{CA256853-E950-49C0-BDC7-485B020344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81602" y="3752691"/>
            <a:ext cx="6656555" cy="2888254"/>
          </a:xfrm>
          <a:prstGeom prst="rect">
            <a:avLst/>
          </a:prstGeom>
        </p:spPr>
      </p:pic>
      <p:sp>
        <p:nvSpPr>
          <p:cNvPr id="2" name="CuadroTexto 1">
            <a:extLst>
              <a:ext uri="{FF2B5EF4-FFF2-40B4-BE49-F238E27FC236}">
                <a16:creationId xmlns:a16="http://schemas.microsoft.com/office/drawing/2014/main" id="{3BD6ED47-2495-450F-A8AF-83D803AF14FB}"/>
              </a:ext>
            </a:extLst>
          </p:cNvPr>
          <p:cNvSpPr txBox="1"/>
          <p:nvPr/>
        </p:nvSpPr>
        <p:spPr>
          <a:xfrm>
            <a:off x="119404" y="6607356"/>
            <a:ext cx="1566454" cy="246221"/>
          </a:xfrm>
          <a:prstGeom prst="rect">
            <a:avLst/>
          </a:prstGeom>
          <a:solidFill>
            <a:srgbClr val="FFC000"/>
          </a:solidFill>
        </p:spPr>
        <p:txBody>
          <a:bodyPr wrap="none" rtlCol="0">
            <a:spAutoFit/>
          </a:bodyPr>
          <a:lstStyle/>
          <a:p>
            <a:r>
              <a:rPr lang="es-AR" sz="1000"/>
              <a:t>Time slice varianza 300 ms</a:t>
            </a:r>
          </a:p>
        </p:txBody>
      </p:sp>
      <p:sp>
        <p:nvSpPr>
          <p:cNvPr id="15" name="Flecha: hacia abajo 14">
            <a:extLst>
              <a:ext uri="{FF2B5EF4-FFF2-40B4-BE49-F238E27FC236}">
                <a16:creationId xmlns:a16="http://schemas.microsoft.com/office/drawing/2014/main" id="{D9B64F8E-F2D4-42F2-A7A3-C8F9AB2D8C55}"/>
              </a:ext>
            </a:extLst>
          </p:cNvPr>
          <p:cNvSpPr/>
          <p:nvPr/>
        </p:nvSpPr>
        <p:spPr>
          <a:xfrm rot="17626139">
            <a:off x="250086" y="3910138"/>
            <a:ext cx="159961" cy="254000"/>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16" name="Flecha: hacia abajo 15">
            <a:extLst>
              <a:ext uri="{FF2B5EF4-FFF2-40B4-BE49-F238E27FC236}">
                <a16:creationId xmlns:a16="http://schemas.microsoft.com/office/drawing/2014/main" id="{EF4FC43C-0A91-4BCB-85E2-1C828E1CD764}"/>
              </a:ext>
            </a:extLst>
          </p:cNvPr>
          <p:cNvSpPr/>
          <p:nvPr/>
        </p:nvSpPr>
        <p:spPr>
          <a:xfrm rot="17626139">
            <a:off x="2913330" y="5438640"/>
            <a:ext cx="159961" cy="254000"/>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17" name="Flecha: hacia abajo 16">
            <a:extLst>
              <a:ext uri="{FF2B5EF4-FFF2-40B4-BE49-F238E27FC236}">
                <a16:creationId xmlns:a16="http://schemas.microsoft.com/office/drawing/2014/main" id="{FEBB030A-E8A3-4001-8E3C-0E7614F43ACC}"/>
              </a:ext>
            </a:extLst>
          </p:cNvPr>
          <p:cNvSpPr/>
          <p:nvPr/>
        </p:nvSpPr>
        <p:spPr>
          <a:xfrm rot="17626139">
            <a:off x="2941516" y="5048175"/>
            <a:ext cx="113928" cy="261751"/>
          </a:xfrm>
          <a:prstGeom prst="downArrow">
            <a:avLst>
              <a:gd name="adj1" fmla="val 28126"/>
              <a:gd name="adj2" fmla="val 81740"/>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18" name="Flecha: hacia abajo 17">
            <a:extLst>
              <a:ext uri="{FF2B5EF4-FFF2-40B4-BE49-F238E27FC236}">
                <a16:creationId xmlns:a16="http://schemas.microsoft.com/office/drawing/2014/main" id="{A1F2F4F6-2775-46B9-B0D2-13870A9A0A57}"/>
              </a:ext>
            </a:extLst>
          </p:cNvPr>
          <p:cNvSpPr/>
          <p:nvPr/>
        </p:nvSpPr>
        <p:spPr>
          <a:xfrm rot="17626139">
            <a:off x="411939" y="4447162"/>
            <a:ext cx="133181" cy="279400"/>
          </a:xfrm>
          <a:prstGeom prst="downArrow">
            <a:avLst>
              <a:gd name="adj1" fmla="val 28126"/>
              <a:gd name="adj2" fmla="val 81740"/>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19" name="Flecha: hacia abajo 18">
            <a:extLst>
              <a:ext uri="{FF2B5EF4-FFF2-40B4-BE49-F238E27FC236}">
                <a16:creationId xmlns:a16="http://schemas.microsoft.com/office/drawing/2014/main" id="{6725DEB1-6909-4575-B475-1BA580976967}"/>
              </a:ext>
            </a:extLst>
          </p:cNvPr>
          <p:cNvSpPr/>
          <p:nvPr/>
        </p:nvSpPr>
        <p:spPr>
          <a:xfrm rot="16200000">
            <a:off x="1996998" y="6674482"/>
            <a:ext cx="132199" cy="209917"/>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3" name="CuadroTexto 2">
            <a:extLst>
              <a:ext uri="{FF2B5EF4-FFF2-40B4-BE49-F238E27FC236}">
                <a16:creationId xmlns:a16="http://schemas.microsoft.com/office/drawing/2014/main" id="{0A9BB0F6-5FC0-49DD-AEAF-AC33C8E7D349}"/>
              </a:ext>
            </a:extLst>
          </p:cNvPr>
          <p:cNvSpPr txBox="1"/>
          <p:nvPr/>
        </p:nvSpPr>
        <p:spPr>
          <a:xfrm>
            <a:off x="2150807" y="6640942"/>
            <a:ext cx="789383" cy="276999"/>
          </a:xfrm>
          <a:prstGeom prst="rect">
            <a:avLst/>
          </a:prstGeom>
          <a:noFill/>
        </p:spPr>
        <p:txBody>
          <a:bodyPr wrap="none" rtlCol="0">
            <a:spAutoFit/>
          </a:bodyPr>
          <a:lstStyle/>
          <a:p>
            <a:r>
              <a:rPr lang="es-AR" sz="1200"/>
              <a:t>intrusivos</a:t>
            </a:r>
          </a:p>
        </p:txBody>
      </p:sp>
      <p:sp>
        <p:nvSpPr>
          <p:cNvPr id="20" name="Flecha: hacia abajo 19">
            <a:extLst>
              <a:ext uri="{FF2B5EF4-FFF2-40B4-BE49-F238E27FC236}">
                <a16:creationId xmlns:a16="http://schemas.microsoft.com/office/drawing/2014/main" id="{A876E6B5-2CC2-475A-BF9F-B2A83B022083}"/>
              </a:ext>
            </a:extLst>
          </p:cNvPr>
          <p:cNvSpPr/>
          <p:nvPr/>
        </p:nvSpPr>
        <p:spPr>
          <a:xfrm rot="16200000">
            <a:off x="3139093" y="6647047"/>
            <a:ext cx="110067" cy="254000"/>
          </a:xfrm>
          <a:prstGeom prst="downArrow">
            <a:avLst>
              <a:gd name="adj1" fmla="val 28126"/>
              <a:gd name="adj2" fmla="val 81740"/>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22" name="CuadroTexto 21">
            <a:extLst>
              <a:ext uri="{FF2B5EF4-FFF2-40B4-BE49-F238E27FC236}">
                <a16:creationId xmlns:a16="http://schemas.microsoft.com/office/drawing/2014/main" id="{DAB0C6AF-22AB-4D02-8032-36B3CD74AF52}"/>
              </a:ext>
            </a:extLst>
          </p:cNvPr>
          <p:cNvSpPr txBox="1"/>
          <p:nvPr/>
        </p:nvSpPr>
        <p:spPr>
          <a:xfrm>
            <a:off x="3298485" y="6640942"/>
            <a:ext cx="598241" cy="276999"/>
          </a:xfrm>
          <a:prstGeom prst="rect">
            <a:avLst/>
          </a:prstGeom>
          <a:noFill/>
        </p:spPr>
        <p:txBody>
          <a:bodyPr wrap="none" rtlCol="0">
            <a:spAutoFit/>
          </a:bodyPr>
          <a:lstStyle/>
          <a:p>
            <a:r>
              <a:rPr lang="es-AR" sz="1200"/>
              <a:t>diques</a:t>
            </a:r>
          </a:p>
        </p:txBody>
      </p:sp>
      <p:sp>
        <p:nvSpPr>
          <p:cNvPr id="23" name="CuadroTexto 22">
            <a:extLst>
              <a:ext uri="{FF2B5EF4-FFF2-40B4-BE49-F238E27FC236}">
                <a16:creationId xmlns:a16="http://schemas.microsoft.com/office/drawing/2014/main" id="{666A241B-1B28-400B-9F30-8BD21EC3EE0E}"/>
              </a:ext>
            </a:extLst>
          </p:cNvPr>
          <p:cNvSpPr txBox="1"/>
          <p:nvPr/>
        </p:nvSpPr>
        <p:spPr>
          <a:xfrm>
            <a:off x="4260866" y="6640942"/>
            <a:ext cx="507062" cy="276999"/>
          </a:xfrm>
          <a:prstGeom prst="rect">
            <a:avLst/>
          </a:prstGeom>
          <a:noFill/>
        </p:spPr>
        <p:txBody>
          <a:bodyPr wrap="none" rtlCol="0">
            <a:spAutoFit/>
          </a:bodyPr>
          <a:lstStyle/>
          <a:p>
            <a:r>
              <a:rPr lang="es-AR" sz="1200"/>
              <a:t>fallas</a:t>
            </a:r>
          </a:p>
        </p:txBody>
      </p:sp>
      <p:sp>
        <p:nvSpPr>
          <p:cNvPr id="26" name="Flecha: hacia abajo 25">
            <a:extLst>
              <a:ext uri="{FF2B5EF4-FFF2-40B4-BE49-F238E27FC236}">
                <a16:creationId xmlns:a16="http://schemas.microsoft.com/office/drawing/2014/main" id="{31E26F30-CF3C-4998-A29D-E1AEADA09A5B}"/>
              </a:ext>
            </a:extLst>
          </p:cNvPr>
          <p:cNvSpPr/>
          <p:nvPr/>
        </p:nvSpPr>
        <p:spPr>
          <a:xfrm rot="10800000">
            <a:off x="2978855" y="6005951"/>
            <a:ext cx="120072" cy="196407"/>
          </a:xfrm>
          <a:prstGeom prst="downArrow">
            <a:avLst>
              <a:gd name="adj1" fmla="val 28126"/>
              <a:gd name="adj2" fmla="val 8174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27" name="Flecha: hacia abajo 26">
            <a:extLst>
              <a:ext uri="{FF2B5EF4-FFF2-40B4-BE49-F238E27FC236}">
                <a16:creationId xmlns:a16="http://schemas.microsoft.com/office/drawing/2014/main" id="{6BEF3204-E168-4B57-A7B9-93EE0E164864}"/>
              </a:ext>
            </a:extLst>
          </p:cNvPr>
          <p:cNvSpPr/>
          <p:nvPr/>
        </p:nvSpPr>
        <p:spPr>
          <a:xfrm rot="10800000">
            <a:off x="4131691" y="6005951"/>
            <a:ext cx="120072" cy="196407"/>
          </a:xfrm>
          <a:prstGeom prst="downArrow">
            <a:avLst>
              <a:gd name="adj1" fmla="val 28126"/>
              <a:gd name="adj2" fmla="val 8174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28" name="Flecha: hacia abajo 27">
            <a:extLst>
              <a:ext uri="{FF2B5EF4-FFF2-40B4-BE49-F238E27FC236}">
                <a16:creationId xmlns:a16="http://schemas.microsoft.com/office/drawing/2014/main" id="{8080DFA0-77FA-4192-BE00-1FE812AB82BB}"/>
              </a:ext>
            </a:extLst>
          </p:cNvPr>
          <p:cNvSpPr/>
          <p:nvPr/>
        </p:nvSpPr>
        <p:spPr>
          <a:xfrm rot="10800000">
            <a:off x="1358473" y="6033177"/>
            <a:ext cx="120072" cy="196407"/>
          </a:xfrm>
          <a:prstGeom prst="downArrow">
            <a:avLst>
              <a:gd name="adj1" fmla="val 28126"/>
              <a:gd name="adj2" fmla="val 8174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29" name="Flecha: hacia abajo 28">
            <a:extLst>
              <a:ext uri="{FF2B5EF4-FFF2-40B4-BE49-F238E27FC236}">
                <a16:creationId xmlns:a16="http://schemas.microsoft.com/office/drawing/2014/main" id="{8DBE39C8-2E6C-46B1-98CD-37A05C5DB7B8}"/>
              </a:ext>
            </a:extLst>
          </p:cNvPr>
          <p:cNvSpPr/>
          <p:nvPr/>
        </p:nvSpPr>
        <p:spPr>
          <a:xfrm rot="10800000">
            <a:off x="942237" y="4711160"/>
            <a:ext cx="120072" cy="196407"/>
          </a:xfrm>
          <a:prstGeom prst="downArrow">
            <a:avLst>
              <a:gd name="adj1" fmla="val 28126"/>
              <a:gd name="adj2" fmla="val 8174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30" name="Flecha: hacia abajo 29">
            <a:extLst>
              <a:ext uri="{FF2B5EF4-FFF2-40B4-BE49-F238E27FC236}">
                <a16:creationId xmlns:a16="http://schemas.microsoft.com/office/drawing/2014/main" id="{35AD1683-C35A-4AB7-ACAE-1AF33E78F191}"/>
              </a:ext>
            </a:extLst>
          </p:cNvPr>
          <p:cNvSpPr/>
          <p:nvPr/>
        </p:nvSpPr>
        <p:spPr>
          <a:xfrm rot="2861759">
            <a:off x="474948" y="5734320"/>
            <a:ext cx="159961" cy="254000"/>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31" name="Flecha: hacia abajo 30">
            <a:extLst>
              <a:ext uri="{FF2B5EF4-FFF2-40B4-BE49-F238E27FC236}">
                <a16:creationId xmlns:a16="http://schemas.microsoft.com/office/drawing/2014/main" id="{6C3413E4-85CB-4A21-BE7E-41AD5BF28468}"/>
              </a:ext>
            </a:extLst>
          </p:cNvPr>
          <p:cNvSpPr/>
          <p:nvPr/>
        </p:nvSpPr>
        <p:spPr>
          <a:xfrm rot="16200000">
            <a:off x="4108787" y="6651149"/>
            <a:ext cx="120072" cy="196407"/>
          </a:xfrm>
          <a:prstGeom prst="downArrow">
            <a:avLst>
              <a:gd name="adj1" fmla="val 28126"/>
              <a:gd name="adj2" fmla="val 8174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32" name="Flecha: hacia abajo 31">
            <a:extLst>
              <a:ext uri="{FF2B5EF4-FFF2-40B4-BE49-F238E27FC236}">
                <a16:creationId xmlns:a16="http://schemas.microsoft.com/office/drawing/2014/main" id="{1514D6C4-B4B0-48B5-A307-F02D3E4FCBC7}"/>
              </a:ext>
            </a:extLst>
          </p:cNvPr>
          <p:cNvSpPr/>
          <p:nvPr/>
        </p:nvSpPr>
        <p:spPr>
          <a:xfrm rot="10800000">
            <a:off x="6267309" y="5711396"/>
            <a:ext cx="233988" cy="421017"/>
          </a:xfrm>
          <a:prstGeom prst="downArrow">
            <a:avLst>
              <a:gd name="adj1" fmla="val 28126"/>
              <a:gd name="adj2" fmla="val 8174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33" name="Flecha: hacia abajo 32">
            <a:extLst>
              <a:ext uri="{FF2B5EF4-FFF2-40B4-BE49-F238E27FC236}">
                <a16:creationId xmlns:a16="http://schemas.microsoft.com/office/drawing/2014/main" id="{B83FBD46-583E-4C4A-9B46-7BC93DB4F367}"/>
              </a:ext>
            </a:extLst>
          </p:cNvPr>
          <p:cNvSpPr/>
          <p:nvPr/>
        </p:nvSpPr>
        <p:spPr>
          <a:xfrm rot="16200000">
            <a:off x="4738833" y="4568365"/>
            <a:ext cx="233988" cy="421017"/>
          </a:xfrm>
          <a:prstGeom prst="downArrow">
            <a:avLst>
              <a:gd name="adj1" fmla="val 28126"/>
              <a:gd name="adj2" fmla="val 8174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34" name="Flecha: hacia abajo 33">
            <a:extLst>
              <a:ext uri="{FF2B5EF4-FFF2-40B4-BE49-F238E27FC236}">
                <a16:creationId xmlns:a16="http://schemas.microsoft.com/office/drawing/2014/main" id="{5A587AE9-2D9F-4FB8-9880-B07FFFD94A41}"/>
              </a:ext>
            </a:extLst>
          </p:cNvPr>
          <p:cNvSpPr/>
          <p:nvPr/>
        </p:nvSpPr>
        <p:spPr>
          <a:xfrm rot="16200000">
            <a:off x="5069319" y="6563243"/>
            <a:ext cx="196951" cy="347948"/>
          </a:xfrm>
          <a:prstGeom prst="downArrow">
            <a:avLst>
              <a:gd name="adj1" fmla="val 28126"/>
              <a:gd name="adj2" fmla="val 8174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35" name="CuadroTexto 34">
            <a:extLst>
              <a:ext uri="{FF2B5EF4-FFF2-40B4-BE49-F238E27FC236}">
                <a16:creationId xmlns:a16="http://schemas.microsoft.com/office/drawing/2014/main" id="{40C21E5F-924F-4F96-BFC8-D84C1496C64C}"/>
              </a:ext>
            </a:extLst>
          </p:cNvPr>
          <p:cNvSpPr txBox="1"/>
          <p:nvPr/>
        </p:nvSpPr>
        <p:spPr>
          <a:xfrm>
            <a:off x="5348839" y="6610852"/>
            <a:ext cx="1323119" cy="276999"/>
          </a:xfrm>
          <a:prstGeom prst="rect">
            <a:avLst/>
          </a:prstGeom>
          <a:noFill/>
        </p:spPr>
        <p:txBody>
          <a:bodyPr wrap="none" rtlCol="0">
            <a:spAutoFit/>
          </a:bodyPr>
          <a:lstStyle/>
          <a:p>
            <a:r>
              <a:rPr lang="es-AR" sz="1200"/>
              <a:t>Campo de coladas</a:t>
            </a:r>
          </a:p>
        </p:txBody>
      </p:sp>
      <p:sp>
        <p:nvSpPr>
          <p:cNvPr id="36" name="CuadroTexto 35">
            <a:extLst>
              <a:ext uri="{FF2B5EF4-FFF2-40B4-BE49-F238E27FC236}">
                <a16:creationId xmlns:a16="http://schemas.microsoft.com/office/drawing/2014/main" id="{D2EADE0D-E40A-4F5E-BE84-42C7E210F771}"/>
              </a:ext>
            </a:extLst>
          </p:cNvPr>
          <p:cNvSpPr txBox="1"/>
          <p:nvPr/>
        </p:nvSpPr>
        <p:spPr>
          <a:xfrm>
            <a:off x="2803929" y="3785482"/>
            <a:ext cx="1963999" cy="246221"/>
          </a:xfrm>
          <a:prstGeom prst="rect">
            <a:avLst/>
          </a:prstGeom>
          <a:solidFill>
            <a:srgbClr val="92D050"/>
          </a:solidFill>
        </p:spPr>
        <p:txBody>
          <a:bodyPr wrap="none" rtlCol="0">
            <a:spAutoFit/>
          </a:bodyPr>
          <a:lstStyle/>
          <a:p>
            <a:r>
              <a:rPr lang="es-AR" sz="1000"/>
              <a:t>Cañadón La Escondida- Santa Cruz</a:t>
            </a:r>
          </a:p>
        </p:txBody>
      </p:sp>
      <p:sp>
        <p:nvSpPr>
          <p:cNvPr id="37" name="Flecha: hacia abajo 36">
            <a:extLst>
              <a:ext uri="{FF2B5EF4-FFF2-40B4-BE49-F238E27FC236}">
                <a16:creationId xmlns:a16="http://schemas.microsoft.com/office/drawing/2014/main" id="{BF74CDD8-A046-432C-88CA-94443888FC71}"/>
              </a:ext>
            </a:extLst>
          </p:cNvPr>
          <p:cNvSpPr/>
          <p:nvPr/>
        </p:nvSpPr>
        <p:spPr>
          <a:xfrm rot="5049729">
            <a:off x="3556211" y="6004379"/>
            <a:ext cx="110067" cy="254000"/>
          </a:xfrm>
          <a:prstGeom prst="downArrow">
            <a:avLst>
              <a:gd name="adj1" fmla="val 28126"/>
              <a:gd name="adj2" fmla="val 81740"/>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cxnSp>
        <p:nvCxnSpPr>
          <p:cNvPr id="38" name="Conector recto 37">
            <a:extLst>
              <a:ext uri="{FF2B5EF4-FFF2-40B4-BE49-F238E27FC236}">
                <a16:creationId xmlns:a16="http://schemas.microsoft.com/office/drawing/2014/main" id="{1FAB715B-F1ED-4AED-B8A5-C625F07E4818}"/>
              </a:ext>
            </a:extLst>
          </p:cNvPr>
          <p:cNvCxnSpPr>
            <a:cxnSpLocks/>
          </p:cNvCxnSpPr>
          <p:nvPr/>
        </p:nvCxnSpPr>
        <p:spPr>
          <a:xfrm flipV="1">
            <a:off x="0" y="3634498"/>
            <a:ext cx="12192000" cy="38442"/>
          </a:xfrm>
          <a:prstGeom prst="line">
            <a:avLst/>
          </a:prstGeom>
          <a:ln w="38100" cmpd="tri">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41" name="Imagen 40">
            <a:extLst>
              <a:ext uri="{FF2B5EF4-FFF2-40B4-BE49-F238E27FC236}">
                <a16:creationId xmlns:a16="http://schemas.microsoft.com/office/drawing/2014/main" id="{F40F3646-D0A3-49E6-AC97-E5926C19AC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18970" y="5462100"/>
            <a:ext cx="1542247" cy="1280898"/>
          </a:xfrm>
          <a:prstGeom prst="rect">
            <a:avLst/>
          </a:prstGeom>
        </p:spPr>
      </p:pic>
      <p:pic>
        <p:nvPicPr>
          <p:cNvPr id="42" name="Imagen 41">
            <a:extLst>
              <a:ext uri="{FF2B5EF4-FFF2-40B4-BE49-F238E27FC236}">
                <a16:creationId xmlns:a16="http://schemas.microsoft.com/office/drawing/2014/main" id="{80049BFD-0AE3-461F-9F0C-D72FE2932E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752582" y="5505198"/>
            <a:ext cx="1176871" cy="1301639"/>
          </a:xfrm>
          <a:prstGeom prst="rect">
            <a:avLst/>
          </a:prstGeom>
        </p:spPr>
      </p:pic>
      <p:pic>
        <p:nvPicPr>
          <p:cNvPr id="43" name="Imagen 42">
            <a:extLst>
              <a:ext uri="{FF2B5EF4-FFF2-40B4-BE49-F238E27FC236}">
                <a16:creationId xmlns:a16="http://schemas.microsoft.com/office/drawing/2014/main" id="{E7DDA6B7-1E9A-442E-85AE-0F2C4B07DC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69164" y="5522909"/>
            <a:ext cx="1845639" cy="1266216"/>
          </a:xfrm>
          <a:prstGeom prst="rect">
            <a:avLst/>
          </a:prstGeom>
        </p:spPr>
      </p:pic>
      <p:cxnSp>
        <p:nvCxnSpPr>
          <p:cNvPr id="45" name="Conector recto de flecha 44">
            <a:extLst>
              <a:ext uri="{FF2B5EF4-FFF2-40B4-BE49-F238E27FC236}">
                <a16:creationId xmlns:a16="http://schemas.microsoft.com/office/drawing/2014/main" id="{72B3C433-E3CF-4220-8325-50E5A25C622A}"/>
              </a:ext>
            </a:extLst>
          </p:cNvPr>
          <p:cNvCxnSpPr>
            <a:cxnSpLocks/>
          </p:cNvCxnSpPr>
          <p:nvPr/>
        </p:nvCxnSpPr>
        <p:spPr>
          <a:xfrm>
            <a:off x="5909443" y="4397074"/>
            <a:ext cx="949720" cy="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AB94CCCF-4E2D-4EF1-B739-6762F3FBB85E}"/>
              </a:ext>
            </a:extLst>
          </p:cNvPr>
          <p:cNvSpPr txBox="1"/>
          <p:nvPr/>
        </p:nvSpPr>
        <p:spPr>
          <a:xfrm>
            <a:off x="6116585" y="4158291"/>
            <a:ext cx="570990" cy="276999"/>
          </a:xfrm>
          <a:prstGeom prst="rect">
            <a:avLst/>
          </a:prstGeom>
          <a:noFill/>
        </p:spPr>
        <p:txBody>
          <a:bodyPr wrap="square" rtlCol="0">
            <a:spAutoFit/>
          </a:bodyPr>
          <a:lstStyle/>
          <a:p>
            <a:r>
              <a:rPr lang="es-AR" sz="1200"/>
              <a:t>10 km</a:t>
            </a:r>
          </a:p>
        </p:txBody>
      </p:sp>
      <p:sp>
        <p:nvSpPr>
          <p:cNvPr id="49" name="Flecha: hacia abajo 48">
            <a:extLst>
              <a:ext uri="{FF2B5EF4-FFF2-40B4-BE49-F238E27FC236}">
                <a16:creationId xmlns:a16="http://schemas.microsoft.com/office/drawing/2014/main" id="{E63EB929-F65B-42C0-9962-06D83910161A}"/>
              </a:ext>
            </a:extLst>
          </p:cNvPr>
          <p:cNvSpPr/>
          <p:nvPr/>
        </p:nvSpPr>
        <p:spPr>
          <a:xfrm rot="16200000">
            <a:off x="7296831" y="6590259"/>
            <a:ext cx="132199" cy="209917"/>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50" name="Flecha: hacia abajo 49">
            <a:extLst>
              <a:ext uri="{FF2B5EF4-FFF2-40B4-BE49-F238E27FC236}">
                <a16:creationId xmlns:a16="http://schemas.microsoft.com/office/drawing/2014/main" id="{F47F8B13-8299-45F0-86DC-0F631FB89369}"/>
              </a:ext>
            </a:extLst>
          </p:cNvPr>
          <p:cNvSpPr/>
          <p:nvPr/>
        </p:nvSpPr>
        <p:spPr>
          <a:xfrm rot="16200000">
            <a:off x="8869263" y="6584357"/>
            <a:ext cx="132199" cy="209917"/>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52" name="Flecha: hacia abajo 51">
            <a:extLst>
              <a:ext uri="{FF2B5EF4-FFF2-40B4-BE49-F238E27FC236}">
                <a16:creationId xmlns:a16="http://schemas.microsoft.com/office/drawing/2014/main" id="{A1F11440-E0CD-40FA-9428-E47EA310FE1D}"/>
              </a:ext>
            </a:extLst>
          </p:cNvPr>
          <p:cNvSpPr/>
          <p:nvPr/>
        </p:nvSpPr>
        <p:spPr>
          <a:xfrm rot="16200000">
            <a:off x="11716512" y="6635779"/>
            <a:ext cx="132199" cy="209917"/>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53" name="Flecha: hacia abajo 52">
            <a:extLst>
              <a:ext uri="{FF2B5EF4-FFF2-40B4-BE49-F238E27FC236}">
                <a16:creationId xmlns:a16="http://schemas.microsoft.com/office/drawing/2014/main" id="{D4CDCB96-8D15-4A6B-97C5-084C814A24A6}"/>
              </a:ext>
            </a:extLst>
          </p:cNvPr>
          <p:cNvSpPr/>
          <p:nvPr/>
        </p:nvSpPr>
        <p:spPr>
          <a:xfrm rot="16200000">
            <a:off x="8495349" y="5211141"/>
            <a:ext cx="132199" cy="209917"/>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54" name="Flecha: hacia abajo 53">
            <a:extLst>
              <a:ext uri="{FF2B5EF4-FFF2-40B4-BE49-F238E27FC236}">
                <a16:creationId xmlns:a16="http://schemas.microsoft.com/office/drawing/2014/main" id="{F1067048-7D01-40AA-9D96-A450E63DB455}"/>
              </a:ext>
            </a:extLst>
          </p:cNvPr>
          <p:cNvSpPr/>
          <p:nvPr/>
        </p:nvSpPr>
        <p:spPr>
          <a:xfrm rot="16200000">
            <a:off x="10369746" y="5211141"/>
            <a:ext cx="132199" cy="209917"/>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sp>
        <p:nvSpPr>
          <p:cNvPr id="55" name="Flecha: hacia abajo 54">
            <a:extLst>
              <a:ext uri="{FF2B5EF4-FFF2-40B4-BE49-F238E27FC236}">
                <a16:creationId xmlns:a16="http://schemas.microsoft.com/office/drawing/2014/main" id="{5252DC53-64B6-4366-A2D7-F18F0E72132B}"/>
              </a:ext>
            </a:extLst>
          </p:cNvPr>
          <p:cNvSpPr/>
          <p:nvPr/>
        </p:nvSpPr>
        <p:spPr>
          <a:xfrm rot="16200000">
            <a:off x="11792796" y="5224465"/>
            <a:ext cx="132199" cy="209917"/>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s-AR" sz="2400">
              <a:solidFill>
                <a:prstClr val="white"/>
              </a:solidFill>
              <a:latin typeface="Calibri"/>
            </a:endParaRPr>
          </a:p>
        </p:txBody>
      </p:sp>
      <p:pic>
        <p:nvPicPr>
          <p:cNvPr id="57" name="Imagen 56">
            <a:extLst>
              <a:ext uri="{FF2B5EF4-FFF2-40B4-BE49-F238E27FC236}">
                <a16:creationId xmlns:a16="http://schemas.microsoft.com/office/drawing/2014/main" id="{591E13CE-E392-4A2F-A60A-BD295224D7E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220261" y="3688671"/>
            <a:ext cx="585471" cy="514155"/>
          </a:xfrm>
          <a:prstGeom prst="rect">
            <a:avLst/>
          </a:prstGeom>
        </p:spPr>
      </p:pic>
      <p:pic>
        <p:nvPicPr>
          <p:cNvPr id="47" name="Imagen 46">
            <a:extLst>
              <a:ext uri="{FF2B5EF4-FFF2-40B4-BE49-F238E27FC236}">
                <a16:creationId xmlns:a16="http://schemas.microsoft.com/office/drawing/2014/main" id="{A33F26D9-578C-46B4-A008-5331CE20A27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51" name="Rectángulo 50">
            <a:extLst>
              <a:ext uri="{FF2B5EF4-FFF2-40B4-BE49-F238E27FC236}">
                <a16:creationId xmlns:a16="http://schemas.microsoft.com/office/drawing/2014/main" id="{2857121D-0A82-48B6-B96F-75982A952C0B}"/>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9" name="Imagen 8">
            <a:extLst>
              <a:ext uri="{FF2B5EF4-FFF2-40B4-BE49-F238E27FC236}">
                <a16:creationId xmlns:a16="http://schemas.microsoft.com/office/drawing/2014/main" id="{EDD54721-FFDF-E3C7-45CD-5AC839F36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21951" y="294157"/>
            <a:ext cx="434539" cy="512533"/>
          </a:xfrm>
          <a:prstGeom prst="rect">
            <a:avLst/>
          </a:prstGeom>
        </p:spPr>
      </p:pic>
      <p:sp>
        <p:nvSpPr>
          <p:cNvPr id="21" name="Marcador de número de diapositiva 1">
            <a:extLst>
              <a:ext uri="{FF2B5EF4-FFF2-40B4-BE49-F238E27FC236}">
                <a16:creationId xmlns:a16="http://schemas.microsoft.com/office/drawing/2014/main" id="{76FC197D-C58F-36DA-0D48-5630F639170C}"/>
              </a:ext>
            </a:extLst>
          </p:cNvPr>
          <p:cNvSpPr>
            <a:spLocks noGrp="1"/>
          </p:cNvSpPr>
          <p:nvPr>
            <p:ph type="sldNum" sz="quarter" idx="12"/>
          </p:nvPr>
        </p:nvSpPr>
        <p:spPr>
          <a:xfrm>
            <a:off x="11878946" y="6492875"/>
            <a:ext cx="2743200" cy="365125"/>
          </a:xfrm>
        </p:spPr>
        <p:txBody>
          <a:bodyPr/>
          <a:lstStyle/>
          <a:p>
            <a:fld id="{B07A84DF-77A3-4E82-B62C-977FB6CD7776}" type="slidenum">
              <a:rPr lang="es-AR" smtClean="0"/>
              <a:t>8</a:t>
            </a:fld>
            <a:endParaRPr lang="es-AR" dirty="0"/>
          </a:p>
        </p:txBody>
      </p:sp>
    </p:spTree>
    <p:extLst>
      <p:ext uri="{BB962C8B-B14F-4D97-AF65-F5344CB8AC3E}">
        <p14:creationId xmlns:p14="http://schemas.microsoft.com/office/powerpoint/2010/main" val="3318095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0552DA6-173F-4047-BE62-54125CCAE7E4}"/>
              </a:ext>
            </a:extLst>
          </p:cNvPr>
          <p:cNvSpPr txBox="1"/>
          <p:nvPr/>
        </p:nvSpPr>
        <p:spPr>
          <a:xfrm>
            <a:off x="266419" y="4889994"/>
            <a:ext cx="4435627" cy="160043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s-AR" sz="1400" dirty="0"/>
              <a:t>Intrusión magmática controlada por fallamiento </a:t>
            </a:r>
            <a:r>
              <a:rPr lang="es-AR" sz="1400" dirty="0" err="1"/>
              <a:t>Neocomiano</a:t>
            </a:r>
            <a:endParaRPr lang="es-AR" sz="1400" dirty="0"/>
          </a:p>
          <a:p>
            <a:pPr marL="285750" indent="-285750">
              <a:buFont typeface="Arial" panose="020B0604020202020204" pitchFamily="34" charset="0"/>
              <a:buChar char="•"/>
            </a:pPr>
            <a:r>
              <a:rPr lang="es-AR" sz="1400" dirty="0"/>
              <a:t>Geometría concordante en  la Fm. P. D-129 y discordante en el resto de la columna superior.</a:t>
            </a:r>
            <a:endParaRPr lang="es-AR" sz="1400" dirty="0">
              <a:cs typeface="Calibri"/>
            </a:endParaRPr>
          </a:p>
          <a:p>
            <a:pPr marL="285750" indent="-285750">
              <a:buFont typeface="Arial" panose="020B0604020202020204" pitchFamily="34" charset="0"/>
              <a:buChar char="•"/>
            </a:pPr>
            <a:r>
              <a:rPr lang="es-AR" sz="1400" dirty="0"/>
              <a:t>Área: 55 km2</a:t>
            </a:r>
            <a:endParaRPr lang="es-AR" sz="1400" dirty="0">
              <a:cs typeface="Calibri"/>
            </a:endParaRPr>
          </a:p>
          <a:p>
            <a:pPr marL="285750" indent="-285750">
              <a:buFont typeface="Arial" panose="020B0604020202020204" pitchFamily="34" charset="0"/>
              <a:buChar char="•"/>
            </a:pPr>
            <a:r>
              <a:rPr lang="es-AR" sz="1400" dirty="0"/>
              <a:t>Un pozo lo contacta en la parte superior arrojando un espesor de 90 m </a:t>
            </a:r>
          </a:p>
        </p:txBody>
      </p:sp>
      <p:sp>
        <p:nvSpPr>
          <p:cNvPr id="13" name="Marcador de texto 3">
            <a:extLst>
              <a:ext uri="{FF2B5EF4-FFF2-40B4-BE49-F238E27FC236}">
                <a16:creationId xmlns:a16="http://schemas.microsoft.com/office/drawing/2014/main" id="{BB5639F1-F617-4CE7-95A6-78FC3F361E2B}"/>
              </a:ext>
            </a:extLst>
          </p:cNvPr>
          <p:cNvSpPr txBox="1">
            <a:spLocks/>
          </p:cNvSpPr>
          <p:nvPr/>
        </p:nvSpPr>
        <p:spPr>
          <a:xfrm>
            <a:off x="55966" y="980753"/>
            <a:ext cx="5108345" cy="349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s-AR" sz="1600" b="1" dirty="0">
                <a:solidFill>
                  <a:srgbClr val="0070C0"/>
                </a:solidFill>
              </a:rPr>
              <a:t>CUERPO INTRUSIVO EN ANTICLINAL LA CHITITA</a:t>
            </a:r>
          </a:p>
        </p:txBody>
      </p:sp>
      <p:sp>
        <p:nvSpPr>
          <p:cNvPr id="15" name="Rectángulo 14">
            <a:extLst>
              <a:ext uri="{FF2B5EF4-FFF2-40B4-BE49-F238E27FC236}">
                <a16:creationId xmlns:a16="http://schemas.microsoft.com/office/drawing/2014/main" id="{08F5729A-9E23-4CED-B89A-7BE064DAD266}"/>
              </a:ext>
            </a:extLst>
          </p:cNvPr>
          <p:cNvSpPr/>
          <p:nvPr/>
        </p:nvSpPr>
        <p:spPr>
          <a:xfrm>
            <a:off x="7248180" y="130734"/>
            <a:ext cx="2191437" cy="819149"/>
          </a:xfrm>
          <a:prstGeom prst="rect">
            <a:avLst/>
          </a:prstGeom>
          <a:solidFill>
            <a:schemeClr val="bg1">
              <a:lumMod val="85000"/>
            </a:schemeClr>
          </a:solidFill>
          <a:ln>
            <a:solidFill>
              <a:schemeClr val="tx1"/>
            </a:solidFill>
          </a:ln>
        </p:spPr>
        <p:style>
          <a:lnRef idx="2">
            <a:schemeClr val="accent2">
              <a:shade val="80000"/>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lt1">
              <a:hueOff val="0"/>
              <a:satOff val="0"/>
              <a:lumOff val="0"/>
              <a:alphaOff val="0"/>
            </a:schemeClr>
          </a:fontRef>
        </p:style>
      </p:sp>
      <p:pic>
        <p:nvPicPr>
          <p:cNvPr id="17" name="Gráfico 16" descr="Marca de insignia1 con relleno sólido">
            <a:extLst>
              <a:ext uri="{FF2B5EF4-FFF2-40B4-BE49-F238E27FC236}">
                <a16:creationId xmlns:a16="http://schemas.microsoft.com/office/drawing/2014/main" id="{9C7B840F-AF4E-4922-8662-BB8CCDA0C1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4538" y="45322"/>
            <a:ext cx="468000" cy="468000"/>
          </a:xfrm>
          <a:prstGeom prst="rect">
            <a:avLst/>
          </a:prstGeom>
        </p:spPr>
      </p:pic>
      <p:pic>
        <p:nvPicPr>
          <p:cNvPr id="19" name="Gráfico 18" descr="Ayuda con relleno sólido">
            <a:extLst>
              <a:ext uri="{FF2B5EF4-FFF2-40B4-BE49-F238E27FC236}">
                <a16:creationId xmlns:a16="http://schemas.microsoft.com/office/drawing/2014/main" id="{8A77534C-1ED2-452F-AF41-D8829E11FE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5703" y="61064"/>
            <a:ext cx="468000" cy="468000"/>
          </a:xfrm>
          <a:prstGeom prst="rect">
            <a:avLst/>
          </a:prstGeom>
        </p:spPr>
      </p:pic>
      <p:cxnSp>
        <p:nvCxnSpPr>
          <p:cNvPr id="21" name="Conector recto 20">
            <a:extLst>
              <a:ext uri="{FF2B5EF4-FFF2-40B4-BE49-F238E27FC236}">
                <a16:creationId xmlns:a16="http://schemas.microsoft.com/office/drawing/2014/main" id="{069156E2-740A-4CA4-ACCB-980F3D32A039}"/>
              </a:ext>
            </a:extLst>
          </p:cNvPr>
          <p:cNvCxnSpPr>
            <a:cxnSpLocks/>
          </p:cNvCxnSpPr>
          <p:nvPr/>
        </p:nvCxnSpPr>
        <p:spPr>
          <a:xfrm>
            <a:off x="8239124" y="111683"/>
            <a:ext cx="0" cy="828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05A3C84D-9B08-44C1-B594-C2DE5C11BEBF}"/>
              </a:ext>
            </a:extLst>
          </p:cNvPr>
          <p:cNvSpPr txBox="1"/>
          <p:nvPr/>
        </p:nvSpPr>
        <p:spPr>
          <a:xfrm>
            <a:off x="7381874" y="397433"/>
            <a:ext cx="1123950" cy="400110"/>
          </a:xfrm>
          <a:prstGeom prst="rect">
            <a:avLst/>
          </a:prstGeom>
          <a:noFill/>
        </p:spPr>
        <p:txBody>
          <a:bodyPr wrap="square" rtlCol="0">
            <a:spAutoFit/>
          </a:bodyPr>
          <a:lstStyle/>
          <a:p>
            <a:r>
              <a:rPr lang="es-AR" sz="1000" dirty="0"/>
              <a:t>Diseño de perforación</a:t>
            </a:r>
          </a:p>
        </p:txBody>
      </p:sp>
      <p:sp>
        <p:nvSpPr>
          <p:cNvPr id="24" name="CuadroTexto 23">
            <a:extLst>
              <a:ext uri="{FF2B5EF4-FFF2-40B4-BE49-F238E27FC236}">
                <a16:creationId xmlns:a16="http://schemas.microsoft.com/office/drawing/2014/main" id="{01CA73F0-EF09-46BD-9FD2-B5A4CB4A5E9F}"/>
              </a:ext>
            </a:extLst>
          </p:cNvPr>
          <p:cNvSpPr txBox="1"/>
          <p:nvPr/>
        </p:nvSpPr>
        <p:spPr>
          <a:xfrm>
            <a:off x="8354814" y="401304"/>
            <a:ext cx="1065726" cy="553998"/>
          </a:xfrm>
          <a:prstGeom prst="rect">
            <a:avLst/>
          </a:prstGeom>
          <a:noFill/>
        </p:spPr>
        <p:txBody>
          <a:bodyPr wrap="square" rtlCol="0">
            <a:spAutoFit/>
          </a:bodyPr>
          <a:lstStyle/>
          <a:p>
            <a:r>
              <a:rPr lang="es-AR" sz="1000" dirty="0"/>
              <a:t>Probable interés productivo en </a:t>
            </a:r>
          </a:p>
          <a:p>
            <a:r>
              <a:rPr lang="es-AR" sz="1000" dirty="0"/>
              <a:t>D-129.</a:t>
            </a:r>
          </a:p>
        </p:txBody>
      </p:sp>
      <p:pic>
        <p:nvPicPr>
          <p:cNvPr id="3" name="Picture 2">
            <a:extLst>
              <a:ext uri="{FF2B5EF4-FFF2-40B4-BE49-F238E27FC236}">
                <a16:creationId xmlns:a16="http://schemas.microsoft.com/office/drawing/2014/main" id="{3780437F-BAF4-18C5-3DF8-6A30D7B6E2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48" t="-2030" r="6548" b="2030"/>
          <a:stretch/>
        </p:blipFill>
        <p:spPr>
          <a:xfrm>
            <a:off x="9902329" y="4857298"/>
            <a:ext cx="1829450" cy="2055284"/>
          </a:xfrm>
          <a:prstGeom prst="rect">
            <a:avLst/>
          </a:prstGeom>
        </p:spPr>
      </p:pic>
      <p:sp>
        <p:nvSpPr>
          <p:cNvPr id="14" name="CuadroTexto 13">
            <a:extLst>
              <a:ext uri="{FF2B5EF4-FFF2-40B4-BE49-F238E27FC236}">
                <a16:creationId xmlns:a16="http://schemas.microsoft.com/office/drawing/2014/main" id="{B47F26A2-2250-4501-83F9-9B4CB15CA44F}"/>
              </a:ext>
            </a:extLst>
          </p:cNvPr>
          <p:cNvSpPr txBox="1"/>
          <p:nvPr/>
        </p:nvSpPr>
        <p:spPr>
          <a:xfrm>
            <a:off x="7576092" y="1019414"/>
            <a:ext cx="4012113" cy="369332"/>
          </a:xfrm>
          <a:prstGeom prst="rect">
            <a:avLst/>
          </a:prstGeom>
          <a:noFill/>
        </p:spPr>
        <p:txBody>
          <a:bodyPr wrap="square" rtlCol="0">
            <a:spAutoFit/>
          </a:bodyPr>
          <a:lstStyle/>
          <a:p>
            <a:r>
              <a:rPr lang="es-AR" dirty="0"/>
              <a:t>	</a:t>
            </a:r>
            <a:r>
              <a:rPr lang="es-AR" sz="1000" b="1" dirty="0"/>
              <a:t>3D RMS AMPLITUD- GEOMETRIA INTRUSIVO </a:t>
            </a:r>
          </a:p>
        </p:txBody>
      </p:sp>
      <p:sp>
        <p:nvSpPr>
          <p:cNvPr id="16" name="CuadroTexto 15">
            <a:extLst>
              <a:ext uri="{FF2B5EF4-FFF2-40B4-BE49-F238E27FC236}">
                <a16:creationId xmlns:a16="http://schemas.microsoft.com/office/drawing/2014/main" id="{D6074AF3-510B-4A1C-9211-AC5E999481F0}"/>
              </a:ext>
            </a:extLst>
          </p:cNvPr>
          <p:cNvSpPr txBox="1"/>
          <p:nvPr/>
        </p:nvSpPr>
        <p:spPr>
          <a:xfrm>
            <a:off x="4193180" y="1015543"/>
            <a:ext cx="4012113" cy="369332"/>
          </a:xfrm>
          <a:prstGeom prst="rect">
            <a:avLst/>
          </a:prstGeom>
          <a:noFill/>
        </p:spPr>
        <p:txBody>
          <a:bodyPr wrap="square" rtlCol="0">
            <a:spAutoFit/>
          </a:bodyPr>
          <a:lstStyle/>
          <a:p>
            <a:r>
              <a:rPr lang="es-AR" dirty="0"/>
              <a:t>	</a:t>
            </a:r>
            <a:r>
              <a:rPr lang="es-AR" sz="1000" b="1" dirty="0"/>
              <a:t>3D RMS AMPLITUD- GEOMETRIA INTRUSIVO </a:t>
            </a:r>
          </a:p>
        </p:txBody>
      </p:sp>
      <p:pic>
        <p:nvPicPr>
          <p:cNvPr id="18" name="Imagen 17">
            <a:extLst>
              <a:ext uri="{FF2B5EF4-FFF2-40B4-BE49-F238E27FC236}">
                <a16:creationId xmlns:a16="http://schemas.microsoft.com/office/drawing/2014/main" id="{BF38F19D-DFAA-4BFE-BAF0-177D51F9A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91678" y="4857107"/>
            <a:ext cx="2200866" cy="1962958"/>
          </a:xfrm>
          <a:prstGeom prst="rect">
            <a:avLst/>
          </a:prstGeom>
        </p:spPr>
      </p:pic>
      <p:pic>
        <p:nvPicPr>
          <p:cNvPr id="27" name="Imagen 26">
            <a:extLst>
              <a:ext uri="{FF2B5EF4-FFF2-40B4-BE49-F238E27FC236}">
                <a16:creationId xmlns:a16="http://schemas.microsoft.com/office/drawing/2014/main" id="{FA150960-CAB3-4656-91B1-657BCDB18A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931566" y="4866806"/>
            <a:ext cx="2550327" cy="1962958"/>
          </a:xfrm>
          <a:prstGeom prst="rect">
            <a:avLst/>
          </a:prstGeom>
        </p:spPr>
      </p:pic>
      <p:grpSp>
        <p:nvGrpSpPr>
          <p:cNvPr id="11" name="Grupo 10">
            <a:extLst>
              <a:ext uri="{FF2B5EF4-FFF2-40B4-BE49-F238E27FC236}">
                <a16:creationId xmlns:a16="http://schemas.microsoft.com/office/drawing/2014/main" id="{FCF125EF-337A-4381-B5E1-EECC49BBD0EC}"/>
              </a:ext>
            </a:extLst>
          </p:cNvPr>
          <p:cNvGrpSpPr/>
          <p:nvPr/>
        </p:nvGrpSpPr>
        <p:grpSpPr>
          <a:xfrm>
            <a:off x="224782" y="1325442"/>
            <a:ext cx="11729201" cy="3625479"/>
            <a:chOff x="70034" y="1325442"/>
            <a:chExt cx="11729201" cy="3625479"/>
          </a:xfrm>
        </p:grpSpPr>
        <p:pic>
          <p:nvPicPr>
            <p:cNvPr id="2" name="Imagen 1">
              <a:extLst>
                <a:ext uri="{FF2B5EF4-FFF2-40B4-BE49-F238E27FC236}">
                  <a16:creationId xmlns:a16="http://schemas.microsoft.com/office/drawing/2014/main" id="{BB5566ED-500C-850E-1A7A-BC14E422916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34" y="1325442"/>
              <a:ext cx="11729201" cy="3279767"/>
            </a:xfrm>
            <a:prstGeom prst="rect">
              <a:avLst/>
            </a:prstGeom>
            <a:noFill/>
          </p:spPr>
        </p:pic>
        <p:sp>
          <p:nvSpPr>
            <p:cNvPr id="20" name="CuadroTexto 19">
              <a:extLst>
                <a:ext uri="{FF2B5EF4-FFF2-40B4-BE49-F238E27FC236}">
                  <a16:creationId xmlns:a16="http://schemas.microsoft.com/office/drawing/2014/main" id="{4DC3E9EA-7888-4258-959D-D531EC2F1BF9}"/>
                </a:ext>
              </a:extLst>
            </p:cNvPr>
            <p:cNvSpPr txBox="1"/>
            <p:nvPr/>
          </p:nvSpPr>
          <p:spPr>
            <a:xfrm>
              <a:off x="6994651" y="4566853"/>
              <a:ext cx="4012113" cy="369332"/>
            </a:xfrm>
            <a:prstGeom prst="rect">
              <a:avLst/>
            </a:prstGeom>
            <a:noFill/>
          </p:spPr>
          <p:txBody>
            <a:bodyPr wrap="square" rtlCol="0">
              <a:spAutoFit/>
            </a:bodyPr>
            <a:lstStyle/>
            <a:p>
              <a:r>
                <a:rPr lang="es-AR"/>
                <a:t>	</a:t>
              </a:r>
              <a:r>
                <a:rPr lang="es-AR" sz="1000" b="1"/>
                <a:t>3D CON FALLAS PRINCIPALES</a:t>
              </a:r>
            </a:p>
          </p:txBody>
        </p:sp>
        <p:sp>
          <p:nvSpPr>
            <p:cNvPr id="22" name="CuadroTexto 21">
              <a:extLst>
                <a:ext uri="{FF2B5EF4-FFF2-40B4-BE49-F238E27FC236}">
                  <a16:creationId xmlns:a16="http://schemas.microsoft.com/office/drawing/2014/main" id="{481CC701-032E-47D6-AA8C-24086B20D347}"/>
                </a:ext>
              </a:extLst>
            </p:cNvPr>
            <p:cNvSpPr txBox="1"/>
            <p:nvPr/>
          </p:nvSpPr>
          <p:spPr>
            <a:xfrm>
              <a:off x="9034119" y="4581589"/>
              <a:ext cx="2731071" cy="369332"/>
            </a:xfrm>
            <a:prstGeom prst="rect">
              <a:avLst/>
            </a:prstGeom>
            <a:noFill/>
          </p:spPr>
          <p:txBody>
            <a:bodyPr wrap="square" rtlCol="0">
              <a:spAutoFit/>
            </a:bodyPr>
            <a:lstStyle/>
            <a:p>
              <a:r>
                <a:rPr lang="es-AR"/>
                <a:t>	</a:t>
              </a:r>
              <a:r>
                <a:rPr lang="es-AR" sz="1000" b="1"/>
                <a:t>RESPUESTA PERFIL RESISTIVO </a:t>
              </a:r>
            </a:p>
          </p:txBody>
        </p:sp>
        <p:pic>
          <p:nvPicPr>
            <p:cNvPr id="5" name="Imagen 4">
              <a:extLst>
                <a:ext uri="{FF2B5EF4-FFF2-40B4-BE49-F238E27FC236}">
                  <a16:creationId xmlns:a16="http://schemas.microsoft.com/office/drawing/2014/main" id="{DAFBEDBA-7BFC-49FC-843D-55F8D5EBDC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352" y="4083920"/>
              <a:ext cx="504825" cy="371475"/>
            </a:xfrm>
            <a:prstGeom prst="rect">
              <a:avLst/>
            </a:prstGeom>
          </p:spPr>
        </p:pic>
        <p:pic>
          <p:nvPicPr>
            <p:cNvPr id="7" name="Imagen 6">
              <a:extLst>
                <a:ext uri="{FF2B5EF4-FFF2-40B4-BE49-F238E27FC236}">
                  <a16:creationId xmlns:a16="http://schemas.microsoft.com/office/drawing/2014/main" id="{8A2EDD03-417D-4B91-B73F-CB40AA6318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9367" y="4007720"/>
              <a:ext cx="447601" cy="447675"/>
            </a:xfrm>
            <a:prstGeom prst="rect">
              <a:avLst/>
            </a:prstGeom>
          </p:spPr>
        </p:pic>
        <p:pic>
          <p:nvPicPr>
            <p:cNvPr id="10" name="Imagen 9">
              <a:extLst>
                <a:ext uri="{FF2B5EF4-FFF2-40B4-BE49-F238E27FC236}">
                  <a16:creationId xmlns:a16="http://schemas.microsoft.com/office/drawing/2014/main" id="{7F4BD8C6-2E88-4208-8252-C3A4F25D4B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39124" y="4032628"/>
              <a:ext cx="283738" cy="261039"/>
            </a:xfrm>
            <a:prstGeom prst="rect">
              <a:avLst/>
            </a:prstGeom>
          </p:spPr>
        </p:pic>
      </p:grpSp>
      <p:sp>
        <p:nvSpPr>
          <p:cNvPr id="28" name="CuadroTexto 27">
            <a:extLst>
              <a:ext uri="{FF2B5EF4-FFF2-40B4-BE49-F238E27FC236}">
                <a16:creationId xmlns:a16="http://schemas.microsoft.com/office/drawing/2014/main" id="{6EB6E796-0792-4A04-8C79-067773A39A81}"/>
              </a:ext>
            </a:extLst>
          </p:cNvPr>
          <p:cNvSpPr txBox="1"/>
          <p:nvPr/>
        </p:nvSpPr>
        <p:spPr>
          <a:xfrm>
            <a:off x="4282553" y="4532326"/>
            <a:ext cx="3099321" cy="369332"/>
          </a:xfrm>
          <a:prstGeom prst="rect">
            <a:avLst/>
          </a:prstGeom>
          <a:noFill/>
        </p:spPr>
        <p:txBody>
          <a:bodyPr wrap="square" rtlCol="0">
            <a:spAutoFit/>
          </a:bodyPr>
          <a:lstStyle/>
          <a:p>
            <a:r>
              <a:rPr lang="es-AR"/>
              <a:t>	</a:t>
            </a:r>
            <a:r>
              <a:rPr lang="es-AR" sz="1000" b="1"/>
              <a:t>TIME SLICE BLEND DESC.ESPECTRAL</a:t>
            </a:r>
          </a:p>
        </p:txBody>
      </p:sp>
      <p:sp>
        <p:nvSpPr>
          <p:cNvPr id="29" name="CuadroTexto 28">
            <a:extLst>
              <a:ext uri="{FF2B5EF4-FFF2-40B4-BE49-F238E27FC236}">
                <a16:creationId xmlns:a16="http://schemas.microsoft.com/office/drawing/2014/main" id="{78A3CE43-BBDF-425B-9453-9CE9DE36C442}"/>
              </a:ext>
            </a:extLst>
          </p:cNvPr>
          <p:cNvSpPr txBox="1"/>
          <p:nvPr/>
        </p:nvSpPr>
        <p:spPr>
          <a:xfrm>
            <a:off x="4963885" y="4929052"/>
            <a:ext cx="728469" cy="276999"/>
          </a:xfrm>
          <a:prstGeom prst="rect">
            <a:avLst/>
          </a:prstGeom>
          <a:noFill/>
        </p:spPr>
        <p:txBody>
          <a:bodyPr wrap="none" rtlCol="0">
            <a:spAutoFit/>
          </a:bodyPr>
          <a:lstStyle/>
          <a:p>
            <a:r>
              <a:rPr lang="es-AR" sz="1200" dirty="0">
                <a:solidFill>
                  <a:srgbClr val="FFFF00"/>
                </a:solidFill>
              </a:rPr>
              <a:t>intrusivo</a:t>
            </a:r>
          </a:p>
        </p:txBody>
      </p:sp>
      <p:cxnSp>
        <p:nvCxnSpPr>
          <p:cNvPr id="31" name="Conector recto de flecha 30">
            <a:extLst>
              <a:ext uri="{FF2B5EF4-FFF2-40B4-BE49-F238E27FC236}">
                <a16:creationId xmlns:a16="http://schemas.microsoft.com/office/drawing/2014/main" id="{1811C4BF-B300-472D-942C-3C7AC7B5E3BC}"/>
              </a:ext>
            </a:extLst>
          </p:cNvPr>
          <p:cNvCxnSpPr>
            <a:cxnSpLocks/>
            <a:endCxn id="29" idx="3"/>
          </p:cNvCxnSpPr>
          <p:nvPr/>
        </p:nvCxnSpPr>
        <p:spPr>
          <a:xfrm flipH="1" flipV="1">
            <a:off x="5692354" y="5067552"/>
            <a:ext cx="325268" cy="61798"/>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5ACE2304-A822-464D-BB82-6A267CDB589D}"/>
              </a:ext>
            </a:extLst>
          </p:cNvPr>
          <p:cNvCxnSpPr>
            <a:cxnSpLocks/>
            <a:endCxn id="38" idx="3"/>
          </p:cNvCxnSpPr>
          <p:nvPr/>
        </p:nvCxnSpPr>
        <p:spPr>
          <a:xfrm flipH="1" flipV="1">
            <a:off x="5722601" y="5690214"/>
            <a:ext cx="399526" cy="92278"/>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8" name="CuadroTexto 37">
            <a:extLst>
              <a:ext uri="{FF2B5EF4-FFF2-40B4-BE49-F238E27FC236}">
                <a16:creationId xmlns:a16="http://schemas.microsoft.com/office/drawing/2014/main" id="{FE7D40B6-84A0-4C57-9D4B-379A90578837}"/>
              </a:ext>
            </a:extLst>
          </p:cNvPr>
          <p:cNvSpPr txBox="1"/>
          <p:nvPr/>
        </p:nvSpPr>
        <p:spPr>
          <a:xfrm>
            <a:off x="5072743" y="5551714"/>
            <a:ext cx="649858" cy="276999"/>
          </a:xfrm>
          <a:prstGeom prst="rect">
            <a:avLst/>
          </a:prstGeom>
          <a:noFill/>
        </p:spPr>
        <p:txBody>
          <a:bodyPr wrap="none" rtlCol="0">
            <a:spAutoFit/>
          </a:bodyPr>
          <a:lstStyle/>
          <a:p>
            <a:r>
              <a:rPr lang="es-AR" sz="1200" dirty="0">
                <a:solidFill>
                  <a:srgbClr val="FFFF00"/>
                </a:solidFill>
              </a:rPr>
              <a:t>canales</a:t>
            </a:r>
          </a:p>
        </p:txBody>
      </p:sp>
      <p:cxnSp>
        <p:nvCxnSpPr>
          <p:cNvPr id="41" name="Conector recto de flecha 40">
            <a:extLst>
              <a:ext uri="{FF2B5EF4-FFF2-40B4-BE49-F238E27FC236}">
                <a16:creationId xmlns:a16="http://schemas.microsoft.com/office/drawing/2014/main" id="{28033BFC-BEC4-4DEA-9334-6140408678D7}"/>
              </a:ext>
            </a:extLst>
          </p:cNvPr>
          <p:cNvCxnSpPr>
            <a:cxnSpLocks/>
          </p:cNvCxnSpPr>
          <p:nvPr/>
        </p:nvCxnSpPr>
        <p:spPr>
          <a:xfrm flipH="1">
            <a:off x="5704114" y="6043749"/>
            <a:ext cx="130629" cy="191588"/>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22811419-899F-487A-869A-E86BAB6EDF81}"/>
              </a:ext>
            </a:extLst>
          </p:cNvPr>
          <p:cNvSpPr txBox="1"/>
          <p:nvPr/>
        </p:nvSpPr>
        <p:spPr>
          <a:xfrm>
            <a:off x="5390606" y="6209212"/>
            <a:ext cx="446148" cy="276999"/>
          </a:xfrm>
          <a:prstGeom prst="rect">
            <a:avLst/>
          </a:prstGeom>
          <a:noFill/>
        </p:spPr>
        <p:txBody>
          <a:bodyPr wrap="none" rtlCol="0">
            <a:spAutoFit/>
          </a:bodyPr>
          <a:lstStyle/>
          <a:p>
            <a:r>
              <a:rPr lang="es-AR" sz="1200" dirty="0">
                <a:solidFill>
                  <a:srgbClr val="FFFF00"/>
                </a:solidFill>
              </a:rPr>
              <a:t>falla</a:t>
            </a:r>
          </a:p>
        </p:txBody>
      </p:sp>
      <p:cxnSp>
        <p:nvCxnSpPr>
          <p:cNvPr id="45" name="Conector recto de flecha 44">
            <a:extLst>
              <a:ext uri="{FF2B5EF4-FFF2-40B4-BE49-F238E27FC236}">
                <a16:creationId xmlns:a16="http://schemas.microsoft.com/office/drawing/2014/main" id="{3C4ECF89-0222-4830-86EA-5FF26C39219A}"/>
              </a:ext>
            </a:extLst>
          </p:cNvPr>
          <p:cNvCxnSpPr>
            <a:cxnSpLocks/>
          </p:cNvCxnSpPr>
          <p:nvPr/>
        </p:nvCxnSpPr>
        <p:spPr>
          <a:xfrm>
            <a:off x="6927670" y="6143898"/>
            <a:ext cx="169816" cy="169817"/>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3551FC5E-5F84-443F-B861-2FDB18FD96EE}"/>
              </a:ext>
            </a:extLst>
          </p:cNvPr>
          <p:cNvSpPr txBox="1"/>
          <p:nvPr/>
        </p:nvSpPr>
        <p:spPr>
          <a:xfrm>
            <a:off x="6962502" y="6283235"/>
            <a:ext cx="446148" cy="276999"/>
          </a:xfrm>
          <a:prstGeom prst="rect">
            <a:avLst/>
          </a:prstGeom>
          <a:noFill/>
        </p:spPr>
        <p:txBody>
          <a:bodyPr wrap="none" rtlCol="0">
            <a:spAutoFit/>
          </a:bodyPr>
          <a:lstStyle/>
          <a:p>
            <a:r>
              <a:rPr lang="es-AR" sz="1200" dirty="0">
                <a:solidFill>
                  <a:srgbClr val="FFFF00"/>
                </a:solidFill>
              </a:rPr>
              <a:t>falla</a:t>
            </a:r>
          </a:p>
        </p:txBody>
      </p:sp>
      <p:sp>
        <p:nvSpPr>
          <p:cNvPr id="48" name="CuadroTexto 47">
            <a:extLst>
              <a:ext uri="{FF2B5EF4-FFF2-40B4-BE49-F238E27FC236}">
                <a16:creationId xmlns:a16="http://schemas.microsoft.com/office/drawing/2014/main" id="{58F31D73-B1EC-4EB3-AB50-8A4645B11F53}"/>
              </a:ext>
            </a:extLst>
          </p:cNvPr>
          <p:cNvSpPr txBox="1"/>
          <p:nvPr/>
        </p:nvSpPr>
        <p:spPr>
          <a:xfrm>
            <a:off x="7903028" y="6135190"/>
            <a:ext cx="728469" cy="276999"/>
          </a:xfrm>
          <a:prstGeom prst="rect">
            <a:avLst/>
          </a:prstGeom>
          <a:noFill/>
        </p:spPr>
        <p:txBody>
          <a:bodyPr wrap="none" rtlCol="0">
            <a:spAutoFit/>
          </a:bodyPr>
          <a:lstStyle/>
          <a:p>
            <a:r>
              <a:rPr lang="es-AR" sz="1200" dirty="0">
                <a:solidFill>
                  <a:srgbClr val="FFFF00"/>
                </a:solidFill>
              </a:rPr>
              <a:t>intrusivo</a:t>
            </a:r>
          </a:p>
        </p:txBody>
      </p:sp>
      <p:sp>
        <p:nvSpPr>
          <p:cNvPr id="49" name="CuadroTexto 48">
            <a:extLst>
              <a:ext uri="{FF2B5EF4-FFF2-40B4-BE49-F238E27FC236}">
                <a16:creationId xmlns:a16="http://schemas.microsoft.com/office/drawing/2014/main" id="{6FAD8F5A-311F-4E55-98FC-BE23BF911207}"/>
              </a:ext>
            </a:extLst>
          </p:cNvPr>
          <p:cNvSpPr txBox="1"/>
          <p:nvPr/>
        </p:nvSpPr>
        <p:spPr>
          <a:xfrm>
            <a:off x="7894320" y="5664926"/>
            <a:ext cx="446148" cy="276999"/>
          </a:xfrm>
          <a:prstGeom prst="rect">
            <a:avLst/>
          </a:prstGeom>
          <a:noFill/>
        </p:spPr>
        <p:txBody>
          <a:bodyPr wrap="none" rtlCol="0">
            <a:spAutoFit/>
          </a:bodyPr>
          <a:lstStyle/>
          <a:p>
            <a:r>
              <a:rPr lang="es-AR" sz="1200" dirty="0">
                <a:solidFill>
                  <a:srgbClr val="FFFF00"/>
                </a:solidFill>
              </a:rPr>
              <a:t>falla</a:t>
            </a:r>
          </a:p>
        </p:txBody>
      </p:sp>
      <p:sp>
        <p:nvSpPr>
          <p:cNvPr id="50" name="CuadroTexto 49">
            <a:extLst>
              <a:ext uri="{FF2B5EF4-FFF2-40B4-BE49-F238E27FC236}">
                <a16:creationId xmlns:a16="http://schemas.microsoft.com/office/drawing/2014/main" id="{7699AD1D-AC72-487F-8B3C-A458B37551BF}"/>
              </a:ext>
            </a:extLst>
          </p:cNvPr>
          <p:cNvSpPr txBox="1"/>
          <p:nvPr/>
        </p:nvSpPr>
        <p:spPr>
          <a:xfrm>
            <a:off x="8582297" y="6318070"/>
            <a:ext cx="446148" cy="276999"/>
          </a:xfrm>
          <a:prstGeom prst="rect">
            <a:avLst/>
          </a:prstGeom>
          <a:noFill/>
        </p:spPr>
        <p:txBody>
          <a:bodyPr wrap="none" rtlCol="0">
            <a:spAutoFit/>
          </a:bodyPr>
          <a:lstStyle/>
          <a:p>
            <a:r>
              <a:rPr lang="es-AR" sz="1200" dirty="0">
                <a:solidFill>
                  <a:srgbClr val="FFFF00"/>
                </a:solidFill>
              </a:rPr>
              <a:t>falla</a:t>
            </a:r>
          </a:p>
        </p:txBody>
      </p:sp>
      <p:pic>
        <p:nvPicPr>
          <p:cNvPr id="37" name="Imagen 36">
            <a:extLst>
              <a:ext uri="{FF2B5EF4-FFF2-40B4-BE49-F238E27FC236}">
                <a16:creationId xmlns:a16="http://schemas.microsoft.com/office/drawing/2014/main" id="{298541CF-1C63-455A-8676-774B636A539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
          <a:stretch/>
        </p:blipFill>
        <p:spPr>
          <a:xfrm>
            <a:off x="2731848" y="358576"/>
            <a:ext cx="853440" cy="383697"/>
          </a:xfrm>
          <a:prstGeom prst="rect">
            <a:avLst/>
          </a:prstGeom>
        </p:spPr>
      </p:pic>
      <p:sp>
        <p:nvSpPr>
          <p:cNvPr id="39" name="Rectángulo 38">
            <a:extLst>
              <a:ext uri="{FF2B5EF4-FFF2-40B4-BE49-F238E27FC236}">
                <a16:creationId xmlns:a16="http://schemas.microsoft.com/office/drawing/2014/main" id="{5F45C8BE-08CB-4CCF-AB20-E7989AEC7647}"/>
              </a:ext>
            </a:extLst>
          </p:cNvPr>
          <p:cNvSpPr/>
          <p:nvPr/>
        </p:nvSpPr>
        <p:spPr>
          <a:xfrm>
            <a:off x="10860258" y="0"/>
            <a:ext cx="1209822" cy="21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 name="Imagen 3">
            <a:extLst>
              <a:ext uri="{FF2B5EF4-FFF2-40B4-BE49-F238E27FC236}">
                <a16:creationId xmlns:a16="http://schemas.microsoft.com/office/drawing/2014/main" id="{93E11A1C-52D5-6AD0-8340-FEAAA568370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82111" y="280619"/>
            <a:ext cx="434539" cy="512533"/>
          </a:xfrm>
          <a:prstGeom prst="rect">
            <a:avLst/>
          </a:prstGeom>
        </p:spPr>
      </p:pic>
      <p:sp>
        <p:nvSpPr>
          <p:cNvPr id="6" name="Marcador de número de diapositiva 3">
            <a:extLst>
              <a:ext uri="{FF2B5EF4-FFF2-40B4-BE49-F238E27FC236}">
                <a16:creationId xmlns:a16="http://schemas.microsoft.com/office/drawing/2014/main" id="{D9EE079D-16EA-321E-BACC-2FBC1F2D2DE9}"/>
              </a:ext>
            </a:extLst>
          </p:cNvPr>
          <p:cNvSpPr>
            <a:spLocks noGrp="1"/>
          </p:cNvSpPr>
          <p:nvPr>
            <p:ph type="sldNum" sz="quarter" idx="12"/>
          </p:nvPr>
        </p:nvSpPr>
        <p:spPr>
          <a:xfrm>
            <a:off x="11799235" y="6523170"/>
            <a:ext cx="2743200" cy="365125"/>
          </a:xfrm>
        </p:spPr>
        <p:txBody>
          <a:bodyPr/>
          <a:lstStyle/>
          <a:p>
            <a:fld id="{B07A84DF-77A3-4E82-B62C-977FB6CD7776}" type="slidenum">
              <a:rPr lang="es-AR" smtClean="0"/>
              <a:t>9</a:t>
            </a:fld>
            <a:endParaRPr lang="es-AR" dirty="0"/>
          </a:p>
        </p:txBody>
      </p:sp>
    </p:spTree>
    <p:extLst>
      <p:ext uri="{BB962C8B-B14F-4D97-AF65-F5344CB8AC3E}">
        <p14:creationId xmlns:p14="http://schemas.microsoft.com/office/powerpoint/2010/main" val="180152430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552a0fe-0201-43a2-a172-d2d9af85196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03852848B1F7214BB16254ECD5B2BD9A" ma:contentTypeVersion="13" ma:contentTypeDescription="Crear nuevo documento." ma:contentTypeScope="" ma:versionID="2111034aca6c8b8bade190e50a9251c7">
  <xsd:schema xmlns:xsd="http://www.w3.org/2001/XMLSchema" xmlns:xs="http://www.w3.org/2001/XMLSchema" xmlns:p="http://schemas.microsoft.com/office/2006/metadata/properties" xmlns:ns3="2552a0fe-0201-43a2-a172-d2d9af851966" xmlns:ns4="f4b7f1b2-1516-40a5-a020-15147e230483" targetNamespace="http://schemas.microsoft.com/office/2006/metadata/properties" ma:root="true" ma:fieldsID="d6bcb78973a7f2dd6c9940bee242581a" ns3:_="" ns4:_="">
    <xsd:import namespace="2552a0fe-0201-43a2-a172-d2d9af851966"/>
    <xsd:import namespace="f4b7f1b2-1516-40a5-a020-15147e23048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52a0fe-0201-43a2-a172-d2d9af8519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b7f1b2-1516-40a5-a020-15147e230483"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element name="SharingHintHash" ma:index="16"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D5AA0E-5794-4382-A17C-D609F44FA30F}">
  <ds:schemaRefs>
    <ds:schemaRef ds:uri="2552a0fe-0201-43a2-a172-d2d9af851966"/>
    <ds:schemaRef ds:uri="f4b7f1b2-1516-40a5-a020-15147e2304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F7DE873-C60D-45CE-A096-8CF9679996F2}">
  <ds:schemaRefs>
    <ds:schemaRef ds:uri="http://schemas.microsoft.com/sharepoint/v3/contenttype/forms"/>
  </ds:schemaRefs>
</ds:datastoreItem>
</file>

<file path=customXml/itemProps3.xml><?xml version="1.0" encoding="utf-8"?>
<ds:datastoreItem xmlns:ds="http://schemas.openxmlformats.org/officeDocument/2006/customXml" ds:itemID="{9774B7A1-D4E2-468C-B4FD-1301706C66E1}">
  <ds:schemaRefs>
    <ds:schemaRef ds:uri="2552a0fe-0201-43a2-a172-d2d9af851966"/>
    <ds:schemaRef ds:uri="f4b7f1b2-1516-40a5-a020-15147e230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7112</TotalTime>
  <Words>4671</Words>
  <Application>Microsoft Office PowerPoint</Application>
  <PresentationFormat>Panorámica</PresentationFormat>
  <Paragraphs>375</Paragraphs>
  <Slides>26</Slides>
  <Notes>2</Notes>
  <HiddenSlides>0</HiddenSlides>
  <MMClips>0</MMClips>
  <ScaleCrop>false</ScaleCrop>
  <HeadingPairs>
    <vt:vector size="6" baseType="variant">
      <vt:variant>
        <vt:lpstr>Fuentes usadas</vt:lpstr>
      </vt:variant>
      <vt:variant>
        <vt:i4>7</vt:i4>
      </vt:variant>
      <vt:variant>
        <vt:lpstr>Tema</vt:lpstr>
      </vt:variant>
      <vt:variant>
        <vt:i4>3</vt:i4>
      </vt:variant>
      <vt:variant>
        <vt:lpstr>Títulos de diapositiva</vt:lpstr>
      </vt:variant>
      <vt:variant>
        <vt:i4>26</vt:i4>
      </vt:variant>
    </vt:vector>
  </HeadingPairs>
  <TitlesOfParts>
    <vt:vector size="36" baseType="lpstr">
      <vt:lpstr>Arial</vt:lpstr>
      <vt:lpstr>Calibri</vt:lpstr>
      <vt:lpstr>Calibri Light</vt:lpstr>
      <vt:lpstr>Lucida Grande</vt:lpstr>
      <vt:lpstr>Segoe UI</vt:lpstr>
      <vt:lpstr>Times New Roman</vt:lpstr>
      <vt:lpstr>Wingdings</vt:lpstr>
      <vt:lpstr>Tema de Office</vt:lpstr>
      <vt:lpstr>1_Tema de Office</vt:lpstr>
      <vt:lpstr>2_Tema de Office</vt:lpstr>
      <vt:lpstr>Características de los intrusivos ígneos en el dominio minero de YPF en Santa Cruz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Fuentes</dc:creator>
  <cp:lastModifiedBy>SALVARREDY ARANGUREN, MATIAS MIGUEL</cp:lastModifiedBy>
  <cp:revision>77</cp:revision>
  <dcterms:created xsi:type="dcterms:W3CDTF">2023-07-24T14:30:55Z</dcterms:created>
  <dcterms:modified xsi:type="dcterms:W3CDTF">2023-11-06T15:25:49Z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0x01010003852848B1F7214BB16254ECD5B2BD9A</vt:lpwstr>
  </property>
  <property fmtid="{D5CDD505-2E9C-101B-9397-08002B2CF9AE}" pid="3" name="MSIP_Label_228ef38c-4357-49c8-b2ae-c9cdaf411188_Enabled">
    <vt:lpwstr>true</vt:lpwstr>
  </property>
  <property fmtid="{D5CDD505-2E9C-101B-9397-08002B2CF9AE}" pid="4" name="MSIP_Label_228ef38c-4357-49c8-b2ae-c9cdaf411188_SetDate">
    <vt:lpwstr>2023-10-30T14:35:50Z</vt:lpwstr>
  </property>
  <property fmtid="{D5CDD505-2E9C-101B-9397-08002B2CF9AE}" pid="5" name="MSIP_Label_228ef38c-4357-49c8-b2ae-c9cdaf411188_Method">
    <vt:lpwstr>Privileged</vt:lpwstr>
  </property>
  <property fmtid="{D5CDD505-2E9C-101B-9397-08002B2CF9AE}" pid="6" name="MSIP_Label_228ef38c-4357-49c8-b2ae-c9cdaf411188_Name">
    <vt:lpwstr>Personal</vt:lpwstr>
  </property>
  <property fmtid="{D5CDD505-2E9C-101B-9397-08002B2CF9AE}" pid="7" name="MSIP_Label_228ef38c-4357-49c8-b2ae-c9cdaf411188_SiteId">
    <vt:lpwstr>038018c3-616c-4b46-ad9b-aa9007f701b5</vt:lpwstr>
  </property>
  <property fmtid="{D5CDD505-2E9C-101B-9397-08002B2CF9AE}" pid="8" name="MSIP_Label_228ef38c-4357-49c8-b2ae-c9cdaf411188_ActionId">
    <vt:lpwstr>054a3d10-e8a3-4b32-9471-b153998915b9</vt:lpwstr>
  </property>
  <property fmtid="{D5CDD505-2E9C-101B-9397-08002B2CF9AE}" pid="9" name="MSIP_Label_228ef38c-4357-49c8-b2ae-c9cdaf411188_ContentBits">
    <vt:lpwstr>1</vt:lpwstr>
  </property>
</Properties>
</file>