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8" r:id="rId12"/>
    <p:sldId id="287" r:id="rId13"/>
    <p:sldId id="289" r:id="rId14"/>
    <p:sldId id="290" r:id="rId1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33F"/>
    <a:srgbClr val="007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750" autoAdjust="0"/>
  </p:normalViewPr>
  <p:slideViewPr>
    <p:cSldViewPr snapToGrid="0" showGuides="1">
      <p:cViewPr>
        <p:scale>
          <a:sx n="50" d="100"/>
          <a:sy n="50" d="100"/>
        </p:scale>
        <p:origin x="104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1FB50-1633-44FD-96F3-ACF8A885F4E3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79E54-BDA3-42FE-8742-70BA24D5E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0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34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34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6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4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2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5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4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96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88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84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7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9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22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79E54-BDA3-42FE-8742-70BA24D5E5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78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08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24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1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328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191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61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287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45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26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2" y="168231"/>
            <a:ext cx="1743470" cy="669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99" y="364277"/>
            <a:ext cx="1813534" cy="2778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3"/>
          <a:stretch/>
        </p:blipFill>
        <p:spPr>
          <a:xfrm>
            <a:off x="5088466" y="283452"/>
            <a:ext cx="1478578" cy="5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s-AR" sz="8000" b="1" dirty="0"/>
                  <a:t>Ctrl + A </a:t>
                </a:r>
                <a14:m>
                  <m:oMath xmlns:m="http://schemas.openxmlformats.org/officeDocument/2006/math">
                    <m:r>
                      <a:rPr lang="es-AR" sz="8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s-AR" sz="8000" b="1" dirty="0"/>
                  <a:t> RTOC</a:t>
                </a:r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5"/>
                <a:stretch>
                  <a:fillRect b="-2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Integrar funciona</a:t>
            </a:r>
          </a:p>
        </p:txBody>
      </p:sp>
    </p:spTree>
    <p:extLst>
      <p:ext uri="{BB962C8B-B14F-4D97-AF65-F5344CB8AC3E}">
        <p14:creationId xmlns:p14="http://schemas.microsoft.com/office/powerpoint/2010/main" val="97746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</p:spTree>
    <p:extLst>
      <p:ext uri="{BB962C8B-B14F-4D97-AF65-F5344CB8AC3E}">
        <p14:creationId xmlns:p14="http://schemas.microsoft.com/office/powerpoint/2010/main" val="732130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5008F-58E9-4346-AA74-3F9E4A93DD74}"/>
              </a:ext>
            </a:extLst>
          </p:cNvPr>
          <p:cNvSpPr txBox="1"/>
          <p:nvPr/>
        </p:nvSpPr>
        <p:spPr>
          <a:xfrm>
            <a:off x="595872" y="2100122"/>
            <a:ext cx="10643628" cy="3119444"/>
          </a:xfrm>
          <a:prstGeom prst="rect">
            <a:avLst/>
          </a:prstGeom>
          <a:solidFill>
            <a:schemeClr val="tx1">
              <a:lumMod val="95000"/>
              <a:lumOff val="5000"/>
              <a:alpha val="8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11500" b="1" dirty="0" err="1">
                <a:solidFill>
                  <a:schemeClr val="bg1"/>
                </a:solidFill>
              </a:rPr>
              <a:t>Transformación</a:t>
            </a:r>
            <a:endParaRPr lang="en-US" sz="4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1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5008F-58E9-4346-AA74-3F9E4A93DD74}"/>
              </a:ext>
            </a:extLst>
          </p:cNvPr>
          <p:cNvSpPr txBox="1"/>
          <p:nvPr/>
        </p:nvSpPr>
        <p:spPr>
          <a:xfrm>
            <a:off x="993350" y="-3410857"/>
            <a:ext cx="10643628" cy="268086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</a:rPr>
              <a:t>  </a:t>
            </a:r>
            <a:r>
              <a:rPr lang="en-US" sz="9600" b="1" dirty="0" err="1">
                <a:solidFill>
                  <a:schemeClr val="bg1"/>
                </a:solidFill>
              </a:rPr>
              <a:t>Transformación</a:t>
            </a:r>
            <a:endParaRPr lang="en-US" sz="4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FD4C2-4FF3-2FAA-4734-A673EC9074CE}"/>
              </a:ext>
            </a:extLst>
          </p:cNvPr>
          <p:cNvSpPr txBox="1"/>
          <p:nvPr/>
        </p:nvSpPr>
        <p:spPr>
          <a:xfrm>
            <a:off x="595872" y="-3195778"/>
            <a:ext cx="10643628" cy="3119444"/>
          </a:xfrm>
          <a:prstGeom prst="rect">
            <a:avLst/>
          </a:prstGeom>
          <a:solidFill>
            <a:schemeClr val="tx1">
              <a:lumMod val="95000"/>
              <a:lumOff val="5000"/>
              <a:alpha val="8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11500" b="1" dirty="0" err="1">
                <a:solidFill>
                  <a:schemeClr val="bg1"/>
                </a:solidFill>
              </a:rPr>
              <a:t>Transformación</a:t>
            </a:r>
            <a:endParaRPr lang="en-US" sz="4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6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/>
            <a:srcRect/>
            <a:stretch>
              <a:fillRect t="-11000" b="-5000"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5008F-58E9-4346-AA74-3F9E4A93DD74}"/>
              </a:ext>
            </a:extLst>
          </p:cNvPr>
          <p:cNvSpPr txBox="1"/>
          <p:nvPr/>
        </p:nvSpPr>
        <p:spPr>
          <a:xfrm>
            <a:off x="993350" y="-3410857"/>
            <a:ext cx="10643628" cy="268086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</a:rPr>
              <a:t>  </a:t>
            </a:r>
            <a:r>
              <a:rPr lang="en-US" sz="9600" b="1" dirty="0" err="1">
                <a:solidFill>
                  <a:schemeClr val="bg1"/>
                </a:solidFill>
              </a:rPr>
              <a:t>Transformación</a:t>
            </a:r>
            <a:endParaRPr lang="en-US" sz="4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6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60000"/>
                      </a14:imgEffect>
                    </a14:imgLayer>
                  </a14:imgProps>
                </a:ext>
              </a:extLst>
            </a:blip>
            <a:srcRect/>
            <a:stretch>
              <a:fillRect t="-11000" b="-5000"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5008F-58E9-4346-AA74-3F9E4A93DD74}"/>
              </a:ext>
            </a:extLst>
          </p:cNvPr>
          <p:cNvSpPr txBox="1"/>
          <p:nvPr/>
        </p:nvSpPr>
        <p:spPr>
          <a:xfrm>
            <a:off x="993350" y="-3410857"/>
            <a:ext cx="10643628" cy="2680862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</a:rPr>
              <a:t>  </a:t>
            </a:r>
            <a:r>
              <a:rPr lang="en-US" sz="9600" b="1" dirty="0" err="1">
                <a:solidFill>
                  <a:schemeClr val="bg1"/>
                </a:solidFill>
              </a:rPr>
              <a:t>Transformación</a:t>
            </a:r>
            <a:endParaRPr lang="en-US" sz="44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44765-F197-6FD3-4AA2-5F930DFA2F42}"/>
              </a:ext>
            </a:extLst>
          </p:cNvPr>
          <p:cNvGrpSpPr/>
          <p:nvPr/>
        </p:nvGrpSpPr>
        <p:grpSpPr>
          <a:xfrm>
            <a:off x="7497721" y="2472369"/>
            <a:ext cx="3771702" cy="3626641"/>
            <a:chOff x="7497721" y="2472369"/>
            <a:chExt cx="3771702" cy="3626641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C7AD07A6-CB01-6C74-4B12-F4ADBE0D59BA}"/>
                </a:ext>
              </a:extLst>
            </p:cNvPr>
            <p:cNvSpPr/>
            <p:nvPr/>
          </p:nvSpPr>
          <p:spPr>
            <a:xfrm>
              <a:off x="9146840" y="2472369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5F3D102-8FCD-A98E-9A87-289B3D97B4D7}"/>
                </a:ext>
              </a:extLst>
            </p:cNvPr>
            <p:cNvSpPr/>
            <p:nvPr/>
          </p:nvSpPr>
          <p:spPr>
            <a:xfrm>
              <a:off x="7497721" y="3378562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C34CFA2B-89D0-96BF-F282-74F7E21A21C3}"/>
                </a:ext>
              </a:extLst>
            </p:cNvPr>
            <p:cNvSpPr/>
            <p:nvPr/>
          </p:nvSpPr>
          <p:spPr>
            <a:xfrm>
              <a:off x="9144455" y="4285378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B6ECEA-AC03-D820-8282-3042B28A19AB}"/>
              </a:ext>
            </a:extLst>
          </p:cNvPr>
          <p:cNvGrpSpPr/>
          <p:nvPr/>
        </p:nvGrpSpPr>
        <p:grpSpPr>
          <a:xfrm>
            <a:off x="-189982" y="2514519"/>
            <a:ext cx="3778937" cy="3624480"/>
            <a:chOff x="-53797" y="2475609"/>
            <a:chExt cx="3778937" cy="3624480"/>
          </a:xfrm>
        </p:grpSpPr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968084AD-AA6A-12E9-7CB5-E733C117B958}"/>
                </a:ext>
              </a:extLst>
            </p:cNvPr>
            <p:cNvSpPr/>
            <p:nvPr/>
          </p:nvSpPr>
          <p:spPr>
            <a:xfrm>
              <a:off x="1601421" y="2475609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FC9C815C-BF76-39AC-87C9-4031A9A4EBE8}"/>
                </a:ext>
              </a:extLst>
            </p:cNvPr>
            <p:cNvSpPr/>
            <p:nvPr/>
          </p:nvSpPr>
          <p:spPr>
            <a:xfrm>
              <a:off x="-53797" y="3379641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8CA8E566-2A6F-2606-F3F6-1948DA179D04}"/>
                </a:ext>
              </a:extLst>
            </p:cNvPr>
            <p:cNvSpPr/>
            <p:nvPr/>
          </p:nvSpPr>
          <p:spPr>
            <a:xfrm>
              <a:off x="1602557" y="4286457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2203612-1440-9EB1-DC72-0A1BC095AFB2}"/>
              </a:ext>
            </a:extLst>
          </p:cNvPr>
          <p:cNvSpPr txBox="1"/>
          <p:nvPr/>
        </p:nvSpPr>
        <p:spPr>
          <a:xfrm>
            <a:off x="-397299" y="3416911"/>
            <a:ext cx="3675273" cy="149335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Innovación</a:t>
            </a:r>
            <a:endParaRPr lang="en-US" sz="3200" b="1" dirty="0">
              <a:solidFill>
                <a:schemeClr val="bg1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Tecnológica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36542B-4297-6967-90C5-6DF9CF9E90FD}"/>
              </a:ext>
            </a:extLst>
          </p:cNvPr>
          <p:cNvSpPr txBox="1"/>
          <p:nvPr/>
        </p:nvSpPr>
        <p:spPr>
          <a:xfrm>
            <a:off x="7331254" y="3775852"/>
            <a:ext cx="8356921" cy="120353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Automatización</a:t>
            </a:r>
            <a:endParaRPr lang="en-US" sz="32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61188E-E10E-F2B6-0A0A-B61CA9C463BE}"/>
              </a:ext>
            </a:extLst>
          </p:cNvPr>
          <p:cNvSpPr txBox="1"/>
          <p:nvPr/>
        </p:nvSpPr>
        <p:spPr>
          <a:xfrm>
            <a:off x="3097772" y="1350822"/>
            <a:ext cx="6009247" cy="1572866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</a:rPr>
              <a:t>Transformación</a:t>
            </a:r>
            <a:endParaRPr lang="en-US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AB8BB8-8087-90C6-4608-66BFACB4DF4C}"/>
              </a:ext>
            </a:extLst>
          </p:cNvPr>
          <p:cNvGrpSpPr/>
          <p:nvPr/>
        </p:nvGrpSpPr>
        <p:grpSpPr>
          <a:xfrm>
            <a:off x="3700253" y="2484473"/>
            <a:ext cx="3765967" cy="3626078"/>
            <a:chOff x="3700253" y="2484473"/>
            <a:chExt cx="3765967" cy="3626078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F4A83355-E24D-BBCE-C4E3-BDCC31409DBE}"/>
                </a:ext>
              </a:extLst>
            </p:cNvPr>
            <p:cNvSpPr/>
            <p:nvPr/>
          </p:nvSpPr>
          <p:spPr>
            <a:xfrm>
              <a:off x="5343637" y="2484473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2DA7F233-B252-2570-9C9A-06619DFAFDAF}"/>
                </a:ext>
              </a:extLst>
            </p:cNvPr>
            <p:cNvSpPr/>
            <p:nvPr/>
          </p:nvSpPr>
          <p:spPr>
            <a:xfrm>
              <a:off x="3700253" y="3386857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8A599F35-0B2D-77C3-E6C5-F07114C59975}"/>
                </a:ext>
              </a:extLst>
            </p:cNvPr>
            <p:cNvSpPr/>
            <p:nvPr/>
          </p:nvSpPr>
          <p:spPr>
            <a:xfrm>
              <a:off x="5343290" y="4296919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C7B1482-0C8F-5758-C953-4B95C5DBF383}"/>
              </a:ext>
            </a:extLst>
          </p:cNvPr>
          <p:cNvSpPr txBox="1"/>
          <p:nvPr/>
        </p:nvSpPr>
        <p:spPr>
          <a:xfrm>
            <a:off x="3427023" y="3451767"/>
            <a:ext cx="3675273" cy="149335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Centralización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Del </a:t>
            </a:r>
            <a:r>
              <a:rPr lang="en-US" sz="3200" b="1" dirty="0" err="1">
                <a:solidFill>
                  <a:schemeClr val="bg1"/>
                </a:solidFill>
              </a:rPr>
              <a:t>conocimiento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75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s-AR" sz="8000" b="1" dirty="0"/>
                  <a:t>Ctrl + A </a:t>
                </a:r>
                <a14:m>
                  <m:oMath xmlns:m="http://schemas.openxmlformats.org/officeDocument/2006/math">
                    <m:r>
                      <a:rPr lang="es-AR" sz="8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s-AR" sz="8000" b="1" dirty="0"/>
                  <a:t> RTOC</a:t>
                </a:r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5"/>
                <a:stretch>
                  <a:fillRect b="-23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Integrar funciona</a:t>
            </a:r>
          </a:p>
          <a:p>
            <a:r>
              <a:rPr lang="es-AR" dirty="0"/>
              <a:t>Innovar También</a:t>
            </a:r>
          </a:p>
        </p:txBody>
      </p:sp>
    </p:spTree>
    <p:extLst>
      <p:ext uri="{BB962C8B-B14F-4D97-AF65-F5344CB8AC3E}">
        <p14:creationId xmlns:p14="http://schemas.microsoft.com/office/powerpoint/2010/main" val="69670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8000" dirty="0"/>
              <a:t>Érase una vez, la sala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Así empezamos…</a:t>
            </a:r>
          </a:p>
        </p:txBody>
      </p:sp>
    </p:spTree>
    <p:extLst>
      <p:ext uri="{BB962C8B-B14F-4D97-AF65-F5344CB8AC3E}">
        <p14:creationId xmlns:p14="http://schemas.microsoft.com/office/powerpoint/2010/main" val="128165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-3017837"/>
            <a:ext cx="9144000" cy="2387600"/>
          </a:xfrm>
        </p:spPr>
        <p:txBody>
          <a:bodyPr/>
          <a:lstStyle/>
          <a:p>
            <a:r>
              <a:rPr lang="es-AR" sz="8000" dirty="0"/>
              <a:t>Érase una vez, la sala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4C6A99-ACA0-3BCF-5542-D798B33D11D0}"/>
              </a:ext>
            </a:extLst>
          </p:cNvPr>
          <p:cNvSpPr/>
          <p:nvPr/>
        </p:nvSpPr>
        <p:spPr>
          <a:xfrm>
            <a:off x="444500" y="1206500"/>
            <a:ext cx="112014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/>
            <a:srcRect/>
            <a:stretch>
              <a:fillRect t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5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4C6A99-ACA0-3BCF-5542-D798B33D11D0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/>
            <a:srcRect/>
            <a:stretch>
              <a:fillRect t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1320AC-5DC2-A56A-950F-D24AF643692D}"/>
              </a:ext>
            </a:extLst>
          </p:cNvPr>
          <p:cNvSpPr/>
          <p:nvPr/>
        </p:nvSpPr>
        <p:spPr>
          <a:xfrm>
            <a:off x="444500" y="1206500"/>
            <a:ext cx="3791479" cy="5295900"/>
          </a:xfrm>
          <a:custGeom>
            <a:avLst/>
            <a:gdLst>
              <a:gd name="connsiteX0" fmla="*/ 708377 w 3721100"/>
              <a:gd name="connsiteY0" fmla="*/ 0 h 5309446"/>
              <a:gd name="connsiteX1" fmla="*/ 3721100 w 3721100"/>
              <a:gd name="connsiteY1" fmla="*/ 0 h 5309446"/>
              <a:gd name="connsiteX2" fmla="*/ 3721100 w 3721100"/>
              <a:gd name="connsiteY2" fmla="*/ 5309446 h 5309446"/>
              <a:gd name="connsiteX3" fmla="*/ 582406 w 3721100"/>
              <a:gd name="connsiteY3" fmla="*/ 5309446 h 5309446"/>
              <a:gd name="connsiteX4" fmla="*/ 565614 w 3721100"/>
              <a:gd name="connsiteY4" fmla="*/ 5307754 h 5309446"/>
              <a:gd name="connsiteX5" fmla="*/ 0 w 3721100"/>
              <a:gd name="connsiteY5" fmla="*/ 4613768 h 5309446"/>
              <a:gd name="connsiteX6" fmla="*/ 0 w 3721100"/>
              <a:gd name="connsiteY6" fmla="*/ 708377 h 5309446"/>
              <a:gd name="connsiteX7" fmla="*/ 708377 w 3721100"/>
              <a:gd name="connsiteY7" fmla="*/ 0 h 530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1100" h="5309446">
                <a:moveTo>
                  <a:pt x="708377" y="0"/>
                </a:moveTo>
                <a:lnTo>
                  <a:pt x="3721100" y="0"/>
                </a:lnTo>
                <a:lnTo>
                  <a:pt x="3721100" y="5309446"/>
                </a:lnTo>
                <a:lnTo>
                  <a:pt x="582406" y="5309446"/>
                </a:lnTo>
                <a:lnTo>
                  <a:pt x="565614" y="5307754"/>
                </a:lnTo>
                <a:cubicBezTo>
                  <a:pt x="242819" y="5241700"/>
                  <a:pt x="0" y="4956091"/>
                  <a:pt x="0" y="4613768"/>
                </a:cubicBezTo>
                <a:lnTo>
                  <a:pt x="0" y="708377"/>
                </a:lnTo>
                <a:cubicBezTo>
                  <a:pt x="0" y="317151"/>
                  <a:pt x="317151" y="0"/>
                  <a:pt x="708377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6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/>
            <a:stretch>
              <a:fillRect t="-18000" r="-19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A96B3F-B90C-53A4-9200-67CB1085B3D7}"/>
              </a:ext>
            </a:extLst>
          </p:cNvPr>
          <p:cNvSpPr txBox="1"/>
          <p:nvPr/>
        </p:nvSpPr>
        <p:spPr>
          <a:xfrm>
            <a:off x="342900" y="1498600"/>
            <a:ext cx="3957190" cy="4609595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sz="7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Sala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NoC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Monitoreo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RT </a:t>
            </a:r>
          </a:p>
          <a:p>
            <a:pPr lvl="1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   (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Totco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Pason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Reportes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Manual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Datos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dispersos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8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4C6A99-ACA0-3BCF-5542-D798B33D11D0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owEdges trans="0" smoothness="10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-5000" contrast="-1000"/>
                      </a14:imgEffect>
                    </a14:imgLayer>
                  </a14:imgProps>
                </a:ext>
              </a:extLst>
            </a:blip>
            <a:srcRect/>
            <a:stretch>
              <a:fillRect t="-18000"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7E185079-3450-511A-1867-6B4DD02A201C}"/>
              </a:ext>
            </a:extLst>
          </p:cNvPr>
          <p:cNvSpPr txBox="1">
            <a:spLocks/>
          </p:cNvSpPr>
          <p:nvPr/>
        </p:nvSpPr>
        <p:spPr>
          <a:xfrm>
            <a:off x="-698500" y="2151062"/>
            <a:ext cx="13538200" cy="3438879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3800" b="1" dirty="0">
                <a:solidFill>
                  <a:schemeClr val="tx1">
                    <a:lumMod val="85000"/>
                    <a:lumOff val="15000"/>
                    <a:alpha val="6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PANDEMIA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0F6E5A8D-68BD-985E-65F9-8A5BF95487AD}"/>
              </a:ext>
            </a:extLst>
          </p:cNvPr>
          <p:cNvSpPr txBox="1">
            <a:spLocks/>
          </p:cNvSpPr>
          <p:nvPr/>
        </p:nvSpPr>
        <p:spPr>
          <a:xfrm>
            <a:off x="-711200" y="385762"/>
            <a:ext cx="13538200" cy="3438879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3800" b="1" dirty="0">
                <a:solidFill>
                  <a:schemeClr val="tx1">
                    <a:lumMod val="85000"/>
                    <a:lumOff val="15000"/>
                    <a:alpha val="6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PANDEMIA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0E9D948-ADDF-D525-685D-98E3B5B5AFE6}"/>
              </a:ext>
            </a:extLst>
          </p:cNvPr>
          <p:cNvSpPr txBox="1">
            <a:spLocks/>
          </p:cNvSpPr>
          <p:nvPr/>
        </p:nvSpPr>
        <p:spPr>
          <a:xfrm>
            <a:off x="-711200" y="1287462"/>
            <a:ext cx="13538200" cy="343887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sz="138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PANDEMIA</a:t>
            </a:r>
          </a:p>
        </p:txBody>
      </p:sp>
    </p:spTree>
    <p:extLst>
      <p:ext uri="{BB962C8B-B14F-4D97-AF65-F5344CB8AC3E}">
        <p14:creationId xmlns:p14="http://schemas.microsoft.com/office/powerpoint/2010/main" val="562585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5D66CD-AA2D-FF61-149B-5B010B5B06A9}"/>
              </a:ext>
            </a:extLst>
          </p:cNvPr>
          <p:cNvGrpSpPr/>
          <p:nvPr/>
        </p:nvGrpSpPr>
        <p:grpSpPr>
          <a:xfrm>
            <a:off x="7497721" y="2472369"/>
            <a:ext cx="3771702" cy="3626641"/>
            <a:chOff x="7497721" y="2472369"/>
            <a:chExt cx="3771702" cy="3626641"/>
          </a:xfrm>
        </p:grpSpPr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F447D1DE-A636-336A-C669-177464824E27}"/>
                </a:ext>
              </a:extLst>
            </p:cNvPr>
            <p:cNvSpPr/>
            <p:nvPr/>
          </p:nvSpPr>
          <p:spPr>
            <a:xfrm>
              <a:off x="9146840" y="2472369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588A4EF2-BDE7-A4B3-8FF9-45F81727A70D}"/>
                </a:ext>
              </a:extLst>
            </p:cNvPr>
            <p:cNvSpPr/>
            <p:nvPr/>
          </p:nvSpPr>
          <p:spPr>
            <a:xfrm>
              <a:off x="7497721" y="3378562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EC21AAD4-00C6-E10E-F95A-8A8B7F57CB2D}"/>
                </a:ext>
              </a:extLst>
            </p:cNvPr>
            <p:cNvSpPr/>
            <p:nvPr/>
          </p:nvSpPr>
          <p:spPr>
            <a:xfrm>
              <a:off x="9144455" y="4285378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96FFB15-D43A-93E3-550C-1F29D6661E53}"/>
              </a:ext>
            </a:extLst>
          </p:cNvPr>
          <p:cNvGrpSpPr/>
          <p:nvPr/>
        </p:nvGrpSpPr>
        <p:grpSpPr>
          <a:xfrm>
            <a:off x="-189982" y="2514519"/>
            <a:ext cx="3778937" cy="3624480"/>
            <a:chOff x="-53797" y="2475609"/>
            <a:chExt cx="3778937" cy="3624480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2DE20FD4-C044-4D9B-A4AB-28F73D5ACAE2}"/>
                </a:ext>
              </a:extLst>
            </p:cNvPr>
            <p:cNvSpPr/>
            <p:nvPr/>
          </p:nvSpPr>
          <p:spPr>
            <a:xfrm>
              <a:off x="1601421" y="2475609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6B89A58B-4713-51DE-5B55-F242615DD521}"/>
                </a:ext>
              </a:extLst>
            </p:cNvPr>
            <p:cNvSpPr/>
            <p:nvPr/>
          </p:nvSpPr>
          <p:spPr>
            <a:xfrm>
              <a:off x="-53797" y="3379641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626C05B4-3867-B4D2-C2E5-F3A0F11F01BC}"/>
                </a:ext>
              </a:extLst>
            </p:cNvPr>
            <p:cNvSpPr/>
            <p:nvPr/>
          </p:nvSpPr>
          <p:spPr>
            <a:xfrm>
              <a:off x="1602557" y="4286457"/>
              <a:ext cx="2122583" cy="1813632"/>
            </a:xfrm>
            <a:prstGeom prst="hexagon">
              <a:avLst/>
            </a:prstGeom>
            <a:solidFill>
              <a:srgbClr val="0072AE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C7C337E-7F05-34F5-EBBF-D083E1DEEBF7}"/>
              </a:ext>
            </a:extLst>
          </p:cNvPr>
          <p:cNvSpPr txBox="1"/>
          <p:nvPr/>
        </p:nvSpPr>
        <p:spPr>
          <a:xfrm>
            <a:off x="479001" y="2413611"/>
            <a:ext cx="3675273" cy="149335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Monitoreo Integral/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FECC325-083D-57EF-FBD6-41EE2EFB249D}"/>
              </a:ext>
            </a:extLst>
          </p:cNvPr>
          <p:cNvSpPr txBox="1"/>
          <p:nvPr/>
        </p:nvSpPr>
        <p:spPr>
          <a:xfrm>
            <a:off x="7877354" y="3445652"/>
            <a:ext cx="8356921" cy="194219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Desarrollos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Acelerados</a:t>
            </a:r>
            <a:endParaRPr lang="en-US" sz="3200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3109F7D-57CE-0DFF-9D1A-37BED1280FB6}"/>
              </a:ext>
            </a:extLst>
          </p:cNvPr>
          <p:cNvSpPr txBox="1"/>
          <p:nvPr/>
        </p:nvSpPr>
        <p:spPr>
          <a:xfrm>
            <a:off x="-259087" y="2063956"/>
            <a:ext cx="2183565" cy="258224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sz="3200" b="1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             </a:t>
            </a:r>
            <a:r>
              <a:rPr lang="en-US" sz="3200" b="1" dirty="0">
                <a:solidFill>
                  <a:schemeClr val="bg1"/>
                </a:solidFill>
              </a:rPr>
              <a:t>Python</a:t>
            </a:r>
            <a:r>
              <a:rPr lang="en-US" sz="2400" b="1" dirty="0">
                <a:solidFill>
                  <a:schemeClr val="bg1"/>
                </a:solidFill>
              </a:rPr>
              <a:t>/</a:t>
            </a:r>
            <a:r>
              <a:rPr lang="en-US" sz="4000" b="1" dirty="0">
                <a:solidFill>
                  <a:schemeClr val="bg1"/>
                </a:solidFill>
              </a:rPr>
              <a:t> 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414D52B-123B-B0DD-9FC7-3A4B04D29DF3}"/>
              </a:ext>
            </a:extLst>
          </p:cNvPr>
          <p:cNvSpPr txBox="1"/>
          <p:nvPr/>
        </p:nvSpPr>
        <p:spPr>
          <a:xfrm>
            <a:off x="1658705" y="3384758"/>
            <a:ext cx="2183565" cy="223202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sz="3200" b="1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                           ML/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65008F-58E9-4346-AA74-3F9E4A93DD74}"/>
              </a:ext>
            </a:extLst>
          </p:cNvPr>
          <p:cNvSpPr txBox="1"/>
          <p:nvPr/>
        </p:nvSpPr>
        <p:spPr>
          <a:xfrm>
            <a:off x="3097772" y="1350822"/>
            <a:ext cx="6009247" cy="1572866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4800" b="1" dirty="0" err="1">
                <a:solidFill>
                  <a:schemeClr val="bg1"/>
                </a:solidFill>
              </a:rPr>
              <a:t>Transformación</a:t>
            </a:r>
            <a:endParaRPr lang="en-US" b="1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D5407E3-6277-B8A5-327D-E8ABFDD95F92}"/>
              </a:ext>
            </a:extLst>
          </p:cNvPr>
          <p:cNvGrpSpPr/>
          <p:nvPr/>
        </p:nvGrpSpPr>
        <p:grpSpPr>
          <a:xfrm>
            <a:off x="3700253" y="2484473"/>
            <a:ext cx="3765967" cy="3626078"/>
            <a:chOff x="3700253" y="2484473"/>
            <a:chExt cx="3765967" cy="3626078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568E7A90-1763-45AA-D4D2-67C60B03F095}"/>
                </a:ext>
              </a:extLst>
            </p:cNvPr>
            <p:cNvSpPr/>
            <p:nvPr/>
          </p:nvSpPr>
          <p:spPr>
            <a:xfrm>
              <a:off x="5343637" y="2484473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7A66087B-6209-40B2-FADB-1DF42459EBFA}"/>
                </a:ext>
              </a:extLst>
            </p:cNvPr>
            <p:cNvSpPr/>
            <p:nvPr/>
          </p:nvSpPr>
          <p:spPr>
            <a:xfrm>
              <a:off x="3700253" y="3386857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FCB66891-6A04-674D-93F3-E250FC80840F}"/>
                </a:ext>
              </a:extLst>
            </p:cNvPr>
            <p:cNvSpPr/>
            <p:nvPr/>
          </p:nvSpPr>
          <p:spPr>
            <a:xfrm>
              <a:off x="5343290" y="4296919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F1D691B-4ABE-2034-B8B3-54D1EC546DE9}"/>
              </a:ext>
            </a:extLst>
          </p:cNvPr>
          <p:cNvSpPr txBox="1"/>
          <p:nvPr/>
        </p:nvSpPr>
        <p:spPr>
          <a:xfrm>
            <a:off x="4366823" y="2410367"/>
            <a:ext cx="3675273" cy="149335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Apps </a:t>
            </a:r>
          </a:p>
          <a:p>
            <a:pPr lvl="1"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</a:rPr>
              <a:t>propias</a:t>
            </a:r>
            <a:r>
              <a:rPr lang="en-US" sz="3200" b="1" dirty="0">
                <a:solidFill>
                  <a:schemeClr val="bg1"/>
                </a:solidFill>
              </a:rPr>
              <a:t>/ 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1234B5-0068-1DF3-5211-506D78CF5A22}"/>
              </a:ext>
            </a:extLst>
          </p:cNvPr>
          <p:cNvSpPr txBox="1"/>
          <p:nvPr/>
        </p:nvSpPr>
        <p:spPr>
          <a:xfrm>
            <a:off x="2709883" y="3846806"/>
            <a:ext cx="6104715" cy="149335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      </a:t>
            </a:r>
            <a:r>
              <a:rPr lang="en-US" sz="3200" b="1" dirty="0" err="1">
                <a:solidFill>
                  <a:schemeClr val="bg1"/>
                </a:solidFill>
              </a:rPr>
              <a:t>Reportes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lvl="1"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</a:rPr>
              <a:t>    </a:t>
            </a:r>
            <a:r>
              <a:rPr lang="en-US" sz="3200" b="1" dirty="0" err="1">
                <a:solidFill>
                  <a:schemeClr val="bg1"/>
                </a:solidFill>
              </a:rPr>
              <a:t>Automáticos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34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</p:spTree>
    <p:extLst>
      <p:ext uri="{BB962C8B-B14F-4D97-AF65-F5344CB8AC3E}">
        <p14:creationId xmlns:p14="http://schemas.microsoft.com/office/powerpoint/2010/main" val="82398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5E61FAA-DF72-760F-6213-D8900B48EAAB}"/>
              </a:ext>
            </a:extLst>
          </p:cNvPr>
          <p:cNvGrpSpPr/>
          <p:nvPr/>
        </p:nvGrpSpPr>
        <p:grpSpPr>
          <a:xfrm>
            <a:off x="-203354" y="-1407505"/>
            <a:ext cx="12879325" cy="9595152"/>
            <a:chOff x="-470054" y="-1521805"/>
            <a:chExt cx="12879325" cy="9595152"/>
          </a:xfrm>
          <a:blipFill>
            <a:blip r:embed="rId3">
              <a:alphaModFix amt="28000"/>
            </a:blip>
            <a:stretch>
              <a:fillRect/>
            </a:stretch>
          </a:blipFill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BAACC1CC-9930-5CED-89B6-FE921AE6B35D}"/>
                </a:ext>
              </a:extLst>
            </p:cNvPr>
            <p:cNvSpPr/>
            <p:nvPr/>
          </p:nvSpPr>
          <p:spPr>
            <a:xfrm>
              <a:off x="-470053" y="525780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BB3156F3-2095-13B3-B931-C8D78D90C754}"/>
                </a:ext>
              </a:extLst>
            </p:cNvPr>
            <p:cNvSpPr/>
            <p:nvPr/>
          </p:nvSpPr>
          <p:spPr>
            <a:xfrm>
              <a:off x="-470054" y="3309860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E264684-F576-3BB7-E5A6-63B34560FA11}"/>
                </a:ext>
              </a:extLst>
            </p:cNvPr>
            <p:cNvSpPr/>
            <p:nvPr/>
          </p:nvSpPr>
          <p:spPr>
            <a:xfrm>
              <a:off x="-460873" y="13850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ED0E423-DF30-FF1F-EC51-F4B67968440B}"/>
                </a:ext>
              </a:extLst>
            </p:cNvPr>
            <p:cNvSpPr/>
            <p:nvPr/>
          </p:nvSpPr>
          <p:spPr>
            <a:xfrm>
              <a:off x="-460874" y="-55183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EBD956A-9F29-A336-A8DD-4875A678D2C8}"/>
                </a:ext>
              </a:extLst>
            </p:cNvPr>
            <p:cNvSpPr/>
            <p:nvPr/>
          </p:nvSpPr>
          <p:spPr>
            <a:xfrm>
              <a:off x="1312843" y="62328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F4D94E25-050A-36C4-241D-C6B659F2245A}"/>
                </a:ext>
              </a:extLst>
            </p:cNvPr>
            <p:cNvSpPr/>
            <p:nvPr/>
          </p:nvSpPr>
          <p:spPr>
            <a:xfrm>
              <a:off x="1312842" y="42848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267C890-A68C-9092-4BCD-C70DA741FD7C}"/>
                </a:ext>
              </a:extLst>
            </p:cNvPr>
            <p:cNvSpPr/>
            <p:nvPr/>
          </p:nvSpPr>
          <p:spPr>
            <a:xfrm>
              <a:off x="1322023" y="23601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12DED03-AE7B-D115-54DB-3725F2163A8B}"/>
                </a:ext>
              </a:extLst>
            </p:cNvPr>
            <p:cNvSpPr/>
            <p:nvPr/>
          </p:nvSpPr>
          <p:spPr>
            <a:xfrm>
              <a:off x="1322022" y="423191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10A3043D-7320-4F29-D6C9-20FBDFFB4AB0}"/>
                </a:ext>
              </a:extLst>
            </p:cNvPr>
            <p:cNvSpPr/>
            <p:nvPr/>
          </p:nvSpPr>
          <p:spPr>
            <a:xfrm>
              <a:off x="1322022" y="-152180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8E8D6437-6AC2-2FBB-C2A6-F7189BB2739A}"/>
                </a:ext>
              </a:extLst>
            </p:cNvPr>
            <p:cNvSpPr/>
            <p:nvPr/>
          </p:nvSpPr>
          <p:spPr>
            <a:xfrm>
              <a:off x="3116243" y="525492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7EF0E0B-EC59-8779-196F-4007185C6148}"/>
                </a:ext>
              </a:extLst>
            </p:cNvPr>
            <p:cNvSpPr/>
            <p:nvPr/>
          </p:nvSpPr>
          <p:spPr>
            <a:xfrm>
              <a:off x="3116242" y="330698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BF65054E-4A45-043B-2793-1AFE5BE60AFD}"/>
                </a:ext>
              </a:extLst>
            </p:cNvPr>
            <p:cNvSpPr/>
            <p:nvPr/>
          </p:nvSpPr>
          <p:spPr>
            <a:xfrm>
              <a:off x="3125423" y="138221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33E9EAAB-06F8-B81F-D605-53D82B236DF5}"/>
                </a:ext>
              </a:extLst>
            </p:cNvPr>
            <p:cNvSpPr/>
            <p:nvPr/>
          </p:nvSpPr>
          <p:spPr>
            <a:xfrm>
              <a:off x="3125422" y="-554709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8BB14E65-4698-B01D-784F-03BD5AD92D8D}"/>
                </a:ext>
              </a:extLst>
            </p:cNvPr>
            <p:cNvSpPr/>
            <p:nvPr/>
          </p:nvSpPr>
          <p:spPr>
            <a:xfrm>
              <a:off x="4924538" y="62597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2115D9B4-99AE-97F7-A9A4-D2E35A3D220F}"/>
                </a:ext>
              </a:extLst>
            </p:cNvPr>
            <p:cNvSpPr/>
            <p:nvPr/>
          </p:nvSpPr>
          <p:spPr>
            <a:xfrm>
              <a:off x="4924537" y="4322792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9CCD2494-F0D8-0105-AE1B-B6D564F0B80E}"/>
                </a:ext>
              </a:extLst>
            </p:cNvPr>
            <p:cNvSpPr/>
            <p:nvPr/>
          </p:nvSpPr>
          <p:spPr>
            <a:xfrm>
              <a:off x="4924537" y="2377796"/>
              <a:ext cx="2122583" cy="1813632"/>
            </a:xfrm>
            <a:prstGeom prst="hexagon">
              <a:avLst/>
            </a:prstGeom>
            <a:solidFill>
              <a:srgbClr val="6DB33F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6541928E-33EB-58F7-1DE9-31CD85E7517F}"/>
                </a:ext>
              </a:extLst>
            </p:cNvPr>
            <p:cNvSpPr/>
            <p:nvPr/>
          </p:nvSpPr>
          <p:spPr>
            <a:xfrm>
              <a:off x="6729773" y="5269554"/>
              <a:ext cx="2122583" cy="1813632"/>
            </a:xfrm>
            <a:prstGeom prst="hexagon">
              <a:avLst/>
            </a:prstGeom>
            <a:solidFill>
              <a:srgbClr val="0072A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FC0C6B9-2637-B3DA-042A-C5F7FE7BFBA4}"/>
                </a:ext>
              </a:extLst>
            </p:cNvPr>
            <p:cNvSpPr/>
            <p:nvPr/>
          </p:nvSpPr>
          <p:spPr>
            <a:xfrm>
              <a:off x="6718756" y="3324558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CBC0D9BD-975F-64C3-6785-C9102834FCB2}"/>
                </a:ext>
              </a:extLst>
            </p:cNvPr>
            <p:cNvSpPr/>
            <p:nvPr/>
          </p:nvSpPr>
          <p:spPr>
            <a:xfrm>
              <a:off x="8492470" y="6225215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1420B0E-9637-CE8F-4A32-EB9152DEC844}"/>
                </a:ext>
              </a:extLst>
            </p:cNvPr>
            <p:cNvSpPr/>
            <p:nvPr/>
          </p:nvSpPr>
          <p:spPr>
            <a:xfrm>
              <a:off x="8492470" y="4280219"/>
              <a:ext cx="2122583" cy="1813632"/>
            </a:xfrm>
            <a:prstGeom prst="hexagon">
              <a:avLst/>
            </a:prstGeom>
            <a:solidFill>
              <a:srgbClr val="6DB33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5B53E1A-1B71-4E80-14C4-B1FE06263DEC}"/>
                </a:ext>
              </a:extLst>
            </p:cNvPr>
            <p:cNvSpPr/>
            <p:nvPr/>
          </p:nvSpPr>
          <p:spPr>
            <a:xfrm>
              <a:off x="10286688" y="5269554"/>
              <a:ext cx="2122583" cy="1813632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CD77B8-FA6B-DAA5-0763-1B3909132039}"/>
              </a:ext>
            </a:extLst>
          </p:cNvPr>
          <p:cNvSpPr/>
          <p:nvPr/>
        </p:nvSpPr>
        <p:spPr>
          <a:xfrm>
            <a:off x="444500" y="1206500"/>
            <a:ext cx="11226800" cy="5295900"/>
          </a:xfrm>
          <a:prstGeom prst="roundRect">
            <a:avLst>
              <a:gd name="adj" fmla="val 12590"/>
            </a:avLst>
          </a:prstGeom>
          <a:blipFill dpi="0" rotWithShape="1">
            <a:blip r:embed="rId4"/>
            <a:srcRect/>
            <a:stretch>
              <a:fillRect t="2000"/>
            </a:stretch>
          </a:blipFill>
          <a:ln>
            <a:noFill/>
          </a:ln>
          <a:effectLst>
            <a:outerShdw blurRad="127000" dist="165100" dir="5400000" algn="ctr" rotWithShape="0">
              <a:srgbClr val="000000">
                <a:alpha val="43137"/>
              </a:srgb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-538162"/>
            <a:ext cx="9144000" cy="1655762"/>
          </a:xfrm>
        </p:spPr>
        <p:txBody>
          <a:bodyPr/>
          <a:lstStyle/>
          <a:p>
            <a:r>
              <a:rPr lang="es-AR" dirty="0"/>
              <a:t>Así empezamos…</a:t>
            </a:r>
          </a:p>
        </p:txBody>
      </p:sp>
    </p:spTree>
    <p:extLst>
      <p:ext uri="{BB962C8B-B14F-4D97-AF65-F5344CB8AC3E}">
        <p14:creationId xmlns:p14="http://schemas.microsoft.com/office/powerpoint/2010/main" val="2579368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121</Words>
  <Application>Microsoft Office PowerPoint</Application>
  <PresentationFormat>Widescreen</PresentationFormat>
  <Paragraphs>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72 Black</vt:lpstr>
      <vt:lpstr>Arial</vt:lpstr>
      <vt:lpstr>Calibri</vt:lpstr>
      <vt:lpstr>Calibri Light</vt:lpstr>
      <vt:lpstr>Cambria Math</vt:lpstr>
      <vt:lpstr>Tema de Office</vt:lpstr>
      <vt:lpstr>Ctrl + A ∴ RTOC</vt:lpstr>
      <vt:lpstr>Ctrl + A ∴ RTOC</vt:lpstr>
      <vt:lpstr>Érase una vez, la sala</vt:lpstr>
      <vt:lpstr>Érase una vez, la sala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PICCIN German Leonel</cp:lastModifiedBy>
  <cp:revision>57</cp:revision>
  <dcterms:created xsi:type="dcterms:W3CDTF">2023-07-24T14:30:55Z</dcterms:created>
  <dcterms:modified xsi:type="dcterms:W3CDTF">2023-11-04T03:30:52Z</dcterms:modified>
</cp:coreProperties>
</file>