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64" r:id="rId4"/>
    <p:sldId id="257" r:id="rId5"/>
    <p:sldId id="263" r:id="rId6"/>
    <p:sldId id="260" r:id="rId7"/>
    <p:sldId id="261" r:id="rId8"/>
    <p:sldId id="262" r:id="rId9"/>
    <p:sldId id="265" r:id="rId10"/>
    <p:sldId id="258" r:id="rId11"/>
    <p:sldId id="267" r:id="rId12"/>
    <p:sldId id="270" r:id="rId13"/>
    <p:sldId id="271" r:id="rId14"/>
    <p:sldId id="273" r:id="rId15"/>
    <p:sldId id="268" r:id="rId16"/>
    <p:sldId id="272" r:id="rId17"/>
    <p:sldId id="266" r:id="rId18"/>
    <p:sldId id="275" r:id="rId19"/>
    <p:sldId id="274" r:id="rId20"/>
    <p:sldId id="269" r:id="rId21"/>
    <p:sldId id="276" r:id="rId22"/>
    <p:sldId id="278" r:id="rId23"/>
    <p:sldId id="277" r:id="rId2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3" autoAdjust="0"/>
    <p:restoredTop sz="93792" autoAdjust="0"/>
  </p:normalViewPr>
  <p:slideViewPr>
    <p:cSldViewPr snapToGrid="0" showGuides="1">
      <p:cViewPr varScale="1">
        <p:scale>
          <a:sx n="62" d="100"/>
          <a:sy n="62" d="100"/>
        </p:scale>
        <p:origin x="79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8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780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08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224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88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913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328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191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061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287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452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08/11/2023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26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2" y="168231"/>
            <a:ext cx="1743470" cy="6699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99" y="364277"/>
            <a:ext cx="1813534" cy="2778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3"/>
          <a:stretch/>
        </p:blipFill>
        <p:spPr>
          <a:xfrm>
            <a:off x="5088466" y="283452"/>
            <a:ext cx="1478578" cy="5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5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Medidor de Nivel de Fluido en pozos Productores</a:t>
            </a:r>
            <a:endParaRPr lang="es-AR" dirty="0"/>
          </a:p>
        </p:txBody>
      </p:sp>
      <p:pic>
        <p:nvPicPr>
          <p:cNvPr id="4" name="Imagen 3" descr="Imagen que contiene interior, tabla, hombre, pequeño&#10;&#10;Descripción generada automáticamente">
            <a:extLst>
              <a:ext uri="{FF2B5EF4-FFF2-40B4-BE49-F238E27FC236}">
                <a16:creationId xmlns:a16="http://schemas.microsoft.com/office/drawing/2014/main" id="{E35169FF-255C-53D9-326B-24DE40A89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3640360"/>
            <a:ext cx="1390650" cy="2924384"/>
          </a:xfrm>
          <a:prstGeom prst="rect">
            <a:avLst/>
          </a:prstGeom>
        </p:spPr>
      </p:pic>
      <p:pic>
        <p:nvPicPr>
          <p:cNvPr id="5" name="Imagen 4" descr="Imagen que contiene exterior, hombre, bicicleta, sucio&#10;&#10;Descripción generada automáticamente">
            <a:extLst>
              <a:ext uri="{FF2B5EF4-FFF2-40B4-BE49-F238E27FC236}">
                <a16:creationId xmlns:a16="http://schemas.microsoft.com/office/drawing/2014/main" id="{CAF462B7-6548-4BF1-A33A-688F3F158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5" y="3562890"/>
            <a:ext cx="1933779" cy="291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6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Mediciones Móviles</a:t>
            </a:r>
            <a:endParaRPr lang="es-AR" sz="2400" b="1" u="sng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AB7F02-BA6F-BBBA-56F1-D12B2DC10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0" y="1780222"/>
            <a:ext cx="7575046" cy="37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37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850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Medición Móvil</a:t>
            </a:r>
            <a:endParaRPr lang="es-AR" sz="2400" b="1" u="sng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4852E6-BABC-D7FB-7563-1CEB3323A37E}"/>
              </a:ext>
            </a:extLst>
          </p:cNvPr>
          <p:cNvSpPr txBox="1"/>
          <p:nvPr/>
        </p:nvSpPr>
        <p:spPr>
          <a:xfrm>
            <a:off x="476250" y="1644419"/>
            <a:ext cx="3847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i="1" dirty="0"/>
              <a:t>Pozo ESP 1: </a:t>
            </a:r>
            <a:r>
              <a:rPr lang="es-MX" sz="1200" dirty="0">
                <a:latin typeface="Arial" panose="020B0604020202020204" pitchFamily="34" charset="0"/>
              </a:rPr>
              <a:t>Pozo con Sensor de Fondo</a:t>
            </a:r>
            <a:endParaRPr lang="es-AR" sz="1200" b="1" i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1C4547F-B32D-9AAF-D4C8-EA8393226D46}"/>
              </a:ext>
            </a:extLst>
          </p:cNvPr>
          <p:cNvSpPr txBox="1"/>
          <p:nvPr/>
        </p:nvSpPr>
        <p:spPr>
          <a:xfrm>
            <a:off x="466726" y="2108129"/>
            <a:ext cx="356235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Datos:</a:t>
            </a: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es-MX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Profundidad de Bomba: 1250 </a:t>
            </a:r>
            <a:r>
              <a:rPr lang="es-MX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es-MX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Frecuencia: 23.41Hz</a:t>
            </a:r>
            <a:endParaRPr lang="es-AR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es-MX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Velocidad Señal: 447,17 m/s</a:t>
            </a:r>
            <a:endParaRPr lang="es-AR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es-MX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Medición Nivel: 872 </a:t>
            </a:r>
            <a:r>
              <a:rPr lang="es-MX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es-MX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Sumergencia: 378 </a:t>
            </a:r>
            <a:r>
              <a:rPr lang="es-MX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es-MX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Presión CSG: 14,5 bar (202 psi)</a:t>
            </a:r>
            <a:endParaRPr lang="es-AR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MX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MX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Comentarios:</a:t>
            </a:r>
            <a:endParaRPr lang="es-AR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MX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Reflexión Clara, se repite varias veces</a:t>
            </a:r>
            <a:endParaRPr lang="es-AR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MX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Pozo con Sensor de Fondo Operativo</a:t>
            </a:r>
            <a:endParaRPr 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E403788-8E6C-4BD2-B0A4-F09F78F2D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7" y="4835124"/>
            <a:ext cx="2623846" cy="2005518"/>
          </a:xfrm>
          <a:prstGeom prst="rect">
            <a:avLst/>
          </a:prstGeom>
        </p:spPr>
      </p:pic>
      <p:pic>
        <p:nvPicPr>
          <p:cNvPr id="11" name="Imagen 10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004CBA7-4DB7-4756-8407-6129ECB03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333" y="1881090"/>
            <a:ext cx="5073098" cy="3304241"/>
          </a:xfrm>
          <a:prstGeom prst="rect">
            <a:avLst/>
          </a:prstGeom>
        </p:spPr>
      </p:pic>
      <p:sp>
        <p:nvSpPr>
          <p:cNvPr id="12" name="Cuadro de texto 63">
            <a:extLst>
              <a:ext uri="{FF2B5EF4-FFF2-40B4-BE49-F238E27FC236}">
                <a16:creationId xmlns:a16="http://schemas.microsoft.com/office/drawing/2014/main" id="{F762A80E-E9B0-4FE9-FD08-50CF57680FF2}"/>
              </a:ext>
            </a:extLst>
          </p:cNvPr>
          <p:cNvSpPr txBox="1"/>
          <p:nvPr/>
        </p:nvSpPr>
        <p:spPr>
          <a:xfrm>
            <a:off x="6091279" y="5661115"/>
            <a:ext cx="4053205" cy="8731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Tiempo de reflexión = 2 * Nivel Fluido / Velocidad Señal =&gt; </a:t>
            </a:r>
            <a:endParaRPr lang="es-AR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Nivel Fluido = (Tiempo Reflexión * Velocidad Señal) / 2</a:t>
            </a:r>
            <a:endParaRPr lang="es-AR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Nivel Fluido</a:t>
            </a:r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(3.902 </a:t>
            </a:r>
            <a:r>
              <a:rPr lang="es-E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seg</a:t>
            </a:r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* 447.17 m/</a:t>
            </a:r>
            <a:r>
              <a:rPr lang="es-E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seg</a:t>
            </a:r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/ 2 = </a:t>
            </a:r>
            <a:r>
              <a:rPr lang="es-ES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872.43 </a:t>
            </a:r>
            <a:r>
              <a:rPr lang="es-ES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Cuadro de texto 22">
            <a:extLst>
              <a:ext uri="{FF2B5EF4-FFF2-40B4-BE49-F238E27FC236}">
                <a16:creationId xmlns:a16="http://schemas.microsoft.com/office/drawing/2014/main" id="{13420E49-0E56-9A1B-DA2F-A9C2087671C0}"/>
              </a:ext>
            </a:extLst>
          </p:cNvPr>
          <p:cNvSpPr txBox="1"/>
          <p:nvPr/>
        </p:nvSpPr>
        <p:spPr>
          <a:xfrm>
            <a:off x="5172423" y="3996155"/>
            <a:ext cx="6076602" cy="2814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Pozo con </a:t>
            </a:r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de Fondo instalado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por lo que al realizar la medición se relevaron los valores de Presión de fondo, presión de CSG y a partir de estos datos estimamos la sumergencia.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Presión Fondo: 725 psi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Presión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Csg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202 psi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Sumergencia x Sensor 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(725-202) / 1.422 = </a:t>
            </a:r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368 </a:t>
            </a:r>
            <a:r>
              <a:rPr lang="es-E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Sumergencia por Edge Speaker =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bba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Nivel Fluido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Sumergencia por Edge Speaker 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1250 – 872 = </a:t>
            </a:r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378 </a:t>
            </a:r>
            <a:r>
              <a:rPr lang="es-E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Diferencia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E.Speaker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S.Fondo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378 – 368 = </a:t>
            </a:r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 </a:t>
            </a:r>
            <a:r>
              <a:rPr lang="es-E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213FED3-E7D9-9763-D0B2-25C686456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935" y="893478"/>
            <a:ext cx="6926215" cy="31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Medición Móvil</a:t>
            </a:r>
            <a:endParaRPr lang="es-AR" sz="2400" b="1" u="sng" dirty="0"/>
          </a:p>
        </p:txBody>
      </p:sp>
      <p:pic>
        <p:nvPicPr>
          <p:cNvPr id="2054" name="Imagen 14">
            <a:extLst>
              <a:ext uri="{FF2B5EF4-FFF2-40B4-BE49-F238E27FC236}">
                <a16:creationId xmlns:a16="http://schemas.microsoft.com/office/drawing/2014/main" id="{C01E5D43-5331-0B16-600E-6B6A3268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41" y="5299294"/>
            <a:ext cx="2055871" cy="15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CBF2D84F-9077-C69C-39D2-38EBC15AA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759863"/>
            <a:ext cx="48707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altLang="es-AR" b="1" i="1" dirty="0">
                <a:latin typeface="+mn-lt"/>
              </a:rPr>
              <a:t>Pozo PCP 4: </a:t>
            </a:r>
            <a:r>
              <a:rPr kumimoji="0" lang="es-MX" altLang="es-A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Pozo con Sensor de Fondo y medición con </a:t>
            </a:r>
            <a:r>
              <a:rPr kumimoji="0" lang="es-MX" altLang="es-AR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Sonolog</a:t>
            </a:r>
            <a:endParaRPr kumimoji="0" lang="es-AR" altLang="es-A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D0D198A-995D-108C-A842-FBB96E08C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2406194"/>
            <a:ext cx="3278205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MX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Datos:</a:t>
            </a:r>
            <a:endParaRPr lang="es-MX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marR="0" indent="-34290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"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Profundidad de Bomba: 1334 </a:t>
            </a:r>
            <a:r>
              <a:rPr lang="es-MX" altLang="es-AR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endParaRPr lang="es-AR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marR="0" indent="-34290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"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Frecuencia: 22.26Hz</a:t>
            </a:r>
            <a:endParaRPr lang="es-AR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marR="0" indent="-34290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"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Velocidad Señal: 425,25 m/s</a:t>
            </a:r>
            <a:endParaRPr lang="es-AR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marR="0" indent="-34290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"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Medición Nivel: 1004 </a:t>
            </a:r>
            <a:r>
              <a:rPr lang="es-MX" altLang="es-AR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endParaRPr lang="es-AR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marR="0" indent="-34290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"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Nivel Corregido: 1080 </a:t>
            </a:r>
            <a:r>
              <a:rPr lang="es-MX" altLang="es-AR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endParaRPr lang="es-AR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marR="0" indent="-34290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"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Sumergencia: 254 </a:t>
            </a:r>
            <a:r>
              <a:rPr lang="es-MX" altLang="es-AR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endParaRPr lang="es-AR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marR="0" indent="-34290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"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Presión CSG: 8.16 bar (118 psi)</a:t>
            </a:r>
            <a:endParaRPr lang="es-AR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MX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Comentarios:</a:t>
            </a:r>
            <a:endParaRPr lang="es-AR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marR="0" indent="-34290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"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Reflexión débil pero detectable</a:t>
            </a:r>
            <a:endParaRPr lang="es-AR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marR="0" indent="-34290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"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Pozo con Sensor de Fondo Operativo</a:t>
            </a:r>
            <a:endParaRPr lang="es-AR" altLang="es-AR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marR="0" indent="-34290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"/>
              <a:tabLst/>
            </a:pPr>
            <a:r>
              <a:rPr lang="es-MX" altLang="es-AR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Obstrucciones detectadas en el Anular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73C627-03CF-59B6-5A28-F0C3471F4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358" y="903801"/>
            <a:ext cx="6940242" cy="29489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8DB9486-503A-325F-0154-5BDB00BFA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357" y="4135073"/>
            <a:ext cx="6257923" cy="2604321"/>
          </a:xfrm>
          <a:prstGeom prst="rect">
            <a:avLst/>
          </a:prstGeom>
        </p:spPr>
      </p:pic>
      <p:sp>
        <p:nvSpPr>
          <p:cNvPr id="14" name="Cuadro de texto 67">
            <a:extLst>
              <a:ext uri="{FF2B5EF4-FFF2-40B4-BE49-F238E27FC236}">
                <a16:creationId xmlns:a16="http://schemas.microsoft.com/office/drawing/2014/main" id="{E1831B0A-695B-EFD7-E5DE-BA451EE7E3D9}"/>
              </a:ext>
            </a:extLst>
          </p:cNvPr>
          <p:cNvSpPr txBox="1"/>
          <p:nvPr/>
        </p:nvSpPr>
        <p:spPr>
          <a:xfrm>
            <a:off x="5255565" y="1230194"/>
            <a:ext cx="5945505" cy="52451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Medición </a:t>
            </a:r>
            <a:r>
              <a:rPr lang="es-E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Sonolog</a:t>
            </a:r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Nivel: 1081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Nivel Corregido: 1149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Sumergencia = </a:t>
            </a:r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185 </a:t>
            </a:r>
            <a:r>
              <a:rPr lang="es-E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Edge Speaker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Nivel por Edge Speaker = 1004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Nivel Corregido Edge Speaker = 1080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Sumergencia por Edge Speaker = 1334 – 1080 = </a:t>
            </a:r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254 </a:t>
            </a:r>
            <a:r>
              <a:rPr lang="es-E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Sensor Fondo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Presión Fondo: 482 psi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Presión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Csg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126 psi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Sumergencia x Sensor = (482-126) / 1.422 = </a:t>
            </a:r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250 </a:t>
            </a:r>
            <a:r>
              <a:rPr lang="es-E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Diferencia =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E.Speaker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Sonolog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254 – 185 = </a:t>
            </a:r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69 </a:t>
            </a:r>
            <a:r>
              <a:rPr lang="es-E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Diferencia =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E.Speaker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s-E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S.Fondo</a:t>
            </a:r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254 – 250 = </a:t>
            </a:r>
            <a:r>
              <a:rPr lang="es-E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s-ES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29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6" y="1122363"/>
            <a:ext cx="2362200" cy="477837"/>
          </a:xfrm>
        </p:spPr>
        <p:txBody>
          <a:bodyPr/>
          <a:lstStyle/>
          <a:p>
            <a:pPr algn="l"/>
            <a:r>
              <a:rPr lang="es-ES" sz="2400" b="1" u="sng" dirty="0"/>
              <a:t>Medición Móvil</a:t>
            </a:r>
            <a:endParaRPr lang="es-AR" sz="2400" b="1" u="sng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896CB3-4F70-CA4B-6920-4EF9A885C055}"/>
              </a:ext>
            </a:extLst>
          </p:cNvPr>
          <p:cNvSpPr txBox="1"/>
          <p:nvPr/>
        </p:nvSpPr>
        <p:spPr>
          <a:xfrm>
            <a:off x="295276" y="1686610"/>
            <a:ext cx="6848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1" dirty="0"/>
              <a:t>Pozo PCP 5: </a:t>
            </a:r>
            <a:r>
              <a:rPr lang="es-MX" sz="1200" dirty="0">
                <a:latin typeface="Arial" panose="020B0604020202020204" pitchFamily="34" charset="0"/>
              </a:rPr>
              <a:t>Variación de Velocidad con equipo Edge Speaker midiendo</a:t>
            </a:r>
            <a:endParaRPr lang="es-AR" sz="1200" dirty="0">
              <a:latin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277588-A292-481E-A590-01BFCDBBB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1" y="4901178"/>
            <a:ext cx="1981200" cy="185547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FD29AD0-8330-0C77-1373-62260FADE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05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A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58C9029-A681-4649-08B4-5E35C61FB256}"/>
              </a:ext>
            </a:extLst>
          </p:cNvPr>
          <p:cNvSpPr txBox="1"/>
          <p:nvPr/>
        </p:nvSpPr>
        <p:spPr>
          <a:xfrm>
            <a:off x="295276" y="2223522"/>
            <a:ext cx="58007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Datos: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Profundidad de Bomba: 1350 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endParaRPr lang="es-E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Frecuencia: 20.66Hz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Velocidad Señal: 392,6 m/s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Medición Nivel: 1168 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endParaRPr lang="es-E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Sumergencia: 182 </a:t>
            </a:r>
            <a:r>
              <a:rPr lang="es-E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endParaRPr lang="es-E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Presión CSG: 9.81 bar (142 psi)</a:t>
            </a:r>
          </a:p>
          <a:p>
            <a:endParaRPr lang="es-E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Comentarios: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Reflexión clara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Se realizo prueba de incremento y decremento de régimen con el sensor instalado para ver el comportamiento del Nivel en tiempo real.</a:t>
            </a:r>
          </a:p>
        </p:txBody>
      </p:sp>
      <p:pic>
        <p:nvPicPr>
          <p:cNvPr id="12" name="Imagen 11" descr="Gráfico&#10;&#10;Descripción generada automáticamente">
            <a:extLst>
              <a:ext uri="{FF2B5EF4-FFF2-40B4-BE49-F238E27FC236}">
                <a16:creationId xmlns:a16="http://schemas.microsoft.com/office/drawing/2014/main" id="{0CFFDBED-910A-D43C-1663-4C102C7FD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2804547"/>
            <a:ext cx="4958620" cy="27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38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6" y="1122363"/>
            <a:ext cx="2362200" cy="477837"/>
          </a:xfrm>
        </p:spPr>
        <p:txBody>
          <a:bodyPr/>
          <a:lstStyle/>
          <a:p>
            <a:pPr algn="l"/>
            <a:r>
              <a:rPr lang="es-ES" sz="2400" b="1" u="sng" dirty="0"/>
              <a:t>Medición Móvil</a:t>
            </a:r>
            <a:endParaRPr lang="es-AR" sz="2400" b="1" u="sng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896CB3-4F70-CA4B-6920-4EF9A885C055}"/>
              </a:ext>
            </a:extLst>
          </p:cNvPr>
          <p:cNvSpPr txBox="1"/>
          <p:nvPr/>
        </p:nvSpPr>
        <p:spPr>
          <a:xfrm>
            <a:off x="295276" y="1686610"/>
            <a:ext cx="6848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i="1" dirty="0"/>
              <a:t>Pozo PCP 5: </a:t>
            </a:r>
            <a:r>
              <a:rPr lang="es-MX" sz="1200" dirty="0">
                <a:latin typeface="Arial" panose="020B0604020202020204" pitchFamily="34" charset="0"/>
              </a:rPr>
              <a:t>Variación de Velocidad con equipo Edge Speaker midiendo</a:t>
            </a:r>
            <a:endParaRPr lang="es-AR" sz="1200" dirty="0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FD29AD0-8330-0C77-1373-62260FADE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05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A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03545A-4C87-91EF-F92A-942321468467}"/>
              </a:ext>
            </a:extLst>
          </p:cNvPr>
          <p:cNvSpPr txBox="1"/>
          <p:nvPr/>
        </p:nvSpPr>
        <p:spPr>
          <a:xfrm>
            <a:off x="571500" y="2187743"/>
            <a:ext cx="89058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s-MX" sz="1800" b="1" i="1" dirty="0">
                <a:solidFill>
                  <a:srgbClr val="365F9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Incremento de velocidad de 180 a 240 rpm:</a:t>
            </a:r>
            <a:endParaRPr lang="es-AR" sz="1800" b="1" i="1" dirty="0"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Disminución de la Sumergencia y detección del Nivel de Fluido incrementándose. Se observa tanto el nivel de fluido como la disminución de la presión de fondo calculada.</a:t>
            </a:r>
            <a:endParaRPr lang="es-A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Imagen 6" descr="Gráfico&#10;&#10;Descripción generada automáticamente">
            <a:extLst>
              <a:ext uri="{FF2B5EF4-FFF2-40B4-BE49-F238E27FC236}">
                <a16:creationId xmlns:a16="http://schemas.microsoft.com/office/drawing/2014/main" id="{A593A11B-0201-041A-1E20-ADEE620F1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6" y="3242874"/>
            <a:ext cx="6655432" cy="336747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ECE2E07-8A70-FCB5-2ADB-82BE9141E91A}"/>
              </a:ext>
            </a:extLst>
          </p:cNvPr>
          <p:cNvSpPr txBox="1"/>
          <p:nvPr/>
        </p:nvSpPr>
        <p:spPr>
          <a:xfrm>
            <a:off x="561975" y="2259243"/>
            <a:ext cx="6848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s-MX" sz="1800" b="1" i="1" dirty="0">
                <a:solidFill>
                  <a:srgbClr val="365F9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Reducción de velocidad de 180 a 120 rpm</a:t>
            </a:r>
            <a:endParaRPr lang="es-AR" sz="1800" b="1" i="1" dirty="0"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Aumentó la sumergencia y el Nivel de Fluido se fue detectando a menor profundidad</a:t>
            </a:r>
            <a:endParaRPr lang="es-A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Imagen 12" descr="Gráfico&#10;&#10;Descripción generada automáticamente">
            <a:extLst>
              <a:ext uri="{FF2B5EF4-FFF2-40B4-BE49-F238E27FC236}">
                <a16:creationId xmlns:a16="http://schemas.microsoft.com/office/drawing/2014/main" id="{CBDF4D4D-AFB4-7A6B-F504-6CB9BBE25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483" y="3155719"/>
            <a:ext cx="6486525" cy="345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7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Mediciones Móviles</a:t>
            </a:r>
            <a:endParaRPr lang="es-AR" sz="2400" b="1" u="sng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E5B63C-40FF-989D-6DA1-1A5E05730EB2}"/>
              </a:ext>
            </a:extLst>
          </p:cNvPr>
          <p:cNvSpPr txBox="1"/>
          <p:nvPr/>
        </p:nvSpPr>
        <p:spPr>
          <a:xfrm>
            <a:off x="228600" y="1751012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Resumen de las mediciones realizadas en 17 pozos:</a:t>
            </a:r>
            <a:endParaRPr lang="es-AR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1F9D05-B4E1-8212-B048-5B940AB02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64" y="2361634"/>
            <a:ext cx="9216835" cy="392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Gráfico, Gráfico en cascada&#10;&#10;Descripción generada automáticamente">
            <a:extLst>
              <a:ext uri="{FF2B5EF4-FFF2-40B4-BE49-F238E27FC236}">
                <a16:creationId xmlns:a16="http://schemas.microsoft.com/office/drawing/2014/main" id="{6F4BD055-A17A-1E72-95A8-ECD9013B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59" y="1237456"/>
            <a:ext cx="6558915" cy="5394518"/>
          </a:xfrm>
          <a:prstGeom prst="rect">
            <a:avLst/>
          </a:prstGeom>
        </p:spPr>
      </p:pic>
      <p:pic>
        <p:nvPicPr>
          <p:cNvPr id="8" name="Imagen 7" descr="Imagen que contiene foto, mostrando, diferente, exterior&#10;&#10;Descripción generada automáticamente">
            <a:extLst>
              <a:ext uri="{FF2B5EF4-FFF2-40B4-BE49-F238E27FC236}">
                <a16:creationId xmlns:a16="http://schemas.microsoft.com/office/drawing/2014/main" id="{581881A7-F882-BB4D-322C-D49CCCDD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69" y="1019176"/>
            <a:ext cx="11564380" cy="577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Medición Continua</a:t>
            </a:r>
            <a:endParaRPr lang="es-AR" sz="2400" b="1" u="sng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5BBA7A-0764-BE4F-D984-8791EDE9727F}"/>
              </a:ext>
            </a:extLst>
          </p:cNvPr>
          <p:cNvSpPr txBox="1"/>
          <p:nvPr/>
        </p:nvSpPr>
        <p:spPr>
          <a:xfrm>
            <a:off x="190500" y="16795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i="1" dirty="0"/>
              <a:t> Pozo PCP 5 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(PCP con Motor Imán Permanente) – 13 días</a:t>
            </a:r>
            <a:endParaRPr lang="es-A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n 5" descr="Gráfico&#10;&#10;Descripción generada automáticamente">
            <a:extLst>
              <a:ext uri="{FF2B5EF4-FFF2-40B4-BE49-F238E27FC236}">
                <a16:creationId xmlns:a16="http://schemas.microsoft.com/office/drawing/2014/main" id="{29630FD8-2DFB-F75C-A5F5-ED3DEF37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1" y="2106057"/>
            <a:ext cx="4132491" cy="21865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2687DC-839F-9698-5333-236E12137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4566682"/>
            <a:ext cx="3321128" cy="2172944"/>
          </a:xfrm>
          <a:prstGeom prst="rect">
            <a:avLst/>
          </a:prstGeom>
          <a:noFill/>
        </p:spPr>
      </p:pic>
      <p:pic>
        <p:nvPicPr>
          <p:cNvPr id="8" name="Imagen 7" descr="Interfaz de usuario gráfica, Gráfico, Gráfico de líneas&#10;&#10;Descripción generada automáticamente">
            <a:extLst>
              <a:ext uri="{FF2B5EF4-FFF2-40B4-BE49-F238E27FC236}">
                <a16:creationId xmlns:a16="http://schemas.microsoft.com/office/drawing/2014/main" id="{826FBBAE-42A3-8A28-AC7C-6576F3E616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18" y="2106057"/>
            <a:ext cx="6852682" cy="2923143"/>
          </a:xfrm>
          <a:prstGeom prst="rect">
            <a:avLst/>
          </a:prstGeom>
        </p:spPr>
      </p:pic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24EFF03D-4BBE-CFDF-AB8E-F49D11DBA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974" y="2048907"/>
            <a:ext cx="7221526" cy="2531374"/>
          </a:xfrm>
          <a:prstGeom prst="rect">
            <a:avLst/>
          </a:prstGeom>
        </p:spPr>
      </p:pic>
      <p:sp>
        <p:nvSpPr>
          <p:cNvPr id="10" name="Cuadro de texto 80">
            <a:extLst>
              <a:ext uri="{FF2B5EF4-FFF2-40B4-BE49-F238E27FC236}">
                <a16:creationId xmlns:a16="http://schemas.microsoft.com/office/drawing/2014/main" id="{BACF5836-DDF5-C557-B110-D8248ABE6F59}"/>
              </a:ext>
            </a:extLst>
          </p:cNvPr>
          <p:cNvSpPr txBox="1"/>
          <p:nvPr/>
        </p:nvSpPr>
        <p:spPr>
          <a:xfrm>
            <a:off x="454226" y="2390049"/>
            <a:ext cx="4261759" cy="265133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S" sz="1600" b="1" dirty="0">
                <a:latin typeface="Times New Roman" panose="02020603050405020304" pitchFamily="18" charset="0"/>
              </a:rPr>
              <a:t>Área 1: </a:t>
            </a:r>
            <a:r>
              <a:rPr lang="es-ES" sz="1600" dirty="0">
                <a:latin typeface="Times New Roman" panose="02020603050405020304" pitchFamily="18" charset="0"/>
              </a:rPr>
              <a:t>La </a:t>
            </a:r>
            <a:r>
              <a:rPr lang="es-ES" sz="1600" b="1" dirty="0">
                <a:latin typeface="Times New Roman" panose="02020603050405020304" pitchFamily="18" charset="0"/>
              </a:rPr>
              <a:t>presión de CSG (</a:t>
            </a:r>
            <a:r>
              <a:rPr lang="es-ES" sz="1600" b="1" dirty="0" err="1">
                <a:latin typeface="Times New Roman" panose="02020603050405020304" pitchFamily="18" charset="0"/>
              </a:rPr>
              <a:t>Casing</a:t>
            </a:r>
            <a:r>
              <a:rPr lang="es-ES" sz="1600" b="1" dirty="0">
                <a:latin typeface="Times New Roman" panose="02020603050405020304" pitchFamily="18" charset="0"/>
              </a:rPr>
              <a:t>) fue incrementando </a:t>
            </a:r>
            <a:r>
              <a:rPr lang="es-ES" sz="1600" dirty="0">
                <a:latin typeface="Times New Roman" panose="02020603050405020304" pitchFamily="18" charset="0"/>
              </a:rPr>
              <a:t>progresivamente y esto ocasiona una </a:t>
            </a:r>
            <a:r>
              <a:rPr lang="es-ES" sz="1600" b="1" dirty="0">
                <a:latin typeface="Times New Roman" panose="02020603050405020304" pitchFamily="18" charset="0"/>
              </a:rPr>
              <a:t>baja de la Sumergencia </a:t>
            </a:r>
            <a:r>
              <a:rPr lang="es-ES" sz="1600" dirty="0">
                <a:latin typeface="Times New Roman" panose="02020603050405020304" pitchFamily="18" charset="0"/>
              </a:rPr>
              <a:t>(Nivel medido aumenta), debido a la contrapresión sobre las </a:t>
            </a:r>
            <a:r>
              <a:rPr lang="es-ES" sz="1600" b="1" dirty="0">
                <a:latin typeface="Times New Roman" panose="02020603050405020304" pitchFamily="18" charset="0"/>
              </a:rPr>
              <a:t>capas productoras</a:t>
            </a:r>
            <a:r>
              <a:rPr lang="es-ES" sz="1600" dirty="0">
                <a:latin typeface="Times New Roman" panose="02020603050405020304" pitchFamily="18" charset="0"/>
              </a:rPr>
              <a:t>, en este periodo </a:t>
            </a:r>
            <a:r>
              <a:rPr lang="es-ES" sz="1600" b="1" dirty="0">
                <a:latin typeface="Times New Roman" panose="02020603050405020304" pitchFamily="18" charset="0"/>
              </a:rPr>
              <a:t>no se modificó el régimen </a:t>
            </a:r>
            <a:r>
              <a:rPr lang="es-ES" sz="1600" dirty="0">
                <a:latin typeface="Times New Roman" panose="02020603050405020304" pitchFamily="18" charset="0"/>
              </a:rPr>
              <a:t>(rpm) de la bomba PCP, por esto es que luego la </a:t>
            </a:r>
            <a:r>
              <a:rPr lang="es-ES" sz="1600" b="1" dirty="0">
                <a:latin typeface="Times New Roman" panose="02020603050405020304" pitchFamily="18" charset="0"/>
              </a:rPr>
              <a:t>presión de CSG comienza a bajar </a:t>
            </a:r>
            <a:r>
              <a:rPr lang="es-ES" sz="1600" dirty="0">
                <a:latin typeface="Times New Roman" panose="02020603050405020304" pitchFamily="18" charset="0"/>
              </a:rPr>
              <a:t>y la </a:t>
            </a:r>
            <a:r>
              <a:rPr lang="es-ES" sz="1600" b="1" dirty="0">
                <a:latin typeface="Times New Roman" panose="02020603050405020304" pitchFamily="18" charset="0"/>
              </a:rPr>
              <a:t>sumergencia vuelve a estabilizarse </a:t>
            </a:r>
            <a:r>
              <a:rPr lang="es-ES" sz="1600" dirty="0">
                <a:latin typeface="Times New Roman" panose="02020603050405020304" pitchFamily="18" charset="0"/>
              </a:rPr>
              <a:t>(Nivel medido baja).</a:t>
            </a:r>
            <a:endParaRPr lang="es-AR" sz="1600" dirty="0">
              <a:latin typeface="Times New Roman" panose="02020603050405020304" pitchFamily="18" charset="0"/>
            </a:endParaRPr>
          </a:p>
        </p:txBody>
      </p:sp>
      <p:sp>
        <p:nvSpPr>
          <p:cNvPr id="11" name="Cuadro de texto 81">
            <a:extLst>
              <a:ext uri="{FF2B5EF4-FFF2-40B4-BE49-F238E27FC236}">
                <a16:creationId xmlns:a16="http://schemas.microsoft.com/office/drawing/2014/main" id="{B9DF7B7C-8BE1-B57A-7974-7847D42181EB}"/>
              </a:ext>
            </a:extLst>
          </p:cNvPr>
          <p:cNvSpPr txBox="1"/>
          <p:nvPr/>
        </p:nvSpPr>
        <p:spPr>
          <a:xfrm>
            <a:off x="2980340" y="5178425"/>
            <a:ext cx="4928509" cy="156080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S" sz="1600" b="1" dirty="0">
                <a:latin typeface="Times New Roman" panose="02020603050405020304" pitchFamily="18" charset="0"/>
              </a:rPr>
              <a:t>Área 2: </a:t>
            </a:r>
            <a:r>
              <a:rPr lang="es-ES" sz="1600" dirty="0">
                <a:latin typeface="Times New Roman" panose="02020603050405020304" pitchFamily="18" charset="0"/>
              </a:rPr>
              <a:t>Se produjo un </a:t>
            </a:r>
            <a:r>
              <a:rPr lang="es-ES" sz="1600" b="1" dirty="0">
                <a:latin typeface="Times New Roman" panose="02020603050405020304" pitchFamily="18" charset="0"/>
              </a:rPr>
              <a:t>corte</a:t>
            </a:r>
            <a:r>
              <a:rPr lang="es-ES" sz="1600" dirty="0">
                <a:latin typeface="Times New Roman" panose="02020603050405020304" pitchFamily="18" charset="0"/>
              </a:rPr>
              <a:t> </a:t>
            </a:r>
            <a:r>
              <a:rPr lang="es-ES" sz="1600" b="1" dirty="0">
                <a:latin typeface="Times New Roman" panose="02020603050405020304" pitchFamily="18" charset="0"/>
              </a:rPr>
              <a:t>de</a:t>
            </a:r>
            <a:r>
              <a:rPr lang="es-ES" sz="1600" dirty="0">
                <a:latin typeface="Times New Roman" panose="02020603050405020304" pitchFamily="18" charset="0"/>
              </a:rPr>
              <a:t> </a:t>
            </a:r>
            <a:r>
              <a:rPr lang="es-ES" sz="1600" b="1" dirty="0">
                <a:latin typeface="Times New Roman" panose="02020603050405020304" pitchFamily="18" charset="0"/>
              </a:rPr>
              <a:t>energía eléctrica</a:t>
            </a:r>
            <a:r>
              <a:rPr lang="es-ES" sz="1600" dirty="0">
                <a:latin typeface="Times New Roman" panose="02020603050405020304" pitchFamily="18" charset="0"/>
              </a:rPr>
              <a:t>, una vez reestablecida la energía el </a:t>
            </a:r>
            <a:r>
              <a:rPr lang="es-ES" sz="1600" b="1" dirty="0">
                <a:latin typeface="Times New Roman" panose="02020603050405020304" pitchFamily="18" charset="0"/>
              </a:rPr>
              <a:t>equipo vuelve a medir detectando </a:t>
            </a:r>
            <a:r>
              <a:rPr lang="es-ES" sz="1600" dirty="0">
                <a:latin typeface="Times New Roman" panose="02020603050405020304" pitchFamily="18" charset="0"/>
              </a:rPr>
              <a:t>un </a:t>
            </a:r>
            <a:r>
              <a:rPr lang="es-ES" sz="1600" b="1" dirty="0">
                <a:latin typeface="Times New Roman" panose="02020603050405020304" pitchFamily="18" charset="0"/>
              </a:rPr>
              <a:t>valor alto de sumergencia </a:t>
            </a:r>
            <a:r>
              <a:rPr lang="es-ES" sz="1600" dirty="0">
                <a:latin typeface="Times New Roman" panose="02020603050405020304" pitchFamily="18" charset="0"/>
              </a:rPr>
              <a:t>ya que la bomba estuvo parada, </a:t>
            </a:r>
            <a:r>
              <a:rPr lang="es-ES" sz="1600" b="1" dirty="0">
                <a:latin typeface="Times New Roman" panose="02020603050405020304" pitchFamily="18" charset="0"/>
              </a:rPr>
              <a:t>al marchar vemos como vuelve a estabilizar y retorna a la sumergencia inicial</a:t>
            </a:r>
            <a:r>
              <a:rPr lang="es-ES" sz="1600" dirty="0">
                <a:latin typeface="Times New Roman" panose="02020603050405020304" pitchFamily="18" charset="0"/>
              </a:rPr>
              <a:t>, (las rpm se mantuvieron constantes)</a:t>
            </a:r>
            <a:endParaRPr lang="es-AR" sz="1600" dirty="0">
              <a:latin typeface="Times New Roman" panose="02020603050405020304" pitchFamily="18" charset="0"/>
            </a:endParaRPr>
          </a:p>
        </p:txBody>
      </p:sp>
      <p:sp>
        <p:nvSpPr>
          <p:cNvPr id="12" name="Cuadro de texto 82">
            <a:extLst>
              <a:ext uri="{FF2B5EF4-FFF2-40B4-BE49-F238E27FC236}">
                <a16:creationId xmlns:a16="http://schemas.microsoft.com/office/drawing/2014/main" id="{5B00A0D7-666D-8512-00AF-0B3080B817C8}"/>
              </a:ext>
            </a:extLst>
          </p:cNvPr>
          <p:cNvSpPr txBox="1"/>
          <p:nvPr/>
        </p:nvSpPr>
        <p:spPr>
          <a:xfrm>
            <a:off x="8390737" y="5313338"/>
            <a:ext cx="3333750" cy="142589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S" sz="1600" b="1" dirty="0">
                <a:latin typeface="Times New Roman" panose="02020603050405020304" pitchFamily="18" charset="0"/>
              </a:rPr>
              <a:t>Área 3: </a:t>
            </a:r>
            <a:r>
              <a:rPr lang="es-ES" sz="1600" dirty="0">
                <a:latin typeface="Times New Roman" panose="02020603050405020304" pitchFamily="18" charset="0"/>
              </a:rPr>
              <a:t>Se </a:t>
            </a:r>
            <a:r>
              <a:rPr lang="es-ES" sz="1600" b="1" dirty="0">
                <a:latin typeface="Times New Roman" panose="02020603050405020304" pitchFamily="18" charset="0"/>
              </a:rPr>
              <a:t>modifico la velocidad de la bomba </a:t>
            </a:r>
            <a:r>
              <a:rPr lang="es-ES" sz="1600" dirty="0">
                <a:latin typeface="Times New Roman" panose="02020603050405020304" pitchFamily="18" charset="0"/>
              </a:rPr>
              <a:t>PCP (</a:t>
            </a:r>
            <a:r>
              <a:rPr lang="es-ES" sz="1600" b="1" dirty="0">
                <a:latin typeface="Times New Roman" panose="02020603050405020304" pitchFamily="18" charset="0"/>
              </a:rPr>
              <a:t>decremento</a:t>
            </a:r>
            <a:r>
              <a:rPr lang="es-ES" sz="1600" dirty="0">
                <a:latin typeface="Times New Roman" panose="02020603050405020304" pitchFamily="18" charset="0"/>
              </a:rPr>
              <a:t> 60 rpm) por esto vemos que </a:t>
            </a:r>
            <a:r>
              <a:rPr lang="es-ES" sz="1600" b="1" dirty="0">
                <a:latin typeface="Times New Roman" panose="02020603050405020304" pitchFamily="18" charset="0"/>
              </a:rPr>
              <a:t>aumentó la sumergencia</a:t>
            </a:r>
            <a:r>
              <a:rPr lang="es-ES" sz="1600" dirty="0">
                <a:latin typeface="Times New Roman" panose="02020603050405020304" pitchFamily="18" charset="0"/>
              </a:rPr>
              <a:t> y se estabilizó pasando de 90 </a:t>
            </a:r>
            <a:r>
              <a:rPr lang="es-ES" sz="1600" dirty="0" err="1">
                <a:latin typeface="Times New Roman" panose="02020603050405020304" pitchFamily="18" charset="0"/>
              </a:rPr>
              <a:t>mts</a:t>
            </a:r>
            <a:r>
              <a:rPr lang="es-ES" sz="1600" dirty="0">
                <a:latin typeface="Times New Roman" panose="02020603050405020304" pitchFamily="18" charset="0"/>
              </a:rPr>
              <a:t> a 130 </a:t>
            </a:r>
            <a:r>
              <a:rPr lang="es-ES" sz="1600" dirty="0" err="1">
                <a:latin typeface="Times New Roman" panose="02020603050405020304" pitchFamily="18" charset="0"/>
              </a:rPr>
              <a:t>mts</a:t>
            </a:r>
            <a:r>
              <a:rPr lang="es-ES" sz="1600" dirty="0">
                <a:latin typeface="Times New Roman" panose="02020603050405020304" pitchFamily="18" charset="0"/>
              </a:rPr>
              <a:t>.</a:t>
            </a:r>
            <a:endParaRPr lang="es-AR" sz="1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9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417F5FC-4463-92A5-532B-057661DFC46B}"/>
              </a:ext>
            </a:extLst>
          </p:cNvPr>
          <p:cNvSpPr txBox="1">
            <a:spLocks/>
          </p:cNvSpPr>
          <p:nvPr/>
        </p:nvSpPr>
        <p:spPr>
          <a:xfrm>
            <a:off x="476250" y="1030288"/>
            <a:ext cx="4391025" cy="47783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u="sng" dirty="0"/>
              <a:t>Medición Continua</a:t>
            </a:r>
            <a:endParaRPr lang="es-AR" sz="2400" b="1" u="sng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042E952-9F89-C085-F598-E9BE2532AE8D}"/>
              </a:ext>
            </a:extLst>
          </p:cNvPr>
          <p:cNvSpPr txBox="1"/>
          <p:nvPr/>
        </p:nvSpPr>
        <p:spPr>
          <a:xfrm>
            <a:off x="350520" y="2107723"/>
            <a:ext cx="48977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latin typeface="Times New Roman" panose="02020603050405020304" pitchFamily="18" charset="0"/>
              </a:rPr>
              <a:t>Est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pozo se eligió para encontrar el </a:t>
            </a:r>
            <a:r>
              <a:rPr lang="es-MX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régimen optimo 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s-MX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mantener una alta sumergencia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de esta forma </a:t>
            </a:r>
            <a:r>
              <a:rPr lang="es-MX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contrapresionar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las capas y la </a:t>
            </a:r>
            <a:r>
              <a:rPr lang="es-MX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malla de inyección “barra” otras zonas 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hacia productores que no llegaban a tener la respuesta deseada (</a:t>
            </a:r>
            <a:r>
              <a:rPr lang="es-MX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corroborar comunicación de capas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s-AR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Imagen 11" descr="Imagen que contiene exterior, hombre, bicicleta, playa&#10;&#10;Descripción generada automáticamente">
            <a:extLst>
              <a:ext uri="{FF2B5EF4-FFF2-40B4-BE49-F238E27FC236}">
                <a16:creationId xmlns:a16="http://schemas.microsoft.com/office/drawing/2014/main" id="{D9A1E6FA-4994-4887-AD0E-3239924B3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18" y="3980078"/>
            <a:ext cx="2047157" cy="272849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491706A-E320-1032-63D6-F63A73AF2A17}"/>
              </a:ext>
            </a:extLst>
          </p:cNvPr>
          <p:cNvSpPr txBox="1"/>
          <p:nvPr/>
        </p:nvSpPr>
        <p:spPr>
          <a:xfrm>
            <a:off x="476250" y="16203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i="1" dirty="0"/>
              <a:t>Pozo PCP 10 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(PCP con Motor Asincrónico) – 12 días</a:t>
            </a:r>
            <a:endParaRPr lang="es-A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n 14" descr="Gráfico&#10;&#10;Descripción generada automáticamente">
            <a:extLst>
              <a:ext uri="{FF2B5EF4-FFF2-40B4-BE49-F238E27FC236}">
                <a16:creationId xmlns:a16="http://schemas.microsoft.com/office/drawing/2014/main" id="{4257EBF5-8255-1861-D9B7-AC8BE832E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978" y="1962803"/>
            <a:ext cx="5033922" cy="2638412"/>
          </a:xfrm>
          <a:prstGeom prst="rect">
            <a:avLst/>
          </a:prstGeom>
        </p:spPr>
      </p:pic>
      <p:pic>
        <p:nvPicPr>
          <p:cNvPr id="16" name="Imagen 15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304253D0-DC54-D786-9E02-3E10C57C3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989" y="1805028"/>
            <a:ext cx="5683250" cy="247015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D701796-6A56-EBB4-DA63-4DDE193DF97E}"/>
              </a:ext>
            </a:extLst>
          </p:cNvPr>
          <p:cNvSpPr txBox="1"/>
          <p:nvPr/>
        </p:nvSpPr>
        <p:spPr>
          <a:xfrm>
            <a:off x="5615939" y="492882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medición mostro resultados claros y constantes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entre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440 a 550 </a:t>
            </a:r>
            <a:r>
              <a:rPr lang="es-MX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La profundidad de bomba estaba en 1070 </a:t>
            </a:r>
            <a:r>
              <a:rPr lang="es-MX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Las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presiones de CSG variaron muy poco entre 2.6 a 3.2 bar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(38 a 46 psi).</a:t>
            </a:r>
            <a:endParaRPr lang="es-A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7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417F5FC-4463-92A5-532B-057661DFC46B}"/>
              </a:ext>
            </a:extLst>
          </p:cNvPr>
          <p:cNvSpPr txBox="1">
            <a:spLocks/>
          </p:cNvSpPr>
          <p:nvPr/>
        </p:nvSpPr>
        <p:spPr>
          <a:xfrm>
            <a:off x="476250" y="1030288"/>
            <a:ext cx="4391025" cy="47783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u="sng" dirty="0"/>
              <a:t>Medición Continua</a:t>
            </a:r>
            <a:endParaRPr lang="es-AR" sz="2400" b="1" u="sng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403DF6-1DB0-468E-6A20-A69C0B858136}"/>
              </a:ext>
            </a:extLst>
          </p:cNvPr>
          <p:cNvSpPr txBox="1"/>
          <p:nvPr/>
        </p:nvSpPr>
        <p:spPr>
          <a:xfrm>
            <a:off x="400050" y="1663184"/>
            <a:ext cx="506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i="1" dirty="0"/>
              <a:t>Pozo ESP 1 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(BES con VDF y Sensor de Fondo) – 10 días</a:t>
            </a:r>
            <a:endParaRPr lang="es-A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38FBA03F-D4DC-3E02-D420-76BF5F495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2114550"/>
            <a:ext cx="4867910" cy="2593486"/>
          </a:xfrm>
          <a:prstGeom prst="rect">
            <a:avLst/>
          </a:prstGeom>
        </p:spPr>
      </p:pic>
      <p:pic>
        <p:nvPicPr>
          <p:cNvPr id="6" name="Imagen 5" descr="Hidrante de incendios en el campo&#10;&#10;Descripción generada automáticamente con confianza media">
            <a:extLst>
              <a:ext uri="{FF2B5EF4-FFF2-40B4-BE49-F238E27FC236}">
                <a16:creationId xmlns:a16="http://schemas.microsoft.com/office/drawing/2014/main" id="{26124B8F-CD1B-4AD4-BA41-28B08EE7B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84" y="4864682"/>
            <a:ext cx="2771141" cy="1783388"/>
          </a:xfrm>
          <a:prstGeom prst="rect">
            <a:avLst/>
          </a:prstGeom>
        </p:spPr>
      </p:pic>
      <p:pic>
        <p:nvPicPr>
          <p:cNvPr id="7" name="Imagen 6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414E5D7-4F2F-2F69-6585-3E7F5885B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663184"/>
            <a:ext cx="5981700" cy="25463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2C03294-E902-9B45-4F59-42904A487689}"/>
              </a:ext>
            </a:extLst>
          </p:cNvPr>
          <p:cNvSpPr txBox="1"/>
          <p:nvPr/>
        </p:nvSpPr>
        <p:spPr>
          <a:xfrm>
            <a:off x="5743575" y="4864682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La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medición mostro resultados claros y constantes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durante el periodo de evaluación el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Nivel de Fluido constant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 alrededor de los 910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tuvo una parada el equipo y por esto en la gráfica se observa el </a:t>
            </a:r>
            <a:r>
              <a:rPr lang="es-ES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built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up muy claro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La profundidad de bomba era de 1250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y la presión de CSG mientras estaba estable el pozo era de 18.7 bar (271 psi).</a:t>
            </a:r>
            <a:endParaRPr lang="es-A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BE985A4-EF79-8DDE-C20D-EF03B286B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298" y="905443"/>
            <a:ext cx="5855452" cy="485093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58D2F82-B779-43E5-41B1-FF47E192BC9C}"/>
              </a:ext>
            </a:extLst>
          </p:cNvPr>
          <p:cNvSpPr txBox="1"/>
          <p:nvPr/>
        </p:nvSpPr>
        <p:spPr>
          <a:xfrm>
            <a:off x="5743575" y="595255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Comparamos el periodo de evaluación con las mediciones del Sensor de fondo, y vemos que la diferencia era de 10 psi.</a:t>
            </a:r>
            <a:endParaRPr lang="es-A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6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417F5FC-4463-92A5-532B-057661DFC46B}"/>
              </a:ext>
            </a:extLst>
          </p:cNvPr>
          <p:cNvSpPr txBox="1">
            <a:spLocks/>
          </p:cNvSpPr>
          <p:nvPr/>
        </p:nvSpPr>
        <p:spPr>
          <a:xfrm>
            <a:off x="476250" y="1030288"/>
            <a:ext cx="4391025" cy="47783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u="sng" dirty="0"/>
              <a:t>Aplicaciones</a:t>
            </a:r>
            <a:endParaRPr lang="es-AR" sz="2400" b="1" u="sng" dirty="0"/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6E469585-3E45-AF18-19A1-473984F99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49" y="1735138"/>
            <a:ext cx="10334625" cy="4092574"/>
          </a:xfrm>
        </p:spPr>
        <p:txBody>
          <a:bodyPr/>
          <a:lstStyle/>
          <a:p>
            <a:pPr algn="just"/>
            <a:r>
              <a:rPr lang="es-ES" sz="18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Sistema Extracción:</a:t>
            </a:r>
          </a:p>
          <a:p>
            <a:pPr algn="just"/>
            <a:endParaRPr lang="es-ES" sz="1800" b="1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BM: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Actualmente contamos con </a:t>
            </a:r>
            <a:r>
              <a:rPr lang="es-ES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Pump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Off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por lo tanto,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tenemos la carta y un nivel calculado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Para este sistema solo vemos el uso de esta tecnología como medición Móvil esporádicamente.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BES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este sistema es el más simple para instalar el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sensor de fondo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sin sobrecostos ya que contamos con el cable y el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spooler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para realizar la extracción del equipo, por otro lado, con los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datos relevados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del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VDF, el modelo de bomba y las curvas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se ajusta bastante bien la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sumergencia estimada.</a:t>
            </a:r>
          </a:p>
          <a:p>
            <a:pPr algn="just"/>
            <a:endParaRPr lang="es-ES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PCP: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este sistema es donde vemos la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gran ventaja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 este equipo ya que instalar un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sensor de fondo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requiere el costo del cable más el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equipo para la instalación/extracción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(en el caso de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bbas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TH, la gran mayoría).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Equipo Fijo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: en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pozos Nuevos y reparaciones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estabilizan en 3 y 4 meses respectivamente. Luego se podría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retirar el equipo e instalar en otro pozo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sin costos elevados como sería un Sensor de Fondo.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86718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FF858201-EFC2-37DC-FF14-D5C871B76222}"/>
              </a:ext>
            </a:extLst>
          </p:cNvPr>
          <p:cNvSpPr/>
          <p:nvPr/>
        </p:nvSpPr>
        <p:spPr>
          <a:xfrm>
            <a:off x="1466850" y="1619250"/>
            <a:ext cx="3819525" cy="4953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Componentes de Equipo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id="{DFAFC664-F030-9248-C93D-7AF69826B2B1}"/>
              </a:ext>
            </a:extLst>
          </p:cNvPr>
          <p:cNvSpPr/>
          <p:nvPr/>
        </p:nvSpPr>
        <p:spPr>
          <a:xfrm>
            <a:off x="2276475" y="2343150"/>
            <a:ext cx="3819525" cy="4953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Principio de Funcionamiento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1E53DEAC-D8E6-5478-4274-45206C76E83C}"/>
              </a:ext>
            </a:extLst>
          </p:cNvPr>
          <p:cNvSpPr/>
          <p:nvPr/>
        </p:nvSpPr>
        <p:spPr>
          <a:xfrm>
            <a:off x="2819400" y="3067050"/>
            <a:ext cx="3819525" cy="4953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Evolución de la Tecnología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9" name="Flecha: pentágono 8">
            <a:extLst>
              <a:ext uri="{FF2B5EF4-FFF2-40B4-BE49-F238E27FC236}">
                <a16:creationId xmlns:a16="http://schemas.microsoft.com/office/drawing/2014/main" id="{04F0F761-8ABD-B084-5D7D-533394CB9478}"/>
              </a:ext>
            </a:extLst>
          </p:cNvPr>
          <p:cNvSpPr/>
          <p:nvPr/>
        </p:nvSpPr>
        <p:spPr>
          <a:xfrm>
            <a:off x="3557587" y="3790950"/>
            <a:ext cx="3819525" cy="4953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Mediciones Móviles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C718AA5F-497A-AD26-681B-B4CB4E8EE1CE}"/>
              </a:ext>
            </a:extLst>
          </p:cNvPr>
          <p:cNvSpPr/>
          <p:nvPr/>
        </p:nvSpPr>
        <p:spPr>
          <a:xfrm>
            <a:off x="4529137" y="4548187"/>
            <a:ext cx="3819525" cy="4953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Mediciones Continuas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1" name="Flecha: pentágono 10">
            <a:extLst>
              <a:ext uri="{FF2B5EF4-FFF2-40B4-BE49-F238E27FC236}">
                <a16:creationId xmlns:a16="http://schemas.microsoft.com/office/drawing/2014/main" id="{709BDF3E-2177-E711-060A-3D14757A24BB}"/>
              </a:ext>
            </a:extLst>
          </p:cNvPr>
          <p:cNvSpPr/>
          <p:nvPr/>
        </p:nvSpPr>
        <p:spPr>
          <a:xfrm>
            <a:off x="5676900" y="5305425"/>
            <a:ext cx="3819525" cy="4953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Aplicaciones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12" name="Flecha: pentágono 11">
            <a:extLst>
              <a:ext uri="{FF2B5EF4-FFF2-40B4-BE49-F238E27FC236}">
                <a16:creationId xmlns:a16="http://schemas.microsoft.com/office/drawing/2014/main" id="{DD13F11E-17B2-A43C-13B4-7FF9D482DAEB}"/>
              </a:ext>
            </a:extLst>
          </p:cNvPr>
          <p:cNvSpPr/>
          <p:nvPr/>
        </p:nvSpPr>
        <p:spPr>
          <a:xfrm>
            <a:off x="6757987" y="6029325"/>
            <a:ext cx="3819525" cy="4953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Mejoras</a:t>
            </a:r>
            <a:endParaRPr lang="es-A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50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Mejoras</a:t>
            </a:r>
            <a:endParaRPr lang="es-AR" sz="2400" b="1" u="sng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D258D4-D0F6-1AAE-EB30-93912CB79424}"/>
              </a:ext>
            </a:extLst>
          </p:cNvPr>
          <p:cNvSpPr txBox="1"/>
          <p:nvPr/>
        </p:nvSpPr>
        <p:spPr>
          <a:xfrm>
            <a:off x="95251" y="1666875"/>
            <a:ext cx="841057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Calibration</a:t>
            </a:r>
            <a:r>
              <a:rPr lang="es-MX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Box: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Para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mejorar los tiempos de calibración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del equipo y trabajar con la frecuencia optima, se implementó este dispositivo que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básicamente es un rollo de longitud conocida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se purga, y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hace pasar el gas de pozo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Al tener las condiciones del </a:t>
            </a:r>
            <a:r>
              <a:rPr lang="es-MX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entrecaño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(Presión y gas), se realizan mediciones a diferentes frecuencias y vemos la señal en la PC, con esto y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conocida la longitud ida y vuelta de la señal (52 </a:t>
            </a:r>
            <a:r>
              <a:rPr lang="es-MX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mts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), obtenemos la velocidad de la señal en ese medio gaseoso que representa las condiciones del pozo a medir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s-A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A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A7D9C2AB-430F-4F6B-97AF-BEB1DE2A0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72" y="3429000"/>
            <a:ext cx="5223828" cy="3396626"/>
          </a:xfrm>
          <a:prstGeom prst="rect">
            <a:avLst/>
          </a:prstGeom>
        </p:spPr>
      </p:pic>
      <p:pic>
        <p:nvPicPr>
          <p:cNvPr id="7" name="Imagen 6" descr="Imagen que contiene edificio, pequeño, puesto, maleta&#10;&#10;Descripción generada automáticamente">
            <a:extLst>
              <a:ext uri="{FF2B5EF4-FFF2-40B4-BE49-F238E27FC236}">
                <a16:creationId xmlns:a16="http://schemas.microsoft.com/office/drawing/2014/main" id="{2BC34D20-ECB9-4CF5-BA1A-102C25E69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2343" y="2350339"/>
            <a:ext cx="4877208" cy="27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6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Mejoras</a:t>
            </a:r>
            <a:endParaRPr lang="es-AR" sz="2400" b="1" u="sng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876C9D-BCD9-398E-86D7-F67FD61CD390}"/>
              </a:ext>
            </a:extLst>
          </p:cNvPr>
          <p:cNvSpPr txBox="1"/>
          <p:nvPr/>
        </p:nvSpPr>
        <p:spPr>
          <a:xfrm>
            <a:off x="372110" y="1699280"/>
            <a:ext cx="1118997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Válvula automática: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En aquellos pozos donde se desea dejar el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equipo fijo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y la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línea de </a:t>
            </a:r>
            <a:r>
              <a:rPr lang="es-MX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entrecolumna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está conectado a la directa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(línea de producción) o a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captación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al realizar la medición vemos que la señal es ruidosa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debido a que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parte de la misma se va a la línea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lo recomendable, tal como se hace en las mediciones con </a:t>
            </a:r>
            <a:r>
              <a:rPr lang="es-MX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Sonolog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(Ecómetro) es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cerrar el paso mientras se realiza la medición.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Para esto sería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colocar una válvula automática NA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(Normal Abierta) donde el equipo,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segundos antes de realizar la medición de Nivel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le envía una señal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para que cierre y de esta forma tener una medición más “limpia”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Una vez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realizada la medición vuelve a abrir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la válvula.</a:t>
            </a:r>
            <a:endParaRPr lang="es-A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0B9BD79-192A-E226-059B-2A123D638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87" y="3315077"/>
            <a:ext cx="8161337" cy="32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80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Mejoras</a:t>
            </a:r>
            <a:endParaRPr lang="es-AR" sz="2400" b="1" u="sng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5CFDB5-0CE8-A79B-2509-AEE0DE898C21}"/>
              </a:ext>
            </a:extLst>
          </p:cNvPr>
          <p:cNvSpPr txBox="1"/>
          <p:nvPr/>
        </p:nvSpPr>
        <p:spPr>
          <a:xfrm>
            <a:off x="295275" y="1600200"/>
            <a:ext cx="1126680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Lazo de Control: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El equipo tiene puertos de comunicación y se puede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configurar las dos señales analógicas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para que entreguen los datos, por ejemplo,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Nivel medido y Presión de </a:t>
            </a:r>
            <a:r>
              <a:rPr lang="es-MX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Csg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por 4-20 mA a un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PLC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O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comunicación Modbus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donde podemos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consultar todos los datos del equipo 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(Nivel medido, Presión de Fondo calculada, Presión de </a:t>
            </a:r>
            <a:r>
              <a:rPr lang="es-MX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Entrecaño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Velocidad de la señal en m/</a:t>
            </a:r>
            <a:r>
              <a:rPr lang="es-MX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seg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 frecuencia utilizada, </a:t>
            </a:r>
            <a:r>
              <a:rPr lang="es-MX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etc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), y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estos datos relevarlos en el </a:t>
            </a:r>
            <a:r>
              <a:rPr lang="es-MX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Scada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s-AR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Por otro lado,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tiene la capacidad propia de realizar un lazo de control cerrado y modificar la velocidad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de la bomba en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función del set </a:t>
            </a:r>
            <a:r>
              <a:rPr lang="es-MX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point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deseado</a:t>
            </a:r>
            <a:r>
              <a:rPr lang="es-MX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de sumergencia. </a:t>
            </a:r>
            <a:endParaRPr lang="es-A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A4F6E949-D2B1-B3D7-E8B8-0BB200F14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620" y="3008768"/>
            <a:ext cx="314261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6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1A328FE8-500D-0BED-4E36-D648AC71A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1308985"/>
            <a:ext cx="5144770" cy="49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1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26068C6-50DD-A9F9-B445-4AA1B0124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502" y="3829278"/>
            <a:ext cx="3889059" cy="289993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Componentes del Equipo</a:t>
            </a:r>
            <a:endParaRPr lang="es-AR" sz="2400" b="1" u="sng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6677" y="1659166"/>
            <a:ext cx="6096000" cy="2170112"/>
          </a:xfrm>
        </p:spPr>
        <p:txBody>
          <a:bodyPr/>
          <a:lstStyle/>
          <a:p>
            <a:pPr algn="l"/>
            <a:r>
              <a:rPr lang="es-E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Edge Sensor: </a:t>
            </a:r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Este equipo 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se monta en la </a:t>
            </a:r>
            <a:r>
              <a:rPr lang="es-ES" sz="1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BdP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(Boca de Pozo) y es el que 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emite y recibe la señal</a:t>
            </a:r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viene en 2 versiones de acuerdo con la Presión que pueda soportar 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(1500 y 5000 PSI)</a:t>
            </a:r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l"/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Se 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monta en la válvula del </a:t>
            </a:r>
            <a:r>
              <a:rPr lang="es-ES" sz="1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entrecaño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(como el ecómetro tradicional) con una 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conexión rápida </a:t>
            </a:r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 golpe (unión doble). Además, cuenta con un 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medidor de Presión </a:t>
            </a:r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que sirve para realizar la corrección del 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nivel Mc Coy </a:t>
            </a:r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(espuma).</a:t>
            </a:r>
          </a:p>
          <a:p>
            <a:endParaRPr lang="es-AR" dirty="0"/>
          </a:p>
        </p:txBody>
      </p:sp>
      <p:pic>
        <p:nvPicPr>
          <p:cNvPr id="4" name="Imagen 3" descr="Imagen que contiene exterior, hombre, bicicleta, sucio&#10;&#10;Descripción generada automáticamente">
            <a:extLst>
              <a:ext uri="{FF2B5EF4-FFF2-40B4-BE49-F238E27FC236}">
                <a16:creationId xmlns:a16="http://schemas.microsoft.com/office/drawing/2014/main" id="{CAF462B7-6548-4BF1-A33A-688F3F158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7" y="3865518"/>
            <a:ext cx="1897063" cy="286369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F0CD50A-359B-304B-C842-A8135721211F}"/>
              </a:ext>
            </a:extLst>
          </p:cNvPr>
          <p:cNvSpPr txBox="1"/>
          <p:nvPr/>
        </p:nvSpPr>
        <p:spPr>
          <a:xfrm>
            <a:off x="6782434" y="1600200"/>
            <a:ext cx="51142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MX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Edge </a:t>
            </a:r>
            <a:r>
              <a:rPr lang="es-MX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Computer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: Es el </a:t>
            </a:r>
            <a:r>
              <a:rPr lang="es-MX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cerebro del equipo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, básicamente es una </a:t>
            </a:r>
            <a:r>
              <a:rPr lang="es-MX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computadora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 donde esta instalado el </a:t>
            </a:r>
            <a:r>
              <a:rPr lang="es-MX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software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 que emite y recibe la señal, </a:t>
            </a:r>
            <a:r>
              <a:rPr lang="es-MX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procesando la misma 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en el programa que sirve como </a:t>
            </a:r>
            <a:r>
              <a:rPr lang="es-MX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interfaz al usuario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, esta se conecta a la notebook a través de una conexión de Red Wifi donde vemos y modificamos las variables y parametrizamos los datos del pozo que vamos a realizar la medición.</a:t>
            </a:r>
            <a:endParaRPr lang="es-A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n 7" descr="Imagen que contiene interior, computadora, escritorio, tabla&#10;&#10;Descripción generada automáticamente">
            <a:extLst>
              <a:ext uri="{FF2B5EF4-FFF2-40B4-BE49-F238E27FC236}">
                <a16:creationId xmlns:a16="http://schemas.microsoft.com/office/drawing/2014/main" id="{B91764E1-789F-D8BB-CC00-99342046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743" y="4361672"/>
            <a:ext cx="4357844" cy="222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Principio de Funcionamiento</a:t>
            </a:r>
            <a:endParaRPr lang="es-AR" sz="2400" b="1" u="sng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5275" y="1868487"/>
            <a:ext cx="6486525" cy="1027113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es-MX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similar a un SONOLOG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el “Disparo”, en vez de ser a través de un tubo de Gas </a:t>
            </a:r>
            <a:r>
              <a:rPr lang="es-MX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 un “Parlante” y un micrófono como receptor de la señal.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A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Principio Funcionamiento </a:t>
            </a:r>
            <a:r>
              <a:rPr lang="es-A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Sonolog</a:t>
            </a:r>
            <a:endParaRPr lang="es-A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078F75-AB05-CD9C-A9FC-75A5B387C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3163887"/>
            <a:ext cx="8815089" cy="25313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EE12B60-C974-0C48-B530-E1C5B662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52" y="5627240"/>
            <a:ext cx="3701098" cy="12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Principio de Funcionamiento</a:t>
            </a:r>
            <a:endParaRPr lang="es-AR" sz="2400" b="1" u="sng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2950" y="1811336"/>
            <a:ext cx="6486525" cy="4887637"/>
          </a:xfrm>
        </p:spPr>
        <p:txBody>
          <a:bodyPr/>
          <a:lstStyle/>
          <a:p>
            <a:pPr algn="just"/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es-MX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similar a un SONOLOG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el “Disparo”, en vez de ser a través de un tubo de Gas </a:t>
            </a:r>
            <a:r>
              <a:rPr lang="es-MX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 un “Parlante” y un micrófono como receptor de la señal.</a:t>
            </a:r>
          </a:p>
          <a:p>
            <a:pPr algn="just"/>
            <a:endParaRPr lang="es-MX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Emitimos la señal</a:t>
            </a: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que se propaga por el medio gaseoso CSG (</a:t>
            </a:r>
            <a:r>
              <a:rPr lang="es-MX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casing</a:t>
            </a: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), esta señal se genera electrónicamente y podemos modificar la </a:t>
            </a:r>
            <a:r>
              <a:rPr lang="es-MX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frecuencia entre 15-35 Hz </a:t>
            </a: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para adoptar la que mejor recepción tenga en cada pozo y tener una medición de nivel más “limpia”.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 diferencia del </a:t>
            </a:r>
            <a:r>
              <a:rPr lang="es-MX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Sonolog</a:t>
            </a: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MX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no se cuentan las cuplas</a:t>
            </a: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ya que al saber la velocidad de la señal y el </a:t>
            </a:r>
            <a:r>
              <a:rPr lang="es-MX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tiempo de repuesta </a:t>
            </a: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(ida y vuelta) sabemos la distancia donde se produjo el rebote. </a:t>
            </a:r>
            <a:endParaRPr lang="es-AR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es-MX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 (</a:t>
            </a:r>
            <a:r>
              <a:rPr lang="es-MX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r>
              <a:rPr lang="es-MX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= V (m/</a:t>
            </a:r>
            <a:r>
              <a:rPr lang="es-MX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seg</a:t>
            </a:r>
            <a:r>
              <a:rPr lang="es-MX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/ F (Hz)</a:t>
            </a:r>
          </a:p>
          <a:p>
            <a:pPr algn="just"/>
            <a:endParaRPr lang="es-A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V: Velocidad         L: Distancia             F: frecuencia (1/</a:t>
            </a:r>
            <a:r>
              <a:rPr lang="es-MX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seg</a:t>
            </a:r>
            <a:r>
              <a:rPr lang="es-MX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s-AR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AR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AR" dirty="0"/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B0F0C7B5-8821-BADC-9E5F-9E871D68F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2" y="1122363"/>
            <a:ext cx="4080510" cy="529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8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Principio de Funcionamiento</a:t>
            </a:r>
            <a:endParaRPr lang="es-AR" sz="2400" b="1" u="sng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5275" y="1743075"/>
            <a:ext cx="3826789" cy="2266950"/>
          </a:xfrm>
        </p:spPr>
        <p:txBody>
          <a:bodyPr/>
          <a:lstStyle/>
          <a:p>
            <a:pPr algn="l"/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Configuración del Equipo:</a:t>
            </a:r>
          </a:p>
          <a:p>
            <a:pPr algn="l"/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La velocidad de la señal va a depender del medio. Debido a que el GAS del CSG de cada pozo es de </a:t>
            </a:r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diferente composición y presión </a:t>
            </a:r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es necesario calibrar el equipo.</a:t>
            </a:r>
            <a:endParaRPr lang="es-AR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ECAA6BBA-50A8-A17A-3D86-8947C599D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044698"/>
            <a:ext cx="3629499" cy="2384302"/>
          </a:xfrm>
          <a:prstGeom prst="rect">
            <a:avLst/>
          </a:prstGeom>
        </p:spPr>
      </p:pic>
      <p:pic>
        <p:nvPicPr>
          <p:cNvPr id="11" name="Imagen 10" descr="Un reloj en la parte de atrás de un carro&#10;&#10;Descripción generada automáticamente con confianza baja">
            <a:extLst>
              <a:ext uri="{FF2B5EF4-FFF2-40B4-BE49-F238E27FC236}">
                <a16:creationId xmlns:a16="http://schemas.microsoft.com/office/drawing/2014/main" id="{CC1F16D1-F48B-592B-AAFF-B5C1EDD99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139" y="1336830"/>
            <a:ext cx="2533650" cy="173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B7690E9-F37E-9A67-F16E-B1DBE636B73E}"/>
                  </a:ext>
                </a:extLst>
              </p:cNvPr>
              <p:cNvSpPr txBox="1"/>
              <p:nvPr/>
            </p:nvSpPr>
            <p:spPr>
              <a:xfrm>
                <a:off x="4572000" y="3711518"/>
                <a:ext cx="3324226" cy="686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s-AR" i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s-A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𝑘𝑚</m:t>
                              </m:r>
                            </m:e>
                          </m:d>
                        </m:num>
                        <m:den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0B7690E9-F37E-9A67-F16E-B1DBE636B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711518"/>
                <a:ext cx="3324226" cy="6868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FF782AD-86EA-FC29-CFD8-974FD4CDC660}"/>
                  </a:ext>
                </a:extLst>
              </p:cNvPr>
              <p:cNvSpPr txBox="1"/>
              <p:nvPr/>
            </p:nvSpPr>
            <p:spPr>
              <a:xfrm>
                <a:off x="8149447" y="4867837"/>
                <a:ext cx="37741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s-AR" i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s-AR" i="1">
                          <a:latin typeface="Cambria Math" panose="02040503050406030204" pitchFamily="18" charset="0"/>
                        </a:rPr>
                        <m:t>𝑟𝑝𝑚</m:t>
                      </m:r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AR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AR" i="1">
                          <a:latin typeface="Cambria Math" panose="02040503050406030204" pitchFamily="18" charset="0"/>
                        </a:rPr>
                        <m:t>𝑝𝑜𝑠𝑖𝑐𝑖</m:t>
                      </m:r>
                      <m:r>
                        <a:rPr lang="es-AR" i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AR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AR" i="1">
                          <a:latin typeface="Cambria Math" panose="02040503050406030204" pitchFamily="18" charset="0"/>
                        </a:rPr>
                        <m:t>𝑐𝑎𝑗𝑎</m:t>
                      </m:r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AR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AR" i="1">
                          <a:latin typeface="Cambria Math" panose="02040503050406030204" pitchFamily="18" charset="0"/>
                        </a:rPr>
                        <m:t>𝑐𝑎𝑚𝑏𝑖𝑜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EFF782AD-86EA-FC29-CFD8-974FD4CDC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447" y="4867837"/>
                <a:ext cx="377416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BA5DDE4F-BAFB-E2F1-7EFF-E0435EE99B58}"/>
                  </a:ext>
                </a:extLst>
              </p:cNvPr>
              <p:cNvSpPr txBox="1"/>
              <p:nvPr/>
            </p:nvSpPr>
            <p:spPr>
              <a:xfrm>
                <a:off x="3048000" y="5687604"/>
                <a:ext cx="6096000" cy="518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AR" sz="18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Viento en contra </a:t>
                </a:r>
                <a:r>
                  <a:rPr lang="es-AR" sz="18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s-AR" sz="18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velocidad Real: </a:t>
                </a:r>
                <a14:m>
                  <m:oMath xmlns:m="http://schemas.openxmlformats.org/officeDocument/2006/math">
                    <m:r>
                      <a:rPr lang="es-AR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s-AR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s-AR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𝟖𝟓</m:t>
                    </m:r>
                    <m:r>
                      <a:rPr lang="es-AR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s-AR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AR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𝑲𝒎</m:t>
                        </m:r>
                      </m:num>
                      <m:den>
                        <m:r>
                          <a:rPr lang="es-AR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𝒉</m:t>
                        </m:r>
                      </m:den>
                    </m:f>
                  </m:oMath>
                </a14:m>
                <a:endParaRPr lang="es-AR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BA5DDE4F-BAFB-E2F1-7EFF-E0435EE99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687604"/>
                <a:ext cx="6096000" cy="518988"/>
              </a:xfrm>
              <a:prstGeom prst="rect">
                <a:avLst/>
              </a:prstGeom>
              <a:blipFill>
                <a:blip r:embed="rId6"/>
                <a:stretch>
                  <a:fillRect l="-800" b="-7059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n 18">
            <a:extLst>
              <a:ext uri="{FF2B5EF4-FFF2-40B4-BE49-F238E27FC236}">
                <a16:creationId xmlns:a16="http://schemas.microsoft.com/office/drawing/2014/main" id="{EF501534-55D9-8A04-B9F3-B5249D67A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4679" y="3463588"/>
            <a:ext cx="2750569" cy="1288914"/>
          </a:xfrm>
          <a:prstGeom prst="rect">
            <a:avLst/>
          </a:prstGeom>
        </p:spPr>
      </p:pic>
      <p:pic>
        <p:nvPicPr>
          <p:cNvPr id="7" name="Imagen 6" descr="Imagen que contiene objeto, luz&#10;&#10;Descripción generada automáticamente">
            <a:extLst>
              <a:ext uri="{FF2B5EF4-FFF2-40B4-BE49-F238E27FC236}">
                <a16:creationId xmlns:a16="http://schemas.microsoft.com/office/drawing/2014/main" id="{75498B3C-FFAF-9534-D52C-3AF4CE3148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139" y="1582962"/>
            <a:ext cx="1123389" cy="1247635"/>
          </a:xfrm>
          <a:prstGeom prst="rect">
            <a:avLst/>
          </a:prstGeom>
        </p:spPr>
      </p:pic>
      <p:pic>
        <p:nvPicPr>
          <p:cNvPr id="9" name="Imagen 8" descr="Un reloj de pulsera&#10;&#10;Descripción generada automáticamente con confianza media">
            <a:extLst>
              <a:ext uri="{FF2B5EF4-FFF2-40B4-BE49-F238E27FC236}">
                <a16:creationId xmlns:a16="http://schemas.microsoft.com/office/drawing/2014/main" id="{73C26023-1AFE-5658-956F-805CC3F64A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630" y="1257708"/>
            <a:ext cx="1776095" cy="1819022"/>
          </a:xfrm>
          <a:prstGeom prst="rect">
            <a:avLst/>
          </a:prstGeom>
        </p:spPr>
      </p:pic>
      <p:sp>
        <p:nvSpPr>
          <p:cNvPr id="22" name="Subtítulo 2">
            <a:extLst>
              <a:ext uri="{FF2B5EF4-FFF2-40B4-BE49-F238E27FC236}">
                <a16:creationId xmlns:a16="http://schemas.microsoft.com/office/drawing/2014/main" id="{EFEF5424-2F87-1B64-9B01-70531D1AA828}"/>
              </a:ext>
            </a:extLst>
          </p:cNvPr>
          <p:cNvSpPr txBox="1">
            <a:spLocks/>
          </p:cNvSpPr>
          <p:nvPr/>
        </p:nvSpPr>
        <p:spPr>
          <a:xfrm>
            <a:off x="215765" y="3711518"/>
            <a:ext cx="3826789" cy="136530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MRU:</a:t>
            </a:r>
          </a:p>
          <a:p>
            <a:pPr algn="l"/>
            <a:r>
              <a:rPr lang="es-E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Vamos a verlo a través del siguiente ejemplo demostrativo.</a:t>
            </a:r>
            <a:endParaRPr lang="es-AR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0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Principio de Funcionamiento</a:t>
            </a:r>
            <a:endParaRPr lang="es-AR" sz="2400" b="1" u="sng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6DD422D-D90D-D971-C8AE-D1A8431AD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2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004CBA7-4DB7-4756-8407-6129ECB03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40" y="1770757"/>
            <a:ext cx="5381609" cy="3505184"/>
          </a:xfrm>
          <a:prstGeom prst="rect">
            <a:avLst/>
          </a:prstGeom>
        </p:spPr>
      </p:pic>
      <p:sp>
        <p:nvSpPr>
          <p:cNvPr id="7" name="Cuadro de texto 63">
            <a:extLst>
              <a:ext uri="{FF2B5EF4-FFF2-40B4-BE49-F238E27FC236}">
                <a16:creationId xmlns:a16="http://schemas.microsoft.com/office/drawing/2014/main" id="{4BA9434E-347C-DE49-A1FB-9B806C81C4C4}"/>
              </a:ext>
            </a:extLst>
          </p:cNvPr>
          <p:cNvSpPr txBox="1"/>
          <p:nvPr/>
        </p:nvSpPr>
        <p:spPr>
          <a:xfrm>
            <a:off x="4136086" y="5713611"/>
            <a:ext cx="4053205" cy="8731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Tiempo de reflexión = 2 * Nivel Fluido / Velocidad Señal =&gt; </a:t>
            </a:r>
            <a:endParaRPr lang="es-AR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Nivel Fluido = (Tiempo Reflexión * Velocidad Señal) / 2</a:t>
            </a:r>
            <a:endParaRPr lang="es-AR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Nivel Fluido</a:t>
            </a:r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(3.902 </a:t>
            </a:r>
            <a:r>
              <a:rPr lang="es-E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seg</a:t>
            </a:r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* 447.17 m/</a:t>
            </a:r>
            <a:r>
              <a:rPr lang="es-ES" sz="1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seg</a:t>
            </a:r>
            <a:r>
              <a:rPr lang="es-E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/ 2 = </a:t>
            </a:r>
            <a:r>
              <a:rPr lang="es-ES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872.43 </a:t>
            </a:r>
            <a:r>
              <a:rPr lang="es-ES" sz="11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mts</a:t>
            </a:r>
            <a:endParaRPr lang="es-AR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33A984-A357-74F8-308E-1D1BA3083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89" y="1770757"/>
            <a:ext cx="5848336" cy="35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Evolución de la Tecnología </a:t>
            </a:r>
            <a:endParaRPr lang="es-AR" sz="2400" b="1" u="sng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7039" y="1600200"/>
            <a:ext cx="1715135" cy="477837"/>
          </a:xfrm>
        </p:spPr>
        <p:txBody>
          <a:bodyPr/>
          <a:lstStyle/>
          <a:p>
            <a:r>
              <a:rPr lang="es-ES" sz="2000" i="1" dirty="0" err="1"/>
              <a:t>Murag</a:t>
            </a:r>
            <a:r>
              <a:rPr lang="es-ES" sz="2000" i="1" dirty="0"/>
              <a:t> (2017)</a:t>
            </a:r>
            <a:endParaRPr lang="es-AR" sz="2000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5BC54C-088B-B184-CD93-33B39756D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452" y="3926641"/>
            <a:ext cx="4774032" cy="2473548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5AB3A42B-9A72-BB93-2695-D1FFADD11993}"/>
              </a:ext>
            </a:extLst>
          </p:cNvPr>
          <p:cNvSpPr txBox="1">
            <a:spLocks/>
          </p:cNvSpPr>
          <p:nvPr/>
        </p:nvSpPr>
        <p:spPr>
          <a:xfrm>
            <a:off x="5611915" y="1635760"/>
            <a:ext cx="1789009" cy="4778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i="1" dirty="0"/>
              <a:t>Edge (2022)</a:t>
            </a:r>
            <a:endParaRPr lang="es-AR" sz="2000" i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3D5434B-7F41-E8E6-8C44-28A9E1233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196" y="2418445"/>
            <a:ext cx="1413083" cy="297148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9BD7C4B-A838-E770-DFDD-92E85C8DE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37" y="2156689"/>
            <a:ext cx="1894850" cy="29014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F2BC97D-365F-6CBC-AEC4-58390E1DE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16" y="5136831"/>
            <a:ext cx="4810565" cy="16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13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5275" y="1122363"/>
            <a:ext cx="4391025" cy="477837"/>
          </a:xfrm>
        </p:spPr>
        <p:txBody>
          <a:bodyPr/>
          <a:lstStyle/>
          <a:p>
            <a:pPr algn="l"/>
            <a:r>
              <a:rPr lang="es-ES" sz="2400" b="1" u="sng" dirty="0"/>
              <a:t>Detección de roturas de </a:t>
            </a:r>
            <a:r>
              <a:rPr lang="es-ES" sz="2400" b="1" u="sng" dirty="0" err="1"/>
              <a:t>TBGs</a:t>
            </a:r>
            <a:endParaRPr lang="es-AR" sz="2400" b="1" u="sng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88300F2-A19C-FDC6-A729-E06F1C199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12" y="1637606"/>
            <a:ext cx="6016487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altLang="es-AR" dirty="0">
                <a:solidFill>
                  <a:srgbClr val="000000"/>
                </a:solidFill>
                <a:latin typeface="Times New Roman" panose="02020603050405020304" pitchFamily="18" charset="0"/>
              </a:rPr>
              <a:t>Una de las </a:t>
            </a:r>
            <a:r>
              <a:rPr lang="es-MX" altLang="es-AR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ventajas </a:t>
            </a:r>
            <a:r>
              <a:rPr lang="es-MX" altLang="es-AR" dirty="0">
                <a:solidFill>
                  <a:srgbClr val="000000"/>
                </a:solidFill>
                <a:latin typeface="Times New Roman" panose="02020603050405020304" pitchFamily="18" charset="0"/>
              </a:rPr>
              <a:t>que tiene el equipo, </a:t>
            </a:r>
            <a:r>
              <a:rPr lang="es-MX" altLang="es-AR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al medir tiempo </a:t>
            </a:r>
            <a:r>
              <a:rPr lang="es-MX" altLang="es-AR" dirty="0">
                <a:solidFill>
                  <a:srgbClr val="000000"/>
                </a:solidFill>
                <a:latin typeface="Times New Roman" panose="02020603050405020304" pitchFamily="18" charset="0"/>
              </a:rPr>
              <a:t>de la señal </a:t>
            </a:r>
            <a:r>
              <a:rPr lang="es-MX" altLang="es-AR" b="1" dirty="0">
                <a:solidFill>
                  <a:srgbClr val="000000"/>
                </a:solidFill>
                <a:latin typeface="Times New Roman" panose="02020603050405020304" pitchFamily="18" charset="0"/>
              </a:rPr>
              <a:t>y no cuplas</a:t>
            </a:r>
            <a:r>
              <a:rPr lang="es-MX" altLang="es-AR" dirty="0">
                <a:solidFill>
                  <a:srgbClr val="000000"/>
                </a:solidFill>
                <a:latin typeface="Times New Roman" panose="02020603050405020304" pitchFamily="18" charset="0"/>
              </a:rPr>
              <a:t>, es que si el pozo a medir tiene una obstrucción o rotura de CSG (</a:t>
            </a:r>
            <a:r>
              <a:rPr lang="es-MX" altLang="es-A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Casing</a:t>
            </a:r>
            <a:r>
              <a:rPr lang="es-MX" altLang="es-AR" dirty="0">
                <a:solidFill>
                  <a:srgbClr val="000000"/>
                </a:solidFill>
                <a:latin typeface="Times New Roman" panose="02020603050405020304" pitchFamily="18" charset="0"/>
              </a:rPr>
              <a:t>) por ejemplo, al conocer el tiempo que tarda la señal en ir y volver a esa rotura, podemos realizar un filtro para desestimar cualquier respuesta que este en ese tiempo y tomar las señales a valores superiores. </a:t>
            </a:r>
            <a:endParaRPr lang="es-AR" altLang="es-A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altLang="es-A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altLang="es-AR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Ejemplo: Filtro a tiempo de las señales que lleguen al receptor &gt; a 5 </a:t>
            </a:r>
            <a:r>
              <a:rPr lang="es-MX" altLang="es-AR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seg</a:t>
            </a:r>
            <a:endParaRPr lang="es-AR" altLang="es-A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6DD422D-D90D-D971-C8AE-D1A8431AD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22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6A6396D-BACA-352C-6364-E032157A6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56" y="1466850"/>
            <a:ext cx="3625714" cy="44914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2E5FE6-F99E-2DF0-F53E-F8D91A6C8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25" y="3904446"/>
            <a:ext cx="2009775" cy="29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6471</TotalTime>
  <Words>2095</Words>
  <Application>Microsoft Office PowerPoint</Application>
  <PresentationFormat>Panorámica</PresentationFormat>
  <Paragraphs>168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Cambria Math</vt:lpstr>
      <vt:lpstr>Symbol</vt:lpstr>
      <vt:lpstr>Times New Roman</vt:lpstr>
      <vt:lpstr>Wingdings</vt:lpstr>
      <vt:lpstr>Tema de Office</vt:lpstr>
      <vt:lpstr>Medidor de Nivel de Fluido en pozos Productores</vt:lpstr>
      <vt:lpstr>Presentación de PowerPoint</vt:lpstr>
      <vt:lpstr>Componentes del Equipo</vt:lpstr>
      <vt:lpstr>Principio de Funcionamiento</vt:lpstr>
      <vt:lpstr>Principio de Funcionamiento</vt:lpstr>
      <vt:lpstr>Principio de Funcionamiento</vt:lpstr>
      <vt:lpstr>Principio de Funcionamiento</vt:lpstr>
      <vt:lpstr>Evolución de la Tecnología </vt:lpstr>
      <vt:lpstr>Detección de roturas de TBGs</vt:lpstr>
      <vt:lpstr>Mediciones Móviles</vt:lpstr>
      <vt:lpstr>Medición Móvil</vt:lpstr>
      <vt:lpstr>Medición Móvil</vt:lpstr>
      <vt:lpstr>Medición Móvil</vt:lpstr>
      <vt:lpstr>Medición Móvil</vt:lpstr>
      <vt:lpstr>Mediciones Móviles</vt:lpstr>
      <vt:lpstr>Medición Continua</vt:lpstr>
      <vt:lpstr>Presentación de PowerPoint</vt:lpstr>
      <vt:lpstr>Presentación de PowerPoint</vt:lpstr>
      <vt:lpstr>Presentación de PowerPoint</vt:lpstr>
      <vt:lpstr>Mejoras</vt:lpstr>
      <vt:lpstr>Mejoras</vt:lpstr>
      <vt:lpstr>Mejoras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Fuentes</dc:creator>
  <cp:lastModifiedBy>Do Nascimento, Fernando</cp:lastModifiedBy>
  <cp:revision>62</cp:revision>
  <dcterms:created xsi:type="dcterms:W3CDTF">2023-07-24T14:30:55Z</dcterms:created>
  <dcterms:modified xsi:type="dcterms:W3CDTF">2023-11-09T03:53:13Z</dcterms:modified>
</cp:coreProperties>
</file>