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7" r:id="rId3"/>
    <p:sldId id="268" r:id="rId4"/>
    <p:sldId id="277" r:id="rId5"/>
    <p:sldId id="269" r:id="rId6"/>
    <p:sldId id="270" r:id="rId7"/>
    <p:sldId id="279" r:id="rId8"/>
    <p:sldId id="280" r:id="rId9"/>
    <p:sldId id="281" r:id="rId10"/>
    <p:sldId id="282" r:id="rId11"/>
    <p:sldId id="283" r:id="rId12"/>
    <p:sldId id="284" r:id="rId13"/>
    <p:sldId id="285" r:id="rId14"/>
    <p:sldId id="265" r:id="rId15"/>
    <p:sldId id="276" r:id="rId16"/>
    <p:sldId id="286" r:id="rId17"/>
    <p:sldId id="278" r:id="rId18"/>
    <p:sldId id="263" r:id="rId19"/>
  </p:sldIdLst>
  <p:sldSz cx="12192000" cy="6858000"/>
  <p:notesSz cx="7315200" cy="96012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95" autoAdjust="0"/>
  </p:normalViewPr>
  <p:slideViewPr>
    <p:cSldViewPr snapToGrid="0" showGuides="1">
      <p:cViewPr varScale="1">
        <p:scale>
          <a:sx n="63" d="100"/>
          <a:sy n="63" d="100"/>
        </p:scale>
        <p:origin x="14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majosr\AppData\Local\Microsoft\Windows\INetCache\Content.Outlook\1HDDHP5N\300-%20400%20IM%20and%20PMM%20Performance%20Curves_4.14.2020%20(0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cmajosr\AppData\Local\Microsoft\Windows\INetCache\Content.Outlook\1HDDHP5N\300-%20400%20IM%20and%20PMM%20Performance%20Curves_4.14.2020%20(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773782787267"/>
          <c:y val="0.1146466392729896"/>
          <c:w val="0.74855002998635267"/>
          <c:h val="0.69178699940447175"/>
        </c:manualLayout>
      </c:layout>
      <c:scatterChart>
        <c:scatterStyle val="smoothMarker"/>
        <c:varyColors val="0"/>
        <c:ser>
          <c:idx val="2"/>
          <c:order val="0"/>
          <c:tx>
            <c:strRef>
              <c:f>'375 MGFT'!$G$39</c:f>
              <c:strCache>
                <c:ptCount val="1"/>
                <c:pt idx="0">
                  <c:v>PU Motor Volts</c:v>
                </c:pt>
              </c:strCache>
            </c:strRef>
          </c:tx>
          <c:spPr>
            <a:ln w="25400">
              <a:solidFill>
                <a:schemeClr val="tx2"/>
              </a:solidFill>
              <a:prstDash val="solid"/>
            </a:ln>
          </c:spPr>
          <c:marker>
            <c:symbol val="none"/>
          </c:marker>
          <c:xVal>
            <c:numRef>
              <c:f>'375 MGFT'!$C$40:$C$55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MGFT'!$G$40:$G$55</c:f>
              <c:numCache>
                <c:formatCode>0.000</c:formatCode>
                <c:ptCount val="16"/>
                <c:pt idx="0">
                  <c:v>0.83576669000000003</c:v>
                </c:pt>
                <c:pt idx="1">
                  <c:v>0.84244006374999991</c:v>
                </c:pt>
                <c:pt idx="2">
                  <c:v>0.85042328</c:v>
                </c:pt>
                <c:pt idx="3">
                  <c:v>0.85956496625000001</c:v>
                </c:pt>
                <c:pt idx="4">
                  <c:v>0.86971374999999995</c:v>
                </c:pt>
                <c:pt idx="5">
                  <c:v>0.88071825874999998</c:v>
                </c:pt>
                <c:pt idx="6">
                  <c:v>0.89242711999999991</c:v>
                </c:pt>
                <c:pt idx="7">
                  <c:v>0.90468896124999998</c:v>
                </c:pt>
                <c:pt idx="8">
                  <c:v>0.91735241000000012</c:v>
                </c:pt>
                <c:pt idx="9">
                  <c:v>0.9302660937499998</c:v>
                </c:pt>
                <c:pt idx="10">
                  <c:v>0.94327863999999995</c:v>
                </c:pt>
                <c:pt idx="11">
                  <c:v>0.95623867624999992</c:v>
                </c:pt>
                <c:pt idx="12">
                  <c:v>0.96899483000000008</c:v>
                </c:pt>
                <c:pt idx="13">
                  <c:v>0.98139572875000003</c:v>
                </c:pt>
                <c:pt idx="14">
                  <c:v>0.99329000000000001</c:v>
                </c:pt>
                <c:pt idx="15">
                  <c:v>1.0171429489027455</c:v>
                </c:pt>
              </c:numCache>
            </c:numRef>
          </c:yVal>
          <c:smooth val="1"/>
          <c:extLst>
            <c:ext xmlns:c16="http://schemas.microsoft.com/office/drawing/2014/chart" uri="{C3380CC4-5D6E-409C-BE32-E72D297353CC}">
              <c16:uniqueId val="{00000000-AA19-40DA-A0DB-DF99DC3264FE}"/>
            </c:ext>
          </c:extLst>
        </c:ser>
        <c:ser>
          <c:idx val="3"/>
          <c:order val="1"/>
          <c:tx>
            <c:strRef>
              <c:f>'375 MGFT'!$E$39</c:f>
              <c:strCache>
                <c:ptCount val="1"/>
                <c:pt idx="0">
                  <c:v>PU Motor Current</c:v>
                </c:pt>
              </c:strCache>
            </c:strRef>
          </c:tx>
          <c:spPr>
            <a:ln w="25400">
              <a:solidFill>
                <a:srgbClr val="DB8220"/>
              </a:solidFill>
              <a:prstDash val="solid"/>
            </a:ln>
          </c:spPr>
          <c:marker>
            <c:symbol val="none"/>
          </c:marker>
          <c:xVal>
            <c:numRef>
              <c:f>'375 MGFT'!$C$40:$C$55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MGFT'!$E$40:$E$55</c:f>
              <c:numCache>
                <c:formatCode>0.000</c:formatCode>
                <c:ptCount val="16"/>
                <c:pt idx="0">
                  <c:v>0.38306999999999997</c:v>
                </c:pt>
                <c:pt idx="1">
                  <c:v>0.42807000000000001</c:v>
                </c:pt>
                <c:pt idx="2">
                  <c:v>0.47306999999999999</c:v>
                </c:pt>
                <c:pt idx="3">
                  <c:v>0.51807000000000003</c:v>
                </c:pt>
                <c:pt idx="4">
                  <c:v>0.56306999999999996</c:v>
                </c:pt>
                <c:pt idx="5">
                  <c:v>0.60806999999999989</c:v>
                </c:pt>
                <c:pt idx="6">
                  <c:v>0.65306999999999993</c:v>
                </c:pt>
                <c:pt idx="7">
                  <c:v>0.69806999999999997</c:v>
                </c:pt>
                <c:pt idx="8">
                  <c:v>0.74307000000000001</c:v>
                </c:pt>
                <c:pt idx="9">
                  <c:v>0.78806999999999994</c:v>
                </c:pt>
                <c:pt idx="10">
                  <c:v>0.83306999999999998</c:v>
                </c:pt>
                <c:pt idx="11">
                  <c:v>0.87806999999999991</c:v>
                </c:pt>
                <c:pt idx="12">
                  <c:v>0.92306999999999995</c:v>
                </c:pt>
                <c:pt idx="13">
                  <c:v>0.96806999999999999</c:v>
                </c:pt>
                <c:pt idx="14">
                  <c:v>1.0130699999999999</c:v>
                </c:pt>
                <c:pt idx="15">
                  <c:v>1.1130599999999999</c:v>
                </c:pt>
              </c:numCache>
            </c:numRef>
          </c:yVal>
          <c:smooth val="1"/>
          <c:extLst>
            <c:ext xmlns:c16="http://schemas.microsoft.com/office/drawing/2014/chart" uri="{C3380CC4-5D6E-409C-BE32-E72D297353CC}">
              <c16:uniqueId val="{00000001-AA19-40DA-A0DB-DF99DC3264FE}"/>
            </c:ext>
          </c:extLst>
        </c:ser>
        <c:ser>
          <c:idx val="0"/>
          <c:order val="2"/>
          <c:tx>
            <c:strRef>
              <c:f>'375 MGFT'!$D$39</c:f>
              <c:strCache>
                <c:ptCount val="1"/>
                <c:pt idx="0">
                  <c:v>EFF</c:v>
                </c:pt>
              </c:strCache>
            </c:strRef>
          </c:tx>
          <c:spPr>
            <a:ln w="25400">
              <a:solidFill>
                <a:schemeClr val="accent2"/>
              </a:solidFill>
              <a:prstDash val="solid"/>
            </a:ln>
          </c:spPr>
          <c:marker>
            <c:symbol val="none"/>
          </c:marker>
          <c:xVal>
            <c:numRef>
              <c:f>'375 MGFT'!$C$40:$C$55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MGFT'!$D$40:$D$55</c:f>
              <c:numCache>
                <c:formatCode>0.000</c:formatCode>
                <c:ptCount val="16"/>
                <c:pt idx="0">
                  <c:v>0.86866522700000004</c:v>
                </c:pt>
                <c:pt idx="1">
                  <c:v>0.88216801668750011</c:v>
                </c:pt>
                <c:pt idx="2">
                  <c:v>0.89303275200000021</c:v>
                </c:pt>
                <c:pt idx="3">
                  <c:v>0.90159723668750003</c:v>
                </c:pt>
                <c:pt idx="4">
                  <c:v>0.90817687500000011</c:v>
                </c:pt>
                <c:pt idx="5">
                  <c:v>0.91306467168750016</c:v>
                </c:pt>
                <c:pt idx="6">
                  <c:v>0.91653123200000008</c:v>
                </c:pt>
                <c:pt idx="7">
                  <c:v>0.91882476168750005</c:v>
                </c:pt>
                <c:pt idx="8">
                  <c:v>0.92017106699999995</c:v>
                </c:pt>
                <c:pt idx="9">
                  <c:v>0.9207735546875</c:v>
                </c:pt>
                <c:pt idx="10">
                  <c:v>0.92081323199999998</c:v>
                </c:pt>
                <c:pt idx="11">
                  <c:v>0.9204487066874999</c:v>
                </c:pt>
                <c:pt idx="12">
                  <c:v>0.9198161869999999</c:v>
                </c:pt>
                <c:pt idx="13">
                  <c:v>0.91902948168749976</c:v>
                </c:pt>
                <c:pt idx="14">
                  <c:v>0.91818000000000011</c:v>
                </c:pt>
                <c:pt idx="15">
                  <c:v>0.91638091501800989</c:v>
                </c:pt>
              </c:numCache>
            </c:numRef>
          </c:yVal>
          <c:smooth val="1"/>
          <c:extLst>
            <c:ext xmlns:c16="http://schemas.microsoft.com/office/drawing/2014/chart" uri="{C3380CC4-5D6E-409C-BE32-E72D297353CC}">
              <c16:uniqueId val="{00000002-AA19-40DA-A0DB-DF99DC3264FE}"/>
            </c:ext>
          </c:extLst>
        </c:ser>
        <c:ser>
          <c:idx val="4"/>
          <c:order val="4"/>
          <c:tx>
            <c:strRef>
              <c:f>'375 MGFT'!$N$39</c:f>
              <c:strCache>
                <c:ptCount val="1"/>
                <c:pt idx="0">
                  <c:v>PF</c:v>
                </c:pt>
              </c:strCache>
            </c:strRef>
          </c:tx>
          <c:spPr>
            <a:ln w="25400">
              <a:solidFill>
                <a:srgbClr val="28ADDC"/>
              </a:solidFill>
              <a:prstDash val="solid"/>
            </a:ln>
          </c:spPr>
          <c:marker>
            <c:symbol val="none"/>
          </c:marker>
          <c:xVal>
            <c:numRef>
              <c:f>'375 MGFT'!$C$40:$C$55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MGFT'!$M$40:$M$55</c:f>
              <c:numCache>
                <c:formatCode>0.000</c:formatCode>
                <c:ptCount val="16"/>
                <c:pt idx="0">
                  <c:v>0.92795811442844534</c:v>
                </c:pt>
                <c:pt idx="1">
                  <c:v>0.94642387348947676</c:v>
                </c:pt>
                <c:pt idx="2">
                  <c:v>0.95775584673259573</c:v>
                </c:pt>
                <c:pt idx="3">
                  <c:v>0.96417429035312507</c:v>
                </c:pt>
                <c:pt idx="4">
                  <c:v>0.96712719497504518</c:v>
                </c:pt>
                <c:pt idx="5">
                  <c:v>0.9675943601743745</c:v>
                </c:pt>
                <c:pt idx="6">
                  <c:v>0.96626053873851769</c:v>
                </c:pt>
                <c:pt idx="7">
                  <c:v>0.9636185598635163</c:v>
                </c:pt>
                <c:pt idx="8">
                  <c:v>0.96003327928648918</c:v>
                </c:pt>
                <c:pt idx="9">
                  <c:v>0.95578276341482304</c:v>
                </c:pt>
                <c:pt idx="10">
                  <c:v>0.95108579618684752</c:v>
                </c:pt>
                <c:pt idx="11">
                  <c:v>0.94612091887684391</c:v>
                </c:pt>
                <c:pt idx="12">
                  <c:v>0.94104007937298562</c:v>
                </c:pt>
                <c:pt idx="13">
                  <c:v>0.93597875745157721</c:v>
                </c:pt>
                <c:pt idx="14">
                  <c:v>0.93106373042661228</c:v>
                </c:pt>
                <c:pt idx="15">
                  <c:v>0.92129624035239044</c:v>
                </c:pt>
              </c:numCache>
            </c:numRef>
          </c:yVal>
          <c:smooth val="1"/>
          <c:extLst>
            <c:ext xmlns:c16="http://schemas.microsoft.com/office/drawing/2014/chart" uri="{C3380CC4-5D6E-409C-BE32-E72D297353CC}">
              <c16:uniqueId val="{00000003-AA19-40DA-A0DB-DF99DC3264FE}"/>
            </c:ext>
          </c:extLst>
        </c:ser>
        <c:dLbls>
          <c:showLegendKey val="0"/>
          <c:showVal val="0"/>
          <c:showCatName val="0"/>
          <c:showSerName val="0"/>
          <c:showPercent val="0"/>
          <c:showBubbleSize val="0"/>
        </c:dLbls>
        <c:axId val="453481208"/>
        <c:axId val="1"/>
      </c:scatterChart>
      <c:scatterChart>
        <c:scatterStyle val="lineMarker"/>
        <c:varyColors val="0"/>
        <c:ser>
          <c:idx val="1"/>
          <c:order val="3"/>
          <c:tx>
            <c:strRef>
              <c:f>'375 MGFT'!$F$39</c:f>
              <c:strCache>
                <c:ptCount val="1"/>
                <c:pt idx="0">
                  <c:v>RPM</c:v>
                </c:pt>
              </c:strCache>
            </c:strRef>
          </c:tx>
          <c:spPr>
            <a:ln w="25400">
              <a:solidFill>
                <a:srgbClr val="FCB714"/>
              </a:solidFill>
              <a:prstDash val="solid"/>
            </a:ln>
          </c:spPr>
          <c:marker>
            <c:symbol val="none"/>
          </c:marker>
          <c:xVal>
            <c:numRef>
              <c:f>'375 MGFT'!$C$40:$C$55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MGFT'!$F$40:$F$55</c:f>
              <c:numCache>
                <c:formatCode>0</c:formatCode>
                <c:ptCount val="16"/>
                <c:pt idx="0">
                  <c:v>3600</c:v>
                </c:pt>
                <c:pt idx="1">
                  <c:v>3600</c:v>
                </c:pt>
                <c:pt idx="2">
                  <c:v>3600</c:v>
                </c:pt>
                <c:pt idx="3">
                  <c:v>3600</c:v>
                </c:pt>
                <c:pt idx="4">
                  <c:v>3600</c:v>
                </c:pt>
                <c:pt idx="5">
                  <c:v>3600</c:v>
                </c:pt>
                <c:pt idx="6">
                  <c:v>3600</c:v>
                </c:pt>
                <c:pt idx="7">
                  <c:v>3600</c:v>
                </c:pt>
                <c:pt idx="8">
                  <c:v>3600</c:v>
                </c:pt>
                <c:pt idx="9">
                  <c:v>3600</c:v>
                </c:pt>
                <c:pt idx="10">
                  <c:v>3600</c:v>
                </c:pt>
                <c:pt idx="11">
                  <c:v>3600</c:v>
                </c:pt>
                <c:pt idx="12">
                  <c:v>3600</c:v>
                </c:pt>
                <c:pt idx="13">
                  <c:v>3600</c:v>
                </c:pt>
                <c:pt idx="14">
                  <c:v>3600</c:v>
                </c:pt>
                <c:pt idx="15">
                  <c:v>3600</c:v>
                </c:pt>
              </c:numCache>
            </c:numRef>
          </c:yVal>
          <c:smooth val="0"/>
          <c:extLst>
            <c:ext xmlns:c16="http://schemas.microsoft.com/office/drawing/2014/chart" uri="{C3380CC4-5D6E-409C-BE32-E72D297353CC}">
              <c16:uniqueId val="{00000004-AA19-40DA-A0DB-DF99DC3264FE}"/>
            </c:ext>
          </c:extLst>
        </c:ser>
        <c:dLbls>
          <c:showLegendKey val="0"/>
          <c:showVal val="0"/>
          <c:showCatName val="0"/>
          <c:showSerName val="0"/>
          <c:showPercent val="0"/>
          <c:showBubbleSize val="0"/>
        </c:dLbls>
        <c:axId val="3"/>
        <c:axId val="4"/>
      </c:scatterChart>
      <c:valAx>
        <c:axId val="453481208"/>
        <c:scaling>
          <c:orientation val="minMax"/>
          <c:max val="1.1000000000000001"/>
          <c:min val="0.30000000000000004"/>
        </c:scaling>
        <c:delete val="0"/>
        <c:axPos val="b"/>
        <c:majorGridlines>
          <c:spPr>
            <a:ln w="3175">
              <a:solidFill>
                <a:srgbClr val="000000"/>
              </a:solidFill>
              <a:prstDash val="solid"/>
            </a:ln>
          </c:spPr>
        </c:majorGridlines>
        <c:title>
          <c:tx>
            <c:rich>
              <a:bodyPr/>
              <a:lstStyle/>
              <a:p>
                <a:pPr>
                  <a:defRPr lang="en-US" sz="900" b="0" i="0" u="none" strike="noStrike" kern="1200" baseline="0">
                    <a:solidFill>
                      <a:schemeClr val="tx1"/>
                    </a:solidFill>
                    <a:latin typeface="Poppins SemiBold" panose="00000700000000000000" pitchFamily="50" charset="0"/>
                    <a:ea typeface="Arial"/>
                    <a:cs typeface="Arial"/>
                  </a:defRPr>
                </a:pPr>
                <a:r>
                  <a:rPr lang="en-US" sz="900" b="0" i="0" u="none" strike="noStrike" kern="1200" baseline="0" dirty="0">
                    <a:solidFill>
                      <a:schemeClr val="tx1"/>
                    </a:solidFill>
                    <a:latin typeface="Poppins SemiBold" panose="00000700000000000000" pitchFamily="50" charset="0"/>
                    <a:ea typeface="Arial"/>
                    <a:cs typeface="Arial"/>
                  </a:rPr>
                  <a:t>PU motor horsepower</a:t>
                </a:r>
              </a:p>
            </c:rich>
          </c:tx>
          <c:layout>
            <c:manualLayout>
              <c:xMode val="edge"/>
              <c:yMode val="edge"/>
              <c:x val="0.37549867844306872"/>
              <c:y val="0.87559891801043943"/>
            </c:manualLayout>
          </c:layout>
          <c:overlay val="0"/>
          <c:spPr>
            <a:noFill/>
            <a:ln w="25400">
              <a:noFill/>
            </a:ln>
          </c:spPr>
        </c:title>
        <c:numFmt formatCode="0.0" sourceLinked="0"/>
        <c:majorTickMark val="out"/>
        <c:minorTickMark val="out"/>
        <c:tickLblPos val="nextTo"/>
        <c:spPr>
          <a:ln w="3175">
            <a:solidFill>
              <a:srgbClr val="000000"/>
            </a:solidFill>
            <a:prstDash val="solid"/>
          </a:ln>
        </c:spPr>
        <c:txPr>
          <a:bodyPr rot="0" vert="horz"/>
          <a:lstStyle/>
          <a:p>
            <a:pPr>
              <a:defRPr sz="800" b="0" i="0" u="none" strike="noStrike" baseline="0">
                <a:solidFill>
                  <a:schemeClr val="tx1"/>
                </a:solidFill>
                <a:latin typeface="Poppins" panose="00000500000000000000" pitchFamily="50" charset="0"/>
                <a:ea typeface="Arial"/>
                <a:cs typeface="Arial"/>
              </a:defRPr>
            </a:pPr>
            <a:endParaRPr lang="es-AR"/>
          </a:p>
        </c:txPr>
        <c:crossAx val="1"/>
        <c:crosses val="autoZero"/>
        <c:crossBetween val="midCat"/>
      </c:valAx>
      <c:valAx>
        <c:axId val="1"/>
        <c:scaling>
          <c:orientation val="minMax"/>
          <c:max val="1.1000000000000001"/>
          <c:min val="0.30000000000000004"/>
        </c:scaling>
        <c:delete val="0"/>
        <c:axPos val="l"/>
        <c:majorGridlines>
          <c:spPr>
            <a:ln w="3175">
              <a:solidFill>
                <a:srgbClr val="000000"/>
              </a:solidFill>
              <a:prstDash val="solid"/>
            </a:ln>
          </c:spPr>
        </c:majorGridlines>
        <c:title>
          <c:tx>
            <c:rich>
              <a:bodyPr/>
              <a:lstStyle/>
              <a:p>
                <a:pPr>
                  <a:defRPr sz="900" b="0" i="0" u="none" strike="noStrike" baseline="0">
                    <a:solidFill>
                      <a:schemeClr val="tx1"/>
                    </a:solidFill>
                    <a:latin typeface="Poppins SemiBold" panose="00000700000000000000" pitchFamily="50" charset="0"/>
                    <a:ea typeface="Arial"/>
                    <a:cs typeface="Arial"/>
                  </a:defRPr>
                </a:pPr>
                <a:r>
                  <a:rPr lang="en-US" sz="900" b="0" i="0" baseline="0" dirty="0">
                    <a:solidFill>
                      <a:schemeClr val="tx1"/>
                    </a:solidFill>
                    <a:latin typeface="Poppins SemiBold" panose="00000700000000000000" pitchFamily="50" charset="0"/>
                  </a:rPr>
                  <a:t>PU Amps, Power factor and efficiency</a:t>
                </a:r>
              </a:p>
            </c:rich>
          </c:tx>
          <c:layout>
            <c:manualLayout>
              <c:xMode val="edge"/>
              <c:yMode val="edge"/>
              <c:x val="2.0680008748906388E-2"/>
              <c:y val="0.11034740449110528"/>
            </c:manualLayout>
          </c:layout>
          <c:overlay val="0"/>
          <c:spPr>
            <a:noFill/>
            <a:ln w="25400">
              <a:noFill/>
            </a:ln>
          </c:spPr>
        </c:title>
        <c:numFmt formatCode="0.0" sourceLinked="0"/>
        <c:majorTickMark val="out"/>
        <c:minorTickMark val="out"/>
        <c:tickLblPos val="nextTo"/>
        <c:spPr>
          <a:ln w="3175">
            <a:solidFill>
              <a:srgbClr val="000000"/>
            </a:solidFill>
            <a:prstDash val="solid"/>
          </a:ln>
        </c:spPr>
        <c:txPr>
          <a:bodyPr rot="0" vert="horz"/>
          <a:lstStyle/>
          <a:p>
            <a:pPr>
              <a:defRPr sz="800" b="0" i="0" u="none" strike="noStrike" baseline="0">
                <a:solidFill>
                  <a:schemeClr val="tx1"/>
                </a:solidFill>
                <a:latin typeface="Poppins" panose="00000500000000000000" pitchFamily="50" charset="0"/>
                <a:ea typeface="Arial"/>
                <a:cs typeface="Arial"/>
              </a:defRPr>
            </a:pPr>
            <a:endParaRPr lang="es-AR"/>
          </a:p>
        </c:txPr>
        <c:crossAx val="453481208"/>
        <c:crosses val="autoZero"/>
        <c:crossBetween val="midCat"/>
        <c:majorUnit val="0.1"/>
        <c:minorUnit val="0.02"/>
      </c:valAx>
      <c:valAx>
        <c:axId val="3"/>
        <c:scaling>
          <c:orientation val="minMax"/>
        </c:scaling>
        <c:delete val="1"/>
        <c:axPos val="b"/>
        <c:numFmt formatCode="0.00" sourceLinked="1"/>
        <c:majorTickMark val="out"/>
        <c:minorTickMark val="none"/>
        <c:tickLblPos val="nextTo"/>
        <c:crossAx val="4"/>
        <c:crosses val="autoZero"/>
        <c:crossBetween val="midCat"/>
      </c:valAx>
      <c:valAx>
        <c:axId val="4"/>
        <c:scaling>
          <c:orientation val="minMax"/>
          <c:max val="3600"/>
          <c:min val="3100"/>
        </c:scaling>
        <c:delete val="0"/>
        <c:axPos val="r"/>
        <c:title>
          <c:tx>
            <c:rich>
              <a:bodyPr/>
              <a:lstStyle/>
              <a:p>
                <a:pPr>
                  <a:defRPr lang="en-US" sz="900" b="0" i="0" u="none" strike="noStrike" kern="1200" baseline="0">
                    <a:solidFill>
                      <a:schemeClr val="tx1"/>
                    </a:solidFill>
                    <a:latin typeface="Poppins SemiBold" panose="00000700000000000000" pitchFamily="50" charset="0"/>
                    <a:ea typeface="Arial"/>
                    <a:cs typeface="Arial"/>
                  </a:defRPr>
                </a:pPr>
                <a:r>
                  <a:rPr lang="en-US" sz="900" b="0" i="0" u="none" strike="noStrike" kern="1200" baseline="0" dirty="0">
                    <a:solidFill>
                      <a:schemeClr val="tx1"/>
                    </a:solidFill>
                    <a:latin typeface="Poppins SemiBold" panose="00000700000000000000" pitchFamily="50" charset="0"/>
                    <a:ea typeface="Arial"/>
                    <a:cs typeface="Arial"/>
                  </a:rPr>
                  <a:t>RPM</a:t>
                </a:r>
              </a:p>
            </c:rich>
          </c:tx>
          <c:layout>
            <c:manualLayout>
              <c:xMode val="edge"/>
              <c:yMode val="edge"/>
              <c:x val="0.9414234470691164"/>
              <c:y val="0.39870734908136485"/>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chemeClr val="tx1"/>
                </a:solidFill>
                <a:latin typeface="Poppins" panose="00000500000000000000" pitchFamily="50" charset="0"/>
                <a:ea typeface="Arial"/>
                <a:cs typeface="Arial"/>
              </a:defRPr>
            </a:pPr>
            <a:endParaRPr lang="es-AR"/>
          </a:p>
        </c:txPr>
        <c:crossAx val="3"/>
        <c:crosses val="max"/>
        <c:crossBetween val="midCat"/>
        <c:majorUnit val="62.5"/>
      </c:valAx>
      <c:spPr>
        <a:noFill/>
        <a:ln w="12700">
          <a:solidFill>
            <a:srgbClr val="808080"/>
          </a:solidFill>
          <a:prstDash val="solid"/>
        </a:ln>
      </c:spPr>
    </c:plotArea>
    <c:legend>
      <c:legendPos val="r"/>
      <c:legendEntry>
        <c:idx val="3"/>
        <c:txPr>
          <a:bodyPr/>
          <a:lstStyle/>
          <a:p>
            <a:pPr>
              <a:defRPr sz="700" b="0" i="0" u="none" strike="noStrike" baseline="0">
                <a:solidFill>
                  <a:schemeClr val="tx1"/>
                </a:solidFill>
                <a:latin typeface="Poppins" panose="00000500000000000000" pitchFamily="50" charset="0"/>
                <a:ea typeface="Arial"/>
                <a:cs typeface="Arial"/>
              </a:defRPr>
            </a:pPr>
            <a:endParaRPr lang="es-AR"/>
          </a:p>
        </c:txPr>
      </c:legendEntry>
      <c:layout>
        <c:manualLayout>
          <c:xMode val="edge"/>
          <c:yMode val="edge"/>
          <c:x val="0.58068547681539806"/>
          <c:y val="0.55152631962671328"/>
          <c:w val="0.27421587926509189"/>
          <c:h val="0.23955125400991542"/>
        </c:manualLayout>
      </c:layout>
      <c:overlay val="0"/>
      <c:spPr>
        <a:solidFill>
          <a:schemeClr val="bg1"/>
        </a:solidFill>
        <a:ln w="3175">
          <a:noFill/>
          <a:prstDash val="solid"/>
        </a:ln>
      </c:spPr>
      <c:txPr>
        <a:bodyPr/>
        <a:lstStyle/>
        <a:p>
          <a:pPr>
            <a:defRPr sz="700" b="0" i="0" u="none" strike="noStrike" baseline="0">
              <a:solidFill>
                <a:schemeClr val="tx1"/>
              </a:solidFill>
              <a:latin typeface="Poppins" panose="00000500000000000000" pitchFamily="50" charset="0"/>
              <a:ea typeface="Arial"/>
              <a:cs typeface="Arial"/>
            </a:defRPr>
          </a:pPr>
          <a:endParaRPr lang="es-AR"/>
        </a:p>
      </c:txPr>
    </c:legend>
    <c:plotVisOnly val="1"/>
    <c:dispBlanksAs val="gap"/>
    <c:showDLblsOverMax val="0"/>
  </c:chart>
  <c:spPr>
    <a:solidFill>
      <a:srgbClr val="FFFFFF"/>
    </a:solidFill>
    <a:ln w="3175">
      <a:noFill/>
      <a:prstDash val="solid"/>
    </a:ln>
  </c:spPr>
  <c:txPr>
    <a:bodyPr/>
    <a:lstStyle/>
    <a:p>
      <a:pPr>
        <a:defRPr sz="800" b="1" i="0" u="none" strike="noStrike" baseline="0">
          <a:solidFill>
            <a:srgbClr val="000000"/>
          </a:solidFill>
          <a:latin typeface="Arial"/>
          <a:ea typeface="Arial"/>
          <a:cs typeface="Arial"/>
        </a:defRPr>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773782787267"/>
          <c:y val="0.1146466392729896"/>
          <c:w val="0.74855002998635267"/>
          <c:h val="0.69178699940447175"/>
        </c:manualLayout>
      </c:layout>
      <c:scatterChart>
        <c:scatterStyle val="smoothMarker"/>
        <c:varyColors val="0"/>
        <c:ser>
          <c:idx val="2"/>
          <c:order val="0"/>
          <c:tx>
            <c:strRef>
              <c:f>'375 XP'!$G$39</c:f>
              <c:strCache>
                <c:ptCount val="1"/>
                <c:pt idx="0">
                  <c:v>PU Motor Volts</c:v>
                </c:pt>
              </c:strCache>
            </c:strRef>
          </c:tx>
          <c:spPr>
            <a:ln w="25400">
              <a:solidFill>
                <a:schemeClr val="tx2"/>
              </a:solidFill>
              <a:prstDash val="solid"/>
            </a:ln>
          </c:spPr>
          <c:marker>
            <c:symbol val="none"/>
          </c:marker>
          <c:xVal>
            <c:numRef>
              <c:f>'375 XP'!$C$40:$C$55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XP'!$G$40:$G$55</c:f>
              <c:numCache>
                <c:formatCode>0.000</c:formatCode>
                <c:ptCount val="16"/>
                <c:pt idx="0">
                  <c:v>0.78668559999999998</c:v>
                </c:pt>
                <c:pt idx="1">
                  <c:v>0.80514790000000003</c:v>
                </c:pt>
                <c:pt idx="2">
                  <c:v>0.82311439999999991</c:v>
                </c:pt>
                <c:pt idx="3">
                  <c:v>0.84058509999999997</c:v>
                </c:pt>
                <c:pt idx="4">
                  <c:v>0.85755999999999999</c:v>
                </c:pt>
                <c:pt idx="5">
                  <c:v>0.87403909999999996</c:v>
                </c:pt>
                <c:pt idx="6">
                  <c:v>0.89002239999999999</c:v>
                </c:pt>
                <c:pt idx="7">
                  <c:v>0.90550989999999998</c:v>
                </c:pt>
                <c:pt idx="8">
                  <c:v>0.92050160000000003</c:v>
                </c:pt>
                <c:pt idx="9">
                  <c:v>0.93499749999999993</c:v>
                </c:pt>
                <c:pt idx="10">
                  <c:v>0.94899759999999989</c:v>
                </c:pt>
                <c:pt idx="11">
                  <c:v>0.96250190000000013</c:v>
                </c:pt>
                <c:pt idx="12">
                  <c:v>0.97551039999999989</c:v>
                </c:pt>
                <c:pt idx="13">
                  <c:v>0.98802310000000004</c:v>
                </c:pt>
                <c:pt idx="14">
                  <c:v>1.00004</c:v>
                </c:pt>
                <c:pt idx="15">
                  <c:v>1.0249667652964001</c:v>
                </c:pt>
              </c:numCache>
            </c:numRef>
          </c:yVal>
          <c:smooth val="1"/>
          <c:extLst>
            <c:ext xmlns:c16="http://schemas.microsoft.com/office/drawing/2014/chart" uri="{C3380CC4-5D6E-409C-BE32-E72D297353CC}">
              <c16:uniqueId val="{00000000-117C-49FD-93B6-27E66E73DEA3}"/>
            </c:ext>
          </c:extLst>
        </c:ser>
        <c:ser>
          <c:idx val="3"/>
          <c:order val="1"/>
          <c:tx>
            <c:strRef>
              <c:f>'375 XP'!$E$39</c:f>
              <c:strCache>
                <c:ptCount val="1"/>
                <c:pt idx="0">
                  <c:v>PU Motor Current</c:v>
                </c:pt>
              </c:strCache>
            </c:strRef>
          </c:tx>
          <c:spPr>
            <a:ln w="25400">
              <a:solidFill>
                <a:srgbClr val="DB8220"/>
              </a:solidFill>
              <a:prstDash val="solid"/>
            </a:ln>
          </c:spPr>
          <c:marker>
            <c:symbol val="none"/>
          </c:marker>
          <c:xVal>
            <c:numRef>
              <c:f>'375 XP'!$C$40:$C$55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XP'!$E$40:$E$55</c:f>
              <c:numCache>
                <c:formatCode>0.000</c:formatCode>
                <c:ptCount val="16"/>
                <c:pt idx="0">
                  <c:v>0.43277690000000002</c:v>
                </c:pt>
                <c:pt idx="1">
                  <c:v>0.47389772499999994</c:v>
                </c:pt>
                <c:pt idx="2">
                  <c:v>0.51492559999999998</c:v>
                </c:pt>
                <c:pt idx="3">
                  <c:v>0.55586052500000005</c:v>
                </c:pt>
                <c:pt idx="4">
                  <c:v>0.59670250000000002</c:v>
                </c:pt>
                <c:pt idx="5">
                  <c:v>0.63745152500000002</c:v>
                </c:pt>
                <c:pt idx="6">
                  <c:v>0.67810760000000003</c:v>
                </c:pt>
                <c:pt idx="7">
                  <c:v>0.71867072500000007</c:v>
                </c:pt>
                <c:pt idx="8">
                  <c:v>0.7591408999999999</c:v>
                </c:pt>
                <c:pt idx="9">
                  <c:v>0.79951812499999986</c:v>
                </c:pt>
                <c:pt idx="10">
                  <c:v>0.83980239999999995</c:v>
                </c:pt>
                <c:pt idx="11">
                  <c:v>0.87999372499999995</c:v>
                </c:pt>
                <c:pt idx="12">
                  <c:v>0.92009209999999997</c:v>
                </c:pt>
                <c:pt idx="13">
                  <c:v>0.9600975249999999</c:v>
                </c:pt>
                <c:pt idx="14">
                  <c:v>1.0000099999999998</c:v>
                </c:pt>
                <c:pt idx="15">
                  <c:v>1.0883627917261001</c:v>
                </c:pt>
              </c:numCache>
            </c:numRef>
          </c:yVal>
          <c:smooth val="1"/>
          <c:extLst>
            <c:ext xmlns:c16="http://schemas.microsoft.com/office/drawing/2014/chart" uri="{C3380CC4-5D6E-409C-BE32-E72D297353CC}">
              <c16:uniqueId val="{00000001-117C-49FD-93B6-27E66E73DEA3}"/>
            </c:ext>
          </c:extLst>
        </c:ser>
        <c:ser>
          <c:idx val="0"/>
          <c:order val="2"/>
          <c:tx>
            <c:strRef>
              <c:f>'375 XP'!$D$39</c:f>
              <c:strCache>
                <c:ptCount val="1"/>
                <c:pt idx="0">
                  <c:v>EFF</c:v>
                </c:pt>
              </c:strCache>
            </c:strRef>
          </c:tx>
          <c:spPr>
            <a:ln w="25400">
              <a:solidFill>
                <a:schemeClr val="accent2"/>
              </a:solidFill>
              <a:prstDash val="solid"/>
            </a:ln>
          </c:spPr>
          <c:marker>
            <c:symbol val="none"/>
          </c:marker>
          <c:xVal>
            <c:numRef>
              <c:f>'375 XP'!$C$40:$C$55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XP'!$D$40:$D$55</c:f>
              <c:numCache>
                <c:formatCode>0.000</c:formatCode>
                <c:ptCount val="16"/>
                <c:pt idx="0">
                  <c:v>0.70508199999999999</c:v>
                </c:pt>
                <c:pt idx="1">
                  <c:v>0.71646799999999999</c:v>
                </c:pt>
                <c:pt idx="2">
                  <c:v>0.72670800000000013</c:v>
                </c:pt>
                <c:pt idx="3">
                  <c:v>0.73580200000000007</c:v>
                </c:pt>
                <c:pt idx="4">
                  <c:v>0.74375000000000002</c:v>
                </c:pt>
                <c:pt idx="5">
                  <c:v>0.750552</c:v>
                </c:pt>
                <c:pt idx="6">
                  <c:v>0.75620799999999999</c:v>
                </c:pt>
                <c:pt idx="7">
                  <c:v>0.76071800000000001</c:v>
                </c:pt>
                <c:pt idx="8">
                  <c:v>0.76408200000000004</c:v>
                </c:pt>
                <c:pt idx="9">
                  <c:v>0.76630000000000009</c:v>
                </c:pt>
                <c:pt idx="10">
                  <c:v>0.76737200000000005</c:v>
                </c:pt>
                <c:pt idx="11">
                  <c:v>0.76729799999999992</c:v>
                </c:pt>
                <c:pt idx="12">
                  <c:v>0.76607799999999993</c:v>
                </c:pt>
                <c:pt idx="13">
                  <c:v>0.76371200000000006</c:v>
                </c:pt>
                <c:pt idx="14">
                  <c:v>0.76019999999999999</c:v>
                </c:pt>
                <c:pt idx="15">
                  <c:v>0.74829406626799999</c:v>
                </c:pt>
              </c:numCache>
            </c:numRef>
          </c:yVal>
          <c:smooth val="1"/>
          <c:extLst>
            <c:ext xmlns:c16="http://schemas.microsoft.com/office/drawing/2014/chart" uri="{C3380CC4-5D6E-409C-BE32-E72D297353CC}">
              <c16:uniqueId val="{00000002-117C-49FD-93B6-27E66E73DEA3}"/>
            </c:ext>
          </c:extLst>
        </c:ser>
        <c:ser>
          <c:idx val="4"/>
          <c:order val="4"/>
          <c:tx>
            <c:strRef>
              <c:f>'375 XP'!$N$39</c:f>
              <c:strCache>
                <c:ptCount val="1"/>
                <c:pt idx="0">
                  <c:v>PF</c:v>
                </c:pt>
              </c:strCache>
            </c:strRef>
          </c:tx>
          <c:spPr>
            <a:ln w="25400">
              <a:solidFill>
                <a:srgbClr val="28ADDC"/>
              </a:solidFill>
              <a:prstDash val="solid"/>
            </a:ln>
          </c:spPr>
          <c:marker>
            <c:symbol val="none"/>
          </c:marker>
          <c:xVal>
            <c:numRef>
              <c:f>'375 XP'!$C$40:$C$55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XP'!$M$40:$M$55</c:f>
              <c:numCache>
                <c:formatCode>0.000</c:formatCode>
                <c:ptCount val="16"/>
                <c:pt idx="0">
                  <c:v>0.74839345788301648</c:v>
                </c:pt>
                <c:pt idx="1">
                  <c:v>0.76669845088288857</c:v>
                </c:pt>
                <c:pt idx="2">
                  <c:v>0.77769444119833442</c:v>
                </c:pt>
                <c:pt idx="3">
                  <c:v>0.7838223752078225</c:v>
                </c:pt>
                <c:pt idx="4">
                  <c:v>0.78674552330629188</c:v>
                </c:pt>
                <c:pt idx="5">
                  <c:v>0.78762139556044919</c:v>
                </c:pt>
                <c:pt idx="6">
                  <c:v>0.78727065155733655</c:v>
                </c:pt>
                <c:pt idx="7">
                  <c:v>0.78628526082671069</c:v>
                </c:pt>
                <c:pt idx="8">
                  <c:v>0.78509960861967998</c:v>
                </c:pt>
                <c:pt idx="9">
                  <c:v>0.78403834340050893</c:v>
                </c:pt>
                <c:pt idx="10">
                  <c:v>0.78334926580181186</c:v>
                </c:pt>
                <c:pt idx="11">
                  <c:v>0.78322639788973458</c:v>
                </c:pt>
                <c:pt idx="12">
                  <c:v>0.78382649783804548</c:v>
                </c:pt>
                <c:pt idx="13">
                  <c:v>0.78528114478455979</c:v>
                </c:pt>
                <c:pt idx="14">
                  <c:v>0.78770580893623998</c:v>
                </c:pt>
                <c:pt idx="15">
                  <c:v>0.79709668772426534</c:v>
                </c:pt>
              </c:numCache>
            </c:numRef>
          </c:yVal>
          <c:smooth val="1"/>
          <c:extLst>
            <c:ext xmlns:c16="http://schemas.microsoft.com/office/drawing/2014/chart" uri="{C3380CC4-5D6E-409C-BE32-E72D297353CC}">
              <c16:uniqueId val="{00000003-117C-49FD-93B6-27E66E73DEA3}"/>
            </c:ext>
          </c:extLst>
        </c:ser>
        <c:dLbls>
          <c:showLegendKey val="0"/>
          <c:showVal val="0"/>
          <c:showCatName val="0"/>
          <c:showSerName val="0"/>
          <c:showPercent val="0"/>
          <c:showBubbleSize val="0"/>
        </c:dLbls>
        <c:axId val="453481208"/>
        <c:axId val="1"/>
      </c:scatterChart>
      <c:scatterChart>
        <c:scatterStyle val="lineMarker"/>
        <c:varyColors val="0"/>
        <c:ser>
          <c:idx val="1"/>
          <c:order val="3"/>
          <c:tx>
            <c:strRef>
              <c:f>'375 XP'!$F$39</c:f>
              <c:strCache>
                <c:ptCount val="1"/>
                <c:pt idx="0">
                  <c:v>RPM</c:v>
                </c:pt>
              </c:strCache>
            </c:strRef>
          </c:tx>
          <c:spPr>
            <a:ln w="25400">
              <a:solidFill>
                <a:srgbClr val="FCB714"/>
              </a:solidFill>
              <a:prstDash val="solid"/>
            </a:ln>
          </c:spPr>
          <c:marker>
            <c:symbol val="none"/>
          </c:marker>
          <c:xVal>
            <c:numRef>
              <c:f>'375 XP'!$C$40:$C$55</c:f>
              <c:numCache>
                <c:formatCode>0.00</c:formatCode>
                <c:ptCount val="16"/>
                <c:pt idx="0">
                  <c:v>0.3</c:v>
                </c:pt>
                <c:pt idx="1">
                  <c:v>0.35</c:v>
                </c:pt>
                <c:pt idx="2">
                  <c:v>0.4</c:v>
                </c:pt>
                <c:pt idx="3">
                  <c:v>0.45</c:v>
                </c:pt>
                <c:pt idx="4">
                  <c:v>0.5</c:v>
                </c:pt>
                <c:pt idx="5">
                  <c:v>0.55000000000000004</c:v>
                </c:pt>
                <c:pt idx="6">
                  <c:v>0.6</c:v>
                </c:pt>
                <c:pt idx="7">
                  <c:v>0.65</c:v>
                </c:pt>
                <c:pt idx="8">
                  <c:v>0.7</c:v>
                </c:pt>
                <c:pt idx="9">
                  <c:v>0.75</c:v>
                </c:pt>
                <c:pt idx="10">
                  <c:v>0.8</c:v>
                </c:pt>
                <c:pt idx="11">
                  <c:v>0.85</c:v>
                </c:pt>
                <c:pt idx="12">
                  <c:v>0.9</c:v>
                </c:pt>
                <c:pt idx="13">
                  <c:v>0.95</c:v>
                </c:pt>
                <c:pt idx="14">
                  <c:v>1</c:v>
                </c:pt>
                <c:pt idx="15">
                  <c:v>1.1111</c:v>
                </c:pt>
              </c:numCache>
            </c:numRef>
          </c:xVal>
          <c:yVal>
            <c:numRef>
              <c:f>'375 XP'!$F$40:$F$55</c:f>
              <c:numCache>
                <c:formatCode>0</c:formatCode>
                <c:ptCount val="16"/>
                <c:pt idx="0">
                  <c:v>3456.9550399999998</c:v>
                </c:pt>
                <c:pt idx="1">
                  <c:v>3444.2564199999997</c:v>
                </c:pt>
                <c:pt idx="2">
                  <c:v>3432.00128</c:v>
                </c:pt>
                <c:pt idx="3">
                  <c:v>3420.14426</c:v>
                </c:pt>
                <c:pt idx="4">
                  <c:v>3408.6400000000003</c:v>
                </c:pt>
                <c:pt idx="5">
                  <c:v>3397.4431400000003</c:v>
                </c:pt>
                <c:pt idx="6">
                  <c:v>3386.5083199999999</c:v>
                </c:pt>
                <c:pt idx="7">
                  <c:v>3375.79018</c:v>
                </c:pt>
                <c:pt idx="8">
                  <c:v>3365.2433599999999</c:v>
                </c:pt>
                <c:pt idx="9">
                  <c:v>3354.8225000000002</c:v>
                </c:pt>
                <c:pt idx="10">
                  <c:v>3344.4822399999998</c:v>
                </c:pt>
                <c:pt idx="11">
                  <c:v>3334.17722</c:v>
                </c:pt>
                <c:pt idx="12">
                  <c:v>3323.8620800000003</c:v>
                </c:pt>
                <c:pt idx="13">
                  <c:v>3313.4914600000002</c:v>
                </c:pt>
                <c:pt idx="14">
                  <c:v>3303.02</c:v>
                </c:pt>
                <c:pt idx="15">
                  <c:v>3279.1629324630371</c:v>
                </c:pt>
              </c:numCache>
            </c:numRef>
          </c:yVal>
          <c:smooth val="0"/>
          <c:extLst>
            <c:ext xmlns:c16="http://schemas.microsoft.com/office/drawing/2014/chart" uri="{C3380CC4-5D6E-409C-BE32-E72D297353CC}">
              <c16:uniqueId val="{00000004-117C-49FD-93B6-27E66E73DEA3}"/>
            </c:ext>
          </c:extLst>
        </c:ser>
        <c:dLbls>
          <c:showLegendKey val="0"/>
          <c:showVal val="0"/>
          <c:showCatName val="0"/>
          <c:showSerName val="0"/>
          <c:showPercent val="0"/>
          <c:showBubbleSize val="0"/>
        </c:dLbls>
        <c:axId val="3"/>
        <c:axId val="4"/>
      </c:scatterChart>
      <c:valAx>
        <c:axId val="453481208"/>
        <c:scaling>
          <c:orientation val="minMax"/>
          <c:max val="1.1000000000000001"/>
          <c:min val="0.30000000000000004"/>
        </c:scaling>
        <c:delete val="0"/>
        <c:axPos val="b"/>
        <c:majorGridlines>
          <c:spPr>
            <a:ln w="3175">
              <a:solidFill>
                <a:srgbClr val="000000"/>
              </a:solidFill>
              <a:prstDash val="solid"/>
            </a:ln>
          </c:spPr>
        </c:majorGridlines>
        <c:title>
          <c:tx>
            <c:rich>
              <a:bodyPr/>
              <a:lstStyle/>
              <a:p>
                <a:pPr>
                  <a:defRPr lang="en-US" sz="900" b="0" i="0" u="none" strike="noStrike" kern="1200" baseline="0">
                    <a:solidFill>
                      <a:schemeClr val="tx1"/>
                    </a:solidFill>
                    <a:latin typeface="Poppins SemiBold" panose="00000700000000000000" pitchFamily="50" charset="0"/>
                    <a:ea typeface="Arial"/>
                    <a:cs typeface="Arial"/>
                  </a:defRPr>
                </a:pPr>
                <a:r>
                  <a:rPr lang="en-US" sz="900" b="0" i="0" u="none" strike="noStrike" kern="1200" baseline="0" dirty="0">
                    <a:solidFill>
                      <a:schemeClr val="tx1"/>
                    </a:solidFill>
                    <a:latin typeface="Poppins SemiBold" panose="00000700000000000000" pitchFamily="50" charset="0"/>
                    <a:ea typeface="Arial"/>
                    <a:cs typeface="Arial"/>
                  </a:rPr>
                  <a:t>PU motor horsepower</a:t>
                </a:r>
              </a:p>
            </c:rich>
          </c:tx>
          <c:layout>
            <c:manualLayout>
              <c:xMode val="edge"/>
              <c:yMode val="edge"/>
              <c:x val="0.36980916135845388"/>
              <c:y val="0.89285840274251849"/>
            </c:manualLayout>
          </c:layout>
          <c:overlay val="0"/>
          <c:spPr>
            <a:noFill/>
            <a:ln w="25400">
              <a:noFill/>
            </a:ln>
          </c:spPr>
        </c:title>
        <c:numFmt formatCode="0.0" sourceLinked="0"/>
        <c:majorTickMark val="out"/>
        <c:minorTickMark val="out"/>
        <c:tickLblPos val="nextTo"/>
        <c:spPr>
          <a:ln w="3175">
            <a:solidFill>
              <a:srgbClr val="000000"/>
            </a:solidFill>
            <a:prstDash val="solid"/>
          </a:ln>
        </c:spPr>
        <c:txPr>
          <a:bodyPr rot="0" vert="horz"/>
          <a:lstStyle/>
          <a:p>
            <a:pPr>
              <a:defRPr sz="800" b="0" i="0" u="none" strike="noStrike" baseline="0">
                <a:solidFill>
                  <a:schemeClr val="tx1"/>
                </a:solidFill>
                <a:latin typeface="Poppins" panose="00000500000000000000" pitchFamily="50" charset="0"/>
                <a:ea typeface="Arial"/>
                <a:cs typeface="Arial"/>
              </a:defRPr>
            </a:pPr>
            <a:endParaRPr lang="es-AR"/>
          </a:p>
        </c:txPr>
        <c:crossAx val="1"/>
        <c:crosses val="autoZero"/>
        <c:crossBetween val="midCat"/>
      </c:valAx>
      <c:valAx>
        <c:axId val="1"/>
        <c:scaling>
          <c:orientation val="minMax"/>
          <c:max val="1.1000000000000001"/>
          <c:min val="0.30000000000000004"/>
        </c:scaling>
        <c:delete val="0"/>
        <c:axPos val="l"/>
        <c:majorGridlines>
          <c:spPr>
            <a:ln w="3175">
              <a:solidFill>
                <a:srgbClr val="000000"/>
              </a:solidFill>
              <a:prstDash val="solid"/>
            </a:ln>
          </c:spPr>
        </c:majorGridlines>
        <c:title>
          <c:tx>
            <c:rich>
              <a:bodyPr/>
              <a:lstStyle/>
              <a:p>
                <a:pPr>
                  <a:defRPr lang="en-US" sz="900" b="0" i="0" u="none" strike="noStrike" kern="1200" baseline="0">
                    <a:solidFill>
                      <a:schemeClr val="tx1"/>
                    </a:solidFill>
                    <a:latin typeface="Poppins SemiBold" panose="00000700000000000000" pitchFamily="50" charset="0"/>
                    <a:ea typeface="Arial"/>
                    <a:cs typeface="Arial"/>
                  </a:defRPr>
                </a:pPr>
                <a:r>
                  <a:rPr lang="en-US" sz="900" b="0" i="0" u="none" strike="noStrike" kern="1200" baseline="0" dirty="0">
                    <a:solidFill>
                      <a:schemeClr val="tx1"/>
                    </a:solidFill>
                    <a:latin typeface="Poppins SemiBold" panose="00000700000000000000" pitchFamily="50" charset="0"/>
                    <a:ea typeface="Arial"/>
                    <a:cs typeface="Arial"/>
                  </a:rPr>
                  <a:t>PU Amps, Power factor and efficiency</a:t>
                </a:r>
              </a:p>
            </c:rich>
          </c:tx>
          <c:layout>
            <c:manualLayout>
              <c:xMode val="edge"/>
              <c:yMode val="edge"/>
              <c:x val="2.3457786526684163E-2"/>
              <c:y val="0.10108814523184602"/>
            </c:manualLayout>
          </c:layout>
          <c:overlay val="0"/>
          <c:spPr>
            <a:noFill/>
            <a:ln w="25400">
              <a:noFill/>
            </a:ln>
          </c:spPr>
        </c:title>
        <c:numFmt formatCode="0.0" sourceLinked="0"/>
        <c:majorTickMark val="out"/>
        <c:minorTickMark val="out"/>
        <c:tickLblPos val="nextTo"/>
        <c:spPr>
          <a:ln w="3175">
            <a:solidFill>
              <a:srgbClr val="000000"/>
            </a:solidFill>
            <a:prstDash val="solid"/>
          </a:ln>
        </c:spPr>
        <c:txPr>
          <a:bodyPr rot="0" vert="horz"/>
          <a:lstStyle/>
          <a:p>
            <a:pPr>
              <a:defRPr sz="800" b="0" i="0" u="none" strike="noStrike" baseline="0">
                <a:solidFill>
                  <a:schemeClr val="tx1"/>
                </a:solidFill>
                <a:latin typeface="Poppins" panose="00000500000000000000" pitchFamily="50" charset="0"/>
                <a:ea typeface="Arial"/>
                <a:cs typeface="Arial"/>
              </a:defRPr>
            </a:pPr>
            <a:endParaRPr lang="es-AR"/>
          </a:p>
        </c:txPr>
        <c:crossAx val="453481208"/>
        <c:crosses val="autoZero"/>
        <c:crossBetween val="midCat"/>
        <c:majorUnit val="0.1"/>
        <c:minorUnit val="0.02"/>
      </c:valAx>
      <c:valAx>
        <c:axId val="3"/>
        <c:scaling>
          <c:orientation val="minMax"/>
        </c:scaling>
        <c:delete val="1"/>
        <c:axPos val="b"/>
        <c:numFmt formatCode="0.00" sourceLinked="1"/>
        <c:majorTickMark val="out"/>
        <c:minorTickMark val="none"/>
        <c:tickLblPos val="nextTo"/>
        <c:crossAx val="4"/>
        <c:crosses val="autoZero"/>
        <c:crossBetween val="midCat"/>
      </c:valAx>
      <c:valAx>
        <c:axId val="4"/>
        <c:scaling>
          <c:orientation val="minMax"/>
          <c:max val="3600"/>
          <c:min val="3100"/>
        </c:scaling>
        <c:delete val="0"/>
        <c:axPos val="r"/>
        <c:title>
          <c:tx>
            <c:rich>
              <a:bodyPr/>
              <a:lstStyle/>
              <a:p>
                <a:pPr>
                  <a:defRPr lang="en-US" sz="900" b="0" i="0" u="none" strike="noStrike" kern="1200" baseline="0">
                    <a:solidFill>
                      <a:schemeClr val="tx1"/>
                    </a:solidFill>
                    <a:latin typeface="Poppins SemiBold" panose="00000700000000000000" pitchFamily="50" charset="0"/>
                    <a:ea typeface="Arial"/>
                    <a:cs typeface="Arial"/>
                  </a:defRPr>
                </a:pPr>
                <a:r>
                  <a:rPr lang="en-US" sz="900" b="0" i="0" u="none" strike="noStrike" kern="1200" baseline="0" dirty="0">
                    <a:solidFill>
                      <a:schemeClr val="tx1"/>
                    </a:solidFill>
                    <a:latin typeface="Poppins SemiBold" panose="00000700000000000000" pitchFamily="50" charset="0"/>
                    <a:ea typeface="Arial"/>
                    <a:cs typeface="Arial"/>
                  </a:rPr>
                  <a:t>RPM</a:t>
                </a:r>
              </a:p>
            </c:rich>
          </c:tx>
          <c:layout>
            <c:manualLayout>
              <c:xMode val="edge"/>
              <c:yMode val="edge"/>
              <c:x val="0.93031227127737437"/>
              <c:y val="0.44500368284004022"/>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chemeClr val="tx1"/>
                </a:solidFill>
                <a:latin typeface="Poppins" panose="00000500000000000000" pitchFamily="50" charset="0"/>
                <a:ea typeface="Arial"/>
                <a:cs typeface="Arial"/>
              </a:defRPr>
            </a:pPr>
            <a:endParaRPr lang="es-AR"/>
          </a:p>
        </c:txPr>
        <c:crossAx val="3"/>
        <c:crosses val="max"/>
        <c:crossBetween val="midCat"/>
        <c:majorUnit val="62.5"/>
      </c:valAx>
      <c:spPr>
        <a:noFill/>
        <a:ln w="12700">
          <a:solidFill>
            <a:srgbClr val="808080"/>
          </a:solidFill>
          <a:prstDash val="solid"/>
        </a:ln>
      </c:spPr>
    </c:plotArea>
    <c:legend>
      <c:legendPos val="r"/>
      <c:layout>
        <c:manualLayout>
          <c:xMode val="edge"/>
          <c:yMode val="edge"/>
          <c:x val="0.49188243151356725"/>
          <c:y val="0.52963722860494156"/>
          <c:w val="0.27143810148731407"/>
          <c:h val="0.25806977252843394"/>
        </c:manualLayout>
      </c:layout>
      <c:overlay val="0"/>
      <c:spPr>
        <a:solidFill>
          <a:schemeClr val="bg1"/>
        </a:solidFill>
        <a:ln w="3175">
          <a:noFill/>
          <a:prstDash val="solid"/>
        </a:ln>
      </c:spPr>
      <c:txPr>
        <a:bodyPr/>
        <a:lstStyle/>
        <a:p>
          <a:pPr>
            <a:defRPr sz="700" b="0" i="0" u="none" strike="noStrike" baseline="0">
              <a:solidFill>
                <a:schemeClr val="tx1"/>
              </a:solidFill>
              <a:latin typeface="Poppins" panose="00000500000000000000" pitchFamily="50" charset="0"/>
              <a:ea typeface="Arial"/>
              <a:cs typeface="Arial"/>
            </a:defRPr>
          </a:pPr>
          <a:endParaRPr lang="es-AR"/>
        </a:p>
      </c:txPr>
    </c:legend>
    <c:plotVisOnly val="1"/>
    <c:dispBlanksAs val="gap"/>
    <c:showDLblsOverMax val="0"/>
  </c:chart>
  <c:spPr>
    <a:solidFill>
      <a:srgbClr val="FFFFFF"/>
    </a:solidFill>
    <a:ln w="3175">
      <a:noFill/>
      <a:prstDash val="solid"/>
    </a:ln>
  </c:spPr>
  <c:txPr>
    <a:bodyPr/>
    <a:lstStyle/>
    <a:p>
      <a:pPr>
        <a:defRPr sz="800" b="1" i="0" u="none" strike="noStrike" baseline="0">
          <a:solidFill>
            <a:srgbClr val="000000"/>
          </a:solidFill>
          <a:latin typeface="Arial"/>
          <a:ea typeface="Arial"/>
          <a:cs typeface="Arial"/>
        </a:defRPr>
      </a:pPr>
      <a:endParaRPr lang="es-A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7F4149B-6A99-E7D8-48AB-F0805296FCE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ABE3E29C-E00D-F949-F67F-3C5AC8EEAB7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3AB3026-EEE5-43F3-9274-03A013C56E70}" type="datetimeFigureOut">
              <a:rPr lang="es-AR" smtClean="0"/>
              <a:t>8/11/2023</a:t>
            </a:fld>
            <a:endParaRPr lang="es-AR"/>
          </a:p>
        </p:txBody>
      </p:sp>
      <p:sp>
        <p:nvSpPr>
          <p:cNvPr id="4" name="Marcador de pie de página 3">
            <a:extLst>
              <a:ext uri="{FF2B5EF4-FFF2-40B4-BE49-F238E27FC236}">
                <a16:creationId xmlns:a16="http://schemas.microsoft.com/office/drawing/2014/main" id="{98E2C3C5-DE73-CCF0-F535-5500B9F11032}"/>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C6FB8BD1-E95A-F660-5528-0BAFBB26F01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B345E6E3-39F0-48AD-A2D3-3AADE9C487D5}" type="slidenum">
              <a:rPr lang="es-AR" smtClean="0"/>
              <a:t>‹Nº›</a:t>
            </a:fld>
            <a:endParaRPr lang="es-AR"/>
          </a:p>
        </p:txBody>
      </p:sp>
    </p:spTree>
    <p:extLst>
      <p:ext uri="{BB962C8B-B14F-4D97-AF65-F5344CB8AC3E}">
        <p14:creationId xmlns:p14="http://schemas.microsoft.com/office/powerpoint/2010/main" val="365458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419"/>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BB25B01-6F0D-41E4-A4A5-17ED52394C7E}" type="datetimeFigureOut">
              <a:rPr lang="es-419" smtClean="0"/>
              <a:t>7/11/2023</a:t>
            </a:fld>
            <a:endParaRPr lang="es-419"/>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419"/>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419"/>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419"/>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19BC54-8756-45D2-BAD1-9ABC05283F98}" type="slidenum">
              <a:rPr lang="es-419" smtClean="0"/>
              <a:t>‹Nº›</a:t>
            </a:fld>
            <a:endParaRPr lang="es-419"/>
          </a:p>
        </p:txBody>
      </p:sp>
    </p:spTree>
    <p:extLst>
      <p:ext uri="{BB962C8B-B14F-4D97-AF65-F5344CB8AC3E}">
        <p14:creationId xmlns:p14="http://schemas.microsoft.com/office/powerpoint/2010/main" val="180551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noProof="0" dirty="0"/>
              <a:t>Buenas dias distinguida audiencia,  es un placer poder compartir con uds nuestra propuesta  denominada ,,, en los siguientes 20 minutos describiremos </a:t>
            </a:r>
          </a:p>
          <a:p>
            <a:r>
              <a:rPr lang="es-AR" noProof="0" dirty="0"/>
              <a:t>Mi nombre es Pablo y junto en representación de nuestro equipo de trabajo vamos a compartirles estapropuesta innovadora </a:t>
            </a:r>
          </a:p>
          <a:p>
            <a:endParaRPr lang="es-AR" noProof="0" dirty="0"/>
          </a:p>
          <a:p>
            <a:endParaRPr lang="es-AR" noProof="0" dirty="0"/>
          </a:p>
          <a:p>
            <a:r>
              <a:rPr lang="es-AR" noProof="0" dirty="0"/>
              <a:t>Junto con Hugo en nombre de nuetro equipo de trabajo vamos a compartirles como una metodología puede  </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a:t>
            </a:fld>
            <a:endParaRPr lang="es-419" dirty="0"/>
          </a:p>
        </p:txBody>
      </p:sp>
    </p:spTree>
    <p:extLst>
      <p:ext uri="{BB962C8B-B14F-4D97-AF65-F5344CB8AC3E}">
        <p14:creationId xmlns:p14="http://schemas.microsoft.com/office/powerpoint/2010/main" val="250840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En estos dos casos disponemos de un equipo con alto run life 3717 dias pero en rango optimoel consume tiene tendencia elevada pero no sobrepasa los limites  sin embargo equipos con alto run life con desoptimizacion de motor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En el Caso 1 se puede ver como el indicador energético en un pozo de 3717 días de funcionamiento se desplaza hacia la derecha cercano a la zona de desviación en la Figura 6.8, este equipo posee baja eficiencia, pero se observa que los controles de producción se mantienen estables a lo largo de los años.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a:p>
            <a:pPr>
              <a:lnSpc>
                <a:spcPct val="107000"/>
              </a:lnSpc>
              <a:spcAft>
                <a:spcPts val="800"/>
              </a:spcAft>
            </a:pPr>
            <a:r>
              <a:rPr lang="es-419" sz="1800" dirty="0">
                <a:effectLst/>
                <a:latin typeface="Times New Roman" panose="02020603050405020304" pitchFamily="18" charset="0"/>
                <a:ea typeface="Calibri" panose="020F0502020204030204" pitchFamily="34" charset="0"/>
                <a:cs typeface="Times New Roman" panose="02020603050405020304" pitchFamily="18" charset="0"/>
              </a:rPr>
              <a:t>En este caso la eficiencia de la bomba es del 60.3% no es mala eficiencia.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El Caso 2 es un equipo que tiene 2200 días en funcionamiento, pero se observa que el pozo declina y el punto operativo de la bomba también se aleja del punto de eficiencia máxima, esta contribución adicional en la pérdida de eficiencia suma al desgaste por días corridos y desplaza más a la derecha al índice energético del equipo llevándolo a la zona de desviación.</a:t>
            </a:r>
          </a:p>
          <a:p>
            <a:pPr algn="just">
              <a:lnSpc>
                <a:spcPct val="107000"/>
              </a:lnSpc>
              <a:spcAft>
                <a:spcPts val="800"/>
              </a:spcAft>
            </a:pPr>
            <a:endParaRPr lang="es-A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Oportunidad de ajuste en superficie. NO TODO ES FALLA. Podría optimizar equipo y pasar a PMM mas bba de mejor eficiencia (mejora tecnológica)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10</a:t>
            </a:fld>
            <a:endParaRPr lang="es-419" dirty="0"/>
          </a:p>
        </p:txBody>
      </p:sp>
    </p:spTree>
    <p:extLst>
      <p:ext uri="{BB962C8B-B14F-4D97-AF65-F5344CB8AC3E}">
        <p14:creationId xmlns:p14="http://schemas.microsoft.com/office/powerpoint/2010/main" val="302106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Acá aparece el PMM. Sostiene la eficiencia en rango muy apmlio de cargas. N necesita casi ajuste de superficie.</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11</a:t>
            </a:fld>
            <a:endParaRPr lang="es-419" dirty="0"/>
          </a:p>
        </p:txBody>
      </p:sp>
    </p:spTree>
    <p:extLst>
      <p:ext uri="{BB962C8B-B14F-4D97-AF65-F5344CB8AC3E}">
        <p14:creationId xmlns:p14="http://schemas.microsoft.com/office/powerpoint/2010/main" val="224991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Se puede observar la distribución de consumos por tecnología de motores en el  gráfico de la izquierda</a:t>
            </a:r>
          </a:p>
          <a:p>
            <a:r>
              <a:rPr lang="es-AR" dirty="0"/>
              <a:t>En el gráfico de al derecha sepuede observar el impacto total en conjunto con las curvas individuales de tecnología, se puede observar qu</a:t>
            </a:r>
          </a:p>
          <a:p>
            <a:endParaRPr lang="es-AR" dirty="0"/>
          </a:p>
          <a:p>
            <a:endParaRPr lang="es-AR"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12</a:t>
            </a:fld>
            <a:endParaRPr lang="es-419" dirty="0"/>
          </a:p>
        </p:txBody>
      </p:sp>
    </p:spTree>
    <p:extLst>
      <p:ext uri="{BB962C8B-B14F-4D97-AF65-F5344CB8AC3E}">
        <p14:creationId xmlns:p14="http://schemas.microsoft.com/office/powerpoint/2010/main" val="408223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13</a:t>
            </a:fld>
            <a:endParaRPr lang="es-419" dirty="0"/>
          </a:p>
        </p:txBody>
      </p:sp>
    </p:spTree>
    <p:extLst>
      <p:ext uri="{BB962C8B-B14F-4D97-AF65-F5344CB8AC3E}">
        <p14:creationId xmlns:p14="http://schemas.microsoft.com/office/powerpoint/2010/main" val="96075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14</a:t>
            </a:fld>
            <a:endParaRPr lang="es-419" dirty="0"/>
          </a:p>
        </p:txBody>
      </p:sp>
    </p:spTree>
    <p:extLst>
      <p:ext uri="{BB962C8B-B14F-4D97-AF65-F5344CB8AC3E}">
        <p14:creationId xmlns:p14="http://schemas.microsoft.com/office/powerpoint/2010/main" val="32299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noProof="0" dirty="0"/>
              <a:t>Seguimiento de tendencias mensuales, identificación simple fácil priorizada para la toma de decisiones </a:t>
            </a:r>
          </a:p>
          <a:p>
            <a:r>
              <a:rPr lang="es-AR" noProof="0" dirty="0"/>
              <a:t>Hacer énfasis en como ayuda a la toma de decisiones  proveer la info ordenada y como esto puede impactar en hacer foco en la eficiencia energética.</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15</a:t>
            </a:fld>
            <a:endParaRPr lang="es-419" dirty="0"/>
          </a:p>
        </p:txBody>
      </p:sp>
    </p:spTree>
    <p:extLst>
      <p:ext uri="{BB962C8B-B14F-4D97-AF65-F5344CB8AC3E}">
        <p14:creationId xmlns:p14="http://schemas.microsoft.com/office/powerpoint/2010/main" val="227625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Hacer énfasis que hoy en día la ineficiencia o desvío energético no es vista como una falla.</a:t>
            </a:r>
          </a:p>
          <a:p>
            <a:r>
              <a:rPr lang="es-AR" dirty="0"/>
              <a:t>Desafíos a futuro: </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16</a:t>
            </a:fld>
            <a:endParaRPr lang="es-419" dirty="0"/>
          </a:p>
        </p:txBody>
      </p:sp>
    </p:spTree>
    <p:extLst>
      <p:ext uri="{BB962C8B-B14F-4D97-AF65-F5344CB8AC3E}">
        <p14:creationId xmlns:p14="http://schemas.microsoft.com/office/powerpoint/2010/main" val="402182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Hacer énfasis que hoy en día la inficiencia o desvio energético no es vista como una falla.</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17</a:t>
            </a:fld>
            <a:endParaRPr lang="es-419"/>
          </a:p>
        </p:txBody>
      </p:sp>
    </p:spTree>
    <p:extLst>
      <p:ext uri="{BB962C8B-B14F-4D97-AF65-F5344CB8AC3E}">
        <p14:creationId xmlns:p14="http://schemas.microsoft.com/office/powerpoint/2010/main" val="335271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El trabajo propuesto se centra en presentar un enfoque de análisis y monitoreo del sistema electro sumergible en yacimientos de YPF Santa Cruz basado en índices energéticos. Esta perspectiva permite visualizar patrones de eficiencia y desvíos en forma efectiva y rápida, reduciendo los tiempos de cálculos complejos e iterativos de simuladores por software. Se pretende compartir las ventajas de la sensibilidad del método para detectar fallas tempranas en el sistema y la posibilidad de priorización de oportunidades de optimización, reducción de costos operativos y emisiones de CO2.</a:t>
            </a:r>
            <a:endParaRPr lang="es-AR" sz="1900" dirty="0">
              <a:latin typeface="Calibri" panose="020F0502020204030204" pitchFamily="34" charset="0"/>
              <a:ea typeface="Calibri" panose="020F0502020204030204" pitchFamily="34" charset="0"/>
              <a:cs typeface="Times New Roman" panose="02020603050405020304" pitchFamily="18" charset="0"/>
            </a:endParaRPr>
          </a:p>
          <a:p>
            <a:endParaRPr lang="es-419" dirty="0"/>
          </a:p>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Mediante herramientas estadísticas, la metodología permite encontrar tendencias y patrones que permiten distinguir entre comportamientos operativos normales y desviaciones, para la priorización de análisis que conlleven a una reducción de impacto negativo en la operación. Este enfoque se complementa a los sistemas de monitoreo standard dando visibilidad a problemas operativos vinculados a la eficiencia energética del sistema.</a:t>
            </a:r>
            <a:endParaRPr lang="es-AR" sz="1900" dirty="0">
              <a:latin typeface="Calibri" panose="020F0502020204030204" pitchFamily="34" charset="0"/>
              <a:ea typeface="Calibri" panose="020F0502020204030204" pitchFamily="34" charset="0"/>
              <a:cs typeface="Times New Roman" panose="02020603050405020304" pitchFamily="18" charset="0"/>
            </a:endParaRPr>
          </a:p>
          <a:p>
            <a:endParaRPr lang="es-419" dirty="0"/>
          </a:p>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A partir de este encuadre se reducen las horas de análisis de grandes parques de BES con una visualización enfocadas a prioridades de mayor impacto.</a:t>
            </a:r>
          </a:p>
          <a:p>
            <a:pPr defTabSz="966612">
              <a:defRPr/>
            </a:pPr>
            <a:endParaRPr lang="es-AR" sz="1900" dirty="0">
              <a:latin typeface="Times New Roman" panose="02020603050405020304" pitchFamily="18" charset="0"/>
              <a:ea typeface="Calibri" panose="020F0502020204030204" pitchFamily="34" charset="0"/>
              <a:cs typeface="Times New Roman" panose="02020603050405020304" pitchFamily="18" charset="0"/>
            </a:endParaRPr>
          </a:p>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La metodología también permite visualizar como la incorporación de tecnología más eficiente (motores de imán permanente) impactan en el grupo de análisis de electro sumergible y las consideraciones necesarias para su identificación ante desviaciones.</a:t>
            </a:r>
            <a:endParaRPr lang="es-AR" sz="1900" dirty="0">
              <a:latin typeface="Calibri" panose="020F0502020204030204" pitchFamily="34" charset="0"/>
              <a:ea typeface="Calibri" panose="020F0502020204030204" pitchFamily="34" charset="0"/>
              <a:cs typeface="Times New Roman" panose="02020603050405020304" pitchFamily="18" charset="0"/>
            </a:endParaRPr>
          </a:p>
          <a:p>
            <a:pPr defTabSz="966612">
              <a:defRPr/>
            </a:pPr>
            <a:endParaRPr lang="es-AR" sz="1900" dirty="0">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2</a:t>
            </a:fld>
            <a:endParaRPr lang="es-419" dirty="0"/>
          </a:p>
        </p:txBody>
      </p:sp>
    </p:spTree>
    <p:extLst>
      <p:ext uri="{BB962C8B-B14F-4D97-AF65-F5344CB8AC3E}">
        <p14:creationId xmlns:p14="http://schemas.microsoft.com/office/powerpoint/2010/main" val="249765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La metodología propuesta abre una barrera para para convertir datos aislados en información que permita interpretar condiciones de eficiencia y riesgos operativos en dichos estados.</a:t>
            </a:r>
          </a:p>
          <a:p>
            <a:r>
              <a:rPr lang="es-AR" dirty="0"/>
              <a:t>La metodología propuesta supera esta barrera, ya que transforma datos aislados en información que permite interpretar las condiciones de eficiencia y los riesgos operativos asociados con cada estado.</a:t>
            </a:r>
          </a:p>
          <a:p>
            <a:r>
              <a:rPr lang="es-AR" dirty="0"/>
              <a:t>Esto fomenta una perspectiva centrada en la eficiencia energética, al establecer una conexión entre las variables de producción (caudal) y las variables energéticas (energía eléctrica consumida), lo cual nos permite comprender cómo el sistema artificial opera en términos de diseño, explotación y detección temprana de fallos, así como su capacidad de adaptación ante los cambios dinámicos del entorno.</a:t>
            </a:r>
          </a:p>
          <a:p>
            <a:endParaRPr lang="es-AR"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3</a:t>
            </a:fld>
            <a:endParaRPr lang="es-419" dirty="0"/>
          </a:p>
        </p:txBody>
      </p:sp>
    </p:spTree>
    <p:extLst>
      <p:ext uri="{BB962C8B-B14F-4D97-AF65-F5344CB8AC3E}">
        <p14:creationId xmlns:p14="http://schemas.microsoft.com/office/powerpoint/2010/main" val="313713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Cómo se puede observar, la energía no ha sido considerada como una variable de seguimiento o diagnóstico. Esto se debe a la complejidad que implica interpretar el consumo energético, ya que está influenciado por múltiples parámetros interrelacionados, que van desde aspectos puramente mecánicos, como la tecnología de los elementos constructivos de la bomba, hasta parámetros de diseño, como la profundidad de instalación del equipo BES, la altura de elevación requerida y los caudales deseados. Incluso factores petrofísicos, como las propiedades del fluido del pozo, deben ser considerados.</a:t>
            </a:r>
            <a:endParaRPr lang="es-AR" sz="1900" dirty="0">
              <a:latin typeface="Calibri" panose="020F0502020204030204" pitchFamily="34" charset="0"/>
              <a:ea typeface="Calibri" panose="020F0502020204030204" pitchFamily="34" charset="0"/>
              <a:cs typeface="Times New Roman" panose="02020603050405020304" pitchFamily="18" charset="0"/>
            </a:endParaRPr>
          </a:p>
          <a:p>
            <a:endParaRPr lang="es-AR" dirty="0"/>
          </a:p>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Por lo tanto, para lograr una interpretación precisa de los datos energéticos, es necesario proporcionar detalles adicionales sobre el sistema o recurrir a simuladores o programas de diseño que ofrezcan una descripción completa y detallada.</a:t>
            </a:r>
          </a:p>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La metodología propuesta supera esta barrera, ya que transforma datos aislados en información que permite interpretar las condiciones de eficiencia y los riesgos operativos asociados con cada estado.</a:t>
            </a:r>
          </a:p>
          <a:p>
            <a:pPr defTabSz="966612">
              <a:defRPr/>
            </a:pPr>
            <a:r>
              <a:rPr lang="es-AR" sz="1900" dirty="0">
                <a:latin typeface="Times New Roman" panose="02020603050405020304" pitchFamily="18" charset="0"/>
                <a:ea typeface="Calibri" panose="020F0502020204030204" pitchFamily="34" charset="0"/>
                <a:cs typeface="Times New Roman" panose="02020603050405020304" pitchFamily="18" charset="0"/>
              </a:rPr>
              <a:t>Esto fomenta una perspectiva centrada en la eficiencia energética, al establecer una conexión entre las variables de producción (caudal) y las variables energéticas (energía eléctrica consumida), lo cual nos permite comprender cómo el sistema artificial opera en términos de diseño, explotación y detección temprana de fallos, así como su capacidad de adaptación ante los cambios dinámicos del entorno.</a:t>
            </a:r>
            <a:endParaRPr lang="es-AR" sz="1900" dirty="0">
              <a:latin typeface="Calibri" panose="020F0502020204030204" pitchFamily="34" charset="0"/>
              <a:ea typeface="Calibri" panose="020F0502020204030204" pitchFamily="34" charset="0"/>
              <a:cs typeface="Times New Roman" panose="02020603050405020304" pitchFamily="18" charset="0"/>
            </a:endParaRPr>
          </a:p>
          <a:p>
            <a:pPr defTabSz="966612">
              <a:defRPr/>
            </a:pPr>
            <a:endParaRPr lang="es-AR" sz="1900" dirty="0">
              <a:latin typeface="Calibri" panose="020F0502020204030204" pitchFamily="34" charset="0"/>
              <a:ea typeface="Calibri" panose="020F0502020204030204" pitchFamily="34" charset="0"/>
              <a:cs typeface="Times New Roman" panose="02020603050405020304" pitchFamily="18" charset="0"/>
            </a:endParaRPr>
          </a:p>
          <a:p>
            <a:pPr defTabSz="966612">
              <a:defRPr/>
            </a:pPr>
            <a:endParaRPr lang="es-AR" sz="1900"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4</a:t>
            </a:fld>
            <a:endParaRPr lang="es-419" dirty="0"/>
          </a:p>
        </p:txBody>
      </p:sp>
    </p:spTree>
    <p:extLst>
      <p:ext uri="{BB962C8B-B14F-4D97-AF65-F5344CB8AC3E}">
        <p14:creationId xmlns:p14="http://schemas.microsoft.com/office/powerpoint/2010/main" val="244778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5</a:t>
            </a:fld>
            <a:endParaRPr lang="es-419" dirty="0"/>
          </a:p>
        </p:txBody>
      </p:sp>
    </p:spTree>
    <p:extLst>
      <p:ext uri="{BB962C8B-B14F-4D97-AF65-F5344CB8AC3E}">
        <p14:creationId xmlns:p14="http://schemas.microsoft.com/office/powerpoint/2010/main" val="377284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noProof="0" dirty="0"/>
              <a:t>Como mostramos estos gráficos desde la parte analítica, pero también desde la parte del usuario  debe encontrar la información simple priorizadas para una toma de decisión que lo motive a generar acciones.</a:t>
            </a:r>
          </a:p>
          <a:p>
            <a:r>
              <a:rPr lang="es-AR" noProof="0" dirty="0"/>
              <a:t>La condición relativa de competencia entre los pozos baterías son nudges que llevan un poquito a incomodar dado la exposición de esa ineficiencia,</a:t>
            </a:r>
          </a:p>
          <a:p>
            <a:r>
              <a:rPr lang="es-AR" noProof="0" dirty="0"/>
              <a:t>Nuestros dashboard identificar en forma de ranking impacto y motivos de esas ineficiencias, también con la posibilidad de exportar esos datos y trabajarlos numéricamente.</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6</a:t>
            </a:fld>
            <a:endParaRPr lang="es-419" dirty="0"/>
          </a:p>
        </p:txBody>
      </p:sp>
    </p:spTree>
    <p:extLst>
      <p:ext uri="{BB962C8B-B14F-4D97-AF65-F5344CB8AC3E}">
        <p14:creationId xmlns:p14="http://schemas.microsoft.com/office/powerpoint/2010/main" val="374768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Los pozos en la zona de desviación pueden darnos indicios de riesgos complementando tanto a las alarmas de paros (sobre carga, baja carga, sobre temperatura de motor, etc.) como las simulaciones con software.</a:t>
            </a:r>
          </a:p>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rPr>
              <a:t>Producir ineficientemente un equipo puede estar asociado a una pérdida de hermeticidad, resbalamiento excesivo de rotores por baja tensión, trabajar muy alejado del punto de máxima eficiencia, etc.</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r>
              <a:rPr lang="es-419" dirty="0"/>
              <a:t>Riesgo operativo: equipo fuera de parámetros de diseño (bomba)</a:t>
            </a:r>
          </a:p>
          <a:p>
            <a:r>
              <a:rPr lang="es-419" dirty="0"/>
              <a:t>Los desvíos operativos podrían ser compensados (con frecuencia, por ejemplo) y podríamos no saber que estamos operando con desvio</a:t>
            </a:r>
          </a:p>
          <a:p>
            <a:endParaRPr lang="es-419"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7</a:t>
            </a:fld>
            <a:endParaRPr lang="es-419" dirty="0"/>
          </a:p>
        </p:txBody>
      </p:sp>
    </p:spTree>
    <p:extLst>
      <p:ext uri="{BB962C8B-B14F-4D97-AF65-F5344CB8AC3E}">
        <p14:creationId xmlns:p14="http://schemas.microsoft.com/office/powerpoint/2010/main" val="78235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800" dirty="0">
                <a:effectLst/>
                <a:latin typeface="Times New Roman" panose="02020603050405020304" pitchFamily="18" charset="0"/>
                <a:ea typeface="Calibri" panose="020F0502020204030204" pitchFamily="34" charset="0"/>
              </a:rPr>
              <a:t>Las perdidas de hermeticidad en tubería para 2022 representaron el 20 % de las fallas prematuras en Zona sur (Es la falla de mayor peso)</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La identificación temprana de la misma no solo tiene implicancias en la reducción del excedente de energía o déficit de caudal, si no también como herramienta para evitar fallas en cascada en la bomba, motor, cable o en el peor de los casos, un desprendimiento de la tubería que provoque una pesca del equipo.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a:p>
            <a:r>
              <a:rPr lang="es-419" dirty="0"/>
              <a:t>Tenemos un dot plot de IM donde podemos ver en la zona de deviación el pozo denominado Well 1 </a:t>
            </a:r>
          </a:p>
          <a:p>
            <a:endParaRPr lang="es-419" dirty="0"/>
          </a:p>
          <a:p>
            <a:r>
              <a:rPr lang="es-419" dirty="0"/>
              <a:t>1: perdida de producción</a:t>
            </a:r>
          </a:p>
          <a:p>
            <a:r>
              <a:rPr lang="es-419" dirty="0"/>
              <a:t>2: incremento del consumo energético</a:t>
            </a:r>
          </a:p>
          <a:p>
            <a:r>
              <a:rPr lang="es-419" dirty="0"/>
              <a:t>3: pesca potencial –&gt; incremento horas de int - riesgo de perder el pozo – int con WO</a:t>
            </a:r>
          </a:p>
          <a:p>
            <a:r>
              <a:rPr lang="es-419" dirty="0"/>
              <a:t>4: riesgo de seguridad para las personas en la intervencion</a:t>
            </a:r>
          </a:p>
        </p:txBody>
      </p:sp>
      <p:sp>
        <p:nvSpPr>
          <p:cNvPr id="4" name="Marcador de número de diapositiva 3"/>
          <p:cNvSpPr>
            <a:spLocks noGrp="1"/>
          </p:cNvSpPr>
          <p:nvPr>
            <p:ph type="sldNum" sz="quarter" idx="5"/>
          </p:nvPr>
        </p:nvSpPr>
        <p:spPr/>
        <p:txBody>
          <a:bodyPr/>
          <a:lstStyle/>
          <a:p>
            <a:fld id="{7F19BC54-8756-45D2-BAD1-9ABC05283F98}" type="slidenum">
              <a:rPr lang="es-419" smtClean="0"/>
              <a:t>8</a:t>
            </a:fld>
            <a:endParaRPr lang="es-419" dirty="0"/>
          </a:p>
        </p:txBody>
      </p:sp>
    </p:spTree>
    <p:extLst>
      <p:ext uri="{BB962C8B-B14F-4D97-AF65-F5344CB8AC3E}">
        <p14:creationId xmlns:p14="http://schemas.microsoft.com/office/powerpoint/2010/main" val="95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Se muestra a continuación el caso del pozo identificado como Well 2. El equipo se encuentra operando a la derecha del punto de mayor eficiencia, cercano a punto máximo operativo recomendado.  Este equipo se ve impactado por un aumento de caudal dado por un incremento en la inyección de la zona, en este caso el impacto no es tan elevado para llevarlo a la zona de deviación dado que el motor toma carga al 76% y no pierde tanta eficiencia como cuando los motores se descargan.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El equipo se encuentra con una eficiencia del sistema del 25.8% produciendo 86 m</a:t>
            </a:r>
            <a:r>
              <a:rPr lang="es-AR"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/d con una bomba del rango de 0 a 66 m</a:t>
            </a:r>
            <a:r>
              <a:rPr lang="es-AR"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/d. uno de los puntos de mejora es ajustar la tensión de motor para reducir el resbalamiento.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a:p>
            <a:r>
              <a:rPr lang="es-AR" dirty="0"/>
              <a:t>Rango mínimo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800" dirty="0">
                <a:effectLst/>
                <a:latin typeface="Times New Roman" panose="02020603050405020304" pitchFamily="18" charset="0"/>
                <a:ea typeface="Calibri" panose="020F0502020204030204" pitchFamily="34" charset="0"/>
                <a:cs typeface="Times New Roman" panose="02020603050405020304" pitchFamily="18" charset="0"/>
              </a:rPr>
              <a:t>En este ejemplo el pozo denominado Well 3, el cual presenta su índice energético dentro de la zona de desviación en la Figura 6.5, ha ido perdiendo caudal progresivamente llevando al equipo a trabajar fuera del rango mínimo en zona de muy baja eficiencia. Como medida de corrección (adicionalmente a realizar la adecuación del pozo) es necesario acompañar estas variaciones de caudal con ajustes de tensión en superficie para mitigar el impacto de la ineficiencia inherente del motor (IM).</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7F19BC54-8756-45D2-BAD1-9ABC05283F98}" type="slidenum">
              <a:rPr lang="es-419" smtClean="0"/>
              <a:t>9</a:t>
            </a:fld>
            <a:endParaRPr lang="es-419" dirty="0"/>
          </a:p>
        </p:txBody>
      </p:sp>
    </p:spTree>
    <p:extLst>
      <p:ext uri="{BB962C8B-B14F-4D97-AF65-F5344CB8AC3E}">
        <p14:creationId xmlns:p14="http://schemas.microsoft.com/office/powerpoint/2010/main" val="222845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DFD4CEC-D1D0-4A2C-AE2B-46B052812086}" type="datetime1">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51F6E01-C077-4671-8419-3489352A083D}" type="datetime1">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C26A4001-5F40-4C69-83F2-AEA4272D85B7}" type="datetime1">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8370E83-62AD-45BD-8FC9-1114C581F657}" type="datetime1">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5A6F1A4C-6A0B-4267-AC0D-181846D3B7CF}" type="datetime1">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BEA00A7-7B7C-4755-ABE3-976781992EC0}" type="datetime1">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C06E1C93-9B74-4087-B2F3-9033EBBEF600}" type="datetime1">
              <a:rPr lang="es-AR" smtClean="0"/>
              <a:t>8/11/2023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22ADA56F-F09F-4A6D-9587-83240059C23D}" type="datetime1">
              <a:rPr lang="es-AR" smtClean="0"/>
              <a:t>8/11/2023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F8A8127B-6A72-49BB-8FD9-238A8EFC0D1D}" type="datetime1">
              <a:rPr lang="es-AR" smtClean="0"/>
              <a:t>8/11/2023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0CC9F4F-E56F-455D-B603-E680274722C6}" type="datetime1">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58D8-A141-412A-90D9-2C95D809D7F8}" type="datetime1">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a:extLst>
              <a:ext uri="{FF2B5EF4-FFF2-40B4-BE49-F238E27FC236}">
                <a16:creationId xmlns:a16="http://schemas.microsoft.com/office/drawing/2014/main" id="{11AD075C-82AB-CA98-515F-270AC4EB8C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11" t="18401" r="5935" b="18280"/>
          <a:stretch/>
        </p:blipFill>
        <p:spPr bwMode="auto">
          <a:xfrm>
            <a:off x="6715603" y="723258"/>
            <a:ext cx="3603114" cy="735157"/>
          </a:xfrm>
          <a:prstGeom prst="rect">
            <a:avLst/>
          </a:prstGeom>
          <a:solidFill>
            <a:schemeClr val="bg1"/>
          </a:solidFill>
        </p:spPr>
      </p:pic>
      <p:sp>
        <p:nvSpPr>
          <p:cNvPr id="2" name="Título 1"/>
          <p:cNvSpPr>
            <a:spLocks noGrp="1"/>
          </p:cNvSpPr>
          <p:nvPr>
            <p:ph type="ctrTitle"/>
          </p:nvPr>
        </p:nvSpPr>
        <p:spPr>
          <a:xfrm>
            <a:off x="392306" y="1958588"/>
            <a:ext cx="11407387" cy="2387600"/>
          </a:xfrm>
        </p:spPr>
        <p:txBody>
          <a:bodyPr/>
          <a:lstStyle/>
          <a:p>
            <a:r>
              <a:rPr lang="es-AR" sz="4000" dirty="0"/>
              <a:t>OPTIMIZACIÓN Y ANÁLISIS MEDIANTE ÍNDICES ENERGÉTICOS EN SISTEMAS DE BOMBEO ELECTRO SUMERGIBLE. ENFOQUE DE MONITOREO BASADO EN EFICIENCIA ENERGÉTICA. YPF SANTA CRUZ</a:t>
            </a:r>
          </a:p>
        </p:txBody>
      </p:sp>
      <p:sp>
        <p:nvSpPr>
          <p:cNvPr id="3" name="Subtítulo 2"/>
          <p:cNvSpPr>
            <a:spLocks noGrp="1"/>
          </p:cNvSpPr>
          <p:nvPr>
            <p:ph type="subTitle" idx="1"/>
          </p:nvPr>
        </p:nvSpPr>
        <p:spPr>
          <a:xfrm>
            <a:off x="483192" y="4846361"/>
            <a:ext cx="11526628" cy="1655762"/>
          </a:xfrm>
        </p:spPr>
        <p:txBody>
          <a:bodyPr/>
          <a:lstStyle/>
          <a:p>
            <a:pPr algn="l"/>
            <a:r>
              <a:rPr lang="en-US" dirty="0">
                <a:solidFill>
                  <a:schemeClr val="tx1">
                    <a:tint val="75000"/>
                  </a:schemeClr>
                </a:solidFill>
              </a:rPr>
              <a:t>YPF: Hugo </a:t>
            </a:r>
            <a:r>
              <a:rPr lang="es-AR" dirty="0">
                <a:solidFill>
                  <a:schemeClr val="tx1">
                    <a:tint val="75000"/>
                  </a:schemeClr>
                </a:solidFill>
              </a:rPr>
              <a:t>Ambram</a:t>
            </a:r>
            <a:r>
              <a:rPr lang="en-US" dirty="0">
                <a:solidFill>
                  <a:schemeClr val="tx1">
                    <a:tint val="75000"/>
                  </a:schemeClr>
                </a:solidFill>
              </a:rPr>
              <a:t>, Andrés Essayag, Victor Sardinas</a:t>
            </a:r>
          </a:p>
          <a:p>
            <a:pPr algn="l"/>
            <a:r>
              <a:rPr lang="en-US" dirty="0">
                <a:solidFill>
                  <a:schemeClr val="tx1">
                    <a:tint val="75000"/>
                  </a:schemeClr>
                </a:solidFill>
              </a:rPr>
              <a:t>Baker Hughes:  Pablo Coria, Victor Devincenti, Maivy Orozco </a:t>
            </a:r>
            <a:endParaRPr lang="es-AR" dirty="0">
              <a:solidFill>
                <a:schemeClr val="tx1">
                  <a:tint val="75000"/>
                </a:schemeClr>
              </a:solidFill>
            </a:endParaRPr>
          </a:p>
        </p:txBody>
      </p:sp>
      <p:grpSp>
        <p:nvGrpSpPr>
          <p:cNvPr id="4" name="490 Grupo">
            <a:extLst>
              <a:ext uri="{FF2B5EF4-FFF2-40B4-BE49-F238E27FC236}">
                <a16:creationId xmlns:a16="http://schemas.microsoft.com/office/drawing/2014/main" id="{B989B07A-0B98-98AB-0C67-1D190BEB13CB}"/>
              </a:ext>
            </a:extLst>
          </p:cNvPr>
          <p:cNvGrpSpPr/>
          <p:nvPr/>
        </p:nvGrpSpPr>
        <p:grpSpPr>
          <a:xfrm>
            <a:off x="2408111" y="709873"/>
            <a:ext cx="1764394" cy="735157"/>
            <a:chOff x="285750" y="2241278"/>
            <a:chExt cx="850900" cy="339725"/>
          </a:xfrm>
        </p:grpSpPr>
        <p:sp>
          <p:nvSpPr>
            <p:cNvPr id="5" name="Rectangle 29">
              <a:extLst>
                <a:ext uri="{FF2B5EF4-FFF2-40B4-BE49-F238E27FC236}">
                  <a16:creationId xmlns:a16="http://schemas.microsoft.com/office/drawing/2014/main" id="{1F36D804-196F-8B40-5760-12617546D835}"/>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6" name="Freeform 30">
              <a:extLst>
                <a:ext uri="{FF2B5EF4-FFF2-40B4-BE49-F238E27FC236}">
                  <a16:creationId xmlns:a16="http://schemas.microsoft.com/office/drawing/2014/main" id="{737DF8CF-D162-9C45-C804-73BB8ACA0FAA}"/>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7" name="Freeform 32">
              <a:extLst>
                <a:ext uri="{FF2B5EF4-FFF2-40B4-BE49-F238E27FC236}">
                  <a16:creationId xmlns:a16="http://schemas.microsoft.com/office/drawing/2014/main" id="{00099E69-85AC-555C-0099-EF372871EF45}"/>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8" name="Freeform 35">
              <a:extLst>
                <a:ext uri="{FF2B5EF4-FFF2-40B4-BE49-F238E27FC236}">
                  <a16:creationId xmlns:a16="http://schemas.microsoft.com/office/drawing/2014/main" id="{533BDE07-BDCB-72EC-AEF0-0DB81CA66A23}"/>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DFC5415-3A3B-CDFC-262C-893480ECE905}"/>
              </a:ext>
            </a:extLst>
          </p:cNvPr>
          <p:cNvSpPr>
            <a:spLocks noGrp="1"/>
          </p:cNvSpPr>
          <p:nvPr>
            <p:ph type="body" idx="1"/>
          </p:nvPr>
        </p:nvSpPr>
        <p:spPr>
          <a:xfrm>
            <a:off x="186813" y="1069454"/>
            <a:ext cx="7140579" cy="1500187"/>
          </a:xfrm>
        </p:spPr>
        <p:txBody>
          <a:bodyPr/>
          <a:lstStyle/>
          <a:p>
            <a:r>
              <a:rPr lang="en-US" b="1" dirty="0">
                <a:solidFill>
                  <a:schemeClr val="tx1"/>
                </a:solidFill>
              </a:rPr>
              <a:t>Ej. 4 y 5: Alto Run Life</a:t>
            </a:r>
            <a:endParaRPr lang="es-419" b="1" dirty="0">
              <a:solidFill>
                <a:schemeClr val="tx1"/>
              </a:solidFill>
            </a:endParaRPr>
          </a:p>
        </p:txBody>
      </p:sp>
      <p:pic>
        <p:nvPicPr>
          <p:cNvPr id="6" name="Imagen 5">
            <a:extLst>
              <a:ext uri="{FF2B5EF4-FFF2-40B4-BE49-F238E27FC236}">
                <a16:creationId xmlns:a16="http://schemas.microsoft.com/office/drawing/2014/main" id="{CB519767-D90F-9528-5A73-5501CA5D90F9}"/>
              </a:ext>
            </a:extLst>
          </p:cNvPr>
          <p:cNvPicPr>
            <a:picLocks noChangeAspect="1"/>
          </p:cNvPicPr>
          <p:nvPr/>
        </p:nvPicPr>
        <p:blipFill>
          <a:blip r:embed="rId3"/>
          <a:stretch>
            <a:fillRect/>
          </a:stretch>
        </p:blipFill>
        <p:spPr>
          <a:xfrm>
            <a:off x="2849516" y="1642385"/>
            <a:ext cx="6150207" cy="1500186"/>
          </a:xfrm>
          <a:prstGeom prst="rect">
            <a:avLst/>
          </a:prstGeom>
        </p:spPr>
      </p:pic>
      <p:pic>
        <p:nvPicPr>
          <p:cNvPr id="9" name="Imagen 8">
            <a:extLst>
              <a:ext uri="{FF2B5EF4-FFF2-40B4-BE49-F238E27FC236}">
                <a16:creationId xmlns:a16="http://schemas.microsoft.com/office/drawing/2014/main" id="{092CFC9E-FC36-60C7-FD80-0CD3F90E3197}"/>
              </a:ext>
            </a:extLst>
          </p:cNvPr>
          <p:cNvPicPr>
            <a:picLocks noChangeAspect="1"/>
          </p:cNvPicPr>
          <p:nvPr/>
        </p:nvPicPr>
        <p:blipFill>
          <a:blip r:embed="rId4"/>
          <a:stretch>
            <a:fillRect/>
          </a:stretch>
        </p:blipFill>
        <p:spPr>
          <a:xfrm>
            <a:off x="380843" y="2082123"/>
            <a:ext cx="5543776" cy="3343614"/>
          </a:xfrm>
          <a:prstGeom prst="rect">
            <a:avLst/>
          </a:prstGeom>
        </p:spPr>
      </p:pic>
      <p:pic>
        <p:nvPicPr>
          <p:cNvPr id="11" name="Imagen 10">
            <a:extLst>
              <a:ext uri="{FF2B5EF4-FFF2-40B4-BE49-F238E27FC236}">
                <a16:creationId xmlns:a16="http://schemas.microsoft.com/office/drawing/2014/main" id="{5DD7F8FA-0203-619D-2410-36F4949B59DB}"/>
              </a:ext>
            </a:extLst>
          </p:cNvPr>
          <p:cNvPicPr>
            <a:picLocks noChangeAspect="1"/>
          </p:cNvPicPr>
          <p:nvPr/>
        </p:nvPicPr>
        <p:blipFill>
          <a:blip r:embed="rId5"/>
          <a:stretch>
            <a:fillRect/>
          </a:stretch>
        </p:blipFill>
        <p:spPr>
          <a:xfrm>
            <a:off x="5924619" y="1936049"/>
            <a:ext cx="5951642" cy="3489687"/>
          </a:xfrm>
          <a:prstGeom prst="rect">
            <a:avLst/>
          </a:prstGeom>
        </p:spPr>
      </p:pic>
      <p:pic>
        <p:nvPicPr>
          <p:cNvPr id="15" name="Imagen 14">
            <a:extLst>
              <a:ext uri="{FF2B5EF4-FFF2-40B4-BE49-F238E27FC236}">
                <a16:creationId xmlns:a16="http://schemas.microsoft.com/office/drawing/2014/main" id="{CFB48B00-6C20-7A65-323A-5CB6EAD60ECF}"/>
              </a:ext>
            </a:extLst>
          </p:cNvPr>
          <p:cNvPicPr>
            <a:picLocks noChangeAspect="1"/>
          </p:cNvPicPr>
          <p:nvPr/>
        </p:nvPicPr>
        <p:blipFill>
          <a:blip r:embed="rId6"/>
          <a:stretch>
            <a:fillRect/>
          </a:stretch>
        </p:blipFill>
        <p:spPr>
          <a:xfrm>
            <a:off x="0" y="2343811"/>
            <a:ext cx="6443616" cy="3584585"/>
          </a:xfrm>
          <a:prstGeom prst="rect">
            <a:avLst/>
          </a:prstGeom>
        </p:spPr>
      </p:pic>
      <p:pic>
        <p:nvPicPr>
          <p:cNvPr id="18" name="Imagen 17">
            <a:extLst>
              <a:ext uri="{FF2B5EF4-FFF2-40B4-BE49-F238E27FC236}">
                <a16:creationId xmlns:a16="http://schemas.microsoft.com/office/drawing/2014/main" id="{B5163DB1-E7F6-0A2E-465F-C54BA4F9204B}"/>
              </a:ext>
            </a:extLst>
          </p:cNvPr>
          <p:cNvPicPr>
            <a:picLocks noChangeAspect="1"/>
          </p:cNvPicPr>
          <p:nvPr/>
        </p:nvPicPr>
        <p:blipFill>
          <a:blip r:embed="rId7"/>
          <a:stretch>
            <a:fillRect/>
          </a:stretch>
        </p:blipFill>
        <p:spPr>
          <a:xfrm>
            <a:off x="6215782" y="2392478"/>
            <a:ext cx="5802639" cy="3416436"/>
          </a:xfrm>
          <a:prstGeom prst="rect">
            <a:avLst/>
          </a:prstGeom>
        </p:spPr>
      </p:pic>
      <p:sp>
        <p:nvSpPr>
          <p:cNvPr id="5" name="Marcador de número de diapositiva 4">
            <a:extLst>
              <a:ext uri="{FF2B5EF4-FFF2-40B4-BE49-F238E27FC236}">
                <a16:creationId xmlns:a16="http://schemas.microsoft.com/office/drawing/2014/main" id="{AF114C62-2B84-FAFD-0D66-E48AEE40CB13}"/>
              </a:ext>
            </a:extLst>
          </p:cNvPr>
          <p:cNvSpPr>
            <a:spLocks noGrp="1"/>
          </p:cNvSpPr>
          <p:nvPr>
            <p:ph type="sldNum" sz="quarter" idx="12"/>
          </p:nvPr>
        </p:nvSpPr>
        <p:spPr>
          <a:xfrm>
            <a:off x="0" y="6438406"/>
            <a:ext cx="2743200" cy="365125"/>
          </a:xfrm>
        </p:spPr>
        <p:txBody>
          <a:bodyPr/>
          <a:lstStyle/>
          <a:p>
            <a:pPr algn="ctr"/>
            <a:fld id="{B07A84DF-77A3-4E82-B62C-977FB6CD7776}" type="slidenum">
              <a:rPr lang="es-AR" b="1" smtClean="0"/>
              <a:pPr algn="ctr"/>
              <a:t>10</a:t>
            </a:fld>
            <a:endParaRPr lang="es-AR" b="1" dirty="0"/>
          </a:p>
        </p:txBody>
      </p:sp>
    </p:spTree>
    <p:extLst>
      <p:ext uri="{BB962C8B-B14F-4D97-AF65-F5344CB8AC3E}">
        <p14:creationId xmlns:p14="http://schemas.microsoft.com/office/powerpoint/2010/main" val="22537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33F1BFE-66A8-0446-93D8-D7CF24DE5F00}"/>
              </a:ext>
            </a:extLst>
          </p:cNvPr>
          <p:cNvSpPr>
            <a:spLocks noGrp="1"/>
          </p:cNvSpPr>
          <p:nvPr>
            <p:ph type="body" idx="1"/>
          </p:nvPr>
        </p:nvSpPr>
        <p:spPr>
          <a:xfrm>
            <a:off x="-37030" y="1341523"/>
            <a:ext cx="12811803" cy="1500187"/>
          </a:xfrm>
        </p:spPr>
        <p:txBody>
          <a:bodyPr/>
          <a:lstStyle/>
          <a:p>
            <a:pPr marL="285750" indent="-285750">
              <a:buFont typeface="Arial" panose="020B0604020202020204" pitchFamily="34" charset="0"/>
              <a:buChar char="•"/>
            </a:pPr>
            <a:r>
              <a:rPr lang="es-MX"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PMM sostiene su característica en un rango ampliado de carga</a:t>
            </a:r>
          </a:p>
          <a:p>
            <a:pPr marL="285750" indent="-285750">
              <a:buFont typeface="Arial" panose="020B0604020202020204" pitchFamily="34" charset="0"/>
              <a:buChar char="•"/>
            </a:pPr>
            <a:endParaRPr lang="es-MX"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419" dirty="0">
              <a:solidFill>
                <a:schemeClr val="tx1"/>
              </a:solidFill>
              <a:latin typeface="Times New Roman" panose="02020603050405020304" pitchFamily="18" charset="0"/>
              <a:cs typeface="Times New Roman" panose="02020603050405020304" pitchFamily="18" charset="0"/>
            </a:endParaRPr>
          </a:p>
        </p:txBody>
      </p:sp>
      <p:sp>
        <p:nvSpPr>
          <p:cNvPr id="4" name="Marcador de texto 2">
            <a:extLst>
              <a:ext uri="{FF2B5EF4-FFF2-40B4-BE49-F238E27FC236}">
                <a16:creationId xmlns:a16="http://schemas.microsoft.com/office/drawing/2014/main" id="{08419031-56E2-D979-C77E-AF6C659D0892}"/>
              </a:ext>
            </a:extLst>
          </p:cNvPr>
          <p:cNvSpPr txBox="1">
            <a:spLocks/>
          </p:cNvSpPr>
          <p:nvPr/>
        </p:nvSpPr>
        <p:spPr>
          <a:xfrm>
            <a:off x="87451" y="860706"/>
            <a:ext cx="9705945" cy="1500187"/>
          </a:xfrm>
          <a:prstGeom prst="rect">
            <a:avLst/>
          </a:prstGeom>
        </p:spPr>
        <p:txBody>
          <a:bodyPr/>
          <a:lstStyle>
            <a:lvl1pPr indent="0">
              <a:lnSpc>
                <a:spcPct val="90000"/>
              </a:lnSpc>
              <a:spcBef>
                <a:spcPts val="1000"/>
              </a:spcBef>
              <a:buFont typeface="Arial" panose="020B0604020202020204" pitchFamily="34" charset="0"/>
              <a:buNone/>
              <a:defRPr sz="2400" b="1"/>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AR" dirty="0"/>
              <a:t>Impacto de la tecnología en las estrategias de eficiencia Energética</a:t>
            </a:r>
          </a:p>
        </p:txBody>
      </p:sp>
      <p:grpSp>
        <p:nvGrpSpPr>
          <p:cNvPr id="7" name="Group 21">
            <a:extLst>
              <a:ext uri="{FF2B5EF4-FFF2-40B4-BE49-F238E27FC236}">
                <a16:creationId xmlns:a16="http://schemas.microsoft.com/office/drawing/2014/main" id="{7B2E2568-9A91-3060-FABF-CD336D3FA19E}"/>
              </a:ext>
            </a:extLst>
          </p:cNvPr>
          <p:cNvGrpSpPr/>
          <p:nvPr/>
        </p:nvGrpSpPr>
        <p:grpSpPr>
          <a:xfrm>
            <a:off x="7451988" y="1406534"/>
            <a:ext cx="4931778" cy="815571"/>
            <a:chOff x="11615820" y="-2831703"/>
            <a:chExt cx="7974521" cy="813524"/>
          </a:xfrm>
        </p:grpSpPr>
        <p:sp>
          <p:nvSpPr>
            <p:cNvPr id="8" name="Rectangle: Rounded Corners 22">
              <a:extLst>
                <a:ext uri="{FF2B5EF4-FFF2-40B4-BE49-F238E27FC236}">
                  <a16:creationId xmlns:a16="http://schemas.microsoft.com/office/drawing/2014/main" id="{C4CDCFDA-93AA-A9E8-4FDB-FFCF5E049AA8}"/>
                </a:ext>
              </a:extLst>
            </p:cNvPr>
            <p:cNvSpPr/>
            <p:nvPr/>
          </p:nvSpPr>
          <p:spPr>
            <a:xfrm>
              <a:off x="11615820" y="-2765961"/>
              <a:ext cx="6840761" cy="716990"/>
            </a:xfrm>
            <a:prstGeom prst="round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9" name="Rectangle: Rounded Corners 4">
              <a:extLst>
                <a:ext uri="{FF2B5EF4-FFF2-40B4-BE49-F238E27FC236}">
                  <a16:creationId xmlns:a16="http://schemas.microsoft.com/office/drawing/2014/main" id="{F3FCFB2D-CCF3-4433-DB89-ED1F3F7F1B5E}"/>
                </a:ext>
              </a:extLst>
            </p:cNvPr>
            <p:cNvSpPr txBox="1"/>
            <p:nvPr/>
          </p:nvSpPr>
          <p:spPr>
            <a:xfrm>
              <a:off x="11615820" y="-2831703"/>
              <a:ext cx="7974521" cy="813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buClr>
                  <a:schemeClr val="bg1"/>
                </a:buClr>
              </a:pPr>
              <a:r>
                <a:rPr lang="es-AR" sz="1800" dirty="0"/>
                <a:t>Alta densidad de potencia y torque, longitud reducida alto factor de potencia y eficiencia.</a:t>
              </a:r>
            </a:p>
          </p:txBody>
        </p:sp>
      </p:grpSp>
      <p:graphicFrame>
        <p:nvGraphicFramePr>
          <p:cNvPr id="14" name="Chart 14">
            <a:extLst>
              <a:ext uri="{FF2B5EF4-FFF2-40B4-BE49-F238E27FC236}">
                <a16:creationId xmlns:a16="http://schemas.microsoft.com/office/drawing/2014/main" id="{0102C1EE-053E-CDF2-8F92-36076E7E03A6}"/>
              </a:ext>
            </a:extLst>
          </p:cNvPr>
          <p:cNvGraphicFramePr>
            <a:graphicFrameLocks noGrp="1" noChangeAspect="1"/>
          </p:cNvGraphicFramePr>
          <p:nvPr/>
        </p:nvGraphicFramePr>
        <p:xfrm>
          <a:off x="385355" y="2275347"/>
          <a:ext cx="5607893" cy="336473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79017D02-53D3-9C53-9579-2CB08E4F0B6A}"/>
              </a:ext>
            </a:extLst>
          </p:cNvPr>
          <p:cNvSpPr txBox="1">
            <a:spLocks/>
          </p:cNvSpPr>
          <p:nvPr/>
        </p:nvSpPr>
        <p:spPr>
          <a:xfrm>
            <a:off x="6978346" y="5689410"/>
            <a:ext cx="3902836" cy="337832"/>
          </a:xfrm>
          <a:prstGeom prst="rect">
            <a:avLst/>
          </a:prstGeom>
        </p:spPr>
        <p:txBody>
          <a:bodyPr vert="horz" lIns="0" tIns="0" rIns="0" bIns="0" rtlCol="0">
            <a:noAutofit/>
          </a:bodyPr>
          <a:lstStyle>
            <a:lvl1pPr marL="0" indent="0" algn="l" defTabSz="1218987" rtl="0" eaLnBrk="1" latinLnBrk="0" hangingPunct="1">
              <a:lnSpc>
                <a:spcPct val="100000"/>
              </a:lnSpc>
              <a:spcBef>
                <a:spcPts val="0"/>
              </a:spcBef>
              <a:spcAft>
                <a:spcPts val="500"/>
              </a:spcAft>
              <a:buFont typeface="Arial" panose="020B0604020202020204" pitchFamily="34" charset="0"/>
              <a:buNone/>
              <a:defRPr sz="2400" b="0" i="0" kern="1200">
                <a:solidFill>
                  <a:schemeClr val="tx1"/>
                </a:solidFill>
                <a:latin typeface="+mj-lt"/>
                <a:ea typeface="+mn-ea"/>
                <a:cs typeface="Poppins SemiBold" pitchFamily="2" charset="77"/>
              </a:defRPr>
            </a:lvl1pPr>
            <a:lvl2pPr marL="0" indent="0" algn="l" defTabSz="1218987" rtl="0" eaLnBrk="1" latinLnBrk="0" hangingPunct="1">
              <a:lnSpc>
                <a:spcPct val="100000"/>
              </a:lnSpc>
              <a:spcBef>
                <a:spcPts val="0"/>
              </a:spcBef>
              <a:spcAft>
                <a:spcPts val="500"/>
              </a:spcAft>
              <a:buFont typeface="Arial" panose="020B0604020202020204" pitchFamily="34" charset="0"/>
              <a:buNone/>
              <a:defRPr sz="1400" kern="1200">
                <a:solidFill>
                  <a:schemeClr val="tx1"/>
                </a:solidFill>
                <a:latin typeface="+mn-lt"/>
                <a:ea typeface="+mn-ea"/>
                <a:cs typeface="Poppins" pitchFamily="2" charset="77"/>
              </a:defRPr>
            </a:lvl2pPr>
            <a:lvl3pPr marL="17145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3pPr>
            <a:lvl4pPr marL="345600" indent="-171450" algn="l" defTabSz="1218987" rtl="0" eaLnBrk="1" latinLnBrk="0" hangingPunct="1">
              <a:lnSpc>
                <a:spcPct val="100000"/>
              </a:lnSpc>
              <a:spcBef>
                <a:spcPts val="0"/>
              </a:spcBef>
              <a:spcAft>
                <a:spcPts val="500"/>
              </a:spcAft>
              <a:buFont typeface="Cambria Math" panose="02040503050406030204" pitchFamily="18" charset="0"/>
              <a:buChar char="⎯"/>
              <a:defRPr sz="1400" kern="1200">
                <a:solidFill>
                  <a:schemeClr val="tx1"/>
                </a:solidFill>
                <a:latin typeface="+mn-lt"/>
                <a:ea typeface="+mn-ea"/>
                <a:cs typeface="Poppins" pitchFamily="2" charset="77"/>
              </a:defRPr>
            </a:lvl4pPr>
            <a:lvl5pPr marL="51840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5pPr>
            <a:lvl6pPr marL="6912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6pPr>
            <a:lvl7pPr marL="8640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7pPr>
            <a:lvl8pPr marL="10368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8pPr>
            <a:lvl9pPr marL="12096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9pPr>
          </a:lstStyle>
          <a:p>
            <a:pPr algn="ctr">
              <a:lnSpc>
                <a:spcPts val="2800"/>
              </a:lnSpc>
              <a:spcAft>
                <a:spcPts val="0"/>
              </a:spcAft>
            </a:pPr>
            <a:r>
              <a:rPr lang="en-US" sz="2000" b="1" dirty="0">
                <a:solidFill>
                  <a:schemeClr val="tx2"/>
                </a:solidFill>
              </a:rPr>
              <a:t>375 series induction motor</a:t>
            </a:r>
          </a:p>
        </p:txBody>
      </p:sp>
      <p:sp>
        <p:nvSpPr>
          <p:cNvPr id="16" name="Text Placeholder 1">
            <a:extLst>
              <a:ext uri="{FF2B5EF4-FFF2-40B4-BE49-F238E27FC236}">
                <a16:creationId xmlns:a16="http://schemas.microsoft.com/office/drawing/2014/main" id="{33C2C3D2-201B-2864-B3B7-AF01FDEE7AC0}"/>
              </a:ext>
            </a:extLst>
          </p:cNvPr>
          <p:cNvSpPr txBox="1">
            <a:spLocks/>
          </p:cNvSpPr>
          <p:nvPr/>
        </p:nvSpPr>
        <p:spPr>
          <a:xfrm>
            <a:off x="1069787" y="5640083"/>
            <a:ext cx="4085041" cy="337832"/>
          </a:xfrm>
          <a:prstGeom prst="rect">
            <a:avLst/>
          </a:prstGeom>
        </p:spPr>
        <p:txBody>
          <a:bodyPr vert="horz" lIns="0" tIns="0" rIns="0" bIns="0" rtlCol="0">
            <a:noAutofit/>
          </a:bodyPr>
          <a:lstStyle>
            <a:lvl1pPr marL="0" indent="0" algn="l" defTabSz="1218987" rtl="0" eaLnBrk="1" latinLnBrk="0" hangingPunct="1">
              <a:lnSpc>
                <a:spcPct val="100000"/>
              </a:lnSpc>
              <a:spcBef>
                <a:spcPts val="0"/>
              </a:spcBef>
              <a:spcAft>
                <a:spcPts val="500"/>
              </a:spcAft>
              <a:buFont typeface="Arial" panose="020B0604020202020204" pitchFamily="34" charset="0"/>
              <a:buNone/>
              <a:defRPr sz="2400" b="0" i="0" kern="1200">
                <a:solidFill>
                  <a:schemeClr val="tx1"/>
                </a:solidFill>
                <a:latin typeface="+mj-lt"/>
                <a:ea typeface="+mn-ea"/>
                <a:cs typeface="Poppins SemiBold" pitchFamily="2" charset="77"/>
              </a:defRPr>
            </a:lvl1pPr>
            <a:lvl2pPr marL="0" indent="0" algn="l" defTabSz="1218987" rtl="0" eaLnBrk="1" latinLnBrk="0" hangingPunct="1">
              <a:lnSpc>
                <a:spcPct val="100000"/>
              </a:lnSpc>
              <a:spcBef>
                <a:spcPts val="0"/>
              </a:spcBef>
              <a:spcAft>
                <a:spcPts val="500"/>
              </a:spcAft>
              <a:buFont typeface="Arial" panose="020B0604020202020204" pitchFamily="34" charset="0"/>
              <a:buNone/>
              <a:defRPr sz="1400" kern="1200">
                <a:solidFill>
                  <a:schemeClr val="tx1"/>
                </a:solidFill>
                <a:latin typeface="+mn-lt"/>
                <a:ea typeface="+mn-ea"/>
                <a:cs typeface="Poppins" pitchFamily="2" charset="77"/>
              </a:defRPr>
            </a:lvl2pPr>
            <a:lvl3pPr marL="17145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3pPr>
            <a:lvl4pPr marL="345600" indent="-171450" algn="l" defTabSz="1218987" rtl="0" eaLnBrk="1" latinLnBrk="0" hangingPunct="1">
              <a:lnSpc>
                <a:spcPct val="100000"/>
              </a:lnSpc>
              <a:spcBef>
                <a:spcPts val="0"/>
              </a:spcBef>
              <a:spcAft>
                <a:spcPts val="500"/>
              </a:spcAft>
              <a:buFont typeface="Cambria Math" panose="02040503050406030204" pitchFamily="18" charset="0"/>
              <a:buChar char="⎯"/>
              <a:defRPr sz="1400" kern="1200">
                <a:solidFill>
                  <a:schemeClr val="tx1"/>
                </a:solidFill>
                <a:latin typeface="+mn-lt"/>
                <a:ea typeface="+mn-ea"/>
                <a:cs typeface="Poppins" pitchFamily="2" charset="77"/>
              </a:defRPr>
            </a:lvl4pPr>
            <a:lvl5pPr marL="51840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5pPr>
            <a:lvl6pPr marL="6912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6pPr>
            <a:lvl7pPr marL="8640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7pPr>
            <a:lvl8pPr marL="10368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8pPr>
            <a:lvl9pPr marL="12096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9pPr>
          </a:lstStyle>
          <a:p>
            <a:pPr algn="ctr">
              <a:lnSpc>
                <a:spcPts val="2800"/>
              </a:lnSpc>
              <a:spcAft>
                <a:spcPts val="0"/>
              </a:spcAft>
            </a:pPr>
            <a:r>
              <a:rPr lang="en-US" sz="2000" b="1" dirty="0">
                <a:solidFill>
                  <a:schemeClr val="tx2"/>
                </a:solidFill>
              </a:rPr>
              <a:t>PMM 375 series</a:t>
            </a:r>
          </a:p>
        </p:txBody>
      </p:sp>
      <p:graphicFrame>
        <p:nvGraphicFramePr>
          <p:cNvPr id="17" name="Chart 13">
            <a:extLst>
              <a:ext uri="{FF2B5EF4-FFF2-40B4-BE49-F238E27FC236}">
                <a16:creationId xmlns:a16="http://schemas.microsoft.com/office/drawing/2014/main" id="{9D8EBE77-0F6C-F492-0B05-0DD293F72DA7}"/>
              </a:ext>
            </a:extLst>
          </p:cNvPr>
          <p:cNvGraphicFramePr>
            <a:graphicFrameLocks noGrp="1" noChangeAspect="1"/>
          </p:cNvGraphicFramePr>
          <p:nvPr/>
        </p:nvGraphicFramePr>
        <p:xfrm>
          <a:off x="6176502" y="2267756"/>
          <a:ext cx="5701748" cy="3497070"/>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18">
            <a:extLst>
              <a:ext uri="{FF2B5EF4-FFF2-40B4-BE49-F238E27FC236}">
                <a16:creationId xmlns:a16="http://schemas.microsoft.com/office/drawing/2014/main" id="{A4E6F83C-6549-E555-42CB-82027C154F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9874" y="2294226"/>
            <a:ext cx="6596107" cy="3547121"/>
          </a:xfrm>
          <a:prstGeom prst="rect">
            <a:avLst/>
          </a:prstGeom>
        </p:spPr>
      </p:pic>
      <p:sp>
        <p:nvSpPr>
          <p:cNvPr id="6" name="Marcador de número de diapositiva 5">
            <a:extLst>
              <a:ext uri="{FF2B5EF4-FFF2-40B4-BE49-F238E27FC236}">
                <a16:creationId xmlns:a16="http://schemas.microsoft.com/office/drawing/2014/main" id="{4BDC7AE1-B0B8-E4A5-589C-67597B96D05C}"/>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11</a:t>
            </a:fld>
            <a:endParaRPr lang="es-AR" b="1" dirty="0"/>
          </a:p>
        </p:txBody>
      </p:sp>
    </p:spTree>
    <p:extLst>
      <p:ext uri="{BB962C8B-B14F-4D97-AF65-F5344CB8AC3E}">
        <p14:creationId xmlns:p14="http://schemas.microsoft.com/office/powerpoint/2010/main" val="6239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P spid="15" grpId="0"/>
      <p:bldP spid="15" grpId="1"/>
      <p:bldP spid="16" grpId="0"/>
      <p:bldP spid="16" grpId="1"/>
      <p:bldGraphic spid="17" grpId="0">
        <p:bldAsOne/>
      </p:bldGraphic>
      <p:bldGraphic spid="17"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33F1BFE-66A8-0446-93D8-D7CF24DE5F00}"/>
              </a:ext>
            </a:extLst>
          </p:cNvPr>
          <p:cNvSpPr>
            <a:spLocks noGrp="1"/>
          </p:cNvSpPr>
          <p:nvPr>
            <p:ph type="body" idx="1"/>
          </p:nvPr>
        </p:nvSpPr>
        <p:spPr>
          <a:xfrm>
            <a:off x="0" y="1402400"/>
            <a:ext cx="9362829" cy="1500187"/>
          </a:xfrm>
        </p:spPr>
        <p:txBody>
          <a:bodyPr/>
          <a:lstStyle/>
          <a:p>
            <a:pPr marL="285750" indent="-285750">
              <a:buFont typeface="Arial" panose="020B0604020202020204" pitchFamily="34" charset="0"/>
              <a:buChar char="•"/>
            </a:pPr>
            <a:r>
              <a:rPr lang="es-MX"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PMM </a:t>
            </a:r>
            <a:r>
              <a:rPr lang="es-MX"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es </a:t>
            </a:r>
            <a:r>
              <a:rPr lang="es-MX"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uno de los drivers más importantes a la hora direccionar una estrategia de eficiencia energética del sistema.</a:t>
            </a:r>
          </a:p>
          <a:p>
            <a:pPr marL="285750" indent="-285750">
              <a:buFont typeface="Arial" panose="020B0604020202020204" pitchFamily="34" charset="0"/>
              <a:buChar char="•"/>
            </a:pPr>
            <a:r>
              <a:rPr lang="es-MX"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 deben ajustar los límites de los límites de los indicadores energéticos para la tecnología PMM</a:t>
            </a:r>
          </a:p>
          <a:p>
            <a:pPr marL="285750" indent="-285750">
              <a:buFont typeface="Arial" panose="020B0604020202020204" pitchFamily="34" charset="0"/>
              <a:buChar char="•"/>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Los PMMs impactan no solo mejorando la eficiencia y el consumo energético para un caudal establecido, si no que permite sostenerla cuando las bombas se alejan del punto de máxima eficiencia en comparación con los motores IM.</a:t>
            </a:r>
          </a:p>
          <a:p>
            <a:pPr marL="285750" indent="-285750">
              <a:buFont typeface="Arial" panose="020B0604020202020204" pitchFamily="34" charset="0"/>
              <a:buChar char="•"/>
            </a:pPr>
            <a:endParaRPr lang="es-MX"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419" dirty="0">
              <a:solidFill>
                <a:schemeClr val="tx1"/>
              </a:solidFill>
              <a:latin typeface="Times New Roman" panose="02020603050405020304" pitchFamily="18" charset="0"/>
              <a:cs typeface="Times New Roman" panose="02020603050405020304" pitchFamily="18" charset="0"/>
            </a:endParaRPr>
          </a:p>
        </p:txBody>
      </p:sp>
      <p:sp>
        <p:nvSpPr>
          <p:cNvPr id="4" name="Marcador de texto 2">
            <a:extLst>
              <a:ext uri="{FF2B5EF4-FFF2-40B4-BE49-F238E27FC236}">
                <a16:creationId xmlns:a16="http://schemas.microsoft.com/office/drawing/2014/main" id="{08419031-56E2-D979-C77E-AF6C659D0892}"/>
              </a:ext>
            </a:extLst>
          </p:cNvPr>
          <p:cNvSpPr txBox="1">
            <a:spLocks/>
          </p:cNvSpPr>
          <p:nvPr/>
        </p:nvSpPr>
        <p:spPr>
          <a:xfrm>
            <a:off x="174902" y="964896"/>
            <a:ext cx="9705945" cy="1500187"/>
          </a:xfrm>
          <a:prstGeom prst="rect">
            <a:avLst/>
          </a:prstGeom>
        </p:spPr>
        <p:txBody>
          <a:bodyPr/>
          <a:lstStyle>
            <a:defPPr>
              <a:defRPr lang="es-AR"/>
            </a:defPPr>
            <a:lvl1pPr indent="0">
              <a:lnSpc>
                <a:spcPct val="90000"/>
              </a:lnSpc>
              <a:spcBef>
                <a:spcPts val="1000"/>
              </a:spcBef>
              <a:buFont typeface="Arial" panose="020B0604020202020204" pitchFamily="34" charset="0"/>
              <a:buNone/>
              <a:defRPr sz="2400" b="1"/>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AR" dirty="0"/>
              <a:t>Impacto de la tecnología en las estrategias de eficiencia Energética</a:t>
            </a:r>
          </a:p>
          <a:p>
            <a:endParaRPr lang="es-419" dirty="0"/>
          </a:p>
        </p:txBody>
      </p:sp>
      <p:pic>
        <p:nvPicPr>
          <p:cNvPr id="5" name="Picture 8" descr="A picture containing sitting, pair, light, laying&#10;&#10;Description automatically generated">
            <a:extLst>
              <a:ext uri="{FF2B5EF4-FFF2-40B4-BE49-F238E27FC236}">
                <a16:creationId xmlns:a16="http://schemas.microsoft.com/office/drawing/2014/main" id="{71D31673-4357-76FD-C736-7B37813F5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8335" y="1109811"/>
            <a:ext cx="2929532" cy="1647862"/>
          </a:xfrm>
          <a:prstGeom prst="rect">
            <a:avLst/>
          </a:prstGeom>
        </p:spPr>
      </p:pic>
      <p:pic>
        <p:nvPicPr>
          <p:cNvPr id="13" name="Picture 245">
            <a:extLst>
              <a:ext uri="{FF2B5EF4-FFF2-40B4-BE49-F238E27FC236}">
                <a16:creationId xmlns:a16="http://schemas.microsoft.com/office/drawing/2014/main" id="{15843132-BFC3-50C6-DC8E-D595C19C8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42" y="3487766"/>
            <a:ext cx="4728840" cy="3165381"/>
          </a:xfrm>
          <a:prstGeom prst="rect">
            <a:avLst/>
          </a:prstGeom>
        </p:spPr>
      </p:pic>
      <p:pic>
        <p:nvPicPr>
          <p:cNvPr id="2" name="Picture 246">
            <a:extLst>
              <a:ext uri="{FF2B5EF4-FFF2-40B4-BE49-F238E27FC236}">
                <a16:creationId xmlns:a16="http://schemas.microsoft.com/office/drawing/2014/main" id="{045B0D67-417B-08AC-3B35-C4C445C0EC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821" y="3487766"/>
            <a:ext cx="4990467" cy="3165381"/>
          </a:xfrm>
          <a:prstGeom prst="rect">
            <a:avLst/>
          </a:prstGeom>
        </p:spPr>
      </p:pic>
      <p:sp>
        <p:nvSpPr>
          <p:cNvPr id="8" name="Marcador de número de diapositiva 7">
            <a:extLst>
              <a:ext uri="{FF2B5EF4-FFF2-40B4-BE49-F238E27FC236}">
                <a16:creationId xmlns:a16="http://schemas.microsoft.com/office/drawing/2014/main" id="{0BACF4CA-E4DE-9718-A51C-0B3CADB05CAC}"/>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12</a:t>
            </a:fld>
            <a:endParaRPr lang="es-AR" b="1" dirty="0"/>
          </a:p>
        </p:txBody>
      </p:sp>
    </p:spTree>
    <p:extLst>
      <p:ext uri="{BB962C8B-B14F-4D97-AF65-F5344CB8AC3E}">
        <p14:creationId xmlns:p14="http://schemas.microsoft.com/office/powerpoint/2010/main" val="1599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5A3833E-7947-68E8-677B-945B651CC3DC}"/>
              </a:ext>
            </a:extLst>
          </p:cNvPr>
          <p:cNvSpPr>
            <a:spLocks noGrp="1"/>
          </p:cNvSpPr>
          <p:nvPr>
            <p:ph type="body" idx="1"/>
          </p:nvPr>
        </p:nvSpPr>
        <p:spPr>
          <a:xfrm>
            <a:off x="40855" y="779599"/>
            <a:ext cx="5092620" cy="664766"/>
          </a:xfrm>
        </p:spPr>
        <p:txBody>
          <a:bodyPr/>
          <a:lstStyle/>
          <a:p>
            <a:r>
              <a:rPr lang="es-419" sz="3200" dirty="0">
                <a:solidFill>
                  <a:schemeClr val="tx1"/>
                </a:solidFill>
                <a:latin typeface="Times New Roman" panose="02020603050405020304" pitchFamily="18" charset="0"/>
                <a:cs typeface="Times New Roman" panose="02020603050405020304" pitchFamily="18" charset="0"/>
              </a:rPr>
              <a:t>Huella de carbono - eficiencia</a:t>
            </a:r>
            <a:endParaRPr lang="es-AR"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357">
            <a:extLst>
              <a:ext uri="{FF2B5EF4-FFF2-40B4-BE49-F238E27FC236}">
                <a16:creationId xmlns:a16="http://schemas.microsoft.com/office/drawing/2014/main" id="{D6204168-0B19-794F-6798-D9C01994A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0668" y="918569"/>
            <a:ext cx="7029476" cy="3656332"/>
          </a:xfrm>
          <a:prstGeom prst="rect">
            <a:avLst/>
          </a:prstGeom>
        </p:spPr>
      </p:pic>
      <p:sp>
        <p:nvSpPr>
          <p:cNvPr id="4" name="Flecha: hacia abajo 3">
            <a:extLst>
              <a:ext uri="{FF2B5EF4-FFF2-40B4-BE49-F238E27FC236}">
                <a16:creationId xmlns:a16="http://schemas.microsoft.com/office/drawing/2014/main" id="{95D89AF3-AA94-6868-1A72-B6EF58BF4082}"/>
              </a:ext>
            </a:extLst>
          </p:cNvPr>
          <p:cNvSpPr/>
          <p:nvPr/>
        </p:nvSpPr>
        <p:spPr>
          <a:xfrm>
            <a:off x="91856" y="1656805"/>
            <a:ext cx="4476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tx1"/>
              </a:solidFill>
              <a:latin typeface="Times New Roman" panose="02020603050405020304" pitchFamily="18" charset="0"/>
              <a:cs typeface="Times New Roman" panose="02020603050405020304" pitchFamily="18" charset="0"/>
            </a:endParaRPr>
          </a:p>
        </p:txBody>
      </p:sp>
      <p:sp>
        <p:nvSpPr>
          <p:cNvPr id="5" name="Marcador de texto 2">
            <a:extLst>
              <a:ext uri="{FF2B5EF4-FFF2-40B4-BE49-F238E27FC236}">
                <a16:creationId xmlns:a16="http://schemas.microsoft.com/office/drawing/2014/main" id="{A8758CA7-9DD2-7410-94A9-0D116252CE5B}"/>
              </a:ext>
            </a:extLst>
          </p:cNvPr>
          <p:cNvSpPr txBox="1">
            <a:spLocks/>
          </p:cNvSpPr>
          <p:nvPr/>
        </p:nvSpPr>
        <p:spPr>
          <a:xfrm>
            <a:off x="689308" y="1643659"/>
            <a:ext cx="4381360" cy="6647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419" sz="3200" dirty="0">
                <a:solidFill>
                  <a:schemeClr val="tx1"/>
                </a:solidFill>
                <a:latin typeface="Times New Roman" panose="02020603050405020304" pitchFamily="18" charset="0"/>
                <a:cs typeface="Times New Roman" panose="02020603050405020304" pitchFamily="18" charset="0"/>
              </a:rPr>
              <a:t>18,5% CO2 3,6 tCO2/mes</a:t>
            </a:r>
            <a:endParaRPr lang="es-419" sz="1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es-A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Marcador de texto 2">
            <a:extLst>
              <a:ext uri="{FF2B5EF4-FFF2-40B4-BE49-F238E27FC236}">
                <a16:creationId xmlns:a16="http://schemas.microsoft.com/office/drawing/2014/main" id="{D4331407-C07E-B33A-5FC2-E9195E9ADC4E}"/>
              </a:ext>
            </a:extLst>
          </p:cNvPr>
          <p:cNvSpPr txBox="1">
            <a:spLocks/>
          </p:cNvSpPr>
          <p:nvPr/>
        </p:nvSpPr>
        <p:spPr>
          <a:xfrm>
            <a:off x="115919" y="1185931"/>
            <a:ext cx="4280879" cy="6647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419" sz="3200" dirty="0">
                <a:solidFill>
                  <a:schemeClr val="tx1"/>
                </a:solidFill>
                <a:latin typeface="Times New Roman" panose="02020603050405020304" pitchFamily="18" charset="0"/>
                <a:cs typeface="Times New Roman" panose="02020603050405020304" pitchFamily="18" charset="0"/>
              </a:rPr>
              <a:t>Instalación PMM por IM</a:t>
            </a:r>
          </a:p>
          <a:p>
            <a:endParaRPr lang="es-419" sz="1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es-A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Marcador de texto 2">
            <a:extLst>
              <a:ext uri="{FF2B5EF4-FFF2-40B4-BE49-F238E27FC236}">
                <a16:creationId xmlns:a16="http://schemas.microsoft.com/office/drawing/2014/main" id="{2008467E-1FD9-2DAD-A77A-C8DAC12D4459}"/>
              </a:ext>
            </a:extLst>
          </p:cNvPr>
          <p:cNvSpPr txBox="1">
            <a:spLocks/>
          </p:cNvSpPr>
          <p:nvPr/>
        </p:nvSpPr>
        <p:spPr>
          <a:xfrm>
            <a:off x="563594" y="2552842"/>
            <a:ext cx="5264458" cy="6647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419" sz="3200" dirty="0">
                <a:solidFill>
                  <a:schemeClr val="tx1"/>
                </a:solidFill>
                <a:latin typeface="Times New Roman" panose="02020603050405020304" pitchFamily="18" charset="0"/>
                <a:cs typeface="Times New Roman" panose="02020603050405020304" pitchFamily="18" charset="0"/>
              </a:rPr>
              <a:t>Corrección PF:</a:t>
            </a:r>
          </a:p>
          <a:p>
            <a:r>
              <a:rPr lang="es-419" sz="3200" dirty="0">
                <a:solidFill>
                  <a:schemeClr val="tx1"/>
                </a:solidFill>
                <a:latin typeface="Times New Roman" panose="02020603050405020304" pitchFamily="18" charset="0"/>
                <a:cs typeface="Times New Roman" panose="02020603050405020304" pitchFamily="18" charset="0"/>
              </a:rPr>
              <a:t>1 tCO2/equipo/mes</a:t>
            </a:r>
            <a:endParaRPr lang="es-A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lecha: hacia abajo 7">
            <a:extLst>
              <a:ext uri="{FF2B5EF4-FFF2-40B4-BE49-F238E27FC236}">
                <a16:creationId xmlns:a16="http://schemas.microsoft.com/office/drawing/2014/main" id="{2659CD1D-1F3D-5670-1B71-C77657ACA58D}"/>
              </a:ext>
            </a:extLst>
          </p:cNvPr>
          <p:cNvSpPr/>
          <p:nvPr/>
        </p:nvSpPr>
        <p:spPr>
          <a:xfrm>
            <a:off x="91855" y="2758352"/>
            <a:ext cx="4476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tx1"/>
              </a:solidFill>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DC2691B2-87C0-66F0-6FD6-2562124D0D0C}"/>
              </a:ext>
            </a:extLst>
          </p:cNvPr>
          <p:cNvSpPr txBox="1"/>
          <p:nvPr/>
        </p:nvSpPr>
        <p:spPr>
          <a:xfrm>
            <a:off x="137106" y="4825591"/>
            <a:ext cx="11963038" cy="3451201"/>
          </a:xfrm>
          <a:prstGeom prst="rect">
            <a:avLst/>
          </a:prstGeom>
        </p:spPr>
        <p:txBody>
          <a:bodyPr/>
          <a:lstStyle>
            <a:defPPr>
              <a:defRPr lang="es-AR"/>
            </a:defPPr>
            <a:lvl1pPr indent="0">
              <a:lnSpc>
                <a:spcPct val="90000"/>
              </a:lnSpc>
              <a:spcBef>
                <a:spcPts val="1000"/>
              </a:spcBef>
              <a:buFont typeface="Arial" panose="020B0604020202020204" pitchFamily="34" charset="0"/>
              <a:buNone/>
              <a:defRPr sz="3200">
                <a:solidFill>
                  <a:schemeClr val="tx1">
                    <a:tint val="75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AR" dirty="0">
                <a:solidFill>
                  <a:schemeClr val="tx1"/>
                </a:solidFill>
                <a:latin typeface="Times New Roman" panose="02020603050405020304" pitchFamily="18" charset="0"/>
                <a:cs typeface="Times New Roman" panose="02020603050405020304" pitchFamily="18" charset="0"/>
              </a:rPr>
              <a:t>Parque actual (solo el 10% PMM)  </a:t>
            </a:r>
          </a:p>
          <a:p>
            <a:r>
              <a:rPr lang="es-AR" dirty="0">
                <a:solidFill>
                  <a:schemeClr val="tx1"/>
                </a:solidFill>
                <a:latin typeface="Times New Roman" panose="02020603050405020304" pitchFamily="18" charset="0"/>
                <a:cs typeface="Times New Roman" panose="02020603050405020304" pitchFamily="18" charset="0"/>
              </a:rPr>
              <a:t>El ahorro acumulado 24 meses fue de alrededor de 1000 tCO2 equiv. </a:t>
            </a:r>
          </a:p>
          <a:p>
            <a:r>
              <a:rPr lang="es-AR" dirty="0">
                <a:solidFill>
                  <a:schemeClr val="tx1"/>
                </a:solidFill>
                <a:latin typeface="Times New Roman" panose="02020603050405020304" pitchFamily="18" charset="0"/>
                <a:cs typeface="Times New Roman" panose="02020603050405020304" pitchFamily="18" charset="0"/>
              </a:rPr>
              <a:t>parque teórico del 65% PMM,  casi 6500 toneladas de CO2/año.</a:t>
            </a:r>
          </a:p>
          <a:p>
            <a:r>
              <a:rPr lang="es-AR" dirty="0">
                <a:solidFill>
                  <a:schemeClr val="tx1"/>
                </a:solidFill>
                <a:latin typeface="Times New Roman" panose="02020603050405020304" pitchFamily="18" charset="0"/>
                <a:cs typeface="Times New Roman" panose="02020603050405020304" pitchFamily="18" charset="0"/>
              </a:rPr>
              <a:t> </a:t>
            </a:r>
          </a:p>
        </p:txBody>
      </p:sp>
      <p:sp>
        <p:nvSpPr>
          <p:cNvPr id="11" name="Flecha: hacia abajo 10">
            <a:extLst>
              <a:ext uri="{FF2B5EF4-FFF2-40B4-BE49-F238E27FC236}">
                <a16:creationId xmlns:a16="http://schemas.microsoft.com/office/drawing/2014/main" id="{346B7458-C982-482A-8189-132A475B09EC}"/>
              </a:ext>
            </a:extLst>
          </p:cNvPr>
          <p:cNvSpPr/>
          <p:nvPr/>
        </p:nvSpPr>
        <p:spPr>
          <a:xfrm>
            <a:off x="115919" y="3823095"/>
            <a:ext cx="4476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tx1"/>
              </a:solidFill>
              <a:latin typeface="Times New Roman" panose="02020603050405020304" pitchFamily="18" charset="0"/>
              <a:cs typeface="Times New Roman" panose="02020603050405020304" pitchFamily="18" charset="0"/>
            </a:endParaRPr>
          </a:p>
        </p:txBody>
      </p:sp>
      <p:sp>
        <p:nvSpPr>
          <p:cNvPr id="12" name="Marcador de texto 2">
            <a:extLst>
              <a:ext uri="{FF2B5EF4-FFF2-40B4-BE49-F238E27FC236}">
                <a16:creationId xmlns:a16="http://schemas.microsoft.com/office/drawing/2014/main" id="{B5F0D016-8811-4386-9FD0-90B410534CB2}"/>
              </a:ext>
            </a:extLst>
          </p:cNvPr>
          <p:cNvSpPr txBox="1">
            <a:spLocks/>
          </p:cNvSpPr>
          <p:nvPr/>
        </p:nvSpPr>
        <p:spPr>
          <a:xfrm>
            <a:off x="638483" y="3615397"/>
            <a:ext cx="5264458" cy="6647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419" sz="3200" dirty="0">
                <a:solidFill>
                  <a:schemeClr val="tx1"/>
                </a:solidFill>
                <a:latin typeface="Times New Roman" panose="02020603050405020304" pitchFamily="18" charset="0"/>
                <a:cs typeface="Times New Roman" panose="02020603050405020304" pitchFamily="18" charset="0"/>
              </a:rPr>
              <a:t>Consumo energético</a:t>
            </a:r>
          </a:p>
          <a:p>
            <a:r>
              <a:rPr lang="es-419" sz="3200" dirty="0">
                <a:solidFill>
                  <a:schemeClr val="tx1"/>
                </a:solidFill>
                <a:latin typeface="Times New Roman" panose="02020603050405020304" pitchFamily="18" charset="0"/>
                <a:cs typeface="Times New Roman" panose="02020603050405020304" pitchFamily="18" charset="0"/>
              </a:rPr>
              <a:t>7.5 kW-h/equipo</a:t>
            </a:r>
          </a:p>
          <a:p>
            <a:endParaRPr lang="es-419" sz="1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es-A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Marcador de número de diapositiva 13">
            <a:extLst>
              <a:ext uri="{FF2B5EF4-FFF2-40B4-BE49-F238E27FC236}">
                <a16:creationId xmlns:a16="http://schemas.microsoft.com/office/drawing/2014/main" id="{6454DC39-2540-F6DD-BF78-D9248ADF9E03}"/>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13</a:t>
            </a:fld>
            <a:endParaRPr lang="es-AR" b="1" dirty="0"/>
          </a:p>
        </p:txBody>
      </p:sp>
    </p:spTree>
    <p:extLst>
      <p:ext uri="{BB962C8B-B14F-4D97-AF65-F5344CB8AC3E}">
        <p14:creationId xmlns:p14="http://schemas.microsoft.com/office/powerpoint/2010/main" val="397741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17B5FEB-4E32-6E95-5725-F85DF6393C45}"/>
              </a:ext>
            </a:extLst>
          </p:cNvPr>
          <p:cNvSpPr>
            <a:spLocks noGrp="1"/>
          </p:cNvSpPr>
          <p:nvPr>
            <p:ph type="body" idx="1"/>
          </p:nvPr>
        </p:nvSpPr>
        <p:spPr>
          <a:xfrm>
            <a:off x="370211" y="1022087"/>
            <a:ext cx="10515600" cy="1500187"/>
          </a:xfrm>
        </p:spPr>
        <p:txBody>
          <a:bodyPr/>
          <a:lstStyle/>
          <a:p>
            <a:r>
              <a:rPr lang="es-MX" b="1" dirty="0">
                <a:solidFill>
                  <a:schemeClr val="tx1"/>
                </a:solidFill>
              </a:rPr>
              <a:t>Evolución de indicadores </a:t>
            </a:r>
            <a:endParaRPr lang="es-AR" b="1" dirty="0">
              <a:solidFill>
                <a:schemeClr val="tx1"/>
              </a:solidFill>
            </a:endParaRPr>
          </a:p>
          <a:p>
            <a:endParaRPr lang="es-419" b="1" dirty="0">
              <a:solidFill>
                <a:schemeClr val="tx1"/>
              </a:solidFill>
            </a:endParaRPr>
          </a:p>
        </p:txBody>
      </p:sp>
      <p:sp>
        <p:nvSpPr>
          <p:cNvPr id="4" name="Marcador de texto 2">
            <a:extLst>
              <a:ext uri="{FF2B5EF4-FFF2-40B4-BE49-F238E27FC236}">
                <a16:creationId xmlns:a16="http://schemas.microsoft.com/office/drawing/2014/main" id="{DE23B3E9-A179-2394-F292-79A8917D2D24}"/>
              </a:ext>
            </a:extLst>
          </p:cNvPr>
          <p:cNvSpPr txBox="1">
            <a:spLocks/>
          </p:cNvSpPr>
          <p:nvPr/>
        </p:nvSpPr>
        <p:spPr>
          <a:xfrm>
            <a:off x="184473" y="1438475"/>
            <a:ext cx="11451578" cy="150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7000"/>
              </a:lnSpc>
              <a:spcAft>
                <a:spcPts val="800"/>
              </a:spcAft>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 uso como herramienta altamente efectiva en la detección temprana de problemáticas que impactan la eficiencia del sistema, como recirculación en superficie, fugas en el tubería, obstrucciones o deterioro de bombas, y desajuste en la tensión de alimentación, entre otros.</a:t>
            </a:r>
          </a:p>
          <a:p>
            <a:pPr algn="just">
              <a:lnSpc>
                <a:spcPct val="107000"/>
              </a:lnSpc>
              <a:spcAft>
                <a:spcPts val="800"/>
              </a:spcAft>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cambio de paradigma en la toma de decisiones constituye uno de los mayores desafíos a los que nos enfrentamos actualmente en la operación diaria de pozos. Disponer de la información contribuye a facilitar la toma de decisión en la corrección de la desviación,          </a:t>
            </a:r>
            <a:endParaRPr lang="es-A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dirty="0">
                <a:solidFill>
                  <a:schemeClr val="tx1"/>
                </a:solidFill>
                <a:effectLst/>
                <a:latin typeface="Times New Roman" panose="02020603050405020304" pitchFamily="18" charset="0"/>
                <a:ea typeface="Calibri" panose="020F0502020204030204" pitchFamily="34" charset="0"/>
              </a:rPr>
              <a:t>Visualización clara de los datos necesarios para la toma de decisiones.  Priorización gráfica, ranking de eficiencia/ineficiencia</a:t>
            </a:r>
          </a:p>
          <a:p>
            <a:pPr algn="just">
              <a:lnSpc>
                <a:spcPct val="107000"/>
              </a:lnSpc>
              <a:spcAft>
                <a:spcPts val="800"/>
              </a:spcAft>
            </a:pPr>
            <a:r>
              <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Estos indicadores representan una herramienta fundamental para minimizar el impacto ambiental de las emisiones de CO2 y permiten visualizar patrones de eficiencia e ineficiencia incorporando el concepto energético a las variables de standard de monitoreo.</a:t>
            </a:r>
          </a:p>
          <a:p>
            <a:pPr algn="just">
              <a:lnSpc>
                <a:spcPct val="107000"/>
              </a:lnSpc>
              <a:spcAft>
                <a:spcPts val="800"/>
              </a:spcAft>
            </a:pPr>
            <a:r>
              <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Debido al contexto internacional y nacional de restricciones en la provisión de materiales, se priorizan los pozos con pérdida total de producción. </a:t>
            </a:r>
          </a:p>
          <a:p>
            <a:pPr algn="just">
              <a:lnSpc>
                <a:spcPct val="107000"/>
              </a:lnSpc>
              <a:spcAft>
                <a:spcPts val="800"/>
              </a:spcAft>
            </a:pPr>
            <a:endPar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s-AR" dirty="0">
              <a:solidFill>
                <a:schemeClr val="tx1"/>
              </a:solidFill>
            </a:endParaRPr>
          </a:p>
        </p:txBody>
      </p:sp>
      <p:sp>
        <p:nvSpPr>
          <p:cNvPr id="6" name="Marcador de número de diapositiva 5">
            <a:extLst>
              <a:ext uri="{FF2B5EF4-FFF2-40B4-BE49-F238E27FC236}">
                <a16:creationId xmlns:a16="http://schemas.microsoft.com/office/drawing/2014/main" id="{BD2AFF65-37BA-993E-9044-E222B59758F5}"/>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14</a:t>
            </a:fld>
            <a:endParaRPr lang="es-AR" b="1" dirty="0"/>
          </a:p>
        </p:txBody>
      </p:sp>
    </p:spTree>
    <p:extLst>
      <p:ext uri="{BB962C8B-B14F-4D97-AF65-F5344CB8AC3E}">
        <p14:creationId xmlns:p14="http://schemas.microsoft.com/office/powerpoint/2010/main" val="19282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E10FC-B9F6-F9A1-3CC1-3EC9712F5080}"/>
              </a:ext>
            </a:extLst>
          </p:cNvPr>
          <p:cNvSpPr>
            <a:spLocks noGrp="1"/>
          </p:cNvSpPr>
          <p:nvPr>
            <p:ph type="title"/>
          </p:nvPr>
        </p:nvSpPr>
        <p:spPr/>
        <p:txBody>
          <a:bodyPr/>
          <a:lstStyle/>
          <a:p>
            <a:endParaRPr lang="es-419" dirty="0"/>
          </a:p>
        </p:txBody>
      </p:sp>
      <p:sp>
        <p:nvSpPr>
          <p:cNvPr id="3" name="Marcador de texto 2">
            <a:extLst>
              <a:ext uri="{FF2B5EF4-FFF2-40B4-BE49-F238E27FC236}">
                <a16:creationId xmlns:a16="http://schemas.microsoft.com/office/drawing/2014/main" id="{E3E0C799-799E-2DDA-215A-78F3A0D951AA}"/>
              </a:ext>
            </a:extLst>
          </p:cNvPr>
          <p:cNvSpPr>
            <a:spLocks noGrp="1"/>
          </p:cNvSpPr>
          <p:nvPr>
            <p:ph type="body" idx="1"/>
          </p:nvPr>
        </p:nvSpPr>
        <p:spPr/>
        <p:txBody>
          <a:bodyPr/>
          <a:lstStyle/>
          <a:p>
            <a:endParaRPr lang="es-419" dirty="0"/>
          </a:p>
        </p:txBody>
      </p:sp>
      <p:pic>
        <p:nvPicPr>
          <p:cNvPr id="5" name="Imagen 4">
            <a:extLst>
              <a:ext uri="{FF2B5EF4-FFF2-40B4-BE49-F238E27FC236}">
                <a16:creationId xmlns:a16="http://schemas.microsoft.com/office/drawing/2014/main" id="{93662F78-AC66-8455-3D82-BB54893CB00A}"/>
              </a:ext>
            </a:extLst>
          </p:cNvPr>
          <p:cNvPicPr>
            <a:picLocks noChangeAspect="1"/>
          </p:cNvPicPr>
          <p:nvPr/>
        </p:nvPicPr>
        <p:blipFill>
          <a:blip r:embed="rId3"/>
          <a:stretch>
            <a:fillRect/>
          </a:stretch>
        </p:blipFill>
        <p:spPr>
          <a:xfrm>
            <a:off x="469273" y="1512744"/>
            <a:ext cx="9139754" cy="5212734"/>
          </a:xfrm>
          <a:prstGeom prst="rect">
            <a:avLst/>
          </a:prstGeom>
        </p:spPr>
      </p:pic>
      <p:pic>
        <p:nvPicPr>
          <p:cNvPr id="7" name="Imagen 6">
            <a:extLst>
              <a:ext uri="{FF2B5EF4-FFF2-40B4-BE49-F238E27FC236}">
                <a16:creationId xmlns:a16="http://schemas.microsoft.com/office/drawing/2014/main" id="{5E7772C8-E5C7-B10F-F7F3-617115A4F10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7000"/>
                    </a14:imgEffect>
                  </a14:imgLayer>
                </a14:imgProps>
              </a:ext>
            </a:extLst>
          </a:blip>
          <a:stretch>
            <a:fillRect/>
          </a:stretch>
        </p:blipFill>
        <p:spPr>
          <a:xfrm>
            <a:off x="6609170" y="4293705"/>
            <a:ext cx="2902577" cy="2335695"/>
          </a:xfrm>
          <a:prstGeom prst="rect">
            <a:avLst/>
          </a:prstGeom>
        </p:spPr>
      </p:pic>
      <p:pic>
        <p:nvPicPr>
          <p:cNvPr id="9" name="Imagen 8">
            <a:extLst>
              <a:ext uri="{FF2B5EF4-FFF2-40B4-BE49-F238E27FC236}">
                <a16:creationId xmlns:a16="http://schemas.microsoft.com/office/drawing/2014/main" id="{3CD959D6-4B6C-4D50-6EA0-FD1C69821826}"/>
              </a:ext>
            </a:extLst>
          </p:cNvPr>
          <p:cNvPicPr>
            <a:picLocks noChangeAspect="1"/>
          </p:cNvPicPr>
          <p:nvPr/>
        </p:nvPicPr>
        <p:blipFill>
          <a:blip r:embed="rId6"/>
          <a:stretch>
            <a:fillRect/>
          </a:stretch>
        </p:blipFill>
        <p:spPr>
          <a:xfrm>
            <a:off x="9971604" y="1473038"/>
            <a:ext cx="1617429" cy="5156362"/>
          </a:xfrm>
          <a:prstGeom prst="rect">
            <a:avLst/>
          </a:prstGeom>
        </p:spPr>
      </p:pic>
      <p:sp>
        <p:nvSpPr>
          <p:cNvPr id="4" name="Marcador de texto 2">
            <a:extLst>
              <a:ext uri="{FF2B5EF4-FFF2-40B4-BE49-F238E27FC236}">
                <a16:creationId xmlns:a16="http://schemas.microsoft.com/office/drawing/2014/main" id="{2031704E-C8DF-FB60-A965-F70C268572E9}"/>
              </a:ext>
            </a:extLst>
          </p:cNvPr>
          <p:cNvSpPr txBox="1">
            <a:spLocks/>
          </p:cNvSpPr>
          <p:nvPr/>
        </p:nvSpPr>
        <p:spPr>
          <a:xfrm>
            <a:off x="174902" y="964896"/>
            <a:ext cx="9705945" cy="1500187"/>
          </a:xfrm>
          <a:prstGeom prst="rect">
            <a:avLst/>
          </a:prstGeom>
        </p:spPr>
        <p:txBody>
          <a:bodyPr/>
          <a:lstStyle>
            <a:defPPr>
              <a:defRPr lang="es-AR"/>
            </a:defPPr>
            <a:lvl1pPr indent="0">
              <a:lnSpc>
                <a:spcPct val="90000"/>
              </a:lnSpc>
              <a:spcBef>
                <a:spcPts val="1000"/>
              </a:spcBef>
              <a:buFont typeface="Arial" panose="020B0604020202020204" pitchFamily="34" charset="0"/>
              <a:buNone/>
              <a:defRPr sz="2400" b="1"/>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AR" dirty="0"/>
              <a:t>Impacto de la tecnología en las estrategias de eficiencia Energética</a:t>
            </a:r>
          </a:p>
          <a:p>
            <a:endParaRPr lang="es-419" dirty="0"/>
          </a:p>
        </p:txBody>
      </p:sp>
      <p:sp>
        <p:nvSpPr>
          <p:cNvPr id="10" name="Marcador de número de diapositiva 9">
            <a:extLst>
              <a:ext uri="{FF2B5EF4-FFF2-40B4-BE49-F238E27FC236}">
                <a16:creationId xmlns:a16="http://schemas.microsoft.com/office/drawing/2014/main" id="{9795EE61-9DE1-C216-70FE-9272A8D49343}"/>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15</a:t>
            </a:fld>
            <a:endParaRPr lang="es-AR" b="1" dirty="0"/>
          </a:p>
        </p:txBody>
      </p:sp>
    </p:spTree>
    <p:extLst>
      <p:ext uri="{BB962C8B-B14F-4D97-AF65-F5344CB8AC3E}">
        <p14:creationId xmlns:p14="http://schemas.microsoft.com/office/powerpoint/2010/main" val="233450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id="{882E8ACF-4D60-1E50-021C-9D94D1FAF90C}"/>
              </a:ext>
            </a:extLst>
          </p:cNvPr>
          <p:cNvSpPr txBox="1">
            <a:spLocks/>
          </p:cNvSpPr>
          <p:nvPr/>
        </p:nvSpPr>
        <p:spPr>
          <a:xfrm>
            <a:off x="370211" y="1091661"/>
            <a:ext cx="10515600" cy="150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AR" b="1" dirty="0">
                <a:solidFill>
                  <a:schemeClr val="tx1"/>
                </a:solidFill>
                <a:latin typeface="+mj-lt"/>
              </a:rPr>
              <a:t>Conclusiones</a:t>
            </a:r>
            <a:r>
              <a:rPr lang="en-US" b="1" dirty="0">
                <a:solidFill>
                  <a:schemeClr val="tx1"/>
                </a:solidFill>
                <a:latin typeface="+mj-lt"/>
              </a:rPr>
              <a:t> </a:t>
            </a:r>
            <a:endParaRPr lang="es-AR" b="1" dirty="0">
              <a:solidFill>
                <a:schemeClr val="tx1"/>
              </a:solidFill>
              <a:latin typeface="+mj-lt"/>
            </a:endParaRPr>
          </a:p>
          <a:p>
            <a:endParaRPr lang="es-419" b="1" dirty="0">
              <a:solidFill>
                <a:schemeClr val="tx1"/>
              </a:solidFill>
              <a:latin typeface="+mj-lt"/>
            </a:endParaRPr>
          </a:p>
        </p:txBody>
      </p:sp>
      <p:sp>
        <p:nvSpPr>
          <p:cNvPr id="5" name="Rectángulo 4">
            <a:extLst>
              <a:ext uri="{FF2B5EF4-FFF2-40B4-BE49-F238E27FC236}">
                <a16:creationId xmlns:a16="http://schemas.microsoft.com/office/drawing/2014/main" id="{4C79E483-FB22-472B-8697-CDA577293633}"/>
              </a:ext>
            </a:extLst>
          </p:cNvPr>
          <p:cNvSpPr/>
          <p:nvPr/>
        </p:nvSpPr>
        <p:spPr>
          <a:xfrm>
            <a:off x="0" y="1441562"/>
            <a:ext cx="11327231" cy="5131006"/>
          </a:xfrm>
          <a:prstGeom prst="rect">
            <a:avLst/>
          </a:prstGeom>
        </p:spPr>
        <p:txBody>
          <a:bodyPr/>
          <a:lstStyle/>
          <a:p>
            <a:pPr lvl="0" algn="just">
              <a:buChar char="•"/>
            </a:pPr>
            <a:endParaRPr lang="es-AR" dirty="0">
              <a:latin typeface="Times New Roman" panose="02020603050405020304" pitchFamily="18" charset="0"/>
              <a:cs typeface="Times New Roman" panose="02020603050405020304" pitchFamily="18" charset="0"/>
            </a:endParaRPr>
          </a:p>
          <a:p>
            <a:pPr lvl="1" algn="just">
              <a:buChar char="•"/>
            </a:pPr>
            <a:r>
              <a:rPr lang="es-AR" dirty="0">
                <a:latin typeface="Times New Roman" panose="02020603050405020304" pitchFamily="18" charset="0"/>
                <a:cs typeface="Times New Roman" panose="02020603050405020304" pitchFamily="18" charset="0"/>
              </a:rPr>
              <a:t>El método brinda un marco referencial, permite una </a:t>
            </a:r>
            <a:r>
              <a:rPr lang="es-AR" b="1" u="sng" dirty="0">
                <a:latin typeface="Times New Roman" panose="02020603050405020304" pitchFamily="18" charset="0"/>
                <a:cs typeface="Times New Roman" panose="02020603050405020304" pitchFamily="18" charset="0"/>
              </a:rPr>
              <a:t>rápida evaluación</a:t>
            </a:r>
            <a:r>
              <a:rPr lang="es-AR" dirty="0">
                <a:latin typeface="Times New Roman" panose="02020603050405020304" pitchFamily="18" charset="0"/>
                <a:cs typeface="Times New Roman" panose="02020603050405020304" pitchFamily="18" charset="0"/>
              </a:rPr>
              <a:t> de grandes parques BES y la </a:t>
            </a:r>
            <a:r>
              <a:rPr lang="es-AR" b="1" u="sng" dirty="0">
                <a:latin typeface="Times New Roman" panose="02020603050405020304" pitchFamily="18" charset="0"/>
                <a:cs typeface="Times New Roman" panose="02020603050405020304" pitchFamily="18" charset="0"/>
              </a:rPr>
              <a:t>detección temprana</a:t>
            </a:r>
            <a:r>
              <a:rPr lang="es-AR" dirty="0">
                <a:latin typeface="Times New Roman" panose="02020603050405020304" pitchFamily="18" charset="0"/>
                <a:cs typeface="Times New Roman" panose="02020603050405020304" pitchFamily="18" charset="0"/>
              </a:rPr>
              <a:t> de desvíos, dando visibilidad de </a:t>
            </a:r>
            <a:r>
              <a:rPr lang="es-AR" b="1" u="sng" dirty="0">
                <a:latin typeface="Times New Roman" panose="02020603050405020304" pitchFamily="18" charset="0"/>
                <a:cs typeface="Times New Roman" panose="02020603050405020304" pitchFamily="18" charset="0"/>
              </a:rPr>
              <a:t>cómo</a:t>
            </a:r>
            <a:r>
              <a:rPr lang="es-AR" dirty="0">
                <a:latin typeface="Times New Roman" panose="02020603050405020304" pitchFamily="18" charset="0"/>
                <a:cs typeface="Times New Roman" panose="02020603050405020304" pitchFamily="18" charset="0"/>
              </a:rPr>
              <a:t> se está consumiendo energía,</a:t>
            </a:r>
          </a:p>
          <a:p>
            <a:pPr lvl="1" algn="just">
              <a:buChar char="•"/>
            </a:pPr>
            <a:endParaRPr lang="es-AR" dirty="0">
              <a:latin typeface="Times New Roman" panose="02020603050405020304" pitchFamily="18" charset="0"/>
              <a:cs typeface="Times New Roman" panose="02020603050405020304" pitchFamily="18" charset="0"/>
            </a:endParaRPr>
          </a:p>
          <a:p>
            <a:pPr lvl="1" algn="just">
              <a:buChar char="•"/>
            </a:pPr>
            <a:r>
              <a:rPr lang="es-AR" dirty="0">
                <a:latin typeface="Times New Roman" panose="02020603050405020304" pitchFamily="18" charset="0"/>
                <a:cs typeface="Times New Roman" panose="02020603050405020304" pitchFamily="18" charset="0"/>
              </a:rPr>
              <a:t>Identificación temprana de fallas por </a:t>
            </a:r>
            <a:r>
              <a:rPr lang="es-AR" b="1" u="sng" dirty="0">
                <a:latin typeface="Times New Roman" panose="02020603050405020304" pitchFamily="18" charset="0"/>
                <a:cs typeface="Times New Roman" panose="02020603050405020304" pitchFamily="18" charset="0"/>
              </a:rPr>
              <a:t>tubing leak</a:t>
            </a:r>
            <a:r>
              <a:rPr lang="es-AR" dirty="0">
                <a:latin typeface="Times New Roman" panose="02020603050405020304" pitchFamily="18" charset="0"/>
                <a:cs typeface="Times New Roman" panose="02020603050405020304" pitchFamily="18" charset="0"/>
              </a:rPr>
              <a:t>, permite evitar altos costos intervención compleja, eliminar riesgos  operativos durante la intervención y utilizar el recurso energético de forma </a:t>
            </a:r>
            <a:r>
              <a:rPr lang="es-AR" b="1" u="sng" dirty="0">
                <a:latin typeface="Times New Roman" panose="02020603050405020304" pitchFamily="18" charset="0"/>
                <a:cs typeface="Times New Roman" panose="02020603050405020304" pitchFamily="18" charset="0"/>
              </a:rPr>
              <a:t>eficiente y responsable</a:t>
            </a:r>
            <a:r>
              <a:rPr lang="es-AR" dirty="0">
                <a:latin typeface="Times New Roman" panose="02020603050405020304" pitchFamily="18" charset="0"/>
                <a:cs typeface="Times New Roman" panose="02020603050405020304" pitchFamily="18" charset="0"/>
              </a:rPr>
              <a:t>.</a:t>
            </a:r>
          </a:p>
          <a:p>
            <a:pPr lvl="1" algn="just">
              <a:buChar char="•"/>
            </a:pPr>
            <a:endParaRPr lang="es-AR" dirty="0">
              <a:latin typeface="Times New Roman" panose="02020603050405020304" pitchFamily="18" charset="0"/>
              <a:cs typeface="Times New Roman" panose="02020603050405020304" pitchFamily="18" charset="0"/>
            </a:endParaRPr>
          </a:p>
          <a:p>
            <a:pPr lvl="1" algn="just">
              <a:buChar char="•"/>
            </a:pPr>
            <a:r>
              <a:rPr lang="es-AR" dirty="0">
                <a:latin typeface="Times New Roman" panose="02020603050405020304" pitchFamily="18" charset="0"/>
                <a:cs typeface="Times New Roman" panose="02020603050405020304" pitchFamily="18" charset="0"/>
              </a:rPr>
              <a:t>Barreras: están dadas por el impacto económico de corto plazo, disponibilidad de recursos y priorización ante pozos en falla con pérdida total de la producción.</a:t>
            </a:r>
          </a:p>
          <a:p>
            <a:pPr lvl="1" algn="just">
              <a:buChar char="•"/>
            </a:pPr>
            <a:endParaRPr lang="es-AR" dirty="0">
              <a:latin typeface="Times New Roman" panose="02020603050405020304" pitchFamily="18" charset="0"/>
              <a:cs typeface="Times New Roman" panose="02020603050405020304" pitchFamily="18" charset="0"/>
            </a:endParaRPr>
          </a:p>
          <a:p>
            <a:pPr lvl="1" algn="just">
              <a:buChar char="•"/>
            </a:pPr>
            <a:r>
              <a:rPr lang="es-AR" dirty="0">
                <a:latin typeface="Times New Roman" panose="02020603050405020304" pitchFamily="18" charset="0"/>
                <a:cs typeface="Times New Roman" panose="02020603050405020304" pitchFamily="18" charset="0"/>
              </a:rPr>
              <a:t>Comportamiento: La forma en que las personas toman </a:t>
            </a:r>
            <a:r>
              <a:rPr lang="es-AR" b="1" u="sng" dirty="0">
                <a:latin typeface="Times New Roman" panose="02020603050405020304" pitchFamily="18" charset="0"/>
                <a:cs typeface="Times New Roman" panose="02020603050405020304" pitchFamily="18" charset="0"/>
              </a:rPr>
              <a:t>decisiones relacionadas con la energía y la operación</a:t>
            </a:r>
            <a:r>
              <a:rPr lang="es-AR" dirty="0">
                <a:latin typeface="Times New Roman" panose="02020603050405020304" pitchFamily="18" charset="0"/>
                <a:cs typeface="Times New Roman" panose="02020603050405020304" pitchFamily="18" charset="0"/>
              </a:rPr>
              <a:t> de los equipos tiene un impacto significativo en toda </a:t>
            </a:r>
            <a:r>
              <a:rPr lang="es-AR" b="1" u="sng" dirty="0">
                <a:latin typeface="Times New Roman" panose="02020603050405020304" pitchFamily="18" charset="0"/>
                <a:cs typeface="Times New Roman" panose="02020603050405020304" pitchFamily="18" charset="0"/>
              </a:rPr>
              <a:t>estrategia de disminución de la huella de carbono y uso eficiente de la energía</a:t>
            </a:r>
            <a:r>
              <a:rPr lang="es-AR" dirty="0">
                <a:latin typeface="Times New Roman" panose="02020603050405020304" pitchFamily="18" charset="0"/>
                <a:cs typeface="Times New Roman" panose="02020603050405020304" pitchFamily="18" charset="0"/>
              </a:rPr>
              <a:t>, Los equipos ineficientes no son prioritarios a la hora de planificar intervenciones. Deben competir con aquellos pozos en merma o con oportunidad de Adecuación. </a:t>
            </a:r>
          </a:p>
          <a:p>
            <a:pPr lvl="1" algn="just">
              <a:buFontTx/>
              <a:buChar char="•"/>
            </a:pPr>
            <a:endParaRPr lang="es-AR" dirty="0">
              <a:latin typeface="Times New Roman" panose="02020603050405020304" pitchFamily="18" charset="0"/>
              <a:cs typeface="Times New Roman" panose="02020603050405020304" pitchFamily="18" charset="0"/>
            </a:endParaRPr>
          </a:p>
          <a:p>
            <a:pPr lvl="1" algn="just">
              <a:buFontTx/>
              <a:buChar char="•"/>
            </a:pPr>
            <a:r>
              <a:rPr lang="es-AR" dirty="0">
                <a:latin typeface="Times New Roman" panose="02020603050405020304" pitchFamily="18" charset="0"/>
                <a:cs typeface="Times New Roman" panose="02020603050405020304" pitchFamily="18" charset="0"/>
              </a:rPr>
              <a:t>Disponer de manera sencilla de herramientas o algoritmos que faciliten la interpretación y toma de decisiones puede hacer más propicio el escenario para lograr los objetivos económicos y técnicos en busca de un </a:t>
            </a:r>
            <a:r>
              <a:rPr lang="es-AR" b="1" u="sng" dirty="0">
                <a:latin typeface="Times New Roman" panose="02020603050405020304" pitchFamily="18" charset="0"/>
                <a:cs typeface="Times New Roman" panose="02020603050405020304" pitchFamily="18" charset="0"/>
              </a:rPr>
              <a:t>desarrollo sustentable</a:t>
            </a:r>
            <a:r>
              <a:rPr lang="es-AR" dirty="0">
                <a:latin typeface="Times New Roman" panose="02020603050405020304" pitchFamily="18" charset="0"/>
                <a:cs typeface="Times New Roman" panose="02020603050405020304" pitchFamily="18" charset="0"/>
              </a:rPr>
              <a:t> y competitivo del sistema BES</a:t>
            </a:r>
          </a:p>
          <a:p>
            <a:pPr lvl="1" algn="just">
              <a:buChar char="•"/>
            </a:pPr>
            <a:endParaRPr lang="es-AR" dirty="0">
              <a:latin typeface="Times New Roman" panose="02020603050405020304" pitchFamily="18" charset="0"/>
              <a:cs typeface="Times New Roman" panose="02020603050405020304" pitchFamily="18" charset="0"/>
            </a:endParaRPr>
          </a:p>
        </p:txBody>
      </p:sp>
      <p:sp>
        <p:nvSpPr>
          <p:cNvPr id="6" name="Marcador de número de diapositiva 5">
            <a:extLst>
              <a:ext uri="{FF2B5EF4-FFF2-40B4-BE49-F238E27FC236}">
                <a16:creationId xmlns:a16="http://schemas.microsoft.com/office/drawing/2014/main" id="{F72EAA54-8F45-661E-701F-8C2434A09BD4}"/>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16</a:t>
            </a:fld>
            <a:endParaRPr lang="es-AR" b="1" dirty="0"/>
          </a:p>
        </p:txBody>
      </p:sp>
    </p:spTree>
    <p:extLst>
      <p:ext uri="{BB962C8B-B14F-4D97-AF65-F5344CB8AC3E}">
        <p14:creationId xmlns:p14="http://schemas.microsoft.com/office/powerpoint/2010/main" val="418573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5A3833E-7947-68E8-677B-945B651CC3DC}"/>
              </a:ext>
            </a:extLst>
          </p:cNvPr>
          <p:cNvSpPr>
            <a:spLocks noGrp="1"/>
          </p:cNvSpPr>
          <p:nvPr>
            <p:ph type="body" idx="1"/>
          </p:nvPr>
        </p:nvSpPr>
        <p:spPr>
          <a:xfrm>
            <a:off x="121920" y="1839378"/>
            <a:ext cx="11643359" cy="5131006"/>
          </a:xfrm>
        </p:spPr>
        <p:txBody>
          <a:bodyPr/>
          <a:lstStyle/>
          <a:p>
            <a:endParaRPr lang="es-419"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A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Expansión de la utilización de la metodología </a:t>
            </a:r>
            <a:r>
              <a:rPr lang="es-A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s-A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masificación). </a:t>
            </a:r>
            <a:r>
              <a:rPr lang="es-A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s-A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A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Incorporación del concepto  </a:t>
            </a:r>
            <a:r>
              <a:rPr lang="es-A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IE</a:t>
            </a:r>
            <a:r>
              <a:rPr lang="es-A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en software de análisis mediante IA.</a:t>
            </a:r>
          </a:p>
          <a:p>
            <a:pPr marL="285750" indent="-285750">
              <a:buFont typeface="Arial" panose="020B0604020202020204" pitchFamily="34" charset="0"/>
              <a:buChar char="•"/>
            </a:pPr>
            <a:r>
              <a:rPr lang="es-A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Eficiencia Energética como desvio Operativo  asociación  con posibles fallas.</a:t>
            </a:r>
          </a:p>
          <a:p>
            <a:pPr marL="285750" indent="-285750">
              <a:buFont typeface="Arial" panose="020B0604020202020204" pitchFamily="34" charset="0"/>
              <a:buChar char="•"/>
            </a:pPr>
            <a:endParaRPr lang="es-A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s-AR"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Marcador de texto 2">
            <a:extLst>
              <a:ext uri="{FF2B5EF4-FFF2-40B4-BE49-F238E27FC236}">
                <a16:creationId xmlns:a16="http://schemas.microsoft.com/office/drawing/2014/main" id="{882E8ACF-4D60-1E50-021C-9D94D1FAF90C}"/>
              </a:ext>
            </a:extLst>
          </p:cNvPr>
          <p:cNvSpPr txBox="1">
            <a:spLocks/>
          </p:cNvSpPr>
          <p:nvPr/>
        </p:nvSpPr>
        <p:spPr>
          <a:xfrm>
            <a:off x="227207" y="1266354"/>
            <a:ext cx="10515600" cy="150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419" b="1" dirty="0">
                <a:solidFill>
                  <a:schemeClr val="tx1"/>
                </a:solidFill>
                <a:latin typeface="Times New Roman" panose="02020603050405020304" pitchFamily="18" charset="0"/>
                <a:cs typeface="Times New Roman" panose="02020603050405020304" pitchFamily="18" charset="0"/>
              </a:rPr>
              <a:t>Desafíos </a:t>
            </a:r>
          </a:p>
        </p:txBody>
      </p:sp>
      <p:sp>
        <p:nvSpPr>
          <p:cNvPr id="12" name="Marcador de número de diapositiva 11">
            <a:extLst>
              <a:ext uri="{FF2B5EF4-FFF2-40B4-BE49-F238E27FC236}">
                <a16:creationId xmlns:a16="http://schemas.microsoft.com/office/drawing/2014/main" id="{213A2128-3742-53F5-1B4A-7DB78FA9A9BD}"/>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17</a:t>
            </a:fld>
            <a:endParaRPr lang="es-AR" b="1" dirty="0"/>
          </a:p>
        </p:txBody>
      </p:sp>
    </p:spTree>
    <p:extLst>
      <p:ext uri="{BB962C8B-B14F-4D97-AF65-F5344CB8AC3E}">
        <p14:creationId xmlns:p14="http://schemas.microsoft.com/office/powerpoint/2010/main" val="63852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21430-ED8B-3DB8-C11F-DF3D88991F92}"/>
              </a:ext>
            </a:extLst>
          </p:cNvPr>
          <p:cNvSpPr>
            <a:spLocks noGrp="1"/>
          </p:cNvSpPr>
          <p:nvPr>
            <p:ph type="title"/>
          </p:nvPr>
        </p:nvSpPr>
        <p:spPr>
          <a:xfrm>
            <a:off x="3313296" y="3687933"/>
            <a:ext cx="10515600" cy="958219"/>
          </a:xfrm>
        </p:spPr>
        <p:txBody>
          <a:bodyPr/>
          <a:lstStyle/>
          <a:p>
            <a:r>
              <a:rPr lang="es-419" dirty="0"/>
              <a:t>Muchas Gracias</a:t>
            </a:r>
          </a:p>
        </p:txBody>
      </p:sp>
      <p:sp>
        <p:nvSpPr>
          <p:cNvPr id="3" name="Marcador de texto 2">
            <a:extLst>
              <a:ext uri="{FF2B5EF4-FFF2-40B4-BE49-F238E27FC236}">
                <a16:creationId xmlns:a16="http://schemas.microsoft.com/office/drawing/2014/main" id="{29B66AB6-15C1-C929-94CB-B467CEBA5C77}"/>
              </a:ext>
            </a:extLst>
          </p:cNvPr>
          <p:cNvSpPr>
            <a:spLocks noGrp="1"/>
          </p:cNvSpPr>
          <p:nvPr>
            <p:ph type="body" idx="1"/>
          </p:nvPr>
        </p:nvSpPr>
        <p:spPr/>
        <p:txBody>
          <a:bodyPr/>
          <a:lstStyle/>
          <a:p>
            <a:endParaRPr lang="es-419" dirty="0"/>
          </a:p>
        </p:txBody>
      </p:sp>
      <p:pic>
        <p:nvPicPr>
          <p:cNvPr id="4" name="Imagen 3">
            <a:extLst>
              <a:ext uri="{FF2B5EF4-FFF2-40B4-BE49-F238E27FC236}">
                <a16:creationId xmlns:a16="http://schemas.microsoft.com/office/drawing/2014/main" id="{9D9FC37F-A182-F9CA-1907-71632BC857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11" t="18401" r="5935" b="18280"/>
          <a:stretch/>
        </p:blipFill>
        <p:spPr bwMode="auto">
          <a:xfrm>
            <a:off x="6096000" y="1684062"/>
            <a:ext cx="4934947" cy="1006896"/>
          </a:xfrm>
          <a:prstGeom prst="rect">
            <a:avLst/>
          </a:prstGeom>
          <a:solidFill>
            <a:schemeClr val="bg1"/>
          </a:solidFill>
        </p:spPr>
      </p:pic>
      <p:grpSp>
        <p:nvGrpSpPr>
          <p:cNvPr id="5" name="490 Grupo">
            <a:extLst>
              <a:ext uri="{FF2B5EF4-FFF2-40B4-BE49-F238E27FC236}">
                <a16:creationId xmlns:a16="http://schemas.microsoft.com/office/drawing/2014/main" id="{B42A0A13-3F49-979C-7167-BC706F949ACC}"/>
              </a:ext>
            </a:extLst>
          </p:cNvPr>
          <p:cNvGrpSpPr/>
          <p:nvPr/>
        </p:nvGrpSpPr>
        <p:grpSpPr>
          <a:xfrm>
            <a:off x="1161053" y="1437416"/>
            <a:ext cx="2730419" cy="1500187"/>
            <a:chOff x="285750" y="2241278"/>
            <a:chExt cx="850900" cy="339725"/>
          </a:xfrm>
        </p:grpSpPr>
        <p:sp>
          <p:nvSpPr>
            <p:cNvPr id="6" name="Rectangle 29">
              <a:extLst>
                <a:ext uri="{FF2B5EF4-FFF2-40B4-BE49-F238E27FC236}">
                  <a16:creationId xmlns:a16="http://schemas.microsoft.com/office/drawing/2014/main" id="{6B3C78FE-C984-9BDF-5964-14D0DFEC16CE}"/>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7" name="Freeform 30">
              <a:extLst>
                <a:ext uri="{FF2B5EF4-FFF2-40B4-BE49-F238E27FC236}">
                  <a16:creationId xmlns:a16="http://schemas.microsoft.com/office/drawing/2014/main" id="{5C75CE22-0C77-749E-75B7-C695823D1739}"/>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8" name="Freeform 32">
              <a:extLst>
                <a:ext uri="{FF2B5EF4-FFF2-40B4-BE49-F238E27FC236}">
                  <a16:creationId xmlns:a16="http://schemas.microsoft.com/office/drawing/2014/main" id="{0E472DB8-1922-13CF-2818-4ACEAFB927C1}"/>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9" name="Freeform 35">
              <a:extLst>
                <a:ext uri="{FF2B5EF4-FFF2-40B4-BE49-F238E27FC236}">
                  <a16:creationId xmlns:a16="http://schemas.microsoft.com/office/drawing/2014/main" id="{750573B0-63F4-DD4B-DF8C-7686E1D2719F}"/>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sp>
        <p:nvSpPr>
          <p:cNvPr id="12" name="Marcador de número de diapositiva 11">
            <a:extLst>
              <a:ext uri="{FF2B5EF4-FFF2-40B4-BE49-F238E27FC236}">
                <a16:creationId xmlns:a16="http://schemas.microsoft.com/office/drawing/2014/main" id="{89984E3F-661B-5CA3-FCE0-B98AF0545838}"/>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18</a:t>
            </a:fld>
            <a:endParaRPr lang="es-AR" b="1"/>
          </a:p>
        </p:txBody>
      </p:sp>
    </p:spTree>
    <p:extLst>
      <p:ext uri="{BB962C8B-B14F-4D97-AF65-F5344CB8AC3E}">
        <p14:creationId xmlns:p14="http://schemas.microsoft.com/office/powerpoint/2010/main" val="35579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17B5FEB-4E32-6E95-5725-F85DF6393C45}"/>
              </a:ext>
            </a:extLst>
          </p:cNvPr>
          <p:cNvSpPr>
            <a:spLocks noGrp="1"/>
          </p:cNvSpPr>
          <p:nvPr>
            <p:ph type="body" idx="1"/>
          </p:nvPr>
        </p:nvSpPr>
        <p:spPr>
          <a:xfrm>
            <a:off x="370211" y="1091661"/>
            <a:ext cx="10515600" cy="1500187"/>
          </a:xfrm>
        </p:spPr>
        <p:txBody>
          <a:bodyPr/>
          <a:lstStyle/>
          <a:p>
            <a:r>
              <a:rPr lang="es-AR" b="1" dirty="0">
                <a:solidFill>
                  <a:schemeClr val="tx1"/>
                </a:solidFill>
              </a:rPr>
              <a:t>Resumen e Introducción</a:t>
            </a:r>
          </a:p>
          <a:p>
            <a:endParaRPr lang="es-AR" dirty="0"/>
          </a:p>
        </p:txBody>
      </p:sp>
      <p:sp>
        <p:nvSpPr>
          <p:cNvPr id="4" name="Marcador de texto 2">
            <a:extLst>
              <a:ext uri="{FF2B5EF4-FFF2-40B4-BE49-F238E27FC236}">
                <a16:creationId xmlns:a16="http://schemas.microsoft.com/office/drawing/2014/main" id="{DE23B3E9-A179-2394-F292-79A8917D2D24}"/>
              </a:ext>
            </a:extLst>
          </p:cNvPr>
          <p:cNvSpPr txBox="1">
            <a:spLocks/>
          </p:cNvSpPr>
          <p:nvPr/>
        </p:nvSpPr>
        <p:spPr>
          <a:xfrm>
            <a:off x="468533" y="1731810"/>
            <a:ext cx="11451578" cy="21547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trabajo propuesto se centra en presentar un enfoque de análisis y monitoreo del sistema BES en yacimientos de YPF Santa Cruz basado en índices energéticos.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Esta perspectiva permite visualizar patrones de eficiencia y desvíos en forma efectiva y rápida, reduciendo los tiempos de cálculos complejos e iterativos de simuladores por software. Se pretende compartir las ventajas de la sensibilidad del método para detectar fallas tempranas en el sistema y la posibilidad de priorización de oportunidades de optimización, reducción de costos operativos y emisiones de CO2.</a:t>
            </a:r>
          </a:p>
        </p:txBody>
      </p:sp>
      <p:sp>
        <p:nvSpPr>
          <p:cNvPr id="2" name="Marcador de texto 2">
            <a:extLst>
              <a:ext uri="{FF2B5EF4-FFF2-40B4-BE49-F238E27FC236}">
                <a16:creationId xmlns:a16="http://schemas.microsoft.com/office/drawing/2014/main" id="{CA8F619E-0330-D64A-8920-DD11FC54E853}"/>
              </a:ext>
            </a:extLst>
          </p:cNvPr>
          <p:cNvSpPr txBox="1">
            <a:spLocks/>
          </p:cNvSpPr>
          <p:nvPr/>
        </p:nvSpPr>
        <p:spPr>
          <a:xfrm>
            <a:off x="468533" y="3719979"/>
            <a:ext cx="11451578" cy="45440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Bef>
                <a:spcPts val="0"/>
              </a:spcBef>
              <a:buFont typeface="Arial" panose="020B0604020202020204" pitchFamily="34" charset="0"/>
              <a:buChar char="•"/>
              <a:defRPr/>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Mediante herramientas estadísticas, la metodología se enfoca encontrar tendencias y patrones que permiten distinguir entre comportamientos operativos normales y desviaciones, para la priorización de análisis que conlleven a una reducción de impacto negativo en la operación. Este enfoque se complementa a los sistemas de monitoreo standard dando visibilidad a problemas operativos vinculados a la eficiencia energética del sistema.</a:t>
            </a:r>
          </a:p>
          <a:p>
            <a:pPr marL="285750" indent="-285750" algn="just">
              <a:lnSpc>
                <a:spcPct val="100000"/>
              </a:lnSpc>
              <a:spcBef>
                <a:spcPts val="0"/>
              </a:spcBef>
              <a:buFont typeface="Arial" panose="020B0604020202020204" pitchFamily="34" charset="0"/>
              <a:buChar char="•"/>
              <a:defRPr/>
            </a:pPr>
            <a:endPar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Bef>
                <a:spcPts val="0"/>
              </a:spcBef>
              <a:buFont typeface="Arial" panose="020B0604020202020204" pitchFamily="34" charset="0"/>
              <a:buChar char="•"/>
              <a:defRPr/>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metodología también permite visualizar como la incorporación de tecnología más eficiente (motores de imán permanente) impactan en el grupo de análisis de electro sumergible y las consideraciones necesarias para su identificación ante desviaciones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s-A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s-AR" dirty="0">
              <a:solidFill>
                <a:schemeClr val="tx1"/>
              </a:solidFill>
              <a:latin typeface="Times New Roman" panose="02020603050405020304" pitchFamily="18" charset="0"/>
              <a:cs typeface="Times New Roman" panose="02020603050405020304" pitchFamily="18" charset="0"/>
            </a:endParaRPr>
          </a:p>
        </p:txBody>
      </p:sp>
      <p:sp>
        <p:nvSpPr>
          <p:cNvPr id="7" name="Marcador de número de diapositiva 6">
            <a:extLst>
              <a:ext uri="{FF2B5EF4-FFF2-40B4-BE49-F238E27FC236}">
                <a16:creationId xmlns:a16="http://schemas.microsoft.com/office/drawing/2014/main" id="{6AE18D72-ECD2-185E-00F4-93D79C75BB26}"/>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smtClean="0"/>
              <a:pPr algn="ctr"/>
              <a:t>2</a:t>
            </a:fld>
            <a:endParaRPr lang="es-AR" dirty="0"/>
          </a:p>
        </p:txBody>
      </p:sp>
    </p:spTree>
    <p:extLst>
      <p:ext uri="{BB962C8B-B14F-4D97-AF65-F5344CB8AC3E}">
        <p14:creationId xmlns:p14="http://schemas.microsoft.com/office/powerpoint/2010/main" val="23332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17B5FEB-4E32-6E95-5725-F85DF6393C45}"/>
              </a:ext>
            </a:extLst>
          </p:cNvPr>
          <p:cNvSpPr>
            <a:spLocks noGrp="1"/>
          </p:cNvSpPr>
          <p:nvPr>
            <p:ph type="body" idx="1"/>
          </p:nvPr>
        </p:nvSpPr>
        <p:spPr>
          <a:xfrm>
            <a:off x="0" y="1116168"/>
            <a:ext cx="11783319" cy="1500187"/>
          </a:xfrm>
        </p:spPr>
        <p:txBody>
          <a:bodyPr/>
          <a:lstStyle/>
          <a:p>
            <a:r>
              <a:rPr lang="es-AR" dirty="0">
                <a:solidFill>
                  <a:schemeClr val="tx1"/>
                </a:solidFill>
              </a:rPr>
              <a:t>Cambio de paradigma en el monitoreo de grandes parques de BES.</a:t>
            </a:r>
            <a:endParaRPr lang="es-419" dirty="0">
              <a:solidFill>
                <a:schemeClr val="tx1"/>
              </a:solidFill>
            </a:endParaRPr>
          </a:p>
        </p:txBody>
      </p:sp>
      <p:sp>
        <p:nvSpPr>
          <p:cNvPr id="4" name="Marcador de texto 2">
            <a:extLst>
              <a:ext uri="{FF2B5EF4-FFF2-40B4-BE49-F238E27FC236}">
                <a16:creationId xmlns:a16="http://schemas.microsoft.com/office/drawing/2014/main" id="{DE23B3E9-A179-2394-F292-79A8917D2D24}"/>
              </a:ext>
            </a:extLst>
          </p:cNvPr>
          <p:cNvSpPr txBox="1">
            <a:spLocks/>
          </p:cNvSpPr>
          <p:nvPr/>
        </p:nvSpPr>
        <p:spPr>
          <a:xfrm>
            <a:off x="0" y="1495749"/>
            <a:ext cx="11955261" cy="150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7000"/>
              </a:lnSpc>
              <a:spcAft>
                <a:spcPts val="800"/>
              </a:spcAft>
            </a:pP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Los Parámetros de monitoreo en el sistema BES han sido priorizados en función a la disponibilidad de los datos (caudal, Temperaturas de motor y de fluido de fondo, presión de boca de pozo y variables eléctricas como corriente y tensiones) y a las capacidades de procesamiento e interrelación de estos,</a:t>
            </a:r>
          </a:p>
          <a:p>
            <a:pPr algn="just">
              <a:lnSpc>
                <a:spcPct val="107000"/>
              </a:lnSpc>
              <a:spcAft>
                <a:spcPts val="800"/>
              </a:spcAft>
            </a:pP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419" dirty="0">
              <a:solidFill>
                <a:schemeClr val="tx1"/>
              </a:solidFill>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A504AB3E-38C5-EB67-479C-414236E7BA05}"/>
              </a:ext>
            </a:extLst>
          </p:cNvPr>
          <p:cNvPicPr>
            <a:picLocks noChangeAspect="1"/>
          </p:cNvPicPr>
          <p:nvPr/>
        </p:nvPicPr>
        <p:blipFill>
          <a:blip r:embed="rId3"/>
          <a:stretch>
            <a:fillRect/>
          </a:stretch>
        </p:blipFill>
        <p:spPr>
          <a:xfrm>
            <a:off x="4485875" y="2548715"/>
            <a:ext cx="2476142" cy="2453299"/>
          </a:xfrm>
          <a:prstGeom prst="rect">
            <a:avLst/>
          </a:prstGeom>
        </p:spPr>
      </p:pic>
      <p:pic>
        <p:nvPicPr>
          <p:cNvPr id="9" name="Imagen 8">
            <a:extLst>
              <a:ext uri="{FF2B5EF4-FFF2-40B4-BE49-F238E27FC236}">
                <a16:creationId xmlns:a16="http://schemas.microsoft.com/office/drawing/2014/main" id="{D72E006D-8956-21A5-CEA8-EC08F7985BEF}"/>
              </a:ext>
            </a:extLst>
          </p:cNvPr>
          <p:cNvPicPr>
            <a:picLocks noChangeAspect="1"/>
          </p:cNvPicPr>
          <p:nvPr/>
        </p:nvPicPr>
        <p:blipFill>
          <a:blip r:embed="rId4"/>
          <a:stretch>
            <a:fillRect/>
          </a:stretch>
        </p:blipFill>
        <p:spPr>
          <a:xfrm>
            <a:off x="7193855" y="2407032"/>
            <a:ext cx="4514770" cy="2043936"/>
          </a:xfrm>
          <a:prstGeom prst="rect">
            <a:avLst/>
          </a:prstGeom>
        </p:spPr>
      </p:pic>
      <p:pic>
        <p:nvPicPr>
          <p:cNvPr id="12" name="Picture 6">
            <a:extLst>
              <a:ext uri="{FF2B5EF4-FFF2-40B4-BE49-F238E27FC236}">
                <a16:creationId xmlns:a16="http://schemas.microsoft.com/office/drawing/2014/main" id="{FCE23CE2-9A5F-A1A8-E999-D4356EDC6266}"/>
              </a:ext>
            </a:extLst>
          </p:cNvPr>
          <p:cNvPicPr>
            <a:picLocks noChangeAspect="1"/>
          </p:cNvPicPr>
          <p:nvPr/>
        </p:nvPicPr>
        <p:blipFill>
          <a:blip r:embed="rId5"/>
          <a:stretch>
            <a:fillRect/>
          </a:stretch>
        </p:blipFill>
        <p:spPr>
          <a:xfrm>
            <a:off x="7183957" y="4450968"/>
            <a:ext cx="1783862" cy="2291038"/>
          </a:xfrm>
          <a:prstGeom prst="rect">
            <a:avLst/>
          </a:prstGeom>
        </p:spPr>
      </p:pic>
      <p:pic>
        <p:nvPicPr>
          <p:cNvPr id="13" name="Picture 2">
            <a:extLst>
              <a:ext uri="{FF2B5EF4-FFF2-40B4-BE49-F238E27FC236}">
                <a16:creationId xmlns:a16="http://schemas.microsoft.com/office/drawing/2014/main" id="{88091696-4C2F-269A-79AA-C2326D374FB7}"/>
              </a:ext>
            </a:extLst>
          </p:cNvPr>
          <p:cNvPicPr>
            <a:picLocks noChangeAspect="1"/>
          </p:cNvPicPr>
          <p:nvPr/>
        </p:nvPicPr>
        <p:blipFill>
          <a:blip r:embed="rId6"/>
          <a:stretch>
            <a:fillRect/>
          </a:stretch>
        </p:blipFill>
        <p:spPr>
          <a:xfrm>
            <a:off x="9093637" y="4450968"/>
            <a:ext cx="2716593" cy="2291038"/>
          </a:xfrm>
          <a:prstGeom prst="rect">
            <a:avLst/>
          </a:prstGeom>
        </p:spPr>
      </p:pic>
      <p:graphicFrame>
        <p:nvGraphicFramePr>
          <p:cNvPr id="2" name="Tabla 1">
            <a:extLst>
              <a:ext uri="{FF2B5EF4-FFF2-40B4-BE49-F238E27FC236}">
                <a16:creationId xmlns:a16="http://schemas.microsoft.com/office/drawing/2014/main" id="{A9E2CCCD-41FC-7F93-AC13-ECFD457D496D}"/>
              </a:ext>
            </a:extLst>
          </p:cNvPr>
          <p:cNvGraphicFramePr>
            <a:graphicFrameLocks noGrp="1"/>
          </p:cNvGraphicFramePr>
          <p:nvPr>
            <p:extLst>
              <p:ext uri="{D42A27DB-BD31-4B8C-83A1-F6EECF244321}">
                <p14:modId xmlns:p14="http://schemas.microsoft.com/office/powerpoint/2010/main" val="305260266"/>
              </p:ext>
            </p:extLst>
          </p:nvPr>
        </p:nvGraphicFramePr>
        <p:xfrm>
          <a:off x="77178" y="2686785"/>
          <a:ext cx="4408697" cy="3854581"/>
        </p:xfrm>
        <a:graphic>
          <a:graphicData uri="http://schemas.openxmlformats.org/drawingml/2006/table">
            <a:tbl>
              <a:tblPr firstRow="1" firstCol="1" bandRow="1"/>
              <a:tblGrid>
                <a:gridCol w="1330210">
                  <a:extLst>
                    <a:ext uri="{9D8B030D-6E8A-4147-A177-3AD203B41FA5}">
                      <a16:colId xmlns:a16="http://schemas.microsoft.com/office/drawing/2014/main" val="3923776117"/>
                    </a:ext>
                  </a:extLst>
                </a:gridCol>
                <a:gridCol w="1330210">
                  <a:extLst>
                    <a:ext uri="{9D8B030D-6E8A-4147-A177-3AD203B41FA5}">
                      <a16:colId xmlns:a16="http://schemas.microsoft.com/office/drawing/2014/main" val="2568191846"/>
                    </a:ext>
                  </a:extLst>
                </a:gridCol>
                <a:gridCol w="1748277">
                  <a:extLst>
                    <a:ext uri="{9D8B030D-6E8A-4147-A177-3AD203B41FA5}">
                      <a16:colId xmlns:a16="http://schemas.microsoft.com/office/drawing/2014/main" val="2077117359"/>
                    </a:ext>
                  </a:extLst>
                </a:gridCol>
              </a:tblGrid>
              <a:tr h="127206">
                <a:tc gridSpan="3">
                  <a:txBody>
                    <a:bodyPr/>
                    <a:lstStyle/>
                    <a:p>
                      <a:pPr algn="ctr">
                        <a:lnSpc>
                          <a:spcPct val="107000"/>
                        </a:lnSpc>
                        <a:spcAft>
                          <a:spcPts val="800"/>
                        </a:spcAft>
                      </a:pPr>
                      <a:r>
                        <a:rPr lang="es-AR"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Tabla 1 - Evolución de Monitoreo BES</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718590474"/>
                  </a:ext>
                </a:extLst>
              </a:tr>
              <a:tr h="127206">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de Monitoreo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Parámetro Medido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Beneficios y limitaciones </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742443170"/>
                  </a:ext>
                </a:extLst>
              </a:tr>
              <a:tr h="222550">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eléctrico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Medición continua de Corriente de motor</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Opción de menor costo</a:t>
                      </a:r>
                      <a:b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Limitado aporte al diagnóstico y control</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064381"/>
                  </a:ext>
                </a:extLst>
              </a:tr>
              <a:tr h="248354">
                <a:tc rowSpan="2">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Eléctrico más acústico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Medición continua de Corriente de motor</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Bajo Costo</a:t>
                      </a:r>
                      <a:b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PIP calculada puede ser incorrecta.</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145576"/>
                  </a:ext>
                </a:extLst>
              </a:tr>
              <a:tr h="127206">
                <a:tc vMerge="1">
                  <a:txBody>
                    <a:bodyPr/>
                    <a:lstStyle/>
                    <a:p>
                      <a:endParaRPr lang="es-AR"/>
                    </a:p>
                  </a:txBody>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Dinámico (ecometrías)</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AR"/>
                    </a:p>
                  </a:txBody>
                  <a:tcPr/>
                </a:tc>
                <a:extLst>
                  <a:ext uri="{0D108BD9-81ED-4DB2-BD59-A6C34878D82A}">
                    <a16:rowId xmlns:a16="http://schemas.microsoft.com/office/drawing/2014/main" val="2205951920"/>
                  </a:ext>
                </a:extLst>
              </a:tr>
              <a:tr h="127206">
                <a:tc rowSpan="3">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Mediciones de Fondo Básicas</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Corriente de motor continuo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Valores de Presión de fondo Precisos</a:t>
                      </a:r>
                      <a:b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Escasa información de diagnostico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884402"/>
                  </a:ext>
                </a:extLst>
              </a:tr>
              <a:tr h="121148">
                <a:tc vMerge="1">
                  <a:txBody>
                    <a:bodyPr/>
                    <a:lstStyle/>
                    <a:p>
                      <a:endParaRPr lang="es-AR"/>
                    </a:p>
                  </a:txBody>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Presión de fondo Continuo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AR"/>
                    </a:p>
                  </a:txBody>
                  <a:tcPr/>
                </a:tc>
                <a:extLst>
                  <a:ext uri="{0D108BD9-81ED-4DB2-BD59-A6C34878D82A}">
                    <a16:rowId xmlns:a16="http://schemas.microsoft.com/office/drawing/2014/main" val="2032970185"/>
                  </a:ext>
                </a:extLst>
              </a:tr>
              <a:tr h="127206">
                <a:tc vMerge="1">
                  <a:txBody>
                    <a:bodyPr/>
                    <a:lstStyle/>
                    <a:p>
                      <a:endParaRPr lang="es-AR"/>
                    </a:p>
                  </a:txBody>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Temperaturas</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AR"/>
                    </a:p>
                  </a:txBody>
                  <a:tcPr/>
                </a:tc>
                <a:extLst>
                  <a:ext uri="{0D108BD9-81ED-4DB2-BD59-A6C34878D82A}">
                    <a16:rowId xmlns:a16="http://schemas.microsoft.com/office/drawing/2014/main" val="1347324986"/>
                  </a:ext>
                </a:extLst>
              </a:tr>
              <a:tr h="127206">
                <a:tc rowSpan="7">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Mediciones de Fondo avanzadas</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Mediciones continuas de:</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7">
                  <a:txBody>
                    <a:bodyPr/>
                    <a:lstStyle/>
                    <a:p>
                      <a:pPr>
                        <a:lnSpc>
                          <a:spcPct val="107000"/>
                        </a:lnSpc>
                        <a:spcAft>
                          <a:spcPts val="800"/>
                        </a:spcAft>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Permite Diagnósticos perfectos</a:t>
                      </a:r>
                      <a:b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Permite un sistema avanzado de control</a:t>
                      </a:r>
                      <a:b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Mayor costo, pero se recupera la inversión rápidamente.</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176275"/>
                  </a:ext>
                </a:extLst>
              </a:tr>
              <a:tr h="127206">
                <a:tc vMerge="1">
                  <a:txBody>
                    <a:bodyPr/>
                    <a:lstStyle/>
                    <a:p>
                      <a:endParaRPr lang="es-AR"/>
                    </a:p>
                  </a:txBody>
                  <a:tcPr/>
                </a:tc>
                <a:tc>
                  <a:txBody>
                    <a:bodyPr/>
                    <a:lstStyle/>
                    <a:p>
                      <a:pPr marL="342900" lvl="0" indent="-342900">
                        <a:lnSpc>
                          <a:spcPct val="107000"/>
                        </a:lnSpc>
                        <a:spcAft>
                          <a:spcPts val="800"/>
                        </a:spcAft>
                        <a:buFont typeface="Symbol" panose="05050102010706020507" pitchFamily="18" charset="2"/>
                        <a:buChar char=""/>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Corriente de motor</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AR"/>
                    </a:p>
                  </a:txBody>
                  <a:tcPr/>
                </a:tc>
                <a:extLst>
                  <a:ext uri="{0D108BD9-81ED-4DB2-BD59-A6C34878D82A}">
                    <a16:rowId xmlns:a16="http://schemas.microsoft.com/office/drawing/2014/main" val="3309579803"/>
                  </a:ext>
                </a:extLst>
              </a:tr>
              <a:tr h="121148">
                <a:tc vMerge="1">
                  <a:txBody>
                    <a:bodyPr/>
                    <a:lstStyle/>
                    <a:p>
                      <a:endParaRPr lang="es-AR"/>
                    </a:p>
                  </a:txBody>
                  <a:tcPr/>
                </a:tc>
                <a:tc>
                  <a:txBody>
                    <a:bodyPr/>
                    <a:lstStyle/>
                    <a:p>
                      <a:pPr marL="342900" lvl="0" indent="-342900">
                        <a:lnSpc>
                          <a:spcPct val="107000"/>
                        </a:lnSpc>
                        <a:spcAft>
                          <a:spcPts val="800"/>
                        </a:spcAft>
                        <a:buFont typeface="Symbol" panose="05050102010706020507" pitchFamily="18" charset="2"/>
                        <a:buChar char=""/>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Presión de fondo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AR"/>
                    </a:p>
                  </a:txBody>
                  <a:tcPr/>
                </a:tc>
                <a:extLst>
                  <a:ext uri="{0D108BD9-81ED-4DB2-BD59-A6C34878D82A}">
                    <a16:rowId xmlns:a16="http://schemas.microsoft.com/office/drawing/2014/main" val="2366420673"/>
                  </a:ext>
                </a:extLst>
              </a:tr>
              <a:tr h="222550">
                <a:tc vMerge="1">
                  <a:txBody>
                    <a:bodyPr/>
                    <a:lstStyle/>
                    <a:p>
                      <a:endParaRPr lang="es-AR"/>
                    </a:p>
                  </a:txBody>
                  <a:tcPr/>
                </a:tc>
                <a:tc>
                  <a:txBody>
                    <a:bodyPr/>
                    <a:lstStyle/>
                    <a:p>
                      <a:pPr marL="342900" lvl="0" indent="-342900">
                        <a:lnSpc>
                          <a:spcPct val="107000"/>
                        </a:lnSpc>
                        <a:spcAft>
                          <a:spcPts val="800"/>
                        </a:spcAft>
                        <a:buFont typeface="Symbol" panose="05050102010706020507" pitchFamily="18" charset="2"/>
                        <a:buChar char=""/>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Presión de descarga de bomba</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AR"/>
                    </a:p>
                  </a:txBody>
                  <a:tcPr/>
                </a:tc>
                <a:extLst>
                  <a:ext uri="{0D108BD9-81ED-4DB2-BD59-A6C34878D82A}">
                    <a16:rowId xmlns:a16="http://schemas.microsoft.com/office/drawing/2014/main" val="1793878335"/>
                  </a:ext>
                </a:extLst>
              </a:tr>
              <a:tr h="121148">
                <a:tc vMerge="1">
                  <a:txBody>
                    <a:bodyPr/>
                    <a:lstStyle/>
                    <a:p>
                      <a:endParaRPr lang="es-AR"/>
                    </a:p>
                  </a:txBody>
                  <a:tcPr/>
                </a:tc>
                <a:tc>
                  <a:txBody>
                    <a:bodyPr/>
                    <a:lstStyle/>
                    <a:p>
                      <a:pPr marL="342900" lvl="0" indent="-342900">
                        <a:lnSpc>
                          <a:spcPct val="107000"/>
                        </a:lnSpc>
                        <a:spcAft>
                          <a:spcPts val="800"/>
                        </a:spcAft>
                        <a:buFont typeface="Symbol" panose="05050102010706020507" pitchFamily="18" charset="2"/>
                        <a:buChar char=""/>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Temperatura de motor</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AR"/>
                    </a:p>
                  </a:txBody>
                  <a:tcPr/>
                </a:tc>
                <a:extLst>
                  <a:ext uri="{0D108BD9-81ED-4DB2-BD59-A6C34878D82A}">
                    <a16:rowId xmlns:a16="http://schemas.microsoft.com/office/drawing/2014/main" val="2924478555"/>
                  </a:ext>
                </a:extLst>
              </a:tr>
              <a:tr h="121148">
                <a:tc vMerge="1">
                  <a:txBody>
                    <a:bodyPr/>
                    <a:lstStyle/>
                    <a:p>
                      <a:endParaRPr lang="es-AR"/>
                    </a:p>
                  </a:txBody>
                  <a:tcPr/>
                </a:tc>
                <a:tc>
                  <a:txBody>
                    <a:bodyPr/>
                    <a:lstStyle/>
                    <a:p>
                      <a:pPr marL="342900" lvl="0" indent="-342900">
                        <a:lnSpc>
                          <a:spcPct val="107000"/>
                        </a:lnSpc>
                        <a:spcAft>
                          <a:spcPts val="800"/>
                        </a:spcAft>
                        <a:buFont typeface="Symbol" panose="05050102010706020507" pitchFamily="18" charset="2"/>
                        <a:buChar char=""/>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Vibraciones del sistema</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AR"/>
                    </a:p>
                  </a:txBody>
                  <a:tcPr/>
                </a:tc>
                <a:extLst>
                  <a:ext uri="{0D108BD9-81ED-4DB2-BD59-A6C34878D82A}">
                    <a16:rowId xmlns:a16="http://schemas.microsoft.com/office/drawing/2014/main" val="711646285"/>
                  </a:ext>
                </a:extLst>
              </a:tr>
              <a:tr h="222550">
                <a:tc vMerge="1">
                  <a:txBody>
                    <a:bodyPr/>
                    <a:lstStyle/>
                    <a:p>
                      <a:endParaRPr lang="es-AR"/>
                    </a:p>
                  </a:txBody>
                  <a:tcPr/>
                </a:tc>
                <a:tc>
                  <a:txBody>
                    <a:bodyPr/>
                    <a:lstStyle/>
                    <a:p>
                      <a:pPr marL="342900" lvl="0" indent="-342900">
                        <a:lnSpc>
                          <a:spcPct val="107000"/>
                        </a:lnSpc>
                        <a:spcAft>
                          <a:spcPts val="800"/>
                        </a:spcAft>
                        <a:buFont typeface="Symbol" panose="05050102010706020507" pitchFamily="18" charset="2"/>
                        <a:buChar char=""/>
                      </a:pPr>
                      <a:r>
                        <a:rPr lang="es-AR"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Caudal de fluido de fondo</a:t>
                      </a: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AR"/>
                    </a:p>
                  </a:txBody>
                  <a:tcPr/>
                </a:tc>
                <a:extLst>
                  <a:ext uri="{0D108BD9-81ED-4DB2-BD59-A6C34878D82A}">
                    <a16:rowId xmlns:a16="http://schemas.microsoft.com/office/drawing/2014/main" val="71882345"/>
                  </a:ext>
                </a:extLst>
              </a:tr>
            </a:tbl>
          </a:graphicData>
        </a:graphic>
      </p:graphicFrame>
      <p:sp>
        <p:nvSpPr>
          <p:cNvPr id="8" name="Marcador de número de diapositiva 7">
            <a:extLst>
              <a:ext uri="{FF2B5EF4-FFF2-40B4-BE49-F238E27FC236}">
                <a16:creationId xmlns:a16="http://schemas.microsoft.com/office/drawing/2014/main" id="{F5163037-5B7F-A546-CD68-5E05F849E809}"/>
              </a:ext>
            </a:extLst>
          </p:cNvPr>
          <p:cNvSpPr>
            <a:spLocks noGrp="1"/>
          </p:cNvSpPr>
          <p:nvPr>
            <p:ph type="sldNum" sz="quarter" idx="12"/>
          </p:nvPr>
        </p:nvSpPr>
        <p:spPr>
          <a:xfrm>
            <a:off x="0" y="6480513"/>
            <a:ext cx="2743200" cy="365125"/>
          </a:xfrm>
        </p:spPr>
        <p:txBody>
          <a:bodyPr/>
          <a:lstStyle/>
          <a:p>
            <a:pPr algn="ctr"/>
            <a:fld id="{B07A84DF-77A3-4E82-B62C-977FB6CD7776}" type="slidenum">
              <a:rPr lang="es-AR"/>
              <a:pPr algn="ctr"/>
              <a:t>3</a:t>
            </a:fld>
            <a:endParaRPr lang="es-AR" dirty="0"/>
          </a:p>
        </p:txBody>
      </p:sp>
    </p:spTree>
    <p:extLst>
      <p:ext uri="{BB962C8B-B14F-4D97-AF65-F5344CB8AC3E}">
        <p14:creationId xmlns:p14="http://schemas.microsoft.com/office/powerpoint/2010/main" val="30043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0E71D477-3F6A-87D5-ACF6-9B7E17A6FBCE}"/>
              </a:ext>
            </a:extLst>
          </p:cNvPr>
          <p:cNvSpPr txBox="1">
            <a:spLocks/>
          </p:cNvSpPr>
          <p:nvPr/>
        </p:nvSpPr>
        <p:spPr>
          <a:xfrm>
            <a:off x="168802" y="998973"/>
            <a:ext cx="11783319" cy="150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AR" b="1" dirty="0">
                <a:solidFill>
                  <a:schemeClr val="tx1"/>
                </a:solidFill>
              </a:rPr>
              <a:t>Estableciendo un Marco referencial .</a:t>
            </a:r>
            <a:endParaRPr lang="es-419" b="1" dirty="0">
              <a:solidFill>
                <a:schemeClr val="tx1"/>
              </a:solidFill>
            </a:endParaRPr>
          </a:p>
        </p:txBody>
      </p:sp>
      <p:sp>
        <p:nvSpPr>
          <p:cNvPr id="5" name="Marcador de texto 2">
            <a:extLst>
              <a:ext uri="{FF2B5EF4-FFF2-40B4-BE49-F238E27FC236}">
                <a16:creationId xmlns:a16="http://schemas.microsoft.com/office/drawing/2014/main" id="{B4F587A1-0E2B-D914-331A-62969097D3E2}"/>
              </a:ext>
            </a:extLst>
          </p:cNvPr>
          <p:cNvSpPr txBox="1">
            <a:spLocks/>
          </p:cNvSpPr>
          <p:nvPr/>
        </p:nvSpPr>
        <p:spPr>
          <a:xfrm>
            <a:off x="0" y="1655446"/>
            <a:ext cx="11937228" cy="5018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La energía no ha sido considerada como una variable de seguimiento o diagnóstico. </a:t>
            </a:r>
          </a:p>
          <a:p>
            <a:pPr marL="342900" indent="-342900" algn="just">
              <a:buFont typeface="Arial" panose="020B0604020202020204" pitchFamily="34" charset="0"/>
              <a:buChar char="•"/>
            </a:pPr>
            <a:r>
              <a:rPr lang="es-AR" dirty="0">
                <a:solidFill>
                  <a:schemeClr val="tx1"/>
                </a:solidFill>
                <a:latin typeface="Times New Roman" panose="02020603050405020304" pitchFamily="18" charset="0"/>
                <a:cs typeface="Times New Roman" panose="02020603050405020304" pitchFamily="18" charset="0"/>
              </a:rPr>
              <a:t>Complejidad en interpretar el consumo energético, ya que está influenciado por múltiples parámetros interrelacionados, Tecnología de la bomba, parámetros de diseño,  la profundidad de instalación, la altura de elevación, los caudales deseados. Incluso factores petrofísicos, como las propiedades del fluido del pozo </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419" dirty="0">
              <a:solidFill>
                <a:schemeClr val="tx1"/>
              </a:solidFill>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CDC9A7A5-3EE1-903D-0D26-BEE494CB0B7C}"/>
              </a:ext>
            </a:extLst>
          </p:cNvPr>
          <p:cNvPicPr>
            <a:picLocks noChangeAspect="1"/>
          </p:cNvPicPr>
          <p:nvPr/>
        </p:nvPicPr>
        <p:blipFill>
          <a:blip r:embed="rId3"/>
          <a:stretch>
            <a:fillRect/>
          </a:stretch>
        </p:blipFill>
        <p:spPr>
          <a:xfrm>
            <a:off x="6003336" y="3582737"/>
            <a:ext cx="6019862" cy="2808124"/>
          </a:xfrm>
          <a:prstGeom prst="rect">
            <a:avLst/>
          </a:prstGeom>
        </p:spPr>
      </p:pic>
      <p:pic>
        <p:nvPicPr>
          <p:cNvPr id="2" name="Picture 14">
            <a:extLst>
              <a:ext uri="{FF2B5EF4-FFF2-40B4-BE49-F238E27FC236}">
                <a16:creationId xmlns:a16="http://schemas.microsoft.com/office/drawing/2014/main" id="{37931B85-628D-7B78-89C0-C19BFA9E8D9B}"/>
              </a:ext>
            </a:extLst>
          </p:cNvPr>
          <p:cNvPicPr>
            <a:picLocks noChangeAspect="1"/>
          </p:cNvPicPr>
          <p:nvPr/>
        </p:nvPicPr>
        <p:blipFill>
          <a:blip r:embed="rId4"/>
          <a:stretch>
            <a:fillRect/>
          </a:stretch>
        </p:blipFill>
        <p:spPr>
          <a:xfrm>
            <a:off x="168802" y="3582737"/>
            <a:ext cx="5848668" cy="2724914"/>
          </a:xfrm>
          <a:prstGeom prst="rect">
            <a:avLst/>
          </a:prstGeom>
        </p:spPr>
      </p:pic>
      <p:sp>
        <p:nvSpPr>
          <p:cNvPr id="7" name="Marcador de número de diapositiva 6">
            <a:extLst>
              <a:ext uri="{FF2B5EF4-FFF2-40B4-BE49-F238E27FC236}">
                <a16:creationId xmlns:a16="http://schemas.microsoft.com/office/drawing/2014/main" id="{3FEB9566-D6D8-488B-F88A-E97AEDA1782A}"/>
              </a:ext>
            </a:extLst>
          </p:cNvPr>
          <p:cNvSpPr>
            <a:spLocks noGrp="1"/>
          </p:cNvSpPr>
          <p:nvPr>
            <p:ph type="sldNum" sz="quarter" idx="12"/>
          </p:nvPr>
        </p:nvSpPr>
        <p:spPr>
          <a:xfrm>
            <a:off x="0" y="6472878"/>
            <a:ext cx="2743200" cy="365125"/>
          </a:xfrm>
        </p:spPr>
        <p:txBody>
          <a:bodyPr/>
          <a:lstStyle/>
          <a:p>
            <a:pPr algn="ctr"/>
            <a:fld id="{B07A84DF-77A3-4E82-B62C-977FB6CD7776}" type="slidenum">
              <a:rPr lang="es-AR"/>
              <a:pPr algn="ctr"/>
              <a:t>4</a:t>
            </a:fld>
            <a:endParaRPr lang="es-AR" dirty="0"/>
          </a:p>
        </p:txBody>
      </p:sp>
    </p:spTree>
    <p:extLst>
      <p:ext uri="{BB962C8B-B14F-4D97-AF65-F5344CB8AC3E}">
        <p14:creationId xmlns:p14="http://schemas.microsoft.com/office/powerpoint/2010/main" val="415288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17B5FEB-4E32-6E95-5725-F85DF6393C45}"/>
              </a:ext>
            </a:extLst>
          </p:cNvPr>
          <p:cNvSpPr>
            <a:spLocks noGrp="1"/>
          </p:cNvSpPr>
          <p:nvPr>
            <p:ph type="body" idx="1"/>
          </p:nvPr>
        </p:nvSpPr>
        <p:spPr>
          <a:xfrm>
            <a:off x="237689" y="1032917"/>
            <a:ext cx="4138841" cy="489958"/>
          </a:xfrm>
        </p:spPr>
        <p:txBody>
          <a:bodyPr/>
          <a:lstStyle/>
          <a:p>
            <a:r>
              <a:rPr lang="es-AR" b="1" dirty="0">
                <a:solidFill>
                  <a:schemeClr val="tx1"/>
                </a:solidFill>
                <a:latin typeface="Times New Roman" panose="02020603050405020304" pitchFamily="18" charset="0"/>
                <a:cs typeface="Times New Roman" panose="02020603050405020304" pitchFamily="18" charset="0"/>
              </a:rPr>
              <a:t>Metodología</a:t>
            </a:r>
            <a:r>
              <a:rPr lang="en-US" b="1" dirty="0">
                <a:solidFill>
                  <a:schemeClr val="tx1"/>
                </a:solidFill>
                <a:latin typeface="Times New Roman" panose="02020603050405020304" pitchFamily="18" charset="0"/>
                <a:cs typeface="Times New Roman" panose="02020603050405020304" pitchFamily="18" charset="0"/>
              </a:rPr>
              <a:t> </a:t>
            </a:r>
            <a:endParaRPr lang="es-AR" b="1" dirty="0">
              <a:solidFill>
                <a:schemeClr val="tx1"/>
              </a:solidFill>
              <a:latin typeface="Times New Roman" panose="02020603050405020304" pitchFamily="18" charset="0"/>
              <a:cs typeface="Times New Roman" panose="02020603050405020304" pitchFamily="18" charset="0"/>
            </a:endParaRPr>
          </a:p>
          <a:p>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4" name="Marcador de texto 2">
            <a:extLst>
              <a:ext uri="{FF2B5EF4-FFF2-40B4-BE49-F238E27FC236}">
                <a16:creationId xmlns:a16="http://schemas.microsoft.com/office/drawing/2014/main" id="{DE23B3E9-A179-2394-F292-79A8917D2D24}"/>
              </a:ext>
            </a:extLst>
          </p:cNvPr>
          <p:cNvSpPr txBox="1">
            <a:spLocks/>
          </p:cNvSpPr>
          <p:nvPr/>
        </p:nvSpPr>
        <p:spPr>
          <a:xfrm>
            <a:off x="174318" y="1540878"/>
            <a:ext cx="3995346" cy="425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Marco </a:t>
            </a: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Referencial Por Rango</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419"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49948977-EE03-44EB-9C22-FC7F3D9A5104}"/>
                  </a:ext>
                </a:extLst>
              </p:cNvPr>
              <p:cNvSpPr txBox="1"/>
              <p:nvPr/>
            </p:nvSpPr>
            <p:spPr>
              <a:xfrm>
                <a:off x="258668" y="2167493"/>
                <a:ext cx="6096000" cy="566886"/>
              </a:xfrm>
              <a:prstGeom prst="rect">
                <a:avLst/>
              </a:prstGeom>
              <a:noFill/>
            </p:spPr>
            <p:txBody>
              <a:bodyPr wrap="square">
                <a:spAutoFit/>
              </a:bodyPr>
              <a:lstStyle/>
              <a:p>
                <a14:m>
                  <m:oMath xmlns:m="http://schemas.openxmlformats.org/officeDocument/2006/math">
                    <m:r>
                      <a:rPr lang="es-AR"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𝐼𝑒𝑠</m:t>
                    </m:r>
                    <m:r>
                      <a:rPr lang="es-AR"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AR" sz="1800" i="1">
                            <a:solidFill>
                              <a:schemeClr val="tx1"/>
                            </a:solidFill>
                            <a:effectLst/>
                            <a:latin typeface="Cambria Math" panose="02040503050406030204" pitchFamily="18" charset="0"/>
                            <a:cs typeface="Times New Roman" panose="02020603050405020304" pitchFamily="18" charset="0"/>
                          </a:rPr>
                        </m:ctrlPr>
                      </m:fPr>
                      <m:num>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num>
                      <m:den>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den>
                    </m:f>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AR" sz="1800" i="1">
                            <a:solidFill>
                              <a:schemeClr val="tx1"/>
                            </a:solidFill>
                            <a:effectLst/>
                            <a:latin typeface="Cambria Math" panose="02040503050406030204" pitchFamily="18" charset="0"/>
                            <a:cs typeface="Times New Roman" panose="02020603050405020304" pitchFamily="18" charset="0"/>
                          </a:rPr>
                        </m:ctrlPr>
                      </m:fPr>
                      <m:num>
                        <m:r>
                          <a:rPr lang="es-AR"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1000 </m:t>
                        </m:r>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num>
                      <m:den>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𝑇𝐷𝐻</m:t>
                        </m:r>
                        <m:r>
                          <a:rPr lang="es-AR"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𝑃𝑢𝑚𝑝</m:t>
                        </m:r>
                      </m:den>
                    </m:f>
                    <m:r>
                      <a:rPr lang="es-AR"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AR" sz="1800" i="1">
                            <a:solidFill>
                              <a:schemeClr val="tx1"/>
                            </a:solidFill>
                            <a:effectLst/>
                            <a:latin typeface="Cambria Math" panose="02040503050406030204" pitchFamily="18" charset="0"/>
                            <a:cs typeface="Times New Roman" panose="02020603050405020304" pitchFamily="18" charset="0"/>
                          </a:rPr>
                        </m:ctrlPr>
                      </m:fPr>
                      <m:num>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𝑘𝑊</m:t>
                        </m:r>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num>
                      <m:den>
                        <m:f>
                          <m:fPr>
                            <m:type m:val="skw"/>
                            <m:ctrlPr>
                              <a:rPr lang="es-AR" sz="1800" i="1">
                                <a:solidFill>
                                  <a:schemeClr val="tx1"/>
                                </a:solidFill>
                                <a:effectLst/>
                                <a:latin typeface="Cambria Math" panose="02040503050406030204" pitchFamily="18" charset="0"/>
                                <a:cs typeface="Times New Roman" panose="02020603050405020304" pitchFamily="18" charset="0"/>
                              </a:rPr>
                            </m:ctrlPr>
                          </m:fPr>
                          <m:num>
                            <m:sSup>
                              <m:sSupPr>
                                <m:ctrlPr>
                                  <a:rPr lang="es-AR" sz="1800" i="1">
                                    <a:solidFill>
                                      <a:schemeClr val="tx1"/>
                                    </a:solidFill>
                                    <a:effectLst/>
                                    <a:latin typeface="Cambria Math" panose="02040503050406030204" pitchFamily="18" charset="0"/>
                                    <a:cs typeface="Times New Roman" panose="02020603050405020304" pitchFamily="18" charset="0"/>
                                  </a:rPr>
                                </m:ctrlPr>
                              </m:sSupPr>
                              <m:e>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s-AR"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num>
                          <m:den>
                            <m:r>
                              <a:rPr lang="es-A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den>
                        </m:f>
                      </m:den>
                    </m:f>
                    <m:r>
                      <a:rPr lang="es-AR"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A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419" dirty="0">
                  <a:solidFill>
                    <a:schemeClr val="tx1"/>
                  </a:solidFill>
                  <a:latin typeface="Times New Roman" panose="02020603050405020304" pitchFamily="18" charset="0"/>
                  <a:cs typeface="Times New Roman" panose="02020603050405020304" pitchFamily="18" charset="0"/>
                </a:endParaRPr>
              </a:p>
            </p:txBody>
          </p:sp>
        </mc:Choice>
        <mc:Fallback>
          <p:sp>
            <p:nvSpPr>
              <p:cNvPr id="10" name="CuadroTexto 9">
                <a:extLst>
                  <a:ext uri="{FF2B5EF4-FFF2-40B4-BE49-F238E27FC236}">
                    <a16:creationId xmlns:a16="http://schemas.microsoft.com/office/drawing/2014/main" id="{49948977-EE03-44EB-9C22-FC7F3D9A5104}"/>
                  </a:ext>
                </a:extLst>
              </p:cNvPr>
              <p:cNvSpPr txBox="1">
                <a:spLocks noRot="1" noChangeAspect="1" noMove="1" noResize="1" noEditPoints="1" noAdjustHandles="1" noChangeArrowheads="1" noChangeShapeType="1" noTextEdit="1"/>
              </p:cNvSpPr>
              <p:nvPr/>
            </p:nvSpPr>
            <p:spPr>
              <a:xfrm>
                <a:off x="258668" y="2167493"/>
                <a:ext cx="6096000" cy="566886"/>
              </a:xfrm>
              <a:prstGeom prst="rect">
                <a:avLst/>
              </a:prstGeom>
              <a:blipFill>
                <a:blip r:embed="rId3"/>
                <a:stretch>
                  <a:fillRect t="-32258" b="-109677"/>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FA727BB-4829-12D6-4C63-C9BC7AE7631E}"/>
                  </a:ext>
                </a:extLst>
              </p:cNvPr>
              <p:cNvSpPr txBox="1"/>
              <p:nvPr/>
            </p:nvSpPr>
            <p:spPr>
              <a:xfrm>
                <a:off x="-1099930" y="3264787"/>
                <a:ext cx="6096000" cy="6467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419" i="1" smtClean="0">
                              <a:solidFill>
                                <a:srgbClr val="836967"/>
                              </a:solidFill>
                              <a:latin typeface="Cambria Math" panose="02040503050406030204" pitchFamily="18" charset="0"/>
                            </a:rPr>
                          </m:ctrlPr>
                        </m:accPr>
                        <m:e>
                          <m:r>
                            <a:rPr lang="es-419" i="1">
                              <a:latin typeface="Cambria Math" panose="02040503050406030204" pitchFamily="18" charset="0"/>
                            </a:rPr>
                            <m:t>𝐼𝑒</m:t>
                          </m:r>
                        </m:e>
                      </m:acc>
                      <m:r>
                        <a:rPr lang="es-419" i="0">
                          <a:latin typeface="Cambria Math" panose="02040503050406030204" pitchFamily="18" charset="0"/>
                        </a:rPr>
                        <m:t>=</m:t>
                      </m:r>
                      <m:f>
                        <m:fPr>
                          <m:ctrlPr>
                            <a:rPr lang="es-419" i="1">
                              <a:solidFill>
                                <a:srgbClr val="836967"/>
                              </a:solidFill>
                              <a:latin typeface="Cambria Math" panose="02040503050406030204" pitchFamily="18" charset="0"/>
                            </a:rPr>
                          </m:ctrlPr>
                        </m:fPr>
                        <m:num>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0">
                                  <a:latin typeface="Cambria Math" panose="02040503050406030204" pitchFamily="18" charset="0"/>
                                </a:rPr>
                                <m:t>1+</m:t>
                              </m:r>
                            </m:sub>
                          </m:sSub>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0">
                                  <a:latin typeface="Cambria Math" panose="02040503050406030204" pitchFamily="18" charset="0"/>
                                </a:rPr>
                                <m:t>2+</m:t>
                              </m:r>
                            </m:sub>
                          </m:sSub>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0">
                                  <a:latin typeface="Cambria Math" panose="02040503050406030204" pitchFamily="18" charset="0"/>
                                </a:rPr>
                                <m:t>3+…</m:t>
                              </m:r>
                            </m:sub>
                          </m:sSub>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1">
                                  <a:latin typeface="Cambria Math" panose="02040503050406030204" pitchFamily="18" charset="0"/>
                                </a:rPr>
                                <m:t>𝑛</m:t>
                              </m:r>
                            </m:sub>
                          </m:sSub>
                        </m:num>
                        <m:den>
                          <m:r>
                            <a:rPr lang="es-419" i="1">
                              <a:latin typeface="Cambria Math" panose="02040503050406030204" pitchFamily="18" charset="0"/>
                            </a:rPr>
                            <m:t>𝑛</m:t>
                          </m:r>
                        </m:den>
                      </m:f>
                      <m:r>
                        <a:rPr lang="es-419" i="0">
                          <a:latin typeface="Cambria Math" panose="02040503050406030204" pitchFamily="18" charset="0"/>
                        </a:rPr>
                        <m:t>=</m:t>
                      </m:r>
                      <m:nary>
                        <m:naryPr>
                          <m:chr m:val="∑"/>
                          <m:limLoc m:val="subSup"/>
                          <m:ctrlPr>
                            <a:rPr lang="es-419" i="1">
                              <a:latin typeface="Cambria Math" panose="02040503050406030204" pitchFamily="18" charset="0"/>
                            </a:rPr>
                          </m:ctrlPr>
                        </m:naryPr>
                        <m:sub>
                          <m:r>
                            <a:rPr lang="es-419" i="1">
                              <a:latin typeface="Cambria Math" panose="02040503050406030204" pitchFamily="18" charset="0"/>
                            </a:rPr>
                            <m:t>𝑖</m:t>
                          </m:r>
                          <m:r>
                            <a:rPr lang="es-419" i="0">
                              <a:latin typeface="Cambria Math" panose="02040503050406030204" pitchFamily="18" charset="0"/>
                            </a:rPr>
                            <m:t>=1</m:t>
                          </m:r>
                        </m:sub>
                        <m:sup>
                          <m:r>
                            <a:rPr lang="es-419" i="1">
                              <a:latin typeface="Cambria Math" panose="02040503050406030204" pitchFamily="18" charset="0"/>
                            </a:rPr>
                            <m:t>𝑛</m:t>
                          </m:r>
                        </m:sup>
                        <m:e>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1">
                                  <a:latin typeface="Cambria Math" panose="02040503050406030204" pitchFamily="18" charset="0"/>
                                </a:rPr>
                                <m:t>𝑖</m:t>
                              </m:r>
                            </m:sub>
                          </m:sSub>
                        </m:e>
                      </m:nary>
                    </m:oMath>
                  </m:oMathPara>
                </a14:m>
                <a:endParaRPr lang="es-419" dirty="0"/>
              </a:p>
            </p:txBody>
          </p:sp>
        </mc:Choice>
        <mc:Fallback xmlns="">
          <p:sp>
            <p:nvSpPr>
              <p:cNvPr id="12" name="CuadroTexto 11">
                <a:extLst>
                  <a:ext uri="{FF2B5EF4-FFF2-40B4-BE49-F238E27FC236}">
                    <a16:creationId xmlns:a16="http://schemas.microsoft.com/office/drawing/2014/main" id="{CFA727BB-4829-12D6-4C63-C9BC7AE7631E}"/>
                  </a:ext>
                </a:extLst>
              </p:cNvPr>
              <p:cNvSpPr txBox="1">
                <a:spLocks noRot="1" noChangeAspect="1" noMove="1" noResize="1" noEditPoints="1" noAdjustHandles="1" noChangeArrowheads="1" noChangeShapeType="1" noTextEdit="1"/>
              </p:cNvSpPr>
              <p:nvPr/>
            </p:nvSpPr>
            <p:spPr>
              <a:xfrm>
                <a:off x="-1099930" y="3264787"/>
                <a:ext cx="6096000" cy="646780"/>
              </a:xfrm>
              <a:prstGeom prst="rect">
                <a:avLst/>
              </a:prstGeom>
              <a:blipFill>
                <a:blip r:embed="rId6"/>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39F02F62-CB84-1140-3340-EF491A35AC7B}"/>
                  </a:ext>
                </a:extLst>
              </p:cNvPr>
              <p:cNvSpPr txBox="1"/>
              <p:nvPr/>
            </p:nvSpPr>
            <p:spPr>
              <a:xfrm>
                <a:off x="-828261" y="4553107"/>
                <a:ext cx="658633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419" i="1" smtClean="0">
                              <a:solidFill>
                                <a:srgbClr val="836967"/>
                              </a:solidFill>
                              <a:latin typeface="Cambria Math" panose="02040503050406030204" pitchFamily="18" charset="0"/>
                            </a:rPr>
                          </m:ctrlPr>
                        </m:sSubPr>
                        <m:e>
                          <m:r>
                            <a:rPr lang="es-419" i="1">
                              <a:latin typeface="Cambria Math" panose="02040503050406030204" pitchFamily="18" charset="0"/>
                            </a:rPr>
                            <m:t>𝑆</m:t>
                          </m:r>
                        </m:e>
                        <m:sub>
                          <m:r>
                            <a:rPr lang="es-419" i="1">
                              <a:latin typeface="Cambria Math" panose="02040503050406030204" pitchFamily="18" charset="0"/>
                            </a:rPr>
                            <m:t>𝐼𝑒</m:t>
                          </m:r>
                        </m:sub>
                      </m:sSub>
                      <m:r>
                        <a:rPr lang="es-419" i="0">
                          <a:latin typeface="Cambria Math" panose="02040503050406030204" pitchFamily="18" charset="0"/>
                        </a:rPr>
                        <m:t>=</m:t>
                      </m:r>
                      <m:rad>
                        <m:radPr>
                          <m:degHide m:val="on"/>
                          <m:ctrlPr>
                            <a:rPr lang="es-419" i="1">
                              <a:solidFill>
                                <a:srgbClr val="836967"/>
                              </a:solidFill>
                              <a:latin typeface="Cambria Math" panose="02040503050406030204" pitchFamily="18" charset="0"/>
                            </a:rPr>
                          </m:ctrlPr>
                        </m:radPr>
                        <m:deg/>
                        <m:e>
                          <m:f>
                            <m:fPr>
                              <m:ctrlPr>
                                <a:rPr lang="es-419" i="1">
                                  <a:solidFill>
                                    <a:srgbClr val="836967"/>
                                  </a:solidFill>
                                  <a:latin typeface="Cambria Math" panose="02040503050406030204" pitchFamily="18" charset="0"/>
                                </a:rPr>
                              </m:ctrlPr>
                            </m:fPr>
                            <m:num>
                              <m:sSup>
                                <m:sSupPr>
                                  <m:ctrlPr>
                                    <a:rPr lang="es-419" i="1">
                                      <a:solidFill>
                                        <a:srgbClr val="836967"/>
                                      </a:solidFill>
                                      <a:latin typeface="Cambria Math" panose="02040503050406030204" pitchFamily="18" charset="0"/>
                                    </a:rPr>
                                  </m:ctrlPr>
                                </m:sSupPr>
                                <m:e>
                                  <m:d>
                                    <m:dPr>
                                      <m:ctrlPr>
                                        <a:rPr lang="es-419" i="1">
                                          <a:latin typeface="Cambria Math" panose="02040503050406030204" pitchFamily="18" charset="0"/>
                                        </a:rPr>
                                      </m:ctrlPr>
                                    </m:dPr>
                                    <m:e>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0">
                                              <a:latin typeface="Cambria Math" panose="02040503050406030204" pitchFamily="18" charset="0"/>
                                            </a:rPr>
                                            <m:t>1</m:t>
                                          </m:r>
                                        </m:sub>
                                      </m:sSub>
                                      <m:r>
                                        <a:rPr lang="es-419" i="0">
                                          <a:latin typeface="Cambria Math" panose="02040503050406030204" pitchFamily="18" charset="0"/>
                                        </a:rPr>
                                        <m:t>−</m:t>
                                      </m:r>
                                      <m:acc>
                                        <m:accPr>
                                          <m:chr m:val="̅"/>
                                          <m:ctrlPr>
                                            <a:rPr lang="es-419" i="1">
                                              <a:solidFill>
                                                <a:srgbClr val="836967"/>
                                              </a:solidFill>
                                              <a:latin typeface="Cambria Math" panose="02040503050406030204" pitchFamily="18" charset="0"/>
                                            </a:rPr>
                                          </m:ctrlPr>
                                        </m:accPr>
                                        <m:e>
                                          <m:r>
                                            <a:rPr lang="es-419" i="1">
                                              <a:latin typeface="Cambria Math" panose="02040503050406030204" pitchFamily="18" charset="0"/>
                                            </a:rPr>
                                            <m:t>𝐼𝑒</m:t>
                                          </m:r>
                                        </m:e>
                                      </m:acc>
                                    </m:e>
                                  </m:d>
                                </m:e>
                                <m:sup>
                                  <m:r>
                                    <a:rPr lang="es-419" i="0">
                                      <a:latin typeface="Cambria Math" panose="02040503050406030204" pitchFamily="18" charset="0"/>
                                    </a:rPr>
                                    <m:t>2</m:t>
                                  </m:r>
                                </m:sup>
                              </m:sSup>
                              <m:r>
                                <a:rPr lang="es-419" i="0">
                                  <a:latin typeface="Cambria Math" panose="02040503050406030204" pitchFamily="18" charset="0"/>
                                </a:rPr>
                                <m:t>+</m:t>
                              </m:r>
                              <m:sSup>
                                <m:sSupPr>
                                  <m:ctrlPr>
                                    <a:rPr lang="es-419" i="1">
                                      <a:solidFill>
                                        <a:srgbClr val="836967"/>
                                      </a:solidFill>
                                      <a:latin typeface="Cambria Math" panose="02040503050406030204" pitchFamily="18" charset="0"/>
                                    </a:rPr>
                                  </m:ctrlPr>
                                </m:sSupPr>
                                <m:e>
                                  <m:d>
                                    <m:dPr>
                                      <m:ctrlPr>
                                        <a:rPr lang="es-419" i="1">
                                          <a:latin typeface="Cambria Math" panose="02040503050406030204" pitchFamily="18" charset="0"/>
                                        </a:rPr>
                                      </m:ctrlPr>
                                    </m:dPr>
                                    <m:e>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0">
                                              <a:latin typeface="Cambria Math" panose="02040503050406030204" pitchFamily="18" charset="0"/>
                                            </a:rPr>
                                            <m:t>2</m:t>
                                          </m:r>
                                        </m:sub>
                                      </m:sSub>
                                      <m:r>
                                        <a:rPr lang="es-419" i="0">
                                          <a:latin typeface="Cambria Math" panose="02040503050406030204" pitchFamily="18" charset="0"/>
                                        </a:rPr>
                                        <m:t>−</m:t>
                                      </m:r>
                                      <m:acc>
                                        <m:accPr>
                                          <m:chr m:val="̅"/>
                                          <m:ctrlPr>
                                            <a:rPr lang="es-419" i="1">
                                              <a:solidFill>
                                                <a:srgbClr val="836967"/>
                                              </a:solidFill>
                                              <a:latin typeface="Cambria Math" panose="02040503050406030204" pitchFamily="18" charset="0"/>
                                            </a:rPr>
                                          </m:ctrlPr>
                                        </m:accPr>
                                        <m:e>
                                          <m:r>
                                            <a:rPr lang="es-419" i="1">
                                              <a:latin typeface="Cambria Math" panose="02040503050406030204" pitchFamily="18" charset="0"/>
                                            </a:rPr>
                                            <m:t>𝐼𝑒</m:t>
                                          </m:r>
                                        </m:e>
                                      </m:acc>
                                    </m:e>
                                  </m:d>
                                </m:e>
                                <m:sup>
                                  <m:r>
                                    <a:rPr lang="es-419" i="0">
                                      <a:latin typeface="Cambria Math" panose="02040503050406030204" pitchFamily="18" charset="0"/>
                                    </a:rPr>
                                    <m:t>2</m:t>
                                  </m:r>
                                </m:sup>
                              </m:sSup>
                              <m:r>
                                <a:rPr lang="es-419" i="0">
                                  <a:latin typeface="Cambria Math" panose="02040503050406030204" pitchFamily="18" charset="0"/>
                                </a:rPr>
                                <m:t>+…</m:t>
                              </m:r>
                              <m:sSup>
                                <m:sSupPr>
                                  <m:ctrlPr>
                                    <a:rPr lang="es-419" i="1">
                                      <a:solidFill>
                                        <a:srgbClr val="836967"/>
                                      </a:solidFill>
                                      <a:latin typeface="Cambria Math" panose="02040503050406030204" pitchFamily="18" charset="0"/>
                                    </a:rPr>
                                  </m:ctrlPr>
                                </m:sSupPr>
                                <m:e>
                                  <m:d>
                                    <m:dPr>
                                      <m:ctrlPr>
                                        <a:rPr lang="es-419" i="1">
                                          <a:latin typeface="Cambria Math" panose="02040503050406030204" pitchFamily="18" charset="0"/>
                                        </a:rPr>
                                      </m:ctrlPr>
                                    </m:dPr>
                                    <m:e>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𝐼𝑒</m:t>
                                          </m:r>
                                        </m:e>
                                        <m:sub>
                                          <m:r>
                                            <a:rPr lang="es-419" i="1">
                                              <a:latin typeface="Cambria Math" panose="02040503050406030204" pitchFamily="18" charset="0"/>
                                            </a:rPr>
                                            <m:t>𝑛</m:t>
                                          </m:r>
                                        </m:sub>
                                      </m:sSub>
                                      <m:r>
                                        <a:rPr lang="es-419" i="0">
                                          <a:latin typeface="Cambria Math" panose="02040503050406030204" pitchFamily="18" charset="0"/>
                                        </a:rPr>
                                        <m:t>−</m:t>
                                      </m:r>
                                      <m:acc>
                                        <m:accPr>
                                          <m:chr m:val="̅"/>
                                          <m:ctrlPr>
                                            <a:rPr lang="es-419" i="1">
                                              <a:solidFill>
                                                <a:srgbClr val="836967"/>
                                              </a:solidFill>
                                              <a:latin typeface="Cambria Math" panose="02040503050406030204" pitchFamily="18" charset="0"/>
                                            </a:rPr>
                                          </m:ctrlPr>
                                        </m:accPr>
                                        <m:e>
                                          <m:r>
                                            <a:rPr lang="es-419" i="1">
                                              <a:latin typeface="Cambria Math" panose="02040503050406030204" pitchFamily="18" charset="0"/>
                                            </a:rPr>
                                            <m:t>𝐼𝑒</m:t>
                                          </m:r>
                                        </m:e>
                                      </m:acc>
                                    </m:e>
                                  </m:d>
                                </m:e>
                                <m:sup>
                                  <m:r>
                                    <a:rPr lang="es-419" i="0">
                                      <a:latin typeface="Cambria Math" panose="02040503050406030204" pitchFamily="18" charset="0"/>
                                    </a:rPr>
                                    <m:t>2</m:t>
                                  </m:r>
                                </m:sup>
                              </m:sSup>
                            </m:num>
                            <m:den>
                              <m:r>
                                <a:rPr lang="es-419" i="1">
                                  <a:latin typeface="Cambria Math" panose="02040503050406030204" pitchFamily="18" charset="0"/>
                                </a:rPr>
                                <m:t>𝑛</m:t>
                              </m:r>
                              <m:r>
                                <a:rPr lang="es-419" i="0">
                                  <a:latin typeface="Cambria Math" panose="02040503050406030204" pitchFamily="18" charset="0"/>
                                </a:rPr>
                                <m:t>−1</m:t>
                              </m:r>
                            </m:den>
                          </m:f>
                        </m:e>
                      </m:rad>
                    </m:oMath>
                  </m:oMathPara>
                </a14:m>
                <a:endParaRPr lang="es-419" dirty="0"/>
              </a:p>
            </p:txBody>
          </p:sp>
        </mc:Choice>
        <mc:Fallback xmlns="">
          <p:sp>
            <p:nvSpPr>
              <p:cNvPr id="14" name="CuadroTexto 13">
                <a:extLst>
                  <a:ext uri="{FF2B5EF4-FFF2-40B4-BE49-F238E27FC236}">
                    <a16:creationId xmlns:a16="http://schemas.microsoft.com/office/drawing/2014/main" id="{39F02F62-CB84-1140-3340-EF491A35AC7B}"/>
                  </a:ext>
                </a:extLst>
              </p:cNvPr>
              <p:cNvSpPr txBox="1">
                <a:spLocks noRot="1" noChangeAspect="1" noMove="1" noResize="1" noEditPoints="1" noAdjustHandles="1" noChangeArrowheads="1" noChangeShapeType="1" noTextEdit="1"/>
              </p:cNvSpPr>
              <p:nvPr/>
            </p:nvSpPr>
            <p:spPr>
              <a:xfrm>
                <a:off x="-828261" y="4553107"/>
                <a:ext cx="6586330" cy="910699"/>
              </a:xfrm>
              <a:prstGeom prst="rect">
                <a:avLst/>
              </a:prstGeom>
              <a:blipFill>
                <a:blip r:embed="rId7"/>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8A244D7-9857-FDC0-E213-2BEA1D1A7E76}"/>
                  </a:ext>
                </a:extLst>
              </p:cNvPr>
              <p:cNvSpPr txBox="1"/>
              <p:nvPr/>
            </p:nvSpPr>
            <p:spPr>
              <a:xfrm>
                <a:off x="-2269434" y="5920680"/>
                <a:ext cx="66459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419" i="1" smtClean="0">
                          <a:latin typeface="Cambria Math" panose="02040503050406030204" pitchFamily="18" charset="0"/>
                        </a:rPr>
                        <m:t>𝑈𝑙</m:t>
                      </m:r>
                      <m:r>
                        <a:rPr lang="es-419" i="0">
                          <a:latin typeface="Cambria Math" panose="02040503050406030204" pitchFamily="18" charset="0"/>
                        </a:rPr>
                        <m:t>=</m:t>
                      </m:r>
                      <m:acc>
                        <m:accPr>
                          <m:chr m:val="̅"/>
                          <m:ctrlPr>
                            <a:rPr lang="es-419" i="1">
                              <a:solidFill>
                                <a:srgbClr val="836967"/>
                              </a:solidFill>
                              <a:latin typeface="Cambria Math" panose="02040503050406030204" pitchFamily="18" charset="0"/>
                            </a:rPr>
                          </m:ctrlPr>
                        </m:accPr>
                        <m:e>
                          <m:r>
                            <a:rPr lang="es-419" i="1">
                              <a:latin typeface="Cambria Math" panose="02040503050406030204" pitchFamily="18" charset="0"/>
                            </a:rPr>
                            <m:t>𝐼𝑒</m:t>
                          </m:r>
                        </m:e>
                      </m:acc>
                      <m:r>
                        <a:rPr lang="es-419" i="0">
                          <a:latin typeface="Cambria Math" panose="02040503050406030204" pitchFamily="18" charset="0"/>
                        </a:rPr>
                        <m:t>+</m:t>
                      </m:r>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𝑆</m:t>
                          </m:r>
                        </m:e>
                        <m:sub>
                          <m:r>
                            <a:rPr lang="es-419" i="1">
                              <a:latin typeface="Cambria Math" panose="02040503050406030204" pitchFamily="18" charset="0"/>
                            </a:rPr>
                            <m:t>𝐼𝑒</m:t>
                          </m:r>
                        </m:sub>
                      </m:sSub>
                    </m:oMath>
                  </m:oMathPara>
                </a14:m>
                <a:endParaRPr lang="es-419" dirty="0"/>
              </a:p>
            </p:txBody>
          </p:sp>
        </mc:Choice>
        <mc:Fallback xmlns="">
          <p:sp>
            <p:nvSpPr>
              <p:cNvPr id="16" name="CuadroTexto 15">
                <a:extLst>
                  <a:ext uri="{FF2B5EF4-FFF2-40B4-BE49-F238E27FC236}">
                    <a16:creationId xmlns:a16="http://schemas.microsoft.com/office/drawing/2014/main" id="{E8A244D7-9857-FDC0-E213-2BEA1D1A7E76}"/>
                  </a:ext>
                </a:extLst>
              </p:cNvPr>
              <p:cNvSpPr txBox="1">
                <a:spLocks noRot="1" noChangeAspect="1" noMove="1" noResize="1" noEditPoints="1" noAdjustHandles="1" noChangeArrowheads="1" noChangeShapeType="1" noTextEdit="1"/>
              </p:cNvSpPr>
              <p:nvPr/>
            </p:nvSpPr>
            <p:spPr>
              <a:xfrm>
                <a:off x="-2269434" y="5920680"/>
                <a:ext cx="6645964" cy="369332"/>
              </a:xfrm>
              <a:prstGeom prst="rect">
                <a:avLst/>
              </a:prstGeom>
              <a:blipFill>
                <a:blip r:embed="rId8"/>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C9387228-2751-4F46-D222-B237FD6E9FD5}"/>
                  </a:ext>
                </a:extLst>
              </p:cNvPr>
              <p:cNvSpPr txBox="1"/>
              <p:nvPr/>
            </p:nvSpPr>
            <p:spPr>
              <a:xfrm>
                <a:off x="-176980" y="5930305"/>
                <a:ext cx="72290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419" i="1" smtClean="0">
                          <a:latin typeface="Cambria Math" panose="02040503050406030204" pitchFamily="18" charset="0"/>
                        </a:rPr>
                        <m:t>𝐿𝐿</m:t>
                      </m:r>
                      <m:r>
                        <a:rPr lang="es-419" i="0">
                          <a:latin typeface="Cambria Math" panose="02040503050406030204" pitchFamily="18" charset="0"/>
                        </a:rPr>
                        <m:t>=</m:t>
                      </m:r>
                      <m:acc>
                        <m:accPr>
                          <m:chr m:val="̅"/>
                          <m:ctrlPr>
                            <a:rPr lang="es-419" i="1">
                              <a:solidFill>
                                <a:srgbClr val="836967"/>
                              </a:solidFill>
                              <a:latin typeface="Cambria Math" panose="02040503050406030204" pitchFamily="18" charset="0"/>
                            </a:rPr>
                          </m:ctrlPr>
                        </m:accPr>
                        <m:e>
                          <m:r>
                            <a:rPr lang="es-419" i="1">
                              <a:latin typeface="Cambria Math" panose="02040503050406030204" pitchFamily="18" charset="0"/>
                            </a:rPr>
                            <m:t>𝐼𝑒</m:t>
                          </m:r>
                        </m:e>
                      </m:acc>
                      <m:r>
                        <a:rPr lang="es-419" i="0">
                          <a:latin typeface="Cambria Math" panose="02040503050406030204" pitchFamily="18" charset="0"/>
                        </a:rPr>
                        <m:t>−</m:t>
                      </m:r>
                      <m:sSub>
                        <m:sSubPr>
                          <m:ctrlPr>
                            <a:rPr lang="es-419" i="1">
                              <a:solidFill>
                                <a:srgbClr val="836967"/>
                              </a:solidFill>
                              <a:latin typeface="Cambria Math" panose="02040503050406030204" pitchFamily="18" charset="0"/>
                            </a:rPr>
                          </m:ctrlPr>
                        </m:sSubPr>
                        <m:e>
                          <m:r>
                            <a:rPr lang="es-419" i="1">
                              <a:latin typeface="Cambria Math" panose="02040503050406030204" pitchFamily="18" charset="0"/>
                            </a:rPr>
                            <m:t>𝑆</m:t>
                          </m:r>
                        </m:e>
                        <m:sub>
                          <m:r>
                            <a:rPr lang="es-419" i="1">
                              <a:latin typeface="Cambria Math" panose="02040503050406030204" pitchFamily="18" charset="0"/>
                            </a:rPr>
                            <m:t>𝐼𝑒</m:t>
                          </m:r>
                        </m:sub>
                      </m:sSub>
                    </m:oMath>
                  </m:oMathPara>
                </a14:m>
                <a:endParaRPr lang="es-419" dirty="0"/>
              </a:p>
            </p:txBody>
          </p:sp>
        </mc:Choice>
        <mc:Fallback xmlns="">
          <p:sp>
            <p:nvSpPr>
              <p:cNvPr id="18" name="CuadroTexto 17">
                <a:extLst>
                  <a:ext uri="{FF2B5EF4-FFF2-40B4-BE49-F238E27FC236}">
                    <a16:creationId xmlns:a16="http://schemas.microsoft.com/office/drawing/2014/main" id="{C9387228-2751-4F46-D222-B237FD6E9FD5}"/>
                  </a:ext>
                </a:extLst>
              </p:cNvPr>
              <p:cNvSpPr txBox="1">
                <a:spLocks noRot="1" noChangeAspect="1" noMove="1" noResize="1" noEditPoints="1" noAdjustHandles="1" noChangeArrowheads="1" noChangeShapeType="1" noTextEdit="1"/>
              </p:cNvSpPr>
              <p:nvPr/>
            </p:nvSpPr>
            <p:spPr>
              <a:xfrm>
                <a:off x="-176980" y="5930305"/>
                <a:ext cx="7229060" cy="369332"/>
              </a:xfrm>
              <a:prstGeom prst="rect">
                <a:avLst/>
              </a:prstGeom>
              <a:blipFill>
                <a:blip r:embed="rId9"/>
                <a:stretch>
                  <a:fillRect/>
                </a:stretch>
              </a:blipFill>
            </p:spPr>
            <p:txBody>
              <a:bodyPr/>
              <a:lstStyle/>
              <a:p>
                <a:r>
                  <a:rPr lang="es-AR">
                    <a:noFill/>
                  </a:rPr>
                  <a:t> </a:t>
                </a:r>
              </a:p>
            </p:txBody>
          </p:sp>
        </mc:Fallback>
      </mc:AlternateContent>
      <p:sp>
        <p:nvSpPr>
          <p:cNvPr id="19" name="Marcador de texto 2">
            <a:extLst>
              <a:ext uri="{FF2B5EF4-FFF2-40B4-BE49-F238E27FC236}">
                <a16:creationId xmlns:a16="http://schemas.microsoft.com/office/drawing/2014/main" id="{68AC1137-90C0-F2E8-A5D4-76B6F7237D75}"/>
              </a:ext>
            </a:extLst>
          </p:cNvPr>
          <p:cNvSpPr txBox="1">
            <a:spLocks/>
          </p:cNvSpPr>
          <p:nvPr/>
        </p:nvSpPr>
        <p:spPr>
          <a:xfrm>
            <a:off x="237689" y="2842479"/>
            <a:ext cx="2833926" cy="425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Tendencia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del Rango</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419" dirty="0">
              <a:solidFill>
                <a:schemeClr val="tx1"/>
              </a:solidFill>
              <a:latin typeface="Times New Roman" panose="02020603050405020304" pitchFamily="18" charset="0"/>
              <a:cs typeface="Times New Roman" panose="02020603050405020304" pitchFamily="18" charset="0"/>
            </a:endParaRPr>
          </a:p>
        </p:txBody>
      </p:sp>
      <p:sp>
        <p:nvSpPr>
          <p:cNvPr id="20" name="Marcador de texto 2">
            <a:extLst>
              <a:ext uri="{FF2B5EF4-FFF2-40B4-BE49-F238E27FC236}">
                <a16:creationId xmlns:a16="http://schemas.microsoft.com/office/drawing/2014/main" id="{D2475F70-601F-4B8C-8AD4-825443B006FD}"/>
              </a:ext>
            </a:extLst>
          </p:cNvPr>
          <p:cNvSpPr txBox="1">
            <a:spLocks/>
          </p:cNvSpPr>
          <p:nvPr/>
        </p:nvSpPr>
        <p:spPr>
          <a:xfrm>
            <a:off x="174317" y="3951001"/>
            <a:ext cx="3841091" cy="3452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Límites y desviación Standard</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419"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E6B13833-7FA9-9DF3-2009-9B9CB8D664F6}"/>
              </a:ext>
            </a:extLst>
          </p:cNvPr>
          <p:cNvGraphicFramePr>
            <a:graphicFrameLocks noGrp="1"/>
          </p:cNvGraphicFramePr>
          <p:nvPr>
            <p:extLst>
              <p:ext uri="{D42A27DB-BD31-4B8C-83A1-F6EECF244321}">
                <p14:modId xmlns:p14="http://schemas.microsoft.com/office/powerpoint/2010/main" val="3362798263"/>
              </p:ext>
            </p:extLst>
          </p:nvPr>
        </p:nvGraphicFramePr>
        <p:xfrm>
          <a:off x="6413295" y="1540878"/>
          <a:ext cx="5604387" cy="3002951"/>
        </p:xfrm>
        <a:graphic>
          <a:graphicData uri="http://schemas.openxmlformats.org/drawingml/2006/table">
            <a:tbl>
              <a:tblPr firstRow="1" firstCol="1" bandRow="1"/>
              <a:tblGrid>
                <a:gridCol w="2685657">
                  <a:extLst>
                    <a:ext uri="{9D8B030D-6E8A-4147-A177-3AD203B41FA5}">
                      <a16:colId xmlns:a16="http://schemas.microsoft.com/office/drawing/2014/main" val="4246311310"/>
                    </a:ext>
                  </a:extLst>
                </a:gridCol>
                <a:gridCol w="583911">
                  <a:extLst>
                    <a:ext uri="{9D8B030D-6E8A-4147-A177-3AD203B41FA5}">
                      <a16:colId xmlns:a16="http://schemas.microsoft.com/office/drawing/2014/main" val="3199437880"/>
                    </a:ext>
                  </a:extLst>
                </a:gridCol>
                <a:gridCol w="583086">
                  <a:extLst>
                    <a:ext uri="{9D8B030D-6E8A-4147-A177-3AD203B41FA5}">
                      <a16:colId xmlns:a16="http://schemas.microsoft.com/office/drawing/2014/main" val="3231525905"/>
                    </a:ext>
                  </a:extLst>
                </a:gridCol>
                <a:gridCol w="583911">
                  <a:extLst>
                    <a:ext uri="{9D8B030D-6E8A-4147-A177-3AD203B41FA5}">
                      <a16:colId xmlns:a16="http://schemas.microsoft.com/office/drawing/2014/main" val="2107256078"/>
                    </a:ext>
                  </a:extLst>
                </a:gridCol>
                <a:gridCol w="583911">
                  <a:extLst>
                    <a:ext uri="{9D8B030D-6E8A-4147-A177-3AD203B41FA5}">
                      <a16:colId xmlns:a16="http://schemas.microsoft.com/office/drawing/2014/main" val="3465792986"/>
                    </a:ext>
                  </a:extLst>
                </a:gridCol>
                <a:gridCol w="583911">
                  <a:extLst>
                    <a:ext uri="{9D8B030D-6E8A-4147-A177-3AD203B41FA5}">
                      <a16:colId xmlns:a16="http://schemas.microsoft.com/office/drawing/2014/main" val="1741824638"/>
                    </a:ext>
                  </a:extLst>
                </a:gridCol>
              </a:tblGrid>
              <a:tr h="561942">
                <a:tc gridSpan="6">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Tabla 2 índices energéticos Desviación standard, coeficiente de variación, límite superior e inferior</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2908582107"/>
                  </a:ext>
                </a:extLst>
              </a:tr>
              <a:tr h="526678">
                <a:tc>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RANGO DE CAUDALES EN IM</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66-100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100-160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160-285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800"/>
                        </a:spcAft>
                      </a:pPr>
                      <a:r>
                        <a:rPr lang="es-AR" sz="11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285-520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90034484"/>
                  </a:ext>
                </a:extLst>
              </a:tr>
              <a:tr h="275237">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Media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4,03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2,81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2,18</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65301137"/>
                  </a:ext>
                </a:extLst>
              </a:tr>
              <a:tr h="275237">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Desviación Standard</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0,46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0,36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282202"/>
                  </a:ext>
                </a:extLst>
              </a:tr>
              <a:tr h="526678">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CVIe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34,00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24,91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25,23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26,29</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25,00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88688590"/>
                  </a:ext>
                </a:extLst>
              </a:tr>
              <a:tr h="275237">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límite superior</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5,40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3,51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2,21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381826"/>
                  </a:ext>
                </a:extLst>
              </a:tr>
              <a:tr h="275237">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límite inferior</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2,66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1,63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94581314"/>
                  </a:ext>
                </a:extLst>
              </a:tr>
              <a:tr h="286705">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Cantidad de pozos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248</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AR" sz="11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090003"/>
                  </a:ext>
                </a:extLst>
              </a:tr>
            </a:tbl>
          </a:graphicData>
        </a:graphic>
      </p:graphicFrame>
      <p:sp>
        <p:nvSpPr>
          <p:cNvPr id="6" name="CuadroTexto 5">
            <a:extLst>
              <a:ext uri="{FF2B5EF4-FFF2-40B4-BE49-F238E27FC236}">
                <a16:creationId xmlns:a16="http://schemas.microsoft.com/office/drawing/2014/main" id="{B44C215E-4B1F-4662-9CF2-F7850A16B7CB}"/>
              </a:ext>
            </a:extLst>
          </p:cNvPr>
          <p:cNvSpPr txBox="1"/>
          <p:nvPr/>
        </p:nvSpPr>
        <p:spPr>
          <a:xfrm>
            <a:off x="7936934" y="5390086"/>
            <a:ext cx="7229474" cy="530594"/>
          </a:xfrm>
          <a:prstGeom prst="rect">
            <a:avLst/>
          </a:prstGeom>
          <a:noFill/>
        </p:spPr>
        <p:txBody>
          <a:bodyPr wrap="square">
            <a:spAutoFit/>
          </a:bodyPr>
          <a:lstStyle/>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SPE-213680-MS. 	</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número de diapositiva 7">
            <a:extLst>
              <a:ext uri="{FF2B5EF4-FFF2-40B4-BE49-F238E27FC236}">
                <a16:creationId xmlns:a16="http://schemas.microsoft.com/office/drawing/2014/main" id="{D681A80A-D672-7604-8B39-A301798FB885}"/>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smtClean="0"/>
              <a:pPr algn="ctr"/>
              <a:t>5</a:t>
            </a:fld>
            <a:endParaRPr lang="es-AR"/>
          </a:p>
        </p:txBody>
      </p:sp>
    </p:spTree>
    <p:extLst>
      <p:ext uri="{BB962C8B-B14F-4D97-AF65-F5344CB8AC3E}">
        <p14:creationId xmlns:p14="http://schemas.microsoft.com/office/powerpoint/2010/main" val="4783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P spid="16" grpId="0"/>
      <p:bldP spid="18" grpId="0"/>
      <p:bldP spid="19" grpId="0"/>
      <p:bldP spid="2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96C8FBF-BD90-AAEB-5810-582ABECFFB89}"/>
              </a:ext>
            </a:extLst>
          </p:cNvPr>
          <p:cNvSpPr>
            <a:spLocks noGrp="1"/>
          </p:cNvSpPr>
          <p:nvPr>
            <p:ph type="body" idx="1"/>
          </p:nvPr>
        </p:nvSpPr>
        <p:spPr>
          <a:xfrm>
            <a:off x="400878" y="1067180"/>
            <a:ext cx="10515600" cy="1500187"/>
          </a:xfrm>
        </p:spPr>
        <p:txBody>
          <a:bodyPr/>
          <a:lstStyle/>
          <a:p>
            <a:r>
              <a:rPr lang="es-MX" b="1" dirty="0">
                <a:solidFill>
                  <a:schemeClr val="tx1"/>
                </a:solidFill>
              </a:rPr>
              <a:t>Metodología</a:t>
            </a:r>
            <a:r>
              <a:rPr lang="es-MX" dirty="0"/>
              <a:t> </a:t>
            </a:r>
            <a:r>
              <a:rPr lang="es-MX" b="1" dirty="0">
                <a:solidFill>
                  <a:schemeClr val="tx1"/>
                </a:solidFill>
              </a:rPr>
              <a:t>y Correlación con Riesgos operativos</a:t>
            </a:r>
            <a:endParaRPr lang="es-419" b="1" dirty="0">
              <a:solidFill>
                <a:schemeClr val="tx1"/>
              </a:solidFill>
            </a:endParaRPr>
          </a:p>
        </p:txBody>
      </p:sp>
      <p:pic>
        <p:nvPicPr>
          <p:cNvPr id="8" name="Imagen 7">
            <a:extLst>
              <a:ext uri="{FF2B5EF4-FFF2-40B4-BE49-F238E27FC236}">
                <a16:creationId xmlns:a16="http://schemas.microsoft.com/office/drawing/2014/main" id="{F1E882FF-0AA2-C471-3B88-3C8C85E44C64}"/>
              </a:ext>
            </a:extLst>
          </p:cNvPr>
          <p:cNvPicPr>
            <a:picLocks noChangeAspect="1"/>
          </p:cNvPicPr>
          <p:nvPr/>
        </p:nvPicPr>
        <p:blipFill>
          <a:blip r:embed="rId3"/>
          <a:stretch>
            <a:fillRect/>
          </a:stretch>
        </p:blipFill>
        <p:spPr>
          <a:xfrm>
            <a:off x="6039357" y="1639635"/>
            <a:ext cx="5943387" cy="2345082"/>
          </a:xfrm>
          <a:prstGeom prst="rect">
            <a:avLst/>
          </a:prstGeom>
        </p:spPr>
      </p:pic>
      <p:pic>
        <p:nvPicPr>
          <p:cNvPr id="7" name="Imagen 6">
            <a:extLst>
              <a:ext uri="{FF2B5EF4-FFF2-40B4-BE49-F238E27FC236}">
                <a16:creationId xmlns:a16="http://schemas.microsoft.com/office/drawing/2014/main" id="{DE197DD8-2773-022F-15DB-BDB33C2E6BEE}"/>
              </a:ext>
            </a:extLst>
          </p:cNvPr>
          <p:cNvPicPr>
            <a:picLocks noChangeAspect="1"/>
          </p:cNvPicPr>
          <p:nvPr/>
        </p:nvPicPr>
        <p:blipFill>
          <a:blip r:embed="rId4"/>
          <a:stretch>
            <a:fillRect/>
          </a:stretch>
        </p:blipFill>
        <p:spPr>
          <a:xfrm>
            <a:off x="89566" y="1731089"/>
            <a:ext cx="5853820" cy="2162175"/>
          </a:xfrm>
          <a:prstGeom prst="rect">
            <a:avLst/>
          </a:prstGeom>
        </p:spPr>
      </p:pic>
      <p:pic>
        <p:nvPicPr>
          <p:cNvPr id="10" name="Imagen 9">
            <a:extLst>
              <a:ext uri="{FF2B5EF4-FFF2-40B4-BE49-F238E27FC236}">
                <a16:creationId xmlns:a16="http://schemas.microsoft.com/office/drawing/2014/main" id="{9B68E23F-8A5E-55AA-7371-48DD491B3B3C}"/>
              </a:ext>
            </a:extLst>
          </p:cNvPr>
          <p:cNvPicPr>
            <a:picLocks noChangeAspect="1"/>
          </p:cNvPicPr>
          <p:nvPr/>
        </p:nvPicPr>
        <p:blipFill>
          <a:blip r:embed="rId5"/>
          <a:stretch>
            <a:fillRect/>
          </a:stretch>
        </p:blipFill>
        <p:spPr>
          <a:xfrm>
            <a:off x="313707" y="2141854"/>
            <a:ext cx="11477415" cy="3076511"/>
          </a:xfrm>
          <a:prstGeom prst="rect">
            <a:avLst/>
          </a:prstGeom>
        </p:spPr>
      </p:pic>
      <p:sp>
        <p:nvSpPr>
          <p:cNvPr id="5" name="Marcador de número de diapositiva 4">
            <a:extLst>
              <a:ext uri="{FF2B5EF4-FFF2-40B4-BE49-F238E27FC236}">
                <a16:creationId xmlns:a16="http://schemas.microsoft.com/office/drawing/2014/main" id="{E937E31D-9558-7E2B-D6AB-C83DD1827D27}"/>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smtClean="0"/>
              <a:pPr algn="ctr"/>
              <a:t>6</a:t>
            </a:fld>
            <a:endParaRPr lang="es-AR"/>
          </a:p>
        </p:txBody>
      </p:sp>
    </p:spTree>
    <p:extLst>
      <p:ext uri="{BB962C8B-B14F-4D97-AF65-F5344CB8AC3E}">
        <p14:creationId xmlns:p14="http://schemas.microsoft.com/office/powerpoint/2010/main" val="40326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B3C088D-AA04-7E16-BE54-B52E0531F962}"/>
              </a:ext>
            </a:extLst>
          </p:cNvPr>
          <p:cNvSpPr>
            <a:spLocks noGrp="1"/>
          </p:cNvSpPr>
          <p:nvPr>
            <p:ph type="body" idx="1"/>
          </p:nvPr>
        </p:nvSpPr>
        <p:spPr>
          <a:xfrm>
            <a:off x="150111" y="1623044"/>
            <a:ext cx="5829612" cy="1500187"/>
          </a:xfrm>
        </p:spPr>
        <p:txBody>
          <a:bodyPr/>
          <a:lstStyle/>
          <a:p>
            <a:r>
              <a:rPr lang="es-MX" dirty="0">
                <a:solidFill>
                  <a:schemeClr val="tx1"/>
                </a:solidFill>
                <a:latin typeface="Times New Roman" panose="02020603050405020304" pitchFamily="18" charset="0"/>
                <a:cs typeface="Times New Roman" panose="02020603050405020304" pitchFamily="18" charset="0"/>
              </a:rPr>
              <a:t>Zona 1:  Zona de máxima eficiencia</a:t>
            </a:r>
          </a:p>
          <a:p>
            <a:r>
              <a:rPr lang="es-MX" dirty="0">
                <a:solidFill>
                  <a:schemeClr val="tx1"/>
                </a:solidFill>
                <a:latin typeface="Times New Roman" panose="02020603050405020304" pitchFamily="18" charset="0"/>
                <a:cs typeface="Times New Roman" panose="02020603050405020304" pitchFamily="18" charset="0"/>
              </a:rPr>
              <a:t>Zonas 2 y 3:   Eficiencia aceptable (zona de diseño, desgaste propio)</a:t>
            </a:r>
          </a:p>
          <a:p>
            <a:r>
              <a:rPr lang="es-MX" dirty="0">
                <a:solidFill>
                  <a:schemeClr val="tx1"/>
                </a:solidFill>
                <a:latin typeface="Times New Roman" panose="02020603050405020304" pitchFamily="18" charset="0"/>
                <a:cs typeface="Times New Roman" panose="02020603050405020304" pitchFamily="18" charset="0"/>
              </a:rPr>
              <a:t>Zona 4:  Baja eficiencia (Downthrust o Upthrust) </a:t>
            </a:r>
          </a:p>
          <a:p>
            <a:endParaRPr lang="es-MX" dirty="0">
              <a:solidFill>
                <a:schemeClr val="tx1"/>
              </a:solidFill>
              <a:latin typeface="Times New Roman" panose="02020603050405020304" pitchFamily="18" charset="0"/>
              <a:cs typeface="Times New Roman" panose="02020603050405020304" pitchFamily="18" charset="0"/>
            </a:endParaRPr>
          </a:p>
          <a:p>
            <a:r>
              <a:rPr lang="es-MX" dirty="0">
                <a:solidFill>
                  <a:schemeClr val="tx1"/>
                </a:solidFill>
                <a:latin typeface="Times New Roman" panose="02020603050405020304" pitchFamily="18" charset="0"/>
                <a:cs typeface="Times New Roman" panose="02020603050405020304" pitchFamily="18" charset="0"/>
              </a:rPr>
              <a:t> </a:t>
            </a:r>
            <a:endParaRPr lang="es-419" dirty="0">
              <a:solidFill>
                <a:schemeClr val="tx1"/>
              </a:solidFill>
              <a:latin typeface="Times New Roman" panose="02020603050405020304" pitchFamily="18" charset="0"/>
              <a:cs typeface="Times New Roman" panose="02020603050405020304" pitchFamily="18" charset="0"/>
            </a:endParaRPr>
          </a:p>
        </p:txBody>
      </p:sp>
      <p:grpSp>
        <p:nvGrpSpPr>
          <p:cNvPr id="4" name="Group 266">
            <a:extLst>
              <a:ext uri="{FF2B5EF4-FFF2-40B4-BE49-F238E27FC236}">
                <a16:creationId xmlns:a16="http://schemas.microsoft.com/office/drawing/2014/main" id="{A6735293-3505-177D-D42A-84CE27E7A3C6}"/>
              </a:ext>
            </a:extLst>
          </p:cNvPr>
          <p:cNvGrpSpPr/>
          <p:nvPr/>
        </p:nvGrpSpPr>
        <p:grpSpPr>
          <a:xfrm>
            <a:off x="5880844" y="1246315"/>
            <a:ext cx="6137221" cy="3010701"/>
            <a:chOff x="0" y="0"/>
            <a:chExt cx="5706227" cy="2395220"/>
          </a:xfrm>
        </p:grpSpPr>
        <p:pic>
          <p:nvPicPr>
            <p:cNvPr id="5" name="Picture 193">
              <a:extLst>
                <a:ext uri="{FF2B5EF4-FFF2-40B4-BE49-F238E27FC236}">
                  <a16:creationId xmlns:a16="http://schemas.microsoft.com/office/drawing/2014/main" id="{3EE57B6B-F5E1-203D-FBDA-91A758C1A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28285" cy="2395220"/>
            </a:xfrm>
            <a:prstGeom prst="rect">
              <a:avLst/>
            </a:prstGeom>
          </p:spPr>
        </p:pic>
        <p:pic>
          <p:nvPicPr>
            <p:cNvPr id="6" name="Picture 11">
              <a:extLst>
                <a:ext uri="{FF2B5EF4-FFF2-40B4-BE49-F238E27FC236}">
                  <a16:creationId xmlns:a16="http://schemas.microsoft.com/office/drawing/2014/main" id="{CBD5820A-62B6-49CC-93B6-8C6C23883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967" y="117806"/>
              <a:ext cx="1953260" cy="1375410"/>
            </a:xfrm>
            <a:prstGeom prst="rect">
              <a:avLst/>
            </a:prstGeom>
          </p:spPr>
        </p:pic>
      </p:grpSp>
      <p:sp>
        <p:nvSpPr>
          <p:cNvPr id="11" name="Marcador de texto 2">
            <a:extLst>
              <a:ext uri="{FF2B5EF4-FFF2-40B4-BE49-F238E27FC236}">
                <a16:creationId xmlns:a16="http://schemas.microsoft.com/office/drawing/2014/main" id="{650280B1-57C3-0B9F-1EF6-29B9087DE6C5}"/>
              </a:ext>
            </a:extLst>
          </p:cNvPr>
          <p:cNvSpPr txBox="1">
            <a:spLocks/>
          </p:cNvSpPr>
          <p:nvPr/>
        </p:nvSpPr>
        <p:spPr>
          <a:xfrm>
            <a:off x="248990" y="3754793"/>
            <a:ext cx="11844131" cy="6425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AR" b="1" dirty="0">
                <a:solidFill>
                  <a:schemeClr val="tx1"/>
                </a:solidFill>
              </a:rPr>
              <a:t>Detección de desviaciones operativas</a:t>
            </a:r>
            <a:endParaRPr lang="es-AR" dirty="0"/>
          </a:p>
        </p:txBody>
      </p:sp>
      <p:sp>
        <p:nvSpPr>
          <p:cNvPr id="12" name="Marcador de texto 2">
            <a:extLst>
              <a:ext uri="{FF2B5EF4-FFF2-40B4-BE49-F238E27FC236}">
                <a16:creationId xmlns:a16="http://schemas.microsoft.com/office/drawing/2014/main" id="{650AF720-6717-8BDF-6D20-04EDE1847163}"/>
              </a:ext>
            </a:extLst>
          </p:cNvPr>
          <p:cNvSpPr txBox="1">
            <a:spLocks/>
          </p:cNvSpPr>
          <p:nvPr/>
        </p:nvSpPr>
        <p:spPr>
          <a:xfrm>
            <a:off x="150111" y="998444"/>
            <a:ext cx="5730733" cy="588543"/>
          </a:xfrm>
          <a:prstGeom prst="rect">
            <a:avLst/>
          </a:prstGeom>
        </p:spPr>
        <p:txBody>
          <a:bodyPr/>
          <a:lstStyle>
            <a:lvl1pPr indent="0">
              <a:lnSpc>
                <a:spcPct val="90000"/>
              </a:lnSpc>
              <a:spcBef>
                <a:spcPts val="1000"/>
              </a:spcBef>
              <a:buFont typeface="Arial" panose="020B0604020202020204" pitchFamily="34" charset="0"/>
              <a:buNone/>
              <a:defRPr sz="2400" b="1"/>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MX" dirty="0"/>
              <a:t>Correlación con Riesgo Operativo y fallas </a:t>
            </a:r>
            <a:endParaRPr lang="es-419" dirty="0"/>
          </a:p>
        </p:txBody>
      </p:sp>
      <p:sp>
        <p:nvSpPr>
          <p:cNvPr id="8" name="Marcador de texto 2">
            <a:extLst>
              <a:ext uri="{FF2B5EF4-FFF2-40B4-BE49-F238E27FC236}">
                <a16:creationId xmlns:a16="http://schemas.microsoft.com/office/drawing/2014/main" id="{A8499497-F8AF-41B9-9CFA-DDD4F5FB0AF4}"/>
              </a:ext>
            </a:extLst>
          </p:cNvPr>
          <p:cNvSpPr txBox="1">
            <a:spLocks/>
          </p:cNvSpPr>
          <p:nvPr/>
        </p:nvSpPr>
        <p:spPr>
          <a:xfrm>
            <a:off x="248990" y="3759521"/>
            <a:ext cx="11844131" cy="234120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b="1"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lphaLcParenR"/>
            </a:pPr>
            <a:r>
              <a:rPr lang="es-AR" dirty="0">
                <a:solidFill>
                  <a:schemeClr val="tx1"/>
                </a:solidFill>
                <a:latin typeface="Times New Roman" panose="02020603050405020304" pitchFamily="18" charset="0"/>
                <a:cs typeface="Times New Roman" panose="02020603050405020304" pitchFamily="18" charset="0"/>
              </a:rPr>
              <a:t>Pérdidas de Hermeticidad en tuberías</a:t>
            </a:r>
          </a:p>
          <a:p>
            <a:pPr marL="457200" indent="-457200">
              <a:buFont typeface="+mj-lt"/>
              <a:buAutoNum type="alphaLcParenR"/>
            </a:pPr>
            <a:r>
              <a:rPr lang="es-AR" dirty="0">
                <a:solidFill>
                  <a:schemeClr val="tx1"/>
                </a:solidFill>
                <a:latin typeface="Times New Roman" panose="02020603050405020304" pitchFamily="18" charset="0"/>
                <a:cs typeface="Times New Roman" panose="02020603050405020304" pitchFamily="18" charset="0"/>
              </a:rPr>
              <a:t>Funcionamiento en zona 4 (fuera de rango mínimo o rango máximo) </a:t>
            </a:r>
          </a:p>
          <a:p>
            <a:pPr marL="457200" indent="-457200">
              <a:buFont typeface="+mj-lt"/>
              <a:buAutoNum type="alphaLcParenR"/>
            </a:pPr>
            <a:r>
              <a:rPr lang="es-AR" dirty="0">
                <a:solidFill>
                  <a:schemeClr val="tx1"/>
                </a:solidFill>
                <a:latin typeface="Times New Roman" panose="02020603050405020304" pitchFamily="18" charset="0"/>
                <a:cs typeface="Times New Roman" panose="02020603050405020304" pitchFamily="18" charset="0"/>
              </a:rPr>
              <a:t>Pérdida de eficiencia por alto runlife</a:t>
            </a:r>
          </a:p>
          <a:p>
            <a:pPr marL="457200" indent="-457200">
              <a:buFont typeface="+mj-lt"/>
              <a:buAutoNum type="alphaLcParenR"/>
            </a:pPr>
            <a:r>
              <a:rPr lang="es-AR" dirty="0">
                <a:solidFill>
                  <a:schemeClr val="tx1"/>
                </a:solidFill>
                <a:latin typeface="Times New Roman" panose="02020603050405020304" pitchFamily="18" charset="0"/>
                <a:cs typeface="Times New Roman" panose="02020603050405020304" pitchFamily="18" charset="0"/>
              </a:rPr>
              <a:t>Recirculación en puente de producción</a:t>
            </a:r>
          </a:p>
          <a:p>
            <a:pPr marL="457200" indent="-457200">
              <a:buFont typeface="+mj-lt"/>
              <a:buAutoNum type="alphaLcParenR"/>
            </a:pPr>
            <a:r>
              <a:rPr lang="es-AR" dirty="0">
                <a:solidFill>
                  <a:schemeClr val="tx1"/>
                </a:solidFill>
                <a:latin typeface="Times New Roman" panose="02020603050405020304" pitchFamily="18" charset="0"/>
                <a:cs typeface="Times New Roman" panose="02020603050405020304" pitchFamily="18" charset="0"/>
              </a:rPr>
              <a:t>Fallas en equipos operando en modos de control con realimentación (PID, Ilimit, Imod…) </a:t>
            </a:r>
          </a:p>
        </p:txBody>
      </p:sp>
      <p:sp>
        <p:nvSpPr>
          <p:cNvPr id="9" name="Marcador de número de diapositiva 8">
            <a:extLst>
              <a:ext uri="{FF2B5EF4-FFF2-40B4-BE49-F238E27FC236}">
                <a16:creationId xmlns:a16="http://schemas.microsoft.com/office/drawing/2014/main" id="{AC2A75EB-CC52-8532-12A9-145E577F385D}"/>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7</a:t>
            </a:fld>
            <a:endParaRPr lang="es-AR" b="1" dirty="0"/>
          </a:p>
        </p:txBody>
      </p:sp>
    </p:spTree>
    <p:extLst>
      <p:ext uri="{BB962C8B-B14F-4D97-AF65-F5344CB8AC3E}">
        <p14:creationId xmlns:p14="http://schemas.microsoft.com/office/powerpoint/2010/main" val="32425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80">
            <a:extLst>
              <a:ext uri="{FF2B5EF4-FFF2-40B4-BE49-F238E27FC236}">
                <a16:creationId xmlns:a16="http://schemas.microsoft.com/office/drawing/2014/main" id="{D7C766BC-9AC9-71F7-AE47-330B0BF8DC8A}"/>
              </a:ext>
            </a:extLst>
          </p:cNvPr>
          <p:cNvGrpSpPr/>
          <p:nvPr/>
        </p:nvGrpSpPr>
        <p:grpSpPr>
          <a:xfrm>
            <a:off x="179297" y="2139547"/>
            <a:ext cx="6817559" cy="6427832"/>
            <a:chOff x="84959" y="-1358193"/>
            <a:chExt cx="4018280" cy="3439391"/>
          </a:xfrm>
        </p:grpSpPr>
        <p:grpSp>
          <p:nvGrpSpPr>
            <p:cNvPr id="19" name="Group 279">
              <a:extLst>
                <a:ext uri="{FF2B5EF4-FFF2-40B4-BE49-F238E27FC236}">
                  <a16:creationId xmlns:a16="http://schemas.microsoft.com/office/drawing/2014/main" id="{DCDE5357-0909-C9C4-0E7B-DE9C4A8DCBD0}"/>
                </a:ext>
              </a:extLst>
            </p:cNvPr>
            <p:cNvGrpSpPr/>
            <p:nvPr/>
          </p:nvGrpSpPr>
          <p:grpSpPr>
            <a:xfrm>
              <a:off x="667569" y="796594"/>
              <a:ext cx="2888616" cy="1284604"/>
              <a:chOff x="0" y="0"/>
              <a:chExt cx="2888708" cy="1284648"/>
            </a:xfrm>
          </p:grpSpPr>
          <p:sp>
            <p:nvSpPr>
              <p:cNvPr id="20" name="Text Box 2">
                <a:extLst>
                  <a:ext uri="{FF2B5EF4-FFF2-40B4-BE49-F238E27FC236}">
                    <a16:creationId xmlns:a16="http://schemas.microsoft.com/office/drawing/2014/main" id="{A3BB0BEF-3093-A1BA-7318-DB283554FEE1}"/>
                  </a:ext>
                </a:extLst>
              </p:cNvPr>
              <p:cNvSpPr txBox="1">
                <a:spLocks noChangeArrowheads="1"/>
              </p:cNvSpPr>
              <p:nvPr/>
            </p:nvSpPr>
            <p:spPr bwMode="auto">
              <a:xfrm>
                <a:off x="0" y="0"/>
                <a:ext cx="1166495" cy="4362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419" sz="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Incremento de presión de fondo y corriente</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44B81264-C64F-FC0A-E980-02563C5F1698}"/>
                  </a:ext>
                </a:extLst>
              </p:cNvPr>
              <p:cNvSpPr txBox="1">
                <a:spLocks noChangeArrowheads="1"/>
              </p:cNvSpPr>
              <p:nvPr/>
            </p:nvSpPr>
            <p:spPr bwMode="auto">
              <a:xfrm>
                <a:off x="134635" y="437566"/>
                <a:ext cx="1166495" cy="3187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AR" sz="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Corriente</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AEEE9543-52A7-2286-4965-6FC3EBBD0AC6}"/>
                  </a:ext>
                </a:extLst>
              </p:cNvPr>
              <p:cNvSpPr txBox="1">
                <a:spLocks noChangeArrowheads="1"/>
              </p:cNvSpPr>
              <p:nvPr/>
            </p:nvSpPr>
            <p:spPr bwMode="auto">
              <a:xfrm>
                <a:off x="661937" y="914212"/>
                <a:ext cx="807814" cy="3704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AR" sz="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Presión de fondo</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Arrow Connector 273">
                <a:extLst>
                  <a:ext uri="{FF2B5EF4-FFF2-40B4-BE49-F238E27FC236}">
                    <a16:creationId xmlns:a16="http://schemas.microsoft.com/office/drawing/2014/main" id="{5CA1B17E-70E5-145B-0DDA-AA43B74AA9B6}"/>
                  </a:ext>
                </a:extLst>
              </p:cNvPr>
              <p:cNvCxnSpPr/>
              <p:nvPr/>
            </p:nvCxnSpPr>
            <p:spPr>
              <a:xfrm flipH="1" flipV="1">
                <a:off x="728107" y="851523"/>
                <a:ext cx="129026" cy="8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75">
                <a:extLst>
                  <a:ext uri="{FF2B5EF4-FFF2-40B4-BE49-F238E27FC236}">
                    <a16:creationId xmlns:a16="http://schemas.microsoft.com/office/drawing/2014/main" id="{F55A93AA-5B49-A563-A04C-7961C2301E1D}"/>
                  </a:ext>
                </a:extLst>
              </p:cNvPr>
              <p:cNvCxnSpPr/>
              <p:nvPr/>
            </p:nvCxnSpPr>
            <p:spPr>
              <a:xfrm>
                <a:off x="633909" y="617080"/>
                <a:ext cx="173904" cy="112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2">
                <a:extLst>
                  <a:ext uri="{FF2B5EF4-FFF2-40B4-BE49-F238E27FC236}">
                    <a16:creationId xmlns:a16="http://schemas.microsoft.com/office/drawing/2014/main" id="{2C5F45F2-C85F-14D0-0785-E7D1C04126BA}"/>
                  </a:ext>
                </a:extLst>
              </p:cNvPr>
              <p:cNvSpPr txBox="1">
                <a:spLocks noChangeArrowheads="1"/>
              </p:cNvSpPr>
              <p:nvPr/>
            </p:nvSpPr>
            <p:spPr bwMode="auto">
              <a:xfrm>
                <a:off x="1722213" y="314150"/>
                <a:ext cx="1166495" cy="4362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AR" sz="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Equipo a tierra falla posterior</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8" name="Picture 269">
              <a:extLst>
                <a:ext uri="{FF2B5EF4-FFF2-40B4-BE49-F238E27FC236}">
                  <a16:creationId xmlns:a16="http://schemas.microsoft.com/office/drawing/2014/main" id="{76B8D717-E805-32EB-7BEC-9186968621A4}"/>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tretch>
              <a:fillRect/>
            </a:stretch>
          </p:blipFill>
          <p:spPr>
            <a:xfrm>
              <a:off x="84959" y="-1358193"/>
              <a:ext cx="4018280" cy="2041525"/>
            </a:xfrm>
            <a:prstGeom prst="rect">
              <a:avLst/>
            </a:prstGeom>
          </p:spPr>
        </p:pic>
      </p:grpSp>
      <p:pic>
        <p:nvPicPr>
          <p:cNvPr id="6" name="Imagen 5">
            <a:extLst>
              <a:ext uri="{FF2B5EF4-FFF2-40B4-BE49-F238E27FC236}">
                <a16:creationId xmlns:a16="http://schemas.microsoft.com/office/drawing/2014/main" id="{D7916A11-89A5-16A2-F5E3-24DAC83F1A8B}"/>
              </a:ext>
            </a:extLst>
          </p:cNvPr>
          <p:cNvPicPr>
            <a:picLocks noChangeAspect="1"/>
          </p:cNvPicPr>
          <p:nvPr/>
        </p:nvPicPr>
        <p:blipFill>
          <a:blip r:embed="rId5"/>
          <a:stretch>
            <a:fillRect/>
          </a:stretch>
        </p:blipFill>
        <p:spPr>
          <a:xfrm>
            <a:off x="5990079" y="2279412"/>
            <a:ext cx="5740232" cy="3444140"/>
          </a:xfrm>
          <a:prstGeom prst="rect">
            <a:avLst/>
          </a:prstGeom>
        </p:spPr>
      </p:pic>
      <p:pic>
        <p:nvPicPr>
          <p:cNvPr id="7" name="Imagen 6">
            <a:extLst>
              <a:ext uri="{FF2B5EF4-FFF2-40B4-BE49-F238E27FC236}">
                <a16:creationId xmlns:a16="http://schemas.microsoft.com/office/drawing/2014/main" id="{E292BD40-B221-1FDF-7C10-BE51A39C6EE5}"/>
              </a:ext>
            </a:extLst>
          </p:cNvPr>
          <p:cNvPicPr>
            <a:picLocks noChangeAspect="1"/>
          </p:cNvPicPr>
          <p:nvPr/>
        </p:nvPicPr>
        <p:blipFill>
          <a:blip r:embed="rId6"/>
          <a:stretch>
            <a:fillRect/>
          </a:stretch>
        </p:blipFill>
        <p:spPr>
          <a:xfrm>
            <a:off x="2266596" y="2972174"/>
            <a:ext cx="6817560" cy="1941523"/>
          </a:xfrm>
          <a:prstGeom prst="rect">
            <a:avLst/>
          </a:prstGeom>
        </p:spPr>
      </p:pic>
      <p:pic>
        <p:nvPicPr>
          <p:cNvPr id="31" name="Imagen 30">
            <a:extLst>
              <a:ext uri="{FF2B5EF4-FFF2-40B4-BE49-F238E27FC236}">
                <a16:creationId xmlns:a16="http://schemas.microsoft.com/office/drawing/2014/main" id="{77577150-D8DD-69CF-FD17-3B536A957C5D}"/>
              </a:ext>
            </a:extLst>
          </p:cNvPr>
          <p:cNvPicPr>
            <a:picLocks noChangeAspect="1"/>
          </p:cNvPicPr>
          <p:nvPr/>
        </p:nvPicPr>
        <p:blipFill>
          <a:blip r:embed="rId7"/>
          <a:stretch>
            <a:fillRect/>
          </a:stretch>
        </p:blipFill>
        <p:spPr>
          <a:xfrm>
            <a:off x="227368" y="2279413"/>
            <a:ext cx="5772210" cy="3424059"/>
          </a:xfrm>
          <a:prstGeom prst="rect">
            <a:avLst/>
          </a:prstGeom>
        </p:spPr>
      </p:pic>
      <p:sp>
        <p:nvSpPr>
          <p:cNvPr id="3" name="Marcador de texto 2">
            <a:extLst>
              <a:ext uri="{FF2B5EF4-FFF2-40B4-BE49-F238E27FC236}">
                <a16:creationId xmlns:a16="http://schemas.microsoft.com/office/drawing/2014/main" id="{87AEC042-4225-4096-3B6F-EB72B0A3D8A2}"/>
              </a:ext>
            </a:extLst>
          </p:cNvPr>
          <p:cNvSpPr>
            <a:spLocks noGrp="1"/>
          </p:cNvSpPr>
          <p:nvPr>
            <p:ph type="body" idx="1"/>
          </p:nvPr>
        </p:nvSpPr>
        <p:spPr>
          <a:xfrm>
            <a:off x="741778" y="1440897"/>
            <a:ext cx="10515600" cy="1500187"/>
          </a:xfrm>
        </p:spPr>
        <p:txBody>
          <a:bodyPr/>
          <a:lstStyle/>
          <a:p>
            <a:r>
              <a:rPr lang="es-MX" dirty="0">
                <a:solidFill>
                  <a:schemeClr val="tx1"/>
                </a:solidFill>
                <a:latin typeface="Times New Roman" panose="02020603050405020304" pitchFamily="18" charset="0"/>
                <a:cs typeface="Times New Roman" panose="02020603050405020304" pitchFamily="18" charset="0"/>
              </a:rPr>
              <a:t>18.5 % de las fallas (20% de las fallas prematuras) – Principal causa de falla en SCZ</a:t>
            </a:r>
          </a:p>
          <a:p>
            <a:r>
              <a:rPr lang="es-MX" dirty="0">
                <a:solidFill>
                  <a:schemeClr val="tx1"/>
                </a:solidFill>
                <a:latin typeface="Times New Roman" panose="02020603050405020304" pitchFamily="18" charset="0"/>
                <a:cs typeface="Times New Roman" panose="02020603050405020304" pitchFamily="18" charset="0"/>
              </a:rPr>
              <a:t>Identificación temprana, pérdidas de hermeticidad pequeñas</a:t>
            </a:r>
          </a:p>
          <a:p>
            <a:r>
              <a:rPr lang="es-MX" dirty="0">
                <a:solidFill>
                  <a:schemeClr val="tx1"/>
                </a:solidFill>
                <a:latin typeface="Times New Roman" panose="02020603050405020304" pitchFamily="18" charset="0"/>
                <a:cs typeface="Times New Roman" panose="02020603050405020304" pitchFamily="18" charset="0"/>
              </a:rPr>
              <a:t>Riesgo de pesca – incremento costo intervención - Seguridad</a:t>
            </a:r>
            <a:endParaRPr lang="es-419" dirty="0">
              <a:solidFill>
                <a:schemeClr val="tx1"/>
              </a:solidFill>
              <a:latin typeface="Times New Roman" panose="02020603050405020304" pitchFamily="18" charset="0"/>
              <a:cs typeface="Times New Roman" panose="02020603050405020304" pitchFamily="18" charset="0"/>
            </a:endParaRPr>
          </a:p>
        </p:txBody>
      </p:sp>
      <p:sp>
        <p:nvSpPr>
          <p:cNvPr id="4" name="Marcador de texto 2">
            <a:extLst>
              <a:ext uri="{FF2B5EF4-FFF2-40B4-BE49-F238E27FC236}">
                <a16:creationId xmlns:a16="http://schemas.microsoft.com/office/drawing/2014/main" id="{B7AE1DB4-6FDD-3FC3-371E-0F32FEE6AAC8}"/>
              </a:ext>
            </a:extLst>
          </p:cNvPr>
          <p:cNvSpPr txBox="1">
            <a:spLocks/>
          </p:cNvSpPr>
          <p:nvPr/>
        </p:nvSpPr>
        <p:spPr>
          <a:xfrm>
            <a:off x="268845" y="947938"/>
            <a:ext cx="6308418" cy="588543"/>
          </a:xfrm>
          <a:prstGeom prst="rect">
            <a:avLst/>
          </a:prstGeom>
        </p:spPr>
        <p:txBody>
          <a:bodyPr/>
          <a:lstStyle>
            <a:defPPr>
              <a:defRPr lang="es-AR"/>
            </a:defPPr>
            <a:lvl1pPr indent="0">
              <a:lnSpc>
                <a:spcPct val="90000"/>
              </a:lnSpc>
              <a:spcBef>
                <a:spcPts val="1000"/>
              </a:spcBef>
              <a:buFont typeface="Arial" panose="020B0604020202020204" pitchFamily="34" charset="0"/>
              <a:buNone/>
              <a:defRPr sz="2400" b="1"/>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MX" dirty="0"/>
              <a:t>Ejemplo 1: Pérdida de Hermeticidad en Cañería </a:t>
            </a:r>
            <a:endParaRPr lang="es-419" dirty="0"/>
          </a:p>
        </p:txBody>
      </p:sp>
      <p:pic>
        <p:nvPicPr>
          <p:cNvPr id="8" name="Picture 277">
            <a:extLst>
              <a:ext uri="{FF2B5EF4-FFF2-40B4-BE49-F238E27FC236}">
                <a16:creationId xmlns:a16="http://schemas.microsoft.com/office/drawing/2014/main" id="{1525BED5-E907-0A88-4DE3-06D284E0C52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9008" y="3375288"/>
            <a:ext cx="2320077" cy="1852695"/>
          </a:xfrm>
          <a:prstGeom prst="rect">
            <a:avLst/>
          </a:prstGeom>
          <a:noFill/>
          <a:ln>
            <a:noFill/>
          </a:ln>
        </p:spPr>
      </p:pic>
      <p:pic>
        <p:nvPicPr>
          <p:cNvPr id="9" name="Picture 278">
            <a:extLst>
              <a:ext uri="{FF2B5EF4-FFF2-40B4-BE49-F238E27FC236}">
                <a16:creationId xmlns:a16="http://schemas.microsoft.com/office/drawing/2014/main" id="{8D243F25-5F91-792B-AE11-8692D368CBA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2061" y="2412910"/>
            <a:ext cx="2454062" cy="3268652"/>
          </a:xfrm>
          <a:prstGeom prst="rect">
            <a:avLst/>
          </a:prstGeom>
          <a:noFill/>
          <a:ln>
            <a:noFill/>
          </a:ln>
        </p:spPr>
      </p:pic>
      <p:cxnSp>
        <p:nvCxnSpPr>
          <p:cNvPr id="5" name="Conector recto de flecha 4">
            <a:extLst>
              <a:ext uri="{FF2B5EF4-FFF2-40B4-BE49-F238E27FC236}">
                <a16:creationId xmlns:a16="http://schemas.microsoft.com/office/drawing/2014/main" id="{9A1F7F8D-B737-4C03-9917-CCD24A34D168}"/>
              </a:ext>
            </a:extLst>
          </p:cNvPr>
          <p:cNvCxnSpPr/>
          <p:nvPr/>
        </p:nvCxnSpPr>
        <p:spPr>
          <a:xfrm>
            <a:off x="1396193" y="5417103"/>
            <a:ext cx="761108" cy="0"/>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6" name="Conector recto de flecha 25">
            <a:extLst>
              <a:ext uri="{FF2B5EF4-FFF2-40B4-BE49-F238E27FC236}">
                <a16:creationId xmlns:a16="http://schemas.microsoft.com/office/drawing/2014/main" id="{B57B3DAA-3278-4D17-A4C0-0927E6BFBBD9}"/>
              </a:ext>
            </a:extLst>
          </p:cNvPr>
          <p:cNvCxnSpPr>
            <a:cxnSpLocks/>
          </p:cNvCxnSpPr>
          <p:nvPr/>
        </p:nvCxnSpPr>
        <p:spPr>
          <a:xfrm flipV="1">
            <a:off x="2451386" y="5111953"/>
            <a:ext cx="695442" cy="30515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a:extLst>
              <a:ext uri="{FF2B5EF4-FFF2-40B4-BE49-F238E27FC236}">
                <a16:creationId xmlns:a16="http://schemas.microsoft.com/office/drawing/2014/main" id="{98F23320-602E-4306-AEDA-DD773C9E4549}"/>
              </a:ext>
            </a:extLst>
          </p:cNvPr>
          <p:cNvCxnSpPr/>
          <p:nvPr/>
        </p:nvCxnSpPr>
        <p:spPr>
          <a:xfrm>
            <a:off x="1281893" y="4988478"/>
            <a:ext cx="761108" cy="0"/>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8" name="Conector recto de flecha 27">
            <a:extLst>
              <a:ext uri="{FF2B5EF4-FFF2-40B4-BE49-F238E27FC236}">
                <a16:creationId xmlns:a16="http://schemas.microsoft.com/office/drawing/2014/main" id="{403B40C4-C450-46A8-8D5B-3C3DF6DE81A2}"/>
              </a:ext>
            </a:extLst>
          </p:cNvPr>
          <p:cNvCxnSpPr>
            <a:cxnSpLocks/>
          </p:cNvCxnSpPr>
          <p:nvPr/>
        </p:nvCxnSpPr>
        <p:spPr>
          <a:xfrm flipV="1">
            <a:off x="2338262" y="4860250"/>
            <a:ext cx="760380" cy="97894"/>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4" name="Elipse 13">
            <a:extLst>
              <a:ext uri="{FF2B5EF4-FFF2-40B4-BE49-F238E27FC236}">
                <a16:creationId xmlns:a16="http://schemas.microsoft.com/office/drawing/2014/main" id="{AA92907A-D904-40F1-8F37-6CFDA9FDCE4F}"/>
              </a:ext>
            </a:extLst>
          </p:cNvPr>
          <p:cNvSpPr/>
          <p:nvPr/>
        </p:nvSpPr>
        <p:spPr>
          <a:xfrm>
            <a:off x="3838353" y="2412910"/>
            <a:ext cx="590471" cy="5148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Rayo 15">
            <a:extLst>
              <a:ext uri="{FF2B5EF4-FFF2-40B4-BE49-F238E27FC236}">
                <a16:creationId xmlns:a16="http://schemas.microsoft.com/office/drawing/2014/main" id="{16F51C8A-AC4E-464A-9AE8-022BA5917E8E}"/>
              </a:ext>
            </a:extLst>
          </p:cNvPr>
          <p:cNvSpPr/>
          <p:nvPr/>
        </p:nvSpPr>
        <p:spPr>
          <a:xfrm>
            <a:off x="5794658" y="2954262"/>
            <a:ext cx="427789" cy="55008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Marcador de número de diapositiva 10">
            <a:extLst>
              <a:ext uri="{FF2B5EF4-FFF2-40B4-BE49-F238E27FC236}">
                <a16:creationId xmlns:a16="http://schemas.microsoft.com/office/drawing/2014/main" id="{E77B9965-8C28-6FC1-28CF-733EF9C1C483}"/>
              </a:ext>
            </a:extLst>
          </p:cNvPr>
          <p:cNvSpPr>
            <a:spLocks noGrp="1"/>
          </p:cNvSpPr>
          <p:nvPr>
            <p:ph type="sldNum" sz="quarter" idx="12"/>
          </p:nvPr>
        </p:nvSpPr>
        <p:spPr>
          <a:xfrm>
            <a:off x="0" y="6451468"/>
            <a:ext cx="2743200" cy="365125"/>
          </a:xfrm>
        </p:spPr>
        <p:txBody>
          <a:bodyPr/>
          <a:lstStyle/>
          <a:p>
            <a:pPr algn="ctr"/>
            <a:fld id="{B07A84DF-77A3-4E82-B62C-977FB6CD7776}" type="slidenum">
              <a:rPr lang="es-AR" b="1" smtClean="0"/>
              <a:pPr algn="ctr"/>
              <a:t>8</a:t>
            </a:fld>
            <a:endParaRPr lang="es-AR" b="1"/>
          </a:p>
        </p:txBody>
      </p:sp>
    </p:spTree>
    <p:extLst>
      <p:ext uri="{BB962C8B-B14F-4D97-AF65-F5344CB8AC3E}">
        <p14:creationId xmlns:p14="http://schemas.microsoft.com/office/powerpoint/2010/main" val="2507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D24F2CA-626B-CE99-D403-6CFB770C00DB}"/>
              </a:ext>
            </a:extLst>
          </p:cNvPr>
          <p:cNvPicPr>
            <a:picLocks noChangeAspect="1"/>
          </p:cNvPicPr>
          <p:nvPr/>
        </p:nvPicPr>
        <p:blipFill>
          <a:blip r:embed="rId3"/>
          <a:stretch>
            <a:fillRect/>
          </a:stretch>
        </p:blipFill>
        <p:spPr>
          <a:xfrm>
            <a:off x="2089474" y="1671053"/>
            <a:ext cx="7377910" cy="1851075"/>
          </a:xfrm>
          <a:prstGeom prst="rect">
            <a:avLst/>
          </a:prstGeom>
        </p:spPr>
      </p:pic>
      <p:sp>
        <p:nvSpPr>
          <p:cNvPr id="3" name="Marcador de texto 2">
            <a:extLst>
              <a:ext uri="{FF2B5EF4-FFF2-40B4-BE49-F238E27FC236}">
                <a16:creationId xmlns:a16="http://schemas.microsoft.com/office/drawing/2014/main" id="{CDFC5415-3A3B-CDFC-262C-893480ECE905}"/>
              </a:ext>
            </a:extLst>
          </p:cNvPr>
          <p:cNvSpPr>
            <a:spLocks noGrp="1"/>
          </p:cNvSpPr>
          <p:nvPr>
            <p:ph type="body" idx="1"/>
          </p:nvPr>
        </p:nvSpPr>
        <p:spPr>
          <a:xfrm>
            <a:off x="262804" y="1109539"/>
            <a:ext cx="8576395" cy="1500187"/>
          </a:xfrm>
        </p:spPr>
        <p:txBody>
          <a:bodyPr/>
          <a:lstStyle/>
          <a:p>
            <a:r>
              <a:rPr lang="es-AR" b="1" dirty="0" err="1">
                <a:solidFill>
                  <a:schemeClr val="tx1"/>
                </a:solidFill>
              </a:rPr>
              <a:t>Ej</a:t>
            </a:r>
            <a:r>
              <a:rPr lang="en-US" b="1" dirty="0">
                <a:solidFill>
                  <a:schemeClr val="tx1"/>
                </a:solidFill>
              </a:rPr>
              <a:t>. 2 y 3: Operación en zonas de rango máximo y rango mínimo</a:t>
            </a:r>
            <a:endParaRPr lang="es-419" b="1" dirty="0">
              <a:solidFill>
                <a:schemeClr val="tx1"/>
              </a:solidFill>
            </a:endParaRPr>
          </a:p>
        </p:txBody>
      </p:sp>
      <p:grpSp>
        <p:nvGrpSpPr>
          <p:cNvPr id="6" name="Group 343">
            <a:extLst>
              <a:ext uri="{FF2B5EF4-FFF2-40B4-BE49-F238E27FC236}">
                <a16:creationId xmlns:a16="http://schemas.microsoft.com/office/drawing/2014/main" id="{990F272A-49FB-3C79-704B-8DBE3BB75174}"/>
              </a:ext>
            </a:extLst>
          </p:cNvPr>
          <p:cNvGrpSpPr/>
          <p:nvPr/>
        </p:nvGrpSpPr>
        <p:grpSpPr>
          <a:xfrm>
            <a:off x="559904" y="1807933"/>
            <a:ext cx="11072191" cy="3608893"/>
            <a:chOff x="0" y="0"/>
            <a:chExt cx="6775600" cy="1895438"/>
          </a:xfrm>
        </p:grpSpPr>
        <p:pic>
          <p:nvPicPr>
            <p:cNvPr id="8" name="Picture 337">
              <a:extLst>
                <a:ext uri="{FF2B5EF4-FFF2-40B4-BE49-F238E27FC236}">
                  <a16:creationId xmlns:a16="http://schemas.microsoft.com/office/drawing/2014/main" id="{3595933F-63F1-C3F7-0226-F3375E398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530" y="71718"/>
              <a:ext cx="3481070" cy="1823720"/>
            </a:xfrm>
            <a:prstGeom prst="rect">
              <a:avLst/>
            </a:prstGeom>
          </p:spPr>
        </p:pic>
        <p:pic>
          <p:nvPicPr>
            <p:cNvPr id="9" name="Picture 336">
              <a:extLst>
                <a:ext uri="{FF2B5EF4-FFF2-40B4-BE49-F238E27FC236}">
                  <a16:creationId xmlns:a16="http://schemas.microsoft.com/office/drawing/2014/main" id="{F3B11087-E0F2-1F0A-095A-4CCEC5026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824"/>
              <a:ext cx="3433445" cy="1818640"/>
            </a:xfrm>
            <a:prstGeom prst="rect">
              <a:avLst/>
            </a:prstGeom>
          </p:spPr>
        </p:pic>
        <p:sp>
          <p:nvSpPr>
            <p:cNvPr id="10" name="Text Box 341">
              <a:extLst>
                <a:ext uri="{FF2B5EF4-FFF2-40B4-BE49-F238E27FC236}">
                  <a16:creationId xmlns:a16="http://schemas.microsoft.com/office/drawing/2014/main" id="{44BD30EF-F887-ECD7-D9D0-C1E1FF274828}"/>
                </a:ext>
              </a:extLst>
            </p:cNvPr>
            <p:cNvSpPr txBox="1"/>
            <p:nvPr/>
          </p:nvSpPr>
          <p:spPr>
            <a:xfrm>
              <a:off x="53788" y="0"/>
              <a:ext cx="739588" cy="25549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AR" sz="1100" dirty="0">
                  <a:effectLst/>
                  <a:latin typeface="Calibri" panose="020F0502020204030204" pitchFamily="34" charset="0"/>
                  <a:ea typeface="Calibri" panose="020F0502020204030204" pitchFamily="34" charset="0"/>
                  <a:cs typeface="Times New Roman" panose="02020603050405020304" pitchFamily="18" charset="0"/>
                </a:rPr>
                <a:t>   Well 3</a:t>
              </a:r>
            </a:p>
          </p:txBody>
        </p:sp>
        <p:sp>
          <p:nvSpPr>
            <p:cNvPr id="11" name="Text Box 342">
              <a:extLst>
                <a:ext uri="{FF2B5EF4-FFF2-40B4-BE49-F238E27FC236}">
                  <a16:creationId xmlns:a16="http://schemas.microsoft.com/office/drawing/2014/main" id="{660A7C54-B86A-7743-0BAD-CD1E2280E027}"/>
                </a:ext>
              </a:extLst>
            </p:cNvPr>
            <p:cNvSpPr txBox="1"/>
            <p:nvPr/>
          </p:nvSpPr>
          <p:spPr>
            <a:xfrm>
              <a:off x="3429000" y="4482"/>
              <a:ext cx="739588" cy="25549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AR" sz="1100" dirty="0">
                  <a:effectLst/>
                  <a:latin typeface="Calibri" panose="020F0502020204030204" pitchFamily="34" charset="0"/>
                  <a:ea typeface="Calibri" panose="020F0502020204030204" pitchFamily="34" charset="0"/>
                  <a:cs typeface="Times New Roman" panose="02020603050405020304" pitchFamily="18" charset="0"/>
                </a:rPr>
                <a:t>   Well 3</a:t>
              </a:r>
            </a:p>
          </p:txBody>
        </p:sp>
      </p:grpSp>
      <p:grpSp>
        <p:nvGrpSpPr>
          <p:cNvPr id="19" name="Grupo 18">
            <a:extLst>
              <a:ext uri="{FF2B5EF4-FFF2-40B4-BE49-F238E27FC236}">
                <a16:creationId xmlns:a16="http://schemas.microsoft.com/office/drawing/2014/main" id="{5CA3AE43-FB95-6934-7303-85647277A945}"/>
              </a:ext>
            </a:extLst>
          </p:cNvPr>
          <p:cNvGrpSpPr/>
          <p:nvPr/>
        </p:nvGrpSpPr>
        <p:grpSpPr>
          <a:xfrm>
            <a:off x="280888" y="1933435"/>
            <a:ext cx="6065250" cy="3294756"/>
            <a:chOff x="565328" y="2855184"/>
            <a:chExt cx="6608284" cy="3723947"/>
          </a:xfrm>
        </p:grpSpPr>
        <p:pic>
          <p:nvPicPr>
            <p:cNvPr id="15" name="Picture 294">
              <a:extLst>
                <a:ext uri="{FF2B5EF4-FFF2-40B4-BE49-F238E27FC236}">
                  <a16:creationId xmlns:a16="http://schemas.microsoft.com/office/drawing/2014/main" id="{6263432B-777A-6A84-E3E3-0125E58E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328" y="2881854"/>
              <a:ext cx="6608284" cy="3697277"/>
            </a:xfrm>
            <a:prstGeom prst="rect">
              <a:avLst/>
            </a:prstGeom>
          </p:spPr>
        </p:pic>
        <p:sp>
          <p:nvSpPr>
            <p:cNvPr id="17" name="Text Box 321">
              <a:extLst>
                <a:ext uri="{FF2B5EF4-FFF2-40B4-BE49-F238E27FC236}">
                  <a16:creationId xmlns:a16="http://schemas.microsoft.com/office/drawing/2014/main" id="{A00BDDBC-CA5D-FA34-D45B-2692525CE152}"/>
                </a:ext>
              </a:extLst>
            </p:cNvPr>
            <p:cNvSpPr txBox="1"/>
            <p:nvPr/>
          </p:nvSpPr>
          <p:spPr>
            <a:xfrm>
              <a:off x="679967" y="2855184"/>
              <a:ext cx="1028649" cy="37945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AR" sz="1100" dirty="0">
                  <a:effectLst/>
                  <a:latin typeface="Calibri" panose="020F0502020204030204" pitchFamily="34" charset="0"/>
                  <a:ea typeface="Calibri" panose="020F0502020204030204" pitchFamily="34" charset="0"/>
                  <a:cs typeface="Times New Roman" panose="02020603050405020304" pitchFamily="18" charset="0"/>
                </a:rPr>
                <a:t>   Well 2</a:t>
              </a:r>
            </a:p>
          </p:txBody>
        </p:sp>
      </p:grpSp>
      <p:grpSp>
        <p:nvGrpSpPr>
          <p:cNvPr id="20" name="Grupo 19">
            <a:extLst>
              <a:ext uri="{FF2B5EF4-FFF2-40B4-BE49-F238E27FC236}">
                <a16:creationId xmlns:a16="http://schemas.microsoft.com/office/drawing/2014/main" id="{36CB2829-7857-0E29-918F-C4E10B5BA076}"/>
              </a:ext>
            </a:extLst>
          </p:cNvPr>
          <p:cNvGrpSpPr/>
          <p:nvPr/>
        </p:nvGrpSpPr>
        <p:grpSpPr>
          <a:xfrm>
            <a:off x="6309326" y="1957031"/>
            <a:ext cx="5688511" cy="3192110"/>
            <a:chOff x="7503291" y="2697068"/>
            <a:chExt cx="6820369" cy="3769696"/>
          </a:xfrm>
        </p:grpSpPr>
        <p:pic>
          <p:nvPicPr>
            <p:cNvPr id="13" name="Picture 295">
              <a:extLst>
                <a:ext uri="{FF2B5EF4-FFF2-40B4-BE49-F238E27FC236}">
                  <a16:creationId xmlns:a16="http://schemas.microsoft.com/office/drawing/2014/main" id="{8525C3BC-BE39-C14E-AD56-A9B608E933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3291" y="2697068"/>
              <a:ext cx="6820369" cy="3769696"/>
            </a:xfrm>
            <a:prstGeom prst="rect">
              <a:avLst/>
            </a:prstGeom>
          </p:spPr>
        </p:pic>
        <p:sp>
          <p:nvSpPr>
            <p:cNvPr id="18" name="Text Box 322">
              <a:extLst>
                <a:ext uri="{FF2B5EF4-FFF2-40B4-BE49-F238E27FC236}">
                  <a16:creationId xmlns:a16="http://schemas.microsoft.com/office/drawing/2014/main" id="{7BCE0663-6200-9E62-8C5E-C506E42A0083}"/>
                </a:ext>
              </a:extLst>
            </p:cNvPr>
            <p:cNvSpPr txBox="1"/>
            <p:nvPr/>
          </p:nvSpPr>
          <p:spPr>
            <a:xfrm>
              <a:off x="7919521" y="2744589"/>
              <a:ext cx="942902" cy="38176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AR" sz="1100" dirty="0">
                  <a:effectLst/>
                  <a:latin typeface="Calibri" panose="020F0502020204030204" pitchFamily="34" charset="0"/>
                  <a:ea typeface="Calibri" panose="020F0502020204030204" pitchFamily="34" charset="0"/>
                  <a:cs typeface="Times New Roman" panose="02020603050405020304" pitchFamily="18" charset="0"/>
                </a:rPr>
                <a:t>   Well 2</a:t>
              </a:r>
            </a:p>
          </p:txBody>
        </p:sp>
      </p:grpSp>
      <p:sp>
        <p:nvSpPr>
          <p:cNvPr id="7" name="Marcador de número de diapositiva 6">
            <a:extLst>
              <a:ext uri="{FF2B5EF4-FFF2-40B4-BE49-F238E27FC236}">
                <a16:creationId xmlns:a16="http://schemas.microsoft.com/office/drawing/2014/main" id="{6C25D2A3-12D3-9376-57BA-F56E93FF23AD}"/>
              </a:ext>
            </a:extLst>
          </p:cNvPr>
          <p:cNvSpPr>
            <a:spLocks noGrp="1"/>
          </p:cNvSpPr>
          <p:nvPr>
            <p:ph type="sldNum" sz="quarter" idx="12"/>
          </p:nvPr>
        </p:nvSpPr>
        <p:spPr>
          <a:xfrm>
            <a:off x="0" y="6492875"/>
            <a:ext cx="2743200" cy="365125"/>
          </a:xfrm>
        </p:spPr>
        <p:txBody>
          <a:bodyPr/>
          <a:lstStyle/>
          <a:p>
            <a:pPr algn="ctr"/>
            <a:fld id="{B07A84DF-77A3-4E82-B62C-977FB6CD7776}" type="slidenum">
              <a:rPr lang="es-AR" b="1" smtClean="0"/>
              <a:pPr algn="ctr"/>
              <a:t>9</a:t>
            </a:fld>
            <a:endParaRPr lang="es-AR" b="1"/>
          </a:p>
        </p:txBody>
      </p:sp>
    </p:spTree>
    <p:extLst>
      <p:ext uri="{BB962C8B-B14F-4D97-AF65-F5344CB8AC3E}">
        <p14:creationId xmlns:p14="http://schemas.microsoft.com/office/powerpoint/2010/main" val="24977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36911</TotalTime>
  <Words>3027</Words>
  <Application>Microsoft Office PowerPoint</Application>
  <PresentationFormat>Panorámica</PresentationFormat>
  <Paragraphs>279</Paragraphs>
  <Slides>18</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Calibri Light</vt:lpstr>
      <vt:lpstr>Cambria Math</vt:lpstr>
      <vt:lpstr>Poppins SemiBold</vt:lpstr>
      <vt:lpstr>Symbol</vt:lpstr>
      <vt:lpstr>Times New Roman</vt:lpstr>
      <vt:lpstr>Tema de Office</vt:lpstr>
      <vt:lpstr>OPTIMIZACIÓN Y ANÁLISIS MEDIANTE ÍNDICES ENERGÉTICOS EN SISTEMAS DE BOMBEO ELECTRO SUMERGIBLE. ENFOQUE DE MONITOREO BASADO EN EFICIENCIA ENERGÉTICA. YPF SANTA CRUZ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Coria Fontivero, Pablo</cp:lastModifiedBy>
  <cp:revision>39</cp:revision>
  <dcterms:created xsi:type="dcterms:W3CDTF">2023-07-24T14:30:55Z</dcterms:created>
  <dcterms:modified xsi:type="dcterms:W3CDTF">2023-11-09T09:16:35Z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Tema de Office:3</vt:lpwstr>
  </property>
  <property fmtid="{D5CDD505-2E9C-101B-9397-08002B2CF9AE}" pid="3" name="ClassificationContentMarkingFooterText">
    <vt:lpwstr>Baker Hughes Confidential</vt:lpwstr>
  </property>
  <property fmtid="{D5CDD505-2E9C-101B-9397-08002B2CF9AE}" pid="4" name="MSIP_Label_37f39543-76d7-4b0c-9b74-cf0a53ed8818_Enabled">
    <vt:lpwstr>true</vt:lpwstr>
  </property>
  <property fmtid="{D5CDD505-2E9C-101B-9397-08002B2CF9AE}" pid="5" name="MSIP_Label_37f39543-76d7-4b0c-9b74-cf0a53ed8818_SetDate">
    <vt:lpwstr>2023-11-08T12:33:00Z</vt:lpwstr>
  </property>
  <property fmtid="{D5CDD505-2E9C-101B-9397-08002B2CF9AE}" pid="6" name="MSIP_Label_37f39543-76d7-4b0c-9b74-cf0a53ed8818_Method">
    <vt:lpwstr>Privileged</vt:lpwstr>
  </property>
  <property fmtid="{D5CDD505-2E9C-101B-9397-08002B2CF9AE}" pid="7" name="MSIP_Label_37f39543-76d7-4b0c-9b74-cf0a53ed8818_Name">
    <vt:lpwstr>Public</vt:lpwstr>
  </property>
  <property fmtid="{D5CDD505-2E9C-101B-9397-08002B2CF9AE}" pid="8" name="MSIP_Label_37f39543-76d7-4b0c-9b74-cf0a53ed8818_SiteId">
    <vt:lpwstr>d584a4b7-b1f2-4714-a578-fd4d43c146a6</vt:lpwstr>
  </property>
  <property fmtid="{D5CDD505-2E9C-101B-9397-08002B2CF9AE}" pid="9" name="MSIP_Label_37f39543-76d7-4b0c-9b74-cf0a53ed8818_ActionId">
    <vt:lpwstr>47a513ac-5911-4959-88c9-9a5b900cdfee</vt:lpwstr>
  </property>
  <property fmtid="{D5CDD505-2E9C-101B-9397-08002B2CF9AE}" pid="10" name="MSIP_Label_37f39543-76d7-4b0c-9b74-cf0a53ed8818_ContentBits">
    <vt:lpwstr>0</vt:lpwstr>
  </property>
</Properties>
</file>