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9" r:id="rId5"/>
    <p:sldId id="5455" r:id="rId6"/>
    <p:sldId id="5450" r:id="rId7"/>
    <p:sldId id="5457" r:id="rId8"/>
    <p:sldId id="5456" r:id="rId9"/>
    <p:sldId id="5452" r:id="rId10"/>
    <p:sldId id="258" r:id="rId11"/>
    <p:sldId id="5445" r:id="rId12"/>
    <p:sldId id="5447" r:id="rId13"/>
    <p:sldId id="5446" r:id="rId14"/>
    <p:sldId id="5454" r:id="rId15"/>
    <p:sldId id="5448" r:id="rId16"/>
    <p:sldId id="5449" r:id="rId17"/>
    <p:sldId id="5451" r:id="rId18"/>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4ED4"/>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C4BBC-CB38-46BA-867E-EA758EC343D5}" v="219" dt="2023-11-08T03:13:12.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37" autoAdjust="0"/>
    <p:restoredTop sz="93792" autoAdjust="0"/>
  </p:normalViewPr>
  <p:slideViewPr>
    <p:cSldViewPr snapToGrid="0">
      <p:cViewPr varScale="1">
        <p:scale>
          <a:sx n="67" d="100"/>
          <a:sy n="67" d="100"/>
        </p:scale>
        <p:origin x="428"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A9C110-3A8E-4BDE-AEE8-4E9D29CDED03}"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s-AR"/>
        </a:p>
      </dgm:t>
    </dgm:pt>
    <dgm:pt modelId="{8EC86F2C-9F68-40C8-B194-85788BE3527D}">
      <dgm:prSet phldrT="[Texto]" custT="1"/>
      <dgm:spPr/>
      <dgm:t>
        <a:bodyPr/>
        <a:lstStyle/>
        <a:p>
          <a:r>
            <a:rPr lang="es-AR" sz="1600" dirty="0"/>
            <a:t>18 PADs</a:t>
          </a:r>
        </a:p>
      </dgm:t>
    </dgm:pt>
    <dgm:pt modelId="{26A673E2-B367-4B7E-8D6B-4CB4B7324C4A}" type="parTrans" cxnId="{575AA90A-4FD7-4F37-B7AE-17DD9131A01F}">
      <dgm:prSet/>
      <dgm:spPr/>
      <dgm:t>
        <a:bodyPr/>
        <a:lstStyle/>
        <a:p>
          <a:endParaRPr lang="es-AR" sz="1200"/>
        </a:p>
      </dgm:t>
    </dgm:pt>
    <dgm:pt modelId="{51C8F0E9-9B06-4FDE-A096-9CC599E1544A}" type="sibTrans" cxnId="{575AA90A-4FD7-4F37-B7AE-17DD9131A01F}">
      <dgm:prSet/>
      <dgm:spPr/>
      <dgm:t>
        <a:bodyPr/>
        <a:lstStyle/>
        <a:p>
          <a:endParaRPr lang="es-AR" sz="1200"/>
        </a:p>
      </dgm:t>
    </dgm:pt>
    <dgm:pt modelId="{349E7DF1-4056-4CA3-B504-4F4E6111A5ED}">
      <dgm:prSet phldrT="[Texto]" custT="1"/>
      <dgm:spPr/>
      <dgm:t>
        <a:bodyPr/>
        <a:lstStyle/>
        <a:p>
          <a:r>
            <a:rPr lang="es-AR" sz="1600"/>
            <a:t>80 Pozos Hijos</a:t>
          </a:r>
        </a:p>
      </dgm:t>
    </dgm:pt>
    <dgm:pt modelId="{078FFB55-B062-4B83-AC1F-F2CA70B2B600}" type="parTrans" cxnId="{B8D59399-D40E-468A-B8D5-7B9BE76AE3B6}">
      <dgm:prSet/>
      <dgm:spPr/>
      <dgm:t>
        <a:bodyPr/>
        <a:lstStyle/>
        <a:p>
          <a:endParaRPr lang="es-AR" sz="1200"/>
        </a:p>
      </dgm:t>
    </dgm:pt>
    <dgm:pt modelId="{6BA6A0C1-2B36-4395-AB55-414F58AC3C2F}" type="sibTrans" cxnId="{B8D59399-D40E-468A-B8D5-7B9BE76AE3B6}">
      <dgm:prSet/>
      <dgm:spPr/>
      <dgm:t>
        <a:bodyPr/>
        <a:lstStyle/>
        <a:p>
          <a:endParaRPr lang="es-AR" sz="1200"/>
        </a:p>
      </dgm:t>
    </dgm:pt>
    <dgm:pt modelId="{46029CBD-AB4D-4C2F-B15B-EF9EA5DC1BE3}">
      <dgm:prSet phldrT="[Texto]" custT="1"/>
      <dgm:spPr/>
      <dgm:t>
        <a:bodyPr/>
        <a:lstStyle/>
        <a:p>
          <a:r>
            <a:rPr lang="es-AR" sz="1600"/>
            <a:t>Entendimiento del Frac-Hits</a:t>
          </a:r>
        </a:p>
      </dgm:t>
    </dgm:pt>
    <dgm:pt modelId="{B6E7801B-59F3-4B6D-B445-555A3256AFB7}" type="parTrans" cxnId="{290DB214-6110-4B4C-BF0C-EBEDBB4A3F22}">
      <dgm:prSet/>
      <dgm:spPr/>
      <dgm:t>
        <a:bodyPr/>
        <a:lstStyle/>
        <a:p>
          <a:endParaRPr lang="es-AR" sz="1200"/>
        </a:p>
      </dgm:t>
    </dgm:pt>
    <dgm:pt modelId="{9C973189-1DB2-4270-BA19-93B56EE3A5F3}" type="sibTrans" cxnId="{290DB214-6110-4B4C-BF0C-EBEDBB4A3F22}">
      <dgm:prSet/>
      <dgm:spPr/>
      <dgm:t>
        <a:bodyPr/>
        <a:lstStyle/>
        <a:p>
          <a:endParaRPr lang="es-AR" sz="1200"/>
        </a:p>
      </dgm:t>
    </dgm:pt>
    <dgm:pt modelId="{AD0E189C-30DF-456D-A183-856DE7B043F1}">
      <dgm:prSet phldrT="[Texto]" custT="1"/>
      <dgm:spPr/>
      <dgm:t>
        <a:bodyPr/>
        <a:lstStyle/>
        <a:p>
          <a:r>
            <a:rPr lang="es-AR" sz="1600"/>
            <a:t>107 Pozos Padres</a:t>
          </a:r>
        </a:p>
      </dgm:t>
    </dgm:pt>
    <dgm:pt modelId="{3F7AE34B-B665-4DBD-9735-B94C8F608256}" type="parTrans" cxnId="{ABBC2E9A-9D1D-4BD7-BB8D-1296CF046C1C}">
      <dgm:prSet/>
      <dgm:spPr/>
      <dgm:t>
        <a:bodyPr/>
        <a:lstStyle/>
        <a:p>
          <a:endParaRPr lang="es-AR" sz="1200"/>
        </a:p>
      </dgm:t>
    </dgm:pt>
    <dgm:pt modelId="{F15E5713-4DD9-4946-BB01-E598B51D26AA}" type="sibTrans" cxnId="{ABBC2E9A-9D1D-4BD7-BB8D-1296CF046C1C}">
      <dgm:prSet/>
      <dgm:spPr/>
      <dgm:t>
        <a:bodyPr/>
        <a:lstStyle/>
        <a:p>
          <a:endParaRPr lang="es-AR" sz="1200"/>
        </a:p>
      </dgm:t>
    </dgm:pt>
    <dgm:pt modelId="{0DD88B4A-9156-46B9-BFBA-D415A06007C3}" type="pres">
      <dgm:prSet presAssocID="{ACA9C110-3A8E-4BDE-AEE8-4E9D29CDED03}" presName="Name0" presStyleCnt="0">
        <dgm:presLayoutVars>
          <dgm:chMax val="7"/>
          <dgm:chPref val="5"/>
        </dgm:presLayoutVars>
      </dgm:prSet>
      <dgm:spPr/>
    </dgm:pt>
    <dgm:pt modelId="{F1CDAFF7-5C7A-483A-B0B2-4F973E7AF864}" type="pres">
      <dgm:prSet presAssocID="{ACA9C110-3A8E-4BDE-AEE8-4E9D29CDED03}" presName="arrowNode" presStyleLbl="node1" presStyleIdx="0" presStyleCnt="1"/>
      <dgm:spPr/>
    </dgm:pt>
    <dgm:pt modelId="{7DDE310F-F1BA-49F2-8122-3BFE38728ECB}" type="pres">
      <dgm:prSet presAssocID="{8EC86F2C-9F68-40C8-B194-85788BE3527D}" presName="txNode1" presStyleLbl="revTx" presStyleIdx="0" presStyleCnt="4">
        <dgm:presLayoutVars>
          <dgm:bulletEnabled val="1"/>
        </dgm:presLayoutVars>
      </dgm:prSet>
      <dgm:spPr/>
    </dgm:pt>
    <dgm:pt modelId="{13D814C8-BB21-4026-BE42-BA61151CCA85}" type="pres">
      <dgm:prSet presAssocID="{AD0E189C-30DF-456D-A183-856DE7B043F1}" presName="txNode2" presStyleLbl="revTx" presStyleIdx="1" presStyleCnt="4" custScaleX="96260" custScaleY="93530" custLinFactNeighborX="45402" custLinFactNeighborY="-19306">
        <dgm:presLayoutVars>
          <dgm:bulletEnabled val="1"/>
        </dgm:presLayoutVars>
      </dgm:prSet>
      <dgm:spPr/>
    </dgm:pt>
    <dgm:pt modelId="{58B30C39-9488-4A12-B829-E0C3B0A3E4FB}" type="pres">
      <dgm:prSet presAssocID="{F15E5713-4DD9-4946-BB01-E598B51D26AA}" presName="dotNode2" presStyleCnt="0"/>
      <dgm:spPr/>
    </dgm:pt>
    <dgm:pt modelId="{03CB485E-3E13-43DE-9BFC-991AC954A952}" type="pres">
      <dgm:prSet presAssocID="{F15E5713-4DD9-4946-BB01-E598B51D26AA}" presName="dotRepeatNode" presStyleLbl="fgShp" presStyleIdx="0" presStyleCnt="2"/>
      <dgm:spPr/>
    </dgm:pt>
    <dgm:pt modelId="{567BE178-757C-400C-B766-409E6CC07AFA}" type="pres">
      <dgm:prSet presAssocID="{349E7DF1-4056-4CA3-B504-4F4E6111A5ED}" presName="txNode3" presStyleLbl="revTx" presStyleIdx="2" presStyleCnt="4" custScaleX="114830" custLinFactNeighborX="-12378" custLinFactNeighborY="40947">
        <dgm:presLayoutVars>
          <dgm:bulletEnabled val="1"/>
        </dgm:presLayoutVars>
      </dgm:prSet>
      <dgm:spPr/>
    </dgm:pt>
    <dgm:pt modelId="{32B63D05-0D56-4149-A97A-903CD60B962B}" type="pres">
      <dgm:prSet presAssocID="{6BA6A0C1-2B36-4395-AB55-414F58AC3C2F}" presName="dotNode3" presStyleCnt="0"/>
      <dgm:spPr/>
    </dgm:pt>
    <dgm:pt modelId="{932C3385-96FD-42C3-8510-E4F902ED8D40}" type="pres">
      <dgm:prSet presAssocID="{6BA6A0C1-2B36-4395-AB55-414F58AC3C2F}" presName="dotRepeatNode" presStyleLbl="fgShp" presStyleIdx="1" presStyleCnt="2"/>
      <dgm:spPr/>
    </dgm:pt>
    <dgm:pt modelId="{B59DAE0F-E891-47F1-9A29-D67C731CC660}" type="pres">
      <dgm:prSet presAssocID="{46029CBD-AB4D-4C2F-B15B-EF9EA5DC1BE3}" presName="txNode4" presStyleLbl="revTx" presStyleIdx="3" presStyleCnt="4" custScaleX="84172">
        <dgm:presLayoutVars>
          <dgm:bulletEnabled val="1"/>
        </dgm:presLayoutVars>
      </dgm:prSet>
      <dgm:spPr/>
    </dgm:pt>
  </dgm:ptLst>
  <dgm:cxnLst>
    <dgm:cxn modelId="{E16CA402-41EC-4741-939E-5F12E1728251}" type="presOf" srcId="{F15E5713-4DD9-4946-BB01-E598B51D26AA}" destId="{03CB485E-3E13-43DE-9BFC-991AC954A952}" srcOrd="0" destOrd="0" presId="urn:microsoft.com/office/officeart/2009/3/layout/DescendingProcess"/>
    <dgm:cxn modelId="{575AA90A-4FD7-4F37-B7AE-17DD9131A01F}" srcId="{ACA9C110-3A8E-4BDE-AEE8-4E9D29CDED03}" destId="{8EC86F2C-9F68-40C8-B194-85788BE3527D}" srcOrd="0" destOrd="0" parTransId="{26A673E2-B367-4B7E-8D6B-4CB4B7324C4A}" sibTransId="{51C8F0E9-9B06-4FDE-A096-9CC599E1544A}"/>
    <dgm:cxn modelId="{290DB214-6110-4B4C-BF0C-EBEDBB4A3F22}" srcId="{ACA9C110-3A8E-4BDE-AEE8-4E9D29CDED03}" destId="{46029CBD-AB4D-4C2F-B15B-EF9EA5DC1BE3}" srcOrd="3" destOrd="0" parTransId="{B6E7801B-59F3-4B6D-B445-555A3256AFB7}" sibTransId="{9C973189-1DB2-4270-BA19-93B56EE3A5F3}"/>
    <dgm:cxn modelId="{93FB1C2E-D3BB-4FC3-B2F8-AF03B82AC951}" type="presOf" srcId="{6BA6A0C1-2B36-4395-AB55-414F58AC3C2F}" destId="{932C3385-96FD-42C3-8510-E4F902ED8D40}" srcOrd="0" destOrd="0" presId="urn:microsoft.com/office/officeart/2009/3/layout/DescendingProcess"/>
    <dgm:cxn modelId="{8427262E-8ACF-41E2-AF7F-1546A043B0E2}" type="presOf" srcId="{ACA9C110-3A8E-4BDE-AEE8-4E9D29CDED03}" destId="{0DD88B4A-9156-46B9-BFBA-D415A06007C3}" srcOrd="0" destOrd="0" presId="urn:microsoft.com/office/officeart/2009/3/layout/DescendingProcess"/>
    <dgm:cxn modelId="{25798A59-0ED1-4489-AB55-E8267C93E7AB}" type="presOf" srcId="{AD0E189C-30DF-456D-A183-856DE7B043F1}" destId="{13D814C8-BB21-4026-BE42-BA61151CCA85}" srcOrd="0" destOrd="0" presId="urn:microsoft.com/office/officeart/2009/3/layout/DescendingProcess"/>
    <dgm:cxn modelId="{1C6FA898-1A56-4D9B-80D4-993E0ED94194}" type="presOf" srcId="{349E7DF1-4056-4CA3-B504-4F4E6111A5ED}" destId="{567BE178-757C-400C-B766-409E6CC07AFA}" srcOrd="0" destOrd="0" presId="urn:microsoft.com/office/officeart/2009/3/layout/DescendingProcess"/>
    <dgm:cxn modelId="{B8D59399-D40E-468A-B8D5-7B9BE76AE3B6}" srcId="{ACA9C110-3A8E-4BDE-AEE8-4E9D29CDED03}" destId="{349E7DF1-4056-4CA3-B504-4F4E6111A5ED}" srcOrd="2" destOrd="0" parTransId="{078FFB55-B062-4B83-AC1F-F2CA70B2B600}" sibTransId="{6BA6A0C1-2B36-4395-AB55-414F58AC3C2F}"/>
    <dgm:cxn modelId="{ABBC2E9A-9D1D-4BD7-BB8D-1296CF046C1C}" srcId="{ACA9C110-3A8E-4BDE-AEE8-4E9D29CDED03}" destId="{AD0E189C-30DF-456D-A183-856DE7B043F1}" srcOrd="1" destOrd="0" parTransId="{3F7AE34B-B665-4DBD-9735-B94C8F608256}" sibTransId="{F15E5713-4DD9-4946-BB01-E598B51D26AA}"/>
    <dgm:cxn modelId="{6F02FE9C-F2FE-4A0F-8D27-7925238F2A0B}" type="presOf" srcId="{8EC86F2C-9F68-40C8-B194-85788BE3527D}" destId="{7DDE310F-F1BA-49F2-8122-3BFE38728ECB}" srcOrd="0" destOrd="0" presId="urn:microsoft.com/office/officeart/2009/3/layout/DescendingProcess"/>
    <dgm:cxn modelId="{B6FDEBFA-42D1-4F3D-9B9C-4483C04D6A22}" type="presOf" srcId="{46029CBD-AB4D-4C2F-B15B-EF9EA5DC1BE3}" destId="{B59DAE0F-E891-47F1-9A29-D67C731CC660}" srcOrd="0" destOrd="0" presId="urn:microsoft.com/office/officeart/2009/3/layout/DescendingProcess"/>
    <dgm:cxn modelId="{FD97E4E2-C9A0-4A97-968F-41552103F804}" type="presParOf" srcId="{0DD88B4A-9156-46B9-BFBA-D415A06007C3}" destId="{F1CDAFF7-5C7A-483A-B0B2-4F973E7AF864}" srcOrd="0" destOrd="0" presId="urn:microsoft.com/office/officeart/2009/3/layout/DescendingProcess"/>
    <dgm:cxn modelId="{EC61DBC2-B1DC-4CF3-AAE4-D0D8761FEE0A}" type="presParOf" srcId="{0DD88B4A-9156-46B9-BFBA-D415A06007C3}" destId="{7DDE310F-F1BA-49F2-8122-3BFE38728ECB}" srcOrd="1" destOrd="0" presId="urn:microsoft.com/office/officeart/2009/3/layout/DescendingProcess"/>
    <dgm:cxn modelId="{39C2BE87-A5C6-4F9C-B31E-6237D8219F69}" type="presParOf" srcId="{0DD88B4A-9156-46B9-BFBA-D415A06007C3}" destId="{13D814C8-BB21-4026-BE42-BA61151CCA85}" srcOrd="2" destOrd="0" presId="urn:microsoft.com/office/officeart/2009/3/layout/DescendingProcess"/>
    <dgm:cxn modelId="{96726A15-4AB9-47EC-BEE5-615B0D7CE662}" type="presParOf" srcId="{0DD88B4A-9156-46B9-BFBA-D415A06007C3}" destId="{58B30C39-9488-4A12-B829-E0C3B0A3E4FB}" srcOrd="3" destOrd="0" presId="urn:microsoft.com/office/officeart/2009/3/layout/DescendingProcess"/>
    <dgm:cxn modelId="{48FC3B8A-0959-4559-85D5-96721E48A658}" type="presParOf" srcId="{58B30C39-9488-4A12-B829-E0C3B0A3E4FB}" destId="{03CB485E-3E13-43DE-9BFC-991AC954A952}" srcOrd="0" destOrd="0" presId="urn:microsoft.com/office/officeart/2009/3/layout/DescendingProcess"/>
    <dgm:cxn modelId="{47CC6BE0-7686-47B2-BDCD-EF74650F2BF1}" type="presParOf" srcId="{0DD88B4A-9156-46B9-BFBA-D415A06007C3}" destId="{567BE178-757C-400C-B766-409E6CC07AFA}" srcOrd="4" destOrd="0" presId="urn:microsoft.com/office/officeart/2009/3/layout/DescendingProcess"/>
    <dgm:cxn modelId="{E4FACBF2-E9E0-48CC-82D1-A3A372D979CF}" type="presParOf" srcId="{0DD88B4A-9156-46B9-BFBA-D415A06007C3}" destId="{32B63D05-0D56-4149-A97A-903CD60B962B}" srcOrd="5" destOrd="0" presId="urn:microsoft.com/office/officeart/2009/3/layout/DescendingProcess"/>
    <dgm:cxn modelId="{9C508050-0133-46AA-A954-0318F85B166D}" type="presParOf" srcId="{32B63D05-0D56-4149-A97A-903CD60B962B}" destId="{932C3385-96FD-42C3-8510-E4F902ED8D40}" srcOrd="0" destOrd="0" presId="urn:microsoft.com/office/officeart/2009/3/layout/DescendingProcess"/>
    <dgm:cxn modelId="{0472C060-51CF-4FBD-B66B-C295E8D7B9B0}" type="presParOf" srcId="{0DD88B4A-9156-46B9-BFBA-D415A06007C3}" destId="{B59DAE0F-E891-47F1-9A29-D67C731CC660}" srcOrd="6"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DAFF7-5C7A-483A-B0B2-4F973E7AF864}">
      <dsp:nvSpPr>
        <dsp:cNvPr id="0" name=""/>
        <dsp:cNvSpPr/>
      </dsp:nvSpPr>
      <dsp:spPr>
        <a:xfrm rot="4396374">
          <a:off x="332600" y="1197540"/>
          <a:ext cx="3438285" cy="2397775"/>
        </a:xfrm>
        <a:prstGeom prst="swooshArrow">
          <a:avLst>
            <a:gd name="adj1" fmla="val 16310"/>
            <a:gd name="adj2" fmla="val 313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CB485E-3E13-43DE-9BFC-991AC954A952}">
      <dsp:nvSpPr>
        <dsp:cNvPr id="0" name=""/>
        <dsp:cNvSpPr/>
      </dsp:nvSpPr>
      <dsp:spPr>
        <a:xfrm>
          <a:off x="1767363" y="1617370"/>
          <a:ext cx="86827" cy="86827"/>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2C3385-96FD-42C3-8510-E4F902ED8D40}">
      <dsp:nvSpPr>
        <dsp:cNvPr id="0" name=""/>
        <dsp:cNvSpPr/>
      </dsp:nvSpPr>
      <dsp:spPr>
        <a:xfrm>
          <a:off x="2523559" y="2354607"/>
          <a:ext cx="86827" cy="86827"/>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E310F-F1BA-49F2-8122-3BFE38728ECB}">
      <dsp:nvSpPr>
        <dsp:cNvPr id="0" name=""/>
        <dsp:cNvSpPr/>
      </dsp:nvSpPr>
      <dsp:spPr>
        <a:xfrm>
          <a:off x="102108" y="404972"/>
          <a:ext cx="1621045" cy="63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r>
            <a:rPr lang="es-AR" sz="1600" kern="1200" dirty="0"/>
            <a:t>18 PADs</a:t>
          </a:r>
        </a:p>
      </dsp:txBody>
      <dsp:txXfrm>
        <a:off x="102108" y="404972"/>
        <a:ext cx="1621045" cy="637265"/>
      </dsp:txXfrm>
    </dsp:sp>
    <dsp:sp modelId="{13D814C8-BB21-4026-BE42-BA61151CCA85}">
      <dsp:nvSpPr>
        <dsp:cNvPr id="0" name=""/>
        <dsp:cNvSpPr/>
      </dsp:nvSpPr>
      <dsp:spPr>
        <a:xfrm>
          <a:off x="2290681" y="1239736"/>
          <a:ext cx="2150846" cy="596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s-AR" sz="1600" kern="1200"/>
            <a:t>107 Pozos Padres</a:t>
          </a:r>
        </a:p>
      </dsp:txBody>
      <dsp:txXfrm>
        <a:off x="2290681" y="1239736"/>
        <a:ext cx="2150846" cy="596034"/>
      </dsp:txXfrm>
    </dsp:sp>
    <dsp:sp modelId="{567BE178-757C-400C-B766-409E6CC07AFA}">
      <dsp:nvSpPr>
        <dsp:cNvPr id="0" name=""/>
        <dsp:cNvSpPr/>
      </dsp:nvSpPr>
      <dsp:spPr>
        <a:xfrm>
          <a:off x="-60324" y="2340329"/>
          <a:ext cx="2515467" cy="63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r" defTabSz="711200">
            <a:lnSpc>
              <a:spcPct val="90000"/>
            </a:lnSpc>
            <a:spcBef>
              <a:spcPct val="0"/>
            </a:spcBef>
            <a:spcAft>
              <a:spcPct val="35000"/>
            </a:spcAft>
            <a:buNone/>
          </a:pPr>
          <a:r>
            <a:rPr lang="es-AR" sz="1600" kern="1200"/>
            <a:t>80 Pozos Hijos</a:t>
          </a:r>
        </a:p>
      </dsp:txBody>
      <dsp:txXfrm>
        <a:off x="-60324" y="2340329"/>
        <a:ext cx="2515467" cy="637265"/>
      </dsp:txXfrm>
    </dsp:sp>
    <dsp:sp modelId="{B59DAE0F-E891-47F1-9A29-D67C731CC660}">
      <dsp:nvSpPr>
        <dsp:cNvPr id="0" name=""/>
        <dsp:cNvSpPr/>
      </dsp:nvSpPr>
      <dsp:spPr>
        <a:xfrm>
          <a:off x="2466074" y="3750618"/>
          <a:ext cx="1843873" cy="63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r>
            <a:rPr lang="es-AR" sz="1600" kern="1200"/>
            <a:t>Entendimiento del Frac-Hits</a:t>
          </a:r>
        </a:p>
      </dsp:txBody>
      <dsp:txXfrm>
        <a:off x="2466074" y="3750618"/>
        <a:ext cx="1843873" cy="637265"/>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09700-C4C3-4711-A2F8-0317634B7EFE}" type="datetimeFigureOut">
              <a:rPr lang="es-AR" smtClean="0"/>
              <a:t>8/11/2023</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698A3-EB49-4D30-B226-B8E77B39B599}" type="slidenum">
              <a:rPr lang="es-AR" smtClean="0"/>
              <a:t>‹Nº›</a:t>
            </a:fld>
            <a:endParaRPr lang="es-AR"/>
          </a:p>
        </p:txBody>
      </p:sp>
    </p:spTree>
    <p:extLst>
      <p:ext uri="{BB962C8B-B14F-4D97-AF65-F5344CB8AC3E}">
        <p14:creationId xmlns:p14="http://schemas.microsoft.com/office/powerpoint/2010/main" val="1247053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a:t>Buenos días, el presente trabajo lo vamos a desarrollar según este índice de contenido, donde comenzaremos mostrando la ubicación y cantidad de PADs utilizados en el mismo. </a:t>
            </a:r>
            <a:endParaRPr lang="x-none"/>
          </a:p>
          <a:p>
            <a:endParaRPr lang="es-AR"/>
          </a:p>
        </p:txBody>
      </p:sp>
      <p:sp>
        <p:nvSpPr>
          <p:cNvPr id="4" name="Marcador de número de diapositiva 3"/>
          <p:cNvSpPr>
            <a:spLocks noGrp="1"/>
          </p:cNvSpPr>
          <p:nvPr>
            <p:ph type="sldNum" sz="quarter" idx="5"/>
          </p:nvPr>
        </p:nvSpPr>
        <p:spPr/>
        <p:txBody>
          <a:bodyPr/>
          <a:lstStyle/>
          <a:p>
            <a:fld id="{87F698A3-EB49-4D30-B226-B8E77B39B599}" type="slidenum">
              <a:rPr lang="es-AR" smtClean="0"/>
              <a:t>2</a:t>
            </a:fld>
            <a:endParaRPr lang="es-AR"/>
          </a:p>
        </p:txBody>
      </p:sp>
    </p:spTree>
    <p:extLst>
      <p:ext uri="{BB962C8B-B14F-4D97-AF65-F5344CB8AC3E}">
        <p14:creationId xmlns:p14="http://schemas.microsoft.com/office/powerpoint/2010/main" val="1237506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800" b="1" dirty="0">
                <a:effectLst/>
                <a:latin typeface="Arial" panose="020B0604020202020204" pitchFamily="34" charset="0"/>
                <a:ea typeface="Calibri" panose="020F0502020204030204" pitchFamily="34" charset="0"/>
              </a:rPr>
              <a:t>Variables del FH a nivel etapa vs distancia. </a:t>
            </a:r>
          </a:p>
          <a:p>
            <a:endParaRPr lang="es-AR" sz="1800" dirty="0">
              <a:effectLst/>
              <a:latin typeface="Arial" panose="020B0604020202020204" pitchFamily="34" charset="0"/>
              <a:ea typeface="Calibri" panose="020F0502020204030204" pitchFamily="34" charset="0"/>
            </a:endParaRPr>
          </a:p>
          <a:p>
            <a:r>
              <a:rPr lang="es-AR" sz="1800" dirty="0">
                <a:effectLst/>
                <a:latin typeface="Arial" panose="020B0604020202020204" pitchFamily="34" charset="0"/>
                <a:ea typeface="Calibri" panose="020F0502020204030204" pitchFamily="34" charset="0"/>
              </a:rPr>
              <a:t>La distancia es una de las variables de mayor influencia en el efecto </a:t>
            </a:r>
            <a:r>
              <a:rPr lang="es-AR" sz="1800" i="1" dirty="0">
                <a:effectLst/>
                <a:latin typeface="Arial" panose="020B0604020202020204" pitchFamily="34" charset="0"/>
                <a:ea typeface="Calibri" panose="020F0502020204030204" pitchFamily="34" charset="0"/>
              </a:rPr>
              <a:t>parent-child</a:t>
            </a:r>
            <a:r>
              <a:rPr lang="es-AR" sz="1800" dirty="0">
                <a:effectLst/>
                <a:latin typeface="Arial" panose="020B0604020202020204" pitchFamily="34" charset="0"/>
                <a:ea typeface="Calibri" panose="020F0502020204030204" pitchFamily="34" charset="0"/>
              </a:rPr>
              <a:t> y por lo tanto en la estrategia de desarrollo de los campos No Convencionales a través de la evaluación </a:t>
            </a:r>
            <a:r>
              <a:rPr lang="es-AR" sz="1800" dirty="0">
                <a:solidFill>
                  <a:srgbClr val="000000"/>
                </a:solidFill>
                <a:effectLst/>
                <a:latin typeface="Arial" panose="020B0604020202020204" pitchFamily="34" charset="0"/>
                <a:ea typeface="Calibri" panose="020F0502020204030204" pitchFamily="34" charset="0"/>
              </a:rPr>
              <a:t>del </a:t>
            </a:r>
            <a:r>
              <a:rPr lang="es-AR" sz="1800" i="1" dirty="0">
                <a:solidFill>
                  <a:srgbClr val="000000"/>
                </a:solidFill>
                <a:effectLst/>
                <a:latin typeface="Arial" panose="020B0604020202020204" pitchFamily="34" charset="0"/>
                <a:ea typeface="Calibri" panose="020F0502020204030204" pitchFamily="34" charset="0"/>
              </a:rPr>
              <a:t>well spacing</a:t>
            </a:r>
            <a:r>
              <a:rPr lang="es-AR" sz="1800" dirty="0">
                <a:solidFill>
                  <a:srgbClr val="000000"/>
                </a:solidFill>
                <a:effectLst/>
                <a:latin typeface="Arial" panose="020B0604020202020204" pitchFamily="34" charset="0"/>
                <a:ea typeface="Calibri" panose="020F0502020204030204" pitchFamily="34" charset="0"/>
              </a:rPr>
              <a:t>. Por lo que, se analizó la relación de la misma con las variables del </a:t>
            </a:r>
            <a:r>
              <a:rPr lang="es-AR" sz="1800" i="1" dirty="0">
                <a:solidFill>
                  <a:srgbClr val="000000"/>
                </a:solidFill>
                <a:effectLst/>
                <a:latin typeface="Arial" panose="020B0604020202020204" pitchFamily="34" charset="0"/>
                <a:ea typeface="Calibri" panose="020F0502020204030204" pitchFamily="34" charset="0"/>
              </a:rPr>
              <a:t>frac-hits.</a:t>
            </a:r>
            <a:endParaRPr lang="es-AR" dirty="0"/>
          </a:p>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effectLst/>
                <a:latin typeface="Arial" panose="020B0604020202020204" pitchFamily="34" charset="0"/>
                <a:ea typeface="Calibri" panose="020F0502020204030204" pitchFamily="34" charset="0"/>
                <a:cs typeface="Arial" panose="020B0604020202020204" pitchFamily="34" charset="0"/>
              </a:rPr>
              <a:t>En la imagen se muestra la correlación entre dichas variables, en el eje de las y se encuentran las variables de </a:t>
            </a:r>
            <a:r>
              <a:rPr lang="es-AR" sz="1800" i="1" dirty="0">
                <a:effectLst/>
                <a:latin typeface="Arial" panose="020B0604020202020204" pitchFamily="34" charset="0"/>
                <a:ea typeface="Calibri" panose="020F0502020204030204" pitchFamily="34" charset="0"/>
                <a:cs typeface="Arial" panose="020B0604020202020204" pitchFamily="34" charset="0"/>
              </a:rPr>
              <a:t>frac-hits, en el eje x</a:t>
            </a:r>
            <a:r>
              <a:rPr lang="es-AR" sz="1800" dirty="0">
                <a:effectLst/>
                <a:latin typeface="Arial" panose="020B0604020202020204" pitchFamily="34" charset="0"/>
                <a:ea typeface="Calibri" panose="020F0502020204030204" pitchFamily="34" charset="0"/>
                <a:cs typeface="Arial" panose="020B0604020202020204" pitchFamily="34" charset="0"/>
              </a:rPr>
              <a:t> la distancia entre pozos, y el color de los datos discrimina la ocurrencia de la interferencia según el nivel de navegación relativo padre-hijo rojo, igual nivel, azul, diferente. Como se observa la interacción entre diferentes niveles es baja a los distanciamientos ejecutados, verificando el entendimiento actual.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effectLst/>
                <a:latin typeface="Arial" panose="020B0604020202020204" pitchFamily="34" charset="0"/>
                <a:ea typeface="Calibri" panose="020F0502020204030204" pitchFamily="34" charset="0"/>
              </a:rPr>
              <a:t>Por otro lado, se observa que las variables de intensidad y magnitud comienzan a </a:t>
            </a:r>
            <a:r>
              <a:rPr lang="es-AR" sz="1800" dirty="0">
                <a:effectLst/>
                <a:latin typeface="Arial" panose="020B0604020202020204" pitchFamily="34" charset="0"/>
                <a:ea typeface="Calibri" panose="020F0502020204030204" pitchFamily="34" charset="0"/>
                <a:cs typeface="Arial" panose="020B0604020202020204" pitchFamily="34" charset="0"/>
              </a:rPr>
              <a:t>disminuyen a partir de aproximadamente 375m aproximadamente (línea punteada) y el tiempo de delay siempre aumenta con la distancia a mismo nivel.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effectLst/>
                <a:latin typeface="Arial" panose="020B0604020202020204" pitchFamily="34" charset="0"/>
                <a:ea typeface="Calibri" panose="020F0502020204030204" pitchFamily="34" charset="0"/>
                <a:cs typeface="Arial" panose="020B0604020202020204" pitchFamily="34" charset="0"/>
              </a:rPr>
              <a:t>No decir: Un comentario importante es que cuando hicimos este trabajo con solo datos de LC la cantidad de datos era relativamente poca por lo que se marcó un triángulo para mostrar la tendencia y tomando en cuenta donde se encontraban los valores máximos, hoy en día lo hicimos con datos el Hub Core Oil de YPF y vemos que esta intensidad se mantiene constante hasta un poco más de los 375 m y luego comienza a disminuir más bruscamente.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cs typeface="Arial" panose="020B0604020202020204" pitchFamily="34" charset="0"/>
            </a:endParaRPr>
          </a:p>
          <a:p>
            <a:endParaRPr lang="es-AR" dirty="0"/>
          </a:p>
          <a:p>
            <a:endParaRPr lang="es-AR" dirty="0"/>
          </a:p>
        </p:txBody>
      </p:sp>
      <p:sp>
        <p:nvSpPr>
          <p:cNvPr id="4" name="Marcador de número de diapositiva 3"/>
          <p:cNvSpPr>
            <a:spLocks noGrp="1"/>
          </p:cNvSpPr>
          <p:nvPr>
            <p:ph type="sldNum" sz="quarter" idx="5"/>
          </p:nvPr>
        </p:nvSpPr>
        <p:spPr/>
        <p:txBody>
          <a:bodyPr/>
          <a:lstStyle/>
          <a:p>
            <a:fld id="{3DDF0698-4C01-46C6-9E07-F47F62DF1CA6}" type="slidenum">
              <a:rPr lang="es-AR" smtClean="0"/>
              <a:t>12</a:t>
            </a:fld>
            <a:endParaRPr lang="es-AR"/>
          </a:p>
        </p:txBody>
      </p:sp>
    </p:spTree>
    <p:extLst>
      <p:ext uri="{BB962C8B-B14F-4D97-AF65-F5344CB8AC3E}">
        <p14:creationId xmlns:p14="http://schemas.microsoft.com/office/powerpoint/2010/main" val="459545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a:p>
            <a:r>
              <a:rPr lang="es-AR" b="1" dirty="0"/>
              <a:t>Conclusiones:</a:t>
            </a:r>
          </a:p>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1) Se identificaron diferentes tipos de </a:t>
            </a:r>
            <a:r>
              <a:rPr lang="es-AR" i="1" dirty="0"/>
              <a:t>frac hits</a:t>
            </a:r>
            <a:r>
              <a:rPr lang="es-AR" dirty="0"/>
              <a:t>: en la zona de “llenado o presurización” donde son con mayor intensidad y delta de presión  y los de la “zona de estabilización” donde son con menor intensidad y delta de presión.</a:t>
            </a:r>
          </a:p>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2) Se definen una nueva variable que representa el periodo de llenado del pozo padre: </a:t>
            </a:r>
            <a:r>
              <a:rPr lang="es-AR" b="0" dirty="0"/>
              <a:t>Intensidad máxima del pozo hijo</a:t>
            </a:r>
            <a:r>
              <a:rPr lang="es-AR" b="1" dirty="0"/>
              <a:t>, </a:t>
            </a:r>
            <a:r>
              <a:rPr lang="es-AR" b="0" dirty="0"/>
              <a:t>la cual</a:t>
            </a:r>
            <a:r>
              <a:rPr lang="es-AR" sz="1800" dirty="0">
                <a:effectLst/>
                <a:latin typeface="Arial" panose="020B0604020202020204" pitchFamily="34" charset="0"/>
                <a:ea typeface="Calibri" panose="020F0502020204030204" pitchFamily="34" charset="0"/>
              </a:rPr>
              <a:t> representa la suma de las intensidades de los FH generados por cada hijo en su padre más cercano.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3) La Intensidad Máxima del pozo hijo se contrastó con variables conocidas del efecto </a:t>
            </a:r>
            <a:r>
              <a:rPr lang="es-AR" i="1" dirty="0"/>
              <a:t>parent child</a:t>
            </a:r>
            <a:r>
              <a:rPr lang="es-AR" dirty="0"/>
              <a:t>: depleción del padre, etapas enfrentadas y productividad y </a:t>
            </a:r>
            <a:r>
              <a:rPr lang="es-AR" sz="1200" dirty="0">
                <a:effectLst/>
                <a:latin typeface="Arial" panose="020B0604020202020204" pitchFamily="34" charset="0"/>
                <a:ea typeface="Calibri" panose="020F0502020204030204" pitchFamily="34" charset="0"/>
                <a:cs typeface="Arial" panose="020B0604020202020204" pitchFamily="34" charset="0"/>
              </a:rPr>
              <a:t>tiene una clara correlación con la productividad del pozo hijo, por lo que disminuirla colaboraría con la mitigación del efecto </a:t>
            </a:r>
            <a:r>
              <a:rPr lang="es-AR" sz="1200" i="1" dirty="0">
                <a:effectLst/>
                <a:latin typeface="Arial" panose="020B0604020202020204" pitchFamily="34" charset="0"/>
                <a:ea typeface="Calibri" panose="020F0502020204030204" pitchFamily="34" charset="0"/>
                <a:cs typeface="Arial" panose="020B0604020202020204" pitchFamily="34" charset="0"/>
              </a:rPr>
              <a:t>parent-child</a:t>
            </a:r>
            <a:r>
              <a:rPr lang="es-AR" sz="1200"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4)</a:t>
            </a:r>
            <a:r>
              <a:rPr lang="es-AR" sz="1200" dirty="0">
                <a:effectLst/>
                <a:latin typeface="Arial" panose="020B0604020202020204" pitchFamily="34" charset="0"/>
                <a:ea typeface="Calibri" panose="020F0502020204030204" pitchFamily="34" charset="0"/>
                <a:cs typeface="Arial" panose="020B0604020202020204" pitchFamily="34" charset="0"/>
              </a:rPr>
              <a:t> </a:t>
            </a:r>
            <a:r>
              <a:rPr lang="es-AR" dirty="0"/>
              <a:t>Se identifica una distancia mínima donde los </a:t>
            </a:r>
            <a:r>
              <a:rPr lang="es-AR" i="1" dirty="0"/>
              <a:t>frac hits </a:t>
            </a:r>
            <a:r>
              <a:rPr lang="es-AR" dirty="0"/>
              <a:t>comienzan a disminuir ~375 m. </a:t>
            </a:r>
            <a:r>
              <a:rPr lang="es-AR" sz="1200" dirty="0">
                <a:effectLst/>
                <a:latin typeface="Arial" panose="020B0604020202020204" pitchFamily="34" charset="0"/>
                <a:ea typeface="Calibri" panose="020F0502020204030204" pitchFamily="34" charset="0"/>
                <a:cs typeface="Arial" panose="020B0604020202020204" pitchFamily="34" charset="0"/>
              </a:rPr>
              <a:t>De esta observación surge la conclusión de alejar los pozos nuevos a una distancia mayor al espaciamiento estándar del campo, como una medida mitigatoria del efecto </a:t>
            </a:r>
            <a:r>
              <a:rPr lang="es-AR" sz="1200" i="1" dirty="0">
                <a:effectLst/>
                <a:latin typeface="Arial" panose="020B0604020202020204" pitchFamily="34" charset="0"/>
                <a:ea typeface="Calibri" panose="020F0502020204030204" pitchFamily="34" charset="0"/>
                <a:cs typeface="Arial" panose="020B0604020202020204" pitchFamily="34" charset="0"/>
              </a:rPr>
              <a:t>parent-child</a:t>
            </a:r>
            <a:r>
              <a:rPr lang="es-AR" sz="1200" dirty="0">
                <a:effectLst/>
                <a:latin typeface="Arial" panose="020B0604020202020204" pitchFamily="34" charset="0"/>
                <a:ea typeface="Calibri" panose="020F0502020204030204" pitchFamily="34" charset="0"/>
                <a:cs typeface="Arial" panose="020B0604020202020204" pitchFamily="34" charset="0"/>
              </a:rPr>
              <a:t>. </a:t>
            </a:r>
            <a:endParaRPr lang="es-AR" dirty="0"/>
          </a:p>
          <a:p>
            <a:endParaRPr lang="es-AR" dirty="0"/>
          </a:p>
          <a:p>
            <a:r>
              <a:rPr lang="es-AR" b="1" dirty="0"/>
              <a:t>Análisis Futuros:</a:t>
            </a:r>
          </a:p>
          <a:p>
            <a:endParaRPr lang="es-AR"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s-AR" dirty="0"/>
              <a:t>Entender como los Padres fueron afectados con esta interferencia y como impactan las variables en su productividad. Algunos tienen mejorar y otros no por lo que estamos tratando de entender su comportamiento.</a:t>
            </a:r>
          </a:p>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2) Relacionar el FH con las propiedades geomecánicas del subsuelo. Estamos comenzando a entender que el comportamiento del FH está relacionado con </a:t>
            </a:r>
            <a:r>
              <a:rPr lang="es-AR"/>
              <a:t>las       características </a:t>
            </a:r>
            <a:r>
              <a:rPr lang="es-AR" dirty="0"/>
              <a:t>geomecánicas de la roca.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a:p>
          <a:p>
            <a:r>
              <a:rPr lang="es-AR" dirty="0"/>
              <a:t>3) Realizar un </a:t>
            </a:r>
            <a:r>
              <a:rPr lang="es-AR" i="1" dirty="0"/>
              <a:t>Data Analytics </a:t>
            </a:r>
            <a:r>
              <a:rPr lang="es-AR" dirty="0"/>
              <a:t>con la base de datos de los FH para entender las variables que más impactan.</a:t>
            </a:r>
          </a:p>
          <a:p>
            <a:endParaRPr lang="es-AR" dirty="0"/>
          </a:p>
        </p:txBody>
      </p:sp>
      <p:sp>
        <p:nvSpPr>
          <p:cNvPr id="4" name="Marcador de número de diapositiva 3"/>
          <p:cNvSpPr>
            <a:spLocks noGrp="1"/>
          </p:cNvSpPr>
          <p:nvPr>
            <p:ph type="sldNum" sz="quarter" idx="5"/>
          </p:nvPr>
        </p:nvSpPr>
        <p:spPr/>
        <p:txBody>
          <a:bodyPr/>
          <a:lstStyle/>
          <a:p>
            <a:fld id="{87F698A3-EB49-4D30-B226-B8E77B39B599}" type="slidenum">
              <a:rPr lang="es-AR" smtClean="0"/>
              <a:t>13</a:t>
            </a:fld>
            <a:endParaRPr lang="es-AR"/>
          </a:p>
        </p:txBody>
      </p:sp>
    </p:spTree>
    <p:extLst>
      <p:ext uri="{BB962C8B-B14F-4D97-AF65-F5344CB8AC3E}">
        <p14:creationId xmlns:p14="http://schemas.microsoft.com/office/powerpoint/2010/main" val="3410153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A la izquierda de la presentación se muestra un mapa donde se señala en rosado la ubicación dentro de la cuenca Neuquina del yacimiento considerado en este trabajo, que viene a ser LC el cual es el principal Yacimiento No Convencional con objetivo a la formación Vaca Muerta. En el mismo tenemos 393 pozos verticales y más de 367 pozos Horizontales.</a:t>
            </a:r>
            <a:r>
              <a:rPr lang="es-AR" sz="1800" dirty="0">
                <a:effectLst/>
                <a:latin typeface="Arial" panose="020B0604020202020204" pitchFamily="34" charset="0"/>
                <a:ea typeface="Calibri" panose="020F0502020204030204" pitchFamily="34" charset="0"/>
                <a:cs typeface="Arial" panose="020B0604020202020204" pitchFamily="34" charset="0"/>
              </a:rPr>
              <a:t> Acá se muestra esquemáticamente el posicionamiento de los pozos horizontales por nivel de navegación (Orgánico más arriba y Cocina abajo, separados por una barrera carbonática</a:t>
            </a:r>
            <a:r>
              <a:rPr lang="es-AR" sz="1800">
                <a:effectLst/>
                <a:latin typeface="Arial" panose="020B0604020202020204" pitchFamily="34" charset="0"/>
                <a:ea typeface="Calibri" panose="020F0502020204030204" pitchFamily="34" charset="0"/>
                <a:cs typeface="Arial" panose="020B0604020202020204" pitchFamily="34" charset="0"/>
              </a:rPr>
              <a:t>, denominada </a:t>
            </a:r>
            <a:r>
              <a:rPr lang="es-AR" sz="1800" dirty="0">
                <a:effectLst/>
                <a:latin typeface="Arial" panose="020B0604020202020204" pitchFamily="34" charset="0"/>
                <a:ea typeface="Calibri" panose="020F0502020204030204" pitchFamily="34" charset="0"/>
                <a:cs typeface="Arial" panose="020B0604020202020204" pitchFamily="34" charset="0"/>
              </a:rPr>
              <a:t>regresivo) y los distanciamientos estándares que son de 300 metros al mismo nivel y 150 metros a distinto nivel.</a:t>
            </a:r>
            <a:endParaRPr lang="es-AR" dirty="0"/>
          </a:p>
          <a:p>
            <a:endParaRPr lang="es-AR" dirty="0"/>
          </a:p>
          <a:p>
            <a:r>
              <a:rPr lang="es-AR" dirty="0"/>
              <a:t>A la derecha de la presentación, se observa la cantidad de datos utilizados en este trabajo, específicamente, se utilizaron 18 PADs, de los cuales 107 pozos fueron clasificados como pozos padres y 80 como pozos hijos. Con toda esta población, se buscó un entendimiento del Frac-Hits tanto con datos a nivel etapa como a nivel pozo. </a:t>
            </a:r>
          </a:p>
          <a:p>
            <a:endParaRPr lang="es-AR" dirty="0"/>
          </a:p>
        </p:txBody>
      </p:sp>
      <p:sp>
        <p:nvSpPr>
          <p:cNvPr id="4" name="Marcador de número de diapositiva 3"/>
          <p:cNvSpPr>
            <a:spLocks noGrp="1"/>
          </p:cNvSpPr>
          <p:nvPr>
            <p:ph type="sldNum" sz="quarter" idx="5"/>
          </p:nvPr>
        </p:nvSpPr>
        <p:spPr/>
        <p:txBody>
          <a:bodyPr/>
          <a:lstStyle/>
          <a:p>
            <a:fld id="{87F698A3-EB49-4D30-B226-B8E77B39B599}" type="slidenum">
              <a:rPr lang="es-AR" smtClean="0"/>
              <a:t>3</a:t>
            </a:fld>
            <a:endParaRPr lang="es-AR"/>
          </a:p>
        </p:txBody>
      </p:sp>
    </p:spTree>
    <p:extLst>
      <p:ext uri="{BB962C8B-B14F-4D97-AF65-F5344CB8AC3E}">
        <p14:creationId xmlns:p14="http://schemas.microsoft.com/office/powerpoint/2010/main" val="166188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b="1" dirty="0"/>
              <a:t>La interferencia como fenómeno físico.</a:t>
            </a:r>
          </a:p>
          <a:p>
            <a:endParaRPr lang="es-AR" dirty="0"/>
          </a:p>
          <a:p>
            <a:r>
              <a:rPr lang="es-AR" dirty="0"/>
              <a:t>Ahora, para explicar el fenómeno físico que sucede en el subsuelo y lo que detectamos en superficie, nos pareció importante hacerlo mediante la definición de interferencia. </a:t>
            </a:r>
          </a:p>
          <a:p>
            <a:endParaRPr lang="es-AR" dirty="0"/>
          </a:p>
          <a:p>
            <a:r>
              <a:rPr lang="es-AR" dirty="0"/>
              <a:t>Entonces, definimos la interferencia como un fenómeno físico en el que participan dos tipos de pozos, uno denominado Hijo o Child en inglés, y otro denominado Padre o Parent en inglés, de aquí el concepto de Parent-Child, donde el pozo hijo es aquel pozo que se encuentra fracturando en el momento en el que ocurre la interferencia y el pozo padre es aquel que se encontraba con cierto tiempo de producción y que es cerrado por seguridad e integridad en el momento en el que se comienza a fracturar al pozo hijo, el cual genera por cada etapa fracturada un salto o incremento de presión en el pozo padre llamado Frac Hit. </a:t>
            </a:r>
          </a:p>
          <a:p>
            <a:endParaRPr lang="es-AR" dirty="0"/>
          </a:p>
          <a:p>
            <a:r>
              <a:rPr lang="es-AR" dirty="0"/>
              <a:t>Estos FH son los que se observan en la imagen de la derecha que es lo que detectamos en superficie, (la curva amarilla es la presión de boca del pozo padre mientras que las rectas rojas marcan el inicio de cada una de las fracturas en el pozo hijo, en el eje y se encuentra la presión de boca mientras que en el x se encuentra el tiempo, y los saltos de presión vendrían a ser los FH, además podemos detectar cambios en el corte de agua en el pozo padre como consecuencia de una conexión hidráulica en el caso que exista y cambios en la temperatura del mismo.</a:t>
            </a:r>
          </a:p>
          <a:p>
            <a:endParaRPr lang="es-AR" dirty="0"/>
          </a:p>
          <a:p>
            <a:r>
              <a:rPr lang="es-AR" dirty="0"/>
              <a:t>En cuanto al FH existen 3 tipos en la literatura bajo ciertas hipótesis, los cuales son:</a:t>
            </a:r>
          </a:p>
          <a:p>
            <a:endParaRPr lang="es-AR" dirty="0"/>
          </a:p>
          <a:p>
            <a:pPr marL="228600" indent="-228600">
              <a:buAutoNum type="arabicParenR"/>
            </a:pPr>
            <a:r>
              <a:rPr lang="es-AR" dirty="0"/>
              <a:t>Frac Hit directo (Fuerte conexión hidráulica donde se tocan las fracturas del padre y el hijo)</a:t>
            </a:r>
          </a:p>
          <a:p>
            <a:pPr marL="228600" indent="-228600">
              <a:buAutoNum type="arabicParenR"/>
            </a:pPr>
            <a:r>
              <a:rPr lang="es-AR" dirty="0"/>
              <a:t>Frac Hit mixto (Conexión hidráulica donde existe una vía de comunicación fluida como por ejemplo: fracturas naturales)</a:t>
            </a:r>
          </a:p>
          <a:p>
            <a:pPr marL="228600" indent="-228600">
              <a:buAutoNum type="arabicParenR"/>
            </a:pPr>
            <a:r>
              <a:rPr lang="es-AR" dirty="0"/>
              <a:t>Frac Hit </a:t>
            </a:r>
            <a:r>
              <a:rPr lang="es-AR" dirty="0" err="1"/>
              <a:t>poroelástico</a:t>
            </a:r>
            <a:r>
              <a:rPr lang="es-AR" dirty="0"/>
              <a:t> (Deformación </a:t>
            </a:r>
            <a:r>
              <a:rPr lang="es-AR" dirty="0" err="1"/>
              <a:t>poroelástica</a:t>
            </a:r>
            <a:r>
              <a:rPr lang="es-AR" dirty="0"/>
              <a:t> de la roca en la que existe una transferencia de presión sin la necesidad de una conexión hidráulica entre fracturas padres-hijos)</a:t>
            </a:r>
          </a:p>
          <a:p>
            <a:endParaRPr lang="es-AR" dirty="0"/>
          </a:p>
        </p:txBody>
      </p:sp>
      <p:sp>
        <p:nvSpPr>
          <p:cNvPr id="4" name="Marcador de número de diapositiva 3"/>
          <p:cNvSpPr>
            <a:spLocks noGrp="1"/>
          </p:cNvSpPr>
          <p:nvPr>
            <p:ph type="sldNum" sz="quarter" idx="5"/>
          </p:nvPr>
        </p:nvSpPr>
        <p:spPr/>
        <p:txBody>
          <a:bodyPr/>
          <a:lstStyle/>
          <a:p>
            <a:fld id="{87F698A3-EB49-4D30-B226-B8E77B39B599}" type="slidenum">
              <a:rPr lang="es-AR" smtClean="0"/>
              <a:t>4</a:t>
            </a:fld>
            <a:endParaRPr lang="es-AR"/>
          </a:p>
        </p:txBody>
      </p:sp>
    </p:spTree>
    <p:extLst>
      <p:ext uri="{BB962C8B-B14F-4D97-AF65-F5344CB8AC3E}">
        <p14:creationId xmlns:p14="http://schemas.microsoft.com/office/powerpoint/2010/main" val="2448778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b="1" dirty="0"/>
              <a:t>Característica de los FH  a nivel pozo padre:</a:t>
            </a:r>
          </a:p>
          <a:p>
            <a:endParaRPr lang="es-AR" dirty="0"/>
          </a:p>
          <a:p>
            <a:pPr algn="just"/>
            <a:r>
              <a:rPr lang="es-AR" sz="1800" dirty="0">
                <a:effectLst/>
                <a:latin typeface="Arial" panose="020B0604020202020204" pitchFamily="34" charset="0"/>
                <a:ea typeface="Calibri" panose="020F0502020204030204" pitchFamily="34" charset="0"/>
                <a:cs typeface="Arial" panose="020B0604020202020204" pitchFamily="34" charset="0"/>
              </a:rPr>
              <a:t>En la imagen se observa la curva de presión del pozo padre mencionada anteriormente con sus respectivos FH la cual responde a una configuración en planta de pozos padre-hijo como la que se ve en la esquina superior izquierda donde las ramas horizontales de ambos pozos no están 100% solapadas.</a:t>
            </a:r>
          </a:p>
          <a:p>
            <a:pPr algn="just"/>
            <a:endParaRPr lang="es-AR" sz="1800" dirty="0">
              <a:effectLst/>
              <a:latin typeface="Arial" panose="020B0604020202020204" pitchFamily="34" charset="0"/>
              <a:ea typeface="Calibri" panose="020F0502020204030204" pitchFamily="34" charset="0"/>
              <a:cs typeface="Arial" panose="020B0604020202020204" pitchFamily="34" charset="0"/>
            </a:endParaRPr>
          </a:p>
          <a:p>
            <a:pPr algn="just"/>
            <a:r>
              <a:rPr lang="es-AR" sz="1800" dirty="0">
                <a:effectLst/>
                <a:latin typeface="Arial" panose="020B0604020202020204" pitchFamily="34" charset="0"/>
                <a:ea typeface="Calibri" panose="020F0502020204030204" pitchFamily="34" charset="0"/>
                <a:cs typeface="Arial" panose="020B0604020202020204" pitchFamily="34" charset="0"/>
              </a:rPr>
              <a:t>Se identificaron 3 etapas con diferente comportamiento de presión, la cuales son:</a:t>
            </a:r>
          </a:p>
          <a:p>
            <a:pPr algn="just"/>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s-AR"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Etapa 1:</a:t>
            </a:r>
            <a:r>
              <a:rPr lang="es-AR"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AR" sz="1800" dirty="0">
                <a:effectLst/>
                <a:latin typeface="Arial" panose="020B0604020202020204" pitchFamily="34" charset="0"/>
                <a:ea typeface="Calibri" panose="020F0502020204030204" pitchFamily="34" charset="0"/>
                <a:cs typeface="Times New Roman" panose="02020603050405020304" pitchFamily="18" charset="0"/>
              </a:rPr>
              <a:t>recupero de presión mientras ninguna etapa impacta en el padre</a:t>
            </a:r>
            <a:r>
              <a:rPr lang="es-AR"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AR"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build-up)</a:t>
            </a:r>
            <a:r>
              <a:rPr lang="es-AR"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s-AR"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s-AR" sz="1800" b="1" dirty="0">
                <a:effectLst/>
                <a:latin typeface="Arial" panose="020B0604020202020204" pitchFamily="34" charset="0"/>
                <a:ea typeface="Calibri" panose="020F0502020204030204" pitchFamily="34" charset="0"/>
                <a:cs typeface="Times New Roman" panose="02020603050405020304" pitchFamily="18" charset="0"/>
              </a:rPr>
              <a:t>Etapa 2:</a:t>
            </a:r>
            <a:r>
              <a:rPr lang="es-AR" sz="1800" dirty="0">
                <a:effectLst/>
                <a:latin typeface="Arial" panose="020B0604020202020204" pitchFamily="34" charset="0"/>
                <a:ea typeface="Calibri" panose="020F0502020204030204" pitchFamily="34" charset="0"/>
                <a:cs typeface="Times New Roman" panose="02020603050405020304" pitchFamily="18" charset="0"/>
              </a:rPr>
              <a:t> la presión del pozo padre comienza a incrementar más rápidamente con mayores intensidades. En este periodo se entiende que se produce “el llenado del pozo padre” hasta alcanzar una presión máxima. La eficiencia de la fractura es menor en este periodo. </a:t>
            </a:r>
          </a:p>
          <a:p>
            <a:pPr marL="342900" lvl="0" indent="-342900" algn="just">
              <a:buFont typeface="Arial" panose="020B0604020202020204" pitchFamily="34" charset="0"/>
              <a:buChar char="•"/>
              <a:tabLst>
                <a:tab pos="457200" algn="l"/>
              </a:tabLst>
            </a:pPr>
            <a:r>
              <a:rPr lang="es-AR" sz="1800" b="1" dirty="0">
                <a:effectLst/>
                <a:latin typeface="Arial" panose="020B0604020202020204" pitchFamily="34" charset="0"/>
                <a:ea typeface="Calibri" panose="020F0502020204030204" pitchFamily="34" charset="0"/>
                <a:cs typeface="Times New Roman" panose="02020603050405020304" pitchFamily="18" charset="0"/>
              </a:rPr>
              <a:t>Etapa 3:</a:t>
            </a:r>
            <a:r>
              <a:rPr lang="es-AR" sz="1800" dirty="0">
                <a:effectLst/>
                <a:latin typeface="Arial" panose="020B0604020202020204" pitchFamily="34" charset="0"/>
                <a:ea typeface="Calibri" panose="020F0502020204030204" pitchFamily="34" charset="0"/>
                <a:cs typeface="Times New Roman" panose="02020603050405020304" pitchFamily="18" charset="0"/>
              </a:rPr>
              <a:t> la presión del padre se estabiliza en un máximo de presión, en donde se piensa que se alcanzando el estrés mínimo de la roca, por lo que cada incremento de presión se disipa rápidamente. En este periodo casi </a:t>
            </a:r>
            <a:r>
              <a:rPr lang="es-AR" sz="1800" dirty="0"/>
              <a:t>siempre se alcanza entre 350 a 400 kg/cm2 y en casos menos frecuentes alcanzan más presiones.</a:t>
            </a:r>
            <a:endParaRPr lang="es-AR"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s-AR" dirty="0"/>
          </a:p>
          <a:p>
            <a:endParaRPr lang="es-AR" dirty="0"/>
          </a:p>
          <a:p>
            <a:endParaRPr lang="es-AR" dirty="0"/>
          </a:p>
          <a:p>
            <a:endParaRPr lang="es-AR" dirty="0"/>
          </a:p>
          <a:p>
            <a:endParaRPr lang="es-AR" dirty="0"/>
          </a:p>
        </p:txBody>
      </p:sp>
      <p:sp>
        <p:nvSpPr>
          <p:cNvPr id="4" name="Marcador de número de diapositiva 3"/>
          <p:cNvSpPr>
            <a:spLocks noGrp="1"/>
          </p:cNvSpPr>
          <p:nvPr>
            <p:ph type="sldNum" sz="quarter" idx="5"/>
          </p:nvPr>
        </p:nvSpPr>
        <p:spPr/>
        <p:txBody>
          <a:bodyPr/>
          <a:lstStyle/>
          <a:p>
            <a:fld id="{3DDF0698-4C01-46C6-9E07-F47F62DF1CA6}" type="slidenum">
              <a:rPr lang="es-AR" smtClean="0"/>
              <a:t>6</a:t>
            </a:fld>
            <a:endParaRPr lang="es-AR"/>
          </a:p>
        </p:txBody>
      </p:sp>
    </p:spTree>
    <p:extLst>
      <p:ext uri="{BB962C8B-B14F-4D97-AF65-F5344CB8AC3E}">
        <p14:creationId xmlns:p14="http://schemas.microsoft.com/office/powerpoint/2010/main" val="126123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b="1" dirty="0"/>
              <a:t>Ejemplos de curvas de pozos padres.</a:t>
            </a:r>
          </a:p>
          <a:p>
            <a:endParaRPr lang="es-AR" dirty="0"/>
          </a:p>
          <a:p>
            <a:r>
              <a:rPr lang="es-AR" dirty="0"/>
              <a:t>En general, cuando observamos las curvas de presión del padre post FH, vemos dos tipos de comportamientos:</a:t>
            </a:r>
          </a:p>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effectLst/>
                <a:latin typeface="Arial" panose="020B0604020202020204" pitchFamily="34" charset="0"/>
                <a:ea typeface="Arial" panose="020B0604020202020204" pitchFamily="34" charset="0"/>
                <a:cs typeface="Arial" panose="020B0604020202020204" pitchFamily="34" charset="0"/>
              </a:rPr>
              <a:t>1) Un comportamiento como el que observamos en la izquierda donde se aprecia una respuesta con aumento rápido de presión</a:t>
            </a:r>
            <a:r>
              <a:rPr lang="es-AR" sz="1800" dirty="0">
                <a:effectLst/>
                <a:latin typeface="Arial" panose="020B0604020202020204" pitchFamily="34" charset="0"/>
                <a:ea typeface="Arial" panose="020B0604020202020204" pitchFamily="34" charset="0"/>
              </a:rPr>
              <a:t> con altas intensidades de los </a:t>
            </a:r>
            <a:r>
              <a:rPr lang="es-AR" sz="1800" i="1" dirty="0">
                <a:effectLst/>
                <a:latin typeface="Arial" panose="020B0604020202020204" pitchFamily="34" charset="0"/>
                <a:ea typeface="Arial" panose="020B0604020202020204" pitchFamily="34" charset="0"/>
              </a:rPr>
              <a:t>frac-hits</a:t>
            </a:r>
            <a:r>
              <a:rPr lang="es-AR" sz="1800" dirty="0">
                <a:effectLst/>
                <a:latin typeface="Arial" panose="020B0604020202020204" pitchFamily="34" charset="0"/>
                <a:ea typeface="Arial" panose="020B0604020202020204" pitchFamily="34" charset="0"/>
              </a:rPr>
              <a:t> desde el momento en el que inicia la etapa 2 hasta iniciar la etapa 3. </a:t>
            </a:r>
            <a:r>
              <a:rPr lang="es-AR" sz="1800" dirty="0">
                <a:effectLst/>
                <a:latin typeface="Arial" panose="020B0604020202020204" pitchFamily="34" charset="0"/>
                <a:ea typeface="Arial" panose="020B0604020202020204" pitchFamily="34" charset="0"/>
                <a:cs typeface="Arial" panose="020B0604020202020204" pitchFamily="34" charset="0"/>
              </a:rPr>
              <a:t>En la mayoría de los casos esta respuesta se observó debido a ciertas razones, como: comunicación entre pozos padre-hijo que se encuentran al mismo nivel, con distanciamientos menores al espaciamiento estándar del campo y en pozos padres con mayor tiempo de producción. </a:t>
            </a:r>
          </a:p>
          <a:p>
            <a:pPr algn="just"/>
            <a:endParaRPr lang="es-AR" sz="1800" dirty="0">
              <a:effectLst/>
              <a:latin typeface="Arial" panose="020B0604020202020204" pitchFamily="34" charset="0"/>
              <a:ea typeface="Arial" panose="020B0604020202020204" pitchFamily="34" charset="0"/>
              <a:cs typeface="Arial" panose="020B0604020202020204" pitchFamily="34" charset="0"/>
            </a:endParaRPr>
          </a:p>
          <a:p>
            <a:pPr algn="just"/>
            <a:r>
              <a:rPr lang="es-AR" sz="1800" dirty="0">
                <a:effectLst/>
                <a:latin typeface="Arial" panose="020B0604020202020204" pitchFamily="34" charset="0"/>
                <a:ea typeface="Arial" panose="020B0604020202020204" pitchFamily="34" charset="0"/>
                <a:cs typeface="Arial" panose="020B0604020202020204" pitchFamily="34" charset="0"/>
              </a:rPr>
              <a:t>2) Y el otro comportamiento, donde se observa una respuesta con aumento gradual de presión:</a:t>
            </a:r>
            <a:endParaRPr lang="es-AR" sz="1800" dirty="0">
              <a:effectLst/>
              <a:latin typeface="Arial" panose="020B0604020202020204" pitchFamily="34" charset="0"/>
              <a:ea typeface="Calibri" panose="020F0502020204030204" pitchFamily="34" charset="0"/>
              <a:cs typeface="Arial" panose="020B0604020202020204" pitchFamily="34" charset="0"/>
            </a:endParaRPr>
          </a:p>
          <a:p>
            <a:r>
              <a:rPr lang="es-AR" sz="1800" dirty="0">
                <a:effectLst/>
                <a:latin typeface="Arial" panose="020B0604020202020204" pitchFamily="34" charset="0"/>
                <a:ea typeface="Arial" panose="020B0604020202020204" pitchFamily="34" charset="0"/>
              </a:rPr>
              <a:t>En este tipo de respuestas, el incremento de presión es más lento en el tiempo con intensidades un poco más bajas de los </a:t>
            </a:r>
            <a:r>
              <a:rPr lang="es-AR" sz="1800" i="1" dirty="0">
                <a:effectLst/>
                <a:latin typeface="Arial" panose="020B0604020202020204" pitchFamily="34" charset="0"/>
                <a:ea typeface="Arial" panose="020B0604020202020204" pitchFamily="34" charset="0"/>
              </a:rPr>
              <a:t>frac-hits</a:t>
            </a:r>
            <a:r>
              <a:rPr lang="es-AR" sz="1800" dirty="0">
                <a:effectLst/>
                <a:latin typeface="Arial" panose="020B0604020202020204" pitchFamily="34" charset="0"/>
                <a:ea typeface="Arial" panose="020B0604020202020204" pitchFamily="34" charset="0"/>
              </a:rPr>
              <a:t> desde el inicio de la etapa 2 hasta el inicio de la etapa 3. Este comportamiento se observó mayormente en pozos padre-hijos con mayores distanciamientos, en configuraciones especiales donde prevalece una mayor cantidad de pozos padres cercanos o con pozos padres no estimulados efectivamente. </a:t>
            </a:r>
            <a:endParaRPr lang="es-AR" dirty="0">
              <a:solidFill>
                <a:srgbClr val="FF0000"/>
              </a:solidFill>
              <a:highlight>
                <a:srgbClr val="FFFF00"/>
              </a:highlight>
            </a:endParaRPr>
          </a:p>
          <a:p>
            <a:endParaRPr lang="es-AR" dirty="0"/>
          </a:p>
          <a:p>
            <a:r>
              <a:rPr lang="es-AR" sz="1200" dirty="0">
                <a:effectLst/>
                <a:latin typeface="Arial" panose="020B0604020202020204" pitchFamily="34" charset="0"/>
                <a:ea typeface="Arial" panose="020B0604020202020204" pitchFamily="34" charset="0"/>
              </a:rPr>
              <a:t>Otro punto importante es que si se fijan en las curvas hay unas burbujas que con su tamaño representan la intensidad, son más grandes en el período 2 y menores en el 3 y con el color representan el nivel de navegación relativo entre el pozo padre y le hijo, rojo iguales niveles, azules diferentes. </a:t>
            </a:r>
            <a:r>
              <a:rPr lang="es-AR" sz="1200" dirty="0">
                <a:effectLst/>
                <a:latin typeface="Arial" panose="020B0604020202020204" pitchFamily="34" charset="0"/>
                <a:ea typeface="Arial" panose="020B0604020202020204" pitchFamily="34" charset="0"/>
                <a:cs typeface="Arial" panose="020B0604020202020204" pitchFamily="34" charset="0"/>
              </a:rPr>
              <a:t>En los dos gráficos se ve  que la conexión a diferente nivel con los distanciamientos actuales resulta despreciable.</a:t>
            </a:r>
          </a:p>
          <a:p>
            <a:endParaRPr lang="es-AR" sz="1200" dirty="0">
              <a:effectLst/>
              <a:latin typeface="Arial" panose="020B0604020202020204" pitchFamily="34" charset="0"/>
              <a:ea typeface="Arial" panose="020B0604020202020204" pitchFamily="34" charset="0"/>
              <a:cs typeface="Arial" panose="020B0604020202020204" pitchFamily="34" charset="0"/>
            </a:endParaRPr>
          </a:p>
          <a:p>
            <a:endParaRPr lang="es-AR" sz="1200" dirty="0">
              <a:effectLst/>
              <a:latin typeface="Arial" panose="020B0604020202020204" pitchFamily="34" charset="0"/>
              <a:ea typeface="Arial" panose="020B0604020202020204" pitchFamily="34" charset="0"/>
              <a:cs typeface="Arial" panose="020B0604020202020204" pitchFamily="34" charset="0"/>
            </a:endParaRPr>
          </a:p>
          <a:p>
            <a:endParaRPr lang="es-AR" sz="1200" dirty="0">
              <a:effectLst/>
              <a:latin typeface="Arial" panose="020B0604020202020204" pitchFamily="34" charset="0"/>
              <a:ea typeface="Arial" panose="020B0604020202020204" pitchFamily="34" charset="0"/>
              <a:cs typeface="Arial" panose="020B0604020202020204" pitchFamily="34" charset="0"/>
            </a:endParaRPr>
          </a:p>
          <a:p>
            <a:endParaRPr lang="es-AR" sz="1200" dirty="0">
              <a:effectLst/>
              <a:latin typeface="Arial" panose="020B0604020202020204" pitchFamily="34" charset="0"/>
              <a:ea typeface="Arial" panose="020B0604020202020204" pitchFamily="34" charset="0"/>
              <a:cs typeface="Arial" panose="020B0604020202020204" pitchFamily="34" charset="0"/>
            </a:endParaRPr>
          </a:p>
          <a:p>
            <a:endParaRPr lang="es-AR" sz="1200" dirty="0">
              <a:effectLst/>
              <a:latin typeface="Arial" panose="020B0604020202020204" pitchFamily="34" charset="0"/>
              <a:ea typeface="Arial" panose="020B0604020202020204" pitchFamily="34" charset="0"/>
              <a:cs typeface="Arial" panose="020B0604020202020204" pitchFamily="34" charset="0"/>
            </a:endParaRPr>
          </a:p>
          <a:p>
            <a:endParaRPr lang="es-AR" sz="1200" dirty="0">
              <a:effectLst/>
              <a:latin typeface="Arial" panose="020B0604020202020204" pitchFamily="34" charset="0"/>
              <a:ea typeface="Arial" panose="020B0604020202020204" pitchFamily="34" charset="0"/>
              <a:cs typeface="Arial" panose="020B0604020202020204" pitchFamily="34" charset="0"/>
            </a:endParaRPr>
          </a:p>
          <a:p>
            <a:endParaRPr lang="es-AR" sz="1200" dirty="0">
              <a:effectLst/>
              <a:latin typeface="Arial" panose="020B0604020202020204" pitchFamily="34" charset="0"/>
              <a:ea typeface="Arial" panose="020B0604020202020204" pitchFamily="34" charset="0"/>
              <a:cs typeface="Arial" panose="020B0604020202020204" pitchFamily="34" charset="0"/>
            </a:endParaRPr>
          </a:p>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dirty="0">
                <a:effectLst/>
                <a:latin typeface="Arial" panose="020B0604020202020204" pitchFamily="34" charset="0"/>
                <a:ea typeface="Arial" panose="020B0604020202020204" pitchFamily="34" charset="0"/>
                <a:cs typeface="Arial" panose="020B0604020202020204" pitchFamily="34" charset="0"/>
              </a:rPr>
              <a:t>Pregunta: porque piensas que las conexiones verticales son despreciables: posiblemente por barreras existentes a diferente nivel de navegación, según lo observado en el conjunto de datos del campo.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200" dirty="0">
              <a:effectLst/>
              <a:latin typeface="Arial" panose="020B0604020202020204" pitchFamily="34" charset="0"/>
              <a:ea typeface="Calibri" panose="020F0502020204030204" pitchFamily="34" charset="0"/>
              <a:cs typeface="Arial" panose="020B0604020202020204" pitchFamily="34" charset="0"/>
            </a:endParaRPr>
          </a:p>
          <a:p>
            <a:pPr algn="just"/>
            <a:r>
              <a:rPr lang="es-AR" sz="1200" dirty="0">
                <a:effectLst/>
                <a:latin typeface="Arial" panose="020B0604020202020204" pitchFamily="34" charset="0"/>
                <a:ea typeface="Arial" panose="020B0604020202020204" pitchFamily="34" charset="0"/>
                <a:cs typeface="Arial" panose="020B0604020202020204" pitchFamily="34" charset="0"/>
              </a:rPr>
              <a:t>De acuerdo a otros trabajos publicados estas altas intensidades referencian a la existencia de una conexión muy franca de tipo hidráulica con respuestas directas de </a:t>
            </a:r>
            <a:r>
              <a:rPr lang="es-AR" sz="1200" i="1" dirty="0">
                <a:effectLst/>
                <a:latin typeface="Arial" panose="020B0604020202020204" pitchFamily="34" charset="0"/>
                <a:ea typeface="Arial" panose="020B0604020202020204" pitchFamily="34" charset="0"/>
                <a:cs typeface="Arial" panose="020B0604020202020204" pitchFamily="34" charset="0"/>
              </a:rPr>
              <a:t>frac-hit</a:t>
            </a:r>
            <a:r>
              <a:rPr lang="es-AR" sz="1200" dirty="0">
                <a:effectLst/>
                <a:latin typeface="Arial" panose="020B0604020202020204" pitchFamily="34" charset="0"/>
                <a:ea typeface="Arial" panose="020B0604020202020204" pitchFamily="34" charset="0"/>
                <a:cs typeface="Arial" panose="020B0604020202020204" pitchFamily="34" charset="0"/>
              </a:rPr>
              <a:t> (Seth 2020). </a:t>
            </a:r>
          </a:p>
          <a:p>
            <a:pPr algn="ctr"/>
            <a:r>
              <a:rPr lang="es-AR" sz="1200"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200" dirty="0">
              <a:effectLst/>
              <a:latin typeface="Arial" panose="020B0604020202020204" pitchFamily="34" charset="0"/>
              <a:ea typeface="Calibri" panose="020F0502020204030204" pitchFamily="34" charset="0"/>
              <a:cs typeface="Arial" panose="020B0604020202020204" pitchFamily="34" charset="0"/>
            </a:endParaRPr>
          </a:p>
          <a:p>
            <a:endParaRPr lang="es-AR" dirty="0"/>
          </a:p>
        </p:txBody>
      </p:sp>
      <p:sp>
        <p:nvSpPr>
          <p:cNvPr id="4" name="Marcador de número de diapositiva 3"/>
          <p:cNvSpPr>
            <a:spLocks noGrp="1"/>
          </p:cNvSpPr>
          <p:nvPr>
            <p:ph type="sldNum" sz="quarter" idx="5"/>
          </p:nvPr>
        </p:nvSpPr>
        <p:spPr/>
        <p:txBody>
          <a:bodyPr/>
          <a:lstStyle/>
          <a:p>
            <a:fld id="{3DDF0698-4C01-46C6-9E07-F47F62DF1CA6}" type="slidenum">
              <a:rPr lang="es-AR" smtClean="0"/>
              <a:t>7</a:t>
            </a:fld>
            <a:endParaRPr lang="es-AR"/>
          </a:p>
        </p:txBody>
      </p:sp>
    </p:spTree>
    <p:extLst>
      <p:ext uri="{BB962C8B-B14F-4D97-AF65-F5344CB8AC3E}">
        <p14:creationId xmlns:p14="http://schemas.microsoft.com/office/powerpoint/2010/main" val="2412708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AR" b="1" dirty="0"/>
                  <a:t>Variables del FH-Intensidad Máxima del pozo hijo</a:t>
                </a:r>
              </a:p>
              <a:p>
                <a:endParaRPr lang="es-AR" sz="1800" dirty="0">
                  <a:effectLst/>
                  <a:latin typeface="Arial" panose="020B0604020202020204" pitchFamily="34" charset="0"/>
                  <a:ea typeface="Calibri" panose="020F0502020204030204" pitchFamily="34" charset="0"/>
                  <a:cs typeface="Arial" panose="020B0604020202020204" pitchFamily="34" charset="0"/>
                </a:endParaRPr>
              </a:p>
              <a:p>
                <a:r>
                  <a:rPr lang="es-AR" sz="1800" dirty="0">
                    <a:effectLst/>
                    <a:latin typeface="Arial" panose="020B0604020202020204" pitchFamily="34" charset="0"/>
                    <a:ea typeface="Calibri" panose="020F0502020204030204" pitchFamily="34" charset="0"/>
                    <a:cs typeface="Arial" panose="020B0604020202020204" pitchFamily="34" charset="0"/>
                  </a:rPr>
                  <a:t>Debido a la existencia de comportamientos distintos de las curvas de presión de los pozos padres respecto a la intensidad de los FH, se</a:t>
                </a:r>
                <a:r>
                  <a:rPr lang="es-AR" sz="1800" dirty="0">
                    <a:effectLst/>
                    <a:latin typeface="Arial" panose="020B0604020202020204" pitchFamily="34" charset="0"/>
                    <a:ea typeface="Arial" panose="020B0604020202020204" pitchFamily="34" charset="0"/>
                    <a:cs typeface="Arial" panose="020B0604020202020204" pitchFamily="34" charset="0"/>
                  </a:rPr>
                  <a:t> buscó una variable que logre capturar a estas diferencias:</a:t>
                </a:r>
              </a:p>
              <a:p>
                <a:pPr algn="just"/>
                <a:endParaRPr lang="es-AR" sz="1800" dirty="0">
                  <a:effectLst/>
                  <a:latin typeface="Arial" panose="020B0604020202020204" pitchFamily="34" charset="0"/>
                  <a:ea typeface="Calibri" panose="020F0502020204030204" pitchFamily="34" charset="0"/>
                  <a:cs typeface="Arial" panose="020B0604020202020204" pitchFamily="34" charset="0"/>
                </a:endParaRPr>
              </a:p>
              <a:p>
                <a:pPr algn="just"/>
                <a:r>
                  <a:rPr lang="es-AR" sz="1800" dirty="0">
                    <a:effectLst/>
                    <a:latin typeface="Arial" panose="020B0604020202020204" pitchFamily="34" charset="0"/>
                    <a:ea typeface="Calibri" panose="020F0502020204030204" pitchFamily="34" charset="0"/>
                    <a:cs typeface="Arial" panose="020B0604020202020204" pitchFamily="34" charset="0"/>
                  </a:rPr>
                  <a:t>Denominada intensidad máxima del pozo hijo (Int Max), que viene a ser la suma de intensidades de todos los FH que genera cada hijo en su padre más cercano:</a:t>
                </a:r>
              </a:p>
              <a:p>
                <a:pPr algn="just"/>
                <a14:m>
                  <m:oMathPara xmlns:m="http://schemas.openxmlformats.org/officeDocument/2006/math">
                    <m:oMathParaPr>
                      <m:jc m:val="centerGroup"/>
                    </m:oMathParaPr>
                    <m:oMath xmlns:m="http://schemas.openxmlformats.org/officeDocument/2006/math">
                      <m:sSub>
                        <m:sSubPr>
                          <m:ctrlPr>
                            <a:rPr lang="es-AR" sz="1800" i="1">
                              <a:effectLst/>
                              <a:latin typeface="Cambria Math" panose="02040503050406030204" pitchFamily="18" charset="0"/>
                              <a:ea typeface="Calibri" panose="020F0502020204030204" pitchFamily="34" charset="0"/>
                              <a:cs typeface="Arial" panose="020B0604020202020204" pitchFamily="34" charset="0"/>
                            </a:rPr>
                          </m:ctrlPr>
                        </m:sSubPr>
                        <m:e>
                          <m:r>
                            <a:rPr lang="es-AR" sz="1800" i="1">
                              <a:effectLst/>
                              <a:latin typeface="Cambria Math" panose="02040503050406030204" pitchFamily="18" charset="0"/>
                              <a:ea typeface="Calibri" panose="020F0502020204030204" pitchFamily="34" charset="0"/>
                              <a:cs typeface="Arial" panose="020B0604020202020204" pitchFamily="34" charset="0"/>
                            </a:rPr>
                            <m:t>𝐼𝑛𝑡</m:t>
                          </m:r>
                        </m:e>
                        <m:sub>
                          <m:r>
                            <a:rPr lang="es-AR" sz="1800" i="1">
                              <a:effectLst/>
                              <a:latin typeface="Cambria Math" panose="02040503050406030204" pitchFamily="18" charset="0"/>
                              <a:ea typeface="Calibri" panose="020F0502020204030204" pitchFamily="34" charset="0"/>
                              <a:cs typeface="Arial" panose="020B0604020202020204" pitchFamily="34" charset="0"/>
                            </a:rPr>
                            <m:t>𝑀𝑎𝑥</m:t>
                          </m:r>
                        </m:sub>
                      </m:sSub>
                      <m:r>
                        <a:rPr lang="es-AR" sz="1800" i="1">
                          <a:effectLst/>
                          <a:latin typeface="Cambria Math" panose="02040503050406030204" pitchFamily="18" charset="0"/>
                          <a:ea typeface="Calibri" panose="020F0502020204030204" pitchFamily="34" charset="0"/>
                          <a:cs typeface="Arial" panose="020B0604020202020204" pitchFamily="34" charset="0"/>
                        </a:rPr>
                        <m:t>=</m:t>
                      </m:r>
                      <m:nary>
                        <m:naryPr>
                          <m:chr m:val="∑"/>
                          <m:limLoc m:val="undOvr"/>
                          <m:ctrlPr>
                            <a:rPr lang="es-AR" sz="1800" i="1">
                              <a:effectLst/>
                              <a:latin typeface="Cambria Math" panose="02040503050406030204" pitchFamily="18" charset="0"/>
                              <a:ea typeface="Calibri" panose="020F0502020204030204" pitchFamily="34" charset="0"/>
                              <a:cs typeface="Arial" panose="020B0604020202020204" pitchFamily="34" charset="0"/>
                            </a:rPr>
                          </m:ctrlPr>
                        </m:naryPr>
                        <m:sub>
                          <m:r>
                            <a:rPr lang="es-AR" sz="1800" i="1">
                              <a:effectLst/>
                              <a:latin typeface="Cambria Math" panose="02040503050406030204" pitchFamily="18" charset="0"/>
                              <a:ea typeface="Calibri" panose="020F0502020204030204" pitchFamily="34" charset="0"/>
                              <a:cs typeface="Arial" panose="020B0604020202020204" pitchFamily="34" charset="0"/>
                            </a:rPr>
                            <m:t>𝑖</m:t>
                          </m:r>
                        </m:sub>
                        <m:sup>
                          <m:r>
                            <a:rPr lang="es-AR" sz="1800" i="1">
                              <a:effectLst/>
                              <a:latin typeface="Cambria Math" panose="02040503050406030204" pitchFamily="18" charset="0"/>
                              <a:ea typeface="Calibri" panose="020F0502020204030204" pitchFamily="34" charset="0"/>
                              <a:cs typeface="Arial" panose="020B0604020202020204" pitchFamily="34" charset="0"/>
                            </a:rPr>
                            <m:t>𝑛</m:t>
                          </m:r>
                        </m:sup>
                        <m:e>
                          <m:r>
                            <a:rPr lang="es-AR" sz="1800" i="1">
                              <a:effectLst/>
                              <a:latin typeface="Cambria Math" panose="02040503050406030204" pitchFamily="18" charset="0"/>
                              <a:ea typeface="Calibri" panose="020F0502020204030204" pitchFamily="34" charset="0"/>
                              <a:cs typeface="Arial" panose="020B0604020202020204" pitchFamily="34" charset="0"/>
                            </a:rPr>
                            <m:t>𝐼𝑛𝑡𝑒𝑛𝑠𝑖𝑑𝑎𝑑</m:t>
                          </m:r>
                          <m:r>
                            <a:rPr lang="es-AR" sz="1800" i="1">
                              <a:effectLst/>
                              <a:latin typeface="Cambria Math" panose="02040503050406030204" pitchFamily="18" charset="0"/>
                              <a:ea typeface="Calibri" panose="020F0502020204030204" pitchFamily="34" charset="0"/>
                              <a:cs typeface="Arial" panose="020B0604020202020204" pitchFamily="34" charset="0"/>
                            </a:rPr>
                            <m:t> </m:t>
                          </m:r>
                          <m:r>
                            <a:rPr lang="es-AR" sz="1800" i="1">
                              <a:effectLst/>
                              <a:latin typeface="Cambria Math" panose="02040503050406030204" pitchFamily="18" charset="0"/>
                              <a:ea typeface="Calibri" panose="020F0502020204030204" pitchFamily="34" charset="0"/>
                              <a:cs typeface="Arial" panose="020B0604020202020204" pitchFamily="34" charset="0"/>
                            </a:rPr>
                            <m:t>𝑖</m:t>
                          </m:r>
                        </m:e>
                      </m:nary>
                    </m:oMath>
                  </m:oMathPara>
                </a14:m>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AR" sz="1800" dirty="0"/>
                  <a:t>Abajo se muestra un ejemplo de la acumulada de las intensidades vs cada una de las etapas del hijo que generan FH, y, la intensidad máxima representada en la ecuación vendría a ser el máximo de esta acumulada.</a:t>
                </a:r>
              </a:p>
              <a:p>
                <a:pPr algn="just"/>
                <a:endParaRPr lang="es-AR" sz="1800" dirty="0">
                  <a:effectLst/>
                  <a:latin typeface="Arial" panose="020B0604020202020204" pitchFamily="34" charset="0"/>
                  <a:ea typeface="Calibri" panose="020F0502020204030204" pitchFamily="34" charset="0"/>
                  <a:cs typeface="Arial" panose="020B0604020202020204" pitchFamily="34" charset="0"/>
                </a:endParaRPr>
              </a:p>
              <a:p>
                <a:pPr algn="just"/>
                <a:r>
                  <a:rPr lang="es-AR" sz="1800" dirty="0">
                    <a:effectLst/>
                    <a:latin typeface="Arial" panose="020B0604020202020204" pitchFamily="34" charset="0"/>
                    <a:ea typeface="Calibri" panose="020F0502020204030204" pitchFamily="34" charset="0"/>
                    <a:cs typeface="Arial" panose="020B0604020202020204" pitchFamily="34" charset="0"/>
                  </a:rPr>
                  <a:t>Ahora bien, como sabemos que las intensidades más altas se producen en la etapa 2 o periodo de llenado, podríamos decir que la suma de intensidades nos estaría indicando un proxy de este periodo, lo que es importante ya que como les comenté, creemos que es el más ineficiente para el pozo hijo.</a:t>
                </a:r>
              </a:p>
            </p:txBody>
          </p:sp>
        </mc:Choice>
        <mc:Fallback xmlns="">
          <p:sp>
            <p:nvSpPr>
              <p:cNvPr id="3" name="Marcador de notas 2"/>
              <p:cNvSpPr>
                <a:spLocks noGrp="1"/>
              </p:cNvSpPr>
              <p:nvPr>
                <p:ph type="body" idx="1"/>
              </p:nvPr>
            </p:nvSpPr>
            <p:spPr/>
            <p:txBody>
              <a:bodyPr/>
              <a:lstStyle/>
              <a:p>
                <a:r>
                  <a:rPr lang="es-AR" b="1" dirty="0"/>
                  <a:t>Variables del FH-Intensidad Máxima del pozo hijo</a:t>
                </a:r>
              </a:p>
              <a:p>
                <a:endParaRPr lang="es-AR" dirty="0"/>
              </a:p>
              <a:p>
                <a:pPr algn="just"/>
                <a:r>
                  <a:rPr lang="es-AR" sz="1800" dirty="0">
                    <a:effectLst/>
                    <a:latin typeface="Arial" panose="020B0604020202020204" pitchFamily="34" charset="0"/>
                    <a:ea typeface="Calibri" panose="020F0502020204030204" pitchFamily="34" charset="0"/>
                    <a:cs typeface="Arial" panose="020B0604020202020204" pitchFamily="34" charset="0"/>
                  </a:rPr>
                  <a:t>Como acabo de comentar, cuando las intensidades son elevadas se comprueban conexiones hidráulicas en las que pensamos que generan ineficiencias en algunas etapas de fractura del pozo hijo. Debido a esto se</a:t>
                </a:r>
                <a:r>
                  <a:rPr lang="es-AR" sz="1800" dirty="0">
                    <a:effectLst/>
                    <a:latin typeface="Arial" panose="020B0604020202020204" pitchFamily="34" charset="0"/>
                    <a:ea typeface="Arial" panose="020B0604020202020204" pitchFamily="34" charset="0"/>
                    <a:cs typeface="Arial" panose="020B0604020202020204" pitchFamily="34" charset="0"/>
                  </a:rPr>
                  <a:t> buscó una variable que logre caracterizar estas interacciones.</a:t>
                </a: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algn="just"/>
                <a:r>
                  <a:rPr lang="es-AR" sz="1800" dirty="0">
                    <a:effectLst/>
                    <a:latin typeface="Arial" panose="020B0604020202020204" pitchFamily="34" charset="0"/>
                    <a:ea typeface="Calibri" panose="020F0502020204030204" pitchFamily="34" charset="0"/>
                    <a:cs typeface="Arial" panose="020B0604020202020204" pitchFamily="34" charset="0"/>
                  </a:rPr>
                  <a:t>Se define la intensidad máxima del pozo hijo (Int Max) como la suma de intensidades de todos los FH que genera cada hijo en su padre más cercano:</a:t>
                </a:r>
              </a:p>
              <a:p>
                <a:pPr algn="just"/>
                <a:r>
                  <a:rPr lang="es-AR" sz="1800" i="0">
                    <a:effectLst/>
                    <a:latin typeface="Cambria Math" panose="02040503050406030204" pitchFamily="18" charset="0"/>
                    <a:cs typeface="Arial" panose="020B0604020202020204" pitchFamily="34" charset="0"/>
                  </a:rPr>
                  <a:t>〖</a:t>
                </a:r>
                <a:r>
                  <a:rPr lang="es-AR" sz="1800" i="0">
                    <a:effectLst/>
                    <a:latin typeface="Cambria Math" panose="02040503050406030204" pitchFamily="18" charset="0"/>
                    <a:ea typeface="Calibri" panose="020F0502020204030204" pitchFamily="34" charset="0"/>
                    <a:cs typeface="Arial" panose="020B0604020202020204" pitchFamily="34" charset="0"/>
                  </a:rPr>
                  <a:t>𝐼𝑛𝑡〗_𝑀𝑎𝑥=</a:t>
                </a:r>
                <a:r>
                  <a:rPr lang="es-AR" sz="1800" i="0">
                    <a:effectLst/>
                    <a:latin typeface="Cambria Math" panose="02040503050406030204" pitchFamily="18" charset="0"/>
                    <a:cs typeface="Arial" panose="020B0604020202020204" pitchFamily="34" charset="0"/>
                  </a:rPr>
                  <a:t>∑1_</a:t>
                </a:r>
                <a:r>
                  <a:rPr lang="es-AR" sz="1800" i="0">
                    <a:effectLst/>
                    <a:latin typeface="Cambria Math" panose="02040503050406030204" pitchFamily="18" charset="0"/>
                    <a:ea typeface="Calibri" panose="020F0502020204030204" pitchFamily="34" charset="0"/>
                    <a:cs typeface="Arial" panose="020B0604020202020204" pitchFamily="34" charset="0"/>
                  </a:rPr>
                  <a:t>𝑖^𝑛▒〖𝐼𝑛𝑡𝑒𝑛𝑠𝑖𝑑𝑎𝑑 𝑖〗</a:t>
                </a: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AR" sz="1800" dirty="0"/>
                  <a:t>Abajo se muestra un ejemplo de la acumulada de las intensidades vs cada una de las etapas del hijo que generan FH, y, la intensidad máxima representada en la ecuación vendría a ser el máximo de esta acumulada.</a:t>
                </a:r>
              </a:p>
              <a:p>
                <a:pPr algn="just"/>
                <a:endParaRPr lang="es-AR" sz="1800" dirty="0">
                  <a:effectLst/>
                  <a:latin typeface="Arial" panose="020B0604020202020204" pitchFamily="34" charset="0"/>
                  <a:ea typeface="Calibri" panose="020F0502020204030204" pitchFamily="34" charset="0"/>
                  <a:cs typeface="Arial" panose="020B0604020202020204" pitchFamily="34" charset="0"/>
                </a:endParaRPr>
              </a:p>
              <a:p>
                <a:pPr algn="just"/>
                <a:r>
                  <a:rPr lang="es-AR" sz="1800" dirty="0">
                    <a:effectLst/>
                    <a:latin typeface="Arial" panose="020B0604020202020204" pitchFamily="34" charset="0"/>
                    <a:ea typeface="Calibri" panose="020F0502020204030204" pitchFamily="34" charset="0"/>
                    <a:cs typeface="Arial" panose="020B0604020202020204" pitchFamily="34" charset="0"/>
                  </a:rPr>
                  <a:t>Ahora bien, como sabemos que las intensidades más altas se producen en la etapa 2 o periodo de llenado, podríamos decir que la suma de intensidades nos estaría indicando un proxy de este periodo, lo que es importante ya que como les comenté, creemos que es el más ineficiente para el pozo hijo.</a:t>
                </a:r>
              </a:p>
            </p:txBody>
          </p:sp>
        </mc:Fallback>
      </mc:AlternateContent>
      <p:sp>
        <p:nvSpPr>
          <p:cNvPr id="4" name="Marcador de número de diapositiva 3"/>
          <p:cNvSpPr>
            <a:spLocks noGrp="1"/>
          </p:cNvSpPr>
          <p:nvPr>
            <p:ph type="sldNum" sz="quarter" idx="5"/>
          </p:nvPr>
        </p:nvSpPr>
        <p:spPr/>
        <p:txBody>
          <a:bodyPr/>
          <a:lstStyle/>
          <a:p>
            <a:fld id="{3DDF0698-4C01-46C6-9E07-F47F62DF1CA6}" type="slidenum">
              <a:rPr lang="es-AR" smtClean="0"/>
              <a:t>8</a:t>
            </a:fld>
            <a:endParaRPr lang="es-AR"/>
          </a:p>
        </p:txBody>
      </p:sp>
    </p:spTree>
    <p:extLst>
      <p:ext uri="{BB962C8B-B14F-4D97-AF65-F5344CB8AC3E}">
        <p14:creationId xmlns:p14="http://schemas.microsoft.com/office/powerpoint/2010/main" val="1494276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800" b="1" dirty="0">
                <a:effectLst/>
                <a:latin typeface="Arial" panose="020B0604020202020204" pitchFamily="34" charset="0"/>
                <a:ea typeface="Calibri" panose="020F0502020204030204" pitchFamily="34" charset="0"/>
              </a:rPr>
              <a:t>Intensidad máxima vs etapas enfrentadas</a:t>
            </a:r>
          </a:p>
          <a:p>
            <a:endParaRPr lang="es-AR" sz="1800" dirty="0">
              <a:effectLst/>
              <a:latin typeface="Arial" panose="020B0604020202020204" pitchFamily="34" charset="0"/>
              <a:ea typeface="Calibri" panose="020F0502020204030204" pitchFamily="34" charset="0"/>
            </a:endParaRPr>
          </a:p>
          <a:p>
            <a:endParaRPr lang="es-AR" sz="1800" dirty="0">
              <a:effectLst/>
              <a:latin typeface="Arial" panose="020B0604020202020204" pitchFamily="34" charset="0"/>
              <a:ea typeface="Calibri" panose="020F0502020204030204" pitchFamily="34" charset="0"/>
            </a:endParaRPr>
          </a:p>
          <a:p>
            <a:r>
              <a:rPr lang="es-AR" sz="1800" dirty="0">
                <a:effectLst/>
                <a:latin typeface="Arial" panose="020B0604020202020204" pitchFamily="34" charset="0"/>
                <a:ea typeface="Calibri" panose="020F0502020204030204" pitchFamily="34" charset="0"/>
              </a:rPr>
              <a:t>Los pozos padres no siempre se encuentran 100% alineados al pozo hijo, eso quiere decir que las longitudes de pozo y </a:t>
            </a:r>
            <a:r>
              <a:rPr lang="es-AR" sz="1800" dirty="0">
                <a:solidFill>
                  <a:srgbClr val="000000"/>
                </a:solidFill>
                <a:effectLst/>
                <a:latin typeface="Arial" panose="020B0604020202020204" pitchFamily="34" charset="0"/>
                <a:ea typeface="Calibri" panose="020F0502020204030204" pitchFamily="34" charset="0"/>
              </a:rPr>
              <a:t>zonas de aterrizaje (</a:t>
            </a:r>
            <a:r>
              <a:rPr lang="es-AR" sz="1800" i="1" dirty="0">
                <a:solidFill>
                  <a:srgbClr val="000000"/>
                </a:solidFill>
                <a:effectLst/>
                <a:latin typeface="Arial" panose="020B0604020202020204" pitchFamily="34" charset="0"/>
                <a:ea typeface="Calibri" panose="020F0502020204030204" pitchFamily="34" charset="0"/>
              </a:rPr>
              <a:t>landing point)</a:t>
            </a:r>
            <a:r>
              <a:rPr lang="es-AR" sz="1800" dirty="0">
                <a:solidFill>
                  <a:srgbClr val="000000"/>
                </a:solidFill>
                <a:effectLst/>
                <a:latin typeface="Arial" panose="020B0604020202020204" pitchFamily="34" charset="0"/>
                <a:ea typeface="Calibri" panose="020F0502020204030204" pitchFamily="34" charset="0"/>
              </a:rPr>
              <a:t> </a:t>
            </a:r>
            <a:r>
              <a:rPr lang="es-AR" sz="1800" dirty="0">
                <a:effectLst/>
                <a:latin typeface="Arial" panose="020B0604020202020204" pitchFamily="34" charset="0"/>
                <a:ea typeface="Calibri" panose="020F0502020204030204" pitchFamily="34" charset="0"/>
              </a:rPr>
              <a:t>varían en cada caso de Pad. Como se observa en la imagen de la izquierda, el pozo hijo al poseer mayor rama horizontal que el padre el porcentaje enfrentado del hijo respecto al padre es menor al 100%. Esto es importante tenerlo en cuenta ya que si las etapas son pocas es probable que no alcance la presión de estabilización en la etapa 3 comentada anteriormente.</a:t>
            </a:r>
          </a:p>
          <a:p>
            <a:endParaRPr lang="es-AR" dirty="0"/>
          </a:p>
          <a:p>
            <a:r>
              <a:rPr lang="es-AR" dirty="0"/>
              <a:t>En la figura  de la derecha se puede observar la intensidad máxima en el eje y el número de etapas compartidas en el eje x, y se aprecia como</a:t>
            </a:r>
            <a:r>
              <a:rPr lang="es-AR" sz="1800" dirty="0">
                <a:effectLst/>
                <a:latin typeface="Arial" panose="020B0604020202020204" pitchFamily="34" charset="0"/>
                <a:ea typeface="Calibri" panose="020F0502020204030204" pitchFamily="34" charset="0"/>
              </a:rPr>
              <a:t> la intensidad máxima aumenta con el mayor número de etapas compartidas entre pozos. Para obtener esta comparación se normalizaron otras variables tales como: distancia a un rango acotado de 240 a 350 m, pozos padre e hijo a mismo nivel.</a:t>
            </a:r>
          </a:p>
          <a:p>
            <a:endParaRPr lang="es-AR" sz="1800" dirty="0">
              <a:effectLst/>
              <a:latin typeface="Arial" panose="020B0604020202020204" pitchFamily="34" charset="0"/>
            </a:endParaRPr>
          </a:p>
          <a:p>
            <a:endParaRPr lang="es-AR" sz="1800" dirty="0">
              <a:effectLst/>
              <a:latin typeface="Arial" panose="020B0604020202020204" pitchFamily="34" charset="0"/>
            </a:endParaRPr>
          </a:p>
          <a:p>
            <a:endParaRPr lang="es-AR" sz="1800" dirty="0">
              <a:effectLst/>
              <a:latin typeface="Arial" panose="020B0604020202020204" pitchFamily="34" charset="0"/>
            </a:endParaRPr>
          </a:p>
          <a:p>
            <a:endParaRPr lang="es-AR" sz="1800" dirty="0">
              <a:effectLst/>
              <a:latin typeface="Arial" panose="020B0604020202020204" pitchFamily="34" charset="0"/>
            </a:endParaRPr>
          </a:p>
          <a:p>
            <a:endParaRPr lang="es-AR" sz="1800" dirty="0">
              <a:effectLst/>
              <a:latin typeface="Arial" panose="020B0604020202020204" pitchFamily="34" charset="0"/>
            </a:endParaRPr>
          </a:p>
          <a:p>
            <a:endParaRPr lang="es-AR" sz="1800" dirty="0">
              <a:effectLst/>
              <a:latin typeface="Arial" panose="020B0604020202020204" pitchFamily="34" charset="0"/>
            </a:endParaRPr>
          </a:p>
          <a:p>
            <a:endParaRPr lang="es-AR" sz="1800" dirty="0">
              <a:effectLst/>
              <a:latin typeface="Arial" panose="020B0604020202020204" pitchFamily="34" charset="0"/>
            </a:endParaRPr>
          </a:p>
          <a:p>
            <a:endParaRPr lang="es-AR"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effectLst/>
                <a:latin typeface="Arial" panose="020B0604020202020204" pitchFamily="34" charset="0"/>
              </a:rPr>
              <a:t>Pregunta: ¿Porque es importante la cantidad de etapas enfrentadas? </a:t>
            </a:r>
            <a:r>
              <a:rPr lang="es-AR" sz="1200" dirty="0">
                <a:effectLst/>
                <a:latin typeface="Arial" panose="020B0604020202020204" pitchFamily="34" charset="0"/>
                <a:ea typeface="Calibri" panose="020F0502020204030204" pitchFamily="34" charset="0"/>
              </a:rPr>
              <a:t>Esta variable no es menor para la interpretación de las curvas de presión de los pozos padres, ya que la presurización de este depende de cuántas etapas enfrentadas existan entre ellos. Es decir, si las etapas son pocas es probable que no alcance la presión de estabilización en la etapa 3 comentada anteriormente.</a:t>
            </a:r>
          </a:p>
          <a:p>
            <a:endParaRPr lang="es-AR" dirty="0"/>
          </a:p>
        </p:txBody>
      </p:sp>
      <p:sp>
        <p:nvSpPr>
          <p:cNvPr id="4" name="Marcador de número de diapositiva 3"/>
          <p:cNvSpPr>
            <a:spLocks noGrp="1"/>
          </p:cNvSpPr>
          <p:nvPr>
            <p:ph type="sldNum" sz="quarter" idx="5"/>
          </p:nvPr>
        </p:nvSpPr>
        <p:spPr/>
        <p:txBody>
          <a:bodyPr/>
          <a:lstStyle/>
          <a:p>
            <a:fld id="{3DDF0698-4C01-46C6-9E07-F47F62DF1CA6}" type="slidenum">
              <a:rPr lang="es-AR" smtClean="0"/>
              <a:t>9</a:t>
            </a:fld>
            <a:endParaRPr lang="es-AR"/>
          </a:p>
        </p:txBody>
      </p:sp>
    </p:spTree>
    <p:extLst>
      <p:ext uri="{BB962C8B-B14F-4D97-AF65-F5344CB8AC3E}">
        <p14:creationId xmlns:p14="http://schemas.microsoft.com/office/powerpoint/2010/main" val="249090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t>Intensidad máxima vs depleción del Padre.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effectLst/>
                <a:latin typeface="Arial" panose="020B0604020202020204" pitchFamily="34" charset="0"/>
                <a:ea typeface="Calibri" panose="020F0502020204030204" pitchFamily="34" charset="0"/>
              </a:rPr>
              <a:t>En este caso se representó la depleción del padre con la variable tiempo de producción de un numero discreto de pozos.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effectLst/>
                <a:latin typeface="Arial" panose="020B0604020202020204" pitchFamily="34" charset="0"/>
                <a:ea typeface="Calibri" panose="020F0502020204030204" pitchFamily="34" charset="0"/>
              </a:rPr>
              <a:t>Para ver el impacto de la variable tiempo de producción del padre, se establecieron criterios de filtrados de datos tales como: </a:t>
            </a:r>
            <a:r>
              <a:rPr lang="es-AR" sz="1800" b="1" dirty="0">
                <a:effectLst/>
                <a:latin typeface="Arial" panose="020B0604020202020204" pitchFamily="34" charset="0"/>
                <a:ea typeface="Calibri" panose="020F0502020204030204" pitchFamily="34" charset="0"/>
              </a:rPr>
              <a:t>la distancia entre pozos padres e hijos de 250 a 350 metros, un solapamiento de rama horizontal significativo y pozos padres que alcancen la presión de estabilización máxima </a:t>
            </a:r>
            <a:r>
              <a:rPr lang="es-AR" sz="1800" dirty="0">
                <a:effectLst/>
                <a:latin typeface="Arial" panose="020B0604020202020204" pitchFamily="34" charset="0"/>
                <a:ea typeface="Calibri" panose="020F0502020204030204" pitchFamily="34" charset="0"/>
              </a:rPr>
              <a:t>y esto se puede observar en la imagen de la izquierda donde se graficaron las curvas de presión generada por los hijos en su pozo padre más cercano vs cada etapa del hijo que genera el FH y se ve que todos estos padres llegaron a sus presiones máximas con curvas de presión parecida. </a:t>
            </a:r>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Con esta normalización, se realizó el grafico de la derecha donde en el eje y se encuentra la Intensidad máxima y en el x el tiempo de producción del padre </a:t>
            </a:r>
            <a:r>
              <a:rPr lang="es-AR" sz="1800" dirty="0">
                <a:effectLst/>
                <a:latin typeface="Arial" panose="020B0604020202020204" pitchFamily="34" charset="0"/>
              </a:rPr>
              <a:t>y</a:t>
            </a:r>
            <a:r>
              <a:rPr lang="es-AR" sz="1800" dirty="0">
                <a:effectLst/>
                <a:latin typeface="Arial" panose="020B0604020202020204" pitchFamily="34" charset="0"/>
                <a:ea typeface="Calibri" panose="020F0502020204030204" pitchFamily="34" charset="0"/>
              </a:rPr>
              <a:t> se observa que, a mayor tiempo de producción del padre, mayor es la intensidad máxima alcanzada por cada pozo hijo. </a:t>
            </a:r>
            <a:endParaRPr lang="es-AR" dirty="0"/>
          </a:p>
        </p:txBody>
      </p:sp>
      <p:sp>
        <p:nvSpPr>
          <p:cNvPr id="4" name="Marcador de número de diapositiva 3"/>
          <p:cNvSpPr>
            <a:spLocks noGrp="1"/>
          </p:cNvSpPr>
          <p:nvPr>
            <p:ph type="sldNum" sz="quarter" idx="5"/>
          </p:nvPr>
        </p:nvSpPr>
        <p:spPr/>
        <p:txBody>
          <a:bodyPr/>
          <a:lstStyle/>
          <a:p>
            <a:fld id="{3DDF0698-4C01-46C6-9E07-F47F62DF1CA6}" type="slidenum">
              <a:rPr lang="es-AR" smtClean="0"/>
              <a:t>10</a:t>
            </a:fld>
            <a:endParaRPr lang="es-AR"/>
          </a:p>
        </p:txBody>
      </p:sp>
    </p:spTree>
    <p:extLst>
      <p:ext uri="{BB962C8B-B14F-4D97-AF65-F5344CB8AC3E}">
        <p14:creationId xmlns:p14="http://schemas.microsoft.com/office/powerpoint/2010/main" val="1382856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b="1" dirty="0"/>
              <a:t>Intensidad Máxima vs Productividad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dirty="0">
                <a:effectLst/>
                <a:latin typeface="Arial" panose="020B0604020202020204" pitchFamily="34" charset="0"/>
                <a:ea typeface="Calibri" panose="020F0502020204030204" pitchFamily="34" charset="0"/>
                <a:cs typeface="Arial" panose="020B0604020202020204" pitchFamily="34" charset="0"/>
              </a:rPr>
              <a:t>En este análisis se contemplaron ciertas condiciones tratando de hacerlo lo más representativo posible, tales como: el pozo padre se encuentra a una distancia entre 240 a 400 m, las magnitudes de </a:t>
            </a:r>
            <a:r>
              <a:rPr lang="es-AR" sz="1200" i="1" dirty="0">
                <a:effectLst/>
                <a:latin typeface="Arial" panose="020B0604020202020204" pitchFamily="34" charset="0"/>
                <a:ea typeface="Calibri" panose="020F0502020204030204" pitchFamily="34" charset="0"/>
                <a:cs typeface="Arial" panose="020B0604020202020204" pitchFamily="34" charset="0"/>
              </a:rPr>
              <a:t>frac-hits</a:t>
            </a:r>
            <a:r>
              <a:rPr lang="es-AR" sz="1200" dirty="0">
                <a:effectLst/>
                <a:latin typeface="Arial" panose="020B0604020202020204" pitchFamily="34" charset="0"/>
                <a:ea typeface="Calibri" panose="020F0502020204030204" pitchFamily="34" charset="0"/>
                <a:cs typeface="Arial" panose="020B0604020202020204" pitchFamily="34" charset="0"/>
              </a:rPr>
              <a:t> son mayores a 1 kg/cm2, para no incorporar interpretaciones erróneas y sólo se incluyeron los que tuvieron datos completos de </a:t>
            </a:r>
            <a:r>
              <a:rPr lang="es-AR" sz="1200" i="1" dirty="0">
                <a:effectLst/>
                <a:latin typeface="Arial" panose="020B0604020202020204" pitchFamily="34" charset="0"/>
                <a:ea typeface="Calibri" panose="020F0502020204030204" pitchFamily="34" charset="0"/>
                <a:cs typeface="Arial" panose="020B0604020202020204" pitchFamily="34" charset="0"/>
              </a:rPr>
              <a:t>frac-hits</a:t>
            </a:r>
            <a:r>
              <a:rPr lang="es-AR" sz="1200" dirty="0">
                <a:effectLst/>
                <a:latin typeface="Arial" panose="020B0604020202020204" pitchFamily="34" charset="0"/>
                <a:ea typeface="Calibri" panose="020F0502020204030204" pitchFamily="34" charset="0"/>
                <a:cs typeface="Arial" panose="020B0604020202020204" pitchFamily="34" charset="0"/>
              </a:rPr>
              <a:t>.</a:t>
            </a:r>
            <a:endParaRPr lang="es-AR" b="1" dirty="0"/>
          </a:p>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effectLst/>
                <a:latin typeface="Arial" panose="020B0604020202020204" pitchFamily="34" charset="0"/>
                <a:ea typeface="Calibri" panose="020F0502020204030204" pitchFamily="34" charset="0"/>
                <a:cs typeface="Arial" panose="020B0604020202020204" pitchFamily="34" charset="0"/>
              </a:rPr>
              <a:t>Entonces, en el eje y se observa la pérdida de productividad de los pozos hijos mientras que en el eje x la intensidad máxima generada en su padre más cercano. Para cuantificar esta pérdida de EUR, se comparó la EUR normalizada por largo versus el P50 de la productividad esperada de cada población a la que pertenece cada pozo hijo. Los pozos agrupados en la franja de valores negativos indican que no tuvieron perdidas y superaron la productividad esperada, mientras que los pozos ubicados en la franja de valores positivos tuvieron perdidas de productividad en el pozo hijo.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effectLst/>
                <a:latin typeface="Arial" panose="020B0604020202020204" pitchFamily="34" charset="0"/>
                <a:ea typeface="Calibri" panose="020F0502020204030204" pitchFamily="34" charset="0"/>
                <a:cs typeface="Arial" panose="020B0604020202020204" pitchFamily="34" charset="0"/>
              </a:rPr>
              <a:t>Lo que se observa es que a mayores intensidades máximas existe mayor probabilidad de tener perdidas en el pozo hijo por lo que la intensidad nos da una idea de la eficiencia de fractura del pozo hijo y otro punto importante que se aprecia en el grafico es que existe un comportamiento similar en ambos niveles productivos de la Cocina y Orgánico. </a:t>
            </a:r>
            <a:r>
              <a:rPr lang="es-AR" sz="1200" dirty="0">
                <a:effectLst/>
                <a:latin typeface="Arial" panose="020B0604020202020204" pitchFamily="34" charset="0"/>
                <a:ea typeface="Calibri" panose="020F0502020204030204" pitchFamily="34" charset="0"/>
                <a:cs typeface="Arial" panose="020B0604020202020204" pitchFamily="34" charset="0"/>
              </a:rPr>
              <a:t>Se pudo constatar que en algunos casos estas pérdidas superan el 20% de la performance esperada para cada pozo hijo.</a:t>
            </a:r>
          </a:p>
          <a:p>
            <a:endParaRPr lang="es-AR" sz="1200"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b="0" dirty="0"/>
              <a:t>En cuanto a la dispersión, esta puede estar asociada a que la única normalización que se hizo fue de largo sabemos que la productividad puede estar asociada a otros factores, como el DD, % de rama lateral en target, etc. </a:t>
            </a:r>
          </a:p>
          <a:p>
            <a:endParaRPr lang="es-AR"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11</a:t>
            </a:fld>
            <a:endParaRPr lang="es-ES"/>
          </a:p>
        </p:txBody>
      </p:sp>
    </p:spTree>
    <p:extLst>
      <p:ext uri="{BB962C8B-B14F-4D97-AF65-F5344CB8AC3E}">
        <p14:creationId xmlns:p14="http://schemas.microsoft.com/office/powerpoint/2010/main" val="2417876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AB95CA71-8B81-4D7C-98BE-470C651845EF}" type="datetimeFigureOut">
              <a:rPr lang="es-AR" smtClean="0"/>
              <a:t>8/11/2023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1836964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AB95CA71-8B81-4D7C-98BE-470C651845EF}" type="datetimeFigureOut">
              <a:rPr lang="es-AR" smtClean="0"/>
              <a:t>8/11/2023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186887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AB95CA71-8B81-4D7C-98BE-470C651845EF}" type="datetimeFigureOut">
              <a:rPr lang="es-AR" smtClean="0"/>
              <a:t>8/11/2023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2703500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AB95CA71-8B81-4D7C-98BE-470C651845EF}" type="datetimeFigureOut">
              <a:rPr lang="es-AR" smtClean="0"/>
              <a:t>8/11/2023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235226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AB95CA71-8B81-4D7C-98BE-470C651845EF}" type="datetimeFigureOut">
              <a:rPr lang="es-AR" smtClean="0"/>
              <a:t>8/11/2023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3364671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AB95CA71-8B81-4D7C-98BE-470C651845EF}" type="datetimeFigureOut">
              <a:rPr lang="es-AR" smtClean="0"/>
              <a:t>8/11/2023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1581660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p:cNvSpPr>
            <a:spLocks noGrp="1"/>
          </p:cNvSpPr>
          <p:nvPr>
            <p:ph type="dt" sz="half" idx="10"/>
          </p:nvPr>
        </p:nvSpPr>
        <p:spPr>
          <a:xfrm>
            <a:off x="838200" y="6356350"/>
            <a:ext cx="2743200" cy="365125"/>
          </a:xfrm>
          <a:prstGeom prst="rect">
            <a:avLst/>
          </a:prstGeom>
        </p:spPr>
        <p:txBody>
          <a:bodyPr/>
          <a:lstStyle/>
          <a:p>
            <a:fld id="{AB95CA71-8B81-4D7C-98BE-470C651845EF}" type="datetimeFigureOut">
              <a:rPr lang="es-AR" smtClean="0"/>
              <a:t>8/11/2023</a:t>
            </a:fld>
            <a:endParaRPr lang="es-AR"/>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s-AR"/>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1852370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fecha 2"/>
          <p:cNvSpPr>
            <a:spLocks noGrp="1"/>
          </p:cNvSpPr>
          <p:nvPr>
            <p:ph type="dt" sz="half" idx="10"/>
          </p:nvPr>
        </p:nvSpPr>
        <p:spPr>
          <a:xfrm>
            <a:off x="838200" y="6356350"/>
            <a:ext cx="2743200" cy="365125"/>
          </a:xfrm>
          <a:prstGeom prst="rect">
            <a:avLst/>
          </a:prstGeom>
        </p:spPr>
        <p:txBody>
          <a:bodyPr/>
          <a:lstStyle/>
          <a:p>
            <a:fld id="{AB95CA71-8B81-4D7C-98BE-470C651845EF}" type="datetimeFigureOut">
              <a:rPr lang="es-AR" smtClean="0"/>
              <a:t>8/11/2023</a:t>
            </a:fld>
            <a:endParaRPr lang="es-AR"/>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endParaRPr lang="es-AR"/>
          </a:p>
        </p:txBody>
      </p:sp>
      <p:sp>
        <p:nvSpPr>
          <p:cNvPr id="5" name="Marcador de número de diapositiva 4"/>
          <p:cNvSpPr>
            <a:spLocks noGrp="1"/>
          </p:cNvSpPr>
          <p:nvPr>
            <p:ph type="sldNum" sz="quarter" idx="12"/>
          </p:nvPr>
        </p:nvSpPr>
        <p:spPr>
          <a:xfrm>
            <a:off x="8610600" y="6356350"/>
            <a:ext cx="2743200" cy="365125"/>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2013725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fld id="{AB95CA71-8B81-4D7C-98BE-470C651845EF}" type="datetimeFigureOut">
              <a:rPr lang="es-AR" smtClean="0"/>
              <a:t>8/11/2023</a:t>
            </a:fld>
            <a:endParaRPr lang="es-AR"/>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endParaRPr lang="es-AR"/>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374177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AB95CA71-8B81-4D7C-98BE-470C651845EF}" type="datetimeFigureOut">
              <a:rPr lang="es-AR" smtClean="0"/>
              <a:t>8/11/2023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2346421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AB95CA71-8B81-4D7C-98BE-470C651845EF}" type="datetimeFigureOut">
              <a:rPr lang="es-AR" smtClean="0"/>
              <a:t>8/11/2023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1044179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996950"/>
          </a:xfrm>
          <a:prstGeom prst="rect">
            <a:avLst/>
          </a:prstGeom>
        </p:spPr>
      </p:pic>
      <p:sp>
        <p:nvSpPr>
          <p:cNvPr id="5" name="CuadroTexto 4">
            <a:extLst>
              <a:ext uri="{FF2B5EF4-FFF2-40B4-BE49-F238E27FC236}">
                <a16:creationId xmlns:a16="http://schemas.microsoft.com/office/drawing/2014/main" id="{0815F596-C0BA-AFC7-3AF7-4C184A2345C3}"/>
              </a:ext>
            </a:extLst>
          </p:cNvPr>
          <p:cNvSpPr txBox="1"/>
          <p:nvPr userDrawn="1">
            <p:extLst>
              <p:ext uri="{1162E1C5-73C7-4A58-AE30-91384D911F3F}">
                <p184:classification xmlns:p184="http://schemas.microsoft.com/office/powerpoint/2018/4/main" val="hdr"/>
              </p:ext>
            </p:extLst>
          </p:nvPr>
        </p:nvSpPr>
        <p:spPr>
          <a:xfrm>
            <a:off x="10923588" y="0"/>
            <a:ext cx="1296987" cy="152400"/>
          </a:xfrm>
          <a:prstGeom prst="rect">
            <a:avLst/>
          </a:prstGeom>
        </p:spPr>
        <p:txBody>
          <a:bodyPr horzOverflow="overflow" lIns="0" tIns="0" rIns="0" bIns="0">
            <a:spAutoFit/>
          </a:bodyPr>
          <a:lstStyle/>
          <a:p>
            <a:pPr algn="l"/>
            <a:r>
              <a:rPr lang="es-AR" sz="1000">
                <a:solidFill>
                  <a:srgbClr val="000000"/>
                </a:solidFill>
                <a:latin typeface="Calibri" panose="020F0502020204030204" pitchFamily="34" charset="0"/>
                <a:cs typeface="Calibri" panose="020F0502020204030204" pitchFamily="34" charset="0"/>
              </a:rPr>
              <a:t>Documento: YPF-Público</a:t>
            </a:r>
          </a:p>
        </p:txBody>
      </p:sp>
      <p:sp>
        <p:nvSpPr>
          <p:cNvPr id="6" name="CuadroTexto 5">
            <a:extLst>
              <a:ext uri="{FF2B5EF4-FFF2-40B4-BE49-F238E27FC236}">
                <a16:creationId xmlns:a16="http://schemas.microsoft.com/office/drawing/2014/main" id="{9A152394-9898-EA73-33FD-5A274EDA31CF}"/>
              </a:ext>
            </a:extLst>
          </p:cNvPr>
          <p:cNvSpPr txBox="1"/>
          <p:nvPr userDrawn="1">
            <p:extLst>
              <p:ext uri="{1162E1C5-73C7-4A58-AE30-91384D911F3F}">
                <p184:classification xmlns:p184="http://schemas.microsoft.com/office/powerpoint/2018/4/main" val="ftr"/>
              </p:ext>
            </p:extLst>
          </p:nvPr>
        </p:nvSpPr>
        <p:spPr>
          <a:xfrm>
            <a:off x="10923588" y="6705600"/>
            <a:ext cx="1296987" cy="152400"/>
          </a:xfrm>
          <a:prstGeom prst="rect">
            <a:avLst/>
          </a:prstGeom>
        </p:spPr>
        <p:txBody>
          <a:bodyPr horzOverflow="overflow" lIns="0" tIns="0" rIns="0" bIns="0">
            <a:spAutoFit/>
          </a:bodyPr>
          <a:lstStyle/>
          <a:p>
            <a:pPr algn="l"/>
            <a:r>
              <a:rPr lang="es-AR" sz="1000">
                <a:solidFill>
                  <a:srgbClr val="000000"/>
                </a:solidFill>
                <a:latin typeface="Calibri" panose="020F0502020204030204" pitchFamily="34" charset="0"/>
                <a:cs typeface="Calibri" panose="020F0502020204030204" pitchFamily="34" charset="0"/>
              </a:rPr>
              <a:t>Documento: YPF-Público</a:t>
            </a:r>
          </a:p>
        </p:txBody>
      </p:sp>
    </p:spTree>
    <p:extLst>
      <p:ext uri="{BB962C8B-B14F-4D97-AF65-F5344CB8AC3E}">
        <p14:creationId xmlns:p14="http://schemas.microsoft.com/office/powerpoint/2010/main" val="1816355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tiff"/><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tiff"/><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hyperlink" Target="http://www.google.com.ar/url?sa=i&amp;rct=j&amp;q=&amp;esrc=s&amp;source=images&amp;cd=&amp;cad=rja&amp;uact=8&amp;ved=0ahUKEwjfxeu61tzOAhWGx5AKHRy1CRwQjRwIBQ&amp;url=http://www.mcclintonenergy.com/assets/cms/uploads/files/MEG_Brochure.pdf&amp;bvm=bv.130731782,d.Y2I&amp;psig=AFQjCNEtFQoucViMTrBwlu0RspuKGEUK8g&amp;ust=1472218180970929" TargetMode="External"/><Relationship Id="rId13" Type="http://schemas.openxmlformats.org/officeDocument/2006/relationships/image" Target="../media/image13.png"/><Relationship Id="rId18" Type="http://schemas.openxmlformats.org/officeDocument/2006/relationships/image" Target="../media/image18.jpeg"/><Relationship Id="rId3" Type="http://schemas.openxmlformats.org/officeDocument/2006/relationships/slideLayout" Target="../slideLayouts/slideLayout6.xml"/><Relationship Id="rId21" Type="http://schemas.openxmlformats.org/officeDocument/2006/relationships/image" Target="../media/image21.png"/><Relationship Id="rId7" Type="http://schemas.openxmlformats.org/officeDocument/2006/relationships/image" Target="../media/image8.jpe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video" Target="../media/media1.mp4"/><Relationship Id="rId16" Type="http://schemas.openxmlformats.org/officeDocument/2006/relationships/image" Target="../media/image16.png"/><Relationship Id="rId20" Type="http://schemas.openxmlformats.org/officeDocument/2006/relationships/image" Target="../media/image20.png"/><Relationship Id="rId1" Type="http://schemas.microsoft.com/office/2007/relationships/media" Target="../media/media1.mp4"/><Relationship Id="rId6" Type="http://schemas.openxmlformats.org/officeDocument/2006/relationships/image" Target="../media/image7.jpeg"/><Relationship Id="rId11" Type="http://schemas.openxmlformats.org/officeDocument/2006/relationships/image" Target="../media/image11.png"/><Relationship Id="rId5" Type="http://schemas.openxmlformats.org/officeDocument/2006/relationships/image" Target="../media/image6.jpe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notesSlide" Target="../notesSlides/notesSlide3.xml"/><Relationship Id="rId9" Type="http://schemas.openxmlformats.org/officeDocument/2006/relationships/image" Target="../media/image9.jpeg"/><Relationship Id="rId14" Type="http://schemas.openxmlformats.org/officeDocument/2006/relationships/image" Target="../media/image14.pn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8.tiff"/></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8536" y="3156604"/>
            <a:ext cx="11354655" cy="544791"/>
          </a:xfrm>
        </p:spPr>
        <p:txBody>
          <a:bodyPr/>
          <a:lstStyle/>
          <a:p>
            <a:r>
              <a:rPr lang="es-AR" sz="2800" b="1" dirty="0">
                <a:latin typeface="Arial" panose="020B0604020202020204" pitchFamily="34" charset="0"/>
                <a:cs typeface="Arial" panose="020B0604020202020204" pitchFamily="34" charset="0"/>
              </a:rPr>
              <a:t>EVALUACIÓN DE FRAC-HITS Y SU IMPACTO EN LOMA CAMPANA</a:t>
            </a:r>
          </a:p>
        </p:txBody>
      </p:sp>
      <p:sp>
        <p:nvSpPr>
          <p:cNvPr id="4" name="CuadroTexto 3"/>
          <p:cNvSpPr txBox="1"/>
          <p:nvPr/>
        </p:nvSpPr>
        <p:spPr>
          <a:xfrm>
            <a:off x="2004610" y="985859"/>
            <a:ext cx="8347165" cy="382092"/>
          </a:xfrm>
          <a:prstGeom prst="rect">
            <a:avLst/>
          </a:prstGeom>
          <a:noFill/>
        </p:spPr>
        <p:txBody>
          <a:bodyPr wrap="square" rtlCol="0">
            <a:spAutoFit/>
          </a:bodyPr>
          <a:lstStyle/>
          <a:p>
            <a:pPr algn="ctr">
              <a:lnSpc>
                <a:spcPct val="150000"/>
              </a:lnSpc>
            </a:pPr>
            <a:r>
              <a:rPr lang="es-AR" sz="1400" b="1">
                <a:solidFill>
                  <a:schemeClr val="bg1">
                    <a:lumMod val="50000"/>
                  </a:schemeClr>
                </a:solidFill>
              </a:rPr>
              <a:t>Desarrollo y Sustentabilidad</a:t>
            </a:r>
          </a:p>
        </p:txBody>
      </p:sp>
      <p:pic>
        <p:nvPicPr>
          <p:cNvPr id="16" name="Imagen 15">
            <a:extLst>
              <a:ext uri="{FF2B5EF4-FFF2-40B4-BE49-F238E27FC236}">
                <a16:creationId xmlns:a16="http://schemas.microsoft.com/office/drawing/2014/main" id="{42514330-8865-4CE4-BAA9-DB5FB64D7B7A}"/>
              </a:ext>
            </a:extLst>
          </p:cNvPr>
          <p:cNvPicPr>
            <a:picLocks noChangeAspect="1"/>
          </p:cNvPicPr>
          <p:nvPr/>
        </p:nvPicPr>
        <p:blipFill>
          <a:blip r:embed="rId2"/>
          <a:stretch>
            <a:fillRect/>
          </a:stretch>
        </p:blipFill>
        <p:spPr>
          <a:xfrm>
            <a:off x="5212231" y="5856862"/>
            <a:ext cx="1931921" cy="784843"/>
          </a:xfrm>
          <a:prstGeom prst="rect">
            <a:avLst/>
          </a:prstGeom>
        </p:spPr>
      </p:pic>
      <p:sp>
        <p:nvSpPr>
          <p:cNvPr id="7" name="CuadroTexto 6">
            <a:extLst>
              <a:ext uri="{FF2B5EF4-FFF2-40B4-BE49-F238E27FC236}">
                <a16:creationId xmlns:a16="http://schemas.microsoft.com/office/drawing/2014/main" id="{045F9EC7-E3BE-5BA0-68E8-1AF248CD9EB9}"/>
              </a:ext>
            </a:extLst>
          </p:cNvPr>
          <p:cNvSpPr txBox="1"/>
          <p:nvPr/>
        </p:nvSpPr>
        <p:spPr>
          <a:xfrm>
            <a:off x="333375" y="6285509"/>
            <a:ext cx="2495550" cy="371475"/>
          </a:xfrm>
          <a:prstGeom prst="rect">
            <a:avLst/>
          </a:prstGeom>
          <a:noFill/>
        </p:spPr>
        <p:txBody>
          <a:bodyPr wrap="square" rtlCol="0">
            <a:spAutoFit/>
          </a:bodyPr>
          <a:lstStyle/>
          <a:p>
            <a:r>
              <a:rPr lang="es-AR" b="1">
                <a:solidFill>
                  <a:srgbClr val="009999"/>
                </a:solidFill>
              </a:rPr>
              <a:t>NOVIEMBRE 2023</a:t>
            </a:r>
          </a:p>
        </p:txBody>
      </p:sp>
      <p:sp>
        <p:nvSpPr>
          <p:cNvPr id="3" name="CuadroTexto 2">
            <a:extLst>
              <a:ext uri="{FF2B5EF4-FFF2-40B4-BE49-F238E27FC236}">
                <a16:creationId xmlns:a16="http://schemas.microsoft.com/office/drawing/2014/main" id="{401DAC73-F5D1-71CA-0386-5EA258A0FA58}"/>
              </a:ext>
            </a:extLst>
          </p:cNvPr>
          <p:cNvSpPr txBox="1"/>
          <p:nvPr/>
        </p:nvSpPr>
        <p:spPr>
          <a:xfrm>
            <a:off x="333375" y="5209358"/>
            <a:ext cx="2718169" cy="923330"/>
          </a:xfrm>
          <a:prstGeom prst="rect">
            <a:avLst/>
          </a:prstGeom>
          <a:noFill/>
        </p:spPr>
        <p:txBody>
          <a:bodyPr wrap="square" rtlCol="0">
            <a:spAutoFit/>
          </a:bodyPr>
          <a:lstStyle/>
          <a:p>
            <a:r>
              <a:rPr lang="es-AR" dirty="0"/>
              <a:t>Mamani, Mariana Analía</a:t>
            </a:r>
          </a:p>
          <a:p>
            <a:r>
              <a:rPr lang="es-AR" dirty="0"/>
              <a:t>Rosemblat, Amalia  </a:t>
            </a:r>
          </a:p>
          <a:p>
            <a:r>
              <a:rPr lang="es-AR" dirty="0"/>
              <a:t>Álvarez, María Fernanda</a:t>
            </a:r>
          </a:p>
        </p:txBody>
      </p:sp>
    </p:spTree>
    <p:extLst>
      <p:ext uri="{BB962C8B-B14F-4D97-AF65-F5344CB8AC3E}">
        <p14:creationId xmlns:p14="http://schemas.microsoft.com/office/powerpoint/2010/main" val="2947399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424A9E0A-F6FA-4137-886A-E77ED454F313}"/>
              </a:ext>
            </a:extLst>
          </p:cNvPr>
          <p:cNvSpPr>
            <a:spLocks noGrp="1"/>
          </p:cNvSpPr>
          <p:nvPr>
            <p:ph type="body" sz="quarter" idx="4294967295"/>
          </p:nvPr>
        </p:nvSpPr>
        <p:spPr>
          <a:xfrm>
            <a:off x="0" y="921483"/>
            <a:ext cx="7019778" cy="547350"/>
          </a:xfrm>
          <a:prstGeom prst="rect">
            <a:avLst/>
          </a:prstGeom>
        </p:spPr>
        <p:txBody>
          <a:bodyPr/>
          <a:lstStyle/>
          <a:p>
            <a:pPr marL="0" indent="0">
              <a:buNone/>
            </a:pPr>
            <a:r>
              <a:rPr lang="es-AR" sz="1800" b="1"/>
              <a:t>Intensidad Máxima vs depleción del pozo Padre</a:t>
            </a:r>
          </a:p>
          <a:p>
            <a:endParaRPr lang="es-AR" sz="2400" b="1"/>
          </a:p>
        </p:txBody>
      </p:sp>
      <p:sp>
        <p:nvSpPr>
          <p:cNvPr id="6" name="Marcador de texto 2">
            <a:extLst>
              <a:ext uri="{FF2B5EF4-FFF2-40B4-BE49-F238E27FC236}">
                <a16:creationId xmlns:a16="http://schemas.microsoft.com/office/drawing/2014/main" id="{D669332E-C306-415E-9EA1-039F2EDC5FAE}"/>
              </a:ext>
            </a:extLst>
          </p:cNvPr>
          <p:cNvSpPr txBox="1">
            <a:spLocks/>
          </p:cNvSpPr>
          <p:nvPr/>
        </p:nvSpPr>
        <p:spPr>
          <a:xfrm>
            <a:off x="351828" y="5735193"/>
            <a:ext cx="10551583" cy="1062756"/>
          </a:xfrm>
          <a:prstGeom prst="rect">
            <a:avLst/>
          </a:prstGeom>
        </p:spPr>
        <p:txBody>
          <a:bodyPr lIns="0" tIns="45720" rIns="91440" bIns="45720" anchor="t"/>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365" indent="-380365" algn="just">
              <a:buFont typeface="Wingdings" panose="05000000000000000000" pitchFamily="2" charset="2"/>
              <a:buChar char="Ø"/>
            </a:pPr>
            <a:r>
              <a:rPr lang="es-AR" sz="1450" dirty="0">
                <a:latin typeface="Arial"/>
                <a:cs typeface="Arial"/>
              </a:rPr>
              <a:t>Normalizando las distancias y con pozos padres que tienen datos completos se compara </a:t>
            </a:r>
            <a:r>
              <a:rPr lang="es-AR" sz="1450" dirty="0" err="1">
                <a:latin typeface="Arial"/>
                <a:cs typeface="Arial"/>
              </a:rPr>
              <a:t>IntMax</a:t>
            </a:r>
            <a:r>
              <a:rPr lang="es-AR" sz="1450" dirty="0">
                <a:latin typeface="Arial"/>
                <a:cs typeface="Arial"/>
              </a:rPr>
              <a:t> vs tiempo de producción del padre.</a:t>
            </a:r>
            <a:endParaRPr lang="es-ES" sz="1450" dirty="0">
              <a:latin typeface="Arial"/>
              <a:cs typeface="Arial"/>
            </a:endParaRPr>
          </a:p>
          <a:p>
            <a:pPr marL="380365" indent="-380365" algn="just">
              <a:buFont typeface="Wingdings" panose="05000000000000000000" pitchFamily="2" charset="2"/>
              <a:buChar char="Ø"/>
            </a:pPr>
            <a:r>
              <a:rPr lang="es-AR" sz="1450" dirty="0">
                <a:latin typeface="Arial"/>
                <a:cs typeface="Arial"/>
              </a:rPr>
              <a:t>La intensidad máxima está relacionada con la depleción de los pozos padres.</a:t>
            </a:r>
          </a:p>
        </p:txBody>
      </p:sp>
      <p:pic>
        <p:nvPicPr>
          <p:cNvPr id="7" name="Imagen 6">
            <a:extLst>
              <a:ext uri="{FF2B5EF4-FFF2-40B4-BE49-F238E27FC236}">
                <a16:creationId xmlns:a16="http://schemas.microsoft.com/office/drawing/2014/main" id="{4C497BBC-B7DB-4244-A7A9-A4983A2975FE}"/>
              </a:ext>
            </a:extLst>
          </p:cNvPr>
          <p:cNvPicPr>
            <a:picLocks noChangeAspect="1"/>
          </p:cNvPicPr>
          <p:nvPr/>
        </p:nvPicPr>
        <p:blipFill>
          <a:blip r:embed="rId3"/>
          <a:stretch>
            <a:fillRect/>
          </a:stretch>
        </p:blipFill>
        <p:spPr>
          <a:xfrm>
            <a:off x="6648450" y="1573986"/>
            <a:ext cx="4254961" cy="3710027"/>
          </a:xfrm>
          <a:prstGeom prst="rect">
            <a:avLst/>
          </a:prstGeom>
        </p:spPr>
      </p:pic>
      <p:pic>
        <p:nvPicPr>
          <p:cNvPr id="8" name="Imagen 7">
            <a:extLst>
              <a:ext uri="{FF2B5EF4-FFF2-40B4-BE49-F238E27FC236}">
                <a16:creationId xmlns:a16="http://schemas.microsoft.com/office/drawing/2014/main" id="{C9B6B3E8-2766-4CAC-83DB-15862992AA4B}"/>
              </a:ext>
            </a:extLst>
          </p:cNvPr>
          <p:cNvPicPr>
            <a:picLocks noChangeAspect="1"/>
          </p:cNvPicPr>
          <p:nvPr/>
        </p:nvPicPr>
        <p:blipFill>
          <a:blip r:embed="rId4"/>
          <a:stretch>
            <a:fillRect/>
          </a:stretch>
        </p:blipFill>
        <p:spPr>
          <a:xfrm>
            <a:off x="1030351" y="1591888"/>
            <a:ext cx="4132619" cy="3626809"/>
          </a:xfrm>
          <a:prstGeom prst="rect">
            <a:avLst/>
          </a:prstGeom>
        </p:spPr>
      </p:pic>
      <p:pic>
        <p:nvPicPr>
          <p:cNvPr id="9" name="Imagen 8">
            <a:extLst>
              <a:ext uri="{FF2B5EF4-FFF2-40B4-BE49-F238E27FC236}">
                <a16:creationId xmlns:a16="http://schemas.microsoft.com/office/drawing/2014/main" id="{2BDC5E82-5B90-4CCC-B959-572454FFFCD3}"/>
              </a:ext>
            </a:extLst>
          </p:cNvPr>
          <p:cNvPicPr>
            <a:picLocks noChangeAspect="1"/>
          </p:cNvPicPr>
          <p:nvPr/>
        </p:nvPicPr>
        <p:blipFill>
          <a:blip r:embed="rId5"/>
          <a:stretch>
            <a:fillRect/>
          </a:stretch>
        </p:blipFill>
        <p:spPr>
          <a:xfrm>
            <a:off x="3606256" y="3252382"/>
            <a:ext cx="1339477" cy="910027"/>
          </a:xfrm>
          <a:prstGeom prst="rect">
            <a:avLst/>
          </a:prstGeom>
        </p:spPr>
      </p:pic>
      <p:sp>
        <p:nvSpPr>
          <p:cNvPr id="10" name="Flecha: a la derecha 9">
            <a:extLst>
              <a:ext uri="{FF2B5EF4-FFF2-40B4-BE49-F238E27FC236}">
                <a16:creationId xmlns:a16="http://schemas.microsoft.com/office/drawing/2014/main" id="{C9F063B5-BFE8-42F0-8BCE-55CFCD961323}"/>
              </a:ext>
            </a:extLst>
          </p:cNvPr>
          <p:cNvSpPr/>
          <p:nvPr/>
        </p:nvSpPr>
        <p:spPr>
          <a:xfrm>
            <a:off x="5533324" y="2852935"/>
            <a:ext cx="582861" cy="576064"/>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sz="2400"/>
          </a:p>
        </p:txBody>
      </p:sp>
      <p:sp>
        <p:nvSpPr>
          <p:cNvPr id="11" name="CuadroTexto 10">
            <a:extLst>
              <a:ext uri="{FF2B5EF4-FFF2-40B4-BE49-F238E27FC236}">
                <a16:creationId xmlns:a16="http://schemas.microsoft.com/office/drawing/2014/main" id="{AF913B4D-1EAA-408C-A980-A5C552AB9BD6}"/>
              </a:ext>
            </a:extLst>
          </p:cNvPr>
          <p:cNvSpPr txBox="1"/>
          <p:nvPr/>
        </p:nvSpPr>
        <p:spPr>
          <a:xfrm>
            <a:off x="1447735" y="1286811"/>
            <a:ext cx="4512501" cy="338554"/>
          </a:xfrm>
          <a:prstGeom prst="rect">
            <a:avLst/>
          </a:prstGeom>
          <a:noFill/>
        </p:spPr>
        <p:txBody>
          <a:bodyPr wrap="square" rtlCol="0">
            <a:spAutoFit/>
          </a:bodyPr>
          <a:lstStyle/>
          <a:p>
            <a:r>
              <a:rPr lang="es-AR" sz="1467"/>
              <a:t>Presiones </a:t>
            </a:r>
            <a:r>
              <a:rPr lang="es-AR" sz="1600"/>
              <a:t>alcanzadas</a:t>
            </a:r>
            <a:r>
              <a:rPr lang="es-AR" sz="1467"/>
              <a:t> en los frac-hits</a:t>
            </a:r>
          </a:p>
        </p:txBody>
      </p:sp>
      <p:sp>
        <p:nvSpPr>
          <p:cNvPr id="12" name="CuadroTexto 11">
            <a:extLst>
              <a:ext uri="{FF2B5EF4-FFF2-40B4-BE49-F238E27FC236}">
                <a16:creationId xmlns:a16="http://schemas.microsoft.com/office/drawing/2014/main" id="{7D1F4136-3988-476E-B230-E41A7BDEECC3}"/>
              </a:ext>
            </a:extLst>
          </p:cNvPr>
          <p:cNvSpPr txBox="1"/>
          <p:nvPr/>
        </p:nvSpPr>
        <p:spPr>
          <a:xfrm>
            <a:off x="6923175" y="1286811"/>
            <a:ext cx="4512501" cy="338554"/>
          </a:xfrm>
          <a:prstGeom prst="rect">
            <a:avLst/>
          </a:prstGeom>
          <a:noFill/>
        </p:spPr>
        <p:txBody>
          <a:bodyPr wrap="square" rtlCol="0">
            <a:spAutoFit/>
          </a:bodyPr>
          <a:lstStyle/>
          <a:p>
            <a:r>
              <a:rPr lang="es-AR" sz="1600"/>
              <a:t>Intensidad</a:t>
            </a:r>
            <a:r>
              <a:rPr lang="es-AR" sz="1467"/>
              <a:t> Máxima vs tiempo de producción</a:t>
            </a:r>
          </a:p>
        </p:txBody>
      </p:sp>
      <p:sp>
        <p:nvSpPr>
          <p:cNvPr id="13" name="CuadroTexto 12">
            <a:extLst>
              <a:ext uri="{FF2B5EF4-FFF2-40B4-BE49-F238E27FC236}">
                <a16:creationId xmlns:a16="http://schemas.microsoft.com/office/drawing/2014/main" id="{7A33C623-6A05-4F7A-BA0C-73FAB50D9B33}"/>
              </a:ext>
            </a:extLst>
          </p:cNvPr>
          <p:cNvSpPr txBox="1"/>
          <p:nvPr/>
        </p:nvSpPr>
        <p:spPr>
          <a:xfrm>
            <a:off x="1047053" y="5210283"/>
            <a:ext cx="4343654" cy="420756"/>
          </a:xfrm>
          <a:prstGeom prst="rect">
            <a:avLst/>
          </a:prstGeom>
          <a:noFill/>
        </p:spPr>
        <p:txBody>
          <a:bodyPr wrap="square" rtlCol="0">
            <a:spAutoFit/>
          </a:bodyPr>
          <a:lstStyle/>
          <a:p>
            <a:r>
              <a:rPr lang="es-AR" sz="1067" i="1" dirty="0"/>
              <a:t>Nota: frac hits alcanzados entre 250 a 350 m, con solapamiento significativo y en padres con presión de estabilización máxima.</a:t>
            </a:r>
          </a:p>
        </p:txBody>
      </p:sp>
      <p:sp>
        <p:nvSpPr>
          <p:cNvPr id="3" name="CuadroTexto 2">
            <a:extLst>
              <a:ext uri="{FF2B5EF4-FFF2-40B4-BE49-F238E27FC236}">
                <a16:creationId xmlns:a16="http://schemas.microsoft.com/office/drawing/2014/main" id="{A15ECD4D-CF49-4555-A155-AC0070B77F2D}"/>
              </a:ext>
            </a:extLst>
          </p:cNvPr>
          <p:cNvSpPr txBox="1"/>
          <p:nvPr/>
        </p:nvSpPr>
        <p:spPr>
          <a:xfrm>
            <a:off x="3854450" y="3254419"/>
            <a:ext cx="1091283" cy="830997"/>
          </a:xfrm>
          <a:prstGeom prst="rect">
            <a:avLst/>
          </a:prstGeom>
          <a:solidFill>
            <a:schemeClr val="bg1"/>
          </a:solidFill>
        </p:spPr>
        <p:txBody>
          <a:bodyPr wrap="square" rtlCol="0">
            <a:spAutoFit/>
          </a:bodyPr>
          <a:lstStyle/>
          <a:p>
            <a:r>
              <a:rPr lang="es-AR" sz="1200"/>
              <a:t>Padre 1</a:t>
            </a:r>
          </a:p>
          <a:p>
            <a:r>
              <a:rPr lang="es-AR" sz="1200"/>
              <a:t>Padre 2</a:t>
            </a:r>
          </a:p>
          <a:p>
            <a:r>
              <a:rPr lang="es-AR" sz="1200"/>
              <a:t>Padre 3</a:t>
            </a:r>
          </a:p>
          <a:p>
            <a:r>
              <a:rPr lang="es-AR" sz="1200"/>
              <a:t>Padre 4</a:t>
            </a:r>
          </a:p>
        </p:txBody>
      </p:sp>
      <p:pic>
        <p:nvPicPr>
          <p:cNvPr id="2" name="Imagen 1">
            <a:extLst>
              <a:ext uri="{FF2B5EF4-FFF2-40B4-BE49-F238E27FC236}">
                <a16:creationId xmlns:a16="http://schemas.microsoft.com/office/drawing/2014/main" id="{6F36D25A-474D-961C-F883-DD96426CC7D6}"/>
              </a:ext>
            </a:extLst>
          </p:cNvPr>
          <p:cNvPicPr>
            <a:picLocks noChangeAspect="1"/>
          </p:cNvPicPr>
          <p:nvPr/>
        </p:nvPicPr>
        <p:blipFill>
          <a:blip r:embed="rId6"/>
          <a:stretch>
            <a:fillRect/>
          </a:stretch>
        </p:blipFill>
        <p:spPr>
          <a:xfrm>
            <a:off x="8754513" y="3947092"/>
            <a:ext cx="1765310" cy="574633"/>
          </a:xfrm>
          <a:prstGeom prst="rect">
            <a:avLst/>
          </a:prstGeom>
        </p:spPr>
      </p:pic>
      <p:sp>
        <p:nvSpPr>
          <p:cNvPr id="5" name="CuadroTexto 4">
            <a:extLst>
              <a:ext uri="{FF2B5EF4-FFF2-40B4-BE49-F238E27FC236}">
                <a16:creationId xmlns:a16="http://schemas.microsoft.com/office/drawing/2014/main" id="{02982F90-55CD-46FA-0026-D8438C84A994}"/>
              </a:ext>
            </a:extLst>
          </p:cNvPr>
          <p:cNvSpPr txBox="1"/>
          <p:nvPr/>
        </p:nvSpPr>
        <p:spPr>
          <a:xfrm>
            <a:off x="8754513" y="4383225"/>
            <a:ext cx="3168352" cy="276999"/>
          </a:xfrm>
          <a:prstGeom prst="rect">
            <a:avLst/>
          </a:prstGeom>
          <a:noFill/>
        </p:spPr>
        <p:txBody>
          <a:bodyPr wrap="square" rtlCol="0">
            <a:spAutoFit/>
          </a:bodyPr>
          <a:lstStyle/>
          <a:p>
            <a:r>
              <a:rPr lang="es-AR" sz="1200" dirty="0">
                <a:latin typeface="Century" panose="02040604050505020304" pitchFamily="18" charset="0"/>
              </a:rPr>
              <a:t>n</a:t>
            </a:r>
            <a:r>
              <a:rPr lang="es-AR" sz="1200" dirty="0"/>
              <a:t>: número de etapa</a:t>
            </a:r>
          </a:p>
        </p:txBody>
      </p:sp>
    </p:spTree>
    <p:extLst>
      <p:ext uri="{BB962C8B-B14F-4D97-AF65-F5344CB8AC3E}">
        <p14:creationId xmlns:p14="http://schemas.microsoft.com/office/powerpoint/2010/main" val="1800056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333F60-CAC8-442B-AE49-3F33E99FF203}"/>
              </a:ext>
            </a:extLst>
          </p:cNvPr>
          <p:cNvSpPr/>
          <p:nvPr/>
        </p:nvSpPr>
        <p:spPr>
          <a:xfrm>
            <a:off x="7185675" y="1301586"/>
            <a:ext cx="4082934" cy="4132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0" name="Imagen 9" descr="Gráfico, Gráfico de burbujas&#10;&#10;Descripción generada automáticamente">
            <a:extLst>
              <a:ext uri="{FF2B5EF4-FFF2-40B4-BE49-F238E27FC236}">
                <a16:creationId xmlns:a16="http://schemas.microsoft.com/office/drawing/2014/main" id="{07A10E99-CDD6-478F-A993-C2D8D2EEC90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28017" y="1399075"/>
            <a:ext cx="5582653" cy="3830219"/>
          </a:xfrm>
          <a:prstGeom prst="rect">
            <a:avLst/>
          </a:prstGeom>
        </p:spPr>
      </p:pic>
      <p:sp>
        <p:nvSpPr>
          <p:cNvPr id="3" name="Text Placeholder 2">
            <a:extLst>
              <a:ext uri="{FF2B5EF4-FFF2-40B4-BE49-F238E27FC236}">
                <a16:creationId xmlns:a16="http://schemas.microsoft.com/office/drawing/2014/main" id="{72CEE07D-20E6-CF4D-AA32-5788899F967C}"/>
              </a:ext>
            </a:extLst>
          </p:cNvPr>
          <p:cNvSpPr>
            <a:spLocks noGrp="1"/>
          </p:cNvSpPr>
          <p:nvPr>
            <p:ph type="body" sz="quarter" idx="4294967295"/>
          </p:nvPr>
        </p:nvSpPr>
        <p:spPr>
          <a:xfrm>
            <a:off x="78322" y="974448"/>
            <a:ext cx="4188879" cy="543310"/>
          </a:xfrm>
          <a:prstGeom prst="rect">
            <a:avLst/>
          </a:prstGeom>
        </p:spPr>
        <p:txBody>
          <a:bodyPr/>
          <a:lstStyle/>
          <a:p>
            <a:pPr marL="0" indent="0">
              <a:buNone/>
            </a:pPr>
            <a:r>
              <a:rPr lang="es-AR" sz="1800" b="1"/>
              <a:t>Intensidad Máxima vs Productividad</a:t>
            </a:r>
          </a:p>
        </p:txBody>
      </p:sp>
      <p:sp>
        <p:nvSpPr>
          <p:cNvPr id="8" name="Marcador de texto 2">
            <a:extLst>
              <a:ext uri="{FF2B5EF4-FFF2-40B4-BE49-F238E27FC236}">
                <a16:creationId xmlns:a16="http://schemas.microsoft.com/office/drawing/2014/main" id="{7F01DCCE-4CC8-4024-8DF1-95974C0F26D9}"/>
              </a:ext>
            </a:extLst>
          </p:cNvPr>
          <p:cNvSpPr txBox="1">
            <a:spLocks/>
          </p:cNvSpPr>
          <p:nvPr/>
        </p:nvSpPr>
        <p:spPr>
          <a:xfrm>
            <a:off x="168333" y="5316364"/>
            <a:ext cx="11855334" cy="141685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indent="-380990">
              <a:buFont typeface="Wingdings" panose="05000000000000000000" pitchFamily="2" charset="2"/>
              <a:buChar char="Ø"/>
            </a:pPr>
            <a:r>
              <a:rPr lang="es-AR" sz="1400" dirty="0"/>
              <a:t>Se normalizó la distancia tomando datos de pozos padres entre 250 a 400 m. </a:t>
            </a:r>
          </a:p>
          <a:p>
            <a:pPr marL="380990" indent="-380990">
              <a:buFont typeface="Wingdings" panose="05000000000000000000" pitchFamily="2" charset="2"/>
              <a:buChar char="Ø"/>
            </a:pPr>
            <a:r>
              <a:rPr lang="es-AR" sz="1400" dirty="0"/>
              <a:t>Pozos padre e hijo a mismo nivel.</a:t>
            </a:r>
          </a:p>
          <a:p>
            <a:pPr marL="380990" indent="-380990">
              <a:buFont typeface="Wingdings" panose="05000000000000000000" pitchFamily="2" charset="2"/>
              <a:buChar char="Ø"/>
            </a:pPr>
            <a:r>
              <a:rPr lang="es-AR" sz="1400" dirty="0"/>
              <a:t>Magnitudes de FH mayores a 1 Kg/cm2.</a:t>
            </a:r>
          </a:p>
          <a:p>
            <a:pPr marL="380990" indent="-380990">
              <a:buFont typeface="Wingdings" panose="05000000000000000000" pitchFamily="2" charset="2"/>
              <a:buChar char="Ø"/>
            </a:pPr>
            <a:r>
              <a:rPr lang="es-AR" sz="1400" dirty="0"/>
              <a:t>Padres con curvas de presión post </a:t>
            </a:r>
            <a:r>
              <a:rPr lang="es-AR" sz="1400" dirty="0" err="1"/>
              <a:t>frachit</a:t>
            </a:r>
            <a:r>
              <a:rPr lang="es-AR" sz="1400" dirty="0"/>
              <a:t> completas.</a:t>
            </a:r>
            <a:endParaRPr lang="es-AR" sz="1467" dirty="0"/>
          </a:p>
          <a:p>
            <a:r>
              <a:rPr lang="es-AR" sz="1067" b="0" i="1" dirty="0"/>
              <a:t>Nota: No se filtraron pozos por DD, % de la rama lateral en target u otras variables que perjudiquen sus performances, lo que afecta a la variabilidad o dispersión de los datos.</a:t>
            </a:r>
          </a:p>
        </p:txBody>
      </p:sp>
      <p:sp>
        <p:nvSpPr>
          <p:cNvPr id="12" name="CuadroTexto 11">
            <a:extLst>
              <a:ext uri="{FF2B5EF4-FFF2-40B4-BE49-F238E27FC236}">
                <a16:creationId xmlns:a16="http://schemas.microsoft.com/office/drawing/2014/main" id="{06BCF045-7116-4C58-BA05-50665110AE0A}"/>
              </a:ext>
            </a:extLst>
          </p:cNvPr>
          <p:cNvSpPr txBox="1"/>
          <p:nvPr/>
        </p:nvSpPr>
        <p:spPr>
          <a:xfrm>
            <a:off x="7609806" y="1487434"/>
            <a:ext cx="3474475" cy="1323439"/>
          </a:xfrm>
          <a:prstGeom prst="rect">
            <a:avLst/>
          </a:prstGeom>
          <a:noFill/>
          <a:ln>
            <a:noFill/>
          </a:ln>
        </p:spPr>
        <p:txBody>
          <a:bodyPr wrap="square" lIns="91440" tIns="45720" rIns="91440" bIns="45720" rtlCol="0" anchor="t">
            <a:spAutoFit/>
          </a:bodyPr>
          <a:lstStyle/>
          <a:p>
            <a:pPr algn="ctr"/>
            <a:r>
              <a:rPr lang="es-AR" sz="2000" dirty="0"/>
              <a:t>Cuanto mayor es la intensidad máxima, mayor es la probabilidad de pérdida de productividad.</a:t>
            </a:r>
          </a:p>
        </p:txBody>
      </p:sp>
      <p:sp>
        <p:nvSpPr>
          <p:cNvPr id="15" name="Forma libre: forma 14">
            <a:extLst>
              <a:ext uri="{FF2B5EF4-FFF2-40B4-BE49-F238E27FC236}">
                <a16:creationId xmlns:a16="http://schemas.microsoft.com/office/drawing/2014/main" id="{202AFC6F-6C6A-40B5-8853-9BFBD946AAA9}"/>
              </a:ext>
            </a:extLst>
          </p:cNvPr>
          <p:cNvSpPr/>
          <p:nvPr/>
        </p:nvSpPr>
        <p:spPr>
          <a:xfrm>
            <a:off x="1385401" y="2448768"/>
            <a:ext cx="3929575" cy="1838179"/>
          </a:xfrm>
          <a:custGeom>
            <a:avLst/>
            <a:gdLst>
              <a:gd name="connsiteX0" fmla="*/ 0 w 2947181"/>
              <a:gd name="connsiteY0" fmla="*/ 1378634 h 1378634"/>
              <a:gd name="connsiteX1" fmla="*/ 393895 w 2947181"/>
              <a:gd name="connsiteY1" fmla="*/ 991773 h 1378634"/>
              <a:gd name="connsiteX2" fmla="*/ 900332 w 2947181"/>
              <a:gd name="connsiteY2" fmla="*/ 745588 h 1378634"/>
              <a:gd name="connsiteX3" fmla="*/ 1202787 w 2947181"/>
              <a:gd name="connsiteY3" fmla="*/ 590843 h 1378634"/>
              <a:gd name="connsiteX4" fmla="*/ 1667021 w 2947181"/>
              <a:gd name="connsiteY4" fmla="*/ 379828 h 1378634"/>
              <a:gd name="connsiteX5" fmla="*/ 2278966 w 2947181"/>
              <a:gd name="connsiteY5" fmla="*/ 189914 h 1378634"/>
              <a:gd name="connsiteX6" fmla="*/ 2947181 w 2947181"/>
              <a:gd name="connsiteY6" fmla="*/ 0 h 1378634"/>
              <a:gd name="connsiteX7" fmla="*/ 2947181 w 2947181"/>
              <a:gd name="connsiteY7" fmla="*/ 0 h 1378634"/>
              <a:gd name="connsiteX8" fmla="*/ 2947181 w 2947181"/>
              <a:gd name="connsiteY8" fmla="*/ 0 h 137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181" h="1378634">
                <a:moveTo>
                  <a:pt x="0" y="1378634"/>
                </a:moveTo>
                <a:cubicBezTo>
                  <a:pt x="121920" y="1237957"/>
                  <a:pt x="243840" y="1097281"/>
                  <a:pt x="393895" y="991773"/>
                </a:cubicBezTo>
                <a:cubicBezTo>
                  <a:pt x="543950" y="886265"/>
                  <a:pt x="765517" y="812410"/>
                  <a:pt x="900332" y="745588"/>
                </a:cubicBezTo>
                <a:cubicBezTo>
                  <a:pt x="1035147" y="678766"/>
                  <a:pt x="1075006" y="651803"/>
                  <a:pt x="1202787" y="590843"/>
                </a:cubicBezTo>
                <a:cubicBezTo>
                  <a:pt x="1330569" y="529883"/>
                  <a:pt x="1487658" y="446649"/>
                  <a:pt x="1667021" y="379828"/>
                </a:cubicBezTo>
                <a:cubicBezTo>
                  <a:pt x="1846384" y="313007"/>
                  <a:pt x="2065606" y="253219"/>
                  <a:pt x="2278966" y="189914"/>
                </a:cubicBezTo>
                <a:cubicBezTo>
                  <a:pt x="2492326" y="126609"/>
                  <a:pt x="2947181" y="0"/>
                  <a:pt x="2947181" y="0"/>
                </a:cubicBezTo>
                <a:lnTo>
                  <a:pt x="2947181" y="0"/>
                </a:lnTo>
                <a:lnTo>
                  <a:pt x="2947181" y="0"/>
                </a:lnTo>
              </a:path>
            </a:pathLst>
          </a:custGeom>
          <a:noFill/>
          <a:ln w="28575">
            <a:solidFill>
              <a:srgbClr val="838DA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sz="2400"/>
          </a:p>
        </p:txBody>
      </p:sp>
      <p:sp>
        <p:nvSpPr>
          <p:cNvPr id="17" name="CuadroTexto 16">
            <a:extLst>
              <a:ext uri="{FF2B5EF4-FFF2-40B4-BE49-F238E27FC236}">
                <a16:creationId xmlns:a16="http://schemas.microsoft.com/office/drawing/2014/main" id="{E3CB5663-E818-4FF0-943E-0D06810822F1}"/>
              </a:ext>
            </a:extLst>
          </p:cNvPr>
          <p:cNvSpPr txBox="1"/>
          <p:nvPr/>
        </p:nvSpPr>
        <p:spPr>
          <a:xfrm>
            <a:off x="7490127" y="4213631"/>
            <a:ext cx="3474475" cy="1015663"/>
          </a:xfrm>
          <a:prstGeom prst="rect">
            <a:avLst/>
          </a:prstGeom>
          <a:noFill/>
          <a:ln>
            <a:noFill/>
          </a:ln>
        </p:spPr>
        <p:txBody>
          <a:bodyPr wrap="square" rtlCol="0">
            <a:spAutoFit/>
          </a:bodyPr>
          <a:lstStyle/>
          <a:p>
            <a:pPr algn="ctr"/>
            <a:r>
              <a:rPr lang="es-AR" sz="2000" dirty="0"/>
              <a:t>Por lo tanto, la Intensidad  nos da una idea da la eficiencia de la fractura del pozo hijo.</a:t>
            </a:r>
          </a:p>
        </p:txBody>
      </p:sp>
      <p:sp>
        <p:nvSpPr>
          <p:cNvPr id="2" name="Flecha: a la derecha 1">
            <a:extLst>
              <a:ext uri="{FF2B5EF4-FFF2-40B4-BE49-F238E27FC236}">
                <a16:creationId xmlns:a16="http://schemas.microsoft.com/office/drawing/2014/main" id="{BF112B84-F39A-4837-BE30-1AD84DD8731E}"/>
              </a:ext>
            </a:extLst>
          </p:cNvPr>
          <p:cNvSpPr/>
          <p:nvPr/>
        </p:nvSpPr>
        <p:spPr>
          <a:xfrm rot="5400000">
            <a:off x="8907201" y="3038269"/>
            <a:ext cx="879683" cy="939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5" name="Imagen 4">
            <a:extLst>
              <a:ext uri="{FF2B5EF4-FFF2-40B4-BE49-F238E27FC236}">
                <a16:creationId xmlns:a16="http://schemas.microsoft.com/office/drawing/2014/main" id="{2F89EF84-569F-1060-6F4A-FEE2BA1864E5}"/>
              </a:ext>
            </a:extLst>
          </p:cNvPr>
          <p:cNvPicPr>
            <a:picLocks noChangeAspect="1"/>
          </p:cNvPicPr>
          <p:nvPr/>
        </p:nvPicPr>
        <p:blipFill>
          <a:blip r:embed="rId4"/>
          <a:stretch>
            <a:fillRect/>
          </a:stretch>
        </p:blipFill>
        <p:spPr>
          <a:xfrm>
            <a:off x="2964858" y="3951243"/>
            <a:ext cx="1765310" cy="574633"/>
          </a:xfrm>
          <a:prstGeom prst="rect">
            <a:avLst/>
          </a:prstGeom>
        </p:spPr>
      </p:pic>
      <p:sp>
        <p:nvSpPr>
          <p:cNvPr id="6" name="CuadroTexto 5">
            <a:extLst>
              <a:ext uri="{FF2B5EF4-FFF2-40B4-BE49-F238E27FC236}">
                <a16:creationId xmlns:a16="http://schemas.microsoft.com/office/drawing/2014/main" id="{C81A3A81-255D-236F-7988-86A4CA7ABA9A}"/>
              </a:ext>
            </a:extLst>
          </p:cNvPr>
          <p:cNvSpPr txBox="1"/>
          <p:nvPr/>
        </p:nvSpPr>
        <p:spPr>
          <a:xfrm>
            <a:off x="2908519" y="4503032"/>
            <a:ext cx="1536971" cy="276999"/>
          </a:xfrm>
          <a:prstGeom prst="rect">
            <a:avLst/>
          </a:prstGeom>
          <a:noFill/>
        </p:spPr>
        <p:txBody>
          <a:bodyPr wrap="square" rtlCol="0">
            <a:spAutoFit/>
          </a:bodyPr>
          <a:lstStyle/>
          <a:p>
            <a:r>
              <a:rPr lang="es-AR" sz="1200" dirty="0">
                <a:latin typeface="Century" panose="02040604050505020304" pitchFamily="18" charset="0"/>
              </a:rPr>
              <a:t>n</a:t>
            </a:r>
            <a:r>
              <a:rPr lang="es-AR" sz="1200" dirty="0"/>
              <a:t>: número de etapa</a:t>
            </a:r>
          </a:p>
        </p:txBody>
      </p:sp>
      <p:sp>
        <p:nvSpPr>
          <p:cNvPr id="7" name="CuadroTexto 6">
            <a:extLst>
              <a:ext uri="{FF2B5EF4-FFF2-40B4-BE49-F238E27FC236}">
                <a16:creationId xmlns:a16="http://schemas.microsoft.com/office/drawing/2014/main" id="{C88E69C2-CF66-F1AF-1D1D-962032E8EA2A}"/>
              </a:ext>
            </a:extLst>
          </p:cNvPr>
          <p:cNvSpPr txBox="1"/>
          <p:nvPr/>
        </p:nvSpPr>
        <p:spPr>
          <a:xfrm>
            <a:off x="3694176" y="4311450"/>
            <a:ext cx="785749" cy="276999"/>
          </a:xfrm>
          <a:prstGeom prst="rect">
            <a:avLst/>
          </a:prstGeom>
          <a:noFill/>
        </p:spPr>
        <p:txBody>
          <a:bodyPr wrap="square" rtlCol="0">
            <a:spAutoFit/>
          </a:bodyPr>
          <a:lstStyle/>
          <a:p>
            <a:r>
              <a:rPr lang="es-AR" sz="1200" dirty="0"/>
              <a:t>=</a:t>
            </a:r>
            <a:r>
              <a:rPr lang="es-AR" sz="1100" dirty="0"/>
              <a:t>1</a:t>
            </a:r>
          </a:p>
        </p:txBody>
      </p:sp>
    </p:spTree>
    <p:extLst>
      <p:ext uri="{BB962C8B-B14F-4D97-AF65-F5344CB8AC3E}">
        <p14:creationId xmlns:p14="http://schemas.microsoft.com/office/powerpoint/2010/main" val="1770201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4D6EDE6A-95FE-4ADD-A87F-0AD9245DFFAB}"/>
              </a:ext>
            </a:extLst>
          </p:cNvPr>
          <p:cNvSpPr>
            <a:spLocks noGrp="1"/>
          </p:cNvSpPr>
          <p:nvPr>
            <p:ph type="body" sz="quarter" idx="4294967295"/>
          </p:nvPr>
        </p:nvSpPr>
        <p:spPr>
          <a:xfrm>
            <a:off x="184443" y="966166"/>
            <a:ext cx="10152376" cy="415999"/>
          </a:xfrm>
          <a:prstGeom prst="rect">
            <a:avLst/>
          </a:prstGeom>
        </p:spPr>
        <p:txBody>
          <a:bodyPr/>
          <a:lstStyle/>
          <a:p>
            <a:pPr marL="0" indent="0">
              <a:buNone/>
            </a:pPr>
            <a:r>
              <a:rPr lang="es-AR" sz="1800" b="1" dirty="0"/>
              <a:t>Variables del Frac hits a nivel Etapa vs Distancia</a:t>
            </a:r>
          </a:p>
          <a:p>
            <a:endParaRPr lang="es-AR" sz="2400" b="1" dirty="0"/>
          </a:p>
        </p:txBody>
      </p:sp>
      <p:sp>
        <p:nvSpPr>
          <p:cNvPr id="6" name="Marcador de texto 2">
            <a:extLst>
              <a:ext uri="{FF2B5EF4-FFF2-40B4-BE49-F238E27FC236}">
                <a16:creationId xmlns:a16="http://schemas.microsoft.com/office/drawing/2014/main" id="{BEAAF646-E61F-402F-9600-48BAC06B4411}"/>
              </a:ext>
            </a:extLst>
          </p:cNvPr>
          <p:cNvSpPr txBox="1">
            <a:spLocks/>
          </p:cNvSpPr>
          <p:nvPr/>
        </p:nvSpPr>
        <p:spPr>
          <a:xfrm>
            <a:off x="8784299" y="1507577"/>
            <a:ext cx="3264363" cy="4947151"/>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indent="-380990" algn="just">
              <a:buFont typeface="Wingdings" panose="05000000000000000000" pitchFamily="2" charset="2"/>
              <a:buChar char="ü"/>
            </a:pPr>
            <a:r>
              <a:rPr lang="es-AR" sz="1600" b="0"/>
              <a:t>La </a:t>
            </a:r>
            <a:r>
              <a:rPr lang="es-AR" sz="1600" b="0" i="1"/>
              <a:t>Intensidad y los </a:t>
            </a:r>
            <a:r>
              <a:rPr lang="el-GR" sz="1600" b="0" i="1"/>
              <a:t>Δ</a:t>
            </a:r>
            <a:r>
              <a:rPr lang="es-AR" sz="1600" b="0" i="1"/>
              <a:t>Pmax </a:t>
            </a:r>
            <a:r>
              <a:rPr lang="es-AR" sz="1600" b="0"/>
              <a:t>relacionados con la distancia tiene un comportamiento similar.</a:t>
            </a:r>
          </a:p>
          <a:p>
            <a:pPr marL="380990" indent="-380990" algn="just">
              <a:buFont typeface="Wingdings" panose="05000000000000000000" pitchFamily="2" charset="2"/>
              <a:buChar char="ü"/>
            </a:pPr>
            <a:endParaRPr lang="es-AR" sz="1000" b="0"/>
          </a:p>
          <a:p>
            <a:pPr marL="380990" indent="-380990" algn="just">
              <a:buFont typeface="Wingdings" panose="05000000000000000000" pitchFamily="2" charset="2"/>
              <a:buChar char="ü"/>
            </a:pPr>
            <a:r>
              <a:rPr lang="es-AR" sz="1600" b="0"/>
              <a:t>La distancia donde se registran los picos de intensidades o de presiones es ~375 m. </a:t>
            </a:r>
          </a:p>
          <a:p>
            <a:pPr marL="380990" indent="-380990" algn="just">
              <a:buFont typeface="Wingdings" panose="05000000000000000000" pitchFamily="2" charset="2"/>
              <a:buChar char="ü"/>
            </a:pPr>
            <a:endParaRPr lang="es-AR" sz="1000" b="0"/>
          </a:p>
          <a:p>
            <a:pPr marL="380990" indent="-380990" algn="just">
              <a:buFont typeface="Wingdings" panose="05000000000000000000" pitchFamily="2" charset="2"/>
              <a:buChar char="ü"/>
            </a:pPr>
            <a:r>
              <a:rPr lang="es-AR" sz="1600" b="0"/>
              <a:t>La respuesta de intensidades y de presiones a diferentes niveles son bajos.</a:t>
            </a:r>
          </a:p>
          <a:p>
            <a:pPr marL="380990" indent="-380990" algn="just">
              <a:buFont typeface="Wingdings" panose="05000000000000000000" pitchFamily="2" charset="2"/>
              <a:buChar char="ü"/>
            </a:pPr>
            <a:endParaRPr lang="es-AR" sz="1000" b="0"/>
          </a:p>
          <a:p>
            <a:pPr marL="380990" indent="-380990" algn="just">
              <a:buFont typeface="Wingdings" panose="05000000000000000000" pitchFamily="2" charset="2"/>
              <a:buChar char="ü"/>
            </a:pPr>
            <a:r>
              <a:rPr lang="es-AR" sz="1600" b="0"/>
              <a:t>El </a:t>
            </a:r>
            <a:r>
              <a:rPr lang="es-AR" sz="1600" b="0" i="1"/>
              <a:t>T delay</a:t>
            </a:r>
            <a:r>
              <a:rPr lang="es-AR" sz="1600" b="0"/>
              <a:t> siempre incrementa con la distancia a mismo nivel.</a:t>
            </a:r>
          </a:p>
          <a:p>
            <a:pPr marL="380990" indent="-380990" algn="just">
              <a:buFont typeface="Wingdings" panose="05000000000000000000" pitchFamily="2" charset="2"/>
              <a:buChar char="ü"/>
            </a:pPr>
            <a:endParaRPr lang="es-AR" sz="1000" b="0"/>
          </a:p>
          <a:p>
            <a:pPr marL="380990" indent="-380990" algn="just">
              <a:buFont typeface="Wingdings" panose="05000000000000000000" pitchFamily="2" charset="2"/>
              <a:buChar char="ü"/>
            </a:pPr>
            <a:r>
              <a:rPr lang="es-AR" sz="1600" b="0"/>
              <a:t>A diferente nivel el </a:t>
            </a:r>
            <a:r>
              <a:rPr lang="es-AR" sz="1600" b="0" i="1"/>
              <a:t>T delay </a:t>
            </a:r>
            <a:r>
              <a:rPr lang="es-AR" sz="1600" b="0"/>
              <a:t>tiene otro comportamiento.</a:t>
            </a:r>
          </a:p>
          <a:p>
            <a:pPr marL="380990" indent="-380990">
              <a:buFont typeface="Wingdings" panose="05000000000000000000" pitchFamily="2" charset="2"/>
              <a:buChar char="ü"/>
            </a:pPr>
            <a:endParaRPr lang="es-AR" sz="1000" b="0"/>
          </a:p>
        </p:txBody>
      </p:sp>
      <p:sp>
        <p:nvSpPr>
          <p:cNvPr id="8" name="CuadroTexto 7">
            <a:extLst>
              <a:ext uri="{FF2B5EF4-FFF2-40B4-BE49-F238E27FC236}">
                <a16:creationId xmlns:a16="http://schemas.microsoft.com/office/drawing/2014/main" id="{69F1BC1C-D58E-4626-AAAD-C13CDCC04950}"/>
              </a:ext>
            </a:extLst>
          </p:cNvPr>
          <p:cNvSpPr txBox="1"/>
          <p:nvPr/>
        </p:nvSpPr>
        <p:spPr>
          <a:xfrm>
            <a:off x="2741997" y="6417904"/>
            <a:ext cx="4514169" cy="440096"/>
          </a:xfrm>
          <a:prstGeom prst="rect">
            <a:avLst/>
          </a:prstGeom>
          <a:noFill/>
        </p:spPr>
        <p:txBody>
          <a:bodyPr vert="horz" wrap="square" lIns="0" tIns="96000" rIns="192000" bIns="96000" rtlCol="0" anchor="ctr" anchorCtr="0">
            <a:spAutoFit/>
          </a:bodyPr>
          <a:lstStyle>
            <a:lvl1pPr defTabSz="457200">
              <a:spcBef>
                <a:spcPct val="0"/>
              </a:spcBef>
              <a:buNone/>
              <a:defRPr sz="1200" b="0" cap="none" baseline="0">
                <a:solidFill>
                  <a:srgbClr val="0070C0"/>
                </a:solidFill>
                <a:latin typeface="+mj-lt"/>
                <a:ea typeface="+mj-ea"/>
                <a:cs typeface="+mj-cs"/>
              </a:defRPr>
            </a:lvl1pPr>
          </a:lstStyle>
          <a:p>
            <a:r>
              <a:rPr lang="es-AR" sz="1600" b="1">
                <a:solidFill>
                  <a:schemeClr val="tx1"/>
                </a:solidFill>
                <a:latin typeface="+mn-lt"/>
              </a:rPr>
              <a:t>Distancia mínima entre pozos padres (D3D)</a:t>
            </a:r>
          </a:p>
        </p:txBody>
      </p:sp>
      <p:pic>
        <p:nvPicPr>
          <p:cNvPr id="9" name="Imagen 8" descr="Gráfico, Gráfico de dispersión&#10;&#10;Descripción generada automáticamente">
            <a:extLst>
              <a:ext uri="{FF2B5EF4-FFF2-40B4-BE49-F238E27FC236}">
                <a16:creationId xmlns:a16="http://schemas.microsoft.com/office/drawing/2014/main" id="{8FD0A5BC-8B5B-41FE-8C87-5D9D998089B5}"/>
              </a:ext>
            </a:extLst>
          </p:cNvPr>
          <p:cNvPicPr/>
          <p:nvPr/>
        </p:nvPicPr>
        <p:blipFill>
          <a:blip r:embed="rId3">
            <a:extLst>
              <a:ext uri="{28A0092B-C50C-407E-A947-70E740481C1C}">
                <a14:useLocalDpi xmlns:a14="http://schemas.microsoft.com/office/drawing/2010/main" val="0"/>
              </a:ext>
            </a:extLst>
          </a:blip>
          <a:stretch>
            <a:fillRect/>
          </a:stretch>
        </p:blipFill>
        <p:spPr>
          <a:xfrm>
            <a:off x="184443" y="1460965"/>
            <a:ext cx="8599856" cy="5040377"/>
          </a:xfrm>
          <a:prstGeom prst="rect">
            <a:avLst/>
          </a:prstGeom>
        </p:spPr>
      </p:pic>
      <p:pic>
        <p:nvPicPr>
          <p:cNvPr id="10" name="Imagen 9">
            <a:extLst>
              <a:ext uri="{FF2B5EF4-FFF2-40B4-BE49-F238E27FC236}">
                <a16:creationId xmlns:a16="http://schemas.microsoft.com/office/drawing/2014/main" id="{A3A8B345-27D9-40E1-BE54-51C0F98D3621}"/>
              </a:ext>
            </a:extLst>
          </p:cNvPr>
          <p:cNvPicPr>
            <a:picLocks noChangeAspect="1"/>
          </p:cNvPicPr>
          <p:nvPr/>
        </p:nvPicPr>
        <p:blipFill>
          <a:blip r:embed="rId4"/>
          <a:stretch>
            <a:fillRect/>
          </a:stretch>
        </p:blipFill>
        <p:spPr>
          <a:xfrm>
            <a:off x="6576053" y="4366225"/>
            <a:ext cx="2046875" cy="1559052"/>
          </a:xfrm>
          <a:prstGeom prst="rect">
            <a:avLst/>
          </a:prstGeom>
        </p:spPr>
      </p:pic>
    </p:spTree>
    <p:extLst>
      <p:ext uri="{BB962C8B-B14F-4D97-AF65-F5344CB8AC3E}">
        <p14:creationId xmlns:p14="http://schemas.microsoft.com/office/powerpoint/2010/main" val="2876219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DAB09C7-50BB-4206-9998-979FA2C64A16}"/>
              </a:ext>
            </a:extLst>
          </p:cNvPr>
          <p:cNvSpPr txBox="1"/>
          <p:nvPr/>
        </p:nvSpPr>
        <p:spPr>
          <a:xfrm>
            <a:off x="5957052" y="1898630"/>
            <a:ext cx="5790293" cy="3416320"/>
          </a:xfrm>
          <a:prstGeom prst="rect">
            <a:avLst/>
          </a:prstGeom>
          <a:noFill/>
        </p:spPr>
        <p:txBody>
          <a:bodyPr wrap="square" rtlCol="0">
            <a:spAutoFit/>
          </a:bodyPr>
          <a:lstStyle/>
          <a:p>
            <a:pPr marL="380990" indent="-380990" algn="just">
              <a:buFont typeface="Wingdings" panose="05000000000000000000" pitchFamily="2" charset="2"/>
              <a:buChar char="Ø"/>
            </a:pPr>
            <a:r>
              <a:rPr lang="es-AR" dirty="0"/>
              <a:t>Entender como los Padres fueron afectados con las interferencias y como impactan las variables del FH en su productividad.</a:t>
            </a:r>
          </a:p>
          <a:p>
            <a:pPr algn="just"/>
            <a:endParaRPr lang="es-AR" dirty="0"/>
          </a:p>
          <a:p>
            <a:pPr marL="380990" indent="-380990" algn="just">
              <a:buFont typeface="Wingdings" panose="05000000000000000000" pitchFamily="2" charset="2"/>
              <a:buChar char="Ø"/>
            </a:pPr>
            <a:r>
              <a:rPr lang="es-AR" dirty="0"/>
              <a:t>Relacionar el FH con las propiedades geomecánicas del subsuelo.</a:t>
            </a:r>
          </a:p>
          <a:p>
            <a:pPr algn="just"/>
            <a:endParaRPr lang="es-AR" dirty="0"/>
          </a:p>
          <a:p>
            <a:pPr marL="380990" indent="-380990" algn="just">
              <a:buFont typeface="Wingdings" panose="05000000000000000000" pitchFamily="2" charset="2"/>
              <a:buChar char="Ø"/>
            </a:pPr>
            <a:r>
              <a:rPr lang="es-AR" dirty="0"/>
              <a:t>Realizar un </a:t>
            </a:r>
            <a:r>
              <a:rPr lang="es-AR" i="1" dirty="0"/>
              <a:t>Data Analytics </a:t>
            </a:r>
            <a:r>
              <a:rPr lang="es-AR" dirty="0"/>
              <a:t>con la base de datos de los FH para entender las variables que más impactan.</a:t>
            </a:r>
          </a:p>
          <a:p>
            <a:endParaRPr lang="es-AR" dirty="0"/>
          </a:p>
          <a:p>
            <a:endParaRPr lang="es-AR" dirty="0"/>
          </a:p>
          <a:p>
            <a:pPr marL="380990" indent="-380990">
              <a:buFont typeface="Wingdings" panose="05000000000000000000" pitchFamily="2" charset="2"/>
              <a:buChar char="Ø"/>
            </a:pPr>
            <a:endParaRPr lang="es-AR" dirty="0"/>
          </a:p>
        </p:txBody>
      </p:sp>
      <p:cxnSp>
        <p:nvCxnSpPr>
          <p:cNvPr id="8" name="Conector recto 7">
            <a:extLst>
              <a:ext uri="{FF2B5EF4-FFF2-40B4-BE49-F238E27FC236}">
                <a16:creationId xmlns:a16="http://schemas.microsoft.com/office/drawing/2014/main" id="{331D52F7-52CE-4DEA-A8BB-31008E40DC82}"/>
              </a:ext>
            </a:extLst>
          </p:cNvPr>
          <p:cNvCxnSpPr>
            <a:cxnSpLocks/>
          </p:cNvCxnSpPr>
          <p:nvPr/>
        </p:nvCxnSpPr>
        <p:spPr>
          <a:xfrm>
            <a:off x="335360" y="1267888"/>
            <a:ext cx="1632181"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Conector recto 8">
            <a:extLst>
              <a:ext uri="{FF2B5EF4-FFF2-40B4-BE49-F238E27FC236}">
                <a16:creationId xmlns:a16="http://schemas.microsoft.com/office/drawing/2014/main" id="{73AE6DCC-4331-48A6-9147-07CB01569BB0}"/>
              </a:ext>
            </a:extLst>
          </p:cNvPr>
          <p:cNvCxnSpPr>
            <a:cxnSpLocks/>
          </p:cNvCxnSpPr>
          <p:nvPr/>
        </p:nvCxnSpPr>
        <p:spPr>
          <a:xfrm>
            <a:off x="6363461" y="1356274"/>
            <a:ext cx="1632181"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CuadroTexto 9">
            <a:extLst>
              <a:ext uri="{FF2B5EF4-FFF2-40B4-BE49-F238E27FC236}">
                <a16:creationId xmlns:a16="http://schemas.microsoft.com/office/drawing/2014/main" id="{B1FB814B-9584-4EA5-86F9-25D8CC7DB375}"/>
              </a:ext>
            </a:extLst>
          </p:cNvPr>
          <p:cNvSpPr txBox="1"/>
          <p:nvPr/>
        </p:nvSpPr>
        <p:spPr>
          <a:xfrm>
            <a:off x="264527" y="1356274"/>
            <a:ext cx="2212404" cy="369332"/>
          </a:xfrm>
          <a:prstGeom prst="rect">
            <a:avLst/>
          </a:prstGeom>
          <a:noFill/>
        </p:spPr>
        <p:txBody>
          <a:bodyPr wrap="square" rtlCol="0">
            <a:spAutoFit/>
          </a:bodyPr>
          <a:lstStyle/>
          <a:p>
            <a:r>
              <a:rPr lang="es-AR" b="1"/>
              <a:t>Conclusiones</a:t>
            </a:r>
          </a:p>
        </p:txBody>
      </p:sp>
      <p:sp>
        <p:nvSpPr>
          <p:cNvPr id="11" name="CuadroTexto 10">
            <a:extLst>
              <a:ext uri="{FF2B5EF4-FFF2-40B4-BE49-F238E27FC236}">
                <a16:creationId xmlns:a16="http://schemas.microsoft.com/office/drawing/2014/main" id="{D88D66F6-8B92-4265-969E-10AD2D3AD718}"/>
              </a:ext>
            </a:extLst>
          </p:cNvPr>
          <p:cNvSpPr txBox="1"/>
          <p:nvPr/>
        </p:nvSpPr>
        <p:spPr>
          <a:xfrm>
            <a:off x="-1752" y="1898630"/>
            <a:ext cx="5711957" cy="4524315"/>
          </a:xfrm>
          <a:prstGeom prst="rect">
            <a:avLst/>
          </a:prstGeom>
          <a:noFill/>
        </p:spPr>
        <p:txBody>
          <a:bodyPr wrap="square" rtlCol="0">
            <a:spAutoFit/>
          </a:bodyPr>
          <a:lstStyle/>
          <a:p>
            <a:pPr marL="380990" indent="-380990" algn="just">
              <a:buFont typeface="Wingdings" panose="05000000000000000000" pitchFamily="2" charset="2"/>
              <a:buChar char="Ø"/>
            </a:pPr>
            <a:r>
              <a:rPr lang="es-AR" dirty="0"/>
              <a:t>Se identificaron diferentes tipos de </a:t>
            </a:r>
            <a:r>
              <a:rPr lang="es-AR" i="1" dirty="0"/>
              <a:t>frac hits</a:t>
            </a:r>
            <a:r>
              <a:rPr lang="es-AR" dirty="0"/>
              <a:t>: en la zona de “llenado o presurización”  y los de la “zona de estabilización”.</a:t>
            </a:r>
          </a:p>
          <a:p>
            <a:pPr marL="380990" indent="-380990" algn="just">
              <a:buFont typeface="Wingdings" panose="05000000000000000000" pitchFamily="2" charset="2"/>
              <a:buChar char="Ø"/>
            </a:pPr>
            <a:endParaRPr lang="es-AR" dirty="0"/>
          </a:p>
          <a:p>
            <a:pPr marL="380990" indent="-380990" algn="just">
              <a:buFont typeface="Wingdings" panose="05000000000000000000" pitchFamily="2" charset="2"/>
              <a:buChar char="Ø"/>
            </a:pPr>
            <a:r>
              <a:rPr lang="es-AR" dirty="0"/>
              <a:t>Se definen una nueva variable que representa el periodo de llenado del pozo padre: </a:t>
            </a:r>
            <a:r>
              <a:rPr lang="es-AR" b="1" dirty="0"/>
              <a:t>Intensidad máxima del pozo hijo</a:t>
            </a:r>
            <a:r>
              <a:rPr lang="es-AR" dirty="0"/>
              <a:t>.</a:t>
            </a:r>
          </a:p>
          <a:p>
            <a:pPr marL="380990" indent="-380990" algn="just">
              <a:buFont typeface="Wingdings" panose="05000000000000000000" pitchFamily="2" charset="2"/>
              <a:buChar char="Ø"/>
            </a:pPr>
            <a:endParaRPr lang="es-AR" dirty="0"/>
          </a:p>
          <a:p>
            <a:pPr marL="380990" indent="-380990" algn="just">
              <a:buFont typeface="Wingdings" panose="05000000000000000000" pitchFamily="2" charset="2"/>
              <a:buChar char="Ø"/>
            </a:pPr>
            <a:r>
              <a:rPr lang="es-AR" dirty="0"/>
              <a:t>La Intensidad Máxima del pozo hijo se contrastó con variables conocidas del efecto </a:t>
            </a:r>
            <a:r>
              <a:rPr lang="es-AR" i="1" dirty="0"/>
              <a:t>parent child</a:t>
            </a:r>
            <a:r>
              <a:rPr lang="es-AR" dirty="0"/>
              <a:t>: depleción del padre, etapas enfrentadas y productividad.</a:t>
            </a:r>
          </a:p>
          <a:p>
            <a:pPr algn="just"/>
            <a:endParaRPr lang="es-AR" dirty="0"/>
          </a:p>
          <a:p>
            <a:pPr marL="380990" indent="-380990" algn="just">
              <a:buFont typeface="Wingdings" panose="05000000000000000000" pitchFamily="2" charset="2"/>
              <a:buChar char="Ø"/>
            </a:pPr>
            <a:r>
              <a:rPr lang="es-AR" dirty="0"/>
              <a:t>Se identifica una distancia mínima donde los </a:t>
            </a:r>
            <a:r>
              <a:rPr lang="es-AR" i="1" dirty="0"/>
              <a:t>frac hits </a:t>
            </a:r>
            <a:r>
              <a:rPr lang="es-AR" dirty="0"/>
              <a:t>comienzan a disminuir ~375 m, primera medida de mitigación.</a:t>
            </a:r>
          </a:p>
          <a:p>
            <a:pPr marL="380990" indent="-380990">
              <a:buFont typeface="Wingdings" panose="05000000000000000000" pitchFamily="2" charset="2"/>
              <a:buChar char="Ø"/>
            </a:pPr>
            <a:endParaRPr lang="es-AR" dirty="0"/>
          </a:p>
        </p:txBody>
      </p:sp>
      <p:sp>
        <p:nvSpPr>
          <p:cNvPr id="12" name="CuadroTexto 11">
            <a:extLst>
              <a:ext uri="{FF2B5EF4-FFF2-40B4-BE49-F238E27FC236}">
                <a16:creationId xmlns:a16="http://schemas.microsoft.com/office/drawing/2014/main" id="{C4674DA9-AE79-4CE4-BCF8-DD66CC915E1A}"/>
              </a:ext>
            </a:extLst>
          </p:cNvPr>
          <p:cNvSpPr txBox="1"/>
          <p:nvPr/>
        </p:nvSpPr>
        <p:spPr>
          <a:xfrm>
            <a:off x="6287261" y="1356274"/>
            <a:ext cx="2212404" cy="369332"/>
          </a:xfrm>
          <a:prstGeom prst="rect">
            <a:avLst/>
          </a:prstGeom>
          <a:noFill/>
        </p:spPr>
        <p:txBody>
          <a:bodyPr wrap="square" rtlCol="0">
            <a:spAutoFit/>
          </a:bodyPr>
          <a:lstStyle/>
          <a:p>
            <a:r>
              <a:rPr lang="es-AR" b="1"/>
              <a:t>Análisis Futuros</a:t>
            </a:r>
          </a:p>
        </p:txBody>
      </p:sp>
    </p:spTree>
    <p:extLst>
      <p:ext uri="{BB962C8B-B14F-4D97-AF65-F5344CB8AC3E}">
        <p14:creationId xmlns:p14="http://schemas.microsoft.com/office/powerpoint/2010/main" val="427758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EEF80B5-1A48-4ABD-8A37-065664AA6A6C}"/>
              </a:ext>
            </a:extLst>
          </p:cNvPr>
          <p:cNvSpPr txBox="1"/>
          <p:nvPr/>
        </p:nvSpPr>
        <p:spPr>
          <a:xfrm>
            <a:off x="4007302" y="2782669"/>
            <a:ext cx="4615543" cy="646331"/>
          </a:xfrm>
          <a:prstGeom prst="rect">
            <a:avLst/>
          </a:prstGeom>
          <a:noFill/>
        </p:spPr>
        <p:txBody>
          <a:bodyPr wrap="square" rtlCol="0">
            <a:spAutoFit/>
          </a:bodyPr>
          <a:lstStyle/>
          <a:p>
            <a:r>
              <a:rPr lang="es-AR" sz="3600" b="1" dirty="0"/>
              <a:t>¡¡MUCHAS GRACIAS!!</a:t>
            </a:r>
          </a:p>
        </p:txBody>
      </p:sp>
      <p:sp>
        <p:nvSpPr>
          <p:cNvPr id="2" name="CuadroTexto 1">
            <a:extLst>
              <a:ext uri="{FF2B5EF4-FFF2-40B4-BE49-F238E27FC236}">
                <a16:creationId xmlns:a16="http://schemas.microsoft.com/office/drawing/2014/main" id="{7E6728C5-E1FE-3CC6-CA20-7C74ECAD1ED7}"/>
              </a:ext>
            </a:extLst>
          </p:cNvPr>
          <p:cNvSpPr txBox="1"/>
          <p:nvPr/>
        </p:nvSpPr>
        <p:spPr>
          <a:xfrm>
            <a:off x="2661653" y="4535634"/>
            <a:ext cx="7306842" cy="923330"/>
          </a:xfrm>
          <a:prstGeom prst="rect">
            <a:avLst/>
          </a:prstGeom>
          <a:noFill/>
        </p:spPr>
        <p:txBody>
          <a:bodyPr wrap="square" rtlCol="0">
            <a:spAutoFit/>
          </a:bodyPr>
          <a:lstStyle/>
          <a:p>
            <a:pPr algn="ctr"/>
            <a:r>
              <a:rPr lang="es-AR" dirty="0"/>
              <a:t>Mamani, Mariana Analía: mariana.mamani@ypf.com</a:t>
            </a:r>
          </a:p>
          <a:p>
            <a:pPr algn="ctr"/>
            <a:r>
              <a:rPr lang="es-AR" dirty="0"/>
              <a:t>Rosemblat, Amalia: amalia.rosemblat@ypf.com</a:t>
            </a:r>
          </a:p>
          <a:p>
            <a:pPr algn="ctr"/>
            <a:r>
              <a:rPr lang="es-AR" dirty="0"/>
              <a:t>Álvarez, María Fernanda: maria.fernanda.alvarez.castillo@ypf.com</a:t>
            </a:r>
          </a:p>
        </p:txBody>
      </p:sp>
      <p:pic>
        <p:nvPicPr>
          <p:cNvPr id="4" name="Imagen 3">
            <a:extLst>
              <a:ext uri="{FF2B5EF4-FFF2-40B4-BE49-F238E27FC236}">
                <a16:creationId xmlns:a16="http://schemas.microsoft.com/office/drawing/2014/main" id="{EB5EE2D3-CF0B-63DB-60D8-3515A95F12B5}"/>
              </a:ext>
            </a:extLst>
          </p:cNvPr>
          <p:cNvPicPr>
            <a:picLocks noChangeAspect="1"/>
          </p:cNvPicPr>
          <p:nvPr/>
        </p:nvPicPr>
        <p:blipFill>
          <a:blip r:embed="rId2"/>
          <a:stretch>
            <a:fillRect/>
          </a:stretch>
        </p:blipFill>
        <p:spPr>
          <a:xfrm>
            <a:off x="5507104" y="6000751"/>
            <a:ext cx="1781908" cy="723900"/>
          </a:xfrm>
          <a:prstGeom prst="rect">
            <a:avLst/>
          </a:prstGeom>
        </p:spPr>
      </p:pic>
    </p:spTree>
    <p:extLst>
      <p:ext uri="{BB962C8B-B14F-4D97-AF65-F5344CB8AC3E}">
        <p14:creationId xmlns:p14="http://schemas.microsoft.com/office/powerpoint/2010/main" val="4054375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4 Marcador de posición de imagen">
            <a:extLst>
              <a:ext uri="{FF2B5EF4-FFF2-40B4-BE49-F238E27FC236}">
                <a16:creationId xmlns:a16="http://schemas.microsoft.com/office/drawing/2014/main" id="{A3904637-75FC-6555-2015-713A7EEAAA83}"/>
              </a:ext>
            </a:extLst>
          </p:cNvPr>
          <p:cNvPicPr>
            <a:picLocks noChangeAspect="1"/>
          </p:cNvPicPr>
          <p:nvPr/>
        </p:nvPicPr>
        <p:blipFill rotWithShape="1">
          <a:blip r:embed="rId3">
            <a:extLst>
              <a:ext uri="{28A0092B-C50C-407E-A947-70E740481C1C}">
                <a14:useLocalDpi xmlns:a14="http://schemas.microsoft.com/office/drawing/2010/main" val="0"/>
              </a:ext>
            </a:extLst>
          </a:blip>
          <a:srcRect t="55090" b="8612"/>
          <a:stretch/>
        </p:blipFill>
        <p:spPr>
          <a:xfrm>
            <a:off x="0" y="681434"/>
            <a:ext cx="12197583" cy="2490391"/>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p:spPr>
      </p:pic>
      <p:sp>
        <p:nvSpPr>
          <p:cNvPr id="62" name="Text Placeholder 2">
            <a:extLst>
              <a:ext uri="{FF2B5EF4-FFF2-40B4-BE49-F238E27FC236}">
                <a16:creationId xmlns:a16="http://schemas.microsoft.com/office/drawing/2014/main" id="{1654F88A-381A-14BD-B55F-1016887F802B}"/>
              </a:ext>
            </a:extLst>
          </p:cNvPr>
          <p:cNvSpPr txBox="1">
            <a:spLocks/>
          </p:cNvSpPr>
          <p:nvPr/>
        </p:nvSpPr>
        <p:spPr>
          <a:xfrm>
            <a:off x="785391" y="3885604"/>
            <a:ext cx="452860" cy="353021"/>
          </a:xfrm>
          <a:prstGeom prst="rect">
            <a:avLst/>
          </a:prstGeom>
          <a:solidFill>
            <a:srgbClr val="00999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800">
                <a:solidFill>
                  <a:schemeClr val="bg1"/>
                </a:solidFill>
              </a:rPr>
              <a:t>01</a:t>
            </a:r>
            <a:endParaRPr lang="x-none" sz="1800">
              <a:solidFill>
                <a:schemeClr val="bg1"/>
              </a:solidFill>
            </a:endParaRPr>
          </a:p>
        </p:txBody>
      </p:sp>
      <p:sp>
        <p:nvSpPr>
          <p:cNvPr id="63" name="112 Marcador de texto">
            <a:extLst>
              <a:ext uri="{FF2B5EF4-FFF2-40B4-BE49-F238E27FC236}">
                <a16:creationId xmlns:a16="http://schemas.microsoft.com/office/drawing/2014/main" id="{1E7EB4DE-EA47-4168-8277-547C1E373AD2}"/>
              </a:ext>
            </a:extLst>
          </p:cNvPr>
          <p:cNvSpPr txBox="1">
            <a:spLocks/>
          </p:cNvSpPr>
          <p:nvPr/>
        </p:nvSpPr>
        <p:spPr>
          <a:xfrm>
            <a:off x="0" y="980482"/>
            <a:ext cx="10551583"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800" b="1"/>
              <a:t>ÍNDICE DE CONTENIDOS</a:t>
            </a:r>
          </a:p>
        </p:txBody>
      </p:sp>
      <p:sp>
        <p:nvSpPr>
          <p:cNvPr id="64" name="Text Placeholder 25">
            <a:extLst>
              <a:ext uri="{FF2B5EF4-FFF2-40B4-BE49-F238E27FC236}">
                <a16:creationId xmlns:a16="http://schemas.microsoft.com/office/drawing/2014/main" id="{7E29F8B8-287B-6115-2BAC-73AD37EC4876}"/>
              </a:ext>
            </a:extLst>
          </p:cNvPr>
          <p:cNvSpPr txBox="1">
            <a:spLocks/>
          </p:cNvSpPr>
          <p:nvPr/>
        </p:nvSpPr>
        <p:spPr>
          <a:xfrm>
            <a:off x="1266779" y="3885604"/>
            <a:ext cx="4829221" cy="353021"/>
          </a:xfrm>
          <a:prstGeom prst="rect">
            <a:avLst/>
          </a:prstGeom>
          <a:solidFill>
            <a:schemeClr val="bg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400"/>
              <a:t>Ubicación y muestra</a:t>
            </a:r>
            <a:endParaRPr lang="x-none" sz="1400"/>
          </a:p>
        </p:txBody>
      </p:sp>
      <p:sp>
        <p:nvSpPr>
          <p:cNvPr id="65" name="Text Placeholder 2">
            <a:extLst>
              <a:ext uri="{FF2B5EF4-FFF2-40B4-BE49-F238E27FC236}">
                <a16:creationId xmlns:a16="http://schemas.microsoft.com/office/drawing/2014/main" id="{1789CAA7-B737-368D-2993-82961BE57AD4}"/>
              </a:ext>
            </a:extLst>
          </p:cNvPr>
          <p:cNvSpPr txBox="1">
            <a:spLocks/>
          </p:cNvSpPr>
          <p:nvPr/>
        </p:nvSpPr>
        <p:spPr>
          <a:xfrm>
            <a:off x="785391" y="4438054"/>
            <a:ext cx="452860" cy="353021"/>
          </a:xfrm>
          <a:prstGeom prst="rect">
            <a:avLst/>
          </a:prstGeom>
          <a:solidFill>
            <a:srgbClr val="00999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800">
                <a:solidFill>
                  <a:schemeClr val="bg1"/>
                </a:solidFill>
              </a:rPr>
              <a:t>02</a:t>
            </a:r>
            <a:endParaRPr lang="x-none" sz="1800">
              <a:solidFill>
                <a:schemeClr val="bg1"/>
              </a:solidFill>
            </a:endParaRPr>
          </a:p>
        </p:txBody>
      </p:sp>
      <p:sp>
        <p:nvSpPr>
          <p:cNvPr id="66" name="Text Placeholder 25">
            <a:extLst>
              <a:ext uri="{FF2B5EF4-FFF2-40B4-BE49-F238E27FC236}">
                <a16:creationId xmlns:a16="http://schemas.microsoft.com/office/drawing/2014/main" id="{1DB5C7DD-1F9E-31E7-E717-601D51203C44}"/>
              </a:ext>
            </a:extLst>
          </p:cNvPr>
          <p:cNvSpPr txBox="1">
            <a:spLocks/>
          </p:cNvSpPr>
          <p:nvPr/>
        </p:nvSpPr>
        <p:spPr>
          <a:xfrm>
            <a:off x="1266779" y="4438054"/>
            <a:ext cx="4829221" cy="353021"/>
          </a:xfrm>
          <a:prstGeom prst="rect">
            <a:avLst/>
          </a:prstGeom>
          <a:solidFill>
            <a:schemeClr val="bg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400" dirty="0"/>
              <a:t>Interferencia</a:t>
            </a:r>
            <a:endParaRPr lang="x-none" sz="1400" dirty="0"/>
          </a:p>
        </p:txBody>
      </p:sp>
      <p:sp>
        <p:nvSpPr>
          <p:cNvPr id="67" name="Text Placeholder 2">
            <a:extLst>
              <a:ext uri="{FF2B5EF4-FFF2-40B4-BE49-F238E27FC236}">
                <a16:creationId xmlns:a16="http://schemas.microsoft.com/office/drawing/2014/main" id="{76639AF7-D929-DEB7-1513-EE3B1F126636}"/>
              </a:ext>
            </a:extLst>
          </p:cNvPr>
          <p:cNvSpPr txBox="1">
            <a:spLocks/>
          </p:cNvSpPr>
          <p:nvPr/>
        </p:nvSpPr>
        <p:spPr>
          <a:xfrm>
            <a:off x="785391" y="4990504"/>
            <a:ext cx="452860" cy="353021"/>
          </a:xfrm>
          <a:prstGeom prst="rect">
            <a:avLst/>
          </a:prstGeom>
          <a:solidFill>
            <a:srgbClr val="00999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800">
                <a:solidFill>
                  <a:schemeClr val="bg1"/>
                </a:solidFill>
              </a:rPr>
              <a:t>03</a:t>
            </a:r>
            <a:endParaRPr lang="x-none" sz="1800">
              <a:solidFill>
                <a:schemeClr val="bg1"/>
              </a:solidFill>
            </a:endParaRPr>
          </a:p>
        </p:txBody>
      </p:sp>
      <p:sp>
        <p:nvSpPr>
          <p:cNvPr id="68" name="Text Placeholder 25">
            <a:extLst>
              <a:ext uri="{FF2B5EF4-FFF2-40B4-BE49-F238E27FC236}">
                <a16:creationId xmlns:a16="http://schemas.microsoft.com/office/drawing/2014/main" id="{FD794B8E-31DA-99D2-0479-6850CD589E14}"/>
              </a:ext>
            </a:extLst>
          </p:cNvPr>
          <p:cNvSpPr txBox="1">
            <a:spLocks/>
          </p:cNvSpPr>
          <p:nvPr/>
        </p:nvSpPr>
        <p:spPr>
          <a:xfrm>
            <a:off x="1266779" y="4990504"/>
            <a:ext cx="4829221" cy="353021"/>
          </a:xfrm>
          <a:prstGeom prst="rect">
            <a:avLst/>
          </a:prstGeom>
          <a:solidFill>
            <a:schemeClr val="bg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400"/>
              <a:t>Frac Hit a nivel etapa </a:t>
            </a:r>
            <a:endParaRPr lang="x-none" sz="1400"/>
          </a:p>
        </p:txBody>
      </p:sp>
      <p:sp>
        <p:nvSpPr>
          <p:cNvPr id="69" name="Text Placeholder 2">
            <a:extLst>
              <a:ext uri="{FF2B5EF4-FFF2-40B4-BE49-F238E27FC236}">
                <a16:creationId xmlns:a16="http://schemas.microsoft.com/office/drawing/2014/main" id="{B47EC8A2-5985-B2D6-0E56-DE85B76F7372}"/>
              </a:ext>
            </a:extLst>
          </p:cNvPr>
          <p:cNvSpPr txBox="1">
            <a:spLocks/>
          </p:cNvSpPr>
          <p:nvPr/>
        </p:nvSpPr>
        <p:spPr>
          <a:xfrm>
            <a:off x="785391" y="5524497"/>
            <a:ext cx="452860" cy="353021"/>
          </a:xfrm>
          <a:prstGeom prst="rect">
            <a:avLst/>
          </a:prstGeom>
          <a:solidFill>
            <a:srgbClr val="00999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800">
                <a:solidFill>
                  <a:schemeClr val="bg1"/>
                </a:solidFill>
              </a:rPr>
              <a:t>04</a:t>
            </a:r>
            <a:endParaRPr lang="x-none" sz="1800">
              <a:solidFill>
                <a:schemeClr val="bg1"/>
              </a:solidFill>
            </a:endParaRPr>
          </a:p>
        </p:txBody>
      </p:sp>
      <p:sp>
        <p:nvSpPr>
          <p:cNvPr id="70" name="Text Placeholder 25">
            <a:extLst>
              <a:ext uri="{FF2B5EF4-FFF2-40B4-BE49-F238E27FC236}">
                <a16:creationId xmlns:a16="http://schemas.microsoft.com/office/drawing/2014/main" id="{2417B3F1-1D67-60C8-367B-D2376084801C}"/>
              </a:ext>
            </a:extLst>
          </p:cNvPr>
          <p:cNvSpPr txBox="1">
            <a:spLocks/>
          </p:cNvSpPr>
          <p:nvPr/>
        </p:nvSpPr>
        <p:spPr>
          <a:xfrm>
            <a:off x="1266779" y="5524497"/>
            <a:ext cx="4829221" cy="353021"/>
          </a:xfrm>
          <a:prstGeom prst="rect">
            <a:avLst/>
          </a:prstGeom>
          <a:solidFill>
            <a:schemeClr val="bg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400"/>
              <a:t>Frac Hit a nivel pozo</a:t>
            </a:r>
            <a:endParaRPr lang="x-none" sz="1400"/>
          </a:p>
        </p:txBody>
      </p:sp>
      <p:sp>
        <p:nvSpPr>
          <p:cNvPr id="71" name="Text Placeholder 2">
            <a:extLst>
              <a:ext uri="{FF2B5EF4-FFF2-40B4-BE49-F238E27FC236}">
                <a16:creationId xmlns:a16="http://schemas.microsoft.com/office/drawing/2014/main" id="{4BC46FCB-24E5-15C1-0F30-B249DF5D9BF0}"/>
              </a:ext>
            </a:extLst>
          </p:cNvPr>
          <p:cNvSpPr txBox="1">
            <a:spLocks/>
          </p:cNvSpPr>
          <p:nvPr/>
        </p:nvSpPr>
        <p:spPr>
          <a:xfrm>
            <a:off x="785391" y="6105519"/>
            <a:ext cx="452860" cy="353021"/>
          </a:xfrm>
          <a:prstGeom prst="rect">
            <a:avLst/>
          </a:prstGeom>
          <a:solidFill>
            <a:srgbClr val="00999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800">
                <a:solidFill>
                  <a:schemeClr val="bg1"/>
                </a:solidFill>
              </a:rPr>
              <a:t>05</a:t>
            </a:r>
            <a:endParaRPr lang="x-none" sz="1800">
              <a:solidFill>
                <a:schemeClr val="bg1"/>
              </a:solidFill>
            </a:endParaRPr>
          </a:p>
        </p:txBody>
      </p:sp>
      <p:sp>
        <p:nvSpPr>
          <p:cNvPr id="72" name="Text Placeholder 25">
            <a:extLst>
              <a:ext uri="{FF2B5EF4-FFF2-40B4-BE49-F238E27FC236}">
                <a16:creationId xmlns:a16="http://schemas.microsoft.com/office/drawing/2014/main" id="{BF26F4E5-B65E-5F97-B509-9CDF08D42B13}"/>
              </a:ext>
            </a:extLst>
          </p:cNvPr>
          <p:cNvSpPr txBox="1">
            <a:spLocks/>
          </p:cNvSpPr>
          <p:nvPr/>
        </p:nvSpPr>
        <p:spPr>
          <a:xfrm>
            <a:off x="1266779" y="6105519"/>
            <a:ext cx="4829221" cy="353021"/>
          </a:xfrm>
          <a:prstGeom prst="rect">
            <a:avLst/>
          </a:prstGeom>
          <a:solidFill>
            <a:schemeClr val="bg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400" dirty="0"/>
              <a:t>Intensidad máxima</a:t>
            </a:r>
            <a:endParaRPr lang="x-none" sz="1400" dirty="0"/>
          </a:p>
        </p:txBody>
      </p:sp>
      <p:sp>
        <p:nvSpPr>
          <p:cNvPr id="73" name="Text Placeholder 2">
            <a:extLst>
              <a:ext uri="{FF2B5EF4-FFF2-40B4-BE49-F238E27FC236}">
                <a16:creationId xmlns:a16="http://schemas.microsoft.com/office/drawing/2014/main" id="{AD64FDA5-2771-68AC-3375-9297D5407A86}"/>
              </a:ext>
            </a:extLst>
          </p:cNvPr>
          <p:cNvSpPr txBox="1">
            <a:spLocks/>
          </p:cNvSpPr>
          <p:nvPr/>
        </p:nvSpPr>
        <p:spPr>
          <a:xfrm>
            <a:off x="6290841" y="3885604"/>
            <a:ext cx="452860" cy="353021"/>
          </a:xfrm>
          <a:prstGeom prst="rect">
            <a:avLst/>
          </a:prstGeom>
          <a:solidFill>
            <a:srgbClr val="00999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800">
                <a:solidFill>
                  <a:schemeClr val="bg1"/>
                </a:solidFill>
              </a:rPr>
              <a:t>06</a:t>
            </a:r>
            <a:endParaRPr lang="x-none" sz="1800">
              <a:solidFill>
                <a:schemeClr val="bg1"/>
              </a:solidFill>
            </a:endParaRPr>
          </a:p>
        </p:txBody>
      </p:sp>
      <p:sp>
        <p:nvSpPr>
          <p:cNvPr id="74" name="Text Placeholder 25">
            <a:extLst>
              <a:ext uri="{FF2B5EF4-FFF2-40B4-BE49-F238E27FC236}">
                <a16:creationId xmlns:a16="http://schemas.microsoft.com/office/drawing/2014/main" id="{F988FE7F-3885-D7A7-502C-D286D7837652}"/>
              </a:ext>
            </a:extLst>
          </p:cNvPr>
          <p:cNvSpPr txBox="1">
            <a:spLocks/>
          </p:cNvSpPr>
          <p:nvPr/>
        </p:nvSpPr>
        <p:spPr>
          <a:xfrm>
            <a:off x="6772229" y="3885604"/>
            <a:ext cx="4829221" cy="353021"/>
          </a:xfrm>
          <a:prstGeom prst="rect">
            <a:avLst/>
          </a:prstGeom>
          <a:solidFill>
            <a:schemeClr val="bg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400" dirty="0"/>
              <a:t>Variables del FH vs Distancia P-H</a:t>
            </a:r>
            <a:endParaRPr lang="x-none" sz="1400" dirty="0"/>
          </a:p>
        </p:txBody>
      </p:sp>
      <p:sp>
        <p:nvSpPr>
          <p:cNvPr id="75" name="Text Placeholder 2">
            <a:extLst>
              <a:ext uri="{FF2B5EF4-FFF2-40B4-BE49-F238E27FC236}">
                <a16:creationId xmlns:a16="http://schemas.microsoft.com/office/drawing/2014/main" id="{A4E13C55-35F7-42CA-3431-7A10EA0FE425}"/>
              </a:ext>
            </a:extLst>
          </p:cNvPr>
          <p:cNvSpPr txBox="1">
            <a:spLocks/>
          </p:cNvSpPr>
          <p:nvPr/>
        </p:nvSpPr>
        <p:spPr>
          <a:xfrm>
            <a:off x="6290841" y="4438054"/>
            <a:ext cx="452860" cy="353021"/>
          </a:xfrm>
          <a:prstGeom prst="rect">
            <a:avLst/>
          </a:prstGeom>
          <a:solidFill>
            <a:srgbClr val="00999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800">
                <a:solidFill>
                  <a:schemeClr val="bg1"/>
                </a:solidFill>
              </a:rPr>
              <a:t>07</a:t>
            </a:r>
            <a:endParaRPr lang="x-none" sz="1800">
              <a:solidFill>
                <a:schemeClr val="bg1"/>
              </a:solidFill>
            </a:endParaRPr>
          </a:p>
        </p:txBody>
      </p:sp>
      <p:sp>
        <p:nvSpPr>
          <p:cNvPr id="76" name="Text Placeholder 25">
            <a:extLst>
              <a:ext uri="{FF2B5EF4-FFF2-40B4-BE49-F238E27FC236}">
                <a16:creationId xmlns:a16="http://schemas.microsoft.com/office/drawing/2014/main" id="{C90AEA67-E1BC-334A-BADD-B500D3D48A4A}"/>
              </a:ext>
            </a:extLst>
          </p:cNvPr>
          <p:cNvSpPr txBox="1">
            <a:spLocks/>
          </p:cNvSpPr>
          <p:nvPr/>
        </p:nvSpPr>
        <p:spPr>
          <a:xfrm>
            <a:off x="6772229" y="4438054"/>
            <a:ext cx="4829221" cy="353021"/>
          </a:xfrm>
          <a:prstGeom prst="rect">
            <a:avLst/>
          </a:prstGeom>
          <a:solidFill>
            <a:schemeClr val="bg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400" dirty="0"/>
              <a:t>Conclusiones y Análisis Futuros</a:t>
            </a:r>
            <a:endParaRPr lang="x-none" sz="1400" dirty="0"/>
          </a:p>
        </p:txBody>
      </p:sp>
    </p:spTree>
    <p:extLst>
      <p:ext uri="{BB962C8B-B14F-4D97-AF65-F5344CB8AC3E}">
        <p14:creationId xmlns:p14="http://schemas.microsoft.com/office/powerpoint/2010/main" val="1127644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89B266C8-CAAC-4FCE-B230-D28B0D7FB7EA}"/>
              </a:ext>
            </a:extLst>
          </p:cNvPr>
          <p:cNvPicPr/>
          <p:nvPr/>
        </p:nvPicPr>
        <p:blipFill rotWithShape="1">
          <a:blip r:embed="rId3" cstate="print">
            <a:extLst>
              <a:ext uri="{28A0092B-C50C-407E-A947-70E740481C1C}">
                <a14:useLocalDpi xmlns:a14="http://schemas.microsoft.com/office/drawing/2010/main" val="0"/>
              </a:ext>
            </a:extLst>
          </a:blip>
          <a:srcRect l="35795" t="26652" r="1163" b="4015"/>
          <a:stretch/>
        </p:blipFill>
        <p:spPr>
          <a:xfrm>
            <a:off x="3819525" y="4557973"/>
            <a:ext cx="2684154" cy="2166179"/>
          </a:xfrm>
          <a:prstGeom prst="rect">
            <a:avLst/>
          </a:prstGeom>
        </p:spPr>
      </p:pic>
      <p:pic>
        <p:nvPicPr>
          <p:cNvPr id="6" name="Imagen 5" descr="Mapa&#10;&#10;Descripción generada automáticamente">
            <a:extLst>
              <a:ext uri="{FF2B5EF4-FFF2-40B4-BE49-F238E27FC236}">
                <a16:creationId xmlns:a16="http://schemas.microsoft.com/office/drawing/2014/main" id="{66C647AB-B475-48CD-B239-B7FCDA0FA8A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19100" y="1371600"/>
            <a:ext cx="6496050" cy="3186373"/>
          </a:xfrm>
          <a:prstGeom prst="rect">
            <a:avLst/>
          </a:prstGeom>
        </p:spPr>
      </p:pic>
      <p:sp>
        <p:nvSpPr>
          <p:cNvPr id="7" name="CuadroTexto 6">
            <a:extLst>
              <a:ext uri="{FF2B5EF4-FFF2-40B4-BE49-F238E27FC236}">
                <a16:creationId xmlns:a16="http://schemas.microsoft.com/office/drawing/2014/main" id="{FAAD82AB-EED6-4D5E-8F1A-BE9A12122766}"/>
              </a:ext>
            </a:extLst>
          </p:cNvPr>
          <p:cNvSpPr txBox="1"/>
          <p:nvPr/>
        </p:nvSpPr>
        <p:spPr>
          <a:xfrm>
            <a:off x="0" y="5244168"/>
            <a:ext cx="3943350" cy="1077218"/>
          </a:xfrm>
          <a:prstGeom prst="rect">
            <a:avLst/>
          </a:prstGeom>
          <a:noFill/>
        </p:spPr>
        <p:txBody>
          <a:bodyPr wrap="square" rtlCol="0">
            <a:spAutoFit/>
          </a:bodyPr>
          <a:lstStyle/>
          <a:p>
            <a:pPr algn="ctr"/>
            <a:r>
              <a:rPr lang="es-AR" sz="1400" b="1" dirty="0"/>
              <a:t>Principal Yacimiento No Convencional</a:t>
            </a:r>
          </a:p>
          <a:p>
            <a:pPr algn="ctr"/>
            <a:r>
              <a:rPr lang="es-AR" sz="1400" dirty="0"/>
              <a:t>Fm. Vaca Muerta</a:t>
            </a:r>
          </a:p>
          <a:p>
            <a:pPr algn="ctr"/>
            <a:endParaRPr lang="es-AR" sz="1200" dirty="0"/>
          </a:p>
          <a:p>
            <a:pPr algn="ctr"/>
            <a:r>
              <a:rPr lang="es-AR" sz="1200" dirty="0"/>
              <a:t>393 pozos verticales</a:t>
            </a:r>
          </a:p>
          <a:p>
            <a:pPr algn="ctr"/>
            <a:r>
              <a:rPr lang="es-AR" sz="1200" dirty="0"/>
              <a:t>+ 367 pozos Horizontales</a:t>
            </a:r>
          </a:p>
        </p:txBody>
      </p:sp>
      <p:sp>
        <p:nvSpPr>
          <p:cNvPr id="11" name="Marcador de texto 15">
            <a:extLst>
              <a:ext uri="{FF2B5EF4-FFF2-40B4-BE49-F238E27FC236}">
                <a16:creationId xmlns:a16="http://schemas.microsoft.com/office/drawing/2014/main" id="{51A5EBDC-5CE6-450E-8D02-FF92D6FCDAB8}"/>
              </a:ext>
            </a:extLst>
          </p:cNvPr>
          <p:cNvSpPr txBox="1">
            <a:spLocks/>
          </p:cNvSpPr>
          <p:nvPr/>
        </p:nvSpPr>
        <p:spPr>
          <a:xfrm>
            <a:off x="173808" y="984822"/>
            <a:ext cx="11455787" cy="4038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AR" sz="1800" b="1" dirty="0"/>
              <a:t>Ubicación                                                                                                                         Muestra</a:t>
            </a:r>
          </a:p>
        </p:txBody>
      </p:sp>
      <p:graphicFrame>
        <p:nvGraphicFramePr>
          <p:cNvPr id="3" name="Diagrama 2">
            <a:extLst>
              <a:ext uri="{FF2B5EF4-FFF2-40B4-BE49-F238E27FC236}">
                <a16:creationId xmlns:a16="http://schemas.microsoft.com/office/drawing/2014/main" id="{7B9D099F-1212-6401-6984-A2C3F151A42E}"/>
              </a:ext>
            </a:extLst>
          </p:cNvPr>
          <p:cNvGraphicFramePr/>
          <p:nvPr>
            <p:extLst>
              <p:ext uri="{D42A27DB-BD31-4B8C-83A1-F6EECF244321}">
                <p14:modId xmlns:p14="http://schemas.microsoft.com/office/powerpoint/2010/main" val="973243358"/>
              </p:ext>
            </p:extLst>
          </p:nvPr>
        </p:nvGraphicFramePr>
        <p:xfrm>
          <a:off x="7116942" y="1196180"/>
          <a:ext cx="4381203" cy="47928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ángulo 3">
            <a:extLst>
              <a:ext uri="{FF2B5EF4-FFF2-40B4-BE49-F238E27FC236}">
                <a16:creationId xmlns:a16="http://schemas.microsoft.com/office/drawing/2014/main" id="{AAF23EA0-6C0C-8E61-D55E-CC44FC09CA4C}"/>
              </a:ext>
            </a:extLst>
          </p:cNvPr>
          <p:cNvSpPr/>
          <p:nvPr/>
        </p:nvSpPr>
        <p:spPr>
          <a:xfrm>
            <a:off x="7553324" y="1581151"/>
            <a:ext cx="4076271" cy="3895724"/>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CuadroTexto 8">
            <a:extLst>
              <a:ext uri="{FF2B5EF4-FFF2-40B4-BE49-F238E27FC236}">
                <a16:creationId xmlns:a16="http://schemas.microsoft.com/office/drawing/2014/main" id="{DC41742E-3428-D647-156D-7D716B283A53}"/>
              </a:ext>
            </a:extLst>
          </p:cNvPr>
          <p:cNvSpPr txBox="1"/>
          <p:nvPr/>
        </p:nvSpPr>
        <p:spPr>
          <a:xfrm>
            <a:off x="9226807" y="1576228"/>
            <a:ext cx="2839170" cy="369332"/>
          </a:xfrm>
          <a:prstGeom prst="rect">
            <a:avLst/>
          </a:prstGeom>
          <a:noFill/>
        </p:spPr>
        <p:txBody>
          <a:bodyPr wrap="square" rtlCol="0">
            <a:spAutoFit/>
          </a:bodyPr>
          <a:lstStyle/>
          <a:p>
            <a:r>
              <a:rPr lang="es-AR" b="1"/>
              <a:t>Información analizada </a:t>
            </a:r>
          </a:p>
        </p:txBody>
      </p:sp>
      <p:sp>
        <p:nvSpPr>
          <p:cNvPr id="12" name="Rectángulo 11">
            <a:extLst>
              <a:ext uri="{FF2B5EF4-FFF2-40B4-BE49-F238E27FC236}">
                <a16:creationId xmlns:a16="http://schemas.microsoft.com/office/drawing/2014/main" id="{DD42462F-0BA5-F164-8EAC-E8ECA2BD8B67}"/>
              </a:ext>
            </a:extLst>
          </p:cNvPr>
          <p:cNvSpPr/>
          <p:nvPr/>
        </p:nvSpPr>
        <p:spPr>
          <a:xfrm>
            <a:off x="419100" y="4619625"/>
            <a:ext cx="6130010" cy="2104528"/>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CuadroTexto 12">
            <a:extLst>
              <a:ext uri="{FF2B5EF4-FFF2-40B4-BE49-F238E27FC236}">
                <a16:creationId xmlns:a16="http://schemas.microsoft.com/office/drawing/2014/main" id="{047C8517-62D9-279C-6488-834104A62DDE}"/>
              </a:ext>
            </a:extLst>
          </p:cNvPr>
          <p:cNvSpPr txBox="1"/>
          <p:nvPr/>
        </p:nvSpPr>
        <p:spPr>
          <a:xfrm>
            <a:off x="7927759" y="6031118"/>
            <a:ext cx="33274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AR" sz="1600"/>
              <a:t>Datos a Nivel etapa y a nivel Pozo</a:t>
            </a:r>
          </a:p>
        </p:txBody>
      </p:sp>
      <p:sp>
        <p:nvSpPr>
          <p:cNvPr id="14" name="Rectángulo 13">
            <a:extLst>
              <a:ext uri="{FF2B5EF4-FFF2-40B4-BE49-F238E27FC236}">
                <a16:creationId xmlns:a16="http://schemas.microsoft.com/office/drawing/2014/main" id="{891E09CF-C21A-6726-45CD-D9B819B0BDCE}"/>
              </a:ext>
            </a:extLst>
          </p:cNvPr>
          <p:cNvSpPr/>
          <p:nvPr/>
        </p:nvSpPr>
        <p:spPr>
          <a:xfrm>
            <a:off x="4448332" y="5943601"/>
            <a:ext cx="1079292" cy="745760"/>
          </a:xfrm>
          <a:prstGeom prst="rect">
            <a:avLst/>
          </a:prstGeom>
          <a:noFill/>
          <a:ln w="190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776656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18" name="39 Conector recto">
            <a:extLst>
              <a:ext uri="{FF2B5EF4-FFF2-40B4-BE49-F238E27FC236}">
                <a16:creationId xmlns:a16="http://schemas.microsoft.com/office/drawing/2014/main" id="{8375D376-A6E8-DEB0-71C1-A040EC98B4D0}"/>
              </a:ext>
            </a:extLst>
          </p:cNvPr>
          <p:cNvCxnSpPr>
            <a:cxnSpLocks/>
          </p:cNvCxnSpPr>
          <p:nvPr/>
        </p:nvCxnSpPr>
        <p:spPr>
          <a:xfrm>
            <a:off x="2572812" y="4346847"/>
            <a:ext cx="2527473" cy="25515"/>
          </a:xfrm>
          <a:prstGeom prst="line">
            <a:avLst/>
          </a:prstGeom>
          <a:ln w="38100">
            <a:solidFill>
              <a:schemeClr val="bg1">
                <a:lumMod val="75000"/>
              </a:schemeClr>
            </a:solidFill>
            <a:headEnd w="med" len="sm"/>
          </a:ln>
          <a:effectLst>
            <a:innerShdw blurRad="63500" dist="50800">
              <a:prstClr val="black">
                <a:alpha val="50000"/>
              </a:prstClr>
            </a:inn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19" name="25 Forma libre">
            <a:extLst>
              <a:ext uri="{FF2B5EF4-FFF2-40B4-BE49-F238E27FC236}">
                <a16:creationId xmlns:a16="http://schemas.microsoft.com/office/drawing/2014/main" id="{F9207E01-3ADD-555A-4194-7BB4E0683F78}"/>
              </a:ext>
            </a:extLst>
          </p:cNvPr>
          <p:cNvSpPr/>
          <p:nvPr/>
        </p:nvSpPr>
        <p:spPr>
          <a:xfrm rot="215989">
            <a:off x="2129184" y="3372290"/>
            <a:ext cx="887251" cy="972951"/>
          </a:xfrm>
          <a:custGeom>
            <a:avLst/>
            <a:gdLst>
              <a:gd name="connsiteX0" fmla="*/ 12115 w 3041065"/>
              <a:gd name="connsiteY0" fmla="*/ 0 h 791633"/>
              <a:gd name="connsiteX1" fmla="*/ 88315 w 3041065"/>
              <a:gd name="connsiteY1" fmla="*/ 638175 h 791633"/>
              <a:gd name="connsiteX2" fmla="*/ 669340 w 3041065"/>
              <a:gd name="connsiteY2" fmla="*/ 781050 h 791633"/>
              <a:gd name="connsiteX3" fmla="*/ 3041065 w 3041065"/>
              <a:gd name="connsiteY3" fmla="*/ 781050 h 791633"/>
              <a:gd name="connsiteX4" fmla="*/ 3041065 w 3041065"/>
              <a:gd name="connsiteY4" fmla="*/ 781050 h 791633"/>
              <a:gd name="connsiteX0" fmla="*/ 5662 w 3072712"/>
              <a:gd name="connsiteY0" fmla="*/ 0 h 798789"/>
              <a:gd name="connsiteX1" fmla="*/ 119962 w 3072712"/>
              <a:gd name="connsiteY1" fmla="*/ 645331 h 798789"/>
              <a:gd name="connsiteX2" fmla="*/ 700987 w 3072712"/>
              <a:gd name="connsiteY2" fmla="*/ 788206 h 798789"/>
              <a:gd name="connsiteX3" fmla="*/ 3072712 w 3072712"/>
              <a:gd name="connsiteY3" fmla="*/ 788206 h 798789"/>
              <a:gd name="connsiteX4" fmla="*/ 3072712 w 3072712"/>
              <a:gd name="connsiteY4" fmla="*/ 788206 h 798789"/>
              <a:gd name="connsiteX0" fmla="*/ 3255 w 3108405"/>
              <a:gd name="connsiteY0" fmla="*/ 0 h 798789"/>
              <a:gd name="connsiteX1" fmla="*/ 155655 w 3108405"/>
              <a:gd name="connsiteY1" fmla="*/ 645331 h 798789"/>
              <a:gd name="connsiteX2" fmla="*/ 736680 w 3108405"/>
              <a:gd name="connsiteY2" fmla="*/ 788206 h 798789"/>
              <a:gd name="connsiteX3" fmla="*/ 3108405 w 3108405"/>
              <a:gd name="connsiteY3" fmla="*/ 788206 h 798789"/>
              <a:gd name="connsiteX4" fmla="*/ 3108405 w 3108405"/>
              <a:gd name="connsiteY4" fmla="*/ 788206 h 798789"/>
              <a:gd name="connsiteX0" fmla="*/ 3753 w 3108903"/>
              <a:gd name="connsiteY0" fmla="*/ 0 h 804090"/>
              <a:gd name="connsiteX1" fmla="*/ 146628 w 3108903"/>
              <a:gd name="connsiteY1" fmla="*/ 573768 h 804090"/>
              <a:gd name="connsiteX2" fmla="*/ 737178 w 3108903"/>
              <a:gd name="connsiteY2" fmla="*/ 788206 h 804090"/>
              <a:gd name="connsiteX3" fmla="*/ 3108903 w 3108903"/>
              <a:gd name="connsiteY3" fmla="*/ 788206 h 804090"/>
              <a:gd name="connsiteX4" fmla="*/ 3108903 w 3108903"/>
              <a:gd name="connsiteY4" fmla="*/ 788206 h 804090"/>
              <a:gd name="connsiteX0" fmla="*/ 3753 w 3130365"/>
              <a:gd name="connsiteY0" fmla="*/ 0 h 804090"/>
              <a:gd name="connsiteX1" fmla="*/ 146628 w 3130365"/>
              <a:gd name="connsiteY1" fmla="*/ 573768 h 804090"/>
              <a:gd name="connsiteX2" fmla="*/ 737178 w 3130365"/>
              <a:gd name="connsiteY2" fmla="*/ 788206 h 804090"/>
              <a:gd name="connsiteX3" fmla="*/ 3108903 w 3130365"/>
              <a:gd name="connsiteY3" fmla="*/ 788206 h 804090"/>
              <a:gd name="connsiteX4" fmla="*/ 3130364 w 3130365"/>
              <a:gd name="connsiteY4" fmla="*/ 782777 h 804090"/>
              <a:gd name="connsiteX0" fmla="*/ 3753 w 3108903"/>
              <a:gd name="connsiteY0" fmla="*/ 0 h 804090"/>
              <a:gd name="connsiteX1" fmla="*/ 146628 w 3108903"/>
              <a:gd name="connsiteY1" fmla="*/ 573768 h 804090"/>
              <a:gd name="connsiteX2" fmla="*/ 737178 w 3108903"/>
              <a:gd name="connsiteY2" fmla="*/ 788206 h 804090"/>
              <a:gd name="connsiteX3" fmla="*/ 3108903 w 3108903"/>
              <a:gd name="connsiteY3" fmla="*/ 788206 h 804090"/>
              <a:gd name="connsiteX4" fmla="*/ 3108128 w 3108903"/>
              <a:gd name="connsiteY4" fmla="*/ 782960 h 804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903" h="804090">
                <a:moveTo>
                  <a:pt x="3753" y="0"/>
                </a:moveTo>
                <a:cubicBezTo>
                  <a:pt x="-12916" y="254000"/>
                  <a:pt x="24391" y="442400"/>
                  <a:pt x="146628" y="573768"/>
                </a:cubicBezTo>
                <a:cubicBezTo>
                  <a:pt x="268865" y="705136"/>
                  <a:pt x="243466" y="752466"/>
                  <a:pt x="737178" y="788206"/>
                </a:cubicBezTo>
                <a:cubicBezTo>
                  <a:pt x="1230890" y="823946"/>
                  <a:pt x="3108903" y="788206"/>
                  <a:pt x="3108903" y="788206"/>
                </a:cubicBezTo>
                <a:cubicBezTo>
                  <a:pt x="3108645" y="786457"/>
                  <a:pt x="3108386" y="784709"/>
                  <a:pt x="3108128" y="782960"/>
                </a:cubicBezTo>
              </a:path>
            </a:pathLst>
          </a:custGeom>
          <a:ln w="38100">
            <a:solidFill>
              <a:schemeClr val="bg1">
                <a:lumMod val="75000"/>
              </a:schemeClr>
            </a:solidFill>
          </a:ln>
          <a:effectLst>
            <a:innerShdw blurRad="63500" dist="50800">
              <a:prstClr val="black">
                <a:alpha val="50000"/>
              </a:prstClr>
            </a:inn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320" name="40 Forma libre">
            <a:extLst>
              <a:ext uri="{FF2B5EF4-FFF2-40B4-BE49-F238E27FC236}">
                <a16:creationId xmlns:a16="http://schemas.microsoft.com/office/drawing/2014/main" id="{DC436AC8-AC88-140D-FEA8-425E817BE603}"/>
              </a:ext>
            </a:extLst>
          </p:cNvPr>
          <p:cNvSpPr/>
          <p:nvPr/>
        </p:nvSpPr>
        <p:spPr>
          <a:xfrm rot="60000">
            <a:off x="3076426" y="3579504"/>
            <a:ext cx="2952751" cy="204253"/>
          </a:xfrm>
          <a:custGeom>
            <a:avLst/>
            <a:gdLst>
              <a:gd name="connsiteX0" fmla="*/ 12115 w 3041065"/>
              <a:gd name="connsiteY0" fmla="*/ 0 h 791633"/>
              <a:gd name="connsiteX1" fmla="*/ 88315 w 3041065"/>
              <a:gd name="connsiteY1" fmla="*/ 638175 h 791633"/>
              <a:gd name="connsiteX2" fmla="*/ 669340 w 3041065"/>
              <a:gd name="connsiteY2" fmla="*/ 781050 h 791633"/>
              <a:gd name="connsiteX3" fmla="*/ 3041065 w 3041065"/>
              <a:gd name="connsiteY3" fmla="*/ 781050 h 791633"/>
              <a:gd name="connsiteX4" fmla="*/ 3041065 w 3041065"/>
              <a:gd name="connsiteY4" fmla="*/ 781050 h 791633"/>
              <a:gd name="connsiteX0" fmla="*/ 12115 w 3041065"/>
              <a:gd name="connsiteY0" fmla="*/ 0 h 791633"/>
              <a:gd name="connsiteX1" fmla="*/ 88315 w 3041065"/>
              <a:gd name="connsiteY1" fmla="*/ 638175 h 791633"/>
              <a:gd name="connsiteX2" fmla="*/ 669340 w 3041065"/>
              <a:gd name="connsiteY2" fmla="*/ 781050 h 791633"/>
              <a:gd name="connsiteX3" fmla="*/ 3041065 w 3041065"/>
              <a:gd name="connsiteY3" fmla="*/ 781050 h 791633"/>
              <a:gd name="connsiteX4" fmla="*/ 3041065 w 3041065"/>
              <a:gd name="connsiteY4" fmla="*/ 781050 h 791633"/>
              <a:gd name="connsiteX0" fmla="*/ 4179 w 3090279"/>
              <a:gd name="connsiteY0" fmla="*/ 0 h 483913"/>
              <a:gd name="connsiteX1" fmla="*/ 137529 w 3090279"/>
              <a:gd name="connsiteY1" fmla="*/ 330455 h 483913"/>
              <a:gd name="connsiteX2" fmla="*/ 718554 w 3090279"/>
              <a:gd name="connsiteY2" fmla="*/ 473330 h 483913"/>
              <a:gd name="connsiteX3" fmla="*/ 3090279 w 3090279"/>
              <a:gd name="connsiteY3" fmla="*/ 473330 h 483913"/>
              <a:gd name="connsiteX4" fmla="*/ 3090279 w 3090279"/>
              <a:gd name="connsiteY4" fmla="*/ 473330 h 483913"/>
              <a:gd name="connsiteX0" fmla="*/ 0 w 2952750"/>
              <a:gd name="connsiteY0" fmla="*/ 0 h 153458"/>
              <a:gd name="connsiteX1" fmla="*/ 581025 w 2952750"/>
              <a:gd name="connsiteY1" fmla="*/ 142875 h 153458"/>
              <a:gd name="connsiteX2" fmla="*/ 2952750 w 2952750"/>
              <a:gd name="connsiteY2" fmla="*/ 142875 h 153458"/>
              <a:gd name="connsiteX3" fmla="*/ 2952750 w 2952750"/>
              <a:gd name="connsiteY3" fmla="*/ 142875 h 153458"/>
              <a:gd name="connsiteX0" fmla="*/ 0 w 2952750"/>
              <a:gd name="connsiteY0" fmla="*/ 0 h 153458"/>
              <a:gd name="connsiteX1" fmla="*/ 581025 w 2952750"/>
              <a:gd name="connsiteY1" fmla="*/ 142875 h 153458"/>
              <a:gd name="connsiteX2" fmla="*/ 2952750 w 2952750"/>
              <a:gd name="connsiteY2" fmla="*/ 142875 h 153458"/>
              <a:gd name="connsiteX3" fmla="*/ 2952750 w 2952750"/>
              <a:gd name="connsiteY3" fmla="*/ 142875 h 153458"/>
              <a:gd name="connsiteX0" fmla="*/ 0 w 2952750"/>
              <a:gd name="connsiteY0" fmla="*/ 0 h 153458"/>
              <a:gd name="connsiteX1" fmla="*/ 581025 w 2952750"/>
              <a:gd name="connsiteY1" fmla="*/ 142875 h 153458"/>
              <a:gd name="connsiteX2" fmla="*/ 2952750 w 2952750"/>
              <a:gd name="connsiteY2" fmla="*/ 142875 h 153458"/>
              <a:gd name="connsiteX3" fmla="*/ 2952750 w 2952750"/>
              <a:gd name="connsiteY3" fmla="*/ 142875 h 153458"/>
              <a:gd name="connsiteX0" fmla="*/ 0 w 2952750"/>
              <a:gd name="connsiteY0" fmla="*/ 0 h 153458"/>
              <a:gd name="connsiteX1" fmla="*/ 581025 w 2952750"/>
              <a:gd name="connsiteY1" fmla="*/ 142875 h 153458"/>
              <a:gd name="connsiteX2" fmla="*/ 2952750 w 2952750"/>
              <a:gd name="connsiteY2" fmla="*/ 142875 h 153458"/>
              <a:gd name="connsiteX3" fmla="*/ 2952750 w 2952750"/>
              <a:gd name="connsiteY3" fmla="*/ 142875 h 153458"/>
            </a:gdLst>
            <a:ahLst/>
            <a:cxnLst>
              <a:cxn ang="0">
                <a:pos x="connsiteX0" y="connsiteY0"/>
              </a:cxn>
              <a:cxn ang="0">
                <a:pos x="connsiteX1" y="connsiteY1"/>
              </a:cxn>
              <a:cxn ang="0">
                <a:pos x="connsiteX2" y="connsiteY2"/>
              </a:cxn>
              <a:cxn ang="0">
                <a:pos x="connsiteX3" y="connsiteY3"/>
              </a:cxn>
            </a:cxnLst>
            <a:rect l="l" t="t" r="r" b="b"/>
            <a:pathLst>
              <a:path w="2952750" h="153458">
                <a:moveTo>
                  <a:pt x="0" y="0"/>
                </a:moveTo>
                <a:cubicBezTo>
                  <a:pt x="119062" y="78888"/>
                  <a:pt x="88900" y="119063"/>
                  <a:pt x="581025" y="142875"/>
                </a:cubicBezTo>
                <a:cubicBezTo>
                  <a:pt x="1073150" y="166688"/>
                  <a:pt x="2557463" y="142875"/>
                  <a:pt x="2952750" y="142875"/>
                </a:cubicBezTo>
                <a:lnTo>
                  <a:pt x="2952750" y="142875"/>
                </a:lnTo>
              </a:path>
            </a:pathLst>
          </a:custGeom>
          <a:ln w="19050">
            <a:solidFill>
              <a:schemeClr val="bg1">
                <a:lumMod val="50000"/>
              </a:schemeClr>
            </a:solidFill>
          </a:ln>
          <a:effectLst>
            <a:innerShdw blurRad="63500" dist="50800">
              <a:prstClr val="black">
                <a:alpha val="50000"/>
              </a:prstClr>
            </a:inn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321" name="11 Forma libre">
            <a:extLst>
              <a:ext uri="{FF2B5EF4-FFF2-40B4-BE49-F238E27FC236}">
                <a16:creationId xmlns:a16="http://schemas.microsoft.com/office/drawing/2014/main" id="{B0E105ED-A393-E4C0-FE4B-FFAAA4ABBF42}"/>
              </a:ext>
            </a:extLst>
          </p:cNvPr>
          <p:cNvSpPr/>
          <p:nvPr/>
        </p:nvSpPr>
        <p:spPr>
          <a:xfrm>
            <a:off x="841663" y="2040027"/>
            <a:ext cx="4572000" cy="1562100"/>
          </a:xfrm>
          <a:custGeom>
            <a:avLst/>
            <a:gdLst>
              <a:gd name="connsiteX0" fmla="*/ 752475 w 4562475"/>
              <a:gd name="connsiteY0" fmla="*/ 0 h 1581150"/>
              <a:gd name="connsiteX1" fmla="*/ 4562475 w 4562475"/>
              <a:gd name="connsiteY1" fmla="*/ 47625 h 1581150"/>
              <a:gd name="connsiteX2" fmla="*/ 2505075 w 4562475"/>
              <a:gd name="connsiteY2" fmla="*/ 1581150 h 1581150"/>
              <a:gd name="connsiteX3" fmla="*/ 0 w 4562475"/>
              <a:gd name="connsiteY3" fmla="*/ 1543050 h 1581150"/>
              <a:gd name="connsiteX4" fmla="*/ 28575 w 4562475"/>
              <a:gd name="connsiteY4" fmla="*/ 409575 h 1581150"/>
              <a:gd name="connsiteX5" fmla="*/ 752475 w 4562475"/>
              <a:gd name="connsiteY5" fmla="*/ 0 h 1581150"/>
              <a:gd name="connsiteX0" fmla="*/ 762000 w 4572000"/>
              <a:gd name="connsiteY0" fmla="*/ 0 h 1581150"/>
              <a:gd name="connsiteX1" fmla="*/ 4572000 w 4572000"/>
              <a:gd name="connsiteY1" fmla="*/ 47625 h 1581150"/>
              <a:gd name="connsiteX2" fmla="*/ 2514600 w 4572000"/>
              <a:gd name="connsiteY2" fmla="*/ 1581150 h 1581150"/>
              <a:gd name="connsiteX3" fmla="*/ 9525 w 4572000"/>
              <a:gd name="connsiteY3" fmla="*/ 1543050 h 1581150"/>
              <a:gd name="connsiteX4" fmla="*/ 0 w 4572000"/>
              <a:gd name="connsiteY4" fmla="*/ 409575 h 1581150"/>
              <a:gd name="connsiteX5" fmla="*/ 762000 w 4572000"/>
              <a:gd name="connsiteY5" fmla="*/ 0 h 1581150"/>
              <a:gd name="connsiteX0" fmla="*/ 762000 w 4572000"/>
              <a:gd name="connsiteY0" fmla="*/ 0 h 1562100"/>
              <a:gd name="connsiteX1" fmla="*/ 4572000 w 4572000"/>
              <a:gd name="connsiteY1" fmla="*/ 47625 h 1562100"/>
              <a:gd name="connsiteX2" fmla="*/ 2447925 w 4572000"/>
              <a:gd name="connsiteY2" fmla="*/ 1562100 h 1562100"/>
              <a:gd name="connsiteX3" fmla="*/ 9525 w 4572000"/>
              <a:gd name="connsiteY3" fmla="*/ 1543050 h 1562100"/>
              <a:gd name="connsiteX4" fmla="*/ 0 w 4572000"/>
              <a:gd name="connsiteY4" fmla="*/ 409575 h 1562100"/>
              <a:gd name="connsiteX5" fmla="*/ 762000 w 4572000"/>
              <a:gd name="connsiteY5" fmla="*/ 0 h 1562100"/>
              <a:gd name="connsiteX0" fmla="*/ 762000 w 4572000"/>
              <a:gd name="connsiteY0" fmla="*/ 0 h 1562100"/>
              <a:gd name="connsiteX1" fmla="*/ 4572000 w 4572000"/>
              <a:gd name="connsiteY1" fmla="*/ 47625 h 1562100"/>
              <a:gd name="connsiteX2" fmla="*/ 2286000 w 4572000"/>
              <a:gd name="connsiteY2" fmla="*/ 1562100 h 1562100"/>
              <a:gd name="connsiteX3" fmla="*/ 9525 w 4572000"/>
              <a:gd name="connsiteY3" fmla="*/ 1543050 h 1562100"/>
              <a:gd name="connsiteX4" fmla="*/ 0 w 4572000"/>
              <a:gd name="connsiteY4" fmla="*/ 409575 h 1562100"/>
              <a:gd name="connsiteX5" fmla="*/ 762000 w 4572000"/>
              <a:gd name="connsiteY5" fmla="*/ 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1562100">
                <a:moveTo>
                  <a:pt x="762000" y="0"/>
                </a:moveTo>
                <a:lnTo>
                  <a:pt x="4572000" y="47625"/>
                </a:lnTo>
                <a:lnTo>
                  <a:pt x="2286000" y="1562100"/>
                </a:lnTo>
                <a:lnTo>
                  <a:pt x="9525" y="1543050"/>
                </a:lnTo>
                <a:lnTo>
                  <a:pt x="0" y="409575"/>
                </a:lnTo>
                <a:lnTo>
                  <a:pt x="76200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322" name="Picture 26" descr="http://www.inrus.com/images/content/c12.jpg">
            <a:extLst>
              <a:ext uri="{FF2B5EF4-FFF2-40B4-BE49-F238E27FC236}">
                <a16:creationId xmlns:a16="http://schemas.microsoft.com/office/drawing/2014/main" id="{1FA60477-EDB0-E9A8-6FCA-B77B63D307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622467" y="2446039"/>
            <a:ext cx="985051" cy="766151"/>
          </a:xfrm>
          <a:prstGeom prst="rect">
            <a:avLst/>
          </a:prstGeom>
          <a:noFill/>
          <a:extLst>
            <a:ext uri="{909E8E84-426E-40DD-AFC4-6F175D3DCCD1}">
              <a14:hiddenFill xmlns:a14="http://schemas.microsoft.com/office/drawing/2010/main">
                <a:solidFill>
                  <a:srgbClr val="FFFFFF"/>
                </a:solidFill>
              </a14:hiddenFill>
            </a:ext>
          </a:extLst>
        </p:spPr>
      </p:pic>
      <p:sp>
        <p:nvSpPr>
          <p:cNvPr id="1323" name="7 Rectángulo">
            <a:extLst>
              <a:ext uri="{FF2B5EF4-FFF2-40B4-BE49-F238E27FC236}">
                <a16:creationId xmlns:a16="http://schemas.microsoft.com/office/drawing/2014/main" id="{60524348-DDD2-1908-2E90-CABDDDD826AD}"/>
              </a:ext>
            </a:extLst>
          </p:cNvPr>
          <p:cNvSpPr/>
          <p:nvPr/>
        </p:nvSpPr>
        <p:spPr>
          <a:xfrm rot="2658075">
            <a:off x="2647075" y="2935348"/>
            <a:ext cx="342373" cy="254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324" name="Picture 6" descr="http://www.hobbylinc.com/gr/ale/ale7488.jpg">
            <a:extLst>
              <a:ext uri="{FF2B5EF4-FFF2-40B4-BE49-F238E27FC236}">
                <a16:creationId xmlns:a16="http://schemas.microsoft.com/office/drawing/2014/main" id="{700691FA-C508-0493-228B-450AAE6FF2C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a:stretch/>
        </p:blipFill>
        <p:spPr bwMode="auto">
          <a:xfrm>
            <a:off x="2014399" y="2604372"/>
            <a:ext cx="342373" cy="877880"/>
          </a:xfrm>
          <a:prstGeom prst="rect">
            <a:avLst/>
          </a:prstGeom>
          <a:noFill/>
          <a:extLst>
            <a:ext uri="{909E8E84-426E-40DD-AFC4-6F175D3DCCD1}">
              <a14:hiddenFill xmlns:a14="http://schemas.microsoft.com/office/drawing/2010/main">
                <a:solidFill>
                  <a:srgbClr val="FFFFFF"/>
                </a:solidFill>
              </a14:hiddenFill>
            </a:ext>
          </a:extLst>
        </p:spPr>
      </p:pic>
      <p:pic>
        <p:nvPicPr>
          <p:cNvPr id="1325" name="Picture 2" descr="http://www.slhrsy.com/en/UploadFiles/2013930201852557.jpg">
            <a:extLst>
              <a:ext uri="{FF2B5EF4-FFF2-40B4-BE49-F238E27FC236}">
                <a16:creationId xmlns:a16="http://schemas.microsoft.com/office/drawing/2014/main" id="{CB7A6E98-7531-7EDF-ED2A-6A9D04DB1E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8732" y="3254784"/>
            <a:ext cx="215905" cy="215905"/>
          </a:xfrm>
          <a:prstGeom prst="rect">
            <a:avLst/>
          </a:prstGeom>
          <a:noFill/>
          <a:extLst>
            <a:ext uri="{909E8E84-426E-40DD-AFC4-6F175D3DCCD1}">
              <a14:hiddenFill xmlns:a14="http://schemas.microsoft.com/office/drawing/2010/main">
                <a:solidFill>
                  <a:srgbClr val="FFFFFF"/>
                </a:solidFill>
              </a14:hiddenFill>
            </a:ext>
          </a:extLst>
        </p:spPr>
      </p:pic>
      <p:pic>
        <p:nvPicPr>
          <p:cNvPr id="1326" name="Picture 2" descr="Resultado de imagen para frac stack">
            <a:hlinkClick r:id="rId8"/>
            <a:extLst>
              <a:ext uri="{FF2B5EF4-FFF2-40B4-BE49-F238E27FC236}">
                <a16:creationId xmlns:a16="http://schemas.microsoft.com/office/drawing/2014/main" id="{3AFF9A48-689A-1C63-9E0C-E156A2232E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81913" y="2904639"/>
            <a:ext cx="175096" cy="151851"/>
          </a:xfrm>
          <a:prstGeom prst="rect">
            <a:avLst/>
          </a:prstGeom>
          <a:noFill/>
          <a:extLst>
            <a:ext uri="{909E8E84-426E-40DD-AFC4-6F175D3DCCD1}">
              <a14:hiddenFill xmlns:a14="http://schemas.microsoft.com/office/drawing/2010/main">
                <a:solidFill>
                  <a:srgbClr val="FFFFFF"/>
                </a:solidFill>
              </a14:hiddenFill>
            </a:ext>
          </a:extLst>
        </p:spPr>
      </p:pic>
      <p:sp>
        <p:nvSpPr>
          <p:cNvPr id="1327" name="60 Forma libre">
            <a:extLst>
              <a:ext uri="{FF2B5EF4-FFF2-40B4-BE49-F238E27FC236}">
                <a16:creationId xmlns:a16="http://schemas.microsoft.com/office/drawing/2014/main" id="{D161480C-7AE6-2AFE-7E4C-4B5238165318}"/>
              </a:ext>
            </a:extLst>
          </p:cNvPr>
          <p:cNvSpPr/>
          <p:nvPr/>
        </p:nvSpPr>
        <p:spPr>
          <a:xfrm>
            <a:off x="848033" y="2032883"/>
            <a:ext cx="4572000" cy="1562100"/>
          </a:xfrm>
          <a:custGeom>
            <a:avLst/>
            <a:gdLst>
              <a:gd name="connsiteX0" fmla="*/ 752475 w 4562475"/>
              <a:gd name="connsiteY0" fmla="*/ 0 h 1581150"/>
              <a:gd name="connsiteX1" fmla="*/ 4562475 w 4562475"/>
              <a:gd name="connsiteY1" fmla="*/ 47625 h 1581150"/>
              <a:gd name="connsiteX2" fmla="*/ 2505075 w 4562475"/>
              <a:gd name="connsiteY2" fmla="*/ 1581150 h 1581150"/>
              <a:gd name="connsiteX3" fmla="*/ 0 w 4562475"/>
              <a:gd name="connsiteY3" fmla="*/ 1543050 h 1581150"/>
              <a:gd name="connsiteX4" fmla="*/ 28575 w 4562475"/>
              <a:gd name="connsiteY4" fmla="*/ 409575 h 1581150"/>
              <a:gd name="connsiteX5" fmla="*/ 752475 w 4562475"/>
              <a:gd name="connsiteY5" fmla="*/ 0 h 1581150"/>
              <a:gd name="connsiteX0" fmla="*/ 762000 w 4572000"/>
              <a:gd name="connsiteY0" fmla="*/ 0 h 1581150"/>
              <a:gd name="connsiteX1" fmla="*/ 4572000 w 4572000"/>
              <a:gd name="connsiteY1" fmla="*/ 47625 h 1581150"/>
              <a:gd name="connsiteX2" fmla="*/ 2514600 w 4572000"/>
              <a:gd name="connsiteY2" fmla="*/ 1581150 h 1581150"/>
              <a:gd name="connsiteX3" fmla="*/ 9525 w 4572000"/>
              <a:gd name="connsiteY3" fmla="*/ 1543050 h 1581150"/>
              <a:gd name="connsiteX4" fmla="*/ 0 w 4572000"/>
              <a:gd name="connsiteY4" fmla="*/ 409575 h 1581150"/>
              <a:gd name="connsiteX5" fmla="*/ 762000 w 4572000"/>
              <a:gd name="connsiteY5" fmla="*/ 0 h 1581150"/>
              <a:gd name="connsiteX0" fmla="*/ 762000 w 4572000"/>
              <a:gd name="connsiteY0" fmla="*/ 0 h 1562100"/>
              <a:gd name="connsiteX1" fmla="*/ 4572000 w 4572000"/>
              <a:gd name="connsiteY1" fmla="*/ 47625 h 1562100"/>
              <a:gd name="connsiteX2" fmla="*/ 2447925 w 4572000"/>
              <a:gd name="connsiteY2" fmla="*/ 1562100 h 1562100"/>
              <a:gd name="connsiteX3" fmla="*/ 9525 w 4572000"/>
              <a:gd name="connsiteY3" fmla="*/ 1543050 h 1562100"/>
              <a:gd name="connsiteX4" fmla="*/ 0 w 4572000"/>
              <a:gd name="connsiteY4" fmla="*/ 409575 h 1562100"/>
              <a:gd name="connsiteX5" fmla="*/ 762000 w 4572000"/>
              <a:gd name="connsiteY5" fmla="*/ 0 h 1562100"/>
              <a:gd name="connsiteX0" fmla="*/ 762000 w 4572000"/>
              <a:gd name="connsiteY0" fmla="*/ 0 h 1562100"/>
              <a:gd name="connsiteX1" fmla="*/ 4572000 w 4572000"/>
              <a:gd name="connsiteY1" fmla="*/ 47625 h 1562100"/>
              <a:gd name="connsiteX2" fmla="*/ 2286000 w 4572000"/>
              <a:gd name="connsiteY2" fmla="*/ 1562100 h 1562100"/>
              <a:gd name="connsiteX3" fmla="*/ 9525 w 4572000"/>
              <a:gd name="connsiteY3" fmla="*/ 1543050 h 1562100"/>
              <a:gd name="connsiteX4" fmla="*/ 0 w 4572000"/>
              <a:gd name="connsiteY4" fmla="*/ 409575 h 1562100"/>
              <a:gd name="connsiteX5" fmla="*/ 762000 w 4572000"/>
              <a:gd name="connsiteY5" fmla="*/ 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1562100">
                <a:moveTo>
                  <a:pt x="762000" y="0"/>
                </a:moveTo>
                <a:lnTo>
                  <a:pt x="4572000" y="47625"/>
                </a:lnTo>
                <a:lnTo>
                  <a:pt x="2286000" y="1562100"/>
                </a:lnTo>
                <a:lnTo>
                  <a:pt x="9525" y="1543050"/>
                </a:lnTo>
                <a:lnTo>
                  <a:pt x="0" y="409575"/>
                </a:lnTo>
                <a:lnTo>
                  <a:pt x="76200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1328" name="22 Grupo">
            <a:extLst>
              <a:ext uri="{FF2B5EF4-FFF2-40B4-BE49-F238E27FC236}">
                <a16:creationId xmlns:a16="http://schemas.microsoft.com/office/drawing/2014/main" id="{7CB53349-3CFC-84BD-39C6-59556231ADE4}"/>
              </a:ext>
            </a:extLst>
          </p:cNvPr>
          <p:cNvGrpSpPr/>
          <p:nvPr/>
        </p:nvGrpSpPr>
        <p:grpSpPr>
          <a:xfrm>
            <a:off x="3094244" y="3326062"/>
            <a:ext cx="2490595" cy="856773"/>
            <a:chOff x="2239245" y="1932984"/>
            <a:chExt cx="2490595" cy="1140500"/>
          </a:xfrm>
        </p:grpSpPr>
        <p:grpSp>
          <p:nvGrpSpPr>
            <p:cNvPr id="1329" name="118 Grupo">
              <a:extLst>
                <a:ext uri="{FF2B5EF4-FFF2-40B4-BE49-F238E27FC236}">
                  <a16:creationId xmlns:a16="http://schemas.microsoft.com/office/drawing/2014/main" id="{ADB75302-16CE-C4A4-047C-5E13547C5FF1}"/>
                </a:ext>
              </a:extLst>
            </p:cNvPr>
            <p:cNvGrpSpPr/>
            <p:nvPr/>
          </p:nvGrpSpPr>
          <p:grpSpPr>
            <a:xfrm rot="2666551" flipH="1" flipV="1">
              <a:off x="2239245" y="2384532"/>
              <a:ext cx="281936" cy="628817"/>
              <a:chOff x="1896077" y="3741420"/>
              <a:chExt cx="412783" cy="472440"/>
            </a:xfrm>
          </p:grpSpPr>
          <p:sp>
            <p:nvSpPr>
              <p:cNvPr id="1418" name="119 Forma libre">
                <a:extLst>
                  <a:ext uri="{FF2B5EF4-FFF2-40B4-BE49-F238E27FC236}">
                    <a16:creationId xmlns:a16="http://schemas.microsoft.com/office/drawing/2014/main" id="{85FE288B-9818-AFE7-EECF-2F40A90C16E4}"/>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19" name="120 Forma libre">
                <a:extLst>
                  <a:ext uri="{FF2B5EF4-FFF2-40B4-BE49-F238E27FC236}">
                    <a16:creationId xmlns:a16="http://schemas.microsoft.com/office/drawing/2014/main" id="{67075422-839D-23D8-BFF1-DEAA8615CCE7}"/>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20" name="121 Forma libre">
                <a:extLst>
                  <a:ext uri="{FF2B5EF4-FFF2-40B4-BE49-F238E27FC236}">
                    <a16:creationId xmlns:a16="http://schemas.microsoft.com/office/drawing/2014/main" id="{A87E232C-D52E-2368-96D8-502D16A87EF4}"/>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21" name="122 Forma libre">
                <a:extLst>
                  <a:ext uri="{FF2B5EF4-FFF2-40B4-BE49-F238E27FC236}">
                    <a16:creationId xmlns:a16="http://schemas.microsoft.com/office/drawing/2014/main" id="{BD27E94C-C637-65F5-7D29-B28969B15B9F}"/>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22" name="123 Forma libre">
                <a:extLst>
                  <a:ext uri="{FF2B5EF4-FFF2-40B4-BE49-F238E27FC236}">
                    <a16:creationId xmlns:a16="http://schemas.microsoft.com/office/drawing/2014/main" id="{DFC1612D-5078-3124-4F3F-1ACDABC406E1}"/>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23" name="124 Forma libre">
                <a:extLst>
                  <a:ext uri="{FF2B5EF4-FFF2-40B4-BE49-F238E27FC236}">
                    <a16:creationId xmlns:a16="http://schemas.microsoft.com/office/drawing/2014/main" id="{D26EE6EF-13A3-00A1-2546-272D242AC3AB}"/>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24" name="125 Forma libre">
                <a:extLst>
                  <a:ext uri="{FF2B5EF4-FFF2-40B4-BE49-F238E27FC236}">
                    <a16:creationId xmlns:a16="http://schemas.microsoft.com/office/drawing/2014/main" id="{64845412-5136-23E5-910F-D91E073A9E7D}"/>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330" name="113 Grupo">
              <a:extLst>
                <a:ext uri="{FF2B5EF4-FFF2-40B4-BE49-F238E27FC236}">
                  <a16:creationId xmlns:a16="http://schemas.microsoft.com/office/drawing/2014/main" id="{1212525D-6B83-DC34-7135-DB5B60E19643}"/>
                </a:ext>
              </a:extLst>
            </p:cNvPr>
            <p:cNvGrpSpPr/>
            <p:nvPr/>
          </p:nvGrpSpPr>
          <p:grpSpPr>
            <a:xfrm rot="2666551" flipH="1" flipV="1">
              <a:off x="4010284" y="2444667"/>
              <a:ext cx="281936" cy="628817"/>
              <a:chOff x="1896077" y="3741420"/>
              <a:chExt cx="412783" cy="472440"/>
            </a:xfrm>
          </p:grpSpPr>
          <p:sp>
            <p:nvSpPr>
              <p:cNvPr id="1411" name="154 Forma libre">
                <a:extLst>
                  <a:ext uri="{FF2B5EF4-FFF2-40B4-BE49-F238E27FC236}">
                    <a16:creationId xmlns:a16="http://schemas.microsoft.com/office/drawing/2014/main" id="{A4D33384-AC37-8A40-2640-C131A3E52FDD}"/>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12" name="155 Forma libre">
                <a:extLst>
                  <a:ext uri="{FF2B5EF4-FFF2-40B4-BE49-F238E27FC236}">
                    <a16:creationId xmlns:a16="http://schemas.microsoft.com/office/drawing/2014/main" id="{72541384-833B-03C7-4CFF-821FDD37CABA}"/>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13" name="156 Forma libre">
                <a:extLst>
                  <a:ext uri="{FF2B5EF4-FFF2-40B4-BE49-F238E27FC236}">
                    <a16:creationId xmlns:a16="http://schemas.microsoft.com/office/drawing/2014/main" id="{B83A8C9E-0A6F-BD94-80B4-259ED061D20B}"/>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14" name="157 Forma libre">
                <a:extLst>
                  <a:ext uri="{FF2B5EF4-FFF2-40B4-BE49-F238E27FC236}">
                    <a16:creationId xmlns:a16="http://schemas.microsoft.com/office/drawing/2014/main" id="{E0A33A83-19C9-B35D-40E5-5AE9B2DF21C8}"/>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15" name="158 Forma libre">
                <a:extLst>
                  <a:ext uri="{FF2B5EF4-FFF2-40B4-BE49-F238E27FC236}">
                    <a16:creationId xmlns:a16="http://schemas.microsoft.com/office/drawing/2014/main" id="{139BB8D2-A12C-86B4-AB86-8C0EE740AF66}"/>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16" name="159 Forma libre">
                <a:extLst>
                  <a:ext uri="{FF2B5EF4-FFF2-40B4-BE49-F238E27FC236}">
                    <a16:creationId xmlns:a16="http://schemas.microsoft.com/office/drawing/2014/main" id="{A172FDBB-F4D6-4076-4697-1FE0B222971F}"/>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17" name="160 Forma libre">
                <a:extLst>
                  <a:ext uri="{FF2B5EF4-FFF2-40B4-BE49-F238E27FC236}">
                    <a16:creationId xmlns:a16="http://schemas.microsoft.com/office/drawing/2014/main" id="{E34FAD0C-64B4-8AAB-B2E6-14358BFD90EF}"/>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331" name="114 Grupo">
              <a:extLst>
                <a:ext uri="{FF2B5EF4-FFF2-40B4-BE49-F238E27FC236}">
                  <a16:creationId xmlns:a16="http://schemas.microsoft.com/office/drawing/2014/main" id="{D9086B6A-9711-9935-1BAE-2AB289668877}"/>
                </a:ext>
              </a:extLst>
            </p:cNvPr>
            <p:cNvGrpSpPr/>
            <p:nvPr/>
          </p:nvGrpSpPr>
          <p:grpSpPr>
            <a:xfrm rot="2666551" flipH="1" flipV="1">
              <a:off x="3671035" y="2440881"/>
              <a:ext cx="281936" cy="628900"/>
              <a:chOff x="1896077" y="3741420"/>
              <a:chExt cx="412783" cy="472503"/>
            </a:xfrm>
          </p:grpSpPr>
          <p:sp>
            <p:nvSpPr>
              <p:cNvPr id="1404" name="147 Forma libre">
                <a:extLst>
                  <a:ext uri="{FF2B5EF4-FFF2-40B4-BE49-F238E27FC236}">
                    <a16:creationId xmlns:a16="http://schemas.microsoft.com/office/drawing/2014/main" id="{28CD0581-2B08-2798-B3D6-230DAEF84DC3}"/>
                  </a:ext>
                </a:extLst>
              </p:cNvPr>
              <p:cNvSpPr/>
              <p:nvPr/>
            </p:nvSpPr>
            <p:spPr>
              <a:xfrm>
                <a:off x="2046686" y="3931983"/>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05" name="148 Forma libre">
                <a:extLst>
                  <a:ext uri="{FF2B5EF4-FFF2-40B4-BE49-F238E27FC236}">
                    <a16:creationId xmlns:a16="http://schemas.microsoft.com/office/drawing/2014/main" id="{E6707F81-D613-5A50-D590-CEC2B21677C6}"/>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06" name="149 Forma libre">
                <a:extLst>
                  <a:ext uri="{FF2B5EF4-FFF2-40B4-BE49-F238E27FC236}">
                    <a16:creationId xmlns:a16="http://schemas.microsoft.com/office/drawing/2014/main" id="{4B3CA5EE-59BC-206B-2C7D-B02628A7AFA6}"/>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07" name="150 Forma libre">
                <a:extLst>
                  <a:ext uri="{FF2B5EF4-FFF2-40B4-BE49-F238E27FC236}">
                    <a16:creationId xmlns:a16="http://schemas.microsoft.com/office/drawing/2014/main" id="{AADF8977-D048-6416-8928-67C571C53587}"/>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08" name="151 Forma libre">
                <a:extLst>
                  <a:ext uri="{FF2B5EF4-FFF2-40B4-BE49-F238E27FC236}">
                    <a16:creationId xmlns:a16="http://schemas.microsoft.com/office/drawing/2014/main" id="{A954B038-B8EC-313C-585C-C5F523C14463}"/>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09" name="152 Forma libre">
                <a:extLst>
                  <a:ext uri="{FF2B5EF4-FFF2-40B4-BE49-F238E27FC236}">
                    <a16:creationId xmlns:a16="http://schemas.microsoft.com/office/drawing/2014/main" id="{2818713B-F3DD-BBD8-C71F-C0C0D98DF1F2}"/>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10" name="153 Forma libre">
                <a:extLst>
                  <a:ext uri="{FF2B5EF4-FFF2-40B4-BE49-F238E27FC236}">
                    <a16:creationId xmlns:a16="http://schemas.microsoft.com/office/drawing/2014/main" id="{C35FAB95-0CF8-7A5B-B5D4-282936A73C8A}"/>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332" name="115 Grupo">
              <a:extLst>
                <a:ext uri="{FF2B5EF4-FFF2-40B4-BE49-F238E27FC236}">
                  <a16:creationId xmlns:a16="http://schemas.microsoft.com/office/drawing/2014/main" id="{243AB3BE-88B3-A487-04F8-FC50E68E3FF2}"/>
                </a:ext>
              </a:extLst>
            </p:cNvPr>
            <p:cNvGrpSpPr/>
            <p:nvPr/>
          </p:nvGrpSpPr>
          <p:grpSpPr>
            <a:xfrm rot="2666551" flipH="1" flipV="1">
              <a:off x="3299860" y="2437228"/>
              <a:ext cx="281936" cy="628817"/>
              <a:chOff x="1896077" y="3741420"/>
              <a:chExt cx="412783" cy="472440"/>
            </a:xfrm>
          </p:grpSpPr>
          <p:sp>
            <p:nvSpPr>
              <p:cNvPr id="1397" name="140 Forma libre">
                <a:extLst>
                  <a:ext uri="{FF2B5EF4-FFF2-40B4-BE49-F238E27FC236}">
                    <a16:creationId xmlns:a16="http://schemas.microsoft.com/office/drawing/2014/main" id="{E689F533-14EA-47E6-55FF-6DBE743A94D0}"/>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98" name="141 Forma libre">
                <a:extLst>
                  <a:ext uri="{FF2B5EF4-FFF2-40B4-BE49-F238E27FC236}">
                    <a16:creationId xmlns:a16="http://schemas.microsoft.com/office/drawing/2014/main" id="{ED83B522-3290-F13F-05E4-7EF6A8490907}"/>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99" name="142 Forma libre">
                <a:extLst>
                  <a:ext uri="{FF2B5EF4-FFF2-40B4-BE49-F238E27FC236}">
                    <a16:creationId xmlns:a16="http://schemas.microsoft.com/office/drawing/2014/main" id="{83ADB199-111F-C670-B215-00E29D875500}"/>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00" name="143 Forma libre">
                <a:extLst>
                  <a:ext uri="{FF2B5EF4-FFF2-40B4-BE49-F238E27FC236}">
                    <a16:creationId xmlns:a16="http://schemas.microsoft.com/office/drawing/2014/main" id="{5D45D5C8-E743-E8BF-24AC-9FD181C19AE9}"/>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01" name="144 Forma libre">
                <a:extLst>
                  <a:ext uri="{FF2B5EF4-FFF2-40B4-BE49-F238E27FC236}">
                    <a16:creationId xmlns:a16="http://schemas.microsoft.com/office/drawing/2014/main" id="{A9FE1EBC-DA22-3FF4-67DF-775ABF873B51}"/>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02" name="145 Forma libre">
                <a:extLst>
                  <a:ext uri="{FF2B5EF4-FFF2-40B4-BE49-F238E27FC236}">
                    <a16:creationId xmlns:a16="http://schemas.microsoft.com/office/drawing/2014/main" id="{A53B6F27-119E-CD8B-9B60-E757D4D0B08F}"/>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03" name="146 Forma libre">
                <a:extLst>
                  <a:ext uri="{FF2B5EF4-FFF2-40B4-BE49-F238E27FC236}">
                    <a16:creationId xmlns:a16="http://schemas.microsoft.com/office/drawing/2014/main" id="{68532781-8E2A-5C3F-485B-EE344AB9544B}"/>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333" name="116 Grupo">
              <a:extLst>
                <a:ext uri="{FF2B5EF4-FFF2-40B4-BE49-F238E27FC236}">
                  <a16:creationId xmlns:a16="http://schemas.microsoft.com/office/drawing/2014/main" id="{7272F92D-B73D-87BE-E63E-06DD5B9CF8D5}"/>
                </a:ext>
              </a:extLst>
            </p:cNvPr>
            <p:cNvGrpSpPr/>
            <p:nvPr/>
          </p:nvGrpSpPr>
          <p:grpSpPr>
            <a:xfrm rot="2666551" flipH="1" flipV="1">
              <a:off x="2962879" y="2433442"/>
              <a:ext cx="281936" cy="628900"/>
              <a:chOff x="1896077" y="3741420"/>
              <a:chExt cx="412783" cy="472503"/>
            </a:xfrm>
          </p:grpSpPr>
          <p:sp>
            <p:nvSpPr>
              <p:cNvPr id="1390" name="133 Forma libre">
                <a:extLst>
                  <a:ext uri="{FF2B5EF4-FFF2-40B4-BE49-F238E27FC236}">
                    <a16:creationId xmlns:a16="http://schemas.microsoft.com/office/drawing/2014/main" id="{F2AB1AED-ADBE-FEEF-A14E-65BAB5D93A5D}"/>
                  </a:ext>
                </a:extLst>
              </p:cNvPr>
              <p:cNvSpPr/>
              <p:nvPr/>
            </p:nvSpPr>
            <p:spPr>
              <a:xfrm>
                <a:off x="2046686" y="3931983"/>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91" name="134 Forma libre">
                <a:extLst>
                  <a:ext uri="{FF2B5EF4-FFF2-40B4-BE49-F238E27FC236}">
                    <a16:creationId xmlns:a16="http://schemas.microsoft.com/office/drawing/2014/main" id="{3071AAC4-2E25-86CF-5B14-E3ABB8602C15}"/>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92" name="135 Forma libre">
                <a:extLst>
                  <a:ext uri="{FF2B5EF4-FFF2-40B4-BE49-F238E27FC236}">
                    <a16:creationId xmlns:a16="http://schemas.microsoft.com/office/drawing/2014/main" id="{9FCA536F-DB31-F432-0A1C-08C00AF5C2A9}"/>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93" name="136 Forma libre">
                <a:extLst>
                  <a:ext uri="{FF2B5EF4-FFF2-40B4-BE49-F238E27FC236}">
                    <a16:creationId xmlns:a16="http://schemas.microsoft.com/office/drawing/2014/main" id="{F23088F2-C937-3030-7046-B74D05A6F860}"/>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94" name="137 Forma libre">
                <a:extLst>
                  <a:ext uri="{FF2B5EF4-FFF2-40B4-BE49-F238E27FC236}">
                    <a16:creationId xmlns:a16="http://schemas.microsoft.com/office/drawing/2014/main" id="{D0A7E3AA-8B15-EB42-0149-39E68ED14372}"/>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95" name="138 Forma libre">
                <a:extLst>
                  <a:ext uri="{FF2B5EF4-FFF2-40B4-BE49-F238E27FC236}">
                    <a16:creationId xmlns:a16="http://schemas.microsoft.com/office/drawing/2014/main" id="{2D8404C4-1166-7F8D-4FDB-E803B45B1907}"/>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96" name="139 Forma libre">
                <a:extLst>
                  <a:ext uri="{FF2B5EF4-FFF2-40B4-BE49-F238E27FC236}">
                    <a16:creationId xmlns:a16="http://schemas.microsoft.com/office/drawing/2014/main" id="{F76A5C31-E8C7-47D1-F986-A7EF1EAB5375}"/>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334" name="117 Grupo">
              <a:extLst>
                <a:ext uri="{FF2B5EF4-FFF2-40B4-BE49-F238E27FC236}">
                  <a16:creationId xmlns:a16="http://schemas.microsoft.com/office/drawing/2014/main" id="{EB090D4F-01EE-5DA7-63E0-2D72FEA64A43}"/>
                </a:ext>
              </a:extLst>
            </p:cNvPr>
            <p:cNvGrpSpPr/>
            <p:nvPr/>
          </p:nvGrpSpPr>
          <p:grpSpPr>
            <a:xfrm rot="2666551" flipH="1" flipV="1">
              <a:off x="2612130" y="2409223"/>
              <a:ext cx="281936" cy="628817"/>
              <a:chOff x="1896077" y="3741420"/>
              <a:chExt cx="412783" cy="472440"/>
            </a:xfrm>
          </p:grpSpPr>
          <p:sp>
            <p:nvSpPr>
              <p:cNvPr id="1383" name="126 Forma libre">
                <a:extLst>
                  <a:ext uri="{FF2B5EF4-FFF2-40B4-BE49-F238E27FC236}">
                    <a16:creationId xmlns:a16="http://schemas.microsoft.com/office/drawing/2014/main" id="{9CE74363-25CF-6031-D95C-5AD6D86FBEBD}"/>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84" name="127 Forma libre">
                <a:extLst>
                  <a:ext uri="{FF2B5EF4-FFF2-40B4-BE49-F238E27FC236}">
                    <a16:creationId xmlns:a16="http://schemas.microsoft.com/office/drawing/2014/main" id="{1E5D7319-60E8-3219-8F11-8E84BA1F2667}"/>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85" name="128 Forma libre">
                <a:extLst>
                  <a:ext uri="{FF2B5EF4-FFF2-40B4-BE49-F238E27FC236}">
                    <a16:creationId xmlns:a16="http://schemas.microsoft.com/office/drawing/2014/main" id="{97378EEF-2DA4-E1B9-0139-B46B1B5EB7D1}"/>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86" name="129 Forma libre">
                <a:extLst>
                  <a:ext uri="{FF2B5EF4-FFF2-40B4-BE49-F238E27FC236}">
                    <a16:creationId xmlns:a16="http://schemas.microsoft.com/office/drawing/2014/main" id="{B21E2F67-3789-F1AD-862E-0D360BF73E02}"/>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87" name="130 Forma libre">
                <a:extLst>
                  <a:ext uri="{FF2B5EF4-FFF2-40B4-BE49-F238E27FC236}">
                    <a16:creationId xmlns:a16="http://schemas.microsoft.com/office/drawing/2014/main" id="{BE5010C3-5D5D-9EE1-C7C3-A631498B9FAA}"/>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88" name="131 Forma libre">
                <a:extLst>
                  <a:ext uri="{FF2B5EF4-FFF2-40B4-BE49-F238E27FC236}">
                    <a16:creationId xmlns:a16="http://schemas.microsoft.com/office/drawing/2014/main" id="{ACDBE939-50B2-9F99-905A-580FEEB894B2}"/>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89" name="132 Forma libre">
                <a:extLst>
                  <a:ext uri="{FF2B5EF4-FFF2-40B4-BE49-F238E27FC236}">
                    <a16:creationId xmlns:a16="http://schemas.microsoft.com/office/drawing/2014/main" id="{E9431966-BF25-3925-45A0-2F5444E2BDFF}"/>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335" name="19 Grupo">
              <a:extLst>
                <a:ext uri="{FF2B5EF4-FFF2-40B4-BE49-F238E27FC236}">
                  <a16:creationId xmlns:a16="http://schemas.microsoft.com/office/drawing/2014/main" id="{62F1F327-AEC7-152A-6E29-CE1805D73B78}"/>
                </a:ext>
              </a:extLst>
            </p:cNvPr>
            <p:cNvGrpSpPr/>
            <p:nvPr/>
          </p:nvGrpSpPr>
          <p:grpSpPr>
            <a:xfrm rot="2666551">
              <a:off x="2701247" y="1932984"/>
              <a:ext cx="281936" cy="628817"/>
              <a:chOff x="1896077" y="3741420"/>
              <a:chExt cx="412783" cy="472440"/>
            </a:xfrm>
          </p:grpSpPr>
          <p:sp>
            <p:nvSpPr>
              <p:cNvPr id="1376" name="8 Forma libre">
                <a:extLst>
                  <a:ext uri="{FF2B5EF4-FFF2-40B4-BE49-F238E27FC236}">
                    <a16:creationId xmlns:a16="http://schemas.microsoft.com/office/drawing/2014/main" id="{79990164-61EF-2235-962C-0CC5A96729A5}"/>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77" name="9 Forma libre">
                <a:extLst>
                  <a:ext uri="{FF2B5EF4-FFF2-40B4-BE49-F238E27FC236}">
                    <a16:creationId xmlns:a16="http://schemas.microsoft.com/office/drawing/2014/main" id="{2B81C392-B9F9-283A-C19C-B372DC9DB1D8}"/>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78" name="10 Forma libre">
                <a:extLst>
                  <a:ext uri="{FF2B5EF4-FFF2-40B4-BE49-F238E27FC236}">
                    <a16:creationId xmlns:a16="http://schemas.microsoft.com/office/drawing/2014/main" id="{2A976DE0-F993-C149-759C-68F434D73F7A}"/>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79" name="13 Forma libre">
                <a:extLst>
                  <a:ext uri="{FF2B5EF4-FFF2-40B4-BE49-F238E27FC236}">
                    <a16:creationId xmlns:a16="http://schemas.microsoft.com/office/drawing/2014/main" id="{F1BD7C4D-04D7-640B-5EEA-D67213FC21DC}"/>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80" name="14 Forma libre">
                <a:extLst>
                  <a:ext uri="{FF2B5EF4-FFF2-40B4-BE49-F238E27FC236}">
                    <a16:creationId xmlns:a16="http://schemas.microsoft.com/office/drawing/2014/main" id="{D006D6DD-D51A-9E6F-4F79-0004DC0066B5}"/>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81" name="16 Forma libre">
                <a:extLst>
                  <a:ext uri="{FF2B5EF4-FFF2-40B4-BE49-F238E27FC236}">
                    <a16:creationId xmlns:a16="http://schemas.microsoft.com/office/drawing/2014/main" id="{DCD34DCA-A6F7-CB64-27B9-B19A327DC01A}"/>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82" name="17 Forma libre">
                <a:extLst>
                  <a:ext uri="{FF2B5EF4-FFF2-40B4-BE49-F238E27FC236}">
                    <a16:creationId xmlns:a16="http://schemas.microsoft.com/office/drawing/2014/main" id="{1B11F03E-DFE1-3097-761B-0AD4477B31A4}"/>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336" name="61 Grupo">
              <a:extLst>
                <a:ext uri="{FF2B5EF4-FFF2-40B4-BE49-F238E27FC236}">
                  <a16:creationId xmlns:a16="http://schemas.microsoft.com/office/drawing/2014/main" id="{AA742FB3-83ED-BE88-CA07-C9DE1C1B75E1}"/>
                </a:ext>
              </a:extLst>
            </p:cNvPr>
            <p:cNvGrpSpPr/>
            <p:nvPr/>
          </p:nvGrpSpPr>
          <p:grpSpPr>
            <a:xfrm rot="2666551">
              <a:off x="3055846" y="1980365"/>
              <a:ext cx="281936" cy="628817"/>
              <a:chOff x="1896077" y="3741420"/>
              <a:chExt cx="412783" cy="472440"/>
            </a:xfrm>
          </p:grpSpPr>
          <p:sp>
            <p:nvSpPr>
              <p:cNvPr id="1369" name="62 Forma libre">
                <a:extLst>
                  <a:ext uri="{FF2B5EF4-FFF2-40B4-BE49-F238E27FC236}">
                    <a16:creationId xmlns:a16="http://schemas.microsoft.com/office/drawing/2014/main" id="{4854F283-7BBF-BB6B-E1E1-285AA2E3CE12}"/>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70" name="63 Forma libre">
                <a:extLst>
                  <a:ext uri="{FF2B5EF4-FFF2-40B4-BE49-F238E27FC236}">
                    <a16:creationId xmlns:a16="http://schemas.microsoft.com/office/drawing/2014/main" id="{CAF40337-3C0C-AFC1-BD20-C05F98FE34A1}"/>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71" name="64 Forma libre">
                <a:extLst>
                  <a:ext uri="{FF2B5EF4-FFF2-40B4-BE49-F238E27FC236}">
                    <a16:creationId xmlns:a16="http://schemas.microsoft.com/office/drawing/2014/main" id="{2721CA00-0215-7622-92CF-C79C9806056D}"/>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72" name="65 Forma libre">
                <a:extLst>
                  <a:ext uri="{FF2B5EF4-FFF2-40B4-BE49-F238E27FC236}">
                    <a16:creationId xmlns:a16="http://schemas.microsoft.com/office/drawing/2014/main" id="{17D96FB2-D45E-72A8-9BF8-BD333015ED7A}"/>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73" name="68 Forma libre">
                <a:extLst>
                  <a:ext uri="{FF2B5EF4-FFF2-40B4-BE49-F238E27FC236}">
                    <a16:creationId xmlns:a16="http://schemas.microsoft.com/office/drawing/2014/main" id="{537A1365-5C7A-00C6-4D81-BCCEF5EAEEF8}"/>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74" name="69 Forma libre">
                <a:extLst>
                  <a:ext uri="{FF2B5EF4-FFF2-40B4-BE49-F238E27FC236}">
                    <a16:creationId xmlns:a16="http://schemas.microsoft.com/office/drawing/2014/main" id="{66F912EB-CF27-9EE2-DF80-6CE7F4E83276}"/>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75" name="70 Forma libre">
                <a:extLst>
                  <a:ext uri="{FF2B5EF4-FFF2-40B4-BE49-F238E27FC236}">
                    <a16:creationId xmlns:a16="http://schemas.microsoft.com/office/drawing/2014/main" id="{2B5848D9-8A5C-76C5-4BA7-404E57B65BC7}"/>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337" name="71 Grupo">
              <a:extLst>
                <a:ext uri="{FF2B5EF4-FFF2-40B4-BE49-F238E27FC236}">
                  <a16:creationId xmlns:a16="http://schemas.microsoft.com/office/drawing/2014/main" id="{A6F249A1-09E9-2124-1469-C069AAD74DAC}"/>
                </a:ext>
              </a:extLst>
            </p:cNvPr>
            <p:cNvGrpSpPr/>
            <p:nvPr/>
          </p:nvGrpSpPr>
          <p:grpSpPr>
            <a:xfrm rot="2666551">
              <a:off x="3395120" y="1984084"/>
              <a:ext cx="281936" cy="628817"/>
              <a:chOff x="1896077" y="3741420"/>
              <a:chExt cx="412783" cy="472440"/>
            </a:xfrm>
          </p:grpSpPr>
          <p:sp>
            <p:nvSpPr>
              <p:cNvPr id="1362" name="72 Forma libre">
                <a:extLst>
                  <a:ext uri="{FF2B5EF4-FFF2-40B4-BE49-F238E27FC236}">
                    <a16:creationId xmlns:a16="http://schemas.microsoft.com/office/drawing/2014/main" id="{202D6492-6280-6159-5CBD-D8661986F633}"/>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63" name="73 Forma libre">
                <a:extLst>
                  <a:ext uri="{FF2B5EF4-FFF2-40B4-BE49-F238E27FC236}">
                    <a16:creationId xmlns:a16="http://schemas.microsoft.com/office/drawing/2014/main" id="{A7A2AF1A-34F6-8FD8-0790-1297F33B8A09}"/>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64" name="74 Forma libre">
                <a:extLst>
                  <a:ext uri="{FF2B5EF4-FFF2-40B4-BE49-F238E27FC236}">
                    <a16:creationId xmlns:a16="http://schemas.microsoft.com/office/drawing/2014/main" id="{2BB0F673-B88C-AFC2-A2E1-40AFA170E6FD}"/>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65" name="75 Forma libre">
                <a:extLst>
                  <a:ext uri="{FF2B5EF4-FFF2-40B4-BE49-F238E27FC236}">
                    <a16:creationId xmlns:a16="http://schemas.microsoft.com/office/drawing/2014/main" id="{559B0D8F-A94E-F979-ECF5-4DEC47BC58B4}"/>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66" name="76 Forma libre">
                <a:extLst>
                  <a:ext uri="{FF2B5EF4-FFF2-40B4-BE49-F238E27FC236}">
                    <a16:creationId xmlns:a16="http://schemas.microsoft.com/office/drawing/2014/main" id="{D851FF02-2ED9-010F-05B6-EC9D9D4877CF}"/>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67" name="77 Forma libre">
                <a:extLst>
                  <a:ext uri="{FF2B5EF4-FFF2-40B4-BE49-F238E27FC236}">
                    <a16:creationId xmlns:a16="http://schemas.microsoft.com/office/drawing/2014/main" id="{D5B9A860-FE4F-14EC-A736-0C028F858ADE}"/>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68" name="78 Forma libre">
                <a:extLst>
                  <a:ext uri="{FF2B5EF4-FFF2-40B4-BE49-F238E27FC236}">
                    <a16:creationId xmlns:a16="http://schemas.microsoft.com/office/drawing/2014/main" id="{9C51B3A7-F0D9-7151-0876-3BE1BA2FB5EC}"/>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338" name="79 Grupo">
              <a:extLst>
                <a:ext uri="{FF2B5EF4-FFF2-40B4-BE49-F238E27FC236}">
                  <a16:creationId xmlns:a16="http://schemas.microsoft.com/office/drawing/2014/main" id="{5EFA2D98-301A-9769-2223-088838BDC365}"/>
                </a:ext>
              </a:extLst>
            </p:cNvPr>
            <p:cNvGrpSpPr/>
            <p:nvPr/>
          </p:nvGrpSpPr>
          <p:grpSpPr>
            <a:xfrm rot="2666551">
              <a:off x="3766270" y="1987804"/>
              <a:ext cx="281936" cy="628817"/>
              <a:chOff x="1896077" y="3741420"/>
              <a:chExt cx="412783" cy="472440"/>
            </a:xfrm>
          </p:grpSpPr>
          <p:sp>
            <p:nvSpPr>
              <p:cNvPr id="1355" name="80 Forma libre">
                <a:extLst>
                  <a:ext uri="{FF2B5EF4-FFF2-40B4-BE49-F238E27FC236}">
                    <a16:creationId xmlns:a16="http://schemas.microsoft.com/office/drawing/2014/main" id="{7FAB4F76-65E2-5E23-0C71-742D98A6B605}"/>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56" name="81 Forma libre">
                <a:extLst>
                  <a:ext uri="{FF2B5EF4-FFF2-40B4-BE49-F238E27FC236}">
                    <a16:creationId xmlns:a16="http://schemas.microsoft.com/office/drawing/2014/main" id="{6239722C-7DF3-74F5-F00A-B24F2B6E60AD}"/>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57" name="82 Forma libre">
                <a:extLst>
                  <a:ext uri="{FF2B5EF4-FFF2-40B4-BE49-F238E27FC236}">
                    <a16:creationId xmlns:a16="http://schemas.microsoft.com/office/drawing/2014/main" id="{633E2B84-1DE6-C10B-2364-7D7ADC75C357}"/>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58" name="83 Forma libre">
                <a:extLst>
                  <a:ext uri="{FF2B5EF4-FFF2-40B4-BE49-F238E27FC236}">
                    <a16:creationId xmlns:a16="http://schemas.microsoft.com/office/drawing/2014/main" id="{83F7FFC4-F295-F4F3-E4DA-87E5D3F7CC52}"/>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59" name="84 Forma libre">
                <a:extLst>
                  <a:ext uri="{FF2B5EF4-FFF2-40B4-BE49-F238E27FC236}">
                    <a16:creationId xmlns:a16="http://schemas.microsoft.com/office/drawing/2014/main" id="{244490D6-0574-19EA-0D30-00E980F27B82}"/>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60" name="85 Forma libre">
                <a:extLst>
                  <a:ext uri="{FF2B5EF4-FFF2-40B4-BE49-F238E27FC236}">
                    <a16:creationId xmlns:a16="http://schemas.microsoft.com/office/drawing/2014/main" id="{DC43179B-4BE7-211B-0853-C4FEF25DCE4B}"/>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61" name="86 Forma libre">
                <a:extLst>
                  <a:ext uri="{FF2B5EF4-FFF2-40B4-BE49-F238E27FC236}">
                    <a16:creationId xmlns:a16="http://schemas.microsoft.com/office/drawing/2014/main" id="{4BE63CB7-0D04-2BDB-01CB-7F6B30AAD32D}"/>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339" name="87 Grupo">
              <a:extLst>
                <a:ext uri="{FF2B5EF4-FFF2-40B4-BE49-F238E27FC236}">
                  <a16:creationId xmlns:a16="http://schemas.microsoft.com/office/drawing/2014/main" id="{11208A19-FF36-ACE5-C6DE-FF1E21F8FF92}"/>
                </a:ext>
              </a:extLst>
            </p:cNvPr>
            <p:cNvGrpSpPr/>
            <p:nvPr/>
          </p:nvGrpSpPr>
          <p:grpSpPr>
            <a:xfrm rot="2666551">
              <a:off x="4103276" y="1991523"/>
              <a:ext cx="281936" cy="628817"/>
              <a:chOff x="1896077" y="3741420"/>
              <a:chExt cx="412783" cy="472440"/>
            </a:xfrm>
          </p:grpSpPr>
          <p:sp>
            <p:nvSpPr>
              <p:cNvPr id="1348" name="88 Forma libre">
                <a:extLst>
                  <a:ext uri="{FF2B5EF4-FFF2-40B4-BE49-F238E27FC236}">
                    <a16:creationId xmlns:a16="http://schemas.microsoft.com/office/drawing/2014/main" id="{FBA14A6A-5779-EA08-9A29-D077786FF971}"/>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49" name="89 Forma libre">
                <a:extLst>
                  <a:ext uri="{FF2B5EF4-FFF2-40B4-BE49-F238E27FC236}">
                    <a16:creationId xmlns:a16="http://schemas.microsoft.com/office/drawing/2014/main" id="{67058235-2670-D4B4-EB12-7B7F475980CA}"/>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50" name="90 Forma libre">
                <a:extLst>
                  <a:ext uri="{FF2B5EF4-FFF2-40B4-BE49-F238E27FC236}">
                    <a16:creationId xmlns:a16="http://schemas.microsoft.com/office/drawing/2014/main" id="{59F92389-79A9-8A90-CF53-BAD2DC6E3DD0}"/>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51" name="91 Forma libre">
                <a:extLst>
                  <a:ext uri="{FF2B5EF4-FFF2-40B4-BE49-F238E27FC236}">
                    <a16:creationId xmlns:a16="http://schemas.microsoft.com/office/drawing/2014/main" id="{38AF08BB-CCCF-C76C-92AA-1ACC43CEA8D0}"/>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52" name="92 Forma libre">
                <a:extLst>
                  <a:ext uri="{FF2B5EF4-FFF2-40B4-BE49-F238E27FC236}">
                    <a16:creationId xmlns:a16="http://schemas.microsoft.com/office/drawing/2014/main" id="{B0611403-7BA7-E66C-DD63-4BE60CC4DCF8}"/>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53" name="93 Forma libre">
                <a:extLst>
                  <a:ext uri="{FF2B5EF4-FFF2-40B4-BE49-F238E27FC236}">
                    <a16:creationId xmlns:a16="http://schemas.microsoft.com/office/drawing/2014/main" id="{4D5E1E73-EDB6-5F81-B98F-017BD0D1D4B9}"/>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54" name="94 Forma libre">
                <a:extLst>
                  <a:ext uri="{FF2B5EF4-FFF2-40B4-BE49-F238E27FC236}">
                    <a16:creationId xmlns:a16="http://schemas.microsoft.com/office/drawing/2014/main" id="{5E819461-811C-DB4D-00A4-B9E62BFEEA4A}"/>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340" name="95 Grupo">
              <a:extLst>
                <a:ext uri="{FF2B5EF4-FFF2-40B4-BE49-F238E27FC236}">
                  <a16:creationId xmlns:a16="http://schemas.microsoft.com/office/drawing/2014/main" id="{3AD2B81E-EF06-AA7E-1CAA-591F3BC41B9C}"/>
                </a:ext>
              </a:extLst>
            </p:cNvPr>
            <p:cNvGrpSpPr/>
            <p:nvPr/>
          </p:nvGrpSpPr>
          <p:grpSpPr>
            <a:xfrm rot="2666551">
              <a:off x="4447904" y="2009713"/>
              <a:ext cx="281936" cy="628817"/>
              <a:chOff x="1896077" y="3741420"/>
              <a:chExt cx="412783" cy="472440"/>
            </a:xfrm>
          </p:grpSpPr>
          <p:sp>
            <p:nvSpPr>
              <p:cNvPr id="1341" name="96 Forma libre">
                <a:extLst>
                  <a:ext uri="{FF2B5EF4-FFF2-40B4-BE49-F238E27FC236}">
                    <a16:creationId xmlns:a16="http://schemas.microsoft.com/office/drawing/2014/main" id="{CAFBF4CB-1864-BB79-9304-A70DCEDCDF6C}"/>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42" name="97 Forma libre">
                <a:extLst>
                  <a:ext uri="{FF2B5EF4-FFF2-40B4-BE49-F238E27FC236}">
                    <a16:creationId xmlns:a16="http://schemas.microsoft.com/office/drawing/2014/main" id="{5D020877-7320-AA39-96E9-E1376ECEBD93}"/>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43" name="98 Forma libre">
                <a:extLst>
                  <a:ext uri="{FF2B5EF4-FFF2-40B4-BE49-F238E27FC236}">
                    <a16:creationId xmlns:a16="http://schemas.microsoft.com/office/drawing/2014/main" id="{59A828B8-FA57-409F-832E-061C7153E750}"/>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44" name="99 Forma libre">
                <a:extLst>
                  <a:ext uri="{FF2B5EF4-FFF2-40B4-BE49-F238E27FC236}">
                    <a16:creationId xmlns:a16="http://schemas.microsoft.com/office/drawing/2014/main" id="{FEE9B922-2FAE-9E1A-B188-66A216E2C525}"/>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45" name="100 Forma libre">
                <a:extLst>
                  <a:ext uri="{FF2B5EF4-FFF2-40B4-BE49-F238E27FC236}">
                    <a16:creationId xmlns:a16="http://schemas.microsoft.com/office/drawing/2014/main" id="{08CE18B3-D0F0-4AEE-107F-D8B4C2CBD209}"/>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46" name="101 Forma libre">
                <a:extLst>
                  <a:ext uri="{FF2B5EF4-FFF2-40B4-BE49-F238E27FC236}">
                    <a16:creationId xmlns:a16="http://schemas.microsoft.com/office/drawing/2014/main" id="{4822D69A-E1C1-774D-76AF-5388CC68C181}"/>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47" name="102 Forma libre">
                <a:extLst>
                  <a:ext uri="{FF2B5EF4-FFF2-40B4-BE49-F238E27FC236}">
                    <a16:creationId xmlns:a16="http://schemas.microsoft.com/office/drawing/2014/main" id="{C1CE543C-8EAF-8E49-E184-D9A4B446C887}"/>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grpSp>
        <p:nvGrpSpPr>
          <p:cNvPr id="1425" name="103 Grupo">
            <a:extLst>
              <a:ext uri="{FF2B5EF4-FFF2-40B4-BE49-F238E27FC236}">
                <a16:creationId xmlns:a16="http://schemas.microsoft.com/office/drawing/2014/main" id="{7C71DEFF-3A54-B921-5A91-6E15435F76BD}"/>
              </a:ext>
            </a:extLst>
          </p:cNvPr>
          <p:cNvGrpSpPr/>
          <p:nvPr/>
        </p:nvGrpSpPr>
        <p:grpSpPr>
          <a:xfrm rot="2666551">
            <a:off x="5603828" y="3430220"/>
            <a:ext cx="281936" cy="440689"/>
            <a:chOff x="1896077" y="3741420"/>
            <a:chExt cx="412783" cy="472440"/>
          </a:xfrm>
        </p:grpSpPr>
        <p:sp>
          <p:nvSpPr>
            <p:cNvPr id="1426" name="104 Forma libre">
              <a:extLst>
                <a:ext uri="{FF2B5EF4-FFF2-40B4-BE49-F238E27FC236}">
                  <a16:creationId xmlns:a16="http://schemas.microsoft.com/office/drawing/2014/main" id="{81CD4CDA-7DBB-E6A7-9DF0-A96F1B94E4C8}"/>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27" name="105 Forma libre">
              <a:extLst>
                <a:ext uri="{FF2B5EF4-FFF2-40B4-BE49-F238E27FC236}">
                  <a16:creationId xmlns:a16="http://schemas.microsoft.com/office/drawing/2014/main" id="{E247C2CC-41BE-A268-C52A-9F25076B9531}"/>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28" name="106 Forma libre">
              <a:extLst>
                <a:ext uri="{FF2B5EF4-FFF2-40B4-BE49-F238E27FC236}">
                  <a16:creationId xmlns:a16="http://schemas.microsoft.com/office/drawing/2014/main" id="{0A55AB48-6F36-6A7E-DAC7-D791E2BEBA79}"/>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29" name="107 Forma libre">
              <a:extLst>
                <a:ext uri="{FF2B5EF4-FFF2-40B4-BE49-F238E27FC236}">
                  <a16:creationId xmlns:a16="http://schemas.microsoft.com/office/drawing/2014/main" id="{8AC81DE8-75D2-9C89-BECE-52BC183BE474}"/>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30" name="108 Forma libre">
              <a:extLst>
                <a:ext uri="{FF2B5EF4-FFF2-40B4-BE49-F238E27FC236}">
                  <a16:creationId xmlns:a16="http://schemas.microsoft.com/office/drawing/2014/main" id="{7BF48207-EBA0-E73D-E72A-39239818D1AE}"/>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31" name="109 Forma libre">
              <a:extLst>
                <a:ext uri="{FF2B5EF4-FFF2-40B4-BE49-F238E27FC236}">
                  <a16:creationId xmlns:a16="http://schemas.microsoft.com/office/drawing/2014/main" id="{66045945-623E-3DFF-310A-553DC9CDC1DD}"/>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32" name="110 Forma libre">
              <a:extLst>
                <a:ext uri="{FF2B5EF4-FFF2-40B4-BE49-F238E27FC236}">
                  <a16:creationId xmlns:a16="http://schemas.microsoft.com/office/drawing/2014/main" id="{ED1FCAD7-F301-044E-1DD0-503AB8D359A9}"/>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pic>
        <p:nvPicPr>
          <p:cNvPr id="1433" name="Picture 6" descr="http://dibuteca.estaticos.net/dibujos/pintados/201152/b51c405ebe16dcc8f09651d4c574a594.png">
            <a:extLst>
              <a:ext uri="{FF2B5EF4-FFF2-40B4-BE49-F238E27FC236}">
                <a16:creationId xmlns:a16="http://schemas.microsoft.com/office/drawing/2014/main" id="{DBECE8DF-0909-1D2F-B7D4-18FF3B9DC7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9356" y="2112564"/>
            <a:ext cx="116907" cy="108805"/>
          </a:xfrm>
          <a:prstGeom prst="rect">
            <a:avLst/>
          </a:prstGeom>
          <a:noFill/>
          <a:extLst>
            <a:ext uri="{909E8E84-426E-40DD-AFC4-6F175D3DCCD1}">
              <a14:hiddenFill xmlns:a14="http://schemas.microsoft.com/office/drawing/2010/main">
                <a:solidFill>
                  <a:srgbClr val="FFFFFF"/>
                </a:solidFill>
              </a14:hiddenFill>
            </a:ext>
          </a:extLst>
        </p:spPr>
      </p:pic>
      <p:pic>
        <p:nvPicPr>
          <p:cNvPr id="1434" name="Picture 6" descr="http://dibuteca.estaticos.net/dibujos/pintados/201152/b51c405ebe16dcc8f09651d4c574a594.png">
            <a:extLst>
              <a:ext uri="{FF2B5EF4-FFF2-40B4-BE49-F238E27FC236}">
                <a16:creationId xmlns:a16="http://schemas.microsoft.com/office/drawing/2014/main" id="{13121791-3457-12CC-8E74-A719FDC34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02481" y="2391871"/>
            <a:ext cx="207108" cy="192756"/>
          </a:xfrm>
          <a:prstGeom prst="rect">
            <a:avLst/>
          </a:prstGeom>
          <a:noFill/>
          <a:extLst>
            <a:ext uri="{909E8E84-426E-40DD-AFC4-6F175D3DCCD1}">
              <a14:hiddenFill xmlns:a14="http://schemas.microsoft.com/office/drawing/2010/main">
                <a:solidFill>
                  <a:srgbClr val="FFFFFF"/>
                </a:solidFill>
              </a14:hiddenFill>
            </a:ext>
          </a:extLst>
        </p:spPr>
      </p:pic>
      <p:pic>
        <p:nvPicPr>
          <p:cNvPr id="1435" name="Picture 6" descr="http://dibuteca.estaticos.net/dibujos/pintados/201152/b51c405ebe16dcc8f09651d4c574a594.png">
            <a:extLst>
              <a:ext uri="{FF2B5EF4-FFF2-40B4-BE49-F238E27FC236}">
                <a16:creationId xmlns:a16="http://schemas.microsoft.com/office/drawing/2014/main" id="{09FDD792-D596-219E-71A8-E0FF508BC36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59845" y="2169812"/>
            <a:ext cx="155604" cy="144821"/>
          </a:xfrm>
          <a:prstGeom prst="rect">
            <a:avLst/>
          </a:prstGeom>
          <a:noFill/>
          <a:extLst>
            <a:ext uri="{909E8E84-426E-40DD-AFC4-6F175D3DCCD1}">
              <a14:hiddenFill xmlns:a14="http://schemas.microsoft.com/office/drawing/2010/main">
                <a:solidFill>
                  <a:srgbClr val="FFFFFF"/>
                </a:solidFill>
              </a14:hiddenFill>
            </a:ext>
          </a:extLst>
        </p:spPr>
      </p:pic>
      <p:cxnSp>
        <p:nvCxnSpPr>
          <p:cNvPr id="1436" name="192 Conector recto">
            <a:extLst>
              <a:ext uri="{FF2B5EF4-FFF2-40B4-BE49-F238E27FC236}">
                <a16:creationId xmlns:a16="http://schemas.microsoft.com/office/drawing/2014/main" id="{BDEC2E76-77AE-72FB-482D-A1ED3ED4143D}"/>
              </a:ext>
            </a:extLst>
          </p:cNvPr>
          <p:cNvCxnSpPr/>
          <p:nvPr/>
        </p:nvCxnSpPr>
        <p:spPr>
          <a:xfrm>
            <a:off x="5099236" y="4371652"/>
            <a:ext cx="708843" cy="6379"/>
          </a:xfrm>
          <a:prstGeom prst="line">
            <a:avLst/>
          </a:prstGeom>
          <a:ln w="38100">
            <a:solidFill>
              <a:schemeClr val="bg1">
                <a:lumMod val="75000"/>
              </a:schemeClr>
            </a:solidFill>
            <a:headEnd w="med" len="sm"/>
          </a:ln>
          <a:effectLst>
            <a:innerShdw blurRad="63500" dist="50800">
              <a:prstClr val="black">
                <a:alpha val="50000"/>
              </a:prstClr>
            </a:inn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37" name="18 Conector recto">
            <a:extLst>
              <a:ext uri="{FF2B5EF4-FFF2-40B4-BE49-F238E27FC236}">
                <a16:creationId xmlns:a16="http://schemas.microsoft.com/office/drawing/2014/main" id="{8B003ADF-A2CF-1D94-0072-ECC2B4B37263}"/>
              </a:ext>
            </a:extLst>
          </p:cNvPr>
          <p:cNvCxnSpPr>
            <a:cxnSpLocks/>
            <a:endCxn id="1321" idx="2"/>
          </p:cNvCxnSpPr>
          <p:nvPr/>
        </p:nvCxnSpPr>
        <p:spPr>
          <a:xfrm>
            <a:off x="3122744" y="3481947"/>
            <a:ext cx="4921" cy="120180"/>
          </a:xfrm>
          <a:prstGeom prst="line">
            <a:avLst/>
          </a:prstGeom>
          <a:ln w="28575">
            <a:solidFill>
              <a:schemeClr val="bg1">
                <a:lumMod val="75000"/>
              </a:schemeClr>
            </a:solidFill>
          </a:ln>
          <a:effectLst>
            <a:innerShdw blurRad="63500" dist="50800">
              <a:prstClr val="black">
                <a:alpha val="50000"/>
              </a:prstClr>
            </a:inn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438" name="103 Grupo">
            <a:extLst>
              <a:ext uri="{FF2B5EF4-FFF2-40B4-BE49-F238E27FC236}">
                <a16:creationId xmlns:a16="http://schemas.microsoft.com/office/drawing/2014/main" id="{02A34CFA-EF3D-B912-5C1F-F56322B3FF4A}"/>
              </a:ext>
            </a:extLst>
          </p:cNvPr>
          <p:cNvGrpSpPr/>
          <p:nvPr/>
        </p:nvGrpSpPr>
        <p:grpSpPr>
          <a:xfrm rot="12773561">
            <a:off x="5243404" y="3772189"/>
            <a:ext cx="281936" cy="440689"/>
            <a:chOff x="1896077" y="3741420"/>
            <a:chExt cx="412783" cy="472440"/>
          </a:xfrm>
        </p:grpSpPr>
        <p:sp>
          <p:nvSpPr>
            <p:cNvPr id="1439" name="104 Forma libre">
              <a:extLst>
                <a:ext uri="{FF2B5EF4-FFF2-40B4-BE49-F238E27FC236}">
                  <a16:creationId xmlns:a16="http://schemas.microsoft.com/office/drawing/2014/main" id="{81B66AF4-A489-7D73-3027-136AEAFA1BB6}"/>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40" name="105 Forma libre">
              <a:extLst>
                <a:ext uri="{FF2B5EF4-FFF2-40B4-BE49-F238E27FC236}">
                  <a16:creationId xmlns:a16="http://schemas.microsoft.com/office/drawing/2014/main" id="{D59DA0E8-3F97-9F7F-BD5D-AABB88AD8E53}"/>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41" name="106 Forma libre">
              <a:extLst>
                <a:ext uri="{FF2B5EF4-FFF2-40B4-BE49-F238E27FC236}">
                  <a16:creationId xmlns:a16="http://schemas.microsoft.com/office/drawing/2014/main" id="{C13FD873-16B7-2DB5-886E-38420E14BF01}"/>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42" name="107 Forma libre">
              <a:extLst>
                <a:ext uri="{FF2B5EF4-FFF2-40B4-BE49-F238E27FC236}">
                  <a16:creationId xmlns:a16="http://schemas.microsoft.com/office/drawing/2014/main" id="{CA5F70BB-E0A6-D7BF-702B-B1A0A4A61812}"/>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43" name="108 Forma libre">
              <a:extLst>
                <a:ext uri="{FF2B5EF4-FFF2-40B4-BE49-F238E27FC236}">
                  <a16:creationId xmlns:a16="http://schemas.microsoft.com/office/drawing/2014/main" id="{DAE652EC-936A-9718-A883-FDCBFF7BE192}"/>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44" name="109 Forma libre">
              <a:extLst>
                <a:ext uri="{FF2B5EF4-FFF2-40B4-BE49-F238E27FC236}">
                  <a16:creationId xmlns:a16="http://schemas.microsoft.com/office/drawing/2014/main" id="{1038384E-E239-63C7-56A4-60C0F812D539}"/>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45" name="110 Forma libre">
              <a:extLst>
                <a:ext uri="{FF2B5EF4-FFF2-40B4-BE49-F238E27FC236}">
                  <a16:creationId xmlns:a16="http://schemas.microsoft.com/office/drawing/2014/main" id="{28199DA1-7653-C261-083F-AC96E341194E}"/>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446" name="22 Grupo">
            <a:extLst>
              <a:ext uri="{FF2B5EF4-FFF2-40B4-BE49-F238E27FC236}">
                <a16:creationId xmlns:a16="http://schemas.microsoft.com/office/drawing/2014/main" id="{25987002-57BB-EA72-7CDC-1042E529F3A0}"/>
              </a:ext>
            </a:extLst>
          </p:cNvPr>
          <p:cNvGrpSpPr/>
          <p:nvPr/>
        </p:nvGrpSpPr>
        <p:grpSpPr>
          <a:xfrm>
            <a:off x="2427952" y="3935268"/>
            <a:ext cx="2490595" cy="852037"/>
            <a:chOff x="2239245" y="1932984"/>
            <a:chExt cx="2490595" cy="1140500"/>
          </a:xfrm>
        </p:grpSpPr>
        <p:grpSp>
          <p:nvGrpSpPr>
            <p:cNvPr id="1447" name="118 Grupo">
              <a:extLst>
                <a:ext uri="{FF2B5EF4-FFF2-40B4-BE49-F238E27FC236}">
                  <a16:creationId xmlns:a16="http://schemas.microsoft.com/office/drawing/2014/main" id="{DD78BDE3-8C2F-F9CC-2CFB-4F5435A675D7}"/>
                </a:ext>
              </a:extLst>
            </p:cNvPr>
            <p:cNvGrpSpPr/>
            <p:nvPr/>
          </p:nvGrpSpPr>
          <p:grpSpPr>
            <a:xfrm rot="2666551" flipH="1" flipV="1">
              <a:off x="2239245" y="2384532"/>
              <a:ext cx="281936" cy="628817"/>
              <a:chOff x="1896077" y="3741420"/>
              <a:chExt cx="412783" cy="472440"/>
            </a:xfrm>
          </p:grpSpPr>
          <p:sp>
            <p:nvSpPr>
              <p:cNvPr id="1536" name="119 Forma libre">
                <a:extLst>
                  <a:ext uri="{FF2B5EF4-FFF2-40B4-BE49-F238E27FC236}">
                    <a16:creationId xmlns:a16="http://schemas.microsoft.com/office/drawing/2014/main" id="{C0B77642-8421-CB46-9F80-4E56E0AA56F0}"/>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37" name="120 Forma libre">
                <a:extLst>
                  <a:ext uri="{FF2B5EF4-FFF2-40B4-BE49-F238E27FC236}">
                    <a16:creationId xmlns:a16="http://schemas.microsoft.com/office/drawing/2014/main" id="{D9C0419F-263E-F397-EC15-73A94FA38DED}"/>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38" name="121 Forma libre">
                <a:extLst>
                  <a:ext uri="{FF2B5EF4-FFF2-40B4-BE49-F238E27FC236}">
                    <a16:creationId xmlns:a16="http://schemas.microsoft.com/office/drawing/2014/main" id="{454C3D12-234F-C05D-5BF0-5BE052FC7A9A}"/>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39" name="122 Forma libre">
                <a:extLst>
                  <a:ext uri="{FF2B5EF4-FFF2-40B4-BE49-F238E27FC236}">
                    <a16:creationId xmlns:a16="http://schemas.microsoft.com/office/drawing/2014/main" id="{05D2AC4B-C20E-E262-51BA-CFE743C292B0}"/>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40" name="123 Forma libre">
                <a:extLst>
                  <a:ext uri="{FF2B5EF4-FFF2-40B4-BE49-F238E27FC236}">
                    <a16:creationId xmlns:a16="http://schemas.microsoft.com/office/drawing/2014/main" id="{F1CBA2D6-210E-FC14-2A31-A531C09AB4AF}"/>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41" name="124 Forma libre">
                <a:extLst>
                  <a:ext uri="{FF2B5EF4-FFF2-40B4-BE49-F238E27FC236}">
                    <a16:creationId xmlns:a16="http://schemas.microsoft.com/office/drawing/2014/main" id="{7BD3C1A0-17D0-0A1D-9EA1-28D2ACFA66B0}"/>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42" name="125 Forma libre">
                <a:extLst>
                  <a:ext uri="{FF2B5EF4-FFF2-40B4-BE49-F238E27FC236}">
                    <a16:creationId xmlns:a16="http://schemas.microsoft.com/office/drawing/2014/main" id="{10495D9A-9424-E11B-2E8F-1725F2582706}"/>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448" name="113 Grupo">
              <a:extLst>
                <a:ext uri="{FF2B5EF4-FFF2-40B4-BE49-F238E27FC236}">
                  <a16:creationId xmlns:a16="http://schemas.microsoft.com/office/drawing/2014/main" id="{A504EE6E-3F60-700E-9B6C-70A9A3377B92}"/>
                </a:ext>
              </a:extLst>
            </p:cNvPr>
            <p:cNvGrpSpPr/>
            <p:nvPr/>
          </p:nvGrpSpPr>
          <p:grpSpPr>
            <a:xfrm rot="2666551" flipH="1" flipV="1">
              <a:off x="4010284" y="2444667"/>
              <a:ext cx="281936" cy="628817"/>
              <a:chOff x="1896077" y="3741420"/>
              <a:chExt cx="412783" cy="472440"/>
            </a:xfrm>
          </p:grpSpPr>
          <p:sp>
            <p:nvSpPr>
              <p:cNvPr id="1529" name="154 Forma libre">
                <a:extLst>
                  <a:ext uri="{FF2B5EF4-FFF2-40B4-BE49-F238E27FC236}">
                    <a16:creationId xmlns:a16="http://schemas.microsoft.com/office/drawing/2014/main" id="{92EF731F-20DE-FDEF-95A1-2BA51629FC68}"/>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30" name="155 Forma libre">
                <a:extLst>
                  <a:ext uri="{FF2B5EF4-FFF2-40B4-BE49-F238E27FC236}">
                    <a16:creationId xmlns:a16="http://schemas.microsoft.com/office/drawing/2014/main" id="{83069E3A-2EDE-4C18-9D1F-31F982A27A57}"/>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31" name="156 Forma libre">
                <a:extLst>
                  <a:ext uri="{FF2B5EF4-FFF2-40B4-BE49-F238E27FC236}">
                    <a16:creationId xmlns:a16="http://schemas.microsoft.com/office/drawing/2014/main" id="{149D12E1-55AB-FDF6-AC56-AB7E7EAD03AA}"/>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32" name="157 Forma libre">
                <a:extLst>
                  <a:ext uri="{FF2B5EF4-FFF2-40B4-BE49-F238E27FC236}">
                    <a16:creationId xmlns:a16="http://schemas.microsoft.com/office/drawing/2014/main" id="{6382D23B-98EB-53F0-D1DA-AD4591D4CE50}"/>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33" name="158 Forma libre">
                <a:extLst>
                  <a:ext uri="{FF2B5EF4-FFF2-40B4-BE49-F238E27FC236}">
                    <a16:creationId xmlns:a16="http://schemas.microsoft.com/office/drawing/2014/main" id="{D69D7482-AF49-FC56-2762-310BD50607FF}"/>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34" name="159 Forma libre">
                <a:extLst>
                  <a:ext uri="{FF2B5EF4-FFF2-40B4-BE49-F238E27FC236}">
                    <a16:creationId xmlns:a16="http://schemas.microsoft.com/office/drawing/2014/main" id="{5CF469CD-E4CD-1217-D63F-EB1BC2B27AA2}"/>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35" name="160 Forma libre">
                <a:extLst>
                  <a:ext uri="{FF2B5EF4-FFF2-40B4-BE49-F238E27FC236}">
                    <a16:creationId xmlns:a16="http://schemas.microsoft.com/office/drawing/2014/main" id="{65D7EE74-9CFB-AACD-16B9-B83BB043DD4E}"/>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449" name="114 Grupo">
              <a:extLst>
                <a:ext uri="{FF2B5EF4-FFF2-40B4-BE49-F238E27FC236}">
                  <a16:creationId xmlns:a16="http://schemas.microsoft.com/office/drawing/2014/main" id="{77358219-6C21-AB11-9676-1C1AFF26A649}"/>
                </a:ext>
              </a:extLst>
            </p:cNvPr>
            <p:cNvGrpSpPr/>
            <p:nvPr/>
          </p:nvGrpSpPr>
          <p:grpSpPr>
            <a:xfrm rot="2666551" flipH="1" flipV="1">
              <a:off x="3671035" y="2440881"/>
              <a:ext cx="281936" cy="628900"/>
              <a:chOff x="1896077" y="3741420"/>
              <a:chExt cx="412783" cy="472503"/>
            </a:xfrm>
          </p:grpSpPr>
          <p:sp>
            <p:nvSpPr>
              <p:cNvPr id="1522" name="147 Forma libre">
                <a:extLst>
                  <a:ext uri="{FF2B5EF4-FFF2-40B4-BE49-F238E27FC236}">
                    <a16:creationId xmlns:a16="http://schemas.microsoft.com/office/drawing/2014/main" id="{85767827-545A-1FA7-E84A-986FABDF10C4}"/>
                  </a:ext>
                </a:extLst>
              </p:cNvPr>
              <p:cNvSpPr/>
              <p:nvPr/>
            </p:nvSpPr>
            <p:spPr>
              <a:xfrm>
                <a:off x="2046686" y="3931983"/>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23" name="148 Forma libre">
                <a:extLst>
                  <a:ext uri="{FF2B5EF4-FFF2-40B4-BE49-F238E27FC236}">
                    <a16:creationId xmlns:a16="http://schemas.microsoft.com/office/drawing/2014/main" id="{9E629806-A506-5E81-0D0F-F424435D56A6}"/>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24" name="149 Forma libre">
                <a:extLst>
                  <a:ext uri="{FF2B5EF4-FFF2-40B4-BE49-F238E27FC236}">
                    <a16:creationId xmlns:a16="http://schemas.microsoft.com/office/drawing/2014/main" id="{04D504C4-8060-FE53-6C53-142CAB369B3B}"/>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25" name="150 Forma libre">
                <a:extLst>
                  <a:ext uri="{FF2B5EF4-FFF2-40B4-BE49-F238E27FC236}">
                    <a16:creationId xmlns:a16="http://schemas.microsoft.com/office/drawing/2014/main" id="{9C7E989E-A5F5-54D5-1BB4-F5B046218237}"/>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26" name="151 Forma libre">
                <a:extLst>
                  <a:ext uri="{FF2B5EF4-FFF2-40B4-BE49-F238E27FC236}">
                    <a16:creationId xmlns:a16="http://schemas.microsoft.com/office/drawing/2014/main" id="{F916E681-804E-62C3-6C21-EC5B998FE001}"/>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27" name="152 Forma libre">
                <a:extLst>
                  <a:ext uri="{FF2B5EF4-FFF2-40B4-BE49-F238E27FC236}">
                    <a16:creationId xmlns:a16="http://schemas.microsoft.com/office/drawing/2014/main" id="{BD53EA5C-0814-1E92-5150-980896D366E5}"/>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28" name="153 Forma libre">
                <a:extLst>
                  <a:ext uri="{FF2B5EF4-FFF2-40B4-BE49-F238E27FC236}">
                    <a16:creationId xmlns:a16="http://schemas.microsoft.com/office/drawing/2014/main" id="{9F679735-879B-C50F-D9DB-9DD3E9E28936}"/>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450" name="115 Grupo">
              <a:extLst>
                <a:ext uri="{FF2B5EF4-FFF2-40B4-BE49-F238E27FC236}">
                  <a16:creationId xmlns:a16="http://schemas.microsoft.com/office/drawing/2014/main" id="{99737C78-0A19-B7A8-5654-8B6109F370BD}"/>
                </a:ext>
              </a:extLst>
            </p:cNvPr>
            <p:cNvGrpSpPr/>
            <p:nvPr/>
          </p:nvGrpSpPr>
          <p:grpSpPr>
            <a:xfrm rot="2666551" flipH="1" flipV="1">
              <a:off x="3299860" y="2437228"/>
              <a:ext cx="281936" cy="628817"/>
              <a:chOff x="1896077" y="3741420"/>
              <a:chExt cx="412783" cy="472440"/>
            </a:xfrm>
          </p:grpSpPr>
          <p:sp>
            <p:nvSpPr>
              <p:cNvPr id="1515" name="140 Forma libre">
                <a:extLst>
                  <a:ext uri="{FF2B5EF4-FFF2-40B4-BE49-F238E27FC236}">
                    <a16:creationId xmlns:a16="http://schemas.microsoft.com/office/drawing/2014/main" id="{74849B5B-8F31-4AA4-BE6A-FFA4670BE156}"/>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16" name="141 Forma libre">
                <a:extLst>
                  <a:ext uri="{FF2B5EF4-FFF2-40B4-BE49-F238E27FC236}">
                    <a16:creationId xmlns:a16="http://schemas.microsoft.com/office/drawing/2014/main" id="{F64C0FD3-A3A3-9175-ED34-829D421C0E0B}"/>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17" name="142 Forma libre">
                <a:extLst>
                  <a:ext uri="{FF2B5EF4-FFF2-40B4-BE49-F238E27FC236}">
                    <a16:creationId xmlns:a16="http://schemas.microsoft.com/office/drawing/2014/main" id="{A43187AE-44C4-09DE-FABB-5B4791C28A2B}"/>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18" name="143 Forma libre">
                <a:extLst>
                  <a:ext uri="{FF2B5EF4-FFF2-40B4-BE49-F238E27FC236}">
                    <a16:creationId xmlns:a16="http://schemas.microsoft.com/office/drawing/2014/main" id="{1ACA46AD-4EDF-B423-995E-48D008CC1710}"/>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19" name="144 Forma libre">
                <a:extLst>
                  <a:ext uri="{FF2B5EF4-FFF2-40B4-BE49-F238E27FC236}">
                    <a16:creationId xmlns:a16="http://schemas.microsoft.com/office/drawing/2014/main" id="{D0F32767-A7E1-3F37-F328-468F8DE8F23A}"/>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20" name="145 Forma libre">
                <a:extLst>
                  <a:ext uri="{FF2B5EF4-FFF2-40B4-BE49-F238E27FC236}">
                    <a16:creationId xmlns:a16="http://schemas.microsoft.com/office/drawing/2014/main" id="{62FE9A1F-ABE9-5B39-A85C-ED90E4078A0B}"/>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21" name="146 Forma libre">
                <a:extLst>
                  <a:ext uri="{FF2B5EF4-FFF2-40B4-BE49-F238E27FC236}">
                    <a16:creationId xmlns:a16="http://schemas.microsoft.com/office/drawing/2014/main" id="{9931234F-49B7-DB88-F7EF-264EB47E51B3}"/>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451" name="116 Grupo">
              <a:extLst>
                <a:ext uri="{FF2B5EF4-FFF2-40B4-BE49-F238E27FC236}">
                  <a16:creationId xmlns:a16="http://schemas.microsoft.com/office/drawing/2014/main" id="{F1A537A7-B287-20D0-2B0F-4653FCB00E54}"/>
                </a:ext>
              </a:extLst>
            </p:cNvPr>
            <p:cNvGrpSpPr/>
            <p:nvPr/>
          </p:nvGrpSpPr>
          <p:grpSpPr>
            <a:xfrm rot="2666551" flipH="1" flipV="1">
              <a:off x="2962879" y="2433442"/>
              <a:ext cx="281936" cy="628900"/>
              <a:chOff x="1896077" y="3741420"/>
              <a:chExt cx="412783" cy="472503"/>
            </a:xfrm>
          </p:grpSpPr>
          <p:sp>
            <p:nvSpPr>
              <p:cNvPr id="1508" name="133 Forma libre">
                <a:extLst>
                  <a:ext uri="{FF2B5EF4-FFF2-40B4-BE49-F238E27FC236}">
                    <a16:creationId xmlns:a16="http://schemas.microsoft.com/office/drawing/2014/main" id="{6949DDA4-714F-5CF2-CDD8-D060666567DD}"/>
                  </a:ext>
                </a:extLst>
              </p:cNvPr>
              <p:cNvSpPr/>
              <p:nvPr/>
            </p:nvSpPr>
            <p:spPr>
              <a:xfrm>
                <a:off x="2046686" y="3931983"/>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09" name="134 Forma libre">
                <a:extLst>
                  <a:ext uri="{FF2B5EF4-FFF2-40B4-BE49-F238E27FC236}">
                    <a16:creationId xmlns:a16="http://schemas.microsoft.com/office/drawing/2014/main" id="{7776E8D6-5728-CC71-D8A3-4F7E54A8E3AE}"/>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10" name="135 Forma libre">
                <a:extLst>
                  <a:ext uri="{FF2B5EF4-FFF2-40B4-BE49-F238E27FC236}">
                    <a16:creationId xmlns:a16="http://schemas.microsoft.com/office/drawing/2014/main" id="{5AD214E2-78A2-77AA-C240-650815BD4ECA}"/>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11" name="136 Forma libre">
                <a:extLst>
                  <a:ext uri="{FF2B5EF4-FFF2-40B4-BE49-F238E27FC236}">
                    <a16:creationId xmlns:a16="http://schemas.microsoft.com/office/drawing/2014/main" id="{7CDD9E7E-F725-7D85-CE2E-1D4E713B0242}"/>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12" name="137 Forma libre">
                <a:extLst>
                  <a:ext uri="{FF2B5EF4-FFF2-40B4-BE49-F238E27FC236}">
                    <a16:creationId xmlns:a16="http://schemas.microsoft.com/office/drawing/2014/main" id="{26A8E072-1D84-06CC-8DE5-0AB2E559BDD6}"/>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13" name="138 Forma libre">
                <a:extLst>
                  <a:ext uri="{FF2B5EF4-FFF2-40B4-BE49-F238E27FC236}">
                    <a16:creationId xmlns:a16="http://schemas.microsoft.com/office/drawing/2014/main" id="{815FE785-A579-CB92-AECD-00ECCEF53F75}"/>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14" name="139 Forma libre">
                <a:extLst>
                  <a:ext uri="{FF2B5EF4-FFF2-40B4-BE49-F238E27FC236}">
                    <a16:creationId xmlns:a16="http://schemas.microsoft.com/office/drawing/2014/main" id="{2C7A5500-7D0C-82F5-D914-BB003C05ED84}"/>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452" name="117 Grupo">
              <a:extLst>
                <a:ext uri="{FF2B5EF4-FFF2-40B4-BE49-F238E27FC236}">
                  <a16:creationId xmlns:a16="http://schemas.microsoft.com/office/drawing/2014/main" id="{51BD693D-37AF-B8DD-9641-69EDEBC3794D}"/>
                </a:ext>
              </a:extLst>
            </p:cNvPr>
            <p:cNvGrpSpPr/>
            <p:nvPr/>
          </p:nvGrpSpPr>
          <p:grpSpPr>
            <a:xfrm rot="2666551" flipH="1" flipV="1">
              <a:off x="2612130" y="2409223"/>
              <a:ext cx="281936" cy="628817"/>
              <a:chOff x="1896077" y="3741420"/>
              <a:chExt cx="412783" cy="472440"/>
            </a:xfrm>
          </p:grpSpPr>
          <p:sp>
            <p:nvSpPr>
              <p:cNvPr id="1501" name="126 Forma libre">
                <a:extLst>
                  <a:ext uri="{FF2B5EF4-FFF2-40B4-BE49-F238E27FC236}">
                    <a16:creationId xmlns:a16="http://schemas.microsoft.com/office/drawing/2014/main" id="{F02A3235-5A08-9BE9-67AA-D0310FEAF812}"/>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02" name="127 Forma libre">
                <a:extLst>
                  <a:ext uri="{FF2B5EF4-FFF2-40B4-BE49-F238E27FC236}">
                    <a16:creationId xmlns:a16="http://schemas.microsoft.com/office/drawing/2014/main" id="{96A7134C-DA9E-75AB-BB6A-C097A48024EB}"/>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03" name="128 Forma libre">
                <a:extLst>
                  <a:ext uri="{FF2B5EF4-FFF2-40B4-BE49-F238E27FC236}">
                    <a16:creationId xmlns:a16="http://schemas.microsoft.com/office/drawing/2014/main" id="{7F9014A4-53A1-2017-B1A2-C9D46210F762}"/>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04" name="129 Forma libre">
                <a:extLst>
                  <a:ext uri="{FF2B5EF4-FFF2-40B4-BE49-F238E27FC236}">
                    <a16:creationId xmlns:a16="http://schemas.microsoft.com/office/drawing/2014/main" id="{9C515D55-4ADD-003C-C58F-7FEBE00A5628}"/>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05" name="130 Forma libre">
                <a:extLst>
                  <a:ext uri="{FF2B5EF4-FFF2-40B4-BE49-F238E27FC236}">
                    <a16:creationId xmlns:a16="http://schemas.microsoft.com/office/drawing/2014/main" id="{4B003451-CE8F-64D0-5C25-3A1EAF109130}"/>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06" name="131 Forma libre">
                <a:extLst>
                  <a:ext uri="{FF2B5EF4-FFF2-40B4-BE49-F238E27FC236}">
                    <a16:creationId xmlns:a16="http://schemas.microsoft.com/office/drawing/2014/main" id="{1E1D5ADC-F4BE-21C9-B84C-C7CA3EB19DD3}"/>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07" name="132 Forma libre">
                <a:extLst>
                  <a:ext uri="{FF2B5EF4-FFF2-40B4-BE49-F238E27FC236}">
                    <a16:creationId xmlns:a16="http://schemas.microsoft.com/office/drawing/2014/main" id="{983C909E-4A54-4A88-0431-7EB12435D443}"/>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453" name="19 Grupo">
              <a:extLst>
                <a:ext uri="{FF2B5EF4-FFF2-40B4-BE49-F238E27FC236}">
                  <a16:creationId xmlns:a16="http://schemas.microsoft.com/office/drawing/2014/main" id="{3E48C164-0884-F3C5-B463-29FB2201F0FB}"/>
                </a:ext>
              </a:extLst>
            </p:cNvPr>
            <p:cNvGrpSpPr/>
            <p:nvPr/>
          </p:nvGrpSpPr>
          <p:grpSpPr>
            <a:xfrm rot="2666551">
              <a:off x="2701247" y="1932984"/>
              <a:ext cx="281936" cy="628817"/>
              <a:chOff x="1896077" y="3741420"/>
              <a:chExt cx="412783" cy="472440"/>
            </a:xfrm>
          </p:grpSpPr>
          <p:sp>
            <p:nvSpPr>
              <p:cNvPr id="1494" name="8 Forma libre">
                <a:extLst>
                  <a:ext uri="{FF2B5EF4-FFF2-40B4-BE49-F238E27FC236}">
                    <a16:creationId xmlns:a16="http://schemas.microsoft.com/office/drawing/2014/main" id="{A2662CD1-9031-E90F-F3D9-20DC4E8EEB53}"/>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95" name="9 Forma libre">
                <a:extLst>
                  <a:ext uri="{FF2B5EF4-FFF2-40B4-BE49-F238E27FC236}">
                    <a16:creationId xmlns:a16="http://schemas.microsoft.com/office/drawing/2014/main" id="{A3ABA547-23A6-7021-3FBA-F3FCA8D6A2BF}"/>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96" name="10 Forma libre">
                <a:extLst>
                  <a:ext uri="{FF2B5EF4-FFF2-40B4-BE49-F238E27FC236}">
                    <a16:creationId xmlns:a16="http://schemas.microsoft.com/office/drawing/2014/main" id="{DBCFAB0A-ED7A-D330-F5D9-94F42929C0E3}"/>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97" name="13 Forma libre">
                <a:extLst>
                  <a:ext uri="{FF2B5EF4-FFF2-40B4-BE49-F238E27FC236}">
                    <a16:creationId xmlns:a16="http://schemas.microsoft.com/office/drawing/2014/main" id="{5E7C5FA9-315A-41D0-ABAD-2DACD3625886}"/>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98" name="14 Forma libre">
                <a:extLst>
                  <a:ext uri="{FF2B5EF4-FFF2-40B4-BE49-F238E27FC236}">
                    <a16:creationId xmlns:a16="http://schemas.microsoft.com/office/drawing/2014/main" id="{FEF91CAE-0727-56F0-6731-AC956F8D61C3}"/>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99" name="16 Forma libre">
                <a:extLst>
                  <a:ext uri="{FF2B5EF4-FFF2-40B4-BE49-F238E27FC236}">
                    <a16:creationId xmlns:a16="http://schemas.microsoft.com/office/drawing/2014/main" id="{2EAE361F-046F-BC5C-771F-E2CBEB832091}"/>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00" name="17 Forma libre">
                <a:extLst>
                  <a:ext uri="{FF2B5EF4-FFF2-40B4-BE49-F238E27FC236}">
                    <a16:creationId xmlns:a16="http://schemas.microsoft.com/office/drawing/2014/main" id="{07727E05-93F6-788D-6B09-254887AF9044}"/>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454" name="61 Grupo">
              <a:extLst>
                <a:ext uri="{FF2B5EF4-FFF2-40B4-BE49-F238E27FC236}">
                  <a16:creationId xmlns:a16="http://schemas.microsoft.com/office/drawing/2014/main" id="{3564EFCD-EA00-6BCE-5111-9DB5F737542F}"/>
                </a:ext>
              </a:extLst>
            </p:cNvPr>
            <p:cNvGrpSpPr/>
            <p:nvPr/>
          </p:nvGrpSpPr>
          <p:grpSpPr>
            <a:xfrm rot="2666551">
              <a:off x="3055846" y="1980365"/>
              <a:ext cx="281936" cy="628817"/>
              <a:chOff x="1896077" y="3741420"/>
              <a:chExt cx="412783" cy="472440"/>
            </a:xfrm>
          </p:grpSpPr>
          <p:sp>
            <p:nvSpPr>
              <p:cNvPr id="1487" name="62 Forma libre">
                <a:extLst>
                  <a:ext uri="{FF2B5EF4-FFF2-40B4-BE49-F238E27FC236}">
                    <a16:creationId xmlns:a16="http://schemas.microsoft.com/office/drawing/2014/main" id="{E4893879-EA03-7EDB-4A47-58BF295163AF}"/>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88" name="63 Forma libre">
                <a:extLst>
                  <a:ext uri="{FF2B5EF4-FFF2-40B4-BE49-F238E27FC236}">
                    <a16:creationId xmlns:a16="http://schemas.microsoft.com/office/drawing/2014/main" id="{461B7327-1FA9-D19E-0BA0-D6BD81D01067}"/>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89" name="64 Forma libre">
                <a:extLst>
                  <a:ext uri="{FF2B5EF4-FFF2-40B4-BE49-F238E27FC236}">
                    <a16:creationId xmlns:a16="http://schemas.microsoft.com/office/drawing/2014/main" id="{09B54575-9902-A833-F718-A702B5BCA5CF}"/>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90" name="65 Forma libre">
                <a:extLst>
                  <a:ext uri="{FF2B5EF4-FFF2-40B4-BE49-F238E27FC236}">
                    <a16:creationId xmlns:a16="http://schemas.microsoft.com/office/drawing/2014/main" id="{66CBD465-7097-A61B-9DA2-244127930932}"/>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91" name="68 Forma libre">
                <a:extLst>
                  <a:ext uri="{FF2B5EF4-FFF2-40B4-BE49-F238E27FC236}">
                    <a16:creationId xmlns:a16="http://schemas.microsoft.com/office/drawing/2014/main" id="{577D8699-D93E-A7CA-52C9-A61CD40CAF3B}"/>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92" name="69 Forma libre">
                <a:extLst>
                  <a:ext uri="{FF2B5EF4-FFF2-40B4-BE49-F238E27FC236}">
                    <a16:creationId xmlns:a16="http://schemas.microsoft.com/office/drawing/2014/main" id="{0AEDFD61-ABEB-4D08-1FCD-123B53D68906}"/>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93" name="70 Forma libre">
                <a:extLst>
                  <a:ext uri="{FF2B5EF4-FFF2-40B4-BE49-F238E27FC236}">
                    <a16:creationId xmlns:a16="http://schemas.microsoft.com/office/drawing/2014/main" id="{123DF44C-030B-0601-5B91-5ADB82E0AAA9}"/>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455" name="71 Grupo">
              <a:extLst>
                <a:ext uri="{FF2B5EF4-FFF2-40B4-BE49-F238E27FC236}">
                  <a16:creationId xmlns:a16="http://schemas.microsoft.com/office/drawing/2014/main" id="{A9FDC32D-2E20-45E8-2F86-307C76DE2D05}"/>
                </a:ext>
              </a:extLst>
            </p:cNvPr>
            <p:cNvGrpSpPr/>
            <p:nvPr/>
          </p:nvGrpSpPr>
          <p:grpSpPr>
            <a:xfrm rot="2666551">
              <a:off x="3395120" y="1984084"/>
              <a:ext cx="281936" cy="628817"/>
              <a:chOff x="1896077" y="3741420"/>
              <a:chExt cx="412783" cy="472440"/>
            </a:xfrm>
          </p:grpSpPr>
          <p:sp>
            <p:nvSpPr>
              <p:cNvPr id="1480" name="72 Forma libre">
                <a:extLst>
                  <a:ext uri="{FF2B5EF4-FFF2-40B4-BE49-F238E27FC236}">
                    <a16:creationId xmlns:a16="http://schemas.microsoft.com/office/drawing/2014/main" id="{BAF79613-14A5-B905-EE62-D14108DBFC26}"/>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81" name="73 Forma libre">
                <a:extLst>
                  <a:ext uri="{FF2B5EF4-FFF2-40B4-BE49-F238E27FC236}">
                    <a16:creationId xmlns:a16="http://schemas.microsoft.com/office/drawing/2014/main" id="{00971957-4F31-2F3B-BD84-55D141114916}"/>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82" name="74 Forma libre">
                <a:extLst>
                  <a:ext uri="{FF2B5EF4-FFF2-40B4-BE49-F238E27FC236}">
                    <a16:creationId xmlns:a16="http://schemas.microsoft.com/office/drawing/2014/main" id="{CD838AD7-9C8F-72F7-616E-804E3683EDC6}"/>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83" name="75 Forma libre">
                <a:extLst>
                  <a:ext uri="{FF2B5EF4-FFF2-40B4-BE49-F238E27FC236}">
                    <a16:creationId xmlns:a16="http://schemas.microsoft.com/office/drawing/2014/main" id="{9D6D2E54-DBF8-783C-6B6B-9A4358A5C0B2}"/>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84" name="76 Forma libre">
                <a:extLst>
                  <a:ext uri="{FF2B5EF4-FFF2-40B4-BE49-F238E27FC236}">
                    <a16:creationId xmlns:a16="http://schemas.microsoft.com/office/drawing/2014/main" id="{D40EA2CF-FC25-C6B4-3617-5F1609CFF3B2}"/>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85" name="77 Forma libre">
                <a:extLst>
                  <a:ext uri="{FF2B5EF4-FFF2-40B4-BE49-F238E27FC236}">
                    <a16:creationId xmlns:a16="http://schemas.microsoft.com/office/drawing/2014/main" id="{33B93C09-73CF-9A88-0002-59AD64A460B5}"/>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86" name="78 Forma libre">
                <a:extLst>
                  <a:ext uri="{FF2B5EF4-FFF2-40B4-BE49-F238E27FC236}">
                    <a16:creationId xmlns:a16="http://schemas.microsoft.com/office/drawing/2014/main" id="{E19D92C3-5B8D-BCC6-76CB-3901FEF4FA28}"/>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456" name="79 Grupo">
              <a:extLst>
                <a:ext uri="{FF2B5EF4-FFF2-40B4-BE49-F238E27FC236}">
                  <a16:creationId xmlns:a16="http://schemas.microsoft.com/office/drawing/2014/main" id="{B141A985-50D3-C17A-93C3-A2581750195C}"/>
                </a:ext>
              </a:extLst>
            </p:cNvPr>
            <p:cNvGrpSpPr/>
            <p:nvPr/>
          </p:nvGrpSpPr>
          <p:grpSpPr>
            <a:xfrm rot="2666551">
              <a:off x="3766270" y="1987804"/>
              <a:ext cx="281936" cy="628817"/>
              <a:chOff x="1896077" y="3741420"/>
              <a:chExt cx="412783" cy="472440"/>
            </a:xfrm>
          </p:grpSpPr>
          <p:sp>
            <p:nvSpPr>
              <p:cNvPr id="1473" name="80 Forma libre">
                <a:extLst>
                  <a:ext uri="{FF2B5EF4-FFF2-40B4-BE49-F238E27FC236}">
                    <a16:creationId xmlns:a16="http://schemas.microsoft.com/office/drawing/2014/main" id="{0B3A8959-9B97-497C-C487-09B0EBF3C0E6}"/>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74" name="81 Forma libre">
                <a:extLst>
                  <a:ext uri="{FF2B5EF4-FFF2-40B4-BE49-F238E27FC236}">
                    <a16:creationId xmlns:a16="http://schemas.microsoft.com/office/drawing/2014/main" id="{785571B7-F4A0-2135-039B-EF71F671FDB7}"/>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75" name="82 Forma libre">
                <a:extLst>
                  <a:ext uri="{FF2B5EF4-FFF2-40B4-BE49-F238E27FC236}">
                    <a16:creationId xmlns:a16="http://schemas.microsoft.com/office/drawing/2014/main" id="{25716CD9-D2A6-E961-C1FD-7668ADE12386}"/>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76" name="83 Forma libre">
                <a:extLst>
                  <a:ext uri="{FF2B5EF4-FFF2-40B4-BE49-F238E27FC236}">
                    <a16:creationId xmlns:a16="http://schemas.microsoft.com/office/drawing/2014/main" id="{43B7E6D2-1CFE-071E-DE9A-DEBC37A6D642}"/>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77" name="84 Forma libre">
                <a:extLst>
                  <a:ext uri="{FF2B5EF4-FFF2-40B4-BE49-F238E27FC236}">
                    <a16:creationId xmlns:a16="http://schemas.microsoft.com/office/drawing/2014/main" id="{8B5EC7B8-614F-F787-5E38-EEAB90755B5F}"/>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78" name="85 Forma libre">
                <a:extLst>
                  <a:ext uri="{FF2B5EF4-FFF2-40B4-BE49-F238E27FC236}">
                    <a16:creationId xmlns:a16="http://schemas.microsoft.com/office/drawing/2014/main" id="{B332C582-4971-75BC-9DD3-8B3FF37AF7EF}"/>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79" name="86 Forma libre">
                <a:extLst>
                  <a:ext uri="{FF2B5EF4-FFF2-40B4-BE49-F238E27FC236}">
                    <a16:creationId xmlns:a16="http://schemas.microsoft.com/office/drawing/2014/main" id="{043A52B9-2BED-331E-D46C-6C3F0ECA5B29}"/>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457" name="87 Grupo">
              <a:extLst>
                <a:ext uri="{FF2B5EF4-FFF2-40B4-BE49-F238E27FC236}">
                  <a16:creationId xmlns:a16="http://schemas.microsoft.com/office/drawing/2014/main" id="{37FF891E-38D7-2E6C-AE02-E615265D9E7A}"/>
                </a:ext>
              </a:extLst>
            </p:cNvPr>
            <p:cNvGrpSpPr/>
            <p:nvPr/>
          </p:nvGrpSpPr>
          <p:grpSpPr>
            <a:xfrm rot="2666551">
              <a:off x="4103276" y="1991523"/>
              <a:ext cx="281936" cy="628817"/>
              <a:chOff x="1896077" y="3741420"/>
              <a:chExt cx="412783" cy="472440"/>
            </a:xfrm>
          </p:grpSpPr>
          <p:sp>
            <p:nvSpPr>
              <p:cNvPr id="1466" name="88 Forma libre">
                <a:extLst>
                  <a:ext uri="{FF2B5EF4-FFF2-40B4-BE49-F238E27FC236}">
                    <a16:creationId xmlns:a16="http://schemas.microsoft.com/office/drawing/2014/main" id="{16D40CCE-FBB7-55AD-FF50-7CF55160046F}"/>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67" name="89 Forma libre">
                <a:extLst>
                  <a:ext uri="{FF2B5EF4-FFF2-40B4-BE49-F238E27FC236}">
                    <a16:creationId xmlns:a16="http://schemas.microsoft.com/office/drawing/2014/main" id="{B6124F2C-6052-46AB-5640-3BAD0CE86E48}"/>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68" name="90 Forma libre">
                <a:extLst>
                  <a:ext uri="{FF2B5EF4-FFF2-40B4-BE49-F238E27FC236}">
                    <a16:creationId xmlns:a16="http://schemas.microsoft.com/office/drawing/2014/main" id="{CC0A49C0-3766-C966-A984-32BA7F80482B}"/>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69" name="91 Forma libre">
                <a:extLst>
                  <a:ext uri="{FF2B5EF4-FFF2-40B4-BE49-F238E27FC236}">
                    <a16:creationId xmlns:a16="http://schemas.microsoft.com/office/drawing/2014/main" id="{DC63654B-A854-D6B4-2730-572861F0418A}"/>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70" name="92 Forma libre">
                <a:extLst>
                  <a:ext uri="{FF2B5EF4-FFF2-40B4-BE49-F238E27FC236}">
                    <a16:creationId xmlns:a16="http://schemas.microsoft.com/office/drawing/2014/main" id="{C8C97381-4065-F3B8-6377-EC10EFC06B23}"/>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71" name="93 Forma libre">
                <a:extLst>
                  <a:ext uri="{FF2B5EF4-FFF2-40B4-BE49-F238E27FC236}">
                    <a16:creationId xmlns:a16="http://schemas.microsoft.com/office/drawing/2014/main" id="{940E0B5B-8E21-6985-1E34-D993A3448933}"/>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72" name="94 Forma libre">
                <a:extLst>
                  <a:ext uri="{FF2B5EF4-FFF2-40B4-BE49-F238E27FC236}">
                    <a16:creationId xmlns:a16="http://schemas.microsoft.com/office/drawing/2014/main" id="{66027EA1-5A67-3F58-D3D0-309F40D4317C}"/>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458" name="95 Grupo">
              <a:extLst>
                <a:ext uri="{FF2B5EF4-FFF2-40B4-BE49-F238E27FC236}">
                  <a16:creationId xmlns:a16="http://schemas.microsoft.com/office/drawing/2014/main" id="{2C36B44E-18E2-EC5D-60B2-0F86B6F71563}"/>
                </a:ext>
              </a:extLst>
            </p:cNvPr>
            <p:cNvGrpSpPr/>
            <p:nvPr/>
          </p:nvGrpSpPr>
          <p:grpSpPr>
            <a:xfrm rot="2666551">
              <a:off x="4447904" y="2009713"/>
              <a:ext cx="281936" cy="628817"/>
              <a:chOff x="1896077" y="3741420"/>
              <a:chExt cx="412783" cy="472440"/>
            </a:xfrm>
          </p:grpSpPr>
          <p:sp>
            <p:nvSpPr>
              <p:cNvPr id="1459" name="96 Forma libre">
                <a:extLst>
                  <a:ext uri="{FF2B5EF4-FFF2-40B4-BE49-F238E27FC236}">
                    <a16:creationId xmlns:a16="http://schemas.microsoft.com/office/drawing/2014/main" id="{8C9AC742-1861-9196-DA09-31BFA9932DB2}"/>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60" name="97 Forma libre">
                <a:extLst>
                  <a:ext uri="{FF2B5EF4-FFF2-40B4-BE49-F238E27FC236}">
                    <a16:creationId xmlns:a16="http://schemas.microsoft.com/office/drawing/2014/main" id="{6C662DA3-B43F-4266-688F-3AD6C4230442}"/>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61" name="98 Forma libre">
                <a:extLst>
                  <a:ext uri="{FF2B5EF4-FFF2-40B4-BE49-F238E27FC236}">
                    <a16:creationId xmlns:a16="http://schemas.microsoft.com/office/drawing/2014/main" id="{C2C17C36-231F-F8DA-C327-47E133F2AF25}"/>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62" name="99 Forma libre">
                <a:extLst>
                  <a:ext uri="{FF2B5EF4-FFF2-40B4-BE49-F238E27FC236}">
                    <a16:creationId xmlns:a16="http://schemas.microsoft.com/office/drawing/2014/main" id="{A149156E-9AF1-3AA6-523F-B7A78BBC1AD9}"/>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63" name="100 Forma libre">
                <a:extLst>
                  <a:ext uri="{FF2B5EF4-FFF2-40B4-BE49-F238E27FC236}">
                    <a16:creationId xmlns:a16="http://schemas.microsoft.com/office/drawing/2014/main" id="{FF13B08B-1620-A5D7-744B-3C1EDA8BE0B1}"/>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64" name="101 Forma libre">
                <a:extLst>
                  <a:ext uri="{FF2B5EF4-FFF2-40B4-BE49-F238E27FC236}">
                    <a16:creationId xmlns:a16="http://schemas.microsoft.com/office/drawing/2014/main" id="{3965B97A-BFD8-949D-1DF5-6B3F2F3FF660}"/>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65" name="102 Forma libre">
                <a:extLst>
                  <a:ext uri="{FF2B5EF4-FFF2-40B4-BE49-F238E27FC236}">
                    <a16:creationId xmlns:a16="http://schemas.microsoft.com/office/drawing/2014/main" id="{F6CCD285-9F9C-96A6-D645-4B45B6161787}"/>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grpSp>
        <p:nvGrpSpPr>
          <p:cNvPr id="1543" name="103 Grupo">
            <a:extLst>
              <a:ext uri="{FF2B5EF4-FFF2-40B4-BE49-F238E27FC236}">
                <a16:creationId xmlns:a16="http://schemas.microsoft.com/office/drawing/2014/main" id="{4B01903F-D857-F439-B839-6C779E1DCD65}"/>
              </a:ext>
            </a:extLst>
          </p:cNvPr>
          <p:cNvGrpSpPr/>
          <p:nvPr/>
        </p:nvGrpSpPr>
        <p:grpSpPr>
          <a:xfrm rot="2666551">
            <a:off x="4944909" y="4000202"/>
            <a:ext cx="281936" cy="440689"/>
            <a:chOff x="1896077" y="3741420"/>
            <a:chExt cx="412783" cy="472440"/>
          </a:xfrm>
        </p:grpSpPr>
        <p:sp>
          <p:nvSpPr>
            <p:cNvPr id="1544" name="104 Forma libre">
              <a:extLst>
                <a:ext uri="{FF2B5EF4-FFF2-40B4-BE49-F238E27FC236}">
                  <a16:creationId xmlns:a16="http://schemas.microsoft.com/office/drawing/2014/main" id="{FBC487B8-3D55-BE11-02E1-2E469EF63495}"/>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45" name="105 Forma libre">
              <a:extLst>
                <a:ext uri="{FF2B5EF4-FFF2-40B4-BE49-F238E27FC236}">
                  <a16:creationId xmlns:a16="http://schemas.microsoft.com/office/drawing/2014/main" id="{9A23B598-A44E-24AA-0D21-4F07DA880B27}"/>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46" name="106 Forma libre">
              <a:extLst>
                <a:ext uri="{FF2B5EF4-FFF2-40B4-BE49-F238E27FC236}">
                  <a16:creationId xmlns:a16="http://schemas.microsoft.com/office/drawing/2014/main" id="{2808238D-FBAB-24D5-ED9B-B96000787C5F}"/>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47" name="107 Forma libre">
              <a:extLst>
                <a:ext uri="{FF2B5EF4-FFF2-40B4-BE49-F238E27FC236}">
                  <a16:creationId xmlns:a16="http://schemas.microsoft.com/office/drawing/2014/main" id="{EE63680F-972F-9179-7A85-4333EA794BC7}"/>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48" name="108 Forma libre">
              <a:extLst>
                <a:ext uri="{FF2B5EF4-FFF2-40B4-BE49-F238E27FC236}">
                  <a16:creationId xmlns:a16="http://schemas.microsoft.com/office/drawing/2014/main" id="{875DC38F-3E9F-993D-D1DB-99E6160B90C8}"/>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49" name="109 Forma libre">
              <a:extLst>
                <a:ext uri="{FF2B5EF4-FFF2-40B4-BE49-F238E27FC236}">
                  <a16:creationId xmlns:a16="http://schemas.microsoft.com/office/drawing/2014/main" id="{81B32F7A-4787-9A9D-8D33-04E4541DD14D}"/>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50" name="110 Forma libre">
              <a:extLst>
                <a:ext uri="{FF2B5EF4-FFF2-40B4-BE49-F238E27FC236}">
                  <a16:creationId xmlns:a16="http://schemas.microsoft.com/office/drawing/2014/main" id="{B732C15E-5349-63A6-1A45-5C7685481F77}"/>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551" name="103 Grupo">
            <a:extLst>
              <a:ext uri="{FF2B5EF4-FFF2-40B4-BE49-F238E27FC236}">
                <a16:creationId xmlns:a16="http://schemas.microsoft.com/office/drawing/2014/main" id="{7315ED6F-14B6-D740-0FAC-E274200CEF07}"/>
              </a:ext>
            </a:extLst>
          </p:cNvPr>
          <p:cNvGrpSpPr/>
          <p:nvPr/>
        </p:nvGrpSpPr>
        <p:grpSpPr>
          <a:xfrm rot="12773561">
            <a:off x="4584485" y="4342172"/>
            <a:ext cx="281936" cy="440689"/>
            <a:chOff x="1896077" y="3741420"/>
            <a:chExt cx="412783" cy="472440"/>
          </a:xfrm>
        </p:grpSpPr>
        <p:sp>
          <p:nvSpPr>
            <p:cNvPr id="1552" name="104 Forma libre">
              <a:extLst>
                <a:ext uri="{FF2B5EF4-FFF2-40B4-BE49-F238E27FC236}">
                  <a16:creationId xmlns:a16="http://schemas.microsoft.com/office/drawing/2014/main" id="{EFBBFCCC-D260-7799-DE36-9ADEE5C25C30}"/>
                </a:ext>
              </a:extLst>
            </p:cNvPr>
            <p:cNvSpPr/>
            <p:nvPr/>
          </p:nvSpPr>
          <p:spPr>
            <a:xfrm>
              <a:off x="2034064" y="3931920"/>
              <a:ext cx="84296" cy="281940"/>
            </a:xfrm>
            <a:custGeom>
              <a:avLst/>
              <a:gdLst>
                <a:gd name="connsiteX0" fmla="*/ 46196 w 84296"/>
                <a:gd name="connsiteY0" fmla="*/ 281940 h 281940"/>
                <a:gd name="connsiteX1" fmla="*/ 69056 w 84296"/>
                <a:gd name="connsiteY1" fmla="*/ 243840 h 281940"/>
                <a:gd name="connsiteX2" fmla="*/ 61436 w 84296"/>
                <a:gd name="connsiteY2" fmla="*/ 182880 h 281940"/>
                <a:gd name="connsiteX3" fmla="*/ 53816 w 84296"/>
                <a:gd name="connsiteY3" fmla="*/ 160020 h 281940"/>
                <a:gd name="connsiteX4" fmla="*/ 30956 w 84296"/>
                <a:gd name="connsiteY4" fmla="*/ 152400 h 281940"/>
                <a:gd name="connsiteX5" fmla="*/ 8096 w 84296"/>
                <a:gd name="connsiteY5" fmla="*/ 83820 h 281940"/>
                <a:gd name="connsiteX6" fmla="*/ 30956 w 84296"/>
                <a:gd name="connsiteY6" fmla="*/ 76200 h 281940"/>
                <a:gd name="connsiteX7" fmla="*/ 46196 w 84296"/>
                <a:gd name="connsiteY7" fmla="*/ 53340 h 281940"/>
                <a:gd name="connsiteX8" fmla="*/ 69056 w 84296"/>
                <a:gd name="connsiteY8" fmla="*/ 45720 h 281940"/>
                <a:gd name="connsiteX9" fmla="*/ 84296 w 84296"/>
                <a:gd name="connsiteY9"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6" h="281940">
                  <a:moveTo>
                    <a:pt x="46196" y="281940"/>
                  </a:moveTo>
                  <a:cubicBezTo>
                    <a:pt x="53816" y="269240"/>
                    <a:pt x="66804" y="258478"/>
                    <a:pt x="69056" y="243840"/>
                  </a:cubicBezTo>
                  <a:cubicBezTo>
                    <a:pt x="72170" y="223600"/>
                    <a:pt x="65099" y="203028"/>
                    <a:pt x="61436" y="182880"/>
                  </a:cubicBezTo>
                  <a:cubicBezTo>
                    <a:pt x="59999" y="174977"/>
                    <a:pt x="59496" y="165700"/>
                    <a:pt x="53816" y="160020"/>
                  </a:cubicBezTo>
                  <a:cubicBezTo>
                    <a:pt x="48136" y="154340"/>
                    <a:pt x="38576" y="154940"/>
                    <a:pt x="30956" y="152400"/>
                  </a:cubicBezTo>
                  <a:cubicBezTo>
                    <a:pt x="20488" y="136698"/>
                    <a:pt x="-16046" y="107962"/>
                    <a:pt x="8096" y="83820"/>
                  </a:cubicBezTo>
                  <a:cubicBezTo>
                    <a:pt x="13776" y="78140"/>
                    <a:pt x="23336" y="78740"/>
                    <a:pt x="30956" y="76200"/>
                  </a:cubicBezTo>
                  <a:cubicBezTo>
                    <a:pt x="36036" y="68580"/>
                    <a:pt x="39045" y="59061"/>
                    <a:pt x="46196" y="53340"/>
                  </a:cubicBezTo>
                  <a:cubicBezTo>
                    <a:pt x="52468" y="48322"/>
                    <a:pt x="64387" y="52256"/>
                    <a:pt x="69056" y="45720"/>
                  </a:cubicBezTo>
                  <a:cubicBezTo>
                    <a:pt x="78393" y="32648"/>
                    <a:pt x="84296" y="0"/>
                    <a:pt x="84296"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53" name="105 Forma libre">
              <a:extLst>
                <a:ext uri="{FF2B5EF4-FFF2-40B4-BE49-F238E27FC236}">
                  <a16:creationId xmlns:a16="http://schemas.microsoft.com/office/drawing/2014/main" id="{75E7D250-40CE-286C-659C-3A591E6CF04D}"/>
                </a:ext>
              </a:extLst>
            </p:cNvPr>
            <p:cNvSpPr/>
            <p:nvPr/>
          </p:nvSpPr>
          <p:spPr>
            <a:xfrm>
              <a:off x="1896077" y="3916663"/>
              <a:ext cx="184183" cy="220997"/>
            </a:xfrm>
            <a:custGeom>
              <a:avLst/>
              <a:gdLst>
                <a:gd name="connsiteX0" fmla="*/ 184183 w 184183"/>
                <a:gd name="connsiteY0" fmla="*/ 220997 h 220997"/>
                <a:gd name="connsiteX1" fmla="*/ 138463 w 184183"/>
                <a:gd name="connsiteY1" fmla="*/ 205757 h 220997"/>
                <a:gd name="connsiteX2" fmla="*/ 107983 w 184183"/>
                <a:gd name="connsiteY2" fmla="*/ 190517 h 220997"/>
                <a:gd name="connsiteX3" fmla="*/ 24163 w 184183"/>
                <a:gd name="connsiteY3" fmla="*/ 182897 h 220997"/>
                <a:gd name="connsiteX4" fmla="*/ 1303 w 184183"/>
                <a:gd name="connsiteY4" fmla="*/ 175277 h 220997"/>
                <a:gd name="connsiteX5" fmla="*/ 8923 w 184183"/>
                <a:gd name="connsiteY5" fmla="*/ 106697 h 220997"/>
                <a:gd name="connsiteX6" fmla="*/ 16543 w 184183"/>
                <a:gd name="connsiteY6" fmla="*/ 83837 h 220997"/>
                <a:gd name="connsiteX7" fmla="*/ 39403 w 184183"/>
                <a:gd name="connsiteY7" fmla="*/ 76217 h 220997"/>
                <a:gd name="connsiteX8" fmla="*/ 54643 w 184183"/>
                <a:gd name="connsiteY8" fmla="*/ 53357 h 220997"/>
                <a:gd name="connsiteX9" fmla="*/ 69883 w 184183"/>
                <a:gd name="connsiteY9" fmla="*/ 17 h 2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83" h="220997">
                  <a:moveTo>
                    <a:pt x="184183" y="220997"/>
                  </a:moveTo>
                  <a:cubicBezTo>
                    <a:pt x="168943" y="215917"/>
                    <a:pt x="153378" y="211723"/>
                    <a:pt x="138463" y="205757"/>
                  </a:cubicBezTo>
                  <a:cubicBezTo>
                    <a:pt x="127916" y="201538"/>
                    <a:pt x="119122" y="192745"/>
                    <a:pt x="107983" y="190517"/>
                  </a:cubicBezTo>
                  <a:cubicBezTo>
                    <a:pt x="80473" y="185015"/>
                    <a:pt x="52103" y="185437"/>
                    <a:pt x="24163" y="182897"/>
                  </a:cubicBezTo>
                  <a:cubicBezTo>
                    <a:pt x="16543" y="180357"/>
                    <a:pt x="2878" y="183153"/>
                    <a:pt x="1303" y="175277"/>
                  </a:cubicBezTo>
                  <a:cubicBezTo>
                    <a:pt x="-3208" y="152723"/>
                    <a:pt x="5142" y="129385"/>
                    <a:pt x="8923" y="106697"/>
                  </a:cubicBezTo>
                  <a:cubicBezTo>
                    <a:pt x="10243" y="98774"/>
                    <a:pt x="10863" y="89517"/>
                    <a:pt x="16543" y="83837"/>
                  </a:cubicBezTo>
                  <a:cubicBezTo>
                    <a:pt x="22223" y="78157"/>
                    <a:pt x="31783" y="78757"/>
                    <a:pt x="39403" y="76217"/>
                  </a:cubicBezTo>
                  <a:cubicBezTo>
                    <a:pt x="44483" y="68597"/>
                    <a:pt x="52011" y="62129"/>
                    <a:pt x="54643" y="53357"/>
                  </a:cubicBezTo>
                  <a:cubicBezTo>
                    <a:pt x="71399" y="-2497"/>
                    <a:pt x="43061" y="17"/>
                    <a:pt x="69883" y="1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54" name="106 Forma libre">
              <a:extLst>
                <a:ext uri="{FF2B5EF4-FFF2-40B4-BE49-F238E27FC236}">
                  <a16:creationId xmlns:a16="http://schemas.microsoft.com/office/drawing/2014/main" id="{67BB37E1-6F7C-9242-D510-26D6BCA5AFF9}"/>
                </a:ext>
              </a:extLst>
            </p:cNvPr>
            <p:cNvSpPr/>
            <p:nvPr/>
          </p:nvSpPr>
          <p:spPr>
            <a:xfrm>
              <a:off x="2103120" y="3970020"/>
              <a:ext cx="107865" cy="213360"/>
            </a:xfrm>
            <a:custGeom>
              <a:avLst/>
              <a:gdLst>
                <a:gd name="connsiteX0" fmla="*/ 0 w 107865"/>
                <a:gd name="connsiteY0" fmla="*/ 213360 h 213360"/>
                <a:gd name="connsiteX1" fmla="*/ 22860 w 107865"/>
                <a:gd name="connsiteY1" fmla="*/ 114300 h 213360"/>
                <a:gd name="connsiteX2" fmla="*/ 60960 w 107865"/>
                <a:gd name="connsiteY2" fmla="*/ 106680 h 213360"/>
                <a:gd name="connsiteX3" fmla="*/ 83820 w 107865"/>
                <a:gd name="connsiteY3" fmla="*/ 99060 h 213360"/>
                <a:gd name="connsiteX4" fmla="*/ 99060 w 107865"/>
                <a:gd name="connsiteY4" fmla="*/ 76200 h 213360"/>
                <a:gd name="connsiteX5" fmla="*/ 106680 w 107865"/>
                <a:gd name="connsiteY5" fmla="*/ 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65" h="213360">
                  <a:moveTo>
                    <a:pt x="0" y="213360"/>
                  </a:moveTo>
                  <a:cubicBezTo>
                    <a:pt x="3422" y="196251"/>
                    <a:pt x="17911" y="120663"/>
                    <a:pt x="22860" y="114300"/>
                  </a:cubicBezTo>
                  <a:cubicBezTo>
                    <a:pt x="30811" y="104077"/>
                    <a:pt x="48395" y="109821"/>
                    <a:pt x="60960" y="106680"/>
                  </a:cubicBezTo>
                  <a:cubicBezTo>
                    <a:pt x="68752" y="104732"/>
                    <a:pt x="76200" y="101600"/>
                    <a:pt x="83820" y="99060"/>
                  </a:cubicBezTo>
                  <a:cubicBezTo>
                    <a:pt x="88900" y="91440"/>
                    <a:pt x="94964" y="84391"/>
                    <a:pt x="99060" y="76200"/>
                  </a:cubicBezTo>
                  <a:cubicBezTo>
                    <a:pt x="112303" y="49715"/>
                    <a:pt x="106680" y="32059"/>
                    <a:pt x="1066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55" name="107 Forma libre">
              <a:extLst>
                <a:ext uri="{FF2B5EF4-FFF2-40B4-BE49-F238E27FC236}">
                  <a16:creationId xmlns:a16="http://schemas.microsoft.com/office/drawing/2014/main" id="{387BD6A0-B83E-67C3-6AD3-89DA9509EF1E}"/>
                </a:ext>
              </a:extLst>
            </p:cNvPr>
            <p:cNvSpPr/>
            <p:nvPr/>
          </p:nvSpPr>
          <p:spPr>
            <a:xfrm>
              <a:off x="1920016" y="3817620"/>
              <a:ext cx="114524" cy="198120"/>
            </a:xfrm>
            <a:custGeom>
              <a:avLst/>
              <a:gdLst>
                <a:gd name="connsiteX0" fmla="*/ 114524 w 114524"/>
                <a:gd name="connsiteY0" fmla="*/ 198120 h 198120"/>
                <a:gd name="connsiteX1" fmla="*/ 76424 w 114524"/>
                <a:gd name="connsiteY1" fmla="*/ 129540 h 198120"/>
                <a:gd name="connsiteX2" fmla="*/ 68804 w 114524"/>
                <a:gd name="connsiteY2" fmla="*/ 106680 h 198120"/>
                <a:gd name="connsiteX3" fmla="*/ 15464 w 114524"/>
                <a:gd name="connsiteY3" fmla="*/ 83820 h 198120"/>
                <a:gd name="connsiteX4" fmla="*/ 224 w 114524"/>
                <a:gd name="connsiteY4" fmla="*/ 60960 h 198120"/>
                <a:gd name="connsiteX5" fmla="*/ 7844 w 114524"/>
                <a:gd name="connsiteY5" fmla="*/ 30480 h 198120"/>
                <a:gd name="connsiteX6" fmla="*/ 15464 w 114524"/>
                <a:gd name="connsiteY6"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4" h="198120">
                  <a:moveTo>
                    <a:pt x="114524" y="198120"/>
                  </a:moveTo>
                  <a:cubicBezTo>
                    <a:pt x="100073" y="174035"/>
                    <a:pt x="87356" y="155047"/>
                    <a:pt x="76424" y="129540"/>
                  </a:cubicBezTo>
                  <a:cubicBezTo>
                    <a:pt x="73260" y="122157"/>
                    <a:pt x="73822" y="112952"/>
                    <a:pt x="68804" y="106680"/>
                  </a:cubicBezTo>
                  <a:cubicBezTo>
                    <a:pt x="55648" y="90235"/>
                    <a:pt x="33767" y="88396"/>
                    <a:pt x="15464" y="83820"/>
                  </a:cubicBezTo>
                  <a:cubicBezTo>
                    <a:pt x="10384" y="76200"/>
                    <a:pt x="1519" y="70026"/>
                    <a:pt x="224" y="60960"/>
                  </a:cubicBezTo>
                  <a:cubicBezTo>
                    <a:pt x="-1257" y="50593"/>
                    <a:pt x="4967" y="40550"/>
                    <a:pt x="7844" y="30480"/>
                  </a:cubicBezTo>
                  <a:cubicBezTo>
                    <a:pt x="16267" y="999"/>
                    <a:pt x="15464" y="16984"/>
                    <a:pt x="15464"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56" name="108 Forma libre">
              <a:extLst>
                <a:ext uri="{FF2B5EF4-FFF2-40B4-BE49-F238E27FC236}">
                  <a16:creationId xmlns:a16="http://schemas.microsoft.com/office/drawing/2014/main" id="{9FF63E34-C055-0B32-47CC-CA6F1DD26F30}"/>
                </a:ext>
              </a:extLst>
            </p:cNvPr>
            <p:cNvSpPr/>
            <p:nvPr/>
          </p:nvSpPr>
          <p:spPr>
            <a:xfrm>
              <a:off x="2080260" y="3848100"/>
              <a:ext cx="160049" cy="175260"/>
            </a:xfrm>
            <a:custGeom>
              <a:avLst/>
              <a:gdLst>
                <a:gd name="connsiteX0" fmla="*/ 0 w 160049"/>
                <a:gd name="connsiteY0" fmla="*/ 160020 h 175260"/>
                <a:gd name="connsiteX1" fmla="*/ 38100 w 160049"/>
                <a:gd name="connsiteY1" fmla="*/ 167640 h 175260"/>
                <a:gd name="connsiteX2" fmla="*/ 68580 w 160049"/>
                <a:gd name="connsiteY2" fmla="*/ 175260 h 175260"/>
                <a:gd name="connsiteX3" fmla="*/ 121920 w 160049"/>
                <a:gd name="connsiteY3" fmla="*/ 167640 h 175260"/>
                <a:gd name="connsiteX4" fmla="*/ 129540 w 160049"/>
                <a:gd name="connsiteY4" fmla="*/ 53340 h 175260"/>
                <a:gd name="connsiteX5" fmla="*/ 137160 w 160049"/>
                <a:gd name="connsiteY5" fmla="*/ 30480 h 175260"/>
                <a:gd name="connsiteX6" fmla="*/ 160020 w 160049"/>
                <a:gd name="connsiteY6"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49" h="175260">
                  <a:moveTo>
                    <a:pt x="0" y="160020"/>
                  </a:moveTo>
                  <a:cubicBezTo>
                    <a:pt x="12700" y="162560"/>
                    <a:pt x="25457" y="164830"/>
                    <a:pt x="38100" y="167640"/>
                  </a:cubicBezTo>
                  <a:cubicBezTo>
                    <a:pt x="48323" y="169912"/>
                    <a:pt x="58107" y="175260"/>
                    <a:pt x="68580" y="175260"/>
                  </a:cubicBezTo>
                  <a:cubicBezTo>
                    <a:pt x="86541" y="175260"/>
                    <a:pt x="104140" y="170180"/>
                    <a:pt x="121920" y="167640"/>
                  </a:cubicBezTo>
                  <a:cubicBezTo>
                    <a:pt x="124460" y="129540"/>
                    <a:pt x="125323" y="91291"/>
                    <a:pt x="129540" y="53340"/>
                  </a:cubicBezTo>
                  <a:cubicBezTo>
                    <a:pt x="130427" y="45357"/>
                    <a:pt x="132705" y="37163"/>
                    <a:pt x="137160" y="30480"/>
                  </a:cubicBezTo>
                  <a:cubicBezTo>
                    <a:pt x="161816" y="-6504"/>
                    <a:pt x="160020" y="21302"/>
                    <a:pt x="1600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57" name="109 Forma libre">
              <a:extLst>
                <a:ext uri="{FF2B5EF4-FFF2-40B4-BE49-F238E27FC236}">
                  <a16:creationId xmlns:a16="http://schemas.microsoft.com/office/drawing/2014/main" id="{BFBF103F-6F80-C505-4844-0B3038E0B567}"/>
                </a:ext>
              </a:extLst>
            </p:cNvPr>
            <p:cNvSpPr/>
            <p:nvPr/>
          </p:nvSpPr>
          <p:spPr>
            <a:xfrm>
              <a:off x="2034540" y="3749040"/>
              <a:ext cx="274320" cy="228600"/>
            </a:xfrm>
            <a:custGeom>
              <a:avLst/>
              <a:gdLst>
                <a:gd name="connsiteX0" fmla="*/ 274320 w 274320"/>
                <a:gd name="connsiteY0" fmla="*/ 228600 h 228600"/>
                <a:gd name="connsiteX1" fmla="*/ 205740 w 274320"/>
                <a:gd name="connsiteY1" fmla="*/ 198120 h 228600"/>
                <a:gd name="connsiteX2" fmla="*/ 182880 w 274320"/>
                <a:gd name="connsiteY2" fmla="*/ 190500 h 228600"/>
                <a:gd name="connsiteX3" fmla="*/ 160020 w 274320"/>
                <a:gd name="connsiteY3" fmla="*/ 175260 h 228600"/>
                <a:gd name="connsiteX4" fmla="*/ 137160 w 274320"/>
                <a:gd name="connsiteY4" fmla="*/ 167640 h 228600"/>
                <a:gd name="connsiteX5" fmla="*/ 114300 w 274320"/>
                <a:gd name="connsiteY5" fmla="*/ 152400 h 228600"/>
                <a:gd name="connsiteX6" fmla="*/ 22860 w 274320"/>
                <a:gd name="connsiteY6" fmla="*/ 137160 h 228600"/>
                <a:gd name="connsiteX7" fmla="*/ 0 w 274320"/>
                <a:gd name="connsiteY7" fmla="*/ 53340 h 228600"/>
                <a:gd name="connsiteX8" fmla="*/ 7620 w 274320"/>
                <a:gd name="connsiteY8" fmla="*/ 7620 h 228600"/>
                <a:gd name="connsiteX9" fmla="*/ 30480 w 274320"/>
                <a:gd name="connsiteY9"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28600">
                  <a:moveTo>
                    <a:pt x="274320" y="228600"/>
                  </a:moveTo>
                  <a:cubicBezTo>
                    <a:pt x="156367" y="189282"/>
                    <a:pt x="278193" y="234346"/>
                    <a:pt x="205740" y="198120"/>
                  </a:cubicBezTo>
                  <a:cubicBezTo>
                    <a:pt x="198556" y="194528"/>
                    <a:pt x="190064" y="194092"/>
                    <a:pt x="182880" y="190500"/>
                  </a:cubicBezTo>
                  <a:cubicBezTo>
                    <a:pt x="174689" y="186404"/>
                    <a:pt x="168211" y="179356"/>
                    <a:pt x="160020" y="175260"/>
                  </a:cubicBezTo>
                  <a:cubicBezTo>
                    <a:pt x="152836" y="171668"/>
                    <a:pt x="144344" y="171232"/>
                    <a:pt x="137160" y="167640"/>
                  </a:cubicBezTo>
                  <a:cubicBezTo>
                    <a:pt x="128969" y="163544"/>
                    <a:pt x="122491" y="156496"/>
                    <a:pt x="114300" y="152400"/>
                  </a:cubicBezTo>
                  <a:cubicBezTo>
                    <a:pt x="88768" y="139634"/>
                    <a:pt x="44589" y="139574"/>
                    <a:pt x="22860" y="137160"/>
                  </a:cubicBezTo>
                  <a:cubicBezTo>
                    <a:pt x="177" y="103135"/>
                    <a:pt x="0" y="110253"/>
                    <a:pt x="0" y="53340"/>
                  </a:cubicBezTo>
                  <a:cubicBezTo>
                    <a:pt x="0" y="37890"/>
                    <a:pt x="-45" y="21035"/>
                    <a:pt x="7620" y="7620"/>
                  </a:cubicBezTo>
                  <a:cubicBezTo>
                    <a:pt x="11605" y="646"/>
                    <a:pt x="30480" y="0"/>
                    <a:pt x="3048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58" name="110 Forma libre">
              <a:extLst>
                <a:ext uri="{FF2B5EF4-FFF2-40B4-BE49-F238E27FC236}">
                  <a16:creationId xmlns:a16="http://schemas.microsoft.com/office/drawing/2014/main" id="{8F1CD574-2158-508E-0A15-10AC738F7304}"/>
                </a:ext>
              </a:extLst>
            </p:cNvPr>
            <p:cNvSpPr/>
            <p:nvPr/>
          </p:nvSpPr>
          <p:spPr>
            <a:xfrm>
              <a:off x="1950720" y="3741420"/>
              <a:ext cx="312420" cy="388620"/>
            </a:xfrm>
            <a:custGeom>
              <a:avLst/>
              <a:gdLst>
                <a:gd name="connsiteX0" fmla="*/ 0 w 312420"/>
                <a:gd name="connsiteY0" fmla="*/ 388620 h 388620"/>
                <a:gd name="connsiteX1" fmla="*/ 38100 w 312420"/>
                <a:gd name="connsiteY1" fmla="*/ 381000 h 388620"/>
                <a:gd name="connsiteX2" fmla="*/ 76200 w 312420"/>
                <a:gd name="connsiteY2" fmla="*/ 335280 h 388620"/>
                <a:gd name="connsiteX3" fmla="*/ 99060 w 312420"/>
                <a:gd name="connsiteY3" fmla="*/ 320040 h 388620"/>
                <a:gd name="connsiteX4" fmla="*/ 114300 w 312420"/>
                <a:gd name="connsiteY4" fmla="*/ 274320 h 388620"/>
                <a:gd name="connsiteX5" fmla="*/ 121920 w 312420"/>
                <a:gd name="connsiteY5" fmla="*/ 213360 h 388620"/>
                <a:gd name="connsiteX6" fmla="*/ 160020 w 312420"/>
                <a:gd name="connsiteY6" fmla="*/ 205740 h 388620"/>
                <a:gd name="connsiteX7" fmla="*/ 205740 w 312420"/>
                <a:gd name="connsiteY7" fmla="*/ 190500 h 388620"/>
                <a:gd name="connsiteX8" fmla="*/ 228600 w 312420"/>
                <a:gd name="connsiteY8" fmla="*/ 144780 h 388620"/>
                <a:gd name="connsiteX9" fmla="*/ 236220 w 312420"/>
                <a:gd name="connsiteY9" fmla="*/ 76200 h 388620"/>
                <a:gd name="connsiteX10" fmla="*/ 243840 w 312420"/>
                <a:gd name="connsiteY10" fmla="*/ 53340 h 388620"/>
                <a:gd name="connsiteX11" fmla="*/ 274320 w 312420"/>
                <a:gd name="connsiteY11" fmla="*/ 30480 h 388620"/>
                <a:gd name="connsiteX12" fmla="*/ 289560 w 312420"/>
                <a:gd name="connsiteY12" fmla="*/ 7620 h 388620"/>
                <a:gd name="connsiteX13" fmla="*/ 312420 w 312420"/>
                <a:gd name="connsiteY13"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20" h="388620">
                  <a:moveTo>
                    <a:pt x="0" y="388620"/>
                  </a:moveTo>
                  <a:cubicBezTo>
                    <a:pt x="12700" y="386080"/>
                    <a:pt x="26516" y="386792"/>
                    <a:pt x="38100" y="381000"/>
                  </a:cubicBezTo>
                  <a:cubicBezTo>
                    <a:pt x="63067" y="368517"/>
                    <a:pt x="58695" y="352785"/>
                    <a:pt x="76200" y="335280"/>
                  </a:cubicBezTo>
                  <a:cubicBezTo>
                    <a:pt x="82676" y="328804"/>
                    <a:pt x="91440" y="325120"/>
                    <a:pt x="99060" y="320040"/>
                  </a:cubicBezTo>
                  <a:cubicBezTo>
                    <a:pt x="104140" y="304800"/>
                    <a:pt x="112307" y="290260"/>
                    <a:pt x="114300" y="274320"/>
                  </a:cubicBezTo>
                  <a:cubicBezTo>
                    <a:pt x="116840" y="254000"/>
                    <a:pt x="110561" y="230399"/>
                    <a:pt x="121920" y="213360"/>
                  </a:cubicBezTo>
                  <a:cubicBezTo>
                    <a:pt x="129104" y="202584"/>
                    <a:pt x="147525" y="209148"/>
                    <a:pt x="160020" y="205740"/>
                  </a:cubicBezTo>
                  <a:cubicBezTo>
                    <a:pt x="175518" y="201513"/>
                    <a:pt x="205740" y="190500"/>
                    <a:pt x="205740" y="190500"/>
                  </a:cubicBezTo>
                  <a:cubicBezTo>
                    <a:pt x="217442" y="172947"/>
                    <a:pt x="225095" y="165812"/>
                    <a:pt x="228600" y="144780"/>
                  </a:cubicBezTo>
                  <a:cubicBezTo>
                    <a:pt x="232381" y="122092"/>
                    <a:pt x="232439" y="98888"/>
                    <a:pt x="236220" y="76200"/>
                  </a:cubicBezTo>
                  <a:cubicBezTo>
                    <a:pt x="237540" y="68277"/>
                    <a:pt x="238698" y="59510"/>
                    <a:pt x="243840" y="53340"/>
                  </a:cubicBezTo>
                  <a:cubicBezTo>
                    <a:pt x="251970" y="43584"/>
                    <a:pt x="265340" y="39460"/>
                    <a:pt x="274320" y="30480"/>
                  </a:cubicBezTo>
                  <a:cubicBezTo>
                    <a:pt x="280796" y="24004"/>
                    <a:pt x="282409" y="13341"/>
                    <a:pt x="289560" y="7620"/>
                  </a:cubicBezTo>
                  <a:cubicBezTo>
                    <a:pt x="295832" y="2602"/>
                    <a:pt x="312420" y="0"/>
                    <a:pt x="31242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pic>
        <p:nvPicPr>
          <p:cNvPr id="1559" name="WhatsApp Video 2020-09-17 at 15.14.30">
            <a:hlinkClick r:id="" action="ppaction://media"/>
            <a:extLst>
              <a:ext uri="{FF2B5EF4-FFF2-40B4-BE49-F238E27FC236}">
                <a16:creationId xmlns:a16="http://schemas.microsoft.com/office/drawing/2014/main" id="{91139A3A-14D4-3166-3059-7E41513728E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5" r="-5"/>
          <a:stretch/>
        </p:blipFill>
        <p:spPr>
          <a:xfrm>
            <a:off x="834179" y="1508787"/>
            <a:ext cx="5328592" cy="406418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pic>
      <p:pic>
        <p:nvPicPr>
          <p:cNvPr id="1560" name="Imagen 252">
            <a:extLst>
              <a:ext uri="{FF2B5EF4-FFF2-40B4-BE49-F238E27FC236}">
                <a16:creationId xmlns:a16="http://schemas.microsoft.com/office/drawing/2014/main" id="{7DB8F847-B53A-085E-D73A-7B56D9F8E5B7}"/>
              </a:ext>
            </a:extLst>
          </p:cNvPr>
          <p:cNvPicPr>
            <a:picLocks noChangeAspect="1"/>
          </p:cNvPicPr>
          <p:nvPr/>
        </p:nvPicPr>
        <p:blipFill rotWithShape="1">
          <a:blip r:embed="rId14"/>
          <a:srcRect t="80795" r="38755" b="1151"/>
          <a:stretch/>
        </p:blipFill>
        <p:spPr>
          <a:xfrm>
            <a:off x="4712286" y="3278617"/>
            <a:ext cx="843495" cy="392969"/>
          </a:xfrm>
          <a:prstGeom prst="rect">
            <a:avLst/>
          </a:prstGeom>
          <a:ln>
            <a:noFill/>
          </a:ln>
        </p:spPr>
        <p:style>
          <a:lnRef idx="2">
            <a:schemeClr val="dk1"/>
          </a:lnRef>
          <a:fillRef idx="1">
            <a:schemeClr val="lt1"/>
          </a:fillRef>
          <a:effectRef idx="0">
            <a:schemeClr val="dk1"/>
          </a:effectRef>
          <a:fontRef idx="minor">
            <a:schemeClr val="dk1"/>
          </a:fontRef>
        </p:style>
      </p:pic>
      <p:sp>
        <p:nvSpPr>
          <p:cNvPr id="1561" name="Rectángulo 253">
            <a:extLst>
              <a:ext uri="{FF2B5EF4-FFF2-40B4-BE49-F238E27FC236}">
                <a16:creationId xmlns:a16="http://schemas.microsoft.com/office/drawing/2014/main" id="{70A91C84-F365-25F9-03D9-6699D1707ADC}"/>
              </a:ext>
            </a:extLst>
          </p:cNvPr>
          <p:cNvSpPr/>
          <p:nvPr/>
        </p:nvSpPr>
        <p:spPr>
          <a:xfrm>
            <a:off x="4658260" y="3499134"/>
            <a:ext cx="383691" cy="7972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562" name="Rectángulo 254">
            <a:extLst>
              <a:ext uri="{FF2B5EF4-FFF2-40B4-BE49-F238E27FC236}">
                <a16:creationId xmlns:a16="http://schemas.microsoft.com/office/drawing/2014/main" id="{CF45FEBD-7D42-77E6-E34C-9D251FD97AFA}"/>
              </a:ext>
            </a:extLst>
          </p:cNvPr>
          <p:cNvSpPr/>
          <p:nvPr/>
        </p:nvSpPr>
        <p:spPr>
          <a:xfrm>
            <a:off x="4550688" y="3558230"/>
            <a:ext cx="383691" cy="11182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563" name="Rectángulo 255">
            <a:extLst>
              <a:ext uri="{FF2B5EF4-FFF2-40B4-BE49-F238E27FC236}">
                <a16:creationId xmlns:a16="http://schemas.microsoft.com/office/drawing/2014/main" id="{583F4341-98E3-42D2-7543-A4234F5CF7E4}"/>
              </a:ext>
            </a:extLst>
          </p:cNvPr>
          <p:cNvSpPr/>
          <p:nvPr/>
        </p:nvSpPr>
        <p:spPr>
          <a:xfrm>
            <a:off x="5287492" y="3592561"/>
            <a:ext cx="383691" cy="7138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pic>
        <p:nvPicPr>
          <p:cNvPr id="1564" name="Imagen 256">
            <a:extLst>
              <a:ext uri="{FF2B5EF4-FFF2-40B4-BE49-F238E27FC236}">
                <a16:creationId xmlns:a16="http://schemas.microsoft.com/office/drawing/2014/main" id="{7A79802D-ABA9-C0A5-30E9-F2F304145CB1}"/>
              </a:ext>
            </a:extLst>
          </p:cNvPr>
          <p:cNvPicPr>
            <a:picLocks noChangeAspect="1"/>
          </p:cNvPicPr>
          <p:nvPr/>
        </p:nvPicPr>
        <p:blipFill>
          <a:blip r:embed="rId15"/>
          <a:stretch>
            <a:fillRect/>
          </a:stretch>
        </p:blipFill>
        <p:spPr>
          <a:xfrm>
            <a:off x="5180828" y="3671290"/>
            <a:ext cx="973323" cy="141553"/>
          </a:xfrm>
          <a:prstGeom prst="rect">
            <a:avLst/>
          </a:prstGeom>
        </p:spPr>
      </p:pic>
      <p:pic>
        <p:nvPicPr>
          <p:cNvPr id="1565" name="Imagen 257">
            <a:extLst>
              <a:ext uri="{FF2B5EF4-FFF2-40B4-BE49-F238E27FC236}">
                <a16:creationId xmlns:a16="http://schemas.microsoft.com/office/drawing/2014/main" id="{3C1709A4-21EE-50A1-2142-389D4663CEA1}"/>
              </a:ext>
            </a:extLst>
          </p:cNvPr>
          <p:cNvPicPr>
            <a:picLocks noChangeAspect="1"/>
          </p:cNvPicPr>
          <p:nvPr/>
        </p:nvPicPr>
        <p:blipFill>
          <a:blip r:embed="rId15"/>
          <a:stretch>
            <a:fillRect/>
          </a:stretch>
        </p:blipFill>
        <p:spPr>
          <a:xfrm>
            <a:off x="2291667" y="3669557"/>
            <a:ext cx="2776348" cy="134363"/>
          </a:xfrm>
          <a:prstGeom prst="rect">
            <a:avLst/>
          </a:prstGeom>
        </p:spPr>
      </p:pic>
      <p:pic>
        <p:nvPicPr>
          <p:cNvPr id="1566" name="Imagen 258">
            <a:extLst>
              <a:ext uri="{FF2B5EF4-FFF2-40B4-BE49-F238E27FC236}">
                <a16:creationId xmlns:a16="http://schemas.microsoft.com/office/drawing/2014/main" id="{2BC4F5FE-D21C-3763-22AE-8BBDA0D51445}"/>
              </a:ext>
            </a:extLst>
          </p:cNvPr>
          <p:cNvPicPr>
            <a:picLocks noChangeAspect="1"/>
          </p:cNvPicPr>
          <p:nvPr/>
        </p:nvPicPr>
        <p:blipFill rotWithShape="1">
          <a:blip r:embed="rId16"/>
          <a:srcRect l="2" r="-2" b="27220"/>
          <a:stretch/>
        </p:blipFill>
        <p:spPr>
          <a:xfrm rot="16200000" flipH="1">
            <a:off x="5511306" y="3206573"/>
            <a:ext cx="49015" cy="695563"/>
          </a:xfrm>
          <a:prstGeom prst="rect">
            <a:avLst/>
          </a:prstGeom>
        </p:spPr>
      </p:pic>
      <p:sp>
        <p:nvSpPr>
          <p:cNvPr id="1567" name="Flecha: a la derecha 259">
            <a:extLst>
              <a:ext uri="{FF2B5EF4-FFF2-40B4-BE49-F238E27FC236}">
                <a16:creationId xmlns:a16="http://schemas.microsoft.com/office/drawing/2014/main" id="{BCD470DC-C622-8495-471D-3A8ECEE26D90}"/>
              </a:ext>
            </a:extLst>
          </p:cNvPr>
          <p:cNvSpPr/>
          <p:nvPr/>
        </p:nvSpPr>
        <p:spPr>
          <a:xfrm flipH="1">
            <a:off x="5898274" y="3524452"/>
            <a:ext cx="114468" cy="47421"/>
          </a:xfrm>
          <a:prstGeom prst="rightArrow">
            <a:avLst/>
          </a:prstGeom>
          <a:solidFill>
            <a:srgbClr val="00B0F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cxnSp>
        <p:nvCxnSpPr>
          <p:cNvPr id="1568" name="Straight Arrow Connector 10">
            <a:extLst>
              <a:ext uri="{FF2B5EF4-FFF2-40B4-BE49-F238E27FC236}">
                <a16:creationId xmlns:a16="http://schemas.microsoft.com/office/drawing/2014/main" id="{1CC758C1-D968-5606-44E1-111D9DD45DB5}"/>
              </a:ext>
            </a:extLst>
          </p:cNvPr>
          <p:cNvCxnSpPr>
            <a:cxnSpLocks/>
            <a:stCxn id="1574" idx="0"/>
          </p:cNvCxnSpPr>
          <p:nvPr/>
        </p:nvCxnSpPr>
        <p:spPr>
          <a:xfrm flipV="1">
            <a:off x="2210831" y="2281262"/>
            <a:ext cx="0" cy="478477"/>
          </a:xfrm>
          <a:prstGeom prst="straightConnector1">
            <a:avLst/>
          </a:prstGeom>
          <a:ln w="12700">
            <a:solidFill>
              <a:srgbClr val="1F497D"/>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569" name="Straight Arrow Connector 13">
            <a:extLst>
              <a:ext uri="{FF2B5EF4-FFF2-40B4-BE49-F238E27FC236}">
                <a16:creationId xmlns:a16="http://schemas.microsoft.com/office/drawing/2014/main" id="{CF5F71DA-20B7-D796-A8F3-FC152EB44619}"/>
              </a:ext>
            </a:extLst>
          </p:cNvPr>
          <p:cNvCxnSpPr>
            <a:cxnSpLocks/>
          </p:cNvCxnSpPr>
          <p:nvPr/>
        </p:nvCxnSpPr>
        <p:spPr>
          <a:xfrm flipV="1">
            <a:off x="5701621" y="2085920"/>
            <a:ext cx="1767" cy="673819"/>
          </a:xfrm>
          <a:prstGeom prst="straightConnector1">
            <a:avLst/>
          </a:prstGeom>
          <a:ln w="12700">
            <a:solidFill>
              <a:srgbClr val="1F497D"/>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570" name="Straight Arrow Connector 20">
            <a:extLst>
              <a:ext uri="{FF2B5EF4-FFF2-40B4-BE49-F238E27FC236}">
                <a16:creationId xmlns:a16="http://schemas.microsoft.com/office/drawing/2014/main" id="{CDE93A57-EFDD-E9B8-F4E7-78D450878F92}"/>
              </a:ext>
            </a:extLst>
          </p:cNvPr>
          <p:cNvCxnSpPr>
            <a:cxnSpLocks/>
          </p:cNvCxnSpPr>
          <p:nvPr/>
        </p:nvCxnSpPr>
        <p:spPr>
          <a:xfrm>
            <a:off x="3685836" y="4699016"/>
            <a:ext cx="515378" cy="536483"/>
          </a:xfrm>
          <a:prstGeom prst="straightConnector1">
            <a:avLst/>
          </a:prstGeom>
          <a:ln w="12700">
            <a:solidFill>
              <a:srgbClr val="2E75B6"/>
            </a:solidFill>
            <a:tailEnd type="stealth"/>
          </a:ln>
          <a:effectLst/>
        </p:spPr>
        <p:style>
          <a:lnRef idx="2">
            <a:schemeClr val="accent1"/>
          </a:lnRef>
          <a:fillRef idx="0">
            <a:schemeClr val="accent1"/>
          </a:fillRef>
          <a:effectRef idx="1">
            <a:schemeClr val="accent1"/>
          </a:effectRef>
          <a:fontRef idx="minor">
            <a:schemeClr val="tx1"/>
          </a:fontRef>
        </p:style>
      </p:cxnSp>
      <p:sp>
        <p:nvSpPr>
          <p:cNvPr id="1571" name="Google Shape;146;p4">
            <a:extLst>
              <a:ext uri="{FF2B5EF4-FFF2-40B4-BE49-F238E27FC236}">
                <a16:creationId xmlns:a16="http://schemas.microsoft.com/office/drawing/2014/main" id="{53438804-59F9-B9F0-EDDF-C37A88742DF4}"/>
              </a:ext>
            </a:extLst>
          </p:cNvPr>
          <p:cNvSpPr/>
          <p:nvPr/>
        </p:nvSpPr>
        <p:spPr>
          <a:xfrm>
            <a:off x="882830" y="1857176"/>
            <a:ext cx="2032593" cy="432048"/>
          </a:xfrm>
          <a:prstGeom prst="roundRect">
            <a:avLst>
              <a:gd name="adj" fmla="val 16667"/>
            </a:avLst>
          </a:prstGeom>
          <a:solidFill>
            <a:srgbClr val="B6B2AE"/>
          </a:solidFill>
          <a:ln>
            <a:noFill/>
          </a:ln>
        </p:spPr>
        <p:txBody>
          <a:bodyPr spcFirstLastPara="1" wrap="square" lIns="121900" tIns="60933" rIns="121900" bIns="60933" anchor="ctr" anchorCtr="0">
            <a:noAutofit/>
          </a:bodyPr>
          <a:lstStyle/>
          <a:p>
            <a:pPr algn="ctr">
              <a:buClr>
                <a:srgbClr val="000000"/>
              </a:buClr>
            </a:pPr>
            <a:r>
              <a:rPr lang="es-AR" sz="1467" kern="0">
                <a:solidFill>
                  <a:srgbClr val="4D4D4F"/>
                </a:solidFill>
                <a:cs typeface="Calibri"/>
                <a:sym typeface="Calibri"/>
              </a:rPr>
              <a:t>Pozo en producción</a:t>
            </a:r>
            <a:endParaRPr sz="1467" kern="0">
              <a:solidFill>
                <a:srgbClr val="4D4D4F"/>
              </a:solidFill>
              <a:cs typeface="Calibri"/>
              <a:sym typeface="Calibri"/>
            </a:endParaRPr>
          </a:p>
        </p:txBody>
      </p:sp>
      <p:sp>
        <p:nvSpPr>
          <p:cNvPr id="1572" name="Google Shape;149;p4">
            <a:extLst>
              <a:ext uri="{FF2B5EF4-FFF2-40B4-BE49-F238E27FC236}">
                <a16:creationId xmlns:a16="http://schemas.microsoft.com/office/drawing/2014/main" id="{90976F53-7348-71E2-9437-203A148B78D2}"/>
              </a:ext>
            </a:extLst>
          </p:cNvPr>
          <p:cNvSpPr/>
          <p:nvPr/>
        </p:nvSpPr>
        <p:spPr>
          <a:xfrm>
            <a:off x="4180794" y="1669099"/>
            <a:ext cx="1887197" cy="452443"/>
          </a:xfrm>
          <a:prstGeom prst="roundRect">
            <a:avLst>
              <a:gd name="adj" fmla="val 16667"/>
            </a:avLst>
          </a:prstGeom>
          <a:solidFill>
            <a:srgbClr val="B6B2AE"/>
          </a:solidFill>
          <a:ln>
            <a:noFill/>
          </a:ln>
        </p:spPr>
        <p:txBody>
          <a:bodyPr spcFirstLastPara="1" wrap="square" lIns="121900" tIns="60933" rIns="121900" bIns="60933" anchor="ctr" anchorCtr="0">
            <a:noAutofit/>
          </a:bodyPr>
          <a:lstStyle/>
          <a:p>
            <a:pPr algn="ctr">
              <a:buClr>
                <a:srgbClr val="000000"/>
              </a:buClr>
            </a:pPr>
            <a:r>
              <a:rPr lang="es-AR" sz="1467" kern="0">
                <a:solidFill>
                  <a:srgbClr val="4D4D4F"/>
                </a:solidFill>
                <a:cs typeface="Calibri"/>
                <a:sym typeface="Calibri"/>
              </a:rPr>
              <a:t>Pozo estimulando</a:t>
            </a:r>
            <a:endParaRPr sz="1467" kern="0">
              <a:solidFill>
                <a:srgbClr val="4D4D4F"/>
              </a:solidFill>
              <a:cs typeface="Calibri"/>
              <a:sym typeface="Calibri"/>
            </a:endParaRPr>
          </a:p>
        </p:txBody>
      </p:sp>
      <p:sp>
        <p:nvSpPr>
          <p:cNvPr id="1573" name="Google Shape;148;p4">
            <a:extLst>
              <a:ext uri="{FF2B5EF4-FFF2-40B4-BE49-F238E27FC236}">
                <a16:creationId xmlns:a16="http://schemas.microsoft.com/office/drawing/2014/main" id="{A944464A-D971-BE9D-1AD8-0C5EB5658F3A}"/>
              </a:ext>
            </a:extLst>
          </p:cNvPr>
          <p:cNvSpPr/>
          <p:nvPr/>
        </p:nvSpPr>
        <p:spPr>
          <a:xfrm>
            <a:off x="5390388" y="2749805"/>
            <a:ext cx="720368" cy="391001"/>
          </a:xfrm>
          <a:prstGeom prst="roundRect">
            <a:avLst>
              <a:gd name="adj" fmla="val 16667"/>
            </a:avLst>
          </a:prstGeom>
          <a:solidFill>
            <a:srgbClr val="1F497D"/>
          </a:solidFill>
          <a:ln>
            <a:noFill/>
          </a:ln>
        </p:spPr>
        <p:txBody>
          <a:bodyPr spcFirstLastPara="1" wrap="square" lIns="121900" tIns="60933" rIns="121900" bIns="60933" anchor="ctr" anchorCtr="0">
            <a:noAutofit/>
          </a:bodyPr>
          <a:lstStyle/>
          <a:p>
            <a:pPr algn="ctr">
              <a:buClr>
                <a:srgbClr val="000000"/>
              </a:buClr>
              <a:buFont typeface="Arial"/>
              <a:buNone/>
            </a:pPr>
            <a:r>
              <a:rPr lang="es-AR" sz="1867" kern="0">
                <a:solidFill>
                  <a:srgbClr val="FFFFFF"/>
                </a:solidFill>
                <a:cs typeface="Calibri"/>
                <a:sym typeface="Calibri"/>
              </a:rPr>
              <a:t>Hijo</a:t>
            </a:r>
            <a:endParaRPr sz="2133" kern="0">
              <a:solidFill>
                <a:srgbClr val="000000"/>
              </a:solidFill>
              <a:cs typeface="Arial"/>
              <a:sym typeface="Arial"/>
            </a:endParaRPr>
          </a:p>
        </p:txBody>
      </p:sp>
      <p:sp>
        <p:nvSpPr>
          <p:cNvPr id="1574" name="Google Shape;145;p4">
            <a:extLst>
              <a:ext uri="{FF2B5EF4-FFF2-40B4-BE49-F238E27FC236}">
                <a16:creationId xmlns:a16="http://schemas.microsoft.com/office/drawing/2014/main" id="{915264D1-C77F-E4AA-6970-CC977CE26339}"/>
              </a:ext>
            </a:extLst>
          </p:cNvPr>
          <p:cNvSpPr/>
          <p:nvPr/>
        </p:nvSpPr>
        <p:spPr>
          <a:xfrm>
            <a:off x="1538756" y="2759739"/>
            <a:ext cx="1344149" cy="392629"/>
          </a:xfrm>
          <a:prstGeom prst="roundRect">
            <a:avLst>
              <a:gd name="adj" fmla="val 16667"/>
            </a:avLst>
          </a:prstGeom>
          <a:solidFill>
            <a:srgbClr val="1F497D"/>
          </a:solidFill>
          <a:ln>
            <a:noFill/>
          </a:ln>
        </p:spPr>
        <p:txBody>
          <a:bodyPr spcFirstLastPara="1" wrap="square" lIns="121900" tIns="60933" rIns="121900" bIns="60933" anchor="ctr" anchorCtr="0">
            <a:noAutofit/>
          </a:bodyPr>
          <a:lstStyle/>
          <a:p>
            <a:pPr algn="ctr">
              <a:buClr>
                <a:srgbClr val="000000"/>
              </a:buClr>
              <a:buFont typeface="Arial"/>
              <a:buNone/>
            </a:pPr>
            <a:r>
              <a:rPr lang="es-AR" sz="1867" kern="0">
                <a:solidFill>
                  <a:srgbClr val="FFFFFF"/>
                </a:solidFill>
                <a:ea typeface="Calibri"/>
                <a:cs typeface="Calibri"/>
                <a:sym typeface="Calibri"/>
              </a:rPr>
              <a:t>Padre </a:t>
            </a:r>
            <a:endParaRPr sz="1867" kern="0">
              <a:solidFill>
                <a:srgbClr val="FFFFFF"/>
              </a:solidFill>
              <a:ea typeface="Calibri"/>
              <a:cs typeface="Calibri"/>
              <a:sym typeface="Calibri"/>
            </a:endParaRPr>
          </a:p>
        </p:txBody>
      </p:sp>
      <p:sp>
        <p:nvSpPr>
          <p:cNvPr id="1575" name="Google Shape;151;p4">
            <a:extLst>
              <a:ext uri="{FF2B5EF4-FFF2-40B4-BE49-F238E27FC236}">
                <a16:creationId xmlns:a16="http://schemas.microsoft.com/office/drawing/2014/main" id="{08FABB0A-B7BA-8A9D-534B-B848B2DD7529}"/>
              </a:ext>
            </a:extLst>
          </p:cNvPr>
          <p:cNvSpPr/>
          <p:nvPr/>
        </p:nvSpPr>
        <p:spPr>
          <a:xfrm>
            <a:off x="3263666" y="4151455"/>
            <a:ext cx="1915261" cy="525900"/>
          </a:xfrm>
          <a:prstGeom prst="roundRect">
            <a:avLst>
              <a:gd name="adj" fmla="val 16667"/>
            </a:avLst>
          </a:prstGeom>
          <a:solidFill>
            <a:srgbClr val="1F497D"/>
          </a:solidFill>
          <a:ln>
            <a:noFill/>
          </a:ln>
        </p:spPr>
        <p:txBody>
          <a:bodyPr spcFirstLastPara="1" wrap="square" lIns="121900" tIns="60933" rIns="121900" bIns="60933" anchor="ctr" anchorCtr="0">
            <a:noAutofit/>
          </a:bodyPr>
          <a:lstStyle/>
          <a:p>
            <a:pPr algn="ctr">
              <a:buClr>
                <a:srgbClr val="000000"/>
              </a:buClr>
              <a:buFont typeface="Arial"/>
              <a:buNone/>
            </a:pPr>
            <a:r>
              <a:rPr lang="es-AR" sz="1867" kern="0">
                <a:solidFill>
                  <a:srgbClr val="FFFFFF"/>
                </a:solidFill>
                <a:latin typeface="Calibri"/>
                <a:ea typeface="Calibri"/>
                <a:cs typeface="Calibri"/>
                <a:sym typeface="Calibri"/>
              </a:rPr>
              <a:t>Frac Hits (FH)</a:t>
            </a:r>
            <a:endParaRPr sz="2133" kern="0">
              <a:solidFill>
                <a:srgbClr val="000000"/>
              </a:solidFill>
              <a:cs typeface="Arial"/>
              <a:sym typeface="Arial"/>
            </a:endParaRPr>
          </a:p>
        </p:txBody>
      </p:sp>
      <p:sp>
        <p:nvSpPr>
          <p:cNvPr id="1576" name="Google Shape;152;p4">
            <a:extLst>
              <a:ext uri="{FF2B5EF4-FFF2-40B4-BE49-F238E27FC236}">
                <a16:creationId xmlns:a16="http://schemas.microsoft.com/office/drawing/2014/main" id="{DC90066A-4392-5CCD-DC38-C85004DE9C7A}"/>
              </a:ext>
            </a:extLst>
          </p:cNvPr>
          <p:cNvSpPr/>
          <p:nvPr/>
        </p:nvSpPr>
        <p:spPr>
          <a:xfrm>
            <a:off x="3921448" y="5267780"/>
            <a:ext cx="2293396" cy="368651"/>
          </a:xfrm>
          <a:prstGeom prst="roundRect">
            <a:avLst>
              <a:gd name="adj" fmla="val 16667"/>
            </a:avLst>
          </a:prstGeom>
          <a:solidFill>
            <a:srgbClr val="B6B2AE"/>
          </a:solidFill>
          <a:ln>
            <a:noFill/>
          </a:ln>
        </p:spPr>
        <p:txBody>
          <a:bodyPr spcFirstLastPara="1" wrap="square" lIns="121900" tIns="60933" rIns="121900" bIns="60933" anchor="ctr" anchorCtr="0">
            <a:noAutofit/>
          </a:bodyPr>
          <a:lstStyle/>
          <a:p>
            <a:pPr algn="ctr">
              <a:buClr>
                <a:srgbClr val="000000"/>
              </a:buClr>
              <a:buFont typeface="Arial"/>
              <a:buNone/>
            </a:pPr>
            <a:r>
              <a:rPr lang="es-AR" sz="1467" kern="0">
                <a:solidFill>
                  <a:srgbClr val="4D4D4F"/>
                </a:solidFill>
                <a:ea typeface="Calibri"/>
                <a:cs typeface="Calibri"/>
                <a:sym typeface="Calibri"/>
              </a:rPr>
              <a:t>Evento de interferencia</a:t>
            </a:r>
            <a:endParaRPr sz="1467" kern="0">
              <a:solidFill>
                <a:srgbClr val="4D4D4F"/>
              </a:solidFill>
              <a:ea typeface="Calibri"/>
              <a:cs typeface="Calibri"/>
              <a:sym typeface="Calibri"/>
            </a:endParaRPr>
          </a:p>
        </p:txBody>
      </p:sp>
      <p:pic>
        <p:nvPicPr>
          <p:cNvPr id="1577" name="Google Shape;154;p4">
            <a:extLst>
              <a:ext uri="{FF2B5EF4-FFF2-40B4-BE49-F238E27FC236}">
                <a16:creationId xmlns:a16="http://schemas.microsoft.com/office/drawing/2014/main" id="{BFC7834E-8B62-7C96-3AAB-D7B46E2D838C}"/>
              </a:ext>
            </a:extLst>
          </p:cNvPr>
          <p:cNvPicPr preferRelativeResize="0"/>
          <p:nvPr/>
        </p:nvPicPr>
        <p:blipFill rotWithShape="1">
          <a:blip r:embed="rId17">
            <a:alphaModFix/>
          </a:blip>
          <a:srcRect/>
          <a:stretch/>
        </p:blipFill>
        <p:spPr>
          <a:xfrm>
            <a:off x="7091664" y="1433080"/>
            <a:ext cx="4801905" cy="3002161"/>
          </a:xfrm>
          <a:prstGeom prst="rect">
            <a:avLst/>
          </a:prstGeom>
          <a:noFill/>
          <a:ln>
            <a:noFill/>
          </a:ln>
        </p:spPr>
      </p:pic>
      <p:pic>
        <p:nvPicPr>
          <p:cNvPr id="1578" name="Google Shape;156;p4">
            <a:extLst>
              <a:ext uri="{FF2B5EF4-FFF2-40B4-BE49-F238E27FC236}">
                <a16:creationId xmlns:a16="http://schemas.microsoft.com/office/drawing/2014/main" id="{DB2BF453-2A30-1B4C-8963-BA8E2AFF3AD6}"/>
              </a:ext>
            </a:extLst>
          </p:cNvPr>
          <p:cNvPicPr preferRelativeResize="0"/>
          <p:nvPr/>
        </p:nvPicPr>
        <p:blipFill rotWithShape="1">
          <a:blip r:embed="rId18">
            <a:alphaModFix/>
          </a:blip>
          <a:srcRect/>
          <a:stretch/>
        </p:blipFill>
        <p:spPr>
          <a:xfrm>
            <a:off x="9205270" y="2790027"/>
            <a:ext cx="628269" cy="913996"/>
          </a:xfrm>
          <a:prstGeom prst="rect">
            <a:avLst/>
          </a:prstGeom>
          <a:noFill/>
          <a:ln>
            <a:noFill/>
          </a:ln>
        </p:spPr>
      </p:pic>
      <p:pic>
        <p:nvPicPr>
          <p:cNvPr id="1579" name="Google Shape;157;p4">
            <a:extLst>
              <a:ext uri="{FF2B5EF4-FFF2-40B4-BE49-F238E27FC236}">
                <a16:creationId xmlns:a16="http://schemas.microsoft.com/office/drawing/2014/main" id="{E92C7711-6AD9-1E6D-31AB-6E9A5D3458D2}"/>
              </a:ext>
            </a:extLst>
          </p:cNvPr>
          <p:cNvPicPr preferRelativeResize="0"/>
          <p:nvPr/>
        </p:nvPicPr>
        <p:blipFill rotWithShape="1">
          <a:blip r:embed="rId19">
            <a:alphaModFix/>
          </a:blip>
          <a:srcRect/>
          <a:stretch/>
        </p:blipFill>
        <p:spPr>
          <a:xfrm>
            <a:off x="10650108" y="2790026"/>
            <a:ext cx="628269" cy="913996"/>
          </a:xfrm>
          <a:prstGeom prst="rect">
            <a:avLst/>
          </a:prstGeom>
          <a:noFill/>
          <a:ln>
            <a:noFill/>
          </a:ln>
        </p:spPr>
      </p:pic>
      <p:sp>
        <p:nvSpPr>
          <p:cNvPr id="1580" name="Google Shape;158;p4">
            <a:extLst>
              <a:ext uri="{FF2B5EF4-FFF2-40B4-BE49-F238E27FC236}">
                <a16:creationId xmlns:a16="http://schemas.microsoft.com/office/drawing/2014/main" id="{3FE1F3BB-1EC9-1502-41C5-B58A3A319B5C}"/>
              </a:ext>
            </a:extLst>
          </p:cNvPr>
          <p:cNvSpPr/>
          <p:nvPr/>
        </p:nvSpPr>
        <p:spPr>
          <a:xfrm>
            <a:off x="9973355" y="3129187"/>
            <a:ext cx="505912" cy="298259"/>
          </a:xfrm>
          <a:prstGeom prst="rightArrow">
            <a:avLst>
              <a:gd name="adj1" fmla="val 50000"/>
              <a:gd name="adj2" fmla="val 50000"/>
            </a:avLst>
          </a:prstGeom>
          <a:solidFill>
            <a:schemeClr val="accent1">
              <a:alpha val="87843"/>
            </a:schemeClr>
          </a:solidFill>
          <a:ln>
            <a:noFill/>
          </a:ln>
        </p:spPr>
        <p:txBody>
          <a:bodyPr spcFirstLastPara="1" wrap="square" lIns="121900" tIns="60933" rIns="121900" bIns="60933" anchor="ctr" anchorCtr="0">
            <a:noAutofit/>
          </a:bodyPr>
          <a:lstStyle/>
          <a:p>
            <a:pPr algn="ctr"/>
            <a:endParaRPr sz="2400">
              <a:solidFill>
                <a:schemeClr val="lt1"/>
              </a:solidFill>
              <a:latin typeface="Calibri"/>
              <a:ea typeface="Calibri"/>
              <a:cs typeface="Calibri"/>
              <a:sym typeface="Calibri"/>
            </a:endParaRPr>
          </a:p>
        </p:txBody>
      </p:sp>
      <p:sp>
        <p:nvSpPr>
          <p:cNvPr id="1581" name="Google Shape;159;p4">
            <a:extLst>
              <a:ext uri="{FF2B5EF4-FFF2-40B4-BE49-F238E27FC236}">
                <a16:creationId xmlns:a16="http://schemas.microsoft.com/office/drawing/2014/main" id="{648C5C24-3D42-9CFF-5020-8BF81DF182B5}"/>
              </a:ext>
            </a:extLst>
          </p:cNvPr>
          <p:cNvSpPr/>
          <p:nvPr/>
        </p:nvSpPr>
        <p:spPr>
          <a:xfrm>
            <a:off x="7940724" y="1066051"/>
            <a:ext cx="3337653" cy="442614"/>
          </a:xfrm>
          <a:prstGeom prst="roundRect">
            <a:avLst>
              <a:gd name="adj" fmla="val 16667"/>
            </a:avLst>
          </a:prstGeom>
          <a:noFill/>
          <a:ln>
            <a:noFill/>
          </a:ln>
        </p:spPr>
        <p:txBody>
          <a:bodyPr spcFirstLastPara="1" wrap="square" lIns="121900" tIns="60933" rIns="121900" bIns="60933" anchor="t" anchorCtr="0">
            <a:spAutoFit/>
          </a:bodyPr>
          <a:lstStyle/>
          <a:p>
            <a:r>
              <a:rPr lang="es-AR" b="1">
                <a:solidFill>
                  <a:schemeClr val="dk1"/>
                </a:solidFill>
                <a:ea typeface="Calibri"/>
                <a:cs typeface="Calibri"/>
                <a:sym typeface="Calibri"/>
              </a:rPr>
              <a:t>¿Como detectamos un Frac-Hit?</a:t>
            </a:r>
            <a:endParaRPr b="1">
              <a:solidFill>
                <a:schemeClr val="dk1"/>
              </a:solidFill>
              <a:ea typeface="Calibri"/>
              <a:cs typeface="Calibri"/>
              <a:sym typeface="Calibri"/>
            </a:endParaRPr>
          </a:p>
        </p:txBody>
      </p:sp>
      <p:sp>
        <p:nvSpPr>
          <p:cNvPr id="1582" name="Google Shape;155;p4">
            <a:extLst>
              <a:ext uri="{FF2B5EF4-FFF2-40B4-BE49-F238E27FC236}">
                <a16:creationId xmlns:a16="http://schemas.microsoft.com/office/drawing/2014/main" id="{D53986AC-21F9-A765-741A-A010E15AD838}"/>
              </a:ext>
            </a:extLst>
          </p:cNvPr>
          <p:cNvSpPr txBox="1"/>
          <p:nvPr/>
        </p:nvSpPr>
        <p:spPr>
          <a:xfrm>
            <a:off x="7091664" y="4593524"/>
            <a:ext cx="4801905" cy="861720"/>
          </a:xfrm>
          <a:prstGeom prst="rect">
            <a:avLst/>
          </a:prstGeom>
          <a:noFill/>
          <a:ln>
            <a:noFill/>
          </a:ln>
        </p:spPr>
        <p:txBody>
          <a:bodyPr spcFirstLastPara="1" wrap="square" lIns="121900" tIns="60933" rIns="121900" bIns="60933" anchor="t" anchorCtr="0">
            <a:spAutoFit/>
          </a:bodyPr>
          <a:lstStyle/>
          <a:p>
            <a:pPr marL="380990" indent="-380990">
              <a:buClr>
                <a:schemeClr val="dk1"/>
              </a:buClr>
              <a:buSzPts val="1400"/>
              <a:buFont typeface="Arial"/>
              <a:buChar char="•"/>
            </a:pPr>
            <a:r>
              <a:rPr lang="es-AR" sz="1600" dirty="0">
                <a:solidFill>
                  <a:schemeClr val="dk1"/>
                </a:solidFill>
                <a:cs typeface="Calibri"/>
                <a:sym typeface="Calibri"/>
              </a:rPr>
              <a:t>Cambio en la presión de boca de pozo padre</a:t>
            </a:r>
            <a:endParaRPr sz="1600" dirty="0">
              <a:solidFill>
                <a:schemeClr val="dk1"/>
              </a:solidFill>
              <a:cs typeface="Calibri"/>
            </a:endParaRPr>
          </a:p>
          <a:p>
            <a:pPr marL="380990" indent="-380990">
              <a:buClr>
                <a:schemeClr val="dk1"/>
              </a:buClr>
              <a:buSzPts val="1400"/>
              <a:buFont typeface="Arial"/>
              <a:buChar char="•"/>
            </a:pPr>
            <a:r>
              <a:rPr lang="es-AR" sz="1600" dirty="0">
                <a:solidFill>
                  <a:schemeClr val="dk1"/>
                </a:solidFill>
                <a:cs typeface="Calibri"/>
                <a:sym typeface="Calibri"/>
              </a:rPr>
              <a:t>Cambio en el corte de agua de pozo padre</a:t>
            </a:r>
            <a:endParaRPr sz="1600" dirty="0">
              <a:solidFill>
                <a:schemeClr val="dk1"/>
              </a:solidFill>
              <a:cs typeface="Calibri"/>
              <a:sym typeface="Calibri"/>
            </a:endParaRPr>
          </a:p>
          <a:p>
            <a:pPr marL="380990" indent="-380990">
              <a:buClr>
                <a:schemeClr val="dk1"/>
              </a:buClr>
              <a:buSzPts val="1400"/>
              <a:buFont typeface="Arial"/>
              <a:buChar char="•"/>
            </a:pPr>
            <a:r>
              <a:rPr lang="es-AR" sz="1600" dirty="0">
                <a:solidFill>
                  <a:schemeClr val="dk1"/>
                </a:solidFill>
                <a:cs typeface="Calibri"/>
                <a:sym typeface="Calibri"/>
              </a:rPr>
              <a:t>Cambio en la temperatura</a:t>
            </a:r>
            <a:endParaRPr sz="1600" dirty="0">
              <a:solidFill>
                <a:schemeClr val="dk1"/>
              </a:solidFill>
              <a:cs typeface="Calibri"/>
              <a:sym typeface="Calibri"/>
            </a:endParaRPr>
          </a:p>
        </p:txBody>
      </p:sp>
      <p:sp>
        <p:nvSpPr>
          <p:cNvPr id="1583" name="Rectangle 276">
            <a:extLst>
              <a:ext uri="{FF2B5EF4-FFF2-40B4-BE49-F238E27FC236}">
                <a16:creationId xmlns:a16="http://schemas.microsoft.com/office/drawing/2014/main" id="{098949DB-9F97-76D4-0461-C49AF09EDE5B}"/>
              </a:ext>
            </a:extLst>
          </p:cNvPr>
          <p:cNvSpPr/>
          <p:nvPr/>
        </p:nvSpPr>
        <p:spPr>
          <a:xfrm>
            <a:off x="7091663" y="4593524"/>
            <a:ext cx="4717084" cy="331701"/>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84" name="Text Placeholder 25">
            <a:extLst>
              <a:ext uri="{FF2B5EF4-FFF2-40B4-BE49-F238E27FC236}">
                <a16:creationId xmlns:a16="http://schemas.microsoft.com/office/drawing/2014/main" id="{875F0EB7-F56C-6BBF-8592-62CA3DA2D163}"/>
              </a:ext>
            </a:extLst>
          </p:cNvPr>
          <p:cNvSpPr txBox="1">
            <a:spLocks/>
          </p:cNvSpPr>
          <p:nvPr/>
        </p:nvSpPr>
        <p:spPr>
          <a:xfrm>
            <a:off x="2572809" y="1198255"/>
            <a:ext cx="11743141"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800" b="1"/>
              <a:t>Fenómeno Físico</a:t>
            </a:r>
          </a:p>
        </p:txBody>
      </p:sp>
      <p:sp>
        <p:nvSpPr>
          <p:cNvPr id="1585" name="Marcador de texto 7">
            <a:extLst>
              <a:ext uri="{FF2B5EF4-FFF2-40B4-BE49-F238E27FC236}">
                <a16:creationId xmlns:a16="http://schemas.microsoft.com/office/drawing/2014/main" id="{DAA12078-3AE7-033B-BFBB-AB0DB4BB60AF}"/>
              </a:ext>
            </a:extLst>
          </p:cNvPr>
          <p:cNvSpPr txBox="1">
            <a:spLocks/>
          </p:cNvSpPr>
          <p:nvPr/>
        </p:nvSpPr>
        <p:spPr>
          <a:xfrm>
            <a:off x="82512" y="937597"/>
            <a:ext cx="7913687" cy="2619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800" b="1"/>
              <a:t>Interferencia</a:t>
            </a:r>
          </a:p>
        </p:txBody>
      </p:sp>
      <p:pic>
        <p:nvPicPr>
          <p:cNvPr id="4" name="Imagen 3">
            <a:extLst>
              <a:ext uri="{FF2B5EF4-FFF2-40B4-BE49-F238E27FC236}">
                <a16:creationId xmlns:a16="http://schemas.microsoft.com/office/drawing/2014/main" id="{6D03FE92-CBFA-1015-084A-449F2B970D42}"/>
              </a:ext>
            </a:extLst>
          </p:cNvPr>
          <p:cNvPicPr>
            <a:picLocks noChangeAspect="1"/>
          </p:cNvPicPr>
          <p:nvPr/>
        </p:nvPicPr>
        <p:blipFill>
          <a:blip r:embed="rId20"/>
          <a:stretch>
            <a:fillRect/>
          </a:stretch>
        </p:blipFill>
        <p:spPr>
          <a:xfrm>
            <a:off x="4309403" y="5728161"/>
            <a:ext cx="1501395" cy="1023357"/>
          </a:xfrm>
          <a:prstGeom prst="rect">
            <a:avLst/>
          </a:prstGeom>
        </p:spPr>
      </p:pic>
      <p:pic>
        <p:nvPicPr>
          <p:cNvPr id="5" name="Imagen 4">
            <a:extLst>
              <a:ext uri="{FF2B5EF4-FFF2-40B4-BE49-F238E27FC236}">
                <a16:creationId xmlns:a16="http://schemas.microsoft.com/office/drawing/2014/main" id="{642FA13D-732D-7E29-6982-9C3AF476C6D1}"/>
              </a:ext>
            </a:extLst>
          </p:cNvPr>
          <p:cNvPicPr>
            <a:picLocks noChangeAspect="1"/>
          </p:cNvPicPr>
          <p:nvPr/>
        </p:nvPicPr>
        <p:blipFill>
          <a:blip r:embed="rId21"/>
          <a:stretch>
            <a:fillRect/>
          </a:stretch>
        </p:blipFill>
        <p:spPr>
          <a:xfrm>
            <a:off x="1057629" y="5720759"/>
            <a:ext cx="1685149" cy="1045905"/>
          </a:xfrm>
          <a:prstGeom prst="rect">
            <a:avLst/>
          </a:prstGeom>
        </p:spPr>
      </p:pic>
      <p:pic>
        <p:nvPicPr>
          <p:cNvPr id="6" name="Imagen 5">
            <a:extLst>
              <a:ext uri="{FF2B5EF4-FFF2-40B4-BE49-F238E27FC236}">
                <a16:creationId xmlns:a16="http://schemas.microsoft.com/office/drawing/2014/main" id="{5E735FCA-79C6-CE8F-39A5-14518B1288A6}"/>
              </a:ext>
            </a:extLst>
          </p:cNvPr>
          <p:cNvPicPr>
            <a:picLocks noChangeAspect="1"/>
          </p:cNvPicPr>
          <p:nvPr/>
        </p:nvPicPr>
        <p:blipFill>
          <a:blip r:embed="rId22"/>
          <a:stretch>
            <a:fillRect/>
          </a:stretch>
        </p:blipFill>
        <p:spPr>
          <a:xfrm>
            <a:off x="2751174" y="5727615"/>
            <a:ext cx="1524267" cy="1023357"/>
          </a:xfrm>
          <a:prstGeom prst="rect">
            <a:avLst/>
          </a:prstGeom>
        </p:spPr>
      </p:pic>
    </p:spTree>
    <p:extLst>
      <p:ext uri="{BB962C8B-B14F-4D97-AF65-F5344CB8AC3E}">
        <p14:creationId xmlns:p14="http://schemas.microsoft.com/office/powerpoint/2010/main" val="203378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6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6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6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6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67"/>
                                        </p:tgtEl>
                                        <p:attrNameLst>
                                          <p:attrName>style.visibility</p:attrName>
                                        </p:attrNameLst>
                                      </p:cBhvr>
                                      <p:to>
                                        <p:strVal val="visible"/>
                                      </p:to>
                                    </p:set>
                                  </p:childTnLst>
                                </p:cTn>
                              </p:par>
                            </p:childTnLst>
                          </p:cTn>
                        </p:par>
                        <p:par>
                          <p:cTn id="63" fill="hold">
                            <p:stCondLst>
                              <p:cond delay="0"/>
                            </p:stCondLst>
                            <p:childTnLst>
                              <p:par>
                                <p:cTn id="64" presetID="1" presetClass="mediacall" presetSubtype="0" fill="hold" nodeType="afterEffect">
                                  <p:stCondLst>
                                    <p:cond delay="0"/>
                                  </p:stCondLst>
                                  <p:childTnLst>
                                    <p:cmd type="call" cmd="playFrom(0.0)">
                                      <p:cBhvr>
                                        <p:cTn id="65" dur="11878" fill="hold"/>
                                        <p:tgtEl>
                                          <p:spTgt spid="155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1559"/>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1559"/>
                                        </p:tgtEl>
                                      </p:cBhvr>
                                    </p:cmd>
                                  </p:childTnLst>
                                </p:cTn>
                              </p:par>
                            </p:childTnLst>
                          </p:cTn>
                        </p:par>
                      </p:childTnLst>
                    </p:cTn>
                  </p:par>
                </p:childTnLst>
              </p:cTn>
              <p:nextCondLst>
                <p:cond evt="onClick" delay="0">
                  <p:tgtEl>
                    <p:spTgt spid="1559"/>
                  </p:tgtEl>
                </p:cond>
              </p:nextCondLst>
            </p:seq>
            <p:video>
              <p:cMediaNode vol="80000">
                <p:cTn id="71" fill="hold" display="0">
                  <p:stCondLst>
                    <p:cond delay="indefinite"/>
                  </p:stCondLst>
                </p:cTn>
                <p:tgtEl>
                  <p:spTgt spid="1559"/>
                </p:tgtEl>
              </p:cMediaNode>
            </p:video>
          </p:childTnLst>
        </p:cTn>
      </p:par>
    </p:tnLst>
    <p:bldLst>
      <p:bldP spid="1319" grpId="0" animBg="1"/>
      <p:bldP spid="1320" grpId="0" animBg="1"/>
      <p:bldP spid="1321" grpId="0" animBg="1"/>
      <p:bldP spid="1323" grpId="0" animBg="1"/>
      <p:bldP spid="1327" grpId="0" animBg="1"/>
      <p:bldP spid="1561" grpId="0" animBg="1"/>
      <p:bldP spid="1562" grpId="0" animBg="1"/>
      <p:bldP spid="1563" grpId="0" animBg="1"/>
      <p:bldP spid="156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0CE084D-5A48-6669-E7F4-42D76F84B6C5}"/>
              </a:ext>
            </a:extLst>
          </p:cNvPr>
          <p:cNvSpPr txBox="1"/>
          <p:nvPr/>
        </p:nvSpPr>
        <p:spPr>
          <a:xfrm>
            <a:off x="6996865" y="1889960"/>
            <a:ext cx="2346158" cy="300082"/>
          </a:xfrm>
          <a:prstGeom prst="rect">
            <a:avLst/>
          </a:prstGeom>
          <a:noFill/>
        </p:spPr>
        <p:txBody>
          <a:bodyPr wrap="square" rtlCol="0">
            <a:spAutoFit/>
          </a:bodyPr>
          <a:lstStyle/>
          <a:p>
            <a:endParaRPr lang="es-AR" sz="1350"/>
          </a:p>
        </p:txBody>
      </p:sp>
      <p:sp>
        <p:nvSpPr>
          <p:cNvPr id="4" name="CuadroTexto 3">
            <a:extLst>
              <a:ext uri="{FF2B5EF4-FFF2-40B4-BE49-F238E27FC236}">
                <a16:creationId xmlns:a16="http://schemas.microsoft.com/office/drawing/2014/main" id="{BD5B7573-25C1-762F-FB0E-B2BBE9698AF4}"/>
              </a:ext>
            </a:extLst>
          </p:cNvPr>
          <p:cNvSpPr txBox="1"/>
          <p:nvPr/>
        </p:nvSpPr>
        <p:spPr>
          <a:xfrm>
            <a:off x="291128" y="5176201"/>
            <a:ext cx="3790212" cy="1323439"/>
          </a:xfrm>
          <a:prstGeom prst="rect">
            <a:avLst/>
          </a:prstGeom>
          <a:noFill/>
        </p:spPr>
        <p:txBody>
          <a:bodyPr wrap="square" rtlCol="0">
            <a:spAutoFit/>
          </a:bodyPr>
          <a:lstStyle/>
          <a:p>
            <a:pPr algn="just"/>
            <a:r>
              <a:rPr lang="es-AR" sz="1600" b="1">
                <a:cs typeface="Arial" panose="020B0604020202020204" pitchFamily="34" charset="0"/>
              </a:rPr>
              <a:t>Time Delay(DELAY_FH [min]): </a:t>
            </a:r>
            <a:r>
              <a:rPr lang="es-AR" sz="1600">
                <a:cs typeface="Arial" panose="020B0604020202020204" pitchFamily="34" charset="0"/>
              </a:rPr>
              <a:t>diferencia entre el tiempo de inicio del evento (t0) y cuando comienza la perturbación(t1).</a:t>
            </a:r>
            <a:r>
              <a:rPr lang="es-AR" sz="1600">
                <a:solidFill>
                  <a:schemeClr val="tx2">
                    <a:lumMod val="50000"/>
                  </a:schemeClr>
                </a:solidFill>
                <a:effectLst>
                  <a:outerShdw blurRad="38100" dist="38100" dir="2700000" algn="tl">
                    <a:srgbClr val="000000">
                      <a:alpha val="43137"/>
                    </a:srgbClr>
                  </a:outerShdw>
                </a:effectLst>
                <a:cs typeface="Arial" panose="020B0604020202020204" pitchFamily="34" charset="0"/>
              </a:rPr>
              <a:t> El tiempo que demora el subsuelo responder a la perturbación.</a:t>
            </a:r>
            <a:endParaRPr lang="es-AR" sz="1600">
              <a:cs typeface="Arial" panose="020B0604020202020204" pitchFamily="34" charset="0"/>
            </a:endParaRPr>
          </a:p>
        </p:txBody>
      </p:sp>
      <p:pic>
        <p:nvPicPr>
          <p:cNvPr id="5" name="Imagen 4">
            <a:extLst>
              <a:ext uri="{FF2B5EF4-FFF2-40B4-BE49-F238E27FC236}">
                <a16:creationId xmlns:a16="http://schemas.microsoft.com/office/drawing/2014/main" id="{AF5AC75C-D54B-97AB-EDE2-047BB1057F8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860472" y="2571750"/>
            <a:ext cx="3540453" cy="2121811"/>
          </a:xfrm>
          <a:prstGeom prst="rect">
            <a:avLst/>
          </a:prstGeom>
        </p:spPr>
      </p:pic>
      <p:sp>
        <p:nvSpPr>
          <p:cNvPr id="6" name="CuadroTexto 5">
            <a:extLst>
              <a:ext uri="{FF2B5EF4-FFF2-40B4-BE49-F238E27FC236}">
                <a16:creationId xmlns:a16="http://schemas.microsoft.com/office/drawing/2014/main" id="{A7B1577F-BFC3-F7D5-4C3F-EC9E8B2688CA}"/>
              </a:ext>
            </a:extLst>
          </p:cNvPr>
          <p:cNvSpPr txBox="1"/>
          <p:nvPr/>
        </p:nvSpPr>
        <p:spPr>
          <a:xfrm>
            <a:off x="4288334" y="4543087"/>
            <a:ext cx="2708531" cy="369332"/>
          </a:xfrm>
          <a:prstGeom prst="rect">
            <a:avLst/>
          </a:prstGeom>
          <a:noFill/>
        </p:spPr>
        <p:txBody>
          <a:bodyPr wrap="square" rtlCol="0">
            <a:spAutoFit/>
          </a:bodyPr>
          <a:lstStyle/>
          <a:p>
            <a:pPr algn="ctr"/>
            <a:r>
              <a:rPr lang="es-AR" sz="900" b="1" i="1"/>
              <a:t>Las variables que describen el frac-hit, modificada de Rangriz y Chalaturnyk (2019).</a:t>
            </a:r>
          </a:p>
        </p:txBody>
      </p:sp>
      <p:pic>
        <p:nvPicPr>
          <p:cNvPr id="7" name="Imagen 6">
            <a:extLst>
              <a:ext uri="{FF2B5EF4-FFF2-40B4-BE49-F238E27FC236}">
                <a16:creationId xmlns:a16="http://schemas.microsoft.com/office/drawing/2014/main" id="{8C0FACD6-4BEF-F87B-F48B-96B6F4184E47}"/>
              </a:ext>
            </a:extLst>
          </p:cNvPr>
          <p:cNvPicPr>
            <a:picLocks noChangeAspect="1"/>
          </p:cNvPicPr>
          <p:nvPr/>
        </p:nvPicPr>
        <p:blipFill>
          <a:blip r:embed="rId3"/>
          <a:stretch>
            <a:fillRect/>
          </a:stretch>
        </p:blipFill>
        <p:spPr>
          <a:xfrm>
            <a:off x="9343023" y="4384247"/>
            <a:ext cx="2709340" cy="2220436"/>
          </a:xfrm>
          <a:prstGeom prst="rect">
            <a:avLst/>
          </a:prstGeom>
        </p:spPr>
      </p:pic>
      <p:sp>
        <p:nvSpPr>
          <p:cNvPr id="8" name="Rayo 7">
            <a:extLst>
              <a:ext uri="{FF2B5EF4-FFF2-40B4-BE49-F238E27FC236}">
                <a16:creationId xmlns:a16="http://schemas.microsoft.com/office/drawing/2014/main" id="{C512A5DB-4015-9F8C-C9AA-182813A008E1}"/>
              </a:ext>
            </a:extLst>
          </p:cNvPr>
          <p:cNvSpPr/>
          <p:nvPr/>
        </p:nvSpPr>
        <p:spPr>
          <a:xfrm>
            <a:off x="9775824" y="4728628"/>
            <a:ext cx="139700" cy="246221"/>
          </a:xfrm>
          <a:prstGeom prst="lightningBol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9" name="CuadroTexto 8">
            <a:extLst>
              <a:ext uri="{FF2B5EF4-FFF2-40B4-BE49-F238E27FC236}">
                <a16:creationId xmlns:a16="http://schemas.microsoft.com/office/drawing/2014/main" id="{35B71E1F-15F2-42FB-5DE4-49056793A90C}"/>
              </a:ext>
            </a:extLst>
          </p:cNvPr>
          <p:cNvSpPr txBox="1"/>
          <p:nvPr/>
        </p:nvSpPr>
        <p:spPr>
          <a:xfrm>
            <a:off x="285750" y="1560612"/>
            <a:ext cx="3158631" cy="1077218"/>
          </a:xfrm>
          <a:prstGeom prst="rect">
            <a:avLst/>
          </a:prstGeom>
          <a:noFill/>
        </p:spPr>
        <p:txBody>
          <a:bodyPr wrap="square">
            <a:spAutoFit/>
          </a:bodyPr>
          <a:lstStyle/>
          <a:p>
            <a:pPr algn="just"/>
            <a:r>
              <a:rPr lang="es-AR" sz="1600" b="1">
                <a:cs typeface="Arial" panose="020B0604020202020204" pitchFamily="34" charset="0"/>
              </a:rPr>
              <a:t>Magnitud(DELTA_WHP [kg/cm2]):</a:t>
            </a:r>
            <a:r>
              <a:rPr lang="es-AR" sz="1600">
                <a:cs typeface="Arial" panose="020B0604020202020204" pitchFamily="34" charset="0"/>
              </a:rPr>
              <a:t> delta de presión máximo. </a:t>
            </a:r>
            <a:r>
              <a:rPr lang="es-AR" sz="1600">
                <a:solidFill>
                  <a:schemeClr val="tx2">
                    <a:lumMod val="50000"/>
                  </a:schemeClr>
                </a:solidFill>
                <a:effectLst>
                  <a:outerShdw blurRad="38100" dist="38100" dir="2700000" algn="tl">
                    <a:srgbClr val="000000">
                      <a:alpha val="43137"/>
                    </a:srgbClr>
                  </a:outerShdw>
                </a:effectLst>
                <a:cs typeface="Arial" panose="020B0604020202020204" pitchFamily="34" charset="0"/>
              </a:rPr>
              <a:t>Relacionado con la cantidad de contactos.</a:t>
            </a:r>
          </a:p>
        </p:txBody>
      </p:sp>
      <p:sp>
        <p:nvSpPr>
          <p:cNvPr id="10" name="CuadroTexto 9">
            <a:extLst>
              <a:ext uri="{FF2B5EF4-FFF2-40B4-BE49-F238E27FC236}">
                <a16:creationId xmlns:a16="http://schemas.microsoft.com/office/drawing/2014/main" id="{B86D9742-ED84-0153-C9F5-5B649AD1392F}"/>
              </a:ext>
            </a:extLst>
          </p:cNvPr>
          <p:cNvSpPr txBox="1"/>
          <p:nvPr/>
        </p:nvSpPr>
        <p:spPr>
          <a:xfrm>
            <a:off x="7841923" y="1637945"/>
            <a:ext cx="4064327" cy="1569660"/>
          </a:xfrm>
          <a:prstGeom prst="rect">
            <a:avLst/>
          </a:prstGeom>
          <a:noFill/>
        </p:spPr>
        <p:txBody>
          <a:bodyPr wrap="square">
            <a:spAutoFit/>
          </a:bodyPr>
          <a:lstStyle/>
          <a:p>
            <a:pPr algn="just"/>
            <a:r>
              <a:rPr lang="es-AR" sz="1600" b="1">
                <a:cs typeface="Arial" panose="020B0604020202020204" pitchFamily="34" charset="0"/>
              </a:rPr>
              <a:t>Intensidad(INTENSIDAD_FH [kg/cm2/min]):</a:t>
            </a:r>
            <a:r>
              <a:rPr lang="es-AR" sz="1600">
                <a:cs typeface="Arial" panose="020B0604020202020204" pitchFamily="34" charset="0"/>
              </a:rPr>
              <a:t> pendiente de la recta que existe entre el punto donde comienza la perturbación de la presión y el máximo de esta curva, representa una velocidad. </a:t>
            </a:r>
            <a:r>
              <a:rPr lang="es-AR" sz="1600">
                <a:solidFill>
                  <a:schemeClr val="tx2">
                    <a:lumMod val="50000"/>
                  </a:schemeClr>
                </a:solidFill>
                <a:effectLst>
                  <a:outerShdw blurRad="38100" dist="38100" dir="2700000" algn="tl">
                    <a:srgbClr val="000000">
                      <a:alpha val="43137"/>
                    </a:srgbClr>
                  </a:outerShdw>
                </a:effectLst>
                <a:cs typeface="Arial" panose="020B0604020202020204" pitchFamily="34" charset="0"/>
              </a:rPr>
              <a:t>Está relacionado con la velocidad con la que se alcanzan los contactos.</a:t>
            </a:r>
          </a:p>
        </p:txBody>
      </p:sp>
      <p:sp>
        <p:nvSpPr>
          <p:cNvPr id="11" name="CuadroTexto 10">
            <a:extLst>
              <a:ext uri="{FF2B5EF4-FFF2-40B4-BE49-F238E27FC236}">
                <a16:creationId xmlns:a16="http://schemas.microsoft.com/office/drawing/2014/main" id="{BC5F9417-042A-7E8A-37C1-49989B841309}"/>
              </a:ext>
            </a:extLst>
          </p:cNvPr>
          <p:cNvSpPr txBox="1"/>
          <p:nvPr/>
        </p:nvSpPr>
        <p:spPr>
          <a:xfrm>
            <a:off x="6096000" y="5219641"/>
            <a:ext cx="3142969" cy="1077218"/>
          </a:xfrm>
          <a:prstGeom prst="rect">
            <a:avLst/>
          </a:prstGeom>
          <a:noFill/>
        </p:spPr>
        <p:txBody>
          <a:bodyPr wrap="square">
            <a:spAutoFit/>
          </a:bodyPr>
          <a:lstStyle/>
          <a:p>
            <a:pPr algn="just"/>
            <a:r>
              <a:rPr lang="es-AR" sz="1600" b="1">
                <a:cs typeface="Arial" panose="020B0604020202020204" pitchFamily="34" charset="0"/>
              </a:rPr>
              <a:t>Distancia</a:t>
            </a:r>
            <a:r>
              <a:rPr lang="es-AR" sz="1600">
                <a:cs typeface="Arial" panose="020B0604020202020204" pitchFamily="34" charset="0"/>
              </a:rPr>
              <a:t> </a:t>
            </a:r>
            <a:r>
              <a:rPr lang="es-AR" sz="1600" b="1">
                <a:cs typeface="Arial" panose="020B0604020202020204" pitchFamily="34" charset="0"/>
              </a:rPr>
              <a:t>entre P-H (D3D): </a:t>
            </a:r>
            <a:r>
              <a:rPr lang="es-AR" sz="1600">
                <a:cs typeface="Arial" panose="020B0604020202020204" pitchFamily="34" charset="0"/>
              </a:rPr>
              <a:t>distancia medida en tres dimensiones entre las dos etapas más próximas entre padre e hijo.</a:t>
            </a:r>
          </a:p>
        </p:txBody>
      </p:sp>
      <p:sp>
        <p:nvSpPr>
          <p:cNvPr id="12" name="Elipse 11">
            <a:extLst>
              <a:ext uri="{FF2B5EF4-FFF2-40B4-BE49-F238E27FC236}">
                <a16:creationId xmlns:a16="http://schemas.microsoft.com/office/drawing/2014/main" id="{B99D0E0E-E801-FD0C-B832-6AD3AEF48E81}"/>
              </a:ext>
            </a:extLst>
          </p:cNvPr>
          <p:cNvSpPr/>
          <p:nvPr/>
        </p:nvSpPr>
        <p:spPr>
          <a:xfrm>
            <a:off x="3313146" y="2247300"/>
            <a:ext cx="4528777" cy="2779321"/>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cxnSp>
        <p:nvCxnSpPr>
          <p:cNvPr id="13" name="Conector recto de flecha 12">
            <a:extLst>
              <a:ext uri="{FF2B5EF4-FFF2-40B4-BE49-F238E27FC236}">
                <a16:creationId xmlns:a16="http://schemas.microsoft.com/office/drawing/2014/main" id="{81DF59AD-CBDB-0059-3C15-712CDB19749D}"/>
              </a:ext>
            </a:extLst>
          </p:cNvPr>
          <p:cNvCxnSpPr>
            <a:cxnSpLocks/>
          </p:cNvCxnSpPr>
          <p:nvPr/>
        </p:nvCxnSpPr>
        <p:spPr>
          <a:xfrm>
            <a:off x="3444381" y="1667921"/>
            <a:ext cx="649033" cy="828939"/>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CDF74798-B95B-07D4-8EC6-9974D911AC5B}"/>
              </a:ext>
            </a:extLst>
          </p:cNvPr>
          <p:cNvCxnSpPr>
            <a:cxnSpLocks/>
          </p:cNvCxnSpPr>
          <p:nvPr/>
        </p:nvCxnSpPr>
        <p:spPr>
          <a:xfrm flipV="1">
            <a:off x="7249186" y="1801113"/>
            <a:ext cx="618521" cy="770637"/>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18B90B76-4C7C-F9B5-313E-3F1B492A9349}"/>
              </a:ext>
            </a:extLst>
          </p:cNvPr>
          <p:cNvCxnSpPr>
            <a:cxnSpLocks/>
            <a:stCxn id="12" idx="3"/>
          </p:cNvCxnSpPr>
          <p:nvPr/>
        </p:nvCxnSpPr>
        <p:spPr>
          <a:xfrm flipH="1">
            <a:off x="3287362" y="4619599"/>
            <a:ext cx="689008" cy="464280"/>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FBC35040-BCB1-AA8D-9C2F-0AA0C60D4607}"/>
                  </a:ext>
                </a:extLst>
              </p:cNvPr>
              <p:cNvSpPr txBox="1"/>
              <p:nvPr/>
            </p:nvSpPr>
            <p:spPr>
              <a:xfrm>
                <a:off x="9600982" y="3247465"/>
                <a:ext cx="2193421" cy="402931"/>
              </a:xfrm>
              <a:prstGeom prst="rect">
                <a:avLst/>
              </a:prstGeom>
              <a:noFill/>
            </p:spPr>
            <p:txBody>
              <a:bodyPr wrap="none" lIns="0" tIns="0" rIns="0" bIns="0" rtlCol="0">
                <a:spAutoFit/>
              </a:bodyPr>
              <a:lstStyle/>
              <a:p>
                <a:r>
                  <a:rPr lang="es-AR" i="1">
                    <a:latin typeface="Arial" panose="020B0604020202020204" pitchFamily="34" charset="0"/>
                    <a:cs typeface="Arial" panose="020B0604020202020204" pitchFamily="34" charset="0"/>
                  </a:rPr>
                  <a:t>Intensidad </a:t>
                </a:r>
                <a14:m>
                  <m:oMath xmlns:m="http://schemas.openxmlformats.org/officeDocument/2006/math">
                    <m:r>
                      <a:rPr lang="es-AR" i="1" dirty="0">
                        <a:latin typeface="Cambria Math" panose="02040503050406030204" pitchFamily="18" charset="0"/>
                      </a:rPr>
                      <m:t>=</m:t>
                    </m:r>
                    <m:f>
                      <m:fPr>
                        <m:ctrlPr>
                          <a:rPr lang="es-AR" i="1" dirty="0">
                            <a:latin typeface="Cambria Math" panose="02040503050406030204" pitchFamily="18" charset="0"/>
                          </a:rPr>
                        </m:ctrlPr>
                      </m:fPr>
                      <m:num>
                        <m:r>
                          <a:rPr lang="es-AR" i="1" dirty="0">
                            <a:latin typeface="Cambria Math" panose="02040503050406030204" pitchFamily="18" charset="0"/>
                          </a:rPr>
                          <m:t>𝑀𝑎𝑔𝑛𝑖𝑡𝑢𝑑</m:t>
                        </m:r>
                      </m:num>
                      <m:den>
                        <m:r>
                          <a:rPr lang="es-AR" i="1" dirty="0">
                            <a:latin typeface="Cambria Math" panose="02040503050406030204" pitchFamily="18" charset="0"/>
                          </a:rPr>
                          <m:t>𝑇𝑚</m:t>
                        </m:r>
                        <m:r>
                          <a:rPr lang="es-AR" i="1" dirty="0">
                            <a:latin typeface="Cambria Math" panose="02040503050406030204" pitchFamily="18" charset="0"/>
                          </a:rPr>
                          <m:t>−</m:t>
                        </m:r>
                        <m:r>
                          <a:rPr lang="es-AR" i="1" dirty="0">
                            <a:latin typeface="Cambria Math" panose="02040503050406030204" pitchFamily="18" charset="0"/>
                          </a:rPr>
                          <m:t>𝑡</m:t>
                        </m:r>
                        <m:r>
                          <a:rPr lang="es-AR" i="1" dirty="0">
                            <a:latin typeface="Cambria Math" panose="02040503050406030204" pitchFamily="18" charset="0"/>
                          </a:rPr>
                          <m:t>1</m:t>
                        </m:r>
                      </m:den>
                    </m:f>
                  </m:oMath>
                </a14:m>
                <a:endParaRPr lang="es-AR" i="1">
                  <a:latin typeface="Arial" panose="020B0604020202020204" pitchFamily="34" charset="0"/>
                  <a:cs typeface="Arial" panose="020B0604020202020204" pitchFamily="34" charset="0"/>
                </a:endParaRPr>
              </a:p>
            </p:txBody>
          </p:sp>
        </mc:Choice>
        <mc:Fallback xmlns="">
          <p:sp>
            <p:nvSpPr>
              <p:cNvPr id="16" name="CuadroTexto 15">
                <a:extLst>
                  <a:ext uri="{FF2B5EF4-FFF2-40B4-BE49-F238E27FC236}">
                    <a16:creationId xmlns:a16="http://schemas.microsoft.com/office/drawing/2014/main" id="{FBC35040-BCB1-AA8D-9C2F-0AA0C60D4607}"/>
                  </a:ext>
                </a:extLst>
              </p:cNvPr>
              <p:cNvSpPr txBox="1">
                <a:spLocks noRot="1" noChangeAspect="1" noMove="1" noResize="1" noEditPoints="1" noAdjustHandles="1" noChangeArrowheads="1" noChangeShapeType="1" noTextEdit="1"/>
              </p:cNvSpPr>
              <p:nvPr/>
            </p:nvSpPr>
            <p:spPr>
              <a:xfrm>
                <a:off x="9600982" y="3247465"/>
                <a:ext cx="2193421" cy="402931"/>
              </a:xfrm>
              <a:prstGeom prst="rect">
                <a:avLst/>
              </a:prstGeom>
              <a:blipFill>
                <a:blip r:embed="rId4"/>
                <a:stretch>
                  <a:fillRect l="-6667" t="-4545" r="-2500" b="-18182"/>
                </a:stretch>
              </a:blipFill>
            </p:spPr>
            <p:txBody>
              <a:bodyPr/>
              <a:lstStyle/>
              <a:p>
                <a:r>
                  <a:rPr lang="en-US">
                    <a:noFill/>
                  </a:rPr>
                  <a:t> </a:t>
                </a:r>
              </a:p>
            </p:txBody>
          </p:sp>
        </mc:Fallback>
      </mc:AlternateContent>
      <p:sp>
        <p:nvSpPr>
          <p:cNvPr id="17" name="Marcador de texto 7">
            <a:extLst>
              <a:ext uri="{FF2B5EF4-FFF2-40B4-BE49-F238E27FC236}">
                <a16:creationId xmlns:a16="http://schemas.microsoft.com/office/drawing/2014/main" id="{C189D978-3E3F-90B5-FD72-2E7BF4EBB0B3}"/>
              </a:ext>
            </a:extLst>
          </p:cNvPr>
          <p:cNvSpPr txBox="1">
            <a:spLocks/>
          </p:cNvSpPr>
          <p:nvPr/>
        </p:nvSpPr>
        <p:spPr>
          <a:xfrm>
            <a:off x="124496" y="978453"/>
            <a:ext cx="7913687" cy="2619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800" b="1" dirty="0"/>
              <a:t>Caracterización de los Frac-Hit | A nivel etapa</a:t>
            </a:r>
          </a:p>
        </p:txBody>
      </p:sp>
    </p:spTree>
    <p:extLst>
      <p:ext uri="{BB962C8B-B14F-4D97-AF65-F5344CB8AC3E}">
        <p14:creationId xmlns:p14="http://schemas.microsoft.com/office/powerpoint/2010/main" val="3678057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descr="Escala de tiempo&#10;&#10;Descripción generada automáticamente">
            <a:extLst>
              <a:ext uri="{FF2B5EF4-FFF2-40B4-BE49-F238E27FC236}">
                <a16:creationId xmlns:a16="http://schemas.microsoft.com/office/drawing/2014/main" id="{E1DE55BB-001C-4DB2-8EBF-CC4F5DC2F4B7}"/>
              </a:ext>
            </a:extLst>
          </p:cNvPr>
          <p:cNvPicPr/>
          <p:nvPr/>
        </p:nvPicPr>
        <p:blipFill>
          <a:blip r:embed="rId3">
            <a:extLst>
              <a:ext uri="{28A0092B-C50C-407E-A947-70E740481C1C}">
                <a14:useLocalDpi xmlns:a14="http://schemas.microsoft.com/office/drawing/2010/main" val="0"/>
              </a:ext>
            </a:extLst>
          </a:blip>
          <a:stretch>
            <a:fillRect/>
          </a:stretch>
        </p:blipFill>
        <p:spPr>
          <a:xfrm>
            <a:off x="195000" y="1492660"/>
            <a:ext cx="8193637" cy="4705845"/>
          </a:xfrm>
          <a:prstGeom prst="rect">
            <a:avLst/>
          </a:prstGeom>
        </p:spPr>
      </p:pic>
      <p:sp>
        <p:nvSpPr>
          <p:cNvPr id="4" name="Marcador de texto 3">
            <a:extLst>
              <a:ext uri="{FF2B5EF4-FFF2-40B4-BE49-F238E27FC236}">
                <a16:creationId xmlns:a16="http://schemas.microsoft.com/office/drawing/2014/main" id="{899BB315-85D8-4F37-B955-8CC6C7BA35E7}"/>
              </a:ext>
            </a:extLst>
          </p:cNvPr>
          <p:cNvSpPr>
            <a:spLocks noGrp="1"/>
          </p:cNvSpPr>
          <p:nvPr>
            <p:ph type="body" sz="quarter" idx="4294967295"/>
          </p:nvPr>
        </p:nvSpPr>
        <p:spPr>
          <a:xfrm>
            <a:off x="95600" y="971873"/>
            <a:ext cx="8675294" cy="601472"/>
          </a:xfrm>
          <a:prstGeom prst="rect">
            <a:avLst/>
          </a:prstGeom>
        </p:spPr>
        <p:txBody>
          <a:bodyPr/>
          <a:lstStyle/>
          <a:p>
            <a:pPr marL="0" indent="0">
              <a:buNone/>
            </a:pPr>
            <a:r>
              <a:rPr lang="es-AR" sz="1800" b="1" dirty="0"/>
              <a:t>Caracterización de los Frac-Hits | Nivel pozo Padre</a:t>
            </a:r>
          </a:p>
          <a:p>
            <a:endParaRPr lang="es-AR" sz="2400" b="1" dirty="0"/>
          </a:p>
        </p:txBody>
      </p:sp>
      <p:sp>
        <p:nvSpPr>
          <p:cNvPr id="7" name="CuadroTexto 6">
            <a:extLst>
              <a:ext uri="{FF2B5EF4-FFF2-40B4-BE49-F238E27FC236}">
                <a16:creationId xmlns:a16="http://schemas.microsoft.com/office/drawing/2014/main" id="{DCFA98BD-2250-4EDA-834D-D92FDC3D3787}"/>
              </a:ext>
            </a:extLst>
          </p:cNvPr>
          <p:cNvSpPr txBox="1"/>
          <p:nvPr/>
        </p:nvSpPr>
        <p:spPr>
          <a:xfrm>
            <a:off x="8598232" y="1413063"/>
            <a:ext cx="3398768" cy="3785652"/>
          </a:xfrm>
          <a:prstGeom prst="rect">
            <a:avLst/>
          </a:prstGeom>
          <a:noFill/>
        </p:spPr>
        <p:txBody>
          <a:bodyPr wrap="square" rtlCol="0">
            <a:spAutoFit/>
          </a:bodyPr>
          <a:lstStyle/>
          <a:p>
            <a:pPr algn="just"/>
            <a:r>
              <a:rPr lang="es-AR" sz="1600" dirty="0"/>
              <a:t>Curva de presión de boca medida en el pozo Padre: </a:t>
            </a:r>
          </a:p>
          <a:p>
            <a:pPr algn="just"/>
            <a:endParaRPr lang="es-AR" sz="1600" dirty="0"/>
          </a:p>
          <a:p>
            <a:pPr marL="380981" indent="-380981" algn="just">
              <a:buFont typeface="Arial" panose="020B0604020202020204" pitchFamily="34" charset="0"/>
              <a:buChar char="•"/>
            </a:pPr>
            <a:r>
              <a:rPr lang="es-AR" sz="1600" b="1" dirty="0"/>
              <a:t>Etapa 1: </a:t>
            </a:r>
            <a:r>
              <a:rPr lang="es-AR" sz="1600" i="1" dirty="0"/>
              <a:t>build-up</a:t>
            </a:r>
            <a:r>
              <a:rPr lang="es-AR" sz="1600" dirty="0"/>
              <a:t> sin frac hits</a:t>
            </a:r>
          </a:p>
          <a:p>
            <a:pPr marL="380981" indent="-380981" algn="just">
              <a:buFont typeface="Arial" panose="020B0604020202020204" pitchFamily="34" charset="0"/>
              <a:buChar char="•"/>
            </a:pPr>
            <a:endParaRPr lang="es-AR" sz="1600" dirty="0"/>
          </a:p>
          <a:p>
            <a:pPr marL="380981" indent="-380981" algn="just">
              <a:buFont typeface="Arial" panose="020B0604020202020204" pitchFamily="34" charset="0"/>
              <a:buChar char="•"/>
            </a:pPr>
            <a:r>
              <a:rPr lang="es-AR" sz="1600" b="1" dirty="0"/>
              <a:t>Etapa 2: </a:t>
            </a:r>
            <a:r>
              <a:rPr lang="es-AR" sz="1600" dirty="0"/>
              <a:t>Incremento de presión con mayores intensidades. En esta etapa se produce “el llenado del pozo padre” hasta alcanzar la presión máxima. </a:t>
            </a:r>
          </a:p>
          <a:p>
            <a:pPr marL="380981" indent="-380981" algn="just">
              <a:buFont typeface="Arial" panose="020B0604020202020204" pitchFamily="34" charset="0"/>
              <a:buChar char="•"/>
            </a:pPr>
            <a:endParaRPr lang="es-AR" sz="1600" dirty="0"/>
          </a:p>
          <a:p>
            <a:pPr marL="380981" indent="-380981" algn="just">
              <a:buFont typeface="Arial" panose="020B0604020202020204" pitchFamily="34" charset="0"/>
              <a:buChar char="•"/>
            </a:pPr>
            <a:r>
              <a:rPr lang="es-AR" sz="1600" b="1" dirty="0"/>
              <a:t>Etapa 3:</a:t>
            </a:r>
            <a:r>
              <a:rPr lang="es-AR" sz="1600" dirty="0"/>
              <a:t> La presión del padre se estabiliza en un máximo de presión, se alcanza el </a:t>
            </a:r>
            <a:r>
              <a:rPr lang="es-AR" sz="1600" i="1" dirty="0"/>
              <a:t>Shmin</a:t>
            </a:r>
            <a:r>
              <a:rPr lang="es-AR" sz="1600" dirty="0"/>
              <a:t> de la roca.</a:t>
            </a:r>
          </a:p>
        </p:txBody>
      </p:sp>
      <p:sp>
        <p:nvSpPr>
          <p:cNvPr id="15" name="CuadroTexto 14">
            <a:extLst>
              <a:ext uri="{FF2B5EF4-FFF2-40B4-BE49-F238E27FC236}">
                <a16:creationId xmlns:a16="http://schemas.microsoft.com/office/drawing/2014/main" id="{70FA58BF-6392-449A-9FE7-B478F5C90E0F}"/>
              </a:ext>
            </a:extLst>
          </p:cNvPr>
          <p:cNvSpPr txBox="1"/>
          <p:nvPr/>
        </p:nvSpPr>
        <p:spPr>
          <a:xfrm>
            <a:off x="1758354" y="3918420"/>
            <a:ext cx="872552" cy="379463"/>
          </a:xfrm>
          <a:prstGeom prst="rect">
            <a:avLst/>
          </a:prstGeom>
          <a:solidFill>
            <a:schemeClr val="bg1"/>
          </a:solidFill>
        </p:spPr>
        <p:txBody>
          <a:bodyPr wrap="square" rtlCol="0">
            <a:spAutoFit/>
          </a:bodyPr>
          <a:lstStyle/>
          <a:p>
            <a:pPr defTabSz="914377"/>
            <a:r>
              <a:rPr lang="es-AR" sz="933" dirty="0">
                <a:solidFill>
                  <a:prstClr val="black"/>
                </a:solidFill>
                <a:latin typeface="Arial"/>
              </a:rPr>
              <a:t>Build-up sin interferencia</a:t>
            </a:r>
          </a:p>
        </p:txBody>
      </p:sp>
      <p:grpSp>
        <p:nvGrpSpPr>
          <p:cNvPr id="5" name="Grupo 4">
            <a:extLst>
              <a:ext uri="{FF2B5EF4-FFF2-40B4-BE49-F238E27FC236}">
                <a16:creationId xmlns:a16="http://schemas.microsoft.com/office/drawing/2014/main" id="{0DD1988B-DC8B-4712-8E18-9DD3C9970060}"/>
              </a:ext>
            </a:extLst>
          </p:cNvPr>
          <p:cNvGrpSpPr/>
          <p:nvPr/>
        </p:nvGrpSpPr>
        <p:grpSpPr>
          <a:xfrm>
            <a:off x="797855" y="1683979"/>
            <a:ext cx="1092845" cy="2002748"/>
            <a:chOff x="630622" y="1261583"/>
            <a:chExt cx="1092845" cy="2002748"/>
          </a:xfrm>
        </p:grpSpPr>
        <p:pic>
          <p:nvPicPr>
            <p:cNvPr id="8" name="Imagen 7">
              <a:extLst>
                <a:ext uri="{FF2B5EF4-FFF2-40B4-BE49-F238E27FC236}">
                  <a16:creationId xmlns:a16="http://schemas.microsoft.com/office/drawing/2014/main" id="{EC8B31F1-E218-4B89-89D0-0A95D014A32F}"/>
                </a:ext>
              </a:extLst>
            </p:cNvPr>
            <p:cNvPicPr>
              <a:picLocks noChangeAspect="1"/>
            </p:cNvPicPr>
            <p:nvPr/>
          </p:nvPicPr>
          <p:blipFill>
            <a:blip r:embed="rId4"/>
            <a:stretch>
              <a:fillRect/>
            </a:stretch>
          </p:blipFill>
          <p:spPr>
            <a:xfrm>
              <a:off x="630622" y="1261583"/>
              <a:ext cx="1092845" cy="2002748"/>
            </a:xfrm>
            <a:prstGeom prst="rect">
              <a:avLst/>
            </a:prstGeom>
            <a:ln>
              <a:solidFill>
                <a:schemeClr val="tx1"/>
              </a:solidFill>
            </a:ln>
            <a:effectLst>
              <a:outerShdw blurRad="190500" algn="tl" rotWithShape="0">
                <a:srgbClr val="000000">
                  <a:alpha val="70000"/>
                </a:srgbClr>
              </a:outerShdw>
            </a:effectLst>
          </p:spPr>
        </p:pic>
        <p:sp>
          <p:nvSpPr>
            <p:cNvPr id="17" name="Abrir llave 16">
              <a:extLst>
                <a:ext uri="{FF2B5EF4-FFF2-40B4-BE49-F238E27FC236}">
                  <a16:creationId xmlns:a16="http://schemas.microsoft.com/office/drawing/2014/main" id="{948A7183-96E9-4F18-9E66-8E88A8C094BD}"/>
                </a:ext>
              </a:extLst>
            </p:cNvPr>
            <p:cNvSpPr/>
            <p:nvPr/>
          </p:nvSpPr>
          <p:spPr>
            <a:xfrm>
              <a:off x="1295467" y="2764319"/>
              <a:ext cx="60959" cy="288032"/>
            </a:xfrm>
            <a:prstGeom prst="lef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AR" sz="2400"/>
            </a:p>
          </p:txBody>
        </p:sp>
        <p:sp>
          <p:nvSpPr>
            <p:cNvPr id="18" name="CuadroTexto 17">
              <a:extLst>
                <a:ext uri="{FF2B5EF4-FFF2-40B4-BE49-F238E27FC236}">
                  <a16:creationId xmlns:a16="http://schemas.microsoft.com/office/drawing/2014/main" id="{4552EA3E-8F72-4EF3-BA6B-21EFD0A4893A}"/>
                </a:ext>
              </a:extLst>
            </p:cNvPr>
            <p:cNvSpPr txBox="1"/>
            <p:nvPr/>
          </p:nvSpPr>
          <p:spPr>
            <a:xfrm>
              <a:off x="840217" y="2795483"/>
              <a:ext cx="675004" cy="194990"/>
            </a:xfrm>
            <a:prstGeom prst="rect">
              <a:avLst/>
            </a:prstGeom>
            <a:noFill/>
          </p:spPr>
          <p:txBody>
            <a:bodyPr wrap="square" rtlCol="0">
              <a:spAutoFit/>
            </a:bodyPr>
            <a:lstStyle/>
            <a:p>
              <a:r>
                <a:rPr lang="es-AR" sz="667"/>
                <a:t>Etapa 1</a:t>
              </a:r>
            </a:p>
          </p:txBody>
        </p:sp>
        <p:cxnSp>
          <p:nvCxnSpPr>
            <p:cNvPr id="20" name="Conector recto de flecha 19">
              <a:extLst>
                <a:ext uri="{FF2B5EF4-FFF2-40B4-BE49-F238E27FC236}">
                  <a16:creationId xmlns:a16="http://schemas.microsoft.com/office/drawing/2014/main" id="{7AF94399-959B-438A-A773-AB03D36B8515}"/>
                </a:ext>
              </a:extLst>
            </p:cNvPr>
            <p:cNvCxnSpPr>
              <a:cxnSpLocks/>
            </p:cNvCxnSpPr>
            <p:nvPr/>
          </p:nvCxnSpPr>
          <p:spPr>
            <a:xfrm>
              <a:off x="1236604" y="3109758"/>
              <a:ext cx="182755"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CuadroTexto 20">
              <a:extLst>
                <a:ext uri="{FF2B5EF4-FFF2-40B4-BE49-F238E27FC236}">
                  <a16:creationId xmlns:a16="http://schemas.microsoft.com/office/drawing/2014/main" id="{8E294B59-8F5C-43DE-8035-27E42CC5063E}"/>
                </a:ext>
              </a:extLst>
            </p:cNvPr>
            <p:cNvSpPr txBox="1"/>
            <p:nvPr/>
          </p:nvSpPr>
          <p:spPr>
            <a:xfrm>
              <a:off x="645530" y="2957024"/>
              <a:ext cx="952877" cy="297646"/>
            </a:xfrm>
            <a:prstGeom prst="rect">
              <a:avLst/>
            </a:prstGeom>
            <a:noFill/>
          </p:spPr>
          <p:txBody>
            <a:bodyPr wrap="square" rtlCol="0">
              <a:spAutoFit/>
            </a:bodyPr>
            <a:lstStyle/>
            <a:p>
              <a:r>
                <a:rPr lang="es-AR" sz="667"/>
                <a:t>Comienza a</a:t>
              </a:r>
            </a:p>
            <a:p>
              <a:r>
                <a:rPr lang="es-AR" sz="667"/>
                <a:t>Fracturar </a:t>
              </a:r>
            </a:p>
          </p:txBody>
        </p:sp>
        <p:sp>
          <p:nvSpPr>
            <p:cNvPr id="22" name="CuadroTexto 21">
              <a:extLst>
                <a:ext uri="{FF2B5EF4-FFF2-40B4-BE49-F238E27FC236}">
                  <a16:creationId xmlns:a16="http://schemas.microsoft.com/office/drawing/2014/main" id="{D366FB35-70BC-4EED-B570-842F4AD78143}"/>
                </a:ext>
              </a:extLst>
            </p:cNvPr>
            <p:cNvSpPr txBox="1"/>
            <p:nvPr/>
          </p:nvSpPr>
          <p:spPr>
            <a:xfrm>
              <a:off x="770029" y="2310601"/>
              <a:ext cx="675004" cy="194990"/>
            </a:xfrm>
            <a:prstGeom prst="rect">
              <a:avLst/>
            </a:prstGeom>
            <a:noFill/>
          </p:spPr>
          <p:txBody>
            <a:bodyPr wrap="square" rtlCol="0">
              <a:spAutoFit/>
            </a:bodyPr>
            <a:lstStyle/>
            <a:p>
              <a:r>
                <a:rPr lang="es-AR" sz="667"/>
                <a:t>Etapa 2</a:t>
              </a:r>
            </a:p>
          </p:txBody>
        </p:sp>
        <p:sp>
          <p:nvSpPr>
            <p:cNvPr id="23" name="Abrir llave 22">
              <a:extLst>
                <a:ext uri="{FF2B5EF4-FFF2-40B4-BE49-F238E27FC236}">
                  <a16:creationId xmlns:a16="http://schemas.microsoft.com/office/drawing/2014/main" id="{758A23CF-21F2-4651-B061-F2F3200FDAEB}"/>
                </a:ext>
              </a:extLst>
            </p:cNvPr>
            <p:cNvSpPr/>
            <p:nvPr/>
          </p:nvSpPr>
          <p:spPr>
            <a:xfrm>
              <a:off x="1230189" y="2132959"/>
              <a:ext cx="60959" cy="542788"/>
            </a:xfrm>
            <a:prstGeom prst="lef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AR" sz="2400"/>
            </a:p>
          </p:txBody>
        </p:sp>
        <p:sp>
          <p:nvSpPr>
            <p:cNvPr id="24" name="Abrir llave 23">
              <a:extLst>
                <a:ext uri="{FF2B5EF4-FFF2-40B4-BE49-F238E27FC236}">
                  <a16:creationId xmlns:a16="http://schemas.microsoft.com/office/drawing/2014/main" id="{CF7B2C98-60B5-4409-8340-1E6AC4EFAA4F}"/>
                </a:ext>
              </a:extLst>
            </p:cNvPr>
            <p:cNvSpPr/>
            <p:nvPr/>
          </p:nvSpPr>
          <p:spPr>
            <a:xfrm>
              <a:off x="1230189" y="1420171"/>
              <a:ext cx="60959" cy="654119"/>
            </a:xfrm>
            <a:prstGeom prst="lef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AR" sz="2400"/>
            </a:p>
          </p:txBody>
        </p:sp>
        <p:sp>
          <p:nvSpPr>
            <p:cNvPr id="25" name="CuadroTexto 24">
              <a:extLst>
                <a:ext uri="{FF2B5EF4-FFF2-40B4-BE49-F238E27FC236}">
                  <a16:creationId xmlns:a16="http://schemas.microsoft.com/office/drawing/2014/main" id="{949E6572-516E-495E-A0F2-2891013D0817}"/>
                </a:ext>
              </a:extLst>
            </p:cNvPr>
            <p:cNvSpPr txBox="1"/>
            <p:nvPr/>
          </p:nvSpPr>
          <p:spPr>
            <a:xfrm>
              <a:off x="784466" y="1677401"/>
              <a:ext cx="675004" cy="194990"/>
            </a:xfrm>
            <a:prstGeom prst="rect">
              <a:avLst/>
            </a:prstGeom>
            <a:noFill/>
          </p:spPr>
          <p:txBody>
            <a:bodyPr wrap="square" rtlCol="0">
              <a:spAutoFit/>
            </a:bodyPr>
            <a:lstStyle/>
            <a:p>
              <a:r>
                <a:rPr lang="es-AR" sz="667"/>
                <a:t>Etapa 3</a:t>
              </a:r>
            </a:p>
          </p:txBody>
        </p:sp>
      </p:grpSp>
    </p:spTree>
    <p:extLst>
      <p:ext uri="{BB962C8B-B14F-4D97-AF65-F5344CB8AC3E}">
        <p14:creationId xmlns:p14="http://schemas.microsoft.com/office/powerpoint/2010/main" val="4110495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Gráfico&#10;&#10;Descripción generada automáticamente con confianza baja">
            <a:extLst>
              <a:ext uri="{FF2B5EF4-FFF2-40B4-BE49-F238E27FC236}">
                <a16:creationId xmlns:a16="http://schemas.microsoft.com/office/drawing/2014/main" id="{59617626-95E3-479A-8573-F24C5FD80325}"/>
              </a:ext>
            </a:extLst>
          </p:cNvPr>
          <p:cNvPicPr>
            <a:picLocks noGrp="1"/>
          </p:cNvPicPr>
          <p:nvPr>
            <p:ph sz="half" idx="1"/>
          </p:nvPr>
        </p:nvPicPr>
        <p:blipFill>
          <a:blip r:embed="rId3">
            <a:extLst>
              <a:ext uri="{28A0092B-C50C-407E-A947-70E740481C1C}">
                <a14:useLocalDpi xmlns:a14="http://schemas.microsoft.com/office/drawing/2010/main" val="0"/>
              </a:ext>
            </a:extLst>
          </a:blip>
          <a:stretch>
            <a:fillRect/>
          </a:stretch>
        </p:blipFill>
        <p:spPr>
          <a:xfrm>
            <a:off x="228599" y="1748046"/>
            <a:ext cx="5791201" cy="4068502"/>
          </a:xfrm>
          <a:prstGeom prst="rect">
            <a:avLst/>
          </a:prstGeom>
        </p:spPr>
      </p:pic>
      <p:pic>
        <p:nvPicPr>
          <p:cNvPr id="6" name="Marcador de contenido 5" descr="Gráfico&#10;&#10;Descripción generada automáticamente">
            <a:extLst>
              <a:ext uri="{FF2B5EF4-FFF2-40B4-BE49-F238E27FC236}">
                <a16:creationId xmlns:a16="http://schemas.microsoft.com/office/drawing/2014/main" id="{0FEC20FE-9D18-49E3-AA6E-AC905FD2EA7F}"/>
              </a:ext>
            </a:extLst>
          </p:cNvPr>
          <p:cNvPicPr>
            <a:picLocks noGrp="1"/>
          </p:cNvPicPr>
          <p:nvPr>
            <p:ph sz="half" idx="2"/>
          </p:nvPr>
        </p:nvPicPr>
        <p:blipFill>
          <a:blip r:embed="rId4">
            <a:extLst>
              <a:ext uri="{28A0092B-C50C-407E-A947-70E740481C1C}">
                <a14:useLocalDpi xmlns:a14="http://schemas.microsoft.com/office/drawing/2010/main" val="0"/>
              </a:ext>
            </a:extLst>
          </a:blip>
          <a:stretch>
            <a:fillRect/>
          </a:stretch>
        </p:blipFill>
        <p:spPr>
          <a:xfrm>
            <a:off x="6345173" y="1748046"/>
            <a:ext cx="5494401" cy="4097077"/>
          </a:xfrm>
          <a:prstGeom prst="rect">
            <a:avLst/>
          </a:prstGeom>
        </p:spPr>
      </p:pic>
      <p:sp>
        <p:nvSpPr>
          <p:cNvPr id="2" name="Título 1">
            <a:extLst>
              <a:ext uri="{FF2B5EF4-FFF2-40B4-BE49-F238E27FC236}">
                <a16:creationId xmlns:a16="http://schemas.microsoft.com/office/drawing/2014/main" id="{6D571BE4-5809-4800-BC29-F910A60C7A69}"/>
              </a:ext>
            </a:extLst>
          </p:cNvPr>
          <p:cNvSpPr>
            <a:spLocks noGrp="1"/>
          </p:cNvSpPr>
          <p:nvPr>
            <p:ph type="title"/>
          </p:nvPr>
        </p:nvSpPr>
        <p:spPr>
          <a:xfrm>
            <a:off x="0" y="961996"/>
            <a:ext cx="9180928" cy="577850"/>
          </a:xfrm>
        </p:spPr>
        <p:txBody>
          <a:bodyPr/>
          <a:lstStyle/>
          <a:p>
            <a:r>
              <a:rPr lang="es-AR" sz="1800" b="1" dirty="0">
                <a:latin typeface="+mn-lt"/>
                <a:ea typeface="+mn-ea"/>
                <a:cs typeface="+mn-cs"/>
              </a:rPr>
              <a:t>Ejemplos característicos de curvas de presión de Pozos Padres</a:t>
            </a:r>
            <a:endParaRPr lang="es-AR" sz="1800" b="1" dirty="0"/>
          </a:p>
        </p:txBody>
      </p:sp>
      <p:sp>
        <p:nvSpPr>
          <p:cNvPr id="7" name="CuadroTexto 6">
            <a:extLst>
              <a:ext uri="{FF2B5EF4-FFF2-40B4-BE49-F238E27FC236}">
                <a16:creationId xmlns:a16="http://schemas.microsoft.com/office/drawing/2014/main" id="{F889963B-3107-4BA2-A6B2-48DA1304C81B}"/>
              </a:ext>
            </a:extLst>
          </p:cNvPr>
          <p:cNvSpPr txBox="1"/>
          <p:nvPr/>
        </p:nvSpPr>
        <p:spPr>
          <a:xfrm>
            <a:off x="922402" y="1307950"/>
            <a:ext cx="4876800" cy="440096"/>
          </a:xfrm>
          <a:prstGeom prst="rect">
            <a:avLst/>
          </a:prstGeom>
          <a:noFill/>
        </p:spPr>
        <p:txBody>
          <a:bodyPr vert="horz" wrap="square" lIns="0" tIns="96000" rIns="192000" bIns="96000" rtlCol="0" anchor="ctr" anchorCtr="0">
            <a:spAutoFit/>
          </a:bodyPr>
          <a:lstStyle>
            <a:lvl1pPr defTabSz="457200">
              <a:spcBef>
                <a:spcPct val="0"/>
              </a:spcBef>
              <a:buNone/>
              <a:defRPr sz="1200" b="0" cap="none" baseline="0">
                <a:solidFill>
                  <a:srgbClr val="0070C0"/>
                </a:solidFill>
                <a:latin typeface="+mj-lt"/>
                <a:ea typeface="+mj-ea"/>
                <a:cs typeface="+mj-cs"/>
              </a:defRPr>
            </a:lvl1pPr>
          </a:lstStyle>
          <a:p>
            <a:r>
              <a:rPr lang="es-AR" sz="1600">
                <a:solidFill>
                  <a:schemeClr val="tx1"/>
                </a:solidFill>
                <a:latin typeface="+mn-lt"/>
              </a:rPr>
              <a:t>Incremento rápido de presión del pozo Padre</a:t>
            </a:r>
          </a:p>
        </p:txBody>
      </p:sp>
      <p:sp>
        <p:nvSpPr>
          <p:cNvPr id="8" name="CuadroTexto 7">
            <a:extLst>
              <a:ext uri="{FF2B5EF4-FFF2-40B4-BE49-F238E27FC236}">
                <a16:creationId xmlns:a16="http://schemas.microsoft.com/office/drawing/2014/main" id="{236BD4B9-EE61-4A8C-9E6B-E5AEB2563D61}"/>
              </a:ext>
            </a:extLst>
          </p:cNvPr>
          <p:cNvSpPr txBox="1"/>
          <p:nvPr/>
        </p:nvSpPr>
        <p:spPr>
          <a:xfrm>
            <a:off x="6829425" y="1301802"/>
            <a:ext cx="4876800" cy="440096"/>
          </a:xfrm>
          <a:prstGeom prst="rect">
            <a:avLst/>
          </a:prstGeom>
          <a:noFill/>
        </p:spPr>
        <p:txBody>
          <a:bodyPr vert="horz" wrap="square" lIns="0" tIns="96000" rIns="192000" bIns="96000" rtlCol="0" anchor="ctr" anchorCtr="0">
            <a:spAutoFit/>
          </a:bodyPr>
          <a:lstStyle>
            <a:lvl1pPr defTabSz="457200">
              <a:spcBef>
                <a:spcPct val="0"/>
              </a:spcBef>
              <a:buNone/>
              <a:defRPr sz="1200" b="0" cap="none" baseline="0">
                <a:solidFill>
                  <a:srgbClr val="0070C0"/>
                </a:solidFill>
                <a:latin typeface="+mj-lt"/>
                <a:ea typeface="+mj-ea"/>
                <a:cs typeface="+mj-cs"/>
              </a:defRPr>
            </a:lvl1pPr>
          </a:lstStyle>
          <a:p>
            <a:r>
              <a:rPr lang="es-AR" sz="1600" dirty="0">
                <a:solidFill>
                  <a:schemeClr val="tx1"/>
                </a:solidFill>
                <a:latin typeface="+mn-lt"/>
              </a:rPr>
              <a:t>Incremento más gradual de presión de pozo Padre</a:t>
            </a:r>
          </a:p>
        </p:txBody>
      </p:sp>
      <p:sp>
        <p:nvSpPr>
          <p:cNvPr id="3" name="CuadroTexto 2">
            <a:extLst>
              <a:ext uri="{FF2B5EF4-FFF2-40B4-BE49-F238E27FC236}">
                <a16:creationId xmlns:a16="http://schemas.microsoft.com/office/drawing/2014/main" id="{B35B538C-1E8B-FA89-4477-53323D363846}"/>
              </a:ext>
            </a:extLst>
          </p:cNvPr>
          <p:cNvSpPr txBox="1"/>
          <p:nvPr/>
        </p:nvSpPr>
        <p:spPr>
          <a:xfrm>
            <a:off x="228599" y="5934670"/>
            <a:ext cx="5076826" cy="738664"/>
          </a:xfrm>
          <a:prstGeom prst="rect">
            <a:avLst/>
          </a:prstGeom>
          <a:noFill/>
        </p:spPr>
        <p:txBody>
          <a:bodyPr wrap="square" rtlCol="0">
            <a:spAutoFit/>
          </a:bodyPr>
          <a:lstStyle/>
          <a:p>
            <a:r>
              <a:rPr lang="es-AR" sz="1400" dirty="0"/>
              <a:t>-Comunicación P-H al mismo nivel.</a:t>
            </a:r>
          </a:p>
          <a:p>
            <a:r>
              <a:rPr lang="es-AR" sz="1400" dirty="0"/>
              <a:t>-Distanciamientos menores al distanciamiento estándar del Campo.</a:t>
            </a:r>
          </a:p>
          <a:p>
            <a:r>
              <a:rPr lang="es-AR" sz="1400" dirty="0"/>
              <a:t>-Pozos padres con mayor tiempo de producción.</a:t>
            </a:r>
          </a:p>
        </p:txBody>
      </p:sp>
      <p:sp>
        <p:nvSpPr>
          <p:cNvPr id="4" name="CuadroTexto 3">
            <a:extLst>
              <a:ext uri="{FF2B5EF4-FFF2-40B4-BE49-F238E27FC236}">
                <a16:creationId xmlns:a16="http://schemas.microsoft.com/office/drawing/2014/main" id="{343B19B7-2392-0B45-5928-AD3EC5CEF19D}"/>
              </a:ext>
            </a:extLst>
          </p:cNvPr>
          <p:cNvSpPr txBox="1"/>
          <p:nvPr/>
        </p:nvSpPr>
        <p:spPr>
          <a:xfrm>
            <a:off x="6345174" y="5719227"/>
            <a:ext cx="5076826" cy="954107"/>
          </a:xfrm>
          <a:prstGeom prst="rect">
            <a:avLst/>
          </a:prstGeom>
          <a:noFill/>
        </p:spPr>
        <p:txBody>
          <a:bodyPr wrap="square" rtlCol="0">
            <a:spAutoFit/>
          </a:bodyPr>
          <a:lstStyle/>
          <a:p>
            <a:endParaRPr lang="es-AR" sz="1400" dirty="0"/>
          </a:p>
          <a:p>
            <a:r>
              <a:rPr lang="es-AR" sz="1400" dirty="0"/>
              <a:t>-Distanciamientos mayores al distanciamiento estándar del Campo.</a:t>
            </a:r>
          </a:p>
          <a:p>
            <a:r>
              <a:rPr lang="es-AR" sz="1400" dirty="0"/>
              <a:t>-Mayor cantidad de pozos padres cercanos.</a:t>
            </a:r>
          </a:p>
          <a:p>
            <a:r>
              <a:rPr lang="es-AR" sz="1400" dirty="0"/>
              <a:t>-Pozos padres no estimulados efectivamente.</a:t>
            </a:r>
          </a:p>
        </p:txBody>
      </p:sp>
    </p:spTree>
    <p:extLst>
      <p:ext uri="{BB962C8B-B14F-4D97-AF65-F5344CB8AC3E}">
        <p14:creationId xmlns:p14="http://schemas.microsoft.com/office/powerpoint/2010/main" val="3859523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80A00B6-A3AB-407D-A88A-1EE1E0CB7E9A}"/>
              </a:ext>
            </a:extLst>
          </p:cNvPr>
          <p:cNvSpPr>
            <a:spLocks noGrp="1"/>
          </p:cNvSpPr>
          <p:nvPr>
            <p:ph type="body" sz="quarter" idx="4294967295"/>
          </p:nvPr>
        </p:nvSpPr>
        <p:spPr>
          <a:xfrm>
            <a:off x="35532" y="966033"/>
            <a:ext cx="5588232" cy="395730"/>
          </a:xfrm>
          <a:prstGeom prst="rect">
            <a:avLst/>
          </a:prstGeom>
        </p:spPr>
        <p:txBody>
          <a:bodyPr/>
          <a:lstStyle/>
          <a:p>
            <a:pPr marL="0" indent="0">
              <a:buNone/>
            </a:pPr>
            <a:r>
              <a:rPr lang="es-AR" sz="1800" b="1" dirty="0"/>
              <a:t>Variables del Frac-Hits| Intensidad Máxima del pozo Hijo</a:t>
            </a:r>
          </a:p>
          <a:p>
            <a:endParaRPr lang="es-AR" sz="2400" b="1" dirty="0"/>
          </a:p>
        </p:txBody>
      </p:sp>
      <p:pic>
        <p:nvPicPr>
          <p:cNvPr id="6" name="Imagen 5">
            <a:extLst>
              <a:ext uri="{FF2B5EF4-FFF2-40B4-BE49-F238E27FC236}">
                <a16:creationId xmlns:a16="http://schemas.microsoft.com/office/drawing/2014/main" id="{0AD061D0-9C6C-49E1-9ED5-75470C28F46E}"/>
              </a:ext>
            </a:extLst>
          </p:cNvPr>
          <p:cNvPicPr>
            <a:picLocks noChangeAspect="1"/>
          </p:cNvPicPr>
          <p:nvPr/>
        </p:nvPicPr>
        <p:blipFill>
          <a:blip r:embed="rId3"/>
          <a:stretch>
            <a:fillRect/>
          </a:stretch>
        </p:blipFill>
        <p:spPr>
          <a:xfrm>
            <a:off x="529789" y="1499234"/>
            <a:ext cx="4910005" cy="5054600"/>
          </a:xfrm>
          <a:prstGeom prst="rect">
            <a:avLst/>
          </a:prstGeom>
        </p:spPr>
      </p:pic>
      <p:cxnSp>
        <p:nvCxnSpPr>
          <p:cNvPr id="7" name="Conector recto 6">
            <a:extLst>
              <a:ext uri="{FF2B5EF4-FFF2-40B4-BE49-F238E27FC236}">
                <a16:creationId xmlns:a16="http://schemas.microsoft.com/office/drawing/2014/main" id="{B9A9CA6F-B488-44FF-9CFD-6A4302C50421}"/>
              </a:ext>
            </a:extLst>
          </p:cNvPr>
          <p:cNvCxnSpPr/>
          <p:nvPr/>
        </p:nvCxnSpPr>
        <p:spPr>
          <a:xfrm>
            <a:off x="637099" y="5850737"/>
            <a:ext cx="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Conector recto 7">
            <a:extLst>
              <a:ext uri="{FF2B5EF4-FFF2-40B4-BE49-F238E27FC236}">
                <a16:creationId xmlns:a16="http://schemas.microsoft.com/office/drawing/2014/main" id="{69D24133-CBEF-41A3-9F2F-95FD6B7372E5}"/>
              </a:ext>
            </a:extLst>
          </p:cNvPr>
          <p:cNvCxnSpPr>
            <a:cxnSpLocks/>
          </p:cNvCxnSpPr>
          <p:nvPr/>
        </p:nvCxnSpPr>
        <p:spPr>
          <a:xfrm flipV="1">
            <a:off x="631450" y="5754727"/>
            <a:ext cx="96011" cy="12161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Conector recto 8">
            <a:extLst>
              <a:ext uri="{FF2B5EF4-FFF2-40B4-BE49-F238E27FC236}">
                <a16:creationId xmlns:a16="http://schemas.microsoft.com/office/drawing/2014/main" id="{E9DEBECB-B698-4C78-8E88-4058CD94E560}"/>
              </a:ext>
            </a:extLst>
          </p:cNvPr>
          <p:cNvCxnSpPr>
            <a:cxnSpLocks/>
          </p:cNvCxnSpPr>
          <p:nvPr/>
        </p:nvCxnSpPr>
        <p:spPr>
          <a:xfrm flipV="1">
            <a:off x="1117153" y="5178662"/>
            <a:ext cx="96011" cy="576064"/>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a:extLst>
              <a:ext uri="{FF2B5EF4-FFF2-40B4-BE49-F238E27FC236}">
                <a16:creationId xmlns:a16="http://schemas.microsoft.com/office/drawing/2014/main" id="{F5827EE3-2363-43BC-81A5-E86CDD89A211}"/>
              </a:ext>
            </a:extLst>
          </p:cNvPr>
          <p:cNvCxnSpPr>
            <a:cxnSpLocks/>
          </p:cNvCxnSpPr>
          <p:nvPr/>
        </p:nvCxnSpPr>
        <p:spPr>
          <a:xfrm flipV="1">
            <a:off x="1518023" y="4878217"/>
            <a:ext cx="0" cy="462853"/>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id="{C74775B9-28AA-465A-A0D0-B4B8DED4D898}"/>
              </a:ext>
            </a:extLst>
          </p:cNvPr>
          <p:cNvCxnSpPr>
            <a:cxnSpLocks/>
          </p:cNvCxnSpPr>
          <p:nvPr/>
        </p:nvCxnSpPr>
        <p:spPr>
          <a:xfrm flipV="1">
            <a:off x="2077259" y="4026534"/>
            <a:ext cx="96011" cy="1152128"/>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Conector recto 11">
            <a:extLst>
              <a:ext uri="{FF2B5EF4-FFF2-40B4-BE49-F238E27FC236}">
                <a16:creationId xmlns:a16="http://schemas.microsoft.com/office/drawing/2014/main" id="{D0E6F30A-76D4-4E6E-9F19-F5F77F9A36CA}"/>
              </a:ext>
            </a:extLst>
          </p:cNvPr>
          <p:cNvCxnSpPr>
            <a:cxnSpLocks/>
          </p:cNvCxnSpPr>
          <p:nvPr/>
        </p:nvCxnSpPr>
        <p:spPr>
          <a:xfrm flipV="1">
            <a:off x="2418771" y="2682385"/>
            <a:ext cx="138543" cy="1425144"/>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Conector recto 12">
            <a:extLst>
              <a:ext uri="{FF2B5EF4-FFF2-40B4-BE49-F238E27FC236}">
                <a16:creationId xmlns:a16="http://schemas.microsoft.com/office/drawing/2014/main" id="{52318625-BE1E-442E-AD08-3AF3902E5426}"/>
              </a:ext>
            </a:extLst>
          </p:cNvPr>
          <p:cNvCxnSpPr>
            <a:cxnSpLocks/>
          </p:cNvCxnSpPr>
          <p:nvPr/>
        </p:nvCxnSpPr>
        <p:spPr>
          <a:xfrm flipV="1">
            <a:off x="2829648" y="2202332"/>
            <a:ext cx="138543" cy="1425144"/>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Conector recto 13">
            <a:extLst>
              <a:ext uri="{FF2B5EF4-FFF2-40B4-BE49-F238E27FC236}">
                <a16:creationId xmlns:a16="http://schemas.microsoft.com/office/drawing/2014/main" id="{13B6C578-4008-427D-ADAE-31818189439A}"/>
              </a:ext>
            </a:extLst>
          </p:cNvPr>
          <p:cNvCxnSpPr>
            <a:cxnSpLocks/>
          </p:cNvCxnSpPr>
          <p:nvPr/>
        </p:nvCxnSpPr>
        <p:spPr>
          <a:xfrm flipV="1">
            <a:off x="3905742" y="2767510"/>
            <a:ext cx="46897" cy="62744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CuadroTexto 14">
            <a:extLst>
              <a:ext uri="{FF2B5EF4-FFF2-40B4-BE49-F238E27FC236}">
                <a16:creationId xmlns:a16="http://schemas.microsoft.com/office/drawing/2014/main" id="{02AAFD7C-FA6B-4AAE-AB48-8E1EA55BB540}"/>
              </a:ext>
            </a:extLst>
          </p:cNvPr>
          <p:cNvSpPr txBox="1"/>
          <p:nvPr/>
        </p:nvSpPr>
        <p:spPr>
          <a:xfrm>
            <a:off x="9499186" y="1815320"/>
            <a:ext cx="2616614" cy="1384995"/>
          </a:xfrm>
          <a:prstGeom prst="rect">
            <a:avLst/>
          </a:prstGeom>
          <a:noFill/>
        </p:spPr>
        <p:txBody>
          <a:bodyPr wrap="square" rtlCol="0">
            <a:spAutoFit/>
          </a:bodyPr>
          <a:lstStyle/>
          <a:p>
            <a:pPr algn="just"/>
            <a:r>
              <a:rPr lang="es-AR" sz="1400" b="1" dirty="0"/>
              <a:t>Hipótesis:</a:t>
            </a:r>
          </a:p>
          <a:p>
            <a:pPr algn="just"/>
            <a:r>
              <a:rPr lang="es-AR" sz="1400" dirty="0"/>
              <a:t>La suma de intensidades calculadas en los padres afectados por un pozo Hijo, puede dar una idea del periodo de llenado.</a:t>
            </a:r>
          </a:p>
        </p:txBody>
      </p:sp>
      <p:cxnSp>
        <p:nvCxnSpPr>
          <p:cNvPr id="16" name="Conector recto 15">
            <a:extLst>
              <a:ext uri="{FF2B5EF4-FFF2-40B4-BE49-F238E27FC236}">
                <a16:creationId xmlns:a16="http://schemas.microsoft.com/office/drawing/2014/main" id="{D29EC56F-160D-4F56-BE57-E4698A1CA1A5}"/>
              </a:ext>
            </a:extLst>
          </p:cNvPr>
          <p:cNvCxnSpPr>
            <a:cxnSpLocks/>
          </p:cNvCxnSpPr>
          <p:nvPr/>
        </p:nvCxnSpPr>
        <p:spPr>
          <a:xfrm>
            <a:off x="6082615" y="1556029"/>
            <a:ext cx="4032448" cy="0"/>
          </a:xfrm>
          <a:prstGeom prst="line">
            <a:avLst/>
          </a:prstGeom>
          <a:ln w="12700">
            <a:solidFill>
              <a:srgbClr val="009999"/>
            </a:solidFill>
          </a:ln>
          <a:effectLst/>
        </p:spPr>
        <p:style>
          <a:lnRef idx="2">
            <a:schemeClr val="accent1"/>
          </a:lnRef>
          <a:fillRef idx="0">
            <a:schemeClr val="accent1"/>
          </a:fillRef>
          <a:effectRef idx="1">
            <a:schemeClr val="accent1"/>
          </a:effectRef>
          <a:fontRef idx="minor">
            <a:schemeClr val="tx1"/>
          </a:fontRef>
        </p:style>
      </p:cxnSp>
      <p:sp>
        <p:nvSpPr>
          <p:cNvPr id="17" name="CuadroTexto 16">
            <a:extLst>
              <a:ext uri="{FF2B5EF4-FFF2-40B4-BE49-F238E27FC236}">
                <a16:creationId xmlns:a16="http://schemas.microsoft.com/office/drawing/2014/main" id="{5CC3A172-AB3D-4D8A-AC54-9EB68FEB8D3F}"/>
              </a:ext>
            </a:extLst>
          </p:cNvPr>
          <p:cNvSpPr txBox="1"/>
          <p:nvPr/>
        </p:nvSpPr>
        <p:spPr>
          <a:xfrm>
            <a:off x="6105643" y="1194321"/>
            <a:ext cx="4876800" cy="440096"/>
          </a:xfrm>
          <a:prstGeom prst="rect">
            <a:avLst/>
          </a:prstGeom>
          <a:noFill/>
        </p:spPr>
        <p:txBody>
          <a:bodyPr vert="horz" wrap="square" lIns="0" tIns="96000" rIns="192000" bIns="96000" rtlCol="0" anchor="ctr" anchorCtr="0">
            <a:spAutoFit/>
          </a:bodyPr>
          <a:lstStyle>
            <a:lvl1pPr defTabSz="457200">
              <a:spcBef>
                <a:spcPct val="0"/>
              </a:spcBef>
              <a:buNone/>
              <a:defRPr sz="1200" b="0" cap="none" baseline="0">
                <a:solidFill>
                  <a:srgbClr val="0070C0"/>
                </a:solidFill>
                <a:latin typeface="+mj-lt"/>
                <a:ea typeface="+mj-ea"/>
                <a:cs typeface="+mj-cs"/>
              </a:defRPr>
            </a:lvl1pPr>
          </a:lstStyle>
          <a:p>
            <a:r>
              <a:rPr lang="es-AR" sz="1600">
                <a:solidFill>
                  <a:schemeClr val="tx1"/>
                </a:solidFill>
                <a:latin typeface="+mn-lt"/>
              </a:rPr>
              <a:t>Parámetro: Intensidad Máxima del Pozo Hijo</a:t>
            </a:r>
          </a:p>
        </p:txBody>
      </p:sp>
      <p:pic>
        <p:nvPicPr>
          <p:cNvPr id="18" name="Imagen 17">
            <a:extLst>
              <a:ext uri="{FF2B5EF4-FFF2-40B4-BE49-F238E27FC236}">
                <a16:creationId xmlns:a16="http://schemas.microsoft.com/office/drawing/2014/main" id="{99E7CFA6-1753-4670-922E-DB8DCA00249B}"/>
              </a:ext>
            </a:extLst>
          </p:cNvPr>
          <p:cNvPicPr>
            <a:picLocks noChangeAspect="1"/>
          </p:cNvPicPr>
          <p:nvPr/>
        </p:nvPicPr>
        <p:blipFill>
          <a:blip r:embed="rId4"/>
          <a:stretch>
            <a:fillRect/>
          </a:stretch>
        </p:blipFill>
        <p:spPr>
          <a:xfrm>
            <a:off x="6105643" y="1662366"/>
            <a:ext cx="3279921" cy="1067660"/>
          </a:xfrm>
          <a:prstGeom prst="rect">
            <a:avLst/>
          </a:prstGeom>
        </p:spPr>
      </p:pic>
      <p:sp>
        <p:nvSpPr>
          <p:cNvPr id="19" name="CuadroTexto 18">
            <a:extLst>
              <a:ext uri="{FF2B5EF4-FFF2-40B4-BE49-F238E27FC236}">
                <a16:creationId xmlns:a16="http://schemas.microsoft.com/office/drawing/2014/main" id="{6244A3E4-35AB-43F7-81D9-EDA171921EA3}"/>
              </a:ext>
            </a:extLst>
          </p:cNvPr>
          <p:cNvSpPr txBox="1"/>
          <p:nvPr/>
        </p:nvSpPr>
        <p:spPr>
          <a:xfrm>
            <a:off x="6161427" y="2640671"/>
            <a:ext cx="3168352" cy="379656"/>
          </a:xfrm>
          <a:prstGeom prst="rect">
            <a:avLst/>
          </a:prstGeom>
          <a:noFill/>
        </p:spPr>
        <p:txBody>
          <a:bodyPr wrap="square" rtlCol="0">
            <a:spAutoFit/>
          </a:bodyPr>
          <a:lstStyle/>
          <a:p>
            <a:r>
              <a:rPr lang="es-AR" sz="1867" dirty="0">
                <a:latin typeface="Century" panose="02040604050505020304" pitchFamily="18" charset="0"/>
              </a:rPr>
              <a:t>n</a:t>
            </a:r>
            <a:r>
              <a:rPr lang="es-AR" sz="1867" dirty="0"/>
              <a:t>: número de etapa</a:t>
            </a:r>
          </a:p>
        </p:txBody>
      </p:sp>
      <p:pic>
        <p:nvPicPr>
          <p:cNvPr id="20" name="Imagen 19">
            <a:extLst>
              <a:ext uri="{FF2B5EF4-FFF2-40B4-BE49-F238E27FC236}">
                <a16:creationId xmlns:a16="http://schemas.microsoft.com/office/drawing/2014/main" id="{97D8E888-ACC7-48A9-84BF-792CF2660E41}"/>
              </a:ext>
            </a:extLst>
          </p:cNvPr>
          <p:cNvPicPr>
            <a:picLocks noChangeAspect="1"/>
          </p:cNvPicPr>
          <p:nvPr/>
        </p:nvPicPr>
        <p:blipFill>
          <a:blip r:embed="rId5"/>
          <a:stretch>
            <a:fillRect/>
          </a:stretch>
        </p:blipFill>
        <p:spPr>
          <a:xfrm>
            <a:off x="6412603" y="4092770"/>
            <a:ext cx="2938475" cy="2177431"/>
          </a:xfrm>
          <a:prstGeom prst="rect">
            <a:avLst/>
          </a:prstGeom>
        </p:spPr>
      </p:pic>
      <p:pic>
        <p:nvPicPr>
          <p:cNvPr id="21" name="Imagen 20">
            <a:extLst>
              <a:ext uri="{FF2B5EF4-FFF2-40B4-BE49-F238E27FC236}">
                <a16:creationId xmlns:a16="http://schemas.microsoft.com/office/drawing/2014/main" id="{546F8EC2-AC5F-4101-B627-33BF31195A91}"/>
              </a:ext>
            </a:extLst>
          </p:cNvPr>
          <p:cNvPicPr>
            <a:picLocks noChangeAspect="1"/>
          </p:cNvPicPr>
          <p:nvPr/>
        </p:nvPicPr>
        <p:blipFill>
          <a:blip r:embed="rId6"/>
          <a:stretch>
            <a:fillRect/>
          </a:stretch>
        </p:blipFill>
        <p:spPr>
          <a:xfrm>
            <a:off x="7988785" y="5115318"/>
            <a:ext cx="1165247" cy="551551"/>
          </a:xfrm>
          <a:prstGeom prst="rect">
            <a:avLst/>
          </a:prstGeom>
        </p:spPr>
      </p:pic>
      <p:pic>
        <p:nvPicPr>
          <p:cNvPr id="22" name="Imagen 21">
            <a:extLst>
              <a:ext uri="{FF2B5EF4-FFF2-40B4-BE49-F238E27FC236}">
                <a16:creationId xmlns:a16="http://schemas.microsoft.com/office/drawing/2014/main" id="{70953A54-C12B-43D5-B52B-45F66435F3B4}"/>
              </a:ext>
            </a:extLst>
          </p:cNvPr>
          <p:cNvPicPr>
            <a:picLocks noChangeAspect="1"/>
          </p:cNvPicPr>
          <p:nvPr/>
        </p:nvPicPr>
        <p:blipFill>
          <a:blip r:embed="rId7"/>
          <a:stretch>
            <a:fillRect/>
          </a:stretch>
        </p:blipFill>
        <p:spPr>
          <a:xfrm>
            <a:off x="2543725" y="4366892"/>
            <a:ext cx="2557991" cy="1948356"/>
          </a:xfrm>
          <a:prstGeom prst="rect">
            <a:avLst/>
          </a:prstGeom>
        </p:spPr>
      </p:pic>
      <p:pic>
        <p:nvPicPr>
          <p:cNvPr id="23" name="Imagen 22">
            <a:extLst>
              <a:ext uri="{FF2B5EF4-FFF2-40B4-BE49-F238E27FC236}">
                <a16:creationId xmlns:a16="http://schemas.microsoft.com/office/drawing/2014/main" id="{7EB61F22-0215-460E-90F1-A97A6D96FF79}"/>
              </a:ext>
            </a:extLst>
          </p:cNvPr>
          <p:cNvPicPr>
            <a:picLocks noChangeAspect="1"/>
          </p:cNvPicPr>
          <p:nvPr/>
        </p:nvPicPr>
        <p:blipFill>
          <a:blip r:embed="rId8"/>
          <a:stretch>
            <a:fillRect/>
          </a:stretch>
        </p:blipFill>
        <p:spPr>
          <a:xfrm>
            <a:off x="9568318" y="4108269"/>
            <a:ext cx="1092845" cy="2156896"/>
          </a:xfrm>
          <a:prstGeom prst="rect">
            <a:avLst/>
          </a:prstGeom>
          <a:ln>
            <a:solidFill>
              <a:schemeClr val="tx1"/>
            </a:solidFill>
          </a:ln>
          <a:effectLst/>
        </p:spPr>
      </p:pic>
      <p:sp>
        <p:nvSpPr>
          <p:cNvPr id="24" name="CuadroTexto 23">
            <a:extLst>
              <a:ext uri="{FF2B5EF4-FFF2-40B4-BE49-F238E27FC236}">
                <a16:creationId xmlns:a16="http://schemas.microsoft.com/office/drawing/2014/main" id="{5AC50899-DEA9-4E37-9929-DF3F2A8F142D}"/>
              </a:ext>
            </a:extLst>
          </p:cNvPr>
          <p:cNvSpPr txBox="1"/>
          <p:nvPr/>
        </p:nvSpPr>
        <p:spPr>
          <a:xfrm>
            <a:off x="6082615" y="3574996"/>
            <a:ext cx="2938475" cy="420564"/>
          </a:xfrm>
          <a:prstGeom prst="rect">
            <a:avLst/>
          </a:prstGeom>
          <a:noFill/>
        </p:spPr>
        <p:txBody>
          <a:bodyPr wrap="square" rtlCol="0">
            <a:spAutoFit/>
          </a:bodyPr>
          <a:lstStyle/>
          <a:p>
            <a:r>
              <a:rPr lang="es-AR" sz="1600">
                <a:ea typeface="+mj-ea"/>
                <a:cs typeface="+mj-cs"/>
              </a:rPr>
              <a:t>Ejemplo</a:t>
            </a:r>
            <a:r>
              <a:rPr lang="es-AR" sz="2133"/>
              <a:t> </a:t>
            </a:r>
            <a:r>
              <a:rPr lang="es-AR" sz="1600">
                <a:ea typeface="+mj-ea"/>
                <a:cs typeface="+mj-cs"/>
              </a:rPr>
              <a:t>de cálculo</a:t>
            </a:r>
          </a:p>
        </p:txBody>
      </p:sp>
      <p:cxnSp>
        <p:nvCxnSpPr>
          <p:cNvPr id="25" name="Conector recto 24">
            <a:extLst>
              <a:ext uri="{FF2B5EF4-FFF2-40B4-BE49-F238E27FC236}">
                <a16:creationId xmlns:a16="http://schemas.microsoft.com/office/drawing/2014/main" id="{68DB1FEB-0429-45F4-B3C0-A3A1418781AE}"/>
              </a:ext>
            </a:extLst>
          </p:cNvPr>
          <p:cNvCxnSpPr>
            <a:cxnSpLocks/>
          </p:cNvCxnSpPr>
          <p:nvPr/>
        </p:nvCxnSpPr>
        <p:spPr>
          <a:xfrm>
            <a:off x="6182726" y="3911879"/>
            <a:ext cx="1766101" cy="0"/>
          </a:xfrm>
          <a:prstGeom prst="line">
            <a:avLst/>
          </a:prstGeom>
          <a:ln w="12700">
            <a:solidFill>
              <a:srgbClr val="009999"/>
            </a:solidFill>
          </a:ln>
          <a:effectLst/>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CBF8DD0A-E1F2-4185-B15F-38FFC4AFB1E8}"/>
              </a:ext>
            </a:extLst>
          </p:cNvPr>
          <p:cNvSpPr txBox="1"/>
          <p:nvPr/>
        </p:nvSpPr>
        <p:spPr>
          <a:xfrm>
            <a:off x="6082615" y="6343552"/>
            <a:ext cx="5307033" cy="420564"/>
          </a:xfrm>
          <a:prstGeom prst="rect">
            <a:avLst/>
          </a:prstGeom>
          <a:solidFill>
            <a:schemeClr val="accent1">
              <a:lumMod val="40000"/>
              <a:lumOff val="60000"/>
            </a:schemeClr>
          </a:solidFill>
          <a:ln>
            <a:noFill/>
          </a:ln>
          <a:effectLst>
            <a:outerShdw blurRad="50800" dist="38100" dir="5400000" algn="t" rotWithShape="0">
              <a:prstClr val="black">
                <a:alpha val="40000"/>
              </a:prstClr>
            </a:outerShdw>
          </a:effectLst>
        </p:spPr>
        <p:txBody>
          <a:bodyPr wrap="square" rtlCol="0">
            <a:spAutoFit/>
          </a:bodyPr>
          <a:lstStyle/>
          <a:p>
            <a:r>
              <a:rPr lang="es-AR" sz="2133" b="1" dirty="0"/>
              <a:t>Int. Max Proxy “Etapa 2- Periodo de llenado” </a:t>
            </a:r>
          </a:p>
        </p:txBody>
      </p:sp>
      <p:cxnSp>
        <p:nvCxnSpPr>
          <p:cNvPr id="29" name="Conector recto 28">
            <a:extLst>
              <a:ext uri="{FF2B5EF4-FFF2-40B4-BE49-F238E27FC236}">
                <a16:creationId xmlns:a16="http://schemas.microsoft.com/office/drawing/2014/main" id="{C7387360-9234-4424-934A-AECF583B67CA}"/>
              </a:ext>
            </a:extLst>
          </p:cNvPr>
          <p:cNvCxnSpPr>
            <a:cxnSpLocks/>
          </p:cNvCxnSpPr>
          <p:nvPr/>
        </p:nvCxnSpPr>
        <p:spPr>
          <a:xfrm flipV="1">
            <a:off x="4106751" y="1984861"/>
            <a:ext cx="32745" cy="72164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6A927E7A-431D-484C-9679-8537763F3915}"/>
              </a:ext>
            </a:extLst>
          </p:cNvPr>
          <p:cNvCxnSpPr>
            <a:cxnSpLocks/>
          </p:cNvCxnSpPr>
          <p:nvPr/>
        </p:nvCxnSpPr>
        <p:spPr>
          <a:xfrm flipV="1">
            <a:off x="4890189" y="2549596"/>
            <a:ext cx="125155" cy="441171"/>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Rectángulo 1">
            <a:extLst>
              <a:ext uri="{FF2B5EF4-FFF2-40B4-BE49-F238E27FC236}">
                <a16:creationId xmlns:a16="http://schemas.microsoft.com/office/drawing/2014/main" id="{064F5FF0-2F7D-4A9C-A3C9-EE30701B8527}"/>
              </a:ext>
            </a:extLst>
          </p:cNvPr>
          <p:cNvSpPr/>
          <p:nvPr/>
        </p:nvSpPr>
        <p:spPr>
          <a:xfrm>
            <a:off x="894606" y="2605426"/>
            <a:ext cx="129415" cy="61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Rectángulo 27">
            <a:extLst>
              <a:ext uri="{FF2B5EF4-FFF2-40B4-BE49-F238E27FC236}">
                <a16:creationId xmlns:a16="http://schemas.microsoft.com/office/drawing/2014/main" id="{85D77DDC-0D81-48F9-AD6D-0BE782DCCD86}"/>
              </a:ext>
            </a:extLst>
          </p:cNvPr>
          <p:cNvSpPr/>
          <p:nvPr/>
        </p:nvSpPr>
        <p:spPr>
          <a:xfrm>
            <a:off x="551335" y="2667846"/>
            <a:ext cx="129415" cy="61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Rectángulo 29">
            <a:extLst>
              <a:ext uri="{FF2B5EF4-FFF2-40B4-BE49-F238E27FC236}">
                <a16:creationId xmlns:a16="http://schemas.microsoft.com/office/drawing/2014/main" id="{10AC61ED-FAE1-4ACF-B77E-46E5C7C2F3B6}"/>
              </a:ext>
            </a:extLst>
          </p:cNvPr>
          <p:cNvSpPr/>
          <p:nvPr/>
        </p:nvSpPr>
        <p:spPr>
          <a:xfrm>
            <a:off x="980858" y="2605426"/>
            <a:ext cx="129415" cy="61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1" name="Rectángulo 30">
            <a:extLst>
              <a:ext uri="{FF2B5EF4-FFF2-40B4-BE49-F238E27FC236}">
                <a16:creationId xmlns:a16="http://schemas.microsoft.com/office/drawing/2014/main" id="{81B2F96E-FD62-4200-AD5D-820C9F3968DC}"/>
              </a:ext>
            </a:extLst>
          </p:cNvPr>
          <p:cNvSpPr/>
          <p:nvPr/>
        </p:nvSpPr>
        <p:spPr>
          <a:xfrm>
            <a:off x="1291066" y="2605426"/>
            <a:ext cx="129415" cy="61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3" name="Rectángulo 32">
            <a:extLst>
              <a:ext uri="{FF2B5EF4-FFF2-40B4-BE49-F238E27FC236}">
                <a16:creationId xmlns:a16="http://schemas.microsoft.com/office/drawing/2014/main" id="{B4252D6E-AAB0-473E-8B00-F73BEC0FCE9D}"/>
              </a:ext>
            </a:extLst>
          </p:cNvPr>
          <p:cNvSpPr/>
          <p:nvPr/>
        </p:nvSpPr>
        <p:spPr>
          <a:xfrm>
            <a:off x="1557371" y="2509657"/>
            <a:ext cx="129415" cy="61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4" name="Rectángulo 33">
            <a:extLst>
              <a:ext uri="{FF2B5EF4-FFF2-40B4-BE49-F238E27FC236}">
                <a16:creationId xmlns:a16="http://schemas.microsoft.com/office/drawing/2014/main" id="{A409492E-095F-4643-B512-5138EE1DDB80}"/>
              </a:ext>
            </a:extLst>
          </p:cNvPr>
          <p:cNvSpPr/>
          <p:nvPr/>
        </p:nvSpPr>
        <p:spPr>
          <a:xfrm>
            <a:off x="1862496" y="2549596"/>
            <a:ext cx="129415" cy="61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5" name="Rectángulo 34">
            <a:extLst>
              <a:ext uri="{FF2B5EF4-FFF2-40B4-BE49-F238E27FC236}">
                <a16:creationId xmlns:a16="http://schemas.microsoft.com/office/drawing/2014/main" id="{218E0212-FBD3-4725-96B0-168AE91B8D0B}"/>
              </a:ext>
            </a:extLst>
          </p:cNvPr>
          <p:cNvSpPr/>
          <p:nvPr/>
        </p:nvSpPr>
        <p:spPr>
          <a:xfrm>
            <a:off x="2001736" y="2556770"/>
            <a:ext cx="129415" cy="61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Rectángulo 35">
            <a:extLst>
              <a:ext uri="{FF2B5EF4-FFF2-40B4-BE49-F238E27FC236}">
                <a16:creationId xmlns:a16="http://schemas.microsoft.com/office/drawing/2014/main" id="{5C9D04BA-76CB-428D-A412-26B6F8FB568C}"/>
              </a:ext>
            </a:extLst>
          </p:cNvPr>
          <p:cNvSpPr/>
          <p:nvPr/>
        </p:nvSpPr>
        <p:spPr>
          <a:xfrm>
            <a:off x="2293770" y="2556770"/>
            <a:ext cx="129415" cy="61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7" name="Rectángulo 36">
            <a:extLst>
              <a:ext uri="{FF2B5EF4-FFF2-40B4-BE49-F238E27FC236}">
                <a16:creationId xmlns:a16="http://schemas.microsoft.com/office/drawing/2014/main" id="{D5B1610D-5685-4893-8711-A27E11D7612D}"/>
              </a:ext>
            </a:extLst>
          </p:cNvPr>
          <p:cNvSpPr/>
          <p:nvPr/>
        </p:nvSpPr>
        <p:spPr>
          <a:xfrm>
            <a:off x="2692814" y="2523181"/>
            <a:ext cx="129415" cy="61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8" name="Rectángulo 37">
            <a:extLst>
              <a:ext uri="{FF2B5EF4-FFF2-40B4-BE49-F238E27FC236}">
                <a16:creationId xmlns:a16="http://schemas.microsoft.com/office/drawing/2014/main" id="{5D479048-3783-4555-9556-316E71881C96}"/>
              </a:ext>
            </a:extLst>
          </p:cNvPr>
          <p:cNvSpPr/>
          <p:nvPr/>
        </p:nvSpPr>
        <p:spPr>
          <a:xfrm>
            <a:off x="2968190" y="2605426"/>
            <a:ext cx="129415" cy="61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Rectángulo 38">
            <a:extLst>
              <a:ext uri="{FF2B5EF4-FFF2-40B4-BE49-F238E27FC236}">
                <a16:creationId xmlns:a16="http://schemas.microsoft.com/office/drawing/2014/main" id="{4AC0F61E-DE88-4BF4-AC3A-EF945181ED3A}"/>
              </a:ext>
            </a:extLst>
          </p:cNvPr>
          <p:cNvSpPr/>
          <p:nvPr/>
        </p:nvSpPr>
        <p:spPr>
          <a:xfrm>
            <a:off x="3729932" y="2485905"/>
            <a:ext cx="129415" cy="61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0" name="Rectángulo 39">
            <a:extLst>
              <a:ext uri="{FF2B5EF4-FFF2-40B4-BE49-F238E27FC236}">
                <a16:creationId xmlns:a16="http://schemas.microsoft.com/office/drawing/2014/main" id="{747E1A07-8315-4D9F-84ED-8D89B34C4DA2}"/>
              </a:ext>
            </a:extLst>
          </p:cNvPr>
          <p:cNvSpPr/>
          <p:nvPr/>
        </p:nvSpPr>
        <p:spPr>
          <a:xfrm>
            <a:off x="4171457" y="2507818"/>
            <a:ext cx="129415" cy="61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1" name="Rectángulo 40">
            <a:extLst>
              <a:ext uri="{FF2B5EF4-FFF2-40B4-BE49-F238E27FC236}">
                <a16:creationId xmlns:a16="http://schemas.microsoft.com/office/drawing/2014/main" id="{B42F2F9C-0107-45A9-BA75-280674704BF5}"/>
              </a:ext>
            </a:extLst>
          </p:cNvPr>
          <p:cNvSpPr/>
          <p:nvPr/>
        </p:nvSpPr>
        <p:spPr>
          <a:xfrm>
            <a:off x="3912013" y="2485905"/>
            <a:ext cx="129415" cy="34675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2" name="Rectángulo 41">
            <a:extLst>
              <a:ext uri="{FF2B5EF4-FFF2-40B4-BE49-F238E27FC236}">
                <a16:creationId xmlns:a16="http://schemas.microsoft.com/office/drawing/2014/main" id="{D92DB373-7D20-4481-8E94-D6DECC3DB356}"/>
              </a:ext>
            </a:extLst>
          </p:cNvPr>
          <p:cNvSpPr/>
          <p:nvPr/>
        </p:nvSpPr>
        <p:spPr>
          <a:xfrm>
            <a:off x="4730543" y="2448685"/>
            <a:ext cx="191509" cy="38397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3" name="Rectángulo 42">
            <a:extLst>
              <a:ext uri="{FF2B5EF4-FFF2-40B4-BE49-F238E27FC236}">
                <a16:creationId xmlns:a16="http://schemas.microsoft.com/office/drawing/2014/main" id="{342D8BC3-B23A-4EAB-8108-CECACC5CA1A7}"/>
              </a:ext>
            </a:extLst>
          </p:cNvPr>
          <p:cNvSpPr/>
          <p:nvPr/>
        </p:nvSpPr>
        <p:spPr>
          <a:xfrm>
            <a:off x="5142070" y="2680268"/>
            <a:ext cx="187153" cy="4245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Rectángulo 2">
            <a:extLst>
              <a:ext uri="{FF2B5EF4-FFF2-40B4-BE49-F238E27FC236}">
                <a16:creationId xmlns:a16="http://schemas.microsoft.com/office/drawing/2014/main" id="{3A8366D9-3C36-4EEF-9913-B240D24DADE1}"/>
              </a:ext>
            </a:extLst>
          </p:cNvPr>
          <p:cNvSpPr/>
          <p:nvPr/>
        </p:nvSpPr>
        <p:spPr>
          <a:xfrm>
            <a:off x="8033335" y="5473336"/>
            <a:ext cx="975360" cy="162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6" name="Imagen 25">
            <a:extLst>
              <a:ext uri="{FF2B5EF4-FFF2-40B4-BE49-F238E27FC236}">
                <a16:creationId xmlns:a16="http://schemas.microsoft.com/office/drawing/2014/main" id="{358DF06B-FF32-498A-9D3D-08F239D54AF0}"/>
              </a:ext>
            </a:extLst>
          </p:cNvPr>
          <p:cNvPicPr>
            <a:picLocks noChangeAspect="1"/>
          </p:cNvPicPr>
          <p:nvPr/>
        </p:nvPicPr>
        <p:blipFill>
          <a:blip r:embed="rId9"/>
          <a:stretch>
            <a:fillRect/>
          </a:stretch>
        </p:blipFill>
        <p:spPr>
          <a:xfrm>
            <a:off x="255440" y="1361763"/>
            <a:ext cx="2183725" cy="1254342"/>
          </a:xfrm>
          <a:prstGeom prst="rect">
            <a:avLst/>
          </a:prstGeom>
        </p:spPr>
      </p:pic>
      <p:sp>
        <p:nvSpPr>
          <p:cNvPr id="5" name="CuadroTexto 4">
            <a:extLst>
              <a:ext uri="{FF2B5EF4-FFF2-40B4-BE49-F238E27FC236}">
                <a16:creationId xmlns:a16="http://schemas.microsoft.com/office/drawing/2014/main" id="{5EF7471B-5A4D-F60D-FE56-B15A46CBA772}"/>
              </a:ext>
            </a:extLst>
          </p:cNvPr>
          <p:cNvSpPr txBox="1"/>
          <p:nvPr/>
        </p:nvSpPr>
        <p:spPr>
          <a:xfrm>
            <a:off x="7525864" y="2433431"/>
            <a:ext cx="785749" cy="369332"/>
          </a:xfrm>
          <a:prstGeom prst="rect">
            <a:avLst/>
          </a:prstGeom>
          <a:noFill/>
        </p:spPr>
        <p:txBody>
          <a:bodyPr wrap="square" rtlCol="0">
            <a:spAutoFit/>
          </a:bodyPr>
          <a:lstStyle/>
          <a:p>
            <a:r>
              <a:rPr lang="es-AR" dirty="0"/>
              <a:t>=</a:t>
            </a:r>
            <a:r>
              <a:rPr lang="es-AR" sz="1600" dirty="0"/>
              <a:t>1</a:t>
            </a:r>
          </a:p>
        </p:txBody>
      </p:sp>
    </p:spTree>
    <p:extLst>
      <p:ext uri="{BB962C8B-B14F-4D97-AF65-F5344CB8AC3E}">
        <p14:creationId xmlns:p14="http://schemas.microsoft.com/office/powerpoint/2010/main" val="782082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2F481519-8ADD-41B9-BA09-F041D0CA4894}"/>
              </a:ext>
            </a:extLst>
          </p:cNvPr>
          <p:cNvSpPr>
            <a:spLocks noGrp="1"/>
          </p:cNvSpPr>
          <p:nvPr>
            <p:ph type="body" sz="quarter" idx="4294967295"/>
          </p:nvPr>
        </p:nvSpPr>
        <p:spPr>
          <a:xfrm>
            <a:off x="88273" y="1031549"/>
            <a:ext cx="10550525" cy="544045"/>
          </a:xfrm>
          <a:prstGeom prst="rect">
            <a:avLst/>
          </a:prstGeom>
        </p:spPr>
        <p:txBody>
          <a:bodyPr/>
          <a:lstStyle/>
          <a:p>
            <a:pPr marL="0" indent="0">
              <a:buNone/>
            </a:pPr>
            <a:r>
              <a:rPr lang="es-AR" sz="1800" b="1"/>
              <a:t>Intensidad Máxima vs etapas enfrentadas</a:t>
            </a:r>
          </a:p>
          <a:p>
            <a:endParaRPr lang="es-AR" sz="2400" b="1"/>
          </a:p>
        </p:txBody>
      </p:sp>
      <p:pic>
        <p:nvPicPr>
          <p:cNvPr id="7" name="Imagen 6">
            <a:extLst>
              <a:ext uri="{FF2B5EF4-FFF2-40B4-BE49-F238E27FC236}">
                <a16:creationId xmlns:a16="http://schemas.microsoft.com/office/drawing/2014/main" id="{1950703D-3404-4FB2-9B01-FCB2491B6C7F}"/>
              </a:ext>
            </a:extLst>
          </p:cNvPr>
          <p:cNvPicPr>
            <a:picLocks noChangeAspect="1"/>
          </p:cNvPicPr>
          <p:nvPr/>
        </p:nvPicPr>
        <p:blipFill>
          <a:blip r:embed="rId3"/>
          <a:stretch>
            <a:fillRect/>
          </a:stretch>
        </p:blipFill>
        <p:spPr>
          <a:xfrm>
            <a:off x="331201" y="1528104"/>
            <a:ext cx="3468595" cy="3917120"/>
          </a:xfrm>
          <a:prstGeom prst="rect">
            <a:avLst/>
          </a:prstGeom>
          <a:ln>
            <a:solidFill>
              <a:schemeClr val="tx1"/>
            </a:solidFill>
          </a:ln>
        </p:spPr>
      </p:pic>
      <p:sp>
        <p:nvSpPr>
          <p:cNvPr id="8" name="CuadroTexto 7">
            <a:extLst>
              <a:ext uri="{FF2B5EF4-FFF2-40B4-BE49-F238E27FC236}">
                <a16:creationId xmlns:a16="http://schemas.microsoft.com/office/drawing/2014/main" id="{92C5782A-756A-48E2-9D2F-35B367723D0A}"/>
              </a:ext>
            </a:extLst>
          </p:cNvPr>
          <p:cNvSpPr txBox="1"/>
          <p:nvPr/>
        </p:nvSpPr>
        <p:spPr>
          <a:xfrm>
            <a:off x="2169430" y="2593405"/>
            <a:ext cx="1442516" cy="256545"/>
          </a:xfrm>
          <a:prstGeom prst="rect">
            <a:avLst/>
          </a:prstGeom>
          <a:noFill/>
        </p:spPr>
        <p:txBody>
          <a:bodyPr wrap="square" rtlCol="0">
            <a:spAutoFit/>
          </a:bodyPr>
          <a:lstStyle/>
          <a:p>
            <a:r>
              <a:rPr lang="es-AR" sz="1067" b="1"/>
              <a:t>300-320 m</a:t>
            </a:r>
          </a:p>
        </p:txBody>
      </p:sp>
      <p:cxnSp>
        <p:nvCxnSpPr>
          <p:cNvPr id="9" name="Conector recto 8">
            <a:extLst>
              <a:ext uri="{FF2B5EF4-FFF2-40B4-BE49-F238E27FC236}">
                <a16:creationId xmlns:a16="http://schemas.microsoft.com/office/drawing/2014/main" id="{3CE7C129-8B37-4B87-A1B5-EECF9C2DFB1E}"/>
              </a:ext>
            </a:extLst>
          </p:cNvPr>
          <p:cNvCxnSpPr>
            <a:cxnSpLocks/>
          </p:cNvCxnSpPr>
          <p:nvPr/>
        </p:nvCxnSpPr>
        <p:spPr>
          <a:xfrm>
            <a:off x="2189989" y="3517519"/>
            <a:ext cx="4179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9EC93A26-621B-47D6-AE47-A4C511244D3A}"/>
              </a:ext>
            </a:extLst>
          </p:cNvPr>
          <p:cNvSpPr/>
          <p:nvPr/>
        </p:nvSpPr>
        <p:spPr>
          <a:xfrm>
            <a:off x="2484642" y="2979053"/>
            <a:ext cx="246527" cy="1927459"/>
          </a:xfrm>
          <a:prstGeom prst="rect">
            <a:avLst/>
          </a:prstGeom>
          <a:solidFill>
            <a:srgbClr val="00B05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Rectángulo 10">
            <a:extLst>
              <a:ext uri="{FF2B5EF4-FFF2-40B4-BE49-F238E27FC236}">
                <a16:creationId xmlns:a16="http://schemas.microsoft.com/office/drawing/2014/main" id="{BE2B6397-6520-4215-AED2-65084A0273E7}"/>
              </a:ext>
            </a:extLst>
          </p:cNvPr>
          <p:cNvSpPr/>
          <p:nvPr/>
        </p:nvSpPr>
        <p:spPr>
          <a:xfrm>
            <a:off x="2127781" y="1807607"/>
            <a:ext cx="124417" cy="3242911"/>
          </a:xfrm>
          <a:prstGeom prst="rect">
            <a:avLst/>
          </a:prstGeom>
          <a:solidFill>
            <a:srgbClr val="00B05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Flecha: hacia arriba 11">
            <a:extLst>
              <a:ext uri="{FF2B5EF4-FFF2-40B4-BE49-F238E27FC236}">
                <a16:creationId xmlns:a16="http://schemas.microsoft.com/office/drawing/2014/main" id="{AA62FD89-2A76-4F1C-BD67-6707387FB014}"/>
              </a:ext>
            </a:extLst>
          </p:cNvPr>
          <p:cNvSpPr/>
          <p:nvPr/>
        </p:nvSpPr>
        <p:spPr>
          <a:xfrm>
            <a:off x="3217116" y="2788703"/>
            <a:ext cx="136745" cy="246220"/>
          </a:xfrm>
          <a:prstGeom prst="upArrow">
            <a:avLst/>
          </a:prstGeom>
          <a:solidFill>
            <a:srgbClr val="00B050"/>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solidFill>
                <a:srgbClr val="00B050"/>
              </a:solidFill>
            </a:endParaRPr>
          </a:p>
        </p:txBody>
      </p:sp>
      <p:sp>
        <p:nvSpPr>
          <p:cNvPr id="13" name="CuadroTexto 12">
            <a:extLst>
              <a:ext uri="{FF2B5EF4-FFF2-40B4-BE49-F238E27FC236}">
                <a16:creationId xmlns:a16="http://schemas.microsoft.com/office/drawing/2014/main" id="{959EC17C-7646-4232-9317-7C478A80718D}"/>
              </a:ext>
            </a:extLst>
          </p:cNvPr>
          <p:cNvSpPr txBox="1"/>
          <p:nvPr/>
        </p:nvSpPr>
        <p:spPr>
          <a:xfrm>
            <a:off x="2436513" y="4974046"/>
            <a:ext cx="844547" cy="276999"/>
          </a:xfrm>
          <a:prstGeom prst="rect">
            <a:avLst/>
          </a:prstGeom>
          <a:noFill/>
        </p:spPr>
        <p:txBody>
          <a:bodyPr wrap="square" rtlCol="0">
            <a:spAutoFit/>
          </a:bodyPr>
          <a:lstStyle/>
          <a:p>
            <a:r>
              <a:rPr lang="es-AR" sz="1200"/>
              <a:t>Padre</a:t>
            </a:r>
          </a:p>
        </p:txBody>
      </p:sp>
      <p:sp>
        <p:nvSpPr>
          <p:cNvPr id="14" name="CuadroTexto 13">
            <a:extLst>
              <a:ext uri="{FF2B5EF4-FFF2-40B4-BE49-F238E27FC236}">
                <a16:creationId xmlns:a16="http://schemas.microsoft.com/office/drawing/2014/main" id="{65AC5350-F4AF-4B5C-98D0-437551D1CFE9}"/>
              </a:ext>
            </a:extLst>
          </p:cNvPr>
          <p:cNvSpPr txBox="1"/>
          <p:nvPr/>
        </p:nvSpPr>
        <p:spPr>
          <a:xfrm>
            <a:off x="1932107" y="5046974"/>
            <a:ext cx="844547" cy="276999"/>
          </a:xfrm>
          <a:prstGeom prst="rect">
            <a:avLst/>
          </a:prstGeom>
          <a:noFill/>
        </p:spPr>
        <p:txBody>
          <a:bodyPr wrap="square" rtlCol="0">
            <a:spAutoFit/>
          </a:bodyPr>
          <a:lstStyle/>
          <a:p>
            <a:r>
              <a:rPr lang="es-AR" sz="1200"/>
              <a:t>Hijo</a:t>
            </a:r>
          </a:p>
        </p:txBody>
      </p:sp>
      <p:cxnSp>
        <p:nvCxnSpPr>
          <p:cNvPr id="15" name="Conector recto 14">
            <a:extLst>
              <a:ext uri="{FF2B5EF4-FFF2-40B4-BE49-F238E27FC236}">
                <a16:creationId xmlns:a16="http://schemas.microsoft.com/office/drawing/2014/main" id="{9B28BED4-ACF1-4F3A-B94E-07D6A5D4A1AC}"/>
              </a:ext>
            </a:extLst>
          </p:cNvPr>
          <p:cNvCxnSpPr>
            <a:cxnSpLocks/>
          </p:cNvCxnSpPr>
          <p:nvPr/>
        </p:nvCxnSpPr>
        <p:spPr>
          <a:xfrm>
            <a:off x="1484567" y="2979053"/>
            <a:ext cx="30418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F934223E-45A7-4373-9B8C-A7B3958EC3A4}"/>
              </a:ext>
            </a:extLst>
          </p:cNvPr>
          <p:cNvCxnSpPr/>
          <p:nvPr/>
        </p:nvCxnSpPr>
        <p:spPr>
          <a:xfrm>
            <a:off x="1525689" y="4755105"/>
            <a:ext cx="30007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3E963861-9DFD-4742-AD52-09625C4ACBE2}"/>
              </a:ext>
            </a:extLst>
          </p:cNvPr>
          <p:cNvCxnSpPr/>
          <p:nvPr/>
        </p:nvCxnSpPr>
        <p:spPr>
          <a:xfrm>
            <a:off x="4066433" y="2979054"/>
            <a:ext cx="0" cy="1776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9AC376F7-BD1A-4C24-BCF7-35B4A820D755}"/>
              </a:ext>
            </a:extLst>
          </p:cNvPr>
          <p:cNvSpPr txBox="1"/>
          <p:nvPr/>
        </p:nvSpPr>
        <p:spPr>
          <a:xfrm>
            <a:off x="4106543" y="3483089"/>
            <a:ext cx="1950320" cy="646331"/>
          </a:xfrm>
          <a:prstGeom prst="rect">
            <a:avLst/>
          </a:prstGeom>
          <a:noFill/>
        </p:spPr>
        <p:txBody>
          <a:bodyPr wrap="square" rtlCol="0">
            <a:spAutoFit/>
          </a:bodyPr>
          <a:lstStyle/>
          <a:p>
            <a:r>
              <a:rPr lang="es-AR"/>
              <a:t>Etapas compartidas</a:t>
            </a:r>
          </a:p>
        </p:txBody>
      </p:sp>
      <p:sp>
        <p:nvSpPr>
          <p:cNvPr id="19" name="Arco 18">
            <a:extLst>
              <a:ext uri="{FF2B5EF4-FFF2-40B4-BE49-F238E27FC236}">
                <a16:creationId xmlns:a16="http://schemas.microsoft.com/office/drawing/2014/main" id="{4BCE26DA-4A41-4BCE-9D16-F8F0578FD448}"/>
              </a:ext>
            </a:extLst>
          </p:cNvPr>
          <p:cNvSpPr/>
          <p:nvPr/>
        </p:nvSpPr>
        <p:spPr>
          <a:xfrm>
            <a:off x="2436514" y="2979054"/>
            <a:ext cx="48127" cy="19035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20" name="CuadroTexto 19">
            <a:extLst>
              <a:ext uri="{FF2B5EF4-FFF2-40B4-BE49-F238E27FC236}">
                <a16:creationId xmlns:a16="http://schemas.microsoft.com/office/drawing/2014/main" id="{05F873E2-022C-4A50-9B49-50C75497DB5E}"/>
              </a:ext>
            </a:extLst>
          </p:cNvPr>
          <p:cNvSpPr txBox="1"/>
          <p:nvPr/>
        </p:nvSpPr>
        <p:spPr>
          <a:xfrm>
            <a:off x="5733089" y="899666"/>
            <a:ext cx="6327739" cy="1815882"/>
          </a:xfrm>
          <a:prstGeom prst="rect">
            <a:avLst/>
          </a:prstGeom>
          <a:noFill/>
        </p:spPr>
        <p:txBody>
          <a:bodyPr wrap="square" lIns="91440" tIns="45720" rIns="91440" bIns="45720" rtlCol="0" anchor="t">
            <a:spAutoFit/>
          </a:bodyPr>
          <a:lstStyle/>
          <a:p>
            <a:pPr algn="just"/>
            <a:endParaRPr lang="es-AR" sz="1600" dirty="0">
              <a:cs typeface="Calibri" panose="020F0502020204030204"/>
            </a:endParaRPr>
          </a:p>
          <a:p>
            <a:pPr marL="380365" indent="-380365" algn="just">
              <a:buFont typeface="Wingdings" panose="05000000000000000000" pitchFamily="2" charset="2"/>
              <a:buChar char="Ø"/>
            </a:pPr>
            <a:r>
              <a:rPr lang="es-AR" sz="1600" dirty="0"/>
              <a:t>Nuevamente normalizando la distancia de 250 y 350 m</a:t>
            </a:r>
          </a:p>
          <a:p>
            <a:pPr algn="just"/>
            <a:endParaRPr lang="es-AR" sz="1600" dirty="0">
              <a:cs typeface="Calibri" panose="020F0502020204030204"/>
            </a:endParaRPr>
          </a:p>
          <a:p>
            <a:pPr marL="380365" indent="-380365" algn="just">
              <a:buFont typeface="Wingdings" panose="05000000000000000000" pitchFamily="2" charset="2"/>
              <a:buChar char="Ø"/>
            </a:pPr>
            <a:r>
              <a:rPr lang="es-AR" sz="1600" dirty="0"/>
              <a:t>Considerando solo pozos al mismo nivel.</a:t>
            </a:r>
            <a:endParaRPr lang="es-AR" sz="1600" dirty="0">
              <a:cs typeface="Calibri"/>
            </a:endParaRPr>
          </a:p>
          <a:p>
            <a:pPr marL="380365" indent="-380365" algn="just">
              <a:buFont typeface="Wingdings" panose="05000000000000000000" pitchFamily="2" charset="2"/>
              <a:buChar char="Ø"/>
            </a:pPr>
            <a:endParaRPr lang="es-AR" sz="1600" dirty="0">
              <a:cs typeface="Calibri"/>
            </a:endParaRPr>
          </a:p>
          <a:p>
            <a:pPr marL="380365" indent="-380365" algn="just">
              <a:buFont typeface="Wingdings" panose="05000000000000000000" pitchFamily="2" charset="2"/>
              <a:buChar char="Ø"/>
            </a:pPr>
            <a:r>
              <a:rPr lang="es-AR" sz="1600" dirty="0"/>
              <a:t>Se observa también que estas etapas compartidas tienen correlación con la intensidad máxima del padre afectado.</a:t>
            </a:r>
            <a:endParaRPr lang="es-AR" sz="1600" dirty="0">
              <a:cs typeface="Calibri" panose="020F0502020204030204"/>
            </a:endParaRPr>
          </a:p>
        </p:txBody>
      </p:sp>
      <p:pic>
        <p:nvPicPr>
          <p:cNvPr id="21" name="Imagen 20" descr="Gráfico, Gráfico de dispersión&#10;&#10;Descripción generada automáticamente">
            <a:extLst>
              <a:ext uri="{FF2B5EF4-FFF2-40B4-BE49-F238E27FC236}">
                <a16:creationId xmlns:a16="http://schemas.microsoft.com/office/drawing/2014/main" id="{70C7588A-2B23-4154-8F12-3D5301EBE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490" y="2868121"/>
            <a:ext cx="3860800" cy="2984500"/>
          </a:xfrm>
          <a:prstGeom prst="rect">
            <a:avLst/>
          </a:prstGeom>
        </p:spPr>
      </p:pic>
      <p:pic>
        <p:nvPicPr>
          <p:cNvPr id="2" name="Imagen 1">
            <a:extLst>
              <a:ext uri="{FF2B5EF4-FFF2-40B4-BE49-F238E27FC236}">
                <a16:creationId xmlns:a16="http://schemas.microsoft.com/office/drawing/2014/main" id="{04993CF4-FDB8-426D-327C-BC6277371B62}"/>
              </a:ext>
            </a:extLst>
          </p:cNvPr>
          <p:cNvPicPr>
            <a:picLocks noChangeAspect="1"/>
          </p:cNvPicPr>
          <p:nvPr/>
        </p:nvPicPr>
        <p:blipFill>
          <a:blip r:embed="rId5"/>
          <a:stretch>
            <a:fillRect/>
          </a:stretch>
        </p:blipFill>
        <p:spPr>
          <a:xfrm>
            <a:off x="2793188" y="4795778"/>
            <a:ext cx="3416258" cy="1962315"/>
          </a:xfrm>
          <a:prstGeom prst="rect">
            <a:avLst/>
          </a:prstGeom>
        </p:spPr>
      </p:pic>
      <p:pic>
        <p:nvPicPr>
          <p:cNvPr id="3" name="Imagen 2">
            <a:extLst>
              <a:ext uri="{FF2B5EF4-FFF2-40B4-BE49-F238E27FC236}">
                <a16:creationId xmlns:a16="http://schemas.microsoft.com/office/drawing/2014/main" id="{C0BBC99B-A3BD-FC7E-F1C1-2D43BF476B4B}"/>
              </a:ext>
            </a:extLst>
          </p:cNvPr>
          <p:cNvPicPr>
            <a:picLocks noChangeAspect="1"/>
          </p:cNvPicPr>
          <p:nvPr/>
        </p:nvPicPr>
        <p:blipFill>
          <a:blip r:embed="rId6"/>
          <a:stretch>
            <a:fillRect/>
          </a:stretch>
        </p:blipFill>
        <p:spPr>
          <a:xfrm>
            <a:off x="8267235" y="5932187"/>
            <a:ext cx="1765310" cy="574633"/>
          </a:xfrm>
          <a:prstGeom prst="rect">
            <a:avLst/>
          </a:prstGeom>
        </p:spPr>
      </p:pic>
      <p:sp>
        <p:nvSpPr>
          <p:cNvPr id="5" name="CuadroTexto 4">
            <a:extLst>
              <a:ext uri="{FF2B5EF4-FFF2-40B4-BE49-F238E27FC236}">
                <a16:creationId xmlns:a16="http://schemas.microsoft.com/office/drawing/2014/main" id="{1A17C607-2CF8-42F8-11A8-EA25D1DAA664}"/>
              </a:ext>
            </a:extLst>
          </p:cNvPr>
          <p:cNvSpPr txBox="1"/>
          <p:nvPr/>
        </p:nvSpPr>
        <p:spPr>
          <a:xfrm>
            <a:off x="8267235" y="6315806"/>
            <a:ext cx="3168352" cy="276999"/>
          </a:xfrm>
          <a:prstGeom prst="rect">
            <a:avLst/>
          </a:prstGeom>
          <a:noFill/>
        </p:spPr>
        <p:txBody>
          <a:bodyPr wrap="square" rtlCol="0">
            <a:spAutoFit/>
          </a:bodyPr>
          <a:lstStyle/>
          <a:p>
            <a:r>
              <a:rPr lang="es-AR" sz="1200" dirty="0">
                <a:latin typeface="Century" panose="02040604050505020304" pitchFamily="18" charset="0"/>
              </a:rPr>
              <a:t>n</a:t>
            </a:r>
            <a:r>
              <a:rPr lang="es-AR" sz="1200" dirty="0"/>
              <a:t>: número de etapa</a:t>
            </a:r>
          </a:p>
        </p:txBody>
      </p:sp>
    </p:spTree>
    <p:extLst>
      <p:ext uri="{BB962C8B-B14F-4D97-AF65-F5344CB8AC3E}">
        <p14:creationId xmlns:p14="http://schemas.microsoft.com/office/powerpoint/2010/main" val="305704071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7f9a41e-c99c-46f7-bea5-08a1d3e38554">
      <Terms xmlns="http://schemas.microsoft.com/office/infopath/2007/PartnerControls"/>
    </lcf76f155ced4ddcb4097134ff3c332f>
    <TaxCatchAll xmlns="4d327a86-b20f-47a4-be5a-3d30e9af5d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319889E6BB7DF4BAF523321EB0EC82E" ma:contentTypeVersion="17" ma:contentTypeDescription="Crear nuevo documento." ma:contentTypeScope="" ma:versionID="c94ad40c639e719e2ad683c25def4348">
  <xsd:schema xmlns:xsd="http://www.w3.org/2001/XMLSchema" xmlns:xs="http://www.w3.org/2001/XMLSchema" xmlns:p="http://schemas.microsoft.com/office/2006/metadata/properties" xmlns:ns2="07f9a41e-c99c-46f7-bea5-08a1d3e38554" xmlns:ns3="4d327a86-b20f-47a4-be5a-3d30e9af5d3a" targetNamespace="http://schemas.microsoft.com/office/2006/metadata/properties" ma:root="true" ma:fieldsID="1c70384f78a5c159acf43f910be4fb15" ns2:_="" ns3:_="">
    <xsd:import namespace="07f9a41e-c99c-46f7-bea5-08a1d3e38554"/>
    <xsd:import namespace="4d327a86-b20f-47a4-be5a-3d30e9af5d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f9a41e-c99c-46f7-bea5-08a1d3e385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0b2a62ba-b3cd-48bc-9bdf-aec0dd6f17e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327a86-b20f-47a4-be5a-3d30e9af5d3a"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fb9193b5-26d2-4f60-a5b3-7b2cba56191c}" ma:internalName="TaxCatchAll" ma:showField="CatchAllData" ma:web="4d327a86-b20f-47a4-be5a-3d30e9af5d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C25A9B-D40B-49E8-8817-A6B69A11BCFE}">
  <ds:schemaRefs>
    <ds:schemaRef ds:uri="http://schemas.microsoft.com/sharepoint/v3/contenttype/forms"/>
  </ds:schemaRefs>
</ds:datastoreItem>
</file>

<file path=customXml/itemProps2.xml><?xml version="1.0" encoding="utf-8"?>
<ds:datastoreItem xmlns:ds="http://schemas.openxmlformats.org/officeDocument/2006/customXml" ds:itemID="{3347B118-970E-44B4-818D-4B6DB5D4D195}">
  <ds:schemaRefs>
    <ds:schemaRef ds:uri="http://schemas.microsoft.com/office/2006/metadata/properties"/>
    <ds:schemaRef ds:uri="http://schemas.microsoft.com/office/infopath/2007/PartnerControls"/>
    <ds:schemaRef ds:uri="07f9a41e-c99c-46f7-bea5-08a1d3e38554"/>
    <ds:schemaRef ds:uri="4d327a86-b20f-47a4-be5a-3d30e9af5d3a"/>
  </ds:schemaRefs>
</ds:datastoreItem>
</file>

<file path=customXml/itemProps3.xml><?xml version="1.0" encoding="utf-8"?>
<ds:datastoreItem xmlns:ds="http://schemas.openxmlformats.org/officeDocument/2006/customXml" ds:itemID="{841D1141-C253-42D3-B56E-AAADDCEECA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f9a41e-c99c-46f7-bea5-08a1d3e38554"/>
    <ds:schemaRef ds:uri="4d327a86-b20f-47a4-be5a-3d30e9af5d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1829</TotalTime>
  <Words>3648</Words>
  <Application>Microsoft Office PowerPoint</Application>
  <PresentationFormat>Panorámica</PresentationFormat>
  <Paragraphs>287</Paragraphs>
  <Slides>14</Slides>
  <Notes>11</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14</vt:i4>
      </vt:variant>
    </vt:vector>
  </HeadingPairs>
  <TitlesOfParts>
    <vt:vector size="22" baseType="lpstr">
      <vt:lpstr>Arial</vt:lpstr>
      <vt:lpstr>Calibri</vt:lpstr>
      <vt:lpstr>Calibri Light</vt:lpstr>
      <vt:lpstr>Cambria Math</vt:lpstr>
      <vt:lpstr>Century</vt:lpstr>
      <vt:lpstr>Lucida Grande</vt:lpstr>
      <vt:lpstr>Wingdings</vt:lpstr>
      <vt:lpstr>Tema de Office</vt:lpstr>
      <vt:lpstr>EVALUACIÓN DE FRAC-HITS Y SU IMPACTO EN LOMA CAMPANA</vt:lpstr>
      <vt:lpstr>Presentación de PowerPoint</vt:lpstr>
      <vt:lpstr>Presentación de PowerPoint</vt:lpstr>
      <vt:lpstr>Presentación de PowerPoint</vt:lpstr>
      <vt:lpstr>Presentación de PowerPoint</vt:lpstr>
      <vt:lpstr>Presentación de PowerPoint</vt:lpstr>
      <vt:lpstr>Ejemplos característicos de curvas de presión de Pozos Padres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Fuentes</dc:creator>
  <cp:lastModifiedBy>ALVAREZ CASTILLO, MARIA FERNANDA</cp:lastModifiedBy>
  <cp:revision>2</cp:revision>
  <dcterms:created xsi:type="dcterms:W3CDTF">2023-09-29T15:52:27Z</dcterms:created>
  <dcterms:modified xsi:type="dcterms:W3CDTF">2023-11-08T21:52:25Z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b622c24-5861-4880-bcaa-37216e265fb3_Enabled">
    <vt:lpwstr>true</vt:lpwstr>
  </property>
  <property fmtid="{D5CDD505-2E9C-101B-9397-08002B2CF9AE}" pid="3" name="MSIP_Label_fb622c24-5861-4880-bcaa-37216e265fb3_SetDate">
    <vt:lpwstr>2023-10-29T20:30:04Z</vt:lpwstr>
  </property>
  <property fmtid="{D5CDD505-2E9C-101B-9397-08002B2CF9AE}" pid="4" name="MSIP_Label_fb622c24-5861-4880-bcaa-37216e265fb3_Method">
    <vt:lpwstr>Privileged</vt:lpwstr>
  </property>
  <property fmtid="{D5CDD505-2E9C-101B-9397-08002B2CF9AE}" pid="5" name="MSIP_Label_fb622c24-5861-4880-bcaa-37216e265fb3_Name">
    <vt:lpwstr>YPF - Publica</vt:lpwstr>
  </property>
  <property fmtid="{D5CDD505-2E9C-101B-9397-08002B2CF9AE}" pid="6" name="MSIP_Label_fb622c24-5861-4880-bcaa-37216e265fb3_SiteId">
    <vt:lpwstr>038018c3-616c-4b46-ad9b-aa9007f701b5</vt:lpwstr>
  </property>
  <property fmtid="{D5CDD505-2E9C-101B-9397-08002B2CF9AE}" pid="7" name="MSIP_Label_fb622c24-5861-4880-bcaa-37216e265fb3_ActionId">
    <vt:lpwstr>e8ffc957-143d-4c93-93d6-f68c3403e2e7</vt:lpwstr>
  </property>
  <property fmtid="{D5CDD505-2E9C-101B-9397-08002B2CF9AE}" pid="8" name="MSIP_Label_fb622c24-5861-4880-bcaa-37216e265fb3_ContentBits">
    <vt:lpwstr>3</vt:lpwstr>
  </property>
  <property fmtid="{D5CDD505-2E9C-101B-9397-08002B2CF9AE}" pid="9" name="ClassificationContentMarkingFooterLocations">
    <vt:lpwstr>Tema de Office:6</vt:lpwstr>
  </property>
  <property fmtid="{D5CDD505-2E9C-101B-9397-08002B2CF9AE}" pid="10" name="ClassificationContentMarkingFooterText">
    <vt:lpwstr>Documento: YPF-Público</vt:lpwstr>
  </property>
  <property fmtid="{D5CDD505-2E9C-101B-9397-08002B2CF9AE}" pid="11" name="ClassificationContentMarkingHeaderLocations">
    <vt:lpwstr>Tema de Office:5</vt:lpwstr>
  </property>
  <property fmtid="{D5CDD505-2E9C-101B-9397-08002B2CF9AE}" pid="12" name="ClassificationContentMarkingHeaderText">
    <vt:lpwstr>Documento: YPF-Público</vt:lpwstr>
  </property>
  <property fmtid="{D5CDD505-2E9C-101B-9397-08002B2CF9AE}" pid="13" name="MediaServiceImageTags">
    <vt:lpwstr/>
  </property>
  <property fmtid="{D5CDD505-2E9C-101B-9397-08002B2CF9AE}" pid="14" name="ContentTypeId">
    <vt:lpwstr>0x0101006319889E6BB7DF4BAF523321EB0EC82E</vt:lpwstr>
  </property>
</Properties>
</file>