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96" y="1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E089F-2CDE-41D6-9E28-86FC6839DB6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E780D-E97B-4156-A496-D6646826A4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2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5EAF-6B70-4779-9E22-9A1458D56F4F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3696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9BE327-F551-4EB4-8C32-417E240E5864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68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7D23AE-8E82-4050-A2BC-8469BCF2A424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0350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5A82B-4A4D-495B-9E1C-58EB1882F7E7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5226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8AB673-BA19-4FFC-BF11-A8E5A4CD28FC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6467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F8982F-5081-430A-83DB-3668EA393E5B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8166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01E9A-7A8A-4A0E-B0C5-17A5CB775A80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5237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CA939A-1D45-41DE-8D46-20CB8B5E4755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137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C7DEFD-5205-485A-B2F5-82631FBC99AB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4177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FA46D0-0A34-4851-B55E-187ADE88E5BA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642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A19AB2-B38E-4288-BA29-4AB6BDC9C3E3}" type="datetime1">
              <a:rPr lang="es-AR" smtClean="0"/>
              <a:t>7/11/2023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DEA12-5CBF-4B54-943C-0567C900CBB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417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35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384928" y="990388"/>
            <a:ext cx="12754466" cy="2387600"/>
          </a:xfrm>
        </p:spPr>
        <p:txBody>
          <a:bodyPr/>
          <a:lstStyle/>
          <a:p>
            <a:r>
              <a:rPr lang="es-AR" sz="3000" dirty="0">
                <a:solidFill>
                  <a:srgbClr val="002060"/>
                </a:solidFill>
              </a:rPr>
              <a:t>MANTENIMIENTO </a:t>
            </a:r>
            <a:r>
              <a:rPr lang="es-AR" sz="3000" dirty="0" smtClean="0">
                <a:solidFill>
                  <a:srgbClr val="002060"/>
                </a:solidFill>
              </a:rPr>
              <a:t>PREDICTIVO</a:t>
            </a:r>
            <a:br>
              <a:rPr lang="es-AR" sz="3000" dirty="0" smtClean="0">
                <a:solidFill>
                  <a:srgbClr val="002060"/>
                </a:solidFill>
              </a:rPr>
            </a:br>
            <a:r>
              <a:rPr lang="es-AR" sz="3000" dirty="0" smtClean="0">
                <a:solidFill>
                  <a:srgbClr val="002060"/>
                </a:solidFill>
              </a:rPr>
              <a:t> </a:t>
            </a:r>
            <a:r>
              <a:rPr lang="es-AR" sz="3000" dirty="0">
                <a:solidFill>
                  <a:srgbClr val="002060"/>
                </a:solidFill>
              </a:rPr>
              <a:t>BASADO EN ANÁLISIS QUÍMICO DE ACEITES DE </a:t>
            </a:r>
            <a:r>
              <a:rPr lang="es-AR" sz="3000" dirty="0" smtClean="0">
                <a:solidFill>
                  <a:srgbClr val="002060"/>
                </a:solidFill>
              </a:rPr>
              <a:t>MOTORES </a:t>
            </a:r>
            <a:endParaRPr lang="es-AR" sz="3000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0305" y="3724586"/>
            <a:ext cx="9144000" cy="1655762"/>
          </a:xfrm>
        </p:spPr>
        <p:txBody>
          <a:bodyPr/>
          <a:lstStyle/>
          <a:p>
            <a:r>
              <a:rPr lang="es-AR" dirty="0"/>
              <a:t>Aprendizaje automático y sus aplicaciones en la industria 4.0 </a:t>
            </a:r>
          </a:p>
          <a:p>
            <a:r>
              <a:rPr lang="es-AR" dirty="0"/>
              <a:t>Federico Krell, TECHINT E&amp;C, fkrell@techint.com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023600" y="6356351"/>
            <a:ext cx="330200" cy="359410"/>
          </a:xfrm>
        </p:spPr>
        <p:txBody>
          <a:bodyPr/>
          <a:lstStyle/>
          <a:p>
            <a:fld id="{A0BDEA12-5CBF-4B54-943C-0567C900CBB6}" type="slidenum">
              <a:rPr lang="es-AR" smtClean="0"/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312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Resultados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11" y="1545996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Regresión logística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20511" y="2224153"/>
            <a:ext cx="5637229" cy="333473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Accuracy 224</a:t>
            </a:r>
          </a:p>
          <a:p>
            <a:pPr algn="just"/>
            <a:r>
              <a:rPr lang="es-AR" dirty="0" smtClean="0"/>
              <a:t>Personalizada: 403</a:t>
            </a:r>
          </a:p>
          <a:p>
            <a:pPr algn="just"/>
            <a:r>
              <a:rPr lang="es-AR" dirty="0" smtClean="0"/>
              <a:t>Alpha=5 (Optimizado)</a:t>
            </a:r>
          </a:p>
          <a:p>
            <a:pPr algn="just"/>
            <a:r>
              <a:rPr lang="es-AR" dirty="0" smtClean="0"/>
              <a:t>Variables con p-valor&lt;0,05 Fe, Oilhours y Preva.</a:t>
            </a:r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932160" y="6356351"/>
            <a:ext cx="421640" cy="328930"/>
          </a:xfrm>
        </p:spPr>
        <p:txBody>
          <a:bodyPr/>
          <a:lstStyle/>
          <a:p>
            <a:fld id="{A0BDEA12-5CBF-4B54-943C-0567C900CBB6}" type="slidenum">
              <a:rPr lang="es-AR" smtClean="0"/>
              <a:t>10</a:t>
            </a:fld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772" y="1935555"/>
            <a:ext cx="543877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2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Resultados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11" y="1545996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Lightgbm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20511" y="2224153"/>
            <a:ext cx="5637229" cy="333473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Accuracy 228</a:t>
            </a:r>
          </a:p>
          <a:p>
            <a:pPr algn="just"/>
            <a:r>
              <a:rPr lang="es-AR" dirty="0" smtClean="0"/>
              <a:t>Personalizada: 411</a:t>
            </a:r>
          </a:p>
          <a:p>
            <a:pPr algn="just"/>
            <a:r>
              <a:rPr lang="es-AR" dirty="0" smtClean="0"/>
              <a:t>Optimizado para la métrica buscada.</a:t>
            </a:r>
          </a:p>
          <a:p>
            <a:pPr algn="just"/>
            <a:r>
              <a:rPr lang="es-AR" dirty="0"/>
              <a:t>Atributos importantes: ZN, V40, Ca, P, ST y 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891520" y="6356351"/>
            <a:ext cx="462280" cy="349250"/>
          </a:xfrm>
        </p:spPr>
        <p:txBody>
          <a:bodyPr/>
          <a:lstStyle/>
          <a:p>
            <a:fld id="{A0BDEA12-5CBF-4B54-943C-0567C900CBB6}" type="slidenum">
              <a:rPr lang="es-AR" smtClean="0"/>
              <a:t>11</a:t>
            </a:fld>
            <a:endParaRPr lang="es-A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2547" y="1835543"/>
            <a:ext cx="53816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10891520" y="6356350"/>
            <a:ext cx="462280" cy="410210"/>
          </a:xfrm>
        </p:spPr>
        <p:txBody>
          <a:bodyPr/>
          <a:lstStyle/>
          <a:p>
            <a:fld id="{A0BDEA12-5CBF-4B54-943C-0567C900CBB6}" type="slidenum">
              <a:rPr lang="es-AR" smtClean="0"/>
              <a:t>12</a:t>
            </a:fld>
            <a:endParaRPr lang="es-AR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98815"/>
              </p:ext>
            </p:extLst>
          </p:nvPr>
        </p:nvGraphicFramePr>
        <p:xfrm>
          <a:off x="1178560" y="1753386"/>
          <a:ext cx="9712960" cy="44252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56480">
                  <a:extLst>
                    <a:ext uri="{9D8B030D-6E8A-4147-A177-3AD203B41FA5}">
                      <a16:colId xmlns:a16="http://schemas.microsoft.com/office/drawing/2014/main" val="990201020"/>
                    </a:ext>
                  </a:extLst>
                </a:gridCol>
                <a:gridCol w="4856480">
                  <a:extLst>
                    <a:ext uri="{9D8B030D-6E8A-4147-A177-3AD203B41FA5}">
                      <a16:colId xmlns:a16="http://schemas.microsoft.com/office/drawing/2014/main" val="3782998812"/>
                    </a:ext>
                  </a:extLst>
                </a:gridCol>
              </a:tblGrid>
              <a:tr h="2158475">
                <a:tc>
                  <a:txBody>
                    <a:bodyPr/>
                    <a:lstStyle/>
                    <a:p>
                      <a:pPr algn="l"/>
                      <a:r>
                        <a:rPr lang="es-AR" sz="2000" u="sng" dirty="0" smtClean="0"/>
                        <a:t>Fortalezas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Proporciona visión temprana del estado de motores, reduciendo tiempo de inactividad no planificado.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Previene fallas costosas, ahorra dinero y mejora confiabilidad del equipo.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Toma de decisiones informada basada en datos para eficiencia del mantenimiento.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Independencia de recomendaciones holgadas del proveedor.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2000" u="sng" dirty="0" smtClean="0"/>
                        <a:t>Oportunidades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Optimiza planes de mantenimiento y reduce costos.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Aplicable a diversas industrias con enfoque personalizado.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dirty="0" smtClean="0"/>
                        <a:t>Posibilidades incluyen seguimiento de equipos y análisis de fallas tempranas.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761741"/>
                  </a:ext>
                </a:extLst>
              </a:tr>
              <a:tr h="1560085">
                <a:tc>
                  <a:txBody>
                    <a:bodyPr/>
                    <a:lstStyle/>
                    <a:p>
                      <a:pPr algn="l"/>
                      <a:r>
                        <a:rPr lang="es-AR" sz="20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Debilidades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Requiere infraestructura y capacitación inicial.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Dependencia de calidad de datos y base de datos actualizada.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20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Amenazas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Falta de conciencia sobre beneficios y eficacia.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Requiere cambios en procesos y cultura organizacional.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530100"/>
                  </a:ext>
                </a:extLst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FODA</a:t>
            </a:r>
            <a:endParaRPr lang="es-A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Conclusiones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92588"/>
            <a:ext cx="9144000" cy="3334732"/>
          </a:xfrm>
        </p:spPr>
        <p:txBody>
          <a:bodyPr/>
          <a:lstStyle/>
          <a:p>
            <a:pPr algn="l"/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01 | </a:t>
            </a:r>
            <a:r>
              <a:rPr lang="es-AR" dirty="0" smtClean="0"/>
              <a:t>Regresión </a:t>
            </a:r>
            <a:r>
              <a:rPr lang="es-AR" dirty="0"/>
              <a:t>Lineal como Punto de Partida</a:t>
            </a:r>
          </a:p>
          <a:p>
            <a:pPr algn="l"/>
            <a:r>
              <a:rPr lang="es-AR" b="1" dirty="0" smtClean="0">
                <a:solidFill>
                  <a:srgbClr val="A2C464"/>
                </a:solidFill>
                <a:ea typeface="Calibri"/>
                <a:cs typeface="Calibri"/>
              </a:rPr>
              <a:t>02 </a:t>
            </a:r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| </a:t>
            </a:r>
            <a:r>
              <a:rPr lang="es-AR" dirty="0" smtClean="0"/>
              <a:t>Importancia </a:t>
            </a:r>
            <a:r>
              <a:rPr lang="es-AR" dirty="0"/>
              <a:t>de </a:t>
            </a:r>
            <a:r>
              <a:rPr lang="es-AR" dirty="0" smtClean="0"/>
              <a:t>Tener Muchos Datos</a:t>
            </a:r>
            <a:endParaRPr lang="es-AR" dirty="0"/>
          </a:p>
          <a:p>
            <a:pPr algn="l"/>
            <a:r>
              <a:rPr lang="es-AR" b="1" dirty="0" smtClean="0">
                <a:solidFill>
                  <a:srgbClr val="A2C464"/>
                </a:solidFill>
                <a:ea typeface="Calibri"/>
                <a:cs typeface="Calibri"/>
              </a:rPr>
              <a:t>03 </a:t>
            </a:r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| </a:t>
            </a:r>
            <a:r>
              <a:rPr lang="es-AR" dirty="0" smtClean="0"/>
              <a:t>Definición </a:t>
            </a:r>
            <a:r>
              <a:rPr lang="es-AR" dirty="0"/>
              <a:t>de una Métrica Significativa</a:t>
            </a:r>
          </a:p>
          <a:p>
            <a:pPr algn="l"/>
            <a:r>
              <a:rPr lang="es-AR" b="1" dirty="0" smtClean="0">
                <a:solidFill>
                  <a:srgbClr val="A2C464"/>
                </a:solidFill>
                <a:ea typeface="Calibri"/>
                <a:cs typeface="Calibri"/>
              </a:rPr>
              <a:t>04 </a:t>
            </a:r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| </a:t>
            </a:r>
            <a:r>
              <a:rPr lang="es-AR" dirty="0" smtClean="0"/>
              <a:t>Versatilidad </a:t>
            </a:r>
            <a:r>
              <a:rPr lang="es-AR" dirty="0"/>
              <a:t>de LightGBM en la Adaptación de Métricas</a:t>
            </a:r>
          </a:p>
          <a:p>
            <a:pPr algn="l"/>
            <a:r>
              <a:rPr lang="es-AR" b="1" dirty="0" smtClean="0">
                <a:solidFill>
                  <a:srgbClr val="A2C464"/>
                </a:solidFill>
                <a:ea typeface="Calibri"/>
                <a:cs typeface="Calibri"/>
              </a:rPr>
              <a:t>05 </a:t>
            </a:r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| </a:t>
            </a:r>
            <a:r>
              <a:rPr lang="es-AR" dirty="0" smtClean="0"/>
              <a:t>Alerta </a:t>
            </a:r>
            <a:r>
              <a:rPr lang="es-AR" dirty="0"/>
              <a:t>Temprana con Métodos Estadísticos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840720" y="6356351"/>
            <a:ext cx="513080" cy="349250"/>
          </a:xfrm>
        </p:spPr>
        <p:txBody>
          <a:bodyPr/>
          <a:lstStyle/>
          <a:p>
            <a:fld id="{A0BDEA12-5CBF-4B54-943C-0567C900CBB6}" type="slidenum">
              <a:rPr lang="es-AR" smtClean="0"/>
              <a:t>13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519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2720" y="32051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¿Preguntas?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922000" y="6356351"/>
            <a:ext cx="431800" cy="298450"/>
          </a:xfrm>
        </p:spPr>
        <p:txBody>
          <a:bodyPr/>
          <a:lstStyle/>
          <a:p>
            <a:fld id="{A0BDEA12-5CBF-4B54-943C-0567C900CBB6}" type="slidenum">
              <a:rPr lang="es-AR" smtClean="0"/>
              <a:t>14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15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Motivación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923068"/>
            <a:ext cx="9144000" cy="3334732"/>
          </a:xfrm>
        </p:spPr>
        <p:txBody>
          <a:bodyPr/>
          <a:lstStyle/>
          <a:p>
            <a:pPr algn="just"/>
            <a:r>
              <a:rPr lang="es-AR" dirty="0" smtClean="0"/>
              <a:t>El mantenimiento predictivo es una estrategia nueva.</a:t>
            </a:r>
          </a:p>
          <a:p>
            <a:pPr algn="just"/>
            <a:r>
              <a:rPr lang="es-AR" dirty="0" smtClean="0"/>
              <a:t>Las nuevas industrias 4.0 están en etapas tempranas de recolección de información y entender las posibilidades de las nuevas tecnologías.</a:t>
            </a:r>
          </a:p>
          <a:p>
            <a:pPr algn="just"/>
            <a:r>
              <a:rPr lang="es-AR" dirty="0" smtClean="0"/>
              <a:t>Hay estudios como “</a:t>
            </a:r>
            <a:r>
              <a:rPr lang="en-US" dirty="0"/>
              <a:t>Classifying machinery condition using oil samples and binary logistic </a:t>
            </a:r>
            <a:r>
              <a:rPr lang="en-US" dirty="0" smtClean="0"/>
              <a:t>regression” </a:t>
            </a:r>
            <a:r>
              <a:rPr lang="es-AR" dirty="0" smtClean="0"/>
              <a:t>que empezaron a enfatizar la importancia de el mantenimiento predictivo.</a:t>
            </a:r>
          </a:p>
          <a:p>
            <a:pPr algn="just"/>
            <a:r>
              <a:rPr lang="es-AR" dirty="0" smtClean="0"/>
              <a:t>Las aplicaciones industriales del aprendizaje automático están en etapas tempranas de desarrollo pero existen diversas áreas, como IT o bancarios, con desarrollos avanzados.</a:t>
            </a:r>
          </a:p>
          <a:p>
            <a:pPr algn="just"/>
            <a:r>
              <a:rPr lang="es-AR" dirty="0" smtClean="0"/>
              <a:t>Este trabajo busca empezar a interiorizar al rubro sobre las posibilidades de utilizar herramientas de aprendizaje automático comparando diferentes técnicas con una base de datos real.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069782" y="6400800"/>
            <a:ext cx="436418" cy="219075"/>
          </a:xfrm>
        </p:spPr>
        <p:txBody>
          <a:bodyPr/>
          <a:lstStyle/>
          <a:p>
            <a:fld id="{A0BDEA12-5CBF-4B54-943C-0567C900CBB6}" type="slidenum">
              <a:rPr lang="es-AR" smtClean="0"/>
              <a:t>2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355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Metodología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2768" y="1602557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Datos utilizados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42768" y="2224153"/>
            <a:ext cx="9144000" cy="333473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/>
              <a:t>La base de datos utilizada en este trabajo se obtuvo del artículo de investigación titulado "Classifying </a:t>
            </a:r>
            <a:r>
              <a:rPr lang="es-AR" dirty="0" smtClean="0"/>
              <a:t>machinery </a:t>
            </a:r>
            <a:r>
              <a:rPr lang="es-AR" dirty="0"/>
              <a:t>condition using oil samples and binary logistic regression" (Philips et al., 2015) de la </a:t>
            </a:r>
            <a:r>
              <a:rPr lang="es-AR" dirty="0" smtClean="0"/>
              <a:t>University </a:t>
            </a:r>
            <a:r>
              <a:rPr lang="es-AR" dirty="0"/>
              <a:t>of Western Australia, el cual es de acceso público</a:t>
            </a:r>
            <a:r>
              <a:rPr lang="es-AR" dirty="0" smtClean="0"/>
              <a:t>.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La base de datos cuenta con 211 motores en buen estado y 1121 motores que requieren mantenimiento.  Cuenta con valores de ensayos químicos de los motores e información de cuando fue cambiado el aceite por última vez.</a:t>
            </a:r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033760" y="6356351"/>
            <a:ext cx="320040" cy="328930"/>
          </a:xfrm>
        </p:spPr>
        <p:txBody>
          <a:bodyPr/>
          <a:lstStyle/>
          <a:p>
            <a:fld id="{A0BDEA12-5CBF-4B54-943C-0567C900CBB6}" type="slidenum">
              <a:rPr lang="es-AR" smtClean="0"/>
              <a:t>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633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Metodología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593130"/>
            <a:ext cx="9144000" cy="631023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Datos utilizados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42768" y="2224153"/>
            <a:ext cx="9144000" cy="333473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115040" y="6356351"/>
            <a:ext cx="238760" cy="318770"/>
          </a:xfrm>
        </p:spPr>
        <p:txBody>
          <a:bodyPr/>
          <a:lstStyle/>
          <a:p>
            <a:fld id="{A0BDEA12-5CBF-4B54-943C-0567C900CBB6}" type="slidenum">
              <a:rPr lang="es-AR" smtClean="0"/>
              <a:t>4</a:t>
            </a:fld>
            <a:endParaRPr lang="es-A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947718"/>
            <a:ext cx="11125200" cy="2057400"/>
          </a:xfrm>
          <a:prstGeom prst="rect">
            <a:avLst/>
          </a:prstGeom>
        </p:spPr>
      </p:pic>
      <p:sp>
        <p:nvSpPr>
          <p:cNvPr id="12" name="Elipse 11"/>
          <p:cNvSpPr/>
          <p:nvPr/>
        </p:nvSpPr>
        <p:spPr>
          <a:xfrm>
            <a:off x="897328" y="3860800"/>
            <a:ext cx="728272" cy="894080"/>
          </a:xfrm>
          <a:prstGeom prst="ellipse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/>
          <p:cNvSpPr/>
          <p:nvPr/>
        </p:nvSpPr>
        <p:spPr>
          <a:xfrm>
            <a:off x="3772608" y="4257040"/>
            <a:ext cx="616512" cy="396240"/>
          </a:xfrm>
          <a:prstGeom prst="ellipse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6536128" y="3230880"/>
            <a:ext cx="646992" cy="1524000"/>
          </a:xfrm>
          <a:prstGeom prst="ellipse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e 14"/>
          <p:cNvSpPr/>
          <p:nvPr/>
        </p:nvSpPr>
        <p:spPr>
          <a:xfrm>
            <a:off x="9330128" y="4399280"/>
            <a:ext cx="540312" cy="254000"/>
          </a:xfrm>
          <a:prstGeom prst="ellipse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Metodología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11" y="1545996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Métricas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20511" y="2224153"/>
            <a:ext cx="5637229" cy="333473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Se utilizaron 2 métricas, la clásica accuracy y una hecha a medida para evaluar su impacto.</a:t>
            </a:r>
          </a:p>
          <a:p>
            <a:pPr algn="just"/>
            <a:r>
              <a:rPr lang="es-AR" dirty="0" smtClean="0"/>
              <a:t>Accuracy: Suma por cada motor identificado correctamente. (230 puntos en ejemplo)</a:t>
            </a:r>
          </a:p>
          <a:p>
            <a:pPr algn="just"/>
            <a:r>
              <a:rPr lang="es-AR" dirty="0"/>
              <a:t>Personalizada: Esta </a:t>
            </a:r>
            <a:r>
              <a:rPr lang="es-AR" dirty="0" smtClean="0"/>
              <a:t>métrica </a:t>
            </a:r>
            <a:r>
              <a:rPr lang="es-AR" dirty="0"/>
              <a:t>toma una relación 2 a 1 en cuanto a la no identificación de la </a:t>
            </a:r>
            <a:r>
              <a:rPr lang="es-AR" dirty="0" smtClean="0"/>
              <a:t>variable </a:t>
            </a:r>
            <a:r>
              <a:rPr lang="es-AR" dirty="0"/>
              <a:t>objetivo. </a:t>
            </a:r>
            <a:r>
              <a:rPr lang="es-AR" dirty="0" smtClean="0"/>
              <a:t>Penaliza la identificación como motor en buen estado uno que esta en mal estado. (411 puntos en ejemplo)</a:t>
            </a:r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064240" y="6356350"/>
            <a:ext cx="289560" cy="389890"/>
          </a:xfrm>
        </p:spPr>
        <p:txBody>
          <a:bodyPr/>
          <a:lstStyle/>
          <a:p>
            <a:fld id="{A0BDEA12-5CBF-4B54-943C-0567C900CBB6}" type="slidenum">
              <a:rPr lang="es-AR" smtClean="0"/>
              <a:t>5</a:t>
            </a:fld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640" y="1921268"/>
            <a:ext cx="5486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Metodología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2768" y="1602557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Métodos estadísticos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42768" y="2224153"/>
            <a:ext cx="9144000" cy="333473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01 | </a:t>
            </a:r>
            <a:r>
              <a:rPr lang="es-AR" dirty="0" smtClean="0"/>
              <a:t>Regresión lineal</a:t>
            </a:r>
          </a:p>
          <a:p>
            <a:pPr algn="just"/>
            <a:r>
              <a:rPr lang="es-AR" dirty="0" smtClean="0"/>
              <a:t>No requiere optimización y es utilizada para comparar con el resto.</a:t>
            </a:r>
            <a:endParaRPr lang="es-AR" dirty="0"/>
          </a:p>
          <a:p>
            <a:pPr algn="just"/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02 | </a:t>
            </a:r>
            <a:r>
              <a:rPr lang="es-AR" dirty="0" smtClean="0"/>
              <a:t>Elastic Net</a:t>
            </a:r>
          </a:p>
          <a:p>
            <a:pPr algn="just"/>
            <a:r>
              <a:rPr lang="es-AR" dirty="0" smtClean="0"/>
              <a:t>Combinación de Ridge y Lasso, enfoque más robusto que la regresión lineal con capacidad de seleccionar la importancia de atributos.</a:t>
            </a:r>
          </a:p>
          <a:p>
            <a:pPr algn="just"/>
            <a:r>
              <a:rPr lang="es-AR" dirty="0" smtClean="0"/>
              <a:t>Es optimizada en el trabajo.</a:t>
            </a:r>
            <a:endParaRPr lang="es-AR" dirty="0"/>
          </a:p>
          <a:p>
            <a:pPr algn="just"/>
            <a:r>
              <a:rPr lang="es-AR" b="1" dirty="0">
                <a:solidFill>
                  <a:srgbClr val="A2C464"/>
                </a:solidFill>
                <a:ea typeface="Calibri"/>
                <a:cs typeface="Calibri"/>
              </a:rPr>
              <a:t>03 | </a:t>
            </a:r>
            <a:r>
              <a:rPr lang="es-AR" dirty="0" smtClean="0"/>
              <a:t>Regresión logística</a:t>
            </a:r>
          </a:p>
          <a:p>
            <a:pPr algn="just"/>
            <a:r>
              <a:rPr lang="es-AR" dirty="0" smtClean="0"/>
              <a:t>Regresión clásica para estudio de variables binarias. Se optimizan los </a:t>
            </a:r>
            <a:r>
              <a:rPr lang="es-AR" dirty="0" err="1" smtClean="0"/>
              <a:t>hiperparámetros</a:t>
            </a:r>
            <a:r>
              <a:rPr lang="es-AR" dirty="0" smtClean="0"/>
              <a:t> para obtener el mejor modelo.</a:t>
            </a:r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104880" y="6356351"/>
            <a:ext cx="248920" cy="328930"/>
          </a:xfrm>
        </p:spPr>
        <p:txBody>
          <a:bodyPr/>
          <a:lstStyle/>
          <a:p>
            <a:fld id="{A0BDEA12-5CBF-4B54-943C-0567C900CBB6}" type="slidenum">
              <a:rPr lang="es-AR" smtClean="0"/>
              <a:t>6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464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Metodología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2768" y="1602557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LightGBM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42768" y="2224153"/>
            <a:ext cx="9144000" cy="333473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Combinación de métodos de Arboles con boosting.</a:t>
            </a:r>
          </a:p>
          <a:p>
            <a:pPr algn="just"/>
            <a:r>
              <a:rPr lang="es-AR" dirty="0" smtClean="0"/>
              <a:t>Permite optimización bayesiana de acuerdo a la métrica.</a:t>
            </a:r>
          </a:p>
          <a:p>
            <a:pPr algn="just"/>
            <a:r>
              <a:rPr lang="es-AR" dirty="0" smtClean="0"/>
              <a:t>No tiene respaldo estadístico.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La forma de obtener un buen resultado es descripta de forma rigurosa en el trabajo técnico.</a:t>
            </a:r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125200" y="6356350"/>
            <a:ext cx="228600" cy="501650"/>
          </a:xfrm>
        </p:spPr>
        <p:txBody>
          <a:bodyPr/>
          <a:lstStyle/>
          <a:p>
            <a:fld id="{A0BDEA12-5CBF-4B54-943C-0567C900CBB6}" type="slidenum">
              <a:rPr lang="es-AR" smtClean="0"/>
              <a:t>7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45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Resultados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11" y="1545996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Regresión Lineal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20511" y="2224153"/>
            <a:ext cx="5637229" cy="333473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Accuracy 230</a:t>
            </a:r>
          </a:p>
          <a:p>
            <a:pPr algn="just"/>
            <a:r>
              <a:rPr lang="es-AR" dirty="0" smtClean="0"/>
              <a:t>Personalizada: 411</a:t>
            </a:r>
          </a:p>
          <a:p>
            <a:pPr algn="just"/>
            <a:r>
              <a:rPr lang="es-AR" dirty="0" smtClean="0"/>
              <a:t>R2=0,19</a:t>
            </a:r>
          </a:p>
          <a:p>
            <a:pPr algn="just"/>
            <a:r>
              <a:rPr lang="es-AR" dirty="0" smtClean="0"/>
              <a:t>Variables con P-valor&lt;0,05 Na, Mo y ST</a:t>
            </a:r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094720" y="6356351"/>
            <a:ext cx="259080" cy="349250"/>
          </a:xfrm>
        </p:spPr>
        <p:txBody>
          <a:bodyPr/>
          <a:lstStyle/>
          <a:p>
            <a:fld id="{A0BDEA12-5CBF-4B54-943C-0567C900CBB6}" type="slidenum">
              <a:rPr lang="es-AR" smtClean="0"/>
              <a:t>8</a:t>
            </a:fld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921268"/>
            <a:ext cx="5486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9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1023"/>
          </a:xfrm>
        </p:spPr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Resultados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11" y="1545996"/>
            <a:ext cx="9144000" cy="3334732"/>
          </a:xfrm>
        </p:spPr>
        <p:txBody>
          <a:bodyPr/>
          <a:lstStyle/>
          <a:p>
            <a:pPr algn="just"/>
            <a:r>
              <a:rPr lang="es-AR" sz="3200" dirty="0" smtClean="0">
                <a:solidFill>
                  <a:srgbClr val="92D050"/>
                </a:solidFill>
              </a:rPr>
              <a:t>Elastic Net</a:t>
            </a:r>
            <a:endParaRPr lang="es-AR" sz="3200" dirty="0">
              <a:solidFill>
                <a:srgbClr val="92D05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20511" y="2224153"/>
            <a:ext cx="4789969" cy="333473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dirty="0" smtClean="0"/>
              <a:t>Accuracy 225</a:t>
            </a:r>
          </a:p>
          <a:p>
            <a:pPr algn="just"/>
            <a:r>
              <a:rPr lang="es-AR" dirty="0" smtClean="0"/>
              <a:t>Personalizada: 405</a:t>
            </a:r>
          </a:p>
          <a:p>
            <a:pPr algn="just"/>
            <a:r>
              <a:rPr lang="es-AR" dirty="0" smtClean="0"/>
              <a:t>Alpha=0,1 y Ratio=0,1 (Optimizados)</a:t>
            </a:r>
          </a:p>
          <a:p>
            <a:pPr algn="just"/>
            <a:r>
              <a:rPr lang="es-AR" dirty="0" smtClean="0"/>
              <a:t>Variables con mayor impacto en la regresión Fe, P y ST.</a:t>
            </a:r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115040" y="6356350"/>
            <a:ext cx="238760" cy="389890"/>
          </a:xfrm>
        </p:spPr>
        <p:txBody>
          <a:bodyPr/>
          <a:lstStyle/>
          <a:p>
            <a:fld id="{A0BDEA12-5CBF-4B54-943C-0567C900CBB6}" type="slidenum">
              <a:rPr lang="es-AR" smtClean="0"/>
              <a:t>9</a:t>
            </a:fld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022" y="1859355"/>
            <a:ext cx="524827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671</Words>
  <Application>Microsoft Office PowerPoint</Application>
  <PresentationFormat>Panorámica</PresentationFormat>
  <Paragraphs>98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MANTENIMIENTO PREDICTIVO  BASADO EN ANÁLISIS QUÍMICO DE ACEITES DE MOTORES </vt:lpstr>
      <vt:lpstr>Motivación</vt:lpstr>
      <vt:lpstr>Metodología</vt:lpstr>
      <vt:lpstr>Metodología</vt:lpstr>
      <vt:lpstr>Metodología</vt:lpstr>
      <vt:lpstr>Metodología</vt:lpstr>
      <vt:lpstr>Metodología</vt:lpstr>
      <vt:lpstr>Resultados</vt:lpstr>
      <vt:lpstr>Resultados</vt:lpstr>
      <vt:lpstr>Resultados</vt:lpstr>
      <vt:lpstr>Resultados</vt:lpstr>
      <vt:lpstr>FODA</vt:lpstr>
      <vt:lpstr>Conclusiones</vt:lpstr>
      <vt:lpstr>¿Preguntas?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Fuentes</dc:creator>
  <cp:lastModifiedBy>KRELL Federico        TECHINT</cp:lastModifiedBy>
  <cp:revision>35</cp:revision>
  <dcterms:created xsi:type="dcterms:W3CDTF">2023-09-29T15:52:27Z</dcterms:created>
  <dcterms:modified xsi:type="dcterms:W3CDTF">2023-11-07T23:59:30Z</dcterms:modified>
</cp:coreProperties>
</file>