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5" r:id="rId9"/>
    <p:sldId id="266" r:id="rId10"/>
    <p:sldId id="268" r:id="rId11"/>
    <p:sldId id="269" r:id="rId12"/>
    <p:sldId id="270" r:id="rId13"/>
    <p:sldId id="271" r:id="rId1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061" autoAdjust="0"/>
  </p:normalViewPr>
  <p:slideViewPr>
    <p:cSldViewPr snapToGrid="0" showGuides="1">
      <p:cViewPr varScale="1">
        <p:scale>
          <a:sx n="66" d="100"/>
          <a:sy n="66" d="100"/>
        </p:scale>
        <p:origin x="78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ADFA2-EB0A-4AD4-984A-6A1580EBE27C}" type="datetimeFigureOut">
              <a:rPr lang="es-AR" smtClean="0"/>
              <a:t>9/11/2023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FCA23-E18D-46CF-AE09-F9CDC0076C13}" type="slidenum">
              <a:rPr lang="es-AR" smtClean="0"/>
              <a:t>‹Nº›</a:t>
            </a:fld>
            <a:endParaRPr lang="es-AR"/>
          </a:p>
        </p:txBody>
      </p:sp>
    </p:spTree>
    <p:extLst>
      <p:ext uri="{BB962C8B-B14F-4D97-AF65-F5344CB8AC3E}">
        <p14:creationId xmlns:p14="http://schemas.microsoft.com/office/powerpoint/2010/main" val="1831490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280FCA23-E18D-46CF-AE09-F9CDC0076C13}" type="slidenum">
              <a:rPr lang="es-AR" smtClean="0"/>
              <a:t>1</a:t>
            </a:fld>
            <a:endParaRPr lang="es-AR"/>
          </a:p>
        </p:txBody>
      </p:sp>
    </p:spTree>
    <p:extLst>
      <p:ext uri="{BB962C8B-B14F-4D97-AF65-F5344CB8AC3E}">
        <p14:creationId xmlns:p14="http://schemas.microsoft.com/office/powerpoint/2010/main" val="315673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800" dirty="0">
                <a:solidFill>
                  <a:srgbClr val="000000"/>
                </a:solidFill>
                <a:effectLst/>
                <a:latin typeface="Times New Roman" panose="02020603050405020304" pitchFamily="18" charset="0"/>
                <a:ea typeface="Calibri" panose="020F0502020204030204" pitchFamily="34" charset="0"/>
              </a:rPr>
              <a:t>Una de las características que comparten los campos maduros, es la gran cantidad de pozos productores que continúan en operación, la mayoría de ellos asistidos por algún tipo de sistema de </a:t>
            </a:r>
            <a:r>
              <a:rPr lang="es-AR" sz="1800">
                <a:solidFill>
                  <a:srgbClr val="000000"/>
                </a:solidFill>
                <a:effectLst/>
                <a:latin typeface="Times New Roman" panose="02020603050405020304" pitchFamily="18" charset="0"/>
                <a:ea typeface="Calibri" panose="020F0502020204030204" pitchFamily="34" charset="0"/>
              </a:rPr>
              <a:t>levantamiento artificialLa </a:t>
            </a:r>
            <a:r>
              <a:rPr lang="es-AR" sz="1800" dirty="0">
                <a:solidFill>
                  <a:srgbClr val="000000"/>
                </a:solidFill>
                <a:effectLst/>
                <a:latin typeface="Times New Roman" panose="02020603050405020304" pitchFamily="18" charset="0"/>
                <a:ea typeface="Calibri" panose="020F0502020204030204" pitchFamily="34" charset="0"/>
              </a:rPr>
              <a:t>mayoría de estos pozos además requieren algún tratamiento químico, principalmente de inhibición de corrosión y/o de incrustación debido a que la producción de agua alcanza valores incluso mayores al 90% de la producción total.</a:t>
            </a:r>
            <a:endParaRPr lang="es-AR" sz="1800" dirty="0">
              <a:solidFill>
                <a:srgbClr val="000000"/>
              </a:solidFill>
              <a:effectLst/>
              <a:latin typeface="Times New Roman" panose="02020603050405020304" pitchFamily="18" charset="0"/>
              <a:ea typeface="Times New Roman" panose="02020603050405020304" pitchFamily="18" charset="0"/>
            </a:endParaRPr>
          </a:p>
          <a:p>
            <a:endParaRPr lang="es-AR" dirty="0"/>
          </a:p>
        </p:txBody>
      </p:sp>
      <p:sp>
        <p:nvSpPr>
          <p:cNvPr id="4" name="Marcador de número de diapositiva 3"/>
          <p:cNvSpPr>
            <a:spLocks noGrp="1"/>
          </p:cNvSpPr>
          <p:nvPr>
            <p:ph type="sldNum" sz="quarter" idx="5"/>
          </p:nvPr>
        </p:nvSpPr>
        <p:spPr/>
        <p:txBody>
          <a:bodyPr/>
          <a:lstStyle/>
          <a:p>
            <a:fld id="{280FCA23-E18D-46CF-AE09-F9CDC0076C13}" type="slidenum">
              <a:rPr lang="es-AR" smtClean="0"/>
              <a:t>2</a:t>
            </a:fld>
            <a:endParaRPr lang="es-AR"/>
          </a:p>
        </p:txBody>
      </p:sp>
    </p:spTree>
    <p:extLst>
      <p:ext uri="{BB962C8B-B14F-4D97-AF65-F5344CB8AC3E}">
        <p14:creationId xmlns:p14="http://schemas.microsoft.com/office/powerpoint/2010/main" val="39448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AR" sz="1200" dirty="0">
                <a:solidFill>
                  <a:srgbClr val="000000"/>
                </a:solidFill>
                <a:effectLst/>
                <a:latin typeface="Times New Roman" panose="02020603050405020304" pitchFamily="18" charset="0"/>
                <a:ea typeface="Calibri" panose="020F0502020204030204" pitchFamily="34" charset="0"/>
              </a:rPr>
              <a:t>Se conoce como encapsulamiento a la formación de una pared protectora permeable alrededor de una partícula o gota de una sustancia con el fin de “controlar” la interacción de esta sustancia con el medio que la rodea. Esta tecnología tiene muchas aplicaciones, como productos farmacéuticos, alimenticio, agricultura, pinturas, etc. </a:t>
            </a:r>
            <a:endParaRPr lang="es-AR" sz="1200" dirty="0">
              <a:solidFill>
                <a:srgbClr val="000000"/>
              </a:solidFill>
              <a:effectLst/>
              <a:latin typeface="Times New Roman" panose="02020603050405020304" pitchFamily="18" charset="0"/>
              <a:ea typeface="Times New Roman" panose="02020603050405020304" pitchFamily="18" charset="0"/>
            </a:endParaRPr>
          </a:p>
          <a:p>
            <a:pPr algn="just"/>
            <a:r>
              <a:rPr lang="es-AR" sz="1200" dirty="0">
                <a:solidFill>
                  <a:srgbClr val="000000"/>
                </a:solidFill>
                <a:effectLst/>
                <a:latin typeface="Times New Roman" panose="02020603050405020304" pitchFamily="18" charset="0"/>
                <a:ea typeface="Calibri" panose="020F0502020204030204" pitchFamily="34" charset="0"/>
              </a:rPr>
              <a:t> </a:t>
            </a:r>
            <a:endParaRPr lang="es-AR" sz="1200" dirty="0">
              <a:solidFill>
                <a:srgbClr val="000000"/>
              </a:solidFill>
              <a:effectLst/>
              <a:latin typeface="Times New Roman" panose="02020603050405020304" pitchFamily="18" charset="0"/>
              <a:ea typeface="Times New Roman" panose="02020603050405020304" pitchFamily="18" charset="0"/>
            </a:endParaRPr>
          </a:p>
          <a:p>
            <a:r>
              <a:rPr lang="es-AR" sz="1200" dirty="0">
                <a:solidFill>
                  <a:srgbClr val="000000"/>
                </a:solidFill>
                <a:effectLst/>
                <a:latin typeface="Times New Roman" panose="02020603050405020304" pitchFamily="18" charset="0"/>
                <a:ea typeface="Calibri" panose="020F0502020204030204" pitchFamily="34" charset="0"/>
              </a:rPr>
              <a:t>En el área de tratamiento químico para la industria del petróleo y gas, el núcleo de la cápsula es el material activo del producto inhibidor y la membrana de la cápsula es un soporte inorgánico. Los tamaños de agregado y cápsula oscilan entre (MILIMETROS ) 1 y 2,5 mm y entre 25 y 75 micras (MICRONES), respectivamente. </a:t>
            </a:r>
          </a:p>
          <a:p>
            <a:endParaRPr lang="es-AR" sz="1200" dirty="0">
              <a:solidFill>
                <a:srgbClr val="000000"/>
              </a:solidFill>
              <a:effectLst/>
              <a:latin typeface="Times New Roman" panose="02020603050405020304" pitchFamily="18" charset="0"/>
              <a:ea typeface="Calibri" panose="020F0502020204030204" pitchFamily="34" charset="0"/>
            </a:endParaRPr>
          </a:p>
          <a:p>
            <a:r>
              <a:rPr lang="es-AR" sz="1200" b="1" kern="0" dirty="0">
                <a:solidFill>
                  <a:srgbClr val="FFC000"/>
                </a:solidFill>
                <a:effectLst/>
                <a:highlight>
                  <a:srgbClr val="FFFF00"/>
                </a:highlight>
                <a:latin typeface="Arial" panose="020B0604020202020204" pitchFamily="34" charset="0"/>
                <a:ea typeface="Times New Roman" panose="02020603050405020304" pitchFamily="18" charset="0"/>
              </a:rPr>
              <a:t>Matriz sólida </a:t>
            </a:r>
            <a:r>
              <a:rPr lang="es-AR" sz="1200" b="1" u="sng" kern="0" dirty="0">
                <a:solidFill>
                  <a:srgbClr val="FFC000"/>
                </a:solidFill>
                <a:effectLst/>
                <a:highlight>
                  <a:srgbClr val="FFFF00"/>
                </a:highlight>
                <a:latin typeface="Arial" panose="020B0604020202020204" pitchFamily="34" charset="0"/>
                <a:ea typeface="Times New Roman" panose="02020603050405020304" pitchFamily="18" charset="0"/>
              </a:rPr>
              <a:t>inorgánica porosa o membrana polimérica</a:t>
            </a:r>
            <a:r>
              <a:rPr lang="es-AR" sz="1200" b="1" kern="0" dirty="0">
                <a:solidFill>
                  <a:srgbClr val="FFC000"/>
                </a:solidFill>
                <a:effectLst/>
                <a:highlight>
                  <a:srgbClr val="FFFF00"/>
                </a:highlight>
                <a:latin typeface="Arial" panose="020B0604020202020204" pitchFamily="34" charset="0"/>
                <a:ea typeface="Times New Roman" panose="02020603050405020304" pitchFamily="18" charset="0"/>
              </a:rPr>
              <a:t>, que resulta </a:t>
            </a:r>
            <a:r>
              <a:rPr lang="es-AR" sz="1200" b="1" u="sng" kern="0" dirty="0">
                <a:solidFill>
                  <a:srgbClr val="FFC000"/>
                </a:solidFill>
                <a:effectLst/>
                <a:highlight>
                  <a:srgbClr val="FFFF00"/>
                </a:highlight>
                <a:latin typeface="Arial" panose="020B0604020202020204" pitchFamily="34" charset="0"/>
                <a:ea typeface="Times New Roman" panose="02020603050405020304" pitchFamily="18" charset="0"/>
              </a:rPr>
              <a:t>contenedora de una sustancia activa</a:t>
            </a:r>
          </a:p>
          <a:p>
            <a:endParaRPr lang="es-AR" sz="1200" b="1" dirty="0">
              <a:solidFill>
                <a:srgbClr val="FFC000"/>
              </a:solidFill>
              <a:effectLst/>
              <a:highlight>
                <a:srgbClr val="FFFF00"/>
              </a:highlight>
              <a:latin typeface="Times New Roman" panose="02020603050405020304" pitchFamily="18" charset="0"/>
              <a:ea typeface="Calibri" panose="020F0502020204030204" pitchFamily="34" charset="0"/>
            </a:endParaRPr>
          </a:p>
          <a:p>
            <a:r>
              <a:rPr lang="es-AR" sz="1200" b="1" u="sng" kern="0" dirty="0">
                <a:effectLst/>
                <a:highlight>
                  <a:srgbClr val="00FF00"/>
                </a:highlight>
                <a:latin typeface="Arial" panose="020B0604020202020204" pitchFamily="34" charset="0"/>
                <a:ea typeface="Times New Roman" panose="02020603050405020304" pitchFamily="18" charset="0"/>
              </a:rPr>
              <a:t>Proceso de contacto íntimo y específico entre ambas partes, que ocurre a nivel de las partículas individuales de la matriz sólida</a:t>
            </a:r>
          </a:p>
          <a:p>
            <a:endParaRPr lang="es-AR" sz="1200" b="1" u="sng" kern="0" dirty="0">
              <a:effectLst/>
              <a:highlight>
                <a:srgbClr val="00FF00"/>
              </a:highlight>
              <a:latin typeface="Arial" panose="020B0604020202020204" pitchFamily="34" charset="0"/>
            </a:endParaRPr>
          </a:p>
          <a:p>
            <a:r>
              <a:rPr lang="es-AR" sz="1200" b="1" u="sng" kern="0" dirty="0">
                <a:effectLst/>
                <a:highlight>
                  <a:srgbClr val="00FF00"/>
                </a:highlight>
                <a:latin typeface="Arial" panose="020B0604020202020204" pitchFamily="34" charset="0"/>
                <a:ea typeface="Times New Roman" panose="02020603050405020304" pitchFamily="18" charset="0"/>
              </a:rPr>
              <a:t>De esta manera se cambia la matriz de solvente líquido por una matriz de partículas sólidas</a:t>
            </a:r>
          </a:p>
          <a:p>
            <a:endParaRPr lang="es-AR" sz="1200" b="1" u="sng" kern="0" dirty="0">
              <a:effectLst/>
              <a:highlight>
                <a:srgbClr val="00FF00"/>
              </a:highlight>
              <a:latin typeface="Arial" panose="020B0604020202020204" pitchFamily="34" charset="0"/>
            </a:endParaRPr>
          </a:p>
          <a:p>
            <a:r>
              <a:rPr lang="es-AR" sz="1200" b="1" u="sng" kern="0" dirty="0">
                <a:effectLst/>
                <a:highlight>
                  <a:srgbClr val="FFFF00"/>
                </a:highlight>
                <a:latin typeface="Arial" panose="020B0604020202020204" pitchFamily="34" charset="0"/>
                <a:ea typeface="Times New Roman" panose="02020603050405020304" pitchFamily="18" charset="0"/>
              </a:rPr>
              <a:t>esferas de flujo libre</a:t>
            </a:r>
            <a:r>
              <a:rPr lang="es-AR" sz="1200" kern="0" dirty="0">
                <a:effectLst/>
                <a:highlight>
                  <a:srgbClr val="FFFF00"/>
                </a:highlight>
                <a:latin typeface="Arial" panose="020B0604020202020204" pitchFamily="34" charset="0"/>
                <a:ea typeface="Times New Roman" panose="02020603050405020304" pitchFamily="18" charset="0"/>
              </a:rPr>
              <a:t>, </a:t>
            </a:r>
            <a:r>
              <a:rPr lang="es-AR" sz="1200" b="1" u="sng" kern="0" dirty="0">
                <a:effectLst/>
                <a:highlight>
                  <a:srgbClr val="FFFF00"/>
                </a:highlight>
                <a:latin typeface="Arial" panose="020B0604020202020204" pitchFamily="34" charset="0"/>
                <a:ea typeface="Times New Roman" panose="02020603050405020304" pitchFamily="18" charset="0"/>
              </a:rPr>
              <a:t>sin propiedades líquidas aparentes.</a:t>
            </a:r>
            <a:endParaRPr lang="es-AR" u="sng" dirty="0"/>
          </a:p>
          <a:p>
            <a:endParaRPr lang="es-AR" dirty="0"/>
          </a:p>
        </p:txBody>
      </p:sp>
      <p:sp>
        <p:nvSpPr>
          <p:cNvPr id="4" name="Marcador de número de diapositiva 3"/>
          <p:cNvSpPr>
            <a:spLocks noGrp="1"/>
          </p:cNvSpPr>
          <p:nvPr>
            <p:ph type="sldNum" sz="quarter" idx="5"/>
          </p:nvPr>
        </p:nvSpPr>
        <p:spPr/>
        <p:txBody>
          <a:bodyPr/>
          <a:lstStyle/>
          <a:p>
            <a:fld id="{280FCA23-E18D-46CF-AE09-F9CDC0076C13}" type="slidenum">
              <a:rPr lang="es-AR" smtClean="0"/>
              <a:t>3</a:t>
            </a:fld>
            <a:endParaRPr lang="es-AR"/>
          </a:p>
        </p:txBody>
      </p:sp>
    </p:spTree>
    <p:extLst>
      <p:ext uri="{BB962C8B-B14F-4D97-AF65-F5344CB8AC3E}">
        <p14:creationId xmlns:p14="http://schemas.microsoft.com/office/powerpoint/2010/main" val="338500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280FCA23-E18D-46CF-AE09-F9CDC0076C13}" type="slidenum">
              <a:rPr lang="es-AR" smtClean="0"/>
              <a:t>4</a:t>
            </a:fld>
            <a:endParaRPr lang="es-AR"/>
          </a:p>
        </p:txBody>
      </p:sp>
    </p:spTree>
    <p:extLst>
      <p:ext uri="{BB962C8B-B14F-4D97-AF65-F5344CB8AC3E}">
        <p14:creationId xmlns:p14="http://schemas.microsoft.com/office/powerpoint/2010/main" val="204060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280FCA23-E18D-46CF-AE09-F9CDC0076C13}" type="slidenum">
              <a:rPr lang="es-AR" smtClean="0"/>
              <a:t>9</a:t>
            </a:fld>
            <a:endParaRPr lang="es-AR"/>
          </a:p>
        </p:txBody>
      </p:sp>
    </p:spTree>
    <p:extLst>
      <p:ext uri="{BB962C8B-B14F-4D97-AF65-F5344CB8AC3E}">
        <p14:creationId xmlns:p14="http://schemas.microsoft.com/office/powerpoint/2010/main" val="3015965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9/11/2023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1836964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9/11/2023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18688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9/11/2023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270350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9/11/2023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235226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9/11/2023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336467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9/11/2023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158166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9/11/2023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1852370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9/11/2023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201372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9/11/2023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374177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9/11/2023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234642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9/11/2023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104417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996950"/>
          </a:xfrm>
          <a:prstGeom prst="rect">
            <a:avLst/>
          </a:prstGeom>
        </p:spPr>
      </p:pic>
    </p:spTree>
    <p:extLst>
      <p:ext uri="{BB962C8B-B14F-4D97-AF65-F5344CB8AC3E}">
        <p14:creationId xmlns:p14="http://schemas.microsoft.com/office/powerpoint/2010/main" val="1816355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17/06/relationships/model3d" Target="../media/model3d1.glb"/></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marL="0" marR="0" lvl="0" indent="0" defTabSz="914400" rtl="0" eaLnBrk="0" fontAlgn="base" latinLnBrk="0" hangingPunct="0">
              <a:lnSpc>
                <a:spcPct val="100000"/>
              </a:lnSpc>
              <a:spcBef>
                <a:spcPct val="0"/>
              </a:spcBef>
              <a:spcAft>
                <a:spcPct val="0"/>
              </a:spcAft>
              <a:tabLst/>
              <a:defRPr/>
            </a:pPr>
            <a:r>
              <a:rPr kumimoji="0" lang="es-AR" altLang="es-AR" sz="3000" b="1" i="1" u="none" strike="noStrike" kern="1200" cap="none" spc="0" normalizeH="0" baseline="0" noProof="0" dirty="0">
                <a:ln>
                  <a:noFill/>
                </a:ln>
                <a:solidFill>
                  <a:srgbClr val="002855"/>
                </a:solidFill>
                <a:effectLst/>
                <a:uLnTx/>
                <a:uFillTx/>
                <a:latin typeface="Trebuchet MS" panose="020B0603020202020204" pitchFamily="34" charset="0"/>
                <a:ea typeface="+mn-ea"/>
                <a:cs typeface="Times New Roman" panose="02020603050405020304" pitchFamily="18" charset="0"/>
              </a:rPr>
              <a:t>Aplicación de tratamiento químico encapsulado a fondo de pozo para mitigar problemas relacionados a la corrosión en pozos productores de yacimientos maduros</a:t>
            </a:r>
            <a:endParaRPr lang="es-AR" sz="3000" dirty="0"/>
          </a:p>
        </p:txBody>
      </p:sp>
      <p:sp>
        <p:nvSpPr>
          <p:cNvPr id="3" name="Subtítulo 2"/>
          <p:cNvSpPr>
            <a:spLocks noGrp="1"/>
          </p:cNvSpPr>
          <p:nvPr>
            <p:ph type="subTitle" idx="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VE" altLang="es-AR"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s-VE" altLang="es-AR" sz="1200" dirty="0">
              <a:solidFill>
                <a:srgbClr val="000000"/>
              </a:solidFill>
              <a:latin typeface="Trebuchet MS" panose="020B0603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VE" altLang="es-AR"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s-VE" altLang="es-AR" sz="1200" dirty="0">
              <a:solidFill>
                <a:srgbClr val="000000"/>
              </a:solidFill>
              <a:latin typeface="Trebuchet MS" panose="020B0603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VE" altLang="es-AR"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VE" altLang="es-AR"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imes New Roman" panose="02020603050405020304" pitchFamily="18" charset="0"/>
              </a:rPr>
              <a:t>Yugianna Padilla, Pecom Energía S.A, Yugianna.padilla@pecomenergia.com.ar; Jimmy Lopez, Pecom Energía S.A, Jimmy.lopez@pecomenergia.com.ar; </a:t>
            </a:r>
            <a:br>
              <a:rPr kumimoji="0" lang="es-VE" altLang="es-AR"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imes New Roman" panose="02020603050405020304" pitchFamily="18" charset="0"/>
              </a:rPr>
            </a:br>
            <a:r>
              <a:rPr kumimoji="0" lang="es-VE" altLang="es-AR"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imes New Roman" panose="02020603050405020304" pitchFamily="18" charset="0"/>
              </a:rPr>
              <a:t>Andres Mazo, </a:t>
            </a:r>
            <a:r>
              <a:rPr kumimoji="0" lang="es-VE" altLang="es-AR" sz="12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Times New Roman" panose="02020603050405020304" pitchFamily="18" charset="0"/>
              </a:rPr>
              <a:t>Chevron</a:t>
            </a:r>
            <a:r>
              <a:rPr kumimoji="0" lang="es-VE" altLang="es-AR"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imes New Roman" panose="02020603050405020304" pitchFamily="18" charset="0"/>
              </a:rPr>
              <a:t> Argentina, andresmazo@chevron.com</a:t>
            </a:r>
            <a:endParaRPr kumimoji="0" lang="es-AR" altLang="es-AR" sz="1200" b="1" i="1" u="none" strike="noStrike" kern="1200" cap="none" spc="0" normalizeH="0" baseline="0" noProof="0" dirty="0">
              <a:ln>
                <a:noFill/>
              </a:ln>
              <a:solidFill>
                <a:srgbClr val="000000"/>
              </a:solidFill>
              <a:effectLst/>
              <a:uLnTx/>
              <a:uFillTx/>
              <a:latin typeface="Trebuchet MS" panose="020B0603020202020204" pitchFamily="34" charset="0"/>
              <a:ea typeface="+mn-ea"/>
              <a:cs typeface="Times New Roman" panose="02020603050405020304" pitchFamily="18" charset="0"/>
            </a:endParaRPr>
          </a:p>
          <a:p>
            <a:endParaRPr lang="es-AR" sz="1200" dirty="0"/>
          </a:p>
        </p:txBody>
      </p:sp>
    </p:spTree>
    <p:extLst>
      <p:ext uri="{BB962C8B-B14F-4D97-AF65-F5344CB8AC3E}">
        <p14:creationId xmlns:p14="http://schemas.microsoft.com/office/powerpoint/2010/main" val="2031249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5A33D-9FB4-2405-F4FE-FD6324926DAB}"/>
              </a:ext>
            </a:extLst>
          </p:cNvPr>
          <p:cNvSpPr>
            <a:spLocks noGrp="1"/>
          </p:cNvSpPr>
          <p:nvPr>
            <p:ph type="title"/>
          </p:nvPr>
        </p:nvSpPr>
        <p:spPr/>
        <p:txBody>
          <a:bodyPr/>
          <a:lstStyle/>
          <a:p>
            <a:br>
              <a:rPr lang="es-ES" b="1" dirty="0">
                <a:latin typeface="Trebuchet MS" panose="020B0603020202020204" pitchFamily="34" charset="0"/>
              </a:rPr>
            </a:br>
            <a:r>
              <a:rPr lang="es-ES" sz="4000" b="1" dirty="0">
                <a:latin typeface="Trebuchet MS" panose="020B0603020202020204" pitchFamily="34" charset="0"/>
              </a:rPr>
              <a:t>SEGUIMIENTO Y MONITOREO</a:t>
            </a:r>
            <a:endParaRPr lang="es-AR" sz="4000" b="1" dirty="0">
              <a:latin typeface="Trebuchet MS" panose="020B0603020202020204" pitchFamily="34" charset="0"/>
            </a:endParaRPr>
          </a:p>
        </p:txBody>
      </p:sp>
      <p:pic>
        <p:nvPicPr>
          <p:cNvPr id="7" name="Imagen 6">
            <a:extLst>
              <a:ext uri="{FF2B5EF4-FFF2-40B4-BE49-F238E27FC236}">
                <a16:creationId xmlns:a16="http://schemas.microsoft.com/office/drawing/2014/main" id="{6E512603-937A-107C-CB53-AF7A769682A1}"/>
              </a:ext>
            </a:extLst>
          </p:cNvPr>
          <p:cNvPicPr>
            <a:picLocks noChangeAspect="1"/>
          </p:cNvPicPr>
          <p:nvPr/>
        </p:nvPicPr>
        <p:blipFill>
          <a:blip r:embed="rId2"/>
          <a:stretch>
            <a:fillRect/>
          </a:stretch>
        </p:blipFill>
        <p:spPr>
          <a:xfrm>
            <a:off x="2423776" y="1798039"/>
            <a:ext cx="7172325" cy="1483043"/>
          </a:xfrm>
          <a:prstGeom prst="rect">
            <a:avLst/>
          </a:prstGeom>
        </p:spPr>
      </p:pic>
      <p:pic>
        <p:nvPicPr>
          <p:cNvPr id="9" name="Imagen 8">
            <a:extLst>
              <a:ext uri="{FF2B5EF4-FFF2-40B4-BE49-F238E27FC236}">
                <a16:creationId xmlns:a16="http://schemas.microsoft.com/office/drawing/2014/main" id="{41AE00A7-4600-B372-3CF9-44A76FB1FED7}"/>
              </a:ext>
            </a:extLst>
          </p:cNvPr>
          <p:cNvPicPr>
            <a:picLocks noChangeAspect="1"/>
          </p:cNvPicPr>
          <p:nvPr/>
        </p:nvPicPr>
        <p:blipFill>
          <a:blip r:embed="rId3"/>
          <a:stretch>
            <a:fillRect/>
          </a:stretch>
        </p:blipFill>
        <p:spPr>
          <a:xfrm>
            <a:off x="2547937" y="3313128"/>
            <a:ext cx="7248525" cy="1483044"/>
          </a:xfrm>
          <a:prstGeom prst="rect">
            <a:avLst/>
          </a:prstGeom>
        </p:spPr>
      </p:pic>
      <p:pic>
        <p:nvPicPr>
          <p:cNvPr id="12" name="Imagen 11">
            <a:extLst>
              <a:ext uri="{FF2B5EF4-FFF2-40B4-BE49-F238E27FC236}">
                <a16:creationId xmlns:a16="http://schemas.microsoft.com/office/drawing/2014/main" id="{BF6982CB-4BBD-5933-42E1-ECA84DBDFD10}"/>
              </a:ext>
            </a:extLst>
          </p:cNvPr>
          <p:cNvPicPr>
            <a:picLocks noChangeAspect="1"/>
          </p:cNvPicPr>
          <p:nvPr/>
        </p:nvPicPr>
        <p:blipFill>
          <a:blip r:embed="rId4"/>
          <a:stretch>
            <a:fillRect/>
          </a:stretch>
        </p:blipFill>
        <p:spPr>
          <a:xfrm>
            <a:off x="3848789" y="6492875"/>
            <a:ext cx="4746571" cy="164429"/>
          </a:xfrm>
          <a:prstGeom prst="rect">
            <a:avLst/>
          </a:prstGeom>
        </p:spPr>
      </p:pic>
      <p:pic>
        <p:nvPicPr>
          <p:cNvPr id="4" name="Imagen 3">
            <a:extLst>
              <a:ext uri="{FF2B5EF4-FFF2-40B4-BE49-F238E27FC236}">
                <a16:creationId xmlns:a16="http://schemas.microsoft.com/office/drawing/2014/main" id="{4378D2BD-9718-ECBA-4DFD-AC47F7354425}"/>
              </a:ext>
            </a:extLst>
          </p:cNvPr>
          <p:cNvPicPr>
            <a:picLocks noChangeAspect="1"/>
          </p:cNvPicPr>
          <p:nvPr/>
        </p:nvPicPr>
        <p:blipFill>
          <a:blip r:embed="rId5"/>
          <a:stretch>
            <a:fillRect/>
          </a:stretch>
        </p:blipFill>
        <p:spPr>
          <a:xfrm>
            <a:off x="2547937" y="4828218"/>
            <a:ext cx="7143750" cy="1483044"/>
          </a:xfrm>
          <a:prstGeom prst="rect">
            <a:avLst/>
          </a:prstGeom>
        </p:spPr>
      </p:pic>
    </p:spTree>
    <p:extLst>
      <p:ext uri="{BB962C8B-B14F-4D97-AF65-F5344CB8AC3E}">
        <p14:creationId xmlns:p14="http://schemas.microsoft.com/office/powerpoint/2010/main" val="3801146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5A33D-9FB4-2405-F4FE-FD6324926DAB}"/>
              </a:ext>
            </a:extLst>
          </p:cNvPr>
          <p:cNvSpPr>
            <a:spLocks noGrp="1"/>
          </p:cNvSpPr>
          <p:nvPr>
            <p:ph type="title"/>
          </p:nvPr>
        </p:nvSpPr>
        <p:spPr/>
        <p:txBody>
          <a:bodyPr/>
          <a:lstStyle/>
          <a:p>
            <a:br>
              <a:rPr lang="es-ES" b="1" dirty="0">
                <a:latin typeface="Trebuchet MS" panose="020B0603020202020204" pitchFamily="34" charset="0"/>
              </a:rPr>
            </a:br>
            <a:r>
              <a:rPr lang="es-ES" sz="4000" b="1" dirty="0">
                <a:latin typeface="Trebuchet MS" panose="020B0603020202020204" pitchFamily="34" charset="0"/>
              </a:rPr>
              <a:t>ESTIMACION DE LA HUELLA DE CARBONO</a:t>
            </a:r>
            <a:endParaRPr lang="es-AR" sz="4000" b="1" dirty="0">
              <a:latin typeface="Trebuchet MS" panose="020B0603020202020204" pitchFamily="34" charset="0"/>
            </a:endParaRPr>
          </a:p>
        </p:txBody>
      </p:sp>
      <p:sp>
        <p:nvSpPr>
          <p:cNvPr id="3" name="Marcador de contenido 2">
            <a:extLst>
              <a:ext uri="{FF2B5EF4-FFF2-40B4-BE49-F238E27FC236}">
                <a16:creationId xmlns:a16="http://schemas.microsoft.com/office/drawing/2014/main" id="{DB0108D6-E999-C8BF-8CFE-3F2E584323EE}"/>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400"/>
              </a:spcAft>
              <a:buSzPts val="1100"/>
              <a:buNone/>
            </a:pPr>
            <a:r>
              <a:rPr lang="es-MX" altLang="es-AR" sz="1800" dirty="0">
                <a:latin typeface="Trebuchet MS" panose="020B0603020202020204" pitchFamily="34" charset="0"/>
              </a:rPr>
              <a:t>Se presenta la comparación de la emisión de CO2 entre el tratamiento convencional versus el tratamiento encapsulado en un periodo anual, considerando las tareas rutinarias para mantener el tratamiento químico en los tres pozos.</a:t>
            </a:r>
            <a:endParaRPr lang="es-ES" altLang="es-AR" sz="1800" dirty="0"/>
          </a:p>
          <a:p>
            <a:pPr marL="0" indent="0">
              <a:lnSpc>
                <a:spcPct val="150000"/>
              </a:lnSpc>
              <a:buNone/>
            </a:pPr>
            <a:endParaRPr lang="es-AR" sz="1800" dirty="0">
              <a:latin typeface="Trebuchet MS" panose="020B0603020202020204" pitchFamily="34" charset="0"/>
            </a:endParaRPr>
          </a:p>
        </p:txBody>
      </p:sp>
      <p:pic>
        <p:nvPicPr>
          <p:cNvPr id="11" name="Imagen 10">
            <a:extLst>
              <a:ext uri="{FF2B5EF4-FFF2-40B4-BE49-F238E27FC236}">
                <a16:creationId xmlns:a16="http://schemas.microsoft.com/office/drawing/2014/main" id="{AF32BE95-4691-5BF6-4BE5-317591D64BC6}"/>
              </a:ext>
            </a:extLst>
          </p:cNvPr>
          <p:cNvPicPr>
            <a:picLocks noChangeAspect="1"/>
          </p:cNvPicPr>
          <p:nvPr/>
        </p:nvPicPr>
        <p:blipFill>
          <a:blip r:embed="rId2"/>
          <a:stretch>
            <a:fillRect/>
          </a:stretch>
        </p:blipFill>
        <p:spPr>
          <a:xfrm>
            <a:off x="2345167" y="2796989"/>
            <a:ext cx="5626250" cy="2969110"/>
          </a:xfrm>
          <a:prstGeom prst="rect">
            <a:avLst/>
          </a:prstGeom>
        </p:spPr>
      </p:pic>
      <p:sp>
        <p:nvSpPr>
          <p:cNvPr id="14" name="CuadroTexto 13">
            <a:extLst>
              <a:ext uri="{FF2B5EF4-FFF2-40B4-BE49-F238E27FC236}">
                <a16:creationId xmlns:a16="http://schemas.microsoft.com/office/drawing/2014/main" id="{C170CA6E-8868-6674-1002-28B0C46050D4}"/>
              </a:ext>
            </a:extLst>
          </p:cNvPr>
          <p:cNvSpPr txBox="1"/>
          <p:nvPr/>
        </p:nvSpPr>
        <p:spPr>
          <a:xfrm>
            <a:off x="8046721" y="3593967"/>
            <a:ext cx="3224604" cy="1477328"/>
          </a:xfrm>
          <a:prstGeom prst="rect">
            <a:avLst/>
          </a:prstGeom>
          <a:noFill/>
        </p:spPr>
        <p:txBody>
          <a:bodyPr wrap="square">
            <a:spAutoFit/>
          </a:bodyPr>
          <a:lstStyle/>
          <a:p>
            <a:pPr algn="ctr">
              <a:spcAft>
                <a:spcPts val="400"/>
              </a:spcAft>
              <a:buSzPts val="1100"/>
            </a:pPr>
            <a:r>
              <a:rPr lang="es-MX" altLang="es-AR" sz="1800" dirty="0">
                <a:latin typeface="Trebuchet MS" panose="020B0603020202020204" pitchFamily="34" charset="0"/>
              </a:rPr>
              <a:t>Al cambiar el tratamiento convencional por encapsulado </a:t>
            </a:r>
            <a:r>
              <a:rPr lang="es-MX" altLang="es-AR" sz="1800" b="1" u="sng" dirty="0">
                <a:latin typeface="Trebuchet MS" panose="020B0603020202020204" pitchFamily="34" charset="0"/>
              </a:rPr>
              <a:t>se logra reducir aprox. un 67% las emisiones de CO2 en la atmósfera.</a:t>
            </a:r>
          </a:p>
        </p:txBody>
      </p:sp>
    </p:spTree>
    <p:extLst>
      <p:ext uri="{BB962C8B-B14F-4D97-AF65-F5344CB8AC3E}">
        <p14:creationId xmlns:p14="http://schemas.microsoft.com/office/powerpoint/2010/main" val="3863934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5A33D-9FB4-2405-F4FE-FD6324926DAB}"/>
              </a:ext>
            </a:extLst>
          </p:cNvPr>
          <p:cNvSpPr>
            <a:spLocks noGrp="1"/>
          </p:cNvSpPr>
          <p:nvPr>
            <p:ph type="title"/>
          </p:nvPr>
        </p:nvSpPr>
        <p:spPr/>
        <p:txBody>
          <a:bodyPr/>
          <a:lstStyle/>
          <a:p>
            <a:br>
              <a:rPr lang="es-ES" b="1" dirty="0">
                <a:latin typeface="Trebuchet MS" panose="020B0603020202020204" pitchFamily="34" charset="0"/>
              </a:rPr>
            </a:br>
            <a:r>
              <a:rPr lang="es-ES" sz="4000" b="1" dirty="0">
                <a:latin typeface="Trebuchet MS" panose="020B0603020202020204" pitchFamily="34" charset="0"/>
              </a:rPr>
              <a:t>CONCLUSIONES</a:t>
            </a:r>
            <a:endParaRPr lang="es-AR" sz="4000" b="1" dirty="0">
              <a:latin typeface="Trebuchet MS" panose="020B0603020202020204" pitchFamily="34" charset="0"/>
            </a:endParaRPr>
          </a:p>
        </p:txBody>
      </p:sp>
      <p:sp>
        <p:nvSpPr>
          <p:cNvPr id="3" name="Marcador de contenido 2">
            <a:extLst>
              <a:ext uri="{FF2B5EF4-FFF2-40B4-BE49-F238E27FC236}">
                <a16:creationId xmlns:a16="http://schemas.microsoft.com/office/drawing/2014/main" id="{DB0108D6-E999-C8BF-8CFE-3F2E584323EE}"/>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400"/>
              </a:spcBef>
              <a:spcAft>
                <a:spcPts val="800"/>
              </a:spcAft>
              <a:buFontTx/>
              <a:buNone/>
              <a:defRPr/>
            </a:pPr>
            <a:endParaRPr lang="es-MX" altLang="es-AR" sz="1800" dirty="0">
              <a:latin typeface="Trebuchet MS" panose="020B0603020202020204" pitchFamily="34" charset="0"/>
              <a:cs typeface="Times New Roman" panose="02020603050405020304" pitchFamily="18" charset="0"/>
            </a:endParaRPr>
          </a:p>
          <a:p>
            <a:pPr algn="just">
              <a:spcBef>
                <a:spcPts val="400"/>
              </a:spcBef>
              <a:spcAft>
                <a:spcPts val="800"/>
              </a:spcAft>
              <a:buFontTx/>
              <a:buNone/>
              <a:defRPr/>
            </a:pPr>
            <a:r>
              <a:rPr lang="es-MX" altLang="es-AR" sz="1800" dirty="0">
                <a:latin typeface="Trebuchet MS" panose="020B0603020202020204" pitchFamily="34" charset="0"/>
                <a:cs typeface="Times New Roman" panose="02020603050405020304" pitchFamily="18" charset="0"/>
              </a:rPr>
              <a:t>El tratamiento químico encapsulado:</a:t>
            </a:r>
            <a:endParaRPr lang="es-AR" altLang="es-AR" sz="1800" dirty="0">
              <a:latin typeface="Trebuchet MS" panose="020B0603020202020204" pitchFamily="34" charset="0"/>
              <a:cs typeface="Times New Roman" panose="02020603050405020304" pitchFamily="18" charset="0"/>
            </a:endParaRPr>
          </a:p>
          <a:p>
            <a:pPr algn="just">
              <a:spcAft>
                <a:spcPts val="400"/>
              </a:spcAft>
              <a:buSzPts val="1100"/>
              <a:defRPr/>
            </a:pPr>
            <a:r>
              <a:rPr lang="es-MX" sz="1800" dirty="0">
                <a:latin typeface="Trebuchet MS" panose="020B0603020202020204" pitchFamily="34" charset="0"/>
              </a:rPr>
              <a:t>Tiene una eficiencia similar al tratamiento convencional y c</a:t>
            </a:r>
            <a:r>
              <a:rPr lang="es-ES" altLang="es-AR" sz="1800" dirty="0" err="1">
                <a:latin typeface="Trebuchet MS" panose="020B0603020202020204" pitchFamily="34" charset="0"/>
              </a:rPr>
              <a:t>ombina</a:t>
            </a:r>
            <a:r>
              <a:rPr lang="es-ES" altLang="es-AR" sz="1800" dirty="0">
                <a:latin typeface="Trebuchet MS" panose="020B0603020202020204" pitchFamily="34" charset="0"/>
              </a:rPr>
              <a:t> las ventajas del tipo de aplicación de tratamiento químico por bacheo y por continua.</a:t>
            </a:r>
          </a:p>
          <a:p>
            <a:pPr algn="just">
              <a:lnSpc>
                <a:spcPct val="120000"/>
              </a:lnSpc>
              <a:spcAft>
                <a:spcPts val="400"/>
              </a:spcAft>
              <a:buSzPts val="1100"/>
              <a:defRPr/>
            </a:pPr>
            <a:r>
              <a:rPr lang="es-ES" altLang="es-AR" sz="1800" dirty="0">
                <a:latin typeface="Trebuchet MS" panose="020B0603020202020204" pitchFamily="34" charset="0"/>
              </a:rPr>
              <a:t>Consigue una </a:t>
            </a:r>
            <a:r>
              <a:rPr lang="es-AR" sz="1800" dirty="0">
                <a:latin typeface="Trebuchet MS" panose="020B0603020202020204" pitchFamily="34" charset="0"/>
              </a:rPr>
              <a:t>optimización de los recursos relacionados con la mano de obra requerida para la provisión de los productos químicos (reposición, verificación de dosis, mantenimiento de </a:t>
            </a:r>
            <a:r>
              <a:rPr lang="es-AR" sz="1800" dirty="0" err="1">
                <a:latin typeface="Trebuchet MS" panose="020B0603020202020204" pitchFamily="34" charset="0"/>
              </a:rPr>
              <a:t>skids</a:t>
            </a:r>
            <a:r>
              <a:rPr lang="es-AR" sz="1800" dirty="0">
                <a:latin typeface="Trebuchet MS" panose="020B0603020202020204" pitchFamily="34" charset="0"/>
              </a:rPr>
              <a:t>, </a:t>
            </a:r>
            <a:r>
              <a:rPr lang="es-AR" sz="1800" dirty="0" err="1">
                <a:latin typeface="Trebuchet MS" panose="020B0603020202020204" pitchFamily="34" charset="0"/>
              </a:rPr>
              <a:t>etc</a:t>
            </a:r>
            <a:r>
              <a:rPr lang="es-AR" sz="1800" dirty="0">
                <a:latin typeface="Trebuchet MS" panose="020B0603020202020204" pitchFamily="34" charset="0"/>
              </a:rPr>
              <a:t>).</a:t>
            </a:r>
          </a:p>
          <a:p>
            <a:pPr algn="just">
              <a:lnSpc>
                <a:spcPct val="120000"/>
              </a:lnSpc>
              <a:spcAft>
                <a:spcPts val="400"/>
              </a:spcAft>
              <a:buSzPts val="1100"/>
              <a:defRPr/>
            </a:pPr>
            <a:r>
              <a:rPr lang="es-AR" sz="1800" dirty="0">
                <a:latin typeface="Trebuchet MS" panose="020B0603020202020204" pitchFamily="34" charset="0"/>
              </a:rPr>
              <a:t>Es una tecnología sustentable debido a que logra reducir aproximadamente un 67 % las emisiones de C02 a la atmósfera.</a:t>
            </a:r>
          </a:p>
          <a:p>
            <a:pPr marL="0" indent="0">
              <a:lnSpc>
                <a:spcPct val="150000"/>
              </a:lnSpc>
              <a:buNone/>
            </a:pPr>
            <a:endParaRPr lang="es-AR" sz="1800" dirty="0">
              <a:latin typeface="Trebuchet MS" panose="020B0603020202020204" pitchFamily="34" charset="0"/>
            </a:endParaRPr>
          </a:p>
        </p:txBody>
      </p:sp>
    </p:spTree>
    <p:extLst>
      <p:ext uri="{BB962C8B-B14F-4D97-AF65-F5344CB8AC3E}">
        <p14:creationId xmlns:p14="http://schemas.microsoft.com/office/powerpoint/2010/main" val="230393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D14924-1F05-B797-202B-FC7486C0BA1D}"/>
              </a:ext>
            </a:extLst>
          </p:cNvPr>
          <p:cNvSpPr>
            <a:spLocks noGrp="1"/>
          </p:cNvSpPr>
          <p:nvPr>
            <p:ph type="title"/>
          </p:nvPr>
        </p:nvSpPr>
        <p:spPr/>
        <p:txBody>
          <a:bodyPr/>
          <a:lstStyle/>
          <a:p>
            <a:pPr algn="ctr"/>
            <a:r>
              <a:rPr lang="es-ES" b="1" dirty="0">
                <a:latin typeface="Trebuchet MS" panose="020B0603020202020204" pitchFamily="34" charset="0"/>
              </a:rPr>
              <a:t>GRACIAS!</a:t>
            </a:r>
            <a:endParaRPr lang="es-AR" b="1" dirty="0">
              <a:latin typeface="Trebuchet MS" panose="020B0603020202020204" pitchFamily="34" charset="0"/>
            </a:endParaRPr>
          </a:p>
        </p:txBody>
      </p:sp>
      <p:sp>
        <p:nvSpPr>
          <p:cNvPr id="3" name="Marcador de texto 2">
            <a:extLst>
              <a:ext uri="{FF2B5EF4-FFF2-40B4-BE49-F238E27FC236}">
                <a16:creationId xmlns:a16="http://schemas.microsoft.com/office/drawing/2014/main" id="{D7F0B167-B7B9-D263-9742-C9C543ACCFFE}"/>
              </a:ext>
            </a:extLst>
          </p:cNvPr>
          <p:cNvSpPr>
            <a:spLocks noGrp="1"/>
          </p:cNvSpPr>
          <p:nvPr>
            <p:ph type="body" idx="1"/>
          </p:nvPr>
        </p:nvSpPr>
        <p:spPr/>
        <p:txBody>
          <a:bodyPr/>
          <a:lstStyle/>
          <a:p>
            <a:endParaRPr lang="es-AR"/>
          </a:p>
        </p:txBody>
      </p:sp>
    </p:spTree>
    <p:extLst>
      <p:ext uri="{BB962C8B-B14F-4D97-AF65-F5344CB8AC3E}">
        <p14:creationId xmlns:p14="http://schemas.microsoft.com/office/powerpoint/2010/main" val="421093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0DF51-0F98-45A1-DD65-6EF9E02BDEBD}"/>
              </a:ext>
            </a:extLst>
          </p:cNvPr>
          <p:cNvSpPr>
            <a:spLocks noGrp="1"/>
          </p:cNvSpPr>
          <p:nvPr>
            <p:ph type="title"/>
          </p:nvPr>
        </p:nvSpPr>
        <p:spPr/>
        <p:txBody>
          <a:bodyPr/>
          <a:lstStyle/>
          <a:p>
            <a:br>
              <a:rPr lang="es-ES" dirty="0"/>
            </a:br>
            <a:r>
              <a:rPr lang="es-ES" sz="4000" b="1" dirty="0">
                <a:latin typeface="Trebuchet MS" panose="020B0603020202020204" pitchFamily="34" charset="0"/>
              </a:rPr>
              <a:t>INTRODUCCIÓN</a:t>
            </a:r>
            <a:endParaRPr lang="es-AR" sz="4000" b="1" dirty="0">
              <a:latin typeface="Trebuchet MS" panose="020B0603020202020204" pitchFamily="34" charset="0"/>
            </a:endParaRPr>
          </a:p>
        </p:txBody>
      </p:sp>
      <p:sp>
        <p:nvSpPr>
          <p:cNvPr id="3" name="Marcador de contenido 2">
            <a:extLst>
              <a:ext uri="{FF2B5EF4-FFF2-40B4-BE49-F238E27FC236}">
                <a16:creationId xmlns:a16="http://schemas.microsoft.com/office/drawing/2014/main" id="{AF307B04-0EBD-A432-6269-060EC0BBDA05}"/>
              </a:ext>
            </a:extLst>
          </p:cNvPr>
          <p:cNvSpPr>
            <a:spLocks noGrp="1"/>
          </p:cNvSpPr>
          <p:nvPr>
            <p:ph idx="1"/>
          </p:nvPr>
        </p:nvSpPr>
        <p:spPr/>
        <p:txBody>
          <a:bodyPr/>
          <a:lstStyle/>
          <a:p>
            <a:pPr marL="0" marR="0" lvl="0" indent="0" algn="just" defTabSz="914400" rtl="0" eaLnBrk="0" fontAlgn="base" latinLnBrk="0" hangingPunct="0">
              <a:lnSpc>
                <a:spcPct val="120000"/>
              </a:lnSpc>
              <a:spcBef>
                <a:spcPts val="800"/>
              </a:spcBef>
              <a:spcAft>
                <a:spcPts val="800"/>
              </a:spcAft>
              <a:buClrTx/>
              <a:buSzTx/>
              <a:buFontTx/>
              <a:buNone/>
              <a:tabLst/>
              <a:defRPr/>
            </a:pPr>
            <a:r>
              <a:rPr kumimoji="0" lang="es-AR" sz="1800" b="0" i="0" u="none" strike="noStrike" kern="1200" cap="none" spc="0" normalizeH="0" baseline="0" noProof="0" dirty="0">
                <a:ln>
                  <a:noFill/>
                </a:ln>
                <a:effectLst/>
                <a:uLnTx/>
                <a:uFillTx/>
                <a:latin typeface="Trebuchet MS" panose="020B0603020202020204" pitchFamily="34" charset="0"/>
                <a:ea typeface="+mn-ea"/>
                <a:cs typeface="+mn-cs"/>
              </a:rPr>
              <a:t>Este trabajo se enfoca en la presentación de una </a:t>
            </a:r>
            <a:r>
              <a:rPr kumimoji="0" lang="es-AR" sz="1800" b="0" i="1" u="sng" strike="noStrike" kern="1200" cap="none" spc="0" normalizeH="0" baseline="0" noProof="0" dirty="0">
                <a:ln>
                  <a:noFill/>
                </a:ln>
                <a:effectLst/>
                <a:uLnTx/>
                <a:uFillTx/>
                <a:latin typeface="Trebuchet MS" panose="020B0603020202020204" pitchFamily="34" charset="0"/>
                <a:ea typeface="+mn-ea"/>
                <a:cs typeface="+mn-cs"/>
              </a:rPr>
              <a:t>alternativa al tratamiento químico convencional</a:t>
            </a:r>
            <a:r>
              <a:rPr kumimoji="0" lang="es-AR" sz="1800" b="0" i="0" u="none" strike="noStrike" kern="1200" cap="none" spc="0" normalizeH="0" baseline="0" noProof="0" dirty="0">
                <a:ln>
                  <a:noFill/>
                </a:ln>
                <a:effectLst/>
                <a:uLnTx/>
                <a:uFillTx/>
                <a:latin typeface="Trebuchet MS" panose="020B0603020202020204" pitchFamily="34" charset="0"/>
                <a:ea typeface="+mn-ea"/>
                <a:cs typeface="+mn-cs"/>
              </a:rPr>
              <a:t> que consiste en la aplicación a fondo de pozo de cápsulas de liberación lenta. </a:t>
            </a:r>
          </a:p>
          <a:p>
            <a:pPr marL="0" marR="0" lvl="0" indent="0" algn="just" defTabSz="914400" rtl="0" eaLnBrk="0" fontAlgn="base" latinLnBrk="0" hangingPunct="0">
              <a:lnSpc>
                <a:spcPct val="120000"/>
              </a:lnSpc>
              <a:spcBef>
                <a:spcPts val="800"/>
              </a:spcBef>
              <a:spcAft>
                <a:spcPts val="800"/>
              </a:spcAft>
              <a:buClrTx/>
              <a:buSzTx/>
              <a:buFontTx/>
              <a:buNone/>
              <a:tabLst/>
              <a:defRPr/>
            </a:pPr>
            <a:r>
              <a:rPr kumimoji="0" lang="es-AR" sz="1800" b="0" i="0" u="none" strike="noStrike" kern="1200" cap="none" spc="0" normalizeH="0" baseline="0" noProof="0" dirty="0">
                <a:ln>
                  <a:noFill/>
                </a:ln>
                <a:effectLst/>
                <a:uLnTx/>
                <a:uFillTx/>
                <a:latin typeface="Trebuchet MS" panose="020B0603020202020204" pitchFamily="34" charset="0"/>
                <a:ea typeface="+mn-ea"/>
                <a:cs typeface="+mn-cs"/>
              </a:rPr>
              <a:t>Los principales objetivos son:</a:t>
            </a:r>
          </a:p>
          <a:p>
            <a:pPr algn="just" eaLnBrk="0" fontAlgn="base" hangingPunct="0">
              <a:lnSpc>
                <a:spcPct val="120000"/>
              </a:lnSpc>
              <a:spcBef>
                <a:spcPts val="800"/>
              </a:spcBef>
              <a:spcAft>
                <a:spcPts val="800"/>
              </a:spcAft>
              <a:defRPr/>
            </a:pPr>
            <a:r>
              <a:rPr kumimoji="0" lang="es-AR" sz="1800" b="0" i="0" u="none" strike="noStrike" kern="1200" cap="none" spc="0" normalizeH="0" baseline="0" noProof="0" dirty="0">
                <a:ln>
                  <a:noFill/>
                </a:ln>
                <a:effectLst/>
                <a:uLnTx/>
                <a:uFillTx/>
                <a:latin typeface="Trebuchet MS" panose="020B0603020202020204" pitchFamily="34" charset="0"/>
                <a:ea typeface="+mn-ea"/>
                <a:cs typeface="+mn-cs"/>
              </a:rPr>
              <a:t>Mejorar la protección de la instalación.</a:t>
            </a:r>
          </a:p>
          <a:p>
            <a:pPr algn="just" eaLnBrk="0" fontAlgn="base" hangingPunct="0">
              <a:lnSpc>
                <a:spcPct val="120000"/>
              </a:lnSpc>
              <a:spcBef>
                <a:spcPts val="800"/>
              </a:spcBef>
              <a:spcAft>
                <a:spcPts val="800"/>
              </a:spcAft>
              <a:defRPr/>
            </a:pPr>
            <a:r>
              <a:rPr kumimoji="0" lang="es-AR" sz="1800" b="0" i="0" u="none" strike="noStrike" kern="1200" cap="none" spc="0" normalizeH="0" baseline="0" noProof="0" dirty="0">
                <a:ln>
                  <a:noFill/>
                </a:ln>
                <a:effectLst/>
                <a:uLnTx/>
                <a:uFillTx/>
                <a:latin typeface="Trebuchet MS" panose="020B0603020202020204" pitchFamily="34" charset="0"/>
                <a:ea typeface="+mn-ea"/>
                <a:cs typeface="+mn-cs"/>
              </a:rPr>
              <a:t>Disminuir la complejidad de la logística asociada a la gran cantidad de pozos maduros que requieren uno o varios tratamientos químicos.</a:t>
            </a:r>
          </a:p>
          <a:p>
            <a:pPr algn="just" eaLnBrk="0" fontAlgn="base" hangingPunct="0">
              <a:lnSpc>
                <a:spcPct val="120000"/>
              </a:lnSpc>
              <a:spcBef>
                <a:spcPts val="800"/>
              </a:spcBef>
              <a:spcAft>
                <a:spcPts val="800"/>
              </a:spcAft>
              <a:defRPr/>
            </a:pPr>
            <a:endParaRPr kumimoji="0" lang="es-AR" sz="1800" b="0" i="0" u="none" strike="noStrike" kern="1200" cap="none" spc="0" normalizeH="0" baseline="0" noProof="0" dirty="0">
              <a:ln>
                <a:noFill/>
              </a:ln>
              <a:effectLst/>
              <a:uLnTx/>
              <a:uFillTx/>
              <a:latin typeface="Trebuchet MS" panose="020B0603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800" b="0" i="0" u="none" strike="noStrike" kern="1200" cap="none" spc="0" normalizeH="0" baseline="0" noProof="0" dirty="0">
                <a:ln>
                  <a:noFill/>
                </a:ln>
                <a:effectLst/>
                <a:uLnTx/>
                <a:uFillTx/>
                <a:latin typeface="Trebuchet MS" panose="020B0603020202020204" pitchFamily="34" charset="0"/>
                <a:ea typeface="+mn-ea"/>
                <a:cs typeface="+mn-cs"/>
              </a:rPr>
              <a:t>La evaluación de la aplicación de esta alternativa incluye la selección de pozos candidatos, el diseño de la operación y el monitoreo </a:t>
            </a:r>
            <a:r>
              <a:rPr kumimoji="0" lang="es-MX" sz="1800" b="0" i="0" u="none" strike="noStrike" kern="1200" cap="none" spc="0" normalizeH="0" baseline="0" noProof="0" dirty="0" err="1">
                <a:ln>
                  <a:noFill/>
                </a:ln>
                <a:effectLst/>
                <a:uLnTx/>
                <a:uFillTx/>
                <a:latin typeface="Trebuchet MS" panose="020B0603020202020204" pitchFamily="34" charset="0"/>
                <a:ea typeface="+mn-ea"/>
                <a:cs typeface="+mn-cs"/>
              </a:rPr>
              <a:t>post-aplicación</a:t>
            </a:r>
            <a:r>
              <a:rPr kumimoji="0" lang="es-MX" sz="1800" b="0" i="0" u="none" strike="noStrike" kern="1200" cap="none" spc="0" normalizeH="0" baseline="0" noProof="0" dirty="0">
                <a:ln>
                  <a:noFill/>
                </a:ln>
                <a:effectLst/>
                <a:uLnTx/>
                <a:uFillTx/>
                <a:latin typeface="Trebuchet MS" panose="020B0603020202020204" pitchFamily="34" charset="0"/>
                <a:ea typeface="+mn-ea"/>
                <a:cs typeface="+mn-cs"/>
              </a:rPr>
              <a:t>.</a:t>
            </a:r>
          </a:p>
          <a:p>
            <a:endParaRPr lang="es-AR" sz="1800" dirty="0"/>
          </a:p>
        </p:txBody>
      </p:sp>
    </p:spTree>
    <p:extLst>
      <p:ext uri="{BB962C8B-B14F-4D97-AF65-F5344CB8AC3E}">
        <p14:creationId xmlns:p14="http://schemas.microsoft.com/office/powerpoint/2010/main" val="267458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FF768-E9AF-0B8F-0269-BE7D3CBFAB77}"/>
              </a:ext>
            </a:extLst>
          </p:cNvPr>
          <p:cNvSpPr>
            <a:spLocks noGrp="1"/>
          </p:cNvSpPr>
          <p:nvPr>
            <p:ph type="title"/>
          </p:nvPr>
        </p:nvSpPr>
        <p:spPr/>
        <p:txBody>
          <a:bodyPr/>
          <a:lstStyle/>
          <a:p>
            <a:br>
              <a:rPr lang="es-ES" dirty="0"/>
            </a:br>
            <a:r>
              <a:rPr lang="es-ES" sz="4000" b="1" dirty="0">
                <a:latin typeface="Trebuchet MS" panose="020B0603020202020204" pitchFamily="34" charset="0"/>
              </a:rPr>
              <a:t>TRATAMIENTO ENCAPSULADO</a:t>
            </a:r>
            <a:endParaRPr lang="es-AR" sz="4000" b="1" dirty="0">
              <a:latin typeface="Trebuchet MS" panose="020B0603020202020204" pitchFamily="34" charset="0"/>
            </a:endParaRPr>
          </a:p>
        </p:txBody>
      </p:sp>
      <p:pic>
        <p:nvPicPr>
          <p:cNvPr id="4" name="Imagen 3">
            <a:extLst>
              <a:ext uri="{FF2B5EF4-FFF2-40B4-BE49-F238E27FC236}">
                <a16:creationId xmlns:a16="http://schemas.microsoft.com/office/drawing/2014/main" id="{2BB7FECB-DA9F-E6A3-3942-3589ED4E2F5F}"/>
              </a:ext>
            </a:extLst>
          </p:cNvPr>
          <p:cNvPicPr>
            <a:picLocks noChangeAspect="1"/>
          </p:cNvPicPr>
          <p:nvPr/>
        </p:nvPicPr>
        <p:blipFill rotWithShape="1">
          <a:blip r:embed="rId3"/>
          <a:srcRect r="57494"/>
          <a:stretch/>
        </p:blipFill>
        <p:spPr>
          <a:xfrm>
            <a:off x="6256544" y="1829710"/>
            <a:ext cx="3086798" cy="3344232"/>
          </a:xfrm>
          <a:prstGeom prst="rect">
            <a:avLst/>
          </a:prstGeom>
        </p:spPr>
      </p:pic>
      <mc:AlternateContent xmlns:mc="http://schemas.openxmlformats.org/markup-compatibility/2006">
        <mc:Choice xmlns:am3d="http://schemas.microsoft.com/office/drawing/2017/model3d" Requires="am3d">
          <p:graphicFrame>
            <p:nvGraphicFramePr>
              <p:cNvPr id="5" name="Modelo 3D 4" descr="Esfera">
                <a:extLst>
                  <a:ext uri="{FF2B5EF4-FFF2-40B4-BE49-F238E27FC236}">
                    <a16:creationId xmlns:a16="http://schemas.microsoft.com/office/drawing/2014/main" id="{71146FF9-E8F2-18BB-8DAA-387A56B60056}"/>
                  </a:ext>
                </a:extLst>
              </p:cNvPr>
              <p:cNvGraphicFramePr>
                <a:graphicFrameLocks/>
              </p:cNvGraphicFramePr>
              <p:nvPr>
                <p:extLst>
                  <p:ext uri="{D42A27DB-BD31-4B8C-83A1-F6EECF244321}">
                    <p14:modId xmlns:p14="http://schemas.microsoft.com/office/powerpoint/2010/main" val="2574099816"/>
                  </p:ext>
                </p:extLst>
              </p:nvPr>
            </p:nvGraphicFramePr>
            <p:xfrm>
              <a:off x="1933350" y="2346708"/>
              <a:ext cx="2845606" cy="2759409"/>
            </p:xfrm>
            <a:graphic>
              <a:graphicData uri="http://schemas.microsoft.com/office/drawing/2017/model3d">
                <am3d:model3d r:embed="rId4">
                  <am3d:spPr>
                    <a:xfrm>
                      <a:off x="0" y="0"/>
                      <a:ext cx="2845606" cy="2759409"/>
                    </a:xfrm>
                    <a:prstGeom prst="rect">
                      <a:avLst/>
                    </a:prstGeom>
                  </am3d:spPr>
                  <am3d:camera>
                    <am3d:pos x="0" y="0" z="81469184"/>
                    <am3d:up dx="0" dy="36000000" dz="0"/>
                    <am3d:lookAt x="0" y="0" z="0"/>
                    <am3d:perspective fov="2113833"/>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5"/>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Modelo 3D 4" descr="Esfera">
                <a:extLst>
                  <a:ext uri="{FF2B5EF4-FFF2-40B4-BE49-F238E27FC236}">
                    <a16:creationId xmlns:a16="http://schemas.microsoft.com/office/drawing/2014/main" id="{71146FF9-E8F2-18BB-8DAA-387A56B60056}"/>
                  </a:ext>
                </a:extLst>
              </p:cNvPr>
              <p:cNvPicPr>
                <a:picLocks noGrp="1" noRot="1" noChangeAspect="1" noMove="1" noResize="1" noEditPoints="1" noAdjustHandles="1" noChangeArrowheads="1" noChangeShapeType="1" noCrop="1"/>
              </p:cNvPicPr>
              <p:nvPr/>
            </p:nvPicPr>
            <p:blipFill>
              <a:blip r:embed="rId5"/>
              <a:stretch>
                <a:fillRect/>
              </a:stretch>
            </p:blipFill>
            <p:spPr>
              <a:xfrm>
                <a:off x="1933350" y="2346708"/>
                <a:ext cx="2845606" cy="2759409"/>
              </a:xfrm>
              <a:prstGeom prst="rect">
                <a:avLst/>
              </a:prstGeom>
            </p:spPr>
          </p:pic>
        </mc:Fallback>
      </mc:AlternateContent>
      <p:sp>
        <p:nvSpPr>
          <p:cNvPr id="6" name="CuadroTexto 5">
            <a:extLst>
              <a:ext uri="{FF2B5EF4-FFF2-40B4-BE49-F238E27FC236}">
                <a16:creationId xmlns:a16="http://schemas.microsoft.com/office/drawing/2014/main" id="{E8F29A20-18DA-12D2-2BA4-EA2702E1DBAA}"/>
              </a:ext>
            </a:extLst>
          </p:cNvPr>
          <p:cNvSpPr txBox="1"/>
          <p:nvPr/>
        </p:nvSpPr>
        <p:spPr>
          <a:xfrm>
            <a:off x="2675292" y="5676585"/>
            <a:ext cx="1515158" cy="323165"/>
          </a:xfrm>
          <a:prstGeom prst="rect">
            <a:avLst/>
          </a:prstGeom>
          <a:noFill/>
        </p:spPr>
        <p:txBody>
          <a:bodyPr wrap="none" rtlCol="0">
            <a:spAutoFit/>
          </a:bodyPr>
          <a:lstStyle/>
          <a:p>
            <a:pPr algn="ctr"/>
            <a:r>
              <a:rPr lang="es-ES" sz="1500" dirty="0">
                <a:latin typeface="Trebuchet MS" panose="020B0603020202020204" pitchFamily="34" charset="0"/>
              </a:rPr>
              <a:t>Material Activo</a:t>
            </a:r>
          </a:p>
        </p:txBody>
      </p:sp>
      <p:sp>
        <p:nvSpPr>
          <p:cNvPr id="7" name="Elipse 6">
            <a:extLst>
              <a:ext uri="{FF2B5EF4-FFF2-40B4-BE49-F238E27FC236}">
                <a16:creationId xmlns:a16="http://schemas.microsoft.com/office/drawing/2014/main" id="{3E3ACD96-DD1D-B4C4-119A-FCC27896D0EF}"/>
              </a:ext>
            </a:extLst>
          </p:cNvPr>
          <p:cNvSpPr/>
          <p:nvPr/>
        </p:nvSpPr>
        <p:spPr>
          <a:xfrm>
            <a:off x="2037436" y="2426970"/>
            <a:ext cx="2637434" cy="2558454"/>
          </a:xfrm>
          <a:prstGeom prst="ellipse">
            <a:avLst/>
          </a:prstGeom>
          <a:noFill/>
          <a:ln w="381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CuadroTexto 7">
            <a:extLst>
              <a:ext uri="{FF2B5EF4-FFF2-40B4-BE49-F238E27FC236}">
                <a16:creationId xmlns:a16="http://schemas.microsoft.com/office/drawing/2014/main" id="{7ED678FD-A7CB-E449-9AFB-43FED7B3DF3B}"/>
              </a:ext>
            </a:extLst>
          </p:cNvPr>
          <p:cNvSpPr txBox="1"/>
          <p:nvPr/>
        </p:nvSpPr>
        <p:spPr>
          <a:xfrm>
            <a:off x="4206079" y="1798395"/>
            <a:ext cx="1672253" cy="323165"/>
          </a:xfrm>
          <a:prstGeom prst="rect">
            <a:avLst/>
          </a:prstGeom>
          <a:noFill/>
        </p:spPr>
        <p:txBody>
          <a:bodyPr wrap="none" rtlCol="0">
            <a:spAutoFit/>
          </a:bodyPr>
          <a:lstStyle/>
          <a:p>
            <a:r>
              <a:rPr lang="es-ES" sz="1500" dirty="0">
                <a:latin typeface="Trebuchet MS" panose="020B0603020202020204" pitchFamily="34" charset="0"/>
              </a:rPr>
              <a:t>Pared protectora</a:t>
            </a:r>
            <a:endParaRPr lang="es-AR" sz="1500" dirty="0">
              <a:latin typeface="Trebuchet MS" panose="020B0603020202020204" pitchFamily="34" charset="0"/>
            </a:endParaRPr>
          </a:p>
        </p:txBody>
      </p:sp>
      <p:cxnSp>
        <p:nvCxnSpPr>
          <p:cNvPr id="9" name="Conector recto de flecha 8">
            <a:extLst>
              <a:ext uri="{FF2B5EF4-FFF2-40B4-BE49-F238E27FC236}">
                <a16:creationId xmlns:a16="http://schemas.microsoft.com/office/drawing/2014/main" id="{CAD759B2-323F-456A-05EB-7908F1893BD3}"/>
              </a:ext>
            </a:extLst>
          </p:cNvPr>
          <p:cNvCxnSpPr>
            <a:cxnSpLocks/>
            <a:stCxn id="5" idx="0"/>
          </p:cNvCxnSpPr>
          <p:nvPr/>
        </p:nvCxnSpPr>
        <p:spPr>
          <a:xfrm flipV="1">
            <a:off x="3356153" y="1965637"/>
            <a:ext cx="816008" cy="381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ector recto de flecha 9">
            <a:extLst>
              <a:ext uri="{FF2B5EF4-FFF2-40B4-BE49-F238E27FC236}">
                <a16:creationId xmlns:a16="http://schemas.microsoft.com/office/drawing/2014/main" id="{DFFFE22E-9310-33EF-5B39-2EA210E1F928}"/>
              </a:ext>
            </a:extLst>
          </p:cNvPr>
          <p:cNvCxnSpPr>
            <a:cxnSpLocks/>
          </p:cNvCxnSpPr>
          <p:nvPr/>
        </p:nvCxnSpPr>
        <p:spPr>
          <a:xfrm>
            <a:off x="3356153" y="3860726"/>
            <a:ext cx="0" cy="17852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96000238-6F46-8D8C-C68C-4AF3446A11C5}"/>
              </a:ext>
            </a:extLst>
          </p:cNvPr>
          <p:cNvCxnSpPr>
            <a:cxnSpLocks/>
          </p:cNvCxnSpPr>
          <p:nvPr/>
        </p:nvCxnSpPr>
        <p:spPr>
          <a:xfrm>
            <a:off x="7748528" y="3991966"/>
            <a:ext cx="66668" cy="15228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ector recto de flecha 11">
            <a:extLst>
              <a:ext uri="{FF2B5EF4-FFF2-40B4-BE49-F238E27FC236}">
                <a16:creationId xmlns:a16="http://schemas.microsoft.com/office/drawing/2014/main" id="{5C6583FF-16AE-2952-99D6-9D5AA346BEAF}"/>
              </a:ext>
            </a:extLst>
          </p:cNvPr>
          <p:cNvCxnSpPr>
            <a:cxnSpLocks/>
          </p:cNvCxnSpPr>
          <p:nvPr/>
        </p:nvCxnSpPr>
        <p:spPr>
          <a:xfrm flipV="1">
            <a:off x="8862060" y="2426970"/>
            <a:ext cx="1292504" cy="3693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CuadroTexto 12">
            <a:extLst>
              <a:ext uri="{FF2B5EF4-FFF2-40B4-BE49-F238E27FC236}">
                <a16:creationId xmlns:a16="http://schemas.microsoft.com/office/drawing/2014/main" id="{7DF07F54-1560-436A-ED64-52BB87B1930D}"/>
              </a:ext>
            </a:extLst>
          </p:cNvPr>
          <p:cNvSpPr txBox="1"/>
          <p:nvPr/>
        </p:nvSpPr>
        <p:spPr>
          <a:xfrm>
            <a:off x="6668495" y="5646010"/>
            <a:ext cx="2666114" cy="553998"/>
          </a:xfrm>
          <a:prstGeom prst="rect">
            <a:avLst/>
          </a:prstGeom>
          <a:noFill/>
        </p:spPr>
        <p:txBody>
          <a:bodyPr wrap="none" rtlCol="0">
            <a:spAutoFit/>
          </a:bodyPr>
          <a:lstStyle/>
          <a:p>
            <a:pPr algn="ctr"/>
            <a:r>
              <a:rPr lang="es-ES" sz="1500" dirty="0">
                <a:latin typeface="Trebuchet MS" panose="020B0603020202020204" pitchFamily="34" charset="0"/>
              </a:rPr>
              <a:t>Material Activo</a:t>
            </a:r>
          </a:p>
          <a:p>
            <a:pPr algn="ctr"/>
            <a:r>
              <a:rPr lang="es-ES" sz="1500" dirty="0">
                <a:latin typeface="Trebuchet MS" panose="020B0603020202020204" pitchFamily="34" charset="0"/>
              </a:rPr>
              <a:t>(Producto químico inhibidor)</a:t>
            </a:r>
            <a:endParaRPr lang="es-AR" sz="1500" dirty="0">
              <a:latin typeface="Trebuchet MS" panose="020B0603020202020204" pitchFamily="34" charset="0"/>
            </a:endParaRPr>
          </a:p>
        </p:txBody>
      </p:sp>
      <p:sp>
        <p:nvSpPr>
          <p:cNvPr id="14" name="CuadroTexto 13">
            <a:extLst>
              <a:ext uri="{FF2B5EF4-FFF2-40B4-BE49-F238E27FC236}">
                <a16:creationId xmlns:a16="http://schemas.microsoft.com/office/drawing/2014/main" id="{251C7269-752E-6CBE-4494-6B1F4AC1365D}"/>
              </a:ext>
            </a:extLst>
          </p:cNvPr>
          <p:cNvSpPr txBox="1"/>
          <p:nvPr/>
        </p:nvSpPr>
        <p:spPr>
          <a:xfrm>
            <a:off x="10131835" y="1877109"/>
            <a:ext cx="2111897" cy="2400657"/>
          </a:xfrm>
          <a:prstGeom prst="rect">
            <a:avLst/>
          </a:prstGeom>
          <a:noFill/>
        </p:spPr>
        <p:txBody>
          <a:bodyPr wrap="square" rtlCol="0">
            <a:spAutoFit/>
          </a:bodyPr>
          <a:lstStyle/>
          <a:p>
            <a:r>
              <a:rPr lang="es-ES" sz="1500" dirty="0">
                <a:latin typeface="Trebuchet MS" panose="020B0603020202020204" pitchFamily="34" charset="0"/>
              </a:rPr>
              <a:t>Pared protectora y matriz de soporte </a:t>
            </a:r>
          </a:p>
          <a:p>
            <a:r>
              <a:rPr lang="es-ES" sz="1500" dirty="0">
                <a:latin typeface="Trebuchet MS" panose="020B0603020202020204" pitchFamily="34" charset="0"/>
              </a:rPr>
              <a:t>(</a:t>
            </a:r>
            <a:r>
              <a:rPr lang="es-AR" sz="1500" u="sng" dirty="0">
                <a:latin typeface="Trebuchet MS" panose="020B0603020202020204" pitchFamily="34" charset="0"/>
              </a:rPr>
              <a:t>matriz sólida inorgánica</a:t>
            </a:r>
            <a:r>
              <a:rPr lang="es-AR" sz="1500" dirty="0">
                <a:latin typeface="Trebuchet MS" panose="020B0603020202020204" pitchFamily="34" charset="0"/>
              </a:rPr>
              <a:t>)</a:t>
            </a:r>
            <a:endParaRPr lang="es-ES" sz="1500" dirty="0">
              <a:latin typeface="Trebuchet MS" panose="020B0603020202020204" pitchFamily="34" charset="0"/>
            </a:endParaRPr>
          </a:p>
          <a:p>
            <a:endParaRPr lang="es-ES" sz="1500" dirty="0">
              <a:latin typeface="Trebuchet MS" panose="020B0603020202020204" pitchFamily="34" charset="0"/>
            </a:endParaRPr>
          </a:p>
          <a:p>
            <a:endParaRPr lang="es-ES" sz="1500" dirty="0">
              <a:latin typeface="Trebuchet MS" panose="020B0603020202020204" pitchFamily="34" charset="0"/>
            </a:endParaRPr>
          </a:p>
          <a:p>
            <a:endParaRPr lang="es-ES" sz="1500" dirty="0">
              <a:latin typeface="Trebuchet MS" panose="020B0603020202020204" pitchFamily="34" charset="0"/>
            </a:endParaRPr>
          </a:p>
          <a:p>
            <a:r>
              <a:rPr lang="es-ES" sz="1500" dirty="0">
                <a:latin typeface="Trebuchet MS" panose="020B0603020202020204" pitchFamily="34" charset="0"/>
              </a:rPr>
              <a:t>33% matriz</a:t>
            </a:r>
          </a:p>
          <a:p>
            <a:r>
              <a:rPr lang="es-ES" sz="1500" dirty="0">
                <a:latin typeface="Trebuchet MS" panose="020B0603020202020204" pitchFamily="34" charset="0"/>
              </a:rPr>
              <a:t>66% producto   químico concentrado</a:t>
            </a:r>
            <a:endParaRPr lang="es-AR" sz="1500" dirty="0">
              <a:latin typeface="Trebuchet MS" panose="020B0603020202020204" pitchFamily="34" charset="0"/>
            </a:endParaRPr>
          </a:p>
        </p:txBody>
      </p:sp>
      <p:sp>
        <p:nvSpPr>
          <p:cNvPr id="15" name="Rectángulo 14">
            <a:extLst>
              <a:ext uri="{FF2B5EF4-FFF2-40B4-BE49-F238E27FC236}">
                <a16:creationId xmlns:a16="http://schemas.microsoft.com/office/drawing/2014/main" id="{BFFDEC4A-C520-1022-C5C1-E523F6F70D3F}"/>
              </a:ext>
            </a:extLst>
          </p:cNvPr>
          <p:cNvSpPr/>
          <p:nvPr/>
        </p:nvSpPr>
        <p:spPr>
          <a:xfrm>
            <a:off x="9935886" y="3429000"/>
            <a:ext cx="2111897" cy="15564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73879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1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FF768-E9AF-0B8F-0269-BE7D3CBFAB77}"/>
              </a:ext>
            </a:extLst>
          </p:cNvPr>
          <p:cNvSpPr>
            <a:spLocks noGrp="1"/>
          </p:cNvSpPr>
          <p:nvPr>
            <p:ph type="title"/>
          </p:nvPr>
        </p:nvSpPr>
        <p:spPr/>
        <p:txBody>
          <a:bodyPr/>
          <a:lstStyle/>
          <a:p>
            <a:br>
              <a:rPr lang="es-ES" dirty="0"/>
            </a:br>
            <a:r>
              <a:rPr lang="es-ES" sz="4000" b="1" dirty="0">
                <a:latin typeface="Trebuchet MS" panose="020B0603020202020204" pitchFamily="34" charset="0"/>
              </a:rPr>
              <a:t>TRATAMIENTO ENCAPSULADO</a:t>
            </a:r>
            <a:endParaRPr lang="es-AR" sz="4000" b="1" dirty="0">
              <a:latin typeface="Trebuchet MS" panose="020B0603020202020204" pitchFamily="34" charset="0"/>
            </a:endParaRPr>
          </a:p>
        </p:txBody>
      </p:sp>
      <p:pic>
        <p:nvPicPr>
          <p:cNvPr id="16" name="Imagen 1">
            <a:extLst>
              <a:ext uri="{FF2B5EF4-FFF2-40B4-BE49-F238E27FC236}">
                <a16:creationId xmlns:a16="http://schemas.microsoft.com/office/drawing/2014/main" id="{EA8E1355-7147-9C0B-1939-315BE0E48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178" r="12732"/>
          <a:stretch>
            <a:fillRect/>
          </a:stretch>
        </p:blipFill>
        <p:spPr bwMode="auto">
          <a:xfrm>
            <a:off x="9068948" y="1690688"/>
            <a:ext cx="2890494" cy="50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B7C81F41-E354-FE68-BA3A-96E2C19D3A11}"/>
              </a:ext>
            </a:extLst>
          </p:cNvPr>
          <p:cNvSpPr txBox="1"/>
          <p:nvPr/>
        </p:nvSpPr>
        <p:spPr>
          <a:xfrm>
            <a:off x="531421" y="1865899"/>
            <a:ext cx="8214546" cy="5525615"/>
          </a:xfrm>
          <a:prstGeom prst="rect">
            <a:avLst/>
          </a:prstGeom>
          <a:noFill/>
        </p:spPr>
        <p:txBody>
          <a:bodyPr wrap="square">
            <a:spAutoFit/>
          </a:bodyPr>
          <a:lstStyle/>
          <a:p>
            <a:pPr algn="just">
              <a:buFontTx/>
              <a:buNone/>
            </a:pPr>
            <a:r>
              <a:rPr lang="es-AR" altLang="es-AR" sz="1800" dirty="0">
                <a:latin typeface="Trebuchet MS" panose="020B0603020202020204" pitchFamily="34" charset="0"/>
              </a:rPr>
              <a:t>La aplicación de tratamiento químico en versión sólida </a:t>
            </a:r>
            <a:r>
              <a:rPr lang="es-MX" altLang="es-AR" sz="1800" dirty="0">
                <a:latin typeface="Trebuchet MS" panose="020B0603020202020204" pitchFamily="34" charset="0"/>
              </a:rPr>
              <a:t>presenta una serie de ventajas respecto a los tratamientos químicos líquidos convencionales: </a:t>
            </a:r>
          </a:p>
          <a:p>
            <a:pPr algn="just">
              <a:buFontTx/>
              <a:buNone/>
            </a:pPr>
            <a:endParaRPr lang="es-MX" altLang="es-AR" sz="1800" dirty="0">
              <a:latin typeface="Trebuchet MS" panose="020B0603020202020204" pitchFamily="34" charset="0"/>
            </a:endParaRPr>
          </a:p>
          <a:p>
            <a:pPr marL="285750" indent="-285750" algn="just">
              <a:lnSpc>
                <a:spcPct val="140000"/>
              </a:lnSpc>
              <a:buFont typeface="Arial" panose="020B0604020202020204" pitchFamily="34" charset="0"/>
              <a:buChar char="•"/>
            </a:pPr>
            <a:r>
              <a:rPr lang="es-MX" altLang="es-AR" sz="1600" dirty="0">
                <a:latin typeface="Trebuchet MS" panose="020B0603020202020204" pitchFamily="34" charset="0"/>
              </a:rPr>
              <a:t>Se realiza una </a:t>
            </a:r>
            <a:r>
              <a:rPr lang="es-MX" altLang="es-AR" sz="1600" i="1" u="sng" dirty="0">
                <a:latin typeface="Trebuchet MS" panose="020B0603020202020204" pitchFamily="34" charset="0"/>
              </a:rPr>
              <a:t>única aplicación </a:t>
            </a:r>
            <a:r>
              <a:rPr lang="es-MX" altLang="es-AR" sz="1600" dirty="0">
                <a:latin typeface="Trebuchet MS" panose="020B0603020202020204" pitchFamily="34" charset="0"/>
              </a:rPr>
              <a:t>y se extiende por un período prolongado.</a:t>
            </a:r>
          </a:p>
          <a:p>
            <a:pPr marL="285750" indent="-285750" algn="just">
              <a:lnSpc>
                <a:spcPct val="140000"/>
              </a:lnSpc>
              <a:buFont typeface="Arial" panose="020B0604020202020204" pitchFamily="34" charset="0"/>
              <a:buChar char="•"/>
            </a:pPr>
            <a:r>
              <a:rPr lang="es-MX" altLang="es-AR" sz="1600" dirty="0">
                <a:latin typeface="Trebuchet MS" panose="020B0603020202020204" pitchFamily="34" charset="0"/>
              </a:rPr>
              <a:t>Mejora la protección de la bomba ya que </a:t>
            </a:r>
            <a:r>
              <a:rPr lang="es-MX" altLang="es-AR" sz="1600" i="1" u="sng" dirty="0">
                <a:latin typeface="Trebuchet MS" panose="020B0603020202020204" pitchFamily="34" charset="0"/>
              </a:rPr>
              <a:t>dosifica</a:t>
            </a:r>
            <a:r>
              <a:rPr lang="es-MX" altLang="es-AR" sz="1600" dirty="0">
                <a:latin typeface="Trebuchet MS" panose="020B0603020202020204" pitchFamily="34" charset="0"/>
              </a:rPr>
              <a:t> directamente en la zona de interés, </a:t>
            </a:r>
            <a:r>
              <a:rPr lang="es-MX" altLang="es-AR" sz="1600" i="1" u="sng" dirty="0">
                <a:latin typeface="Trebuchet MS" panose="020B0603020202020204" pitchFamily="34" charset="0"/>
              </a:rPr>
              <a:t>desde el fondo de pozo</a:t>
            </a:r>
            <a:r>
              <a:rPr lang="es-MX" altLang="es-AR" sz="1600" dirty="0">
                <a:latin typeface="Trebuchet MS" panose="020B0603020202020204" pitchFamily="34" charset="0"/>
              </a:rPr>
              <a:t>.</a:t>
            </a:r>
            <a:endParaRPr lang="es-AR" altLang="es-AR" sz="1600" dirty="0">
              <a:latin typeface="Trebuchet MS" panose="020B0603020202020204" pitchFamily="34" charset="0"/>
            </a:endParaRPr>
          </a:p>
          <a:p>
            <a:pPr marL="285750" indent="-285750">
              <a:lnSpc>
                <a:spcPct val="140000"/>
              </a:lnSpc>
              <a:buFont typeface="Arial" panose="020B0604020202020204" pitchFamily="34" charset="0"/>
              <a:buChar char="•"/>
            </a:pPr>
            <a:r>
              <a:rPr lang="es-MX" altLang="es-AR" sz="1600" i="1" u="sng" dirty="0">
                <a:latin typeface="Trebuchet MS" panose="020B0603020202020204" pitchFamily="34" charset="0"/>
              </a:rPr>
              <a:t>No</a:t>
            </a:r>
            <a:r>
              <a:rPr lang="es-MX" altLang="es-AR" sz="1600" dirty="0">
                <a:latin typeface="Trebuchet MS" panose="020B0603020202020204" pitchFamily="34" charset="0"/>
              </a:rPr>
              <a:t> requiere </a:t>
            </a:r>
            <a:r>
              <a:rPr lang="es-MX" altLang="es-AR" sz="1600" i="1" u="sng" dirty="0">
                <a:latin typeface="Trebuchet MS" panose="020B0603020202020204" pitchFamily="34" charset="0"/>
              </a:rPr>
              <a:t>control ni mantenimiento de bomba </a:t>
            </a:r>
            <a:r>
              <a:rPr lang="es-MX" altLang="es-AR" sz="1600" dirty="0">
                <a:latin typeface="Trebuchet MS" panose="020B0603020202020204" pitchFamily="34" charset="0"/>
              </a:rPr>
              <a:t>dosificadora. </a:t>
            </a:r>
            <a:endParaRPr lang="es-AR" altLang="es-AR" sz="1600" dirty="0">
              <a:latin typeface="Trebuchet MS" panose="020B0603020202020204" pitchFamily="34" charset="0"/>
            </a:endParaRPr>
          </a:p>
          <a:p>
            <a:pPr marL="285750" indent="-285750" algn="just">
              <a:lnSpc>
                <a:spcPct val="140000"/>
              </a:lnSpc>
              <a:buFont typeface="Arial" panose="020B0604020202020204" pitchFamily="34" charset="0"/>
              <a:buChar char="•"/>
            </a:pPr>
            <a:r>
              <a:rPr lang="es-MX" altLang="es-AR" sz="1600" i="1" u="sng" dirty="0">
                <a:latin typeface="Trebuchet MS" panose="020B0603020202020204" pitchFamily="34" charset="0"/>
              </a:rPr>
              <a:t>No</a:t>
            </a:r>
            <a:r>
              <a:rPr lang="es-MX" altLang="es-AR" sz="1600" dirty="0">
                <a:latin typeface="Trebuchet MS" panose="020B0603020202020204" pitchFamily="34" charset="0"/>
              </a:rPr>
              <a:t> requiere la logística de </a:t>
            </a:r>
            <a:r>
              <a:rPr lang="es-MX" altLang="es-AR" sz="1600" i="1" u="sng" dirty="0">
                <a:latin typeface="Trebuchet MS" panose="020B0603020202020204" pitchFamily="34" charset="0"/>
              </a:rPr>
              <a:t>reposición de producto químico </a:t>
            </a:r>
            <a:r>
              <a:rPr lang="es-MX" altLang="es-AR" sz="1600" dirty="0">
                <a:latin typeface="Trebuchet MS" panose="020B0603020202020204" pitchFamily="34" charset="0"/>
              </a:rPr>
              <a:t>en contenedores de superficie. </a:t>
            </a:r>
          </a:p>
          <a:p>
            <a:pPr marL="285750" indent="-285750" algn="just">
              <a:lnSpc>
                <a:spcPct val="140000"/>
              </a:lnSpc>
              <a:buFont typeface="Arial" panose="020B0604020202020204" pitchFamily="34" charset="0"/>
              <a:buChar char="•"/>
            </a:pPr>
            <a:r>
              <a:rPr lang="es-MX" altLang="es-AR" sz="1600" i="1" u="sng" dirty="0">
                <a:latin typeface="Trebuchet MS" panose="020B0603020202020204" pitchFamily="34" charset="0"/>
              </a:rPr>
              <a:t>No</a:t>
            </a:r>
            <a:r>
              <a:rPr lang="es-MX" altLang="es-AR" sz="1600" dirty="0">
                <a:latin typeface="Trebuchet MS" panose="020B0603020202020204" pitchFamily="34" charset="0"/>
              </a:rPr>
              <a:t> requiere de </a:t>
            </a:r>
            <a:r>
              <a:rPr lang="es-MX" altLang="es-AR" sz="1600" i="1" u="sng" dirty="0">
                <a:latin typeface="Trebuchet MS" panose="020B0603020202020204" pitchFamily="34" charset="0"/>
              </a:rPr>
              <a:t>fuente de energía eléctrica</a:t>
            </a:r>
            <a:r>
              <a:rPr lang="es-MX" altLang="es-AR" sz="1600" dirty="0">
                <a:latin typeface="Trebuchet MS" panose="020B0603020202020204" pitchFamily="34" charset="0"/>
              </a:rPr>
              <a:t> en superficie.</a:t>
            </a:r>
            <a:endParaRPr lang="es-AR" altLang="es-AR" sz="1600" dirty="0">
              <a:latin typeface="Trebuchet MS" panose="020B0603020202020204" pitchFamily="34" charset="0"/>
            </a:endParaRPr>
          </a:p>
          <a:p>
            <a:pPr marL="285750" indent="-285750" algn="just">
              <a:lnSpc>
                <a:spcPct val="140000"/>
              </a:lnSpc>
              <a:spcAft>
                <a:spcPts val="400"/>
              </a:spcAft>
              <a:buFont typeface="Arial" panose="020B0604020202020204" pitchFamily="34" charset="0"/>
              <a:buChar char="•"/>
            </a:pPr>
            <a:r>
              <a:rPr lang="es-MX" altLang="es-AR" sz="1600" dirty="0">
                <a:latin typeface="Trebuchet MS" panose="020B0603020202020204" pitchFamily="34" charset="0"/>
              </a:rPr>
              <a:t>Puede ser </a:t>
            </a:r>
            <a:r>
              <a:rPr lang="es-MX" altLang="es-AR" sz="1600" i="1" u="sng" dirty="0">
                <a:latin typeface="Trebuchet MS" panose="020B0603020202020204" pitchFamily="34" charset="0"/>
              </a:rPr>
              <a:t>aplicado en pozos que tienen </a:t>
            </a:r>
            <a:r>
              <a:rPr lang="es-MX" altLang="es-AR" sz="1600" i="1" u="sng" dirty="0" err="1">
                <a:latin typeface="Trebuchet MS" panose="020B0603020202020204" pitchFamily="34" charset="0"/>
              </a:rPr>
              <a:t>packers</a:t>
            </a:r>
            <a:r>
              <a:rPr lang="es-MX" altLang="es-AR" sz="1600" i="1" u="sng" dirty="0">
                <a:latin typeface="Trebuchet MS" panose="020B0603020202020204" pitchFamily="34" charset="0"/>
              </a:rPr>
              <a:t> </a:t>
            </a:r>
            <a:r>
              <a:rPr lang="es-MX" altLang="es-AR" sz="1600" dirty="0">
                <a:latin typeface="Trebuchet MS" panose="020B0603020202020204" pitchFamily="34" charset="0"/>
              </a:rPr>
              <a:t>(durante la intervención).</a:t>
            </a:r>
            <a:endParaRPr lang="es-AR" altLang="es-AR" sz="1600" dirty="0">
              <a:latin typeface="Trebuchet MS" panose="020B0603020202020204" pitchFamily="34" charset="0"/>
            </a:endParaRPr>
          </a:p>
          <a:p>
            <a:pPr marL="285750" indent="-285750" algn="just">
              <a:lnSpc>
                <a:spcPct val="140000"/>
              </a:lnSpc>
              <a:spcAft>
                <a:spcPts val="400"/>
              </a:spcAft>
              <a:buFont typeface="Arial" panose="020B0604020202020204" pitchFamily="34" charset="0"/>
              <a:buChar char="•"/>
            </a:pPr>
            <a:r>
              <a:rPr lang="es-MX" altLang="es-AR" sz="1600" i="1" u="sng" dirty="0">
                <a:latin typeface="Trebuchet MS" panose="020B0603020202020204" pitchFamily="34" charset="0"/>
              </a:rPr>
              <a:t>No</a:t>
            </a:r>
            <a:r>
              <a:rPr lang="es-MX" altLang="es-AR" sz="1600" dirty="0">
                <a:latin typeface="Trebuchet MS" panose="020B0603020202020204" pitchFamily="34" charset="0"/>
              </a:rPr>
              <a:t> existe el riesgo de </a:t>
            </a:r>
            <a:r>
              <a:rPr lang="es-MX" altLang="es-AR" sz="1600" i="1" u="sng" dirty="0">
                <a:latin typeface="Trebuchet MS" panose="020B0603020202020204" pitchFamily="34" charset="0"/>
              </a:rPr>
              <a:t>daño a la formación</a:t>
            </a:r>
            <a:r>
              <a:rPr lang="es-MX" altLang="es-AR" sz="1600" dirty="0">
                <a:latin typeface="Trebuchet MS" panose="020B0603020202020204" pitchFamily="34" charset="0"/>
              </a:rPr>
              <a:t>.</a:t>
            </a:r>
          </a:p>
          <a:p>
            <a:pPr marL="285750" indent="-285750" algn="just">
              <a:lnSpc>
                <a:spcPct val="140000"/>
              </a:lnSpc>
              <a:spcAft>
                <a:spcPts val="400"/>
              </a:spcAft>
              <a:buFont typeface="Arial" panose="020B0604020202020204" pitchFamily="34" charset="0"/>
              <a:buChar char="•"/>
            </a:pPr>
            <a:r>
              <a:rPr lang="es-MX" altLang="es-AR" sz="1600" dirty="0">
                <a:latin typeface="Trebuchet MS" panose="020B0603020202020204" pitchFamily="34" charset="0"/>
              </a:rPr>
              <a:t>Es un producto sólido, por lo que el </a:t>
            </a:r>
            <a:r>
              <a:rPr lang="es-MX" altLang="es-AR" sz="1600" i="1" u="sng" dirty="0">
                <a:latin typeface="Trebuchet MS" panose="020B0603020202020204" pitchFamily="34" charset="0"/>
              </a:rPr>
              <a:t>riesgo de derrame se minimiza</a:t>
            </a:r>
            <a:r>
              <a:rPr lang="es-MX" altLang="es-AR" sz="1600" dirty="0">
                <a:latin typeface="Trebuchet MS" panose="020B0603020202020204" pitchFamily="34" charset="0"/>
              </a:rPr>
              <a:t>.</a:t>
            </a:r>
            <a:endParaRPr lang="es-AR" altLang="es-AR" sz="1600" dirty="0">
              <a:latin typeface="Trebuchet MS" panose="020B0603020202020204" pitchFamily="34" charset="0"/>
            </a:endParaRPr>
          </a:p>
          <a:p>
            <a:pPr marL="285750" indent="-285750" algn="just">
              <a:lnSpc>
                <a:spcPct val="140000"/>
              </a:lnSpc>
              <a:spcAft>
                <a:spcPts val="400"/>
              </a:spcAft>
              <a:buFont typeface="Arial" panose="020B0604020202020204" pitchFamily="34" charset="0"/>
              <a:buChar char="•"/>
            </a:pPr>
            <a:r>
              <a:rPr lang="es-MX" altLang="es-AR" sz="1600" i="1" u="sng" dirty="0">
                <a:latin typeface="Trebuchet MS" panose="020B0603020202020204" pitchFamily="34" charset="0"/>
              </a:rPr>
              <a:t>Es</a:t>
            </a:r>
            <a:r>
              <a:rPr lang="es-MX" altLang="es-AR" sz="1600" dirty="0">
                <a:latin typeface="Trebuchet MS" panose="020B0603020202020204" pitchFamily="34" charset="0"/>
              </a:rPr>
              <a:t> una tecnología </a:t>
            </a:r>
            <a:r>
              <a:rPr lang="es-MX" altLang="es-AR" sz="1600" i="1" u="sng" dirty="0">
                <a:latin typeface="Trebuchet MS" panose="020B0603020202020204" pitchFamily="34" charset="0"/>
              </a:rPr>
              <a:t>sustentable</a:t>
            </a:r>
            <a:r>
              <a:rPr lang="es-MX" altLang="es-AR" sz="1600" dirty="0">
                <a:latin typeface="Trebuchet MS" panose="020B0603020202020204" pitchFamily="34" charset="0"/>
              </a:rPr>
              <a:t>.</a:t>
            </a:r>
          </a:p>
          <a:p>
            <a:pPr algn="just">
              <a:spcAft>
                <a:spcPts val="400"/>
              </a:spcAft>
              <a:buSzPts val="1100"/>
              <a:buFont typeface="Symbol" panose="05050102010706020507" pitchFamily="18" charset="2"/>
              <a:buChar char=""/>
            </a:pPr>
            <a:endParaRPr lang="es-MX" altLang="es-AR" sz="1800" dirty="0">
              <a:latin typeface="Trebuchet MS" panose="020B0603020202020204" pitchFamily="34" charset="0"/>
            </a:endParaRPr>
          </a:p>
          <a:p>
            <a:pPr algn="just">
              <a:buFontTx/>
              <a:buNone/>
            </a:pPr>
            <a:endParaRPr lang="es-AR" altLang="es-AR" sz="1800" dirty="0">
              <a:latin typeface="Trebuchet MS" panose="020B0603020202020204" pitchFamily="34" charset="0"/>
            </a:endParaRPr>
          </a:p>
        </p:txBody>
      </p:sp>
      <p:cxnSp>
        <p:nvCxnSpPr>
          <p:cNvPr id="6" name="Conector: curvado 5">
            <a:extLst>
              <a:ext uri="{FF2B5EF4-FFF2-40B4-BE49-F238E27FC236}">
                <a16:creationId xmlns:a16="http://schemas.microsoft.com/office/drawing/2014/main" id="{43C12CBA-2F8B-EC3C-D7A5-A5599705771A}"/>
              </a:ext>
            </a:extLst>
          </p:cNvPr>
          <p:cNvCxnSpPr>
            <a:cxnSpLocks/>
          </p:cNvCxnSpPr>
          <p:nvPr/>
        </p:nvCxnSpPr>
        <p:spPr>
          <a:xfrm>
            <a:off x="9068948" y="3382250"/>
            <a:ext cx="756000" cy="288000"/>
          </a:xfrm>
          <a:prstGeom prst="curvedConnector3">
            <a:avLst>
              <a:gd name="adj1" fmla="val 4867"/>
            </a:avLst>
          </a:prstGeom>
          <a:ln w="3810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7" name="Conector: curvado 6">
            <a:extLst>
              <a:ext uri="{FF2B5EF4-FFF2-40B4-BE49-F238E27FC236}">
                <a16:creationId xmlns:a16="http://schemas.microsoft.com/office/drawing/2014/main" id="{E8BEC0B0-4DAF-CDD0-A266-E0E68D024352}"/>
              </a:ext>
            </a:extLst>
          </p:cNvPr>
          <p:cNvCxnSpPr>
            <a:cxnSpLocks/>
          </p:cNvCxnSpPr>
          <p:nvPr/>
        </p:nvCxnSpPr>
        <p:spPr>
          <a:xfrm>
            <a:off x="9068948" y="3633875"/>
            <a:ext cx="756000" cy="288000"/>
          </a:xfrm>
          <a:prstGeom prst="curvedConnector3">
            <a:avLst>
              <a:gd name="adj1" fmla="val 4867"/>
            </a:avLst>
          </a:prstGeom>
          <a:ln w="3810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8" name="Conector: curvado 7">
            <a:extLst>
              <a:ext uri="{FF2B5EF4-FFF2-40B4-BE49-F238E27FC236}">
                <a16:creationId xmlns:a16="http://schemas.microsoft.com/office/drawing/2014/main" id="{80C249F5-38B1-AF47-A489-A8DEE13A565D}"/>
              </a:ext>
            </a:extLst>
          </p:cNvPr>
          <p:cNvCxnSpPr>
            <a:cxnSpLocks/>
          </p:cNvCxnSpPr>
          <p:nvPr/>
        </p:nvCxnSpPr>
        <p:spPr>
          <a:xfrm>
            <a:off x="9068948" y="3849125"/>
            <a:ext cx="756000" cy="288000"/>
          </a:xfrm>
          <a:prstGeom prst="curvedConnector3">
            <a:avLst>
              <a:gd name="adj1" fmla="val 4867"/>
            </a:avLst>
          </a:prstGeom>
          <a:ln w="3810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10" name="Conector: curvado 9">
            <a:extLst>
              <a:ext uri="{FF2B5EF4-FFF2-40B4-BE49-F238E27FC236}">
                <a16:creationId xmlns:a16="http://schemas.microsoft.com/office/drawing/2014/main" id="{93DC8C1F-4E2A-3281-F87B-A97103D2A4F7}"/>
              </a:ext>
            </a:extLst>
          </p:cNvPr>
          <p:cNvCxnSpPr>
            <a:cxnSpLocks/>
          </p:cNvCxnSpPr>
          <p:nvPr/>
        </p:nvCxnSpPr>
        <p:spPr>
          <a:xfrm rot="10800000" flipV="1">
            <a:off x="10514195" y="3466148"/>
            <a:ext cx="756000" cy="288000"/>
          </a:xfrm>
          <a:prstGeom prst="curvedConnector3">
            <a:avLst>
              <a:gd name="adj1" fmla="val 4867"/>
            </a:avLst>
          </a:prstGeom>
          <a:ln w="3810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11" name="Conector: curvado 10">
            <a:extLst>
              <a:ext uri="{FF2B5EF4-FFF2-40B4-BE49-F238E27FC236}">
                <a16:creationId xmlns:a16="http://schemas.microsoft.com/office/drawing/2014/main" id="{984C96FE-C089-4476-00FA-4553B118125E}"/>
              </a:ext>
            </a:extLst>
          </p:cNvPr>
          <p:cNvCxnSpPr>
            <a:cxnSpLocks/>
          </p:cNvCxnSpPr>
          <p:nvPr/>
        </p:nvCxnSpPr>
        <p:spPr>
          <a:xfrm rot="10800000" flipV="1">
            <a:off x="10516957" y="3898938"/>
            <a:ext cx="756000" cy="288000"/>
          </a:xfrm>
          <a:prstGeom prst="curvedConnector3">
            <a:avLst>
              <a:gd name="adj1" fmla="val 8009"/>
            </a:avLst>
          </a:prstGeom>
          <a:ln w="3810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13" name="Conector: curvado 12">
            <a:extLst>
              <a:ext uri="{FF2B5EF4-FFF2-40B4-BE49-F238E27FC236}">
                <a16:creationId xmlns:a16="http://schemas.microsoft.com/office/drawing/2014/main" id="{57A3888D-DF33-9EC1-8962-3F9C9F5B4ADE}"/>
              </a:ext>
            </a:extLst>
          </p:cNvPr>
          <p:cNvCxnSpPr>
            <a:cxnSpLocks/>
          </p:cNvCxnSpPr>
          <p:nvPr/>
        </p:nvCxnSpPr>
        <p:spPr>
          <a:xfrm rot="10800000" flipV="1">
            <a:off x="10514195" y="3682543"/>
            <a:ext cx="756000" cy="288000"/>
          </a:xfrm>
          <a:prstGeom prst="curvedConnector3">
            <a:avLst>
              <a:gd name="adj1" fmla="val 8009"/>
            </a:avLst>
          </a:prstGeom>
          <a:ln w="38100">
            <a:solidFill>
              <a:srgbClr val="00B050"/>
            </a:solidFill>
            <a:tailEnd type="triangle"/>
          </a:ln>
        </p:spPr>
        <p:style>
          <a:lnRef idx="1">
            <a:schemeClr val="accent6"/>
          </a:lnRef>
          <a:fillRef idx="0">
            <a:schemeClr val="accent6"/>
          </a:fillRef>
          <a:effectRef idx="0">
            <a:schemeClr val="accent6"/>
          </a:effectRef>
          <a:fontRef idx="minor">
            <a:schemeClr val="tx1"/>
          </a:fontRef>
        </p:style>
      </p:cxnSp>
      <p:sp>
        <p:nvSpPr>
          <p:cNvPr id="9" name="Rectángulo 8">
            <a:extLst>
              <a:ext uri="{FF2B5EF4-FFF2-40B4-BE49-F238E27FC236}">
                <a16:creationId xmlns:a16="http://schemas.microsoft.com/office/drawing/2014/main" id="{B871ED44-6195-804D-72FD-DB289A1F20A4}"/>
              </a:ext>
            </a:extLst>
          </p:cNvPr>
          <p:cNvSpPr/>
          <p:nvPr/>
        </p:nvSpPr>
        <p:spPr>
          <a:xfrm>
            <a:off x="193964" y="1690688"/>
            <a:ext cx="8552003" cy="5040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07246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5A33D-9FB4-2405-F4FE-FD6324926DAB}"/>
              </a:ext>
            </a:extLst>
          </p:cNvPr>
          <p:cNvSpPr>
            <a:spLocks noGrp="1"/>
          </p:cNvSpPr>
          <p:nvPr>
            <p:ph type="title"/>
          </p:nvPr>
        </p:nvSpPr>
        <p:spPr/>
        <p:txBody>
          <a:bodyPr/>
          <a:lstStyle/>
          <a:p>
            <a:br>
              <a:rPr lang="es-ES" b="1" dirty="0">
                <a:latin typeface="Trebuchet MS" panose="020B0603020202020204" pitchFamily="34" charset="0"/>
              </a:rPr>
            </a:br>
            <a:r>
              <a:rPr lang="es-ES" sz="4000" b="1" dirty="0">
                <a:latin typeface="Trebuchet MS" panose="020B0603020202020204" pitchFamily="34" charset="0"/>
              </a:rPr>
              <a:t>APLICACIÓN EN CAMPO</a:t>
            </a:r>
            <a:endParaRPr lang="es-AR" sz="4000" b="1" dirty="0">
              <a:latin typeface="Trebuchet MS" panose="020B0603020202020204" pitchFamily="34" charset="0"/>
            </a:endParaRPr>
          </a:p>
        </p:txBody>
      </p:sp>
      <p:sp>
        <p:nvSpPr>
          <p:cNvPr id="5" name="Marcador de contenido 2">
            <a:extLst>
              <a:ext uri="{FF2B5EF4-FFF2-40B4-BE49-F238E27FC236}">
                <a16:creationId xmlns:a16="http://schemas.microsoft.com/office/drawing/2014/main" id="{29CB8CBE-A03B-F043-F9AC-DDA32C6D9180}"/>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endParaRPr lang="es-AR" sz="2000" dirty="0">
              <a:solidFill>
                <a:srgbClr val="000000"/>
              </a:solidFill>
              <a:effectLst/>
              <a:latin typeface="Trebuchet MS" panose="020B0603020202020204" pitchFamily="34" charset="0"/>
              <a:ea typeface="Calibri" panose="020F0502020204030204" pitchFamily="34" charset="0"/>
            </a:endParaRPr>
          </a:p>
          <a:p>
            <a:pPr marL="0" indent="0" algn="just">
              <a:spcAft>
                <a:spcPts val="600"/>
              </a:spcAft>
              <a:buNone/>
            </a:pPr>
            <a:r>
              <a:rPr lang="es-AR" sz="2000" dirty="0">
                <a:solidFill>
                  <a:srgbClr val="000000"/>
                </a:solidFill>
                <a:effectLst/>
                <a:latin typeface="Trebuchet MS" panose="020B0603020202020204" pitchFamily="34" charset="0"/>
                <a:ea typeface="Calibri" panose="020F0502020204030204" pitchFamily="34" charset="0"/>
              </a:rPr>
              <a:t>A continuación, se presentan las etapas que se llevaron a cabo para realizar la aplicación en campo:</a:t>
            </a:r>
            <a:endParaRPr lang="es-AR" sz="2000" dirty="0">
              <a:solidFill>
                <a:srgbClr val="000000"/>
              </a:solidFill>
              <a:effectLst/>
              <a:latin typeface="Trebuchet MS" panose="020B0603020202020204" pitchFamily="34" charset="0"/>
              <a:ea typeface="Times New Roman" panose="02020603050405020304" pitchFamily="18" charset="0"/>
            </a:endParaRPr>
          </a:p>
          <a:p>
            <a:pPr marL="342900" lvl="0" indent="-342900" algn="just">
              <a:lnSpc>
                <a:spcPct val="150000"/>
              </a:lnSpc>
              <a:spcAft>
                <a:spcPts val="600"/>
              </a:spcAft>
              <a:buFont typeface="+mj-lt"/>
              <a:buAutoNum type="arabicPeriod"/>
            </a:pPr>
            <a:r>
              <a:rPr lang="es-AR" sz="2000" dirty="0">
                <a:solidFill>
                  <a:srgbClr val="000000"/>
                </a:solidFill>
                <a:effectLst/>
                <a:latin typeface="Trebuchet MS" panose="020B0603020202020204" pitchFamily="34" charset="0"/>
                <a:ea typeface="Calibri" panose="020F0502020204030204" pitchFamily="34" charset="0"/>
              </a:rPr>
              <a:t>Selección de pozos candidatos</a:t>
            </a:r>
            <a:endParaRPr lang="es-AR" sz="2000" dirty="0">
              <a:solidFill>
                <a:srgbClr val="000000"/>
              </a:solidFill>
              <a:effectLst/>
              <a:latin typeface="Trebuchet MS" panose="020B0603020202020204" pitchFamily="34" charset="0"/>
              <a:ea typeface="Times New Roman" panose="02020603050405020304" pitchFamily="18" charset="0"/>
            </a:endParaRPr>
          </a:p>
          <a:p>
            <a:pPr marL="342900" lvl="0" indent="-342900" algn="just">
              <a:lnSpc>
                <a:spcPct val="150000"/>
              </a:lnSpc>
              <a:spcAft>
                <a:spcPts val="600"/>
              </a:spcAft>
              <a:buFont typeface="+mj-lt"/>
              <a:buAutoNum type="arabicPeriod"/>
            </a:pPr>
            <a:r>
              <a:rPr lang="es-AR" sz="2000" dirty="0">
                <a:solidFill>
                  <a:srgbClr val="000000"/>
                </a:solidFill>
                <a:effectLst/>
                <a:latin typeface="Trebuchet MS" panose="020B0603020202020204" pitchFamily="34" charset="0"/>
                <a:ea typeface="Calibri" panose="020F0502020204030204" pitchFamily="34" charset="0"/>
              </a:rPr>
              <a:t>Diseño del tratamiento</a:t>
            </a:r>
            <a:endParaRPr lang="es-AR" sz="2000" dirty="0">
              <a:solidFill>
                <a:srgbClr val="000000"/>
              </a:solidFill>
              <a:effectLst/>
              <a:latin typeface="Trebuchet MS" panose="020B0603020202020204" pitchFamily="34" charset="0"/>
              <a:ea typeface="Times New Roman" panose="02020603050405020304" pitchFamily="18" charset="0"/>
            </a:endParaRPr>
          </a:p>
          <a:p>
            <a:pPr marL="342900" lvl="0" indent="-342900" algn="just">
              <a:lnSpc>
                <a:spcPct val="150000"/>
              </a:lnSpc>
              <a:spcAft>
                <a:spcPts val="600"/>
              </a:spcAft>
              <a:buFont typeface="+mj-lt"/>
              <a:buAutoNum type="arabicPeriod"/>
            </a:pPr>
            <a:r>
              <a:rPr lang="es-AR" sz="2000" dirty="0">
                <a:solidFill>
                  <a:srgbClr val="000000"/>
                </a:solidFill>
                <a:effectLst/>
                <a:latin typeface="Trebuchet MS" panose="020B0603020202020204" pitchFamily="34" charset="0"/>
                <a:ea typeface="Calibri" panose="020F0502020204030204" pitchFamily="34" charset="0"/>
              </a:rPr>
              <a:t>Seguimiento y Monitoreo de aplicación.</a:t>
            </a:r>
            <a:endParaRPr lang="es-AR" sz="2000" dirty="0">
              <a:solidFill>
                <a:srgbClr val="000000"/>
              </a:solidFill>
              <a:effectLst/>
              <a:latin typeface="Trebuchet MS" panose="020B0603020202020204" pitchFamily="34" charset="0"/>
              <a:ea typeface="Times New Roman" panose="02020603050405020304" pitchFamily="18" charset="0"/>
            </a:endParaRPr>
          </a:p>
          <a:p>
            <a:endParaRPr lang="es-AR" sz="2000" dirty="0">
              <a:latin typeface="Trebuchet MS" panose="020B0603020202020204" pitchFamily="34" charset="0"/>
            </a:endParaRPr>
          </a:p>
        </p:txBody>
      </p:sp>
    </p:spTree>
    <p:extLst>
      <p:ext uri="{BB962C8B-B14F-4D97-AF65-F5344CB8AC3E}">
        <p14:creationId xmlns:p14="http://schemas.microsoft.com/office/powerpoint/2010/main" val="374775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5A33D-9FB4-2405-F4FE-FD6324926DAB}"/>
              </a:ext>
            </a:extLst>
          </p:cNvPr>
          <p:cNvSpPr>
            <a:spLocks noGrp="1"/>
          </p:cNvSpPr>
          <p:nvPr>
            <p:ph type="title"/>
          </p:nvPr>
        </p:nvSpPr>
        <p:spPr/>
        <p:txBody>
          <a:bodyPr/>
          <a:lstStyle/>
          <a:p>
            <a:br>
              <a:rPr lang="es-ES" b="1" dirty="0">
                <a:latin typeface="Trebuchet MS" panose="020B0603020202020204" pitchFamily="34" charset="0"/>
              </a:rPr>
            </a:br>
            <a:r>
              <a:rPr lang="es-ES" sz="4000" b="1" dirty="0">
                <a:latin typeface="Trebuchet MS" panose="020B0603020202020204" pitchFamily="34" charset="0"/>
              </a:rPr>
              <a:t>SELECCIÓN DE POZOS CANDIDATOS</a:t>
            </a:r>
            <a:endParaRPr lang="es-AR" sz="4000" b="1" dirty="0">
              <a:latin typeface="Trebuchet MS" panose="020B0603020202020204" pitchFamily="34" charset="0"/>
            </a:endParaRPr>
          </a:p>
        </p:txBody>
      </p:sp>
      <p:sp>
        <p:nvSpPr>
          <p:cNvPr id="5" name="Marcador de contenido 2">
            <a:extLst>
              <a:ext uri="{FF2B5EF4-FFF2-40B4-BE49-F238E27FC236}">
                <a16:creationId xmlns:a16="http://schemas.microsoft.com/office/drawing/2014/main" id="{29CB8CBE-A03B-F043-F9AC-DDA32C6D9180}"/>
              </a:ext>
            </a:extLst>
          </p:cNvPr>
          <p:cNvSpPr txBox="1">
            <a:spLocks/>
          </p:cNvSpPr>
          <p:nvPr/>
        </p:nvSpPr>
        <p:spPr>
          <a:xfrm>
            <a:off x="838200" y="1825625"/>
            <a:ext cx="755276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defRPr/>
            </a:pPr>
            <a:r>
              <a:rPr lang="es-AR" sz="1800" dirty="0">
                <a:solidFill>
                  <a:srgbClr val="000000"/>
                </a:solidFill>
                <a:latin typeface="Trebuchet MS" panose="020B0603020202020204" pitchFamily="34" charset="0"/>
                <a:ea typeface="Calibri" panose="020F0502020204030204" pitchFamily="34" charset="0"/>
              </a:rPr>
              <a:t>Se seleccionaron tres pozos, que cumplen con los siguientes criterios:</a:t>
            </a:r>
            <a:endParaRPr lang="es-AR" sz="1800" dirty="0">
              <a:solidFill>
                <a:srgbClr val="000000"/>
              </a:solidFill>
              <a:latin typeface="Trebuchet MS" panose="020B0603020202020204" pitchFamily="34" charset="0"/>
              <a:ea typeface="Times New Roman" panose="02020603050405020304" pitchFamily="18" charset="0"/>
            </a:endParaRPr>
          </a:p>
          <a:p>
            <a:pPr marL="457200" indent="-457200" algn="just">
              <a:lnSpc>
                <a:spcPct val="100000"/>
              </a:lnSpc>
              <a:spcAft>
                <a:spcPts val="600"/>
              </a:spcAft>
              <a:buFont typeface="Arial" panose="020B0604020202020204" pitchFamily="34" charset="0"/>
              <a:buChar char="•"/>
              <a:defRPr/>
            </a:pPr>
            <a:r>
              <a:rPr lang="es-AR" sz="1600" dirty="0">
                <a:solidFill>
                  <a:srgbClr val="000000"/>
                </a:solidFill>
                <a:latin typeface="Trebuchet MS" panose="020B0603020202020204" pitchFamily="34" charset="0"/>
              </a:rPr>
              <a:t>El sistema de extracción es BM.</a:t>
            </a:r>
          </a:p>
          <a:p>
            <a:pPr marL="457200" indent="-457200" algn="just">
              <a:lnSpc>
                <a:spcPct val="100000"/>
              </a:lnSpc>
              <a:spcAft>
                <a:spcPts val="600"/>
              </a:spcAft>
              <a:buFont typeface="Arial" panose="020B0604020202020204" pitchFamily="34" charset="0"/>
              <a:buChar char="•"/>
              <a:defRPr/>
            </a:pPr>
            <a:r>
              <a:rPr lang="es-AR" sz="1600" dirty="0">
                <a:solidFill>
                  <a:srgbClr val="000000"/>
                </a:solidFill>
                <a:latin typeface="Trebuchet MS" panose="020B0603020202020204" pitchFamily="34" charset="0"/>
              </a:rPr>
              <a:t>Actualmente tiene </a:t>
            </a:r>
            <a:r>
              <a:rPr lang="es-MX" sz="1600" dirty="0">
                <a:solidFill>
                  <a:srgbClr val="000000"/>
                </a:solidFill>
                <a:latin typeface="Trebuchet MS" panose="020B0603020202020204" pitchFamily="34" charset="0"/>
              </a:rPr>
              <a:t>tratamiento químico por dosificación en continua con un inhibidor de corrosión.</a:t>
            </a:r>
            <a:endParaRPr lang="es-AR" sz="1600" dirty="0">
              <a:solidFill>
                <a:srgbClr val="000000"/>
              </a:solidFill>
              <a:latin typeface="Trebuchet MS" panose="020B0603020202020204" pitchFamily="34" charset="0"/>
            </a:endParaRPr>
          </a:p>
          <a:p>
            <a:pPr marL="457200" indent="-457200" algn="just">
              <a:lnSpc>
                <a:spcPct val="100000"/>
              </a:lnSpc>
              <a:spcAft>
                <a:spcPts val="600"/>
              </a:spcAft>
              <a:buFont typeface="Arial" panose="020B0604020202020204" pitchFamily="34" charset="0"/>
              <a:buChar char="•"/>
              <a:defRPr/>
            </a:pPr>
            <a:r>
              <a:rPr lang="es-AR" sz="1600" dirty="0">
                <a:solidFill>
                  <a:srgbClr val="000000"/>
                </a:solidFill>
                <a:latin typeface="Trebuchet MS" panose="020B0603020202020204" pitchFamily="34" charset="0"/>
              </a:rPr>
              <a:t>Cuenta con</a:t>
            </a:r>
            <a:r>
              <a:rPr lang="es-MX" sz="1600" dirty="0">
                <a:solidFill>
                  <a:srgbClr val="000000"/>
                </a:solidFill>
                <a:latin typeface="Trebuchet MS" panose="020B0603020202020204" pitchFamily="34" charset="0"/>
              </a:rPr>
              <a:t> cámara o “</a:t>
            </a:r>
            <a:r>
              <a:rPr lang="es-MX" sz="1600" dirty="0" err="1">
                <a:solidFill>
                  <a:srgbClr val="000000"/>
                </a:solidFill>
                <a:latin typeface="Trebuchet MS" panose="020B0603020202020204" pitchFamily="34" charset="0"/>
              </a:rPr>
              <a:t>rathole</a:t>
            </a:r>
            <a:r>
              <a:rPr lang="es-MX" sz="1600" dirty="0">
                <a:solidFill>
                  <a:srgbClr val="000000"/>
                </a:solidFill>
                <a:latin typeface="Trebuchet MS" panose="020B0603020202020204" pitchFamily="34" charset="0"/>
              </a:rPr>
              <a:t>” disponible en fondo de pozo para alojar el tratamiento.</a:t>
            </a:r>
            <a:endParaRPr lang="es-AR" sz="1600" dirty="0">
              <a:solidFill>
                <a:srgbClr val="000000"/>
              </a:solidFill>
              <a:latin typeface="Trebuchet MS" panose="020B0603020202020204" pitchFamily="34" charset="0"/>
            </a:endParaRPr>
          </a:p>
          <a:p>
            <a:pPr marL="457200" indent="-457200" algn="just">
              <a:lnSpc>
                <a:spcPct val="100000"/>
              </a:lnSpc>
              <a:spcAft>
                <a:spcPts val="640"/>
              </a:spcAft>
              <a:buFont typeface="Arial" panose="020B0604020202020204" pitchFamily="34" charset="0"/>
              <a:buChar char="•"/>
              <a:defRPr/>
            </a:pPr>
            <a:r>
              <a:rPr lang="es-AR" sz="1600" dirty="0">
                <a:solidFill>
                  <a:srgbClr val="000000"/>
                </a:solidFill>
                <a:latin typeface="Trebuchet MS" panose="020B0603020202020204" pitchFamily="34" charset="0"/>
              </a:rPr>
              <a:t>Se conoce con precisión moderada la profundidad del pozo y la ubicación de la bomba.</a:t>
            </a:r>
          </a:p>
          <a:p>
            <a:pPr marL="457200" indent="-457200" algn="just">
              <a:lnSpc>
                <a:spcPct val="100000"/>
              </a:lnSpc>
              <a:spcAft>
                <a:spcPts val="640"/>
              </a:spcAft>
              <a:buFont typeface="Arial" panose="020B0604020202020204" pitchFamily="34" charset="0"/>
              <a:buChar char="•"/>
              <a:defRPr/>
            </a:pPr>
            <a:r>
              <a:rPr lang="es-AR" sz="1600" dirty="0">
                <a:solidFill>
                  <a:srgbClr val="000000"/>
                </a:solidFill>
                <a:latin typeface="Trebuchet MS" panose="020B0603020202020204" pitchFamily="34" charset="0"/>
              </a:rPr>
              <a:t>El pozo permite la aplicación del tratamiento por </a:t>
            </a:r>
            <a:r>
              <a:rPr lang="es-AR" sz="1600" dirty="0" err="1">
                <a:solidFill>
                  <a:srgbClr val="000000"/>
                </a:solidFill>
                <a:latin typeface="Trebuchet MS" panose="020B0603020202020204" pitchFamily="34" charset="0"/>
              </a:rPr>
              <a:t>entre-columna</a:t>
            </a:r>
            <a:r>
              <a:rPr lang="es-AR" sz="1600" dirty="0">
                <a:solidFill>
                  <a:srgbClr val="000000"/>
                </a:solidFill>
                <a:latin typeface="Trebuchet MS" panose="020B0603020202020204" pitchFamily="34" charset="0"/>
              </a:rPr>
              <a:t>, por lo que no debe tener packer. </a:t>
            </a:r>
          </a:p>
          <a:p>
            <a:endParaRPr lang="es-AR" sz="1800" dirty="0">
              <a:latin typeface="Trebuchet MS" panose="020B0603020202020204" pitchFamily="34" charset="0"/>
            </a:endParaRPr>
          </a:p>
        </p:txBody>
      </p:sp>
      <p:pic>
        <p:nvPicPr>
          <p:cNvPr id="3" name="Imagen 2">
            <a:extLst>
              <a:ext uri="{FF2B5EF4-FFF2-40B4-BE49-F238E27FC236}">
                <a16:creationId xmlns:a16="http://schemas.microsoft.com/office/drawing/2014/main" id="{C7C1AD34-D313-69A0-E80C-938BE185F546}"/>
              </a:ext>
            </a:extLst>
          </p:cNvPr>
          <p:cNvPicPr>
            <a:picLocks noChangeAspect="1"/>
          </p:cNvPicPr>
          <p:nvPr/>
        </p:nvPicPr>
        <p:blipFill>
          <a:blip r:embed="rId2"/>
          <a:stretch>
            <a:fillRect/>
          </a:stretch>
        </p:blipFill>
        <p:spPr>
          <a:xfrm>
            <a:off x="8681421" y="1904105"/>
            <a:ext cx="3313353" cy="4066880"/>
          </a:xfrm>
          <a:prstGeom prst="rect">
            <a:avLst/>
          </a:prstGeom>
        </p:spPr>
      </p:pic>
    </p:spTree>
    <p:extLst>
      <p:ext uri="{BB962C8B-B14F-4D97-AF65-F5344CB8AC3E}">
        <p14:creationId xmlns:p14="http://schemas.microsoft.com/office/powerpoint/2010/main" val="135087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5A33D-9FB4-2405-F4FE-FD6324926DAB}"/>
              </a:ext>
            </a:extLst>
          </p:cNvPr>
          <p:cNvSpPr>
            <a:spLocks noGrp="1"/>
          </p:cNvSpPr>
          <p:nvPr>
            <p:ph type="title"/>
          </p:nvPr>
        </p:nvSpPr>
        <p:spPr/>
        <p:txBody>
          <a:bodyPr/>
          <a:lstStyle/>
          <a:p>
            <a:br>
              <a:rPr lang="es-ES" b="1" dirty="0">
                <a:latin typeface="Trebuchet MS" panose="020B0603020202020204" pitchFamily="34" charset="0"/>
              </a:rPr>
            </a:br>
            <a:r>
              <a:rPr lang="es-ES" sz="4000" b="1" dirty="0">
                <a:latin typeface="Trebuchet MS" panose="020B0603020202020204" pitchFamily="34" charset="0"/>
              </a:rPr>
              <a:t>DISEÑO DEL TRATAMIENTO</a:t>
            </a:r>
            <a:endParaRPr lang="es-AR" sz="4000" b="1" dirty="0">
              <a:latin typeface="Trebuchet MS" panose="020B0603020202020204" pitchFamily="34" charset="0"/>
            </a:endParaRPr>
          </a:p>
        </p:txBody>
      </p:sp>
      <p:sp>
        <p:nvSpPr>
          <p:cNvPr id="10" name="Marcador de contenido 2">
            <a:extLst>
              <a:ext uri="{FF2B5EF4-FFF2-40B4-BE49-F238E27FC236}">
                <a16:creationId xmlns:a16="http://schemas.microsoft.com/office/drawing/2014/main" id="{7FD77C6D-E7CF-5B8B-E084-57FEBCFF92FF}"/>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s-MX" sz="1600" dirty="0">
                <a:solidFill>
                  <a:srgbClr val="000000"/>
                </a:solidFill>
                <a:latin typeface="Trebuchet MS" panose="020B0603020202020204" pitchFamily="34" charset="0"/>
                <a:ea typeface="Times New Roman" panose="02020603050405020304" pitchFamily="18" charset="0"/>
              </a:rPr>
              <a:t>Se realizó un </a:t>
            </a:r>
            <a:r>
              <a:rPr lang="es-MX" sz="1600" b="1" i="1" u="sng" dirty="0">
                <a:solidFill>
                  <a:srgbClr val="000000"/>
                </a:solidFill>
                <a:latin typeface="Trebuchet MS" panose="020B0603020202020204" pitchFamily="34" charset="0"/>
                <a:ea typeface="Times New Roman" panose="02020603050405020304" pitchFamily="18" charset="0"/>
              </a:rPr>
              <a:t>ensayo típico de inhibición de corrosión </a:t>
            </a:r>
            <a:r>
              <a:rPr lang="es-MX" sz="1600" dirty="0">
                <a:solidFill>
                  <a:srgbClr val="000000"/>
                </a:solidFill>
                <a:latin typeface="Trebuchet MS" panose="020B0603020202020204" pitchFamily="34" charset="0"/>
                <a:ea typeface="Times New Roman" panose="02020603050405020304" pitchFamily="18" charset="0"/>
              </a:rPr>
              <a:t>a partir de una salmuera sintética tipo del yacimiento, con el objetivo de confirmar la selección del producto químico aplicado actualmente en continua. </a:t>
            </a:r>
            <a:endParaRPr lang="es-AR" sz="1600" dirty="0">
              <a:solidFill>
                <a:srgbClr val="000000"/>
              </a:solidFill>
              <a:latin typeface="Trebuchet MS" panose="020B0603020202020204" pitchFamily="34" charset="0"/>
              <a:ea typeface="Times New Roman" panose="02020603050405020304" pitchFamily="18" charset="0"/>
            </a:endParaRPr>
          </a:p>
          <a:p>
            <a:pPr>
              <a:defRPr/>
            </a:pPr>
            <a:r>
              <a:rPr lang="es-AR" sz="1600" dirty="0">
                <a:solidFill>
                  <a:srgbClr val="000000"/>
                </a:solidFill>
                <a:latin typeface="Trebuchet MS" panose="020B0603020202020204" pitchFamily="34" charset="0"/>
              </a:rPr>
              <a:t>Eficiencia de Inhibición en </a:t>
            </a:r>
            <a:r>
              <a:rPr lang="es-AR" sz="1600" dirty="0" err="1">
                <a:solidFill>
                  <a:srgbClr val="000000"/>
                </a:solidFill>
                <a:latin typeface="Trebuchet MS" panose="020B0603020202020204" pitchFamily="34" charset="0"/>
              </a:rPr>
              <a:t>Sparge</a:t>
            </a:r>
            <a:r>
              <a:rPr lang="es-AR" sz="1600" dirty="0">
                <a:solidFill>
                  <a:srgbClr val="000000"/>
                </a:solidFill>
                <a:latin typeface="Trebuchet MS" panose="020B0603020202020204" pitchFamily="34" charset="0"/>
              </a:rPr>
              <a:t> </a:t>
            </a:r>
            <a:r>
              <a:rPr lang="es-AR" sz="1600" dirty="0" err="1">
                <a:solidFill>
                  <a:srgbClr val="000000"/>
                </a:solidFill>
                <a:latin typeface="Trebuchet MS" panose="020B0603020202020204" pitchFamily="34" charset="0"/>
              </a:rPr>
              <a:t>Beaker</a:t>
            </a:r>
            <a:r>
              <a:rPr lang="es-AR" sz="1600" dirty="0">
                <a:solidFill>
                  <a:srgbClr val="000000"/>
                </a:solidFill>
                <a:latin typeface="Trebuchet MS" panose="020B0603020202020204" pitchFamily="34" charset="0"/>
              </a:rPr>
              <a:t> - Adaptación Nace 1D196</a:t>
            </a:r>
          </a:p>
          <a:p>
            <a:pPr marL="0" indent="0">
              <a:buNone/>
            </a:pPr>
            <a:endParaRPr lang="es-AR" sz="1800" dirty="0">
              <a:latin typeface="Trebuchet MS" panose="020B0603020202020204" pitchFamily="34" charset="0"/>
            </a:endParaRPr>
          </a:p>
        </p:txBody>
      </p:sp>
      <p:pic>
        <p:nvPicPr>
          <p:cNvPr id="11" name="Imagen 6">
            <a:extLst>
              <a:ext uri="{FF2B5EF4-FFF2-40B4-BE49-F238E27FC236}">
                <a16:creationId xmlns:a16="http://schemas.microsoft.com/office/drawing/2014/main" id="{36404DF6-552F-8E41-07A6-24E94DAD5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395" y="2863039"/>
            <a:ext cx="5257801" cy="358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4C1C1B72-C5B6-8306-8AB2-982B99B0AD86}"/>
              </a:ext>
            </a:extLst>
          </p:cNvPr>
          <p:cNvPicPr>
            <a:picLocks noChangeAspect="1"/>
          </p:cNvPicPr>
          <p:nvPr/>
        </p:nvPicPr>
        <p:blipFill rotWithShape="1">
          <a:blip r:embed="rId3"/>
          <a:srcRect b="46367"/>
          <a:stretch/>
        </p:blipFill>
        <p:spPr>
          <a:xfrm>
            <a:off x="332510" y="2863039"/>
            <a:ext cx="5888182" cy="3313923"/>
          </a:xfrm>
          <a:prstGeom prst="rect">
            <a:avLst/>
          </a:prstGeom>
        </p:spPr>
      </p:pic>
    </p:spTree>
    <p:extLst>
      <p:ext uri="{BB962C8B-B14F-4D97-AF65-F5344CB8AC3E}">
        <p14:creationId xmlns:p14="http://schemas.microsoft.com/office/powerpoint/2010/main" val="186193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5A33D-9FB4-2405-F4FE-FD6324926DAB}"/>
              </a:ext>
            </a:extLst>
          </p:cNvPr>
          <p:cNvSpPr>
            <a:spLocks noGrp="1"/>
          </p:cNvSpPr>
          <p:nvPr>
            <p:ph type="title"/>
          </p:nvPr>
        </p:nvSpPr>
        <p:spPr/>
        <p:txBody>
          <a:bodyPr/>
          <a:lstStyle/>
          <a:p>
            <a:br>
              <a:rPr lang="es-ES" b="1" dirty="0">
                <a:latin typeface="Trebuchet MS" panose="020B0603020202020204" pitchFamily="34" charset="0"/>
              </a:rPr>
            </a:br>
            <a:r>
              <a:rPr lang="es-ES" sz="4000" b="1" dirty="0">
                <a:latin typeface="Trebuchet MS" panose="020B0603020202020204" pitchFamily="34" charset="0"/>
              </a:rPr>
              <a:t>DISEÑO DEL TRATAMIENTO</a:t>
            </a:r>
            <a:endParaRPr lang="es-AR" sz="4000" b="1" dirty="0">
              <a:latin typeface="Trebuchet MS" panose="020B0603020202020204" pitchFamily="34" charset="0"/>
            </a:endParaRPr>
          </a:p>
        </p:txBody>
      </p:sp>
      <p:sp>
        <p:nvSpPr>
          <p:cNvPr id="10" name="Marcador de contenido 2">
            <a:extLst>
              <a:ext uri="{FF2B5EF4-FFF2-40B4-BE49-F238E27FC236}">
                <a16:creationId xmlns:a16="http://schemas.microsoft.com/office/drawing/2014/main" id="{7FD77C6D-E7CF-5B8B-E084-57FEBCFF92FF}"/>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s-MX" altLang="es-AR" sz="1600" dirty="0">
                <a:solidFill>
                  <a:srgbClr val="000000"/>
                </a:solidFill>
                <a:latin typeface="Trebuchet MS" panose="020B0603020202020204" pitchFamily="34" charset="0"/>
                <a:cs typeface="Times New Roman" panose="02020603050405020304" pitchFamily="18" charset="0"/>
              </a:rPr>
              <a:t>Se toma en consideración una concentración de líquido equivalente de 35 </a:t>
            </a:r>
            <a:r>
              <a:rPr lang="es-MX" altLang="es-AR" sz="1600" dirty="0" err="1">
                <a:solidFill>
                  <a:srgbClr val="000000"/>
                </a:solidFill>
                <a:latin typeface="Trebuchet MS" panose="020B0603020202020204" pitchFamily="34" charset="0"/>
                <a:cs typeface="Times New Roman" panose="02020603050405020304" pitchFamily="18" charset="0"/>
              </a:rPr>
              <a:t>ppmv</a:t>
            </a:r>
            <a:r>
              <a:rPr lang="es-MX" altLang="es-AR" sz="1600" dirty="0">
                <a:solidFill>
                  <a:srgbClr val="000000"/>
                </a:solidFill>
                <a:latin typeface="Trebuchet MS" panose="020B0603020202020204" pitchFamily="34" charset="0"/>
                <a:cs typeface="Times New Roman" panose="02020603050405020304" pitchFamily="18" charset="0"/>
              </a:rPr>
              <a:t> y una duración de mínima de seis meses. Se considera además un FS de 1.25.</a:t>
            </a:r>
            <a:endParaRPr lang="es-AR" altLang="es-AR" sz="1600" dirty="0">
              <a:latin typeface="Trebuchet MS" panose="020B0603020202020204" pitchFamily="34" charset="0"/>
            </a:endParaRPr>
          </a:p>
          <a:p>
            <a:pPr marL="0" indent="0">
              <a:buNone/>
            </a:pPr>
            <a:endParaRPr lang="es-AR" sz="1800" dirty="0">
              <a:latin typeface="Trebuchet MS" panose="020B0603020202020204" pitchFamily="34" charset="0"/>
            </a:endParaRPr>
          </a:p>
        </p:txBody>
      </p:sp>
      <p:pic>
        <p:nvPicPr>
          <p:cNvPr id="7" name="Imagen 6">
            <a:extLst>
              <a:ext uri="{FF2B5EF4-FFF2-40B4-BE49-F238E27FC236}">
                <a16:creationId xmlns:a16="http://schemas.microsoft.com/office/drawing/2014/main" id="{E50CA5A7-7079-A84A-1710-1F235C3005C1}"/>
              </a:ext>
            </a:extLst>
          </p:cNvPr>
          <p:cNvPicPr>
            <a:picLocks noChangeAspect="1"/>
          </p:cNvPicPr>
          <p:nvPr/>
        </p:nvPicPr>
        <p:blipFill>
          <a:blip r:embed="rId2"/>
          <a:stretch>
            <a:fillRect/>
          </a:stretch>
        </p:blipFill>
        <p:spPr>
          <a:xfrm>
            <a:off x="2681882" y="2950536"/>
            <a:ext cx="6828235" cy="2049485"/>
          </a:xfrm>
          <a:prstGeom prst="rect">
            <a:avLst/>
          </a:prstGeom>
        </p:spPr>
      </p:pic>
    </p:spTree>
    <p:extLst>
      <p:ext uri="{BB962C8B-B14F-4D97-AF65-F5344CB8AC3E}">
        <p14:creationId xmlns:p14="http://schemas.microsoft.com/office/powerpoint/2010/main" val="408732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5A33D-9FB4-2405-F4FE-FD6324926DAB}"/>
              </a:ext>
            </a:extLst>
          </p:cNvPr>
          <p:cNvSpPr>
            <a:spLocks noGrp="1"/>
          </p:cNvSpPr>
          <p:nvPr>
            <p:ph type="title"/>
          </p:nvPr>
        </p:nvSpPr>
        <p:spPr/>
        <p:txBody>
          <a:bodyPr/>
          <a:lstStyle/>
          <a:p>
            <a:br>
              <a:rPr lang="es-ES" b="1" dirty="0">
                <a:latin typeface="Trebuchet MS" panose="020B0603020202020204" pitchFamily="34" charset="0"/>
              </a:rPr>
            </a:br>
            <a:r>
              <a:rPr lang="es-ES" sz="4000" b="1" dirty="0">
                <a:latin typeface="Trebuchet MS" panose="020B0603020202020204" pitchFamily="34" charset="0"/>
              </a:rPr>
              <a:t>SEGUIMIENTO Y MONITOREO</a:t>
            </a:r>
            <a:endParaRPr lang="es-AR" sz="4000" b="1" dirty="0">
              <a:latin typeface="Trebuchet MS" panose="020B0603020202020204" pitchFamily="34" charset="0"/>
            </a:endParaRPr>
          </a:p>
        </p:txBody>
      </p:sp>
      <p:sp>
        <p:nvSpPr>
          <p:cNvPr id="10" name="Marcador de contenido 2">
            <a:extLst>
              <a:ext uri="{FF2B5EF4-FFF2-40B4-BE49-F238E27FC236}">
                <a16:creationId xmlns:a16="http://schemas.microsoft.com/office/drawing/2014/main" id="{7FD77C6D-E7CF-5B8B-E084-57FEBCFF92FF}"/>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MX" altLang="es-AR" sz="1800" dirty="0">
                <a:solidFill>
                  <a:srgbClr val="000000"/>
                </a:solidFill>
                <a:latin typeface="Trebuchet MS" panose="020B0603020202020204" pitchFamily="34" charset="0"/>
                <a:cs typeface="Times New Roman" panose="02020603050405020304" pitchFamily="18" charset="0"/>
              </a:rPr>
              <a:t>Se realizó un seguimiento continuo a través de:</a:t>
            </a:r>
          </a:p>
          <a:p>
            <a:pPr>
              <a:lnSpc>
                <a:spcPct val="150000"/>
              </a:lnSpc>
            </a:pPr>
            <a:r>
              <a:rPr lang="es-MX" altLang="es-AR" sz="1800" dirty="0">
                <a:solidFill>
                  <a:srgbClr val="000000"/>
                </a:solidFill>
                <a:latin typeface="Trebuchet MS" panose="020B0603020202020204" pitchFamily="34" charset="0"/>
                <a:cs typeface="Times New Roman" panose="02020603050405020304" pitchFamily="18" charset="0"/>
              </a:rPr>
              <a:t>Medidas semanales </a:t>
            </a:r>
            <a:r>
              <a:rPr lang="es-MX" altLang="es-AR" sz="1800" b="1" i="1" u="sng" dirty="0">
                <a:solidFill>
                  <a:srgbClr val="000000"/>
                </a:solidFill>
                <a:latin typeface="Trebuchet MS" panose="020B0603020202020204" pitchFamily="34" charset="0"/>
                <a:cs typeface="Times New Roman" panose="02020603050405020304" pitchFamily="18" charset="0"/>
              </a:rPr>
              <a:t>de hierro férrico total y ferroso </a:t>
            </a:r>
            <a:r>
              <a:rPr lang="es-MX" altLang="es-AR" sz="1800" dirty="0">
                <a:solidFill>
                  <a:srgbClr val="000000"/>
                </a:solidFill>
                <a:latin typeface="Trebuchet MS" panose="020B0603020202020204" pitchFamily="34" charset="0"/>
                <a:cs typeface="Times New Roman" panose="02020603050405020304" pitchFamily="18" charset="0"/>
              </a:rPr>
              <a:t>según método HACH-8008, hasta alcanzar una baja variabilidad en sus valores. Una vez alcanzado este punto, se continuó el seguimiento de forma mensual. Se considera agotado el producto cuando esta medición iónica aumenta de forma significativa respecto de sus valores iniciales.</a:t>
            </a:r>
          </a:p>
          <a:p>
            <a:pPr>
              <a:lnSpc>
                <a:spcPct val="150000"/>
              </a:lnSpc>
            </a:pPr>
            <a:r>
              <a:rPr lang="es-MX" altLang="es-AR" sz="1800" dirty="0">
                <a:solidFill>
                  <a:srgbClr val="000000"/>
                </a:solidFill>
                <a:latin typeface="Trebuchet MS" panose="020B0603020202020204" pitchFamily="34" charset="0"/>
                <a:cs typeface="Times New Roman" panose="02020603050405020304" pitchFamily="18" charset="0"/>
              </a:rPr>
              <a:t>Mediciones de </a:t>
            </a:r>
            <a:r>
              <a:rPr lang="es-MX" altLang="es-AR" sz="1800" b="1" i="1" u="sng" dirty="0">
                <a:solidFill>
                  <a:srgbClr val="000000"/>
                </a:solidFill>
                <a:latin typeface="Trebuchet MS" panose="020B0603020202020204" pitchFamily="34" charset="0"/>
                <a:cs typeface="Times New Roman" panose="02020603050405020304" pitchFamily="18" charset="0"/>
              </a:rPr>
              <a:t>residual de producto químico</a:t>
            </a:r>
            <a:r>
              <a:rPr lang="es-MX" altLang="es-AR" sz="1800" dirty="0">
                <a:solidFill>
                  <a:srgbClr val="000000"/>
                </a:solidFill>
                <a:latin typeface="Trebuchet MS" panose="020B0603020202020204" pitchFamily="34" charset="0"/>
                <a:cs typeface="Times New Roman" panose="02020603050405020304" pitchFamily="18" charset="0"/>
              </a:rPr>
              <a:t> con muestras obtenidas en boca de pozo. La frecuencia de la medición es mensual. Se considera agotado el producto cuando el residual es menor a 1 ppm.</a:t>
            </a:r>
            <a:endParaRPr lang="es-AR" altLang="es-AR" sz="1800" dirty="0">
              <a:solidFill>
                <a:srgbClr val="000000"/>
              </a:solidFill>
              <a:latin typeface="Trebuchet MS" panose="020B0603020202020204" pitchFamily="34" charset="0"/>
              <a:cs typeface="Times New Roman" panose="02020603050405020304" pitchFamily="18" charset="0"/>
            </a:endParaRPr>
          </a:p>
          <a:p>
            <a:pPr marL="0" indent="0">
              <a:lnSpc>
                <a:spcPct val="150000"/>
              </a:lnSpc>
              <a:buNone/>
            </a:pPr>
            <a:endParaRPr lang="es-AR" sz="1800" dirty="0">
              <a:latin typeface="Trebuchet MS" panose="020B0603020202020204" pitchFamily="34" charset="0"/>
            </a:endParaRPr>
          </a:p>
        </p:txBody>
      </p:sp>
    </p:spTree>
    <p:extLst>
      <p:ext uri="{BB962C8B-B14F-4D97-AF65-F5344CB8AC3E}">
        <p14:creationId xmlns:p14="http://schemas.microsoft.com/office/powerpoint/2010/main" val="34681620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1061</Words>
  <Application>Microsoft Office PowerPoint</Application>
  <PresentationFormat>Panorámica</PresentationFormat>
  <Paragraphs>88</Paragraphs>
  <Slides>13</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Calibri Light</vt:lpstr>
      <vt:lpstr>Symbol</vt:lpstr>
      <vt:lpstr>Times New Roman</vt:lpstr>
      <vt:lpstr>Trebuchet MS</vt:lpstr>
      <vt:lpstr>Tema de Office</vt:lpstr>
      <vt:lpstr>Aplicación de tratamiento químico encapsulado a fondo de pozo para mitigar problemas relacionados a la corrosión en pozos productores de yacimientos maduros</vt:lpstr>
      <vt:lpstr> INTRODUCCIÓN</vt:lpstr>
      <vt:lpstr> TRATAMIENTO ENCAPSULADO</vt:lpstr>
      <vt:lpstr> TRATAMIENTO ENCAPSULADO</vt:lpstr>
      <vt:lpstr> APLICACIÓN EN CAMPO</vt:lpstr>
      <vt:lpstr> SELECCIÓN DE POZOS CANDIDATOS</vt:lpstr>
      <vt:lpstr> DISEÑO DEL TRATAMIENTO</vt:lpstr>
      <vt:lpstr> DISEÑO DEL TRATAMIENTO</vt:lpstr>
      <vt:lpstr> SEGUIMIENTO Y MONITOREO</vt:lpstr>
      <vt:lpstr> SEGUIMIENTO Y MONITOREO</vt:lpstr>
      <vt:lpstr> ESTIMACION DE LA HUELLA DE CARBONO</vt:lpstr>
      <vt:lpstr> CONCLUSIONES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Padilla Carballo, Yugianna Gissel</cp:lastModifiedBy>
  <cp:revision>17</cp:revision>
  <dcterms:created xsi:type="dcterms:W3CDTF">2023-09-29T15:52:27Z</dcterms:created>
  <dcterms:modified xsi:type="dcterms:W3CDTF">2023-11-09T13:34:46Z</dcterms:modified>
</cp:coreProperties>
</file>