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9" r:id="rId4"/>
    <p:sldId id="270" r:id="rId5"/>
    <p:sldId id="271" r:id="rId6"/>
    <p:sldId id="273" r:id="rId7"/>
    <p:sldId id="274" r:id="rId8"/>
    <p:sldId id="262" r:id="rId9"/>
    <p:sldId id="268" r:id="rId10"/>
    <p:sldId id="264" r:id="rId11"/>
    <p:sldId id="267" r:id="rId12"/>
    <p:sldId id="265" r:id="rId13"/>
    <p:sldId id="266" r:id="rId14"/>
    <p:sldId id="275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B84AB-3629-4798-A27C-917C7FEFE0D7}" v="4" dt="2023-11-09T12:01:41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60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KENOFF, RAUL ALBERTO" userId="f67cc4fe-171d-4564-acba-9040e205fd37" providerId="ADAL" clId="{BF7B84AB-3629-4798-A27C-917C7FEFE0D7}"/>
    <pc:docChg chg="custSel delSld modSld">
      <pc:chgData name="BELKENOFF, RAUL ALBERTO" userId="f67cc4fe-171d-4564-acba-9040e205fd37" providerId="ADAL" clId="{BF7B84AB-3629-4798-A27C-917C7FEFE0D7}" dt="2023-11-09T12:01:41.935" v="5" actId="20577"/>
      <pc:docMkLst>
        <pc:docMk/>
      </pc:docMkLst>
      <pc:sldChg chg="modSp">
        <pc:chgData name="BELKENOFF, RAUL ALBERTO" userId="f67cc4fe-171d-4564-acba-9040e205fd37" providerId="ADAL" clId="{BF7B84AB-3629-4798-A27C-917C7FEFE0D7}" dt="2023-11-09T12:00:18.929" v="2" actId="20577"/>
        <pc:sldMkLst>
          <pc:docMk/>
          <pc:sldMk cId="4198128680" sldId="259"/>
        </pc:sldMkLst>
        <pc:spChg chg="mod">
          <ac:chgData name="BELKENOFF, RAUL ALBERTO" userId="f67cc4fe-171d-4564-acba-9040e205fd37" providerId="ADAL" clId="{BF7B84AB-3629-4798-A27C-917C7FEFE0D7}" dt="2023-11-09T12:00:18.929" v="2" actId="20577"/>
          <ac:spMkLst>
            <pc:docMk/>
            <pc:sldMk cId="4198128680" sldId="259"/>
            <ac:spMk id="3" creationId="{DEC43734-0564-769A-A192-27BC633A104F}"/>
          </ac:spMkLst>
        </pc:spChg>
      </pc:sldChg>
      <pc:sldChg chg="delSp mod delAnim">
        <pc:chgData name="BELKENOFF, RAUL ALBERTO" userId="f67cc4fe-171d-4564-acba-9040e205fd37" providerId="ADAL" clId="{BF7B84AB-3629-4798-A27C-917C7FEFE0D7}" dt="2023-11-09T11:59:30.425" v="0" actId="478"/>
        <pc:sldMkLst>
          <pc:docMk/>
          <pc:sldMk cId="3746950411" sldId="262"/>
        </pc:sldMkLst>
        <pc:spChg chg="del">
          <ac:chgData name="BELKENOFF, RAUL ALBERTO" userId="f67cc4fe-171d-4564-acba-9040e205fd37" providerId="ADAL" clId="{BF7B84AB-3629-4798-A27C-917C7FEFE0D7}" dt="2023-11-09T11:59:30.425" v="0" actId="478"/>
          <ac:spMkLst>
            <pc:docMk/>
            <pc:sldMk cId="3746950411" sldId="262"/>
            <ac:spMk id="26" creationId="{A788E9E9-E13E-40C3-0682-7005B8D3038C}"/>
          </ac:spMkLst>
        </pc:spChg>
      </pc:sldChg>
      <pc:sldChg chg="del">
        <pc:chgData name="BELKENOFF, RAUL ALBERTO" userId="f67cc4fe-171d-4564-acba-9040e205fd37" providerId="ADAL" clId="{BF7B84AB-3629-4798-A27C-917C7FEFE0D7}" dt="2023-11-09T11:59:39.636" v="1" actId="47"/>
        <pc:sldMkLst>
          <pc:docMk/>
          <pc:sldMk cId="4127209783" sldId="263"/>
        </pc:sldMkLst>
      </pc:sldChg>
      <pc:sldChg chg="modSp">
        <pc:chgData name="BELKENOFF, RAUL ALBERTO" userId="f67cc4fe-171d-4564-acba-9040e205fd37" providerId="ADAL" clId="{BF7B84AB-3629-4798-A27C-917C7FEFE0D7}" dt="2023-11-09T12:01:41.935" v="5" actId="20577"/>
        <pc:sldMkLst>
          <pc:docMk/>
          <pc:sldMk cId="2921812720" sldId="268"/>
        </pc:sldMkLst>
        <pc:spChg chg="mod">
          <ac:chgData name="BELKENOFF, RAUL ALBERTO" userId="f67cc4fe-171d-4564-acba-9040e205fd37" providerId="ADAL" clId="{BF7B84AB-3629-4798-A27C-917C7FEFE0D7}" dt="2023-11-09T12:01:41.935" v="5" actId="20577"/>
          <ac:spMkLst>
            <pc:docMk/>
            <pc:sldMk cId="2921812720" sldId="268"/>
            <ac:spMk id="3" creationId="{DEC43734-0564-769A-A192-27BC633A10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780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8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224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888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913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328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191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061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287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452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E2F5B-277F-43C1-8D0F-B057777ABF0D}" type="datetimeFigureOut">
              <a:rPr lang="es-AR" smtClean="0"/>
              <a:t>9/11/2023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7A84DF-77A3-4E82-B62C-977FB6CD77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263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42" y="168231"/>
            <a:ext cx="1743470" cy="66996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999" y="364277"/>
            <a:ext cx="1813534" cy="27787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43"/>
          <a:stretch/>
        </p:blipFill>
        <p:spPr>
          <a:xfrm>
            <a:off x="5088466" y="283452"/>
            <a:ext cx="1478578" cy="55474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A1D506-357A-6B1B-DD34-B4B623B2DEC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910888" y="0"/>
            <a:ext cx="13096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A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Documento: YPF-Privado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627A0EE-198D-818D-7F1A-B2E1CE27C1D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910888" y="6705600"/>
            <a:ext cx="13096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A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Documento: YPF-Privado</a:t>
            </a:r>
          </a:p>
        </p:txBody>
      </p:sp>
    </p:spTree>
    <p:extLst>
      <p:ext uri="{BB962C8B-B14F-4D97-AF65-F5344CB8AC3E}">
        <p14:creationId xmlns:p14="http://schemas.microsoft.com/office/powerpoint/2010/main" val="254395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14B86-A5DB-75D7-CB95-315654AB8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AR" sz="3600" b="1" dirty="0"/>
              <a:t>Evolución del Desarrollo y del Conocimiento de</a:t>
            </a:r>
            <a:br>
              <a:rPr lang="es-AR" sz="3600" b="1" dirty="0"/>
            </a:br>
            <a:r>
              <a:rPr lang="es-AR" sz="3600" b="1" dirty="0"/>
              <a:t>Reservas y Recursos No Convencionales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EEA431-F877-9F53-8B36-EFE2E6495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216" y="4415770"/>
            <a:ext cx="10187031" cy="1655762"/>
          </a:xfrm>
        </p:spPr>
        <p:txBody>
          <a:bodyPr/>
          <a:lstStyle/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Raúl Belkenoff							9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48467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Otros Aspectos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AR" dirty="0"/>
              <a:t>Está este crecimiento también vinculado a cambios en las normativas de registro de reservas relacionados a proyectos No Convencionales? </a:t>
            </a:r>
          </a:p>
          <a:p>
            <a:pPr lvl="1">
              <a:lnSpc>
                <a:spcPct val="150000"/>
              </a:lnSpc>
            </a:pPr>
            <a:r>
              <a:rPr lang="es-AR" dirty="0" err="1"/>
              <a:t>Ningun</a:t>
            </a:r>
            <a:r>
              <a:rPr lang="es-AR" dirty="0"/>
              <a:t> criterio internacional de registro de recursos y reservas ha sido modificado.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es-AR" dirty="0"/>
              <a:t>No hay una discriminación requerida de reservas por su condición de ser No Convencionales</a:t>
            </a:r>
          </a:p>
        </p:txBody>
      </p:sp>
    </p:spTree>
    <p:extLst>
      <p:ext uri="{BB962C8B-B14F-4D97-AF65-F5344CB8AC3E}">
        <p14:creationId xmlns:p14="http://schemas.microsoft.com/office/powerpoint/2010/main" val="233569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Otros Aspectos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AR" dirty="0"/>
              <a:t>Han evolucionado los métodos de análisis y predicción adaptados a los comportamientos de este tipo de yacimientos?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es-AR" dirty="0"/>
              <a:t>Surgieron numerosos métodos de estimación y modelado que han sido un gran aporte a la predicción de resultados.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es-AR" dirty="0"/>
              <a:t>Estos han sido fundamentales en la evolución del conocimiento de estos proyectos.</a:t>
            </a:r>
          </a:p>
          <a:p>
            <a:pPr>
              <a:lnSpc>
                <a:spcPct val="20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1051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372"/>
            <a:ext cx="10995212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AR" dirty="0"/>
              <a:t>A partir de la evolución del conocimiento, incorporación de tecnología, y mejora de eficiencias, un recurso con contingencias técnico-económicas significativas se ha convertido en vector de crecimiento.</a:t>
            </a:r>
          </a:p>
          <a:p>
            <a:pPr>
              <a:lnSpc>
                <a:spcPct val="150000"/>
              </a:lnSpc>
            </a:pPr>
            <a:r>
              <a:rPr lang="es-AR" dirty="0"/>
              <a:t>Este es el recorrido que hicimos con Vaca Muerta, continuamos en la curva de aprendizaje, y hay mucho por recorrer.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s-AR" dirty="0"/>
              <a:t>Cual es el límite para nuestros factores de recuperación?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s-AR" dirty="0"/>
              <a:t>Que tecnologías de Recuperación Mejorada serán aplicables?</a:t>
            </a:r>
          </a:p>
          <a:p>
            <a:pPr>
              <a:lnSpc>
                <a:spcPct val="150000"/>
              </a:lnSpc>
            </a:pPr>
            <a:endParaRPr lang="es-AR" dirty="0"/>
          </a:p>
          <a:p>
            <a:pPr>
              <a:lnSpc>
                <a:spcPct val="15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7806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Perspectiva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2490"/>
            <a:ext cx="10995212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AR" dirty="0"/>
              <a:t>Esta misma evolución ocurrirá ciertamente en el futuro con otras Rocas Generadoras y formaciones.</a:t>
            </a:r>
          </a:p>
          <a:p>
            <a:pPr>
              <a:lnSpc>
                <a:spcPct val="150000"/>
              </a:lnSpc>
            </a:pPr>
            <a:r>
              <a:rPr lang="es-AR" dirty="0"/>
              <a:t>Nuevamente la investigación, y la evolución en el conocimiento del recurso, los avances tecnológicos, y la eficiencia serán clave para lograr su desarrollo exitoso y sostenible.</a:t>
            </a:r>
          </a:p>
          <a:p>
            <a:pPr>
              <a:lnSpc>
                <a:spcPct val="15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261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5E0FDE4-D4A9-ADF9-AD48-7329BBF66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99118"/>
            <a:ext cx="9144000" cy="1655762"/>
          </a:xfrm>
        </p:spPr>
        <p:txBody>
          <a:bodyPr/>
          <a:lstStyle/>
          <a:p>
            <a:r>
              <a:rPr lang="es-AR" sz="4400" dirty="0"/>
              <a:t>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203589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AR" dirty="0"/>
              <a:t>Etapa de Transición en el Desarrollo de Reservas y Recursos.</a:t>
            </a:r>
          </a:p>
          <a:p>
            <a:pPr>
              <a:lnSpc>
                <a:spcPct val="200000"/>
              </a:lnSpc>
            </a:pPr>
            <a:r>
              <a:rPr lang="es-AR" dirty="0"/>
              <a:t>Recursos y Reservas No Convencionales hace 10 años.</a:t>
            </a:r>
          </a:p>
          <a:p>
            <a:pPr>
              <a:lnSpc>
                <a:spcPct val="200000"/>
              </a:lnSpc>
            </a:pPr>
            <a:r>
              <a:rPr lang="es-AR" dirty="0"/>
              <a:t>Recursos y Reservas No Convencionales hoy.</a:t>
            </a:r>
          </a:p>
        </p:txBody>
      </p:sp>
    </p:spTree>
    <p:extLst>
      <p:ext uri="{BB962C8B-B14F-4D97-AF65-F5344CB8AC3E}">
        <p14:creationId xmlns:p14="http://schemas.microsoft.com/office/powerpoint/2010/main" val="419812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Reflexiones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s-AR" dirty="0"/>
              <a:t>Que hizo posible un cambio tan rápido y significativo en el volumen de Reservas y Recursos NOC?</a:t>
            </a:r>
          </a:p>
          <a:p>
            <a:pPr>
              <a:lnSpc>
                <a:spcPct val="150000"/>
              </a:lnSpc>
              <a:spcBef>
                <a:spcPts val="2400"/>
              </a:spcBef>
              <a:spcAft>
                <a:spcPts val="1200"/>
              </a:spcAft>
            </a:pPr>
            <a:r>
              <a:rPr lang="es-AR" dirty="0"/>
              <a:t>Por que no ocurrió en la misma medida con otros avances de la industria como los métodos de recuperación mejorada o las técnicas de estimulación en Recursos Convencionales?</a:t>
            </a:r>
          </a:p>
        </p:txBody>
      </p:sp>
    </p:spTree>
    <p:extLst>
      <p:ext uri="{BB962C8B-B14F-4D97-AF65-F5344CB8AC3E}">
        <p14:creationId xmlns:p14="http://schemas.microsoft.com/office/powerpoint/2010/main" val="173307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Análisis de Aspectos Fundamentales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s-AR" dirty="0"/>
              <a:t>Las Características Comparativas del Recurso No Convencional</a:t>
            </a:r>
          </a:p>
          <a:p>
            <a:pPr lvl="0">
              <a:lnSpc>
                <a:spcPct val="250000"/>
              </a:lnSpc>
            </a:pPr>
            <a:r>
              <a:rPr lang="es-AR" dirty="0"/>
              <a:t>La Evolución del Conocimiento del Recurso</a:t>
            </a:r>
          </a:p>
          <a:p>
            <a:pPr lvl="0">
              <a:lnSpc>
                <a:spcPct val="250000"/>
              </a:lnSpc>
            </a:pPr>
            <a:r>
              <a:rPr lang="es-AR" dirty="0"/>
              <a:t>Los Avances Tecnológicos y de Eficiencia</a:t>
            </a:r>
          </a:p>
        </p:txBody>
      </p:sp>
    </p:spTree>
    <p:extLst>
      <p:ext uri="{BB962C8B-B14F-4D97-AF65-F5344CB8AC3E}">
        <p14:creationId xmlns:p14="http://schemas.microsoft.com/office/powerpoint/2010/main" val="109236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Las Características Comparativas del Recurso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64206FAE-51BA-8F88-B620-7BF9F9B04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720378"/>
              </p:ext>
            </p:extLst>
          </p:nvPr>
        </p:nvGraphicFramePr>
        <p:xfrm>
          <a:off x="1076325" y="2483199"/>
          <a:ext cx="10048875" cy="33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625">
                  <a:extLst>
                    <a:ext uri="{9D8B030D-6E8A-4147-A177-3AD203B41FA5}">
                      <a16:colId xmlns:a16="http://schemas.microsoft.com/office/drawing/2014/main" val="3852376684"/>
                    </a:ext>
                  </a:extLst>
                </a:gridCol>
                <a:gridCol w="3349625">
                  <a:extLst>
                    <a:ext uri="{9D8B030D-6E8A-4147-A177-3AD203B41FA5}">
                      <a16:colId xmlns:a16="http://schemas.microsoft.com/office/drawing/2014/main" val="2598606226"/>
                    </a:ext>
                  </a:extLst>
                </a:gridCol>
                <a:gridCol w="3349625">
                  <a:extLst>
                    <a:ext uri="{9D8B030D-6E8A-4147-A177-3AD203B41FA5}">
                      <a16:colId xmlns:a16="http://schemas.microsoft.com/office/drawing/2014/main" val="578009470"/>
                    </a:ext>
                  </a:extLst>
                </a:gridCol>
              </a:tblGrid>
              <a:tr h="661600"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ASPECTO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NO CONVENCIONAL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CONVENCIONAL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7366306"/>
                  </a:ext>
                </a:extLst>
              </a:tr>
              <a:tr h="661600"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ESCALA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+ + 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3809774"/>
                  </a:ext>
                </a:extLst>
              </a:tr>
              <a:tr h="661600"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HETEROGENEIDAD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- - 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+ + 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0592513"/>
                  </a:ext>
                </a:extLst>
              </a:tr>
              <a:tr h="661600"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PREDICTIBILIDAD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+ +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5679408"/>
                  </a:ext>
                </a:extLst>
              </a:tr>
              <a:tr h="661600"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PRODUCTIVIDAD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- - 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/>
                        <a:t>+ 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41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80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La Evolución del Conocimiento del Recurso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Recurso descubierto, estudiado, con poca o nula productividad.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Analogía con otros otras formaciones similares en USA.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Análisis Petrofísicos y </a:t>
            </a:r>
            <a:r>
              <a:rPr lang="es-AR" dirty="0" err="1"/>
              <a:t>Geomecánicos</a:t>
            </a:r>
            <a:r>
              <a:rPr lang="es-AR" dirty="0"/>
              <a:t> para definir y probar potencial productivo.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Estudios Regionales para entendimiento de Madurez, Riqueza, Distribución de Fluidos, y Geología de Detalle.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A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773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Avances Tecnológicos y en la Eficiencia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Primeros avances basados en estudios con tecnología disponible.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Incorporación de nueva Tecnología de Perforación.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 err="1"/>
              <a:t>Incorpoarción</a:t>
            </a:r>
            <a:r>
              <a:rPr lang="es-AR" dirty="0"/>
              <a:t> de avances </a:t>
            </a:r>
            <a:r>
              <a:rPr lang="es-AR" dirty="0" err="1"/>
              <a:t>Tecnologícos</a:t>
            </a:r>
            <a:r>
              <a:rPr lang="es-AR" dirty="0"/>
              <a:t> Estimulación.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Concepto Factoría.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Eficiencia Logística.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s-A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A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499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8BB01-6536-478F-B311-D4F52C729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9901"/>
            <a:ext cx="10515600" cy="700787"/>
          </a:xfrm>
        </p:spPr>
        <p:txBody>
          <a:bodyPr/>
          <a:lstStyle/>
          <a:p>
            <a:r>
              <a:rPr lang="es-AR" sz="3600" dirty="0"/>
              <a:t>Conocimiento Vs. Clasificación de Recursos y Reservas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2EA68D8-0035-4361-C4E8-3465E3617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7377" y="1946323"/>
            <a:ext cx="6797246" cy="442833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6045A06-58DF-534C-BFC9-C354F2CE9872}"/>
              </a:ext>
            </a:extLst>
          </p:cNvPr>
          <p:cNvSpPr/>
          <p:nvPr/>
        </p:nvSpPr>
        <p:spPr>
          <a:xfrm>
            <a:off x="3151971" y="4628564"/>
            <a:ext cx="5716332" cy="7562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691E1A7-1F49-8DAC-4E9B-9CDA57A7A16B}"/>
              </a:ext>
            </a:extLst>
          </p:cNvPr>
          <p:cNvSpPr/>
          <p:nvPr/>
        </p:nvSpPr>
        <p:spPr>
          <a:xfrm>
            <a:off x="3492633" y="3402672"/>
            <a:ext cx="5368044" cy="7562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FE3444-BB9F-1D9B-5E3D-6BC8E480AE5D}"/>
              </a:ext>
            </a:extLst>
          </p:cNvPr>
          <p:cNvSpPr txBox="1"/>
          <p:nvPr/>
        </p:nvSpPr>
        <p:spPr>
          <a:xfrm>
            <a:off x="8414303" y="2667583"/>
            <a:ext cx="210638" cy="36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600" dirty="0" err="1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69D3FF5-44CA-972D-7963-886FD45965DA}"/>
              </a:ext>
            </a:extLst>
          </p:cNvPr>
          <p:cNvSpPr txBox="1"/>
          <p:nvPr/>
        </p:nvSpPr>
        <p:spPr>
          <a:xfrm>
            <a:off x="7321359" y="4347102"/>
            <a:ext cx="1958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>
                <a:solidFill>
                  <a:srgbClr val="FF0000"/>
                </a:solidFill>
              </a:rPr>
              <a:t>Descubrimiento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FED4D17-A526-AA85-62EB-68A1205CAA62}"/>
              </a:ext>
            </a:extLst>
          </p:cNvPr>
          <p:cNvSpPr txBox="1"/>
          <p:nvPr/>
        </p:nvSpPr>
        <p:spPr>
          <a:xfrm>
            <a:off x="7440631" y="3121210"/>
            <a:ext cx="1958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>
                <a:solidFill>
                  <a:srgbClr val="FF0000"/>
                </a:solidFill>
              </a:rPr>
              <a:t>Comercialidad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92694F-AEE9-8E22-028C-C8D00ED14C40}"/>
              </a:ext>
            </a:extLst>
          </p:cNvPr>
          <p:cNvSpPr txBox="1"/>
          <p:nvPr/>
        </p:nvSpPr>
        <p:spPr>
          <a:xfrm>
            <a:off x="9486613" y="5683167"/>
            <a:ext cx="2404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</a:rPr>
              <a:t>Conocimiento</a:t>
            </a:r>
          </a:p>
          <a:p>
            <a:r>
              <a:rPr lang="es-AR" sz="2400" dirty="0">
                <a:solidFill>
                  <a:srgbClr val="FF0000"/>
                </a:solidFill>
              </a:rPr>
              <a:t>Escaso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470EB82-BED3-AF79-AD5D-81E678CEB497}"/>
              </a:ext>
            </a:extLst>
          </p:cNvPr>
          <p:cNvSpPr txBox="1"/>
          <p:nvPr/>
        </p:nvSpPr>
        <p:spPr>
          <a:xfrm>
            <a:off x="281784" y="2285531"/>
            <a:ext cx="2654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1">
                    <a:lumMod val="75000"/>
                  </a:schemeClr>
                </a:solidFill>
              </a:rPr>
              <a:t>Conocimiento</a:t>
            </a:r>
          </a:p>
          <a:p>
            <a:r>
              <a:rPr lang="es-AR" sz="2400" dirty="0">
                <a:solidFill>
                  <a:schemeClr val="accent1">
                    <a:lumMod val="75000"/>
                  </a:schemeClr>
                </a:solidFill>
              </a:rPr>
              <a:t>Detallado 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03C45F2-267A-C278-921F-0A573C00FA43}"/>
              </a:ext>
            </a:extLst>
          </p:cNvPr>
          <p:cNvCxnSpPr/>
          <p:nvPr/>
        </p:nvCxnSpPr>
        <p:spPr>
          <a:xfrm flipH="1" flipV="1">
            <a:off x="1789212" y="2063747"/>
            <a:ext cx="8774885" cy="3632433"/>
          </a:xfrm>
          <a:prstGeom prst="straightConnector1">
            <a:avLst/>
          </a:prstGeom>
          <a:ln w="793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F2744E1-22BD-3717-9AE4-CAB5426448C6}"/>
              </a:ext>
            </a:extLst>
          </p:cNvPr>
          <p:cNvSpPr txBox="1"/>
          <p:nvPr/>
        </p:nvSpPr>
        <p:spPr>
          <a:xfrm>
            <a:off x="4326972" y="3800752"/>
            <a:ext cx="494608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400"/>
            </a:lvl1pPr>
          </a:lstStyle>
          <a:p>
            <a:r>
              <a:rPr lang="es-AR" dirty="0"/>
              <a:t>Productividad Comprobada – Contingencias Técnico - Económicas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F8F30D1-7E5F-97D9-D97B-44442A127F97}"/>
              </a:ext>
            </a:extLst>
          </p:cNvPr>
          <p:cNvSpPr txBox="1"/>
          <p:nvPr/>
        </p:nvSpPr>
        <p:spPr>
          <a:xfrm>
            <a:off x="6925323" y="4337475"/>
            <a:ext cx="29826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400" dirty="0"/>
              <a:t>Productividad No Comprobada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43F93AD-75B3-641C-2590-0DDA72875B61}"/>
              </a:ext>
            </a:extLst>
          </p:cNvPr>
          <p:cNvSpPr txBox="1"/>
          <p:nvPr/>
        </p:nvSpPr>
        <p:spPr>
          <a:xfrm>
            <a:off x="3314242" y="2993186"/>
            <a:ext cx="434634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400"/>
            </a:lvl1pPr>
          </a:lstStyle>
          <a:p>
            <a:r>
              <a:rPr lang="es-AR" dirty="0"/>
              <a:t>Productividad Comprobada – Proyectos de Desarrollo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2E3529F-C286-7CF6-2DFC-6A0018BCC4D0}"/>
              </a:ext>
            </a:extLst>
          </p:cNvPr>
          <p:cNvSpPr txBox="1"/>
          <p:nvPr/>
        </p:nvSpPr>
        <p:spPr>
          <a:xfrm>
            <a:off x="3314242" y="2550924"/>
            <a:ext cx="434634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400"/>
            </a:lvl1pPr>
          </a:lstStyle>
          <a:p>
            <a:r>
              <a:rPr lang="es-AR" dirty="0"/>
              <a:t>Ventajas Comparativas del Recurso</a:t>
            </a:r>
          </a:p>
        </p:txBody>
      </p:sp>
    </p:spTree>
    <p:extLst>
      <p:ext uri="{BB962C8B-B14F-4D97-AF65-F5344CB8AC3E}">
        <p14:creationId xmlns:p14="http://schemas.microsoft.com/office/powerpoint/2010/main" val="374695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2" grpId="0" animBg="1"/>
      <p:bldP spid="23" grpId="0" animBg="1"/>
      <p:bldP spid="2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6D485-F98C-5852-0E7A-227F84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290"/>
            <a:ext cx="10515600" cy="692398"/>
          </a:xfrm>
        </p:spPr>
        <p:txBody>
          <a:bodyPr/>
          <a:lstStyle/>
          <a:p>
            <a:r>
              <a:rPr lang="es-AR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3734-0564-769A-A192-27BC633A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Por qué en este breve tiempo un cambio tecnológico generó un crecimiento tan significativo de los recursos y reservas?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Características Comparativas del Recurso </a:t>
            </a:r>
            <a:r>
              <a:rPr lang="es-AR"/>
              <a:t>No Convencional.</a:t>
            </a:r>
            <a:endParaRPr lang="es-AR" dirty="0"/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Consistencia en las predicciones debido a rápida evolución del conocimiento.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Escala Regional y proyectos de gran envergadura.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s-AR" dirty="0"/>
              <a:t>Mejoras significativas en la eficiencia.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s-AR" dirty="0"/>
          </a:p>
          <a:p>
            <a:pPr>
              <a:lnSpc>
                <a:spcPct val="20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181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556</Words>
  <Application>Microsoft Office PowerPoint</Application>
  <PresentationFormat>Panorámica</PresentationFormat>
  <Paragraphs>77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Evolución del Desarrollo y del Conocimiento de Reservas y Recursos No Convencionales</vt:lpstr>
      <vt:lpstr>Introducción</vt:lpstr>
      <vt:lpstr>Reflexiones</vt:lpstr>
      <vt:lpstr>Análisis de Aspectos Fundamentales</vt:lpstr>
      <vt:lpstr>Las Características Comparativas del Recurso</vt:lpstr>
      <vt:lpstr>La Evolución del Conocimiento del Recurso </vt:lpstr>
      <vt:lpstr>Avances Tecnológicos y en la Eficiencia </vt:lpstr>
      <vt:lpstr>Conocimiento Vs. Clasificación de Recursos y Reservas</vt:lpstr>
      <vt:lpstr>Conclusiones</vt:lpstr>
      <vt:lpstr>Otros Aspectos</vt:lpstr>
      <vt:lpstr>Otros Aspectos</vt:lpstr>
      <vt:lpstr>Conclusiones</vt:lpstr>
      <vt:lpstr>Perspectiva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Fuentes</dc:creator>
  <cp:lastModifiedBy>BELKENOFF, RAUL ALBERTO</cp:lastModifiedBy>
  <cp:revision>6</cp:revision>
  <dcterms:created xsi:type="dcterms:W3CDTF">2023-07-24T14:30:55Z</dcterms:created>
  <dcterms:modified xsi:type="dcterms:W3CDTF">2023-11-09T12:01:43Z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01c5ec-e5b5-40ab-b632-dbf2eb8611fa_Enabled">
    <vt:lpwstr>true</vt:lpwstr>
  </property>
  <property fmtid="{D5CDD505-2E9C-101B-9397-08002B2CF9AE}" pid="3" name="MSIP_Label_b701c5ec-e5b5-40ab-b632-dbf2eb8611fa_SetDate">
    <vt:lpwstr>2023-11-04T18:32:58Z</vt:lpwstr>
  </property>
  <property fmtid="{D5CDD505-2E9C-101B-9397-08002B2CF9AE}" pid="4" name="MSIP_Label_b701c5ec-e5b5-40ab-b632-dbf2eb8611fa_Method">
    <vt:lpwstr>Privileged</vt:lpwstr>
  </property>
  <property fmtid="{D5CDD505-2E9C-101B-9397-08002B2CF9AE}" pid="5" name="MSIP_Label_b701c5ec-e5b5-40ab-b632-dbf2eb8611fa_Name">
    <vt:lpwstr>YPF - Privado</vt:lpwstr>
  </property>
  <property fmtid="{D5CDD505-2E9C-101B-9397-08002B2CF9AE}" pid="6" name="MSIP_Label_b701c5ec-e5b5-40ab-b632-dbf2eb8611fa_SiteId">
    <vt:lpwstr>038018c3-616c-4b46-ad9b-aa9007f701b5</vt:lpwstr>
  </property>
  <property fmtid="{D5CDD505-2E9C-101B-9397-08002B2CF9AE}" pid="7" name="MSIP_Label_b701c5ec-e5b5-40ab-b632-dbf2eb8611fa_ActionId">
    <vt:lpwstr>189c32a9-3243-44ed-a212-021812a7a439</vt:lpwstr>
  </property>
  <property fmtid="{D5CDD505-2E9C-101B-9397-08002B2CF9AE}" pid="8" name="MSIP_Label_b701c5ec-e5b5-40ab-b632-dbf2eb8611fa_ContentBits">
    <vt:lpwstr>3</vt:lpwstr>
  </property>
  <property fmtid="{D5CDD505-2E9C-101B-9397-08002B2CF9AE}" pid="9" name="ClassificationContentMarkingFooterLocations">
    <vt:lpwstr>Tema de Office:5</vt:lpwstr>
  </property>
  <property fmtid="{D5CDD505-2E9C-101B-9397-08002B2CF9AE}" pid="10" name="ClassificationContentMarkingFooterText">
    <vt:lpwstr>Documento: YPF-Privado</vt:lpwstr>
  </property>
  <property fmtid="{D5CDD505-2E9C-101B-9397-08002B2CF9AE}" pid="11" name="ClassificationContentMarkingHeaderLocations">
    <vt:lpwstr>Tema de Office:4</vt:lpwstr>
  </property>
  <property fmtid="{D5CDD505-2E9C-101B-9397-08002B2CF9AE}" pid="12" name="ClassificationContentMarkingHeaderText">
    <vt:lpwstr>Documento: YPF-Privado</vt:lpwstr>
  </property>
</Properties>
</file>