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5"/>
  </p:notesMasterIdLst>
  <p:sldIdLst>
    <p:sldId id="256" r:id="rId5"/>
    <p:sldId id="273" r:id="rId6"/>
    <p:sldId id="257" r:id="rId7"/>
    <p:sldId id="258" r:id="rId8"/>
    <p:sldId id="259" r:id="rId9"/>
    <p:sldId id="275" r:id="rId10"/>
    <p:sldId id="269" r:id="rId11"/>
    <p:sldId id="272" r:id="rId12"/>
    <p:sldId id="267" r:id="rId13"/>
    <p:sldId id="27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2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4BFF32-E846-527F-BCBB-C6160A44CA26}" v="123" dt="2023-11-09T14:48:04.292"/>
    <p1510:client id="{4DCDF539-710B-0E29-3DC7-3B007F3533E4}" v="9" dt="2023-11-09T01:47:55.299"/>
    <p1510:client id="{B5728438-AD7E-6B6D-80A7-D5E87A763DA6}" v="2" dt="2023-11-09T15:53:55.797"/>
    <p1510:client id="{BDBDCAA9-325D-4C25-B798-62347EDC7428}" v="8" dt="2023-11-08T18:48:20.607"/>
    <p1510:client id="{D3FBB686-AED4-4E95-B08C-5B87C2F50991}" v="505" dt="2023-11-09T09:12:02.711"/>
    <p1510:client id="{EA86995D-B89D-FC5D-0286-62B954F1DC70}" v="23" dt="2023-11-08T20:45:01.391"/>
    <p1510:client id="{F05BF5F3-3FE3-389B-70F7-AC1B48F629A3}" v="181" dt="2023-11-09T00:59:46.8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552" autoAdjust="0"/>
  </p:normalViewPr>
  <p:slideViewPr>
    <p:cSldViewPr snapToGrid="0" showGuides="1">
      <p:cViewPr varScale="1">
        <p:scale>
          <a:sx n="106" d="100"/>
          <a:sy n="106" d="100"/>
        </p:scale>
        <p:origin x="66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A40E62-4362-4BA5-821B-19761509F180}" type="doc">
      <dgm:prSet loTypeId="urn:microsoft.com/office/officeart/2005/8/layout/venn1" loCatId="relationship" qsTypeId="urn:microsoft.com/office/officeart/2005/8/quickstyle/3d2" qsCatId="3D" csTypeId="urn:microsoft.com/office/officeart/2005/8/colors/accent1_3" csCatId="accent1" phldr="1"/>
      <dgm:spPr/>
      <dgm:t>
        <a:bodyPr/>
        <a:lstStyle/>
        <a:p>
          <a:endParaRPr lang="es-AR"/>
        </a:p>
      </dgm:t>
    </dgm:pt>
    <dgm:pt modelId="{551CFAA1-7CAC-449E-9AFE-EC448A61E8E8}">
      <dgm:prSet phldrT="[Texto]" custT="1"/>
      <dgm:spPr/>
      <dgm:t>
        <a:bodyPr/>
        <a:lstStyle/>
        <a:p>
          <a:pPr algn="l" defTabSz="1069975"/>
          <a:r>
            <a:rPr lang="es-MX" sz="2000" b="0" dirty="0">
              <a:latin typeface="+mj-lt"/>
            </a:rPr>
            <a:t>Eficiencia de Recursos</a:t>
          </a:r>
          <a:endParaRPr lang="es-AR" sz="2000" b="0" dirty="0">
            <a:latin typeface="+mj-lt"/>
          </a:endParaRPr>
        </a:p>
      </dgm:t>
    </dgm:pt>
    <dgm:pt modelId="{A131FB64-678A-455B-BE99-F00201DDF1F5}" type="sibTrans" cxnId="{4D007442-98C7-4DF1-B14B-72F13F0856C6}">
      <dgm:prSet/>
      <dgm:spPr/>
      <dgm:t>
        <a:bodyPr/>
        <a:lstStyle/>
        <a:p>
          <a:endParaRPr lang="es-AR" sz="2000" b="0">
            <a:latin typeface="+mj-lt"/>
          </a:endParaRPr>
        </a:p>
      </dgm:t>
    </dgm:pt>
    <dgm:pt modelId="{02CDD18C-DAE8-4C8E-B99E-0B936818A3BD}" type="parTrans" cxnId="{4D007442-98C7-4DF1-B14B-72F13F0856C6}">
      <dgm:prSet/>
      <dgm:spPr/>
      <dgm:t>
        <a:bodyPr/>
        <a:lstStyle/>
        <a:p>
          <a:endParaRPr lang="es-AR" sz="2000" b="0">
            <a:latin typeface="+mj-lt"/>
          </a:endParaRPr>
        </a:p>
      </dgm:t>
    </dgm:pt>
    <dgm:pt modelId="{FB597F07-9773-4BD0-821E-E8A568E53109}">
      <dgm:prSet phldrT="[Texto]" custT="1"/>
      <dgm:spPr/>
      <dgm:t>
        <a:bodyPr/>
        <a:lstStyle/>
        <a:p>
          <a:r>
            <a:rPr lang="es-MX" sz="2000" b="0" dirty="0">
              <a:latin typeface="+mj-lt"/>
            </a:rPr>
            <a:t>Fortalecimiento Institucional</a:t>
          </a:r>
          <a:endParaRPr lang="es-AR" sz="2000" b="0" dirty="0">
            <a:latin typeface="+mj-lt"/>
          </a:endParaRPr>
        </a:p>
      </dgm:t>
    </dgm:pt>
    <dgm:pt modelId="{E98E4B48-1B55-464F-9155-248A403AB185}" type="sibTrans" cxnId="{FDDC9458-055C-4A94-B324-0E00BA13069C}">
      <dgm:prSet/>
      <dgm:spPr/>
      <dgm:t>
        <a:bodyPr/>
        <a:lstStyle/>
        <a:p>
          <a:endParaRPr lang="es-AR" sz="2000" b="0">
            <a:latin typeface="+mj-lt"/>
          </a:endParaRPr>
        </a:p>
      </dgm:t>
    </dgm:pt>
    <dgm:pt modelId="{E7F900CD-476B-4A1B-A5DD-94F0B80F53F1}" type="parTrans" cxnId="{FDDC9458-055C-4A94-B324-0E00BA13069C}">
      <dgm:prSet/>
      <dgm:spPr/>
      <dgm:t>
        <a:bodyPr/>
        <a:lstStyle/>
        <a:p>
          <a:endParaRPr lang="es-AR" sz="2000" b="0">
            <a:latin typeface="+mj-lt"/>
          </a:endParaRPr>
        </a:p>
      </dgm:t>
    </dgm:pt>
    <dgm:pt modelId="{D90818ED-5140-419F-AC57-7086087F3905}">
      <dgm:prSet phldrT="[Texto]" custT="1"/>
      <dgm:spPr/>
      <dgm:t>
        <a:bodyPr/>
        <a:lstStyle/>
        <a:p>
          <a:pPr algn="l"/>
          <a:r>
            <a:rPr lang="es-MX" sz="2000" b="0" dirty="0">
              <a:latin typeface="+mj-lt"/>
            </a:rPr>
            <a:t>Personas</a:t>
          </a:r>
          <a:endParaRPr lang="es-AR" sz="2000" b="0" dirty="0">
            <a:latin typeface="+mj-lt"/>
          </a:endParaRPr>
        </a:p>
      </dgm:t>
    </dgm:pt>
    <dgm:pt modelId="{5E45DCBB-35BC-4B1A-AA4F-B116F29B6828}" type="sibTrans" cxnId="{89E0CF5F-7EDD-4C24-88BF-245E0398E429}">
      <dgm:prSet/>
      <dgm:spPr/>
      <dgm:t>
        <a:bodyPr/>
        <a:lstStyle/>
        <a:p>
          <a:endParaRPr lang="es-AR" sz="2000" b="0">
            <a:latin typeface="+mj-lt"/>
          </a:endParaRPr>
        </a:p>
      </dgm:t>
    </dgm:pt>
    <dgm:pt modelId="{3B985EF8-F59B-407F-8DC5-3C8B13468FA6}" type="parTrans" cxnId="{89E0CF5F-7EDD-4C24-88BF-245E0398E429}">
      <dgm:prSet/>
      <dgm:spPr/>
      <dgm:t>
        <a:bodyPr/>
        <a:lstStyle/>
        <a:p>
          <a:endParaRPr lang="es-AR" sz="2000" b="0">
            <a:latin typeface="+mj-lt"/>
          </a:endParaRPr>
        </a:p>
      </dgm:t>
    </dgm:pt>
    <dgm:pt modelId="{464831C2-F404-4F2C-87FC-FF86179C3E2C}">
      <dgm:prSet phldrT="[Texto]" custT="1"/>
      <dgm:spPr/>
      <dgm:t>
        <a:bodyPr/>
        <a:lstStyle/>
        <a:p>
          <a:r>
            <a:rPr lang="es-MX" sz="2000" b="0" dirty="0">
              <a:latin typeface="+mj-lt"/>
            </a:rPr>
            <a:t>Energía, Clima y Ambiente</a:t>
          </a:r>
          <a:endParaRPr lang="es-AR" sz="2000" b="0" dirty="0">
            <a:latin typeface="+mj-lt"/>
          </a:endParaRPr>
        </a:p>
      </dgm:t>
    </dgm:pt>
    <dgm:pt modelId="{DE810291-CC49-459F-A56C-4B328BB8213D}" type="sibTrans" cxnId="{A85C79C9-FA5A-48B1-AE92-0DD350CF0834}">
      <dgm:prSet/>
      <dgm:spPr/>
      <dgm:t>
        <a:bodyPr/>
        <a:lstStyle/>
        <a:p>
          <a:endParaRPr lang="es-AR" sz="2000" b="0">
            <a:latin typeface="+mj-lt"/>
          </a:endParaRPr>
        </a:p>
      </dgm:t>
    </dgm:pt>
    <dgm:pt modelId="{B1248940-891B-4DA9-B587-9AC8726D205A}" type="parTrans" cxnId="{A85C79C9-FA5A-48B1-AE92-0DD350CF0834}">
      <dgm:prSet/>
      <dgm:spPr/>
      <dgm:t>
        <a:bodyPr/>
        <a:lstStyle/>
        <a:p>
          <a:endParaRPr lang="es-AR" sz="2000" b="0">
            <a:latin typeface="+mj-lt"/>
          </a:endParaRPr>
        </a:p>
      </dgm:t>
    </dgm:pt>
    <dgm:pt modelId="{E31D6DA9-0C93-461D-BC7A-7BBF143BE7DC}" type="pres">
      <dgm:prSet presAssocID="{EDA40E62-4362-4BA5-821B-19761509F180}" presName="compositeShape" presStyleCnt="0">
        <dgm:presLayoutVars>
          <dgm:chMax val="7"/>
          <dgm:dir/>
          <dgm:resizeHandles val="exact"/>
        </dgm:presLayoutVars>
      </dgm:prSet>
      <dgm:spPr/>
    </dgm:pt>
    <dgm:pt modelId="{9B3C0C74-52FB-4CCD-8D43-02E763A5A993}" type="pres">
      <dgm:prSet presAssocID="{464831C2-F404-4F2C-87FC-FF86179C3E2C}" presName="circ1" presStyleLbl="vennNode1" presStyleIdx="0" presStyleCnt="4"/>
      <dgm:spPr/>
    </dgm:pt>
    <dgm:pt modelId="{90BEF19F-DFA5-4D06-9A68-A3B0743EC9A5}" type="pres">
      <dgm:prSet presAssocID="{464831C2-F404-4F2C-87FC-FF86179C3E2C}" presName="circ1Tx" presStyleLbl="revTx" presStyleIdx="0" presStyleCnt="0">
        <dgm:presLayoutVars>
          <dgm:chMax val="0"/>
          <dgm:chPref val="0"/>
          <dgm:bulletEnabled val="1"/>
        </dgm:presLayoutVars>
      </dgm:prSet>
      <dgm:spPr/>
    </dgm:pt>
    <dgm:pt modelId="{F3BAB3C1-5497-4DAD-8FCE-49FC047E7E2C}" type="pres">
      <dgm:prSet presAssocID="{D90818ED-5140-419F-AC57-7086087F3905}" presName="circ2" presStyleLbl="vennNode1" presStyleIdx="1" presStyleCnt="4"/>
      <dgm:spPr/>
    </dgm:pt>
    <dgm:pt modelId="{8C75EC17-9C87-409C-8902-AFD9AC96A148}" type="pres">
      <dgm:prSet presAssocID="{D90818ED-5140-419F-AC57-7086087F3905}" presName="circ2Tx" presStyleLbl="revTx" presStyleIdx="0" presStyleCnt="0">
        <dgm:presLayoutVars>
          <dgm:chMax val="0"/>
          <dgm:chPref val="0"/>
          <dgm:bulletEnabled val="1"/>
        </dgm:presLayoutVars>
      </dgm:prSet>
      <dgm:spPr/>
    </dgm:pt>
    <dgm:pt modelId="{E2CAA67A-3C49-4BFB-ACD7-829915A189D8}" type="pres">
      <dgm:prSet presAssocID="{FB597F07-9773-4BD0-821E-E8A568E53109}" presName="circ3" presStyleLbl="vennNode1" presStyleIdx="2" presStyleCnt="4"/>
      <dgm:spPr/>
    </dgm:pt>
    <dgm:pt modelId="{2DB48E83-A88A-4DAD-880B-76E3A8EADE58}" type="pres">
      <dgm:prSet presAssocID="{FB597F07-9773-4BD0-821E-E8A568E53109}" presName="circ3Tx" presStyleLbl="revTx" presStyleIdx="0" presStyleCnt="0">
        <dgm:presLayoutVars>
          <dgm:chMax val="0"/>
          <dgm:chPref val="0"/>
          <dgm:bulletEnabled val="1"/>
        </dgm:presLayoutVars>
      </dgm:prSet>
      <dgm:spPr/>
    </dgm:pt>
    <dgm:pt modelId="{74F0C68C-5DC4-411A-B023-E6AAA588A644}" type="pres">
      <dgm:prSet presAssocID="{551CFAA1-7CAC-449E-9AFE-EC448A61E8E8}" presName="circ4" presStyleLbl="vennNode1" presStyleIdx="3" presStyleCnt="4"/>
      <dgm:spPr/>
    </dgm:pt>
    <dgm:pt modelId="{5F303D99-4DDA-4704-9748-0A1EAEDD9694}" type="pres">
      <dgm:prSet presAssocID="{551CFAA1-7CAC-449E-9AFE-EC448A61E8E8}" presName="circ4Tx" presStyleLbl="revTx" presStyleIdx="0" presStyleCnt="0">
        <dgm:presLayoutVars>
          <dgm:chMax val="0"/>
          <dgm:chPref val="0"/>
          <dgm:bulletEnabled val="1"/>
        </dgm:presLayoutVars>
      </dgm:prSet>
      <dgm:spPr/>
    </dgm:pt>
  </dgm:ptLst>
  <dgm:cxnLst>
    <dgm:cxn modelId="{E7F9DE04-ADD6-4851-A6BD-B9D8FA248F53}" type="presOf" srcId="{FB597F07-9773-4BD0-821E-E8A568E53109}" destId="{E2CAA67A-3C49-4BFB-ACD7-829915A189D8}" srcOrd="0" destOrd="0" presId="urn:microsoft.com/office/officeart/2005/8/layout/venn1"/>
    <dgm:cxn modelId="{0B6F5E16-B321-41B8-A65C-FB79253B7ECB}" type="presOf" srcId="{FB597F07-9773-4BD0-821E-E8A568E53109}" destId="{2DB48E83-A88A-4DAD-880B-76E3A8EADE58}" srcOrd="1" destOrd="0" presId="urn:microsoft.com/office/officeart/2005/8/layout/venn1"/>
    <dgm:cxn modelId="{DB18602F-9C26-416F-85E3-8EB4FBBC23C7}" type="presOf" srcId="{D90818ED-5140-419F-AC57-7086087F3905}" destId="{8C75EC17-9C87-409C-8902-AFD9AC96A148}" srcOrd="1" destOrd="0" presId="urn:microsoft.com/office/officeart/2005/8/layout/venn1"/>
    <dgm:cxn modelId="{819D9C5F-D862-4E61-B453-34C0B3F0717C}" type="presOf" srcId="{464831C2-F404-4F2C-87FC-FF86179C3E2C}" destId="{9B3C0C74-52FB-4CCD-8D43-02E763A5A993}" srcOrd="0" destOrd="0" presId="urn:microsoft.com/office/officeart/2005/8/layout/venn1"/>
    <dgm:cxn modelId="{89E0CF5F-7EDD-4C24-88BF-245E0398E429}" srcId="{EDA40E62-4362-4BA5-821B-19761509F180}" destId="{D90818ED-5140-419F-AC57-7086087F3905}" srcOrd="1" destOrd="0" parTransId="{3B985EF8-F59B-407F-8DC5-3C8B13468FA6}" sibTransId="{5E45DCBB-35BC-4B1A-AA4F-B116F29B6828}"/>
    <dgm:cxn modelId="{4D007442-98C7-4DF1-B14B-72F13F0856C6}" srcId="{EDA40E62-4362-4BA5-821B-19761509F180}" destId="{551CFAA1-7CAC-449E-9AFE-EC448A61E8E8}" srcOrd="3" destOrd="0" parTransId="{02CDD18C-DAE8-4C8E-B99E-0B936818A3BD}" sibTransId="{A131FB64-678A-455B-BE99-F00201DDF1F5}"/>
    <dgm:cxn modelId="{7E74D64B-E495-40D3-971B-81642D965C59}" type="presOf" srcId="{EDA40E62-4362-4BA5-821B-19761509F180}" destId="{E31D6DA9-0C93-461D-BC7A-7BBF143BE7DC}" srcOrd="0" destOrd="0" presId="urn:microsoft.com/office/officeart/2005/8/layout/venn1"/>
    <dgm:cxn modelId="{6D51B46F-01F1-4820-B2FC-9781B75CC34F}" type="presOf" srcId="{D90818ED-5140-419F-AC57-7086087F3905}" destId="{F3BAB3C1-5497-4DAD-8FCE-49FC047E7E2C}" srcOrd="0" destOrd="0" presId="urn:microsoft.com/office/officeart/2005/8/layout/venn1"/>
    <dgm:cxn modelId="{24C94B72-BA47-4547-8D23-90660689EEEE}" type="presOf" srcId="{464831C2-F404-4F2C-87FC-FF86179C3E2C}" destId="{90BEF19F-DFA5-4D06-9A68-A3B0743EC9A5}" srcOrd="1" destOrd="0" presId="urn:microsoft.com/office/officeart/2005/8/layout/venn1"/>
    <dgm:cxn modelId="{FDDC9458-055C-4A94-B324-0E00BA13069C}" srcId="{EDA40E62-4362-4BA5-821B-19761509F180}" destId="{FB597F07-9773-4BD0-821E-E8A568E53109}" srcOrd="2" destOrd="0" parTransId="{E7F900CD-476B-4A1B-A5DD-94F0B80F53F1}" sibTransId="{E98E4B48-1B55-464F-9155-248A403AB185}"/>
    <dgm:cxn modelId="{65D676A1-6611-4F60-8E5C-9151174F59E7}" type="presOf" srcId="{551CFAA1-7CAC-449E-9AFE-EC448A61E8E8}" destId="{5F303D99-4DDA-4704-9748-0A1EAEDD9694}" srcOrd="1" destOrd="0" presId="urn:microsoft.com/office/officeart/2005/8/layout/venn1"/>
    <dgm:cxn modelId="{A85C79C9-FA5A-48B1-AE92-0DD350CF0834}" srcId="{EDA40E62-4362-4BA5-821B-19761509F180}" destId="{464831C2-F404-4F2C-87FC-FF86179C3E2C}" srcOrd="0" destOrd="0" parTransId="{B1248940-891B-4DA9-B587-9AC8726D205A}" sibTransId="{DE810291-CC49-459F-A56C-4B328BB8213D}"/>
    <dgm:cxn modelId="{B7DFD8DC-DB68-436A-AEF5-8C59CC7D24BD}" type="presOf" srcId="{551CFAA1-7CAC-449E-9AFE-EC448A61E8E8}" destId="{74F0C68C-5DC4-411A-B023-E6AAA588A644}" srcOrd="0" destOrd="0" presId="urn:microsoft.com/office/officeart/2005/8/layout/venn1"/>
    <dgm:cxn modelId="{4FF0BDF6-D433-48CC-BB43-D8EB0CA004F2}" type="presParOf" srcId="{E31D6DA9-0C93-461D-BC7A-7BBF143BE7DC}" destId="{9B3C0C74-52FB-4CCD-8D43-02E763A5A993}" srcOrd="0" destOrd="0" presId="urn:microsoft.com/office/officeart/2005/8/layout/venn1"/>
    <dgm:cxn modelId="{2CA5BD61-BE20-486B-A38A-FFECB7FD6A0C}" type="presParOf" srcId="{E31D6DA9-0C93-461D-BC7A-7BBF143BE7DC}" destId="{90BEF19F-DFA5-4D06-9A68-A3B0743EC9A5}" srcOrd="1" destOrd="0" presId="urn:microsoft.com/office/officeart/2005/8/layout/venn1"/>
    <dgm:cxn modelId="{8EDB8641-66CB-4866-BCF8-76DCB4B5AC40}" type="presParOf" srcId="{E31D6DA9-0C93-461D-BC7A-7BBF143BE7DC}" destId="{F3BAB3C1-5497-4DAD-8FCE-49FC047E7E2C}" srcOrd="2" destOrd="0" presId="urn:microsoft.com/office/officeart/2005/8/layout/venn1"/>
    <dgm:cxn modelId="{610D8934-C073-4C51-8A83-56841C9EB9F5}" type="presParOf" srcId="{E31D6DA9-0C93-461D-BC7A-7BBF143BE7DC}" destId="{8C75EC17-9C87-409C-8902-AFD9AC96A148}" srcOrd="3" destOrd="0" presId="urn:microsoft.com/office/officeart/2005/8/layout/venn1"/>
    <dgm:cxn modelId="{9E3263F6-84CB-45AF-BA52-F65E1C05538E}" type="presParOf" srcId="{E31D6DA9-0C93-461D-BC7A-7BBF143BE7DC}" destId="{E2CAA67A-3C49-4BFB-ACD7-829915A189D8}" srcOrd="4" destOrd="0" presId="urn:microsoft.com/office/officeart/2005/8/layout/venn1"/>
    <dgm:cxn modelId="{4B8FA736-2492-4499-8380-817E3B7F4F5B}" type="presParOf" srcId="{E31D6DA9-0C93-461D-BC7A-7BBF143BE7DC}" destId="{2DB48E83-A88A-4DAD-880B-76E3A8EADE58}" srcOrd="5" destOrd="0" presId="urn:microsoft.com/office/officeart/2005/8/layout/venn1"/>
    <dgm:cxn modelId="{BF700A45-64B3-4EA7-96A1-4436A4A8AEBF}" type="presParOf" srcId="{E31D6DA9-0C93-461D-BC7A-7BBF143BE7DC}" destId="{74F0C68C-5DC4-411A-B023-E6AAA588A644}" srcOrd="6" destOrd="0" presId="urn:microsoft.com/office/officeart/2005/8/layout/venn1"/>
    <dgm:cxn modelId="{DA06266F-5AB8-4A8F-9EC0-2C4136076A6C}" type="presParOf" srcId="{E31D6DA9-0C93-461D-BC7A-7BBF143BE7DC}" destId="{5F303D99-4DDA-4704-9748-0A1EAEDD9694}"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C0C74-52FB-4CCD-8D43-02E763A5A993}">
      <dsp:nvSpPr>
        <dsp:cNvPr id="0" name=""/>
        <dsp:cNvSpPr/>
      </dsp:nvSpPr>
      <dsp:spPr>
        <a:xfrm>
          <a:off x="4729698" y="56585"/>
          <a:ext cx="2942464" cy="2942464"/>
        </a:xfrm>
        <a:prstGeom prst="ellipse">
          <a:avLst/>
        </a:prstGeom>
        <a:gradFill rotWithShape="0">
          <a:gsLst>
            <a:gs pos="0">
              <a:schemeClr val="accent1">
                <a:shade val="80000"/>
                <a:alpha val="50000"/>
                <a:hueOff val="0"/>
                <a:satOff val="0"/>
                <a:lumOff val="0"/>
                <a:alphaOff val="0"/>
                <a:tint val="96000"/>
                <a:lumMod val="100000"/>
              </a:schemeClr>
            </a:gs>
            <a:gs pos="78000">
              <a:schemeClr val="accent1">
                <a:shade val="80000"/>
                <a:alpha val="5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MX" sz="2000" b="0" kern="1200" dirty="0">
              <a:latin typeface="+mj-lt"/>
            </a:rPr>
            <a:t>Energía, Clima y Ambiente</a:t>
          </a:r>
          <a:endParaRPr lang="es-AR" sz="2000" b="0" kern="1200" dirty="0">
            <a:latin typeface="+mj-lt"/>
          </a:endParaRPr>
        </a:p>
      </dsp:txBody>
      <dsp:txXfrm>
        <a:off x="5069213" y="452686"/>
        <a:ext cx="2263434" cy="933666"/>
      </dsp:txXfrm>
    </dsp:sp>
    <dsp:sp modelId="{F3BAB3C1-5497-4DAD-8FCE-49FC047E7E2C}">
      <dsp:nvSpPr>
        <dsp:cNvPr id="0" name=""/>
        <dsp:cNvSpPr/>
      </dsp:nvSpPr>
      <dsp:spPr>
        <a:xfrm>
          <a:off x="6031173" y="1358060"/>
          <a:ext cx="2942464" cy="2942464"/>
        </a:xfrm>
        <a:prstGeom prst="ellipse">
          <a:avLst/>
        </a:prstGeom>
        <a:gradFill rotWithShape="0">
          <a:gsLst>
            <a:gs pos="0">
              <a:schemeClr val="accent1">
                <a:shade val="80000"/>
                <a:alpha val="50000"/>
                <a:hueOff val="150630"/>
                <a:satOff val="-8075"/>
                <a:lumOff val="10310"/>
                <a:alphaOff val="0"/>
                <a:tint val="96000"/>
                <a:lumMod val="100000"/>
              </a:schemeClr>
            </a:gs>
            <a:gs pos="78000">
              <a:schemeClr val="accent1">
                <a:shade val="80000"/>
                <a:alpha val="50000"/>
                <a:hueOff val="150630"/>
                <a:satOff val="-8075"/>
                <a:lumOff val="1031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s-MX" sz="2000" b="0" kern="1200" dirty="0">
              <a:latin typeface="+mj-lt"/>
            </a:rPr>
            <a:t>Personas</a:t>
          </a:r>
          <a:endParaRPr lang="es-AR" sz="2000" b="0" kern="1200" dirty="0">
            <a:latin typeface="+mj-lt"/>
          </a:endParaRPr>
        </a:p>
      </dsp:txBody>
      <dsp:txXfrm>
        <a:off x="7615577" y="1697575"/>
        <a:ext cx="1131717" cy="2263434"/>
      </dsp:txXfrm>
    </dsp:sp>
    <dsp:sp modelId="{E2CAA67A-3C49-4BFB-ACD7-829915A189D8}">
      <dsp:nvSpPr>
        <dsp:cNvPr id="0" name=""/>
        <dsp:cNvSpPr/>
      </dsp:nvSpPr>
      <dsp:spPr>
        <a:xfrm>
          <a:off x="4729698" y="2659535"/>
          <a:ext cx="2942464" cy="2942464"/>
        </a:xfrm>
        <a:prstGeom prst="ellipse">
          <a:avLst/>
        </a:prstGeom>
        <a:gradFill rotWithShape="0">
          <a:gsLst>
            <a:gs pos="0">
              <a:schemeClr val="accent1">
                <a:shade val="80000"/>
                <a:alpha val="50000"/>
                <a:hueOff val="301259"/>
                <a:satOff val="-16151"/>
                <a:lumOff val="20619"/>
                <a:alphaOff val="0"/>
                <a:tint val="96000"/>
                <a:lumMod val="100000"/>
              </a:schemeClr>
            </a:gs>
            <a:gs pos="78000">
              <a:schemeClr val="accent1">
                <a:shade val="80000"/>
                <a:alpha val="50000"/>
                <a:hueOff val="301259"/>
                <a:satOff val="-16151"/>
                <a:lumOff val="20619"/>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MX" sz="2000" b="0" kern="1200" dirty="0">
              <a:latin typeface="+mj-lt"/>
            </a:rPr>
            <a:t>Fortalecimiento Institucional</a:t>
          </a:r>
          <a:endParaRPr lang="es-AR" sz="2000" b="0" kern="1200" dirty="0">
            <a:latin typeface="+mj-lt"/>
          </a:endParaRPr>
        </a:p>
      </dsp:txBody>
      <dsp:txXfrm>
        <a:off x="5069213" y="4272232"/>
        <a:ext cx="2263434" cy="933666"/>
      </dsp:txXfrm>
    </dsp:sp>
    <dsp:sp modelId="{74F0C68C-5DC4-411A-B023-E6AAA588A644}">
      <dsp:nvSpPr>
        <dsp:cNvPr id="0" name=""/>
        <dsp:cNvSpPr/>
      </dsp:nvSpPr>
      <dsp:spPr>
        <a:xfrm>
          <a:off x="3428223" y="1358060"/>
          <a:ext cx="2942464" cy="2942464"/>
        </a:xfrm>
        <a:prstGeom prst="ellipse">
          <a:avLst/>
        </a:prstGeom>
        <a:gradFill rotWithShape="0">
          <a:gsLst>
            <a:gs pos="0">
              <a:schemeClr val="accent1">
                <a:shade val="80000"/>
                <a:alpha val="50000"/>
                <a:hueOff val="451889"/>
                <a:satOff val="-24226"/>
                <a:lumOff val="30929"/>
                <a:alphaOff val="0"/>
                <a:tint val="96000"/>
                <a:lumMod val="100000"/>
              </a:schemeClr>
            </a:gs>
            <a:gs pos="78000">
              <a:schemeClr val="accent1">
                <a:shade val="80000"/>
                <a:alpha val="50000"/>
                <a:hueOff val="451889"/>
                <a:satOff val="-24226"/>
                <a:lumOff val="30929"/>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l" defTabSz="1069975">
            <a:lnSpc>
              <a:spcPct val="90000"/>
            </a:lnSpc>
            <a:spcBef>
              <a:spcPct val="0"/>
            </a:spcBef>
            <a:spcAft>
              <a:spcPct val="35000"/>
            </a:spcAft>
            <a:buNone/>
          </a:pPr>
          <a:r>
            <a:rPr lang="es-MX" sz="2000" b="0" kern="1200" dirty="0">
              <a:latin typeface="+mj-lt"/>
            </a:rPr>
            <a:t>Eficiencia de Recursos</a:t>
          </a:r>
          <a:endParaRPr lang="es-AR" sz="2000" b="0" kern="1200" dirty="0">
            <a:latin typeface="+mj-lt"/>
          </a:endParaRPr>
        </a:p>
      </dsp:txBody>
      <dsp:txXfrm>
        <a:off x="3654567" y="1697575"/>
        <a:ext cx="1131717" cy="226343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341E0-D8BE-4139-AD9C-321AF9F87AFF}"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B7649-8C89-47FB-A1B1-EC9FF32C4450}" type="slidenum">
              <a:rPr lang="en-US" smtClean="0"/>
              <a:t>‹#›</a:t>
            </a:fld>
            <a:endParaRPr lang="en-US"/>
          </a:p>
        </p:txBody>
      </p:sp>
    </p:spTree>
    <p:extLst>
      <p:ext uri="{BB962C8B-B14F-4D97-AF65-F5344CB8AC3E}">
        <p14:creationId xmlns:p14="http://schemas.microsoft.com/office/powerpoint/2010/main" val="265575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a:t>MPD: Presentación de tema y de panelistas si no nos presentan.</a:t>
            </a:r>
          </a:p>
          <a:p>
            <a:r>
              <a:rPr lang="es-AR"/>
              <a:t>Objetivo de esta charla.</a:t>
            </a:r>
            <a:endParaRPr lang="en-US"/>
          </a:p>
        </p:txBody>
      </p:sp>
      <p:sp>
        <p:nvSpPr>
          <p:cNvPr id="4" name="Slide Number Placeholder 3"/>
          <p:cNvSpPr>
            <a:spLocks noGrp="1"/>
          </p:cNvSpPr>
          <p:nvPr>
            <p:ph type="sldNum" sz="quarter" idx="5"/>
          </p:nvPr>
        </p:nvSpPr>
        <p:spPr/>
        <p:txBody>
          <a:bodyPr/>
          <a:lstStyle/>
          <a:p>
            <a:fld id="{B87B7649-8C89-47FB-A1B1-EC9FF32C4450}" type="slidenum">
              <a:rPr lang="en-US" smtClean="0"/>
              <a:t>1</a:t>
            </a:fld>
            <a:endParaRPr lang="en-US"/>
          </a:p>
        </p:txBody>
      </p:sp>
    </p:spTree>
    <p:extLst>
      <p:ext uri="{BB962C8B-B14F-4D97-AF65-F5344CB8AC3E}">
        <p14:creationId xmlns:p14="http://schemas.microsoft.com/office/powerpoint/2010/main" val="708438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dirty="0"/>
              <a:t>MPD</a:t>
            </a:r>
            <a:endParaRPr lang="es-AR" dirty="0">
              <a:cs typeface="Calibri"/>
            </a:endParaRPr>
          </a:p>
        </p:txBody>
      </p:sp>
      <p:sp>
        <p:nvSpPr>
          <p:cNvPr id="4" name="Slide Number Placeholder 3"/>
          <p:cNvSpPr>
            <a:spLocks noGrp="1"/>
          </p:cNvSpPr>
          <p:nvPr>
            <p:ph type="sldNum" sz="quarter" idx="5"/>
          </p:nvPr>
        </p:nvSpPr>
        <p:spPr/>
        <p:txBody>
          <a:bodyPr/>
          <a:lstStyle/>
          <a:p>
            <a:fld id="{B87B7649-8C89-47FB-A1B1-EC9FF32C4450}" type="slidenum">
              <a:rPr lang="en-US" smtClean="0"/>
              <a:t>10</a:t>
            </a:fld>
            <a:endParaRPr lang="en-US"/>
          </a:p>
        </p:txBody>
      </p:sp>
    </p:spTree>
    <p:extLst>
      <p:ext uri="{BB962C8B-B14F-4D97-AF65-F5344CB8AC3E}">
        <p14:creationId xmlns:p14="http://schemas.microsoft.com/office/powerpoint/2010/main" val="563350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a:t>Caro: </a:t>
            </a:r>
            <a:r>
              <a:rPr lang="es-AR" err="1"/>
              <a:t>menti</a:t>
            </a:r>
            <a:endParaRPr lang="en-US"/>
          </a:p>
        </p:txBody>
      </p:sp>
      <p:sp>
        <p:nvSpPr>
          <p:cNvPr id="4" name="Slide Number Placeholder 3"/>
          <p:cNvSpPr>
            <a:spLocks noGrp="1"/>
          </p:cNvSpPr>
          <p:nvPr>
            <p:ph type="sldNum" sz="quarter" idx="5"/>
          </p:nvPr>
        </p:nvSpPr>
        <p:spPr/>
        <p:txBody>
          <a:bodyPr/>
          <a:lstStyle/>
          <a:p>
            <a:fld id="{B87B7649-8C89-47FB-A1B1-EC9FF32C4450}" type="slidenum">
              <a:rPr lang="en-US" smtClean="0"/>
              <a:t>2</a:t>
            </a:fld>
            <a:endParaRPr lang="en-US"/>
          </a:p>
        </p:txBody>
      </p:sp>
    </p:spTree>
    <p:extLst>
      <p:ext uri="{BB962C8B-B14F-4D97-AF65-F5344CB8AC3E}">
        <p14:creationId xmlns:p14="http://schemas.microsoft.com/office/powerpoint/2010/main" val="563350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a:solidFill>
                  <a:srgbClr val="000000"/>
                </a:solidFill>
                <a:effectLst/>
                <a:latin typeface="Kanit"/>
              </a:rPr>
              <a:t>Caro: Existen diferentes enfoques para definir la sustentabilidad, la definición adoptada por la </a:t>
            </a:r>
            <a:r>
              <a:rPr lang="es-MX" sz="1200" b="0" i="0" err="1">
                <a:solidFill>
                  <a:srgbClr val="000000"/>
                </a:solidFill>
                <a:effectLst/>
                <a:latin typeface="Kanit"/>
              </a:rPr>
              <a:t>World</a:t>
            </a:r>
            <a:r>
              <a:rPr lang="es-MX" sz="1200" b="0" i="0">
                <a:solidFill>
                  <a:srgbClr val="000000"/>
                </a:solidFill>
                <a:effectLst/>
                <a:latin typeface="Kanit"/>
              </a:rPr>
              <a:t> </a:t>
            </a:r>
            <a:r>
              <a:rPr lang="es-MX" sz="1200" b="0" i="0" err="1">
                <a:solidFill>
                  <a:srgbClr val="000000"/>
                </a:solidFill>
                <a:effectLst/>
                <a:latin typeface="Kanit"/>
              </a:rPr>
              <a:t>Commission</a:t>
            </a:r>
            <a:r>
              <a:rPr lang="es-MX" sz="1200" b="0" i="0">
                <a:solidFill>
                  <a:srgbClr val="000000"/>
                </a:solidFill>
                <a:effectLst/>
                <a:latin typeface="Kanit"/>
              </a:rPr>
              <a:t> </a:t>
            </a:r>
            <a:r>
              <a:rPr lang="es-MX" sz="1200" b="0" i="0" err="1">
                <a:solidFill>
                  <a:srgbClr val="000000"/>
                </a:solidFill>
                <a:effectLst/>
                <a:latin typeface="Kanit"/>
              </a:rPr>
              <a:t>on</a:t>
            </a:r>
            <a:r>
              <a:rPr lang="es-MX" sz="1200" b="0" i="0">
                <a:solidFill>
                  <a:srgbClr val="000000"/>
                </a:solidFill>
                <a:effectLst/>
                <a:latin typeface="Kanit"/>
              </a:rPr>
              <a:t> </a:t>
            </a:r>
            <a:r>
              <a:rPr lang="es-MX" sz="1200" b="0" i="0" err="1">
                <a:solidFill>
                  <a:srgbClr val="000000"/>
                </a:solidFill>
                <a:effectLst/>
                <a:latin typeface="Kanit"/>
              </a:rPr>
              <a:t>Environment</a:t>
            </a:r>
            <a:r>
              <a:rPr lang="es-MX" sz="1200" b="0" i="0">
                <a:solidFill>
                  <a:srgbClr val="000000"/>
                </a:solidFill>
                <a:effectLst/>
                <a:latin typeface="Kanit"/>
              </a:rPr>
              <a:t> and </a:t>
            </a:r>
            <a:r>
              <a:rPr lang="es-MX" sz="1200" b="0" i="0" err="1">
                <a:solidFill>
                  <a:srgbClr val="000000"/>
                </a:solidFill>
                <a:effectLst/>
                <a:latin typeface="Kanit"/>
              </a:rPr>
              <a:t>Development</a:t>
            </a:r>
            <a:r>
              <a:rPr lang="es-MX" sz="1200" b="0" i="0">
                <a:solidFill>
                  <a:srgbClr val="000000"/>
                </a:solidFill>
                <a:effectLst/>
                <a:latin typeface="Kanit"/>
              </a:rPr>
              <a:t> y formulada en 1987, “</a:t>
            </a:r>
            <a:r>
              <a:rPr lang="es-MX" sz="1200" b="0" i="0" err="1">
                <a:solidFill>
                  <a:srgbClr val="000000"/>
                </a:solidFill>
                <a:effectLst/>
                <a:latin typeface="Kanit"/>
              </a:rPr>
              <a:t>Our</a:t>
            </a:r>
            <a:r>
              <a:rPr lang="es-MX" sz="1200" b="0" i="0">
                <a:solidFill>
                  <a:srgbClr val="000000"/>
                </a:solidFill>
                <a:effectLst/>
                <a:latin typeface="Kanit"/>
              </a:rPr>
              <a:t> </a:t>
            </a:r>
            <a:r>
              <a:rPr lang="es-MX" sz="1200" b="0" i="0" err="1">
                <a:solidFill>
                  <a:srgbClr val="000000"/>
                </a:solidFill>
                <a:effectLst/>
                <a:latin typeface="Kanit"/>
              </a:rPr>
              <a:t>Common</a:t>
            </a:r>
            <a:r>
              <a:rPr lang="es-MX" sz="1200" b="0" i="0">
                <a:solidFill>
                  <a:srgbClr val="000000"/>
                </a:solidFill>
                <a:effectLst/>
                <a:latin typeface="Kanit"/>
              </a:rPr>
              <a:t> Future” es la siguiente:</a:t>
            </a:r>
          </a:p>
          <a:p>
            <a:endParaRPr lang="en-US"/>
          </a:p>
        </p:txBody>
      </p:sp>
      <p:sp>
        <p:nvSpPr>
          <p:cNvPr id="4" name="Slide Number Placeholder 3"/>
          <p:cNvSpPr>
            <a:spLocks noGrp="1"/>
          </p:cNvSpPr>
          <p:nvPr>
            <p:ph type="sldNum" sz="quarter" idx="5"/>
          </p:nvPr>
        </p:nvSpPr>
        <p:spPr/>
        <p:txBody>
          <a:bodyPr/>
          <a:lstStyle/>
          <a:p>
            <a:fld id="{B87B7649-8C89-47FB-A1B1-EC9FF32C4450}" type="slidenum">
              <a:rPr lang="en-US" smtClean="0"/>
              <a:t>3</a:t>
            </a:fld>
            <a:endParaRPr lang="en-US"/>
          </a:p>
        </p:txBody>
      </p:sp>
    </p:spTree>
    <p:extLst>
      <p:ext uri="{BB962C8B-B14F-4D97-AF65-F5344CB8AC3E}">
        <p14:creationId xmlns:p14="http://schemas.microsoft.com/office/powerpoint/2010/main" val="22038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a:t>Caro: Bajarlo a que se sientan interpelados</a:t>
            </a:r>
            <a:endParaRPr lang="en-US"/>
          </a:p>
        </p:txBody>
      </p:sp>
      <p:sp>
        <p:nvSpPr>
          <p:cNvPr id="4" name="Slide Number Placeholder 3"/>
          <p:cNvSpPr>
            <a:spLocks noGrp="1"/>
          </p:cNvSpPr>
          <p:nvPr>
            <p:ph type="sldNum" sz="quarter" idx="5"/>
          </p:nvPr>
        </p:nvSpPr>
        <p:spPr/>
        <p:txBody>
          <a:bodyPr/>
          <a:lstStyle/>
          <a:p>
            <a:fld id="{B87B7649-8C89-47FB-A1B1-EC9FF32C4450}" type="slidenum">
              <a:rPr lang="en-US" smtClean="0"/>
              <a:t>4</a:t>
            </a:fld>
            <a:endParaRPr lang="en-US"/>
          </a:p>
        </p:txBody>
      </p:sp>
    </p:spTree>
    <p:extLst>
      <p:ext uri="{BB962C8B-B14F-4D97-AF65-F5344CB8AC3E}">
        <p14:creationId xmlns:p14="http://schemas.microsoft.com/office/powerpoint/2010/main" val="3363882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a:solidFill>
                  <a:srgbClr val="000000"/>
                </a:solidFill>
                <a:latin typeface="Kanit"/>
              </a:rPr>
              <a:t>Caro: En Argentina la ONU trabaja junto con el Consejo Nacional de Coordinación de Políticas Sociales para adaptar la agenda al contexto nacional y provincial e implementarla.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a:solidFill>
                  <a:srgbClr val="000000"/>
                </a:solidFill>
                <a:latin typeface="Kanit"/>
              </a:rPr>
              <a:t>Qué hacemos en la industria con esa agenda, el pie a Marian</a:t>
            </a:r>
          </a:p>
          <a:p>
            <a:endParaRPr lang="en-US"/>
          </a:p>
        </p:txBody>
      </p:sp>
      <p:sp>
        <p:nvSpPr>
          <p:cNvPr id="4" name="Slide Number Placeholder 3"/>
          <p:cNvSpPr>
            <a:spLocks noGrp="1"/>
          </p:cNvSpPr>
          <p:nvPr>
            <p:ph type="sldNum" sz="quarter" idx="5"/>
          </p:nvPr>
        </p:nvSpPr>
        <p:spPr/>
        <p:txBody>
          <a:bodyPr/>
          <a:lstStyle/>
          <a:p>
            <a:fld id="{B87B7649-8C89-47FB-A1B1-EC9FF32C4450}" type="slidenum">
              <a:rPr lang="en-US" smtClean="0"/>
              <a:t>5</a:t>
            </a:fld>
            <a:endParaRPr lang="en-US"/>
          </a:p>
        </p:txBody>
      </p:sp>
    </p:spTree>
    <p:extLst>
      <p:ext uri="{BB962C8B-B14F-4D97-AF65-F5344CB8AC3E}">
        <p14:creationId xmlns:p14="http://schemas.microsoft.com/office/powerpoint/2010/main" val="2599943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dirty="0">
                <a:solidFill>
                  <a:srgbClr val="000000"/>
                </a:solidFill>
                <a:effectLst/>
                <a:latin typeface="Kanit"/>
                <a:cs typeface="Arial" panose="020B0604020202020204" pitchFamily="34" charset="0"/>
              </a:rPr>
              <a:t> </a:t>
            </a:r>
            <a:r>
              <a:rPr lang="es-MX" sz="1200" b="1" dirty="0">
                <a:solidFill>
                  <a:schemeClr val="accent1"/>
                </a:solidFill>
                <a:latin typeface="Kanit"/>
                <a:ea typeface="+mj-ea"/>
                <a:cs typeface="+mj-cs"/>
              </a:rPr>
              <a:t>Marian: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b="1" dirty="0">
              <a:solidFill>
                <a:schemeClr val="accent1"/>
              </a:solidFill>
              <a:latin typeface="Kanit"/>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dirty="0">
                <a:solidFill>
                  <a:schemeClr val="accent1"/>
                </a:solidFill>
                <a:latin typeface="Kanit"/>
                <a:ea typeface="+mj-ea"/>
                <a:cs typeface="+mj-cs"/>
              </a:rPr>
              <a:t>Objetivo: </a:t>
            </a:r>
            <a:r>
              <a:rPr lang="es-MX" sz="1200" dirty="0">
                <a:solidFill>
                  <a:srgbClr val="000000"/>
                </a:solidFill>
                <a:latin typeface="Kanit"/>
              </a:rPr>
              <a:t>Esta Hoja de Ruta ofrece una visión única y colectiva del sector sobre las oportunidades de impacto claves en las cuales su contribución con los ODS puede ser mayor, tanto a nivel general como de forma específica. </a:t>
            </a:r>
            <a:r>
              <a:rPr lang="es-MX" sz="1200">
                <a:solidFill>
                  <a:srgbClr val="000000"/>
                </a:solidFill>
                <a:latin typeface="Kanit"/>
              </a:rPr>
              <a:t>A su vez, define acciones tangibles que la industria del petróleo y el gas puede realizar para acelerar las transformaciones necesarias en el corto, mediano y largo plazo, de aquí al 2030. </a:t>
            </a:r>
          </a:p>
          <a:p>
            <a:pPr algn="just"/>
            <a:endParaRPr lang="es-MX" sz="1200" b="0" i="0" dirty="0">
              <a:solidFill>
                <a:srgbClr val="000000"/>
              </a:solidFill>
              <a:effectLst/>
              <a:latin typeface="Kanit"/>
              <a:cs typeface="Arial" panose="020B0604020202020204" pitchFamily="34" charset="0"/>
            </a:endParaRPr>
          </a:p>
          <a:p>
            <a:pPr marL="342900" indent="-342900" algn="just">
              <a:lnSpc>
                <a:spcPct val="80000"/>
              </a:lnSpc>
              <a:spcBef>
                <a:spcPts val="1000"/>
              </a:spcBef>
              <a:buClr>
                <a:schemeClr val="accent1"/>
              </a:buClr>
              <a:buSzPct val="80000"/>
              <a:buFont typeface="Wingdings 3" charset="2"/>
              <a:buChar char=""/>
            </a:pPr>
            <a:r>
              <a:rPr lang="es-MX" sz="1200" b="1" dirty="0">
                <a:solidFill>
                  <a:schemeClr val="accent1"/>
                </a:solidFill>
                <a:latin typeface="Kanit"/>
                <a:ea typeface="+mj-ea"/>
                <a:cs typeface="+mj-cs"/>
                <a:sym typeface="Wingdings" panose="05000000000000000000" pitchFamily="2" charset="2"/>
              </a:rPr>
              <a:t>Metodología utilizada: </a:t>
            </a:r>
            <a:r>
              <a:rPr lang="es-MX" sz="1200" dirty="0">
                <a:solidFill>
                  <a:srgbClr val="000000"/>
                </a:solidFill>
                <a:latin typeface="Kanit"/>
              </a:rPr>
              <a:t>las “Directrices de Hojas Sectoriales para alcanzar los ODS”1 del Consejo Empresarial Mundial para el Desarrollo Sostenible (WBCSD)</a:t>
            </a:r>
          </a:p>
          <a:p>
            <a:pPr algn="just"/>
            <a:r>
              <a:rPr lang="es-MX" sz="1200" dirty="0">
                <a:solidFill>
                  <a:srgbClr val="000000"/>
                </a:solidFill>
                <a:latin typeface="Kanit"/>
              </a:rPr>
              <a:t> </a:t>
            </a:r>
          </a:p>
          <a:p>
            <a:pPr algn="just"/>
            <a:r>
              <a:rPr lang="es-MX" sz="1200" dirty="0">
                <a:solidFill>
                  <a:srgbClr val="000000"/>
                </a:solidFill>
                <a:latin typeface="Kanit"/>
              </a:rPr>
              <a:t>1. Establecer la posición actual del sector con respecto a su impacto sobre los ODS a lo largo de su cadena de valor;</a:t>
            </a:r>
          </a:p>
          <a:p>
            <a:pPr algn="just"/>
            <a:r>
              <a:rPr lang="es-MX" sz="1200" dirty="0">
                <a:solidFill>
                  <a:srgbClr val="000000"/>
                </a:solidFill>
                <a:latin typeface="Kanit"/>
              </a:rPr>
              <a:t>2.  Identificar oportunidades de impacto a través de las cuales el sector puede hacer el aporte más transformador a los ODS.</a:t>
            </a:r>
          </a:p>
          <a:p>
            <a:pPr algn="just"/>
            <a:r>
              <a:rPr lang="es-MX" sz="1200" dirty="0">
                <a:solidFill>
                  <a:srgbClr val="000000"/>
                </a:solidFill>
                <a:latin typeface="Kanit"/>
              </a:rPr>
              <a:t>3. Definir las acciones clave para hacer efectivas las oportunidades de impacto y medios para monitorear </a:t>
            </a:r>
            <a:r>
              <a:rPr lang="es-AR" sz="1200" dirty="0">
                <a:solidFill>
                  <a:srgbClr val="000000"/>
                </a:solidFill>
                <a:latin typeface="Kanit"/>
              </a:rPr>
              <a:t>los resultados.</a:t>
            </a:r>
            <a:endParaRPr lang="es-MX" sz="1200" dirty="0">
              <a:solidFill>
                <a:srgbClr val="000000"/>
              </a:solidFill>
              <a:latin typeface="Kanit"/>
            </a:endParaRPr>
          </a:p>
          <a:p>
            <a:pPr algn="l"/>
            <a:endParaRPr lang="es-MX" sz="1200" b="1" dirty="0">
              <a:solidFill>
                <a:srgbClr val="000000"/>
              </a:solidFill>
              <a:latin typeface="Kanit"/>
            </a:endParaRPr>
          </a:p>
          <a:p>
            <a:pPr algn="l"/>
            <a:r>
              <a:rPr lang="es-MX" sz="1200" b="1" dirty="0">
                <a:solidFill>
                  <a:srgbClr val="000000"/>
                </a:solidFill>
                <a:latin typeface="Kanit"/>
              </a:rPr>
              <a:t>A partir de los resultados obtenidos, se elaboró una matriz de los ODS priorizados y se establecieron las </a:t>
            </a:r>
            <a:r>
              <a:rPr lang="es-AR" sz="1200" b="1" dirty="0">
                <a:solidFill>
                  <a:srgbClr val="000000"/>
                </a:solidFill>
                <a:latin typeface="Kanit"/>
              </a:rPr>
              <a:t>metas e indicadores nacionales para la industria. </a:t>
            </a:r>
            <a:r>
              <a:rPr lang="es-MX" sz="1200" b="1" dirty="0">
                <a:solidFill>
                  <a:srgbClr val="000000"/>
                </a:solidFill>
                <a:latin typeface="Kanit"/>
              </a:rPr>
              <a:t>Tras este mapeo, se analizó el impacto potencial del sector y se identificaron, por un lado, acciones necesarias a corto, mediano y largo plazo para alcanzar las metas previstas, y por otro, el nivel -alto, medio o bajo- de complejidad y del esfuerzo que</a:t>
            </a:r>
          </a:p>
          <a:p>
            <a:pPr algn="l"/>
            <a:r>
              <a:rPr lang="es-MX" sz="1200" b="1" dirty="0">
                <a:solidFill>
                  <a:srgbClr val="000000"/>
                </a:solidFill>
                <a:latin typeface="Kanit"/>
              </a:rPr>
              <a:t>tales acciones le demandarán al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dirty="0">
              <a:solidFill>
                <a:srgbClr val="000000"/>
              </a:solidFill>
              <a:latin typeface="Kanit"/>
            </a:endParaRPr>
          </a:p>
          <a:p>
            <a:endParaRPr lang="en-US" dirty="0"/>
          </a:p>
        </p:txBody>
      </p:sp>
      <p:sp>
        <p:nvSpPr>
          <p:cNvPr id="4" name="Slide Number Placeholder 3"/>
          <p:cNvSpPr>
            <a:spLocks noGrp="1"/>
          </p:cNvSpPr>
          <p:nvPr>
            <p:ph type="sldNum" sz="quarter" idx="5"/>
          </p:nvPr>
        </p:nvSpPr>
        <p:spPr/>
        <p:txBody>
          <a:bodyPr/>
          <a:lstStyle/>
          <a:p>
            <a:fld id="{B87B7649-8C89-47FB-A1B1-EC9FF32C4450}" type="slidenum">
              <a:rPr lang="en-US" smtClean="0"/>
              <a:t>6</a:t>
            </a:fld>
            <a:endParaRPr lang="en-US"/>
          </a:p>
        </p:txBody>
      </p:sp>
    </p:spTree>
    <p:extLst>
      <p:ext uri="{BB962C8B-B14F-4D97-AF65-F5344CB8AC3E}">
        <p14:creationId xmlns:p14="http://schemas.microsoft.com/office/powerpoint/2010/main" val="4186146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a:t>Marian:</a:t>
            </a:r>
            <a:endParaRPr lang="en-US"/>
          </a:p>
        </p:txBody>
      </p:sp>
      <p:sp>
        <p:nvSpPr>
          <p:cNvPr id="4" name="Slide Number Placeholder 3"/>
          <p:cNvSpPr>
            <a:spLocks noGrp="1"/>
          </p:cNvSpPr>
          <p:nvPr>
            <p:ph type="sldNum" sz="quarter" idx="5"/>
          </p:nvPr>
        </p:nvSpPr>
        <p:spPr/>
        <p:txBody>
          <a:bodyPr/>
          <a:lstStyle/>
          <a:p>
            <a:fld id="{B87B7649-8C89-47FB-A1B1-EC9FF32C4450}" type="slidenum">
              <a:rPr lang="en-US" smtClean="0"/>
              <a:t>7</a:t>
            </a:fld>
            <a:endParaRPr lang="en-US"/>
          </a:p>
        </p:txBody>
      </p:sp>
    </p:spTree>
    <p:extLst>
      <p:ext uri="{BB962C8B-B14F-4D97-AF65-F5344CB8AC3E}">
        <p14:creationId xmlns:p14="http://schemas.microsoft.com/office/powerpoint/2010/main" val="2191478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dirty="0"/>
              <a:t>Marian</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t>Estas oportunidades brindan una visión integral de las posibles acciones donde la industria puede te - </a:t>
            </a:r>
            <a:r>
              <a:rPr lang="es-MX" sz="1200" dirty="0" err="1"/>
              <a:t>ner</a:t>
            </a:r>
            <a:r>
              <a:rPr lang="es-MX" sz="1200" dirty="0"/>
              <a:t> un impacto sustancial para contribuir con los ODS. Cada una está acompañada por una serie de acciones a corto, mediano y largo plazo. A su vez, se señala el nivel de impacto potencial, el nivel de influencia de la industria, los facilitadores y socios clave y los enlaces a las metas de los ODS donde la contribución es directa. Las oportunidades de impacto se describen en una serie de tablas en las siguientes páginas. Además de identificar los ODS y los objetivos con los que cada oportunidad y acción se corresponden más </a:t>
            </a:r>
            <a:r>
              <a:rPr lang="es-MX" sz="1200" dirty="0" err="1"/>
              <a:t>estre</a:t>
            </a:r>
            <a:r>
              <a:rPr lang="es-MX" sz="1200" dirty="0"/>
              <a:t> - </a:t>
            </a:r>
            <a:r>
              <a:rPr lang="es-MX" sz="1200" dirty="0" err="1"/>
              <a:t>chamente</a:t>
            </a:r>
            <a:r>
              <a:rPr lang="es-MX" sz="1200" dirty="0"/>
              <a:t>, se presentan casos sectoriales que brin - dan información sobre acciones concretas que la Industria del petróleo y el gas de la Argentina junto al IAPG, ya puso en marcha para alcanzar los ODS.</a:t>
            </a:r>
          </a:p>
          <a:p>
            <a:endParaRPr lang="en-US" dirty="0"/>
          </a:p>
        </p:txBody>
      </p:sp>
      <p:sp>
        <p:nvSpPr>
          <p:cNvPr id="4" name="Slide Number Placeholder 3"/>
          <p:cNvSpPr>
            <a:spLocks noGrp="1"/>
          </p:cNvSpPr>
          <p:nvPr>
            <p:ph type="sldNum" sz="quarter" idx="5"/>
          </p:nvPr>
        </p:nvSpPr>
        <p:spPr/>
        <p:txBody>
          <a:bodyPr/>
          <a:lstStyle/>
          <a:p>
            <a:fld id="{B87B7649-8C89-47FB-A1B1-EC9FF32C4450}" type="slidenum">
              <a:rPr lang="en-US" smtClean="0"/>
              <a:t>8</a:t>
            </a:fld>
            <a:endParaRPr lang="en-US"/>
          </a:p>
        </p:txBody>
      </p:sp>
    </p:spTree>
    <p:extLst>
      <p:ext uri="{BB962C8B-B14F-4D97-AF65-F5344CB8AC3E}">
        <p14:creationId xmlns:p14="http://schemas.microsoft.com/office/powerpoint/2010/main" val="3944859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dirty="0">
              <a:solidFill>
                <a:srgbClr val="000000"/>
              </a:solidFill>
              <a:latin typeface="Kanit"/>
            </a:endParaRPr>
          </a:p>
          <a:p>
            <a:endParaRPr lang="en-US" dirty="0"/>
          </a:p>
        </p:txBody>
      </p:sp>
      <p:sp>
        <p:nvSpPr>
          <p:cNvPr id="4" name="Slide Number Placeholder 3"/>
          <p:cNvSpPr>
            <a:spLocks noGrp="1"/>
          </p:cNvSpPr>
          <p:nvPr>
            <p:ph type="sldNum" sz="quarter" idx="5"/>
          </p:nvPr>
        </p:nvSpPr>
        <p:spPr/>
        <p:txBody>
          <a:bodyPr/>
          <a:lstStyle/>
          <a:p>
            <a:fld id="{B87B7649-8C89-47FB-A1B1-EC9FF32C4450}" type="slidenum">
              <a:rPr lang="en-US" smtClean="0"/>
              <a:t>9</a:t>
            </a:fld>
            <a:endParaRPr lang="en-US"/>
          </a:p>
        </p:txBody>
      </p:sp>
    </p:spTree>
    <p:extLst>
      <p:ext uri="{BB962C8B-B14F-4D97-AF65-F5344CB8AC3E}">
        <p14:creationId xmlns:p14="http://schemas.microsoft.com/office/powerpoint/2010/main" val="396100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5C6B4A9-1611-4792-9094-5F34BCA07E0B}" type="datetimeFigureOut">
              <a:rPr lang="en-US" dirty="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EB712588-04B1-427B-82EE-E8DB90309F08}" type="datetimeFigureOut">
              <a:rPr lang="en-US" dirty="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dirty="0"/>
              <a:pPr/>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B61BEF0D-F0BB-DE4B-95CE-6DB70DBA9567}" type="datetimeFigureOut">
              <a:rPr lang="en-US" dirty="0"/>
              <a:pPr/>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11/9/2023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hyperlink" Target="https://www.menti.com/aljxfkd4phfq"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4.svg"/></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0F6422-691A-2D8D-DC60-623EE3C5C17C}"/>
              </a:ext>
            </a:extLst>
          </p:cNvPr>
          <p:cNvSpPr>
            <a:spLocks noGrp="1"/>
          </p:cNvSpPr>
          <p:nvPr>
            <p:ph type="ctrTitle"/>
          </p:nvPr>
        </p:nvSpPr>
        <p:spPr>
          <a:xfrm>
            <a:off x="487269" y="3425327"/>
            <a:ext cx="9170126" cy="1646302"/>
          </a:xfrm>
        </p:spPr>
        <p:txBody>
          <a:bodyPr/>
          <a:lstStyle/>
          <a:p>
            <a:r>
              <a:rPr lang="es-MX" sz="4800"/>
              <a:t>La agenda de Sustentabilidad en la industria de los hidrocarburos</a:t>
            </a:r>
            <a:br>
              <a:rPr lang="es-MX" sz="4800"/>
            </a:br>
            <a:r>
              <a:rPr lang="es-MX" sz="3600"/>
              <a:t>Comisión de Sustentabilidad del IAPG</a:t>
            </a:r>
            <a:br>
              <a:rPr lang="es-MX" sz="3600"/>
            </a:br>
            <a:r>
              <a:rPr lang="es-MX" sz="2800"/>
              <a:t>Mariana Corti - María Paula </a:t>
            </a:r>
            <a:r>
              <a:rPr lang="es-MX" sz="2800" err="1"/>
              <a:t>Daniello</a:t>
            </a:r>
            <a:r>
              <a:rPr lang="es-MX" sz="2800"/>
              <a:t> – Carolina </a:t>
            </a:r>
            <a:r>
              <a:rPr lang="es-MX" sz="2800" err="1"/>
              <a:t>Volman</a:t>
            </a:r>
            <a:br>
              <a:rPr lang="es-MX" sz="2800"/>
            </a:br>
            <a:r>
              <a:rPr lang="es-MX" sz="3600"/>
              <a:t> </a:t>
            </a:r>
            <a:endParaRPr lang="es-AR" sz="4800"/>
          </a:p>
        </p:txBody>
      </p:sp>
      <p:sp>
        <p:nvSpPr>
          <p:cNvPr id="3" name="Subtítulo 2">
            <a:extLst>
              <a:ext uri="{FF2B5EF4-FFF2-40B4-BE49-F238E27FC236}">
                <a16:creationId xmlns:a16="http://schemas.microsoft.com/office/drawing/2014/main" id="{F331D430-7972-AB93-9770-DA04EFB6F311}"/>
              </a:ext>
            </a:extLst>
          </p:cNvPr>
          <p:cNvSpPr>
            <a:spLocks noGrp="1"/>
          </p:cNvSpPr>
          <p:nvPr>
            <p:ph type="subTitle" idx="1"/>
          </p:nvPr>
        </p:nvSpPr>
        <p:spPr>
          <a:xfrm>
            <a:off x="1751482" y="4683437"/>
            <a:ext cx="7766936" cy="1096899"/>
          </a:xfrm>
        </p:spPr>
        <p:txBody>
          <a:bodyPr/>
          <a:lstStyle/>
          <a:p>
            <a:r>
              <a:rPr lang="es-MX"/>
              <a:t>09 Noviembre 2023</a:t>
            </a:r>
            <a:endParaRPr lang="es-AR"/>
          </a:p>
        </p:txBody>
      </p:sp>
      <p:pic>
        <p:nvPicPr>
          <p:cNvPr id="4" name="Imagen 3">
            <a:extLst>
              <a:ext uri="{FF2B5EF4-FFF2-40B4-BE49-F238E27FC236}">
                <a16:creationId xmlns:a16="http://schemas.microsoft.com/office/drawing/2014/main" id="{102A68E7-AE3F-49F3-F5BA-E9DAD82EC996}"/>
              </a:ext>
            </a:extLst>
          </p:cNvPr>
          <p:cNvPicPr>
            <a:picLocks noChangeAspect="1"/>
          </p:cNvPicPr>
          <p:nvPr/>
        </p:nvPicPr>
        <p:blipFill>
          <a:blip r:embed="rId3"/>
          <a:stretch>
            <a:fillRect/>
          </a:stretch>
        </p:blipFill>
        <p:spPr>
          <a:xfrm>
            <a:off x="9515101" y="6238789"/>
            <a:ext cx="2676899" cy="619211"/>
          </a:xfrm>
          <a:prstGeom prst="rect">
            <a:avLst/>
          </a:prstGeom>
        </p:spPr>
      </p:pic>
    </p:spTree>
    <p:extLst>
      <p:ext uri="{BB962C8B-B14F-4D97-AF65-F5344CB8AC3E}">
        <p14:creationId xmlns:p14="http://schemas.microsoft.com/office/powerpoint/2010/main" val="4143417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96E53-2425-4A77-C101-57CBF3D49461}"/>
              </a:ext>
            </a:extLst>
          </p:cNvPr>
          <p:cNvSpPr>
            <a:spLocks noGrp="1"/>
          </p:cNvSpPr>
          <p:nvPr>
            <p:ph type="title"/>
          </p:nvPr>
        </p:nvSpPr>
        <p:spPr/>
        <p:txBody>
          <a:bodyPr>
            <a:normAutofit fontScale="90000"/>
          </a:bodyPr>
          <a:lstStyle/>
          <a:p>
            <a:r>
              <a:rPr lang="es-AR"/>
              <a:t>Desafíos de la agenda de sustentabilidad</a:t>
            </a:r>
            <a:br>
              <a:rPr lang="es-AR"/>
            </a:br>
            <a:br>
              <a:rPr lang="es-AR"/>
            </a:br>
            <a:br>
              <a:rPr lang="es-AR"/>
            </a:br>
            <a:br>
              <a:rPr lang="es-AR"/>
            </a:br>
            <a:br>
              <a:rPr lang="es-AR"/>
            </a:br>
            <a:br>
              <a:rPr lang="es-AR"/>
            </a:br>
            <a:r>
              <a:rPr lang="es-AR" sz="2000">
                <a:solidFill>
                  <a:schemeClr val="bg1">
                    <a:lumMod val="50000"/>
                  </a:schemeClr>
                </a:solidFill>
              </a:rPr>
              <a:t>https://www.iapg.org.ar/ods/</a:t>
            </a:r>
            <a:endParaRPr lang="en-US" sz="2000">
              <a:solidFill>
                <a:schemeClr val="bg1">
                  <a:lumMod val="50000"/>
                </a:schemeClr>
              </a:solidFill>
              <a:latin typeface="Kanit"/>
              <a:ea typeface="+mn-ea"/>
              <a:cs typeface="+mn-cs"/>
            </a:endParaRPr>
          </a:p>
        </p:txBody>
      </p:sp>
      <p:pic>
        <p:nvPicPr>
          <p:cNvPr id="6" name="Imagen 5" descr="Imagen que contiene Gráfico de proyección solar&#10;&#10;Descripción generada automáticamente">
            <a:extLst>
              <a:ext uri="{FF2B5EF4-FFF2-40B4-BE49-F238E27FC236}">
                <a16:creationId xmlns:a16="http://schemas.microsoft.com/office/drawing/2014/main" id="{B80F4208-8952-1536-F677-BAE150941A1A}"/>
              </a:ext>
            </a:extLst>
          </p:cNvPr>
          <p:cNvPicPr>
            <a:picLocks noChangeAspect="1"/>
          </p:cNvPicPr>
          <p:nvPr/>
        </p:nvPicPr>
        <p:blipFill>
          <a:blip r:embed="rId3"/>
          <a:stretch>
            <a:fillRect/>
          </a:stretch>
        </p:blipFill>
        <p:spPr>
          <a:xfrm>
            <a:off x="3993874" y="1270000"/>
            <a:ext cx="4871048" cy="5230414"/>
          </a:xfrm>
          <a:prstGeom prst="rect">
            <a:avLst/>
          </a:prstGeom>
        </p:spPr>
      </p:pic>
      <p:pic>
        <p:nvPicPr>
          <p:cNvPr id="4" name="Picture 3">
            <a:extLst>
              <a:ext uri="{FF2B5EF4-FFF2-40B4-BE49-F238E27FC236}">
                <a16:creationId xmlns:a16="http://schemas.microsoft.com/office/drawing/2014/main" id="{CBDEFD1C-2CF7-3F5D-8418-0EACDF4476CD}"/>
              </a:ext>
            </a:extLst>
          </p:cNvPr>
          <p:cNvPicPr>
            <a:picLocks noChangeAspect="1"/>
          </p:cNvPicPr>
          <p:nvPr/>
        </p:nvPicPr>
        <p:blipFill>
          <a:blip r:embed="rId4"/>
          <a:stretch>
            <a:fillRect/>
          </a:stretch>
        </p:blipFill>
        <p:spPr>
          <a:xfrm>
            <a:off x="1251616" y="4063747"/>
            <a:ext cx="2167976" cy="2184653"/>
          </a:xfrm>
          <a:prstGeom prst="rect">
            <a:avLst/>
          </a:prstGeom>
        </p:spPr>
      </p:pic>
      <p:sp>
        <p:nvSpPr>
          <p:cNvPr id="5" name="CuadroTexto 4">
            <a:extLst>
              <a:ext uri="{FF2B5EF4-FFF2-40B4-BE49-F238E27FC236}">
                <a16:creationId xmlns:a16="http://schemas.microsoft.com/office/drawing/2014/main" id="{F164C0EE-60A5-4CD9-0CAB-43511B94B3B3}"/>
              </a:ext>
            </a:extLst>
          </p:cNvPr>
          <p:cNvSpPr txBox="1"/>
          <p:nvPr/>
        </p:nvSpPr>
        <p:spPr>
          <a:xfrm>
            <a:off x="11952832" y="6642556"/>
            <a:ext cx="239168" cy="215444"/>
          </a:xfrm>
          <a:prstGeom prst="rect">
            <a:avLst/>
          </a:prstGeom>
          <a:noFill/>
        </p:spPr>
        <p:txBody>
          <a:bodyPr wrap="none" lIns="91440" tIns="45720" rIns="91440" bIns="45720" rtlCol="0" anchor="t">
            <a:spAutoFit/>
          </a:bodyPr>
          <a:lstStyle/>
          <a:p>
            <a:r>
              <a:rPr lang="es-MX" sz="800" dirty="0"/>
              <a:t>9</a:t>
            </a:r>
          </a:p>
        </p:txBody>
      </p:sp>
    </p:spTree>
    <p:extLst>
      <p:ext uri="{BB962C8B-B14F-4D97-AF65-F5344CB8AC3E}">
        <p14:creationId xmlns:p14="http://schemas.microsoft.com/office/powerpoint/2010/main" val="109460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96E53-2425-4A77-C101-57CBF3D49461}"/>
              </a:ext>
            </a:extLst>
          </p:cNvPr>
          <p:cNvSpPr>
            <a:spLocks noGrp="1"/>
          </p:cNvSpPr>
          <p:nvPr>
            <p:ph type="title"/>
          </p:nvPr>
        </p:nvSpPr>
        <p:spPr>
          <a:xfrm>
            <a:off x="691123" y="235789"/>
            <a:ext cx="6906471" cy="1320800"/>
          </a:xfrm>
        </p:spPr>
        <p:txBody>
          <a:bodyPr anchor="ctr">
            <a:normAutofit/>
          </a:bodyPr>
          <a:lstStyle/>
          <a:p>
            <a:r>
              <a:rPr lang="es-AR" dirty="0"/>
              <a:t>¿Qué es la Sustentabilidad?</a:t>
            </a:r>
            <a:endParaRPr lang="en-US" dirty="0"/>
          </a:p>
        </p:txBody>
      </p:sp>
      <p:sp>
        <p:nvSpPr>
          <p:cNvPr id="3" name="Content Placeholder 2">
            <a:extLst>
              <a:ext uri="{FF2B5EF4-FFF2-40B4-BE49-F238E27FC236}">
                <a16:creationId xmlns:a16="http://schemas.microsoft.com/office/drawing/2014/main" id="{D79064A2-D336-92B4-664E-1DE6108DCD8B}"/>
              </a:ext>
            </a:extLst>
          </p:cNvPr>
          <p:cNvSpPr>
            <a:spLocks noGrp="1"/>
          </p:cNvSpPr>
          <p:nvPr>
            <p:ph idx="1"/>
          </p:nvPr>
        </p:nvSpPr>
        <p:spPr>
          <a:xfrm>
            <a:off x="469506" y="2131834"/>
            <a:ext cx="4626689" cy="3560733"/>
          </a:xfrm>
        </p:spPr>
        <p:txBody>
          <a:bodyPr vert="horz" lIns="91440" tIns="45720" rIns="91440" bIns="45720" rtlCol="0" anchor="t">
            <a:normAutofit/>
          </a:bodyPr>
          <a:lstStyle/>
          <a:p>
            <a:pPr marL="0" indent="0">
              <a:buNone/>
            </a:pPr>
            <a:r>
              <a:rPr lang="en-US" sz="2000" b="1" err="1">
                <a:latin typeface="Bigshot One"/>
              </a:rPr>
              <a:t>Cuestionario</a:t>
            </a:r>
            <a:r>
              <a:rPr lang="en-US" sz="2000" b="1" dirty="0">
                <a:latin typeface="Bigshot One"/>
              </a:rPr>
              <a:t> </a:t>
            </a:r>
            <a:r>
              <a:rPr lang="en-US" sz="2000" b="1" err="1">
                <a:latin typeface="Bigshot One"/>
              </a:rPr>
              <a:t>Menti</a:t>
            </a:r>
            <a:endParaRPr lang="en-US" sz="2000" b="1">
              <a:latin typeface="Bigshot One"/>
            </a:endParaRPr>
          </a:p>
          <a:p>
            <a:r>
              <a:rPr lang="en-US" b="1" dirty="0">
                <a:latin typeface="Bigshot One"/>
                <a:hlinkClick r:id="rId3">
                  <a:extLst>
                    <a:ext uri="{A12FA001-AC4F-418D-AE19-62706E023703}">
                      <ahyp:hlinkClr xmlns:ahyp="http://schemas.microsoft.com/office/drawing/2018/hyperlinkcolor" val="tx"/>
                    </a:ext>
                  </a:extLst>
                </a:hlinkClick>
              </a:rPr>
              <a:t>https://www.menti.com/aljxfkd4phfq</a:t>
            </a:r>
            <a:endParaRPr lang="en-US" b="1" dirty="0">
              <a:latin typeface="Bigshot One"/>
            </a:endParaRPr>
          </a:p>
          <a:p>
            <a:pPr marL="0" indent="0">
              <a:buNone/>
            </a:pPr>
            <a:r>
              <a:rPr lang="en-US" b="1" dirty="0">
                <a:latin typeface="Bigshot One"/>
              </a:rPr>
              <a:t>Code: 4974 0142</a:t>
            </a:r>
          </a:p>
          <a:p>
            <a:pPr marL="0" indent="0">
              <a:buNone/>
            </a:pPr>
            <a:r>
              <a:rPr lang="en-US" b="1" dirty="0">
                <a:latin typeface="Bigshot One"/>
              </a:rPr>
              <a:t>QR Code:</a:t>
            </a:r>
          </a:p>
          <a:p>
            <a:pPr marL="0" indent="0">
              <a:buNone/>
            </a:pPr>
            <a:endParaRPr lang="en-US" b="1">
              <a:latin typeface="Bigshot One"/>
            </a:endParaRPr>
          </a:p>
          <a:p>
            <a:pPr marL="0" indent="0">
              <a:buNone/>
            </a:pPr>
            <a:endParaRPr lang="en-US" b="1"/>
          </a:p>
          <a:p>
            <a:pPr marL="0" indent="0">
              <a:buNone/>
            </a:pPr>
            <a:endParaRPr lang="en-US" b="1"/>
          </a:p>
        </p:txBody>
      </p:sp>
      <p:pic>
        <p:nvPicPr>
          <p:cNvPr id="4" name="Imagen 3" descr="Código QR&#10;&#10;Descripción generada automáticamente">
            <a:extLst>
              <a:ext uri="{FF2B5EF4-FFF2-40B4-BE49-F238E27FC236}">
                <a16:creationId xmlns:a16="http://schemas.microsoft.com/office/drawing/2014/main" id="{68805C06-2B0E-BBF9-C1C4-15526DAB26C2}"/>
              </a:ext>
            </a:extLst>
          </p:cNvPr>
          <p:cNvPicPr>
            <a:picLocks noChangeAspect="1"/>
          </p:cNvPicPr>
          <p:nvPr/>
        </p:nvPicPr>
        <p:blipFill>
          <a:blip r:embed="rId4"/>
          <a:stretch>
            <a:fillRect/>
          </a:stretch>
        </p:blipFill>
        <p:spPr>
          <a:xfrm>
            <a:off x="4999092" y="1076643"/>
            <a:ext cx="4458975" cy="4458975"/>
          </a:xfrm>
          <a:prstGeom prst="rect">
            <a:avLst/>
          </a:prstGeom>
        </p:spPr>
      </p:pic>
      <p:sp>
        <p:nvSpPr>
          <p:cNvPr id="6" name="CuadroTexto 5">
            <a:extLst>
              <a:ext uri="{FF2B5EF4-FFF2-40B4-BE49-F238E27FC236}">
                <a16:creationId xmlns:a16="http://schemas.microsoft.com/office/drawing/2014/main" id="{F0419F0D-9F26-225A-14F0-883FDA928250}"/>
              </a:ext>
            </a:extLst>
          </p:cNvPr>
          <p:cNvSpPr txBox="1"/>
          <p:nvPr/>
        </p:nvSpPr>
        <p:spPr>
          <a:xfrm>
            <a:off x="11981543" y="6611257"/>
            <a:ext cx="239168" cy="215444"/>
          </a:xfrm>
          <a:prstGeom prst="rect">
            <a:avLst/>
          </a:prstGeom>
          <a:noFill/>
        </p:spPr>
        <p:txBody>
          <a:bodyPr wrap="none" rtlCol="0">
            <a:spAutoFit/>
          </a:bodyPr>
          <a:lstStyle/>
          <a:p>
            <a:r>
              <a:rPr lang="es-MX" sz="800"/>
              <a:t>1</a:t>
            </a:r>
            <a:endParaRPr lang="es-AR" sz="800"/>
          </a:p>
        </p:txBody>
      </p:sp>
    </p:spTree>
    <p:extLst>
      <p:ext uri="{BB962C8B-B14F-4D97-AF65-F5344CB8AC3E}">
        <p14:creationId xmlns:p14="http://schemas.microsoft.com/office/powerpoint/2010/main" val="3622531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BCA1288-09FD-D24A-D5C1-05DDD8CC472B}"/>
              </a:ext>
            </a:extLst>
          </p:cNvPr>
          <p:cNvSpPr/>
          <p:nvPr/>
        </p:nvSpPr>
        <p:spPr>
          <a:xfrm>
            <a:off x="-101600" y="-116114"/>
            <a:ext cx="12293600" cy="69741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ítulo 1">
            <a:extLst>
              <a:ext uri="{FF2B5EF4-FFF2-40B4-BE49-F238E27FC236}">
                <a16:creationId xmlns:a16="http://schemas.microsoft.com/office/drawing/2014/main" id="{8494B1E4-88A4-20AC-2AF1-7AA0B82F48E1}"/>
              </a:ext>
            </a:extLst>
          </p:cNvPr>
          <p:cNvSpPr>
            <a:spLocks noGrp="1"/>
          </p:cNvSpPr>
          <p:nvPr>
            <p:ph type="title"/>
          </p:nvPr>
        </p:nvSpPr>
        <p:spPr>
          <a:xfrm>
            <a:off x="677334" y="156238"/>
            <a:ext cx="8596668" cy="1320800"/>
          </a:xfrm>
        </p:spPr>
        <p:txBody>
          <a:bodyPr/>
          <a:lstStyle/>
          <a:p>
            <a:r>
              <a:rPr lang="es-MX"/>
              <a:t>¿Qué entendemos por Sustentabilidad?</a:t>
            </a:r>
            <a:endParaRPr lang="es-AR"/>
          </a:p>
        </p:txBody>
      </p:sp>
      <p:sp>
        <p:nvSpPr>
          <p:cNvPr id="4" name="CuadroTexto 3">
            <a:extLst>
              <a:ext uri="{FF2B5EF4-FFF2-40B4-BE49-F238E27FC236}">
                <a16:creationId xmlns:a16="http://schemas.microsoft.com/office/drawing/2014/main" id="{3C2B01D6-750D-EE88-7AC9-17679004252E}"/>
              </a:ext>
            </a:extLst>
          </p:cNvPr>
          <p:cNvSpPr txBox="1"/>
          <p:nvPr/>
        </p:nvSpPr>
        <p:spPr>
          <a:xfrm>
            <a:off x="11829143" y="6458857"/>
            <a:ext cx="239168" cy="215444"/>
          </a:xfrm>
          <a:prstGeom prst="rect">
            <a:avLst/>
          </a:prstGeom>
          <a:noFill/>
        </p:spPr>
        <p:txBody>
          <a:bodyPr wrap="none" rtlCol="0">
            <a:spAutoFit/>
          </a:bodyPr>
          <a:lstStyle/>
          <a:p>
            <a:r>
              <a:rPr lang="es-MX" sz="800"/>
              <a:t>1</a:t>
            </a:r>
            <a:endParaRPr lang="es-AR" sz="800"/>
          </a:p>
        </p:txBody>
      </p:sp>
      <p:pic>
        <p:nvPicPr>
          <p:cNvPr id="7" name="Imagen 6">
            <a:extLst>
              <a:ext uri="{FF2B5EF4-FFF2-40B4-BE49-F238E27FC236}">
                <a16:creationId xmlns:a16="http://schemas.microsoft.com/office/drawing/2014/main" id="{538BFD85-11EC-79C2-DBE5-2D868E0C115C}"/>
              </a:ext>
            </a:extLst>
          </p:cNvPr>
          <p:cNvPicPr>
            <a:picLocks noChangeAspect="1"/>
          </p:cNvPicPr>
          <p:nvPr/>
        </p:nvPicPr>
        <p:blipFill>
          <a:blip r:embed="rId3"/>
          <a:stretch>
            <a:fillRect/>
          </a:stretch>
        </p:blipFill>
        <p:spPr>
          <a:xfrm>
            <a:off x="7248800" y="682172"/>
            <a:ext cx="4943200" cy="5952338"/>
          </a:xfrm>
          <a:prstGeom prst="rect">
            <a:avLst/>
          </a:prstGeom>
        </p:spPr>
      </p:pic>
      <p:sp>
        <p:nvSpPr>
          <p:cNvPr id="3" name="Marcador de contenido 2">
            <a:extLst>
              <a:ext uri="{FF2B5EF4-FFF2-40B4-BE49-F238E27FC236}">
                <a16:creationId xmlns:a16="http://schemas.microsoft.com/office/drawing/2014/main" id="{218E85C0-E1E4-398F-E35D-D8A854961381}"/>
              </a:ext>
            </a:extLst>
          </p:cNvPr>
          <p:cNvSpPr>
            <a:spLocks noGrp="1"/>
          </p:cNvSpPr>
          <p:nvPr>
            <p:ph idx="1"/>
          </p:nvPr>
        </p:nvSpPr>
        <p:spPr>
          <a:xfrm>
            <a:off x="437534" y="1084178"/>
            <a:ext cx="6587379" cy="5227183"/>
          </a:xfrm>
        </p:spPr>
        <p:txBody>
          <a:bodyPr vert="horz" lIns="91440" tIns="45720" rIns="91440" bIns="45720" rtlCol="0" anchor="t">
            <a:normAutofit fontScale="55000" lnSpcReduction="20000"/>
          </a:bodyPr>
          <a:lstStyle/>
          <a:p>
            <a:pPr algn="just"/>
            <a:endParaRPr lang="es-MX" sz="2500" b="0" i="0">
              <a:solidFill>
                <a:srgbClr val="000000"/>
              </a:solidFill>
              <a:effectLst/>
              <a:latin typeface="Bigshot One"/>
            </a:endParaRPr>
          </a:p>
          <a:p>
            <a:pPr marL="0" indent="0" algn="just">
              <a:buNone/>
            </a:pPr>
            <a:r>
              <a:rPr lang="es-MX" sz="3300" b="0" i="1">
                <a:solidFill>
                  <a:srgbClr val="00B050"/>
                </a:solidFill>
                <a:effectLst/>
                <a:latin typeface="Bigshot One"/>
              </a:rPr>
              <a:t>“El desarrollo sustentable hace referencia a la capacidad que haya desarrollado el sistema humano para satisfacer las necesidades de las generaciones actuales sin comprometer los recursos y oportunidades para el crecimiento y desarrollo de las generaciones futuras.”</a:t>
            </a:r>
          </a:p>
          <a:p>
            <a:pPr marL="0" indent="0" algn="just">
              <a:buNone/>
            </a:pPr>
            <a:endParaRPr lang="es-MX" sz="3300" b="0" i="1">
              <a:solidFill>
                <a:srgbClr val="00B050"/>
              </a:solidFill>
              <a:effectLst/>
              <a:latin typeface="Bigshot One"/>
            </a:endParaRPr>
          </a:p>
          <a:p>
            <a:pPr marL="0" indent="0" algn="just">
              <a:buNone/>
            </a:pPr>
            <a:endParaRPr lang="es-MX" sz="2500">
              <a:solidFill>
                <a:srgbClr val="00B050"/>
              </a:solidFill>
              <a:latin typeface="Bigshot One"/>
            </a:endParaRPr>
          </a:p>
          <a:p>
            <a:pPr algn="just"/>
            <a:r>
              <a:rPr lang="es-MX" sz="2900" b="1" i="0">
                <a:solidFill>
                  <a:srgbClr val="000000"/>
                </a:solidFill>
                <a:effectLst/>
                <a:latin typeface="Bigshot One"/>
              </a:rPr>
              <a:t>Es avanzar hacia una relación benéfica entre la economía, el ambiente y la sociedad</a:t>
            </a:r>
            <a:r>
              <a:rPr lang="es-MX" sz="2900" b="1">
                <a:solidFill>
                  <a:srgbClr val="000000"/>
                </a:solidFill>
                <a:latin typeface="Bigshot One"/>
              </a:rPr>
              <a:t> +</a:t>
            </a:r>
            <a:r>
              <a:rPr lang="es-MX" sz="2900" b="1" i="0">
                <a:solidFill>
                  <a:srgbClr val="000000"/>
                </a:solidFill>
                <a:effectLst/>
                <a:latin typeface="Bigshot One"/>
              </a:rPr>
              <a:t> gobernabilidad </a:t>
            </a:r>
            <a:r>
              <a:rPr lang="es-MX" sz="2900" b="0" i="0">
                <a:solidFill>
                  <a:srgbClr val="000000"/>
                </a:solidFill>
                <a:effectLst/>
                <a:latin typeface="Bigshot One"/>
              </a:rPr>
              <a:t>= “ESG”.</a:t>
            </a:r>
            <a:endParaRPr lang="es-MX" sz="2900" b="1">
              <a:solidFill>
                <a:srgbClr val="000000"/>
              </a:solidFill>
              <a:latin typeface="Bigshot One"/>
            </a:endParaRPr>
          </a:p>
          <a:p>
            <a:pPr algn="just"/>
            <a:r>
              <a:rPr lang="es-MX" sz="2900" b="1" i="0">
                <a:solidFill>
                  <a:srgbClr val="000000"/>
                </a:solidFill>
                <a:effectLst/>
                <a:latin typeface="Bigshot One"/>
              </a:rPr>
              <a:t>Tema muy popular en los diálogos y acuerdos entre empresas, países y gobiernos.</a:t>
            </a:r>
          </a:p>
          <a:p>
            <a:pPr algn="just"/>
            <a:r>
              <a:rPr lang="es-MX" sz="2900">
                <a:solidFill>
                  <a:srgbClr val="000000"/>
                </a:solidFill>
                <a:latin typeface="Bigshot One"/>
              </a:rPr>
              <a:t>Puede ayudar a </a:t>
            </a:r>
            <a:r>
              <a:rPr lang="es-MX" sz="2900" b="1">
                <a:solidFill>
                  <a:srgbClr val="000000"/>
                </a:solidFill>
                <a:latin typeface="Bigshot One"/>
              </a:rPr>
              <a:t>combatir el cambio climático y por lo tanto, contra el calentamiento global.</a:t>
            </a:r>
          </a:p>
          <a:p>
            <a:pPr algn="just"/>
            <a:r>
              <a:rPr lang="es-MX" sz="2900">
                <a:solidFill>
                  <a:srgbClr val="000000"/>
                </a:solidFill>
                <a:latin typeface="Bigshot One"/>
              </a:rPr>
              <a:t>Las empresas y las personas podemos utilizar ideas nuevas como la economía circular, la regla de las 3 r (Reducir, Reciclar y Reutilizar), </a:t>
            </a:r>
            <a:r>
              <a:rPr lang="es-MX" sz="2900" b="1">
                <a:solidFill>
                  <a:srgbClr val="000000"/>
                </a:solidFill>
                <a:latin typeface="Bigshot One"/>
              </a:rPr>
              <a:t>la regla de las 5rs ecológicas (Reducir, Reparar, Recuperar, Reutilizar y Reciclar), </a:t>
            </a:r>
            <a:r>
              <a:rPr lang="es-MX" sz="2900">
                <a:solidFill>
                  <a:srgbClr val="000000"/>
                </a:solidFill>
                <a:latin typeface="Bigshot One"/>
              </a:rPr>
              <a:t>y con ello evitar desastres naturales.</a:t>
            </a:r>
          </a:p>
          <a:p>
            <a:pPr algn="just"/>
            <a:endParaRPr lang="es-MX" sz="2600">
              <a:solidFill>
                <a:srgbClr val="000000"/>
              </a:solidFill>
              <a:latin typeface="Bigshot One"/>
            </a:endParaRPr>
          </a:p>
          <a:p>
            <a:pPr marL="0" indent="0">
              <a:buNone/>
            </a:pPr>
            <a:endParaRPr lang="es-AR">
              <a:solidFill>
                <a:srgbClr val="000000"/>
              </a:solidFill>
              <a:latin typeface="Bigshot One"/>
            </a:endParaRPr>
          </a:p>
        </p:txBody>
      </p:sp>
      <p:sp>
        <p:nvSpPr>
          <p:cNvPr id="8" name="CuadroTexto 7">
            <a:extLst>
              <a:ext uri="{FF2B5EF4-FFF2-40B4-BE49-F238E27FC236}">
                <a16:creationId xmlns:a16="http://schemas.microsoft.com/office/drawing/2014/main" id="{1F855F67-6A0A-669E-6B5C-E7C424ACAF81}"/>
              </a:ext>
            </a:extLst>
          </p:cNvPr>
          <p:cNvSpPr txBox="1"/>
          <p:nvPr/>
        </p:nvSpPr>
        <p:spPr>
          <a:xfrm>
            <a:off x="11981543" y="6611257"/>
            <a:ext cx="239168" cy="215444"/>
          </a:xfrm>
          <a:prstGeom prst="rect">
            <a:avLst/>
          </a:prstGeom>
          <a:noFill/>
        </p:spPr>
        <p:txBody>
          <a:bodyPr wrap="none" lIns="91440" tIns="45720" rIns="91440" bIns="45720" rtlCol="0" anchor="t">
            <a:spAutoFit/>
          </a:bodyPr>
          <a:lstStyle/>
          <a:p>
            <a:r>
              <a:rPr lang="es-MX" sz="800" dirty="0"/>
              <a:t>2</a:t>
            </a:r>
          </a:p>
        </p:txBody>
      </p:sp>
    </p:spTree>
    <p:extLst>
      <p:ext uri="{BB962C8B-B14F-4D97-AF65-F5344CB8AC3E}">
        <p14:creationId xmlns:p14="http://schemas.microsoft.com/office/powerpoint/2010/main" val="2424102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C967A39F-579D-F5B0-AE7A-808C94E13426}"/>
              </a:ext>
            </a:extLst>
          </p:cNvPr>
          <p:cNvSpPr/>
          <p:nvPr/>
        </p:nvSpPr>
        <p:spPr>
          <a:xfrm>
            <a:off x="0" y="-116114"/>
            <a:ext cx="12192000" cy="69741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Título 1">
            <a:extLst>
              <a:ext uri="{FF2B5EF4-FFF2-40B4-BE49-F238E27FC236}">
                <a16:creationId xmlns:a16="http://schemas.microsoft.com/office/drawing/2014/main" id="{CBB61961-9401-6C58-7D44-22F096A3949B}"/>
              </a:ext>
            </a:extLst>
          </p:cNvPr>
          <p:cNvSpPr txBox="1">
            <a:spLocks/>
          </p:cNvSpPr>
          <p:nvPr/>
        </p:nvSpPr>
        <p:spPr>
          <a:xfrm>
            <a:off x="547938" y="184993"/>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a:t>Principios de la Sustentabilidad</a:t>
            </a:r>
            <a:endParaRPr lang="es-AR"/>
          </a:p>
        </p:txBody>
      </p:sp>
      <p:sp>
        <p:nvSpPr>
          <p:cNvPr id="8" name="CuadroTexto 7">
            <a:extLst>
              <a:ext uri="{FF2B5EF4-FFF2-40B4-BE49-F238E27FC236}">
                <a16:creationId xmlns:a16="http://schemas.microsoft.com/office/drawing/2014/main" id="{B2B1BA82-0ACF-B329-30C0-009A7CF2C2F5}"/>
              </a:ext>
            </a:extLst>
          </p:cNvPr>
          <p:cNvSpPr txBox="1"/>
          <p:nvPr/>
        </p:nvSpPr>
        <p:spPr>
          <a:xfrm>
            <a:off x="720465" y="3870207"/>
            <a:ext cx="11151810" cy="2610971"/>
          </a:xfrm>
          <a:prstGeom prst="rect">
            <a:avLst/>
          </a:prstGeom>
          <a:noFill/>
        </p:spPr>
        <p:txBody>
          <a:bodyPr wrap="square" lIns="91440" tIns="45720" rIns="91440" bIns="45720" anchor="t">
            <a:spAutoFit/>
          </a:bodyPr>
          <a:lstStyle/>
          <a:p>
            <a:pPr>
              <a:lnSpc>
                <a:spcPct val="80000"/>
              </a:lnSpc>
              <a:spcBef>
                <a:spcPts val="1000"/>
              </a:spcBef>
              <a:buClr>
                <a:schemeClr val="accent1"/>
              </a:buClr>
              <a:buSzPct val="80000"/>
            </a:pPr>
            <a:r>
              <a:rPr lang="es-AR" b="1" dirty="0">
                <a:solidFill>
                  <a:schemeClr val="accent1"/>
                </a:solidFill>
                <a:latin typeface="Bigshot One"/>
                <a:ea typeface="+mj-ea"/>
                <a:cs typeface="+mj-cs"/>
              </a:rPr>
              <a:t>Ejemplos de Sustentabilidad:</a:t>
            </a:r>
          </a:p>
          <a:p>
            <a:pPr algn="just">
              <a:lnSpc>
                <a:spcPct val="80000"/>
              </a:lnSpc>
              <a:spcBef>
                <a:spcPts val="1000"/>
              </a:spcBef>
              <a:buClr>
                <a:schemeClr val="accent1"/>
              </a:buClr>
              <a:buSzPct val="80000"/>
            </a:pPr>
            <a:r>
              <a:rPr lang="es-MX" sz="1400" b="1" dirty="0">
                <a:solidFill>
                  <a:schemeClr val="accent1"/>
                </a:solidFill>
                <a:latin typeface="Bigshot One"/>
                <a:ea typeface="+mj-ea"/>
                <a:cs typeface="+mj-cs"/>
                <a:sym typeface="Wingdings" panose="05000000000000000000" pitchFamily="2" charset="2"/>
              </a:rPr>
              <a:t></a:t>
            </a:r>
            <a:r>
              <a:rPr lang="es-MX" sz="1400" b="1" dirty="0">
                <a:solidFill>
                  <a:schemeClr val="accent1"/>
                </a:solidFill>
                <a:latin typeface="Bigshot One"/>
                <a:ea typeface="+mj-ea"/>
                <a:cs typeface="+mj-cs"/>
              </a:rPr>
              <a:t>Reciclaje de basura inorgánica: </a:t>
            </a:r>
            <a:r>
              <a:rPr lang="es-MX" sz="1400" dirty="0">
                <a:solidFill>
                  <a:srgbClr val="000000"/>
                </a:solidFill>
                <a:latin typeface="Bigshot One"/>
              </a:rPr>
              <a:t>La basura inorgánica puede ser reciclada para ser transformada en materiales </a:t>
            </a:r>
            <a:r>
              <a:rPr lang="es-MX" sz="1400" dirty="0" err="1">
                <a:solidFill>
                  <a:srgbClr val="000000"/>
                </a:solidFill>
                <a:latin typeface="Bigshot One"/>
              </a:rPr>
              <a:t>reutilizables;por</a:t>
            </a:r>
            <a:r>
              <a:rPr lang="es-MX" sz="1400" dirty="0">
                <a:solidFill>
                  <a:srgbClr val="000000"/>
                </a:solidFill>
                <a:latin typeface="Bigshot One"/>
              </a:rPr>
              <a:t> ejemplo, envases, bolsas, botellas, etc.</a:t>
            </a:r>
          </a:p>
          <a:p>
            <a:pPr algn="just">
              <a:lnSpc>
                <a:spcPct val="80000"/>
              </a:lnSpc>
              <a:spcBef>
                <a:spcPts val="1000"/>
              </a:spcBef>
              <a:buClr>
                <a:schemeClr val="accent1"/>
              </a:buClr>
              <a:buSzPct val="80000"/>
            </a:pPr>
            <a:r>
              <a:rPr lang="es-MX" sz="1400" b="1" dirty="0">
                <a:solidFill>
                  <a:schemeClr val="accent1"/>
                </a:solidFill>
                <a:latin typeface="Bigshot One"/>
                <a:ea typeface="+mj-ea"/>
                <a:cs typeface="+mj-cs"/>
                <a:sym typeface="Wingdings" panose="05000000000000000000" pitchFamily="2" charset="2"/>
              </a:rPr>
              <a:t></a:t>
            </a:r>
            <a:r>
              <a:rPr lang="es-MX" sz="1400" b="1" dirty="0">
                <a:solidFill>
                  <a:schemeClr val="accent1"/>
                </a:solidFill>
                <a:latin typeface="Bigshot One"/>
                <a:ea typeface="+mj-ea"/>
                <a:cs typeface="+mj-cs"/>
              </a:rPr>
              <a:t>Plantas de energía solar: </a:t>
            </a:r>
            <a:r>
              <a:rPr lang="es-MX" sz="1400" dirty="0">
                <a:solidFill>
                  <a:srgbClr val="000000"/>
                </a:solidFill>
                <a:latin typeface="Bigshot One"/>
              </a:rPr>
              <a:t>Las plantas de energía solar aprovechan la luz del sol para producir energía eléctrica. Es un tipo de energía limpia y renovable.</a:t>
            </a:r>
          </a:p>
          <a:p>
            <a:pPr algn="just">
              <a:lnSpc>
                <a:spcPct val="80000"/>
              </a:lnSpc>
              <a:spcBef>
                <a:spcPts val="1000"/>
              </a:spcBef>
              <a:buClr>
                <a:schemeClr val="accent1"/>
              </a:buClr>
              <a:buSzPct val="80000"/>
            </a:pPr>
            <a:r>
              <a:rPr lang="es-MX" sz="1400" b="1" dirty="0">
                <a:solidFill>
                  <a:schemeClr val="accent1"/>
                </a:solidFill>
                <a:latin typeface="Bigshot One"/>
                <a:ea typeface="+mj-ea"/>
                <a:cs typeface="+mj-cs"/>
                <a:sym typeface="Wingdings" panose="05000000000000000000" pitchFamily="2" charset="2"/>
              </a:rPr>
              <a:t></a:t>
            </a:r>
            <a:r>
              <a:rPr lang="es-MX" sz="1400" b="1" dirty="0">
                <a:solidFill>
                  <a:schemeClr val="accent1"/>
                </a:solidFill>
                <a:latin typeface="Bigshot One"/>
                <a:ea typeface="+mj-ea"/>
                <a:cs typeface="+mj-cs"/>
              </a:rPr>
              <a:t>Parques eólicos: </a:t>
            </a:r>
            <a:r>
              <a:rPr lang="es-MX" sz="1400" dirty="0">
                <a:solidFill>
                  <a:srgbClr val="000000"/>
                </a:solidFill>
                <a:latin typeface="Bigshot One"/>
              </a:rPr>
              <a:t>Los parques eólicos son instalaciones de aerogeneradores que utilizan la fuerza del aire para producir energía eléctrica. </a:t>
            </a:r>
          </a:p>
          <a:p>
            <a:pPr algn="just">
              <a:lnSpc>
                <a:spcPct val="80000"/>
              </a:lnSpc>
              <a:spcBef>
                <a:spcPts val="1000"/>
              </a:spcBef>
              <a:buClr>
                <a:schemeClr val="accent1"/>
              </a:buClr>
              <a:buSzPct val="80000"/>
            </a:pPr>
            <a:r>
              <a:rPr lang="es-MX" sz="1400" b="1" dirty="0">
                <a:solidFill>
                  <a:schemeClr val="accent1"/>
                </a:solidFill>
                <a:latin typeface="Bigshot One"/>
                <a:ea typeface="+mj-ea"/>
                <a:cs typeface="+mj-cs"/>
                <a:sym typeface="Wingdings" panose="05000000000000000000" pitchFamily="2" charset="2"/>
              </a:rPr>
              <a:t></a:t>
            </a:r>
            <a:r>
              <a:rPr lang="es-MX" sz="1400" b="1" dirty="0">
                <a:solidFill>
                  <a:schemeClr val="accent1"/>
                </a:solidFill>
                <a:latin typeface="Bigshot One"/>
                <a:ea typeface="+mj-ea"/>
                <a:cs typeface="+mj-cs"/>
              </a:rPr>
              <a:t>Agricultura ecológica: </a:t>
            </a:r>
            <a:r>
              <a:rPr lang="es-MX" sz="1400" dirty="0">
                <a:solidFill>
                  <a:srgbClr val="000000"/>
                </a:solidFill>
                <a:latin typeface="Bigshot One"/>
              </a:rPr>
              <a:t>Se basa en la optimización en el uso de los recursos naturales, sin emplear productos químicos. Su objetivo es la producción de alimentos orgánicos sin dejar de lado la protección de los suelos y los recursos.</a:t>
            </a:r>
          </a:p>
          <a:p>
            <a:pPr algn="just">
              <a:lnSpc>
                <a:spcPct val="80000"/>
              </a:lnSpc>
              <a:spcBef>
                <a:spcPts val="1000"/>
              </a:spcBef>
              <a:buClr>
                <a:schemeClr val="accent1"/>
              </a:buClr>
              <a:buSzPct val="80000"/>
            </a:pPr>
            <a:r>
              <a:rPr lang="es-MX" sz="1400" b="1" dirty="0">
                <a:solidFill>
                  <a:schemeClr val="accent1"/>
                </a:solidFill>
                <a:latin typeface="Bigshot One"/>
                <a:ea typeface="+mj-ea"/>
                <a:cs typeface="+mj-cs"/>
                <a:sym typeface="Wingdings" panose="05000000000000000000" pitchFamily="2" charset="2"/>
              </a:rPr>
              <a:t></a:t>
            </a:r>
            <a:r>
              <a:rPr lang="es-MX" sz="1400" b="1" dirty="0">
                <a:solidFill>
                  <a:schemeClr val="accent1"/>
                </a:solidFill>
                <a:latin typeface="Bigshot One"/>
                <a:ea typeface="+mj-ea"/>
                <a:cs typeface="+mj-cs"/>
              </a:rPr>
              <a:t>Vehículos eléctricos: </a:t>
            </a:r>
            <a:r>
              <a:rPr lang="es-MX" sz="1400" dirty="0">
                <a:solidFill>
                  <a:srgbClr val="000000"/>
                </a:solidFill>
                <a:latin typeface="Bigshot One"/>
                <a:ea typeface="+mj-ea"/>
                <a:cs typeface="+mj-cs"/>
              </a:rPr>
              <a:t>E</a:t>
            </a:r>
            <a:r>
              <a:rPr lang="es-MX" sz="1400" dirty="0">
                <a:solidFill>
                  <a:srgbClr val="000000"/>
                </a:solidFill>
                <a:latin typeface="Bigshot One"/>
              </a:rPr>
              <a:t>s una alternativa sustentable para el transporte, ya que no contamina el ambiente ni produce contaminación sonora.</a:t>
            </a:r>
          </a:p>
          <a:p>
            <a:pPr algn="l"/>
            <a:endParaRPr lang="es-AR" b="0" i="0">
              <a:solidFill>
                <a:srgbClr val="000000"/>
              </a:solidFill>
              <a:effectLst/>
              <a:latin typeface="Bigshot One"/>
            </a:endParaRPr>
          </a:p>
        </p:txBody>
      </p:sp>
      <p:sp>
        <p:nvSpPr>
          <p:cNvPr id="2" name="CuadroTexto 1">
            <a:extLst>
              <a:ext uri="{FF2B5EF4-FFF2-40B4-BE49-F238E27FC236}">
                <a16:creationId xmlns:a16="http://schemas.microsoft.com/office/drawing/2014/main" id="{F07D0774-09CC-AEC5-7784-D5C52C331C42}"/>
              </a:ext>
            </a:extLst>
          </p:cNvPr>
          <p:cNvSpPr txBox="1"/>
          <p:nvPr/>
        </p:nvSpPr>
        <p:spPr>
          <a:xfrm>
            <a:off x="11952832" y="6642556"/>
            <a:ext cx="239168" cy="215444"/>
          </a:xfrm>
          <a:prstGeom prst="rect">
            <a:avLst/>
          </a:prstGeom>
          <a:noFill/>
        </p:spPr>
        <p:txBody>
          <a:bodyPr wrap="none" lIns="91440" tIns="45720" rIns="91440" bIns="45720" rtlCol="0" anchor="t">
            <a:spAutoFit/>
          </a:bodyPr>
          <a:lstStyle/>
          <a:p>
            <a:r>
              <a:rPr lang="es-MX" sz="800" dirty="0"/>
              <a:t>3</a:t>
            </a:r>
          </a:p>
        </p:txBody>
      </p:sp>
      <p:pic>
        <p:nvPicPr>
          <p:cNvPr id="5" name="Imagen 4">
            <a:extLst>
              <a:ext uri="{FF2B5EF4-FFF2-40B4-BE49-F238E27FC236}">
                <a16:creationId xmlns:a16="http://schemas.microsoft.com/office/drawing/2014/main" id="{DBDC3088-A25F-8B8B-709E-6734D60D25DF}"/>
              </a:ext>
            </a:extLst>
          </p:cNvPr>
          <p:cNvPicPr>
            <a:picLocks noChangeAspect="1"/>
          </p:cNvPicPr>
          <p:nvPr/>
        </p:nvPicPr>
        <p:blipFill>
          <a:blip r:embed="rId3"/>
          <a:stretch>
            <a:fillRect/>
          </a:stretch>
        </p:blipFill>
        <p:spPr>
          <a:xfrm>
            <a:off x="7130615" y="-1095"/>
            <a:ext cx="5018253" cy="4038286"/>
          </a:xfrm>
          <a:prstGeom prst="rect">
            <a:avLst/>
          </a:prstGeom>
        </p:spPr>
      </p:pic>
      <p:sp>
        <p:nvSpPr>
          <p:cNvPr id="6" name="CuadroTexto 5">
            <a:extLst>
              <a:ext uri="{FF2B5EF4-FFF2-40B4-BE49-F238E27FC236}">
                <a16:creationId xmlns:a16="http://schemas.microsoft.com/office/drawing/2014/main" id="{047EC232-5110-FF52-0AD1-AD2DA6E21F30}"/>
              </a:ext>
            </a:extLst>
          </p:cNvPr>
          <p:cNvSpPr txBox="1"/>
          <p:nvPr/>
        </p:nvSpPr>
        <p:spPr>
          <a:xfrm>
            <a:off x="720465" y="1013343"/>
            <a:ext cx="6231467" cy="2544158"/>
          </a:xfrm>
          <a:prstGeom prst="rect">
            <a:avLst/>
          </a:prstGeom>
          <a:noFill/>
        </p:spPr>
        <p:txBody>
          <a:bodyPr wrap="square" lIns="91440" tIns="45720" rIns="91440" bIns="45720" anchor="t">
            <a:spAutoFit/>
          </a:bodyPr>
          <a:lstStyle/>
          <a:p>
            <a:pPr>
              <a:lnSpc>
                <a:spcPct val="80000"/>
              </a:lnSpc>
              <a:spcBef>
                <a:spcPts val="1000"/>
              </a:spcBef>
              <a:buClr>
                <a:schemeClr val="accent1"/>
              </a:buClr>
              <a:buSzPct val="80000"/>
            </a:pPr>
            <a:r>
              <a:rPr lang="es-MX" sz="1400">
                <a:solidFill>
                  <a:srgbClr val="000000"/>
                </a:solidFill>
                <a:latin typeface="Kanit"/>
              </a:rPr>
              <a:t>A largo plazo:</a:t>
            </a:r>
          </a:p>
          <a:p>
            <a:pPr marL="342900" indent="-342900">
              <a:lnSpc>
                <a:spcPct val="80000"/>
              </a:lnSpc>
              <a:spcBef>
                <a:spcPts val="1000"/>
              </a:spcBef>
              <a:buClr>
                <a:schemeClr val="accent1"/>
              </a:buClr>
              <a:buSzPct val="80000"/>
              <a:buFont typeface="Wingdings 3" charset="2"/>
              <a:buChar char=""/>
            </a:pPr>
            <a:r>
              <a:rPr lang="es-MX" sz="1400">
                <a:solidFill>
                  <a:srgbClr val="000000"/>
                </a:solidFill>
                <a:latin typeface="Bigshot One"/>
              </a:rPr>
              <a:t>Utilizar los recursos eficientemente;</a:t>
            </a:r>
          </a:p>
          <a:p>
            <a:pPr marL="342900" indent="-342900">
              <a:lnSpc>
                <a:spcPct val="80000"/>
              </a:lnSpc>
              <a:spcBef>
                <a:spcPts val="1000"/>
              </a:spcBef>
              <a:buClr>
                <a:schemeClr val="accent1"/>
              </a:buClr>
              <a:buSzPct val="80000"/>
              <a:buFont typeface="Wingdings 3" charset="2"/>
              <a:buChar char=""/>
            </a:pPr>
            <a:r>
              <a:rPr lang="es-MX" sz="1400">
                <a:solidFill>
                  <a:srgbClr val="000000"/>
                </a:solidFill>
                <a:latin typeface="Bigshot One"/>
              </a:rPr>
              <a:t>Promover el máximo de reciclaje y reutilización;</a:t>
            </a:r>
          </a:p>
          <a:p>
            <a:pPr marL="342900" indent="-342900">
              <a:lnSpc>
                <a:spcPct val="80000"/>
              </a:lnSpc>
              <a:spcBef>
                <a:spcPts val="1000"/>
              </a:spcBef>
              <a:buClr>
                <a:schemeClr val="accent1"/>
              </a:buClr>
              <a:buSzPct val="80000"/>
              <a:buFont typeface="Wingdings 3" charset="2"/>
              <a:buChar char=""/>
            </a:pPr>
            <a:r>
              <a:rPr lang="es-MX" sz="1400" b="1">
                <a:solidFill>
                  <a:srgbClr val="000000"/>
                </a:solidFill>
                <a:latin typeface="Bigshot One"/>
              </a:rPr>
              <a:t>Proponer la implantación de tecnologías limpias;</a:t>
            </a:r>
          </a:p>
          <a:p>
            <a:pPr marL="342900" indent="-342900">
              <a:lnSpc>
                <a:spcPct val="80000"/>
              </a:lnSpc>
              <a:spcBef>
                <a:spcPts val="1000"/>
              </a:spcBef>
              <a:buClr>
                <a:schemeClr val="accent1"/>
              </a:buClr>
              <a:buSzPct val="80000"/>
              <a:buFont typeface="Wingdings 3" charset="2"/>
              <a:buChar char=""/>
            </a:pPr>
            <a:r>
              <a:rPr lang="es-MX" sz="1400">
                <a:solidFill>
                  <a:srgbClr val="000000"/>
                </a:solidFill>
                <a:latin typeface="Bigshot One"/>
              </a:rPr>
              <a:t>Restaurar los ecosistemas dañados;</a:t>
            </a:r>
          </a:p>
          <a:p>
            <a:pPr marL="342900" indent="-342900">
              <a:lnSpc>
                <a:spcPct val="80000"/>
              </a:lnSpc>
              <a:spcBef>
                <a:spcPts val="1000"/>
              </a:spcBef>
              <a:buClr>
                <a:schemeClr val="accent1"/>
              </a:buClr>
              <a:buSzPct val="80000"/>
              <a:buFont typeface="Wingdings 3" charset="2"/>
              <a:buChar char=""/>
            </a:pPr>
            <a:r>
              <a:rPr lang="es-MX" sz="1400" b="1">
                <a:solidFill>
                  <a:srgbClr val="000000"/>
                </a:solidFill>
                <a:latin typeface="Bigshot One"/>
              </a:rPr>
              <a:t>Defender la equidad de género y la diversidad;</a:t>
            </a:r>
          </a:p>
          <a:p>
            <a:pPr marL="342900" indent="-342900">
              <a:lnSpc>
                <a:spcPct val="80000"/>
              </a:lnSpc>
              <a:spcBef>
                <a:spcPts val="1000"/>
              </a:spcBef>
              <a:buClr>
                <a:schemeClr val="accent1"/>
              </a:buClr>
              <a:buSzPct val="80000"/>
              <a:buFont typeface="Wingdings 3" charset="2"/>
              <a:buChar char=""/>
            </a:pPr>
            <a:r>
              <a:rPr lang="es-MX" sz="1400" b="1">
                <a:solidFill>
                  <a:srgbClr val="000000"/>
                </a:solidFill>
                <a:latin typeface="Bigshot One"/>
              </a:rPr>
              <a:t>Reconocer la importancia de la naturaleza para el bienestar humano.</a:t>
            </a:r>
          </a:p>
          <a:p>
            <a:pPr marL="342900" indent="-342900">
              <a:lnSpc>
                <a:spcPct val="80000"/>
              </a:lnSpc>
              <a:spcBef>
                <a:spcPts val="1000"/>
              </a:spcBef>
              <a:buClr>
                <a:schemeClr val="accent1"/>
              </a:buClr>
              <a:buSzPct val="80000"/>
              <a:buFont typeface="Wingdings 3" charset="2"/>
              <a:buChar char=""/>
            </a:pPr>
            <a:r>
              <a:rPr lang="es-MX" sz="1400">
                <a:solidFill>
                  <a:srgbClr val="000000"/>
                </a:solidFill>
                <a:latin typeface="Bigshot One"/>
              </a:rPr>
              <a:t>La incorporación de áreas de RSE en las empresas y la firma por parte del IAPG del Pacto Global de la ONU.</a:t>
            </a:r>
            <a:endParaRPr lang="es-MX" sz="1400">
              <a:solidFill>
                <a:srgbClr val="000000"/>
              </a:solidFill>
              <a:latin typeface="Bigshot One"/>
              <a:sym typeface="Wingdings" panose="05000000000000000000" pitchFamily="2" charset="2"/>
            </a:endParaRPr>
          </a:p>
        </p:txBody>
      </p:sp>
    </p:spTree>
    <p:extLst>
      <p:ext uri="{BB962C8B-B14F-4D97-AF65-F5344CB8AC3E}">
        <p14:creationId xmlns:p14="http://schemas.microsoft.com/office/powerpoint/2010/main" val="3783271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9DA31614-BECE-F813-7389-097C11F4EBCA}"/>
              </a:ext>
            </a:extLst>
          </p:cNvPr>
          <p:cNvSpPr/>
          <p:nvPr/>
        </p:nvSpPr>
        <p:spPr>
          <a:xfrm>
            <a:off x="0" y="-116114"/>
            <a:ext cx="12192000" cy="69741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Título 1">
            <a:extLst>
              <a:ext uri="{FF2B5EF4-FFF2-40B4-BE49-F238E27FC236}">
                <a16:creationId xmlns:a16="http://schemas.microsoft.com/office/drawing/2014/main" id="{02A4253B-F433-4E07-AFAB-9DDDA7525BDE}"/>
              </a:ext>
            </a:extLst>
          </p:cNvPr>
          <p:cNvSpPr txBox="1">
            <a:spLocks/>
          </p:cNvSpPr>
          <p:nvPr/>
        </p:nvSpPr>
        <p:spPr>
          <a:xfrm>
            <a:off x="677334" y="156238"/>
            <a:ext cx="8785980"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a:t>Objetivos de Desarrollo Sostenible “ODS”</a:t>
            </a:r>
            <a:endParaRPr lang="es-AR"/>
          </a:p>
        </p:txBody>
      </p:sp>
      <p:sp>
        <p:nvSpPr>
          <p:cNvPr id="8" name="CuadroTexto 7">
            <a:extLst>
              <a:ext uri="{FF2B5EF4-FFF2-40B4-BE49-F238E27FC236}">
                <a16:creationId xmlns:a16="http://schemas.microsoft.com/office/drawing/2014/main" id="{94CECF98-79A8-15A1-3026-C1CD77181F8C}"/>
              </a:ext>
            </a:extLst>
          </p:cNvPr>
          <p:cNvSpPr txBox="1"/>
          <p:nvPr/>
        </p:nvSpPr>
        <p:spPr>
          <a:xfrm>
            <a:off x="474134" y="1021850"/>
            <a:ext cx="11296952" cy="2032544"/>
          </a:xfrm>
          <a:prstGeom prst="rect">
            <a:avLst/>
          </a:prstGeom>
          <a:noFill/>
        </p:spPr>
        <p:txBody>
          <a:bodyPr wrap="square" lIns="91440" tIns="45720" rIns="91440" bIns="45720" anchor="t">
            <a:spAutoFit/>
          </a:bodyPr>
          <a:lstStyle/>
          <a:p>
            <a:pPr>
              <a:lnSpc>
                <a:spcPct val="80000"/>
              </a:lnSpc>
              <a:spcBef>
                <a:spcPts val="1000"/>
              </a:spcBef>
              <a:buClr>
                <a:schemeClr val="accent1"/>
              </a:buClr>
              <a:buSzPct val="80000"/>
            </a:pPr>
            <a:r>
              <a:rPr lang="es-MX" sz="1600" b="1" dirty="0">
                <a:solidFill>
                  <a:schemeClr val="accent1"/>
                </a:solidFill>
                <a:latin typeface="Bigshot One"/>
                <a:ea typeface="+mj-ea"/>
                <a:cs typeface="+mj-cs"/>
              </a:rPr>
              <a:t>¿Cómo se crearon?</a:t>
            </a:r>
          </a:p>
          <a:p>
            <a:pPr marL="342900" indent="-342900" algn="just">
              <a:lnSpc>
                <a:spcPct val="80000"/>
              </a:lnSpc>
              <a:spcBef>
                <a:spcPts val="1000"/>
              </a:spcBef>
              <a:buClr>
                <a:schemeClr val="accent1"/>
              </a:buClr>
              <a:buSzPct val="80000"/>
              <a:buFont typeface="Wingdings 3" charset="2"/>
              <a:buChar char=""/>
            </a:pPr>
            <a:r>
              <a:rPr lang="es-MX" sz="1600" b="1" dirty="0">
                <a:solidFill>
                  <a:srgbClr val="000000"/>
                </a:solidFill>
                <a:latin typeface="Bigshot One"/>
              </a:rPr>
              <a:t>Asamblea General de la Naciones Unidas (2015) adoptó la Agenda 2030 para el Desarrollo Sostenible. </a:t>
            </a:r>
            <a:r>
              <a:rPr lang="es-MX" sz="1600" dirty="0">
                <a:solidFill>
                  <a:srgbClr val="000000"/>
                </a:solidFill>
                <a:latin typeface="Bigshot One"/>
              </a:rPr>
              <a:t>En dicho acuerdo, los Estados miembros consensuaron 17 Objetivos de Desarrollo Sostenible (ODS) y 169 metas. </a:t>
            </a:r>
          </a:p>
          <a:p>
            <a:pPr marL="342900" indent="-342900" algn="just">
              <a:lnSpc>
                <a:spcPct val="80000"/>
              </a:lnSpc>
              <a:spcBef>
                <a:spcPts val="1000"/>
              </a:spcBef>
              <a:buClr>
                <a:schemeClr val="accent1"/>
              </a:buClr>
              <a:buSzPct val="80000"/>
              <a:buFont typeface="Wingdings 3" charset="2"/>
              <a:buChar char=""/>
            </a:pPr>
            <a:r>
              <a:rPr lang="es-MX" sz="1600" dirty="0">
                <a:solidFill>
                  <a:srgbClr val="000000"/>
                </a:solidFill>
                <a:latin typeface="Bigshot One"/>
              </a:rPr>
              <a:t>Reconociendo responsabilidades de distinto nivel, así como realidades diferentes entre los países que los suscriben, </a:t>
            </a:r>
            <a:r>
              <a:rPr lang="es-MX" sz="1600" b="1" dirty="0">
                <a:solidFill>
                  <a:srgbClr val="000000"/>
                </a:solidFill>
                <a:latin typeface="Bigshot One"/>
              </a:rPr>
              <a:t>los ODS conforman una agenda común de promoción del desarrollo sostenible, apoyada en el convencimiento de que las iniciativas para acabar con la pobreza deben ir de la mano de estrategias que favorezcan el crecimiento económico y aborden una serie de necesidades sociales.</a:t>
            </a:r>
          </a:p>
          <a:p>
            <a:pPr>
              <a:lnSpc>
                <a:spcPct val="80000"/>
              </a:lnSpc>
              <a:spcBef>
                <a:spcPts val="1000"/>
              </a:spcBef>
              <a:buClr>
                <a:schemeClr val="accent1"/>
              </a:buClr>
              <a:buSzPct val="80000"/>
            </a:pPr>
            <a:endParaRPr lang="es-AR" sz="1400" b="1" dirty="0">
              <a:solidFill>
                <a:srgbClr val="000000"/>
              </a:solidFill>
              <a:latin typeface="Bigshot One"/>
            </a:endParaRPr>
          </a:p>
        </p:txBody>
      </p:sp>
      <p:pic>
        <p:nvPicPr>
          <p:cNvPr id="10" name="Imagen 9">
            <a:extLst>
              <a:ext uri="{FF2B5EF4-FFF2-40B4-BE49-F238E27FC236}">
                <a16:creationId xmlns:a16="http://schemas.microsoft.com/office/drawing/2014/main" id="{86090706-0F4E-8C84-FD13-2EFF7CBDB1E2}"/>
              </a:ext>
            </a:extLst>
          </p:cNvPr>
          <p:cNvPicPr>
            <a:picLocks noChangeAspect="1"/>
          </p:cNvPicPr>
          <p:nvPr/>
        </p:nvPicPr>
        <p:blipFill>
          <a:blip r:embed="rId3"/>
          <a:stretch>
            <a:fillRect/>
          </a:stretch>
        </p:blipFill>
        <p:spPr>
          <a:xfrm>
            <a:off x="2056310" y="3055786"/>
            <a:ext cx="7917194" cy="3214655"/>
          </a:xfrm>
          <a:prstGeom prst="rect">
            <a:avLst/>
          </a:prstGeom>
        </p:spPr>
      </p:pic>
      <p:sp>
        <p:nvSpPr>
          <p:cNvPr id="2" name="CuadroTexto 1">
            <a:extLst>
              <a:ext uri="{FF2B5EF4-FFF2-40B4-BE49-F238E27FC236}">
                <a16:creationId xmlns:a16="http://schemas.microsoft.com/office/drawing/2014/main" id="{3F10FFD4-641B-7EDE-1F86-5306A859D252}"/>
              </a:ext>
            </a:extLst>
          </p:cNvPr>
          <p:cNvSpPr txBox="1"/>
          <p:nvPr/>
        </p:nvSpPr>
        <p:spPr>
          <a:xfrm>
            <a:off x="11952832" y="6642556"/>
            <a:ext cx="239168" cy="215444"/>
          </a:xfrm>
          <a:prstGeom prst="rect">
            <a:avLst/>
          </a:prstGeom>
          <a:noFill/>
        </p:spPr>
        <p:txBody>
          <a:bodyPr wrap="none" lIns="91440" tIns="45720" rIns="91440" bIns="45720" rtlCol="0" anchor="t">
            <a:spAutoFit/>
          </a:bodyPr>
          <a:lstStyle/>
          <a:p>
            <a:r>
              <a:rPr lang="es-MX" sz="800" dirty="0"/>
              <a:t>4</a:t>
            </a:r>
          </a:p>
        </p:txBody>
      </p:sp>
    </p:spTree>
    <p:extLst>
      <p:ext uri="{BB962C8B-B14F-4D97-AF65-F5344CB8AC3E}">
        <p14:creationId xmlns:p14="http://schemas.microsoft.com/office/powerpoint/2010/main" val="1254392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348103B-F28A-7B70-CE24-97279F3847D8}"/>
              </a:ext>
            </a:extLst>
          </p:cNvPr>
          <p:cNvSpPr/>
          <p:nvPr/>
        </p:nvSpPr>
        <p:spPr>
          <a:xfrm>
            <a:off x="-130629" y="-116114"/>
            <a:ext cx="12322629" cy="69741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1" name="Imagen 10">
            <a:extLst>
              <a:ext uri="{FF2B5EF4-FFF2-40B4-BE49-F238E27FC236}">
                <a16:creationId xmlns:a16="http://schemas.microsoft.com/office/drawing/2014/main" id="{184C971C-DE0E-962E-A0F3-9E9382A77B2D}"/>
              </a:ext>
            </a:extLst>
          </p:cNvPr>
          <p:cNvPicPr>
            <a:picLocks noChangeAspect="1"/>
          </p:cNvPicPr>
          <p:nvPr/>
        </p:nvPicPr>
        <p:blipFill>
          <a:blip r:embed="rId3"/>
          <a:stretch>
            <a:fillRect/>
          </a:stretch>
        </p:blipFill>
        <p:spPr>
          <a:xfrm>
            <a:off x="3065670" y="241414"/>
            <a:ext cx="6573167" cy="3286584"/>
          </a:xfrm>
          <a:prstGeom prst="rect">
            <a:avLst/>
          </a:prstGeom>
        </p:spPr>
      </p:pic>
      <p:pic>
        <p:nvPicPr>
          <p:cNvPr id="12" name="Imagen 11">
            <a:extLst>
              <a:ext uri="{FF2B5EF4-FFF2-40B4-BE49-F238E27FC236}">
                <a16:creationId xmlns:a16="http://schemas.microsoft.com/office/drawing/2014/main" id="{BB045A0E-F99C-6135-82D9-3961F074802E}"/>
              </a:ext>
            </a:extLst>
          </p:cNvPr>
          <p:cNvPicPr>
            <a:picLocks noChangeAspect="1"/>
          </p:cNvPicPr>
          <p:nvPr/>
        </p:nvPicPr>
        <p:blipFill>
          <a:blip r:embed="rId4"/>
          <a:stretch>
            <a:fillRect/>
          </a:stretch>
        </p:blipFill>
        <p:spPr>
          <a:xfrm>
            <a:off x="489643" y="3446199"/>
            <a:ext cx="3124636" cy="914528"/>
          </a:xfrm>
          <a:prstGeom prst="rect">
            <a:avLst/>
          </a:prstGeom>
        </p:spPr>
      </p:pic>
      <p:sp>
        <p:nvSpPr>
          <p:cNvPr id="14" name="CuadroTexto 13">
            <a:extLst>
              <a:ext uri="{FF2B5EF4-FFF2-40B4-BE49-F238E27FC236}">
                <a16:creationId xmlns:a16="http://schemas.microsoft.com/office/drawing/2014/main" id="{3D03A197-4FE3-5C82-BADB-B4328982DFDB}"/>
              </a:ext>
            </a:extLst>
          </p:cNvPr>
          <p:cNvSpPr txBox="1"/>
          <p:nvPr/>
        </p:nvSpPr>
        <p:spPr>
          <a:xfrm>
            <a:off x="510767" y="4288065"/>
            <a:ext cx="3043788" cy="2462213"/>
          </a:xfrm>
          <a:prstGeom prst="rect">
            <a:avLst/>
          </a:prstGeom>
          <a:noFill/>
        </p:spPr>
        <p:txBody>
          <a:bodyPr wrap="square">
            <a:spAutoFit/>
          </a:bodyPr>
          <a:lstStyle/>
          <a:p>
            <a:r>
              <a:rPr lang="es-MX" sz="1400" dirty="0">
                <a:latin typeface="Kanit"/>
              </a:rPr>
              <a:t>Tradicionalmente, el sector </a:t>
            </a:r>
            <a:r>
              <a:rPr lang="es-MX" sz="1400" dirty="0" err="1">
                <a:latin typeface="Kanit"/>
              </a:rPr>
              <a:t>hidrocarburífero</a:t>
            </a:r>
            <a:r>
              <a:rPr lang="es-MX" sz="1400" dirty="0">
                <a:latin typeface="Kanit"/>
              </a:rPr>
              <a:t> se caracterizó por contar con escaso personal femenino entre sus empleados, en especial, en puestos directivos, gerenciales y técnicos, así como en operaciones en yacimientos. </a:t>
            </a:r>
          </a:p>
          <a:p>
            <a:r>
              <a:rPr lang="es-MX" sz="1400" b="1" dirty="0">
                <a:latin typeface="Kanit"/>
              </a:rPr>
              <a:t>Las empresas del rubro comenzaron a crear programas para favorecer el ingreso de mujeres y promover el liderazgo femenino.</a:t>
            </a:r>
            <a:endParaRPr lang="es-AR" sz="1400" b="1" dirty="0">
              <a:latin typeface="Kanit"/>
            </a:endParaRPr>
          </a:p>
        </p:txBody>
      </p:sp>
      <p:pic>
        <p:nvPicPr>
          <p:cNvPr id="15" name="Imagen 14">
            <a:extLst>
              <a:ext uri="{FF2B5EF4-FFF2-40B4-BE49-F238E27FC236}">
                <a16:creationId xmlns:a16="http://schemas.microsoft.com/office/drawing/2014/main" id="{9191E5B9-886A-6170-F6B9-C9B9EFD7667D}"/>
              </a:ext>
            </a:extLst>
          </p:cNvPr>
          <p:cNvPicPr>
            <a:picLocks noChangeAspect="1"/>
          </p:cNvPicPr>
          <p:nvPr/>
        </p:nvPicPr>
        <p:blipFill>
          <a:blip r:embed="rId5"/>
          <a:stretch>
            <a:fillRect/>
          </a:stretch>
        </p:blipFill>
        <p:spPr>
          <a:xfrm>
            <a:off x="4332783" y="3404394"/>
            <a:ext cx="3105583" cy="809738"/>
          </a:xfrm>
          <a:prstGeom prst="rect">
            <a:avLst/>
          </a:prstGeom>
        </p:spPr>
      </p:pic>
      <p:sp>
        <p:nvSpPr>
          <p:cNvPr id="16" name="CuadroTexto 15">
            <a:extLst>
              <a:ext uri="{FF2B5EF4-FFF2-40B4-BE49-F238E27FC236}">
                <a16:creationId xmlns:a16="http://schemas.microsoft.com/office/drawing/2014/main" id="{84857737-8804-89FC-1922-8AA1518A03DD}"/>
              </a:ext>
            </a:extLst>
          </p:cNvPr>
          <p:cNvSpPr txBox="1"/>
          <p:nvPr/>
        </p:nvSpPr>
        <p:spPr>
          <a:xfrm>
            <a:off x="4210447" y="4072405"/>
            <a:ext cx="3558682" cy="2462213"/>
          </a:xfrm>
          <a:prstGeom prst="rect">
            <a:avLst/>
          </a:prstGeom>
          <a:noFill/>
        </p:spPr>
        <p:txBody>
          <a:bodyPr wrap="square">
            <a:spAutoFit/>
          </a:bodyPr>
          <a:lstStyle>
            <a:defPPr>
              <a:defRPr lang="en-US"/>
            </a:defPPr>
            <a:lvl1pPr>
              <a:defRPr sz="1400">
                <a:latin typeface="Kanit"/>
              </a:defRPr>
            </a:lvl1pPr>
          </a:lstStyle>
          <a:p>
            <a:r>
              <a:rPr lang="es-MX" dirty="0"/>
              <a:t>El sector energético es un gran usuario de agua y, al mismo tiempo, las empresas de suministro y tratamiento de aguas poseen necesidades importantes de energía que, se espera se dupliquen para 2040. </a:t>
            </a:r>
          </a:p>
          <a:p>
            <a:r>
              <a:rPr lang="es-MX" b="1" dirty="0"/>
              <a:t>La industria implementa constantemente procesos de gestión y tratamiento de aguas e invierte en investigación y nuevas tecnologías tendientes a reducir el uso e incrementar su reutilización de forma progresiva con el fin incidir positivamente en su huella ambiental.</a:t>
            </a:r>
            <a:endParaRPr lang="es-AR" b="1" dirty="0"/>
          </a:p>
        </p:txBody>
      </p:sp>
      <p:pic>
        <p:nvPicPr>
          <p:cNvPr id="17" name="Imagen 16">
            <a:extLst>
              <a:ext uri="{FF2B5EF4-FFF2-40B4-BE49-F238E27FC236}">
                <a16:creationId xmlns:a16="http://schemas.microsoft.com/office/drawing/2014/main" id="{FEE77829-4070-AC4C-B965-A656FF661187}"/>
              </a:ext>
            </a:extLst>
          </p:cNvPr>
          <p:cNvPicPr>
            <a:picLocks noChangeAspect="1"/>
          </p:cNvPicPr>
          <p:nvPr/>
        </p:nvPicPr>
        <p:blipFill>
          <a:blip r:embed="rId6"/>
          <a:stretch>
            <a:fillRect/>
          </a:stretch>
        </p:blipFill>
        <p:spPr>
          <a:xfrm>
            <a:off x="8410580" y="3576658"/>
            <a:ext cx="3172268" cy="724001"/>
          </a:xfrm>
          <a:prstGeom prst="rect">
            <a:avLst/>
          </a:prstGeom>
        </p:spPr>
      </p:pic>
      <p:sp>
        <p:nvSpPr>
          <p:cNvPr id="18" name="CuadroTexto 17">
            <a:extLst>
              <a:ext uri="{FF2B5EF4-FFF2-40B4-BE49-F238E27FC236}">
                <a16:creationId xmlns:a16="http://schemas.microsoft.com/office/drawing/2014/main" id="{95A008D6-B8B0-11CE-A857-3A102C2998A3}"/>
              </a:ext>
            </a:extLst>
          </p:cNvPr>
          <p:cNvSpPr txBox="1"/>
          <p:nvPr/>
        </p:nvSpPr>
        <p:spPr>
          <a:xfrm>
            <a:off x="8393509" y="4395787"/>
            <a:ext cx="3413584" cy="2246769"/>
          </a:xfrm>
          <a:prstGeom prst="rect">
            <a:avLst/>
          </a:prstGeom>
          <a:noFill/>
        </p:spPr>
        <p:txBody>
          <a:bodyPr wrap="square">
            <a:spAutoFit/>
          </a:bodyPr>
          <a:lstStyle>
            <a:defPPr>
              <a:defRPr lang="en-US"/>
            </a:defPPr>
            <a:lvl1pPr>
              <a:defRPr sz="1400">
                <a:latin typeface="Kanit"/>
              </a:defRPr>
            </a:lvl1pPr>
          </a:lstStyle>
          <a:p>
            <a:r>
              <a:rPr lang="es-MX"/>
              <a:t>En el corto plazo, el gas natural es un combustible abundante en nuestro país, con aproximadamente la mitad de la huella de carbono del carbón, cuando se usa en la generación de energía.</a:t>
            </a:r>
          </a:p>
          <a:p>
            <a:r>
              <a:rPr lang="es-MX" b="1"/>
              <a:t>Muchas compañías de petróleo y gas ya están explorando oportunidades de investigación y desarrollo e inversiones comerciales para diseñar y desplegar tecnologías de energía alternativa.</a:t>
            </a:r>
            <a:endParaRPr lang="es-AR" b="1"/>
          </a:p>
        </p:txBody>
      </p:sp>
      <p:sp>
        <p:nvSpPr>
          <p:cNvPr id="2" name="Título 1">
            <a:extLst>
              <a:ext uri="{FF2B5EF4-FFF2-40B4-BE49-F238E27FC236}">
                <a16:creationId xmlns:a16="http://schemas.microsoft.com/office/drawing/2014/main" id="{B83F0400-D632-3E72-1A87-98E7DD71E9CA}"/>
              </a:ext>
            </a:extLst>
          </p:cNvPr>
          <p:cNvSpPr txBox="1">
            <a:spLocks/>
          </p:cNvSpPr>
          <p:nvPr/>
        </p:nvSpPr>
        <p:spPr>
          <a:xfrm>
            <a:off x="511292" y="88009"/>
            <a:ext cx="8785980"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Resultados (i)</a:t>
            </a:r>
            <a:endParaRPr lang="es-AR" dirty="0"/>
          </a:p>
        </p:txBody>
      </p:sp>
      <p:cxnSp>
        <p:nvCxnSpPr>
          <p:cNvPr id="6" name="Conector recto 5">
            <a:extLst>
              <a:ext uri="{FF2B5EF4-FFF2-40B4-BE49-F238E27FC236}">
                <a16:creationId xmlns:a16="http://schemas.microsoft.com/office/drawing/2014/main" id="{0E0E5174-89EF-FAFD-37AF-1FF662086169}"/>
              </a:ext>
            </a:extLst>
          </p:cNvPr>
          <p:cNvCxnSpPr/>
          <p:nvPr/>
        </p:nvCxnSpPr>
        <p:spPr>
          <a:xfrm>
            <a:off x="3875312" y="3533790"/>
            <a:ext cx="0" cy="3128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28542E20-6321-55B2-83CF-0A6D81AE924D}"/>
              </a:ext>
            </a:extLst>
          </p:cNvPr>
          <p:cNvCxnSpPr/>
          <p:nvPr/>
        </p:nvCxnSpPr>
        <p:spPr>
          <a:xfrm>
            <a:off x="7888512" y="3533790"/>
            <a:ext cx="0" cy="3128267"/>
          </a:xfrm>
          <a:prstGeom prst="line">
            <a:avLst/>
          </a:prstGeom>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87A60944-2957-63BB-8052-E3DF94D39C3C}"/>
              </a:ext>
            </a:extLst>
          </p:cNvPr>
          <p:cNvSpPr txBox="1"/>
          <p:nvPr/>
        </p:nvSpPr>
        <p:spPr>
          <a:xfrm>
            <a:off x="11952832" y="6642556"/>
            <a:ext cx="239168" cy="215444"/>
          </a:xfrm>
          <a:prstGeom prst="rect">
            <a:avLst/>
          </a:prstGeom>
          <a:noFill/>
        </p:spPr>
        <p:txBody>
          <a:bodyPr wrap="none" lIns="91440" tIns="45720" rIns="91440" bIns="45720" rtlCol="0" anchor="t">
            <a:spAutoFit/>
          </a:bodyPr>
          <a:lstStyle/>
          <a:p>
            <a:r>
              <a:rPr lang="es-MX" sz="800" dirty="0"/>
              <a:t>5</a:t>
            </a:r>
            <a:endParaRPr lang="es-ES" dirty="0"/>
          </a:p>
        </p:txBody>
      </p:sp>
    </p:spTree>
    <p:extLst>
      <p:ext uri="{BB962C8B-B14F-4D97-AF65-F5344CB8AC3E}">
        <p14:creationId xmlns:p14="http://schemas.microsoft.com/office/powerpoint/2010/main" val="1650739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7FD5A93-D5C5-7655-13AB-045115CA1C8F}"/>
              </a:ext>
            </a:extLst>
          </p:cNvPr>
          <p:cNvSpPr/>
          <p:nvPr/>
        </p:nvSpPr>
        <p:spPr>
          <a:xfrm>
            <a:off x="-116114" y="-116114"/>
            <a:ext cx="12308114" cy="69741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CuadroTexto 10">
            <a:extLst>
              <a:ext uri="{FF2B5EF4-FFF2-40B4-BE49-F238E27FC236}">
                <a16:creationId xmlns:a16="http://schemas.microsoft.com/office/drawing/2014/main" id="{3B515533-E494-BE8C-B23D-3110B342F053}"/>
              </a:ext>
            </a:extLst>
          </p:cNvPr>
          <p:cNvSpPr txBox="1"/>
          <p:nvPr/>
        </p:nvSpPr>
        <p:spPr>
          <a:xfrm>
            <a:off x="303904" y="4246011"/>
            <a:ext cx="3172268" cy="2677656"/>
          </a:xfrm>
          <a:prstGeom prst="rect">
            <a:avLst/>
          </a:prstGeom>
          <a:noFill/>
        </p:spPr>
        <p:txBody>
          <a:bodyPr wrap="square">
            <a:spAutoFit/>
          </a:bodyPr>
          <a:lstStyle>
            <a:defPPr>
              <a:defRPr lang="en-US"/>
            </a:defPPr>
            <a:lvl1pPr>
              <a:defRPr sz="1400">
                <a:latin typeface="Kanit"/>
              </a:defRPr>
            </a:lvl1pPr>
          </a:lstStyle>
          <a:p>
            <a:r>
              <a:rPr lang="es-MX"/>
              <a:t>La industria del petróleo y el gas es la productora de energía y la creadora de infraestructura energética destinada a abastecer el suministro del resto de los sectores productivos. </a:t>
            </a:r>
          </a:p>
          <a:p>
            <a:r>
              <a:rPr lang="es-MX" b="1"/>
              <a:t>Por ser de capital intensivo, realiza inversiones de largo plazo y, por consiguiente, genera condiciones de empleo y ocupación sostenibles, que respetan e incluso superan las condiciones laborales establecidas por ley. </a:t>
            </a:r>
            <a:endParaRPr lang="es-AR"/>
          </a:p>
        </p:txBody>
      </p:sp>
      <p:pic>
        <p:nvPicPr>
          <p:cNvPr id="12" name="Imagen 11">
            <a:extLst>
              <a:ext uri="{FF2B5EF4-FFF2-40B4-BE49-F238E27FC236}">
                <a16:creationId xmlns:a16="http://schemas.microsoft.com/office/drawing/2014/main" id="{4BAB106F-66DA-F6E5-B255-E737DED111C1}"/>
              </a:ext>
            </a:extLst>
          </p:cNvPr>
          <p:cNvPicPr>
            <a:picLocks noChangeAspect="1"/>
          </p:cNvPicPr>
          <p:nvPr/>
        </p:nvPicPr>
        <p:blipFill>
          <a:blip r:embed="rId3"/>
          <a:stretch>
            <a:fillRect/>
          </a:stretch>
        </p:blipFill>
        <p:spPr>
          <a:xfrm>
            <a:off x="2504616" y="283793"/>
            <a:ext cx="6573167" cy="3286584"/>
          </a:xfrm>
          <a:prstGeom prst="rect">
            <a:avLst/>
          </a:prstGeom>
        </p:spPr>
      </p:pic>
      <p:pic>
        <p:nvPicPr>
          <p:cNvPr id="13" name="Imagen 12">
            <a:extLst>
              <a:ext uri="{FF2B5EF4-FFF2-40B4-BE49-F238E27FC236}">
                <a16:creationId xmlns:a16="http://schemas.microsoft.com/office/drawing/2014/main" id="{2EFB2F55-B515-E858-2E15-644C1996558D}"/>
              </a:ext>
            </a:extLst>
          </p:cNvPr>
          <p:cNvPicPr>
            <a:picLocks noChangeAspect="1"/>
          </p:cNvPicPr>
          <p:nvPr/>
        </p:nvPicPr>
        <p:blipFill>
          <a:blip r:embed="rId4"/>
          <a:stretch>
            <a:fillRect/>
          </a:stretch>
        </p:blipFill>
        <p:spPr>
          <a:xfrm>
            <a:off x="4295546" y="3457390"/>
            <a:ext cx="3134162" cy="714475"/>
          </a:xfrm>
          <a:prstGeom prst="rect">
            <a:avLst/>
          </a:prstGeom>
        </p:spPr>
      </p:pic>
      <p:sp>
        <p:nvSpPr>
          <p:cNvPr id="14" name="CuadroTexto 13">
            <a:extLst>
              <a:ext uri="{FF2B5EF4-FFF2-40B4-BE49-F238E27FC236}">
                <a16:creationId xmlns:a16="http://schemas.microsoft.com/office/drawing/2014/main" id="{1A97E7DD-ED32-8836-1D24-CF77DD0DA9B6}"/>
              </a:ext>
            </a:extLst>
          </p:cNvPr>
          <p:cNvSpPr txBox="1"/>
          <p:nvPr/>
        </p:nvSpPr>
        <p:spPr>
          <a:xfrm>
            <a:off x="4167208" y="4213178"/>
            <a:ext cx="3657272" cy="2677656"/>
          </a:xfrm>
          <a:prstGeom prst="rect">
            <a:avLst/>
          </a:prstGeom>
          <a:noFill/>
        </p:spPr>
        <p:txBody>
          <a:bodyPr wrap="square">
            <a:spAutoFit/>
          </a:bodyPr>
          <a:lstStyle>
            <a:defPPr>
              <a:defRPr lang="en-US"/>
            </a:defPPr>
            <a:lvl1pPr>
              <a:defRPr sz="1200"/>
            </a:lvl1pPr>
          </a:lstStyle>
          <a:p>
            <a:r>
              <a:rPr lang="es-MX" sz="1400">
                <a:latin typeface="Kanit"/>
              </a:rPr>
              <a:t>Actualmente, el sector lleva a cabo prácticas para gestionar de manera sostenible los recursos naturales y para usar eficientemente la energía.</a:t>
            </a:r>
          </a:p>
          <a:p>
            <a:r>
              <a:rPr lang="es-MX" sz="1400" b="1">
                <a:latin typeface="Kanit"/>
              </a:rPr>
              <a:t>Este proceso hacia la sustentabilidad y la eficiencia de la industria involucra el desarrollo de la economía circular, la incorporación de diversos métodos, como la reducción de la quema de gases en las operaciones, el manejo eficaz de productos químicos y residuos y el empleo de perforación direccional cuando sea necesario y factible.</a:t>
            </a:r>
            <a:endParaRPr lang="es-AR" sz="1400" b="1">
              <a:latin typeface="Kanit"/>
            </a:endParaRPr>
          </a:p>
        </p:txBody>
      </p:sp>
      <p:pic>
        <p:nvPicPr>
          <p:cNvPr id="15" name="Imagen 14">
            <a:extLst>
              <a:ext uri="{FF2B5EF4-FFF2-40B4-BE49-F238E27FC236}">
                <a16:creationId xmlns:a16="http://schemas.microsoft.com/office/drawing/2014/main" id="{BBFBE53E-365C-6923-4B14-40327F1B240F}"/>
              </a:ext>
            </a:extLst>
          </p:cNvPr>
          <p:cNvPicPr>
            <a:picLocks noChangeAspect="1"/>
          </p:cNvPicPr>
          <p:nvPr/>
        </p:nvPicPr>
        <p:blipFill>
          <a:blip r:embed="rId5"/>
          <a:stretch>
            <a:fillRect/>
          </a:stretch>
        </p:blipFill>
        <p:spPr>
          <a:xfrm>
            <a:off x="8527168" y="3457390"/>
            <a:ext cx="3124636" cy="695422"/>
          </a:xfrm>
          <a:prstGeom prst="rect">
            <a:avLst/>
          </a:prstGeom>
        </p:spPr>
      </p:pic>
      <p:sp>
        <p:nvSpPr>
          <p:cNvPr id="16" name="CuadroTexto 15">
            <a:extLst>
              <a:ext uri="{FF2B5EF4-FFF2-40B4-BE49-F238E27FC236}">
                <a16:creationId xmlns:a16="http://schemas.microsoft.com/office/drawing/2014/main" id="{E5A0929F-46B6-3954-03A6-59821197DB60}"/>
              </a:ext>
            </a:extLst>
          </p:cNvPr>
          <p:cNvSpPr txBox="1"/>
          <p:nvPr/>
        </p:nvSpPr>
        <p:spPr>
          <a:xfrm>
            <a:off x="8305636" y="4369453"/>
            <a:ext cx="3582449" cy="2462213"/>
          </a:xfrm>
          <a:prstGeom prst="rect">
            <a:avLst/>
          </a:prstGeom>
          <a:noFill/>
        </p:spPr>
        <p:txBody>
          <a:bodyPr wrap="square">
            <a:spAutoFit/>
          </a:bodyPr>
          <a:lstStyle>
            <a:defPPr>
              <a:defRPr lang="en-US"/>
            </a:defPPr>
            <a:lvl1pPr>
              <a:defRPr sz="1200"/>
            </a:lvl1pPr>
          </a:lstStyle>
          <a:p>
            <a:r>
              <a:rPr lang="es-MX" sz="1400">
                <a:latin typeface="Kanit"/>
              </a:rPr>
              <a:t>La gran mayoría de las emisiones de GEI asociadas con hidrocarburos se crean cuando los usuarios de energía consumen productos energéticos. </a:t>
            </a:r>
          </a:p>
          <a:p>
            <a:r>
              <a:rPr lang="es-MX" sz="1400" b="1">
                <a:latin typeface="Kanit"/>
              </a:rPr>
              <a:t>Tanto, las inversiones en innovaciones tecnológicas para reducir las emisiones GEI, en energías renovables y en infraestructura resiliente como las buenas prácticas en la gestión de las emisiones, son contribuciones del sector para alcanzar las metas de este objetivo. </a:t>
            </a:r>
            <a:endParaRPr lang="es-AR" sz="1400" b="1">
              <a:latin typeface="Kanit"/>
            </a:endParaRPr>
          </a:p>
        </p:txBody>
      </p:sp>
      <p:sp>
        <p:nvSpPr>
          <p:cNvPr id="2" name="Título 1">
            <a:extLst>
              <a:ext uri="{FF2B5EF4-FFF2-40B4-BE49-F238E27FC236}">
                <a16:creationId xmlns:a16="http://schemas.microsoft.com/office/drawing/2014/main" id="{88CD5BE1-8A65-C7C7-6A22-972DBFE77ADF}"/>
              </a:ext>
            </a:extLst>
          </p:cNvPr>
          <p:cNvSpPr txBox="1">
            <a:spLocks/>
          </p:cNvSpPr>
          <p:nvPr/>
        </p:nvSpPr>
        <p:spPr>
          <a:xfrm>
            <a:off x="511292" y="88009"/>
            <a:ext cx="8785980"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a:t>Resultados (</a:t>
            </a:r>
            <a:r>
              <a:rPr lang="es-MX" err="1"/>
              <a:t>ii</a:t>
            </a:r>
            <a:r>
              <a:rPr lang="es-MX"/>
              <a:t>)</a:t>
            </a:r>
            <a:endParaRPr lang="es-AR"/>
          </a:p>
        </p:txBody>
      </p:sp>
      <p:cxnSp>
        <p:nvCxnSpPr>
          <p:cNvPr id="4" name="Conector recto 3">
            <a:extLst>
              <a:ext uri="{FF2B5EF4-FFF2-40B4-BE49-F238E27FC236}">
                <a16:creationId xmlns:a16="http://schemas.microsoft.com/office/drawing/2014/main" id="{232C3FB4-761A-CD66-4C3E-CCE3174089E4}"/>
              </a:ext>
            </a:extLst>
          </p:cNvPr>
          <p:cNvCxnSpPr/>
          <p:nvPr/>
        </p:nvCxnSpPr>
        <p:spPr>
          <a:xfrm>
            <a:off x="3831770" y="3533790"/>
            <a:ext cx="0" cy="3128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AC5A44B4-E25D-C224-049E-7CC8863E8EFB}"/>
              </a:ext>
            </a:extLst>
          </p:cNvPr>
          <p:cNvCxnSpPr/>
          <p:nvPr/>
        </p:nvCxnSpPr>
        <p:spPr>
          <a:xfrm>
            <a:off x="8120744" y="3570377"/>
            <a:ext cx="0" cy="3128267"/>
          </a:xfrm>
          <a:prstGeom prst="line">
            <a:avLst/>
          </a:prstGeom>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C0A3710B-FFF6-08BE-5FB2-312C4D3A92CC}"/>
              </a:ext>
            </a:extLst>
          </p:cNvPr>
          <p:cNvPicPr>
            <a:picLocks noChangeAspect="1"/>
          </p:cNvPicPr>
          <p:nvPr/>
        </p:nvPicPr>
        <p:blipFill>
          <a:blip r:embed="rId6"/>
          <a:stretch>
            <a:fillRect/>
          </a:stretch>
        </p:blipFill>
        <p:spPr>
          <a:xfrm>
            <a:off x="351761" y="3549994"/>
            <a:ext cx="3394759" cy="716400"/>
          </a:xfrm>
          <a:prstGeom prst="rect">
            <a:avLst/>
          </a:prstGeom>
        </p:spPr>
      </p:pic>
      <p:sp>
        <p:nvSpPr>
          <p:cNvPr id="8" name="CuadroTexto 7">
            <a:extLst>
              <a:ext uri="{FF2B5EF4-FFF2-40B4-BE49-F238E27FC236}">
                <a16:creationId xmlns:a16="http://schemas.microsoft.com/office/drawing/2014/main" id="{5DA6D370-4BD9-7CDE-400D-26B1E2D3A3F3}"/>
              </a:ext>
            </a:extLst>
          </p:cNvPr>
          <p:cNvSpPr txBox="1"/>
          <p:nvPr/>
        </p:nvSpPr>
        <p:spPr>
          <a:xfrm>
            <a:off x="11952832" y="6642556"/>
            <a:ext cx="239168" cy="215444"/>
          </a:xfrm>
          <a:prstGeom prst="rect">
            <a:avLst/>
          </a:prstGeom>
          <a:noFill/>
        </p:spPr>
        <p:txBody>
          <a:bodyPr wrap="none" lIns="91440" tIns="45720" rIns="91440" bIns="45720" rtlCol="0" anchor="t">
            <a:spAutoFit/>
          </a:bodyPr>
          <a:lstStyle/>
          <a:p>
            <a:r>
              <a:rPr lang="es-MX" sz="800" dirty="0"/>
              <a:t>6</a:t>
            </a:r>
          </a:p>
        </p:txBody>
      </p:sp>
    </p:spTree>
    <p:extLst>
      <p:ext uri="{BB962C8B-B14F-4D97-AF65-F5344CB8AC3E}">
        <p14:creationId xmlns:p14="http://schemas.microsoft.com/office/powerpoint/2010/main" val="100241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0EE6BE1-C685-2D51-96CC-488BB0209116}"/>
              </a:ext>
            </a:extLst>
          </p:cNvPr>
          <p:cNvSpPr/>
          <p:nvPr/>
        </p:nvSpPr>
        <p:spPr>
          <a:xfrm>
            <a:off x="-104931" y="-102124"/>
            <a:ext cx="12401862" cy="716249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Título 1">
            <a:extLst>
              <a:ext uri="{FF2B5EF4-FFF2-40B4-BE49-F238E27FC236}">
                <a16:creationId xmlns:a16="http://schemas.microsoft.com/office/drawing/2014/main" id="{026EF092-362B-53C4-DB6D-F2EB28DFA2DB}"/>
              </a:ext>
            </a:extLst>
          </p:cNvPr>
          <p:cNvSpPr txBox="1">
            <a:spLocks/>
          </p:cNvSpPr>
          <p:nvPr/>
        </p:nvSpPr>
        <p:spPr>
          <a:xfrm>
            <a:off x="511292" y="88009"/>
            <a:ext cx="8785980"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Nuestro camino hacia el 2030:</a:t>
            </a:r>
          </a:p>
          <a:p>
            <a:r>
              <a:rPr lang="es-MX" dirty="0"/>
              <a:t>Oportunidades de impacto</a:t>
            </a:r>
            <a:endParaRPr lang="es-AR" dirty="0"/>
          </a:p>
        </p:txBody>
      </p:sp>
      <p:sp>
        <p:nvSpPr>
          <p:cNvPr id="25" name="CuadroTexto 24">
            <a:extLst>
              <a:ext uri="{FF2B5EF4-FFF2-40B4-BE49-F238E27FC236}">
                <a16:creationId xmlns:a16="http://schemas.microsoft.com/office/drawing/2014/main" id="{50E2646C-CE4F-6DAA-9DAE-F40D3B7122DA}"/>
              </a:ext>
            </a:extLst>
          </p:cNvPr>
          <p:cNvSpPr txBox="1"/>
          <p:nvPr/>
        </p:nvSpPr>
        <p:spPr>
          <a:xfrm>
            <a:off x="12039096" y="6843839"/>
            <a:ext cx="239168" cy="215444"/>
          </a:xfrm>
          <a:prstGeom prst="rect">
            <a:avLst/>
          </a:prstGeom>
          <a:noFill/>
        </p:spPr>
        <p:txBody>
          <a:bodyPr wrap="none" rtlCol="0">
            <a:spAutoFit/>
          </a:bodyPr>
          <a:lstStyle/>
          <a:p>
            <a:r>
              <a:rPr lang="es-MX" sz="800"/>
              <a:t>7</a:t>
            </a:r>
            <a:endParaRPr lang="es-AR" sz="800"/>
          </a:p>
        </p:txBody>
      </p:sp>
      <p:graphicFrame>
        <p:nvGraphicFramePr>
          <p:cNvPr id="14" name="Diagrama 13">
            <a:extLst>
              <a:ext uri="{FF2B5EF4-FFF2-40B4-BE49-F238E27FC236}">
                <a16:creationId xmlns:a16="http://schemas.microsoft.com/office/drawing/2014/main" id="{EDCE20DF-C02F-D47A-C921-F23AC9EF1C1A}"/>
              </a:ext>
            </a:extLst>
          </p:cNvPr>
          <p:cNvGraphicFramePr/>
          <p:nvPr>
            <p:extLst>
              <p:ext uri="{D42A27DB-BD31-4B8C-83A1-F6EECF244321}">
                <p14:modId xmlns:p14="http://schemas.microsoft.com/office/powerpoint/2010/main" val="630149518"/>
              </p:ext>
            </p:extLst>
          </p:nvPr>
        </p:nvGraphicFramePr>
        <p:xfrm>
          <a:off x="-104931" y="1091692"/>
          <a:ext cx="12401862" cy="5658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CuadroTexto 18">
            <a:extLst>
              <a:ext uri="{FF2B5EF4-FFF2-40B4-BE49-F238E27FC236}">
                <a16:creationId xmlns:a16="http://schemas.microsoft.com/office/drawing/2014/main" id="{A37C9AEC-F15C-5885-0B12-DC0994EA44A8}"/>
              </a:ext>
            </a:extLst>
          </p:cNvPr>
          <p:cNvSpPr txBox="1"/>
          <p:nvPr/>
        </p:nvSpPr>
        <p:spPr>
          <a:xfrm>
            <a:off x="9087085" y="3618197"/>
            <a:ext cx="2819485" cy="707886"/>
          </a:xfrm>
          <a:prstGeom prst="rect">
            <a:avLst/>
          </a:prstGeom>
          <a:noFill/>
        </p:spPr>
        <p:txBody>
          <a:bodyPr wrap="square">
            <a:spAutoFit/>
          </a:bodyPr>
          <a:lstStyle/>
          <a:p>
            <a:pPr marL="347472" indent="-347472">
              <a:spcBef>
                <a:spcPts val="0"/>
              </a:spcBef>
              <a:spcAft>
                <a:spcPts val="0"/>
              </a:spcAft>
              <a:buClrTx/>
              <a:buSzPct val="99000"/>
              <a:buBlip>
                <a:blip r:embed="rId8">
                  <a:extLst>
                    <a:ext uri="{96DAC541-7B7A-43D3-8B79-37D633B846F1}">
                      <asvg:svgBlip xmlns:asvg="http://schemas.microsoft.com/office/drawing/2016/SVG/main" r:embed="rId9"/>
                    </a:ext>
                  </a:extLst>
                </a:blip>
              </a:buBlip>
            </a:pPr>
            <a:r>
              <a:rPr lang="es-AR" sz="2000" dirty="0">
                <a:solidFill>
                  <a:srgbClr val="90C226"/>
                </a:solidFill>
                <a:effectLst/>
              </a:rPr>
              <a:t>Comunidades </a:t>
            </a:r>
          </a:p>
          <a:p>
            <a:pPr marL="347472" indent="-347472">
              <a:spcBef>
                <a:spcPts val="0"/>
              </a:spcBef>
              <a:spcAft>
                <a:spcPts val="0"/>
              </a:spcAft>
              <a:buSzPct val="99000"/>
              <a:buBlip>
                <a:blip r:embed="rId8">
                  <a:extLst>
                    <a:ext uri="{96DAC541-7B7A-43D3-8B79-37D633B846F1}">
                      <asvg:svgBlip xmlns:asvg="http://schemas.microsoft.com/office/drawing/2016/SVG/main" r:embed="rId9"/>
                    </a:ext>
                  </a:extLst>
                </a:blip>
              </a:buBlip>
            </a:pPr>
            <a:r>
              <a:rPr lang="es-AR" sz="2000" dirty="0">
                <a:solidFill>
                  <a:srgbClr val="90C226"/>
                </a:solidFill>
                <a:effectLst/>
              </a:rPr>
              <a:t>Colaboradores </a:t>
            </a:r>
            <a:endParaRPr lang="es-AR" sz="1600" dirty="0">
              <a:solidFill>
                <a:srgbClr val="90C226"/>
              </a:solidFill>
              <a:effectLst/>
            </a:endParaRPr>
          </a:p>
        </p:txBody>
      </p:sp>
      <p:sp>
        <p:nvSpPr>
          <p:cNvPr id="20" name="CuadroTexto 19">
            <a:extLst>
              <a:ext uri="{FF2B5EF4-FFF2-40B4-BE49-F238E27FC236}">
                <a16:creationId xmlns:a16="http://schemas.microsoft.com/office/drawing/2014/main" id="{F4DAE558-1340-3CB5-63BD-5DAC52C7D4A6}"/>
              </a:ext>
            </a:extLst>
          </p:cNvPr>
          <p:cNvSpPr txBox="1"/>
          <p:nvPr/>
        </p:nvSpPr>
        <p:spPr>
          <a:xfrm>
            <a:off x="-157399" y="3618197"/>
            <a:ext cx="3262315" cy="707886"/>
          </a:xfrm>
          <a:prstGeom prst="rect">
            <a:avLst/>
          </a:prstGeom>
          <a:noFill/>
        </p:spPr>
        <p:txBody>
          <a:bodyPr wrap="square">
            <a:spAutoFit/>
          </a:bodyPr>
          <a:lstStyle/>
          <a:p>
            <a:pPr marL="347472" indent="-347472" algn="r">
              <a:spcBef>
                <a:spcPts val="0"/>
              </a:spcBef>
              <a:spcAft>
                <a:spcPts val="0"/>
              </a:spcAft>
              <a:buClrTx/>
              <a:buSzPct val="99000"/>
              <a:buBlip>
                <a:blip r:embed="rId8">
                  <a:extLst>
                    <a:ext uri="{96DAC541-7B7A-43D3-8B79-37D633B846F1}">
                      <asvg:svgBlip xmlns:asvg="http://schemas.microsoft.com/office/drawing/2016/SVG/main" r:embed="rId9"/>
                    </a:ext>
                  </a:extLst>
                </a:blip>
              </a:buBlip>
            </a:pPr>
            <a:r>
              <a:rPr lang="es-AR" sz="2000" dirty="0">
                <a:solidFill>
                  <a:srgbClr val="90C226"/>
                </a:solidFill>
                <a:effectLst/>
              </a:rPr>
              <a:t>Economía Circular</a:t>
            </a:r>
          </a:p>
          <a:p>
            <a:pPr marL="347472" indent="-347472" algn="r">
              <a:spcBef>
                <a:spcPts val="0"/>
              </a:spcBef>
              <a:spcAft>
                <a:spcPts val="0"/>
              </a:spcAft>
              <a:buClrTx/>
              <a:buSzPct val="99000"/>
              <a:buBlip>
                <a:blip r:embed="rId8">
                  <a:extLst>
                    <a:ext uri="{96DAC541-7B7A-43D3-8B79-37D633B846F1}">
                      <asvg:svgBlip xmlns:asvg="http://schemas.microsoft.com/office/drawing/2016/SVG/main" r:embed="rId9"/>
                    </a:ext>
                  </a:extLst>
                </a:blip>
              </a:buBlip>
            </a:pPr>
            <a:r>
              <a:rPr lang="es-AR" sz="2000" dirty="0">
                <a:solidFill>
                  <a:srgbClr val="90C226"/>
                </a:solidFill>
              </a:rPr>
              <a:t>Agua</a:t>
            </a:r>
            <a:endParaRPr lang="es-AR" sz="1600" dirty="0">
              <a:solidFill>
                <a:srgbClr val="90C226"/>
              </a:solidFill>
              <a:effectLst/>
            </a:endParaRPr>
          </a:p>
        </p:txBody>
      </p:sp>
    </p:spTree>
    <p:extLst>
      <p:ext uri="{BB962C8B-B14F-4D97-AF65-F5344CB8AC3E}">
        <p14:creationId xmlns:p14="http://schemas.microsoft.com/office/powerpoint/2010/main" val="2099153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348103B-F28A-7B70-CE24-97279F3847D8}"/>
              </a:ext>
            </a:extLst>
          </p:cNvPr>
          <p:cNvSpPr/>
          <p:nvPr/>
        </p:nvSpPr>
        <p:spPr>
          <a:xfrm>
            <a:off x="-130629" y="-116114"/>
            <a:ext cx="12322629" cy="69741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 name="Título 1">
            <a:extLst>
              <a:ext uri="{FF2B5EF4-FFF2-40B4-BE49-F238E27FC236}">
                <a16:creationId xmlns:a16="http://schemas.microsoft.com/office/drawing/2014/main" id="{B83F0400-D632-3E72-1A87-98E7DD71E9CA}"/>
              </a:ext>
            </a:extLst>
          </p:cNvPr>
          <p:cNvSpPr txBox="1">
            <a:spLocks/>
          </p:cNvSpPr>
          <p:nvPr/>
        </p:nvSpPr>
        <p:spPr>
          <a:xfrm>
            <a:off x="511292" y="88009"/>
            <a:ext cx="8785980"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Los ODS como guía: </a:t>
            </a:r>
          </a:p>
          <a:p>
            <a:r>
              <a:rPr lang="es-MX" dirty="0"/>
              <a:t>de lo particular a lo colectivo</a:t>
            </a:r>
            <a:endParaRPr lang="es-AR" dirty="0"/>
          </a:p>
        </p:txBody>
      </p:sp>
      <p:sp>
        <p:nvSpPr>
          <p:cNvPr id="4" name="Elipse 3">
            <a:extLst>
              <a:ext uri="{FF2B5EF4-FFF2-40B4-BE49-F238E27FC236}">
                <a16:creationId xmlns:a16="http://schemas.microsoft.com/office/drawing/2014/main" id="{FAA90345-191B-4685-F4A6-8DFC04212303}"/>
              </a:ext>
              <a:ext uri="{C183D7F6-B498-43B3-948B-1728B52AA6E4}">
                <adec:decorative xmlns:adec="http://schemas.microsoft.com/office/drawing/2017/decorative" val="1"/>
              </a:ext>
            </a:extLst>
          </p:cNvPr>
          <p:cNvSpPr/>
          <p:nvPr/>
        </p:nvSpPr>
        <p:spPr>
          <a:xfrm>
            <a:off x="7199519" y="2205244"/>
            <a:ext cx="840963" cy="840963"/>
          </a:xfrm>
          <a:prstGeom prst="ellipse">
            <a:avLst/>
          </a:prstGeom>
          <a:solidFill>
            <a:schemeClr val="accent1">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schemeClr val="accent2"/>
              </a:solidFill>
            </a:endParaRPr>
          </a:p>
        </p:txBody>
      </p:sp>
      <p:sp>
        <p:nvSpPr>
          <p:cNvPr id="5" name="Elipse 4">
            <a:extLst>
              <a:ext uri="{FF2B5EF4-FFF2-40B4-BE49-F238E27FC236}">
                <a16:creationId xmlns:a16="http://schemas.microsoft.com/office/drawing/2014/main" id="{2B788A3E-1003-3A03-A351-96A7CD6ED4DC}"/>
              </a:ext>
              <a:ext uri="{C183D7F6-B498-43B3-948B-1728B52AA6E4}">
                <adec:decorative xmlns:adec="http://schemas.microsoft.com/office/drawing/2017/decorative" val="1"/>
              </a:ext>
            </a:extLst>
          </p:cNvPr>
          <p:cNvSpPr/>
          <p:nvPr/>
        </p:nvSpPr>
        <p:spPr>
          <a:xfrm>
            <a:off x="10247518" y="2205244"/>
            <a:ext cx="840963" cy="840963"/>
          </a:xfrm>
          <a:prstGeom prst="ellipse">
            <a:avLst/>
          </a:prstGeom>
          <a:solidFill>
            <a:schemeClr val="accent1">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9" name="Elipse 8">
            <a:extLst>
              <a:ext uri="{FF2B5EF4-FFF2-40B4-BE49-F238E27FC236}">
                <a16:creationId xmlns:a16="http://schemas.microsoft.com/office/drawing/2014/main" id="{A9C801D9-4472-F0B3-904F-239259718D77}"/>
              </a:ext>
              <a:ext uri="{C183D7F6-B498-43B3-948B-1728B52AA6E4}">
                <adec:decorative xmlns:adec="http://schemas.microsoft.com/office/drawing/2017/decorative" val="1"/>
              </a:ext>
            </a:extLst>
          </p:cNvPr>
          <p:cNvSpPr/>
          <p:nvPr/>
        </p:nvSpPr>
        <p:spPr>
          <a:xfrm>
            <a:off x="4151519" y="2205244"/>
            <a:ext cx="840963" cy="840963"/>
          </a:xfrm>
          <a:prstGeom prst="ellipse">
            <a:avLst/>
          </a:prstGeom>
          <a:solidFill>
            <a:schemeClr val="accent1">
              <a:lumMod val="60000"/>
              <a:lumOff val="4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0" name="Elipse 9">
            <a:extLst>
              <a:ext uri="{FF2B5EF4-FFF2-40B4-BE49-F238E27FC236}">
                <a16:creationId xmlns:a16="http://schemas.microsoft.com/office/drawing/2014/main" id="{831B346E-32B5-4CC9-BEC9-0BFE3254ABE0}"/>
              </a:ext>
              <a:ext uri="{C183D7F6-B498-43B3-948B-1728B52AA6E4}">
                <adec:decorative xmlns:adec="http://schemas.microsoft.com/office/drawing/2017/decorative" val="1"/>
              </a:ext>
            </a:extLst>
          </p:cNvPr>
          <p:cNvSpPr/>
          <p:nvPr/>
        </p:nvSpPr>
        <p:spPr>
          <a:xfrm>
            <a:off x="1098662" y="2205244"/>
            <a:ext cx="840963" cy="84096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cxnSp>
        <p:nvCxnSpPr>
          <p:cNvPr id="13" name="Conector recto 12" descr="escala de tiempo">
            <a:extLst>
              <a:ext uri="{FF2B5EF4-FFF2-40B4-BE49-F238E27FC236}">
                <a16:creationId xmlns:a16="http://schemas.microsoft.com/office/drawing/2014/main" id="{33C78FA7-2E34-932A-756A-D117D1881978}"/>
              </a:ext>
            </a:extLst>
          </p:cNvPr>
          <p:cNvCxnSpPr>
            <a:cxnSpLocks/>
            <a:stCxn id="22" idx="6"/>
            <a:endCxn id="19" idx="2"/>
          </p:cNvCxnSpPr>
          <p:nvPr/>
        </p:nvCxnSpPr>
        <p:spPr>
          <a:xfrm flipH="1">
            <a:off x="1434661" y="3349475"/>
            <a:ext cx="9317820"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sp>
        <p:nvSpPr>
          <p:cNvPr id="19" name="Elipse 18" descr="marcadores de escala de tiempo">
            <a:extLst>
              <a:ext uri="{FF2B5EF4-FFF2-40B4-BE49-F238E27FC236}">
                <a16:creationId xmlns:a16="http://schemas.microsoft.com/office/drawing/2014/main" id="{0C77CCA6-0BD2-74FC-F048-3A8F326B0F8F}"/>
              </a:ext>
            </a:extLst>
          </p:cNvPr>
          <p:cNvSpPr/>
          <p:nvPr/>
        </p:nvSpPr>
        <p:spPr>
          <a:xfrm>
            <a:off x="1434661" y="3264993"/>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ln>
                <a:solidFill>
                  <a:srgbClr val="000000"/>
                </a:solidFill>
              </a:ln>
            </a:endParaRPr>
          </a:p>
        </p:txBody>
      </p:sp>
      <p:sp>
        <p:nvSpPr>
          <p:cNvPr id="20" name="Elipse 19" descr="marcadores de escala de tiempo">
            <a:extLst>
              <a:ext uri="{FF2B5EF4-FFF2-40B4-BE49-F238E27FC236}">
                <a16:creationId xmlns:a16="http://schemas.microsoft.com/office/drawing/2014/main" id="{9DF36348-B6C7-7D56-F871-A3ACE61D1A3B}"/>
              </a:ext>
            </a:extLst>
          </p:cNvPr>
          <p:cNvSpPr/>
          <p:nvPr/>
        </p:nvSpPr>
        <p:spPr>
          <a:xfrm>
            <a:off x="4487518" y="3264993"/>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ln>
                <a:solidFill>
                  <a:srgbClr val="000000"/>
                </a:solidFill>
              </a:ln>
            </a:endParaRPr>
          </a:p>
        </p:txBody>
      </p:sp>
      <p:sp>
        <p:nvSpPr>
          <p:cNvPr id="21" name="Elipse 20" descr="marcadores de escala de tiempo">
            <a:extLst>
              <a:ext uri="{FF2B5EF4-FFF2-40B4-BE49-F238E27FC236}">
                <a16:creationId xmlns:a16="http://schemas.microsoft.com/office/drawing/2014/main" id="{1FD8D52E-EF41-2056-A2E1-C50EA7FA49B8}"/>
              </a:ext>
            </a:extLst>
          </p:cNvPr>
          <p:cNvSpPr/>
          <p:nvPr/>
        </p:nvSpPr>
        <p:spPr>
          <a:xfrm>
            <a:off x="7535518" y="3264993"/>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ln>
                <a:solidFill>
                  <a:srgbClr val="000000"/>
                </a:solidFill>
              </a:ln>
            </a:endParaRPr>
          </a:p>
        </p:txBody>
      </p:sp>
      <p:sp>
        <p:nvSpPr>
          <p:cNvPr id="22" name="Elipse 21" descr="marcadores de escala de tiempo">
            <a:extLst>
              <a:ext uri="{FF2B5EF4-FFF2-40B4-BE49-F238E27FC236}">
                <a16:creationId xmlns:a16="http://schemas.microsoft.com/office/drawing/2014/main" id="{384C581F-459E-5F92-1AA3-76CCDB3CD182}"/>
              </a:ext>
            </a:extLst>
          </p:cNvPr>
          <p:cNvSpPr/>
          <p:nvPr/>
        </p:nvSpPr>
        <p:spPr>
          <a:xfrm>
            <a:off x="10583517" y="3264993"/>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ln>
                <a:solidFill>
                  <a:srgbClr val="000000"/>
                </a:solidFill>
              </a:ln>
            </a:endParaRPr>
          </a:p>
        </p:txBody>
      </p:sp>
      <p:pic>
        <p:nvPicPr>
          <p:cNvPr id="23" name="Marcador de posición de imagen 22" descr="Paquete de semillas">
            <a:extLst>
              <a:ext uri="{FF2B5EF4-FFF2-40B4-BE49-F238E27FC236}">
                <a16:creationId xmlns:a16="http://schemas.microsoft.com/office/drawing/2014/main" id="{4A4D1590-EB3D-7941-03D1-AC7B842BC48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361591" y="2133274"/>
            <a:ext cx="887413" cy="889000"/>
          </a:xfrm>
          <a:prstGeom prst="rect">
            <a:avLst/>
          </a:prstGeom>
        </p:spPr>
      </p:pic>
      <p:pic>
        <p:nvPicPr>
          <p:cNvPr id="24" name="Marcador de posición de imagen 36" descr="Semillas germinantes">
            <a:extLst>
              <a:ext uri="{FF2B5EF4-FFF2-40B4-BE49-F238E27FC236}">
                <a16:creationId xmlns:a16="http://schemas.microsoft.com/office/drawing/2014/main" id="{773AE443-B065-C4E3-1BC4-0AAF414BD33F}"/>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420929" y="2133274"/>
            <a:ext cx="887413" cy="889000"/>
          </a:xfrm>
          <a:prstGeom prst="rect">
            <a:avLst/>
          </a:prstGeom>
        </p:spPr>
      </p:pic>
      <p:pic>
        <p:nvPicPr>
          <p:cNvPr id="25" name="Marcador de posición de imagen 49" descr="Árbol caducifolio">
            <a:extLst>
              <a:ext uri="{FF2B5EF4-FFF2-40B4-BE49-F238E27FC236}">
                <a16:creationId xmlns:a16="http://schemas.microsoft.com/office/drawing/2014/main" id="{05E85AC8-97A1-C094-1A05-4AFF7F4EA838}"/>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407299" y="2133274"/>
            <a:ext cx="887413" cy="889000"/>
          </a:xfrm>
          <a:prstGeom prst="rect">
            <a:avLst/>
          </a:prstGeom>
        </p:spPr>
      </p:pic>
      <p:pic>
        <p:nvPicPr>
          <p:cNvPr id="26" name="Marcador de posición de imagen 40" descr="Manzana">
            <a:extLst>
              <a:ext uri="{FF2B5EF4-FFF2-40B4-BE49-F238E27FC236}">
                <a16:creationId xmlns:a16="http://schemas.microsoft.com/office/drawing/2014/main" id="{024AF0A9-B4A6-9FC4-42BB-F385FFD9EBB8}"/>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0456949" y="2133274"/>
            <a:ext cx="887413" cy="889000"/>
          </a:xfrm>
          <a:prstGeom prst="rect">
            <a:avLst/>
          </a:prstGeom>
        </p:spPr>
      </p:pic>
      <p:sp>
        <p:nvSpPr>
          <p:cNvPr id="27" name="Marcador de texto 9">
            <a:extLst>
              <a:ext uri="{FF2B5EF4-FFF2-40B4-BE49-F238E27FC236}">
                <a16:creationId xmlns:a16="http://schemas.microsoft.com/office/drawing/2014/main" id="{F14E6D11-E9F5-E2DC-AF7D-8FAF00730FDB}"/>
              </a:ext>
            </a:extLst>
          </p:cNvPr>
          <p:cNvSpPr txBox="1">
            <a:spLocks/>
          </p:cNvSpPr>
          <p:nvPr/>
        </p:nvSpPr>
        <p:spPr>
          <a:xfrm>
            <a:off x="577665" y="4000984"/>
            <a:ext cx="2585943" cy="601662"/>
          </a:xfrm>
          <a:prstGeom prst="rect">
            <a:avLst/>
          </a:prstGeom>
        </p:spPr>
        <p:txBody>
          <a:bodyPr rtlCol="0"/>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ES" sz="1600" dirty="0">
                <a:solidFill>
                  <a:srgbClr val="000000"/>
                </a:solidFill>
                <a:latin typeface="Bigshot One"/>
              </a:rPr>
              <a:t>La comisión recopilaba las prácticas en materia de sustentabilidad de cada una de las empresas y las publicaba en un reporte anual. Foco en comunidad.</a:t>
            </a:r>
          </a:p>
          <a:p>
            <a:endParaRPr lang="es-ES" dirty="0"/>
          </a:p>
        </p:txBody>
      </p:sp>
      <p:sp>
        <p:nvSpPr>
          <p:cNvPr id="28" name="Marcador de texto 10">
            <a:extLst>
              <a:ext uri="{FF2B5EF4-FFF2-40B4-BE49-F238E27FC236}">
                <a16:creationId xmlns:a16="http://schemas.microsoft.com/office/drawing/2014/main" id="{D05EFE2B-AF7D-48E8-AC6B-168EFA7A9F27}"/>
              </a:ext>
            </a:extLst>
          </p:cNvPr>
          <p:cNvSpPr txBox="1">
            <a:spLocks/>
          </p:cNvSpPr>
          <p:nvPr/>
        </p:nvSpPr>
        <p:spPr>
          <a:xfrm>
            <a:off x="3580136" y="4008226"/>
            <a:ext cx="1983726" cy="601662"/>
          </a:xfrm>
          <a:prstGeom prst="rect">
            <a:avLst/>
          </a:prstGeom>
        </p:spPr>
        <p:txBody>
          <a:bodyPr rtlCol="0"/>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s-ES" dirty="0"/>
          </a:p>
        </p:txBody>
      </p:sp>
      <p:sp>
        <p:nvSpPr>
          <p:cNvPr id="29" name="Marcador de texto 12">
            <a:extLst>
              <a:ext uri="{FF2B5EF4-FFF2-40B4-BE49-F238E27FC236}">
                <a16:creationId xmlns:a16="http://schemas.microsoft.com/office/drawing/2014/main" id="{3EC48154-DEFD-D641-866C-1794F4FACE79}"/>
              </a:ext>
            </a:extLst>
          </p:cNvPr>
          <p:cNvSpPr txBox="1">
            <a:spLocks/>
          </p:cNvSpPr>
          <p:nvPr/>
        </p:nvSpPr>
        <p:spPr>
          <a:xfrm>
            <a:off x="6628138" y="4008226"/>
            <a:ext cx="1983726" cy="601662"/>
          </a:xfrm>
          <a:prstGeom prst="rect">
            <a:avLst/>
          </a:prstGeom>
        </p:spPr>
        <p:txBody>
          <a:bodyPr rtlCol="0"/>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s-ES" dirty="0"/>
          </a:p>
        </p:txBody>
      </p:sp>
      <p:sp>
        <p:nvSpPr>
          <p:cNvPr id="31" name="Marcador de texto 17">
            <a:extLst>
              <a:ext uri="{FF2B5EF4-FFF2-40B4-BE49-F238E27FC236}">
                <a16:creationId xmlns:a16="http://schemas.microsoft.com/office/drawing/2014/main" id="{E71A7984-415B-31D5-5012-377559B97881}"/>
              </a:ext>
            </a:extLst>
          </p:cNvPr>
          <p:cNvSpPr txBox="1">
            <a:spLocks/>
          </p:cNvSpPr>
          <p:nvPr/>
        </p:nvSpPr>
        <p:spPr>
          <a:xfrm>
            <a:off x="233457" y="3536436"/>
            <a:ext cx="2585943" cy="369311"/>
          </a:xfrm>
          <a:prstGeom prst="rect">
            <a:avLst/>
          </a:prstGeom>
        </p:spPr>
        <p:txBody>
          <a:bodyPr rtlCol="0"/>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S" b="1" dirty="0">
                <a:latin typeface="+mj-lt"/>
              </a:rPr>
              <a:t>Buenas prácticas</a:t>
            </a:r>
          </a:p>
          <a:p>
            <a:pPr marL="0" indent="0">
              <a:buNone/>
            </a:pPr>
            <a:endParaRPr lang="es-ES" dirty="0"/>
          </a:p>
        </p:txBody>
      </p:sp>
      <p:sp>
        <p:nvSpPr>
          <p:cNvPr id="32" name="Marcador de texto 18">
            <a:extLst>
              <a:ext uri="{FF2B5EF4-FFF2-40B4-BE49-F238E27FC236}">
                <a16:creationId xmlns:a16="http://schemas.microsoft.com/office/drawing/2014/main" id="{61106F2F-4860-2C9C-B464-29D0258B53E3}"/>
              </a:ext>
            </a:extLst>
          </p:cNvPr>
          <p:cNvSpPr txBox="1">
            <a:spLocks/>
          </p:cNvSpPr>
          <p:nvPr/>
        </p:nvSpPr>
        <p:spPr>
          <a:xfrm>
            <a:off x="3281457" y="3536436"/>
            <a:ext cx="2585943" cy="369311"/>
          </a:xfrm>
          <a:prstGeom prst="rect">
            <a:avLst/>
          </a:prstGeom>
        </p:spPr>
        <p:txBody>
          <a:bodyPr rtlCol="0"/>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S" b="1" dirty="0">
                <a:latin typeface="+mj-lt"/>
              </a:rPr>
              <a:t>Hoja de Ruta</a:t>
            </a:r>
          </a:p>
        </p:txBody>
      </p:sp>
      <p:sp>
        <p:nvSpPr>
          <p:cNvPr id="33" name="Marcador de texto 19">
            <a:extLst>
              <a:ext uri="{FF2B5EF4-FFF2-40B4-BE49-F238E27FC236}">
                <a16:creationId xmlns:a16="http://schemas.microsoft.com/office/drawing/2014/main" id="{70C7B36A-9FA9-FA44-2A68-8D52D99180BC}"/>
              </a:ext>
            </a:extLst>
          </p:cNvPr>
          <p:cNvSpPr txBox="1">
            <a:spLocks/>
          </p:cNvSpPr>
          <p:nvPr/>
        </p:nvSpPr>
        <p:spPr>
          <a:xfrm>
            <a:off x="6326144" y="3536436"/>
            <a:ext cx="2585943" cy="369311"/>
          </a:xfrm>
          <a:prstGeom prst="rect">
            <a:avLst/>
          </a:prstGeom>
        </p:spPr>
        <p:txBody>
          <a:bodyPr rtlCol="0"/>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S" b="1" dirty="0">
                <a:latin typeface="+mj-lt"/>
              </a:rPr>
              <a:t>Línea de base</a:t>
            </a:r>
            <a:endParaRPr lang="es-ES" dirty="0"/>
          </a:p>
        </p:txBody>
      </p:sp>
      <p:sp>
        <p:nvSpPr>
          <p:cNvPr id="34" name="Marcador de texto 20">
            <a:extLst>
              <a:ext uri="{FF2B5EF4-FFF2-40B4-BE49-F238E27FC236}">
                <a16:creationId xmlns:a16="http://schemas.microsoft.com/office/drawing/2014/main" id="{E9E9AFC3-5E2A-0724-C55C-FCA7FE0DCCD1}"/>
              </a:ext>
            </a:extLst>
          </p:cNvPr>
          <p:cNvSpPr txBox="1">
            <a:spLocks/>
          </p:cNvSpPr>
          <p:nvPr/>
        </p:nvSpPr>
        <p:spPr>
          <a:xfrm>
            <a:off x="9374144" y="3536436"/>
            <a:ext cx="2585943" cy="369311"/>
          </a:xfrm>
          <a:prstGeom prst="rect">
            <a:avLst/>
          </a:prstGeom>
        </p:spPr>
        <p:txBody>
          <a:bodyPr rtlCol="0"/>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S" b="1" dirty="0">
                <a:latin typeface="+mj-lt"/>
              </a:rPr>
              <a:t>Difusión y sensibilización</a:t>
            </a:r>
          </a:p>
          <a:p>
            <a:r>
              <a:rPr lang="es-ES" b="1" dirty="0">
                <a:latin typeface="+mj-lt"/>
              </a:rPr>
              <a:t>Desafíos a futuro</a:t>
            </a:r>
          </a:p>
          <a:p>
            <a:endParaRPr lang="es-ES" dirty="0"/>
          </a:p>
        </p:txBody>
      </p:sp>
      <p:sp>
        <p:nvSpPr>
          <p:cNvPr id="35" name="Marcador de texto 9">
            <a:extLst>
              <a:ext uri="{FF2B5EF4-FFF2-40B4-BE49-F238E27FC236}">
                <a16:creationId xmlns:a16="http://schemas.microsoft.com/office/drawing/2014/main" id="{8E506FC2-783D-39BE-4C78-2BD5E83F1685}"/>
              </a:ext>
            </a:extLst>
          </p:cNvPr>
          <p:cNvSpPr txBox="1">
            <a:spLocks/>
          </p:cNvSpPr>
          <p:nvPr/>
        </p:nvSpPr>
        <p:spPr>
          <a:xfrm>
            <a:off x="3628411" y="4017956"/>
            <a:ext cx="2467589" cy="601662"/>
          </a:xfrm>
          <a:prstGeom prst="rect">
            <a:avLst/>
          </a:prstGeom>
        </p:spPr>
        <p:txBody>
          <a:bodyPr rtlCol="0"/>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MX" sz="1600" dirty="0">
                <a:solidFill>
                  <a:srgbClr val="000000"/>
                </a:solidFill>
                <a:latin typeface="Kanit"/>
              </a:rPr>
              <a:t>Surge de la necesidad de contar con una visión única y colectiva del sector sobre las oportunidades de impacto y contribución en el corto, mediano y largo plazo, tomando como guía a los ODS.</a:t>
            </a:r>
            <a:endParaRPr lang="es-ES" dirty="0"/>
          </a:p>
        </p:txBody>
      </p:sp>
      <p:sp>
        <p:nvSpPr>
          <p:cNvPr id="36" name="Marcador de texto 9">
            <a:extLst>
              <a:ext uri="{FF2B5EF4-FFF2-40B4-BE49-F238E27FC236}">
                <a16:creationId xmlns:a16="http://schemas.microsoft.com/office/drawing/2014/main" id="{4ACD8F18-9455-9466-8811-C599BE1EE900}"/>
              </a:ext>
            </a:extLst>
          </p:cNvPr>
          <p:cNvSpPr txBox="1">
            <a:spLocks/>
          </p:cNvSpPr>
          <p:nvPr/>
        </p:nvSpPr>
        <p:spPr>
          <a:xfrm>
            <a:off x="6676409" y="4008226"/>
            <a:ext cx="2467589" cy="601662"/>
          </a:xfrm>
          <a:prstGeom prst="rect">
            <a:avLst/>
          </a:prstGeom>
        </p:spPr>
        <p:txBody>
          <a:bodyPr rtlCol="0"/>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AR" sz="1600" dirty="0">
                <a:solidFill>
                  <a:srgbClr val="000000"/>
                </a:solidFill>
                <a:latin typeface="Kanit"/>
              </a:rPr>
              <a:t>Relevamiento de información de las empresas de la industria de los hidrocarburos en Argentina para analizar el nivel de integración de la “Agenda 2030”.</a:t>
            </a:r>
            <a:endParaRPr lang="es-ES" sz="1600" dirty="0">
              <a:solidFill>
                <a:srgbClr val="000000"/>
              </a:solidFill>
              <a:latin typeface="Kanit"/>
            </a:endParaRPr>
          </a:p>
        </p:txBody>
      </p:sp>
      <p:sp>
        <p:nvSpPr>
          <p:cNvPr id="7" name="CuadroTexto 6">
            <a:extLst>
              <a:ext uri="{FF2B5EF4-FFF2-40B4-BE49-F238E27FC236}">
                <a16:creationId xmlns:a16="http://schemas.microsoft.com/office/drawing/2014/main" id="{B1C3C62F-BE8B-7E22-6758-471901D50900}"/>
              </a:ext>
            </a:extLst>
          </p:cNvPr>
          <p:cNvSpPr txBox="1"/>
          <p:nvPr/>
        </p:nvSpPr>
        <p:spPr>
          <a:xfrm>
            <a:off x="11952832" y="6642556"/>
            <a:ext cx="239168" cy="215444"/>
          </a:xfrm>
          <a:prstGeom prst="rect">
            <a:avLst/>
          </a:prstGeom>
          <a:noFill/>
        </p:spPr>
        <p:txBody>
          <a:bodyPr wrap="none" lIns="91440" tIns="45720" rIns="91440" bIns="45720" rtlCol="0" anchor="t">
            <a:spAutoFit/>
          </a:bodyPr>
          <a:lstStyle/>
          <a:p>
            <a:r>
              <a:rPr lang="es-MX" sz="800" dirty="0"/>
              <a:t>8</a:t>
            </a:r>
          </a:p>
        </p:txBody>
      </p:sp>
    </p:spTree>
    <p:extLst>
      <p:ext uri="{BB962C8B-B14F-4D97-AF65-F5344CB8AC3E}">
        <p14:creationId xmlns:p14="http://schemas.microsoft.com/office/powerpoint/2010/main" val="1764889583"/>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38762f-ddda-44bb-8410-e471d47c86f5">
      <Terms xmlns="http://schemas.microsoft.com/office/infopath/2007/PartnerControls"/>
    </lcf76f155ced4ddcb4097134ff3c332f>
    <TaxCatchAll xmlns="36d854f2-0066-40e6-986a-8908f9fedad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BABD3E49B1A241A0AA4B74DB485CE2" ma:contentTypeVersion="17" ma:contentTypeDescription="Crée un document." ma:contentTypeScope="" ma:versionID="4a61c397378dada98b896a7d5d4a423a">
  <xsd:schema xmlns:xsd="http://www.w3.org/2001/XMLSchema" xmlns:xs="http://www.w3.org/2001/XMLSchema" xmlns:p="http://schemas.microsoft.com/office/2006/metadata/properties" xmlns:ns2="fc38762f-ddda-44bb-8410-e471d47c86f5" xmlns:ns3="36d854f2-0066-40e6-986a-8908f9fedad7" targetNamespace="http://schemas.microsoft.com/office/2006/metadata/properties" ma:root="true" ma:fieldsID="a11306b03967427b649747e861e67037" ns2:_="" ns3:_="">
    <xsd:import namespace="fc38762f-ddda-44bb-8410-e471d47c86f5"/>
    <xsd:import namespace="36d854f2-0066-40e6-986a-8908f9fedad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38762f-ddda-44bb-8410-e471d47c86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7d7a317d-19e9-4a41-b675-f2bd41b4cab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d854f2-0066-40e6-986a-8908f9fedad7"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6454dca0-9bb1-4984-aeb6-721808c6e149}" ma:internalName="TaxCatchAll" ma:showField="CatchAllData" ma:web="36d854f2-0066-40e6-986a-8908f9feda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AC7EC2-A01E-4D2C-8780-9BAF72910C39}">
  <ds:schemaRefs>
    <ds:schemaRef ds:uri="36d854f2-0066-40e6-986a-8908f9fedad7"/>
    <ds:schemaRef ds:uri="fc38762f-ddda-44bb-8410-e471d47c86f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02099C1-4755-4A61-BB02-9CC38F638BE1}">
  <ds:schemaRefs>
    <ds:schemaRef ds:uri="http://schemas.microsoft.com/sharepoint/v3/contenttype/forms"/>
  </ds:schemaRefs>
</ds:datastoreItem>
</file>

<file path=customXml/itemProps3.xml><?xml version="1.0" encoding="utf-8"?>
<ds:datastoreItem xmlns:ds="http://schemas.openxmlformats.org/officeDocument/2006/customXml" ds:itemID="{3625DD91-95CA-489B-B2EF-9AAB06614AF8}">
  <ds:schemaRefs>
    <ds:schemaRef ds:uri="36d854f2-0066-40e6-986a-8908f9fedad7"/>
    <ds:schemaRef ds:uri="fc38762f-ddda-44bb-8410-e471d47c86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1670</Words>
  <Application>Microsoft Office PowerPoint</Application>
  <PresentationFormat>Widescreen</PresentationFormat>
  <Paragraphs>114</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Bigshot One</vt:lpstr>
      <vt:lpstr>Calibri</vt:lpstr>
      <vt:lpstr>Kanit</vt:lpstr>
      <vt:lpstr>Trebuchet MS</vt:lpstr>
      <vt:lpstr>Wingdings 3</vt:lpstr>
      <vt:lpstr>Faceta</vt:lpstr>
      <vt:lpstr>La agenda de Sustentabilidad en la industria de los hidrocarburos Comisión de Sustentabilidad del IAPG Mariana Corti - María Paula Daniello – Carolina Volman  </vt:lpstr>
      <vt:lpstr>¿Qué es la Sustentabilidad?</vt:lpstr>
      <vt:lpstr>¿Qué entendemos por Sustentabilidad?</vt:lpstr>
      <vt:lpstr>PowerPoint Presentation</vt:lpstr>
      <vt:lpstr>PowerPoint Presentation</vt:lpstr>
      <vt:lpstr>PowerPoint Presentation</vt:lpstr>
      <vt:lpstr>PowerPoint Presentation</vt:lpstr>
      <vt:lpstr>PowerPoint Presentation</vt:lpstr>
      <vt:lpstr>PowerPoint Presentation</vt:lpstr>
      <vt:lpstr>Desafíos de la agenda de sustentabilidad      https://www.iapg.org.ar/ods/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Panel de Sustentabilidad</dc:title>
  <dc:creator>Carolina Volman</dc:creator>
  <cp:lastModifiedBy>Maria-Paula DANIELLO</cp:lastModifiedBy>
  <cp:revision>54</cp:revision>
  <dcterms:created xsi:type="dcterms:W3CDTF">2023-11-02T23:39:29Z</dcterms:created>
  <dcterms:modified xsi:type="dcterms:W3CDTF">2023-11-09T16:39:26Z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30ed1b-e95f-40b5-af89-828263f287a7_Enabled">
    <vt:lpwstr>true</vt:lpwstr>
  </property>
  <property fmtid="{D5CDD505-2E9C-101B-9397-08002B2CF9AE}" pid="3" name="MSIP_Label_2b30ed1b-e95f-40b5-af89-828263f287a7_SetDate">
    <vt:lpwstr>2023-11-06T14:30:17Z</vt:lpwstr>
  </property>
  <property fmtid="{D5CDD505-2E9C-101B-9397-08002B2CF9AE}" pid="4" name="MSIP_Label_2b30ed1b-e95f-40b5-af89-828263f287a7_Method">
    <vt:lpwstr>Privileged</vt:lpwstr>
  </property>
  <property fmtid="{D5CDD505-2E9C-101B-9397-08002B2CF9AE}" pid="5" name="MSIP_Label_2b30ed1b-e95f-40b5-af89-828263f287a7_Name">
    <vt:lpwstr>2b30ed1b-e95f-40b5-af89-828263f287a7</vt:lpwstr>
  </property>
  <property fmtid="{D5CDD505-2E9C-101B-9397-08002B2CF9AE}" pid="6" name="MSIP_Label_2b30ed1b-e95f-40b5-af89-828263f287a7_SiteId">
    <vt:lpwstr>329e91b0-e21f-48fb-a071-456717ecc28e</vt:lpwstr>
  </property>
  <property fmtid="{D5CDD505-2E9C-101B-9397-08002B2CF9AE}" pid="7" name="MSIP_Label_2b30ed1b-e95f-40b5-af89-828263f287a7_ActionId">
    <vt:lpwstr>4f3cdbb2-9bef-4524-b74c-3aa0b4c193e5</vt:lpwstr>
  </property>
  <property fmtid="{D5CDD505-2E9C-101B-9397-08002B2CF9AE}" pid="8" name="MSIP_Label_2b30ed1b-e95f-40b5-af89-828263f287a7_ContentBits">
    <vt:lpwstr>0</vt:lpwstr>
  </property>
  <property fmtid="{D5CDD505-2E9C-101B-9397-08002B2CF9AE}" pid="9" name="ContentTypeId">
    <vt:lpwstr>0x010100FDBABD3E49B1A241A0AA4B74DB485CE2</vt:lpwstr>
  </property>
</Properties>
</file>