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52" r:id="rId3"/>
    <p:sldId id="353" r:id="rId4"/>
    <p:sldId id="363" r:id="rId5"/>
    <p:sldId id="355" r:id="rId6"/>
    <p:sldId id="356" r:id="rId7"/>
    <p:sldId id="358" r:id="rId8"/>
    <p:sldId id="359" r:id="rId9"/>
    <p:sldId id="360" r:id="rId10"/>
    <p:sldId id="361" r:id="rId11"/>
    <p:sldId id="362" r:id="rId12"/>
    <p:sldId id="257" r:id="rId13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B106A-E899-433E-BC2D-20E7320EA5FE}" v="4" dt="2023-11-05T22:42:51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28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2" y="475"/>
      </p:cViewPr>
      <p:guideLst>
        <p:guide orient="horz" pos="3385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rupo.ypf.com\laarnqnta\nqn\RY16490\1-%20Regional%20Sur\5%20-%20Reaseguradores\2%20-%20PCI%20Myburg%20V\Incidentes%20de%20Proceso%20MyB%20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1000" b="1" dirty="0"/>
              <a:t>PSE - TIER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3.5903348289206737E-2"/>
          <c:y val="0.32290844510385502"/>
          <c:w val="0.92819330342158657"/>
          <c:h val="0.54840720863778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Graficos!$B$2</c:f>
              <c:strCache>
                <c:ptCount val="1"/>
                <c:pt idx="0">
                  <c:v>Año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Graficos!$B$3:$B$9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Graficos!$C$3:$C$9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8-45D7-813E-51CB944FC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420992"/>
        <c:axId val="860418696"/>
      </c:barChart>
      <c:catAx>
        <c:axId val="86042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860418696"/>
        <c:crosses val="autoZero"/>
        <c:auto val="1"/>
        <c:lblAlgn val="ctr"/>
        <c:lblOffset val="100"/>
        <c:noMultiLvlLbl val="0"/>
      </c:catAx>
      <c:valAx>
        <c:axId val="860418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042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418E9-675D-485B-A200-F1BD99E6D8B3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7413-5223-486A-8A01-45980331DD0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54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7413-5223-486A-8A01-45980331DD08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4256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7413-5223-486A-8A01-45980331DD08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524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VER DE MODIFICAR EN LA LINEA DE TIEMPO CON LOS PROBLEMAS DE POZOS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7413-5223-486A-8A01-45980331DD08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015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7413-5223-486A-8A01-45980331DD08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4003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DEJAR LA ANIMACION DEL 2DO GRAFICO CON LA FLECHA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F7413-5223-486A-8A01-45980331DD08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831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03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94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01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96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21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72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1698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07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58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42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D588C-72C4-438A-84A1-D43A38B45BA8}" type="datetimeFigureOut">
              <a:rPr lang="es-AR" smtClean="0"/>
              <a:t>5/11/2023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3CCED-1C8F-46F0-A0B1-652142E86B5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72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2" y="169830"/>
            <a:ext cx="11379200" cy="599643"/>
          </a:xfrm>
          <a:prstGeom prst="rect">
            <a:avLst/>
          </a:prstGeom>
        </p:spPr>
      </p:pic>
      <p:sp>
        <p:nvSpPr>
          <p:cNvPr id="2" name="MSIPCMContentMarking" descr="{&quot;HashCode&quot;:-1643147786,&quot;Placement&quot;:&quot;Header&quot;,&quot;Top&quot;:0.0,&quot;Left&quot;:836.322144,&quot;SlideWidth&quot;:960,&quot;SlideHeight&quot;:540}">
            <a:extLst>
              <a:ext uri="{FF2B5EF4-FFF2-40B4-BE49-F238E27FC236}">
                <a16:creationId xmlns:a16="http://schemas.microsoft.com/office/drawing/2014/main" id="{CE9EF757-3A67-41CC-B45F-20897375C8AD}"/>
              </a:ext>
            </a:extLst>
          </p:cNvPr>
          <p:cNvSpPr txBox="1"/>
          <p:nvPr userDrawn="1"/>
        </p:nvSpPr>
        <p:spPr>
          <a:xfrm>
            <a:off x="10621291" y="0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</a:p>
        </p:txBody>
      </p:sp>
      <p:sp>
        <p:nvSpPr>
          <p:cNvPr id="3" name="MSIPCMContentMarking" descr="{&quot;HashCode&quot;:-1619010217,&quot;Placement&quot;:&quot;Footer&quot;,&quot;Top&quot;:519.343,&quot;Left&quot;:836.322144,&quot;SlideWidth&quot;:960,&quot;SlideHeight&quot;:540}">
            <a:extLst>
              <a:ext uri="{FF2B5EF4-FFF2-40B4-BE49-F238E27FC236}">
                <a16:creationId xmlns:a16="http://schemas.microsoft.com/office/drawing/2014/main" id="{345ACFF3-DBDF-46C9-BB04-BBC7DFB480DF}"/>
              </a:ext>
            </a:extLst>
          </p:cNvPr>
          <p:cNvSpPr txBox="1"/>
          <p:nvPr userDrawn="1"/>
        </p:nvSpPr>
        <p:spPr>
          <a:xfrm>
            <a:off x="10621291" y="6595656"/>
            <a:ext cx="1570709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s-AR" sz="1000">
                <a:solidFill>
                  <a:srgbClr val="000000"/>
                </a:solidFill>
                <a:latin typeface="Calibri" panose="020F0502020204030204" pitchFamily="34" charset="0"/>
              </a:rPr>
              <a:t>Documento: YPF-Público</a:t>
            </a:r>
          </a:p>
        </p:txBody>
      </p:sp>
    </p:spTree>
    <p:extLst>
      <p:ext uri="{BB962C8B-B14F-4D97-AF65-F5344CB8AC3E}">
        <p14:creationId xmlns:p14="http://schemas.microsoft.com/office/powerpoint/2010/main" val="287762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1752" y="2842953"/>
            <a:ext cx="11466576" cy="18113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32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SEGURIDAD DE PROCESOS EN MASIFICACIÓN DE PROYECTO EOR </a:t>
            </a:r>
            <a:br>
              <a:rPr lang="es-AR" sz="3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AR" sz="24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YACIMIENTO MANANTIALES BEHR</a:t>
            </a:r>
            <a:endParaRPr lang="es-AR" sz="36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5170242"/>
            <a:ext cx="9144000" cy="898525"/>
          </a:xfrm>
        </p:spPr>
        <p:txBody>
          <a:bodyPr/>
          <a:lstStyle/>
          <a:p>
            <a:r>
              <a:rPr lang="es-AR" dirty="0">
                <a:solidFill>
                  <a:srgbClr val="0451E4"/>
                </a:solidFill>
              </a:rPr>
              <a:t>MARÍA MAGDALENA SOUTO LATAPIE  - LUIS ALBERTO KIRS</a:t>
            </a:r>
          </a:p>
          <a:p>
            <a:r>
              <a:rPr lang="es-AR" sz="2000" dirty="0">
                <a:solidFill>
                  <a:srgbClr val="0451E4"/>
                </a:solidFill>
              </a:rPr>
              <a:t>NOVIEMBRE 2023</a:t>
            </a:r>
            <a:endParaRPr lang="es-AR" sz="2000" dirty="0"/>
          </a:p>
        </p:txBody>
      </p:sp>
      <p:grpSp>
        <p:nvGrpSpPr>
          <p:cNvPr id="4" name="169 Grupo">
            <a:extLst>
              <a:ext uri="{FF2B5EF4-FFF2-40B4-BE49-F238E27FC236}">
                <a16:creationId xmlns:a16="http://schemas.microsoft.com/office/drawing/2014/main" id="{AC8459D1-2698-8838-4CD1-BE5D3491B6CB}"/>
              </a:ext>
            </a:extLst>
          </p:cNvPr>
          <p:cNvGrpSpPr/>
          <p:nvPr/>
        </p:nvGrpSpPr>
        <p:grpSpPr>
          <a:xfrm>
            <a:off x="6660444" y="1863672"/>
            <a:ext cx="4007556" cy="1099705"/>
            <a:chOff x="363008" y="2848018"/>
            <a:chExt cx="958467" cy="237166"/>
          </a:xfrm>
          <a:solidFill>
            <a:srgbClr val="0451E4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89CDF302-7B7D-A8F3-FC24-E6A073F8A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08" y="2848018"/>
              <a:ext cx="343010" cy="237166"/>
            </a:xfrm>
            <a:custGeom>
              <a:avLst/>
              <a:gdLst>
                <a:gd name="T0" fmla="*/ 2147483647 w 524"/>
                <a:gd name="T1" fmla="*/ 0 h 361"/>
                <a:gd name="T2" fmla="*/ 2147483647 w 524"/>
                <a:gd name="T3" fmla="*/ 0 h 361"/>
                <a:gd name="T4" fmla="*/ 2147483647 w 524"/>
                <a:gd name="T5" fmla="*/ 2147483647 h 361"/>
                <a:gd name="T6" fmla="*/ 2147483647 w 524"/>
                <a:gd name="T7" fmla="*/ 2147483647 h 361"/>
                <a:gd name="T8" fmla="*/ 2147483647 w 524"/>
                <a:gd name="T9" fmla="*/ 2147483647 h 361"/>
                <a:gd name="T10" fmla="*/ 2147483647 w 524"/>
                <a:gd name="T11" fmla="*/ 2147483647 h 361"/>
                <a:gd name="T12" fmla="*/ 2147483647 w 524"/>
                <a:gd name="T13" fmla="*/ 2147483647 h 361"/>
                <a:gd name="T14" fmla="*/ 2147483647 w 524"/>
                <a:gd name="T15" fmla="*/ 2147483647 h 361"/>
                <a:gd name="T16" fmla="*/ 2147483647 w 524"/>
                <a:gd name="T17" fmla="*/ 2147483647 h 361"/>
                <a:gd name="T18" fmla="*/ 2147483647 w 524"/>
                <a:gd name="T19" fmla="*/ 2147483647 h 361"/>
                <a:gd name="T20" fmla="*/ 2147483647 w 524"/>
                <a:gd name="T21" fmla="*/ 2147483647 h 361"/>
                <a:gd name="T22" fmla="*/ 2147483647 w 524"/>
                <a:gd name="T23" fmla="*/ 2147483647 h 361"/>
                <a:gd name="T24" fmla="*/ 2147483647 w 524"/>
                <a:gd name="T25" fmla="*/ 2147483647 h 361"/>
                <a:gd name="T26" fmla="*/ 2147483647 w 524"/>
                <a:gd name="T27" fmla="*/ 2147483647 h 361"/>
                <a:gd name="T28" fmla="*/ 2147483647 w 524"/>
                <a:gd name="T29" fmla="*/ 2147483647 h 361"/>
                <a:gd name="T30" fmla="*/ 2147483647 w 524"/>
                <a:gd name="T31" fmla="*/ 2147483647 h 361"/>
                <a:gd name="T32" fmla="*/ 2147483647 w 524"/>
                <a:gd name="T33" fmla="*/ 2147483647 h 361"/>
                <a:gd name="T34" fmla="*/ 2147483647 w 524"/>
                <a:gd name="T35" fmla="*/ 2147483647 h 361"/>
                <a:gd name="T36" fmla="*/ 2147483647 w 524"/>
                <a:gd name="T37" fmla="*/ 2147483647 h 361"/>
                <a:gd name="T38" fmla="*/ 2147483647 w 524"/>
                <a:gd name="T39" fmla="*/ 2147483647 h 361"/>
                <a:gd name="T40" fmla="*/ 2147483647 w 524"/>
                <a:gd name="T41" fmla="*/ 2147483647 h 361"/>
                <a:gd name="T42" fmla="*/ 2147483647 w 524"/>
                <a:gd name="T43" fmla="*/ 2147483647 h 361"/>
                <a:gd name="T44" fmla="*/ 2147483647 w 524"/>
                <a:gd name="T45" fmla="*/ 2147483647 h 361"/>
                <a:gd name="T46" fmla="*/ 2147483647 w 524"/>
                <a:gd name="T47" fmla="*/ 2147483647 h 361"/>
                <a:gd name="T48" fmla="*/ 2147483647 w 524"/>
                <a:gd name="T49" fmla="*/ 2147483647 h 361"/>
                <a:gd name="T50" fmla="*/ 2147483647 w 524"/>
                <a:gd name="T51" fmla="*/ 2147483647 h 361"/>
                <a:gd name="T52" fmla="*/ 2147483647 w 524"/>
                <a:gd name="T53" fmla="*/ 2147483647 h 361"/>
                <a:gd name="T54" fmla="*/ 2147483647 w 524"/>
                <a:gd name="T55" fmla="*/ 2147483647 h 361"/>
                <a:gd name="T56" fmla="*/ 2147483647 w 524"/>
                <a:gd name="T57" fmla="*/ 2147483647 h 361"/>
                <a:gd name="T58" fmla="*/ 0 w 524"/>
                <a:gd name="T59" fmla="*/ 0 h 361"/>
                <a:gd name="T60" fmla="*/ 2147483647 w 524"/>
                <a:gd name="T61" fmla="*/ 0 h 361"/>
                <a:gd name="T62" fmla="*/ 2147483647 w 524"/>
                <a:gd name="T63" fmla="*/ 0 h 361"/>
                <a:gd name="T64" fmla="*/ 2147483647 w 524"/>
                <a:gd name="T65" fmla="*/ 2147483647 h 361"/>
                <a:gd name="T66" fmla="*/ 2147483647 w 524"/>
                <a:gd name="T67" fmla="*/ 2147483647 h 361"/>
                <a:gd name="T68" fmla="*/ 2147483647 w 524"/>
                <a:gd name="T69" fmla="*/ 2147483647 h 361"/>
                <a:gd name="T70" fmla="*/ 2147483647 w 524"/>
                <a:gd name="T71" fmla="*/ 2147483647 h 361"/>
                <a:gd name="T72" fmla="*/ 2147483647 w 524"/>
                <a:gd name="T73" fmla="*/ 2147483647 h 361"/>
                <a:gd name="T74" fmla="*/ 2147483647 w 524"/>
                <a:gd name="T75" fmla="*/ 2147483647 h 361"/>
                <a:gd name="T76" fmla="*/ 2147483647 w 524"/>
                <a:gd name="T77" fmla="*/ 2147483647 h 361"/>
                <a:gd name="T78" fmla="*/ 2147483647 w 524"/>
                <a:gd name="T79" fmla="*/ 2147483647 h 361"/>
                <a:gd name="T80" fmla="*/ 2147483647 w 524"/>
                <a:gd name="T81" fmla="*/ 2147483647 h 361"/>
                <a:gd name="T82" fmla="*/ 2147483647 w 524"/>
                <a:gd name="T83" fmla="*/ 0 h 361"/>
                <a:gd name="T84" fmla="*/ 2147483647 w 52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24" h="361">
                  <a:moveTo>
                    <a:pt x="524" y="0"/>
                  </a:moveTo>
                  <a:lnTo>
                    <a:pt x="524" y="0"/>
                  </a:lnTo>
                  <a:lnTo>
                    <a:pt x="520" y="2"/>
                  </a:lnTo>
                  <a:lnTo>
                    <a:pt x="511" y="8"/>
                  </a:lnTo>
                  <a:lnTo>
                    <a:pt x="498" y="20"/>
                  </a:lnTo>
                  <a:lnTo>
                    <a:pt x="488" y="28"/>
                  </a:lnTo>
                  <a:lnTo>
                    <a:pt x="480" y="39"/>
                  </a:lnTo>
                  <a:lnTo>
                    <a:pt x="338" y="215"/>
                  </a:lnTo>
                  <a:lnTo>
                    <a:pt x="338" y="320"/>
                  </a:lnTo>
                  <a:lnTo>
                    <a:pt x="338" y="330"/>
                  </a:lnTo>
                  <a:lnTo>
                    <a:pt x="340" y="338"/>
                  </a:lnTo>
                  <a:lnTo>
                    <a:pt x="344" y="351"/>
                  </a:lnTo>
                  <a:lnTo>
                    <a:pt x="348" y="358"/>
                  </a:lnTo>
                  <a:lnTo>
                    <a:pt x="349" y="361"/>
                  </a:lnTo>
                  <a:lnTo>
                    <a:pt x="174" y="361"/>
                  </a:lnTo>
                  <a:lnTo>
                    <a:pt x="177" y="358"/>
                  </a:lnTo>
                  <a:lnTo>
                    <a:pt x="180" y="351"/>
                  </a:lnTo>
                  <a:lnTo>
                    <a:pt x="184" y="338"/>
                  </a:lnTo>
                  <a:lnTo>
                    <a:pt x="185" y="330"/>
                  </a:lnTo>
                  <a:lnTo>
                    <a:pt x="185" y="320"/>
                  </a:lnTo>
                  <a:lnTo>
                    <a:pt x="185" y="215"/>
                  </a:lnTo>
                  <a:lnTo>
                    <a:pt x="46" y="40"/>
                  </a:lnTo>
                  <a:lnTo>
                    <a:pt x="36" y="30"/>
                  </a:lnTo>
                  <a:lnTo>
                    <a:pt x="28" y="21"/>
                  </a:lnTo>
                  <a:lnTo>
                    <a:pt x="13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178" y="0"/>
                  </a:lnTo>
                  <a:lnTo>
                    <a:pt x="182" y="13"/>
                  </a:lnTo>
                  <a:lnTo>
                    <a:pt x="190" y="27"/>
                  </a:lnTo>
                  <a:lnTo>
                    <a:pt x="202" y="46"/>
                  </a:lnTo>
                  <a:lnTo>
                    <a:pt x="261" y="137"/>
                  </a:lnTo>
                  <a:lnTo>
                    <a:pt x="263" y="137"/>
                  </a:lnTo>
                  <a:lnTo>
                    <a:pt x="323" y="46"/>
                  </a:lnTo>
                  <a:lnTo>
                    <a:pt x="334" y="27"/>
                  </a:lnTo>
                  <a:lnTo>
                    <a:pt x="341" y="13"/>
                  </a:lnTo>
                  <a:lnTo>
                    <a:pt x="347" y="0"/>
                  </a:lnTo>
                  <a:lnTo>
                    <a:pt x="5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5CFF94F9-5E75-243C-5EF0-4C0242FF73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219" y="2848018"/>
              <a:ext cx="282248" cy="237166"/>
            </a:xfrm>
            <a:custGeom>
              <a:avLst/>
              <a:gdLst>
                <a:gd name="T0" fmla="*/ 0 w 431"/>
                <a:gd name="T1" fmla="*/ 0 h 361"/>
                <a:gd name="T2" fmla="*/ 2147483647 w 431"/>
                <a:gd name="T3" fmla="*/ 2147483647 h 361"/>
                <a:gd name="T4" fmla="*/ 2147483647 w 431"/>
                <a:gd name="T5" fmla="*/ 2147483647 h 361"/>
                <a:gd name="T6" fmla="*/ 2147483647 w 431"/>
                <a:gd name="T7" fmla="*/ 2147483647 h 361"/>
                <a:gd name="T8" fmla="*/ 2147483647 w 431"/>
                <a:gd name="T9" fmla="*/ 2147483647 h 361"/>
                <a:gd name="T10" fmla="*/ 2147483647 w 431"/>
                <a:gd name="T11" fmla="*/ 2147483647 h 361"/>
                <a:gd name="T12" fmla="*/ 2147483647 w 431"/>
                <a:gd name="T13" fmla="*/ 2147483647 h 361"/>
                <a:gd name="T14" fmla="*/ 0 w 431"/>
                <a:gd name="T15" fmla="*/ 2147483647 h 361"/>
                <a:gd name="T16" fmla="*/ 2147483647 w 431"/>
                <a:gd name="T17" fmla="*/ 2147483647 h 361"/>
                <a:gd name="T18" fmla="*/ 2147483647 w 431"/>
                <a:gd name="T19" fmla="*/ 2147483647 h 361"/>
                <a:gd name="T20" fmla="*/ 2147483647 w 431"/>
                <a:gd name="T21" fmla="*/ 2147483647 h 361"/>
                <a:gd name="T22" fmla="*/ 2147483647 w 431"/>
                <a:gd name="T23" fmla="*/ 2147483647 h 361"/>
                <a:gd name="T24" fmla="*/ 2147483647 w 431"/>
                <a:gd name="T25" fmla="*/ 2147483647 h 361"/>
                <a:gd name="T26" fmla="*/ 2147483647 w 431"/>
                <a:gd name="T27" fmla="*/ 2147483647 h 361"/>
                <a:gd name="T28" fmla="*/ 2147483647 w 431"/>
                <a:gd name="T29" fmla="*/ 2147483647 h 361"/>
                <a:gd name="T30" fmla="*/ 2147483647 w 431"/>
                <a:gd name="T31" fmla="*/ 2147483647 h 361"/>
                <a:gd name="T32" fmla="*/ 2147483647 w 431"/>
                <a:gd name="T33" fmla="*/ 2147483647 h 361"/>
                <a:gd name="T34" fmla="*/ 2147483647 w 431"/>
                <a:gd name="T35" fmla="*/ 2147483647 h 361"/>
                <a:gd name="T36" fmla="*/ 2147483647 w 431"/>
                <a:gd name="T37" fmla="*/ 2147483647 h 361"/>
                <a:gd name="T38" fmla="*/ 2147483647 w 431"/>
                <a:gd name="T39" fmla="*/ 2147483647 h 361"/>
                <a:gd name="T40" fmla="*/ 2147483647 w 431"/>
                <a:gd name="T41" fmla="*/ 2147483647 h 361"/>
                <a:gd name="T42" fmla="*/ 2147483647 w 431"/>
                <a:gd name="T43" fmla="*/ 2147483647 h 361"/>
                <a:gd name="T44" fmla="*/ 2147483647 w 431"/>
                <a:gd name="T45" fmla="*/ 2147483647 h 361"/>
                <a:gd name="T46" fmla="*/ 2147483647 w 431"/>
                <a:gd name="T47" fmla="*/ 2147483647 h 361"/>
                <a:gd name="T48" fmla="*/ 2147483647 w 431"/>
                <a:gd name="T49" fmla="*/ 2147483647 h 361"/>
                <a:gd name="T50" fmla="*/ 2147483647 w 431"/>
                <a:gd name="T51" fmla="*/ 2147483647 h 361"/>
                <a:gd name="T52" fmla="*/ 2147483647 w 431"/>
                <a:gd name="T53" fmla="*/ 2147483647 h 361"/>
                <a:gd name="T54" fmla="*/ 2147483647 w 431"/>
                <a:gd name="T55" fmla="*/ 2147483647 h 361"/>
                <a:gd name="T56" fmla="*/ 2147483647 w 431"/>
                <a:gd name="T57" fmla="*/ 2147483647 h 361"/>
                <a:gd name="T58" fmla="*/ 2147483647 w 431"/>
                <a:gd name="T59" fmla="*/ 2147483647 h 361"/>
                <a:gd name="T60" fmla="*/ 2147483647 w 431"/>
                <a:gd name="T61" fmla="*/ 2147483647 h 361"/>
                <a:gd name="T62" fmla="*/ 2147483647 w 431"/>
                <a:gd name="T63" fmla="*/ 2147483647 h 361"/>
                <a:gd name="T64" fmla="*/ 2147483647 w 431"/>
                <a:gd name="T65" fmla="*/ 2147483647 h 361"/>
                <a:gd name="T66" fmla="*/ 2147483647 w 431"/>
                <a:gd name="T67" fmla="*/ 2147483647 h 361"/>
                <a:gd name="T68" fmla="*/ 2147483647 w 431"/>
                <a:gd name="T69" fmla="*/ 2147483647 h 361"/>
                <a:gd name="T70" fmla="*/ 2147483647 w 431"/>
                <a:gd name="T71" fmla="*/ 2147483647 h 361"/>
                <a:gd name="T72" fmla="*/ 2147483647 w 431"/>
                <a:gd name="T73" fmla="*/ 2147483647 h 361"/>
                <a:gd name="T74" fmla="*/ 2147483647 w 431"/>
                <a:gd name="T75" fmla="*/ 2147483647 h 361"/>
                <a:gd name="T76" fmla="*/ 2147483647 w 431"/>
                <a:gd name="T77" fmla="*/ 2147483647 h 361"/>
                <a:gd name="T78" fmla="*/ 2147483647 w 431"/>
                <a:gd name="T79" fmla="*/ 2147483647 h 3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31" h="361">
                  <a:moveTo>
                    <a:pt x="291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5" y="11"/>
                  </a:lnTo>
                  <a:lnTo>
                    <a:pt x="9" y="23"/>
                  </a:lnTo>
                  <a:lnTo>
                    <a:pt x="10" y="31"/>
                  </a:lnTo>
                  <a:lnTo>
                    <a:pt x="11" y="40"/>
                  </a:lnTo>
                  <a:lnTo>
                    <a:pt x="11" y="320"/>
                  </a:lnTo>
                  <a:lnTo>
                    <a:pt x="10" y="330"/>
                  </a:lnTo>
                  <a:lnTo>
                    <a:pt x="9" y="338"/>
                  </a:lnTo>
                  <a:lnTo>
                    <a:pt x="8" y="345"/>
                  </a:lnTo>
                  <a:lnTo>
                    <a:pt x="5" y="351"/>
                  </a:lnTo>
                  <a:lnTo>
                    <a:pt x="2" y="358"/>
                  </a:lnTo>
                  <a:lnTo>
                    <a:pt x="0" y="361"/>
                  </a:lnTo>
                  <a:lnTo>
                    <a:pt x="174" y="361"/>
                  </a:lnTo>
                  <a:lnTo>
                    <a:pt x="173" y="358"/>
                  </a:lnTo>
                  <a:lnTo>
                    <a:pt x="170" y="351"/>
                  </a:lnTo>
                  <a:lnTo>
                    <a:pt x="166" y="338"/>
                  </a:lnTo>
                  <a:lnTo>
                    <a:pt x="165" y="330"/>
                  </a:lnTo>
                  <a:lnTo>
                    <a:pt x="164" y="320"/>
                  </a:lnTo>
                  <a:lnTo>
                    <a:pt x="164" y="233"/>
                  </a:lnTo>
                  <a:lnTo>
                    <a:pt x="291" y="233"/>
                  </a:lnTo>
                  <a:lnTo>
                    <a:pt x="305" y="232"/>
                  </a:lnTo>
                  <a:lnTo>
                    <a:pt x="320" y="231"/>
                  </a:lnTo>
                  <a:lnTo>
                    <a:pt x="334" y="228"/>
                  </a:lnTo>
                  <a:lnTo>
                    <a:pt x="347" y="225"/>
                  </a:lnTo>
                  <a:lnTo>
                    <a:pt x="359" y="221"/>
                  </a:lnTo>
                  <a:lnTo>
                    <a:pt x="371" y="217"/>
                  </a:lnTo>
                  <a:lnTo>
                    <a:pt x="381" y="211"/>
                  </a:lnTo>
                  <a:lnTo>
                    <a:pt x="391" y="203"/>
                  </a:lnTo>
                  <a:lnTo>
                    <a:pt x="401" y="195"/>
                  </a:lnTo>
                  <a:lnTo>
                    <a:pt x="408" y="187"/>
                  </a:lnTo>
                  <a:lnTo>
                    <a:pt x="415" y="177"/>
                  </a:lnTo>
                  <a:lnTo>
                    <a:pt x="421" y="167"/>
                  </a:lnTo>
                  <a:lnTo>
                    <a:pt x="426" y="156"/>
                  </a:lnTo>
                  <a:lnTo>
                    <a:pt x="429" y="144"/>
                  </a:lnTo>
                  <a:lnTo>
                    <a:pt x="430" y="131"/>
                  </a:lnTo>
                  <a:lnTo>
                    <a:pt x="431" y="117"/>
                  </a:lnTo>
                  <a:lnTo>
                    <a:pt x="430" y="103"/>
                  </a:lnTo>
                  <a:lnTo>
                    <a:pt x="429" y="90"/>
                  </a:lnTo>
                  <a:lnTo>
                    <a:pt x="426" y="78"/>
                  </a:lnTo>
                  <a:lnTo>
                    <a:pt x="421" y="67"/>
                  </a:lnTo>
                  <a:lnTo>
                    <a:pt x="415" y="57"/>
                  </a:lnTo>
                  <a:lnTo>
                    <a:pt x="409" y="48"/>
                  </a:lnTo>
                  <a:lnTo>
                    <a:pt x="401" y="38"/>
                  </a:lnTo>
                  <a:lnTo>
                    <a:pt x="392" y="31"/>
                  </a:lnTo>
                  <a:lnTo>
                    <a:pt x="383" y="24"/>
                  </a:lnTo>
                  <a:lnTo>
                    <a:pt x="372" y="18"/>
                  </a:lnTo>
                  <a:lnTo>
                    <a:pt x="360" y="12"/>
                  </a:lnTo>
                  <a:lnTo>
                    <a:pt x="347" y="8"/>
                  </a:lnTo>
                  <a:lnTo>
                    <a:pt x="334" y="5"/>
                  </a:lnTo>
                  <a:lnTo>
                    <a:pt x="321" y="2"/>
                  </a:lnTo>
                  <a:lnTo>
                    <a:pt x="305" y="1"/>
                  </a:lnTo>
                  <a:lnTo>
                    <a:pt x="291" y="0"/>
                  </a:lnTo>
                  <a:close/>
                  <a:moveTo>
                    <a:pt x="214" y="168"/>
                  </a:moveTo>
                  <a:lnTo>
                    <a:pt x="165" y="168"/>
                  </a:lnTo>
                  <a:lnTo>
                    <a:pt x="165" y="68"/>
                  </a:lnTo>
                  <a:lnTo>
                    <a:pt x="214" y="68"/>
                  </a:lnTo>
                  <a:lnTo>
                    <a:pt x="227" y="68"/>
                  </a:lnTo>
                  <a:lnTo>
                    <a:pt x="239" y="70"/>
                  </a:lnTo>
                  <a:lnTo>
                    <a:pt x="249" y="74"/>
                  </a:lnTo>
                  <a:lnTo>
                    <a:pt x="259" y="78"/>
                  </a:lnTo>
                  <a:lnTo>
                    <a:pt x="267" y="86"/>
                  </a:lnTo>
                  <a:lnTo>
                    <a:pt x="273" y="94"/>
                  </a:lnTo>
                  <a:lnTo>
                    <a:pt x="277" y="105"/>
                  </a:lnTo>
                  <a:lnTo>
                    <a:pt x="278" y="117"/>
                  </a:lnTo>
                  <a:lnTo>
                    <a:pt x="277" y="130"/>
                  </a:lnTo>
                  <a:lnTo>
                    <a:pt x="272" y="140"/>
                  </a:lnTo>
                  <a:lnTo>
                    <a:pt x="266" y="149"/>
                  </a:lnTo>
                  <a:lnTo>
                    <a:pt x="259" y="156"/>
                  </a:lnTo>
                  <a:lnTo>
                    <a:pt x="249" y="161"/>
                  </a:lnTo>
                  <a:lnTo>
                    <a:pt x="239" y="164"/>
                  </a:lnTo>
                  <a:lnTo>
                    <a:pt x="227" y="167"/>
                  </a:lnTo>
                  <a:lnTo>
                    <a:pt x="214" y="1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C5F50121-88E5-991F-38D0-C4FE0E030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548" y="2848018"/>
              <a:ext cx="248927" cy="237166"/>
            </a:xfrm>
            <a:custGeom>
              <a:avLst/>
              <a:gdLst>
                <a:gd name="T0" fmla="*/ 2147483647 w 380"/>
                <a:gd name="T1" fmla="*/ 2147483647 h 361"/>
                <a:gd name="T2" fmla="*/ 2147483647 w 380"/>
                <a:gd name="T3" fmla="*/ 2147483647 h 361"/>
                <a:gd name="T4" fmla="*/ 2147483647 w 380"/>
                <a:gd name="T5" fmla="*/ 2147483647 h 361"/>
                <a:gd name="T6" fmla="*/ 2147483647 w 380"/>
                <a:gd name="T7" fmla="*/ 2147483647 h 361"/>
                <a:gd name="T8" fmla="*/ 2147483647 w 380"/>
                <a:gd name="T9" fmla="*/ 2147483647 h 361"/>
                <a:gd name="T10" fmla="*/ 2147483647 w 380"/>
                <a:gd name="T11" fmla="*/ 2147483647 h 361"/>
                <a:gd name="T12" fmla="*/ 2147483647 w 380"/>
                <a:gd name="T13" fmla="*/ 2147483647 h 361"/>
                <a:gd name="T14" fmla="*/ 2147483647 w 380"/>
                <a:gd name="T15" fmla="*/ 2147483647 h 361"/>
                <a:gd name="T16" fmla="*/ 2147483647 w 380"/>
                <a:gd name="T17" fmla="*/ 2147483647 h 361"/>
                <a:gd name="T18" fmla="*/ 2147483647 w 380"/>
                <a:gd name="T19" fmla="*/ 2147483647 h 361"/>
                <a:gd name="T20" fmla="*/ 2147483647 w 380"/>
                <a:gd name="T21" fmla="*/ 2147483647 h 361"/>
                <a:gd name="T22" fmla="*/ 2147483647 w 380"/>
                <a:gd name="T23" fmla="*/ 2147483647 h 361"/>
                <a:gd name="T24" fmla="*/ 2147483647 w 380"/>
                <a:gd name="T25" fmla="*/ 2147483647 h 361"/>
                <a:gd name="T26" fmla="*/ 2147483647 w 380"/>
                <a:gd name="T27" fmla="*/ 2147483647 h 361"/>
                <a:gd name="T28" fmla="*/ 2147483647 w 380"/>
                <a:gd name="T29" fmla="*/ 2147483647 h 361"/>
                <a:gd name="T30" fmla="*/ 2147483647 w 380"/>
                <a:gd name="T31" fmla="*/ 2147483647 h 361"/>
                <a:gd name="T32" fmla="*/ 2147483647 w 380"/>
                <a:gd name="T33" fmla="*/ 2147483647 h 361"/>
                <a:gd name="T34" fmla="*/ 2147483647 w 380"/>
                <a:gd name="T35" fmla="*/ 2147483647 h 361"/>
                <a:gd name="T36" fmla="*/ 2147483647 w 380"/>
                <a:gd name="T37" fmla="*/ 2147483647 h 361"/>
                <a:gd name="T38" fmla="*/ 2147483647 w 380"/>
                <a:gd name="T39" fmla="*/ 2147483647 h 361"/>
                <a:gd name="T40" fmla="*/ 2147483647 w 380"/>
                <a:gd name="T41" fmla="*/ 2147483647 h 361"/>
                <a:gd name="T42" fmla="*/ 2147483647 w 380"/>
                <a:gd name="T43" fmla="*/ 2147483647 h 361"/>
                <a:gd name="T44" fmla="*/ 2147483647 w 380"/>
                <a:gd name="T45" fmla="*/ 2147483647 h 361"/>
                <a:gd name="T46" fmla="*/ 2147483647 w 380"/>
                <a:gd name="T47" fmla="*/ 2147483647 h 361"/>
                <a:gd name="T48" fmla="*/ 2147483647 w 380"/>
                <a:gd name="T49" fmla="*/ 2147483647 h 361"/>
                <a:gd name="T50" fmla="*/ 2147483647 w 380"/>
                <a:gd name="T51" fmla="*/ 2147483647 h 361"/>
                <a:gd name="T52" fmla="*/ 2147483647 w 380"/>
                <a:gd name="T53" fmla="*/ 2147483647 h 361"/>
                <a:gd name="T54" fmla="*/ 2147483647 w 380"/>
                <a:gd name="T55" fmla="*/ 2147483647 h 361"/>
                <a:gd name="T56" fmla="*/ 0 w 380"/>
                <a:gd name="T57" fmla="*/ 2147483647 h 361"/>
                <a:gd name="T58" fmla="*/ 0 w 380"/>
                <a:gd name="T59" fmla="*/ 2147483647 h 361"/>
                <a:gd name="T60" fmla="*/ 2147483647 w 380"/>
                <a:gd name="T61" fmla="*/ 2147483647 h 361"/>
                <a:gd name="T62" fmla="*/ 2147483647 w 380"/>
                <a:gd name="T63" fmla="*/ 2147483647 h 361"/>
                <a:gd name="T64" fmla="*/ 2147483647 w 380"/>
                <a:gd name="T65" fmla="*/ 2147483647 h 361"/>
                <a:gd name="T66" fmla="*/ 2147483647 w 380"/>
                <a:gd name="T67" fmla="*/ 2147483647 h 361"/>
                <a:gd name="T68" fmla="*/ 2147483647 w 380"/>
                <a:gd name="T69" fmla="*/ 2147483647 h 361"/>
                <a:gd name="T70" fmla="*/ 2147483647 w 380"/>
                <a:gd name="T71" fmla="*/ 2147483647 h 361"/>
                <a:gd name="T72" fmla="*/ 2147483647 w 380"/>
                <a:gd name="T73" fmla="*/ 2147483647 h 361"/>
                <a:gd name="T74" fmla="*/ 2147483647 w 380"/>
                <a:gd name="T75" fmla="*/ 2147483647 h 361"/>
                <a:gd name="T76" fmla="*/ 2147483647 w 380"/>
                <a:gd name="T77" fmla="*/ 2147483647 h 361"/>
                <a:gd name="T78" fmla="*/ 2147483647 w 380"/>
                <a:gd name="T79" fmla="*/ 2147483647 h 361"/>
                <a:gd name="T80" fmla="*/ 2147483647 w 380"/>
                <a:gd name="T81" fmla="*/ 2147483647 h 361"/>
                <a:gd name="T82" fmla="*/ 2147483647 w 380"/>
                <a:gd name="T83" fmla="*/ 2147483647 h 361"/>
                <a:gd name="T84" fmla="*/ 0 w 380"/>
                <a:gd name="T85" fmla="*/ 0 h 361"/>
                <a:gd name="T86" fmla="*/ 2147483647 w 380"/>
                <a:gd name="T87" fmla="*/ 0 h 361"/>
                <a:gd name="T88" fmla="*/ 2147483647 w 380"/>
                <a:gd name="T89" fmla="*/ 214748364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0" h="361">
                  <a:moveTo>
                    <a:pt x="380" y="84"/>
                  </a:moveTo>
                  <a:lnTo>
                    <a:pt x="380" y="84"/>
                  </a:lnTo>
                  <a:lnTo>
                    <a:pt x="378" y="83"/>
                  </a:lnTo>
                  <a:lnTo>
                    <a:pt x="370" y="80"/>
                  </a:lnTo>
                  <a:lnTo>
                    <a:pt x="355" y="76"/>
                  </a:lnTo>
                  <a:lnTo>
                    <a:pt x="347" y="75"/>
                  </a:lnTo>
                  <a:lnTo>
                    <a:pt x="338" y="75"/>
                  </a:lnTo>
                  <a:lnTo>
                    <a:pt x="164" y="75"/>
                  </a:lnTo>
                  <a:lnTo>
                    <a:pt x="164" y="161"/>
                  </a:lnTo>
                  <a:lnTo>
                    <a:pt x="303" y="161"/>
                  </a:lnTo>
                  <a:lnTo>
                    <a:pt x="322" y="161"/>
                  </a:lnTo>
                  <a:lnTo>
                    <a:pt x="336" y="158"/>
                  </a:lnTo>
                  <a:lnTo>
                    <a:pt x="350" y="155"/>
                  </a:lnTo>
                  <a:lnTo>
                    <a:pt x="350" y="240"/>
                  </a:lnTo>
                  <a:lnTo>
                    <a:pt x="346" y="239"/>
                  </a:lnTo>
                  <a:lnTo>
                    <a:pt x="336" y="237"/>
                  </a:lnTo>
                  <a:lnTo>
                    <a:pt x="322" y="234"/>
                  </a:lnTo>
                  <a:lnTo>
                    <a:pt x="303" y="233"/>
                  </a:lnTo>
                  <a:lnTo>
                    <a:pt x="164" y="233"/>
                  </a:lnTo>
                  <a:lnTo>
                    <a:pt x="164" y="321"/>
                  </a:lnTo>
                  <a:lnTo>
                    <a:pt x="164" y="331"/>
                  </a:lnTo>
                  <a:lnTo>
                    <a:pt x="165" y="338"/>
                  </a:lnTo>
                  <a:lnTo>
                    <a:pt x="169" y="351"/>
                  </a:lnTo>
                  <a:lnTo>
                    <a:pt x="172" y="358"/>
                  </a:lnTo>
                  <a:lnTo>
                    <a:pt x="173" y="361"/>
                  </a:lnTo>
                  <a:lnTo>
                    <a:pt x="0" y="361"/>
                  </a:lnTo>
                  <a:lnTo>
                    <a:pt x="1" y="358"/>
                  </a:lnTo>
                  <a:lnTo>
                    <a:pt x="4" y="351"/>
                  </a:lnTo>
                  <a:lnTo>
                    <a:pt x="8" y="338"/>
                  </a:lnTo>
                  <a:lnTo>
                    <a:pt x="9" y="331"/>
                  </a:lnTo>
                  <a:lnTo>
                    <a:pt x="10" y="321"/>
                  </a:lnTo>
                  <a:lnTo>
                    <a:pt x="10" y="40"/>
                  </a:lnTo>
                  <a:lnTo>
                    <a:pt x="9" y="31"/>
                  </a:lnTo>
                  <a:lnTo>
                    <a:pt x="8" y="23"/>
                  </a:lnTo>
                  <a:lnTo>
                    <a:pt x="7" y="15"/>
                  </a:lnTo>
                  <a:lnTo>
                    <a:pt x="4" y="9"/>
                  </a:lnTo>
                  <a:lnTo>
                    <a:pt x="1" y="2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C68588BC-CFDA-9769-B428-14E1C26A9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93" r="76290" b="-1"/>
          <a:stretch/>
        </p:blipFill>
        <p:spPr>
          <a:xfrm>
            <a:off x="689496" y="1421335"/>
            <a:ext cx="6626329" cy="18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E5D80-1027-452D-9DAB-245CA3AD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89" y="1229637"/>
            <a:ext cx="3932237" cy="608012"/>
          </a:xfrm>
        </p:spPr>
        <p:txBody>
          <a:bodyPr/>
          <a:lstStyle/>
          <a:p>
            <a:r>
              <a:rPr lang="es-AR" sz="2800" dirty="0">
                <a:latin typeface="+mn-lt"/>
              </a:rPr>
              <a:t>GESTIÓN DE CAMBIO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7ABC4E-6227-4A85-9CF7-296B40616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989" y="2057400"/>
            <a:ext cx="5382168" cy="4641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Incorporación de PTE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Modificación de equipos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Modificación de rutinas operativas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Reemplazo de químicos</a:t>
            </a:r>
          </a:p>
          <a:p>
            <a:endParaRPr lang="es-AR" sz="2000" dirty="0"/>
          </a:p>
          <a:p>
            <a:endParaRPr lang="es-A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Manual de operación de la instalación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Procedimientos de emergencia, RSPA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Documentos claves: PFD, P&amp;ID, Lay </a:t>
            </a:r>
            <a:r>
              <a:rPr lang="es-AR" sz="2000" dirty="0" err="1"/>
              <a:t>Out</a:t>
            </a:r>
            <a:r>
              <a:rPr lang="es-AR" sz="2000" dirty="0"/>
              <a:t>, ATEX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Estudios de riesgo: HAZOP, EAC, ECR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Comunicación y capacitación</a:t>
            </a:r>
          </a:p>
          <a:p>
            <a:endParaRPr lang="es-AR" sz="2000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15B996B0-940E-4015-835B-34C772A4FA9D}"/>
              </a:ext>
            </a:extLst>
          </p:cNvPr>
          <p:cNvSpPr/>
          <p:nvPr/>
        </p:nvSpPr>
        <p:spPr>
          <a:xfrm>
            <a:off x="1851555" y="3773714"/>
            <a:ext cx="383646" cy="49348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2400"/>
          </a:p>
        </p:txBody>
      </p:sp>
      <p:pic>
        <p:nvPicPr>
          <p:cNvPr id="6" name="Imagen 5" descr="image001">
            <a:extLst>
              <a:ext uri="{FF2B5EF4-FFF2-40B4-BE49-F238E27FC236}">
                <a16:creationId xmlns:a16="http://schemas.microsoft.com/office/drawing/2014/main" id="{DEEA8B61-9E85-4F2D-BFA8-3370F20D9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4016"/>
          <a:stretch/>
        </p:blipFill>
        <p:spPr bwMode="auto">
          <a:xfrm>
            <a:off x="6161414" y="1721445"/>
            <a:ext cx="5571588" cy="464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7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A8E83-6D12-4777-8B9F-57097874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46" y="1376818"/>
            <a:ext cx="3932237" cy="481012"/>
          </a:xfrm>
        </p:spPr>
        <p:txBody>
          <a:bodyPr/>
          <a:lstStyle/>
          <a:p>
            <a:r>
              <a:rPr lang="es-AR" sz="2800" dirty="0">
                <a:latin typeface="+mn-lt"/>
              </a:rPr>
              <a:t>DESAFÍOS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3C7790-05C1-475B-BA58-F0AF1C77B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813" y="2099725"/>
            <a:ext cx="7398330" cy="344473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/>
              <a:t>Diseño intrínsicamente seguro. Adecuación de bases de diseño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/>
              <a:t>Planes de monitoreo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/>
              <a:t>Rutinas operativas de inspección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/>
              <a:t>Gestión de integridad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sz="2000" dirty="0"/>
              <a:t>Evaluación de compatibilidades químicas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020BFEC-3BA2-4589-B226-EB48F9001BE0}"/>
              </a:ext>
            </a:extLst>
          </p:cNvPr>
          <p:cNvGrpSpPr/>
          <p:nvPr/>
        </p:nvGrpSpPr>
        <p:grpSpPr>
          <a:xfrm>
            <a:off x="6966296" y="1857830"/>
            <a:ext cx="4706484" cy="4597400"/>
            <a:chOff x="4607111" y="369704"/>
            <a:chExt cx="4482562" cy="436646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7E686D9-68F9-496E-80EA-90829B0B8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111" y="369704"/>
              <a:ext cx="4482562" cy="4366464"/>
            </a:xfrm>
            <a:prstGeom prst="rect">
              <a:avLst/>
            </a:prstGeom>
            <a:noFill/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37D2E72-FACE-4735-AF48-E00295171944}"/>
                </a:ext>
              </a:extLst>
            </p:cNvPr>
            <p:cNvSpPr/>
            <p:nvPr/>
          </p:nvSpPr>
          <p:spPr>
            <a:xfrm>
              <a:off x="6348406" y="975876"/>
              <a:ext cx="999972" cy="972246"/>
            </a:xfrm>
            <a:prstGeom prst="ellipse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400" dirty="0"/>
                <a:t>DISEÑO</a:t>
              </a:r>
              <a:endParaRPr lang="es-AR" sz="240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37A5E79B-FB66-4AE9-9F99-936F39E11FE1}"/>
                </a:ext>
              </a:extLst>
            </p:cNvPr>
            <p:cNvSpPr/>
            <p:nvPr/>
          </p:nvSpPr>
          <p:spPr>
            <a:xfrm>
              <a:off x="5273554" y="2090508"/>
              <a:ext cx="1293932" cy="1112716"/>
            </a:xfrm>
            <a:prstGeom prst="ellipse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400" dirty="0"/>
                <a:t>MEDICIÓN</a:t>
              </a: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2DA12A8-3E30-4D68-8AE2-156908099763}"/>
                </a:ext>
              </a:extLst>
            </p:cNvPr>
            <p:cNvSpPr/>
            <p:nvPr/>
          </p:nvSpPr>
          <p:spPr>
            <a:xfrm>
              <a:off x="6893261" y="2838982"/>
              <a:ext cx="1367779" cy="1458368"/>
            </a:xfrm>
            <a:prstGeom prst="ellipse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1600" dirty="0"/>
                <a:t>ANÁLISIS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0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ECB77-6788-43F6-8196-CF8CDE0F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662782"/>
          </a:xfrm>
        </p:spPr>
        <p:txBody>
          <a:bodyPr/>
          <a:lstStyle/>
          <a:p>
            <a:pPr algn="ctr"/>
            <a:r>
              <a:rPr lang="es-AR" sz="3600" dirty="0">
                <a:latin typeface="+mn-lt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9920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0AC9F56-E7E5-44C3-A7FA-EBC291272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783" y="1484313"/>
            <a:ext cx="3932237" cy="5014913"/>
          </a:xfrm>
        </p:spPr>
        <p:txBody>
          <a:bodyPr/>
          <a:lstStyle/>
          <a:p>
            <a:endParaRPr lang="es-A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AR" sz="2000" dirty="0">
                <a:cs typeface="Arial" panose="020B0604020202020204" pitchFamily="34" charset="0"/>
              </a:rPr>
              <a:t>2015 Piloto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AR" sz="2000" dirty="0">
                <a:cs typeface="Arial" panose="020B0604020202020204" pitchFamily="34" charset="0"/>
              </a:rPr>
              <a:t>2019 Proyecto masificación EOR</a:t>
            </a:r>
          </a:p>
          <a:p>
            <a:endParaRPr lang="es-AR" sz="2000" dirty="0">
              <a:cs typeface="Arial" panose="020B0604020202020204" pitchFamily="34" charset="0"/>
            </a:endParaRPr>
          </a:p>
          <a:p>
            <a:endParaRPr lang="es-AR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AR" sz="2000" dirty="0">
                <a:cs typeface="Arial" panose="020B0604020202020204" pitchFamily="34" charset="0"/>
              </a:rPr>
              <a:t>9 plantas de inyección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AR" sz="2000" dirty="0">
                <a:cs typeface="Arial" panose="020B0604020202020204" pitchFamily="34" charset="0"/>
              </a:rPr>
              <a:t>87 pozos inyectores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AR" sz="2000" dirty="0">
                <a:cs typeface="Arial" panose="020B0604020202020204" pitchFamily="34" charset="0"/>
              </a:rPr>
              <a:t>147 pozos productores</a:t>
            </a:r>
          </a:p>
          <a:p>
            <a:endParaRPr lang="es-AR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D5FE64C-C854-45B4-95E1-D6648D654968}"/>
              </a:ext>
            </a:extLst>
          </p:cNvPr>
          <p:cNvGrpSpPr/>
          <p:nvPr/>
        </p:nvGrpSpPr>
        <p:grpSpPr>
          <a:xfrm>
            <a:off x="3860801" y="1170443"/>
            <a:ext cx="8345714" cy="5687552"/>
            <a:chOff x="178508" y="956961"/>
            <a:chExt cx="7224427" cy="523082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A1A38AB9-1D78-48AC-A601-6C45CC632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5911"/>
            <a:stretch/>
          </p:blipFill>
          <p:spPr>
            <a:xfrm>
              <a:off x="178508" y="956961"/>
              <a:ext cx="7224427" cy="384220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757D309-CA94-49AE-9D3C-318B860A4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315"/>
            <a:stretch/>
          </p:blipFill>
          <p:spPr>
            <a:xfrm>
              <a:off x="2942642" y="4303515"/>
              <a:ext cx="4104805" cy="1884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68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97D82C8-6DB3-433E-9F7C-76278B19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47" y="980198"/>
            <a:ext cx="2413000" cy="5245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9428DC0-9348-7345-90EE-BCEDA8A83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2" y="980198"/>
            <a:ext cx="8829245" cy="5877802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12E60AD4-0645-9716-3A8C-3FDEBBE15893}"/>
              </a:ext>
            </a:extLst>
          </p:cNvPr>
          <p:cNvSpPr/>
          <p:nvPr/>
        </p:nvSpPr>
        <p:spPr>
          <a:xfrm>
            <a:off x="553132" y="1415935"/>
            <a:ext cx="4156734" cy="2649237"/>
          </a:xfrm>
          <a:prstGeom prst="ellipse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CC94814-AF66-B0CF-E4A1-78EAED12EDD1}"/>
              </a:ext>
            </a:extLst>
          </p:cNvPr>
          <p:cNvSpPr/>
          <p:nvPr/>
        </p:nvSpPr>
        <p:spPr>
          <a:xfrm>
            <a:off x="4554387" y="3916247"/>
            <a:ext cx="1552697" cy="1121266"/>
          </a:xfrm>
          <a:prstGeom prst="ellipse">
            <a:avLst/>
          </a:pr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EB4337D-D247-3566-753C-2B6ECF77D4BC}"/>
              </a:ext>
            </a:extLst>
          </p:cNvPr>
          <p:cNvGrpSpPr/>
          <p:nvPr/>
        </p:nvGrpSpPr>
        <p:grpSpPr>
          <a:xfrm>
            <a:off x="4712150" y="897073"/>
            <a:ext cx="4720101" cy="2500312"/>
            <a:chOff x="4712150" y="897073"/>
            <a:chExt cx="4720101" cy="2500312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97EDE2FB-0F4F-DCD5-5819-28BEB6E4820C}"/>
                </a:ext>
              </a:extLst>
            </p:cNvPr>
            <p:cNvSpPr/>
            <p:nvPr/>
          </p:nvSpPr>
          <p:spPr>
            <a:xfrm>
              <a:off x="5769030" y="897073"/>
              <a:ext cx="3663221" cy="2500312"/>
            </a:xfrm>
            <a:prstGeom prst="ellipse">
              <a:avLst/>
            </a:prstGeom>
            <a:solidFill>
              <a:srgbClr val="0070C0">
                <a:alpha val="3000"/>
              </a:srgbClr>
            </a:solidFill>
            <a:ln w="2540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3F2F1C8-59B4-EFEA-C906-C202156C06A6}"/>
                </a:ext>
              </a:extLst>
            </p:cNvPr>
            <p:cNvSpPr txBox="1"/>
            <p:nvPr/>
          </p:nvSpPr>
          <p:spPr>
            <a:xfrm>
              <a:off x="4712150" y="1123419"/>
              <a:ext cx="1543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AR" dirty="0">
                  <a:solidFill>
                    <a:srgbClr val="0070C0"/>
                  </a:solidFill>
                </a:rPr>
                <a:t>EOR Grimbeek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4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F269D-104A-499D-AD30-9FC249566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2" y="1484313"/>
            <a:ext cx="4522787" cy="50720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AR" sz="2800" dirty="0"/>
              <a:t>PROBLEMAS</a:t>
            </a:r>
          </a:p>
          <a:p>
            <a:pPr>
              <a:lnSpc>
                <a:spcPct val="100000"/>
              </a:lnSpc>
            </a:pPr>
            <a:endParaRPr lang="es-AR" sz="1000" dirty="0"/>
          </a:p>
          <a:p>
            <a:pPr marL="457189" indent="-457189">
              <a:lnSpc>
                <a:spcPct val="100000"/>
              </a:lnSpc>
              <a:buFont typeface="+mj-lt"/>
              <a:buAutoNum type="arabicPeriod"/>
            </a:pPr>
            <a:r>
              <a:rPr lang="es-AR" sz="2000" dirty="0"/>
              <a:t>Aumento de sólidos en el proceso </a:t>
            </a:r>
          </a:p>
          <a:p>
            <a:pPr marL="457189" indent="-457189">
              <a:lnSpc>
                <a:spcPct val="100000"/>
              </a:lnSpc>
              <a:buFont typeface="+mj-lt"/>
              <a:buAutoNum type="arabicPeriod"/>
            </a:pPr>
            <a:r>
              <a:rPr lang="es-AR" sz="2000" dirty="0"/>
              <a:t>Afectación de tratamientos químicos</a:t>
            </a:r>
          </a:p>
          <a:p>
            <a:pPr marL="457189" indent="-457189">
              <a:lnSpc>
                <a:spcPct val="100000"/>
              </a:lnSpc>
              <a:buFont typeface="+mj-lt"/>
              <a:buAutoNum type="arabicPeriod"/>
            </a:pPr>
            <a:r>
              <a:rPr lang="es-AR" sz="2000" dirty="0"/>
              <a:t>Solidos poliméricos</a:t>
            </a: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000" dirty="0"/>
              <a:t>Acumulación acelerada en tanques</a:t>
            </a: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000" dirty="0"/>
              <a:t>Taponamiento de líneas</a:t>
            </a:r>
          </a:p>
          <a:p>
            <a:pPr marL="457189" indent="-457189">
              <a:lnSpc>
                <a:spcPct val="100000"/>
              </a:lnSpc>
              <a:buFont typeface="+mj-lt"/>
              <a:buAutoNum type="arabicPeriod"/>
            </a:pPr>
            <a:r>
              <a:rPr lang="es-AR" sz="2000" dirty="0"/>
              <a:t>Afectación al sistema de control y seguridad</a:t>
            </a:r>
          </a:p>
          <a:p>
            <a:endParaRPr lang="es-A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3398AB1-25D1-6A94-9B48-E648602EC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69" y="2531116"/>
            <a:ext cx="7823200" cy="36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54B3D4-CE6A-46A7-97CB-DA443C898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467073"/>
            <a:ext cx="5508625" cy="45434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AR" sz="2800" dirty="0">
                <a:cs typeface="Arial" panose="020B0604020202020204" pitchFamily="34" charset="0"/>
              </a:rPr>
              <a:t>EQUIPO MULTIDISCIPLINARIO</a:t>
            </a:r>
            <a:endParaRPr lang="es-AR" sz="2800" dirty="0"/>
          </a:p>
          <a:p>
            <a:pPr>
              <a:lnSpc>
                <a:spcPct val="100000"/>
              </a:lnSpc>
            </a:pPr>
            <a:endParaRPr lang="es-AR" sz="2133" dirty="0"/>
          </a:p>
          <a:p>
            <a:pPr>
              <a:lnSpc>
                <a:spcPct val="100000"/>
              </a:lnSpc>
            </a:pPr>
            <a:r>
              <a:rPr lang="es-AR" sz="2200" dirty="0"/>
              <a:t>Objetivo</a:t>
            </a:r>
            <a:endParaRPr lang="es-AR" sz="2200" dirty="0">
              <a:cs typeface="Arial" panose="020B0604020202020204" pitchFamily="34" charset="0"/>
            </a:endParaRP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200" dirty="0"/>
              <a:t>Mejora en la eficiencia de operación</a:t>
            </a: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200" dirty="0"/>
              <a:t>Mejora en la seguridad</a:t>
            </a:r>
          </a:p>
          <a:p>
            <a:pPr>
              <a:lnSpc>
                <a:spcPct val="100000"/>
              </a:lnSpc>
            </a:pPr>
            <a:endParaRPr lang="es-AR" sz="22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AR" sz="2200" dirty="0"/>
              <a:t>Líneas de trabajo</a:t>
            </a:r>
            <a:endParaRPr lang="es-AR" sz="2200" dirty="0">
              <a:cs typeface="Arial" panose="020B0604020202020204" pitchFamily="34" charset="0"/>
            </a:endParaRP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200" dirty="0">
                <a:cs typeface="Arial" panose="020B0604020202020204" pitchFamily="34" charset="0"/>
              </a:rPr>
              <a:t>Mapeo de procesos</a:t>
            </a: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200" dirty="0">
                <a:cs typeface="Arial" panose="020B0604020202020204" pitchFamily="34" charset="0"/>
              </a:rPr>
              <a:t>Interacción de químicos</a:t>
            </a:r>
          </a:p>
          <a:p>
            <a:pPr marL="1066773" lvl="1" indent="-457189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s-AR" sz="2200" dirty="0">
                <a:cs typeface="Arial" panose="020B0604020202020204" pitchFamily="34" charset="0"/>
              </a:rPr>
              <a:t>Modelo de gestión</a:t>
            </a:r>
          </a:p>
          <a:p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9640D5-3DAF-CC8A-3F22-27637E01B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7" y="1059543"/>
            <a:ext cx="5777331" cy="5556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75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7D151-487D-441E-B3D5-CEFAF0DF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3" y="971541"/>
            <a:ext cx="4258806" cy="122112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AR" sz="2600" dirty="0">
                <a:latin typeface="+mn-lt"/>
              </a:rPr>
              <a:t>COMPATIBILIDAD DE QUÍMICOS Y EFICIENCIA DE TRATAMIENTOS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27DD3AD-9CCC-4A7A-B0D1-27C6C199F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r="13661" b="3236"/>
          <a:stretch/>
        </p:blipFill>
        <p:spPr bwMode="auto">
          <a:xfrm>
            <a:off x="4772025" y="1000255"/>
            <a:ext cx="2566295" cy="21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5450D9-D7A1-4C4E-B0B1-4BB475F3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t="2669" b="3149"/>
          <a:stretch/>
        </p:blipFill>
        <p:spPr bwMode="auto">
          <a:xfrm>
            <a:off x="7528142" y="989014"/>
            <a:ext cx="4217746" cy="211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2BCDB4C-A601-EE9F-2AED-9D40192C6EAE}"/>
              </a:ext>
            </a:extLst>
          </p:cNvPr>
          <p:cNvSpPr txBox="1">
            <a:spLocks/>
          </p:cNvSpPr>
          <p:nvPr/>
        </p:nvSpPr>
        <p:spPr>
          <a:xfrm>
            <a:off x="339041" y="1228725"/>
            <a:ext cx="4247240" cy="325856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br>
              <a:rPr lang="es-AR" sz="2800" dirty="0">
                <a:latin typeface="+mn-lt"/>
              </a:rPr>
            </a:br>
            <a:br>
              <a:rPr lang="es-AR" sz="1000" dirty="0">
                <a:latin typeface="+mn-lt"/>
              </a:rPr>
            </a:br>
            <a:endParaRPr lang="es-AR" sz="1000" dirty="0">
              <a:latin typeface="+mn-lt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3CB27B2-6098-3049-A476-E34303EC5ED8}"/>
              </a:ext>
            </a:extLst>
          </p:cNvPr>
          <p:cNvSpPr txBox="1">
            <a:spLocks/>
          </p:cNvSpPr>
          <p:nvPr/>
        </p:nvSpPr>
        <p:spPr>
          <a:xfrm>
            <a:off x="246513" y="2261174"/>
            <a:ext cx="4247240" cy="159763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AR" sz="1800" dirty="0">
                <a:latin typeface="+mn-lt"/>
              </a:rPr>
              <a:t>Tratamiento de clarificación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AR" sz="1800" dirty="0">
                <a:latin typeface="+mn-lt"/>
              </a:rPr>
              <a:t>Solidos poliméricos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AR" sz="1800" dirty="0">
                <a:latin typeface="+mn-lt"/>
              </a:rPr>
              <a:t>Caracterización de “</a:t>
            </a:r>
            <a:r>
              <a:rPr lang="es-AR" sz="1800" dirty="0" err="1">
                <a:latin typeface="+mn-lt"/>
              </a:rPr>
              <a:t>slime</a:t>
            </a:r>
            <a:r>
              <a:rPr lang="es-AR" sz="1800" dirty="0">
                <a:latin typeface="+mn-lt"/>
              </a:rPr>
              <a:t>”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s-AR" sz="1800" dirty="0">
                <a:latin typeface="+mn-lt"/>
              </a:rPr>
              <a:t>Medición y balance de masa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9D4CA5D4-0995-8AFB-B669-1E324FF3BDA2}"/>
              </a:ext>
            </a:extLst>
          </p:cNvPr>
          <p:cNvGrpSpPr/>
          <p:nvPr/>
        </p:nvGrpSpPr>
        <p:grpSpPr>
          <a:xfrm>
            <a:off x="247124" y="3643313"/>
            <a:ext cx="11545628" cy="2984481"/>
            <a:chOff x="247124" y="3643313"/>
            <a:chExt cx="11545628" cy="2984481"/>
          </a:xfrm>
        </p:grpSpPr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20E73B69-353E-40AB-8CD0-5DEE7A9B4289}"/>
                </a:ext>
              </a:extLst>
            </p:cNvPr>
            <p:cNvSpPr txBox="1">
              <a:spLocks/>
            </p:cNvSpPr>
            <p:nvPr/>
          </p:nvSpPr>
          <p:spPr>
            <a:xfrm>
              <a:off x="247124" y="4254388"/>
              <a:ext cx="4546600" cy="508824"/>
            </a:xfrm>
            <a:prstGeom prst="rect">
              <a:avLst/>
            </a:prstGeo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AR" sz="2600" dirty="0">
                  <a:latin typeface="+mn-lt"/>
                </a:rPr>
                <a:t>BALANCE DE MASA</a:t>
              </a:r>
            </a:p>
          </p:txBody>
        </p:sp>
        <p:sp>
          <p:nvSpPr>
            <p:cNvPr id="11" name="Título 1">
              <a:extLst>
                <a:ext uri="{FF2B5EF4-FFF2-40B4-BE49-F238E27FC236}">
                  <a16:creationId xmlns:a16="http://schemas.microsoft.com/office/drawing/2014/main" id="{67BDC53E-2403-AD17-8491-9221E06FEC1F}"/>
                </a:ext>
              </a:extLst>
            </p:cNvPr>
            <p:cNvSpPr txBox="1">
              <a:spLocks/>
            </p:cNvSpPr>
            <p:nvPr/>
          </p:nvSpPr>
          <p:spPr>
            <a:xfrm>
              <a:off x="249235" y="4850344"/>
              <a:ext cx="4239752" cy="853648"/>
            </a:xfrm>
            <a:prstGeom prst="rect">
              <a:avLst/>
            </a:prstGeom>
          </p:spPr>
          <p:txBody>
            <a:bodyPr anchor="b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s-AR" sz="1800" dirty="0">
                  <a:latin typeface="+mn-lt"/>
                </a:rPr>
                <a:t>Barrido del polímero en salida de agua</a:t>
              </a: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s-AR" sz="1800" dirty="0">
                  <a:latin typeface="+mn-lt"/>
                </a:rPr>
                <a:t>Retención de polímero</a:t>
              </a:r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57D0F3BE-9A97-FC61-A7CC-5B6F425A6B5B}"/>
                </a:ext>
              </a:extLst>
            </p:cNvPr>
            <p:cNvGrpSpPr/>
            <p:nvPr/>
          </p:nvGrpSpPr>
          <p:grpSpPr>
            <a:xfrm>
              <a:off x="4613318" y="3643313"/>
              <a:ext cx="7179434" cy="2984481"/>
              <a:chOff x="4613318" y="3643313"/>
              <a:chExt cx="7179434" cy="2984481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0BE0D037-A0FA-4772-A16A-84B3CE6BE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7139"/>
              <a:stretch/>
            </p:blipFill>
            <p:spPr>
              <a:xfrm>
                <a:off x="4613318" y="3643313"/>
                <a:ext cx="7179434" cy="2984481"/>
              </a:xfrm>
              <a:prstGeom prst="rect">
                <a:avLst/>
              </a:prstGeom>
            </p:spPr>
          </p:pic>
          <p:sp>
            <p:nvSpPr>
              <p:cNvPr id="3" name="Elipse 2">
                <a:extLst>
                  <a:ext uri="{FF2B5EF4-FFF2-40B4-BE49-F238E27FC236}">
                    <a16:creationId xmlns:a16="http://schemas.microsoft.com/office/drawing/2014/main" id="{D01A595C-5EB2-F56F-F129-1E4526A75124}"/>
                  </a:ext>
                </a:extLst>
              </p:cNvPr>
              <p:cNvSpPr/>
              <p:nvPr/>
            </p:nvSpPr>
            <p:spPr>
              <a:xfrm>
                <a:off x="5843586" y="4197236"/>
                <a:ext cx="1128713" cy="61024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EA582630-BD47-9A42-758C-75075F537CCD}"/>
                  </a:ext>
                </a:extLst>
              </p:cNvPr>
              <p:cNvSpPr/>
              <p:nvPr/>
            </p:nvSpPr>
            <p:spPr>
              <a:xfrm>
                <a:off x="10244138" y="3958823"/>
                <a:ext cx="966786" cy="48459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64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58E3E-F11C-46C1-BDEB-8B0E4E2B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" y="971322"/>
            <a:ext cx="10723563" cy="528864"/>
          </a:xfrm>
        </p:spPr>
        <p:txBody>
          <a:bodyPr/>
          <a:lstStyle/>
          <a:p>
            <a:r>
              <a:rPr lang="es-ES" sz="2800" dirty="0">
                <a:latin typeface="+mn-lt"/>
              </a:rPr>
              <a:t>ACUMULACIÓN DE SÓLIDO POLIMÉRICO EN LÍNEAS Y EQUIPOS</a:t>
            </a:r>
            <a:endParaRPr lang="es-AR" sz="2800" dirty="0">
              <a:latin typeface="+mn-lt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4E9F4F-AD44-4436-B533-A410C0F64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963" y="1693893"/>
            <a:ext cx="4161526" cy="20637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Equipos de proceso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Adecuación de instalación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Plan de limpieza y ROI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Disponibilidad de equipos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2000" dirty="0"/>
              <a:t>Tratamiento de efluentes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AE4A20-41E5-44DA-ADD9-8D75EC056612}"/>
              </a:ext>
            </a:extLst>
          </p:cNvPr>
          <p:cNvPicPr/>
          <p:nvPr/>
        </p:nvPicPr>
        <p:blipFill rotWithShape="1">
          <a:blip r:embed="rId5"/>
          <a:srcRect l="13395" t="20142" r="7685" b="7805"/>
          <a:stretch/>
        </p:blipFill>
        <p:spPr bwMode="auto">
          <a:xfrm>
            <a:off x="4743449" y="1643401"/>
            <a:ext cx="3316436" cy="2290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5F536E-07AB-4272-99D0-28F301B710A6}"/>
              </a:ext>
            </a:extLst>
          </p:cNvPr>
          <p:cNvPicPr/>
          <p:nvPr/>
        </p:nvPicPr>
        <p:blipFill rotWithShape="1">
          <a:blip r:embed="rId6"/>
          <a:srcRect b="9579"/>
          <a:stretch/>
        </p:blipFill>
        <p:spPr>
          <a:xfrm>
            <a:off x="8306845" y="1643400"/>
            <a:ext cx="3429007" cy="22902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2802B2-2295-40EA-BE98-7EC22044BCC9}"/>
              </a:ext>
            </a:extLst>
          </p:cNvPr>
          <p:cNvPicPr/>
          <p:nvPr/>
        </p:nvPicPr>
        <p:blipFill rotWithShape="1">
          <a:blip r:embed="rId7"/>
          <a:srcRect t="15708" r="-6" b="22351"/>
          <a:stretch/>
        </p:blipFill>
        <p:spPr bwMode="auto">
          <a:xfrm>
            <a:off x="812033" y="4200738"/>
            <a:ext cx="2372013" cy="2348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8A8635-C3ED-4F44-A74B-5066B22BE0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921"/>
          <a:stretch/>
        </p:blipFill>
        <p:spPr>
          <a:xfrm>
            <a:off x="3735479" y="4213348"/>
            <a:ext cx="1923032" cy="2348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AFA8E4F-FBB8-4427-B058-D200B8893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8414" y="4200184"/>
            <a:ext cx="2316681" cy="2361165"/>
          </a:xfrm>
          <a:prstGeom prst="rect">
            <a:avLst/>
          </a:prstGeom>
        </p:spPr>
      </p:pic>
      <p:pic>
        <p:nvPicPr>
          <p:cNvPr id="7" name="20211102_121604">
            <a:hlinkClick r:id="" action="ppaction://media"/>
            <a:extLst>
              <a:ext uri="{FF2B5EF4-FFF2-40B4-BE49-F238E27FC236}">
                <a16:creationId xmlns:a16="http://schemas.microsoft.com/office/drawing/2014/main" id="{AA1F25A3-B2BA-6988-1960-4279D05E1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36666" t="13171" b="24707"/>
          <a:stretch/>
        </p:blipFill>
        <p:spPr>
          <a:xfrm>
            <a:off x="6214952" y="4200738"/>
            <a:ext cx="2004816" cy="23611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5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F0F8289-8D58-4CDB-946E-3809EC7F8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01" y="970571"/>
            <a:ext cx="10515600" cy="482578"/>
          </a:xfrm>
        </p:spPr>
        <p:txBody>
          <a:bodyPr/>
          <a:lstStyle/>
          <a:p>
            <a:r>
              <a:rPr lang="es-AR" sz="2800" dirty="0">
                <a:latin typeface="+mn-lt"/>
              </a:rPr>
              <a:t>AFECTACIÓN AL SISTEMA DE CONTROL Y SEGURIDAD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A2919B5-120B-4ED1-A58D-CA0C16434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17" y="1604960"/>
            <a:ext cx="7480092" cy="1243716"/>
          </a:xfrm>
        </p:spPr>
        <p:txBody>
          <a:bodyPr/>
          <a:lstStyle/>
          <a:p>
            <a:r>
              <a:rPr lang="es-AR" sz="2000" dirty="0"/>
              <a:t>Lecturas erróneas en sondas – fallas de lazos de control</a:t>
            </a:r>
          </a:p>
          <a:p>
            <a:r>
              <a:rPr lang="es-AR" sz="2000" dirty="0"/>
              <a:t>Taponamiento de líneas de proceso y emergencia</a:t>
            </a:r>
          </a:p>
          <a:p>
            <a:r>
              <a:rPr lang="es-AR" sz="2000" dirty="0"/>
              <a:t>Reducción de volumen útil de tanques </a:t>
            </a:r>
          </a:p>
          <a:p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F73E85E-58E7-4BC8-9EDE-1F5B79A60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6" y="3227052"/>
            <a:ext cx="6105851" cy="3274900"/>
          </a:xfrm>
          <a:prstGeom prst="rect">
            <a:avLst/>
          </a:prstGeom>
          <a:noFill/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5291751-4D2D-611E-6C94-75F050670F37}"/>
              </a:ext>
            </a:extLst>
          </p:cNvPr>
          <p:cNvGrpSpPr/>
          <p:nvPr/>
        </p:nvGrpSpPr>
        <p:grpSpPr>
          <a:xfrm>
            <a:off x="6727534" y="2673036"/>
            <a:ext cx="5620534" cy="3629017"/>
            <a:chOff x="6727534" y="2673036"/>
            <a:chExt cx="5620534" cy="3629017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F496BFC-7787-49F1-8CB1-BB4A48974C59}"/>
                </a:ext>
              </a:extLst>
            </p:cNvPr>
            <p:cNvSpPr txBox="1"/>
            <p:nvPr/>
          </p:nvSpPr>
          <p:spPr>
            <a:xfrm>
              <a:off x="6727534" y="3573798"/>
              <a:ext cx="1248137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67" dirty="0"/>
                <a:t>FALLA SIST DE SEGURIDAD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0EA06C38-C80D-4349-830E-CD40287B5516}"/>
                </a:ext>
              </a:extLst>
            </p:cNvPr>
            <p:cNvSpPr txBox="1"/>
            <p:nvPr/>
          </p:nvSpPr>
          <p:spPr>
            <a:xfrm>
              <a:off x="10128449" y="2934404"/>
              <a:ext cx="1248137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67" dirty="0"/>
                <a:t>FALLA SIST DE SEGURIDAD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9C41653-2561-4470-9872-BF8C53ED56AE}"/>
                </a:ext>
              </a:extLst>
            </p:cNvPr>
            <p:cNvSpPr txBox="1"/>
            <p:nvPr/>
          </p:nvSpPr>
          <p:spPr>
            <a:xfrm>
              <a:off x="8030948" y="3564565"/>
              <a:ext cx="1248137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67" dirty="0"/>
                <a:t>FALLA SIST DE CONTROL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66D7578-F2D4-4F58-A20B-653610DCE66E}"/>
                </a:ext>
              </a:extLst>
            </p:cNvPr>
            <p:cNvSpPr txBox="1"/>
            <p:nvPr/>
          </p:nvSpPr>
          <p:spPr>
            <a:xfrm>
              <a:off x="7351602" y="3098780"/>
              <a:ext cx="1248137" cy="256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67" dirty="0"/>
                <a:t>FALLA MECÁNICA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1922A72-606A-4654-A957-2144D9014BB9}"/>
                </a:ext>
              </a:extLst>
            </p:cNvPr>
            <p:cNvSpPr txBox="1"/>
            <p:nvPr/>
          </p:nvSpPr>
          <p:spPr>
            <a:xfrm>
              <a:off x="8561942" y="2948784"/>
              <a:ext cx="1723297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067" dirty="0"/>
                <a:t>FALLA MECÁNICA + CORTE DE ENERGÍA</a:t>
              </a:r>
            </a:p>
          </p:txBody>
        </p:sp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ADCA3834-EE0D-47F2-8E91-D296033445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9484372"/>
                </p:ext>
              </p:extLst>
            </p:nvPr>
          </p:nvGraphicFramePr>
          <p:xfrm>
            <a:off x="6782739" y="2673036"/>
            <a:ext cx="5154564" cy="30861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Flecha: hacia abajo 16">
              <a:extLst>
                <a:ext uri="{FF2B5EF4-FFF2-40B4-BE49-F238E27FC236}">
                  <a16:creationId xmlns:a16="http://schemas.microsoft.com/office/drawing/2014/main" id="{CEBF7147-8BFF-4CC1-BFEB-1705D2C166AB}"/>
                </a:ext>
              </a:extLst>
            </p:cNvPr>
            <p:cNvSpPr/>
            <p:nvPr/>
          </p:nvSpPr>
          <p:spPr>
            <a:xfrm>
              <a:off x="10640921" y="5684639"/>
              <a:ext cx="177098" cy="292299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40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CE335C4-0C0F-4F32-80AB-8F5F32CA3490}"/>
                </a:ext>
              </a:extLst>
            </p:cNvPr>
            <p:cNvSpPr txBox="1"/>
            <p:nvPr/>
          </p:nvSpPr>
          <p:spPr>
            <a:xfrm>
              <a:off x="7637352" y="5963499"/>
              <a:ext cx="47107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dirty="0"/>
                <a:t>Taponamiento en líneas de rebalse de emergencia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8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7D151-487D-441E-B3D5-CEFAF0DF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6" y="871341"/>
            <a:ext cx="10512424" cy="560078"/>
          </a:xfrm>
        </p:spPr>
        <p:txBody>
          <a:bodyPr/>
          <a:lstStyle/>
          <a:p>
            <a:r>
              <a:rPr lang="es-AR" sz="2800" dirty="0">
                <a:latin typeface="+mn-lt"/>
              </a:rPr>
              <a:t>COMPATIBILIDAS DE QUÍMICOS Y EFICIENCIA DE TRATAMIENTOS</a:t>
            </a:r>
          </a:p>
        </p:txBody>
      </p:sp>
      <p:sp>
        <p:nvSpPr>
          <p:cNvPr id="8" name="4 Marcador de texto">
            <a:extLst>
              <a:ext uri="{FF2B5EF4-FFF2-40B4-BE49-F238E27FC236}">
                <a16:creationId xmlns:a16="http://schemas.microsoft.com/office/drawing/2014/main" id="{829D0EC2-1847-405D-91C1-BB916CAB8233}"/>
              </a:ext>
            </a:extLst>
          </p:cNvPr>
          <p:cNvSpPr txBox="1">
            <a:spLocks/>
          </p:cNvSpPr>
          <p:nvPr/>
        </p:nvSpPr>
        <p:spPr>
          <a:xfrm>
            <a:off x="334963" y="4093698"/>
            <a:ext cx="4017966" cy="389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AR" dirty="0">
                <a:ea typeface="+mj-ea"/>
                <a:cs typeface="+mj-cs"/>
              </a:rPr>
              <a:t>BALANCE DE MASA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2F4BEF4-8799-4A1D-A14E-80ED155FC1F1}"/>
              </a:ext>
            </a:extLst>
          </p:cNvPr>
          <p:cNvGrpSpPr/>
          <p:nvPr/>
        </p:nvGrpSpPr>
        <p:grpSpPr>
          <a:xfrm>
            <a:off x="424642" y="1632033"/>
            <a:ext cx="11041226" cy="2095147"/>
            <a:chOff x="-355429" y="3248465"/>
            <a:chExt cx="10194060" cy="205884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7787B7A9-4082-49CA-B165-92CCF8E3E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9" t="4976" r="1053" b="3018"/>
            <a:stretch/>
          </p:blipFill>
          <p:spPr>
            <a:xfrm>
              <a:off x="-355429" y="3248465"/>
              <a:ext cx="5876521" cy="185102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7EB18A3-0997-4BE5-89E5-A3DD93DA3305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07409" y="3261805"/>
              <a:ext cx="1544320" cy="16421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1399D7C-1CAB-41CB-A0A0-E4D5F86E59D5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219381" y="3261805"/>
              <a:ext cx="1619250" cy="16560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F2B95C04-795A-48E6-A75A-E0D93211A536}"/>
                </a:ext>
              </a:extLst>
            </p:cNvPr>
            <p:cNvSpPr/>
            <p:nvPr/>
          </p:nvSpPr>
          <p:spPr>
            <a:xfrm>
              <a:off x="5741254" y="3955282"/>
              <a:ext cx="505706" cy="388084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40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4EADED2-512A-42FC-BE47-CA50329A3379}"/>
                </a:ext>
              </a:extLst>
            </p:cNvPr>
            <p:cNvSpPr txBox="1"/>
            <p:nvPr/>
          </p:nvSpPr>
          <p:spPr>
            <a:xfrm>
              <a:off x="6552515" y="4960007"/>
              <a:ext cx="1312532" cy="332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600" b="1" dirty="0"/>
                <a:t>Imagen 1: PQ+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76EC01C8-B040-4645-A17B-6D4AA2D3B757}"/>
                </a:ext>
              </a:extLst>
            </p:cNvPr>
            <p:cNvSpPr txBox="1"/>
            <p:nvPr/>
          </p:nvSpPr>
          <p:spPr>
            <a:xfrm>
              <a:off x="8339795" y="4974619"/>
              <a:ext cx="1275530" cy="332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600" b="1" dirty="0"/>
                <a:t>Imagen 2: PQ-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B5D7067-6E09-CD03-A6A8-810395D61D72}"/>
              </a:ext>
            </a:extLst>
          </p:cNvPr>
          <p:cNvGrpSpPr/>
          <p:nvPr/>
        </p:nvGrpSpPr>
        <p:grpSpPr>
          <a:xfrm>
            <a:off x="4503057" y="4111760"/>
            <a:ext cx="6494459" cy="2688184"/>
            <a:chOff x="4857754" y="3775699"/>
            <a:chExt cx="6936730" cy="2798858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63FFCEB-F20F-434F-8181-657BCEAC4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327"/>
            <a:stretch/>
          </p:blipFill>
          <p:spPr>
            <a:xfrm>
              <a:off x="4857754" y="3775699"/>
              <a:ext cx="6936730" cy="2798858"/>
            </a:xfrm>
            <a:prstGeom prst="rect">
              <a:avLst/>
            </a:prstGeom>
          </p:spPr>
        </p:pic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8E7D98F2-A6B2-4C1C-9C5F-D2074CD68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4940" y="4140298"/>
              <a:ext cx="0" cy="23644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7276C9EB-E09F-8739-0B76-8EFAD15FB784}"/>
                </a:ext>
              </a:extLst>
            </p:cNvPr>
            <p:cNvSpPr/>
            <p:nvPr/>
          </p:nvSpPr>
          <p:spPr>
            <a:xfrm>
              <a:off x="10039352" y="4078386"/>
              <a:ext cx="1400175" cy="4364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6693C834-9525-22A4-759D-52679EC8AA8B}"/>
                </a:ext>
              </a:extLst>
            </p:cNvPr>
            <p:cNvSpPr/>
            <p:nvPr/>
          </p:nvSpPr>
          <p:spPr>
            <a:xfrm>
              <a:off x="6296025" y="4354611"/>
              <a:ext cx="1000126" cy="4364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18" name="4 Marcador de texto">
            <a:extLst>
              <a:ext uri="{FF2B5EF4-FFF2-40B4-BE49-F238E27FC236}">
                <a16:creationId xmlns:a16="http://schemas.microsoft.com/office/drawing/2014/main" id="{F2C2DF3D-09A1-85A4-AFC4-6C19A638E29B}"/>
              </a:ext>
            </a:extLst>
          </p:cNvPr>
          <p:cNvSpPr txBox="1">
            <a:spLocks/>
          </p:cNvSpPr>
          <p:nvPr/>
        </p:nvSpPr>
        <p:spPr>
          <a:xfrm>
            <a:off x="339199" y="4690192"/>
            <a:ext cx="4518555" cy="9167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2000" dirty="0"/>
              <a:t>Polímero permanece en fase agua</a:t>
            </a:r>
          </a:p>
          <a:p>
            <a:r>
              <a:rPr lang="es-AR" sz="2000" dirty="0"/>
              <a:t>No hay acumulación</a:t>
            </a:r>
          </a:p>
        </p:txBody>
      </p:sp>
    </p:spTree>
    <p:extLst>
      <p:ext uri="{BB962C8B-B14F-4D97-AF65-F5344CB8AC3E}">
        <p14:creationId xmlns:p14="http://schemas.microsoft.com/office/powerpoint/2010/main" val="5274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7487</TotalTime>
  <Words>350</Words>
  <Application>Microsoft Office PowerPoint</Application>
  <PresentationFormat>Panorámica</PresentationFormat>
  <Paragraphs>91</Paragraphs>
  <Slides>12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de Office</vt:lpstr>
      <vt:lpstr>SEGURIDAD DE PROCESOS EN MASIFICACIÓN DE PROYECTO EOR  YACIMIENTO MANANTIALES BEHR</vt:lpstr>
      <vt:lpstr>Presentación de PowerPoint</vt:lpstr>
      <vt:lpstr>Presentación de PowerPoint</vt:lpstr>
      <vt:lpstr>Presentación de PowerPoint</vt:lpstr>
      <vt:lpstr>Presentación de PowerPoint</vt:lpstr>
      <vt:lpstr>COMPATIBILIDAD DE QUÍMICOS Y EFICIENCIA DE TRATAMIENTOS</vt:lpstr>
      <vt:lpstr>ACUMULACIÓN DE SÓLIDO POLIMÉRICO EN LÍNEAS Y EQUIPOS</vt:lpstr>
      <vt:lpstr>AFECTACIÓN AL SISTEMA DE CONTROL Y SEGURIDAD</vt:lpstr>
      <vt:lpstr>COMPATIBILIDAS DE QUÍMICOS Y EFICIENCIA DE TRATAMIENTOS</vt:lpstr>
      <vt:lpstr>GESTIÓN DE CAMBIO</vt:lpstr>
      <vt:lpstr>DESAFÍOS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SOUTO LATAPIE, MARIA MAGDALENA</cp:lastModifiedBy>
  <cp:revision>10</cp:revision>
  <dcterms:created xsi:type="dcterms:W3CDTF">2023-06-09T16:18:01Z</dcterms:created>
  <dcterms:modified xsi:type="dcterms:W3CDTF">2023-11-05T22:43:55Z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622c24-5861-4880-bcaa-37216e265fb3_Enabled">
    <vt:lpwstr>true</vt:lpwstr>
  </property>
  <property fmtid="{D5CDD505-2E9C-101B-9397-08002B2CF9AE}" pid="3" name="MSIP_Label_fb622c24-5861-4880-bcaa-37216e265fb3_SetDate">
    <vt:lpwstr>2023-10-31T17:18:24Z</vt:lpwstr>
  </property>
  <property fmtid="{D5CDD505-2E9C-101B-9397-08002B2CF9AE}" pid="4" name="MSIP_Label_fb622c24-5861-4880-bcaa-37216e265fb3_Method">
    <vt:lpwstr>Privileged</vt:lpwstr>
  </property>
  <property fmtid="{D5CDD505-2E9C-101B-9397-08002B2CF9AE}" pid="5" name="MSIP_Label_fb622c24-5861-4880-bcaa-37216e265fb3_Name">
    <vt:lpwstr>YPF - Publica</vt:lpwstr>
  </property>
  <property fmtid="{D5CDD505-2E9C-101B-9397-08002B2CF9AE}" pid="6" name="MSIP_Label_fb622c24-5861-4880-bcaa-37216e265fb3_SiteId">
    <vt:lpwstr>038018c3-616c-4b46-ad9b-aa9007f701b5</vt:lpwstr>
  </property>
  <property fmtid="{D5CDD505-2E9C-101B-9397-08002B2CF9AE}" pid="7" name="MSIP_Label_fb622c24-5861-4880-bcaa-37216e265fb3_ActionId">
    <vt:lpwstr>dc3a015c-6400-466f-808d-9b134353261c</vt:lpwstr>
  </property>
  <property fmtid="{D5CDD505-2E9C-101B-9397-08002B2CF9AE}" pid="8" name="MSIP_Label_fb622c24-5861-4880-bcaa-37216e265fb3_ContentBits">
    <vt:lpwstr>3</vt:lpwstr>
  </property>
</Properties>
</file>