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0" r:id="rId3"/>
    <p:sldId id="258" r:id="rId4"/>
    <p:sldId id="257" r:id="rId5"/>
    <p:sldId id="272" r:id="rId6"/>
    <p:sldId id="269" r:id="rId7"/>
    <p:sldId id="267" r:id="rId8"/>
    <p:sldId id="265" r:id="rId9"/>
    <p:sldId id="266" r:id="rId10"/>
    <p:sldId id="268" r:id="rId11"/>
    <p:sldId id="262" r:id="rId12"/>
    <p:sldId id="282" r:id="rId13"/>
    <p:sldId id="259" r:id="rId14"/>
    <p:sldId id="278" r:id="rId15"/>
    <p:sldId id="283" r:id="rId16"/>
    <p:sldId id="281" r:id="rId17"/>
    <p:sldId id="274" r:id="rId18"/>
    <p:sldId id="261" r:id="rId19"/>
    <p:sldId id="284" r:id="rId20"/>
    <p:sldId id="277" r:id="rId21"/>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ón" id="{B828A882-E3E9-464A-BFDC-181701E60E0D}">
          <p14:sldIdLst>
            <p14:sldId id="256"/>
            <p14:sldId id="270"/>
            <p14:sldId id="258"/>
            <p14:sldId id="257"/>
            <p14:sldId id="272"/>
          </p14:sldIdLst>
        </p14:section>
        <p14:section name="Descripción de los métodos" id="{AF8217B1-0FF1-40CC-98B0-BFCB0A267399}">
          <p14:sldIdLst>
            <p14:sldId id="269"/>
            <p14:sldId id="267"/>
            <p14:sldId id="265"/>
            <p14:sldId id="266"/>
            <p14:sldId id="268"/>
          </p14:sldIdLst>
        </p14:section>
        <p14:section name="Metodologia general" id="{CD8C9785-342C-495D-B426-E3955D8BDAF8}">
          <p14:sldIdLst>
            <p14:sldId id="262"/>
            <p14:sldId id="282"/>
          </p14:sldIdLst>
        </p14:section>
        <p14:section name="Resultados (algunos ejemplos)" id="{DE472473-A3F0-4846-B176-7AADD827F298}">
          <p14:sldIdLst>
            <p14:sldId id="259"/>
            <p14:sldId id="278"/>
            <p14:sldId id="283"/>
            <p14:sldId id="281"/>
            <p14:sldId id="274"/>
          </p14:sldIdLst>
        </p14:section>
        <p14:section name="Conclusiones" id="{F37618B1-93A6-4E55-AB82-B86CF6316A19}">
          <p14:sldIdLst>
            <p14:sldId id="261"/>
          </p14:sldIdLst>
        </p14:section>
        <p14:section name="Recomendaciones" id="{94551A9E-D5F8-485F-9692-AEF965428B94}">
          <p14:sldIdLst>
            <p14:sldId id="284"/>
            <p14:sldId id="27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6B2F51-9822-374E-6CA1-A4441D037333}" name="Aylen DE VITA" initials="ADV" userId="S::adevita@snf.com::00d51848-8ae7-42ed-af20-112d3b65122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showGuides="1">
      <p:cViewPr>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B3EF93-A48C-42C2-ACB3-3A6AFD4F71EC}" type="datetimeFigureOut">
              <a:rPr lang="es-AR" smtClean="0"/>
              <a:t>8/11/2023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72FB02-04E5-4CFA-8A16-8F6B8E30B167}" type="slidenum">
              <a:rPr lang="es-AR" smtClean="0"/>
              <a:t>‹Nº›</a:t>
            </a:fld>
            <a:endParaRPr lang="es-AR"/>
          </a:p>
        </p:txBody>
      </p:sp>
    </p:spTree>
    <p:extLst>
      <p:ext uri="{BB962C8B-B14F-4D97-AF65-F5344CB8AC3E}">
        <p14:creationId xmlns:p14="http://schemas.microsoft.com/office/powerpoint/2010/main" val="49006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6672FB02-04E5-4CFA-8A16-8F6B8E30B167}" type="slidenum">
              <a:rPr lang="es-AR" smtClean="0"/>
              <a:t>4</a:t>
            </a:fld>
            <a:endParaRPr lang="es-AR"/>
          </a:p>
        </p:txBody>
      </p:sp>
    </p:spTree>
    <p:extLst>
      <p:ext uri="{BB962C8B-B14F-4D97-AF65-F5344CB8AC3E}">
        <p14:creationId xmlns:p14="http://schemas.microsoft.com/office/powerpoint/2010/main" val="181443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ETB-</a:t>
            </a:r>
            <a:r>
              <a:rPr lang="es-AR" dirty="0" err="1"/>
              <a:t>Arg</a:t>
            </a:r>
            <a:endParaRPr lang="es-AR" dirty="0"/>
          </a:p>
        </p:txBody>
      </p:sp>
      <p:sp>
        <p:nvSpPr>
          <p:cNvPr id="4" name="Marcador de número de diapositiva 3"/>
          <p:cNvSpPr>
            <a:spLocks noGrp="1"/>
          </p:cNvSpPr>
          <p:nvPr>
            <p:ph type="sldNum" sz="quarter" idx="5"/>
          </p:nvPr>
        </p:nvSpPr>
        <p:spPr/>
        <p:txBody>
          <a:bodyPr/>
          <a:lstStyle/>
          <a:p>
            <a:fld id="{6672FB02-04E5-4CFA-8A16-8F6B8E30B167}" type="slidenum">
              <a:rPr lang="es-AR" smtClean="0"/>
              <a:t>17</a:t>
            </a:fld>
            <a:endParaRPr lang="es-AR"/>
          </a:p>
        </p:txBody>
      </p:sp>
    </p:spTree>
    <p:extLst>
      <p:ext uri="{BB962C8B-B14F-4D97-AF65-F5344CB8AC3E}">
        <p14:creationId xmlns:p14="http://schemas.microsoft.com/office/powerpoint/2010/main" val="291431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6672FB02-04E5-4CFA-8A16-8F6B8E30B167}" type="slidenum">
              <a:rPr lang="es-AR" smtClean="0"/>
              <a:t>18</a:t>
            </a:fld>
            <a:endParaRPr lang="es-AR"/>
          </a:p>
        </p:txBody>
      </p:sp>
    </p:spTree>
    <p:extLst>
      <p:ext uri="{BB962C8B-B14F-4D97-AF65-F5344CB8AC3E}">
        <p14:creationId xmlns:p14="http://schemas.microsoft.com/office/powerpoint/2010/main" val="35404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6672FB02-04E5-4CFA-8A16-8F6B8E30B167}" type="slidenum">
              <a:rPr lang="es-AR" smtClean="0"/>
              <a:t>6</a:t>
            </a:fld>
            <a:endParaRPr lang="es-AR"/>
          </a:p>
        </p:txBody>
      </p:sp>
    </p:spTree>
    <p:extLst>
      <p:ext uri="{BB962C8B-B14F-4D97-AF65-F5344CB8AC3E}">
        <p14:creationId xmlns:p14="http://schemas.microsoft.com/office/powerpoint/2010/main" val="769824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6672FB02-04E5-4CFA-8A16-8F6B8E30B167}" type="slidenum">
              <a:rPr lang="es-AR" smtClean="0"/>
              <a:t>7</a:t>
            </a:fld>
            <a:endParaRPr lang="es-AR"/>
          </a:p>
        </p:txBody>
      </p:sp>
    </p:spTree>
    <p:extLst>
      <p:ext uri="{BB962C8B-B14F-4D97-AF65-F5344CB8AC3E}">
        <p14:creationId xmlns:p14="http://schemas.microsoft.com/office/powerpoint/2010/main" val="345163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6672FB02-04E5-4CFA-8A16-8F6B8E30B167}" type="slidenum">
              <a:rPr lang="es-AR" smtClean="0"/>
              <a:t>8</a:t>
            </a:fld>
            <a:endParaRPr lang="es-AR"/>
          </a:p>
        </p:txBody>
      </p:sp>
    </p:spTree>
    <p:extLst>
      <p:ext uri="{BB962C8B-B14F-4D97-AF65-F5344CB8AC3E}">
        <p14:creationId xmlns:p14="http://schemas.microsoft.com/office/powerpoint/2010/main" val="3408914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6672FB02-04E5-4CFA-8A16-8F6B8E30B167}" type="slidenum">
              <a:rPr lang="es-AR" smtClean="0"/>
              <a:t>9</a:t>
            </a:fld>
            <a:endParaRPr lang="es-AR"/>
          </a:p>
        </p:txBody>
      </p:sp>
    </p:spTree>
    <p:extLst>
      <p:ext uri="{BB962C8B-B14F-4D97-AF65-F5344CB8AC3E}">
        <p14:creationId xmlns:p14="http://schemas.microsoft.com/office/powerpoint/2010/main" val="2149906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Staatsolie-</a:t>
            </a:r>
            <a:r>
              <a:rPr lang="es-AR" dirty="0" err="1"/>
              <a:t>surinam</a:t>
            </a:r>
            <a:endParaRPr lang="es-AR" dirty="0"/>
          </a:p>
        </p:txBody>
      </p:sp>
      <p:sp>
        <p:nvSpPr>
          <p:cNvPr id="4" name="Marcador de número de diapositiva 3"/>
          <p:cNvSpPr>
            <a:spLocks noGrp="1"/>
          </p:cNvSpPr>
          <p:nvPr>
            <p:ph type="sldNum" sz="quarter" idx="5"/>
          </p:nvPr>
        </p:nvSpPr>
        <p:spPr/>
        <p:txBody>
          <a:bodyPr/>
          <a:lstStyle/>
          <a:p>
            <a:fld id="{6672FB02-04E5-4CFA-8A16-8F6B8E30B167}" type="slidenum">
              <a:rPr lang="es-AR" smtClean="0"/>
              <a:t>13</a:t>
            </a:fld>
            <a:endParaRPr lang="es-AR"/>
          </a:p>
        </p:txBody>
      </p:sp>
    </p:spTree>
    <p:extLst>
      <p:ext uri="{BB962C8B-B14F-4D97-AF65-F5344CB8AC3E}">
        <p14:creationId xmlns:p14="http://schemas.microsoft.com/office/powerpoint/2010/main" val="121877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6672FB02-04E5-4CFA-8A16-8F6B8E30B167}" type="slidenum">
              <a:rPr lang="es-AR" smtClean="0"/>
              <a:t>14</a:t>
            </a:fld>
            <a:endParaRPr lang="es-AR"/>
          </a:p>
        </p:txBody>
      </p:sp>
    </p:spTree>
    <p:extLst>
      <p:ext uri="{BB962C8B-B14F-4D97-AF65-F5344CB8AC3E}">
        <p14:creationId xmlns:p14="http://schemas.microsoft.com/office/powerpoint/2010/main" val="3434117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6672FB02-04E5-4CFA-8A16-8F6B8E30B167}" type="slidenum">
              <a:rPr lang="es-AR" smtClean="0"/>
              <a:t>15</a:t>
            </a:fld>
            <a:endParaRPr lang="es-AR"/>
          </a:p>
        </p:txBody>
      </p:sp>
    </p:spTree>
    <p:extLst>
      <p:ext uri="{BB962C8B-B14F-4D97-AF65-F5344CB8AC3E}">
        <p14:creationId xmlns:p14="http://schemas.microsoft.com/office/powerpoint/2010/main" val="1769161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6672FB02-04E5-4CFA-8A16-8F6B8E30B167}" type="slidenum">
              <a:rPr lang="es-AR" smtClean="0"/>
              <a:t>16</a:t>
            </a:fld>
            <a:endParaRPr lang="es-AR"/>
          </a:p>
        </p:txBody>
      </p:sp>
    </p:spTree>
    <p:extLst>
      <p:ext uri="{BB962C8B-B14F-4D97-AF65-F5344CB8AC3E}">
        <p14:creationId xmlns:p14="http://schemas.microsoft.com/office/powerpoint/2010/main" val="380304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2BD588C-72C4-438A-84A1-D43A38B45BA8}"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183CCED-1C8F-46F0-A0B1-652142E86B5E}" type="slidenum">
              <a:rPr lang="es-AR" smtClean="0"/>
              <a:t>‹Nº›</a:t>
            </a:fld>
            <a:endParaRPr lang="es-AR"/>
          </a:p>
        </p:txBody>
      </p:sp>
    </p:spTree>
    <p:extLst>
      <p:ext uri="{BB962C8B-B14F-4D97-AF65-F5344CB8AC3E}">
        <p14:creationId xmlns:p14="http://schemas.microsoft.com/office/powerpoint/2010/main" val="263032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2BD588C-72C4-438A-84A1-D43A38B45BA8}"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183CCED-1C8F-46F0-A0B1-652142E86B5E}" type="slidenum">
              <a:rPr lang="es-AR" smtClean="0"/>
              <a:t>‹Nº›</a:t>
            </a:fld>
            <a:endParaRPr lang="es-AR"/>
          </a:p>
        </p:txBody>
      </p:sp>
    </p:spTree>
    <p:extLst>
      <p:ext uri="{BB962C8B-B14F-4D97-AF65-F5344CB8AC3E}">
        <p14:creationId xmlns:p14="http://schemas.microsoft.com/office/powerpoint/2010/main" val="229948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2BD588C-72C4-438A-84A1-D43A38B45BA8}"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183CCED-1C8F-46F0-A0B1-652142E86B5E}" type="slidenum">
              <a:rPr lang="es-AR" smtClean="0"/>
              <a:t>‹Nº›</a:t>
            </a:fld>
            <a:endParaRPr lang="es-AR"/>
          </a:p>
        </p:txBody>
      </p:sp>
    </p:spTree>
    <p:extLst>
      <p:ext uri="{BB962C8B-B14F-4D97-AF65-F5344CB8AC3E}">
        <p14:creationId xmlns:p14="http://schemas.microsoft.com/office/powerpoint/2010/main" val="70011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2BD588C-72C4-438A-84A1-D43A38B45BA8}"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183CCED-1C8F-46F0-A0B1-652142E86B5E}" type="slidenum">
              <a:rPr lang="es-AR" smtClean="0"/>
              <a:t>‹Nº›</a:t>
            </a:fld>
            <a:endParaRPr lang="es-AR"/>
          </a:p>
        </p:txBody>
      </p:sp>
    </p:spTree>
    <p:extLst>
      <p:ext uri="{BB962C8B-B14F-4D97-AF65-F5344CB8AC3E}">
        <p14:creationId xmlns:p14="http://schemas.microsoft.com/office/powerpoint/2010/main" val="367968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2BD588C-72C4-438A-84A1-D43A38B45BA8}"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183CCED-1C8F-46F0-A0B1-652142E86B5E}" type="slidenum">
              <a:rPr lang="es-AR" smtClean="0"/>
              <a:t>‹Nº›</a:t>
            </a:fld>
            <a:endParaRPr lang="es-AR"/>
          </a:p>
        </p:txBody>
      </p:sp>
    </p:spTree>
    <p:extLst>
      <p:ext uri="{BB962C8B-B14F-4D97-AF65-F5344CB8AC3E}">
        <p14:creationId xmlns:p14="http://schemas.microsoft.com/office/powerpoint/2010/main" val="214212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22BD588C-72C4-438A-84A1-D43A38B45BA8}" type="datetimeFigureOut">
              <a:rPr lang="es-AR" smtClean="0"/>
              <a:t>8/11/2023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183CCED-1C8F-46F0-A0B1-652142E86B5E}" type="slidenum">
              <a:rPr lang="es-AR" smtClean="0"/>
              <a:t>‹Nº›</a:t>
            </a:fld>
            <a:endParaRPr lang="es-AR"/>
          </a:p>
        </p:txBody>
      </p:sp>
    </p:spTree>
    <p:extLst>
      <p:ext uri="{BB962C8B-B14F-4D97-AF65-F5344CB8AC3E}">
        <p14:creationId xmlns:p14="http://schemas.microsoft.com/office/powerpoint/2010/main" val="262724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22BD588C-72C4-438A-84A1-D43A38B45BA8}" type="datetimeFigureOut">
              <a:rPr lang="es-AR" smtClean="0"/>
              <a:t>8/11/2023</a:t>
            </a:fld>
            <a:endParaRPr lang="es-AR"/>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AR"/>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B183CCED-1C8F-46F0-A0B1-652142E86B5E}" type="slidenum">
              <a:rPr lang="es-AR" smtClean="0"/>
              <a:t>‹Nº›</a:t>
            </a:fld>
            <a:endParaRPr lang="es-AR"/>
          </a:p>
        </p:txBody>
      </p:sp>
    </p:spTree>
    <p:extLst>
      <p:ext uri="{BB962C8B-B14F-4D97-AF65-F5344CB8AC3E}">
        <p14:creationId xmlns:p14="http://schemas.microsoft.com/office/powerpoint/2010/main" val="2016989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22BD588C-72C4-438A-84A1-D43A38B45BA8}" type="datetimeFigureOut">
              <a:rPr lang="es-AR" smtClean="0"/>
              <a:t>8/11/2023</a:t>
            </a:fld>
            <a:endParaRPr lang="es-AR"/>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AR"/>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B183CCED-1C8F-46F0-A0B1-652142E86B5E}" type="slidenum">
              <a:rPr lang="es-AR" smtClean="0"/>
              <a:t>‹Nº›</a:t>
            </a:fld>
            <a:endParaRPr lang="es-AR"/>
          </a:p>
        </p:txBody>
      </p:sp>
    </p:spTree>
    <p:extLst>
      <p:ext uri="{BB962C8B-B14F-4D97-AF65-F5344CB8AC3E}">
        <p14:creationId xmlns:p14="http://schemas.microsoft.com/office/powerpoint/2010/main" val="295076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22BD588C-72C4-438A-84A1-D43A38B45BA8}" type="datetimeFigureOut">
              <a:rPr lang="es-AR" smtClean="0"/>
              <a:t>8/11/2023</a:t>
            </a:fld>
            <a:endParaRPr lang="es-AR"/>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AR"/>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B183CCED-1C8F-46F0-A0B1-652142E86B5E}" type="slidenum">
              <a:rPr lang="es-AR" smtClean="0"/>
              <a:t>‹Nº›</a:t>
            </a:fld>
            <a:endParaRPr lang="es-AR"/>
          </a:p>
        </p:txBody>
      </p:sp>
    </p:spTree>
    <p:extLst>
      <p:ext uri="{BB962C8B-B14F-4D97-AF65-F5344CB8AC3E}">
        <p14:creationId xmlns:p14="http://schemas.microsoft.com/office/powerpoint/2010/main" val="1745857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22BD588C-72C4-438A-84A1-D43A38B45BA8}" type="datetimeFigureOut">
              <a:rPr lang="es-AR" smtClean="0"/>
              <a:t>8/11/2023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183CCED-1C8F-46F0-A0B1-652142E86B5E}" type="slidenum">
              <a:rPr lang="es-AR" smtClean="0"/>
              <a:t>‹Nº›</a:t>
            </a:fld>
            <a:endParaRPr lang="es-AR"/>
          </a:p>
        </p:txBody>
      </p:sp>
    </p:spTree>
    <p:extLst>
      <p:ext uri="{BB962C8B-B14F-4D97-AF65-F5344CB8AC3E}">
        <p14:creationId xmlns:p14="http://schemas.microsoft.com/office/powerpoint/2010/main" val="51428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22BD588C-72C4-438A-84A1-D43A38B45BA8}" type="datetimeFigureOut">
              <a:rPr lang="es-AR" smtClean="0"/>
              <a:t>8/11/2023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183CCED-1C8F-46F0-A0B1-652142E86B5E}" type="slidenum">
              <a:rPr lang="es-AR" smtClean="0"/>
              <a:t>‹Nº›</a:t>
            </a:fld>
            <a:endParaRPr lang="es-AR"/>
          </a:p>
        </p:txBody>
      </p:sp>
    </p:spTree>
    <p:extLst>
      <p:ext uri="{BB962C8B-B14F-4D97-AF65-F5344CB8AC3E}">
        <p14:creationId xmlns:p14="http://schemas.microsoft.com/office/powerpoint/2010/main" val="249728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202" y="169830"/>
            <a:ext cx="11379200" cy="599643"/>
          </a:xfrm>
          <a:prstGeom prst="rect">
            <a:avLst/>
          </a:prstGeom>
        </p:spPr>
      </p:pic>
    </p:spTree>
    <p:extLst>
      <p:ext uri="{BB962C8B-B14F-4D97-AF65-F5344CB8AC3E}">
        <p14:creationId xmlns:p14="http://schemas.microsoft.com/office/powerpoint/2010/main" val="2877621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1.png"/><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4.sv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adevita@snf.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3600" b="1" dirty="0">
                <a:latin typeface="Aharoni" panose="020F0502020204030204" pitchFamily="2" charset="-79"/>
                <a:cs typeface="Aharoni" panose="020F0502020204030204" pitchFamily="2" charset="-79"/>
              </a:rPr>
              <a:t>Aplicación de métodos cuantitativos para monitorear concentración de polímero en agua de producción en proyectos de recuperación mejorada de petróleo</a:t>
            </a:r>
            <a:endParaRPr lang="es-AR" sz="3600" b="1" dirty="0">
              <a:latin typeface="Aharoni" panose="020F0502020204030204" pitchFamily="2" charset="-79"/>
              <a:cs typeface="Aharoni" panose="020F0502020204030204" pitchFamily="2" charset="-79"/>
            </a:endParaRPr>
          </a:p>
        </p:txBody>
      </p:sp>
      <p:sp>
        <p:nvSpPr>
          <p:cNvPr id="3" name="Subtítulo 2"/>
          <p:cNvSpPr>
            <a:spLocks noGrp="1"/>
          </p:cNvSpPr>
          <p:nvPr>
            <p:ph type="subTitle" idx="1"/>
          </p:nvPr>
        </p:nvSpPr>
        <p:spPr/>
        <p:txBody>
          <a:bodyPr/>
          <a:lstStyle/>
          <a:p>
            <a:r>
              <a:rPr lang="es-ES" b="1" i="1" dirty="0"/>
              <a:t>A.G. De Vita</a:t>
            </a:r>
            <a:r>
              <a:rPr lang="es-ES" i="1" dirty="0"/>
              <a:t>, P. C. Díaz Toro, D. Renta, SNF Argentina.</a:t>
            </a:r>
            <a:endParaRPr lang="es-AR" i="1" dirty="0"/>
          </a:p>
        </p:txBody>
      </p:sp>
      <p:pic>
        <p:nvPicPr>
          <p:cNvPr id="4" name="Image 1">
            <a:extLst>
              <a:ext uri="{FF2B5EF4-FFF2-40B4-BE49-F238E27FC236}">
                <a16:creationId xmlns:a16="http://schemas.microsoft.com/office/drawing/2014/main" id="{6D8E3EF7-CE0B-28F3-41E1-E62F84E35E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9630" y="4791074"/>
            <a:ext cx="2472739" cy="1361281"/>
          </a:xfrm>
          <a:prstGeom prst="rect">
            <a:avLst/>
          </a:prstGeom>
          <a:noFill/>
          <a:ln>
            <a:noFill/>
          </a:ln>
        </p:spPr>
      </p:pic>
    </p:spTree>
    <p:extLst>
      <p:ext uri="{BB962C8B-B14F-4D97-AF65-F5344CB8AC3E}">
        <p14:creationId xmlns:p14="http://schemas.microsoft.com/office/powerpoint/2010/main" val="88854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50F9CF1-6234-0908-1AB1-CCCB57559C0F}"/>
              </a:ext>
            </a:extLst>
          </p:cNvPr>
          <p:cNvSpPr>
            <a:spLocks noGrp="1"/>
          </p:cNvSpPr>
          <p:nvPr>
            <p:ph type="title"/>
          </p:nvPr>
        </p:nvSpPr>
        <p:spPr>
          <a:xfrm>
            <a:off x="523875" y="1138630"/>
            <a:ext cx="10515600" cy="576232"/>
          </a:xfrm>
        </p:spPr>
        <p:txBody>
          <a:bodyPr/>
          <a:lstStyle/>
          <a:p>
            <a:r>
              <a:rPr lang="es-AR" sz="3200" b="1" dirty="0">
                <a:latin typeface="Aharoni" panose="02010803020104030203" pitchFamily="2" charset="-79"/>
                <a:cs typeface="Aharoni" panose="02010803020104030203" pitchFamily="2" charset="-79"/>
              </a:rPr>
              <a:t>Cromatografía de exclusión molecular (SEC)</a:t>
            </a:r>
          </a:p>
        </p:txBody>
      </p:sp>
      <p:pic>
        <p:nvPicPr>
          <p:cNvPr id="5" name="Picture 2" descr="Principle for Size-exclusion chromatography-based exosome isolation. When passing a solution through a stationary phase consisting of porous resin particles, molecules can be separated according to size (A); While particles with hydrodynamic radii smaller than that of the pores of the stationary phase enter into the pores for longer traffic distance, larger particles, which cannot enter the pores move directly around the resin (B). This causes particles with different sizes to exhibit different retention times and therefore facilitate size-based separation.">
            <a:extLst>
              <a:ext uri="{FF2B5EF4-FFF2-40B4-BE49-F238E27FC236}">
                <a16:creationId xmlns:a16="http://schemas.microsoft.com/office/drawing/2014/main" id="{4C8ECC21-7D4D-AE5D-4134-6EDDD880C3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229004"/>
            <a:ext cx="3278218" cy="17162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ips &amp; Tricks GPC/ SEC: What Are the Differences Between GPC, SEC, and GFC,  and How Do You Get Started with the Technique?">
            <a:extLst>
              <a:ext uri="{FF2B5EF4-FFF2-40B4-BE49-F238E27FC236}">
                <a16:creationId xmlns:a16="http://schemas.microsoft.com/office/drawing/2014/main" id="{258D3B87-BFA7-5621-CA0B-3E38769B54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7" t="24256" r="2133" b="2935"/>
          <a:stretch/>
        </p:blipFill>
        <p:spPr bwMode="auto">
          <a:xfrm>
            <a:off x="4334201" y="4277479"/>
            <a:ext cx="4279447" cy="173132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CEFD9DD5-B98B-50AC-E187-71F181BAA941}"/>
              </a:ext>
            </a:extLst>
          </p:cNvPr>
          <p:cNvPicPr>
            <a:picLocks noChangeAspect="1"/>
          </p:cNvPicPr>
          <p:nvPr/>
        </p:nvPicPr>
        <p:blipFill>
          <a:blip r:embed="rId4"/>
          <a:stretch>
            <a:fillRect/>
          </a:stretch>
        </p:blipFill>
        <p:spPr>
          <a:xfrm>
            <a:off x="8613648" y="2035102"/>
            <a:ext cx="2740152" cy="2703532"/>
          </a:xfrm>
          <a:prstGeom prst="rect">
            <a:avLst/>
          </a:prstGeom>
        </p:spPr>
      </p:pic>
      <p:sp>
        <p:nvSpPr>
          <p:cNvPr id="14" name="CuadroTexto 13">
            <a:extLst>
              <a:ext uri="{FF2B5EF4-FFF2-40B4-BE49-F238E27FC236}">
                <a16:creationId xmlns:a16="http://schemas.microsoft.com/office/drawing/2014/main" id="{C7DEF6BB-8EE7-1A10-8D7D-A9A0F04F4DF1}"/>
              </a:ext>
            </a:extLst>
          </p:cNvPr>
          <p:cNvSpPr txBox="1"/>
          <p:nvPr/>
        </p:nvSpPr>
        <p:spPr>
          <a:xfrm>
            <a:off x="838200" y="2019940"/>
            <a:ext cx="7154174" cy="1766189"/>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Ø"/>
            </a:pPr>
            <a:r>
              <a:rPr lang="es-ES" dirty="0">
                <a:latin typeface="Calibri" panose="020F0502020204030204" pitchFamily="34" charset="0"/>
                <a:ea typeface="Calibri" panose="020F0502020204030204" pitchFamily="34" charset="0"/>
                <a:cs typeface="Times New Roman" panose="02020603050405020304" pitchFamily="18" charset="0"/>
              </a:rPr>
              <a:t>Se basa en la </a:t>
            </a:r>
            <a:r>
              <a:rPr lang="es-ES" b="1" dirty="0">
                <a:latin typeface="Calibri" panose="020F0502020204030204" pitchFamily="34" charset="0"/>
                <a:ea typeface="Calibri" panose="020F0502020204030204" pitchFamily="34" charset="0"/>
                <a:cs typeface="Times New Roman" panose="02020603050405020304" pitchFamily="18" charset="0"/>
              </a:rPr>
              <a:t>separación cromatográfica del polímero </a:t>
            </a:r>
            <a:r>
              <a:rPr lang="es-ES" dirty="0">
                <a:latin typeface="Calibri" panose="020F0502020204030204" pitchFamily="34" charset="0"/>
                <a:ea typeface="Calibri" panose="020F0502020204030204" pitchFamily="34" charset="0"/>
                <a:cs typeface="Times New Roman" panose="02020603050405020304" pitchFamily="18" charset="0"/>
              </a:rPr>
              <a:t>y el resto de las especies presentes en la muestra.</a:t>
            </a:r>
            <a:endParaRPr lang="es-E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marL="342900" indent="-342900" algn="just">
              <a:lnSpc>
                <a:spcPct val="107000"/>
              </a:lnSpc>
              <a:spcAft>
                <a:spcPts val="800"/>
              </a:spcAft>
              <a:buFont typeface="Wingdings" panose="05000000000000000000" pitchFamily="2" charset="2"/>
              <a:buChar char="Ø"/>
            </a:pPr>
            <a:r>
              <a:rPr lang="es-E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Un </a:t>
            </a:r>
            <a:r>
              <a:rPr lang="es-E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detector de índice de refracción </a:t>
            </a:r>
            <a:r>
              <a:rPr lang="es-E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determina la concentración (proporcional al RI).</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Ø"/>
            </a:pPr>
            <a:r>
              <a:rPr lang="es-ES" b="1" dirty="0">
                <a:latin typeface="Calibri" panose="020F0502020204030204" pitchFamily="34" charset="0"/>
                <a:ea typeface="Calibri" panose="020F0502020204030204" pitchFamily="34" charset="0"/>
                <a:cs typeface="Times New Roman" panose="02020603050405020304" pitchFamily="18" charset="0"/>
              </a:rPr>
              <a:t>Requiere degradar las muestras </a:t>
            </a:r>
            <a:r>
              <a:rPr lang="es-ES" dirty="0">
                <a:latin typeface="Calibri" panose="020F0502020204030204" pitchFamily="34" charset="0"/>
                <a:ea typeface="Calibri" panose="020F0502020204030204" pitchFamily="34" charset="0"/>
                <a:cs typeface="Times New Roman" panose="02020603050405020304" pitchFamily="18" charset="0"/>
              </a:rPr>
              <a:t>para el análisis.</a:t>
            </a:r>
          </a:p>
        </p:txBody>
      </p:sp>
      <p:sp>
        <p:nvSpPr>
          <p:cNvPr id="15" name="CuadroTexto 14">
            <a:extLst>
              <a:ext uri="{FF2B5EF4-FFF2-40B4-BE49-F238E27FC236}">
                <a16:creationId xmlns:a16="http://schemas.microsoft.com/office/drawing/2014/main" id="{D5DEF6AA-F69A-6821-7D21-D06FF7979EFF}"/>
              </a:ext>
            </a:extLst>
          </p:cNvPr>
          <p:cNvSpPr txBox="1"/>
          <p:nvPr/>
        </p:nvSpPr>
        <p:spPr>
          <a:xfrm>
            <a:off x="8215451" y="4779349"/>
            <a:ext cx="3536546" cy="307777"/>
          </a:xfrm>
          <a:prstGeom prst="rect">
            <a:avLst/>
          </a:prstGeom>
          <a:noFill/>
        </p:spPr>
        <p:txBody>
          <a:bodyPr wrap="square" rtlCol="0">
            <a:spAutoFit/>
          </a:bodyPr>
          <a:lstStyle/>
          <a:p>
            <a:pPr algn="ctr"/>
            <a:r>
              <a:rPr lang="es-AR" sz="1400" i="1" dirty="0"/>
              <a:t>Equipo HPLC</a:t>
            </a:r>
          </a:p>
        </p:txBody>
      </p:sp>
      <p:sp>
        <p:nvSpPr>
          <p:cNvPr id="16" name="CuadroTexto 15">
            <a:extLst>
              <a:ext uri="{FF2B5EF4-FFF2-40B4-BE49-F238E27FC236}">
                <a16:creationId xmlns:a16="http://schemas.microsoft.com/office/drawing/2014/main" id="{3A3B33EF-0CB9-41B6-D204-608512413F04}"/>
              </a:ext>
            </a:extLst>
          </p:cNvPr>
          <p:cNvSpPr txBox="1"/>
          <p:nvPr/>
        </p:nvSpPr>
        <p:spPr>
          <a:xfrm>
            <a:off x="2722930" y="6080345"/>
            <a:ext cx="3536546" cy="307777"/>
          </a:xfrm>
          <a:prstGeom prst="rect">
            <a:avLst/>
          </a:prstGeom>
          <a:noFill/>
        </p:spPr>
        <p:txBody>
          <a:bodyPr wrap="square" rtlCol="0">
            <a:spAutoFit/>
          </a:bodyPr>
          <a:lstStyle/>
          <a:p>
            <a:pPr algn="ctr"/>
            <a:r>
              <a:rPr lang="es-AR" sz="1400" i="1" dirty="0"/>
              <a:t>Principio de funcionamiento de la técnica </a:t>
            </a:r>
            <a:r>
              <a:rPr lang="es-AR" sz="1400" dirty="0"/>
              <a:t>SEC</a:t>
            </a:r>
          </a:p>
        </p:txBody>
      </p:sp>
    </p:spTree>
    <p:extLst>
      <p:ext uri="{BB962C8B-B14F-4D97-AF65-F5344CB8AC3E}">
        <p14:creationId xmlns:p14="http://schemas.microsoft.com/office/powerpoint/2010/main" val="2528723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50F9CF1-6234-0908-1AB1-CCCB57559C0F}"/>
              </a:ext>
            </a:extLst>
          </p:cNvPr>
          <p:cNvSpPr>
            <a:spLocks noGrp="1"/>
          </p:cNvSpPr>
          <p:nvPr>
            <p:ph type="title"/>
          </p:nvPr>
        </p:nvSpPr>
        <p:spPr>
          <a:xfrm>
            <a:off x="461962" y="1067593"/>
            <a:ext cx="10515600" cy="532607"/>
          </a:xfrm>
        </p:spPr>
        <p:txBody>
          <a:bodyPr/>
          <a:lstStyle/>
          <a:p>
            <a:r>
              <a:rPr lang="es-AR" sz="3200" b="1" dirty="0" smtClean="0">
                <a:latin typeface="Aharoni" panose="02010803020104030203" pitchFamily="2" charset="-79"/>
                <a:cs typeface="Aharoni" panose="02010803020104030203" pitchFamily="2" charset="-79"/>
              </a:rPr>
              <a:t>Metodología</a:t>
            </a:r>
            <a:endParaRPr lang="es-AR" sz="3200" b="1" dirty="0">
              <a:latin typeface="Aharoni" panose="02010803020104030203" pitchFamily="2" charset="-79"/>
              <a:cs typeface="Aharoni" panose="02010803020104030203" pitchFamily="2" charset="-79"/>
            </a:endParaRPr>
          </a:p>
        </p:txBody>
      </p:sp>
      <p:sp>
        <p:nvSpPr>
          <p:cNvPr id="9" name="Marcador de contenido 8">
            <a:extLst>
              <a:ext uri="{FF2B5EF4-FFF2-40B4-BE49-F238E27FC236}">
                <a16:creationId xmlns:a16="http://schemas.microsoft.com/office/drawing/2014/main" id="{4F694E41-9E39-CD69-EF87-2CF7670A273C}"/>
              </a:ext>
            </a:extLst>
          </p:cNvPr>
          <p:cNvSpPr>
            <a:spLocks noGrp="1"/>
          </p:cNvSpPr>
          <p:nvPr>
            <p:ph idx="1"/>
          </p:nvPr>
        </p:nvSpPr>
        <p:spPr>
          <a:xfrm>
            <a:off x="1924050" y="1790699"/>
            <a:ext cx="9439275" cy="4600576"/>
          </a:xfrm>
        </p:spPr>
        <p:txBody>
          <a:bodyPr/>
          <a:lstStyle/>
          <a:p>
            <a:pPr>
              <a:buFont typeface="Wingdings" panose="05000000000000000000" pitchFamily="2" charset="2"/>
              <a:buChar char="ü"/>
            </a:pPr>
            <a:r>
              <a:rPr lang="es-AR" sz="1800" b="1" dirty="0" smtClean="0"/>
              <a:t>Polímero en la inyección</a:t>
            </a:r>
          </a:p>
          <a:p>
            <a:pPr marL="800100" lvl="1" indent="-342900">
              <a:buFont typeface="+mj-lt"/>
              <a:buAutoNum type="arabicPeriod"/>
            </a:pPr>
            <a:r>
              <a:rPr lang="es-AR" sz="1800" dirty="0" smtClean="0"/>
              <a:t>Seleccionar el/los métodos a evaluar</a:t>
            </a:r>
          </a:p>
          <a:p>
            <a:pPr marL="800100" lvl="1" indent="-342900">
              <a:buFont typeface="+mj-lt"/>
              <a:buAutoNum type="arabicPeriod"/>
            </a:pPr>
            <a:r>
              <a:rPr lang="es-AR" sz="1800" dirty="0" smtClean="0">
                <a:sym typeface="Wingdings" panose="05000000000000000000" pitchFamily="2" charset="2"/>
              </a:rPr>
              <a:t>Verificar </a:t>
            </a:r>
            <a:r>
              <a:rPr lang="es-AR" sz="1800" b="1" dirty="0" smtClean="0">
                <a:sym typeface="Wingdings" panose="05000000000000000000" pitchFamily="2" charset="2"/>
              </a:rPr>
              <a:t>linealidad</a:t>
            </a:r>
            <a:r>
              <a:rPr lang="es-AR" sz="1800" dirty="0" smtClean="0">
                <a:sym typeface="Wingdings" panose="05000000000000000000" pitchFamily="2" charset="2"/>
              </a:rPr>
              <a:t> de la curva de calibración con agua representativa de ingreso a la planta de polímero</a:t>
            </a:r>
          </a:p>
          <a:p>
            <a:pPr marL="800100" lvl="1" indent="-342900">
              <a:buFont typeface="+mj-lt"/>
              <a:buAutoNum type="arabicPeriod"/>
            </a:pPr>
            <a:r>
              <a:rPr lang="es-AR" sz="1800" dirty="0" smtClean="0">
                <a:sym typeface="Wingdings" panose="05000000000000000000" pitchFamily="2" charset="2"/>
              </a:rPr>
              <a:t>Evaluar </a:t>
            </a:r>
            <a:r>
              <a:rPr lang="es-AR" sz="1800" b="1" dirty="0" smtClean="0">
                <a:sym typeface="Wingdings" panose="05000000000000000000" pitchFamily="2" charset="2"/>
              </a:rPr>
              <a:t>sensibilidad </a:t>
            </a:r>
            <a:r>
              <a:rPr lang="es-AR" sz="1800" dirty="0" smtClean="0">
                <a:sym typeface="Wingdings" panose="05000000000000000000" pitchFamily="2" charset="2"/>
              </a:rPr>
              <a:t>a variaciones en la calidad de agua</a:t>
            </a:r>
          </a:p>
          <a:p>
            <a:pPr marL="800100" lvl="1" indent="-342900">
              <a:buFont typeface="+mj-lt"/>
              <a:buAutoNum type="arabicPeriod"/>
            </a:pPr>
            <a:r>
              <a:rPr lang="es-AR" sz="1800" dirty="0" smtClean="0">
                <a:sym typeface="Wingdings" panose="05000000000000000000" pitchFamily="2" charset="2"/>
              </a:rPr>
              <a:t>Evaluar </a:t>
            </a:r>
            <a:r>
              <a:rPr lang="es-AR" sz="1800" b="1" dirty="0" err="1" smtClean="0">
                <a:sym typeface="Wingdings" panose="05000000000000000000" pitchFamily="2" charset="2"/>
              </a:rPr>
              <a:t>repetibilidad</a:t>
            </a:r>
            <a:r>
              <a:rPr lang="es-AR" sz="1800" dirty="0" smtClean="0">
                <a:sym typeface="Wingdings" panose="05000000000000000000" pitchFamily="2" charset="2"/>
              </a:rPr>
              <a:t> con muestras de concentración conocida</a:t>
            </a:r>
          </a:p>
          <a:p>
            <a:pPr marL="800100" lvl="1" indent="-342900">
              <a:buFont typeface="+mj-lt"/>
              <a:buAutoNum type="arabicPeriod"/>
            </a:pPr>
            <a:r>
              <a:rPr lang="es-AR" sz="1800" dirty="0" smtClean="0">
                <a:sym typeface="Wingdings" panose="05000000000000000000" pitchFamily="2" charset="2"/>
              </a:rPr>
              <a:t>Aplicar el método en muestras de campo</a:t>
            </a:r>
          </a:p>
          <a:p>
            <a:pPr>
              <a:spcBef>
                <a:spcPts val="1200"/>
              </a:spcBef>
              <a:buFont typeface="Wingdings" panose="05000000000000000000" pitchFamily="2" charset="2"/>
              <a:buChar char="ü"/>
            </a:pPr>
            <a:r>
              <a:rPr lang="es-AR" sz="1800" b="1" dirty="0" smtClean="0"/>
              <a:t>Polímero en la producción</a:t>
            </a:r>
          </a:p>
          <a:p>
            <a:pPr marL="800100" lvl="1" indent="-342900">
              <a:buFont typeface="+mj-lt"/>
              <a:buAutoNum type="arabicPeriod"/>
            </a:pPr>
            <a:r>
              <a:rPr lang="es-AR" sz="1800" dirty="0" smtClean="0"/>
              <a:t>Verificar </a:t>
            </a:r>
            <a:r>
              <a:rPr lang="es-AR" sz="1800" dirty="0"/>
              <a:t>presencia de polímero en producción (método cualitativo de caolinita)</a:t>
            </a:r>
          </a:p>
          <a:p>
            <a:pPr marL="800100" lvl="1" indent="-342900">
              <a:buFont typeface="+mj-lt"/>
              <a:buAutoNum type="arabicPeriod"/>
            </a:pPr>
            <a:r>
              <a:rPr lang="es-AR" sz="1800" dirty="0"/>
              <a:t>Seleccionar el/los métodos a evaluar</a:t>
            </a:r>
          </a:p>
          <a:p>
            <a:pPr marL="800100" lvl="1" indent="-342900">
              <a:buFont typeface="+mj-lt"/>
              <a:buAutoNum type="arabicPeriod"/>
            </a:pPr>
            <a:r>
              <a:rPr lang="es-AR" sz="1800" dirty="0">
                <a:sym typeface="Wingdings" panose="05000000000000000000" pitchFamily="2" charset="2"/>
              </a:rPr>
              <a:t>Verificar</a:t>
            </a:r>
            <a:r>
              <a:rPr lang="es-AR" sz="1800" b="1" dirty="0">
                <a:sym typeface="Wingdings" panose="05000000000000000000" pitchFamily="2" charset="2"/>
              </a:rPr>
              <a:t> linealidad</a:t>
            </a:r>
            <a:r>
              <a:rPr lang="es-AR" sz="1800" dirty="0">
                <a:sym typeface="Wingdings" panose="05000000000000000000" pitchFamily="2" charset="2"/>
              </a:rPr>
              <a:t> de la curva de calibración con agua representativa de producción </a:t>
            </a:r>
            <a:r>
              <a:rPr lang="es-AR" sz="1800" b="1" dirty="0">
                <a:sym typeface="Wingdings" panose="05000000000000000000" pitchFamily="2" charset="2"/>
              </a:rPr>
              <a:t>sin polímero o bien agua sintética</a:t>
            </a:r>
          </a:p>
          <a:p>
            <a:pPr marL="800100" lvl="1" indent="-342900">
              <a:buFont typeface="+mj-lt"/>
              <a:buAutoNum type="arabicPeriod"/>
            </a:pPr>
            <a:r>
              <a:rPr lang="es-AR" sz="1800" dirty="0">
                <a:sym typeface="Wingdings" panose="05000000000000000000" pitchFamily="2" charset="2"/>
              </a:rPr>
              <a:t>Analizar muestras de pozos/baterías con polímero y comparar los resultados utilizando </a:t>
            </a:r>
            <a:r>
              <a:rPr lang="es-AR" sz="1800" b="1" dirty="0">
                <a:sym typeface="Wingdings" panose="05000000000000000000" pitchFamily="2" charset="2"/>
              </a:rPr>
              <a:t>SEC como referencia.</a:t>
            </a:r>
          </a:p>
          <a:p>
            <a:pPr marL="800100" lvl="1" indent="-342900">
              <a:buFont typeface="+mj-lt"/>
              <a:buAutoNum type="arabicPeriod"/>
            </a:pPr>
            <a:r>
              <a:rPr lang="es-AR" sz="1800" dirty="0">
                <a:sym typeface="Wingdings" panose="05000000000000000000" pitchFamily="2" charset="2"/>
              </a:rPr>
              <a:t>Definir aceptación o no del método en función de los criterios establecidos</a:t>
            </a:r>
          </a:p>
          <a:p>
            <a:pPr marL="457200" lvl="1" indent="0">
              <a:buNone/>
            </a:pPr>
            <a:endParaRPr lang="es-AR" sz="1800" dirty="0">
              <a:sym typeface="Wingdings" panose="05000000000000000000" pitchFamily="2" charset="2"/>
            </a:endParaRPr>
          </a:p>
          <a:p>
            <a:pPr marL="0" indent="0">
              <a:buNone/>
            </a:pPr>
            <a:endParaRPr lang="es-AR" sz="1800" dirty="0"/>
          </a:p>
        </p:txBody>
      </p:sp>
      <p:pic>
        <p:nvPicPr>
          <p:cNvPr id="3" name="Gráfico 2" descr="Lista de comprobación contorno">
            <a:extLst>
              <a:ext uri="{FF2B5EF4-FFF2-40B4-BE49-F238E27FC236}">
                <a16:creationId xmlns:a16="http://schemas.microsoft.com/office/drawing/2014/main" id="{E1E77A7B-3AF7-DE49-48B2-A289EB0945D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8137" y="3143250"/>
            <a:ext cx="1585913" cy="1585913"/>
          </a:xfrm>
          <a:prstGeom prst="rect">
            <a:avLst/>
          </a:prstGeom>
        </p:spPr>
      </p:pic>
    </p:spTree>
    <p:extLst>
      <p:ext uri="{BB962C8B-B14F-4D97-AF65-F5344CB8AC3E}">
        <p14:creationId xmlns:p14="http://schemas.microsoft.com/office/powerpoint/2010/main" val="17083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50F9CF1-6234-0908-1AB1-CCCB57559C0F}"/>
              </a:ext>
            </a:extLst>
          </p:cNvPr>
          <p:cNvSpPr>
            <a:spLocks noGrp="1"/>
          </p:cNvSpPr>
          <p:nvPr>
            <p:ph type="title"/>
          </p:nvPr>
        </p:nvSpPr>
        <p:spPr>
          <a:xfrm>
            <a:off x="461962" y="1067593"/>
            <a:ext cx="10515600" cy="532607"/>
          </a:xfrm>
        </p:spPr>
        <p:txBody>
          <a:bodyPr/>
          <a:lstStyle/>
          <a:p>
            <a:r>
              <a:rPr lang="es-AR" sz="3200" b="1" dirty="0">
                <a:latin typeface="Aharoni" panose="02010803020104030203" pitchFamily="2" charset="-79"/>
                <a:cs typeface="Aharoni" panose="02010803020104030203" pitchFamily="2" charset="-79"/>
              </a:rPr>
              <a:t>Algunas consideraciones</a:t>
            </a:r>
          </a:p>
        </p:txBody>
      </p:sp>
      <p:sp>
        <p:nvSpPr>
          <p:cNvPr id="2" name="CuadroTexto 1">
            <a:extLst>
              <a:ext uri="{FF2B5EF4-FFF2-40B4-BE49-F238E27FC236}">
                <a16:creationId xmlns:a16="http://schemas.microsoft.com/office/drawing/2014/main" id="{DC4307A4-AD98-7337-C59D-6227717FBD7F}"/>
              </a:ext>
            </a:extLst>
          </p:cNvPr>
          <p:cNvSpPr txBox="1"/>
          <p:nvPr/>
        </p:nvSpPr>
        <p:spPr>
          <a:xfrm>
            <a:off x="2752725" y="2311899"/>
            <a:ext cx="7849960" cy="2554545"/>
          </a:xfrm>
          <a:prstGeom prst="rect">
            <a:avLst/>
          </a:prstGeom>
          <a:noFill/>
        </p:spPr>
        <p:txBody>
          <a:bodyPr wrap="square" rtlCol="0">
            <a:spAutoFit/>
          </a:bodyPr>
          <a:lstStyle/>
          <a:p>
            <a:pPr marL="285750" indent="-285750" algn="just">
              <a:spcAft>
                <a:spcPts val="1200"/>
              </a:spcAft>
              <a:buFont typeface="Wingdings" panose="05000000000000000000" pitchFamily="2" charset="2"/>
              <a:buChar char="ü"/>
            </a:pPr>
            <a:r>
              <a:rPr lang="es-AR" sz="2000" dirty="0">
                <a:sym typeface="Wingdings" panose="05000000000000000000" pitchFamily="2" charset="2"/>
              </a:rPr>
              <a:t>Si el/los métodos presentan inconsistencias o no se consideran confiables dentro de los criterios establecidos, deben considerarse nuevas alternativas.</a:t>
            </a:r>
            <a:endParaRPr lang="es-AR" sz="2000" dirty="0"/>
          </a:p>
          <a:p>
            <a:pPr marL="285750" indent="-285750" algn="just">
              <a:spcAft>
                <a:spcPts val="1200"/>
              </a:spcAft>
              <a:buFont typeface="Wingdings" panose="05000000000000000000" pitchFamily="2" charset="2"/>
              <a:buChar char="ü"/>
            </a:pPr>
            <a:r>
              <a:rPr lang="es-AR" sz="2000" dirty="0"/>
              <a:t>Para la mayoría de los métodos, se requiere un</a:t>
            </a:r>
            <a:r>
              <a:rPr lang="es-AR" sz="2000" b="1" dirty="0"/>
              <a:t> pretratamiento </a:t>
            </a:r>
            <a:r>
              <a:rPr lang="es-AR" sz="2000" dirty="0"/>
              <a:t>de la muestra para </a:t>
            </a:r>
            <a:r>
              <a:rPr lang="es-AR" sz="2000" b="1" dirty="0"/>
              <a:t>eliminar posibles interferencias químicas y/o coloración</a:t>
            </a:r>
          </a:p>
          <a:p>
            <a:pPr marL="285750" indent="-285750" algn="just">
              <a:spcAft>
                <a:spcPts val="1200"/>
              </a:spcAft>
              <a:buFont typeface="Wingdings" panose="05000000000000000000" pitchFamily="2" charset="2"/>
              <a:buChar char="ü"/>
            </a:pPr>
            <a:r>
              <a:rPr lang="es-AR" sz="2000" dirty="0"/>
              <a:t>Debe tenerse en cuenta la </a:t>
            </a:r>
            <a:r>
              <a:rPr lang="es-AR" sz="2000" b="1" dirty="0"/>
              <a:t>degradación del polímero </a:t>
            </a:r>
            <a:r>
              <a:rPr lang="es-AR" sz="2000" dirty="0"/>
              <a:t>y las posibles reacciones de </a:t>
            </a:r>
            <a:r>
              <a:rPr lang="es-AR" sz="2000" b="1" dirty="0"/>
              <a:t>hidrólisis </a:t>
            </a:r>
            <a:r>
              <a:rPr lang="es-AR" sz="2000" dirty="0"/>
              <a:t>del lado de la producción</a:t>
            </a:r>
          </a:p>
        </p:txBody>
      </p:sp>
      <p:pic>
        <p:nvPicPr>
          <p:cNvPr id="7" name="Gráfico 6" descr="Portapapeles mezclado con relleno sólido">
            <a:extLst>
              <a:ext uri="{FF2B5EF4-FFF2-40B4-BE49-F238E27FC236}">
                <a16:creationId xmlns:a16="http://schemas.microsoft.com/office/drawing/2014/main" id="{F944EDE2-7B9E-394B-1C64-EA79E5AD57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46340" y="2571750"/>
            <a:ext cx="1714500" cy="1714500"/>
          </a:xfrm>
          <a:prstGeom prst="rect">
            <a:avLst/>
          </a:prstGeom>
        </p:spPr>
      </p:pic>
    </p:spTree>
    <p:extLst>
      <p:ext uri="{BB962C8B-B14F-4D97-AF65-F5344CB8AC3E}">
        <p14:creationId xmlns:p14="http://schemas.microsoft.com/office/powerpoint/2010/main" val="2118031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50F9CF1-6234-0908-1AB1-CCCB57559C0F}"/>
              </a:ext>
            </a:extLst>
          </p:cNvPr>
          <p:cNvSpPr>
            <a:spLocks noGrp="1"/>
          </p:cNvSpPr>
          <p:nvPr>
            <p:ph type="title"/>
          </p:nvPr>
        </p:nvSpPr>
        <p:spPr>
          <a:xfrm>
            <a:off x="467844" y="871090"/>
            <a:ext cx="11535897" cy="551657"/>
          </a:xfrm>
        </p:spPr>
        <p:txBody>
          <a:bodyPr/>
          <a:lstStyle/>
          <a:p>
            <a:r>
              <a:rPr lang="es-AR" sz="2400" b="1" dirty="0">
                <a:latin typeface="Aharoni" panose="02010803020104030203" pitchFamily="2" charset="-79"/>
                <a:cs typeface="Aharoni" panose="02010803020104030203" pitchFamily="2" charset="-79"/>
              </a:rPr>
              <a:t>Caso de estudio N°</a:t>
            </a:r>
            <a:r>
              <a:rPr lang="es-AR" sz="4000" b="1" dirty="0">
                <a:latin typeface="Aharoni" panose="02010803020104030203" pitchFamily="2" charset="-79"/>
                <a:cs typeface="Aharoni" panose="02010803020104030203" pitchFamily="2" charset="-79"/>
              </a:rPr>
              <a:t>1</a:t>
            </a:r>
            <a:endParaRPr lang="es-AR" sz="2400" b="1" dirty="0">
              <a:latin typeface="Aharoni" panose="02010803020104030203" pitchFamily="2" charset="-79"/>
              <a:cs typeface="Aharoni" panose="02010803020104030203" pitchFamily="2" charset="-79"/>
            </a:endParaRPr>
          </a:p>
        </p:txBody>
      </p:sp>
      <p:graphicFrame>
        <p:nvGraphicFramePr>
          <p:cNvPr id="3" name="Tabla 2">
            <a:extLst>
              <a:ext uri="{FF2B5EF4-FFF2-40B4-BE49-F238E27FC236}">
                <a16:creationId xmlns:a16="http://schemas.microsoft.com/office/drawing/2014/main" id="{DD1ADA7C-B8CE-2876-3F7B-BCECFFFABFC9}"/>
              </a:ext>
            </a:extLst>
          </p:cNvPr>
          <p:cNvGraphicFramePr>
            <a:graphicFrameLocks noGrp="1"/>
          </p:cNvGraphicFramePr>
          <p:nvPr>
            <p:extLst>
              <p:ext uri="{D42A27DB-BD31-4B8C-83A1-F6EECF244321}">
                <p14:modId xmlns:p14="http://schemas.microsoft.com/office/powerpoint/2010/main" val="3511609470"/>
              </p:ext>
            </p:extLst>
          </p:nvPr>
        </p:nvGraphicFramePr>
        <p:xfrm>
          <a:off x="869654" y="3124249"/>
          <a:ext cx="3749103" cy="2983107"/>
        </p:xfrm>
        <a:graphic>
          <a:graphicData uri="http://schemas.openxmlformats.org/drawingml/2006/table">
            <a:tbl>
              <a:tblPr/>
              <a:tblGrid>
                <a:gridCol w="1072215">
                  <a:extLst>
                    <a:ext uri="{9D8B030D-6E8A-4147-A177-3AD203B41FA5}">
                      <a16:colId xmlns:a16="http://schemas.microsoft.com/office/drawing/2014/main" val="565686021"/>
                    </a:ext>
                  </a:extLst>
                </a:gridCol>
                <a:gridCol w="688067">
                  <a:extLst>
                    <a:ext uri="{9D8B030D-6E8A-4147-A177-3AD203B41FA5}">
                      <a16:colId xmlns:a16="http://schemas.microsoft.com/office/drawing/2014/main" val="557794223"/>
                    </a:ext>
                  </a:extLst>
                </a:gridCol>
                <a:gridCol w="1069781">
                  <a:extLst>
                    <a:ext uri="{9D8B030D-6E8A-4147-A177-3AD203B41FA5}">
                      <a16:colId xmlns:a16="http://schemas.microsoft.com/office/drawing/2014/main" val="3532974022"/>
                    </a:ext>
                  </a:extLst>
                </a:gridCol>
                <a:gridCol w="919040">
                  <a:extLst>
                    <a:ext uri="{9D8B030D-6E8A-4147-A177-3AD203B41FA5}">
                      <a16:colId xmlns:a16="http://schemas.microsoft.com/office/drawing/2014/main" val="1068699154"/>
                    </a:ext>
                  </a:extLst>
                </a:gridCol>
              </a:tblGrid>
              <a:tr h="312261">
                <a:tc rowSpan="2">
                  <a:txBody>
                    <a:bodyPr/>
                    <a:lstStyle/>
                    <a:p>
                      <a:pPr algn="ctr" fontAlgn="ctr"/>
                      <a:r>
                        <a:rPr lang="es-AR" sz="1200" b="1" i="0" u="none" strike="noStrike" dirty="0">
                          <a:solidFill>
                            <a:srgbClr val="000000"/>
                          </a:solidFill>
                          <a:effectLst/>
                          <a:latin typeface="+mn-lt"/>
                        </a:rPr>
                        <a:t>Muestra de colector o pozo</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gridSpan="3">
                  <a:txBody>
                    <a:bodyPr/>
                    <a:lstStyle/>
                    <a:p>
                      <a:pPr algn="ctr" fontAlgn="ctr"/>
                      <a:r>
                        <a:rPr lang="es-AR" sz="1200" b="1" i="0" u="none" strike="noStrike" dirty="0">
                          <a:solidFill>
                            <a:srgbClr val="000000"/>
                          </a:solidFill>
                          <a:effectLst/>
                          <a:latin typeface="+mn-lt"/>
                        </a:rPr>
                        <a:t>Concentración (ppm)</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2162635438"/>
                  </a:ext>
                </a:extLst>
              </a:tr>
              <a:tr h="303340">
                <a:tc vMerge="1">
                  <a:txBody>
                    <a:bodyPr/>
                    <a:lstStyle/>
                    <a:p>
                      <a:endParaRPr lang="es-AR"/>
                    </a:p>
                  </a:txBody>
                  <a:tcPr/>
                </a:tc>
                <a:tc>
                  <a:txBody>
                    <a:bodyPr/>
                    <a:lstStyle/>
                    <a:p>
                      <a:pPr algn="ctr" fontAlgn="ctr"/>
                      <a:r>
                        <a:rPr lang="es-ES" sz="1200" b="1" i="0" u="none" strike="noStrike" dirty="0">
                          <a:solidFill>
                            <a:srgbClr val="000000"/>
                          </a:solidFill>
                          <a:effectLst/>
                          <a:latin typeface="+mn-lt"/>
                        </a:rPr>
                        <a:t>SEC</a:t>
                      </a:r>
                      <a:endParaRPr lang="es-AR" sz="1200" b="1" i="0" u="none" strike="noStrike" dirty="0">
                        <a:solidFill>
                          <a:srgbClr val="000000"/>
                        </a:solidFill>
                        <a:effectLst/>
                        <a:latin typeface="+mn-lt"/>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200" b="1" i="0" u="none" strike="noStrike" dirty="0">
                          <a:solidFill>
                            <a:srgbClr val="000000"/>
                          </a:solidFill>
                          <a:effectLst/>
                          <a:latin typeface="+mn-lt"/>
                        </a:rPr>
                        <a:t>Iodo-almidón</a:t>
                      </a:r>
                      <a:endParaRPr lang="es-AR" sz="1200" b="1" i="0" u="none" strike="noStrike" dirty="0">
                        <a:solidFill>
                          <a:srgbClr val="000000"/>
                        </a:solidFill>
                        <a:effectLst/>
                        <a:latin typeface="+mn-lt"/>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200" b="1" i="0" u="none" strike="noStrike" dirty="0">
                          <a:solidFill>
                            <a:srgbClr val="000000"/>
                          </a:solidFill>
                          <a:effectLst/>
                          <a:latin typeface="+mn-lt"/>
                        </a:rPr>
                        <a:t>COD</a:t>
                      </a:r>
                      <a:endParaRPr lang="es-AR" sz="1200" b="1" i="0" u="none" strike="noStrike" dirty="0">
                        <a:solidFill>
                          <a:srgbClr val="000000"/>
                        </a:solidFill>
                        <a:effectLst/>
                        <a:latin typeface="+mn-lt"/>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61981933"/>
                  </a:ext>
                </a:extLst>
              </a:tr>
              <a:tr h="240887">
                <a:tc>
                  <a:txBody>
                    <a:bodyPr/>
                    <a:lstStyle/>
                    <a:p>
                      <a:pPr algn="ctr" fontAlgn="ctr"/>
                      <a:r>
                        <a:rPr lang="es-AR" sz="1200" b="0" i="0" u="none" strike="noStrike" dirty="0">
                          <a:solidFill>
                            <a:srgbClr val="000000"/>
                          </a:solidFill>
                          <a:effectLst/>
                          <a:latin typeface="+mn-lt"/>
                        </a:rPr>
                        <a:t>1</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chemeClr val="tx1"/>
                          </a:solidFill>
                          <a:effectLst/>
                          <a:latin typeface="+mn-lt"/>
                        </a:rPr>
                        <a:t>&lt;90</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es-AR" sz="1200" b="0" i="0" u="none" strike="noStrike" dirty="0">
                          <a:solidFill>
                            <a:schemeClr val="tx1"/>
                          </a:solidFill>
                          <a:effectLst/>
                          <a:latin typeface="+mn-lt"/>
                        </a:rPr>
                        <a:t>&lt;10</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chemeClr val="tx1"/>
                          </a:solidFill>
                          <a:effectLst/>
                          <a:latin typeface="+mn-lt"/>
                        </a:rPr>
                        <a:t>&lt;10</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179959082"/>
                  </a:ext>
                </a:extLst>
              </a:tr>
              <a:tr h="236291">
                <a:tc>
                  <a:txBody>
                    <a:bodyPr/>
                    <a:lstStyle/>
                    <a:p>
                      <a:pPr algn="ctr" fontAlgn="ctr"/>
                      <a:r>
                        <a:rPr lang="es-AR" sz="1200" b="0" i="0" u="none" strike="noStrike">
                          <a:solidFill>
                            <a:srgbClr val="000000"/>
                          </a:solidFill>
                          <a:effectLst/>
                          <a:latin typeface="+mn-lt"/>
                        </a:rPr>
                        <a:t>2</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a:solidFill>
                            <a:schemeClr val="tx1"/>
                          </a:solidFill>
                          <a:effectLst/>
                          <a:latin typeface="+mn-lt"/>
                        </a:rPr>
                        <a:t>582</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es-AR" sz="1200" b="0" i="0" u="none" strike="noStrike" dirty="0">
                          <a:solidFill>
                            <a:schemeClr val="tx1"/>
                          </a:solidFill>
                          <a:effectLst/>
                          <a:latin typeface="+mn-lt"/>
                        </a:rPr>
                        <a:t>524</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chemeClr val="tx1"/>
                          </a:solidFill>
                          <a:effectLst/>
                          <a:latin typeface="+mn-lt"/>
                        </a:rPr>
                        <a:t>642</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251136456"/>
                  </a:ext>
                </a:extLst>
              </a:tr>
              <a:tr h="236291">
                <a:tc>
                  <a:txBody>
                    <a:bodyPr/>
                    <a:lstStyle/>
                    <a:p>
                      <a:pPr algn="ctr" fontAlgn="ctr"/>
                      <a:r>
                        <a:rPr lang="es-AR" sz="1200" b="0" i="0" u="none" strike="noStrike">
                          <a:solidFill>
                            <a:srgbClr val="000000"/>
                          </a:solidFill>
                          <a:effectLst/>
                          <a:latin typeface="+mn-lt"/>
                        </a:rPr>
                        <a:t>3</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chemeClr val="tx1"/>
                          </a:solidFill>
                          <a:effectLst/>
                          <a:latin typeface="+mn-lt"/>
                        </a:rPr>
                        <a:t>&lt;90</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es-AR" sz="1200" b="0" i="0" u="none" strike="noStrike" dirty="0">
                          <a:solidFill>
                            <a:schemeClr val="tx1"/>
                          </a:solidFill>
                          <a:effectLst/>
                          <a:latin typeface="+mn-lt"/>
                        </a:rPr>
                        <a:t>&lt;10</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chemeClr val="tx1"/>
                          </a:solidFill>
                          <a:effectLst/>
                          <a:latin typeface="+mn-lt"/>
                        </a:rPr>
                        <a:t>65</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70420072"/>
                  </a:ext>
                </a:extLst>
              </a:tr>
              <a:tr h="236291">
                <a:tc>
                  <a:txBody>
                    <a:bodyPr/>
                    <a:lstStyle/>
                    <a:p>
                      <a:pPr algn="ctr" fontAlgn="ctr"/>
                      <a:r>
                        <a:rPr lang="es-AR" sz="1200" b="0" i="0" u="none" strike="noStrike">
                          <a:solidFill>
                            <a:srgbClr val="000000"/>
                          </a:solidFill>
                          <a:effectLst/>
                          <a:latin typeface="+mn-lt"/>
                        </a:rPr>
                        <a:t>4</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chemeClr val="tx1"/>
                          </a:solidFill>
                          <a:effectLst/>
                          <a:latin typeface="+mn-lt"/>
                        </a:rPr>
                        <a:t>&lt;90</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es-AR" sz="1200" b="0" i="0" u="none" strike="noStrike" dirty="0">
                          <a:solidFill>
                            <a:schemeClr val="tx1"/>
                          </a:solidFill>
                          <a:effectLst/>
                          <a:latin typeface="+mn-lt"/>
                        </a:rPr>
                        <a:t>&lt;10</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a:solidFill>
                            <a:schemeClr val="tx1"/>
                          </a:solidFill>
                          <a:effectLst/>
                          <a:latin typeface="+mn-lt"/>
                        </a:rPr>
                        <a:t>59</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65321644"/>
                  </a:ext>
                </a:extLst>
              </a:tr>
              <a:tr h="236291">
                <a:tc>
                  <a:txBody>
                    <a:bodyPr/>
                    <a:lstStyle/>
                    <a:p>
                      <a:pPr algn="ctr" fontAlgn="ctr"/>
                      <a:r>
                        <a:rPr lang="es-AR" sz="1200" b="0" i="0" u="none" strike="noStrike">
                          <a:solidFill>
                            <a:srgbClr val="000000"/>
                          </a:solidFill>
                          <a:effectLst/>
                          <a:latin typeface="+mn-lt"/>
                        </a:rPr>
                        <a:t>5</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a:solidFill>
                            <a:schemeClr val="tx1"/>
                          </a:solidFill>
                          <a:effectLst/>
                          <a:latin typeface="+mn-lt"/>
                        </a:rPr>
                        <a:t>352</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es-AR" sz="1200" b="0" i="0" u="none" strike="noStrike" dirty="0">
                          <a:solidFill>
                            <a:schemeClr val="tx1"/>
                          </a:solidFill>
                          <a:effectLst/>
                          <a:latin typeface="+mn-lt"/>
                        </a:rPr>
                        <a:t>318</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chemeClr val="tx1"/>
                          </a:solidFill>
                          <a:effectLst/>
                          <a:latin typeface="+mn-lt"/>
                        </a:rPr>
                        <a:t>402</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600340588"/>
                  </a:ext>
                </a:extLst>
              </a:tr>
              <a:tr h="236291">
                <a:tc>
                  <a:txBody>
                    <a:bodyPr/>
                    <a:lstStyle/>
                    <a:p>
                      <a:pPr algn="ctr" fontAlgn="ctr"/>
                      <a:r>
                        <a:rPr lang="es-AR" sz="1200" b="0" i="0" u="none" strike="noStrike" dirty="0">
                          <a:solidFill>
                            <a:srgbClr val="000000"/>
                          </a:solidFill>
                          <a:effectLst/>
                          <a:latin typeface="+mn-lt"/>
                        </a:rPr>
                        <a:t>6</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a:solidFill>
                            <a:schemeClr val="tx1"/>
                          </a:solidFill>
                          <a:effectLst/>
                          <a:latin typeface="+mn-lt"/>
                        </a:rPr>
                        <a:t>355</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es-AR" sz="1200" b="0" i="0" u="none" strike="noStrike" dirty="0">
                          <a:solidFill>
                            <a:schemeClr val="tx1"/>
                          </a:solidFill>
                          <a:effectLst/>
                          <a:latin typeface="+mn-lt"/>
                        </a:rPr>
                        <a:t>294</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chemeClr val="tx1"/>
                          </a:solidFill>
                          <a:effectLst/>
                          <a:latin typeface="+mn-lt"/>
                        </a:rPr>
                        <a:t>480</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551518474"/>
                  </a:ext>
                </a:extLst>
              </a:tr>
              <a:tr h="236291">
                <a:tc>
                  <a:txBody>
                    <a:bodyPr/>
                    <a:lstStyle/>
                    <a:p>
                      <a:pPr algn="ctr" fontAlgn="ctr"/>
                      <a:r>
                        <a:rPr lang="es-AR" sz="1200" b="0" i="0" u="none" strike="noStrike" dirty="0">
                          <a:solidFill>
                            <a:srgbClr val="000000"/>
                          </a:solidFill>
                          <a:effectLst/>
                          <a:latin typeface="+mn-lt"/>
                        </a:rPr>
                        <a:t>7</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chemeClr val="tx1"/>
                          </a:solidFill>
                          <a:effectLst/>
                          <a:latin typeface="+mn-lt"/>
                        </a:rPr>
                        <a:t>646</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es-AR" sz="1200" b="0" i="0" u="none" strike="noStrike" dirty="0">
                          <a:solidFill>
                            <a:schemeClr val="tx1"/>
                          </a:solidFill>
                          <a:effectLst/>
                          <a:latin typeface="+mn-lt"/>
                        </a:rPr>
                        <a:t>556</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chemeClr val="tx1"/>
                          </a:solidFill>
                          <a:effectLst/>
                          <a:latin typeface="+mn-lt"/>
                        </a:rPr>
                        <a:t>960</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235334418"/>
                  </a:ext>
                </a:extLst>
              </a:tr>
              <a:tr h="236291">
                <a:tc>
                  <a:txBody>
                    <a:bodyPr/>
                    <a:lstStyle/>
                    <a:p>
                      <a:pPr algn="ctr" fontAlgn="ctr"/>
                      <a:r>
                        <a:rPr lang="es-AR" sz="1200" b="0" i="0" u="none" strike="noStrike" dirty="0">
                          <a:solidFill>
                            <a:srgbClr val="000000"/>
                          </a:solidFill>
                          <a:effectLst/>
                          <a:latin typeface="+mn-lt"/>
                        </a:rPr>
                        <a:t>8</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chemeClr val="tx1"/>
                          </a:solidFill>
                          <a:effectLst/>
                          <a:latin typeface="+mn-lt"/>
                        </a:rPr>
                        <a:t>&lt;90</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es-AR" sz="1200" b="0" i="0" u="none" strike="noStrike">
                          <a:solidFill>
                            <a:schemeClr val="tx1"/>
                          </a:solidFill>
                          <a:effectLst/>
                          <a:latin typeface="+mn-lt"/>
                        </a:rPr>
                        <a:t>36</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chemeClr val="tx1"/>
                          </a:solidFill>
                          <a:effectLst/>
                          <a:latin typeface="+mn-lt"/>
                        </a:rPr>
                        <a:t>351</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153155337"/>
                  </a:ext>
                </a:extLst>
              </a:tr>
              <a:tr h="236291">
                <a:tc>
                  <a:txBody>
                    <a:bodyPr/>
                    <a:lstStyle/>
                    <a:p>
                      <a:pPr algn="ctr" fontAlgn="ctr"/>
                      <a:r>
                        <a:rPr lang="es-AR" sz="1200" b="0" i="0" u="none" strike="noStrike" dirty="0">
                          <a:solidFill>
                            <a:srgbClr val="000000"/>
                          </a:solidFill>
                          <a:effectLst/>
                          <a:latin typeface="+mn-lt"/>
                        </a:rPr>
                        <a:t>9</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a:solidFill>
                            <a:schemeClr val="tx1"/>
                          </a:solidFill>
                          <a:effectLst/>
                          <a:latin typeface="+mn-lt"/>
                        </a:rPr>
                        <a:t>185</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es-AR" sz="1200" b="0" i="0" u="none" strike="noStrike" dirty="0">
                          <a:solidFill>
                            <a:schemeClr val="tx1"/>
                          </a:solidFill>
                          <a:effectLst/>
                          <a:latin typeface="+mn-lt"/>
                        </a:rPr>
                        <a:t>108</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chemeClr val="tx1"/>
                          </a:solidFill>
                          <a:effectLst/>
                          <a:latin typeface="+mn-lt"/>
                        </a:rPr>
                        <a:t>318</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533990937"/>
                  </a:ext>
                </a:extLst>
              </a:tr>
              <a:tr h="236291">
                <a:tc>
                  <a:txBody>
                    <a:bodyPr/>
                    <a:lstStyle/>
                    <a:p>
                      <a:pPr algn="ctr" fontAlgn="ctr"/>
                      <a:r>
                        <a:rPr lang="es-AR" sz="1200" b="0" i="0" u="none" strike="noStrike" dirty="0">
                          <a:solidFill>
                            <a:srgbClr val="000000"/>
                          </a:solidFill>
                          <a:effectLst/>
                          <a:latin typeface="+mn-lt"/>
                        </a:rPr>
                        <a:t>10</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chemeClr val="tx1"/>
                          </a:solidFill>
                          <a:effectLst/>
                          <a:latin typeface="+mn-lt"/>
                        </a:rPr>
                        <a:t>310</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es-AR" sz="1200" b="0" i="0" u="none" strike="noStrike" dirty="0">
                          <a:solidFill>
                            <a:schemeClr val="tx1"/>
                          </a:solidFill>
                          <a:effectLst/>
                          <a:latin typeface="+mn-lt"/>
                        </a:rPr>
                        <a:t>294</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chemeClr val="tx1"/>
                          </a:solidFill>
                          <a:effectLst/>
                          <a:latin typeface="+mn-lt"/>
                        </a:rPr>
                        <a:t>1073</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91485017"/>
                  </a:ext>
                </a:extLst>
              </a:tr>
            </a:tbl>
          </a:graphicData>
        </a:graphic>
      </p:graphicFrame>
      <p:sp>
        <p:nvSpPr>
          <p:cNvPr id="2" name="Marcador de contenido 8">
            <a:extLst>
              <a:ext uri="{FF2B5EF4-FFF2-40B4-BE49-F238E27FC236}">
                <a16:creationId xmlns:a16="http://schemas.microsoft.com/office/drawing/2014/main" id="{0637569B-8C27-292C-91A9-AF479EF14799}"/>
              </a:ext>
            </a:extLst>
          </p:cNvPr>
          <p:cNvSpPr txBox="1">
            <a:spLocks/>
          </p:cNvSpPr>
          <p:nvPr/>
        </p:nvSpPr>
        <p:spPr>
          <a:xfrm>
            <a:off x="584948" y="1575395"/>
            <a:ext cx="4964205" cy="12718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AR" sz="1400" u="sng" dirty="0"/>
              <a:t>Características del agua de producción</a:t>
            </a:r>
            <a:r>
              <a:rPr lang="es-AR" sz="1400" dirty="0"/>
              <a:t>:</a:t>
            </a:r>
          </a:p>
          <a:p>
            <a:pPr lvl="1">
              <a:buFont typeface="Wingdings" panose="05000000000000000000" pitchFamily="2" charset="2"/>
              <a:buChar char="§"/>
            </a:pPr>
            <a:r>
              <a:rPr lang="es-AR" sz="1400" dirty="0"/>
              <a:t>TDS 91 ppm</a:t>
            </a:r>
          </a:p>
          <a:p>
            <a:pPr lvl="1">
              <a:buFont typeface="Wingdings" panose="05000000000000000000" pitchFamily="2" charset="2"/>
              <a:buChar char="§"/>
            </a:pPr>
            <a:r>
              <a:rPr lang="es-AR" sz="1400" dirty="0"/>
              <a:t>Contenido de OIW variable</a:t>
            </a:r>
          </a:p>
          <a:p>
            <a:pPr marL="457200" lvl="1" indent="-457200">
              <a:buFont typeface="Arial" panose="020B0604020202020204" pitchFamily="34" charset="0"/>
              <a:buNone/>
            </a:pPr>
            <a:r>
              <a:rPr lang="es-AR" sz="1400" u="sng" dirty="0"/>
              <a:t>Polímero</a:t>
            </a:r>
            <a:r>
              <a:rPr lang="es-AR" sz="1400" dirty="0"/>
              <a:t>: </a:t>
            </a:r>
          </a:p>
          <a:p>
            <a:pPr marL="717550" lvl="1" indent="-269875">
              <a:buFont typeface="Wingdings" panose="05000000000000000000" pitchFamily="2" charset="2"/>
              <a:buChar char="§"/>
            </a:pPr>
            <a:r>
              <a:rPr lang="es-AR" sz="1400" dirty="0"/>
              <a:t>SNF </a:t>
            </a:r>
            <a:r>
              <a:rPr lang="es-AR" sz="1400" b="1" dirty="0"/>
              <a:t>FP 3630 (Copolímero - 0% ATBS)</a:t>
            </a:r>
          </a:p>
        </p:txBody>
      </p:sp>
      <p:pic>
        <p:nvPicPr>
          <p:cNvPr id="10" name="Imagen 9">
            <a:extLst>
              <a:ext uri="{FF2B5EF4-FFF2-40B4-BE49-F238E27FC236}">
                <a16:creationId xmlns:a16="http://schemas.microsoft.com/office/drawing/2014/main" id="{81673826-3603-DEBC-83C5-2FE4A0BDC60D}"/>
              </a:ext>
            </a:extLst>
          </p:cNvPr>
          <p:cNvPicPr>
            <a:picLocks noChangeAspect="1"/>
          </p:cNvPicPr>
          <p:nvPr/>
        </p:nvPicPr>
        <p:blipFill>
          <a:blip r:embed="rId3"/>
          <a:stretch>
            <a:fillRect/>
          </a:stretch>
        </p:blipFill>
        <p:spPr>
          <a:xfrm>
            <a:off x="5125519" y="5849244"/>
            <a:ext cx="3753987" cy="736994"/>
          </a:xfrm>
          <a:prstGeom prst="rect">
            <a:avLst/>
          </a:prstGeom>
        </p:spPr>
      </p:pic>
      <p:pic>
        <p:nvPicPr>
          <p:cNvPr id="15" name="Imagen 14">
            <a:extLst>
              <a:ext uri="{FF2B5EF4-FFF2-40B4-BE49-F238E27FC236}">
                <a16:creationId xmlns:a16="http://schemas.microsoft.com/office/drawing/2014/main" id="{9F90A97F-134E-8A95-11EA-E2E17EE704B6}"/>
              </a:ext>
            </a:extLst>
          </p:cNvPr>
          <p:cNvPicPr>
            <a:picLocks noChangeAspect="1"/>
          </p:cNvPicPr>
          <p:nvPr/>
        </p:nvPicPr>
        <p:blipFill>
          <a:blip r:embed="rId4"/>
          <a:stretch>
            <a:fillRect/>
          </a:stretch>
        </p:blipFill>
        <p:spPr>
          <a:xfrm>
            <a:off x="7534205" y="3124249"/>
            <a:ext cx="4205030" cy="2556784"/>
          </a:xfrm>
          <a:prstGeom prst="rect">
            <a:avLst/>
          </a:prstGeom>
          <a:ln>
            <a:solidFill>
              <a:schemeClr val="tx1"/>
            </a:solidFill>
          </a:ln>
        </p:spPr>
      </p:pic>
      <p:sp>
        <p:nvSpPr>
          <p:cNvPr id="17" name="CuadroTexto 16">
            <a:extLst>
              <a:ext uri="{FF2B5EF4-FFF2-40B4-BE49-F238E27FC236}">
                <a16:creationId xmlns:a16="http://schemas.microsoft.com/office/drawing/2014/main" id="{DB46CD84-A96C-E679-BED1-860D37F8C1F9}"/>
              </a:ext>
            </a:extLst>
          </p:cNvPr>
          <p:cNvSpPr txBox="1"/>
          <p:nvPr/>
        </p:nvSpPr>
        <p:spPr>
          <a:xfrm>
            <a:off x="8769817" y="5986909"/>
            <a:ext cx="1987442" cy="461665"/>
          </a:xfrm>
          <a:prstGeom prst="rect">
            <a:avLst/>
          </a:prstGeom>
          <a:noFill/>
        </p:spPr>
        <p:txBody>
          <a:bodyPr wrap="square">
            <a:spAutoFit/>
          </a:bodyPr>
          <a:lstStyle/>
          <a:p>
            <a:pPr algn="ctr"/>
            <a:r>
              <a:rPr lang="es-AR" sz="1200" i="1" dirty="0"/>
              <a:t>Muestras </a:t>
            </a:r>
            <a:r>
              <a:rPr lang="es-AR" sz="1200" i="1" dirty="0" err="1"/>
              <a:t>pre-tratadas</a:t>
            </a:r>
            <a:r>
              <a:rPr lang="es-AR" sz="1200" i="1" dirty="0"/>
              <a:t> analizadas</a:t>
            </a:r>
          </a:p>
        </p:txBody>
      </p:sp>
      <p:sp>
        <p:nvSpPr>
          <p:cNvPr id="19" name="CuadroTexto 18">
            <a:extLst>
              <a:ext uri="{FF2B5EF4-FFF2-40B4-BE49-F238E27FC236}">
                <a16:creationId xmlns:a16="http://schemas.microsoft.com/office/drawing/2014/main" id="{12BE0794-78A2-21B1-EFA8-887513AC5B51}"/>
              </a:ext>
            </a:extLst>
          </p:cNvPr>
          <p:cNvSpPr txBox="1"/>
          <p:nvPr/>
        </p:nvSpPr>
        <p:spPr>
          <a:xfrm>
            <a:off x="5032700" y="1570748"/>
            <a:ext cx="6574352" cy="1908215"/>
          </a:xfrm>
          <a:prstGeom prst="rect">
            <a:avLst/>
          </a:prstGeom>
          <a:noFill/>
        </p:spPr>
        <p:txBody>
          <a:bodyPr wrap="square">
            <a:spAutoFit/>
          </a:bodyPr>
          <a:lstStyle/>
          <a:p>
            <a:pPr>
              <a:spcAft>
                <a:spcPts val="600"/>
              </a:spcAft>
            </a:pPr>
            <a:r>
              <a:rPr lang="es-AR" sz="1400" u="sng" dirty="0"/>
              <a:t>Observaciones</a:t>
            </a:r>
            <a:r>
              <a:rPr lang="es-AR" sz="1400" dirty="0"/>
              <a:t>:</a:t>
            </a:r>
          </a:p>
          <a:p>
            <a:pPr marL="285750" indent="-285750" algn="just">
              <a:spcAft>
                <a:spcPts val="600"/>
              </a:spcAft>
              <a:buFont typeface="Wingdings" panose="05000000000000000000" pitchFamily="2" charset="2"/>
              <a:buChar char="ü"/>
            </a:pPr>
            <a:r>
              <a:rPr lang="es-AR" sz="1400" b="1" dirty="0"/>
              <a:t>Buena linealidad con iodo-almidón y COD</a:t>
            </a:r>
            <a:r>
              <a:rPr lang="es-AR" sz="1400" dirty="0"/>
              <a:t>.</a:t>
            </a:r>
          </a:p>
          <a:p>
            <a:pPr marL="285750" indent="-285750" algn="just">
              <a:spcAft>
                <a:spcPts val="600"/>
              </a:spcAft>
              <a:buFont typeface="Wingdings" panose="05000000000000000000" pitchFamily="2" charset="2"/>
              <a:buChar char="ü"/>
            </a:pPr>
            <a:r>
              <a:rPr lang="es-AR" sz="1400" dirty="0"/>
              <a:t>El método </a:t>
            </a:r>
            <a:r>
              <a:rPr lang="es-AR" sz="1400" b="1" dirty="0"/>
              <a:t>iodo-almidón provee una buena aproximación </a:t>
            </a:r>
            <a:r>
              <a:rPr lang="es-AR" sz="1400" dirty="0"/>
              <a:t>en la mayoría de los casos, con </a:t>
            </a:r>
            <a:r>
              <a:rPr lang="es-AR" sz="1400" b="1" dirty="0"/>
              <a:t>diferencias &lt;120 ppm</a:t>
            </a:r>
            <a:r>
              <a:rPr lang="es-AR" sz="1400" dirty="0"/>
              <a:t>.</a:t>
            </a:r>
          </a:p>
          <a:p>
            <a:pPr marL="285750" indent="-285750" algn="just">
              <a:spcAft>
                <a:spcPts val="600"/>
              </a:spcAft>
              <a:buFont typeface="Wingdings" panose="05000000000000000000" pitchFamily="2" charset="2"/>
              <a:buChar char="ü"/>
            </a:pPr>
            <a:r>
              <a:rPr lang="es-AR" sz="1400" b="1" dirty="0"/>
              <a:t>A mayor cantidad de petróleo residual, más difiere el método COD respecto a los otros métodos</a:t>
            </a:r>
          </a:p>
          <a:p>
            <a:pPr marL="285750" indent="-285750" algn="just">
              <a:spcAft>
                <a:spcPts val="600"/>
              </a:spcAft>
              <a:buFont typeface="Wingdings" panose="05000000000000000000" pitchFamily="2" charset="2"/>
              <a:buChar char="ü"/>
            </a:pPr>
            <a:endParaRPr lang="es-AR" sz="1400" dirty="0"/>
          </a:p>
        </p:txBody>
      </p:sp>
      <p:grpSp>
        <p:nvGrpSpPr>
          <p:cNvPr id="5" name="Grupo 4">
            <a:extLst>
              <a:ext uri="{FF2B5EF4-FFF2-40B4-BE49-F238E27FC236}">
                <a16:creationId xmlns:a16="http://schemas.microsoft.com/office/drawing/2014/main" id="{F2D1128E-A7FD-5E91-A925-A646880D2AA9}"/>
              </a:ext>
            </a:extLst>
          </p:cNvPr>
          <p:cNvGrpSpPr/>
          <p:nvPr/>
        </p:nvGrpSpPr>
        <p:grpSpPr>
          <a:xfrm>
            <a:off x="5125519" y="3917842"/>
            <a:ext cx="2220546" cy="723275"/>
            <a:chOff x="5966645" y="2756456"/>
            <a:chExt cx="2220546" cy="723275"/>
          </a:xfrm>
        </p:grpSpPr>
        <p:pic>
          <p:nvPicPr>
            <p:cNvPr id="6" name="Gráfico 5" descr="Marca de verificación con relleno sólido">
              <a:extLst>
                <a:ext uri="{FF2B5EF4-FFF2-40B4-BE49-F238E27FC236}">
                  <a16:creationId xmlns:a16="http://schemas.microsoft.com/office/drawing/2014/main" id="{A2723ADA-F43B-3FB3-7D4C-8F6D7FDDD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608501" y="2758376"/>
              <a:ext cx="314325" cy="314325"/>
            </a:xfrm>
            <a:prstGeom prst="rect">
              <a:avLst/>
            </a:prstGeom>
          </p:spPr>
        </p:pic>
        <p:pic>
          <p:nvPicPr>
            <p:cNvPr id="7" name="Gráfico 6" descr="Cerrar con relleno sólido">
              <a:extLst>
                <a:ext uri="{FF2B5EF4-FFF2-40B4-BE49-F238E27FC236}">
                  <a16:creationId xmlns:a16="http://schemas.microsoft.com/office/drawing/2014/main" id="{A0DF42DD-3B10-A610-F2D0-6413E938500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608500" y="3165406"/>
              <a:ext cx="314325" cy="314325"/>
            </a:xfrm>
            <a:prstGeom prst="rect">
              <a:avLst/>
            </a:prstGeom>
          </p:spPr>
        </p:pic>
        <p:sp>
          <p:nvSpPr>
            <p:cNvPr id="8" name="CuadroTexto 7">
              <a:extLst>
                <a:ext uri="{FF2B5EF4-FFF2-40B4-BE49-F238E27FC236}">
                  <a16:creationId xmlns:a16="http://schemas.microsoft.com/office/drawing/2014/main" id="{9671257A-4BCE-0C86-6AE7-75D7473D881E}"/>
                </a:ext>
              </a:extLst>
            </p:cNvPr>
            <p:cNvSpPr txBox="1"/>
            <p:nvPr/>
          </p:nvSpPr>
          <p:spPr>
            <a:xfrm>
              <a:off x="5966645" y="2756456"/>
              <a:ext cx="2220546" cy="723275"/>
            </a:xfrm>
            <a:prstGeom prst="rect">
              <a:avLst/>
            </a:prstGeom>
            <a:noFill/>
          </p:spPr>
          <p:txBody>
            <a:bodyPr wrap="square">
              <a:spAutoFit/>
            </a:bodyPr>
            <a:lstStyle/>
            <a:p>
              <a:pPr algn="just">
                <a:spcAft>
                  <a:spcPts val="600"/>
                </a:spcAft>
              </a:pPr>
              <a:r>
                <a:rPr lang="es-AR" sz="1800" b="1" dirty="0"/>
                <a:t>Iodo-almidón                 </a:t>
              </a:r>
            </a:p>
            <a:p>
              <a:pPr algn="just">
                <a:spcAft>
                  <a:spcPts val="600"/>
                </a:spcAft>
              </a:pPr>
              <a:r>
                <a:rPr lang="es-AR" sz="1800" b="1" dirty="0"/>
                <a:t>Método COD </a:t>
              </a:r>
            </a:p>
          </p:txBody>
        </p:sp>
      </p:grpSp>
    </p:spTree>
    <p:extLst>
      <p:ext uri="{BB962C8B-B14F-4D97-AF65-F5344CB8AC3E}">
        <p14:creationId xmlns:p14="http://schemas.microsoft.com/office/powerpoint/2010/main" val="370049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7"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50F9CF1-6234-0908-1AB1-CCCB57559C0F}"/>
              </a:ext>
            </a:extLst>
          </p:cNvPr>
          <p:cNvSpPr>
            <a:spLocks noGrp="1"/>
          </p:cNvSpPr>
          <p:nvPr>
            <p:ph type="title"/>
          </p:nvPr>
        </p:nvSpPr>
        <p:spPr>
          <a:xfrm>
            <a:off x="381560" y="875550"/>
            <a:ext cx="10343590" cy="551657"/>
          </a:xfrm>
        </p:spPr>
        <p:txBody>
          <a:bodyPr/>
          <a:lstStyle/>
          <a:p>
            <a:r>
              <a:rPr lang="es-AR" sz="2400" b="1" dirty="0">
                <a:latin typeface="Aharoni" panose="02010803020104030203" pitchFamily="2" charset="-79"/>
                <a:cs typeface="Aharoni" panose="02010803020104030203" pitchFamily="2" charset="-79"/>
              </a:rPr>
              <a:t>Caso de estudio N°</a:t>
            </a:r>
            <a:r>
              <a:rPr lang="es-AR" sz="4000" b="1" dirty="0">
                <a:latin typeface="Aharoni" panose="02010803020104030203" pitchFamily="2" charset="-79"/>
                <a:cs typeface="Aharoni" panose="02010803020104030203" pitchFamily="2" charset="-79"/>
              </a:rPr>
              <a:t>2</a:t>
            </a:r>
            <a:endParaRPr lang="es-AR" sz="2400" b="1" dirty="0">
              <a:latin typeface="Aharoni" panose="02010803020104030203" pitchFamily="2" charset="-79"/>
              <a:cs typeface="Aharoni" panose="02010803020104030203" pitchFamily="2" charset="-79"/>
            </a:endParaRPr>
          </a:p>
        </p:txBody>
      </p:sp>
      <p:graphicFrame>
        <p:nvGraphicFramePr>
          <p:cNvPr id="3" name="Tabla 2">
            <a:extLst>
              <a:ext uri="{FF2B5EF4-FFF2-40B4-BE49-F238E27FC236}">
                <a16:creationId xmlns:a16="http://schemas.microsoft.com/office/drawing/2014/main" id="{DD1ADA7C-B8CE-2876-3F7B-BCECFFFABFC9}"/>
              </a:ext>
            </a:extLst>
          </p:cNvPr>
          <p:cNvGraphicFramePr>
            <a:graphicFrameLocks noGrp="1"/>
          </p:cNvGraphicFramePr>
          <p:nvPr>
            <p:extLst>
              <p:ext uri="{D42A27DB-BD31-4B8C-83A1-F6EECF244321}">
                <p14:modId xmlns:p14="http://schemas.microsoft.com/office/powerpoint/2010/main" val="2071546706"/>
              </p:ext>
            </p:extLst>
          </p:nvPr>
        </p:nvGraphicFramePr>
        <p:xfrm>
          <a:off x="610464" y="3733664"/>
          <a:ext cx="4319798" cy="2006195"/>
        </p:xfrm>
        <a:graphic>
          <a:graphicData uri="http://schemas.openxmlformats.org/drawingml/2006/table">
            <a:tbl>
              <a:tblPr/>
              <a:tblGrid>
                <a:gridCol w="1624223">
                  <a:extLst>
                    <a:ext uri="{9D8B030D-6E8A-4147-A177-3AD203B41FA5}">
                      <a16:colId xmlns:a16="http://schemas.microsoft.com/office/drawing/2014/main" val="565686021"/>
                    </a:ext>
                  </a:extLst>
                </a:gridCol>
                <a:gridCol w="787299">
                  <a:extLst>
                    <a:ext uri="{9D8B030D-6E8A-4147-A177-3AD203B41FA5}">
                      <a16:colId xmlns:a16="http://schemas.microsoft.com/office/drawing/2014/main" val="557794223"/>
                    </a:ext>
                  </a:extLst>
                </a:gridCol>
                <a:gridCol w="654583">
                  <a:extLst>
                    <a:ext uri="{9D8B030D-6E8A-4147-A177-3AD203B41FA5}">
                      <a16:colId xmlns:a16="http://schemas.microsoft.com/office/drawing/2014/main" val="1068699154"/>
                    </a:ext>
                  </a:extLst>
                </a:gridCol>
                <a:gridCol w="1253693">
                  <a:extLst>
                    <a:ext uri="{9D8B030D-6E8A-4147-A177-3AD203B41FA5}">
                      <a16:colId xmlns:a16="http://schemas.microsoft.com/office/drawing/2014/main" val="2763166174"/>
                    </a:ext>
                  </a:extLst>
                </a:gridCol>
              </a:tblGrid>
              <a:tr h="290817">
                <a:tc rowSpan="2">
                  <a:txBody>
                    <a:bodyPr/>
                    <a:lstStyle/>
                    <a:p>
                      <a:pPr algn="ctr" fontAlgn="ctr"/>
                      <a:r>
                        <a:rPr lang="es-AR" sz="1200" b="1" i="0" u="none" strike="noStrike" dirty="0">
                          <a:solidFill>
                            <a:srgbClr val="000000"/>
                          </a:solidFill>
                          <a:effectLst/>
                          <a:latin typeface="+mn-lt"/>
                        </a:rPr>
                        <a:t>Muestra de planta de inyección</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gridSpan="3">
                  <a:txBody>
                    <a:bodyPr/>
                    <a:lstStyle/>
                    <a:p>
                      <a:pPr algn="ctr" fontAlgn="ctr"/>
                      <a:r>
                        <a:rPr lang="es-AR" sz="1200" b="1" i="0" u="none" strike="noStrike" dirty="0">
                          <a:solidFill>
                            <a:srgbClr val="000000"/>
                          </a:solidFill>
                          <a:effectLst/>
                          <a:latin typeface="+mn-lt"/>
                        </a:rPr>
                        <a:t>Concentración (ppm)</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es-AR" sz="1200" b="1" i="0" u="none" strike="noStrike" dirty="0">
                        <a:solidFill>
                          <a:srgbClr val="000000"/>
                        </a:solidFill>
                        <a:effectLst/>
                        <a:latin typeface="+mn-lt"/>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es-AR" sz="1200" b="1" i="0" u="none" strike="noStrike" dirty="0">
                        <a:solidFill>
                          <a:srgbClr val="000000"/>
                        </a:solidFill>
                        <a:effectLst/>
                        <a:latin typeface="+mn-lt"/>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62635438"/>
                  </a:ext>
                </a:extLst>
              </a:tr>
              <a:tr h="266171">
                <a:tc vMerge="1">
                  <a:txBody>
                    <a:bodyPr/>
                    <a:lstStyle/>
                    <a:p>
                      <a:endParaRPr lang="es-AR"/>
                    </a:p>
                  </a:txBody>
                  <a:tcPr/>
                </a:tc>
                <a:tc>
                  <a:txBody>
                    <a:bodyPr/>
                    <a:lstStyle/>
                    <a:p>
                      <a:pPr algn="ctr" fontAlgn="ctr"/>
                      <a:r>
                        <a:rPr lang="es-ES" sz="1200" b="1" i="0" u="none" strike="noStrike" dirty="0">
                          <a:solidFill>
                            <a:srgbClr val="000000"/>
                          </a:solidFill>
                          <a:effectLst/>
                          <a:latin typeface="+mn-lt"/>
                        </a:rPr>
                        <a:t>SEC</a:t>
                      </a:r>
                      <a:endParaRPr lang="es-AR" sz="1200" b="1" i="0" u="none" strike="noStrike" dirty="0">
                        <a:solidFill>
                          <a:srgbClr val="000000"/>
                        </a:solidFill>
                        <a:effectLst/>
                        <a:latin typeface="+mn-lt"/>
                      </a:endParaRPr>
                    </a:p>
                  </a:txBody>
                  <a:tcPr marL="6350" marR="6350" marT="6350" marB="0" anchor="ctr">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200" b="1" i="0" u="none" strike="noStrike" dirty="0">
                          <a:solidFill>
                            <a:srgbClr val="000000"/>
                          </a:solidFill>
                          <a:effectLst/>
                          <a:latin typeface="+mn-lt"/>
                        </a:rPr>
                        <a:t>COD</a:t>
                      </a:r>
                      <a:endParaRPr lang="es-AR" sz="1200" b="1" i="0" u="none" strike="noStrike" dirty="0">
                        <a:solidFill>
                          <a:srgbClr val="000000"/>
                        </a:solidFill>
                        <a:effectLst/>
                        <a:latin typeface="+mn-lt"/>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1" i="0" u="none" strike="noStrike" dirty="0">
                          <a:solidFill>
                            <a:srgbClr val="000000"/>
                          </a:solidFill>
                          <a:effectLst/>
                          <a:latin typeface="+mn-lt"/>
                        </a:rPr>
                        <a:t>Refractometría</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61981933"/>
                  </a:ext>
                </a:extLst>
              </a:tr>
              <a:tr h="297317">
                <a:tc>
                  <a:txBody>
                    <a:bodyPr/>
                    <a:lstStyle/>
                    <a:p>
                      <a:pPr algn="ctr" fontAlgn="ctr"/>
                      <a:r>
                        <a:rPr lang="es-AR" sz="1200" b="0" i="0" u="none" strike="noStrike" dirty="0">
                          <a:solidFill>
                            <a:srgbClr val="000000"/>
                          </a:solidFill>
                          <a:effectLst/>
                          <a:latin typeface="+mn-lt"/>
                        </a:rPr>
                        <a:t>Solución madre #1</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6301</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a:solidFill>
                            <a:srgbClr val="000000"/>
                          </a:solidFill>
                          <a:effectLst/>
                          <a:latin typeface="+mn-lt"/>
                        </a:rPr>
                        <a:t>6570</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a:solidFill>
                            <a:srgbClr val="000000"/>
                          </a:solidFill>
                          <a:effectLst/>
                          <a:latin typeface="+mn-lt"/>
                        </a:rPr>
                        <a:t>6325</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179959082"/>
                  </a:ext>
                </a:extLst>
              </a:tr>
              <a:tr h="297317">
                <a:tc>
                  <a:txBody>
                    <a:bodyPr/>
                    <a:lstStyle/>
                    <a:p>
                      <a:pPr algn="ctr" fontAlgn="ctr"/>
                      <a:r>
                        <a:rPr lang="es-AR" sz="1200" b="0" i="0" u="none" strike="noStrike" dirty="0">
                          <a:solidFill>
                            <a:srgbClr val="000000"/>
                          </a:solidFill>
                          <a:effectLst/>
                          <a:latin typeface="+mn-lt"/>
                        </a:rPr>
                        <a:t>Solución madre #2</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6351</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a:solidFill>
                            <a:srgbClr val="000000"/>
                          </a:solidFill>
                          <a:effectLst/>
                          <a:latin typeface="+mn-lt"/>
                        </a:rPr>
                        <a:t>6406</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6388</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112724487"/>
                  </a:ext>
                </a:extLst>
              </a:tr>
              <a:tr h="297317">
                <a:tc>
                  <a:txBody>
                    <a:bodyPr/>
                    <a:lstStyle/>
                    <a:p>
                      <a:pPr algn="ctr" fontAlgn="ctr"/>
                      <a:r>
                        <a:rPr lang="es-AR" sz="1200" b="0" i="0" u="none" strike="noStrike" dirty="0">
                          <a:solidFill>
                            <a:srgbClr val="000000"/>
                          </a:solidFill>
                          <a:effectLst/>
                          <a:latin typeface="+mn-lt"/>
                        </a:rPr>
                        <a:t>Solución diluida #1</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742</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a:solidFill>
                            <a:srgbClr val="000000"/>
                          </a:solidFill>
                          <a:effectLst/>
                          <a:latin typeface="+mn-lt"/>
                        </a:rPr>
                        <a:t>810</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738</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874700474"/>
                  </a:ext>
                </a:extLst>
              </a:tr>
              <a:tr h="297317">
                <a:tc>
                  <a:txBody>
                    <a:bodyPr/>
                    <a:lstStyle/>
                    <a:p>
                      <a:pPr algn="ctr" fontAlgn="ctr"/>
                      <a:r>
                        <a:rPr lang="es-AR" sz="1200" b="0" i="0" u="none" strike="noStrike" dirty="0">
                          <a:solidFill>
                            <a:srgbClr val="000000"/>
                          </a:solidFill>
                          <a:effectLst/>
                          <a:latin typeface="+mn-lt"/>
                        </a:rPr>
                        <a:t>Solución diluida #2</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729</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765</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a:solidFill>
                            <a:srgbClr val="000000"/>
                          </a:solidFill>
                          <a:effectLst/>
                          <a:latin typeface="+mn-lt"/>
                        </a:rPr>
                        <a:t>706</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00483772"/>
                  </a:ext>
                </a:extLst>
              </a:tr>
              <a:tr h="25993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a:ln>
                            <a:noFill/>
                          </a:ln>
                          <a:solidFill>
                            <a:srgbClr val="000000"/>
                          </a:solidFill>
                          <a:effectLst/>
                          <a:uLnTx/>
                          <a:uFillTx/>
                          <a:latin typeface="Calibri" panose="020F0502020204030204"/>
                          <a:ea typeface="+mn-ea"/>
                          <a:cs typeface="+mn-cs"/>
                        </a:rPr>
                        <a:t>Solución diluida #3</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a:solidFill>
                            <a:srgbClr val="000000"/>
                          </a:solidFill>
                          <a:effectLst/>
                          <a:latin typeface="+mn-lt"/>
                        </a:rPr>
                        <a:t>717</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693</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694</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245445703"/>
                  </a:ext>
                </a:extLst>
              </a:tr>
            </a:tbl>
          </a:graphicData>
        </a:graphic>
      </p:graphicFrame>
      <p:sp>
        <p:nvSpPr>
          <p:cNvPr id="2" name="Marcador de contenido 8">
            <a:extLst>
              <a:ext uri="{FF2B5EF4-FFF2-40B4-BE49-F238E27FC236}">
                <a16:creationId xmlns:a16="http://schemas.microsoft.com/office/drawing/2014/main" id="{0637569B-8C27-292C-91A9-AF479EF14799}"/>
              </a:ext>
            </a:extLst>
          </p:cNvPr>
          <p:cNvSpPr txBox="1">
            <a:spLocks/>
          </p:cNvSpPr>
          <p:nvPr/>
        </p:nvSpPr>
        <p:spPr>
          <a:xfrm>
            <a:off x="448929" y="1615070"/>
            <a:ext cx="4964205" cy="15912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AR" sz="1400" u="sng" dirty="0"/>
              <a:t>Características del agua de producción tratada (inyección)</a:t>
            </a:r>
            <a:r>
              <a:rPr lang="es-AR" sz="1400" dirty="0"/>
              <a:t>:</a:t>
            </a:r>
          </a:p>
          <a:p>
            <a:pPr lvl="1">
              <a:buFont typeface="Wingdings" panose="05000000000000000000" pitchFamily="2" charset="2"/>
              <a:buChar char="§"/>
            </a:pPr>
            <a:r>
              <a:rPr lang="es-AR" sz="1400" dirty="0"/>
              <a:t>TDS 1215 ppm</a:t>
            </a:r>
          </a:p>
          <a:p>
            <a:pPr lvl="1">
              <a:buFont typeface="Wingdings" panose="05000000000000000000" pitchFamily="2" charset="2"/>
              <a:buChar char="§"/>
            </a:pPr>
            <a:r>
              <a:rPr lang="es-AR" sz="1400" dirty="0"/>
              <a:t>Alto contenido bacteriológico</a:t>
            </a:r>
          </a:p>
          <a:p>
            <a:pPr marL="457200" lvl="1" indent="-457200">
              <a:buFont typeface="Arial" panose="020B0604020202020204" pitchFamily="34" charset="0"/>
              <a:buNone/>
            </a:pPr>
            <a:r>
              <a:rPr lang="es-AR" sz="1400" u="sng" dirty="0"/>
              <a:t>Polímero</a:t>
            </a:r>
            <a:r>
              <a:rPr lang="es-AR" sz="1400" dirty="0"/>
              <a:t>: </a:t>
            </a:r>
          </a:p>
          <a:p>
            <a:pPr marL="717550" lvl="1" indent="-269875">
              <a:buFont typeface="Wingdings" panose="05000000000000000000" pitchFamily="2" charset="2"/>
              <a:buChar char="§"/>
            </a:pPr>
            <a:r>
              <a:rPr lang="es-AR" sz="1400" dirty="0"/>
              <a:t>SNF </a:t>
            </a:r>
            <a:r>
              <a:rPr lang="es-AR" sz="1400" b="1" dirty="0"/>
              <a:t>FP 3630 (Copolímero - 0% ATBS)</a:t>
            </a:r>
            <a:endParaRPr lang="es-AR" sz="1400" dirty="0"/>
          </a:p>
          <a:p>
            <a:pPr marL="0" indent="0">
              <a:buNone/>
            </a:pPr>
            <a:endParaRPr lang="es-AR" sz="1400" dirty="0"/>
          </a:p>
        </p:txBody>
      </p:sp>
      <p:sp>
        <p:nvSpPr>
          <p:cNvPr id="19" name="CuadroTexto 18">
            <a:extLst>
              <a:ext uri="{FF2B5EF4-FFF2-40B4-BE49-F238E27FC236}">
                <a16:creationId xmlns:a16="http://schemas.microsoft.com/office/drawing/2014/main" id="{12BE0794-78A2-21B1-EFA8-887513AC5B51}"/>
              </a:ext>
            </a:extLst>
          </p:cNvPr>
          <p:cNvSpPr txBox="1"/>
          <p:nvPr/>
        </p:nvSpPr>
        <p:spPr>
          <a:xfrm>
            <a:off x="5702179" y="1572900"/>
            <a:ext cx="5181880" cy="1107996"/>
          </a:xfrm>
          <a:prstGeom prst="rect">
            <a:avLst/>
          </a:prstGeom>
          <a:noFill/>
        </p:spPr>
        <p:txBody>
          <a:bodyPr wrap="square">
            <a:spAutoFit/>
          </a:bodyPr>
          <a:lstStyle/>
          <a:p>
            <a:pPr>
              <a:spcAft>
                <a:spcPts val="600"/>
              </a:spcAft>
            </a:pPr>
            <a:r>
              <a:rPr lang="es-AR" sz="1400" u="sng" dirty="0"/>
              <a:t>Observaciones</a:t>
            </a:r>
            <a:r>
              <a:rPr lang="es-AR" sz="1400" dirty="0"/>
              <a:t>:</a:t>
            </a:r>
          </a:p>
          <a:p>
            <a:pPr marL="285750" indent="-285750" algn="just">
              <a:spcAft>
                <a:spcPts val="600"/>
              </a:spcAft>
              <a:buFont typeface="Wingdings" panose="05000000000000000000" pitchFamily="2" charset="2"/>
              <a:buChar char="ü"/>
            </a:pPr>
            <a:r>
              <a:rPr lang="es-AR" sz="1400" b="1" dirty="0"/>
              <a:t>Buena linealidad con iodo-almidón y COD</a:t>
            </a:r>
            <a:r>
              <a:rPr lang="es-AR" sz="1400" dirty="0"/>
              <a:t>.</a:t>
            </a:r>
          </a:p>
          <a:p>
            <a:pPr marL="285750" indent="-285750" algn="just">
              <a:spcAft>
                <a:spcPts val="600"/>
              </a:spcAft>
              <a:buFont typeface="Wingdings" panose="05000000000000000000" pitchFamily="2" charset="2"/>
              <a:buChar char="ü"/>
            </a:pPr>
            <a:r>
              <a:rPr lang="es-AR" sz="1400" b="1" dirty="0"/>
              <a:t>COD</a:t>
            </a:r>
            <a:r>
              <a:rPr lang="es-AR" sz="1400" dirty="0"/>
              <a:t> y </a:t>
            </a:r>
            <a:r>
              <a:rPr lang="es-AR" sz="1400" b="1" dirty="0"/>
              <a:t>refractometría</a:t>
            </a:r>
            <a:r>
              <a:rPr lang="es-AR" sz="1400" dirty="0"/>
              <a:t> proveyeron </a:t>
            </a:r>
            <a:r>
              <a:rPr lang="es-AR" sz="1400" b="1" dirty="0"/>
              <a:t>resultados similares a SEC </a:t>
            </a:r>
            <a:r>
              <a:rPr lang="es-AR" sz="1400" dirty="0"/>
              <a:t>con </a:t>
            </a:r>
            <a:r>
              <a:rPr lang="es-AR" sz="1400" b="1" dirty="0"/>
              <a:t>desviaciones &lt;80 ppm  </a:t>
            </a:r>
            <a:r>
              <a:rPr lang="es-AR" sz="1400" dirty="0"/>
              <a:t>para solución diluida.</a:t>
            </a:r>
          </a:p>
        </p:txBody>
      </p:sp>
      <p:pic>
        <p:nvPicPr>
          <p:cNvPr id="7" name="Imagen 6">
            <a:extLst>
              <a:ext uri="{FF2B5EF4-FFF2-40B4-BE49-F238E27FC236}">
                <a16:creationId xmlns:a16="http://schemas.microsoft.com/office/drawing/2014/main" id="{CB9FEC4E-5BE3-4B22-54C5-7BEB1F353B54}"/>
              </a:ext>
            </a:extLst>
          </p:cNvPr>
          <p:cNvPicPr>
            <a:picLocks noChangeAspect="1"/>
          </p:cNvPicPr>
          <p:nvPr/>
        </p:nvPicPr>
        <p:blipFill>
          <a:blip r:embed="rId3"/>
          <a:stretch>
            <a:fillRect/>
          </a:stretch>
        </p:blipFill>
        <p:spPr>
          <a:xfrm>
            <a:off x="6286500" y="3733664"/>
            <a:ext cx="4597559" cy="2749759"/>
          </a:xfrm>
          <a:prstGeom prst="rect">
            <a:avLst/>
          </a:prstGeom>
          <a:ln>
            <a:solidFill>
              <a:schemeClr val="tx1"/>
            </a:solidFill>
          </a:ln>
        </p:spPr>
      </p:pic>
      <p:sp>
        <p:nvSpPr>
          <p:cNvPr id="9" name="CuadroTexto 8">
            <a:extLst>
              <a:ext uri="{FF2B5EF4-FFF2-40B4-BE49-F238E27FC236}">
                <a16:creationId xmlns:a16="http://schemas.microsoft.com/office/drawing/2014/main" id="{D9C42E45-F562-7532-DDA7-B0D3EEB80573}"/>
              </a:ext>
            </a:extLst>
          </p:cNvPr>
          <p:cNvSpPr txBox="1"/>
          <p:nvPr/>
        </p:nvSpPr>
        <p:spPr>
          <a:xfrm>
            <a:off x="1110000" y="5982450"/>
            <a:ext cx="3320725" cy="307777"/>
          </a:xfrm>
          <a:prstGeom prst="rect">
            <a:avLst/>
          </a:prstGeom>
          <a:ln w="19050"/>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ts val="600"/>
              </a:spcBef>
              <a:spcAft>
                <a:spcPts val="600"/>
              </a:spcAft>
            </a:pPr>
            <a:r>
              <a:rPr lang="es-AR" sz="1400" b="1" dirty="0"/>
              <a:t>Desviaciones &lt;5% con ambos métodos </a:t>
            </a:r>
          </a:p>
        </p:txBody>
      </p:sp>
      <p:grpSp>
        <p:nvGrpSpPr>
          <p:cNvPr id="16" name="Grupo 15">
            <a:extLst>
              <a:ext uri="{FF2B5EF4-FFF2-40B4-BE49-F238E27FC236}">
                <a16:creationId xmlns:a16="http://schemas.microsoft.com/office/drawing/2014/main" id="{DA617156-D1AE-DD05-8F30-CA13AF244DD7}"/>
              </a:ext>
            </a:extLst>
          </p:cNvPr>
          <p:cNvGrpSpPr/>
          <p:nvPr/>
        </p:nvGrpSpPr>
        <p:grpSpPr>
          <a:xfrm>
            <a:off x="6145161" y="2782262"/>
            <a:ext cx="6096000" cy="380054"/>
            <a:chOff x="5957267" y="2758376"/>
            <a:chExt cx="6096000" cy="380054"/>
          </a:xfrm>
        </p:grpSpPr>
        <p:pic>
          <p:nvPicPr>
            <p:cNvPr id="6" name="Gráfico 5" descr="Marca de verificación con relleno sólido">
              <a:extLst>
                <a:ext uri="{FF2B5EF4-FFF2-40B4-BE49-F238E27FC236}">
                  <a16:creationId xmlns:a16="http://schemas.microsoft.com/office/drawing/2014/main" id="{4C54BD4F-5402-8ED6-604D-B168E129E54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608501" y="2758376"/>
              <a:ext cx="314325" cy="314325"/>
            </a:xfrm>
            <a:prstGeom prst="rect">
              <a:avLst/>
            </a:prstGeom>
          </p:spPr>
        </p:pic>
        <p:sp>
          <p:nvSpPr>
            <p:cNvPr id="15" name="CuadroTexto 14">
              <a:extLst>
                <a:ext uri="{FF2B5EF4-FFF2-40B4-BE49-F238E27FC236}">
                  <a16:creationId xmlns:a16="http://schemas.microsoft.com/office/drawing/2014/main" id="{C6A90637-404F-D742-E2BB-651CFA69F47E}"/>
                </a:ext>
              </a:extLst>
            </p:cNvPr>
            <p:cNvSpPr txBox="1"/>
            <p:nvPr/>
          </p:nvSpPr>
          <p:spPr>
            <a:xfrm>
              <a:off x="5957267" y="2769098"/>
              <a:ext cx="6096000" cy="369332"/>
            </a:xfrm>
            <a:prstGeom prst="rect">
              <a:avLst/>
            </a:prstGeom>
            <a:noFill/>
          </p:spPr>
          <p:txBody>
            <a:bodyPr wrap="square">
              <a:spAutoFit/>
            </a:bodyPr>
            <a:lstStyle/>
            <a:p>
              <a:pPr algn="just">
                <a:spcAft>
                  <a:spcPts val="600"/>
                </a:spcAft>
              </a:pPr>
              <a:r>
                <a:rPr lang="es-AR" sz="1800" b="1" dirty="0"/>
                <a:t>Refractometría               Método COD </a:t>
              </a:r>
            </a:p>
          </p:txBody>
        </p:sp>
      </p:grpSp>
      <p:sp>
        <p:nvSpPr>
          <p:cNvPr id="18" name="CuadroTexto 17">
            <a:extLst>
              <a:ext uri="{FF2B5EF4-FFF2-40B4-BE49-F238E27FC236}">
                <a16:creationId xmlns:a16="http://schemas.microsoft.com/office/drawing/2014/main" id="{8EEB5995-ACBC-8D96-AC8E-19566416C7DF}"/>
              </a:ext>
            </a:extLst>
          </p:cNvPr>
          <p:cNvSpPr txBox="1"/>
          <p:nvPr/>
        </p:nvSpPr>
        <p:spPr>
          <a:xfrm>
            <a:off x="5668690" y="3206353"/>
            <a:ext cx="6253316" cy="307777"/>
          </a:xfrm>
          <a:prstGeom prst="rect">
            <a:avLst/>
          </a:prstGeom>
          <a:noFill/>
        </p:spPr>
        <p:txBody>
          <a:bodyPr wrap="square">
            <a:spAutoFit/>
          </a:bodyPr>
          <a:lstStyle/>
          <a:p>
            <a:r>
              <a:rPr lang="es-AR" sz="1400" i="1" dirty="0"/>
              <a:t>Debe tenerse en consideración que la calidad del agua permanezca estable</a:t>
            </a:r>
            <a:endParaRPr lang="es-AR" sz="1400" dirty="0"/>
          </a:p>
        </p:txBody>
      </p:sp>
      <p:pic>
        <p:nvPicPr>
          <p:cNvPr id="20" name="Gráfico 19" descr="Marca de verificación con relleno sólido">
            <a:extLst>
              <a:ext uri="{FF2B5EF4-FFF2-40B4-BE49-F238E27FC236}">
                <a16:creationId xmlns:a16="http://schemas.microsoft.com/office/drawing/2014/main" id="{2FD84B1B-305A-EA9A-2E1D-6F9B48E61D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761954" y="2790663"/>
            <a:ext cx="314325" cy="314325"/>
          </a:xfrm>
          <a:prstGeom prst="rect">
            <a:avLst/>
          </a:prstGeom>
        </p:spPr>
      </p:pic>
    </p:spTree>
    <p:extLst>
      <p:ext uri="{BB962C8B-B14F-4D97-AF65-F5344CB8AC3E}">
        <p14:creationId xmlns:p14="http://schemas.microsoft.com/office/powerpoint/2010/main" val="364456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9" grpId="0"/>
      <p:bldP spid="9"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4F694E41-9E39-CD69-EF87-2CF7670A273C}"/>
              </a:ext>
            </a:extLst>
          </p:cNvPr>
          <p:cNvSpPr>
            <a:spLocks noGrp="1"/>
          </p:cNvSpPr>
          <p:nvPr>
            <p:ph idx="1"/>
          </p:nvPr>
        </p:nvSpPr>
        <p:spPr>
          <a:xfrm>
            <a:off x="611872" y="1603855"/>
            <a:ext cx="3988703" cy="1386467"/>
          </a:xfrm>
        </p:spPr>
        <p:txBody>
          <a:bodyPr/>
          <a:lstStyle/>
          <a:p>
            <a:pPr marL="0" indent="0">
              <a:buNone/>
            </a:pPr>
            <a:r>
              <a:rPr lang="es-AR" sz="1400" u="sng" dirty="0"/>
              <a:t>Características del agua de producción</a:t>
            </a:r>
            <a:r>
              <a:rPr lang="es-AR" sz="1400" dirty="0"/>
              <a:t>:</a:t>
            </a:r>
          </a:p>
          <a:p>
            <a:pPr lvl="1">
              <a:buFont typeface="Wingdings" panose="05000000000000000000" pitchFamily="2" charset="2"/>
              <a:buChar char="§"/>
            </a:pPr>
            <a:r>
              <a:rPr lang="es-AR" sz="1400" dirty="0"/>
              <a:t>TDS 9200 ppm</a:t>
            </a:r>
          </a:p>
          <a:p>
            <a:pPr lvl="1">
              <a:buFont typeface="Wingdings" panose="05000000000000000000" pitchFamily="2" charset="2"/>
              <a:buChar char="§"/>
            </a:pPr>
            <a:r>
              <a:rPr lang="es-AR" sz="1400" dirty="0"/>
              <a:t>Emulsión agua-petróleo muy estable</a:t>
            </a:r>
          </a:p>
          <a:p>
            <a:pPr marL="457200" lvl="1" indent="-457200">
              <a:buNone/>
            </a:pPr>
            <a:r>
              <a:rPr lang="es-AR" sz="1400" u="sng" dirty="0"/>
              <a:t>Polímero</a:t>
            </a:r>
            <a:r>
              <a:rPr lang="es-AR" sz="1400" dirty="0"/>
              <a:t>: </a:t>
            </a:r>
          </a:p>
          <a:p>
            <a:pPr marL="717550" lvl="1" indent="-269875">
              <a:buFont typeface="Wingdings" panose="05000000000000000000" pitchFamily="2" charset="2"/>
              <a:buChar char="§"/>
            </a:pPr>
            <a:r>
              <a:rPr lang="es-AR" sz="1400" dirty="0"/>
              <a:t>SNF </a:t>
            </a:r>
            <a:r>
              <a:rPr lang="es-AR" sz="1400" b="1" dirty="0"/>
              <a:t>FP 3630 (Copolímero - 0% ATBS)</a:t>
            </a:r>
            <a:r>
              <a:rPr lang="es-AR" sz="1400" dirty="0"/>
              <a:t>  </a:t>
            </a:r>
          </a:p>
          <a:p>
            <a:endParaRPr lang="es-AR" sz="1400" dirty="0"/>
          </a:p>
        </p:txBody>
      </p:sp>
      <p:sp>
        <p:nvSpPr>
          <p:cNvPr id="15" name="Título 3">
            <a:extLst>
              <a:ext uri="{FF2B5EF4-FFF2-40B4-BE49-F238E27FC236}">
                <a16:creationId xmlns:a16="http://schemas.microsoft.com/office/drawing/2014/main" id="{0E7B4A00-AF25-6F91-A80E-846B81AD7810}"/>
              </a:ext>
            </a:extLst>
          </p:cNvPr>
          <p:cNvSpPr txBox="1">
            <a:spLocks/>
          </p:cNvSpPr>
          <p:nvPr/>
        </p:nvSpPr>
        <p:spPr>
          <a:xfrm>
            <a:off x="248320" y="922150"/>
            <a:ext cx="11535897" cy="5516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2400" b="1" dirty="0">
                <a:latin typeface="Aharoni" panose="02010803020104030203" pitchFamily="2" charset="-79"/>
                <a:cs typeface="Aharoni" panose="02010803020104030203" pitchFamily="2" charset="-79"/>
              </a:rPr>
              <a:t>Caso de estudio N°</a:t>
            </a:r>
            <a:r>
              <a:rPr lang="es-AR" sz="3600" b="1" dirty="0">
                <a:latin typeface="Aharoni" panose="02010803020104030203" pitchFamily="2" charset="-79"/>
                <a:cs typeface="Aharoni" panose="02010803020104030203" pitchFamily="2" charset="-79"/>
              </a:rPr>
              <a:t>3</a:t>
            </a:r>
            <a:endParaRPr lang="es-AR" sz="2400" b="1" dirty="0">
              <a:latin typeface="Aharoni" panose="02010803020104030203" pitchFamily="2" charset="-79"/>
              <a:cs typeface="Aharoni" panose="02010803020104030203" pitchFamily="2" charset="-79"/>
            </a:endParaRPr>
          </a:p>
        </p:txBody>
      </p:sp>
      <p:pic>
        <p:nvPicPr>
          <p:cNvPr id="8" name="Imagen 7">
            <a:extLst>
              <a:ext uri="{FF2B5EF4-FFF2-40B4-BE49-F238E27FC236}">
                <a16:creationId xmlns:a16="http://schemas.microsoft.com/office/drawing/2014/main" id="{52F8BF2D-F8CA-032C-9643-2148D90319BE}"/>
              </a:ext>
            </a:extLst>
          </p:cNvPr>
          <p:cNvPicPr>
            <a:picLocks noChangeAspect="1"/>
          </p:cNvPicPr>
          <p:nvPr/>
        </p:nvPicPr>
        <p:blipFill>
          <a:blip r:embed="rId3"/>
          <a:stretch>
            <a:fillRect/>
          </a:stretch>
        </p:blipFill>
        <p:spPr>
          <a:xfrm>
            <a:off x="6358534" y="3537888"/>
            <a:ext cx="4425329" cy="2793276"/>
          </a:xfrm>
          <a:prstGeom prst="rect">
            <a:avLst/>
          </a:prstGeom>
          <a:ln>
            <a:solidFill>
              <a:schemeClr val="tx1"/>
            </a:solidFill>
          </a:ln>
        </p:spPr>
      </p:pic>
      <p:pic>
        <p:nvPicPr>
          <p:cNvPr id="10" name="Imagen 9">
            <a:extLst>
              <a:ext uri="{FF2B5EF4-FFF2-40B4-BE49-F238E27FC236}">
                <a16:creationId xmlns:a16="http://schemas.microsoft.com/office/drawing/2014/main" id="{54C24C8A-A4CC-AC3F-ABAC-9D70A5AA9E68}"/>
              </a:ext>
            </a:extLst>
          </p:cNvPr>
          <p:cNvPicPr>
            <a:picLocks noChangeAspect="1"/>
          </p:cNvPicPr>
          <p:nvPr/>
        </p:nvPicPr>
        <p:blipFill>
          <a:blip r:embed="rId4"/>
          <a:stretch>
            <a:fillRect/>
          </a:stretch>
        </p:blipFill>
        <p:spPr>
          <a:xfrm>
            <a:off x="1408137" y="3537888"/>
            <a:ext cx="4494984" cy="2800410"/>
          </a:xfrm>
          <a:prstGeom prst="rect">
            <a:avLst/>
          </a:prstGeom>
          <a:ln>
            <a:solidFill>
              <a:schemeClr val="tx1"/>
            </a:solidFill>
          </a:ln>
        </p:spPr>
      </p:pic>
      <p:pic>
        <p:nvPicPr>
          <p:cNvPr id="14" name="Imagen 13">
            <a:extLst>
              <a:ext uri="{FF2B5EF4-FFF2-40B4-BE49-F238E27FC236}">
                <a16:creationId xmlns:a16="http://schemas.microsoft.com/office/drawing/2014/main" id="{933664D8-0C88-C3D1-CD30-1C54920E7FBB}"/>
              </a:ext>
            </a:extLst>
          </p:cNvPr>
          <p:cNvPicPr>
            <a:picLocks noChangeAspect="1"/>
          </p:cNvPicPr>
          <p:nvPr/>
        </p:nvPicPr>
        <p:blipFill>
          <a:blip r:embed="rId5"/>
          <a:stretch>
            <a:fillRect/>
          </a:stretch>
        </p:blipFill>
        <p:spPr>
          <a:xfrm>
            <a:off x="5341547" y="1959793"/>
            <a:ext cx="2649964" cy="1148313"/>
          </a:xfrm>
          <a:prstGeom prst="rect">
            <a:avLst/>
          </a:prstGeom>
        </p:spPr>
      </p:pic>
      <p:sp>
        <p:nvSpPr>
          <p:cNvPr id="16" name="Flecha: a la derecha 15">
            <a:extLst>
              <a:ext uri="{FF2B5EF4-FFF2-40B4-BE49-F238E27FC236}">
                <a16:creationId xmlns:a16="http://schemas.microsoft.com/office/drawing/2014/main" id="{1D0D0D9B-E952-0063-A52C-D4CC4D504D9B}"/>
              </a:ext>
            </a:extLst>
          </p:cNvPr>
          <p:cNvSpPr/>
          <p:nvPr/>
        </p:nvSpPr>
        <p:spPr>
          <a:xfrm>
            <a:off x="8369437" y="2492553"/>
            <a:ext cx="609600" cy="338554"/>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s-AR"/>
          </a:p>
        </p:txBody>
      </p:sp>
      <p:pic>
        <p:nvPicPr>
          <p:cNvPr id="18" name="Imagen 17">
            <a:extLst>
              <a:ext uri="{FF2B5EF4-FFF2-40B4-BE49-F238E27FC236}">
                <a16:creationId xmlns:a16="http://schemas.microsoft.com/office/drawing/2014/main" id="{D87392B0-37A8-7B29-351B-A808189EBAAE}"/>
              </a:ext>
            </a:extLst>
          </p:cNvPr>
          <p:cNvPicPr>
            <a:picLocks noChangeAspect="1"/>
          </p:cNvPicPr>
          <p:nvPr/>
        </p:nvPicPr>
        <p:blipFill rotWithShape="1">
          <a:blip r:embed="rId6"/>
          <a:srcRect b="7270"/>
          <a:stretch/>
        </p:blipFill>
        <p:spPr>
          <a:xfrm>
            <a:off x="9356963" y="1911632"/>
            <a:ext cx="2402297" cy="1196474"/>
          </a:xfrm>
          <a:prstGeom prst="rect">
            <a:avLst/>
          </a:prstGeom>
        </p:spPr>
      </p:pic>
      <p:sp>
        <p:nvSpPr>
          <p:cNvPr id="19" name="CuadroTexto 18">
            <a:extLst>
              <a:ext uri="{FF2B5EF4-FFF2-40B4-BE49-F238E27FC236}">
                <a16:creationId xmlns:a16="http://schemas.microsoft.com/office/drawing/2014/main" id="{68E0C2E1-EF2D-72BC-3A7A-6A9E440BC46B}"/>
              </a:ext>
            </a:extLst>
          </p:cNvPr>
          <p:cNvSpPr txBox="1"/>
          <p:nvPr/>
        </p:nvSpPr>
        <p:spPr>
          <a:xfrm>
            <a:off x="6158509" y="1603855"/>
            <a:ext cx="1232257" cy="307777"/>
          </a:xfrm>
          <a:prstGeom prst="rect">
            <a:avLst/>
          </a:prstGeom>
          <a:noFill/>
        </p:spPr>
        <p:txBody>
          <a:bodyPr wrap="square" rtlCol="0">
            <a:spAutoFit/>
          </a:bodyPr>
          <a:lstStyle/>
          <a:p>
            <a:r>
              <a:rPr lang="es-AR" sz="1400" dirty="0"/>
              <a:t>Muestras</a:t>
            </a:r>
          </a:p>
        </p:txBody>
      </p:sp>
      <p:sp>
        <p:nvSpPr>
          <p:cNvPr id="22" name="CuadroTexto 21">
            <a:extLst>
              <a:ext uri="{FF2B5EF4-FFF2-40B4-BE49-F238E27FC236}">
                <a16:creationId xmlns:a16="http://schemas.microsoft.com/office/drawing/2014/main" id="{87A83695-1DED-8BEA-6EA8-F869F79F763B}"/>
              </a:ext>
            </a:extLst>
          </p:cNvPr>
          <p:cNvSpPr txBox="1"/>
          <p:nvPr/>
        </p:nvSpPr>
        <p:spPr>
          <a:xfrm>
            <a:off x="8087523" y="2215554"/>
            <a:ext cx="2538880" cy="276999"/>
          </a:xfrm>
          <a:prstGeom prst="rect">
            <a:avLst/>
          </a:prstGeom>
          <a:noFill/>
        </p:spPr>
        <p:txBody>
          <a:bodyPr wrap="square" rtlCol="0">
            <a:spAutoFit/>
          </a:bodyPr>
          <a:lstStyle/>
          <a:p>
            <a:r>
              <a:rPr lang="es-AR" sz="1200" dirty="0" err="1"/>
              <a:t>Pre-tratamiento</a:t>
            </a:r>
            <a:endParaRPr lang="es-AR" sz="1200" dirty="0"/>
          </a:p>
        </p:txBody>
      </p:sp>
    </p:spTree>
    <p:extLst>
      <p:ext uri="{BB962C8B-B14F-4D97-AF65-F5344CB8AC3E}">
        <p14:creationId xmlns:p14="http://schemas.microsoft.com/office/powerpoint/2010/main" val="1295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5" grpId="0"/>
      <p:bldP spid="16" grpId="0" animBg="1"/>
      <p:bldP spid="19"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4F694E41-9E39-CD69-EF87-2CF7670A273C}"/>
              </a:ext>
            </a:extLst>
          </p:cNvPr>
          <p:cNvSpPr>
            <a:spLocks noGrp="1"/>
          </p:cNvSpPr>
          <p:nvPr>
            <p:ph idx="1"/>
          </p:nvPr>
        </p:nvSpPr>
        <p:spPr>
          <a:xfrm>
            <a:off x="564247" y="1810124"/>
            <a:ext cx="3988703" cy="1386467"/>
          </a:xfrm>
        </p:spPr>
        <p:txBody>
          <a:bodyPr/>
          <a:lstStyle/>
          <a:p>
            <a:pPr marL="0" indent="0">
              <a:buNone/>
            </a:pPr>
            <a:r>
              <a:rPr lang="es-AR" sz="1400" u="sng" dirty="0"/>
              <a:t>Características del agua de producción</a:t>
            </a:r>
            <a:r>
              <a:rPr lang="es-AR" sz="1400" dirty="0"/>
              <a:t>:</a:t>
            </a:r>
          </a:p>
          <a:p>
            <a:pPr lvl="1">
              <a:buFont typeface="Wingdings" panose="05000000000000000000" pitchFamily="2" charset="2"/>
              <a:buChar char="§"/>
            </a:pPr>
            <a:r>
              <a:rPr lang="es-AR" sz="1400" dirty="0"/>
              <a:t>TDS 9200 ppm</a:t>
            </a:r>
          </a:p>
          <a:p>
            <a:pPr lvl="1">
              <a:buFont typeface="Wingdings" panose="05000000000000000000" pitchFamily="2" charset="2"/>
              <a:buChar char="§"/>
            </a:pPr>
            <a:r>
              <a:rPr lang="es-AR" sz="1400" dirty="0"/>
              <a:t>Emulsión agua-petróleo muy estable</a:t>
            </a:r>
          </a:p>
          <a:p>
            <a:pPr marL="457200" lvl="1" indent="-457200">
              <a:buNone/>
            </a:pPr>
            <a:r>
              <a:rPr lang="es-AR" sz="1400" u="sng" dirty="0"/>
              <a:t>Polímero</a:t>
            </a:r>
            <a:r>
              <a:rPr lang="es-AR" sz="1400" dirty="0"/>
              <a:t>: </a:t>
            </a:r>
          </a:p>
          <a:p>
            <a:pPr marL="717550" lvl="1" indent="-269875">
              <a:buFont typeface="Wingdings" panose="05000000000000000000" pitchFamily="2" charset="2"/>
              <a:buChar char="§"/>
            </a:pPr>
            <a:r>
              <a:rPr lang="es-AR" sz="1400" dirty="0"/>
              <a:t>SNF </a:t>
            </a:r>
            <a:r>
              <a:rPr lang="es-AR" sz="1400" b="1" dirty="0"/>
              <a:t>FP 3630 (Copolímero - 0% ATBS)</a:t>
            </a:r>
            <a:r>
              <a:rPr lang="es-AR" sz="1400" dirty="0"/>
              <a:t>  </a:t>
            </a:r>
          </a:p>
          <a:p>
            <a:endParaRPr lang="es-AR" sz="1400" dirty="0"/>
          </a:p>
        </p:txBody>
      </p:sp>
      <p:graphicFrame>
        <p:nvGraphicFramePr>
          <p:cNvPr id="3" name="Tabla 2">
            <a:extLst>
              <a:ext uri="{FF2B5EF4-FFF2-40B4-BE49-F238E27FC236}">
                <a16:creationId xmlns:a16="http://schemas.microsoft.com/office/drawing/2014/main" id="{DD1ADA7C-B8CE-2876-3F7B-BCECFFFABFC9}"/>
              </a:ext>
            </a:extLst>
          </p:cNvPr>
          <p:cNvGraphicFramePr>
            <a:graphicFrameLocks noGrp="1"/>
          </p:cNvGraphicFramePr>
          <p:nvPr>
            <p:extLst>
              <p:ext uri="{D42A27DB-BD31-4B8C-83A1-F6EECF244321}">
                <p14:modId xmlns:p14="http://schemas.microsoft.com/office/powerpoint/2010/main" val="333899501"/>
              </p:ext>
            </p:extLst>
          </p:nvPr>
        </p:nvGraphicFramePr>
        <p:xfrm>
          <a:off x="674811" y="3551091"/>
          <a:ext cx="4193931" cy="1964792"/>
        </p:xfrm>
        <a:graphic>
          <a:graphicData uri="http://schemas.openxmlformats.org/drawingml/2006/table">
            <a:tbl>
              <a:tblPr/>
              <a:tblGrid>
                <a:gridCol w="1190033">
                  <a:extLst>
                    <a:ext uri="{9D8B030D-6E8A-4147-A177-3AD203B41FA5}">
                      <a16:colId xmlns:a16="http://schemas.microsoft.com/office/drawing/2014/main" val="565686021"/>
                    </a:ext>
                  </a:extLst>
                </a:gridCol>
                <a:gridCol w="704051">
                  <a:extLst>
                    <a:ext uri="{9D8B030D-6E8A-4147-A177-3AD203B41FA5}">
                      <a16:colId xmlns:a16="http://schemas.microsoft.com/office/drawing/2014/main" val="3532974022"/>
                    </a:ext>
                  </a:extLst>
                </a:gridCol>
                <a:gridCol w="876300">
                  <a:extLst>
                    <a:ext uri="{9D8B030D-6E8A-4147-A177-3AD203B41FA5}">
                      <a16:colId xmlns:a16="http://schemas.microsoft.com/office/drawing/2014/main" val="1068699154"/>
                    </a:ext>
                  </a:extLst>
                </a:gridCol>
                <a:gridCol w="628650">
                  <a:extLst>
                    <a:ext uri="{9D8B030D-6E8A-4147-A177-3AD203B41FA5}">
                      <a16:colId xmlns:a16="http://schemas.microsoft.com/office/drawing/2014/main" val="1651638002"/>
                    </a:ext>
                  </a:extLst>
                </a:gridCol>
                <a:gridCol w="794897">
                  <a:extLst>
                    <a:ext uri="{9D8B030D-6E8A-4147-A177-3AD203B41FA5}">
                      <a16:colId xmlns:a16="http://schemas.microsoft.com/office/drawing/2014/main" val="1689628247"/>
                    </a:ext>
                  </a:extLst>
                </a:gridCol>
              </a:tblGrid>
              <a:tr h="291084">
                <a:tc rowSpan="3">
                  <a:txBody>
                    <a:bodyPr/>
                    <a:lstStyle/>
                    <a:p>
                      <a:pPr algn="ctr" fontAlgn="ctr"/>
                      <a:r>
                        <a:rPr lang="es-AR" sz="1200" b="1" i="0" u="none" strike="noStrike" dirty="0">
                          <a:solidFill>
                            <a:srgbClr val="000000"/>
                          </a:solidFill>
                          <a:effectLst/>
                          <a:latin typeface="+mn-lt"/>
                        </a:rPr>
                        <a:t>Muestra de colector o pozo</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gridSpan="4">
                  <a:txBody>
                    <a:bodyPr/>
                    <a:lstStyle/>
                    <a:p>
                      <a:pPr algn="ctr" fontAlgn="ctr"/>
                      <a:r>
                        <a:rPr lang="es-ES" sz="1200" b="1" i="0" u="none" strike="noStrike" dirty="0">
                          <a:solidFill>
                            <a:srgbClr val="000000"/>
                          </a:solidFill>
                          <a:effectLst/>
                          <a:latin typeface="+mn-lt"/>
                        </a:rPr>
                        <a:t>Concentración (ppm)</a:t>
                      </a:r>
                      <a:endParaRPr lang="es-AR" sz="1200" b="1" i="0" u="none" strike="noStrike" dirty="0">
                        <a:solidFill>
                          <a:srgbClr val="000000"/>
                        </a:solidFill>
                        <a:effectLst/>
                        <a:latin typeface="+mn-lt"/>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es-AR" sz="1200" b="1" i="0" u="none" strike="noStrike" dirty="0">
                        <a:solidFill>
                          <a:srgbClr val="000000"/>
                        </a:solidFill>
                        <a:effectLst/>
                        <a:latin typeface="+mn-lt"/>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es-AR" sz="1200" b="1" i="0" u="none" strike="noStrike" dirty="0">
                        <a:solidFill>
                          <a:srgbClr val="000000"/>
                        </a:solidFill>
                        <a:effectLst/>
                        <a:latin typeface="+mn-lt"/>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es-AR" sz="1200" b="1" i="0" u="none" strike="noStrike" dirty="0">
                        <a:solidFill>
                          <a:srgbClr val="000000"/>
                        </a:solidFill>
                        <a:effectLst/>
                        <a:latin typeface="+mn-lt"/>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62635438"/>
                  </a:ext>
                </a:extLst>
              </a:tr>
              <a:tr h="179362">
                <a:tc vMerge="1">
                  <a:txBody>
                    <a:bodyPr/>
                    <a:lstStyle/>
                    <a:p>
                      <a:endParaRPr lang="es-AR"/>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AR" sz="1200" b="1" i="0" u="none" strike="noStrike" dirty="0">
                          <a:solidFill>
                            <a:srgbClr val="000000"/>
                          </a:solidFill>
                          <a:effectLst/>
                          <a:latin typeface="+mn-lt"/>
                        </a:rPr>
                        <a:t>Bleach</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pPr algn="ctr" fontAlgn="ctr"/>
                      <a:endParaRPr lang="es-AR" sz="1200" b="1" i="0" u="none" strike="noStrike" dirty="0">
                        <a:solidFill>
                          <a:srgbClr val="000000"/>
                        </a:solidFill>
                        <a:effectLst/>
                        <a:latin typeface="+mn-lt"/>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AR" sz="1200" b="1" i="0" u="none" strike="noStrike" dirty="0">
                          <a:solidFill>
                            <a:srgbClr val="000000"/>
                          </a:solidFill>
                          <a:effectLst/>
                          <a:latin typeface="+mn-lt"/>
                        </a:rPr>
                        <a:t>COD</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pPr algn="ctr" fontAlgn="ctr"/>
                      <a:endParaRPr lang="es-AR" sz="1200" b="1" i="0" u="none" strike="noStrike" dirty="0">
                        <a:solidFill>
                          <a:srgbClr val="000000"/>
                        </a:solidFill>
                        <a:effectLst/>
                        <a:latin typeface="+mn-lt"/>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284751232"/>
                  </a:ext>
                </a:extLst>
              </a:tr>
              <a:tr h="383148">
                <a:tc vMerge="1">
                  <a:txBody>
                    <a:bodyPr/>
                    <a:lstStyle/>
                    <a:p>
                      <a:endParaRPr lang="es-AR"/>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a:solidFill>
                            <a:srgbClr val="000000"/>
                          </a:solidFill>
                          <a:effectLst/>
                          <a:latin typeface="+mn-lt"/>
                        </a:rPr>
                        <a:t>Agua sintética</a:t>
                      </a:r>
                      <a:endParaRPr lang="es-AR" sz="1200" b="1" i="0" u="none" strike="noStrike" dirty="0">
                        <a:solidFill>
                          <a:srgbClr val="000000"/>
                        </a:solidFill>
                        <a:effectLst/>
                        <a:latin typeface="+mn-lt"/>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200" b="1" i="0" u="none" strike="noStrike" dirty="0">
                          <a:solidFill>
                            <a:srgbClr val="000000"/>
                          </a:solidFill>
                          <a:effectLst/>
                          <a:latin typeface="+mn-lt"/>
                        </a:rPr>
                        <a:t>Agua real </a:t>
                      </a:r>
                      <a:r>
                        <a:rPr lang="es-ES" sz="1200" b="1" i="0" u="none" strike="noStrike" dirty="0" err="1">
                          <a:solidFill>
                            <a:srgbClr val="000000"/>
                          </a:solidFill>
                          <a:effectLst/>
                          <a:latin typeface="+mn-lt"/>
                        </a:rPr>
                        <a:t>pre-tratada</a:t>
                      </a:r>
                      <a:endParaRPr lang="es-AR" sz="1200" b="1" i="0" u="none" strike="noStrike" dirty="0">
                        <a:solidFill>
                          <a:srgbClr val="000000"/>
                        </a:solidFill>
                        <a:effectLst/>
                        <a:latin typeface="+mn-lt"/>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a:solidFill>
                            <a:srgbClr val="000000"/>
                          </a:solidFill>
                          <a:effectLst/>
                          <a:latin typeface="+mn-lt"/>
                        </a:rPr>
                        <a:t>Agua sintética</a:t>
                      </a:r>
                      <a:endParaRPr lang="es-AR" sz="1200" b="1" i="0" u="none" strike="noStrike" dirty="0">
                        <a:solidFill>
                          <a:srgbClr val="000000"/>
                        </a:solidFill>
                        <a:effectLst/>
                        <a:latin typeface="+mn-lt"/>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200" b="1" i="0" u="none" strike="noStrike" dirty="0">
                          <a:solidFill>
                            <a:srgbClr val="000000"/>
                          </a:solidFill>
                          <a:effectLst/>
                          <a:latin typeface="+mn-lt"/>
                        </a:rPr>
                        <a:t>Agua real </a:t>
                      </a:r>
                      <a:r>
                        <a:rPr lang="es-ES" sz="1200" b="1" i="0" u="none" strike="noStrike" dirty="0" err="1">
                          <a:solidFill>
                            <a:srgbClr val="000000"/>
                          </a:solidFill>
                          <a:effectLst/>
                          <a:latin typeface="+mn-lt"/>
                        </a:rPr>
                        <a:t>pre-tratada</a:t>
                      </a:r>
                      <a:endParaRPr lang="es-AR" sz="1200" b="1" i="0" u="none" strike="noStrike" dirty="0">
                        <a:solidFill>
                          <a:srgbClr val="000000"/>
                        </a:solidFill>
                        <a:effectLst/>
                        <a:latin typeface="+mn-lt"/>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61981933"/>
                  </a:ext>
                </a:extLst>
              </a:tr>
              <a:tr h="220266">
                <a:tc>
                  <a:txBody>
                    <a:bodyPr/>
                    <a:lstStyle/>
                    <a:p>
                      <a:pPr algn="ctr" fontAlgn="ctr"/>
                      <a:r>
                        <a:rPr lang="es-AR" sz="1200" b="0" i="0" u="none" strike="noStrike" dirty="0">
                          <a:solidFill>
                            <a:srgbClr val="000000"/>
                          </a:solidFill>
                          <a:effectLst/>
                          <a:latin typeface="+mn-lt"/>
                        </a:rPr>
                        <a:t>1</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mn-lt"/>
                        </a:rPr>
                        <a:t>2795</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a:solidFill>
                            <a:srgbClr val="000000"/>
                          </a:solidFill>
                          <a:effectLst/>
                          <a:latin typeface="+mn-lt"/>
                        </a:rPr>
                        <a:t>3455</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es-AR" sz="1200" b="0" i="0" u="none" strike="noStrike">
                          <a:solidFill>
                            <a:srgbClr val="000000"/>
                          </a:solidFill>
                          <a:effectLst/>
                          <a:latin typeface="+mn-lt"/>
                        </a:rPr>
                        <a:t>2849</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es-AR" sz="1200" b="0" i="0" u="none" strike="noStrike" dirty="0">
                          <a:solidFill>
                            <a:srgbClr val="000000"/>
                          </a:solidFill>
                          <a:effectLst/>
                          <a:latin typeface="+mn-lt"/>
                        </a:rPr>
                        <a:t>-3821</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70420072"/>
                  </a:ext>
                </a:extLst>
              </a:tr>
              <a:tr h="220266">
                <a:tc>
                  <a:txBody>
                    <a:bodyPr/>
                    <a:lstStyle/>
                    <a:p>
                      <a:pPr algn="ctr" fontAlgn="ctr"/>
                      <a:r>
                        <a:rPr lang="es-AR" sz="1200" b="0" i="0" u="none" strike="noStrike">
                          <a:solidFill>
                            <a:srgbClr val="000000"/>
                          </a:solidFill>
                          <a:effectLst/>
                          <a:latin typeface="+mn-lt"/>
                        </a:rPr>
                        <a:t>2</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mn-lt"/>
                        </a:rPr>
                        <a:t>1521</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1864</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es-AR" sz="1200" b="0" i="0" u="none" strike="noStrike" dirty="0">
                          <a:solidFill>
                            <a:srgbClr val="000000"/>
                          </a:solidFill>
                          <a:effectLst/>
                          <a:latin typeface="+mn-lt"/>
                        </a:rPr>
                        <a:t>2166</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es-AR" sz="1200" b="0" i="0" u="none" strike="noStrike" dirty="0">
                          <a:solidFill>
                            <a:srgbClr val="000000"/>
                          </a:solidFill>
                          <a:effectLst/>
                          <a:latin typeface="+mn-lt"/>
                        </a:rPr>
                        <a:t>173</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65321644"/>
                  </a:ext>
                </a:extLst>
              </a:tr>
              <a:tr h="220266">
                <a:tc>
                  <a:txBody>
                    <a:bodyPr/>
                    <a:lstStyle/>
                    <a:p>
                      <a:pPr algn="ctr" fontAlgn="ctr"/>
                      <a:r>
                        <a:rPr lang="es-AR" sz="1200" b="0" i="0" u="none" strike="noStrike" dirty="0">
                          <a:solidFill>
                            <a:srgbClr val="000000"/>
                          </a:solidFill>
                          <a:effectLst/>
                          <a:latin typeface="+mn-lt"/>
                        </a:rPr>
                        <a:t>3</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mn-lt"/>
                        </a:rPr>
                        <a:t>536</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a:solidFill>
                            <a:srgbClr val="000000"/>
                          </a:solidFill>
                          <a:effectLst/>
                          <a:latin typeface="+mn-lt"/>
                        </a:rPr>
                        <a:t>671</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es-AR" sz="1200" b="0" i="0" u="none" strike="noStrike" dirty="0">
                          <a:solidFill>
                            <a:srgbClr val="000000"/>
                          </a:solidFill>
                          <a:effectLst/>
                          <a:latin typeface="+mn-lt"/>
                        </a:rPr>
                        <a:t>617</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es-AR" sz="1200" b="0" i="0" u="none" strike="noStrike" dirty="0">
                          <a:solidFill>
                            <a:srgbClr val="000000"/>
                          </a:solidFill>
                          <a:effectLst/>
                          <a:latin typeface="+mn-lt"/>
                        </a:rPr>
                        <a:t>-517</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600340588"/>
                  </a:ext>
                </a:extLst>
              </a:tr>
              <a:tr h="220266">
                <a:tc>
                  <a:txBody>
                    <a:bodyPr/>
                    <a:lstStyle/>
                    <a:p>
                      <a:pPr algn="ctr" fontAlgn="ctr"/>
                      <a:r>
                        <a:rPr lang="es-AR" sz="1200" b="0" i="0" u="none" strike="noStrike">
                          <a:solidFill>
                            <a:srgbClr val="000000"/>
                          </a:solidFill>
                          <a:effectLst/>
                          <a:latin typeface="+mn-lt"/>
                        </a:rPr>
                        <a:t>4</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mn-lt"/>
                        </a:rPr>
                        <a:t>461</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a:solidFill>
                            <a:srgbClr val="000000"/>
                          </a:solidFill>
                          <a:effectLst/>
                          <a:latin typeface="+mn-lt"/>
                        </a:rPr>
                        <a:t>577</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es-AR" sz="1200" b="0" i="0" u="none" strike="noStrike">
                          <a:solidFill>
                            <a:srgbClr val="000000"/>
                          </a:solidFill>
                          <a:effectLst/>
                          <a:latin typeface="+mn-lt"/>
                        </a:rPr>
                        <a:t>886</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es-AR" sz="1200" b="0" i="0" u="none" strike="noStrike" dirty="0">
                          <a:solidFill>
                            <a:srgbClr val="000000"/>
                          </a:solidFill>
                          <a:effectLst/>
                          <a:latin typeface="+mn-lt"/>
                        </a:rPr>
                        <a:t>696</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551518474"/>
                  </a:ext>
                </a:extLst>
              </a:tr>
              <a:tr h="220266">
                <a:tc>
                  <a:txBody>
                    <a:bodyPr/>
                    <a:lstStyle/>
                    <a:p>
                      <a:pPr algn="ctr" fontAlgn="ctr"/>
                      <a:r>
                        <a:rPr lang="es-AR" sz="1200" b="0" i="0" u="none" strike="noStrike" dirty="0">
                          <a:solidFill>
                            <a:srgbClr val="000000"/>
                          </a:solidFill>
                          <a:effectLst/>
                          <a:latin typeface="+mn-lt"/>
                        </a:rPr>
                        <a:t>5</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mn-lt"/>
                        </a:rPr>
                        <a:t>166</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198</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es-AR" sz="1200" b="0" i="0" u="none" strike="noStrike" dirty="0">
                          <a:solidFill>
                            <a:srgbClr val="000000"/>
                          </a:solidFill>
                          <a:effectLst/>
                          <a:latin typeface="+mn-lt"/>
                        </a:rPr>
                        <a:t>326</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b"/>
                      <a:r>
                        <a:rPr lang="es-AR" sz="1200" b="0" i="0" u="none" strike="noStrike" dirty="0">
                          <a:solidFill>
                            <a:srgbClr val="000000"/>
                          </a:solidFill>
                          <a:effectLst/>
                          <a:latin typeface="+mn-lt"/>
                        </a:rPr>
                        <a:t>45</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753535377"/>
                  </a:ext>
                </a:extLst>
              </a:tr>
            </a:tbl>
          </a:graphicData>
        </a:graphic>
      </p:graphicFrame>
      <p:sp>
        <p:nvSpPr>
          <p:cNvPr id="7" name="CuadroTexto 6">
            <a:extLst>
              <a:ext uri="{FF2B5EF4-FFF2-40B4-BE49-F238E27FC236}">
                <a16:creationId xmlns:a16="http://schemas.microsoft.com/office/drawing/2014/main" id="{4C1CF42E-A97F-C040-9B70-88C2F81B6BAC}"/>
              </a:ext>
            </a:extLst>
          </p:cNvPr>
          <p:cNvSpPr txBox="1"/>
          <p:nvPr/>
        </p:nvSpPr>
        <p:spPr>
          <a:xfrm>
            <a:off x="5415549" y="1688486"/>
            <a:ext cx="5642529" cy="3016210"/>
          </a:xfrm>
          <a:prstGeom prst="rect">
            <a:avLst/>
          </a:prstGeom>
          <a:noFill/>
        </p:spPr>
        <p:txBody>
          <a:bodyPr wrap="square" numCol="1" spcCol="360000" rtlCol="0">
            <a:spAutoFit/>
          </a:bodyPr>
          <a:lstStyle/>
          <a:p>
            <a:pPr>
              <a:spcAft>
                <a:spcPts val="600"/>
              </a:spcAft>
            </a:pPr>
            <a:r>
              <a:rPr lang="es-AR" sz="1600" u="sng" dirty="0"/>
              <a:t>Observaciones</a:t>
            </a:r>
            <a:r>
              <a:rPr lang="es-AR" sz="1600" dirty="0"/>
              <a:t>:</a:t>
            </a:r>
          </a:p>
          <a:p>
            <a:pPr marL="285750" indent="-285750" algn="just">
              <a:spcAft>
                <a:spcPts val="600"/>
              </a:spcAft>
              <a:buFont typeface="Wingdings" panose="05000000000000000000" pitchFamily="2" charset="2"/>
              <a:buChar char="ü"/>
            </a:pPr>
            <a:r>
              <a:rPr lang="es-AR" sz="1600" dirty="0"/>
              <a:t>El </a:t>
            </a:r>
            <a:r>
              <a:rPr lang="es-AR" sz="1600" b="1" dirty="0"/>
              <a:t>método COD no </a:t>
            </a:r>
            <a:r>
              <a:rPr lang="es-AR" sz="1600" dirty="0"/>
              <a:t>tuvo </a:t>
            </a:r>
            <a:r>
              <a:rPr lang="es-AR" sz="1600" b="1" dirty="0"/>
              <a:t>linealidad con agua real pretratada, si con agua sintética</a:t>
            </a:r>
          </a:p>
          <a:p>
            <a:pPr marL="285750" indent="-285750" algn="just">
              <a:spcAft>
                <a:spcPts val="600"/>
              </a:spcAft>
              <a:buFont typeface="Wingdings" panose="05000000000000000000" pitchFamily="2" charset="2"/>
              <a:buChar char="ü"/>
            </a:pPr>
            <a:r>
              <a:rPr lang="es-AR" sz="1600" dirty="0"/>
              <a:t>El método </a:t>
            </a:r>
            <a:r>
              <a:rPr lang="es-AR" sz="1600" b="1" dirty="0" err="1"/>
              <a:t>bleach</a:t>
            </a:r>
            <a:r>
              <a:rPr lang="es-AR" sz="1600" b="1" dirty="0"/>
              <a:t> </a:t>
            </a:r>
            <a:r>
              <a:rPr lang="es-AR" sz="1600" dirty="0"/>
              <a:t>tuvo </a:t>
            </a:r>
            <a:r>
              <a:rPr lang="es-AR" sz="1600" b="1" dirty="0"/>
              <a:t>buena linealidad con ambas aguas, </a:t>
            </a:r>
            <a:r>
              <a:rPr lang="es-AR" sz="1600" dirty="0"/>
              <a:t>aunque </a:t>
            </a:r>
            <a:r>
              <a:rPr lang="es-AR" sz="1600" b="1" dirty="0"/>
              <a:t>menor rango de aplicación</a:t>
            </a:r>
          </a:p>
          <a:p>
            <a:pPr marL="285750" indent="-285750" algn="just">
              <a:spcAft>
                <a:spcPts val="600"/>
              </a:spcAft>
              <a:buFont typeface="Wingdings" panose="05000000000000000000" pitchFamily="2" charset="2"/>
              <a:buChar char="ü"/>
            </a:pPr>
            <a:r>
              <a:rPr lang="es-AR" sz="1600" dirty="0"/>
              <a:t>El </a:t>
            </a:r>
            <a:r>
              <a:rPr lang="es-AR" sz="1600" b="1" dirty="0" err="1"/>
              <a:t>pre-tratamiento</a:t>
            </a:r>
            <a:r>
              <a:rPr lang="es-AR" sz="1600" b="1" dirty="0"/>
              <a:t> permitió minimizar </a:t>
            </a:r>
            <a:r>
              <a:rPr lang="es-AR" sz="1600" dirty="0"/>
              <a:t>el impacto de los </a:t>
            </a:r>
            <a:r>
              <a:rPr lang="es-AR" sz="1600" b="1" dirty="0"/>
              <a:t>interferentes</a:t>
            </a:r>
            <a:r>
              <a:rPr lang="es-AR" sz="1600" dirty="0"/>
              <a:t> para el </a:t>
            </a:r>
            <a:r>
              <a:rPr lang="es-AR" sz="1600" b="1" dirty="0"/>
              <a:t>método </a:t>
            </a:r>
            <a:r>
              <a:rPr lang="es-AR" sz="1600" dirty="0"/>
              <a:t>Bleach, no así para COD</a:t>
            </a:r>
          </a:p>
          <a:p>
            <a:pPr marL="285750" indent="-285750" algn="just">
              <a:spcAft>
                <a:spcPts val="600"/>
              </a:spcAft>
              <a:buFont typeface="Wingdings" panose="05000000000000000000" pitchFamily="2" charset="2"/>
              <a:buChar char="ü"/>
            </a:pPr>
            <a:r>
              <a:rPr lang="es-AR" sz="1600" dirty="0"/>
              <a:t>Resultados </a:t>
            </a:r>
            <a:r>
              <a:rPr lang="es-AR" sz="1600" b="1" dirty="0"/>
              <a:t>más confiables </a:t>
            </a:r>
            <a:r>
              <a:rPr lang="es-AR" sz="1600" dirty="0"/>
              <a:t>con el </a:t>
            </a:r>
            <a:r>
              <a:rPr lang="es-AR" sz="1600" b="1" dirty="0"/>
              <a:t>método Bleach</a:t>
            </a:r>
          </a:p>
          <a:p>
            <a:pPr marL="285750" indent="-285750" algn="just">
              <a:spcAft>
                <a:spcPts val="600"/>
              </a:spcAft>
              <a:buFont typeface="Wingdings" panose="05000000000000000000" pitchFamily="2" charset="2"/>
              <a:buChar char="ü"/>
            </a:pPr>
            <a:r>
              <a:rPr lang="es-AR" sz="1600" dirty="0"/>
              <a:t>No se realizaron ensayos de SEC.</a:t>
            </a:r>
          </a:p>
          <a:p>
            <a:pPr marL="285750" indent="-285750" algn="just">
              <a:buFont typeface="Wingdings" panose="05000000000000000000" pitchFamily="2" charset="2"/>
              <a:buChar char="ü"/>
            </a:pPr>
            <a:endParaRPr lang="es-AR" sz="1600" dirty="0"/>
          </a:p>
        </p:txBody>
      </p:sp>
      <p:sp>
        <p:nvSpPr>
          <p:cNvPr id="15" name="Título 3">
            <a:extLst>
              <a:ext uri="{FF2B5EF4-FFF2-40B4-BE49-F238E27FC236}">
                <a16:creationId xmlns:a16="http://schemas.microsoft.com/office/drawing/2014/main" id="{0E7B4A00-AF25-6F91-A80E-846B81AD7810}"/>
              </a:ext>
            </a:extLst>
          </p:cNvPr>
          <p:cNvSpPr txBox="1">
            <a:spLocks/>
          </p:cNvSpPr>
          <p:nvPr/>
        </p:nvSpPr>
        <p:spPr>
          <a:xfrm>
            <a:off x="248320" y="922150"/>
            <a:ext cx="11535897" cy="5516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2400" b="1" dirty="0">
                <a:latin typeface="Aharoni" panose="02010803020104030203" pitchFamily="2" charset="-79"/>
                <a:cs typeface="Aharoni" panose="02010803020104030203" pitchFamily="2" charset="-79"/>
              </a:rPr>
              <a:t>Caso de estudio N°</a:t>
            </a:r>
            <a:r>
              <a:rPr lang="es-AR" sz="3600" b="1" dirty="0">
                <a:latin typeface="Aharoni" panose="02010803020104030203" pitchFamily="2" charset="-79"/>
                <a:cs typeface="Aharoni" panose="02010803020104030203" pitchFamily="2" charset="-79"/>
              </a:rPr>
              <a:t>3</a:t>
            </a:r>
            <a:endParaRPr lang="es-AR" sz="2400" b="1" dirty="0">
              <a:latin typeface="Aharoni" panose="02010803020104030203" pitchFamily="2" charset="-79"/>
              <a:cs typeface="Aharoni" panose="02010803020104030203" pitchFamily="2" charset="-79"/>
            </a:endParaRPr>
          </a:p>
        </p:txBody>
      </p:sp>
      <p:grpSp>
        <p:nvGrpSpPr>
          <p:cNvPr id="23" name="Grupo 22">
            <a:extLst>
              <a:ext uri="{FF2B5EF4-FFF2-40B4-BE49-F238E27FC236}">
                <a16:creationId xmlns:a16="http://schemas.microsoft.com/office/drawing/2014/main" id="{39098B1B-3D0E-A75D-B4F7-7EDBB7E7CE5C}"/>
              </a:ext>
            </a:extLst>
          </p:cNvPr>
          <p:cNvGrpSpPr/>
          <p:nvPr/>
        </p:nvGrpSpPr>
        <p:grpSpPr>
          <a:xfrm>
            <a:off x="6016268" y="4580711"/>
            <a:ext cx="2220546" cy="723275"/>
            <a:chOff x="5387954" y="2117651"/>
            <a:chExt cx="2220546" cy="723275"/>
          </a:xfrm>
        </p:grpSpPr>
        <p:pic>
          <p:nvPicPr>
            <p:cNvPr id="24" name="Gráfico 23" descr="Marca de verificación con relleno sólido">
              <a:extLst>
                <a:ext uri="{FF2B5EF4-FFF2-40B4-BE49-F238E27FC236}">
                  <a16:creationId xmlns:a16="http://schemas.microsoft.com/office/drawing/2014/main" id="{8B272575-7057-C03F-8A60-BF5B6895D3D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051287" y="2121984"/>
              <a:ext cx="314325" cy="314325"/>
            </a:xfrm>
            <a:prstGeom prst="rect">
              <a:avLst/>
            </a:prstGeom>
          </p:spPr>
        </p:pic>
        <p:pic>
          <p:nvPicPr>
            <p:cNvPr id="25" name="Gráfico 24" descr="Cerrar con relleno sólido">
              <a:extLst>
                <a:ext uri="{FF2B5EF4-FFF2-40B4-BE49-F238E27FC236}">
                  <a16:creationId xmlns:a16="http://schemas.microsoft.com/office/drawing/2014/main" id="{1E60E7C4-BAF8-77E5-5DAE-989ED8913A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894125" y="2479288"/>
              <a:ext cx="314325" cy="314325"/>
            </a:xfrm>
            <a:prstGeom prst="rect">
              <a:avLst/>
            </a:prstGeom>
          </p:spPr>
        </p:pic>
        <p:sp>
          <p:nvSpPr>
            <p:cNvPr id="26" name="CuadroTexto 25">
              <a:extLst>
                <a:ext uri="{FF2B5EF4-FFF2-40B4-BE49-F238E27FC236}">
                  <a16:creationId xmlns:a16="http://schemas.microsoft.com/office/drawing/2014/main" id="{B881C931-8714-B53C-9547-828B666A1679}"/>
                </a:ext>
              </a:extLst>
            </p:cNvPr>
            <p:cNvSpPr txBox="1"/>
            <p:nvPr/>
          </p:nvSpPr>
          <p:spPr>
            <a:xfrm>
              <a:off x="5387954" y="2117651"/>
              <a:ext cx="2220546" cy="723275"/>
            </a:xfrm>
            <a:prstGeom prst="rect">
              <a:avLst/>
            </a:prstGeom>
            <a:noFill/>
          </p:spPr>
          <p:txBody>
            <a:bodyPr wrap="square">
              <a:spAutoFit/>
            </a:bodyPr>
            <a:lstStyle/>
            <a:p>
              <a:pPr algn="just">
                <a:spcAft>
                  <a:spcPts val="600"/>
                </a:spcAft>
              </a:pPr>
              <a:r>
                <a:rPr lang="es-AR" sz="1800" b="1" dirty="0"/>
                <a:t> Método Bleach                 </a:t>
              </a:r>
            </a:p>
            <a:p>
              <a:pPr algn="just">
                <a:spcAft>
                  <a:spcPts val="600"/>
                </a:spcAft>
              </a:pPr>
              <a:r>
                <a:rPr lang="es-AR" sz="1800" b="1" dirty="0"/>
                <a:t> Método COD </a:t>
              </a:r>
            </a:p>
          </p:txBody>
        </p:sp>
      </p:grpSp>
      <p:sp>
        <p:nvSpPr>
          <p:cNvPr id="27" name="CuadroTexto 26">
            <a:extLst>
              <a:ext uri="{FF2B5EF4-FFF2-40B4-BE49-F238E27FC236}">
                <a16:creationId xmlns:a16="http://schemas.microsoft.com/office/drawing/2014/main" id="{0887FA45-885C-724B-0D86-FD50B655F91D}"/>
              </a:ext>
            </a:extLst>
          </p:cNvPr>
          <p:cNvSpPr txBox="1"/>
          <p:nvPr/>
        </p:nvSpPr>
        <p:spPr>
          <a:xfrm>
            <a:off x="8103809" y="4460776"/>
            <a:ext cx="2815435" cy="523220"/>
          </a:xfrm>
          <a:prstGeom prst="rect">
            <a:avLst/>
          </a:prstGeom>
          <a:noFill/>
        </p:spPr>
        <p:txBody>
          <a:bodyPr wrap="square">
            <a:spAutoFit/>
          </a:bodyPr>
          <a:lstStyle/>
          <a:p>
            <a:r>
              <a:rPr lang="es-AR" sz="1400" i="1" dirty="0"/>
              <a:t>Se recomienda verificar la curva de calibración con cierta periodicidad</a:t>
            </a:r>
            <a:endParaRPr lang="es-AR" sz="1400" dirty="0"/>
          </a:p>
        </p:txBody>
      </p:sp>
    </p:spTree>
    <p:extLst>
      <p:ext uri="{BB962C8B-B14F-4D97-AF65-F5344CB8AC3E}">
        <p14:creationId xmlns:p14="http://schemas.microsoft.com/office/powerpoint/2010/main" val="269863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p:bldP spid="15"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4F694E41-9E39-CD69-EF87-2CF7670A273C}"/>
              </a:ext>
            </a:extLst>
          </p:cNvPr>
          <p:cNvSpPr>
            <a:spLocks noGrp="1"/>
          </p:cNvSpPr>
          <p:nvPr>
            <p:ph idx="1"/>
          </p:nvPr>
        </p:nvSpPr>
        <p:spPr>
          <a:xfrm>
            <a:off x="721885" y="1467023"/>
            <a:ext cx="5013511" cy="1917700"/>
          </a:xfrm>
        </p:spPr>
        <p:txBody>
          <a:bodyPr/>
          <a:lstStyle/>
          <a:p>
            <a:pPr marL="0" indent="0">
              <a:buNone/>
            </a:pPr>
            <a:r>
              <a:rPr lang="es-AR" sz="1400" u="sng" dirty="0"/>
              <a:t>Características del agua de producción</a:t>
            </a:r>
            <a:r>
              <a:rPr lang="es-AR" sz="1400" dirty="0"/>
              <a:t>:</a:t>
            </a:r>
          </a:p>
          <a:p>
            <a:pPr lvl="1">
              <a:buFont typeface="Wingdings" panose="05000000000000000000" pitchFamily="2" charset="2"/>
              <a:buChar char="§"/>
            </a:pPr>
            <a:r>
              <a:rPr lang="es-AR" sz="1400" dirty="0"/>
              <a:t>TDS 8200 ppm</a:t>
            </a:r>
          </a:p>
          <a:p>
            <a:pPr lvl="1">
              <a:buFont typeface="Wingdings" panose="05000000000000000000" pitchFamily="2" charset="2"/>
              <a:buChar char="§"/>
            </a:pPr>
            <a:r>
              <a:rPr lang="es-AR" sz="1400" dirty="0"/>
              <a:t>Contenido de OIW variable</a:t>
            </a:r>
          </a:p>
          <a:p>
            <a:pPr marL="457200" lvl="1" indent="-457200">
              <a:buNone/>
            </a:pPr>
            <a:r>
              <a:rPr lang="es-AR" sz="1400" u="sng" dirty="0"/>
              <a:t>Polímero</a:t>
            </a:r>
            <a:r>
              <a:rPr lang="es-AR" sz="1400" dirty="0"/>
              <a:t>: </a:t>
            </a:r>
          </a:p>
          <a:p>
            <a:pPr marL="717550" lvl="1" indent="-269875">
              <a:buFont typeface="Wingdings" panose="05000000000000000000" pitchFamily="2" charset="2"/>
              <a:buChar char="§"/>
            </a:pPr>
            <a:r>
              <a:rPr lang="es-AR" sz="1400" dirty="0"/>
              <a:t>SNF </a:t>
            </a:r>
            <a:r>
              <a:rPr lang="es-AR" sz="1400" b="1" dirty="0"/>
              <a:t>AN 125 VHM (25% ATBS)</a:t>
            </a:r>
          </a:p>
          <a:p>
            <a:pPr marL="457200" lvl="1" indent="0">
              <a:buNone/>
            </a:pPr>
            <a:r>
              <a:rPr lang="es-AR" sz="1400" dirty="0"/>
              <a:t>  </a:t>
            </a:r>
          </a:p>
          <a:p>
            <a:endParaRPr lang="es-AR" sz="1400" dirty="0"/>
          </a:p>
        </p:txBody>
      </p:sp>
      <p:graphicFrame>
        <p:nvGraphicFramePr>
          <p:cNvPr id="3" name="Tabla 2">
            <a:extLst>
              <a:ext uri="{FF2B5EF4-FFF2-40B4-BE49-F238E27FC236}">
                <a16:creationId xmlns:a16="http://schemas.microsoft.com/office/drawing/2014/main" id="{DD1ADA7C-B8CE-2876-3F7B-BCECFFFABFC9}"/>
              </a:ext>
            </a:extLst>
          </p:cNvPr>
          <p:cNvGraphicFramePr>
            <a:graphicFrameLocks noGrp="1"/>
          </p:cNvGraphicFramePr>
          <p:nvPr>
            <p:extLst>
              <p:ext uri="{D42A27DB-BD31-4B8C-83A1-F6EECF244321}">
                <p14:modId xmlns:p14="http://schemas.microsoft.com/office/powerpoint/2010/main" val="1966907886"/>
              </p:ext>
            </p:extLst>
          </p:nvPr>
        </p:nvGraphicFramePr>
        <p:xfrm>
          <a:off x="6475699" y="4397769"/>
          <a:ext cx="3961278" cy="2004247"/>
        </p:xfrm>
        <a:graphic>
          <a:graphicData uri="http://schemas.openxmlformats.org/drawingml/2006/table">
            <a:tbl>
              <a:tblPr/>
              <a:tblGrid>
                <a:gridCol w="1132895">
                  <a:extLst>
                    <a:ext uri="{9D8B030D-6E8A-4147-A177-3AD203B41FA5}">
                      <a16:colId xmlns:a16="http://schemas.microsoft.com/office/drawing/2014/main" val="565686021"/>
                    </a:ext>
                  </a:extLst>
                </a:gridCol>
                <a:gridCol w="838219">
                  <a:extLst>
                    <a:ext uri="{9D8B030D-6E8A-4147-A177-3AD203B41FA5}">
                      <a16:colId xmlns:a16="http://schemas.microsoft.com/office/drawing/2014/main" val="557794223"/>
                    </a:ext>
                  </a:extLst>
                </a:gridCol>
                <a:gridCol w="1057835">
                  <a:extLst>
                    <a:ext uri="{9D8B030D-6E8A-4147-A177-3AD203B41FA5}">
                      <a16:colId xmlns:a16="http://schemas.microsoft.com/office/drawing/2014/main" val="3532974022"/>
                    </a:ext>
                  </a:extLst>
                </a:gridCol>
                <a:gridCol w="932329">
                  <a:extLst>
                    <a:ext uri="{9D8B030D-6E8A-4147-A177-3AD203B41FA5}">
                      <a16:colId xmlns:a16="http://schemas.microsoft.com/office/drawing/2014/main" val="1068699154"/>
                    </a:ext>
                  </a:extLst>
                </a:gridCol>
              </a:tblGrid>
              <a:tr h="307098">
                <a:tc rowSpan="2">
                  <a:txBody>
                    <a:bodyPr/>
                    <a:lstStyle/>
                    <a:p>
                      <a:pPr algn="ctr" fontAlgn="ctr"/>
                      <a:r>
                        <a:rPr lang="es-AR" sz="1200" b="1" i="0" u="none" strike="noStrike" dirty="0">
                          <a:solidFill>
                            <a:srgbClr val="000000"/>
                          </a:solidFill>
                          <a:effectLst/>
                          <a:latin typeface="+mn-lt"/>
                        </a:rPr>
                        <a:t>Muestra de colector o pozo</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gridSpan="3">
                  <a:txBody>
                    <a:bodyPr/>
                    <a:lstStyle/>
                    <a:p>
                      <a:pPr algn="ctr" fontAlgn="ctr"/>
                      <a:r>
                        <a:rPr lang="es-AR" sz="1200" b="1" i="0" u="none" strike="noStrike" dirty="0">
                          <a:solidFill>
                            <a:srgbClr val="000000"/>
                          </a:solidFill>
                          <a:effectLst/>
                          <a:latin typeface="+mn-lt"/>
                        </a:rPr>
                        <a:t>Concentración (ppm)</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2162635438"/>
                  </a:ext>
                </a:extLst>
              </a:tr>
              <a:tr h="298325">
                <a:tc vMerge="1">
                  <a:txBody>
                    <a:bodyPr/>
                    <a:lstStyle/>
                    <a:p>
                      <a:endParaRPr lang="es-AR"/>
                    </a:p>
                  </a:txBody>
                  <a:tcPr/>
                </a:tc>
                <a:tc>
                  <a:txBody>
                    <a:bodyPr/>
                    <a:lstStyle/>
                    <a:p>
                      <a:pPr algn="ctr" fontAlgn="ctr"/>
                      <a:r>
                        <a:rPr lang="es-AR" sz="1200" b="1" i="0" u="none" strike="noStrike" dirty="0">
                          <a:solidFill>
                            <a:srgbClr val="000000"/>
                          </a:solidFill>
                          <a:effectLst/>
                          <a:latin typeface="+mn-lt"/>
                        </a:rPr>
                        <a:t>SEC</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1" i="0" u="none" strike="noStrike" dirty="0">
                          <a:solidFill>
                            <a:srgbClr val="000000"/>
                          </a:solidFill>
                          <a:effectLst/>
                          <a:latin typeface="+mn-lt"/>
                        </a:rPr>
                        <a:t>Iodo-almidón</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1" i="0" u="none" strike="noStrike" dirty="0">
                          <a:solidFill>
                            <a:srgbClr val="000000"/>
                          </a:solidFill>
                          <a:effectLst/>
                          <a:latin typeface="+mn-lt"/>
                        </a:rPr>
                        <a:t>Bleach</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61981933"/>
                  </a:ext>
                </a:extLst>
              </a:tr>
              <a:tr h="236904">
                <a:tc>
                  <a:txBody>
                    <a:bodyPr/>
                    <a:lstStyle/>
                    <a:p>
                      <a:pPr algn="ctr" fontAlgn="ctr"/>
                      <a:r>
                        <a:rPr lang="es-AR" sz="1200" b="0" i="0" u="none" strike="noStrike" dirty="0">
                          <a:solidFill>
                            <a:srgbClr val="000000"/>
                          </a:solidFill>
                          <a:effectLst/>
                          <a:latin typeface="+mn-lt"/>
                        </a:rPr>
                        <a:t>1</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&lt;90</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18,3</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N/A</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179959082"/>
                  </a:ext>
                </a:extLst>
              </a:tr>
              <a:tr h="232384">
                <a:tc>
                  <a:txBody>
                    <a:bodyPr/>
                    <a:lstStyle/>
                    <a:p>
                      <a:pPr algn="ctr" fontAlgn="ctr"/>
                      <a:r>
                        <a:rPr lang="es-AR" sz="1200" b="0" i="0" u="none" strike="noStrike">
                          <a:solidFill>
                            <a:srgbClr val="000000"/>
                          </a:solidFill>
                          <a:effectLst/>
                          <a:latin typeface="+mn-lt"/>
                        </a:rPr>
                        <a:t>2</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a:solidFill>
                            <a:srgbClr val="000000"/>
                          </a:solidFill>
                          <a:effectLst/>
                          <a:latin typeface="+mn-lt"/>
                        </a:rPr>
                        <a:t>180</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133</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N/A</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251136456"/>
                  </a:ext>
                </a:extLst>
              </a:tr>
              <a:tr h="232384">
                <a:tc>
                  <a:txBody>
                    <a:bodyPr/>
                    <a:lstStyle/>
                    <a:p>
                      <a:pPr algn="ctr" fontAlgn="ctr"/>
                      <a:r>
                        <a:rPr lang="es-AR" sz="1200" b="0" i="0" u="none" strike="noStrike">
                          <a:solidFill>
                            <a:srgbClr val="000000"/>
                          </a:solidFill>
                          <a:effectLst/>
                          <a:latin typeface="+mn-lt"/>
                        </a:rPr>
                        <a:t>3</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&lt;90</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2,9</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N/A</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70420072"/>
                  </a:ext>
                </a:extLst>
              </a:tr>
              <a:tr h="232384">
                <a:tc>
                  <a:txBody>
                    <a:bodyPr/>
                    <a:lstStyle/>
                    <a:p>
                      <a:pPr algn="ctr" fontAlgn="ctr"/>
                      <a:r>
                        <a:rPr lang="es-AR" sz="1200" b="0" i="0" u="none" strike="noStrike">
                          <a:solidFill>
                            <a:srgbClr val="000000"/>
                          </a:solidFill>
                          <a:effectLst/>
                          <a:latin typeface="+mn-lt"/>
                        </a:rPr>
                        <a:t>4</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a:solidFill>
                            <a:srgbClr val="000000"/>
                          </a:solidFill>
                          <a:effectLst/>
                          <a:latin typeface="+mn-lt"/>
                        </a:rPr>
                        <a:t>1060</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712</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N/A</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65321644"/>
                  </a:ext>
                </a:extLst>
              </a:tr>
              <a:tr h="232384">
                <a:tc>
                  <a:txBody>
                    <a:bodyPr/>
                    <a:lstStyle/>
                    <a:p>
                      <a:pPr algn="ctr" fontAlgn="ctr"/>
                      <a:r>
                        <a:rPr lang="es-AR" sz="1200" b="0" i="0" u="none" strike="noStrike">
                          <a:solidFill>
                            <a:srgbClr val="000000"/>
                          </a:solidFill>
                          <a:effectLst/>
                          <a:latin typeface="+mn-lt"/>
                        </a:rPr>
                        <a:t>5</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a:solidFill>
                            <a:srgbClr val="000000"/>
                          </a:solidFill>
                          <a:effectLst/>
                          <a:latin typeface="+mn-lt"/>
                        </a:rPr>
                        <a:t>186</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a:solidFill>
                            <a:srgbClr val="000000"/>
                          </a:solidFill>
                          <a:effectLst/>
                          <a:latin typeface="+mn-lt"/>
                        </a:rPr>
                        <a:t>196,1</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N/A</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600340588"/>
                  </a:ext>
                </a:extLst>
              </a:tr>
              <a:tr h="232384">
                <a:tc>
                  <a:txBody>
                    <a:bodyPr/>
                    <a:lstStyle/>
                    <a:p>
                      <a:pPr algn="ctr" fontAlgn="ctr"/>
                      <a:r>
                        <a:rPr lang="es-AR" sz="1200" b="0" i="0" u="none" strike="noStrike" dirty="0">
                          <a:solidFill>
                            <a:srgbClr val="000000"/>
                          </a:solidFill>
                          <a:effectLst/>
                          <a:latin typeface="+mn-lt"/>
                        </a:rPr>
                        <a:t>6</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a:solidFill>
                            <a:srgbClr val="000000"/>
                          </a:solidFill>
                          <a:effectLst/>
                          <a:latin typeface="+mn-lt"/>
                        </a:rPr>
                        <a:t>932</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637,1</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mn-lt"/>
                        </a:rPr>
                        <a:t>N/A</a:t>
                      </a: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551518474"/>
                  </a:ext>
                </a:extLst>
              </a:tr>
            </a:tbl>
          </a:graphicData>
        </a:graphic>
      </p:graphicFrame>
      <p:sp>
        <p:nvSpPr>
          <p:cNvPr id="7" name="CuadroTexto 6">
            <a:extLst>
              <a:ext uri="{FF2B5EF4-FFF2-40B4-BE49-F238E27FC236}">
                <a16:creationId xmlns:a16="http://schemas.microsoft.com/office/drawing/2014/main" id="{4C1CF42E-A97F-C040-9B70-88C2F81B6BAC}"/>
              </a:ext>
            </a:extLst>
          </p:cNvPr>
          <p:cNvSpPr txBox="1"/>
          <p:nvPr/>
        </p:nvSpPr>
        <p:spPr>
          <a:xfrm>
            <a:off x="4711783" y="1467023"/>
            <a:ext cx="6917814" cy="2123658"/>
          </a:xfrm>
          <a:prstGeom prst="rect">
            <a:avLst/>
          </a:prstGeom>
          <a:noFill/>
        </p:spPr>
        <p:txBody>
          <a:bodyPr wrap="square" rtlCol="0">
            <a:spAutoFit/>
          </a:bodyPr>
          <a:lstStyle/>
          <a:p>
            <a:pPr>
              <a:spcAft>
                <a:spcPts val="600"/>
              </a:spcAft>
            </a:pPr>
            <a:r>
              <a:rPr lang="es-AR" sz="1400" u="sng" dirty="0"/>
              <a:t>Observaciones</a:t>
            </a:r>
            <a:r>
              <a:rPr lang="es-AR" sz="1400" dirty="0"/>
              <a:t>:</a:t>
            </a:r>
          </a:p>
          <a:p>
            <a:pPr marL="285750" indent="-285750" algn="just">
              <a:spcAft>
                <a:spcPts val="600"/>
              </a:spcAft>
              <a:buFont typeface="Wingdings" panose="05000000000000000000" pitchFamily="2" charset="2"/>
              <a:buChar char="ü"/>
            </a:pPr>
            <a:r>
              <a:rPr lang="es-AR" sz="1400" dirty="0"/>
              <a:t>El método </a:t>
            </a:r>
            <a:r>
              <a:rPr lang="es-AR" sz="1400" b="1" dirty="0"/>
              <a:t>Bleach no fue posible de aplicarse </a:t>
            </a:r>
            <a:r>
              <a:rPr lang="es-AR" sz="1400" dirty="0"/>
              <a:t>debido a la química del polímero utilizado. No se produjo desarrollo de turbidez</a:t>
            </a:r>
          </a:p>
          <a:p>
            <a:pPr marL="285750" indent="-285750" algn="just">
              <a:spcAft>
                <a:spcPts val="600"/>
              </a:spcAft>
              <a:buFont typeface="Wingdings" panose="05000000000000000000" pitchFamily="2" charset="2"/>
              <a:buChar char="ü"/>
            </a:pPr>
            <a:r>
              <a:rPr lang="es-AR" sz="1400" b="1" dirty="0"/>
              <a:t>Buena linealidad con iodo-almidón</a:t>
            </a:r>
            <a:endParaRPr lang="es-AR" sz="1400" dirty="0"/>
          </a:p>
          <a:p>
            <a:pPr marL="285750" indent="-285750" algn="just">
              <a:buFont typeface="Wingdings" panose="05000000000000000000" pitchFamily="2" charset="2"/>
              <a:buChar char="ü"/>
            </a:pPr>
            <a:r>
              <a:rPr lang="es-AR" sz="1400" dirty="0"/>
              <a:t>El método </a:t>
            </a:r>
            <a:r>
              <a:rPr lang="es-AR" sz="1400" b="1" dirty="0"/>
              <a:t>iodo-almidón</a:t>
            </a:r>
            <a:r>
              <a:rPr lang="es-AR" sz="1400" dirty="0"/>
              <a:t> arroja resultados </a:t>
            </a:r>
            <a:r>
              <a:rPr lang="es-AR" sz="1400" b="1" dirty="0"/>
              <a:t>menores</a:t>
            </a:r>
            <a:r>
              <a:rPr lang="es-AR" sz="1400" dirty="0"/>
              <a:t> a los de </a:t>
            </a:r>
            <a:r>
              <a:rPr lang="es-AR" sz="1400" b="1" dirty="0"/>
              <a:t>SEC </a:t>
            </a:r>
            <a:r>
              <a:rPr lang="es-AR" sz="1400" dirty="0"/>
              <a:t>en la mayoría de los casos, con </a:t>
            </a:r>
            <a:r>
              <a:rPr lang="es-AR" sz="1400" b="1" dirty="0"/>
              <a:t>diferencias</a:t>
            </a:r>
            <a:r>
              <a:rPr lang="es-AR" sz="1400" dirty="0"/>
              <a:t> de </a:t>
            </a:r>
            <a:r>
              <a:rPr lang="es-AR" sz="1400" b="1" dirty="0"/>
              <a:t>hasta 300 ppm (posible hidrólisis)</a:t>
            </a:r>
          </a:p>
          <a:p>
            <a:pPr marL="285750" indent="-285750" algn="just">
              <a:spcBef>
                <a:spcPts val="600"/>
              </a:spcBef>
              <a:buFont typeface="Wingdings" panose="05000000000000000000" pitchFamily="2" charset="2"/>
              <a:buChar char="ü"/>
            </a:pPr>
            <a:r>
              <a:rPr lang="es-AR" sz="1400" dirty="0"/>
              <a:t>Los resultados de </a:t>
            </a:r>
            <a:r>
              <a:rPr lang="es-AR" sz="1400" b="1" dirty="0"/>
              <a:t>iodo-almidón y SEC coinciden cualitativamente </a:t>
            </a:r>
            <a:r>
              <a:rPr lang="es-AR" sz="1400" dirty="0"/>
              <a:t>en valores </a:t>
            </a:r>
            <a:r>
              <a:rPr lang="es-AR" sz="1400" b="1" dirty="0"/>
              <a:t>&lt;90 ppm</a:t>
            </a:r>
            <a:endParaRPr lang="es-AR" sz="1400" dirty="0"/>
          </a:p>
          <a:p>
            <a:pPr marL="285750" indent="-285750" algn="just">
              <a:buFont typeface="Wingdings" panose="05000000000000000000" pitchFamily="2" charset="2"/>
              <a:buChar char="ü"/>
            </a:pPr>
            <a:endParaRPr lang="es-AR" sz="1400" dirty="0"/>
          </a:p>
        </p:txBody>
      </p:sp>
      <p:sp>
        <p:nvSpPr>
          <p:cNvPr id="15" name="Título 3">
            <a:extLst>
              <a:ext uri="{FF2B5EF4-FFF2-40B4-BE49-F238E27FC236}">
                <a16:creationId xmlns:a16="http://schemas.microsoft.com/office/drawing/2014/main" id="{0E7B4A00-AF25-6F91-A80E-846B81AD7810}"/>
              </a:ext>
            </a:extLst>
          </p:cNvPr>
          <p:cNvSpPr txBox="1">
            <a:spLocks/>
          </p:cNvSpPr>
          <p:nvPr/>
        </p:nvSpPr>
        <p:spPr>
          <a:xfrm>
            <a:off x="467844" y="871090"/>
            <a:ext cx="11535897" cy="5516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2400" b="1" dirty="0">
                <a:latin typeface="Aharoni" panose="02010803020104030203" pitchFamily="2" charset="-79"/>
                <a:cs typeface="Aharoni" panose="02010803020104030203" pitchFamily="2" charset="-79"/>
              </a:rPr>
              <a:t>Caso de estudio N°</a:t>
            </a:r>
            <a:r>
              <a:rPr lang="es-AR" sz="3600" b="1" dirty="0">
                <a:latin typeface="Aharoni" panose="02010803020104030203" pitchFamily="2" charset="-79"/>
                <a:cs typeface="Aharoni" panose="02010803020104030203" pitchFamily="2" charset="-79"/>
              </a:rPr>
              <a:t>4</a:t>
            </a:r>
            <a:endParaRPr lang="es-AR" sz="2400" b="1" dirty="0">
              <a:latin typeface="Aharoni" panose="02010803020104030203" pitchFamily="2" charset="-79"/>
              <a:cs typeface="Aharoni" panose="02010803020104030203" pitchFamily="2" charset="-79"/>
            </a:endParaRPr>
          </a:p>
        </p:txBody>
      </p:sp>
      <p:pic>
        <p:nvPicPr>
          <p:cNvPr id="2" name="Imagen 1">
            <a:extLst>
              <a:ext uri="{FF2B5EF4-FFF2-40B4-BE49-F238E27FC236}">
                <a16:creationId xmlns:a16="http://schemas.microsoft.com/office/drawing/2014/main" id="{9446F377-1E4E-6150-E00F-AEED1BA295EC}"/>
              </a:ext>
            </a:extLst>
          </p:cNvPr>
          <p:cNvPicPr>
            <a:picLocks noChangeAspect="1"/>
          </p:cNvPicPr>
          <p:nvPr/>
        </p:nvPicPr>
        <p:blipFill>
          <a:blip r:embed="rId3"/>
          <a:stretch>
            <a:fillRect/>
          </a:stretch>
        </p:blipFill>
        <p:spPr>
          <a:xfrm>
            <a:off x="787635" y="3602610"/>
            <a:ext cx="4546981" cy="2799406"/>
          </a:xfrm>
          <a:prstGeom prst="rect">
            <a:avLst/>
          </a:prstGeom>
          <a:ln>
            <a:solidFill>
              <a:schemeClr val="tx1"/>
            </a:solidFill>
          </a:ln>
        </p:spPr>
      </p:pic>
      <p:grpSp>
        <p:nvGrpSpPr>
          <p:cNvPr id="10" name="Grupo 9">
            <a:extLst>
              <a:ext uri="{FF2B5EF4-FFF2-40B4-BE49-F238E27FC236}">
                <a16:creationId xmlns:a16="http://schemas.microsoft.com/office/drawing/2014/main" id="{C8D09C01-BC50-6B08-D549-B0230B30E2A7}"/>
              </a:ext>
            </a:extLst>
          </p:cNvPr>
          <p:cNvGrpSpPr/>
          <p:nvPr/>
        </p:nvGrpSpPr>
        <p:grpSpPr>
          <a:xfrm>
            <a:off x="6235792" y="3462814"/>
            <a:ext cx="2220546" cy="723275"/>
            <a:chOff x="5125519" y="3940828"/>
            <a:chExt cx="2220546" cy="723275"/>
          </a:xfrm>
        </p:grpSpPr>
        <p:sp>
          <p:nvSpPr>
            <p:cNvPr id="5" name="CuadroTexto 4">
              <a:extLst>
                <a:ext uri="{FF2B5EF4-FFF2-40B4-BE49-F238E27FC236}">
                  <a16:creationId xmlns:a16="http://schemas.microsoft.com/office/drawing/2014/main" id="{34C99E1D-713F-6DCF-40D0-7CFCB69E605B}"/>
                </a:ext>
              </a:extLst>
            </p:cNvPr>
            <p:cNvSpPr txBox="1"/>
            <p:nvPr/>
          </p:nvSpPr>
          <p:spPr>
            <a:xfrm>
              <a:off x="5125519" y="3940828"/>
              <a:ext cx="2220546" cy="723275"/>
            </a:xfrm>
            <a:prstGeom prst="rect">
              <a:avLst/>
            </a:prstGeom>
            <a:noFill/>
          </p:spPr>
          <p:txBody>
            <a:bodyPr wrap="square">
              <a:spAutoFit/>
            </a:bodyPr>
            <a:lstStyle/>
            <a:p>
              <a:pPr>
                <a:spcAft>
                  <a:spcPts val="600"/>
                </a:spcAft>
              </a:pPr>
              <a:r>
                <a:rPr lang="es-AR" sz="1800" b="1" dirty="0"/>
                <a:t>Iodo-almidón</a:t>
              </a:r>
            </a:p>
            <a:p>
              <a:pPr>
                <a:spcAft>
                  <a:spcPts val="600"/>
                </a:spcAft>
              </a:pPr>
              <a:r>
                <a:rPr lang="es-AR" sz="1800" b="1" dirty="0"/>
                <a:t>Bleach</a:t>
              </a:r>
            </a:p>
          </p:txBody>
        </p:sp>
        <p:pic>
          <p:nvPicPr>
            <p:cNvPr id="6" name="Gráfico 5" descr="Marca de verificación con relleno sólido">
              <a:extLst>
                <a:ext uri="{FF2B5EF4-FFF2-40B4-BE49-F238E27FC236}">
                  <a16:creationId xmlns:a16="http://schemas.microsoft.com/office/drawing/2014/main" id="{63018E1A-9767-EEF5-CFE5-8DB187BA661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564546" y="3940828"/>
              <a:ext cx="314325" cy="314325"/>
            </a:xfrm>
            <a:prstGeom prst="rect">
              <a:avLst/>
            </a:prstGeom>
          </p:spPr>
        </p:pic>
        <p:pic>
          <p:nvPicPr>
            <p:cNvPr id="8" name="Gráfico 7" descr="Cerrar con relleno sólido">
              <a:extLst>
                <a:ext uri="{FF2B5EF4-FFF2-40B4-BE49-F238E27FC236}">
                  <a16:creationId xmlns:a16="http://schemas.microsoft.com/office/drawing/2014/main" id="{0B20EC6C-7BE9-6B76-23E6-A8B3AD07E7B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953797" y="4302465"/>
              <a:ext cx="314325" cy="314325"/>
            </a:xfrm>
            <a:prstGeom prst="rect">
              <a:avLst/>
            </a:prstGeom>
          </p:spPr>
        </p:pic>
      </p:grpSp>
      <p:grpSp>
        <p:nvGrpSpPr>
          <p:cNvPr id="4" name="Grupo 3">
            <a:extLst>
              <a:ext uri="{FF2B5EF4-FFF2-40B4-BE49-F238E27FC236}">
                <a16:creationId xmlns:a16="http://schemas.microsoft.com/office/drawing/2014/main" id="{73C8C5DC-B91F-8709-C61E-0E104CFD3510}"/>
              </a:ext>
            </a:extLst>
          </p:cNvPr>
          <p:cNvGrpSpPr/>
          <p:nvPr/>
        </p:nvGrpSpPr>
        <p:grpSpPr>
          <a:xfrm>
            <a:off x="7064070" y="3440625"/>
            <a:ext cx="925074" cy="675962"/>
            <a:chOff x="5953797" y="3940828"/>
            <a:chExt cx="925074" cy="675962"/>
          </a:xfrm>
        </p:grpSpPr>
        <p:pic>
          <p:nvPicPr>
            <p:cNvPr id="13" name="Gráfico 12" descr="Marca de verificación con relleno sólido">
              <a:extLst>
                <a:ext uri="{FF2B5EF4-FFF2-40B4-BE49-F238E27FC236}">
                  <a16:creationId xmlns:a16="http://schemas.microsoft.com/office/drawing/2014/main" id="{1DE5B289-8D3B-EFC1-2820-015BBB4F1F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564546" y="3940828"/>
              <a:ext cx="314325" cy="314325"/>
            </a:xfrm>
            <a:prstGeom prst="rect">
              <a:avLst/>
            </a:prstGeom>
          </p:spPr>
        </p:pic>
        <p:pic>
          <p:nvPicPr>
            <p:cNvPr id="14" name="Gráfico 13" descr="Cerrar con relleno sólido">
              <a:extLst>
                <a:ext uri="{FF2B5EF4-FFF2-40B4-BE49-F238E27FC236}">
                  <a16:creationId xmlns:a16="http://schemas.microsoft.com/office/drawing/2014/main" id="{E1EA4F39-DAAE-593B-FE69-33D2FB30A21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953797" y="4302465"/>
              <a:ext cx="314325" cy="314325"/>
            </a:xfrm>
            <a:prstGeom prst="rect">
              <a:avLst/>
            </a:prstGeom>
          </p:spPr>
        </p:pic>
      </p:grpSp>
      <p:sp>
        <p:nvSpPr>
          <p:cNvPr id="16" name="CuadroTexto 15">
            <a:extLst>
              <a:ext uri="{FF2B5EF4-FFF2-40B4-BE49-F238E27FC236}">
                <a16:creationId xmlns:a16="http://schemas.microsoft.com/office/drawing/2014/main" id="{882B0EE9-87C5-6C1A-13B2-C22380DF94DF}"/>
              </a:ext>
            </a:extLst>
          </p:cNvPr>
          <p:cNvSpPr txBox="1"/>
          <p:nvPr/>
        </p:nvSpPr>
        <p:spPr>
          <a:xfrm>
            <a:off x="8170690" y="3429000"/>
            <a:ext cx="2815435" cy="523220"/>
          </a:xfrm>
          <a:prstGeom prst="rect">
            <a:avLst/>
          </a:prstGeom>
          <a:noFill/>
        </p:spPr>
        <p:txBody>
          <a:bodyPr wrap="square">
            <a:spAutoFit/>
          </a:bodyPr>
          <a:lstStyle/>
          <a:p>
            <a:r>
              <a:rPr lang="es-AR" sz="1400" i="1" dirty="0"/>
              <a:t>Requiere estudios más exhaustivos para ajustar precisión</a:t>
            </a:r>
            <a:endParaRPr lang="es-AR" sz="1400" dirty="0"/>
          </a:p>
        </p:txBody>
      </p:sp>
    </p:spTree>
    <p:extLst>
      <p:ext uri="{BB962C8B-B14F-4D97-AF65-F5344CB8AC3E}">
        <p14:creationId xmlns:p14="http://schemas.microsoft.com/office/powerpoint/2010/main" val="422674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50F9CF1-6234-0908-1AB1-CCCB57559C0F}"/>
              </a:ext>
            </a:extLst>
          </p:cNvPr>
          <p:cNvSpPr>
            <a:spLocks noGrp="1"/>
          </p:cNvSpPr>
          <p:nvPr>
            <p:ph type="title"/>
          </p:nvPr>
        </p:nvSpPr>
        <p:spPr>
          <a:xfrm>
            <a:off x="514350" y="1060450"/>
            <a:ext cx="10515600" cy="1325563"/>
          </a:xfrm>
        </p:spPr>
        <p:txBody>
          <a:bodyPr/>
          <a:lstStyle/>
          <a:p>
            <a:r>
              <a:rPr lang="es-AR" sz="3200" b="1" dirty="0">
                <a:latin typeface="Aharoni" panose="02010803020104030203" pitchFamily="2" charset="-79"/>
                <a:cs typeface="Aharoni" panose="02010803020104030203" pitchFamily="2" charset="-79"/>
              </a:rPr>
              <a:t>CONCLUSIONES</a:t>
            </a:r>
          </a:p>
        </p:txBody>
      </p:sp>
      <p:sp>
        <p:nvSpPr>
          <p:cNvPr id="9" name="Marcador de contenido 8">
            <a:extLst>
              <a:ext uri="{FF2B5EF4-FFF2-40B4-BE49-F238E27FC236}">
                <a16:creationId xmlns:a16="http://schemas.microsoft.com/office/drawing/2014/main" id="{4F694E41-9E39-CD69-EF87-2CF7670A273C}"/>
              </a:ext>
            </a:extLst>
          </p:cNvPr>
          <p:cNvSpPr>
            <a:spLocks noGrp="1"/>
          </p:cNvSpPr>
          <p:nvPr>
            <p:ph idx="1"/>
          </p:nvPr>
        </p:nvSpPr>
        <p:spPr>
          <a:xfrm>
            <a:off x="514350" y="1766251"/>
            <a:ext cx="5705474" cy="4074319"/>
          </a:xfrm>
        </p:spPr>
        <p:txBody>
          <a:bodyPr/>
          <a:lstStyle/>
          <a:p>
            <a:pPr algn="just">
              <a:buFont typeface="Wingdings" panose="05000000000000000000" pitchFamily="2" charset="2"/>
              <a:buChar char="ü"/>
            </a:pPr>
            <a:r>
              <a:rPr lang="es-AR" sz="1800" u="sng" dirty="0"/>
              <a:t>Método Bleach</a:t>
            </a:r>
            <a:r>
              <a:rPr lang="es-AR" sz="1800" dirty="0"/>
              <a:t>:</a:t>
            </a:r>
          </a:p>
          <a:p>
            <a:pPr lvl="1" algn="just"/>
            <a:r>
              <a:rPr lang="es-AR" sz="1800" dirty="0"/>
              <a:t>No permite monitorear polímeros con 25% ATBS. </a:t>
            </a:r>
          </a:p>
          <a:p>
            <a:pPr lvl="1" algn="just"/>
            <a:r>
              <a:rPr lang="es-AR" sz="1800" dirty="0"/>
              <a:t>Es el método más utilizado para el monitoreo en la inyección y funciona adecuadamente siempre que se realice una calibración periódicamente con agua representativa.</a:t>
            </a:r>
          </a:p>
          <a:p>
            <a:pPr lvl="1" algn="just"/>
            <a:r>
              <a:rPr lang="es-AR" sz="1800" dirty="0"/>
              <a:t>Con un buen pretratamiento, es posible minimizar interferencias y aplicar el método para monitorear agua de producción en la mayoría de las muestras.</a:t>
            </a:r>
          </a:p>
          <a:p>
            <a:pPr marL="457200" lvl="1" indent="0" algn="just">
              <a:buNone/>
            </a:pPr>
            <a:endParaRPr lang="es-AR" sz="1800" dirty="0"/>
          </a:p>
          <a:p>
            <a:pPr marL="457200" lvl="1" indent="-457200" algn="just">
              <a:buFont typeface="Wingdings" panose="05000000000000000000" pitchFamily="2" charset="2"/>
              <a:buChar char="ü"/>
            </a:pPr>
            <a:r>
              <a:rPr lang="es-AR" sz="1800" u="sng" dirty="0"/>
              <a:t>Iodo-almidón</a:t>
            </a:r>
            <a:r>
              <a:rPr lang="es-AR" sz="1800" dirty="0"/>
              <a:t>:</a:t>
            </a:r>
          </a:p>
          <a:p>
            <a:pPr lvl="1" algn="just"/>
            <a:r>
              <a:rPr lang="es-AR" sz="1800" dirty="0"/>
              <a:t>Es sensible a la reacciones de hidrólisis, pudiendo subestimarse el contenido de polímero en la producción.</a:t>
            </a:r>
          </a:p>
        </p:txBody>
      </p:sp>
      <p:sp>
        <p:nvSpPr>
          <p:cNvPr id="2" name="Marcador de contenido 8">
            <a:extLst>
              <a:ext uri="{FF2B5EF4-FFF2-40B4-BE49-F238E27FC236}">
                <a16:creationId xmlns:a16="http://schemas.microsoft.com/office/drawing/2014/main" id="{3EFDE3E4-6DC8-211D-2B2B-B519ACC6619E}"/>
              </a:ext>
            </a:extLst>
          </p:cNvPr>
          <p:cNvSpPr txBox="1">
            <a:spLocks/>
          </p:cNvSpPr>
          <p:nvPr/>
        </p:nvSpPr>
        <p:spPr>
          <a:xfrm>
            <a:off x="6456045" y="1766252"/>
            <a:ext cx="5324475" cy="4074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ü"/>
            </a:pPr>
            <a:r>
              <a:rPr lang="es-AR" sz="1800" u="sng" dirty="0"/>
              <a:t>Refractometría</a:t>
            </a:r>
            <a:r>
              <a:rPr lang="es-AR" sz="1800" dirty="0"/>
              <a:t>:</a:t>
            </a:r>
          </a:p>
          <a:p>
            <a:pPr lvl="1" algn="just"/>
            <a:r>
              <a:rPr lang="es-AR" sz="1800" dirty="0"/>
              <a:t>Resultó aplicable en el monitoreo de inyección en agua de baja salinidad a pesar del alto contenido bacteriológico.</a:t>
            </a:r>
          </a:p>
          <a:p>
            <a:pPr lvl="1" algn="just"/>
            <a:r>
              <a:rPr lang="es-AR" sz="1800" dirty="0"/>
              <a:t>Más adecuado para monitoreo en inyección.</a:t>
            </a:r>
          </a:p>
          <a:p>
            <a:pPr marL="457200" lvl="1" indent="0" algn="just">
              <a:buNone/>
            </a:pPr>
            <a:endParaRPr lang="es-AR" sz="1800" dirty="0"/>
          </a:p>
          <a:p>
            <a:pPr marL="457200" lvl="1" indent="-457200" algn="just">
              <a:buFont typeface="Wingdings" panose="05000000000000000000" pitchFamily="2" charset="2"/>
              <a:buChar char="ü"/>
            </a:pPr>
            <a:r>
              <a:rPr lang="es-AR" sz="1800" u="sng" dirty="0"/>
              <a:t>Método COD</a:t>
            </a:r>
            <a:r>
              <a:rPr lang="es-AR" sz="1800" dirty="0"/>
              <a:t>:</a:t>
            </a:r>
          </a:p>
          <a:p>
            <a:pPr lvl="1" algn="just"/>
            <a:r>
              <a:rPr lang="es-AR" sz="1800" dirty="0"/>
              <a:t>Altamente sensible al contenido de otros compuestos orgánicos, dado que no es selectivo con el polímero. </a:t>
            </a:r>
          </a:p>
          <a:p>
            <a:pPr lvl="1" algn="just"/>
            <a:r>
              <a:rPr lang="es-AR" sz="1800" dirty="0"/>
              <a:t>Funcionó adecuadamente para agua de inyección con bajo contenido de petróleo a pesar del alto contenido bacteriológico.</a:t>
            </a:r>
          </a:p>
          <a:p>
            <a:pPr lvl="1" algn="just"/>
            <a:r>
              <a:rPr lang="es-AR" sz="1800" dirty="0"/>
              <a:t>Más adecuado para monitoreo en inyección.</a:t>
            </a:r>
          </a:p>
        </p:txBody>
      </p:sp>
      <p:sp>
        <p:nvSpPr>
          <p:cNvPr id="5" name="CuadroTexto 4">
            <a:extLst>
              <a:ext uri="{FF2B5EF4-FFF2-40B4-BE49-F238E27FC236}">
                <a16:creationId xmlns:a16="http://schemas.microsoft.com/office/drawing/2014/main" id="{52AD7A86-0BA6-C64C-AC95-4C766647A83F}"/>
              </a:ext>
            </a:extLst>
          </p:cNvPr>
          <p:cNvSpPr txBox="1"/>
          <p:nvPr/>
        </p:nvSpPr>
        <p:spPr>
          <a:xfrm>
            <a:off x="4181475" y="6090999"/>
            <a:ext cx="4343400" cy="369332"/>
          </a:xfrm>
          <a:prstGeom prst="rect">
            <a:avLst/>
          </a:prstGeom>
          <a:noFill/>
          <a:ln w="28575">
            <a:solidFill>
              <a:srgbClr val="0070C0"/>
            </a:solidFill>
          </a:ln>
        </p:spPr>
        <p:txBody>
          <a:bodyPr wrap="square">
            <a:spAutoFit/>
          </a:bodyPr>
          <a:lstStyle/>
          <a:p>
            <a:pPr marL="0" lvl="1" algn="ctr">
              <a:buNone/>
            </a:pPr>
            <a:r>
              <a:rPr lang="es-AR" sz="1800" b="1" dirty="0"/>
              <a:t>Debe hacerse un estudio caso por caso</a:t>
            </a:r>
          </a:p>
        </p:txBody>
      </p:sp>
    </p:spTree>
    <p:extLst>
      <p:ext uri="{BB962C8B-B14F-4D97-AF65-F5344CB8AC3E}">
        <p14:creationId xmlns:p14="http://schemas.microsoft.com/office/powerpoint/2010/main" val="390946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50F9CF1-6234-0908-1AB1-CCCB57559C0F}"/>
              </a:ext>
            </a:extLst>
          </p:cNvPr>
          <p:cNvSpPr>
            <a:spLocks noGrp="1"/>
          </p:cNvSpPr>
          <p:nvPr>
            <p:ph type="title"/>
          </p:nvPr>
        </p:nvSpPr>
        <p:spPr>
          <a:xfrm>
            <a:off x="514350" y="1060450"/>
            <a:ext cx="10515600" cy="1325563"/>
          </a:xfrm>
        </p:spPr>
        <p:txBody>
          <a:bodyPr/>
          <a:lstStyle/>
          <a:p>
            <a:r>
              <a:rPr lang="es-AR" sz="3200" b="1" dirty="0">
                <a:latin typeface="Aharoni" panose="02010803020104030203" pitchFamily="2" charset="-79"/>
                <a:cs typeface="Aharoni" panose="02010803020104030203" pitchFamily="2" charset="-79"/>
              </a:rPr>
              <a:t>RECOMENDACIONES</a:t>
            </a:r>
          </a:p>
        </p:txBody>
      </p:sp>
      <p:sp>
        <p:nvSpPr>
          <p:cNvPr id="9" name="Marcador de contenido 8">
            <a:extLst>
              <a:ext uri="{FF2B5EF4-FFF2-40B4-BE49-F238E27FC236}">
                <a16:creationId xmlns:a16="http://schemas.microsoft.com/office/drawing/2014/main" id="{4F694E41-9E39-CD69-EF87-2CF7670A273C}"/>
              </a:ext>
            </a:extLst>
          </p:cNvPr>
          <p:cNvSpPr>
            <a:spLocks noGrp="1"/>
          </p:cNvSpPr>
          <p:nvPr>
            <p:ph idx="1"/>
          </p:nvPr>
        </p:nvSpPr>
        <p:spPr>
          <a:xfrm>
            <a:off x="845820" y="2052320"/>
            <a:ext cx="10035540" cy="4351338"/>
          </a:xfrm>
        </p:spPr>
        <p:txBody>
          <a:bodyPr/>
          <a:lstStyle/>
          <a:p>
            <a:pPr marL="361950" lvl="1" indent="-361950" algn="just">
              <a:spcBef>
                <a:spcPts val="0"/>
              </a:spcBef>
              <a:spcAft>
                <a:spcPts val="1200"/>
              </a:spcAft>
              <a:buFont typeface="Wingdings" panose="05000000000000000000" pitchFamily="2" charset="2"/>
              <a:buChar char="ü"/>
            </a:pPr>
            <a:r>
              <a:rPr lang="es-AR" sz="2000" dirty="0"/>
              <a:t>Los </a:t>
            </a:r>
            <a:r>
              <a:rPr lang="es-AR" sz="2000" b="1" dirty="0"/>
              <a:t>métodos COD y refractometría son más convenientes de aplicar en la inyección</a:t>
            </a:r>
            <a:r>
              <a:rPr lang="es-AR" sz="2000" dirty="0"/>
              <a:t>, dado que, en producción, la salinidad y el contenido de petróleo son más variables</a:t>
            </a:r>
          </a:p>
          <a:p>
            <a:pPr marL="361950" lvl="1" indent="-361950" algn="just">
              <a:spcBef>
                <a:spcPts val="0"/>
              </a:spcBef>
              <a:spcAft>
                <a:spcPts val="1200"/>
              </a:spcAft>
              <a:buFont typeface="Wingdings" panose="05000000000000000000" pitchFamily="2" charset="2"/>
              <a:buChar char="ü"/>
            </a:pPr>
            <a:r>
              <a:rPr lang="es-AR" sz="2000" dirty="0"/>
              <a:t>Para incrementar la precisión de los métodos sensibles al grado de hidrólisis del polímero, se puede analizar este parámetro en las muestras y así realizar un mejor ajuste</a:t>
            </a:r>
          </a:p>
          <a:p>
            <a:pPr marL="361950" lvl="1" indent="-361950" algn="just">
              <a:spcBef>
                <a:spcPts val="0"/>
              </a:spcBef>
              <a:spcAft>
                <a:spcPts val="1200"/>
              </a:spcAft>
              <a:buFont typeface="Wingdings" panose="05000000000000000000" pitchFamily="2" charset="2"/>
              <a:buChar char="ü"/>
            </a:pPr>
            <a:r>
              <a:rPr lang="es-AR" sz="2000" b="1" dirty="0"/>
              <a:t>Verificar con SEC con cierta frecuencia </a:t>
            </a:r>
            <a:r>
              <a:rPr lang="es-AR" sz="2000" dirty="0"/>
              <a:t>los resultados obtenidos con el método seleccionado para asegurar que el monitoreo es eficiente.</a:t>
            </a:r>
          </a:p>
          <a:p>
            <a:pPr marL="361950" lvl="1" indent="-361950" algn="just">
              <a:spcBef>
                <a:spcPts val="0"/>
              </a:spcBef>
              <a:spcAft>
                <a:spcPts val="1200"/>
              </a:spcAft>
              <a:buFont typeface="Wingdings" panose="05000000000000000000" pitchFamily="2" charset="2"/>
              <a:buChar char="ü"/>
            </a:pPr>
            <a:r>
              <a:rPr lang="es-AR" sz="2000" dirty="0"/>
              <a:t>El método universal, más preciso y menos sensible a interferencias es SEC. Utilizar el mismo en caso de requerirse mayor precisión en determinada zona (teniendo en cuenta el límite de detección).</a:t>
            </a:r>
          </a:p>
          <a:p>
            <a:pPr marL="457200" lvl="1" indent="0" algn="just">
              <a:spcBef>
                <a:spcPts val="0"/>
              </a:spcBef>
              <a:spcAft>
                <a:spcPts val="1200"/>
              </a:spcAft>
              <a:buNone/>
            </a:pPr>
            <a:endParaRPr lang="es-AR" sz="2000" dirty="0"/>
          </a:p>
        </p:txBody>
      </p:sp>
    </p:spTree>
    <p:extLst>
      <p:ext uri="{BB962C8B-B14F-4D97-AF65-F5344CB8AC3E}">
        <p14:creationId xmlns:p14="http://schemas.microsoft.com/office/powerpoint/2010/main" val="14515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3">
            <a:extLst>
              <a:ext uri="{FF2B5EF4-FFF2-40B4-BE49-F238E27FC236}">
                <a16:creationId xmlns:a16="http://schemas.microsoft.com/office/drawing/2014/main" id="{F7F20568-A592-391E-87C1-94A897E7C70E}"/>
              </a:ext>
            </a:extLst>
          </p:cNvPr>
          <p:cNvSpPr>
            <a:spLocks noGrp="1"/>
          </p:cNvSpPr>
          <p:nvPr>
            <p:ph type="title"/>
          </p:nvPr>
        </p:nvSpPr>
        <p:spPr>
          <a:xfrm>
            <a:off x="432141" y="1125499"/>
            <a:ext cx="10515600" cy="629318"/>
          </a:xfrm>
        </p:spPr>
        <p:txBody>
          <a:bodyPr/>
          <a:lstStyle/>
          <a:p>
            <a:r>
              <a:rPr lang="es-AR" sz="3200" b="1" dirty="0">
                <a:latin typeface="Aharoni" panose="02010803020104030203" pitchFamily="2" charset="-79"/>
                <a:cs typeface="Aharoni" panose="02010803020104030203" pitchFamily="2" charset="-79"/>
              </a:rPr>
              <a:t>EOR – Inyección de polímero</a:t>
            </a:r>
          </a:p>
        </p:txBody>
      </p:sp>
      <p:sp>
        <p:nvSpPr>
          <p:cNvPr id="9" name="CuadroTexto 8">
            <a:extLst>
              <a:ext uri="{FF2B5EF4-FFF2-40B4-BE49-F238E27FC236}">
                <a16:creationId xmlns:a16="http://schemas.microsoft.com/office/drawing/2014/main" id="{299127A4-29B2-412E-15C5-1D943475632C}"/>
              </a:ext>
            </a:extLst>
          </p:cNvPr>
          <p:cNvSpPr txBox="1"/>
          <p:nvPr/>
        </p:nvSpPr>
        <p:spPr>
          <a:xfrm>
            <a:off x="513421" y="2122394"/>
            <a:ext cx="2568235" cy="861774"/>
          </a:xfrm>
          <a:prstGeom prst="rect">
            <a:avLst/>
          </a:prstGeom>
          <a:ln w="19050">
            <a:solidFill>
              <a:srgbClr val="0070C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AR" b="1" dirty="0"/>
              <a:t>FUENTE DE AGUA</a:t>
            </a:r>
          </a:p>
          <a:p>
            <a:pPr algn="ctr"/>
            <a:r>
              <a:rPr lang="es-AR" sz="1600" i="1" dirty="0"/>
              <a:t> Acuíferos naturales o agua de producción</a:t>
            </a:r>
          </a:p>
        </p:txBody>
      </p:sp>
      <p:sp>
        <p:nvSpPr>
          <p:cNvPr id="10" name="Flecha: a la derecha 9">
            <a:extLst>
              <a:ext uri="{FF2B5EF4-FFF2-40B4-BE49-F238E27FC236}">
                <a16:creationId xmlns:a16="http://schemas.microsoft.com/office/drawing/2014/main" id="{01E6F9D5-8F59-96A2-4568-B0C79A1EB447}"/>
              </a:ext>
            </a:extLst>
          </p:cNvPr>
          <p:cNvSpPr/>
          <p:nvPr/>
        </p:nvSpPr>
        <p:spPr>
          <a:xfrm>
            <a:off x="3326904" y="2390307"/>
            <a:ext cx="609600" cy="338554"/>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s-AR"/>
          </a:p>
        </p:txBody>
      </p:sp>
      <p:sp>
        <p:nvSpPr>
          <p:cNvPr id="11" name="CuadroTexto 10">
            <a:extLst>
              <a:ext uri="{FF2B5EF4-FFF2-40B4-BE49-F238E27FC236}">
                <a16:creationId xmlns:a16="http://schemas.microsoft.com/office/drawing/2014/main" id="{75BC5F1E-A683-4B16-2A3B-8C8861080211}"/>
              </a:ext>
            </a:extLst>
          </p:cNvPr>
          <p:cNvSpPr txBox="1"/>
          <p:nvPr/>
        </p:nvSpPr>
        <p:spPr>
          <a:xfrm>
            <a:off x="4075564" y="2101645"/>
            <a:ext cx="1877893" cy="923330"/>
          </a:xfrm>
          <a:prstGeom prst="rect">
            <a:avLst/>
          </a:prstGeom>
          <a:noFill/>
          <a:ln w="19050">
            <a:solidFill>
              <a:schemeClr val="accent5"/>
            </a:solidFill>
          </a:ln>
        </p:spPr>
        <p:txBody>
          <a:bodyPr wrap="square" rtlCol="0">
            <a:spAutoFit/>
          </a:bodyPr>
          <a:lstStyle/>
          <a:p>
            <a:pPr algn="ctr"/>
            <a:r>
              <a:rPr lang="es-AR" b="1" dirty="0"/>
              <a:t>HIDRATACIÓN E INYECCIÓN DE POLÍMERO</a:t>
            </a:r>
            <a:endParaRPr lang="es-AR" i="1" dirty="0"/>
          </a:p>
        </p:txBody>
      </p:sp>
      <p:sp>
        <p:nvSpPr>
          <p:cNvPr id="12" name="Flecha: a la derecha 11">
            <a:extLst>
              <a:ext uri="{FF2B5EF4-FFF2-40B4-BE49-F238E27FC236}">
                <a16:creationId xmlns:a16="http://schemas.microsoft.com/office/drawing/2014/main" id="{62047F3F-3AC0-DE7C-F036-FBF775E9E5B0}"/>
              </a:ext>
            </a:extLst>
          </p:cNvPr>
          <p:cNvSpPr/>
          <p:nvPr/>
        </p:nvSpPr>
        <p:spPr>
          <a:xfrm>
            <a:off x="9182764" y="2358074"/>
            <a:ext cx="609600" cy="323625"/>
          </a:xfrm>
          <a:prstGeom prst="rightArrow">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s-AR"/>
          </a:p>
        </p:txBody>
      </p:sp>
      <p:sp>
        <p:nvSpPr>
          <p:cNvPr id="13" name="CuadroTexto 12">
            <a:extLst>
              <a:ext uri="{FF2B5EF4-FFF2-40B4-BE49-F238E27FC236}">
                <a16:creationId xmlns:a16="http://schemas.microsoft.com/office/drawing/2014/main" id="{C58F3092-630D-BAE2-4A5B-30116FE92F80}"/>
              </a:ext>
            </a:extLst>
          </p:cNvPr>
          <p:cNvSpPr txBox="1"/>
          <p:nvPr/>
        </p:nvSpPr>
        <p:spPr>
          <a:xfrm>
            <a:off x="6961178" y="2085565"/>
            <a:ext cx="2080545" cy="923330"/>
          </a:xfrm>
          <a:prstGeom prst="rect">
            <a:avLst/>
          </a:prstGeom>
          <a:noFill/>
          <a:ln w="19050">
            <a:solidFill>
              <a:schemeClr val="accent5"/>
            </a:solidFill>
          </a:ln>
        </p:spPr>
        <p:txBody>
          <a:bodyPr wrap="square" rtlCol="0">
            <a:spAutoFit/>
          </a:bodyPr>
          <a:lstStyle>
            <a:defPPr>
              <a:defRPr lang="es-AR"/>
            </a:defPPr>
            <a:lvl1pPr algn="ctr">
              <a:defRPr b="1"/>
            </a:lvl1pPr>
          </a:lstStyle>
          <a:p>
            <a:r>
              <a:rPr lang="es-AR" dirty="0"/>
              <a:t>ARRIBO DE AGUA PRODUCIDA CON POLÍMERO</a:t>
            </a:r>
          </a:p>
        </p:txBody>
      </p:sp>
      <p:sp>
        <p:nvSpPr>
          <p:cNvPr id="15" name="CuadroTexto 14">
            <a:extLst>
              <a:ext uri="{FF2B5EF4-FFF2-40B4-BE49-F238E27FC236}">
                <a16:creationId xmlns:a16="http://schemas.microsoft.com/office/drawing/2014/main" id="{5A880EC8-9C0C-4B60-F44C-EA9C499EEF37}"/>
              </a:ext>
            </a:extLst>
          </p:cNvPr>
          <p:cNvSpPr txBox="1"/>
          <p:nvPr/>
        </p:nvSpPr>
        <p:spPr>
          <a:xfrm>
            <a:off x="513421" y="5466347"/>
            <a:ext cx="3213170" cy="584775"/>
          </a:xfrm>
          <a:prstGeom prst="rect">
            <a:avLst/>
          </a:prstGeom>
          <a:noFill/>
        </p:spPr>
        <p:txBody>
          <a:bodyPr wrap="square">
            <a:spAutoFit/>
          </a:bodyPr>
          <a:lstStyle/>
          <a:p>
            <a:pPr algn="ctr"/>
            <a:r>
              <a:rPr lang="es-AR" sz="1600" i="1" dirty="0"/>
              <a:t>Planta de inyección de polímero (PIU) modular</a:t>
            </a:r>
            <a:endParaRPr lang="es-AR" sz="1600" dirty="0"/>
          </a:p>
        </p:txBody>
      </p:sp>
      <p:sp>
        <p:nvSpPr>
          <p:cNvPr id="17" name="CuadroTexto 16">
            <a:extLst>
              <a:ext uri="{FF2B5EF4-FFF2-40B4-BE49-F238E27FC236}">
                <a16:creationId xmlns:a16="http://schemas.microsoft.com/office/drawing/2014/main" id="{A7F59EE8-6B43-3252-08DB-A401A4197DA5}"/>
              </a:ext>
            </a:extLst>
          </p:cNvPr>
          <p:cNvSpPr txBox="1"/>
          <p:nvPr/>
        </p:nvSpPr>
        <p:spPr>
          <a:xfrm>
            <a:off x="7105213" y="3558860"/>
            <a:ext cx="4650694" cy="2939266"/>
          </a:xfrm>
          <a:prstGeom prst="rect">
            <a:avLst/>
          </a:prstGeom>
          <a:noFill/>
        </p:spPr>
        <p:txBody>
          <a:bodyPr wrap="square">
            <a:spAutoFit/>
          </a:bodyPr>
          <a:lstStyle/>
          <a:p>
            <a:pPr marL="285750" lvl="1" indent="-285750">
              <a:spcAft>
                <a:spcPts val="600"/>
              </a:spcAft>
              <a:buFont typeface="Wingdings" panose="05000000000000000000" pitchFamily="2" charset="2"/>
              <a:buChar char="ü"/>
            </a:pPr>
            <a:r>
              <a:rPr lang="es-ES" sz="1600" dirty="0"/>
              <a:t>Dificultades operativas asociadas al polímero producido</a:t>
            </a:r>
          </a:p>
          <a:p>
            <a:pPr marL="285750" lvl="1" indent="-285750">
              <a:spcAft>
                <a:spcPts val="600"/>
              </a:spcAft>
              <a:buFont typeface="Wingdings" panose="05000000000000000000" pitchFamily="2" charset="2"/>
              <a:buChar char="ü"/>
            </a:pPr>
            <a:r>
              <a:rPr lang="es-ES" sz="1600" b="1" dirty="0"/>
              <a:t>Cumplimiento de normativas </a:t>
            </a:r>
            <a:r>
              <a:rPr lang="es-ES" sz="1600" dirty="0"/>
              <a:t>de disposición final</a:t>
            </a:r>
          </a:p>
          <a:p>
            <a:pPr marL="285750" lvl="1" indent="-285750">
              <a:spcAft>
                <a:spcPts val="600"/>
              </a:spcAft>
              <a:buFont typeface="Wingdings" panose="05000000000000000000" pitchFamily="2" charset="2"/>
              <a:buChar char="ü"/>
            </a:pPr>
            <a:r>
              <a:rPr lang="es-MX" sz="1600" dirty="0"/>
              <a:t>Comprender el</a:t>
            </a:r>
            <a:r>
              <a:rPr lang="es-MX" sz="1600" b="1" dirty="0"/>
              <a:t> impacto </a:t>
            </a:r>
            <a:r>
              <a:rPr lang="es-MX" sz="1600" dirty="0"/>
              <a:t>en las instalaciones de tratamiento de aguas </a:t>
            </a:r>
            <a:r>
              <a:rPr lang="es-MX" sz="1600" b="1" dirty="0"/>
              <a:t>en superficie </a:t>
            </a:r>
          </a:p>
          <a:p>
            <a:pPr marL="285750" lvl="1" indent="-285750">
              <a:spcAft>
                <a:spcPts val="600"/>
              </a:spcAft>
              <a:buFont typeface="Wingdings" panose="05000000000000000000" pitchFamily="2" charset="2"/>
              <a:buChar char="ü"/>
            </a:pPr>
            <a:r>
              <a:rPr lang="es-ES" sz="1600" dirty="0"/>
              <a:t>Adaptación de la estrategia de tratamiento del fluido producido</a:t>
            </a:r>
          </a:p>
          <a:p>
            <a:pPr marL="285750" lvl="1" indent="-285750" algn="just">
              <a:spcAft>
                <a:spcPts val="600"/>
              </a:spcAft>
              <a:buFont typeface="Wingdings" panose="05000000000000000000" pitchFamily="2" charset="2"/>
              <a:buChar char="ü"/>
            </a:pPr>
            <a:r>
              <a:rPr lang="es-MX" sz="1600" dirty="0"/>
              <a:t>Optimizar la revalorización y reinyección del agua</a:t>
            </a:r>
          </a:p>
          <a:p>
            <a:pPr marL="285750" lvl="1" indent="-285750">
              <a:spcAft>
                <a:spcPts val="600"/>
              </a:spcAft>
              <a:buFont typeface="Wingdings" panose="05000000000000000000" pitchFamily="2" charset="2"/>
              <a:buChar char="ü"/>
            </a:pPr>
            <a:r>
              <a:rPr lang="es-MX" sz="1600" b="1" dirty="0"/>
              <a:t>Trazador para conocer tiempos de tránsito y conectividades</a:t>
            </a:r>
            <a:endParaRPr lang="en-US" sz="1600" b="1" dirty="0"/>
          </a:p>
        </p:txBody>
      </p:sp>
      <p:sp>
        <p:nvSpPr>
          <p:cNvPr id="20" name="CuadroTexto 19">
            <a:extLst>
              <a:ext uri="{FF2B5EF4-FFF2-40B4-BE49-F238E27FC236}">
                <a16:creationId xmlns:a16="http://schemas.microsoft.com/office/drawing/2014/main" id="{18E4F83C-5CAF-9C26-0738-6B3D23DB8E10}"/>
              </a:ext>
            </a:extLst>
          </p:cNvPr>
          <p:cNvSpPr txBox="1"/>
          <p:nvPr/>
        </p:nvSpPr>
        <p:spPr>
          <a:xfrm>
            <a:off x="9792364" y="2227498"/>
            <a:ext cx="1601810" cy="584775"/>
          </a:xfrm>
          <a:prstGeom prst="rect">
            <a:avLst/>
          </a:prstGeom>
          <a:noFill/>
        </p:spPr>
        <p:txBody>
          <a:bodyPr wrap="square">
            <a:spAutoFit/>
          </a:bodyPr>
          <a:lstStyle/>
          <a:p>
            <a:pPr algn="ctr"/>
            <a:r>
              <a:rPr lang="es-AR" sz="1600" i="1" dirty="0"/>
              <a:t>MONITOREO REQUERIDO</a:t>
            </a:r>
          </a:p>
        </p:txBody>
      </p:sp>
      <p:sp>
        <p:nvSpPr>
          <p:cNvPr id="22" name="CuadroTexto 21">
            <a:extLst>
              <a:ext uri="{FF2B5EF4-FFF2-40B4-BE49-F238E27FC236}">
                <a16:creationId xmlns:a16="http://schemas.microsoft.com/office/drawing/2014/main" id="{9FE96B24-C965-D1A8-DF2F-EF351CFA01EE}"/>
              </a:ext>
            </a:extLst>
          </p:cNvPr>
          <p:cNvSpPr txBox="1"/>
          <p:nvPr/>
        </p:nvSpPr>
        <p:spPr>
          <a:xfrm>
            <a:off x="8226181" y="3222158"/>
            <a:ext cx="1913166" cy="433965"/>
          </a:xfrm>
          <a:prstGeom prst="rect">
            <a:avLst/>
          </a:prstGeom>
        </p:spPr>
        <p:txBody>
          <a:bodyPr/>
          <a:lstStyle>
            <a:lvl1pPr indent="0" algn="ctr">
              <a:lnSpc>
                <a:spcPct val="90000"/>
              </a:lnSpc>
              <a:spcBef>
                <a:spcPts val="1000"/>
              </a:spcBef>
              <a:buFont typeface="Arial" panose="020B0604020202020204" pitchFamily="34" charset="0"/>
              <a:buNone/>
              <a:defRPr sz="2400" b="1">
                <a:latin typeface="Aharoni" panose="02010803020104030203" pitchFamily="2" charset="-79"/>
                <a:cs typeface="Aharoni" panose="02010803020104030203" pitchFamily="2" charset="-79"/>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AR" sz="1800" dirty="0"/>
              <a:t>¿Por qué?</a:t>
            </a:r>
          </a:p>
        </p:txBody>
      </p:sp>
      <p:sp>
        <p:nvSpPr>
          <p:cNvPr id="25" name="CuadroTexto 24">
            <a:extLst>
              <a:ext uri="{FF2B5EF4-FFF2-40B4-BE49-F238E27FC236}">
                <a16:creationId xmlns:a16="http://schemas.microsoft.com/office/drawing/2014/main" id="{8A03D0C5-C37C-DC10-0C11-72C4ABAB2CA5}"/>
              </a:ext>
            </a:extLst>
          </p:cNvPr>
          <p:cNvSpPr txBox="1"/>
          <p:nvPr/>
        </p:nvSpPr>
        <p:spPr>
          <a:xfrm>
            <a:off x="3917878" y="3694682"/>
            <a:ext cx="2178122" cy="584775"/>
          </a:xfrm>
          <a:prstGeom prst="rect">
            <a:avLst/>
          </a:prstGeom>
          <a:noFill/>
        </p:spPr>
        <p:txBody>
          <a:bodyPr wrap="square">
            <a:spAutoFit/>
          </a:bodyPr>
          <a:lstStyle/>
          <a:p>
            <a:pPr algn="ctr"/>
            <a:r>
              <a:rPr lang="es-AR" sz="1600" i="1" dirty="0"/>
              <a:t>MONITOREO REQUERIDO</a:t>
            </a:r>
          </a:p>
        </p:txBody>
      </p:sp>
      <p:sp>
        <p:nvSpPr>
          <p:cNvPr id="26" name="CuadroTexto 25">
            <a:extLst>
              <a:ext uri="{FF2B5EF4-FFF2-40B4-BE49-F238E27FC236}">
                <a16:creationId xmlns:a16="http://schemas.microsoft.com/office/drawing/2014/main" id="{584D1E36-A68C-87D1-76C9-7961CD9A8D71}"/>
              </a:ext>
            </a:extLst>
          </p:cNvPr>
          <p:cNvSpPr txBox="1"/>
          <p:nvPr/>
        </p:nvSpPr>
        <p:spPr>
          <a:xfrm>
            <a:off x="4040291" y="4314577"/>
            <a:ext cx="1913166" cy="433965"/>
          </a:xfrm>
          <a:prstGeom prst="rect">
            <a:avLst/>
          </a:prstGeom>
        </p:spPr>
        <p:txBody>
          <a:bodyPr/>
          <a:lstStyle>
            <a:lvl1pPr indent="0" algn="ctr">
              <a:lnSpc>
                <a:spcPct val="90000"/>
              </a:lnSpc>
              <a:spcBef>
                <a:spcPts val="1000"/>
              </a:spcBef>
              <a:buFont typeface="Arial" panose="020B0604020202020204" pitchFamily="34" charset="0"/>
              <a:buNone/>
              <a:defRPr sz="2400" b="1">
                <a:latin typeface="Aharoni" panose="02010803020104030203" pitchFamily="2" charset="-79"/>
                <a:cs typeface="Aharoni" panose="02010803020104030203" pitchFamily="2" charset="-79"/>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AR" sz="1800" dirty="0"/>
              <a:t>¿Por qué?</a:t>
            </a:r>
          </a:p>
        </p:txBody>
      </p:sp>
      <p:sp>
        <p:nvSpPr>
          <p:cNvPr id="28" name="CuadroTexto 27">
            <a:extLst>
              <a:ext uri="{FF2B5EF4-FFF2-40B4-BE49-F238E27FC236}">
                <a16:creationId xmlns:a16="http://schemas.microsoft.com/office/drawing/2014/main" id="{A5FD6FFD-B0CA-B281-E150-A03942E3F897}"/>
              </a:ext>
            </a:extLst>
          </p:cNvPr>
          <p:cNvSpPr txBox="1"/>
          <p:nvPr/>
        </p:nvSpPr>
        <p:spPr>
          <a:xfrm>
            <a:off x="3833285" y="4612994"/>
            <a:ext cx="2507006" cy="830997"/>
          </a:xfrm>
          <a:prstGeom prst="rect">
            <a:avLst/>
          </a:prstGeom>
          <a:noFill/>
        </p:spPr>
        <p:txBody>
          <a:bodyPr wrap="square">
            <a:spAutoFit/>
          </a:bodyPr>
          <a:lstStyle/>
          <a:p>
            <a:pPr marL="0" lvl="1" algn="ctr">
              <a:spcAft>
                <a:spcPts val="600"/>
              </a:spcAft>
            </a:pPr>
            <a:r>
              <a:rPr lang="es-ES" sz="1600" dirty="0"/>
              <a:t>Para garantizar la inyección de la concentración objetivo al reservorio</a:t>
            </a:r>
          </a:p>
        </p:txBody>
      </p:sp>
      <p:sp>
        <p:nvSpPr>
          <p:cNvPr id="2" name="Flecha: a la derecha 1">
            <a:extLst>
              <a:ext uri="{FF2B5EF4-FFF2-40B4-BE49-F238E27FC236}">
                <a16:creationId xmlns:a16="http://schemas.microsoft.com/office/drawing/2014/main" id="{3231C513-9218-36BB-81DF-68671166A534}"/>
              </a:ext>
            </a:extLst>
          </p:cNvPr>
          <p:cNvSpPr/>
          <p:nvPr/>
        </p:nvSpPr>
        <p:spPr>
          <a:xfrm>
            <a:off x="6202395" y="2328323"/>
            <a:ext cx="609600" cy="338554"/>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s-AR"/>
          </a:p>
        </p:txBody>
      </p:sp>
      <p:sp>
        <p:nvSpPr>
          <p:cNvPr id="3" name="Flecha: a la derecha 2">
            <a:extLst>
              <a:ext uri="{FF2B5EF4-FFF2-40B4-BE49-F238E27FC236}">
                <a16:creationId xmlns:a16="http://schemas.microsoft.com/office/drawing/2014/main" id="{9230C7B6-668A-3205-4F86-7FCF10F9B726}"/>
              </a:ext>
            </a:extLst>
          </p:cNvPr>
          <p:cNvSpPr/>
          <p:nvPr/>
        </p:nvSpPr>
        <p:spPr>
          <a:xfrm rot="5400000">
            <a:off x="4726711" y="3213077"/>
            <a:ext cx="433966" cy="286190"/>
          </a:xfrm>
          <a:prstGeom prst="rightArrow">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s-AR"/>
          </a:p>
        </p:txBody>
      </p:sp>
      <p:pic>
        <p:nvPicPr>
          <p:cNvPr id="4" name="Imagen 8" descr="Imagen que contiene exterior, azul, grande, edificio&#10;&#10;Descripción generada automáticamente">
            <a:extLst>
              <a:ext uri="{FF2B5EF4-FFF2-40B4-BE49-F238E27FC236}">
                <a16:creationId xmlns:a16="http://schemas.microsoft.com/office/drawing/2014/main" id="{EEBE36EB-5D3B-EA8A-A3C4-BB61073F4B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26752"/>
          <a:stretch>
            <a:fillRect/>
          </a:stretch>
        </p:blipFill>
        <p:spPr bwMode="auto">
          <a:xfrm>
            <a:off x="531779" y="3558860"/>
            <a:ext cx="3041748" cy="178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54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P spid="15" grpId="0"/>
      <p:bldP spid="17" grpId="0"/>
      <p:bldP spid="20" grpId="0"/>
      <p:bldP spid="22" grpId="0"/>
      <p:bldP spid="25" grpId="0"/>
      <p:bldP spid="26" grpId="0"/>
      <p:bldP spid="28" grpId="0"/>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7749EC06-91FF-3892-A653-B4D0CC827D13}"/>
              </a:ext>
            </a:extLst>
          </p:cNvPr>
          <p:cNvSpPr>
            <a:spLocks noGrp="1"/>
          </p:cNvSpPr>
          <p:nvPr>
            <p:ph type="title"/>
          </p:nvPr>
        </p:nvSpPr>
        <p:spPr>
          <a:xfrm>
            <a:off x="838197" y="2444428"/>
            <a:ext cx="10515600" cy="1325563"/>
          </a:xfrm>
        </p:spPr>
        <p:txBody>
          <a:bodyPr/>
          <a:lstStyle/>
          <a:p>
            <a:pPr algn="ctr"/>
            <a:r>
              <a:rPr lang="es-AR" sz="3600" b="1" dirty="0">
                <a:latin typeface="Aharoni" panose="02010803020104030203" pitchFamily="2" charset="-79"/>
                <a:cs typeface="Aharoni" panose="02010803020104030203" pitchFamily="2" charset="-79"/>
              </a:rPr>
              <a:t>GRACIAS POR SU ATENCIÓN</a:t>
            </a:r>
          </a:p>
        </p:txBody>
      </p:sp>
      <p:sp>
        <p:nvSpPr>
          <p:cNvPr id="3" name="CuadroTexto 2">
            <a:extLst>
              <a:ext uri="{FF2B5EF4-FFF2-40B4-BE49-F238E27FC236}">
                <a16:creationId xmlns:a16="http://schemas.microsoft.com/office/drawing/2014/main" id="{463166D8-4E2B-EA2B-0404-5245D183BF3E}"/>
              </a:ext>
            </a:extLst>
          </p:cNvPr>
          <p:cNvSpPr txBox="1"/>
          <p:nvPr/>
        </p:nvSpPr>
        <p:spPr>
          <a:xfrm>
            <a:off x="2920089" y="3581307"/>
            <a:ext cx="6351815" cy="1200329"/>
          </a:xfrm>
          <a:prstGeom prst="rect">
            <a:avLst/>
          </a:prstGeom>
          <a:noFill/>
        </p:spPr>
        <p:txBody>
          <a:bodyPr wrap="square" rtlCol="0">
            <a:spAutoFit/>
          </a:bodyPr>
          <a:lstStyle/>
          <a:p>
            <a:pPr algn="ctr"/>
            <a:r>
              <a:rPr lang="es-AR" sz="2400" dirty="0"/>
              <a:t>Aylén G. De Vita</a:t>
            </a:r>
          </a:p>
          <a:p>
            <a:pPr algn="ctr"/>
            <a:r>
              <a:rPr lang="es-AR" sz="2400" dirty="0">
                <a:hlinkClick r:id="rId2"/>
              </a:rPr>
              <a:t>adevita@snf.com</a:t>
            </a:r>
            <a:endParaRPr lang="es-AR" sz="2400" dirty="0"/>
          </a:p>
          <a:p>
            <a:pPr algn="ctr"/>
            <a:endParaRPr lang="es-AR" sz="2400" dirty="0"/>
          </a:p>
        </p:txBody>
      </p:sp>
    </p:spTree>
    <p:extLst>
      <p:ext uri="{BB962C8B-B14F-4D97-AF65-F5344CB8AC3E}">
        <p14:creationId xmlns:p14="http://schemas.microsoft.com/office/powerpoint/2010/main" val="194238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50F9CF1-6234-0908-1AB1-CCCB57559C0F}"/>
              </a:ext>
            </a:extLst>
          </p:cNvPr>
          <p:cNvSpPr>
            <a:spLocks noGrp="1"/>
          </p:cNvSpPr>
          <p:nvPr>
            <p:ph type="title"/>
          </p:nvPr>
        </p:nvSpPr>
        <p:spPr>
          <a:xfrm>
            <a:off x="547444" y="1264720"/>
            <a:ext cx="11109530" cy="461665"/>
          </a:xfrm>
        </p:spPr>
        <p:txBody>
          <a:bodyPr/>
          <a:lstStyle/>
          <a:p>
            <a:r>
              <a:rPr lang="es-AR" sz="3200" b="1" dirty="0">
                <a:latin typeface="Aharoni" panose="02010803020104030203" pitchFamily="2" charset="-79"/>
                <a:cs typeface="Aharoni" panose="02010803020104030203" pitchFamily="2" charset="-79"/>
              </a:rPr>
              <a:t>Principales desafíos en análisis con agua de producción</a:t>
            </a:r>
          </a:p>
        </p:txBody>
      </p:sp>
      <p:sp>
        <p:nvSpPr>
          <p:cNvPr id="15" name="CuadroTexto 14">
            <a:extLst>
              <a:ext uri="{FF2B5EF4-FFF2-40B4-BE49-F238E27FC236}">
                <a16:creationId xmlns:a16="http://schemas.microsoft.com/office/drawing/2014/main" id="{2CC5D54E-34AB-2C6A-929C-16F4E7B93DD0}"/>
              </a:ext>
            </a:extLst>
          </p:cNvPr>
          <p:cNvSpPr txBox="1"/>
          <p:nvPr/>
        </p:nvSpPr>
        <p:spPr>
          <a:xfrm>
            <a:off x="252169" y="2301676"/>
            <a:ext cx="10322486" cy="3831818"/>
          </a:xfrm>
          <a:prstGeom prst="rect">
            <a:avLst/>
          </a:prstGeom>
          <a:noFill/>
        </p:spPr>
        <p:txBody>
          <a:bodyPr wrap="square">
            <a:spAutoFit/>
          </a:bodyPr>
          <a:lstStyle/>
          <a:p>
            <a:pPr marL="742950" lvl="1" indent="-285750">
              <a:spcAft>
                <a:spcPts val="1800"/>
              </a:spcAft>
              <a:buFont typeface="Wingdings" panose="05000000000000000000" pitchFamily="2" charset="2"/>
              <a:buChar char="Ø"/>
            </a:pPr>
            <a:r>
              <a:rPr lang="es-ES" sz="2000" dirty="0"/>
              <a:t>Variabilidad en la composición del agua, especialmente en monitoreo de pozos productores</a:t>
            </a:r>
          </a:p>
          <a:p>
            <a:pPr marL="742950" lvl="1" indent="-285750">
              <a:spcAft>
                <a:spcPts val="600"/>
              </a:spcAft>
              <a:buFont typeface="Wingdings" panose="05000000000000000000" pitchFamily="2" charset="2"/>
              <a:buChar char="Ø"/>
            </a:pPr>
            <a:r>
              <a:rPr lang="es-ES" sz="2000" dirty="0"/>
              <a:t>Selectividad/ interferencias de los métodos:</a:t>
            </a:r>
          </a:p>
          <a:p>
            <a:pPr marL="1257300" lvl="2" indent="-342900">
              <a:buFont typeface="Wingdings" panose="05000000000000000000" pitchFamily="2" charset="2"/>
              <a:buChar char="§"/>
            </a:pPr>
            <a:r>
              <a:rPr lang="es-ES" sz="2000" dirty="0"/>
              <a:t>Petróleo (emulsiones estables)</a:t>
            </a:r>
          </a:p>
          <a:p>
            <a:pPr marL="1257300" lvl="2" indent="-342900">
              <a:buFont typeface="Wingdings" panose="05000000000000000000" pitchFamily="2" charset="2"/>
              <a:buChar char="§"/>
            </a:pPr>
            <a:r>
              <a:rPr lang="es-ES" sz="2000" dirty="0"/>
              <a:t>Productos químicos de tratamiento de agua</a:t>
            </a:r>
          </a:p>
          <a:p>
            <a:pPr marL="1257300" lvl="2" indent="-342900">
              <a:buFont typeface="Wingdings" panose="05000000000000000000" pitchFamily="2" charset="2"/>
              <a:buChar char="§"/>
            </a:pPr>
            <a:r>
              <a:rPr lang="es-ES" sz="2000" dirty="0"/>
              <a:t>Salinidad</a:t>
            </a:r>
          </a:p>
          <a:p>
            <a:pPr marL="1257300" lvl="2" indent="-342900">
              <a:buFont typeface="Wingdings" panose="05000000000000000000" pitchFamily="2" charset="2"/>
              <a:buChar char="§"/>
            </a:pPr>
            <a:r>
              <a:rPr lang="es-ES" sz="2000" dirty="0"/>
              <a:t>Hierro</a:t>
            </a:r>
          </a:p>
          <a:p>
            <a:pPr marL="1257300" lvl="2" indent="-342900">
              <a:buFont typeface="Wingdings" panose="05000000000000000000" pitchFamily="2" charset="2"/>
              <a:buChar char="§"/>
            </a:pPr>
            <a:r>
              <a:rPr lang="es-ES" sz="2000" dirty="0"/>
              <a:t>Sulfuros</a:t>
            </a:r>
          </a:p>
          <a:p>
            <a:pPr marL="1257300" lvl="2" indent="-342900">
              <a:buFont typeface="Wingdings" panose="05000000000000000000" pitchFamily="2" charset="2"/>
              <a:buChar char="§"/>
            </a:pPr>
            <a:r>
              <a:rPr lang="es-ES" sz="2000" dirty="0"/>
              <a:t>Entre otros</a:t>
            </a:r>
          </a:p>
          <a:p>
            <a:pPr marL="800100" lvl="1" indent="-342900">
              <a:spcBef>
                <a:spcPts val="600"/>
              </a:spcBef>
              <a:buFont typeface="Wingdings" panose="05000000000000000000" pitchFamily="2" charset="2"/>
              <a:buChar char="Ø"/>
            </a:pPr>
            <a:r>
              <a:rPr lang="es-ES" sz="2000" dirty="0"/>
              <a:t>Cambios en la química del polímero producido (hidrólisis, degradación)</a:t>
            </a:r>
          </a:p>
          <a:p>
            <a:pPr lvl="2"/>
            <a:endParaRPr lang="es-ES" sz="2000" dirty="0"/>
          </a:p>
        </p:txBody>
      </p:sp>
    </p:spTree>
    <p:extLst>
      <p:ext uri="{BB962C8B-B14F-4D97-AF65-F5344CB8AC3E}">
        <p14:creationId xmlns:p14="http://schemas.microsoft.com/office/powerpoint/2010/main" val="13296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50F9CF1-6234-0908-1AB1-CCCB57559C0F}"/>
              </a:ext>
            </a:extLst>
          </p:cNvPr>
          <p:cNvSpPr>
            <a:spLocks noGrp="1"/>
          </p:cNvSpPr>
          <p:nvPr>
            <p:ph type="title"/>
          </p:nvPr>
        </p:nvSpPr>
        <p:spPr>
          <a:xfrm>
            <a:off x="590536" y="3429000"/>
            <a:ext cx="10515600" cy="612088"/>
          </a:xfrm>
        </p:spPr>
        <p:txBody>
          <a:bodyPr/>
          <a:lstStyle/>
          <a:p>
            <a:r>
              <a:rPr lang="es-AR" sz="3200" b="1" dirty="0">
                <a:latin typeface="Aharoni" panose="02010803020104030203" pitchFamily="2" charset="-79"/>
                <a:cs typeface="Aharoni" panose="02010803020104030203" pitchFamily="2" charset="-79"/>
              </a:rPr>
              <a:t>OBJETIVOS DEL ESTUDIO</a:t>
            </a:r>
          </a:p>
        </p:txBody>
      </p:sp>
      <p:sp>
        <p:nvSpPr>
          <p:cNvPr id="9" name="Marcador de contenido 8">
            <a:extLst>
              <a:ext uri="{FF2B5EF4-FFF2-40B4-BE49-F238E27FC236}">
                <a16:creationId xmlns:a16="http://schemas.microsoft.com/office/drawing/2014/main" id="{4F694E41-9E39-CD69-EF87-2CF7670A273C}"/>
              </a:ext>
            </a:extLst>
          </p:cNvPr>
          <p:cNvSpPr>
            <a:spLocks noGrp="1"/>
          </p:cNvSpPr>
          <p:nvPr>
            <p:ph idx="1"/>
          </p:nvPr>
        </p:nvSpPr>
        <p:spPr>
          <a:xfrm>
            <a:off x="2076300" y="4186675"/>
            <a:ext cx="8290710" cy="4351338"/>
          </a:xfrm>
        </p:spPr>
        <p:txBody>
          <a:bodyPr/>
          <a:lstStyle/>
          <a:p>
            <a:pPr marL="0" indent="0" algn="just">
              <a:buNone/>
            </a:pPr>
            <a:r>
              <a:rPr lang="es-AR" sz="2000" dirty="0"/>
              <a:t>Resumir la metodología implementada cuando se trata de monitorear concentración de polímero en agua de producción.</a:t>
            </a:r>
          </a:p>
          <a:p>
            <a:pPr marL="0" indent="0" algn="just">
              <a:buNone/>
            </a:pPr>
            <a:r>
              <a:rPr lang="es-AR" sz="2000" dirty="0"/>
              <a:t>Dar a conocer parte de los resultados obtenidos en la </a:t>
            </a:r>
            <a:r>
              <a:rPr lang="es-AR" sz="2000" b="1" dirty="0"/>
              <a:t>aplicación de varios de los métodos existentes de cuantificación de polímero </a:t>
            </a:r>
            <a:r>
              <a:rPr lang="es-AR" sz="2000" dirty="0"/>
              <a:t>(poliacrilamida) en agua de producción para proyectos EOR en Sudamérica y analizar posibles conclusiones.</a:t>
            </a:r>
          </a:p>
          <a:p>
            <a:pPr algn="just">
              <a:buFont typeface="Wingdings" panose="05000000000000000000" pitchFamily="2" charset="2"/>
              <a:buChar char="ü"/>
            </a:pPr>
            <a:endParaRPr lang="es-AR" sz="2000" dirty="0"/>
          </a:p>
        </p:txBody>
      </p:sp>
      <p:pic>
        <p:nvPicPr>
          <p:cNvPr id="8" name="Gráfico 7" descr="Diana con relleno sólido">
            <a:extLst>
              <a:ext uri="{FF2B5EF4-FFF2-40B4-BE49-F238E27FC236}">
                <a16:creationId xmlns:a16="http://schemas.microsoft.com/office/drawing/2014/main" id="{4FB9741E-0301-B7F1-4613-723E7B0D7BD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631226" y="4230825"/>
            <a:ext cx="387525" cy="387525"/>
          </a:xfrm>
          <a:prstGeom prst="rect">
            <a:avLst/>
          </a:prstGeom>
        </p:spPr>
      </p:pic>
      <p:pic>
        <p:nvPicPr>
          <p:cNvPr id="2" name="Gráfico 1" descr="Diana con relleno sólido">
            <a:extLst>
              <a:ext uri="{FF2B5EF4-FFF2-40B4-BE49-F238E27FC236}">
                <a16:creationId xmlns:a16="http://schemas.microsoft.com/office/drawing/2014/main" id="{72F5C104-88A3-D04B-F122-7235E9943DD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631227" y="4938658"/>
            <a:ext cx="387525" cy="387525"/>
          </a:xfrm>
          <a:prstGeom prst="rect">
            <a:avLst/>
          </a:prstGeom>
        </p:spPr>
      </p:pic>
      <p:sp>
        <p:nvSpPr>
          <p:cNvPr id="3" name="Marcador de contenido 2">
            <a:extLst>
              <a:ext uri="{FF2B5EF4-FFF2-40B4-BE49-F238E27FC236}">
                <a16:creationId xmlns:a16="http://schemas.microsoft.com/office/drawing/2014/main" id="{7BFC700E-52C7-92EF-FBC7-B026F3D2D7AA}"/>
              </a:ext>
            </a:extLst>
          </p:cNvPr>
          <p:cNvSpPr txBox="1">
            <a:spLocks/>
          </p:cNvSpPr>
          <p:nvPr/>
        </p:nvSpPr>
        <p:spPr>
          <a:xfrm>
            <a:off x="838198" y="2227692"/>
            <a:ext cx="10515600"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AR" sz="2400" dirty="0">
                <a:cs typeface="Aharoni" panose="02010803020104030203" pitchFamily="2" charset="-79"/>
              </a:rPr>
              <a:t>¿Cómo cuantifico el arribo de polímero a los pozos productores?</a:t>
            </a:r>
          </a:p>
          <a:p>
            <a:pPr marL="0" indent="0" algn="ctr">
              <a:buFont typeface="Arial" panose="020B0604020202020204" pitchFamily="34" charset="0"/>
              <a:buNone/>
            </a:pPr>
            <a:endParaRPr lang="es-AR" sz="2400" dirty="0"/>
          </a:p>
        </p:txBody>
      </p:sp>
      <p:sp>
        <p:nvSpPr>
          <p:cNvPr id="5" name="CuadroTexto 4">
            <a:extLst>
              <a:ext uri="{FF2B5EF4-FFF2-40B4-BE49-F238E27FC236}">
                <a16:creationId xmlns:a16="http://schemas.microsoft.com/office/drawing/2014/main" id="{1B3CF7D4-98A0-B63F-096D-5FE85565DEDC}"/>
              </a:ext>
            </a:extLst>
          </p:cNvPr>
          <p:cNvSpPr txBox="1"/>
          <p:nvPr/>
        </p:nvSpPr>
        <p:spPr>
          <a:xfrm>
            <a:off x="1266825" y="2689503"/>
            <a:ext cx="9658350" cy="461665"/>
          </a:xfrm>
          <a:prstGeom prst="rect">
            <a:avLst/>
          </a:prstGeom>
          <a:noFill/>
        </p:spPr>
        <p:txBody>
          <a:bodyPr wrap="square">
            <a:spAutoFit/>
          </a:bodyPr>
          <a:lstStyle/>
          <a:p>
            <a:pPr marL="0" indent="0" algn="ctr">
              <a:buNone/>
            </a:pPr>
            <a:r>
              <a:rPr lang="es-AR" sz="2400" dirty="0">
                <a:cs typeface="Aharoni" panose="02010803020104030203" pitchFamily="2" charset="-79"/>
              </a:rPr>
              <a:t>¿Qué métodos puedo implementar y cómo los valido?</a:t>
            </a:r>
          </a:p>
        </p:txBody>
      </p:sp>
      <p:sp>
        <p:nvSpPr>
          <p:cNvPr id="6" name="Marcador de contenido 2">
            <a:extLst>
              <a:ext uri="{FF2B5EF4-FFF2-40B4-BE49-F238E27FC236}">
                <a16:creationId xmlns:a16="http://schemas.microsoft.com/office/drawing/2014/main" id="{22EF97ED-37E3-BC52-9C9D-ED96F5D0E55B}"/>
              </a:ext>
            </a:extLst>
          </p:cNvPr>
          <p:cNvSpPr txBox="1">
            <a:spLocks/>
          </p:cNvSpPr>
          <p:nvPr/>
        </p:nvSpPr>
        <p:spPr>
          <a:xfrm>
            <a:off x="838198" y="1738065"/>
            <a:ext cx="10515600"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AR" sz="2400" dirty="0">
                <a:cs typeface="Aharoni" panose="02010803020104030203" pitchFamily="2" charset="-79"/>
              </a:rPr>
              <a:t>¿Cómo cuantifico el polímero que ingresa a los pozos inyectores?</a:t>
            </a:r>
          </a:p>
          <a:p>
            <a:pPr marL="0" indent="0" algn="ctr">
              <a:buFont typeface="Arial" panose="020B0604020202020204" pitchFamily="34" charset="0"/>
              <a:buNone/>
            </a:pPr>
            <a:endParaRPr lang="es-AR" sz="2400" dirty="0"/>
          </a:p>
        </p:txBody>
      </p:sp>
      <p:sp>
        <p:nvSpPr>
          <p:cNvPr id="7" name="Título 3">
            <a:extLst>
              <a:ext uri="{FF2B5EF4-FFF2-40B4-BE49-F238E27FC236}">
                <a16:creationId xmlns:a16="http://schemas.microsoft.com/office/drawing/2014/main" id="{59F4B688-C161-8DE0-FE0E-DE699179F760}"/>
              </a:ext>
            </a:extLst>
          </p:cNvPr>
          <p:cNvSpPr txBox="1">
            <a:spLocks/>
          </p:cNvSpPr>
          <p:nvPr/>
        </p:nvSpPr>
        <p:spPr>
          <a:xfrm>
            <a:off x="590536" y="1029422"/>
            <a:ext cx="10515600" cy="6120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3200" b="1" dirty="0">
                <a:latin typeface="Aharoni" panose="02010803020104030203" pitchFamily="2" charset="-79"/>
                <a:cs typeface="Aharoni" panose="02010803020104030203" pitchFamily="2" charset="-79"/>
              </a:rPr>
              <a:t>Interrogantes más comunes</a:t>
            </a:r>
          </a:p>
        </p:txBody>
      </p:sp>
    </p:spTree>
    <p:extLst>
      <p:ext uri="{BB962C8B-B14F-4D97-AF65-F5344CB8AC3E}">
        <p14:creationId xmlns:p14="http://schemas.microsoft.com/office/powerpoint/2010/main" val="105518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uiExpand="1" build="p"/>
      <p:bldP spid="3" grpId="0" build="p"/>
      <p:bldP spid="5" grpId="0"/>
      <p:bldP spid="6"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C894FD56-F892-ED89-7DAB-13D1378719AC}"/>
              </a:ext>
            </a:extLst>
          </p:cNvPr>
          <p:cNvGraphicFramePr>
            <a:graphicFrameLocks noGrp="1"/>
          </p:cNvGraphicFramePr>
          <p:nvPr>
            <p:extLst>
              <p:ext uri="{D42A27DB-BD31-4B8C-83A1-F6EECF244321}">
                <p14:modId xmlns:p14="http://schemas.microsoft.com/office/powerpoint/2010/main" val="1148282799"/>
              </p:ext>
            </p:extLst>
          </p:nvPr>
        </p:nvGraphicFramePr>
        <p:xfrm>
          <a:off x="395018" y="1475613"/>
          <a:ext cx="11630028" cy="5173683"/>
        </p:xfrm>
        <a:graphic>
          <a:graphicData uri="http://schemas.openxmlformats.org/drawingml/2006/table">
            <a:tbl>
              <a:tblPr firstRow="1" bandRow="1">
                <a:tableStyleId>{5A111915-BE36-4E01-A7E5-04B1672EAD32}</a:tableStyleId>
              </a:tblPr>
              <a:tblGrid>
                <a:gridCol w="1444133">
                  <a:extLst>
                    <a:ext uri="{9D8B030D-6E8A-4147-A177-3AD203B41FA5}">
                      <a16:colId xmlns:a16="http://schemas.microsoft.com/office/drawing/2014/main" val="1818983121"/>
                    </a:ext>
                  </a:extLst>
                </a:gridCol>
                <a:gridCol w="1855741">
                  <a:extLst>
                    <a:ext uri="{9D8B030D-6E8A-4147-A177-3AD203B41FA5}">
                      <a16:colId xmlns:a16="http://schemas.microsoft.com/office/drawing/2014/main" val="360356293"/>
                    </a:ext>
                  </a:extLst>
                </a:gridCol>
                <a:gridCol w="1157155">
                  <a:extLst>
                    <a:ext uri="{9D8B030D-6E8A-4147-A177-3AD203B41FA5}">
                      <a16:colId xmlns:a16="http://schemas.microsoft.com/office/drawing/2014/main" val="4186820384"/>
                    </a:ext>
                  </a:extLst>
                </a:gridCol>
                <a:gridCol w="1090213">
                  <a:extLst>
                    <a:ext uri="{9D8B030D-6E8A-4147-A177-3AD203B41FA5}">
                      <a16:colId xmlns:a16="http://schemas.microsoft.com/office/drawing/2014/main" val="3674543533"/>
                    </a:ext>
                  </a:extLst>
                </a:gridCol>
                <a:gridCol w="1128465">
                  <a:extLst>
                    <a:ext uri="{9D8B030D-6E8A-4147-A177-3AD203B41FA5}">
                      <a16:colId xmlns:a16="http://schemas.microsoft.com/office/drawing/2014/main" val="1712962251"/>
                    </a:ext>
                  </a:extLst>
                </a:gridCol>
                <a:gridCol w="985017">
                  <a:extLst>
                    <a:ext uri="{9D8B030D-6E8A-4147-A177-3AD203B41FA5}">
                      <a16:colId xmlns:a16="http://schemas.microsoft.com/office/drawing/2014/main" val="358510441"/>
                    </a:ext>
                  </a:extLst>
                </a:gridCol>
                <a:gridCol w="1831090">
                  <a:extLst>
                    <a:ext uri="{9D8B030D-6E8A-4147-A177-3AD203B41FA5}">
                      <a16:colId xmlns:a16="http://schemas.microsoft.com/office/drawing/2014/main" val="3554736055"/>
                    </a:ext>
                  </a:extLst>
                </a:gridCol>
                <a:gridCol w="2138214">
                  <a:extLst>
                    <a:ext uri="{9D8B030D-6E8A-4147-A177-3AD203B41FA5}">
                      <a16:colId xmlns:a16="http://schemas.microsoft.com/office/drawing/2014/main" val="2715867884"/>
                    </a:ext>
                  </a:extLst>
                </a:gridCol>
              </a:tblGrid>
              <a:tr h="510243">
                <a:tc>
                  <a:txBody>
                    <a:bodyPr/>
                    <a:lstStyle/>
                    <a:p>
                      <a:pPr algn="ctr"/>
                      <a:r>
                        <a:rPr lang="en-ZA" sz="1200" noProof="0" dirty="0">
                          <a:solidFill>
                            <a:schemeClr val="tx1"/>
                          </a:solidFill>
                        </a:rPr>
                        <a:t>MÉTODO</a:t>
                      </a:r>
                    </a:p>
                  </a:txBody>
                  <a:tcPr anchor="ctr">
                    <a:solidFill>
                      <a:schemeClr val="accent1">
                        <a:lumMod val="40000"/>
                        <a:lumOff val="60000"/>
                      </a:schemeClr>
                    </a:solidFill>
                  </a:tcPr>
                </a:tc>
                <a:tc>
                  <a:txBody>
                    <a:bodyPr/>
                    <a:lstStyle/>
                    <a:p>
                      <a:pPr algn="ctr"/>
                      <a:r>
                        <a:rPr lang="en-ZA" sz="1200" noProof="0" dirty="0">
                          <a:solidFill>
                            <a:schemeClr val="tx1"/>
                          </a:solidFill>
                        </a:rPr>
                        <a:t>RANGO DE CONCENTRACIÓN (ppm)</a:t>
                      </a:r>
                    </a:p>
                  </a:txBody>
                  <a:tcPr anchor="ctr">
                    <a:solidFill>
                      <a:schemeClr val="accent1">
                        <a:lumMod val="40000"/>
                        <a:lumOff val="60000"/>
                      </a:schemeClr>
                    </a:solidFill>
                  </a:tcPr>
                </a:tc>
                <a:tc>
                  <a:txBody>
                    <a:bodyPr/>
                    <a:lstStyle/>
                    <a:p>
                      <a:pPr algn="ctr"/>
                      <a:r>
                        <a:rPr lang="en-ZA" sz="1200" noProof="0" dirty="0">
                          <a:solidFill>
                            <a:schemeClr val="tx1"/>
                          </a:solidFill>
                        </a:rPr>
                        <a:t>REPETIBILIDAD</a:t>
                      </a:r>
                    </a:p>
                  </a:txBody>
                  <a:tcPr anchor="ctr">
                    <a:solidFill>
                      <a:schemeClr val="accent1">
                        <a:lumMod val="40000"/>
                        <a:lumOff val="60000"/>
                      </a:schemeClr>
                    </a:solidFill>
                  </a:tcPr>
                </a:tc>
                <a:tc>
                  <a:txBody>
                    <a:bodyPr/>
                    <a:lstStyle/>
                    <a:p>
                      <a:pPr algn="ctr"/>
                      <a:r>
                        <a:rPr lang="en-ZA" sz="1200" noProof="0" dirty="0">
                          <a:solidFill>
                            <a:schemeClr val="tx1"/>
                          </a:solidFill>
                        </a:rPr>
                        <a:t>CAPEX/OPEX</a:t>
                      </a:r>
                    </a:p>
                  </a:txBody>
                  <a:tcPr anchor="ctr">
                    <a:solidFill>
                      <a:schemeClr val="accent1">
                        <a:lumMod val="40000"/>
                        <a:lumOff val="60000"/>
                      </a:schemeClr>
                    </a:solidFill>
                  </a:tcPr>
                </a:tc>
                <a:tc>
                  <a:txBody>
                    <a:bodyPr/>
                    <a:lstStyle/>
                    <a:p>
                      <a:pPr algn="ctr"/>
                      <a:r>
                        <a:rPr lang="en-ZA" sz="1200" noProof="0" dirty="0">
                          <a:solidFill>
                            <a:schemeClr val="tx1"/>
                          </a:solidFill>
                        </a:rPr>
                        <a:t>COMPLEJIDAD</a:t>
                      </a:r>
                    </a:p>
                  </a:txBody>
                  <a:tcPr anchor="ctr">
                    <a:solidFill>
                      <a:schemeClr val="accent1">
                        <a:lumMod val="40000"/>
                        <a:lumOff val="60000"/>
                      </a:schemeClr>
                    </a:solidFill>
                  </a:tcPr>
                </a:tc>
                <a:tc>
                  <a:txBody>
                    <a:bodyPr/>
                    <a:lstStyle/>
                    <a:p>
                      <a:pPr algn="ctr"/>
                      <a:r>
                        <a:rPr lang="en-ZA" sz="1200" noProof="0" dirty="0">
                          <a:solidFill>
                            <a:schemeClr val="tx1"/>
                          </a:solidFill>
                        </a:rPr>
                        <a:t>SEGURIDAD</a:t>
                      </a:r>
                    </a:p>
                  </a:txBody>
                  <a:tcPr anchor="ctr">
                    <a:solidFill>
                      <a:schemeClr val="accent1">
                        <a:lumMod val="40000"/>
                        <a:lumOff val="60000"/>
                      </a:schemeClr>
                    </a:solidFill>
                  </a:tcPr>
                </a:tc>
                <a:tc>
                  <a:txBody>
                    <a:bodyPr/>
                    <a:lstStyle/>
                    <a:p>
                      <a:pPr algn="ctr"/>
                      <a:r>
                        <a:rPr lang="en-ZA" sz="1200" noProof="0" dirty="0">
                          <a:solidFill>
                            <a:schemeClr val="tx1"/>
                          </a:solidFill>
                        </a:rPr>
                        <a:t>VENTAJAS</a:t>
                      </a:r>
                    </a:p>
                  </a:txBody>
                  <a:tcPr anchor="ctr">
                    <a:solidFill>
                      <a:schemeClr val="accent1">
                        <a:lumMod val="40000"/>
                        <a:lumOff val="60000"/>
                      </a:schemeClr>
                    </a:solidFill>
                  </a:tcPr>
                </a:tc>
                <a:tc>
                  <a:txBody>
                    <a:bodyPr/>
                    <a:lstStyle/>
                    <a:p>
                      <a:pPr algn="ctr"/>
                      <a:r>
                        <a:rPr lang="en-ZA" sz="1200" noProof="0" dirty="0">
                          <a:solidFill>
                            <a:schemeClr val="tx1"/>
                          </a:solidFill>
                        </a:rPr>
                        <a:t>LIMITACIONES</a:t>
                      </a:r>
                    </a:p>
                  </a:txBody>
                  <a:tcPr anchor="ctr">
                    <a:solidFill>
                      <a:schemeClr val="accent1">
                        <a:lumMod val="40000"/>
                        <a:lumOff val="60000"/>
                      </a:schemeClr>
                    </a:solidFill>
                  </a:tcPr>
                </a:tc>
                <a:extLst>
                  <a:ext uri="{0D108BD9-81ED-4DB2-BD59-A6C34878D82A}">
                    <a16:rowId xmlns:a16="http://schemas.microsoft.com/office/drawing/2014/main" val="4047331592"/>
                  </a:ext>
                </a:extLst>
              </a:tr>
              <a:tr h="497263">
                <a:tc>
                  <a:txBody>
                    <a:bodyPr/>
                    <a:lstStyle/>
                    <a:p>
                      <a:pPr algn="ctr"/>
                      <a:r>
                        <a:rPr lang="en-ZA" sz="1400" noProof="0" dirty="0"/>
                        <a:t>Refractometría</a:t>
                      </a:r>
                    </a:p>
                  </a:txBody>
                  <a:tcPr anchor="ctr"/>
                </a:tc>
                <a:tc>
                  <a:txBody>
                    <a:bodyPr/>
                    <a:lstStyle/>
                    <a:p>
                      <a:pPr algn="ctr"/>
                      <a:r>
                        <a:rPr lang="en-ZA" sz="1400" noProof="0" dirty="0"/>
                        <a:t>0 – 10000</a:t>
                      </a:r>
                    </a:p>
                  </a:txBody>
                  <a:tcPr anchor="ctr"/>
                </a:tc>
                <a:tc>
                  <a:txBody>
                    <a:bodyPr/>
                    <a:lstStyle/>
                    <a:p>
                      <a:pPr algn="ctr"/>
                      <a:r>
                        <a:rPr lang="en-ZA" sz="1400" noProof="0" dirty="0"/>
                        <a:t>+++</a:t>
                      </a:r>
                    </a:p>
                  </a:txBody>
                  <a:tcPr anchor="ctr"/>
                </a:tc>
                <a:tc>
                  <a:txBody>
                    <a:bodyPr/>
                    <a:lstStyle/>
                    <a:p>
                      <a:pPr algn="ctr"/>
                      <a:r>
                        <a:rPr lang="en-ZA" sz="1400" noProof="0" dirty="0"/>
                        <a:t>Medio/</a:t>
                      </a:r>
                    </a:p>
                    <a:p>
                      <a:pPr algn="ctr"/>
                      <a:r>
                        <a:rPr lang="en-ZA" sz="1400" noProof="0" dirty="0"/>
                        <a:t>Muy bajo</a:t>
                      </a:r>
                    </a:p>
                  </a:txBody>
                  <a:tcPr anchor="ctr"/>
                </a:tc>
                <a:tc>
                  <a:txBody>
                    <a:bodyPr/>
                    <a:lstStyle/>
                    <a:p>
                      <a:pPr algn="ctr"/>
                      <a:r>
                        <a:rPr lang="en-ZA" sz="1400" noProof="0" dirty="0"/>
                        <a:t>+</a:t>
                      </a:r>
                    </a:p>
                  </a:txBody>
                  <a:tcPr anchor="ctr"/>
                </a:tc>
                <a:tc>
                  <a:txBody>
                    <a:bodyPr/>
                    <a:lstStyle/>
                    <a:p>
                      <a:pPr algn="ctr"/>
                      <a:r>
                        <a:rPr lang="en-ZA" sz="1400" noProof="0" dirty="0"/>
                        <a:t>+++</a:t>
                      </a:r>
                    </a:p>
                  </a:txBody>
                  <a:tcPr anchor="ctr"/>
                </a:tc>
                <a:tc>
                  <a:txBody>
                    <a:bodyPr/>
                    <a:lstStyle/>
                    <a:p>
                      <a:pPr algn="ctr"/>
                      <a:r>
                        <a:rPr lang="en-ZA" sz="1400" noProof="0" dirty="0" err="1"/>
                        <a:t>Simplicidad</a:t>
                      </a:r>
                      <a:endParaRPr lang="en-ZA" sz="1400" noProof="0" dirty="0"/>
                    </a:p>
                  </a:txBody>
                  <a:tcPr anchor="ctr"/>
                </a:tc>
                <a:tc>
                  <a:txBody>
                    <a:bodyPr/>
                    <a:lstStyle/>
                    <a:p>
                      <a:pPr algn="ctr"/>
                      <a:r>
                        <a:rPr lang="en-ZA" sz="1400" noProof="0" dirty="0" err="1"/>
                        <a:t>Variaciones</a:t>
                      </a:r>
                      <a:r>
                        <a:rPr lang="en-ZA" sz="1400" noProof="0" dirty="0"/>
                        <a:t> en la </a:t>
                      </a:r>
                      <a:r>
                        <a:rPr lang="en-ZA" sz="1400" noProof="0" dirty="0" err="1"/>
                        <a:t>salinidad</a:t>
                      </a:r>
                      <a:r>
                        <a:rPr lang="en-ZA" sz="1400" noProof="0" dirty="0"/>
                        <a:t>, OIW</a:t>
                      </a:r>
                    </a:p>
                  </a:txBody>
                  <a:tcPr anchor="ctr"/>
                </a:tc>
                <a:extLst>
                  <a:ext uri="{0D108BD9-81ED-4DB2-BD59-A6C34878D82A}">
                    <a16:rowId xmlns:a16="http://schemas.microsoft.com/office/drawing/2014/main" val="1274269248"/>
                  </a:ext>
                </a:extLst>
              </a:tr>
              <a:tr h="181712">
                <a:tc>
                  <a:txBody>
                    <a:bodyPr/>
                    <a:lstStyle/>
                    <a:p>
                      <a:pPr algn="ctr"/>
                      <a:r>
                        <a:rPr lang="en-ZA" sz="1400" noProof="0" dirty="0"/>
                        <a:t>UV</a:t>
                      </a:r>
                    </a:p>
                  </a:txBody>
                  <a:tcPr anchor="ctr"/>
                </a:tc>
                <a:tc>
                  <a:txBody>
                    <a:bodyPr/>
                    <a:lstStyle/>
                    <a:p>
                      <a:pPr algn="ctr"/>
                      <a:r>
                        <a:rPr lang="en-ZA" sz="1400" noProof="0" dirty="0"/>
                        <a:t>0 – 2000</a:t>
                      </a:r>
                    </a:p>
                  </a:txBody>
                  <a:tcPr anchor="ctr"/>
                </a:tc>
                <a:tc>
                  <a:txBody>
                    <a:bodyPr/>
                    <a:lstStyle/>
                    <a:p>
                      <a:pPr algn="ctr"/>
                      <a:r>
                        <a:rPr lang="en-ZA" sz="1400" noProof="0" dirty="0"/>
                        <a:t>++</a:t>
                      </a:r>
                    </a:p>
                  </a:txBody>
                  <a:tcPr anchor="ctr"/>
                </a:tc>
                <a:tc>
                  <a:txBody>
                    <a:bodyPr/>
                    <a:lstStyle/>
                    <a:p>
                      <a:pPr algn="ctr"/>
                      <a:r>
                        <a:rPr lang="en-ZA" sz="1400" noProof="0" dirty="0"/>
                        <a:t>Medio/</a:t>
                      </a:r>
                    </a:p>
                    <a:p>
                      <a:pPr algn="ctr"/>
                      <a:r>
                        <a:rPr lang="en-ZA" sz="1400" noProof="0" dirty="0"/>
                        <a:t>Muy bajo</a:t>
                      </a:r>
                    </a:p>
                  </a:txBody>
                  <a:tcPr anchor="ctr"/>
                </a:tc>
                <a:tc>
                  <a:txBody>
                    <a:bodyPr/>
                    <a:lstStyle/>
                    <a:p>
                      <a:pPr algn="ctr"/>
                      <a:r>
                        <a:rPr lang="en-ZA" sz="1400" noProof="0" dirty="0"/>
                        <a:t>+</a:t>
                      </a:r>
                    </a:p>
                  </a:txBody>
                  <a:tcPr anchor="ctr"/>
                </a:tc>
                <a:tc>
                  <a:txBody>
                    <a:bodyPr/>
                    <a:lstStyle/>
                    <a:p>
                      <a:pPr algn="ctr"/>
                      <a:r>
                        <a:rPr lang="en-ZA" sz="1400" noProof="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err="1">
                          <a:ln>
                            <a:noFill/>
                          </a:ln>
                          <a:solidFill>
                            <a:prstClr val="black"/>
                          </a:solidFill>
                          <a:effectLst/>
                          <a:uLnTx/>
                          <a:uFillTx/>
                          <a:latin typeface="Calibri" panose="020F0502020204030204"/>
                          <a:ea typeface="+mn-ea"/>
                          <a:cs typeface="+mn-cs"/>
                        </a:rPr>
                        <a:t>Simplicidad</a:t>
                      </a:r>
                      <a:endPar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ZA" sz="1400" noProof="0" dirty="0" err="1"/>
                        <a:t>Interferencias</a:t>
                      </a:r>
                      <a:r>
                        <a:rPr lang="en-ZA" sz="1400" noProof="0" dirty="0"/>
                        <a:t> OIW, </a:t>
                      </a:r>
                      <a:r>
                        <a:rPr lang="en-ZA" sz="1400" noProof="0" dirty="0" err="1"/>
                        <a:t>especies</a:t>
                      </a:r>
                      <a:r>
                        <a:rPr lang="en-ZA" sz="1400" noProof="0" dirty="0"/>
                        <a:t> </a:t>
                      </a:r>
                      <a:r>
                        <a:rPr lang="en-ZA" sz="1400" noProof="0" dirty="0" err="1"/>
                        <a:t>organicas</a:t>
                      </a:r>
                      <a:endParaRPr lang="en-ZA" sz="1400" noProof="0" dirty="0"/>
                    </a:p>
                  </a:txBody>
                  <a:tcPr anchor="ctr"/>
                </a:tc>
                <a:extLst>
                  <a:ext uri="{0D108BD9-81ED-4DB2-BD59-A6C34878D82A}">
                    <a16:rowId xmlns:a16="http://schemas.microsoft.com/office/drawing/2014/main" val="768611646"/>
                  </a:ext>
                </a:extLst>
              </a:tr>
              <a:tr h="455634">
                <a:tc>
                  <a:txBody>
                    <a:bodyPr/>
                    <a:lstStyle/>
                    <a:p>
                      <a:pPr algn="ctr"/>
                      <a:r>
                        <a:rPr lang="en-ZA" sz="1400" noProof="0" dirty="0"/>
                        <a:t>Bleach</a:t>
                      </a:r>
                    </a:p>
                  </a:txBody>
                  <a:tcPr anchor="ctr"/>
                </a:tc>
                <a:tc>
                  <a:txBody>
                    <a:bodyPr/>
                    <a:lstStyle/>
                    <a:p>
                      <a:pPr algn="ctr"/>
                      <a:r>
                        <a:rPr lang="en-ZA" sz="1400" noProof="0" dirty="0"/>
                        <a:t>0 – 750 </a:t>
                      </a:r>
                    </a:p>
                  </a:txBody>
                  <a:tcPr anchor="ctr"/>
                </a:tc>
                <a:tc>
                  <a:txBody>
                    <a:bodyPr/>
                    <a:lstStyle/>
                    <a:p>
                      <a:pPr algn="ctr"/>
                      <a:r>
                        <a:rPr lang="en-ZA" sz="1400" noProof="0" dirty="0"/>
                        <a:t>+</a:t>
                      </a:r>
                    </a:p>
                  </a:txBody>
                  <a:tcPr anchor="ctr"/>
                </a:tc>
                <a:tc>
                  <a:txBody>
                    <a:bodyPr/>
                    <a:lstStyle/>
                    <a:p>
                      <a:pPr algn="ctr"/>
                      <a:r>
                        <a:rPr lang="en-ZA" sz="1400" noProof="0" dirty="0"/>
                        <a:t>Medio/</a:t>
                      </a:r>
                    </a:p>
                    <a:p>
                      <a:pPr algn="ctr"/>
                      <a:r>
                        <a:rPr lang="en-ZA" sz="1400" noProof="0" dirty="0"/>
                        <a:t>Muy Bajo</a:t>
                      </a:r>
                    </a:p>
                  </a:txBody>
                  <a:tcPr anchor="ctr"/>
                </a:tc>
                <a:tc>
                  <a:txBody>
                    <a:bodyPr/>
                    <a:lstStyle/>
                    <a:p>
                      <a:pPr algn="ctr"/>
                      <a:r>
                        <a:rPr lang="en-ZA" sz="1400" noProof="0" dirty="0"/>
                        <a:t>+</a:t>
                      </a:r>
                    </a:p>
                  </a:txBody>
                  <a:tcPr anchor="ctr"/>
                </a:tc>
                <a:tc>
                  <a:txBody>
                    <a:bodyPr/>
                    <a:lstStyle/>
                    <a:p>
                      <a:pPr algn="ctr"/>
                      <a:r>
                        <a:rPr lang="en-ZA" sz="1400" noProof="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err="1">
                          <a:ln>
                            <a:noFill/>
                          </a:ln>
                          <a:solidFill>
                            <a:prstClr val="black"/>
                          </a:solidFill>
                          <a:effectLst/>
                          <a:uLnTx/>
                          <a:uFillTx/>
                          <a:latin typeface="Calibri" panose="020F0502020204030204"/>
                          <a:ea typeface="+mn-ea"/>
                          <a:cs typeface="+mn-cs"/>
                        </a:rPr>
                        <a:t>Simplicidad</a:t>
                      </a:r>
                      <a:endPar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ZA" sz="1400" noProof="0" dirty="0" err="1"/>
                        <a:t>Contenido</a:t>
                      </a:r>
                      <a:r>
                        <a:rPr lang="en-ZA" sz="1400" noProof="0" dirty="0"/>
                        <a:t> de ATBS/ sensible al protocol</a:t>
                      </a:r>
                    </a:p>
                  </a:txBody>
                  <a:tcPr anchor="ctr"/>
                </a:tc>
                <a:extLst>
                  <a:ext uri="{0D108BD9-81ED-4DB2-BD59-A6C34878D82A}">
                    <a16:rowId xmlns:a16="http://schemas.microsoft.com/office/drawing/2014/main" val="4233341730"/>
                  </a:ext>
                </a:extLst>
              </a:tr>
              <a:tr h="260859">
                <a:tc>
                  <a:txBody>
                    <a:bodyPr/>
                    <a:lstStyle/>
                    <a:p>
                      <a:pPr algn="ctr"/>
                      <a:r>
                        <a:rPr lang="en-ZA" sz="1400" noProof="0"/>
                        <a:t>COD</a:t>
                      </a:r>
                    </a:p>
                  </a:txBody>
                  <a:tcPr anchor="ctr"/>
                </a:tc>
                <a:tc>
                  <a:txBody>
                    <a:bodyPr/>
                    <a:lstStyle/>
                    <a:p>
                      <a:pPr algn="ctr"/>
                      <a:r>
                        <a:rPr lang="en-ZA" sz="1400" noProof="0" dirty="0"/>
                        <a:t>0 – 2000</a:t>
                      </a:r>
                    </a:p>
                  </a:txBody>
                  <a:tcPr anchor="ctr"/>
                </a:tc>
                <a:tc>
                  <a:txBody>
                    <a:bodyPr/>
                    <a:lstStyle/>
                    <a:p>
                      <a:pPr algn="ctr"/>
                      <a:r>
                        <a:rPr lang="en-ZA" sz="1400" noProof="0" dirty="0"/>
                        <a:t>+</a:t>
                      </a:r>
                    </a:p>
                  </a:txBody>
                  <a:tcPr anchor="ctr"/>
                </a:tc>
                <a:tc>
                  <a:txBody>
                    <a:bodyPr/>
                    <a:lstStyle/>
                    <a:p>
                      <a:pPr algn="ctr"/>
                      <a:r>
                        <a:rPr lang="en-ZA" sz="1400" noProof="0" dirty="0"/>
                        <a:t>Medio/Alto</a:t>
                      </a:r>
                    </a:p>
                  </a:txBody>
                  <a:tcPr anchor="ctr"/>
                </a:tc>
                <a:tc>
                  <a:txBody>
                    <a:bodyPr/>
                    <a:lstStyle/>
                    <a:p>
                      <a:pPr algn="ctr"/>
                      <a:r>
                        <a:rPr lang="en-ZA" sz="1400" noProof="0" dirty="0"/>
                        <a:t>+</a:t>
                      </a:r>
                    </a:p>
                  </a:txBody>
                  <a:tcPr anchor="ctr"/>
                </a:tc>
                <a:tc>
                  <a:txBody>
                    <a:bodyPr/>
                    <a:lstStyle/>
                    <a:p>
                      <a:pPr algn="ctr"/>
                      <a:r>
                        <a:rPr lang="en-ZA" sz="1400" noProof="0" dirty="0"/>
                        <a:t>+</a:t>
                      </a:r>
                    </a:p>
                  </a:txBody>
                  <a:tcPr anchor="ctr"/>
                </a:tc>
                <a:tc>
                  <a:txBody>
                    <a:bodyPr/>
                    <a:lstStyle/>
                    <a:p>
                      <a:pPr algn="ctr"/>
                      <a:r>
                        <a:rPr lang="en-ZA" sz="1400" noProof="0" dirty="0" err="1"/>
                        <a:t>Simplicidad</a:t>
                      </a:r>
                      <a:endParaRPr lang="en-ZA" sz="1400" noProof="0" dirty="0"/>
                    </a:p>
                  </a:txBody>
                  <a:tcPr anchor="ctr"/>
                </a:tc>
                <a:tc>
                  <a:txBody>
                    <a:bodyPr/>
                    <a:lstStyle/>
                    <a:p>
                      <a:pPr algn="ctr"/>
                      <a:r>
                        <a:rPr lang="en-ZA" sz="1400" noProof="0" dirty="0" err="1"/>
                        <a:t>Interferencias</a:t>
                      </a:r>
                      <a:r>
                        <a:rPr lang="en-ZA" sz="1400" noProof="0" dirty="0"/>
                        <a:t>, OPEX</a:t>
                      </a:r>
                    </a:p>
                  </a:txBody>
                  <a:tcPr anchor="ctr"/>
                </a:tc>
                <a:extLst>
                  <a:ext uri="{0D108BD9-81ED-4DB2-BD59-A6C34878D82A}">
                    <a16:rowId xmlns:a16="http://schemas.microsoft.com/office/drawing/2014/main" val="1481212133"/>
                  </a:ext>
                </a:extLst>
              </a:tr>
              <a:tr h="490132">
                <a:tc>
                  <a:txBody>
                    <a:bodyPr/>
                    <a:lstStyle/>
                    <a:p>
                      <a:pPr algn="ctr"/>
                      <a:r>
                        <a:rPr lang="en-ZA" sz="1400" noProof="0" dirty="0" err="1"/>
                        <a:t>Demanda</a:t>
                      </a:r>
                      <a:r>
                        <a:rPr lang="en-ZA" sz="1400" noProof="0" dirty="0"/>
                        <a:t> </a:t>
                      </a:r>
                      <a:r>
                        <a:rPr lang="en-ZA" sz="1400" noProof="0" dirty="0" err="1"/>
                        <a:t>catiónica</a:t>
                      </a:r>
                      <a:endParaRPr lang="en-ZA" sz="1400" noProof="0" dirty="0"/>
                    </a:p>
                  </a:txBody>
                  <a:tcPr anchor="ctr"/>
                </a:tc>
                <a:tc>
                  <a:txBody>
                    <a:bodyPr/>
                    <a:lstStyle/>
                    <a:p>
                      <a:pPr algn="ctr"/>
                      <a:r>
                        <a:rPr lang="en-ZA" sz="1400" noProof="0" dirty="0"/>
                        <a:t>0 – 1000</a:t>
                      </a:r>
                    </a:p>
                  </a:txBody>
                  <a:tcPr anchor="ctr"/>
                </a:tc>
                <a:tc>
                  <a:txBody>
                    <a:bodyPr/>
                    <a:lstStyle/>
                    <a:p>
                      <a:pPr algn="ctr"/>
                      <a:r>
                        <a:rPr lang="en-ZA" sz="1400" noProof="0" dirty="0"/>
                        <a:t>++</a:t>
                      </a:r>
                    </a:p>
                  </a:txBody>
                  <a:tcPr anchor="ctr"/>
                </a:tc>
                <a:tc>
                  <a:txBody>
                    <a:bodyPr/>
                    <a:lstStyle/>
                    <a:p>
                      <a:pPr algn="ctr"/>
                      <a:r>
                        <a:rPr lang="en-ZA" sz="1400" noProof="0" dirty="0"/>
                        <a:t>Alto/</a:t>
                      </a:r>
                    </a:p>
                    <a:p>
                      <a:pPr algn="ctr"/>
                      <a:r>
                        <a:rPr lang="en-ZA" sz="1400" noProof="0" dirty="0"/>
                        <a:t>Muy bajo</a:t>
                      </a:r>
                    </a:p>
                  </a:txBody>
                  <a:tcPr anchor="ctr"/>
                </a:tc>
                <a:tc>
                  <a:txBody>
                    <a:bodyPr/>
                    <a:lstStyle/>
                    <a:p>
                      <a:pPr algn="ctr"/>
                      <a:r>
                        <a:rPr lang="en-ZA" sz="1400" noProof="0" dirty="0"/>
                        <a:t>+</a:t>
                      </a:r>
                    </a:p>
                  </a:txBody>
                  <a:tcPr anchor="ctr"/>
                </a:tc>
                <a:tc>
                  <a:txBody>
                    <a:bodyPr/>
                    <a:lstStyle/>
                    <a:p>
                      <a:pPr algn="ctr"/>
                      <a:r>
                        <a:rPr lang="en-ZA" sz="1400" noProof="0" dirty="0"/>
                        <a:t>+++</a:t>
                      </a:r>
                    </a:p>
                  </a:txBody>
                  <a:tcPr anchor="ctr"/>
                </a:tc>
                <a:tc>
                  <a:txBody>
                    <a:bodyPr/>
                    <a:lstStyle/>
                    <a:p>
                      <a:pPr algn="ctr"/>
                      <a:endParaRPr lang="en-ZA" sz="1400" noProof="0" dirty="0"/>
                    </a:p>
                  </a:txBody>
                  <a:tcPr anchor="ctr"/>
                </a:tc>
                <a:tc>
                  <a:txBody>
                    <a:bodyPr/>
                    <a:lstStyle/>
                    <a:p>
                      <a:pPr algn="ctr"/>
                      <a:r>
                        <a:rPr lang="en-ZA" sz="1400" noProof="0" dirty="0" err="1"/>
                        <a:t>Interferencias</a:t>
                      </a:r>
                      <a:endParaRPr lang="en-ZA" sz="1400" noProof="0" dirty="0"/>
                    </a:p>
                  </a:txBody>
                  <a:tcPr anchor="ctr"/>
                </a:tc>
                <a:extLst>
                  <a:ext uri="{0D108BD9-81ED-4DB2-BD59-A6C34878D82A}">
                    <a16:rowId xmlns:a16="http://schemas.microsoft.com/office/drawing/2014/main" val="3659000542"/>
                  </a:ext>
                </a:extLst>
              </a:tr>
              <a:tr h="205847">
                <a:tc>
                  <a:txBody>
                    <a:bodyPr/>
                    <a:lstStyle/>
                    <a:p>
                      <a:pPr algn="ctr"/>
                      <a:r>
                        <a:rPr lang="en-ZA" sz="1400" noProof="0" dirty="0" err="1"/>
                        <a:t>Iodo-almidón</a:t>
                      </a:r>
                      <a:endParaRPr lang="en-ZA" sz="1400" noProof="0" dirty="0"/>
                    </a:p>
                  </a:txBody>
                  <a:tcPr anchor="ctr"/>
                </a:tc>
                <a:tc>
                  <a:txBody>
                    <a:bodyPr/>
                    <a:lstStyle/>
                    <a:p>
                      <a:pPr algn="ctr"/>
                      <a:r>
                        <a:rPr lang="en-ZA" sz="1400" noProof="0" dirty="0"/>
                        <a:t>0 – 300</a:t>
                      </a:r>
                    </a:p>
                  </a:txBody>
                  <a:tcPr anchor="ctr"/>
                </a:tc>
                <a:tc>
                  <a:txBody>
                    <a:bodyPr/>
                    <a:lstStyle/>
                    <a:p>
                      <a:pPr algn="ctr"/>
                      <a:r>
                        <a:rPr lang="en-ZA" sz="1400" noProof="0" dirty="0"/>
                        <a:t>++</a:t>
                      </a:r>
                    </a:p>
                  </a:txBody>
                  <a:tcPr anchor="ctr"/>
                </a:tc>
                <a:tc>
                  <a:txBody>
                    <a:bodyPr/>
                    <a:lstStyle/>
                    <a:p>
                      <a:pPr algn="ctr"/>
                      <a:r>
                        <a:rPr lang="en-ZA" sz="1400" noProof="0" dirty="0"/>
                        <a:t>Medio/</a:t>
                      </a:r>
                    </a:p>
                    <a:p>
                      <a:pPr algn="ctr"/>
                      <a:r>
                        <a:rPr lang="en-ZA" sz="1400" noProof="0" dirty="0"/>
                        <a:t>Medio</a:t>
                      </a:r>
                    </a:p>
                  </a:txBody>
                  <a:tcPr anchor="ctr"/>
                </a:tc>
                <a:tc>
                  <a:txBody>
                    <a:bodyPr/>
                    <a:lstStyle/>
                    <a:p>
                      <a:pPr algn="ctr"/>
                      <a:r>
                        <a:rPr lang="en-ZA" sz="1400" noProof="0" dirty="0"/>
                        <a:t>++</a:t>
                      </a:r>
                    </a:p>
                  </a:txBody>
                  <a:tcPr anchor="ctr"/>
                </a:tc>
                <a:tc>
                  <a:txBody>
                    <a:bodyPr/>
                    <a:lstStyle/>
                    <a:p>
                      <a:pPr algn="ctr"/>
                      <a:r>
                        <a:rPr lang="en-ZA" sz="1400" noProof="0" dirty="0"/>
                        <a:t>---</a:t>
                      </a:r>
                    </a:p>
                  </a:txBody>
                  <a:tcPr anchor="ctr"/>
                </a:tc>
                <a:tc>
                  <a:txBody>
                    <a:bodyPr/>
                    <a:lstStyle/>
                    <a:p>
                      <a:pPr algn="ctr"/>
                      <a:r>
                        <a:rPr lang="en-ZA" sz="1400" noProof="0" dirty="0" err="1"/>
                        <a:t>Sensibilidad</a:t>
                      </a:r>
                      <a:endParaRPr lang="en-ZA" sz="1400" noProof="0" dirty="0"/>
                    </a:p>
                  </a:txBody>
                  <a:tcPr anchor="ctr"/>
                </a:tc>
                <a:tc>
                  <a:txBody>
                    <a:bodyPr/>
                    <a:lstStyle/>
                    <a:p>
                      <a:pPr algn="ctr"/>
                      <a:r>
                        <a:rPr lang="en-ZA" sz="1400" noProof="0" dirty="0" err="1"/>
                        <a:t>Reactivos</a:t>
                      </a:r>
                      <a:r>
                        <a:rPr lang="en-ZA" sz="1400" noProof="0" dirty="0"/>
                        <a:t> </a:t>
                      </a:r>
                      <a:r>
                        <a:rPr lang="en-ZA" sz="1400" noProof="0" dirty="0" err="1"/>
                        <a:t>peligrosos</a:t>
                      </a:r>
                      <a:r>
                        <a:rPr lang="en-ZA" sz="1400" noProof="0" dirty="0"/>
                        <a:t>. Sensible al </a:t>
                      </a:r>
                      <a:r>
                        <a:rPr lang="en-ZA" sz="1400" noProof="0" dirty="0" err="1"/>
                        <a:t>grado</a:t>
                      </a:r>
                      <a:r>
                        <a:rPr lang="en-ZA" sz="1400" noProof="0" dirty="0"/>
                        <a:t> de </a:t>
                      </a:r>
                      <a:r>
                        <a:rPr lang="en-ZA" sz="1400" noProof="0" dirty="0" err="1"/>
                        <a:t>hidrolisis</a:t>
                      </a:r>
                      <a:endParaRPr lang="en-ZA" sz="1400" noProof="0" dirty="0"/>
                    </a:p>
                  </a:txBody>
                  <a:tcPr anchor="ctr"/>
                </a:tc>
                <a:extLst>
                  <a:ext uri="{0D108BD9-81ED-4DB2-BD59-A6C34878D82A}">
                    <a16:rowId xmlns:a16="http://schemas.microsoft.com/office/drawing/2014/main" val="3657005131"/>
                  </a:ext>
                </a:extLst>
              </a:tr>
              <a:tr h="490132">
                <a:tc>
                  <a:txBody>
                    <a:bodyPr/>
                    <a:lstStyle/>
                    <a:p>
                      <a:pPr algn="ctr"/>
                      <a:r>
                        <a:rPr lang="en-ZA" sz="1400" noProof="0" dirty="0"/>
                        <a:t>TOC</a:t>
                      </a:r>
                    </a:p>
                  </a:txBody>
                  <a:tcPr anchor="ctr"/>
                </a:tc>
                <a:tc>
                  <a:txBody>
                    <a:bodyPr/>
                    <a:lstStyle/>
                    <a:p>
                      <a:pPr algn="ctr"/>
                      <a:r>
                        <a:rPr lang="en-ZA" sz="1400" noProof="0" dirty="0"/>
                        <a:t>0 – 1000</a:t>
                      </a:r>
                    </a:p>
                  </a:txBody>
                  <a:tcPr anchor="ctr"/>
                </a:tc>
                <a:tc>
                  <a:txBody>
                    <a:bodyPr/>
                    <a:lstStyle/>
                    <a:p>
                      <a:pPr algn="ctr"/>
                      <a:r>
                        <a:rPr lang="en-ZA" sz="1400" noProof="0" dirty="0"/>
                        <a:t>++</a:t>
                      </a:r>
                    </a:p>
                  </a:txBody>
                  <a:tcPr anchor="ctr"/>
                </a:tc>
                <a:tc>
                  <a:txBody>
                    <a:bodyPr/>
                    <a:lstStyle/>
                    <a:p>
                      <a:pPr algn="ctr"/>
                      <a:r>
                        <a:rPr lang="en-ZA" sz="1400" noProof="0" dirty="0"/>
                        <a:t>Muy alto/</a:t>
                      </a:r>
                    </a:p>
                    <a:p>
                      <a:pPr algn="ctr"/>
                      <a:r>
                        <a:rPr lang="en-ZA" sz="1400" noProof="0" dirty="0"/>
                        <a:t>Medio</a:t>
                      </a:r>
                    </a:p>
                  </a:txBody>
                  <a:tcPr anchor="ctr"/>
                </a:tc>
                <a:tc>
                  <a:txBody>
                    <a:bodyPr/>
                    <a:lstStyle/>
                    <a:p>
                      <a:pPr algn="ctr"/>
                      <a:r>
                        <a:rPr lang="en-ZA" sz="1400" noProof="0" dirty="0"/>
                        <a:t>++</a:t>
                      </a:r>
                    </a:p>
                  </a:txBody>
                  <a:tcPr anchor="ctr"/>
                </a:tc>
                <a:tc>
                  <a:txBody>
                    <a:bodyPr/>
                    <a:lstStyle/>
                    <a:p>
                      <a:pPr algn="ctr"/>
                      <a:r>
                        <a:rPr lang="en-ZA" sz="1400" noProof="0" dirty="0"/>
                        <a:t>++</a:t>
                      </a:r>
                    </a:p>
                  </a:txBody>
                  <a:tcPr anchor="ctr"/>
                </a:tc>
                <a:tc>
                  <a:txBody>
                    <a:bodyPr/>
                    <a:lstStyle/>
                    <a:p>
                      <a:pPr algn="ctr"/>
                      <a:r>
                        <a:rPr lang="en-ZA" sz="1400" noProof="0" dirty="0" err="1"/>
                        <a:t>Sensibilidad</a:t>
                      </a:r>
                      <a:endParaRPr lang="en-ZA" sz="1400" noProof="0" dirty="0"/>
                    </a:p>
                  </a:txBody>
                  <a:tcPr anchor="ctr"/>
                </a:tc>
                <a:tc>
                  <a:txBody>
                    <a:bodyPr/>
                    <a:lstStyle/>
                    <a:p>
                      <a:pPr algn="ctr"/>
                      <a:r>
                        <a:rPr lang="en-ZA" sz="1400" noProof="0" dirty="0" err="1"/>
                        <a:t>Complejidad</a:t>
                      </a:r>
                      <a:r>
                        <a:rPr lang="en-ZA" sz="1400" noProof="0" dirty="0"/>
                        <a:t>, </a:t>
                      </a:r>
                      <a:r>
                        <a:rPr lang="en-ZA" sz="1400" noProof="0" dirty="0" err="1"/>
                        <a:t>interferencias</a:t>
                      </a:r>
                      <a:r>
                        <a:rPr lang="en-ZA" sz="1400" noProof="0" dirty="0"/>
                        <a:t>, CAPEX</a:t>
                      </a:r>
                    </a:p>
                  </a:txBody>
                  <a:tcPr anchor="ctr"/>
                </a:tc>
                <a:extLst>
                  <a:ext uri="{0D108BD9-81ED-4DB2-BD59-A6C34878D82A}">
                    <a16:rowId xmlns:a16="http://schemas.microsoft.com/office/drawing/2014/main" val="604370778"/>
                  </a:ext>
                </a:extLst>
              </a:tr>
              <a:tr h="490132">
                <a:tc>
                  <a:txBody>
                    <a:bodyPr/>
                    <a:lstStyle/>
                    <a:p>
                      <a:pPr algn="ctr"/>
                      <a:r>
                        <a:rPr lang="en-ZA" sz="1400" noProof="0"/>
                        <a:t>SEC-RI</a:t>
                      </a:r>
                    </a:p>
                  </a:txBody>
                  <a:tcPr anchor="ctr"/>
                </a:tc>
                <a:tc>
                  <a:txBody>
                    <a:bodyPr/>
                    <a:lstStyle/>
                    <a:p>
                      <a:pPr algn="ctr"/>
                      <a:r>
                        <a:rPr lang="en-ZA" sz="1400" noProof="0" dirty="0"/>
                        <a:t>90– 500 </a:t>
                      </a:r>
                    </a:p>
                  </a:txBody>
                  <a:tcPr anchor="ctr"/>
                </a:tc>
                <a:tc>
                  <a:txBody>
                    <a:bodyPr/>
                    <a:lstStyle/>
                    <a:p>
                      <a:pPr algn="ctr"/>
                      <a:r>
                        <a:rPr lang="en-ZA" sz="1400" noProof="0" dirty="0"/>
                        <a:t>+++</a:t>
                      </a:r>
                    </a:p>
                  </a:txBody>
                  <a:tcPr anchor="ctr"/>
                </a:tc>
                <a:tc>
                  <a:txBody>
                    <a:bodyPr/>
                    <a:lstStyle/>
                    <a:p>
                      <a:pPr algn="ctr"/>
                      <a:r>
                        <a:rPr lang="en-ZA" sz="1400" noProof="0" dirty="0"/>
                        <a:t>Muy alto/</a:t>
                      </a:r>
                    </a:p>
                    <a:p>
                      <a:pPr algn="ctr"/>
                      <a:r>
                        <a:rPr lang="en-ZA" sz="1400" noProof="0" dirty="0"/>
                        <a:t>Medio</a:t>
                      </a:r>
                    </a:p>
                  </a:txBody>
                  <a:tcPr anchor="ctr"/>
                </a:tc>
                <a:tc>
                  <a:txBody>
                    <a:bodyPr/>
                    <a:lstStyle/>
                    <a:p>
                      <a:pPr algn="ctr"/>
                      <a:r>
                        <a:rPr lang="en-ZA" sz="1400" noProof="0" dirty="0"/>
                        <a:t>++</a:t>
                      </a:r>
                    </a:p>
                  </a:txBody>
                  <a:tcPr anchor="ctr"/>
                </a:tc>
                <a:tc>
                  <a:txBody>
                    <a:bodyPr/>
                    <a:lstStyle/>
                    <a:p>
                      <a:pPr algn="ctr"/>
                      <a:r>
                        <a:rPr lang="en-ZA" sz="1400" noProof="0" dirty="0"/>
                        <a:t>++</a:t>
                      </a:r>
                    </a:p>
                  </a:txBody>
                  <a:tcPr anchor="ctr"/>
                </a:tc>
                <a:tc>
                  <a:txBody>
                    <a:bodyPr/>
                    <a:lstStyle/>
                    <a:p>
                      <a:pPr algn="ctr"/>
                      <a:r>
                        <a:rPr lang="en-ZA" sz="1400" b="0" noProof="0" dirty="0"/>
                        <a:t>Universal</a:t>
                      </a:r>
                    </a:p>
                  </a:txBody>
                  <a:tcPr anchor="ctr"/>
                </a:tc>
                <a:tc>
                  <a:txBody>
                    <a:bodyPr/>
                    <a:lstStyle/>
                    <a:p>
                      <a:pPr algn="ctr"/>
                      <a:r>
                        <a:rPr lang="en-ZA" sz="1400" noProof="0" dirty="0"/>
                        <a:t>C ≥ 50-90 ppm, CAPEX</a:t>
                      </a:r>
                    </a:p>
                  </a:txBody>
                  <a:tcPr anchor="ctr"/>
                </a:tc>
                <a:extLst>
                  <a:ext uri="{0D108BD9-81ED-4DB2-BD59-A6C34878D82A}">
                    <a16:rowId xmlns:a16="http://schemas.microsoft.com/office/drawing/2014/main" val="2798026180"/>
                  </a:ext>
                </a:extLst>
              </a:tr>
              <a:tr h="311050">
                <a:tc>
                  <a:txBody>
                    <a:bodyPr/>
                    <a:lstStyle/>
                    <a:p>
                      <a:pPr algn="ctr"/>
                      <a:r>
                        <a:rPr lang="en-ZA" sz="1400" noProof="0" dirty="0"/>
                        <a:t>TRF</a:t>
                      </a:r>
                    </a:p>
                  </a:txBody>
                  <a:tcPr anchor="ctr"/>
                </a:tc>
                <a:tc>
                  <a:txBody>
                    <a:bodyPr/>
                    <a:lstStyle/>
                    <a:p>
                      <a:pPr algn="ctr"/>
                      <a:r>
                        <a:rPr lang="en-ZA" sz="1400" noProof="0" dirty="0"/>
                        <a:t>0 – 500 </a:t>
                      </a:r>
                    </a:p>
                  </a:txBody>
                  <a:tcPr anchor="ctr"/>
                </a:tc>
                <a:tc>
                  <a:txBody>
                    <a:bodyPr/>
                    <a:lstStyle/>
                    <a:p>
                      <a:pPr algn="ctr"/>
                      <a:r>
                        <a:rPr lang="en-ZA" sz="1400" noProof="0" dirty="0"/>
                        <a:t>++</a:t>
                      </a:r>
                    </a:p>
                  </a:txBody>
                  <a:tcPr anchor="ctr"/>
                </a:tc>
                <a:tc>
                  <a:txBody>
                    <a:bodyPr/>
                    <a:lstStyle/>
                    <a:p>
                      <a:pPr algn="ctr"/>
                      <a:r>
                        <a:rPr lang="en-ZA" sz="1400" noProof="0" dirty="0"/>
                        <a:t>Alto/ Alto</a:t>
                      </a:r>
                    </a:p>
                  </a:txBody>
                  <a:tcPr anchor="ctr"/>
                </a:tc>
                <a:tc>
                  <a:txBody>
                    <a:bodyPr/>
                    <a:lstStyle/>
                    <a:p>
                      <a:pPr algn="ctr"/>
                      <a:r>
                        <a:rPr lang="en-ZA" sz="1400" noProof="0" dirty="0"/>
                        <a:t>+++</a:t>
                      </a:r>
                    </a:p>
                  </a:txBody>
                  <a:tcPr anchor="ctr"/>
                </a:tc>
                <a:tc>
                  <a:txBody>
                    <a:bodyPr/>
                    <a:lstStyle/>
                    <a:p>
                      <a:pPr algn="ctr"/>
                      <a:r>
                        <a:rPr lang="en-ZA" sz="1400" noProof="0" dirty="0"/>
                        <a:t>++</a:t>
                      </a:r>
                    </a:p>
                  </a:txBody>
                  <a:tcPr anchor="ctr"/>
                </a:tc>
                <a:tc>
                  <a:txBody>
                    <a:bodyPr/>
                    <a:lstStyle/>
                    <a:p>
                      <a:pPr algn="ctr"/>
                      <a:r>
                        <a:rPr lang="en-ZA" sz="1400" noProof="0" dirty="0" err="1"/>
                        <a:t>Específico</a:t>
                      </a:r>
                      <a:r>
                        <a:rPr lang="en-ZA" sz="1400" noProof="0" dirty="0"/>
                        <a:t> al </a:t>
                      </a:r>
                      <a:r>
                        <a:rPr lang="en-ZA" sz="1400" noProof="0" dirty="0" err="1"/>
                        <a:t>polímero</a:t>
                      </a:r>
                      <a:r>
                        <a:rPr lang="en-ZA" sz="1400" noProof="0" dirty="0"/>
                        <a:t>, </a:t>
                      </a:r>
                      <a:r>
                        <a:rPr lang="en-ZA" sz="1400" noProof="0" dirty="0" err="1"/>
                        <a:t>sensibilidad</a:t>
                      </a:r>
                      <a:endParaRPr lang="en-ZA" sz="1400" noProof="0" dirty="0"/>
                    </a:p>
                  </a:txBody>
                  <a:tcPr anchor="ctr"/>
                </a:tc>
                <a:tc>
                  <a:txBody>
                    <a:bodyPr/>
                    <a:lstStyle/>
                    <a:p>
                      <a:pPr algn="ctr"/>
                      <a:r>
                        <a:rPr lang="en-ZA" sz="1400" noProof="0" dirty="0" err="1"/>
                        <a:t>Complejidad</a:t>
                      </a:r>
                      <a:r>
                        <a:rPr lang="en-ZA" sz="1400" noProof="0" dirty="0"/>
                        <a:t>, </a:t>
                      </a:r>
                      <a:r>
                        <a:rPr lang="en-ZA" sz="1400" noProof="0" dirty="0" err="1"/>
                        <a:t>costos</a:t>
                      </a:r>
                      <a:endParaRPr lang="en-ZA" sz="1400" noProof="0" dirty="0"/>
                    </a:p>
                  </a:txBody>
                  <a:tcPr anchor="ctr"/>
                </a:tc>
                <a:extLst>
                  <a:ext uri="{0D108BD9-81ED-4DB2-BD59-A6C34878D82A}">
                    <a16:rowId xmlns:a16="http://schemas.microsoft.com/office/drawing/2014/main" val="4209794042"/>
                  </a:ext>
                </a:extLst>
              </a:tr>
            </a:tbl>
          </a:graphicData>
        </a:graphic>
      </p:graphicFrame>
      <p:sp>
        <p:nvSpPr>
          <p:cNvPr id="7" name="Título 3">
            <a:extLst>
              <a:ext uri="{FF2B5EF4-FFF2-40B4-BE49-F238E27FC236}">
                <a16:creationId xmlns:a16="http://schemas.microsoft.com/office/drawing/2014/main" id="{96C98CC8-780D-F8AE-B778-44866F595AD3}"/>
              </a:ext>
            </a:extLst>
          </p:cNvPr>
          <p:cNvSpPr>
            <a:spLocks noGrp="1"/>
          </p:cNvSpPr>
          <p:nvPr>
            <p:ph type="title"/>
          </p:nvPr>
        </p:nvSpPr>
        <p:spPr>
          <a:xfrm>
            <a:off x="395018" y="899381"/>
            <a:ext cx="7553325" cy="576232"/>
          </a:xfrm>
        </p:spPr>
        <p:txBody>
          <a:bodyPr/>
          <a:lstStyle/>
          <a:p>
            <a:r>
              <a:rPr lang="es-AR" sz="3200" b="1" dirty="0">
                <a:latin typeface="Aharoni" panose="02010803020104030203" pitchFamily="2" charset="-79"/>
                <a:cs typeface="Aharoni" panose="02010803020104030203" pitchFamily="2" charset="-79"/>
              </a:rPr>
              <a:t>Antecedentes</a:t>
            </a:r>
          </a:p>
        </p:txBody>
      </p:sp>
      <p:sp>
        <p:nvSpPr>
          <p:cNvPr id="3" name="Rectángulo 2">
            <a:extLst>
              <a:ext uri="{FF2B5EF4-FFF2-40B4-BE49-F238E27FC236}">
                <a16:creationId xmlns:a16="http://schemas.microsoft.com/office/drawing/2014/main" id="{4A79594B-3300-CFD3-F5DE-AB0343D1E8DC}"/>
              </a:ext>
            </a:extLst>
          </p:cNvPr>
          <p:cNvSpPr/>
          <p:nvPr/>
        </p:nvSpPr>
        <p:spPr>
          <a:xfrm>
            <a:off x="8283740" y="5667213"/>
            <a:ext cx="1382752" cy="393028"/>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Rectángulo 3">
            <a:extLst>
              <a:ext uri="{FF2B5EF4-FFF2-40B4-BE49-F238E27FC236}">
                <a16:creationId xmlns:a16="http://schemas.microsoft.com/office/drawing/2014/main" id="{509B9FE2-90D9-1185-E9AF-11A52EF15966}"/>
              </a:ext>
            </a:extLst>
          </p:cNvPr>
          <p:cNvSpPr/>
          <p:nvPr/>
        </p:nvSpPr>
        <p:spPr>
          <a:xfrm>
            <a:off x="4842438" y="1990725"/>
            <a:ext cx="1099231" cy="152688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a:extLst>
              <a:ext uri="{FF2B5EF4-FFF2-40B4-BE49-F238E27FC236}">
                <a16:creationId xmlns:a16="http://schemas.microsoft.com/office/drawing/2014/main" id="{32413BA7-20E9-1BAC-ECDA-6DB0EA2941A5}"/>
              </a:ext>
            </a:extLst>
          </p:cNvPr>
          <p:cNvSpPr/>
          <p:nvPr/>
        </p:nvSpPr>
        <p:spPr>
          <a:xfrm>
            <a:off x="8425797" y="2042919"/>
            <a:ext cx="1115121" cy="1830026"/>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7">
            <a:extLst>
              <a:ext uri="{FF2B5EF4-FFF2-40B4-BE49-F238E27FC236}">
                <a16:creationId xmlns:a16="http://schemas.microsoft.com/office/drawing/2014/main" id="{B8FC8024-9FB0-ACC3-AEF5-E6DA6D8A02AF}"/>
              </a:ext>
            </a:extLst>
          </p:cNvPr>
          <p:cNvSpPr/>
          <p:nvPr/>
        </p:nvSpPr>
        <p:spPr>
          <a:xfrm>
            <a:off x="8230373" y="4518664"/>
            <a:ext cx="1489486" cy="393028"/>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a:extLst>
              <a:ext uri="{FF2B5EF4-FFF2-40B4-BE49-F238E27FC236}">
                <a16:creationId xmlns:a16="http://schemas.microsoft.com/office/drawing/2014/main" id="{2F7765F9-18A9-7578-343A-A0F32B8BDC6A}"/>
              </a:ext>
            </a:extLst>
          </p:cNvPr>
          <p:cNvSpPr/>
          <p:nvPr/>
        </p:nvSpPr>
        <p:spPr>
          <a:xfrm>
            <a:off x="4842437" y="4463888"/>
            <a:ext cx="1099231" cy="502580"/>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6946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P spid="6" grpId="0" animBg="1"/>
      <p:bldP spid="8"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50F9CF1-6234-0908-1AB1-CCCB57559C0F}"/>
              </a:ext>
            </a:extLst>
          </p:cNvPr>
          <p:cNvSpPr>
            <a:spLocks noGrp="1"/>
          </p:cNvSpPr>
          <p:nvPr>
            <p:ph type="title"/>
          </p:nvPr>
        </p:nvSpPr>
        <p:spPr>
          <a:xfrm>
            <a:off x="458489" y="1232298"/>
            <a:ext cx="10515600" cy="1325563"/>
          </a:xfrm>
        </p:spPr>
        <p:txBody>
          <a:bodyPr/>
          <a:lstStyle/>
          <a:p>
            <a:r>
              <a:rPr lang="es-AR" sz="3200" b="1" dirty="0">
                <a:latin typeface="Aharoni" panose="02010803020104030203" pitchFamily="2" charset="-79"/>
                <a:cs typeface="Aharoni" panose="02010803020104030203" pitchFamily="2" charset="-79"/>
              </a:rPr>
              <a:t>Método </a:t>
            </a:r>
            <a:r>
              <a:rPr lang="es-AR" sz="3200" b="1" dirty="0" err="1">
                <a:latin typeface="Aharoni" panose="02010803020104030203" pitchFamily="2" charset="-79"/>
                <a:cs typeface="Aharoni" panose="02010803020104030203" pitchFamily="2" charset="-79"/>
              </a:rPr>
              <a:t>bleach</a:t>
            </a:r>
            <a:endParaRPr lang="es-AR" sz="3200" b="1" dirty="0">
              <a:latin typeface="Aharoni" panose="02010803020104030203" pitchFamily="2" charset="-79"/>
              <a:cs typeface="Aharoni" panose="02010803020104030203" pitchFamily="2" charset="-79"/>
            </a:endParaRPr>
          </a:p>
        </p:txBody>
      </p:sp>
      <p:sp>
        <p:nvSpPr>
          <p:cNvPr id="6" name="CuadroTexto 5">
            <a:extLst>
              <a:ext uri="{FF2B5EF4-FFF2-40B4-BE49-F238E27FC236}">
                <a16:creationId xmlns:a16="http://schemas.microsoft.com/office/drawing/2014/main" id="{C1A67052-0F0A-B109-8074-246A2EA4768F}"/>
              </a:ext>
            </a:extLst>
          </p:cNvPr>
          <p:cNvSpPr txBox="1"/>
          <p:nvPr/>
        </p:nvSpPr>
        <p:spPr>
          <a:xfrm>
            <a:off x="8222425" y="3795117"/>
            <a:ext cx="7353300" cy="307777"/>
          </a:xfrm>
          <a:prstGeom prst="rect">
            <a:avLst/>
          </a:prstGeom>
          <a:noFill/>
        </p:spPr>
        <p:txBody>
          <a:bodyPr wrap="square" rtlCol="0">
            <a:spAutoFit/>
          </a:bodyPr>
          <a:lstStyle/>
          <a:p>
            <a:r>
              <a:rPr lang="es-AR" sz="1400" i="1" dirty="0"/>
              <a:t>Espectrofotómetro HACH DR 3900</a:t>
            </a:r>
          </a:p>
        </p:txBody>
      </p:sp>
      <p:sp>
        <p:nvSpPr>
          <p:cNvPr id="8" name="CuadroTexto 7">
            <a:extLst>
              <a:ext uri="{FF2B5EF4-FFF2-40B4-BE49-F238E27FC236}">
                <a16:creationId xmlns:a16="http://schemas.microsoft.com/office/drawing/2014/main" id="{DD14C023-4AC5-AF99-C03C-13DA597FC6E2}"/>
              </a:ext>
            </a:extLst>
          </p:cNvPr>
          <p:cNvSpPr txBox="1"/>
          <p:nvPr/>
        </p:nvSpPr>
        <p:spPr>
          <a:xfrm>
            <a:off x="910897" y="2425511"/>
            <a:ext cx="5844713" cy="3046988"/>
          </a:xfrm>
          <a:prstGeom prst="rect">
            <a:avLst/>
          </a:prstGeom>
          <a:noFill/>
        </p:spPr>
        <p:txBody>
          <a:bodyPr wrap="square">
            <a:spAutoFit/>
          </a:bodyPr>
          <a:lstStyle/>
          <a:p>
            <a:pPr marL="285750" indent="-285750" algn="just">
              <a:spcAft>
                <a:spcPts val="1200"/>
              </a:spcAft>
              <a:buFont typeface="Wingdings" panose="05000000000000000000" pitchFamily="2" charset="2"/>
              <a:buChar char="Ø"/>
            </a:pPr>
            <a:r>
              <a:rPr lang="es-ES" dirty="0">
                <a:cs typeface="Aharoni" panose="02010803020104030203" pitchFamily="2" charset="-79"/>
              </a:rPr>
              <a:t>Se basa en la </a:t>
            </a:r>
            <a:r>
              <a:rPr lang="es-ES" b="1" dirty="0">
                <a:cs typeface="Aharoni" panose="02010803020104030203" pitchFamily="2" charset="-79"/>
              </a:rPr>
              <a:t>reacción de poliacrilamidas con hipoclorito de sodio </a:t>
            </a:r>
            <a:r>
              <a:rPr lang="es-ES" dirty="0">
                <a:cs typeface="Aharoni" panose="02010803020104030203" pitchFamily="2" charset="-79"/>
              </a:rPr>
              <a:t>y cuyo resultado es la formación de </a:t>
            </a:r>
            <a:r>
              <a:rPr lang="es-ES" b="1" dirty="0">
                <a:cs typeface="Aharoni" panose="02010803020104030203" pitchFamily="2" charset="-79"/>
              </a:rPr>
              <a:t>cloramida insoluble</a:t>
            </a:r>
            <a:r>
              <a:rPr lang="es-ES" dirty="0">
                <a:cs typeface="Aharoni" panose="02010803020104030203" pitchFamily="2" charset="-79"/>
              </a:rPr>
              <a:t>. </a:t>
            </a:r>
          </a:p>
          <a:p>
            <a:pPr marL="285750" indent="-285750" algn="just">
              <a:spcAft>
                <a:spcPts val="1200"/>
              </a:spcAft>
              <a:buFont typeface="Wingdings" panose="05000000000000000000" pitchFamily="2" charset="2"/>
              <a:buChar char="Ø"/>
            </a:pPr>
            <a:r>
              <a:rPr lang="es-ES" dirty="0">
                <a:cs typeface="Aharoni" panose="02010803020104030203" pitchFamily="2" charset="-79"/>
              </a:rPr>
              <a:t>La </a:t>
            </a:r>
            <a:r>
              <a:rPr lang="es-ES" b="1" dirty="0">
                <a:cs typeface="Aharoni" panose="02010803020104030203" pitchFamily="2" charset="-79"/>
              </a:rPr>
              <a:t>turbidez</a:t>
            </a:r>
            <a:r>
              <a:rPr lang="es-ES" dirty="0">
                <a:cs typeface="Aharoni" panose="02010803020104030203" pitchFamily="2" charset="-79"/>
              </a:rPr>
              <a:t> de las muestras resultantes es proporcional a la concentración de poliacrilamida y son medidas con </a:t>
            </a:r>
            <a:r>
              <a:rPr lang="es-ES" b="1" dirty="0">
                <a:cs typeface="Aharoni" panose="02010803020104030203" pitchFamily="2" charset="-79"/>
              </a:rPr>
              <a:t>espectrofotometría a 470 nm</a:t>
            </a:r>
            <a:r>
              <a:rPr lang="es-ES" dirty="0">
                <a:cs typeface="Aharoni" panose="02010803020104030203" pitchFamily="2" charset="-79"/>
              </a:rPr>
              <a:t>.</a:t>
            </a:r>
          </a:p>
          <a:p>
            <a:pPr marL="285750" indent="-285750" algn="just">
              <a:spcAft>
                <a:spcPts val="1200"/>
              </a:spcAft>
              <a:buFont typeface="Wingdings" panose="05000000000000000000" pitchFamily="2" charset="2"/>
              <a:buChar char="Ø"/>
            </a:pPr>
            <a:r>
              <a:rPr lang="es-ES" dirty="0">
                <a:cs typeface="Aharoni" panose="02010803020104030203" pitchFamily="2" charset="-79"/>
              </a:rPr>
              <a:t>Se adiciona NaCl en algunos casos, no todos.</a:t>
            </a:r>
          </a:p>
          <a:p>
            <a:pPr marL="285750" indent="-285750" algn="just">
              <a:spcAft>
                <a:spcPts val="1200"/>
              </a:spcAft>
              <a:buFont typeface="Wingdings" panose="05000000000000000000" pitchFamily="2" charset="2"/>
              <a:buChar char="Ø"/>
            </a:pPr>
            <a:r>
              <a:rPr lang="es-ES" dirty="0">
                <a:cs typeface="Aharoni" panose="02010803020104030203" pitchFamily="2" charset="-79"/>
              </a:rPr>
              <a:t>Método con </a:t>
            </a:r>
            <a:r>
              <a:rPr lang="es-ES" b="1" dirty="0">
                <a:cs typeface="Aharoni" panose="02010803020104030203" pitchFamily="2" charset="-79"/>
              </a:rPr>
              <a:t>menor costo </a:t>
            </a:r>
            <a:r>
              <a:rPr lang="es-ES" dirty="0">
                <a:cs typeface="Aharoni" panose="02010803020104030203" pitchFamily="2" charset="-79"/>
              </a:rPr>
              <a:t>operativo asociado y el más implementado en Argentina.</a:t>
            </a:r>
          </a:p>
        </p:txBody>
      </p:sp>
      <p:pic>
        <p:nvPicPr>
          <p:cNvPr id="7" name="Imagen 6">
            <a:extLst>
              <a:ext uri="{FF2B5EF4-FFF2-40B4-BE49-F238E27FC236}">
                <a16:creationId xmlns:a16="http://schemas.microsoft.com/office/drawing/2014/main" id="{400690FF-9764-AA05-BF9C-57F69142201D}"/>
              </a:ext>
            </a:extLst>
          </p:cNvPr>
          <p:cNvPicPr>
            <a:picLocks noChangeAspect="1"/>
          </p:cNvPicPr>
          <p:nvPr/>
        </p:nvPicPr>
        <p:blipFill>
          <a:blip r:embed="rId3"/>
          <a:stretch>
            <a:fillRect/>
          </a:stretch>
        </p:blipFill>
        <p:spPr>
          <a:xfrm>
            <a:off x="7842714" y="1632385"/>
            <a:ext cx="3131375" cy="2012755"/>
          </a:xfrm>
          <a:prstGeom prst="rect">
            <a:avLst/>
          </a:prstGeom>
        </p:spPr>
      </p:pic>
      <p:pic>
        <p:nvPicPr>
          <p:cNvPr id="11" name="Imagen 10">
            <a:extLst>
              <a:ext uri="{FF2B5EF4-FFF2-40B4-BE49-F238E27FC236}">
                <a16:creationId xmlns:a16="http://schemas.microsoft.com/office/drawing/2014/main" id="{162B3677-B7C5-84BE-FD95-AEE5A309B8BA}"/>
              </a:ext>
            </a:extLst>
          </p:cNvPr>
          <p:cNvPicPr>
            <a:picLocks noChangeAspect="1"/>
          </p:cNvPicPr>
          <p:nvPr/>
        </p:nvPicPr>
        <p:blipFill>
          <a:blip r:embed="rId4"/>
          <a:stretch>
            <a:fillRect/>
          </a:stretch>
        </p:blipFill>
        <p:spPr>
          <a:xfrm>
            <a:off x="8358747" y="4425753"/>
            <a:ext cx="2359012" cy="1618095"/>
          </a:xfrm>
          <a:prstGeom prst="rect">
            <a:avLst/>
          </a:prstGeom>
        </p:spPr>
      </p:pic>
      <p:sp>
        <p:nvSpPr>
          <p:cNvPr id="12" name="CuadroTexto 11">
            <a:extLst>
              <a:ext uri="{FF2B5EF4-FFF2-40B4-BE49-F238E27FC236}">
                <a16:creationId xmlns:a16="http://schemas.microsoft.com/office/drawing/2014/main" id="{102D637B-9F64-20EB-108F-54AC4F8A4689}"/>
              </a:ext>
            </a:extLst>
          </p:cNvPr>
          <p:cNvSpPr txBox="1"/>
          <p:nvPr/>
        </p:nvSpPr>
        <p:spPr>
          <a:xfrm>
            <a:off x="7427291" y="6121332"/>
            <a:ext cx="4221925" cy="523220"/>
          </a:xfrm>
          <a:prstGeom prst="rect">
            <a:avLst/>
          </a:prstGeom>
          <a:noFill/>
        </p:spPr>
        <p:txBody>
          <a:bodyPr wrap="square" rtlCol="0">
            <a:spAutoFit/>
          </a:bodyPr>
          <a:lstStyle/>
          <a:p>
            <a:pPr algn="ctr"/>
            <a:r>
              <a:rPr lang="es-AR" sz="1400" i="1" dirty="0"/>
              <a:t>Turbidez desarrollada en presencia de polímero y reactivo </a:t>
            </a:r>
            <a:r>
              <a:rPr lang="es-AR" sz="1400" i="1" dirty="0" err="1"/>
              <a:t>bleach</a:t>
            </a:r>
            <a:endParaRPr lang="es-AR" sz="1400" i="1" dirty="0"/>
          </a:p>
        </p:txBody>
      </p:sp>
    </p:spTree>
    <p:extLst>
      <p:ext uri="{BB962C8B-B14F-4D97-AF65-F5344CB8AC3E}">
        <p14:creationId xmlns:p14="http://schemas.microsoft.com/office/powerpoint/2010/main" val="848843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50F9CF1-6234-0908-1AB1-CCCB57559C0F}"/>
              </a:ext>
            </a:extLst>
          </p:cNvPr>
          <p:cNvSpPr>
            <a:spLocks noGrp="1"/>
          </p:cNvSpPr>
          <p:nvPr>
            <p:ph type="title"/>
          </p:nvPr>
        </p:nvSpPr>
        <p:spPr>
          <a:xfrm>
            <a:off x="502290" y="1207190"/>
            <a:ext cx="10515600" cy="1325563"/>
          </a:xfrm>
        </p:spPr>
        <p:txBody>
          <a:bodyPr/>
          <a:lstStyle/>
          <a:p>
            <a:r>
              <a:rPr lang="es-AR" sz="3200" b="1" dirty="0">
                <a:latin typeface="Aharoni" panose="02010803020104030203" pitchFamily="2" charset="-79"/>
                <a:cs typeface="Aharoni" panose="02010803020104030203" pitchFamily="2" charset="-79"/>
              </a:rPr>
              <a:t>Método iodo-almidón</a:t>
            </a:r>
          </a:p>
        </p:txBody>
      </p:sp>
      <p:sp>
        <p:nvSpPr>
          <p:cNvPr id="9" name="Marcador de contenido 8">
            <a:extLst>
              <a:ext uri="{FF2B5EF4-FFF2-40B4-BE49-F238E27FC236}">
                <a16:creationId xmlns:a16="http://schemas.microsoft.com/office/drawing/2014/main" id="{4F694E41-9E39-CD69-EF87-2CF7670A273C}"/>
              </a:ext>
            </a:extLst>
          </p:cNvPr>
          <p:cNvSpPr>
            <a:spLocks noGrp="1"/>
          </p:cNvSpPr>
          <p:nvPr>
            <p:ph idx="1"/>
          </p:nvPr>
        </p:nvSpPr>
        <p:spPr>
          <a:xfrm>
            <a:off x="838200" y="1927225"/>
            <a:ext cx="10515600" cy="4351338"/>
          </a:xfrm>
        </p:spPr>
        <p:txBody>
          <a:bodyPr/>
          <a:lstStyle/>
          <a:p>
            <a:pPr marL="0" indent="0">
              <a:spcBef>
                <a:spcPts val="0"/>
              </a:spcBef>
              <a:spcAft>
                <a:spcPts val="600"/>
              </a:spcAft>
              <a:buNone/>
            </a:pPr>
            <a:endParaRPr lang="es-AR" dirty="0"/>
          </a:p>
          <a:p>
            <a:pPr marL="0" indent="0">
              <a:buNone/>
            </a:pPr>
            <a:endParaRPr lang="es-AR" dirty="0"/>
          </a:p>
        </p:txBody>
      </p:sp>
      <p:pic>
        <p:nvPicPr>
          <p:cNvPr id="3" name="Imagen 2">
            <a:extLst>
              <a:ext uri="{FF2B5EF4-FFF2-40B4-BE49-F238E27FC236}">
                <a16:creationId xmlns:a16="http://schemas.microsoft.com/office/drawing/2014/main" id="{1646E096-D433-DC71-FD52-77330E5BA54A}"/>
              </a:ext>
            </a:extLst>
          </p:cNvPr>
          <p:cNvPicPr>
            <a:picLocks noChangeAspect="1"/>
          </p:cNvPicPr>
          <p:nvPr/>
        </p:nvPicPr>
        <p:blipFill>
          <a:blip r:embed="rId3"/>
          <a:stretch>
            <a:fillRect/>
          </a:stretch>
        </p:blipFill>
        <p:spPr>
          <a:xfrm>
            <a:off x="6263956" y="1294902"/>
            <a:ext cx="5703575" cy="2769098"/>
          </a:xfrm>
          <a:prstGeom prst="rect">
            <a:avLst/>
          </a:prstGeom>
        </p:spPr>
      </p:pic>
      <p:pic>
        <p:nvPicPr>
          <p:cNvPr id="5" name="Imagen 4" descr="Botella de plástico&#10;&#10;Descripción generada automáticamente con confianza baja">
            <a:extLst>
              <a:ext uri="{FF2B5EF4-FFF2-40B4-BE49-F238E27FC236}">
                <a16:creationId xmlns:a16="http://schemas.microsoft.com/office/drawing/2014/main" id="{CCCC2DA2-2564-A1A1-0113-03C34947D8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11" t="12670" r="1319" b="12717"/>
          <a:stretch/>
        </p:blipFill>
        <p:spPr bwMode="auto">
          <a:xfrm>
            <a:off x="7028814" y="4311668"/>
            <a:ext cx="4801235" cy="1719227"/>
          </a:xfrm>
          <a:prstGeom prst="rect">
            <a:avLst/>
          </a:prstGeom>
          <a:noFill/>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C1A67052-0F0A-B109-8074-246A2EA4768F}"/>
              </a:ext>
            </a:extLst>
          </p:cNvPr>
          <p:cNvSpPr txBox="1"/>
          <p:nvPr/>
        </p:nvSpPr>
        <p:spPr>
          <a:xfrm>
            <a:off x="6743700" y="6124674"/>
            <a:ext cx="7353300" cy="307777"/>
          </a:xfrm>
          <a:prstGeom prst="rect">
            <a:avLst/>
          </a:prstGeom>
          <a:noFill/>
        </p:spPr>
        <p:txBody>
          <a:bodyPr wrap="square" rtlCol="0">
            <a:spAutoFit/>
          </a:bodyPr>
          <a:lstStyle/>
          <a:p>
            <a:r>
              <a:rPr lang="es-AR" sz="1400" i="1" dirty="0"/>
              <a:t>Desarrollo de color creciente con el aumento de concentración de HPAM</a:t>
            </a:r>
          </a:p>
        </p:txBody>
      </p:sp>
      <p:sp>
        <p:nvSpPr>
          <p:cNvPr id="8" name="CuadroTexto 7">
            <a:extLst>
              <a:ext uri="{FF2B5EF4-FFF2-40B4-BE49-F238E27FC236}">
                <a16:creationId xmlns:a16="http://schemas.microsoft.com/office/drawing/2014/main" id="{DD14C023-4AC5-AF99-C03C-13DA597FC6E2}"/>
              </a:ext>
            </a:extLst>
          </p:cNvPr>
          <p:cNvSpPr txBox="1"/>
          <p:nvPr/>
        </p:nvSpPr>
        <p:spPr>
          <a:xfrm>
            <a:off x="740415" y="2402006"/>
            <a:ext cx="5285417" cy="3323987"/>
          </a:xfrm>
          <a:prstGeom prst="rect">
            <a:avLst/>
          </a:prstGeom>
          <a:noFill/>
        </p:spPr>
        <p:txBody>
          <a:bodyPr wrap="square">
            <a:spAutoFit/>
          </a:bodyPr>
          <a:lstStyle/>
          <a:p>
            <a:pPr marL="285750" indent="-285750" algn="just">
              <a:spcAft>
                <a:spcPts val="1200"/>
              </a:spcAft>
              <a:buFont typeface="Wingdings" panose="05000000000000000000" pitchFamily="2" charset="2"/>
              <a:buChar char="Ø"/>
            </a:pPr>
            <a:r>
              <a:rPr lang="es-AR" dirty="0">
                <a:cs typeface="Aharoni" panose="02010803020104030203" pitchFamily="2" charset="-79"/>
              </a:rPr>
              <a:t>Mide los grupos </a:t>
            </a:r>
            <a:r>
              <a:rPr lang="es-AR" b="1" dirty="0">
                <a:cs typeface="Aharoni" panose="02010803020104030203" pitchFamily="2" charset="-79"/>
              </a:rPr>
              <a:t>amida primario </a:t>
            </a:r>
            <a:r>
              <a:rPr lang="es-AR" dirty="0">
                <a:cs typeface="Aharoni" panose="02010803020104030203" pitchFamily="2" charset="-79"/>
              </a:rPr>
              <a:t>(sensible al nivel de hidrólisis de la poliacrilamida)</a:t>
            </a:r>
          </a:p>
          <a:p>
            <a:pPr marL="285750" indent="-285750" algn="just">
              <a:spcAft>
                <a:spcPts val="1200"/>
              </a:spcAft>
              <a:buFont typeface="Wingdings" panose="05000000000000000000" pitchFamily="2" charset="2"/>
              <a:buChar char="Ø"/>
            </a:pPr>
            <a:r>
              <a:rPr lang="es-AR" dirty="0">
                <a:cs typeface="Aharoni" panose="02010803020104030203" pitchFamily="2" charset="-79"/>
              </a:rPr>
              <a:t>Implica varias reacciones químicas, cuyo último producto es el característico</a:t>
            </a:r>
            <a:r>
              <a:rPr lang="es-AR" b="1" dirty="0">
                <a:cs typeface="Aharoni" panose="02010803020104030203" pitchFamily="2" charset="-79"/>
              </a:rPr>
              <a:t> complejo azul de ioduro de almidón</a:t>
            </a:r>
            <a:r>
              <a:rPr lang="es-AR" dirty="0">
                <a:cs typeface="Aharoni" panose="02010803020104030203" pitchFamily="2" charset="-79"/>
              </a:rPr>
              <a:t>.</a:t>
            </a:r>
          </a:p>
          <a:p>
            <a:pPr marL="285750" indent="-285750" algn="just">
              <a:spcAft>
                <a:spcPts val="1200"/>
              </a:spcAft>
              <a:buFont typeface="Wingdings" panose="05000000000000000000" pitchFamily="2" charset="2"/>
              <a:buChar char="Ø"/>
            </a:pPr>
            <a:r>
              <a:rPr lang="es-AR" dirty="0">
                <a:cs typeface="Aharoni" panose="02010803020104030203" pitchFamily="2" charset="-79"/>
              </a:rPr>
              <a:t>La absorbancia del complejo </a:t>
            </a:r>
            <a:r>
              <a:rPr lang="es-AR" b="1" dirty="0">
                <a:cs typeface="Aharoni" panose="02010803020104030203" pitchFamily="2" charset="-79"/>
              </a:rPr>
              <a:t>se puede medir a 610 nm </a:t>
            </a:r>
            <a:r>
              <a:rPr lang="es-AR" dirty="0">
                <a:cs typeface="Aharoni" panose="02010803020104030203" pitchFamily="2" charset="-79"/>
              </a:rPr>
              <a:t>por espectroscopia. </a:t>
            </a:r>
          </a:p>
          <a:p>
            <a:pPr marL="285750" indent="-285750" algn="just">
              <a:spcAft>
                <a:spcPts val="1200"/>
              </a:spcAft>
              <a:buFont typeface="Wingdings" panose="05000000000000000000" pitchFamily="2" charset="2"/>
              <a:buChar char="Ø"/>
            </a:pPr>
            <a:r>
              <a:rPr lang="es-AR" dirty="0">
                <a:cs typeface="Aharoni" panose="02010803020104030203" pitchFamily="2" charset="-79"/>
              </a:rPr>
              <a:t>SNF desarrolló un </a:t>
            </a:r>
            <a:r>
              <a:rPr lang="es-AR" b="1" dirty="0">
                <a:cs typeface="Aharoni" panose="02010803020104030203" pitchFamily="2" charset="-79"/>
              </a:rPr>
              <a:t>dispositivo de medición automática </a:t>
            </a:r>
            <a:r>
              <a:rPr lang="es-AR" dirty="0">
                <a:cs typeface="Aharoni" panose="02010803020104030203" pitchFamily="2" charset="-79"/>
              </a:rPr>
              <a:t>basado en el método iodo-almidón que emplea un analizador de flujo continuo</a:t>
            </a:r>
            <a:r>
              <a:rPr lang="es-AR" dirty="0"/>
              <a:t>. </a:t>
            </a:r>
            <a:endParaRPr lang="es-AR" dirty="0">
              <a:cs typeface="Aharoni" panose="02010803020104030203" pitchFamily="2" charset="-79"/>
            </a:endParaRPr>
          </a:p>
        </p:txBody>
      </p:sp>
    </p:spTree>
    <p:extLst>
      <p:ext uri="{BB962C8B-B14F-4D97-AF65-F5344CB8AC3E}">
        <p14:creationId xmlns:p14="http://schemas.microsoft.com/office/powerpoint/2010/main" val="2959139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50F9CF1-6234-0908-1AB1-CCCB57559C0F}"/>
              </a:ext>
            </a:extLst>
          </p:cNvPr>
          <p:cNvSpPr>
            <a:spLocks noGrp="1"/>
          </p:cNvSpPr>
          <p:nvPr>
            <p:ph type="title"/>
          </p:nvPr>
        </p:nvSpPr>
        <p:spPr>
          <a:xfrm>
            <a:off x="485775" y="1143208"/>
            <a:ext cx="10515600" cy="885617"/>
          </a:xfrm>
        </p:spPr>
        <p:txBody>
          <a:bodyPr/>
          <a:lstStyle/>
          <a:p>
            <a:r>
              <a:rPr lang="es-AR" sz="3200" b="1" dirty="0">
                <a:latin typeface="Aharoni" panose="02010803020104030203" pitchFamily="2" charset="-79"/>
                <a:cs typeface="Aharoni" panose="02010803020104030203" pitchFamily="2" charset="-79"/>
              </a:rPr>
              <a:t>Refractometría</a:t>
            </a:r>
          </a:p>
        </p:txBody>
      </p:sp>
      <p:sp>
        <p:nvSpPr>
          <p:cNvPr id="3" name="CuadroTexto 2">
            <a:extLst>
              <a:ext uri="{FF2B5EF4-FFF2-40B4-BE49-F238E27FC236}">
                <a16:creationId xmlns:a16="http://schemas.microsoft.com/office/drawing/2014/main" id="{7D11B243-10DF-40D8-F448-7D473C92FCD8}"/>
              </a:ext>
            </a:extLst>
          </p:cNvPr>
          <p:cNvSpPr txBox="1"/>
          <p:nvPr/>
        </p:nvSpPr>
        <p:spPr>
          <a:xfrm>
            <a:off x="614440" y="2445436"/>
            <a:ext cx="5906433" cy="2062552"/>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Ø"/>
            </a:pPr>
            <a:r>
              <a:rPr lang="es-AR" dirty="0">
                <a:latin typeface="Calibri" panose="020F0502020204030204" pitchFamily="34" charset="0"/>
                <a:ea typeface="Calibri" panose="020F0502020204030204" pitchFamily="34" charset="0"/>
                <a:cs typeface="Times New Roman" panose="02020603050405020304" pitchFamily="18" charset="0"/>
              </a:rPr>
              <a:t>S</a:t>
            </a:r>
            <a:r>
              <a:rPr lang="es-AR" dirty="0">
                <a:effectLst/>
                <a:latin typeface="Calibri" panose="020F0502020204030204" pitchFamily="34" charset="0"/>
                <a:ea typeface="Calibri" panose="020F0502020204030204" pitchFamily="34" charset="0"/>
                <a:cs typeface="Times New Roman" panose="02020603050405020304" pitchFamily="18" charset="0"/>
              </a:rPr>
              <a:t>e basa en la medición del </a:t>
            </a:r>
            <a:r>
              <a:rPr lang="es-AR" b="1" dirty="0">
                <a:effectLst/>
                <a:latin typeface="Calibri" panose="020F0502020204030204" pitchFamily="34" charset="0"/>
                <a:ea typeface="Calibri" panose="020F0502020204030204" pitchFamily="34" charset="0"/>
                <a:cs typeface="Times New Roman" panose="02020603050405020304" pitchFamily="18" charset="0"/>
              </a:rPr>
              <a:t>índice de refracción </a:t>
            </a:r>
            <a:r>
              <a:rPr lang="es-AR" dirty="0">
                <a:effectLst/>
                <a:latin typeface="Calibri" panose="020F0502020204030204" pitchFamily="34" charset="0"/>
                <a:ea typeface="Calibri" panose="020F0502020204030204" pitchFamily="34" charset="0"/>
                <a:cs typeface="Times New Roman" panose="02020603050405020304" pitchFamily="18" charset="0"/>
              </a:rPr>
              <a:t>de la solución. </a:t>
            </a:r>
            <a:endParaRPr lang="es-AR"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Ø"/>
            </a:pPr>
            <a:r>
              <a:rPr lang="es-AR" dirty="0">
                <a:effectLst/>
                <a:latin typeface="Calibri" panose="020F0502020204030204" pitchFamily="34" charset="0"/>
                <a:ea typeface="Calibri" panose="020F0502020204030204" pitchFamily="34" charset="0"/>
                <a:cs typeface="Times New Roman" panose="02020603050405020304" pitchFamily="18" charset="0"/>
              </a:rPr>
              <a:t>El índice de refracción aumenta proporcionalmente con la concentración de polímero.</a:t>
            </a:r>
          </a:p>
          <a:p>
            <a:pPr marL="342900" indent="-342900" algn="just">
              <a:lnSpc>
                <a:spcPct val="107000"/>
              </a:lnSpc>
              <a:spcAft>
                <a:spcPts val="800"/>
              </a:spcAft>
              <a:buFont typeface="Wingdings" panose="05000000000000000000" pitchFamily="2" charset="2"/>
              <a:buChar char="Ø"/>
            </a:pP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E</a:t>
            </a:r>
            <a:r>
              <a:rPr lang="fr-FR"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 </a:t>
            </a:r>
            <a:r>
              <a:rPr lang="fr-FR"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método</a:t>
            </a:r>
            <a:r>
              <a:rPr lang="fr-FR"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no </a:t>
            </a:r>
            <a:r>
              <a:rPr lang="fr-FR"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requiere</a:t>
            </a:r>
            <a:r>
              <a:rPr lang="fr-FR"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ningún</a:t>
            </a:r>
            <a:r>
              <a:rPr lang="fr-FR"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reactivo</a:t>
            </a:r>
            <a:r>
              <a:rPr lang="fr-FR"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adicional</a:t>
            </a:r>
            <a:r>
              <a:rPr lang="fr-FR"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solo el </a:t>
            </a:r>
            <a:r>
              <a:rPr lang="fr-FR"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refractómetro</a:t>
            </a:r>
            <a:r>
              <a:rPr lang="fr-FR"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descr="Imagen que contiene tabla, estacionamiento, medidor, remoto&#10;&#10;Descripción generada automáticamente">
            <a:extLst>
              <a:ext uri="{FF2B5EF4-FFF2-40B4-BE49-F238E27FC236}">
                <a16:creationId xmlns:a16="http://schemas.microsoft.com/office/drawing/2014/main" id="{DED73FF7-31DC-C04F-443D-F3279801D455}"/>
              </a:ext>
            </a:extLst>
          </p:cNvPr>
          <p:cNvPicPr>
            <a:picLocks noChangeAspect="1"/>
          </p:cNvPicPr>
          <p:nvPr/>
        </p:nvPicPr>
        <p:blipFill>
          <a:blip r:embed="rId3"/>
          <a:stretch>
            <a:fillRect/>
          </a:stretch>
        </p:blipFill>
        <p:spPr>
          <a:xfrm>
            <a:off x="7406802" y="1903960"/>
            <a:ext cx="3816142" cy="3341773"/>
          </a:xfrm>
          <a:prstGeom prst="rect">
            <a:avLst/>
          </a:prstGeom>
        </p:spPr>
      </p:pic>
      <p:sp>
        <p:nvSpPr>
          <p:cNvPr id="10" name="CuadroTexto 9">
            <a:extLst>
              <a:ext uri="{FF2B5EF4-FFF2-40B4-BE49-F238E27FC236}">
                <a16:creationId xmlns:a16="http://schemas.microsoft.com/office/drawing/2014/main" id="{0E9B4D4D-353A-74FF-14BF-1028A1B034E6}"/>
              </a:ext>
            </a:extLst>
          </p:cNvPr>
          <p:cNvSpPr txBox="1"/>
          <p:nvPr/>
        </p:nvSpPr>
        <p:spPr>
          <a:xfrm>
            <a:off x="6520873" y="5571917"/>
            <a:ext cx="5588000" cy="671915"/>
          </a:xfrm>
          <a:prstGeom prst="rect">
            <a:avLst/>
          </a:prstGeom>
          <a:noFill/>
        </p:spPr>
        <p:txBody>
          <a:bodyPr wrap="square">
            <a:spAutoFit/>
          </a:bodyPr>
          <a:lstStyle/>
          <a:p>
            <a:pPr lvl="0" algn="ctr">
              <a:lnSpc>
                <a:spcPct val="107000"/>
              </a:lnSpc>
              <a:spcAft>
                <a:spcPts val="800"/>
              </a:spcAft>
            </a:pPr>
            <a:r>
              <a:rPr lang="es-AR" i="1" dirty="0">
                <a:effectLst/>
                <a:latin typeface="Calibri" panose="020F0502020204030204" pitchFamily="34" charset="0"/>
                <a:ea typeface="Calibri" panose="020F0502020204030204" pitchFamily="34" charset="0"/>
                <a:cs typeface="Times New Roman" panose="02020603050405020304" pitchFamily="18" charset="0"/>
              </a:rPr>
              <a:t>Refractómetro con resolución 0.000001 RI – RFM 900T Serie – Bellingham and Stanley</a:t>
            </a:r>
          </a:p>
        </p:txBody>
      </p:sp>
    </p:spTree>
    <p:extLst>
      <p:ext uri="{BB962C8B-B14F-4D97-AF65-F5344CB8AC3E}">
        <p14:creationId xmlns:p14="http://schemas.microsoft.com/office/powerpoint/2010/main" val="2886532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50F9CF1-6234-0908-1AB1-CCCB57559C0F}"/>
              </a:ext>
            </a:extLst>
          </p:cNvPr>
          <p:cNvSpPr>
            <a:spLocks noGrp="1"/>
          </p:cNvSpPr>
          <p:nvPr>
            <p:ph type="title"/>
          </p:nvPr>
        </p:nvSpPr>
        <p:spPr>
          <a:xfrm>
            <a:off x="489587" y="1171593"/>
            <a:ext cx="11455400" cy="584918"/>
          </a:xfrm>
        </p:spPr>
        <p:txBody>
          <a:bodyPr/>
          <a:lstStyle/>
          <a:p>
            <a:r>
              <a:rPr lang="es-AR" sz="3200" b="1" dirty="0">
                <a:latin typeface="Aharoni" panose="02010803020104030203" pitchFamily="2" charset="-79"/>
                <a:cs typeface="Aharoni" panose="02010803020104030203" pitchFamily="2" charset="-79"/>
              </a:rPr>
              <a:t>Método de demanda química de oxígeno o COD</a:t>
            </a:r>
          </a:p>
        </p:txBody>
      </p:sp>
      <p:pic>
        <p:nvPicPr>
          <p:cNvPr id="2" name="Picture 2" descr="RÃ©sultat de recherche d'images pour &quot;cod hach&quot;">
            <a:extLst>
              <a:ext uri="{FF2B5EF4-FFF2-40B4-BE49-F238E27FC236}">
                <a16:creationId xmlns:a16="http://schemas.microsoft.com/office/drawing/2014/main" id="{9D679F57-3345-4117-9CE6-66C7B97EB5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9308" y="3334569"/>
            <a:ext cx="2191789" cy="21917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RÃ©sultat de recherche d'images pour &quot;cod hach&quot;">
            <a:extLst>
              <a:ext uri="{FF2B5EF4-FFF2-40B4-BE49-F238E27FC236}">
                <a16:creationId xmlns:a16="http://schemas.microsoft.com/office/drawing/2014/main" id="{A062EF66-1A94-4DF6-B6EA-2F9FA3530E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3731"/>
          <a:stretch/>
        </p:blipFill>
        <p:spPr bwMode="auto">
          <a:xfrm>
            <a:off x="8881629" y="3119682"/>
            <a:ext cx="2635219" cy="261428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4F10BAC5-775C-93E3-B4F1-EAE30F338007}"/>
              </a:ext>
            </a:extLst>
          </p:cNvPr>
          <p:cNvSpPr txBox="1"/>
          <p:nvPr/>
        </p:nvSpPr>
        <p:spPr>
          <a:xfrm>
            <a:off x="7181319" y="5686389"/>
            <a:ext cx="3536546" cy="523220"/>
          </a:xfrm>
          <a:prstGeom prst="rect">
            <a:avLst/>
          </a:prstGeom>
          <a:noFill/>
        </p:spPr>
        <p:txBody>
          <a:bodyPr wrap="square" rtlCol="0">
            <a:spAutoFit/>
          </a:bodyPr>
          <a:lstStyle/>
          <a:p>
            <a:pPr algn="ctr"/>
            <a:r>
              <a:rPr lang="es-AR" sz="1400" i="1" dirty="0"/>
              <a:t>Digestor y ampollas HACH utilizadas para realizar el método COD</a:t>
            </a:r>
          </a:p>
        </p:txBody>
      </p:sp>
      <p:sp>
        <p:nvSpPr>
          <p:cNvPr id="7" name="CuadroTexto 6">
            <a:extLst>
              <a:ext uri="{FF2B5EF4-FFF2-40B4-BE49-F238E27FC236}">
                <a16:creationId xmlns:a16="http://schemas.microsoft.com/office/drawing/2014/main" id="{1F161D8A-C58D-B9E3-7ABF-35A7EE6DDC60}"/>
              </a:ext>
            </a:extLst>
          </p:cNvPr>
          <p:cNvSpPr txBox="1"/>
          <p:nvPr/>
        </p:nvSpPr>
        <p:spPr>
          <a:xfrm>
            <a:off x="588003" y="2362579"/>
            <a:ext cx="5398338" cy="3453189"/>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Ø"/>
            </a:pPr>
            <a:r>
              <a:rPr lang="es-AR" dirty="0">
                <a:effectLst/>
                <a:latin typeface="Calibri" panose="020F0502020204030204" pitchFamily="34" charset="0"/>
                <a:ea typeface="Calibri" panose="020F0502020204030204" pitchFamily="34" charset="0"/>
                <a:cs typeface="Times New Roman" panose="02020603050405020304" pitchFamily="18" charset="0"/>
              </a:rPr>
              <a:t>El método determina la </a:t>
            </a:r>
            <a:r>
              <a:rPr lang="es-AR" b="1" dirty="0">
                <a:effectLst/>
                <a:latin typeface="Calibri" panose="020F0502020204030204" pitchFamily="34" charset="0"/>
                <a:ea typeface="Calibri" panose="020F0502020204030204" pitchFamily="34" charset="0"/>
                <a:cs typeface="Times New Roman" panose="02020603050405020304" pitchFamily="18" charset="0"/>
              </a:rPr>
              <a:t>cantidad de oxígeno requerida para oxidar la materia orgánica</a:t>
            </a:r>
            <a:r>
              <a:rPr lang="es-AR" dirty="0">
                <a:effectLst/>
                <a:latin typeface="Calibri" panose="020F0502020204030204" pitchFamily="34" charset="0"/>
                <a:ea typeface="Calibri" panose="020F0502020204030204" pitchFamily="34" charset="0"/>
                <a:cs typeface="Times New Roman" panose="02020603050405020304" pitchFamily="18" charset="0"/>
              </a:rPr>
              <a:t> en un fluido.</a:t>
            </a:r>
          </a:p>
          <a:p>
            <a:pPr marL="285750" indent="-285750" algn="just">
              <a:lnSpc>
                <a:spcPct val="107000"/>
              </a:lnSpc>
              <a:spcAft>
                <a:spcPts val="800"/>
              </a:spcAft>
              <a:buFont typeface="Wingdings" panose="05000000000000000000" pitchFamily="2" charset="2"/>
              <a:buChar char="Ø"/>
            </a:pPr>
            <a:r>
              <a:rPr lang="es-AR" dirty="0">
                <a:effectLst/>
                <a:latin typeface="Calibri" panose="020F0502020204030204" pitchFamily="34" charset="0"/>
                <a:ea typeface="Calibri" panose="020F0502020204030204" pitchFamily="34" charset="0"/>
                <a:cs typeface="Times New Roman" panose="02020603050405020304" pitchFamily="18" charset="0"/>
              </a:rPr>
              <a:t>El oxígeno unido químicamente en el dicromato de potasio K</a:t>
            </a:r>
            <a:r>
              <a:rPr lang="es-AR"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s-AR" dirty="0">
                <a:effectLst/>
                <a:latin typeface="Calibri" panose="020F0502020204030204" pitchFamily="34" charset="0"/>
                <a:ea typeface="Calibri" panose="020F0502020204030204" pitchFamily="34" charset="0"/>
                <a:cs typeface="Times New Roman" panose="02020603050405020304" pitchFamily="18" charset="0"/>
              </a:rPr>
              <a:t>Cr</a:t>
            </a:r>
            <a:r>
              <a:rPr lang="es-AR"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s-AR" dirty="0">
                <a:effectLst/>
                <a:latin typeface="Calibri" panose="020F0502020204030204" pitchFamily="34" charset="0"/>
                <a:ea typeface="Calibri" panose="020F0502020204030204" pitchFamily="34" charset="0"/>
                <a:cs typeface="Times New Roman" panose="02020603050405020304" pitchFamily="18" charset="0"/>
              </a:rPr>
              <a:t>O</a:t>
            </a:r>
            <a:r>
              <a:rPr lang="es-AR" baseline="-25000" dirty="0">
                <a:effectLst/>
                <a:latin typeface="Calibri" panose="020F0502020204030204" pitchFamily="34" charset="0"/>
                <a:ea typeface="Calibri" panose="020F0502020204030204" pitchFamily="34" charset="0"/>
                <a:cs typeface="Times New Roman" panose="02020603050405020304" pitchFamily="18" charset="0"/>
              </a:rPr>
              <a:t>7</a:t>
            </a:r>
            <a:r>
              <a:rPr lang="es-AR" dirty="0">
                <a:effectLst/>
                <a:latin typeface="Calibri" panose="020F0502020204030204" pitchFamily="34" charset="0"/>
                <a:ea typeface="Calibri" panose="020F0502020204030204" pitchFamily="34" charset="0"/>
                <a:cs typeface="Times New Roman" panose="02020603050405020304" pitchFamily="18" charset="0"/>
              </a:rPr>
              <a:t> se utiliza para oxidar los compuestos orgánicos. </a:t>
            </a:r>
          </a:p>
          <a:p>
            <a:pPr marL="285750" indent="-285750" algn="just">
              <a:lnSpc>
                <a:spcPct val="107000"/>
              </a:lnSpc>
              <a:spcAft>
                <a:spcPts val="800"/>
              </a:spcAft>
              <a:buFont typeface="Wingdings" panose="05000000000000000000" pitchFamily="2" charset="2"/>
              <a:buChar char="Ø"/>
            </a:pPr>
            <a:r>
              <a:rPr lang="es-AR" dirty="0">
                <a:effectLst/>
                <a:latin typeface="Calibri" panose="020F0502020204030204" pitchFamily="34" charset="0"/>
                <a:ea typeface="Calibri" panose="020F0502020204030204" pitchFamily="34" charset="0"/>
                <a:cs typeface="Times New Roman" panose="02020603050405020304" pitchFamily="18" charset="0"/>
              </a:rPr>
              <a:t>La </a:t>
            </a:r>
            <a:r>
              <a:rPr lang="es-AR" b="1" dirty="0">
                <a:effectLst/>
                <a:latin typeface="Calibri" panose="020F0502020204030204" pitchFamily="34" charset="0"/>
                <a:ea typeface="Calibri" panose="020F0502020204030204" pitchFamily="34" charset="0"/>
                <a:cs typeface="Times New Roman" panose="02020603050405020304" pitchFamily="18" charset="0"/>
              </a:rPr>
              <a:t>cantidad de iones Cr</a:t>
            </a:r>
            <a:r>
              <a:rPr lang="es-AR" b="1"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s-AR" b="1" dirty="0">
                <a:effectLst/>
                <a:latin typeface="Calibri" panose="020F0502020204030204" pitchFamily="34" charset="0"/>
                <a:ea typeface="Calibri" panose="020F0502020204030204" pitchFamily="34" charset="0"/>
                <a:cs typeface="Times New Roman" panose="02020603050405020304" pitchFamily="18" charset="0"/>
              </a:rPr>
              <a:t> </a:t>
            </a:r>
            <a:r>
              <a:rPr lang="es-AR" dirty="0">
                <a:effectLst/>
                <a:latin typeface="Calibri" panose="020F0502020204030204" pitchFamily="34" charset="0"/>
                <a:ea typeface="Calibri" panose="020F0502020204030204" pitchFamily="34" charset="0"/>
                <a:cs typeface="Times New Roman" panose="02020603050405020304" pitchFamily="18" charset="0"/>
              </a:rPr>
              <a:t>presentes es </a:t>
            </a:r>
            <a:r>
              <a:rPr lang="es-AR" b="1" dirty="0">
                <a:effectLst/>
                <a:latin typeface="Calibri" panose="020F0502020204030204" pitchFamily="34" charset="0"/>
                <a:ea typeface="Calibri" panose="020F0502020204030204" pitchFamily="34" charset="0"/>
                <a:cs typeface="Times New Roman" panose="02020603050405020304" pitchFamily="18" charset="0"/>
              </a:rPr>
              <a:t>proporcional a la cantidad de compuestos orgánicos digeridos</a:t>
            </a:r>
            <a:r>
              <a:rPr lang="es-AR"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lnSpc>
                <a:spcPct val="107000"/>
              </a:lnSpc>
              <a:spcAft>
                <a:spcPts val="800"/>
              </a:spcAft>
              <a:buFont typeface="Wingdings" panose="05000000000000000000" pitchFamily="2" charset="2"/>
              <a:buChar char="Ø"/>
            </a:pPr>
            <a:r>
              <a:rPr lang="es-AR" dirty="0">
                <a:latin typeface="Calibri" panose="020F0502020204030204" pitchFamily="34" charset="0"/>
                <a:ea typeface="Calibri" panose="020F0502020204030204" pitchFamily="34" charset="0"/>
                <a:cs typeface="Times New Roman" panose="02020603050405020304" pitchFamily="18" charset="0"/>
              </a:rPr>
              <a:t>La solución coloreada se mide por </a:t>
            </a:r>
            <a:r>
              <a:rPr lang="es-AR" b="1" dirty="0">
                <a:latin typeface="Calibri" panose="020F0502020204030204" pitchFamily="34" charset="0"/>
                <a:ea typeface="Calibri" panose="020F0502020204030204" pitchFamily="34" charset="0"/>
                <a:cs typeface="Times New Roman" panose="02020603050405020304" pitchFamily="18" charset="0"/>
              </a:rPr>
              <a:t>espectrometría</a:t>
            </a:r>
            <a:r>
              <a:rPr lang="es-AR" dirty="0">
                <a:latin typeface="Calibri" panose="020F0502020204030204" pitchFamily="34" charset="0"/>
                <a:ea typeface="Calibri" panose="020F0502020204030204" pitchFamily="34" charset="0"/>
                <a:cs typeface="Times New Roman" panose="02020603050405020304" pitchFamily="18" charset="0"/>
              </a:rPr>
              <a:t>.</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A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319DD643-5D67-54F4-68BB-4910F5D86687}"/>
              </a:ext>
            </a:extLst>
          </p:cNvPr>
          <p:cNvPicPr>
            <a:picLocks noChangeAspect="1"/>
          </p:cNvPicPr>
          <p:nvPr/>
        </p:nvPicPr>
        <p:blipFill>
          <a:blip r:embed="rId5"/>
          <a:stretch>
            <a:fillRect/>
          </a:stretch>
        </p:blipFill>
        <p:spPr>
          <a:xfrm>
            <a:off x="6479308" y="2074458"/>
            <a:ext cx="4671292" cy="938525"/>
          </a:xfrm>
          <a:prstGeom prst="rect">
            <a:avLst/>
          </a:prstGeom>
        </p:spPr>
      </p:pic>
    </p:spTree>
    <p:extLst>
      <p:ext uri="{BB962C8B-B14F-4D97-AF65-F5344CB8AC3E}">
        <p14:creationId xmlns:p14="http://schemas.microsoft.com/office/powerpoint/2010/main" val="1949225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3490</TotalTime>
  <Words>1885</Words>
  <Application>Microsoft Office PowerPoint</Application>
  <PresentationFormat>Panorámica</PresentationFormat>
  <Paragraphs>403</Paragraphs>
  <Slides>20</Slides>
  <Notes>11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Aharoni</vt:lpstr>
      <vt:lpstr>Arial</vt:lpstr>
      <vt:lpstr>Calibri</vt:lpstr>
      <vt:lpstr>Calibri Light</vt:lpstr>
      <vt:lpstr>Times New Roman</vt:lpstr>
      <vt:lpstr>Wingdings</vt:lpstr>
      <vt:lpstr>Tema de Office</vt:lpstr>
      <vt:lpstr>Aplicación de métodos cuantitativos para monitorear concentración de polímero en agua de producción en proyectos de recuperación mejorada de petróleo</vt:lpstr>
      <vt:lpstr>EOR – Inyección de polímero</vt:lpstr>
      <vt:lpstr>Principales desafíos en análisis con agua de producción</vt:lpstr>
      <vt:lpstr>OBJETIVOS DEL ESTUDIO</vt:lpstr>
      <vt:lpstr>Antecedentes</vt:lpstr>
      <vt:lpstr>Método bleach</vt:lpstr>
      <vt:lpstr>Método iodo-almidón</vt:lpstr>
      <vt:lpstr>Refractometría</vt:lpstr>
      <vt:lpstr>Método de demanda química de oxígeno o COD</vt:lpstr>
      <vt:lpstr>Cromatografía de exclusión molecular (SEC)</vt:lpstr>
      <vt:lpstr>Metodología</vt:lpstr>
      <vt:lpstr>Algunas consideraciones</vt:lpstr>
      <vt:lpstr>Caso de estudio N°1</vt:lpstr>
      <vt:lpstr>Caso de estudio N°2</vt:lpstr>
      <vt:lpstr>Presentación de PowerPoint</vt:lpstr>
      <vt:lpstr>Presentación de PowerPoint</vt:lpstr>
      <vt:lpstr>Presentación de PowerPoint</vt:lpstr>
      <vt:lpstr>CONCLUSIONES</vt:lpstr>
      <vt:lpstr>RECOMENDACIONES</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Fuentes</dc:creator>
  <cp:lastModifiedBy>Aylén De Vita</cp:lastModifiedBy>
  <cp:revision>147</cp:revision>
  <dcterms:created xsi:type="dcterms:W3CDTF">2023-06-09T16:18:01Z</dcterms:created>
  <dcterms:modified xsi:type="dcterms:W3CDTF">2023-11-09T01:39:34Z</dcterms:modified>
</cp:coreProperties>
</file>