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62" r:id="rId5"/>
    <p:sldMasterId id="2147483648" r:id="rId6"/>
  </p:sldMasterIdLst>
  <p:notesMasterIdLst>
    <p:notesMasterId r:id="rId40"/>
  </p:notesMasterIdLst>
  <p:handoutMasterIdLst>
    <p:handoutMasterId r:id="rId41"/>
  </p:handoutMasterIdLst>
  <p:sldIdLst>
    <p:sldId id="536" r:id="rId7"/>
    <p:sldId id="325" r:id="rId8"/>
    <p:sldId id="523" r:id="rId9"/>
    <p:sldId id="482" r:id="rId10"/>
    <p:sldId id="491" r:id="rId11"/>
    <p:sldId id="367" r:id="rId12"/>
    <p:sldId id="469" r:id="rId13"/>
    <p:sldId id="513" r:id="rId14"/>
    <p:sldId id="526" r:id="rId15"/>
    <p:sldId id="357" r:id="rId16"/>
    <p:sldId id="475" r:id="rId17"/>
    <p:sldId id="527" r:id="rId18"/>
    <p:sldId id="481" r:id="rId19"/>
    <p:sldId id="535" r:id="rId20"/>
    <p:sldId id="488" r:id="rId21"/>
    <p:sldId id="512" r:id="rId22"/>
    <p:sldId id="476" r:id="rId23"/>
    <p:sldId id="528" r:id="rId24"/>
    <p:sldId id="534" r:id="rId25"/>
    <p:sldId id="489" r:id="rId26"/>
    <p:sldId id="487" r:id="rId27"/>
    <p:sldId id="546" r:id="rId28"/>
    <p:sldId id="545" r:id="rId29"/>
    <p:sldId id="544" r:id="rId30"/>
    <p:sldId id="547" r:id="rId31"/>
    <p:sldId id="543" r:id="rId32"/>
    <p:sldId id="539" r:id="rId33"/>
    <p:sldId id="522" r:id="rId34"/>
    <p:sldId id="382" r:id="rId35"/>
    <p:sldId id="509" r:id="rId36"/>
    <p:sldId id="540" r:id="rId37"/>
    <p:sldId id="531" r:id="rId38"/>
    <p:sldId id="530" r:id="rId39"/>
  </p:sldIdLst>
  <p:sldSz cx="9144000" cy="5143500" type="screen16x9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05A28"/>
    <a:srgbClr val="B2B2B2"/>
    <a:srgbClr val="F2BFA0"/>
    <a:srgbClr val="EEAB82"/>
    <a:srgbClr val="E9905B"/>
    <a:srgbClr val="C9C9C9"/>
    <a:srgbClr val="7BC1E1"/>
    <a:srgbClr val="46A9D4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83" autoAdjust="0"/>
  </p:normalViewPr>
  <p:slideViewPr>
    <p:cSldViewPr>
      <p:cViewPr varScale="1">
        <p:scale>
          <a:sx n="78" d="100"/>
          <a:sy n="78" d="100"/>
        </p:scale>
        <p:origin x="948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656" y="-11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C0A81-2566-42DA-967D-7AD3E924FC1D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C7594AF-E5F3-4A48-BE7C-BA943CE53C05}">
      <dgm:prSet phldrT="[Texto]" custT="1"/>
      <dgm:spPr>
        <a:ln w="19050">
          <a:solidFill>
            <a:schemeClr val="bg1"/>
          </a:solidFill>
        </a:ln>
      </dgm:spPr>
      <dgm:t>
        <a:bodyPr/>
        <a:lstStyle/>
        <a:p>
          <a:r>
            <a:rPr lang="es-AR" sz="1100" b="1" dirty="0"/>
            <a:t>Disminución</a:t>
          </a:r>
          <a:r>
            <a:rPr lang="es-AR" sz="1100" dirty="0"/>
            <a:t> del consumo de agua dulce, bajando los costos de la misma y reduciendo el impacto ambiental.</a:t>
          </a:r>
          <a:endParaRPr lang="es-AR" sz="1100" b="0" dirty="0"/>
        </a:p>
      </dgm:t>
    </dgm:pt>
    <dgm:pt modelId="{1F0F9EB7-28BA-4007-A7F5-E40ACFD96F39}" type="parTrans" cxnId="{BC3CFC70-B213-4F4C-B16F-00C3449B6798}">
      <dgm:prSet/>
      <dgm:spPr/>
      <dgm:t>
        <a:bodyPr/>
        <a:lstStyle/>
        <a:p>
          <a:endParaRPr lang="es-AR"/>
        </a:p>
      </dgm:t>
    </dgm:pt>
    <dgm:pt modelId="{0A0724F6-F6DB-490A-8609-724C3F2A0E9D}" type="sibTrans" cxnId="{BC3CFC70-B213-4F4C-B16F-00C3449B6798}">
      <dgm:prSet/>
      <dgm:spPr/>
      <dgm:t>
        <a:bodyPr/>
        <a:lstStyle/>
        <a:p>
          <a:endParaRPr lang="es-AR"/>
        </a:p>
      </dgm:t>
    </dgm:pt>
    <dgm:pt modelId="{29A9E737-D23E-438D-BADC-A06D4C904D9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sz="1100" b="1" dirty="0"/>
            <a:t>Estabilidad</a:t>
          </a:r>
          <a:r>
            <a:rPr lang="es-AR" sz="1100" dirty="0"/>
            <a:t> en la calidad de agua requerida con la incorporación de nuevos equipos de tratamiento de agua.</a:t>
          </a:r>
        </a:p>
      </dgm:t>
    </dgm:pt>
    <dgm:pt modelId="{05A6882A-0020-4084-A4B2-9EDE896794A1}" type="parTrans" cxnId="{9AE1212B-EF4A-4148-B3E2-DE4E2E462DC2}">
      <dgm:prSet/>
      <dgm:spPr/>
      <dgm:t>
        <a:bodyPr/>
        <a:lstStyle/>
        <a:p>
          <a:endParaRPr lang="es-AR"/>
        </a:p>
      </dgm:t>
    </dgm:pt>
    <dgm:pt modelId="{9049D208-D8F6-4BE9-867A-F0380474C251}" type="sibTrans" cxnId="{9AE1212B-EF4A-4148-B3E2-DE4E2E462DC2}">
      <dgm:prSet/>
      <dgm:spPr/>
      <dgm:t>
        <a:bodyPr/>
        <a:lstStyle/>
        <a:p>
          <a:endParaRPr lang="es-AR"/>
        </a:p>
      </dgm:t>
    </dgm:pt>
    <dgm:pt modelId="{B7B046CD-1E96-472C-B5E3-BB9188ABDAF8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sz="1100" b="1" dirty="0"/>
            <a:t>Aumento</a:t>
          </a:r>
          <a:r>
            <a:rPr lang="es-AR" sz="1100" dirty="0"/>
            <a:t> de la producción asociada a secundaria y terciaria.</a:t>
          </a:r>
        </a:p>
      </dgm:t>
    </dgm:pt>
    <dgm:pt modelId="{4C46E50A-CAF8-4E38-BBE7-0AE6AEFBE55D}" type="parTrans" cxnId="{5DB34B00-10DF-4E57-9D03-E16414B3F975}">
      <dgm:prSet/>
      <dgm:spPr/>
      <dgm:t>
        <a:bodyPr/>
        <a:lstStyle/>
        <a:p>
          <a:endParaRPr lang="es-AR"/>
        </a:p>
      </dgm:t>
    </dgm:pt>
    <dgm:pt modelId="{102D9F79-AF79-4E7D-B044-58BBA62B2A97}" type="sibTrans" cxnId="{5DB34B00-10DF-4E57-9D03-E16414B3F975}">
      <dgm:prSet/>
      <dgm:spPr/>
      <dgm:t>
        <a:bodyPr/>
        <a:lstStyle/>
        <a:p>
          <a:endParaRPr lang="es-AR"/>
        </a:p>
      </dgm:t>
    </dgm:pt>
    <dgm:pt modelId="{F790E654-BF1E-4D69-8F55-9D7D94550DF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sz="1100" b="1" dirty="0" err="1"/>
            <a:t>Medicion</a:t>
          </a:r>
          <a:r>
            <a:rPr lang="es-AR" sz="1100" b="1" dirty="0"/>
            <a:t> </a:t>
          </a:r>
          <a:r>
            <a:rPr lang="es-AR" sz="1100" b="1" dirty="0" err="1"/>
            <a:t>On</a:t>
          </a:r>
          <a:r>
            <a:rPr lang="es-AR" sz="1100" b="1" dirty="0"/>
            <a:t> -Line de Calidad de agua </a:t>
          </a:r>
          <a:r>
            <a:rPr lang="es-AR" sz="1100" dirty="0"/>
            <a:t>la cual permite identificar los desvíos de forma inmediata de manera de  poder tomar acción sobre los mismos.</a:t>
          </a:r>
        </a:p>
      </dgm:t>
    </dgm:pt>
    <dgm:pt modelId="{5CF30C90-F08E-4C9D-A957-E7B3B6E9B9DA}" type="parTrans" cxnId="{D01EDC1A-072E-4B9E-A383-8B9180AD5AF9}">
      <dgm:prSet/>
      <dgm:spPr/>
      <dgm:t>
        <a:bodyPr/>
        <a:lstStyle/>
        <a:p>
          <a:endParaRPr lang="es-AR"/>
        </a:p>
      </dgm:t>
    </dgm:pt>
    <dgm:pt modelId="{0204CFD0-7D24-4F28-B33B-C63AFBBC3B5D}" type="sibTrans" cxnId="{D01EDC1A-072E-4B9E-A383-8B9180AD5AF9}">
      <dgm:prSet/>
      <dgm:spPr/>
      <dgm:t>
        <a:bodyPr/>
        <a:lstStyle/>
        <a:p>
          <a:endParaRPr lang="es-AR"/>
        </a:p>
      </dgm:t>
    </dgm:pt>
    <dgm:pt modelId="{B6E30AD7-FDBC-431D-92F5-81063C11976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sz="1100" b="1" dirty="0"/>
            <a:t>Reducción</a:t>
          </a:r>
          <a:r>
            <a:rPr lang="es-AR" sz="1100" dirty="0"/>
            <a:t> de intervenciones en pozos inyectores debidas al </a:t>
          </a:r>
          <a:r>
            <a:rPr lang="es-AR" sz="1100" dirty="0" err="1"/>
            <a:t>fouling</a:t>
          </a:r>
          <a:r>
            <a:rPr lang="es-AR" sz="1100" dirty="0"/>
            <a:t>, corrosión y sistema bacteriano.</a:t>
          </a:r>
        </a:p>
      </dgm:t>
    </dgm:pt>
    <dgm:pt modelId="{F22D18B3-DAA5-4A1A-A0CC-0ABC46CE9590}" type="parTrans" cxnId="{F0638F05-1980-465F-871C-061108ABF62B}">
      <dgm:prSet/>
      <dgm:spPr/>
      <dgm:t>
        <a:bodyPr/>
        <a:lstStyle/>
        <a:p>
          <a:endParaRPr lang="es-AR"/>
        </a:p>
      </dgm:t>
    </dgm:pt>
    <dgm:pt modelId="{F37061C9-B65D-423D-8A20-BE6F3B994E7D}" type="sibTrans" cxnId="{F0638F05-1980-465F-871C-061108ABF62B}">
      <dgm:prSet/>
      <dgm:spPr/>
      <dgm:t>
        <a:bodyPr/>
        <a:lstStyle/>
        <a:p>
          <a:endParaRPr lang="es-AR"/>
        </a:p>
      </dgm:t>
    </dgm:pt>
    <dgm:pt modelId="{96BC0D0D-527D-40FC-AC75-FBAEAC034CAA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sz="1100" b="1" dirty="0"/>
            <a:t>Adecuación</a:t>
          </a:r>
          <a:r>
            <a:rPr lang="es-AR" sz="1100" dirty="0"/>
            <a:t> del tratamiento químico en función de la compatibilidad con el polímero. En función de las incompatibilidades analizadas, se reemplazan productos catiónicos por aniónicos.</a:t>
          </a:r>
        </a:p>
      </dgm:t>
    </dgm:pt>
    <dgm:pt modelId="{8DAF038A-B5A5-4EBE-B988-114339D098C0}" type="parTrans" cxnId="{3DBF8D03-0E3A-4121-94DE-FDA000565A08}">
      <dgm:prSet/>
      <dgm:spPr/>
      <dgm:t>
        <a:bodyPr/>
        <a:lstStyle/>
        <a:p>
          <a:endParaRPr lang="es-AR"/>
        </a:p>
      </dgm:t>
    </dgm:pt>
    <dgm:pt modelId="{D48F668A-959D-453D-8D81-EA46447EA0BC}" type="sibTrans" cxnId="{3DBF8D03-0E3A-4121-94DE-FDA000565A08}">
      <dgm:prSet/>
      <dgm:spPr/>
      <dgm:t>
        <a:bodyPr/>
        <a:lstStyle/>
        <a:p>
          <a:endParaRPr lang="es-AR"/>
        </a:p>
      </dgm:t>
    </dgm:pt>
    <dgm:pt modelId="{0E0395C2-C53B-4DBD-A5A5-BFD3C7DD758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sz="1100" b="1" dirty="0"/>
            <a:t>Disminución </a:t>
          </a:r>
          <a:r>
            <a:rPr lang="es-AR" sz="1100" dirty="0"/>
            <a:t>d</a:t>
          </a:r>
          <a:r>
            <a:rPr lang="es-MX" sz="1100" dirty="0"/>
            <a:t>el </a:t>
          </a:r>
          <a:r>
            <a:rPr lang="es-MX" sz="1100" dirty="0" err="1"/>
            <a:t>fouling</a:t>
          </a:r>
          <a:r>
            <a:rPr lang="es-MX" sz="1100" dirty="0"/>
            <a:t> en el sistema a causa de residual de polímero por medio de dos métodos: tratamiento químico (oxidantes) y tratamiento mecánico (decanter en planta de tratamiento de efluentes).</a:t>
          </a:r>
          <a:endParaRPr lang="es-AR" sz="1100" dirty="0"/>
        </a:p>
      </dgm:t>
    </dgm:pt>
    <dgm:pt modelId="{C81513F4-C94B-47D8-B4EE-1AC60AEBA4CF}" type="parTrans" cxnId="{85F673C6-A09E-4F2C-8CE9-84CF7A4D1C67}">
      <dgm:prSet/>
      <dgm:spPr/>
      <dgm:t>
        <a:bodyPr/>
        <a:lstStyle/>
        <a:p>
          <a:endParaRPr lang="es-AR"/>
        </a:p>
      </dgm:t>
    </dgm:pt>
    <dgm:pt modelId="{67A308EA-9747-4AA9-868E-E1863F7F1D78}" type="sibTrans" cxnId="{85F673C6-A09E-4F2C-8CE9-84CF7A4D1C67}">
      <dgm:prSet/>
      <dgm:spPr/>
      <dgm:t>
        <a:bodyPr/>
        <a:lstStyle/>
        <a:p>
          <a:endParaRPr lang="es-AR"/>
        </a:p>
      </dgm:t>
    </dgm:pt>
    <dgm:pt modelId="{6F8E79CC-1E77-4EBD-8A3F-9C3C6998C79A}" type="pres">
      <dgm:prSet presAssocID="{5E7C0A81-2566-42DA-967D-7AD3E924FC1D}" presName="Name0" presStyleCnt="0">
        <dgm:presLayoutVars>
          <dgm:chMax val="7"/>
          <dgm:chPref val="7"/>
          <dgm:dir/>
        </dgm:presLayoutVars>
      </dgm:prSet>
      <dgm:spPr/>
    </dgm:pt>
    <dgm:pt modelId="{9481EDC4-FA77-4D01-B16A-E132EEC31272}" type="pres">
      <dgm:prSet presAssocID="{5E7C0A81-2566-42DA-967D-7AD3E924FC1D}" presName="Name1" presStyleCnt="0"/>
      <dgm:spPr/>
    </dgm:pt>
    <dgm:pt modelId="{54E7EE60-5527-4433-8F78-F7FC4C2AEB28}" type="pres">
      <dgm:prSet presAssocID="{5E7C0A81-2566-42DA-967D-7AD3E924FC1D}" presName="cycle" presStyleCnt="0"/>
      <dgm:spPr/>
    </dgm:pt>
    <dgm:pt modelId="{FF86D240-87FD-4A9B-901B-CBF31D9889AF}" type="pres">
      <dgm:prSet presAssocID="{5E7C0A81-2566-42DA-967D-7AD3E924FC1D}" presName="srcNode" presStyleLbl="node1" presStyleIdx="0" presStyleCnt="7"/>
      <dgm:spPr/>
    </dgm:pt>
    <dgm:pt modelId="{D080EACB-E56A-46CC-A2E0-7AE563B47EEC}" type="pres">
      <dgm:prSet presAssocID="{5E7C0A81-2566-42DA-967D-7AD3E924FC1D}" presName="conn" presStyleLbl="parChTrans1D2" presStyleIdx="0" presStyleCnt="1"/>
      <dgm:spPr/>
    </dgm:pt>
    <dgm:pt modelId="{01B1F0CE-FA53-491C-BEA0-73FEE5E208D3}" type="pres">
      <dgm:prSet presAssocID="{5E7C0A81-2566-42DA-967D-7AD3E924FC1D}" presName="extraNode" presStyleLbl="node1" presStyleIdx="0" presStyleCnt="7"/>
      <dgm:spPr/>
    </dgm:pt>
    <dgm:pt modelId="{569A4B62-1075-4593-A167-9ABF26DE7993}" type="pres">
      <dgm:prSet presAssocID="{5E7C0A81-2566-42DA-967D-7AD3E924FC1D}" presName="dstNode" presStyleLbl="node1" presStyleIdx="0" presStyleCnt="7"/>
      <dgm:spPr/>
    </dgm:pt>
    <dgm:pt modelId="{026D86EB-4A05-470F-BBF6-52A6E493294E}" type="pres">
      <dgm:prSet presAssocID="{6C7594AF-E5F3-4A48-BE7C-BA943CE53C05}" presName="text_1" presStyleLbl="node1" presStyleIdx="0" presStyleCnt="7">
        <dgm:presLayoutVars>
          <dgm:bulletEnabled val="1"/>
        </dgm:presLayoutVars>
      </dgm:prSet>
      <dgm:spPr/>
    </dgm:pt>
    <dgm:pt modelId="{DFF7E8DE-27F2-4D97-95B9-3B3281D8A291}" type="pres">
      <dgm:prSet presAssocID="{6C7594AF-E5F3-4A48-BE7C-BA943CE53C05}" presName="accent_1" presStyleCnt="0"/>
      <dgm:spPr/>
    </dgm:pt>
    <dgm:pt modelId="{D7B96D49-1CB8-48D5-A5FC-24C998BEC2C3}" type="pres">
      <dgm:prSet presAssocID="{6C7594AF-E5F3-4A48-BE7C-BA943CE53C05}" presName="accentRepeatNode" presStyleLbl="solidFgAcc1" presStyleIdx="0" presStyleCnt="7"/>
      <dgm:spPr/>
    </dgm:pt>
    <dgm:pt modelId="{ABE6333D-591F-4D85-84F6-61A61C779F6F}" type="pres">
      <dgm:prSet presAssocID="{29A9E737-D23E-438D-BADC-A06D4C904D92}" presName="text_2" presStyleLbl="node1" presStyleIdx="1" presStyleCnt="7">
        <dgm:presLayoutVars>
          <dgm:bulletEnabled val="1"/>
        </dgm:presLayoutVars>
      </dgm:prSet>
      <dgm:spPr/>
    </dgm:pt>
    <dgm:pt modelId="{539D60D4-6D84-49D1-8A20-BFD2A131842E}" type="pres">
      <dgm:prSet presAssocID="{29A9E737-D23E-438D-BADC-A06D4C904D92}" presName="accent_2" presStyleCnt="0"/>
      <dgm:spPr/>
    </dgm:pt>
    <dgm:pt modelId="{930F6F85-155E-4545-AA9C-79A574592976}" type="pres">
      <dgm:prSet presAssocID="{29A9E737-D23E-438D-BADC-A06D4C904D92}" presName="accentRepeatNode" presStyleLbl="solidFgAcc1" presStyleIdx="1" presStyleCnt="7"/>
      <dgm:spPr/>
    </dgm:pt>
    <dgm:pt modelId="{9A1F3E48-A1E0-41AA-8DCE-E310EE8A9B6D}" type="pres">
      <dgm:prSet presAssocID="{B7B046CD-1E96-472C-B5E3-BB9188ABDAF8}" presName="text_3" presStyleLbl="node1" presStyleIdx="2" presStyleCnt="7">
        <dgm:presLayoutVars>
          <dgm:bulletEnabled val="1"/>
        </dgm:presLayoutVars>
      </dgm:prSet>
      <dgm:spPr/>
    </dgm:pt>
    <dgm:pt modelId="{0FF42C76-385C-4049-93BC-D8C4CF589B24}" type="pres">
      <dgm:prSet presAssocID="{B7B046CD-1E96-472C-B5E3-BB9188ABDAF8}" presName="accent_3" presStyleCnt="0"/>
      <dgm:spPr/>
    </dgm:pt>
    <dgm:pt modelId="{FFA751E0-1766-499A-AAA0-FC565C954E15}" type="pres">
      <dgm:prSet presAssocID="{B7B046CD-1E96-472C-B5E3-BB9188ABDAF8}" presName="accentRepeatNode" presStyleLbl="solidFgAcc1" presStyleIdx="2" presStyleCnt="7"/>
      <dgm:spPr/>
    </dgm:pt>
    <dgm:pt modelId="{C850488B-62B7-4078-AA37-77B33545C918}" type="pres">
      <dgm:prSet presAssocID="{F790E654-BF1E-4D69-8F55-9D7D94550DF9}" presName="text_4" presStyleLbl="node1" presStyleIdx="3" presStyleCnt="7">
        <dgm:presLayoutVars>
          <dgm:bulletEnabled val="1"/>
        </dgm:presLayoutVars>
      </dgm:prSet>
      <dgm:spPr/>
    </dgm:pt>
    <dgm:pt modelId="{38527DD9-1F82-44A9-AB99-D8B3E10D50B9}" type="pres">
      <dgm:prSet presAssocID="{F790E654-BF1E-4D69-8F55-9D7D94550DF9}" presName="accent_4" presStyleCnt="0"/>
      <dgm:spPr/>
    </dgm:pt>
    <dgm:pt modelId="{B0848C58-5559-4CFB-87C8-38F8F815F353}" type="pres">
      <dgm:prSet presAssocID="{F790E654-BF1E-4D69-8F55-9D7D94550DF9}" presName="accentRepeatNode" presStyleLbl="solidFgAcc1" presStyleIdx="3" presStyleCnt="7"/>
      <dgm:spPr/>
    </dgm:pt>
    <dgm:pt modelId="{2CF8CB36-7C5A-4A90-860B-2800F435A24D}" type="pres">
      <dgm:prSet presAssocID="{B6E30AD7-FDBC-431D-92F5-81063C119769}" presName="text_5" presStyleLbl="node1" presStyleIdx="4" presStyleCnt="7">
        <dgm:presLayoutVars>
          <dgm:bulletEnabled val="1"/>
        </dgm:presLayoutVars>
      </dgm:prSet>
      <dgm:spPr/>
    </dgm:pt>
    <dgm:pt modelId="{06B55E98-0072-4C6D-AC59-38AC1A69F6F9}" type="pres">
      <dgm:prSet presAssocID="{B6E30AD7-FDBC-431D-92F5-81063C119769}" presName="accent_5" presStyleCnt="0"/>
      <dgm:spPr/>
    </dgm:pt>
    <dgm:pt modelId="{FA07A7B5-3356-4009-B5D7-F4A8D7BBE589}" type="pres">
      <dgm:prSet presAssocID="{B6E30AD7-FDBC-431D-92F5-81063C119769}" presName="accentRepeatNode" presStyleLbl="solidFgAcc1" presStyleIdx="4" presStyleCnt="7"/>
      <dgm:spPr/>
    </dgm:pt>
    <dgm:pt modelId="{E4CBBA91-10C0-4CEC-8E48-D42DFF3FDB85}" type="pres">
      <dgm:prSet presAssocID="{96BC0D0D-527D-40FC-AC75-FBAEAC034CAA}" presName="text_6" presStyleLbl="node1" presStyleIdx="5" presStyleCnt="7">
        <dgm:presLayoutVars>
          <dgm:bulletEnabled val="1"/>
        </dgm:presLayoutVars>
      </dgm:prSet>
      <dgm:spPr/>
    </dgm:pt>
    <dgm:pt modelId="{0A84B5EC-52CE-4E30-9FC4-C0BB51EEA7C4}" type="pres">
      <dgm:prSet presAssocID="{96BC0D0D-527D-40FC-AC75-FBAEAC034CAA}" presName="accent_6" presStyleCnt="0"/>
      <dgm:spPr/>
    </dgm:pt>
    <dgm:pt modelId="{1B937396-3553-4899-B7F0-78F2B9D1529B}" type="pres">
      <dgm:prSet presAssocID="{96BC0D0D-527D-40FC-AC75-FBAEAC034CAA}" presName="accentRepeatNode" presStyleLbl="solidFgAcc1" presStyleIdx="5" presStyleCnt="7"/>
      <dgm:spPr/>
    </dgm:pt>
    <dgm:pt modelId="{8815747E-5AC4-4218-83AF-A169AFD28EBC}" type="pres">
      <dgm:prSet presAssocID="{0E0395C2-C53B-4DBD-A5A5-BFD3C7DD7584}" presName="text_7" presStyleLbl="node1" presStyleIdx="6" presStyleCnt="7">
        <dgm:presLayoutVars>
          <dgm:bulletEnabled val="1"/>
        </dgm:presLayoutVars>
      </dgm:prSet>
      <dgm:spPr/>
    </dgm:pt>
    <dgm:pt modelId="{E5298627-740A-4FC4-8B97-E43E0E572A44}" type="pres">
      <dgm:prSet presAssocID="{0E0395C2-C53B-4DBD-A5A5-BFD3C7DD7584}" presName="accent_7" presStyleCnt="0"/>
      <dgm:spPr/>
    </dgm:pt>
    <dgm:pt modelId="{FC6AA8BD-DAFA-4011-8F2F-AE1A84F9CB92}" type="pres">
      <dgm:prSet presAssocID="{0E0395C2-C53B-4DBD-A5A5-BFD3C7DD7584}" presName="accentRepeatNode" presStyleLbl="solidFgAcc1" presStyleIdx="6" presStyleCnt="7"/>
      <dgm:spPr/>
    </dgm:pt>
  </dgm:ptLst>
  <dgm:cxnLst>
    <dgm:cxn modelId="{5DB34B00-10DF-4E57-9D03-E16414B3F975}" srcId="{5E7C0A81-2566-42DA-967D-7AD3E924FC1D}" destId="{B7B046CD-1E96-472C-B5E3-BB9188ABDAF8}" srcOrd="2" destOrd="0" parTransId="{4C46E50A-CAF8-4E38-BBE7-0AE6AEFBE55D}" sibTransId="{102D9F79-AF79-4E7D-B044-58BBA62B2A97}"/>
    <dgm:cxn modelId="{3DBF8D03-0E3A-4121-94DE-FDA000565A08}" srcId="{5E7C0A81-2566-42DA-967D-7AD3E924FC1D}" destId="{96BC0D0D-527D-40FC-AC75-FBAEAC034CAA}" srcOrd="5" destOrd="0" parTransId="{8DAF038A-B5A5-4EBE-B988-114339D098C0}" sibTransId="{D48F668A-959D-453D-8D81-EA46447EA0BC}"/>
    <dgm:cxn modelId="{F0638F05-1980-465F-871C-061108ABF62B}" srcId="{5E7C0A81-2566-42DA-967D-7AD3E924FC1D}" destId="{B6E30AD7-FDBC-431D-92F5-81063C119769}" srcOrd="4" destOrd="0" parTransId="{F22D18B3-DAA5-4A1A-A0CC-0ABC46CE9590}" sibTransId="{F37061C9-B65D-423D-8A20-BE6F3B994E7D}"/>
    <dgm:cxn modelId="{D01EDC1A-072E-4B9E-A383-8B9180AD5AF9}" srcId="{5E7C0A81-2566-42DA-967D-7AD3E924FC1D}" destId="{F790E654-BF1E-4D69-8F55-9D7D94550DF9}" srcOrd="3" destOrd="0" parTransId="{5CF30C90-F08E-4C9D-A957-E7B3B6E9B9DA}" sibTransId="{0204CFD0-7D24-4F28-B33B-C63AFBBC3B5D}"/>
    <dgm:cxn modelId="{9AE1212B-EF4A-4148-B3E2-DE4E2E462DC2}" srcId="{5E7C0A81-2566-42DA-967D-7AD3E924FC1D}" destId="{29A9E737-D23E-438D-BADC-A06D4C904D92}" srcOrd="1" destOrd="0" parTransId="{05A6882A-0020-4084-A4B2-9EDE896794A1}" sibTransId="{9049D208-D8F6-4BE9-867A-F0380474C251}"/>
    <dgm:cxn modelId="{229FF235-918F-4D2A-AFD2-AF5842E1F82B}" type="presOf" srcId="{0A0724F6-F6DB-490A-8609-724C3F2A0E9D}" destId="{D080EACB-E56A-46CC-A2E0-7AE563B47EEC}" srcOrd="0" destOrd="0" presId="urn:microsoft.com/office/officeart/2008/layout/VerticalCurvedList"/>
    <dgm:cxn modelId="{2D86D541-062D-4B4F-9994-A9B62022A6E7}" type="presOf" srcId="{29A9E737-D23E-438D-BADC-A06D4C904D92}" destId="{ABE6333D-591F-4D85-84F6-61A61C779F6F}" srcOrd="0" destOrd="0" presId="urn:microsoft.com/office/officeart/2008/layout/VerticalCurvedList"/>
    <dgm:cxn modelId="{19A17763-A20C-42DC-89AA-FBB3C1F6FEDC}" type="presOf" srcId="{96BC0D0D-527D-40FC-AC75-FBAEAC034CAA}" destId="{E4CBBA91-10C0-4CEC-8E48-D42DFF3FDB85}" srcOrd="0" destOrd="0" presId="urn:microsoft.com/office/officeart/2008/layout/VerticalCurvedList"/>
    <dgm:cxn modelId="{2C585144-D49D-4EAB-ACDE-C68BB169508B}" type="presOf" srcId="{6C7594AF-E5F3-4A48-BE7C-BA943CE53C05}" destId="{026D86EB-4A05-470F-BBF6-52A6E493294E}" srcOrd="0" destOrd="0" presId="urn:microsoft.com/office/officeart/2008/layout/VerticalCurvedList"/>
    <dgm:cxn modelId="{BC3CFC70-B213-4F4C-B16F-00C3449B6798}" srcId="{5E7C0A81-2566-42DA-967D-7AD3E924FC1D}" destId="{6C7594AF-E5F3-4A48-BE7C-BA943CE53C05}" srcOrd="0" destOrd="0" parTransId="{1F0F9EB7-28BA-4007-A7F5-E40ACFD96F39}" sibTransId="{0A0724F6-F6DB-490A-8609-724C3F2A0E9D}"/>
    <dgm:cxn modelId="{15B92E73-2EDB-4C26-9CAE-A3683B246B09}" type="presOf" srcId="{F790E654-BF1E-4D69-8F55-9D7D94550DF9}" destId="{C850488B-62B7-4078-AA37-77B33545C918}" srcOrd="0" destOrd="0" presId="urn:microsoft.com/office/officeart/2008/layout/VerticalCurvedList"/>
    <dgm:cxn modelId="{411D3F74-18B4-4DF7-BA4F-F90BFC1A5E6E}" type="presOf" srcId="{0E0395C2-C53B-4DBD-A5A5-BFD3C7DD7584}" destId="{8815747E-5AC4-4218-83AF-A169AFD28EBC}" srcOrd="0" destOrd="0" presId="urn:microsoft.com/office/officeart/2008/layout/VerticalCurvedList"/>
    <dgm:cxn modelId="{C3BED358-5EAD-4EA2-96B6-D672A6650717}" type="presOf" srcId="{B6E30AD7-FDBC-431D-92F5-81063C119769}" destId="{2CF8CB36-7C5A-4A90-860B-2800F435A24D}" srcOrd="0" destOrd="0" presId="urn:microsoft.com/office/officeart/2008/layout/VerticalCurvedList"/>
    <dgm:cxn modelId="{BA61D059-BD17-4738-83D5-DCF4C8B7C572}" type="presOf" srcId="{5E7C0A81-2566-42DA-967D-7AD3E924FC1D}" destId="{6F8E79CC-1E77-4EBD-8A3F-9C3C6998C79A}" srcOrd="0" destOrd="0" presId="urn:microsoft.com/office/officeart/2008/layout/VerticalCurvedList"/>
    <dgm:cxn modelId="{5C39177D-9DEA-445B-A659-8087154A27DE}" type="presOf" srcId="{B7B046CD-1E96-472C-B5E3-BB9188ABDAF8}" destId="{9A1F3E48-A1E0-41AA-8DCE-E310EE8A9B6D}" srcOrd="0" destOrd="0" presId="urn:microsoft.com/office/officeart/2008/layout/VerticalCurvedList"/>
    <dgm:cxn modelId="{85F673C6-A09E-4F2C-8CE9-84CF7A4D1C67}" srcId="{5E7C0A81-2566-42DA-967D-7AD3E924FC1D}" destId="{0E0395C2-C53B-4DBD-A5A5-BFD3C7DD7584}" srcOrd="6" destOrd="0" parTransId="{C81513F4-C94B-47D8-B4EE-1AC60AEBA4CF}" sibTransId="{67A308EA-9747-4AA9-868E-E1863F7F1D78}"/>
    <dgm:cxn modelId="{1C716835-403B-4C22-A524-2587A12DE542}" type="presParOf" srcId="{6F8E79CC-1E77-4EBD-8A3F-9C3C6998C79A}" destId="{9481EDC4-FA77-4D01-B16A-E132EEC31272}" srcOrd="0" destOrd="0" presId="urn:microsoft.com/office/officeart/2008/layout/VerticalCurvedList"/>
    <dgm:cxn modelId="{3F3AB21A-312E-470D-8022-9FC97F8A6EB1}" type="presParOf" srcId="{9481EDC4-FA77-4D01-B16A-E132EEC31272}" destId="{54E7EE60-5527-4433-8F78-F7FC4C2AEB28}" srcOrd="0" destOrd="0" presId="urn:microsoft.com/office/officeart/2008/layout/VerticalCurvedList"/>
    <dgm:cxn modelId="{7A501F41-793D-4D57-8182-458255DF6ACB}" type="presParOf" srcId="{54E7EE60-5527-4433-8F78-F7FC4C2AEB28}" destId="{FF86D240-87FD-4A9B-901B-CBF31D9889AF}" srcOrd="0" destOrd="0" presId="urn:microsoft.com/office/officeart/2008/layout/VerticalCurvedList"/>
    <dgm:cxn modelId="{BB5CBBC3-E876-4F3D-9D5F-BF556CE360AD}" type="presParOf" srcId="{54E7EE60-5527-4433-8F78-F7FC4C2AEB28}" destId="{D080EACB-E56A-46CC-A2E0-7AE563B47EEC}" srcOrd="1" destOrd="0" presId="urn:microsoft.com/office/officeart/2008/layout/VerticalCurvedList"/>
    <dgm:cxn modelId="{5A029232-7F1A-4CC0-9380-29A488FCE20F}" type="presParOf" srcId="{54E7EE60-5527-4433-8F78-F7FC4C2AEB28}" destId="{01B1F0CE-FA53-491C-BEA0-73FEE5E208D3}" srcOrd="2" destOrd="0" presId="urn:microsoft.com/office/officeart/2008/layout/VerticalCurvedList"/>
    <dgm:cxn modelId="{11715085-5778-49B3-86E0-573A5ACCC33E}" type="presParOf" srcId="{54E7EE60-5527-4433-8F78-F7FC4C2AEB28}" destId="{569A4B62-1075-4593-A167-9ABF26DE7993}" srcOrd="3" destOrd="0" presId="urn:microsoft.com/office/officeart/2008/layout/VerticalCurvedList"/>
    <dgm:cxn modelId="{38D41661-3764-4B73-B0AE-DBA95626482C}" type="presParOf" srcId="{9481EDC4-FA77-4D01-B16A-E132EEC31272}" destId="{026D86EB-4A05-470F-BBF6-52A6E493294E}" srcOrd="1" destOrd="0" presId="urn:microsoft.com/office/officeart/2008/layout/VerticalCurvedList"/>
    <dgm:cxn modelId="{1B051682-7545-4ACB-ADF9-B800AEA098BA}" type="presParOf" srcId="{9481EDC4-FA77-4D01-B16A-E132EEC31272}" destId="{DFF7E8DE-27F2-4D97-95B9-3B3281D8A291}" srcOrd="2" destOrd="0" presId="urn:microsoft.com/office/officeart/2008/layout/VerticalCurvedList"/>
    <dgm:cxn modelId="{AA6179F8-7BBC-4FAD-BC81-26F6AF135557}" type="presParOf" srcId="{DFF7E8DE-27F2-4D97-95B9-3B3281D8A291}" destId="{D7B96D49-1CB8-48D5-A5FC-24C998BEC2C3}" srcOrd="0" destOrd="0" presId="urn:microsoft.com/office/officeart/2008/layout/VerticalCurvedList"/>
    <dgm:cxn modelId="{5200A298-98A5-45CF-803C-2059862C6E0D}" type="presParOf" srcId="{9481EDC4-FA77-4D01-B16A-E132EEC31272}" destId="{ABE6333D-591F-4D85-84F6-61A61C779F6F}" srcOrd="3" destOrd="0" presId="urn:microsoft.com/office/officeart/2008/layout/VerticalCurvedList"/>
    <dgm:cxn modelId="{1EAC7AAA-186D-439C-A6A1-715536944755}" type="presParOf" srcId="{9481EDC4-FA77-4D01-B16A-E132EEC31272}" destId="{539D60D4-6D84-49D1-8A20-BFD2A131842E}" srcOrd="4" destOrd="0" presId="urn:microsoft.com/office/officeart/2008/layout/VerticalCurvedList"/>
    <dgm:cxn modelId="{1652555A-3645-4316-89F5-BA9A8F2EFB81}" type="presParOf" srcId="{539D60D4-6D84-49D1-8A20-BFD2A131842E}" destId="{930F6F85-155E-4545-AA9C-79A574592976}" srcOrd="0" destOrd="0" presId="urn:microsoft.com/office/officeart/2008/layout/VerticalCurvedList"/>
    <dgm:cxn modelId="{FA9C5694-1CCB-4DE1-8786-4BE4495A6D7F}" type="presParOf" srcId="{9481EDC4-FA77-4D01-B16A-E132EEC31272}" destId="{9A1F3E48-A1E0-41AA-8DCE-E310EE8A9B6D}" srcOrd="5" destOrd="0" presId="urn:microsoft.com/office/officeart/2008/layout/VerticalCurvedList"/>
    <dgm:cxn modelId="{3F9E8B3C-208A-4EFC-8DF8-C982475414E5}" type="presParOf" srcId="{9481EDC4-FA77-4D01-B16A-E132EEC31272}" destId="{0FF42C76-385C-4049-93BC-D8C4CF589B24}" srcOrd="6" destOrd="0" presId="urn:microsoft.com/office/officeart/2008/layout/VerticalCurvedList"/>
    <dgm:cxn modelId="{2589987B-419A-47B9-B3A4-BA60634DCB62}" type="presParOf" srcId="{0FF42C76-385C-4049-93BC-D8C4CF589B24}" destId="{FFA751E0-1766-499A-AAA0-FC565C954E15}" srcOrd="0" destOrd="0" presId="urn:microsoft.com/office/officeart/2008/layout/VerticalCurvedList"/>
    <dgm:cxn modelId="{491C26EA-CB8F-462A-8A60-6DC51F5F5D27}" type="presParOf" srcId="{9481EDC4-FA77-4D01-B16A-E132EEC31272}" destId="{C850488B-62B7-4078-AA37-77B33545C918}" srcOrd="7" destOrd="0" presId="urn:microsoft.com/office/officeart/2008/layout/VerticalCurvedList"/>
    <dgm:cxn modelId="{C2ADBA0F-12EC-4EEE-9F0B-8DFBACA6CE27}" type="presParOf" srcId="{9481EDC4-FA77-4D01-B16A-E132EEC31272}" destId="{38527DD9-1F82-44A9-AB99-D8B3E10D50B9}" srcOrd="8" destOrd="0" presId="urn:microsoft.com/office/officeart/2008/layout/VerticalCurvedList"/>
    <dgm:cxn modelId="{8A762603-1942-4861-8CC4-CDC95B5E44F3}" type="presParOf" srcId="{38527DD9-1F82-44A9-AB99-D8B3E10D50B9}" destId="{B0848C58-5559-4CFB-87C8-38F8F815F353}" srcOrd="0" destOrd="0" presId="urn:microsoft.com/office/officeart/2008/layout/VerticalCurvedList"/>
    <dgm:cxn modelId="{E881D6A8-596C-4377-B186-5BBCC8523ED9}" type="presParOf" srcId="{9481EDC4-FA77-4D01-B16A-E132EEC31272}" destId="{2CF8CB36-7C5A-4A90-860B-2800F435A24D}" srcOrd="9" destOrd="0" presId="urn:microsoft.com/office/officeart/2008/layout/VerticalCurvedList"/>
    <dgm:cxn modelId="{8E0F6CD0-8EC9-46AF-A2CF-96590017D377}" type="presParOf" srcId="{9481EDC4-FA77-4D01-B16A-E132EEC31272}" destId="{06B55E98-0072-4C6D-AC59-38AC1A69F6F9}" srcOrd="10" destOrd="0" presId="urn:microsoft.com/office/officeart/2008/layout/VerticalCurvedList"/>
    <dgm:cxn modelId="{8E0A673D-65A9-41CD-A498-510118A1312B}" type="presParOf" srcId="{06B55E98-0072-4C6D-AC59-38AC1A69F6F9}" destId="{FA07A7B5-3356-4009-B5D7-F4A8D7BBE589}" srcOrd="0" destOrd="0" presId="urn:microsoft.com/office/officeart/2008/layout/VerticalCurvedList"/>
    <dgm:cxn modelId="{291ACB74-6831-41CF-B9B2-7926825C7588}" type="presParOf" srcId="{9481EDC4-FA77-4D01-B16A-E132EEC31272}" destId="{E4CBBA91-10C0-4CEC-8E48-D42DFF3FDB85}" srcOrd="11" destOrd="0" presId="urn:microsoft.com/office/officeart/2008/layout/VerticalCurvedList"/>
    <dgm:cxn modelId="{523836AD-D20C-4218-B47B-427ED0844CDB}" type="presParOf" srcId="{9481EDC4-FA77-4D01-B16A-E132EEC31272}" destId="{0A84B5EC-52CE-4E30-9FC4-C0BB51EEA7C4}" srcOrd="12" destOrd="0" presId="urn:microsoft.com/office/officeart/2008/layout/VerticalCurvedList"/>
    <dgm:cxn modelId="{B0B7F09E-9D9F-4EE4-8D51-D98CE8A315E9}" type="presParOf" srcId="{0A84B5EC-52CE-4E30-9FC4-C0BB51EEA7C4}" destId="{1B937396-3553-4899-B7F0-78F2B9D1529B}" srcOrd="0" destOrd="0" presId="urn:microsoft.com/office/officeart/2008/layout/VerticalCurvedList"/>
    <dgm:cxn modelId="{DC1994BA-FBAD-4988-8D9F-3528D6A70150}" type="presParOf" srcId="{9481EDC4-FA77-4D01-B16A-E132EEC31272}" destId="{8815747E-5AC4-4218-83AF-A169AFD28EBC}" srcOrd="13" destOrd="0" presId="urn:microsoft.com/office/officeart/2008/layout/VerticalCurvedList"/>
    <dgm:cxn modelId="{A95382C8-6D78-4D9A-B27C-301E7A306456}" type="presParOf" srcId="{9481EDC4-FA77-4D01-B16A-E132EEC31272}" destId="{E5298627-740A-4FC4-8B97-E43E0E572A44}" srcOrd="14" destOrd="0" presId="urn:microsoft.com/office/officeart/2008/layout/VerticalCurvedList"/>
    <dgm:cxn modelId="{7E4B13B3-2B30-4F3D-A8A5-0AD7E68482B7}" type="presParOf" srcId="{E5298627-740A-4FC4-8B97-E43E0E572A44}" destId="{FC6AA8BD-DAFA-4011-8F2F-AE1A84F9CB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0EACB-E56A-46CC-A2E0-7AE563B47EEC}">
      <dsp:nvSpPr>
        <dsp:cNvPr id="0" name=""/>
        <dsp:cNvSpPr/>
      </dsp:nvSpPr>
      <dsp:spPr>
        <a:xfrm>
          <a:off x="-3581015" y="-550356"/>
          <a:ext cx="4269065" cy="4269065"/>
        </a:xfrm>
        <a:prstGeom prst="blockArc">
          <a:avLst>
            <a:gd name="adj1" fmla="val 18900000"/>
            <a:gd name="adj2" fmla="val 2700000"/>
            <a:gd name="adj3" fmla="val 50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D86EB-4A05-470F-BBF6-52A6E493294E}">
      <dsp:nvSpPr>
        <dsp:cNvPr id="0" name=""/>
        <dsp:cNvSpPr/>
      </dsp:nvSpPr>
      <dsp:spPr>
        <a:xfrm>
          <a:off x="223516" y="144033"/>
          <a:ext cx="8308548" cy="2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55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/>
            <a:t>Disminución</a:t>
          </a:r>
          <a:r>
            <a:rPr lang="es-AR" sz="1100" kern="1200" dirty="0"/>
            <a:t> del consumo de agua dulce, bajando los costos de la misma y reduciendo el impacto ambiental.</a:t>
          </a:r>
          <a:endParaRPr lang="es-AR" sz="1100" b="0" kern="1200" dirty="0"/>
        </a:p>
      </dsp:txBody>
      <dsp:txXfrm>
        <a:off x="223516" y="144033"/>
        <a:ext cx="8308548" cy="287939"/>
      </dsp:txXfrm>
    </dsp:sp>
    <dsp:sp modelId="{D7B96D49-1CB8-48D5-A5FC-24C998BEC2C3}">
      <dsp:nvSpPr>
        <dsp:cNvPr id="0" name=""/>
        <dsp:cNvSpPr/>
      </dsp:nvSpPr>
      <dsp:spPr>
        <a:xfrm>
          <a:off x="43554" y="108040"/>
          <a:ext cx="359924" cy="359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6333D-591F-4D85-84F6-61A61C779F6F}">
      <dsp:nvSpPr>
        <dsp:cNvPr id="0" name=""/>
        <dsp:cNvSpPr/>
      </dsp:nvSpPr>
      <dsp:spPr>
        <a:xfrm>
          <a:off x="484272" y="576196"/>
          <a:ext cx="8047793" cy="2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55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AR" sz="1100" b="1" kern="1200" dirty="0"/>
            <a:t>Estabilidad</a:t>
          </a:r>
          <a:r>
            <a:rPr lang="es-AR" sz="1100" kern="1200" dirty="0"/>
            <a:t> en la calidad de agua requerida con la incorporación de nuevos equipos de tratamiento de agua.</a:t>
          </a:r>
        </a:p>
      </dsp:txBody>
      <dsp:txXfrm>
        <a:off x="484272" y="576196"/>
        <a:ext cx="8047793" cy="287939"/>
      </dsp:txXfrm>
    </dsp:sp>
    <dsp:sp modelId="{930F6F85-155E-4545-AA9C-79A574592976}">
      <dsp:nvSpPr>
        <dsp:cNvPr id="0" name=""/>
        <dsp:cNvSpPr/>
      </dsp:nvSpPr>
      <dsp:spPr>
        <a:xfrm>
          <a:off x="304309" y="540204"/>
          <a:ext cx="359924" cy="359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F3E48-A1E0-41AA-8DCE-E310EE8A9B6D}">
      <dsp:nvSpPr>
        <dsp:cNvPr id="0" name=""/>
        <dsp:cNvSpPr/>
      </dsp:nvSpPr>
      <dsp:spPr>
        <a:xfrm>
          <a:off x="627164" y="1008042"/>
          <a:ext cx="7904900" cy="2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55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AR" sz="1100" b="1" kern="1200" dirty="0"/>
            <a:t>Aumento</a:t>
          </a:r>
          <a:r>
            <a:rPr lang="es-AR" sz="1100" kern="1200" dirty="0"/>
            <a:t> de la producción asociada a secundaria y terciaria.</a:t>
          </a:r>
        </a:p>
      </dsp:txBody>
      <dsp:txXfrm>
        <a:off x="627164" y="1008042"/>
        <a:ext cx="7904900" cy="287939"/>
      </dsp:txXfrm>
    </dsp:sp>
    <dsp:sp modelId="{FFA751E0-1766-499A-AAA0-FC565C954E15}">
      <dsp:nvSpPr>
        <dsp:cNvPr id="0" name=""/>
        <dsp:cNvSpPr/>
      </dsp:nvSpPr>
      <dsp:spPr>
        <a:xfrm>
          <a:off x="447202" y="972050"/>
          <a:ext cx="359924" cy="359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0488B-62B7-4078-AA37-77B33545C918}">
      <dsp:nvSpPr>
        <dsp:cNvPr id="0" name=""/>
        <dsp:cNvSpPr/>
      </dsp:nvSpPr>
      <dsp:spPr>
        <a:xfrm>
          <a:off x="672788" y="1440206"/>
          <a:ext cx="7859276" cy="2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55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AR" sz="1100" b="1" kern="1200" dirty="0" err="1"/>
            <a:t>Medicion</a:t>
          </a:r>
          <a:r>
            <a:rPr lang="es-AR" sz="1100" b="1" kern="1200" dirty="0"/>
            <a:t> </a:t>
          </a:r>
          <a:r>
            <a:rPr lang="es-AR" sz="1100" b="1" kern="1200" dirty="0" err="1"/>
            <a:t>On</a:t>
          </a:r>
          <a:r>
            <a:rPr lang="es-AR" sz="1100" b="1" kern="1200" dirty="0"/>
            <a:t> -Line de Calidad de agua </a:t>
          </a:r>
          <a:r>
            <a:rPr lang="es-AR" sz="1100" kern="1200" dirty="0"/>
            <a:t>la cual permite identificar los desvíos de forma inmediata de manera de  poder tomar acción sobre los mismos.</a:t>
          </a:r>
        </a:p>
      </dsp:txBody>
      <dsp:txXfrm>
        <a:off x="672788" y="1440206"/>
        <a:ext cx="7859276" cy="287939"/>
      </dsp:txXfrm>
    </dsp:sp>
    <dsp:sp modelId="{B0848C58-5559-4CFB-87C8-38F8F815F353}">
      <dsp:nvSpPr>
        <dsp:cNvPr id="0" name=""/>
        <dsp:cNvSpPr/>
      </dsp:nvSpPr>
      <dsp:spPr>
        <a:xfrm>
          <a:off x="492826" y="1404213"/>
          <a:ext cx="359924" cy="359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8CB36-7C5A-4A90-860B-2800F435A24D}">
      <dsp:nvSpPr>
        <dsp:cNvPr id="0" name=""/>
        <dsp:cNvSpPr/>
      </dsp:nvSpPr>
      <dsp:spPr>
        <a:xfrm>
          <a:off x="627164" y="1872369"/>
          <a:ext cx="7904900" cy="2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55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AR" sz="1100" b="1" kern="1200" dirty="0"/>
            <a:t>Reducción</a:t>
          </a:r>
          <a:r>
            <a:rPr lang="es-AR" sz="1100" kern="1200" dirty="0"/>
            <a:t> de intervenciones en pozos inyectores debidas al </a:t>
          </a:r>
          <a:r>
            <a:rPr lang="es-AR" sz="1100" kern="1200" dirty="0" err="1"/>
            <a:t>fouling</a:t>
          </a:r>
          <a:r>
            <a:rPr lang="es-AR" sz="1100" kern="1200" dirty="0"/>
            <a:t>, corrosión y sistema bacteriano.</a:t>
          </a:r>
        </a:p>
      </dsp:txBody>
      <dsp:txXfrm>
        <a:off x="627164" y="1872369"/>
        <a:ext cx="7904900" cy="287939"/>
      </dsp:txXfrm>
    </dsp:sp>
    <dsp:sp modelId="{FA07A7B5-3356-4009-B5D7-F4A8D7BBE589}">
      <dsp:nvSpPr>
        <dsp:cNvPr id="0" name=""/>
        <dsp:cNvSpPr/>
      </dsp:nvSpPr>
      <dsp:spPr>
        <a:xfrm>
          <a:off x="447202" y="1836376"/>
          <a:ext cx="359924" cy="359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BBA91-10C0-4CEC-8E48-D42DFF3FDB85}">
      <dsp:nvSpPr>
        <dsp:cNvPr id="0" name=""/>
        <dsp:cNvSpPr/>
      </dsp:nvSpPr>
      <dsp:spPr>
        <a:xfrm>
          <a:off x="484272" y="2304215"/>
          <a:ext cx="8047793" cy="2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55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AR" sz="1100" b="1" kern="1200" dirty="0"/>
            <a:t>Adecuación</a:t>
          </a:r>
          <a:r>
            <a:rPr lang="es-AR" sz="1100" kern="1200" dirty="0"/>
            <a:t> del tratamiento químico en función de la compatibilidad con el polímero. En función de las incompatibilidades analizadas, se reemplazan productos catiónicos por aniónicos.</a:t>
          </a:r>
        </a:p>
      </dsp:txBody>
      <dsp:txXfrm>
        <a:off x="484272" y="2304215"/>
        <a:ext cx="8047793" cy="287939"/>
      </dsp:txXfrm>
    </dsp:sp>
    <dsp:sp modelId="{1B937396-3553-4899-B7F0-78F2B9D1529B}">
      <dsp:nvSpPr>
        <dsp:cNvPr id="0" name=""/>
        <dsp:cNvSpPr/>
      </dsp:nvSpPr>
      <dsp:spPr>
        <a:xfrm>
          <a:off x="304309" y="2268223"/>
          <a:ext cx="359924" cy="359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5747E-5AC4-4218-83AF-A169AFD28EBC}">
      <dsp:nvSpPr>
        <dsp:cNvPr id="0" name=""/>
        <dsp:cNvSpPr/>
      </dsp:nvSpPr>
      <dsp:spPr>
        <a:xfrm>
          <a:off x="223516" y="2736378"/>
          <a:ext cx="8308548" cy="2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552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AR" sz="1100" b="1" kern="1200" dirty="0"/>
            <a:t>Disminución </a:t>
          </a:r>
          <a:r>
            <a:rPr lang="es-AR" sz="1100" kern="1200" dirty="0"/>
            <a:t>d</a:t>
          </a:r>
          <a:r>
            <a:rPr lang="es-MX" sz="1100" kern="1200" dirty="0"/>
            <a:t>el </a:t>
          </a:r>
          <a:r>
            <a:rPr lang="es-MX" sz="1100" kern="1200" dirty="0" err="1"/>
            <a:t>fouling</a:t>
          </a:r>
          <a:r>
            <a:rPr lang="es-MX" sz="1100" kern="1200" dirty="0"/>
            <a:t> en el sistema a causa de residual de polímero por medio de dos métodos: tratamiento químico (oxidantes) y tratamiento mecánico (decanter en planta de tratamiento de efluentes).</a:t>
          </a:r>
          <a:endParaRPr lang="es-AR" sz="1100" kern="1200" dirty="0"/>
        </a:p>
      </dsp:txBody>
      <dsp:txXfrm>
        <a:off x="223516" y="2736378"/>
        <a:ext cx="8308548" cy="287939"/>
      </dsp:txXfrm>
    </dsp:sp>
    <dsp:sp modelId="{FC6AA8BD-DAFA-4011-8F2F-AE1A84F9CB92}">
      <dsp:nvSpPr>
        <dsp:cNvPr id="0" name=""/>
        <dsp:cNvSpPr/>
      </dsp:nvSpPr>
      <dsp:spPr>
        <a:xfrm>
          <a:off x="43554" y="2700386"/>
          <a:ext cx="359924" cy="359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21A7C-414E-654B-AD99-6C9E7A1F9954}" type="datetime1">
              <a:rPr lang="es-AR" smtClean="0"/>
              <a:pPr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07F3D-FC6B-A149-AC61-EDB1DDD1E1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80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196B3-BE22-DA46-A461-B1EFBC506113}" type="datetime1">
              <a:rPr lang="es-AR" smtClean="0"/>
              <a:pPr/>
              <a:t>5/11/2023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9B691-F3B1-4546-BD99-9E8FF2701CC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197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6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99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Total Eda: 8630 y Sda:11.200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18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63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53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812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682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516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99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392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02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056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470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368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591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286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05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50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92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92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Sin tratamiento </a:t>
            </a:r>
            <a:r>
              <a:rPr lang="es-AR" dirty="0" err="1"/>
              <a:t>qco</a:t>
            </a:r>
            <a:r>
              <a:rPr lang="es-AR" dirty="0"/>
              <a:t>. (Sólo secuestrante). Sólo sistema 1( 82 kg)  (Ramales 1,2,3,4 y Este) 2015 se agrega el sistema 2 (+ presión (87) = caudal por pozos que se agregaron) las únicas bombas que tienen variador son las del sistema 2.</a:t>
            </a:r>
          </a:p>
          <a:p>
            <a:r>
              <a:rPr lang="es-AR" dirty="0"/>
              <a:t>Cuando agrandaron a sistema 2, le colocaron variador para que cada vez que se baje la presión la mantenga a 87 kg/cm2. No es posible subir más la presión debido a que el sistema total fue diseñado para agua dulce (acero al carbono) y esta fuera de serie para aumentar más la presión.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84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98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88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9B691-F3B1-4546-BD99-9E8FF2701CC4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00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8059254" y="0"/>
            <a:ext cx="1084746" cy="4835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268000" y="4550400"/>
            <a:ext cx="589905" cy="153888"/>
          </a:xfrm>
        </p:spPr>
        <p:txBody>
          <a:bodyPr wrap="none">
            <a:spAutoFit/>
          </a:bodyPr>
          <a:lstStyle>
            <a:lvl1pPr marL="0" indent="0" algn="l">
              <a:buNone/>
              <a:defRPr sz="1000" b="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MES AÑO</a:t>
            </a:r>
          </a:p>
        </p:txBody>
      </p:sp>
      <p:sp>
        <p:nvSpPr>
          <p:cNvPr id="8" name="7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3218400"/>
          </a:xfrm>
        </p:spPr>
        <p:txBody>
          <a:bodyPr>
            <a:noAutofit/>
          </a:bodyPr>
          <a:lstStyle>
            <a:lvl1pPr marL="0" indent="0">
              <a:buNone/>
              <a:defRPr sz="9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 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2138400" y="3387600"/>
            <a:ext cx="3712647" cy="514738"/>
          </a:xfrm>
          <a:solidFill>
            <a:schemeClr val="bg1"/>
          </a:solidFill>
        </p:spPr>
        <p:txBody>
          <a:bodyPr wrap="none"/>
          <a:lstStyle>
            <a:lvl1pPr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CARÁTULA PRINCIPAL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err="1"/>
              <a:t>Congreso</a:t>
            </a:r>
            <a:r>
              <a:rPr lang="en-US" dirty="0"/>
              <a:t> de Ingeniería de Procesos 2019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3" name="11 Grupo">
            <a:extLst>
              <a:ext uri="{FF2B5EF4-FFF2-40B4-BE49-F238E27FC236}">
                <a16:creationId xmlns:a16="http://schemas.microsoft.com/office/drawing/2014/main" id="{7CB4ADD8-F9FE-4707-B786-08714EE7C00B}"/>
              </a:ext>
            </a:extLst>
          </p:cNvPr>
          <p:cNvGrpSpPr/>
          <p:nvPr userDrawn="1"/>
        </p:nvGrpSpPr>
        <p:grpSpPr>
          <a:xfrm>
            <a:off x="611560" y="3477187"/>
            <a:ext cx="1090807" cy="269914"/>
            <a:chOff x="574675" y="207963"/>
            <a:chExt cx="776288" cy="192087"/>
          </a:xfrm>
          <a:solidFill>
            <a:srgbClr val="0070C0"/>
          </a:solidFill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C6ADF02-5F0C-44C0-B342-3F37D7F82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" y="207963"/>
              <a:ext cx="277813" cy="192087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8050A01-AE9C-4777-AEA8-D88DDEA53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8" y="207963"/>
              <a:ext cx="228600" cy="192087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FFF6570-0B71-4B84-87EA-B29AE50C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" y="207963"/>
              <a:ext cx="201613" cy="192087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8" name="Imagen 22">
            <a:extLst>
              <a:ext uri="{FF2B5EF4-FFF2-40B4-BE49-F238E27FC236}">
                <a16:creationId xmlns:a16="http://schemas.microsoft.com/office/drawing/2014/main" id="{D4DC0DAF-7424-46D9-8817-3337B0F7E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801"/>
          <a:stretch/>
        </p:blipFill>
        <p:spPr>
          <a:xfrm>
            <a:off x="7623310" y="3526183"/>
            <a:ext cx="969500" cy="2209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gráficos + dato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140F0DA1-0DFB-4025-9469-99E8C78A190A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hart Placeholder 18"/>
          <p:cNvSpPr>
            <a:spLocks noGrp="1"/>
          </p:cNvSpPr>
          <p:nvPr>
            <p:ph type="chart" sz="quarter" idx="28" hasCustomPrompt="1"/>
          </p:nvPr>
        </p:nvSpPr>
        <p:spPr>
          <a:xfrm>
            <a:off x="4666983" y="1419622"/>
            <a:ext cx="3926987" cy="331236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1480241" cy="330072"/>
          </a:xfrm>
          <a:noFill/>
        </p:spPr>
        <p:txBody>
          <a:bodyPr wrap="none" anchor="b"/>
          <a:lstStyle>
            <a:lvl1pPr algn="l"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DOS GRÁFICOS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666983" y="892363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84973" y="892363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24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284973" y="1419622"/>
            <a:ext cx="3926987" cy="331236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0" name="Straight Connector 17"/>
          <p:cNvCxnSpPr/>
          <p:nvPr userDrawn="1"/>
        </p:nvCxnSpPr>
        <p:spPr>
          <a:xfrm>
            <a:off x="284973" y="827230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666983" y="827230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Gráfico + dato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562A315-F98F-4AB6-9EF1-BD6BF2238F03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1539552" cy="330072"/>
          </a:xfrm>
          <a:noFill/>
        </p:spPr>
        <p:txBody>
          <a:bodyPr wrap="none" anchor="b"/>
          <a:lstStyle>
            <a:lvl1pPr algn="l"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ÚNICO GRÁFICO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84973" y="892363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24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284973" y="1419622"/>
            <a:ext cx="6591283" cy="331236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36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7031386" y="3452609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7" name="3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7020272" y="3291830"/>
            <a:ext cx="68929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0" name="8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7031386" y="4290417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25" name="3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7020272" y="4129638"/>
            <a:ext cx="68929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7"/>
          <p:cNvCxnSpPr/>
          <p:nvPr userDrawn="1"/>
        </p:nvCxnSpPr>
        <p:spPr>
          <a:xfrm>
            <a:off x="284973" y="827230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8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7655644" y="4535016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37" hasCustomPrompt="1"/>
          </p:nvPr>
        </p:nvSpPr>
        <p:spPr>
          <a:xfrm>
            <a:off x="7655644" y="3694956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6957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 y frase destacada + texto +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>
            <a:off x="0" y="536400"/>
            <a:ext cx="3033058" cy="23052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3003798"/>
            <a:ext cx="2448520" cy="1508105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.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033057" y="536484"/>
            <a:ext cx="6110944" cy="460701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1000943" cy="330072"/>
          </a:xfrm>
          <a:noFill/>
        </p:spPr>
        <p:txBody>
          <a:bodyPr wrap="none"/>
          <a:lstStyle>
            <a:lvl1pPr>
              <a:defRPr sz="1200" b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GRÁFICO</a:t>
            </a:r>
            <a:endParaRPr lang="en-US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3365573" y="921128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29" name="Chart Placeholder 18"/>
          <p:cNvSpPr>
            <a:spLocks noGrp="1"/>
          </p:cNvSpPr>
          <p:nvPr>
            <p:ph type="chart" sz="quarter" idx="15" hasCustomPrompt="1"/>
          </p:nvPr>
        </p:nvSpPr>
        <p:spPr>
          <a:xfrm>
            <a:off x="3365573" y="1419623"/>
            <a:ext cx="5545311" cy="331236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415925" y="1398996"/>
            <a:ext cx="2360613" cy="861774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2562" indent="0">
              <a:buNone/>
              <a:defRPr>
                <a:solidFill>
                  <a:schemeClr val="tx1"/>
                </a:solidFill>
              </a:defRPr>
            </a:lvl2pPr>
            <a:lvl3pPr marL="381000" indent="0">
              <a:buNone/>
              <a:defRPr>
                <a:solidFill>
                  <a:schemeClr val="tx1"/>
                </a:solidFill>
              </a:defRPr>
            </a:lvl3pPr>
            <a:lvl4pPr marL="541338" indent="0">
              <a:buNone/>
              <a:defRPr>
                <a:solidFill>
                  <a:schemeClr val="tx1"/>
                </a:solidFill>
              </a:defRPr>
            </a:lvl4pPr>
            <a:lvl5pPr marL="715962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409120" y="857308"/>
            <a:ext cx="599523" cy="538609"/>
          </a:xfrm>
        </p:spPr>
        <p:txBody>
          <a:bodyPr wrap="none">
            <a:spAutoFit/>
          </a:bodyPr>
          <a:lstStyle>
            <a:lvl1pPr marL="0" indent="0">
              <a:buNone/>
              <a:defRPr sz="35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26"/>
          <p:cNvCxnSpPr/>
          <p:nvPr userDrawn="1"/>
        </p:nvCxnSpPr>
        <p:spPr>
          <a:xfrm>
            <a:off x="3365573" y="833119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8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1074300" y="1156990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25048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áficos + 2 gráficos con dato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57442" y="2849584"/>
            <a:ext cx="4586558" cy="229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9715" y="536400"/>
            <a:ext cx="4567159" cy="4607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" y="2849584"/>
            <a:ext cx="4557442" cy="2293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7442" y="536400"/>
            <a:ext cx="4586557" cy="23052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art Placeholder 27"/>
          <p:cNvSpPr>
            <a:spLocks noGrp="1"/>
          </p:cNvSpPr>
          <p:nvPr>
            <p:ph type="chart" sz="quarter" idx="13" hasCustomPrompt="1"/>
          </p:nvPr>
        </p:nvSpPr>
        <p:spPr>
          <a:xfrm>
            <a:off x="356184" y="1084942"/>
            <a:ext cx="3999792" cy="15113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n-US" dirty="0"/>
          </a:p>
        </p:txBody>
      </p:sp>
      <p:sp>
        <p:nvSpPr>
          <p:cNvPr id="15" name="Chart Placeholder 27"/>
          <p:cNvSpPr>
            <a:spLocks noGrp="1"/>
          </p:cNvSpPr>
          <p:nvPr>
            <p:ph type="chart" sz="quarter" idx="14" hasCustomPrompt="1"/>
          </p:nvPr>
        </p:nvSpPr>
        <p:spPr>
          <a:xfrm>
            <a:off x="4746950" y="1084074"/>
            <a:ext cx="4145530" cy="15113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hart Placeholder 27"/>
          <p:cNvSpPr>
            <a:spLocks noGrp="1"/>
          </p:cNvSpPr>
          <p:nvPr>
            <p:ph type="chart" sz="quarter" idx="15" hasCustomPrompt="1"/>
          </p:nvPr>
        </p:nvSpPr>
        <p:spPr>
          <a:xfrm>
            <a:off x="356185" y="3364706"/>
            <a:ext cx="2631640" cy="1438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n-US" dirty="0"/>
          </a:p>
        </p:txBody>
      </p:sp>
      <p:sp>
        <p:nvSpPr>
          <p:cNvPr id="17" name="Chart Placeholder 27"/>
          <p:cNvSpPr>
            <a:spLocks noGrp="1"/>
          </p:cNvSpPr>
          <p:nvPr>
            <p:ph type="chart" sz="quarter" idx="16" hasCustomPrompt="1"/>
          </p:nvPr>
        </p:nvSpPr>
        <p:spPr>
          <a:xfrm>
            <a:off x="4746951" y="3363838"/>
            <a:ext cx="2777377" cy="1438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3033166" cy="330072"/>
          </a:xfrm>
          <a:noFill/>
        </p:spPr>
        <p:txBody>
          <a:bodyPr wrap="none"/>
          <a:lstStyle>
            <a:lvl1pPr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CUATRO GRÁFICOS + DESTACADOS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46950" y="757386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56184" y="757386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4746950" y="3075806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415956" y="3075806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34" name="8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3261564" y="3363838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5" name="3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3261564" y="3200150"/>
            <a:ext cx="68929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46" name="8 Marcador de texto"/>
          <p:cNvSpPr>
            <a:spLocks noGrp="1"/>
          </p:cNvSpPr>
          <p:nvPr>
            <p:ph type="body" sz="quarter" idx="29" hasCustomPrompt="1"/>
          </p:nvPr>
        </p:nvSpPr>
        <p:spPr>
          <a:xfrm>
            <a:off x="3261564" y="4302852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47" name="3 Marcador de texto"/>
          <p:cNvSpPr>
            <a:spLocks noGrp="1"/>
          </p:cNvSpPr>
          <p:nvPr>
            <p:ph type="body" sz="quarter" idx="30" hasCustomPrompt="1"/>
          </p:nvPr>
        </p:nvSpPr>
        <p:spPr>
          <a:xfrm>
            <a:off x="3261564" y="4139164"/>
            <a:ext cx="68929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48" name="8 Marcador de texto"/>
          <p:cNvSpPr>
            <a:spLocks noGrp="1"/>
          </p:cNvSpPr>
          <p:nvPr>
            <p:ph type="body" sz="quarter" idx="31" hasCustomPrompt="1"/>
          </p:nvPr>
        </p:nvSpPr>
        <p:spPr>
          <a:xfrm>
            <a:off x="7802440" y="3363838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49" name="3 Marcador de texto"/>
          <p:cNvSpPr>
            <a:spLocks noGrp="1"/>
          </p:cNvSpPr>
          <p:nvPr>
            <p:ph type="body" sz="quarter" idx="32" hasCustomPrompt="1"/>
          </p:nvPr>
        </p:nvSpPr>
        <p:spPr>
          <a:xfrm>
            <a:off x="7802440" y="3200150"/>
            <a:ext cx="68929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50" name="8 Marcador de texto"/>
          <p:cNvSpPr>
            <a:spLocks noGrp="1"/>
          </p:cNvSpPr>
          <p:nvPr>
            <p:ph type="body" sz="quarter" idx="33" hasCustomPrompt="1"/>
          </p:nvPr>
        </p:nvSpPr>
        <p:spPr>
          <a:xfrm>
            <a:off x="7802440" y="4302852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51" name="3 Marcador de texto"/>
          <p:cNvSpPr>
            <a:spLocks noGrp="1"/>
          </p:cNvSpPr>
          <p:nvPr>
            <p:ph type="body" sz="quarter" idx="34" hasCustomPrompt="1"/>
          </p:nvPr>
        </p:nvSpPr>
        <p:spPr>
          <a:xfrm>
            <a:off x="7802440" y="4139164"/>
            <a:ext cx="68929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7" name="8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3805947" y="3620677"/>
            <a:ext cx="61395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0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8" name="8 Marcador de texto"/>
          <p:cNvSpPr>
            <a:spLocks noGrp="1"/>
          </p:cNvSpPr>
          <p:nvPr>
            <p:ph type="body" sz="quarter" idx="35" hasCustomPrompt="1"/>
          </p:nvPr>
        </p:nvSpPr>
        <p:spPr>
          <a:xfrm>
            <a:off x="3805947" y="4575274"/>
            <a:ext cx="61395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0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9" name="8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8383656" y="3620677"/>
            <a:ext cx="61395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31" name="8 Marcador de texto"/>
          <p:cNvSpPr>
            <a:spLocks noGrp="1"/>
          </p:cNvSpPr>
          <p:nvPr>
            <p:ph type="body" sz="quarter" idx="37" hasCustomPrompt="1"/>
          </p:nvPr>
        </p:nvSpPr>
        <p:spPr>
          <a:xfrm>
            <a:off x="8383656" y="4575274"/>
            <a:ext cx="61395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cxnSp>
        <p:nvCxnSpPr>
          <p:cNvPr id="32" name="Straight Connector 9"/>
          <p:cNvCxnSpPr/>
          <p:nvPr userDrawn="1"/>
        </p:nvCxnSpPr>
        <p:spPr>
          <a:xfrm>
            <a:off x="356184" y="707706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/>
          <p:nvPr userDrawn="1"/>
        </p:nvCxnSpPr>
        <p:spPr>
          <a:xfrm>
            <a:off x="4746950" y="707706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1"/>
          <p:cNvCxnSpPr/>
          <p:nvPr userDrawn="1"/>
        </p:nvCxnSpPr>
        <p:spPr>
          <a:xfrm>
            <a:off x="415956" y="3005895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2"/>
          <p:cNvCxnSpPr/>
          <p:nvPr userDrawn="1"/>
        </p:nvCxnSpPr>
        <p:spPr>
          <a:xfrm>
            <a:off x="4746950" y="3004065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0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gráficos + 2 gráficos con dato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57442" y="2849584"/>
            <a:ext cx="4586558" cy="2293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9715" y="536400"/>
            <a:ext cx="4567159" cy="4607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" y="2849584"/>
            <a:ext cx="4557442" cy="2293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7442" y="536400"/>
            <a:ext cx="4586557" cy="23052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art Placeholder 27"/>
          <p:cNvSpPr>
            <a:spLocks noGrp="1"/>
          </p:cNvSpPr>
          <p:nvPr>
            <p:ph type="chart" sz="quarter" idx="13" hasCustomPrompt="1"/>
          </p:nvPr>
        </p:nvSpPr>
        <p:spPr>
          <a:xfrm>
            <a:off x="356184" y="1068614"/>
            <a:ext cx="3999792" cy="15113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n-US" dirty="0"/>
          </a:p>
        </p:txBody>
      </p:sp>
      <p:sp>
        <p:nvSpPr>
          <p:cNvPr id="15" name="Chart Placeholder 27"/>
          <p:cNvSpPr>
            <a:spLocks noGrp="1"/>
          </p:cNvSpPr>
          <p:nvPr>
            <p:ph type="chart" sz="quarter" idx="14" hasCustomPrompt="1"/>
          </p:nvPr>
        </p:nvSpPr>
        <p:spPr>
          <a:xfrm>
            <a:off x="4746950" y="1067746"/>
            <a:ext cx="4145530" cy="15113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Chart Placeholder 27"/>
          <p:cNvSpPr>
            <a:spLocks noGrp="1"/>
          </p:cNvSpPr>
          <p:nvPr>
            <p:ph type="chart" sz="quarter" idx="15" hasCustomPrompt="1"/>
          </p:nvPr>
        </p:nvSpPr>
        <p:spPr>
          <a:xfrm>
            <a:off x="356184" y="3364706"/>
            <a:ext cx="3999791" cy="1438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n-US" dirty="0"/>
          </a:p>
        </p:txBody>
      </p:sp>
      <p:sp>
        <p:nvSpPr>
          <p:cNvPr id="17" name="Chart Placeholder 27"/>
          <p:cNvSpPr>
            <a:spLocks noGrp="1"/>
          </p:cNvSpPr>
          <p:nvPr>
            <p:ph type="chart" sz="quarter" idx="16" hasCustomPrompt="1"/>
          </p:nvPr>
        </p:nvSpPr>
        <p:spPr>
          <a:xfrm>
            <a:off x="4746951" y="3363838"/>
            <a:ext cx="4145529" cy="14384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1792634" cy="330072"/>
          </a:xfrm>
          <a:noFill/>
        </p:spPr>
        <p:txBody>
          <a:bodyPr wrap="none"/>
          <a:lstStyle>
            <a:lvl1pPr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CUATRO GRÁFICOS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46950" y="757386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56184" y="757386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4746950" y="3075806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415956" y="3075806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2" name="Straight Connector 9"/>
          <p:cNvCxnSpPr/>
          <p:nvPr userDrawn="1"/>
        </p:nvCxnSpPr>
        <p:spPr>
          <a:xfrm>
            <a:off x="356184" y="707706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/>
          <p:nvPr userDrawn="1"/>
        </p:nvCxnSpPr>
        <p:spPr>
          <a:xfrm>
            <a:off x="4746950" y="707706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1"/>
          <p:cNvCxnSpPr/>
          <p:nvPr userDrawn="1"/>
        </p:nvCxnSpPr>
        <p:spPr>
          <a:xfrm>
            <a:off x="415956" y="3005895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2"/>
          <p:cNvCxnSpPr/>
          <p:nvPr userDrawn="1"/>
        </p:nvCxnSpPr>
        <p:spPr>
          <a:xfrm>
            <a:off x="4746950" y="3004065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4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E28F32F7-8067-499C-98B8-0C42CB6A4A23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3758753"/>
            <a:ext cx="8424000" cy="646331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1482805" cy="330072"/>
          </a:xfrm>
          <a:noFill/>
        </p:spPr>
        <p:txBody>
          <a:bodyPr wrap="none"/>
          <a:lstStyle>
            <a:lvl1pPr>
              <a:defRPr sz="1200" b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TABLA + TEXTO</a:t>
            </a:r>
            <a:endParaRPr lang="en-US" dirty="0"/>
          </a:p>
        </p:txBody>
      </p:sp>
      <p:sp>
        <p:nvSpPr>
          <p:cNvPr id="7" name="6 Marcador de tabla"/>
          <p:cNvSpPr>
            <a:spLocks noGrp="1"/>
          </p:cNvSpPr>
          <p:nvPr>
            <p:ph type="tbl" sz="quarter" idx="15" hasCustomPrompt="1"/>
          </p:nvPr>
        </p:nvSpPr>
        <p:spPr>
          <a:xfrm>
            <a:off x="415924" y="915566"/>
            <a:ext cx="8404547" cy="252028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una tabla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2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9DA15C82-3C6B-4871-BE04-2C773F420667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801530" cy="330072"/>
          </a:xfrm>
          <a:noFill/>
        </p:spPr>
        <p:txBody>
          <a:bodyPr wrap="none"/>
          <a:lstStyle>
            <a:lvl1pPr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TABLA </a:t>
            </a:r>
            <a:endParaRPr lang="en-US" dirty="0"/>
          </a:p>
        </p:txBody>
      </p:sp>
      <p:sp>
        <p:nvSpPr>
          <p:cNvPr id="7" name="6 Marcador de tabla"/>
          <p:cNvSpPr>
            <a:spLocks noGrp="1"/>
          </p:cNvSpPr>
          <p:nvPr>
            <p:ph type="tbl" sz="quarter" idx="15" hasCustomPrompt="1"/>
          </p:nvPr>
        </p:nvSpPr>
        <p:spPr>
          <a:xfrm>
            <a:off x="415924" y="987574"/>
            <a:ext cx="8404547" cy="36004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una tabla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46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9">
            <a:extLst>
              <a:ext uri="{FF2B5EF4-FFF2-40B4-BE49-F238E27FC236}">
                <a16:creationId xmlns:a16="http://schemas.microsoft.com/office/drawing/2014/main" id="{7D33F644-227B-4ED3-BEE9-B093F9A3CDC4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415923" y="1390779"/>
            <a:ext cx="1375200" cy="1015200"/>
          </a:xfr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1638041" cy="330072"/>
          </a:xfrm>
          <a:noFill/>
        </p:spPr>
        <p:txBody>
          <a:bodyPr wrap="none"/>
          <a:lstStyle>
            <a:lvl1pPr>
              <a:defRPr sz="1200" b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LÍNEA DE TIEMPO</a:t>
            </a:r>
            <a:endParaRPr lang="en-US" dirty="0"/>
          </a:p>
        </p:txBody>
      </p:sp>
      <p:sp>
        <p:nvSpPr>
          <p:cNvPr id="40" name="Picture Placeholder 38"/>
          <p:cNvSpPr>
            <a:spLocks noGrp="1"/>
          </p:cNvSpPr>
          <p:nvPr>
            <p:ph type="pic" sz="quarter" idx="14" hasCustomPrompt="1"/>
          </p:nvPr>
        </p:nvSpPr>
        <p:spPr>
          <a:xfrm>
            <a:off x="2023924" y="1390780"/>
            <a:ext cx="1375200" cy="1015200"/>
          </a:xfr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5" hasCustomPrompt="1"/>
          </p:nvPr>
        </p:nvSpPr>
        <p:spPr>
          <a:xfrm>
            <a:off x="3631312" y="1390780"/>
            <a:ext cx="1375200" cy="1015200"/>
          </a:xfr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42" name="Picture Placeholder 38"/>
          <p:cNvSpPr>
            <a:spLocks noGrp="1"/>
          </p:cNvSpPr>
          <p:nvPr>
            <p:ph type="pic" sz="quarter" idx="16" hasCustomPrompt="1"/>
          </p:nvPr>
        </p:nvSpPr>
        <p:spPr>
          <a:xfrm>
            <a:off x="5238088" y="1390780"/>
            <a:ext cx="1375200" cy="1015200"/>
          </a:xfr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7" hasCustomPrompt="1"/>
          </p:nvPr>
        </p:nvSpPr>
        <p:spPr>
          <a:xfrm>
            <a:off x="6846088" y="1390780"/>
            <a:ext cx="1375200" cy="1015200"/>
          </a:xfr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69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15924" y="2715766"/>
            <a:ext cx="1047464" cy="22292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CONCEPTO</a:t>
            </a:r>
          </a:p>
        </p:txBody>
      </p:sp>
      <p:sp>
        <p:nvSpPr>
          <p:cNvPr id="70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2023312" y="2715766"/>
            <a:ext cx="1047464" cy="22292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CONCEPTO</a:t>
            </a:r>
          </a:p>
        </p:txBody>
      </p:sp>
      <p:sp>
        <p:nvSpPr>
          <p:cNvPr id="71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3630700" y="2715766"/>
            <a:ext cx="1047464" cy="22292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CONCEPTO</a:t>
            </a:r>
          </a:p>
        </p:txBody>
      </p:sp>
      <p:sp>
        <p:nvSpPr>
          <p:cNvPr id="72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5238088" y="2715766"/>
            <a:ext cx="1047464" cy="22292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CONCEPTO</a:t>
            </a:r>
          </a:p>
        </p:txBody>
      </p:sp>
      <p:sp>
        <p:nvSpPr>
          <p:cNvPr id="73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845476" y="2715766"/>
            <a:ext cx="1047464" cy="222924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CONCEPTO</a:t>
            </a:r>
          </a:p>
        </p:txBody>
      </p:sp>
      <p:sp>
        <p:nvSpPr>
          <p:cNvPr id="23" name="16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402173" y="3034278"/>
            <a:ext cx="1433524" cy="369332"/>
          </a:xfrm>
        </p:spPr>
        <p:txBody>
          <a:bodyPr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s-AR" dirty="0"/>
              <a:t>Haga </a:t>
            </a:r>
            <a:r>
              <a:rPr lang="es-AR" dirty="0" err="1"/>
              <a:t>click</a:t>
            </a:r>
            <a:r>
              <a:rPr lang="es-AR" dirty="0"/>
              <a:t> para agregar el texto</a:t>
            </a:r>
          </a:p>
        </p:txBody>
      </p:sp>
      <p:sp>
        <p:nvSpPr>
          <p:cNvPr id="24" name="16 Marcador de texto"/>
          <p:cNvSpPr>
            <a:spLocks noGrp="1"/>
          </p:cNvSpPr>
          <p:nvPr>
            <p:ph type="body" sz="quarter" idx="29" hasCustomPrompt="1"/>
          </p:nvPr>
        </p:nvSpPr>
        <p:spPr>
          <a:xfrm>
            <a:off x="2031095" y="3034278"/>
            <a:ext cx="1433524" cy="369332"/>
          </a:xfrm>
        </p:spPr>
        <p:txBody>
          <a:bodyPr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s-AR" dirty="0"/>
              <a:t>Haga </a:t>
            </a:r>
            <a:r>
              <a:rPr lang="es-AR" dirty="0" err="1"/>
              <a:t>click</a:t>
            </a:r>
            <a:r>
              <a:rPr lang="es-AR" dirty="0"/>
              <a:t> para agregar el texto</a:t>
            </a:r>
          </a:p>
        </p:txBody>
      </p:sp>
      <p:sp>
        <p:nvSpPr>
          <p:cNvPr id="25" name="16 Marcador de texto"/>
          <p:cNvSpPr>
            <a:spLocks noGrp="1"/>
          </p:cNvSpPr>
          <p:nvPr>
            <p:ph type="body" sz="quarter" idx="30" hasCustomPrompt="1"/>
          </p:nvPr>
        </p:nvSpPr>
        <p:spPr>
          <a:xfrm>
            <a:off x="3635896" y="3034278"/>
            <a:ext cx="1433524" cy="369332"/>
          </a:xfrm>
        </p:spPr>
        <p:txBody>
          <a:bodyPr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s-AR" dirty="0"/>
              <a:t>Haga </a:t>
            </a:r>
            <a:r>
              <a:rPr lang="es-AR" dirty="0" err="1"/>
              <a:t>click</a:t>
            </a:r>
            <a:r>
              <a:rPr lang="es-AR" dirty="0"/>
              <a:t> para agregar el texto</a:t>
            </a:r>
          </a:p>
        </p:txBody>
      </p:sp>
      <p:sp>
        <p:nvSpPr>
          <p:cNvPr id="26" name="16 Marcador de texto"/>
          <p:cNvSpPr>
            <a:spLocks noGrp="1"/>
          </p:cNvSpPr>
          <p:nvPr>
            <p:ph type="body" sz="quarter" idx="31" hasCustomPrompt="1"/>
          </p:nvPr>
        </p:nvSpPr>
        <p:spPr>
          <a:xfrm>
            <a:off x="5264818" y="3034278"/>
            <a:ext cx="1433524" cy="369332"/>
          </a:xfrm>
        </p:spPr>
        <p:txBody>
          <a:bodyPr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s-AR" dirty="0"/>
              <a:t>Haga </a:t>
            </a:r>
            <a:r>
              <a:rPr lang="es-AR" dirty="0" err="1"/>
              <a:t>click</a:t>
            </a:r>
            <a:r>
              <a:rPr lang="es-AR" dirty="0"/>
              <a:t> para agregar el texto</a:t>
            </a:r>
          </a:p>
        </p:txBody>
      </p:sp>
      <p:sp>
        <p:nvSpPr>
          <p:cNvPr id="27" name="16 Marcador de texto"/>
          <p:cNvSpPr>
            <a:spLocks noGrp="1"/>
          </p:cNvSpPr>
          <p:nvPr>
            <p:ph type="body" sz="quarter" idx="32" hasCustomPrompt="1"/>
          </p:nvPr>
        </p:nvSpPr>
        <p:spPr>
          <a:xfrm>
            <a:off x="6862506" y="3034278"/>
            <a:ext cx="1433524" cy="369332"/>
          </a:xfrm>
        </p:spPr>
        <p:txBody>
          <a:bodyPr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s-AR" dirty="0"/>
              <a:t>Haga </a:t>
            </a:r>
            <a:r>
              <a:rPr lang="es-AR" dirty="0" err="1"/>
              <a:t>click</a:t>
            </a:r>
            <a:r>
              <a:rPr lang="es-AR" dirty="0"/>
              <a:t> para agregar el texto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9" name="Straight Connector 11"/>
          <p:cNvCxnSpPr/>
          <p:nvPr userDrawn="1"/>
        </p:nvCxnSpPr>
        <p:spPr>
          <a:xfrm>
            <a:off x="-9715" y="2402111"/>
            <a:ext cx="8854135" cy="0"/>
          </a:xfrm>
          <a:prstGeom prst="line">
            <a:avLst/>
          </a:prstGeom>
          <a:ln>
            <a:solidFill>
              <a:srgbClr val="0067A8"/>
            </a:solidFill>
            <a:prstDash val="sysDot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415924" y="2188850"/>
            <a:ext cx="1047464" cy="355276"/>
          </a:xfrm>
          <a:solidFill>
            <a:srgbClr val="0070C0"/>
          </a:solidFill>
        </p:spPr>
        <p:txBody>
          <a:bodyPr wrap="square" lIns="54000" tIns="54000" rIns="36000" bIns="5400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2013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2025432" y="2188850"/>
            <a:ext cx="1047464" cy="355276"/>
          </a:xfrm>
          <a:solidFill>
            <a:srgbClr val="0070C0"/>
          </a:solidFill>
        </p:spPr>
        <p:txBody>
          <a:bodyPr wrap="square" lIns="54000" tIns="54000" rIns="36000" bIns="5400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2014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3643516" y="2188850"/>
            <a:ext cx="1047464" cy="355276"/>
          </a:xfrm>
          <a:solidFill>
            <a:srgbClr val="0070C0"/>
          </a:solidFill>
        </p:spPr>
        <p:txBody>
          <a:bodyPr wrap="square" lIns="54000" tIns="54000" rIns="36000" bIns="5400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2015</a:t>
            </a:r>
          </a:p>
        </p:txBody>
      </p:sp>
      <p:sp>
        <p:nvSpPr>
          <p:cNvPr id="34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5235312" y="2188850"/>
            <a:ext cx="1047464" cy="355276"/>
          </a:xfrm>
          <a:solidFill>
            <a:srgbClr val="0070C0"/>
          </a:solidFill>
        </p:spPr>
        <p:txBody>
          <a:bodyPr wrap="square" lIns="54000" tIns="54000" rIns="36000" bIns="5400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2016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7" hasCustomPrompt="1"/>
          </p:nvPr>
        </p:nvSpPr>
        <p:spPr>
          <a:xfrm>
            <a:off x="6845776" y="2188850"/>
            <a:ext cx="1047464" cy="355276"/>
          </a:xfrm>
          <a:solidFill>
            <a:srgbClr val="0070C0"/>
          </a:solidFill>
        </p:spPr>
        <p:txBody>
          <a:bodyPr wrap="square" lIns="54000" tIns="54000" rIns="36000" bIns="5400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024882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datos y frase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36400"/>
            <a:ext cx="9153715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6"/>
          <p:cNvSpPr/>
          <p:nvPr userDrawn="1"/>
        </p:nvSpPr>
        <p:spPr>
          <a:xfrm>
            <a:off x="4566912" y="536400"/>
            <a:ext cx="4577087" cy="4607099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914400"/>
            <a:ext cx="3960688" cy="1508105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2027122" cy="330072"/>
          </a:xfrm>
          <a:noFill/>
        </p:spPr>
        <p:txBody>
          <a:bodyPr wrap="none"/>
          <a:lstStyle>
            <a:lvl1pPr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TEXTO + DESTACADOS</a:t>
            </a:r>
            <a:endParaRPr lang="en-US" dirty="0"/>
          </a:p>
        </p:txBody>
      </p:sp>
      <p:sp>
        <p:nvSpPr>
          <p:cNvPr id="20" name="8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4855750" y="1120559"/>
            <a:ext cx="599523" cy="538609"/>
          </a:xfrm>
        </p:spPr>
        <p:txBody>
          <a:bodyPr wrap="none">
            <a:sp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21" name="3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4855750" y="918771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2" name="3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4855750" y="1715274"/>
            <a:ext cx="95058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Descripción dato</a:t>
            </a:r>
            <a:endParaRPr lang="es-AR" dirty="0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4855750" y="2463410"/>
            <a:ext cx="599523" cy="538609"/>
          </a:xfrm>
        </p:spPr>
        <p:txBody>
          <a:bodyPr wrap="none">
            <a:sp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24" name="3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4855750" y="2261622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5" name="3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4855750" y="3058125"/>
            <a:ext cx="95058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Descripción dato</a:t>
            </a:r>
            <a:endParaRPr lang="es-AR" dirty="0"/>
          </a:p>
        </p:txBody>
      </p:sp>
      <p:sp>
        <p:nvSpPr>
          <p:cNvPr id="26" name="9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4855750" y="3621112"/>
            <a:ext cx="4089688" cy="923330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800">
                <a:solidFill>
                  <a:srgbClr val="0070C0"/>
                </a:solidFill>
              </a:defRPr>
            </a:lvl4pPr>
            <a:lvl5pPr>
              <a:defRPr sz="1800">
                <a:solidFill>
                  <a:srgbClr val="0070C0"/>
                </a:solidFill>
              </a:defRPr>
            </a:lvl5pPr>
          </a:lstStyle>
          <a:p>
            <a:pPr lvl="0"/>
            <a:r>
              <a:rPr lang="es-ES" dirty="0"/>
              <a:t>FRASE DESTACADA TEXTO SIMULADO EN VARIAS LÍNEAS LOREM IPSUM DOLOR ETIAM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6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ía de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047400" y="536400"/>
            <a:ext cx="3049200" cy="23004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s-E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536400"/>
            <a:ext cx="3049200" cy="23004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835032"/>
            <a:ext cx="3049200" cy="2308468"/>
          </a:xfr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buFontTx/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3047400" y="2835032"/>
            <a:ext cx="3049200" cy="2308468"/>
          </a:xfr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buFontTx/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  <a:endParaRPr lang="en-US" dirty="0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21" hasCustomPrompt="1"/>
          </p:nvPr>
        </p:nvSpPr>
        <p:spPr>
          <a:xfrm>
            <a:off x="6094800" y="2835032"/>
            <a:ext cx="3049200" cy="2308468"/>
          </a:xfr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buFontTx/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2453777" cy="330072"/>
          </a:xfrm>
          <a:noFill/>
        </p:spPr>
        <p:txBody>
          <a:bodyPr wrap="none"/>
          <a:lstStyle>
            <a:lvl1pPr>
              <a:defRPr sz="1200" b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GALERÍA VARIAS IMÁGENES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6094800" y="536400"/>
            <a:ext cx="3049200" cy="23004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s-E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9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55370CB-74D0-4E58-8456-950F9F123689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837135"/>
            <a:ext cx="8425184" cy="646331"/>
          </a:xfrm>
        </p:spPr>
        <p:txBody>
          <a:bodyPr wrap="square">
            <a:sp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365" y="134970"/>
            <a:ext cx="1727616" cy="330072"/>
          </a:xfr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DIAPOSITIVA BASE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96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aler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536400"/>
            <a:ext cx="9144000" cy="4607100"/>
          </a:xfrm>
        </p:spPr>
        <p:txBody>
          <a:bodyPr>
            <a:normAutofit/>
          </a:bodyPr>
          <a:lstStyle>
            <a:lvl1pPr marL="0" indent="0">
              <a:lnSpc>
                <a:spcPts val="1150"/>
              </a:lnSpc>
              <a:buFontTx/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2574066" cy="330072"/>
          </a:xfrm>
          <a:noFill/>
        </p:spPr>
        <p:txBody>
          <a:bodyPr wrap="none"/>
          <a:lstStyle>
            <a:lvl1pPr>
              <a:defRPr sz="1200" b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IMAGEN PANTALLA COMPLETA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0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F731B2E-53AF-4575-AAD2-A621E7AD5DA0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770111" cy="330072"/>
          </a:xfrm>
          <a:noFill/>
        </p:spPr>
        <p:txBody>
          <a:bodyPr wrap="none"/>
          <a:lstStyle>
            <a:lvl1pPr>
              <a:defRPr sz="1200" b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VIDEO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275095" y="843558"/>
            <a:ext cx="8569325" cy="38163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video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5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uadros co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/>
          <p:nvPr userDrawn="1"/>
        </p:nvSpPr>
        <p:spPr>
          <a:xfrm>
            <a:off x="3055005" y="536400"/>
            <a:ext cx="3033059" cy="229715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5"/>
          <p:cNvSpPr/>
          <p:nvPr userDrawn="1"/>
        </p:nvSpPr>
        <p:spPr>
          <a:xfrm>
            <a:off x="0" y="536400"/>
            <a:ext cx="3055470" cy="2297156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837174"/>
            <a:ext cx="9144000" cy="230632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una imagen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87600" y="536400"/>
            <a:ext cx="3056400" cy="229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2299439" cy="330072"/>
          </a:xfrm>
          <a:noFill/>
        </p:spPr>
        <p:txBody>
          <a:bodyPr wrap="none"/>
          <a:lstStyle>
            <a:lvl1pPr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DOS DATOS DESTACADOS</a:t>
            </a:r>
            <a:endParaRPr lang="en-US" dirty="0"/>
          </a:p>
        </p:txBody>
      </p:sp>
      <p:sp>
        <p:nvSpPr>
          <p:cNvPr id="10" name="8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294953" y="1268986"/>
            <a:ext cx="599523" cy="538609"/>
          </a:xfrm>
        </p:spPr>
        <p:txBody>
          <a:bodyPr wrap="none">
            <a:sp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11" name="3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294953" y="1023422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12" name="3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94953" y="1885231"/>
            <a:ext cx="95058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Descripción dato</a:t>
            </a:r>
            <a:endParaRPr lang="es-AR" dirty="0"/>
          </a:p>
        </p:txBody>
      </p:sp>
      <p:sp>
        <p:nvSpPr>
          <p:cNvPr id="13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3357389" y="1268986"/>
            <a:ext cx="599523" cy="538609"/>
          </a:xfrm>
        </p:spPr>
        <p:txBody>
          <a:bodyPr wrap="none">
            <a:sp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14" name="3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3357389" y="1023422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15" name="3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3357389" y="1885231"/>
            <a:ext cx="95058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Descripción dato</a:t>
            </a:r>
            <a:endParaRPr lang="es-AR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41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ecuadros co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/>
          <p:nvPr userDrawn="1"/>
        </p:nvSpPr>
        <p:spPr>
          <a:xfrm>
            <a:off x="0" y="536400"/>
            <a:ext cx="3055470" cy="2297156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7"/>
          <p:cNvSpPr/>
          <p:nvPr userDrawn="1"/>
        </p:nvSpPr>
        <p:spPr>
          <a:xfrm>
            <a:off x="3055005" y="536400"/>
            <a:ext cx="3033059" cy="229715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1"/>
          <p:cNvSpPr/>
          <p:nvPr userDrawn="1"/>
        </p:nvSpPr>
        <p:spPr>
          <a:xfrm>
            <a:off x="6084168" y="536400"/>
            <a:ext cx="3059832" cy="229715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5861"/>
            <a:ext cx="2623054" cy="330072"/>
          </a:xfrm>
        </p:spPr>
        <p:txBody>
          <a:bodyPr wrap="none"/>
          <a:lstStyle>
            <a:lvl1pPr>
              <a:defRPr/>
            </a:lvl1pPr>
          </a:lstStyle>
          <a:p>
            <a:r>
              <a:rPr lang="es-ES_tradnl" dirty="0"/>
              <a:t>CUATRO DATOS DESTACADOS</a:t>
            </a:r>
            <a:endParaRPr lang="en-U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3148013"/>
            <a:ext cx="8424000" cy="92333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800">
                <a:solidFill>
                  <a:srgbClr val="0070C0"/>
                </a:solidFill>
              </a:defRPr>
            </a:lvl4pPr>
            <a:lvl5pPr>
              <a:defRPr sz="1800">
                <a:solidFill>
                  <a:srgbClr val="0070C0"/>
                </a:solidFill>
              </a:defRPr>
            </a:lvl5pPr>
          </a:lstStyle>
          <a:p>
            <a:pPr lvl="0"/>
            <a:r>
              <a:rPr lang="es-ES" dirty="0"/>
              <a:t>FRASE DESTACADA TEXTO SIMULADO EN VARIAS LÍNEAS LOREM IPSUM DOLOR ETIAM ACCUMSAN, ORCI IN IACULIS GRAVIDA, PURUS MASSA </a:t>
            </a:r>
          </a:p>
        </p:txBody>
      </p:sp>
      <p:sp>
        <p:nvSpPr>
          <p:cNvPr id="15" name="8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294953" y="1271533"/>
            <a:ext cx="599523" cy="538609"/>
          </a:xfrm>
        </p:spPr>
        <p:txBody>
          <a:bodyPr wrap="none">
            <a:sp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16" name="3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294953" y="1023422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17" name="3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94953" y="1885231"/>
            <a:ext cx="95058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Descripción dato</a:t>
            </a:r>
            <a:endParaRPr lang="es-AR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3357389" y="1271533"/>
            <a:ext cx="599523" cy="538609"/>
          </a:xfrm>
        </p:spPr>
        <p:txBody>
          <a:bodyPr wrap="none">
            <a:sp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19" name="3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3357389" y="1023422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0" name="3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3357389" y="1885231"/>
            <a:ext cx="95058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Descripción dato</a:t>
            </a:r>
            <a:endParaRPr lang="es-AR" dirty="0"/>
          </a:p>
        </p:txBody>
      </p:sp>
      <p:sp>
        <p:nvSpPr>
          <p:cNvPr id="21" name="8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6353150" y="1271533"/>
            <a:ext cx="599523" cy="538609"/>
          </a:xfrm>
        </p:spPr>
        <p:txBody>
          <a:bodyPr wrap="none">
            <a:sp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22" name="3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6353150" y="1023422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3" name="3 Marcador de texto"/>
          <p:cNvSpPr>
            <a:spLocks noGrp="1"/>
          </p:cNvSpPr>
          <p:nvPr>
            <p:ph type="body" sz="quarter" idx="29" hasCustomPrompt="1"/>
          </p:nvPr>
        </p:nvSpPr>
        <p:spPr>
          <a:xfrm>
            <a:off x="6353150" y="1885231"/>
            <a:ext cx="95058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chemeClr val="bg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Descripción dato</a:t>
            </a:r>
            <a:endParaRPr lang="es-AR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5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dro com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15675DF-4F01-433E-B424-E69AD0FE9FAC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48400" y="133139"/>
            <a:ext cx="2050461" cy="330072"/>
          </a:xfrm>
        </p:spPr>
        <p:txBody>
          <a:bodyPr wrap="none"/>
          <a:lstStyle>
            <a:lvl1pPr>
              <a:defRPr baseline="0"/>
            </a:lvl1pPr>
          </a:lstStyle>
          <a:p>
            <a:r>
              <a:rPr lang="es-ES" dirty="0"/>
              <a:t>IMAGEN ENCUADRADA 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275094" y="843558"/>
            <a:ext cx="8568000" cy="38163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 u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+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0EC1FEF-1975-4306-AD0C-5F00AFAA1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56 CuadroTexto">
            <a:extLst>
              <a:ext uri="{FF2B5EF4-FFF2-40B4-BE49-F238E27FC236}">
                <a16:creationId xmlns:a16="http://schemas.microsoft.com/office/drawing/2014/main" id="{64D42DDA-F62F-4D10-9438-F9A4161AA9CA}"/>
              </a:ext>
            </a:extLst>
          </p:cNvPr>
          <p:cNvSpPr txBox="1"/>
          <p:nvPr userDrawn="1"/>
        </p:nvSpPr>
        <p:spPr>
          <a:xfrm>
            <a:off x="200137" y="859886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YPF S.A.</a:t>
            </a:r>
          </a:p>
        </p:txBody>
      </p:sp>
      <p:cxnSp>
        <p:nvCxnSpPr>
          <p:cNvPr id="22" name="57 Conector recto">
            <a:extLst>
              <a:ext uri="{FF2B5EF4-FFF2-40B4-BE49-F238E27FC236}">
                <a16:creationId xmlns:a16="http://schemas.microsoft.com/office/drawing/2014/main" id="{154229FB-6A29-41D3-93BF-9B88C52DEC5E}"/>
              </a:ext>
            </a:extLst>
          </p:cNvPr>
          <p:cNvCxnSpPr/>
          <p:nvPr userDrawn="1"/>
        </p:nvCxnSpPr>
        <p:spPr>
          <a:xfrm>
            <a:off x="285922" y="1123135"/>
            <a:ext cx="118973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58 CuadroTexto">
            <a:extLst>
              <a:ext uri="{FF2B5EF4-FFF2-40B4-BE49-F238E27FC236}">
                <a16:creationId xmlns:a16="http://schemas.microsoft.com/office/drawing/2014/main" id="{EC7007A9-1808-4F20-A9BA-6061624AD96F}"/>
              </a:ext>
            </a:extLst>
          </p:cNvPr>
          <p:cNvSpPr txBox="1"/>
          <p:nvPr userDrawn="1"/>
        </p:nvSpPr>
        <p:spPr>
          <a:xfrm>
            <a:off x="1794168" y="2721140"/>
            <a:ext cx="632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Y-TEC</a:t>
            </a:r>
          </a:p>
        </p:txBody>
      </p:sp>
      <p:sp>
        <p:nvSpPr>
          <p:cNvPr id="24" name="59 CuadroTexto">
            <a:extLst>
              <a:ext uri="{FF2B5EF4-FFF2-40B4-BE49-F238E27FC236}">
                <a16:creationId xmlns:a16="http://schemas.microsoft.com/office/drawing/2014/main" id="{FDDBA444-B453-42B4-A3BC-00027F09756F}"/>
              </a:ext>
            </a:extLst>
          </p:cNvPr>
          <p:cNvSpPr txBox="1"/>
          <p:nvPr userDrawn="1"/>
        </p:nvSpPr>
        <p:spPr>
          <a:xfrm>
            <a:off x="3241948" y="859886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Servicios</a:t>
            </a:r>
          </a:p>
        </p:txBody>
      </p:sp>
      <p:cxnSp>
        <p:nvCxnSpPr>
          <p:cNvPr id="25" name="60 Conector recto">
            <a:extLst>
              <a:ext uri="{FF2B5EF4-FFF2-40B4-BE49-F238E27FC236}">
                <a16:creationId xmlns:a16="http://schemas.microsoft.com/office/drawing/2014/main" id="{7736C126-0C59-4D7E-A56B-85705E79238F}"/>
              </a:ext>
            </a:extLst>
          </p:cNvPr>
          <p:cNvCxnSpPr/>
          <p:nvPr userDrawn="1"/>
        </p:nvCxnSpPr>
        <p:spPr>
          <a:xfrm>
            <a:off x="3327733" y="1123135"/>
            <a:ext cx="556474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61 CuadroTexto">
            <a:extLst>
              <a:ext uri="{FF2B5EF4-FFF2-40B4-BE49-F238E27FC236}">
                <a16:creationId xmlns:a16="http://schemas.microsoft.com/office/drawing/2014/main" id="{5B8AFD6C-D2FE-46C6-9168-5995B193D509}"/>
              </a:ext>
            </a:extLst>
          </p:cNvPr>
          <p:cNvSpPr txBox="1"/>
          <p:nvPr userDrawn="1"/>
        </p:nvSpPr>
        <p:spPr>
          <a:xfrm>
            <a:off x="1794168" y="859886"/>
            <a:ext cx="1239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Fundación YPF</a:t>
            </a:r>
          </a:p>
        </p:txBody>
      </p:sp>
      <p:cxnSp>
        <p:nvCxnSpPr>
          <p:cNvPr id="27" name="62 Conector recto">
            <a:extLst>
              <a:ext uri="{FF2B5EF4-FFF2-40B4-BE49-F238E27FC236}">
                <a16:creationId xmlns:a16="http://schemas.microsoft.com/office/drawing/2014/main" id="{6BED1C33-7336-47F4-BD47-A80A727F58F5}"/>
              </a:ext>
            </a:extLst>
          </p:cNvPr>
          <p:cNvCxnSpPr/>
          <p:nvPr userDrawn="1"/>
        </p:nvCxnSpPr>
        <p:spPr>
          <a:xfrm>
            <a:off x="1879953" y="1123135"/>
            <a:ext cx="106709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63 Conector recto">
            <a:extLst>
              <a:ext uri="{FF2B5EF4-FFF2-40B4-BE49-F238E27FC236}">
                <a16:creationId xmlns:a16="http://schemas.microsoft.com/office/drawing/2014/main" id="{67F3B3C1-6449-428F-9267-0D46DC7C36DF}"/>
              </a:ext>
            </a:extLst>
          </p:cNvPr>
          <p:cNvCxnSpPr/>
          <p:nvPr userDrawn="1"/>
        </p:nvCxnSpPr>
        <p:spPr>
          <a:xfrm>
            <a:off x="1879953" y="2984389"/>
            <a:ext cx="1067091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64 CuadroTexto">
            <a:extLst>
              <a:ext uri="{FF2B5EF4-FFF2-40B4-BE49-F238E27FC236}">
                <a16:creationId xmlns:a16="http://schemas.microsoft.com/office/drawing/2014/main" id="{EE1970E8-7A43-4A83-A949-BA84CFE26CF5}"/>
              </a:ext>
            </a:extLst>
          </p:cNvPr>
          <p:cNvSpPr txBox="1"/>
          <p:nvPr userDrawn="1"/>
        </p:nvSpPr>
        <p:spPr>
          <a:xfrm>
            <a:off x="3241948" y="2721140"/>
            <a:ext cx="1112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Combustibles</a:t>
            </a:r>
          </a:p>
        </p:txBody>
      </p:sp>
      <p:cxnSp>
        <p:nvCxnSpPr>
          <p:cNvPr id="30" name="65 Conector recto">
            <a:extLst>
              <a:ext uri="{FF2B5EF4-FFF2-40B4-BE49-F238E27FC236}">
                <a16:creationId xmlns:a16="http://schemas.microsoft.com/office/drawing/2014/main" id="{44914372-2390-4B5F-8E87-E683675A490A}"/>
              </a:ext>
            </a:extLst>
          </p:cNvPr>
          <p:cNvCxnSpPr/>
          <p:nvPr userDrawn="1"/>
        </p:nvCxnSpPr>
        <p:spPr>
          <a:xfrm>
            <a:off x="3327733" y="2984389"/>
            <a:ext cx="2396395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66 CuadroTexto">
            <a:extLst>
              <a:ext uri="{FF2B5EF4-FFF2-40B4-BE49-F238E27FC236}">
                <a16:creationId xmlns:a16="http://schemas.microsoft.com/office/drawing/2014/main" id="{2F3DB8CA-DE37-4BB1-80BE-12F3294FF74A}"/>
              </a:ext>
            </a:extLst>
          </p:cNvPr>
          <p:cNvSpPr txBox="1"/>
          <p:nvPr userDrawn="1"/>
        </p:nvSpPr>
        <p:spPr>
          <a:xfrm>
            <a:off x="6142518" y="2721140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Lubricantes</a:t>
            </a:r>
          </a:p>
        </p:txBody>
      </p:sp>
      <p:cxnSp>
        <p:nvCxnSpPr>
          <p:cNvPr id="32" name="67 Conector recto">
            <a:extLst>
              <a:ext uri="{FF2B5EF4-FFF2-40B4-BE49-F238E27FC236}">
                <a16:creationId xmlns:a16="http://schemas.microsoft.com/office/drawing/2014/main" id="{AEF23555-46B8-4E65-B348-9209FAEAA350}"/>
              </a:ext>
            </a:extLst>
          </p:cNvPr>
          <p:cNvCxnSpPr/>
          <p:nvPr userDrawn="1"/>
        </p:nvCxnSpPr>
        <p:spPr>
          <a:xfrm>
            <a:off x="6228303" y="2984389"/>
            <a:ext cx="266417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66 CuadroTexto">
            <a:extLst>
              <a:ext uri="{FF2B5EF4-FFF2-40B4-BE49-F238E27FC236}">
                <a16:creationId xmlns:a16="http://schemas.microsoft.com/office/drawing/2014/main" id="{393D46C4-F5FD-45B5-A3E6-EC78AFFF7EA4}"/>
              </a:ext>
            </a:extLst>
          </p:cNvPr>
          <p:cNvSpPr txBox="1"/>
          <p:nvPr userDrawn="1"/>
        </p:nvSpPr>
        <p:spPr>
          <a:xfrm>
            <a:off x="6142518" y="3833877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YPF Luz</a:t>
            </a:r>
          </a:p>
        </p:txBody>
      </p:sp>
      <p:cxnSp>
        <p:nvCxnSpPr>
          <p:cNvPr id="34" name="67 Conector recto">
            <a:extLst>
              <a:ext uri="{FF2B5EF4-FFF2-40B4-BE49-F238E27FC236}">
                <a16:creationId xmlns:a16="http://schemas.microsoft.com/office/drawing/2014/main" id="{855C56A8-62EC-4FF0-BB83-C65760E429F1}"/>
              </a:ext>
            </a:extLst>
          </p:cNvPr>
          <p:cNvCxnSpPr/>
          <p:nvPr userDrawn="1"/>
        </p:nvCxnSpPr>
        <p:spPr>
          <a:xfrm>
            <a:off x="6228303" y="4097126"/>
            <a:ext cx="266417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FEB9C91F-04B1-4A9C-A89B-132E9D009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400" y="133139"/>
            <a:ext cx="2780084" cy="330072"/>
          </a:xfrm>
        </p:spPr>
        <p:txBody>
          <a:bodyPr wrap="none"/>
          <a:lstStyle>
            <a:lvl1pPr>
              <a:defRPr b="0"/>
            </a:lvl1pPr>
          </a:lstStyle>
          <a:p>
            <a:r>
              <a:rPr lang="es-ES_tradnl" dirty="0"/>
              <a:t>ANEXO / LOGOS CORPORATIVOS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68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+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3139"/>
            <a:ext cx="1610084" cy="330072"/>
          </a:xfrm>
        </p:spPr>
        <p:txBody>
          <a:bodyPr wrap="none"/>
          <a:lstStyle>
            <a:lvl1pPr>
              <a:defRPr b="0"/>
            </a:lvl1pPr>
          </a:lstStyle>
          <a:p>
            <a:r>
              <a:rPr lang="es-ES_tradnl" dirty="0"/>
              <a:t>ANEXO / ÍCONOS</a:t>
            </a:r>
            <a:endParaRPr lang="en-US" dirty="0"/>
          </a:p>
        </p:txBody>
      </p:sp>
      <p:sp>
        <p:nvSpPr>
          <p:cNvPr id="12" name="Rectangle 134"/>
          <p:cNvSpPr/>
          <p:nvPr userDrawn="1"/>
        </p:nvSpPr>
        <p:spPr>
          <a:xfrm>
            <a:off x="393735" y="1479954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1. Pregunta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35"/>
          <p:cNvSpPr/>
          <p:nvPr userDrawn="1"/>
        </p:nvSpPr>
        <p:spPr>
          <a:xfrm>
            <a:off x="1231441" y="1479954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2. Atención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ctangle 136"/>
          <p:cNvSpPr/>
          <p:nvPr userDrawn="1"/>
        </p:nvSpPr>
        <p:spPr>
          <a:xfrm>
            <a:off x="2052125" y="1479954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3. Correcto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angle 137"/>
          <p:cNvSpPr/>
          <p:nvPr userDrawn="1"/>
        </p:nvSpPr>
        <p:spPr>
          <a:xfrm>
            <a:off x="2839050" y="1479954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4. Incorrecto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angle 138"/>
          <p:cNvSpPr/>
          <p:nvPr userDrawn="1"/>
        </p:nvSpPr>
        <p:spPr>
          <a:xfrm>
            <a:off x="3688026" y="1479954"/>
            <a:ext cx="81196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5. Verdadero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Rectangle 139"/>
          <p:cNvSpPr/>
          <p:nvPr userDrawn="1"/>
        </p:nvSpPr>
        <p:spPr>
          <a:xfrm>
            <a:off x="4648948" y="1479954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6. Falso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Rectangle 140"/>
          <p:cNvSpPr/>
          <p:nvPr userDrawn="1"/>
        </p:nvSpPr>
        <p:spPr>
          <a:xfrm>
            <a:off x="5171618" y="1550070"/>
            <a:ext cx="1039778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7. Camión </a:t>
            </a:r>
            <a:b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cisterna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angle 141"/>
          <p:cNvSpPr/>
          <p:nvPr userDrawn="1"/>
        </p:nvSpPr>
        <p:spPr>
          <a:xfrm>
            <a:off x="6353006" y="1479954"/>
            <a:ext cx="434122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8. Auto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Rectangle 142"/>
          <p:cNvSpPr/>
          <p:nvPr userDrawn="1"/>
        </p:nvSpPr>
        <p:spPr>
          <a:xfrm>
            <a:off x="6964469" y="1550070"/>
            <a:ext cx="1039778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9. Camión </a:t>
            </a:r>
            <a:b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 carga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Rectangle 143"/>
          <p:cNvSpPr/>
          <p:nvPr userDrawn="1"/>
        </p:nvSpPr>
        <p:spPr>
          <a:xfrm>
            <a:off x="8174053" y="1479954"/>
            <a:ext cx="1039778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10. Avión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Rectangle 144"/>
          <p:cNvSpPr/>
          <p:nvPr userDrawn="1"/>
        </p:nvSpPr>
        <p:spPr>
          <a:xfrm>
            <a:off x="393735" y="4342211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31. Imagen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Rectangle 145"/>
          <p:cNvSpPr/>
          <p:nvPr userDrawn="1"/>
        </p:nvSpPr>
        <p:spPr>
          <a:xfrm>
            <a:off x="1108892" y="4342211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32. Audio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Rectangle 146"/>
          <p:cNvSpPr/>
          <p:nvPr userDrawn="1"/>
        </p:nvSpPr>
        <p:spPr>
          <a:xfrm>
            <a:off x="1784676" y="4342211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33. Celular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Rectangle 147"/>
          <p:cNvSpPr/>
          <p:nvPr userDrawn="1"/>
        </p:nvSpPr>
        <p:spPr>
          <a:xfrm>
            <a:off x="2490492" y="4342211"/>
            <a:ext cx="1042709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34. Computadora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Rectangle 148"/>
          <p:cNvSpPr/>
          <p:nvPr userDrawn="1"/>
        </p:nvSpPr>
        <p:spPr>
          <a:xfrm>
            <a:off x="3503857" y="4342211"/>
            <a:ext cx="85407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35. Argentina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Rectangle 149"/>
          <p:cNvSpPr/>
          <p:nvPr userDrawn="1"/>
        </p:nvSpPr>
        <p:spPr>
          <a:xfrm>
            <a:off x="4337760" y="4342211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36. Mundo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Rectangle 150"/>
          <p:cNvSpPr/>
          <p:nvPr userDrawn="1"/>
        </p:nvSpPr>
        <p:spPr>
          <a:xfrm>
            <a:off x="5044681" y="4342211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37. Comida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Rectangle 151"/>
          <p:cNvSpPr/>
          <p:nvPr userDrawn="1"/>
        </p:nvSpPr>
        <p:spPr>
          <a:xfrm>
            <a:off x="5804289" y="4342212"/>
            <a:ext cx="797383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38. Confitería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Rectangle 152"/>
          <p:cNvSpPr/>
          <p:nvPr userDrawn="1"/>
        </p:nvSpPr>
        <p:spPr>
          <a:xfrm>
            <a:off x="6670920" y="4342211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39. Bebida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Rectangle 153"/>
          <p:cNvSpPr/>
          <p:nvPr userDrawn="1"/>
        </p:nvSpPr>
        <p:spPr>
          <a:xfrm>
            <a:off x="7372482" y="4342211"/>
            <a:ext cx="78647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40. Personas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" name="Rectangle 154"/>
          <p:cNvSpPr/>
          <p:nvPr userDrawn="1"/>
        </p:nvSpPr>
        <p:spPr>
          <a:xfrm>
            <a:off x="393735" y="3333399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21. Petróleo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8" name="Rectangle 155"/>
          <p:cNvSpPr/>
          <p:nvPr userDrawn="1"/>
        </p:nvSpPr>
        <p:spPr>
          <a:xfrm>
            <a:off x="1289085" y="3333399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22. Gas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9" name="Rectangle 156"/>
          <p:cNvSpPr/>
          <p:nvPr userDrawn="1"/>
        </p:nvSpPr>
        <p:spPr>
          <a:xfrm>
            <a:off x="1886368" y="3333399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23. Surtidor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0" name="Rectangle 157"/>
          <p:cNvSpPr/>
          <p:nvPr userDrawn="1"/>
        </p:nvSpPr>
        <p:spPr>
          <a:xfrm>
            <a:off x="2679841" y="3333399"/>
            <a:ext cx="803378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24. Refinería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1" name="Rectangle 158"/>
          <p:cNvSpPr/>
          <p:nvPr userDrawn="1"/>
        </p:nvSpPr>
        <p:spPr>
          <a:xfrm>
            <a:off x="3531942" y="3333399"/>
            <a:ext cx="1208016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25. Energía Renovable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2" name="Rectangle 159"/>
          <p:cNvSpPr/>
          <p:nvPr userDrawn="1"/>
        </p:nvSpPr>
        <p:spPr>
          <a:xfrm>
            <a:off x="4868049" y="3333399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26. Fábrica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" name="Rectangle 160"/>
          <p:cNvSpPr/>
          <p:nvPr userDrawn="1"/>
        </p:nvSpPr>
        <p:spPr>
          <a:xfrm>
            <a:off x="5661788" y="3333399"/>
            <a:ext cx="852041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27. Lubricante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4" name="Rectangle 161"/>
          <p:cNvSpPr/>
          <p:nvPr userDrawn="1"/>
        </p:nvSpPr>
        <p:spPr>
          <a:xfrm>
            <a:off x="6582444" y="3333399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28. Cultivo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5" name="Rectangle 162"/>
          <p:cNvSpPr/>
          <p:nvPr userDrawn="1"/>
        </p:nvSpPr>
        <p:spPr>
          <a:xfrm>
            <a:off x="7375685" y="3333399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29. Tractor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6" name="Rectangle 163"/>
          <p:cNvSpPr/>
          <p:nvPr userDrawn="1"/>
        </p:nvSpPr>
        <p:spPr>
          <a:xfrm>
            <a:off x="8174053" y="3333399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30. Video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Rectangle 164"/>
          <p:cNvSpPr/>
          <p:nvPr userDrawn="1"/>
        </p:nvSpPr>
        <p:spPr>
          <a:xfrm>
            <a:off x="393735" y="2419875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11. Barco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" name="Rectangle 165"/>
          <p:cNvSpPr/>
          <p:nvPr userDrawn="1"/>
        </p:nvSpPr>
        <p:spPr>
          <a:xfrm>
            <a:off x="1106329" y="2419875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12. Escuela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9" name="Rectangle 166"/>
          <p:cNvSpPr/>
          <p:nvPr userDrawn="1"/>
        </p:nvSpPr>
        <p:spPr>
          <a:xfrm>
            <a:off x="1956006" y="2419875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13. Hospital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0" name="Rectangle 167"/>
          <p:cNvSpPr/>
          <p:nvPr userDrawn="1"/>
        </p:nvSpPr>
        <p:spPr>
          <a:xfrm>
            <a:off x="2606393" y="2488258"/>
            <a:ext cx="1295330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14. Educación </a:t>
            </a:r>
            <a:b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superior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1" name="Rectangle 168"/>
          <p:cNvSpPr/>
          <p:nvPr userDrawn="1"/>
        </p:nvSpPr>
        <p:spPr>
          <a:xfrm>
            <a:off x="3931672" y="2419875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15. Casa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2" name="Rectangle 169"/>
          <p:cNvSpPr/>
          <p:nvPr userDrawn="1"/>
        </p:nvSpPr>
        <p:spPr>
          <a:xfrm>
            <a:off x="4623090" y="2419875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16. Cigüeña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3" name="Rectangle 170"/>
          <p:cNvSpPr/>
          <p:nvPr userDrawn="1"/>
        </p:nvSpPr>
        <p:spPr>
          <a:xfrm>
            <a:off x="5241531" y="2488258"/>
            <a:ext cx="1268025" cy="28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17. Torre </a:t>
            </a:r>
            <a:b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 perforación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4" name="Rectangle 171"/>
          <p:cNvSpPr/>
          <p:nvPr userDrawn="1"/>
        </p:nvSpPr>
        <p:spPr>
          <a:xfrm>
            <a:off x="6498209" y="2419875"/>
            <a:ext cx="946082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18. Herramientas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5" name="Rectangle 172"/>
          <p:cNvSpPr/>
          <p:nvPr userDrawn="1"/>
        </p:nvSpPr>
        <p:spPr>
          <a:xfrm>
            <a:off x="7580412" y="2419875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19. Casco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6" name="Rectangle 173"/>
          <p:cNvSpPr/>
          <p:nvPr userDrawn="1"/>
        </p:nvSpPr>
        <p:spPr>
          <a:xfrm>
            <a:off x="8401698" y="2419875"/>
            <a:ext cx="65398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20. Barril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Rectangle 153"/>
          <p:cNvSpPr/>
          <p:nvPr userDrawn="1"/>
        </p:nvSpPr>
        <p:spPr>
          <a:xfrm>
            <a:off x="8250026" y="4342211"/>
            <a:ext cx="786470" cy="19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50"/>
              </a:lnSpc>
            </a:pPr>
            <a:r>
              <a: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41.</a:t>
            </a:r>
            <a:r>
              <a:rPr lang="es-ES_tradnl" sz="9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Link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3E0F91C7-D245-4DFF-A0B7-279A7CADB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0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punte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36400"/>
            <a:ext cx="9144000" cy="15312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s-ES" dirty="0"/>
            </a:br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25" name="1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2652345"/>
            <a:ext cx="8424000" cy="646331"/>
          </a:xfrm>
        </p:spPr>
        <p:txBody>
          <a:bodyPr numCol="1" spcCol="360000">
            <a:spAutoFit/>
          </a:bodyPr>
          <a:lstStyle>
            <a:lvl1pPr marL="182563" marR="0" indent="-1825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8400" y="136800"/>
            <a:ext cx="2481412" cy="330072"/>
          </a:xfrm>
          <a:noFill/>
        </p:spPr>
        <p:txBody>
          <a:bodyPr wrap="none" lIns="144000" tIns="72000" rIns="144000" bIns="72000" anchor="ctr" anchorCtr="0">
            <a:spAutoFit/>
          </a:bodyPr>
          <a:lstStyle>
            <a:lvl1pPr algn="l">
              <a:defRPr sz="1200" b="0"/>
            </a:lvl1pPr>
          </a:lstStyle>
          <a:p>
            <a:r>
              <a:rPr lang="es-ES_tradnl" dirty="0"/>
              <a:t>IMAGEN + TEXTO PUNTEADO</a:t>
            </a:r>
            <a:endParaRPr lang="en-US" dirty="0"/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859290"/>
            <a:ext cx="3672408" cy="360362"/>
          </a:xfrm>
          <a:solidFill>
            <a:schemeClr val="bg1"/>
          </a:solidFill>
        </p:spPr>
        <p:txBody>
          <a:bodyPr lIns="144000" tIns="72000" rIns="144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SUBTITULO SIMULADO</a:t>
            </a:r>
            <a:endParaRPr lang="es-AR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2"/>
          <p:cNvCxnSpPr/>
          <p:nvPr userDrawn="1"/>
        </p:nvCxnSpPr>
        <p:spPr>
          <a:xfrm>
            <a:off x="415924" y="2425734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96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+ Párraf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1"/>
          <p:cNvSpPr/>
          <p:nvPr userDrawn="1"/>
        </p:nvSpPr>
        <p:spPr>
          <a:xfrm>
            <a:off x="7139743" y="3733658"/>
            <a:ext cx="1704677" cy="947687"/>
          </a:xfrm>
          <a:prstGeom prst="rect">
            <a:avLst/>
          </a:prstGeom>
          <a:solidFill>
            <a:srgbClr val="7BC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1"/>
          <p:cNvSpPr/>
          <p:nvPr userDrawn="1"/>
        </p:nvSpPr>
        <p:spPr>
          <a:xfrm>
            <a:off x="7139743" y="2641714"/>
            <a:ext cx="1704677" cy="947687"/>
          </a:xfrm>
          <a:prstGeom prst="rect">
            <a:avLst/>
          </a:prstGeom>
          <a:solidFill>
            <a:srgbClr val="C9C9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36400"/>
            <a:ext cx="9144000" cy="15312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s-ES" dirty="0"/>
            </a:br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23" name="1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2636139"/>
            <a:ext cx="6552976" cy="861774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3044708" cy="330072"/>
          </a:xfrm>
          <a:noFill/>
        </p:spPr>
        <p:txBody>
          <a:bodyPr wrap="square" lIns="144000" tIns="72000" rIns="144000" bIns="72000" anchor="ctr" anchorCtr="0">
            <a:spAutoFit/>
          </a:bodyPr>
          <a:lstStyle>
            <a:lvl1pPr algn="l">
              <a:defRPr sz="1200" b="0" cap="none" baseline="0"/>
            </a:lvl1pPr>
          </a:lstStyle>
          <a:p>
            <a:r>
              <a:rPr lang="es-ES_tradnl" dirty="0"/>
              <a:t>IMAGEN + TEXTO EN PÁRRAFO</a:t>
            </a:r>
            <a:endParaRPr lang="en-US" dirty="0"/>
          </a:p>
        </p:txBody>
      </p:sp>
      <p:sp>
        <p:nvSpPr>
          <p:cNvPr id="21" name="12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1859290"/>
            <a:ext cx="3672408" cy="360362"/>
          </a:xfrm>
          <a:solidFill>
            <a:schemeClr val="bg1"/>
          </a:solidFill>
        </p:spPr>
        <p:txBody>
          <a:bodyPr lIns="144000" tIns="72000" rIns="144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SUBTITULO SIMULADO</a:t>
            </a:r>
            <a:endParaRPr lang="es-AR" dirty="0"/>
          </a:p>
        </p:txBody>
      </p:sp>
      <p:sp>
        <p:nvSpPr>
          <p:cNvPr id="14" name="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7255346" y="2999057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19" name="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7252171" y="2787774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0" name="8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7255346" y="4074874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22" name="3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71" y="3863591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9" name="Straight Connector 12"/>
          <p:cNvCxnSpPr/>
          <p:nvPr userDrawn="1"/>
        </p:nvCxnSpPr>
        <p:spPr>
          <a:xfrm>
            <a:off x="415924" y="2425734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" name="8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7838607" y="3246110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30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7838607" y="4326230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05423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rrafo + do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3174103"/>
            <a:ext cx="8424000" cy="1508105"/>
          </a:xfrm>
        </p:spPr>
        <p:txBody>
          <a:bodyPr numCol="2" spcCol="36000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36400"/>
            <a:ext cx="4550631" cy="2232124"/>
          </a:xfrm>
        </p:spPr>
        <p:txBody>
          <a:bodyPr>
            <a:normAutofit/>
          </a:bodyPr>
          <a:lstStyle>
            <a:lvl1pPr marL="0" indent="0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550631" y="536400"/>
            <a:ext cx="4593369" cy="2232124"/>
          </a:xfrm>
        </p:spPr>
        <p:txBody>
          <a:bodyPr>
            <a:normAutofit/>
          </a:bodyPr>
          <a:lstStyle>
            <a:lvl1pPr marL="0" indent="0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2114838" cy="330072"/>
          </a:xfrm>
          <a:noFill/>
        </p:spPr>
        <p:txBody>
          <a:bodyPr wrap="none"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IMÁGENES + PARRAFOS</a:t>
            </a:r>
            <a:endParaRPr lang="en-US" dirty="0"/>
          </a:p>
        </p:txBody>
      </p:sp>
      <p:sp>
        <p:nvSpPr>
          <p:cNvPr id="16" name="12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2537520"/>
            <a:ext cx="3672408" cy="360362"/>
          </a:xfrm>
          <a:solidFill>
            <a:schemeClr val="bg1"/>
          </a:solidFill>
        </p:spPr>
        <p:txBody>
          <a:bodyPr lIns="144000" tIns="72000" rIns="144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SUBTITULO SIMULADO</a:t>
            </a:r>
            <a:endParaRPr lang="es-AR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16"/>
          <p:cNvCxnSpPr/>
          <p:nvPr userDrawn="1"/>
        </p:nvCxnSpPr>
        <p:spPr>
          <a:xfrm>
            <a:off x="415924" y="3075806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n párrafo (2 column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677C1357-EB1A-40F5-A551-9789FEBFA85C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838800"/>
            <a:ext cx="8424000" cy="1508105"/>
          </a:xfrm>
        </p:spPr>
        <p:txBody>
          <a:bodyPr numCol="2" spcCol="36000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8400" y="136800"/>
            <a:ext cx="3126974" cy="330072"/>
          </a:xfrm>
          <a:noFill/>
        </p:spPr>
        <p:txBody>
          <a:bodyPr wrap="none">
            <a:spAutoFit/>
          </a:bodyPr>
          <a:lstStyle>
            <a:lvl1pPr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TEXTO EN PÁRRAFOS (2 COLUMNAS)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51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erre"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E942F3-71E4-41F6-8467-C44E19F7C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grpSp>
        <p:nvGrpSpPr>
          <p:cNvPr id="14" name="490 Grupo">
            <a:extLst>
              <a:ext uri="{FF2B5EF4-FFF2-40B4-BE49-F238E27FC236}">
                <a16:creationId xmlns:a16="http://schemas.microsoft.com/office/drawing/2014/main" id="{2DBF89AA-0DEF-4ABA-A0C2-62083D69C18D}"/>
              </a:ext>
            </a:extLst>
          </p:cNvPr>
          <p:cNvGrpSpPr/>
          <p:nvPr userDrawn="1"/>
        </p:nvGrpSpPr>
        <p:grpSpPr>
          <a:xfrm>
            <a:off x="3977283" y="2334307"/>
            <a:ext cx="1189432" cy="474885"/>
            <a:chOff x="285750" y="2241278"/>
            <a:chExt cx="850900" cy="339725"/>
          </a:xfrm>
        </p:grpSpPr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A207AD9F-2516-47A7-8147-635B5A2C2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2241278"/>
              <a:ext cx="850900" cy="339725"/>
            </a:xfrm>
            <a:prstGeom prst="rect">
              <a:avLst/>
            </a:prstGeom>
            <a:solidFill>
              <a:srgbClr val="006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161CD6F7-B031-4585-A3D4-DE93AC68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3" y="2327003"/>
              <a:ext cx="247650" cy="168275"/>
            </a:xfrm>
            <a:custGeom>
              <a:avLst/>
              <a:gdLst>
                <a:gd name="T0" fmla="*/ 779 w 779"/>
                <a:gd name="T1" fmla="*/ 0 h 534"/>
                <a:gd name="T2" fmla="*/ 779 w 779"/>
                <a:gd name="T3" fmla="*/ 0 h 534"/>
                <a:gd name="T4" fmla="*/ 774 w 779"/>
                <a:gd name="T5" fmla="*/ 2 h 534"/>
                <a:gd name="T6" fmla="*/ 760 w 779"/>
                <a:gd name="T7" fmla="*/ 10 h 534"/>
                <a:gd name="T8" fmla="*/ 750 w 779"/>
                <a:gd name="T9" fmla="*/ 19 h 534"/>
                <a:gd name="T10" fmla="*/ 740 w 779"/>
                <a:gd name="T11" fmla="*/ 29 h 534"/>
                <a:gd name="T12" fmla="*/ 727 w 779"/>
                <a:gd name="T13" fmla="*/ 42 h 534"/>
                <a:gd name="T14" fmla="*/ 712 w 779"/>
                <a:gd name="T15" fmla="*/ 58 h 534"/>
                <a:gd name="T16" fmla="*/ 502 w 779"/>
                <a:gd name="T17" fmla="*/ 319 h 534"/>
                <a:gd name="T18" fmla="*/ 502 w 779"/>
                <a:gd name="T19" fmla="*/ 475 h 534"/>
                <a:gd name="T20" fmla="*/ 502 w 779"/>
                <a:gd name="T21" fmla="*/ 475 h 534"/>
                <a:gd name="T22" fmla="*/ 503 w 779"/>
                <a:gd name="T23" fmla="*/ 489 h 534"/>
                <a:gd name="T24" fmla="*/ 506 w 779"/>
                <a:gd name="T25" fmla="*/ 501 h 534"/>
                <a:gd name="T26" fmla="*/ 508 w 779"/>
                <a:gd name="T27" fmla="*/ 512 h 534"/>
                <a:gd name="T28" fmla="*/ 510 w 779"/>
                <a:gd name="T29" fmla="*/ 520 h 534"/>
                <a:gd name="T30" fmla="*/ 516 w 779"/>
                <a:gd name="T31" fmla="*/ 531 h 534"/>
                <a:gd name="T32" fmla="*/ 519 w 779"/>
                <a:gd name="T33" fmla="*/ 534 h 534"/>
                <a:gd name="T34" fmla="*/ 259 w 779"/>
                <a:gd name="T35" fmla="*/ 534 h 534"/>
                <a:gd name="T36" fmla="*/ 259 w 779"/>
                <a:gd name="T37" fmla="*/ 534 h 534"/>
                <a:gd name="T38" fmla="*/ 261 w 779"/>
                <a:gd name="T39" fmla="*/ 531 h 534"/>
                <a:gd name="T40" fmla="*/ 266 w 779"/>
                <a:gd name="T41" fmla="*/ 520 h 534"/>
                <a:gd name="T42" fmla="*/ 269 w 779"/>
                <a:gd name="T43" fmla="*/ 512 h 534"/>
                <a:gd name="T44" fmla="*/ 272 w 779"/>
                <a:gd name="T45" fmla="*/ 501 h 534"/>
                <a:gd name="T46" fmla="*/ 274 w 779"/>
                <a:gd name="T47" fmla="*/ 489 h 534"/>
                <a:gd name="T48" fmla="*/ 274 w 779"/>
                <a:gd name="T49" fmla="*/ 475 h 534"/>
                <a:gd name="T50" fmla="*/ 274 w 779"/>
                <a:gd name="T51" fmla="*/ 319 h 534"/>
                <a:gd name="T52" fmla="*/ 66 w 779"/>
                <a:gd name="T53" fmla="*/ 60 h 534"/>
                <a:gd name="T54" fmla="*/ 66 w 779"/>
                <a:gd name="T55" fmla="*/ 60 h 534"/>
                <a:gd name="T56" fmla="*/ 52 w 779"/>
                <a:gd name="T57" fmla="*/ 43 h 534"/>
                <a:gd name="T58" fmla="*/ 40 w 779"/>
                <a:gd name="T59" fmla="*/ 30 h 534"/>
                <a:gd name="T60" fmla="*/ 28 w 779"/>
                <a:gd name="T61" fmla="*/ 20 h 534"/>
                <a:gd name="T62" fmla="*/ 19 w 779"/>
                <a:gd name="T63" fmla="*/ 12 h 534"/>
                <a:gd name="T64" fmla="*/ 5 w 779"/>
                <a:gd name="T65" fmla="*/ 2 h 534"/>
                <a:gd name="T66" fmla="*/ 0 w 779"/>
                <a:gd name="T67" fmla="*/ 0 h 534"/>
                <a:gd name="T68" fmla="*/ 263 w 779"/>
                <a:gd name="T69" fmla="*/ 0 h 534"/>
                <a:gd name="T70" fmla="*/ 263 w 779"/>
                <a:gd name="T71" fmla="*/ 0 h 534"/>
                <a:gd name="T72" fmla="*/ 266 w 779"/>
                <a:gd name="T73" fmla="*/ 5 h 534"/>
                <a:gd name="T74" fmla="*/ 270 w 779"/>
                <a:gd name="T75" fmla="*/ 17 h 534"/>
                <a:gd name="T76" fmla="*/ 282 w 779"/>
                <a:gd name="T77" fmla="*/ 40 h 534"/>
                <a:gd name="T78" fmla="*/ 289 w 779"/>
                <a:gd name="T79" fmla="*/ 53 h 534"/>
                <a:gd name="T80" fmla="*/ 299 w 779"/>
                <a:gd name="T81" fmla="*/ 68 h 534"/>
                <a:gd name="T82" fmla="*/ 387 w 779"/>
                <a:gd name="T83" fmla="*/ 203 h 534"/>
                <a:gd name="T84" fmla="*/ 390 w 779"/>
                <a:gd name="T85" fmla="*/ 203 h 534"/>
                <a:gd name="T86" fmla="*/ 478 w 779"/>
                <a:gd name="T87" fmla="*/ 68 h 534"/>
                <a:gd name="T88" fmla="*/ 478 w 779"/>
                <a:gd name="T89" fmla="*/ 68 h 534"/>
                <a:gd name="T90" fmla="*/ 488 w 779"/>
                <a:gd name="T91" fmla="*/ 53 h 534"/>
                <a:gd name="T92" fmla="*/ 496 w 779"/>
                <a:gd name="T93" fmla="*/ 40 h 534"/>
                <a:gd name="T94" fmla="*/ 507 w 779"/>
                <a:gd name="T95" fmla="*/ 17 h 534"/>
                <a:gd name="T96" fmla="*/ 513 w 779"/>
                <a:gd name="T97" fmla="*/ 5 h 534"/>
                <a:gd name="T98" fmla="*/ 514 w 779"/>
                <a:gd name="T99" fmla="*/ 0 h 534"/>
                <a:gd name="T100" fmla="*/ 779 w 779"/>
                <a:gd name="T10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9" h="534">
                  <a:moveTo>
                    <a:pt x="779" y="0"/>
                  </a:moveTo>
                  <a:lnTo>
                    <a:pt x="779" y="0"/>
                  </a:lnTo>
                  <a:lnTo>
                    <a:pt x="774" y="2"/>
                  </a:lnTo>
                  <a:lnTo>
                    <a:pt x="760" y="10"/>
                  </a:lnTo>
                  <a:lnTo>
                    <a:pt x="750" y="19"/>
                  </a:lnTo>
                  <a:lnTo>
                    <a:pt x="740" y="29"/>
                  </a:lnTo>
                  <a:lnTo>
                    <a:pt x="727" y="42"/>
                  </a:lnTo>
                  <a:lnTo>
                    <a:pt x="712" y="58"/>
                  </a:lnTo>
                  <a:lnTo>
                    <a:pt x="502" y="319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3" y="489"/>
                  </a:lnTo>
                  <a:lnTo>
                    <a:pt x="506" y="501"/>
                  </a:lnTo>
                  <a:lnTo>
                    <a:pt x="508" y="512"/>
                  </a:lnTo>
                  <a:lnTo>
                    <a:pt x="510" y="520"/>
                  </a:lnTo>
                  <a:lnTo>
                    <a:pt x="516" y="531"/>
                  </a:lnTo>
                  <a:lnTo>
                    <a:pt x="519" y="534"/>
                  </a:lnTo>
                  <a:lnTo>
                    <a:pt x="259" y="534"/>
                  </a:lnTo>
                  <a:lnTo>
                    <a:pt x="259" y="534"/>
                  </a:lnTo>
                  <a:lnTo>
                    <a:pt x="261" y="531"/>
                  </a:lnTo>
                  <a:lnTo>
                    <a:pt x="266" y="520"/>
                  </a:lnTo>
                  <a:lnTo>
                    <a:pt x="269" y="512"/>
                  </a:lnTo>
                  <a:lnTo>
                    <a:pt x="272" y="501"/>
                  </a:lnTo>
                  <a:lnTo>
                    <a:pt x="274" y="489"/>
                  </a:lnTo>
                  <a:lnTo>
                    <a:pt x="274" y="475"/>
                  </a:lnTo>
                  <a:lnTo>
                    <a:pt x="274" y="319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52" y="43"/>
                  </a:lnTo>
                  <a:lnTo>
                    <a:pt x="40" y="30"/>
                  </a:lnTo>
                  <a:lnTo>
                    <a:pt x="28" y="20"/>
                  </a:lnTo>
                  <a:lnTo>
                    <a:pt x="19" y="12"/>
                  </a:lnTo>
                  <a:lnTo>
                    <a:pt x="5" y="2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6" y="5"/>
                  </a:lnTo>
                  <a:lnTo>
                    <a:pt x="270" y="17"/>
                  </a:lnTo>
                  <a:lnTo>
                    <a:pt x="282" y="40"/>
                  </a:lnTo>
                  <a:lnTo>
                    <a:pt x="289" y="53"/>
                  </a:lnTo>
                  <a:lnTo>
                    <a:pt x="299" y="68"/>
                  </a:lnTo>
                  <a:lnTo>
                    <a:pt x="387" y="203"/>
                  </a:lnTo>
                  <a:lnTo>
                    <a:pt x="390" y="203"/>
                  </a:lnTo>
                  <a:lnTo>
                    <a:pt x="478" y="68"/>
                  </a:lnTo>
                  <a:lnTo>
                    <a:pt x="478" y="68"/>
                  </a:lnTo>
                  <a:lnTo>
                    <a:pt x="488" y="53"/>
                  </a:lnTo>
                  <a:lnTo>
                    <a:pt x="496" y="40"/>
                  </a:lnTo>
                  <a:lnTo>
                    <a:pt x="507" y="17"/>
                  </a:lnTo>
                  <a:lnTo>
                    <a:pt x="513" y="5"/>
                  </a:lnTo>
                  <a:lnTo>
                    <a:pt x="514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B6ADDD36-B697-48AC-81C1-ED30DFA54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" y="2327003"/>
              <a:ext cx="204788" cy="168275"/>
            </a:xfrm>
            <a:custGeom>
              <a:avLst/>
              <a:gdLst>
                <a:gd name="T0" fmla="*/ 0 w 642"/>
                <a:gd name="T1" fmla="*/ 0 h 534"/>
                <a:gd name="T2" fmla="*/ 3 w 642"/>
                <a:gd name="T3" fmla="*/ 3 h 534"/>
                <a:gd name="T4" fmla="*/ 11 w 642"/>
                <a:gd name="T5" fmla="*/ 22 h 534"/>
                <a:gd name="T6" fmla="*/ 16 w 642"/>
                <a:gd name="T7" fmla="*/ 45 h 534"/>
                <a:gd name="T8" fmla="*/ 16 w 642"/>
                <a:gd name="T9" fmla="*/ 475 h 534"/>
                <a:gd name="T10" fmla="*/ 16 w 642"/>
                <a:gd name="T11" fmla="*/ 489 h 534"/>
                <a:gd name="T12" fmla="*/ 11 w 642"/>
                <a:gd name="T13" fmla="*/ 512 h 534"/>
                <a:gd name="T14" fmla="*/ 3 w 642"/>
                <a:gd name="T15" fmla="*/ 531 h 534"/>
                <a:gd name="T16" fmla="*/ 260 w 642"/>
                <a:gd name="T17" fmla="*/ 534 h 534"/>
                <a:gd name="T18" fmla="*/ 258 w 642"/>
                <a:gd name="T19" fmla="*/ 531 h 534"/>
                <a:gd name="T20" fmla="*/ 250 w 642"/>
                <a:gd name="T21" fmla="*/ 512 h 534"/>
                <a:gd name="T22" fmla="*/ 245 w 642"/>
                <a:gd name="T23" fmla="*/ 489 h 534"/>
                <a:gd name="T24" fmla="*/ 245 w 642"/>
                <a:gd name="T25" fmla="*/ 345 h 534"/>
                <a:gd name="T26" fmla="*/ 433 w 642"/>
                <a:gd name="T27" fmla="*/ 345 h 534"/>
                <a:gd name="T28" fmla="*/ 475 w 642"/>
                <a:gd name="T29" fmla="*/ 342 h 534"/>
                <a:gd name="T30" fmla="*/ 516 w 642"/>
                <a:gd name="T31" fmla="*/ 334 h 534"/>
                <a:gd name="T32" fmla="*/ 551 w 642"/>
                <a:gd name="T33" fmla="*/ 321 h 534"/>
                <a:gd name="T34" fmla="*/ 582 w 642"/>
                <a:gd name="T35" fmla="*/ 301 h 534"/>
                <a:gd name="T36" fmla="*/ 608 w 642"/>
                <a:gd name="T37" fmla="*/ 276 h 534"/>
                <a:gd name="T38" fmla="*/ 627 w 642"/>
                <a:gd name="T39" fmla="*/ 246 h 534"/>
                <a:gd name="T40" fmla="*/ 638 w 642"/>
                <a:gd name="T41" fmla="*/ 212 h 534"/>
                <a:gd name="T42" fmla="*/ 642 w 642"/>
                <a:gd name="T43" fmla="*/ 173 h 534"/>
                <a:gd name="T44" fmla="*/ 641 w 642"/>
                <a:gd name="T45" fmla="*/ 152 h 534"/>
                <a:gd name="T46" fmla="*/ 634 w 642"/>
                <a:gd name="T47" fmla="*/ 115 h 534"/>
                <a:gd name="T48" fmla="*/ 618 w 642"/>
                <a:gd name="T49" fmla="*/ 84 h 534"/>
                <a:gd name="T50" fmla="*/ 597 w 642"/>
                <a:gd name="T51" fmla="*/ 56 h 534"/>
                <a:gd name="T52" fmla="*/ 569 w 642"/>
                <a:gd name="T53" fmla="*/ 34 h 534"/>
                <a:gd name="T54" fmla="*/ 536 w 642"/>
                <a:gd name="T55" fmla="*/ 17 h 534"/>
                <a:gd name="T56" fmla="*/ 498 w 642"/>
                <a:gd name="T57" fmla="*/ 6 h 534"/>
                <a:gd name="T58" fmla="*/ 455 w 642"/>
                <a:gd name="T59" fmla="*/ 0 h 534"/>
                <a:gd name="T60" fmla="*/ 317 w 642"/>
                <a:gd name="T61" fmla="*/ 249 h 534"/>
                <a:gd name="T62" fmla="*/ 245 w 642"/>
                <a:gd name="T63" fmla="*/ 99 h 534"/>
                <a:gd name="T64" fmla="*/ 318 w 642"/>
                <a:gd name="T65" fmla="*/ 99 h 534"/>
                <a:gd name="T66" fmla="*/ 355 w 642"/>
                <a:gd name="T67" fmla="*/ 104 h 534"/>
                <a:gd name="T68" fmla="*/ 379 w 642"/>
                <a:gd name="T69" fmla="*/ 112 h 534"/>
                <a:gd name="T70" fmla="*/ 392 w 642"/>
                <a:gd name="T71" fmla="*/ 121 h 534"/>
                <a:gd name="T72" fmla="*/ 402 w 642"/>
                <a:gd name="T73" fmla="*/ 132 h 534"/>
                <a:gd name="T74" fmla="*/ 409 w 642"/>
                <a:gd name="T75" fmla="*/ 146 h 534"/>
                <a:gd name="T76" fmla="*/ 413 w 642"/>
                <a:gd name="T77" fmla="*/ 164 h 534"/>
                <a:gd name="T78" fmla="*/ 413 w 642"/>
                <a:gd name="T79" fmla="*/ 173 h 534"/>
                <a:gd name="T80" fmla="*/ 412 w 642"/>
                <a:gd name="T81" fmla="*/ 191 h 534"/>
                <a:gd name="T82" fmla="*/ 406 w 642"/>
                <a:gd name="T83" fmla="*/ 206 h 534"/>
                <a:gd name="T84" fmla="*/ 397 w 642"/>
                <a:gd name="T85" fmla="*/ 220 h 534"/>
                <a:gd name="T86" fmla="*/ 386 w 642"/>
                <a:gd name="T87" fmla="*/ 230 h 534"/>
                <a:gd name="T88" fmla="*/ 371 w 642"/>
                <a:gd name="T89" fmla="*/ 238 h 534"/>
                <a:gd name="T90" fmla="*/ 355 w 642"/>
                <a:gd name="T91" fmla="*/ 244 h 534"/>
                <a:gd name="T92" fmla="*/ 317 w 642"/>
                <a:gd name="T93" fmla="*/ 249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2" h="534">
                  <a:moveTo>
                    <a:pt x="43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7" y="14"/>
                  </a:lnTo>
                  <a:lnTo>
                    <a:pt x="11" y="22"/>
                  </a:lnTo>
                  <a:lnTo>
                    <a:pt x="13" y="33"/>
                  </a:lnTo>
                  <a:lnTo>
                    <a:pt x="16" y="45"/>
                  </a:lnTo>
                  <a:lnTo>
                    <a:pt x="16" y="59"/>
                  </a:lnTo>
                  <a:lnTo>
                    <a:pt x="16" y="475"/>
                  </a:lnTo>
                  <a:lnTo>
                    <a:pt x="16" y="475"/>
                  </a:lnTo>
                  <a:lnTo>
                    <a:pt x="16" y="489"/>
                  </a:lnTo>
                  <a:lnTo>
                    <a:pt x="13" y="502"/>
                  </a:lnTo>
                  <a:lnTo>
                    <a:pt x="11" y="512"/>
                  </a:lnTo>
                  <a:lnTo>
                    <a:pt x="7" y="520"/>
                  </a:lnTo>
                  <a:lnTo>
                    <a:pt x="3" y="531"/>
                  </a:lnTo>
                  <a:lnTo>
                    <a:pt x="0" y="534"/>
                  </a:lnTo>
                  <a:lnTo>
                    <a:pt x="260" y="534"/>
                  </a:lnTo>
                  <a:lnTo>
                    <a:pt x="260" y="534"/>
                  </a:lnTo>
                  <a:lnTo>
                    <a:pt x="258" y="531"/>
                  </a:lnTo>
                  <a:lnTo>
                    <a:pt x="252" y="520"/>
                  </a:lnTo>
                  <a:lnTo>
                    <a:pt x="250" y="512"/>
                  </a:lnTo>
                  <a:lnTo>
                    <a:pt x="247" y="501"/>
                  </a:lnTo>
                  <a:lnTo>
                    <a:pt x="245" y="489"/>
                  </a:lnTo>
                  <a:lnTo>
                    <a:pt x="245" y="475"/>
                  </a:lnTo>
                  <a:lnTo>
                    <a:pt x="245" y="345"/>
                  </a:lnTo>
                  <a:lnTo>
                    <a:pt x="433" y="345"/>
                  </a:lnTo>
                  <a:lnTo>
                    <a:pt x="433" y="345"/>
                  </a:lnTo>
                  <a:lnTo>
                    <a:pt x="455" y="344"/>
                  </a:lnTo>
                  <a:lnTo>
                    <a:pt x="475" y="342"/>
                  </a:lnTo>
                  <a:lnTo>
                    <a:pt x="497" y="338"/>
                  </a:lnTo>
                  <a:lnTo>
                    <a:pt x="516" y="334"/>
                  </a:lnTo>
                  <a:lnTo>
                    <a:pt x="535" y="328"/>
                  </a:lnTo>
                  <a:lnTo>
                    <a:pt x="551" y="321"/>
                  </a:lnTo>
                  <a:lnTo>
                    <a:pt x="568" y="311"/>
                  </a:lnTo>
                  <a:lnTo>
                    <a:pt x="582" y="301"/>
                  </a:lnTo>
                  <a:lnTo>
                    <a:pt x="596" y="289"/>
                  </a:lnTo>
                  <a:lnTo>
                    <a:pt x="608" y="276"/>
                  </a:lnTo>
                  <a:lnTo>
                    <a:pt x="617" y="262"/>
                  </a:lnTo>
                  <a:lnTo>
                    <a:pt x="627" y="246"/>
                  </a:lnTo>
                  <a:lnTo>
                    <a:pt x="633" y="230"/>
                  </a:lnTo>
                  <a:lnTo>
                    <a:pt x="638" y="212"/>
                  </a:lnTo>
                  <a:lnTo>
                    <a:pt x="641" y="193"/>
                  </a:lnTo>
                  <a:lnTo>
                    <a:pt x="642" y="173"/>
                  </a:lnTo>
                  <a:lnTo>
                    <a:pt x="642" y="173"/>
                  </a:lnTo>
                  <a:lnTo>
                    <a:pt x="641" y="152"/>
                  </a:lnTo>
                  <a:lnTo>
                    <a:pt x="638" y="133"/>
                  </a:lnTo>
                  <a:lnTo>
                    <a:pt x="634" y="115"/>
                  </a:lnTo>
                  <a:lnTo>
                    <a:pt x="627" y="99"/>
                  </a:lnTo>
                  <a:lnTo>
                    <a:pt x="618" y="84"/>
                  </a:lnTo>
                  <a:lnTo>
                    <a:pt x="608" y="69"/>
                  </a:lnTo>
                  <a:lnTo>
                    <a:pt x="597" y="56"/>
                  </a:lnTo>
                  <a:lnTo>
                    <a:pt x="583" y="45"/>
                  </a:lnTo>
                  <a:lnTo>
                    <a:pt x="569" y="34"/>
                  </a:lnTo>
                  <a:lnTo>
                    <a:pt x="553" y="25"/>
                  </a:lnTo>
                  <a:lnTo>
                    <a:pt x="536" y="17"/>
                  </a:lnTo>
                  <a:lnTo>
                    <a:pt x="517" y="10"/>
                  </a:lnTo>
                  <a:lnTo>
                    <a:pt x="498" y="6"/>
                  </a:lnTo>
                  <a:lnTo>
                    <a:pt x="477" y="2"/>
                  </a:lnTo>
                  <a:lnTo>
                    <a:pt x="455" y="0"/>
                  </a:lnTo>
                  <a:lnTo>
                    <a:pt x="433" y="0"/>
                  </a:lnTo>
                  <a:close/>
                  <a:moveTo>
                    <a:pt x="317" y="249"/>
                  </a:moveTo>
                  <a:lnTo>
                    <a:pt x="245" y="249"/>
                  </a:lnTo>
                  <a:lnTo>
                    <a:pt x="245" y="99"/>
                  </a:lnTo>
                  <a:lnTo>
                    <a:pt x="318" y="99"/>
                  </a:lnTo>
                  <a:lnTo>
                    <a:pt x="318" y="99"/>
                  </a:lnTo>
                  <a:lnTo>
                    <a:pt x="337" y="100"/>
                  </a:lnTo>
                  <a:lnTo>
                    <a:pt x="355" y="104"/>
                  </a:lnTo>
                  <a:lnTo>
                    <a:pt x="371" y="108"/>
                  </a:lnTo>
                  <a:lnTo>
                    <a:pt x="379" y="112"/>
                  </a:lnTo>
                  <a:lnTo>
                    <a:pt x="386" y="117"/>
                  </a:lnTo>
                  <a:lnTo>
                    <a:pt x="392" y="121"/>
                  </a:lnTo>
                  <a:lnTo>
                    <a:pt x="397" y="126"/>
                  </a:lnTo>
                  <a:lnTo>
                    <a:pt x="402" y="132"/>
                  </a:lnTo>
                  <a:lnTo>
                    <a:pt x="406" y="139"/>
                  </a:lnTo>
                  <a:lnTo>
                    <a:pt x="409" y="146"/>
                  </a:lnTo>
                  <a:lnTo>
                    <a:pt x="412" y="154"/>
                  </a:lnTo>
                  <a:lnTo>
                    <a:pt x="413" y="164"/>
                  </a:lnTo>
                  <a:lnTo>
                    <a:pt x="413" y="173"/>
                  </a:lnTo>
                  <a:lnTo>
                    <a:pt x="413" y="173"/>
                  </a:lnTo>
                  <a:lnTo>
                    <a:pt x="413" y="183"/>
                  </a:lnTo>
                  <a:lnTo>
                    <a:pt x="412" y="191"/>
                  </a:lnTo>
                  <a:lnTo>
                    <a:pt x="409" y="199"/>
                  </a:lnTo>
                  <a:lnTo>
                    <a:pt x="406" y="206"/>
                  </a:lnTo>
                  <a:lnTo>
                    <a:pt x="402" y="213"/>
                  </a:lnTo>
                  <a:lnTo>
                    <a:pt x="397" y="220"/>
                  </a:lnTo>
                  <a:lnTo>
                    <a:pt x="392" y="225"/>
                  </a:lnTo>
                  <a:lnTo>
                    <a:pt x="386" y="230"/>
                  </a:lnTo>
                  <a:lnTo>
                    <a:pt x="379" y="235"/>
                  </a:lnTo>
                  <a:lnTo>
                    <a:pt x="371" y="238"/>
                  </a:lnTo>
                  <a:lnTo>
                    <a:pt x="363" y="242"/>
                  </a:lnTo>
                  <a:lnTo>
                    <a:pt x="355" y="244"/>
                  </a:lnTo>
                  <a:lnTo>
                    <a:pt x="337" y="248"/>
                  </a:lnTo>
                  <a:lnTo>
                    <a:pt x="317" y="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6D5A1B33-B77E-40BE-A781-89CFD2702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" y="2327003"/>
              <a:ext cx="179388" cy="168275"/>
            </a:xfrm>
            <a:custGeom>
              <a:avLst/>
              <a:gdLst>
                <a:gd name="T0" fmla="*/ 568 w 568"/>
                <a:gd name="T1" fmla="*/ 125 h 534"/>
                <a:gd name="T2" fmla="*/ 568 w 568"/>
                <a:gd name="T3" fmla="*/ 125 h 534"/>
                <a:gd name="T4" fmla="*/ 564 w 568"/>
                <a:gd name="T5" fmla="*/ 122 h 534"/>
                <a:gd name="T6" fmla="*/ 552 w 568"/>
                <a:gd name="T7" fmla="*/ 118 h 534"/>
                <a:gd name="T8" fmla="*/ 542 w 568"/>
                <a:gd name="T9" fmla="*/ 114 h 534"/>
                <a:gd name="T10" fmla="*/ 531 w 568"/>
                <a:gd name="T11" fmla="*/ 112 h 534"/>
                <a:gd name="T12" fmla="*/ 519 w 568"/>
                <a:gd name="T13" fmla="*/ 111 h 534"/>
                <a:gd name="T14" fmla="*/ 503 w 568"/>
                <a:gd name="T15" fmla="*/ 110 h 534"/>
                <a:gd name="T16" fmla="*/ 245 w 568"/>
                <a:gd name="T17" fmla="*/ 110 h 534"/>
                <a:gd name="T18" fmla="*/ 245 w 568"/>
                <a:gd name="T19" fmla="*/ 238 h 534"/>
                <a:gd name="T20" fmla="*/ 453 w 568"/>
                <a:gd name="T21" fmla="*/ 238 h 534"/>
                <a:gd name="T22" fmla="*/ 453 w 568"/>
                <a:gd name="T23" fmla="*/ 238 h 534"/>
                <a:gd name="T24" fmla="*/ 468 w 568"/>
                <a:gd name="T25" fmla="*/ 238 h 534"/>
                <a:gd name="T26" fmla="*/ 481 w 568"/>
                <a:gd name="T27" fmla="*/ 237 h 534"/>
                <a:gd name="T28" fmla="*/ 503 w 568"/>
                <a:gd name="T29" fmla="*/ 233 h 534"/>
                <a:gd name="T30" fmla="*/ 518 w 568"/>
                <a:gd name="T31" fmla="*/ 231 h 534"/>
                <a:gd name="T32" fmla="*/ 522 w 568"/>
                <a:gd name="T33" fmla="*/ 230 h 534"/>
                <a:gd name="T34" fmla="*/ 522 w 568"/>
                <a:gd name="T35" fmla="*/ 357 h 534"/>
                <a:gd name="T36" fmla="*/ 522 w 568"/>
                <a:gd name="T37" fmla="*/ 357 h 534"/>
                <a:gd name="T38" fmla="*/ 518 w 568"/>
                <a:gd name="T39" fmla="*/ 355 h 534"/>
                <a:gd name="T40" fmla="*/ 502 w 568"/>
                <a:gd name="T41" fmla="*/ 351 h 534"/>
                <a:gd name="T42" fmla="*/ 480 w 568"/>
                <a:gd name="T43" fmla="*/ 348 h 534"/>
                <a:gd name="T44" fmla="*/ 467 w 568"/>
                <a:gd name="T45" fmla="*/ 347 h 534"/>
                <a:gd name="T46" fmla="*/ 453 w 568"/>
                <a:gd name="T47" fmla="*/ 345 h 534"/>
                <a:gd name="T48" fmla="*/ 245 w 568"/>
                <a:gd name="T49" fmla="*/ 345 h 534"/>
                <a:gd name="T50" fmla="*/ 245 w 568"/>
                <a:gd name="T51" fmla="*/ 476 h 534"/>
                <a:gd name="T52" fmla="*/ 245 w 568"/>
                <a:gd name="T53" fmla="*/ 476 h 534"/>
                <a:gd name="T54" fmla="*/ 246 w 568"/>
                <a:gd name="T55" fmla="*/ 491 h 534"/>
                <a:gd name="T56" fmla="*/ 247 w 568"/>
                <a:gd name="T57" fmla="*/ 502 h 534"/>
                <a:gd name="T58" fmla="*/ 249 w 568"/>
                <a:gd name="T59" fmla="*/ 512 h 534"/>
                <a:gd name="T60" fmla="*/ 253 w 568"/>
                <a:gd name="T61" fmla="*/ 520 h 534"/>
                <a:gd name="T62" fmla="*/ 258 w 568"/>
                <a:gd name="T63" fmla="*/ 531 h 534"/>
                <a:gd name="T64" fmla="*/ 260 w 568"/>
                <a:gd name="T65" fmla="*/ 534 h 534"/>
                <a:gd name="T66" fmla="*/ 0 w 568"/>
                <a:gd name="T67" fmla="*/ 534 h 534"/>
                <a:gd name="T68" fmla="*/ 0 w 568"/>
                <a:gd name="T69" fmla="*/ 534 h 534"/>
                <a:gd name="T70" fmla="*/ 2 w 568"/>
                <a:gd name="T71" fmla="*/ 531 h 534"/>
                <a:gd name="T72" fmla="*/ 8 w 568"/>
                <a:gd name="T73" fmla="*/ 520 h 534"/>
                <a:gd name="T74" fmla="*/ 12 w 568"/>
                <a:gd name="T75" fmla="*/ 512 h 534"/>
                <a:gd name="T76" fmla="*/ 14 w 568"/>
                <a:gd name="T77" fmla="*/ 502 h 534"/>
                <a:gd name="T78" fmla="*/ 15 w 568"/>
                <a:gd name="T79" fmla="*/ 491 h 534"/>
                <a:gd name="T80" fmla="*/ 17 w 568"/>
                <a:gd name="T81" fmla="*/ 476 h 534"/>
                <a:gd name="T82" fmla="*/ 17 w 568"/>
                <a:gd name="T83" fmla="*/ 59 h 534"/>
                <a:gd name="T84" fmla="*/ 17 w 568"/>
                <a:gd name="T85" fmla="*/ 59 h 534"/>
                <a:gd name="T86" fmla="*/ 15 w 568"/>
                <a:gd name="T87" fmla="*/ 45 h 534"/>
                <a:gd name="T88" fmla="*/ 14 w 568"/>
                <a:gd name="T89" fmla="*/ 32 h 534"/>
                <a:gd name="T90" fmla="*/ 12 w 568"/>
                <a:gd name="T91" fmla="*/ 22 h 534"/>
                <a:gd name="T92" fmla="*/ 8 w 568"/>
                <a:gd name="T93" fmla="*/ 14 h 534"/>
                <a:gd name="T94" fmla="*/ 2 w 568"/>
                <a:gd name="T95" fmla="*/ 3 h 534"/>
                <a:gd name="T96" fmla="*/ 0 w 568"/>
                <a:gd name="T97" fmla="*/ 0 h 534"/>
                <a:gd name="T98" fmla="*/ 568 w 568"/>
                <a:gd name="T99" fmla="*/ 0 h 534"/>
                <a:gd name="T100" fmla="*/ 568 w 568"/>
                <a:gd name="T101" fmla="*/ 12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34">
                  <a:moveTo>
                    <a:pt x="568" y="125"/>
                  </a:moveTo>
                  <a:lnTo>
                    <a:pt x="568" y="125"/>
                  </a:lnTo>
                  <a:lnTo>
                    <a:pt x="564" y="122"/>
                  </a:lnTo>
                  <a:lnTo>
                    <a:pt x="552" y="118"/>
                  </a:lnTo>
                  <a:lnTo>
                    <a:pt x="542" y="114"/>
                  </a:lnTo>
                  <a:lnTo>
                    <a:pt x="531" y="112"/>
                  </a:lnTo>
                  <a:lnTo>
                    <a:pt x="519" y="111"/>
                  </a:lnTo>
                  <a:lnTo>
                    <a:pt x="503" y="110"/>
                  </a:lnTo>
                  <a:lnTo>
                    <a:pt x="245" y="110"/>
                  </a:lnTo>
                  <a:lnTo>
                    <a:pt x="245" y="238"/>
                  </a:lnTo>
                  <a:lnTo>
                    <a:pt x="453" y="238"/>
                  </a:lnTo>
                  <a:lnTo>
                    <a:pt x="453" y="238"/>
                  </a:lnTo>
                  <a:lnTo>
                    <a:pt x="468" y="238"/>
                  </a:lnTo>
                  <a:lnTo>
                    <a:pt x="481" y="237"/>
                  </a:lnTo>
                  <a:lnTo>
                    <a:pt x="503" y="233"/>
                  </a:lnTo>
                  <a:lnTo>
                    <a:pt x="518" y="231"/>
                  </a:lnTo>
                  <a:lnTo>
                    <a:pt x="522" y="230"/>
                  </a:lnTo>
                  <a:lnTo>
                    <a:pt x="522" y="357"/>
                  </a:lnTo>
                  <a:lnTo>
                    <a:pt x="522" y="357"/>
                  </a:lnTo>
                  <a:lnTo>
                    <a:pt x="518" y="355"/>
                  </a:lnTo>
                  <a:lnTo>
                    <a:pt x="502" y="351"/>
                  </a:lnTo>
                  <a:lnTo>
                    <a:pt x="480" y="348"/>
                  </a:lnTo>
                  <a:lnTo>
                    <a:pt x="467" y="347"/>
                  </a:lnTo>
                  <a:lnTo>
                    <a:pt x="453" y="345"/>
                  </a:lnTo>
                  <a:lnTo>
                    <a:pt x="245" y="345"/>
                  </a:lnTo>
                  <a:lnTo>
                    <a:pt x="245" y="476"/>
                  </a:lnTo>
                  <a:lnTo>
                    <a:pt x="245" y="476"/>
                  </a:lnTo>
                  <a:lnTo>
                    <a:pt x="246" y="491"/>
                  </a:lnTo>
                  <a:lnTo>
                    <a:pt x="247" y="502"/>
                  </a:lnTo>
                  <a:lnTo>
                    <a:pt x="249" y="512"/>
                  </a:lnTo>
                  <a:lnTo>
                    <a:pt x="253" y="520"/>
                  </a:lnTo>
                  <a:lnTo>
                    <a:pt x="258" y="531"/>
                  </a:lnTo>
                  <a:lnTo>
                    <a:pt x="260" y="534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" y="531"/>
                  </a:lnTo>
                  <a:lnTo>
                    <a:pt x="8" y="520"/>
                  </a:lnTo>
                  <a:lnTo>
                    <a:pt x="12" y="512"/>
                  </a:lnTo>
                  <a:lnTo>
                    <a:pt x="14" y="502"/>
                  </a:lnTo>
                  <a:lnTo>
                    <a:pt x="15" y="491"/>
                  </a:lnTo>
                  <a:lnTo>
                    <a:pt x="17" y="476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5" y="45"/>
                  </a:lnTo>
                  <a:lnTo>
                    <a:pt x="14" y="32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68" y="0"/>
                  </a:lnTo>
                  <a:lnTo>
                    <a:pt x="568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9" name="2 Grupo">
            <a:extLst>
              <a:ext uri="{FF2B5EF4-FFF2-40B4-BE49-F238E27FC236}">
                <a16:creationId xmlns:a16="http://schemas.microsoft.com/office/drawing/2014/main" id="{02478E6C-9938-437D-BE63-F707A74068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1520" y="411510"/>
            <a:ext cx="1337143" cy="468000"/>
            <a:chOff x="7400111" y="3370369"/>
            <a:chExt cx="1440160" cy="504056"/>
          </a:xfrm>
        </p:grpSpPr>
        <p:sp>
          <p:nvSpPr>
            <p:cNvPr id="20" name="Rectángulo 11">
              <a:extLst>
                <a:ext uri="{FF2B5EF4-FFF2-40B4-BE49-F238E27FC236}">
                  <a16:creationId xmlns:a16="http://schemas.microsoft.com/office/drawing/2014/main" id="{F10F342F-7CB5-4B47-B270-6C7461AB0FA4}"/>
                </a:ext>
              </a:extLst>
            </p:cNvPr>
            <p:cNvSpPr/>
            <p:nvPr/>
          </p:nvSpPr>
          <p:spPr>
            <a:xfrm>
              <a:off x="7400111" y="3370369"/>
              <a:ext cx="1440160" cy="504056"/>
            </a:xfrm>
            <a:prstGeom prst="rect">
              <a:avLst/>
            </a:prstGeom>
            <a:noFill/>
            <a:ln w="9525" cmpd="sng">
              <a:solidFill>
                <a:srgbClr val="0070C0">
                  <a:alpha val="50000"/>
                </a:srgbClr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21" name="Imagen 12">
              <a:extLst>
                <a:ext uri="{FF2B5EF4-FFF2-40B4-BE49-F238E27FC236}">
                  <a16:creationId xmlns:a16="http://schemas.microsoft.com/office/drawing/2014/main" id="{49B0786E-A6AC-4017-9CB1-A2F2B71BC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1"/>
            <a:stretch/>
          </p:blipFill>
          <p:spPr>
            <a:xfrm>
              <a:off x="7575071" y="3498182"/>
              <a:ext cx="1090240" cy="248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7966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átul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022959"/>
            <a:ext cx="8424000" cy="430887"/>
          </a:xfrm>
        </p:spPr>
        <p:txBody>
          <a:bodyPr numCol="1" spcCol="36000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36400"/>
            <a:ext cx="9144000" cy="306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262" y="3336958"/>
            <a:ext cx="2129201" cy="360850"/>
          </a:xfrm>
          <a:solidFill>
            <a:schemeClr val="bg1"/>
          </a:solidFill>
        </p:spPr>
        <p:txBody>
          <a:bodyPr wrap="none" anchor="b"/>
          <a:lstStyle>
            <a:lvl1pPr algn="l">
              <a:defRPr sz="1400" b="1"/>
            </a:lvl1pPr>
          </a:lstStyle>
          <a:p>
            <a:r>
              <a:rPr lang="es-ES_tradnl" dirty="0"/>
              <a:t>CARÁTULA INTERNA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15924" y="3859366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5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4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79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022958"/>
            <a:ext cx="8424000" cy="523220"/>
          </a:xfrm>
        </p:spPr>
        <p:txBody>
          <a:bodyPr numCol="1" spcCol="36000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36400"/>
            <a:ext cx="9144000" cy="306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261" y="3336957"/>
            <a:ext cx="2129201" cy="360850"/>
          </a:xfrm>
          <a:solidFill>
            <a:schemeClr val="bg1"/>
          </a:solidFill>
        </p:spPr>
        <p:txBody>
          <a:bodyPr wrap="none" anchor="b"/>
          <a:lstStyle>
            <a:lvl1pPr algn="l">
              <a:defRPr sz="1400" b="1"/>
            </a:lvl1pPr>
          </a:lstStyle>
          <a:p>
            <a:r>
              <a:rPr lang="es-ES_tradnl" dirty="0"/>
              <a:t>CARÁTULA INTERNA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15924" y="3859366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83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5/11/2023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32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punteado (1 column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5341DEC-BA21-4139-A769-A9732035573A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2767901" cy="330072"/>
          </a:xfrm>
          <a:noFill/>
        </p:spPr>
        <p:txBody>
          <a:bodyPr wrap="none" anchor="ctr" anchorCtr="0"/>
          <a:lstStyle>
            <a:lvl1pPr algn="l">
              <a:defRPr sz="1200" b="0" cap="none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TEXTO PUNTEADO (1 COLUMNA)</a:t>
            </a:r>
            <a:endParaRPr lang="en-US" dirty="0"/>
          </a:p>
        </p:txBody>
      </p:sp>
      <p:sp>
        <p:nvSpPr>
          <p:cNvPr id="15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838800"/>
            <a:ext cx="8424000" cy="646331"/>
          </a:xfrm>
        </p:spPr>
        <p:txBody>
          <a:bodyPr>
            <a:spAutoFit/>
          </a:bodyPr>
          <a:lstStyle>
            <a:lvl1pPr marL="182563" indent="-1825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8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punteado (2 columna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F64C8DFB-983F-4DCE-81B2-1D93C2A91D7F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2870493" cy="330072"/>
          </a:xfrm>
          <a:noFill/>
        </p:spPr>
        <p:txBody>
          <a:bodyPr wrap="none" anchor="ctr" anchorCtr="0"/>
          <a:lstStyle>
            <a:lvl1pPr algn="l">
              <a:defRPr sz="1200" b="0" cap="none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TEXTO PUNTEADO (2 COLUMNAS)</a:t>
            </a:r>
            <a:endParaRPr lang="en-US" dirty="0"/>
          </a:p>
        </p:txBody>
      </p:sp>
      <p:sp>
        <p:nvSpPr>
          <p:cNvPr id="18" name="1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838800"/>
            <a:ext cx="8424000" cy="1508105"/>
          </a:xfrm>
        </p:spPr>
        <p:txBody>
          <a:bodyPr numCol="2" spcCol="360000">
            <a:spAutoFit/>
          </a:bodyPr>
          <a:lstStyle>
            <a:lvl1pPr marL="179388" marR="0" indent="-1793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Consecteturyty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6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(opción con imag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D87F2578-3A73-42F1-84DC-A6F032C75561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536400"/>
            <a:ext cx="9144000" cy="15312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s-ES" dirty="0"/>
            </a:br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3181027" cy="330072"/>
          </a:xfrm>
          <a:noFill/>
        </p:spPr>
        <p:txBody>
          <a:bodyPr wrap="none"/>
          <a:lstStyle>
            <a:lvl1pPr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ÍNDICE DE CONTENIDOS CON IMAGEN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2" y="2363420"/>
            <a:ext cx="3679283" cy="360850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primer título corto simulado</a:t>
            </a:r>
          </a:p>
        </p:txBody>
      </p:sp>
      <p:sp>
        <p:nvSpPr>
          <p:cNvPr id="33" name="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76692" y="2791041"/>
            <a:ext cx="3679283" cy="360850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primer título corto simulado</a:t>
            </a:r>
          </a:p>
        </p:txBody>
      </p:sp>
      <p:sp>
        <p:nvSpPr>
          <p:cNvPr id="36" name="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676692" y="3217383"/>
            <a:ext cx="3679283" cy="360850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primer título corto simulado</a:t>
            </a:r>
          </a:p>
        </p:txBody>
      </p:sp>
      <p:sp>
        <p:nvSpPr>
          <p:cNvPr id="39" name="3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676692" y="3645004"/>
            <a:ext cx="3679283" cy="360850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primer título corto simulado</a:t>
            </a:r>
          </a:p>
        </p:txBody>
      </p:sp>
      <p:sp>
        <p:nvSpPr>
          <p:cNvPr id="31" name="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279020" y="2363420"/>
            <a:ext cx="395868" cy="360850"/>
          </a:xfrm>
          <a:solidFill>
            <a:srgbClr val="0092D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</a:p>
        </p:txBody>
      </p:sp>
      <p:sp>
        <p:nvSpPr>
          <p:cNvPr id="34" name="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279020" y="2791041"/>
            <a:ext cx="395868" cy="360850"/>
          </a:xfrm>
          <a:solidFill>
            <a:srgbClr val="0092D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</a:p>
        </p:txBody>
      </p:sp>
      <p:sp>
        <p:nvSpPr>
          <p:cNvPr id="37" name="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79020" y="3217383"/>
            <a:ext cx="395868" cy="360850"/>
          </a:xfrm>
          <a:solidFill>
            <a:srgbClr val="0092D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</a:p>
        </p:txBody>
      </p:sp>
      <p:sp>
        <p:nvSpPr>
          <p:cNvPr id="40" name="3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279020" y="3645004"/>
            <a:ext cx="395868" cy="360850"/>
          </a:xfrm>
          <a:solidFill>
            <a:srgbClr val="0092D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</a:p>
        </p:txBody>
      </p:sp>
      <p:sp>
        <p:nvSpPr>
          <p:cNvPr id="42" name="3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676692" y="4070987"/>
            <a:ext cx="3679283" cy="360850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primer título corto simulado</a:t>
            </a:r>
          </a:p>
        </p:txBody>
      </p:sp>
      <p:sp>
        <p:nvSpPr>
          <p:cNvPr id="44" name="3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279020" y="4070987"/>
            <a:ext cx="395868" cy="360850"/>
          </a:xfrm>
          <a:solidFill>
            <a:srgbClr val="0092D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</a:p>
        </p:txBody>
      </p:sp>
      <p:sp>
        <p:nvSpPr>
          <p:cNvPr id="67" name="3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5113688" y="2363420"/>
            <a:ext cx="3679283" cy="360850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primer título corto simulado</a:t>
            </a:r>
          </a:p>
        </p:txBody>
      </p:sp>
      <p:sp>
        <p:nvSpPr>
          <p:cNvPr id="68" name="3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5113688" y="2791041"/>
            <a:ext cx="3679283" cy="360850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primer título corto simulado</a:t>
            </a:r>
          </a:p>
        </p:txBody>
      </p:sp>
      <p:sp>
        <p:nvSpPr>
          <p:cNvPr id="69" name="3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5113688" y="3217383"/>
            <a:ext cx="3679283" cy="360850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primer título corto simulado</a:t>
            </a:r>
          </a:p>
        </p:txBody>
      </p:sp>
      <p:sp>
        <p:nvSpPr>
          <p:cNvPr id="70" name="3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5113688" y="3645004"/>
            <a:ext cx="3679283" cy="360850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primer título corto simulado</a:t>
            </a:r>
          </a:p>
        </p:txBody>
      </p:sp>
      <p:sp>
        <p:nvSpPr>
          <p:cNvPr id="71" name="3 Marcador de texto"/>
          <p:cNvSpPr>
            <a:spLocks noGrp="1"/>
          </p:cNvSpPr>
          <p:nvPr>
            <p:ph type="body" sz="quarter" idx="29" hasCustomPrompt="1"/>
          </p:nvPr>
        </p:nvSpPr>
        <p:spPr>
          <a:xfrm>
            <a:off x="4716016" y="2363420"/>
            <a:ext cx="395868" cy="360850"/>
          </a:xfrm>
          <a:solidFill>
            <a:srgbClr val="0092D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</a:p>
        </p:txBody>
      </p:sp>
      <p:sp>
        <p:nvSpPr>
          <p:cNvPr id="72" name="3 Marcador de texto"/>
          <p:cNvSpPr>
            <a:spLocks noGrp="1"/>
          </p:cNvSpPr>
          <p:nvPr>
            <p:ph type="body" sz="quarter" idx="30" hasCustomPrompt="1"/>
          </p:nvPr>
        </p:nvSpPr>
        <p:spPr>
          <a:xfrm>
            <a:off x="4716016" y="2791041"/>
            <a:ext cx="395868" cy="360850"/>
          </a:xfrm>
          <a:solidFill>
            <a:srgbClr val="0092D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</a:p>
        </p:txBody>
      </p:sp>
      <p:sp>
        <p:nvSpPr>
          <p:cNvPr id="73" name="3 Marcador de texto"/>
          <p:cNvSpPr>
            <a:spLocks noGrp="1"/>
          </p:cNvSpPr>
          <p:nvPr>
            <p:ph type="body" sz="quarter" idx="31" hasCustomPrompt="1"/>
          </p:nvPr>
        </p:nvSpPr>
        <p:spPr>
          <a:xfrm>
            <a:off x="4716016" y="3217383"/>
            <a:ext cx="395868" cy="360850"/>
          </a:xfrm>
          <a:solidFill>
            <a:srgbClr val="0092D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</a:p>
        </p:txBody>
      </p:sp>
      <p:sp>
        <p:nvSpPr>
          <p:cNvPr id="74" name="3 Marcador de texto"/>
          <p:cNvSpPr>
            <a:spLocks noGrp="1"/>
          </p:cNvSpPr>
          <p:nvPr>
            <p:ph type="body" sz="quarter" idx="32" hasCustomPrompt="1"/>
          </p:nvPr>
        </p:nvSpPr>
        <p:spPr>
          <a:xfrm>
            <a:off x="4716016" y="3645004"/>
            <a:ext cx="395868" cy="360850"/>
          </a:xfrm>
          <a:solidFill>
            <a:srgbClr val="0092D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</a:p>
        </p:txBody>
      </p:sp>
      <p:sp>
        <p:nvSpPr>
          <p:cNvPr id="75" name="3 Marcador de texto"/>
          <p:cNvSpPr>
            <a:spLocks noGrp="1"/>
          </p:cNvSpPr>
          <p:nvPr>
            <p:ph type="body" sz="quarter" idx="33" hasCustomPrompt="1"/>
          </p:nvPr>
        </p:nvSpPr>
        <p:spPr>
          <a:xfrm>
            <a:off x="5113688" y="4070987"/>
            <a:ext cx="3679283" cy="360850"/>
          </a:xfrm>
          <a:solidFill>
            <a:schemeClr val="bg1">
              <a:lumMod val="75000"/>
            </a:schemeClr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Nombre del primer título corto simulado</a:t>
            </a:r>
          </a:p>
        </p:txBody>
      </p:sp>
      <p:sp>
        <p:nvSpPr>
          <p:cNvPr id="76" name="3 Marcador de texto"/>
          <p:cNvSpPr>
            <a:spLocks noGrp="1"/>
          </p:cNvSpPr>
          <p:nvPr>
            <p:ph type="body" sz="quarter" idx="34" hasCustomPrompt="1"/>
          </p:nvPr>
        </p:nvSpPr>
        <p:spPr>
          <a:xfrm>
            <a:off x="4716016" y="4070987"/>
            <a:ext cx="395868" cy="360850"/>
          </a:xfrm>
          <a:solidFill>
            <a:srgbClr val="0092D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xx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6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punteado + dato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9F2B761C-2510-4B1B-9DD7-76051F1A6AE9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1"/>
          <p:cNvSpPr/>
          <p:nvPr userDrawn="1"/>
        </p:nvSpPr>
        <p:spPr>
          <a:xfrm>
            <a:off x="7139743" y="2022750"/>
            <a:ext cx="1704677" cy="947687"/>
          </a:xfrm>
          <a:prstGeom prst="rect">
            <a:avLst/>
          </a:prstGeom>
          <a:solidFill>
            <a:srgbClr val="7BC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21"/>
          <p:cNvSpPr/>
          <p:nvPr userDrawn="1"/>
        </p:nvSpPr>
        <p:spPr>
          <a:xfrm>
            <a:off x="7139743" y="930806"/>
            <a:ext cx="1704677" cy="947687"/>
          </a:xfrm>
          <a:prstGeom prst="rect">
            <a:avLst/>
          </a:prstGeom>
          <a:solidFill>
            <a:srgbClr val="C9C9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7263285" y="1290924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7252171" y="1082442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2" name="12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395288" y="838800"/>
            <a:ext cx="6408960" cy="861774"/>
          </a:xfrm>
        </p:spPr>
        <p:txBody>
          <a:bodyPr numCol="1" spcCol="252000">
            <a:spAutoFit/>
          </a:bodyPr>
          <a:lstStyle>
            <a:lvl1pPr marL="182563" marR="0" indent="-18256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2948848" cy="330072"/>
          </a:xfrm>
          <a:noFill/>
        </p:spPr>
        <p:txBody>
          <a:bodyPr wrap="none"/>
          <a:lstStyle>
            <a:lvl1pPr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TEXTO PUNTEADO + DESTACADOS</a:t>
            </a:r>
            <a:endParaRPr lang="en-US" dirty="0"/>
          </a:p>
        </p:txBody>
      </p:sp>
      <p:sp>
        <p:nvSpPr>
          <p:cNvPr id="28" name="8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7263285" y="2366741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29" name="3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7252171" y="2158259"/>
            <a:ext cx="862416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8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7876707" y="1525538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6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7876707" y="2605658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8936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4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6074642" y="536400"/>
            <a:ext cx="3069358" cy="22824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536400"/>
            <a:ext cx="3033057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12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395288" y="993958"/>
            <a:ext cx="2448520" cy="2369880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Etiam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in </a:t>
            </a:r>
            <a:r>
              <a:rPr lang="es-ES" dirty="0" err="1"/>
              <a:t>iaculis</a:t>
            </a:r>
            <a:r>
              <a:rPr lang="es-ES" dirty="0"/>
              <a:t> </a:t>
            </a:r>
            <a:r>
              <a:rPr lang="es-ES" dirty="0" err="1"/>
              <a:t>gravida</a:t>
            </a:r>
            <a:r>
              <a:rPr lang="es-ES" dirty="0"/>
              <a:t>,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mi, et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orci</a:t>
            </a:r>
            <a:r>
              <a:rPr lang="es-ES" dirty="0"/>
              <a:t> a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rhoncus</a:t>
            </a:r>
            <a:r>
              <a:rPr lang="es-ES" dirty="0"/>
              <a:t>,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, 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posuere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3033057" y="536400"/>
            <a:ext cx="3042000" cy="22824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br>
              <a:rPr lang="es-ES" dirty="0"/>
            </a:br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1799687" cy="330072"/>
          </a:xfrm>
          <a:noFill/>
        </p:spPr>
        <p:txBody>
          <a:bodyPr wrap="none"/>
          <a:lstStyle>
            <a:lvl1pPr>
              <a:defRPr sz="1200" b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TEXTO + IMAGENES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3033057" y="2825661"/>
            <a:ext cx="3042000" cy="231783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n-US" dirty="0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074642" y="2825661"/>
            <a:ext cx="3069358" cy="231783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Para incluir una imagen haga </a:t>
            </a:r>
            <a:r>
              <a:rPr lang="es-ES" dirty="0" err="1"/>
              <a:t>click</a:t>
            </a:r>
            <a:r>
              <a:rPr lang="es-ES" dirty="0"/>
              <a:t> en el ícono</a:t>
            </a:r>
          </a:p>
          <a:p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15924" y="824309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áficos + dato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>
            <a:extLst>
              <a:ext uri="{FF2B5EF4-FFF2-40B4-BE49-F238E27FC236}">
                <a16:creationId xmlns:a16="http://schemas.microsoft.com/office/drawing/2014/main" id="{8710A019-BB24-41CC-B6F7-903EC5ED06B5}"/>
              </a:ext>
            </a:extLst>
          </p:cNvPr>
          <p:cNvSpPr/>
          <p:nvPr userDrawn="1"/>
        </p:nvSpPr>
        <p:spPr>
          <a:xfrm>
            <a:off x="1" y="536400"/>
            <a:ext cx="9144000" cy="46071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hart Placeholder 18"/>
          <p:cNvSpPr>
            <a:spLocks noGrp="1"/>
          </p:cNvSpPr>
          <p:nvPr>
            <p:ph type="chart" sz="quarter" idx="28" hasCustomPrompt="1"/>
          </p:nvPr>
        </p:nvSpPr>
        <p:spPr>
          <a:xfrm>
            <a:off x="4666983" y="1419622"/>
            <a:ext cx="3926987" cy="237626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8400" y="136800"/>
            <a:ext cx="2720773" cy="330072"/>
          </a:xfrm>
          <a:noFill/>
        </p:spPr>
        <p:txBody>
          <a:bodyPr wrap="none" anchor="b"/>
          <a:lstStyle>
            <a:lvl1pPr algn="l">
              <a:defRPr sz="1200" b="0" baseline="0">
                <a:solidFill>
                  <a:srgbClr val="0070C0"/>
                </a:solidFill>
              </a:defRPr>
            </a:lvl1pPr>
          </a:lstStyle>
          <a:p>
            <a:r>
              <a:rPr lang="es-ES_tradnl" dirty="0"/>
              <a:t>DOS GRÁFICOS + DESTACADOS</a:t>
            </a:r>
            <a:endParaRPr lang="en-US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666983" y="892363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284973" y="892363"/>
            <a:ext cx="1521250" cy="169277"/>
          </a:xfr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 b="1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TÍTULO DEL GRÁFICO</a:t>
            </a:r>
          </a:p>
        </p:txBody>
      </p:sp>
      <p:sp>
        <p:nvSpPr>
          <p:cNvPr id="24" name="Chart Placeholder 18"/>
          <p:cNvSpPr>
            <a:spLocks noGrp="1"/>
          </p:cNvSpPr>
          <p:nvPr>
            <p:ph type="chart" sz="quarter" idx="16" hasCustomPrompt="1"/>
          </p:nvPr>
        </p:nvSpPr>
        <p:spPr>
          <a:xfrm>
            <a:off x="284973" y="1419622"/>
            <a:ext cx="3926987" cy="237626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ts val="1750"/>
              </a:lnSpc>
              <a:spcBef>
                <a:spcPct val="20000"/>
              </a:spcBef>
              <a:spcAft>
                <a:spcPts val="0"/>
              </a:spcAft>
              <a:buClr>
                <a:srgbClr val="0067A8"/>
              </a:buClr>
              <a:buSzPct val="120000"/>
              <a:buFontTx/>
              <a:buNone/>
              <a:tabLst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AR" dirty="0"/>
              <a:t>Para incluir un gráfico haga </a:t>
            </a:r>
            <a:r>
              <a:rPr lang="es-AR" dirty="0" err="1"/>
              <a:t>click</a:t>
            </a:r>
            <a:r>
              <a:rPr lang="es-AR" dirty="0"/>
              <a:t> en el ícono</a:t>
            </a:r>
          </a:p>
          <a:p>
            <a:endParaRPr lang="es-ES" dirty="0"/>
          </a:p>
        </p:txBody>
      </p:sp>
      <p:sp>
        <p:nvSpPr>
          <p:cNvPr id="32" name="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469335" y="4311575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3" name="3 Marcador de texto"/>
          <p:cNvSpPr>
            <a:spLocks noGrp="1"/>
          </p:cNvSpPr>
          <p:nvPr>
            <p:ph type="body" sz="quarter" idx="21" hasCustomPrompt="1"/>
          </p:nvPr>
        </p:nvSpPr>
        <p:spPr>
          <a:xfrm>
            <a:off x="458220" y="4150796"/>
            <a:ext cx="68929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34" name="8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2328006" y="4311575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B05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5" name="3 Marcador de texto"/>
          <p:cNvSpPr>
            <a:spLocks noGrp="1"/>
          </p:cNvSpPr>
          <p:nvPr>
            <p:ph type="body" sz="quarter" idx="23" hasCustomPrompt="1"/>
          </p:nvPr>
        </p:nvSpPr>
        <p:spPr>
          <a:xfrm>
            <a:off x="2316892" y="4150796"/>
            <a:ext cx="68929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36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4799138" y="4311575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7" name="3 Marcador de texto"/>
          <p:cNvSpPr>
            <a:spLocks noGrp="1"/>
          </p:cNvSpPr>
          <p:nvPr>
            <p:ph type="body" sz="quarter" idx="25" hasCustomPrompt="1"/>
          </p:nvPr>
        </p:nvSpPr>
        <p:spPr>
          <a:xfrm>
            <a:off x="4788024" y="4150796"/>
            <a:ext cx="68929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38" name="8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6735734" y="4311575"/>
            <a:ext cx="512961" cy="461665"/>
          </a:xfrm>
        </p:spPr>
        <p:txBody>
          <a:bodyPr wrap="none">
            <a:spAutoFit/>
          </a:bodyPr>
          <a:lstStyle>
            <a:lvl1pPr marL="0" indent="0">
              <a:buNone/>
              <a:defRPr sz="3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XX</a:t>
            </a:r>
            <a:endParaRPr lang="es-AR" dirty="0"/>
          </a:p>
        </p:txBody>
      </p:sp>
      <p:sp>
        <p:nvSpPr>
          <p:cNvPr id="39" name="3 Marcador de texto"/>
          <p:cNvSpPr>
            <a:spLocks noGrp="1"/>
          </p:cNvSpPr>
          <p:nvPr>
            <p:ph type="body" sz="quarter" idx="27" hasCustomPrompt="1"/>
          </p:nvPr>
        </p:nvSpPr>
        <p:spPr>
          <a:xfrm>
            <a:off x="6724620" y="4150796"/>
            <a:ext cx="689291" cy="123111"/>
          </a:xfrm>
        </p:spPr>
        <p:txBody>
          <a:bodyPr wrap="none">
            <a:spAutoFit/>
          </a:bodyPr>
          <a:lstStyle>
            <a:lvl1pPr marL="0" indent="0">
              <a:buNone/>
              <a:defRPr sz="800" b="1" baseline="0">
                <a:solidFill>
                  <a:schemeClr val="tx1"/>
                </a:solidFill>
              </a:defRPr>
            </a:lvl1pPr>
            <a:lvl2pPr marL="182562" indent="0">
              <a:buNone/>
              <a:defRPr/>
            </a:lvl2pPr>
            <a:lvl3pPr marL="381000" indent="0">
              <a:buNone/>
              <a:defRPr/>
            </a:lvl3pPr>
            <a:lvl4pPr marL="541338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s-ES" dirty="0"/>
              <a:t>TÍTULO DATO</a:t>
            </a:r>
            <a:endParaRPr lang="es-AR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0" name="Straight Connector 17"/>
          <p:cNvCxnSpPr/>
          <p:nvPr userDrawn="1"/>
        </p:nvCxnSpPr>
        <p:spPr>
          <a:xfrm>
            <a:off x="284973" y="827230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666983" y="827230"/>
            <a:ext cx="696264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8 Marcador de texto"/>
          <p:cNvSpPr>
            <a:spLocks noGrp="1"/>
          </p:cNvSpPr>
          <p:nvPr>
            <p:ph type="body" sz="quarter" idx="29" hasCustomPrompt="1"/>
          </p:nvPr>
        </p:nvSpPr>
        <p:spPr>
          <a:xfrm>
            <a:off x="2901754" y="4557930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7" name="8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7328476" y="4557930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8" name="8 Marcador de texto"/>
          <p:cNvSpPr>
            <a:spLocks noGrp="1"/>
          </p:cNvSpPr>
          <p:nvPr>
            <p:ph type="body" sz="quarter" idx="37" hasCustomPrompt="1"/>
          </p:nvPr>
        </p:nvSpPr>
        <p:spPr>
          <a:xfrm>
            <a:off x="1042994" y="4557930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B05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  <p:sp>
        <p:nvSpPr>
          <p:cNvPr id="29" name="8 Marcador de texto"/>
          <p:cNvSpPr>
            <a:spLocks noGrp="1"/>
          </p:cNvSpPr>
          <p:nvPr>
            <p:ph type="body" sz="quarter" idx="38" hasCustomPrompt="1"/>
          </p:nvPr>
        </p:nvSpPr>
        <p:spPr>
          <a:xfrm>
            <a:off x="5397708" y="4557930"/>
            <a:ext cx="758221" cy="153888"/>
          </a:xfrm>
        </p:spPr>
        <p:txBody>
          <a:bodyPr wrap="none">
            <a:spAutoFit/>
          </a:bodyPr>
          <a:lstStyle>
            <a:lvl1pPr marL="0" indent="0">
              <a:buNone/>
              <a:defRPr sz="1000" b="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s-ES" dirty="0"/>
              <a:t>U. de medida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2972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400" y="136800"/>
            <a:ext cx="2309442" cy="330072"/>
          </a:xfrm>
          <a:prstGeom prst="rect">
            <a:avLst/>
          </a:prstGeom>
          <a:noFill/>
        </p:spPr>
        <p:txBody>
          <a:bodyPr vert="horz" wrap="none" lIns="144000" tIns="72000" rIns="144000" bIns="72000" rtlCol="0" anchor="ctr" anchorCtr="0">
            <a:spAutoFit/>
          </a:bodyPr>
          <a:lstStyle/>
          <a:p>
            <a:r>
              <a:rPr lang="es-ES_tradnl" dirty="0"/>
              <a:t>T</a:t>
            </a:r>
            <a:r>
              <a:rPr lang="en-US" dirty="0"/>
              <a:t>I</a:t>
            </a:r>
            <a:r>
              <a:rPr lang="es-ES_tradnl" dirty="0"/>
              <a:t>TULO CORTO SIMULADO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800"/>
            <a:ext cx="8229600" cy="13849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0B216A-57EA-4C99-9AB7-16AA1113F9FA}" type="slidenum">
              <a:rPr lang="es-AR" smtClean="0"/>
              <a:pPr/>
              <a:t>‹Nº›</a:t>
            </a:fld>
            <a:endParaRPr lang="es-AR" dirty="0"/>
          </a:p>
        </p:txBody>
      </p:sp>
      <p:grpSp>
        <p:nvGrpSpPr>
          <p:cNvPr id="12" name="11 Grupo">
            <a:extLst>
              <a:ext uri="{FF2B5EF4-FFF2-40B4-BE49-F238E27FC236}">
                <a16:creationId xmlns:a16="http://schemas.microsoft.com/office/drawing/2014/main" id="{AB7EFE80-7D67-42E0-B129-1B6D1D9B3A99}"/>
              </a:ext>
            </a:extLst>
          </p:cNvPr>
          <p:cNvGrpSpPr/>
          <p:nvPr userDrawn="1"/>
        </p:nvGrpSpPr>
        <p:grpSpPr>
          <a:xfrm>
            <a:off x="8250638" y="208204"/>
            <a:ext cx="593782" cy="146928"/>
            <a:chOff x="574675" y="207963"/>
            <a:chExt cx="776288" cy="192087"/>
          </a:xfrm>
          <a:solidFill>
            <a:srgbClr val="0070C0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A2C5542-8EE9-4899-B3DC-9765148F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" y="207963"/>
              <a:ext cx="277813" cy="192087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853F947-858E-4E6D-A5AF-3A0959FA71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8" y="207963"/>
              <a:ext cx="228600" cy="192087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84F204-1F46-4828-AA1B-E074F80F7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" y="207963"/>
              <a:ext cx="201613" cy="192087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5" name="MSIPCMContentMarking" descr="{&quot;HashCode&quot;:-1615348300,&quot;Placement&quot;:&quot;Header&quot;,&quot;Top&quot;:0.0,&quot;Left&quot;:595.2772,&quot;SlideWidth&quot;:720,&quot;SlideHeight&quot;:405}">
            <a:extLst>
              <a:ext uri="{FF2B5EF4-FFF2-40B4-BE49-F238E27FC236}">
                <a16:creationId xmlns:a16="http://schemas.microsoft.com/office/drawing/2014/main" id="{AEB0B7AF-A3EF-44FE-A6A1-CA02CE844605}"/>
              </a:ext>
            </a:extLst>
          </p:cNvPr>
          <p:cNvSpPr txBox="1"/>
          <p:nvPr userDrawn="1"/>
        </p:nvSpPr>
        <p:spPr>
          <a:xfrm>
            <a:off x="7560021" y="0"/>
            <a:ext cx="158397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YPF-Privado</a:t>
            </a:r>
            <a:endParaRPr lang="es-AR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MSIPCMContentMarking" descr="{&quot;HashCode&quot;:-1591210731,&quot;Placement&quot;:&quot;Footer&quot;,&quot;Top&quot;:384.343,&quot;Left&quot;:595.2772,&quot;SlideWidth&quot;:720,&quot;SlideHeight&quot;:405}">
            <a:extLst>
              <a:ext uri="{FF2B5EF4-FFF2-40B4-BE49-F238E27FC236}">
                <a16:creationId xmlns:a16="http://schemas.microsoft.com/office/drawing/2014/main" id="{12FE4C40-7611-42C8-AE9A-1B902D388485}"/>
              </a:ext>
            </a:extLst>
          </p:cNvPr>
          <p:cNvSpPr txBox="1"/>
          <p:nvPr userDrawn="1"/>
        </p:nvSpPr>
        <p:spPr>
          <a:xfrm>
            <a:off x="7560021" y="4881156"/>
            <a:ext cx="158397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YPF-Privado</a:t>
            </a:r>
            <a:endParaRPr lang="es-AR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75" r:id="rId3"/>
    <p:sldLayoutId id="2147483702" r:id="rId4"/>
    <p:sldLayoutId id="2147483677" r:id="rId5"/>
    <p:sldLayoutId id="2147483679" r:id="rId6"/>
    <p:sldLayoutId id="2147483680" r:id="rId7"/>
    <p:sldLayoutId id="2147483678" r:id="rId8"/>
    <p:sldLayoutId id="2147483683" r:id="rId9"/>
    <p:sldLayoutId id="2147483711" r:id="rId10"/>
    <p:sldLayoutId id="2147483709" r:id="rId11"/>
    <p:sldLayoutId id="2147483686" r:id="rId12"/>
    <p:sldLayoutId id="2147483688" r:id="rId13"/>
    <p:sldLayoutId id="2147483712" r:id="rId14"/>
    <p:sldLayoutId id="2147483704" r:id="rId15"/>
    <p:sldLayoutId id="2147483705" r:id="rId16"/>
    <p:sldLayoutId id="2147483691" r:id="rId17"/>
    <p:sldLayoutId id="2147483694" r:id="rId18"/>
    <p:sldLayoutId id="2147483695" r:id="rId19"/>
    <p:sldLayoutId id="2147483706" r:id="rId20"/>
    <p:sldLayoutId id="2147483696" r:id="rId21"/>
    <p:sldLayoutId id="2147483698" r:id="rId22"/>
    <p:sldLayoutId id="2147483697" r:id="rId23"/>
    <p:sldLayoutId id="2147483699" r:id="rId24"/>
    <p:sldLayoutId id="2147483714" r:id="rId25"/>
    <p:sldLayoutId id="2147483715" r:id="rId26"/>
    <p:sldLayoutId id="2147483663" r:id="rId27"/>
    <p:sldLayoutId id="2147483665" r:id="rId28"/>
    <p:sldLayoutId id="2147483666" r:id="rId29"/>
    <p:sldLayoutId id="2147483713" r:id="rId30"/>
    <p:sldLayoutId id="2147483716" r:id="rId3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200" b="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7A8"/>
        </a:buClr>
        <a:buSzPct val="95000"/>
        <a:buFont typeface="Lucida Grande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8775" indent="-176213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7A8"/>
        </a:buClr>
        <a:buSzPct val="95000"/>
        <a:buFont typeface="Lucida Grande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1338" indent="-160338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7A8"/>
        </a:buClr>
        <a:buSzPct val="95000"/>
        <a:buFont typeface="Lucida Grande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15963" indent="-174625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7A8"/>
        </a:buClr>
        <a:buSzPct val="95000"/>
        <a:buFont typeface="Lucida Grande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98525" indent="-182563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67A8"/>
        </a:buClr>
        <a:buSzPct val="95000"/>
        <a:buFont typeface="Lucida Grande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400" y="136800"/>
            <a:ext cx="4042792" cy="330072"/>
          </a:xfrm>
          <a:prstGeom prst="rect">
            <a:avLst/>
          </a:prstGeom>
        </p:spPr>
        <p:txBody>
          <a:bodyPr vert="horz" wrap="square" lIns="144000" tIns="72000" rIns="144000" bIns="72000" rtlCol="0" anchor="t" anchorCtr="0">
            <a:spAutoFit/>
          </a:bodyPr>
          <a:lstStyle/>
          <a:p>
            <a:r>
              <a:rPr lang="es-ES_tradnl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9742"/>
            <a:ext cx="8229600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s-ES_tradnl" dirty="0" err="1"/>
              <a:t>fdfdgfdg</a:t>
            </a:r>
            <a:endParaRPr lang="es-ES_tradnl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0116" y="4962303"/>
            <a:ext cx="180000" cy="9233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82B5CA-E49D-6744-8292-DFBC6A05FD3C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1" name="11 Grupo">
            <a:extLst>
              <a:ext uri="{FF2B5EF4-FFF2-40B4-BE49-F238E27FC236}">
                <a16:creationId xmlns:a16="http://schemas.microsoft.com/office/drawing/2014/main" id="{5044A0BA-2106-4697-A4AB-84E1CB9C862D}"/>
              </a:ext>
            </a:extLst>
          </p:cNvPr>
          <p:cNvGrpSpPr/>
          <p:nvPr userDrawn="1"/>
        </p:nvGrpSpPr>
        <p:grpSpPr>
          <a:xfrm>
            <a:off x="8250638" y="208204"/>
            <a:ext cx="593782" cy="146928"/>
            <a:chOff x="574675" y="207963"/>
            <a:chExt cx="776288" cy="192087"/>
          </a:xfrm>
          <a:solidFill>
            <a:srgbClr val="0070C0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496BC0A-19FB-48A1-87D8-7E0750FC6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" y="207963"/>
              <a:ext cx="277813" cy="192087"/>
            </a:xfrm>
            <a:custGeom>
              <a:avLst/>
              <a:gdLst>
                <a:gd name="T0" fmla="*/ 2147483647 w 524"/>
                <a:gd name="T1" fmla="*/ 0 h 361"/>
                <a:gd name="T2" fmla="*/ 2147483647 w 524"/>
                <a:gd name="T3" fmla="*/ 0 h 361"/>
                <a:gd name="T4" fmla="*/ 2147483647 w 524"/>
                <a:gd name="T5" fmla="*/ 2147483647 h 361"/>
                <a:gd name="T6" fmla="*/ 2147483647 w 524"/>
                <a:gd name="T7" fmla="*/ 2147483647 h 361"/>
                <a:gd name="T8" fmla="*/ 2147483647 w 524"/>
                <a:gd name="T9" fmla="*/ 2147483647 h 361"/>
                <a:gd name="T10" fmla="*/ 2147483647 w 524"/>
                <a:gd name="T11" fmla="*/ 2147483647 h 361"/>
                <a:gd name="T12" fmla="*/ 2147483647 w 524"/>
                <a:gd name="T13" fmla="*/ 2147483647 h 361"/>
                <a:gd name="T14" fmla="*/ 2147483647 w 524"/>
                <a:gd name="T15" fmla="*/ 2147483647 h 361"/>
                <a:gd name="T16" fmla="*/ 2147483647 w 524"/>
                <a:gd name="T17" fmla="*/ 2147483647 h 361"/>
                <a:gd name="T18" fmla="*/ 2147483647 w 524"/>
                <a:gd name="T19" fmla="*/ 2147483647 h 361"/>
                <a:gd name="T20" fmla="*/ 2147483647 w 524"/>
                <a:gd name="T21" fmla="*/ 2147483647 h 361"/>
                <a:gd name="T22" fmla="*/ 2147483647 w 524"/>
                <a:gd name="T23" fmla="*/ 2147483647 h 361"/>
                <a:gd name="T24" fmla="*/ 2147483647 w 524"/>
                <a:gd name="T25" fmla="*/ 2147483647 h 361"/>
                <a:gd name="T26" fmla="*/ 2147483647 w 524"/>
                <a:gd name="T27" fmla="*/ 2147483647 h 361"/>
                <a:gd name="T28" fmla="*/ 2147483647 w 524"/>
                <a:gd name="T29" fmla="*/ 2147483647 h 361"/>
                <a:gd name="T30" fmla="*/ 2147483647 w 524"/>
                <a:gd name="T31" fmla="*/ 2147483647 h 361"/>
                <a:gd name="T32" fmla="*/ 2147483647 w 524"/>
                <a:gd name="T33" fmla="*/ 2147483647 h 361"/>
                <a:gd name="T34" fmla="*/ 2147483647 w 524"/>
                <a:gd name="T35" fmla="*/ 2147483647 h 361"/>
                <a:gd name="T36" fmla="*/ 2147483647 w 524"/>
                <a:gd name="T37" fmla="*/ 2147483647 h 361"/>
                <a:gd name="T38" fmla="*/ 2147483647 w 524"/>
                <a:gd name="T39" fmla="*/ 2147483647 h 361"/>
                <a:gd name="T40" fmla="*/ 2147483647 w 524"/>
                <a:gd name="T41" fmla="*/ 2147483647 h 361"/>
                <a:gd name="T42" fmla="*/ 2147483647 w 524"/>
                <a:gd name="T43" fmla="*/ 2147483647 h 361"/>
                <a:gd name="T44" fmla="*/ 2147483647 w 524"/>
                <a:gd name="T45" fmla="*/ 2147483647 h 361"/>
                <a:gd name="T46" fmla="*/ 2147483647 w 524"/>
                <a:gd name="T47" fmla="*/ 2147483647 h 361"/>
                <a:gd name="T48" fmla="*/ 2147483647 w 524"/>
                <a:gd name="T49" fmla="*/ 2147483647 h 361"/>
                <a:gd name="T50" fmla="*/ 2147483647 w 524"/>
                <a:gd name="T51" fmla="*/ 2147483647 h 361"/>
                <a:gd name="T52" fmla="*/ 2147483647 w 524"/>
                <a:gd name="T53" fmla="*/ 2147483647 h 361"/>
                <a:gd name="T54" fmla="*/ 2147483647 w 524"/>
                <a:gd name="T55" fmla="*/ 2147483647 h 361"/>
                <a:gd name="T56" fmla="*/ 2147483647 w 524"/>
                <a:gd name="T57" fmla="*/ 2147483647 h 361"/>
                <a:gd name="T58" fmla="*/ 0 w 524"/>
                <a:gd name="T59" fmla="*/ 0 h 361"/>
                <a:gd name="T60" fmla="*/ 2147483647 w 524"/>
                <a:gd name="T61" fmla="*/ 0 h 361"/>
                <a:gd name="T62" fmla="*/ 2147483647 w 524"/>
                <a:gd name="T63" fmla="*/ 0 h 361"/>
                <a:gd name="T64" fmla="*/ 2147483647 w 524"/>
                <a:gd name="T65" fmla="*/ 2147483647 h 361"/>
                <a:gd name="T66" fmla="*/ 2147483647 w 524"/>
                <a:gd name="T67" fmla="*/ 2147483647 h 361"/>
                <a:gd name="T68" fmla="*/ 2147483647 w 524"/>
                <a:gd name="T69" fmla="*/ 2147483647 h 361"/>
                <a:gd name="T70" fmla="*/ 2147483647 w 524"/>
                <a:gd name="T71" fmla="*/ 2147483647 h 361"/>
                <a:gd name="T72" fmla="*/ 2147483647 w 524"/>
                <a:gd name="T73" fmla="*/ 2147483647 h 361"/>
                <a:gd name="T74" fmla="*/ 2147483647 w 524"/>
                <a:gd name="T75" fmla="*/ 2147483647 h 361"/>
                <a:gd name="T76" fmla="*/ 2147483647 w 524"/>
                <a:gd name="T77" fmla="*/ 2147483647 h 361"/>
                <a:gd name="T78" fmla="*/ 2147483647 w 524"/>
                <a:gd name="T79" fmla="*/ 2147483647 h 361"/>
                <a:gd name="T80" fmla="*/ 2147483647 w 524"/>
                <a:gd name="T81" fmla="*/ 2147483647 h 361"/>
                <a:gd name="T82" fmla="*/ 2147483647 w 524"/>
                <a:gd name="T83" fmla="*/ 0 h 361"/>
                <a:gd name="T84" fmla="*/ 2147483647 w 52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4" h="361">
                  <a:moveTo>
                    <a:pt x="524" y="0"/>
                  </a:moveTo>
                  <a:lnTo>
                    <a:pt x="524" y="0"/>
                  </a:lnTo>
                  <a:lnTo>
                    <a:pt x="520" y="2"/>
                  </a:lnTo>
                  <a:lnTo>
                    <a:pt x="511" y="8"/>
                  </a:lnTo>
                  <a:lnTo>
                    <a:pt x="498" y="20"/>
                  </a:lnTo>
                  <a:lnTo>
                    <a:pt x="488" y="28"/>
                  </a:lnTo>
                  <a:lnTo>
                    <a:pt x="480" y="39"/>
                  </a:lnTo>
                  <a:lnTo>
                    <a:pt x="338" y="215"/>
                  </a:lnTo>
                  <a:lnTo>
                    <a:pt x="338" y="320"/>
                  </a:lnTo>
                  <a:lnTo>
                    <a:pt x="338" y="330"/>
                  </a:lnTo>
                  <a:lnTo>
                    <a:pt x="340" y="338"/>
                  </a:lnTo>
                  <a:lnTo>
                    <a:pt x="344" y="351"/>
                  </a:lnTo>
                  <a:lnTo>
                    <a:pt x="348" y="358"/>
                  </a:lnTo>
                  <a:lnTo>
                    <a:pt x="349" y="361"/>
                  </a:lnTo>
                  <a:lnTo>
                    <a:pt x="174" y="361"/>
                  </a:lnTo>
                  <a:lnTo>
                    <a:pt x="177" y="358"/>
                  </a:lnTo>
                  <a:lnTo>
                    <a:pt x="180" y="351"/>
                  </a:lnTo>
                  <a:lnTo>
                    <a:pt x="184" y="338"/>
                  </a:lnTo>
                  <a:lnTo>
                    <a:pt x="185" y="330"/>
                  </a:lnTo>
                  <a:lnTo>
                    <a:pt x="185" y="320"/>
                  </a:lnTo>
                  <a:lnTo>
                    <a:pt x="185" y="215"/>
                  </a:lnTo>
                  <a:lnTo>
                    <a:pt x="46" y="40"/>
                  </a:lnTo>
                  <a:lnTo>
                    <a:pt x="36" y="30"/>
                  </a:lnTo>
                  <a:lnTo>
                    <a:pt x="28" y="21"/>
                  </a:lnTo>
                  <a:lnTo>
                    <a:pt x="13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178" y="0"/>
                  </a:lnTo>
                  <a:lnTo>
                    <a:pt x="182" y="13"/>
                  </a:lnTo>
                  <a:lnTo>
                    <a:pt x="190" y="27"/>
                  </a:lnTo>
                  <a:lnTo>
                    <a:pt x="202" y="46"/>
                  </a:lnTo>
                  <a:lnTo>
                    <a:pt x="261" y="137"/>
                  </a:lnTo>
                  <a:lnTo>
                    <a:pt x="263" y="137"/>
                  </a:lnTo>
                  <a:lnTo>
                    <a:pt x="323" y="46"/>
                  </a:lnTo>
                  <a:lnTo>
                    <a:pt x="334" y="27"/>
                  </a:lnTo>
                  <a:lnTo>
                    <a:pt x="341" y="13"/>
                  </a:lnTo>
                  <a:lnTo>
                    <a:pt x="347" y="0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9E330FF-804A-41B4-BC37-0184A4D6F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8" y="207963"/>
              <a:ext cx="228600" cy="192087"/>
            </a:xfrm>
            <a:custGeom>
              <a:avLst/>
              <a:gdLst>
                <a:gd name="T0" fmla="*/ 0 w 431"/>
                <a:gd name="T1" fmla="*/ 0 h 361"/>
                <a:gd name="T2" fmla="*/ 2147483647 w 431"/>
                <a:gd name="T3" fmla="*/ 2147483647 h 361"/>
                <a:gd name="T4" fmla="*/ 2147483647 w 431"/>
                <a:gd name="T5" fmla="*/ 2147483647 h 361"/>
                <a:gd name="T6" fmla="*/ 2147483647 w 431"/>
                <a:gd name="T7" fmla="*/ 2147483647 h 361"/>
                <a:gd name="T8" fmla="*/ 2147483647 w 431"/>
                <a:gd name="T9" fmla="*/ 2147483647 h 361"/>
                <a:gd name="T10" fmla="*/ 2147483647 w 431"/>
                <a:gd name="T11" fmla="*/ 2147483647 h 361"/>
                <a:gd name="T12" fmla="*/ 2147483647 w 431"/>
                <a:gd name="T13" fmla="*/ 2147483647 h 361"/>
                <a:gd name="T14" fmla="*/ 0 w 431"/>
                <a:gd name="T15" fmla="*/ 2147483647 h 361"/>
                <a:gd name="T16" fmla="*/ 2147483647 w 431"/>
                <a:gd name="T17" fmla="*/ 2147483647 h 361"/>
                <a:gd name="T18" fmla="*/ 2147483647 w 431"/>
                <a:gd name="T19" fmla="*/ 2147483647 h 361"/>
                <a:gd name="T20" fmla="*/ 2147483647 w 431"/>
                <a:gd name="T21" fmla="*/ 2147483647 h 361"/>
                <a:gd name="T22" fmla="*/ 2147483647 w 431"/>
                <a:gd name="T23" fmla="*/ 2147483647 h 361"/>
                <a:gd name="T24" fmla="*/ 2147483647 w 431"/>
                <a:gd name="T25" fmla="*/ 2147483647 h 361"/>
                <a:gd name="T26" fmla="*/ 2147483647 w 431"/>
                <a:gd name="T27" fmla="*/ 2147483647 h 361"/>
                <a:gd name="T28" fmla="*/ 2147483647 w 431"/>
                <a:gd name="T29" fmla="*/ 2147483647 h 361"/>
                <a:gd name="T30" fmla="*/ 2147483647 w 431"/>
                <a:gd name="T31" fmla="*/ 2147483647 h 361"/>
                <a:gd name="T32" fmla="*/ 2147483647 w 431"/>
                <a:gd name="T33" fmla="*/ 2147483647 h 361"/>
                <a:gd name="T34" fmla="*/ 2147483647 w 431"/>
                <a:gd name="T35" fmla="*/ 2147483647 h 361"/>
                <a:gd name="T36" fmla="*/ 2147483647 w 431"/>
                <a:gd name="T37" fmla="*/ 2147483647 h 361"/>
                <a:gd name="T38" fmla="*/ 2147483647 w 431"/>
                <a:gd name="T39" fmla="*/ 2147483647 h 361"/>
                <a:gd name="T40" fmla="*/ 2147483647 w 431"/>
                <a:gd name="T41" fmla="*/ 2147483647 h 361"/>
                <a:gd name="T42" fmla="*/ 2147483647 w 431"/>
                <a:gd name="T43" fmla="*/ 2147483647 h 361"/>
                <a:gd name="T44" fmla="*/ 2147483647 w 431"/>
                <a:gd name="T45" fmla="*/ 2147483647 h 361"/>
                <a:gd name="T46" fmla="*/ 2147483647 w 431"/>
                <a:gd name="T47" fmla="*/ 2147483647 h 361"/>
                <a:gd name="T48" fmla="*/ 2147483647 w 431"/>
                <a:gd name="T49" fmla="*/ 2147483647 h 361"/>
                <a:gd name="T50" fmla="*/ 2147483647 w 431"/>
                <a:gd name="T51" fmla="*/ 2147483647 h 361"/>
                <a:gd name="T52" fmla="*/ 2147483647 w 431"/>
                <a:gd name="T53" fmla="*/ 2147483647 h 361"/>
                <a:gd name="T54" fmla="*/ 2147483647 w 431"/>
                <a:gd name="T55" fmla="*/ 2147483647 h 361"/>
                <a:gd name="T56" fmla="*/ 2147483647 w 431"/>
                <a:gd name="T57" fmla="*/ 2147483647 h 361"/>
                <a:gd name="T58" fmla="*/ 2147483647 w 431"/>
                <a:gd name="T59" fmla="*/ 2147483647 h 361"/>
                <a:gd name="T60" fmla="*/ 2147483647 w 431"/>
                <a:gd name="T61" fmla="*/ 2147483647 h 361"/>
                <a:gd name="T62" fmla="*/ 2147483647 w 431"/>
                <a:gd name="T63" fmla="*/ 2147483647 h 361"/>
                <a:gd name="T64" fmla="*/ 2147483647 w 431"/>
                <a:gd name="T65" fmla="*/ 2147483647 h 361"/>
                <a:gd name="T66" fmla="*/ 2147483647 w 431"/>
                <a:gd name="T67" fmla="*/ 2147483647 h 361"/>
                <a:gd name="T68" fmla="*/ 2147483647 w 431"/>
                <a:gd name="T69" fmla="*/ 2147483647 h 361"/>
                <a:gd name="T70" fmla="*/ 2147483647 w 431"/>
                <a:gd name="T71" fmla="*/ 2147483647 h 361"/>
                <a:gd name="T72" fmla="*/ 2147483647 w 431"/>
                <a:gd name="T73" fmla="*/ 2147483647 h 361"/>
                <a:gd name="T74" fmla="*/ 2147483647 w 431"/>
                <a:gd name="T75" fmla="*/ 2147483647 h 361"/>
                <a:gd name="T76" fmla="*/ 2147483647 w 431"/>
                <a:gd name="T77" fmla="*/ 2147483647 h 361"/>
                <a:gd name="T78" fmla="*/ 2147483647 w 431"/>
                <a:gd name="T79" fmla="*/ 2147483647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1" h="361">
                  <a:moveTo>
                    <a:pt x="291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1"/>
                  </a:lnTo>
                  <a:lnTo>
                    <a:pt x="9" y="23"/>
                  </a:lnTo>
                  <a:lnTo>
                    <a:pt x="10" y="31"/>
                  </a:lnTo>
                  <a:lnTo>
                    <a:pt x="11" y="40"/>
                  </a:lnTo>
                  <a:lnTo>
                    <a:pt x="11" y="320"/>
                  </a:lnTo>
                  <a:lnTo>
                    <a:pt x="10" y="330"/>
                  </a:lnTo>
                  <a:lnTo>
                    <a:pt x="9" y="338"/>
                  </a:lnTo>
                  <a:lnTo>
                    <a:pt x="8" y="345"/>
                  </a:lnTo>
                  <a:lnTo>
                    <a:pt x="5" y="351"/>
                  </a:lnTo>
                  <a:lnTo>
                    <a:pt x="2" y="358"/>
                  </a:lnTo>
                  <a:lnTo>
                    <a:pt x="0" y="361"/>
                  </a:lnTo>
                  <a:lnTo>
                    <a:pt x="174" y="361"/>
                  </a:lnTo>
                  <a:lnTo>
                    <a:pt x="173" y="358"/>
                  </a:lnTo>
                  <a:lnTo>
                    <a:pt x="170" y="351"/>
                  </a:lnTo>
                  <a:lnTo>
                    <a:pt x="166" y="338"/>
                  </a:lnTo>
                  <a:lnTo>
                    <a:pt x="165" y="330"/>
                  </a:lnTo>
                  <a:lnTo>
                    <a:pt x="164" y="320"/>
                  </a:lnTo>
                  <a:lnTo>
                    <a:pt x="164" y="233"/>
                  </a:lnTo>
                  <a:lnTo>
                    <a:pt x="291" y="233"/>
                  </a:lnTo>
                  <a:lnTo>
                    <a:pt x="305" y="232"/>
                  </a:lnTo>
                  <a:lnTo>
                    <a:pt x="320" y="231"/>
                  </a:lnTo>
                  <a:lnTo>
                    <a:pt x="334" y="228"/>
                  </a:lnTo>
                  <a:lnTo>
                    <a:pt x="347" y="225"/>
                  </a:lnTo>
                  <a:lnTo>
                    <a:pt x="359" y="221"/>
                  </a:lnTo>
                  <a:lnTo>
                    <a:pt x="371" y="217"/>
                  </a:lnTo>
                  <a:lnTo>
                    <a:pt x="381" y="211"/>
                  </a:lnTo>
                  <a:lnTo>
                    <a:pt x="391" y="203"/>
                  </a:lnTo>
                  <a:lnTo>
                    <a:pt x="401" y="195"/>
                  </a:lnTo>
                  <a:lnTo>
                    <a:pt x="408" y="187"/>
                  </a:lnTo>
                  <a:lnTo>
                    <a:pt x="415" y="177"/>
                  </a:lnTo>
                  <a:lnTo>
                    <a:pt x="421" y="167"/>
                  </a:lnTo>
                  <a:lnTo>
                    <a:pt x="426" y="156"/>
                  </a:lnTo>
                  <a:lnTo>
                    <a:pt x="429" y="144"/>
                  </a:lnTo>
                  <a:lnTo>
                    <a:pt x="430" y="131"/>
                  </a:lnTo>
                  <a:lnTo>
                    <a:pt x="431" y="117"/>
                  </a:lnTo>
                  <a:lnTo>
                    <a:pt x="430" y="103"/>
                  </a:lnTo>
                  <a:lnTo>
                    <a:pt x="429" y="90"/>
                  </a:lnTo>
                  <a:lnTo>
                    <a:pt x="426" y="78"/>
                  </a:lnTo>
                  <a:lnTo>
                    <a:pt x="421" y="67"/>
                  </a:lnTo>
                  <a:lnTo>
                    <a:pt x="415" y="57"/>
                  </a:lnTo>
                  <a:lnTo>
                    <a:pt x="409" y="48"/>
                  </a:lnTo>
                  <a:lnTo>
                    <a:pt x="401" y="38"/>
                  </a:lnTo>
                  <a:lnTo>
                    <a:pt x="392" y="31"/>
                  </a:lnTo>
                  <a:lnTo>
                    <a:pt x="383" y="24"/>
                  </a:lnTo>
                  <a:lnTo>
                    <a:pt x="372" y="18"/>
                  </a:lnTo>
                  <a:lnTo>
                    <a:pt x="360" y="12"/>
                  </a:lnTo>
                  <a:lnTo>
                    <a:pt x="347" y="8"/>
                  </a:lnTo>
                  <a:lnTo>
                    <a:pt x="334" y="5"/>
                  </a:lnTo>
                  <a:lnTo>
                    <a:pt x="321" y="2"/>
                  </a:lnTo>
                  <a:lnTo>
                    <a:pt x="305" y="1"/>
                  </a:lnTo>
                  <a:lnTo>
                    <a:pt x="291" y="0"/>
                  </a:lnTo>
                  <a:close/>
                  <a:moveTo>
                    <a:pt x="214" y="168"/>
                  </a:moveTo>
                  <a:lnTo>
                    <a:pt x="165" y="168"/>
                  </a:lnTo>
                  <a:lnTo>
                    <a:pt x="165" y="68"/>
                  </a:lnTo>
                  <a:lnTo>
                    <a:pt x="214" y="68"/>
                  </a:lnTo>
                  <a:lnTo>
                    <a:pt x="227" y="68"/>
                  </a:lnTo>
                  <a:lnTo>
                    <a:pt x="239" y="70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7" y="86"/>
                  </a:lnTo>
                  <a:lnTo>
                    <a:pt x="273" y="94"/>
                  </a:lnTo>
                  <a:lnTo>
                    <a:pt x="277" y="105"/>
                  </a:lnTo>
                  <a:lnTo>
                    <a:pt x="278" y="117"/>
                  </a:lnTo>
                  <a:lnTo>
                    <a:pt x="277" y="130"/>
                  </a:lnTo>
                  <a:lnTo>
                    <a:pt x="272" y="140"/>
                  </a:lnTo>
                  <a:lnTo>
                    <a:pt x="266" y="149"/>
                  </a:lnTo>
                  <a:lnTo>
                    <a:pt x="259" y="156"/>
                  </a:lnTo>
                  <a:lnTo>
                    <a:pt x="249" y="161"/>
                  </a:lnTo>
                  <a:lnTo>
                    <a:pt x="239" y="164"/>
                  </a:lnTo>
                  <a:lnTo>
                    <a:pt x="227" y="167"/>
                  </a:lnTo>
                  <a:lnTo>
                    <a:pt x="214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8926AF8-DED3-4911-BA5C-FC92821A0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" y="207963"/>
              <a:ext cx="201613" cy="192087"/>
            </a:xfrm>
            <a:custGeom>
              <a:avLst/>
              <a:gdLst>
                <a:gd name="T0" fmla="*/ 2147483647 w 380"/>
                <a:gd name="T1" fmla="*/ 2147483647 h 361"/>
                <a:gd name="T2" fmla="*/ 2147483647 w 380"/>
                <a:gd name="T3" fmla="*/ 2147483647 h 361"/>
                <a:gd name="T4" fmla="*/ 2147483647 w 380"/>
                <a:gd name="T5" fmla="*/ 2147483647 h 361"/>
                <a:gd name="T6" fmla="*/ 2147483647 w 380"/>
                <a:gd name="T7" fmla="*/ 2147483647 h 361"/>
                <a:gd name="T8" fmla="*/ 2147483647 w 380"/>
                <a:gd name="T9" fmla="*/ 2147483647 h 361"/>
                <a:gd name="T10" fmla="*/ 2147483647 w 380"/>
                <a:gd name="T11" fmla="*/ 2147483647 h 361"/>
                <a:gd name="T12" fmla="*/ 2147483647 w 380"/>
                <a:gd name="T13" fmla="*/ 2147483647 h 361"/>
                <a:gd name="T14" fmla="*/ 2147483647 w 380"/>
                <a:gd name="T15" fmla="*/ 2147483647 h 361"/>
                <a:gd name="T16" fmla="*/ 2147483647 w 380"/>
                <a:gd name="T17" fmla="*/ 2147483647 h 361"/>
                <a:gd name="T18" fmla="*/ 2147483647 w 380"/>
                <a:gd name="T19" fmla="*/ 2147483647 h 361"/>
                <a:gd name="T20" fmla="*/ 2147483647 w 380"/>
                <a:gd name="T21" fmla="*/ 2147483647 h 361"/>
                <a:gd name="T22" fmla="*/ 2147483647 w 380"/>
                <a:gd name="T23" fmla="*/ 2147483647 h 361"/>
                <a:gd name="T24" fmla="*/ 2147483647 w 380"/>
                <a:gd name="T25" fmla="*/ 2147483647 h 361"/>
                <a:gd name="T26" fmla="*/ 2147483647 w 380"/>
                <a:gd name="T27" fmla="*/ 2147483647 h 361"/>
                <a:gd name="T28" fmla="*/ 2147483647 w 380"/>
                <a:gd name="T29" fmla="*/ 2147483647 h 361"/>
                <a:gd name="T30" fmla="*/ 2147483647 w 380"/>
                <a:gd name="T31" fmla="*/ 2147483647 h 361"/>
                <a:gd name="T32" fmla="*/ 2147483647 w 380"/>
                <a:gd name="T33" fmla="*/ 2147483647 h 361"/>
                <a:gd name="T34" fmla="*/ 2147483647 w 380"/>
                <a:gd name="T35" fmla="*/ 2147483647 h 361"/>
                <a:gd name="T36" fmla="*/ 2147483647 w 380"/>
                <a:gd name="T37" fmla="*/ 2147483647 h 361"/>
                <a:gd name="T38" fmla="*/ 2147483647 w 380"/>
                <a:gd name="T39" fmla="*/ 2147483647 h 361"/>
                <a:gd name="T40" fmla="*/ 2147483647 w 380"/>
                <a:gd name="T41" fmla="*/ 2147483647 h 361"/>
                <a:gd name="T42" fmla="*/ 2147483647 w 380"/>
                <a:gd name="T43" fmla="*/ 2147483647 h 361"/>
                <a:gd name="T44" fmla="*/ 2147483647 w 380"/>
                <a:gd name="T45" fmla="*/ 2147483647 h 361"/>
                <a:gd name="T46" fmla="*/ 2147483647 w 380"/>
                <a:gd name="T47" fmla="*/ 2147483647 h 361"/>
                <a:gd name="T48" fmla="*/ 2147483647 w 380"/>
                <a:gd name="T49" fmla="*/ 2147483647 h 361"/>
                <a:gd name="T50" fmla="*/ 2147483647 w 380"/>
                <a:gd name="T51" fmla="*/ 2147483647 h 361"/>
                <a:gd name="T52" fmla="*/ 2147483647 w 380"/>
                <a:gd name="T53" fmla="*/ 2147483647 h 361"/>
                <a:gd name="T54" fmla="*/ 2147483647 w 380"/>
                <a:gd name="T55" fmla="*/ 2147483647 h 361"/>
                <a:gd name="T56" fmla="*/ 0 w 380"/>
                <a:gd name="T57" fmla="*/ 2147483647 h 361"/>
                <a:gd name="T58" fmla="*/ 0 w 380"/>
                <a:gd name="T59" fmla="*/ 2147483647 h 361"/>
                <a:gd name="T60" fmla="*/ 2147483647 w 380"/>
                <a:gd name="T61" fmla="*/ 2147483647 h 361"/>
                <a:gd name="T62" fmla="*/ 2147483647 w 380"/>
                <a:gd name="T63" fmla="*/ 2147483647 h 361"/>
                <a:gd name="T64" fmla="*/ 2147483647 w 380"/>
                <a:gd name="T65" fmla="*/ 2147483647 h 361"/>
                <a:gd name="T66" fmla="*/ 2147483647 w 380"/>
                <a:gd name="T67" fmla="*/ 2147483647 h 361"/>
                <a:gd name="T68" fmla="*/ 2147483647 w 380"/>
                <a:gd name="T69" fmla="*/ 2147483647 h 361"/>
                <a:gd name="T70" fmla="*/ 2147483647 w 380"/>
                <a:gd name="T71" fmla="*/ 2147483647 h 361"/>
                <a:gd name="T72" fmla="*/ 2147483647 w 380"/>
                <a:gd name="T73" fmla="*/ 2147483647 h 361"/>
                <a:gd name="T74" fmla="*/ 2147483647 w 380"/>
                <a:gd name="T75" fmla="*/ 2147483647 h 361"/>
                <a:gd name="T76" fmla="*/ 2147483647 w 380"/>
                <a:gd name="T77" fmla="*/ 2147483647 h 361"/>
                <a:gd name="T78" fmla="*/ 2147483647 w 380"/>
                <a:gd name="T79" fmla="*/ 2147483647 h 361"/>
                <a:gd name="T80" fmla="*/ 2147483647 w 380"/>
                <a:gd name="T81" fmla="*/ 2147483647 h 361"/>
                <a:gd name="T82" fmla="*/ 2147483647 w 380"/>
                <a:gd name="T83" fmla="*/ 2147483647 h 361"/>
                <a:gd name="T84" fmla="*/ 0 w 380"/>
                <a:gd name="T85" fmla="*/ 0 h 361"/>
                <a:gd name="T86" fmla="*/ 2147483647 w 380"/>
                <a:gd name="T87" fmla="*/ 0 h 361"/>
                <a:gd name="T88" fmla="*/ 2147483647 w 380"/>
                <a:gd name="T89" fmla="*/ 2147483647 h 3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80" h="361">
                  <a:moveTo>
                    <a:pt x="380" y="84"/>
                  </a:moveTo>
                  <a:lnTo>
                    <a:pt x="380" y="84"/>
                  </a:lnTo>
                  <a:lnTo>
                    <a:pt x="378" y="83"/>
                  </a:lnTo>
                  <a:lnTo>
                    <a:pt x="370" y="80"/>
                  </a:lnTo>
                  <a:lnTo>
                    <a:pt x="355" y="76"/>
                  </a:lnTo>
                  <a:lnTo>
                    <a:pt x="347" y="75"/>
                  </a:lnTo>
                  <a:lnTo>
                    <a:pt x="338" y="75"/>
                  </a:lnTo>
                  <a:lnTo>
                    <a:pt x="164" y="75"/>
                  </a:lnTo>
                  <a:lnTo>
                    <a:pt x="164" y="161"/>
                  </a:lnTo>
                  <a:lnTo>
                    <a:pt x="303" y="161"/>
                  </a:lnTo>
                  <a:lnTo>
                    <a:pt x="322" y="161"/>
                  </a:lnTo>
                  <a:lnTo>
                    <a:pt x="336" y="158"/>
                  </a:lnTo>
                  <a:lnTo>
                    <a:pt x="350" y="155"/>
                  </a:lnTo>
                  <a:lnTo>
                    <a:pt x="350" y="240"/>
                  </a:lnTo>
                  <a:lnTo>
                    <a:pt x="346" y="239"/>
                  </a:lnTo>
                  <a:lnTo>
                    <a:pt x="336" y="237"/>
                  </a:lnTo>
                  <a:lnTo>
                    <a:pt x="322" y="234"/>
                  </a:lnTo>
                  <a:lnTo>
                    <a:pt x="303" y="233"/>
                  </a:lnTo>
                  <a:lnTo>
                    <a:pt x="164" y="233"/>
                  </a:lnTo>
                  <a:lnTo>
                    <a:pt x="164" y="321"/>
                  </a:lnTo>
                  <a:lnTo>
                    <a:pt x="164" y="331"/>
                  </a:lnTo>
                  <a:lnTo>
                    <a:pt x="165" y="338"/>
                  </a:lnTo>
                  <a:lnTo>
                    <a:pt x="169" y="351"/>
                  </a:lnTo>
                  <a:lnTo>
                    <a:pt x="172" y="358"/>
                  </a:lnTo>
                  <a:lnTo>
                    <a:pt x="173" y="361"/>
                  </a:lnTo>
                  <a:lnTo>
                    <a:pt x="0" y="361"/>
                  </a:lnTo>
                  <a:lnTo>
                    <a:pt x="1" y="358"/>
                  </a:lnTo>
                  <a:lnTo>
                    <a:pt x="4" y="351"/>
                  </a:lnTo>
                  <a:lnTo>
                    <a:pt x="8" y="338"/>
                  </a:lnTo>
                  <a:lnTo>
                    <a:pt x="9" y="331"/>
                  </a:lnTo>
                  <a:lnTo>
                    <a:pt x="10" y="321"/>
                  </a:lnTo>
                  <a:lnTo>
                    <a:pt x="10" y="40"/>
                  </a:lnTo>
                  <a:lnTo>
                    <a:pt x="9" y="31"/>
                  </a:lnTo>
                  <a:lnTo>
                    <a:pt x="8" y="23"/>
                  </a:lnTo>
                  <a:lnTo>
                    <a:pt x="7" y="15"/>
                  </a:lnTo>
                  <a:lnTo>
                    <a:pt x="4" y="9"/>
                  </a:lnTo>
                  <a:lnTo>
                    <a:pt x="1" y="2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" name="MSIPCMContentMarking" descr="{&quot;HashCode&quot;:-1615348300,&quot;Placement&quot;:&quot;Header&quot;,&quot;Top&quot;:0.0,&quot;Left&quot;:595.2772,&quot;SlideWidth&quot;:720,&quot;SlideHeight&quot;:405}">
            <a:extLst>
              <a:ext uri="{FF2B5EF4-FFF2-40B4-BE49-F238E27FC236}">
                <a16:creationId xmlns:a16="http://schemas.microsoft.com/office/drawing/2014/main" id="{C98B23F3-6854-4838-9B7D-3307A203ABA7}"/>
              </a:ext>
            </a:extLst>
          </p:cNvPr>
          <p:cNvSpPr txBox="1"/>
          <p:nvPr userDrawn="1"/>
        </p:nvSpPr>
        <p:spPr>
          <a:xfrm>
            <a:off x="7560021" y="0"/>
            <a:ext cx="158397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YPF-Privado</a:t>
            </a:r>
          </a:p>
        </p:txBody>
      </p:sp>
      <p:sp>
        <p:nvSpPr>
          <p:cNvPr id="5" name="MSIPCMContentMarking" descr="{&quot;HashCode&quot;:-1591210731,&quot;Placement&quot;:&quot;Footer&quot;,&quot;Top&quot;:384.343,&quot;Left&quot;:595.2772,&quot;SlideWidth&quot;:720,&quot;SlideHeight&quot;:405}">
            <a:extLst>
              <a:ext uri="{FF2B5EF4-FFF2-40B4-BE49-F238E27FC236}">
                <a16:creationId xmlns:a16="http://schemas.microsoft.com/office/drawing/2014/main" id="{D18DCE1A-AC2A-4541-8EB3-A4E8B609DE68}"/>
              </a:ext>
            </a:extLst>
          </p:cNvPr>
          <p:cNvSpPr txBox="1"/>
          <p:nvPr userDrawn="1"/>
        </p:nvSpPr>
        <p:spPr>
          <a:xfrm>
            <a:off x="7560021" y="4881156"/>
            <a:ext cx="158397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YPF-Privado</a:t>
            </a:r>
          </a:p>
        </p:txBody>
      </p:sp>
    </p:spTree>
    <p:extLst>
      <p:ext uri="{BB962C8B-B14F-4D97-AF65-F5344CB8AC3E}">
        <p14:creationId xmlns:p14="http://schemas.microsoft.com/office/powerpoint/2010/main" val="398934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200" b="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67A8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2" y="127373"/>
            <a:ext cx="8534400" cy="449732"/>
          </a:xfrm>
          <a:prstGeom prst="rect">
            <a:avLst/>
          </a:prstGeom>
        </p:spPr>
      </p:pic>
      <p:sp>
        <p:nvSpPr>
          <p:cNvPr id="2" name="MSIPCMContentMarking" descr="{&quot;HashCode&quot;:-1615348300,&quot;Placement&quot;:&quot;Header&quot;,&quot;Top&quot;:0.0,&quot;Left&quot;:595.2772,&quot;SlideWidth&quot;:720,&quot;SlideHeight&quot;:405}">
            <a:extLst>
              <a:ext uri="{FF2B5EF4-FFF2-40B4-BE49-F238E27FC236}">
                <a16:creationId xmlns:a16="http://schemas.microsoft.com/office/drawing/2014/main" id="{FE723F6E-B81E-43A2-82EC-BF56D8D8C081}"/>
              </a:ext>
            </a:extLst>
          </p:cNvPr>
          <p:cNvSpPr txBox="1"/>
          <p:nvPr userDrawn="1"/>
        </p:nvSpPr>
        <p:spPr>
          <a:xfrm>
            <a:off x="7560021" y="0"/>
            <a:ext cx="158397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YPF-Privado</a:t>
            </a:r>
          </a:p>
        </p:txBody>
      </p:sp>
      <p:sp>
        <p:nvSpPr>
          <p:cNvPr id="3" name="MSIPCMContentMarking" descr="{&quot;HashCode&quot;:-1591210731,&quot;Placement&quot;:&quot;Footer&quot;,&quot;Top&quot;:384.343,&quot;Left&quot;:595.2772,&quot;SlideWidth&quot;:720,&quot;SlideHeight&quot;:405}">
            <a:extLst>
              <a:ext uri="{FF2B5EF4-FFF2-40B4-BE49-F238E27FC236}">
                <a16:creationId xmlns:a16="http://schemas.microsoft.com/office/drawing/2014/main" id="{D4E37EC9-9FAF-4936-890C-A0E3BB7C4778}"/>
              </a:ext>
            </a:extLst>
          </p:cNvPr>
          <p:cNvSpPr txBox="1"/>
          <p:nvPr userDrawn="1"/>
        </p:nvSpPr>
        <p:spPr>
          <a:xfrm>
            <a:off x="7560021" y="4881156"/>
            <a:ext cx="158397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</a:rPr>
              <a:t>Documento: YPF-Privado</a:t>
            </a:r>
          </a:p>
        </p:txBody>
      </p:sp>
    </p:spTree>
    <p:extLst>
      <p:ext uri="{BB962C8B-B14F-4D97-AF65-F5344CB8AC3E}">
        <p14:creationId xmlns:p14="http://schemas.microsoft.com/office/powerpoint/2010/main" val="28776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7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17.xml"/><Relationship Id="rId10" Type="http://schemas.openxmlformats.org/officeDocument/2006/relationships/image" Target="../media/image7.png"/><Relationship Id="rId4" Type="http://schemas.openxmlformats.org/officeDocument/2006/relationships/slide" Target="slide11.xml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7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ítulo 6">
            <a:extLst>
              <a:ext uri="{FF2B5EF4-FFF2-40B4-BE49-F238E27FC236}">
                <a16:creationId xmlns:a16="http://schemas.microsoft.com/office/drawing/2014/main" id="{F82F867B-A5EE-4081-AFCE-57A82CB998A1}"/>
              </a:ext>
            </a:extLst>
          </p:cNvPr>
          <p:cNvSpPr txBox="1">
            <a:spLocks/>
          </p:cNvSpPr>
          <p:nvPr/>
        </p:nvSpPr>
        <p:spPr>
          <a:xfrm>
            <a:off x="8100392" y="4803998"/>
            <a:ext cx="81392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/>
            </a:pPr>
            <a:r>
              <a:rPr kumimoji="0" lang="es-AR" sz="75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NOVIEMBRE 2023</a:t>
            </a:r>
          </a:p>
        </p:txBody>
      </p:sp>
      <p:sp>
        <p:nvSpPr>
          <p:cNvPr id="17" name="Título 5">
            <a:extLst>
              <a:ext uri="{FF2B5EF4-FFF2-40B4-BE49-F238E27FC236}">
                <a16:creationId xmlns:a16="http://schemas.microsoft.com/office/drawing/2014/main" id="{43C539F3-E2CB-4F64-9984-91A4F1B4B54D}"/>
              </a:ext>
            </a:extLst>
          </p:cNvPr>
          <p:cNvSpPr txBox="1">
            <a:spLocks/>
          </p:cNvSpPr>
          <p:nvPr/>
        </p:nvSpPr>
        <p:spPr>
          <a:xfrm>
            <a:off x="0" y="3891410"/>
            <a:ext cx="9144000" cy="316804"/>
          </a:xfrm>
          <a:prstGeom prst="rect">
            <a:avLst/>
          </a:prstGeom>
          <a:solidFill>
            <a:sysClr val="window" lastClr="FFFFFF"/>
          </a:solidFill>
        </p:spPr>
        <p:txBody>
          <a:bodyPr vert="horz" wrap="square" lIns="108000" tIns="54000" rIns="108000" bIns="54000" rtlCol="0" anchor="ctr" anchorCtr="0">
            <a:spAutoFit/>
          </a:bodyPr>
          <a:lstStyle>
            <a:defPPr>
              <a:defRPr lang="es-A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35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ADECUACIÓN DE FACILITIES EN PLANTAS DE TRATAMIENTO DE AGUA PARA RECUPERACION TERCIARIA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Título 5">
            <a:extLst>
              <a:ext uri="{FF2B5EF4-FFF2-40B4-BE49-F238E27FC236}">
                <a16:creationId xmlns:a16="http://schemas.microsoft.com/office/drawing/2014/main" id="{662EE550-0669-42C3-9EBE-121CDE108818}"/>
              </a:ext>
            </a:extLst>
          </p:cNvPr>
          <p:cNvSpPr txBox="1">
            <a:spLocks/>
          </p:cNvSpPr>
          <p:nvPr/>
        </p:nvSpPr>
        <p:spPr>
          <a:xfrm>
            <a:off x="0" y="4184246"/>
            <a:ext cx="3441348" cy="270638"/>
          </a:xfrm>
          <a:prstGeom prst="rect">
            <a:avLst/>
          </a:prstGeom>
          <a:solidFill>
            <a:sysClr val="window" lastClr="FFFFFF"/>
          </a:solidFill>
        </p:spPr>
        <p:txBody>
          <a:bodyPr vert="horz" wrap="square" lIns="108000" tIns="54000" rIns="108000" bIns="54000" rtlCol="0" anchor="ctr" anchorCtr="0">
            <a:spAutoFit/>
          </a:bodyPr>
          <a:lstStyle>
            <a:defPPr>
              <a:defRPr lang="es-A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Autores: Herrero Segura Marina, Morandini Fabián</a:t>
            </a:r>
          </a:p>
        </p:txBody>
      </p:sp>
      <p:pic>
        <p:nvPicPr>
          <p:cNvPr id="19" name="Marcador de posición de imagen 7">
            <a:extLst>
              <a:ext uri="{FF2B5EF4-FFF2-40B4-BE49-F238E27FC236}">
                <a16:creationId xmlns:a16="http://schemas.microsoft.com/office/drawing/2014/main" id="{48B6EC90-8043-4230-81F9-057662E8E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9" b="18719"/>
          <a:stretch>
            <a:fillRect/>
          </a:stretch>
        </p:blipFill>
        <p:spPr>
          <a:xfrm>
            <a:off x="0" y="605837"/>
            <a:ext cx="9144000" cy="32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26F5660B-83C4-4ED4-A27A-16877895D7DA}"/>
              </a:ext>
            </a:extLst>
          </p:cNvPr>
          <p:cNvSpPr txBox="1"/>
          <p:nvPr/>
        </p:nvSpPr>
        <p:spPr>
          <a:xfrm>
            <a:off x="8210289" y="2493868"/>
            <a:ext cx="899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dirty="0">
                <a:solidFill>
                  <a:schemeClr val="tx2"/>
                </a:solidFill>
              </a:rPr>
              <a:t>8.600 m</a:t>
            </a:r>
            <a:r>
              <a:rPr lang="es-AR" sz="1100" b="1" baseline="30000" dirty="0">
                <a:solidFill>
                  <a:schemeClr val="tx2"/>
                </a:solidFill>
              </a:rPr>
              <a:t>3</a:t>
            </a:r>
            <a:r>
              <a:rPr lang="es-AR" sz="1100" b="1" dirty="0">
                <a:solidFill>
                  <a:schemeClr val="tx2"/>
                </a:solidFill>
              </a:rPr>
              <a:t>/d</a:t>
            </a: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0390D577-CACA-41C6-8023-B8BF94B6C656}"/>
              </a:ext>
            </a:extLst>
          </p:cNvPr>
          <p:cNvSpPr/>
          <p:nvPr/>
        </p:nvSpPr>
        <p:spPr>
          <a:xfrm>
            <a:off x="8137426" y="1022107"/>
            <a:ext cx="106983" cy="3205128"/>
          </a:xfrm>
          <a:prstGeom prst="rightBrace">
            <a:avLst/>
          </a:prstGeom>
          <a:noFill/>
          <a:ln w="9525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B587EB-5F72-4F49-8958-4CF8CE3277A5}"/>
              </a:ext>
            </a:extLst>
          </p:cNvPr>
          <p:cNvSpPr txBox="1"/>
          <p:nvPr/>
        </p:nvSpPr>
        <p:spPr>
          <a:xfrm>
            <a:off x="5650424" y="2067694"/>
            <a:ext cx="899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>
                <a:solidFill>
                  <a:schemeClr val="tx2"/>
                </a:solidFill>
              </a:rPr>
              <a:t>82 kg/cm</a:t>
            </a:r>
            <a:r>
              <a:rPr lang="es-AR" sz="1000" b="1" baseline="30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106B136-885F-404F-8026-713D0586D322}"/>
              </a:ext>
            </a:extLst>
          </p:cNvPr>
          <p:cNvSpPr txBox="1"/>
          <p:nvPr/>
        </p:nvSpPr>
        <p:spPr>
          <a:xfrm>
            <a:off x="514452" y="3075808"/>
            <a:ext cx="899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b="1" dirty="0">
                <a:solidFill>
                  <a:schemeClr val="tx2"/>
                </a:solidFill>
              </a:rPr>
              <a:t>8.600 m3/d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376A5E5-0DC8-4479-A115-DEB77BAB7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967386"/>
            <a:ext cx="7597873" cy="351946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864DF212-FF0C-44A1-BE3A-600BE3BB52B7}"/>
              </a:ext>
            </a:extLst>
          </p:cNvPr>
          <p:cNvGrpSpPr/>
          <p:nvPr/>
        </p:nvGrpSpPr>
        <p:grpSpPr>
          <a:xfrm>
            <a:off x="539553" y="967386"/>
            <a:ext cx="7597873" cy="3519469"/>
            <a:chOff x="539551" y="967385"/>
            <a:chExt cx="7597873" cy="351946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DD296C5-4FD1-4C67-BCE6-3944EE8F4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51" y="967385"/>
              <a:ext cx="7597873" cy="3519469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819D17CF-FB24-4EAB-8494-1854EC55A78F}"/>
                </a:ext>
              </a:extLst>
            </p:cNvPr>
            <p:cNvSpPr txBox="1"/>
            <p:nvPr/>
          </p:nvSpPr>
          <p:spPr>
            <a:xfrm>
              <a:off x="5650421" y="3267377"/>
              <a:ext cx="8995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000" b="1" dirty="0">
                  <a:solidFill>
                    <a:schemeClr val="tx2"/>
                  </a:solidFill>
                </a:rPr>
                <a:t>87 kg/cm</a:t>
              </a:r>
              <a:r>
                <a:rPr lang="es-AR" sz="1000" b="1" baseline="30000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61721712-3F44-4B39-A823-407B3DF56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25" name="Título 5">
            <a:extLst>
              <a:ext uri="{FF2B5EF4-FFF2-40B4-BE49-F238E27FC236}">
                <a16:creationId xmlns:a16="http://schemas.microsoft.com/office/drawing/2014/main" id="{F1608FB5-0477-4253-8629-24DAA676FC80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5290451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2010-2016: INYECCIÓN DE AGUA / AGUA SALADA SIN TRATAMIENTO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74BC097-98D7-4372-8E01-9CF432195FAF}"/>
              </a:ext>
            </a:extLst>
          </p:cNvPr>
          <p:cNvGrpSpPr/>
          <p:nvPr/>
        </p:nvGrpSpPr>
        <p:grpSpPr>
          <a:xfrm>
            <a:off x="0" y="939185"/>
            <a:ext cx="8137426" cy="3651839"/>
            <a:chOff x="-7130852" y="-2023773"/>
            <a:chExt cx="8137426" cy="3651839"/>
          </a:xfrm>
          <a:solidFill>
            <a:srgbClr val="E6E6E6"/>
          </a:solidFill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F261FFD-93D0-4AB2-8D8D-6219180F2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7069447" y="-2023773"/>
              <a:ext cx="8076021" cy="3651839"/>
            </a:xfrm>
            <a:prstGeom prst="rect">
              <a:avLst/>
            </a:prstGeom>
            <a:grpFill/>
          </p:spPr>
        </p:pic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65BBAB71-C122-418A-BB95-12B4A2E36132}"/>
                </a:ext>
              </a:extLst>
            </p:cNvPr>
            <p:cNvGrpSpPr/>
            <p:nvPr/>
          </p:nvGrpSpPr>
          <p:grpSpPr>
            <a:xfrm>
              <a:off x="-7130852" y="-1049670"/>
              <a:ext cx="6294374" cy="1703632"/>
              <a:chOff x="266723" y="1948238"/>
              <a:chExt cx="6294374" cy="1703632"/>
            </a:xfrm>
            <a:grpFill/>
          </p:grpSpPr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E9EA4072-82EB-4EAB-9ACF-4683EF7DF3A2}"/>
                  </a:ext>
                </a:extLst>
              </p:cNvPr>
              <p:cNvGrpSpPr/>
              <p:nvPr/>
            </p:nvGrpSpPr>
            <p:grpSpPr>
              <a:xfrm>
                <a:off x="5622150" y="1948238"/>
                <a:ext cx="938947" cy="1572668"/>
                <a:chOff x="5650423" y="1940929"/>
                <a:chExt cx="938947" cy="1572668"/>
              </a:xfrm>
              <a:grpFill/>
            </p:grpSpPr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C860BCC3-1D8E-4E2D-9765-F90E71132251}"/>
                    </a:ext>
                  </a:extLst>
                </p:cNvPr>
                <p:cNvSpPr txBox="1"/>
                <p:nvPr/>
              </p:nvSpPr>
              <p:spPr>
                <a:xfrm>
                  <a:off x="5689777" y="3267376"/>
                  <a:ext cx="899593" cy="2462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000" b="1" dirty="0">
                      <a:solidFill>
                        <a:schemeClr val="tx2"/>
                      </a:solidFill>
                    </a:rPr>
                    <a:t>87 kg/cm</a:t>
                  </a:r>
                  <a:r>
                    <a:rPr lang="es-AR" sz="1000" b="1" baseline="30000" dirty="0">
                      <a:solidFill>
                        <a:schemeClr val="tx2"/>
                      </a:solidFill>
                    </a:rPr>
                    <a:t>2</a:t>
                  </a:r>
                </a:p>
              </p:txBody>
            </p:sp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2AFFC1E0-4200-403F-BB1A-C10B091F0591}"/>
                    </a:ext>
                  </a:extLst>
                </p:cNvPr>
                <p:cNvSpPr txBox="1"/>
                <p:nvPr/>
              </p:nvSpPr>
              <p:spPr>
                <a:xfrm>
                  <a:off x="5650423" y="1940929"/>
                  <a:ext cx="899593" cy="2462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000" b="1" dirty="0">
                      <a:solidFill>
                        <a:schemeClr val="tx2"/>
                      </a:solidFill>
                    </a:rPr>
                    <a:t>87 kg/cm</a:t>
                  </a:r>
                  <a:r>
                    <a:rPr lang="es-AR" sz="1000" b="1" baseline="30000" dirty="0">
                      <a:solidFill>
                        <a:schemeClr val="tx2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20365D7-8C81-4C77-AE10-DB47F8DB37E2}"/>
                  </a:ext>
                </a:extLst>
              </p:cNvPr>
              <p:cNvSpPr txBox="1"/>
              <p:nvPr/>
            </p:nvSpPr>
            <p:spPr>
              <a:xfrm>
                <a:off x="300950" y="2467599"/>
                <a:ext cx="899593" cy="2616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s-AR" sz="1100" b="1" dirty="0">
                    <a:solidFill>
                      <a:schemeClr val="tx2"/>
                    </a:solidFill>
                  </a:rPr>
                  <a:t>8.600 m</a:t>
                </a:r>
                <a:r>
                  <a:rPr lang="es-AR" sz="1100" b="1" baseline="30000" dirty="0">
                    <a:solidFill>
                      <a:schemeClr val="tx2"/>
                    </a:solidFill>
                  </a:rPr>
                  <a:t>3</a:t>
                </a:r>
                <a:r>
                  <a:rPr lang="es-AR" sz="1100" b="1" dirty="0">
                    <a:solidFill>
                      <a:schemeClr val="tx2"/>
                    </a:solidFill>
                  </a:rPr>
                  <a:t>/d</a:t>
                </a:r>
              </a:p>
            </p:txBody>
          </p:sp>
          <p:sp>
            <p:nvSpPr>
              <p:cNvPr id="19" name="Cerrar llave 18">
                <a:extLst>
                  <a:ext uri="{FF2B5EF4-FFF2-40B4-BE49-F238E27FC236}">
                    <a16:creationId xmlns:a16="http://schemas.microsoft.com/office/drawing/2014/main" id="{0F7615D3-E0E1-472F-95E4-ADC5F08C2FF4}"/>
                  </a:ext>
                </a:extLst>
              </p:cNvPr>
              <p:cNvSpPr/>
              <p:nvPr/>
            </p:nvSpPr>
            <p:spPr>
              <a:xfrm rot="10800000">
                <a:off x="266723" y="2067693"/>
                <a:ext cx="56803" cy="1584177"/>
              </a:xfrm>
              <a:prstGeom prst="rightBrace">
                <a:avLst/>
              </a:prstGeom>
              <a:grpFill/>
              <a:ln w="9525">
                <a:solidFill>
                  <a:srgbClr val="1F497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 descr="Gráfico de barras">
            <a:extLst>
              <a:ext uri="{FF2B5EF4-FFF2-40B4-BE49-F238E27FC236}">
                <a16:creationId xmlns:a16="http://schemas.microsoft.com/office/drawing/2014/main" id="{E9DA5655-D9D8-478C-8FC4-46A6758D6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6512" y="952229"/>
            <a:ext cx="357910" cy="357910"/>
          </a:xfrm>
          <a:prstGeom prst="rect">
            <a:avLst/>
          </a:prstGeom>
        </p:spPr>
      </p:pic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0B69CDB2-FB95-4C28-B667-6B265C2372D7}"/>
              </a:ext>
            </a:extLst>
          </p:cNvPr>
          <p:cNvSpPr txBox="1">
            <a:spLocks/>
          </p:cNvSpPr>
          <p:nvPr/>
        </p:nvSpPr>
        <p:spPr>
          <a:xfrm>
            <a:off x="321399" y="1033141"/>
            <a:ext cx="10873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Calidad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BBF1E2-802F-4B2A-8892-D74AA8330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590205"/>
            <a:ext cx="4167507" cy="27097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C9D0B2D-8D81-4533-9D2A-013DB50EB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25" y="1594586"/>
            <a:ext cx="4139598" cy="27009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487005D-6108-4A42-BAD5-93571E75D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14" name="Título 5">
            <a:extLst>
              <a:ext uri="{FF2B5EF4-FFF2-40B4-BE49-F238E27FC236}">
                <a16:creationId xmlns:a16="http://schemas.microsoft.com/office/drawing/2014/main" id="{BA508AA2-EDAE-4706-93F0-499A9F0118E0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5290451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2010-2016: INYECCIÓN DE AGUA / AGUA SALADA SIN TRATAMIENTO</a:t>
            </a:r>
          </a:p>
        </p:txBody>
      </p:sp>
    </p:spTree>
    <p:extLst>
      <p:ext uri="{BB962C8B-B14F-4D97-AF65-F5344CB8AC3E}">
        <p14:creationId xmlns:p14="http://schemas.microsoft.com/office/powerpoint/2010/main" val="71153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16"/>
          </p:nvPr>
        </p:nvSpPr>
        <p:spPr>
          <a:xfrm>
            <a:off x="395288" y="4022959"/>
            <a:ext cx="8424000" cy="215444"/>
          </a:xfrm>
        </p:spPr>
        <p:txBody>
          <a:bodyPr/>
          <a:lstStyle/>
          <a:p>
            <a:r>
              <a:rPr lang="es-AR" b="1" dirty="0"/>
              <a:t>INCORPORACIÓN DE EQUIPOS PARA TRATAMIENTO DE AGUA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176B859B-35D2-46CD-A57C-4934D0F7EE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b="27697"/>
          <a:stretch>
            <a:fillRect/>
          </a:stretch>
        </p:blipFill>
        <p:spPr>
          <a:xfrm>
            <a:off x="0" y="536401"/>
            <a:ext cx="9144000" cy="3060000"/>
          </a:xfr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011BEC59-C464-4CB7-8421-07D03218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62" y="3336958"/>
            <a:ext cx="2023659" cy="360850"/>
          </a:xfrm>
        </p:spPr>
        <p:txBody>
          <a:bodyPr/>
          <a:lstStyle/>
          <a:p>
            <a:r>
              <a:rPr lang="es-AR" dirty="0"/>
              <a:t>PERÍODO 2017-2018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AC0AC7-B9AB-4C73-9D9C-25743F76F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5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4BF65910-D454-4186-82DB-1A2E14242A0B}"/>
              </a:ext>
            </a:extLst>
          </p:cNvPr>
          <p:cNvSpPr txBox="1">
            <a:spLocks/>
          </p:cNvSpPr>
          <p:nvPr/>
        </p:nvSpPr>
        <p:spPr>
          <a:xfrm>
            <a:off x="316239" y="903704"/>
            <a:ext cx="10873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Equipos</a:t>
            </a:r>
          </a:p>
        </p:txBody>
      </p:sp>
      <p:grpSp>
        <p:nvGrpSpPr>
          <p:cNvPr id="7" name="224 Grupo">
            <a:extLst>
              <a:ext uri="{FF2B5EF4-FFF2-40B4-BE49-F238E27FC236}">
                <a16:creationId xmlns:a16="http://schemas.microsoft.com/office/drawing/2014/main" id="{A4F010D7-556F-44A6-B618-6CC250CB31E0}"/>
              </a:ext>
            </a:extLst>
          </p:cNvPr>
          <p:cNvGrpSpPr/>
          <p:nvPr/>
        </p:nvGrpSpPr>
        <p:grpSpPr>
          <a:xfrm>
            <a:off x="35496" y="843558"/>
            <a:ext cx="244315" cy="277000"/>
            <a:chOff x="2895600" y="2892426"/>
            <a:chExt cx="355601" cy="398463"/>
          </a:xfrm>
          <a:solidFill>
            <a:srgbClr val="005AA0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6D918DD-D6D0-4AB5-A423-C5FD5DC16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2892426"/>
              <a:ext cx="355601" cy="398463"/>
            </a:xfrm>
            <a:custGeom>
              <a:avLst/>
              <a:gdLst/>
              <a:ahLst/>
              <a:cxnLst>
                <a:cxn ang="0">
                  <a:pos x="2058" y="2426"/>
                </a:cxn>
                <a:cxn ang="0">
                  <a:pos x="2019" y="2078"/>
                </a:cxn>
                <a:cxn ang="0">
                  <a:pos x="1464" y="1979"/>
                </a:cxn>
                <a:cxn ang="0">
                  <a:pos x="1920" y="1940"/>
                </a:cxn>
                <a:cxn ang="0">
                  <a:pos x="2058" y="2426"/>
                </a:cxn>
                <a:cxn ang="0">
                  <a:pos x="507" y="657"/>
                </a:cxn>
                <a:cxn ang="0">
                  <a:pos x="332" y="861"/>
                </a:cxn>
                <a:cxn ang="0">
                  <a:pos x="332" y="2422"/>
                </a:cxn>
                <a:cxn ang="0">
                  <a:pos x="230" y="581"/>
                </a:cxn>
                <a:cxn ang="0">
                  <a:pos x="507" y="657"/>
                </a:cxn>
                <a:cxn ang="0">
                  <a:pos x="2167" y="2422"/>
                </a:cxn>
                <a:cxn ang="0">
                  <a:pos x="2128" y="2422"/>
                </a:cxn>
                <a:cxn ang="0">
                  <a:pos x="2100" y="1949"/>
                </a:cxn>
                <a:cxn ang="0">
                  <a:pos x="1951" y="1868"/>
                </a:cxn>
                <a:cxn ang="0">
                  <a:pos x="1464" y="1829"/>
                </a:cxn>
                <a:cxn ang="0">
                  <a:pos x="1710" y="1260"/>
                </a:cxn>
                <a:cxn ang="0">
                  <a:pos x="1268" y="1117"/>
                </a:cxn>
                <a:cxn ang="0">
                  <a:pos x="1123" y="1264"/>
                </a:cxn>
                <a:cxn ang="0">
                  <a:pos x="1059" y="2408"/>
                </a:cxn>
                <a:cxn ang="0">
                  <a:pos x="1059" y="1244"/>
                </a:cxn>
                <a:cxn ang="0">
                  <a:pos x="1059" y="1239"/>
                </a:cxn>
                <a:cxn ang="0">
                  <a:pos x="1191" y="991"/>
                </a:cxn>
                <a:cxn ang="0">
                  <a:pos x="1190" y="438"/>
                </a:cxn>
                <a:cxn ang="0">
                  <a:pos x="1225" y="234"/>
                </a:cxn>
                <a:cxn ang="0">
                  <a:pos x="1246" y="163"/>
                </a:cxn>
                <a:cxn ang="0">
                  <a:pos x="829" y="163"/>
                </a:cxn>
                <a:cxn ang="0">
                  <a:pos x="886" y="377"/>
                </a:cxn>
                <a:cxn ang="0">
                  <a:pos x="786" y="2408"/>
                </a:cxn>
                <a:cxn ang="0">
                  <a:pos x="613" y="660"/>
                </a:cxn>
                <a:cxn ang="0">
                  <a:pos x="499" y="482"/>
                </a:cxn>
                <a:cxn ang="0">
                  <a:pos x="138" y="589"/>
                </a:cxn>
                <a:cxn ang="0">
                  <a:pos x="134" y="2422"/>
                </a:cxn>
                <a:cxn ang="0">
                  <a:pos x="0" y="2552"/>
                </a:cxn>
                <a:cxn ang="0">
                  <a:pos x="2269" y="2422"/>
                </a:cxn>
              </a:cxnLst>
              <a:rect l="0" t="0" r="r" b="b"/>
              <a:pathLst>
                <a:path w="2269" h="2552">
                  <a:moveTo>
                    <a:pt x="2058" y="2426"/>
                  </a:moveTo>
                  <a:lnTo>
                    <a:pt x="2058" y="2426"/>
                  </a:lnTo>
                  <a:lnTo>
                    <a:pt x="2019" y="2426"/>
                  </a:lnTo>
                  <a:lnTo>
                    <a:pt x="2019" y="2078"/>
                  </a:lnTo>
                  <a:cubicBezTo>
                    <a:pt x="2019" y="2023"/>
                    <a:pt x="1975" y="1979"/>
                    <a:pt x="1920" y="1979"/>
                  </a:cubicBezTo>
                  <a:lnTo>
                    <a:pt x="1464" y="1979"/>
                  </a:lnTo>
                  <a:lnTo>
                    <a:pt x="1464" y="1940"/>
                  </a:lnTo>
                  <a:lnTo>
                    <a:pt x="1920" y="1940"/>
                  </a:lnTo>
                  <a:cubicBezTo>
                    <a:pt x="1996" y="1940"/>
                    <a:pt x="2058" y="2002"/>
                    <a:pt x="2058" y="2078"/>
                  </a:cubicBezTo>
                  <a:lnTo>
                    <a:pt x="2058" y="2426"/>
                  </a:lnTo>
                  <a:close/>
                  <a:moveTo>
                    <a:pt x="507" y="657"/>
                  </a:moveTo>
                  <a:lnTo>
                    <a:pt x="507" y="657"/>
                  </a:lnTo>
                  <a:cubicBezTo>
                    <a:pt x="504" y="660"/>
                    <a:pt x="501" y="664"/>
                    <a:pt x="497" y="664"/>
                  </a:cubicBezTo>
                  <a:cubicBezTo>
                    <a:pt x="338" y="693"/>
                    <a:pt x="332" y="701"/>
                    <a:pt x="332" y="861"/>
                  </a:cubicBezTo>
                  <a:cubicBezTo>
                    <a:pt x="332" y="1341"/>
                    <a:pt x="332" y="2301"/>
                    <a:pt x="332" y="2301"/>
                  </a:cubicBezTo>
                  <a:lnTo>
                    <a:pt x="332" y="2422"/>
                  </a:lnTo>
                  <a:lnTo>
                    <a:pt x="230" y="2422"/>
                  </a:lnTo>
                  <a:lnTo>
                    <a:pt x="230" y="581"/>
                  </a:lnTo>
                  <a:lnTo>
                    <a:pt x="507" y="581"/>
                  </a:lnTo>
                  <a:lnTo>
                    <a:pt x="507" y="657"/>
                  </a:lnTo>
                  <a:close/>
                  <a:moveTo>
                    <a:pt x="2167" y="2422"/>
                  </a:moveTo>
                  <a:lnTo>
                    <a:pt x="2167" y="2422"/>
                  </a:lnTo>
                  <a:lnTo>
                    <a:pt x="2149" y="2422"/>
                  </a:lnTo>
                  <a:lnTo>
                    <a:pt x="2128" y="2422"/>
                  </a:lnTo>
                  <a:lnTo>
                    <a:pt x="2128" y="2045"/>
                  </a:lnTo>
                  <a:cubicBezTo>
                    <a:pt x="2128" y="2010"/>
                    <a:pt x="2118" y="1976"/>
                    <a:pt x="2100" y="1949"/>
                  </a:cubicBezTo>
                  <a:cubicBezTo>
                    <a:pt x="2079" y="1919"/>
                    <a:pt x="2051" y="1896"/>
                    <a:pt x="2016" y="1880"/>
                  </a:cubicBezTo>
                  <a:cubicBezTo>
                    <a:pt x="1996" y="1872"/>
                    <a:pt x="1974" y="1868"/>
                    <a:pt x="1951" y="1868"/>
                  </a:cubicBezTo>
                  <a:lnTo>
                    <a:pt x="1464" y="1868"/>
                  </a:lnTo>
                  <a:lnTo>
                    <a:pt x="1464" y="1829"/>
                  </a:lnTo>
                  <a:lnTo>
                    <a:pt x="1711" y="1829"/>
                  </a:lnTo>
                  <a:cubicBezTo>
                    <a:pt x="1711" y="1737"/>
                    <a:pt x="1712" y="1346"/>
                    <a:pt x="1710" y="1260"/>
                  </a:cubicBezTo>
                  <a:cubicBezTo>
                    <a:pt x="1708" y="1168"/>
                    <a:pt x="1660" y="1121"/>
                    <a:pt x="1568" y="1118"/>
                  </a:cubicBezTo>
                  <a:cubicBezTo>
                    <a:pt x="1468" y="1115"/>
                    <a:pt x="1368" y="1115"/>
                    <a:pt x="1268" y="1117"/>
                  </a:cubicBezTo>
                  <a:cubicBezTo>
                    <a:pt x="1186" y="1118"/>
                    <a:pt x="1132" y="1171"/>
                    <a:pt x="1124" y="1253"/>
                  </a:cubicBezTo>
                  <a:cubicBezTo>
                    <a:pt x="1123" y="1257"/>
                    <a:pt x="1123" y="1260"/>
                    <a:pt x="1123" y="1264"/>
                  </a:cubicBezTo>
                  <a:lnTo>
                    <a:pt x="1123" y="2408"/>
                  </a:lnTo>
                  <a:lnTo>
                    <a:pt x="1059" y="2408"/>
                  </a:lnTo>
                  <a:cubicBezTo>
                    <a:pt x="1059" y="2408"/>
                    <a:pt x="1057" y="1632"/>
                    <a:pt x="1058" y="1256"/>
                  </a:cubicBezTo>
                  <a:cubicBezTo>
                    <a:pt x="1058" y="1252"/>
                    <a:pt x="1058" y="1248"/>
                    <a:pt x="1059" y="1244"/>
                  </a:cubicBezTo>
                  <a:lnTo>
                    <a:pt x="1059" y="1239"/>
                  </a:lnTo>
                  <a:lnTo>
                    <a:pt x="1059" y="1239"/>
                  </a:lnTo>
                  <a:cubicBezTo>
                    <a:pt x="1064" y="1176"/>
                    <a:pt x="1095" y="1123"/>
                    <a:pt x="1147" y="1086"/>
                  </a:cubicBezTo>
                  <a:cubicBezTo>
                    <a:pt x="1183" y="1060"/>
                    <a:pt x="1192" y="1031"/>
                    <a:pt x="1191" y="991"/>
                  </a:cubicBezTo>
                  <a:cubicBezTo>
                    <a:pt x="1188" y="820"/>
                    <a:pt x="1188" y="477"/>
                    <a:pt x="1188" y="477"/>
                  </a:cubicBezTo>
                  <a:cubicBezTo>
                    <a:pt x="1188" y="477"/>
                    <a:pt x="1189" y="463"/>
                    <a:pt x="1190" y="438"/>
                  </a:cubicBezTo>
                  <a:cubicBezTo>
                    <a:pt x="1190" y="432"/>
                    <a:pt x="1191" y="426"/>
                    <a:pt x="1191" y="420"/>
                  </a:cubicBezTo>
                  <a:cubicBezTo>
                    <a:pt x="1193" y="274"/>
                    <a:pt x="1225" y="234"/>
                    <a:pt x="1225" y="234"/>
                  </a:cubicBezTo>
                  <a:lnTo>
                    <a:pt x="1225" y="234"/>
                  </a:lnTo>
                  <a:cubicBezTo>
                    <a:pt x="1238" y="212"/>
                    <a:pt x="1246" y="188"/>
                    <a:pt x="1246" y="163"/>
                  </a:cubicBezTo>
                  <a:cubicBezTo>
                    <a:pt x="1246" y="73"/>
                    <a:pt x="1153" y="0"/>
                    <a:pt x="1037" y="0"/>
                  </a:cubicBezTo>
                  <a:cubicBezTo>
                    <a:pt x="922" y="0"/>
                    <a:pt x="829" y="73"/>
                    <a:pt x="829" y="163"/>
                  </a:cubicBezTo>
                  <a:cubicBezTo>
                    <a:pt x="829" y="195"/>
                    <a:pt x="841" y="225"/>
                    <a:pt x="862" y="250"/>
                  </a:cubicBezTo>
                  <a:cubicBezTo>
                    <a:pt x="883" y="291"/>
                    <a:pt x="886" y="332"/>
                    <a:pt x="886" y="377"/>
                  </a:cubicBezTo>
                  <a:cubicBezTo>
                    <a:pt x="882" y="969"/>
                    <a:pt x="874" y="2408"/>
                    <a:pt x="874" y="2408"/>
                  </a:cubicBezTo>
                  <a:lnTo>
                    <a:pt x="786" y="2408"/>
                  </a:lnTo>
                  <a:cubicBezTo>
                    <a:pt x="786" y="2408"/>
                    <a:pt x="786" y="1355"/>
                    <a:pt x="786" y="878"/>
                  </a:cubicBezTo>
                  <a:cubicBezTo>
                    <a:pt x="786" y="704"/>
                    <a:pt x="784" y="700"/>
                    <a:pt x="613" y="660"/>
                  </a:cubicBezTo>
                  <a:cubicBezTo>
                    <a:pt x="610" y="633"/>
                    <a:pt x="614" y="559"/>
                    <a:pt x="614" y="559"/>
                  </a:cubicBezTo>
                  <a:cubicBezTo>
                    <a:pt x="614" y="559"/>
                    <a:pt x="604" y="482"/>
                    <a:pt x="499" y="482"/>
                  </a:cubicBezTo>
                  <a:cubicBezTo>
                    <a:pt x="414" y="482"/>
                    <a:pt x="330" y="478"/>
                    <a:pt x="246" y="482"/>
                  </a:cubicBezTo>
                  <a:cubicBezTo>
                    <a:pt x="181" y="485"/>
                    <a:pt x="145" y="525"/>
                    <a:pt x="138" y="589"/>
                  </a:cubicBezTo>
                  <a:cubicBezTo>
                    <a:pt x="134" y="619"/>
                    <a:pt x="134" y="651"/>
                    <a:pt x="134" y="682"/>
                  </a:cubicBezTo>
                  <a:cubicBezTo>
                    <a:pt x="134" y="1235"/>
                    <a:pt x="134" y="2404"/>
                    <a:pt x="134" y="2422"/>
                  </a:cubicBezTo>
                  <a:lnTo>
                    <a:pt x="0" y="2422"/>
                  </a:lnTo>
                  <a:lnTo>
                    <a:pt x="0" y="2552"/>
                  </a:lnTo>
                  <a:lnTo>
                    <a:pt x="2269" y="2552"/>
                  </a:lnTo>
                  <a:lnTo>
                    <a:pt x="2269" y="2422"/>
                  </a:lnTo>
                  <a:lnTo>
                    <a:pt x="2167" y="24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62B8009-EFC6-4BF1-B563-D6CD1FD8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475" y="3216276"/>
              <a:ext cx="25400" cy="55563"/>
            </a:xfrm>
            <a:custGeom>
              <a:avLst/>
              <a:gdLst/>
              <a:ahLst/>
              <a:cxnLst>
                <a:cxn ang="0">
                  <a:pos x="168" y="84"/>
                </a:cxn>
                <a:cxn ang="0">
                  <a:pos x="168" y="84"/>
                </a:cxn>
                <a:cxn ang="0">
                  <a:pos x="84" y="0"/>
                </a:cxn>
                <a:cxn ang="0">
                  <a:pos x="0" y="84"/>
                </a:cxn>
                <a:cxn ang="0">
                  <a:pos x="0" y="354"/>
                </a:cxn>
                <a:cxn ang="0">
                  <a:pos x="168" y="354"/>
                </a:cxn>
                <a:cxn ang="0">
                  <a:pos x="168" y="86"/>
                </a:cxn>
                <a:cxn ang="0">
                  <a:pos x="168" y="84"/>
                </a:cxn>
              </a:cxnLst>
              <a:rect l="0" t="0" r="r" b="b"/>
              <a:pathLst>
                <a:path w="168" h="354">
                  <a:moveTo>
                    <a:pt x="168" y="84"/>
                  </a:move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lnTo>
                    <a:pt x="0" y="354"/>
                  </a:lnTo>
                  <a:lnTo>
                    <a:pt x="168" y="354"/>
                  </a:lnTo>
                  <a:lnTo>
                    <a:pt x="168" y="86"/>
                  </a:lnTo>
                  <a:cubicBezTo>
                    <a:pt x="168" y="85"/>
                    <a:pt x="168" y="85"/>
                    <a:pt x="168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D16A4C5A-9075-4274-955F-64C01FB9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17838"/>
              <a:ext cx="96838" cy="160338"/>
            </a:xfrm>
            <a:custGeom>
              <a:avLst/>
              <a:gdLst/>
              <a:ahLst/>
              <a:cxnLst>
                <a:cxn ang="0">
                  <a:pos x="121" y="206"/>
                </a:cxn>
                <a:cxn ang="0">
                  <a:pos x="121" y="206"/>
                </a:cxn>
                <a:cxn ang="0">
                  <a:pos x="180" y="153"/>
                </a:cxn>
                <a:cxn ang="0">
                  <a:pos x="462" y="155"/>
                </a:cxn>
                <a:cxn ang="0">
                  <a:pos x="462" y="989"/>
                </a:cxn>
                <a:cxn ang="0">
                  <a:pos x="463" y="989"/>
                </a:cxn>
                <a:cxn ang="0">
                  <a:pos x="463" y="1022"/>
                </a:cxn>
                <a:cxn ang="0">
                  <a:pos x="608" y="1022"/>
                </a:cxn>
                <a:cxn ang="0">
                  <a:pos x="621" y="1022"/>
                </a:cxn>
                <a:cxn ang="0">
                  <a:pos x="621" y="922"/>
                </a:cxn>
                <a:cxn ang="0">
                  <a:pos x="621" y="922"/>
                </a:cxn>
                <a:cxn ang="0">
                  <a:pos x="621" y="837"/>
                </a:cxn>
                <a:cxn ang="0">
                  <a:pos x="620" y="179"/>
                </a:cxn>
                <a:cxn ang="0">
                  <a:pos x="448" y="2"/>
                </a:cxn>
                <a:cxn ang="0">
                  <a:pos x="162" y="2"/>
                </a:cxn>
                <a:cxn ang="0">
                  <a:pos x="4" y="192"/>
                </a:cxn>
                <a:cxn ang="0">
                  <a:pos x="4" y="192"/>
                </a:cxn>
                <a:cxn ang="0">
                  <a:pos x="4" y="262"/>
                </a:cxn>
                <a:cxn ang="0">
                  <a:pos x="121" y="262"/>
                </a:cxn>
                <a:cxn ang="0">
                  <a:pos x="121" y="206"/>
                </a:cxn>
              </a:cxnLst>
              <a:rect l="0" t="0" r="r" b="b"/>
              <a:pathLst>
                <a:path w="622" h="1022">
                  <a:moveTo>
                    <a:pt x="121" y="206"/>
                  </a:moveTo>
                  <a:lnTo>
                    <a:pt x="121" y="206"/>
                  </a:lnTo>
                  <a:cubicBezTo>
                    <a:pt x="126" y="184"/>
                    <a:pt x="139" y="153"/>
                    <a:pt x="180" y="153"/>
                  </a:cubicBezTo>
                  <a:cubicBezTo>
                    <a:pt x="269" y="153"/>
                    <a:pt x="462" y="155"/>
                    <a:pt x="462" y="155"/>
                  </a:cubicBezTo>
                  <a:lnTo>
                    <a:pt x="462" y="989"/>
                  </a:lnTo>
                  <a:lnTo>
                    <a:pt x="463" y="989"/>
                  </a:lnTo>
                  <a:lnTo>
                    <a:pt x="463" y="1022"/>
                  </a:lnTo>
                  <a:lnTo>
                    <a:pt x="608" y="1022"/>
                  </a:lnTo>
                  <a:cubicBezTo>
                    <a:pt x="612" y="1022"/>
                    <a:pt x="617" y="1022"/>
                    <a:pt x="621" y="1022"/>
                  </a:cubicBezTo>
                  <a:lnTo>
                    <a:pt x="621" y="922"/>
                  </a:lnTo>
                  <a:lnTo>
                    <a:pt x="621" y="922"/>
                  </a:lnTo>
                  <a:lnTo>
                    <a:pt x="621" y="837"/>
                  </a:lnTo>
                  <a:cubicBezTo>
                    <a:pt x="621" y="837"/>
                    <a:pt x="622" y="398"/>
                    <a:pt x="620" y="179"/>
                  </a:cubicBezTo>
                  <a:cubicBezTo>
                    <a:pt x="619" y="53"/>
                    <a:pt x="572" y="5"/>
                    <a:pt x="448" y="2"/>
                  </a:cubicBezTo>
                  <a:cubicBezTo>
                    <a:pt x="353" y="0"/>
                    <a:pt x="258" y="0"/>
                    <a:pt x="162" y="2"/>
                  </a:cubicBezTo>
                  <a:cubicBezTo>
                    <a:pt x="52" y="14"/>
                    <a:pt x="0" y="63"/>
                    <a:pt x="4" y="192"/>
                  </a:cubicBezTo>
                  <a:lnTo>
                    <a:pt x="4" y="192"/>
                  </a:lnTo>
                  <a:lnTo>
                    <a:pt x="4" y="262"/>
                  </a:lnTo>
                  <a:lnTo>
                    <a:pt x="121" y="262"/>
                  </a:lnTo>
                  <a:lnTo>
                    <a:pt x="121" y="2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01" name="2 Marcador de texto">
            <a:extLst>
              <a:ext uri="{FF2B5EF4-FFF2-40B4-BE49-F238E27FC236}">
                <a16:creationId xmlns:a16="http://schemas.microsoft.com/office/drawing/2014/main" id="{26B66E17-E12C-4EF5-980E-741FDA83E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89" y="1241019"/>
            <a:ext cx="9053824" cy="19859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TKS-200</a:t>
            </a:r>
          </a:p>
        </p:txBody>
      </p:sp>
      <p:sp>
        <p:nvSpPr>
          <p:cNvPr id="1105" name="Rectangle 4">
            <a:extLst>
              <a:ext uri="{FF2B5EF4-FFF2-40B4-BE49-F238E27FC236}">
                <a16:creationId xmlns:a16="http://schemas.microsoft.com/office/drawing/2014/main" id="{BD88DC92-6DC5-49F2-85EB-6C7195B5E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7" y="1628725"/>
            <a:ext cx="1400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AR" altLang="sv-SE" sz="1200" dirty="0"/>
              <a:t>Salida de </a:t>
            </a:r>
            <a:r>
              <a:rPr lang="es-AR" altLang="sv-SE" sz="1200" dirty="0" err="1"/>
              <a:t>Skimmeado</a:t>
            </a:r>
            <a:endParaRPr lang="sv-SE" altLang="es-AR" sz="1200" dirty="0"/>
          </a:p>
        </p:txBody>
      </p:sp>
      <p:pic>
        <p:nvPicPr>
          <p:cNvPr id="1106" name="Imagen 1105">
            <a:extLst>
              <a:ext uri="{FF2B5EF4-FFF2-40B4-BE49-F238E27FC236}">
                <a16:creationId xmlns:a16="http://schemas.microsoft.com/office/drawing/2014/main" id="{15981595-6538-4161-9DB2-C61CA4FA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79" y="2073836"/>
            <a:ext cx="3774443" cy="2675091"/>
          </a:xfrm>
          <a:prstGeom prst="rect">
            <a:avLst/>
          </a:prstGeom>
        </p:spPr>
      </p:pic>
      <p:sp>
        <p:nvSpPr>
          <p:cNvPr id="1107" name="Rectangle 4">
            <a:extLst>
              <a:ext uri="{FF2B5EF4-FFF2-40B4-BE49-F238E27FC236}">
                <a16:creationId xmlns:a16="http://schemas.microsoft.com/office/drawing/2014/main" id="{C7BAE26B-1266-41BB-B1A5-E8C616DC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554" y="4023053"/>
            <a:ext cx="7660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sv-SE" sz="1200" dirty="0"/>
              <a:t>Ingreso</a:t>
            </a:r>
            <a:endParaRPr lang="sv-SE" altLang="es-AR" sz="1200" dirty="0"/>
          </a:p>
        </p:txBody>
      </p:sp>
      <p:sp>
        <p:nvSpPr>
          <p:cNvPr id="1108" name="Rectangle 15">
            <a:extLst>
              <a:ext uri="{FF2B5EF4-FFF2-40B4-BE49-F238E27FC236}">
                <a16:creationId xmlns:a16="http://schemas.microsoft.com/office/drawing/2014/main" id="{ED716C7A-ABC9-4273-8244-831514FA8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86" y="4421740"/>
            <a:ext cx="6768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sv-SE" sz="1200" dirty="0"/>
              <a:t>Egreso</a:t>
            </a:r>
            <a:endParaRPr lang="sv-SE" altLang="es-AR" sz="1200" dirty="0"/>
          </a:p>
        </p:txBody>
      </p:sp>
      <p:sp>
        <p:nvSpPr>
          <p:cNvPr id="1109" name="Flecha: hacia la izquierda 1108">
            <a:extLst>
              <a:ext uri="{FF2B5EF4-FFF2-40B4-BE49-F238E27FC236}">
                <a16:creationId xmlns:a16="http://schemas.microsoft.com/office/drawing/2014/main" id="{6FC78132-20CB-4A0D-93A4-F196E4663B39}"/>
              </a:ext>
            </a:extLst>
          </p:cNvPr>
          <p:cNvSpPr/>
          <p:nvPr/>
        </p:nvSpPr>
        <p:spPr>
          <a:xfrm>
            <a:off x="619894" y="4461951"/>
            <a:ext cx="280773" cy="196577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0" name="Line 7">
            <a:extLst>
              <a:ext uri="{FF2B5EF4-FFF2-40B4-BE49-F238E27FC236}">
                <a16:creationId xmlns:a16="http://schemas.microsoft.com/office/drawing/2014/main" id="{8C50A755-C521-4A10-AF24-5D1F358191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9128" y="3597050"/>
            <a:ext cx="605405" cy="133209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11" name="Line 7">
            <a:extLst>
              <a:ext uri="{FF2B5EF4-FFF2-40B4-BE49-F238E27FC236}">
                <a16:creationId xmlns:a16="http://schemas.microsoft.com/office/drawing/2014/main" id="{292EA2C7-DF98-480A-BFCC-BAF3B7634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9128" y="4060232"/>
            <a:ext cx="808725" cy="8689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12" name="Rectangle 4">
            <a:extLst>
              <a:ext uri="{FF2B5EF4-FFF2-40B4-BE49-F238E27FC236}">
                <a16:creationId xmlns:a16="http://schemas.microsoft.com/office/drawing/2014/main" id="{FEB21632-D75A-4FF9-9ABC-C7CE55897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088" y="4862840"/>
            <a:ext cx="26334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AR" altLang="sv-SE" sz="1200" dirty="0"/>
              <a:t>Platos de coalescencia</a:t>
            </a:r>
            <a:endParaRPr lang="sv-SE" altLang="es-AR" sz="1200" dirty="0"/>
          </a:p>
        </p:txBody>
      </p:sp>
      <p:sp>
        <p:nvSpPr>
          <p:cNvPr id="1113" name="Line 7">
            <a:extLst>
              <a:ext uri="{FF2B5EF4-FFF2-40B4-BE49-F238E27FC236}">
                <a16:creationId xmlns:a16="http://schemas.microsoft.com/office/drawing/2014/main" id="{5E806088-C4FB-47DF-83DB-D1BB5B6FA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0090" y="1712234"/>
            <a:ext cx="736719" cy="731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14" name="Line 7">
            <a:extLst>
              <a:ext uri="{FF2B5EF4-FFF2-40B4-BE49-F238E27FC236}">
                <a16:creationId xmlns:a16="http://schemas.microsoft.com/office/drawing/2014/main" id="{DF03CBC9-10CE-4D84-ABF1-71D48DA6D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114" y="2050592"/>
            <a:ext cx="736719" cy="50245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15" name="Rectangle 4">
            <a:extLst>
              <a:ext uri="{FF2B5EF4-FFF2-40B4-BE49-F238E27FC236}">
                <a16:creationId xmlns:a16="http://schemas.microsoft.com/office/drawing/2014/main" id="{AB92B4CE-24D6-4224-84F3-9E714F4A0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762" y="1802675"/>
            <a:ext cx="6505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AR" altLang="sv-SE" sz="1200" dirty="0"/>
              <a:t>Cajón</a:t>
            </a:r>
            <a:endParaRPr lang="sv-SE" altLang="es-AR" sz="1200" dirty="0"/>
          </a:p>
        </p:txBody>
      </p:sp>
      <p:sp>
        <p:nvSpPr>
          <p:cNvPr id="1104" name="Flecha: hacia la izquierda 1103">
            <a:extLst>
              <a:ext uri="{FF2B5EF4-FFF2-40B4-BE49-F238E27FC236}">
                <a16:creationId xmlns:a16="http://schemas.microsoft.com/office/drawing/2014/main" id="{7AECF763-9B84-46B0-AECA-8B4174E16346}"/>
              </a:ext>
            </a:extLst>
          </p:cNvPr>
          <p:cNvSpPr/>
          <p:nvPr/>
        </p:nvSpPr>
        <p:spPr>
          <a:xfrm rot="10800000">
            <a:off x="646296" y="4077722"/>
            <a:ext cx="280773" cy="196577"/>
          </a:xfrm>
          <a:prstGeom prst="lef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AR"/>
          </a:p>
        </p:txBody>
      </p:sp>
      <p:sp>
        <p:nvSpPr>
          <p:cNvPr id="1103" name="Line 7">
            <a:extLst>
              <a:ext uri="{FF2B5EF4-FFF2-40B4-BE49-F238E27FC236}">
                <a16:creationId xmlns:a16="http://schemas.microsoft.com/office/drawing/2014/main" id="{8EFB4B55-B738-4E5F-8168-A3602152E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279" y="2109189"/>
            <a:ext cx="304392" cy="6463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16" name="Rectangle 4">
            <a:extLst>
              <a:ext uri="{FF2B5EF4-FFF2-40B4-BE49-F238E27FC236}">
                <a16:creationId xmlns:a16="http://schemas.microsoft.com/office/drawing/2014/main" id="{C83DC97E-F1A6-4D2B-BD96-5685D176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275" y="1530009"/>
            <a:ext cx="19442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AR" altLang="sv-SE" sz="1200" dirty="0"/>
              <a:t>Rebalse de emergencia</a:t>
            </a:r>
            <a:endParaRPr lang="sv-SE" altLang="es-AR"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597CC2-5C35-40A3-84E4-7F64FA3B2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60" b="3160"/>
          <a:stretch/>
        </p:blipFill>
        <p:spPr>
          <a:xfrm>
            <a:off x="4798709" y="2050591"/>
            <a:ext cx="4165779" cy="269833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728F05C-4235-4A0A-821E-0ECAE164F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27" name="Título 5">
            <a:extLst>
              <a:ext uri="{FF2B5EF4-FFF2-40B4-BE49-F238E27FC236}">
                <a16:creationId xmlns:a16="http://schemas.microsoft.com/office/drawing/2014/main" id="{021FD54C-DB79-4D73-94CC-DD8E6951C18D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4253500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2017: PUESTA EN MARCHA TANQUE SKIMMER Y UFGI</a:t>
            </a:r>
          </a:p>
        </p:txBody>
      </p:sp>
    </p:spTree>
    <p:extLst>
      <p:ext uri="{BB962C8B-B14F-4D97-AF65-F5344CB8AC3E}">
        <p14:creationId xmlns:p14="http://schemas.microsoft.com/office/powerpoint/2010/main" val="46773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4BF65910-D454-4186-82DB-1A2E14242A0B}"/>
              </a:ext>
            </a:extLst>
          </p:cNvPr>
          <p:cNvSpPr txBox="1">
            <a:spLocks/>
          </p:cNvSpPr>
          <p:nvPr/>
        </p:nvSpPr>
        <p:spPr>
          <a:xfrm>
            <a:off x="316239" y="1130659"/>
            <a:ext cx="10873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Equipos</a:t>
            </a:r>
          </a:p>
        </p:txBody>
      </p:sp>
      <p:grpSp>
        <p:nvGrpSpPr>
          <p:cNvPr id="7" name="224 Grupo">
            <a:extLst>
              <a:ext uri="{FF2B5EF4-FFF2-40B4-BE49-F238E27FC236}">
                <a16:creationId xmlns:a16="http://schemas.microsoft.com/office/drawing/2014/main" id="{A4F010D7-556F-44A6-B618-6CC250CB31E0}"/>
              </a:ext>
            </a:extLst>
          </p:cNvPr>
          <p:cNvGrpSpPr/>
          <p:nvPr/>
        </p:nvGrpSpPr>
        <p:grpSpPr>
          <a:xfrm>
            <a:off x="35496" y="1070513"/>
            <a:ext cx="244315" cy="277000"/>
            <a:chOff x="2895600" y="2892426"/>
            <a:chExt cx="355601" cy="398463"/>
          </a:xfrm>
          <a:solidFill>
            <a:srgbClr val="005AA0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6D918DD-D6D0-4AB5-A423-C5FD5DC16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2892426"/>
              <a:ext cx="355601" cy="398463"/>
            </a:xfrm>
            <a:custGeom>
              <a:avLst/>
              <a:gdLst/>
              <a:ahLst/>
              <a:cxnLst>
                <a:cxn ang="0">
                  <a:pos x="2058" y="2426"/>
                </a:cxn>
                <a:cxn ang="0">
                  <a:pos x="2019" y="2078"/>
                </a:cxn>
                <a:cxn ang="0">
                  <a:pos x="1464" y="1979"/>
                </a:cxn>
                <a:cxn ang="0">
                  <a:pos x="1920" y="1940"/>
                </a:cxn>
                <a:cxn ang="0">
                  <a:pos x="2058" y="2426"/>
                </a:cxn>
                <a:cxn ang="0">
                  <a:pos x="507" y="657"/>
                </a:cxn>
                <a:cxn ang="0">
                  <a:pos x="332" y="861"/>
                </a:cxn>
                <a:cxn ang="0">
                  <a:pos x="332" y="2422"/>
                </a:cxn>
                <a:cxn ang="0">
                  <a:pos x="230" y="581"/>
                </a:cxn>
                <a:cxn ang="0">
                  <a:pos x="507" y="657"/>
                </a:cxn>
                <a:cxn ang="0">
                  <a:pos x="2167" y="2422"/>
                </a:cxn>
                <a:cxn ang="0">
                  <a:pos x="2128" y="2422"/>
                </a:cxn>
                <a:cxn ang="0">
                  <a:pos x="2100" y="1949"/>
                </a:cxn>
                <a:cxn ang="0">
                  <a:pos x="1951" y="1868"/>
                </a:cxn>
                <a:cxn ang="0">
                  <a:pos x="1464" y="1829"/>
                </a:cxn>
                <a:cxn ang="0">
                  <a:pos x="1710" y="1260"/>
                </a:cxn>
                <a:cxn ang="0">
                  <a:pos x="1268" y="1117"/>
                </a:cxn>
                <a:cxn ang="0">
                  <a:pos x="1123" y="1264"/>
                </a:cxn>
                <a:cxn ang="0">
                  <a:pos x="1059" y="2408"/>
                </a:cxn>
                <a:cxn ang="0">
                  <a:pos x="1059" y="1244"/>
                </a:cxn>
                <a:cxn ang="0">
                  <a:pos x="1059" y="1239"/>
                </a:cxn>
                <a:cxn ang="0">
                  <a:pos x="1191" y="991"/>
                </a:cxn>
                <a:cxn ang="0">
                  <a:pos x="1190" y="438"/>
                </a:cxn>
                <a:cxn ang="0">
                  <a:pos x="1225" y="234"/>
                </a:cxn>
                <a:cxn ang="0">
                  <a:pos x="1246" y="163"/>
                </a:cxn>
                <a:cxn ang="0">
                  <a:pos x="829" y="163"/>
                </a:cxn>
                <a:cxn ang="0">
                  <a:pos x="886" y="377"/>
                </a:cxn>
                <a:cxn ang="0">
                  <a:pos x="786" y="2408"/>
                </a:cxn>
                <a:cxn ang="0">
                  <a:pos x="613" y="660"/>
                </a:cxn>
                <a:cxn ang="0">
                  <a:pos x="499" y="482"/>
                </a:cxn>
                <a:cxn ang="0">
                  <a:pos x="138" y="589"/>
                </a:cxn>
                <a:cxn ang="0">
                  <a:pos x="134" y="2422"/>
                </a:cxn>
                <a:cxn ang="0">
                  <a:pos x="0" y="2552"/>
                </a:cxn>
                <a:cxn ang="0">
                  <a:pos x="2269" y="2422"/>
                </a:cxn>
              </a:cxnLst>
              <a:rect l="0" t="0" r="r" b="b"/>
              <a:pathLst>
                <a:path w="2269" h="2552">
                  <a:moveTo>
                    <a:pt x="2058" y="2426"/>
                  </a:moveTo>
                  <a:lnTo>
                    <a:pt x="2058" y="2426"/>
                  </a:lnTo>
                  <a:lnTo>
                    <a:pt x="2019" y="2426"/>
                  </a:lnTo>
                  <a:lnTo>
                    <a:pt x="2019" y="2078"/>
                  </a:lnTo>
                  <a:cubicBezTo>
                    <a:pt x="2019" y="2023"/>
                    <a:pt x="1975" y="1979"/>
                    <a:pt x="1920" y="1979"/>
                  </a:cubicBezTo>
                  <a:lnTo>
                    <a:pt x="1464" y="1979"/>
                  </a:lnTo>
                  <a:lnTo>
                    <a:pt x="1464" y="1940"/>
                  </a:lnTo>
                  <a:lnTo>
                    <a:pt x="1920" y="1940"/>
                  </a:lnTo>
                  <a:cubicBezTo>
                    <a:pt x="1996" y="1940"/>
                    <a:pt x="2058" y="2002"/>
                    <a:pt x="2058" y="2078"/>
                  </a:cubicBezTo>
                  <a:lnTo>
                    <a:pt x="2058" y="2426"/>
                  </a:lnTo>
                  <a:close/>
                  <a:moveTo>
                    <a:pt x="507" y="657"/>
                  </a:moveTo>
                  <a:lnTo>
                    <a:pt x="507" y="657"/>
                  </a:lnTo>
                  <a:cubicBezTo>
                    <a:pt x="504" y="660"/>
                    <a:pt x="501" y="664"/>
                    <a:pt x="497" y="664"/>
                  </a:cubicBezTo>
                  <a:cubicBezTo>
                    <a:pt x="338" y="693"/>
                    <a:pt x="332" y="701"/>
                    <a:pt x="332" y="861"/>
                  </a:cubicBezTo>
                  <a:cubicBezTo>
                    <a:pt x="332" y="1341"/>
                    <a:pt x="332" y="2301"/>
                    <a:pt x="332" y="2301"/>
                  </a:cubicBezTo>
                  <a:lnTo>
                    <a:pt x="332" y="2422"/>
                  </a:lnTo>
                  <a:lnTo>
                    <a:pt x="230" y="2422"/>
                  </a:lnTo>
                  <a:lnTo>
                    <a:pt x="230" y="581"/>
                  </a:lnTo>
                  <a:lnTo>
                    <a:pt x="507" y="581"/>
                  </a:lnTo>
                  <a:lnTo>
                    <a:pt x="507" y="657"/>
                  </a:lnTo>
                  <a:close/>
                  <a:moveTo>
                    <a:pt x="2167" y="2422"/>
                  </a:moveTo>
                  <a:lnTo>
                    <a:pt x="2167" y="2422"/>
                  </a:lnTo>
                  <a:lnTo>
                    <a:pt x="2149" y="2422"/>
                  </a:lnTo>
                  <a:lnTo>
                    <a:pt x="2128" y="2422"/>
                  </a:lnTo>
                  <a:lnTo>
                    <a:pt x="2128" y="2045"/>
                  </a:lnTo>
                  <a:cubicBezTo>
                    <a:pt x="2128" y="2010"/>
                    <a:pt x="2118" y="1976"/>
                    <a:pt x="2100" y="1949"/>
                  </a:cubicBezTo>
                  <a:cubicBezTo>
                    <a:pt x="2079" y="1919"/>
                    <a:pt x="2051" y="1896"/>
                    <a:pt x="2016" y="1880"/>
                  </a:cubicBezTo>
                  <a:cubicBezTo>
                    <a:pt x="1996" y="1872"/>
                    <a:pt x="1974" y="1868"/>
                    <a:pt x="1951" y="1868"/>
                  </a:cubicBezTo>
                  <a:lnTo>
                    <a:pt x="1464" y="1868"/>
                  </a:lnTo>
                  <a:lnTo>
                    <a:pt x="1464" y="1829"/>
                  </a:lnTo>
                  <a:lnTo>
                    <a:pt x="1711" y="1829"/>
                  </a:lnTo>
                  <a:cubicBezTo>
                    <a:pt x="1711" y="1737"/>
                    <a:pt x="1712" y="1346"/>
                    <a:pt x="1710" y="1260"/>
                  </a:cubicBezTo>
                  <a:cubicBezTo>
                    <a:pt x="1708" y="1168"/>
                    <a:pt x="1660" y="1121"/>
                    <a:pt x="1568" y="1118"/>
                  </a:cubicBezTo>
                  <a:cubicBezTo>
                    <a:pt x="1468" y="1115"/>
                    <a:pt x="1368" y="1115"/>
                    <a:pt x="1268" y="1117"/>
                  </a:cubicBezTo>
                  <a:cubicBezTo>
                    <a:pt x="1186" y="1118"/>
                    <a:pt x="1132" y="1171"/>
                    <a:pt x="1124" y="1253"/>
                  </a:cubicBezTo>
                  <a:cubicBezTo>
                    <a:pt x="1123" y="1257"/>
                    <a:pt x="1123" y="1260"/>
                    <a:pt x="1123" y="1264"/>
                  </a:cubicBezTo>
                  <a:lnTo>
                    <a:pt x="1123" y="2408"/>
                  </a:lnTo>
                  <a:lnTo>
                    <a:pt x="1059" y="2408"/>
                  </a:lnTo>
                  <a:cubicBezTo>
                    <a:pt x="1059" y="2408"/>
                    <a:pt x="1057" y="1632"/>
                    <a:pt x="1058" y="1256"/>
                  </a:cubicBezTo>
                  <a:cubicBezTo>
                    <a:pt x="1058" y="1252"/>
                    <a:pt x="1058" y="1248"/>
                    <a:pt x="1059" y="1244"/>
                  </a:cubicBezTo>
                  <a:lnTo>
                    <a:pt x="1059" y="1239"/>
                  </a:lnTo>
                  <a:lnTo>
                    <a:pt x="1059" y="1239"/>
                  </a:lnTo>
                  <a:cubicBezTo>
                    <a:pt x="1064" y="1176"/>
                    <a:pt x="1095" y="1123"/>
                    <a:pt x="1147" y="1086"/>
                  </a:cubicBezTo>
                  <a:cubicBezTo>
                    <a:pt x="1183" y="1060"/>
                    <a:pt x="1192" y="1031"/>
                    <a:pt x="1191" y="991"/>
                  </a:cubicBezTo>
                  <a:cubicBezTo>
                    <a:pt x="1188" y="820"/>
                    <a:pt x="1188" y="477"/>
                    <a:pt x="1188" y="477"/>
                  </a:cubicBezTo>
                  <a:cubicBezTo>
                    <a:pt x="1188" y="477"/>
                    <a:pt x="1189" y="463"/>
                    <a:pt x="1190" y="438"/>
                  </a:cubicBezTo>
                  <a:cubicBezTo>
                    <a:pt x="1190" y="432"/>
                    <a:pt x="1191" y="426"/>
                    <a:pt x="1191" y="420"/>
                  </a:cubicBezTo>
                  <a:cubicBezTo>
                    <a:pt x="1193" y="274"/>
                    <a:pt x="1225" y="234"/>
                    <a:pt x="1225" y="234"/>
                  </a:cubicBezTo>
                  <a:lnTo>
                    <a:pt x="1225" y="234"/>
                  </a:lnTo>
                  <a:cubicBezTo>
                    <a:pt x="1238" y="212"/>
                    <a:pt x="1246" y="188"/>
                    <a:pt x="1246" y="163"/>
                  </a:cubicBezTo>
                  <a:cubicBezTo>
                    <a:pt x="1246" y="73"/>
                    <a:pt x="1153" y="0"/>
                    <a:pt x="1037" y="0"/>
                  </a:cubicBezTo>
                  <a:cubicBezTo>
                    <a:pt x="922" y="0"/>
                    <a:pt x="829" y="73"/>
                    <a:pt x="829" y="163"/>
                  </a:cubicBezTo>
                  <a:cubicBezTo>
                    <a:pt x="829" y="195"/>
                    <a:pt x="841" y="225"/>
                    <a:pt x="862" y="250"/>
                  </a:cubicBezTo>
                  <a:cubicBezTo>
                    <a:pt x="883" y="291"/>
                    <a:pt x="886" y="332"/>
                    <a:pt x="886" y="377"/>
                  </a:cubicBezTo>
                  <a:cubicBezTo>
                    <a:pt x="882" y="969"/>
                    <a:pt x="874" y="2408"/>
                    <a:pt x="874" y="2408"/>
                  </a:cubicBezTo>
                  <a:lnTo>
                    <a:pt x="786" y="2408"/>
                  </a:lnTo>
                  <a:cubicBezTo>
                    <a:pt x="786" y="2408"/>
                    <a:pt x="786" y="1355"/>
                    <a:pt x="786" y="878"/>
                  </a:cubicBezTo>
                  <a:cubicBezTo>
                    <a:pt x="786" y="704"/>
                    <a:pt x="784" y="700"/>
                    <a:pt x="613" y="660"/>
                  </a:cubicBezTo>
                  <a:cubicBezTo>
                    <a:pt x="610" y="633"/>
                    <a:pt x="614" y="559"/>
                    <a:pt x="614" y="559"/>
                  </a:cubicBezTo>
                  <a:cubicBezTo>
                    <a:pt x="614" y="559"/>
                    <a:pt x="604" y="482"/>
                    <a:pt x="499" y="482"/>
                  </a:cubicBezTo>
                  <a:cubicBezTo>
                    <a:pt x="414" y="482"/>
                    <a:pt x="330" y="478"/>
                    <a:pt x="246" y="482"/>
                  </a:cubicBezTo>
                  <a:cubicBezTo>
                    <a:pt x="181" y="485"/>
                    <a:pt x="145" y="525"/>
                    <a:pt x="138" y="589"/>
                  </a:cubicBezTo>
                  <a:cubicBezTo>
                    <a:pt x="134" y="619"/>
                    <a:pt x="134" y="651"/>
                    <a:pt x="134" y="682"/>
                  </a:cubicBezTo>
                  <a:cubicBezTo>
                    <a:pt x="134" y="1235"/>
                    <a:pt x="134" y="2404"/>
                    <a:pt x="134" y="2422"/>
                  </a:cubicBezTo>
                  <a:lnTo>
                    <a:pt x="0" y="2422"/>
                  </a:lnTo>
                  <a:lnTo>
                    <a:pt x="0" y="2552"/>
                  </a:lnTo>
                  <a:lnTo>
                    <a:pt x="2269" y="2552"/>
                  </a:lnTo>
                  <a:lnTo>
                    <a:pt x="2269" y="2422"/>
                  </a:lnTo>
                  <a:lnTo>
                    <a:pt x="2167" y="24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62B8009-EFC6-4BF1-B563-D6CD1FD8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475" y="3216276"/>
              <a:ext cx="25400" cy="55563"/>
            </a:xfrm>
            <a:custGeom>
              <a:avLst/>
              <a:gdLst/>
              <a:ahLst/>
              <a:cxnLst>
                <a:cxn ang="0">
                  <a:pos x="168" y="84"/>
                </a:cxn>
                <a:cxn ang="0">
                  <a:pos x="168" y="84"/>
                </a:cxn>
                <a:cxn ang="0">
                  <a:pos x="84" y="0"/>
                </a:cxn>
                <a:cxn ang="0">
                  <a:pos x="0" y="84"/>
                </a:cxn>
                <a:cxn ang="0">
                  <a:pos x="0" y="354"/>
                </a:cxn>
                <a:cxn ang="0">
                  <a:pos x="168" y="354"/>
                </a:cxn>
                <a:cxn ang="0">
                  <a:pos x="168" y="86"/>
                </a:cxn>
                <a:cxn ang="0">
                  <a:pos x="168" y="84"/>
                </a:cxn>
              </a:cxnLst>
              <a:rect l="0" t="0" r="r" b="b"/>
              <a:pathLst>
                <a:path w="168" h="354">
                  <a:moveTo>
                    <a:pt x="168" y="84"/>
                  </a:move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lnTo>
                    <a:pt x="0" y="354"/>
                  </a:lnTo>
                  <a:lnTo>
                    <a:pt x="168" y="354"/>
                  </a:lnTo>
                  <a:lnTo>
                    <a:pt x="168" y="86"/>
                  </a:lnTo>
                  <a:cubicBezTo>
                    <a:pt x="168" y="85"/>
                    <a:pt x="168" y="85"/>
                    <a:pt x="168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D16A4C5A-9075-4274-955F-64C01FB9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17838"/>
              <a:ext cx="96838" cy="160338"/>
            </a:xfrm>
            <a:custGeom>
              <a:avLst/>
              <a:gdLst/>
              <a:ahLst/>
              <a:cxnLst>
                <a:cxn ang="0">
                  <a:pos x="121" y="206"/>
                </a:cxn>
                <a:cxn ang="0">
                  <a:pos x="121" y="206"/>
                </a:cxn>
                <a:cxn ang="0">
                  <a:pos x="180" y="153"/>
                </a:cxn>
                <a:cxn ang="0">
                  <a:pos x="462" y="155"/>
                </a:cxn>
                <a:cxn ang="0">
                  <a:pos x="462" y="989"/>
                </a:cxn>
                <a:cxn ang="0">
                  <a:pos x="463" y="989"/>
                </a:cxn>
                <a:cxn ang="0">
                  <a:pos x="463" y="1022"/>
                </a:cxn>
                <a:cxn ang="0">
                  <a:pos x="608" y="1022"/>
                </a:cxn>
                <a:cxn ang="0">
                  <a:pos x="621" y="1022"/>
                </a:cxn>
                <a:cxn ang="0">
                  <a:pos x="621" y="922"/>
                </a:cxn>
                <a:cxn ang="0">
                  <a:pos x="621" y="922"/>
                </a:cxn>
                <a:cxn ang="0">
                  <a:pos x="621" y="837"/>
                </a:cxn>
                <a:cxn ang="0">
                  <a:pos x="620" y="179"/>
                </a:cxn>
                <a:cxn ang="0">
                  <a:pos x="448" y="2"/>
                </a:cxn>
                <a:cxn ang="0">
                  <a:pos x="162" y="2"/>
                </a:cxn>
                <a:cxn ang="0">
                  <a:pos x="4" y="192"/>
                </a:cxn>
                <a:cxn ang="0">
                  <a:pos x="4" y="192"/>
                </a:cxn>
                <a:cxn ang="0">
                  <a:pos x="4" y="262"/>
                </a:cxn>
                <a:cxn ang="0">
                  <a:pos x="121" y="262"/>
                </a:cxn>
                <a:cxn ang="0">
                  <a:pos x="121" y="206"/>
                </a:cxn>
              </a:cxnLst>
              <a:rect l="0" t="0" r="r" b="b"/>
              <a:pathLst>
                <a:path w="622" h="1022">
                  <a:moveTo>
                    <a:pt x="121" y="206"/>
                  </a:moveTo>
                  <a:lnTo>
                    <a:pt x="121" y="206"/>
                  </a:lnTo>
                  <a:cubicBezTo>
                    <a:pt x="126" y="184"/>
                    <a:pt x="139" y="153"/>
                    <a:pt x="180" y="153"/>
                  </a:cubicBezTo>
                  <a:cubicBezTo>
                    <a:pt x="269" y="153"/>
                    <a:pt x="462" y="155"/>
                    <a:pt x="462" y="155"/>
                  </a:cubicBezTo>
                  <a:lnTo>
                    <a:pt x="462" y="989"/>
                  </a:lnTo>
                  <a:lnTo>
                    <a:pt x="463" y="989"/>
                  </a:lnTo>
                  <a:lnTo>
                    <a:pt x="463" y="1022"/>
                  </a:lnTo>
                  <a:lnTo>
                    <a:pt x="608" y="1022"/>
                  </a:lnTo>
                  <a:cubicBezTo>
                    <a:pt x="612" y="1022"/>
                    <a:pt x="617" y="1022"/>
                    <a:pt x="621" y="1022"/>
                  </a:cubicBezTo>
                  <a:lnTo>
                    <a:pt x="621" y="922"/>
                  </a:lnTo>
                  <a:lnTo>
                    <a:pt x="621" y="922"/>
                  </a:lnTo>
                  <a:lnTo>
                    <a:pt x="621" y="837"/>
                  </a:lnTo>
                  <a:cubicBezTo>
                    <a:pt x="621" y="837"/>
                    <a:pt x="622" y="398"/>
                    <a:pt x="620" y="179"/>
                  </a:cubicBezTo>
                  <a:cubicBezTo>
                    <a:pt x="619" y="53"/>
                    <a:pt x="572" y="5"/>
                    <a:pt x="448" y="2"/>
                  </a:cubicBezTo>
                  <a:cubicBezTo>
                    <a:pt x="353" y="0"/>
                    <a:pt x="258" y="0"/>
                    <a:pt x="162" y="2"/>
                  </a:cubicBezTo>
                  <a:cubicBezTo>
                    <a:pt x="52" y="14"/>
                    <a:pt x="0" y="63"/>
                    <a:pt x="4" y="192"/>
                  </a:cubicBezTo>
                  <a:lnTo>
                    <a:pt x="4" y="192"/>
                  </a:lnTo>
                  <a:lnTo>
                    <a:pt x="4" y="262"/>
                  </a:lnTo>
                  <a:lnTo>
                    <a:pt x="121" y="262"/>
                  </a:lnTo>
                  <a:lnTo>
                    <a:pt x="121" y="2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01" name="2 Marcador de texto">
            <a:extLst>
              <a:ext uri="{FF2B5EF4-FFF2-40B4-BE49-F238E27FC236}">
                <a16:creationId xmlns:a16="http://schemas.microsoft.com/office/drawing/2014/main" id="{26B66E17-E12C-4EF5-980E-741FDA83E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89" y="1467973"/>
            <a:ext cx="9025027" cy="20075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UFGI-200</a:t>
            </a:r>
          </a:p>
        </p:txBody>
      </p:sp>
      <p:sp>
        <p:nvSpPr>
          <p:cNvPr id="1119" name="Rectangle 4">
            <a:extLst>
              <a:ext uri="{FF2B5EF4-FFF2-40B4-BE49-F238E27FC236}">
                <a16:creationId xmlns:a16="http://schemas.microsoft.com/office/drawing/2014/main" id="{0E06A3B8-1AD5-4EA2-BC6C-665B15689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" y="2671332"/>
            <a:ext cx="6960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sv-SE" sz="1200" dirty="0"/>
              <a:t>Ingreso</a:t>
            </a:r>
            <a:endParaRPr lang="sv-SE" altLang="es-AR" sz="1200" dirty="0"/>
          </a:p>
        </p:txBody>
      </p:sp>
      <p:sp>
        <p:nvSpPr>
          <p:cNvPr id="1123" name="Rectangle 4">
            <a:extLst>
              <a:ext uri="{FF2B5EF4-FFF2-40B4-BE49-F238E27FC236}">
                <a16:creationId xmlns:a16="http://schemas.microsoft.com/office/drawing/2014/main" id="{DAD518C4-ACBA-484B-B3D9-F58F61075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7972" y="2173737"/>
            <a:ext cx="136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AR" altLang="sv-SE" sz="1200" dirty="0"/>
              <a:t>Ingreso </a:t>
            </a:r>
            <a:r>
              <a:rPr lang="es-AR" altLang="es-AR" sz="1200" dirty="0"/>
              <a:t>de</a:t>
            </a:r>
          </a:p>
          <a:p>
            <a:pPr algn="ctr"/>
            <a:r>
              <a:rPr lang="es-AR" altLang="es-AR" sz="1200" dirty="0"/>
              <a:t>gas</a:t>
            </a:r>
            <a:endParaRPr lang="sv-SE" altLang="es-AR" sz="1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E3CF8CC-C205-412B-B748-D45874B01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56" y="2261041"/>
            <a:ext cx="3346705" cy="1913865"/>
          </a:xfrm>
          <a:prstGeom prst="rect">
            <a:avLst/>
          </a:prstGeom>
        </p:spPr>
      </p:pic>
      <p:sp>
        <p:nvSpPr>
          <p:cNvPr id="1121" name="Rectangle 4">
            <a:extLst>
              <a:ext uri="{FF2B5EF4-FFF2-40B4-BE49-F238E27FC236}">
                <a16:creationId xmlns:a16="http://schemas.microsoft.com/office/drawing/2014/main" id="{6BEB9AA8-C723-4076-976D-CDE4477F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700" y="3950935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sv-SE" sz="1200" dirty="0"/>
              <a:t>Egreso</a:t>
            </a:r>
            <a:endParaRPr lang="sv-SE" altLang="es-AR" sz="1200" dirty="0"/>
          </a:p>
        </p:txBody>
      </p:sp>
      <p:sp>
        <p:nvSpPr>
          <p:cNvPr id="1125" name="Flecha: hacia la izquierda 1124">
            <a:extLst>
              <a:ext uri="{FF2B5EF4-FFF2-40B4-BE49-F238E27FC236}">
                <a16:creationId xmlns:a16="http://schemas.microsoft.com/office/drawing/2014/main" id="{D6DC285A-F064-4C85-B29D-28B2FBD3CA46}"/>
              </a:ext>
            </a:extLst>
          </p:cNvPr>
          <p:cNvSpPr/>
          <p:nvPr/>
        </p:nvSpPr>
        <p:spPr>
          <a:xfrm rot="10800000">
            <a:off x="711317" y="2715824"/>
            <a:ext cx="280773" cy="196577"/>
          </a:xfrm>
          <a:prstGeom prst="lef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AR"/>
          </a:p>
        </p:txBody>
      </p:sp>
      <p:sp>
        <p:nvSpPr>
          <p:cNvPr id="1126" name="Flecha: hacia la izquierda 1125">
            <a:extLst>
              <a:ext uri="{FF2B5EF4-FFF2-40B4-BE49-F238E27FC236}">
                <a16:creationId xmlns:a16="http://schemas.microsoft.com/office/drawing/2014/main" id="{56987AD4-CEFA-462E-968B-C4328794ED79}"/>
              </a:ext>
            </a:extLst>
          </p:cNvPr>
          <p:cNvSpPr/>
          <p:nvPr/>
        </p:nvSpPr>
        <p:spPr>
          <a:xfrm rot="10800000">
            <a:off x="697231" y="2370489"/>
            <a:ext cx="280773" cy="196577"/>
          </a:xfrm>
          <a:prstGeom prst="leftArrow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C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AR"/>
          </a:p>
        </p:txBody>
      </p:sp>
      <p:sp>
        <p:nvSpPr>
          <p:cNvPr id="1127" name="Flecha: hacia la izquierda 1126">
            <a:extLst>
              <a:ext uri="{FF2B5EF4-FFF2-40B4-BE49-F238E27FC236}">
                <a16:creationId xmlns:a16="http://schemas.microsoft.com/office/drawing/2014/main" id="{FBC2AF66-84CE-465C-8963-5B4381FE7255}"/>
              </a:ext>
            </a:extLst>
          </p:cNvPr>
          <p:cNvSpPr/>
          <p:nvPr/>
        </p:nvSpPr>
        <p:spPr>
          <a:xfrm rot="10800000">
            <a:off x="4089765" y="3754360"/>
            <a:ext cx="280773" cy="196577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E1DF055-BCFD-4F4A-AFDC-D28628E3C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603" y="2244219"/>
            <a:ext cx="4377641" cy="191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9C591EB-CC56-4FEA-B17E-B1CB05256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20" name="Título 5">
            <a:extLst>
              <a:ext uri="{FF2B5EF4-FFF2-40B4-BE49-F238E27FC236}">
                <a16:creationId xmlns:a16="http://schemas.microsoft.com/office/drawing/2014/main" id="{6F64DE1A-FAC9-4246-8C40-09180E8D3115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4253500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2017: PUESTA EN MARCHA TANQUE SKIMMER Y UFGI</a:t>
            </a:r>
          </a:p>
        </p:txBody>
      </p:sp>
    </p:spTree>
    <p:extLst>
      <p:ext uri="{BB962C8B-B14F-4D97-AF65-F5344CB8AC3E}">
        <p14:creationId xmlns:p14="http://schemas.microsoft.com/office/powerpoint/2010/main" val="1771211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4BF65910-D454-4186-82DB-1A2E14242A0B}"/>
              </a:ext>
            </a:extLst>
          </p:cNvPr>
          <p:cNvSpPr txBox="1">
            <a:spLocks/>
          </p:cNvSpPr>
          <p:nvPr/>
        </p:nvSpPr>
        <p:spPr>
          <a:xfrm>
            <a:off x="316239" y="745109"/>
            <a:ext cx="331712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Equipos de control de calidad</a:t>
            </a:r>
          </a:p>
        </p:txBody>
      </p:sp>
      <p:grpSp>
        <p:nvGrpSpPr>
          <p:cNvPr id="7" name="224 Grupo">
            <a:extLst>
              <a:ext uri="{FF2B5EF4-FFF2-40B4-BE49-F238E27FC236}">
                <a16:creationId xmlns:a16="http://schemas.microsoft.com/office/drawing/2014/main" id="{A4F010D7-556F-44A6-B618-6CC250CB31E0}"/>
              </a:ext>
            </a:extLst>
          </p:cNvPr>
          <p:cNvGrpSpPr/>
          <p:nvPr/>
        </p:nvGrpSpPr>
        <p:grpSpPr>
          <a:xfrm>
            <a:off x="35496" y="684963"/>
            <a:ext cx="244315" cy="277000"/>
            <a:chOff x="2895600" y="2892426"/>
            <a:chExt cx="355601" cy="398463"/>
          </a:xfrm>
          <a:solidFill>
            <a:srgbClr val="005AA0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6D918DD-D6D0-4AB5-A423-C5FD5DC16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2892426"/>
              <a:ext cx="355601" cy="398463"/>
            </a:xfrm>
            <a:custGeom>
              <a:avLst/>
              <a:gdLst/>
              <a:ahLst/>
              <a:cxnLst>
                <a:cxn ang="0">
                  <a:pos x="2058" y="2426"/>
                </a:cxn>
                <a:cxn ang="0">
                  <a:pos x="2019" y="2078"/>
                </a:cxn>
                <a:cxn ang="0">
                  <a:pos x="1464" y="1979"/>
                </a:cxn>
                <a:cxn ang="0">
                  <a:pos x="1920" y="1940"/>
                </a:cxn>
                <a:cxn ang="0">
                  <a:pos x="2058" y="2426"/>
                </a:cxn>
                <a:cxn ang="0">
                  <a:pos x="507" y="657"/>
                </a:cxn>
                <a:cxn ang="0">
                  <a:pos x="332" y="861"/>
                </a:cxn>
                <a:cxn ang="0">
                  <a:pos x="332" y="2422"/>
                </a:cxn>
                <a:cxn ang="0">
                  <a:pos x="230" y="581"/>
                </a:cxn>
                <a:cxn ang="0">
                  <a:pos x="507" y="657"/>
                </a:cxn>
                <a:cxn ang="0">
                  <a:pos x="2167" y="2422"/>
                </a:cxn>
                <a:cxn ang="0">
                  <a:pos x="2128" y="2422"/>
                </a:cxn>
                <a:cxn ang="0">
                  <a:pos x="2100" y="1949"/>
                </a:cxn>
                <a:cxn ang="0">
                  <a:pos x="1951" y="1868"/>
                </a:cxn>
                <a:cxn ang="0">
                  <a:pos x="1464" y="1829"/>
                </a:cxn>
                <a:cxn ang="0">
                  <a:pos x="1710" y="1260"/>
                </a:cxn>
                <a:cxn ang="0">
                  <a:pos x="1268" y="1117"/>
                </a:cxn>
                <a:cxn ang="0">
                  <a:pos x="1123" y="1264"/>
                </a:cxn>
                <a:cxn ang="0">
                  <a:pos x="1059" y="2408"/>
                </a:cxn>
                <a:cxn ang="0">
                  <a:pos x="1059" y="1244"/>
                </a:cxn>
                <a:cxn ang="0">
                  <a:pos x="1059" y="1239"/>
                </a:cxn>
                <a:cxn ang="0">
                  <a:pos x="1191" y="991"/>
                </a:cxn>
                <a:cxn ang="0">
                  <a:pos x="1190" y="438"/>
                </a:cxn>
                <a:cxn ang="0">
                  <a:pos x="1225" y="234"/>
                </a:cxn>
                <a:cxn ang="0">
                  <a:pos x="1246" y="163"/>
                </a:cxn>
                <a:cxn ang="0">
                  <a:pos x="829" y="163"/>
                </a:cxn>
                <a:cxn ang="0">
                  <a:pos x="886" y="377"/>
                </a:cxn>
                <a:cxn ang="0">
                  <a:pos x="786" y="2408"/>
                </a:cxn>
                <a:cxn ang="0">
                  <a:pos x="613" y="660"/>
                </a:cxn>
                <a:cxn ang="0">
                  <a:pos x="499" y="482"/>
                </a:cxn>
                <a:cxn ang="0">
                  <a:pos x="138" y="589"/>
                </a:cxn>
                <a:cxn ang="0">
                  <a:pos x="134" y="2422"/>
                </a:cxn>
                <a:cxn ang="0">
                  <a:pos x="0" y="2552"/>
                </a:cxn>
                <a:cxn ang="0">
                  <a:pos x="2269" y="2422"/>
                </a:cxn>
              </a:cxnLst>
              <a:rect l="0" t="0" r="r" b="b"/>
              <a:pathLst>
                <a:path w="2269" h="2552">
                  <a:moveTo>
                    <a:pt x="2058" y="2426"/>
                  </a:moveTo>
                  <a:lnTo>
                    <a:pt x="2058" y="2426"/>
                  </a:lnTo>
                  <a:lnTo>
                    <a:pt x="2019" y="2426"/>
                  </a:lnTo>
                  <a:lnTo>
                    <a:pt x="2019" y="2078"/>
                  </a:lnTo>
                  <a:cubicBezTo>
                    <a:pt x="2019" y="2023"/>
                    <a:pt x="1975" y="1979"/>
                    <a:pt x="1920" y="1979"/>
                  </a:cubicBezTo>
                  <a:lnTo>
                    <a:pt x="1464" y="1979"/>
                  </a:lnTo>
                  <a:lnTo>
                    <a:pt x="1464" y="1940"/>
                  </a:lnTo>
                  <a:lnTo>
                    <a:pt x="1920" y="1940"/>
                  </a:lnTo>
                  <a:cubicBezTo>
                    <a:pt x="1996" y="1940"/>
                    <a:pt x="2058" y="2002"/>
                    <a:pt x="2058" y="2078"/>
                  </a:cubicBezTo>
                  <a:lnTo>
                    <a:pt x="2058" y="2426"/>
                  </a:lnTo>
                  <a:close/>
                  <a:moveTo>
                    <a:pt x="507" y="657"/>
                  </a:moveTo>
                  <a:lnTo>
                    <a:pt x="507" y="657"/>
                  </a:lnTo>
                  <a:cubicBezTo>
                    <a:pt x="504" y="660"/>
                    <a:pt x="501" y="664"/>
                    <a:pt x="497" y="664"/>
                  </a:cubicBezTo>
                  <a:cubicBezTo>
                    <a:pt x="338" y="693"/>
                    <a:pt x="332" y="701"/>
                    <a:pt x="332" y="861"/>
                  </a:cubicBezTo>
                  <a:cubicBezTo>
                    <a:pt x="332" y="1341"/>
                    <a:pt x="332" y="2301"/>
                    <a:pt x="332" y="2301"/>
                  </a:cubicBezTo>
                  <a:lnTo>
                    <a:pt x="332" y="2422"/>
                  </a:lnTo>
                  <a:lnTo>
                    <a:pt x="230" y="2422"/>
                  </a:lnTo>
                  <a:lnTo>
                    <a:pt x="230" y="581"/>
                  </a:lnTo>
                  <a:lnTo>
                    <a:pt x="507" y="581"/>
                  </a:lnTo>
                  <a:lnTo>
                    <a:pt x="507" y="657"/>
                  </a:lnTo>
                  <a:close/>
                  <a:moveTo>
                    <a:pt x="2167" y="2422"/>
                  </a:moveTo>
                  <a:lnTo>
                    <a:pt x="2167" y="2422"/>
                  </a:lnTo>
                  <a:lnTo>
                    <a:pt x="2149" y="2422"/>
                  </a:lnTo>
                  <a:lnTo>
                    <a:pt x="2128" y="2422"/>
                  </a:lnTo>
                  <a:lnTo>
                    <a:pt x="2128" y="2045"/>
                  </a:lnTo>
                  <a:cubicBezTo>
                    <a:pt x="2128" y="2010"/>
                    <a:pt x="2118" y="1976"/>
                    <a:pt x="2100" y="1949"/>
                  </a:cubicBezTo>
                  <a:cubicBezTo>
                    <a:pt x="2079" y="1919"/>
                    <a:pt x="2051" y="1896"/>
                    <a:pt x="2016" y="1880"/>
                  </a:cubicBezTo>
                  <a:cubicBezTo>
                    <a:pt x="1996" y="1872"/>
                    <a:pt x="1974" y="1868"/>
                    <a:pt x="1951" y="1868"/>
                  </a:cubicBezTo>
                  <a:lnTo>
                    <a:pt x="1464" y="1868"/>
                  </a:lnTo>
                  <a:lnTo>
                    <a:pt x="1464" y="1829"/>
                  </a:lnTo>
                  <a:lnTo>
                    <a:pt x="1711" y="1829"/>
                  </a:lnTo>
                  <a:cubicBezTo>
                    <a:pt x="1711" y="1737"/>
                    <a:pt x="1712" y="1346"/>
                    <a:pt x="1710" y="1260"/>
                  </a:cubicBezTo>
                  <a:cubicBezTo>
                    <a:pt x="1708" y="1168"/>
                    <a:pt x="1660" y="1121"/>
                    <a:pt x="1568" y="1118"/>
                  </a:cubicBezTo>
                  <a:cubicBezTo>
                    <a:pt x="1468" y="1115"/>
                    <a:pt x="1368" y="1115"/>
                    <a:pt x="1268" y="1117"/>
                  </a:cubicBezTo>
                  <a:cubicBezTo>
                    <a:pt x="1186" y="1118"/>
                    <a:pt x="1132" y="1171"/>
                    <a:pt x="1124" y="1253"/>
                  </a:cubicBezTo>
                  <a:cubicBezTo>
                    <a:pt x="1123" y="1257"/>
                    <a:pt x="1123" y="1260"/>
                    <a:pt x="1123" y="1264"/>
                  </a:cubicBezTo>
                  <a:lnTo>
                    <a:pt x="1123" y="2408"/>
                  </a:lnTo>
                  <a:lnTo>
                    <a:pt x="1059" y="2408"/>
                  </a:lnTo>
                  <a:cubicBezTo>
                    <a:pt x="1059" y="2408"/>
                    <a:pt x="1057" y="1632"/>
                    <a:pt x="1058" y="1256"/>
                  </a:cubicBezTo>
                  <a:cubicBezTo>
                    <a:pt x="1058" y="1252"/>
                    <a:pt x="1058" y="1248"/>
                    <a:pt x="1059" y="1244"/>
                  </a:cubicBezTo>
                  <a:lnTo>
                    <a:pt x="1059" y="1239"/>
                  </a:lnTo>
                  <a:lnTo>
                    <a:pt x="1059" y="1239"/>
                  </a:lnTo>
                  <a:cubicBezTo>
                    <a:pt x="1064" y="1176"/>
                    <a:pt x="1095" y="1123"/>
                    <a:pt x="1147" y="1086"/>
                  </a:cubicBezTo>
                  <a:cubicBezTo>
                    <a:pt x="1183" y="1060"/>
                    <a:pt x="1192" y="1031"/>
                    <a:pt x="1191" y="991"/>
                  </a:cubicBezTo>
                  <a:cubicBezTo>
                    <a:pt x="1188" y="820"/>
                    <a:pt x="1188" y="477"/>
                    <a:pt x="1188" y="477"/>
                  </a:cubicBezTo>
                  <a:cubicBezTo>
                    <a:pt x="1188" y="477"/>
                    <a:pt x="1189" y="463"/>
                    <a:pt x="1190" y="438"/>
                  </a:cubicBezTo>
                  <a:cubicBezTo>
                    <a:pt x="1190" y="432"/>
                    <a:pt x="1191" y="426"/>
                    <a:pt x="1191" y="420"/>
                  </a:cubicBezTo>
                  <a:cubicBezTo>
                    <a:pt x="1193" y="274"/>
                    <a:pt x="1225" y="234"/>
                    <a:pt x="1225" y="234"/>
                  </a:cubicBezTo>
                  <a:lnTo>
                    <a:pt x="1225" y="234"/>
                  </a:lnTo>
                  <a:cubicBezTo>
                    <a:pt x="1238" y="212"/>
                    <a:pt x="1246" y="188"/>
                    <a:pt x="1246" y="163"/>
                  </a:cubicBezTo>
                  <a:cubicBezTo>
                    <a:pt x="1246" y="73"/>
                    <a:pt x="1153" y="0"/>
                    <a:pt x="1037" y="0"/>
                  </a:cubicBezTo>
                  <a:cubicBezTo>
                    <a:pt x="922" y="0"/>
                    <a:pt x="829" y="73"/>
                    <a:pt x="829" y="163"/>
                  </a:cubicBezTo>
                  <a:cubicBezTo>
                    <a:pt x="829" y="195"/>
                    <a:pt x="841" y="225"/>
                    <a:pt x="862" y="250"/>
                  </a:cubicBezTo>
                  <a:cubicBezTo>
                    <a:pt x="883" y="291"/>
                    <a:pt x="886" y="332"/>
                    <a:pt x="886" y="377"/>
                  </a:cubicBezTo>
                  <a:cubicBezTo>
                    <a:pt x="882" y="969"/>
                    <a:pt x="874" y="2408"/>
                    <a:pt x="874" y="2408"/>
                  </a:cubicBezTo>
                  <a:lnTo>
                    <a:pt x="786" y="2408"/>
                  </a:lnTo>
                  <a:cubicBezTo>
                    <a:pt x="786" y="2408"/>
                    <a:pt x="786" y="1355"/>
                    <a:pt x="786" y="878"/>
                  </a:cubicBezTo>
                  <a:cubicBezTo>
                    <a:pt x="786" y="704"/>
                    <a:pt x="784" y="700"/>
                    <a:pt x="613" y="660"/>
                  </a:cubicBezTo>
                  <a:cubicBezTo>
                    <a:pt x="610" y="633"/>
                    <a:pt x="614" y="559"/>
                    <a:pt x="614" y="559"/>
                  </a:cubicBezTo>
                  <a:cubicBezTo>
                    <a:pt x="614" y="559"/>
                    <a:pt x="604" y="482"/>
                    <a:pt x="499" y="482"/>
                  </a:cubicBezTo>
                  <a:cubicBezTo>
                    <a:pt x="414" y="482"/>
                    <a:pt x="330" y="478"/>
                    <a:pt x="246" y="482"/>
                  </a:cubicBezTo>
                  <a:cubicBezTo>
                    <a:pt x="181" y="485"/>
                    <a:pt x="145" y="525"/>
                    <a:pt x="138" y="589"/>
                  </a:cubicBezTo>
                  <a:cubicBezTo>
                    <a:pt x="134" y="619"/>
                    <a:pt x="134" y="651"/>
                    <a:pt x="134" y="682"/>
                  </a:cubicBezTo>
                  <a:cubicBezTo>
                    <a:pt x="134" y="1235"/>
                    <a:pt x="134" y="2404"/>
                    <a:pt x="134" y="2422"/>
                  </a:cubicBezTo>
                  <a:lnTo>
                    <a:pt x="0" y="2422"/>
                  </a:lnTo>
                  <a:lnTo>
                    <a:pt x="0" y="2552"/>
                  </a:lnTo>
                  <a:lnTo>
                    <a:pt x="2269" y="2552"/>
                  </a:lnTo>
                  <a:lnTo>
                    <a:pt x="2269" y="2422"/>
                  </a:lnTo>
                  <a:lnTo>
                    <a:pt x="2167" y="24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362B8009-EFC6-4BF1-B563-D6CD1FD8D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475" y="3216276"/>
              <a:ext cx="25400" cy="55563"/>
            </a:xfrm>
            <a:custGeom>
              <a:avLst/>
              <a:gdLst/>
              <a:ahLst/>
              <a:cxnLst>
                <a:cxn ang="0">
                  <a:pos x="168" y="84"/>
                </a:cxn>
                <a:cxn ang="0">
                  <a:pos x="168" y="84"/>
                </a:cxn>
                <a:cxn ang="0">
                  <a:pos x="84" y="0"/>
                </a:cxn>
                <a:cxn ang="0">
                  <a:pos x="0" y="84"/>
                </a:cxn>
                <a:cxn ang="0">
                  <a:pos x="0" y="354"/>
                </a:cxn>
                <a:cxn ang="0">
                  <a:pos x="168" y="354"/>
                </a:cxn>
                <a:cxn ang="0">
                  <a:pos x="168" y="86"/>
                </a:cxn>
                <a:cxn ang="0">
                  <a:pos x="168" y="84"/>
                </a:cxn>
              </a:cxnLst>
              <a:rect l="0" t="0" r="r" b="b"/>
              <a:pathLst>
                <a:path w="168" h="354">
                  <a:moveTo>
                    <a:pt x="168" y="84"/>
                  </a:move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lnTo>
                    <a:pt x="0" y="354"/>
                  </a:lnTo>
                  <a:lnTo>
                    <a:pt x="168" y="354"/>
                  </a:lnTo>
                  <a:lnTo>
                    <a:pt x="168" y="86"/>
                  </a:lnTo>
                  <a:cubicBezTo>
                    <a:pt x="168" y="85"/>
                    <a:pt x="168" y="85"/>
                    <a:pt x="168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D16A4C5A-9075-4274-955F-64C01FB9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17838"/>
              <a:ext cx="96838" cy="160338"/>
            </a:xfrm>
            <a:custGeom>
              <a:avLst/>
              <a:gdLst/>
              <a:ahLst/>
              <a:cxnLst>
                <a:cxn ang="0">
                  <a:pos x="121" y="206"/>
                </a:cxn>
                <a:cxn ang="0">
                  <a:pos x="121" y="206"/>
                </a:cxn>
                <a:cxn ang="0">
                  <a:pos x="180" y="153"/>
                </a:cxn>
                <a:cxn ang="0">
                  <a:pos x="462" y="155"/>
                </a:cxn>
                <a:cxn ang="0">
                  <a:pos x="462" y="989"/>
                </a:cxn>
                <a:cxn ang="0">
                  <a:pos x="463" y="989"/>
                </a:cxn>
                <a:cxn ang="0">
                  <a:pos x="463" y="1022"/>
                </a:cxn>
                <a:cxn ang="0">
                  <a:pos x="608" y="1022"/>
                </a:cxn>
                <a:cxn ang="0">
                  <a:pos x="621" y="1022"/>
                </a:cxn>
                <a:cxn ang="0">
                  <a:pos x="621" y="922"/>
                </a:cxn>
                <a:cxn ang="0">
                  <a:pos x="621" y="922"/>
                </a:cxn>
                <a:cxn ang="0">
                  <a:pos x="621" y="837"/>
                </a:cxn>
                <a:cxn ang="0">
                  <a:pos x="620" y="179"/>
                </a:cxn>
                <a:cxn ang="0">
                  <a:pos x="448" y="2"/>
                </a:cxn>
                <a:cxn ang="0">
                  <a:pos x="162" y="2"/>
                </a:cxn>
                <a:cxn ang="0">
                  <a:pos x="4" y="192"/>
                </a:cxn>
                <a:cxn ang="0">
                  <a:pos x="4" y="192"/>
                </a:cxn>
                <a:cxn ang="0">
                  <a:pos x="4" y="262"/>
                </a:cxn>
                <a:cxn ang="0">
                  <a:pos x="121" y="262"/>
                </a:cxn>
                <a:cxn ang="0">
                  <a:pos x="121" y="206"/>
                </a:cxn>
              </a:cxnLst>
              <a:rect l="0" t="0" r="r" b="b"/>
              <a:pathLst>
                <a:path w="622" h="1022">
                  <a:moveTo>
                    <a:pt x="121" y="206"/>
                  </a:moveTo>
                  <a:lnTo>
                    <a:pt x="121" y="206"/>
                  </a:lnTo>
                  <a:cubicBezTo>
                    <a:pt x="126" y="184"/>
                    <a:pt x="139" y="153"/>
                    <a:pt x="180" y="153"/>
                  </a:cubicBezTo>
                  <a:cubicBezTo>
                    <a:pt x="269" y="153"/>
                    <a:pt x="462" y="155"/>
                    <a:pt x="462" y="155"/>
                  </a:cubicBezTo>
                  <a:lnTo>
                    <a:pt x="462" y="989"/>
                  </a:lnTo>
                  <a:lnTo>
                    <a:pt x="463" y="989"/>
                  </a:lnTo>
                  <a:lnTo>
                    <a:pt x="463" y="1022"/>
                  </a:lnTo>
                  <a:lnTo>
                    <a:pt x="608" y="1022"/>
                  </a:lnTo>
                  <a:cubicBezTo>
                    <a:pt x="612" y="1022"/>
                    <a:pt x="617" y="1022"/>
                    <a:pt x="621" y="1022"/>
                  </a:cubicBezTo>
                  <a:lnTo>
                    <a:pt x="621" y="922"/>
                  </a:lnTo>
                  <a:lnTo>
                    <a:pt x="621" y="922"/>
                  </a:lnTo>
                  <a:lnTo>
                    <a:pt x="621" y="837"/>
                  </a:lnTo>
                  <a:cubicBezTo>
                    <a:pt x="621" y="837"/>
                    <a:pt x="622" y="398"/>
                    <a:pt x="620" y="179"/>
                  </a:cubicBezTo>
                  <a:cubicBezTo>
                    <a:pt x="619" y="53"/>
                    <a:pt x="572" y="5"/>
                    <a:pt x="448" y="2"/>
                  </a:cubicBezTo>
                  <a:cubicBezTo>
                    <a:pt x="353" y="0"/>
                    <a:pt x="258" y="0"/>
                    <a:pt x="162" y="2"/>
                  </a:cubicBezTo>
                  <a:cubicBezTo>
                    <a:pt x="52" y="14"/>
                    <a:pt x="0" y="63"/>
                    <a:pt x="4" y="192"/>
                  </a:cubicBezTo>
                  <a:lnTo>
                    <a:pt x="4" y="192"/>
                  </a:lnTo>
                  <a:lnTo>
                    <a:pt x="4" y="262"/>
                  </a:lnTo>
                  <a:lnTo>
                    <a:pt x="121" y="262"/>
                  </a:lnTo>
                  <a:lnTo>
                    <a:pt x="121" y="2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38" name="2 Marcador de texto">
            <a:extLst>
              <a:ext uri="{FF2B5EF4-FFF2-40B4-BE49-F238E27FC236}">
                <a16:creationId xmlns:a16="http://schemas.microsoft.com/office/drawing/2014/main" id="{59C62256-BDB5-4843-A145-35E5C3EC7C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89" y="1082423"/>
            <a:ext cx="4473761" cy="20005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OIW</a:t>
            </a:r>
          </a:p>
        </p:txBody>
      </p:sp>
      <p:pic>
        <p:nvPicPr>
          <p:cNvPr id="615" name="Picture 2">
            <a:extLst>
              <a:ext uri="{FF2B5EF4-FFF2-40B4-BE49-F238E27FC236}">
                <a16:creationId xmlns:a16="http://schemas.microsoft.com/office/drawing/2014/main" id="{C1C9C6B8-646B-4683-9A08-D371A132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1" y="1402935"/>
            <a:ext cx="1979384" cy="318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8" name="Rectangle 6">
            <a:extLst>
              <a:ext uri="{FF2B5EF4-FFF2-40B4-BE49-F238E27FC236}">
                <a16:creationId xmlns:a16="http://schemas.microsoft.com/office/drawing/2014/main" id="{799C4850-8055-4662-AFD3-6A8F0B920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67" y="1526045"/>
            <a:ext cx="1939183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v-SE" sz="1400" dirty="0"/>
              <a:t>Principio de </a:t>
            </a:r>
            <a:r>
              <a:rPr lang="en-US" altLang="sv-SE" sz="1400" dirty="0" err="1"/>
              <a:t>medición</a:t>
            </a:r>
            <a:endParaRPr lang="en-US" altLang="sv-SE" sz="1400" dirty="0"/>
          </a:p>
        </p:txBody>
      </p:sp>
      <p:sp>
        <p:nvSpPr>
          <p:cNvPr id="639" name="Flecha: hacia la izquierda 638">
            <a:extLst>
              <a:ext uri="{FF2B5EF4-FFF2-40B4-BE49-F238E27FC236}">
                <a16:creationId xmlns:a16="http://schemas.microsoft.com/office/drawing/2014/main" id="{D63E40F2-AF57-4B4E-88B7-980D0288765C}"/>
              </a:ext>
            </a:extLst>
          </p:cNvPr>
          <p:cNvSpPr/>
          <p:nvPr/>
        </p:nvSpPr>
        <p:spPr>
          <a:xfrm rot="16200000">
            <a:off x="3419885" y="1878953"/>
            <a:ext cx="241009" cy="185952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0" name="Rectangle 6">
            <a:extLst>
              <a:ext uri="{FF2B5EF4-FFF2-40B4-BE49-F238E27FC236}">
                <a16:creationId xmlns:a16="http://schemas.microsoft.com/office/drawing/2014/main" id="{76AA5182-322F-4A85-BF36-F325BB43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67" y="2095283"/>
            <a:ext cx="19391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400" b="1" dirty="0">
                <a:solidFill>
                  <a:srgbClr val="00B0F0"/>
                </a:solidFill>
              </a:rPr>
              <a:t>PIRÓLISIS DE LA MUESTRA Y MEDICIÓN DE CO</a:t>
            </a:r>
            <a:r>
              <a:rPr lang="en-US" altLang="sv-SE" sz="1400" b="1" baseline="-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641" name="Rectangle 6">
            <a:extLst>
              <a:ext uri="{FF2B5EF4-FFF2-40B4-BE49-F238E27FC236}">
                <a16:creationId xmlns:a16="http://schemas.microsoft.com/office/drawing/2014/main" id="{5F6AAB8A-4949-485A-B191-5BDBB33A5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67" y="2966035"/>
            <a:ext cx="1939183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v-SE" sz="1400" dirty="0"/>
              <a:t>Variables </a:t>
            </a:r>
            <a:r>
              <a:rPr lang="es-AR" altLang="sv-SE" sz="1400" dirty="0"/>
              <a:t>medibles</a:t>
            </a:r>
          </a:p>
        </p:txBody>
      </p:sp>
      <p:sp>
        <p:nvSpPr>
          <p:cNvPr id="642" name="Flecha: hacia la izquierda 641">
            <a:extLst>
              <a:ext uri="{FF2B5EF4-FFF2-40B4-BE49-F238E27FC236}">
                <a16:creationId xmlns:a16="http://schemas.microsoft.com/office/drawing/2014/main" id="{056B17A7-4FD5-47C6-99DE-F1C8D2541EFF}"/>
              </a:ext>
            </a:extLst>
          </p:cNvPr>
          <p:cNvSpPr/>
          <p:nvPr/>
        </p:nvSpPr>
        <p:spPr>
          <a:xfrm rot="16200000">
            <a:off x="3419885" y="3318943"/>
            <a:ext cx="241009" cy="185952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3" name="Rectangle 6">
            <a:extLst>
              <a:ext uri="{FF2B5EF4-FFF2-40B4-BE49-F238E27FC236}">
                <a16:creationId xmlns:a16="http://schemas.microsoft.com/office/drawing/2014/main" id="{95CCB9B3-1B0A-4EF8-B347-3908BF7E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67" y="3535272"/>
            <a:ext cx="19391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400" b="1" dirty="0">
                <a:solidFill>
                  <a:srgbClr val="00B0F0"/>
                </a:solidFill>
              </a:rPr>
              <a:t>HC</a:t>
            </a:r>
          </a:p>
        </p:txBody>
      </p:sp>
      <p:sp>
        <p:nvSpPr>
          <p:cNvPr id="645" name="2 Marcador de texto">
            <a:extLst>
              <a:ext uri="{FF2B5EF4-FFF2-40B4-BE49-F238E27FC236}">
                <a16:creationId xmlns:a16="http://schemas.microsoft.com/office/drawing/2014/main" id="{5050D8F3-8E9B-458A-8ECA-95876ADFDA00}"/>
              </a:ext>
            </a:extLst>
          </p:cNvPr>
          <p:cNvSpPr txBox="1">
            <a:spLocks/>
          </p:cNvSpPr>
          <p:nvPr/>
        </p:nvSpPr>
        <p:spPr>
          <a:xfrm>
            <a:off x="4725017" y="1082423"/>
            <a:ext cx="4365887" cy="2007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LABORATORIO TERCIARIZADO</a:t>
            </a:r>
          </a:p>
        </p:txBody>
      </p:sp>
      <p:sp>
        <p:nvSpPr>
          <p:cNvPr id="649" name="Rectangle 6">
            <a:extLst>
              <a:ext uri="{FF2B5EF4-FFF2-40B4-BE49-F238E27FC236}">
                <a16:creationId xmlns:a16="http://schemas.microsoft.com/office/drawing/2014/main" id="{CDE4CF96-C3ED-4886-B54F-EB6F5D0CD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721" y="2822746"/>
            <a:ext cx="1939183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400" dirty="0"/>
              <a:t>Beneficios</a:t>
            </a:r>
          </a:p>
        </p:txBody>
      </p:sp>
      <p:sp>
        <p:nvSpPr>
          <p:cNvPr id="650" name="Flecha: hacia la izquierda 649">
            <a:extLst>
              <a:ext uri="{FF2B5EF4-FFF2-40B4-BE49-F238E27FC236}">
                <a16:creationId xmlns:a16="http://schemas.microsoft.com/office/drawing/2014/main" id="{72885CC6-D16F-41B0-A1F1-3FEB2AC3713F}"/>
              </a:ext>
            </a:extLst>
          </p:cNvPr>
          <p:cNvSpPr/>
          <p:nvPr/>
        </p:nvSpPr>
        <p:spPr>
          <a:xfrm rot="16200000">
            <a:off x="7991938" y="3175653"/>
            <a:ext cx="241009" cy="185952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1" name="Rectangle 6">
            <a:extLst>
              <a:ext uri="{FF2B5EF4-FFF2-40B4-BE49-F238E27FC236}">
                <a16:creationId xmlns:a16="http://schemas.microsoft.com/office/drawing/2014/main" id="{CDCD3647-EA32-4D5F-931A-9EFF90B13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687" y="3406736"/>
            <a:ext cx="1939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400" b="1" dirty="0">
                <a:solidFill>
                  <a:srgbClr val="00B0F0"/>
                </a:solidFill>
              </a:rPr>
              <a:t>REDUCCIÓN DE LA INCERTIDUMBRE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FBBB29-62D4-4428-8BF9-A867CCCF3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752" y="1362862"/>
            <a:ext cx="4029427" cy="13563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2477F8-048B-47D5-8A0A-D80AC42E8C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5561" b="11711"/>
          <a:stretch/>
        </p:blipFill>
        <p:spPr>
          <a:xfrm>
            <a:off x="4974451" y="2805112"/>
            <a:ext cx="2079309" cy="152476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EBCBA5A-5514-4798-AB47-886E9E16C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27" name="Título 5">
            <a:extLst>
              <a:ext uri="{FF2B5EF4-FFF2-40B4-BE49-F238E27FC236}">
                <a16:creationId xmlns:a16="http://schemas.microsoft.com/office/drawing/2014/main" id="{5D2744E7-6DD7-407A-93D2-C43035D53669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3806968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2018: PUESTA EN MARCHA OIW/ LABORATORIO</a:t>
            </a:r>
          </a:p>
        </p:txBody>
      </p:sp>
    </p:spTree>
    <p:extLst>
      <p:ext uri="{BB962C8B-B14F-4D97-AF65-F5344CB8AC3E}">
        <p14:creationId xmlns:p14="http://schemas.microsoft.com/office/powerpoint/2010/main" val="366163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8C7EDCFB-7583-4043-B5B8-CA833EF79441}"/>
              </a:ext>
            </a:extLst>
          </p:cNvPr>
          <p:cNvGrpSpPr/>
          <p:nvPr/>
        </p:nvGrpSpPr>
        <p:grpSpPr>
          <a:xfrm>
            <a:off x="-30719" y="1113658"/>
            <a:ext cx="9249692" cy="3618713"/>
            <a:chOff x="-30720" y="1166592"/>
            <a:chExt cx="9249692" cy="3618712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CA6742-DD4D-4410-9EB3-FF62523B0B29}"/>
                </a:ext>
              </a:extLst>
            </p:cNvPr>
            <p:cNvSpPr txBox="1"/>
            <p:nvPr/>
          </p:nvSpPr>
          <p:spPr>
            <a:xfrm>
              <a:off x="8304840" y="1166592"/>
              <a:ext cx="827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600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83657121-B9A5-484E-8539-07DCC2ABECA2}"/>
                </a:ext>
              </a:extLst>
            </p:cNvPr>
            <p:cNvSpPr txBox="1"/>
            <p:nvPr/>
          </p:nvSpPr>
          <p:spPr>
            <a:xfrm>
              <a:off x="8391388" y="1719200"/>
              <a:ext cx="8275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5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7A7DEC49-B3F0-4B7A-8F0D-3F8095C9279C}"/>
                </a:ext>
              </a:extLst>
            </p:cNvPr>
            <p:cNvSpPr txBox="1"/>
            <p:nvPr/>
          </p:nvSpPr>
          <p:spPr>
            <a:xfrm>
              <a:off x="-30048" y="1637295"/>
              <a:ext cx="899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4.075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2CE1B04-3788-4BC6-920B-F8193CAF7ABC}"/>
                </a:ext>
              </a:extLst>
            </p:cNvPr>
            <p:cNvSpPr txBox="1"/>
            <p:nvPr/>
          </p:nvSpPr>
          <p:spPr>
            <a:xfrm>
              <a:off x="56183" y="2509772"/>
              <a:ext cx="899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470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D424FAF7-DBB0-4E3F-8B59-5905931AB233}"/>
                </a:ext>
              </a:extLst>
            </p:cNvPr>
            <p:cNvSpPr txBox="1"/>
            <p:nvPr/>
          </p:nvSpPr>
          <p:spPr>
            <a:xfrm>
              <a:off x="0" y="3073858"/>
              <a:ext cx="899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6.480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91E06C3F-A8E1-4131-AFB2-89F25C9874E8}"/>
                </a:ext>
              </a:extLst>
            </p:cNvPr>
            <p:cNvSpPr txBox="1"/>
            <p:nvPr/>
          </p:nvSpPr>
          <p:spPr>
            <a:xfrm>
              <a:off x="-30720" y="3656190"/>
              <a:ext cx="899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1.680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E8493D3-14D3-4D0A-B7A4-3B642C305543}"/>
                </a:ext>
              </a:extLst>
            </p:cNvPr>
            <p:cNvSpPr txBox="1"/>
            <p:nvPr/>
          </p:nvSpPr>
          <p:spPr>
            <a:xfrm>
              <a:off x="8274633" y="2266268"/>
              <a:ext cx="9090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1.600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C3BB2DAE-9B0D-4313-B05E-EEDEFED5111A}"/>
                </a:ext>
              </a:extLst>
            </p:cNvPr>
            <p:cNvSpPr txBox="1"/>
            <p:nvPr/>
          </p:nvSpPr>
          <p:spPr>
            <a:xfrm>
              <a:off x="8263951" y="2816545"/>
              <a:ext cx="930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3.500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365F11F0-1169-4AE5-BB71-00CA5E65A2D7}"/>
                </a:ext>
              </a:extLst>
            </p:cNvPr>
            <p:cNvSpPr txBox="1"/>
            <p:nvPr/>
          </p:nvSpPr>
          <p:spPr>
            <a:xfrm>
              <a:off x="8263951" y="3386170"/>
              <a:ext cx="9304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2.200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F8F2D437-0FAA-40AF-991B-EF5C129001B3}"/>
                </a:ext>
              </a:extLst>
            </p:cNvPr>
            <p:cNvSpPr txBox="1"/>
            <p:nvPr/>
          </p:nvSpPr>
          <p:spPr>
            <a:xfrm>
              <a:off x="8231175" y="3961017"/>
              <a:ext cx="9484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2.500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D29C6EC-450C-41E8-966A-177CBD1C6FFA}"/>
                </a:ext>
              </a:extLst>
            </p:cNvPr>
            <p:cNvSpPr txBox="1"/>
            <p:nvPr/>
          </p:nvSpPr>
          <p:spPr>
            <a:xfrm>
              <a:off x="8250863" y="4523694"/>
              <a:ext cx="9090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1.400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9A014568-2123-4D3C-9F30-8376B891E142}"/>
                </a:ext>
              </a:extLst>
            </p:cNvPr>
            <p:cNvSpPr txBox="1"/>
            <p:nvPr/>
          </p:nvSpPr>
          <p:spPr>
            <a:xfrm>
              <a:off x="5626560" y="4423991"/>
              <a:ext cx="8876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900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4D1CCA7-E6CF-4903-92D7-4EB54B055CC7}"/>
                </a:ext>
              </a:extLst>
            </p:cNvPr>
            <p:cNvSpPr txBox="1"/>
            <p:nvPr/>
          </p:nvSpPr>
          <p:spPr>
            <a:xfrm>
              <a:off x="3203848" y="1690900"/>
              <a:ext cx="899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3.475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002EA28-BB7B-476C-892A-D20B2797CADA}"/>
                </a:ext>
              </a:extLst>
            </p:cNvPr>
            <p:cNvSpPr txBox="1"/>
            <p:nvPr/>
          </p:nvSpPr>
          <p:spPr>
            <a:xfrm>
              <a:off x="3421135" y="3188252"/>
              <a:ext cx="8995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100" b="1" dirty="0">
                  <a:solidFill>
                    <a:schemeClr val="tx2"/>
                  </a:solidFill>
                </a:rPr>
                <a:t>7.725 m</a:t>
              </a:r>
              <a:r>
                <a:rPr lang="es-AR" sz="1100" b="1" baseline="30000" dirty="0">
                  <a:solidFill>
                    <a:schemeClr val="tx2"/>
                  </a:solidFill>
                </a:rPr>
                <a:t>3</a:t>
              </a:r>
              <a:r>
                <a:rPr lang="es-AR" sz="1100" b="1" dirty="0">
                  <a:solidFill>
                    <a:schemeClr val="tx2"/>
                  </a:solidFill>
                </a:rPr>
                <a:t>/d</a:t>
              </a: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67C172D-0E7F-409C-AE48-3849CBD8EDDF}"/>
              </a:ext>
            </a:extLst>
          </p:cNvPr>
          <p:cNvSpPr txBox="1"/>
          <p:nvPr/>
        </p:nvSpPr>
        <p:spPr>
          <a:xfrm>
            <a:off x="7386060" y="1768770"/>
            <a:ext cx="899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>
                <a:solidFill>
                  <a:schemeClr val="tx2"/>
                </a:solidFill>
              </a:rPr>
              <a:t>87 kg/cm</a:t>
            </a:r>
            <a:r>
              <a:rPr lang="es-AR" sz="1000" b="1" baseline="30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960E5A2-432F-4E9E-AA0C-70D5DCE4BB3E}"/>
              </a:ext>
            </a:extLst>
          </p:cNvPr>
          <p:cNvSpPr txBox="1"/>
          <p:nvPr/>
        </p:nvSpPr>
        <p:spPr>
          <a:xfrm>
            <a:off x="6595341" y="3580615"/>
            <a:ext cx="899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>
                <a:solidFill>
                  <a:schemeClr val="tx2"/>
                </a:solidFill>
              </a:rPr>
              <a:t>92 kg/cm</a:t>
            </a:r>
            <a:r>
              <a:rPr lang="es-AR" sz="1000" b="1" baseline="30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E4B475D-C7EE-48D9-A7B9-7B9C6FF1DC9B}"/>
              </a:ext>
            </a:extLst>
          </p:cNvPr>
          <p:cNvSpPr txBox="1"/>
          <p:nvPr/>
        </p:nvSpPr>
        <p:spPr>
          <a:xfrm>
            <a:off x="1833628" y="4540938"/>
            <a:ext cx="181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800" b="1" dirty="0">
                <a:solidFill>
                  <a:srgbClr val="F05A28"/>
                </a:solidFill>
              </a:rPr>
              <a:t>PD1: </a:t>
            </a:r>
            <a:r>
              <a:rPr lang="es-AR" sz="800" b="1" dirty="0">
                <a:solidFill>
                  <a:schemeClr val="accent1"/>
                </a:solidFill>
              </a:rPr>
              <a:t>Coagulante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PD2: </a:t>
            </a:r>
            <a:r>
              <a:rPr lang="es-AR" sz="800" b="1" dirty="0">
                <a:solidFill>
                  <a:schemeClr val="accent1"/>
                </a:solidFill>
              </a:rPr>
              <a:t>Biocida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PD3: </a:t>
            </a:r>
            <a:r>
              <a:rPr lang="es-AR" sz="800" b="1" dirty="0">
                <a:solidFill>
                  <a:schemeClr val="accent1"/>
                </a:solidFill>
              </a:rPr>
              <a:t>Floculante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PD4: </a:t>
            </a:r>
            <a:r>
              <a:rPr lang="es-AR" sz="800" b="1" dirty="0">
                <a:solidFill>
                  <a:schemeClr val="accent1"/>
                </a:solidFill>
              </a:rPr>
              <a:t>Secuestrante de O</a:t>
            </a:r>
            <a:r>
              <a:rPr lang="es-AR" sz="800" b="1" baseline="-250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F20034F-8CF9-4543-A2A0-A83C73D04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" y="843558"/>
            <a:ext cx="9007200" cy="389424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B873B62-07DD-4A94-BBB6-C4B79A547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42" name="Título 5">
            <a:extLst>
              <a:ext uri="{FF2B5EF4-FFF2-40B4-BE49-F238E27FC236}">
                <a16:creationId xmlns:a16="http://schemas.microsoft.com/office/drawing/2014/main" id="{EA3ACC31-6BB5-4162-97DF-62417445B52C}"/>
              </a:ext>
            </a:extLst>
          </p:cNvPr>
          <p:cNvSpPr txBox="1">
            <a:spLocks/>
          </p:cNvSpPr>
          <p:nvPr/>
        </p:nvSpPr>
        <p:spPr>
          <a:xfrm>
            <a:off x="206712" y="483518"/>
            <a:ext cx="4636618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2017/2018: PUESTA EN MARCHA TANQUE SKIMMER Y UFGI</a:t>
            </a:r>
          </a:p>
        </p:txBody>
      </p:sp>
    </p:spTree>
    <p:extLst>
      <p:ext uri="{BB962C8B-B14F-4D97-AF65-F5344CB8AC3E}">
        <p14:creationId xmlns:p14="http://schemas.microsoft.com/office/powerpoint/2010/main" val="409170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AA7E9F-F91C-4393-B4A2-C3C4DA095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707" y="1030592"/>
            <a:ext cx="4566300" cy="41273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96DAF2-A64A-442F-B21D-5D79D5778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" y="1030592"/>
            <a:ext cx="4566300" cy="4133446"/>
          </a:xfrm>
          <a:prstGeom prst="rect">
            <a:avLst/>
          </a:prstGeom>
        </p:spPr>
      </p:pic>
      <p:sp>
        <p:nvSpPr>
          <p:cNvPr id="37" name="Marcador de texto 14">
            <a:extLst>
              <a:ext uri="{FF2B5EF4-FFF2-40B4-BE49-F238E27FC236}">
                <a16:creationId xmlns:a16="http://schemas.microsoft.com/office/drawing/2014/main" id="{A2C67B08-9A5F-4420-9DA3-893A6952A99D}"/>
              </a:ext>
            </a:extLst>
          </p:cNvPr>
          <p:cNvSpPr txBox="1">
            <a:spLocks/>
          </p:cNvSpPr>
          <p:nvPr/>
        </p:nvSpPr>
        <p:spPr>
          <a:xfrm>
            <a:off x="321399" y="782583"/>
            <a:ext cx="10873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Calidad</a:t>
            </a:r>
          </a:p>
        </p:txBody>
      </p:sp>
      <p:pic>
        <p:nvPicPr>
          <p:cNvPr id="38" name="Gráfico 37" descr="Gráfico de barras">
            <a:extLst>
              <a:ext uri="{FF2B5EF4-FFF2-40B4-BE49-F238E27FC236}">
                <a16:creationId xmlns:a16="http://schemas.microsoft.com/office/drawing/2014/main" id="{8735AB8E-1214-4FE2-8399-A1472B1E2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6512" y="699542"/>
            <a:ext cx="357910" cy="35791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9566488-9613-4F09-A2A4-5D9094BBC00D}"/>
              </a:ext>
            </a:extLst>
          </p:cNvPr>
          <p:cNvSpPr txBox="1"/>
          <p:nvPr/>
        </p:nvSpPr>
        <p:spPr>
          <a:xfrm>
            <a:off x="823631" y="3376857"/>
            <a:ext cx="1229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FF0000"/>
                </a:solidFill>
              </a:rPr>
              <a:t>20 ppm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77E08C-978C-4BB9-8C13-B86AF0C01012}"/>
              </a:ext>
            </a:extLst>
          </p:cNvPr>
          <p:cNvSpPr txBox="1"/>
          <p:nvPr/>
        </p:nvSpPr>
        <p:spPr>
          <a:xfrm>
            <a:off x="3079797" y="3886132"/>
            <a:ext cx="1229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FF0000"/>
                </a:solidFill>
              </a:rPr>
              <a:t>15 ppm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32B5EB-55CC-4294-ABE6-8DEEB2CD7B4A}"/>
              </a:ext>
            </a:extLst>
          </p:cNvPr>
          <p:cNvSpPr txBox="1"/>
          <p:nvPr/>
        </p:nvSpPr>
        <p:spPr>
          <a:xfrm>
            <a:off x="5652416" y="3447290"/>
            <a:ext cx="896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FF0000"/>
                </a:solidFill>
              </a:rPr>
              <a:t>10 ppm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08D369-993E-448D-A92B-CE45A232FEFE}"/>
              </a:ext>
            </a:extLst>
          </p:cNvPr>
          <p:cNvSpPr txBox="1"/>
          <p:nvPr/>
        </p:nvSpPr>
        <p:spPr>
          <a:xfrm>
            <a:off x="7843595" y="3754887"/>
            <a:ext cx="829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rgbClr val="FF0000"/>
                </a:solidFill>
              </a:rPr>
              <a:t>5 ppm</a:t>
            </a:r>
          </a:p>
        </p:txBody>
      </p:sp>
      <p:sp>
        <p:nvSpPr>
          <p:cNvPr id="18" name="Flecha: hacia la izquierda 17">
            <a:extLst>
              <a:ext uri="{FF2B5EF4-FFF2-40B4-BE49-F238E27FC236}">
                <a16:creationId xmlns:a16="http://schemas.microsoft.com/office/drawing/2014/main" id="{D26E5090-07D3-4363-94BC-A8167DB04E31}"/>
              </a:ext>
            </a:extLst>
          </p:cNvPr>
          <p:cNvSpPr/>
          <p:nvPr/>
        </p:nvSpPr>
        <p:spPr>
          <a:xfrm rot="16200000">
            <a:off x="830851" y="3292029"/>
            <a:ext cx="2106604" cy="53164"/>
          </a:xfrm>
          <a:prstGeom prst="leftArrow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Flecha: hacia la izquierda 19">
            <a:extLst>
              <a:ext uri="{FF2B5EF4-FFF2-40B4-BE49-F238E27FC236}">
                <a16:creationId xmlns:a16="http://schemas.microsoft.com/office/drawing/2014/main" id="{1871DC79-D3CA-434F-B264-9CD2425B1829}"/>
              </a:ext>
            </a:extLst>
          </p:cNvPr>
          <p:cNvSpPr/>
          <p:nvPr/>
        </p:nvSpPr>
        <p:spPr>
          <a:xfrm rot="16200000">
            <a:off x="-573138" y="3301214"/>
            <a:ext cx="2088234" cy="53163"/>
          </a:xfrm>
          <a:prstGeom prst="leftArrow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E4AC007-AAD9-4AD6-9247-F73B587A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371" y="1865433"/>
            <a:ext cx="750767" cy="40011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000" dirty="0"/>
              <a:t>PEM UFGI-200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E56E0DFD-9D80-43A0-AF69-0DF33913C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398" y="1883569"/>
            <a:ext cx="750767" cy="400110"/>
          </a:xfrm>
          <a:prstGeom prst="rect">
            <a:avLst/>
          </a:prstGeom>
          <a:ln w="285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000" dirty="0"/>
              <a:t>PEM TKS-200</a:t>
            </a:r>
          </a:p>
        </p:txBody>
      </p:sp>
      <p:sp>
        <p:nvSpPr>
          <p:cNvPr id="21" name="Flecha: hacia la izquierda 20">
            <a:extLst>
              <a:ext uri="{FF2B5EF4-FFF2-40B4-BE49-F238E27FC236}">
                <a16:creationId xmlns:a16="http://schemas.microsoft.com/office/drawing/2014/main" id="{4D1174D3-EBF6-4F63-8A5C-079BDF88F9BB}"/>
              </a:ext>
            </a:extLst>
          </p:cNvPr>
          <p:cNvSpPr/>
          <p:nvPr/>
        </p:nvSpPr>
        <p:spPr>
          <a:xfrm rot="16200000">
            <a:off x="5522017" y="3281191"/>
            <a:ext cx="2106604" cy="53164"/>
          </a:xfrm>
          <a:prstGeom prst="leftArrow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Flecha: hacia la izquierda 21">
            <a:extLst>
              <a:ext uri="{FF2B5EF4-FFF2-40B4-BE49-F238E27FC236}">
                <a16:creationId xmlns:a16="http://schemas.microsoft.com/office/drawing/2014/main" id="{0618EE4D-7C7C-4370-B7EB-D60E4FCB5C8A}"/>
              </a:ext>
            </a:extLst>
          </p:cNvPr>
          <p:cNvSpPr/>
          <p:nvPr/>
        </p:nvSpPr>
        <p:spPr>
          <a:xfrm rot="16200000">
            <a:off x="3948313" y="3301251"/>
            <a:ext cx="2088235" cy="53163"/>
          </a:xfrm>
          <a:prstGeom prst="leftArrow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79C6C3A0-E76F-4DE2-B93C-EB8B06A1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537" y="1854594"/>
            <a:ext cx="750767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000" dirty="0"/>
              <a:t>PEM UFGI-200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9DC64BB7-AE33-47AF-844E-24BC7AFE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849" y="1883606"/>
            <a:ext cx="750767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000" dirty="0"/>
              <a:t>PEM TKS-200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0A6FAC2F-55F3-424C-B0D7-801F41EE5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29" name="Título 5">
            <a:extLst>
              <a:ext uri="{FF2B5EF4-FFF2-40B4-BE49-F238E27FC236}">
                <a16:creationId xmlns:a16="http://schemas.microsoft.com/office/drawing/2014/main" id="{BCF1CFA6-BB0F-4A25-BDC9-A54C0B87CF95}"/>
              </a:ext>
            </a:extLst>
          </p:cNvPr>
          <p:cNvSpPr txBox="1">
            <a:spLocks/>
          </p:cNvSpPr>
          <p:nvPr/>
        </p:nvSpPr>
        <p:spPr>
          <a:xfrm>
            <a:off x="206712" y="483518"/>
            <a:ext cx="4679899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2017/ 2018: PUESTA EN MARCHA TANQUE SKIMMER Y UFGI</a:t>
            </a:r>
          </a:p>
        </p:txBody>
      </p:sp>
    </p:spTree>
    <p:extLst>
      <p:ext uri="{BB962C8B-B14F-4D97-AF65-F5344CB8AC3E}">
        <p14:creationId xmlns:p14="http://schemas.microsoft.com/office/powerpoint/2010/main" val="265965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16"/>
          </p:nvPr>
        </p:nvSpPr>
        <p:spPr>
          <a:xfrm>
            <a:off x="395288" y="4022959"/>
            <a:ext cx="8424000" cy="800219"/>
          </a:xfrm>
        </p:spPr>
        <p:txBody>
          <a:bodyPr/>
          <a:lstStyle/>
          <a:p>
            <a:r>
              <a:rPr lang="es-AR" b="1" dirty="0"/>
              <a:t>INCORPORACIÓN DE EQUIPOS PARA FILTRACIÓN</a:t>
            </a:r>
          </a:p>
          <a:p>
            <a:r>
              <a:rPr lang="es-AR" b="1" dirty="0"/>
              <a:t>PUESTA EN MARCHA PIUS</a:t>
            </a:r>
          </a:p>
          <a:p>
            <a:r>
              <a:rPr lang="es-AR" b="1" dirty="0"/>
              <a:t>ADECUACIÓN DE TRATAMIENTO QUÍMICO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176B859B-35D2-46CD-A57C-4934D0F7EE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b="27697"/>
          <a:stretch>
            <a:fillRect/>
          </a:stretch>
        </p:blipFill>
        <p:spPr>
          <a:xfrm>
            <a:off x="0" y="536401"/>
            <a:ext cx="9144000" cy="3060000"/>
          </a:xfr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011BEC59-C464-4CB7-8421-07D03218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62" y="3336958"/>
            <a:ext cx="2023659" cy="360850"/>
          </a:xfrm>
        </p:spPr>
        <p:txBody>
          <a:bodyPr/>
          <a:lstStyle/>
          <a:p>
            <a:r>
              <a:rPr lang="es-AR" dirty="0"/>
              <a:t>PERÍODO 2019-2023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7FA2CBF-9412-4D08-9C02-3D5C22639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89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AB2286B6-7F55-433F-A358-06092B950ACE}"/>
              </a:ext>
            </a:extLst>
          </p:cNvPr>
          <p:cNvSpPr txBox="1">
            <a:spLocks/>
          </p:cNvSpPr>
          <p:nvPr/>
        </p:nvSpPr>
        <p:spPr>
          <a:xfrm>
            <a:off x="316238" y="831696"/>
            <a:ext cx="38309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Equipos Unidad de Filtración</a:t>
            </a:r>
          </a:p>
        </p:txBody>
      </p:sp>
      <p:grpSp>
        <p:nvGrpSpPr>
          <p:cNvPr id="7" name="224 Grupo">
            <a:extLst>
              <a:ext uri="{FF2B5EF4-FFF2-40B4-BE49-F238E27FC236}">
                <a16:creationId xmlns:a16="http://schemas.microsoft.com/office/drawing/2014/main" id="{DF9C04BE-0CE6-444F-9E28-EB7010BA2A3A}"/>
              </a:ext>
            </a:extLst>
          </p:cNvPr>
          <p:cNvGrpSpPr/>
          <p:nvPr/>
        </p:nvGrpSpPr>
        <p:grpSpPr>
          <a:xfrm>
            <a:off x="35496" y="771550"/>
            <a:ext cx="244315" cy="277000"/>
            <a:chOff x="2895600" y="2892426"/>
            <a:chExt cx="355601" cy="398463"/>
          </a:xfrm>
          <a:solidFill>
            <a:srgbClr val="005AA0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1745E9F-BEE2-4150-A23F-3B044CA898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2892426"/>
              <a:ext cx="355601" cy="398463"/>
            </a:xfrm>
            <a:custGeom>
              <a:avLst/>
              <a:gdLst/>
              <a:ahLst/>
              <a:cxnLst>
                <a:cxn ang="0">
                  <a:pos x="2058" y="2426"/>
                </a:cxn>
                <a:cxn ang="0">
                  <a:pos x="2019" y="2078"/>
                </a:cxn>
                <a:cxn ang="0">
                  <a:pos x="1464" y="1979"/>
                </a:cxn>
                <a:cxn ang="0">
                  <a:pos x="1920" y="1940"/>
                </a:cxn>
                <a:cxn ang="0">
                  <a:pos x="2058" y="2426"/>
                </a:cxn>
                <a:cxn ang="0">
                  <a:pos x="507" y="657"/>
                </a:cxn>
                <a:cxn ang="0">
                  <a:pos x="332" y="861"/>
                </a:cxn>
                <a:cxn ang="0">
                  <a:pos x="332" y="2422"/>
                </a:cxn>
                <a:cxn ang="0">
                  <a:pos x="230" y="581"/>
                </a:cxn>
                <a:cxn ang="0">
                  <a:pos x="507" y="657"/>
                </a:cxn>
                <a:cxn ang="0">
                  <a:pos x="2167" y="2422"/>
                </a:cxn>
                <a:cxn ang="0">
                  <a:pos x="2128" y="2422"/>
                </a:cxn>
                <a:cxn ang="0">
                  <a:pos x="2100" y="1949"/>
                </a:cxn>
                <a:cxn ang="0">
                  <a:pos x="1951" y="1868"/>
                </a:cxn>
                <a:cxn ang="0">
                  <a:pos x="1464" y="1829"/>
                </a:cxn>
                <a:cxn ang="0">
                  <a:pos x="1710" y="1260"/>
                </a:cxn>
                <a:cxn ang="0">
                  <a:pos x="1268" y="1117"/>
                </a:cxn>
                <a:cxn ang="0">
                  <a:pos x="1123" y="1264"/>
                </a:cxn>
                <a:cxn ang="0">
                  <a:pos x="1059" y="2408"/>
                </a:cxn>
                <a:cxn ang="0">
                  <a:pos x="1059" y="1244"/>
                </a:cxn>
                <a:cxn ang="0">
                  <a:pos x="1059" y="1239"/>
                </a:cxn>
                <a:cxn ang="0">
                  <a:pos x="1191" y="991"/>
                </a:cxn>
                <a:cxn ang="0">
                  <a:pos x="1190" y="438"/>
                </a:cxn>
                <a:cxn ang="0">
                  <a:pos x="1225" y="234"/>
                </a:cxn>
                <a:cxn ang="0">
                  <a:pos x="1246" y="163"/>
                </a:cxn>
                <a:cxn ang="0">
                  <a:pos x="829" y="163"/>
                </a:cxn>
                <a:cxn ang="0">
                  <a:pos x="886" y="377"/>
                </a:cxn>
                <a:cxn ang="0">
                  <a:pos x="786" y="2408"/>
                </a:cxn>
                <a:cxn ang="0">
                  <a:pos x="613" y="660"/>
                </a:cxn>
                <a:cxn ang="0">
                  <a:pos x="499" y="482"/>
                </a:cxn>
                <a:cxn ang="0">
                  <a:pos x="138" y="589"/>
                </a:cxn>
                <a:cxn ang="0">
                  <a:pos x="134" y="2422"/>
                </a:cxn>
                <a:cxn ang="0">
                  <a:pos x="0" y="2552"/>
                </a:cxn>
                <a:cxn ang="0">
                  <a:pos x="2269" y="2422"/>
                </a:cxn>
              </a:cxnLst>
              <a:rect l="0" t="0" r="r" b="b"/>
              <a:pathLst>
                <a:path w="2269" h="2552">
                  <a:moveTo>
                    <a:pt x="2058" y="2426"/>
                  </a:moveTo>
                  <a:lnTo>
                    <a:pt x="2058" y="2426"/>
                  </a:lnTo>
                  <a:lnTo>
                    <a:pt x="2019" y="2426"/>
                  </a:lnTo>
                  <a:lnTo>
                    <a:pt x="2019" y="2078"/>
                  </a:lnTo>
                  <a:cubicBezTo>
                    <a:pt x="2019" y="2023"/>
                    <a:pt x="1975" y="1979"/>
                    <a:pt x="1920" y="1979"/>
                  </a:cubicBezTo>
                  <a:lnTo>
                    <a:pt x="1464" y="1979"/>
                  </a:lnTo>
                  <a:lnTo>
                    <a:pt x="1464" y="1940"/>
                  </a:lnTo>
                  <a:lnTo>
                    <a:pt x="1920" y="1940"/>
                  </a:lnTo>
                  <a:cubicBezTo>
                    <a:pt x="1996" y="1940"/>
                    <a:pt x="2058" y="2002"/>
                    <a:pt x="2058" y="2078"/>
                  </a:cubicBezTo>
                  <a:lnTo>
                    <a:pt x="2058" y="2426"/>
                  </a:lnTo>
                  <a:close/>
                  <a:moveTo>
                    <a:pt x="507" y="657"/>
                  </a:moveTo>
                  <a:lnTo>
                    <a:pt x="507" y="657"/>
                  </a:lnTo>
                  <a:cubicBezTo>
                    <a:pt x="504" y="660"/>
                    <a:pt x="501" y="664"/>
                    <a:pt x="497" y="664"/>
                  </a:cubicBezTo>
                  <a:cubicBezTo>
                    <a:pt x="338" y="693"/>
                    <a:pt x="332" y="701"/>
                    <a:pt x="332" y="861"/>
                  </a:cubicBezTo>
                  <a:cubicBezTo>
                    <a:pt x="332" y="1341"/>
                    <a:pt x="332" y="2301"/>
                    <a:pt x="332" y="2301"/>
                  </a:cubicBezTo>
                  <a:lnTo>
                    <a:pt x="332" y="2422"/>
                  </a:lnTo>
                  <a:lnTo>
                    <a:pt x="230" y="2422"/>
                  </a:lnTo>
                  <a:lnTo>
                    <a:pt x="230" y="581"/>
                  </a:lnTo>
                  <a:lnTo>
                    <a:pt x="507" y="581"/>
                  </a:lnTo>
                  <a:lnTo>
                    <a:pt x="507" y="657"/>
                  </a:lnTo>
                  <a:close/>
                  <a:moveTo>
                    <a:pt x="2167" y="2422"/>
                  </a:moveTo>
                  <a:lnTo>
                    <a:pt x="2167" y="2422"/>
                  </a:lnTo>
                  <a:lnTo>
                    <a:pt x="2149" y="2422"/>
                  </a:lnTo>
                  <a:lnTo>
                    <a:pt x="2128" y="2422"/>
                  </a:lnTo>
                  <a:lnTo>
                    <a:pt x="2128" y="2045"/>
                  </a:lnTo>
                  <a:cubicBezTo>
                    <a:pt x="2128" y="2010"/>
                    <a:pt x="2118" y="1976"/>
                    <a:pt x="2100" y="1949"/>
                  </a:cubicBezTo>
                  <a:cubicBezTo>
                    <a:pt x="2079" y="1919"/>
                    <a:pt x="2051" y="1896"/>
                    <a:pt x="2016" y="1880"/>
                  </a:cubicBezTo>
                  <a:cubicBezTo>
                    <a:pt x="1996" y="1872"/>
                    <a:pt x="1974" y="1868"/>
                    <a:pt x="1951" y="1868"/>
                  </a:cubicBezTo>
                  <a:lnTo>
                    <a:pt x="1464" y="1868"/>
                  </a:lnTo>
                  <a:lnTo>
                    <a:pt x="1464" y="1829"/>
                  </a:lnTo>
                  <a:lnTo>
                    <a:pt x="1711" y="1829"/>
                  </a:lnTo>
                  <a:cubicBezTo>
                    <a:pt x="1711" y="1737"/>
                    <a:pt x="1712" y="1346"/>
                    <a:pt x="1710" y="1260"/>
                  </a:cubicBezTo>
                  <a:cubicBezTo>
                    <a:pt x="1708" y="1168"/>
                    <a:pt x="1660" y="1121"/>
                    <a:pt x="1568" y="1118"/>
                  </a:cubicBezTo>
                  <a:cubicBezTo>
                    <a:pt x="1468" y="1115"/>
                    <a:pt x="1368" y="1115"/>
                    <a:pt x="1268" y="1117"/>
                  </a:cubicBezTo>
                  <a:cubicBezTo>
                    <a:pt x="1186" y="1118"/>
                    <a:pt x="1132" y="1171"/>
                    <a:pt x="1124" y="1253"/>
                  </a:cubicBezTo>
                  <a:cubicBezTo>
                    <a:pt x="1123" y="1257"/>
                    <a:pt x="1123" y="1260"/>
                    <a:pt x="1123" y="1264"/>
                  </a:cubicBezTo>
                  <a:lnTo>
                    <a:pt x="1123" y="2408"/>
                  </a:lnTo>
                  <a:lnTo>
                    <a:pt x="1059" y="2408"/>
                  </a:lnTo>
                  <a:cubicBezTo>
                    <a:pt x="1059" y="2408"/>
                    <a:pt x="1057" y="1632"/>
                    <a:pt x="1058" y="1256"/>
                  </a:cubicBezTo>
                  <a:cubicBezTo>
                    <a:pt x="1058" y="1252"/>
                    <a:pt x="1058" y="1248"/>
                    <a:pt x="1059" y="1244"/>
                  </a:cubicBezTo>
                  <a:lnTo>
                    <a:pt x="1059" y="1239"/>
                  </a:lnTo>
                  <a:lnTo>
                    <a:pt x="1059" y="1239"/>
                  </a:lnTo>
                  <a:cubicBezTo>
                    <a:pt x="1064" y="1176"/>
                    <a:pt x="1095" y="1123"/>
                    <a:pt x="1147" y="1086"/>
                  </a:cubicBezTo>
                  <a:cubicBezTo>
                    <a:pt x="1183" y="1060"/>
                    <a:pt x="1192" y="1031"/>
                    <a:pt x="1191" y="991"/>
                  </a:cubicBezTo>
                  <a:cubicBezTo>
                    <a:pt x="1188" y="820"/>
                    <a:pt x="1188" y="477"/>
                    <a:pt x="1188" y="477"/>
                  </a:cubicBezTo>
                  <a:cubicBezTo>
                    <a:pt x="1188" y="477"/>
                    <a:pt x="1189" y="463"/>
                    <a:pt x="1190" y="438"/>
                  </a:cubicBezTo>
                  <a:cubicBezTo>
                    <a:pt x="1190" y="432"/>
                    <a:pt x="1191" y="426"/>
                    <a:pt x="1191" y="420"/>
                  </a:cubicBezTo>
                  <a:cubicBezTo>
                    <a:pt x="1193" y="274"/>
                    <a:pt x="1225" y="234"/>
                    <a:pt x="1225" y="234"/>
                  </a:cubicBezTo>
                  <a:lnTo>
                    <a:pt x="1225" y="234"/>
                  </a:lnTo>
                  <a:cubicBezTo>
                    <a:pt x="1238" y="212"/>
                    <a:pt x="1246" y="188"/>
                    <a:pt x="1246" y="163"/>
                  </a:cubicBezTo>
                  <a:cubicBezTo>
                    <a:pt x="1246" y="73"/>
                    <a:pt x="1153" y="0"/>
                    <a:pt x="1037" y="0"/>
                  </a:cubicBezTo>
                  <a:cubicBezTo>
                    <a:pt x="922" y="0"/>
                    <a:pt x="829" y="73"/>
                    <a:pt x="829" y="163"/>
                  </a:cubicBezTo>
                  <a:cubicBezTo>
                    <a:pt x="829" y="195"/>
                    <a:pt x="841" y="225"/>
                    <a:pt x="862" y="250"/>
                  </a:cubicBezTo>
                  <a:cubicBezTo>
                    <a:pt x="883" y="291"/>
                    <a:pt x="886" y="332"/>
                    <a:pt x="886" y="377"/>
                  </a:cubicBezTo>
                  <a:cubicBezTo>
                    <a:pt x="882" y="969"/>
                    <a:pt x="874" y="2408"/>
                    <a:pt x="874" y="2408"/>
                  </a:cubicBezTo>
                  <a:lnTo>
                    <a:pt x="786" y="2408"/>
                  </a:lnTo>
                  <a:cubicBezTo>
                    <a:pt x="786" y="2408"/>
                    <a:pt x="786" y="1355"/>
                    <a:pt x="786" y="878"/>
                  </a:cubicBezTo>
                  <a:cubicBezTo>
                    <a:pt x="786" y="704"/>
                    <a:pt x="784" y="700"/>
                    <a:pt x="613" y="660"/>
                  </a:cubicBezTo>
                  <a:cubicBezTo>
                    <a:pt x="610" y="633"/>
                    <a:pt x="614" y="559"/>
                    <a:pt x="614" y="559"/>
                  </a:cubicBezTo>
                  <a:cubicBezTo>
                    <a:pt x="614" y="559"/>
                    <a:pt x="604" y="482"/>
                    <a:pt x="499" y="482"/>
                  </a:cubicBezTo>
                  <a:cubicBezTo>
                    <a:pt x="414" y="482"/>
                    <a:pt x="330" y="478"/>
                    <a:pt x="246" y="482"/>
                  </a:cubicBezTo>
                  <a:cubicBezTo>
                    <a:pt x="181" y="485"/>
                    <a:pt x="145" y="525"/>
                    <a:pt x="138" y="589"/>
                  </a:cubicBezTo>
                  <a:cubicBezTo>
                    <a:pt x="134" y="619"/>
                    <a:pt x="134" y="651"/>
                    <a:pt x="134" y="682"/>
                  </a:cubicBezTo>
                  <a:cubicBezTo>
                    <a:pt x="134" y="1235"/>
                    <a:pt x="134" y="2404"/>
                    <a:pt x="134" y="2422"/>
                  </a:cubicBezTo>
                  <a:lnTo>
                    <a:pt x="0" y="2422"/>
                  </a:lnTo>
                  <a:lnTo>
                    <a:pt x="0" y="2552"/>
                  </a:lnTo>
                  <a:lnTo>
                    <a:pt x="2269" y="2552"/>
                  </a:lnTo>
                  <a:lnTo>
                    <a:pt x="2269" y="2422"/>
                  </a:lnTo>
                  <a:lnTo>
                    <a:pt x="2167" y="24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0B01E14D-5E9F-4972-B0EF-BA393AC2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475" y="3216276"/>
              <a:ext cx="25400" cy="55563"/>
            </a:xfrm>
            <a:custGeom>
              <a:avLst/>
              <a:gdLst/>
              <a:ahLst/>
              <a:cxnLst>
                <a:cxn ang="0">
                  <a:pos x="168" y="84"/>
                </a:cxn>
                <a:cxn ang="0">
                  <a:pos x="168" y="84"/>
                </a:cxn>
                <a:cxn ang="0">
                  <a:pos x="84" y="0"/>
                </a:cxn>
                <a:cxn ang="0">
                  <a:pos x="0" y="84"/>
                </a:cxn>
                <a:cxn ang="0">
                  <a:pos x="0" y="354"/>
                </a:cxn>
                <a:cxn ang="0">
                  <a:pos x="168" y="354"/>
                </a:cxn>
                <a:cxn ang="0">
                  <a:pos x="168" y="86"/>
                </a:cxn>
                <a:cxn ang="0">
                  <a:pos x="168" y="84"/>
                </a:cxn>
              </a:cxnLst>
              <a:rect l="0" t="0" r="r" b="b"/>
              <a:pathLst>
                <a:path w="168" h="354">
                  <a:moveTo>
                    <a:pt x="168" y="84"/>
                  </a:move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lnTo>
                    <a:pt x="0" y="354"/>
                  </a:lnTo>
                  <a:lnTo>
                    <a:pt x="168" y="354"/>
                  </a:lnTo>
                  <a:lnTo>
                    <a:pt x="168" y="86"/>
                  </a:lnTo>
                  <a:cubicBezTo>
                    <a:pt x="168" y="85"/>
                    <a:pt x="168" y="85"/>
                    <a:pt x="168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61BEF184-817D-4E9B-8D61-0485534E4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17838"/>
              <a:ext cx="96838" cy="160338"/>
            </a:xfrm>
            <a:custGeom>
              <a:avLst/>
              <a:gdLst/>
              <a:ahLst/>
              <a:cxnLst>
                <a:cxn ang="0">
                  <a:pos x="121" y="206"/>
                </a:cxn>
                <a:cxn ang="0">
                  <a:pos x="121" y="206"/>
                </a:cxn>
                <a:cxn ang="0">
                  <a:pos x="180" y="153"/>
                </a:cxn>
                <a:cxn ang="0">
                  <a:pos x="462" y="155"/>
                </a:cxn>
                <a:cxn ang="0">
                  <a:pos x="462" y="989"/>
                </a:cxn>
                <a:cxn ang="0">
                  <a:pos x="463" y="989"/>
                </a:cxn>
                <a:cxn ang="0">
                  <a:pos x="463" y="1022"/>
                </a:cxn>
                <a:cxn ang="0">
                  <a:pos x="608" y="1022"/>
                </a:cxn>
                <a:cxn ang="0">
                  <a:pos x="621" y="1022"/>
                </a:cxn>
                <a:cxn ang="0">
                  <a:pos x="621" y="922"/>
                </a:cxn>
                <a:cxn ang="0">
                  <a:pos x="621" y="922"/>
                </a:cxn>
                <a:cxn ang="0">
                  <a:pos x="621" y="837"/>
                </a:cxn>
                <a:cxn ang="0">
                  <a:pos x="620" y="179"/>
                </a:cxn>
                <a:cxn ang="0">
                  <a:pos x="448" y="2"/>
                </a:cxn>
                <a:cxn ang="0">
                  <a:pos x="162" y="2"/>
                </a:cxn>
                <a:cxn ang="0">
                  <a:pos x="4" y="192"/>
                </a:cxn>
                <a:cxn ang="0">
                  <a:pos x="4" y="192"/>
                </a:cxn>
                <a:cxn ang="0">
                  <a:pos x="4" y="262"/>
                </a:cxn>
                <a:cxn ang="0">
                  <a:pos x="121" y="262"/>
                </a:cxn>
                <a:cxn ang="0">
                  <a:pos x="121" y="206"/>
                </a:cxn>
              </a:cxnLst>
              <a:rect l="0" t="0" r="r" b="b"/>
              <a:pathLst>
                <a:path w="622" h="1022">
                  <a:moveTo>
                    <a:pt x="121" y="206"/>
                  </a:moveTo>
                  <a:lnTo>
                    <a:pt x="121" y="206"/>
                  </a:lnTo>
                  <a:cubicBezTo>
                    <a:pt x="126" y="184"/>
                    <a:pt x="139" y="153"/>
                    <a:pt x="180" y="153"/>
                  </a:cubicBezTo>
                  <a:cubicBezTo>
                    <a:pt x="269" y="153"/>
                    <a:pt x="462" y="155"/>
                    <a:pt x="462" y="155"/>
                  </a:cubicBezTo>
                  <a:lnTo>
                    <a:pt x="462" y="989"/>
                  </a:lnTo>
                  <a:lnTo>
                    <a:pt x="463" y="989"/>
                  </a:lnTo>
                  <a:lnTo>
                    <a:pt x="463" y="1022"/>
                  </a:lnTo>
                  <a:lnTo>
                    <a:pt x="608" y="1022"/>
                  </a:lnTo>
                  <a:cubicBezTo>
                    <a:pt x="612" y="1022"/>
                    <a:pt x="617" y="1022"/>
                    <a:pt x="621" y="1022"/>
                  </a:cubicBezTo>
                  <a:lnTo>
                    <a:pt x="621" y="922"/>
                  </a:lnTo>
                  <a:lnTo>
                    <a:pt x="621" y="922"/>
                  </a:lnTo>
                  <a:lnTo>
                    <a:pt x="621" y="837"/>
                  </a:lnTo>
                  <a:cubicBezTo>
                    <a:pt x="621" y="837"/>
                    <a:pt x="622" y="398"/>
                    <a:pt x="620" y="179"/>
                  </a:cubicBezTo>
                  <a:cubicBezTo>
                    <a:pt x="619" y="53"/>
                    <a:pt x="572" y="5"/>
                    <a:pt x="448" y="2"/>
                  </a:cubicBezTo>
                  <a:cubicBezTo>
                    <a:pt x="353" y="0"/>
                    <a:pt x="258" y="0"/>
                    <a:pt x="162" y="2"/>
                  </a:cubicBezTo>
                  <a:cubicBezTo>
                    <a:pt x="52" y="14"/>
                    <a:pt x="0" y="63"/>
                    <a:pt x="4" y="192"/>
                  </a:cubicBezTo>
                  <a:lnTo>
                    <a:pt x="4" y="192"/>
                  </a:lnTo>
                  <a:lnTo>
                    <a:pt x="4" y="262"/>
                  </a:lnTo>
                  <a:lnTo>
                    <a:pt x="121" y="262"/>
                  </a:lnTo>
                  <a:lnTo>
                    <a:pt x="121" y="2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" name="2 Marcador de texto">
            <a:extLst>
              <a:ext uri="{FF2B5EF4-FFF2-40B4-BE49-F238E27FC236}">
                <a16:creationId xmlns:a16="http://schemas.microsoft.com/office/drawing/2014/main" id="{A8BC3F10-429F-4C4B-8266-F4A96277FA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89" y="1085556"/>
            <a:ext cx="5818382" cy="188661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FILTROS SUPERSAND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322EE96-54D2-466C-A157-3A049B9841BC}"/>
              </a:ext>
            </a:extLst>
          </p:cNvPr>
          <p:cNvGrpSpPr/>
          <p:nvPr/>
        </p:nvGrpSpPr>
        <p:grpSpPr>
          <a:xfrm>
            <a:off x="577227" y="1255629"/>
            <a:ext cx="3570011" cy="3862435"/>
            <a:chOff x="1438371" y="1032884"/>
            <a:chExt cx="4805072" cy="4975442"/>
          </a:xfrm>
        </p:grpSpPr>
        <p:pic>
          <p:nvPicPr>
            <p:cNvPr id="14" name="Picture 30">
              <a:extLst>
                <a:ext uri="{FF2B5EF4-FFF2-40B4-BE49-F238E27FC236}">
                  <a16:creationId xmlns:a16="http://schemas.microsoft.com/office/drawing/2014/main" id="{46F14625-F98C-49A5-A334-7A64AB6F26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6" t="14264" b="12409"/>
            <a:stretch/>
          </p:blipFill>
          <p:spPr bwMode="auto">
            <a:xfrm>
              <a:off x="2252350" y="1032884"/>
              <a:ext cx="3184524" cy="4975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8E0FB4FD-8E26-4B5A-B6A8-27095D650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371" y="1377416"/>
              <a:ext cx="1428743" cy="356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sv-SE" sz="1200" dirty="0"/>
                <a:t>Alimentación</a:t>
              </a:r>
              <a:endParaRPr lang="sv-SE" altLang="es-AR" sz="1200" dirty="0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CB619519-DDC2-4331-83EA-0E0777A7E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094" y="1857686"/>
              <a:ext cx="1110341" cy="356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sv-SE" sz="1200" dirty="0" err="1"/>
                <a:t>Rechazo</a:t>
              </a:r>
              <a:endParaRPr lang="en-US" altLang="sv-SE" sz="1200" dirty="0"/>
            </a:p>
          </p:txBody>
        </p:sp>
        <p:sp>
          <p:nvSpPr>
            <p:cNvPr id="19" name="Rectangle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F70BD6DC-B5A4-4A7D-A85B-6CFFBFEBC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579" y="2377461"/>
              <a:ext cx="1200041" cy="832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sv-SE" sz="1200" dirty="0"/>
                <a:t>Sistema </a:t>
              </a:r>
            </a:p>
            <a:p>
              <a:r>
                <a:rPr lang="en-US" altLang="sv-SE" sz="1200" dirty="0"/>
                <a:t>de </a:t>
              </a:r>
              <a:r>
                <a:rPr lang="en-US" altLang="sv-SE" sz="1200" dirty="0" err="1"/>
                <a:t>lavado</a:t>
              </a:r>
              <a:r>
                <a:rPr lang="en-US" altLang="sv-SE" sz="1200" dirty="0"/>
                <a:t> </a:t>
              </a:r>
            </a:p>
            <a:p>
              <a:r>
                <a:rPr lang="en-US" altLang="sv-SE" sz="1200" dirty="0"/>
                <a:t>de arena</a:t>
              </a:r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3CBEAE56-F236-4F94-B9D8-60F07E030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8461" y="1906084"/>
              <a:ext cx="1367557" cy="71740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98D0CE2D-71BD-4D36-B63C-AEDE4B73B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1868" y="4207266"/>
              <a:ext cx="969180" cy="356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sv-SE" sz="1200" dirty="0" err="1"/>
                <a:t>Drenaje</a:t>
              </a:r>
              <a:endParaRPr lang="en-US" altLang="sv-SE" sz="1200" dirty="0"/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81D9DF8D-2DC5-4729-9829-AFA217E78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6094" y="4548264"/>
              <a:ext cx="1200043" cy="950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31A03E5C-BA4F-4920-8C8D-24F5F0F01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980" y="1205384"/>
              <a:ext cx="1189252" cy="594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sv-SE" sz="1200" dirty="0"/>
                <a:t>Descarga </a:t>
              </a:r>
            </a:p>
            <a:p>
              <a:r>
                <a:rPr lang="es-AR" altLang="sv-SE" sz="1200" dirty="0"/>
                <a:t>de filtrado</a:t>
              </a:r>
              <a:endParaRPr lang="sv-SE" altLang="es-AR" sz="1200" dirty="0"/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0AE5062F-02B7-47F4-A1F2-2F032F1FA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600" y="2781950"/>
              <a:ext cx="835411" cy="356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sv-SE" altLang="es-AR" sz="1200" dirty="0"/>
                <a:t>Air Lift</a:t>
              </a:r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48297780-1BFB-4C76-80C6-AEB741780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6094" y="3078789"/>
              <a:ext cx="1200043" cy="5422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B420E479-5923-43C6-9B28-00BC5574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330" y="3304802"/>
              <a:ext cx="1420113" cy="594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sv-SE" sz="1200" dirty="0"/>
                <a:t>Entrada con </a:t>
              </a:r>
            </a:p>
            <a:p>
              <a:r>
                <a:rPr lang="en-US" altLang="sv-SE" sz="1200" dirty="0" err="1"/>
                <a:t>distribuidor</a:t>
              </a:r>
              <a:endParaRPr lang="en-US" altLang="sv-SE" sz="1200" dirty="0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FAE85F51-21D3-4F37-B1F7-5FE09CA6A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4579" y="3906715"/>
              <a:ext cx="888286" cy="2139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29" name="2 Marcador de texto">
            <a:extLst>
              <a:ext uri="{FF2B5EF4-FFF2-40B4-BE49-F238E27FC236}">
                <a16:creationId xmlns:a16="http://schemas.microsoft.com/office/drawing/2014/main" id="{07D16139-E51A-43D4-AB9A-3E46F3235AB5}"/>
              </a:ext>
            </a:extLst>
          </p:cNvPr>
          <p:cNvSpPr txBox="1">
            <a:spLocks/>
          </p:cNvSpPr>
          <p:nvPr/>
        </p:nvSpPr>
        <p:spPr>
          <a:xfrm>
            <a:off x="6032368" y="1081597"/>
            <a:ext cx="3004128" cy="2000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FILTROS BOLSA</a:t>
            </a:r>
          </a:p>
        </p:txBody>
      </p:sp>
      <p:pic>
        <p:nvPicPr>
          <p:cNvPr id="30" name="Imagen 29">
            <a:hlinkClick r:id="rId5" action="ppaction://hlinksldjump"/>
            <a:extLst>
              <a:ext uri="{FF2B5EF4-FFF2-40B4-BE49-F238E27FC236}">
                <a16:creationId xmlns:a16="http://schemas.microsoft.com/office/drawing/2014/main" id="{C10C1EB5-8C6F-4455-B147-89955D12F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967" y="1427877"/>
            <a:ext cx="1465869" cy="1198755"/>
          </a:xfrm>
          <a:prstGeom prst="rect">
            <a:avLst/>
          </a:prstGeom>
        </p:spPr>
      </p:pic>
      <p:sp>
        <p:nvSpPr>
          <p:cNvPr id="31" name="Rectangle 4">
            <a:extLst>
              <a:ext uri="{FF2B5EF4-FFF2-40B4-BE49-F238E27FC236}">
                <a16:creationId xmlns:a16="http://schemas.microsoft.com/office/drawing/2014/main" id="{FF42D48F-9A72-44A5-9FC7-B3D3542AB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751" y="1777687"/>
            <a:ext cx="12148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v-SE" sz="1400" dirty="0"/>
              <a:t>Ali</a:t>
            </a:r>
            <a:r>
              <a:rPr lang="es-AR" altLang="sv-SE" sz="1400" dirty="0"/>
              <a:t>m</a:t>
            </a:r>
            <a:r>
              <a:rPr lang="en-US" altLang="sv-SE" sz="1400" dirty="0"/>
              <a:t>entación</a:t>
            </a:r>
            <a:endParaRPr lang="sv-SE" altLang="es-AR" sz="1400" dirty="0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79F70A30-5402-4869-8F16-C2E6151B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368" y="2869978"/>
            <a:ext cx="9163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v-SE" sz="1400" dirty="0"/>
              <a:t>Housing</a:t>
            </a:r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64E4D0B7-F024-4E23-B34D-ACA10396A3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3295" y="2490415"/>
            <a:ext cx="303981" cy="4100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6881494B-B6E4-4342-967A-61CDEB1B8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562" y="2085463"/>
            <a:ext cx="1158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sv-SE" sz="1400" dirty="0"/>
              <a:t>Descarga </a:t>
            </a:r>
          </a:p>
          <a:p>
            <a:r>
              <a:rPr lang="es-AR" altLang="sv-SE" sz="1400" dirty="0"/>
              <a:t>de filtrado</a:t>
            </a:r>
            <a:endParaRPr lang="sv-SE" altLang="es-AR" sz="1400" dirty="0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87533861-EB62-4120-B167-EAD168AF73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4523" y="1933494"/>
            <a:ext cx="339680" cy="9567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id="{1391E50D-00FC-497A-A0B1-6D5F170B10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79034" y="1613996"/>
            <a:ext cx="635169" cy="1248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DEE3BC49-00DA-4FCD-933A-8E8DAFE0F5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7853" y="1980025"/>
            <a:ext cx="986350" cy="92042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id="{494E9407-8138-4794-9C49-A54D4D78EE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79033" y="2160180"/>
            <a:ext cx="645294" cy="7402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9" name="Flecha: hacia la izquierda 38">
            <a:extLst>
              <a:ext uri="{FF2B5EF4-FFF2-40B4-BE49-F238E27FC236}">
                <a16:creationId xmlns:a16="http://schemas.microsoft.com/office/drawing/2014/main" id="{85046D3B-5D03-48C2-A05F-B28E328E3EEF}"/>
              </a:ext>
            </a:extLst>
          </p:cNvPr>
          <p:cNvSpPr/>
          <p:nvPr/>
        </p:nvSpPr>
        <p:spPr>
          <a:xfrm>
            <a:off x="7729393" y="1837470"/>
            <a:ext cx="275357" cy="236335"/>
          </a:xfrm>
          <a:prstGeom prst="lef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Flecha: hacia la izquierda 39">
            <a:extLst>
              <a:ext uri="{FF2B5EF4-FFF2-40B4-BE49-F238E27FC236}">
                <a16:creationId xmlns:a16="http://schemas.microsoft.com/office/drawing/2014/main" id="{394100C0-3925-473F-8EC9-0120C5A40740}"/>
              </a:ext>
            </a:extLst>
          </p:cNvPr>
          <p:cNvSpPr/>
          <p:nvPr/>
        </p:nvSpPr>
        <p:spPr>
          <a:xfrm rot="10800000">
            <a:off x="7776592" y="2139981"/>
            <a:ext cx="298031" cy="223139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97338528-49CA-49D5-8521-7E6AE834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992" y="2867222"/>
            <a:ext cx="1161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v-SE" sz="1400" dirty="0" err="1"/>
              <a:t>Filtros</a:t>
            </a:r>
            <a:r>
              <a:rPr lang="en-US" altLang="sv-SE" sz="1400" dirty="0"/>
              <a:t> </a:t>
            </a:r>
            <a:r>
              <a:rPr lang="en-US" altLang="sv-SE" sz="1400" dirty="0" err="1"/>
              <a:t>bolsa</a:t>
            </a:r>
            <a:endParaRPr lang="en-US" altLang="sv-SE" sz="1400" dirty="0"/>
          </a:p>
        </p:txBody>
      </p:sp>
      <p:sp>
        <p:nvSpPr>
          <p:cNvPr id="54" name="Título 5">
            <a:extLst>
              <a:ext uri="{FF2B5EF4-FFF2-40B4-BE49-F238E27FC236}">
                <a16:creationId xmlns:a16="http://schemas.microsoft.com/office/drawing/2014/main" id="{92FEB4F1-0C26-4488-8CD6-87B780DA4B8F}"/>
              </a:ext>
            </a:extLst>
          </p:cNvPr>
          <p:cNvSpPr txBox="1">
            <a:spLocks/>
          </p:cNvSpPr>
          <p:nvPr/>
        </p:nvSpPr>
        <p:spPr>
          <a:xfrm>
            <a:off x="-2538380" y="2923376"/>
            <a:ext cx="290877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dirty="0"/>
          </a:p>
        </p:txBody>
      </p:sp>
      <p:pic>
        <p:nvPicPr>
          <p:cNvPr id="51" name="Picture 7">
            <a:extLst>
              <a:ext uri="{FF2B5EF4-FFF2-40B4-BE49-F238E27FC236}">
                <a16:creationId xmlns:a16="http://schemas.microsoft.com/office/drawing/2014/main" id="{367813D0-3C3F-439E-8F51-5DA994B3C15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0" y="2862759"/>
            <a:ext cx="1266535" cy="217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Line 11">
            <a:extLst>
              <a:ext uri="{FF2B5EF4-FFF2-40B4-BE49-F238E27FC236}">
                <a16:creationId xmlns:a16="http://schemas.microsoft.com/office/drawing/2014/main" id="{1AEE8F07-D270-4EB7-B313-6CABFFB1A9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904" y="2916976"/>
            <a:ext cx="397757" cy="69409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02D00820-3426-4A46-85C9-116743464E1C}"/>
              </a:ext>
            </a:extLst>
          </p:cNvPr>
          <p:cNvGrpSpPr/>
          <p:nvPr/>
        </p:nvGrpSpPr>
        <p:grpSpPr>
          <a:xfrm>
            <a:off x="3387247" y="1235286"/>
            <a:ext cx="2476224" cy="3802721"/>
            <a:chOff x="2269685" y="464140"/>
            <a:chExt cx="3978715" cy="6006432"/>
          </a:xfrm>
        </p:grpSpPr>
        <p:pic>
          <p:nvPicPr>
            <p:cNvPr id="53" name="Picture 17">
              <a:extLst>
                <a:ext uri="{FF2B5EF4-FFF2-40B4-BE49-F238E27FC236}">
                  <a16:creationId xmlns:a16="http://schemas.microsoft.com/office/drawing/2014/main" id="{866918D4-A786-4F36-8BF1-85ECB524EC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5" b="3855"/>
            <a:stretch/>
          </p:blipFill>
          <p:spPr bwMode="auto">
            <a:xfrm>
              <a:off x="3262313" y="609600"/>
              <a:ext cx="2986087" cy="5860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8">
              <a:extLst>
                <a:ext uri="{FF2B5EF4-FFF2-40B4-BE49-F238E27FC236}">
                  <a16:creationId xmlns:a16="http://schemas.microsoft.com/office/drawing/2014/main" id="{83938684-9022-4300-AF22-CC22E9C04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685" y="464140"/>
              <a:ext cx="2076491" cy="437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sv-SE" sz="1200" dirty="0"/>
                <a:t>Aire </a:t>
              </a:r>
              <a:r>
                <a:rPr lang="en-US" altLang="sv-SE" sz="1200" dirty="0" err="1"/>
                <a:t>comprimido</a:t>
              </a:r>
              <a:endParaRPr lang="en-US" altLang="sv-SE" sz="1200" dirty="0"/>
            </a:p>
          </p:txBody>
        </p:sp>
        <p:sp>
          <p:nvSpPr>
            <p:cNvPr id="63" name="Line 9">
              <a:extLst>
                <a:ext uri="{FF2B5EF4-FFF2-40B4-BE49-F238E27FC236}">
                  <a16:creationId xmlns:a16="http://schemas.microsoft.com/office/drawing/2014/main" id="{517CD031-8840-4F95-88A3-574F6D700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1957" y="688969"/>
              <a:ext cx="64555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73" name="Imagen 72" descr="\\SSNQNEPDAT01\File$\Depart\UE_EP\19 PROCESOS\4. Zona 2- CHUS, DBY, PMO\PIA MENDOZA\Filtros Bolsa\IMG-1270.JPG">
            <a:extLst>
              <a:ext uri="{FF2B5EF4-FFF2-40B4-BE49-F238E27FC236}">
                <a16:creationId xmlns:a16="http://schemas.microsoft.com/office/drawing/2014/main" id="{05E6CE7B-B396-45FE-9B6D-D29738AA136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37446" r="184" b="31996"/>
          <a:stretch/>
        </p:blipFill>
        <p:spPr bwMode="auto">
          <a:xfrm rot="5400000">
            <a:off x="7820106" y="3987962"/>
            <a:ext cx="1584177" cy="43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Imagen 73" descr="\\SSNQNEPDAT01\File$\Depart\UE_EP\19 PROCESOS\4. Zona 2- CHUS, DBY, PMO\PIA MENDOZA\Filtros Bolsa\IMG-1270.JPG">
            <a:extLst>
              <a:ext uri="{FF2B5EF4-FFF2-40B4-BE49-F238E27FC236}">
                <a16:creationId xmlns:a16="http://schemas.microsoft.com/office/drawing/2014/main" id="{AAFD3ABB-A04D-4CB5-BC39-90E0C9764B7F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37446" r="184" b="31996"/>
          <a:stretch/>
        </p:blipFill>
        <p:spPr bwMode="auto">
          <a:xfrm rot="5400000">
            <a:off x="7202036" y="3987962"/>
            <a:ext cx="1584177" cy="43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Imagen 74" descr="\\SSNQNEPDAT01\File$\Depart\UE_EP\19 PROCESOS\4. Zona 2- CHUS, DBY, PMO\PIA MENDOZA\Filtros Bolsa\IMG-1270.JPG">
            <a:extLst>
              <a:ext uri="{FF2B5EF4-FFF2-40B4-BE49-F238E27FC236}">
                <a16:creationId xmlns:a16="http://schemas.microsoft.com/office/drawing/2014/main" id="{67584266-4C2D-4A00-BF8C-BA85947EFE1F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37446" r="184" b="31996"/>
          <a:stretch/>
        </p:blipFill>
        <p:spPr bwMode="auto">
          <a:xfrm rot="5400000">
            <a:off x="6583966" y="4012629"/>
            <a:ext cx="1584177" cy="43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Imagen 75" descr="\\SSNQNEPDAT01\File$\Depart\UE_EP\19 PROCESOS\4. Zona 2- CHUS, DBY, PMO\PIA MENDOZA\Filtros Bolsa\IMG-1270.JPG">
            <a:extLst>
              <a:ext uri="{FF2B5EF4-FFF2-40B4-BE49-F238E27FC236}">
                <a16:creationId xmlns:a16="http://schemas.microsoft.com/office/drawing/2014/main" id="{44413451-7FE9-490E-8526-6EDD6DEC2871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37446" r="184" b="31996"/>
          <a:stretch/>
        </p:blipFill>
        <p:spPr bwMode="auto">
          <a:xfrm rot="5400000">
            <a:off x="5965896" y="4012629"/>
            <a:ext cx="1584177" cy="43506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Line 7">
            <a:extLst>
              <a:ext uri="{FF2B5EF4-FFF2-40B4-BE49-F238E27FC236}">
                <a16:creationId xmlns:a16="http://schemas.microsoft.com/office/drawing/2014/main" id="{A58B7FCA-5E8E-4756-9684-1C0ACD2FA0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5219" y="3152279"/>
            <a:ext cx="916310" cy="256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8" name="Line 7">
            <a:extLst>
              <a:ext uri="{FF2B5EF4-FFF2-40B4-BE49-F238E27FC236}">
                <a16:creationId xmlns:a16="http://schemas.microsoft.com/office/drawing/2014/main" id="{128FA95A-9B36-49B6-B58B-B9415614D8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8303" y="3170229"/>
            <a:ext cx="306592" cy="28579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9" name="Line 7">
            <a:extLst>
              <a:ext uri="{FF2B5EF4-FFF2-40B4-BE49-F238E27FC236}">
                <a16:creationId xmlns:a16="http://schemas.microsoft.com/office/drawing/2014/main" id="{BFF5383F-CAA4-457E-84E7-D0E42462A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4894" y="3170229"/>
            <a:ext cx="387021" cy="238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80" name="Line 7">
            <a:extLst>
              <a:ext uri="{FF2B5EF4-FFF2-40B4-BE49-F238E27FC236}">
                <a16:creationId xmlns:a16="http://schemas.microsoft.com/office/drawing/2014/main" id="{38E87C73-A62D-40BF-8403-A57BC8A529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1527" y="3152280"/>
            <a:ext cx="989311" cy="2387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C6284ED8-99A2-45CD-ADB0-B5B2D350CC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59" name="Título 5">
            <a:extLst>
              <a:ext uri="{FF2B5EF4-FFF2-40B4-BE49-F238E27FC236}">
                <a16:creationId xmlns:a16="http://schemas.microsoft.com/office/drawing/2014/main" id="{C039C14E-18F6-41B2-915E-25C128B918A3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7384165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2019: INSTALACIÓN DE UNIDAD DE FILTRACIÓN,  PTE Y SISTEMA DE INYECCIÓN CHACHAHUÉN</a:t>
            </a:r>
          </a:p>
        </p:txBody>
      </p:sp>
    </p:spTree>
    <p:extLst>
      <p:ext uri="{BB962C8B-B14F-4D97-AF65-F5344CB8AC3E}">
        <p14:creationId xmlns:p14="http://schemas.microsoft.com/office/powerpoint/2010/main" val="66691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14"/>
          </p:nvPr>
        </p:nvSpPr>
        <p:spPr>
          <a:xfrm>
            <a:off x="676692" y="2363420"/>
            <a:ext cx="3679283" cy="360850"/>
          </a:xfrm>
        </p:spPr>
        <p:txBody>
          <a:bodyPr/>
          <a:lstStyle/>
          <a:p>
            <a:r>
              <a:rPr lang="es-AR" dirty="0"/>
              <a:t>Objetivo y alcance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6"/>
          </p:nvPr>
        </p:nvSpPr>
        <p:spPr>
          <a:xfrm>
            <a:off x="676692" y="2791041"/>
            <a:ext cx="3679283" cy="360850"/>
          </a:xfrm>
        </p:spPr>
        <p:txBody>
          <a:bodyPr/>
          <a:lstStyle/>
          <a:p>
            <a:r>
              <a:rPr lang="es-AR" dirty="0"/>
              <a:t>Características del proyecto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8"/>
          </p:nvPr>
        </p:nvSpPr>
        <p:spPr>
          <a:xfrm>
            <a:off x="676692" y="3217383"/>
            <a:ext cx="3679283" cy="360850"/>
          </a:xfrm>
        </p:spPr>
        <p:txBody>
          <a:bodyPr/>
          <a:lstStyle/>
          <a:p>
            <a:r>
              <a:rPr lang="es-AR" dirty="0"/>
              <a:t>Calidad requerida PIA DB Mendoza</a:t>
            </a:r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20"/>
          </p:nvPr>
        </p:nvSpPr>
        <p:spPr>
          <a:xfrm>
            <a:off x="676692" y="3645004"/>
            <a:ext cx="3679283" cy="360850"/>
          </a:xfrm>
        </p:spPr>
        <p:txBody>
          <a:bodyPr/>
          <a:lstStyle/>
          <a:p>
            <a:r>
              <a:rPr lang="es-AR" dirty="0"/>
              <a:t>Período 2010-2016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AR" dirty="0"/>
              <a:t>01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AR" dirty="0"/>
              <a:t>02</a:t>
            </a:r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AR" dirty="0"/>
              <a:t>03</a:t>
            </a:r>
          </a:p>
        </p:txBody>
      </p:sp>
      <p:sp>
        <p:nvSpPr>
          <p:cNvPr id="13" name="12 Marcador de texto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AR" dirty="0"/>
              <a:t>04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22"/>
          </p:nvPr>
        </p:nvSpPr>
        <p:spPr>
          <a:xfrm>
            <a:off x="676692" y="4070987"/>
            <a:ext cx="3679283" cy="360850"/>
          </a:xfrm>
        </p:spPr>
        <p:txBody>
          <a:bodyPr/>
          <a:lstStyle/>
          <a:p>
            <a:r>
              <a:rPr lang="es-AR" dirty="0"/>
              <a:t>Período 2017-2018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AR" dirty="0"/>
              <a:t>05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25"/>
          </p:nvPr>
        </p:nvSpPr>
        <p:spPr>
          <a:xfrm>
            <a:off x="5113688" y="2363420"/>
            <a:ext cx="3679283" cy="360850"/>
          </a:xfrm>
        </p:spPr>
        <p:txBody>
          <a:bodyPr/>
          <a:lstStyle/>
          <a:p>
            <a:r>
              <a:rPr lang="es-AR" dirty="0"/>
              <a:t>Período 2019- 2023</a:t>
            </a: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26"/>
          </p:nvPr>
        </p:nvSpPr>
        <p:spPr>
          <a:xfrm>
            <a:off x="5113688" y="2791041"/>
            <a:ext cx="3679283" cy="360850"/>
          </a:xfrm>
        </p:spPr>
        <p:txBody>
          <a:bodyPr/>
          <a:lstStyle/>
          <a:p>
            <a:r>
              <a:rPr lang="es-AR" dirty="0"/>
              <a:t>Conclusiones</a:t>
            </a:r>
          </a:p>
        </p:txBody>
      </p:sp>
      <p:sp>
        <p:nvSpPr>
          <p:cNvPr id="18" name="17 Marcador de texto"/>
          <p:cNvSpPr>
            <a:spLocks noGrp="1"/>
          </p:cNvSpPr>
          <p:nvPr>
            <p:ph type="body" sz="quarter" idx="27"/>
          </p:nvPr>
        </p:nvSpPr>
        <p:spPr>
          <a:xfrm>
            <a:off x="5113688" y="3217383"/>
            <a:ext cx="3679283" cy="360850"/>
          </a:xfrm>
        </p:spPr>
        <p:txBody>
          <a:bodyPr/>
          <a:lstStyle/>
          <a:p>
            <a:r>
              <a:rPr lang="es-AR" dirty="0"/>
              <a:t>Cronología del proyecto</a:t>
            </a:r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28"/>
          </p:nvPr>
        </p:nvSpPr>
        <p:spPr>
          <a:xfrm>
            <a:off x="5113688" y="3645004"/>
            <a:ext cx="3679283" cy="360850"/>
          </a:xfrm>
        </p:spPr>
        <p:txBody>
          <a:bodyPr/>
          <a:lstStyle/>
          <a:p>
            <a:r>
              <a:rPr lang="es-AR" dirty="0"/>
              <a:t>Resumen de calidad</a:t>
            </a:r>
          </a:p>
        </p:txBody>
      </p:sp>
      <p:sp>
        <p:nvSpPr>
          <p:cNvPr id="20" name="19 Marcador de texto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AR" dirty="0"/>
              <a:t>06</a:t>
            </a:r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AR" dirty="0"/>
              <a:t>07</a:t>
            </a:r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AR" dirty="0"/>
              <a:t>08</a:t>
            </a:r>
          </a:p>
        </p:txBody>
      </p:sp>
      <p:sp>
        <p:nvSpPr>
          <p:cNvPr id="23" name="22 Marcador de texto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AR" dirty="0"/>
              <a:t>09</a:t>
            </a:r>
          </a:p>
        </p:txBody>
      </p:sp>
      <p:sp>
        <p:nvSpPr>
          <p:cNvPr id="24" name="23 Marcador de texto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AR" dirty="0"/>
              <a:t>Bibliografía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AR" dirty="0"/>
              <a:t>10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75464A28-9CBE-44AA-AD7E-A59ABA6A4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08"/>
          <a:stretch/>
        </p:blipFill>
        <p:spPr>
          <a:xfrm>
            <a:off x="0" y="526112"/>
            <a:ext cx="9144000" cy="17075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12E2E3-17CB-468F-9DE5-6CFDCA29B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21" y="480882"/>
            <a:ext cx="1316734" cy="330072"/>
          </a:xfrm>
          <a:solidFill>
            <a:schemeClr val="bg1"/>
          </a:solidFill>
        </p:spPr>
        <p:txBody>
          <a:bodyPr/>
          <a:lstStyle/>
          <a:p>
            <a:r>
              <a:rPr lang="es-AR" dirty="0"/>
              <a:t>CONTENIDOS</a:t>
            </a:r>
          </a:p>
        </p:txBody>
      </p:sp>
    </p:spTree>
    <p:extLst>
      <p:ext uri="{BB962C8B-B14F-4D97-AF65-F5344CB8AC3E}">
        <p14:creationId xmlns:p14="http://schemas.microsoft.com/office/powerpoint/2010/main" val="37631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AB2286B6-7F55-433F-A358-06092B950ACE}"/>
              </a:ext>
            </a:extLst>
          </p:cNvPr>
          <p:cNvSpPr txBox="1">
            <a:spLocks/>
          </p:cNvSpPr>
          <p:nvPr/>
        </p:nvSpPr>
        <p:spPr>
          <a:xfrm>
            <a:off x="316238" y="903704"/>
            <a:ext cx="51918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Equipos Planta de Tratamiento de Efluentes</a:t>
            </a:r>
          </a:p>
        </p:txBody>
      </p:sp>
      <p:grpSp>
        <p:nvGrpSpPr>
          <p:cNvPr id="7" name="224 Grupo">
            <a:extLst>
              <a:ext uri="{FF2B5EF4-FFF2-40B4-BE49-F238E27FC236}">
                <a16:creationId xmlns:a16="http://schemas.microsoft.com/office/drawing/2014/main" id="{DF9C04BE-0CE6-444F-9E28-EB7010BA2A3A}"/>
              </a:ext>
            </a:extLst>
          </p:cNvPr>
          <p:cNvGrpSpPr/>
          <p:nvPr/>
        </p:nvGrpSpPr>
        <p:grpSpPr>
          <a:xfrm>
            <a:off x="35496" y="843558"/>
            <a:ext cx="244315" cy="277000"/>
            <a:chOff x="2895600" y="2892426"/>
            <a:chExt cx="355601" cy="398463"/>
          </a:xfrm>
          <a:solidFill>
            <a:srgbClr val="005AA0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1745E9F-BEE2-4150-A23F-3B044CA898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2892426"/>
              <a:ext cx="355601" cy="398463"/>
            </a:xfrm>
            <a:custGeom>
              <a:avLst/>
              <a:gdLst/>
              <a:ahLst/>
              <a:cxnLst>
                <a:cxn ang="0">
                  <a:pos x="2058" y="2426"/>
                </a:cxn>
                <a:cxn ang="0">
                  <a:pos x="2019" y="2078"/>
                </a:cxn>
                <a:cxn ang="0">
                  <a:pos x="1464" y="1979"/>
                </a:cxn>
                <a:cxn ang="0">
                  <a:pos x="1920" y="1940"/>
                </a:cxn>
                <a:cxn ang="0">
                  <a:pos x="2058" y="2426"/>
                </a:cxn>
                <a:cxn ang="0">
                  <a:pos x="507" y="657"/>
                </a:cxn>
                <a:cxn ang="0">
                  <a:pos x="332" y="861"/>
                </a:cxn>
                <a:cxn ang="0">
                  <a:pos x="332" y="2422"/>
                </a:cxn>
                <a:cxn ang="0">
                  <a:pos x="230" y="581"/>
                </a:cxn>
                <a:cxn ang="0">
                  <a:pos x="507" y="657"/>
                </a:cxn>
                <a:cxn ang="0">
                  <a:pos x="2167" y="2422"/>
                </a:cxn>
                <a:cxn ang="0">
                  <a:pos x="2128" y="2422"/>
                </a:cxn>
                <a:cxn ang="0">
                  <a:pos x="2100" y="1949"/>
                </a:cxn>
                <a:cxn ang="0">
                  <a:pos x="1951" y="1868"/>
                </a:cxn>
                <a:cxn ang="0">
                  <a:pos x="1464" y="1829"/>
                </a:cxn>
                <a:cxn ang="0">
                  <a:pos x="1710" y="1260"/>
                </a:cxn>
                <a:cxn ang="0">
                  <a:pos x="1268" y="1117"/>
                </a:cxn>
                <a:cxn ang="0">
                  <a:pos x="1123" y="1264"/>
                </a:cxn>
                <a:cxn ang="0">
                  <a:pos x="1059" y="2408"/>
                </a:cxn>
                <a:cxn ang="0">
                  <a:pos x="1059" y="1244"/>
                </a:cxn>
                <a:cxn ang="0">
                  <a:pos x="1059" y="1239"/>
                </a:cxn>
                <a:cxn ang="0">
                  <a:pos x="1191" y="991"/>
                </a:cxn>
                <a:cxn ang="0">
                  <a:pos x="1190" y="438"/>
                </a:cxn>
                <a:cxn ang="0">
                  <a:pos x="1225" y="234"/>
                </a:cxn>
                <a:cxn ang="0">
                  <a:pos x="1246" y="163"/>
                </a:cxn>
                <a:cxn ang="0">
                  <a:pos x="829" y="163"/>
                </a:cxn>
                <a:cxn ang="0">
                  <a:pos x="886" y="377"/>
                </a:cxn>
                <a:cxn ang="0">
                  <a:pos x="786" y="2408"/>
                </a:cxn>
                <a:cxn ang="0">
                  <a:pos x="613" y="660"/>
                </a:cxn>
                <a:cxn ang="0">
                  <a:pos x="499" y="482"/>
                </a:cxn>
                <a:cxn ang="0">
                  <a:pos x="138" y="589"/>
                </a:cxn>
                <a:cxn ang="0">
                  <a:pos x="134" y="2422"/>
                </a:cxn>
                <a:cxn ang="0">
                  <a:pos x="0" y="2552"/>
                </a:cxn>
                <a:cxn ang="0">
                  <a:pos x="2269" y="2422"/>
                </a:cxn>
              </a:cxnLst>
              <a:rect l="0" t="0" r="r" b="b"/>
              <a:pathLst>
                <a:path w="2269" h="2552">
                  <a:moveTo>
                    <a:pt x="2058" y="2426"/>
                  </a:moveTo>
                  <a:lnTo>
                    <a:pt x="2058" y="2426"/>
                  </a:lnTo>
                  <a:lnTo>
                    <a:pt x="2019" y="2426"/>
                  </a:lnTo>
                  <a:lnTo>
                    <a:pt x="2019" y="2078"/>
                  </a:lnTo>
                  <a:cubicBezTo>
                    <a:pt x="2019" y="2023"/>
                    <a:pt x="1975" y="1979"/>
                    <a:pt x="1920" y="1979"/>
                  </a:cubicBezTo>
                  <a:lnTo>
                    <a:pt x="1464" y="1979"/>
                  </a:lnTo>
                  <a:lnTo>
                    <a:pt x="1464" y="1940"/>
                  </a:lnTo>
                  <a:lnTo>
                    <a:pt x="1920" y="1940"/>
                  </a:lnTo>
                  <a:cubicBezTo>
                    <a:pt x="1996" y="1940"/>
                    <a:pt x="2058" y="2002"/>
                    <a:pt x="2058" y="2078"/>
                  </a:cubicBezTo>
                  <a:lnTo>
                    <a:pt x="2058" y="2426"/>
                  </a:lnTo>
                  <a:close/>
                  <a:moveTo>
                    <a:pt x="507" y="657"/>
                  </a:moveTo>
                  <a:lnTo>
                    <a:pt x="507" y="657"/>
                  </a:lnTo>
                  <a:cubicBezTo>
                    <a:pt x="504" y="660"/>
                    <a:pt x="501" y="664"/>
                    <a:pt x="497" y="664"/>
                  </a:cubicBezTo>
                  <a:cubicBezTo>
                    <a:pt x="338" y="693"/>
                    <a:pt x="332" y="701"/>
                    <a:pt x="332" y="861"/>
                  </a:cubicBezTo>
                  <a:cubicBezTo>
                    <a:pt x="332" y="1341"/>
                    <a:pt x="332" y="2301"/>
                    <a:pt x="332" y="2301"/>
                  </a:cubicBezTo>
                  <a:lnTo>
                    <a:pt x="332" y="2422"/>
                  </a:lnTo>
                  <a:lnTo>
                    <a:pt x="230" y="2422"/>
                  </a:lnTo>
                  <a:lnTo>
                    <a:pt x="230" y="581"/>
                  </a:lnTo>
                  <a:lnTo>
                    <a:pt x="507" y="581"/>
                  </a:lnTo>
                  <a:lnTo>
                    <a:pt x="507" y="657"/>
                  </a:lnTo>
                  <a:close/>
                  <a:moveTo>
                    <a:pt x="2167" y="2422"/>
                  </a:moveTo>
                  <a:lnTo>
                    <a:pt x="2167" y="2422"/>
                  </a:lnTo>
                  <a:lnTo>
                    <a:pt x="2149" y="2422"/>
                  </a:lnTo>
                  <a:lnTo>
                    <a:pt x="2128" y="2422"/>
                  </a:lnTo>
                  <a:lnTo>
                    <a:pt x="2128" y="2045"/>
                  </a:lnTo>
                  <a:cubicBezTo>
                    <a:pt x="2128" y="2010"/>
                    <a:pt x="2118" y="1976"/>
                    <a:pt x="2100" y="1949"/>
                  </a:cubicBezTo>
                  <a:cubicBezTo>
                    <a:pt x="2079" y="1919"/>
                    <a:pt x="2051" y="1896"/>
                    <a:pt x="2016" y="1880"/>
                  </a:cubicBezTo>
                  <a:cubicBezTo>
                    <a:pt x="1996" y="1872"/>
                    <a:pt x="1974" y="1868"/>
                    <a:pt x="1951" y="1868"/>
                  </a:cubicBezTo>
                  <a:lnTo>
                    <a:pt x="1464" y="1868"/>
                  </a:lnTo>
                  <a:lnTo>
                    <a:pt x="1464" y="1829"/>
                  </a:lnTo>
                  <a:lnTo>
                    <a:pt x="1711" y="1829"/>
                  </a:lnTo>
                  <a:cubicBezTo>
                    <a:pt x="1711" y="1737"/>
                    <a:pt x="1712" y="1346"/>
                    <a:pt x="1710" y="1260"/>
                  </a:cubicBezTo>
                  <a:cubicBezTo>
                    <a:pt x="1708" y="1168"/>
                    <a:pt x="1660" y="1121"/>
                    <a:pt x="1568" y="1118"/>
                  </a:cubicBezTo>
                  <a:cubicBezTo>
                    <a:pt x="1468" y="1115"/>
                    <a:pt x="1368" y="1115"/>
                    <a:pt x="1268" y="1117"/>
                  </a:cubicBezTo>
                  <a:cubicBezTo>
                    <a:pt x="1186" y="1118"/>
                    <a:pt x="1132" y="1171"/>
                    <a:pt x="1124" y="1253"/>
                  </a:cubicBezTo>
                  <a:cubicBezTo>
                    <a:pt x="1123" y="1257"/>
                    <a:pt x="1123" y="1260"/>
                    <a:pt x="1123" y="1264"/>
                  </a:cubicBezTo>
                  <a:lnTo>
                    <a:pt x="1123" y="2408"/>
                  </a:lnTo>
                  <a:lnTo>
                    <a:pt x="1059" y="2408"/>
                  </a:lnTo>
                  <a:cubicBezTo>
                    <a:pt x="1059" y="2408"/>
                    <a:pt x="1057" y="1632"/>
                    <a:pt x="1058" y="1256"/>
                  </a:cubicBezTo>
                  <a:cubicBezTo>
                    <a:pt x="1058" y="1252"/>
                    <a:pt x="1058" y="1248"/>
                    <a:pt x="1059" y="1244"/>
                  </a:cubicBezTo>
                  <a:lnTo>
                    <a:pt x="1059" y="1239"/>
                  </a:lnTo>
                  <a:lnTo>
                    <a:pt x="1059" y="1239"/>
                  </a:lnTo>
                  <a:cubicBezTo>
                    <a:pt x="1064" y="1176"/>
                    <a:pt x="1095" y="1123"/>
                    <a:pt x="1147" y="1086"/>
                  </a:cubicBezTo>
                  <a:cubicBezTo>
                    <a:pt x="1183" y="1060"/>
                    <a:pt x="1192" y="1031"/>
                    <a:pt x="1191" y="991"/>
                  </a:cubicBezTo>
                  <a:cubicBezTo>
                    <a:pt x="1188" y="820"/>
                    <a:pt x="1188" y="477"/>
                    <a:pt x="1188" y="477"/>
                  </a:cubicBezTo>
                  <a:cubicBezTo>
                    <a:pt x="1188" y="477"/>
                    <a:pt x="1189" y="463"/>
                    <a:pt x="1190" y="438"/>
                  </a:cubicBezTo>
                  <a:cubicBezTo>
                    <a:pt x="1190" y="432"/>
                    <a:pt x="1191" y="426"/>
                    <a:pt x="1191" y="420"/>
                  </a:cubicBezTo>
                  <a:cubicBezTo>
                    <a:pt x="1193" y="274"/>
                    <a:pt x="1225" y="234"/>
                    <a:pt x="1225" y="234"/>
                  </a:cubicBezTo>
                  <a:lnTo>
                    <a:pt x="1225" y="234"/>
                  </a:lnTo>
                  <a:cubicBezTo>
                    <a:pt x="1238" y="212"/>
                    <a:pt x="1246" y="188"/>
                    <a:pt x="1246" y="163"/>
                  </a:cubicBezTo>
                  <a:cubicBezTo>
                    <a:pt x="1246" y="73"/>
                    <a:pt x="1153" y="0"/>
                    <a:pt x="1037" y="0"/>
                  </a:cubicBezTo>
                  <a:cubicBezTo>
                    <a:pt x="922" y="0"/>
                    <a:pt x="829" y="73"/>
                    <a:pt x="829" y="163"/>
                  </a:cubicBezTo>
                  <a:cubicBezTo>
                    <a:pt x="829" y="195"/>
                    <a:pt x="841" y="225"/>
                    <a:pt x="862" y="250"/>
                  </a:cubicBezTo>
                  <a:cubicBezTo>
                    <a:pt x="883" y="291"/>
                    <a:pt x="886" y="332"/>
                    <a:pt x="886" y="377"/>
                  </a:cubicBezTo>
                  <a:cubicBezTo>
                    <a:pt x="882" y="969"/>
                    <a:pt x="874" y="2408"/>
                    <a:pt x="874" y="2408"/>
                  </a:cubicBezTo>
                  <a:lnTo>
                    <a:pt x="786" y="2408"/>
                  </a:lnTo>
                  <a:cubicBezTo>
                    <a:pt x="786" y="2408"/>
                    <a:pt x="786" y="1355"/>
                    <a:pt x="786" y="878"/>
                  </a:cubicBezTo>
                  <a:cubicBezTo>
                    <a:pt x="786" y="704"/>
                    <a:pt x="784" y="700"/>
                    <a:pt x="613" y="660"/>
                  </a:cubicBezTo>
                  <a:cubicBezTo>
                    <a:pt x="610" y="633"/>
                    <a:pt x="614" y="559"/>
                    <a:pt x="614" y="559"/>
                  </a:cubicBezTo>
                  <a:cubicBezTo>
                    <a:pt x="614" y="559"/>
                    <a:pt x="604" y="482"/>
                    <a:pt x="499" y="482"/>
                  </a:cubicBezTo>
                  <a:cubicBezTo>
                    <a:pt x="414" y="482"/>
                    <a:pt x="330" y="478"/>
                    <a:pt x="246" y="482"/>
                  </a:cubicBezTo>
                  <a:cubicBezTo>
                    <a:pt x="181" y="485"/>
                    <a:pt x="145" y="525"/>
                    <a:pt x="138" y="589"/>
                  </a:cubicBezTo>
                  <a:cubicBezTo>
                    <a:pt x="134" y="619"/>
                    <a:pt x="134" y="651"/>
                    <a:pt x="134" y="682"/>
                  </a:cubicBezTo>
                  <a:cubicBezTo>
                    <a:pt x="134" y="1235"/>
                    <a:pt x="134" y="2404"/>
                    <a:pt x="134" y="2422"/>
                  </a:cubicBezTo>
                  <a:lnTo>
                    <a:pt x="0" y="2422"/>
                  </a:lnTo>
                  <a:lnTo>
                    <a:pt x="0" y="2552"/>
                  </a:lnTo>
                  <a:lnTo>
                    <a:pt x="2269" y="2552"/>
                  </a:lnTo>
                  <a:lnTo>
                    <a:pt x="2269" y="2422"/>
                  </a:lnTo>
                  <a:lnTo>
                    <a:pt x="2167" y="24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0B01E14D-5E9F-4972-B0EF-BA393AC2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475" y="3216276"/>
              <a:ext cx="25400" cy="55563"/>
            </a:xfrm>
            <a:custGeom>
              <a:avLst/>
              <a:gdLst/>
              <a:ahLst/>
              <a:cxnLst>
                <a:cxn ang="0">
                  <a:pos x="168" y="84"/>
                </a:cxn>
                <a:cxn ang="0">
                  <a:pos x="168" y="84"/>
                </a:cxn>
                <a:cxn ang="0">
                  <a:pos x="84" y="0"/>
                </a:cxn>
                <a:cxn ang="0">
                  <a:pos x="0" y="84"/>
                </a:cxn>
                <a:cxn ang="0">
                  <a:pos x="0" y="354"/>
                </a:cxn>
                <a:cxn ang="0">
                  <a:pos x="168" y="354"/>
                </a:cxn>
                <a:cxn ang="0">
                  <a:pos x="168" y="86"/>
                </a:cxn>
                <a:cxn ang="0">
                  <a:pos x="168" y="84"/>
                </a:cxn>
              </a:cxnLst>
              <a:rect l="0" t="0" r="r" b="b"/>
              <a:pathLst>
                <a:path w="168" h="354">
                  <a:moveTo>
                    <a:pt x="168" y="84"/>
                  </a:move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lnTo>
                    <a:pt x="0" y="354"/>
                  </a:lnTo>
                  <a:lnTo>
                    <a:pt x="168" y="354"/>
                  </a:lnTo>
                  <a:lnTo>
                    <a:pt x="168" y="86"/>
                  </a:lnTo>
                  <a:cubicBezTo>
                    <a:pt x="168" y="85"/>
                    <a:pt x="168" y="85"/>
                    <a:pt x="168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61BEF184-817D-4E9B-8D61-0485534E4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17838"/>
              <a:ext cx="96838" cy="160338"/>
            </a:xfrm>
            <a:custGeom>
              <a:avLst/>
              <a:gdLst/>
              <a:ahLst/>
              <a:cxnLst>
                <a:cxn ang="0">
                  <a:pos x="121" y="206"/>
                </a:cxn>
                <a:cxn ang="0">
                  <a:pos x="121" y="206"/>
                </a:cxn>
                <a:cxn ang="0">
                  <a:pos x="180" y="153"/>
                </a:cxn>
                <a:cxn ang="0">
                  <a:pos x="462" y="155"/>
                </a:cxn>
                <a:cxn ang="0">
                  <a:pos x="462" y="989"/>
                </a:cxn>
                <a:cxn ang="0">
                  <a:pos x="463" y="989"/>
                </a:cxn>
                <a:cxn ang="0">
                  <a:pos x="463" y="1022"/>
                </a:cxn>
                <a:cxn ang="0">
                  <a:pos x="608" y="1022"/>
                </a:cxn>
                <a:cxn ang="0">
                  <a:pos x="621" y="1022"/>
                </a:cxn>
                <a:cxn ang="0">
                  <a:pos x="621" y="922"/>
                </a:cxn>
                <a:cxn ang="0">
                  <a:pos x="621" y="922"/>
                </a:cxn>
                <a:cxn ang="0">
                  <a:pos x="621" y="837"/>
                </a:cxn>
                <a:cxn ang="0">
                  <a:pos x="620" y="179"/>
                </a:cxn>
                <a:cxn ang="0">
                  <a:pos x="448" y="2"/>
                </a:cxn>
                <a:cxn ang="0">
                  <a:pos x="162" y="2"/>
                </a:cxn>
                <a:cxn ang="0">
                  <a:pos x="4" y="192"/>
                </a:cxn>
                <a:cxn ang="0">
                  <a:pos x="4" y="192"/>
                </a:cxn>
                <a:cxn ang="0">
                  <a:pos x="4" y="262"/>
                </a:cxn>
                <a:cxn ang="0">
                  <a:pos x="121" y="262"/>
                </a:cxn>
                <a:cxn ang="0">
                  <a:pos x="121" y="206"/>
                </a:cxn>
              </a:cxnLst>
              <a:rect l="0" t="0" r="r" b="b"/>
              <a:pathLst>
                <a:path w="622" h="1022">
                  <a:moveTo>
                    <a:pt x="121" y="206"/>
                  </a:moveTo>
                  <a:lnTo>
                    <a:pt x="121" y="206"/>
                  </a:lnTo>
                  <a:cubicBezTo>
                    <a:pt x="126" y="184"/>
                    <a:pt x="139" y="153"/>
                    <a:pt x="180" y="153"/>
                  </a:cubicBezTo>
                  <a:cubicBezTo>
                    <a:pt x="269" y="153"/>
                    <a:pt x="462" y="155"/>
                    <a:pt x="462" y="155"/>
                  </a:cubicBezTo>
                  <a:lnTo>
                    <a:pt x="462" y="989"/>
                  </a:lnTo>
                  <a:lnTo>
                    <a:pt x="463" y="989"/>
                  </a:lnTo>
                  <a:lnTo>
                    <a:pt x="463" y="1022"/>
                  </a:lnTo>
                  <a:lnTo>
                    <a:pt x="608" y="1022"/>
                  </a:lnTo>
                  <a:cubicBezTo>
                    <a:pt x="612" y="1022"/>
                    <a:pt x="617" y="1022"/>
                    <a:pt x="621" y="1022"/>
                  </a:cubicBezTo>
                  <a:lnTo>
                    <a:pt x="621" y="922"/>
                  </a:lnTo>
                  <a:lnTo>
                    <a:pt x="621" y="922"/>
                  </a:lnTo>
                  <a:lnTo>
                    <a:pt x="621" y="837"/>
                  </a:lnTo>
                  <a:cubicBezTo>
                    <a:pt x="621" y="837"/>
                    <a:pt x="622" y="398"/>
                    <a:pt x="620" y="179"/>
                  </a:cubicBezTo>
                  <a:cubicBezTo>
                    <a:pt x="619" y="53"/>
                    <a:pt x="572" y="5"/>
                    <a:pt x="448" y="2"/>
                  </a:cubicBezTo>
                  <a:cubicBezTo>
                    <a:pt x="353" y="0"/>
                    <a:pt x="258" y="0"/>
                    <a:pt x="162" y="2"/>
                  </a:cubicBezTo>
                  <a:cubicBezTo>
                    <a:pt x="52" y="14"/>
                    <a:pt x="0" y="63"/>
                    <a:pt x="4" y="192"/>
                  </a:cubicBezTo>
                  <a:lnTo>
                    <a:pt x="4" y="192"/>
                  </a:lnTo>
                  <a:lnTo>
                    <a:pt x="4" y="262"/>
                  </a:lnTo>
                  <a:lnTo>
                    <a:pt x="121" y="262"/>
                  </a:lnTo>
                  <a:lnTo>
                    <a:pt x="121" y="2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1DCAA7FF-8E4C-486C-9B8A-2A7446F123AE}"/>
              </a:ext>
            </a:extLst>
          </p:cNvPr>
          <p:cNvGrpSpPr/>
          <p:nvPr/>
        </p:nvGrpSpPr>
        <p:grpSpPr>
          <a:xfrm>
            <a:off x="93778" y="1583964"/>
            <a:ext cx="4273539" cy="1512002"/>
            <a:chOff x="84569" y="0"/>
            <a:chExt cx="6587309" cy="2477601"/>
          </a:xfrm>
        </p:grpSpPr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6FF7A16D-33EA-4655-A38C-9B3007D6D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69" y="0"/>
              <a:ext cx="6587309" cy="1709924"/>
            </a:xfrm>
            <a:prstGeom prst="rect">
              <a:avLst/>
            </a:prstGeom>
          </p:spPr>
        </p:pic>
        <p:sp>
          <p:nvSpPr>
            <p:cNvPr id="61" name="Rectangle 4">
              <a:extLst>
                <a:ext uri="{FF2B5EF4-FFF2-40B4-BE49-F238E27FC236}">
                  <a16:creationId xmlns:a16="http://schemas.microsoft.com/office/drawing/2014/main" id="{2D37103C-F2C4-4928-AD4D-85FA372EC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779" y="1936393"/>
              <a:ext cx="1499871" cy="525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Ali</a:t>
              </a:r>
              <a:r>
                <a:rPr lang="es-AR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entación </a:t>
              </a:r>
              <a:endParaRPr lang="es-A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Compartimiento 1</a:t>
              </a:r>
              <a:endParaRPr lang="es-A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Rectangle 4">
              <a:extLst>
                <a:ext uri="{FF2B5EF4-FFF2-40B4-BE49-F238E27FC236}">
                  <a16:creationId xmlns:a16="http://schemas.microsoft.com/office/drawing/2014/main" id="{2CE27DB4-4789-4DF5-AC56-CF87100B1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751" y="1782088"/>
              <a:ext cx="740409" cy="308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AR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Salida 2</a:t>
              </a:r>
              <a:endParaRPr lang="es-A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4" name="Line 7">
              <a:extLst>
                <a:ext uri="{FF2B5EF4-FFF2-40B4-BE49-F238E27FC236}">
                  <a16:creationId xmlns:a16="http://schemas.microsoft.com/office/drawing/2014/main" id="{DA7E968E-E95B-4088-A490-6DCDD59C9E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85031" y="537626"/>
              <a:ext cx="508235" cy="13987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Line 7">
              <a:extLst>
                <a:ext uri="{FF2B5EF4-FFF2-40B4-BE49-F238E27FC236}">
                  <a16:creationId xmlns:a16="http://schemas.microsoft.com/office/drawing/2014/main" id="{2C0AEFED-F6AE-4091-AC7D-CE6CA69C511D}"/>
                </a:ext>
              </a:extLst>
            </p:cNvPr>
            <p:cNvCxnSpPr>
              <a:cxnSpLocks/>
              <a:stCxn id="61" idx="0"/>
            </p:cNvCxnSpPr>
            <p:nvPr/>
          </p:nvCxnSpPr>
          <p:spPr bwMode="auto">
            <a:xfrm flipH="1" flipV="1">
              <a:off x="1573218" y="537626"/>
              <a:ext cx="488497" cy="1398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Line 7">
              <a:extLst>
                <a:ext uri="{FF2B5EF4-FFF2-40B4-BE49-F238E27FC236}">
                  <a16:creationId xmlns:a16="http://schemas.microsoft.com/office/drawing/2014/main" id="{F7838F21-7F34-4B17-8D67-8F0BE1A6D70B}"/>
                </a:ext>
              </a:extLst>
            </p:cNvPr>
            <p:cNvCxnSpPr/>
            <p:nvPr/>
          </p:nvCxnSpPr>
          <p:spPr bwMode="auto">
            <a:xfrm flipV="1">
              <a:off x="5927896" y="1456961"/>
              <a:ext cx="432050" cy="428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Rectangle 4">
              <a:extLst>
                <a:ext uri="{FF2B5EF4-FFF2-40B4-BE49-F238E27FC236}">
                  <a16:creationId xmlns:a16="http://schemas.microsoft.com/office/drawing/2014/main" id="{44A2D027-1990-4ED1-9211-E88A1069F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395" y="1951821"/>
              <a:ext cx="1499871" cy="525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Ali</a:t>
              </a:r>
              <a:r>
                <a:rPr lang="es-AR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entación </a:t>
              </a:r>
              <a:endParaRPr lang="es-A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Compartimiento 2</a:t>
              </a:r>
              <a:endParaRPr lang="es-A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4">
              <a:extLst>
                <a:ext uri="{FF2B5EF4-FFF2-40B4-BE49-F238E27FC236}">
                  <a16:creationId xmlns:a16="http://schemas.microsoft.com/office/drawing/2014/main" id="{DD594BF3-575D-4F6B-9071-00C824B61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291" y="1853779"/>
              <a:ext cx="1301018" cy="504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AR" sz="14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Salida 1</a:t>
              </a:r>
              <a:endParaRPr lang="es-A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9" name="Line 7">
              <a:extLst>
                <a:ext uri="{FF2B5EF4-FFF2-40B4-BE49-F238E27FC236}">
                  <a16:creationId xmlns:a16="http://schemas.microsoft.com/office/drawing/2014/main" id="{7AFE05DA-27F2-4767-94E4-6A37B09E60F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01715" y="1470784"/>
              <a:ext cx="270739" cy="4810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Marcador de texto 14">
              <a:extLst>
                <a:ext uri="{FF2B5EF4-FFF2-40B4-BE49-F238E27FC236}">
                  <a16:creationId xmlns:a16="http://schemas.microsoft.com/office/drawing/2014/main" id="{90D9F2D4-3B37-499E-ABBF-4F6630CDC6E3}"/>
                </a:ext>
              </a:extLst>
            </p:cNvPr>
            <p:cNvSpPr txBox="1">
              <a:spLocks/>
            </p:cNvSpPr>
            <p:nvPr/>
          </p:nvSpPr>
          <p:spPr>
            <a:xfrm>
              <a:off x="2764421" y="1722881"/>
              <a:ext cx="1479125" cy="2521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AR" sz="1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VISTA LATERAL</a:t>
              </a:r>
              <a:endParaRPr lang="es-A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4" name="2 Marcador de texto">
            <a:extLst>
              <a:ext uri="{FF2B5EF4-FFF2-40B4-BE49-F238E27FC236}">
                <a16:creationId xmlns:a16="http://schemas.microsoft.com/office/drawing/2014/main" id="{7F111942-4078-4FA9-8A62-9BAB6DAB9181}"/>
              </a:ext>
            </a:extLst>
          </p:cNvPr>
          <p:cNvSpPr txBox="1">
            <a:spLocks/>
          </p:cNvSpPr>
          <p:nvPr/>
        </p:nvSpPr>
        <p:spPr>
          <a:xfrm>
            <a:off x="4776683" y="1297010"/>
            <a:ext cx="4322228" cy="2000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SEPARADOR CENTRÍFUGO</a:t>
            </a:r>
          </a:p>
        </p:txBody>
      </p:sp>
      <p:sp>
        <p:nvSpPr>
          <p:cNvPr id="75" name="2 Marcador de texto">
            <a:extLst>
              <a:ext uri="{FF2B5EF4-FFF2-40B4-BE49-F238E27FC236}">
                <a16:creationId xmlns:a16="http://schemas.microsoft.com/office/drawing/2014/main" id="{B63D4A86-A7A0-47F6-86AC-F2E30497D901}"/>
              </a:ext>
            </a:extLst>
          </p:cNvPr>
          <p:cNvSpPr txBox="1">
            <a:spLocks/>
          </p:cNvSpPr>
          <p:nvPr/>
        </p:nvSpPr>
        <p:spPr>
          <a:xfrm>
            <a:off x="45089" y="1276087"/>
            <a:ext cx="4179317" cy="2000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PILETA DE RECEPCIÓN</a:t>
            </a: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408CC75D-A21E-4D90-9622-7B260C4202D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757" y="3961325"/>
            <a:ext cx="4065957" cy="1001268"/>
          </a:xfrm>
          <a:prstGeom prst="rect">
            <a:avLst/>
          </a:prstGeom>
        </p:spPr>
      </p:pic>
      <p:sp>
        <p:nvSpPr>
          <p:cNvPr id="87" name="2 Marcador de texto">
            <a:extLst>
              <a:ext uri="{FF2B5EF4-FFF2-40B4-BE49-F238E27FC236}">
                <a16:creationId xmlns:a16="http://schemas.microsoft.com/office/drawing/2014/main" id="{D81ED224-E29F-4C66-8616-8D215CAC7DDA}"/>
              </a:ext>
            </a:extLst>
          </p:cNvPr>
          <p:cNvSpPr txBox="1">
            <a:spLocks/>
          </p:cNvSpPr>
          <p:nvPr/>
        </p:nvSpPr>
        <p:spPr>
          <a:xfrm>
            <a:off x="30313" y="3578884"/>
            <a:ext cx="4134637" cy="2000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BOMBAS DE PROCESOS</a:t>
            </a: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3215B5DE-B291-499B-8691-0F57F6613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683" y="1618389"/>
            <a:ext cx="4246076" cy="1972925"/>
          </a:xfrm>
          <a:prstGeom prst="rect">
            <a:avLst/>
          </a:prstGeom>
        </p:spPr>
      </p:pic>
      <p:grpSp>
        <p:nvGrpSpPr>
          <p:cNvPr id="93" name="Grupo 92">
            <a:extLst>
              <a:ext uri="{FF2B5EF4-FFF2-40B4-BE49-F238E27FC236}">
                <a16:creationId xmlns:a16="http://schemas.microsoft.com/office/drawing/2014/main" id="{DECE308D-D98E-4473-A60F-25DAB05AFB17}"/>
              </a:ext>
            </a:extLst>
          </p:cNvPr>
          <p:cNvGrpSpPr/>
          <p:nvPr/>
        </p:nvGrpSpPr>
        <p:grpSpPr>
          <a:xfrm>
            <a:off x="5064934" y="1562461"/>
            <a:ext cx="4069250" cy="1714848"/>
            <a:chOff x="720669" y="1044017"/>
            <a:chExt cx="6402041" cy="3318142"/>
          </a:xfrm>
        </p:grpSpPr>
        <p:sp>
          <p:nvSpPr>
            <p:cNvPr id="94" name="Rectangle 15">
              <a:extLst>
                <a:ext uri="{FF2B5EF4-FFF2-40B4-BE49-F238E27FC236}">
                  <a16:creationId xmlns:a16="http://schemas.microsoft.com/office/drawing/2014/main" id="{545745B1-7F21-43ED-94AF-859B4EB20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535" y="1374235"/>
              <a:ext cx="1696175" cy="5359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s-AR" altLang="sv-SE" sz="1200" dirty="0"/>
                <a:t>Alimentación</a:t>
              </a:r>
              <a:endParaRPr lang="sv-SE" altLang="es-AR" sz="1200" dirty="0"/>
            </a:p>
          </p:txBody>
        </p:sp>
        <p:sp>
          <p:nvSpPr>
            <p:cNvPr id="95" name="Rectangle 15">
              <a:extLst>
                <a:ext uri="{FF2B5EF4-FFF2-40B4-BE49-F238E27FC236}">
                  <a16:creationId xmlns:a16="http://schemas.microsoft.com/office/drawing/2014/main" id="{7D3B9953-A54F-4065-B896-1491824D0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064" y="3865965"/>
              <a:ext cx="835918" cy="4961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AR" altLang="sv-SE" sz="1200" dirty="0" err="1"/>
                <a:t>Bowl</a:t>
              </a:r>
              <a:endParaRPr lang="sv-SE" altLang="es-AR" sz="1200" dirty="0"/>
            </a:p>
          </p:txBody>
        </p:sp>
        <p:sp>
          <p:nvSpPr>
            <p:cNvPr id="96" name="Rectangle 15">
              <a:extLst>
                <a:ext uri="{FF2B5EF4-FFF2-40B4-BE49-F238E27FC236}">
                  <a16:creationId xmlns:a16="http://schemas.microsoft.com/office/drawing/2014/main" id="{8010B134-9A12-4FD8-A5FD-34B879004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796" y="3111542"/>
              <a:ext cx="1037377" cy="125061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AR" altLang="sv-SE" sz="1200" dirty="0"/>
                <a:t>Salida de sólidos</a:t>
              </a:r>
              <a:endParaRPr lang="sv-SE" altLang="es-AR" sz="1200" dirty="0"/>
            </a:p>
          </p:txBody>
        </p:sp>
        <p:sp>
          <p:nvSpPr>
            <p:cNvPr id="97" name="Rectangle 15">
              <a:extLst>
                <a:ext uri="{FF2B5EF4-FFF2-40B4-BE49-F238E27FC236}">
                  <a16:creationId xmlns:a16="http://schemas.microsoft.com/office/drawing/2014/main" id="{2A27A989-6924-4949-A371-0B63EF572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669" y="1044017"/>
              <a:ext cx="1696176" cy="82699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AR" altLang="sv-SE" sz="1200" dirty="0"/>
                <a:t>Salida de líquidos</a:t>
              </a:r>
              <a:endParaRPr lang="sv-SE" altLang="es-AR" sz="1200" dirty="0"/>
            </a:p>
          </p:txBody>
        </p:sp>
        <p:sp>
          <p:nvSpPr>
            <p:cNvPr id="98" name="Rectangle 15">
              <a:extLst>
                <a:ext uri="{FF2B5EF4-FFF2-40B4-BE49-F238E27FC236}">
                  <a16:creationId xmlns:a16="http://schemas.microsoft.com/office/drawing/2014/main" id="{84D2A490-D761-4443-B156-F71315379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650" y="1121936"/>
              <a:ext cx="1261125" cy="4961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AR" altLang="sv-SE" sz="1200" dirty="0"/>
                <a:t>Tornillo</a:t>
              </a: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6A2B6585-F1B8-4320-8E56-0E5788F29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33" name="Título 5">
            <a:extLst>
              <a:ext uri="{FF2B5EF4-FFF2-40B4-BE49-F238E27FC236}">
                <a16:creationId xmlns:a16="http://schemas.microsoft.com/office/drawing/2014/main" id="{FC2554D6-A2D6-4C70-BE44-AC65ABA9FFD3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7384165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2019: INSTALACIÓN DE UNIDAD DE FILTRACIÓN,  PTE Y SISTEMA DE INYECCIÓN CHACHAHUÉN</a:t>
            </a:r>
          </a:p>
        </p:txBody>
      </p:sp>
    </p:spTree>
    <p:extLst>
      <p:ext uri="{BB962C8B-B14F-4D97-AF65-F5344CB8AC3E}">
        <p14:creationId xmlns:p14="http://schemas.microsoft.com/office/powerpoint/2010/main" val="412213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AB2286B6-7F55-433F-A358-06092B950ACE}"/>
              </a:ext>
            </a:extLst>
          </p:cNvPr>
          <p:cNvSpPr txBox="1">
            <a:spLocks/>
          </p:cNvSpPr>
          <p:nvPr/>
        </p:nvSpPr>
        <p:spPr>
          <a:xfrm>
            <a:off x="316239" y="903704"/>
            <a:ext cx="10873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Equipos</a:t>
            </a:r>
          </a:p>
        </p:txBody>
      </p:sp>
      <p:grpSp>
        <p:nvGrpSpPr>
          <p:cNvPr id="7" name="224 Grupo">
            <a:extLst>
              <a:ext uri="{FF2B5EF4-FFF2-40B4-BE49-F238E27FC236}">
                <a16:creationId xmlns:a16="http://schemas.microsoft.com/office/drawing/2014/main" id="{DF9C04BE-0CE6-444F-9E28-EB7010BA2A3A}"/>
              </a:ext>
            </a:extLst>
          </p:cNvPr>
          <p:cNvGrpSpPr/>
          <p:nvPr/>
        </p:nvGrpSpPr>
        <p:grpSpPr>
          <a:xfrm>
            <a:off x="35496" y="843558"/>
            <a:ext cx="244315" cy="277000"/>
            <a:chOff x="2895600" y="2892426"/>
            <a:chExt cx="355601" cy="398463"/>
          </a:xfrm>
          <a:solidFill>
            <a:srgbClr val="005AA0"/>
          </a:solidFill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31745E9F-BEE2-4150-A23F-3B044CA898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2892426"/>
              <a:ext cx="355601" cy="398463"/>
            </a:xfrm>
            <a:custGeom>
              <a:avLst/>
              <a:gdLst/>
              <a:ahLst/>
              <a:cxnLst>
                <a:cxn ang="0">
                  <a:pos x="2058" y="2426"/>
                </a:cxn>
                <a:cxn ang="0">
                  <a:pos x="2019" y="2078"/>
                </a:cxn>
                <a:cxn ang="0">
                  <a:pos x="1464" y="1979"/>
                </a:cxn>
                <a:cxn ang="0">
                  <a:pos x="1920" y="1940"/>
                </a:cxn>
                <a:cxn ang="0">
                  <a:pos x="2058" y="2426"/>
                </a:cxn>
                <a:cxn ang="0">
                  <a:pos x="507" y="657"/>
                </a:cxn>
                <a:cxn ang="0">
                  <a:pos x="332" y="861"/>
                </a:cxn>
                <a:cxn ang="0">
                  <a:pos x="332" y="2422"/>
                </a:cxn>
                <a:cxn ang="0">
                  <a:pos x="230" y="581"/>
                </a:cxn>
                <a:cxn ang="0">
                  <a:pos x="507" y="657"/>
                </a:cxn>
                <a:cxn ang="0">
                  <a:pos x="2167" y="2422"/>
                </a:cxn>
                <a:cxn ang="0">
                  <a:pos x="2128" y="2422"/>
                </a:cxn>
                <a:cxn ang="0">
                  <a:pos x="2100" y="1949"/>
                </a:cxn>
                <a:cxn ang="0">
                  <a:pos x="1951" y="1868"/>
                </a:cxn>
                <a:cxn ang="0">
                  <a:pos x="1464" y="1829"/>
                </a:cxn>
                <a:cxn ang="0">
                  <a:pos x="1710" y="1260"/>
                </a:cxn>
                <a:cxn ang="0">
                  <a:pos x="1268" y="1117"/>
                </a:cxn>
                <a:cxn ang="0">
                  <a:pos x="1123" y="1264"/>
                </a:cxn>
                <a:cxn ang="0">
                  <a:pos x="1059" y="2408"/>
                </a:cxn>
                <a:cxn ang="0">
                  <a:pos x="1059" y="1244"/>
                </a:cxn>
                <a:cxn ang="0">
                  <a:pos x="1059" y="1239"/>
                </a:cxn>
                <a:cxn ang="0">
                  <a:pos x="1191" y="991"/>
                </a:cxn>
                <a:cxn ang="0">
                  <a:pos x="1190" y="438"/>
                </a:cxn>
                <a:cxn ang="0">
                  <a:pos x="1225" y="234"/>
                </a:cxn>
                <a:cxn ang="0">
                  <a:pos x="1246" y="163"/>
                </a:cxn>
                <a:cxn ang="0">
                  <a:pos x="829" y="163"/>
                </a:cxn>
                <a:cxn ang="0">
                  <a:pos x="886" y="377"/>
                </a:cxn>
                <a:cxn ang="0">
                  <a:pos x="786" y="2408"/>
                </a:cxn>
                <a:cxn ang="0">
                  <a:pos x="613" y="660"/>
                </a:cxn>
                <a:cxn ang="0">
                  <a:pos x="499" y="482"/>
                </a:cxn>
                <a:cxn ang="0">
                  <a:pos x="138" y="589"/>
                </a:cxn>
                <a:cxn ang="0">
                  <a:pos x="134" y="2422"/>
                </a:cxn>
                <a:cxn ang="0">
                  <a:pos x="0" y="2552"/>
                </a:cxn>
                <a:cxn ang="0">
                  <a:pos x="2269" y="2422"/>
                </a:cxn>
              </a:cxnLst>
              <a:rect l="0" t="0" r="r" b="b"/>
              <a:pathLst>
                <a:path w="2269" h="2552">
                  <a:moveTo>
                    <a:pt x="2058" y="2426"/>
                  </a:moveTo>
                  <a:lnTo>
                    <a:pt x="2058" y="2426"/>
                  </a:lnTo>
                  <a:lnTo>
                    <a:pt x="2019" y="2426"/>
                  </a:lnTo>
                  <a:lnTo>
                    <a:pt x="2019" y="2078"/>
                  </a:lnTo>
                  <a:cubicBezTo>
                    <a:pt x="2019" y="2023"/>
                    <a:pt x="1975" y="1979"/>
                    <a:pt x="1920" y="1979"/>
                  </a:cubicBezTo>
                  <a:lnTo>
                    <a:pt x="1464" y="1979"/>
                  </a:lnTo>
                  <a:lnTo>
                    <a:pt x="1464" y="1940"/>
                  </a:lnTo>
                  <a:lnTo>
                    <a:pt x="1920" y="1940"/>
                  </a:lnTo>
                  <a:cubicBezTo>
                    <a:pt x="1996" y="1940"/>
                    <a:pt x="2058" y="2002"/>
                    <a:pt x="2058" y="2078"/>
                  </a:cubicBezTo>
                  <a:lnTo>
                    <a:pt x="2058" y="2426"/>
                  </a:lnTo>
                  <a:close/>
                  <a:moveTo>
                    <a:pt x="507" y="657"/>
                  </a:moveTo>
                  <a:lnTo>
                    <a:pt x="507" y="657"/>
                  </a:lnTo>
                  <a:cubicBezTo>
                    <a:pt x="504" y="660"/>
                    <a:pt x="501" y="664"/>
                    <a:pt x="497" y="664"/>
                  </a:cubicBezTo>
                  <a:cubicBezTo>
                    <a:pt x="338" y="693"/>
                    <a:pt x="332" y="701"/>
                    <a:pt x="332" y="861"/>
                  </a:cubicBezTo>
                  <a:cubicBezTo>
                    <a:pt x="332" y="1341"/>
                    <a:pt x="332" y="2301"/>
                    <a:pt x="332" y="2301"/>
                  </a:cubicBezTo>
                  <a:lnTo>
                    <a:pt x="332" y="2422"/>
                  </a:lnTo>
                  <a:lnTo>
                    <a:pt x="230" y="2422"/>
                  </a:lnTo>
                  <a:lnTo>
                    <a:pt x="230" y="581"/>
                  </a:lnTo>
                  <a:lnTo>
                    <a:pt x="507" y="581"/>
                  </a:lnTo>
                  <a:lnTo>
                    <a:pt x="507" y="657"/>
                  </a:lnTo>
                  <a:close/>
                  <a:moveTo>
                    <a:pt x="2167" y="2422"/>
                  </a:moveTo>
                  <a:lnTo>
                    <a:pt x="2167" y="2422"/>
                  </a:lnTo>
                  <a:lnTo>
                    <a:pt x="2149" y="2422"/>
                  </a:lnTo>
                  <a:lnTo>
                    <a:pt x="2128" y="2422"/>
                  </a:lnTo>
                  <a:lnTo>
                    <a:pt x="2128" y="2045"/>
                  </a:lnTo>
                  <a:cubicBezTo>
                    <a:pt x="2128" y="2010"/>
                    <a:pt x="2118" y="1976"/>
                    <a:pt x="2100" y="1949"/>
                  </a:cubicBezTo>
                  <a:cubicBezTo>
                    <a:pt x="2079" y="1919"/>
                    <a:pt x="2051" y="1896"/>
                    <a:pt x="2016" y="1880"/>
                  </a:cubicBezTo>
                  <a:cubicBezTo>
                    <a:pt x="1996" y="1872"/>
                    <a:pt x="1974" y="1868"/>
                    <a:pt x="1951" y="1868"/>
                  </a:cubicBezTo>
                  <a:lnTo>
                    <a:pt x="1464" y="1868"/>
                  </a:lnTo>
                  <a:lnTo>
                    <a:pt x="1464" y="1829"/>
                  </a:lnTo>
                  <a:lnTo>
                    <a:pt x="1711" y="1829"/>
                  </a:lnTo>
                  <a:cubicBezTo>
                    <a:pt x="1711" y="1737"/>
                    <a:pt x="1712" y="1346"/>
                    <a:pt x="1710" y="1260"/>
                  </a:cubicBezTo>
                  <a:cubicBezTo>
                    <a:pt x="1708" y="1168"/>
                    <a:pt x="1660" y="1121"/>
                    <a:pt x="1568" y="1118"/>
                  </a:cubicBezTo>
                  <a:cubicBezTo>
                    <a:pt x="1468" y="1115"/>
                    <a:pt x="1368" y="1115"/>
                    <a:pt x="1268" y="1117"/>
                  </a:cubicBezTo>
                  <a:cubicBezTo>
                    <a:pt x="1186" y="1118"/>
                    <a:pt x="1132" y="1171"/>
                    <a:pt x="1124" y="1253"/>
                  </a:cubicBezTo>
                  <a:cubicBezTo>
                    <a:pt x="1123" y="1257"/>
                    <a:pt x="1123" y="1260"/>
                    <a:pt x="1123" y="1264"/>
                  </a:cubicBezTo>
                  <a:lnTo>
                    <a:pt x="1123" y="2408"/>
                  </a:lnTo>
                  <a:lnTo>
                    <a:pt x="1059" y="2408"/>
                  </a:lnTo>
                  <a:cubicBezTo>
                    <a:pt x="1059" y="2408"/>
                    <a:pt x="1057" y="1632"/>
                    <a:pt x="1058" y="1256"/>
                  </a:cubicBezTo>
                  <a:cubicBezTo>
                    <a:pt x="1058" y="1252"/>
                    <a:pt x="1058" y="1248"/>
                    <a:pt x="1059" y="1244"/>
                  </a:cubicBezTo>
                  <a:lnTo>
                    <a:pt x="1059" y="1239"/>
                  </a:lnTo>
                  <a:lnTo>
                    <a:pt x="1059" y="1239"/>
                  </a:lnTo>
                  <a:cubicBezTo>
                    <a:pt x="1064" y="1176"/>
                    <a:pt x="1095" y="1123"/>
                    <a:pt x="1147" y="1086"/>
                  </a:cubicBezTo>
                  <a:cubicBezTo>
                    <a:pt x="1183" y="1060"/>
                    <a:pt x="1192" y="1031"/>
                    <a:pt x="1191" y="991"/>
                  </a:cubicBezTo>
                  <a:cubicBezTo>
                    <a:pt x="1188" y="820"/>
                    <a:pt x="1188" y="477"/>
                    <a:pt x="1188" y="477"/>
                  </a:cubicBezTo>
                  <a:cubicBezTo>
                    <a:pt x="1188" y="477"/>
                    <a:pt x="1189" y="463"/>
                    <a:pt x="1190" y="438"/>
                  </a:cubicBezTo>
                  <a:cubicBezTo>
                    <a:pt x="1190" y="432"/>
                    <a:pt x="1191" y="426"/>
                    <a:pt x="1191" y="420"/>
                  </a:cubicBezTo>
                  <a:cubicBezTo>
                    <a:pt x="1193" y="274"/>
                    <a:pt x="1225" y="234"/>
                    <a:pt x="1225" y="234"/>
                  </a:cubicBezTo>
                  <a:lnTo>
                    <a:pt x="1225" y="234"/>
                  </a:lnTo>
                  <a:cubicBezTo>
                    <a:pt x="1238" y="212"/>
                    <a:pt x="1246" y="188"/>
                    <a:pt x="1246" y="163"/>
                  </a:cubicBezTo>
                  <a:cubicBezTo>
                    <a:pt x="1246" y="73"/>
                    <a:pt x="1153" y="0"/>
                    <a:pt x="1037" y="0"/>
                  </a:cubicBezTo>
                  <a:cubicBezTo>
                    <a:pt x="922" y="0"/>
                    <a:pt x="829" y="73"/>
                    <a:pt x="829" y="163"/>
                  </a:cubicBezTo>
                  <a:cubicBezTo>
                    <a:pt x="829" y="195"/>
                    <a:pt x="841" y="225"/>
                    <a:pt x="862" y="250"/>
                  </a:cubicBezTo>
                  <a:cubicBezTo>
                    <a:pt x="883" y="291"/>
                    <a:pt x="886" y="332"/>
                    <a:pt x="886" y="377"/>
                  </a:cubicBezTo>
                  <a:cubicBezTo>
                    <a:pt x="882" y="969"/>
                    <a:pt x="874" y="2408"/>
                    <a:pt x="874" y="2408"/>
                  </a:cubicBezTo>
                  <a:lnTo>
                    <a:pt x="786" y="2408"/>
                  </a:lnTo>
                  <a:cubicBezTo>
                    <a:pt x="786" y="2408"/>
                    <a:pt x="786" y="1355"/>
                    <a:pt x="786" y="878"/>
                  </a:cubicBezTo>
                  <a:cubicBezTo>
                    <a:pt x="786" y="704"/>
                    <a:pt x="784" y="700"/>
                    <a:pt x="613" y="660"/>
                  </a:cubicBezTo>
                  <a:cubicBezTo>
                    <a:pt x="610" y="633"/>
                    <a:pt x="614" y="559"/>
                    <a:pt x="614" y="559"/>
                  </a:cubicBezTo>
                  <a:cubicBezTo>
                    <a:pt x="614" y="559"/>
                    <a:pt x="604" y="482"/>
                    <a:pt x="499" y="482"/>
                  </a:cubicBezTo>
                  <a:cubicBezTo>
                    <a:pt x="414" y="482"/>
                    <a:pt x="330" y="478"/>
                    <a:pt x="246" y="482"/>
                  </a:cubicBezTo>
                  <a:cubicBezTo>
                    <a:pt x="181" y="485"/>
                    <a:pt x="145" y="525"/>
                    <a:pt x="138" y="589"/>
                  </a:cubicBezTo>
                  <a:cubicBezTo>
                    <a:pt x="134" y="619"/>
                    <a:pt x="134" y="651"/>
                    <a:pt x="134" y="682"/>
                  </a:cubicBezTo>
                  <a:cubicBezTo>
                    <a:pt x="134" y="1235"/>
                    <a:pt x="134" y="2404"/>
                    <a:pt x="134" y="2422"/>
                  </a:cubicBezTo>
                  <a:lnTo>
                    <a:pt x="0" y="2422"/>
                  </a:lnTo>
                  <a:lnTo>
                    <a:pt x="0" y="2552"/>
                  </a:lnTo>
                  <a:lnTo>
                    <a:pt x="2269" y="2552"/>
                  </a:lnTo>
                  <a:lnTo>
                    <a:pt x="2269" y="2422"/>
                  </a:lnTo>
                  <a:lnTo>
                    <a:pt x="2167" y="24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0B01E14D-5E9F-4972-B0EF-BA393AC2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475" y="3216276"/>
              <a:ext cx="25400" cy="55563"/>
            </a:xfrm>
            <a:custGeom>
              <a:avLst/>
              <a:gdLst/>
              <a:ahLst/>
              <a:cxnLst>
                <a:cxn ang="0">
                  <a:pos x="168" y="84"/>
                </a:cxn>
                <a:cxn ang="0">
                  <a:pos x="168" y="84"/>
                </a:cxn>
                <a:cxn ang="0">
                  <a:pos x="84" y="0"/>
                </a:cxn>
                <a:cxn ang="0">
                  <a:pos x="0" y="84"/>
                </a:cxn>
                <a:cxn ang="0">
                  <a:pos x="0" y="354"/>
                </a:cxn>
                <a:cxn ang="0">
                  <a:pos x="168" y="354"/>
                </a:cxn>
                <a:cxn ang="0">
                  <a:pos x="168" y="86"/>
                </a:cxn>
                <a:cxn ang="0">
                  <a:pos x="168" y="84"/>
                </a:cxn>
              </a:cxnLst>
              <a:rect l="0" t="0" r="r" b="b"/>
              <a:pathLst>
                <a:path w="168" h="354">
                  <a:moveTo>
                    <a:pt x="168" y="84"/>
                  </a:move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lnTo>
                    <a:pt x="0" y="354"/>
                  </a:lnTo>
                  <a:lnTo>
                    <a:pt x="168" y="354"/>
                  </a:lnTo>
                  <a:lnTo>
                    <a:pt x="168" y="86"/>
                  </a:lnTo>
                  <a:cubicBezTo>
                    <a:pt x="168" y="85"/>
                    <a:pt x="168" y="85"/>
                    <a:pt x="168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61BEF184-817D-4E9B-8D61-0485534E4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17838"/>
              <a:ext cx="96838" cy="160338"/>
            </a:xfrm>
            <a:custGeom>
              <a:avLst/>
              <a:gdLst/>
              <a:ahLst/>
              <a:cxnLst>
                <a:cxn ang="0">
                  <a:pos x="121" y="206"/>
                </a:cxn>
                <a:cxn ang="0">
                  <a:pos x="121" y="206"/>
                </a:cxn>
                <a:cxn ang="0">
                  <a:pos x="180" y="153"/>
                </a:cxn>
                <a:cxn ang="0">
                  <a:pos x="462" y="155"/>
                </a:cxn>
                <a:cxn ang="0">
                  <a:pos x="462" y="989"/>
                </a:cxn>
                <a:cxn ang="0">
                  <a:pos x="463" y="989"/>
                </a:cxn>
                <a:cxn ang="0">
                  <a:pos x="463" y="1022"/>
                </a:cxn>
                <a:cxn ang="0">
                  <a:pos x="608" y="1022"/>
                </a:cxn>
                <a:cxn ang="0">
                  <a:pos x="621" y="1022"/>
                </a:cxn>
                <a:cxn ang="0">
                  <a:pos x="621" y="922"/>
                </a:cxn>
                <a:cxn ang="0">
                  <a:pos x="621" y="922"/>
                </a:cxn>
                <a:cxn ang="0">
                  <a:pos x="621" y="837"/>
                </a:cxn>
                <a:cxn ang="0">
                  <a:pos x="620" y="179"/>
                </a:cxn>
                <a:cxn ang="0">
                  <a:pos x="448" y="2"/>
                </a:cxn>
                <a:cxn ang="0">
                  <a:pos x="162" y="2"/>
                </a:cxn>
                <a:cxn ang="0">
                  <a:pos x="4" y="192"/>
                </a:cxn>
                <a:cxn ang="0">
                  <a:pos x="4" y="192"/>
                </a:cxn>
                <a:cxn ang="0">
                  <a:pos x="4" y="262"/>
                </a:cxn>
                <a:cxn ang="0">
                  <a:pos x="121" y="262"/>
                </a:cxn>
                <a:cxn ang="0">
                  <a:pos x="121" y="206"/>
                </a:cxn>
              </a:cxnLst>
              <a:rect l="0" t="0" r="r" b="b"/>
              <a:pathLst>
                <a:path w="622" h="1022">
                  <a:moveTo>
                    <a:pt x="121" y="206"/>
                  </a:moveTo>
                  <a:lnTo>
                    <a:pt x="121" y="206"/>
                  </a:lnTo>
                  <a:cubicBezTo>
                    <a:pt x="126" y="184"/>
                    <a:pt x="139" y="153"/>
                    <a:pt x="180" y="153"/>
                  </a:cubicBezTo>
                  <a:cubicBezTo>
                    <a:pt x="269" y="153"/>
                    <a:pt x="462" y="155"/>
                    <a:pt x="462" y="155"/>
                  </a:cubicBezTo>
                  <a:lnTo>
                    <a:pt x="462" y="989"/>
                  </a:lnTo>
                  <a:lnTo>
                    <a:pt x="463" y="989"/>
                  </a:lnTo>
                  <a:lnTo>
                    <a:pt x="463" y="1022"/>
                  </a:lnTo>
                  <a:lnTo>
                    <a:pt x="608" y="1022"/>
                  </a:lnTo>
                  <a:cubicBezTo>
                    <a:pt x="612" y="1022"/>
                    <a:pt x="617" y="1022"/>
                    <a:pt x="621" y="1022"/>
                  </a:cubicBezTo>
                  <a:lnTo>
                    <a:pt x="621" y="922"/>
                  </a:lnTo>
                  <a:lnTo>
                    <a:pt x="621" y="922"/>
                  </a:lnTo>
                  <a:lnTo>
                    <a:pt x="621" y="837"/>
                  </a:lnTo>
                  <a:cubicBezTo>
                    <a:pt x="621" y="837"/>
                    <a:pt x="622" y="398"/>
                    <a:pt x="620" y="179"/>
                  </a:cubicBezTo>
                  <a:cubicBezTo>
                    <a:pt x="619" y="53"/>
                    <a:pt x="572" y="5"/>
                    <a:pt x="448" y="2"/>
                  </a:cubicBezTo>
                  <a:cubicBezTo>
                    <a:pt x="353" y="0"/>
                    <a:pt x="258" y="0"/>
                    <a:pt x="162" y="2"/>
                  </a:cubicBezTo>
                  <a:cubicBezTo>
                    <a:pt x="52" y="14"/>
                    <a:pt x="0" y="63"/>
                    <a:pt x="4" y="192"/>
                  </a:cubicBezTo>
                  <a:lnTo>
                    <a:pt x="4" y="192"/>
                  </a:lnTo>
                  <a:lnTo>
                    <a:pt x="4" y="262"/>
                  </a:lnTo>
                  <a:lnTo>
                    <a:pt x="121" y="262"/>
                  </a:lnTo>
                  <a:lnTo>
                    <a:pt x="121" y="2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1" name="2 Marcador de texto">
            <a:extLst>
              <a:ext uri="{FF2B5EF4-FFF2-40B4-BE49-F238E27FC236}">
                <a16:creationId xmlns:a16="http://schemas.microsoft.com/office/drawing/2014/main" id="{A8BC3F10-429F-4C4B-8266-F4A96277FA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89" y="1241018"/>
            <a:ext cx="4473761" cy="200055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MEDIDOR DE HC, TSS Y DTP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3D7BAD-CE00-421B-9AE2-2DC0B7E74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" y="1592580"/>
            <a:ext cx="2591243" cy="3084056"/>
          </a:xfrm>
          <a:prstGeom prst="rect">
            <a:avLst/>
          </a:prstGeom>
        </p:spPr>
      </p:pic>
      <p:sp>
        <p:nvSpPr>
          <p:cNvPr id="38" name="Rectangle 6">
            <a:extLst>
              <a:ext uri="{FF2B5EF4-FFF2-40B4-BE49-F238E27FC236}">
                <a16:creationId xmlns:a16="http://schemas.microsoft.com/office/drawing/2014/main" id="{5772CD04-967B-4306-B49C-A352E6B00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946" y="1579180"/>
            <a:ext cx="1939183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v-SE" sz="1400" dirty="0"/>
              <a:t>Principio de </a:t>
            </a:r>
            <a:r>
              <a:rPr lang="en-US" altLang="sv-SE" sz="1400" dirty="0" err="1"/>
              <a:t>medición</a:t>
            </a:r>
            <a:endParaRPr lang="en-US" altLang="sv-SE" sz="1400" dirty="0"/>
          </a:p>
        </p:txBody>
      </p:sp>
      <p:sp>
        <p:nvSpPr>
          <p:cNvPr id="39" name="Flecha: hacia la izquierda 38">
            <a:extLst>
              <a:ext uri="{FF2B5EF4-FFF2-40B4-BE49-F238E27FC236}">
                <a16:creationId xmlns:a16="http://schemas.microsoft.com/office/drawing/2014/main" id="{10868C2F-FDC8-4661-95C4-387579FD52B9}"/>
              </a:ext>
            </a:extLst>
          </p:cNvPr>
          <p:cNvSpPr/>
          <p:nvPr/>
        </p:nvSpPr>
        <p:spPr>
          <a:xfrm rot="16200000">
            <a:off x="3527164" y="1932088"/>
            <a:ext cx="241009" cy="185952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CC64AC6C-8325-40FE-8EBB-A77E64E4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946" y="2082273"/>
            <a:ext cx="1939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400" b="1" dirty="0">
                <a:solidFill>
                  <a:srgbClr val="00B0F0"/>
                </a:solidFill>
              </a:rPr>
              <a:t>VIDEO MICROSCOPÍA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3AADCF8D-CA76-4196-BAC6-60F76B35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041" y="2768876"/>
            <a:ext cx="1939183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v-SE" sz="1400" dirty="0"/>
              <a:t>Variables </a:t>
            </a:r>
            <a:r>
              <a:rPr lang="en-US" altLang="sv-SE" sz="1400" dirty="0" err="1"/>
              <a:t>medibles</a:t>
            </a:r>
            <a:endParaRPr lang="en-US" altLang="sv-SE" sz="1400" dirty="0"/>
          </a:p>
        </p:txBody>
      </p:sp>
      <p:sp>
        <p:nvSpPr>
          <p:cNvPr id="44" name="Flecha: hacia la izquierda 43">
            <a:extLst>
              <a:ext uri="{FF2B5EF4-FFF2-40B4-BE49-F238E27FC236}">
                <a16:creationId xmlns:a16="http://schemas.microsoft.com/office/drawing/2014/main" id="{AF33C2AE-99BF-41D7-9627-5802AF298B28}"/>
              </a:ext>
            </a:extLst>
          </p:cNvPr>
          <p:cNvSpPr/>
          <p:nvPr/>
        </p:nvSpPr>
        <p:spPr>
          <a:xfrm rot="16200000">
            <a:off x="3542258" y="3121784"/>
            <a:ext cx="241009" cy="185952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CFE3F761-EA5D-4B4D-999D-6E8B5FF91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041" y="3256217"/>
            <a:ext cx="19391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400" b="1" dirty="0">
                <a:solidFill>
                  <a:srgbClr val="00B0F0"/>
                </a:solidFill>
              </a:rPr>
              <a:t>HC</a:t>
            </a:r>
          </a:p>
          <a:p>
            <a:pPr algn="ctr"/>
            <a:r>
              <a:rPr lang="en-US" altLang="sv-SE" sz="1400" b="1" dirty="0">
                <a:solidFill>
                  <a:srgbClr val="00B0F0"/>
                </a:solidFill>
              </a:rPr>
              <a:t>TSS</a:t>
            </a:r>
          </a:p>
          <a:p>
            <a:pPr algn="ctr"/>
            <a:r>
              <a:rPr lang="en-US" altLang="sv-SE" sz="1400" b="1" dirty="0">
                <a:solidFill>
                  <a:srgbClr val="00B0F0"/>
                </a:solidFill>
              </a:rPr>
              <a:t>DTP</a:t>
            </a: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3BA667B9-A455-4BFD-9468-B6CEB97E4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578" y="4023861"/>
            <a:ext cx="19391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400" b="1" dirty="0">
                <a:solidFill>
                  <a:srgbClr val="00B0F0"/>
                </a:solidFill>
              </a:rPr>
              <a:t>AUMENTO DE FRECUENCIA DE MUESTRAS</a:t>
            </a:r>
          </a:p>
        </p:txBody>
      </p:sp>
      <p:sp>
        <p:nvSpPr>
          <p:cNvPr id="26" name="Título 5">
            <a:extLst>
              <a:ext uri="{FF2B5EF4-FFF2-40B4-BE49-F238E27FC236}">
                <a16:creationId xmlns:a16="http://schemas.microsoft.com/office/drawing/2014/main" id="{3ED06817-91DE-4232-A7E8-D7D86D50F347}"/>
              </a:ext>
            </a:extLst>
          </p:cNvPr>
          <p:cNvSpPr txBox="1">
            <a:spLocks/>
          </p:cNvSpPr>
          <p:nvPr/>
        </p:nvSpPr>
        <p:spPr>
          <a:xfrm>
            <a:off x="-4538447" y="3506214"/>
            <a:ext cx="290877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247F99B-02B8-4851-ACDF-CE814AF54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359"/>
          <a:stretch/>
        </p:blipFill>
        <p:spPr>
          <a:xfrm>
            <a:off x="2854994" y="4067178"/>
            <a:ext cx="1731535" cy="1004363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98218CA7-8B6D-449E-BC3D-7606FAEA17C1}"/>
              </a:ext>
            </a:extLst>
          </p:cNvPr>
          <p:cNvSpPr/>
          <p:nvPr/>
        </p:nvSpPr>
        <p:spPr>
          <a:xfrm flipV="1">
            <a:off x="1885866" y="3484376"/>
            <a:ext cx="777631" cy="1405012"/>
          </a:xfrm>
          <a:prstGeom prst="rect">
            <a:avLst/>
          </a:prstGeom>
          <a:solidFill>
            <a:srgbClr val="E6E6E6"/>
          </a:solidFill>
          <a:ln>
            <a:solidFill>
              <a:srgbClr val="3E57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76D46E3-7ECD-4875-ADF8-FD698F64B5DF}"/>
              </a:ext>
            </a:extLst>
          </p:cNvPr>
          <p:cNvGrpSpPr/>
          <p:nvPr/>
        </p:nvGrpSpPr>
        <p:grpSpPr>
          <a:xfrm>
            <a:off x="2184945" y="3494464"/>
            <a:ext cx="469481" cy="1377371"/>
            <a:chOff x="2193193" y="3698925"/>
            <a:chExt cx="469481" cy="1377371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34F20E0-7AFD-40DE-9FBD-6B2B7C6AB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5211" y="4222874"/>
              <a:ext cx="415624" cy="472670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08A24509-B40F-4915-9B10-A99440F35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1466" y="4679810"/>
              <a:ext cx="406829" cy="396486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CAA5C59E-ACE3-4CBE-A659-F0BDF4805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470"/>
            <a:stretch/>
          </p:blipFill>
          <p:spPr>
            <a:xfrm>
              <a:off x="2193193" y="3698925"/>
              <a:ext cx="469481" cy="559377"/>
            </a:xfrm>
            <a:prstGeom prst="rect">
              <a:avLst/>
            </a:prstGeom>
          </p:spPr>
        </p:pic>
      </p:grpSp>
      <p:sp>
        <p:nvSpPr>
          <p:cNvPr id="41" name="Line 17">
            <a:extLst>
              <a:ext uri="{FF2B5EF4-FFF2-40B4-BE49-F238E27FC236}">
                <a16:creationId xmlns:a16="http://schemas.microsoft.com/office/drawing/2014/main" id="{0DFBF18B-973E-490C-817C-C291AA15FE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57921" y="4263212"/>
            <a:ext cx="1304815" cy="3677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2" name="Line 17">
            <a:extLst>
              <a:ext uri="{FF2B5EF4-FFF2-40B4-BE49-F238E27FC236}">
                <a16:creationId xmlns:a16="http://schemas.microsoft.com/office/drawing/2014/main" id="{40D3D05B-D6E2-4768-B4C4-24A96E5D96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86945" y="4735556"/>
            <a:ext cx="332307" cy="731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0" name="Line 17">
            <a:extLst>
              <a:ext uri="{FF2B5EF4-FFF2-40B4-BE49-F238E27FC236}">
                <a16:creationId xmlns:a16="http://schemas.microsoft.com/office/drawing/2014/main" id="{E19D69B7-53B1-4D4E-B979-39F3EEAD9D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4528" y="3817329"/>
            <a:ext cx="1203741" cy="50272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8C37B22-AA57-4744-85FD-73D670120442}"/>
              </a:ext>
            </a:extLst>
          </p:cNvPr>
          <p:cNvSpPr/>
          <p:nvPr/>
        </p:nvSpPr>
        <p:spPr>
          <a:xfrm>
            <a:off x="1821197" y="3649254"/>
            <a:ext cx="484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/>
              <a:t>TSS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9695105F-79FE-479E-81C3-F5105BF8FAC5}"/>
              </a:ext>
            </a:extLst>
          </p:cNvPr>
          <p:cNvSpPr/>
          <p:nvPr/>
        </p:nvSpPr>
        <p:spPr>
          <a:xfrm>
            <a:off x="1829676" y="4129595"/>
            <a:ext cx="510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/>
              <a:t>GAS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5056ABC2-1EDB-483D-8F79-C80D2012281A}"/>
              </a:ext>
            </a:extLst>
          </p:cNvPr>
          <p:cNvSpPr/>
          <p:nvPr/>
        </p:nvSpPr>
        <p:spPr>
          <a:xfrm>
            <a:off x="1822562" y="4586316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dirty="0"/>
              <a:t>HC</a:t>
            </a:r>
          </a:p>
        </p:txBody>
      </p:sp>
      <p:sp>
        <p:nvSpPr>
          <p:cNvPr id="36" name="2 Marcador de texto">
            <a:extLst>
              <a:ext uri="{FF2B5EF4-FFF2-40B4-BE49-F238E27FC236}">
                <a16:creationId xmlns:a16="http://schemas.microsoft.com/office/drawing/2014/main" id="{66B42BFC-26DF-441B-9719-C7FB85126BF5}"/>
              </a:ext>
            </a:extLst>
          </p:cNvPr>
          <p:cNvSpPr txBox="1">
            <a:spLocks/>
          </p:cNvSpPr>
          <p:nvPr/>
        </p:nvSpPr>
        <p:spPr>
          <a:xfrm>
            <a:off x="4725017" y="1241018"/>
            <a:ext cx="4365887" cy="2007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INCREMENTO DE MUESTREOS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6F1CC9FA-97A2-496F-95C5-08263AFF9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74" y="3443270"/>
            <a:ext cx="1939183" cy="3077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400" dirty="0"/>
              <a:t>Beneficios</a:t>
            </a:r>
          </a:p>
        </p:txBody>
      </p:sp>
      <p:sp>
        <p:nvSpPr>
          <p:cNvPr id="51" name="Flecha: hacia la izquierda 50">
            <a:extLst>
              <a:ext uri="{FF2B5EF4-FFF2-40B4-BE49-F238E27FC236}">
                <a16:creationId xmlns:a16="http://schemas.microsoft.com/office/drawing/2014/main" id="{8983070B-703F-4282-B3A2-814758B32F9D}"/>
              </a:ext>
            </a:extLst>
          </p:cNvPr>
          <p:cNvSpPr/>
          <p:nvPr/>
        </p:nvSpPr>
        <p:spPr>
          <a:xfrm rot="16200000">
            <a:off x="6108146" y="3831682"/>
            <a:ext cx="241009" cy="185952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2 Marcador de texto">
            <a:extLst>
              <a:ext uri="{FF2B5EF4-FFF2-40B4-BE49-F238E27FC236}">
                <a16:creationId xmlns:a16="http://schemas.microsoft.com/office/drawing/2014/main" id="{E08E9B4B-0D78-4D03-88D7-D336FAC72BB5}"/>
              </a:ext>
            </a:extLst>
          </p:cNvPr>
          <p:cNvSpPr txBox="1">
            <a:spLocks/>
          </p:cNvSpPr>
          <p:nvPr/>
        </p:nvSpPr>
        <p:spPr>
          <a:xfrm>
            <a:off x="4728077" y="1592580"/>
            <a:ext cx="2076172" cy="2000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LOCAL</a:t>
            </a:r>
          </a:p>
        </p:txBody>
      </p:sp>
      <p:sp>
        <p:nvSpPr>
          <p:cNvPr id="58" name="2 Marcador de texto">
            <a:extLst>
              <a:ext uri="{FF2B5EF4-FFF2-40B4-BE49-F238E27FC236}">
                <a16:creationId xmlns:a16="http://schemas.microsoft.com/office/drawing/2014/main" id="{CAA1B782-D7B4-4921-A41F-4B7669DA73E5}"/>
              </a:ext>
            </a:extLst>
          </p:cNvPr>
          <p:cNvSpPr txBox="1">
            <a:spLocks/>
          </p:cNvSpPr>
          <p:nvPr/>
        </p:nvSpPr>
        <p:spPr>
          <a:xfrm>
            <a:off x="6989864" y="1579833"/>
            <a:ext cx="2076172" cy="2000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ESPECIALIZADOS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FE7065E4-AA30-4952-8AC8-672FA5C9D1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54" y="1925813"/>
            <a:ext cx="2066395" cy="10041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46B2D2-C300-477B-8234-CA496033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19" y="1904559"/>
            <a:ext cx="2062617" cy="108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Flecha: hacia la izquierda 61">
            <a:extLst>
              <a:ext uri="{FF2B5EF4-FFF2-40B4-BE49-F238E27FC236}">
                <a16:creationId xmlns:a16="http://schemas.microsoft.com/office/drawing/2014/main" id="{A92EAB0A-428D-453A-9A9A-6669199BE71B}"/>
              </a:ext>
            </a:extLst>
          </p:cNvPr>
          <p:cNvSpPr/>
          <p:nvPr/>
        </p:nvSpPr>
        <p:spPr>
          <a:xfrm rot="16200000">
            <a:off x="7886911" y="3810118"/>
            <a:ext cx="241009" cy="185952"/>
          </a:xfrm>
          <a:prstGeom prst="left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id="{A737C27C-F671-4E8D-A7BC-F3BB718C8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358" y="4039037"/>
            <a:ext cx="19391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v-SE" sz="1400" b="1" dirty="0">
                <a:solidFill>
                  <a:srgbClr val="00B0F0"/>
                </a:solidFill>
              </a:rPr>
              <a:t>MAYOR CONFIABILIDAD</a:t>
            </a:r>
          </a:p>
          <a:p>
            <a:pPr algn="ctr"/>
            <a:endParaRPr lang="en-US" altLang="sv-SE" sz="1400" b="1" dirty="0">
              <a:solidFill>
                <a:srgbClr val="00B0F0"/>
              </a:solidFill>
            </a:endParaRP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DBC3043C-8934-45C3-B8F0-04EEB9E984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65" name="Título 5">
            <a:extLst>
              <a:ext uri="{FF2B5EF4-FFF2-40B4-BE49-F238E27FC236}">
                <a16:creationId xmlns:a16="http://schemas.microsoft.com/office/drawing/2014/main" id="{CC2A28E0-CA93-47C5-AA83-D38E1047AB2D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6021805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2019: INSTALACIÓN DE MEDIDOR DE HC, TSS , DTP Y LABORATORIO PROPIO</a:t>
            </a:r>
          </a:p>
        </p:txBody>
      </p:sp>
    </p:spTree>
    <p:extLst>
      <p:ext uri="{BB962C8B-B14F-4D97-AF65-F5344CB8AC3E}">
        <p14:creationId xmlns:p14="http://schemas.microsoft.com/office/powerpoint/2010/main" val="3776679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F94C019-2C04-4946-AA5C-441567E4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FC906D0-4750-4A02-AF11-AC6B084A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39" name="Título 5">
            <a:extLst>
              <a:ext uri="{FF2B5EF4-FFF2-40B4-BE49-F238E27FC236}">
                <a16:creationId xmlns:a16="http://schemas.microsoft.com/office/drawing/2014/main" id="{E0DAB096-7B77-4284-98B5-AF03822768DC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3589601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DETECCIÓN DEL POLÍMERO EN EL SISTEMA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6941B86-C88E-44CF-868E-69AA9C923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60490" y="938810"/>
            <a:ext cx="1650037" cy="116436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B3AA020-79E5-45EC-AF66-18D8B10F7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934" y="975338"/>
            <a:ext cx="640155" cy="116436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D6F3BB0-140A-44C6-9666-CFBAF5E53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513" y="915566"/>
            <a:ext cx="571346" cy="1164366"/>
          </a:xfrm>
          <a:prstGeom prst="rect">
            <a:avLst/>
          </a:prstGeom>
        </p:spPr>
      </p:pic>
      <p:sp>
        <p:nvSpPr>
          <p:cNvPr id="35" name="Marcador de texto 14">
            <a:extLst>
              <a:ext uri="{FF2B5EF4-FFF2-40B4-BE49-F238E27FC236}">
                <a16:creationId xmlns:a16="http://schemas.microsoft.com/office/drawing/2014/main" id="{EC5F1D97-B82A-461D-AFDD-59A0B089D659}"/>
              </a:ext>
            </a:extLst>
          </p:cNvPr>
          <p:cNvSpPr txBox="1">
            <a:spLocks/>
          </p:cNvSpPr>
          <p:nvPr/>
        </p:nvSpPr>
        <p:spPr>
          <a:xfrm>
            <a:off x="3619622" y="2533992"/>
            <a:ext cx="1428998" cy="276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Monitoreo</a:t>
            </a:r>
          </a:p>
        </p:txBody>
      </p: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409A86AE-4A0E-4E2E-9396-2E69EE0EB86C}"/>
              </a:ext>
            </a:extLst>
          </p:cNvPr>
          <p:cNvCxnSpPr>
            <a:cxnSpLocks/>
          </p:cNvCxnSpPr>
          <p:nvPr/>
        </p:nvCxnSpPr>
        <p:spPr>
          <a:xfrm>
            <a:off x="4234852" y="2832459"/>
            <a:ext cx="0" cy="2433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Marcador de texto 14">
            <a:extLst>
              <a:ext uri="{FF2B5EF4-FFF2-40B4-BE49-F238E27FC236}">
                <a16:creationId xmlns:a16="http://schemas.microsoft.com/office/drawing/2014/main" id="{DEA23B70-065D-4FCC-8C50-4A8474E51A90}"/>
              </a:ext>
            </a:extLst>
          </p:cNvPr>
          <p:cNvSpPr txBox="1">
            <a:spLocks/>
          </p:cNvSpPr>
          <p:nvPr/>
        </p:nvSpPr>
        <p:spPr>
          <a:xfrm>
            <a:off x="2528340" y="3038047"/>
            <a:ext cx="46872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Seguimiento de polímero residual [mg/l]</a:t>
            </a:r>
          </a:p>
        </p:txBody>
      </p:sp>
      <p:cxnSp>
        <p:nvCxnSpPr>
          <p:cNvPr id="77" name="Conector recto de flecha 76">
            <a:extLst>
              <a:ext uri="{FF2B5EF4-FFF2-40B4-BE49-F238E27FC236}">
                <a16:creationId xmlns:a16="http://schemas.microsoft.com/office/drawing/2014/main" id="{7E7F765B-C868-4C40-9D96-2872045A77CE}"/>
              </a:ext>
            </a:extLst>
          </p:cNvPr>
          <p:cNvCxnSpPr>
            <a:cxnSpLocks/>
          </p:cNvCxnSpPr>
          <p:nvPr/>
        </p:nvCxnSpPr>
        <p:spPr>
          <a:xfrm>
            <a:off x="4234852" y="2252953"/>
            <a:ext cx="0" cy="2810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8BC0E9A-6B34-4D68-A314-505CDB4DA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19449"/>
              </p:ext>
            </p:extLst>
          </p:nvPr>
        </p:nvGraphicFramePr>
        <p:xfrm>
          <a:off x="944768" y="3380899"/>
          <a:ext cx="6580167" cy="17380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49031">
                  <a:extLst>
                    <a:ext uri="{9D8B030D-6E8A-4147-A177-3AD203B41FA5}">
                      <a16:colId xmlns:a16="http://schemas.microsoft.com/office/drawing/2014/main" val="80987317"/>
                    </a:ext>
                  </a:extLst>
                </a:gridCol>
                <a:gridCol w="423589">
                  <a:extLst>
                    <a:ext uri="{9D8B030D-6E8A-4147-A177-3AD203B41FA5}">
                      <a16:colId xmlns:a16="http://schemas.microsoft.com/office/drawing/2014/main" val="3590312408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32722603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832985090"/>
                    </a:ext>
                  </a:extLst>
                </a:gridCol>
                <a:gridCol w="379412">
                  <a:extLst>
                    <a:ext uri="{9D8B030D-6E8A-4147-A177-3AD203B41FA5}">
                      <a16:colId xmlns:a16="http://schemas.microsoft.com/office/drawing/2014/main" val="65302544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333824195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357355988"/>
                    </a:ext>
                  </a:extLst>
                </a:gridCol>
                <a:gridCol w="350838">
                  <a:extLst>
                    <a:ext uri="{9D8B030D-6E8A-4147-A177-3AD203B41FA5}">
                      <a16:colId xmlns:a16="http://schemas.microsoft.com/office/drawing/2014/main" val="298807282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51914491"/>
                    </a:ext>
                  </a:extLst>
                </a:gridCol>
                <a:gridCol w="377825">
                  <a:extLst>
                    <a:ext uri="{9D8B030D-6E8A-4147-A177-3AD203B41FA5}">
                      <a16:colId xmlns:a16="http://schemas.microsoft.com/office/drawing/2014/main" val="2554995766"/>
                    </a:ext>
                  </a:extLst>
                </a:gridCol>
                <a:gridCol w="399036">
                  <a:extLst>
                    <a:ext uri="{9D8B030D-6E8A-4147-A177-3AD203B41FA5}">
                      <a16:colId xmlns:a16="http://schemas.microsoft.com/office/drawing/2014/main" val="3663573635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35778386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1248296088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val="2244927543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3295239249"/>
                    </a:ext>
                  </a:extLst>
                </a:gridCol>
              </a:tblGrid>
              <a:tr h="396916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Punto de muestreo /Fecha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 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 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1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es-A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Oct 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Nov 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Dic 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Ene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Feb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 </a:t>
                      </a:r>
                    </a:p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Abr </a:t>
                      </a:r>
                    </a:p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May23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Jun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46769"/>
                  </a:ext>
                </a:extLst>
              </a:tr>
              <a:tr h="26461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AR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Sda</a:t>
                      </a:r>
                      <a:r>
                        <a:rPr lang="es-A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agua BAT 01 DB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82935"/>
                  </a:ext>
                </a:extLst>
              </a:tr>
              <a:tr h="26461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Sda</a:t>
                      </a:r>
                      <a:r>
                        <a:rPr lang="es-A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agua BAT 03 DB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0717"/>
                  </a:ext>
                </a:extLst>
              </a:tr>
              <a:tr h="26461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Sda</a:t>
                      </a:r>
                      <a:r>
                        <a:rPr lang="es-A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agua BAT 01 CHA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90086"/>
                  </a:ext>
                </a:extLst>
              </a:tr>
              <a:tr h="26461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A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 Skimmer PTA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91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14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F94C019-2C04-4946-AA5C-441567E4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FC906D0-4750-4A02-AF11-AC6B084A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6DA4020-8A8E-4F18-AF4F-8CFDBF01A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604" y="2416684"/>
            <a:ext cx="3153800" cy="24185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EB0A0DB-AB83-4F68-BE6F-97A46D903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05" y="2031215"/>
            <a:ext cx="1213514" cy="1886629"/>
          </a:xfrm>
          <a:prstGeom prst="rect">
            <a:avLst/>
          </a:prstGeom>
        </p:spPr>
      </p:pic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4AACED86-09A1-4F7D-95F9-FF87E80F8178}"/>
              </a:ext>
            </a:extLst>
          </p:cNvPr>
          <p:cNvSpPr txBox="1">
            <a:spLocks/>
          </p:cNvSpPr>
          <p:nvPr/>
        </p:nvSpPr>
        <p:spPr>
          <a:xfrm>
            <a:off x="316238" y="655490"/>
            <a:ext cx="764013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Detección de incompatibilidad</a:t>
            </a:r>
          </a:p>
        </p:txBody>
      </p:sp>
      <p:pic>
        <p:nvPicPr>
          <p:cNvPr id="3" name="Gráfico 2" descr="Estadísticas con relleno sólido">
            <a:extLst>
              <a:ext uri="{FF2B5EF4-FFF2-40B4-BE49-F238E27FC236}">
                <a16:creationId xmlns:a16="http://schemas.microsoft.com/office/drawing/2014/main" id="{CF816C42-E137-429D-A3AC-89B1604785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-1869" y="627534"/>
            <a:ext cx="317439" cy="355144"/>
          </a:xfrm>
          <a:prstGeom prst="rect">
            <a:avLst/>
          </a:prstGeom>
        </p:spPr>
      </p:pic>
      <p:sp>
        <p:nvSpPr>
          <p:cNvPr id="27" name="Marcador de texto 14">
            <a:extLst>
              <a:ext uri="{FF2B5EF4-FFF2-40B4-BE49-F238E27FC236}">
                <a16:creationId xmlns:a16="http://schemas.microsoft.com/office/drawing/2014/main" id="{84E81772-A4FF-49C6-8B79-C6B20EAB5F2C}"/>
              </a:ext>
            </a:extLst>
          </p:cNvPr>
          <p:cNvSpPr txBox="1">
            <a:spLocks/>
          </p:cNvSpPr>
          <p:nvPr/>
        </p:nvSpPr>
        <p:spPr>
          <a:xfrm>
            <a:off x="1924489" y="1852791"/>
            <a:ext cx="428523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Observación de flóculo en desemulsionante inverso y coagulante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9C7121D-319C-4868-B3AB-CCDEE4E5BACD}"/>
              </a:ext>
            </a:extLst>
          </p:cNvPr>
          <p:cNvCxnSpPr>
            <a:cxnSpLocks/>
          </p:cNvCxnSpPr>
          <p:nvPr/>
        </p:nvCxnSpPr>
        <p:spPr>
          <a:xfrm flipV="1">
            <a:off x="1325765" y="2456072"/>
            <a:ext cx="1078777" cy="72780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Marcador de texto 14">
            <a:extLst>
              <a:ext uri="{FF2B5EF4-FFF2-40B4-BE49-F238E27FC236}">
                <a16:creationId xmlns:a16="http://schemas.microsoft.com/office/drawing/2014/main" id="{514DB47B-9745-4470-B57E-17640FBA4A67}"/>
              </a:ext>
            </a:extLst>
          </p:cNvPr>
          <p:cNvSpPr txBox="1">
            <a:spLocks/>
          </p:cNvSpPr>
          <p:nvPr/>
        </p:nvSpPr>
        <p:spPr>
          <a:xfrm>
            <a:off x="2267754" y="4322008"/>
            <a:ext cx="359870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AR" sz="1800" dirty="0"/>
              <a:t>Detección de</a:t>
            </a:r>
          </a:p>
          <a:p>
            <a:pPr algn="ctr">
              <a:spcBef>
                <a:spcPts val="0"/>
              </a:spcBef>
            </a:pPr>
            <a:r>
              <a:rPr lang="es-AR" sz="1800" dirty="0"/>
              <a:t>Poliacrilamida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83801F33-AB2C-48DD-8577-10FB4602484E}"/>
              </a:ext>
            </a:extLst>
          </p:cNvPr>
          <p:cNvCxnSpPr>
            <a:cxnSpLocks/>
          </p:cNvCxnSpPr>
          <p:nvPr/>
        </p:nvCxnSpPr>
        <p:spPr>
          <a:xfrm>
            <a:off x="4073700" y="2560717"/>
            <a:ext cx="0" cy="4116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arcador de texto 14">
            <a:extLst>
              <a:ext uri="{FF2B5EF4-FFF2-40B4-BE49-F238E27FC236}">
                <a16:creationId xmlns:a16="http://schemas.microsoft.com/office/drawing/2014/main" id="{13F079BE-EDA6-4E3A-AA42-12042B2519C4}"/>
              </a:ext>
            </a:extLst>
          </p:cNvPr>
          <p:cNvSpPr txBox="1">
            <a:spLocks/>
          </p:cNvSpPr>
          <p:nvPr/>
        </p:nvSpPr>
        <p:spPr>
          <a:xfrm>
            <a:off x="3234345" y="2936922"/>
            <a:ext cx="209664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1)Separación</a:t>
            </a:r>
          </a:p>
          <a:p>
            <a:pPr>
              <a:spcBef>
                <a:spcPts val="0"/>
              </a:spcBef>
            </a:pPr>
            <a:r>
              <a:rPr lang="es-AR" sz="1800" dirty="0"/>
              <a:t>2)Secado a 105°C</a:t>
            </a:r>
          </a:p>
          <a:p>
            <a:pPr>
              <a:spcBef>
                <a:spcPts val="0"/>
              </a:spcBef>
            </a:pPr>
            <a:r>
              <a:rPr lang="es-AR" sz="1800" dirty="0"/>
              <a:t>3)Caracterización </a:t>
            </a:r>
          </a:p>
        </p:txBody>
      </p:sp>
      <p:sp>
        <p:nvSpPr>
          <p:cNvPr id="41" name="Marcador de texto 14">
            <a:extLst>
              <a:ext uri="{FF2B5EF4-FFF2-40B4-BE49-F238E27FC236}">
                <a16:creationId xmlns:a16="http://schemas.microsoft.com/office/drawing/2014/main" id="{BF4AB019-7A95-4B31-B5C7-98EF7104087E}"/>
              </a:ext>
            </a:extLst>
          </p:cNvPr>
          <p:cNvSpPr txBox="1">
            <a:spLocks/>
          </p:cNvSpPr>
          <p:nvPr/>
        </p:nvSpPr>
        <p:spPr>
          <a:xfrm>
            <a:off x="3760986" y="3981544"/>
            <a:ext cx="1473313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AR" sz="1050" dirty="0"/>
              <a:t>Conclusión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220CEB72-E96E-4CA2-8E11-5A80B7E95A22}"/>
              </a:ext>
            </a:extLst>
          </p:cNvPr>
          <p:cNvCxnSpPr>
            <a:cxnSpLocks/>
          </p:cNvCxnSpPr>
          <p:nvPr/>
        </p:nvCxnSpPr>
        <p:spPr>
          <a:xfrm>
            <a:off x="4073707" y="3768010"/>
            <a:ext cx="0" cy="5294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EB44F0C-816B-488B-BFCE-121A1EEEBAE0}"/>
              </a:ext>
            </a:extLst>
          </p:cNvPr>
          <p:cNvSpPr txBox="1"/>
          <p:nvPr/>
        </p:nvSpPr>
        <p:spPr>
          <a:xfrm>
            <a:off x="125300" y="4876586"/>
            <a:ext cx="74710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Fuente: Laboratorio de Análisis instrumental /Laboratorio de efluentes líquidos / Laboratorio de fluidos complejos. Universidad Nacional de Cuyo</a:t>
            </a:r>
            <a:endParaRPr lang="es-AR" dirty="0"/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717D44C4-23F7-4492-B8EB-A621A96932A3}"/>
              </a:ext>
            </a:extLst>
          </p:cNvPr>
          <p:cNvCxnSpPr>
            <a:cxnSpLocks/>
          </p:cNvCxnSpPr>
          <p:nvPr/>
        </p:nvCxnSpPr>
        <p:spPr>
          <a:xfrm flipV="1">
            <a:off x="5070301" y="3116415"/>
            <a:ext cx="843942" cy="67947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B30728E-31E7-42AE-BF02-6CCF791917A0}"/>
              </a:ext>
            </a:extLst>
          </p:cNvPr>
          <p:cNvSpPr txBox="1"/>
          <p:nvPr/>
        </p:nvSpPr>
        <p:spPr>
          <a:xfrm>
            <a:off x="6486861" y="4835242"/>
            <a:ext cx="21895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/>
            </a:lvl1pPr>
          </a:lstStyle>
          <a:p>
            <a:r>
              <a:rPr lang="es-AR" dirty="0"/>
              <a:t>Espectroscopia de IR por TF </a:t>
            </a:r>
          </a:p>
        </p:txBody>
      </p:sp>
      <p:sp>
        <p:nvSpPr>
          <p:cNvPr id="55" name="Marcador de texto 14">
            <a:extLst>
              <a:ext uri="{FF2B5EF4-FFF2-40B4-BE49-F238E27FC236}">
                <a16:creationId xmlns:a16="http://schemas.microsoft.com/office/drawing/2014/main" id="{6B716421-0D07-4ADE-B8E2-C4CD38B85CAB}"/>
              </a:ext>
            </a:extLst>
          </p:cNvPr>
          <p:cNvSpPr txBox="1">
            <a:spLocks/>
          </p:cNvSpPr>
          <p:nvPr/>
        </p:nvSpPr>
        <p:spPr>
          <a:xfrm>
            <a:off x="1618371" y="992102"/>
            <a:ext cx="53285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Análisis de todos los productos químicos en la PTA</a:t>
            </a: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4FE967AF-F345-4A38-AFAD-A49689774AA4}"/>
              </a:ext>
            </a:extLst>
          </p:cNvPr>
          <p:cNvCxnSpPr>
            <a:cxnSpLocks/>
          </p:cNvCxnSpPr>
          <p:nvPr/>
        </p:nvCxnSpPr>
        <p:spPr>
          <a:xfrm>
            <a:off x="4045300" y="1269101"/>
            <a:ext cx="0" cy="5294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657044A-2CB6-43D5-9A5E-F8F1EC448B5D}"/>
              </a:ext>
            </a:extLst>
          </p:cNvPr>
          <p:cNvSpPr txBox="1"/>
          <p:nvPr/>
        </p:nvSpPr>
        <p:spPr>
          <a:xfrm>
            <a:off x="0" y="3990264"/>
            <a:ext cx="16192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/>
              <a:t>Productos catiónicos</a:t>
            </a:r>
          </a:p>
        </p:txBody>
      </p:sp>
    </p:spTree>
    <p:extLst>
      <p:ext uri="{BB962C8B-B14F-4D97-AF65-F5344CB8AC3E}">
        <p14:creationId xmlns:p14="http://schemas.microsoft.com/office/powerpoint/2010/main" val="2968418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F94C019-2C04-4946-AA5C-441567E4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FC906D0-4750-4A02-AF11-AC6B084A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2822C8-B6B7-4F72-94D5-C4DBD65977CD}"/>
              </a:ext>
            </a:extLst>
          </p:cNvPr>
          <p:cNvSpPr txBox="1"/>
          <p:nvPr/>
        </p:nvSpPr>
        <p:spPr>
          <a:xfrm>
            <a:off x="55542" y="1203598"/>
            <a:ext cx="2500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/>
              <a:t>Las cargas aniónicas circundantes aportadas por el polímero en el agua pueden contribuir a estabilizar las gotas de HC inhibiendo la coalescencia.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0AB3150-85A3-4437-879C-8404990851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2" t="1470" r="11615" b="6415"/>
          <a:stretch/>
        </p:blipFill>
        <p:spPr>
          <a:xfrm>
            <a:off x="2975532" y="865045"/>
            <a:ext cx="1584176" cy="1346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D860481-7F08-4EDD-9EBB-BDC3D5F5D3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2" t="1915" r="10804" b="5970"/>
          <a:stretch/>
        </p:blipFill>
        <p:spPr>
          <a:xfrm>
            <a:off x="5480743" y="845359"/>
            <a:ext cx="1599245" cy="1362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C06D5B6-4ACC-4E63-9D91-5F836A7183C8}"/>
              </a:ext>
            </a:extLst>
          </p:cNvPr>
          <p:cNvSpPr txBox="1"/>
          <p:nvPr/>
        </p:nvSpPr>
        <p:spPr>
          <a:xfrm>
            <a:off x="2964248" y="2283718"/>
            <a:ext cx="161742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AR" sz="800" b="1" dirty="0"/>
              <a:t>Gota de HC cargada negativamente en la superficie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8B78AA-4C0D-4BFA-AFEB-66BDE158BF1F}"/>
              </a:ext>
            </a:extLst>
          </p:cNvPr>
          <p:cNvSpPr txBox="1"/>
          <p:nvPr/>
        </p:nvSpPr>
        <p:spPr>
          <a:xfrm>
            <a:off x="5480743" y="2305203"/>
            <a:ext cx="159924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/>
            </a:lvl1pPr>
          </a:lstStyle>
          <a:p>
            <a:r>
              <a:rPr lang="es-AR" dirty="0"/>
              <a:t>Gotas de HC estabilizadas en agua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44549DB6-B452-40CF-BE22-AF8E6ED23060}"/>
              </a:ext>
            </a:extLst>
          </p:cNvPr>
          <p:cNvSpPr/>
          <p:nvPr/>
        </p:nvSpPr>
        <p:spPr>
          <a:xfrm rot="16200000">
            <a:off x="2518688" y="1442034"/>
            <a:ext cx="367610" cy="412866"/>
          </a:xfrm>
          <a:prstGeom prst="downArrow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37B318-1F49-43C4-A1DD-CCD116542501}"/>
              </a:ext>
            </a:extLst>
          </p:cNvPr>
          <p:cNvSpPr txBox="1"/>
          <p:nvPr/>
        </p:nvSpPr>
        <p:spPr>
          <a:xfrm>
            <a:off x="55543" y="3035546"/>
            <a:ext cx="25002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100" dirty="0"/>
              <a:t>Las cargas aniónicas circundantes del polímero en el agua pueden </a:t>
            </a:r>
            <a:r>
              <a:rPr lang="es-AR" sz="1200" dirty="0"/>
              <a:t>movilizar</a:t>
            </a:r>
            <a:r>
              <a:rPr lang="es-AR" sz="1100" dirty="0"/>
              <a:t> cualquier carga catiónica traída al sistema de agua produciendo aglomeraciones.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AC26DE4-D741-435A-9268-64D9061276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0" t="3114" r="705" b="18164"/>
          <a:stretch/>
        </p:blipFill>
        <p:spPr>
          <a:xfrm>
            <a:off x="2987824" y="2931790"/>
            <a:ext cx="5844995" cy="1168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5A1CFD70-E317-4E97-A048-41097A7C3093}"/>
              </a:ext>
            </a:extLst>
          </p:cNvPr>
          <p:cNvSpPr/>
          <p:nvPr/>
        </p:nvSpPr>
        <p:spPr>
          <a:xfrm rot="16200000">
            <a:off x="2506396" y="3263461"/>
            <a:ext cx="367610" cy="412866"/>
          </a:xfrm>
          <a:prstGeom prst="downArrow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5433BDF-1466-491C-904C-4A3B63B475B9}"/>
              </a:ext>
            </a:extLst>
          </p:cNvPr>
          <p:cNvSpPr txBox="1"/>
          <p:nvPr/>
        </p:nvSpPr>
        <p:spPr>
          <a:xfrm>
            <a:off x="2819658" y="4615340"/>
            <a:ext cx="60131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dirty="0">
                <a:solidFill>
                  <a:srgbClr val="FF0000"/>
                </a:solidFill>
              </a:rPr>
              <a:t>Cualquier producto catiónico puede generar riesgo de precipitación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6ADD26B-C642-4214-855C-843525EBDA92}"/>
              </a:ext>
            </a:extLst>
          </p:cNvPr>
          <p:cNvSpPr txBox="1"/>
          <p:nvPr/>
        </p:nvSpPr>
        <p:spPr>
          <a:xfrm>
            <a:off x="2975532" y="4192461"/>
            <a:ext cx="108011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/>
            </a:lvl1pPr>
          </a:lstStyle>
          <a:p>
            <a:r>
              <a:rPr lang="es-AR" dirty="0">
                <a:solidFill>
                  <a:srgbClr val="FF0000"/>
                </a:solidFill>
              </a:rPr>
              <a:t>Coagulación</a:t>
            </a:r>
          </a:p>
          <a:p>
            <a:r>
              <a:rPr lang="es-AR" dirty="0">
                <a:solidFill>
                  <a:srgbClr val="FF0000"/>
                </a:solidFill>
              </a:rPr>
              <a:t>Desemulsionante catiónico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4778026-9CFA-4003-BB43-0A074E95B52F}"/>
              </a:ext>
            </a:extLst>
          </p:cNvPr>
          <p:cNvSpPr txBox="1"/>
          <p:nvPr/>
        </p:nvSpPr>
        <p:spPr>
          <a:xfrm>
            <a:off x="4004755" y="871548"/>
            <a:ext cx="5277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800" b="1" dirty="0"/>
              <a:t>AGUA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FB4A16-C70E-4605-849F-F26EB3F0F667}"/>
              </a:ext>
            </a:extLst>
          </p:cNvPr>
          <p:cNvSpPr txBox="1"/>
          <p:nvPr/>
        </p:nvSpPr>
        <p:spPr>
          <a:xfrm>
            <a:off x="5741046" y="4164817"/>
            <a:ext cx="79208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/>
            </a:lvl1pPr>
          </a:lstStyle>
          <a:p>
            <a:r>
              <a:rPr lang="es-AR" dirty="0">
                <a:solidFill>
                  <a:srgbClr val="FF0000"/>
                </a:solidFill>
              </a:rPr>
              <a:t>Floculación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0C8627C-D18E-49B5-8B0C-7774BCA1A6DD}"/>
              </a:ext>
            </a:extLst>
          </p:cNvPr>
          <p:cNvSpPr txBox="1"/>
          <p:nvPr/>
        </p:nvSpPr>
        <p:spPr>
          <a:xfrm>
            <a:off x="7164288" y="4164817"/>
            <a:ext cx="79208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/>
            </a:lvl1pPr>
          </a:lstStyle>
          <a:p>
            <a:r>
              <a:rPr lang="es-AR" dirty="0"/>
              <a:t>Flóculo formado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3AED648-F7BC-4F15-9F21-8CD98C17ACA5}"/>
              </a:ext>
            </a:extLst>
          </p:cNvPr>
          <p:cNvSpPr txBox="1"/>
          <p:nvPr/>
        </p:nvSpPr>
        <p:spPr>
          <a:xfrm>
            <a:off x="8191486" y="4168409"/>
            <a:ext cx="792087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/>
            </a:lvl1pPr>
          </a:lstStyle>
          <a:p>
            <a:r>
              <a:rPr lang="es-AR" dirty="0"/>
              <a:t>Separación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7694527-46F6-475D-86AD-8DEB8D2C3AA2}"/>
              </a:ext>
            </a:extLst>
          </p:cNvPr>
          <p:cNvSpPr txBox="1"/>
          <p:nvPr/>
        </p:nvSpPr>
        <p:spPr>
          <a:xfrm>
            <a:off x="4283969" y="4165311"/>
            <a:ext cx="123234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00" b="1"/>
            </a:lvl1pPr>
          </a:lstStyle>
          <a:p>
            <a:r>
              <a:rPr lang="es-AR" dirty="0"/>
              <a:t>Repulsión de cargas neutralizadas</a:t>
            </a:r>
          </a:p>
          <a:p>
            <a:r>
              <a:rPr lang="es-AR" i="1" dirty="0" err="1"/>
              <a:t>Microflóculos</a:t>
            </a:r>
            <a:endParaRPr lang="es-AR" i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98F35D3-D525-42A0-A692-186ADD89571B}"/>
              </a:ext>
            </a:extLst>
          </p:cNvPr>
          <p:cNvSpPr txBox="1"/>
          <p:nvPr/>
        </p:nvSpPr>
        <p:spPr>
          <a:xfrm>
            <a:off x="6588224" y="827267"/>
            <a:ext cx="5277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800" b="1" dirty="0"/>
              <a:t>AGUA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47CB0C0-68B0-440C-AE21-2525E1C05878}"/>
              </a:ext>
            </a:extLst>
          </p:cNvPr>
          <p:cNvSpPr txBox="1"/>
          <p:nvPr/>
        </p:nvSpPr>
        <p:spPr>
          <a:xfrm>
            <a:off x="76704" y="489460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es-AR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Fuente: SNF. 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Water treatment considerations in polymer flooding projects. March 2021</a:t>
            </a:r>
            <a:endParaRPr lang="es-AR" sz="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B97E1CA-5523-4D1B-9C3D-A64B273F1CF0}"/>
              </a:ext>
            </a:extLst>
          </p:cNvPr>
          <p:cNvSpPr txBox="1"/>
          <p:nvPr/>
        </p:nvSpPr>
        <p:spPr>
          <a:xfrm>
            <a:off x="8305052" y="2964720"/>
            <a:ext cx="5277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800" b="1" dirty="0"/>
              <a:t>AGUA</a:t>
            </a:r>
          </a:p>
        </p:txBody>
      </p:sp>
    </p:spTree>
    <p:extLst>
      <p:ext uri="{BB962C8B-B14F-4D97-AF65-F5344CB8AC3E}">
        <p14:creationId xmlns:p14="http://schemas.microsoft.com/office/powerpoint/2010/main" val="357930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F94C019-2C04-4946-AA5C-441567E4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FC906D0-4750-4A02-AF11-AC6B084A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39" name="Título 5">
            <a:extLst>
              <a:ext uri="{FF2B5EF4-FFF2-40B4-BE49-F238E27FC236}">
                <a16:creationId xmlns:a16="http://schemas.microsoft.com/office/drawing/2014/main" id="{E0DAB096-7B77-4284-98B5-AF03822768DC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3703157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MÉTODOS DE DEGRADACIÓN DEL POLÍMERO</a:t>
            </a:r>
          </a:p>
        </p:txBody>
      </p:sp>
      <p:sp>
        <p:nvSpPr>
          <p:cNvPr id="27" name="Marcador de texto 14">
            <a:extLst>
              <a:ext uri="{FF2B5EF4-FFF2-40B4-BE49-F238E27FC236}">
                <a16:creationId xmlns:a16="http://schemas.microsoft.com/office/drawing/2014/main" id="{84E81772-A4FF-49C6-8B79-C6B20EAB5F2C}"/>
              </a:ext>
            </a:extLst>
          </p:cNvPr>
          <p:cNvSpPr txBox="1">
            <a:spLocks/>
          </p:cNvSpPr>
          <p:nvPr/>
        </p:nvSpPr>
        <p:spPr>
          <a:xfrm>
            <a:off x="749675" y="1745824"/>
            <a:ext cx="10801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Mecánica</a:t>
            </a:r>
          </a:p>
        </p:txBody>
      </p:sp>
      <p:sp>
        <p:nvSpPr>
          <p:cNvPr id="45" name="Marcador de texto 14">
            <a:extLst>
              <a:ext uri="{FF2B5EF4-FFF2-40B4-BE49-F238E27FC236}">
                <a16:creationId xmlns:a16="http://schemas.microsoft.com/office/drawing/2014/main" id="{57F2EC71-BE89-40B1-B5F4-EFF2356009DD}"/>
              </a:ext>
            </a:extLst>
          </p:cNvPr>
          <p:cNvSpPr txBox="1">
            <a:spLocks/>
          </p:cNvSpPr>
          <p:nvPr/>
        </p:nvSpPr>
        <p:spPr>
          <a:xfrm>
            <a:off x="805884" y="3651870"/>
            <a:ext cx="10801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Química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741059E1-1ED3-4225-940E-DBDB30837A66}"/>
              </a:ext>
            </a:extLst>
          </p:cNvPr>
          <p:cNvCxnSpPr>
            <a:cxnSpLocks/>
          </p:cNvCxnSpPr>
          <p:nvPr/>
        </p:nvCxnSpPr>
        <p:spPr>
          <a:xfrm flipV="1">
            <a:off x="1829795" y="1347614"/>
            <a:ext cx="1008112" cy="398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AC33BE7B-574A-4752-83BF-06B2C545F2C2}"/>
              </a:ext>
            </a:extLst>
          </p:cNvPr>
          <p:cNvCxnSpPr>
            <a:cxnSpLocks/>
          </p:cNvCxnSpPr>
          <p:nvPr/>
        </p:nvCxnSpPr>
        <p:spPr>
          <a:xfrm>
            <a:off x="1829795" y="2022823"/>
            <a:ext cx="1008112" cy="521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2F239FA7-18BC-449F-B797-4F5389EFFDE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1829795" y="1884324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7BBB5A95-288B-4FB6-8AA4-D8E483963499}"/>
              </a:ext>
            </a:extLst>
          </p:cNvPr>
          <p:cNvCxnSpPr>
            <a:cxnSpLocks/>
          </p:cNvCxnSpPr>
          <p:nvPr/>
        </p:nvCxnSpPr>
        <p:spPr>
          <a:xfrm>
            <a:off x="1813996" y="3805262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Marcador de texto 14">
            <a:extLst>
              <a:ext uri="{FF2B5EF4-FFF2-40B4-BE49-F238E27FC236}">
                <a16:creationId xmlns:a16="http://schemas.microsoft.com/office/drawing/2014/main" id="{D8140B15-906D-4AFF-B7A5-F124DE708304}"/>
              </a:ext>
            </a:extLst>
          </p:cNvPr>
          <p:cNvSpPr txBox="1">
            <a:spLocks/>
          </p:cNvSpPr>
          <p:nvPr/>
        </p:nvSpPr>
        <p:spPr>
          <a:xfrm>
            <a:off x="2990447" y="1131590"/>
            <a:ext cx="15994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Cizallamiento</a:t>
            </a:r>
          </a:p>
        </p:txBody>
      </p:sp>
      <p:sp>
        <p:nvSpPr>
          <p:cNvPr id="52" name="Marcador de texto 14">
            <a:extLst>
              <a:ext uri="{FF2B5EF4-FFF2-40B4-BE49-F238E27FC236}">
                <a16:creationId xmlns:a16="http://schemas.microsoft.com/office/drawing/2014/main" id="{F2D4A09A-8960-453E-8FD0-63A32C874DDD}"/>
              </a:ext>
            </a:extLst>
          </p:cNvPr>
          <p:cNvSpPr txBox="1">
            <a:spLocks/>
          </p:cNvSpPr>
          <p:nvPr/>
        </p:nvSpPr>
        <p:spPr>
          <a:xfrm>
            <a:off x="2986995" y="1745824"/>
            <a:ext cx="183062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Caída de presión</a:t>
            </a:r>
          </a:p>
        </p:txBody>
      </p:sp>
      <p:sp>
        <p:nvSpPr>
          <p:cNvPr id="53" name="Marcador de texto 14">
            <a:extLst>
              <a:ext uri="{FF2B5EF4-FFF2-40B4-BE49-F238E27FC236}">
                <a16:creationId xmlns:a16="http://schemas.microsoft.com/office/drawing/2014/main" id="{663B4839-F06E-41C5-8640-D3467BC8E3F8}"/>
              </a:ext>
            </a:extLst>
          </p:cNvPr>
          <p:cNvSpPr txBox="1">
            <a:spLocks/>
          </p:cNvSpPr>
          <p:nvPr/>
        </p:nvSpPr>
        <p:spPr>
          <a:xfrm>
            <a:off x="2986995" y="2433671"/>
            <a:ext cx="183062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Fuerza centrífuga</a:t>
            </a:r>
          </a:p>
        </p:txBody>
      </p:sp>
      <p:sp>
        <p:nvSpPr>
          <p:cNvPr id="54" name="Marcador de texto 14">
            <a:extLst>
              <a:ext uri="{FF2B5EF4-FFF2-40B4-BE49-F238E27FC236}">
                <a16:creationId xmlns:a16="http://schemas.microsoft.com/office/drawing/2014/main" id="{3A2D7753-C9CF-47C6-8E8A-CBC8208B9F5C}"/>
              </a:ext>
            </a:extLst>
          </p:cNvPr>
          <p:cNvSpPr txBox="1">
            <a:spLocks/>
          </p:cNvSpPr>
          <p:nvPr/>
        </p:nvSpPr>
        <p:spPr>
          <a:xfrm>
            <a:off x="3182671" y="3656623"/>
            <a:ext cx="15994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AR" sz="1800" dirty="0"/>
              <a:t>Oxidante fuerte</a:t>
            </a:r>
          </a:p>
        </p:txBody>
      </p:sp>
      <p:sp>
        <p:nvSpPr>
          <p:cNvPr id="59" name="Marcador de texto 14">
            <a:extLst>
              <a:ext uri="{FF2B5EF4-FFF2-40B4-BE49-F238E27FC236}">
                <a16:creationId xmlns:a16="http://schemas.microsoft.com/office/drawing/2014/main" id="{E99430EB-1B35-4C54-8727-2A35586BB0F1}"/>
              </a:ext>
            </a:extLst>
          </p:cNvPr>
          <p:cNvSpPr txBox="1">
            <a:spLocks/>
          </p:cNvSpPr>
          <p:nvPr/>
        </p:nvSpPr>
        <p:spPr>
          <a:xfrm>
            <a:off x="6012160" y="2433250"/>
            <a:ext cx="163039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AR" sz="1800" dirty="0"/>
              <a:t>Decanter</a:t>
            </a: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88289B5E-741C-4462-A77C-FD3D82D64709}"/>
              </a:ext>
            </a:extLst>
          </p:cNvPr>
          <p:cNvCxnSpPr>
            <a:cxnSpLocks/>
          </p:cNvCxnSpPr>
          <p:nvPr/>
        </p:nvCxnSpPr>
        <p:spPr>
          <a:xfrm>
            <a:off x="5004048" y="2571750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arcador de texto 14">
            <a:extLst>
              <a:ext uri="{FF2B5EF4-FFF2-40B4-BE49-F238E27FC236}">
                <a16:creationId xmlns:a16="http://schemas.microsoft.com/office/drawing/2014/main" id="{CCF5FD22-36E4-44D4-9C39-154ED943531A}"/>
              </a:ext>
            </a:extLst>
          </p:cNvPr>
          <p:cNvSpPr txBox="1">
            <a:spLocks/>
          </p:cNvSpPr>
          <p:nvPr/>
        </p:nvSpPr>
        <p:spPr>
          <a:xfrm>
            <a:off x="6012160" y="3507854"/>
            <a:ext cx="163039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AR" sz="1800" dirty="0"/>
              <a:t>Hipoclorito/ peróxido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97D3D621-9AA1-4513-AF23-432547B0B19D}"/>
              </a:ext>
            </a:extLst>
          </p:cNvPr>
          <p:cNvCxnSpPr>
            <a:cxnSpLocks/>
          </p:cNvCxnSpPr>
          <p:nvPr/>
        </p:nvCxnSpPr>
        <p:spPr>
          <a:xfrm>
            <a:off x="5004048" y="3805262"/>
            <a:ext cx="10081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65A04D66-EBB6-4CAC-9FD4-77BA01B8B3EA}"/>
              </a:ext>
            </a:extLst>
          </p:cNvPr>
          <p:cNvSpPr/>
          <p:nvPr/>
        </p:nvSpPr>
        <p:spPr>
          <a:xfrm>
            <a:off x="6156176" y="2283628"/>
            <a:ext cx="1414373" cy="690828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highlight>
                <a:srgbClr val="000080"/>
              </a:highlight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A887E93-B374-4D1B-9F8B-E29954392A15}"/>
              </a:ext>
            </a:extLst>
          </p:cNvPr>
          <p:cNvSpPr/>
          <p:nvPr/>
        </p:nvSpPr>
        <p:spPr>
          <a:xfrm>
            <a:off x="6156176" y="3465093"/>
            <a:ext cx="1414373" cy="690828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81584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F94C019-2C04-4946-AA5C-441567E4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24BA86D-2E49-46FD-96AE-861507CA6026}"/>
              </a:ext>
            </a:extLst>
          </p:cNvPr>
          <p:cNvSpPr txBox="1"/>
          <p:nvPr/>
        </p:nvSpPr>
        <p:spPr>
          <a:xfrm>
            <a:off x="-12517" y="3507854"/>
            <a:ext cx="2064237" cy="1815882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r>
              <a:rPr lang="es-AR" sz="800" b="1" dirty="0">
                <a:solidFill>
                  <a:srgbClr val="F05A28"/>
                </a:solidFill>
              </a:rPr>
              <a:t>PD1: </a:t>
            </a:r>
            <a:r>
              <a:rPr lang="es-AR" sz="800" b="1" dirty="0">
                <a:solidFill>
                  <a:schemeClr val="accent1"/>
                </a:solidFill>
              </a:rPr>
              <a:t>Biocida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PD2: </a:t>
            </a:r>
            <a:r>
              <a:rPr lang="es-AR" sz="800" b="1" dirty="0">
                <a:solidFill>
                  <a:schemeClr val="accent1"/>
                </a:solidFill>
              </a:rPr>
              <a:t>Desemulsionante/ </a:t>
            </a:r>
            <a:r>
              <a:rPr lang="es-AR" sz="800" b="1" dirty="0" err="1">
                <a:solidFill>
                  <a:schemeClr val="accent1"/>
                </a:solidFill>
              </a:rPr>
              <a:t>Sec</a:t>
            </a:r>
            <a:r>
              <a:rPr lang="es-AR" sz="800" b="1" dirty="0">
                <a:solidFill>
                  <a:schemeClr val="accent1"/>
                </a:solidFill>
              </a:rPr>
              <a:t> </a:t>
            </a:r>
            <a:r>
              <a:rPr lang="es-AR" sz="800" b="1" dirty="0" err="1">
                <a:solidFill>
                  <a:schemeClr val="accent1"/>
                </a:solidFill>
              </a:rPr>
              <a:t>Sulf</a:t>
            </a:r>
            <a:r>
              <a:rPr lang="es-AR" sz="800" b="1" dirty="0">
                <a:solidFill>
                  <a:schemeClr val="accent1"/>
                </a:solidFill>
              </a:rPr>
              <a:t>.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PD3: </a:t>
            </a:r>
            <a:r>
              <a:rPr lang="es-AR" sz="800" b="1" dirty="0">
                <a:solidFill>
                  <a:schemeClr val="accent1"/>
                </a:solidFill>
              </a:rPr>
              <a:t>Floculante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PD4: </a:t>
            </a:r>
            <a:r>
              <a:rPr lang="es-AR" sz="800" b="1" dirty="0">
                <a:solidFill>
                  <a:schemeClr val="accent1"/>
                </a:solidFill>
              </a:rPr>
              <a:t>Coagulante / </a:t>
            </a:r>
            <a:r>
              <a:rPr lang="es-AR" sz="800" b="1" dirty="0" err="1">
                <a:solidFill>
                  <a:schemeClr val="accent1"/>
                </a:solidFill>
              </a:rPr>
              <a:t>Sec</a:t>
            </a:r>
            <a:r>
              <a:rPr lang="es-AR" sz="800" b="1" dirty="0">
                <a:solidFill>
                  <a:schemeClr val="accent1"/>
                </a:solidFill>
              </a:rPr>
              <a:t> </a:t>
            </a:r>
            <a:r>
              <a:rPr lang="es-AR" sz="800" b="1" dirty="0" err="1">
                <a:solidFill>
                  <a:schemeClr val="accent1"/>
                </a:solidFill>
              </a:rPr>
              <a:t>Sulf</a:t>
            </a:r>
            <a:endParaRPr lang="es-AR" sz="800" b="1" dirty="0">
              <a:solidFill>
                <a:schemeClr val="accent1"/>
              </a:solidFill>
            </a:endParaRPr>
          </a:p>
          <a:p>
            <a:r>
              <a:rPr lang="es-AR" sz="800" b="1" dirty="0">
                <a:solidFill>
                  <a:srgbClr val="F05A28"/>
                </a:solidFill>
              </a:rPr>
              <a:t>PD5: </a:t>
            </a:r>
            <a:r>
              <a:rPr lang="es-AR" sz="800" b="1" dirty="0">
                <a:solidFill>
                  <a:schemeClr val="accent1"/>
                </a:solidFill>
              </a:rPr>
              <a:t>Sec. de O</a:t>
            </a:r>
            <a:r>
              <a:rPr lang="es-AR" sz="800" b="1" baseline="-25000" dirty="0">
                <a:solidFill>
                  <a:schemeClr val="accent1"/>
                </a:solidFill>
              </a:rPr>
              <a:t>2 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PD6/7/8: </a:t>
            </a:r>
            <a:r>
              <a:rPr lang="es-AR" sz="800" b="1" dirty="0">
                <a:solidFill>
                  <a:schemeClr val="accent1"/>
                </a:solidFill>
              </a:rPr>
              <a:t>Aglutinante</a:t>
            </a:r>
            <a:endParaRPr lang="es-AR" sz="800" b="1" baseline="-25000" dirty="0">
              <a:solidFill>
                <a:schemeClr val="accent1"/>
              </a:solidFill>
            </a:endParaRPr>
          </a:p>
          <a:p>
            <a:r>
              <a:rPr lang="es-AR" sz="800" b="1" dirty="0">
                <a:solidFill>
                  <a:srgbClr val="F05A28"/>
                </a:solidFill>
              </a:rPr>
              <a:t>PD10: </a:t>
            </a:r>
            <a:r>
              <a:rPr lang="es-AR" sz="800" b="1" dirty="0">
                <a:solidFill>
                  <a:schemeClr val="accent1"/>
                </a:solidFill>
              </a:rPr>
              <a:t>Biocida</a:t>
            </a:r>
            <a:endParaRPr lang="es-AR" sz="800" b="1" baseline="-25000" dirty="0">
              <a:solidFill>
                <a:schemeClr val="accent1"/>
              </a:solidFill>
            </a:endParaRPr>
          </a:p>
          <a:p>
            <a:r>
              <a:rPr lang="es-AR" sz="800" b="1" dirty="0">
                <a:solidFill>
                  <a:srgbClr val="F05A28"/>
                </a:solidFill>
              </a:rPr>
              <a:t>PD11: </a:t>
            </a:r>
            <a:r>
              <a:rPr lang="es-AR" sz="800" b="1" dirty="0">
                <a:solidFill>
                  <a:schemeClr val="accent1"/>
                </a:solidFill>
              </a:rPr>
              <a:t>Sec. de O</a:t>
            </a:r>
            <a:r>
              <a:rPr lang="es-AR" sz="800" b="1" baseline="-25000" dirty="0">
                <a:solidFill>
                  <a:schemeClr val="accent1"/>
                </a:solidFill>
              </a:rPr>
              <a:t>2 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PD12:</a:t>
            </a:r>
            <a:r>
              <a:rPr lang="es-AR" sz="800" b="1" dirty="0">
                <a:solidFill>
                  <a:schemeClr val="accent1"/>
                </a:solidFill>
              </a:rPr>
              <a:t>Sec. de O</a:t>
            </a:r>
            <a:r>
              <a:rPr lang="es-AR" sz="800" b="1" baseline="-25000" dirty="0">
                <a:solidFill>
                  <a:schemeClr val="accent1"/>
                </a:solidFill>
              </a:rPr>
              <a:t>2 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PD13: </a:t>
            </a:r>
            <a:r>
              <a:rPr lang="es-AR" sz="800" b="1" dirty="0">
                <a:solidFill>
                  <a:schemeClr val="accent1"/>
                </a:solidFill>
              </a:rPr>
              <a:t>Biocida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PD14: </a:t>
            </a:r>
            <a:r>
              <a:rPr lang="es-AR" sz="800" b="1" dirty="0">
                <a:solidFill>
                  <a:schemeClr val="accent1"/>
                </a:solidFill>
              </a:rPr>
              <a:t>Ac. Tipo </a:t>
            </a:r>
            <a:r>
              <a:rPr lang="es-AR" sz="800" b="1" dirty="0" err="1">
                <a:solidFill>
                  <a:schemeClr val="accent1"/>
                </a:solidFill>
              </a:rPr>
              <a:t>paracético</a:t>
            </a:r>
            <a:endParaRPr lang="es-AR" sz="800" b="1" dirty="0">
              <a:solidFill>
                <a:schemeClr val="accent1"/>
              </a:solidFill>
            </a:endParaRPr>
          </a:p>
          <a:p>
            <a:r>
              <a:rPr lang="es-AR" sz="800" b="1" dirty="0">
                <a:solidFill>
                  <a:srgbClr val="F05A28"/>
                </a:solidFill>
              </a:rPr>
              <a:t>PD15: </a:t>
            </a:r>
            <a:r>
              <a:rPr lang="es-AR" sz="800" b="1" dirty="0">
                <a:solidFill>
                  <a:schemeClr val="accent1"/>
                </a:solidFill>
              </a:rPr>
              <a:t>Oxidante y </a:t>
            </a:r>
            <a:r>
              <a:rPr lang="es-AR" sz="800" b="1" dirty="0" err="1">
                <a:solidFill>
                  <a:schemeClr val="accent1"/>
                </a:solidFill>
              </a:rPr>
              <a:t>desm</a:t>
            </a:r>
            <a:r>
              <a:rPr lang="es-AR" sz="800" b="1" dirty="0">
                <a:solidFill>
                  <a:schemeClr val="accent1"/>
                </a:solidFill>
              </a:rPr>
              <a:t> inv. Aniónico</a:t>
            </a:r>
          </a:p>
          <a:p>
            <a:r>
              <a:rPr lang="es-AR" sz="800" b="1" dirty="0">
                <a:solidFill>
                  <a:srgbClr val="F05A28"/>
                </a:solidFill>
              </a:rPr>
              <a:t>PD16: </a:t>
            </a:r>
            <a:r>
              <a:rPr lang="es-AR" sz="800" b="1" dirty="0">
                <a:solidFill>
                  <a:schemeClr val="accent1"/>
                </a:solidFill>
              </a:rPr>
              <a:t>Oxidante</a:t>
            </a:r>
            <a:endParaRPr lang="es-AR" sz="800" b="1" baseline="-25000" dirty="0">
              <a:solidFill>
                <a:schemeClr val="accent1"/>
              </a:solidFill>
            </a:endParaRPr>
          </a:p>
          <a:p>
            <a:endParaRPr lang="es-AR" sz="800" b="1" dirty="0">
              <a:solidFill>
                <a:schemeClr val="accent1"/>
              </a:solidFill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FC906D0-4750-4A02-AF11-AC6B084A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39" name="Título 5">
            <a:extLst>
              <a:ext uri="{FF2B5EF4-FFF2-40B4-BE49-F238E27FC236}">
                <a16:creationId xmlns:a16="http://schemas.microsoft.com/office/drawing/2014/main" id="{E0DAB096-7B77-4284-98B5-AF03822768DC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7775297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2019-2023: INSTALACIÓN DE UNIDAD DE FILTRACIÓN,  PTE Y SISTEMA DE INYECCIÓN CHACHAHUÉN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BDA353-C9A3-4CAD-8152-D09B02C1D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638706"/>
            <a:ext cx="8426192" cy="43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82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F94C019-2C04-4946-AA5C-441567E4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8FC906D0-4750-4A02-AF11-AC6B084AD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B7BDCD-B8AE-4BB0-A592-A0766DA0F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308" y="788252"/>
            <a:ext cx="6747044" cy="4294892"/>
          </a:xfrm>
          <a:prstGeom prst="rect">
            <a:avLst/>
          </a:prstGeom>
        </p:spPr>
      </p:pic>
      <p:sp>
        <p:nvSpPr>
          <p:cNvPr id="39" name="Título 5">
            <a:extLst>
              <a:ext uri="{FF2B5EF4-FFF2-40B4-BE49-F238E27FC236}">
                <a16:creationId xmlns:a16="http://schemas.microsoft.com/office/drawing/2014/main" id="{E0DAB096-7B77-4284-98B5-AF03822768DC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6033538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2022-2023: PUESTA EN MARCHA DE 4 PLANTAS INYECTORAS DE POLÍMEROS</a:t>
            </a:r>
          </a:p>
        </p:txBody>
      </p:sp>
      <p:sp>
        <p:nvSpPr>
          <p:cNvPr id="5" name="Forma en L 4">
            <a:extLst>
              <a:ext uri="{FF2B5EF4-FFF2-40B4-BE49-F238E27FC236}">
                <a16:creationId xmlns:a16="http://schemas.microsoft.com/office/drawing/2014/main" id="{F9D3E749-329E-4A17-AED2-85458D5E7382}"/>
              </a:ext>
            </a:extLst>
          </p:cNvPr>
          <p:cNvSpPr/>
          <p:nvPr/>
        </p:nvSpPr>
        <p:spPr>
          <a:xfrm flipV="1">
            <a:off x="683568" y="821674"/>
            <a:ext cx="5328592" cy="4261467"/>
          </a:xfrm>
          <a:prstGeom prst="corner">
            <a:avLst>
              <a:gd name="adj1" fmla="val 50000"/>
              <a:gd name="adj2" fmla="val 70946"/>
            </a:avLst>
          </a:prstGeom>
          <a:solidFill>
            <a:schemeClr val="accent1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orma en L 5">
            <a:extLst>
              <a:ext uri="{FF2B5EF4-FFF2-40B4-BE49-F238E27FC236}">
                <a16:creationId xmlns:a16="http://schemas.microsoft.com/office/drawing/2014/main" id="{E4E1CD77-24D1-4332-85F3-F603B7AA81F5}"/>
              </a:ext>
            </a:extLst>
          </p:cNvPr>
          <p:cNvSpPr/>
          <p:nvPr/>
        </p:nvSpPr>
        <p:spPr>
          <a:xfrm flipH="1">
            <a:off x="3707904" y="788252"/>
            <a:ext cx="4032448" cy="4294892"/>
          </a:xfrm>
          <a:prstGeom prst="corner">
            <a:avLst>
              <a:gd name="adj1" fmla="val 53169"/>
              <a:gd name="adj2" fmla="val 43251"/>
            </a:avLst>
          </a:prstGeom>
          <a:solidFill>
            <a:schemeClr val="tx2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Título 5">
            <a:extLst>
              <a:ext uri="{FF2B5EF4-FFF2-40B4-BE49-F238E27FC236}">
                <a16:creationId xmlns:a16="http://schemas.microsoft.com/office/drawing/2014/main" id="{B950C694-3362-4CC8-B747-9274FAA2A581}"/>
              </a:ext>
            </a:extLst>
          </p:cNvPr>
          <p:cNvSpPr txBox="1">
            <a:spLocks/>
          </p:cNvSpPr>
          <p:nvPr/>
        </p:nvSpPr>
        <p:spPr>
          <a:xfrm>
            <a:off x="765218" y="890191"/>
            <a:ext cx="632253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DBM</a:t>
            </a:r>
          </a:p>
        </p:txBody>
      </p:sp>
      <p:sp>
        <p:nvSpPr>
          <p:cNvPr id="14" name="Título 5">
            <a:extLst>
              <a:ext uri="{FF2B5EF4-FFF2-40B4-BE49-F238E27FC236}">
                <a16:creationId xmlns:a16="http://schemas.microsoft.com/office/drawing/2014/main" id="{A3165F19-D8C0-4480-B8E6-6F52CCADA996}"/>
              </a:ext>
            </a:extLst>
          </p:cNvPr>
          <p:cNvSpPr txBox="1">
            <a:spLocks/>
          </p:cNvSpPr>
          <p:nvPr/>
        </p:nvSpPr>
        <p:spPr>
          <a:xfrm>
            <a:off x="6948264" y="2499742"/>
            <a:ext cx="725227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CHUS</a:t>
            </a:r>
          </a:p>
        </p:txBody>
      </p:sp>
    </p:spTree>
    <p:extLst>
      <p:ext uri="{BB962C8B-B14F-4D97-AF65-F5344CB8AC3E}">
        <p14:creationId xmlns:p14="http://schemas.microsoft.com/office/powerpoint/2010/main" val="3533521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16"/>
          </p:nvPr>
        </p:nvSpPr>
        <p:spPr>
          <a:xfrm>
            <a:off x="395288" y="4022959"/>
            <a:ext cx="8424000" cy="430887"/>
          </a:xfrm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j-cs"/>
              </a:rPr>
              <a:t>ADECUACIÓN DE FACILITIES EN PLANTAS DE TRATAMIENTO DE AGUA PARA RECUPERACION TERCIARIA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176B859B-35D2-46CD-A57C-4934D0F7EE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b="27697"/>
          <a:stretch>
            <a:fillRect/>
          </a:stretch>
        </p:blipFill>
        <p:spPr>
          <a:xfrm>
            <a:off x="0" y="536401"/>
            <a:ext cx="9144000" cy="3060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4261" y="3336958"/>
            <a:ext cx="1738325" cy="360850"/>
          </a:xfrm>
        </p:spPr>
        <p:txBody>
          <a:bodyPr/>
          <a:lstStyle/>
          <a:p>
            <a:r>
              <a:rPr lang="es-AR" dirty="0"/>
              <a:t>CONCLUSIONES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D3AB63F-BF47-456E-9E70-D94DCB964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58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45142B1-82B4-460E-BDE3-BC35743A23F4}"/>
              </a:ext>
            </a:extLst>
          </p:cNvPr>
          <p:cNvCxnSpPr>
            <a:cxnSpLocks/>
          </p:cNvCxnSpPr>
          <p:nvPr/>
        </p:nvCxnSpPr>
        <p:spPr>
          <a:xfrm>
            <a:off x="42985" y="3662270"/>
            <a:ext cx="8847131" cy="0"/>
          </a:xfrm>
          <a:prstGeom prst="straightConnector1">
            <a:avLst/>
          </a:prstGeom>
          <a:ln>
            <a:solidFill>
              <a:srgbClr val="2080C5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BCB1303-ADF9-4218-9B00-D92B07564E20}"/>
              </a:ext>
            </a:extLst>
          </p:cNvPr>
          <p:cNvCxnSpPr>
            <a:cxnSpLocks/>
          </p:cNvCxnSpPr>
          <p:nvPr/>
        </p:nvCxnSpPr>
        <p:spPr>
          <a:xfrm>
            <a:off x="323528" y="1428693"/>
            <a:ext cx="8640960" cy="0"/>
          </a:xfrm>
          <a:prstGeom prst="straightConnector1">
            <a:avLst/>
          </a:prstGeom>
          <a:ln>
            <a:solidFill>
              <a:srgbClr val="0070C0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98 Marcador de texto">
            <a:extLst>
              <a:ext uri="{FF2B5EF4-FFF2-40B4-BE49-F238E27FC236}">
                <a16:creationId xmlns:a16="http://schemas.microsoft.com/office/drawing/2014/main" id="{42892C33-231C-4F8C-B92B-63AD95B6CA7E}"/>
              </a:ext>
            </a:extLst>
          </p:cNvPr>
          <p:cNvSpPr txBox="1">
            <a:spLocks/>
          </p:cNvSpPr>
          <p:nvPr/>
        </p:nvSpPr>
        <p:spPr>
          <a:xfrm>
            <a:off x="281837" y="1585680"/>
            <a:ext cx="135817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/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INYECCIÓN DE AGUA DULCE / AGUA SALADA SIN TRATAMIENTO</a:t>
            </a:r>
          </a:p>
        </p:txBody>
      </p:sp>
      <p:sp>
        <p:nvSpPr>
          <p:cNvPr id="18" name="99 Marcador de texto">
            <a:extLst>
              <a:ext uri="{FF2B5EF4-FFF2-40B4-BE49-F238E27FC236}">
                <a16:creationId xmlns:a16="http://schemas.microsoft.com/office/drawing/2014/main" id="{8682525A-48F9-4250-BC72-F21056DC9F48}"/>
              </a:ext>
            </a:extLst>
          </p:cNvPr>
          <p:cNvSpPr txBox="1">
            <a:spLocks/>
          </p:cNvSpPr>
          <p:nvPr/>
        </p:nvSpPr>
        <p:spPr>
          <a:xfrm>
            <a:off x="1764056" y="1596759"/>
            <a:ext cx="13752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/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PUESTA EN MARCHA </a:t>
            </a:r>
          </a:p>
          <a:p>
            <a:r>
              <a:rPr lang="es-AR" dirty="0"/>
              <a:t>TANQUE SKIMMER</a:t>
            </a:r>
          </a:p>
        </p:txBody>
      </p:sp>
      <p:sp>
        <p:nvSpPr>
          <p:cNvPr id="19" name="100 Marcador de texto">
            <a:extLst>
              <a:ext uri="{FF2B5EF4-FFF2-40B4-BE49-F238E27FC236}">
                <a16:creationId xmlns:a16="http://schemas.microsoft.com/office/drawing/2014/main" id="{040827CA-8EAB-4067-898B-6C093A5D9095}"/>
              </a:ext>
            </a:extLst>
          </p:cNvPr>
          <p:cNvSpPr txBox="1">
            <a:spLocks/>
          </p:cNvSpPr>
          <p:nvPr/>
        </p:nvSpPr>
        <p:spPr>
          <a:xfrm>
            <a:off x="3288235" y="1598727"/>
            <a:ext cx="137581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/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PUESTA EN MARCHA </a:t>
            </a:r>
          </a:p>
          <a:p>
            <a:r>
              <a:rPr lang="es-AR" dirty="0"/>
              <a:t>UFGI</a:t>
            </a:r>
          </a:p>
        </p:txBody>
      </p:sp>
      <p:sp>
        <p:nvSpPr>
          <p:cNvPr id="22" name="108 Marcador de texto">
            <a:extLst>
              <a:ext uri="{FF2B5EF4-FFF2-40B4-BE49-F238E27FC236}">
                <a16:creationId xmlns:a16="http://schemas.microsoft.com/office/drawing/2014/main" id="{7038A367-8270-40BF-9AAE-713E3658DF96}"/>
              </a:ext>
            </a:extLst>
          </p:cNvPr>
          <p:cNvSpPr txBox="1">
            <a:spLocks/>
          </p:cNvSpPr>
          <p:nvPr/>
        </p:nvSpPr>
        <p:spPr>
          <a:xfrm>
            <a:off x="281839" y="1207374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2010-2016</a:t>
            </a:r>
          </a:p>
        </p:txBody>
      </p:sp>
      <p:sp>
        <p:nvSpPr>
          <p:cNvPr id="23" name="109 Marcador de texto">
            <a:extLst>
              <a:ext uri="{FF2B5EF4-FFF2-40B4-BE49-F238E27FC236}">
                <a16:creationId xmlns:a16="http://schemas.microsoft.com/office/drawing/2014/main" id="{8C962DF2-8DDA-412E-B8C7-2BEDF058A9D7}"/>
              </a:ext>
            </a:extLst>
          </p:cNvPr>
          <p:cNvSpPr txBox="1">
            <a:spLocks/>
          </p:cNvSpPr>
          <p:nvPr/>
        </p:nvSpPr>
        <p:spPr>
          <a:xfrm>
            <a:off x="1764056" y="1207374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Ene 2017</a:t>
            </a:r>
          </a:p>
        </p:txBody>
      </p:sp>
      <p:sp>
        <p:nvSpPr>
          <p:cNvPr id="24" name="110 Marcador de texto">
            <a:extLst>
              <a:ext uri="{FF2B5EF4-FFF2-40B4-BE49-F238E27FC236}">
                <a16:creationId xmlns:a16="http://schemas.microsoft.com/office/drawing/2014/main" id="{57B2BC8D-2282-4215-8B82-C4B574AB3E26}"/>
              </a:ext>
            </a:extLst>
          </p:cNvPr>
          <p:cNvSpPr txBox="1">
            <a:spLocks/>
          </p:cNvSpPr>
          <p:nvPr/>
        </p:nvSpPr>
        <p:spPr>
          <a:xfrm>
            <a:off x="3248883" y="1212669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Nov 2017</a:t>
            </a:r>
          </a:p>
        </p:txBody>
      </p:sp>
      <p:sp>
        <p:nvSpPr>
          <p:cNvPr id="28" name="Freeform 158">
            <a:extLst>
              <a:ext uri="{FF2B5EF4-FFF2-40B4-BE49-F238E27FC236}">
                <a16:creationId xmlns:a16="http://schemas.microsoft.com/office/drawing/2014/main" id="{B3581059-DE76-4DF3-9187-0A379C93503B}"/>
              </a:ext>
            </a:extLst>
          </p:cNvPr>
          <p:cNvSpPr>
            <a:spLocks noEditPoints="1"/>
          </p:cNvSpPr>
          <p:nvPr/>
        </p:nvSpPr>
        <p:spPr bwMode="auto">
          <a:xfrm>
            <a:off x="621491" y="845737"/>
            <a:ext cx="358775" cy="312739"/>
          </a:xfrm>
          <a:custGeom>
            <a:avLst/>
            <a:gdLst/>
            <a:ahLst/>
            <a:cxnLst>
              <a:cxn ang="0">
                <a:pos x="265" y="199"/>
              </a:cxn>
              <a:cxn ang="0">
                <a:pos x="179" y="111"/>
              </a:cxn>
              <a:cxn ang="0">
                <a:pos x="171" y="102"/>
              </a:cxn>
              <a:cxn ang="0">
                <a:pos x="167" y="98"/>
              </a:cxn>
              <a:cxn ang="0">
                <a:pos x="185" y="82"/>
              </a:cxn>
              <a:cxn ang="0">
                <a:pos x="196" y="76"/>
              </a:cxn>
              <a:cxn ang="0">
                <a:pos x="196" y="76"/>
              </a:cxn>
              <a:cxn ang="0">
                <a:pos x="209" y="67"/>
              </a:cxn>
              <a:cxn ang="0">
                <a:pos x="223" y="52"/>
              </a:cxn>
              <a:cxn ang="0">
                <a:pos x="223" y="48"/>
              </a:cxn>
              <a:cxn ang="0">
                <a:pos x="217" y="41"/>
              </a:cxn>
              <a:cxn ang="0">
                <a:pos x="213" y="40"/>
              </a:cxn>
              <a:cxn ang="0">
                <a:pos x="196" y="52"/>
              </a:cxn>
              <a:cxn ang="0">
                <a:pos x="185" y="63"/>
              </a:cxn>
              <a:cxn ang="0">
                <a:pos x="185" y="63"/>
              </a:cxn>
              <a:cxn ang="0">
                <a:pos x="177" y="73"/>
              </a:cxn>
              <a:cxn ang="0">
                <a:pos x="158" y="89"/>
              </a:cxn>
              <a:cxn ang="0">
                <a:pos x="140" y="71"/>
              </a:cxn>
              <a:cxn ang="0">
                <a:pos x="129" y="19"/>
              </a:cxn>
              <a:cxn ang="0">
                <a:pos x="60" y="19"/>
              </a:cxn>
              <a:cxn ang="0">
                <a:pos x="48" y="39"/>
              </a:cxn>
              <a:cxn ang="0">
                <a:pos x="86" y="39"/>
              </a:cxn>
              <a:cxn ang="0">
                <a:pos x="91" y="41"/>
              </a:cxn>
              <a:cxn ang="0">
                <a:pos x="93" y="46"/>
              </a:cxn>
              <a:cxn ang="0">
                <a:pos x="93" y="62"/>
              </a:cxn>
              <a:cxn ang="0">
                <a:pos x="91" y="67"/>
              </a:cxn>
              <a:cxn ang="0">
                <a:pos x="86" y="69"/>
              </a:cxn>
              <a:cxn ang="0">
                <a:pos x="48" y="69"/>
              </a:cxn>
              <a:cxn ang="0">
                <a:pos x="60" y="88"/>
              </a:cxn>
              <a:cxn ang="0">
                <a:pos x="111" y="99"/>
              </a:cxn>
              <a:cxn ang="0">
                <a:pos x="127" y="115"/>
              </a:cxn>
              <a:cxn ang="0">
                <a:pos x="109" y="131"/>
              </a:cxn>
              <a:cxn ang="0">
                <a:pos x="104" y="130"/>
              </a:cxn>
              <a:cxn ang="0">
                <a:pos x="97" y="123"/>
              </a:cxn>
              <a:cxn ang="0">
                <a:pos x="88" y="122"/>
              </a:cxn>
              <a:cxn ang="0">
                <a:pos x="87" y="132"/>
              </a:cxn>
              <a:cxn ang="0">
                <a:pos x="87" y="132"/>
              </a:cxn>
              <a:cxn ang="0">
                <a:pos x="10" y="195"/>
              </a:cxn>
              <a:cxn ang="0">
                <a:pos x="8" y="226"/>
              </a:cxn>
              <a:cxn ang="0">
                <a:pos x="39" y="229"/>
              </a:cxn>
              <a:cxn ang="0">
                <a:pos x="113" y="162"/>
              </a:cxn>
              <a:cxn ang="0">
                <a:pos x="113" y="162"/>
              </a:cxn>
              <a:cxn ang="0">
                <a:pos x="123" y="163"/>
              </a:cxn>
              <a:cxn ang="0">
                <a:pos x="123" y="153"/>
              </a:cxn>
              <a:cxn ang="0">
                <a:pos x="117" y="146"/>
              </a:cxn>
              <a:cxn ang="0">
                <a:pos x="118" y="140"/>
              </a:cxn>
              <a:cxn ang="0">
                <a:pos x="136" y="124"/>
              </a:cxn>
              <a:cxn ang="0">
                <a:pos x="143" y="130"/>
              </a:cxn>
              <a:cxn ang="0">
                <a:pos x="152" y="139"/>
              </a:cxn>
              <a:cxn ang="0">
                <a:pos x="239" y="225"/>
              </a:cxn>
              <a:cxn ang="0">
                <a:pos x="265" y="225"/>
              </a:cxn>
              <a:cxn ang="0">
                <a:pos x="265" y="199"/>
              </a:cxn>
              <a:cxn ang="0">
                <a:pos x="252" y="220"/>
              </a:cxn>
              <a:cxn ang="0">
                <a:pos x="245" y="212"/>
              </a:cxn>
              <a:cxn ang="0">
                <a:pos x="252" y="204"/>
              </a:cxn>
              <a:cxn ang="0">
                <a:pos x="260" y="212"/>
              </a:cxn>
              <a:cxn ang="0">
                <a:pos x="252" y="220"/>
              </a:cxn>
            </a:cxnLst>
            <a:rect l="0" t="0" r="r" b="b"/>
            <a:pathLst>
              <a:path w="272" h="236">
                <a:moveTo>
                  <a:pt x="265" y="199"/>
                </a:moveTo>
                <a:cubicBezTo>
                  <a:pt x="179" y="111"/>
                  <a:pt x="179" y="111"/>
                  <a:pt x="179" y="111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0"/>
                  <a:pt x="192" y="78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201" y="74"/>
                  <a:pt x="205" y="71"/>
                  <a:pt x="209" y="67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4" y="51"/>
                  <a:pt x="224" y="49"/>
                  <a:pt x="22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6" y="39"/>
                  <a:pt x="214" y="39"/>
                  <a:pt x="213" y="40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91" y="55"/>
                  <a:pt x="187" y="59"/>
                  <a:pt x="185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3" y="67"/>
                  <a:pt x="180" y="70"/>
                  <a:pt x="177" y="73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6" y="53"/>
                  <a:pt x="143" y="33"/>
                  <a:pt x="129" y="19"/>
                </a:cubicBezTo>
                <a:cubicBezTo>
                  <a:pt x="110" y="0"/>
                  <a:pt x="79" y="0"/>
                  <a:pt x="60" y="19"/>
                </a:cubicBezTo>
                <a:cubicBezTo>
                  <a:pt x="54" y="25"/>
                  <a:pt x="50" y="32"/>
                  <a:pt x="48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8" y="39"/>
                  <a:pt x="89" y="40"/>
                  <a:pt x="91" y="41"/>
                </a:cubicBezTo>
                <a:cubicBezTo>
                  <a:pt x="92" y="43"/>
                  <a:pt x="93" y="44"/>
                  <a:pt x="93" y="46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4"/>
                  <a:pt x="92" y="65"/>
                  <a:pt x="91" y="67"/>
                </a:cubicBezTo>
                <a:cubicBezTo>
                  <a:pt x="89" y="68"/>
                  <a:pt x="88" y="69"/>
                  <a:pt x="8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76"/>
                  <a:pt x="54" y="83"/>
                  <a:pt x="60" y="88"/>
                </a:cubicBezTo>
                <a:cubicBezTo>
                  <a:pt x="74" y="102"/>
                  <a:pt x="94" y="106"/>
                  <a:pt x="111" y="9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8" y="132"/>
                  <a:pt x="105" y="132"/>
                  <a:pt x="104" y="130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5" y="120"/>
                  <a:pt x="91" y="120"/>
                  <a:pt x="88" y="122"/>
                </a:cubicBezTo>
                <a:cubicBezTo>
                  <a:pt x="85" y="124"/>
                  <a:pt x="84" y="129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10" y="195"/>
                  <a:pt x="10" y="195"/>
                  <a:pt x="10" y="195"/>
                </a:cubicBezTo>
                <a:cubicBezTo>
                  <a:pt x="1" y="203"/>
                  <a:pt x="0" y="217"/>
                  <a:pt x="8" y="226"/>
                </a:cubicBezTo>
                <a:cubicBezTo>
                  <a:pt x="16" y="235"/>
                  <a:pt x="30" y="236"/>
                  <a:pt x="39" y="229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5"/>
                  <a:pt x="120" y="166"/>
                  <a:pt x="123" y="163"/>
                </a:cubicBezTo>
                <a:cubicBezTo>
                  <a:pt x="126" y="160"/>
                  <a:pt x="126" y="156"/>
                  <a:pt x="123" y="15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6" y="144"/>
                  <a:pt x="116" y="142"/>
                  <a:pt x="118" y="140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6" y="232"/>
                  <a:pt x="258" y="232"/>
                  <a:pt x="265" y="225"/>
                </a:cubicBezTo>
                <a:cubicBezTo>
                  <a:pt x="272" y="217"/>
                  <a:pt x="272" y="206"/>
                  <a:pt x="265" y="199"/>
                </a:cubicBezTo>
                <a:close/>
                <a:moveTo>
                  <a:pt x="252" y="220"/>
                </a:moveTo>
                <a:cubicBezTo>
                  <a:pt x="248" y="220"/>
                  <a:pt x="245" y="216"/>
                  <a:pt x="245" y="212"/>
                </a:cubicBezTo>
                <a:cubicBezTo>
                  <a:pt x="245" y="208"/>
                  <a:pt x="248" y="204"/>
                  <a:pt x="252" y="204"/>
                </a:cubicBezTo>
                <a:cubicBezTo>
                  <a:pt x="257" y="204"/>
                  <a:pt x="260" y="208"/>
                  <a:pt x="260" y="212"/>
                </a:cubicBezTo>
                <a:cubicBezTo>
                  <a:pt x="260" y="216"/>
                  <a:pt x="257" y="220"/>
                  <a:pt x="252" y="220"/>
                </a:cubicBezTo>
                <a:close/>
              </a:path>
            </a:pathLst>
          </a:custGeom>
          <a:solidFill>
            <a:srgbClr val="0067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158">
            <a:extLst>
              <a:ext uri="{FF2B5EF4-FFF2-40B4-BE49-F238E27FC236}">
                <a16:creationId xmlns:a16="http://schemas.microsoft.com/office/drawing/2014/main" id="{07FCFEA6-482A-4A22-B2FB-B506EA2A6223}"/>
              </a:ext>
            </a:extLst>
          </p:cNvPr>
          <p:cNvSpPr>
            <a:spLocks noEditPoints="1"/>
          </p:cNvSpPr>
          <p:nvPr/>
        </p:nvSpPr>
        <p:spPr bwMode="auto">
          <a:xfrm>
            <a:off x="3576267" y="852627"/>
            <a:ext cx="358775" cy="312739"/>
          </a:xfrm>
          <a:custGeom>
            <a:avLst/>
            <a:gdLst/>
            <a:ahLst/>
            <a:cxnLst>
              <a:cxn ang="0">
                <a:pos x="265" y="199"/>
              </a:cxn>
              <a:cxn ang="0">
                <a:pos x="179" y="111"/>
              </a:cxn>
              <a:cxn ang="0">
                <a:pos x="171" y="102"/>
              </a:cxn>
              <a:cxn ang="0">
                <a:pos x="167" y="98"/>
              </a:cxn>
              <a:cxn ang="0">
                <a:pos x="185" y="82"/>
              </a:cxn>
              <a:cxn ang="0">
                <a:pos x="196" y="76"/>
              </a:cxn>
              <a:cxn ang="0">
                <a:pos x="196" y="76"/>
              </a:cxn>
              <a:cxn ang="0">
                <a:pos x="209" y="67"/>
              </a:cxn>
              <a:cxn ang="0">
                <a:pos x="223" y="52"/>
              </a:cxn>
              <a:cxn ang="0">
                <a:pos x="223" y="48"/>
              </a:cxn>
              <a:cxn ang="0">
                <a:pos x="217" y="41"/>
              </a:cxn>
              <a:cxn ang="0">
                <a:pos x="213" y="40"/>
              </a:cxn>
              <a:cxn ang="0">
                <a:pos x="196" y="52"/>
              </a:cxn>
              <a:cxn ang="0">
                <a:pos x="185" y="63"/>
              </a:cxn>
              <a:cxn ang="0">
                <a:pos x="185" y="63"/>
              </a:cxn>
              <a:cxn ang="0">
                <a:pos x="177" y="73"/>
              </a:cxn>
              <a:cxn ang="0">
                <a:pos x="158" y="89"/>
              </a:cxn>
              <a:cxn ang="0">
                <a:pos x="140" y="71"/>
              </a:cxn>
              <a:cxn ang="0">
                <a:pos x="129" y="19"/>
              </a:cxn>
              <a:cxn ang="0">
                <a:pos x="60" y="19"/>
              </a:cxn>
              <a:cxn ang="0">
                <a:pos x="48" y="39"/>
              </a:cxn>
              <a:cxn ang="0">
                <a:pos x="86" y="39"/>
              </a:cxn>
              <a:cxn ang="0">
                <a:pos x="91" y="41"/>
              </a:cxn>
              <a:cxn ang="0">
                <a:pos x="93" y="46"/>
              </a:cxn>
              <a:cxn ang="0">
                <a:pos x="93" y="62"/>
              </a:cxn>
              <a:cxn ang="0">
                <a:pos x="91" y="67"/>
              </a:cxn>
              <a:cxn ang="0">
                <a:pos x="86" y="69"/>
              </a:cxn>
              <a:cxn ang="0">
                <a:pos x="48" y="69"/>
              </a:cxn>
              <a:cxn ang="0">
                <a:pos x="60" y="88"/>
              </a:cxn>
              <a:cxn ang="0">
                <a:pos x="111" y="99"/>
              </a:cxn>
              <a:cxn ang="0">
                <a:pos x="127" y="115"/>
              </a:cxn>
              <a:cxn ang="0">
                <a:pos x="109" y="131"/>
              </a:cxn>
              <a:cxn ang="0">
                <a:pos x="104" y="130"/>
              </a:cxn>
              <a:cxn ang="0">
                <a:pos x="97" y="123"/>
              </a:cxn>
              <a:cxn ang="0">
                <a:pos x="88" y="122"/>
              </a:cxn>
              <a:cxn ang="0">
                <a:pos x="87" y="132"/>
              </a:cxn>
              <a:cxn ang="0">
                <a:pos x="87" y="132"/>
              </a:cxn>
              <a:cxn ang="0">
                <a:pos x="10" y="195"/>
              </a:cxn>
              <a:cxn ang="0">
                <a:pos x="8" y="226"/>
              </a:cxn>
              <a:cxn ang="0">
                <a:pos x="39" y="229"/>
              </a:cxn>
              <a:cxn ang="0">
                <a:pos x="113" y="162"/>
              </a:cxn>
              <a:cxn ang="0">
                <a:pos x="113" y="162"/>
              </a:cxn>
              <a:cxn ang="0">
                <a:pos x="123" y="163"/>
              </a:cxn>
              <a:cxn ang="0">
                <a:pos x="123" y="153"/>
              </a:cxn>
              <a:cxn ang="0">
                <a:pos x="117" y="146"/>
              </a:cxn>
              <a:cxn ang="0">
                <a:pos x="118" y="140"/>
              </a:cxn>
              <a:cxn ang="0">
                <a:pos x="136" y="124"/>
              </a:cxn>
              <a:cxn ang="0">
                <a:pos x="143" y="130"/>
              </a:cxn>
              <a:cxn ang="0">
                <a:pos x="152" y="139"/>
              </a:cxn>
              <a:cxn ang="0">
                <a:pos x="239" y="225"/>
              </a:cxn>
              <a:cxn ang="0">
                <a:pos x="265" y="225"/>
              </a:cxn>
              <a:cxn ang="0">
                <a:pos x="265" y="199"/>
              </a:cxn>
              <a:cxn ang="0">
                <a:pos x="252" y="220"/>
              </a:cxn>
              <a:cxn ang="0">
                <a:pos x="245" y="212"/>
              </a:cxn>
              <a:cxn ang="0">
                <a:pos x="252" y="204"/>
              </a:cxn>
              <a:cxn ang="0">
                <a:pos x="260" y="212"/>
              </a:cxn>
              <a:cxn ang="0">
                <a:pos x="252" y="220"/>
              </a:cxn>
            </a:cxnLst>
            <a:rect l="0" t="0" r="r" b="b"/>
            <a:pathLst>
              <a:path w="272" h="236">
                <a:moveTo>
                  <a:pt x="265" y="199"/>
                </a:moveTo>
                <a:cubicBezTo>
                  <a:pt x="179" y="111"/>
                  <a:pt x="179" y="111"/>
                  <a:pt x="179" y="111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0"/>
                  <a:pt x="192" y="78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201" y="74"/>
                  <a:pt x="205" y="71"/>
                  <a:pt x="209" y="67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4" y="51"/>
                  <a:pt x="224" y="49"/>
                  <a:pt x="22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6" y="39"/>
                  <a:pt x="214" y="39"/>
                  <a:pt x="213" y="40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91" y="55"/>
                  <a:pt x="187" y="59"/>
                  <a:pt x="185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3" y="67"/>
                  <a:pt x="180" y="70"/>
                  <a:pt x="177" y="73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6" y="53"/>
                  <a:pt x="143" y="33"/>
                  <a:pt x="129" y="19"/>
                </a:cubicBezTo>
                <a:cubicBezTo>
                  <a:pt x="110" y="0"/>
                  <a:pt x="79" y="0"/>
                  <a:pt x="60" y="19"/>
                </a:cubicBezTo>
                <a:cubicBezTo>
                  <a:pt x="54" y="25"/>
                  <a:pt x="50" y="32"/>
                  <a:pt x="48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8" y="39"/>
                  <a:pt x="89" y="40"/>
                  <a:pt x="91" y="41"/>
                </a:cubicBezTo>
                <a:cubicBezTo>
                  <a:pt x="92" y="43"/>
                  <a:pt x="93" y="44"/>
                  <a:pt x="93" y="46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4"/>
                  <a:pt x="92" y="65"/>
                  <a:pt x="91" y="67"/>
                </a:cubicBezTo>
                <a:cubicBezTo>
                  <a:pt x="89" y="68"/>
                  <a:pt x="88" y="69"/>
                  <a:pt x="8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76"/>
                  <a:pt x="54" y="83"/>
                  <a:pt x="60" y="88"/>
                </a:cubicBezTo>
                <a:cubicBezTo>
                  <a:pt x="74" y="102"/>
                  <a:pt x="94" y="106"/>
                  <a:pt x="111" y="9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8" y="132"/>
                  <a:pt x="105" y="132"/>
                  <a:pt x="104" y="130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5" y="120"/>
                  <a:pt x="91" y="120"/>
                  <a:pt x="88" y="122"/>
                </a:cubicBezTo>
                <a:cubicBezTo>
                  <a:pt x="85" y="124"/>
                  <a:pt x="84" y="129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10" y="195"/>
                  <a:pt x="10" y="195"/>
                  <a:pt x="10" y="195"/>
                </a:cubicBezTo>
                <a:cubicBezTo>
                  <a:pt x="1" y="203"/>
                  <a:pt x="0" y="217"/>
                  <a:pt x="8" y="226"/>
                </a:cubicBezTo>
                <a:cubicBezTo>
                  <a:pt x="16" y="235"/>
                  <a:pt x="30" y="236"/>
                  <a:pt x="39" y="229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5"/>
                  <a:pt x="120" y="166"/>
                  <a:pt x="123" y="163"/>
                </a:cubicBezTo>
                <a:cubicBezTo>
                  <a:pt x="126" y="160"/>
                  <a:pt x="126" y="156"/>
                  <a:pt x="123" y="15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6" y="144"/>
                  <a:pt x="116" y="142"/>
                  <a:pt x="118" y="140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6" y="232"/>
                  <a:pt x="258" y="232"/>
                  <a:pt x="265" y="225"/>
                </a:cubicBezTo>
                <a:cubicBezTo>
                  <a:pt x="272" y="217"/>
                  <a:pt x="272" y="206"/>
                  <a:pt x="265" y="199"/>
                </a:cubicBezTo>
                <a:close/>
                <a:moveTo>
                  <a:pt x="252" y="220"/>
                </a:moveTo>
                <a:cubicBezTo>
                  <a:pt x="248" y="220"/>
                  <a:pt x="245" y="216"/>
                  <a:pt x="245" y="212"/>
                </a:cubicBezTo>
                <a:cubicBezTo>
                  <a:pt x="245" y="208"/>
                  <a:pt x="248" y="204"/>
                  <a:pt x="252" y="204"/>
                </a:cubicBezTo>
                <a:cubicBezTo>
                  <a:pt x="257" y="204"/>
                  <a:pt x="260" y="208"/>
                  <a:pt x="260" y="212"/>
                </a:cubicBezTo>
                <a:cubicBezTo>
                  <a:pt x="260" y="216"/>
                  <a:pt x="257" y="220"/>
                  <a:pt x="252" y="220"/>
                </a:cubicBezTo>
                <a:close/>
              </a:path>
            </a:pathLst>
          </a:custGeom>
          <a:solidFill>
            <a:srgbClr val="0067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98 Marcador de texto">
            <a:extLst>
              <a:ext uri="{FF2B5EF4-FFF2-40B4-BE49-F238E27FC236}">
                <a16:creationId xmlns:a16="http://schemas.microsoft.com/office/drawing/2014/main" id="{CC1A07BC-FDBE-4A1A-AE34-226C2480A641}"/>
              </a:ext>
            </a:extLst>
          </p:cNvPr>
          <p:cNvSpPr txBox="1">
            <a:spLocks/>
          </p:cNvSpPr>
          <p:nvPr/>
        </p:nvSpPr>
        <p:spPr>
          <a:xfrm>
            <a:off x="283895" y="3795585"/>
            <a:ext cx="135817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EVALUACIÓN TÉCNICA</a:t>
            </a:r>
          </a:p>
          <a:p>
            <a:r>
              <a:rPr lang="es-AR" dirty="0"/>
              <a:t>UNIDAD DE FILTRACIÓN </a:t>
            </a:r>
          </a:p>
        </p:txBody>
      </p:sp>
      <p:sp>
        <p:nvSpPr>
          <p:cNvPr id="33" name="99 Marcador de texto">
            <a:extLst>
              <a:ext uri="{FF2B5EF4-FFF2-40B4-BE49-F238E27FC236}">
                <a16:creationId xmlns:a16="http://schemas.microsoft.com/office/drawing/2014/main" id="{333FC6EE-2B9C-44A6-A6EA-877516FE2539}"/>
              </a:ext>
            </a:extLst>
          </p:cNvPr>
          <p:cNvSpPr txBox="1">
            <a:spLocks/>
          </p:cNvSpPr>
          <p:nvPr/>
        </p:nvSpPr>
        <p:spPr>
          <a:xfrm>
            <a:off x="1755659" y="3795585"/>
            <a:ext cx="13752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INGENIERÍA PTE Y UNIDAD DE FILTRACIÓN</a:t>
            </a:r>
          </a:p>
        </p:txBody>
      </p:sp>
      <p:sp>
        <p:nvSpPr>
          <p:cNvPr id="34" name="100 Marcador de texto">
            <a:extLst>
              <a:ext uri="{FF2B5EF4-FFF2-40B4-BE49-F238E27FC236}">
                <a16:creationId xmlns:a16="http://schemas.microsoft.com/office/drawing/2014/main" id="{682345FC-D284-4AF6-8698-23E2C7581BCE}"/>
              </a:ext>
            </a:extLst>
          </p:cNvPr>
          <p:cNvSpPr txBox="1">
            <a:spLocks/>
          </p:cNvSpPr>
          <p:nvPr/>
        </p:nvSpPr>
        <p:spPr>
          <a:xfrm>
            <a:off x="3236223" y="3795585"/>
            <a:ext cx="1375812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PUESTA EN MARCHA UNIDAD DE FILTRACIÓN</a:t>
            </a:r>
          </a:p>
          <a:p>
            <a:r>
              <a:rPr lang="es-AR" dirty="0"/>
              <a:t>1 ETAPA</a:t>
            </a:r>
          </a:p>
        </p:txBody>
      </p:sp>
      <p:sp>
        <p:nvSpPr>
          <p:cNvPr id="36" name="108 Marcador de texto">
            <a:extLst>
              <a:ext uri="{FF2B5EF4-FFF2-40B4-BE49-F238E27FC236}">
                <a16:creationId xmlns:a16="http://schemas.microsoft.com/office/drawing/2014/main" id="{7AEB00C2-933B-47BC-9686-E6FFB20677B2}"/>
              </a:ext>
            </a:extLst>
          </p:cNvPr>
          <p:cNvSpPr txBox="1">
            <a:spLocks/>
          </p:cNvSpPr>
          <p:nvPr/>
        </p:nvSpPr>
        <p:spPr>
          <a:xfrm>
            <a:off x="283895" y="3424754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 err="1"/>
              <a:t>Sep</a:t>
            </a:r>
            <a:r>
              <a:rPr lang="es-AR" dirty="0"/>
              <a:t> 2018</a:t>
            </a:r>
          </a:p>
        </p:txBody>
      </p:sp>
      <p:sp>
        <p:nvSpPr>
          <p:cNvPr id="37" name="109 Marcador de texto">
            <a:extLst>
              <a:ext uri="{FF2B5EF4-FFF2-40B4-BE49-F238E27FC236}">
                <a16:creationId xmlns:a16="http://schemas.microsoft.com/office/drawing/2014/main" id="{65086FFE-4D49-46F0-BA00-E85F8D5EDB29}"/>
              </a:ext>
            </a:extLst>
          </p:cNvPr>
          <p:cNvSpPr txBox="1">
            <a:spLocks/>
          </p:cNvSpPr>
          <p:nvPr/>
        </p:nvSpPr>
        <p:spPr>
          <a:xfrm>
            <a:off x="1755659" y="3429802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Ene 2019</a:t>
            </a:r>
          </a:p>
        </p:txBody>
      </p:sp>
      <p:sp>
        <p:nvSpPr>
          <p:cNvPr id="38" name="110 Marcador de texto">
            <a:extLst>
              <a:ext uri="{FF2B5EF4-FFF2-40B4-BE49-F238E27FC236}">
                <a16:creationId xmlns:a16="http://schemas.microsoft.com/office/drawing/2014/main" id="{41C9D2DF-8F6D-43B4-83B9-A56930B370CF}"/>
              </a:ext>
            </a:extLst>
          </p:cNvPr>
          <p:cNvSpPr txBox="1">
            <a:spLocks/>
          </p:cNvSpPr>
          <p:nvPr/>
        </p:nvSpPr>
        <p:spPr>
          <a:xfrm>
            <a:off x="3247220" y="3426201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 err="1"/>
              <a:t>Sep</a:t>
            </a:r>
            <a:r>
              <a:rPr lang="es-AR" dirty="0"/>
              <a:t> 2019</a:t>
            </a:r>
          </a:p>
        </p:txBody>
      </p:sp>
      <p:sp>
        <p:nvSpPr>
          <p:cNvPr id="39" name="111 Marcador de texto">
            <a:extLst>
              <a:ext uri="{FF2B5EF4-FFF2-40B4-BE49-F238E27FC236}">
                <a16:creationId xmlns:a16="http://schemas.microsoft.com/office/drawing/2014/main" id="{849D49F5-3467-4D6C-AC87-1AD4A3548853}"/>
              </a:ext>
            </a:extLst>
          </p:cNvPr>
          <p:cNvSpPr txBox="1">
            <a:spLocks/>
          </p:cNvSpPr>
          <p:nvPr/>
        </p:nvSpPr>
        <p:spPr>
          <a:xfrm>
            <a:off x="4714961" y="3440309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 err="1"/>
              <a:t>Sep</a:t>
            </a:r>
            <a:r>
              <a:rPr lang="es-AR" dirty="0"/>
              <a:t> 2021</a:t>
            </a:r>
          </a:p>
        </p:txBody>
      </p:sp>
      <p:grpSp>
        <p:nvGrpSpPr>
          <p:cNvPr id="42" name="196 Grupo">
            <a:extLst>
              <a:ext uri="{FF2B5EF4-FFF2-40B4-BE49-F238E27FC236}">
                <a16:creationId xmlns:a16="http://schemas.microsoft.com/office/drawing/2014/main" id="{8DC97A00-4483-4F2B-8E71-C4F555AF2741}"/>
              </a:ext>
            </a:extLst>
          </p:cNvPr>
          <p:cNvGrpSpPr/>
          <p:nvPr/>
        </p:nvGrpSpPr>
        <p:grpSpPr>
          <a:xfrm>
            <a:off x="656463" y="3105918"/>
            <a:ext cx="339725" cy="309563"/>
            <a:chOff x="4619625" y="2019300"/>
            <a:chExt cx="339725" cy="309563"/>
          </a:xfrm>
          <a:solidFill>
            <a:srgbClr val="0067A8"/>
          </a:solidFill>
        </p:grpSpPr>
        <p:sp>
          <p:nvSpPr>
            <p:cNvPr id="43" name="Freeform 159">
              <a:extLst>
                <a:ext uri="{FF2B5EF4-FFF2-40B4-BE49-F238E27FC236}">
                  <a16:creationId xmlns:a16="http://schemas.microsoft.com/office/drawing/2014/main" id="{63F53307-5889-4BDA-870B-A2EE33352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2019300"/>
              <a:ext cx="298450" cy="241300"/>
            </a:xfrm>
            <a:custGeom>
              <a:avLst/>
              <a:gdLst/>
              <a:ahLst/>
              <a:cxnLst>
                <a:cxn ang="0">
                  <a:pos x="27" y="162"/>
                </a:cxn>
                <a:cxn ang="0">
                  <a:pos x="152" y="166"/>
                </a:cxn>
                <a:cxn ang="0">
                  <a:pos x="221" y="125"/>
                </a:cxn>
                <a:cxn ang="0">
                  <a:pos x="221" y="117"/>
                </a:cxn>
                <a:cxn ang="0">
                  <a:pos x="222" y="115"/>
                </a:cxn>
                <a:cxn ang="0">
                  <a:pos x="160" y="15"/>
                </a:cxn>
                <a:cxn ang="0">
                  <a:pos x="157" y="0"/>
                </a:cxn>
                <a:cxn ang="0">
                  <a:pos x="151" y="1"/>
                </a:cxn>
                <a:cxn ang="0">
                  <a:pos x="68" y="139"/>
                </a:cxn>
                <a:cxn ang="0">
                  <a:pos x="44" y="130"/>
                </a:cxn>
                <a:cxn ang="0">
                  <a:pos x="92" y="30"/>
                </a:cxn>
                <a:cxn ang="0">
                  <a:pos x="127" y="6"/>
                </a:cxn>
                <a:cxn ang="0">
                  <a:pos x="125" y="6"/>
                </a:cxn>
                <a:cxn ang="0">
                  <a:pos x="9" y="88"/>
                </a:cxn>
                <a:cxn ang="0">
                  <a:pos x="0" y="132"/>
                </a:cxn>
                <a:cxn ang="0">
                  <a:pos x="0" y="133"/>
                </a:cxn>
                <a:cxn ang="0">
                  <a:pos x="27" y="162"/>
                </a:cxn>
              </a:cxnLst>
              <a:rect l="0" t="0" r="r" b="b"/>
              <a:pathLst>
                <a:path w="226" h="182">
                  <a:moveTo>
                    <a:pt x="27" y="162"/>
                  </a:moveTo>
                  <a:cubicBezTo>
                    <a:pt x="56" y="180"/>
                    <a:pt x="99" y="182"/>
                    <a:pt x="152" y="166"/>
                  </a:cubicBezTo>
                  <a:cubicBezTo>
                    <a:pt x="167" y="161"/>
                    <a:pt x="202" y="141"/>
                    <a:pt x="221" y="125"/>
                  </a:cubicBezTo>
                  <a:cubicBezTo>
                    <a:pt x="221" y="123"/>
                    <a:pt x="221" y="120"/>
                    <a:pt x="221" y="117"/>
                  </a:cubicBezTo>
                  <a:cubicBezTo>
                    <a:pt x="221" y="116"/>
                    <a:pt x="221" y="116"/>
                    <a:pt x="222" y="115"/>
                  </a:cubicBezTo>
                  <a:cubicBezTo>
                    <a:pt x="226" y="72"/>
                    <a:pt x="200" y="33"/>
                    <a:pt x="160" y="1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5" y="0"/>
                    <a:pt x="151" y="1"/>
                  </a:cubicBezTo>
                  <a:cubicBezTo>
                    <a:pt x="121" y="13"/>
                    <a:pt x="76" y="46"/>
                    <a:pt x="68" y="139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58" y="62"/>
                    <a:pt x="92" y="30"/>
                  </a:cubicBezTo>
                  <a:cubicBezTo>
                    <a:pt x="102" y="20"/>
                    <a:pt x="114" y="12"/>
                    <a:pt x="127" y="6"/>
                  </a:cubicBezTo>
                  <a:cubicBezTo>
                    <a:pt x="126" y="6"/>
                    <a:pt x="126" y="6"/>
                    <a:pt x="125" y="6"/>
                  </a:cubicBezTo>
                  <a:cubicBezTo>
                    <a:pt x="68" y="0"/>
                    <a:pt x="26" y="34"/>
                    <a:pt x="9" y="8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" y="139"/>
                    <a:pt x="10" y="152"/>
                    <a:pt x="27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60">
              <a:extLst>
                <a:ext uri="{FF2B5EF4-FFF2-40B4-BE49-F238E27FC236}">
                  <a16:creationId xmlns:a16="http://schemas.microsoft.com/office/drawing/2014/main" id="{CCBE1334-6D1B-43A5-BBC5-9AC162F63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2193925"/>
              <a:ext cx="339725" cy="134938"/>
            </a:xfrm>
            <a:custGeom>
              <a:avLst/>
              <a:gdLst/>
              <a:ahLst/>
              <a:cxnLst>
                <a:cxn ang="0">
                  <a:pos x="112" y="53"/>
                </a:cxn>
                <a:cxn ang="0">
                  <a:pos x="50" y="37"/>
                </a:cxn>
                <a:cxn ang="0">
                  <a:pos x="22" y="9"/>
                </a:cxn>
                <a:cxn ang="0">
                  <a:pos x="8" y="32"/>
                </a:cxn>
                <a:cxn ang="0">
                  <a:pos x="11" y="61"/>
                </a:cxn>
                <a:cxn ang="0">
                  <a:pos x="142" y="82"/>
                </a:cxn>
                <a:cxn ang="0">
                  <a:pos x="249" y="17"/>
                </a:cxn>
                <a:cxn ang="0">
                  <a:pos x="252" y="0"/>
                </a:cxn>
                <a:cxn ang="0">
                  <a:pos x="182" y="41"/>
                </a:cxn>
                <a:cxn ang="0">
                  <a:pos x="112" y="53"/>
                </a:cxn>
              </a:cxnLst>
              <a:rect l="0" t="0" r="r" b="b"/>
              <a:pathLst>
                <a:path w="257" h="101">
                  <a:moveTo>
                    <a:pt x="112" y="53"/>
                  </a:moveTo>
                  <a:cubicBezTo>
                    <a:pt x="90" y="53"/>
                    <a:pt x="68" y="49"/>
                    <a:pt x="50" y="37"/>
                  </a:cubicBezTo>
                  <a:cubicBezTo>
                    <a:pt x="35" y="27"/>
                    <a:pt x="26" y="16"/>
                    <a:pt x="22" y="9"/>
                  </a:cubicBezTo>
                  <a:cubicBezTo>
                    <a:pt x="18" y="14"/>
                    <a:pt x="12" y="23"/>
                    <a:pt x="8" y="32"/>
                  </a:cubicBezTo>
                  <a:cubicBezTo>
                    <a:pt x="0" y="48"/>
                    <a:pt x="1" y="56"/>
                    <a:pt x="11" y="61"/>
                  </a:cubicBezTo>
                  <a:cubicBezTo>
                    <a:pt x="80" y="95"/>
                    <a:pt x="103" y="101"/>
                    <a:pt x="142" y="82"/>
                  </a:cubicBezTo>
                  <a:cubicBezTo>
                    <a:pt x="142" y="82"/>
                    <a:pt x="208" y="50"/>
                    <a:pt x="249" y="17"/>
                  </a:cubicBezTo>
                  <a:cubicBezTo>
                    <a:pt x="252" y="14"/>
                    <a:pt x="257" y="3"/>
                    <a:pt x="252" y="0"/>
                  </a:cubicBezTo>
                  <a:cubicBezTo>
                    <a:pt x="232" y="17"/>
                    <a:pt x="198" y="37"/>
                    <a:pt x="182" y="41"/>
                  </a:cubicBezTo>
                  <a:cubicBezTo>
                    <a:pt x="162" y="47"/>
                    <a:pt x="137" y="53"/>
                    <a:pt x="112" y="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45" name="196 Grupo">
            <a:extLst>
              <a:ext uri="{FF2B5EF4-FFF2-40B4-BE49-F238E27FC236}">
                <a16:creationId xmlns:a16="http://schemas.microsoft.com/office/drawing/2014/main" id="{71F9662C-C88A-4F87-A423-89CEEDE4D54C}"/>
              </a:ext>
            </a:extLst>
          </p:cNvPr>
          <p:cNvGrpSpPr/>
          <p:nvPr/>
        </p:nvGrpSpPr>
        <p:grpSpPr>
          <a:xfrm>
            <a:off x="2165816" y="3121469"/>
            <a:ext cx="339725" cy="309563"/>
            <a:chOff x="4619625" y="2019300"/>
            <a:chExt cx="339725" cy="309563"/>
          </a:xfrm>
          <a:solidFill>
            <a:srgbClr val="0067A8"/>
          </a:solidFill>
        </p:grpSpPr>
        <p:sp>
          <p:nvSpPr>
            <p:cNvPr id="46" name="Freeform 159">
              <a:extLst>
                <a:ext uri="{FF2B5EF4-FFF2-40B4-BE49-F238E27FC236}">
                  <a16:creationId xmlns:a16="http://schemas.microsoft.com/office/drawing/2014/main" id="{C33AB49E-BBBB-40B5-AC2D-3FF61CB5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2019300"/>
              <a:ext cx="298450" cy="241300"/>
            </a:xfrm>
            <a:custGeom>
              <a:avLst/>
              <a:gdLst/>
              <a:ahLst/>
              <a:cxnLst>
                <a:cxn ang="0">
                  <a:pos x="27" y="162"/>
                </a:cxn>
                <a:cxn ang="0">
                  <a:pos x="152" y="166"/>
                </a:cxn>
                <a:cxn ang="0">
                  <a:pos x="221" y="125"/>
                </a:cxn>
                <a:cxn ang="0">
                  <a:pos x="221" y="117"/>
                </a:cxn>
                <a:cxn ang="0">
                  <a:pos x="222" y="115"/>
                </a:cxn>
                <a:cxn ang="0">
                  <a:pos x="160" y="15"/>
                </a:cxn>
                <a:cxn ang="0">
                  <a:pos x="157" y="0"/>
                </a:cxn>
                <a:cxn ang="0">
                  <a:pos x="151" y="1"/>
                </a:cxn>
                <a:cxn ang="0">
                  <a:pos x="68" y="139"/>
                </a:cxn>
                <a:cxn ang="0">
                  <a:pos x="44" y="130"/>
                </a:cxn>
                <a:cxn ang="0">
                  <a:pos x="92" y="30"/>
                </a:cxn>
                <a:cxn ang="0">
                  <a:pos x="127" y="6"/>
                </a:cxn>
                <a:cxn ang="0">
                  <a:pos x="125" y="6"/>
                </a:cxn>
                <a:cxn ang="0">
                  <a:pos x="9" y="88"/>
                </a:cxn>
                <a:cxn ang="0">
                  <a:pos x="0" y="132"/>
                </a:cxn>
                <a:cxn ang="0">
                  <a:pos x="0" y="133"/>
                </a:cxn>
                <a:cxn ang="0">
                  <a:pos x="27" y="162"/>
                </a:cxn>
              </a:cxnLst>
              <a:rect l="0" t="0" r="r" b="b"/>
              <a:pathLst>
                <a:path w="226" h="182">
                  <a:moveTo>
                    <a:pt x="27" y="162"/>
                  </a:moveTo>
                  <a:cubicBezTo>
                    <a:pt x="56" y="180"/>
                    <a:pt x="99" y="182"/>
                    <a:pt x="152" y="166"/>
                  </a:cubicBezTo>
                  <a:cubicBezTo>
                    <a:pt x="167" y="161"/>
                    <a:pt x="202" y="141"/>
                    <a:pt x="221" y="125"/>
                  </a:cubicBezTo>
                  <a:cubicBezTo>
                    <a:pt x="221" y="123"/>
                    <a:pt x="221" y="120"/>
                    <a:pt x="221" y="117"/>
                  </a:cubicBezTo>
                  <a:cubicBezTo>
                    <a:pt x="221" y="116"/>
                    <a:pt x="221" y="116"/>
                    <a:pt x="222" y="115"/>
                  </a:cubicBezTo>
                  <a:cubicBezTo>
                    <a:pt x="226" y="72"/>
                    <a:pt x="200" y="33"/>
                    <a:pt x="160" y="1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5" y="0"/>
                    <a:pt x="151" y="1"/>
                  </a:cubicBezTo>
                  <a:cubicBezTo>
                    <a:pt x="121" y="13"/>
                    <a:pt x="76" y="46"/>
                    <a:pt x="68" y="139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58" y="62"/>
                    <a:pt x="92" y="30"/>
                  </a:cubicBezTo>
                  <a:cubicBezTo>
                    <a:pt x="102" y="20"/>
                    <a:pt x="114" y="12"/>
                    <a:pt x="127" y="6"/>
                  </a:cubicBezTo>
                  <a:cubicBezTo>
                    <a:pt x="126" y="6"/>
                    <a:pt x="126" y="6"/>
                    <a:pt x="125" y="6"/>
                  </a:cubicBezTo>
                  <a:cubicBezTo>
                    <a:pt x="68" y="0"/>
                    <a:pt x="26" y="34"/>
                    <a:pt x="9" y="8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" y="139"/>
                    <a:pt x="10" y="152"/>
                    <a:pt x="27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7" name="Freeform 160">
              <a:extLst>
                <a:ext uri="{FF2B5EF4-FFF2-40B4-BE49-F238E27FC236}">
                  <a16:creationId xmlns:a16="http://schemas.microsoft.com/office/drawing/2014/main" id="{BF4D2A33-B258-4E4A-9D57-C6D6C1AE6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25" y="2193925"/>
              <a:ext cx="339725" cy="134938"/>
            </a:xfrm>
            <a:custGeom>
              <a:avLst/>
              <a:gdLst/>
              <a:ahLst/>
              <a:cxnLst>
                <a:cxn ang="0">
                  <a:pos x="112" y="53"/>
                </a:cxn>
                <a:cxn ang="0">
                  <a:pos x="50" y="37"/>
                </a:cxn>
                <a:cxn ang="0">
                  <a:pos x="22" y="9"/>
                </a:cxn>
                <a:cxn ang="0">
                  <a:pos x="8" y="32"/>
                </a:cxn>
                <a:cxn ang="0">
                  <a:pos x="11" y="61"/>
                </a:cxn>
                <a:cxn ang="0">
                  <a:pos x="142" y="82"/>
                </a:cxn>
                <a:cxn ang="0">
                  <a:pos x="249" y="17"/>
                </a:cxn>
                <a:cxn ang="0">
                  <a:pos x="252" y="0"/>
                </a:cxn>
                <a:cxn ang="0">
                  <a:pos x="182" y="41"/>
                </a:cxn>
                <a:cxn ang="0">
                  <a:pos x="112" y="53"/>
                </a:cxn>
              </a:cxnLst>
              <a:rect l="0" t="0" r="r" b="b"/>
              <a:pathLst>
                <a:path w="257" h="101">
                  <a:moveTo>
                    <a:pt x="112" y="53"/>
                  </a:moveTo>
                  <a:cubicBezTo>
                    <a:pt x="90" y="53"/>
                    <a:pt x="68" y="49"/>
                    <a:pt x="50" y="37"/>
                  </a:cubicBezTo>
                  <a:cubicBezTo>
                    <a:pt x="35" y="27"/>
                    <a:pt x="26" y="16"/>
                    <a:pt x="22" y="9"/>
                  </a:cubicBezTo>
                  <a:cubicBezTo>
                    <a:pt x="18" y="14"/>
                    <a:pt x="12" y="23"/>
                    <a:pt x="8" y="32"/>
                  </a:cubicBezTo>
                  <a:cubicBezTo>
                    <a:pt x="0" y="48"/>
                    <a:pt x="1" y="56"/>
                    <a:pt x="11" y="61"/>
                  </a:cubicBezTo>
                  <a:cubicBezTo>
                    <a:pt x="80" y="95"/>
                    <a:pt x="103" y="101"/>
                    <a:pt x="142" y="82"/>
                  </a:cubicBezTo>
                  <a:cubicBezTo>
                    <a:pt x="142" y="82"/>
                    <a:pt x="208" y="50"/>
                    <a:pt x="249" y="17"/>
                  </a:cubicBezTo>
                  <a:cubicBezTo>
                    <a:pt x="252" y="14"/>
                    <a:pt x="257" y="3"/>
                    <a:pt x="252" y="0"/>
                  </a:cubicBezTo>
                  <a:cubicBezTo>
                    <a:pt x="232" y="17"/>
                    <a:pt x="198" y="37"/>
                    <a:pt x="182" y="41"/>
                  </a:cubicBezTo>
                  <a:cubicBezTo>
                    <a:pt x="162" y="47"/>
                    <a:pt x="137" y="53"/>
                    <a:pt x="112" y="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8" name="Freeform 158">
            <a:extLst>
              <a:ext uri="{FF2B5EF4-FFF2-40B4-BE49-F238E27FC236}">
                <a16:creationId xmlns:a16="http://schemas.microsoft.com/office/drawing/2014/main" id="{C360C263-B8F1-41D9-9EA7-50A244E7C7CC}"/>
              </a:ext>
            </a:extLst>
          </p:cNvPr>
          <p:cNvSpPr>
            <a:spLocks noEditPoints="1"/>
          </p:cNvSpPr>
          <p:nvPr/>
        </p:nvSpPr>
        <p:spPr bwMode="auto">
          <a:xfrm>
            <a:off x="5077375" y="3102990"/>
            <a:ext cx="358775" cy="312739"/>
          </a:xfrm>
          <a:custGeom>
            <a:avLst/>
            <a:gdLst/>
            <a:ahLst/>
            <a:cxnLst>
              <a:cxn ang="0">
                <a:pos x="265" y="199"/>
              </a:cxn>
              <a:cxn ang="0">
                <a:pos x="179" y="111"/>
              </a:cxn>
              <a:cxn ang="0">
                <a:pos x="171" y="102"/>
              </a:cxn>
              <a:cxn ang="0">
                <a:pos x="167" y="98"/>
              </a:cxn>
              <a:cxn ang="0">
                <a:pos x="185" y="82"/>
              </a:cxn>
              <a:cxn ang="0">
                <a:pos x="196" y="76"/>
              </a:cxn>
              <a:cxn ang="0">
                <a:pos x="196" y="76"/>
              </a:cxn>
              <a:cxn ang="0">
                <a:pos x="209" y="67"/>
              </a:cxn>
              <a:cxn ang="0">
                <a:pos x="223" y="52"/>
              </a:cxn>
              <a:cxn ang="0">
                <a:pos x="223" y="48"/>
              </a:cxn>
              <a:cxn ang="0">
                <a:pos x="217" y="41"/>
              </a:cxn>
              <a:cxn ang="0">
                <a:pos x="213" y="40"/>
              </a:cxn>
              <a:cxn ang="0">
                <a:pos x="196" y="52"/>
              </a:cxn>
              <a:cxn ang="0">
                <a:pos x="185" y="63"/>
              </a:cxn>
              <a:cxn ang="0">
                <a:pos x="185" y="63"/>
              </a:cxn>
              <a:cxn ang="0">
                <a:pos x="177" y="73"/>
              </a:cxn>
              <a:cxn ang="0">
                <a:pos x="158" y="89"/>
              </a:cxn>
              <a:cxn ang="0">
                <a:pos x="140" y="71"/>
              </a:cxn>
              <a:cxn ang="0">
                <a:pos x="129" y="19"/>
              </a:cxn>
              <a:cxn ang="0">
                <a:pos x="60" y="19"/>
              </a:cxn>
              <a:cxn ang="0">
                <a:pos x="48" y="39"/>
              </a:cxn>
              <a:cxn ang="0">
                <a:pos x="86" y="39"/>
              </a:cxn>
              <a:cxn ang="0">
                <a:pos x="91" y="41"/>
              </a:cxn>
              <a:cxn ang="0">
                <a:pos x="93" y="46"/>
              </a:cxn>
              <a:cxn ang="0">
                <a:pos x="93" y="62"/>
              </a:cxn>
              <a:cxn ang="0">
                <a:pos x="91" y="67"/>
              </a:cxn>
              <a:cxn ang="0">
                <a:pos x="86" y="69"/>
              </a:cxn>
              <a:cxn ang="0">
                <a:pos x="48" y="69"/>
              </a:cxn>
              <a:cxn ang="0">
                <a:pos x="60" y="88"/>
              </a:cxn>
              <a:cxn ang="0">
                <a:pos x="111" y="99"/>
              </a:cxn>
              <a:cxn ang="0">
                <a:pos x="127" y="115"/>
              </a:cxn>
              <a:cxn ang="0">
                <a:pos x="109" y="131"/>
              </a:cxn>
              <a:cxn ang="0">
                <a:pos x="104" y="130"/>
              </a:cxn>
              <a:cxn ang="0">
                <a:pos x="97" y="123"/>
              </a:cxn>
              <a:cxn ang="0">
                <a:pos x="88" y="122"/>
              </a:cxn>
              <a:cxn ang="0">
                <a:pos x="87" y="132"/>
              </a:cxn>
              <a:cxn ang="0">
                <a:pos x="87" y="132"/>
              </a:cxn>
              <a:cxn ang="0">
                <a:pos x="10" y="195"/>
              </a:cxn>
              <a:cxn ang="0">
                <a:pos x="8" y="226"/>
              </a:cxn>
              <a:cxn ang="0">
                <a:pos x="39" y="229"/>
              </a:cxn>
              <a:cxn ang="0">
                <a:pos x="113" y="162"/>
              </a:cxn>
              <a:cxn ang="0">
                <a:pos x="113" y="162"/>
              </a:cxn>
              <a:cxn ang="0">
                <a:pos x="123" y="163"/>
              </a:cxn>
              <a:cxn ang="0">
                <a:pos x="123" y="153"/>
              </a:cxn>
              <a:cxn ang="0">
                <a:pos x="117" y="146"/>
              </a:cxn>
              <a:cxn ang="0">
                <a:pos x="118" y="140"/>
              </a:cxn>
              <a:cxn ang="0">
                <a:pos x="136" y="124"/>
              </a:cxn>
              <a:cxn ang="0">
                <a:pos x="143" y="130"/>
              </a:cxn>
              <a:cxn ang="0">
                <a:pos x="152" y="139"/>
              </a:cxn>
              <a:cxn ang="0">
                <a:pos x="239" y="225"/>
              </a:cxn>
              <a:cxn ang="0">
                <a:pos x="265" y="225"/>
              </a:cxn>
              <a:cxn ang="0">
                <a:pos x="265" y="199"/>
              </a:cxn>
              <a:cxn ang="0">
                <a:pos x="252" y="220"/>
              </a:cxn>
              <a:cxn ang="0">
                <a:pos x="245" y="212"/>
              </a:cxn>
              <a:cxn ang="0">
                <a:pos x="252" y="204"/>
              </a:cxn>
              <a:cxn ang="0">
                <a:pos x="260" y="212"/>
              </a:cxn>
              <a:cxn ang="0">
                <a:pos x="252" y="220"/>
              </a:cxn>
            </a:cxnLst>
            <a:rect l="0" t="0" r="r" b="b"/>
            <a:pathLst>
              <a:path w="272" h="236">
                <a:moveTo>
                  <a:pt x="265" y="199"/>
                </a:moveTo>
                <a:cubicBezTo>
                  <a:pt x="179" y="111"/>
                  <a:pt x="179" y="111"/>
                  <a:pt x="179" y="111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0"/>
                  <a:pt x="192" y="78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201" y="74"/>
                  <a:pt x="205" y="71"/>
                  <a:pt x="209" y="67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4" y="51"/>
                  <a:pt x="224" y="49"/>
                  <a:pt x="22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6" y="39"/>
                  <a:pt x="214" y="39"/>
                  <a:pt x="213" y="40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91" y="55"/>
                  <a:pt x="187" y="59"/>
                  <a:pt x="185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3" y="67"/>
                  <a:pt x="180" y="70"/>
                  <a:pt x="177" y="73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6" y="53"/>
                  <a:pt x="143" y="33"/>
                  <a:pt x="129" y="19"/>
                </a:cubicBezTo>
                <a:cubicBezTo>
                  <a:pt x="110" y="0"/>
                  <a:pt x="79" y="0"/>
                  <a:pt x="60" y="19"/>
                </a:cubicBezTo>
                <a:cubicBezTo>
                  <a:pt x="54" y="25"/>
                  <a:pt x="50" y="32"/>
                  <a:pt x="48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8" y="39"/>
                  <a:pt x="89" y="40"/>
                  <a:pt x="91" y="41"/>
                </a:cubicBezTo>
                <a:cubicBezTo>
                  <a:pt x="92" y="43"/>
                  <a:pt x="93" y="44"/>
                  <a:pt x="93" y="46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4"/>
                  <a:pt x="92" y="65"/>
                  <a:pt x="91" y="67"/>
                </a:cubicBezTo>
                <a:cubicBezTo>
                  <a:pt x="89" y="68"/>
                  <a:pt x="88" y="69"/>
                  <a:pt x="8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76"/>
                  <a:pt x="54" y="83"/>
                  <a:pt x="60" y="88"/>
                </a:cubicBezTo>
                <a:cubicBezTo>
                  <a:pt x="74" y="102"/>
                  <a:pt x="94" y="106"/>
                  <a:pt x="111" y="9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8" y="132"/>
                  <a:pt x="105" y="132"/>
                  <a:pt x="104" y="130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5" y="120"/>
                  <a:pt x="91" y="120"/>
                  <a:pt x="88" y="122"/>
                </a:cubicBezTo>
                <a:cubicBezTo>
                  <a:pt x="85" y="124"/>
                  <a:pt x="84" y="129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10" y="195"/>
                  <a:pt x="10" y="195"/>
                  <a:pt x="10" y="195"/>
                </a:cubicBezTo>
                <a:cubicBezTo>
                  <a:pt x="1" y="203"/>
                  <a:pt x="0" y="217"/>
                  <a:pt x="8" y="226"/>
                </a:cubicBezTo>
                <a:cubicBezTo>
                  <a:pt x="16" y="235"/>
                  <a:pt x="30" y="236"/>
                  <a:pt x="39" y="229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5"/>
                  <a:pt x="120" y="166"/>
                  <a:pt x="123" y="163"/>
                </a:cubicBezTo>
                <a:cubicBezTo>
                  <a:pt x="126" y="160"/>
                  <a:pt x="126" y="156"/>
                  <a:pt x="123" y="15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6" y="144"/>
                  <a:pt x="116" y="142"/>
                  <a:pt x="118" y="140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6" y="232"/>
                  <a:pt x="258" y="232"/>
                  <a:pt x="265" y="225"/>
                </a:cubicBezTo>
                <a:cubicBezTo>
                  <a:pt x="272" y="217"/>
                  <a:pt x="272" y="206"/>
                  <a:pt x="265" y="199"/>
                </a:cubicBezTo>
                <a:close/>
                <a:moveTo>
                  <a:pt x="252" y="220"/>
                </a:moveTo>
                <a:cubicBezTo>
                  <a:pt x="248" y="220"/>
                  <a:pt x="245" y="216"/>
                  <a:pt x="245" y="212"/>
                </a:cubicBezTo>
                <a:cubicBezTo>
                  <a:pt x="245" y="208"/>
                  <a:pt x="248" y="204"/>
                  <a:pt x="252" y="204"/>
                </a:cubicBezTo>
                <a:cubicBezTo>
                  <a:pt x="257" y="204"/>
                  <a:pt x="260" y="208"/>
                  <a:pt x="260" y="212"/>
                </a:cubicBezTo>
                <a:cubicBezTo>
                  <a:pt x="260" y="216"/>
                  <a:pt x="257" y="220"/>
                  <a:pt x="252" y="220"/>
                </a:cubicBezTo>
                <a:close/>
              </a:path>
            </a:pathLst>
          </a:cu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/>
          <a:p>
            <a:pPr defTabSz="457200">
              <a:buClr>
                <a:srgbClr val="0067A8"/>
              </a:buClr>
              <a:buSzPct val="95000"/>
            </a:pP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49" name="Freeform 158">
            <a:extLst>
              <a:ext uri="{FF2B5EF4-FFF2-40B4-BE49-F238E27FC236}">
                <a16:creationId xmlns:a16="http://schemas.microsoft.com/office/drawing/2014/main" id="{B586E3EA-3079-420F-908F-BD60E2E01EC0}"/>
              </a:ext>
            </a:extLst>
          </p:cNvPr>
          <p:cNvSpPr>
            <a:spLocks noEditPoints="1"/>
          </p:cNvSpPr>
          <p:nvPr/>
        </p:nvSpPr>
        <p:spPr bwMode="auto">
          <a:xfrm>
            <a:off x="2116986" y="866967"/>
            <a:ext cx="358775" cy="312739"/>
          </a:xfrm>
          <a:custGeom>
            <a:avLst/>
            <a:gdLst/>
            <a:ahLst/>
            <a:cxnLst>
              <a:cxn ang="0">
                <a:pos x="265" y="199"/>
              </a:cxn>
              <a:cxn ang="0">
                <a:pos x="179" y="111"/>
              </a:cxn>
              <a:cxn ang="0">
                <a:pos x="171" y="102"/>
              </a:cxn>
              <a:cxn ang="0">
                <a:pos x="167" y="98"/>
              </a:cxn>
              <a:cxn ang="0">
                <a:pos x="185" y="82"/>
              </a:cxn>
              <a:cxn ang="0">
                <a:pos x="196" y="76"/>
              </a:cxn>
              <a:cxn ang="0">
                <a:pos x="196" y="76"/>
              </a:cxn>
              <a:cxn ang="0">
                <a:pos x="209" y="67"/>
              </a:cxn>
              <a:cxn ang="0">
                <a:pos x="223" y="52"/>
              </a:cxn>
              <a:cxn ang="0">
                <a:pos x="223" y="48"/>
              </a:cxn>
              <a:cxn ang="0">
                <a:pos x="217" y="41"/>
              </a:cxn>
              <a:cxn ang="0">
                <a:pos x="213" y="40"/>
              </a:cxn>
              <a:cxn ang="0">
                <a:pos x="196" y="52"/>
              </a:cxn>
              <a:cxn ang="0">
                <a:pos x="185" y="63"/>
              </a:cxn>
              <a:cxn ang="0">
                <a:pos x="185" y="63"/>
              </a:cxn>
              <a:cxn ang="0">
                <a:pos x="177" y="73"/>
              </a:cxn>
              <a:cxn ang="0">
                <a:pos x="158" y="89"/>
              </a:cxn>
              <a:cxn ang="0">
                <a:pos x="140" y="71"/>
              </a:cxn>
              <a:cxn ang="0">
                <a:pos x="129" y="19"/>
              </a:cxn>
              <a:cxn ang="0">
                <a:pos x="60" y="19"/>
              </a:cxn>
              <a:cxn ang="0">
                <a:pos x="48" y="39"/>
              </a:cxn>
              <a:cxn ang="0">
                <a:pos x="86" y="39"/>
              </a:cxn>
              <a:cxn ang="0">
                <a:pos x="91" y="41"/>
              </a:cxn>
              <a:cxn ang="0">
                <a:pos x="93" y="46"/>
              </a:cxn>
              <a:cxn ang="0">
                <a:pos x="93" y="62"/>
              </a:cxn>
              <a:cxn ang="0">
                <a:pos x="91" y="67"/>
              </a:cxn>
              <a:cxn ang="0">
                <a:pos x="86" y="69"/>
              </a:cxn>
              <a:cxn ang="0">
                <a:pos x="48" y="69"/>
              </a:cxn>
              <a:cxn ang="0">
                <a:pos x="60" y="88"/>
              </a:cxn>
              <a:cxn ang="0">
                <a:pos x="111" y="99"/>
              </a:cxn>
              <a:cxn ang="0">
                <a:pos x="127" y="115"/>
              </a:cxn>
              <a:cxn ang="0">
                <a:pos x="109" y="131"/>
              </a:cxn>
              <a:cxn ang="0">
                <a:pos x="104" y="130"/>
              </a:cxn>
              <a:cxn ang="0">
                <a:pos x="97" y="123"/>
              </a:cxn>
              <a:cxn ang="0">
                <a:pos x="88" y="122"/>
              </a:cxn>
              <a:cxn ang="0">
                <a:pos x="87" y="132"/>
              </a:cxn>
              <a:cxn ang="0">
                <a:pos x="87" y="132"/>
              </a:cxn>
              <a:cxn ang="0">
                <a:pos x="10" y="195"/>
              </a:cxn>
              <a:cxn ang="0">
                <a:pos x="8" y="226"/>
              </a:cxn>
              <a:cxn ang="0">
                <a:pos x="39" y="229"/>
              </a:cxn>
              <a:cxn ang="0">
                <a:pos x="113" y="162"/>
              </a:cxn>
              <a:cxn ang="0">
                <a:pos x="113" y="162"/>
              </a:cxn>
              <a:cxn ang="0">
                <a:pos x="123" y="163"/>
              </a:cxn>
              <a:cxn ang="0">
                <a:pos x="123" y="153"/>
              </a:cxn>
              <a:cxn ang="0">
                <a:pos x="117" y="146"/>
              </a:cxn>
              <a:cxn ang="0">
                <a:pos x="118" y="140"/>
              </a:cxn>
              <a:cxn ang="0">
                <a:pos x="136" y="124"/>
              </a:cxn>
              <a:cxn ang="0">
                <a:pos x="143" y="130"/>
              </a:cxn>
              <a:cxn ang="0">
                <a:pos x="152" y="139"/>
              </a:cxn>
              <a:cxn ang="0">
                <a:pos x="239" y="225"/>
              </a:cxn>
              <a:cxn ang="0">
                <a:pos x="265" y="225"/>
              </a:cxn>
              <a:cxn ang="0">
                <a:pos x="265" y="199"/>
              </a:cxn>
              <a:cxn ang="0">
                <a:pos x="252" y="220"/>
              </a:cxn>
              <a:cxn ang="0">
                <a:pos x="245" y="212"/>
              </a:cxn>
              <a:cxn ang="0">
                <a:pos x="252" y="204"/>
              </a:cxn>
              <a:cxn ang="0">
                <a:pos x="260" y="212"/>
              </a:cxn>
              <a:cxn ang="0">
                <a:pos x="252" y="220"/>
              </a:cxn>
            </a:cxnLst>
            <a:rect l="0" t="0" r="r" b="b"/>
            <a:pathLst>
              <a:path w="272" h="236">
                <a:moveTo>
                  <a:pt x="265" y="199"/>
                </a:moveTo>
                <a:cubicBezTo>
                  <a:pt x="179" y="111"/>
                  <a:pt x="179" y="111"/>
                  <a:pt x="179" y="111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0"/>
                  <a:pt x="192" y="78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201" y="74"/>
                  <a:pt x="205" y="71"/>
                  <a:pt x="209" y="67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4" y="51"/>
                  <a:pt x="224" y="49"/>
                  <a:pt x="22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6" y="39"/>
                  <a:pt x="214" y="39"/>
                  <a:pt x="213" y="40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91" y="55"/>
                  <a:pt x="187" y="59"/>
                  <a:pt x="185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3" y="67"/>
                  <a:pt x="180" y="70"/>
                  <a:pt x="177" y="73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6" y="53"/>
                  <a:pt x="143" y="33"/>
                  <a:pt x="129" y="19"/>
                </a:cubicBezTo>
                <a:cubicBezTo>
                  <a:pt x="110" y="0"/>
                  <a:pt x="79" y="0"/>
                  <a:pt x="60" y="19"/>
                </a:cubicBezTo>
                <a:cubicBezTo>
                  <a:pt x="54" y="25"/>
                  <a:pt x="50" y="32"/>
                  <a:pt x="48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8" y="39"/>
                  <a:pt x="89" y="40"/>
                  <a:pt x="91" y="41"/>
                </a:cubicBezTo>
                <a:cubicBezTo>
                  <a:pt x="92" y="43"/>
                  <a:pt x="93" y="44"/>
                  <a:pt x="93" y="46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4"/>
                  <a:pt x="92" y="65"/>
                  <a:pt x="91" y="67"/>
                </a:cubicBezTo>
                <a:cubicBezTo>
                  <a:pt x="89" y="68"/>
                  <a:pt x="88" y="69"/>
                  <a:pt x="8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76"/>
                  <a:pt x="54" y="83"/>
                  <a:pt x="60" y="88"/>
                </a:cubicBezTo>
                <a:cubicBezTo>
                  <a:pt x="74" y="102"/>
                  <a:pt x="94" y="106"/>
                  <a:pt x="111" y="9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8" y="132"/>
                  <a:pt x="105" y="132"/>
                  <a:pt x="104" y="130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5" y="120"/>
                  <a:pt x="91" y="120"/>
                  <a:pt x="88" y="122"/>
                </a:cubicBezTo>
                <a:cubicBezTo>
                  <a:pt x="85" y="124"/>
                  <a:pt x="84" y="129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10" y="195"/>
                  <a:pt x="10" y="195"/>
                  <a:pt x="10" y="195"/>
                </a:cubicBezTo>
                <a:cubicBezTo>
                  <a:pt x="1" y="203"/>
                  <a:pt x="0" y="217"/>
                  <a:pt x="8" y="226"/>
                </a:cubicBezTo>
                <a:cubicBezTo>
                  <a:pt x="16" y="235"/>
                  <a:pt x="30" y="236"/>
                  <a:pt x="39" y="229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5"/>
                  <a:pt x="120" y="166"/>
                  <a:pt x="123" y="163"/>
                </a:cubicBezTo>
                <a:cubicBezTo>
                  <a:pt x="126" y="160"/>
                  <a:pt x="126" y="156"/>
                  <a:pt x="123" y="15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6" y="144"/>
                  <a:pt x="116" y="142"/>
                  <a:pt x="118" y="140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6" y="232"/>
                  <a:pt x="258" y="232"/>
                  <a:pt x="265" y="225"/>
                </a:cubicBezTo>
                <a:cubicBezTo>
                  <a:pt x="272" y="217"/>
                  <a:pt x="272" y="206"/>
                  <a:pt x="265" y="199"/>
                </a:cubicBezTo>
                <a:close/>
                <a:moveTo>
                  <a:pt x="252" y="220"/>
                </a:moveTo>
                <a:cubicBezTo>
                  <a:pt x="248" y="220"/>
                  <a:pt x="245" y="216"/>
                  <a:pt x="245" y="212"/>
                </a:cubicBezTo>
                <a:cubicBezTo>
                  <a:pt x="245" y="208"/>
                  <a:pt x="248" y="204"/>
                  <a:pt x="252" y="204"/>
                </a:cubicBezTo>
                <a:cubicBezTo>
                  <a:pt x="257" y="204"/>
                  <a:pt x="260" y="208"/>
                  <a:pt x="260" y="212"/>
                </a:cubicBezTo>
                <a:cubicBezTo>
                  <a:pt x="260" y="216"/>
                  <a:pt x="257" y="220"/>
                  <a:pt x="252" y="220"/>
                </a:cubicBezTo>
                <a:close/>
              </a:path>
            </a:pathLst>
          </a:custGeom>
          <a:solidFill>
            <a:srgbClr val="0067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100 Marcador de texto">
            <a:extLst>
              <a:ext uri="{FF2B5EF4-FFF2-40B4-BE49-F238E27FC236}">
                <a16:creationId xmlns:a16="http://schemas.microsoft.com/office/drawing/2014/main" id="{9BAD24DB-B6F8-40FF-8503-543F2CC045AD}"/>
              </a:ext>
            </a:extLst>
          </p:cNvPr>
          <p:cNvSpPr txBox="1">
            <a:spLocks/>
          </p:cNvSpPr>
          <p:nvPr/>
        </p:nvSpPr>
        <p:spPr>
          <a:xfrm>
            <a:off x="4712555" y="3778755"/>
            <a:ext cx="137581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PUESTA EN MARCHA </a:t>
            </a:r>
          </a:p>
          <a:p>
            <a:r>
              <a:rPr lang="es-AR" dirty="0"/>
              <a:t>PTE</a:t>
            </a:r>
          </a:p>
        </p:txBody>
      </p:sp>
      <p:sp>
        <p:nvSpPr>
          <p:cNvPr id="54" name="Freeform 158">
            <a:extLst>
              <a:ext uri="{FF2B5EF4-FFF2-40B4-BE49-F238E27FC236}">
                <a16:creationId xmlns:a16="http://schemas.microsoft.com/office/drawing/2014/main" id="{6698ABA8-CAE9-471D-A6AF-FF0BEF48C819}"/>
              </a:ext>
            </a:extLst>
          </p:cNvPr>
          <p:cNvSpPr>
            <a:spLocks noEditPoints="1"/>
          </p:cNvSpPr>
          <p:nvPr/>
        </p:nvSpPr>
        <p:spPr bwMode="auto">
          <a:xfrm>
            <a:off x="3602443" y="3080570"/>
            <a:ext cx="358775" cy="355276"/>
          </a:xfrm>
          <a:custGeom>
            <a:avLst/>
            <a:gdLst/>
            <a:ahLst/>
            <a:cxnLst>
              <a:cxn ang="0">
                <a:pos x="265" y="199"/>
              </a:cxn>
              <a:cxn ang="0">
                <a:pos x="179" y="111"/>
              </a:cxn>
              <a:cxn ang="0">
                <a:pos x="171" y="102"/>
              </a:cxn>
              <a:cxn ang="0">
                <a:pos x="167" y="98"/>
              </a:cxn>
              <a:cxn ang="0">
                <a:pos x="185" y="82"/>
              </a:cxn>
              <a:cxn ang="0">
                <a:pos x="196" y="76"/>
              </a:cxn>
              <a:cxn ang="0">
                <a:pos x="196" y="76"/>
              </a:cxn>
              <a:cxn ang="0">
                <a:pos x="209" y="67"/>
              </a:cxn>
              <a:cxn ang="0">
                <a:pos x="223" y="52"/>
              </a:cxn>
              <a:cxn ang="0">
                <a:pos x="223" y="48"/>
              </a:cxn>
              <a:cxn ang="0">
                <a:pos x="217" y="41"/>
              </a:cxn>
              <a:cxn ang="0">
                <a:pos x="213" y="40"/>
              </a:cxn>
              <a:cxn ang="0">
                <a:pos x="196" y="52"/>
              </a:cxn>
              <a:cxn ang="0">
                <a:pos x="185" y="63"/>
              </a:cxn>
              <a:cxn ang="0">
                <a:pos x="185" y="63"/>
              </a:cxn>
              <a:cxn ang="0">
                <a:pos x="177" y="73"/>
              </a:cxn>
              <a:cxn ang="0">
                <a:pos x="158" y="89"/>
              </a:cxn>
              <a:cxn ang="0">
                <a:pos x="140" y="71"/>
              </a:cxn>
              <a:cxn ang="0">
                <a:pos x="129" y="19"/>
              </a:cxn>
              <a:cxn ang="0">
                <a:pos x="60" y="19"/>
              </a:cxn>
              <a:cxn ang="0">
                <a:pos x="48" y="39"/>
              </a:cxn>
              <a:cxn ang="0">
                <a:pos x="86" y="39"/>
              </a:cxn>
              <a:cxn ang="0">
                <a:pos x="91" y="41"/>
              </a:cxn>
              <a:cxn ang="0">
                <a:pos x="93" y="46"/>
              </a:cxn>
              <a:cxn ang="0">
                <a:pos x="93" y="62"/>
              </a:cxn>
              <a:cxn ang="0">
                <a:pos x="91" y="67"/>
              </a:cxn>
              <a:cxn ang="0">
                <a:pos x="86" y="69"/>
              </a:cxn>
              <a:cxn ang="0">
                <a:pos x="48" y="69"/>
              </a:cxn>
              <a:cxn ang="0">
                <a:pos x="60" y="88"/>
              </a:cxn>
              <a:cxn ang="0">
                <a:pos x="111" y="99"/>
              </a:cxn>
              <a:cxn ang="0">
                <a:pos x="127" y="115"/>
              </a:cxn>
              <a:cxn ang="0">
                <a:pos x="109" y="131"/>
              </a:cxn>
              <a:cxn ang="0">
                <a:pos x="104" y="130"/>
              </a:cxn>
              <a:cxn ang="0">
                <a:pos x="97" y="123"/>
              </a:cxn>
              <a:cxn ang="0">
                <a:pos x="88" y="122"/>
              </a:cxn>
              <a:cxn ang="0">
                <a:pos x="87" y="132"/>
              </a:cxn>
              <a:cxn ang="0">
                <a:pos x="87" y="132"/>
              </a:cxn>
              <a:cxn ang="0">
                <a:pos x="10" y="195"/>
              </a:cxn>
              <a:cxn ang="0">
                <a:pos x="8" y="226"/>
              </a:cxn>
              <a:cxn ang="0">
                <a:pos x="39" y="229"/>
              </a:cxn>
              <a:cxn ang="0">
                <a:pos x="113" y="162"/>
              </a:cxn>
              <a:cxn ang="0">
                <a:pos x="113" y="162"/>
              </a:cxn>
              <a:cxn ang="0">
                <a:pos x="123" y="163"/>
              </a:cxn>
              <a:cxn ang="0">
                <a:pos x="123" y="153"/>
              </a:cxn>
              <a:cxn ang="0">
                <a:pos x="117" y="146"/>
              </a:cxn>
              <a:cxn ang="0">
                <a:pos x="118" y="140"/>
              </a:cxn>
              <a:cxn ang="0">
                <a:pos x="136" y="124"/>
              </a:cxn>
              <a:cxn ang="0">
                <a:pos x="143" y="130"/>
              </a:cxn>
              <a:cxn ang="0">
                <a:pos x="152" y="139"/>
              </a:cxn>
              <a:cxn ang="0">
                <a:pos x="239" y="225"/>
              </a:cxn>
              <a:cxn ang="0">
                <a:pos x="265" y="225"/>
              </a:cxn>
              <a:cxn ang="0">
                <a:pos x="265" y="199"/>
              </a:cxn>
              <a:cxn ang="0">
                <a:pos x="252" y="220"/>
              </a:cxn>
              <a:cxn ang="0">
                <a:pos x="245" y="212"/>
              </a:cxn>
              <a:cxn ang="0">
                <a:pos x="252" y="204"/>
              </a:cxn>
              <a:cxn ang="0">
                <a:pos x="260" y="212"/>
              </a:cxn>
              <a:cxn ang="0">
                <a:pos x="252" y="220"/>
              </a:cxn>
            </a:cxnLst>
            <a:rect l="0" t="0" r="r" b="b"/>
            <a:pathLst>
              <a:path w="272" h="236">
                <a:moveTo>
                  <a:pt x="265" y="199"/>
                </a:moveTo>
                <a:cubicBezTo>
                  <a:pt x="179" y="111"/>
                  <a:pt x="179" y="111"/>
                  <a:pt x="179" y="111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0"/>
                  <a:pt x="192" y="78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201" y="74"/>
                  <a:pt x="205" y="71"/>
                  <a:pt x="209" y="67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4" y="51"/>
                  <a:pt x="224" y="49"/>
                  <a:pt x="22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6" y="39"/>
                  <a:pt x="214" y="39"/>
                  <a:pt x="213" y="40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91" y="55"/>
                  <a:pt x="187" y="59"/>
                  <a:pt x="185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3" y="67"/>
                  <a:pt x="180" y="70"/>
                  <a:pt x="177" y="73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6" y="53"/>
                  <a:pt x="143" y="33"/>
                  <a:pt x="129" y="19"/>
                </a:cubicBezTo>
                <a:cubicBezTo>
                  <a:pt x="110" y="0"/>
                  <a:pt x="79" y="0"/>
                  <a:pt x="60" y="19"/>
                </a:cubicBezTo>
                <a:cubicBezTo>
                  <a:pt x="54" y="25"/>
                  <a:pt x="50" y="32"/>
                  <a:pt x="48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8" y="39"/>
                  <a:pt x="89" y="40"/>
                  <a:pt x="91" y="41"/>
                </a:cubicBezTo>
                <a:cubicBezTo>
                  <a:pt x="92" y="43"/>
                  <a:pt x="93" y="44"/>
                  <a:pt x="93" y="46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4"/>
                  <a:pt x="92" y="65"/>
                  <a:pt x="91" y="67"/>
                </a:cubicBezTo>
                <a:cubicBezTo>
                  <a:pt x="89" y="68"/>
                  <a:pt x="88" y="69"/>
                  <a:pt x="8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76"/>
                  <a:pt x="54" y="83"/>
                  <a:pt x="60" y="88"/>
                </a:cubicBezTo>
                <a:cubicBezTo>
                  <a:pt x="74" y="102"/>
                  <a:pt x="94" y="106"/>
                  <a:pt x="111" y="9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8" y="132"/>
                  <a:pt x="105" y="132"/>
                  <a:pt x="104" y="130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5" y="120"/>
                  <a:pt x="91" y="120"/>
                  <a:pt x="88" y="122"/>
                </a:cubicBezTo>
                <a:cubicBezTo>
                  <a:pt x="85" y="124"/>
                  <a:pt x="84" y="129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10" y="195"/>
                  <a:pt x="10" y="195"/>
                  <a:pt x="10" y="195"/>
                </a:cubicBezTo>
                <a:cubicBezTo>
                  <a:pt x="1" y="203"/>
                  <a:pt x="0" y="217"/>
                  <a:pt x="8" y="226"/>
                </a:cubicBezTo>
                <a:cubicBezTo>
                  <a:pt x="16" y="235"/>
                  <a:pt x="30" y="236"/>
                  <a:pt x="39" y="229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5"/>
                  <a:pt x="120" y="166"/>
                  <a:pt x="123" y="163"/>
                </a:cubicBezTo>
                <a:cubicBezTo>
                  <a:pt x="126" y="160"/>
                  <a:pt x="126" y="156"/>
                  <a:pt x="123" y="15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6" y="144"/>
                  <a:pt x="116" y="142"/>
                  <a:pt x="118" y="140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6" y="232"/>
                  <a:pt x="258" y="232"/>
                  <a:pt x="265" y="225"/>
                </a:cubicBezTo>
                <a:cubicBezTo>
                  <a:pt x="272" y="217"/>
                  <a:pt x="272" y="206"/>
                  <a:pt x="265" y="199"/>
                </a:cubicBezTo>
                <a:close/>
                <a:moveTo>
                  <a:pt x="252" y="220"/>
                </a:moveTo>
                <a:cubicBezTo>
                  <a:pt x="248" y="220"/>
                  <a:pt x="245" y="216"/>
                  <a:pt x="245" y="212"/>
                </a:cubicBezTo>
                <a:cubicBezTo>
                  <a:pt x="245" y="208"/>
                  <a:pt x="248" y="204"/>
                  <a:pt x="252" y="204"/>
                </a:cubicBezTo>
                <a:cubicBezTo>
                  <a:pt x="257" y="204"/>
                  <a:pt x="260" y="208"/>
                  <a:pt x="260" y="212"/>
                </a:cubicBezTo>
                <a:cubicBezTo>
                  <a:pt x="260" y="216"/>
                  <a:pt x="257" y="220"/>
                  <a:pt x="252" y="220"/>
                </a:cubicBezTo>
                <a:close/>
              </a:path>
            </a:pathLst>
          </a:cu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/>
          <a:p>
            <a:pPr defTabSz="457200">
              <a:buClr>
                <a:srgbClr val="0067A8"/>
              </a:buClr>
              <a:buSzPct val="95000"/>
            </a:pP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53" name="100 Marcador de texto">
            <a:extLst>
              <a:ext uri="{FF2B5EF4-FFF2-40B4-BE49-F238E27FC236}">
                <a16:creationId xmlns:a16="http://schemas.microsoft.com/office/drawing/2014/main" id="{6CFA49F2-75A8-443E-840A-FC43509B456C}"/>
              </a:ext>
            </a:extLst>
          </p:cNvPr>
          <p:cNvSpPr txBox="1">
            <a:spLocks/>
          </p:cNvSpPr>
          <p:nvPr/>
        </p:nvSpPr>
        <p:spPr>
          <a:xfrm>
            <a:off x="4702146" y="1585309"/>
            <a:ext cx="137581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/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OPTIMIZACIÓN BAT 01 CHA</a:t>
            </a:r>
          </a:p>
          <a:p>
            <a:endParaRPr lang="es-AR" dirty="0"/>
          </a:p>
        </p:txBody>
      </p:sp>
      <p:sp>
        <p:nvSpPr>
          <p:cNvPr id="55" name="101 Marcador de texto">
            <a:extLst>
              <a:ext uri="{FF2B5EF4-FFF2-40B4-BE49-F238E27FC236}">
                <a16:creationId xmlns:a16="http://schemas.microsoft.com/office/drawing/2014/main" id="{80F55204-2976-4DD0-BBED-2A0D210DD54A}"/>
              </a:ext>
            </a:extLst>
          </p:cNvPr>
          <p:cNvSpPr txBox="1">
            <a:spLocks/>
          </p:cNvSpPr>
          <p:nvPr/>
        </p:nvSpPr>
        <p:spPr>
          <a:xfrm>
            <a:off x="6191327" y="1585309"/>
            <a:ext cx="13752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/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PUESTA EN MARCHA </a:t>
            </a:r>
          </a:p>
          <a:p>
            <a:r>
              <a:rPr lang="es-AR" dirty="0"/>
              <a:t>OIW (Medidor de HC)</a:t>
            </a:r>
          </a:p>
          <a:p>
            <a:endParaRPr lang="es-AR" dirty="0"/>
          </a:p>
        </p:txBody>
      </p:sp>
      <p:sp>
        <p:nvSpPr>
          <p:cNvPr id="56" name="102 Marcador de texto">
            <a:extLst>
              <a:ext uri="{FF2B5EF4-FFF2-40B4-BE49-F238E27FC236}">
                <a16:creationId xmlns:a16="http://schemas.microsoft.com/office/drawing/2014/main" id="{7EB29C22-1431-4A77-ADE9-843A6DA2E21F}"/>
              </a:ext>
            </a:extLst>
          </p:cNvPr>
          <p:cNvSpPr txBox="1">
            <a:spLocks/>
          </p:cNvSpPr>
          <p:nvPr/>
        </p:nvSpPr>
        <p:spPr>
          <a:xfrm>
            <a:off x="7660685" y="1578205"/>
            <a:ext cx="137581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/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LABORATORIO PIA DBY MZA</a:t>
            </a:r>
          </a:p>
          <a:p>
            <a:r>
              <a:rPr lang="es-AR" dirty="0"/>
              <a:t>TERCIARIZADO</a:t>
            </a:r>
          </a:p>
        </p:txBody>
      </p:sp>
      <p:sp>
        <p:nvSpPr>
          <p:cNvPr id="59" name="110 Marcador de texto">
            <a:extLst>
              <a:ext uri="{FF2B5EF4-FFF2-40B4-BE49-F238E27FC236}">
                <a16:creationId xmlns:a16="http://schemas.microsoft.com/office/drawing/2014/main" id="{B8F40995-D6A6-4605-A785-C9D94B9CA21E}"/>
              </a:ext>
            </a:extLst>
          </p:cNvPr>
          <p:cNvSpPr txBox="1">
            <a:spLocks/>
          </p:cNvSpPr>
          <p:nvPr/>
        </p:nvSpPr>
        <p:spPr>
          <a:xfrm>
            <a:off x="4714961" y="1214478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Jun 2018</a:t>
            </a:r>
          </a:p>
        </p:txBody>
      </p:sp>
      <p:sp>
        <p:nvSpPr>
          <p:cNvPr id="60" name="111 Marcador de texto">
            <a:extLst>
              <a:ext uri="{FF2B5EF4-FFF2-40B4-BE49-F238E27FC236}">
                <a16:creationId xmlns:a16="http://schemas.microsoft.com/office/drawing/2014/main" id="{679C8CDB-42A1-472B-929B-23442E8AA153}"/>
              </a:ext>
            </a:extLst>
          </p:cNvPr>
          <p:cNvSpPr txBox="1">
            <a:spLocks/>
          </p:cNvSpPr>
          <p:nvPr/>
        </p:nvSpPr>
        <p:spPr>
          <a:xfrm>
            <a:off x="6188551" y="1214478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Jul 2018</a:t>
            </a:r>
          </a:p>
        </p:txBody>
      </p:sp>
      <p:sp>
        <p:nvSpPr>
          <p:cNvPr id="61" name="112 Marcador de texto">
            <a:extLst>
              <a:ext uri="{FF2B5EF4-FFF2-40B4-BE49-F238E27FC236}">
                <a16:creationId xmlns:a16="http://schemas.microsoft.com/office/drawing/2014/main" id="{41E27DA5-703F-49B8-A4CC-904237A251A8}"/>
              </a:ext>
            </a:extLst>
          </p:cNvPr>
          <p:cNvSpPr txBox="1">
            <a:spLocks/>
          </p:cNvSpPr>
          <p:nvPr/>
        </p:nvSpPr>
        <p:spPr>
          <a:xfrm>
            <a:off x="7660984" y="1207374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 err="1"/>
              <a:t>Sep</a:t>
            </a:r>
            <a:r>
              <a:rPr lang="es-AR" dirty="0"/>
              <a:t> 2018</a:t>
            </a:r>
          </a:p>
        </p:txBody>
      </p:sp>
      <p:sp>
        <p:nvSpPr>
          <p:cNvPr id="62" name="Freeform 17">
            <a:extLst>
              <a:ext uri="{FF2B5EF4-FFF2-40B4-BE49-F238E27FC236}">
                <a16:creationId xmlns:a16="http://schemas.microsoft.com/office/drawing/2014/main" id="{943E3031-E15A-4071-A85E-EF96C72E0EA0}"/>
              </a:ext>
            </a:extLst>
          </p:cNvPr>
          <p:cNvSpPr>
            <a:spLocks/>
          </p:cNvSpPr>
          <p:nvPr/>
        </p:nvSpPr>
        <p:spPr bwMode="auto">
          <a:xfrm>
            <a:off x="5341867" y="877247"/>
            <a:ext cx="220004" cy="307089"/>
          </a:xfrm>
          <a:custGeom>
            <a:avLst/>
            <a:gdLst/>
            <a:ahLst/>
            <a:cxnLst>
              <a:cxn ang="0">
                <a:pos x="58" y="161"/>
              </a:cxn>
              <a:cxn ang="0">
                <a:pos x="116" y="104"/>
              </a:cxn>
              <a:cxn ang="0">
                <a:pos x="59" y="2"/>
              </a:cxn>
              <a:cxn ang="0">
                <a:pos x="57" y="1"/>
              </a:cxn>
              <a:cxn ang="0">
                <a:pos x="0" y="104"/>
              </a:cxn>
              <a:cxn ang="0">
                <a:pos x="58" y="161"/>
              </a:cxn>
            </a:cxnLst>
            <a:rect l="0" t="0" r="r" b="b"/>
            <a:pathLst>
              <a:path w="116" h="161">
                <a:moveTo>
                  <a:pt x="58" y="161"/>
                </a:moveTo>
                <a:cubicBezTo>
                  <a:pt x="90" y="161"/>
                  <a:pt x="116" y="136"/>
                  <a:pt x="116" y="104"/>
                </a:cubicBezTo>
                <a:cubicBezTo>
                  <a:pt x="116" y="62"/>
                  <a:pt x="67" y="36"/>
                  <a:pt x="59" y="2"/>
                </a:cubicBezTo>
                <a:cubicBezTo>
                  <a:pt x="59" y="0"/>
                  <a:pt x="57" y="0"/>
                  <a:pt x="57" y="1"/>
                </a:cubicBezTo>
                <a:cubicBezTo>
                  <a:pt x="48" y="36"/>
                  <a:pt x="0" y="61"/>
                  <a:pt x="0" y="104"/>
                </a:cubicBezTo>
                <a:cubicBezTo>
                  <a:pt x="0" y="136"/>
                  <a:pt x="26" y="161"/>
                  <a:pt x="58" y="161"/>
                </a:cubicBezTo>
                <a:close/>
              </a:path>
            </a:pathLst>
          </a:custGeom>
          <a:solidFill>
            <a:srgbClr val="0067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4" name="Freeform 158">
            <a:extLst>
              <a:ext uri="{FF2B5EF4-FFF2-40B4-BE49-F238E27FC236}">
                <a16:creationId xmlns:a16="http://schemas.microsoft.com/office/drawing/2014/main" id="{C0618A2D-DD8B-45A0-8F9A-DADD4AA00669}"/>
              </a:ext>
            </a:extLst>
          </p:cNvPr>
          <p:cNvSpPr>
            <a:spLocks noEditPoints="1"/>
          </p:cNvSpPr>
          <p:nvPr/>
        </p:nvSpPr>
        <p:spPr bwMode="auto">
          <a:xfrm>
            <a:off x="4911085" y="854437"/>
            <a:ext cx="358775" cy="312739"/>
          </a:xfrm>
          <a:custGeom>
            <a:avLst/>
            <a:gdLst/>
            <a:ahLst/>
            <a:cxnLst>
              <a:cxn ang="0">
                <a:pos x="265" y="199"/>
              </a:cxn>
              <a:cxn ang="0">
                <a:pos x="179" y="111"/>
              </a:cxn>
              <a:cxn ang="0">
                <a:pos x="171" y="102"/>
              </a:cxn>
              <a:cxn ang="0">
                <a:pos x="167" y="98"/>
              </a:cxn>
              <a:cxn ang="0">
                <a:pos x="185" y="82"/>
              </a:cxn>
              <a:cxn ang="0">
                <a:pos x="196" y="76"/>
              </a:cxn>
              <a:cxn ang="0">
                <a:pos x="196" y="76"/>
              </a:cxn>
              <a:cxn ang="0">
                <a:pos x="209" y="67"/>
              </a:cxn>
              <a:cxn ang="0">
                <a:pos x="223" y="52"/>
              </a:cxn>
              <a:cxn ang="0">
                <a:pos x="223" y="48"/>
              </a:cxn>
              <a:cxn ang="0">
                <a:pos x="217" y="41"/>
              </a:cxn>
              <a:cxn ang="0">
                <a:pos x="213" y="40"/>
              </a:cxn>
              <a:cxn ang="0">
                <a:pos x="196" y="52"/>
              </a:cxn>
              <a:cxn ang="0">
                <a:pos x="185" y="63"/>
              </a:cxn>
              <a:cxn ang="0">
                <a:pos x="185" y="63"/>
              </a:cxn>
              <a:cxn ang="0">
                <a:pos x="177" y="73"/>
              </a:cxn>
              <a:cxn ang="0">
                <a:pos x="158" y="89"/>
              </a:cxn>
              <a:cxn ang="0">
                <a:pos x="140" y="71"/>
              </a:cxn>
              <a:cxn ang="0">
                <a:pos x="129" y="19"/>
              </a:cxn>
              <a:cxn ang="0">
                <a:pos x="60" y="19"/>
              </a:cxn>
              <a:cxn ang="0">
                <a:pos x="48" y="39"/>
              </a:cxn>
              <a:cxn ang="0">
                <a:pos x="86" y="39"/>
              </a:cxn>
              <a:cxn ang="0">
                <a:pos x="91" y="41"/>
              </a:cxn>
              <a:cxn ang="0">
                <a:pos x="93" y="46"/>
              </a:cxn>
              <a:cxn ang="0">
                <a:pos x="93" y="62"/>
              </a:cxn>
              <a:cxn ang="0">
                <a:pos x="91" y="67"/>
              </a:cxn>
              <a:cxn ang="0">
                <a:pos x="86" y="69"/>
              </a:cxn>
              <a:cxn ang="0">
                <a:pos x="48" y="69"/>
              </a:cxn>
              <a:cxn ang="0">
                <a:pos x="60" y="88"/>
              </a:cxn>
              <a:cxn ang="0">
                <a:pos x="111" y="99"/>
              </a:cxn>
              <a:cxn ang="0">
                <a:pos x="127" y="115"/>
              </a:cxn>
              <a:cxn ang="0">
                <a:pos x="109" y="131"/>
              </a:cxn>
              <a:cxn ang="0">
                <a:pos x="104" y="130"/>
              </a:cxn>
              <a:cxn ang="0">
                <a:pos x="97" y="123"/>
              </a:cxn>
              <a:cxn ang="0">
                <a:pos x="88" y="122"/>
              </a:cxn>
              <a:cxn ang="0">
                <a:pos x="87" y="132"/>
              </a:cxn>
              <a:cxn ang="0">
                <a:pos x="87" y="132"/>
              </a:cxn>
              <a:cxn ang="0">
                <a:pos x="10" y="195"/>
              </a:cxn>
              <a:cxn ang="0">
                <a:pos x="8" y="226"/>
              </a:cxn>
              <a:cxn ang="0">
                <a:pos x="39" y="229"/>
              </a:cxn>
              <a:cxn ang="0">
                <a:pos x="113" y="162"/>
              </a:cxn>
              <a:cxn ang="0">
                <a:pos x="113" y="162"/>
              </a:cxn>
              <a:cxn ang="0">
                <a:pos x="123" y="163"/>
              </a:cxn>
              <a:cxn ang="0">
                <a:pos x="123" y="153"/>
              </a:cxn>
              <a:cxn ang="0">
                <a:pos x="117" y="146"/>
              </a:cxn>
              <a:cxn ang="0">
                <a:pos x="118" y="140"/>
              </a:cxn>
              <a:cxn ang="0">
                <a:pos x="136" y="124"/>
              </a:cxn>
              <a:cxn ang="0">
                <a:pos x="143" y="130"/>
              </a:cxn>
              <a:cxn ang="0">
                <a:pos x="152" y="139"/>
              </a:cxn>
              <a:cxn ang="0">
                <a:pos x="239" y="225"/>
              </a:cxn>
              <a:cxn ang="0">
                <a:pos x="265" y="225"/>
              </a:cxn>
              <a:cxn ang="0">
                <a:pos x="265" y="199"/>
              </a:cxn>
              <a:cxn ang="0">
                <a:pos x="252" y="220"/>
              </a:cxn>
              <a:cxn ang="0">
                <a:pos x="245" y="212"/>
              </a:cxn>
              <a:cxn ang="0">
                <a:pos x="252" y="204"/>
              </a:cxn>
              <a:cxn ang="0">
                <a:pos x="260" y="212"/>
              </a:cxn>
              <a:cxn ang="0">
                <a:pos x="252" y="220"/>
              </a:cxn>
            </a:cxnLst>
            <a:rect l="0" t="0" r="r" b="b"/>
            <a:pathLst>
              <a:path w="272" h="236">
                <a:moveTo>
                  <a:pt x="265" y="199"/>
                </a:moveTo>
                <a:cubicBezTo>
                  <a:pt x="179" y="111"/>
                  <a:pt x="179" y="111"/>
                  <a:pt x="179" y="111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0"/>
                  <a:pt x="192" y="78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201" y="74"/>
                  <a:pt x="205" y="71"/>
                  <a:pt x="209" y="67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4" y="51"/>
                  <a:pt x="224" y="49"/>
                  <a:pt x="22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6" y="39"/>
                  <a:pt x="214" y="39"/>
                  <a:pt x="213" y="40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91" y="55"/>
                  <a:pt x="187" y="59"/>
                  <a:pt x="185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3" y="67"/>
                  <a:pt x="180" y="70"/>
                  <a:pt x="177" y="73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6" y="53"/>
                  <a:pt x="143" y="33"/>
                  <a:pt x="129" y="19"/>
                </a:cubicBezTo>
                <a:cubicBezTo>
                  <a:pt x="110" y="0"/>
                  <a:pt x="79" y="0"/>
                  <a:pt x="60" y="19"/>
                </a:cubicBezTo>
                <a:cubicBezTo>
                  <a:pt x="54" y="25"/>
                  <a:pt x="50" y="32"/>
                  <a:pt x="48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8" y="39"/>
                  <a:pt x="89" y="40"/>
                  <a:pt x="91" y="41"/>
                </a:cubicBezTo>
                <a:cubicBezTo>
                  <a:pt x="92" y="43"/>
                  <a:pt x="93" y="44"/>
                  <a:pt x="93" y="46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4"/>
                  <a:pt x="92" y="65"/>
                  <a:pt x="91" y="67"/>
                </a:cubicBezTo>
                <a:cubicBezTo>
                  <a:pt x="89" y="68"/>
                  <a:pt x="88" y="69"/>
                  <a:pt x="8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76"/>
                  <a:pt x="54" y="83"/>
                  <a:pt x="60" y="88"/>
                </a:cubicBezTo>
                <a:cubicBezTo>
                  <a:pt x="74" y="102"/>
                  <a:pt x="94" y="106"/>
                  <a:pt x="111" y="9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8" y="132"/>
                  <a:pt x="105" y="132"/>
                  <a:pt x="104" y="130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5" y="120"/>
                  <a:pt x="91" y="120"/>
                  <a:pt x="88" y="122"/>
                </a:cubicBezTo>
                <a:cubicBezTo>
                  <a:pt x="85" y="124"/>
                  <a:pt x="84" y="129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10" y="195"/>
                  <a:pt x="10" y="195"/>
                  <a:pt x="10" y="195"/>
                </a:cubicBezTo>
                <a:cubicBezTo>
                  <a:pt x="1" y="203"/>
                  <a:pt x="0" y="217"/>
                  <a:pt x="8" y="226"/>
                </a:cubicBezTo>
                <a:cubicBezTo>
                  <a:pt x="16" y="235"/>
                  <a:pt x="30" y="236"/>
                  <a:pt x="39" y="229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5"/>
                  <a:pt x="120" y="166"/>
                  <a:pt x="123" y="163"/>
                </a:cubicBezTo>
                <a:cubicBezTo>
                  <a:pt x="126" y="160"/>
                  <a:pt x="126" y="156"/>
                  <a:pt x="123" y="15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6" y="144"/>
                  <a:pt x="116" y="142"/>
                  <a:pt x="118" y="140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6" y="232"/>
                  <a:pt x="258" y="232"/>
                  <a:pt x="265" y="225"/>
                </a:cubicBezTo>
                <a:cubicBezTo>
                  <a:pt x="272" y="217"/>
                  <a:pt x="272" y="206"/>
                  <a:pt x="265" y="199"/>
                </a:cubicBezTo>
                <a:close/>
                <a:moveTo>
                  <a:pt x="252" y="220"/>
                </a:moveTo>
                <a:cubicBezTo>
                  <a:pt x="248" y="220"/>
                  <a:pt x="245" y="216"/>
                  <a:pt x="245" y="212"/>
                </a:cubicBezTo>
                <a:cubicBezTo>
                  <a:pt x="245" y="208"/>
                  <a:pt x="248" y="204"/>
                  <a:pt x="252" y="204"/>
                </a:cubicBezTo>
                <a:cubicBezTo>
                  <a:pt x="257" y="204"/>
                  <a:pt x="260" y="208"/>
                  <a:pt x="260" y="212"/>
                </a:cubicBezTo>
                <a:cubicBezTo>
                  <a:pt x="260" y="216"/>
                  <a:pt x="257" y="220"/>
                  <a:pt x="252" y="220"/>
                </a:cubicBezTo>
                <a:close/>
              </a:path>
            </a:pathLst>
          </a:custGeom>
          <a:solidFill>
            <a:srgbClr val="0067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5" name="Freeform 158">
            <a:extLst>
              <a:ext uri="{FF2B5EF4-FFF2-40B4-BE49-F238E27FC236}">
                <a16:creationId xmlns:a16="http://schemas.microsoft.com/office/drawing/2014/main" id="{2F538DEC-C78D-46FA-BE5A-D8FAE40510FD}"/>
              </a:ext>
            </a:extLst>
          </p:cNvPr>
          <p:cNvSpPr>
            <a:spLocks noEditPoints="1"/>
          </p:cNvSpPr>
          <p:nvPr/>
        </p:nvSpPr>
        <p:spPr bwMode="auto">
          <a:xfrm>
            <a:off x="6532897" y="845367"/>
            <a:ext cx="358775" cy="312739"/>
          </a:xfrm>
          <a:custGeom>
            <a:avLst/>
            <a:gdLst/>
            <a:ahLst/>
            <a:cxnLst>
              <a:cxn ang="0">
                <a:pos x="265" y="199"/>
              </a:cxn>
              <a:cxn ang="0">
                <a:pos x="179" y="111"/>
              </a:cxn>
              <a:cxn ang="0">
                <a:pos x="171" y="102"/>
              </a:cxn>
              <a:cxn ang="0">
                <a:pos x="167" y="98"/>
              </a:cxn>
              <a:cxn ang="0">
                <a:pos x="185" y="82"/>
              </a:cxn>
              <a:cxn ang="0">
                <a:pos x="196" y="76"/>
              </a:cxn>
              <a:cxn ang="0">
                <a:pos x="196" y="76"/>
              </a:cxn>
              <a:cxn ang="0">
                <a:pos x="209" y="67"/>
              </a:cxn>
              <a:cxn ang="0">
                <a:pos x="223" y="52"/>
              </a:cxn>
              <a:cxn ang="0">
                <a:pos x="223" y="48"/>
              </a:cxn>
              <a:cxn ang="0">
                <a:pos x="217" y="41"/>
              </a:cxn>
              <a:cxn ang="0">
                <a:pos x="213" y="40"/>
              </a:cxn>
              <a:cxn ang="0">
                <a:pos x="196" y="52"/>
              </a:cxn>
              <a:cxn ang="0">
                <a:pos x="185" y="63"/>
              </a:cxn>
              <a:cxn ang="0">
                <a:pos x="185" y="63"/>
              </a:cxn>
              <a:cxn ang="0">
                <a:pos x="177" y="73"/>
              </a:cxn>
              <a:cxn ang="0">
                <a:pos x="158" y="89"/>
              </a:cxn>
              <a:cxn ang="0">
                <a:pos x="140" y="71"/>
              </a:cxn>
              <a:cxn ang="0">
                <a:pos x="129" y="19"/>
              </a:cxn>
              <a:cxn ang="0">
                <a:pos x="60" y="19"/>
              </a:cxn>
              <a:cxn ang="0">
                <a:pos x="48" y="39"/>
              </a:cxn>
              <a:cxn ang="0">
                <a:pos x="86" y="39"/>
              </a:cxn>
              <a:cxn ang="0">
                <a:pos x="91" y="41"/>
              </a:cxn>
              <a:cxn ang="0">
                <a:pos x="93" y="46"/>
              </a:cxn>
              <a:cxn ang="0">
                <a:pos x="93" y="62"/>
              </a:cxn>
              <a:cxn ang="0">
                <a:pos x="91" y="67"/>
              </a:cxn>
              <a:cxn ang="0">
                <a:pos x="86" y="69"/>
              </a:cxn>
              <a:cxn ang="0">
                <a:pos x="48" y="69"/>
              </a:cxn>
              <a:cxn ang="0">
                <a:pos x="60" y="88"/>
              </a:cxn>
              <a:cxn ang="0">
                <a:pos x="111" y="99"/>
              </a:cxn>
              <a:cxn ang="0">
                <a:pos x="127" y="115"/>
              </a:cxn>
              <a:cxn ang="0">
                <a:pos x="109" y="131"/>
              </a:cxn>
              <a:cxn ang="0">
                <a:pos x="104" y="130"/>
              </a:cxn>
              <a:cxn ang="0">
                <a:pos x="97" y="123"/>
              </a:cxn>
              <a:cxn ang="0">
                <a:pos x="88" y="122"/>
              </a:cxn>
              <a:cxn ang="0">
                <a:pos x="87" y="132"/>
              </a:cxn>
              <a:cxn ang="0">
                <a:pos x="87" y="132"/>
              </a:cxn>
              <a:cxn ang="0">
                <a:pos x="10" y="195"/>
              </a:cxn>
              <a:cxn ang="0">
                <a:pos x="8" y="226"/>
              </a:cxn>
              <a:cxn ang="0">
                <a:pos x="39" y="229"/>
              </a:cxn>
              <a:cxn ang="0">
                <a:pos x="113" y="162"/>
              </a:cxn>
              <a:cxn ang="0">
                <a:pos x="113" y="162"/>
              </a:cxn>
              <a:cxn ang="0">
                <a:pos x="123" y="163"/>
              </a:cxn>
              <a:cxn ang="0">
                <a:pos x="123" y="153"/>
              </a:cxn>
              <a:cxn ang="0">
                <a:pos x="117" y="146"/>
              </a:cxn>
              <a:cxn ang="0">
                <a:pos x="118" y="140"/>
              </a:cxn>
              <a:cxn ang="0">
                <a:pos x="136" y="124"/>
              </a:cxn>
              <a:cxn ang="0">
                <a:pos x="143" y="130"/>
              </a:cxn>
              <a:cxn ang="0">
                <a:pos x="152" y="139"/>
              </a:cxn>
              <a:cxn ang="0">
                <a:pos x="239" y="225"/>
              </a:cxn>
              <a:cxn ang="0">
                <a:pos x="265" y="225"/>
              </a:cxn>
              <a:cxn ang="0">
                <a:pos x="265" y="199"/>
              </a:cxn>
              <a:cxn ang="0">
                <a:pos x="252" y="220"/>
              </a:cxn>
              <a:cxn ang="0">
                <a:pos x="245" y="212"/>
              </a:cxn>
              <a:cxn ang="0">
                <a:pos x="252" y="204"/>
              </a:cxn>
              <a:cxn ang="0">
                <a:pos x="260" y="212"/>
              </a:cxn>
              <a:cxn ang="0">
                <a:pos x="252" y="220"/>
              </a:cxn>
            </a:cxnLst>
            <a:rect l="0" t="0" r="r" b="b"/>
            <a:pathLst>
              <a:path w="272" h="236">
                <a:moveTo>
                  <a:pt x="265" y="199"/>
                </a:moveTo>
                <a:cubicBezTo>
                  <a:pt x="179" y="111"/>
                  <a:pt x="179" y="111"/>
                  <a:pt x="179" y="111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0"/>
                  <a:pt x="192" y="78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201" y="74"/>
                  <a:pt x="205" y="71"/>
                  <a:pt x="209" y="67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4" y="51"/>
                  <a:pt x="224" y="49"/>
                  <a:pt x="22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6" y="39"/>
                  <a:pt x="214" y="39"/>
                  <a:pt x="213" y="40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91" y="55"/>
                  <a:pt x="187" y="59"/>
                  <a:pt x="185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3" y="67"/>
                  <a:pt x="180" y="70"/>
                  <a:pt x="177" y="73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6" y="53"/>
                  <a:pt x="143" y="33"/>
                  <a:pt x="129" y="19"/>
                </a:cubicBezTo>
                <a:cubicBezTo>
                  <a:pt x="110" y="0"/>
                  <a:pt x="79" y="0"/>
                  <a:pt x="60" y="19"/>
                </a:cubicBezTo>
                <a:cubicBezTo>
                  <a:pt x="54" y="25"/>
                  <a:pt x="50" y="32"/>
                  <a:pt x="48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8" y="39"/>
                  <a:pt x="89" y="40"/>
                  <a:pt x="91" y="41"/>
                </a:cubicBezTo>
                <a:cubicBezTo>
                  <a:pt x="92" y="43"/>
                  <a:pt x="93" y="44"/>
                  <a:pt x="93" y="46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4"/>
                  <a:pt x="92" y="65"/>
                  <a:pt x="91" y="67"/>
                </a:cubicBezTo>
                <a:cubicBezTo>
                  <a:pt x="89" y="68"/>
                  <a:pt x="88" y="69"/>
                  <a:pt x="8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76"/>
                  <a:pt x="54" y="83"/>
                  <a:pt x="60" y="88"/>
                </a:cubicBezTo>
                <a:cubicBezTo>
                  <a:pt x="74" y="102"/>
                  <a:pt x="94" y="106"/>
                  <a:pt x="111" y="9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8" y="132"/>
                  <a:pt x="105" y="132"/>
                  <a:pt x="104" y="130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5" y="120"/>
                  <a:pt x="91" y="120"/>
                  <a:pt x="88" y="122"/>
                </a:cubicBezTo>
                <a:cubicBezTo>
                  <a:pt x="85" y="124"/>
                  <a:pt x="84" y="129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10" y="195"/>
                  <a:pt x="10" y="195"/>
                  <a:pt x="10" y="195"/>
                </a:cubicBezTo>
                <a:cubicBezTo>
                  <a:pt x="1" y="203"/>
                  <a:pt x="0" y="217"/>
                  <a:pt x="8" y="226"/>
                </a:cubicBezTo>
                <a:cubicBezTo>
                  <a:pt x="16" y="235"/>
                  <a:pt x="30" y="236"/>
                  <a:pt x="39" y="229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5"/>
                  <a:pt x="120" y="166"/>
                  <a:pt x="123" y="163"/>
                </a:cubicBezTo>
                <a:cubicBezTo>
                  <a:pt x="126" y="160"/>
                  <a:pt x="126" y="156"/>
                  <a:pt x="123" y="15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6" y="144"/>
                  <a:pt x="116" y="142"/>
                  <a:pt x="118" y="140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6" y="232"/>
                  <a:pt x="258" y="232"/>
                  <a:pt x="265" y="225"/>
                </a:cubicBezTo>
                <a:cubicBezTo>
                  <a:pt x="272" y="217"/>
                  <a:pt x="272" y="206"/>
                  <a:pt x="265" y="199"/>
                </a:cubicBezTo>
                <a:close/>
                <a:moveTo>
                  <a:pt x="252" y="220"/>
                </a:moveTo>
                <a:cubicBezTo>
                  <a:pt x="248" y="220"/>
                  <a:pt x="245" y="216"/>
                  <a:pt x="245" y="212"/>
                </a:cubicBezTo>
                <a:cubicBezTo>
                  <a:pt x="245" y="208"/>
                  <a:pt x="248" y="204"/>
                  <a:pt x="252" y="204"/>
                </a:cubicBezTo>
                <a:cubicBezTo>
                  <a:pt x="257" y="204"/>
                  <a:pt x="260" y="208"/>
                  <a:pt x="260" y="212"/>
                </a:cubicBezTo>
                <a:cubicBezTo>
                  <a:pt x="260" y="216"/>
                  <a:pt x="257" y="220"/>
                  <a:pt x="252" y="220"/>
                </a:cubicBezTo>
                <a:close/>
              </a:path>
            </a:pathLst>
          </a:custGeom>
          <a:solidFill>
            <a:srgbClr val="0067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6" name="Freeform 17">
            <a:extLst>
              <a:ext uri="{FF2B5EF4-FFF2-40B4-BE49-F238E27FC236}">
                <a16:creationId xmlns:a16="http://schemas.microsoft.com/office/drawing/2014/main" id="{FF990C74-2425-453E-B1B2-914A32902E51}"/>
              </a:ext>
            </a:extLst>
          </p:cNvPr>
          <p:cNvSpPr>
            <a:spLocks/>
          </p:cNvSpPr>
          <p:nvPr/>
        </p:nvSpPr>
        <p:spPr bwMode="auto">
          <a:xfrm>
            <a:off x="8074715" y="844176"/>
            <a:ext cx="220004" cy="307089"/>
          </a:xfrm>
          <a:custGeom>
            <a:avLst/>
            <a:gdLst/>
            <a:ahLst/>
            <a:cxnLst>
              <a:cxn ang="0">
                <a:pos x="58" y="161"/>
              </a:cxn>
              <a:cxn ang="0">
                <a:pos x="116" y="104"/>
              </a:cxn>
              <a:cxn ang="0">
                <a:pos x="59" y="2"/>
              </a:cxn>
              <a:cxn ang="0">
                <a:pos x="57" y="1"/>
              </a:cxn>
              <a:cxn ang="0">
                <a:pos x="0" y="104"/>
              </a:cxn>
              <a:cxn ang="0">
                <a:pos x="58" y="161"/>
              </a:cxn>
            </a:cxnLst>
            <a:rect l="0" t="0" r="r" b="b"/>
            <a:pathLst>
              <a:path w="116" h="161">
                <a:moveTo>
                  <a:pt x="58" y="161"/>
                </a:moveTo>
                <a:cubicBezTo>
                  <a:pt x="90" y="161"/>
                  <a:pt x="116" y="136"/>
                  <a:pt x="116" y="104"/>
                </a:cubicBezTo>
                <a:cubicBezTo>
                  <a:pt x="116" y="62"/>
                  <a:pt x="67" y="36"/>
                  <a:pt x="59" y="2"/>
                </a:cubicBezTo>
                <a:cubicBezTo>
                  <a:pt x="59" y="0"/>
                  <a:pt x="57" y="0"/>
                  <a:pt x="57" y="1"/>
                </a:cubicBezTo>
                <a:cubicBezTo>
                  <a:pt x="48" y="36"/>
                  <a:pt x="0" y="61"/>
                  <a:pt x="0" y="104"/>
                </a:cubicBezTo>
                <a:cubicBezTo>
                  <a:pt x="0" y="136"/>
                  <a:pt x="26" y="161"/>
                  <a:pt x="58" y="161"/>
                </a:cubicBezTo>
                <a:close/>
              </a:path>
            </a:pathLst>
          </a:custGeom>
          <a:solidFill>
            <a:srgbClr val="0067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8" name="111 Marcador de texto">
            <a:extLst>
              <a:ext uri="{FF2B5EF4-FFF2-40B4-BE49-F238E27FC236}">
                <a16:creationId xmlns:a16="http://schemas.microsoft.com/office/drawing/2014/main" id="{A6C76EE0-F8E2-4AFD-857E-0EF192044668}"/>
              </a:ext>
            </a:extLst>
          </p:cNvPr>
          <p:cNvSpPr txBox="1">
            <a:spLocks/>
          </p:cNvSpPr>
          <p:nvPr/>
        </p:nvSpPr>
        <p:spPr>
          <a:xfrm>
            <a:off x="6084168" y="3440309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Oct 2022</a:t>
            </a:r>
          </a:p>
        </p:txBody>
      </p:sp>
      <p:sp>
        <p:nvSpPr>
          <p:cNvPr id="69" name="Freeform 158">
            <a:extLst>
              <a:ext uri="{FF2B5EF4-FFF2-40B4-BE49-F238E27FC236}">
                <a16:creationId xmlns:a16="http://schemas.microsoft.com/office/drawing/2014/main" id="{E6328A7D-5ABF-4F5F-9519-0019AF287C6E}"/>
              </a:ext>
            </a:extLst>
          </p:cNvPr>
          <p:cNvSpPr>
            <a:spLocks noEditPoints="1"/>
          </p:cNvSpPr>
          <p:nvPr/>
        </p:nvSpPr>
        <p:spPr bwMode="auto">
          <a:xfrm>
            <a:off x="6454531" y="3100634"/>
            <a:ext cx="358775" cy="312739"/>
          </a:xfrm>
          <a:custGeom>
            <a:avLst/>
            <a:gdLst/>
            <a:ahLst/>
            <a:cxnLst>
              <a:cxn ang="0">
                <a:pos x="265" y="199"/>
              </a:cxn>
              <a:cxn ang="0">
                <a:pos x="179" y="111"/>
              </a:cxn>
              <a:cxn ang="0">
                <a:pos x="171" y="102"/>
              </a:cxn>
              <a:cxn ang="0">
                <a:pos x="167" y="98"/>
              </a:cxn>
              <a:cxn ang="0">
                <a:pos x="185" y="82"/>
              </a:cxn>
              <a:cxn ang="0">
                <a:pos x="196" y="76"/>
              </a:cxn>
              <a:cxn ang="0">
                <a:pos x="196" y="76"/>
              </a:cxn>
              <a:cxn ang="0">
                <a:pos x="209" y="67"/>
              </a:cxn>
              <a:cxn ang="0">
                <a:pos x="223" y="52"/>
              </a:cxn>
              <a:cxn ang="0">
                <a:pos x="223" y="48"/>
              </a:cxn>
              <a:cxn ang="0">
                <a:pos x="217" y="41"/>
              </a:cxn>
              <a:cxn ang="0">
                <a:pos x="213" y="40"/>
              </a:cxn>
              <a:cxn ang="0">
                <a:pos x="196" y="52"/>
              </a:cxn>
              <a:cxn ang="0">
                <a:pos x="185" y="63"/>
              </a:cxn>
              <a:cxn ang="0">
                <a:pos x="185" y="63"/>
              </a:cxn>
              <a:cxn ang="0">
                <a:pos x="177" y="73"/>
              </a:cxn>
              <a:cxn ang="0">
                <a:pos x="158" y="89"/>
              </a:cxn>
              <a:cxn ang="0">
                <a:pos x="140" y="71"/>
              </a:cxn>
              <a:cxn ang="0">
                <a:pos x="129" y="19"/>
              </a:cxn>
              <a:cxn ang="0">
                <a:pos x="60" y="19"/>
              </a:cxn>
              <a:cxn ang="0">
                <a:pos x="48" y="39"/>
              </a:cxn>
              <a:cxn ang="0">
                <a:pos x="86" y="39"/>
              </a:cxn>
              <a:cxn ang="0">
                <a:pos x="91" y="41"/>
              </a:cxn>
              <a:cxn ang="0">
                <a:pos x="93" y="46"/>
              </a:cxn>
              <a:cxn ang="0">
                <a:pos x="93" y="62"/>
              </a:cxn>
              <a:cxn ang="0">
                <a:pos x="91" y="67"/>
              </a:cxn>
              <a:cxn ang="0">
                <a:pos x="86" y="69"/>
              </a:cxn>
              <a:cxn ang="0">
                <a:pos x="48" y="69"/>
              </a:cxn>
              <a:cxn ang="0">
                <a:pos x="60" y="88"/>
              </a:cxn>
              <a:cxn ang="0">
                <a:pos x="111" y="99"/>
              </a:cxn>
              <a:cxn ang="0">
                <a:pos x="127" y="115"/>
              </a:cxn>
              <a:cxn ang="0">
                <a:pos x="109" y="131"/>
              </a:cxn>
              <a:cxn ang="0">
                <a:pos x="104" y="130"/>
              </a:cxn>
              <a:cxn ang="0">
                <a:pos x="97" y="123"/>
              </a:cxn>
              <a:cxn ang="0">
                <a:pos x="88" y="122"/>
              </a:cxn>
              <a:cxn ang="0">
                <a:pos x="87" y="132"/>
              </a:cxn>
              <a:cxn ang="0">
                <a:pos x="87" y="132"/>
              </a:cxn>
              <a:cxn ang="0">
                <a:pos x="10" y="195"/>
              </a:cxn>
              <a:cxn ang="0">
                <a:pos x="8" y="226"/>
              </a:cxn>
              <a:cxn ang="0">
                <a:pos x="39" y="229"/>
              </a:cxn>
              <a:cxn ang="0">
                <a:pos x="113" y="162"/>
              </a:cxn>
              <a:cxn ang="0">
                <a:pos x="113" y="162"/>
              </a:cxn>
              <a:cxn ang="0">
                <a:pos x="123" y="163"/>
              </a:cxn>
              <a:cxn ang="0">
                <a:pos x="123" y="153"/>
              </a:cxn>
              <a:cxn ang="0">
                <a:pos x="117" y="146"/>
              </a:cxn>
              <a:cxn ang="0">
                <a:pos x="118" y="140"/>
              </a:cxn>
              <a:cxn ang="0">
                <a:pos x="136" y="124"/>
              </a:cxn>
              <a:cxn ang="0">
                <a:pos x="143" y="130"/>
              </a:cxn>
              <a:cxn ang="0">
                <a:pos x="152" y="139"/>
              </a:cxn>
              <a:cxn ang="0">
                <a:pos x="239" y="225"/>
              </a:cxn>
              <a:cxn ang="0">
                <a:pos x="265" y="225"/>
              </a:cxn>
              <a:cxn ang="0">
                <a:pos x="265" y="199"/>
              </a:cxn>
              <a:cxn ang="0">
                <a:pos x="252" y="220"/>
              </a:cxn>
              <a:cxn ang="0">
                <a:pos x="245" y="212"/>
              </a:cxn>
              <a:cxn ang="0">
                <a:pos x="252" y="204"/>
              </a:cxn>
              <a:cxn ang="0">
                <a:pos x="260" y="212"/>
              </a:cxn>
              <a:cxn ang="0">
                <a:pos x="252" y="220"/>
              </a:cxn>
            </a:cxnLst>
            <a:rect l="0" t="0" r="r" b="b"/>
            <a:pathLst>
              <a:path w="272" h="236">
                <a:moveTo>
                  <a:pt x="265" y="199"/>
                </a:moveTo>
                <a:cubicBezTo>
                  <a:pt x="179" y="111"/>
                  <a:pt x="179" y="111"/>
                  <a:pt x="179" y="111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0"/>
                  <a:pt x="192" y="78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201" y="74"/>
                  <a:pt x="205" y="71"/>
                  <a:pt x="209" y="67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4" y="51"/>
                  <a:pt x="224" y="49"/>
                  <a:pt x="22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6" y="39"/>
                  <a:pt x="214" y="39"/>
                  <a:pt x="213" y="40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91" y="55"/>
                  <a:pt x="187" y="59"/>
                  <a:pt x="185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3" y="67"/>
                  <a:pt x="180" y="70"/>
                  <a:pt x="177" y="73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6" y="53"/>
                  <a:pt x="143" y="33"/>
                  <a:pt x="129" y="19"/>
                </a:cubicBezTo>
                <a:cubicBezTo>
                  <a:pt x="110" y="0"/>
                  <a:pt x="79" y="0"/>
                  <a:pt x="60" y="19"/>
                </a:cubicBezTo>
                <a:cubicBezTo>
                  <a:pt x="54" y="25"/>
                  <a:pt x="50" y="32"/>
                  <a:pt x="48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8" y="39"/>
                  <a:pt x="89" y="40"/>
                  <a:pt x="91" y="41"/>
                </a:cubicBezTo>
                <a:cubicBezTo>
                  <a:pt x="92" y="43"/>
                  <a:pt x="93" y="44"/>
                  <a:pt x="93" y="46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4"/>
                  <a:pt x="92" y="65"/>
                  <a:pt x="91" y="67"/>
                </a:cubicBezTo>
                <a:cubicBezTo>
                  <a:pt x="89" y="68"/>
                  <a:pt x="88" y="69"/>
                  <a:pt x="8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76"/>
                  <a:pt x="54" y="83"/>
                  <a:pt x="60" y="88"/>
                </a:cubicBezTo>
                <a:cubicBezTo>
                  <a:pt x="74" y="102"/>
                  <a:pt x="94" y="106"/>
                  <a:pt x="111" y="9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8" y="132"/>
                  <a:pt x="105" y="132"/>
                  <a:pt x="104" y="130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5" y="120"/>
                  <a:pt x="91" y="120"/>
                  <a:pt x="88" y="122"/>
                </a:cubicBezTo>
                <a:cubicBezTo>
                  <a:pt x="85" y="124"/>
                  <a:pt x="84" y="129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10" y="195"/>
                  <a:pt x="10" y="195"/>
                  <a:pt x="10" y="195"/>
                </a:cubicBezTo>
                <a:cubicBezTo>
                  <a:pt x="1" y="203"/>
                  <a:pt x="0" y="217"/>
                  <a:pt x="8" y="226"/>
                </a:cubicBezTo>
                <a:cubicBezTo>
                  <a:pt x="16" y="235"/>
                  <a:pt x="30" y="236"/>
                  <a:pt x="39" y="229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5"/>
                  <a:pt x="120" y="166"/>
                  <a:pt x="123" y="163"/>
                </a:cubicBezTo>
                <a:cubicBezTo>
                  <a:pt x="126" y="160"/>
                  <a:pt x="126" y="156"/>
                  <a:pt x="123" y="15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6" y="144"/>
                  <a:pt x="116" y="142"/>
                  <a:pt x="118" y="140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6" y="232"/>
                  <a:pt x="258" y="232"/>
                  <a:pt x="265" y="225"/>
                </a:cubicBezTo>
                <a:cubicBezTo>
                  <a:pt x="272" y="217"/>
                  <a:pt x="272" y="206"/>
                  <a:pt x="265" y="199"/>
                </a:cubicBezTo>
                <a:close/>
                <a:moveTo>
                  <a:pt x="252" y="220"/>
                </a:moveTo>
                <a:cubicBezTo>
                  <a:pt x="248" y="220"/>
                  <a:pt x="245" y="216"/>
                  <a:pt x="245" y="212"/>
                </a:cubicBezTo>
                <a:cubicBezTo>
                  <a:pt x="245" y="208"/>
                  <a:pt x="248" y="204"/>
                  <a:pt x="252" y="204"/>
                </a:cubicBezTo>
                <a:cubicBezTo>
                  <a:pt x="257" y="204"/>
                  <a:pt x="260" y="208"/>
                  <a:pt x="260" y="212"/>
                </a:cubicBezTo>
                <a:cubicBezTo>
                  <a:pt x="260" y="216"/>
                  <a:pt x="257" y="220"/>
                  <a:pt x="252" y="220"/>
                </a:cubicBezTo>
                <a:close/>
              </a:path>
            </a:pathLst>
          </a:cu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/>
          <a:p>
            <a:pPr defTabSz="457200">
              <a:buClr>
                <a:srgbClr val="0067A8"/>
              </a:buClr>
              <a:buSzPct val="95000"/>
            </a:pP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70" name="100 Marcador de texto">
            <a:extLst>
              <a:ext uri="{FF2B5EF4-FFF2-40B4-BE49-F238E27FC236}">
                <a16:creationId xmlns:a16="http://schemas.microsoft.com/office/drawing/2014/main" id="{E6B5E6CD-2124-4E88-A44C-A509365D12C3}"/>
              </a:ext>
            </a:extLst>
          </p:cNvPr>
          <p:cNvSpPr txBox="1">
            <a:spLocks/>
          </p:cNvSpPr>
          <p:nvPr/>
        </p:nvSpPr>
        <p:spPr>
          <a:xfrm>
            <a:off x="6089711" y="3818611"/>
            <a:ext cx="1375812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PUESTA EN MARCHA UNIDAD DE FILTRACIÓN</a:t>
            </a:r>
          </a:p>
          <a:p>
            <a:r>
              <a:rPr lang="es-AR" dirty="0"/>
              <a:t>2 ETAPA</a:t>
            </a:r>
          </a:p>
        </p:txBody>
      </p:sp>
      <p:sp>
        <p:nvSpPr>
          <p:cNvPr id="57" name="111 Marcador de texto">
            <a:extLst>
              <a:ext uri="{FF2B5EF4-FFF2-40B4-BE49-F238E27FC236}">
                <a16:creationId xmlns:a16="http://schemas.microsoft.com/office/drawing/2014/main" id="{AA15263A-7784-4A3E-A39F-576C0AD318C0}"/>
              </a:ext>
            </a:extLst>
          </p:cNvPr>
          <p:cNvSpPr txBox="1">
            <a:spLocks/>
          </p:cNvSpPr>
          <p:nvPr/>
        </p:nvSpPr>
        <p:spPr>
          <a:xfrm>
            <a:off x="7496254" y="3435042"/>
            <a:ext cx="1083600" cy="35527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>
            <a:defPPr>
              <a:defRPr lang="es-ES"/>
            </a:defPPr>
            <a:lvl1pPr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58775" indent="-17621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1338" indent="-160338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15963" indent="-174625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98525" indent="-182563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2022-2023</a:t>
            </a:r>
          </a:p>
        </p:txBody>
      </p:sp>
      <p:sp>
        <p:nvSpPr>
          <p:cNvPr id="58" name="Freeform 158">
            <a:extLst>
              <a:ext uri="{FF2B5EF4-FFF2-40B4-BE49-F238E27FC236}">
                <a16:creationId xmlns:a16="http://schemas.microsoft.com/office/drawing/2014/main" id="{0AE9E56F-DFCF-440E-A5E3-5F2CDEC74F04}"/>
              </a:ext>
            </a:extLst>
          </p:cNvPr>
          <p:cNvSpPr>
            <a:spLocks noEditPoints="1"/>
          </p:cNvSpPr>
          <p:nvPr/>
        </p:nvSpPr>
        <p:spPr bwMode="auto">
          <a:xfrm>
            <a:off x="7866617" y="3095367"/>
            <a:ext cx="358775" cy="355276"/>
          </a:xfrm>
          <a:custGeom>
            <a:avLst/>
            <a:gdLst/>
            <a:ahLst/>
            <a:cxnLst>
              <a:cxn ang="0">
                <a:pos x="265" y="199"/>
              </a:cxn>
              <a:cxn ang="0">
                <a:pos x="179" y="111"/>
              </a:cxn>
              <a:cxn ang="0">
                <a:pos x="171" y="102"/>
              </a:cxn>
              <a:cxn ang="0">
                <a:pos x="167" y="98"/>
              </a:cxn>
              <a:cxn ang="0">
                <a:pos x="185" y="82"/>
              </a:cxn>
              <a:cxn ang="0">
                <a:pos x="196" y="76"/>
              </a:cxn>
              <a:cxn ang="0">
                <a:pos x="196" y="76"/>
              </a:cxn>
              <a:cxn ang="0">
                <a:pos x="209" y="67"/>
              </a:cxn>
              <a:cxn ang="0">
                <a:pos x="223" y="52"/>
              </a:cxn>
              <a:cxn ang="0">
                <a:pos x="223" y="48"/>
              </a:cxn>
              <a:cxn ang="0">
                <a:pos x="217" y="41"/>
              </a:cxn>
              <a:cxn ang="0">
                <a:pos x="213" y="40"/>
              </a:cxn>
              <a:cxn ang="0">
                <a:pos x="196" y="52"/>
              </a:cxn>
              <a:cxn ang="0">
                <a:pos x="185" y="63"/>
              </a:cxn>
              <a:cxn ang="0">
                <a:pos x="185" y="63"/>
              </a:cxn>
              <a:cxn ang="0">
                <a:pos x="177" y="73"/>
              </a:cxn>
              <a:cxn ang="0">
                <a:pos x="158" y="89"/>
              </a:cxn>
              <a:cxn ang="0">
                <a:pos x="140" y="71"/>
              </a:cxn>
              <a:cxn ang="0">
                <a:pos x="129" y="19"/>
              </a:cxn>
              <a:cxn ang="0">
                <a:pos x="60" y="19"/>
              </a:cxn>
              <a:cxn ang="0">
                <a:pos x="48" y="39"/>
              </a:cxn>
              <a:cxn ang="0">
                <a:pos x="86" y="39"/>
              </a:cxn>
              <a:cxn ang="0">
                <a:pos x="91" y="41"/>
              </a:cxn>
              <a:cxn ang="0">
                <a:pos x="93" y="46"/>
              </a:cxn>
              <a:cxn ang="0">
                <a:pos x="93" y="62"/>
              </a:cxn>
              <a:cxn ang="0">
                <a:pos x="91" y="67"/>
              </a:cxn>
              <a:cxn ang="0">
                <a:pos x="86" y="69"/>
              </a:cxn>
              <a:cxn ang="0">
                <a:pos x="48" y="69"/>
              </a:cxn>
              <a:cxn ang="0">
                <a:pos x="60" y="88"/>
              </a:cxn>
              <a:cxn ang="0">
                <a:pos x="111" y="99"/>
              </a:cxn>
              <a:cxn ang="0">
                <a:pos x="127" y="115"/>
              </a:cxn>
              <a:cxn ang="0">
                <a:pos x="109" y="131"/>
              </a:cxn>
              <a:cxn ang="0">
                <a:pos x="104" y="130"/>
              </a:cxn>
              <a:cxn ang="0">
                <a:pos x="97" y="123"/>
              </a:cxn>
              <a:cxn ang="0">
                <a:pos x="88" y="122"/>
              </a:cxn>
              <a:cxn ang="0">
                <a:pos x="87" y="132"/>
              </a:cxn>
              <a:cxn ang="0">
                <a:pos x="87" y="132"/>
              </a:cxn>
              <a:cxn ang="0">
                <a:pos x="10" y="195"/>
              </a:cxn>
              <a:cxn ang="0">
                <a:pos x="8" y="226"/>
              </a:cxn>
              <a:cxn ang="0">
                <a:pos x="39" y="229"/>
              </a:cxn>
              <a:cxn ang="0">
                <a:pos x="113" y="162"/>
              </a:cxn>
              <a:cxn ang="0">
                <a:pos x="113" y="162"/>
              </a:cxn>
              <a:cxn ang="0">
                <a:pos x="123" y="163"/>
              </a:cxn>
              <a:cxn ang="0">
                <a:pos x="123" y="153"/>
              </a:cxn>
              <a:cxn ang="0">
                <a:pos x="117" y="146"/>
              </a:cxn>
              <a:cxn ang="0">
                <a:pos x="118" y="140"/>
              </a:cxn>
              <a:cxn ang="0">
                <a:pos x="136" y="124"/>
              </a:cxn>
              <a:cxn ang="0">
                <a:pos x="143" y="130"/>
              </a:cxn>
              <a:cxn ang="0">
                <a:pos x="152" y="139"/>
              </a:cxn>
              <a:cxn ang="0">
                <a:pos x="239" y="225"/>
              </a:cxn>
              <a:cxn ang="0">
                <a:pos x="265" y="225"/>
              </a:cxn>
              <a:cxn ang="0">
                <a:pos x="265" y="199"/>
              </a:cxn>
              <a:cxn ang="0">
                <a:pos x="252" y="220"/>
              </a:cxn>
              <a:cxn ang="0">
                <a:pos x="245" y="212"/>
              </a:cxn>
              <a:cxn ang="0">
                <a:pos x="252" y="204"/>
              </a:cxn>
              <a:cxn ang="0">
                <a:pos x="260" y="212"/>
              </a:cxn>
              <a:cxn ang="0">
                <a:pos x="252" y="220"/>
              </a:cxn>
            </a:cxnLst>
            <a:rect l="0" t="0" r="r" b="b"/>
            <a:pathLst>
              <a:path w="272" h="236">
                <a:moveTo>
                  <a:pt x="265" y="199"/>
                </a:moveTo>
                <a:cubicBezTo>
                  <a:pt x="179" y="111"/>
                  <a:pt x="179" y="111"/>
                  <a:pt x="179" y="111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88" y="80"/>
                  <a:pt x="192" y="78"/>
                  <a:pt x="196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201" y="74"/>
                  <a:pt x="205" y="71"/>
                  <a:pt x="209" y="67"/>
                </a:cubicBezTo>
                <a:cubicBezTo>
                  <a:pt x="223" y="52"/>
                  <a:pt x="223" y="52"/>
                  <a:pt x="223" y="52"/>
                </a:cubicBezTo>
                <a:cubicBezTo>
                  <a:pt x="224" y="51"/>
                  <a:pt x="224" y="49"/>
                  <a:pt x="223" y="48"/>
                </a:cubicBezTo>
                <a:cubicBezTo>
                  <a:pt x="217" y="41"/>
                  <a:pt x="217" y="41"/>
                  <a:pt x="217" y="41"/>
                </a:cubicBezTo>
                <a:cubicBezTo>
                  <a:pt x="216" y="39"/>
                  <a:pt x="214" y="39"/>
                  <a:pt x="213" y="40"/>
                </a:cubicBezTo>
                <a:cubicBezTo>
                  <a:pt x="196" y="52"/>
                  <a:pt x="196" y="52"/>
                  <a:pt x="196" y="52"/>
                </a:cubicBezTo>
                <a:cubicBezTo>
                  <a:pt x="191" y="55"/>
                  <a:pt x="187" y="59"/>
                  <a:pt x="185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3" y="67"/>
                  <a:pt x="180" y="70"/>
                  <a:pt x="177" y="73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6" y="53"/>
                  <a:pt x="143" y="33"/>
                  <a:pt x="129" y="19"/>
                </a:cubicBezTo>
                <a:cubicBezTo>
                  <a:pt x="110" y="0"/>
                  <a:pt x="79" y="0"/>
                  <a:pt x="60" y="19"/>
                </a:cubicBezTo>
                <a:cubicBezTo>
                  <a:pt x="54" y="25"/>
                  <a:pt x="50" y="32"/>
                  <a:pt x="48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8" y="39"/>
                  <a:pt x="89" y="40"/>
                  <a:pt x="91" y="41"/>
                </a:cubicBezTo>
                <a:cubicBezTo>
                  <a:pt x="92" y="43"/>
                  <a:pt x="93" y="44"/>
                  <a:pt x="93" y="46"/>
                </a:cubicBezTo>
                <a:cubicBezTo>
                  <a:pt x="93" y="62"/>
                  <a:pt x="93" y="62"/>
                  <a:pt x="93" y="62"/>
                </a:cubicBezTo>
                <a:cubicBezTo>
                  <a:pt x="93" y="64"/>
                  <a:pt x="92" y="65"/>
                  <a:pt x="91" y="67"/>
                </a:cubicBezTo>
                <a:cubicBezTo>
                  <a:pt x="89" y="68"/>
                  <a:pt x="88" y="69"/>
                  <a:pt x="86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50" y="76"/>
                  <a:pt x="54" y="83"/>
                  <a:pt x="60" y="88"/>
                </a:cubicBezTo>
                <a:cubicBezTo>
                  <a:pt x="74" y="102"/>
                  <a:pt x="94" y="106"/>
                  <a:pt x="111" y="99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8" y="132"/>
                  <a:pt x="105" y="132"/>
                  <a:pt x="104" y="130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5" y="120"/>
                  <a:pt x="91" y="120"/>
                  <a:pt x="88" y="122"/>
                </a:cubicBezTo>
                <a:cubicBezTo>
                  <a:pt x="85" y="124"/>
                  <a:pt x="84" y="129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10" y="195"/>
                  <a:pt x="10" y="195"/>
                  <a:pt x="10" y="195"/>
                </a:cubicBezTo>
                <a:cubicBezTo>
                  <a:pt x="1" y="203"/>
                  <a:pt x="0" y="217"/>
                  <a:pt x="8" y="226"/>
                </a:cubicBezTo>
                <a:cubicBezTo>
                  <a:pt x="16" y="235"/>
                  <a:pt x="30" y="236"/>
                  <a:pt x="39" y="229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3" y="162"/>
                  <a:pt x="113" y="162"/>
                  <a:pt x="113" y="162"/>
                </a:cubicBezTo>
                <a:cubicBezTo>
                  <a:pt x="116" y="165"/>
                  <a:pt x="120" y="166"/>
                  <a:pt x="123" y="163"/>
                </a:cubicBezTo>
                <a:cubicBezTo>
                  <a:pt x="126" y="160"/>
                  <a:pt x="126" y="156"/>
                  <a:pt x="123" y="153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6" y="144"/>
                  <a:pt x="116" y="142"/>
                  <a:pt x="118" y="140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52" y="139"/>
                  <a:pt x="152" y="139"/>
                  <a:pt x="152" y="139"/>
                </a:cubicBezTo>
                <a:cubicBezTo>
                  <a:pt x="239" y="225"/>
                  <a:pt x="239" y="225"/>
                  <a:pt x="239" y="225"/>
                </a:cubicBezTo>
                <a:cubicBezTo>
                  <a:pt x="246" y="232"/>
                  <a:pt x="258" y="232"/>
                  <a:pt x="265" y="225"/>
                </a:cubicBezTo>
                <a:cubicBezTo>
                  <a:pt x="272" y="217"/>
                  <a:pt x="272" y="206"/>
                  <a:pt x="265" y="199"/>
                </a:cubicBezTo>
                <a:close/>
                <a:moveTo>
                  <a:pt x="252" y="220"/>
                </a:moveTo>
                <a:cubicBezTo>
                  <a:pt x="248" y="220"/>
                  <a:pt x="245" y="216"/>
                  <a:pt x="245" y="212"/>
                </a:cubicBezTo>
                <a:cubicBezTo>
                  <a:pt x="245" y="208"/>
                  <a:pt x="248" y="204"/>
                  <a:pt x="252" y="204"/>
                </a:cubicBezTo>
                <a:cubicBezTo>
                  <a:pt x="257" y="204"/>
                  <a:pt x="260" y="208"/>
                  <a:pt x="260" y="212"/>
                </a:cubicBezTo>
                <a:cubicBezTo>
                  <a:pt x="260" y="216"/>
                  <a:pt x="257" y="220"/>
                  <a:pt x="252" y="220"/>
                </a:cubicBezTo>
                <a:close/>
              </a:path>
            </a:pathLst>
          </a:custGeom>
          <a:solidFill>
            <a:srgbClr val="0070C0"/>
          </a:solidFill>
        </p:spPr>
        <p:txBody>
          <a:bodyPr vert="horz" wrap="square" lIns="54000" tIns="54000" rIns="36000" bIns="54000" rtlCol="0">
            <a:spAutoFit/>
          </a:bodyPr>
          <a:lstStyle/>
          <a:p>
            <a:pPr defTabSz="457200">
              <a:buClr>
                <a:srgbClr val="0067A8"/>
              </a:buClr>
              <a:buSzPct val="95000"/>
            </a:pP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63" name="100 Marcador de texto">
            <a:extLst>
              <a:ext uri="{FF2B5EF4-FFF2-40B4-BE49-F238E27FC236}">
                <a16:creationId xmlns:a16="http://schemas.microsoft.com/office/drawing/2014/main" id="{44751AAB-CD9F-4A96-BB87-30AF3974F650}"/>
              </a:ext>
            </a:extLst>
          </p:cNvPr>
          <p:cNvSpPr txBox="1">
            <a:spLocks/>
          </p:cNvSpPr>
          <p:nvPr/>
        </p:nvSpPr>
        <p:spPr>
          <a:xfrm>
            <a:off x="7501797" y="3813344"/>
            <a:ext cx="1375812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A8"/>
              </a:buClr>
              <a:buSzPct val="95000"/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dirty="0"/>
              <a:t>PUESTA EN MARCHA  DE 4 </a:t>
            </a:r>
            <a:r>
              <a:rPr lang="es-AR" dirty="0" err="1"/>
              <a:t>PIUs</a:t>
            </a:r>
            <a:endParaRPr lang="es-AR" dirty="0"/>
          </a:p>
          <a:p>
            <a:r>
              <a:rPr lang="es-AR" dirty="0"/>
              <a:t>ADECUACIÓN TRAT. QCO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F31238D0-95F7-4E3B-A884-574286DE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72" name="Título 5">
            <a:extLst>
              <a:ext uri="{FF2B5EF4-FFF2-40B4-BE49-F238E27FC236}">
                <a16:creationId xmlns:a16="http://schemas.microsoft.com/office/drawing/2014/main" id="{EE45C9FF-C7D8-4209-A06F-D9CE0F080A69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2566179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CRONOLOGÍA DEL PROYECTO</a:t>
            </a:r>
          </a:p>
        </p:txBody>
      </p:sp>
    </p:spTree>
    <p:extLst>
      <p:ext uri="{BB962C8B-B14F-4D97-AF65-F5344CB8AC3E}">
        <p14:creationId xmlns:p14="http://schemas.microsoft.com/office/powerpoint/2010/main" val="66001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16"/>
          </p:nvPr>
        </p:nvSpPr>
        <p:spPr>
          <a:xfrm>
            <a:off x="395288" y="4022959"/>
            <a:ext cx="8424000" cy="215444"/>
          </a:xfrm>
        </p:spPr>
        <p:txBody>
          <a:bodyPr/>
          <a:lstStyle/>
          <a:p>
            <a:r>
              <a:rPr lang="es-AR" b="1" dirty="0"/>
              <a:t>TRANSFORMACIÓN DE PIA A PTA DB MZA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176B859B-35D2-46CD-A57C-4934D0F7EE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b="27697"/>
          <a:stretch>
            <a:fillRect/>
          </a:stretch>
        </p:blipFill>
        <p:spPr>
          <a:xfrm>
            <a:off x="0" y="536401"/>
            <a:ext cx="9144000" cy="306000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3D58B8-985B-43ED-BCFA-61141600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538"/>
            <a:ext cx="9144000" cy="5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83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002A8E95-4C00-4C2E-9FAF-13A095FEF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29" name="Título 5">
            <a:extLst>
              <a:ext uri="{FF2B5EF4-FFF2-40B4-BE49-F238E27FC236}">
                <a16:creationId xmlns:a16="http://schemas.microsoft.com/office/drawing/2014/main" id="{0732F5F0-82BC-4286-B65C-4D311B65148D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2023659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RESUMEN DE CALIDAD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4A8B30-07DA-4DBB-87CA-281635BA8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2" y="823979"/>
            <a:ext cx="8839966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24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002A8E95-4C00-4C2E-9FAF-13A095FEF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29" name="Título 5">
            <a:extLst>
              <a:ext uri="{FF2B5EF4-FFF2-40B4-BE49-F238E27FC236}">
                <a16:creationId xmlns:a16="http://schemas.microsoft.com/office/drawing/2014/main" id="{0732F5F0-82BC-4286-B65C-4D311B65148D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2023659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RESUMEN DE CALIDAD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78F02E-5057-4347-A9EE-3524E5076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2" y="843558"/>
            <a:ext cx="8839966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95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Diagrama">
            <a:extLst>
              <a:ext uri="{FF2B5EF4-FFF2-40B4-BE49-F238E27FC236}">
                <a16:creationId xmlns:a16="http://schemas.microsoft.com/office/drawing/2014/main" id="{36BFDD59-6E78-4B63-B58D-AE6FE63AF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791600"/>
              </p:ext>
            </p:extLst>
          </p:nvPr>
        </p:nvGraphicFramePr>
        <p:xfrm>
          <a:off x="247366" y="987574"/>
          <a:ext cx="857310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D02C59DF-1C58-4636-B75A-7F077A487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13" name="Título 5">
            <a:extLst>
              <a:ext uri="{FF2B5EF4-FFF2-40B4-BE49-F238E27FC236}">
                <a16:creationId xmlns:a16="http://schemas.microsoft.com/office/drawing/2014/main" id="{0C2036F7-CE8E-4737-9B36-319A823832DB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1520316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19212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texto 14">
            <a:extLst>
              <a:ext uri="{FF2B5EF4-FFF2-40B4-BE49-F238E27FC236}">
                <a16:creationId xmlns:a16="http://schemas.microsoft.com/office/drawing/2014/main" id="{3633C384-30A0-49AD-807B-096F20258E0A}"/>
              </a:ext>
            </a:extLst>
          </p:cNvPr>
          <p:cNvSpPr txBox="1">
            <a:spLocks/>
          </p:cNvSpPr>
          <p:nvPr/>
        </p:nvSpPr>
        <p:spPr>
          <a:xfrm>
            <a:off x="62679" y="915566"/>
            <a:ext cx="8887185" cy="40934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AR" sz="1600" dirty="0"/>
              <a:t>Manual de producción del Upstream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AR" sz="1600" dirty="0"/>
              <a:t>Manual MOM </a:t>
            </a:r>
            <a:r>
              <a:rPr lang="es-AR" sz="1600" dirty="0" err="1"/>
              <a:t>AutoFlot</a:t>
            </a:r>
            <a:r>
              <a:rPr lang="es-AR" sz="1600" dirty="0"/>
              <a:t> A26 </a:t>
            </a:r>
            <a:r>
              <a:rPr lang="es-AR" sz="1600" dirty="0" err="1"/>
              <a:t>Whittier</a:t>
            </a:r>
            <a:endParaRPr lang="es-AR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AR" sz="1600" dirty="0"/>
              <a:t>Manual de filtros Supersand DS 5000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AR" sz="1600" dirty="0"/>
              <a:t>Manual </a:t>
            </a:r>
            <a:r>
              <a:rPr lang="es-AR" sz="1600" dirty="0" err="1"/>
              <a:t>Pieralisi</a:t>
            </a:r>
            <a:r>
              <a:rPr lang="es-AR" sz="1600" dirty="0"/>
              <a:t> de Separador Centrífugo MAIOR 4HS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AR" sz="1600" dirty="0" err="1"/>
              <a:t>Applied</a:t>
            </a:r>
            <a:r>
              <a:rPr lang="es-AR" sz="1600" dirty="0"/>
              <a:t> </a:t>
            </a:r>
            <a:r>
              <a:rPr lang="es-AR" sz="1600" dirty="0" err="1"/>
              <a:t>Water</a:t>
            </a:r>
            <a:r>
              <a:rPr lang="es-AR" sz="1600" dirty="0"/>
              <a:t> </a:t>
            </a:r>
            <a:r>
              <a:rPr lang="es-AR" sz="1600" dirty="0" err="1"/>
              <a:t>Technology</a:t>
            </a:r>
            <a:r>
              <a:rPr lang="es-AR" sz="1600" dirty="0"/>
              <a:t>  (</a:t>
            </a:r>
            <a:r>
              <a:rPr lang="es-AR" sz="1600" dirty="0" err="1"/>
              <a:t>Patton</a:t>
            </a:r>
            <a:r>
              <a:rPr lang="es-AR" sz="1600" dirty="0"/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Manual_QuickTOCultra08E3814_rev</a:t>
            </a:r>
            <a:endParaRPr lang="es-AR" sz="1600" dirty="0"/>
          </a:p>
          <a:p>
            <a:pPr marL="28575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Advanced sensors limited Installation Manual ASL-P409731-006</a:t>
            </a:r>
            <a:endParaRPr lang="es-AR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Advanced sensors limited Operation Manual ASL-P409731-007</a:t>
            </a:r>
            <a:endParaRPr lang="es-AR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AR" sz="1600" dirty="0"/>
              <a:t>SNF. </a:t>
            </a:r>
            <a:r>
              <a:rPr lang="en-US" sz="1600" dirty="0"/>
              <a:t>Water treatment considerations in polymer flooding projects. March 2021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/>
              <a:t>Ensayos</a:t>
            </a:r>
            <a:r>
              <a:rPr lang="en-US" sz="1600" dirty="0"/>
              <a:t> </a:t>
            </a:r>
            <a:r>
              <a:rPr lang="en-US" sz="1600" dirty="0" err="1"/>
              <a:t>realizados</a:t>
            </a:r>
            <a:r>
              <a:rPr lang="en-US" sz="1600" dirty="0"/>
              <a:t> en conjunto con el </a:t>
            </a:r>
            <a:r>
              <a:rPr lang="en-US" sz="1600" dirty="0" err="1"/>
              <a:t>Laboratorio</a:t>
            </a:r>
            <a:r>
              <a:rPr lang="en-US" sz="1600" dirty="0"/>
              <a:t> </a:t>
            </a:r>
            <a:r>
              <a:rPr lang="es-AR" sz="1600" dirty="0"/>
              <a:t>de Análisis instrumental /Laboratorio de efluentes líquidos / Laboratorio de fluidos complejos. Universidad Nacional de Cuyo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B044295-0E02-49D5-A268-1543380E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id="{43F72D13-6E51-4061-A798-1A00E5BD3D85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1361618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118069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 Marcador de texto">
            <a:extLst>
              <a:ext uri="{FF2B5EF4-FFF2-40B4-BE49-F238E27FC236}">
                <a16:creationId xmlns:a16="http://schemas.microsoft.com/office/drawing/2014/main" id="{D9B2342D-753F-4232-B912-D3607057B6E2}"/>
              </a:ext>
            </a:extLst>
          </p:cNvPr>
          <p:cNvSpPr txBox="1">
            <a:spLocks/>
          </p:cNvSpPr>
          <p:nvPr/>
        </p:nvSpPr>
        <p:spPr>
          <a:xfrm>
            <a:off x="274261" y="1034614"/>
            <a:ext cx="8869739" cy="18466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OBJETIVOS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3CEFFCB-4F60-4EB2-B953-5DB756242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44" y="1355577"/>
            <a:ext cx="8350072" cy="13849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AR" sz="1800" b="1" dirty="0"/>
              <a:t>Cumplir </a:t>
            </a:r>
            <a:r>
              <a:rPr lang="es-AR" sz="1800" dirty="0"/>
              <a:t>con los requerimientos de calidad de agua para </a:t>
            </a:r>
            <a:r>
              <a:rPr lang="es-AR" sz="1800" b="1" dirty="0"/>
              <a:t>inyección secundaria</a:t>
            </a:r>
            <a:r>
              <a:rPr lang="es-AR" sz="1800" dirty="0"/>
              <a:t> y para la </a:t>
            </a:r>
            <a:r>
              <a:rPr lang="es-AR" sz="1800" b="1" dirty="0"/>
              <a:t>formación de solución polimérica </a:t>
            </a:r>
            <a:r>
              <a:rPr lang="es-AR" sz="1800" dirty="0"/>
              <a:t>para recuperación terciaria.</a:t>
            </a:r>
          </a:p>
          <a:p>
            <a:pPr>
              <a:spcBef>
                <a:spcPts val="0"/>
              </a:spcBef>
            </a:pPr>
            <a:endParaRPr lang="es-AR" sz="1800" b="1" dirty="0"/>
          </a:p>
          <a:p>
            <a:pPr>
              <a:spcBef>
                <a:spcPts val="0"/>
              </a:spcBef>
            </a:pPr>
            <a:r>
              <a:rPr lang="es-AR" sz="1800" b="1" dirty="0"/>
              <a:t>Reducir</a:t>
            </a:r>
            <a:r>
              <a:rPr lang="es-AR" sz="1800" dirty="0"/>
              <a:t> el uso de agua dulce para inyección</a:t>
            </a:r>
          </a:p>
          <a:p>
            <a:pPr>
              <a:spcBef>
                <a:spcPts val="0"/>
              </a:spcBef>
            </a:pPr>
            <a:endParaRPr lang="es-AR" sz="1800" dirty="0"/>
          </a:p>
        </p:txBody>
      </p:sp>
      <p:sp>
        <p:nvSpPr>
          <p:cNvPr id="27" name="2 Marcador de texto">
            <a:extLst>
              <a:ext uri="{FF2B5EF4-FFF2-40B4-BE49-F238E27FC236}">
                <a16:creationId xmlns:a16="http://schemas.microsoft.com/office/drawing/2014/main" id="{BF2EDB13-10C3-4AA2-8694-EBAD1C4899B1}"/>
              </a:ext>
            </a:extLst>
          </p:cNvPr>
          <p:cNvSpPr txBox="1">
            <a:spLocks/>
          </p:cNvSpPr>
          <p:nvPr/>
        </p:nvSpPr>
        <p:spPr>
          <a:xfrm>
            <a:off x="274261" y="2906491"/>
            <a:ext cx="8869739" cy="184666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ALCANCE</a:t>
            </a:r>
          </a:p>
        </p:txBody>
      </p:sp>
      <p:pic>
        <p:nvPicPr>
          <p:cNvPr id="20" name="Gráfico 19" descr="Bombilla">
            <a:extLst>
              <a:ext uri="{FF2B5EF4-FFF2-40B4-BE49-F238E27FC236}">
                <a16:creationId xmlns:a16="http://schemas.microsoft.com/office/drawing/2014/main" id="{C6EF7493-37CF-4DE4-8F57-BA38BE551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281" y="1375057"/>
            <a:ext cx="454963" cy="454963"/>
          </a:xfrm>
          <a:prstGeom prst="rect">
            <a:avLst/>
          </a:prstGeom>
        </p:spPr>
      </p:pic>
      <p:sp>
        <p:nvSpPr>
          <p:cNvPr id="53" name="Marcador de texto 14">
            <a:extLst>
              <a:ext uri="{FF2B5EF4-FFF2-40B4-BE49-F238E27FC236}">
                <a16:creationId xmlns:a16="http://schemas.microsoft.com/office/drawing/2014/main" id="{2510558A-433F-4D01-8276-F90CB3F1C91C}"/>
              </a:ext>
            </a:extLst>
          </p:cNvPr>
          <p:cNvSpPr txBox="1">
            <a:spLocks/>
          </p:cNvSpPr>
          <p:nvPr/>
        </p:nvSpPr>
        <p:spPr>
          <a:xfrm>
            <a:off x="324268" y="2907397"/>
            <a:ext cx="7704117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1800" dirty="0"/>
          </a:p>
          <a:p>
            <a:r>
              <a:rPr lang="es-AR" sz="1800" dirty="0"/>
              <a:t>	PIA DB MZA</a:t>
            </a:r>
          </a:p>
          <a:p>
            <a:endParaRPr lang="es-AR" sz="1800" dirty="0"/>
          </a:p>
          <a:p>
            <a:r>
              <a:rPr lang="es-AR" sz="1800" dirty="0"/>
              <a:t>	O&amp;M CHACHAHUÉN</a:t>
            </a:r>
          </a:p>
          <a:p>
            <a:r>
              <a:rPr lang="es-AR" sz="1800" dirty="0"/>
              <a:t>	</a:t>
            </a:r>
          </a:p>
          <a:p>
            <a:r>
              <a:rPr lang="es-AR" sz="1800" dirty="0"/>
              <a:t>	O&amp;M DESFILADERO BAYO</a:t>
            </a:r>
          </a:p>
          <a:p>
            <a:endParaRPr lang="es-AR" sz="1800" dirty="0"/>
          </a:p>
        </p:txBody>
      </p:sp>
      <p:grpSp>
        <p:nvGrpSpPr>
          <p:cNvPr id="54" name="224 Grupo">
            <a:extLst>
              <a:ext uri="{FF2B5EF4-FFF2-40B4-BE49-F238E27FC236}">
                <a16:creationId xmlns:a16="http://schemas.microsoft.com/office/drawing/2014/main" id="{9C934F59-08B5-4D51-BC26-BE60F8C063CA}"/>
              </a:ext>
            </a:extLst>
          </p:cNvPr>
          <p:cNvGrpSpPr/>
          <p:nvPr/>
        </p:nvGrpSpPr>
        <p:grpSpPr>
          <a:xfrm>
            <a:off x="339861" y="3217356"/>
            <a:ext cx="350273" cy="345461"/>
            <a:chOff x="2895600" y="2892426"/>
            <a:chExt cx="355601" cy="398463"/>
          </a:xfrm>
          <a:solidFill>
            <a:srgbClr val="005AA0"/>
          </a:solidFill>
        </p:grpSpPr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9E9BB07E-50C6-4EEC-8FD4-24F593EFD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2892426"/>
              <a:ext cx="355601" cy="398463"/>
            </a:xfrm>
            <a:custGeom>
              <a:avLst/>
              <a:gdLst/>
              <a:ahLst/>
              <a:cxnLst>
                <a:cxn ang="0">
                  <a:pos x="2058" y="2426"/>
                </a:cxn>
                <a:cxn ang="0">
                  <a:pos x="2019" y="2078"/>
                </a:cxn>
                <a:cxn ang="0">
                  <a:pos x="1464" y="1979"/>
                </a:cxn>
                <a:cxn ang="0">
                  <a:pos x="1920" y="1940"/>
                </a:cxn>
                <a:cxn ang="0">
                  <a:pos x="2058" y="2426"/>
                </a:cxn>
                <a:cxn ang="0">
                  <a:pos x="507" y="657"/>
                </a:cxn>
                <a:cxn ang="0">
                  <a:pos x="332" y="861"/>
                </a:cxn>
                <a:cxn ang="0">
                  <a:pos x="332" y="2422"/>
                </a:cxn>
                <a:cxn ang="0">
                  <a:pos x="230" y="581"/>
                </a:cxn>
                <a:cxn ang="0">
                  <a:pos x="507" y="657"/>
                </a:cxn>
                <a:cxn ang="0">
                  <a:pos x="2167" y="2422"/>
                </a:cxn>
                <a:cxn ang="0">
                  <a:pos x="2128" y="2422"/>
                </a:cxn>
                <a:cxn ang="0">
                  <a:pos x="2100" y="1949"/>
                </a:cxn>
                <a:cxn ang="0">
                  <a:pos x="1951" y="1868"/>
                </a:cxn>
                <a:cxn ang="0">
                  <a:pos x="1464" y="1829"/>
                </a:cxn>
                <a:cxn ang="0">
                  <a:pos x="1710" y="1260"/>
                </a:cxn>
                <a:cxn ang="0">
                  <a:pos x="1268" y="1117"/>
                </a:cxn>
                <a:cxn ang="0">
                  <a:pos x="1123" y="1264"/>
                </a:cxn>
                <a:cxn ang="0">
                  <a:pos x="1059" y="2408"/>
                </a:cxn>
                <a:cxn ang="0">
                  <a:pos x="1059" y="1244"/>
                </a:cxn>
                <a:cxn ang="0">
                  <a:pos x="1059" y="1239"/>
                </a:cxn>
                <a:cxn ang="0">
                  <a:pos x="1191" y="991"/>
                </a:cxn>
                <a:cxn ang="0">
                  <a:pos x="1190" y="438"/>
                </a:cxn>
                <a:cxn ang="0">
                  <a:pos x="1225" y="234"/>
                </a:cxn>
                <a:cxn ang="0">
                  <a:pos x="1246" y="163"/>
                </a:cxn>
                <a:cxn ang="0">
                  <a:pos x="829" y="163"/>
                </a:cxn>
                <a:cxn ang="0">
                  <a:pos x="886" y="377"/>
                </a:cxn>
                <a:cxn ang="0">
                  <a:pos x="786" y="2408"/>
                </a:cxn>
                <a:cxn ang="0">
                  <a:pos x="613" y="660"/>
                </a:cxn>
                <a:cxn ang="0">
                  <a:pos x="499" y="482"/>
                </a:cxn>
                <a:cxn ang="0">
                  <a:pos x="138" y="589"/>
                </a:cxn>
                <a:cxn ang="0">
                  <a:pos x="134" y="2422"/>
                </a:cxn>
                <a:cxn ang="0">
                  <a:pos x="0" y="2552"/>
                </a:cxn>
                <a:cxn ang="0">
                  <a:pos x="2269" y="2422"/>
                </a:cxn>
              </a:cxnLst>
              <a:rect l="0" t="0" r="r" b="b"/>
              <a:pathLst>
                <a:path w="2269" h="2552">
                  <a:moveTo>
                    <a:pt x="2058" y="2426"/>
                  </a:moveTo>
                  <a:lnTo>
                    <a:pt x="2058" y="2426"/>
                  </a:lnTo>
                  <a:lnTo>
                    <a:pt x="2019" y="2426"/>
                  </a:lnTo>
                  <a:lnTo>
                    <a:pt x="2019" y="2078"/>
                  </a:lnTo>
                  <a:cubicBezTo>
                    <a:pt x="2019" y="2023"/>
                    <a:pt x="1975" y="1979"/>
                    <a:pt x="1920" y="1979"/>
                  </a:cubicBezTo>
                  <a:lnTo>
                    <a:pt x="1464" y="1979"/>
                  </a:lnTo>
                  <a:lnTo>
                    <a:pt x="1464" y="1940"/>
                  </a:lnTo>
                  <a:lnTo>
                    <a:pt x="1920" y="1940"/>
                  </a:lnTo>
                  <a:cubicBezTo>
                    <a:pt x="1996" y="1940"/>
                    <a:pt x="2058" y="2002"/>
                    <a:pt x="2058" y="2078"/>
                  </a:cubicBezTo>
                  <a:lnTo>
                    <a:pt x="2058" y="2426"/>
                  </a:lnTo>
                  <a:close/>
                  <a:moveTo>
                    <a:pt x="507" y="657"/>
                  </a:moveTo>
                  <a:lnTo>
                    <a:pt x="507" y="657"/>
                  </a:lnTo>
                  <a:cubicBezTo>
                    <a:pt x="504" y="660"/>
                    <a:pt x="501" y="664"/>
                    <a:pt x="497" y="664"/>
                  </a:cubicBezTo>
                  <a:cubicBezTo>
                    <a:pt x="338" y="693"/>
                    <a:pt x="332" y="701"/>
                    <a:pt x="332" y="861"/>
                  </a:cubicBezTo>
                  <a:cubicBezTo>
                    <a:pt x="332" y="1341"/>
                    <a:pt x="332" y="2301"/>
                    <a:pt x="332" y="2301"/>
                  </a:cubicBezTo>
                  <a:lnTo>
                    <a:pt x="332" y="2422"/>
                  </a:lnTo>
                  <a:lnTo>
                    <a:pt x="230" y="2422"/>
                  </a:lnTo>
                  <a:lnTo>
                    <a:pt x="230" y="581"/>
                  </a:lnTo>
                  <a:lnTo>
                    <a:pt x="507" y="581"/>
                  </a:lnTo>
                  <a:lnTo>
                    <a:pt x="507" y="657"/>
                  </a:lnTo>
                  <a:close/>
                  <a:moveTo>
                    <a:pt x="2167" y="2422"/>
                  </a:moveTo>
                  <a:lnTo>
                    <a:pt x="2167" y="2422"/>
                  </a:lnTo>
                  <a:lnTo>
                    <a:pt x="2149" y="2422"/>
                  </a:lnTo>
                  <a:lnTo>
                    <a:pt x="2128" y="2422"/>
                  </a:lnTo>
                  <a:lnTo>
                    <a:pt x="2128" y="2045"/>
                  </a:lnTo>
                  <a:cubicBezTo>
                    <a:pt x="2128" y="2010"/>
                    <a:pt x="2118" y="1976"/>
                    <a:pt x="2100" y="1949"/>
                  </a:cubicBezTo>
                  <a:cubicBezTo>
                    <a:pt x="2079" y="1919"/>
                    <a:pt x="2051" y="1896"/>
                    <a:pt x="2016" y="1880"/>
                  </a:cubicBezTo>
                  <a:cubicBezTo>
                    <a:pt x="1996" y="1872"/>
                    <a:pt x="1974" y="1868"/>
                    <a:pt x="1951" y="1868"/>
                  </a:cubicBezTo>
                  <a:lnTo>
                    <a:pt x="1464" y="1868"/>
                  </a:lnTo>
                  <a:lnTo>
                    <a:pt x="1464" y="1829"/>
                  </a:lnTo>
                  <a:lnTo>
                    <a:pt x="1711" y="1829"/>
                  </a:lnTo>
                  <a:cubicBezTo>
                    <a:pt x="1711" y="1737"/>
                    <a:pt x="1712" y="1346"/>
                    <a:pt x="1710" y="1260"/>
                  </a:cubicBezTo>
                  <a:cubicBezTo>
                    <a:pt x="1708" y="1168"/>
                    <a:pt x="1660" y="1121"/>
                    <a:pt x="1568" y="1118"/>
                  </a:cubicBezTo>
                  <a:cubicBezTo>
                    <a:pt x="1468" y="1115"/>
                    <a:pt x="1368" y="1115"/>
                    <a:pt x="1268" y="1117"/>
                  </a:cubicBezTo>
                  <a:cubicBezTo>
                    <a:pt x="1186" y="1118"/>
                    <a:pt x="1132" y="1171"/>
                    <a:pt x="1124" y="1253"/>
                  </a:cubicBezTo>
                  <a:cubicBezTo>
                    <a:pt x="1123" y="1257"/>
                    <a:pt x="1123" y="1260"/>
                    <a:pt x="1123" y="1264"/>
                  </a:cubicBezTo>
                  <a:lnTo>
                    <a:pt x="1123" y="2408"/>
                  </a:lnTo>
                  <a:lnTo>
                    <a:pt x="1059" y="2408"/>
                  </a:lnTo>
                  <a:cubicBezTo>
                    <a:pt x="1059" y="2408"/>
                    <a:pt x="1057" y="1632"/>
                    <a:pt x="1058" y="1256"/>
                  </a:cubicBezTo>
                  <a:cubicBezTo>
                    <a:pt x="1058" y="1252"/>
                    <a:pt x="1058" y="1248"/>
                    <a:pt x="1059" y="1244"/>
                  </a:cubicBezTo>
                  <a:lnTo>
                    <a:pt x="1059" y="1239"/>
                  </a:lnTo>
                  <a:lnTo>
                    <a:pt x="1059" y="1239"/>
                  </a:lnTo>
                  <a:cubicBezTo>
                    <a:pt x="1064" y="1176"/>
                    <a:pt x="1095" y="1123"/>
                    <a:pt x="1147" y="1086"/>
                  </a:cubicBezTo>
                  <a:cubicBezTo>
                    <a:pt x="1183" y="1060"/>
                    <a:pt x="1192" y="1031"/>
                    <a:pt x="1191" y="991"/>
                  </a:cubicBezTo>
                  <a:cubicBezTo>
                    <a:pt x="1188" y="820"/>
                    <a:pt x="1188" y="477"/>
                    <a:pt x="1188" y="477"/>
                  </a:cubicBezTo>
                  <a:cubicBezTo>
                    <a:pt x="1188" y="477"/>
                    <a:pt x="1189" y="463"/>
                    <a:pt x="1190" y="438"/>
                  </a:cubicBezTo>
                  <a:cubicBezTo>
                    <a:pt x="1190" y="432"/>
                    <a:pt x="1191" y="426"/>
                    <a:pt x="1191" y="420"/>
                  </a:cubicBezTo>
                  <a:cubicBezTo>
                    <a:pt x="1193" y="274"/>
                    <a:pt x="1225" y="234"/>
                    <a:pt x="1225" y="234"/>
                  </a:cubicBezTo>
                  <a:lnTo>
                    <a:pt x="1225" y="234"/>
                  </a:lnTo>
                  <a:cubicBezTo>
                    <a:pt x="1238" y="212"/>
                    <a:pt x="1246" y="188"/>
                    <a:pt x="1246" y="163"/>
                  </a:cubicBezTo>
                  <a:cubicBezTo>
                    <a:pt x="1246" y="73"/>
                    <a:pt x="1153" y="0"/>
                    <a:pt x="1037" y="0"/>
                  </a:cubicBezTo>
                  <a:cubicBezTo>
                    <a:pt x="922" y="0"/>
                    <a:pt x="829" y="73"/>
                    <a:pt x="829" y="163"/>
                  </a:cubicBezTo>
                  <a:cubicBezTo>
                    <a:pt x="829" y="195"/>
                    <a:pt x="841" y="225"/>
                    <a:pt x="862" y="250"/>
                  </a:cubicBezTo>
                  <a:cubicBezTo>
                    <a:pt x="883" y="291"/>
                    <a:pt x="886" y="332"/>
                    <a:pt x="886" y="377"/>
                  </a:cubicBezTo>
                  <a:cubicBezTo>
                    <a:pt x="882" y="969"/>
                    <a:pt x="874" y="2408"/>
                    <a:pt x="874" y="2408"/>
                  </a:cubicBezTo>
                  <a:lnTo>
                    <a:pt x="786" y="2408"/>
                  </a:lnTo>
                  <a:cubicBezTo>
                    <a:pt x="786" y="2408"/>
                    <a:pt x="786" y="1355"/>
                    <a:pt x="786" y="878"/>
                  </a:cubicBezTo>
                  <a:cubicBezTo>
                    <a:pt x="786" y="704"/>
                    <a:pt x="784" y="700"/>
                    <a:pt x="613" y="660"/>
                  </a:cubicBezTo>
                  <a:cubicBezTo>
                    <a:pt x="610" y="633"/>
                    <a:pt x="614" y="559"/>
                    <a:pt x="614" y="559"/>
                  </a:cubicBezTo>
                  <a:cubicBezTo>
                    <a:pt x="614" y="559"/>
                    <a:pt x="604" y="482"/>
                    <a:pt x="499" y="482"/>
                  </a:cubicBezTo>
                  <a:cubicBezTo>
                    <a:pt x="414" y="482"/>
                    <a:pt x="330" y="478"/>
                    <a:pt x="246" y="482"/>
                  </a:cubicBezTo>
                  <a:cubicBezTo>
                    <a:pt x="181" y="485"/>
                    <a:pt x="145" y="525"/>
                    <a:pt x="138" y="589"/>
                  </a:cubicBezTo>
                  <a:cubicBezTo>
                    <a:pt x="134" y="619"/>
                    <a:pt x="134" y="651"/>
                    <a:pt x="134" y="682"/>
                  </a:cubicBezTo>
                  <a:cubicBezTo>
                    <a:pt x="134" y="1235"/>
                    <a:pt x="134" y="2404"/>
                    <a:pt x="134" y="2422"/>
                  </a:cubicBezTo>
                  <a:lnTo>
                    <a:pt x="0" y="2422"/>
                  </a:lnTo>
                  <a:lnTo>
                    <a:pt x="0" y="2552"/>
                  </a:lnTo>
                  <a:lnTo>
                    <a:pt x="2269" y="2552"/>
                  </a:lnTo>
                  <a:lnTo>
                    <a:pt x="2269" y="2422"/>
                  </a:lnTo>
                  <a:lnTo>
                    <a:pt x="2167" y="24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4914948A-B9E7-454F-97E9-FF0A199ED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475" y="3216276"/>
              <a:ext cx="25400" cy="55563"/>
            </a:xfrm>
            <a:custGeom>
              <a:avLst/>
              <a:gdLst/>
              <a:ahLst/>
              <a:cxnLst>
                <a:cxn ang="0">
                  <a:pos x="168" y="84"/>
                </a:cxn>
                <a:cxn ang="0">
                  <a:pos x="168" y="84"/>
                </a:cxn>
                <a:cxn ang="0">
                  <a:pos x="84" y="0"/>
                </a:cxn>
                <a:cxn ang="0">
                  <a:pos x="0" y="84"/>
                </a:cxn>
                <a:cxn ang="0">
                  <a:pos x="0" y="354"/>
                </a:cxn>
                <a:cxn ang="0">
                  <a:pos x="168" y="354"/>
                </a:cxn>
                <a:cxn ang="0">
                  <a:pos x="168" y="86"/>
                </a:cxn>
                <a:cxn ang="0">
                  <a:pos x="168" y="84"/>
                </a:cxn>
              </a:cxnLst>
              <a:rect l="0" t="0" r="r" b="b"/>
              <a:pathLst>
                <a:path w="168" h="354">
                  <a:moveTo>
                    <a:pt x="168" y="84"/>
                  </a:move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cubicBezTo>
                    <a:pt x="38" y="0"/>
                    <a:pt x="0" y="38"/>
                    <a:pt x="0" y="84"/>
                  </a:cubicBezTo>
                  <a:lnTo>
                    <a:pt x="0" y="354"/>
                  </a:lnTo>
                  <a:lnTo>
                    <a:pt x="168" y="354"/>
                  </a:lnTo>
                  <a:lnTo>
                    <a:pt x="168" y="86"/>
                  </a:lnTo>
                  <a:cubicBezTo>
                    <a:pt x="168" y="85"/>
                    <a:pt x="168" y="85"/>
                    <a:pt x="168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083B6020-7329-4D22-A08F-A2A0D24DD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3017838"/>
              <a:ext cx="96838" cy="160338"/>
            </a:xfrm>
            <a:custGeom>
              <a:avLst/>
              <a:gdLst/>
              <a:ahLst/>
              <a:cxnLst>
                <a:cxn ang="0">
                  <a:pos x="121" y="206"/>
                </a:cxn>
                <a:cxn ang="0">
                  <a:pos x="121" y="206"/>
                </a:cxn>
                <a:cxn ang="0">
                  <a:pos x="180" y="153"/>
                </a:cxn>
                <a:cxn ang="0">
                  <a:pos x="462" y="155"/>
                </a:cxn>
                <a:cxn ang="0">
                  <a:pos x="462" y="989"/>
                </a:cxn>
                <a:cxn ang="0">
                  <a:pos x="463" y="989"/>
                </a:cxn>
                <a:cxn ang="0">
                  <a:pos x="463" y="1022"/>
                </a:cxn>
                <a:cxn ang="0">
                  <a:pos x="608" y="1022"/>
                </a:cxn>
                <a:cxn ang="0">
                  <a:pos x="621" y="1022"/>
                </a:cxn>
                <a:cxn ang="0">
                  <a:pos x="621" y="922"/>
                </a:cxn>
                <a:cxn ang="0">
                  <a:pos x="621" y="922"/>
                </a:cxn>
                <a:cxn ang="0">
                  <a:pos x="621" y="837"/>
                </a:cxn>
                <a:cxn ang="0">
                  <a:pos x="620" y="179"/>
                </a:cxn>
                <a:cxn ang="0">
                  <a:pos x="448" y="2"/>
                </a:cxn>
                <a:cxn ang="0">
                  <a:pos x="162" y="2"/>
                </a:cxn>
                <a:cxn ang="0">
                  <a:pos x="4" y="192"/>
                </a:cxn>
                <a:cxn ang="0">
                  <a:pos x="4" y="192"/>
                </a:cxn>
                <a:cxn ang="0">
                  <a:pos x="4" y="262"/>
                </a:cxn>
                <a:cxn ang="0">
                  <a:pos x="121" y="262"/>
                </a:cxn>
                <a:cxn ang="0">
                  <a:pos x="121" y="206"/>
                </a:cxn>
              </a:cxnLst>
              <a:rect l="0" t="0" r="r" b="b"/>
              <a:pathLst>
                <a:path w="622" h="1022">
                  <a:moveTo>
                    <a:pt x="121" y="206"/>
                  </a:moveTo>
                  <a:lnTo>
                    <a:pt x="121" y="206"/>
                  </a:lnTo>
                  <a:cubicBezTo>
                    <a:pt x="126" y="184"/>
                    <a:pt x="139" y="153"/>
                    <a:pt x="180" y="153"/>
                  </a:cubicBezTo>
                  <a:cubicBezTo>
                    <a:pt x="269" y="153"/>
                    <a:pt x="462" y="155"/>
                    <a:pt x="462" y="155"/>
                  </a:cubicBezTo>
                  <a:lnTo>
                    <a:pt x="462" y="989"/>
                  </a:lnTo>
                  <a:lnTo>
                    <a:pt x="463" y="989"/>
                  </a:lnTo>
                  <a:lnTo>
                    <a:pt x="463" y="1022"/>
                  </a:lnTo>
                  <a:lnTo>
                    <a:pt x="608" y="1022"/>
                  </a:lnTo>
                  <a:cubicBezTo>
                    <a:pt x="612" y="1022"/>
                    <a:pt x="617" y="1022"/>
                    <a:pt x="621" y="1022"/>
                  </a:cubicBezTo>
                  <a:lnTo>
                    <a:pt x="621" y="922"/>
                  </a:lnTo>
                  <a:lnTo>
                    <a:pt x="621" y="922"/>
                  </a:lnTo>
                  <a:lnTo>
                    <a:pt x="621" y="837"/>
                  </a:lnTo>
                  <a:cubicBezTo>
                    <a:pt x="621" y="837"/>
                    <a:pt x="622" y="398"/>
                    <a:pt x="620" y="179"/>
                  </a:cubicBezTo>
                  <a:cubicBezTo>
                    <a:pt x="619" y="53"/>
                    <a:pt x="572" y="5"/>
                    <a:pt x="448" y="2"/>
                  </a:cubicBezTo>
                  <a:cubicBezTo>
                    <a:pt x="353" y="0"/>
                    <a:pt x="258" y="0"/>
                    <a:pt x="162" y="2"/>
                  </a:cubicBezTo>
                  <a:cubicBezTo>
                    <a:pt x="52" y="14"/>
                    <a:pt x="0" y="63"/>
                    <a:pt x="4" y="192"/>
                  </a:cubicBezTo>
                  <a:lnTo>
                    <a:pt x="4" y="192"/>
                  </a:lnTo>
                  <a:lnTo>
                    <a:pt x="4" y="262"/>
                  </a:lnTo>
                  <a:lnTo>
                    <a:pt x="121" y="262"/>
                  </a:lnTo>
                  <a:lnTo>
                    <a:pt x="121" y="2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8" name="Freeform 28">
            <a:extLst>
              <a:ext uri="{FF2B5EF4-FFF2-40B4-BE49-F238E27FC236}">
                <a16:creationId xmlns:a16="http://schemas.microsoft.com/office/drawing/2014/main" id="{B91CAD23-B961-4157-BC0B-38B3CD6AB1B4}"/>
              </a:ext>
            </a:extLst>
          </p:cNvPr>
          <p:cNvSpPr>
            <a:spLocks/>
          </p:cNvSpPr>
          <p:nvPr/>
        </p:nvSpPr>
        <p:spPr bwMode="auto">
          <a:xfrm>
            <a:off x="349101" y="3979941"/>
            <a:ext cx="331787" cy="224083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0" y="22"/>
              </a:cxn>
              <a:cxn ang="0">
                <a:pos x="42" y="65"/>
              </a:cxn>
              <a:cxn ang="0">
                <a:pos x="42" y="22"/>
              </a:cxn>
              <a:cxn ang="0">
                <a:pos x="85" y="65"/>
              </a:cxn>
              <a:cxn ang="0">
                <a:pos x="85" y="22"/>
              </a:cxn>
              <a:cxn ang="0">
                <a:pos x="127" y="65"/>
              </a:cxn>
              <a:cxn ang="0">
                <a:pos x="127" y="0"/>
              </a:cxn>
              <a:cxn ang="0">
                <a:pos x="158" y="0"/>
              </a:cxn>
              <a:cxn ang="0">
                <a:pos x="158" y="132"/>
              </a:cxn>
              <a:cxn ang="0">
                <a:pos x="0" y="132"/>
              </a:cxn>
            </a:cxnLst>
            <a:rect l="0" t="0" r="r" b="b"/>
            <a:pathLst>
              <a:path w="158" h="132">
                <a:moveTo>
                  <a:pt x="0" y="132"/>
                </a:moveTo>
                <a:lnTo>
                  <a:pt x="0" y="22"/>
                </a:lnTo>
                <a:lnTo>
                  <a:pt x="42" y="65"/>
                </a:lnTo>
                <a:lnTo>
                  <a:pt x="42" y="22"/>
                </a:lnTo>
                <a:lnTo>
                  <a:pt x="85" y="65"/>
                </a:lnTo>
                <a:lnTo>
                  <a:pt x="85" y="22"/>
                </a:lnTo>
                <a:lnTo>
                  <a:pt x="127" y="65"/>
                </a:lnTo>
                <a:lnTo>
                  <a:pt x="127" y="0"/>
                </a:lnTo>
                <a:lnTo>
                  <a:pt x="158" y="0"/>
                </a:lnTo>
                <a:lnTo>
                  <a:pt x="158" y="132"/>
                </a:lnTo>
                <a:lnTo>
                  <a:pt x="0" y="132"/>
                </a:lnTo>
                <a:close/>
              </a:path>
            </a:pathLst>
          </a:custGeom>
          <a:solidFill>
            <a:srgbClr val="0067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" name="Freeform 28">
            <a:extLst>
              <a:ext uri="{FF2B5EF4-FFF2-40B4-BE49-F238E27FC236}">
                <a16:creationId xmlns:a16="http://schemas.microsoft.com/office/drawing/2014/main" id="{7582BE9A-B2E6-468A-BFE4-D51FF534B90F}"/>
              </a:ext>
            </a:extLst>
          </p:cNvPr>
          <p:cNvSpPr>
            <a:spLocks/>
          </p:cNvSpPr>
          <p:nvPr/>
        </p:nvSpPr>
        <p:spPr bwMode="auto">
          <a:xfrm>
            <a:off x="372965" y="4712700"/>
            <a:ext cx="331787" cy="224083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0" y="22"/>
              </a:cxn>
              <a:cxn ang="0">
                <a:pos x="42" y="65"/>
              </a:cxn>
              <a:cxn ang="0">
                <a:pos x="42" y="22"/>
              </a:cxn>
              <a:cxn ang="0">
                <a:pos x="85" y="65"/>
              </a:cxn>
              <a:cxn ang="0">
                <a:pos x="85" y="22"/>
              </a:cxn>
              <a:cxn ang="0">
                <a:pos x="127" y="65"/>
              </a:cxn>
              <a:cxn ang="0">
                <a:pos x="127" y="0"/>
              </a:cxn>
              <a:cxn ang="0">
                <a:pos x="158" y="0"/>
              </a:cxn>
              <a:cxn ang="0">
                <a:pos x="158" y="132"/>
              </a:cxn>
              <a:cxn ang="0">
                <a:pos x="0" y="132"/>
              </a:cxn>
            </a:cxnLst>
            <a:rect l="0" t="0" r="r" b="b"/>
            <a:pathLst>
              <a:path w="158" h="132">
                <a:moveTo>
                  <a:pt x="0" y="132"/>
                </a:moveTo>
                <a:lnTo>
                  <a:pt x="0" y="22"/>
                </a:lnTo>
                <a:lnTo>
                  <a:pt x="42" y="65"/>
                </a:lnTo>
                <a:lnTo>
                  <a:pt x="42" y="22"/>
                </a:lnTo>
                <a:lnTo>
                  <a:pt x="85" y="65"/>
                </a:lnTo>
                <a:lnTo>
                  <a:pt x="85" y="22"/>
                </a:lnTo>
                <a:lnTo>
                  <a:pt x="127" y="65"/>
                </a:lnTo>
                <a:lnTo>
                  <a:pt x="127" y="0"/>
                </a:lnTo>
                <a:lnTo>
                  <a:pt x="158" y="0"/>
                </a:lnTo>
                <a:lnTo>
                  <a:pt x="158" y="132"/>
                </a:lnTo>
                <a:lnTo>
                  <a:pt x="0" y="132"/>
                </a:lnTo>
                <a:close/>
              </a:path>
            </a:pathLst>
          </a:custGeom>
          <a:solidFill>
            <a:srgbClr val="0067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Gráfico 7" descr="Tendencia descendente en gráfico de barras">
            <a:extLst>
              <a:ext uri="{FF2B5EF4-FFF2-40B4-BE49-F238E27FC236}">
                <a16:creationId xmlns:a16="http://schemas.microsoft.com/office/drawing/2014/main" id="{76682ED3-6913-4584-AFBE-C67D674AD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3597" y="2036556"/>
            <a:ext cx="454963" cy="45496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AF63BB1-1604-48E7-B248-3670C09EE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17" name="Título 5">
            <a:extLst>
              <a:ext uri="{FF2B5EF4-FFF2-40B4-BE49-F238E27FC236}">
                <a16:creationId xmlns:a16="http://schemas.microsoft.com/office/drawing/2014/main" id="{C5FDACAB-9C08-4ADF-B594-F38AC191CB69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1953575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OBJETIVO Y ALCANCE</a:t>
            </a:r>
          </a:p>
        </p:txBody>
      </p:sp>
    </p:spTree>
    <p:extLst>
      <p:ext uri="{BB962C8B-B14F-4D97-AF65-F5344CB8AC3E}">
        <p14:creationId xmlns:p14="http://schemas.microsoft.com/office/powerpoint/2010/main" val="176243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482D7BEA-EB18-4FEB-87EC-99F87F93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0" contrast="-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12233"/>
            <a:ext cx="9144000" cy="46432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0" name="Gráfico 69" descr="Cursor">
            <a:extLst>
              <a:ext uri="{FF2B5EF4-FFF2-40B4-BE49-F238E27FC236}">
                <a16:creationId xmlns:a16="http://schemas.microsoft.com/office/drawing/2014/main" id="{191409F9-9A8E-42FE-912B-C7F43ACED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43934">
            <a:off x="5260220" y="3383246"/>
            <a:ext cx="575869" cy="575869"/>
          </a:xfrm>
          <a:prstGeom prst="rect">
            <a:avLst/>
          </a:prstGeom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2EF2FCFA-66BF-4630-BB9F-A623601FAB16}"/>
              </a:ext>
            </a:extLst>
          </p:cNvPr>
          <p:cNvGrpSpPr/>
          <p:nvPr/>
        </p:nvGrpSpPr>
        <p:grpSpPr>
          <a:xfrm>
            <a:off x="5783467" y="2061043"/>
            <a:ext cx="1522656" cy="658504"/>
            <a:chOff x="3721071" y="1128500"/>
            <a:chExt cx="1522656" cy="658504"/>
          </a:xfrm>
        </p:grpSpPr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19E929A-F9AC-4C36-8628-A819C3B2F7AD}"/>
                </a:ext>
              </a:extLst>
            </p:cNvPr>
            <p:cNvSpPr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5DF041B-9EA0-4E14-82C6-BF71DC74AE01}"/>
                </a:ext>
              </a:extLst>
            </p:cNvPr>
            <p:cNvSpPr txBox="1"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1" tIns="13971" rIns="13971" bIns="13971" numCol="1" spcCol="1270" anchor="ctr" anchorCtr="0">
              <a:noAutofit/>
            </a:bodyPr>
            <a:lstStyle/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100" dirty="0"/>
                <a:t>Taponamiento de gargantas porales</a:t>
              </a: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5E3AAAC8-927D-4952-9A77-A6843FF71438}"/>
              </a:ext>
            </a:extLst>
          </p:cNvPr>
          <p:cNvGrpSpPr/>
          <p:nvPr/>
        </p:nvGrpSpPr>
        <p:grpSpPr>
          <a:xfrm>
            <a:off x="1798005" y="3442717"/>
            <a:ext cx="1522656" cy="658504"/>
            <a:chOff x="3721071" y="1128500"/>
            <a:chExt cx="1522656" cy="658504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475823C2-41DF-497F-8BC3-384D17220198}"/>
                </a:ext>
              </a:extLst>
            </p:cNvPr>
            <p:cNvSpPr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A7110E41-79F2-4B5B-890F-ED70F7EF089E}"/>
                </a:ext>
              </a:extLst>
            </p:cNvPr>
            <p:cNvSpPr txBox="1"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1" tIns="13971" rIns="13971" bIns="13971" numCol="1" spcCol="1270" anchor="ctr" anchorCtr="0">
              <a:noAutofit/>
            </a:bodyPr>
            <a:lstStyle/>
            <a:p>
              <a:pPr lvl="0" algn="ctr"/>
              <a:r>
                <a:rPr lang="es-AR" sz="1100" dirty="0"/>
                <a:t>Desestabilización de arcillas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7FC3976-D5B6-4B3B-A9F0-CF0EC1B5C95B}"/>
              </a:ext>
            </a:extLst>
          </p:cNvPr>
          <p:cNvGrpSpPr/>
          <p:nvPr/>
        </p:nvGrpSpPr>
        <p:grpSpPr>
          <a:xfrm>
            <a:off x="3810672" y="4406713"/>
            <a:ext cx="1522656" cy="658504"/>
            <a:chOff x="3721071" y="1128500"/>
            <a:chExt cx="1522656" cy="658504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CF2B3A7-B36A-4369-9396-8566648FD62B}"/>
                </a:ext>
              </a:extLst>
            </p:cNvPr>
            <p:cNvSpPr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2ABF0BF8-BC49-42AB-B717-D16E0499490B}"/>
                </a:ext>
              </a:extLst>
            </p:cNvPr>
            <p:cNvSpPr txBox="1"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1" tIns="13971" rIns="13971" bIns="13971" numCol="1" spcCol="1270" anchor="ctr" anchorCtr="0">
              <a:noAutofit/>
            </a:bodyPr>
            <a:lstStyle/>
            <a:p>
              <a:pPr lvl="0" algn="ctr"/>
              <a:r>
                <a:rPr lang="es-AR" sz="1100" dirty="0"/>
                <a:t>Instalaciones de superficie inapropiadas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C8CB166-9B57-4531-B0A7-8CBEDC0F4168}"/>
              </a:ext>
            </a:extLst>
          </p:cNvPr>
          <p:cNvGrpSpPr/>
          <p:nvPr/>
        </p:nvGrpSpPr>
        <p:grpSpPr>
          <a:xfrm>
            <a:off x="1807417" y="2066521"/>
            <a:ext cx="1522656" cy="658504"/>
            <a:chOff x="3721071" y="1128500"/>
            <a:chExt cx="1522656" cy="658504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4FD56A77-CA17-4BB2-A629-AD6B2742E726}"/>
                </a:ext>
              </a:extLst>
            </p:cNvPr>
            <p:cNvSpPr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78028467-B1EA-4538-B313-02BE53B7B984}"/>
                </a:ext>
              </a:extLst>
            </p:cNvPr>
            <p:cNvSpPr txBox="1"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1" tIns="13971" rIns="13971" bIns="13971" numCol="1" spcCol="1270" anchor="ctr" anchorCtr="0">
              <a:noAutofit/>
            </a:bodyPr>
            <a:lstStyle/>
            <a:p>
              <a:pPr lvl="0" algn="ctr"/>
              <a:r>
                <a:rPr lang="es-AR" sz="1100" dirty="0"/>
                <a:t>Incrustaciones</a:t>
              </a: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AEED8671-11CB-4572-B39F-CE0888866302}"/>
              </a:ext>
            </a:extLst>
          </p:cNvPr>
          <p:cNvGrpSpPr/>
          <p:nvPr/>
        </p:nvGrpSpPr>
        <p:grpSpPr>
          <a:xfrm>
            <a:off x="3595561" y="2355237"/>
            <a:ext cx="1872209" cy="1539123"/>
            <a:chOff x="4639483" y="1733598"/>
            <a:chExt cx="1481583" cy="1304382"/>
          </a:xfrm>
        </p:grpSpPr>
        <p:sp>
          <p:nvSpPr>
            <p:cNvPr id="66" name="Hexágono 65">
              <a:extLst>
                <a:ext uri="{FF2B5EF4-FFF2-40B4-BE49-F238E27FC236}">
                  <a16:creationId xmlns:a16="http://schemas.microsoft.com/office/drawing/2014/main" id="{92FE0A66-140C-4E36-AEFB-B93F5632444E}"/>
                </a:ext>
              </a:extLst>
            </p:cNvPr>
            <p:cNvSpPr/>
            <p:nvPr/>
          </p:nvSpPr>
          <p:spPr>
            <a:xfrm rot="5400000">
              <a:off x="4728084" y="1790884"/>
              <a:ext cx="1304382" cy="118980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2060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Hexágono 4">
              <a:extLst>
                <a:ext uri="{FF2B5EF4-FFF2-40B4-BE49-F238E27FC236}">
                  <a16:creationId xmlns:a16="http://schemas.microsoft.com/office/drawing/2014/main" id="{4D99486F-63C0-4FE6-BD94-71941D3E0317}"/>
                </a:ext>
              </a:extLst>
            </p:cNvPr>
            <p:cNvSpPr txBox="1"/>
            <p:nvPr/>
          </p:nvSpPr>
          <p:spPr>
            <a:xfrm>
              <a:off x="4639483" y="1827902"/>
              <a:ext cx="1481583" cy="1036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dirty="0"/>
                <a:t>BAJA INYECTIVIDAD</a:t>
              </a:r>
            </a:p>
          </p:txBody>
        </p:sp>
      </p:grpSp>
      <p:pic>
        <p:nvPicPr>
          <p:cNvPr id="32" name="Gráfico 31" descr="Cursor">
            <a:extLst>
              <a:ext uri="{FF2B5EF4-FFF2-40B4-BE49-F238E27FC236}">
                <a16:creationId xmlns:a16="http://schemas.microsoft.com/office/drawing/2014/main" id="{D2EEB1BF-B233-4FB3-9254-5D8DBBA1E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819394">
            <a:off x="3245082" y="2305226"/>
            <a:ext cx="575869" cy="575869"/>
          </a:xfrm>
          <a:prstGeom prst="rect">
            <a:avLst/>
          </a:prstGeom>
        </p:spPr>
      </p:pic>
      <p:pic>
        <p:nvPicPr>
          <p:cNvPr id="68" name="Gráfico 67" descr="Cursor">
            <a:extLst>
              <a:ext uri="{FF2B5EF4-FFF2-40B4-BE49-F238E27FC236}">
                <a16:creationId xmlns:a16="http://schemas.microsoft.com/office/drawing/2014/main" id="{64ADC4E3-F2E6-4415-B25C-E3882FF68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437786">
            <a:off x="4243274" y="1808942"/>
            <a:ext cx="575869" cy="575869"/>
          </a:xfrm>
          <a:prstGeom prst="rect">
            <a:avLst/>
          </a:prstGeom>
        </p:spPr>
      </p:pic>
      <p:pic>
        <p:nvPicPr>
          <p:cNvPr id="69" name="Gráfico 68" descr="Cursor">
            <a:extLst>
              <a:ext uri="{FF2B5EF4-FFF2-40B4-BE49-F238E27FC236}">
                <a16:creationId xmlns:a16="http://schemas.microsoft.com/office/drawing/2014/main" id="{A0B6CE4F-4988-413D-B6CA-AD45ED43F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622090">
            <a:off x="5242588" y="2297817"/>
            <a:ext cx="575869" cy="575869"/>
          </a:xfrm>
          <a:prstGeom prst="rect">
            <a:avLst/>
          </a:prstGeom>
        </p:spPr>
      </p:pic>
      <p:pic>
        <p:nvPicPr>
          <p:cNvPr id="71" name="Gráfico 70" descr="Cursor">
            <a:extLst>
              <a:ext uri="{FF2B5EF4-FFF2-40B4-BE49-F238E27FC236}">
                <a16:creationId xmlns:a16="http://schemas.microsoft.com/office/drawing/2014/main" id="{00393267-8698-483B-AB53-411BB1B51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887114">
            <a:off x="3247454" y="3396645"/>
            <a:ext cx="575869" cy="575869"/>
          </a:xfrm>
          <a:prstGeom prst="rect">
            <a:avLst/>
          </a:prstGeom>
        </p:spPr>
      </p:pic>
      <p:pic>
        <p:nvPicPr>
          <p:cNvPr id="72" name="Gráfico 71" descr="Cursor">
            <a:extLst>
              <a:ext uri="{FF2B5EF4-FFF2-40B4-BE49-F238E27FC236}">
                <a16:creationId xmlns:a16="http://schemas.microsoft.com/office/drawing/2014/main" id="{9595CDCB-9857-4D17-B84E-96B1DFF06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89939">
            <a:off x="4259290" y="3875886"/>
            <a:ext cx="575869" cy="575869"/>
          </a:xfrm>
          <a:prstGeom prst="rect">
            <a:avLst/>
          </a:prstGeom>
        </p:spPr>
      </p:pic>
      <p:sp>
        <p:nvSpPr>
          <p:cNvPr id="53" name="Marcador de texto 14">
            <a:extLst>
              <a:ext uri="{FF2B5EF4-FFF2-40B4-BE49-F238E27FC236}">
                <a16:creationId xmlns:a16="http://schemas.microsoft.com/office/drawing/2014/main" id="{2510558A-433F-4D01-8276-F90CB3F1C91C}"/>
              </a:ext>
            </a:extLst>
          </p:cNvPr>
          <p:cNvSpPr txBox="1">
            <a:spLocks/>
          </p:cNvSpPr>
          <p:nvPr/>
        </p:nvSpPr>
        <p:spPr>
          <a:xfrm>
            <a:off x="0" y="386744"/>
            <a:ext cx="9144000" cy="81560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1600" dirty="0"/>
          </a:p>
          <a:p>
            <a:r>
              <a:rPr lang="es-AR" sz="1600" dirty="0"/>
              <a:t>En base a los estudios realizados por G&amp;R, en los cuales se identifican varias causas de baja inyectividad en los proyectos de secundaria, se decide hacer foco en esta temática: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5" name="Título 5">
            <a:extLst>
              <a:ext uri="{FF2B5EF4-FFF2-40B4-BE49-F238E27FC236}">
                <a16:creationId xmlns:a16="http://schemas.microsoft.com/office/drawing/2014/main" id="{63DFD953-2E6E-4403-A97C-7E302D9ADC32}"/>
              </a:ext>
            </a:extLst>
          </p:cNvPr>
          <p:cNvSpPr txBox="1">
            <a:spLocks/>
          </p:cNvSpPr>
          <p:nvPr/>
        </p:nvSpPr>
        <p:spPr>
          <a:xfrm>
            <a:off x="-3984093" y="2484600"/>
            <a:ext cx="290877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dirty="0"/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DBCF7FAA-21C3-4113-B6DD-63D8D3CC116C}"/>
              </a:ext>
            </a:extLst>
          </p:cNvPr>
          <p:cNvGrpSpPr/>
          <p:nvPr/>
        </p:nvGrpSpPr>
        <p:grpSpPr>
          <a:xfrm>
            <a:off x="3779911" y="1203598"/>
            <a:ext cx="1522656" cy="658504"/>
            <a:chOff x="3721071" y="1128500"/>
            <a:chExt cx="1522656" cy="658504"/>
          </a:xfrm>
        </p:grpSpPr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2D213751-B9B3-476D-8768-30E25E2309BB}"/>
                </a:ext>
              </a:extLst>
            </p:cNvPr>
            <p:cNvSpPr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3A22E36F-DA03-4A2C-A8EC-516768D1F0A6}"/>
                </a:ext>
              </a:extLst>
            </p:cNvPr>
            <p:cNvSpPr txBox="1"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1" tIns="13971" rIns="13971" bIns="13971" numCol="1" spcCol="1270" anchor="ctr" anchorCtr="0">
              <a:noAutofit/>
            </a:bodyPr>
            <a:lstStyle/>
            <a:p>
              <a:pPr lvl="0" algn="ctr"/>
              <a:r>
                <a:rPr lang="es-AR" sz="1100" dirty="0"/>
                <a:t>Migración de finos</a:t>
              </a: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37902103-880B-4A99-A448-4B451CEC3C0D}"/>
              </a:ext>
            </a:extLst>
          </p:cNvPr>
          <p:cNvGrpSpPr/>
          <p:nvPr/>
        </p:nvGrpSpPr>
        <p:grpSpPr>
          <a:xfrm>
            <a:off x="5783467" y="3486709"/>
            <a:ext cx="1522656" cy="658504"/>
            <a:chOff x="3721071" y="1128500"/>
            <a:chExt cx="1522656" cy="658504"/>
          </a:xfrm>
        </p:grpSpPr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4C53E412-1298-46BA-B87C-3BA93E9F662E}"/>
                </a:ext>
              </a:extLst>
            </p:cNvPr>
            <p:cNvSpPr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96440833-7DE4-4B78-8313-6C98F5B5C156}"/>
                </a:ext>
              </a:extLst>
            </p:cNvPr>
            <p:cNvSpPr txBox="1"/>
            <p:nvPr/>
          </p:nvSpPr>
          <p:spPr>
            <a:xfrm>
              <a:off x="3721071" y="1128500"/>
              <a:ext cx="1522656" cy="658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1" tIns="13971" rIns="13971" bIns="13971" numCol="1" spcCol="1270" anchor="ctr" anchorCtr="0">
              <a:noAutofit/>
            </a:bodyPr>
            <a:lstStyle/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100" dirty="0"/>
                <a:t>Calidad de agua de inyección</a:t>
              </a:r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4A83B7F2-FF37-44CB-AAA6-8535F9D207DC}"/>
              </a:ext>
            </a:extLst>
          </p:cNvPr>
          <p:cNvGrpSpPr/>
          <p:nvPr/>
        </p:nvGrpSpPr>
        <p:grpSpPr>
          <a:xfrm>
            <a:off x="2483768" y="2061042"/>
            <a:ext cx="4248472" cy="2084171"/>
            <a:chOff x="3721071" y="1103817"/>
            <a:chExt cx="1230054" cy="41211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30D03E30-F0FC-4755-86D6-86ACE60D73A2}"/>
                </a:ext>
              </a:extLst>
            </p:cNvPr>
            <p:cNvSpPr/>
            <p:nvPr/>
          </p:nvSpPr>
          <p:spPr>
            <a:xfrm>
              <a:off x="3721071" y="1103817"/>
              <a:ext cx="1230054" cy="4121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9F879D85-CE44-418B-9A34-16F2201BF17D}"/>
                </a:ext>
              </a:extLst>
            </p:cNvPr>
            <p:cNvSpPr txBox="1"/>
            <p:nvPr/>
          </p:nvSpPr>
          <p:spPr>
            <a:xfrm>
              <a:off x="3721071" y="1104733"/>
              <a:ext cx="1230054" cy="402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1" tIns="13971" rIns="13971" bIns="13971" numCol="1" spcCol="1270" anchor="ctr" anchorCtr="0">
              <a:noAutofit/>
            </a:bodyPr>
            <a:lstStyle/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3600" b="1" dirty="0"/>
                <a:t>Calidad de agua </a:t>
              </a:r>
            </a:p>
            <a:p>
              <a:pPr algn="ctr" defTabSz="4889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3600" b="1" dirty="0"/>
                <a:t>de inyección</a:t>
              </a:r>
            </a:p>
          </p:txBody>
        </p:sp>
      </p:grp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54D3DEAD-80BE-42A9-A7BB-2FFAF38C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</p:spPr>
        <p:txBody>
          <a:bodyPr/>
          <a:lstStyle/>
          <a:p>
            <a:r>
              <a:rPr lang="es-ES" dirty="0"/>
              <a:t>Congreso de Ing. Procesos - 2019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6FBD99A0-E358-480F-AE91-B2EAA2886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54" name="Título 5">
            <a:extLst>
              <a:ext uri="{FF2B5EF4-FFF2-40B4-BE49-F238E27FC236}">
                <a16:creationId xmlns:a16="http://schemas.microsoft.com/office/drawing/2014/main" id="{69AD99E2-42A2-4962-A950-5A27A37200EF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2975394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CARACTERÍSTICAS DEL PROYECTO</a:t>
            </a:r>
          </a:p>
        </p:txBody>
      </p:sp>
    </p:spTree>
    <p:extLst>
      <p:ext uri="{BB962C8B-B14F-4D97-AF65-F5344CB8AC3E}">
        <p14:creationId xmlns:p14="http://schemas.microsoft.com/office/powerpoint/2010/main" val="4682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274261" y="771550"/>
            <a:ext cx="8869739" cy="200055"/>
          </a:xfrm>
          <a:solidFill>
            <a:srgbClr val="0070C0"/>
          </a:solidFill>
        </p:spPr>
        <p:txBody>
          <a:bodyPr/>
          <a:lstStyle/>
          <a:p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UBICACIÓN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811ED7-71DD-4482-AF63-4D1658AF8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38"/>
          <a:stretch/>
        </p:blipFill>
        <p:spPr>
          <a:xfrm>
            <a:off x="303397" y="1088482"/>
            <a:ext cx="2139299" cy="39862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B1D325-9825-4B88-B9E9-ABC442F8B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687" y="1827190"/>
            <a:ext cx="1933575" cy="2933700"/>
          </a:xfrm>
          <a:prstGeom prst="rect">
            <a:avLst/>
          </a:prstGeom>
        </p:spPr>
      </p:pic>
      <p:cxnSp>
        <p:nvCxnSpPr>
          <p:cNvPr id="8" name="378 Conector recto">
            <a:extLst>
              <a:ext uri="{FF2B5EF4-FFF2-40B4-BE49-F238E27FC236}">
                <a16:creationId xmlns:a16="http://schemas.microsoft.com/office/drawing/2014/main" id="{4502DB9F-9576-41F6-9C56-A3F924C2D6AD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1115275" y="2387632"/>
            <a:ext cx="1654559" cy="296533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E67E13EB-8C5F-4403-ACEF-F9C26BF5E814}"/>
              </a:ext>
            </a:extLst>
          </p:cNvPr>
          <p:cNvSpPr/>
          <p:nvPr/>
        </p:nvSpPr>
        <p:spPr>
          <a:xfrm>
            <a:off x="873798" y="2587528"/>
            <a:ext cx="241479" cy="19327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5 Marcador de texto">
            <a:extLst>
              <a:ext uri="{FF2B5EF4-FFF2-40B4-BE49-F238E27FC236}">
                <a16:creationId xmlns:a16="http://schemas.microsoft.com/office/drawing/2014/main" id="{D31B24D5-BD73-4A80-BC8B-8529BF7C6E5F}"/>
              </a:ext>
            </a:extLst>
          </p:cNvPr>
          <p:cNvSpPr txBox="1">
            <a:spLocks/>
          </p:cNvSpPr>
          <p:nvPr/>
        </p:nvSpPr>
        <p:spPr>
          <a:xfrm>
            <a:off x="625916" y="1888882"/>
            <a:ext cx="978721" cy="215444"/>
          </a:xfrm>
          <a:prstGeom prst="rect">
            <a:avLst/>
          </a:prstGeom>
        </p:spPr>
        <p:txBody>
          <a:bodyPr/>
          <a:lstStyle>
            <a:lvl1pPr marL="182563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b="1" dirty="0">
                <a:solidFill>
                  <a:srgbClr val="FFFF00"/>
                </a:solidFill>
              </a:rPr>
              <a:t>Mendoza</a:t>
            </a:r>
          </a:p>
        </p:txBody>
      </p:sp>
      <p:sp>
        <p:nvSpPr>
          <p:cNvPr id="11" name="5 Marcador de texto">
            <a:extLst>
              <a:ext uri="{FF2B5EF4-FFF2-40B4-BE49-F238E27FC236}">
                <a16:creationId xmlns:a16="http://schemas.microsoft.com/office/drawing/2014/main" id="{33CD00E0-D6BE-4A22-AE16-26AABA1C1ADC}"/>
              </a:ext>
            </a:extLst>
          </p:cNvPr>
          <p:cNvSpPr txBox="1">
            <a:spLocks/>
          </p:cNvSpPr>
          <p:nvPr/>
        </p:nvSpPr>
        <p:spPr>
          <a:xfrm>
            <a:off x="1518605" y="1059582"/>
            <a:ext cx="1032611" cy="215444"/>
          </a:xfrm>
          <a:prstGeom prst="rect">
            <a:avLst/>
          </a:prstGeom>
        </p:spPr>
        <p:txBody>
          <a:bodyPr/>
          <a:lstStyle>
            <a:lvl1pPr marL="182563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b="1" dirty="0">
                <a:solidFill>
                  <a:schemeClr val="tx1"/>
                </a:solidFill>
              </a:rPr>
              <a:t>Argentina</a:t>
            </a:r>
          </a:p>
        </p:txBody>
      </p:sp>
      <p:sp>
        <p:nvSpPr>
          <p:cNvPr id="12" name="5 Marcador de texto">
            <a:extLst>
              <a:ext uri="{FF2B5EF4-FFF2-40B4-BE49-F238E27FC236}">
                <a16:creationId xmlns:a16="http://schemas.microsoft.com/office/drawing/2014/main" id="{D79E1C8E-23DE-4429-B4C6-CCDEB9A45D2F}"/>
              </a:ext>
            </a:extLst>
          </p:cNvPr>
          <p:cNvSpPr txBox="1">
            <a:spLocks/>
          </p:cNvSpPr>
          <p:nvPr/>
        </p:nvSpPr>
        <p:spPr>
          <a:xfrm>
            <a:off x="3646190" y="1788790"/>
            <a:ext cx="1032611" cy="215444"/>
          </a:xfrm>
          <a:prstGeom prst="rect">
            <a:avLst/>
          </a:prstGeom>
        </p:spPr>
        <p:txBody>
          <a:bodyPr/>
          <a:lstStyle>
            <a:lvl1pPr marL="182563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b="1" dirty="0">
                <a:solidFill>
                  <a:schemeClr val="tx1"/>
                </a:solidFill>
              </a:rPr>
              <a:t>Dpto.</a:t>
            </a:r>
          </a:p>
          <a:p>
            <a:pPr marL="0" indent="0">
              <a:buNone/>
            </a:pPr>
            <a:r>
              <a:rPr lang="es-AR" b="1" dirty="0">
                <a:solidFill>
                  <a:schemeClr val="tx1"/>
                </a:solidFill>
              </a:rPr>
              <a:t>Malargüe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FFB6760-2679-4D85-89A8-A31EB20F766B}"/>
              </a:ext>
            </a:extLst>
          </p:cNvPr>
          <p:cNvGrpSpPr/>
          <p:nvPr/>
        </p:nvGrpSpPr>
        <p:grpSpPr>
          <a:xfrm>
            <a:off x="4914289" y="1458534"/>
            <a:ext cx="4174084" cy="2222235"/>
            <a:chOff x="4998237" y="625480"/>
            <a:chExt cx="4174084" cy="2222235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6EFFDE-42B1-427C-BE61-0F3D9681B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8237" y="625480"/>
              <a:ext cx="4174084" cy="222223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FAE0F31A-9D2F-44C4-B5D3-54B5F695C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464" y="1658320"/>
              <a:ext cx="108969" cy="132964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22"/>
                </a:cxn>
                <a:cxn ang="0">
                  <a:pos x="42" y="65"/>
                </a:cxn>
                <a:cxn ang="0">
                  <a:pos x="42" y="22"/>
                </a:cxn>
                <a:cxn ang="0">
                  <a:pos x="85" y="65"/>
                </a:cxn>
                <a:cxn ang="0">
                  <a:pos x="85" y="22"/>
                </a:cxn>
                <a:cxn ang="0">
                  <a:pos x="127" y="65"/>
                </a:cxn>
                <a:cxn ang="0">
                  <a:pos x="127" y="0"/>
                </a:cxn>
                <a:cxn ang="0">
                  <a:pos x="158" y="0"/>
                </a:cxn>
                <a:cxn ang="0">
                  <a:pos x="158" y="132"/>
                </a:cxn>
                <a:cxn ang="0">
                  <a:pos x="0" y="132"/>
                </a:cxn>
              </a:cxnLst>
              <a:rect l="0" t="0" r="r" b="b"/>
              <a:pathLst>
                <a:path w="158" h="132">
                  <a:moveTo>
                    <a:pt x="0" y="132"/>
                  </a:moveTo>
                  <a:lnTo>
                    <a:pt x="0" y="22"/>
                  </a:lnTo>
                  <a:lnTo>
                    <a:pt x="42" y="65"/>
                  </a:lnTo>
                  <a:lnTo>
                    <a:pt x="42" y="22"/>
                  </a:lnTo>
                  <a:lnTo>
                    <a:pt x="85" y="65"/>
                  </a:lnTo>
                  <a:lnTo>
                    <a:pt x="85" y="22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58" y="0"/>
                  </a:lnTo>
                  <a:lnTo>
                    <a:pt x="15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grpSp>
          <p:nvGrpSpPr>
            <p:cNvPr id="16" name="224 Grupo">
              <a:extLst>
                <a:ext uri="{FF2B5EF4-FFF2-40B4-BE49-F238E27FC236}">
                  <a16:creationId xmlns:a16="http://schemas.microsoft.com/office/drawing/2014/main" id="{78633F28-0BA7-4B30-9377-B9DA3DBDD722}"/>
                </a:ext>
              </a:extLst>
            </p:cNvPr>
            <p:cNvGrpSpPr/>
            <p:nvPr/>
          </p:nvGrpSpPr>
          <p:grpSpPr>
            <a:xfrm>
              <a:off x="6931812" y="2183263"/>
              <a:ext cx="199364" cy="249871"/>
              <a:chOff x="2895600" y="2892426"/>
              <a:chExt cx="355601" cy="398463"/>
            </a:xfrm>
            <a:solidFill>
              <a:srgbClr val="FFFF00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AFA5253-FA0D-4D27-AC1C-2577C0800B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5600" y="2892426"/>
                <a:ext cx="355601" cy="398463"/>
              </a:xfrm>
              <a:custGeom>
                <a:avLst/>
                <a:gdLst/>
                <a:ahLst/>
                <a:cxnLst>
                  <a:cxn ang="0">
                    <a:pos x="2058" y="2426"/>
                  </a:cxn>
                  <a:cxn ang="0">
                    <a:pos x="2019" y="2078"/>
                  </a:cxn>
                  <a:cxn ang="0">
                    <a:pos x="1464" y="1979"/>
                  </a:cxn>
                  <a:cxn ang="0">
                    <a:pos x="1920" y="1940"/>
                  </a:cxn>
                  <a:cxn ang="0">
                    <a:pos x="2058" y="2426"/>
                  </a:cxn>
                  <a:cxn ang="0">
                    <a:pos x="507" y="657"/>
                  </a:cxn>
                  <a:cxn ang="0">
                    <a:pos x="332" y="861"/>
                  </a:cxn>
                  <a:cxn ang="0">
                    <a:pos x="332" y="2422"/>
                  </a:cxn>
                  <a:cxn ang="0">
                    <a:pos x="230" y="581"/>
                  </a:cxn>
                  <a:cxn ang="0">
                    <a:pos x="507" y="657"/>
                  </a:cxn>
                  <a:cxn ang="0">
                    <a:pos x="2167" y="2422"/>
                  </a:cxn>
                  <a:cxn ang="0">
                    <a:pos x="2128" y="2422"/>
                  </a:cxn>
                  <a:cxn ang="0">
                    <a:pos x="2100" y="1949"/>
                  </a:cxn>
                  <a:cxn ang="0">
                    <a:pos x="1951" y="1868"/>
                  </a:cxn>
                  <a:cxn ang="0">
                    <a:pos x="1464" y="1829"/>
                  </a:cxn>
                  <a:cxn ang="0">
                    <a:pos x="1710" y="1260"/>
                  </a:cxn>
                  <a:cxn ang="0">
                    <a:pos x="1268" y="1117"/>
                  </a:cxn>
                  <a:cxn ang="0">
                    <a:pos x="1123" y="1264"/>
                  </a:cxn>
                  <a:cxn ang="0">
                    <a:pos x="1059" y="2408"/>
                  </a:cxn>
                  <a:cxn ang="0">
                    <a:pos x="1059" y="1244"/>
                  </a:cxn>
                  <a:cxn ang="0">
                    <a:pos x="1059" y="1239"/>
                  </a:cxn>
                  <a:cxn ang="0">
                    <a:pos x="1191" y="991"/>
                  </a:cxn>
                  <a:cxn ang="0">
                    <a:pos x="1190" y="438"/>
                  </a:cxn>
                  <a:cxn ang="0">
                    <a:pos x="1225" y="234"/>
                  </a:cxn>
                  <a:cxn ang="0">
                    <a:pos x="1246" y="163"/>
                  </a:cxn>
                  <a:cxn ang="0">
                    <a:pos x="829" y="163"/>
                  </a:cxn>
                  <a:cxn ang="0">
                    <a:pos x="886" y="377"/>
                  </a:cxn>
                  <a:cxn ang="0">
                    <a:pos x="786" y="2408"/>
                  </a:cxn>
                  <a:cxn ang="0">
                    <a:pos x="613" y="660"/>
                  </a:cxn>
                  <a:cxn ang="0">
                    <a:pos x="499" y="482"/>
                  </a:cxn>
                  <a:cxn ang="0">
                    <a:pos x="138" y="589"/>
                  </a:cxn>
                  <a:cxn ang="0">
                    <a:pos x="134" y="2422"/>
                  </a:cxn>
                  <a:cxn ang="0">
                    <a:pos x="0" y="2552"/>
                  </a:cxn>
                  <a:cxn ang="0">
                    <a:pos x="2269" y="2422"/>
                  </a:cxn>
                </a:cxnLst>
                <a:rect l="0" t="0" r="r" b="b"/>
                <a:pathLst>
                  <a:path w="2269" h="2552">
                    <a:moveTo>
                      <a:pt x="2058" y="2426"/>
                    </a:moveTo>
                    <a:lnTo>
                      <a:pt x="2058" y="2426"/>
                    </a:lnTo>
                    <a:lnTo>
                      <a:pt x="2019" y="2426"/>
                    </a:lnTo>
                    <a:lnTo>
                      <a:pt x="2019" y="2078"/>
                    </a:lnTo>
                    <a:cubicBezTo>
                      <a:pt x="2019" y="2023"/>
                      <a:pt x="1975" y="1979"/>
                      <a:pt x="1920" y="1979"/>
                    </a:cubicBezTo>
                    <a:lnTo>
                      <a:pt x="1464" y="1979"/>
                    </a:lnTo>
                    <a:lnTo>
                      <a:pt x="1464" y="1940"/>
                    </a:lnTo>
                    <a:lnTo>
                      <a:pt x="1920" y="1940"/>
                    </a:lnTo>
                    <a:cubicBezTo>
                      <a:pt x="1996" y="1940"/>
                      <a:pt x="2058" y="2002"/>
                      <a:pt x="2058" y="2078"/>
                    </a:cubicBezTo>
                    <a:lnTo>
                      <a:pt x="2058" y="2426"/>
                    </a:lnTo>
                    <a:close/>
                    <a:moveTo>
                      <a:pt x="507" y="657"/>
                    </a:moveTo>
                    <a:lnTo>
                      <a:pt x="507" y="657"/>
                    </a:lnTo>
                    <a:cubicBezTo>
                      <a:pt x="504" y="660"/>
                      <a:pt x="501" y="664"/>
                      <a:pt x="497" y="664"/>
                    </a:cubicBezTo>
                    <a:cubicBezTo>
                      <a:pt x="338" y="693"/>
                      <a:pt x="332" y="701"/>
                      <a:pt x="332" y="861"/>
                    </a:cubicBezTo>
                    <a:cubicBezTo>
                      <a:pt x="332" y="1341"/>
                      <a:pt x="332" y="2301"/>
                      <a:pt x="332" y="2301"/>
                    </a:cubicBezTo>
                    <a:lnTo>
                      <a:pt x="332" y="2422"/>
                    </a:lnTo>
                    <a:lnTo>
                      <a:pt x="230" y="2422"/>
                    </a:lnTo>
                    <a:lnTo>
                      <a:pt x="230" y="581"/>
                    </a:lnTo>
                    <a:lnTo>
                      <a:pt x="507" y="581"/>
                    </a:lnTo>
                    <a:lnTo>
                      <a:pt x="507" y="657"/>
                    </a:lnTo>
                    <a:close/>
                    <a:moveTo>
                      <a:pt x="2167" y="2422"/>
                    </a:moveTo>
                    <a:lnTo>
                      <a:pt x="2167" y="2422"/>
                    </a:lnTo>
                    <a:lnTo>
                      <a:pt x="2149" y="2422"/>
                    </a:lnTo>
                    <a:lnTo>
                      <a:pt x="2128" y="2422"/>
                    </a:lnTo>
                    <a:lnTo>
                      <a:pt x="2128" y="2045"/>
                    </a:lnTo>
                    <a:cubicBezTo>
                      <a:pt x="2128" y="2010"/>
                      <a:pt x="2118" y="1976"/>
                      <a:pt x="2100" y="1949"/>
                    </a:cubicBezTo>
                    <a:cubicBezTo>
                      <a:pt x="2079" y="1919"/>
                      <a:pt x="2051" y="1896"/>
                      <a:pt x="2016" y="1880"/>
                    </a:cubicBezTo>
                    <a:cubicBezTo>
                      <a:pt x="1996" y="1872"/>
                      <a:pt x="1974" y="1868"/>
                      <a:pt x="1951" y="1868"/>
                    </a:cubicBezTo>
                    <a:lnTo>
                      <a:pt x="1464" y="1868"/>
                    </a:lnTo>
                    <a:lnTo>
                      <a:pt x="1464" y="1829"/>
                    </a:lnTo>
                    <a:lnTo>
                      <a:pt x="1711" y="1829"/>
                    </a:lnTo>
                    <a:cubicBezTo>
                      <a:pt x="1711" y="1737"/>
                      <a:pt x="1712" y="1346"/>
                      <a:pt x="1710" y="1260"/>
                    </a:cubicBezTo>
                    <a:cubicBezTo>
                      <a:pt x="1708" y="1168"/>
                      <a:pt x="1660" y="1121"/>
                      <a:pt x="1568" y="1118"/>
                    </a:cubicBezTo>
                    <a:cubicBezTo>
                      <a:pt x="1468" y="1115"/>
                      <a:pt x="1368" y="1115"/>
                      <a:pt x="1268" y="1117"/>
                    </a:cubicBezTo>
                    <a:cubicBezTo>
                      <a:pt x="1186" y="1118"/>
                      <a:pt x="1132" y="1171"/>
                      <a:pt x="1124" y="1253"/>
                    </a:cubicBezTo>
                    <a:cubicBezTo>
                      <a:pt x="1123" y="1257"/>
                      <a:pt x="1123" y="1260"/>
                      <a:pt x="1123" y="1264"/>
                    </a:cubicBezTo>
                    <a:lnTo>
                      <a:pt x="1123" y="2408"/>
                    </a:lnTo>
                    <a:lnTo>
                      <a:pt x="1059" y="2408"/>
                    </a:lnTo>
                    <a:cubicBezTo>
                      <a:pt x="1059" y="2408"/>
                      <a:pt x="1057" y="1632"/>
                      <a:pt x="1058" y="1256"/>
                    </a:cubicBezTo>
                    <a:cubicBezTo>
                      <a:pt x="1058" y="1252"/>
                      <a:pt x="1058" y="1248"/>
                      <a:pt x="1059" y="1244"/>
                    </a:cubicBezTo>
                    <a:lnTo>
                      <a:pt x="1059" y="1239"/>
                    </a:lnTo>
                    <a:lnTo>
                      <a:pt x="1059" y="1239"/>
                    </a:lnTo>
                    <a:cubicBezTo>
                      <a:pt x="1064" y="1176"/>
                      <a:pt x="1095" y="1123"/>
                      <a:pt x="1147" y="1086"/>
                    </a:cubicBezTo>
                    <a:cubicBezTo>
                      <a:pt x="1183" y="1060"/>
                      <a:pt x="1192" y="1031"/>
                      <a:pt x="1191" y="991"/>
                    </a:cubicBezTo>
                    <a:cubicBezTo>
                      <a:pt x="1188" y="820"/>
                      <a:pt x="1188" y="477"/>
                      <a:pt x="1188" y="477"/>
                    </a:cubicBezTo>
                    <a:cubicBezTo>
                      <a:pt x="1188" y="477"/>
                      <a:pt x="1189" y="463"/>
                      <a:pt x="1190" y="438"/>
                    </a:cubicBezTo>
                    <a:cubicBezTo>
                      <a:pt x="1190" y="432"/>
                      <a:pt x="1191" y="426"/>
                      <a:pt x="1191" y="420"/>
                    </a:cubicBezTo>
                    <a:cubicBezTo>
                      <a:pt x="1193" y="274"/>
                      <a:pt x="1225" y="234"/>
                      <a:pt x="1225" y="234"/>
                    </a:cubicBezTo>
                    <a:lnTo>
                      <a:pt x="1225" y="234"/>
                    </a:lnTo>
                    <a:cubicBezTo>
                      <a:pt x="1238" y="212"/>
                      <a:pt x="1246" y="188"/>
                      <a:pt x="1246" y="163"/>
                    </a:cubicBezTo>
                    <a:cubicBezTo>
                      <a:pt x="1246" y="73"/>
                      <a:pt x="1153" y="0"/>
                      <a:pt x="1037" y="0"/>
                    </a:cubicBezTo>
                    <a:cubicBezTo>
                      <a:pt x="922" y="0"/>
                      <a:pt x="829" y="73"/>
                      <a:pt x="829" y="163"/>
                    </a:cubicBezTo>
                    <a:cubicBezTo>
                      <a:pt x="829" y="195"/>
                      <a:pt x="841" y="225"/>
                      <a:pt x="862" y="250"/>
                    </a:cubicBezTo>
                    <a:cubicBezTo>
                      <a:pt x="883" y="291"/>
                      <a:pt x="886" y="332"/>
                      <a:pt x="886" y="377"/>
                    </a:cubicBezTo>
                    <a:cubicBezTo>
                      <a:pt x="882" y="969"/>
                      <a:pt x="874" y="2408"/>
                      <a:pt x="874" y="2408"/>
                    </a:cubicBezTo>
                    <a:lnTo>
                      <a:pt x="786" y="2408"/>
                    </a:lnTo>
                    <a:cubicBezTo>
                      <a:pt x="786" y="2408"/>
                      <a:pt x="786" y="1355"/>
                      <a:pt x="786" y="878"/>
                    </a:cubicBezTo>
                    <a:cubicBezTo>
                      <a:pt x="786" y="704"/>
                      <a:pt x="784" y="700"/>
                      <a:pt x="613" y="660"/>
                    </a:cubicBezTo>
                    <a:cubicBezTo>
                      <a:pt x="610" y="633"/>
                      <a:pt x="614" y="559"/>
                      <a:pt x="614" y="559"/>
                    </a:cubicBezTo>
                    <a:cubicBezTo>
                      <a:pt x="614" y="559"/>
                      <a:pt x="604" y="482"/>
                      <a:pt x="499" y="482"/>
                    </a:cubicBezTo>
                    <a:cubicBezTo>
                      <a:pt x="414" y="482"/>
                      <a:pt x="330" y="478"/>
                      <a:pt x="246" y="482"/>
                    </a:cubicBezTo>
                    <a:cubicBezTo>
                      <a:pt x="181" y="485"/>
                      <a:pt x="145" y="525"/>
                      <a:pt x="138" y="589"/>
                    </a:cubicBezTo>
                    <a:cubicBezTo>
                      <a:pt x="134" y="619"/>
                      <a:pt x="134" y="651"/>
                      <a:pt x="134" y="682"/>
                    </a:cubicBezTo>
                    <a:cubicBezTo>
                      <a:pt x="134" y="1235"/>
                      <a:pt x="134" y="2404"/>
                      <a:pt x="134" y="2422"/>
                    </a:cubicBezTo>
                    <a:lnTo>
                      <a:pt x="0" y="2422"/>
                    </a:lnTo>
                    <a:lnTo>
                      <a:pt x="0" y="2552"/>
                    </a:lnTo>
                    <a:lnTo>
                      <a:pt x="2269" y="2552"/>
                    </a:lnTo>
                    <a:lnTo>
                      <a:pt x="2269" y="2422"/>
                    </a:lnTo>
                    <a:lnTo>
                      <a:pt x="2167" y="2422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0F179BE-E55F-4870-A8DD-46C94DB66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475" y="3216276"/>
                <a:ext cx="25400" cy="55563"/>
              </a:xfrm>
              <a:custGeom>
                <a:avLst/>
                <a:gdLst/>
                <a:ahLst/>
                <a:cxnLst>
                  <a:cxn ang="0">
                    <a:pos x="168" y="84"/>
                  </a:cxn>
                  <a:cxn ang="0">
                    <a:pos x="168" y="84"/>
                  </a:cxn>
                  <a:cxn ang="0">
                    <a:pos x="84" y="0"/>
                  </a:cxn>
                  <a:cxn ang="0">
                    <a:pos x="0" y="84"/>
                  </a:cxn>
                  <a:cxn ang="0">
                    <a:pos x="0" y="354"/>
                  </a:cxn>
                  <a:cxn ang="0">
                    <a:pos x="168" y="354"/>
                  </a:cxn>
                  <a:cxn ang="0">
                    <a:pos x="168" y="86"/>
                  </a:cxn>
                  <a:cxn ang="0">
                    <a:pos x="168" y="84"/>
                  </a:cxn>
                </a:cxnLst>
                <a:rect l="0" t="0" r="r" b="b"/>
                <a:pathLst>
                  <a:path w="168" h="354">
                    <a:moveTo>
                      <a:pt x="168" y="84"/>
                    </a:moveTo>
                    <a:lnTo>
                      <a:pt x="168" y="84"/>
                    </a:lnTo>
                    <a:cubicBezTo>
                      <a:pt x="168" y="38"/>
                      <a:pt x="130" y="0"/>
                      <a:pt x="84" y="0"/>
                    </a:cubicBezTo>
                    <a:cubicBezTo>
                      <a:pt x="38" y="0"/>
                      <a:pt x="0" y="38"/>
                      <a:pt x="0" y="84"/>
                    </a:cubicBezTo>
                    <a:lnTo>
                      <a:pt x="0" y="354"/>
                    </a:lnTo>
                    <a:lnTo>
                      <a:pt x="168" y="354"/>
                    </a:lnTo>
                    <a:lnTo>
                      <a:pt x="168" y="86"/>
                    </a:lnTo>
                    <a:cubicBezTo>
                      <a:pt x="168" y="85"/>
                      <a:pt x="168" y="85"/>
                      <a:pt x="168" y="84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9D36179-53DD-4645-A077-215BED776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738" y="3017838"/>
                <a:ext cx="96838" cy="160338"/>
              </a:xfrm>
              <a:custGeom>
                <a:avLst/>
                <a:gdLst/>
                <a:ahLst/>
                <a:cxnLst>
                  <a:cxn ang="0">
                    <a:pos x="121" y="206"/>
                  </a:cxn>
                  <a:cxn ang="0">
                    <a:pos x="121" y="206"/>
                  </a:cxn>
                  <a:cxn ang="0">
                    <a:pos x="180" y="153"/>
                  </a:cxn>
                  <a:cxn ang="0">
                    <a:pos x="462" y="155"/>
                  </a:cxn>
                  <a:cxn ang="0">
                    <a:pos x="462" y="989"/>
                  </a:cxn>
                  <a:cxn ang="0">
                    <a:pos x="463" y="989"/>
                  </a:cxn>
                  <a:cxn ang="0">
                    <a:pos x="463" y="1022"/>
                  </a:cxn>
                  <a:cxn ang="0">
                    <a:pos x="608" y="1022"/>
                  </a:cxn>
                  <a:cxn ang="0">
                    <a:pos x="621" y="1022"/>
                  </a:cxn>
                  <a:cxn ang="0">
                    <a:pos x="621" y="922"/>
                  </a:cxn>
                  <a:cxn ang="0">
                    <a:pos x="621" y="922"/>
                  </a:cxn>
                  <a:cxn ang="0">
                    <a:pos x="621" y="837"/>
                  </a:cxn>
                  <a:cxn ang="0">
                    <a:pos x="620" y="179"/>
                  </a:cxn>
                  <a:cxn ang="0">
                    <a:pos x="448" y="2"/>
                  </a:cxn>
                  <a:cxn ang="0">
                    <a:pos x="162" y="2"/>
                  </a:cxn>
                  <a:cxn ang="0">
                    <a:pos x="4" y="192"/>
                  </a:cxn>
                  <a:cxn ang="0">
                    <a:pos x="4" y="192"/>
                  </a:cxn>
                  <a:cxn ang="0">
                    <a:pos x="4" y="262"/>
                  </a:cxn>
                  <a:cxn ang="0">
                    <a:pos x="121" y="262"/>
                  </a:cxn>
                  <a:cxn ang="0">
                    <a:pos x="121" y="206"/>
                  </a:cxn>
                </a:cxnLst>
                <a:rect l="0" t="0" r="r" b="b"/>
                <a:pathLst>
                  <a:path w="622" h="1022">
                    <a:moveTo>
                      <a:pt x="121" y="206"/>
                    </a:moveTo>
                    <a:lnTo>
                      <a:pt x="121" y="206"/>
                    </a:lnTo>
                    <a:cubicBezTo>
                      <a:pt x="126" y="184"/>
                      <a:pt x="139" y="153"/>
                      <a:pt x="180" y="153"/>
                    </a:cubicBezTo>
                    <a:cubicBezTo>
                      <a:pt x="269" y="153"/>
                      <a:pt x="462" y="155"/>
                      <a:pt x="462" y="155"/>
                    </a:cubicBezTo>
                    <a:lnTo>
                      <a:pt x="462" y="989"/>
                    </a:lnTo>
                    <a:lnTo>
                      <a:pt x="463" y="989"/>
                    </a:lnTo>
                    <a:lnTo>
                      <a:pt x="463" y="1022"/>
                    </a:lnTo>
                    <a:lnTo>
                      <a:pt x="608" y="1022"/>
                    </a:lnTo>
                    <a:cubicBezTo>
                      <a:pt x="612" y="1022"/>
                      <a:pt x="617" y="1022"/>
                      <a:pt x="621" y="1022"/>
                    </a:cubicBezTo>
                    <a:lnTo>
                      <a:pt x="621" y="922"/>
                    </a:lnTo>
                    <a:lnTo>
                      <a:pt x="621" y="922"/>
                    </a:lnTo>
                    <a:lnTo>
                      <a:pt x="621" y="837"/>
                    </a:lnTo>
                    <a:cubicBezTo>
                      <a:pt x="621" y="837"/>
                      <a:pt x="622" y="398"/>
                      <a:pt x="620" y="179"/>
                    </a:cubicBezTo>
                    <a:cubicBezTo>
                      <a:pt x="619" y="53"/>
                      <a:pt x="572" y="5"/>
                      <a:pt x="448" y="2"/>
                    </a:cubicBezTo>
                    <a:cubicBezTo>
                      <a:pt x="353" y="0"/>
                      <a:pt x="258" y="0"/>
                      <a:pt x="162" y="2"/>
                    </a:cubicBezTo>
                    <a:cubicBezTo>
                      <a:pt x="52" y="14"/>
                      <a:pt x="0" y="63"/>
                      <a:pt x="4" y="192"/>
                    </a:cubicBezTo>
                    <a:lnTo>
                      <a:pt x="4" y="192"/>
                    </a:lnTo>
                    <a:lnTo>
                      <a:pt x="4" y="262"/>
                    </a:lnTo>
                    <a:lnTo>
                      <a:pt x="121" y="262"/>
                    </a:lnTo>
                    <a:lnTo>
                      <a:pt x="121" y="206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854AA2DD-63B4-4C7A-A075-636276768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059" y="2019533"/>
              <a:ext cx="108969" cy="132964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22"/>
                </a:cxn>
                <a:cxn ang="0">
                  <a:pos x="42" y="65"/>
                </a:cxn>
                <a:cxn ang="0">
                  <a:pos x="42" y="22"/>
                </a:cxn>
                <a:cxn ang="0">
                  <a:pos x="85" y="65"/>
                </a:cxn>
                <a:cxn ang="0">
                  <a:pos x="85" y="22"/>
                </a:cxn>
                <a:cxn ang="0">
                  <a:pos x="127" y="65"/>
                </a:cxn>
                <a:cxn ang="0">
                  <a:pos x="127" y="0"/>
                </a:cxn>
                <a:cxn ang="0">
                  <a:pos x="158" y="0"/>
                </a:cxn>
                <a:cxn ang="0">
                  <a:pos x="158" y="132"/>
                </a:cxn>
                <a:cxn ang="0">
                  <a:pos x="0" y="132"/>
                </a:cxn>
              </a:cxnLst>
              <a:rect l="0" t="0" r="r" b="b"/>
              <a:pathLst>
                <a:path w="158" h="132">
                  <a:moveTo>
                    <a:pt x="0" y="132"/>
                  </a:moveTo>
                  <a:lnTo>
                    <a:pt x="0" y="22"/>
                  </a:lnTo>
                  <a:lnTo>
                    <a:pt x="42" y="65"/>
                  </a:lnTo>
                  <a:lnTo>
                    <a:pt x="42" y="22"/>
                  </a:lnTo>
                  <a:lnTo>
                    <a:pt x="85" y="65"/>
                  </a:lnTo>
                  <a:lnTo>
                    <a:pt x="85" y="22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58" y="0"/>
                  </a:lnTo>
                  <a:lnTo>
                    <a:pt x="15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EB3B73E1-DD55-4CFB-8E5D-015D55C2F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907" y="2450059"/>
              <a:ext cx="108969" cy="132964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22"/>
                </a:cxn>
                <a:cxn ang="0">
                  <a:pos x="42" y="65"/>
                </a:cxn>
                <a:cxn ang="0">
                  <a:pos x="42" y="22"/>
                </a:cxn>
                <a:cxn ang="0">
                  <a:pos x="85" y="65"/>
                </a:cxn>
                <a:cxn ang="0">
                  <a:pos x="85" y="22"/>
                </a:cxn>
                <a:cxn ang="0">
                  <a:pos x="127" y="65"/>
                </a:cxn>
                <a:cxn ang="0">
                  <a:pos x="127" y="0"/>
                </a:cxn>
                <a:cxn ang="0">
                  <a:pos x="158" y="0"/>
                </a:cxn>
                <a:cxn ang="0">
                  <a:pos x="158" y="132"/>
                </a:cxn>
                <a:cxn ang="0">
                  <a:pos x="0" y="132"/>
                </a:cxn>
              </a:cxnLst>
              <a:rect l="0" t="0" r="r" b="b"/>
              <a:pathLst>
                <a:path w="158" h="132">
                  <a:moveTo>
                    <a:pt x="0" y="132"/>
                  </a:moveTo>
                  <a:lnTo>
                    <a:pt x="0" y="22"/>
                  </a:lnTo>
                  <a:lnTo>
                    <a:pt x="42" y="65"/>
                  </a:lnTo>
                  <a:lnTo>
                    <a:pt x="42" y="22"/>
                  </a:lnTo>
                  <a:lnTo>
                    <a:pt x="85" y="65"/>
                  </a:lnTo>
                  <a:lnTo>
                    <a:pt x="85" y="22"/>
                  </a:lnTo>
                  <a:lnTo>
                    <a:pt x="127" y="65"/>
                  </a:lnTo>
                  <a:lnTo>
                    <a:pt x="127" y="0"/>
                  </a:lnTo>
                  <a:lnTo>
                    <a:pt x="158" y="0"/>
                  </a:lnTo>
                  <a:lnTo>
                    <a:pt x="15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cxnSp>
        <p:nvCxnSpPr>
          <p:cNvPr id="22" name="378 Conector recto">
            <a:extLst>
              <a:ext uri="{FF2B5EF4-FFF2-40B4-BE49-F238E27FC236}">
                <a16:creationId xmlns:a16="http://schemas.microsoft.com/office/drawing/2014/main" id="{0F086DBD-D507-4970-9D37-6B484DDF0CD7}"/>
              </a:ext>
            </a:extLst>
          </p:cNvPr>
          <p:cNvCxnSpPr>
            <a:cxnSpLocks/>
          </p:cNvCxnSpPr>
          <p:nvPr/>
        </p:nvCxnSpPr>
        <p:spPr>
          <a:xfrm flipH="1">
            <a:off x="4189234" y="3680769"/>
            <a:ext cx="1296143" cy="65657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3507149-3E85-485C-946F-3690C6EA2211}"/>
              </a:ext>
            </a:extLst>
          </p:cNvPr>
          <p:cNvSpPr/>
          <p:nvPr/>
        </p:nvSpPr>
        <p:spPr>
          <a:xfrm>
            <a:off x="3838621" y="4273982"/>
            <a:ext cx="350611" cy="2484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5 Marcador de texto">
            <a:extLst>
              <a:ext uri="{FF2B5EF4-FFF2-40B4-BE49-F238E27FC236}">
                <a16:creationId xmlns:a16="http://schemas.microsoft.com/office/drawing/2014/main" id="{5978B0B7-5F7D-4F3D-88BD-90F739391252}"/>
              </a:ext>
            </a:extLst>
          </p:cNvPr>
          <p:cNvSpPr txBox="1">
            <a:spLocks/>
          </p:cNvSpPr>
          <p:nvPr/>
        </p:nvSpPr>
        <p:spPr>
          <a:xfrm>
            <a:off x="5766323" y="1094568"/>
            <a:ext cx="2508407" cy="239727"/>
          </a:xfrm>
          <a:prstGeom prst="rect">
            <a:avLst/>
          </a:prstGeom>
        </p:spPr>
        <p:txBody>
          <a:bodyPr/>
          <a:lstStyle>
            <a:lvl1pPr marL="182563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b="1" dirty="0">
                <a:solidFill>
                  <a:schemeClr val="tx1"/>
                </a:solidFill>
              </a:rPr>
              <a:t>Desfiladero Bayo Mendoza</a:t>
            </a:r>
          </a:p>
        </p:txBody>
      </p:sp>
      <p:sp>
        <p:nvSpPr>
          <p:cNvPr id="25" name="5 Marcador de texto">
            <a:extLst>
              <a:ext uri="{FF2B5EF4-FFF2-40B4-BE49-F238E27FC236}">
                <a16:creationId xmlns:a16="http://schemas.microsoft.com/office/drawing/2014/main" id="{1AFD292B-FFF3-4E36-9522-C6EEF0FACE6A}"/>
              </a:ext>
            </a:extLst>
          </p:cNvPr>
          <p:cNvSpPr txBox="1">
            <a:spLocks/>
          </p:cNvSpPr>
          <p:nvPr/>
        </p:nvSpPr>
        <p:spPr>
          <a:xfrm>
            <a:off x="8421754" y="2642332"/>
            <a:ext cx="703461" cy="234140"/>
          </a:xfrm>
          <a:prstGeom prst="rect">
            <a:avLst/>
          </a:prstGeom>
        </p:spPr>
        <p:txBody>
          <a:bodyPr/>
          <a:lstStyle>
            <a:lvl1pPr marL="182563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1100" b="1" dirty="0">
                <a:solidFill>
                  <a:srgbClr val="FFC000"/>
                </a:solidFill>
              </a:rPr>
              <a:t>BAT 01 </a:t>
            </a:r>
          </a:p>
          <a:p>
            <a:pPr marL="0" indent="0" algn="ctr">
              <a:buNone/>
            </a:pPr>
            <a:r>
              <a:rPr lang="es-AR" sz="1100" b="1" dirty="0">
                <a:solidFill>
                  <a:srgbClr val="FFC000"/>
                </a:solidFill>
              </a:rPr>
              <a:t>CHA</a:t>
            </a:r>
          </a:p>
        </p:txBody>
      </p:sp>
      <p:sp>
        <p:nvSpPr>
          <p:cNvPr id="26" name="5 Marcador de texto">
            <a:extLst>
              <a:ext uri="{FF2B5EF4-FFF2-40B4-BE49-F238E27FC236}">
                <a16:creationId xmlns:a16="http://schemas.microsoft.com/office/drawing/2014/main" id="{A9D1BDFA-AF90-405E-A89F-85BC7074ED9B}"/>
              </a:ext>
            </a:extLst>
          </p:cNvPr>
          <p:cNvSpPr txBox="1">
            <a:spLocks/>
          </p:cNvSpPr>
          <p:nvPr/>
        </p:nvSpPr>
        <p:spPr>
          <a:xfrm>
            <a:off x="6328464" y="2419127"/>
            <a:ext cx="932261" cy="446415"/>
          </a:xfrm>
          <a:prstGeom prst="rect">
            <a:avLst/>
          </a:prstGeom>
        </p:spPr>
        <p:txBody>
          <a:bodyPr/>
          <a:lstStyle>
            <a:lvl1pPr marL="182563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1100" b="1" dirty="0">
                <a:solidFill>
                  <a:srgbClr val="FFC000"/>
                </a:solidFill>
              </a:rPr>
              <a:t>BAT 01 DBY</a:t>
            </a:r>
          </a:p>
        </p:txBody>
      </p:sp>
      <p:sp>
        <p:nvSpPr>
          <p:cNvPr id="27" name="5 Marcador de texto">
            <a:extLst>
              <a:ext uri="{FF2B5EF4-FFF2-40B4-BE49-F238E27FC236}">
                <a16:creationId xmlns:a16="http://schemas.microsoft.com/office/drawing/2014/main" id="{BF7AC79E-A822-45A0-994A-CD2F29101C69}"/>
              </a:ext>
            </a:extLst>
          </p:cNvPr>
          <p:cNvSpPr txBox="1">
            <a:spLocks/>
          </p:cNvSpPr>
          <p:nvPr/>
        </p:nvSpPr>
        <p:spPr>
          <a:xfrm>
            <a:off x="7200053" y="3224476"/>
            <a:ext cx="690849" cy="234140"/>
          </a:xfrm>
          <a:prstGeom prst="rect">
            <a:avLst/>
          </a:prstGeom>
        </p:spPr>
        <p:txBody>
          <a:bodyPr/>
          <a:lstStyle>
            <a:lvl1pPr marL="182563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1100" b="1" dirty="0">
                <a:solidFill>
                  <a:srgbClr val="FFC000"/>
                </a:solidFill>
              </a:rPr>
              <a:t>BAT 03 </a:t>
            </a:r>
          </a:p>
          <a:p>
            <a:pPr marL="0" indent="0" algn="ctr">
              <a:buNone/>
            </a:pPr>
            <a:r>
              <a:rPr lang="es-AR" sz="1100" b="1" dirty="0">
                <a:solidFill>
                  <a:srgbClr val="FFC000"/>
                </a:solidFill>
              </a:rPr>
              <a:t>DBY</a:t>
            </a:r>
          </a:p>
        </p:txBody>
      </p:sp>
      <p:sp>
        <p:nvSpPr>
          <p:cNvPr id="28" name="5 Marcador de texto">
            <a:extLst>
              <a:ext uri="{FF2B5EF4-FFF2-40B4-BE49-F238E27FC236}">
                <a16:creationId xmlns:a16="http://schemas.microsoft.com/office/drawing/2014/main" id="{0986FC6E-592E-460F-91EF-E045BCB434D8}"/>
              </a:ext>
            </a:extLst>
          </p:cNvPr>
          <p:cNvSpPr txBox="1">
            <a:spLocks/>
          </p:cNvSpPr>
          <p:nvPr/>
        </p:nvSpPr>
        <p:spPr>
          <a:xfrm>
            <a:off x="6877035" y="2964626"/>
            <a:ext cx="1397695" cy="267385"/>
          </a:xfrm>
          <a:prstGeom prst="rect">
            <a:avLst/>
          </a:prstGeom>
        </p:spPr>
        <p:txBody>
          <a:bodyPr/>
          <a:lstStyle>
            <a:lvl1pPr marL="182563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b="1" dirty="0">
                <a:solidFill>
                  <a:srgbClr val="FFFF00"/>
                </a:solidFill>
              </a:rPr>
              <a:t>PIA DB MZA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80FA2A4F-58A1-4A92-8D91-F8C21789E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32" name="Título 5">
            <a:extLst>
              <a:ext uri="{FF2B5EF4-FFF2-40B4-BE49-F238E27FC236}">
                <a16:creationId xmlns:a16="http://schemas.microsoft.com/office/drawing/2014/main" id="{C7230B05-AE2A-4B49-9E6D-EAF30246DBFB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2975394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CARACTERÍSTICAS DEL PROYECTO</a:t>
            </a:r>
          </a:p>
        </p:txBody>
      </p:sp>
    </p:spTree>
    <p:extLst>
      <p:ext uri="{BB962C8B-B14F-4D97-AF65-F5344CB8AC3E}">
        <p14:creationId xmlns:p14="http://schemas.microsoft.com/office/powerpoint/2010/main" val="89418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874FE66-6E1E-4A58-8716-75B9F2AC230E}"/>
              </a:ext>
            </a:extLst>
          </p:cNvPr>
          <p:cNvGraphicFramePr>
            <a:graphicFrameLocks noGrp="1"/>
          </p:cNvGraphicFramePr>
          <p:nvPr/>
        </p:nvGraphicFramePr>
        <p:xfrm>
          <a:off x="274260" y="1301153"/>
          <a:ext cx="8795856" cy="32896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289628">
                  <a:extLst>
                    <a:ext uri="{9D8B030D-6E8A-4147-A177-3AD203B41FA5}">
                      <a16:colId xmlns:a16="http://schemas.microsoft.com/office/drawing/2014/main" val="80987317"/>
                    </a:ext>
                  </a:extLst>
                </a:gridCol>
                <a:gridCol w="1376557">
                  <a:extLst>
                    <a:ext uri="{9D8B030D-6E8A-4147-A177-3AD203B41FA5}">
                      <a16:colId xmlns:a16="http://schemas.microsoft.com/office/drawing/2014/main" val="3590312408"/>
                    </a:ext>
                  </a:extLst>
                </a:gridCol>
                <a:gridCol w="1376557">
                  <a:extLst>
                    <a:ext uri="{9D8B030D-6E8A-4147-A177-3AD203B41FA5}">
                      <a16:colId xmlns:a16="http://schemas.microsoft.com/office/drawing/2014/main" val="3272260347"/>
                    </a:ext>
                  </a:extLst>
                </a:gridCol>
                <a:gridCol w="1376557">
                  <a:extLst>
                    <a:ext uri="{9D8B030D-6E8A-4147-A177-3AD203B41FA5}">
                      <a16:colId xmlns:a16="http://schemas.microsoft.com/office/drawing/2014/main" val="2832985090"/>
                    </a:ext>
                  </a:extLst>
                </a:gridCol>
                <a:gridCol w="1376557">
                  <a:extLst>
                    <a:ext uri="{9D8B030D-6E8A-4147-A177-3AD203B41FA5}">
                      <a16:colId xmlns:a16="http://schemas.microsoft.com/office/drawing/2014/main" val="65302544"/>
                    </a:ext>
                  </a:extLst>
                </a:gridCol>
              </a:tblGrid>
              <a:tr h="30940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DESFILADERO BAYO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AR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CHACHAHUÉN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714225"/>
                  </a:ext>
                </a:extLst>
              </a:tr>
              <a:tr h="34792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Parámetros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 Troncoso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 Rayoso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DBE Rayoso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46769"/>
                  </a:ext>
                </a:extLst>
              </a:tr>
              <a:tr h="31309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AR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Solidos totales TSS [ppm]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u="none" strike="noStrike" dirty="0">
                          <a:effectLst/>
                        </a:rPr>
                        <a:t>7</a:t>
                      </a:r>
                      <a:endParaRPr lang="es-A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682935"/>
                  </a:ext>
                </a:extLst>
              </a:tr>
              <a:tr h="3103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AR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Hidrocarburos HC [ppm]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&lt;25 a 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u="none" strike="noStrike" dirty="0">
                          <a:effectLst/>
                        </a:rPr>
                        <a:t>&lt;15</a:t>
                      </a:r>
                      <a:endParaRPr lang="es-A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0717"/>
                  </a:ext>
                </a:extLst>
              </a:tr>
              <a:tr h="3103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AR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BSR [caldos]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u="none" strike="noStrike" dirty="0">
                          <a:effectLst/>
                        </a:rPr>
                        <a:t>&lt;3</a:t>
                      </a:r>
                      <a:endParaRPr lang="es-A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90086"/>
                  </a:ext>
                </a:extLst>
              </a:tr>
              <a:tr h="3103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AR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Oxigeno [ppb]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u="none" strike="noStrike" dirty="0">
                          <a:effectLst/>
                        </a:rPr>
                        <a:t>&lt;60</a:t>
                      </a:r>
                      <a:endParaRPr lang="es-A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918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Remover partículas de sólidos [micrones]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u="none" strike="noStrike" dirty="0">
                          <a:effectLst/>
                        </a:rPr>
                        <a:t>&gt;5</a:t>
                      </a:r>
                      <a:endParaRPr lang="es-A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4227"/>
                  </a:ext>
                </a:extLst>
              </a:tr>
              <a:tr h="3103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AR" sz="15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Diámetro gargantas porales [micrones]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79362"/>
                  </a:ext>
                </a:extLst>
              </a:tr>
              <a:tr h="310341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u="none" strike="noStrike" dirty="0">
                          <a:effectLst/>
                        </a:rPr>
                        <a:t>Salinidad [g/l de NaCl]</a:t>
                      </a:r>
                      <a:endParaRPr lang="es-A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u="none" strike="noStrike" dirty="0">
                          <a:effectLst/>
                        </a:rPr>
                        <a:t>&gt;10</a:t>
                      </a:r>
                      <a:endParaRPr lang="es-A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895128"/>
                  </a:ext>
                </a:extLst>
              </a:tr>
              <a:tr h="310341">
                <a:tc>
                  <a:txBody>
                    <a:bodyPr/>
                    <a:lstStyle/>
                    <a:p>
                      <a:pPr algn="l" fontAlgn="b"/>
                      <a:r>
                        <a:rPr lang="es-AR" sz="1500" u="none" strike="noStrike" dirty="0">
                          <a:effectLst/>
                        </a:rPr>
                        <a:t>Presión de boca de pozo [kg/cm2]</a:t>
                      </a:r>
                      <a:endParaRPr lang="es-A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500" b="1" u="none" strike="noStrike" dirty="0">
                          <a:effectLst/>
                        </a:rPr>
                        <a:t>100</a:t>
                      </a:r>
                      <a:endParaRPr lang="es-A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38774"/>
                  </a:ext>
                </a:extLst>
              </a:tr>
            </a:tbl>
          </a:graphicData>
        </a:graphic>
      </p:graphicFrame>
      <p:sp>
        <p:nvSpPr>
          <p:cNvPr id="11" name="2 Marcador de texto">
            <a:extLst>
              <a:ext uri="{FF2B5EF4-FFF2-40B4-BE49-F238E27FC236}">
                <a16:creationId xmlns:a16="http://schemas.microsoft.com/office/drawing/2014/main" id="{6E95D470-18BA-4096-9581-C8862F915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261" y="806685"/>
            <a:ext cx="8869739" cy="200055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ESPECIFICACIÓN DE </a:t>
            </a:r>
            <a:r>
              <a:rPr lang="es-AR" sz="1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CALIDAD</a:t>
            </a:r>
            <a:r>
              <a:rPr lang="es-AR" sz="13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AGUA SOLICITADA POR G&amp;R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642E00A3-0A8A-467D-892F-2D269E94763A}"/>
              </a:ext>
            </a:extLst>
          </p:cNvPr>
          <p:cNvSpPr/>
          <p:nvPr/>
        </p:nvSpPr>
        <p:spPr>
          <a:xfrm>
            <a:off x="7701964" y="2283718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2C6FA56B-3780-4901-80C4-814B58B9BB0E}"/>
              </a:ext>
            </a:extLst>
          </p:cNvPr>
          <p:cNvSpPr/>
          <p:nvPr/>
        </p:nvSpPr>
        <p:spPr>
          <a:xfrm>
            <a:off x="4932040" y="2900318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DC56DC9D-3B22-4571-82D6-82BAC4123B4B}"/>
              </a:ext>
            </a:extLst>
          </p:cNvPr>
          <p:cNvSpPr/>
          <p:nvPr/>
        </p:nvSpPr>
        <p:spPr>
          <a:xfrm>
            <a:off x="7701964" y="3354729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AC45CC39-B7BA-4F3C-83EA-ED28BE383C9C}"/>
              </a:ext>
            </a:extLst>
          </p:cNvPr>
          <p:cNvSpPr/>
          <p:nvPr/>
        </p:nvSpPr>
        <p:spPr>
          <a:xfrm>
            <a:off x="7701964" y="4000186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71F1D72C-4783-43BA-A46E-D6A226D89C39}"/>
              </a:ext>
            </a:extLst>
          </p:cNvPr>
          <p:cNvSpPr/>
          <p:nvPr/>
        </p:nvSpPr>
        <p:spPr>
          <a:xfrm>
            <a:off x="7701964" y="4299942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3C7377F-80DA-496B-8B26-73C9CA80E2B6}"/>
              </a:ext>
            </a:extLst>
          </p:cNvPr>
          <p:cNvSpPr/>
          <p:nvPr/>
        </p:nvSpPr>
        <p:spPr>
          <a:xfrm>
            <a:off x="4932040" y="1962578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45F14F6-DC6F-4A70-AB4C-D835EA34FBC2}"/>
              </a:ext>
            </a:extLst>
          </p:cNvPr>
          <p:cNvSpPr/>
          <p:nvPr/>
        </p:nvSpPr>
        <p:spPr>
          <a:xfrm>
            <a:off x="247366" y="4582795"/>
            <a:ext cx="3111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89" fontAlgn="b"/>
            <a:r>
              <a:rPr lang="es-AR" sz="1400" dirty="0">
                <a:solidFill>
                  <a:schemeClr val="dk1"/>
                </a:solidFill>
              </a:rPr>
              <a:t>Análisis de las distintas formaciones.</a:t>
            </a:r>
          </a:p>
        </p:txBody>
      </p: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C6A3243-476C-4AF5-8246-772D7BB7E4E2}"/>
              </a:ext>
            </a:extLst>
          </p:cNvPr>
          <p:cNvSpPr txBox="1">
            <a:spLocks/>
          </p:cNvSpPr>
          <p:nvPr/>
        </p:nvSpPr>
        <p:spPr>
          <a:xfrm>
            <a:off x="73885" y="1029385"/>
            <a:ext cx="8996231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1338" indent="-160338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600" dirty="0"/>
              <a:t>Parámetros determinados a partir de ensayos de testigos de corona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6CCB0B4-E7C3-41BC-BCAF-9F930520F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17" name="Título 5">
            <a:extLst>
              <a:ext uri="{FF2B5EF4-FFF2-40B4-BE49-F238E27FC236}">
                <a16:creationId xmlns:a16="http://schemas.microsoft.com/office/drawing/2014/main" id="{DE0D63A9-32A2-4DE2-97B6-207F5EFAE054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2975394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CARACTERÍSTICAS DEL PROYECTO</a:t>
            </a:r>
          </a:p>
        </p:txBody>
      </p:sp>
    </p:spTree>
    <p:extLst>
      <p:ext uri="{BB962C8B-B14F-4D97-AF65-F5344CB8AC3E}">
        <p14:creationId xmlns:p14="http://schemas.microsoft.com/office/powerpoint/2010/main" val="198865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82B5CA-E49D-6744-8292-DFBC6A05FD3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338F1A7-46BC-49ED-806E-0A52A4E563CA}"/>
              </a:ext>
            </a:extLst>
          </p:cNvPr>
          <p:cNvGrpSpPr/>
          <p:nvPr/>
        </p:nvGrpSpPr>
        <p:grpSpPr>
          <a:xfrm>
            <a:off x="585336" y="849495"/>
            <a:ext cx="7990003" cy="3755255"/>
            <a:chOff x="468700" y="4287899"/>
            <a:chExt cx="7990002" cy="3755255"/>
          </a:xfrm>
        </p:grpSpPr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C2C613FA-C96B-481E-8237-EB5476A5BCD8}"/>
                </a:ext>
              </a:extLst>
            </p:cNvPr>
            <p:cNvSpPr/>
            <p:nvPr/>
          </p:nvSpPr>
          <p:spPr>
            <a:xfrm>
              <a:off x="468700" y="4287899"/>
              <a:ext cx="1299187" cy="3755255"/>
            </a:xfrm>
            <a:custGeom>
              <a:avLst/>
              <a:gdLst>
                <a:gd name="connsiteX0" fmla="*/ 0 w 1299187"/>
                <a:gd name="connsiteY0" fmla="*/ 129919 h 3755255"/>
                <a:gd name="connsiteX1" fmla="*/ 129919 w 1299187"/>
                <a:gd name="connsiteY1" fmla="*/ 0 h 3755255"/>
                <a:gd name="connsiteX2" fmla="*/ 1169268 w 1299187"/>
                <a:gd name="connsiteY2" fmla="*/ 0 h 3755255"/>
                <a:gd name="connsiteX3" fmla="*/ 1299187 w 1299187"/>
                <a:gd name="connsiteY3" fmla="*/ 129919 h 3755255"/>
                <a:gd name="connsiteX4" fmla="*/ 1299187 w 1299187"/>
                <a:gd name="connsiteY4" fmla="*/ 3625336 h 3755255"/>
                <a:gd name="connsiteX5" fmla="*/ 1169268 w 1299187"/>
                <a:gd name="connsiteY5" fmla="*/ 3755255 h 3755255"/>
                <a:gd name="connsiteX6" fmla="*/ 129919 w 1299187"/>
                <a:gd name="connsiteY6" fmla="*/ 3755255 h 3755255"/>
                <a:gd name="connsiteX7" fmla="*/ 0 w 1299187"/>
                <a:gd name="connsiteY7" fmla="*/ 3625336 h 3755255"/>
                <a:gd name="connsiteX8" fmla="*/ 0 w 1299187"/>
                <a:gd name="connsiteY8" fmla="*/ 129919 h 375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187" h="3755255">
                  <a:moveTo>
                    <a:pt x="0" y="129919"/>
                  </a:moveTo>
                  <a:cubicBezTo>
                    <a:pt x="0" y="58167"/>
                    <a:pt x="58167" y="0"/>
                    <a:pt x="129919" y="0"/>
                  </a:cubicBezTo>
                  <a:lnTo>
                    <a:pt x="1169268" y="0"/>
                  </a:lnTo>
                  <a:cubicBezTo>
                    <a:pt x="1241020" y="0"/>
                    <a:pt x="1299187" y="58167"/>
                    <a:pt x="1299187" y="129919"/>
                  </a:cubicBezTo>
                  <a:lnTo>
                    <a:pt x="1299187" y="3625336"/>
                  </a:lnTo>
                  <a:cubicBezTo>
                    <a:pt x="1299187" y="3697088"/>
                    <a:pt x="1241020" y="3755255"/>
                    <a:pt x="1169268" y="3755255"/>
                  </a:cubicBezTo>
                  <a:lnTo>
                    <a:pt x="129919" y="3755255"/>
                  </a:lnTo>
                  <a:cubicBezTo>
                    <a:pt x="58167" y="3755255"/>
                    <a:pt x="0" y="3697088"/>
                    <a:pt x="0" y="3625336"/>
                  </a:cubicBezTo>
                  <a:lnTo>
                    <a:pt x="0" y="1299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594559" rIns="92456" bIns="843507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1300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554648B-E9EF-4D31-A5D8-BA332875E61F}"/>
                </a:ext>
              </a:extLst>
            </p:cNvPr>
            <p:cNvSpPr/>
            <p:nvPr/>
          </p:nvSpPr>
          <p:spPr>
            <a:xfrm>
              <a:off x="507676" y="4513214"/>
              <a:ext cx="1221236" cy="12504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s-AR" sz="2000" b="1" dirty="0">
                  <a:solidFill>
                    <a:schemeClr val="tx2">
                      <a:lumMod val="50000"/>
                    </a:schemeClr>
                  </a:solidFill>
                </a:rPr>
                <a:t>&lt; 5</a:t>
              </a:r>
            </a:p>
            <a:p>
              <a:pPr algn="ctr"/>
              <a:r>
                <a:rPr lang="es-AR" sz="2000" b="1" dirty="0">
                  <a:solidFill>
                    <a:schemeClr val="tx2">
                      <a:lumMod val="50000"/>
                    </a:schemeClr>
                  </a:solidFill>
                </a:rPr>
                <a:t>ppm</a:t>
              </a:r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E22BE9FA-0B30-483E-B1AC-42D202523C48}"/>
                </a:ext>
              </a:extLst>
            </p:cNvPr>
            <p:cNvSpPr/>
            <p:nvPr/>
          </p:nvSpPr>
          <p:spPr>
            <a:xfrm>
              <a:off x="1806863" y="4287899"/>
              <a:ext cx="1299187" cy="3755255"/>
            </a:xfrm>
            <a:custGeom>
              <a:avLst/>
              <a:gdLst>
                <a:gd name="connsiteX0" fmla="*/ 0 w 1299187"/>
                <a:gd name="connsiteY0" fmla="*/ 129919 h 3755255"/>
                <a:gd name="connsiteX1" fmla="*/ 129919 w 1299187"/>
                <a:gd name="connsiteY1" fmla="*/ 0 h 3755255"/>
                <a:gd name="connsiteX2" fmla="*/ 1169268 w 1299187"/>
                <a:gd name="connsiteY2" fmla="*/ 0 h 3755255"/>
                <a:gd name="connsiteX3" fmla="*/ 1299187 w 1299187"/>
                <a:gd name="connsiteY3" fmla="*/ 129919 h 3755255"/>
                <a:gd name="connsiteX4" fmla="*/ 1299187 w 1299187"/>
                <a:gd name="connsiteY4" fmla="*/ 3625336 h 3755255"/>
                <a:gd name="connsiteX5" fmla="*/ 1169268 w 1299187"/>
                <a:gd name="connsiteY5" fmla="*/ 3755255 h 3755255"/>
                <a:gd name="connsiteX6" fmla="*/ 129919 w 1299187"/>
                <a:gd name="connsiteY6" fmla="*/ 3755255 h 3755255"/>
                <a:gd name="connsiteX7" fmla="*/ 0 w 1299187"/>
                <a:gd name="connsiteY7" fmla="*/ 3625336 h 3755255"/>
                <a:gd name="connsiteX8" fmla="*/ 0 w 1299187"/>
                <a:gd name="connsiteY8" fmla="*/ 129919 h 375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187" h="3755255">
                  <a:moveTo>
                    <a:pt x="0" y="129919"/>
                  </a:moveTo>
                  <a:cubicBezTo>
                    <a:pt x="0" y="58167"/>
                    <a:pt x="58167" y="0"/>
                    <a:pt x="129919" y="0"/>
                  </a:cubicBezTo>
                  <a:lnTo>
                    <a:pt x="1169268" y="0"/>
                  </a:lnTo>
                  <a:cubicBezTo>
                    <a:pt x="1241020" y="0"/>
                    <a:pt x="1299187" y="58167"/>
                    <a:pt x="1299187" y="129919"/>
                  </a:cubicBezTo>
                  <a:lnTo>
                    <a:pt x="1299187" y="3625336"/>
                  </a:lnTo>
                  <a:cubicBezTo>
                    <a:pt x="1299187" y="3697088"/>
                    <a:pt x="1241020" y="3755255"/>
                    <a:pt x="1169268" y="3755255"/>
                  </a:cubicBezTo>
                  <a:lnTo>
                    <a:pt x="129919" y="3755255"/>
                  </a:lnTo>
                  <a:cubicBezTo>
                    <a:pt x="58167" y="3755255"/>
                    <a:pt x="0" y="3697088"/>
                    <a:pt x="0" y="3625336"/>
                  </a:cubicBezTo>
                  <a:lnTo>
                    <a:pt x="0" y="1299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594559" rIns="92456" bIns="843507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1300" b="1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7BA9B1A-D17D-46D4-9887-805ED6B05BBA}"/>
                </a:ext>
              </a:extLst>
            </p:cNvPr>
            <p:cNvSpPr/>
            <p:nvPr/>
          </p:nvSpPr>
          <p:spPr>
            <a:xfrm>
              <a:off x="1845839" y="4513214"/>
              <a:ext cx="1221236" cy="12504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s-AR" sz="2000" b="1" dirty="0">
                  <a:solidFill>
                    <a:schemeClr val="tx2">
                      <a:lumMod val="50000"/>
                    </a:schemeClr>
                  </a:solidFill>
                </a:rPr>
                <a:t>≤ 15</a:t>
              </a:r>
            </a:p>
            <a:p>
              <a:pPr algn="ctr"/>
              <a:r>
                <a:rPr lang="es-AR" sz="2000" b="1" dirty="0">
                  <a:solidFill>
                    <a:schemeClr val="tx2">
                      <a:lumMod val="50000"/>
                    </a:schemeClr>
                  </a:solidFill>
                </a:rPr>
                <a:t>ppm</a:t>
              </a: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7A0908D2-B147-4D62-B792-FC183CECA04D}"/>
                </a:ext>
              </a:extLst>
            </p:cNvPr>
            <p:cNvSpPr/>
            <p:nvPr/>
          </p:nvSpPr>
          <p:spPr>
            <a:xfrm>
              <a:off x="3145026" y="4287899"/>
              <a:ext cx="1299187" cy="3755255"/>
            </a:xfrm>
            <a:custGeom>
              <a:avLst/>
              <a:gdLst>
                <a:gd name="connsiteX0" fmla="*/ 0 w 1299187"/>
                <a:gd name="connsiteY0" fmla="*/ 129919 h 3755255"/>
                <a:gd name="connsiteX1" fmla="*/ 129919 w 1299187"/>
                <a:gd name="connsiteY1" fmla="*/ 0 h 3755255"/>
                <a:gd name="connsiteX2" fmla="*/ 1169268 w 1299187"/>
                <a:gd name="connsiteY2" fmla="*/ 0 h 3755255"/>
                <a:gd name="connsiteX3" fmla="*/ 1299187 w 1299187"/>
                <a:gd name="connsiteY3" fmla="*/ 129919 h 3755255"/>
                <a:gd name="connsiteX4" fmla="*/ 1299187 w 1299187"/>
                <a:gd name="connsiteY4" fmla="*/ 3625336 h 3755255"/>
                <a:gd name="connsiteX5" fmla="*/ 1169268 w 1299187"/>
                <a:gd name="connsiteY5" fmla="*/ 3755255 h 3755255"/>
                <a:gd name="connsiteX6" fmla="*/ 129919 w 1299187"/>
                <a:gd name="connsiteY6" fmla="*/ 3755255 h 3755255"/>
                <a:gd name="connsiteX7" fmla="*/ 0 w 1299187"/>
                <a:gd name="connsiteY7" fmla="*/ 3625336 h 3755255"/>
                <a:gd name="connsiteX8" fmla="*/ 0 w 1299187"/>
                <a:gd name="connsiteY8" fmla="*/ 129919 h 375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187" h="3755255">
                  <a:moveTo>
                    <a:pt x="0" y="129919"/>
                  </a:moveTo>
                  <a:cubicBezTo>
                    <a:pt x="0" y="58167"/>
                    <a:pt x="58167" y="0"/>
                    <a:pt x="129919" y="0"/>
                  </a:cubicBezTo>
                  <a:lnTo>
                    <a:pt x="1169268" y="0"/>
                  </a:lnTo>
                  <a:cubicBezTo>
                    <a:pt x="1241020" y="0"/>
                    <a:pt x="1299187" y="58167"/>
                    <a:pt x="1299187" y="129919"/>
                  </a:cubicBezTo>
                  <a:lnTo>
                    <a:pt x="1299187" y="3625336"/>
                  </a:lnTo>
                  <a:cubicBezTo>
                    <a:pt x="1299187" y="3697088"/>
                    <a:pt x="1241020" y="3755255"/>
                    <a:pt x="1169268" y="3755255"/>
                  </a:cubicBezTo>
                  <a:lnTo>
                    <a:pt x="129919" y="3755255"/>
                  </a:lnTo>
                  <a:cubicBezTo>
                    <a:pt x="58167" y="3755255"/>
                    <a:pt x="0" y="3697088"/>
                    <a:pt x="0" y="3625336"/>
                  </a:cubicBezTo>
                  <a:lnTo>
                    <a:pt x="0" y="1299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594559" rIns="92456" bIns="843507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1300" b="1" dirty="0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13DA1B53-12F9-48B3-85C0-8DD06A2B5C5A}"/>
                </a:ext>
              </a:extLst>
            </p:cNvPr>
            <p:cNvSpPr/>
            <p:nvPr/>
          </p:nvSpPr>
          <p:spPr>
            <a:xfrm>
              <a:off x="3184002" y="4513214"/>
              <a:ext cx="1221236" cy="12504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AR" sz="17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C0C88D79-DF4E-41C2-A49A-94FB8377BED9}"/>
                </a:ext>
              </a:extLst>
            </p:cNvPr>
            <p:cNvSpPr/>
            <p:nvPr/>
          </p:nvSpPr>
          <p:spPr>
            <a:xfrm>
              <a:off x="4483189" y="4287899"/>
              <a:ext cx="1299187" cy="3755255"/>
            </a:xfrm>
            <a:custGeom>
              <a:avLst/>
              <a:gdLst>
                <a:gd name="connsiteX0" fmla="*/ 0 w 1299187"/>
                <a:gd name="connsiteY0" fmla="*/ 129919 h 3755255"/>
                <a:gd name="connsiteX1" fmla="*/ 129919 w 1299187"/>
                <a:gd name="connsiteY1" fmla="*/ 0 h 3755255"/>
                <a:gd name="connsiteX2" fmla="*/ 1169268 w 1299187"/>
                <a:gd name="connsiteY2" fmla="*/ 0 h 3755255"/>
                <a:gd name="connsiteX3" fmla="*/ 1299187 w 1299187"/>
                <a:gd name="connsiteY3" fmla="*/ 129919 h 3755255"/>
                <a:gd name="connsiteX4" fmla="*/ 1299187 w 1299187"/>
                <a:gd name="connsiteY4" fmla="*/ 3625336 h 3755255"/>
                <a:gd name="connsiteX5" fmla="*/ 1169268 w 1299187"/>
                <a:gd name="connsiteY5" fmla="*/ 3755255 h 3755255"/>
                <a:gd name="connsiteX6" fmla="*/ 129919 w 1299187"/>
                <a:gd name="connsiteY6" fmla="*/ 3755255 h 3755255"/>
                <a:gd name="connsiteX7" fmla="*/ 0 w 1299187"/>
                <a:gd name="connsiteY7" fmla="*/ 3625336 h 3755255"/>
                <a:gd name="connsiteX8" fmla="*/ 0 w 1299187"/>
                <a:gd name="connsiteY8" fmla="*/ 129919 h 375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187" h="3755255">
                  <a:moveTo>
                    <a:pt x="0" y="129919"/>
                  </a:moveTo>
                  <a:cubicBezTo>
                    <a:pt x="0" y="58167"/>
                    <a:pt x="58167" y="0"/>
                    <a:pt x="129919" y="0"/>
                  </a:cubicBezTo>
                  <a:lnTo>
                    <a:pt x="1169268" y="0"/>
                  </a:lnTo>
                  <a:cubicBezTo>
                    <a:pt x="1241020" y="0"/>
                    <a:pt x="1299187" y="58167"/>
                    <a:pt x="1299187" y="129919"/>
                  </a:cubicBezTo>
                  <a:lnTo>
                    <a:pt x="1299187" y="3625336"/>
                  </a:lnTo>
                  <a:cubicBezTo>
                    <a:pt x="1299187" y="3697088"/>
                    <a:pt x="1241020" y="3755255"/>
                    <a:pt x="1169268" y="3755255"/>
                  </a:cubicBezTo>
                  <a:lnTo>
                    <a:pt x="129919" y="3755255"/>
                  </a:lnTo>
                  <a:cubicBezTo>
                    <a:pt x="58167" y="3755255"/>
                    <a:pt x="0" y="3697088"/>
                    <a:pt x="0" y="3625336"/>
                  </a:cubicBezTo>
                  <a:lnTo>
                    <a:pt x="0" y="1299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594559" rIns="92456" bIns="843507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1300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924B2663-2D97-4077-AAF0-8DE31E9F37E2}"/>
                </a:ext>
              </a:extLst>
            </p:cNvPr>
            <p:cNvSpPr/>
            <p:nvPr/>
          </p:nvSpPr>
          <p:spPr>
            <a:xfrm>
              <a:off x="4522164" y="4513214"/>
              <a:ext cx="1221236" cy="12504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44" indent="-285744">
                <a:buFont typeface="Wingdings" panose="05000000000000000000" pitchFamily="2" charset="2"/>
                <a:buChar char="Ø"/>
              </a:pPr>
              <a:endParaRPr lang="es-AR" dirty="0"/>
            </a:p>
            <a:p>
              <a:endParaRPr lang="es-AR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E4E617A-CF5F-4BEA-B926-1D4068903DB9}"/>
                </a:ext>
              </a:extLst>
            </p:cNvPr>
            <p:cNvSpPr/>
            <p:nvPr/>
          </p:nvSpPr>
          <p:spPr>
            <a:xfrm>
              <a:off x="5821352" y="4287899"/>
              <a:ext cx="1299187" cy="3755255"/>
            </a:xfrm>
            <a:custGeom>
              <a:avLst/>
              <a:gdLst>
                <a:gd name="connsiteX0" fmla="*/ 0 w 1299187"/>
                <a:gd name="connsiteY0" fmla="*/ 129919 h 3755255"/>
                <a:gd name="connsiteX1" fmla="*/ 129919 w 1299187"/>
                <a:gd name="connsiteY1" fmla="*/ 0 h 3755255"/>
                <a:gd name="connsiteX2" fmla="*/ 1169268 w 1299187"/>
                <a:gd name="connsiteY2" fmla="*/ 0 h 3755255"/>
                <a:gd name="connsiteX3" fmla="*/ 1299187 w 1299187"/>
                <a:gd name="connsiteY3" fmla="*/ 129919 h 3755255"/>
                <a:gd name="connsiteX4" fmla="*/ 1299187 w 1299187"/>
                <a:gd name="connsiteY4" fmla="*/ 3625336 h 3755255"/>
                <a:gd name="connsiteX5" fmla="*/ 1169268 w 1299187"/>
                <a:gd name="connsiteY5" fmla="*/ 3755255 h 3755255"/>
                <a:gd name="connsiteX6" fmla="*/ 129919 w 1299187"/>
                <a:gd name="connsiteY6" fmla="*/ 3755255 h 3755255"/>
                <a:gd name="connsiteX7" fmla="*/ 0 w 1299187"/>
                <a:gd name="connsiteY7" fmla="*/ 3625336 h 3755255"/>
                <a:gd name="connsiteX8" fmla="*/ 0 w 1299187"/>
                <a:gd name="connsiteY8" fmla="*/ 129919 h 375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187" h="3755255">
                  <a:moveTo>
                    <a:pt x="0" y="129919"/>
                  </a:moveTo>
                  <a:cubicBezTo>
                    <a:pt x="0" y="58167"/>
                    <a:pt x="58167" y="0"/>
                    <a:pt x="129919" y="0"/>
                  </a:cubicBezTo>
                  <a:lnTo>
                    <a:pt x="1169268" y="0"/>
                  </a:lnTo>
                  <a:cubicBezTo>
                    <a:pt x="1241020" y="0"/>
                    <a:pt x="1299187" y="58167"/>
                    <a:pt x="1299187" y="129919"/>
                  </a:cubicBezTo>
                  <a:lnTo>
                    <a:pt x="1299187" y="3625336"/>
                  </a:lnTo>
                  <a:cubicBezTo>
                    <a:pt x="1299187" y="3697088"/>
                    <a:pt x="1241020" y="3755255"/>
                    <a:pt x="1169268" y="3755255"/>
                  </a:cubicBezTo>
                  <a:lnTo>
                    <a:pt x="129919" y="3755255"/>
                  </a:lnTo>
                  <a:cubicBezTo>
                    <a:pt x="58167" y="3755255"/>
                    <a:pt x="0" y="3697088"/>
                    <a:pt x="0" y="3625336"/>
                  </a:cubicBezTo>
                  <a:lnTo>
                    <a:pt x="0" y="1299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594559" rIns="92456" bIns="843507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1300" dirty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3D54FF0-7469-4A76-8F82-CFBBBB221AA1}"/>
                </a:ext>
              </a:extLst>
            </p:cNvPr>
            <p:cNvSpPr/>
            <p:nvPr/>
          </p:nvSpPr>
          <p:spPr>
            <a:xfrm>
              <a:off x="5860327" y="4513214"/>
              <a:ext cx="1221236" cy="12504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s-AR" sz="2000" b="1" dirty="0">
                  <a:solidFill>
                    <a:schemeClr val="tx2">
                      <a:lumMod val="50000"/>
                    </a:schemeClr>
                  </a:solidFill>
                </a:rPr>
                <a:t>&gt; 10</a:t>
              </a:r>
            </a:p>
            <a:p>
              <a:pPr algn="ctr"/>
              <a:r>
                <a:rPr lang="es-AR" sz="2000" b="1" dirty="0">
                  <a:solidFill>
                    <a:schemeClr val="tx2">
                      <a:lumMod val="50000"/>
                    </a:schemeClr>
                  </a:solidFill>
                </a:rPr>
                <a:t>g/l</a:t>
              </a:r>
            </a:p>
            <a:p>
              <a:endParaRPr lang="es-AR" dirty="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5BC883E8-F62A-4388-95BB-053A7B4AB1FB}"/>
                </a:ext>
              </a:extLst>
            </p:cNvPr>
            <p:cNvSpPr/>
            <p:nvPr/>
          </p:nvSpPr>
          <p:spPr>
            <a:xfrm>
              <a:off x="7159515" y="4287899"/>
              <a:ext cx="1299187" cy="3755255"/>
            </a:xfrm>
            <a:custGeom>
              <a:avLst/>
              <a:gdLst>
                <a:gd name="connsiteX0" fmla="*/ 0 w 1299187"/>
                <a:gd name="connsiteY0" fmla="*/ 129919 h 3755255"/>
                <a:gd name="connsiteX1" fmla="*/ 129919 w 1299187"/>
                <a:gd name="connsiteY1" fmla="*/ 0 h 3755255"/>
                <a:gd name="connsiteX2" fmla="*/ 1169268 w 1299187"/>
                <a:gd name="connsiteY2" fmla="*/ 0 h 3755255"/>
                <a:gd name="connsiteX3" fmla="*/ 1299187 w 1299187"/>
                <a:gd name="connsiteY3" fmla="*/ 129919 h 3755255"/>
                <a:gd name="connsiteX4" fmla="*/ 1299187 w 1299187"/>
                <a:gd name="connsiteY4" fmla="*/ 3625336 h 3755255"/>
                <a:gd name="connsiteX5" fmla="*/ 1169268 w 1299187"/>
                <a:gd name="connsiteY5" fmla="*/ 3755255 h 3755255"/>
                <a:gd name="connsiteX6" fmla="*/ 129919 w 1299187"/>
                <a:gd name="connsiteY6" fmla="*/ 3755255 h 3755255"/>
                <a:gd name="connsiteX7" fmla="*/ 0 w 1299187"/>
                <a:gd name="connsiteY7" fmla="*/ 3625336 h 3755255"/>
                <a:gd name="connsiteX8" fmla="*/ 0 w 1299187"/>
                <a:gd name="connsiteY8" fmla="*/ 129919 h 375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187" h="3755255">
                  <a:moveTo>
                    <a:pt x="0" y="129919"/>
                  </a:moveTo>
                  <a:cubicBezTo>
                    <a:pt x="0" y="58167"/>
                    <a:pt x="58167" y="0"/>
                    <a:pt x="129919" y="0"/>
                  </a:cubicBezTo>
                  <a:lnTo>
                    <a:pt x="1169268" y="0"/>
                  </a:lnTo>
                  <a:cubicBezTo>
                    <a:pt x="1241020" y="0"/>
                    <a:pt x="1299187" y="58167"/>
                    <a:pt x="1299187" y="129919"/>
                  </a:cubicBezTo>
                  <a:lnTo>
                    <a:pt x="1299187" y="3625336"/>
                  </a:lnTo>
                  <a:cubicBezTo>
                    <a:pt x="1299187" y="3697088"/>
                    <a:pt x="1241020" y="3755255"/>
                    <a:pt x="1169268" y="3755255"/>
                  </a:cubicBezTo>
                  <a:lnTo>
                    <a:pt x="129919" y="3755255"/>
                  </a:lnTo>
                  <a:cubicBezTo>
                    <a:pt x="58167" y="3755255"/>
                    <a:pt x="0" y="3697088"/>
                    <a:pt x="0" y="3625336"/>
                  </a:cubicBezTo>
                  <a:lnTo>
                    <a:pt x="0" y="12991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594559" rIns="92456" bIns="843507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1300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79946167-75E2-40CA-90DA-F2B4B4F557AC}"/>
                </a:ext>
              </a:extLst>
            </p:cNvPr>
            <p:cNvSpPr/>
            <p:nvPr/>
          </p:nvSpPr>
          <p:spPr>
            <a:xfrm>
              <a:off x="7198490" y="4513214"/>
              <a:ext cx="1221236" cy="12504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s-AR" sz="2000" b="1" dirty="0">
                  <a:solidFill>
                    <a:schemeClr val="tx2">
                      <a:lumMod val="50000"/>
                    </a:schemeClr>
                  </a:solidFill>
                </a:rPr>
                <a:t>&lt; 20</a:t>
              </a:r>
            </a:p>
            <a:p>
              <a:pPr algn="ctr"/>
              <a:r>
                <a:rPr lang="es-AR" sz="2000" b="1" dirty="0">
                  <a:solidFill>
                    <a:schemeClr val="tx2">
                      <a:lumMod val="50000"/>
                    </a:schemeClr>
                  </a:solidFill>
                </a:rPr>
                <a:t>ppb</a:t>
              </a:r>
            </a:p>
            <a:p>
              <a:endParaRPr lang="es-AR" dirty="0"/>
            </a:p>
          </p:txBody>
        </p:sp>
        <p:sp>
          <p:nvSpPr>
            <p:cNvPr id="17" name="Flecha: a la izquierda y derecha 16">
              <a:extLst>
                <a:ext uri="{FF2B5EF4-FFF2-40B4-BE49-F238E27FC236}">
                  <a16:creationId xmlns:a16="http://schemas.microsoft.com/office/drawing/2014/main" id="{57167951-AB1D-4851-AD2A-75E22E6C4825}"/>
                </a:ext>
              </a:extLst>
            </p:cNvPr>
            <p:cNvSpPr/>
            <p:nvPr/>
          </p:nvSpPr>
          <p:spPr>
            <a:xfrm>
              <a:off x="788210" y="7292103"/>
              <a:ext cx="7350981" cy="563288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9" name="Rectángulo: esquinas redondeadas 4">
            <a:extLst>
              <a:ext uri="{FF2B5EF4-FFF2-40B4-BE49-F238E27FC236}">
                <a16:creationId xmlns:a16="http://schemas.microsoft.com/office/drawing/2014/main" id="{8A024004-A5CE-4300-96F6-E16FF6EEE93D}"/>
              </a:ext>
            </a:extLst>
          </p:cNvPr>
          <p:cNvSpPr txBox="1"/>
          <p:nvPr/>
        </p:nvSpPr>
        <p:spPr>
          <a:xfrm>
            <a:off x="2779199" y="1468574"/>
            <a:ext cx="1671853" cy="318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4673" tIns="137160" rIns="137160" bIns="137160" numCol="1" spcCol="1270" anchor="ctr" anchorCtr="0">
            <a:noAutofit/>
          </a:bodyPr>
          <a:lstStyle/>
          <a:p>
            <a:pPr algn="ctr"/>
            <a:r>
              <a:rPr lang="es-AR" sz="2000" b="1" dirty="0">
                <a:solidFill>
                  <a:schemeClr val="tx2">
                    <a:lumMod val="50000"/>
                  </a:schemeClr>
                </a:solidFill>
              </a:rPr>
              <a:t>&lt; 3</a:t>
            </a:r>
          </a:p>
          <a:p>
            <a:pPr algn="ctr"/>
            <a:r>
              <a:rPr lang="es-AR" sz="2000" b="1" dirty="0">
                <a:solidFill>
                  <a:schemeClr val="tx2">
                    <a:lumMod val="50000"/>
                  </a:schemeClr>
                </a:solidFill>
              </a:rPr>
              <a:t>Caldos</a:t>
            </a:r>
          </a:p>
        </p:txBody>
      </p:sp>
      <p:sp>
        <p:nvSpPr>
          <p:cNvPr id="20" name="Rectángulo: esquinas redondeadas 4">
            <a:extLst>
              <a:ext uri="{FF2B5EF4-FFF2-40B4-BE49-F238E27FC236}">
                <a16:creationId xmlns:a16="http://schemas.microsoft.com/office/drawing/2014/main" id="{D4F5BA2C-7F1B-41D5-9533-01E058D5EE7D}"/>
              </a:ext>
            </a:extLst>
          </p:cNvPr>
          <p:cNvSpPr txBox="1"/>
          <p:nvPr/>
        </p:nvSpPr>
        <p:spPr>
          <a:xfrm>
            <a:off x="1234929" y="2818194"/>
            <a:ext cx="2170971" cy="318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4673" tIns="137160" rIns="137160" bIns="137160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400" b="1" dirty="0"/>
              <a:t>Hidrocarburos</a:t>
            </a:r>
          </a:p>
        </p:txBody>
      </p:sp>
      <p:sp>
        <p:nvSpPr>
          <p:cNvPr id="21" name="Rectángulo: esquinas redondeadas 4">
            <a:extLst>
              <a:ext uri="{FF2B5EF4-FFF2-40B4-BE49-F238E27FC236}">
                <a16:creationId xmlns:a16="http://schemas.microsoft.com/office/drawing/2014/main" id="{EA087AF3-2F9F-438E-9A1B-F788EC6BFF43}"/>
              </a:ext>
            </a:extLst>
          </p:cNvPr>
          <p:cNvSpPr txBox="1"/>
          <p:nvPr/>
        </p:nvSpPr>
        <p:spPr>
          <a:xfrm>
            <a:off x="114712" y="2727121"/>
            <a:ext cx="1792992" cy="563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4673" tIns="137160" rIns="137160" bIns="137160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400" b="1" dirty="0"/>
              <a:t>Sólidos totales en suspensión</a:t>
            </a:r>
          </a:p>
        </p:txBody>
      </p:sp>
      <p:sp>
        <p:nvSpPr>
          <p:cNvPr id="22" name="Rectángulo: esquinas redondeadas 4">
            <a:extLst>
              <a:ext uri="{FF2B5EF4-FFF2-40B4-BE49-F238E27FC236}">
                <a16:creationId xmlns:a16="http://schemas.microsoft.com/office/drawing/2014/main" id="{9163F10F-2015-4347-A7DF-D7C565B54C5B}"/>
              </a:ext>
            </a:extLst>
          </p:cNvPr>
          <p:cNvSpPr txBox="1"/>
          <p:nvPr/>
        </p:nvSpPr>
        <p:spPr>
          <a:xfrm>
            <a:off x="2759116" y="2695713"/>
            <a:ext cx="1908285" cy="563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4673" tIns="137160" rIns="137160" bIns="137160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400" b="1" dirty="0"/>
              <a:t>Bacterias sulfato reductoras</a:t>
            </a:r>
          </a:p>
        </p:txBody>
      </p:sp>
      <p:sp>
        <p:nvSpPr>
          <p:cNvPr id="23" name="Rectángulo: esquinas redondeadas 4">
            <a:extLst>
              <a:ext uri="{FF2B5EF4-FFF2-40B4-BE49-F238E27FC236}">
                <a16:creationId xmlns:a16="http://schemas.microsoft.com/office/drawing/2014/main" id="{99ABBE36-0D09-447C-A39B-F7FB5210F173}"/>
              </a:ext>
            </a:extLst>
          </p:cNvPr>
          <p:cNvSpPr txBox="1"/>
          <p:nvPr/>
        </p:nvSpPr>
        <p:spPr>
          <a:xfrm>
            <a:off x="4010216" y="2725587"/>
            <a:ext cx="1908285" cy="9038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4673" tIns="137160" rIns="137160" bIns="137160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400" b="1" dirty="0"/>
              <a:t>Remover partículas de sólidos &gt; 5 µm</a:t>
            </a:r>
          </a:p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AR" sz="1400" b="1" dirty="0"/>
          </a:p>
        </p:txBody>
      </p:sp>
      <p:sp>
        <p:nvSpPr>
          <p:cNvPr id="24" name="Rectángulo: esquinas redondeadas 4">
            <a:extLst>
              <a:ext uri="{FF2B5EF4-FFF2-40B4-BE49-F238E27FC236}">
                <a16:creationId xmlns:a16="http://schemas.microsoft.com/office/drawing/2014/main" id="{21E6FFA0-79C5-4DB4-8503-01CD75E59EF1}"/>
              </a:ext>
            </a:extLst>
          </p:cNvPr>
          <p:cNvSpPr txBox="1"/>
          <p:nvPr/>
        </p:nvSpPr>
        <p:spPr>
          <a:xfrm>
            <a:off x="6649501" y="2883322"/>
            <a:ext cx="2170971" cy="318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4673" tIns="137160" rIns="137160" bIns="137160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400" b="1" dirty="0"/>
              <a:t>Oxígeno</a:t>
            </a:r>
          </a:p>
        </p:txBody>
      </p:sp>
      <p:sp>
        <p:nvSpPr>
          <p:cNvPr id="25" name="Rectángulo: esquinas redondeadas 4">
            <a:extLst>
              <a:ext uri="{FF2B5EF4-FFF2-40B4-BE49-F238E27FC236}">
                <a16:creationId xmlns:a16="http://schemas.microsoft.com/office/drawing/2014/main" id="{C59291ED-9853-44E4-90BD-EF1F9798D9F3}"/>
              </a:ext>
            </a:extLst>
          </p:cNvPr>
          <p:cNvSpPr txBox="1"/>
          <p:nvPr/>
        </p:nvSpPr>
        <p:spPr>
          <a:xfrm>
            <a:off x="5249419" y="2888597"/>
            <a:ext cx="2170971" cy="318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4673" tIns="137160" rIns="137160" bIns="137160" numCol="1" spcCol="1270" anchor="ctr" anchorCtr="0">
            <a:noAutofit/>
          </a:bodyPr>
          <a:lstStyle/>
          <a:p>
            <a:pPr algn="ctr" defTabSz="5778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400" b="1" dirty="0"/>
              <a:t>Salinidad</a:t>
            </a:r>
          </a:p>
        </p:txBody>
      </p:sp>
      <p:sp>
        <p:nvSpPr>
          <p:cNvPr id="26" name="Rectángulo: esquinas redondeadas 4">
            <a:extLst>
              <a:ext uri="{FF2B5EF4-FFF2-40B4-BE49-F238E27FC236}">
                <a16:creationId xmlns:a16="http://schemas.microsoft.com/office/drawing/2014/main" id="{09513526-278A-4E74-8A38-0B75054956C9}"/>
              </a:ext>
            </a:extLst>
          </p:cNvPr>
          <p:cNvSpPr txBox="1"/>
          <p:nvPr/>
        </p:nvSpPr>
        <p:spPr>
          <a:xfrm>
            <a:off x="4188184" y="1508097"/>
            <a:ext cx="1671853" cy="318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4673" tIns="137160" rIns="137160" bIns="137160" numCol="1" spcCol="1270" anchor="ctr" anchorCtr="0">
            <a:noAutofit/>
          </a:bodyPr>
          <a:lstStyle/>
          <a:p>
            <a:pPr algn="ctr"/>
            <a:r>
              <a:rPr lang="es-AR" sz="2000" b="1" dirty="0">
                <a:solidFill>
                  <a:schemeClr val="tx2">
                    <a:lumMod val="50000"/>
                  </a:schemeClr>
                </a:solidFill>
              </a:rPr>
              <a:t>&gt; 95%</a:t>
            </a:r>
            <a:endParaRPr lang="es-AR" sz="2000" dirty="0"/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3495EDCE-E1FB-4478-94A7-A38428C8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884" y="4989199"/>
            <a:ext cx="3922052" cy="76944"/>
          </a:xfrm>
        </p:spPr>
        <p:txBody>
          <a:bodyPr/>
          <a:lstStyle/>
          <a:p>
            <a:r>
              <a:rPr lang="es-ES" dirty="0"/>
              <a:t>Congreso de Ing. Procesos - 2019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4DC4DB81-E660-4E13-BD4F-8969C22F6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  <p:sp>
        <p:nvSpPr>
          <p:cNvPr id="29" name="Título 5">
            <a:extLst>
              <a:ext uri="{FF2B5EF4-FFF2-40B4-BE49-F238E27FC236}">
                <a16:creationId xmlns:a16="http://schemas.microsoft.com/office/drawing/2014/main" id="{3DB5216B-C0D4-4465-AEE5-8343F440C4AC}"/>
              </a:ext>
            </a:extLst>
          </p:cNvPr>
          <p:cNvSpPr txBox="1">
            <a:spLocks/>
          </p:cNvSpPr>
          <p:nvPr/>
        </p:nvSpPr>
        <p:spPr>
          <a:xfrm>
            <a:off x="206712" y="458461"/>
            <a:ext cx="3257074" cy="33007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44000" tIns="72000" rIns="144000" bIns="7200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200" b="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CALIDAD REQUERIDA PIA DB MENDOZA</a:t>
            </a:r>
          </a:p>
        </p:txBody>
      </p:sp>
    </p:spTree>
    <p:extLst>
      <p:ext uri="{BB962C8B-B14F-4D97-AF65-F5344CB8AC3E}">
        <p14:creationId xmlns:p14="http://schemas.microsoft.com/office/powerpoint/2010/main" val="320814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16"/>
          </p:nvPr>
        </p:nvSpPr>
        <p:spPr>
          <a:xfrm>
            <a:off x="395288" y="4022959"/>
            <a:ext cx="8424000" cy="215444"/>
          </a:xfrm>
        </p:spPr>
        <p:txBody>
          <a:bodyPr/>
          <a:lstStyle/>
          <a:p>
            <a:r>
              <a:rPr lang="es-AR" b="1" dirty="0"/>
              <a:t>TRANSFORMACIÓN DE PIA A PTA DB MZA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176B859B-35D2-46CD-A57C-4934D0F7EE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b="27697"/>
          <a:stretch>
            <a:fillRect/>
          </a:stretch>
        </p:blipFill>
        <p:spPr>
          <a:xfrm>
            <a:off x="0" y="536401"/>
            <a:ext cx="9144000" cy="3060000"/>
          </a:xfr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011BEC59-C464-4CB7-8421-07D03218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62" y="3336958"/>
            <a:ext cx="2023659" cy="360850"/>
          </a:xfrm>
        </p:spPr>
        <p:txBody>
          <a:bodyPr/>
          <a:lstStyle/>
          <a:p>
            <a:r>
              <a:rPr lang="es-AR" dirty="0"/>
              <a:t>PERÍODO 2010-2016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6A356D-EBB5-4EB0-BB47-CC831634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19"/>
            <a:ext cx="9144000" cy="5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97430"/>
      </p:ext>
    </p:extLst>
  </p:cSld>
  <p:clrMapOvr>
    <a:masterClrMapping/>
  </p:clrMapOvr>
</p:sld>
</file>

<file path=ppt/theme/theme1.xml><?xml version="1.0" encoding="utf-8"?>
<a:theme xmlns:a="http://schemas.openxmlformats.org/drawingml/2006/main" name="Patrón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7BE2739B06D64484F1658D1FAAA7BC" ma:contentTypeVersion="1" ma:contentTypeDescription="Crear nuevo documento." ma:contentTypeScope="" ma:versionID="00106bb225b2fa0a8ef3a79001b507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07adffdb153467b7d7fea5dfdab045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BBB5FD-B571-48DC-988A-E8625AF5C989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5E71346-7B36-4490-8E7B-EC219D639A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55123-6DAA-4A18-A7BE-03F1FAD859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42397</TotalTime>
  <Words>1695</Words>
  <Application>Microsoft Office PowerPoint</Application>
  <PresentationFormat>Presentación en pantalla (16:9)</PresentationFormat>
  <Paragraphs>448</Paragraphs>
  <Slides>33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Lucida Grande</vt:lpstr>
      <vt:lpstr>Symbol</vt:lpstr>
      <vt:lpstr>Times New Roman</vt:lpstr>
      <vt:lpstr>Wingdings</vt:lpstr>
      <vt:lpstr>Patrón general</vt:lpstr>
      <vt:lpstr>Custom Design</vt:lpstr>
      <vt:lpstr>Tema de Office</vt:lpstr>
      <vt:lpstr>Presentación de PowerPoint</vt:lpstr>
      <vt:lpstr>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PERÍODO 2010-2016</vt:lpstr>
      <vt:lpstr>Presentación de PowerPoint</vt:lpstr>
      <vt:lpstr>Presentación de PowerPoint</vt:lpstr>
      <vt:lpstr>PERÍODO 2017-2018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PERÍODO 2019-2023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MORANDINI, FABIAN CARLOS</cp:lastModifiedBy>
  <cp:revision>656</cp:revision>
  <dcterms:created xsi:type="dcterms:W3CDTF">2016-04-25T13:24:35Z</dcterms:created>
  <dcterms:modified xsi:type="dcterms:W3CDTF">2023-11-06T02:33:42Z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0x010100A77BE2739B06D64484F1658D1FAAA7BC</vt:lpwstr>
  </property>
  <property fmtid="{D5CDD505-2E9C-101B-9397-08002B2CF9AE}" pid="3" name="MSIP_Label_b701c5ec-e5b5-40ab-b632-dbf2eb8611fa_Enabled">
    <vt:lpwstr>true</vt:lpwstr>
  </property>
  <property fmtid="{D5CDD505-2E9C-101B-9397-08002B2CF9AE}" pid="4" name="MSIP_Label_b701c5ec-e5b5-40ab-b632-dbf2eb8611fa_SetDate">
    <vt:lpwstr>2023-08-31T21:22:25Z</vt:lpwstr>
  </property>
  <property fmtid="{D5CDD505-2E9C-101B-9397-08002B2CF9AE}" pid="5" name="MSIP_Label_b701c5ec-e5b5-40ab-b632-dbf2eb8611fa_Method">
    <vt:lpwstr>Privileged</vt:lpwstr>
  </property>
  <property fmtid="{D5CDD505-2E9C-101B-9397-08002B2CF9AE}" pid="6" name="MSIP_Label_b701c5ec-e5b5-40ab-b632-dbf2eb8611fa_Name">
    <vt:lpwstr>YPF - Privado</vt:lpwstr>
  </property>
  <property fmtid="{D5CDD505-2E9C-101B-9397-08002B2CF9AE}" pid="7" name="MSIP_Label_b701c5ec-e5b5-40ab-b632-dbf2eb8611fa_SiteId">
    <vt:lpwstr>038018c3-616c-4b46-ad9b-aa9007f701b5</vt:lpwstr>
  </property>
  <property fmtid="{D5CDD505-2E9C-101B-9397-08002B2CF9AE}" pid="8" name="MSIP_Label_b701c5ec-e5b5-40ab-b632-dbf2eb8611fa_ActionId">
    <vt:lpwstr>da3c92a9-60a0-4b6b-9763-1fe0fc67b052</vt:lpwstr>
  </property>
  <property fmtid="{D5CDD505-2E9C-101B-9397-08002B2CF9AE}" pid="9" name="MSIP_Label_b701c5ec-e5b5-40ab-b632-dbf2eb8611fa_ContentBits">
    <vt:lpwstr>3</vt:lpwstr>
  </property>
</Properties>
</file>