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9" r:id="rId3"/>
    <p:sldId id="260" r:id="rId4"/>
    <p:sldId id="261" r:id="rId5"/>
    <p:sldId id="268" r:id="rId6"/>
    <p:sldId id="269" r:id="rId7"/>
    <p:sldId id="264" r:id="rId8"/>
    <p:sldId id="276" r:id="rId9"/>
    <p:sldId id="279" r:id="rId10"/>
    <p:sldId id="277" r:id="rId11"/>
    <p:sldId id="280" r:id="rId12"/>
    <p:sldId id="283" r:id="rId13"/>
    <p:sldId id="284" r:id="rId14"/>
    <p:sldId id="287" r:id="rId15"/>
    <p:sldId id="278" r:id="rId16"/>
    <p:sldId id="288" r:id="rId17"/>
    <p:sldId id="282" r:id="rId18"/>
    <p:sldId id="289" r:id="rId19"/>
    <p:sldId id="265" r:id="rId20"/>
    <p:sldId id="290" r:id="rId21"/>
    <p:sldId id="293" r:id="rId22"/>
    <p:sldId id="294" r:id="rId23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114" y="5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E5ED9A-BBD8-4C82-A1D6-CE512B586C3E}" type="datetimeFigureOut">
              <a:rPr lang="es-AR" smtClean="0"/>
              <a:t>6/11/2023</a:t>
            </a:fld>
            <a:endParaRPr lang="es-AR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E6AED6-EB8C-4C11-84BF-D3493E0B268D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81534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2450" name="Rectangle 2"/>
          <p:cNvSpPr txBox="1">
            <a:spLocks noGrp="1" noChangeArrowheads="1"/>
          </p:cNvSpPr>
          <p:nvPr/>
        </p:nvSpPr>
        <p:spPr bwMode="auto">
          <a:xfrm>
            <a:off x="0" y="-4763"/>
            <a:ext cx="3170238" cy="482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808" tIns="0" rIns="19808" bIns="0"/>
          <a:lstStyle/>
          <a:p>
            <a:pPr defTabSz="1019175" eaLnBrk="0" hangingPunct="0"/>
            <a:r>
              <a:rPr lang="en-US" sz="1000" b="0" i="1" dirty="0">
                <a:latin typeface="Times New Roman" pitchFamily="18" charset="0"/>
              </a:rPr>
              <a:t>First Draft</a:t>
            </a:r>
          </a:p>
        </p:txBody>
      </p:sp>
      <p:sp>
        <p:nvSpPr>
          <p:cNvPr id="2792451" name="Rectangle 5"/>
          <p:cNvSpPr txBox="1">
            <a:spLocks noGrp="1" noChangeArrowheads="1"/>
          </p:cNvSpPr>
          <p:nvPr/>
        </p:nvSpPr>
        <p:spPr bwMode="auto">
          <a:xfrm>
            <a:off x="4144963" y="9123363"/>
            <a:ext cx="3170237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808" tIns="0" rIns="19808" bIns="0" anchor="b"/>
          <a:lstStyle/>
          <a:p>
            <a:pPr algn="r" defTabSz="1019175" eaLnBrk="0" hangingPunct="0"/>
            <a:fld id="{CB8960F0-6D3D-4E3D-BBA2-F3BC8D189662}" type="slidenum">
              <a:rPr lang="en-US" sz="1000" b="0" i="1">
                <a:latin typeface="Times New Roman" pitchFamily="18" charset="0"/>
              </a:rPr>
              <a:pPr algn="r" defTabSz="1019175" eaLnBrk="0" hangingPunct="0"/>
              <a:t>6</a:t>
            </a:fld>
            <a:endParaRPr lang="en-US" sz="1000" b="0" i="1" dirty="0">
              <a:latin typeface="Times New Roman" pitchFamily="18" charset="0"/>
            </a:endParaRPr>
          </a:p>
        </p:txBody>
      </p:sp>
      <p:sp>
        <p:nvSpPr>
          <p:cNvPr id="27924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9245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033518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2450" name="Rectangle 2"/>
          <p:cNvSpPr txBox="1">
            <a:spLocks noGrp="1" noChangeArrowheads="1"/>
          </p:cNvSpPr>
          <p:nvPr/>
        </p:nvSpPr>
        <p:spPr bwMode="auto">
          <a:xfrm>
            <a:off x="0" y="-4763"/>
            <a:ext cx="3170238" cy="482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808" tIns="0" rIns="19808" bIns="0"/>
          <a:lstStyle/>
          <a:p>
            <a:pPr defTabSz="1019175" eaLnBrk="0" hangingPunct="0"/>
            <a:r>
              <a:rPr lang="en-US" sz="1000" b="0" i="1" dirty="0">
                <a:latin typeface="Times New Roman" pitchFamily="18" charset="0"/>
              </a:rPr>
              <a:t>First Draft</a:t>
            </a:r>
          </a:p>
        </p:txBody>
      </p:sp>
      <p:sp>
        <p:nvSpPr>
          <p:cNvPr id="2792451" name="Rectangle 5"/>
          <p:cNvSpPr txBox="1">
            <a:spLocks noGrp="1" noChangeArrowheads="1"/>
          </p:cNvSpPr>
          <p:nvPr/>
        </p:nvSpPr>
        <p:spPr bwMode="auto">
          <a:xfrm>
            <a:off x="4144963" y="9123363"/>
            <a:ext cx="3170237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808" tIns="0" rIns="19808" bIns="0" anchor="b"/>
          <a:lstStyle/>
          <a:p>
            <a:pPr algn="r" defTabSz="1019175" eaLnBrk="0" hangingPunct="0"/>
            <a:fld id="{CB8960F0-6D3D-4E3D-BBA2-F3BC8D189662}" type="slidenum">
              <a:rPr lang="en-US" sz="1000" b="0" i="1">
                <a:latin typeface="Times New Roman" pitchFamily="18" charset="0"/>
              </a:rPr>
              <a:pPr algn="r" defTabSz="1019175" eaLnBrk="0" hangingPunct="0"/>
              <a:t>15</a:t>
            </a:fld>
            <a:endParaRPr lang="en-US" sz="1000" b="0" i="1" dirty="0">
              <a:latin typeface="Times New Roman" pitchFamily="18" charset="0"/>
            </a:endParaRPr>
          </a:p>
        </p:txBody>
      </p:sp>
      <p:sp>
        <p:nvSpPr>
          <p:cNvPr id="27924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9245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653197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2450" name="Rectangle 2"/>
          <p:cNvSpPr txBox="1">
            <a:spLocks noGrp="1" noChangeArrowheads="1"/>
          </p:cNvSpPr>
          <p:nvPr/>
        </p:nvSpPr>
        <p:spPr bwMode="auto">
          <a:xfrm>
            <a:off x="0" y="-4763"/>
            <a:ext cx="3170238" cy="482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808" tIns="0" rIns="19808" bIns="0"/>
          <a:lstStyle/>
          <a:p>
            <a:pPr defTabSz="1019175" eaLnBrk="0" hangingPunct="0"/>
            <a:r>
              <a:rPr lang="en-US" sz="1000" b="0" i="1" dirty="0">
                <a:latin typeface="Times New Roman" pitchFamily="18" charset="0"/>
              </a:rPr>
              <a:t>First Draft</a:t>
            </a:r>
          </a:p>
        </p:txBody>
      </p:sp>
      <p:sp>
        <p:nvSpPr>
          <p:cNvPr id="2792451" name="Rectangle 5"/>
          <p:cNvSpPr txBox="1">
            <a:spLocks noGrp="1" noChangeArrowheads="1"/>
          </p:cNvSpPr>
          <p:nvPr/>
        </p:nvSpPr>
        <p:spPr bwMode="auto">
          <a:xfrm>
            <a:off x="4144963" y="9123363"/>
            <a:ext cx="3170237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808" tIns="0" rIns="19808" bIns="0" anchor="b"/>
          <a:lstStyle/>
          <a:p>
            <a:pPr algn="r" defTabSz="1019175" eaLnBrk="0" hangingPunct="0"/>
            <a:fld id="{CB8960F0-6D3D-4E3D-BBA2-F3BC8D189662}" type="slidenum">
              <a:rPr lang="en-US" sz="1000" b="0" i="1">
                <a:latin typeface="Times New Roman" pitchFamily="18" charset="0"/>
              </a:rPr>
              <a:pPr algn="r" defTabSz="1019175" eaLnBrk="0" hangingPunct="0"/>
              <a:t>21</a:t>
            </a:fld>
            <a:endParaRPr lang="en-US" sz="1000" b="0" i="1" dirty="0">
              <a:latin typeface="Times New Roman" pitchFamily="18" charset="0"/>
            </a:endParaRPr>
          </a:p>
        </p:txBody>
      </p:sp>
      <p:sp>
        <p:nvSpPr>
          <p:cNvPr id="27924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9245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76080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E2F5B-277F-43C1-8D0F-B057777ABF0D}" type="datetimeFigureOut">
              <a:rPr lang="es-AR" smtClean="0"/>
              <a:t>6/11/2023</a:t>
            </a:fld>
            <a:endParaRPr lang="es-AR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AR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7A84DF-77A3-4E82-B62C-977FB6CD7776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567801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E2F5B-277F-43C1-8D0F-B057777ABF0D}" type="datetimeFigureOut">
              <a:rPr lang="es-AR" smtClean="0"/>
              <a:t>6/11/2023</a:t>
            </a:fld>
            <a:endParaRPr lang="es-AR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AR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7A84DF-77A3-4E82-B62C-977FB6CD7776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95082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E2F5B-277F-43C1-8D0F-B057777ABF0D}" type="datetimeFigureOut">
              <a:rPr lang="es-AR" smtClean="0"/>
              <a:t>6/11/2023</a:t>
            </a:fld>
            <a:endParaRPr lang="es-AR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AR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7A84DF-77A3-4E82-B62C-977FB6CD7776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5122465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11433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7">
            <a:extLst>
              <a:ext uri="{FF2B5EF4-FFF2-40B4-BE49-F238E27FC236}">
                <a16:creationId xmlns:a16="http://schemas.microsoft.com/office/drawing/2014/main" xmlns="" id="{B0430789-2782-BE24-279F-1FFA70E421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1055" y="458006"/>
            <a:ext cx="10846896" cy="438583"/>
          </a:xfrm>
          <a:prstGeom prst="rect">
            <a:avLst/>
          </a:prstGeom>
          <a:solidFill>
            <a:srgbClr val="236192"/>
          </a:solidFill>
        </p:spPr>
        <p:txBody>
          <a:bodyPr anchor="ctr" anchorCtr="0"/>
          <a:lstStyle>
            <a:lvl1pPr algn="ctr">
              <a:defRPr sz="1800" b="0" i="0">
                <a:solidFill>
                  <a:schemeClr val="bg1"/>
                </a:solidFill>
                <a:latin typeface="Brandon Text Regular" panose="020B0503020203060203" pitchFamily="34" charset="77"/>
              </a:defRPr>
            </a:lvl1pPr>
          </a:lstStyle>
          <a:p>
            <a:r>
              <a:rPr lang="es-ES" dirty="0"/>
              <a:t>Título diapositiva</a:t>
            </a:r>
            <a:endParaRPr lang="es-AR" dirty="0"/>
          </a:p>
        </p:txBody>
      </p:sp>
      <p:sp>
        <p:nvSpPr>
          <p:cNvPr id="3" name="Marcador de texto 9">
            <a:extLst>
              <a:ext uri="{FF2B5EF4-FFF2-40B4-BE49-F238E27FC236}">
                <a16:creationId xmlns:a16="http://schemas.microsoft.com/office/drawing/2014/main" xmlns="" id="{B4B3A39A-9A57-EE95-3CD5-3DBAA04F95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0564" y="1252330"/>
            <a:ext cx="10847387" cy="4709083"/>
          </a:xfrm>
          <a:prstGeom prst="rect">
            <a:avLst/>
          </a:prstGeom>
        </p:spPr>
        <p:txBody>
          <a:bodyPr/>
          <a:lstStyle>
            <a:lvl1pPr>
              <a:defRPr sz="1650"/>
            </a:lvl1pPr>
            <a:lvl2pPr>
              <a:defRPr sz="1500"/>
            </a:lvl2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  <a:endParaRPr lang="es-AR" dirty="0"/>
          </a:p>
        </p:txBody>
      </p:sp>
      <p:sp>
        <p:nvSpPr>
          <p:cNvPr id="4" name="Marcador de pie de página 4">
            <a:extLst>
              <a:ext uri="{FF2B5EF4-FFF2-40B4-BE49-F238E27FC236}">
                <a16:creationId xmlns:a16="http://schemas.microsoft.com/office/drawing/2014/main" xmlns="" id="{41A01FC8-94CF-569E-27C0-159368B81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88761" y="6335002"/>
            <a:ext cx="3679064" cy="430401"/>
          </a:xfrm>
          <a:prstGeom prst="rect">
            <a:avLst/>
          </a:prstGeom>
        </p:spPr>
        <p:txBody>
          <a:bodyPr anchor="ctr" anchorCtr="0"/>
          <a:lstStyle>
            <a:lvl1pPr algn="l">
              <a:defRPr sz="900" b="0" i="0">
                <a:solidFill>
                  <a:srgbClr val="236192"/>
                </a:solidFill>
                <a:latin typeface="Brandon Text Light" panose="020B0303020203060203" pitchFamily="34" charset="77"/>
              </a:defRPr>
            </a:lvl1pPr>
          </a:lstStyle>
          <a:p>
            <a:r>
              <a:rPr lang="es-AR" dirty="0"/>
              <a:t>Programa de Formación de Líderes Energéticos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129C1E1F-243C-CF89-0FFC-176FA840F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94751" y="6322930"/>
            <a:ext cx="2743200" cy="430402"/>
          </a:xfrm>
          <a:prstGeom prst="rect">
            <a:avLst/>
          </a:prstGeom>
        </p:spPr>
        <p:txBody>
          <a:bodyPr anchor="ctr" anchorCtr="0"/>
          <a:lstStyle>
            <a:lvl1pPr algn="r">
              <a:defRPr sz="900" b="1" i="0">
                <a:solidFill>
                  <a:srgbClr val="ED8B00"/>
                </a:solidFill>
                <a:latin typeface="Brandon Text Bold" panose="020B0503020203060203" pitchFamily="34" charset="77"/>
              </a:defRPr>
            </a:lvl1pPr>
          </a:lstStyle>
          <a:p>
            <a:fld id="{D8C4228B-61CD-EC43-A609-FEA13878FBD7}" type="slidenum">
              <a:rPr lang="es-AR" smtClean="0"/>
              <a:pPr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227975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E2F5B-277F-43C1-8D0F-B057777ABF0D}" type="datetimeFigureOut">
              <a:rPr lang="es-AR" smtClean="0"/>
              <a:t>6/11/2023</a:t>
            </a:fld>
            <a:endParaRPr lang="es-AR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AR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7A84DF-77A3-4E82-B62C-977FB6CD7776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4008884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E2F5B-277F-43C1-8D0F-B057777ABF0D}" type="datetimeFigureOut">
              <a:rPr lang="es-AR" smtClean="0"/>
              <a:t>6/11/2023</a:t>
            </a:fld>
            <a:endParaRPr lang="es-AR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AR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7A84DF-77A3-4E82-B62C-977FB6CD7776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619138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E2F5B-277F-43C1-8D0F-B057777ABF0D}" type="datetimeFigureOut">
              <a:rPr lang="es-AR" smtClean="0"/>
              <a:t>6/11/2023</a:t>
            </a:fld>
            <a:endParaRPr lang="es-AR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AR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7A84DF-77A3-4E82-B62C-977FB6CD7776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653287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E2F5B-277F-43C1-8D0F-B057777ABF0D}" type="datetimeFigureOut">
              <a:rPr lang="es-AR" smtClean="0"/>
              <a:t>6/11/2023</a:t>
            </a:fld>
            <a:endParaRPr lang="es-AR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AR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7A84DF-77A3-4E82-B62C-977FB6CD7776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771918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E2F5B-277F-43C1-8D0F-B057777ABF0D}" type="datetimeFigureOut">
              <a:rPr lang="es-AR" smtClean="0"/>
              <a:t>6/11/2023</a:t>
            </a:fld>
            <a:endParaRPr lang="es-AR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AR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7A84DF-77A3-4E82-B62C-977FB6CD7776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020613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E2F5B-277F-43C1-8D0F-B057777ABF0D}" type="datetimeFigureOut">
              <a:rPr lang="es-AR" smtClean="0"/>
              <a:t>6/11/2023</a:t>
            </a:fld>
            <a:endParaRPr lang="es-AR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7A84DF-77A3-4E82-B62C-977FB6CD7776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732872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E2F5B-277F-43C1-8D0F-B057777ABF0D}" type="datetimeFigureOut">
              <a:rPr lang="es-AR" smtClean="0"/>
              <a:t>6/11/2023</a:t>
            </a:fld>
            <a:endParaRPr lang="es-AR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AR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7A84DF-77A3-4E82-B62C-977FB6CD7776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654523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E2F5B-277F-43C1-8D0F-B057777ABF0D}" type="datetimeFigureOut">
              <a:rPr lang="es-AR" smtClean="0"/>
              <a:t>6/11/2023</a:t>
            </a:fld>
            <a:endParaRPr lang="es-AR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AR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7A84DF-77A3-4E82-B62C-977FB6CD7776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612634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42" y="168231"/>
            <a:ext cx="1743470" cy="66996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999" y="364277"/>
            <a:ext cx="1813534" cy="277876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 userDrawn="1"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43"/>
          <a:stretch/>
        </p:blipFill>
        <p:spPr>
          <a:xfrm>
            <a:off x="5088466" y="283452"/>
            <a:ext cx="1478578" cy="554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953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b="1" dirty="0" smtClean="0">
                <a:solidFill>
                  <a:schemeClr val="accent5">
                    <a:lumMod val="50000"/>
                  </a:schemeClr>
                </a:solidFill>
              </a:rPr>
              <a:t>¿Qué Necesitamos para exportar Energía?</a:t>
            </a:r>
            <a:endParaRPr lang="es-AR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s-ES" b="1" dirty="0" smtClean="0">
                <a:solidFill>
                  <a:schemeClr val="accent5">
                    <a:lumMod val="50000"/>
                  </a:schemeClr>
                </a:solidFill>
              </a:rPr>
              <a:t>Un Cambio de Modelo</a:t>
            </a:r>
            <a:endParaRPr lang="es-AR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860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3378" name="Rectangle 2"/>
          <p:cNvSpPr>
            <a:spLocks noGrp="1" noChangeArrowheads="1"/>
          </p:cNvSpPr>
          <p:nvPr>
            <p:ph type="title"/>
          </p:nvPr>
        </p:nvSpPr>
        <p:spPr>
          <a:xfrm>
            <a:off x="901541" y="873004"/>
            <a:ext cx="10963356" cy="543202"/>
          </a:xfrm>
          <a:noFill/>
        </p:spPr>
        <p:txBody>
          <a:bodyPr anchor="ctr" anchorCtr="0">
            <a:noAutofit/>
          </a:bodyPr>
          <a:lstStyle/>
          <a:p>
            <a:pPr>
              <a:lnSpc>
                <a:spcPts val="2800"/>
              </a:lnSpc>
              <a:buSzPct val="110000"/>
              <a:defRPr/>
            </a:pPr>
            <a:r>
              <a:rPr lang="es-AR" sz="2800" b="1" dirty="0">
                <a:solidFill>
                  <a:srgbClr val="000066"/>
                </a:solidFill>
                <a:latin typeface="+mn-lt"/>
                <a:ea typeface="+mn-ea"/>
                <a:cs typeface="+mn-cs"/>
              </a:rPr>
              <a:t>Gas </a:t>
            </a:r>
            <a:r>
              <a:rPr lang="es-AR" sz="2800" b="1" dirty="0" smtClean="0">
                <a:solidFill>
                  <a:srgbClr val="000066"/>
                </a:solidFill>
                <a:latin typeface="+mn-lt"/>
                <a:ea typeface="+mn-ea"/>
                <a:cs typeface="+mn-cs"/>
              </a:rPr>
              <a:t>143.2 </a:t>
            </a:r>
            <a:r>
              <a:rPr lang="es-AR" sz="2800" b="1" dirty="0">
                <a:solidFill>
                  <a:srgbClr val="000066"/>
                </a:solidFill>
                <a:latin typeface="+mn-lt"/>
                <a:ea typeface="+mn-ea"/>
                <a:cs typeface="+mn-cs"/>
              </a:rPr>
              <a:t>MMm3/d en </a:t>
            </a:r>
            <a:r>
              <a:rPr lang="es-AR" sz="2800" b="1" dirty="0">
                <a:solidFill>
                  <a:srgbClr val="000066"/>
                </a:solidFill>
                <a:latin typeface="+mn-lt"/>
                <a:ea typeface="+mn-ea"/>
                <a:cs typeface="+mn-cs"/>
              </a:rPr>
              <a:t>S</a:t>
            </a:r>
            <a:r>
              <a:rPr lang="es-AR" sz="2800" b="1" dirty="0" smtClean="0">
                <a:solidFill>
                  <a:srgbClr val="000066"/>
                </a:solidFill>
                <a:latin typeface="+mn-lt"/>
                <a:ea typeface="+mn-ea"/>
                <a:cs typeface="+mn-cs"/>
              </a:rPr>
              <a:t>eptiembre </a:t>
            </a:r>
            <a:r>
              <a:rPr lang="en-US" sz="2800" b="1" dirty="0" smtClean="0">
                <a:solidFill>
                  <a:srgbClr val="000066"/>
                </a:solidFill>
                <a:latin typeface="+mn-lt"/>
                <a:ea typeface="+mn-ea"/>
                <a:cs typeface="+mn-cs"/>
              </a:rPr>
              <a:t>(+3.9%)</a:t>
            </a:r>
            <a:endParaRPr lang="en-US" sz="2800" b="1" dirty="0">
              <a:solidFill>
                <a:srgbClr val="000066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5416" y="1685969"/>
            <a:ext cx="3596584" cy="308877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5944" y="4046288"/>
            <a:ext cx="4821527" cy="281171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85969"/>
            <a:ext cx="4706383" cy="280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704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33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0968" y="934188"/>
            <a:ext cx="11038964" cy="749646"/>
          </a:xfrm>
          <a:solidFill>
            <a:schemeClr val="bg1"/>
          </a:solidFill>
        </p:spPr>
        <p:txBody>
          <a:bodyPr anchor="ctr" anchorCtr="0">
            <a:noAutofit/>
          </a:bodyPr>
          <a:lstStyle/>
          <a:p>
            <a:pPr>
              <a:lnSpc>
                <a:spcPts val="2800"/>
              </a:lnSpc>
              <a:buSzPct val="110000"/>
              <a:defRPr/>
            </a:pPr>
            <a:r>
              <a:rPr lang="es-AR" sz="2800" b="1" dirty="0">
                <a:solidFill>
                  <a:srgbClr val="000066"/>
                </a:solidFill>
                <a:latin typeface="+mn-lt"/>
                <a:ea typeface="+mn-ea"/>
                <a:cs typeface="+mn-cs"/>
              </a:rPr>
              <a:t>Neuquina </a:t>
            </a:r>
            <a:r>
              <a:rPr lang="es-AR" sz="2800" b="1" dirty="0" smtClean="0">
                <a:solidFill>
                  <a:srgbClr val="000066"/>
                </a:solidFill>
                <a:latin typeface="+mn-lt"/>
                <a:ea typeface="+mn-ea"/>
                <a:cs typeface="+mn-cs"/>
              </a:rPr>
              <a:t>+8.0% - Austral -7.1% - </a:t>
            </a:r>
            <a:r>
              <a:rPr lang="es-AR" sz="2800" b="1" dirty="0">
                <a:solidFill>
                  <a:srgbClr val="000066"/>
                </a:solidFill>
                <a:latin typeface="+mn-lt"/>
                <a:ea typeface="+mn-ea"/>
                <a:cs typeface="+mn-cs"/>
              </a:rPr>
              <a:t>Noroeste </a:t>
            </a:r>
            <a:r>
              <a:rPr lang="es-AR" sz="2800" b="1" dirty="0" smtClean="0">
                <a:solidFill>
                  <a:srgbClr val="000066"/>
                </a:solidFill>
                <a:latin typeface="+mn-lt"/>
                <a:ea typeface="+mn-ea"/>
                <a:cs typeface="+mn-cs"/>
              </a:rPr>
              <a:t>-8.0% - </a:t>
            </a:r>
            <a:r>
              <a:rPr lang="es-AR" sz="2800" b="1" dirty="0">
                <a:solidFill>
                  <a:srgbClr val="000066"/>
                </a:solidFill>
                <a:latin typeface="+mn-lt"/>
                <a:ea typeface="+mn-ea"/>
                <a:cs typeface="+mn-cs"/>
              </a:rPr>
              <a:t>Golfo San Jorge </a:t>
            </a:r>
            <a:r>
              <a:rPr lang="es-AR" sz="2800" b="1" dirty="0" smtClean="0">
                <a:solidFill>
                  <a:srgbClr val="000066"/>
                </a:solidFill>
                <a:latin typeface="+mn-lt"/>
                <a:ea typeface="+mn-ea"/>
                <a:cs typeface="+mn-cs"/>
              </a:rPr>
              <a:t>+1.3% - </a:t>
            </a:r>
            <a:r>
              <a:rPr lang="es-AR" sz="2800" b="1" dirty="0">
                <a:solidFill>
                  <a:srgbClr val="000066"/>
                </a:solidFill>
                <a:latin typeface="+mn-lt"/>
                <a:ea typeface="+mn-ea"/>
                <a:cs typeface="+mn-cs"/>
              </a:rPr>
              <a:t>Bolivia -12%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968" y="1794398"/>
            <a:ext cx="4553316" cy="2595913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1794397"/>
            <a:ext cx="4613936" cy="256388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1616" y="4390311"/>
            <a:ext cx="4086111" cy="2472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2047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title"/>
          </p:nvPr>
        </p:nvSpPr>
        <p:spPr>
          <a:xfrm>
            <a:off x="916754" y="958482"/>
            <a:ext cx="10669363" cy="814562"/>
          </a:xfrm>
          <a:noFill/>
        </p:spPr>
        <p:txBody>
          <a:bodyPr anchor="ctr" anchorCtr="0">
            <a:noAutofit/>
          </a:bodyPr>
          <a:lstStyle/>
          <a:p>
            <a:pPr>
              <a:lnSpc>
                <a:spcPts val="2800"/>
              </a:lnSpc>
              <a:buSzPct val="110000"/>
              <a:defRPr/>
            </a:pPr>
            <a:r>
              <a:rPr lang="es-AR" sz="2800" b="1" dirty="0">
                <a:solidFill>
                  <a:srgbClr val="000066"/>
                </a:solidFill>
                <a:latin typeface="+mn-lt"/>
                <a:ea typeface="+mn-ea"/>
                <a:cs typeface="+mn-cs"/>
              </a:rPr>
              <a:t>Incremento a </a:t>
            </a:r>
            <a:r>
              <a:rPr lang="es-AR" sz="2800" b="1" dirty="0" smtClean="0">
                <a:solidFill>
                  <a:srgbClr val="000066"/>
                </a:solidFill>
                <a:latin typeface="+mn-lt"/>
                <a:ea typeface="+mn-ea"/>
                <a:cs typeface="+mn-cs"/>
              </a:rPr>
              <a:t>304.795 </a:t>
            </a:r>
            <a:r>
              <a:rPr lang="es-AR" sz="2800" b="1" dirty="0">
                <a:solidFill>
                  <a:srgbClr val="000066"/>
                </a:solidFill>
                <a:latin typeface="+mn-lt"/>
                <a:ea typeface="+mn-ea"/>
                <a:cs typeface="+mn-cs"/>
              </a:rPr>
              <a:t>bbls/d de shale oil en </a:t>
            </a:r>
            <a:r>
              <a:rPr lang="es-AR" sz="2800" b="1" dirty="0" smtClean="0">
                <a:solidFill>
                  <a:srgbClr val="000066"/>
                </a:solidFill>
                <a:latin typeface="+mn-lt"/>
                <a:ea typeface="+mn-ea"/>
                <a:cs typeface="+mn-cs"/>
              </a:rPr>
              <a:t>Sep. 23 (+18.0% y-o-y) tras cinco </a:t>
            </a:r>
            <a:r>
              <a:rPr lang="es-AR" sz="2800" b="1" dirty="0">
                <a:solidFill>
                  <a:srgbClr val="000066"/>
                </a:solidFill>
                <a:latin typeface="+mn-lt"/>
                <a:ea typeface="+mn-ea"/>
                <a:cs typeface="+mn-cs"/>
              </a:rPr>
              <a:t>meses de estancamiento</a:t>
            </a:r>
            <a:endParaRPr lang="en-US" sz="2800" b="1" dirty="0">
              <a:solidFill>
                <a:srgbClr val="000066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2068" y="4320795"/>
            <a:ext cx="4610464" cy="253720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59" y="1773044"/>
            <a:ext cx="4758873" cy="285233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9306" y="1773044"/>
            <a:ext cx="4352693" cy="2753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52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title"/>
          </p:nvPr>
        </p:nvSpPr>
        <p:spPr>
          <a:xfrm>
            <a:off x="828308" y="873692"/>
            <a:ext cx="10713203" cy="1022016"/>
          </a:xfrm>
          <a:noFill/>
        </p:spPr>
        <p:txBody>
          <a:bodyPr anchor="ctr" anchorCtr="0">
            <a:noAutofit/>
          </a:bodyPr>
          <a:lstStyle/>
          <a:p>
            <a:pPr>
              <a:lnSpc>
                <a:spcPts val="2800"/>
              </a:lnSpc>
              <a:buSzPct val="110000"/>
              <a:defRPr/>
            </a:pPr>
            <a:r>
              <a:rPr lang="es-AR" sz="2800" b="1" dirty="0" smtClean="0">
                <a:solidFill>
                  <a:srgbClr val="000066"/>
                </a:solidFill>
                <a:latin typeface="+mn-lt"/>
                <a:ea typeface="+mn-ea"/>
                <a:cs typeface="+mn-cs"/>
              </a:rPr>
              <a:t>67.8 </a:t>
            </a:r>
            <a:r>
              <a:rPr lang="es-AR" sz="2800" b="1" dirty="0">
                <a:solidFill>
                  <a:srgbClr val="000066"/>
                </a:solidFill>
                <a:latin typeface="+mn-lt"/>
                <a:ea typeface="+mn-ea"/>
                <a:cs typeface="+mn-cs"/>
              </a:rPr>
              <a:t>MMm3/d de shale gas a kcal reales </a:t>
            </a:r>
            <a:r>
              <a:rPr lang="es-AR" sz="2800" b="1" dirty="0" smtClean="0">
                <a:solidFill>
                  <a:srgbClr val="000066"/>
                </a:solidFill>
                <a:latin typeface="+mn-lt"/>
                <a:ea typeface="+mn-ea"/>
                <a:cs typeface="+mn-cs"/>
              </a:rPr>
              <a:t>en Sep. 23 (+24.3% </a:t>
            </a:r>
            <a:r>
              <a:rPr lang="es-AR" sz="2800" b="1" dirty="0">
                <a:solidFill>
                  <a:srgbClr val="000066"/>
                </a:solidFill>
                <a:latin typeface="+mn-lt"/>
                <a:ea typeface="+mn-ea"/>
                <a:cs typeface="+mn-cs"/>
              </a:rPr>
              <a:t>y-o-y), limitado por capacidad de transporte hasta 10 </a:t>
            </a:r>
            <a:r>
              <a:rPr lang="es-AR" sz="2800" b="1" dirty="0" smtClean="0">
                <a:solidFill>
                  <a:srgbClr val="000066"/>
                </a:solidFill>
                <a:latin typeface="+mn-lt"/>
                <a:ea typeface="+mn-ea"/>
                <a:cs typeface="+mn-cs"/>
              </a:rPr>
              <a:t>Agosto</a:t>
            </a:r>
            <a:endParaRPr lang="en-US" sz="2800" b="1" dirty="0">
              <a:solidFill>
                <a:srgbClr val="000066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0034" y="4181707"/>
            <a:ext cx="4179671" cy="267629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95709"/>
            <a:ext cx="4446771" cy="2698594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5607" y="1717287"/>
            <a:ext cx="4378211" cy="2703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176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title"/>
          </p:nvPr>
        </p:nvSpPr>
        <p:spPr>
          <a:xfrm>
            <a:off x="848624" y="829391"/>
            <a:ext cx="10871307" cy="896252"/>
          </a:xfrm>
          <a:noFill/>
        </p:spPr>
        <p:txBody>
          <a:bodyPr>
            <a:noAutofit/>
          </a:bodyPr>
          <a:lstStyle/>
          <a:p>
            <a:pPr>
              <a:lnSpc>
                <a:spcPts val="2800"/>
              </a:lnSpc>
              <a:buSzPct val="110000"/>
              <a:defRPr/>
            </a:pPr>
            <a:r>
              <a:rPr lang="es-AR" sz="2800" b="1" dirty="0">
                <a:solidFill>
                  <a:srgbClr val="000066"/>
                </a:solidFill>
                <a:latin typeface="+mn-lt"/>
                <a:ea typeface="+mn-ea"/>
                <a:cs typeface="+mn-cs"/>
              </a:rPr>
              <a:t>Inicio de nuevo ciclo de expansión de </a:t>
            </a:r>
            <a:r>
              <a:rPr lang="es-AR" sz="2800" b="1" dirty="0" smtClean="0">
                <a:solidFill>
                  <a:srgbClr val="000066"/>
                </a:solidFill>
                <a:latin typeface="+mn-lt"/>
                <a:ea typeface="+mn-ea"/>
                <a:cs typeface="+mn-cs"/>
              </a:rPr>
              <a:t>obras </a:t>
            </a:r>
            <a:r>
              <a:rPr lang="es-AR" sz="2800" b="1" dirty="0">
                <a:solidFill>
                  <a:srgbClr val="000066"/>
                </a:solidFill>
                <a:latin typeface="+mn-lt"/>
                <a:ea typeface="+mn-ea"/>
                <a:cs typeface="+mn-cs"/>
              </a:rPr>
              <a:t>privadas de infraestructura de </a:t>
            </a:r>
            <a:r>
              <a:rPr lang="es-AR" sz="2800" b="1" dirty="0" smtClean="0">
                <a:solidFill>
                  <a:srgbClr val="000066"/>
                </a:solidFill>
                <a:latin typeface="+mn-lt"/>
                <a:ea typeface="+mn-ea"/>
                <a:cs typeface="+mn-cs"/>
              </a:rPr>
              <a:t>petróleo y proyectos adicionales</a:t>
            </a:r>
            <a:endParaRPr lang="en-US" sz="2800" b="1" dirty="0">
              <a:solidFill>
                <a:srgbClr val="000066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725643"/>
            <a:ext cx="5363737" cy="3028423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73310" y="4027266"/>
            <a:ext cx="3383393" cy="2830734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F57E73AD-68AB-4770-8E19-A7CCFAE1570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1249" y="1725643"/>
            <a:ext cx="4430751" cy="2953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380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 txBox="1">
            <a:spLocks noGrp="1"/>
          </p:cNvSpPr>
          <p:nvPr/>
        </p:nvSpPr>
        <p:spPr bwMode="auto">
          <a:xfrm>
            <a:off x="8610600" y="6477000"/>
            <a:ext cx="1905000" cy="266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92064" tIns="46033" rIns="92064" bIns="46033" anchor="ctr"/>
          <a:lstStyle/>
          <a:p>
            <a:pPr algn="r">
              <a:defRPr/>
            </a:pPr>
            <a:fld id="{43BB4894-2EDF-4CFF-ABAD-06F54BF7D353}" type="slidenum">
              <a:rPr lang="en-US" sz="1000"/>
              <a:pPr algn="r">
                <a:defRPr/>
              </a:pPr>
              <a:t>15</a:t>
            </a:fld>
            <a:endParaRPr lang="en-US" sz="1000" dirty="0"/>
          </a:p>
        </p:txBody>
      </p:sp>
      <p:sp>
        <p:nvSpPr>
          <p:cNvPr id="43110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73533" y="1014408"/>
            <a:ext cx="10891004" cy="857651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defRPr/>
            </a:pPr>
            <a:r>
              <a:rPr lang="es-AR" sz="2800" b="1" dirty="0">
                <a:solidFill>
                  <a:srgbClr val="000066"/>
                </a:solidFill>
                <a:latin typeface="+mn-lt"/>
                <a:ea typeface="+mn-ea"/>
                <a:cs typeface="+mn-cs"/>
              </a:rPr>
              <a:t>Etapas de expansión de gasoductos – Igualmente se resalta la necesidad de mayor producción en Noroeste y en Sistema Sur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A7C2730E-B92B-F7B7-EDF9-539594DF34B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227120"/>
            <a:ext cx="5931408" cy="4303657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4638908" y="3035808"/>
            <a:ext cx="1292500" cy="25063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FF2BE9E1-8570-3D0D-BF10-77AC965C809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45766" y="2180204"/>
            <a:ext cx="5399346" cy="4675010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5666232" y="3730752"/>
            <a:ext cx="265176" cy="19202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10" name="Rectángulo 9"/>
          <p:cNvSpPr/>
          <p:nvPr/>
        </p:nvSpPr>
        <p:spPr>
          <a:xfrm>
            <a:off x="9355875" y="2180204"/>
            <a:ext cx="2408662" cy="7748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28448415"/>
      </p:ext>
    </p:extLst>
  </p:cSld>
  <p:clrMapOvr>
    <a:masterClrMapping/>
  </p:clrMapOvr>
  <p:transition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0488" y="4205730"/>
            <a:ext cx="4515514" cy="265227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30156"/>
            <a:ext cx="5040351" cy="2596705"/>
          </a:xfrm>
          <a:prstGeom prst="rect">
            <a:avLst/>
          </a:prstGeom>
        </p:spPr>
      </p:pic>
      <p:sp>
        <p:nvSpPr>
          <p:cNvPr id="36867" name="Rectangle 3"/>
          <p:cNvSpPr>
            <a:spLocks noGrp="1" noChangeArrowheads="1"/>
          </p:cNvSpPr>
          <p:nvPr>
            <p:ph type="title"/>
          </p:nvPr>
        </p:nvSpPr>
        <p:spPr>
          <a:xfrm>
            <a:off x="916485" y="912811"/>
            <a:ext cx="10613875" cy="864665"/>
          </a:xfrm>
        </p:spPr>
        <p:txBody>
          <a:bodyPr>
            <a:noAutofit/>
          </a:bodyPr>
          <a:lstStyle/>
          <a:p>
            <a:pPr>
              <a:lnSpc>
                <a:spcPts val="2800"/>
              </a:lnSpc>
              <a:buSzPct val="110000"/>
              <a:defRPr/>
            </a:pPr>
            <a:r>
              <a:rPr lang="es-AR" sz="2800" b="1" dirty="0" smtClean="0">
                <a:solidFill>
                  <a:srgbClr val="000066"/>
                </a:solidFill>
                <a:latin typeface="+mn-lt"/>
                <a:ea typeface="+mn-ea"/>
                <a:cs typeface="+mn-cs"/>
              </a:rPr>
              <a:t>Exportaciones </a:t>
            </a:r>
            <a:r>
              <a:rPr lang="es-AR" sz="2800" b="1" dirty="0">
                <a:solidFill>
                  <a:srgbClr val="000066"/>
                </a:solidFill>
                <a:latin typeface="+mn-lt"/>
                <a:ea typeface="+mn-ea"/>
                <a:cs typeface="+mn-cs"/>
              </a:rPr>
              <a:t>de Petróleo </a:t>
            </a:r>
            <a:r>
              <a:rPr lang="es-AR" sz="2800" b="1" dirty="0" smtClean="0">
                <a:solidFill>
                  <a:srgbClr val="000066"/>
                </a:solidFill>
                <a:latin typeface="+mn-lt"/>
                <a:ea typeface="+mn-ea"/>
                <a:cs typeface="+mn-cs"/>
              </a:rPr>
              <a:t>+19% en 2023 – Gas +8.1% - Crecimiento en 2024 y 2025 si se cumplen algunas condiciones</a:t>
            </a:r>
            <a:endParaRPr lang="es-AR" sz="2800" b="1" dirty="0">
              <a:solidFill>
                <a:srgbClr val="000066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0419" y="1786411"/>
            <a:ext cx="4311581" cy="2463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0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title"/>
          </p:nvPr>
        </p:nvSpPr>
        <p:spPr>
          <a:xfrm>
            <a:off x="1140363" y="918327"/>
            <a:ext cx="10211578" cy="631693"/>
          </a:xfrm>
          <a:noFill/>
        </p:spPr>
        <p:txBody>
          <a:bodyPr anchor="ctr" anchorCtr="0">
            <a:noAutofit/>
          </a:bodyPr>
          <a:lstStyle/>
          <a:p>
            <a:pPr>
              <a:lnSpc>
                <a:spcPts val="2800"/>
              </a:lnSpc>
              <a:buSzPct val="110000"/>
              <a:defRPr/>
            </a:pPr>
            <a:r>
              <a:rPr lang="es-AR" sz="2800" b="1" dirty="0">
                <a:solidFill>
                  <a:srgbClr val="000066"/>
                </a:solidFill>
                <a:latin typeface="+mn-lt"/>
                <a:ea typeface="+mn-ea"/>
                <a:cs typeface="+mn-cs"/>
              </a:rPr>
              <a:t>Doce Operadores activos en Vaca Muerta </a:t>
            </a:r>
            <a:r>
              <a:rPr lang="es-AR" sz="2800" b="1" dirty="0" smtClean="0">
                <a:solidFill>
                  <a:srgbClr val="000066"/>
                </a:solidFill>
                <a:latin typeface="+mn-lt"/>
                <a:ea typeface="+mn-ea"/>
                <a:cs typeface="+mn-cs"/>
              </a:rPr>
              <a:t>– Necesidad de incremento</a:t>
            </a:r>
            <a:endParaRPr lang="es-AR" sz="2800" b="1" dirty="0">
              <a:solidFill>
                <a:srgbClr val="000066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7594" y="3742674"/>
            <a:ext cx="3688400" cy="3115326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6690" y="1705369"/>
            <a:ext cx="4736625" cy="288893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884" y="1623495"/>
            <a:ext cx="4906014" cy="2727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801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title"/>
          </p:nvPr>
        </p:nvSpPr>
        <p:spPr>
          <a:xfrm>
            <a:off x="1175004" y="1022706"/>
            <a:ext cx="10039406" cy="741062"/>
          </a:xfrm>
          <a:noFill/>
        </p:spPr>
        <p:txBody>
          <a:bodyPr>
            <a:noAutofit/>
          </a:bodyPr>
          <a:lstStyle/>
          <a:p>
            <a:pPr>
              <a:lnSpc>
                <a:spcPts val="2800"/>
              </a:lnSpc>
              <a:buSzPct val="110000"/>
              <a:defRPr/>
            </a:pPr>
            <a:r>
              <a:rPr lang="es-AR" sz="2800" b="1" dirty="0">
                <a:solidFill>
                  <a:srgbClr val="000066"/>
                </a:solidFill>
                <a:latin typeface="+mn-lt"/>
                <a:ea typeface="+mn-ea"/>
                <a:cs typeface="+mn-cs"/>
              </a:rPr>
              <a:t>Inversión </a:t>
            </a:r>
            <a:r>
              <a:rPr lang="es-AR" sz="2800" b="1" dirty="0" smtClean="0">
                <a:solidFill>
                  <a:srgbClr val="000066"/>
                </a:solidFill>
                <a:latin typeface="+mn-lt"/>
                <a:ea typeface="+mn-ea"/>
                <a:cs typeface="+mn-cs"/>
              </a:rPr>
              <a:t>elevada aunque insuficiente para mantener la tendencia de 2021 a inicio 2023</a:t>
            </a:r>
            <a:endParaRPr lang="es-AR" sz="2800" b="1" dirty="0">
              <a:solidFill>
                <a:srgbClr val="000066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424" y="2244279"/>
            <a:ext cx="6203796" cy="37498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7932" y="2075462"/>
            <a:ext cx="4668644" cy="4087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596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title"/>
          </p:nvPr>
        </p:nvSpPr>
        <p:spPr>
          <a:xfrm>
            <a:off x="912783" y="892320"/>
            <a:ext cx="10929813" cy="635397"/>
          </a:xfrm>
          <a:noFill/>
        </p:spPr>
        <p:txBody>
          <a:bodyPr anchor="ctr" anchorCtr="0">
            <a:noAutofit/>
          </a:bodyPr>
          <a:lstStyle/>
          <a:p>
            <a:pPr>
              <a:lnSpc>
                <a:spcPts val="2800"/>
              </a:lnSpc>
              <a:buSzPct val="110000"/>
              <a:defRPr/>
            </a:pPr>
            <a:r>
              <a:rPr lang="es-AR" sz="2800" b="1" dirty="0">
                <a:solidFill>
                  <a:srgbClr val="000066"/>
                </a:solidFill>
                <a:latin typeface="+mn-lt"/>
                <a:ea typeface="+mn-ea"/>
                <a:cs typeface="+mn-cs"/>
              </a:rPr>
              <a:t>Retraso inédito en precios – </a:t>
            </a:r>
            <a:r>
              <a:rPr lang="es-AR" sz="2800" b="1" dirty="0">
                <a:solidFill>
                  <a:srgbClr val="000066"/>
                </a:solidFill>
                <a:latin typeface="+mn-lt"/>
                <a:ea typeface="+mn-ea"/>
                <a:cs typeface="+mn-cs"/>
              </a:rPr>
              <a:t>Precios internos del petróleo colapsarían sin ajustes en combustibles </a:t>
            </a:r>
            <a:r>
              <a:rPr lang="es-AR" sz="2800" b="1" dirty="0" smtClean="0">
                <a:solidFill>
                  <a:srgbClr val="000066"/>
                </a:solidFill>
                <a:latin typeface="+mn-lt"/>
                <a:ea typeface="+mn-ea"/>
                <a:cs typeface="+mn-cs"/>
              </a:rPr>
              <a:t>- Máximo </a:t>
            </a:r>
            <a:r>
              <a:rPr lang="es-AR" sz="2800" b="1" dirty="0">
                <a:solidFill>
                  <a:srgbClr val="000066"/>
                </a:solidFill>
                <a:latin typeface="+mn-lt"/>
                <a:ea typeface="+mn-ea"/>
                <a:cs typeface="+mn-cs"/>
              </a:rPr>
              <a:t>problema a </a:t>
            </a:r>
            <a:r>
              <a:rPr lang="es-AR" sz="2800" b="1" dirty="0" smtClean="0">
                <a:solidFill>
                  <a:srgbClr val="000066"/>
                </a:solidFill>
                <a:latin typeface="+mn-lt"/>
                <a:ea typeface="+mn-ea"/>
                <a:cs typeface="+mn-cs"/>
              </a:rPr>
              <a:t>resolver</a:t>
            </a:r>
            <a:endParaRPr lang="es-AR" sz="2800" b="1" dirty="0">
              <a:solidFill>
                <a:srgbClr val="000066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374" y="1719151"/>
            <a:ext cx="4650059" cy="2708276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9250" y="1719573"/>
            <a:ext cx="4464205" cy="2707432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9404" y="4427005"/>
            <a:ext cx="4215162" cy="243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898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F7705A3A-8367-D714-569A-0AB5534493FA}"/>
              </a:ext>
            </a:extLst>
          </p:cNvPr>
          <p:cNvSpPr txBox="1"/>
          <p:nvPr/>
        </p:nvSpPr>
        <p:spPr>
          <a:xfrm>
            <a:off x="684182" y="1158025"/>
            <a:ext cx="10827834" cy="836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900"/>
              </a:lnSpc>
              <a:spcBef>
                <a:spcPct val="0"/>
              </a:spcBef>
              <a:defRPr/>
            </a:pPr>
            <a:r>
              <a:rPr lang="es-AR" sz="2800" b="1" dirty="0">
                <a:solidFill>
                  <a:srgbClr val="000066"/>
                </a:solidFill>
              </a:rPr>
              <a:t>Perspectivas económicas </a:t>
            </a:r>
            <a:r>
              <a:rPr lang="es-AR" sz="2800" b="1" dirty="0" smtClean="0">
                <a:solidFill>
                  <a:srgbClr val="000066"/>
                </a:solidFill>
              </a:rPr>
              <a:t>cambiantes</a:t>
            </a:r>
            <a:r>
              <a:rPr lang="es-AR" sz="2800" b="1" dirty="0">
                <a:solidFill>
                  <a:srgbClr val="000066"/>
                </a:solidFill>
              </a:rPr>
              <a:t>, con perspectiva favorable - Latinoamérica moderado – Argentina 2023 -2.5% y +2.8% en 2024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98450"/>
            <a:ext cx="6098099" cy="3357746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3"/>
          <a:srcRect l="6600" t="19280" r="37000" b="29040"/>
          <a:stretch/>
        </p:blipFill>
        <p:spPr>
          <a:xfrm>
            <a:off x="6308248" y="2919829"/>
            <a:ext cx="5782365" cy="3311533"/>
          </a:xfrm>
          <a:prstGeom prst="rect">
            <a:avLst/>
          </a:prstGeom>
        </p:spPr>
      </p:pic>
      <p:sp>
        <p:nvSpPr>
          <p:cNvPr id="18" name="CuadroTexto 17"/>
          <p:cNvSpPr txBox="1"/>
          <p:nvPr/>
        </p:nvSpPr>
        <p:spPr>
          <a:xfrm>
            <a:off x="2332718" y="2554174"/>
            <a:ext cx="1432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1F4797"/>
                </a:solidFill>
                <a:latin typeface="Faktum SemiBold" panose="020B0003030202060203" pitchFamily="34" charset="0"/>
              </a:rPr>
              <a:t>2020</a:t>
            </a:r>
            <a:endParaRPr lang="es-AR" b="1" dirty="0">
              <a:solidFill>
                <a:srgbClr val="1F4797"/>
              </a:solidFill>
              <a:latin typeface="Faktum SemiBold" panose="020B0003030202060203" pitchFamily="34" charset="0"/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8640967" y="2635909"/>
            <a:ext cx="923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1F4797"/>
                </a:solidFill>
                <a:latin typeface="Faktum SemiBold" panose="020B0003030202060203" pitchFamily="34" charset="0"/>
              </a:rPr>
              <a:t>2023</a:t>
            </a:r>
            <a:endParaRPr lang="es-AR" b="1" dirty="0">
              <a:solidFill>
                <a:srgbClr val="1F4797"/>
              </a:solidFill>
              <a:latin typeface="Faktum SemiBold" panose="020B000303020206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7861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45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25934" y="1032755"/>
            <a:ext cx="10972055" cy="571014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ts val="2800"/>
              </a:lnSpc>
              <a:defRPr/>
            </a:pPr>
            <a:r>
              <a:rPr lang="es-AR" sz="2800" b="1" dirty="0">
                <a:solidFill>
                  <a:srgbClr val="000066"/>
                </a:solidFill>
                <a:latin typeface="+mn-lt"/>
                <a:ea typeface="+mn-ea"/>
                <a:cs typeface="+mn-cs"/>
              </a:rPr>
              <a:t>Desarrollo potencial a escala </a:t>
            </a:r>
            <a:r>
              <a:rPr lang="es-AR" sz="2800" b="1" dirty="0" smtClean="0">
                <a:solidFill>
                  <a:srgbClr val="000066"/>
                </a:solidFill>
                <a:latin typeface="+mn-lt"/>
                <a:ea typeface="+mn-ea"/>
                <a:cs typeface="+mn-cs"/>
              </a:rPr>
              <a:t>mundial – Giro conceptual  para ser exportadores de energía</a:t>
            </a:r>
            <a:endParaRPr lang="es-AR" sz="2800" b="1" dirty="0">
              <a:solidFill>
                <a:srgbClr val="000066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948596" y="2080970"/>
            <a:ext cx="10849393" cy="232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 defTabSz="685800" eaLnBrk="0" hangingPunct="0">
              <a:lnSpc>
                <a:spcPts val="2300"/>
              </a:lnSpc>
              <a:spcBef>
                <a:spcPts val="600"/>
              </a:spcBef>
              <a:spcAft>
                <a:spcPts val="600"/>
              </a:spcAft>
              <a:buSzPct val="110000"/>
              <a:buFont typeface="Arial" panose="020B0604020202020204" pitchFamily="34" charset="0"/>
              <a:buChar char="•"/>
              <a:tabLst>
                <a:tab pos="0" algn="l"/>
              </a:tabLst>
              <a:defRPr/>
            </a:pPr>
            <a:r>
              <a:rPr lang="es-AR" sz="2300" dirty="0">
                <a:solidFill>
                  <a:srgbClr val="000066"/>
                </a:solidFill>
              </a:rPr>
              <a:t>Productos demandados por décadas hacia adelante</a:t>
            </a:r>
          </a:p>
          <a:p>
            <a:pPr marL="342900" lvl="1" indent="-342900" defTabSz="685800" eaLnBrk="0" hangingPunct="0">
              <a:lnSpc>
                <a:spcPts val="2300"/>
              </a:lnSpc>
              <a:spcBef>
                <a:spcPts val="600"/>
              </a:spcBef>
              <a:spcAft>
                <a:spcPts val="600"/>
              </a:spcAft>
              <a:buSzPct val="110000"/>
              <a:buFont typeface="Arial" panose="020B0604020202020204" pitchFamily="34" charset="0"/>
              <a:buChar char="•"/>
              <a:tabLst>
                <a:tab pos="0" algn="l"/>
              </a:tabLst>
              <a:defRPr/>
            </a:pPr>
            <a:r>
              <a:rPr lang="es-AR" sz="2300" dirty="0">
                <a:solidFill>
                  <a:srgbClr val="000066"/>
                </a:solidFill>
              </a:rPr>
              <a:t>Grandes recursos disponibles, en un país con cumplimiento errático de reglas</a:t>
            </a:r>
          </a:p>
          <a:p>
            <a:pPr marL="539750" lvl="2" indent="-182563" eaLnBrk="0" hangingPunct="0">
              <a:lnSpc>
                <a:spcPts val="2000"/>
              </a:lnSpc>
              <a:spcBef>
                <a:spcPts val="600"/>
              </a:spcBef>
              <a:spcAft>
                <a:spcPts val="600"/>
              </a:spcAft>
              <a:buSzPct val="110000"/>
              <a:buFont typeface="Arial" panose="020B0604020202020204" pitchFamily="34" charset="0"/>
              <a:buChar char="•"/>
              <a:tabLst>
                <a:tab pos="539750" algn="l"/>
              </a:tabLst>
              <a:defRPr/>
            </a:pPr>
            <a:r>
              <a:rPr lang="es-AR" sz="2000" i="1" dirty="0">
                <a:solidFill>
                  <a:srgbClr val="000066"/>
                </a:solidFill>
                <a:cs typeface="Arial" panose="020B0604020202020204" pitchFamily="34" charset="0"/>
              </a:rPr>
              <a:t>Ubicados en el interior de Argentina, con Gobiernos provinciales que apoyan las inversiones y la actividad</a:t>
            </a:r>
          </a:p>
          <a:p>
            <a:pPr marL="539750" lvl="2" indent="-182563" eaLnBrk="0" hangingPunct="0">
              <a:lnSpc>
                <a:spcPts val="2000"/>
              </a:lnSpc>
              <a:spcBef>
                <a:spcPts val="600"/>
              </a:spcBef>
              <a:spcAft>
                <a:spcPts val="600"/>
              </a:spcAft>
              <a:buSzPct val="110000"/>
              <a:buFont typeface="Arial" panose="020B0604020202020204" pitchFamily="34" charset="0"/>
              <a:buChar char="•"/>
              <a:tabLst>
                <a:tab pos="539750" algn="l"/>
              </a:tabLst>
              <a:defRPr/>
            </a:pPr>
            <a:r>
              <a:rPr lang="es-AR" sz="2000" i="1" dirty="0">
                <a:solidFill>
                  <a:srgbClr val="000066"/>
                </a:solidFill>
                <a:cs typeface="Arial" panose="020B0604020202020204" pitchFamily="34" charset="0"/>
              </a:rPr>
              <a:t>Operadores, contratistas y profesionales calificados </a:t>
            </a:r>
          </a:p>
          <a:p>
            <a:pPr marL="539750" lvl="2" indent="-182563" eaLnBrk="0" hangingPunct="0">
              <a:lnSpc>
                <a:spcPts val="2000"/>
              </a:lnSpc>
              <a:spcBef>
                <a:spcPts val="600"/>
              </a:spcBef>
              <a:spcAft>
                <a:spcPts val="600"/>
              </a:spcAft>
              <a:buSzPct val="110000"/>
              <a:buFont typeface="Arial" panose="020B0604020202020204" pitchFamily="34" charset="0"/>
              <a:buChar char="•"/>
              <a:tabLst>
                <a:tab pos="539750" algn="l"/>
              </a:tabLst>
              <a:defRPr/>
            </a:pPr>
            <a:r>
              <a:rPr lang="es-AR" sz="2000" i="1" dirty="0" smtClean="0">
                <a:solidFill>
                  <a:srgbClr val="000066"/>
                </a:solidFill>
                <a:cs typeface="Arial" panose="020B0604020202020204" pitchFamily="34" charset="0"/>
              </a:rPr>
              <a:t>Intensivo </a:t>
            </a:r>
            <a:r>
              <a:rPr lang="es-AR" sz="2000" i="1" dirty="0">
                <a:solidFill>
                  <a:srgbClr val="000066"/>
                </a:solidFill>
                <a:cs typeface="Arial" panose="020B0604020202020204" pitchFamily="34" charset="0"/>
              </a:rPr>
              <a:t>en capital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8856816"/>
              </p:ext>
            </p:extLst>
          </p:nvPr>
        </p:nvGraphicFramePr>
        <p:xfrm>
          <a:off x="2031140" y="4597199"/>
          <a:ext cx="7716489" cy="195801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7909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851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84035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14955">
                <a:tc>
                  <a:txBody>
                    <a:bodyPr/>
                    <a:lstStyle/>
                    <a:p>
                      <a:pPr algn="ctr"/>
                      <a:r>
                        <a:rPr lang="es-AR" sz="2200" b="1" noProof="0" dirty="0"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200" b="1" noProof="0" dirty="0">
                          <a:solidFill>
                            <a:srgbClr val="002060"/>
                          </a:solidFill>
                        </a:rPr>
                        <a:t>Desarrollo de Gas y Petróleo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b="0" noProof="0" dirty="0">
                          <a:solidFill>
                            <a:srgbClr val="002060"/>
                          </a:solidFill>
                        </a:rPr>
                        <a:t>Vaca Muerta aparece como el único play no convencional competitivo fuera de Norteamérica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0331">
                <a:tc>
                  <a:txBody>
                    <a:bodyPr/>
                    <a:lstStyle/>
                    <a:p>
                      <a:pPr algn="ctr"/>
                      <a:r>
                        <a:rPr lang="es-AR" sz="2200" b="1" noProof="0" dirty="0">
                          <a:solidFill>
                            <a:srgbClr val="002060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200" b="1" noProof="0" dirty="0">
                          <a:solidFill>
                            <a:srgbClr val="002060"/>
                          </a:solidFill>
                        </a:rPr>
                        <a:t>Litio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b="0" noProof="0" dirty="0">
                          <a:solidFill>
                            <a:srgbClr val="002060"/>
                          </a:solidFill>
                        </a:rPr>
                        <a:t>Productor emergente en el corto y mediano plazo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05679">
                <a:tc>
                  <a:txBody>
                    <a:bodyPr/>
                    <a:lstStyle/>
                    <a:p>
                      <a:pPr algn="ctr"/>
                      <a:r>
                        <a:rPr lang="es-AR" sz="2200" b="1" noProof="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200" b="1" noProof="0" dirty="0">
                          <a:solidFill>
                            <a:srgbClr val="002060"/>
                          </a:solidFill>
                        </a:rPr>
                        <a:t>Cadena del Gas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b="0" noProof="0" dirty="0">
                          <a:solidFill>
                            <a:srgbClr val="002060"/>
                          </a:solidFill>
                        </a:rPr>
                        <a:t>Argentina tiene uno de los recursos naturales más competitivos para petroquímica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7477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5810" y="939177"/>
            <a:ext cx="11249510" cy="99911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ts val="2800"/>
              </a:lnSpc>
              <a:buSzPct val="110000"/>
              <a:defRPr/>
            </a:pPr>
            <a:r>
              <a:rPr lang="es-AR" sz="2800" b="1" dirty="0">
                <a:solidFill>
                  <a:srgbClr val="000066"/>
                </a:solidFill>
                <a:latin typeface="+mn-lt"/>
                <a:ea typeface="+mn-ea"/>
                <a:cs typeface="+mn-cs"/>
              </a:rPr>
              <a:t>El escenario a largo plazo puede contribuir a una mejora macroeconómica sostenible – </a:t>
            </a:r>
            <a:r>
              <a:rPr lang="es-AR" sz="2800" b="1" dirty="0" smtClean="0">
                <a:solidFill>
                  <a:srgbClr val="000066"/>
                </a:solidFill>
                <a:latin typeface="+mn-lt"/>
                <a:ea typeface="+mn-ea"/>
                <a:cs typeface="+mn-cs"/>
              </a:rPr>
              <a:t>Existen riesgos serios</a:t>
            </a:r>
            <a:endParaRPr lang="en-US" sz="2800" b="1" dirty="0">
              <a:solidFill>
                <a:srgbClr val="000066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9" name="Conector recto de flecha 8"/>
          <p:cNvCxnSpPr/>
          <p:nvPr/>
        </p:nvCxnSpPr>
        <p:spPr>
          <a:xfrm flipV="1">
            <a:off x="6597844" y="4119672"/>
            <a:ext cx="239867" cy="207227"/>
          </a:xfrm>
          <a:prstGeom prst="straightConnector1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de flecha 9"/>
          <p:cNvCxnSpPr/>
          <p:nvPr/>
        </p:nvCxnSpPr>
        <p:spPr>
          <a:xfrm flipH="1" flipV="1">
            <a:off x="7822820" y="3001058"/>
            <a:ext cx="220648" cy="245346"/>
          </a:xfrm>
          <a:prstGeom prst="straightConnector1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n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6697" y="1778061"/>
            <a:ext cx="4148532" cy="247889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522" y="1778061"/>
            <a:ext cx="4616605" cy="269134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9174" y="4335586"/>
            <a:ext cx="4464963" cy="2522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521835"/>
      </p:ext>
    </p:extLst>
  </p:cSld>
  <p:clrMapOvr>
    <a:masterClrMapping/>
  </p:clrMapOvr>
  <p:transition>
    <p:rand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45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25934" y="1032755"/>
            <a:ext cx="10972055" cy="571014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ts val="2800"/>
              </a:lnSpc>
              <a:defRPr/>
            </a:pPr>
            <a:r>
              <a:rPr lang="es-AR" sz="2800" b="1" dirty="0" smtClean="0">
                <a:solidFill>
                  <a:srgbClr val="000066"/>
                </a:solidFill>
                <a:latin typeface="+mn-lt"/>
                <a:ea typeface="+mn-ea"/>
                <a:cs typeface="+mn-cs"/>
              </a:rPr>
              <a:t>Potencial exportador – Algunas condiciones necesarias</a:t>
            </a:r>
            <a:endParaRPr lang="es-AR" sz="2800" b="1" dirty="0">
              <a:solidFill>
                <a:srgbClr val="000066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887264" y="1712980"/>
            <a:ext cx="10849393" cy="4875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 defTabSz="685800" eaLnBrk="0" hangingPunct="0">
              <a:lnSpc>
                <a:spcPts val="2300"/>
              </a:lnSpc>
              <a:spcBef>
                <a:spcPts val="600"/>
              </a:spcBef>
              <a:spcAft>
                <a:spcPts val="600"/>
              </a:spcAft>
              <a:buSzPct val="110000"/>
              <a:buFont typeface="Arial" panose="020B0604020202020204" pitchFamily="34" charset="0"/>
              <a:buChar char="•"/>
              <a:tabLst>
                <a:tab pos="0" algn="l"/>
              </a:tabLst>
              <a:defRPr/>
            </a:pPr>
            <a:r>
              <a:rPr lang="es-AR" sz="2300" b="1" dirty="0" smtClean="0">
                <a:solidFill>
                  <a:srgbClr val="000066"/>
                </a:solidFill>
              </a:rPr>
              <a:t>Recomposición de precios internos de combustibles y petróleo</a:t>
            </a:r>
          </a:p>
          <a:p>
            <a:pPr marL="800100" lvl="2" indent="-342900" defTabSz="685800" eaLnBrk="0" hangingPunct="0">
              <a:lnSpc>
                <a:spcPts val="2300"/>
              </a:lnSpc>
              <a:spcBef>
                <a:spcPts val="600"/>
              </a:spcBef>
              <a:spcAft>
                <a:spcPts val="600"/>
              </a:spcAft>
              <a:buSzPct val="110000"/>
              <a:buFont typeface="Arial" panose="020B0604020202020204" pitchFamily="34" charset="0"/>
              <a:buChar char="•"/>
              <a:tabLst>
                <a:tab pos="0" algn="l"/>
              </a:tabLst>
              <a:defRPr/>
            </a:pPr>
            <a:r>
              <a:rPr lang="es-ES" sz="2300" dirty="0">
                <a:solidFill>
                  <a:srgbClr val="000066"/>
                </a:solidFill>
              </a:rPr>
              <a:t>Fondos compensadores a </a:t>
            </a:r>
            <a:r>
              <a:rPr lang="es-ES" sz="2300" dirty="0" smtClean="0">
                <a:solidFill>
                  <a:srgbClr val="000066"/>
                </a:solidFill>
              </a:rPr>
              <a:t>futuro</a:t>
            </a:r>
          </a:p>
          <a:p>
            <a:pPr marL="800100" lvl="2" indent="-342900" defTabSz="685800" eaLnBrk="0" hangingPunct="0">
              <a:lnSpc>
                <a:spcPts val="2300"/>
              </a:lnSpc>
              <a:spcBef>
                <a:spcPts val="600"/>
              </a:spcBef>
              <a:spcAft>
                <a:spcPts val="600"/>
              </a:spcAft>
              <a:buSzPct val="110000"/>
              <a:buFont typeface="Arial" panose="020B0604020202020204" pitchFamily="34" charset="0"/>
              <a:buChar char="•"/>
              <a:tabLst>
                <a:tab pos="0" algn="l"/>
              </a:tabLst>
              <a:defRPr/>
            </a:pPr>
            <a:r>
              <a:rPr lang="es-ES" sz="2300" dirty="0" smtClean="0">
                <a:solidFill>
                  <a:srgbClr val="000066"/>
                </a:solidFill>
              </a:rPr>
              <a:t>Predictibilidad de Derechos de Exportación</a:t>
            </a:r>
            <a:endParaRPr lang="es-AR" sz="2300" dirty="0">
              <a:solidFill>
                <a:srgbClr val="000066"/>
              </a:solidFill>
            </a:endParaRPr>
          </a:p>
          <a:p>
            <a:pPr marL="342900" lvl="1" indent="-342900" defTabSz="685800" eaLnBrk="0" hangingPunct="0">
              <a:lnSpc>
                <a:spcPts val="2300"/>
              </a:lnSpc>
              <a:spcBef>
                <a:spcPts val="600"/>
              </a:spcBef>
              <a:spcAft>
                <a:spcPts val="600"/>
              </a:spcAft>
              <a:buSzPct val="110000"/>
              <a:buFont typeface="Arial" panose="020B0604020202020204" pitchFamily="34" charset="0"/>
              <a:buChar char="•"/>
              <a:tabLst>
                <a:tab pos="0" algn="l"/>
              </a:tabLst>
              <a:defRPr/>
            </a:pPr>
            <a:r>
              <a:rPr lang="es-ES" sz="2300" b="1" dirty="0" smtClean="0">
                <a:solidFill>
                  <a:srgbClr val="000066"/>
                </a:solidFill>
              </a:rPr>
              <a:t>Normalización de mercado de divisas</a:t>
            </a:r>
            <a:endParaRPr lang="es-AR" sz="2300" b="1" dirty="0" smtClean="0">
              <a:solidFill>
                <a:srgbClr val="000066"/>
              </a:solidFill>
            </a:endParaRPr>
          </a:p>
          <a:p>
            <a:pPr marL="800100" lvl="2" indent="-342900" defTabSz="685800" eaLnBrk="0" hangingPunct="0">
              <a:lnSpc>
                <a:spcPts val="2300"/>
              </a:lnSpc>
              <a:spcBef>
                <a:spcPts val="600"/>
              </a:spcBef>
              <a:spcAft>
                <a:spcPts val="600"/>
              </a:spcAft>
              <a:buSzPct val="110000"/>
              <a:buFont typeface="Arial" panose="020B0604020202020204" pitchFamily="34" charset="0"/>
              <a:buChar char="•"/>
              <a:tabLst>
                <a:tab pos="0" algn="l"/>
              </a:tabLst>
              <a:defRPr/>
            </a:pPr>
            <a:r>
              <a:rPr lang="es-AR" sz="2300" dirty="0" smtClean="0">
                <a:solidFill>
                  <a:srgbClr val="000066"/>
                </a:solidFill>
              </a:rPr>
              <a:t>Acceso a divisas</a:t>
            </a:r>
          </a:p>
          <a:p>
            <a:pPr marL="800100" lvl="2" indent="-342900" defTabSz="685800" eaLnBrk="0" hangingPunct="0">
              <a:lnSpc>
                <a:spcPts val="2300"/>
              </a:lnSpc>
              <a:spcBef>
                <a:spcPts val="600"/>
              </a:spcBef>
              <a:spcAft>
                <a:spcPts val="600"/>
              </a:spcAft>
              <a:buSzPct val="110000"/>
              <a:buFont typeface="Arial" panose="020B0604020202020204" pitchFamily="34" charset="0"/>
              <a:buChar char="•"/>
              <a:tabLst>
                <a:tab pos="0" algn="l"/>
              </a:tabLst>
              <a:defRPr/>
            </a:pPr>
            <a:r>
              <a:rPr lang="es-ES" sz="2300" dirty="0" smtClean="0">
                <a:solidFill>
                  <a:srgbClr val="000066"/>
                </a:solidFill>
              </a:rPr>
              <a:t>Pago de dividendos</a:t>
            </a:r>
          </a:p>
          <a:p>
            <a:pPr marL="800100" lvl="2" indent="-342900" defTabSz="685800" eaLnBrk="0" hangingPunct="0">
              <a:lnSpc>
                <a:spcPts val="2300"/>
              </a:lnSpc>
              <a:spcBef>
                <a:spcPts val="600"/>
              </a:spcBef>
              <a:spcAft>
                <a:spcPts val="600"/>
              </a:spcAft>
              <a:buSzPct val="110000"/>
              <a:buFont typeface="Arial" panose="020B0604020202020204" pitchFamily="34" charset="0"/>
              <a:buChar char="•"/>
              <a:tabLst>
                <a:tab pos="0" algn="l"/>
              </a:tabLst>
              <a:defRPr/>
            </a:pPr>
            <a:r>
              <a:rPr lang="es-ES" sz="2300" dirty="0" smtClean="0">
                <a:solidFill>
                  <a:srgbClr val="000066"/>
                </a:solidFill>
              </a:rPr>
              <a:t>Repago de deudas</a:t>
            </a:r>
            <a:endParaRPr lang="es-AR" sz="2300" dirty="0" smtClean="0">
              <a:solidFill>
                <a:srgbClr val="000066"/>
              </a:solidFill>
            </a:endParaRPr>
          </a:p>
          <a:p>
            <a:pPr marL="342900" lvl="1" indent="-342900" defTabSz="685800" eaLnBrk="0" hangingPunct="0">
              <a:lnSpc>
                <a:spcPts val="2300"/>
              </a:lnSpc>
              <a:spcBef>
                <a:spcPts val="600"/>
              </a:spcBef>
              <a:spcAft>
                <a:spcPts val="600"/>
              </a:spcAft>
              <a:buSzPct val="110000"/>
              <a:buFont typeface="Arial" panose="020B0604020202020204" pitchFamily="34" charset="0"/>
              <a:buChar char="•"/>
              <a:tabLst>
                <a:tab pos="0" algn="l"/>
              </a:tabLst>
              <a:defRPr/>
            </a:pPr>
            <a:r>
              <a:rPr lang="es-ES" sz="2300" b="1" dirty="0" smtClean="0">
                <a:solidFill>
                  <a:srgbClr val="000066"/>
                </a:solidFill>
              </a:rPr>
              <a:t>Importación de sets de fractura y equipos de perforación</a:t>
            </a:r>
          </a:p>
          <a:p>
            <a:pPr marL="342900" lvl="1" indent="-342900" defTabSz="685800" eaLnBrk="0" hangingPunct="0">
              <a:lnSpc>
                <a:spcPts val="2300"/>
              </a:lnSpc>
              <a:spcBef>
                <a:spcPts val="600"/>
              </a:spcBef>
              <a:spcAft>
                <a:spcPts val="600"/>
              </a:spcAft>
              <a:buSzPct val="110000"/>
              <a:buFont typeface="Arial" panose="020B0604020202020204" pitchFamily="34" charset="0"/>
              <a:buChar char="•"/>
              <a:tabLst>
                <a:tab pos="0" algn="l"/>
              </a:tabLst>
              <a:defRPr/>
            </a:pPr>
            <a:r>
              <a:rPr lang="es-ES" sz="2300" b="1" dirty="0" smtClean="0">
                <a:solidFill>
                  <a:srgbClr val="000066"/>
                </a:solidFill>
              </a:rPr>
              <a:t>Mantenimiento del buen esquema de contractualización de gas en mercado interno</a:t>
            </a:r>
          </a:p>
          <a:p>
            <a:pPr marL="342900" lvl="1" indent="-342900" defTabSz="685800" eaLnBrk="0" hangingPunct="0">
              <a:lnSpc>
                <a:spcPts val="2300"/>
              </a:lnSpc>
              <a:spcBef>
                <a:spcPts val="600"/>
              </a:spcBef>
              <a:spcAft>
                <a:spcPts val="600"/>
              </a:spcAft>
              <a:buSzPct val="110000"/>
              <a:buFont typeface="Arial" panose="020B0604020202020204" pitchFamily="34" charset="0"/>
              <a:buChar char="•"/>
              <a:tabLst>
                <a:tab pos="0" algn="l"/>
              </a:tabLst>
              <a:defRPr/>
            </a:pPr>
            <a:r>
              <a:rPr lang="es-ES" sz="2300" b="1" dirty="0" smtClean="0">
                <a:solidFill>
                  <a:srgbClr val="000066"/>
                </a:solidFill>
              </a:rPr>
              <a:t>Esquema predecible de exportaciones de gas, petróleo y combustibles</a:t>
            </a:r>
          </a:p>
          <a:p>
            <a:pPr marL="342900" lvl="1" indent="-342900" defTabSz="685800" eaLnBrk="0" hangingPunct="0">
              <a:lnSpc>
                <a:spcPts val="2300"/>
              </a:lnSpc>
              <a:spcBef>
                <a:spcPts val="600"/>
              </a:spcBef>
              <a:spcAft>
                <a:spcPts val="600"/>
              </a:spcAft>
              <a:buSzPct val="110000"/>
              <a:buFont typeface="Arial" panose="020B0604020202020204" pitchFamily="34" charset="0"/>
              <a:buChar char="•"/>
              <a:tabLst>
                <a:tab pos="0" algn="l"/>
              </a:tabLst>
              <a:defRPr/>
            </a:pPr>
            <a:r>
              <a:rPr lang="es-ES" sz="2300" b="1" dirty="0" smtClean="0">
                <a:solidFill>
                  <a:srgbClr val="000066"/>
                </a:solidFill>
              </a:rPr>
              <a:t>Libertad de exportación de gas para LNG</a:t>
            </a:r>
            <a:endParaRPr lang="es-ES" sz="2300" dirty="0" smtClean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553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F7705A3A-8367-D714-569A-0AB5534493FA}"/>
              </a:ext>
            </a:extLst>
          </p:cNvPr>
          <p:cNvSpPr txBox="1"/>
          <p:nvPr/>
        </p:nvSpPr>
        <p:spPr>
          <a:xfrm>
            <a:off x="713411" y="1167735"/>
            <a:ext cx="11274149" cy="836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900"/>
              </a:lnSpc>
              <a:spcBef>
                <a:spcPct val="0"/>
              </a:spcBef>
              <a:defRPr/>
            </a:pPr>
            <a:r>
              <a:rPr lang="es-AR" sz="2800" b="1" dirty="0">
                <a:solidFill>
                  <a:srgbClr val="000066"/>
                </a:solidFill>
              </a:rPr>
              <a:t>Precios altos de materias primas – Agrícolas menores a 2022 de invasión a Ucrania - Petróleo y combustibles </a:t>
            </a:r>
            <a:r>
              <a:rPr lang="es-AR" sz="2800" b="1" dirty="0" smtClean="0">
                <a:solidFill>
                  <a:srgbClr val="000066"/>
                </a:solidFill>
              </a:rPr>
              <a:t>elevados</a:t>
            </a:r>
            <a:r>
              <a:rPr lang="es-AR" sz="2800" b="1" dirty="0">
                <a:solidFill>
                  <a:srgbClr val="000066"/>
                </a:solidFill>
              </a:rPr>
              <a:t>, por rol de OPEP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2"/>
          <a:srcRect l="38900" t="19281" r="30500" b="56998"/>
          <a:stretch/>
        </p:blipFill>
        <p:spPr>
          <a:xfrm>
            <a:off x="0" y="2416061"/>
            <a:ext cx="6110868" cy="296066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5044" y="2238774"/>
            <a:ext cx="5846956" cy="3227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56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title"/>
          </p:nvPr>
        </p:nvSpPr>
        <p:spPr>
          <a:xfrm>
            <a:off x="1055896" y="896558"/>
            <a:ext cx="10507917" cy="905256"/>
          </a:xfrm>
          <a:noFill/>
        </p:spPr>
        <p:txBody>
          <a:bodyPr anchor="ctr" anchorCtr="0">
            <a:noAutofit/>
          </a:bodyPr>
          <a:lstStyle/>
          <a:p>
            <a:pPr>
              <a:lnSpc>
                <a:spcPts val="2800"/>
              </a:lnSpc>
              <a:buSzPct val="110000"/>
              <a:defRPr/>
            </a:pPr>
            <a:r>
              <a:rPr lang="es-AR" sz="2800" b="1" dirty="0">
                <a:solidFill>
                  <a:srgbClr val="000066"/>
                </a:solidFill>
                <a:latin typeface="+mn-lt"/>
                <a:ea typeface="+mn-ea"/>
                <a:cs typeface="+mn-cs"/>
              </a:rPr>
              <a:t>Desaceleramiento tras 33 meses de expansión - Cambio de ciclo con problemas financieros e inflación</a:t>
            </a:r>
            <a:endParaRPr lang="en-GB" sz="2800" b="1" dirty="0">
              <a:solidFill>
                <a:srgbClr val="000066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922" y="4247148"/>
            <a:ext cx="4583151" cy="2610851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626" y="1801814"/>
            <a:ext cx="4286447" cy="240587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9046" y="2490095"/>
            <a:ext cx="4974767" cy="2792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0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5885" y="935348"/>
            <a:ext cx="11322827" cy="1261443"/>
          </a:xfrm>
          <a:noFill/>
        </p:spPr>
        <p:txBody>
          <a:bodyPr anchor="ctr" anchorCtr="0">
            <a:noAutofit/>
          </a:bodyPr>
          <a:lstStyle/>
          <a:p>
            <a:pPr>
              <a:lnSpc>
                <a:spcPts val="2800"/>
              </a:lnSpc>
              <a:buSzPct val="110000"/>
              <a:defRPr/>
            </a:pPr>
            <a:r>
              <a:rPr lang="es-AR" sz="2800" b="1" dirty="0">
                <a:solidFill>
                  <a:srgbClr val="000066"/>
                </a:solidFill>
                <a:latin typeface="+mn-lt"/>
                <a:ea typeface="+mn-ea"/>
                <a:cs typeface="+mn-cs"/>
              </a:rPr>
              <a:t>Gas natural con incremento de </a:t>
            </a:r>
            <a:r>
              <a:rPr lang="es-AR" sz="2800" b="1" dirty="0" smtClean="0">
                <a:solidFill>
                  <a:srgbClr val="000066"/>
                </a:solidFill>
                <a:latin typeface="+mn-lt"/>
                <a:ea typeface="+mn-ea"/>
                <a:cs typeface="+mn-cs"/>
              </a:rPr>
              <a:t>+1.4% </a:t>
            </a:r>
            <a:r>
              <a:rPr lang="es-AR" sz="2800" b="1" dirty="0">
                <a:solidFill>
                  <a:srgbClr val="000066"/>
                </a:solidFill>
                <a:latin typeface="+mn-lt"/>
                <a:ea typeface="+mn-ea"/>
                <a:cs typeface="+mn-cs"/>
              </a:rPr>
              <a:t>sustentado en mayores exportaciones (interno </a:t>
            </a:r>
            <a:r>
              <a:rPr lang="es-AR" sz="2800" b="1" dirty="0" smtClean="0">
                <a:solidFill>
                  <a:srgbClr val="000066"/>
                </a:solidFill>
                <a:latin typeface="+mn-lt"/>
                <a:ea typeface="+mn-ea"/>
                <a:cs typeface="+mn-cs"/>
              </a:rPr>
              <a:t>-0.9%) </a:t>
            </a:r>
            <a:r>
              <a:rPr lang="es-AR" sz="2800" b="1" dirty="0">
                <a:solidFill>
                  <a:srgbClr val="000066"/>
                </a:solidFill>
                <a:latin typeface="+mn-lt"/>
                <a:ea typeface="+mn-ea"/>
                <a:cs typeface="+mn-cs"/>
              </a:rPr>
              <a:t>– Restricciones invernales menores a las esperadas, con impacto en reservas del BCRA y déficit fiscal</a:t>
            </a:r>
            <a:endParaRPr lang="es-ES" sz="2800" b="1" dirty="0">
              <a:solidFill>
                <a:srgbClr val="000066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699" y="2397022"/>
            <a:ext cx="5504516" cy="4324454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6429" y="2692283"/>
            <a:ext cx="6092283" cy="366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880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42" name="Rectangle 2"/>
          <p:cNvSpPr>
            <a:spLocks noGrp="1" noChangeArrowheads="1"/>
          </p:cNvSpPr>
          <p:nvPr>
            <p:ph type="title"/>
          </p:nvPr>
        </p:nvSpPr>
        <p:spPr>
          <a:xfrm>
            <a:off x="771963" y="949021"/>
            <a:ext cx="10713793" cy="859181"/>
          </a:xfrm>
          <a:prstGeom prst="rect">
            <a:avLst/>
          </a:prstGeom>
          <a:noFill/>
        </p:spPr>
        <p:txBody>
          <a:bodyPr anchor="ctr" anchorCtr="0">
            <a:noAutofit/>
          </a:bodyPr>
          <a:lstStyle/>
          <a:p>
            <a:pPr algn="l">
              <a:lnSpc>
                <a:spcPts val="2800"/>
              </a:lnSpc>
              <a:buSzPct val="110000"/>
              <a:defRPr/>
            </a:pPr>
            <a:r>
              <a:rPr lang="es-AR" sz="2800" b="1" dirty="0" smtClean="0">
                <a:solidFill>
                  <a:srgbClr val="000066"/>
                </a:solidFill>
                <a:latin typeface="+mn-lt"/>
                <a:ea typeface="+mn-ea"/>
                <a:cs typeface="+mn-cs"/>
              </a:rPr>
              <a:t>Moderación de </a:t>
            </a:r>
            <a:r>
              <a:rPr lang="es-AR" sz="2800" b="1" dirty="0">
                <a:solidFill>
                  <a:srgbClr val="000066"/>
                </a:solidFill>
                <a:latin typeface="+mn-lt"/>
                <a:ea typeface="+mn-ea"/>
                <a:cs typeface="+mn-cs"/>
              </a:rPr>
              <a:t>demanda de energía eléctrica por invierno templado: </a:t>
            </a:r>
            <a:r>
              <a:rPr lang="es-AR" sz="2800" b="1" dirty="0" smtClean="0">
                <a:solidFill>
                  <a:srgbClr val="000066"/>
                </a:solidFill>
                <a:latin typeface="+mn-lt"/>
                <a:ea typeface="+mn-ea"/>
                <a:cs typeface="+mn-cs"/>
              </a:rPr>
              <a:t>+3.8% </a:t>
            </a:r>
            <a:r>
              <a:rPr lang="es-AR" sz="2800" b="1" dirty="0">
                <a:solidFill>
                  <a:srgbClr val="000066"/>
                </a:solidFill>
                <a:latin typeface="+mn-lt"/>
                <a:ea typeface="+mn-ea"/>
                <a:cs typeface="+mn-cs"/>
              </a:rPr>
              <a:t>hasta </a:t>
            </a:r>
            <a:r>
              <a:rPr lang="es-AR" sz="2800" b="1" dirty="0" smtClean="0">
                <a:solidFill>
                  <a:srgbClr val="000066"/>
                </a:solidFill>
                <a:latin typeface="+mn-lt"/>
                <a:ea typeface="+mn-ea"/>
                <a:cs typeface="+mn-cs"/>
              </a:rPr>
              <a:t>Octubre - </a:t>
            </a:r>
            <a:r>
              <a:rPr lang="es-AR" sz="2800" b="1" dirty="0">
                <a:solidFill>
                  <a:srgbClr val="000066"/>
                </a:solidFill>
                <a:latin typeface="+mn-lt"/>
                <a:ea typeface="+mn-ea"/>
                <a:cs typeface="+mn-cs"/>
              </a:rPr>
              <a:t>Estimado </a:t>
            </a:r>
            <a:r>
              <a:rPr lang="es-AR" sz="2800" b="1" dirty="0" smtClean="0">
                <a:solidFill>
                  <a:srgbClr val="000066"/>
                </a:solidFill>
                <a:latin typeface="+mn-lt"/>
                <a:ea typeface="+mn-ea"/>
                <a:cs typeface="+mn-cs"/>
              </a:rPr>
              <a:t>-3% Noviembre-Abril</a:t>
            </a:r>
            <a:endParaRPr lang="es-AR" sz="2800" b="1" dirty="0">
              <a:solidFill>
                <a:srgbClr val="000066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0" name="Conector recto de flecha 9"/>
          <p:cNvCxnSpPr/>
          <p:nvPr/>
        </p:nvCxnSpPr>
        <p:spPr>
          <a:xfrm flipH="1" flipV="1">
            <a:off x="7391115" y="3108043"/>
            <a:ext cx="165486" cy="184010"/>
          </a:xfrm>
          <a:prstGeom prst="straightConnector1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arcador de número de diapositiva 2">
            <a:extLst>
              <a:ext uri="{FF2B5EF4-FFF2-40B4-BE49-F238E27FC236}">
                <a16:creationId xmlns:a16="http://schemas.microsoft.com/office/drawing/2014/main" xmlns="" id="{8B39D502-D345-E073-1425-ABCBDF032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30375" y="6535198"/>
            <a:ext cx="2057400" cy="322802"/>
          </a:xfrm>
        </p:spPr>
        <p:txBody>
          <a:bodyPr/>
          <a:lstStyle/>
          <a:p>
            <a:fld id="{D8C4228B-61CD-EC43-A609-FEA13878FBD7}" type="slidenum">
              <a:rPr lang="es-AR" smtClean="0"/>
              <a:pPr/>
              <a:t>6</a:t>
            </a:fld>
            <a:endParaRPr lang="es-AR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992" y="2579977"/>
            <a:ext cx="5363737" cy="333266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8026" y="1808202"/>
            <a:ext cx="4223740" cy="24741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3983" y="4282302"/>
            <a:ext cx="4219939" cy="261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58838"/>
      </p:ext>
    </p:extLst>
  </p:cSld>
  <p:clrMapOvr>
    <a:masterClrMapping/>
  </p:clrMapOvr>
  <p:transition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title"/>
          </p:nvPr>
        </p:nvSpPr>
        <p:spPr>
          <a:xfrm>
            <a:off x="1367975" y="877775"/>
            <a:ext cx="9783244" cy="794908"/>
          </a:xfrm>
          <a:noFill/>
        </p:spPr>
        <p:txBody>
          <a:bodyPr anchor="ctr" anchorCtr="0">
            <a:noAutofit/>
          </a:bodyPr>
          <a:lstStyle/>
          <a:p>
            <a:pPr>
              <a:lnSpc>
                <a:spcPts val="2800"/>
              </a:lnSpc>
              <a:buSzPct val="110000"/>
              <a:defRPr/>
            </a:pPr>
            <a:r>
              <a:rPr lang="es-AR" sz="2800" b="1" dirty="0">
                <a:solidFill>
                  <a:srgbClr val="000066"/>
                </a:solidFill>
                <a:latin typeface="+mn-lt"/>
                <a:ea typeface="+mn-ea"/>
                <a:cs typeface="+mn-cs"/>
              </a:rPr>
              <a:t>Demanda de gas oil -1.2% en </a:t>
            </a:r>
            <a:r>
              <a:rPr lang="es-AR" sz="2800" b="1" dirty="0" smtClean="0">
                <a:solidFill>
                  <a:srgbClr val="000066"/>
                </a:solidFill>
                <a:latin typeface="+mn-lt"/>
                <a:ea typeface="+mn-ea"/>
                <a:cs typeface="+mn-cs"/>
              </a:rPr>
              <a:t>septiembre (+11.2% </a:t>
            </a:r>
            <a:r>
              <a:rPr lang="es-AR" sz="2800" b="1" dirty="0">
                <a:solidFill>
                  <a:srgbClr val="000066"/>
                </a:solidFill>
                <a:latin typeface="+mn-lt"/>
                <a:ea typeface="+mn-ea"/>
                <a:cs typeface="+mn-cs"/>
              </a:rPr>
              <a:t>sobre 2019) – Demanda de naftas: </a:t>
            </a:r>
            <a:r>
              <a:rPr lang="es-AR" sz="2800" b="1" dirty="0" smtClean="0">
                <a:solidFill>
                  <a:srgbClr val="000066"/>
                </a:solidFill>
                <a:latin typeface="+mn-lt"/>
                <a:ea typeface="+mn-ea"/>
                <a:cs typeface="+mn-cs"/>
              </a:rPr>
              <a:t>-0.1% </a:t>
            </a:r>
            <a:r>
              <a:rPr lang="es-AR" sz="2800" b="1" dirty="0">
                <a:solidFill>
                  <a:srgbClr val="000066"/>
                </a:solidFill>
                <a:latin typeface="+mn-lt"/>
                <a:ea typeface="+mn-ea"/>
                <a:cs typeface="+mn-cs"/>
              </a:rPr>
              <a:t>(+</a:t>
            </a:r>
            <a:r>
              <a:rPr lang="es-AR" sz="2800" b="1" dirty="0" smtClean="0">
                <a:solidFill>
                  <a:srgbClr val="000066"/>
                </a:solidFill>
                <a:latin typeface="+mn-lt"/>
                <a:ea typeface="+mn-ea"/>
                <a:cs typeface="+mn-cs"/>
              </a:rPr>
              <a:t>11.6% </a:t>
            </a:r>
            <a:r>
              <a:rPr lang="es-AR" sz="2800" b="1" dirty="0">
                <a:solidFill>
                  <a:srgbClr val="000066"/>
                </a:solidFill>
                <a:latin typeface="+mn-lt"/>
                <a:ea typeface="+mn-ea"/>
                <a:cs typeface="+mn-cs"/>
              </a:rPr>
              <a:t>superior a 2019)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065" y="1672683"/>
            <a:ext cx="4436478" cy="251572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065" y="4248615"/>
            <a:ext cx="4436478" cy="260938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3532" y="2337913"/>
            <a:ext cx="5602226" cy="3112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754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3378" name="Rectangle 2"/>
          <p:cNvSpPr>
            <a:spLocks noGrp="1" noChangeArrowheads="1"/>
          </p:cNvSpPr>
          <p:nvPr>
            <p:ph type="title"/>
          </p:nvPr>
        </p:nvSpPr>
        <p:spPr>
          <a:xfrm>
            <a:off x="1086346" y="800016"/>
            <a:ext cx="10243292" cy="991653"/>
          </a:xfrm>
          <a:noFill/>
        </p:spPr>
        <p:txBody>
          <a:bodyPr anchor="ctr" anchorCtr="0">
            <a:noAutofit/>
          </a:bodyPr>
          <a:lstStyle/>
          <a:p>
            <a:pPr>
              <a:lnSpc>
                <a:spcPts val="2800"/>
              </a:lnSpc>
              <a:buSzPct val="110000"/>
              <a:defRPr/>
            </a:pPr>
            <a:r>
              <a:rPr lang="es-AR" sz="2800" b="1" dirty="0">
                <a:solidFill>
                  <a:srgbClr val="000066"/>
                </a:solidFill>
                <a:latin typeface="+mn-lt"/>
                <a:ea typeface="+mn-ea"/>
                <a:cs typeface="+mn-cs"/>
              </a:rPr>
              <a:t>Producción de </a:t>
            </a:r>
            <a:r>
              <a:rPr lang="es-AR" sz="2800" b="1" dirty="0" smtClean="0">
                <a:solidFill>
                  <a:srgbClr val="000066"/>
                </a:solidFill>
                <a:latin typeface="+mn-lt"/>
                <a:ea typeface="+mn-ea"/>
                <a:cs typeface="+mn-cs"/>
              </a:rPr>
              <a:t>Petróleo 652.298 </a:t>
            </a:r>
            <a:r>
              <a:rPr lang="es-AR" sz="2800" b="1" dirty="0">
                <a:solidFill>
                  <a:srgbClr val="000066"/>
                </a:solidFill>
                <a:latin typeface="+mn-lt"/>
                <a:ea typeface="+mn-ea"/>
                <a:cs typeface="+mn-cs"/>
              </a:rPr>
              <a:t>bbls/d en </a:t>
            </a:r>
            <a:r>
              <a:rPr lang="es-AR" sz="2800" b="1" dirty="0" smtClean="0">
                <a:solidFill>
                  <a:srgbClr val="000066"/>
                </a:solidFill>
                <a:latin typeface="+mn-lt"/>
                <a:ea typeface="+mn-ea"/>
                <a:cs typeface="+mn-cs"/>
              </a:rPr>
              <a:t>Septiembre  </a:t>
            </a:r>
            <a:r>
              <a:rPr lang="es-AR" sz="2800" b="1" dirty="0">
                <a:solidFill>
                  <a:srgbClr val="000066"/>
                </a:solidFill>
                <a:latin typeface="+mn-lt"/>
                <a:ea typeface="+mn-ea"/>
                <a:cs typeface="+mn-cs"/>
              </a:rPr>
              <a:t>Desaceleramiento del ritmo: +</a:t>
            </a:r>
            <a:r>
              <a:rPr lang="es-AR" sz="2800" b="1" dirty="0" smtClean="0">
                <a:solidFill>
                  <a:srgbClr val="000066"/>
                </a:solidFill>
                <a:latin typeface="+mn-lt"/>
                <a:ea typeface="+mn-ea"/>
                <a:cs typeface="+mn-cs"/>
              </a:rPr>
              <a:t>6.9%</a:t>
            </a:r>
            <a:endParaRPr lang="en-US" sz="2800" b="1" dirty="0">
              <a:solidFill>
                <a:srgbClr val="000066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2B06CE68-E41C-4D29-B66D-58711FA56D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5910" y="2034565"/>
            <a:ext cx="5843018" cy="65645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048" tIns="34525" rIns="69048" bIns="34525"/>
          <a:lstStyle>
            <a:lvl1pPr marL="342900" indent="-342900">
              <a:tabLst>
                <a:tab pos="622300" algn="l"/>
              </a:tabLst>
              <a:defRPr sz="1400" b="1">
                <a:solidFill>
                  <a:schemeClr val="tx1"/>
                </a:solidFill>
                <a:latin typeface="Verdana" pitchFamily="34" charset="0"/>
              </a:defRPr>
            </a:lvl1pPr>
            <a:lvl2pPr marL="288925" indent="-288925">
              <a:tabLst>
                <a:tab pos="622300" algn="l"/>
              </a:tabLst>
              <a:defRPr sz="14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tabLst>
                <a:tab pos="622300" algn="l"/>
              </a:tabLst>
              <a:defRPr sz="14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tabLst>
                <a:tab pos="622300" algn="l"/>
              </a:tabLst>
              <a:defRPr sz="14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tabLst>
                <a:tab pos="622300" algn="l"/>
              </a:tabLst>
              <a:defRPr sz="14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622300" algn="l"/>
              </a:tabLst>
              <a:defRPr sz="14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622300" algn="l"/>
              </a:tabLst>
              <a:defRPr sz="14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622300" algn="l"/>
              </a:tabLst>
              <a:defRPr sz="14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622300" algn="l"/>
              </a:tabLst>
              <a:defRPr sz="14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257175" lvl="1" indent="-257175" eaLnBrk="0" hangingPunct="0">
              <a:lnSpc>
                <a:spcPts val="1500"/>
              </a:lnSpc>
              <a:spcBef>
                <a:spcPts val="450"/>
              </a:spcBef>
              <a:spcAft>
                <a:spcPts val="450"/>
              </a:spcAft>
              <a:buSzPct val="110000"/>
              <a:buFont typeface="Arial" panose="020B0604020202020204" pitchFamily="34" charset="0"/>
              <a:buChar char="•"/>
              <a:tabLst>
                <a:tab pos="0" algn="l"/>
              </a:tabLst>
              <a:defRPr/>
            </a:pPr>
            <a:endParaRPr lang="en-US" sz="1275" b="0" i="1" dirty="0">
              <a:solidFill>
                <a:srgbClr val="000066"/>
              </a:solidFill>
              <a:latin typeface="+mn-lt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3131" y="4239056"/>
            <a:ext cx="4486507" cy="2618944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0467" y="1567421"/>
            <a:ext cx="4609171" cy="258173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014" y="2227443"/>
            <a:ext cx="5516621" cy="319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8964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3378" name="Rectangle 2"/>
          <p:cNvSpPr>
            <a:spLocks noGrp="1" noChangeArrowheads="1"/>
          </p:cNvSpPr>
          <p:nvPr>
            <p:ph type="title"/>
          </p:nvPr>
        </p:nvSpPr>
        <p:spPr>
          <a:xfrm>
            <a:off x="638999" y="965745"/>
            <a:ext cx="11214747" cy="732362"/>
          </a:xfrm>
          <a:noFill/>
        </p:spPr>
        <p:txBody>
          <a:bodyPr anchor="ctr" anchorCtr="0">
            <a:noAutofit/>
          </a:bodyPr>
          <a:lstStyle/>
          <a:p>
            <a:pPr>
              <a:lnSpc>
                <a:spcPts val="2800"/>
              </a:lnSpc>
              <a:buSzPct val="110000"/>
              <a:defRPr/>
            </a:pPr>
            <a:r>
              <a:rPr lang="es-AR" sz="2800" b="1" dirty="0">
                <a:solidFill>
                  <a:srgbClr val="000066"/>
                </a:solidFill>
                <a:latin typeface="+mn-lt"/>
                <a:ea typeface="+mn-ea"/>
                <a:cs typeface="+mn-cs"/>
              </a:rPr>
              <a:t>Austral -</a:t>
            </a:r>
            <a:r>
              <a:rPr lang="es-AR" sz="2800" b="1" dirty="0" smtClean="0">
                <a:solidFill>
                  <a:srgbClr val="000066"/>
                </a:solidFill>
                <a:latin typeface="+mn-lt"/>
                <a:ea typeface="+mn-ea"/>
                <a:cs typeface="+mn-cs"/>
              </a:rPr>
              <a:t>10.2% </a:t>
            </a:r>
            <a:r>
              <a:rPr lang="es-AR" sz="2800" b="1" dirty="0">
                <a:solidFill>
                  <a:srgbClr val="000066"/>
                </a:solidFill>
                <a:latin typeface="+mn-lt"/>
                <a:ea typeface="+mn-ea"/>
                <a:cs typeface="+mn-cs"/>
              </a:rPr>
              <a:t>- Noroeste </a:t>
            </a:r>
            <a:r>
              <a:rPr lang="es-AR" sz="2800" b="1" dirty="0" smtClean="0">
                <a:solidFill>
                  <a:srgbClr val="000066"/>
                </a:solidFill>
                <a:latin typeface="+mn-lt"/>
                <a:ea typeface="+mn-ea"/>
                <a:cs typeface="+mn-cs"/>
              </a:rPr>
              <a:t>-6.7% </a:t>
            </a:r>
            <a:r>
              <a:rPr lang="es-AR" sz="2800" b="1" dirty="0">
                <a:solidFill>
                  <a:srgbClr val="000066"/>
                </a:solidFill>
                <a:latin typeface="+mn-lt"/>
                <a:ea typeface="+mn-ea"/>
                <a:cs typeface="+mn-cs"/>
              </a:rPr>
              <a:t>- Cuyana </a:t>
            </a:r>
            <a:r>
              <a:rPr lang="es-AR" sz="2800" b="1" dirty="0" smtClean="0">
                <a:solidFill>
                  <a:srgbClr val="000066"/>
                </a:solidFill>
                <a:latin typeface="+mn-lt"/>
                <a:ea typeface="+mn-ea"/>
                <a:cs typeface="+mn-cs"/>
              </a:rPr>
              <a:t>-9.5% </a:t>
            </a:r>
            <a:r>
              <a:rPr lang="es-AR" sz="2800" b="1" dirty="0">
                <a:solidFill>
                  <a:srgbClr val="000066"/>
                </a:solidFill>
                <a:latin typeface="+mn-lt"/>
                <a:ea typeface="+mn-ea"/>
                <a:cs typeface="+mn-cs"/>
              </a:rPr>
              <a:t>- Golfo de San Jorge </a:t>
            </a:r>
            <a:r>
              <a:rPr lang="es-AR" sz="2800" b="1" dirty="0" smtClean="0">
                <a:solidFill>
                  <a:srgbClr val="000066"/>
                </a:solidFill>
                <a:latin typeface="+mn-lt"/>
                <a:ea typeface="+mn-ea"/>
                <a:cs typeface="+mn-cs"/>
              </a:rPr>
              <a:t>+0.3% - Neuquina +12.3%</a:t>
            </a:r>
            <a:endParaRPr lang="es-AR" sz="2800" b="1" dirty="0">
              <a:solidFill>
                <a:srgbClr val="000066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317" y="1784611"/>
            <a:ext cx="4395616" cy="254653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0596" y="1779939"/>
            <a:ext cx="4381380" cy="253829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5750" y="4404732"/>
            <a:ext cx="4234623" cy="2453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18609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584</Words>
  <Application>Microsoft Office PowerPoint</Application>
  <PresentationFormat>Panorámica</PresentationFormat>
  <Paragraphs>59</Paragraphs>
  <Slides>22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31" baseType="lpstr">
      <vt:lpstr>Arial</vt:lpstr>
      <vt:lpstr>Brandon Text Bold</vt:lpstr>
      <vt:lpstr>Brandon Text Light</vt:lpstr>
      <vt:lpstr>Brandon Text Regular</vt:lpstr>
      <vt:lpstr>Calibri</vt:lpstr>
      <vt:lpstr>Calibri Light</vt:lpstr>
      <vt:lpstr>Faktum SemiBold</vt:lpstr>
      <vt:lpstr>Times New Roman</vt:lpstr>
      <vt:lpstr>Tema de Office</vt:lpstr>
      <vt:lpstr>¿Qué Necesitamos para exportar Energía?</vt:lpstr>
      <vt:lpstr>Presentación de PowerPoint</vt:lpstr>
      <vt:lpstr>Presentación de PowerPoint</vt:lpstr>
      <vt:lpstr>Desaceleramiento tras 33 meses de expansión - Cambio de ciclo con problemas financieros e inflación</vt:lpstr>
      <vt:lpstr>Gas natural con incremento de +1.4% sustentado en mayores exportaciones (interno -0.9%) – Restricciones invernales menores a las esperadas, con impacto en reservas del BCRA y déficit fiscal</vt:lpstr>
      <vt:lpstr>Moderación de demanda de energía eléctrica por invierno templado: +3.8% hasta Octubre - Estimado -3% Noviembre-Abril</vt:lpstr>
      <vt:lpstr>Demanda de gas oil -1.2% en septiembre (+11.2% sobre 2019) – Demanda de naftas: -0.1% (+11.6% superior a 2019)</vt:lpstr>
      <vt:lpstr>Producción de Petróleo 652.298 bbls/d en Septiembre  Desaceleramiento del ritmo: +6.9%</vt:lpstr>
      <vt:lpstr>Austral -10.2% - Noroeste -6.7% - Cuyana -9.5% - Golfo de San Jorge +0.3% - Neuquina +12.3%</vt:lpstr>
      <vt:lpstr>Gas 143.2 MMm3/d en Septiembre (+3.9%)</vt:lpstr>
      <vt:lpstr>Neuquina +8.0% - Austral -7.1% - Noroeste -8.0% - Golfo San Jorge +1.3% - Bolivia -12%</vt:lpstr>
      <vt:lpstr>Incremento a 304.795 bbls/d de shale oil en Sep. 23 (+18.0% y-o-y) tras cinco meses de estancamiento</vt:lpstr>
      <vt:lpstr>67.8 MMm3/d de shale gas a kcal reales en Sep. 23 (+24.3% y-o-y), limitado por capacidad de transporte hasta 10 Agosto</vt:lpstr>
      <vt:lpstr>Inicio de nuevo ciclo de expansión de obras privadas de infraestructura de petróleo y proyectos adicionales</vt:lpstr>
      <vt:lpstr>Etapas de expansión de gasoductos – Igualmente se resalta la necesidad de mayor producción en Noroeste y en Sistema Sur</vt:lpstr>
      <vt:lpstr>Exportaciones de Petróleo +19% en 2023 – Gas +8.1% - Crecimiento en 2024 y 2025 si se cumplen algunas condiciones</vt:lpstr>
      <vt:lpstr>Doce Operadores activos en Vaca Muerta – Necesidad de incremento</vt:lpstr>
      <vt:lpstr>Inversión elevada aunque insuficiente para mantener la tendencia de 2021 a inicio 2023</vt:lpstr>
      <vt:lpstr>Retraso inédito en precios – Precios internos del petróleo colapsarían sin ajustes en combustibles - Máximo problema a resolver</vt:lpstr>
      <vt:lpstr>Desarrollo potencial a escala mundial – Giro conceptual  para ser exportadores de energía</vt:lpstr>
      <vt:lpstr>El escenario a largo plazo puede contribuir a una mejora macroeconómica sostenible – Existen riesgos serios</vt:lpstr>
      <vt:lpstr>Potencial exportador – Algunas condiciones necesarias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Diego Fuentes</dc:creator>
  <cp:lastModifiedBy>Daniel Gerold</cp:lastModifiedBy>
  <cp:revision>21</cp:revision>
  <dcterms:created xsi:type="dcterms:W3CDTF">2023-07-24T14:30:55Z</dcterms:created>
  <dcterms:modified xsi:type="dcterms:W3CDTF">2023-11-06T16:31:45Z</dcterms:modified>
</cp:coreProperties>
</file>