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8" r:id="rId4"/>
    <p:sldId id="259" r:id="rId5"/>
    <p:sldId id="261" r:id="rId6"/>
    <p:sldId id="262" r:id="rId7"/>
    <p:sldId id="263" r:id="rId8"/>
    <p:sldId id="264" r:id="rId9"/>
    <p:sldId id="279" r:id="rId10"/>
    <p:sldId id="265" r:id="rId11"/>
    <p:sldId id="266" r:id="rId12"/>
    <p:sldId id="277" r:id="rId13"/>
    <p:sldId id="278" r:id="rId14"/>
    <p:sldId id="267" r:id="rId15"/>
    <p:sldId id="268" r:id="rId16"/>
    <p:sldId id="269" r:id="rId17"/>
    <p:sldId id="283" r:id="rId18"/>
    <p:sldId id="282" r:id="rId19"/>
    <p:sldId id="284" r:id="rId20"/>
    <p:sldId id="281" r:id="rId21"/>
    <p:sldId id="276" r:id="rId22"/>
    <p:sldId id="270" r:id="rId23"/>
    <p:sldId id="272" r:id="rId24"/>
    <p:sldId id="273" r:id="rId25"/>
    <p:sldId id="271" r:id="rId26"/>
    <p:sldId id="274" r:id="rId27"/>
    <p:sldId id="275" r:id="rId28"/>
  </p:sldIdLst>
  <p:sldSz cx="12192000" cy="6858000"/>
  <p:notesSz cx="6797675" cy="9928225"/>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4F9A"/>
    <a:srgbClr val="FF00FF"/>
    <a:srgbClr val="EDF1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60" autoAdjust="0"/>
    <p:restoredTop sz="93772" autoAdjust="0"/>
  </p:normalViewPr>
  <p:slideViewPr>
    <p:cSldViewPr snapToGrid="0" showGuides="1">
      <p:cViewPr varScale="1">
        <p:scale>
          <a:sx n="103" d="100"/>
          <a:sy n="103" d="100"/>
        </p:scale>
        <p:origin x="582"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lvl1pPr>
          </a:lstStyle>
          <a:p>
            <a:fld id="{45948E96-9CA1-401F-9EA7-BB03A3F6A0F4}" type="datetimeFigureOut">
              <a:rPr lang="es-AR" smtClean="0"/>
              <a:t>06/11/2023</a:t>
            </a:fld>
            <a:endParaRPr lang="es-AR"/>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79450" y="4778375"/>
            <a:ext cx="5438775" cy="3908425"/>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9429750"/>
            <a:ext cx="2946400" cy="498475"/>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3849688" y="9429750"/>
            <a:ext cx="2946400" cy="498475"/>
          </a:xfrm>
          <a:prstGeom prst="rect">
            <a:avLst/>
          </a:prstGeom>
        </p:spPr>
        <p:txBody>
          <a:bodyPr vert="horz" lIns="91440" tIns="45720" rIns="91440" bIns="45720" rtlCol="0" anchor="b"/>
          <a:lstStyle>
            <a:lvl1pPr algn="r">
              <a:defRPr sz="1200"/>
            </a:lvl1pPr>
          </a:lstStyle>
          <a:p>
            <a:fld id="{CF34DBB2-55A1-4321-871F-0384C361EF59}" type="slidenum">
              <a:rPr lang="es-AR" smtClean="0"/>
              <a:t>‹Nº›</a:t>
            </a:fld>
            <a:endParaRPr lang="es-AR"/>
          </a:p>
        </p:txBody>
      </p:sp>
    </p:spTree>
    <p:extLst>
      <p:ext uri="{BB962C8B-B14F-4D97-AF65-F5344CB8AC3E}">
        <p14:creationId xmlns:p14="http://schemas.microsoft.com/office/powerpoint/2010/main" val="1386551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CF34DBB2-55A1-4321-871F-0384C361EF59}" type="slidenum">
              <a:rPr lang="es-AR" smtClean="0"/>
              <a:t>3</a:t>
            </a:fld>
            <a:endParaRPr lang="es-AR"/>
          </a:p>
        </p:txBody>
      </p:sp>
    </p:spTree>
    <p:extLst>
      <p:ext uri="{BB962C8B-B14F-4D97-AF65-F5344CB8AC3E}">
        <p14:creationId xmlns:p14="http://schemas.microsoft.com/office/powerpoint/2010/main" val="1933326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Corroboramos la Volumetría inicial calculada , mediante la carga de datos a MBAL realizando un cálculo de Monte Carlos</a:t>
            </a:r>
            <a:endParaRPr lang="es-AR" dirty="0"/>
          </a:p>
          <a:p>
            <a:endParaRPr lang="es-AR" dirty="0"/>
          </a:p>
        </p:txBody>
      </p:sp>
      <p:sp>
        <p:nvSpPr>
          <p:cNvPr id="4" name="Marcador de número de diapositiva 3"/>
          <p:cNvSpPr>
            <a:spLocks noGrp="1"/>
          </p:cNvSpPr>
          <p:nvPr>
            <p:ph type="sldNum" sz="quarter" idx="5"/>
          </p:nvPr>
        </p:nvSpPr>
        <p:spPr/>
        <p:txBody>
          <a:bodyPr/>
          <a:lstStyle/>
          <a:p>
            <a:fld id="{CF34DBB2-55A1-4321-871F-0384C361EF59}" type="slidenum">
              <a:rPr lang="es-AR" smtClean="0"/>
              <a:t>12</a:t>
            </a:fld>
            <a:endParaRPr lang="es-AR"/>
          </a:p>
        </p:txBody>
      </p:sp>
    </p:spTree>
    <p:extLst>
      <p:ext uri="{BB962C8B-B14F-4D97-AF65-F5344CB8AC3E}">
        <p14:creationId xmlns:p14="http://schemas.microsoft.com/office/powerpoint/2010/main" val="259879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t>Toda esta información tanto de propiedades de roca (porosidad, espesores, presiones) permitió la construcción de un volumen estático (tanque) para certificación de reservas y para usar de INPUT para realizar un modelo MBAL que a partir del desarrollo del campo se fue alimentando con información dinámica.</a:t>
            </a:r>
            <a:endParaRPr lang="es-AR" sz="1400" dirty="0"/>
          </a:p>
          <a:p>
            <a:endParaRPr lang="es-AR" dirty="0"/>
          </a:p>
        </p:txBody>
      </p:sp>
      <p:sp>
        <p:nvSpPr>
          <p:cNvPr id="4" name="Marcador de número de diapositiva 3"/>
          <p:cNvSpPr>
            <a:spLocks noGrp="1"/>
          </p:cNvSpPr>
          <p:nvPr>
            <p:ph type="sldNum" sz="quarter" idx="5"/>
          </p:nvPr>
        </p:nvSpPr>
        <p:spPr/>
        <p:txBody>
          <a:bodyPr/>
          <a:lstStyle/>
          <a:p>
            <a:fld id="{CF34DBB2-55A1-4321-871F-0384C361EF59}" type="slidenum">
              <a:rPr lang="es-AR" smtClean="0"/>
              <a:t>13</a:t>
            </a:fld>
            <a:endParaRPr lang="es-AR"/>
          </a:p>
        </p:txBody>
      </p:sp>
    </p:spTree>
    <p:extLst>
      <p:ext uri="{BB962C8B-B14F-4D97-AF65-F5344CB8AC3E}">
        <p14:creationId xmlns:p14="http://schemas.microsoft.com/office/powerpoint/2010/main" val="1279661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r>
              <a:rPr lang="es-ES" dirty="0">
                <a:effectLst/>
                <a:latin typeface="-apple-system"/>
              </a:rPr>
              <a:t>Con el avance del desarrollo del proyecto es que surge la necesidad de entender la performance del sistema. Es por ello que se comienza a trabajar en la confección de un MIP como herramienta para resolver de manera consistente la interacción entre el RESERVORIO-POZO-SUPERFICIE. Para ello se utilizó el paquete PETEX con MBAL para el </a:t>
            </a:r>
            <a:r>
              <a:rPr lang="es-ES" dirty="0" err="1">
                <a:effectLst/>
                <a:latin typeface="-apple-system"/>
              </a:rPr>
              <a:t>bce</a:t>
            </a:r>
            <a:r>
              <a:rPr lang="es-ES" dirty="0">
                <a:effectLst/>
                <a:latin typeface="-apple-system"/>
              </a:rPr>
              <a:t> de materia (nivel reservorio) | PROSPER con el set de curvas IPR-VLP a nivel pozo | GAP a nivel facilidades de superficie.</a:t>
            </a:r>
          </a:p>
          <a:p>
            <a:pPr rtl="0"/>
            <a:r>
              <a:rPr lang="es-ES" dirty="0">
                <a:effectLst/>
                <a:latin typeface="-apple-system"/>
              </a:rPr>
              <a:t> </a:t>
            </a:r>
          </a:p>
          <a:p>
            <a:pPr rtl="0"/>
            <a:r>
              <a:rPr lang="es-ES" dirty="0">
                <a:effectLst/>
                <a:latin typeface="-apple-system"/>
              </a:rPr>
              <a:t>Esto nos permitió entender nuestro sistema, detectar “cuellos de botella”, evaluar diferentes escenarios de producción que contemplan el análisis de factibilidad técnico-económica para la instalación de compresores y realizar el seguimiento del bloque. Además, el modelo se utiliza cotidianamente para decidir cuales pozos deberían estar abiertos y cuales cerrados, siempre </a:t>
            </a:r>
            <a:r>
              <a:rPr lang="es-ES" u="sng" dirty="0">
                <a:effectLst/>
                <a:latin typeface="-apple-system"/>
              </a:rPr>
              <a:t>buscando maximizar la producción de gas.</a:t>
            </a:r>
            <a:endParaRPr lang="es-ES" dirty="0">
              <a:effectLst/>
              <a:latin typeface="-apple-system"/>
            </a:endParaRPr>
          </a:p>
          <a:p>
            <a:endParaRPr lang="es-AR" dirty="0"/>
          </a:p>
        </p:txBody>
      </p:sp>
      <p:sp>
        <p:nvSpPr>
          <p:cNvPr id="4" name="Marcador de número de diapositiva 3"/>
          <p:cNvSpPr>
            <a:spLocks noGrp="1"/>
          </p:cNvSpPr>
          <p:nvPr>
            <p:ph type="sldNum" sz="quarter" idx="5"/>
          </p:nvPr>
        </p:nvSpPr>
        <p:spPr/>
        <p:txBody>
          <a:bodyPr/>
          <a:lstStyle/>
          <a:p>
            <a:fld id="{CF34DBB2-55A1-4321-871F-0384C361EF59}" type="slidenum">
              <a:rPr lang="es-AR" smtClean="0"/>
              <a:t>14</a:t>
            </a:fld>
            <a:endParaRPr lang="es-AR"/>
          </a:p>
        </p:txBody>
      </p:sp>
    </p:spTree>
    <p:extLst>
      <p:ext uri="{BB962C8B-B14F-4D97-AF65-F5344CB8AC3E}">
        <p14:creationId xmlns:p14="http://schemas.microsoft.com/office/powerpoint/2010/main" val="3097501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r>
              <a:rPr lang="es-ES" dirty="0">
                <a:effectLst/>
              </a:rPr>
              <a:t>El proceso se dividió en tres partes que consistió en lo siguiente:</a:t>
            </a:r>
          </a:p>
          <a:p>
            <a:pPr rtl="0"/>
            <a:r>
              <a:rPr lang="es-ES" dirty="0">
                <a:effectLst/>
              </a:rPr>
              <a:t> </a:t>
            </a:r>
          </a:p>
          <a:p>
            <a:pPr rtl="0"/>
            <a:r>
              <a:rPr lang="es-ES" dirty="0">
                <a:effectLst/>
              </a:rPr>
              <a:t>I.    Estimación de volumetría inicial por medio de métodos determinísticos/probabilísticos y análisis de declinaciones de pozos gasíferos cercanos (DCA).</a:t>
            </a:r>
          </a:p>
          <a:p>
            <a:pPr rtl="0"/>
            <a:r>
              <a:rPr lang="es-ES" dirty="0">
                <a:effectLst/>
              </a:rPr>
              <a:t>II.   Una etapa de validación de volumen. Es decir, con las presiones y petrofísica del pozo exploratorio, se ajustó el OGIP </a:t>
            </a:r>
            <a:r>
              <a:rPr lang="es-ES" dirty="0" err="1">
                <a:effectLst/>
              </a:rPr>
              <a:t>yse</a:t>
            </a:r>
            <a:r>
              <a:rPr lang="es-ES" dirty="0">
                <a:effectLst/>
              </a:rPr>
              <a:t> estimó una curva de producción por medio de un balance de materia (MBAL).</a:t>
            </a:r>
          </a:p>
          <a:p>
            <a:pPr rtl="0"/>
            <a:r>
              <a:rPr lang="es-ES" dirty="0">
                <a:effectLst/>
              </a:rPr>
              <a:t>III.  Por último, con datos de producción de gas y utilizando </a:t>
            </a:r>
            <a:r>
              <a:rPr lang="es-ES" dirty="0" err="1">
                <a:effectLst/>
              </a:rPr>
              <a:t>PETEXTMSuite</a:t>
            </a:r>
            <a:r>
              <a:rPr lang="es-ES" dirty="0">
                <a:effectLst/>
              </a:rPr>
              <a:t>, se generaron distintos escenarios de Producción/Facilidades para evaluar la factibilidad técnico-económica de instalar compresión.</a:t>
            </a:r>
          </a:p>
          <a:p>
            <a:r>
              <a:rPr lang="es-ES" dirty="0"/>
              <a:t>tiene menú </a:t>
            </a:r>
            <a:r>
              <a:rPr lang="es-ES" dirty="0" err="1"/>
              <a:t>contextualRedactar</a:t>
            </a:r>
            <a:endParaRPr lang="es-AR" dirty="0"/>
          </a:p>
        </p:txBody>
      </p:sp>
      <p:sp>
        <p:nvSpPr>
          <p:cNvPr id="4" name="Marcador de número de diapositiva 3"/>
          <p:cNvSpPr>
            <a:spLocks noGrp="1"/>
          </p:cNvSpPr>
          <p:nvPr>
            <p:ph type="sldNum" sz="quarter" idx="5"/>
          </p:nvPr>
        </p:nvSpPr>
        <p:spPr/>
        <p:txBody>
          <a:bodyPr/>
          <a:lstStyle/>
          <a:p>
            <a:fld id="{CF34DBB2-55A1-4321-871F-0384C361EF59}" type="slidenum">
              <a:rPr lang="es-AR" smtClean="0"/>
              <a:t>15</a:t>
            </a:fld>
            <a:endParaRPr lang="es-AR"/>
          </a:p>
        </p:txBody>
      </p:sp>
    </p:spTree>
    <p:extLst>
      <p:ext uri="{BB962C8B-B14F-4D97-AF65-F5344CB8AC3E}">
        <p14:creationId xmlns:p14="http://schemas.microsoft.com/office/powerpoint/2010/main" val="3581505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r>
              <a:rPr lang="es-ES" dirty="0">
                <a:effectLst/>
              </a:rPr>
              <a:t>Algunas consideraciones a partir del análisis realizado para el ajuste del Modelo, entre el OGIP y el comportamiento dinámico de los pozos fueron:</a:t>
            </a:r>
          </a:p>
          <a:p>
            <a:pPr rtl="0"/>
            <a:r>
              <a:rPr lang="es-ES"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effectLst/>
              </a:rPr>
              <a:t>Esta alimentación dinámica, nos permitió posicionar a los primeros pozos del bloque, Pozos 1 y 2, en un tanque centro. Pozos 3 y 4 en un tanque norte (sin trasmisibilidad entre los tanques). Y un tanque sur con las futuras perforaciones.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effectLst/>
              </a:rPr>
              <a:t>Tanque Norte se encuentra desconectado del tanque centro. Esto se observó en los valores medidos por SFT (Pchu-1014) y PLT de las presiones de fondo, como así también al no observar perturbaciones operativas ante el cierre/apertura de pozos entre estos bloques.</a:t>
            </a:r>
          </a:p>
          <a:p>
            <a:pPr marL="171450" indent="-171450" rtl="0">
              <a:buFont typeface="Arial" panose="020B0604020202020204" pitchFamily="34" charset="0"/>
              <a:buChar char="•"/>
            </a:pPr>
            <a:r>
              <a:rPr lang="es-ES" dirty="0">
                <a:effectLst/>
              </a:rPr>
              <a:t>Pozos pertenecientes al tanque centro se encuentran drenando del tanque sur (están conectados), dado el volumen acumulado por los pozos y la tendencia declinatoria de estos, se requiere de la existencia de un valor de trasmisibilidad con el tanque sur para ajustar las curvas de producción reales de los pozos.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effectLst/>
              </a:rPr>
              <a:t>Los registros de BU de pozos en Tanque Norte y Tanque Centro resultó con una diferencia entre las presiones promedio superior a 60Kg/cm2 lo que nos lleva a interpretar que los tanques están desvinculados.</a:t>
            </a:r>
          </a:p>
          <a:p>
            <a:pPr marL="171450" indent="-171450" rtl="0">
              <a:buFont typeface="Arial" panose="020B0604020202020204" pitchFamily="34" charset="0"/>
              <a:buChar char="•"/>
            </a:pPr>
            <a:r>
              <a:rPr lang="es-ES" dirty="0">
                <a:effectLst/>
              </a:rPr>
              <a:t>La hipótesis de conexión entre bloques también es validada por la interpretación de los rechazos de falla entre los bloques.</a:t>
            </a:r>
          </a:p>
          <a:p>
            <a:pPr marL="171450" indent="-171450" rtl="0">
              <a:buFont typeface="Arial" panose="020B0604020202020204" pitchFamily="34" charset="0"/>
              <a:buChar char="•"/>
            </a:pPr>
            <a:r>
              <a:rPr lang="es-ES" dirty="0">
                <a:effectLst/>
              </a:rPr>
              <a:t>La volumetría total obtenida corresponde a 33 BCF para ambos modelos como se detalla en el cuadro.</a:t>
            </a:r>
          </a:p>
          <a:p>
            <a:endParaRPr lang="es-AR" dirty="0"/>
          </a:p>
        </p:txBody>
      </p:sp>
      <p:sp>
        <p:nvSpPr>
          <p:cNvPr id="4" name="Marcador de número de diapositiva 3"/>
          <p:cNvSpPr>
            <a:spLocks noGrp="1"/>
          </p:cNvSpPr>
          <p:nvPr>
            <p:ph type="sldNum" sz="quarter" idx="5"/>
          </p:nvPr>
        </p:nvSpPr>
        <p:spPr/>
        <p:txBody>
          <a:bodyPr/>
          <a:lstStyle/>
          <a:p>
            <a:fld id="{CF34DBB2-55A1-4321-871F-0384C361EF59}" type="slidenum">
              <a:rPr lang="es-AR" smtClean="0"/>
              <a:t>16</a:t>
            </a:fld>
            <a:endParaRPr lang="es-AR"/>
          </a:p>
        </p:txBody>
      </p:sp>
    </p:spTree>
    <p:extLst>
      <p:ext uri="{BB962C8B-B14F-4D97-AF65-F5344CB8AC3E}">
        <p14:creationId xmlns:p14="http://schemas.microsoft.com/office/powerpoint/2010/main" val="3910476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GRADIENTE DE PRESIONES ORIGINAL MAS SFT DE PRCHU-1014 (+ 1 AÑOS DESDE 1013), PCHU-1015 (+2 AÑOS DESDE 1011)</a:t>
            </a:r>
          </a:p>
        </p:txBody>
      </p:sp>
      <p:sp>
        <p:nvSpPr>
          <p:cNvPr id="4" name="Marcador de número de diapositiva 3"/>
          <p:cNvSpPr>
            <a:spLocks noGrp="1"/>
          </p:cNvSpPr>
          <p:nvPr>
            <p:ph type="sldNum" sz="quarter" idx="5"/>
          </p:nvPr>
        </p:nvSpPr>
        <p:spPr/>
        <p:txBody>
          <a:bodyPr/>
          <a:lstStyle/>
          <a:p>
            <a:fld id="{CF34DBB2-55A1-4321-871F-0384C361EF59}" type="slidenum">
              <a:rPr lang="es-AR" smtClean="0"/>
              <a:t>19</a:t>
            </a:fld>
            <a:endParaRPr lang="es-AR"/>
          </a:p>
        </p:txBody>
      </p:sp>
    </p:spTree>
    <p:extLst>
      <p:ext uri="{BB962C8B-B14F-4D97-AF65-F5344CB8AC3E}">
        <p14:creationId xmlns:p14="http://schemas.microsoft.com/office/powerpoint/2010/main" val="2170823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800" dirty="0">
                <a:solidFill>
                  <a:srgbClr val="000000"/>
                </a:solidFill>
                <a:effectLst/>
                <a:latin typeface="Times New Roman" panose="02020603050405020304" pitchFamily="18" charset="0"/>
                <a:ea typeface="Times New Roman" panose="02020603050405020304" pitchFamily="18" charset="0"/>
              </a:rPr>
              <a:t>Para el ajuste de cada modelo de pozo en </a:t>
            </a:r>
            <a:r>
              <a:rPr lang="es-AR" sz="1800" dirty="0" err="1">
                <a:solidFill>
                  <a:srgbClr val="000000"/>
                </a:solidFill>
                <a:effectLst/>
                <a:latin typeface="Times New Roman" panose="02020603050405020304" pitchFamily="18" charset="0"/>
                <a:ea typeface="Times New Roman" panose="02020603050405020304" pitchFamily="18" charset="0"/>
              </a:rPr>
              <a:t>Prosper</a:t>
            </a:r>
            <a:r>
              <a:rPr lang="es-AR" sz="1800" dirty="0">
                <a:solidFill>
                  <a:srgbClr val="000000"/>
                </a:solidFill>
                <a:effectLst/>
                <a:latin typeface="Times New Roman" panose="02020603050405020304" pitchFamily="18" charset="0"/>
                <a:ea typeface="Times New Roman" panose="02020603050405020304" pitchFamily="18" charset="0"/>
              </a:rPr>
              <a:t> se consideraron: datos de propiedades del Fluido (Cromatografías, análisis de laboratorio, relación gas/petróleo), datos de PLT dinámicos y </a:t>
            </a:r>
            <a:r>
              <a:rPr lang="es-AR" sz="1800" dirty="0" err="1">
                <a:solidFill>
                  <a:srgbClr val="000000"/>
                </a:solidFill>
                <a:effectLst/>
                <a:latin typeface="Times New Roman" panose="02020603050405020304" pitchFamily="18" charset="0"/>
                <a:ea typeface="Times New Roman" panose="02020603050405020304" pitchFamily="18" charset="0"/>
              </a:rPr>
              <a:t>GDPyT</a:t>
            </a:r>
            <a:r>
              <a:rPr lang="es-AR" sz="1800" dirty="0">
                <a:solidFill>
                  <a:srgbClr val="000000"/>
                </a:solidFill>
                <a:effectLst/>
                <a:latin typeface="Times New Roman" panose="02020603050405020304" pitchFamily="18" charset="0"/>
                <a:ea typeface="Times New Roman" panose="02020603050405020304" pitchFamily="18" charset="0"/>
              </a:rPr>
              <a:t>, datos de diseño de instalación de producción, obteniendo las IPR correspondiente a cada pozo.</a:t>
            </a:r>
            <a:endParaRPr lang="es-AR" dirty="0"/>
          </a:p>
        </p:txBody>
      </p:sp>
      <p:sp>
        <p:nvSpPr>
          <p:cNvPr id="4" name="Marcador de número de diapositiva 3"/>
          <p:cNvSpPr>
            <a:spLocks noGrp="1"/>
          </p:cNvSpPr>
          <p:nvPr>
            <p:ph type="sldNum" sz="quarter" idx="5"/>
          </p:nvPr>
        </p:nvSpPr>
        <p:spPr/>
        <p:txBody>
          <a:bodyPr/>
          <a:lstStyle/>
          <a:p>
            <a:fld id="{CF34DBB2-55A1-4321-871F-0384C361EF59}" type="slidenum">
              <a:rPr lang="es-AR" smtClean="0"/>
              <a:t>20</a:t>
            </a:fld>
            <a:endParaRPr lang="es-AR"/>
          </a:p>
        </p:txBody>
      </p:sp>
    </p:spTree>
    <p:extLst>
      <p:ext uri="{BB962C8B-B14F-4D97-AF65-F5344CB8AC3E}">
        <p14:creationId xmlns:p14="http://schemas.microsoft.com/office/powerpoint/2010/main" val="3832186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Detalle de los Ajustes realizados en las curvas  IPR  con los PLT dinámicos  de cada pozo.</a:t>
            </a:r>
            <a:endParaRPr lang="es-AR" dirty="0"/>
          </a:p>
        </p:txBody>
      </p:sp>
      <p:sp>
        <p:nvSpPr>
          <p:cNvPr id="4" name="Marcador de número de diapositiva 3"/>
          <p:cNvSpPr>
            <a:spLocks noGrp="1"/>
          </p:cNvSpPr>
          <p:nvPr>
            <p:ph type="sldNum" sz="quarter" idx="5"/>
          </p:nvPr>
        </p:nvSpPr>
        <p:spPr/>
        <p:txBody>
          <a:bodyPr/>
          <a:lstStyle/>
          <a:p>
            <a:fld id="{CF34DBB2-55A1-4321-871F-0384C361EF59}" type="slidenum">
              <a:rPr lang="es-AR" smtClean="0"/>
              <a:t>21</a:t>
            </a:fld>
            <a:endParaRPr lang="es-AR"/>
          </a:p>
        </p:txBody>
      </p:sp>
    </p:spTree>
    <p:extLst>
      <p:ext uri="{BB962C8B-B14F-4D97-AF65-F5344CB8AC3E}">
        <p14:creationId xmlns:p14="http://schemas.microsoft.com/office/powerpoint/2010/main" val="493521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r>
              <a:rPr lang="es-ES" dirty="0">
                <a:effectLst/>
              </a:rPr>
              <a:t>Aquí se presenta el Esquema inicial del modelo de GAP utilizado para analizar la factibilidad técnico-económico para la instalación de compresores con el objetivo de optimizar nuestro sistema. Para este entonces, se contaba con 4 pozos perforados con sus correspondientes IPR obtenidas en </a:t>
            </a:r>
            <a:r>
              <a:rPr lang="es-ES" dirty="0" err="1">
                <a:effectLst/>
              </a:rPr>
              <a:t>Prosper</a:t>
            </a:r>
            <a:r>
              <a:rPr lang="es-ES" dirty="0">
                <a:effectLst/>
              </a:rPr>
              <a:t> y un modelo de 1 </a:t>
            </a:r>
            <a:r>
              <a:rPr lang="es-ES" dirty="0" err="1">
                <a:effectLst/>
              </a:rPr>
              <a:t>tk</a:t>
            </a:r>
            <a:r>
              <a:rPr lang="es-ES" dirty="0">
                <a:effectLst/>
              </a:rPr>
              <a:t>. </a:t>
            </a:r>
          </a:p>
          <a:p>
            <a:pPr rtl="0"/>
            <a:r>
              <a:rPr lang="es-ES" dirty="0">
                <a:effectLst/>
              </a:rPr>
              <a:t> </a:t>
            </a:r>
          </a:p>
          <a:p>
            <a:pPr rtl="0"/>
            <a:r>
              <a:rPr lang="es-ES" dirty="0">
                <a:effectLst/>
              </a:rPr>
              <a:t>Es importante mencionar que, para este modelo fue necesario incorporar todas las facilidades existentes (líneas, válvulas, separadores, etc.) con sus limitaciones como es el caso del Separado de baja presión (</a:t>
            </a:r>
            <a:r>
              <a:rPr lang="es-ES" dirty="0" err="1">
                <a:effectLst/>
              </a:rPr>
              <a:t>Sep_BP</a:t>
            </a:r>
            <a:r>
              <a:rPr lang="es-ES" dirty="0">
                <a:effectLst/>
              </a:rPr>
              <a:t>) con 200 Mm3/d de capacidad disponible, las presiones máximas en líneas, etc. También se consideraron los caudales mínimos o críticos por los cuales por debajo el pozo no cuenta con la energía suficiente para surgir naturalmente (condición de ahogue).</a:t>
            </a:r>
          </a:p>
        </p:txBody>
      </p:sp>
      <p:sp>
        <p:nvSpPr>
          <p:cNvPr id="4" name="Marcador de número de diapositiva 3"/>
          <p:cNvSpPr>
            <a:spLocks noGrp="1"/>
          </p:cNvSpPr>
          <p:nvPr>
            <p:ph type="sldNum" sz="quarter" idx="5"/>
          </p:nvPr>
        </p:nvSpPr>
        <p:spPr/>
        <p:txBody>
          <a:bodyPr/>
          <a:lstStyle/>
          <a:p>
            <a:fld id="{CF34DBB2-55A1-4321-871F-0384C361EF59}" type="slidenum">
              <a:rPr lang="es-AR" smtClean="0"/>
              <a:t>22</a:t>
            </a:fld>
            <a:endParaRPr lang="es-AR"/>
          </a:p>
        </p:txBody>
      </p:sp>
    </p:spTree>
    <p:extLst>
      <p:ext uri="{BB962C8B-B14F-4D97-AF65-F5344CB8AC3E}">
        <p14:creationId xmlns:p14="http://schemas.microsoft.com/office/powerpoint/2010/main" val="2096344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r>
              <a:rPr lang="es-ES" dirty="0">
                <a:effectLst/>
              </a:rPr>
              <a:t>Una vez disponible el MIP se plantearon un total de cinco escenarios posibles que se resumen a continuación: </a:t>
            </a:r>
          </a:p>
          <a:p>
            <a:pPr rtl="0"/>
            <a:r>
              <a:rPr lang="es-ES" dirty="0">
                <a:effectLst/>
              </a:rPr>
              <a:t>Un escenario 1continuo, con un tope de 200m3/d (limitación </a:t>
            </a:r>
            <a:r>
              <a:rPr lang="es-ES" dirty="0" err="1">
                <a:effectLst/>
              </a:rPr>
              <a:t>Sep_Baja</a:t>
            </a:r>
            <a:r>
              <a:rPr lang="es-ES" dirty="0">
                <a:effectLst/>
              </a:rPr>
              <a:t> y el resto de los pozos declinando en media presión)</a:t>
            </a:r>
          </a:p>
          <a:p>
            <a:pPr rtl="0"/>
            <a:r>
              <a:rPr lang="es-ES" dirty="0">
                <a:effectLst/>
              </a:rPr>
              <a:t>Un escenario 2 estacional, donde se mantiene las mismas hipótesis del escenario 1 pero difiere en que los pozos solo estarán abiertos durante el periodo invernal es decir cerrados fuera del plan gas.</a:t>
            </a:r>
          </a:p>
          <a:p>
            <a:pPr rtl="0"/>
            <a:r>
              <a:rPr lang="es-ES" dirty="0">
                <a:effectLst/>
              </a:rPr>
              <a:t>Un escenario 3 donde los pozos producen de manera continua con un tope de 200Mm/d y el resto de los pozos se comprimen a MP</a:t>
            </a:r>
          </a:p>
          <a:p>
            <a:pPr rtl="0"/>
            <a:r>
              <a:rPr lang="es-ES" dirty="0">
                <a:effectLst/>
              </a:rPr>
              <a:t>Un escenario 4 donde mantenemos las mismas condiciones y premisas del escenario 3 peros solo mantenemos encendidos los pozos durante el plan gas.</a:t>
            </a:r>
          </a:p>
          <a:p>
            <a:endParaRPr lang="es-AR" dirty="0"/>
          </a:p>
        </p:txBody>
      </p:sp>
      <p:sp>
        <p:nvSpPr>
          <p:cNvPr id="4" name="Marcador de número de diapositiva 3"/>
          <p:cNvSpPr>
            <a:spLocks noGrp="1"/>
          </p:cNvSpPr>
          <p:nvPr>
            <p:ph type="sldNum" sz="quarter" idx="5"/>
          </p:nvPr>
        </p:nvSpPr>
        <p:spPr/>
        <p:txBody>
          <a:bodyPr/>
          <a:lstStyle/>
          <a:p>
            <a:fld id="{CF34DBB2-55A1-4321-871F-0384C361EF59}" type="slidenum">
              <a:rPr lang="es-AR" smtClean="0"/>
              <a:t>23</a:t>
            </a:fld>
            <a:endParaRPr lang="es-AR"/>
          </a:p>
        </p:txBody>
      </p:sp>
    </p:spTree>
    <p:extLst>
      <p:ext uri="{BB962C8B-B14F-4D97-AF65-F5344CB8AC3E}">
        <p14:creationId xmlns:p14="http://schemas.microsoft.com/office/powerpoint/2010/main" val="1257498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Mapa de ubicación de las grandes acumulaciones de Gas de Cerro Dragón</a:t>
            </a:r>
            <a:endParaRPr lang="es-AR" sz="1200" dirty="0"/>
          </a:p>
          <a:p>
            <a:endParaRPr lang="es-AR" dirty="0"/>
          </a:p>
        </p:txBody>
      </p:sp>
      <p:sp>
        <p:nvSpPr>
          <p:cNvPr id="4" name="Marcador de número de diapositiva 3"/>
          <p:cNvSpPr>
            <a:spLocks noGrp="1"/>
          </p:cNvSpPr>
          <p:nvPr>
            <p:ph type="sldNum" sz="quarter" idx="5"/>
          </p:nvPr>
        </p:nvSpPr>
        <p:spPr/>
        <p:txBody>
          <a:bodyPr/>
          <a:lstStyle/>
          <a:p>
            <a:fld id="{CF34DBB2-55A1-4321-871F-0384C361EF59}" type="slidenum">
              <a:rPr lang="es-AR" smtClean="0"/>
              <a:t>4</a:t>
            </a:fld>
            <a:endParaRPr lang="es-AR"/>
          </a:p>
        </p:txBody>
      </p:sp>
    </p:spTree>
    <p:extLst>
      <p:ext uri="{BB962C8B-B14F-4D97-AF65-F5344CB8AC3E}">
        <p14:creationId xmlns:p14="http://schemas.microsoft.com/office/powerpoint/2010/main" val="378766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r>
              <a:rPr lang="es-ES" dirty="0">
                <a:effectLst/>
              </a:rPr>
              <a:t>Para el análisis de los resultados es conveniente analizar el Escenario 1 y Escenario 2 (sin compresión) en conjunto donde resulta evidente que producir de manera continua agotará las reservas disponibles de forma temprana respecto a la producción estacional. Además, no se logra cumplir la premisa de mantener el separador de baja presión a máxima capacidad en todo momento (200Mm3/d). Esto ocurre ya que es necesario disponer de un caudal mínimo tal que me permita la derivación de los pozos desde media presión sin pérdida de producción.</a:t>
            </a:r>
          </a:p>
          <a:p>
            <a:pPr rtl="0"/>
            <a:r>
              <a:rPr lang="es-ES" dirty="0">
                <a:effectLst/>
              </a:rPr>
              <a:t> </a:t>
            </a:r>
          </a:p>
          <a:p>
            <a:pPr rtl="0"/>
            <a:r>
              <a:rPr lang="es-ES" dirty="0">
                <a:effectLst/>
              </a:rPr>
              <a:t>Para los escenarios que involucran compresión, Escenario 3 y Escenario 4 se observa que en ningún caso se logra cumplir con la premisa de mantener el separador de baja presión a su máxima capacidad (200 Mm3/d) y tampoco se obtiene un incremental de producción tal que justifique la inversión. Asimismo, considerando los tiempos de obra del compresor al momento de la puesta en marcha el volumen de gas disponible habrá sido mayormente drenado y solo se utilizarían las facilidades de compresión por un corto tiempo.</a:t>
            </a:r>
          </a:p>
          <a:p>
            <a:endParaRPr lang="es-AR" dirty="0"/>
          </a:p>
        </p:txBody>
      </p:sp>
      <p:sp>
        <p:nvSpPr>
          <p:cNvPr id="4" name="Marcador de número de diapositiva 3"/>
          <p:cNvSpPr>
            <a:spLocks noGrp="1"/>
          </p:cNvSpPr>
          <p:nvPr>
            <p:ph type="sldNum" sz="quarter" idx="5"/>
          </p:nvPr>
        </p:nvSpPr>
        <p:spPr/>
        <p:txBody>
          <a:bodyPr/>
          <a:lstStyle/>
          <a:p>
            <a:fld id="{CF34DBB2-55A1-4321-871F-0384C361EF59}" type="slidenum">
              <a:rPr lang="es-AR" smtClean="0"/>
              <a:t>24</a:t>
            </a:fld>
            <a:endParaRPr lang="es-AR"/>
          </a:p>
        </p:txBody>
      </p:sp>
    </p:spTree>
    <p:extLst>
      <p:ext uri="{BB962C8B-B14F-4D97-AF65-F5344CB8AC3E}">
        <p14:creationId xmlns:p14="http://schemas.microsoft.com/office/powerpoint/2010/main" val="795057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CF34DBB2-55A1-4321-871F-0384C361EF59}" type="slidenum">
              <a:rPr lang="es-AR" smtClean="0"/>
              <a:t>25</a:t>
            </a:fld>
            <a:endParaRPr lang="es-AR"/>
          </a:p>
        </p:txBody>
      </p:sp>
    </p:spTree>
    <p:extLst>
      <p:ext uri="{BB962C8B-B14F-4D97-AF65-F5344CB8AC3E}">
        <p14:creationId xmlns:p14="http://schemas.microsoft.com/office/powerpoint/2010/main" val="2822872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AR" dirty="0"/>
          </a:p>
        </p:txBody>
      </p:sp>
      <p:sp>
        <p:nvSpPr>
          <p:cNvPr id="4" name="Marcador de número de diapositiva 3"/>
          <p:cNvSpPr>
            <a:spLocks noGrp="1"/>
          </p:cNvSpPr>
          <p:nvPr>
            <p:ph type="sldNum" sz="quarter" idx="5"/>
          </p:nvPr>
        </p:nvSpPr>
        <p:spPr/>
        <p:txBody>
          <a:bodyPr/>
          <a:lstStyle/>
          <a:p>
            <a:fld id="{CF34DBB2-55A1-4321-871F-0384C361EF59}" type="slidenum">
              <a:rPr lang="es-AR" smtClean="0"/>
              <a:t>27</a:t>
            </a:fld>
            <a:endParaRPr lang="es-AR"/>
          </a:p>
        </p:txBody>
      </p:sp>
    </p:spTree>
    <p:extLst>
      <p:ext uri="{BB962C8B-B14F-4D97-AF65-F5344CB8AC3E}">
        <p14:creationId xmlns:p14="http://schemas.microsoft.com/office/powerpoint/2010/main" val="4283084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MODELO </a:t>
            </a:r>
            <a:r>
              <a:rPr lang="es-ES" b="1" dirty="0"/>
              <a:t>PALEO-GEOGRAFICO </a:t>
            </a:r>
            <a:r>
              <a:rPr lang="es-ES" dirty="0"/>
              <a:t>DE LA SECCION D129 SUPERIOR RERESENTADO SOBRE UN MAPA </a:t>
            </a:r>
            <a:r>
              <a:rPr lang="es-ES" b="1" dirty="0"/>
              <a:t>ISO-CRONO-PAQUICO</a:t>
            </a:r>
            <a:r>
              <a:rPr lang="es-ES" dirty="0"/>
              <a:t>.</a:t>
            </a:r>
          </a:p>
          <a:p>
            <a:r>
              <a:rPr lang="es-ES" dirty="0"/>
              <a:t>Mapa de espesor en tiempo de la D129 superior en el área de cerro dragón. La línea violeta es la interpretación de pie del talud. 1(VM-TP) 2 (</a:t>
            </a:r>
            <a:r>
              <a:rPr lang="es-ES" dirty="0" err="1"/>
              <a:t>Trahuil</a:t>
            </a:r>
            <a:r>
              <a:rPr lang="es-ES" dirty="0"/>
              <a:t>) 3 (coirón). Se observa la zona del Pchu.x-1011 un abanico de pie de talud interpretado, pero de un área y potencia inferior a los otros mencionados. En flechas negras se indican las áreas de aporte de los sedimentos.</a:t>
            </a:r>
          </a:p>
          <a:p>
            <a:endParaRPr lang="es-AR" dirty="0"/>
          </a:p>
          <a:p>
            <a:r>
              <a:rPr lang="es-ES" sz="1200" baseline="0" dirty="0"/>
              <a:t>Para cerro dragón se observa que en el sector sur caeríamos en ambientes profundos (gris oscuro) pasando hacia el noroeste a ambientes menos profundos de Talud y Rampa (gris Claro) y celeste de plataforma</a:t>
            </a:r>
            <a:endParaRPr lang="es-AR" dirty="0"/>
          </a:p>
        </p:txBody>
      </p:sp>
      <p:sp>
        <p:nvSpPr>
          <p:cNvPr id="4" name="Marcador de número de diapositiva 3"/>
          <p:cNvSpPr>
            <a:spLocks noGrp="1"/>
          </p:cNvSpPr>
          <p:nvPr>
            <p:ph type="sldNum" sz="quarter" idx="5"/>
          </p:nvPr>
        </p:nvSpPr>
        <p:spPr/>
        <p:txBody>
          <a:bodyPr/>
          <a:lstStyle/>
          <a:p>
            <a:fld id="{CF34DBB2-55A1-4321-871F-0384C361EF59}" type="slidenum">
              <a:rPr lang="es-AR" smtClean="0"/>
              <a:t>5</a:t>
            </a:fld>
            <a:endParaRPr lang="es-AR"/>
          </a:p>
        </p:txBody>
      </p:sp>
    </p:spTree>
    <p:extLst>
      <p:ext uri="{BB962C8B-B14F-4D97-AF65-F5344CB8AC3E}">
        <p14:creationId xmlns:p14="http://schemas.microsoft.com/office/powerpoint/2010/main" val="3017405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Sección estratigráfica </a:t>
            </a:r>
            <a:r>
              <a:rPr lang="es-ES" b="1" dirty="0" err="1"/>
              <a:t>horizontalizada</a:t>
            </a:r>
            <a:r>
              <a:rPr lang="es-ES" b="1" dirty="0"/>
              <a:t> al </a:t>
            </a:r>
            <a:r>
              <a:rPr lang="es-ES" b="1" dirty="0" err="1"/>
              <a:t>marker</a:t>
            </a:r>
            <a:r>
              <a:rPr lang="es-ES" b="1" dirty="0"/>
              <a:t> intra 2 </a:t>
            </a:r>
            <a:r>
              <a:rPr lang="es-ES" dirty="0"/>
              <a:t>(base d ellos cuerpos de abanicos).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Se observa que los pozos de VM y TP tienen una potencia vertical muy superior a Chulengo. Eso muestra que si bien es un </a:t>
            </a:r>
            <a:r>
              <a:rPr lang="es-ES" b="1" dirty="0"/>
              <a:t>análogo geológico</a:t>
            </a:r>
            <a:r>
              <a:rPr lang="es-ES" dirty="0"/>
              <a:t>, sus condiciones </a:t>
            </a:r>
            <a:r>
              <a:rPr lang="es-ES" dirty="0" err="1"/>
              <a:t>areales</a:t>
            </a:r>
            <a:r>
              <a:rPr lang="es-ES" dirty="0"/>
              <a:t>, de espesor y calidad petrofísica hacen que Chulengo sea un Yacimiento de menor importancia que los recién mencionados. Pero así y todo tiene sus 30 </a:t>
            </a:r>
            <a:r>
              <a:rPr lang="es-ES" dirty="0" err="1"/>
              <a:t>bcf</a:t>
            </a:r>
            <a:r>
              <a:rPr lang="es-ES" dirty="0"/>
              <a:t> de reservas asociadas. En la zona de </a:t>
            </a:r>
            <a:r>
              <a:rPr lang="es-ES" dirty="0" err="1"/>
              <a:t>Koro</a:t>
            </a:r>
            <a:r>
              <a:rPr lang="es-ES" dirty="0"/>
              <a:t> – AG y Bayo ya nos encontramos en una posición por encima del pie del talud y lo que encontramos son reservorios de </a:t>
            </a:r>
            <a:r>
              <a:rPr lang="es-ES" b="1" dirty="0"/>
              <a:t>barras de plataforma.</a:t>
            </a:r>
            <a:endParaRPr lang="es-AR" b="1" dirty="0"/>
          </a:p>
          <a:p>
            <a:endParaRPr lang="es-AR" dirty="0"/>
          </a:p>
        </p:txBody>
      </p:sp>
      <p:sp>
        <p:nvSpPr>
          <p:cNvPr id="4" name="Marcador de número de diapositiva 3"/>
          <p:cNvSpPr>
            <a:spLocks noGrp="1"/>
          </p:cNvSpPr>
          <p:nvPr>
            <p:ph type="sldNum" sz="quarter" idx="5"/>
          </p:nvPr>
        </p:nvSpPr>
        <p:spPr/>
        <p:txBody>
          <a:bodyPr/>
          <a:lstStyle/>
          <a:p>
            <a:fld id="{CF34DBB2-55A1-4321-871F-0384C361EF59}" type="slidenum">
              <a:rPr lang="es-AR" smtClean="0"/>
              <a:t>6</a:t>
            </a:fld>
            <a:endParaRPr lang="es-AR"/>
          </a:p>
        </p:txBody>
      </p:sp>
    </p:spTree>
    <p:extLst>
      <p:ext uri="{BB962C8B-B14F-4D97-AF65-F5344CB8AC3E}">
        <p14:creationId xmlns:p14="http://schemas.microsoft.com/office/powerpoint/2010/main" val="27034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Sección estratigráfica </a:t>
            </a:r>
            <a:r>
              <a:rPr lang="es-ES" dirty="0" err="1"/>
              <a:t>horizontalizada</a:t>
            </a:r>
            <a:r>
              <a:rPr lang="es-ES" dirty="0"/>
              <a:t> al </a:t>
            </a:r>
            <a:r>
              <a:rPr lang="es-ES" dirty="0" err="1"/>
              <a:t>marker</a:t>
            </a:r>
            <a:r>
              <a:rPr lang="es-ES" dirty="0"/>
              <a:t> intra 2 (base d ellos cuerpos de abanicos). Se observa que los pozos de VM y TP tienen una potencia vertical muy superior a Chulengo. Eso muestra que si bien es un análogo geológico, sus condiciones </a:t>
            </a:r>
            <a:r>
              <a:rPr lang="es-ES" dirty="0" err="1"/>
              <a:t>areales</a:t>
            </a:r>
            <a:r>
              <a:rPr lang="es-ES" dirty="0"/>
              <a:t>, de espesor y calidad petrofísica hacen que Chulengo sea un Yacimiento de menor importancia que los recién mencionados. Pero así y todo tiene sus 30 </a:t>
            </a:r>
            <a:r>
              <a:rPr lang="es-ES" dirty="0" err="1"/>
              <a:t>bcf</a:t>
            </a:r>
            <a:r>
              <a:rPr lang="es-ES" dirty="0"/>
              <a:t> de reservas asociadas. En la zona de </a:t>
            </a:r>
            <a:r>
              <a:rPr lang="es-ES" dirty="0" err="1"/>
              <a:t>Koro</a:t>
            </a:r>
            <a:r>
              <a:rPr lang="es-ES" dirty="0"/>
              <a:t> – AG y Bayo ya nos encontramos en una posición por encima del pie del talud y lo que encontramos son reservorios de barras de plataforma.</a:t>
            </a:r>
            <a:endParaRPr lang="es-AR" dirty="0"/>
          </a:p>
          <a:p>
            <a:endParaRPr lang="es-AR" dirty="0"/>
          </a:p>
        </p:txBody>
      </p:sp>
      <p:sp>
        <p:nvSpPr>
          <p:cNvPr id="4" name="Marcador de número de diapositiva 3"/>
          <p:cNvSpPr>
            <a:spLocks noGrp="1"/>
          </p:cNvSpPr>
          <p:nvPr>
            <p:ph type="sldNum" sz="quarter" idx="5"/>
          </p:nvPr>
        </p:nvSpPr>
        <p:spPr/>
        <p:txBody>
          <a:bodyPr/>
          <a:lstStyle/>
          <a:p>
            <a:fld id="{CF34DBB2-55A1-4321-871F-0384C361EF59}" type="slidenum">
              <a:rPr lang="es-AR" smtClean="0"/>
              <a:t>7</a:t>
            </a:fld>
            <a:endParaRPr lang="es-AR"/>
          </a:p>
        </p:txBody>
      </p:sp>
    </p:spTree>
    <p:extLst>
      <p:ext uri="{BB962C8B-B14F-4D97-AF65-F5344CB8AC3E}">
        <p14:creationId xmlns:p14="http://schemas.microsoft.com/office/powerpoint/2010/main" val="310682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Mapa de una propiedad sísmica llamada </a:t>
            </a:r>
            <a:r>
              <a:rPr lang="es-ES" dirty="0" err="1"/>
              <a:t>coloured</a:t>
            </a:r>
            <a:r>
              <a:rPr lang="es-ES" dirty="0"/>
              <a:t> inversión. Generada a partir de información de perfiles de pozo (sónico y densidad) en combinación con la amplitud sísmica. Este cubo sísmico nos permitió delimitar el deposito de abanicos y delinear el plan de desarrollo del bloque</a:t>
            </a:r>
            <a:endParaRPr lang="es-AR" dirty="0"/>
          </a:p>
          <a:p>
            <a:endParaRPr lang="es-AR" dirty="0"/>
          </a:p>
        </p:txBody>
      </p:sp>
      <p:sp>
        <p:nvSpPr>
          <p:cNvPr id="4" name="Marcador de número de diapositiva 3"/>
          <p:cNvSpPr>
            <a:spLocks noGrp="1"/>
          </p:cNvSpPr>
          <p:nvPr>
            <p:ph type="sldNum" sz="quarter" idx="5"/>
          </p:nvPr>
        </p:nvSpPr>
        <p:spPr/>
        <p:txBody>
          <a:bodyPr/>
          <a:lstStyle/>
          <a:p>
            <a:fld id="{CF34DBB2-55A1-4321-871F-0384C361EF59}" type="slidenum">
              <a:rPr lang="es-AR" smtClean="0"/>
              <a:t>8</a:t>
            </a:fld>
            <a:endParaRPr lang="es-AR"/>
          </a:p>
        </p:txBody>
      </p:sp>
    </p:spTree>
    <p:extLst>
      <p:ext uri="{BB962C8B-B14F-4D97-AF65-F5344CB8AC3E}">
        <p14:creationId xmlns:p14="http://schemas.microsoft.com/office/powerpoint/2010/main" val="1907492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Sección sísmica del cubo </a:t>
            </a:r>
            <a:r>
              <a:rPr lang="es-ES" dirty="0" err="1"/>
              <a:t>coloured</a:t>
            </a:r>
            <a:r>
              <a:rPr lang="es-ES" dirty="0"/>
              <a:t> inversión que atraviesa todos los pozos propuestos para el desarrollo del bloque. Los horizontes azul y magenta son techo y base del reservorio principal.</a:t>
            </a:r>
            <a:endParaRPr lang="es-AR" dirty="0"/>
          </a:p>
          <a:p>
            <a:endParaRPr lang="es-AR" dirty="0"/>
          </a:p>
        </p:txBody>
      </p:sp>
      <p:sp>
        <p:nvSpPr>
          <p:cNvPr id="4" name="Marcador de número de diapositiva 3"/>
          <p:cNvSpPr>
            <a:spLocks noGrp="1"/>
          </p:cNvSpPr>
          <p:nvPr>
            <p:ph type="sldNum" sz="quarter" idx="5"/>
          </p:nvPr>
        </p:nvSpPr>
        <p:spPr/>
        <p:txBody>
          <a:bodyPr/>
          <a:lstStyle/>
          <a:p>
            <a:fld id="{CF34DBB2-55A1-4321-871F-0384C361EF59}" type="slidenum">
              <a:rPr lang="es-AR" smtClean="0"/>
              <a:t>9</a:t>
            </a:fld>
            <a:endParaRPr lang="es-AR"/>
          </a:p>
        </p:txBody>
      </p:sp>
    </p:spTree>
    <p:extLst>
      <p:ext uri="{BB962C8B-B14F-4D97-AF65-F5344CB8AC3E}">
        <p14:creationId xmlns:p14="http://schemas.microsoft.com/office/powerpoint/2010/main" val="2568537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Sección estructural de los 3 primeros pozos perforados (los 3 se perforaron en instancia de presión original del campo). Recuadrado en rojo techo y base del reservorio principal de abanicos,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el reservorio que tiene expresión sísmica y es el que generó el desarrollo</a:t>
            </a:r>
            <a:endParaRPr lang="es-AR" dirty="0"/>
          </a:p>
          <a:p>
            <a:endParaRPr lang="es-AR" dirty="0"/>
          </a:p>
        </p:txBody>
      </p:sp>
      <p:sp>
        <p:nvSpPr>
          <p:cNvPr id="4" name="Marcador de número de diapositiva 3"/>
          <p:cNvSpPr>
            <a:spLocks noGrp="1"/>
          </p:cNvSpPr>
          <p:nvPr>
            <p:ph type="sldNum" sz="quarter" idx="5"/>
          </p:nvPr>
        </p:nvSpPr>
        <p:spPr/>
        <p:txBody>
          <a:bodyPr/>
          <a:lstStyle/>
          <a:p>
            <a:fld id="{CF34DBB2-55A1-4321-871F-0384C361EF59}" type="slidenum">
              <a:rPr lang="es-AR" smtClean="0"/>
              <a:t>10</a:t>
            </a:fld>
            <a:endParaRPr lang="es-AR"/>
          </a:p>
        </p:txBody>
      </p:sp>
    </p:spTree>
    <p:extLst>
      <p:ext uri="{BB962C8B-B14F-4D97-AF65-F5344CB8AC3E}">
        <p14:creationId xmlns:p14="http://schemas.microsoft.com/office/powerpoint/2010/main" val="2938162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GRADIENTE DE PRESIONES OBTENIDS POR SFT.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Esto nos permitió trazar un perfil de presiones con gradiente de Gas gracias a la obtención de buenos puntos durante el perfil a pozo abierto. Nos permitió inferir una columna vertical de Gas de casi 200 metros para todo el campo, sin encontrar (hasta ahora) un contacto con agua.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DETERMINAR PRESION INICIAL DE RESERVRIO ALREDEDOR DE 330 KG/CM2.</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Toda esta información tanto de propiedades de roca (porosidad, espesores, presiones) permitió la construcción de un volumen estático (tanque) para certificación de reservas y para usar de INPUT para realizar un modelo MBAL que a partir del desarrollo del campo se fue alimentando con información dinámica.</a:t>
            </a:r>
            <a:endParaRPr lang="es-AR" dirty="0"/>
          </a:p>
          <a:p>
            <a:endParaRPr lang="es-AR" dirty="0"/>
          </a:p>
        </p:txBody>
      </p:sp>
      <p:sp>
        <p:nvSpPr>
          <p:cNvPr id="4" name="Marcador de número de diapositiva 3"/>
          <p:cNvSpPr>
            <a:spLocks noGrp="1"/>
          </p:cNvSpPr>
          <p:nvPr>
            <p:ph type="sldNum" sz="quarter" idx="5"/>
          </p:nvPr>
        </p:nvSpPr>
        <p:spPr/>
        <p:txBody>
          <a:bodyPr/>
          <a:lstStyle/>
          <a:p>
            <a:fld id="{CF34DBB2-55A1-4321-871F-0384C361EF59}" type="slidenum">
              <a:rPr lang="es-AR" smtClean="0"/>
              <a:t>11</a:t>
            </a:fld>
            <a:endParaRPr lang="es-AR"/>
          </a:p>
        </p:txBody>
      </p:sp>
    </p:spTree>
    <p:extLst>
      <p:ext uri="{BB962C8B-B14F-4D97-AF65-F5344CB8AC3E}">
        <p14:creationId xmlns:p14="http://schemas.microsoft.com/office/powerpoint/2010/main" val="3037993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s-AR"/>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06/11/2023</a:t>
            </a:fld>
            <a:endParaRPr lang="es-A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15678019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AR"/>
          </a:p>
        </p:txBody>
      </p:sp>
      <p:sp>
        <p:nvSpPr>
          <p:cNvPr id="3" name="Marcador de texto vertical 2"/>
          <p:cNvSpPr>
            <a:spLocks noGrp="1"/>
          </p:cNvSpPr>
          <p:nvPr>
            <p:ph type="body" orient="vert" idx="1"/>
          </p:nvPr>
        </p:nvSpPr>
        <p:spPr>
          <a:xfrm>
            <a:off x="838200" y="1825625"/>
            <a:ext cx="10515600" cy="435133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06/11/2023</a:t>
            </a:fld>
            <a:endParaRPr lang="es-A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195082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es-AR"/>
          </a:p>
        </p:txBody>
      </p:sp>
      <p:sp>
        <p:nvSpPr>
          <p:cNvPr id="3" name="Marcador de texto vertical 2"/>
          <p:cNvSpPr>
            <a:spLocks noGrp="1"/>
          </p:cNvSpPr>
          <p:nvPr>
            <p:ph type="body" orient="vert" idx="1"/>
          </p:nvPr>
        </p:nvSpPr>
        <p:spPr>
          <a:xfrm>
            <a:off x="838200" y="365125"/>
            <a:ext cx="7734300" cy="5811838"/>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06/11/2023</a:t>
            </a:fld>
            <a:endParaRPr lang="es-A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512246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AR"/>
          </a:p>
        </p:txBody>
      </p:sp>
      <p:sp>
        <p:nvSpPr>
          <p:cNvPr id="3" name="Marcador de contenido 2"/>
          <p:cNvSpPr>
            <a:spLocks noGrp="1"/>
          </p:cNvSpPr>
          <p:nvPr>
            <p:ph idx="1"/>
          </p:nvPr>
        </p:nvSpPr>
        <p:spPr>
          <a:xfrm>
            <a:off x="838200" y="1825625"/>
            <a:ext cx="1051560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06/11/2023</a:t>
            </a:fld>
            <a:endParaRPr lang="es-A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4008884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endParaRPr lang="es-AR"/>
          </a:p>
        </p:txBody>
      </p:sp>
      <p:sp>
        <p:nvSpPr>
          <p:cNvPr id="3" name="Marcador de texto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06/11/2023</a:t>
            </a:fld>
            <a:endParaRPr lang="es-AR"/>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AR"/>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1619138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AR"/>
          </a:p>
        </p:txBody>
      </p:sp>
      <p:sp>
        <p:nvSpPr>
          <p:cNvPr id="3" name="Marcador de contenido 2"/>
          <p:cNvSpPr>
            <a:spLocks noGrp="1"/>
          </p:cNvSpPr>
          <p:nvPr>
            <p:ph sz="half" idx="1"/>
          </p:nvPr>
        </p:nvSpPr>
        <p:spPr>
          <a:xfrm>
            <a:off x="838200" y="1825625"/>
            <a:ext cx="518160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p:cNvSpPr>
            <a:spLocks noGrp="1"/>
          </p:cNvSpPr>
          <p:nvPr>
            <p:ph sz="half" idx="2"/>
          </p:nvPr>
        </p:nvSpPr>
        <p:spPr>
          <a:xfrm>
            <a:off x="6172200" y="1825625"/>
            <a:ext cx="5181600" cy="435133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06/11/2023</a:t>
            </a:fld>
            <a:endParaRPr lang="es-AR"/>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endParaRPr lang="es-AR"/>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2653287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endParaRPr lang="es-AR"/>
          </a:p>
        </p:txBody>
      </p:sp>
      <p:sp>
        <p:nvSpPr>
          <p:cNvPr id="3" name="Marcador de texto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06/11/2023</a:t>
            </a:fld>
            <a:endParaRPr lang="es-AR"/>
          </a:p>
        </p:txBody>
      </p:sp>
      <p:sp>
        <p:nvSpPr>
          <p:cNvPr id="8" name="Marcador de pie de página 7"/>
          <p:cNvSpPr>
            <a:spLocks noGrp="1"/>
          </p:cNvSpPr>
          <p:nvPr>
            <p:ph type="ftr" sz="quarter" idx="11"/>
          </p:nvPr>
        </p:nvSpPr>
        <p:spPr>
          <a:xfrm>
            <a:off x="4038600" y="6356350"/>
            <a:ext cx="4114800" cy="365125"/>
          </a:xfrm>
          <a:prstGeom prst="rect">
            <a:avLst/>
          </a:prstGeom>
        </p:spPr>
        <p:txBody>
          <a:bodyPr/>
          <a:lstStyle/>
          <a:p>
            <a:endParaRPr lang="es-AR"/>
          </a:p>
        </p:txBody>
      </p:sp>
      <p:sp>
        <p:nvSpPr>
          <p:cNvPr id="9" name="Marcador de número de diapositiva 8"/>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2771918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s-AR"/>
          </a:p>
        </p:txBody>
      </p:sp>
      <p:sp>
        <p:nvSpPr>
          <p:cNvPr id="3" name="Marcador de fecha 2"/>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06/11/2023</a:t>
            </a:fld>
            <a:endParaRPr lang="es-AR"/>
          </a:p>
        </p:txBody>
      </p:sp>
      <p:sp>
        <p:nvSpPr>
          <p:cNvPr id="4" name="Marcador de pie de página 3"/>
          <p:cNvSpPr>
            <a:spLocks noGrp="1"/>
          </p:cNvSpPr>
          <p:nvPr>
            <p:ph type="ftr" sz="quarter" idx="11"/>
          </p:nvPr>
        </p:nvSpPr>
        <p:spPr>
          <a:xfrm>
            <a:off x="4038600" y="6356350"/>
            <a:ext cx="4114800" cy="365125"/>
          </a:xfrm>
          <a:prstGeom prst="rect">
            <a:avLst/>
          </a:prstGeom>
        </p:spPr>
        <p:txBody>
          <a:bodyPr/>
          <a:lstStyle/>
          <a:p>
            <a:endParaRPr lang="es-AR"/>
          </a:p>
        </p:txBody>
      </p:sp>
      <p:sp>
        <p:nvSpPr>
          <p:cNvPr id="5" name="Marcador de número de diapositiva 4"/>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2020613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06/11/2023</a:t>
            </a:fld>
            <a:endParaRPr lang="es-AR"/>
          </a:p>
        </p:txBody>
      </p:sp>
      <p:sp>
        <p:nvSpPr>
          <p:cNvPr id="3" name="Marcador de pie de página 2"/>
          <p:cNvSpPr>
            <a:spLocks noGrp="1"/>
          </p:cNvSpPr>
          <p:nvPr>
            <p:ph type="ftr" sz="quarter" idx="11"/>
          </p:nvPr>
        </p:nvSpPr>
        <p:spPr>
          <a:xfrm>
            <a:off x="4038600" y="6356350"/>
            <a:ext cx="4114800" cy="365125"/>
          </a:xfrm>
          <a:prstGeom prst="rect">
            <a:avLst/>
          </a:prstGeom>
        </p:spPr>
        <p:txBody>
          <a:bodyPr/>
          <a:lstStyle/>
          <a:p>
            <a:endParaRPr lang="es-AR"/>
          </a:p>
        </p:txBody>
      </p:sp>
      <p:sp>
        <p:nvSpPr>
          <p:cNvPr id="4" name="Marcador de número de diapositiva 3"/>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1732872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AR"/>
          </a:p>
        </p:txBody>
      </p:sp>
      <p:sp>
        <p:nvSpPr>
          <p:cNvPr id="3" name="Marcador de contenido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06/11/2023</a:t>
            </a:fld>
            <a:endParaRPr lang="es-AR"/>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endParaRPr lang="es-AR"/>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654523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s-AR"/>
          </a:p>
        </p:txBody>
      </p:sp>
      <p:sp>
        <p:nvSpPr>
          <p:cNvPr id="3" name="Marcador de posición de imagen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a:xfrm>
            <a:off x="838200" y="6356350"/>
            <a:ext cx="2743200" cy="365125"/>
          </a:xfrm>
          <a:prstGeom prst="rect">
            <a:avLst/>
          </a:prstGeom>
        </p:spPr>
        <p:txBody>
          <a:bodyPr/>
          <a:lstStyle/>
          <a:p>
            <a:fld id="{E78E2F5B-277F-43C1-8D0F-B057777ABF0D}" type="datetimeFigureOut">
              <a:rPr lang="es-AR" smtClean="0"/>
              <a:t>06/11/2023</a:t>
            </a:fld>
            <a:endParaRPr lang="es-AR"/>
          </a:p>
        </p:txBody>
      </p:sp>
      <p:sp>
        <p:nvSpPr>
          <p:cNvPr id="6" name="Marcador de pie de página 5"/>
          <p:cNvSpPr>
            <a:spLocks noGrp="1"/>
          </p:cNvSpPr>
          <p:nvPr>
            <p:ph type="ftr" sz="quarter" idx="11"/>
          </p:nvPr>
        </p:nvSpPr>
        <p:spPr>
          <a:xfrm>
            <a:off x="4038600" y="6356350"/>
            <a:ext cx="4114800" cy="365125"/>
          </a:xfrm>
          <a:prstGeom prst="rect">
            <a:avLst/>
          </a:prstGeom>
        </p:spPr>
        <p:txBody>
          <a:bodyPr/>
          <a:lstStyle/>
          <a:p>
            <a:endParaRPr lang="es-AR"/>
          </a:p>
        </p:txBody>
      </p:sp>
      <p:sp>
        <p:nvSpPr>
          <p:cNvPr id="7" name="Marcador de número de diapositiva 6"/>
          <p:cNvSpPr>
            <a:spLocks noGrp="1"/>
          </p:cNvSpPr>
          <p:nvPr>
            <p:ph type="sldNum" sz="quarter" idx="12"/>
          </p:nvPr>
        </p:nvSpPr>
        <p:spPr>
          <a:xfrm>
            <a:off x="8610600" y="6356350"/>
            <a:ext cx="2743200" cy="365125"/>
          </a:xfrm>
          <a:prstGeom prst="rect">
            <a:avLst/>
          </a:prstGeom>
        </p:spPr>
        <p:txBody>
          <a:bodyPr/>
          <a:lstStyle/>
          <a:p>
            <a:fld id="{B07A84DF-77A3-4E82-B62C-977FB6CD7776}" type="slidenum">
              <a:rPr lang="es-AR" smtClean="0"/>
              <a:t>‹Nº›</a:t>
            </a:fld>
            <a:endParaRPr lang="es-AR"/>
          </a:p>
        </p:txBody>
      </p:sp>
    </p:spTree>
    <p:extLst>
      <p:ext uri="{BB962C8B-B14F-4D97-AF65-F5344CB8AC3E}">
        <p14:creationId xmlns:p14="http://schemas.microsoft.com/office/powerpoint/2010/main" val="612634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6742" y="168231"/>
            <a:ext cx="1743470" cy="669969"/>
          </a:xfrm>
          <a:prstGeom prst="rect">
            <a:avLst/>
          </a:prstGeom>
        </p:spPr>
      </p:pic>
      <p:pic>
        <p:nvPicPr>
          <p:cNvPr id="8" name="Imagen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988999" y="364277"/>
            <a:ext cx="1813534" cy="277876"/>
          </a:xfrm>
          <a:prstGeom prst="rect">
            <a:avLst/>
          </a:prstGeom>
        </p:spPr>
      </p:pic>
      <p:pic>
        <p:nvPicPr>
          <p:cNvPr id="9" name="Imagen 8"/>
          <p:cNvPicPr>
            <a:picLocks noChangeAspect="1"/>
          </p:cNvPicPr>
          <p:nvPr userDrawn="1"/>
        </p:nvPicPr>
        <p:blipFill rotWithShape="1">
          <a:blip r:embed="rId15">
            <a:extLst>
              <a:ext uri="{28A0092B-C50C-407E-A947-70E740481C1C}">
                <a14:useLocalDpi xmlns:a14="http://schemas.microsoft.com/office/drawing/2010/main" val="0"/>
              </a:ext>
            </a:extLst>
          </a:blip>
          <a:srcRect l="80543"/>
          <a:stretch/>
        </p:blipFill>
        <p:spPr>
          <a:xfrm>
            <a:off x="5088466" y="283452"/>
            <a:ext cx="1478578" cy="554748"/>
          </a:xfrm>
          <a:prstGeom prst="rect">
            <a:avLst/>
          </a:prstGeom>
        </p:spPr>
      </p:pic>
    </p:spTree>
    <p:extLst>
      <p:ext uri="{BB962C8B-B14F-4D97-AF65-F5344CB8AC3E}">
        <p14:creationId xmlns:p14="http://schemas.microsoft.com/office/powerpoint/2010/main" val="2543953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Muniategui@pan-energy.com" TargetMode="External"/><Relationship Id="rId2" Type="http://schemas.openxmlformats.org/officeDocument/2006/relationships/hyperlink" Target="mailto:ACanocini@pan-energy.com" TargetMode="Externa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tmp"/><Relationship Id="rId4" Type="http://schemas.openxmlformats.org/officeDocument/2006/relationships/hyperlink" Target="mailto:DAndersen@pan-energy.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5.tmp"/></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8.tmp"/><Relationship Id="rId5" Type="http://schemas.openxmlformats.org/officeDocument/2006/relationships/image" Target="../media/image27.png"/><Relationship Id="rId10" Type="http://schemas.openxmlformats.org/officeDocument/2006/relationships/image" Target="../media/image32.emf"/><Relationship Id="rId4" Type="http://schemas.openxmlformats.org/officeDocument/2006/relationships/image" Target="../media/image26.png"/><Relationship Id="rId9" Type="http://schemas.openxmlformats.org/officeDocument/2006/relationships/image" Target="../media/image31.tmp"/></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6.tmp"/></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C9CC0C24-7716-CEF9-6CAC-8E9933AA3445}"/>
              </a:ext>
            </a:extLst>
          </p:cNvPr>
          <p:cNvSpPr/>
          <p:nvPr/>
        </p:nvSpPr>
        <p:spPr>
          <a:xfrm>
            <a:off x="86627" y="4369868"/>
            <a:ext cx="12018746" cy="1443791"/>
          </a:xfrm>
          <a:prstGeom prst="rect">
            <a:avLst/>
          </a:prstGeom>
          <a:solidFill>
            <a:srgbClr val="EDF1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 name="Título 1"/>
          <p:cNvSpPr>
            <a:spLocks noGrp="1"/>
          </p:cNvSpPr>
          <p:nvPr>
            <p:ph type="ctrTitle"/>
          </p:nvPr>
        </p:nvSpPr>
        <p:spPr>
          <a:xfrm>
            <a:off x="84822" y="1388441"/>
            <a:ext cx="12018745" cy="2943590"/>
          </a:xfrm>
          <a:ln>
            <a:solidFill>
              <a:schemeClr val="accent5">
                <a:lumMod val="40000"/>
                <a:lumOff val="60000"/>
              </a:schemeClr>
            </a:solidFill>
          </a:ln>
        </p:spPr>
        <p:txBody>
          <a:bodyPr anchor="ctr"/>
          <a:lstStyle/>
          <a:p>
            <a:r>
              <a:rPr lang="es-ES" sz="4400" dirty="0">
                <a:latin typeface="Flama-Bold"/>
              </a:rPr>
              <a:t>Metodología para Caracterizar y Desarrollar un Yacimiento de Gas Exploratorio utilizando un Modelo Integrado de Producción</a:t>
            </a:r>
            <a:endParaRPr lang="es-AR" sz="4400" dirty="0">
              <a:latin typeface="Flama-Bold"/>
            </a:endParaRPr>
          </a:p>
        </p:txBody>
      </p:sp>
      <p:sp>
        <p:nvSpPr>
          <p:cNvPr id="3" name="Subtítulo 2"/>
          <p:cNvSpPr>
            <a:spLocks noGrp="1"/>
          </p:cNvSpPr>
          <p:nvPr>
            <p:ph type="subTitle" idx="1"/>
          </p:nvPr>
        </p:nvSpPr>
        <p:spPr>
          <a:xfrm>
            <a:off x="86627" y="4378814"/>
            <a:ext cx="12105373" cy="1429804"/>
          </a:xfrm>
        </p:spPr>
        <p:txBody>
          <a:bodyPr anchor="ctr"/>
          <a:lstStyle/>
          <a:p>
            <a:pPr algn="l">
              <a:spcBef>
                <a:spcPts val="900"/>
              </a:spcBef>
            </a:pPr>
            <a:r>
              <a:rPr lang="it-IT" sz="1600" dirty="0">
                <a:latin typeface="Flama-Bold"/>
              </a:rPr>
              <a:t>Antonela Canocini 	</a:t>
            </a:r>
            <a:r>
              <a:rPr lang="it-IT" sz="1200" dirty="0">
                <a:latin typeface="Flama-Bold"/>
                <a:hlinkClick r:id="rId2"/>
              </a:rPr>
              <a:t>ACanocini@pan-energy.com</a:t>
            </a:r>
            <a:endParaRPr lang="it-IT" sz="1200" dirty="0">
              <a:latin typeface="Flama-Bold"/>
            </a:endParaRPr>
          </a:p>
          <a:p>
            <a:pPr algn="l">
              <a:spcBef>
                <a:spcPts val="900"/>
              </a:spcBef>
            </a:pPr>
            <a:r>
              <a:rPr lang="it-IT" sz="1600" dirty="0">
                <a:latin typeface="Flama-Bold"/>
              </a:rPr>
              <a:t>Mariano Muniategui 	</a:t>
            </a:r>
            <a:r>
              <a:rPr lang="it-IT" sz="1200" dirty="0">
                <a:latin typeface="Flama-Bold"/>
                <a:hlinkClick r:id="rId3"/>
              </a:rPr>
              <a:t>MMuniategui@pan-energy.com</a:t>
            </a:r>
            <a:endParaRPr lang="it-IT" sz="1200" dirty="0">
              <a:latin typeface="Flama-Bold"/>
            </a:endParaRPr>
          </a:p>
          <a:p>
            <a:pPr algn="l">
              <a:spcBef>
                <a:spcPts val="900"/>
              </a:spcBef>
            </a:pPr>
            <a:r>
              <a:rPr lang="it-IT" sz="1600" dirty="0">
                <a:latin typeface="Flama-Bold"/>
              </a:rPr>
              <a:t>Denis Andersen 	</a:t>
            </a:r>
            <a:r>
              <a:rPr lang="it-IT" sz="1200" dirty="0">
                <a:latin typeface="Flama-Bold"/>
                <a:hlinkClick r:id="rId4"/>
              </a:rPr>
              <a:t>DAndersen@pan-energy.com</a:t>
            </a:r>
            <a:endParaRPr lang="it-IT" sz="1200" dirty="0">
              <a:latin typeface="Flama-Bold"/>
            </a:endParaRPr>
          </a:p>
        </p:txBody>
      </p:sp>
      <p:pic>
        <p:nvPicPr>
          <p:cNvPr id="5" name="Imagen 4" descr="Imagen que contiene Texto&#10;&#10;Descripción generada automáticamente">
            <a:extLst>
              <a:ext uri="{FF2B5EF4-FFF2-40B4-BE49-F238E27FC236}">
                <a16:creationId xmlns:a16="http://schemas.microsoft.com/office/drawing/2014/main" id="{58A828ED-874D-6B7C-0E99-0341E27F9F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1" y="5860442"/>
            <a:ext cx="1381318" cy="733527"/>
          </a:xfrm>
          <a:prstGeom prst="rect">
            <a:avLst/>
          </a:prstGeom>
        </p:spPr>
      </p:pic>
      <p:pic>
        <p:nvPicPr>
          <p:cNvPr id="4" name="Imagen 3">
            <a:extLst>
              <a:ext uri="{FF2B5EF4-FFF2-40B4-BE49-F238E27FC236}">
                <a16:creationId xmlns:a16="http://schemas.microsoft.com/office/drawing/2014/main" id="{026AD2C4-20CA-F71B-A13E-4A65227EA6DE}"/>
              </a:ext>
            </a:extLst>
          </p:cNvPr>
          <p:cNvPicPr>
            <a:picLocks noChangeAspect="1"/>
          </p:cNvPicPr>
          <p:nvPr/>
        </p:nvPicPr>
        <p:blipFill>
          <a:blip r:embed="rId6"/>
          <a:stretch>
            <a:fillRect/>
          </a:stretch>
        </p:blipFill>
        <p:spPr>
          <a:xfrm>
            <a:off x="84823" y="1261707"/>
            <a:ext cx="12022354" cy="79952"/>
          </a:xfrm>
          <a:prstGeom prst="rect">
            <a:avLst/>
          </a:prstGeom>
        </p:spPr>
      </p:pic>
      <p:pic>
        <p:nvPicPr>
          <p:cNvPr id="7" name="Imagen 6">
            <a:extLst>
              <a:ext uri="{FF2B5EF4-FFF2-40B4-BE49-F238E27FC236}">
                <a16:creationId xmlns:a16="http://schemas.microsoft.com/office/drawing/2014/main" id="{3851AC4D-D78A-19D9-0423-A857B84DB7E7}"/>
              </a:ext>
            </a:extLst>
          </p:cNvPr>
          <p:cNvPicPr>
            <a:picLocks noChangeAspect="1"/>
          </p:cNvPicPr>
          <p:nvPr/>
        </p:nvPicPr>
        <p:blipFill>
          <a:blip r:embed="rId6"/>
          <a:stretch>
            <a:fillRect/>
          </a:stretch>
        </p:blipFill>
        <p:spPr>
          <a:xfrm>
            <a:off x="84823" y="6631806"/>
            <a:ext cx="12022354" cy="79952"/>
          </a:xfrm>
          <a:prstGeom prst="rect">
            <a:avLst/>
          </a:prstGeom>
        </p:spPr>
      </p:pic>
    </p:spTree>
    <p:extLst>
      <p:ext uri="{BB962C8B-B14F-4D97-AF65-F5344CB8AC3E}">
        <p14:creationId xmlns:p14="http://schemas.microsoft.com/office/powerpoint/2010/main" val="3507860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699B66B-4341-F18C-675E-431884491B10}"/>
              </a:ext>
            </a:extLst>
          </p:cNvPr>
          <p:cNvSpPr txBox="1"/>
          <p:nvPr/>
        </p:nvSpPr>
        <p:spPr>
          <a:xfrm>
            <a:off x="341698" y="934664"/>
            <a:ext cx="6096000" cy="400110"/>
          </a:xfrm>
          <a:prstGeom prst="rect">
            <a:avLst/>
          </a:prstGeom>
          <a:noFill/>
        </p:spPr>
        <p:txBody>
          <a:bodyPr wrap="square">
            <a:spAutoFit/>
          </a:bodyPr>
          <a:lstStyle/>
          <a:p>
            <a:r>
              <a:rPr lang="es-AR" sz="2000" b="1" dirty="0">
                <a:latin typeface="Flama-Bold"/>
              </a:rPr>
              <a:t>Sección estructural</a:t>
            </a:r>
          </a:p>
        </p:txBody>
      </p:sp>
      <p:pic>
        <p:nvPicPr>
          <p:cNvPr id="4" name="Imagen 3">
            <a:extLst>
              <a:ext uri="{FF2B5EF4-FFF2-40B4-BE49-F238E27FC236}">
                <a16:creationId xmlns:a16="http://schemas.microsoft.com/office/drawing/2014/main" id="{E60C8C0D-1CC0-BEAA-A06F-5F1A43460D83}"/>
              </a:ext>
            </a:extLst>
          </p:cNvPr>
          <p:cNvPicPr>
            <a:picLocks noChangeAspect="1"/>
          </p:cNvPicPr>
          <p:nvPr/>
        </p:nvPicPr>
        <p:blipFill>
          <a:blip r:embed="rId3"/>
          <a:stretch>
            <a:fillRect/>
          </a:stretch>
        </p:blipFill>
        <p:spPr>
          <a:xfrm>
            <a:off x="2092694" y="934664"/>
            <a:ext cx="9884545" cy="5723281"/>
          </a:xfrm>
          <a:prstGeom prst="rect">
            <a:avLst/>
          </a:prstGeom>
        </p:spPr>
      </p:pic>
      <p:pic>
        <p:nvPicPr>
          <p:cNvPr id="2" name="Imagen 1">
            <a:extLst>
              <a:ext uri="{FF2B5EF4-FFF2-40B4-BE49-F238E27FC236}">
                <a16:creationId xmlns:a16="http://schemas.microsoft.com/office/drawing/2014/main" id="{1CA4F018-FC8E-ED16-F4E3-EC22280C30DF}"/>
              </a:ext>
            </a:extLst>
          </p:cNvPr>
          <p:cNvPicPr>
            <a:picLocks noChangeAspect="1"/>
          </p:cNvPicPr>
          <p:nvPr/>
        </p:nvPicPr>
        <p:blipFill>
          <a:blip r:embed="rId4"/>
          <a:stretch>
            <a:fillRect/>
          </a:stretch>
        </p:blipFill>
        <p:spPr>
          <a:xfrm>
            <a:off x="84823" y="6631806"/>
            <a:ext cx="12022354" cy="79952"/>
          </a:xfrm>
          <a:prstGeom prst="rect">
            <a:avLst/>
          </a:prstGeom>
        </p:spPr>
      </p:pic>
    </p:spTree>
    <p:extLst>
      <p:ext uri="{BB962C8B-B14F-4D97-AF65-F5344CB8AC3E}">
        <p14:creationId xmlns:p14="http://schemas.microsoft.com/office/powerpoint/2010/main" val="3334812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F8E744E-E426-5939-0EB8-D58A5163DC46}"/>
              </a:ext>
            </a:extLst>
          </p:cNvPr>
          <p:cNvPicPr>
            <a:picLocks noChangeAspect="1"/>
          </p:cNvPicPr>
          <p:nvPr/>
        </p:nvPicPr>
        <p:blipFill>
          <a:blip r:embed="rId3"/>
          <a:stretch>
            <a:fillRect/>
          </a:stretch>
        </p:blipFill>
        <p:spPr>
          <a:xfrm>
            <a:off x="1277816" y="1375169"/>
            <a:ext cx="9636368" cy="5248133"/>
          </a:xfrm>
          <a:prstGeom prst="rect">
            <a:avLst/>
          </a:prstGeom>
        </p:spPr>
      </p:pic>
      <p:sp>
        <p:nvSpPr>
          <p:cNvPr id="4" name="CuadroTexto 3">
            <a:extLst>
              <a:ext uri="{FF2B5EF4-FFF2-40B4-BE49-F238E27FC236}">
                <a16:creationId xmlns:a16="http://schemas.microsoft.com/office/drawing/2014/main" id="{E8241C14-3F71-D521-DED1-FE3A833B491F}"/>
              </a:ext>
            </a:extLst>
          </p:cNvPr>
          <p:cNvSpPr txBox="1"/>
          <p:nvPr/>
        </p:nvSpPr>
        <p:spPr>
          <a:xfrm>
            <a:off x="294674" y="975059"/>
            <a:ext cx="6096000" cy="400110"/>
          </a:xfrm>
          <a:prstGeom prst="rect">
            <a:avLst/>
          </a:prstGeom>
          <a:noFill/>
        </p:spPr>
        <p:txBody>
          <a:bodyPr wrap="square">
            <a:spAutoFit/>
          </a:bodyPr>
          <a:lstStyle/>
          <a:p>
            <a:r>
              <a:rPr lang="es-AR" sz="2000" b="1" dirty="0">
                <a:latin typeface="Flama-Bold"/>
              </a:rPr>
              <a:t>Gradiente de Presiones</a:t>
            </a:r>
          </a:p>
        </p:txBody>
      </p:sp>
      <p:pic>
        <p:nvPicPr>
          <p:cNvPr id="3" name="Imagen 2">
            <a:extLst>
              <a:ext uri="{FF2B5EF4-FFF2-40B4-BE49-F238E27FC236}">
                <a16:creationId xmlns:a16="http://schemas.microsoft.com/office/drawing/2014/main" id="{B75E0BF5-0722-9628-E171-C32D5FD37CEF}"/>
              </a:ext>
            </a:extLst>
          </p:cNvPr>
          <p:cNvPicPr>
            <a:picLocks noChangeAspect="1"/>
          </p:cNvPicPr>
          <p:nvPr/>
        </p:nvPicPr>
        <p:blipFill>
          <a:blip r:embed="rId4"/>
          <a:stretch>
            <a:fillRect/>
          </a:stretch>
        </p:blipFill>
        <p:spPr>
          <a:xfrm>
            <a:off x="84823" y="6631806"/>
            <a:ext cx="12022354" cy="79952"/>
          </a:xfrm>
          <a:prstGeom prst="rect">
            <a:avLst/>
          </a:prstGeom>
        </p:spPr>
      </p:pic>
      <p:pic>
        <p:nvPicPr>
          <p:cNvPr id="6" name="Imagen 5">
            <a:extLst>
              <a:ext uri="{FF2B5EF4-FFF2-40B4-BE49-F238E27FC236}">
                <a16:creationId xmlns:a16="http://schemas.microsoft.com/office/drawing/2014/main" id="{4BEBCCD8-6035-07D3-E1B4-C10AC37026A1}"/>
              </a:ext>
            </a:extLst>
          </p:cNvPr>
          <p:cNvPicPr>
            <a:picLocks noChangeAspect="1"/>
          </p:cNvPicPr>
          <p:nvPr/>
        </p:nvPicPr>
        <p:blipFill>
          <a:blip r:embed="rId5"/>
          <a:stretch>
            <a:fillRect/>
          </a:stretch>
        </p:blipFill>
        <p:spPr>
          <a:xfrm>
            <a:off x="8730641" y="1375169"/>
            <a:ext cx="3376536" cy="2314419"/>
          </a:xfrm>
          <a:prstGeom prst="rect">
            <a:avLst/>
          </a:prstGeom>
        </p:spPr>
      </p:pic>
    </p:spTree>
    <p:extLst>
      <p:ext uri="{BB962C8B-B14F-4D97-AF65-F5344CB8AC3E}">
        <p14:creationId xmlns:p14="http://schemas.microsoft.com/office/powerpoint/2010/main" val="2683266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CFE0123-DCCF-1686-C787-C6D3C6C86106}"/>
              </a:ext>
            </a:extLst>
          </p:cNvPr>
          <p:cNvPicPr>
            <a:picLocks noChangeAspect="1"/>
          </p:cNvPicPr>
          <p:nvPr/>
        </p:nvPicPr>
        <p:blipFill>
          <a:blip r:embed="rId3"/>
          <a:stretch>
            <a:fillRect/>
          </a:stretch>
        </p:blipFill>
        <p:spPr>
          <a:xfrm>
            <a:off x="84823" y="6631806"/>
            <a:ext cx="12022354" cy="79952"/>
          </a:xfrm>
          <a:prstGeom prst="rect">
            <a:avLst/>
          </a:prstGeom>
        </p:spPr>
      </p:pic>
      <p:sp>
        <p:nvSpPr>
          <p:cNvPr id="3" name="CuadroTexto 2">
            <a:extLst>
              <a:ext uri="{FF2B5EF4-FFF2-40B4-BE49-F238E27FC236}">
                <a16:creationId xmlns:a16="http://schemas.microsoft.com/office/drawing/2014/main" id="{9EBC52B6-12F6-3B6E-5BF9-4B9569C4064C}"/>
              </a:ext>
            </a:extLst>
          </p:cNvPr>
          <p:cNvSpPr txBox="1"/>
          <p:nvPr/>
        </p:nvSpPr>
        <p:spPr>
          <a:xfrm>
            <a:off x="392697" y="1018467"/>
            <a:ext cx="7241191" cy="400110"/>
          </a:xfrm>
          <a:prstGeom prst="rect">
            <a:avLst/>
          </a:prstGeom>
          <a:noFill/>
        </p:spPr>
        <p:txBody>
          <a:bodyPr wrap="square">
            <a:spAutoFit/>
          </a:bodyPr>
          <a:lstStyle/>
          <a:p>
            <a:r>
              <a:rPr lang="es-AR" sz="2000" b="1" dirty="0">
                <a:latin typeface="Flama-Bold"/>
              </a:rPr>
              <a:t>Volumetría Inicial - </a:t>
            </a:r>
            <a:r>
              <a:rPr lang="es-ES" sz="2000" b="1" dirty="0">
                <a:latin typeface="Flama-Bold"/>
              </a:rPr>
              <a:t>Estimación Probabilística</a:t>
            </a:r>
            <a:endParaRPr lang="es-AR" sz="2000" b="1" dirty="0">
              <a:latin typeface="Flama-Bold"/>
            </a:endParaRPr>
          </a:p>
        </p:txBody>
      </p:sp>
      <p:pic>
        <p:nvPicPr>
          <p:cNvPr id="5" name="Imagen 4">
            <a:extLst>
              <a:ext uri="{FF2B5EF4-FFF2-40B4-BE49-F238E27FC236}">
                <a16:creationId xmlns:a16="http://schemas.microsoft.com/office/drawing/2014/main" id="{35DDB4D6-8CB0-8629-89E1-F5272741EF8B}"/>
              </a:ext>
            </a:extLst>
          </p:cNvPr>
          <p:cNvPicPr>
            <a:picLocks noChangeAspect="1"/>
          </p:cNvPicPr>
          <p:nvPr/>
        </p:nvPicPr>
        <p:blipFill>
          <a:blip r:embed="rId4"/>
          <a:stretch>
            <a:fillRect/>
          </a:stretch>
        </p:blipFill>
        <p:spPr>
          <a:xfrm>
            <a:off x="392697" y="1418577"/>
            <a:ext cx="11406605" cy="5047926"/>
          </a:xfrm>
          <a:prstGeom prst="rect">
            <a:avLst/>
          </a:prstGeom>
        </p:spPr>
      </p:pic>
    </p:spTree>
    <p:extLst>
      <p:ext uri="{BB962C8B-B14F-4D97-AF65-F5344CB8AC3E}">
        <p14:creationId xmlns:p14="http://schemas.microsoft.com/office/powerpoint/2010/main" val="1344461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7A86915-39FD-7E95-9235-706C19A2A611}"/>
              </a:ext>
            </a:extLst>
          </p:cNvPr>
          <p:cNvPicPr>
            <a:picLocks noChangeAspect="1"/>
          </p:cNvPicPr>
          <p:nvPr/>
        </p:nvPicPr>
        <p:blipFill>
          <a:blip r:embed="rId3"/>
          <a:stretch>
            <a:fillRect/>
          </a:stretch>
        </p:blipFill>
        <p:spPr>
          <a:xfrm>
            <a:off x="84823" y="6631806"/>
            <a:ext cx="12022354" cy="79952"/>
          </a:xfrm>
          <a:prstGeom prst="rect">
            <a:avLst/>
          </a:prstGeom>
        </p:spPr>
      </p:pic>
      <p:pic>
        <p:nvPicPr>
          <p:cNvPr id="3" name="Imagen 2">
            <a:extLst>
              <a:ext uri="{FF2B5EF4-FFF2-40B4-BE49-F238E27FC236}">
                <a16:creationId xmlns:a16="http://schemas.microsoft.com/office/drawing/2014/main" id="{90A42ADA-5923-0B62-A63A-878CF697FB59}"/>
              </a:ext>
            </a:extLst>
          </p:cNvPr>
          <p:cNvPicPr>
            <a:picLocks noChangeAspect="1"/>
          </p:cNvPicPr>
          <p:nvPr/>
        </p:nvPicPr>
        <p:blipFill>
          <a:blip r:embed="rId4"/>
          <a:stretch>
            <a:fillRect/>
          </a:stretch>
        </p:blipFill>
        <p:spPr>
          <a:xfrm>
            <a:off x="377456" y="2033532"/>
            <a:ext cx="11437087" cy="4444369"/>
          </a:xfrm>
          <a:prstGeom prst="rect">
            <a:avLst/>
          </a:prstGeom>
        </p:spPr>
      </p:pic>
      <p:sp>
        <p:nvSpPr>
          <p:cNvPr id="5" name="CuadroTexto 4">
            <a:extLst>
              <a:ext uri="{FF2B5EF4-FFF2-40B4-BE49-F238E27FC236}">
                <a16:creationId xmlns:a16="http://schemas.microsoft.com/office/drawing/2014/main" id="{148EE87D-A5F6-725A-8762-3D90FC4C5BA6}"/>
              </a:ext>
            </a:extLst>
          </p:cNvPr>
          <p:cNvSpPr txBox="1"/>
          <p:nvPr/>
        </p:nvSpPr>
        <p:spPr>
          <a:xfrm>
            <a:off x="377456" y="1247843"/>
            <a:ext cx="6093912" cy="400110"/>
          </a:xfrm>
          <a:prstGeom prst="rect">
            <a:avLst/>
          </a:prstGeom>
          <a:noFill/>
        </p:spPr>
        <p:txBody>
          <a:bodyPr wrap="square">
            <a:spAutoFit/>
          </a:bodyPr>
          <a:lstStyle>
            <a:defPPr>
              <a:defRPr lang="es-AR"/>
            </a:defPPr>
            <a:lvl1pPr>
              <a:defRPr sz="2000" b="1">
                <a:latin typeface="Flama-Bold"/>
              </a:defRPr>
            </a:lvl1pPr>
          </a:lstStyle>
          <a:p>
            <a:r>
              <a:rPr lang="es-AR" dirty="0"/>
              <a:t>Resultado Monte Carlo P90, P50, P10</a:t>
            </a:r>
          </a:p>
        </p:txBody>
      </p:sp>
    </p:spTree>
    <p:extLst>
      <p:ext uri="{BB962C8B-B14F-4D97-AF65-F5344CB8AC3E}">
        <p14:creationId xmlns:p14="http://schemas.microsoft.com/office/powerpoint/2010/main" val="1155655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01C8015-1607-07FB-208B-F04AD96A457C}"/>
              </a:ext>
            </a:extLst>
          </p:cNvPr>
          <p:cNvSpPr txBox="1"/>
          <p:nvPr/>
        </p:nvSpPr>
        <p:spPr>
          <a:xfrm>
            <a:off x="279307" y="1644109"/>
            <a:ext cx="11844339" cy="646331"/>
          </a:xfrm>
          <a:prstGeom prst="rect">
            <a:avLst/>
          </a:prstGeom>
          <a:noFill/>
        </p:spPr>
        <p:txBody>
          <a:bodyPr wrap="square">
            <a:spAutoFit/>
          </a:bodyPr>
          <a:lstStyle/>
          <a:p>
            <a:r>
              <a:rPr lang="es-ES" dirty="0">
                <a:latin typeface="Flama-Bold"/>
              </a:rPr>
              <a:t>Un modelo integral de producción es simular lo que sucede en el reservorio y en superficie para eso se utilizan los siguientes softwares: MBAL + PROSPER + GAP</a:t>
            </a:r>
          </a:p>
        </p:txBody>
      </p:sp>
      <p:pic>
        <p:nvPicPr>
          <p:cNvPr id="7" name="Imagen 6">
            <a:extLst>
              <a:ext uri="{FF2B5EF4-FFF2-40B4-BE49-F238E27FC236}">
                <a16:creationId xmlns:a16="http://schemas.microsoft.com/office/drawing/2014/main" id="{23864887-2B57-FA42-C85E-58E14BC6B8F3}"/>
              </a:ext>
            </a:extLst>
          </p:cNvPr>
          <p:cNvPicPr>
            <a:picLocks noChangeAspect="1"/>
          </p:cNvPicPr>
          <p:nvPr/>
        </p:nvPicPr>
        <p:blipFill>
          <a:blip r:embed="rId3"/>
          <a:stretch>
            <a:fillRect/>
          </a:stretch>
        </p:blipFill>
        <p:spPr>
          <a:xfrm>
            <a:off x="514766" y="2290440"/>
            <a:ext cx="11608880" cy="3647479"/>
          </a:xfrm>
          <a:prstGeom prst="rect">
            <a:avLst/>
          </a:prstGeom>
        </p:spPr>
      </p:pic>
      <p:sp>
        <p:nvSpPr>
          <p:cNvPr id="9" name="CuadroTexto 8">
            <a:extLst>
              <a:ext uri="{FF2B5EF4-FFF2-40B4-BE49-F238E27FC236}">
                <a16:creationId xmlns:a16="http://schemas.microsoft.com/office/drawing/2014/main" id="{596A6D32-7147-18F6-4219-6E5FCB11AC32}"/>
              </a:ext>
            </a:extLst>
          </p:cNvPr>
          <p:cNvSpPr txBox="1"/>
          <p:nvPr/>
        </p:nvSpPr>
        <p:spPr>
          <a:xfrm>
            <a:off x="211930" y="5625585"/>
            <a:ext cx="9122569" cy="923330"/>
          </a:xfrm>
          <a:prstGeom prst="rect">
            <a:avLst/>
          </a:prstGeom>
          <a:noFill/>
        </p:spPr>
        <p:txBody>
          <a:bodyPr wrap="square">
            <a:spAutoFit/>
          </a:bodyPr>
          <a:lstStyle/>
          <a:p>
            <a:r>
              <a:rPr lang="es-ES" dirty="0"/>
              <a:t>Objetivos por los cuales se realiza el modelo integral de producción.</a:t>
            </a:r>
          </a:p>
          <a:p>
            <a:pPr marL="285750" indent="-285750">
              <a:buFont typeface="Arial" panose="020B0604020202020204" pitchFamily="34" charset="0"/>
              <a:buChar char="•"/>
            </a:pPr>
            <a:r>
              <a:rPr lang="es-ES" dirty="0"/>
              <a:t>Estimar la presión de reservorio a distintos tiempos para armar el plan de desarrollo</a:t>
            </a:r>
          </a:p>
          <a:p>
            <a:pPr marL="285750" indent="-285750">
              <a:buFont typeface="Arial" panose="020B0604020202020204" pitchFamily="34" charset="0"/>
              <a:buChar char="•"/>
            </a:pPr>
            <a:r>
              <a:rPr lang="es-ES" dirty="0"/>
              <a:t>Realizar escenarios de producción con el fin de establecer la necesidad o no de compresión</a:t>
            </a:r>
          </a:p>
        </p:txBody>
      </p:sp>
      <p:sp>
        <p:nvSpPr>
          <p:cNvPr id="11" name="CuadroTexto 10">
            <a:extLst>
              <a:ext uri="{FF2B5EF4-FFF2-40B4-BE49-F238E27FC236}">
                <a16:creationId xmlns:a16="http://schemas.microsoft.com/office/drawing/2014/main" id="{829D1B1A-34DC-3803-CA4E-84B1C9B42925}"/>
              </a:ext>
            </a:extLst>
          </p:cNvPr>
          <p:cNvSpPr txBox="1"/>
          <p:nvPr/>
        </p:nvSpPr>
        <p:spPr>
          <a:xfrm>
            <a:off x="279307" y="1010347"/>
            <a:ext cx="6119812" cy="400110"/>
          </a:xfrm>
          <a:prstGeom prst="rect">
            <a:avLst/>
          </a:prstGeom>
          <a:noFill/>
        </p:spPr>
        <p:txBody>
          <a:bodyPr wrap="square">
            <a:spAutoFit/>
          </a:bodyPr>
          <a:lstStyle/>
          <a:p>
            <a:r>
              <a:rPr lang="es-AR" sz="2000" b="1" dirty="0">
                <a:latin typeface="Flama-Bold"/>
              </a:rPr>
              <a:t>Modelo Integral de Producción</a:t>
            </a:r>
          </a:p>
        </p:txBody>
      </p:sp>
      <p:pic>
        <p:nvPicPr>
          <p:cNvPr id="2" name="Imagen 1">
            <a:extLst>
              <a:ext uri="{FF2B5EF4-FFF2-40B4-BE49-F238E27FC236}">
                <a16:creationId xmlns:a16="http://schemas.microsoft.com/office/drawing/2014/main" id="{329E67CA-8BCA-D1EA-1FB6-4724DEE8A897}"/>
              </a:ext>
            </a:extLst>
          </p:cNvPr>
          <p:cNvPicPr>
            <a:picLocks noChangeAspect="1"/>
          </p:cNvPicPr>
          <p:nvPr/>
        </p:nvPicPr>
        <p:blipFill>
          <a:blip r:embed="rId4"/>
          <a:stretch>
            <a:fillRect/>
          </a:stretch>
        </p:blipFill>
        <p:spPr>
          <a:xfrm>
            <a:off x="84823" y="6631806"/>
            <a:ext cx="12022354" cy="79952"/>
          </a:xfrm>
          <a:prstGeom prst="rect">
            <a:avLst/>
          </a:prstGeom>
        </p:spPr>
      </p:pic>
    </p:spTree>
    <p:extLst>
      <p:ext uri="{BB962C8B-B14F-4D97-AF65-F5344CB8AC3E}">
        <p14:creationId xmlns:p14="http://schemas.microsoft.com/office/powerpoint/2010/main" val="2468891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ACA9BF5-D8EA-A51F-F2EC-E7749ADFF9DF}"/>
              </a:ext>
            </a:extLst>
          </p:cNvPr>
          <p:cNvSpPr txBox="1"/>
          <p:nvPr/>
        </p:nvSpPr>
        <p:spPr>
          <a:xfrm>
            <a:off x="295073" y="961275"/>
            <a:ext cx="6096000" cy="400110"/>
          </a:xfrm>
          <a:prstGeom prst="rect">
            <a:avLst/>
          </a:prstGeom>
          <a:noFill/>
        </p:spPr>
        <p:txBody>
          <a:bodyPr wrap="square">
            <a:spAutoFit/>
          </a:bodyPr>
          <a:lstStyle/>
          <a:p>
            <a:r>
              <a:rPr lang="es-AR" sz="2000" b="1" dirty="0" err="1">
                <a:latin typeface="Flama-Bold"/>
              </a:rPr>
              <a:t>Workflow</a:t>
            </a:r>
            <a:endParaRPr lang="es-AR" sz="2000" b="1" dirty="0">
              <a:latin typeface="Flama-Bold"/>
            </a:endParaRPr>
          </a:p>
        </p:txBody>
      </p:sp>
      <p:pic>
        <p:nvPicPr>
          <p:cNvPr id="2" name="Imagen 1">
            <a:extLst>
              <a:ext uri="{FF2B5EF4-FFF2-40B4-BE49-F238E27FC236}">
                <a16:creationId xmlns:a16="http://schemas.microsoft.com/office/drawing/2014/main" id="{BB2D8536-6A48-9E33-8208-7F913C49546C}"/>
              </a:ext>
            </a:extLst>
          </p:cNvPr>
          <p:cNvPicPr>
            <a:picLocks noChangeAspect="1"/>
          </p:cNvPicPr>
          <p:nvPr/>
        </p:nvPicPr>
        <p:blipFill>
          <a:blip r:embed="rId3"/>
          <a:stretch>
            <a:fillRect/>
          </a:stretch>
        </p:blipFill>
        <p:spPr>
          <a:xfrm>
            <a:off x="84823" y="6631806"/>
            <a:ext cx="12022354" cy="79952"/>
          </a:xfrm>
          <a:prstGeom prst="rect">
            <a:avLst/>
          </a:prstGeom>
        </p:spPr>
      </p:pic>
      <p:grpSp>
        <p:nvGrpSpPr>
          <p:cNvPr id="6" name="Grupo 5">
            <a:extLst>
              <a:ext uri="{FF2B5EF4-FFF2-40B4-BE49-F238E27FC236}">
                <a16:creationId xmlns:a16="http://schemas.microsoft.com/office/drawing/2014/main" id="{18E99290-8BC3-F79B-9D7B-C9D211D5CA73}"/>
              </a:ext>
            </a:extLst>
          </p:cNvPr>
          <p:cNvGrpSpPr/>
          <p:nvPr/>
        </p:nvGrpSpPr>
        <p:grpSpPr>
          <a:xfrm>
            <a:off x="1632403" y="2093578"/>
            <a:ext cx="8927194" cy="3506743"/>
            <a:chOff x="1632403" y="2093578"/>
            <a:chExt cx="8927194" cy="3506743"/>
          </a:xfrm>
        </p:grpSpPr>
        <p:pic>
          <p:nvPicPr>
            <p:cNvPr id="3" name="Imagen 2" descr="Un dibujo de una persona&#10;&#10;Descripción generada automáticamente con confianza media">
              <a:extLst>
                <a:ext uri="{FF2B5EF4-FFF2-40B4-BE49-F238E27FC236}">
                  <a16:creationId xmlns:a16="http://schemas.microsoft.com/office/drawing/2014/main" id="{C2AA4329-8CAC-D4B5-6246-FF4AC475DE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2403" y="2093578"/>
              <a:ext cx="8927194" cy="3506743"/>
            </a:xfrm>
            <a:prstGeom prst="rect">
              <a:avLst/>
            </a:prstGeom>
          </p:spPr>
        </p:pic>
        <p:sp>
          <p:nvSpPr>
            <p:cNvPr id="4" name="CuadroTexto 3">
              <a:extLst>
                <a:ext uri="{FF2B5EF4-FFF2-40B4-BE49-F238E27FC236}">
                  <a16:creationId xmlns:a16="http://schemas.microsoft.com/office/drawing/2014/main" id="{3F0796A0-3766-2D24-F753-FE40F6D1DB6C}"/>
                </a:ext>
              </a:extLst>
            </p:cNvPr>
            <p:cNvSpPr txBox="1"/>
            <p:nvPr/>
          </p:nvSpPr>
          <p:spPr>
            <a:xfrm>
              <a:off x="8082845" y="3128918"/>
              <a:ext cx="2167466" cy="600164"/>
            </a:xfrm>
            <a:prstGeom prst="rect">
              <a:avLst/>
            </a:prstGeom>
            <a:solidFill>
              <a:srgbClr val="614F9A"/>
            </a:solidFill>
          </p:spPr>
          <p:txBody>
            <a:bodyPr wrap="square" rtlCol="0">
              <a:spAutoFit/>
            </a:bodyPr>
            <a:lstStyle/>
            <a:p>
              <a:r>
                <a:rPr lang="es-ES" sz="1100" dirty="0">
                  <a:solidFill>
                    <a:schemeClr val="bg1"/>
                  </a:solidFill>
                  <a:latin typeface="Arial" panose="020B0604020202020204" pitchFamily="34" charset="0"/>
                  <a:cs typeface="Arial" panose="020B0604020202020204" pitchFamily="34" charset="0"/>
                </a:rPr>
                <a:t>Generación de distintos escenarios de producción para optimizar la venta de gas.</a:t>
              </a:r>
              <a:endParaRPr lang="es-AR" sz="11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14399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98A4546-AC0E-140B-2DBE-CB1C7FA07C70}"/>
              </a:ext>
            </a:extLst>
          </p:cNvPr>
          <p:cNvPicPr>
            <a:picLocks noChangeAspect="1"/>
          </p:cNvPicPr>
          <p:nvPr/>
        </p:nvPicPr>
        <p:blipFill>
          <a:blip r:embed="rId3"/>
          <a:stretch>
            <a:fillRect/>
          </a:stretch>
        </p:blipFill>
        <p:spPr>
          <a:xfrm>
            <a:off x="84823" y="6631806"/>
            <a:ext cx="12022354" cy="79952"/>
          </a:xfrm>
          <a:prstGeom prst="rect">
            <a:avLst/>
          </a:prstGeom>
        </p:spPr>
      </p:pic>
      <p:sp>
        <p:nvSpPr>
          <p:cNvPr id="27" name="CuadroTexto 26">
            <a:extLst>
              <a:ext uri="{FF2B5EF4-FFF2-40B4-BE49-F238E27FC236}">
                <a16:creationId xmlns:a16="http://schemas.microsoft.com/office/drawing/2014/main" id="{5371389C-046B-054D-5573-990CCA19A167}"/>
              </a:ext>
            </a:extLst>
          </p:cNvPr>
          <p:cNvSpPr txBox="1"/>
          <p:nvPr/>
        </p:nvSpPr>
        <p:spPr>
          <a:xfrm>
            <a:off x="241319" y="982238"/>
            <a:ext cx="6820100" cy="400110"/>
          </a:xfrm>
          <a:prstGeom prst="rect">
            <a:avLst/>
          </a:prstGeom>
          <a:noFill/>
        </p:spPr>
        <p:txBody>
          <a:bodyPr wrap="square">
            <a:spAutoFit/>
          </a:bodyPr>
          <a:lstStyle/>
          <a:p>
            <a:pPr>
              <a:defRPr/>
            </a:pPr>
            <a:r>
              <a:rPr lang="es-ES" sz="2000" b="1" dirty="0">
                <a:latin typeface="Flama"/>
              </a:rPr>
              <a:t>Balance de materiales – MBAL modelo tres Tanques (Actual)</a:t>
            </a:r>
            <a:endParaRPr kumimoji="0" lang="es-AR" sz="3200" b="1" i="0" u="none" strike="noStrike" kern="1200" cap="none" spc="0" normalizeH="0" baseline="0" noProof="0" dirty="0">
              <a:ln>
                <a:noFill/>
              </a:ln>
              <a:effectLst/>
              <a:uLnTx/>
              <a:uFillTx/>
              <a:latin typeface="Flama"/>
            </a:endParaRPr>
          </a:p>
        </p:txBody>
      </p:sp>
      <p:pic>
        <p:nvPicPr>
          <p:cNvPr id="33" name="Imagen 32">
            <a:extLst>
              <a:ext uri="{FF2B5EF4-FFF2-40B4-BE49-F238E27FC236}">
                <a16:creationId xmlns:a16="http://schemas.microsoft.com/office/drawing/2014/main" id="{371E7F75-6282-0B36-22BC-5987F1713921}"/>
              </a:ext>
            </a:extLst>
          </p:cNvPr>
          <p:cNvPicPr>
            <a:picLocks noChangeAspect="1"/>
          </p:cNvPicPr>
          <p:nvPr/>
        </p:nvPicPr>
        <p:blipFill>
          <a:blip r:embed="rId4"/>
          <a:stretch>
            <a:fillRect/>
          </a:stretch>
        </p:blipFill>
        <p:spPr>
          <a:xfrm>
            <a:off x="1858463" y="1117114"/>
            <a:ext cx="8475073" cy="5740886"/>
          </a:xfrm>
          <a:prstGeom prst="rect">
            <a:avLst/>
          </a:prstGeom>
        </p:spPr>
      </p:pic>
      <p:pic>
        <p:nvPicPr>
          <p:cNvPr id="36" name="Imagen 35" descr="Interfaz de usuario gráfica, Gráfico&#10;&#10;Descripción generada automáticamente">
            <a:extLst>
              <a:ext uri="{FF2B5EF4-FFF2-40B4-BE49-F238E27FC236}">
                <a16:creationId xmlns:a16="http://schemas.microsoft.com/office/drawing/2014/main" id="{83E26EBB-1625-D36E-D720-C225DCD578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20777" y="4126832"/>
            <a:ext cx="3229903" cy="1331743"/>
          </a:xfrm>
          <a:prstGeom prst="rect">
            <a:avLst/>
          </a:prstGeom>
          <a:ln w="3175">
            <a:solidFill>
              <a:schemeClr val="tx1"/>
            </a:solidFill>
          </a:ln>
        </p:spPr>
      </p:pic>
      <p:pic>
        <p:nvPicPr>
          <p:cNvPr id="37" name="Imagen 36" descr="Imagen que contiene Interfaz de usuario gráfica&#10;&#10;Descripción generada automáticamente">
            <a:extLst>
              <a:ext uri="{FF2B5EF4-FFF2-40B4-BE49-F238E27FC236}">
                <a16:creationId xmlns:a16="http://schemas.microsoft.com/office/drawing/2014/main" id="{1AAC96E2-5FC6-FFC0-7DA9-83311119A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4494" y="4796716"/>
            <a:ext cx="2221607" cy="2061284"/>
          </a:xfrm>
          <a:prstGeom prst="rect">
            <a:avLst/>
          </a:prstGeom>
        </p:spPr>
      </p:pic>
      <p:pic>
        <p:nvPicPr>
          <p:cNvPr id="38" name="Imagen 37">
            <a:extLst>
              <a:ext uri="{FF2B5EF4-FFF2-40B4-BE49-F238E27FC236}">
                <a16:creationId xmlns:a16="http://schemas.microsoft.com/office/drawing/2014/main" id="{82715433-E8E3-B4BA-4955-C2318F55DC46}"/>
              </a:ext>
            </a:extLst>
          </p:cNvPr>
          <p:cNvPicPr>
            <a:picLocks noChangeAspect="1"/>
          </p:cNvPicPr>
          <p:nvPr/>
        </p:nvPicPr>
        <p:blipFill>
          <a:blip r:embed="rId7"/>
          <a:stretch>
            <a:fillRect/>
          </a:stretch>
        </p:blipFill>
        <p:spPr>
          <a:xfrm>
            <a:off x="9005013" y="847340"/>
            <a:ext cx="3151088" cy="2944550"/>
          </a:xfrm>
          <a:prstGeom prst="rect">
            <a:avLst/>
          </a:prstGeom>
        </p:spPr>
      </p:pic>
      <p:pic>
        <p:nvPicPr>
          <p:cNvPr id="39" name="Imagen 38" descr="Interfaz de usuario gráfica, Aplicación&#10;&#10;Descripción generada automáticamente">
            <a:extLst>
              <a:ext uri="{FF2B5EF4-FFF2-40B4-BE49-F238E27FC236}">
                <a16:creationId xmlns:a16="http://schemas.microsoft.com/office/drawing/2014/main" id="{6DCB1186-F4FF-A653-442D-492AF4EDC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05" y="1517224"/>
            <a:ext cx="3349995" cy="1499875"/>
          </a:xfrm>
          <a:prstGeom prst="rect">
            <a:avLst/>
          </a:prstGeom>
          <a:ln w="9525">
            <a:solidFill>
              <a:schemeClr val="tx1"/>
            </a:solidFill>
          </a:ln>
        </p:spPr>
      </p:pic>
      <p:pic>
        <p:nvPicPr>
          <p:cNvPr id="40" name="Imagen 39" descr="Texto&#10;&#10;Descripción generada automáticamente con confianza media">
            <a:extLst>
              <a:ext uri="{FF2B5EF4-FFF2-40B4-BE49-F238E27FC236}">
                <a16:creationId xmlns:a16="http://schemas.microsoft.com/office/drawing/2014/main" id="{2A7345DC-3B4C-81C6-0047-DFB61DAF33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89" y="2396353"/>
            <a:ext cx="2424779" cy="2111501"/>
          </a:xfrm>
          <a:prstGeom prst="rect">
            <a:avLst/>
          </a:prstGeom>
        </p:spPr>
      </p:pic>
      <p:pic>
        <p:nvPicPr>
          <p:cNvPr id="41" name="Imagen 40">
            <a:extLst>
              <a:ext uri="{FF2B5EF4-FFF2-40B4-BE49-F238E27FC236}">
                <a16:creationId xmlns:a16="http://schemas.microsoft.com/office/drawing/2014/main" id="{0921F472-3D1F-9817-3F1F-F546975F7811}"/>
              </a:ext>
            </a:extLst>
          </p:cNvPr>
          <p:cNvPicPr>
            <a:picLocks noChangeAspect="1"/>
          </p:cNvPicPr>
          <p:nvPr/>
        </p:nvPicPr>
        <p:blipFill>
          <a:blip r:embed="rId10"/>
          <a:stretch>
            <a:fillRect/>
          </a:stretch>
        </p:blipFill>
        <p:spPr>
          <a:xfrm>
            <a:off x="84822" y="5141051"/>
            <a:ext cx="2733641" cy="1547557"/>
          </a:xfrm>
          <a:prstGeom prst="rect">
            <a:avLst/>
          </a:prstGeom>
        </p:spPr>
      </p:pic>
    </p:spTree>
    <p:extLst>
      <p:ext uri="{BB962C8B-B14F-4D97-AF65-F5344CB8AC3E}">
        <p14:creationId xmlns:p14="http://schemas.microsoft.com/office/powerpoint/2010/main" val="3795894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D095B83-0EDE-EF5F-5EA2-2E26D34F47D6}"/>
              </a:ext>
            </a:extLst>
          </p:cNvPr>
          <p:cNvPicPr>
            <a:picLocks noChangeAspect="1"/>
          </p:cNvPicPr>
          <p:nvPr/>
        </p:nvPicPr>
        <p:blipFill>
          <a:blip r:embed="rId2"/>
          <a:stretch>
            <a:fillRect/>
          </a:stretch>
        </p:blipFill>
        <p:spPr>
          <a:xfrm>
            <a:off x="84823" y="6631806"/>
            <a:ext cx="12022354" cy="79952"/>
          </a:xfrm>
          <a:prstGeom prst="rect">
            <a:avLst/>
          </a:prstGeom>
        </p:spPr>
      </p:pic>
      <p:pic>
        <p:nvPicPr>
          <p:cNvPr id="2" name="Imagen 1">
            <a:extLst>
              <a:ext uri="{FF2B5EF4-FFF2-40B4-BE49-F238E27FC236}">
                <a16:creationId xmlns:a16="http://schemas.microsoft.com/office/drawing/2014/main" id="{828B2B52-7C2E-335F-07D7-B6CE44673CE0}"/>
              </a:ext>
            </a:extLst>
          </p:cNvPr>
          <p:cNvPicPr>
            <a:picLocks noChangeAspect="1"/>
          </p:cNvPicPr>
          <p:nvPr/>
        </p:nvPicPr>
        <p:blipFill>
          <a:blip r:embed="rId3"/>
          <a:stretch>
            <a:fillRect/>
          </a:stretch>
        </p:blipFill>
        <p:spPr>
          <a:xfrm>
            <a:off x="1303020" y="1523700"/>
            <a:ext cx="9806676" cy="5108106"/>
          </a:xfrm>
          <a:prstGeom prst="rect">
            <a:avLst/>
          </a:prstGeom>
        </p:spPr>
      </p:pic>
      <p:sp>
        <p:nvSpPr>
          <p:cNvPr id="3" name="CuadroTexto 2">
            <a:extLst>
              <a:ext uri="{FF2B5EF4-FFF2-40B4-BE49-F238E27FC236}">
                <a16:creationId xmlns:a16="http://schemas.microsoft.com/office/drawing/2014/main" id="{4D9E8FDA-714F-E7AC-93EF-6A521F3E6D70}"/>
              </a:ext>
            </a:extLst>
          </p:cNvPr>
          <p:cNvSpPr txBox="1"/>
          <p:nvPr/>
        </p:nvSpPr>
        <p:spPr>
          <a:xfrm>
            <a:off x="241319" y="982238"/>
            <a:ext cx="6820100" cy="400110"/>
          </a:xfrm>
          <a:prstGeom prst="rect">
            <a:avLst/>
          </a:prstGeom>
          <a:noFill/>
        </p:spPr>
        <p:txBody>
          <a:bodyPr wrap="square">
            <a:spAutoFit/>
          </a:bodyPr>
          <a:lstStyle/>
          <a:p>
            <a:pPr>
              <a:defRPr/>
            </a:pPr>
            <a:r>
              <a:rPr kumimoji="0" lang="es-ES" sz="2000" b="1" i="0" u="none" strike="noStrike" kern="1200" cap="none" spc="0" normalizeH="0" baseline="0" noProof="0" dirty="0">
                <a:ln>
                  <a:noFill/>
                </a:ln>
                <a:effectLst/>
                <a:uLnTx/>
                <a:uFillTx/>
                <a:latin typeface="Flama"/>
              </a:rPr>
              <a:t>Ajuste Tanque Norte</a:t>
            </a:r>
            <a:endParaRPr kumimoji="0" lang="es-AR" sz="3200" b="1" i="0" u="none" strike="noStrike" kern="1200" cap="none" spc="0" normalizeH="0" baseline="0" noProof="0" dirty="0">
              <a:ln>
                <a:noFill/>
              </a:ln>
              <a:effectLst/>
              <a:uLnTx/>
              <a:uFillTx/>
              <a:latin typeface="Flama"/>
            </a:endParaRPr>
          </a:p>
        </p:txBody>
      </p:sp>
    </p:spTree>
    <p:extLst>
      <p:ext uri="{BB962C8B-B14F-4D97-AF65-F5344CB8AC3E}">
        <p14:creationId xmlns:p14="http://schemas.microsoft.com/office/powerpoint/2010/main" val="2145791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D095B83-0EDE-EF5F-5EA2-2E26D34F47D6}"/>
              </a:ext>
            </a:extLst>
          </p:cNvPr>
          <p:cNvPicPr>
            <a:picLocks noChangeAspect="1"/>
          </p:cNvPicPr>
          <p:nvPr/>
        </p:nvPicPr>
        <p:blipFill>
          <a:blip r:embed="rId2"/>
          <a:stretch>
            <a:fillRect/>
          </a:stretch>
        </p:blipFill>
        <p:spPr>
          <a:xfrm>
            <a:off x="84823" y="6631806"/>
            <a:ext cx="12022354" cy="79952"/>
          </a:xfrm>
          <a:prstGeom prst="rect">
            <a:avLst/>
          </a:prstGeom>
        </p:spPr>
      </p:pic>
      <p:pic>
        <p:nvPicPr>
          <p:cNvPr id="5" name="Imagen 4">
            <a:extLst>
              <a:ext uri="{FF2B5EF4-FFF2-40B4-BE49-F238E27FC236}">
                <a16:creationId xmlns:a16="http://schemas.microsoft.com/office/drawing/2014/main" id="{DF1A7859-37A9-5507-4C3B-EA7B17AE5A1C}"/>
              </a:ext>
            </a:extLst>
          </p:cNvPr>
          <p:cNvPicPr>
            <a:picLocks noChangeAspect="1"/>
          </p:cNvPicPr>
          <p:nvPr/>
        </p:nvPicPr>
        <p:blipFill>
          <a:blip r:embed="rId3"/>
          <a:stretch>
            <a:fillRect/>
          </a:stretch>
        </p:blipFill>
        <p:spPr>
          <a:xfrm>
            <a:off x="1381975" y="1520190"/>
            <a:ext cx="9750153" cy="5191568"/>
          </a:xfrm>
          <a:prstGeom prst="rect">
            <a:avLst/>
          </a:prstGeom>
        </p:spPr>
      </p:pic>
      <p:sp>
        <p:nvSpPr>
          <p:cNvPr id="6" name="CuadroTexto 5">
            <a:extLst>
              <a:ext uri="{FF2B5EF4-FFF2-40B4-BE49-F238E27FC236}">
                <a16:creationId xmlns:a16="http://schemas.microsoft.com/office/drawing/2014/main" id="{4F94C911-3BA4-72AA-1F1A-653029E5E4E7}"/>
              </a:ext>
            </a:extLst>
          </p:cNvPr>
          <p:cNvSpPr txBox="1"/>
          <p:nvPr/>
        </p:nvSpPr>
        <p:spPr>
          <a:xfrm>
            <a:off x="241319" y="982238"/>
            <a:ext cx="6820100" cy="400110"/>
          </a:xfrm>
          <a:prstGeom prst="rect">
            <a:avLst/>
          </a:prstGeom>
          <a:noFill/>
        </p:spPr>
        <p:txBody>
          <a:bodyPr wrap="square">
            <a:spAutoFit/>
          </a:bodyPr>
          <a:lstStyle/>
          <a:p>
            <a:pPr>
              <a:defRPr/>
            </a:pPr>
            <a:r>
              <a:rPr kumimoji="0" lang="es-ES" sz="2000" b="1" i="0" u="none" strike="noStrike" kern="1200" cap="none" spc="0" normalizeH="0" baseline="0" noProof="0" dirty="0">
                <a:ln>
                  <a:noFill/>
                </a:ln>
                <a:effectLst/>
                <a:uLnTx/>
                <a:uFillTx/>
                <a:latin typeface="Flama"/>
              </a:rPr>
              <a:t>Ajuste Tanque Centro</a:t>
            </a:r>
            <a:endParaRPr kumimoji="0" lang="es-AR" sz="3200" b="1" i="0" u="none" strike="noStrike" kern="1200" cap="none" spc="0" normalizeH="0" baseline="0" noProof="0" dirty="0">
              <a:ln>
                <a:noFill/>
              </a:ln>
              <a:effectLst/>
              <a:uLnTx/>
              <a:uFillTx/>
              <a:latin typeface="Flama"/>
            </a:endParaRPr>
          </a:p>
        </p:txBody>
      </p:sp>
    </p:spTree>
    <p:extLst>
      <p:ext uri="{BB962C8B-B14F-4D97-AF65-F5344CB8AC3E}">
        <p14:creationId xmlns:p14="http://schemas.microsoft.com/office/powerpoint/2010/main" val="2705562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8241C14-3F71-D521-DED1-FE3A833B491F}"/>
              </a:ext>
            </a:extLst>
          </p:cNvPr>
          <p:cNvSpPr txBox="1"/>
          <p:nvPr/>
        </p:nvSpPr>
        <p:spPr>
          <a:xfrm>
            <a:off x="294674" y="975059"/>
            <a:ext cx="6096000" cy="400110"/>
          </a:xfrm>
          <a:prstGeom prst="rect">
            <a:avLst/>
          </a:prstGeom>
          <a:noFill/>
        </p:spPr>
        <p:txBody>
          <a:bodyPr wrap="square">
            <a:spAutoFit/>
          </a:bodyPr>
          <a:lstStyle/>
          <a:p>
            <a:r>
              <a:rPr lang="es-AR" sz="2000" b="1" dirty="0">
                <a:latin typeface="Flama-Bold"/>
              </a:rPr>
              <a:t>Gradiente de Presiones</a:t>
            </a:r>
          </a:p>
        </p:txBody>
      </p:sp>
      <p:pic>
        <p:nvPicPr>
          <p:cNvPr id="3" name="Imagen 2">
            <a:extLst>
              <a:ext uri="{FF2B5EF4-FFF2-40B4-BE49-F238E27FC236}">
                <a16:creationId xmlns:a16="http://schemas.microsoft.com/office/drawing/2014/main" id="{B75E0BF5-0722-9628-E171-C32D5FD37CEF}"/>
              </a:ext>
            </a:extLst>
          </p:cNvPr>
          <p:cNvPicPr>
            <a:picLocks noChangeAspect="1"/>
          </p:cNvPicPr>
          <p:nvPr/>
        </p:nvPicPr>
        <p:blipFill>
          <a:blip r:embed="rId3"/>
          <a:stretch>
            <a:fillRect/>
          </a:stretch>
        </p:blipFill>
        <p:spPr>
          <a:xfrm>
            <a:off x="84823" y="6631806"/>
            <a:ext cx="12022354" cy="79952"/>
          </a:xfrm>
          <a:prstGeom prst="rect">
            <a:avLst/>
          </a:prstGeom>
        </p:spPr>
      </p:pic>
      <p:pic>
        <p:nvPicPr>
          <p:cNvPr id="5" name="Imagen 4">
            <a:extLst>
              <a:ext uri="{FF2B5EF4-FFF2-40B4-BE49-F238E27FC236}">
                <a16:creationId xmlns:a16="http://schemas.microsoft.com/office/drawing/2014/main" id="{DCD12966-1D69-9E29-374E-DCFDDA861BC6}"/>
              </a:ext>
            </a:extLst>
          </p:cNvPr>
          <p:cNvPicPr>
            <a:picLocks noChangeAspect="1"/>
          </p:cNvPicPr>
          <p:nvPr/>
        </p:nvPicPr>
        <p:blipFill>
          <a:blip r:embed="rId4"/>
          <a:stretch>
            <a:fillRect/>
          </a:stretch>
        </p:blipFill>
        <p:spPr>
          <a:xfrm>
            <a:off x="2065867" y="1432880"/>
            <a:ext cx="7866116" cy="5141215"/>
          </a:xfrm>
          <a:prstGeom prst="rect">
            <a:avLst/>
          </a:prstGeom>
        </p:spPr>
      </p:pic>
    </p:spTree>
    <p:extLst>
      <p:ext uri="{BB962C8B-B14F-4D97-AF65-F5344CB8AC3E}">
        <p14:creationId xmlns:p14="http://schemas.microsoft.com/office/powerpoint/2010/main" val="2835034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AD263403-49A3-1D55-85FB-D0237DDB4AFE}"/>
              </a:ext>
            </a:extLst>
          </p:cNvPr>
          <p:cNvSpPr txBox="1"/>
          <p:nvPr/>
        </p:nvSpPr>
        <p:spPr>
          <a:xfrm>
            <a:off x="330925" y="1038198"/>
            <a:ext cx="10763795" cy="4893647"/>
          </a:xfrm>
          <a:prstGeom prst="rect">
            <a:avLst/>
          </a:prstGeom>
          <a:noFill/>
        </p:spPr>
        <p:txBody>
          <a:bodyPr wrap="square">
            <a:spAutoFit/>
          </a:bodyPr>
          <a:lstStyle/>
          <a:p>
            <a:r>
              <a:rPr lang="es-AR" sz="2400" b="1" dirty="0">
                <a:latin typeface="Flama-Bold"/>
              </a:rPr>
              <a:t>Planteo de Problema/Situación</a:t>
            </a:r>
          </a:p>
          <a:p>
            <a:endParaRPr lang="es-AR" dirty="0">
              <a:latin typeface="Flama-Bold"/>
            </a:endParaRPr>
          </a:p>
          <a:p>
            <a:endParaRPr lang="es-AR" dirty="0">
              <a:latin typeface="Flama-Bold"/>
            </a:endParaRPr>
          </a:p>
          <a:p>
            <a:endParaRPr lang="es-AR" dirty="0">
              <a:latin typeface="Flama-Bold"/>
            </a:endParaRPr>
          </a:p>
          <a:p>
            <a:pPr marL="914400" lvl="1" indent="-457200">
              <a:buFont typeface="Arial" panose="020B0604020202020204" pitchFamily="34" charset="0"/>
              <a:buChar char="•"/>
              <a:defRPr/>
            </a:pPr>
            <a:r>
              <a:rPr lang="es-AR" dirty="0">
                <a:effectLst/>
                <a:latin typeface="Flama-Bold"/>
                <a:ea typeface="Helvetica Neue"/>
                <a:cs typeface="Helvetica Neue"/>
              </a:rPr>
              <a:t>En Diciembre del año 2020 se perfora el pozo exploratorio Pchu.x-1011 con objetivo de Gas en la Fm. D129 resultando exitoso. Producción inicial 275.000 m3/d de Gas.</a:t>
            </a:r>
          </a:p>
          <a:p>
            <a:pPr marL="914400" lvl="1" indent="-457200">
              <a:buFont typeface="Arial" panose="020B0604020202020204" pitchFamily="34" charset="0"/>
              <a:buChar char="•"/>
              <a:defRPr/>
            </a:pPr>
            <a:endParaRPr lang="es-AR" dirty="0">
              <a:effectLst/>
              <a:latin typeface="Flama-Bold"/>
              <a:ea typeface="Helvetica Neue"/>
              <a:cs typeface="Helvetica Neue"/>
            </a:endParaRPr>
          </a:p>
          <a:p>
            <a:pPr marL="914400" lvl="1" indent="-457200">
              <a:buFont typeface="Arial" panose="020B0604020202020204" pitchFamily="34" charset="0"/>
              <a:buChar char="•"/>
              <a:defRPr/>
            </a:pPr>
            <a:r>
              <a:rPr lang="es-AR" dirty="0">
                <a:latin typeface="Flama-Bold"/>
                <a:ea typeface="Helvetica Neue"/>
                <a:cs typeface="Helvetica Neue"/>
              </a:rPr>
              <a:t>Se plantea un escenario de desarrollo de entre 5 y 7 pozos para el bloque y una necesidad de </a:t>
            </a:r>
            <a:r>
              <a:rPr lang="es-AR" dirty="0" err="1">
                <a:latin typeface="Flama-Bold"/>
                <a:ea typeface="Helvetica Neue"/>
                <a:cs typeface="Helvetica Neue"/>
              </a:rPr>
              <a:t>facilities</a:t>
            </a:r>
            <a:r>
              <a:rPr lang="es-AR" dirty="0">
                <a:latin typeface="Flama-Bold"/>
                <a:ea typeface="Helvetica Neue"/>
                <a:cs typeface="Helvetica Neue"/>
              </a:rPr>
              <a:t> para producir el nuevo Yacimiento Chulengo.</a:t>
            </a:r>
          </a:p>
          <a:p>
            <a:pPr marL="914400" lvl="1" indent="-457200">
              <a:buFont typeface="Arial" panose="020B0604020202020204" pitchFamily="34" charset="0"/>
              <a:buChar char="•"/>
              <a:defRPr/>
            </a:pPr>
            <a:endParaRPr lang="es-AR" dirty="0">
              <a:latin typeface="Flama-Bold"/>
              <a:ea typeface="Helvetica Neue"/>
              <a:cs typeface="Helvetica Neue"/>
            </a:endParaRPr>
          </a:p>
          <a:p>
            <a:pPr marL="914400" lvl="1" indent="-457200">
              <a:buFont typeface="Arial" panose="020B0604020202020204" pitchFamily="34" charset="0"/>
              <a:buChar char="•"/>
              <a:defRPr/>
            </a:pPr>
            <a:r>
              <a:rPr lang="es-AR" dirty="0">
                <a:effectLst/>
                <a:latin typeface="Flama-Bold"/>
                <a:ea typeface="Helvetica Neue"/>
                <a:cs typeface="Helvetica Neue"/>
              </a:rPr>
              <a:t>Se montan separadores de baja y media presión en diferentes etapas quedando una capacidad total de 800.000 m3/d </a:t>
            </a:r>
            <a:r>
              <a:rPr lang="es-AR" dirty="0">
                <a:latin typeface="Flama-Bold"/>
                <a:ea typeface="Helvetica Neue"/>
                <a:cs typeface="Helvetica Neue"/>
              </a:rPr>
              <a:t>(</a:t>
            </a:r>
            <a:r>
              <a:rPr lang="es-AR" dirty="0" err="1">
                <a:latin typeface="Flama-Bold"/>
                <a:ea typeface="Helvetica Neue"/>
                <a:cs typeface="Helvetica Neue"/>
              </a:rPr>
              <a:t>Sep_BP</a:t>
            </a:r>
            <a:r>
              <a:rPr lang="es-AR" dirty="0">
                <a:latin typeface="Flama-Bold"/>
                <a:ea typeface="Helvetica Neue"/>
                <a:cs typeface="Helvetica Neue"/>
              </a:rPr>
              <a:t> 200.000m3/d y </a:t>
            </a:r>
            <a:r>
              <a:rPr lang="es-AR" dirty="0" err="1">
                <a:latin typeface="Flama-Bold"/>
                <a:ea typeface="Helvetica Neue"/>
                <a:cs typeface="Helvetica Neue"/>
              </a:rPr>
              <a:t>Sep_MP</a:t>
            </a:r>
            <a:r>
              <a:rPr lang="es-AR" dirty="0">
                <a:latin typeface="Flama-Bold"/>
                <a:ea typeface="Helvetica Neue"/>
                <a:cs typeface="Helvetica Neue"/>
              </a:rPr>
              <a:t> 600.000m3/d)</a:t>
            </a:r>
            <a:endParaRPr lang="es-AR" dirty="0">
              <a:effectLst/>
              <a:latin typeface="Flama-Bold"/>
              <a:ea typeface="Helvetica Neue"/>
              <a:cs typeface="Helvetica Neue"/>
            </a:endParaRPr>
          </a:p>
          <a:p>
            <a:pPr marL="914400" lvl="1" indent="-457200">
              <a:buFont typeface="Arial" panose="020B0604020202020204" pitchFamily="34" charset="0"/>
              <a:buChar char="•"/>
              <a:defRPr/>
            </a:pPr>
            <a:endParaRPr lang="es-AR" dirty="0">
              <a:effectLst/>
              <a:latin typeface="Flama-Bold"/>
              <a:ea typeface="Helvetica Neue"/>
              <a:cs typeface="Helvetica Neue"/>
            </a:endParaRPr>
          </a:p>
          <a:p>
            <a:pPr marL="914400" lvl="1" indent="-457200">
              <a:buFont typeface="Arial" panose="020B0604020202020204" pitchFamily="34" charset="0"/>
              <a:buChar char="•"/>
              <a:defRPr/>
            </a:pPr>
            <a:r>
              <a:rPr lang="es-AR" dirty="0">
                <a:latin typeface="Flama-Bold"/>
                <a:ea typeface="Helvetica Neue"/>
                <a:cs typeface="Helvetica Neue"/>
              </a:rPr>
              <a:t>Con el correr del desarrollo los pozos empiezan a declinar y se plantea la necesidad de un modelo integrado para obtener pronósticos de producción para optimizar el yacimiento y prever posibles sistemas de compresión.</a:t>
            </a:r>
            <a:endParaRPr lang="es-AR" dirty="0">
              <a:effectLst/>
              <a:latin typeface="Flama-Bold"/>
              <a:ea typeface="Helvetica Neue"/>
              <a:cs typeface="Helvetica Neue"/>
            </a:endParaRPr>
          </a:p>
          <a:p>
            <a:endParaRPr lang="es-AR" dirty="0">
              <a:latin typeface="Flama-Bold"/>
            </a:endParaRPr>
          </a:p>
        </p:txBody>
      </p:sp>
      <p:pic>
        <p:nvPicPr>
          <p:cNvPr id="8" name="Imagen 7">
            <a:extLst>
              <a:ext uri="{FF2B5EF4-FFF2-40B4-BE49-F238E27FC236}">
                <a16:creationId xmlns:a16="http://schemas.microsoft.com/office/drawing/2014/main" id="{50618DE4-10B8-B9FF-2575-FBAC6459630F}"/>
              </a:ext>
            </a:extLst>
          </p:cNvPr>
          <p:cNvPicPr>
            <a:picLocks noChangeAspect="1"/>
          </p:cNvPicPr>
          <p:nvPr/>
        </p:nvPicPr>
        <p:blipFill>
          <a:blip r:embed="rId2"/>
          <a:stretch>
            <a:fillRect/>
          </a:stretch>
        </p:blipFill>
        <p:spPr>
          <a:xfrm>
            <a:off x="84823" y="6631806"/>
            <a:ext cx="12022354" cy="79952"/>
          </a:xfrm>
          <a:prstGeom prst="rect">
            <a:avLst/>
          </a:prstGeom>
        </p:spPr>
      </p:pic>
    </p:spTree>
    <p:extLst>
      <p:ext uri="{BB962C8B-B14F-4D97-AF65-F5344CB8AC3E}">
        <p14:creationId xmlns:p14="http://schemas.microsoft.com/office/powerpoint/2010/main" val="3086799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CFE0123-DCCF-1686-C787-C6D3C6C86106}"/>
              </a:ext>
            </a:extLst>
          </p:cNvPr>
          <p:cNvPicPr>
            <a:picLocks noChangeAspect="1"/>
          </p:cNvPicPr>
          <p:nvPr/>
        </p:nvPicPr>
        <p:blipFill>
          <a:blip r:embed="rId3"/>
          <a:stretch>
            <a:fillRect/>
          </a:stretch>
        </p:blipFill>
        <p:spPr>
          <a:xfrm>
            <a:off x="84823" y="6631806"/>
            <a:ext cx="12022354" cy="79952"/>
          </a:xfrm>
          <a:prstGeom prst="rect">
            <a:avLst/>
          </a:prstGeom>
        </p:spPr>
      </p:pic>
      <p:sp>
        <p:nvSpPr>
          <p:cNvPr id="3" name="CuadroTexto 2">
            <a:extLst>
              <a:ext uri="{FF2B5EF4-FFF2-40B4-BE49-F238E27FC236}">
                <a16:creationId xmlns:a16="http://schemas.microsoft.com/office/drawing/2014/main" id="{6CC4D29A-1E74-0CED-76A3-59DA2525BC7F}"/>
              </a:ext>
            </a:extLst>
          </p:cNvPr>
          <p:cNvSpPr txBox="1"/>
          <p:nvPr/>
        </p:nvSpPr>
        <p:spPr>
          <a:xfrm>
            <a:off x="295073" y="961275"/>
            <a:ext cx="6096000" cy="400110"/>
          </a:xfrm>
          <a:prstGeom prst="rect">
            <a:avLst/>
          </a:prstGeom>
          <a:noFill/>
        </p:spPr>
        <p:txBody>
          <a:bodyPr wrap="square">
            <a:spAutoFit/>
          </a:bodyPr>
          <a:lstStyle/>
          <a:p>
            <a:r>
              <a:rPr lang="es-ES" sz="2000" b="1" dirty="0">
                <a:latin typeface="Flama-Bold"/>
              </a:rPr>
              <a:t>Ajuste IPR</a:t>
            </a:r>
            <a:endParaRPr lang="es-AR" sz="2000" b="1" dirty="0">
              <a:latin typeface="Flama-Bold"/>
            </a:endParaRPr>
          </a:p>
        </p:txBody>
      </p:sp>
      <p:pic>
        <p:nvPicPr>
          <p:cNvPr id="8" name="Imagen 7" descr="Interfaz de usuario gráfica&#10;&#10;Descripción generada automáticamente">
            <a:extLst>
              <a:ext uri="{FF2B5EF4-FFF2-40B4-BE49-F238E27FC236}">
                <a16:creationId xmlns:a16="http://schemas.microsoft.com/office/drawing/2014/main" id="{6A776F71-126A-833E-7187-29A92D3F76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8900" y="1530480"/>
            <a:ext cx="8604345" cy="4932230"/>
          </a:xfrm>
          <a:prstGeom prst="rect">
            <a:avLst/>
          </a:prstGeom>
        </p:spPr>
      </p:pic>
    </p:spTree>
    <p:extLst>
      <p:ext uri="{BB962C8B-B14F-4D97-AF65-F5344CB8AC3E}">
        <p14:creationId xmlns:p14="http://schemas.microsoft.com/office/powerpoint/2010/main" val="697874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CFE0123-DCCF-1686-C787-C6D3C6C86106}"/>
              </a:ext>
            </a:extLst>
          </p:cNvPr>
          <p:cNvPicPr>
            <a:picLocks noChangeAspect="1"/>
          </p:cNvPicPr>
          <p:nvPr/>
        </p:nvPicPr>
        <p:blipFill>
          <a:blip r:embed="rId3"/>
          <a:stretch>
            <a:fillRect/>
          </a:stretch>
        </p:blipFill>
        <p:spPr>
          <a:xfrm>
            <a:off x="84823" y="6631806"/>
            <a:ext cx="12022354" cy="79952"/>
          </a:xfrm>
          <a:prstGeom prst="rect">
            <a:avLst/>
          </a:prstGeom>
        </p:spPr>
      </p:pic>
      <p:sp>
        <p:nvSpPr>
          <p:cNvPr id="3" name="CuadroTexto 2">
            <a:extLst>
              <a:ext uri="{FF2B5EF4-FFF2-40B4-BE49-F238E27FC236}">
                <a16:creationId xmlns:a16="http://schemas.microsoft.com/office/drawing/2014/main" id="{6CC4D29A-1E74-0CED-76A3-59DA2525BC7F}"/>
              </a:ext>
            </a:extLst>
          </p:cNvPr>
          <p:cNvSpPr txBox="1"/>
          <p:nvPr/>
        </p:nvSpPr>
        <p:spPr>
          <a:xfrm>
            <a:off x="295073" y="961275"/>
            <a:ext cx="6096000" cy="400110"/>
          </a:xfrm>
          <a:prstGeom prst="rect">
            <a:avLst/>
          </a:prstGeom>
          <a:noFill/>
        </p:spPr>
        <p:txBody>
          <a:bodyPr wrap="square">
            <a:spAutoFit/>
          </a:bodyPr>
          <a:lstStyle/>
          <a:p>
            <a:r>
              <a:rPr lang="es-ES" sz="2000" b="1" dirty="0">
                <a:latin typeface="Flama-Bold"/>
              </a:rPr>
              <a:t>Ajuste IPR </a:t>
            </a:r>
            <a:r>
              <a:rPr lang="es-ES" sz="2000" b="1" dirty="0" err="1">
                <a:latin typeface="Flama-Bold"/>
              </a:rPr>
              <a:t>Prosper</a:t>
            </a:r>
            <a:endParaRPr lang="es-AR" sz="2000" b="1" dirty="0">
              <a:latin typeface="Flama-Bold"/>
            </a:endParaRPr>
          </a:p>
        </p:txBody>
      </p:sp>
      <p:pic>
        <p:nvPicPr>
          <p:cNvPr id="4" name="Imagen 3">
            <a:extLst>
              <a:ext uri="{FF2B5EF4-FFF2-40B4-BE49-F238E27FC236}">
                <a16:creationId xmlns:a16="http://schemas.microsoft.com/office/drawing/2014/main" id="{05B557E4-BF57-6D79-4CD2-E29EBEF00AE7}"/>
              </a:ext>
            </a:extLst>
          </p:cNvPr>
          <p:cNvPicPr>
            <a:picLocks noChangeAspect="1"/>
          </p:cNvPicPr>
          <p:nvPr/>
        </p:nvPicPr>
        <p:blipFill>
          <a:blip r:embed="rId4"/>
          <a:stretch>
            <a:fillRect/>
          </a:stretch>
        </p:blipFill>
        <p:spPr>
          <a:xfrm>
            <a:off x="751561" y="1283412"/>
            <a:ext cx="11145365" cy="5348394"/>
          </a:xfrm>
          <a:prstGeom prst="rect">
            <a:avLst/>
          </a:prstGeom>
        </p:spPr>
      </p:pic>
    </p:spTree>
    <p:extLst>
      <p:ext uri="{BB962C8B-B14F-4D97-AF65-F5344CB8AC3E}">
        <p14:creationId xmlns:p14="http://schemas.microsoft.com/office/powerpoint/2010/main" val="4027057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BE453F6-D163-0122-2DDD-462B6A13762C}"/>
              </a:ext>
            </a:extLst>
          </p:cNvPr>
          <p:cNvPicPr>
            <a:picLocks noChangeAspect="1"/>
          </p:cNvPicPr>
          <p:nvPr/>
        </p:nvPicPr>
        <p:blipFill>
          <a:blip r:embed="rId3"/>
          <a:stretch>
            <a:fillRect/>
          </a:stretch>
        </p:blipFill>
        <p:spPr>
          <a:xfrm>
            <a:off x="1108111" y="1384196"/>
            <a:ext cx="9660547" cy="5347344"/>
          </a:xfrm>
          <a:prstGeom prst="rect">
            <a:avLst/>
          </a:prstGeom>
        </p:spPr>
      </p:pic>
      <p:sp>
        <p:nvSpPr>
          <p:cNvPr id="4" name="CuadroTexto 3">
            <a:extLst>
              <a:ext uri="{FF2B5EF4-FFF2-40B4-BE49-F238E27FC236}">
                <a16:creationId xmlns:a16="http://schemas.microsoft.com/office/drawing/2014/main" id="{CDB8AE91-2377-960E-FD63-18A9581B435F}"/>
              </a:ext>
            </a:extLst>
          </p:cNvPr>
          <p:cNvSpPr txBox="1"/>
          <p:nvPr/>
        </p:nvSpPr>
        <p:spPr>
          <a:xfrm>
            <a:off x="286250" y="984086"/>
            <a:ext cx="6096000" cy="400110"/>
          </a:xfrm>
          <a:prstGeom prst="rect">
            <a:avLst/>
          </a:prstGeom>
          <a:noFill/>
        </p:spPr>
        <p:txBody>
          <a:bodyPr wrap="square">
            <a:spAutoFit/>
          </a:bodyPr>
          <a:lstStyle/>
          <a:p>
            <a:r>
              <a:rPr lang="es-ES" sz="2000" b="1" dirty="0"/>
              <a:t>MI de situación actual con cuatro pozos – Un tanque</a:t>
            </a:r>
          </a:p>
        </p:txBody>
      </p:sp>
      <p:pic>
        <p:nvPicPr>
          <p:cNvPr id="3" name="Imagen 2">
            <a:extLst>
              <a:ext uri="{FF2B5EF4-FFF2-40B4-BE49-F238E27FC236}">
                <a16:creationId xmlns:a16="http://schemas.microsoft.com/office/drawing/2014/main" id="{1DD604B5-4211-4A07-31C4-1E2EAB9BCE0C}"/>
              </a:ext>
            </a:extLst>
          </p:cNvPr>
          <p:cNvPicPr>
            <a:picLocks noChangeAspect="1"/>
          </p:cNvPicPr>
          <p:nvPr/>
        </p:nvPicPr>
        <p:blipFill>
          <a:blip r:embed="rId4"/>
          <a:stretch>
            <a:fillRect/>
          </a:stretch>
        </p:blipFill>
        <p:spPr>
          <a:xfrm>
            <a:off x="84823" y="6631806"/>
            <a:ext cx="12022354" cy="79952"/>
          </a:xfrm>
          <a:prstGeom prst="rect">
            <a:avLst/>
          </a:prstGeom>
        </p:spPr>
      </p:pic>
    </p:spTree>
    <p:extLst>
      <p:ext uri="{BB962C8B-B14F-4D97-AF65-F5344CB8AC3E}">
        <p14:creationId xmlns:p14="http://schemas.microsoft.com/office/powerpoint/2010/main" val="3371126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CC484FC-450F-D6E5-01DD-AF1569DB709E}"/>
              </a:ext>
            </a:extLst>
          </p:cNvPr>
          <p:cNvPicPr>
            <a:picLocks noChangeAspect="1"/>
          </p:cNvPicPr>
          <p:nvPr/>
        </p:nvPicPr>
        <p:blipFill rotWithShape="1">
          <a:blip r:embed="rId3"/>
          <a:srcRect b="17150"/>
          <a:stretch/>
        </p:blipFill>
        <p:spPr>
          <a:xfrm>
            <a:off x="691816" y="1184366"/>
            <a:ext cx="10808368" cy="4412582"/>
          </a:xfrm>
          <a:prstGeom prst="rect">
            <a:avLst/>
          </a:prstGeom>
        </p:spPr>
      </p:pic>
      <p:pic>
        <p:nvPicPr>
          <p:cNvPr id="2" name="Imagen 1">
            <a:extLst>
              <a:ext uri="{FF2B5EF4-FFF2-40B4-BE49-F238E27FC236}">
                <a16:creationId xmlns:a16="http://schemas.microsoft.com/office/drawing/2014/main" id="{DE1557AA-1642-ABF6-E27E-39561D9171BC}"/>
              </a:ext>
            </a:extLst>
          </p:cNvPr>
          <p:cNvPicPr>
            <a:picLocks noChangeAspect="1"/>
          </p:cNvPicPr>
          <p:nvPr/>
        </p:nvPicPr>
        <p:blipFill>
          <a:blip r:embed="rId4"/>
          <a:stretch>
            <a:fillRect/>
          </a:stretch>
        </p:blipFill>
        <p:spPr>
          <a:xfrm>
            <a:off x="84823" y="6631806"/>
            <a:ext cx="12022354" cy="79952"/>
          </a:xfrm>
          <a:prstGeom prst="rect">
            <a:avLst/>
          </a:prstGeom>
        </p:spPr>
      </p:pic>
    </p:spTree>
    <p:extLst>
      <p:ext uri="{BB962C8B-B14F-4D97-AF65-F5344CB8AC3E}">
        <p14:creationId xmlns:p14="http://schemas.microsoft.com/office/powerpoint/2010/main" val="2906951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1C25AC99-CC9D-402C-5413-9F86A2D2478F}"/>
              </a:ext>
            </a:extLst>
          </p:cNvPr>
          <p:cNvGrpSpPr/>
          <p:nvPr/>
        </p:nvGrpSpPr>
        <p:grpSpPr>
          <a:xfrm>
            <a:off x="483560" y="1001486"/>
            <a:ext cx="11224879" cy="5710272"/>
            <a:chOff x="483560" y="1001486"/>
            <a:chExt cx="11224879" cy="5710272"/>
          </a:xfrm>
        </p:grpSpPr>
        <p:pic>
          <p:nvPicPr>
            <p:cNvPr id="2" name="Imagen 1">
              <a:extLst>
                <a:ext uri="{FF2B5EF4-FFF2-40B4-BE49-F238E27FC236}">
                  <a16:creationId xmlns:a16="http://schemas.microsoft.com/office/drawing/2014/main" id="{5F5C52C4-DF8B-4867-55CE-07713C61216D}"/>
                </a:ext>
              </a:extLst>
            </p:cNvPr>
            <p:cNvPicPr>
              <a:picLocks noChangeAspect="1"/>
            </p:cNvPicPr>
            <p:nvPr/>
          </p:nvPicPr>
          <p:blipFill>
            <a:blip r:embed="rId3"/>
            <a:stretch>
              <a:fillRect/>
            </a:stretch>
          </p:blipFill>
          <p:spPr>
            <a:xfrm>
              <a:off x="483560" y="1001486"/>
              <a:ext cx="11224879" cy="5710272"/>
            </a:xfrm>
            <a:prstGeom prst="rect">
              <a:avLst/>
            </a:prstGeom>
          </p:spPr>
        </p:pic>
        <p:pic>
          <p:nvPicPr>
            <p:cNvPr id="5" name="Imagen 4">
              <a:extLst>
                <a:ext uri="{FF2B5EF4-FFF2-40B4-BE49-F238E27FC236}">
                  <a16:creationId xmlns:a16="http://schemas.microsoft.com/office/drawing/2014/main" id="{1E8BBF9A-30CE-06C7-2087-A76BEEF47A48}"/>
                </a:ext>
              </a:extLst>
            </p:cNvPr>
            <p:cNvPicPr>
              <a:picLocks noChangeAspect="1"/>
            </p:cNvPicPr>
            <p:nvPr/>
          </p:nvPicPr>
          <p:blipFill>
            <a:blip r:embed="rId4"/>
            <a:stretch>
              <a:fillRect/>
            </a:stretch>
          </p:blipFill>
          <p:spPr>
            <a:xfrm>
              <a:off x="545704" y="4091642"/>
              <a:ext cx="5340191" cy="2593432"/>
            </a:xfrm>
            <a:prstGeom prst="rect">
              <a:avLst/>
            </a:prstGeom>
          </p:spPr>
        </p:pic>
        <p:sp>
          <p:nvSpPr>
            <p:cNvPr id="6" name="CuadroTexto 5">
              <a:extLst>
                <a:ext uri="{FF2B5EF4-FFF2-40B4-BE49-F238E27FC236}">
                  <a16:creationId xmlns:a16="http://schemas.microsoft.com/office/drawing/2014/main" id="{1451CFEB-64B7-9F3B-A85B-876909B61096}"/>
                </a:ext>
              </a:extLst>
            </p:cNvPr>
            <p:cNvSpPr txBox="1"/>
            <p:nvPr/>
          </p:nvSpPr>
          <p:spPr>
            <a:xfrm>
              <a:off x="1673440" y="5016505"/>
              <a:ext cx="896644" cy="369332"/>
            </a:xfrm>
            <a:prstGeom prst="rect">
              <a:avLst/>
            </a:prstGeom>
            <a:noFill/>
          </p:spPr>
          <p:txBody>
            <a:bodyPr wrap="square" rtlCol="0">
              <a:spAutoFit/>
            </a:bodyPr>
            <a:lstStyle/>
            <a:p>
              <a:r>
                <a:rPr lang="es-ES" sz="900" dirty="0"/>
                <a:t>Disponibilidad de compresor</a:t>
              </a:r>
              <a:endParaRPr lang="es-AR" sz="900" dirty="0"/>
            </a:p>
          </p:txBody>
        </p:sp>
        <p:sp>
          <p:nvSpPr>
            <p:cNvPr id="7" name="CuadroTexto 6">
              <a:extLst>
                <a:ext uri="{FF2B5EF4-FFF2-40B4-BE49-F238E27FC236}">
                  <a16:creationId xmlns:a16="http://schemas.microsoft.com/office/drawing/2014/main" id="{EB57906E-4F07-E138-C4C4-2AA60DEB223E}"/>
                </a:ext>
              </a:extLst>
            </p:cNvPr>
            <p:cNvSpPr txBox="1"/>
            <p:nvPr/>
          </p:nvSpPr>
          <p:spPr>
            <a:xfrm>
              <a:off x="2601156" y="5016194"/>
              <a:ext cx="1926455" cy="369332"/>
            </a:xfrm>
            <a:prstGeom prst="rect">
              <a:avLst/>
            </a:prstGeom>
            <a:noFill/>
          </p:spPr>
          <p:txBody>
            <a:bodyPr wrap="square" rtlCol="0">
              <a:spAutoFit/>
            </a:bodyPr>
            <a:lstStyle/>
            <a:p>
              <a:r>
                <a:rPr lang="es-ES" sz="900" dirty="0"/>
                <a:t>Sep-25 se apaga el compresor (SP_BP con capacidad)</a:t>
              </a:r>
              <a:endParaRPr lang="es-AR" sz="900" dirty="0"/>
            </a:p>
          </p:txBody>
        </p:sp>
        <p:pic>
          <p:nvPicPr>
            <p:cNvPr id="10" name="Imagen 9">
              <a:extLst>
                <a:ext uri="{FF2B5EF4-FFF2-40B4-BE49-F238E27FC236}">
                  <a16:creationId xmlns:a16="http://schemas.microsoft.com/office/drawing/2014/main" id="{F7F6D07C-C968-9CD9-23B8-AABA3399F71B}"/>
                </a:ext>
              </a:extLst>
            </p:cNvPr>
            <p:cNvPicPr>
              <a:picLocks noChangeAspect="1"/>
            </p:cNvPicPr>
            <p:nvPr/>
          </p:nvPicPr>
          <p:blipFill>
            <a:blip r:embed="rId5"/>
            <a:stretch>
              <a:fillRect/>
            </a:stretch>
          </p:blipFill>
          <p:spPr>
            <a:xfrm>
              <a:off x="6306107" y="4091642"/>
              <a:ext cx="5227740" cy="2593432"/>
            </a:xfrm>
            <a:prstGeom prst="rect">
              <a:avLst/>
            </a:prstGeom>
          </p:spPr>
        </p:pic>
        <p:sp>
          <p:nvSpPr>
            <p:cNvPr id="11" name="CuadroTexto 10">
              <a:extLst>
                <a:ext uri="{FF2B5EF4-FFF2-40B4-BE49-F238E27FC236}">
                  <a16:creationId xmlns:a16="http://schemas.microsoft.com/office/drawing/2014/main" id="{4C5BB3D2-A890-D315-8FEA-2278D859949D}"/>
                </a:ext>
              </a:extLst>
            </p:cNvPr>
            <p:cNvSpPr txBox="1"/>
            <p:nvPr/>
          </p:nvSpPr>
          <p:spPr>
            <a:xfrm>
              <a:off x="7383261" y="5016194"/>
              <a:ext cx="896644" cy="369332"/>
            </a:xfrm>
            <a:prstGeom prst="rect">
              <a:avLst/>
            </a:prstGeom>
            <a:noFill/>
          </p:spPr>
          <p:txBody>
            <a:bodyPr wrap="square" rtlCol="0">
              <a:spAutoFit/>
            </a:bodyPr>
            <a:lstStyle/>
            <a:p>
              <a:r>
                <a:rPr lang="es-ES" sz="900" dirty="0"/>
                <a:t>Disponibilidad de compresor</a:t>
              </a:r>
              <a:endParaRPr lang="es-AR" sz="900" dirty="0"/>
            </a:p>
          </p:txBody>
        </p:sp>
        <p:sp>
          <p:nvSpPr>
            <p:cNvPr id="12" name="CuadroTexto 11">
              <a:extLst>
                <a:ext uri="{FF2B5EF4-FFF2-40B4-BE49-F238E27FC236}">
                  <a16:creationId xmlns:a16="http://schemas.microsoft.com/office/drawing/2014/main" id="{45C96435-081F-FCD3-893D-6EB0BFE9A314}"/>
                </a:ext>
              </a:extLst>
            </p:cNvPr>
            <p:cNvSpPr txBox="1"/>
            <p:nvPr/>
          </p:nvSpPr>
          <p:spPr>
            <a:xfrm>
              <a:off x="9357059" y="4993734"/>
              <a:ext cx="1926455" cy="369332"/>
            </a:xfrm>
            <a:prstGeom prst="rect">
              <a:avLst/>
            </a:prstGeom>
            <a:noFill/>
          </p:spPr>
          <p:txBody>
            <a:bodyPr wrap="square" rtlCol="0">
              <a:spAutoFit/>
            </a:bodyPr>
            <a:lstStyle/>
            <a:p>
              <a:r>
                <a:rPr lang="es-ES" sz="900" dirty="0"/>
                <a:t>Mar-26  se apaga el compresor (SP_BP con capacidad)</a:t>
              </a:r>
              <a:endParaRPr lang="es-AR" sz="900" dirty="0"/>
            </a:p>
          </p:txBody>
        </p:sp>
      </p:grpSp>
      <p:pic>
        <p:nvPicPr>
          <p:cNvPr id="3" name="Imagen 2">
            <a:extLst>
              <a:ext uri="{FF2B5EF4-FFF2-40B4-BE49-F238E27FC236}">
                <a16:creationId xmlns:a16="http://schemas.microsoft.com/office/drawing/2014/main" id="{8F325771-891D-1C78-B668-7C66F220791B}"/>
              </a:ext>
            </a:extLst>
          </p:cNvPr>
          <p:cNvPicPr>
            <a:picLocks noChangeAspect="1"/>
          </p:cNvPicPr>
          <p:nvPr/>
        </p:nvPicPr>
        <p:blipFill>
          <a:blip r:embed="rId6"/>
          <a:stretch>
            <a:fillRect/>
          </a:stretch>
        </p:blipFill>
        <p:spPr>
          <a:xfrm>
            <a:off x="84823" y="6631806"/>
            <a:ext cx="12022354" cy="79952"/>
          </a:xfrm>
          <a:prstGeom prst="rect">
            <a:avLst/>
          </a:prstGeom>
        </p:spPr>
      </p:pic>
    </p:spTree>
    <p:extLst>
      <p:ext uri="{BB962C8B-B14F-4D97-AF65-F5344CB8AC3E}">
        <p14:creationId xmlns:p14="http://schemas.microsoft.com/office/powerpoint/2010/main" val="1797322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D4AAECD-8F49-6545-0239-C1A83B07BB48}"/>
              </a:ext>
            </a:extLst>
          </p:cNvPr>
          <p:cNvPicPr>
            <a:picLocks noChangeAspect="1"/>
          </p:cNvPicPr>
          <p:nvPr/>
        </p:nvPicPr>
        <p:blipFill rotWithShape="1">
          <a:blip r:embed="rId3"/>
          <a:srcRect r="711"/>
          <a:stretch/>
        </p:blipFill>
        <p:spPr>
          <a:xfrm>
            <a:off x="1027612" y="1389776"/>
            <a:ext cx="9727474" cy="5321982"/>
          </a:xfrm>
          <a:prstGeom prst="rect">
            <a:avLst/>
          </a:prstGeom>
          <a:ln>
            <a:noFill/>
          </a:ln>
        </p:spPr>
      </p:pic>
      <p:sp>
        <p:nvSpPr>
          <p:cNvPr id="4" name="CuadroTexto 3">
            <a:extLst>
              <a:ext uri="{FF2B5EF4-FFF2-40B4-BE49-F238E27FC236}">
                <a16:creationId xmlns:a16="http://schemas.microsoft.com/office/drawing/2014/main" id="{DF15B279-D3E3-1C42-26A3-58EEBE48E13F}"/>
              </a:ext>
            </a:extLst>
          </p:cNvPr>
          <p:cNvSpPr txBox="1"/>
          <p:nvPr/>
        </p:nvSpPr>
        <p:spPr>
          <a:xfrm>
            <a:off x="296578" y="989666"/>
            <a:ext cx="7898731" cy="400110"/>
          </a:xfrm>
          <a:prstGeom prst="rect">
            <a:avLst/>
          </a:prstGeom>
          <a:noFill/>
        </p:spPr>
        <p:txBody>
          <a:bodyPr wrap="square">
            <a:spAutoFit/>
          </a:bodyPr>
          <a:lstStyle/>
          <a:p>
            <a:r>
              <a:rPr lang="es-ES" sz="2000" b="1" dirty="0">
                <a:latin typeface="Flama-Bold"/>
              </a:rPr>
              <a:t>Próximos pasos,  MI con incorporación de PChu-1015 – 3 Tanques</a:t>
            </a:r>
          </a:p>
        </p:txBody>
      </p:sp>
      <p:pic>
        <p:nvPicPr>
          <p:cNvPr id="3" name="Imagen 2">
            <a:extLst>
              <a:ext uri="{FF2B5EF4-FFF2-40B4-BE49-F238E27FC236}">
                <a16:creationId xmlns:a16="http://schemas.microsoft.com/office/drawing/2014/main" id="{DCA38A13-3295-FCF0-5E50-2556E0E898A7}"/>
              </a:ext>
            </a:extLst>
          </p:cNvPr>
          <p:cNvPicPr>
            <a:picLocks noChangeAspect="1"/>
          </p:cNvPicPr>
          <p:nvPr/>
        </p:nvPicPr>
        <p:blipFill>
          <a:blip r:embed="rId4"/>
          <a:stretch>
            <a:fillRect/>
          </a:stretch>
        </p:blipFill>
        <p:spPr>
          <a:xfrm>
            <a:off x="84823" y="6631806"/>
            <a:ext cx="12022354" cy="79952"/>
          </a:xfrm>
          <a:prstGeom prst="rect">
            <a:avLst/>
          </a:prstGeom>
        </p:spPr>
      </p:pic>
    </p:spTree>
    <p:extLst>
      <p:ext uri="{BB962C8B-B14F-4D97-AF65-F5344CB8AC3E}">
        <p14:creationId xmlns:p14="http://schemas.microsoft.com/office/powerpoint/2010/main" val="400006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6134BF-9599-EE33-59D3-A677E4563A5E}"/>
              </a:ext>
            </a:extLst>
          </p:cNvPr>
          <p:cNvSpPr txBox="1"/>
          <p:nvPr/>
        </p:nvSpPr>
        <p:spPr>
          <a:xfrm>
            <a:off x="295275" y="1505739"/>
            <a:ext cx="11591924" cy="4868577"/>
          </a:xfrm>
          <a:prstGeom prst="rect">
            <a:avLst/>
          </a:prstGeom>
          <a:noFill/>
        </p:spPr>
        <p:txBody>
          <a:bodyPr wrap="square">
            <a:spAutoFit/>
          </a:bodyPr>
          <a:lstStyle/>
          <a:p>
            <a:pPr marL="495300" algn="just">
              <a:lnSpc>
                <a:spcPct val="115000"/>
              </a:lnSpc>
            </a:pPr>
            <a:r>
              <a:rPr lang="es-AR" sz="800" dirty="0">
                <a:solidFill>
                  <a:srgbClr val="FF0000"/>
                </a:solidFill>
                <a:effectLst/>
                <a:latin typeface="Flama-Bold"/>
                <a:ea typeface="Helvetica Neue"/>
                <a:cs typeface="Helvetica Neue"/>
              </a:rPr>
              <a:t>     </a:t>
            </a:r>
            <a:endParaRPr lang="es-AR" sz="800" dirty="0">
              <a:effectLst/>
              <a:latin typeface="Flama-Bold"/>
              <a:ea typeface="Arial" panose="020B0604020202020204" pitchFamily="34" charset="0"/>
            </a:endParaRPr>
          </a:p>
          <a:p>
            <a:pPr>
              <a:lnSpc>
                <a:spcPct val="115000"/>
              </a:lnSpc>
            </a:pPr>
            <a:r>
              <a:rPr lang="es-AR" sz="1900" dirty="0">
                <a:latin typeface="Flama-Bold"/>
              </a:rPr>
              <a:t>A partir de este Workflow se logró:</a:t>
            </a:r>
          </a:p>
          <a:p>
            <a:pPr marL="571529" indent="-571529">
              <a:lnSpc>
                <a:spcPct val="115000"/>
              </a:lnSpc>
              <a:buFont typeface="Arial" panose="020B0604020202020204" pitchFamily="34" charset="0"/>
              <a:buChar char="•"/>
            </a:pPr>
            <a:endParaRPr lang="es-AR" sz="800" dirty="0">
              <a:latin typeface="Flama-Bold"/>
            </a:endParaRPr>
          </a:p>
          <a:p>
            <a:pPr marL="571529" indent="-571529">
              <a:lnSpc>
                <a:spcPct val="115000"/>
              </a:lnSpc>
              <a:buFont typeface="Arial" panose="020B0604020202020204" pitchFamily="34" charset="0"/>
              <a:buChar char="•"/>
            </a:pPr>
            <a:r>
              <a:rPr lang="es-AR" sz="1900" dirty="0">
                <a:latin typeface="Flama-Bold"/>
              </a:rPr>
              <a:t>Calcular un OGIP y generar un modelo volumétrico para soportar Reservas.</a:t>
            </a:r>
          </a:p>
          <a:p>
            <a:pPr marL="571529" indent="-571529">
              <a:lnSpc>
                <a:spcPct val="115000"/>
              </a:lnSpc>
              <a:buFont typeface="Arial" panose="020B0604020202020204" pitchFamily="34" charset="0"/>
              <a:buChar char="•"/>
            </a:pPr>
            <a:r>
              <a:rPr lang="es-AR" sz="1900" dirty="0">
                <a:latin typeface="Flama-Bold"/>
              </a:rPr>
              <a:t>Integrar datos de perfiles con producciones.</a:t>
            </a:r>
          </a:p>
          <a:p>
            <a:pPr marL="571529" indent="-571529">
              <a:lnSpc>
                <a:spcPct val="115000"/>
              </a:lnSpc>
              <a:buFont typeface="Arial" panose="020B0604020202020204" pitchFamily="34" charset="0"/>
              <a:buChar char="•"/>
            </a:pPr>
            <a:r>
              <a:rPr lang="es-AR" sz="1900" dirty="0">
                <a:latin typeface="Flama-Bold"/>
              </a:rPr>
              <a:t>Validar ese volumen estático a partir de datos dinámicos (presiones, producciones).</a:t>
            </a:r>
          </a:p>
          <a:p>
            <a:pPr marL="571529" indent="-571529">
              <a:lnSpc>
                <a:spcPct val="115000"/>
              </a:lnSpc>
              <a:buFont typeface="Arial" panose="020B0604020202020204" pitchFamily="34" charset="0"/>
              <a:buChar char="•"/>
            </a:pPr>
            <a:r>
              <a:rPr lang="es-AR" sz="1900" dirty="0">
                <a:latin typeface="Flama-Bold"/>
              </a:rPr>
              <a:t>Generar múltiples escenarios posibles de producción en función de las condiciones operativas y estacionales.</a:t>
            </a:r>
          </a:p>
          <a:p>
            <a:pPr marL="571529" indent="-571529">
              <a:lnSpc>
                <a:spcPct val="115000"/>
              </a:lnSpc>
              <a:buFont typeface="Arial" panose="020B0604020202020204" pitchFamily="34" charset="0"/>
              <a:buChar char="•"/>
            </a:pPr>
            <a:endParaRPr lang="es-ES" sz="1900" dirty="0">
              <a:latin typeface="Flama-Bold"/>
            </a:endParaRPr>
          </a:p>
          <a:p>
            <a:pPr>
              <a:lnSpc>
                <a:spcPct val="115000"/>
              </a:lnSpc>
            </a:pPr>
            <a:r>
              <a:rPr lang="es-ES" sz="1900" dirty="0">
                <a:latin typeface="Flama-Bold"/>
              </a:rPr>
              <a:t>Acciones surgidas a partir del modelo:</a:t>
            </a:r>
          </a:p>
          <a:p>
            <a:pPr>
              <a:lnSpc>
                <a:spcPct val="115000"/>
              </a:lnSpc>
            </a:pPr>
            <a:endParaRPr lang="es-ES" sz="800" dirty="0">
              <a:latin typeface="Flama-Bold"/>
            </a:endParaRPr>
          </a:p>
          <a:p>
            <a:pPr marL="571529" indent="-571529">
              <a:lnSpc>
                <a:spcPct val="115000"/>
              </a:lnSpc>
              <a:buFont typeface="Arial" panose="020B0604020202020204" pitchFamily="34" charset="0"/>
              <a:buChar char="•"/>
            </a:pPr>
            <a:r>
              <a:rPr lang="es-AR" sz="1900" dirty="0">
                <a:latin typeface="Flama-Bold"/>
              </a:rPr>
              <a:t>Realizar un registro PLT (</a:t>
            </a:r>
            <a:r>
              <a:rPr lang="es-AR" sz="1900" dirty="0" err="1">
                <a:latin typeface="Flama-Bold"/>
              </a:rPr>
              <a:t>Multirate</a:t>
            </a:r>
            <a:r>
              <a:rPr lang="es-AR" sz="1900" dirty="0">
                <a:latin typeface="Flama-Bold"/>
              </a:rPr>
              <a:t> en lo posible) fue decisivo para obtener datos del perfil de producción del pozo, y así poder optimizar el desarrollo de los próximos pozos</a:t>
            </a:r>
            <a:endParaRPr lang="es-ES" sz="1900" dirty="0">
              <a:latin typeface="Flama-Bold"/>
            </a:endParaRPr>
          </a:p>
          <a:p>
            <a:pPr marL="571529" indent="-571529">
              <a:lnSpc>
                <a:spcPct val="115000"/>
              </a:lnSpc>
              <a:buFont typeface="Arial" panose="020B0604020202020204" pitchFamily="34" charset="0"/>
              <a:buChar char="•"/>
            </a:pPr>
            <a:r>
              <a:rPr lang="es-ES" sz="1900" dirty="0">
                <a:latin typeface="Flama-Bold"/>
              </a:rPr>
              <a:t>Continuar produciendo este bloque mediante separadores de media y baja presión (forma técnica/económico optima de producir).</a:t>
            </a:r>
          </a:p>
          <a:p>
            <a:pPr marL="571529" indent="-571529">
              <a:lnSpc>
                <a:spcPct val="115000"/>
              </a:lnSpc>
              <a:buFont typeface="Arial" panose="020B0604020202020204" pitchFamily="34" charset="0"/>
              <a:buChar char="•"/>
            </a:pPr>
            <a:r>
              <a:rPr lang="es-ES" sz="1900" dirty="0">
                <a:latin typeface="Flama-Bold"/>
              </a:rPr>
              <a:t>Seguir produciendo en forma continua, pero con cierres estacionales de pozos gasíferos de otros yacimientos. </a:t>
            </a:r>
          </a:p>
          <a:p>
            <a:pPr marL="571529" indent="-571529">
              <a:lnSpc>
                <a:spcPct val="115000"/>
              </a:lnSpc>
              <a:buFont typeface="Arial" panose="020B0604020202020204" pitchFamily="34" charset="0"/>
              <a:buChar char="•"/>
            </a:pPr>
            <a:r>
              <a:rPr lang="es-ES" sz="1900" dirty="0">
                <a:latin typeface="Flama-Bold"/>
              </a:rPr>
              <a:t>Continuar recolectando datos de caudal y presiones de calidad para la retroalimentación del modelo. </a:t>
            </a:r>
          </a:p>
        </p:txBody>
      </p:sp>
      <p:sp>
        <p:nvSpPr>
          <p:cNvPr id="6" name="CuadroTexto 5">
            <a:extLst>
              <a:ext uri="{FF2B5EF4-FFF2-40B4-BE49-F238E27FC236}">
                <a16:creationId xmlns:a16="http://schemas.microsoft.com/office/drawing/2014/main" id="{F9F7E542-1A00-6E82-C331-81CB59BCA2B1}"/>
              </a:ext>
            </a:extLst>
          </p:cNvPr>
          <p:cNvSpPr txBox="1"/>
          <p:nvPr/>
        </p:nvSpPr>
        <p:spPr>
          <a:xfrm>
            <a:off x="295274" y="1120274"/>
            <a:ext cx="11591925" cy="461665"/>
          </a:xfrm>
          <a:prstGeom prst="rect">
            <a:avLst/>
          </a:prstGeom>
          <a:noFill/>
        </p:spPr>
        <p:txBody>
          <a:bodyPr wrap="square">
            <a:spAutoFit/>
          </a:bodyPr>
          <a:lstStyle/>
          <a:p>
            <a:r>
              <a:rPr lang="es-AR" sz="2400" b="1" dirty="0"/>
              <a:t>CONCLUSIONES</a:t>
            </a:r>
          </a:p>
        </p:txBody>
      </p:sp>
      <p:pic>
        <p:nvPicPr>
          <p:cNvPr id="2" name="Imagen 1">
            <a:extLst>
              <a:ext uri="{FF2B5EF4-FFF2-40B4-BE49-F238E27FC236}">
                <a16:creationId xmlns:a16="http://schemas.microsoft.com/office/drawing/2014/main" id="{26C3B579-A91F-AD60-70A4-4EE7C00AA995}"/>
              </a:ext>
            </a:extLst>
          </p:cNvPr>
          <p:cNvPicPr>
            <a:picLocks noChangeAspect="1"/>
          </p:cNvPicPr>
          <p:nvPr/>
        </p:nvPicPr>
        <p:blipFill>
          <a:blip r:embed="rId2"/>
          <a:stretch>
            <a:fillRect/>
          </a:stretch>
        </p:blipFill>
        <p:spPr>
          <a:xfrm>
            <a:off x="84823" y="6631806"/>
            <a:ext cx="12022354" cy="79952"/>
          </a:xfrm>
          <a:prstGeom prst="rect">
            <a:avLst/>
          </a:prstGeom>
        </p:spPr>
      </p:pic>
    </p:spTree>
    <p:extLst>
      <p:ext uri="{BB962C8B-B14F-4D97-AF65-F5344CB8AC3E}">
        <p14:creationId xmlns:p14="http://schemas.microsoft.com/office/powerpoint/2010/main" val="25054436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E760BED-DEF0-9E07-6101-9F747947A11E}"/>
              </a:ext>
            </a:extLst>
          </p:cNvPr>
          <p:cNvSpPr txBox="1"/>
          <p:nvPr/>
        </p:nvSpPr>
        <p:spPr>
          <a:xfrm>
            <a:off x="300037" y="3198167"/>
            <a:ext cx="11591925" cy="461665"/>
          </a:xfrm>
          <a:prstGeom prst="rect">
            <a:avLst/>
          </a:prstGeom>
          <a:noFill/>
        </p:spPr>
        <p:txBody>
          <a:bodyPr wrap="square">
            <a:spAutoFit/>
          </a:bodyPr>
          <a:lstStyle/>
          <a:p>
            <a:pPr algn="ctr"/>
            <a:r>
              <a:rPr lang="es-ES" sz="2400" b="1" dirty="0">
                <a:latin typeface="Flama-Bold"/>
              </a:rPr>
              <a:t>M</a:t>
            </a:r>
            <a:r>
              <a:rPr lang="es-AR" sz="2400" b="1" dirty="0">
                <a:latin typeface="Flama-Bold"/>
              </a:rPr>
              <a:t>UCHAS GRACIAS POR SU ATENCION</a:t>
            </a:r>
          </a:p>
        </p:txBody>
      </p:sp>
      <p:pic>
        <p:nvPicPr>
          <p:cNvPr id="3" name="Imagen 2">
            <a:extLst>
              <a:ext uri="{FF2B5EF4-FFF2-40B4-BE49-F238E27FC236}">
                <a16:creationId xmlns:a16="http://schemas.microsoft.com/office/drawing/2014/main" id="{AC4726F1-3C94-19B5-E778-3523EBAB3E43}"/>
              </a:ext>
            </a:extLst>
          </p:cNvPr>
          <p:cNvPicPr>
            <a:picLocks noChangeAspect="1"/>
          </p:cNvPicPr>
          <p:nvPr/>
        </p:nvPicPr>
        <p:blipFill>
          <a:blip r:embed="rId3"/>
          <a:stretch>
            <a:fillRect/>
          </a:stretch>
        </p:blipFill>
        <p:spPr>
          <a:xfrm>
            <a:off x="84823" y="6631806"/>
            <a:ext cx="12022354" cy="79952"/>
          </a:xfrm>
          <a:prstGeom prst="rect">
            <a:avLst/>
          </a:prstGeom>
        </p:spPr>
      </p:pic>
    </p:spTree>
    <p:extLst>
      <p:ext uri="{BB962C8B-B14F-4D97-AF65-F5344CB8AC3E}">
        <p14:creationId xmlns:p14="http://schemas.microsoft.com/office/powerpoint/2010/main" val="4125436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uadroTexto 27">
            <a:extLst>
              <a:ext uri="{FF2B5EF4-FFF2-40B4-BE49-F238E27FC236}">
                <a16:creationId xmlns:a16="http://schemas.microsoft.com/office/drawing/2014/main" id="{602331EF-4917-FF6E-D5C3-070EEAA059ED}"/>
              </a:ext>
            </a:extLst>
          </p:cNvPr>
          <p:cNvSpPr txBox="1"/>
          <p:nvPr/>
        </p:nvSpPr>
        <p:spPr>
          <a:xfrm>
            <a:off x="1017871" y="2630511"/>
            <a:ext cx="6097604" cy="369332"/>
          </a:xfrm>
          <a:prstGeom prst="rect">
            <a:avLst/>
          </a:prstGeom>
          <a:noFill/>
        </p:spPr>
        <p:txBody>
          <a:bodyPr wrap="square">
            <a:spAutoFit/>
          </a:bodyPr>
          <a:lstStyle/>
          <a:p>
            <a:r>
              <a:rPr lang="es-AR" dirty="0">
                <a:latin typeface="Flama-Bold"/>
              </a:rPr>
              <a:t>MODELO ESTATICO DE RESERVORIOS</a:t>
            </a:r>
          </a:p>
        </p:txBody>
      </p:sp>
      <p:sp>
        <p:nvSpPr>
          <p:cNvPr id="30" name="CuadroTexto 29">
            <a:extLst>
              <a:ext uri="{FF2B5EF4-FFF2-40B4-BE49-F238E27FC236}">
                <a16:creationId xmlns:a16="http://schemas.microsoft.com/office/drawing/2014/main" id="{559A18F8-FB21-1133-13EB-7067B776F11C}"/>
              </a:ext>
            </a:extLst>
          </p:cNvPr>
          <p:cNvSpPr txBox="1"/>
          <p:nvPr/>
        </p:nvSpPr>
        <p:spPr>
          <a:xfrm>
            <a:off x="1017871" y="3264999"/>
            <a:ext cx="6097604" cy="369332"/>
          </a:xfrm>
          <a:prstGeom prst="rect">
            <a:avLst/>
          </a:prstGeom>
          <a:noFill/>
        </p:spPr>
        <p:txBody>
          <a:bodyPr wrap="square">
            <a:spAutoFit/>
          </a:bodyPr>
          <a:lstStyle/>
          <a:p>
            <a:r>
              <a:rPr lang="es-AR" dirty="0">
                <a:latin typeface="Flama-Bold"/>
              </a:rPr>
              <a:t>GENERACION DE MODELO INTEGRADO</a:t>
            </a:r>
          </a:p>
        </p:txBody>
      </p:sp>
      <p:sp>
        <p:nvSpPr>
          <p:cNvPr id="32" name="CuadroTexto 31">
            <a:extLst>
              <a:ext uri="{FF2B5EF4-FFF2-40B4-BE49-F238E27FC236}">
                <a16:creationId xmlns:a16="http://schemas.microsoft.com/office/drawing/2014/main" id="{7C40551E-508D-528C-46AD-9A5B5C196906}"/>
              </a:ext>
            </a:extLst>
          </p:cNvPr>
          <p:cNvSpPr txBox="1"/>
          <p:nvPr/>
        </p:nvSpPr>
        <p:spPr>
          <a:xfrm>
            <a:off x="1017871" y="3899487"/>
            <a:ext cx="6097604" cy="369332"/>
          </a:xfrm>
          <a:prstGeom prst="rect">
            <a:avLst/>
          </a:prstGeom>
          <a:noFill/>
        </p:spPr>
        <p:txBody>
          <a:bodyPr wrap="square">
            <a:spAutoFit/>
          </a:bodyPr>
          <a:lstStyle/>
          <a:p>
            <a:r>
              <a:rPr lang="es-ES" dirty="0">
                <a:latin typeface="Flama-Bold"/>
              </a:rPr>
              <a:t>ESCENARIOS DE DESARROLLO</a:t>
            </a:r>
          </a:p>
        </p:txBody>
      </p:sp>
      <p:sp>
        <p:nvSpPr>
          <p:cNvPr id="34" name="CuadroTexto 33">
            <a:extLst>
              <a:ext uri="{FF2B5EF4-FFF2-40B4-BE49-F238E27FC236}">
                <a16:creationId xmlns:a16="http://schemas.microsoft.com/office/drawing/2014/main" id="{4DD525A0-EEBE-8B03-F56D-0B272E271A4A}"/>
              </a:ext>
            </a:extLst>
          </p:cNvPr>
          <p:cNvSpPr txBox="1"/>
          <p:nvPr/>
        </p:nvSpPr>
        <p:spPr>
          <a:xfrm>
            <a:off x="1017871" y="4533975"/>
            <a:ext cx="6097604" cy="369332"/>
          </a:xfrm>
          <a:prstGeom prst="rect">
            <a:avLst/>
          </a:prstGeom>
          <a:noFill/>
        </p:spPr>
        <p:txBody>
          <a:bodyPr wrap="square">
            <a:spAutoFit/>
          </a:bodyPr>
          <a:lstStyle/>
          <a:p>
            <a:r>
              <a:rPr lang="es-AR" dirty="0">
                <a:latin typeface="Flama-Bold"/>
              </a:rPr>
              <a:t>CONCLUSIONES</a:t>
            </a:r>
          </a:p>
        </p:txBody>
      </p:sp>
      <p:sp>
        <p:nvSpPr>
          <p:cNvPr id="36" name="CuadroTexto 35">
            <a:extLst>
              <a:ext uri="{FF2B5EF4-FFF2-40B4-BE49-F238E27FC236}">
                <a16:creationId xmlns:a16="http://schemas.microsoft.com/office/drawing/2014/main" id="{7CF7B2C5-C3E6-4FB3-E92E-42BF723EDDA8}"/>
              </a:ext>
            </a:extLst>
          </p:cNvPr>
          <p:cNvSpPr txBox="1"/>
          <p:nvPr/>
        </p:nvSpPr>
        <p:spPr>
          <a:xfrm>
            <a:off x="1017871" y="5168463"/>
            <a:ext cx="6097604" cy="369332"/>
          </a:xfrm>
          <a:prstGeom prst="rect">
            <a:avLst/>
          </a:prstGeom>
          <a:noFill/>
        </p:spPr>
        <p:txBody>
          <a:bodyPr wrap="square">
            <a:spAutoFit/>
          </a:bodyPr>
          <a:lstStyle/>
          <a:p>
            <a:r>
              <a:rPr lang="es-AR" dirty="0">
                <a:latin typeface="Flama-Bold"/>
              </a:rPr>
              <a:t>ESPACIO DE PREGUNTAS</a:t>
            </a:r>
          </a:p>
        </p:txBody>
      </p:sp>
      <p:sp>
        <p:nvSpPr>
          <p:cNvPr id="38" name="CuadroTexto 37">
            <a:extLst>
              <a:ext uri="{FF2B5EF4-FFF2-40B4-BE49-F238E27FC236}">
                <a16:creationId xmlns:a16="http://schemas.microsoft.com/office/drawing/2014/main" id="{FCF23041-AFB4-40D4-CD5D-B40C4D898E95}"/>
              </a:ext>
            </a:extLst>
          </p:cNvPr>
          <p:cNvSpPr txBox="1"/>
          <p:nvPr/>
        </p:nvSpPr>
        <p:spPr>
          <a:xfrm>
            <a:off x="382604" y="1528191"/>
            <a:ext cx="6097604" cy="461665"/>
          </a:xfrm>
          <a:prstGeom prst="rect">
            <a:avLst/>
          </a:prstGeom>
          <a:noFill/>
        </p:spPr>
        <p:txBody>
          <a:bodyPr wrap="square">
            <a:spAutoFit/>
          </a:bodyPr>
          <a:lstStyle/>
          <a:p>
            <a:r>
              <a:rPr lang="es-AR" sz="2400" b="1" dirty="0">
                <a:latin typeface="Flama-Bold"/>
              </a:rPr>
              <a:t>AGENDA</a:t>
            </a:r>
          </a:p>
        </p:txBody>
      </p:sp>
      <p:pic>
        <p:nvPicPr>
          <p:cNvPr id="39" name="Imagen 38">
            <a:extLst>
              <a:ext uri="{FF2B5EF4-FFF2-40B4-BE49-F238E27FC236}">
                <a16:creationId xmlns:a16="http://schemas.microsoft.com/office/drawing/2014/main" id="{687D95A2-0A37-4EA9-5C58-6A482005817D}"/>
              </a:ext>
            </a:extLst>
          </p:cNvPr>
          <p:cNvPicPr>
            <a:picLocks noChangeAspect="1"/>
          </p:cNvPicPr>
          <p:nvPr/>
        </p:nvPicPr>
        <p:blipFill rotWithShape="1">
          <a:blip r:embed="rId3"/>
          <a:srcRect r="75464" b="70952"/>
          <a:stretch/>
        </p:blipFill>
        <p:spPr>
          <a:xfrm>
            <a:off x="0" y="2404643"/>
            <a:ext cx="1017871" cy="631791"/>
          </a:xfrm>
          <a:prstGeom prst="rect">
            <a:avLst/>
          </a:prstGeom>
        </p:spPr>
      </p:pic>
      <p:pic>
        <p:nvPicPr>
          <p:cNvPr id="40" name="Imagen 39">
            <a:extLst>
              <a:ext uri="{FF2B5EF4-FFF2-40B4-BE49-F238E27FC236}">
                <a16:creationId xmlns:a16="http://schemas.microsoft.com/office/drawing/2014/main" id="{6F9E8FD2-AD82-4E61-39B3-8F62E930485E}"/>
              </a:ext>
            </a:extLst>
          </p:cNvPr>
          <p:cNvPicPr>
            <a:picLocks noChangeAspect="1"/>
          </p:cNvPicPr>
          <p:nvPr/>
        </p:nvPicPr>
        <p:blipFill rotWithShape="1">
          <a:blip r:embed="rId3"/>
          <a:srcRect r="75464" b="70952"/>
          <a:stretch/>
        </p:blipFill>
        <p:spPr>
          <a:xfrm>
            <a:off x="0" y="3019553"/>
            <a:ext cx="1017871" cy="631791"/>
          </a:xfrm>
          <a:prstGeom prst="rect">
            <a:avLst/>
          </a:prstGeom>
        </p:spPr>
      </p:pic>
      <p:pic>
        <p:nvPicPr>
          <p:cNvPr id="41" name="Imagen 40">
            <a:extLst>
              <a:ext uri="{FF2B5EF4-FFF2-40B4-BE49-F238E27FC236}">
                <a16:creationId xmlns:a16="http://schemas.microsoft.com/office/drawing/2014/main" id="{82F4187C-A940-E2C2-A2B5-2DB38BF554CE}"/>
              </a:ext>
            </a:extLst>
          </p:cNvPr>
          <p:cNvPicPr>
            <a:picLocks noChangeAspect="1"/>
          </p:cNvPicPr>
          <p:nvPr/>
        </p:nvPicPr>
        <p:blipFill rotWithShape="1">
          <a:blip r:embed="rId3"/>
          <a:srcRect r="75464" b="70952"/>
          <a:stretch/>
        </p:blipFill>
        <p:spPr>
          <a:xfrm>
            <a:off x="0" y="3634463"/>
            <a:ext cx="1017871" cy="631791"/>
          </a:xfrm>
          <a:prstGeom prst="rect">
            <a:avLst/>
          </a:prstGeom>
        </p:spPr>
      </p:pic>
      <p:pic>
        <p:nvPicPr>
          <p:cNvPr id="42" name="Imagen 41">
            <a:extLst>
              <a:ext uri="{FF2B5EF4-FFF2-40B4-BE49-F238E27FC236}">
                <a16:creationId xmlns:a16="http://schemas.microsoft.com/office/drawing/2014/main" id="{92A235A1-0D4D-8B12-FF22-0469A3B29EDF}"/>
              </a:ext>
            </a:extLst>
          </p:cNvPr>
          <p:cNvPicPr>
            <a:picLocks noChangeAspect="1"/>
          </p:cNvPicPr>
          <p:nvPr/>
        </p:nvPicPr>
        <p:blipFill rotWithShape="1">
          <a:blip r:embed="rId3"/>
          <a:srcRect r="75464" b="70952"/>
          <a:stretch/>
        </p:blipFill>
        <p:spPr>
          <a:xfrm>
            <a:off x="0" y="4249373"/>
            <a:ext cx="1017871" cy="631791"/>
          </a:xfrm>
          <a:prstGeom prst="rect">
            <a:avLst/>
          </a:prstGeom>
        </p:spPr>
      </p:pic>
      <p:pic>
        <p:nvPicPr>
          <p:cNvPr id="43" name="Imagen 42">
            <a:extLst>
              <a:ext uri="{FF2B5EF4-FFF2-40B4-BE49-F238E27FC236}">
                <a16:creationId xmlns:a16="http://schemas.microsoft.com/office/drawing/2014/main" id="{8F25A307-E35D-823C-C02A-03B223EDFBB8}"/>
              </a:ext>
            </a:extLst>
          </p:cNvPr>
          <p:cNvPicPr>
            <a:picLocks noChangeAspect="1"/>
          </p:cNvPicPr>
          <p:nvPr/>
        </p:nvPicPr>
        <p:blipFill rotWithShape="1">
          <a:blip r:embed="rId3"/>
          <a:srcRect r="75464" b="70952"/>
          <a:stretch/>
        </p:blipFill>
        <p:spPr>
          <a:xfrm>
            <a:off x="0" y="4864282"/>
            <a:ext cx="1017871" cy="631791"/>
          </a:xfrm>
          <a:prstGeom prst="rect">
            <a:avLst/>
          </a:prstGeom>
        </p:spPr>
      </p:pic>
      <p:pic>
        <p:nvPicPr>
          <p:cNvPr id="44" name="Imagen 43">
            <a:extLst>
              <a:ext uri="{FF2B5EF4-FFF2-40B4-BE49-F238E27FC236}">
                <a16:creationId xmlns:a16="http://schemas.microsoft.com/office/drawing/2014/main" id="{E2920026-2CD5-7215-2DB5-32A0723221DA}"/>
              </a:ext>
            </a:extLst>
          </p:cNvPr>
          <p:cNvPicPr>
            <a:picLocks noChangeAspect="1"/>
          </p:cNvPicPr>
          <p:nvPr/>
        </p:nvPicPr>
        <p:blipFill rotWithShape="1">
          <a:blip r:embed="rId4"/>
          <a:srcRect l="19808" t="3413" r="75216" b="75954"/>
          <a:stretch/>
        </p:blipFill>
        <p:spPr>
          <a:xfrm>
            <a:off x="7041400" y="2141449"/>
            <a:ext cx="1050662" cy="1478406"/>
          </a:xfrm>
          <a:prstGeom prst="rect">
            <a:avLst/>
          </a:prstGeom>
        </p:spPr>
      </p:pic>
      <p:pic>
        <p:nvPicPr>
          <p:cNvPr id="45" name="Imagen 44">
            <a:extLst>
              <a:ext uri="{FF2B5EF4-FFF2-40B4-BE49-F238E27FC236}">
                <a16:creationId xmlns:a16="http://schemas.microsoft.com/office/drawing/2014/main" id="{5C3E1305-0C6B-F64A-3EFE-258FFBBBD380}"/>
              </a:ext>
            </a:extLst>
          </p:cNvPr>
          <p:cNvPicPr>
            <a:picLocks noChangeAspect="1"/>
          </p:cNvPicPr>
          <p:nvPr/>
        </p:nvPicPr>
        <p:blipFill rotWithShape="1">
          <a:blip r:embed="rId5"/>
          <a:srcRect l="42622" t="15411" r="47395" b="39592"/>
          <a:stretch/>
        </p:blipFill>
        <p:spPr>
          <a:xfrm>
            <a:off x="10526205" y="1891310"/>
            <a:ext cx="1283191" cy="1478402"/>
          </a:xfrm>
          <a:prstGeom prst="rect">
            <a:avLst/>
          </a:prstGeom>
        </p:spPr>
      </p:pic>
      <p:pic>
        <p:nvPicPr>
          <p:cNvPr id="46" name="Imagen 45">
            <a:extLst>
              <a:ext uri="{FF2B5EF4-FFF2-40B4-BE49-F238E27FC236}">
                <a16:creationId xmlns:a16="http://schemas.microsoft.com/office/drawing/2014/main" id="{0A188554-CF9A-5FEF-BCFD-B5E8D36FB3BF}"/>
              </a:ext>
            </a:extLst>
          </p:cNvPr>
          <p:cNvPicPr>
            <a:picLocks noChangeAspect="1"/>
          </p:cNvPicPr>
          <p:nvPr/>
        </p:nvPicPr>
        <p:blipFill rotWithShape="1">
          <a:blip r:embed="rId6"/>
          <a:srcRect l="50000" t="39610" r="38840" b="17175"/>
          <a:stretch/>
        </p:blipFill>
        <p:spPr>
          <a:xfrm>
            <a:off x="9153885" y="4692292"/>
            <a:ext cx="1185299" cy="1226984"/>
          </a:xfrm>
          <a:prstGeom prst="rect">
            <a:avLst/>
          </a:prstGeom>
        </p:spPr>
      </p:pic>
      <p:pic>
        <p:nvPicPr>
          <p:cNvPr id="47" name="Imagen 46">
            <a:extLst>
              <a:ext uri="{FF2B5EF4-FFF2-40B4-BE49-F238E27FC236}">
                <a16:creationId xmlns:a16="http://schemas.microsoft.com/office/drawing/2014/main" id="{6C2E5647-E816-CE19-762E-9E80ABFB239E}"/>
              </a:ext>
            </a:extLst>
          </p:cNvPr>
          <p:cNvPicPr>
            <a:picLocks noChangeAspect="1"/>
          </p:cNvPicPr>
          <p:nvPr/>
        </p:nvPicPr>
        <p:blipFill rotWithShape="1">
          <a:blip r:embed="rId7"/>
          <a:srcRect l="51914" t="43053" r="36400" b="9077"/>
          <a:stretch/>
        </p:blipFill>
        <p:spPr>
          <a:xfrm>
            <a:off x="6055800" y="4903307"/>
            <a:ext cx="1185299" cy="1352913"/>
          </a:xfrm>
          <a:prstGeom prst="rect">
            <a:avLst/>
          </a:prstGeom>
        </p:spPr>
      </p:pic>
      <p:pic>
        <p:nvPicPr>
          <p:cNvPr id="48" name="Imagen 47">
            <a:extLst>
              <a:ext uri="{FF2B5EF4-FFF2-40B4-BE49-F238E27FC236}">
                <a16:creationId xmlns:a16="http://schemas.microsoft.com/office/drawing/2014/main" id="{B7219D6B-B18B-3C79-3F83-80F6D65B16B5}"/>
              </a:ext>
            </a:extLst>
          </p:cNvPr>
          <p:cNvPicPr>
            <a:picLocks noChangeAspect="1"/>
          </p:cNvPicPr>
          <p:nvPr/>
        </p:nvPicPr>
        <p:blipFill>
          <a:blip r:embed="rId8"/>
          <a:stretch>
            <a:fillRect/>
          </a:stretch>
        </p:blipFill>
        <p:spPr>
          <a:xfrm>
            <a:off x="84823" y="6631806"/>
            <a:ext cx="12022354" cy="79952"/>
          </a:xfrm>
          <a:prstGeom prst="rect">
            <a:avLst/>
          </a:prstGeom>
        </p:spPr>
      </p:pic>
    </p:spTree>
    <p:extLst>
      <p:ext uri="{BB962C8B-B14F-4D97-AF65-F5344CB8AC3E}">
        <p14:creationId xmlns:p14="http://schemas.microsoft.com/office/powerpoint/2010/main" val="2503396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263FF153-7713-5CB3-579C-91C9A4EEFFA7}"/>
              </a:ext>
            </a:extLst>
          </p:cNvPr>
          <p:cNvPicPr>
            <a:picLocks noChangeAspect="1"/>
          </p:cNvPicPr>
          <p:nvPr/>
        </p:nvPicPr>
        <p:blipFill rotWithShape="1">
          <a:blip r:embed="rId3">
            <a:extLst>
              <a:ext uri="{28A0092B-C50C-407E-A947-70E740481C1C}">
                <a14:useLocalDpi xmlns:a14="http://schemas.microsoft.com/office/drawing/2010/main" val="0"/>
              </a:ext>
            </a:extLst>
          </a:blip>
          <a:srcRect t="5044" b="13455"/>
          <a:stretch/>
        </p:blipFill>
        <p:spPr bwMode="auto">
          <a:xfrm>
            <a:off x="899833" y="1670566"/>
            <a:ext cx="10737909" cy="4961240"/>
          </a:xfrm>
          <a:prstGeom prst="rect">
            <a:avLst/>
          </a:prstGeom>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5" name="CuadroTexto 4">
            <a:extLst>
              <a:ext uri="{FF2B5EF4-FFF2-40B4-BE49-F238E27FC236}">
                <a16:creationId xmlns:a16="http://schemas.microsoft.com/office/drawing/2014/main" id="{BE3B7328-60E0-D6ED-9E6F-E9F19219ED69}"/>
              </a:ext>
            </a:extLst>
          </p:cNvPr>
          <p:cNvSpPr txBox="1"/>
          <p:nvPr/>
        </p:nvSpPr>
        <p:spPr>
          <a:xfrm>
            <a:off x="248308" y="962680"/>
            <a:ext cx="5751897" cy="707886"/>
          </a:xfrm>
          <a:prstGeom prst="rect">
            <a:avLst/>
          </a:prstGeom>
          <a:noFill/>
        </p:spPr>
        <p:txBody>
          <a:bodyPr wrap="square">
            <a:spAutoFit/>
          </a:bodyPr>
          <a:lstStyle/>
          <a:p>
            <a:r>
              <a:rPr lang="es-ES" sz="2000" b="1" dirty="0">
                <a:latin typeface="Flama-Bold"/>
              </a:rPr>
              <a:t>Campos de Gas profundo en D129 - Cerro Dragón  Cuenca Golfo San Jorge </a:t>
            </a:r>
          </a:p>
        </p:txBody>
      </p:sp>
      <p:pic>
        <p:nvPicPr>
          <p:cNvPr id="6" name="Imagen 5">
            <a:extLst>
              <a:ext uri="{FF2B5EF4-FFF2-40B4-BE49-F238E27FC236}">
                <a16:creationId xmlns:a16="http://schemas.microsoft.com/office/drawing/2014/main" id="{8E80CACD-ED2C-EA80-E2F2-700159605F1C}"/>
              </a:ext>
            </a:extLst>
          </p:cNvPr>
          <p:cNvPicPr>
            <a:picLocks noChangeAspect="1"/>
          </p:cNvPicPr>
          <p:nvPr/>
        </p:nvPicPr>
        <p:blipFill>
          <a:blip r:embed="rId4"/>
          <a:stretch>
            <a:fillRect/>
          </a:stretch>
        </p:blipFill>
        <p:spPr>
          <a:xfrm>
            <a:off x="84823" y="6631806"/>
            <a:ext cx="12022354" cy="79952"/>
          </a:xfrm>
          <a:prstGeom prst="rect">
            <a:avLst/>
          </a:prstGeom>
        </p:spPr>
      </p:pic>
    </p:spTree>
    <p:extLst>
      <p:ext uri="{BB962C8B-B14F-4D97-AF65-F5344CB8AC3E}">
        <p14:creationId xmlns:p14="http://schemas.microsoft.com/office/powerpoint/2010/main" val="1427473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B2CA183-6654-22C2-A878-645E28E9C0D7}"/>
              </a:ext>
            </a:extLst>
          </p:cNvPr>
          <p:cNvSpPr txBox="1"/>
          <p:nvPr/>
        </p:nvSpPr>
        <p:spPr>
          <a:xfrm>
            <a:off x="323850" y="934463"/>
            <a:ext cx="11544300" cy="400110"/>
          </a:xfrm>
          <a:prstGeom prst="rect">
            <a:avLst/>
          </a:prstGeom>
          <a:noFill/>
        </p:spPr>
        <p:txBody>
          <a:bodyPr wrap="square">
            <a:spAutoFit/>
          </a:bodyPr>
          <a:lstStyle/>
          <a:p>
            <a:r>
              <a:rPr lang="es-ES" sz="2000" b="1" dirty="0">
                <a:latin typeface="Flama-Bold"/>
              </a:rPr>
              <a:t>Mapa </a:t>
            </a:r>
            <a:r>
              <a:rPr lang="es-ES" sz="2000" b="1" dirty="0" err="1">
                <a:latin typeface="Flama-Bold"/>
              </a:rPr>
              <a:t>Isoespesor</a:t>
            </a:r>
            <a:r>
              <a:rPr lang="es-ES" sz="2000" b="1" dirty="0">
                <a:latin typeface="Flama-Bold"/>
              </a:rPr>
              <a:t> en tiempo de la Fm. D129 Superior – Chulengo</a:t>
            </a:r>
          </a:p>
        </p:txBody>
      </p:sp>
      <p:pic>
        <p:nvPicPr>
          <p:cNvPr id="12" name="Imagen 11">
            <a:extLst>
              <a:ext uri="{FF2B5EF4-FFF2-40B4-BE49-F238E27FC236}">
                <a16:creationId xmlns:a16="http://schemas.microsoft.com/office/drawing/2014/main" id="{8A22E402-C854-2644-F246-0ADD5C155C06}"/>
              </a:ext>
            </a:extLst>
          </p:cNvPr>
          <p:cNvPicPr>
            <a:picLocks noChangeAspect="1"/>
          </p:cNvPicPr>
          <p:nvPr/>
        </p:nvPicPr>
        <p:blipFill rotWithShape="1">
          <a:blip r:embed="rId3"/>
          <a:srcRect b="29267"/>
          <a:stretch/>
        </p:blipFill>
        <p:spPr>
          <a:xfrm>
            <a:off x="7479579" y="3657952"/>
            <a:ext cx="4607132" cy="2521988"/>
          </a:xfrm>
          <a:prstGeom prst="rect">
            <a:avLst/>
          </a:prstGeom>
          <a:ln>
            <a:solidFill>
              <a:schemeClr val="bg1">
                <a:lumMod val="75000"/>
              </a:schemeClr>
            </a:solidFill>
          </a:ln>
        </p:spPr>
      </p:pic>
      <p:sp>
        <p:nvSpPr>
          <p:cNvPr id="16" name="Forma libre: forma 15">
            <a:extLst>
              <a:ext uri="{FF2B5EF4-FFF2-40B4-BE49-F238E27FC236}">
                <a16:creationId xmlns:a16="http://schemas.microsoft.com/office/drawing/2014/main" id="{38B5635F-90E7-EF90-B51C-B1A110574089}"/>
              </a:ext>
            </a:extLst>
          </p:cNvPr>
          <p:cNvSpPr/>
          <p:nvPr/>
        </p:nvSpPr>
        <p:spPr>
          <a:xfrm>
            <a:off x="10190547" y="5017568"/>
            <a:ext cx="1106237" cy="781051"/>
          </a:xfrm>
          <a:custGeom>
            <a:avLst/>
            <a:gdLst>
              <a:gd name="connsiteX0" fmla="*/ 0 w 973667"/>
              <a:gd name="connsiteY0" fmla="*/ 770467 h 770467"/>
              <a:gd name="connsiteX1" fmla="*/ 135467 w 973667"/>
              <a:gd name="connsiteY1" fmla="*/ 609600 h 770467"/>
              <a:gd name="connsiteX2" fmla="*/ 237067 w 973667"/>
              <a:gd name="connsiteY2" fmla="*/ 474133 h 770467"/>
              <a:gd name="connsiteX3" fmla="*/ 609600 w 973667"/>
              <a:gd name="connsiteY3" fmla="*/ 237067 h 770467"/>
              <a:gd name="connsiteX4" fmla="*/ 812800 w 973667"/>
              <a:gd name="connsiteY4" fmla="*/ 127000 h 770467"/>
              <a:gd name="connsiteX5" fmla="*/ 973667 w 973667"/>
              <a:gd name="connsiteY5" fmla="*/ 0 h 770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3667" h="770467">
                <a:moveTo>
                  <a:pt x="0" y="770467"/>
                </a:moveTo>
                <a:lnTo>
                  <a:pt x="135467" y="609600"/>
                </a:lnTo>
                <a:lnTo>
                  <a:pt x="237067" y="474133"/>
                </a:lnTo>
                <a:lnTo>
                  <a:pt x="609600" y="237067"/>
                </a:lnTo>
                <a:lnTo>
                  <a:pt x="812800" y="127000"/>
                </a:lnTo>
                <a:lnTo>
                  <a:pt x="973667" y="0"/>
                </a:lnTo>
              </a:path>
            </a:pathLst>
          </a:custGeom>
          <a:noFill/>
          <a:ln w="28575">
            <a:solidFill>
              <a:srgbClr val="FF33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a:p>
        </p:txBody>
      </p:sp>
      <p:pic>
        <p:nvPicPr>
          <p:cNvPr id="19" name="Imagen 18" descr="Imagen que contiene texto, mapa&#10;&#10;Descripción generada automáticamente">
            <a:extLst>
              <a:ext uri="{FF2B5EF4-FFF2-40B4-BE49-F238E27FC236}">
                <a16:creationId xmlns:a16="http://schemas.microsoft.com/office/drawing/2014/main" id="{21A44621-84CE-4112-B48A-7806DB7F79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261" y="1460088"/>
            <a:ext cx="6987941" cy="4892585"/>
          </a:xfrm>
          <a:prstGeom prst="rect">
            <a:avLst/>
          </a:prstGeom>
          <a:noFill/>
          <a:ln w="19050">
            <a:noFill/>
          </a:ln>
        </p:spPr>
      </p:pic>
      <p:sp>
        <p:nvSpPr>
          <p:cNvPr id="20" name="21 CuadroTexto">
            <a:extLst>
              <a:ext uri="{FF2B5EF4-FFF2-40B4-BE49-F238E27FC236}">
                <a16:creationId xmlns:a16="http://schemas.microsoft.com/office/drawing/2014/main" id="{34BC2E3A-6768-A67F-4D65-6081D839EFFB}"/>
              </a:ext>
            </a:extLst>
          </p:cNvPr>
          <p:cNvSpPr txBox="1">
            <a:spLocks noChangeArrowheads="1"/>
          </p:cNvSpPr>
          <p:nvPr/>
        </p:nvSpPr>
        <p:spPr bwMode="auto">
          <a:xfrm>
            <a:off x="2498670" y="4690814"/>
            <a:ext cx="707154" cy="107722"/>
          </a:xfrm>
          <a:prstGeom prst="rect">
            <a:avLst/>
          </a:prstGeom>
          <a:solidFill>
            <a:srgbClr val="FFFF00"/>
          </a:solidFill>
          <a:ln w="12700">
            <a:noFill/>
            <a:miter lim="800000"/>
            <a:headEnd/>
            <a:tailEnd/>
          </a:ln>
          <a:effectLst>
            <a:outerShdw blurRad="50800" dist="38100" dir="2700000" algn="tl" rotWithShape="0">
              <a:prstClr val="black">
                <a:alpha val="40000"/>
              </a:prstClr>
            </a:outerShdw>
          </a:effectLst>
        </p:spPr>
        <p:txBody>
          <a:bodyPr wrap="square" lIns="27000" tIns="0" rIns="27000" bIns="0" anchor="ctr">
            <a:spAutoFit/>
          </a:bodyPr>
          <a:lstStyle>
            <a:lvl1pPr eaLnBrk="0" hangingPunct="0">
              <a:defRPr sz="2400">
                <a:solidFill>
                  <a:schemeClr val="tx1"/>
                </a:solidFill>
                <a:latin typeface="Arial" charset="0"/>
                <a:ea typeface="Geneva" charset="-128"/>
              </a:defRPr>
            </a:lvl1pPr>
            <a:lvl2pPr marL="742950" indent="-285750" eaLnBrk="0" hangingPunct="0">
              <a:defRPr sz="2400">
                <a:solidFill>
                  <a:schemeClr val="tx1"/>
                </a:solidFill>
                <a:latin typeface="Arial" charset="0"/>
                <a:ea typeface="Geneva" charset="-128"/>
              </a:defRPr>
            </a:lvl2pPr>
            <a:lvl3pPr marL="1143000" indent="-228600" eaLnBrk="0" hangingPunct="0">
              <a:defRPr sz="2400">
                <a:solidFill>
                  <a:schemeClr val="tx1"/>
                </a:solidFill>
                <a:latin typeface="Arial" charset="0"/>
                <a:ea typeface="Geneva" charset="-128"/>
              </a:defRPr>
            </a:lvl3pPr>
            <a:lvl4pPr marL="1600200" indent="-228600" eaLnBrk="0" hangingPunct="0">
              <a:defRPr sz="2400">
                <a:solidFill>
                  <a:schemeClr val="tx1"/>
                </a:solidFill>
                <a:latin typeface="Arial" charset="0"/>
                <a:ea typeface="Geneva" charset="-128"/>
              </a:defRPr>
            </a:lvl4pPr>
            <a:lvl5pPr marL="2057400" indent="-228600" eaLnBrk="0" hangingPunct="0">
              <a:defRPr sz="2400">
                <a:solidFill>
                  <a:schemeClr val="tx1"/>
                </a:solidFill>
                <a:latin typeface="Arial" charset="0"/>
                <a:ea typeface="Geneva" charset="-128"/>
              </a:defRPr>
            </a:lvl5pPr>
            <a:lvl6pPr marL="2514600" indent="-228600" defTabSz="457200" eaLnBrk="0" fontAlgn="base" hangingPunct="0">
              <a:spcBef>
                <a:spcPct val="0"/>
              </a:spcBef>
              <a:spcAft>
                <a:spcPct val="0"/>
              </a:spcAft>
              <a:defRPr sz="2400">
                <a:solidFill>
                  <a:schemeClr val="tx1"/>
                </a:solidFill>
                <a:latin typeface="Arial" charset="0"/>
                <a:ea typeface="Geneva" charset="-128"/>
              </a:defRPr>
            </a:lvl6pPr>
            <a:lvl7pPr marL="2971800" indent="-228600" defTabSz="457200" eaLnBrk="0" fontAlgn="base" hangingPunct="0">
              <a:spcBef>
                <a:spcPct val="0"/>
              </a:spcBef>
              <a:spcAft>
                <a:spcPct val="0"/>
              </a:spcAft>
              <a:defRPr sz="2400">
                <a:solidFill>
                  <a:schemeClr val="tx1"/>
                </a:solidFill>
                <a:latin typeface="Arial" charset="0"/>
                <a:ea typeface="Geneva" charset="-128"/>
              </a:defRPr>
            </a:lvl7pPr>
            <a:lvl8pPr marL="3429000" indent="-228600" defTabSz="457200" eaLnBrk="0" fontAlgn="base" hangingPunct="0">
              <a:spcBef>
                <a:spcPct val="0"/>
              </a:spcBef>
              <a:spcAft>
                <a:spcPct val="0"/>
              </a:spcAft>
              <a:defRPr sz="2400">
                <a:solidFill>
                  <a:schemeClr val="tx1"/>
                </a:solidFill>
                <a:latin typeface="Arial" charset="0"/>
                <a:ea typeface="Geneva" charset="-128"/>
              </a:defRPr>
            </a:lvl8pPr>
            <a:lvl9pPr marL="3886200" indent="-228600" defTabSz="457200" eaLnBrk="0" fontAlgn="base" hangingPunct="0">
              <a:spcBef>
                <a:spcPct val="0"/>
              </a:spcBef>
              <a:spcAft>
                <a:spcPct val="0"/>
              </a:spcAft>
              <a:defRPr sz="2400">
                <a:solidFill>
                  <a:schemeClr val="tx1"/>
                </a:solidFill>
                <a:latin typeface="Arial" charset="0"/>
                <a:ea typeface="Geneva" charset="-128"/>
              </a:defRPr>
            </a:lvl9pPr>
          </a:lstStyle>
          <a:p>
            <a:pPr algn="ctr" eaLnBrk="1" hangingPunct="1">
              <a:defRPr/>
            </a:pPr>
            <a:r>
              <a:rPr lang="es-AR" altLang="es-AR" sz="700" b="1" dirty="0">
                <a:cs typeface="Arial" charset="0"/>
              </a:rPr>
              <a:t>PChu.x-1011</a:t>
            </a:r>
          </a:p>
        </p:txBody>
      </p:sp>
      <p:sp>
        <p:nvSpPr>
          <p:cNvPr id="21" name="10 Elipse">
            <a:extLst>
              <a:ext uri="{FF2B5EF4-FFF2-40B4-BE49-F238E27FC236}">
                <a16:creationId xmlns:a16="http://schemas.microsoft.com/office/drawing/2014/main" id="{4B942670-58E5-3CFD-4E6F-D1B41D37218F}"/>
              </a:ext>
            </a:extLst>
          </p:cNvPr>
          <p:cNvSpPr/>
          <p:nvPr/>
        </p:nvSpPr>
        <p:spPr bwMode="auto">
          <a:xfrm>
            <a:off x="2801782" y="4479757"/>
            <a:ext cx="50465" cy="48195"/>
          </a:xfrm>
          <a:prstGeom prst="ellipse">
            <a:avLst/>
          </a:prstGeom>
          <a:solidFill>
            <a:srgbClr val="FFFF00"/>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sz="1350" dirty="0"/>
          </a:p>
        </p:txBody>
      </p:sp>
      <p:sp>
        <p:nvSpPr>
          <p:cNvPr id="22" name="21 CuadroTexto">
            <a:extLst>
              <a:ext uri="{FF2B5EF4-FFF2-40B4-BE49-F238E27FC236}">
                <a16:creationId xmlns:a16="http://schemas.microsoft.com/office/drawing/2014/main" id="{AD47E59B-2D51-9969-CE60-7F54C77C7B65}"/>
              </a:ext>
            </a:extLst>
          </p:cNvPr>
          <p:cNvSpPr txBox="1">
            <a:spLocks noChangeArrowheads="1"/>
          </p:cNvSpPr>
          <p:nvPr/>
        </p:nvSpPr>
        <p:spPr bwMode="auto">
          <a:xfrm>
            <a:off x="3253951" y="3382199"/>
            <a:ext cx="490884" cy="107722"/>
          </a:xfrm>
          <a:prstGeom prst="rect">
            <a:avLst/>
          </a:prstGeom>
          <a:solidFill>
            <a:srgbClr val="FFFF00"/>
          </a:solidFill>
          <a:ln w="12700">
            <a:noFill/>
            <a:miter lim="800000"/>
            <a:headEnd/>
            <a:tailEnd/>
          </a:ln>
          <a:effectLst>
            <a:outerShdw blurRad="50800" dist="38100" dir="2700000" algn="tl" rotWithShape="0">
              <a:prstClr val="black">
                <a:alpha val="40000"/>
              </a:prstClr>
            </a:outerShdw>
          </a:effectLst>
        </p:spPr>
        <p:txBody>
          <a:bodyPr wrap="square" lIns="27000" tIns="0" rIns="27000" bIns="0" anchor="ctr">
            <a:spAutoFit/>
          </a:bodyPr>
          <a:lstStyle>
            <a:lvl1pPr eaLnBrk="0" hangingPunct="0">
              <a:defRPr sz="2400">
                <a:solidFill>
                  <a:schemeClr val="tx1"/>
                </a:solidFill>
                <a:latin typeface="Arial" charset="0"/>
                <a:ea typeface="Geneva" charset="-128"/>
              </a:defRPr>
            </a:lvl1pPr>
            <a:lvl2pPr marL="742950" indent="-285750" eaLnBrk="0" hangingPunct="0">
              <a:defRPr sz="2400">
                <a:solidFill>
                  <a:schemeClr val="tx1"/>
                </a:solidFill>
                <a:latin typeface="Arial" charset="0"/>
                <a:ea typeface="Geneva" charset="-128"/>
              </a:defRPr>
            </a:lvl2pPr>
            <a:lvl3pPr marL="1143000" indent="-228600" eaLnBrk="0" hangingPunct="0">
              <a:defRPr sz="2400">
                <a:solidFill>
                  <a:schemeClr val="tx1"/>
                </a:solidFill>
                <a:latin typeface="Arial" charset="0"/>
                <a:ea typeface="Geneva" charset="-128"/>
              </a:defRPr>
            </a:lvl3pPr>
            <a:lvl4pPr marL="1600200" indent="-228600" eaLnBrk="0" hangingPunct="0">
              <a:defRPr sz="2400">
                <a:solidFill>
                  <a:schemeClr val="tx1"/>
                </a:solidFill>
                <a:latin typeface="Arial" charset="0"/>
                <a:ea typeface="Geneva" charset="-128"/>
              </a:defRPr>
            </a:lvl4pPr>
            <a:lvl5pPr marL="2057400" indent="-228600" eaLnBrk="0" hangingPunct="0">
              <a:defRPr sz="2400">
                <a:solidFill>
                  <a:schemeClr val="tx1"/>
                </a:solidFill>
                <a:latin typeface="Arial" charset="0"/>
                <a:ea typeface="Geneva" charset="-128"/>
              </a:defRPr>
            </a:lvl5pPr>
            <a:lvl6pPr marL="2514600" indent="-228600" defTabSz="457200" eaLnBrk="0" fontAlgn="base" hangingPunct="0">
              <a:spcBef>
                <a:spcPct val="0"/>
              </a:spcBef>
              <a:spcAft>
                <a:spcPct val="0"/>
              </a:spcAft>
              <a:defRPr sz="2400">
                <a:solidFill>
                  <a:schemeClr val="tx1"/>
                </a:solidFill>
                <a:latin typeface="Arial" charset="0"/>
                <a:ea typeface="Geneva" charset="-128"/>
              </a:defRPr>
            </a:lvl6pPr>
            <a:lvl7pPr marL="2971800" indent="-228600" defTabSz="457200" eaLnBrk="0" fontAlgn="base" hangingPunct="0">
              <a:spcBef>
                <a:spcPct val="0"/>
              </a:spcBef>
              <a:spcAft>
                <a:spcPct val="0"/>
              </a:spcAft>
              <a:defRPr sz="2400">
                <a:solidFill>
                  <a:schemeClr val="tx1"/>
                </a:solidFill>
                <a:latin typeface="Arial" charset="0"/>
                <a:ea typeface="Geneva" charset="-128"/>
              </a:defRPr>
            </a:lvl7pPr>
            <a:lvl8pPr marL="3429000" indent="-228600" defTabSz="457200" eaLnBrk="0" fontAlgn="base" hangingPunct="0">
              <a:spcBef>
                <a:spcPct val="0"/>
              </a:spcBef>
              <a:spcAft>
                <a:spcPct val="0"/>
              </a:spcAft>
              <a:defRPr sz="2400">
                <a:solidFill>
                  <a:schemeClr val="tx1"/>
                </a:solidFill>
                <a:latin typeface="Arial" charset="0"/>
                <a:ea typeface="Geneva" charset="-128"/>
              </a:defRPr>
            </a:lvl8pPr>
            <a:lvl9pPr marL="3886200" indent="-228600" defTabSz="457200" eaLnBrk="0" fontAlgn="base" hangingPunct="0">
              <a:spcBef>
                <a:spcPct val="0"/>
              </a:spcBef>
              <a:spcAft>
                <a:spcPct val="0"/>
              </a:spcAft>
              <a:defRPr sz="2400">
                <a:solidFill>
                  <a:schemeClr val="tx1"/>
                </a:solidFill>
                <a:latin typeface="Arial" charset="0"/>
                <a:ea typeface="Geneva" charset="-128"/>
              </a:defRPr>
            </a:lvl9pPr>
          </a:lstStyle>
          <a:p>
            <a:pPr algn="ctr" eaLnBrk="1" hangingPunct="1">
              <a:defRPr/>
            </a:pPr>
            <a:r>
              <a:rPr lang="es-AR" altLang="es-AR" sz="700" b="1" dirty="0">
                <a:cs typeface="Arial" charset="0"/>
              </a:rPr>
              <a:t>VHC</a:t>
            </a:r>
          </a:p>
        </p:txBody>
      </p:sp>
      <p:sp>
        <p:nvSpPr>
          <p:cNvPr id="23" name="21 CuadroTexto">
            <a:extLst>
              <a:ext uri="{FF2B5EF4-FFF2-40B4-BE49-F238E27FC236}">
                <a16:creationId xmlns:a16="http://schemas.microsoft.com/office/drawing/2014/main" id="{98EC9557-BF13-7628-9BC2-654E1FC9AF70}"/>
              </a:ext>
            </a:extLst>
          </p:cNvPr>
          <p:cNvSpPr txBox="1">
            <a:spLocks noChangeArrowheads="1"/>
          </p:cNvSpPr>
          <p:nvPr/>
        </p:nvSpPr>
        <p:spPr bwMode="auto">
          <a:xfrm>
            <a:off x="2557251" y="3911940"/>
            <a:ext cx="385235" cy="107722"/>
          </a:xfrm>
          <a:prstGeom prst="rect">
            <a:avLst/>
          </a:prstGeom>
          <a:solidFill>
            <a:srgbClr val="FFFF00"/>
          </a:solidFill>
          <a:ln w="12700">
            <a:noFill/>
            <a:miter lim="800000"/>
            <a:headEnd/>
            <a:tailEnd/>
          </a:ln>
          <a:effectLst>
            <a:outerShdw blurRad="50800" dist="38100" dir="2700000" algn="tl" rotWithShape="0">
              <a:prstClr val="black">
                <a:alpha val="40000"/>
              </a:prstClr>
            </a:outerShdw>
          </a:effectLst>
        </p:spPr>
        <p:txBody>
          <a:bodyPr wrap="square" lIns="27000" tIns="0" rIns="27000" bIns="0" anchor="ctr">
            <a:spAutoFit/>
          </a:bodyPr>
          <a:lstStyle>
            <a:lvl1pPr eaLnBrk="0" hangingPunct="0">
              <a:defRPr sz="2400">
                <a:solidFill>
                  <a:schemeClr val="tx1"/>
                </a:solidFill>
                <a:latin typeface="Arial" charset="0"/>
                <a:ea typeface="Geneva" charset="-128"/>
              </a:defRPr>
            </a:lvl1pPr>
            <a:lvl2pPr marL="742950" indent="-285750" eaLnBrk="0" hangingPunct="0">
              <a:defRPr sz="2400">
                <a:solidFill>
                  <a:schemeClr val="tx1"/>
                </a:solidFill>
                <a:latin typeface="Arial" charset="0"/>
                <a:ea typeface="Geneva" charset="-128"/>
              </a:defRPr>
            </a:lvl2pPr>
            <a:lvl3pPr marL="1143000" indent="-228600" eaLnBrk="0" hangingPunct="0">
              <a:defRPr sz="2400">
                <a:solidFill>
                  <a:schemeClr val="tx1"/>
                </a:solidFill>
                <a:latin typeface="Arial" charset="0"/>
                <a:ea typeface="Geneva" charset="-128"/>
              </a:defRPr>
            </a:lvl3pPr>
            <a:lvl4pPr marL="1600200" indent="-228600" eaLnBrk="0" hangingPunct="0">
              <a:defRPr sz="2400">
                <a:solidFill>
                  <a:schemeClr val="tx1"/>
                </a:solidFill>
                <a:latin typeface="Arial" charset="0"/>
                <a:ea typeface="Geneva" charset="-128"/>
              </a:defRPr>
            </a:lvl4pPr>
            <a:lvl5pPr marL="2057400" indent="-228600" eaLnBrk="0" hangingPunct="0">
              <a:defRPr sz="2400">
                <a:solidFill>
                  <a:schemeClr val="tx1"/>
                </a:solidFill>
                <a:latin typeface="Arial" charset="0"/>
                <a:ea typeface="Geneva" charset="-128"/>
              </a:defRPr>
            </a:lvl5pPr>
            <a:lvl6pPr marL="2514600" indent="-228600" defTabSz="457200" eaLnBrk="0" fontAlgn="base" hangingPunct="0">
              <a:spcBef>
                <a:spcPct val="0"/>
              </a:spcBef>
              <a:spcAft>
                <a:spcPct val="0"/>
              </a:spcAft>
              <a:defRPr sz="2400">
                <a:solidFill>
                  <a:schemeClr val="tx1"/>
                </a:solidFill>
                <a:latin typeface="Arial" charset="0"/>
                <a:ea typeface="Geneva" charset="-128"/>
              </a:defRPr>
            </a:lvl6pPr>
            <a:lvl7pPr marL="2971800" indent="-228600" defTabSz="457200" eaLnBrk="0" fontAlgn="base" hangingPunct="0">
              <a:spcBef>
                <a:spcPct val="0"/>
              </a:spcBef>
              <a:spcAft>
                <a:spcPct val="0"/>
              </a:spcAft>
              <a:defRPr sz="2400">
                <a:solidFill>
                  <a:schemeClr val="tx1"/>
                </a:solidFill>
                <a:latin typeface="Arial" charset="0"/>
                <a:ea typeface="Geneva" charset="-128"/>
              </a:defRPr>
            </a:lvl7pPr>
            <a:lvl8pPr marL="3429000" indent="-228600" defTabSz="457200" eaLnBrk="0" fontAlgn="base" hangingPunct="0">
              <a:spcBef>
                <a:spcPct val="0"/>
              </a:spcBef>
              <a:spcAft>
                <a:spcPct val="0"/>
              </a:spcAft>
              <a:defRPr sz="2400">
                <a:solidFill>
                  <a:schemeClr val="tx1"/>
                </a:solidFill>
                <a:latin typeface="Arial" charset="0"/>
                <a:ea typeface="Geneva" charset="-128"/>
              </a:defRPr>
            </a:lvl8pPr>
            <a:lvl9pPr marL="3886200" indent="-228600" defTabSz="457200" eaLnBrk="0" fontAlgn="base" hangingPunct="0">
              <a:spcBef>
                <a:spcPct val="0"/>
              </a:spcBef>
              <a:spcAft>
                <a:spcPct val="0"/>
              </a:spcAft>
              <a:defRPr sz="2400">
                <a:solidFill>
                  <a:schemeClr val="tx1"/>
                </a:solidFill>
                <a:latin typeface="Arial" charset="0"/>
                <a:ea typeface="Geneva" charset="-128"/>
              </a:defRPr>
            </a:lvl9pPr>
          </a:lstStyle>
          <a:p>
            <a:pPr algn="ctr" eaLnBrk="1" hangingPunct="1">
              <a:defRPr/>
            </a:pPr>
            <a:r>
              <a:rPr lang="es-AR" altLang="es-AR" sz="700" b="1" dirty="0" err="1">
                <a:cs typeface="Arial" charset="0"/>
              </a:rPr>
              <a:t>Koro</a:t>
            </a:r>
            <a:endParaRPr lang="es-AR" altLang="es-AR" sz="700" b="1" dirty="0">
              <a:cs typeface="Arial" charset="0"/>
            </a:endParaRPr>
          </a:p>
        </p:txBody>
      </p:sp>
      <p:sp>
        <p:nvSpPr>
          <p:cNvPr id="24" name="21 CuadroTexto">
            <a:extLst>
              <a:ext uri="{FF2B5EF4-FFF2-40B4-BE49-F238E27FC236}">
                <a16:creationId xmlns:a16="http://schemas.microsoft.com/office/drawing/2014/main" id="{53EF9E5C-156A-8F46-FC08-58D84ADDFAE6}"/>
              </a:ext>
            </a:extLst>
          </p:cNvPr>
          <p:cNvSpPr txBox="1">
            <a:spLocks noChangeArrowheads="1"/>
          </p:cNvSpPr>
          <p:nvPr/>
        </p:nvSpPr>
        <p:spPr bwMode="auto">
          <a:xfrm>
            <a:off x="1056694" y="4791148"/>
            <a:ext cx="394772" cy="107722"/>
          </a:xfrm>
          <a:prstGeom prst="rect">
            <a:avLst/>
          </a:prstGeom>
          <a:solidFill>
            <a:srgbClr val="FFFF00"/>
          </a:solidFill>
          <a:ln w="12700">
            <a:noFill/>
            <a:miter lim="800000"/>
            <a:headEnd/>
            <a:tailEnd/>
          </a:ln>
          <a:effectLst>
            <a:outerShdw blurRad="50800" dist="38100" dir="2700000" algn="tl" rotWithShape="0">
              <a:prstClr val="black">
                <a:alpha val="40000"/>
              </a:prstClr>
            </a:outerShdw>
          </a:effectLst>
        </p:spPr>
        <p:txBody>
          <a:bodyPr wrap="square" lIns="27000" tIns="0" rIns="27000" bIns="0" anchor="ctr">
            <a:spAutoFit/>
          </a:bodyPr>
          <a:lstStyle>
            <a:lvl1pPr eaLnBrk="0" hangingPunct="0">
              <a:defRPr sz="2400">
                <a:solidFill>
                  <a:schemeClr val="tx1"/>
                </a:solidFill>
                <a:latin typeface="Arial" charset="0"/>
                <a:ea typeface="Geneva" charset="-128"/>
              </a:defRPr>
            </a:lvl1pPr>
            <a:lvl2pPr marL="742950" indent="-285750" eaLnBrk="0" hangingPunct="0">
              <a:defRPr sz="2400">
                <a:solidFill>
                  <a:schemeClr val="tx1"/>
                </a:solidFill>
                <a:latin typeface="Arial" charset="0"/>
                <a:ea typeface="Geneva" charset="-128"/>
              </a:defRPr>
            </a:lvl2pPr>
            <a:lvl3pPr marL="1143000" indent="-228600" eaLnBrk="0" hangingPunct="0">
              <a:defRPr sz="2400">
                <a:solidFill>
                  <a:schemeClr val="tx1"/>
                </a:solidFill>
                <a:latin typeface="Arial" charset="0"/>
                <a:ea typeface="Geneva" charset="-128"/>
              </a:defRPr>
            </a:lvl3pPr>
            <a:lvl4pPr marL="1600200" indent="-228600" eaLnBrk="0" hangingPunct="0">
              <a:defRPr sz="2400">
                <a:solidFill>
                  <a:schemeClr val="tx1"/>
                </a:solidFill>
                <a:latin typeface="Arial" charset="0"/>
                <a:ea typeface="Geneva" charset="-128"/>
              </a:defRPr>
            </a:lvl4pPr>
            <a:lvl5pPr marL="2057400" indent="-228600" eaLnBrk="0" hangingPunct="0">
              <a:defRPr sz="2400">
                <a:solidFill>
                  <a:schemeClr val="tx1"/>
                </a:solidFill>
                <a:latin typeface="Arial" charset="0"/>
                <a:ea typeface="Geneva" charset="-128"/>
              </a:defRPr>
            </a:lvl5pPr>
            <a:lvl6pPr marL="2514600" indent="-228600" defTabSz="457200" eaLnBrk="0" fontAlgn="base" hangingPunct="0">
              <a:spcBef>
                <a:spcPct val="0"/>
              </a:spcBef>
              <a:spcAft>
                <a:spcPct val="0"/>
              </a:spcAft>
              <a:defRPr sz="2400">
                <a:solidFill>
                  <a:schemeClr val="tx1"/>
                </a:solidFill>
                <a:latin typeface="Arial" charset="0"/>
                <a:ea typeface="Geneva" charset="-128"/>
              </a:defRPr>
            </a:lvl6pPr>
            <a:lvl7pPr marL="2971800" indent="-228600" defTabSz="457200" eaLnBrk="0" fontAlgn="base" hangingPunct="0">
              <a:spcBef>
                <a:spcPct val="0"/>
              </a:spcBef>
              <a:spcAft>
                <a:spcPct val="0"/>
              </a:spcAft>
              <a:defRPr sz="2400">
                <a:solidFill>
                  <a:schemeClr val="tx1"/>
                </a:solidFill>
                <a:latin typeface="Arial" charset="0"/>
                <a:ea typeface="Geneva" charset="-128"/>
              </a:defRPr>
            </a:lvl7pPr>
            <a:lvl8pPr marL="3429000" indent="-228600" defTabSz="457200" eaLnBrk="0" fontAlgn="base" hangingPunct="0">
              <a:spcBef>
                <a:spcPct val="0"/>
              </a:spcBef>
              <a:spcAft>
                <a:spcPct val="0"/>
              </a:spcAft>
              <a:defRPr sz="2400">
                <a:solidFill>
                  <a:schemeClr val="tx1"/>
                </a:solidFill>
                <a:latin typeface="Arial" charset="0"/>
                <a:ea typeface="Geneva" charset="-128"/>
              </a:defRPr>
            </a:lvl8pPr>
            <a:lvl9pPr marL="3886200" indent="-228600" defTabSz="457200" eaLnBrk="0" fontAlgn="base" hangingPunct="0">
              <a:spcBef>
                <a:spcPct val="0"/>
              </a:spcBef>
              <a:spcAft>
                <a:spcPct val="0"/>
              </a:spcAft>
              <a:defRPr sz="2400">
                <a:solidFill>
                  <a:schemeClr val="tx1"/>
                </a:solidFill>
                <a:latin typeface="Arial" charset="0"/>
                <a:ea typeface="Geneva" charset="-128"/>
              </a:defRPr>
            </a:lvl9pPr>
          </a:lstStyle>
          <a:p>
            <a:pPr algn="ctr" eaLnBrk="1" hangingPunct="1">
              <a:defRPr/>
            </a:pPr>
            <a:r>
              <a:rPr lang="es-AR" altLang="es-AR" sz="700" b="1" dirty="0">
                <a:cs typeface="Arial" charset="0"/>
              </a:rPr>
              <a:t>Bayo</a:t>
            </a:r>
          </a:p>
        </p:txBody>
      </p:sp>
      <p:sp>
        <p:nvSpPr>
          <p:cNvPr id="27" name="CuadroTexto 26">
            <a:extLst>
              <a:ext uri="{FF2B5EF4-FFF2-40B4-BE49-F238E27FC236}">
                <a16:creationId xmlns:a16="http://schemas.microsoft.com/office/drawing/2014/main" id="{8A0921E2-29C7-D50C-A730-DF10CACBC5C6}"/>
              </a:ext>
            </a:extLst>
          </p:cNvPr>
          <p:cNvSpPr txBox="1"/>
          <p:nvPr/>
        </p:nvSpPr>
        <p:spPr>
          <a:xfrm>
            <a:off x="576927" y="6147056"/>
            <a:ext cx="11615073" cy="307777"/>
          </a:xfrm>
          <a:prstGeom prst="rect">
            <a:avLst/>
          </a:prstGeom>
          <a:noFill/>
        </p:spPr>
        <p:txBody>
          <a:bodyPr wrap="square">
            <a:spAutoFit/>
          </a:bodyPr>
          <a:lstStyle/>
          <a:p>
            <a:r>
              <a:rPr lang="es-ES" sz="1400" dirty="0">
                <a:latin typeface="Flama-Bold"/>
              </a:rPr>
              <a:t>Pozo PChu.x-1011 perforado con objetivos de encontrar un depósito geológico análogo a los campos de gas de Valle Martin – Tres Picos – </a:t>
            </a:r>
            <a:r>
              <a:rPr lang="es-ES" sz="1400" dirty="0" err="1">
                <a:latin typeface="Flama-Bold"/>
              </a:rPr>
              <a:t>Trahuil</a:t>
            </a:r>
            <a:r>
              <a:rPr lang="es-ES" sz="1400" dirty="0">
                <a:latin typeface="Flama-Bold"/>
              </a:rPr>
              <a:t> – Coirón </a:t>
            </a:r>
            <a:r>
              <a:rPr lang="es-ES" sz="1400" dirty="0" err="1">
                <a:latin typeface="Flama-Bold"/>
              </a:rPr>
              <a:t>field</a:t>
            </a:r>
            <a:endParaRPr lang="es-ES" sz="1400" dirty="0">
              <a:latin typeface="Flama-Bold"/>
            </a:endParaRPr>
          </a:p>
        </p:txBody>
      </p:sp>
      <p:sp>
        <p:nvSpPr>
          <p:cNvPr id="36" name="Arco 35">
            <a:extLst>
              <a:ext uri="{FF2B5EF4-FFF2-40B4-BE49-F238E27FC236}">
                <a16:creationId xmlns:a16="http://schemas.microsoft.com/office/drawing/2014/main" id="{AF4166F1-C81E-5222-F475-75E524229164}"/>
              </a:ext>
            </a:extLst>
          </p:cNvPr>
          <p:cNvSpPr/>
          <p:nvPr/>
        </p:nvSpPr>
        <p:spPr>
          <a:xfrm>
            <a:off x="2252312" y="3195586"/>
            <a:ext cx="9535427" cy="2510756"/>
          </a:xfrm>
          <a:prstGeom prst="arc">
            <a:avLst>
              <a:gd name="adj1" fmla="val 15789716"/>
              <a:gd name="adj2" fmla="val 443599"/>
            </a:avLst>
          </a:prstGeom>
          <a:ln w="19050">
            <a:solidFill>
              <a:srgbClr val="FF00FF"/>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AR"/>
          </a:p>
        </p:txBody>
      </p:sp>
      <p:pic>
        <p:nvPicPr>
          <p:cNvPr id="2" name="Imagen 1">
            <a:extLst>
              <a:ext uri="{FF2B5EF4-FFF2-40B4-BE49-F238E27FC236}">
                <a16:creationId xmlns:a16="http://schemas.microsoft.com/office/drawing/2014/main" id="{D41624A5-F075-7455-74A1-242EA93EAE81}"/>
              </a:ext>
            </a:extLst>
          </p:cNvPr>
          <p:cNvPicPr>
            <a:picLocks noChangeAspect="1"/>
          </p:cNvPicPr>
          <p:nvPr/>
        </p:nvPicPr>
        <p:blipFill>
          <a:blip r:embed="rId5"/>
          <a:stretch>
            <a:fillRect/>
          </a:stretch>
        </p:blipFill>
        <p:spPr>
          <a:xfrm>
            <a:off x="84823" y="6631806"/>
            <a:ext cx="12022354" cy="79952"/>
          </a:xfrm>
          <a:prstGeom prst="rect">
            <a:avLst/>
          </a:prstGeom>
        </p:spPr>
      </p:pic>
      <p:sp>
        <p:nvSpPr>
          <p:cNvPr id="4" name="Cuadro de texto 2">
            <a:extLst>
              <a:ext uri="{FF2B5EF4-FFF2-40B4-BE49-F238E27FC236}">
                <a16:creationId xmlns:a16="http://schemas.microsoft.com/office/drawing/2014/main" id="{947AF9AF-3130-94FD-AAB9-0FD89735F556}"/>
              </a:ext>
            </a:extLst>
          </p:cNvPr>
          <p:cNvSpPr txBox="1">
            <a:spLocks noChangeArrowheads="1"/>
          </p:cNvSpPr>
          <p:nvPr/>
        </p:nvSpPr>
        <p:spPr bwMode="auto">
          <a:xfrm>
            <a:off x="2413076" y="4324725"/>
            <a:ext cx="251460" cy="291465"/>
          </a:xfrm>
          <a:prstGeom prst="rect">
            <a:avLst/>
          </a:prstGeom>
          <a:noFill/>
          <a:ln w="9525">
            <a:noFill/>
            <a:miter lim="800000"/>
            <a:headEnd/>
            <a:tailEnd/>
          </a:ln>
        </p:spPr>
        <p:txBody>
          <a:bodyPr rot="0" vert="horz" wrap="square" lIns="91440" tIns="45720" rIns="91440" bIns="45720" anchor="t" anchorCtr="0">
            <a:noAutofit/>
          </a:bodyPr>
          <a:lstStyle/>
          <a:p>
            <a:pPr algn="just"/>
            <a:r>
              <a:rPr lang="es-MX" sz="2400">
                <a:solidFill>
                  <a:srgbClr val="000000"/>
                </a:solidFill>
                <a:effectLst/>
                <a:latin typeface="Calibri" panose="020F0502020204030204" pitchFamily="34" charset="0"/>
                <a:ea typeface="Times New Roman" panose="02020603050405020304" pitchFamily="18" charset="0"/>
              </a:rPr>
              <a:t>4</a:t>
            </a:r>
            <a:endParaRPr lang="es-AR" sz="2000">
              <a:solidFill>
                <a:srgbClr val="0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58005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5A0180D3-399B-1F94-0990-91C69F3A275B}"/>
              </a:ext>
            </a:extLst>
          </p:cNvPr>
          <p:cNvPicPr>
            <a:picLocks noChangeAspect="1"/>
          </p:cNvPicPr>
          <p:nvPr/>
        </p:nvPicPr>
        <p:blipFill>
          <a:blip r:embed="rId3"/>
          <a:stretch>
            <a:fillRect/>
          </a:stretch>
        </p:blipFill>
        <p:spPr>
          <a:xfrm>
            <a:off x="1238250" y="1330627"/>
            <a:ext cx="9804734" cy="5241155"/>
          </a:xfrm>
          <a:prstGeom prst="rect">
            <a:avLst/>
          </a:prstGeom>
        </p:spPr>
      </p:pic>
      <p:sp>
        <p:nvSpPr>
          <p:cNvPr id="5" name="CuadroTexto 4">
            <a:extLst>
              <a:ext uri="{FF2B5EF4-FFF2-40B4-BE49-F238E27FC236}">
                <a16:creationId xmlns:a16="http://schemas.microsoft.com/office/drawing/2014/main" id="{D2D299A5-31BB-5FC6-07A8-67CD50AC423F}"/>
              </a:ext>
            </a:extLst>
          </p:cNvPr>
          <p:cNvSpPr txBox="1"/>
          <p:nvPr/>
        </p:nvSpPr>
        <p:spPr>
          <a:xfrm>
            <a:off x="275523" y="930518"/>
            <a:ext cx="6097604" cy="400110"/>
          </a:xfrm>
          <a:prstGeom prst="rect">
            <a:avLst/>
          </a:prstGeom>
          <a:noFill/>
        </p:spPr>
        <p:txBody>
          <a:bodyPr wrap="square">
            <a:spAutoFit/>
          </a:bodyPr>
          <a:lstStyle/>
          <a:p>
            <a:r>
              <a:rPr lang="es-ES" sz="2000" b="1" dirty="0">
                <a:latin typeface="Flama-Bold"/>
              </a:rPr>
              <a:t>Sección Estratigráfica Regional – D129 Superior</a:t>
            </a:r>
            <a:endParaRPr lang="es-AR" sz="2000" b="1" dirty="0">
              <a:latin typeface="Flama-Bold"/>
            </a:endParaRPr>
          </a:p>
        </p:txBody>
      </p:sp>
      <p:pic>
        <p:nvPicPr>
          <p:cNvPr id="8" name="Imagen 7">
            <a:extLst>
              <a:ext uri="{FF2B5EF4-FFF2-40B4-BE49-F238E27FC236}">
                <a16:creationId xmlns:a16="http://schemas.microsoft.com/office/drawing/2014/main" id="{CEEF6846-6228-FD18-F696-16E3E9C8A895}"/>
              </a:ext>
            </a:extLst>
          </p:cNvPr>
          <p:cNvPicPr>
            <a:picLocks noChangeAspect="1"/>
          </p:cNvPicPr>
          <p:nvPr/>
        </p:nvPicPr>
        <p:blipFill>
          <a:blip r:embed="rId4"/>
          <a:stretch>
            <a:fillRect/>
          </a:stretch>
        </p:blipFill>
        <p:spPr>
          <a:xfrm>
            <a:off x="84823" y="6631806"/>
            <a:ext cx="12022354" cy="79952"/>
          </a:xfrm>
          <a:prstGeom prst="rect">
            <a:avLst/>
          </a:prstGeom>
        </p:spPr>
      </p:pic>
      <p:pic>
        <p:nvPicPr>
          <p:cNvPr id="2" name="Imagen 1">
            <a:extLst>
              <a:ext uri="{FF2B5EF4-FFF2-40B4-BE49-F238E27FC236}">
                <a16:creationId xmlns:a16="http://schemas.microsoft.com/office/drawing/2014/main" id="{19F7FBF2-51C1-AD4A-FB73-57788CEE466A}"/>
              </a:ext>
            </a:extLst>
          </p:cNvPr>
          <p:cNvPicPr>
            <a:picLocks noChangeAspect="1"/>
          </p:cNvPicPr>
          <p:nvPr/>
        </p:nvPicPr>
        <p:blipFill>
          <a:blip r:embed="rId5"/>
          <a:stretch>
            <a:fillRect/>
          </a:stretch>
        </p:blipFill>
        <p:spPr>
          <a:xfrm>
            <a:off x="1704747" y="4670037"/>
            <a:ext cx="3007928" cy="1901746"/>
          </a:xfrm>
          <a:prstGeom prst="rect">
            <a:avLst/>
          </a:prstGeom>
        </p:spPr>
      </p:pic>
    </p:spTree>
    <p:extLst>
      <p:ext uri="{BB962C8B-B14F-4D97-AF65-F5344CB8AC3E}">
        <p14:creationId xmlns:p14="http://schemas.microsoft.com/office/powerpoint/2010/main" val="2615052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3420FAB-FD6B-705A-FBDE-1EB357975331}"/>
              </a:ext>
            </a:extLst>
          </p:cNvPr>
          <p:cNvPicPr>
            <a:picLocks noChangeAspect="1"/>
          </p:cNvPicPr>
          <p:nvPr/>
        </p:nvPicPr>
        <p:blipFill>
          <a:blip r:embed="rId3"/>
          <a:stretch>
            <a:fillRect/>
          </a:stretch>
        </p:blipFill>
        <p:spPr>
          <a:xfrm>
            <a:off x="1085851" y="1038225"/>
            <a:ext cx="9974440" cy="5495926"/>
          </a:xfrm>
          <a:prstGeom prst="rect">
            <a:avLst/>
          </a:prstGeom>
        </p:spPr>
      </p:pic>
      <p:pic>
        <p:nvPicPr>
          <p:cNvPr id="3" name="Imagen 2">
            <a:extLst>
              <a:ext uri="{FF2B5EF4-FFF2-40B4-BE49-F238E27FC236}">
                <a16:creationId xmlns:a16="http://schemas.microsoft.com/office/drawing/2014/main" id="{60563FA7-A53D-092C-2D20-6465DDAA0894}"/>
              </a:ext>
            </a:extLst>
          </p:cNvPr>
          <p:cNvPicPr>
            <a:picLocks noChangeAspect="1"/>
          </p:cNvPicPr>
          <p:nvPr/>
        </p:nvPicPr>
        <p:blipFill>
          <a:blip r:embed="rId4"/>
          <a:stretch>
            <a:fillRect/>
          </a:stretch>
        </p:blipFill>
        <p:spPr>
          <a:xfrm>
            <a:off x="84823" y="6631806"/>
            <a:ext cx="12022354" cy="79952"/>
          </a:xfrm>
          <a:prstGeom prst="rect">
            <a:avLst/>
          </a:prstGeom>
        </p:spPr>
      </p:pic>
    </p:spTree>
    <p:extLst>
      <p:ext uri="{BB962C8B-B14F-4D97-AF65-F5344CB8AC3E}">
        <p14:creationId xmlns:p14="http://schemas.microsoft.com/office/powerpoint/2010/main" val="462667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E83ABA9-C59E-0834-446E-0DD5D7AB2BB1}"/>
              </a:ext>
            </a:extLst>
          </p:cNvPr>
          <p:cNvSpPr txBox="1"/>
          <p:nvPr/>
        </p:nvSpPr>
        <p:spPr>
          <a:xfrm>
            <a:off x="312253" y="932690"/>
            <a:ext cx="6096000" cy="400110"/>
          </a:xfrm>
          <a:prstGeom prst="rect">
            <a:avLst/>
          </a:prstGeom>
          <a:noFill/>
        </p:spPr>
        <p:txBody>
          <a:bodyPr wrap="square">
            <a:spAutoFit/>
          </a:bodyPr>
          <a:lstStyle/>
          <a:p>
            <a:r>
              <a:rPr lang="es-ES" sz="2000" b="1" dirty="0"/>
              <a:t>Cubo de </a:t>
            </a:r>
            <a:r>
              <a:rPr lang="es-ES" sz="2000" b="1" dirty="0" err="1"/>
              <a:t>Coloured</a:t>
            </a:r>
            <a:r>
              <a:rPr lang="es-ES" sz="2000" b="1" dirty="0"/>
              <a:t> inversión – Reservorio Principal   </a:t>
            </a:r>
          </a:p>
        </p:txBody>
      </p:sp>
      <p:pic>
        <p:nvPicPr>
          <p:cNvPr id="5" name="Imagen 4">
            <a:extLst>
              <a:ext uri="{FF2B5EF4-FFF2-40B4-BE49-F238E27FC236}">
                <a16:creationId xmlns:a16="http://schemas.microsoft.com/office/drawing/2014/main" id="{75A8974C-DD16-C56A-07FE-740AAE3B4589}"/>
              </a:ext>
            </a:extLst>
          </p:cNvPr>
          <p:cNvPicPr>
            <a:picLocks noChangeAspect="1"/>
          </p:cNvPicPr>
          <p:nvPr/>
        </p:nvPicPr>
        <p:blipFill>
          <a:blip r:embed="rId3"/>
          <a:stretch>
            <a:fillRect/>
          </a:stretch>
        </p:blipFill>
        <p:spPr>
          <a:xfrm>
            <a:off x="960382" y="1407762"/>
            <a:ext cx="10271236" cy="5149081"/>
          </a:xfrm>
          <a:prstGeom prst="rect">
            <a:avLst/>
          </a:prstGeom>
        </p:spPr>
      </p:pic>
      <p:pic>
        <p:nvPicPr>
          <p:cNvPr id="2" name="Imagen 1">
            <a:extLst>
              <a:ext uri="{FF2B5EF4-FFF2-40B4-BE49-F238E27FC236}">
                <a16:creationId xmlns:a16="http://schemas.microsoft.com/office/drawing/2014/main" id="{FC4AE811-245E-1369-C8AC-5C877CA3446B}"/>
              </a:ext>
            </a:extLst>
          </p:cNvPr>
          <p:cNvPicPr>
            <a:picLocks noChangeAspect="1"/>
          </p:cNvPicPr>
          <p:nvPr/>
        </p:nvPicPr>
        <p:blipFill>
          <a:blip r:embed="rId4"/>
          <a:stretch>
            <a:fillRect/>
          </a:stretch>
        </p:blipFill>
        <p:spPr>
          <a:xfrm>
            <a:off x="84823" y="6631806"/>
            <a:ext cx="12022354" cy="79952"/>
          </a:xfrm>
          <a:prstGeom prst="rect">
            <a:avLst/>
          </a:prstGeom>
        </p:spPr>
      </p:pic>
    </p:spTree>
    <p:extLst>
      <p:ext uri="{BB962C8B-B14F-4D97-AF65-F5344CB8AC3E}">
        <p14:creationId xmlns:p14="http://schemas.microsoft.com/office/powerpoint/2010/main" val="730061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6E06A1E-201E-C8BA-644D-AF9DD14082DF}"/>
              </a:ext>
            </a:extLst>
          </p:cNvPr>
          <p:cNvPicPr>
            <a:picLocks noChangeAspect="1"/>
          </p:cNvPicPr>
          <p:nvPr/>
        </p:nvPicPr>
        <p:blipFill>
          <a:blip r:embed="rId3"/>
          <a:stretch>
            <a:fillRect/>
          </a:stretch>
        </p:blipFill>
        <p:spPr>
          <a:xfrm>
            <a:off x="851337" y="1117686"/>
            <a:ext cx="10867697" cy="5729234"/>
          </a:xfrm>
          <a:prstGeom prst="rect">
            <a:avLst/>
          </a:prstGeom>
        </p:spPr>
      </p:pic>
      <p:sp>
        <p:nvSpPr>
          <p:cNvPr id="3" name="CuadroTexto 2">
            <a:extLst>
              <a:ext uri="{FF2B5EF4-FFF2-40B4-BE49-F238E27FC236}">
                <a16:creationId xmlns:a16="http://schemas.microsoft.com/office/drawing/2014/main" id="{4E83ABA9-C59E-0834-446E-0DD5D7AB2BB1}"/>
              </a:ext>
            </a:extLst>
          </p:cNvPr>
          <p:cNvSpPr txBox="1"/>
          <p:nvPr/>
        </p:nvSpPr>
        <p:spPr>
          <a:xfrm>
            <a:off x="312253" y="932690"/>
            <a:ext cx="6096000" cy="400110"/>
          </a:xfrm>
          <a:prstGeom prst="rect">
            <a:avLst/>
          </a:prstGeom>
          <a:noFill/>
        </p:spPr>
        <p:txBody>
          <a:bodyPr wrap="square">
            <a:spAutoFit/>
          </a:bodyPr>
          <a:lstStyle/>
          <a:p>
            <a:pPr lvl="0">
              <a:defRPr/>
            </a:pPr>
            <a:r>
              <a:rPr lang="es-AR" sz="2000" b="1" dirty="0">
                <a:latin typeface="Flama"/>
              </a:rPr>
              <a:t>Línea arbitraria (O-N-S) – </a:t>
            </a:r>
            <a:r>
              <a:rPr lang="es-AR" sz="2000" b="1" dirty="0" err="1">
                <a:latin typeface="Flama"/>
              </a:rPr>
              <a:t>Coloured</a:t>
            </a:r>
            <a:r>
              <a:rPr lang="es-AR" sz="2000" b="1" dirty="0">
                <a:latin typeface="Flama"/>
              </a:rPr>
              <a:t> Inversión</a:t>
            </a:r>
          </a:p>
        </p:txBody>
      </p:sp>
      <p:pic>
        <p:nvPicPr>
          <p:cNvPr id="2" name="Imagen 1">
            <a:extLst>
              <a:ext uri="{FF2B5EF4-FFF2-40B4-BE49-F238E27FC236}">
                <a16:creationId xmlns:a16="http://schemas.microsoft.com/office/drawing/2014/main" id="{FC4AE811-245E-1369-C8AC-5C877CA3446B}"/>
              </a:ext>
            </a:extLst>
          </p:cNvPr>
          <p:cNvPicPr>
            <a:picLocks noChangeAspect="1"/>
          </p:cNvPicPr>
          <p:nvPr/>
        </p:nvPicPr>
        <p:blipFill>
          <a:blip r:embed="rId4"/>
          <a:stretch>
            <a:fillRect/>
          </a:stretch>
        </p:blipFill>
        <p:spPr>
          <a:xfrm>
            <a:off x="84823" y="6631806"/>
            <a:ext cx="12022354" cy="79952"/>
          </a:xfrm>
          <a:prstGeom prst="rect">
            <a:avLst/>
          </a:prstGeom>
        </p:spPr>
      </p:pic>
    </p:spTree>
    <p:extLst>
      <p:ext uri="{BB962C8B-B14F-4D97-AF65-F5344CB8AC3E}">
        <p14:creationId xmlns:p14="http://schemas.microsoft.com/office/powerpoint/2010/main" val="365534435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1560</TotalTime>
  <Words>2386</Words>
  <Application>Microsoft Office PowerPoint</Application>
  <PresentationFormat>Panorámica</PresentationFormat>
  <Paragraphs>143</Paragraphs>
  <Slides>27</Slides>
  <Notes>22</Notes>
  <HiddenSlides>4</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27</vt:i4>
      </vt:variant>
    </vt:vector>
  </HeadingPairs>
  <TitlesOfParts>
    <vt:vector size="35" baseType="lpstr">
      <vt:lpstr>-apple-system</vt:lpstr>
      <vt:lpstr>Arial</vt:lpstr>
      <vt:lpstr>Calibri</vt:lpstr>
      <vt:lpstr>Calibri Light</vt:lpstr>
      <vt:lpstr>Flama</vt:lpstr>
      <vt:lpstr>Flama-Bold</vt:lpstr>
      <vt:lpstr>Times New Roman</vt:lpstr>
      <vt:lpstr>Tema de Office</vt:lpstr>
      <vt:lpstr>Metodología para Caracterizar y Desarrollar un Yacimiento de Gas Exploratorio utilizando un Modelo Integrado de Producción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Diego Fuentes</dc:creator>
  <cp:lastModifiedBy>Muniategui, Mariano Esteban</cp:lastModifiedBy>
  <cp:revision>45</cp:revision>
  <cp:lastPrinted>2023-11-03T19:31:08Z</cp:lastPrinted>
  <dcterms:created xsi:type="dcterms:W3CDTF">2023-07-24T14:30:55Z</dcterms:created>
  <dcterms:modified xsi:type="dcterms:W3CDTF">2023-11-07T00:07:58Z</dcterms:modified>
</cp:coreProperties>
</file>