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7" r:id="rId3"/>
    <p:sldId id="272" r:id="rId4"/>
    <p:sldId id="273" r:id="rId5"/>
    <p:sldId id="275" r:id="rId6"/>
    <p:sldId id="276" r:id="rId7"/>
    <p:sldId id="261" r:id="rId8"/>
    <p:sldId id="277" r:id="rId9"/>
    <p:sldId id="262" r:id="rId10"/>
    <p:sldId id="278" r:id="rId11"/>
    <p:sldId id="279" r:id="rId12"/>
    <p:sldId id="263" r:id="rId13"/>
    <p:sldId id="280" r:id="rId14"/>
    <p:sldId id="281" r:id="rId15"/>
    <p:sldId id="269" r:id="rId16"/>
    <p:sldId id="270" r:id="rId1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10" autoAdjust="0"/>
  </p:normalViewPr>
  <p:slideViewPr>
    <p:cSldViewPr snapToGrid="0" showGuides="1">
      <p:cViewPr varScale="1">
        <p:scale>
          <a:sx n="88" d="100"/>
          <a:sy n="88" d="100"/>
        </p:scale>
        <p:origin x="41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CE948-B3E8-4669-B1C0-A6203067E8B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5751C-B83E-45C7-B1B9-FEA5EFA967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280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Bueno a modo de introducción, como saben en la actualidad el uso de fracturas hidráulicas para poner en producción nuestros reservorios es cada vez </a:t>
            </a:r>
            <a:r>
              <a:rPr lang="es-AR" dirty="0" err="1"/>
              <a:t>mas</a:t>
            </a:r>
            <a:r>
              <a:rPr lang="es-AR" dirty="0"/>
              <a:t> frecuente. </a:t>
            </a:r>
          </a:p>
          <a:p>
            <a:r>
              <a:rPr lang="es-AR" dirty="0"/>
              <a:t>Como particularidad en la cuenca del golfo san Jorge los reservorios tiene una distribución vertical bastante intercalada y cercana uno de otros. Lo que generalmente para fracturar hace que tengamos que utilizar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5751C-B83E-45C7-B1B9-FEA5EFA9675F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251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5751C-B83E-45C7-B1B9-FEA5EFA9675F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947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3er punto contar que punzábamos diferenciado y esto nos hizo re pensar la estrategia de terminación punzando de forma simétrica para evitar tener q suponer cual punzado fractura inicialmente.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5751C-B83E-45C7-B1B9-FEA5EFA9675F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248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8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08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224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88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91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32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19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06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28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45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6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2" y="168231"/>
            <a:ext cx="1743470" cy="6699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99" y="364277"/>
            <a:ext cx="1813534" cy="277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3"/>
          <a:stretch/>
        </p:blipFill>
        <p:spPr>
          <a:xfrm>
            <a:off x="5088466" y="283452"/>
            <a:ext cx="1478578" cy="554748"/>
          </a:xfrm>
          <a:prstGeom prst="rect">
            <a:avLst/>
          </a:prstGeom>
        </p:spPr>
      </p:pic>
      <p:sp>
        <p:nvSpPr>
          <p:cNvPr id="2" name="MSIPCMContentMarking" descr="{&quot;HashCode&quot;:1659318343,&quot;Placement&quot;:&quot;Header&quot;,&quot;Top&quot;:0.0,&quot;Left&quot;:836.322144,&quot;SlideWidth&quot;:960,&quot;SlideHeight&quot;:540}">
            <a:extLst>
              <a:ext uri="{FF2B5EF4-FFF2-40B4-BE49-F238E27FC236}">
                <a16:creationId xmlns:a16="http://schemas.microsoft.com/office/drawing/2014/main" xmlns="" id="{9E934B33-B9A2-40E7-8FC7-A804BA04B573}"/>
              </a:ext>
            </a:extLst>
          </p:cNvPr>
          <p:cNvSpPr txBox="1"/>
          <p:nvPr userDrawn="1"/>
        </p:nvSpPr>
        <p:spPr>
          <a:xfrm>
            <a:off x="10621291" y="0"/>
            <a:ext cx="157070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YPF-Público</a:t>
            </a:r>
          </a:p>
        </p:txBody>
      </p:sp>
      <p:sp>
        <p:nvSpPr>
          <p:cNvPr id="3" name="MSIPCMContentMarking" descr="{&quot;HashCode&quot;:1683455912,&quot;Placement&quot;:&quot;Footer&quot;,&quot;Top&quot;:519.343,&quot;Left&quot;:836.322144,&quot;SlideWidth&quot;:960,&quot;SlideHeight&quot;:540}">
            <a:extLst>
              <a:ext uri="{FF2B5EF4-FFF2-40B4-BE49-F238E27FC236}">
                <a16:creationId xmlns:a16="http://schemas.microsoft.com/office/drawing/2014/main" xmlns="" id="{D050F8BB-45F7-4DBE-8C20-D21F48B5E001}"/>
              </a:ext>
            </a:extLst>
          </p:cNvPr>
          <p:cNvSpPr txBox="1"/>
          <p:nvPr userDrawn="1"/>
        </p:nvSpPr>
        <p:spPr>
          <a:xfrm>
            <a:off x="10621291" y="6595656"/>
            <a:ext cx="157070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YPF-Público</a:t>
            </a:r>
          </a:p>
        </p:txBody>
      </p:sp>
    </p:spTree>
    <p:extLst>
      <p:ext uri="{BB962C8B-B14F-4D97-AF65-F5344CB8AC3E}">
        <p14:creationId xmlns:p14="http://schemas.microsoft.com/office/powerpoint/2010/main" val="254395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>
            <a:extLst>
              <a:ext uri="{FF2B5EF4-FFF2-40B4-BE49-F238E27FC236}">
                <a16:creationId xmlns:a16="http://schemas.microsoft.com/office/drawing/2014/main" xmlns="" id="{FCBE86BD-50E0-4E6A-923B-8766B55D0D02}"/>
              </a:ext>
            </a:extLst>
          </p:cNvPr>
          <p:cNvSpPr txBox="1"/>
          <p:nvPr/>
        </p:nvSpPr>
        <p:spPr>
          <a:xfrm>
            <a:off x="574765" y="1567537"/>
            <a:ext cx="11042468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DIVERGENCIA CON BOLAS BIODEGRADABLES EN FRACTURAS HIDRÁULICAS EN YACIMIENTOS DE YPF REGIONAL SUR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C93DA1EF-17DA-F968-F5F5-A88D798B58FC}"/>
              </a:ext>
            </a:extLst>
          </p:cNvPr>
          <p:cNvGrpSpPr/>
          <p:nvPr/>
        </p:nvGrpSpPr>
        <p:grpSpPr>
          <a:xfrm>
            <a:off x="4422550" y="5688019"/>
            <a:ext cx="3346900" cy="717499"/>
            <a:chOff x="4163698" y="5742448"/>
            <a:chExt cx="3346900" cy="717499"/>
          </a:xfrm>
        </p:grpSpPr>
        <p:pic>
          <p:nvPicPr>
            <p:cNvPr id="14" name="Imagen 13" descr="Texto&#10;&#10;Descripción generada automáticamente">
              <a:extLst>
                <a:ext uri="{FF2B5EF4-FFF2-40B4-BE49-F238E27FC236}">
                  <a16:creationId xmlns:a16="http://schemas.microsoft.com/office/drawing/2014/main" xmlns="" id="{E766F99B-EB3B-4F30-A713-9840AFF9A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959" y="5742448"/>
              <a:ext cx="1257639" cy="717499"/>
            </a:xfrm>
            <a:prstGeom prst="rect">
              <a:avLst/>
            </a:prstGeom>
          </p:spPr>
        </p:pic>
        <p:grpSp>
          <p:nvGrpSpPr>
            <p:cNvPr id="15" name="1039 Grupo">
              <a:extLst>
                <a:ext uri="{FF2B5EF4-FFF2-40B4-BE49-F238E27FC236}">
                  <a16:creationId xmlns:a16="http://schemas.microsoft.com/office/drawing/2014/main" xmlns="" id="{EB2FA4A5-61B5-4111-B475-28D1C98BD0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63698" y="5837814"/>
              <a:ext cx="1233045" cy="526765"/>
              <a:chOff x="2895600" y="4329113"/>
              <a:chExt cx="665163" cy="284162"/>
            </a:xfrm>
          </p:grpSpPr>
          <p:sp>
            <p:nvSpPr>
              <p:cNvPr id="16" name="Freeform 43">
                <a:extLst>
                  <a:ext uri="{FF2B5EF4-FFF2-40B4-BE49-F238E27FC236}">
                    <a16:creationId xmlns:a16="http://schemas.microsoft.com/office/drawing/2014/main" xmlns="" id="{0A7DE4AE-483D-4AFA-B84A-21A39212E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600" y="4329113"/>
                <a:ext cx="665163" cy="284162"/>
              </a:xfrm>
              <a:custGeom>
                <a:avLst/>
                <a:gdLst>
                  <a:gd name="T0" fmla="*/ 1943 w 2512"/>
                  <a:gd name="T1" fmla="*/ 1 h 1072"/>
                  <a:gd name="T2" fmla="*/ 1848 w 2512"/>
                  <a:gd name="T3" fmla="*/ 16 h 1072"/>
                  <a:gd name="T4" fmla="*/ 1760 w 2512"/>
                  <a:gd name="T5" fmla="*/ 46 h 1072"/>
                  <a:gd name="T6" fmla="*/ 1678 w 2512"/>
                  <a:gd name="T7" fmla="*/ 91 h 1072"/>
                  <a:gd name="T8" fmla="*/ 1608 w 2512"/>
                  <a:gd name="T9" fmla="*/ 148 h 1072"/>
                  <a:gd name="T10" fmla="*/ 1546 w 2512"/>
                  <a:gd name="T11" fmla="*/ 217 h 1072"/>
                  <a:gd name="T12" fmla="*/ 1507 w 2512"/>
                  <a:gd name="T13" fmla="*/ 170 h 1072"/>
                  <a:gd name="T14" fmla="*/ 1439 w 2512"/>
                  <a:gd name="T15" fmla="*/ 109 h 1072"/>
                  <a:gd name="T16" fmla="*/ 1360 w 2512"/>
                  <a:gd name="T17" fmla="*/ 60 h 1072"/>
                  <a:gd name="T18" fmla="*/ 1274 w 2512"/>
                  <a:gd name="T19" fmla="*/ 24 h 1072"/>
                  <a:gd name="T20" fmla="*/ 1181 w 2512"/>
                  <a:gd name="T21" fmla="*/ 4 h 1072"/>
                  <a:gd name="T22" fmla="*/ 1116 w 2512"/>
                  <a:gd name="T23" fmla="*/ 0 h 1072"/>
                  <a:gd name="T24" fmla="*/ 1019 w 2512"/>
                  <a:gd name="T25" fmla="*/ 8 h 1072"/>
                  <a:gd name="T26" fmla="*/ 929 w 2512"/>
                  <a:gd name="T27" fmla="*/ 34 h 1072"/>
                  <a:gd name="T28" fmla="*/ 845 w 2512"/>
                  <a:gd name="T29" fmla="*/ 74 h 1072"/>
                  <a:gd name="T30" fmla="*/ 770 w 2512"/>
                  <a:gd name="T31" fmla="*/ 127 h 1072"/>
                  <a:gd name="T32" fmla="*/ 705 w 2512"/>
                  <a:gd name="T33" fmla="*/ 193 h 1072"/>
                  <a:gd name="T34" fmla="*/ 0 w 2512"/>
                  <a:gd name="T35" fmla="*/ 20 h 1072"/>
                  <a:gd name="T36" fmla="*/ 137 w 2512"/>
                  <a:gd name="T37" fmla="*/ 1053 h 1072"/>
                  <a:gd name="T38" fmla="*/ 687 w 2512"/>
                  <a:gd name="T39" fmla="*/ 856 h 1072"/>
                  <a:gd name="T40" fmla="*/ 747 w 2512"/>
                  <a:gd name="T41" fmla="*/ 925 h 1072"/>
                  <a:gd name="T42" fmla="*/ 819 w 2512"/>
                  <a:gd name="T43" fmla="*/ 983 h 1072"/>
                  <a:gd name="T44" fmla="*/ 900 w 2512"/>
                  <a:gd name="T45" fmla="*/ 1028 h 1072"/>
                  <a:gd name="T46" fmla="*/ 989 w 2512"/>
                  <a:gd name="T47" fmla="*/ 1057 h 1072"/>
                  <a:gd name="T48" fmla="*/ 1084 w 2512"/>
                  <a:gd name="T49" fmla="*/ 1071 h 1072"/>
                  <a:gd name="T50" fmla="*/ 1150 w 2512"/>
                  <a:gd name="T51" fmla="*/ 1071 h 1072"/>
                  <a:gd name="T52" fmla="*/ 1244 w 2512"/>
                  <a:gd name="T53" fmla="*/ 1057 h 1072"/>
                  <a:gd name="T54" fmla="*/ 1332 w 2512"/>
                  <a:gd name="T55" fmla="*/ 1028 h 1072"/>
                  <a:gd name="T56" fmla="*/ 1414 w 2512"/>
                  <a:gd name="T57" fmla="*/ 983 h 1072"/>
                  <a:gd name="T58" fmla="*/ 1486 w 2512"/>
                  <a:gd name="T59" fmla="*/ 925 h 1072"/>
                  <a:gd name="T60" fmla="*/ 1546 w 2512"/>
                  <a:gd name="T61" fmla="*/ 856 h 1072"/>
                  <a:gd name="T62" fmla="*/ 1586 w 2512"/>
                  <a:gd name="T63" fmla="*/ 903 h 1072"/>
                  <a:gd name="T64" fmla="*/ 1653 w 2512"/>
                  <a:gd name="T65" fmla="*/ 965 h 1072"/>
                  <a:gd name="T66" fmla="*/ 1732 w 2512"/>
                  <a:gd name="T67" fmla="*/ 1014 h 1072"/>
                  <a:gd name="T68" fmla="*/ 1818 w 2512"/>
                  <a:gd name="T69" fmla="*/ 1048 h 1072"/>
                  <a:gd name="T70" fmla="*/ 1911 w 2512"/>
                  <a:gd name="T71" fmla="*/ 1068 h 1072"/>
                  <a:gd name="T72" fmla="*/ 1976 w 2512"/>
                  <a:gd name="T73" fmla="*/ 1072 h 1072"/>
                  <a:gd name="T74" fmla="*/ 2058 w 2512"/>
                  <a:gd name="T75" fmla="*/ 1066 h 1072"/>
                  <a:gd name="T76" fmla="*/ 2135 w 2512"/>
                  <a:gd name="T77" fmla="*/ 1048 h 1072"/>
                  <a:gd name="T78" fmla="*/ 2208 w 2512"/>
                  <a:gd name="T79" fmla="*/ 1020 h 1072"/>
                  <a:gd name="T80" fmla="*/ 2276 w 2512"/>
                  <a:gd name="T81" fmla="*/ 981 h 1072"/>
                  <a:gd name="T82" fmla="*/ 2337 w 2512"/>
                  <a:gd name="T83" fmla="*/ 934 h 1072"/>
                  <a:gd name="T84" fmla="*/ 2390 w 2512"/>
                  <a:gd name="T85" fmla="*/ 877 h 1072"/>
                  <a:gd name="T86" fmla="*/ 2435 w 2512"/>
                  <a:gd name="T87" fmla="*/ 815 h 1072"/>
                  <a:gd name="T88" fmla="*/ 2470 w 2512"/>
                  <a:gd name="T89" fmla="*/ 746 h 1072"/>
                  <a:gd name="T90" fmla="*/ 2495 w 2512"/>
                  <a:gd name="T91" fmla="*/ 670 h 1072"/>
                  <a:gd name="T92" fmla="*/ 2510 w 2512"/>
                  <a:gd name="T93" fmla="*/ 591 h 1072"/>
                  <a:gd name="T94" fmla="*/ 2512 w 2512"/>
                  <a:gd name="T95" fmla="*/ 537 h 1072"/>
                  <a:gd name="T96" fmla="*/ 2506 w 2512"/>
                  <a:gd name="T97" fmla="*/ 455 h 1072"/>
                  <a:gd name="T98" fmla="*/ 2488 w 2512"/>
                  <a:gd name="T99" fmla="*/ 377 h 1072"/>
                  <a:gd name="T100" fmla="*/ 2460 w 2512"/>
                  <a:gd name="T101" fmla="*/ 304 h 1072"/>
                  <a:gd name="T102" fmla="*/ 2420 w 2512"/>
                  <a:gd name="T103" fmla="*/ 237 h 1072"/>
                  <a:gd name="T104" fmla="*/ 2373 w 2512"/>
                  <a:gd name="T105" fmla="*/ 176 h 1072"/>
                  <a:gd name="T106" fmla="*/ 2317 w 2512"/>
                  <a:gd name="T107" fmla="*/ 123 h 1072"/>
                  <a:gd name="T108" fmla="*/ 2254 w 2512"/>
                  <a:gd name="T109" fmla="*/ 78 h 1072"/>
                  <a:gd name="T110" fmla="*/ 2184 w 2512"/>
                  <a:gd name="T111" fmla="*/ 42 h 1072"/>
                  <a:gd name="T112" fmla="*/ 2110 w 2512"/>
                  <a:gd name="T113" fmla="*/ 17 h 1072"/>
                  <a:gd name="T114" fmla="*/ 2031 w 2512"/>
                  <a:gd name="T115" fmla="*/ 3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12" h="1072">
                    <a:moveTo>
                      <a:pt x="1976" y="0"/>
                    </a:moveTo>
                    <a:lnTo>
                      <a:pt x="1976" y="0"/>
                    </a:lnTo>
                    <a:lnTo>
                      <a:pt x="1943" y="1"/>
                    </a:lnTo>
                    <a:lnTo>
                      <a:pt x="1911" y="4"/>
                    </a:lnTo>
                    <a:lnTo>
                      <a:pt x="1880" y="8"/>
                    </a:lnTo>
                    <a:lnTo>
                      <a:pt x="1848" y="16"/>
                    </a:lnTo>
                    <a:lnTo>
                      <a:pt x="1818" y="24"/>
                    </a:lnTo>
                    <a:lnTo>
                      <a:pt x="1788" y="34"/>
                    </a:lnTo>
                    <a:lnTo>
                      <a:pt x="1760" y="46"/>
                    </a:lnTo>
                    <a:lnTo>
                      <a:pt x="1732" y="60"/>
                    </a:lnTo>
                    <a:lnTo>
                      <a:pt x="1705" y="74"/>
                    </a:lnTo>
                    <a:lnTo>
                      <a:pt x="1678" y="91"/>
                    </a:lnTo>
                    <a:lnTo>
                      <a:pt x="1653" y="109"/>
                    </a:lnTo>
                    <a:lnTo>
                      <a:pt x="1629" y="127"/>
                    </a:lnTo>
                    <a:lnTo>
                      <a:pt x="1608" y="148"/>
                    </a:lnTo>
                    <a:lnTo>
                      <a:pt x="1586" y="170"/>
                    </a:lnTo>
                    <a:lnTo>
                      <a:pt x="1565" y="193"/>
                    </a:lnTo>
                    <a:lnTo>
                      <a:pt x="1546" y="217"/>
                    </a:lnTo>
                    <a:lnTo>
                      <a:pt x="1546" y="217"/>
                    </a:lnTo>
                    <a:lnTo>
                      <a:pt x="1527" y="193"/>
                    </a:lnTo>
                    <a:lnTo>
                      <a:pt x="1507" y="170"/>
                    </a:lnTo>
                    <a:lnTo>
                      <a:pt x="1486" y="148"/>
                    </a:lnTo>
                    <a:lnTo>
                      <a:pt x="1463" y="127"/>
                    </a:lnTo>
                    <a:lnTo>
                      <a:pt x="1439" y="109"/>
                    </a:lnTo>
                    <a:lnTo>
                      <a:pt x="1414" y="91"/>
                    </a:lnTo>
                    <a:lnTo>
                      <a:pt x="1387" y="74"/>
                    </a:lnTo>
                    <a:lnTo>
                      <a:pt x="1360" y="60"/>
                    </a:lnTo>
                    <a:lnTo>
                      <a:pt x="1332" y="46"/>
                    </a:lnTo>
                    <a:lnTo>
                      <a:pt x="1304" y="34"/>
                    </a:lnTo>
                    <a:lnTo>
                      <a:pt x="1274" y="24"/>
                    </a:lnTo>
                    <a:lnTo>
                      <a:pt x="1244" y="16"/>
                    </a:lnTo>
                    <a:lnTo>
                      <a:pt x="1213" y="8"/>
                    </a:lnTo>
                    <a:lnTo>
                      <a:pt x="1181" y="4"/>
                    </a:lnTo>
                    <a:lnTo>
                      <a:pt x="1150" y="1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084" y="1"/>
                    </a:lnTo>
                    <a:lnTo>
                      <a:pt x="1052" y="4"/>
                    </a:lnTo>
                    <a:lnTo>
                      <a:pt x="1019" y="8"/>
                    </a:lnTo>
                    <a:lnTo>
                      <a:pt x="989" y="16"/>
                    </a:lnTo>
                    <a:lnTo>
                      <a:pt x="959" y="24"/>
                    </a:lnTo>
                    <a:lnTo>
                      <a:pt x="929" y="34"/>
                    </a:lnTo>
                    <a:lnTo>
                      <a:pt x="900" y="46"/>
                    </a:lnTo>
                    <a:lnTo>
                      <a:pt x="872" y="60"/>
                    </a:lnTo>
                    <a:lnTo>
                      <a:pt x="845" y="74"/>
                    </a:lnTo>
                    <a:lnTo>
                      <a:pt x="819" y="91"/>
                    </a:lnTo>
                    <a:lnTo>
                      <a:pt x="794" y="109"/>
                    </a:lnTo>
                    <a:lnTo>
                      <a:pt x="770" y="127"/>
                    </a:lnTo>
                    <a:lnTo>
                      <a:pt x="747" y="148"/>
                    </a:lnTo>
                    <a:lnTo>
                      <a:pt x="726" y="170"/>
                    </a:lnTo>
                    <a:lnTo>
                      <a:pt x="705" y="193"/>
                    </a:lnTo>
                    <a:lnTo>
                      <a:pt x="687" y="217"/>
                    </a:lnTo>
                    <a:lnTo>
                      <a:pt x="687" y="20"/>
                    </a:lnTo>
                    <a:lnTo>
                      <a:pt x="0" y="20"/>
                    </a:lnTo>
                    <a:lnTo>
                      <a:pt x="0" y="322"/>
                    </a:lnTo>
                    <a:lnTo>
                      <a:pt x="137" y="322"/>
                    </a:lnTo>
                    <a:lnTo>
                      <a:pt x="137" y="1053"/>
                    </a:lnTo>
                    <a:lnTo>
                      <a:pt x="687" y="1053"/>
                    </a:lnTo>
                    <a:lnTo>
                      <a:pt x="687" y="856"/>
                    </a:lnTo>
                    <a:lnTo>
                      <a:pt x="687" y="856"/>
                    </a:lnTo>
                    <a:lnTo>
                      <a:pt x="705" y="880"/>
                    </a:lnTo>
                    <a:lnTo>
                      <a:pt x="726" y="903"/>
                    </a:lnTo>
                    <a:lnTo>
                      <a:pt x="747" y="925"/>
                    </a:lnTo>
                    <a:lnTo>
                      <a:pt x="770" y="945"/>
                    </a:lnTo>
                    <a:lnTo>
                      <a:pt x="794" y="965"/>
                    </a:lnTo>
                    <a:lnTo>
                      <a:pt x="819" y="983"/>
                    </a:lnTo>
                    <a:lnTo>
                      <a:pt x="845" y="999"/>
                    </a:lnTo>
                    <a:lnTo>
                      <a:pt x="872" y="1014"/>
                    </a:lnTo>
                    <a:lnTo>
                      <a:pt x="900" y="1028"/>
                    </a:lnTo>
                    <a:lnTo>
                      <a:pt x="929" y="1039"/>
                    </a:lnTo>
                    <a:lnTo>
                      <a:pt x="959" y="1048"/>
                    </a:lnTo>
                    <a:lnTo>
                      <a:pt x="989" y="1057"/>
                    </a:lnTo>
                    <a:lnTo>
                      <a:pt x="1019" y="1064"/>
                    </a:lnTo>
                    <a:lnTo>
                      <a:pt x="1052" y="1068"/>
                    </a:lnTo>
                    <a:lnTo>
                      <a:pt x="1084" y="1071"/>
                    </a:lnTo>
                    <a:lnTo>
                      <a:pt x="1116" y="1072"/>
                    </a:lnTo>
                    <a:lnTo>
                      <a:pt x="1116" y="1072"/>
                    </a:lnTo>
                    <a:lnTo>
                      <a:pt x="1150" y="1071"/>
                    </a:lnTo>
                    <a:lnTo>
                      <a:pt x="1181" y="1068"/>
                    </a:lnTo>
                    <a:lnTo>
                      <a:pt x="1213" y="1064"/>
                    </a:lnTo>
                    <a:lnTo>
                      <a:pt x="1244" y="1057"/>
                    </a:lnTo>
                    <a:lnTo>
                      <a:pt x="1274" y="1048"/>
                    </a:lnTo>
                    <a:lnTo>
                      <a:pt x="1304" y="1039"/>
                    </a:lnTo>
                    <a:lnTo>
                      <a:pt x="1332" y="1028"/>
                    </a:lnTo>
                    <a:lnTo>
                      <a:pt x="1360" y="1014"/>
                    </a:lnTo>
                    <a:lnTo>
                      <a:pt x="1387" y="999"/>
                    </a:lnTo>
                    <a:lnTo>
                      <a:pt x="1414" y="983"/>
                    </a:lnTo>
                    <a:lnTo>
                      <a:pt x="1439" y="965"/>
                    </a:lnTo>
                    <a:lnTo>
                      <a:pt x="1463" y="945"/>
                    </a:lnTo>
                    <a:lnTo>
                      <a:pt x="1486" y="925"/>
                    </a:lnTo>
                    <a:lnTo>
                      <a:pt x="1507" y="903"/>
                    </a:lnTo>
                    <a:lnTo>
                      <a:pt x="1527" y="880"/>
                    </a:lnTo>
                    <a:lnTo>
                      <a:pt x="1546" y="856"/>
                    </a:lnTo>
                    <a:lnTo>
                      <a:pt x="1546" y="856"/>
                    </a:lnTo>
                    <a:lnTo>
                      <a:pt x="1565" y="880"/>
                    </a:lnTo>
                    <a:lnTo>
                      <a:pt x="1586" y="903"/>
                    </a:lnTo>
                    <a:lnTo>
                      <a:pt x="1608" y="925"/>
                    </a:lnTo>
                    <a:lnTo>
                      <a:pt x="1629" y="945"/>
                    </a:lnTo>
                    <a:lnTo>
                      <a:pt x="1653" y="965"/>
                    </a:lnTo>
                    <a:lnTo>
                      <a:pt x="1678" y="983"/>
                    </a:lnTo>
                    <a:lnTo>
                      <a:pt x="1705" y="999"/>
                    </a:lnTo>
                    <a:lnTo>
                      <a:pt x="1732" y="1014"/>
                    </a:lnTo>
                    <a:lnTo>
                      <a:pt x="1760" y="1028"/>
                    </a:lnTo>
                    <a:lnTo>
                      <a:pt x="1788" y="1039"/>
                    </a:lnTo>
                    <a:lnTo>
                      <a:pt x="1818" y="1048"/>
                    </a:lnTo>
                    <a:lnTo>
                      <a:pt x="1848" y="1057"/>
                    </a:lnTo>
                    <a:lnTo>
                      <a:pt x="1880" y="1064"/>
                    </a:lnTo>
                    <a:lnTo>
                      <a:pt x="1911" y="1068"/>
                    </a:lnTo>
                    <a:lnTo>
                      <a:pt x="1943" y="1071"/>
                    </a:lnTo>
                    <a:lnTo>
                      <a:pt x="1976" y="1072"/>
                    </a:lnTo>
                    <a:lnTo>
                      <a:pt x="1976" y="1072"/>
                    </a:lnTo>
                    <a:lnTo>
                      <a:pt x="2004" y="1071"/>
                    </a:lnTo>
                    <a:lnTo>
                      <a:pt x="2031" y="1069"/>
                    </a:lnTo>
                    <a:lnTo>
                      <a:pt x="2058" y="1066"/>
                    </a:lnTo>
                    <a:lnTo>
                      <a:pt x="2084" y="1062"/>
                    </a:lnTo>
                    <a:lnTo>
                      <a:pt x="2110" y="1056"/>
                    </a:lnTo>
                    <a:lnTo>
                      <a:pt x="2135" y="1048"/>
                    </a:lnTo>
                    <a:lnTo>
                      <a:pt x="2160" y="1040"/>
                    </a:lnTo>
                    <a:lnTo>
                      <a:pt x="2184" y="1031"/>
                    </a:lnTo>
                    <a:lnTo>
                      <a:pt x="2208" y="1020"/>
                    </a:lnTo>
                    <a:lnTo>
                      <a:pt x="2231" y="1008"/>
                    </a:lnTo>
                    <a:lnTo>
                      <a:pt x="2254" y="995"/>
                    </a:lnTo>
                    <a:lnTo>
                      <a:pt x="2276" y="981"/>
                    </a:lnTo>
                    <a:lnTo>
                      <a:pt x="2297" y="966"/>
                    </a:lnTo>
                    <a:lnTo>
                      <a:pt x="2317" y="950"/>
                    </a:lnTo>
                    <a:lnTo>
                      <a:pt x="2337" y="934"/>
                    </a:lnTo>
                    <a:lnTo>
                      <a:pt x="2355" y="916"/>
                    </a:lnTo>
                    <a:lnTo>
                      <a:pt x="2373" y="897"/>
                    </a:lnTo>
                    <a:lnTo>
                      <a:pt x="2390" y="877"/>
                    </a:lnTo>
                    <a:lnTo>
                      <a:pt x="2405" y="857"/>
                    </a:lnTo>
                    <a:lnTo>
                      <a:pt x="2420" y="836"/>
                    </a:lnTo>
                    <a:lnTo>
                      <a:pt x="2435" y="815"/>
                    </a:lnTo>
                    <a:lnTo>
                      <a:pt x="2447" y="793"/>
                    </a:lnTo>
                    <a:lnTo>
                      <a:pt x="2460" y="769"/>
                    </a:lnTo>
                    <a:lnTo>
                      <a:pt x="2470" y="746"/>
                    </a:lnTo>
                    <a:lnTo>
                      <a:pt x="2480" y="721"/>
                    </a:lnTo>
                    <a:lnTo>
                      <a:pt x="2488" y="697"/>
                    </a:lnTo>
                    <a:lnTo>
                      <a:pt x="2495" y="670"/>
                    </a:lnTo>
                    <a:lnTo>
                      <a:pt x="2501" y="644"/>
                    </a:lnTo>
                    <a:lnTo>
                      <a:pt x="2506" y="618"/>
                    </a:lnTo>
                    <a:lnTo>
                      <a:pt x="2510" y="591"/>
                    </a:lnTo>
                    <a:lnTo>
                      <a:pt x="2512" y="564"/>
                    </a:lnTo>
                    <a:lnTo>
                      <a:pt x="2512" y="537"/>
                    </a:lnTo>
                    <a:lnTo>
                      <a:pt x="2512" y="537"/>
                    </a:lnTo>
                    <a:lnTo>
                      <a:pt x="2512" y="510"/>
                    </a:lnTo>
                    <a:lnTo>
                      <a:pt x="2510" y="481"/>
                    </a:lnTo>
                    <a:lnTo>
                      <a:pt x="2506" y="455"/>
                    </a:lnTo>
                    <a:lnTo>
                      <a:pt x="2501" y="428"/>
                    </a:lnTo>
                    <a:lnTo>
                      <a:pt x="2495" y="403"/>
                    </a:lnTo>
                    <a:lnTo>
                      <a:pt x="2488" y="377"/>
                    </a:lnTo>
                    <a:lnTo>
                      <a:pt x="2480" y="352"/>
                    </a:lnTo>
                    <a:lnTo>
                      <a:pt x="2470" y="328"/>
                    </a:lnTo>
                    <a:lnTo>
                      <a:pt x="2460" y="304"/>
                    </a:lnTo>
                    <a:lnTo>
                      <a:pt x="2447" y="281"/>
                    </a:lnTo>
                    <a:lnTo>
                      <a:pt x="2435" y="259"/>
                    </a:lnTo>
                    <a:lnTo>
                      <a:pt x="2420" y="237"/>
                    </a:lnTo>
                    <a:lnTo>
                      <a:pt x="2405" y="216"/>
                    </a:lnTo>
                    <a:lnTo>
                      <a:pt x="2390" y="195"/>
                    </a:lnTo>
                    <a:lnTo>
                      <a:pt x="2373" y="176"/>
                    </a:lnTo>
                    <a:lnTo>
                      <a:pt x="2355" y="158"/>
                    </a:lnTo>
                    <a:lnTo>
                      <a:pt x="2337" y="140"/>
                    </a:lnTo>
                    <a:lnTo>
                      <a:pt x="2317" y="123"/>
                    </a:lnTo>
                    <a:lnTo>
                      <a:pt x="2297" y="107"/>
                    </a:lnTo>
                    <a:lnTo>
                      <a:pt x="2276" y="92"/>
                    </a:lnTo>
                    <a:lnTo>
                      <a:pt x="2254" y="78"/>
                    </a:lnTo>
                    <a:lnTo>
                      <a:pt x="2231" y="65"/>
                    </a:lnTo>
                    <a:lnTo>
                      <a:pt x="2208" y="53"/>
                    </a:lnTo>
                    <a:lnTo>
                      <a:pt x="2184" y="42"/>
                    </a:lnTo>
                    <a:lnTo>
                      <a:pt x="2160" y="32"/>
                    </a:lnTo>
                    <a:lnTo>
                      <a:pt x="2135" y="24"/>
                    </a:lnTo>
                    <a:lnTo>
                      <a:pt x="2110" y="17"/>
                    </a:lnTo>
                    <a:lnTo>
                      <a:pt x="2084" y="10"/>
                    </a:lnTo>
                    <a:lnTo>
                      <a:pt x="2058" y="6"/>
                    </a:lnTo>
                    <a:lnTo>
                      <a:pt x="2031" y="3"/>
                    </a:lnTo>
                    <a:lnTo>
                      <a:pt x="2004" y="1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rgbClr val="045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/>
              </a:p>
            </p:txBody>
          </p:sp>
          <p:sp>
            <p:nvSpPr>
              <p:cNvPr id="17" name="Freeform 44">
                <a:extLst>
                  <a:ext uri="{FF2B5EF4-FFF2-40B4-BE49-F238E27FC236}">
                    <a16:creationId xmlns:a16="http://schemas.microsoft.com/office/drawing/2014/main" xmlns="" id="{D4023A0E-770F-4D01-8979-EA63EF5EB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600" y="4329113"/>
                <a:ext cx="665163" cy="284162"/>
              </a:xfrm>
              <a:custGeom>
                <a:avLst/>
                <a:gdLst>
                  <a:gd name="T0" fmla="*/ 1943 w 2512"/>
                  <a:gd name="T1" fmla="*/ 1 h 1072"/>
                  <a:gd name="T2" fmla="*/ 1848 w 2512"/>
                  <a:gd name="T3" fmla="*/ 16 h 1072"/>
                  <a:gd name="T4" fmla="*/ 1760 w 2512"/>
                  <a:gd name="T5" fmla="*/ 46 h 1072"/>
                  <a:gd name="T6" fmla="*/ 1678 w 2512"/>
                  <a:gd name="T7" fmla="*/ 91 h 1072"/>
                  <a:gd name="T8" fmla="*/ 1608 w 2512"/>
                  <a:gd name="T9" fmla="*/ 148 h 1072"/>
                  <a:gd name="T10" fmla="*/ 1546 w 2512"/>
                  <a:gd name="T11" fmla="*/ 217 h 1072"/>
                  <a:gd name="T12" fmla="*/ 1507 w 2512"/>
                  <a:gd name="T13" fmla="*/ 170 h 1072"/>
                  <a:gd name="T14" fmla="*/ 1439 w 2512"/>
                  <a:gd name="T15" fmla="*/ 109 h 1072"/>
                  <a:gd name="T16" fmla="*/ 1360 w 2512"/>
                  <a:gd name="T17" fmla="*/ 60 h 1072"/>
                  <a:gd name="T18" fmla="*/ 1274 w 2512"/>
                  <a:gd name="T19" fmla="*/ 24 h 1072"/>
                  <a:gd name="T20" fmla="*/ 1181 w 2512"/>
                  <a:gd name="T21" fmla="*/ 4 h 1072"/>
                  <a:gd name="T22" fmla="*/ 1116 w 2512"/>
                  <a:gd name="T23" fmla="*/ 0 h 1072"/>
                  <a:gd name="T24" fmla="*/ 1019 w 2512"/>
                  <a:gd name="T25" fmla="*/ 8 h 1072"/>
                  <a:gd name="T26" fmla="*/ 929 w 2512"/>
                  <a:gd name="T27" fmla="*/ 34 h 1072"/>
                  <a:gd name="T28" fmla="*/ 845 w 2512"/>
                  <a:gd name="T29" fmla="*/ 74 h 1072"/>
                  <a:gd name="T30" fmla="*/ 770 w 2512"/>
                  <a:gd name="T31" fmla="*/ 127 h 1072"/>
                  <a:gd name="T32" fmla="*/ 705 w 2512"/>
                  <a:gd name="T33" fmla="*/ 193 h 1072"/>
                  <a:gd name="T34" fmla="*/ 0 w 2512"/>
                  <a:gd name="T35" fmla="*/ 20 h 1072"/>
                  <a:gd name="T36" fmla="*/ 137 w 2512"/>
                  <a:gd name="T37" fmla="*/ 1053 h 1072"/>
                  <a:gd name="T38" fmla="*/ 687 w 2512"/>
                  <a:gd name="T39" fmla="*/ 856 h 1072"/>
                  <a:gd name="T40" fmla="*/ 747 w 2512"/>
                  <a:gd name="T41" fmla="*/ 925 h 1072"/>
                  <a:gd name="T42" fmla="*/ 819 w 2512"/>
                  <a:gd name="T43" fmla="*/ 983 h 1072"/>
                  <a:gd name="T44" fmla="*/ 900 w 2512"/>
                  <a:gd name="T45" fmla="*/ 1028 h 1072"/>
                  <a:gd name="T46" fmla="*/ 989 w 2512"/>
                  <a:gd name="T47" fmla="*/ 1057 h 1072"/>
                  <a:gd name="T48" fmla="*/ 1084 w 2512"/>
                  <a:gd name="T49" fmla="*/ 1071 h 1072"/>
                  <a:gd name="T50" fmla="*/ 1150 w 2512"/>
                  <a:gd name="T51" fmla="*/ 1071 h 1072"/>
                  <a:gd name="T52" fmla="*/ 1244 w 2512"/>
                  <a:gd name="T53" fmla="*/ 1057 h 1072"/>
                  <a:gd name="T54" fmla="*/ 1332 w 2512"/>
                  <a:gd name="T55" fmla="*/ 1028 h 1072"/>
                  <a:gd name="T56" fmla="*/ 1414 w 2512"/>
                  <a:gd name="T57" fmla="*/ 983 h 1072"/>
                  <a:gd name="T58" fmla="*/ 1486 w 2512"/>
                  <a:gd name="T59" fmla="*/ 925 h 1072"/>
                  <a:gd name="T60" fmla="*/ 1546 w 2512"/>
                  <a:gd name="T61" fmla="*/ 856 h 1072"/>
                  <a:gd name="T62" fmla="*/ 1586 w 2512"/>
                  <a:gd name="T63" fmla="*/ 903 h 1072"/>
                  <a:gd name="T64" fmla="*/ 1653 w 2512"/>
                  <a:gd name="T65" fmla="*/ 965 h 1072"/>
                  <a:gd name="T66" fmla="*/ 1732 w 2512"/>
                  <a:gd name="T67" fmla="*/ 1014 h 1072"/>
                  <a:gd name="T68" fmla="*/ 1818 w 2512"/>
                  <a:gd name="T69" fmla="*/ 1048 h 1072"/>
                  <a:gd name="T70" fmla="*/ 1911 w 2512"/>
                  <a:gd name="T71" fmla="*/ 1068 h 1072"/>
                  <a:gd name="T72" fmla="*/ 1976 w 2512"/>
                  <a:gd name="T73" fmla="*/ 1072 h 1072"/>
                  <a:gd name="T74" fmla="*/ 2058 w 2512"/>
                  <a:gd name="T75" fmla="*/ 1066 h 1072"/>
                  <a:gd name="T76" fmla="*/ 2135 w 2512"/>
                  <a:gd name="T77" fmla="*/ 1048 h 1072"/>
                  <a:gd name="T78" fmla="*/ 2208 w 2512"/>
                  <a:gd name="T79" fmla="*/ 1020 h 1072"/>
                  <a:gd name="T80" fmla="*/ 2276 w 2512"/>
                  <a:gd name="T81" fmla="*/ 981 h 1072"/>
                  <a:gd name="T82" fmla="*/ 2337 w 2512"/>
                  <a:gd name="T83" fmla="*/ 934 h 1072"/>
                  <a:gd name="T84" fmla="*/ 2390 w 2512"/>
                  <a:gd name="T85" fmla="*/ 877 h 1072"/>
                  <a:gd name="T86" fmla="*/ 2435 w 2512"/>
                  <a:gd name="T87" fmla="*/ 815 h 1072"/>
                  <a:gd name="T88" fmla="*/ 2470 w 2512"/>
                  <a:gd name="T89" fmla="*/ 746 h 1072"/>
                  <a:gd name="T90" fmla="*/ 2495 w 2512"/>
                  <a:gd name="T91" fmla="*/ 670 h 1072"/>
                  <a:gd name="T92" fmla="*/ 2510 w 2512"/>
                  <a:gd name="T93" fmla="*/ 591 h 1072"/>
                  <a:gd name="T94" fmla="*/ 2512 w 2512"/>
                  <a:gd name="T95" fmla="*/ 537 h 1072"/>
                  <a:gd name="T96" fmla="*/ 2506 w 2512"/>
                  <a:gd name="T97" fmla="*/ 455 h 1072"/>
                  <a:gd name="T98" fmla="*/ 2488 w 2512"/>
                  <a:gd name="T99" fmla="*/ 377 h 1072"/>
                  <a:gd name="T100" fmla="*/ 2460 w 2512"/>
                  <a:gd name="T101" fmla="*/ 304 h 1072"/>
                  <a:gd name="T102" fmla="*/ 2420 w 2512"/>
                  <a:gd name="T103" fmla="*/ 237 h 1072"/>
                  <a:gd name="T104" fmla="*/ 2373 w 2512"/>
                  <a:gd name="T105" fmla="*/ 176 h 1072"/>
                  <a:gd name="T106" fmla="*/ 2317 w 2512"/>
                  <a:gd name="T107" fmla="*/ 123 h 1072"/>
                  <a:gd name="T108" fmla="*/ 2254 w 2512"/>
                  <a:gd name="T109" fmla="*/ 78 h 1072"/>
                  <a:gd name="T110" fmla="*/ 2184 w 2512"/>
                  <a:gd name="T111" fmla="*/ 42 h 1072"/>
                  <a:gd name="T112" fmla="*/ 2110 w 2512"/>
                  <a:gd name="T113" fmla="*/ 17 h 1072"/>
                  <a:gd name="T114" fmla="*/ 2031 w 2512"/>
                  <a:gd name="T115" fmla="*/ 3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12" h="1072">
                    <a:moveTo>
                      <a:pt x="1976" y="0"/>
                    </a:moveTo>
                    <a:lnTo>
                      <a:pt x="1976" y="0"/>
                    </a:lnTo>
                    <a:lnTo>
                      <a:pt x="1943" y="1"/>
                    </a:lnTo>
                    <a:lnTo>
                      <a:pt x="1911" y="4"/>
                    </a:lnTo>
                    <a:lnTo>
                      <a:pt x="1880" y="8"/>
                    </a:lnTo>
                    <a:lnTo>
                      <a:pt x="1848" y="16"/>
                    </a:lnTo>
                    <a:lnTo>
                      <a:pt x="1818" y="24"/>
                    </a:lnTo>
                    <a:lnTo>
                      <a:pt x="1788" y="34"/>
                    </a:lnTo>
                    <a:lnTo>
                      <a:pt x="1760" y="46"/>
                    </a:lnTo>
                    <a:lnTo>
                      <a:pt x="1732" y="60"/>
                    </a:lnTo>
                    <a:lnTo>
                      <a:pt x="1705" y="74"/>
                    </a:lnTo>
                    <a:lnTo>
                      <a:pt x="1678" y="91"/>
                    </a:lnTo>
                    <a:lnTo>
                      <a:pt x="1653" y="109"/>
                    </a:lnTo>
                    <a:lnTo>
                      <a:pt x="1629" y="127"/>
                    </a:lnTo>
                    <a:lnTo>
                      <a:pt x="1608" y="148"/>
                    </a:lnTo>
                    <a:lnTo>
                      <a:pt x="1586" y="170"/>
                    </a:lnTo>
                    <a:lnTo>
                      <a:pt x="1565" y="193"/>
                    </a:lnTo>
                    <a:lnTo>
                      <a:pt x="1546" y="217"/>
                    </a:lnTo>
                    <a:lnTo>
                      <a:pt x="1546" y="217"/>
                    </a:lnTo>
                    <a:lnTo>
                      <a:pt x="1527" y="193"/>
                    </a:lnTo>
                    <a:lnTo>
                      <a:pt x="1507" y="170"/>
                    </a:lnTo>
                    <a:lnTo>
                      <a:pt x="1486" y="148"/>
                    </a:lnTo>
                    <a:lnTo>
                      <a:pt x="1463" y="127"/>
                    </a:lnTo>
                    <a:lnTo>
                      <a:pt x="1439" y="109"/>
                    </a:lnTo>
                    <a:lnTo>
                      <a:pt x="1414" y="91"/>
                    </a:lnTo>
                    <a:lnTo>
                      <a:pt x="1387" y="74"/>
                    </a:lnTo>
                    <a:lnTo>
                      <a:pt x="1360" y="60"/>
                    </a:lnTo>
                    <a:lnTo>
                      <a:pt x="1332" y="46"/>
                    </a:lnTo>
                    <a:lnTo>
                      <a:pt x="1304" y="34"/>
                    </a:lnTo>
                    <a:lnTo>
                      <a:pt x="1274" y="24"/>
                    </a:lnTo>
                    <a:lnTo>
                      <a:pt x="1244" y="16"/>
                    </a:lnTo>
                    <a:lnTo>
                      <a:pt x="1213" y="8"/>
                    </a:lnTo>
                    <a:lnTo>
                      <a:pt x="1181" y="4"/>
                    </a:lnTo>
                    <a:lnTo>
                      <a:pt x="1150" y="1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084" y="1"/>
                    </a:lnTo>
                    <a:lnTo>
                      <a:pt x="1052" y="4"/>
                    </a:lnTo>
                    <a:lnTo>
                      <a:pt x="1019" y="8"/>
                    </a:lnTo>
                    <a:lnTo>
                      <a:pt x="989" y="16"/>
                    </a:lnTo>
                    <a:lnTo>
                      <a:pt x="959" y="24"/>
                    </a:lnTo>
                    <a:lnTo>
                      <a:pt x="929" y="34"/>
                    </a:lnTo>
                    <a:lnTo>
                      <a:pt x="900" y="46"/>
                    </a:lnTo>
                    <a:lnTo>
                      <a:pt x="872" y="60"/>
                    </a:lnTo>
                    <a:lnTo>
                      <a:pt x="845" y="74"/>
                    </a:lnTo>
                    <a:lnTo>
                      <a:pt x="819" y="91"/>
                    </a:lnTo>
                    <a:lnTo>
                      <a:pt x="794" y="109"/>
                    </a:lnTo>
                    <a:lnTo>
                      <a:pt x="770" y="127"/>
                    </a:lnTo>
                    <a:lnTo>
                      <a:pt x="747" y="148"/>
                    </a:lnTo>
                    <a:lnTo>
                      <a:pt x="726" y="170"/>
                    </a:lnTo>
                    <a:lnTo>
                      <a:pt x="705" y="193"/>
                    </a:lnTo>
                    <a:lnTo>
                      <a:pt x="687" y="217"/>
                    </a:lnTo>
                    <a:lnTo>
                      <a:pt x="687" y="20"/>
                    </a:lnTo>
                    <a:lnTo>
                      <a:pt x="0" y="20"/>
                    </a:lnTo>
                    <a:lnTo>
                      <a:pt x="0" y="322"/>
                    </a:lnTo>
                    <a:lnTo>
                      <a:pt x="137" y="322"/>
                    </a:lnTo>
                    <a:lnTo>
                      <a:pt x="137" y="1053"/>
                    </a:lnTo>
                    <a:lnTo>
                      <a:pt x="687" y="1053"/>
                    </a:lnTo>
                    <a:lnTo>
                      <a:pt x="687" y="856"/>
                    </a:lnTo>
                    <a:lnTo>
                      <a:pt x="687" y="856"/>
                    </a:lnTo>
                    <a:lnTo>
                      <a:pt x="705" y="880"/>
                    </a:lnTo>
                    <a:lnTo>
                      <a:pt x="726" y="903"/>
                    </a:lnTo>
                    <a:lnTo>
                      <a:pt x="747" y="925"/>
                    </a:lnTo>
                    <a:lnTo>
                      <a:pt x="770" y="945"/>
                    </a:lnTo>
                    <a:lnTo>
                      <a:pt x="794" y="965"/>
                    </a:lnTo>
                    <a:lnTo>
                      <a:pt x="819" y="983"/>
                    </a:lnTo>
                    <a:lnTo>
                      <a:pt x="845" y="999"/>
                    </a:lnTo>
                    <a:lnTo>
                      <a:pt x="872" y="1014"/>
                    </a:lnTo>
                    <a:lnTo>
                      <a:pt x="900" y="1028"/>
                    </a:lnTo>
                    <a:lnTo>
                      <a:pt x="929" y="1039"/>
                    </a:lnTo>
                    <a:lnTo>
                      <a:pt x="959" y="1048"/>
                    </a:lnTo>
                    <a:lnTo>
                      <a:pt x="989" y="1057"/>
                    </a:lnTo>
                    <a:lnTo>
                      <a:pt x="1019" y="1064"/>
                    </a:lnTo>
                    <a:lnTo>
                      <a:pt x="1052" y="1068"/>
                    </a:lnTo>
                    <a:lnTo>
                      <a:pt x="1084" y="1071"/>
                    </a:lnTo>
                    <a:lnTo>
                      <a:pt x="1116" y="1072"/>
                    </a:lnTo>
                    <a:lnTo>
                      <a:pt x="1116" y="1072"/>
                    </a:lnTo>
                    <a:lnTo>
                      <a:pt x="1150" y="1071"/>
                    </a:lnTo>
                    <a:lnTo>
                      <a:pt x="1181" y="1068"/>
                    </a:lnTo>
                    <a:lnTo>
                      <a:pt x="1213" y="1064"/>
                    </a:lnTo>
                    <a:lnTo>
                      <a:pt x="1244" y="1057"/>
                    </a:lnTo>
                    <a:lnTo>
                      <a:pt x="1274" y="1048"/>
                    </a:lnTo>
                    <a:lnTo>
                      <a:pt x="1304" y="1039"/>
                    </a:lnTo>
                    <a:lnTo>
                      <a:pt x="1332" y="1028"/>
                    </a:lnTo>
                    <a:lnTo>
                      <a:pt x="1360" y="1014"/>
                    </a:lnTo>
                    <a:lnTo>
                      <a:pt x="1387" y="999"/>
                    </a:lnTo>
                    <a:lnTo>
                      <a:pt x="1414" y="983"/>
                    </a:lnTo>
                    <a:lnTo>
                      <a:pt x="1439" y="965"/>
                    </a:lnTo>
                    <a:lnTo>
                      <a:pt x="1463" y="945"/>
                    </a:lnTo>
                    <a:lnTo>
                      <a:pt x="1486" y="925"/>
                    </a:lnTo>
                    <a:lnTo>
                      <a:pt x="1507" y="903"/>
                    </a:lnTo>
                    <a:lnTo>
                      <a:pt x="1527" y="880"/>
                    </a:lnTo>
                    <a:lnTo>
                      <a:pt x="1546" y="856"/>
                    </a:lnTo>
                    <a:lnTo>
                      <a:pt x="1546" y="856"/>
                    </a:lnTo>
                    <a:lnTo>
                      <a:pt x="1565" y="880"/>
                    </a:lnTo>
                    <a:lnTo>
                      <a:pt x="1586" y="903"/>
                    </a:lnTo>
                    <a:lnTo>
                      <a:pt x="1608" y="925"/>
                    </a:lnTo>
                    <a:lnTo>
                      <a:pt x="1629" y="945"/>
                    </a:lnTo>
                    <a:lnTo>
                      <a:pt x="1653" y="965"/>
                    </a:lnTo>
                    <a:lnTo>
                      <a:pt x="1678" y="983"/>
                    </a:lnTo>
                    <a:lnTo>
                      <a:pt x="1705" y="999"/>
                    </a:lnTo>
                    <a:lnTo>
                      <a:pt x="1732" y="1014"/>
                    </a:lnTo>
                    <a:lnTo>
                      <a:pt x="1760" y="1028"/>
                    </a:lnTo>
                    <a:lnTo>
                      <a:pt x="1788" y="1039"/>
                    </a:lnTo>
                    <a:lnTo>
                      <a:pt x="1818" y="1048"/>
                    </a:lnTo>
                    <a:lnTo>
                      <a:pt x="1848" y="1057"/>
                    </a:lnTo>
                    <a:lnTo>
                      <a:pt x="1880" y="1064"/>
                    </a:lnTo>
                    <a:lnTo>
                      <a:pt x="1911" y="1068"/>
                    </a:lnTo>
                    <a:lnTo>
                      <a:pt x="1943" y="1071"/>
                    </a:lnTo>
                    <a:lnTo>
                      <a:pt x="1976" y="1072"/>
                    </a:lnTo>
                    <a:lnTo>
                      <a:pt x="1976" y="1072"/>
                    </a:lnTo>
                    <a:lnTo>
                      <a:pt x="2004" y="1071"/>
                    </a:lnTo>
                    <a:lnTo>
                      <a:pt x="2031" y="1069"/>
                    </a:lnTo>
                    <a:lnTo>
                      <a:pt x="2058" y="1066"/>
                    </a:lnTo>
                    <a:lnTo>
                      <a:pt x="2084" y="1062"/>
                    </a:lnTo>
                    <a:lnTo>
                      <a:pt x="2110" y="1056"/>
                    </a:lnTo>
                    <a:lnTo>
                      <a:pt x="2135" y="1048"/>
                    </a:lnTo>
                    <a:lnTo>
                      <a:pt x="2160" y="1040"/>
                    </a:lnTo>
                    <a:lnTo>
                      <a:pt x="2184" y="1031"/>
                    </a:lnTo>
                    <a:lnTo>
                      <a:pt x="2208" y="1020"/>
                    </a:lnTo>
                    <a:lnTo>
                      <a:pt x="2231" y="1008"/>
                    </a:lnTo>
                    <a:lnTo>
                      <a:pt x="2254" y="995"/>
                    </a:lnTo>
                    <a:lnTo>
                      <a:pt x="2276" y="981"/>
                    </a:lnTo>
                    <a:lnTo>
                      <a:pt x="2297" y="966"/>
                    </a:lnTo>
                    <a:lnTo>
                      <a:pt x="2317" y="950"/>
                    </a:lnTo>
                    <a:lnTo>
                      <a:pt x="2337" y="934"/>
                    </a:lnTo>
                    <a:lnTo>
                      <a:pt x="2355" y="916"/>
                    </a:lnTo>
                    <a:lnTo>
                      <a:pt x="2373" y="897"/>
                    </a:lnTo>
                    <a:lnTo>
                      <a:pt x="2390" y="877"/>
                    </a:lnTo>
                    <a:lnTo>
                      <a:pt x="2405" y="857"/>
                    </a:lnTo>
                    <a:lnTo>
                      <a:pt x="2420" y="836"/>
                    </a:lnTo>
                    <a:lnTo>
                      <a:pt x="2435" y="815"/>
                    </a:lnTo>
                    <a:lnTo>
                      <a:pt x="2447" y="793"/>
                    </a:lnTo>
                    <a:lnTo>
                      <a:pt x="2460" y="769"/>
                    </a:lnTo>
                    <a:lnTo>
                      <a:pt x="2470" y="746"/>
                    </a:lnTo>
                    <a:lnTo>
                      <a:pt x="2480" y="721"/>
                    </a:lnTo>
                    <a:lnTo>
                      <a:pt x="2488" y="697"/>
                    </a:lnTo>
                    <a:lnTo>
                      <a:pt x="2495" y="670"/>
                    </a:lnTo>
                    <a:lnTo>
                      <a:pt x="2501" y="644"/>
                    </a:lnTo>
                    <a:lnTo>
                      <a:pt x="2506" y="618"/>
                    </a:lnTo>
                    <a:lnTo>
                      <a:pt x="2510" y="591"/>
                    </a:lnTo>
                    <a:lnTo>
                      <a:pt x="2512" y="564"/>
                    </a:lnTo>
                    <a:lnTo>
                      <a:pt x="2512" y="537"/>
                    </a:lnTo>
                    <a:lnTo>
                      <a:pt x="2512" y="537"/>
                    </a:lnTo>
                    <a:lnTo>
                      <a:pt x="2512" y="510"/>
                    </a:lnTo>
                    <a:lnTo>
                      <a:pt x="2510" y="481"/>
                    </a:lnTo>
                    <a:lnTo>
                      <a:pt x="2506" y="455"/>
                    </a:lnTo>
                    <a:lnTo>
                      <a:pt x="2501" y="428"/>
                    </a:lnTo>
                    <a:lnTo>
                      <a:pt x="2495" y="403"/>
                    </a:lnTo>
                    <a:lnTo>
                      <a:pt x="2488" y="377"/>
                    </a:lnTo>
                    <a:lnTo>
                      <a:pt x="2480" y="352"/>
                    </a:lnTo>
                    <a:lnTo>
                      <a:pt x="2470" y="328"/>
                    </a:lnTo>
                    <a:lnTo>
                      <a:pt x="2460" y="304"/>
                    </a:lnTo>
                    <a:lnTo>
                      <a:pt x="2447" y="281"/>
                    </a:lnTo>
                    <a:lnTo>
                      <a:pt x="2435" y="259"/>
                    </a:lnTo>
                    <a:lnTo>
                      <a:pt x="2420" y="237"/>
                    </a:lnTo>
                    <a:lnTo>
                      <a:pt x="2405" y="216"/>
                    </a:lnTo>
                    <a:lnTo>
                      <a:pt x="2390" y="195"/>
                    </a:lnTo>
                    <a:lnTo>
                      <a:pt x="2373" y="176"/>
                    </a:lnTo>
                    <a:lnTo>
                      <a:pt x="2355" y="158"/>
                    </a:lnTo>
                    <a:lnTo>
                      <a:pt x="2337" y="140"/>
                    </a:lnTo>
                    <a:lnTo>
                      <a:pt x="2317" y="123"/>
                    </a:lnTo>
                    <a:lnTo>
                      <a:pt x="2297" y="107"/>
                    </a:lnTo>
                    <a:lnTo>
                      <a:pt x="2276" y="92"/>
                    </a:lnTo>
                    <a:lnTo>
                      <a:pt x="2254" y="78"/>
                    </a:lnTo>
                    <a:lnTo>
                      <a:pt x="2231" y="65"/>
                    </a:lnTo>
                    <a:lnTo>
                      <a:pt x="2208" y="53"/>
                    </a:lnTo>
                    <a:lnTo>
                      <a:pt x="2184" y="42"/>
                    </a:lnTo>
                    <a:lnTo>
                      <a:pt x="2160" y="32"/>
                    </a:lnTo>
                    <a:lnTo>
                      <a:pt x="2135" y="24"/>
                    </a:lnTo>
                    <a:lnTo>
                      <a:pt x="2110" y="17"/>
                    </a:lnTo>
                    <a:lnTo>
                      <a:pt x="2084" y="10"/>
                    </a:lnTo>
                    <a:lnTo>
                      <a:pt x="2058" y="6"/>
                    </a:lnTo>
                    <a:lnTo>
                      <a:pt x="2031" y="3"/>
                    </a:lnTo>
                    <a:lnTo>
                      <a:pt x="2004" y="1"/>
                    </a:lnTo>
                    <a:lnTo>
                      <a:pt x="19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" name="Freeform 45">
                <a:extLst>
                  <a:ext uri="{FF2B5EF4-FFF2-40B4-BE49-F238E27FC236}">
                    <a16:creationId xmlns:a16="http://schemas.microsoft.com/office/drawing/2014/main" xmlns="" id="{170EE73F-89B3-4FF0-A6AA-0A0B5C4AF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200" y="4414838"/>
                <a:ext cx="165100" cy="112712"/>
              </a:xfrm>
              <a:custGeom>
                <a:avLst/>
                <a:gdLst>
                  <a:gd name="T0" fmla="*/ 384 w 626"/>
                  <a:gd name="T1" fmla="*/ 55 h 430"/>
                  <a:gd name="T2" fmla="*/ 313 w 626"/>
                  <a:gd name="T3" fmla="*/ 164 h 430"/>
                  <a:gd name="T4" fmla="*/ 311 w 626"/>
                  <a:gd name="T5" fmla="*/ 164 h 430"/>
                  <a:gd name="T6" fmla="*/ 241 w 626"/>
                  <a:gd name="T7" fmla="*/ 55 h 430"/>
                  <a:gd name="T8" fmla="*/ 241 w 626"/>
                  <a:gd name="T9" fmla="*/ 55 h 430"/>
                  <a:gd name="T10" fmla="*/ 227 w 626"/>
                  <a:gd name="T11" fmla="*/ 32 h 430"/>
                  <a:gd name="T12" fmla="*/ 218 w 626"/>
                  <a:gd name="T13" fmla="*/ 14 h 430"/>
                  <a:gd name="T14" fmla="*/ 212 w 626"/>
                  <a:gd name="T15" fmla="*/ 0 h 430"/>
                  <a:gd name="T16" fmla="*/ 0 w 626"/>
                  <a:gd name="T17" fmla="*/ 0 h 430"/>
                  <a:gd name="T18" fmla="*/ 0 w 626"/>
                  <a:gd name="T19" fmla="*/ 0 h 430"/>
                  <a:gd name="T20" fmla="*/ 4 w 626"/>
                  <a:gd name="T21" fmla="*/ 2 h 430"/>
                  <a:gd name="T22" fmla="*/ 16 w 626"/>
                  <a:gd name="T23" fmla="*/ 10 h 430"/>
                  <a:gd name="T24" fmla="*/ 23 w 626"/>
                  <a:gd name="T25" fmla="*/ 16 h 430"/>
                  <a:gd name="T26" fmla="*/ 32 w 626"/>
                  <a:gd name="T27" fmla="*/ 25 h 430"/>
                  <a:gd name="T28" fmla="*/ 43 w 626"/>
                  <a:gd name="T29" fmla="*/ 35 h 430"/>
                  <a:gd name="T30" fmla="*/ 53 w 626"/>
                  <a:gd name="T31" fmla="*/ 48 h 430"/>
                  <a:gd name="T32" fmla="*/ 221 w 626"/>
                  <a:gd name="T33" fmla="*/ 258 h 430"/>
                  <a:gd name="T34" fmla="*/ 221 w 626"/>
                  <a:gd name="T35" fmla="*/ 382 h 430"/>
                  <a:gd name="T36" fmla="*/ 221 w 626"/>
                  <a:gd name="T37" fmla="*/ 382 h 430"/>
                  <a:gd name="T38" fmla="*/ 220 w 626"/>
                  <a:gd name="T39" fmla="*/ 394 h 430"/>
                  <a:gd name="T40" fmla="*/ 219 w 626"/>
                  <a:gd name="T41" fmla="*/ 404 h 430"/>
                  <a:gd name="T42" fmla="*/ 216 w 626"/>
                  <a:gd name="T43" fmla="*/ 412 h 430"/>
                  <a:gd name="T44" fmla="*/ 214 w 626"/>
                  <a:gd name="T45" fmla="*/ 418 h 430"/>
                  <a:gd name="T46" fmla="*/ 210 w 626"/>
                  <a:gd name="T47" fmla="*/ 428 h 430"/>
                  <a:gd name="T48" fmla="*/ 208 w 626"/>
                  <a:gd name="T49" fmla="*/ 430 h 430"/>
                  <a:gd name="T50" fmla="*/ 416 w 626"/>
                  <a:gd name="T51" fmla="*/ 430 h 430"/>
                  <a:gd name="T52" fmla="*/ 416 w 626"/>
                  <a:gd name="T53" fmla="*/ 430 h 430"/>
                  <a:gd name="T54" fmla="*/ 414 w 626"/>
                  <a:gd name="T55" fmla="*/ 428 h 430"/>
                  <a:gd name="T56" fmla="*/ 410 w 626"/>
                  <a:gd name="T57" fmla="*/ 418 h 430"/>
                  <a:gd name="T58" fmla="*/ 408 w 626"/>
                  <a:gd name="T59" fmla="*/ 412 h 430"/>
                  <a:gd name="T60" fmla="*/ 406 w 626"/>
                  <a:gd name="T61" fmla="*/ 404 h 430"/>
                  <a:gd name="T62" fmla="*/ 404 w 626"/>
                  <a:gd name="T63" fmla="*/ 394 h 430"/>
                  <a:gd name="T64" fmla="*/ 404 w 626"/>
                  <a:gd name="T65" fmla="*/ 382 h 430"/>
                  <a:gd name="T66" fmla="*/ 404 w 626"/>
                  <a:gd name="T67" fmla="*/ 258 h 430"/>
                  <a:gd name="T68" fmla="*/ 573 w 626"/>
                  <a:gd name="T69" fmla="*/ 47 h 430"/>
                  <a:gd name="T70" fmla="*/ 573 w 626"/>
                  <a:gd name="T71" fmla="*/ 47 h 430"/>
                  <a:gd name="T72" fmla="*/ 583 w 626"/>
                  <a:gd name="T73" fmla="*/ 34 h 430"/>
                  <a:gd name="T74" fmla="*/ 593 w 626"/>
                  <a:gd name="T75" fmla="*/ 24 h 430"/>
                  <a:gd name="T76" fmla="*/ 603 w 626"/>
                  <a:gd name="T77" fmla="*/ 15 h 430"/>
                  <a:gd name="T78" fmla="*/ 610 w 626"/>
                  <a:gd name="T79" fmla="*/ 9 h 430"/>
                  <a:gd name="T80" fmla="*/ 622 w 626"/>
                  <a:gd name="T81" fmla="*/ 2 h 430"/>
                  <a:gd name="T82" fmla="*/ 626 w 626"/>
                  <a:gd name="T83" fmla="*/ 0 h 430"/>
                  <a:gd name="T84" fmla="*/ 413 w 626"/>
                  <a:gd name="T85" fmla="*/ 0 h 430"/>
                  <a:gd name="T86" fmla="*/ 413 w 626"/>
                  <a:gd name="T87" fmla="*/ 0 h 430"/>
                  <a:gd name="T88" fmla="*/ 412 w 626"/>
                  <a:gd name="T89" fmla="*/ 4 h 430"/>
                  <a:gd name="T90" fmla="*/ 407 w 626"/>
                  <a:gd name="T91" fmla="*/ 14 h 430"/>
                  <a:gd name="T92" fmla="*/ 397 w 626"/>
                  <a:gd name="T93" fmla="*/ 32 h 430"/>
                  <a:gd name="T94" fmla="*/ 384 w 626"/>
                  <a:gd name="T95" fmla="*/ 55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6" h="430">
                    <a:moveTo>
                      <a:pt x="384" y="55"/>
                    </a:moveTo>
                    <a:lnTo>
                      <a:pt x="313" y="164"/>
                    </a:lnTo>
                    <a:lnTo>
                      <a:pt x="311" y="164"/>
                    </a:lnTo>
                    <a:lnTo>
                      <a:pt x="241" y="55"/>
                    </a:lnTo>
                    <a:lnTo>
                      <a:pt x="241" y="55"/>
                    </a:lnTo>
                    <a:lnTo>
                      <a:pt x="227" y="32"/>
                    </a:lnTo>
                    <a:lnTo>
                      <a:pt x="218" y="14"/>
                    </a:lnTo>
                    <a:lnTo>
                      <a:pt x="2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6" y="10"/>
                    </a:lnTo>
                    <a:lnTo>
                      <a:pt x="23" y="16"/>
                    </a:lnTo>
                    <a:lnTo>
                      <a:pt x="32" y="25"/>
                    </a:lnTo>
                    <a:lnTo>
                      <a:pt x="43" y="35"/>
                    </a:lnTo>
                    <a:lnTo>
                      <a:pt x="53" y="48"/>
                    </a:lnTo>
                    <a:lnTo>
                      <a:pt x="221" y="258"/>
                    </a:lnTo>
                    <a:lnTo>
                      <a:pt x="221" y="382"/>
                    </a:lnTo>
                    <a:lnTo>
                      <a:pt x="221" y="382"/>
                    </a:lnTo>
                    <a:lnTo>
                      <a:pt x="220" y="394"/>
                    </a:lnTo>
                    <a:lnTo>
                      <a:pt x="219" y="404"/>
                    </a:lnTo>
                    <a:lnTo>
                      <a:pt x="216" y="412"/>
                    </a:lnTo>
                    <a:lnTo>
                      <a:pt x="214" y="418"/>
                    </a:lnTo>
                    <a:lnTo>
                      <a:pt x="210" y="428"/>
                    </a:lnTo>
                    <a:lnTo>
                      <a:pt x="208" y="430"/>
                    </a:lnTo>
                    <a:lnTo>
                      <a:pt x="416" y="430"/>
                    </a:lnTo>
                    <a:lnTo>
                      <a:pt x="416" y="430"/>
                    </a:lnTo>
                    <a:lnTo>
                      <a:pt x="414" y="428"/>
                    </a:lnTo>
                    <a:lnTo>
                      <a:pt x="410" y="418"/>
                    </a:lnTo>
                    <a:lnTo>
                      <a:pt x="408" y="412"/>
                    </a:lnTo>
                    <a:lnTo>
                      <a:pt x="406" y="404"/>
                    </a:lnTo>
                    <a:lnTo>
                      <a:pt x="404" y="394"/>
                    </a:lnTo>
                    <a:lnTo>
                      <a:pt x="404" y="382"/>
                    </a:lnTo>
                    <a:lnTo>
                      <a:pt x="404" y="258"/>
                    </a:lnTo>
                    <a:lnTo>
                      <a:pt x="573" y="47"/>
                    </a:lnTo>
                    <a:lnTo>
                      <a:pt x="573" y="47"/>
                    </a:lnTo>
                    <a:lnTo>
                      <a:pt x="583" y="34"/>
                    </a:lnTo>
                    <a:lnTo>
                      <a:pt x="593" y="24"/>
                    </a:lnTo>
                    <a:lnTo>
                      <a:pt x="603" y="15"/>
                    </a:lnTo>
                    <a:lnTo>
                      <a:pt x="610" y="9"/>
                    </a:lnTo>
                    <a:lnTo>
                      <a:pt x="622" y="2"/>
                    </a:lnTo>
                    <a:lnTo>
                      <a:pt x="626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2" y="4"/>
                    </a:lnTo>
                    <a:lnTo>
                      <a:pt x="407" y="14"/>
                    </a:lnTo>
                    <a:lnTo>
                      <a:pt x="397" y="32"/>
                    </a:lnTo>
                    <a:lnTo>
                      <a:pt x="384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" name="Freeform 46">
                <a:extLst>
                  <a:ext uri="{FF2B5EF4-FFF2-40B4-BE49-F238E27FC236}">
                    <a16:creationId xmlns:a16="http://schemas.microsoft.com/office/drawing/2014/main" xmlns="" id="{08D486D2-9F9C-4868-8869-F9403B15F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200" y="4414838"/>
                <a:ext cx="165100" cy="112712"/>
              </a:xfrm>
              <a:custGeom>
                <a:avLst/>
                <a:gdLst>
                  <a:gd name="T0" fmla="*/ 384 w 626"/>
                  <a:gd name="T1" fmla="*/ 55 h 430"/>
                  <a:gd name="T2" fmla="*/ 313 w 626"/>
                  <a:gd name="T3" fmla="*/ 164 h 430"/>
                  <a:gd name="T4" fmla="*/ 311 w 626"/>
                  <a:gd name="T5" fmla="*/ 164 h 430"/>
                  <a:gd name="T6" fmla="*/ 241 w 626"/>
                  <a:gd name="T7" fmla="*/ 55 h 430"/>
                  <a:gd name="T8" fmla="*/ 241 w 626"/>
                  <a:gd name="T9" fmla="*/ 55 h 430"/>
                  <a:gd name="T10" fmla="*/ 227 w 626"/>
                  <a:gd name="T11" fmla="*/ 32 h 430"/>
                  <a:gd name="T12" fmla="*/ 218 w 626"/>
                  <a:gd name="T13" fmla="*/ 14 h 430"/>
                  <a:gd name="T14" fmla="*/ 212 w 626"/>
                  <a:gd name="T15" fmla="*/ 0 h 430"/>
                  <a:gd name="T16" fmla="*/ 0 w 626"/>
                  <a:gd name="T17" fmla="*/ 0 h 430"/>
                  <a:gd name="T18" fmla="*/ 0 w 626"/>
                  <a:gd name="T19" fmla="*/ 0 h 430"/>
                  <a:gd name="T20" fmla="*/ 4 w 626"/>
                  <a:gd name="T21" fmla="*/ 2 h 430"/>
                  <a:gd name="T22" fmla="*/ 16 w 626"/>
                  <a:gd name="T23" fmla="*/ 10 h 430"/>
                  <a:gd name="T24" fmla="*/ 23 w 626"/>
                  <a:gd name="T25" fmla="*/ 16 h 430"/>
                  <a:gd name="T26" fmla="*/ 32 w 626"/>
                  <a:gd name="T27" fmla="*/ 25 h 430"/>
                  <a:gd name="T28" fmla="*/ 43 w 626"/>
                  <a:gd name="T29" fmla="*/ 35 h 430"/>
                  <a:gd name="T30" fmla="*/ 53 w 626"/>
                  <a:gd name="T31" fmla="*/ 48 h 430"/>
                  <a:gd name="T32" fmla="*/ 221 w 626"/>
                  <a:gd name="T33" fmla="*/ 258 h 430"/>
                  <a:gd name="T34" fmla="*/ 221 w 626"/>
                  <a:gd name="T35" fmla="*/ 382 h 430"/>
                  <a:gd name="T36" fmla="*/ 221 w 626"/>
                  <a:gd name="T37" fmla="*/ 382 h 430"/>
                  <a:gd name="T38" fmla="*/ 220 w 626"/>
                  <a:gd name="T39" fmla="*/ 394 h 430"/>
                  <a:gd name="T40" fmla="*/ 219 w 626"/>
                  <a:gd name="T41" fmla="*/ 404 h 430"/>
                  <a:gd name="T42" fmla="*/ 216 w 626"/>
                  <a:gd name="T43" fmla="*/ 412 h 430"/>
                  <a:gd name="T44" fmla="*/ 214 w 626"/>
                  <a:gd name="T45" fmla="*/ 418 h 430"/>
                  <a:gd name="T46" fmla="*/ 210 w 626"/>
                  <a:gd name="T47" fmla="*/ 428 h 430"/>
                  <a:gd name="T48" fmla="*/ 208 w 626"/>
                  <a:gd name="T49" fmla="*/ 430 h 430"/>
                  <a:gd name="T50" fmla="*/ 416 w 626"/>
                  <a:gd name="T51" fmla="*/ 430 h 430"/>
                  <a:gd name="T52" fmla="*/ 416 w 626"/>
                  <a:gd name="T53" fmla="*/ 430 h 430"/>
                  <a:gd name="T54" fmla="*/ 414 w 626"/>
                  <a:gd name="T55" fmla="*/ 428 h 430"/>
                  <a:gd name="T56" fmla="*/ 410 w 626"/>
                  <a:gd name="T57" fmla="*/ 418 h 430"/>
                  <a:gd name="T58" fmla="*/ 408 w 626"/>
                  <a:gd name="T59" fmla="*/ 412 h 430"/>
                  <a:gd name="T60" fmla="*/ 406 w 626"/>
                  <a:gd name="T61" fmla="*/ 404 h 430"/>
                  <a:gd name="T62" fmla="*/ 404 w 626"/>
                  <a:gd name="T63" fmla="*/ 394 h 430"/>
                  <a:gd name="T64" fmla="*/ 404 w 626"/>
                  <a:gd name="T65" fmla="*/ 382 h 430"/>
                  <a:gd name="T66" fmla="*/ 404 w 626"/>
                  <a:gd name="T67" fmla="*/ 258 h 430"/>
                  <a:gd name="T68" fmla="*/ 573 w 626"/>
                  <a:gd name="T69" fmla="*/ 47 h 430"/>
                  <a:gd name="T70" fmla="*/ 573 w 626"/>
                  <a:gd name="T71" fmla="*/ 47 h 430"/>
                  <a:gd name="T72" fmla="*/ 583 w 626"/>
                  <a:gd name="T73" fmla="*/ 34 h 430"/>
                  <a:gd name="T74" fmla="*/ 593 w 626"/>
                  <a:gd name="T75" fmla="*/ 24 h 430"/>
                  <a:gd name="T76" fmla="*/ 603 w 626"/>
                  <a:gd name="T77" fmla="*/ 15 h 430"/>
                  <a:gd name="T78" fmla="*/ 610 w 626"/>
                  <a:gd name="T79" fmla="*/ 9 h 430"/>
                  <a:gd name="T80" fmla="*/ 622 w 626"/>
                  <a:gd name="T81" fmla="*/ 2 h 430"/>
                  <a:gd name="T82" fmla="*/ 626 w 626"/>
                  <a:gd name="T83" fmla="*/ 0 h 430"/>
                  <a:gd name="T84" fmla="*/ 413 w 626"/>
                  <a:gd name="T85" fmla="*/ 0 h 430"/>
                  <a:gd name="T86" fmla="*/ 413 w 626"/>
                  <a:gd name="T87" fmla="*/ 0 h 430"/>
                  <a:gd name="T88" fmla="*/ 412 w 626"/>
                  <a:gd name="T89" fmla="*/ 4 h 430"/>
                  <a:gd name="T90" fmla="*/ 407 w 626"/>
                  <a:gd name="T91" fmla="*/ 14 h 430"/>
                  <a:gd name="T92" fmla="*/ 397 w 626"/>
                  <a:gd name="T93" fmla="*/ 32 h 430"/>
                  <a:gd name="T94" fmla="*/ 384 w 626"/>
                  <a:gd name="T95" fmla="*/ 55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6" h="430">
                    <a:moveTo>
                      <a:pt x="384" y="55"/>
                    </a:moveTo>
                    <a:lnTo>
                      <a:pt x="313" y="164"/>
                    </a:lnTo>
                    <a:lnTo>
                      <a:pt x="311" y="164"/>
                    </a:lnTo>
                    <a:lnTo>
                      <a:pt x="241" y="55"/>
                    </a:lnTo>
                    <a:lnTo>
                      <a:pt x="241" y="55"/>
                    </a:lnTo>
                    <a:lnTo>
                      <a:pt x="227" y="32"/>
                    </a:lnTo>
                    <a:lnTo>
                      <a:pt x="218" y="14"/>
                    </a:lnTo>
                    <a:lnTo>
                      <a:pt x="2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6" y="10"/>
                    </a:lnTo>
                    <a:lnTo>
                      <a:pt x="23" y="16"/>
                    </a:lnTo>
                    <a:lnTo>
                      <a:pt x="32" y="25"/>
                    </a:lnTo>
                    <a:lnTo>
                      <a:pt x="43" y="35"/>
                    </a:lnTo>
                    <a:lnTo>
                      <a:pt x="53" y="48"/>
                    </a:lnTo>
                    <a:lnTo>
                      <a:pt x="221" y="258"/>
                    </a:lnTo>
                    <a:lnTo>
                      <a:pt x="221" y="382"/>
                    </a:lnTo>
                    <a:lnTo>
                      <a:pt x="221" y="382"/>
                    </a:lnTo>
                    <a:lnTo>
                      <a:pt x="220" y="394"/>
                    </a:lnTo>
                    <a:lnTo>
                      <a:pt x="219" y="404"/>
                    </a:lnTo>
                    <a:lnTo>
                      <a:pt x="216" y="412"/>
                    </a:lnTo>
                    <a:lnTo>
                      <a:pt x="214" y="418"/>
                    </a:lnTo>
                    <a:lnTo>
                      <a:pt x="210" y="428"/>
                    </a:lnTo>
                    <a:lnTo>
                      <a:pt x="208" y="430"/>
                    </a:lnTo>
                    <a:lnTo>
                      <a:pt x="416" y="430"/>
                    </a:lnTo>
                    <a:lnTo>
                      <a:pt x="416" y="430"/>
                    </a:lnTo>
                    <a:lnTo>
                      <a:pt x="414" y="428"/>
                    </a:lnTo>
                    <a:lnTo>
                      <a:pt x="410" y="418"/>
                    </a:lnTo>
                    <a:lnTo>
                      <a:pt x="408" y="412"/>
                    </a:lnTo>
                    <a:lnTo>
                      <a:pt x="406" y="404"/>
                    </a:lnTo>
                    <a:lnTo>
                      <a:pt x="404" y="394"/>
                    </a:lnTo>
                    <a:lnTo>
                      <a:pt x="404" y="382"/>
                    </a:lnTo>
                    <a:lnTo>
                      <a:pt x="404" y="258"/>
                    </a:lnTo>
                    <a:lnTo>
                      <a:pt x="573" y="47"/>
                    </a:lnTo>
                    <a:lnTo>
                      <a:pt x="573" y="47"/>
                    </a:lnTo>
                    <a:lnTo>
                      <a:pt x="583" y="34"/>
                    </a:lnTo>
                    <a:lnTo>
                      <a:pt x="593" y="24"/>
                    </a:lnTo>
                    <a:lnTo>
                      <a:pt x="603" y="15"/>
                    </a:lnTo>
                    <a:lnTo>
                      <a:pt x="610" y="9"/>
                    </a:lnTo>
                    <a:lnTo>
                      <a:pt x="622" y="2"/>
                    </a:lnTo>
                    <a:lnTo>
                      <a:pt x="626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2" y="4"/>
                    </a:lnTo>
                    <a:lnTo>
                      <a:pt x="407" y="14"/>
                    </a:lnTo>
                    <a:lnTo>
                      <a:pt x="397" y="32"/>
                    </a:lnTo>
                    <a:lnTo>
                      <a:pt x="384" y="5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" name="Freeform 47">
                <a:extLst>
                  <a:ext uri="{FF2B5EF4-FFF2-40B4-BE49-F238E27FC236}">
                    <a16:creationId xmlns:a16="http://schemas.microsoft.com/office/drawing/2014/main" xmlns="" id="{9F36B4AA-7FE3-487B-B26E-C4DBF9F32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100" y="4414838"/>
                <a:ext cx="120650" cy="112712"/>
              </a:xfrm>
              <a:custGeom>
                <a:avLst/>
                <a:gdLst>
                  <a:gd name="T0" fmla="*/ 405 w 457"/>
                  <a:gd name="T1" fmla="*/ 87 h 430"/>
                  <a:gd name="T2" fmla="*/ 405 w 457"/>
                  <a:gd name="T3" fmla="*/ 87 h 430"/>
                  <a:gd name="T4" fmla="*/ 417 w 457"/>
                  <a:gd name="T5" fmla="*/ 88 h 430"/>
                  <a:gd name="T6" fmla="*/ 427 w 457"/>
                  <a:gd name="T7" fmla="*/ 89 h 430"/>
                  <a:gd name="T8" fmla="*/ 436 w 457"/>
                  <a:gd name="T9" fmla="*/ 92 h 430"/>
                  <a:gd name="T10" fmla="*/ 444 w 457"/>
                  <a:gd name="T11" fmla="*/ 94 h 430"/>
                  <a:gd name="T12" fmla="*/ 453 w 457"/>
                  <a:gd name="T13" fmla="*/ 98 h 430"/>
                  <a:gd name="T14" fmla="*/ 457 w 457"/>
                  <a:gd name="T15" fmla="*/ 100 h 430"/>
                  <a:gd name="T16" fmla="*/ 457 w 457"/>
                  <a:gd name="T17" fmla="*/ 0 h 430"/>
                  <a:gd name="T18" fmla="*/ 0 w 457"/>
                  <a:gd name="T19" fmla="*/ 0 h 430"/>
                  <a:gd name="T20" fmla="*/ 0 w 457"/>
                  <a:gd name="T21" fmla="*/ 0 h 430"/>
                  <a:gd name="T22" fmla="*/ 3 w 457"/>
                  <a:gd name="T23" fmla="*/ 3 h 430"/>
                  <a:gd name="T24" fmla="*/ 7 w 457"/>
                  <a:gd name="T25" fmla="*/ 11 h 430"/>
                  <a:gd name="T26" fmla="*/ 10 w 457"/>
                  <a:gd name="T27" fmla="*/ 17 h 430"/>
                  <a:gd name="T28" fmla="*/ 12 w 457"/>
                  <a:gd name="T29" fmla="*/ 26 h 430"/>
                  <a:gd name="T30" fmla="*/ 13 w 457"/>
                  <a:gd name="T31" fmla="*/ 35 h 430"/>
                  <a:gd name="T32" fmla="*/ 14 w 457"/>
                  <a:gd name="T33" fmla="*/ 47 h 430"/>
                  <a:gd name="T34" fmla="*/ 14 w 457"/>
                  <a:gd name="T35" fmla="*/ 382 h 430"/>
                  <a:gd name="T36" fmla="*/ 14 w 457"/>
                  <a:gd name="T37" fmla="*/ 382 h 430"/>
                  <a:gd name="T38" fmla="*/ 13 w 457"/>
                  <a:gd name="T39" fmla="*/ 393 h 430"/>
                  <a:gd name="T40" fmla="*/ 12 w 457"/>
                  <a:gd name="T41" fmla="*/ 404 h 430"/>
                  <a:gd name="T42" fmla="*/ 10 w 457"/>
                  <a:gd name="T43" fmla="*/ 412 h 430"/>
                  <a:gd name="T44" fmla="*/ 7 w 457"/>
                  <a:gd name="T45" fmla="*/ 418 h 430"/>
                  <a:gd name="T46" fmla="*/ 3 w 457"/>
                  <a:gd name="T47" fmla="*/ 427 h 430"/>
                  <a:gd name="T48" fmla="*/ 0 w 457"/>
                  <a:gd name="T49" fmla="*/ 430 h 430"/>
                  <a:gd name="T50" fmla="*/ 210 w 457"/>
                  <a:gd name="T51" fmla="*/ 430 h 430"/>
                  <a:gd name="T52" fmla="*/ 210 w 457"/>
                  <a:gd name="T53" fmla="*/ 430 h 430"/>
                  <a:gd name="T54" fmla="*/ 208 w 457"/>
                  <a:gd name="T55" fmla="*/ 427 h 430"/>
                  <a:gd name="T56" fmla="*/ 204 w 457"/>
                  <a:gd name="T57" fmla="*/ 418 h 430"/>
                  <a:gd name="T58" fmla="*/ 202 w 457"/>
                  <a:gd name="T59" fmla="*/ 412 h 430"/>
                  <a:gd name="T60" fmla="*/ 200 w 457"/>
                  <a:gd name="T61" fmla="*/ 404 h 430"/>
                  <a:gd name="T62" fmla="*/ 198 w 457"/>
                  <a:gd name="T63" fmla="*/ 393 h 430"/>
                  <a:gd name="T64" fmla="*/ 198 w 457"/>
                  <a:gd name="T65" fmla="*/ 382 h 430"/>
                  <a:gd name="T66" fmla="*/ 198 w 457"/>
                  <a:gd name="T67" fmla="*/ 278 h 430"/>
                  <a:gd name="T68" fmla="*/ 364 w 457"/>
                  <a:gd name="T69" fmla="*/ 278 h 430"/>
                  <a:gd name="T70" fmla="*/ 364 w 457"/>
                  <a:gd name="T71" fmla="*/ 278 h 430"/>
                  <a:gd name="T72" fmla="*/ 375 w 457"/>
                  <a:gd name="T73" fmla="*/ 279 h 430"/>
                  <a:gd name="T74" fmla="*/ 386 w 457"/>
                  <a:gd name="T75" fmla="*/ 281 h 430"/>
                  <a:gd name="T76" fmla="*/ 404 w 457"/>
                  <a:gd name="T77" fmla="*/ 284 h 430"/>
                  <a:gd name="T78" fmla="*/ 416 w 457"/>
                  <a:gd name="T79" fmla="*/ 287 h 430"/>
                  <a:gd name="T80" fmla="*/ 420 w 457"/>
                  <a:gd name="T81" fmla="*/ 288 h 430"/>
                  <a:gd name="T82" fmla="*/ 420 w 457"/>
                  <a:gd name="T83" fmla="*/ 185 h 430"/>
                  <a:gd name="T84" fmla="*/ 420 w 457"/>
                  <a:gd name="T85" fmla="*/ 185 h 430"/>
                  <a:gd name="T86" fmla="*/ 404 w 457"/>
                  <a:gd name="T87" fmla="*/ 189 h 430"/>
                  <a:gd name="T88" fmla="*/ 386 w 457"/>
                  <a:gd name="T89" fmla="*/ 191 h 430"/>
                  <a:gd name="T90" fmla="*/ 364 w 457"/>
                  <a:gd name="T91" fmla="*/ 192 h 430"/>
                  <a:gd name="T92" fmla="*/ 198 w 457"/>
                  <a:gd name="T93" fmla="*/ 192 h 430"/>
                  <a:gd name="T94" fmla="*/ 198 w 457"/>
                  <a:gd name="T95" fmla="*/ 87 h 430"/>
                  <a:gd name="T96" fmla="*/ 405 w 457"/>
                  <a:gd name="T97" fmla="*/ 87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7" h="430">
                    <a:moveTo>
                      <a:pt x="405" y="87"/>
                    </a:moveTo>
                    <a:lnTo>
                      <a:pt x="405" y="87"/>
                    </a:lnTo>
                    <a:lnTo>
                      <a:pt x="417" y="88"/>
                    </a:lnTo>
                    <a:lnTo>
                      <a:pt x="427" y="89"/>
                    </a:lnTo>
                    <a:lnTo>
                      <a:pt x="436" y="92"/>
                    </a:lnTo>
                    <a:lnTo>
                      <a:pt x="444" y="94"/>
                    </a:lnTo>
                    <a:lnTo>
                      <a:pt x="453" y="98"/>
                    </a:lnTo>
                    <a:lnTo>
                      <a:pt x="457" y="100"/>
                    </a:lnTo>
                    <a:lnTo>
                      <a:pt x="45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7" y="11"/>
                    </a:lnTo>
                    <a:lnTo>
                      <a:pt x="10" y="17"/>
                    </a:lnTo>
                    <a:lnTo>
                      <a:pt x="12" y="26"/>
                    </a:lnTo>
                    <a:lnTo>
                      <a:pt x="13" y="35"/>
                    </a:lnTo>
                    <a:lnTo>
                      <a:pt x="14" y="47"/>
                    </a:lnTo>
                    <a:lnTo>
                      <a:pt x="14" y="382"/>
                    </a:lnTo>
                    <a:lnTo>
                      <a:pt x="14" y="382"/>
                    </a:lnTo>
                    <a:lnTo>
                      <a:pt x="13" y="393"/>
                    </a:lnTo>
                    <a:lnTo>
                      <a:pt x="12" y="404"/>
                    </a:lnTo>
                    <a:lnTo>
                      <a:pt x="10" y="412"/>
                    </a:lnTo>
                    <a:lnTo>
                      <a:pt x="7" y="418"/>
                    </a:lnTo>
                    <a:lnTo>
                      <a:pt x="3" y="427"/>
                    </a:lnTo>
                    <a:lnTo>
                      <a:pt x="0" y="430"/>
                    </a:lnTo>
                    <a:lnTo>
                      <a:pt x="210" y="430"/>
                    </a:lnTo>
                    <a:lnTo>
                      <a:pt x="210" y="430"/>
                    </a:lnTo>
                    <a:lnTo>
                      <a:pt x="208" y="427"/>
                    </a:lnTo>
                    <a:lnTo>
                      <a:pt x="204" y="418"/>
                    </a:lnTo>
                    <a:lnTo>
                      <a:pt x="202" y="412"/>
                    </a:lnTo>
                    <a:lnTo>
                      <a:pt x="200" y="404"/>
                    </a:lnTo>
                    <a:lnTo>
                      <a:pt x="198" y="393"/>
                    </a:lnTo>
                    <a:lnTo>
                      <a:pt x="198" y="382"/>
                    </a:lnTo>
                    <a:lnTo>
                      <a:pt x="198" y="278"/>
                    </a:lnTo>
                    <a:lnTo>
                      <a:pt x="364" y="278"/>
                    </a:lnTo>
                    <a:lnTo>
                      <a:pt x="364" y="278"/>
                    </a:lnTo>
                    <a:lnTo>
                      <a:pt x="375" y="279"/>
                    </a:lnTo>
                    <a:lnTo>
                      <a:pt x="386" y="281"/>
                    </a:lnTo>
                    <a:lnTo>
                      <a:pt x="404" y="284"/>
                    </a:lnTo>
                    <a:lnTo>
                      <a:pt x="416" y="287"/>
                    </a:lnTo>
                    <a:lnTo>
                      <a:pt x="420" y="288"/>
                    </a:lnTo>
                    <a:lnTo>
                      <a:pt x="420" y="185"/>
                    </a:lnTo>
                    <a:lnTo>
                      <a:pt x="420" y="185"/>
                    </a:lnTo>
                    <a:lnTo>
                      <a:pt x="404" y="189"/>
                    </a:lnTo>
                    <a:lnTo>
                      <a:pt x="386" y="191"/>
                    </a:lnTo>
                    <a:lnTo>
                      <a:pt x="364" y="192"/>
                    </a:lnTo>
                    <a:lnTo>
                      <a:pt x="198" y="192"/>
                    </a:lnTo>
                    <a:lnTo>
                      <a:pt x="198" y="87"/>
                    </a:lnTo>
                    <a:lnTo>
                      <a:pt x="405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" name="Freeform 48">
                <a:extLst>
                  <a:ext uri="{FF2B5EF4-FFF2-40B4-BE49-F238E27FC236}">
                    <a16:creationId xmlns:a16="http://schemas.microsoft.com/office/drawing/2014/main" xmlns="" id="{80A8526F-87E7-4024-B887-4D96B8321A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1350" y="4414838"/>
                <a:ext cx="136525" cy="112712"/>
              </a:xfrm>
              <a:custGeom>
                <a:avLst/>
                <a:gdLst>
                  <a:gd name="T0" fmla="*/ 0 w 514"/>
                  <a:gd name="T1" fmla="*/ 0 h 430"/>
                  <a:gd name="T2" fmla="*/ 2 w 514"/>
                  <a:gd name="T3" fmla="*/ 3 h 430"/>
                  <a:gd name="T4" fmla="*/ 8 w 514"/>
                  <a:gd name="T5" fmla="*/ 17 h 430"/>
                  <a:gd name="T6" fmla="*/ 11 w 514"/>
                  <a:gd name="T7" fmla="*/ 36 h 430"/>
                  <a:gd name="T8" fmla="*/ 11 w 514"/>
                  <a:gd name="T9" fmla="*/ 382 h 430"/>
                  <a:gd name="T10" fmla="*/ 11 w 514"/>
                  <a:gd name="T11" fmla="*/ 394 h 430"/>
                  <a:gd name="T12" fmla="*/ 8 w 514"/>
                  <a:gd name="T13" fmla="*/ 412 h 430"/>
                  <a:gd name="T14" fmla="*/ 2 w 514"/>
                  <a:gd name="T15" fmla="*/ 428 h 430"/>
                  <a:gd name="T16" fmla="*/ 207 w 514"/>
                  <a:gd name="T17" fmla="*/ 430 h 430"/>
                  <a:gd name="T18" fmla="*/ 205 w 514"/>
                  <a:gd name="T19" fmla="*/ 428 h 430"/>
                  <a:gd name="T20" fmla="*/ 199 w 514"/>
                  <a:gd name="T21" fmla="*/ 412 h 430"/>
                  <a:gd name="T22" fmla="*/ 196 w 514"/>
                  <a:gd name="T23" fmla="*/ 394 h 430"/>
                  <a:gd name="T24" fmla="*/ 195 w 514"/>
                  <a:gd name="T25" fmla="*/ 278 h 430"/>
                  <a:gd name="T26" fmla="*/ 346 w 514"/>
                  <a:gd name="T27" fmla="*/ 278 h 430"/>
                  <a:gd name="T28" fmla="*/ 380 w 514"/>
                  <a:gd name="T29" fmla="*/ 276 h 430"/>
                  <a:gd name="T30" fmla="*/ 413 w 514"/>
                  <a:gd name="T31" fmla="*/ 270 h 430"/>
                  <a:gd name="T32" fmla="*/ 441 w 514"/>
                  <a:gd name="T33" fmla="*/ 259 h 430"/>
                  <a:gd name="T34" fmla="*/ 466 w 514"/>
                  <a:gd name="T35" fmla="*/ 243 h 430"/>
                  <a:gd name="T36" fmla="*/ 486 w 514"/>
                  <a:gd name="T37" fmla="*/ 223 h 430"/>
                  <a:gd name="T38" fmla="*/ 500 w 514"/>
                  <a:gd name="T39" fmla="*/ 199 h 430"/>
                  <a:gd name="T40" fmla="*/ 510 w 514"/>
                  <a:gd name="T41" fmla="*/ 171 h 430"/>
                  <a:gd name="T42" fmla="*/ 514 w 514"/>
                  <a:gd name="T43" fmla="*/ 140 h 430"/>
                  <a:gd name="T44" fmla="*/ 513 w 514"/>
                  <a:gd name="T45" fmla="*/ 123 h 430"/>
                  <a:gd name="T46" fmla="*/ 507 w 514"/>
                  <a:gd name="T47" fmla="*/ 93 h 430"/>
                  <a:gd name="T48" fmla="*/ 495 w 514"/>
                  <a:gd name="T49" fmla="*/ 66 h 430"/>
                  <a:gd name="T50" fmla="*/ 477 w 514"/>
                  <a:gd name="T51" fmla="*/ 45 h 430"/>
                  <a:gd name="T52" fmla="*/ 456 w 514"/>
                  <a:gd name="T53" fmla="*/ 27 h 430"/>
                  <a:gd name="T54" fmla="*/ 430 w 514"/>
                  <a:gd name="T55" fmla="*/ 14 h 430"/>
                  <a:gd name="T56" fmla="*/ 398 w 514"/>
                  <a:gd name="T57" fmla="*/ 5 h 430"/>
                  <a:gd name="T58" fmla="*/ 365 w 514"/>
                  <a:gd name="T59" fmla="*/ 1 h 430"/>
                  <a:gd name="T60" fmla="*/ 254 w 514"/>
                  <a:gd name="T61" fmla="*/ 199 h 430"/>
                  <a:gd name="T62" fmla="*/ 196 w 514"/>
                  <a:gd name="T63" fmla="*/ 80 h 430"/>
                  <a:gd name="T64" fmla="*/ 255 w 514"/>
                  <a:gd name="T65" fmla="*/ 80 h 430"/>
                  <a:gd name="T66" fmla="*/ 285 w 514"/>
                  <a:gd name="T67" fmla="*/ 83 h 430"/>
                  <a:gd name="T68" fmla="*/ 303 w 514"/>
                  <a:gd name="T69" fmla="*/ 90 h 430"/>
                  <a:gd name="T70" fmla="*/ 314 w 514"/>
                  <a:gd name="T71" fmla="*/ 98 h 430"/>
                  <a:gd name="T72" fmla="*/ 322 w 514"/>
                  <a:gd name="T73" fmla="*/ 107 h 430"/>
                  <a:gd name="T74" fmla="*/ 328 w 514"/>
                  <a:gd name="T75" fmla="*/ 118 h 430"/>
                  <a:gd name="T76" fmla="*/ 331 w 514"/>
                  <a:gd name="T77" fmla="*/ 131 h 430"/>
                  <a:gd name="T78" fmla="*/ 331 w 514"/>
                  <a:gd name="T79" fmla="*/ 140 h 430"/>
                  <a:gd name="T80" fmla="*/ 329 w 514"/>
                  <a:gd name="T81" fmla="*/ 154 h 430"/>
                  <a:gd name="T82" fmla="*/ 325 w 514"/>
                  <a:gd name="T83" fmla="*/ 167 h 430"/>
                  <a:gd name="T84" fmla="*/ 318 w 514"/>
                  <a:gd name="T85" fmla="*/ 177 h 430"/>
                  <a:gd name="T86" fmla="*/ 309 w 514"/>
                  <a:gd name="T87" fmla="*/ 185 h 430"/>
                  <a:gd name="T88" fmla="*/ 297 w 514"/>
                  <a:gd name="T89" fmla="*/ 192 h 430"/>
                  <a:gd name="T90" fmla="*/ 270 w 514"/>
                  <a:gd name="T91" fmla="*/ 198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4" h="430">
                    <a:moveTo>
                      <a:pt x="34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6" y="11"/>
                    </a:lnTo>
                    <a:lnTo>
                      <a:pt x="8" y="17"/>
                    </a:lnTo>
                    <a:lnTo>
                      <a:pt x="9" y="26"/>
                    </a:lnTo>
                    <a:lnTo>
                      <a:pt x="11" y="36"/>
                    </a:lnTo>
                    <a:lnTo>
                      <a:pt x="11" y="47"/>
                    </a:lnTo>
                    <a:lnTo>
                      <a:pt x="11" y="382"/>
                    </a:lnTo>
                    <a:lnTo>
                      <a:pt x="11" y="382"/>
                    </a:lnTo>
                    <a:lnTo>
                      <a:pt x="11" y="394"/>
                    </a:lnTo>
                    <a:lnTo>
                      <a:pt x="9" y="404"/>
                    </a:lnTo>
                    <a:lnTo>
                      <a:pt x="8" y="412"/>
                    </a:lnTo>
                    <a:lnTo>
                      <a:pt x="6" y="419"/>
                    </a:lnTo>
                    <a:lnTo>
                      <a:pt x="2" y="428"/>
                    </a:lnTo>
                    <a:lnTo>
                      <a:pt x="0" y="430"/>
                    </a:lnTo>
                    <a:lnTo>
                      <a:pt x="207" y="430"/>
                    </a:lnTo>
                    <a:lnTo>
                      <a:pt x="207" y="430"/>
                    </a:lnTo>
                    <a:lnTo>
                      <a:pt x="205" y="428"/>
                    </a:lnTo>
                    <a:lnTo>
                      <a:pt x="201" y="418"/>
                    </a:lnTo>
                    <a:lnTo>
                      <a:pt x="199" y="412"/>
                    </a:lnTo>
                    <a:lnTo>
                      <a:pt x="197" y="404"/>
                    </a:lnTo>
                    <a:lnTo>
                      <a:pt x="196" y="394"/>
                    </a:lnTo>
                    <a:lnTo>
                      <a:pt x="195" y="382"/>
                    </a:lnTo>
                    <a:lnTo>
                      <a:pt x="195" y="278"/>
                    </a:lnTo>
                    <a:lnTo>
                      <a:pt x="346" y="278"/>
                    </a:lnTo>
                    <a:lnTo>
                      <a:pt x="346" y="278"/>
                    </a:lnTo>
                    <a:lnTo>
                      <a:pt x="364" y="278"/>
                    </a:lnTo>
                    <a:lnTo>
                      <a:pt x="380" y="276"/>
                    </a:lnTo>
                    <a:lnTo>
                      <a:pt x="397" y="273"/>
                    </a:lnTo>
                    <a:lnTo>
                      <a:pt x="413" y="270"/>
                    </a:lnTo>
                    <a:lnTo>
                      <a:pt x="427" y="265"/>
                    </a:lnTo>
                    <a:lnTo>
                      <a:pt x="441" y="259"/>
                    </a:lnTo>
                    <a:lnTo>
                      <a:pt x="455" y="251"/>
                    </a:lnTo>
                    <a:lnTo>
                      <a:pt x="466" y="243"/>
                    </a:lnTo>
                    <a:lnTo>
                      <a:pt x="476" y="234"/>
                    </a:lnTo>
                    <a:lnTo>
                      <a:pt x="486" y="223"/>
                    </a:lnTo>
                    <a:lnTo>
                      <a:pt x="494" y="212"/>
                    </a:lnTo>
                    <a:lnTo>
                      <a:pt x="500" y="199"/>
                    </a:lnTo>
                    <a:lnTo>
                      <a:pt x="507" y="185"/>
                    </a:lnTo>
                    <a:lnTo>
                      <a:pt x="510" y="171"/>
                    </a:lnTo>
                    <a:lnTo>
                      <a:pt x="513" y="156"/>
                    </a:lnTo>
                    <a:lnTo>
                      <a:pt x="514" y="140"/>
                    </a:lnTo>
                    <a:lnTo>
                      <a:pt x="514" y="140"/>
                    </a:lnTo>
                    <a:lnTo>
                      <a:pt x="513" y="123"/>
                    </a:lnTo>
                    <a:lnTo>
                      <a:pt x="511" y="107"/>
                    </a:lnTo>
                    <a:lnTo>
                      <a:pt x="507" y="93"/>
                    </a:lnTo>
                    <a:lnTo>
                      <a:pt x="501" y="79"/>
                    </a:lnTo>
                    <a:lnTo>
                      <a:pt x="495" y="66"/>
                    </a:lnTo>
                    <a:lnTo>
                      <a:pt x="487" y="55"/>
                    </a:lnTo>
                    <a:lnTo>
                      <a:pt x="477" y="45"/>
                    </a:lnTo>
                    <a:lnTo>
                      <a:pt x="467" y="35"/>
                    </a:lnTo>
                    <a:lnTo>
                      <a:pt x="456" y="27"/>
                    </a:lnTo>
                    <a:lnTo>
                      <a:pt x="443" y="21"/>
                    </a:lnTo>
                    <a:lnTo>
                      <a:pt x="430" y="14"/>
                    </a:lnTo>
                    <a:lnTo>
                      <a:pt x="414" y="9"/>
                    </a:lnTo>
                    <a:lnTo>
                      <a:pt x="398" y="5"/>
                    </a:lnTo>
                    <a:lnTo>
                      <a:pt x="382" y="2"/>
                    </a:lnTo>
                    <a:lnTo>
                      <a:pt x="365" y="1"/>
                    </a:lnTo>
                    <a:lnTo>
                      <a:pt x="346" y="0"/>
                    </a:lnTo>
                    <a:close/>
                    <a:moveTo>
                      <a:pt x="254" y="199"/>
                    </a:moveTo>
                    <a:lnTo>
                      <a:pt x="196" y="199"/>
                    </a:lnTo>
                    <a:lnTo>
                      <a:pt x="196" y="80"/>
                    </a:lnTo>
                    <a:lnTo>
                      <a:pt x="255" y="80"/>
                    </a:lnTo>
                    <a:lnTo>
                      <a:pt x="255" y="80"/>
                    </a:lnTo>
                    <a:lnTo>
                      <a:pt x="271" y="81"/>
                    </a:lnTo>
                    <a:lnTo>
                      <a:pt x="285" y="83"/>
                    </a:lnTo>
                    <a:lnTo>
                      <a:pt x="298" y="87"/>
                    </a:lnTo>
                    <a:lnTo>
                      <a:pt x="303" y="90"/>
                    </a:lnTo>
                    <a:lnTo>
                      <a:pt x="309" y="94"/>
                    </a:lnTo>
                    <a:lnTo>
                      <a:pt x="314" y="98"/>
                    </a:lnTo>
                    <a:lnTo>
                      <a:pt x="318" y="102"/>
                    </a:lnTo>
                    <a:lnTo>
                      <a:pt x="322" y="107"/>
                    </a:lnTo>
                    <a:lnTo>
                      <a:pt x="325" y="112"/>
                    </a:lnTo>
                    <a:lnTo>
                      <a:pt x="328" y="118"/>
                    </a:lnTo>
                    <a:lnTo>
                      <a:pt x="329" y="125"/>
                    </a:lnTo>
                    <a:lnTo>
                      <a:pt x="331" y="131"/>
                    </a:lnTo>
                    <a:lnTo>
                      <a:pt x="331" y="140"/>
                    </a:lnTo>
                    <a:lnTo>
                      <a:pt x="331" y="140"/>
                    </a:lnTo>
                    <a:lnTo>
                      <a:pt x="331" y="147"/>
                    </a:lnTo>
                    <a:lnTo>
                      <a:pt x="329" y="154"/>
                    </a:lnTo>
                    <a:lnTo>
                      <a:pt x="328" y="161"/>
                    </a:lnTo>
                    <a:lnTo>
                      <a:pt x="325" y="167"/>
                    </a:lnTo>
                    <a:lnTo>
                      <a:pt x="322" y="173"/>
                    </a:lnTo>
                    <a:lnTo>
                      <a:pt x="318" y="177"/>
                    </a:lnTo>
                    <a:lnTo>
                      <a:pt x="314" y="181"/>
                    </a:lnTo>
                    <a:lnTo>
                      <a:pt x="309" y="185"/>
                    </a:lnTo>
                    <a:lnTo>
                      <a:pt x="303" y="189"/>
                    </a:lnTo>
                    <a:lnTo>
                      <a:pt x="297" y="192"/>
                    </a:lnTo>
                    <a:lnTo>
                      <a:pt x="285" y="196"/>
                    </a:lnTo>
                    <a:lnTo>
                      <a:pt x="270" y="198"/>
                    </a:lnTo>
                    <a:lnTo>
                      <a:pt x="254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" name="Freeform 49">
                <a:extLst>
                  <a:ext uri="{FF2B5EF4-FFF2-40B4-BE49-F238E27FC236}">
                    <a16:creationId xmlns:a16="http://schemas.microsoft.com/office/drawing/2014/main" xmlns="" id="{79D0D653-7F62-4E73-AEB4-83ECB31CE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350" y="4414838"/>
                <a:ext cx="136525" cy="112712"/>
              </a:xfrm>
              <a:custGeom>
                <a:avLst/>
                <a:gdLst>
                  <a:gd name="T0" fmla="*/ 346 w 514"/>
                  <a:gd name="T1" fmla="*/ 0 h 430"/>
                  <a:gd name="T2" fmla="*/ 0 w 514"/>
                  <a:gd name="T3" fmla="*/ 0 h 430"/>
                  <a:gd name="T4" fmla="*/ 0 w 514"/>
                  <a:gd name="T5" fmla="*/ 0 h 430"/>
                  <a:gd name="T6" fmla="*/ 2 w 514"/>
                  <a:gd name="T7" fmla="*/ 3 h 430"/>
                  <a:gd name="T8" fmla="*/ 6 w 514"/>
                  <a:gd name="T9" fmla="*/ 11 h 430"/>
                  <a:gd name="T10" fmla="*/ 8 w 514"/>
                  <a:gd name="T11" fmla="*/ 17 h 430"/>
                  <a:gd name="T12" fmla="*/ 9 w 514"/>
                  <a:gd name="T13" fmla="*/ 26 h 430"/>
                  <a:gd name="T14" fmla="*/ 11 w 514"/>
                  <a:gd name="T15" fmla="*/ 36 h 430"/>
                  <a:gd name="T16" fmla="*/ 11 w 514"/>
                  <a:gd name="T17" fmla="*/ 47 h 430"/>
                  <a:gd name="T18" fmla="*/ 11 w 514"/>
                  <a:gd name="T19" fmla="*/ 382 h 430"/>
                  <a:gd name="T20" fmla="*/ 11 w 514"/>
                  <a:gd name="T21" fmla="*/ 382 h 430"/>
                  <a:gd name="T22" fmla="*/ 11 w 514"/>
                  <a:gd name="T23" fmla="*/ 394 h 430"/>
                  <a:gd name="T24" fmla="*/ 9 w 514"/>
                  <a:gd name="T25" fmla="*/ 404 h 430"/>
                  <a:gd name="T26" fmla="*/ 8 w 514"/>
                  <a:gd name="T27" fmla="*/ 412 h 430"/>
                  <a:gd name="T28" fmla="*/ 6 w 514"/>
                  <a:gd name="T29" fmla="*/ 419 h 430"/>
                  <a:gd name="T30" fmla="*/ 2 w 514"/>
                  <a:gd name="T31" fmla="*/ 428 h 430"/>
                  <a:gd name="T32" fmla="*/ 0 w 514"/>
                  <a:gd name="T33" fmla="*/ 430 h 430"/>
                  <a:gd name="T34" fmla="*/ 207 w 514"/>
                  <a:gd name="T35" fmla="*/ 430 h 430"/>
                  <a:gd name="T36" fmla="*/ 207 w 514"/>
                  <a:gd name="T37" fmla="*/ 430 h 430"/>
                  <a:gd name="T38" fmla="*/ 205 w 514"/>
                  <a:gd name="T39" fmla="*/ 428 h 430"/>
                  <a:gd name="T40" fmla="*/ 201 w 514"/>
                  <a:gd name="T41" fmla="*/ 418 h 430"/>
                  <a:gd name="T42" fmla="*/ 199 w 514"/>
                  <a:gd name="T43" fmla="*/ 412 h 430"/>
                  <a:gd name="T44" fmla="*/ 197 w 514"/>
                  <a:gd name="T45" fmla="*/ 404 h 430"/>
                  <a:gd name="T46" fmla="*/ 196 w 514"/>
                  <a:gd name="T47" fmla="*/ 394 h 430"/>
                  <a:gd name="T48" fmla="*/ 195 w 514"/>
                  <a:gd name="T49" fmla="*/ 382 h 430"/>
                  <a:gd name="T50" fmla="*/ 195 w 514"/>
                  <a:gd name="T51" fmla="*/ 278 h 430"/>
                  <a:gd name="T52" fmla="*/ 346 w 514"/>
                  <a:gd name="T53" fmla="*/ 278 h 430"/>
                  <a:gd name="T54" fmla="*/ 346 w 514"/>
                  <a:gd name="T55" fmla="*/ 278 h 430"/>
                  <a:gd name="T56" fmla="*/ 364 w 514"/>
                  <a:gd name="T57" fmla="*/ 278 h 430"/>
                  <a:gd name="T58" fmla="*/ 380 w 514"/>
                  <a:gd name="T59" fmla="*/ 276 h 430"/>
                  <a:gd name="T60" fmla="*/ 397 w 514"/>
                  <a:gd name="T61" fmla="*/ 273 h 430"/>
                  <a:gd name="T62" fmla="*/ 413 w 514"/>
                  <a:gd name="T63" fmla="*/ 270 h 430"/>
                  <a:gd name="T64" fmla="*/ 427 w 514"/>
                  <a:gd name="T65" fmla="*/ 265 h 430"/>
                  <a:gd name="T66" fmla="*/ 441 w 514"/>
                  <a:gd name="T67" fmla="*/ 259 h 430"/>
                  <a:gd name="T68" fmla="*/ 455 w 514"/>
                  <a:gd name="T69" fmla="*/ 251 h 430"/>
                  <a:gd name="T70" fmla="*/ 466 w 514"/>
                  <a:gd name="T71" fmla="*/ 243 h 430"/>
                  <a:gd name="T72" fmla="*/ 476 w 514"/>
                  <a:gd name="T73" fmla="*/ 234 h 430"/>
                  <a:gd name="T74" fmla="*/ 486 w 514"/>
                  <a:gd name="T75" fmla="*/ 223 h 430"/>
                  <a:gd name="T76" fmla="*/ 494 w 514"/>
                  <a:gd name="T77" fmla="*/ 212 h 430"/>
                  <a:gd name="T78" fmla="*/ 500 w 514"/>
                  <a:gd name="T79" fmla="*/ 199 h 430"/>
                  <a:gd name="T80" fmla="*/ 507 w 514"/>
                  <a:gd name="T81" fmla="*/ 185 h 430"/>
                  <a:gd name="T82" fmla="*/ 510 w 514"/>
                  <a:gd name="T83" fmla="*/ 171 h 430"/>
                  <a:gd name="T84" fmla="*/ 513 w 514"/>
                  <a:gd name="T85" fmla="*/ 156 h 430"/>
                  <a:gd name="T86" fmla="*/ 514 w 514"/>
                  <a:gd name="T87" fmla="*/ 140 h 430"/>
                  <a:gd name="T88" fmla="*/ 514 w 514"/>
                  <a:gd name="T89" fmla="*/ 140 h 430"/>
                  <a:gd name="T90" fmla="*/ 513 w 514"/>
                  <a:gd name="T91" fmla="*/ 123 h 430"/>
                  <a:gd name="T92" fmla="*/ 511 w 514"/>
                  <a:gd name="T93" fmla="*/ 107 h 430"/>
                  <a:gd name="T94" fmla="*/ 507 w 514"/>
                  <a:gd name="T95" fmla="*/ 93 h 430"/>
                  <a:gd name="T96" fmla="*/ 501 w 514"/>
                  <a:gd name="T97" fmla="*/ 79 h 430"/>
                  <a:gd name="T98" fmla="*/ 495 w 514"/>
                  <a:gd name="T99" fmla="*/ 66 h 430"/>
                  <a:gd name="T100" fmla="*/ 487 w 514"/>
                  <a:gd name="T101" fmla="*/ 55 h 430"/>
                  <a:gd name="T102" fmla="*/ 477 w 514"/>
                  <a:gd name="T103" fmla="*/ 45 h 430"/>
                  <a:gd name="T104" fmla="*/ 467 w 514"/>
                  <a:gd name="T105" fmla="*/ 35 h 430"/>
                  <a:gd name="T106" fmla="*/ 456 w 514"/>
                  <a:gd name="T107" fmla="*/ 27 h 430"/>
                  <a:gd name="T108" fmla="*/ 443 w 514"/>
                  <a:gd name="T109" fmla="*/ 21 h 430"/>
                  <a:gd name="T110" fmla="*/ 430 w 514"/>
                  <a:gd name="T111" fmla="*/ 14 h 430"/>
                  <a:gd name="T112" fmla="*/ 414 w 514"/>
                  <a:gd name="T113" fmla="*/ 9 h 430"/>
                  <a:gd name="T114" fmla="*/ 398 w 514"/>
                  <a:gd name="T115" fmla="*/ 5 h 430"/>
                  <a:gd name="T116" fmla="*/ 382 w 514"/>
                  <a:gd name="T117" fmla="*/ 2 h 430"/>
                  <a:gd name="T118" fmla="*/ 365 w 514"/>
                  <a:gd name="T119" fmla="*/ 1 h 430"/>
                  <a:gd name="T120" fmla="*/ 346 w 514"/>
                  <a:gd name="T12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4" h="430">
                    <a:moveTo>
                      <a:pt x="34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6" y="11"/>
                    </a:lnTo>
                    <a:lnTo>
                      <a:pt x="8" y="17"/>
                    </a:lnTo>
                    <a:lnTo>
                      <a:pt x="9" y="26"/>
                    </a:lnTo>
                    <a:lnTo>
                      <a:pt x="11" y="36"/>
                    </a:lnTo>
                    <a:lnTo>
                      <a:pt x="11" y="47"/>
                    </a:lnTo>
                    <a:lnTo>
                      <a:pt x="11" y="382"/>
                    </a:lnTo>
                    <a:lnTo>
                      <a:pt x="11" y="382"/>
                    </a:lnTo>
                    <a:lnTo>
                      <a:pt x="11" y="394"/>
                    </a:lnTo>
                    <a:lnTo>
                      <a:pt x="9" y="404"/>
                    </a:lnTo>
                    <a:lnTo>
                      <a:pt x="8" y="412"/>
                    </a:lnTo>
                    <a:lnTo>
                      <a:pt x="6" y="419"/>
                    </a:lnTo>
                    <a:lnTo>
                      <a:pt x="2" y="428"/>
                    </a:lnTo>
                    <a:lnTo>
                      <a:pt x="0" y="430"/>
                    </a:lnTo>
                    <a:lnTo>
                      <a:pt x="207" y="430"/>
                    </a:lnTo>
                    <a:lnTo>
                      <a:pt x="207" y="430"/>
                    </a:lnTo>
                    <a:lnTo>
                      <a:pt x="205" y="428"/>
                    </a:lnTo>
                    <a:lnTo>
                      <a:pt x="201" y="418"/>
                    </a:lnTo>
                    <a:lnTo>
                      <a:pt x="199" y="412"/>
                    </a:lnTo>
                    <a:lnTo>
                      <a:pt x="197" y="404"/>
                    </a:lnTo>
                    <a:lnTo>
                      <a:pt x="196" y="394"/>
                    </a:lnTo>
                    <a:lnTo>
                      <a:pt x="195" y="382"/>
                    </a:lnTo>
                    <a:lnTo>
                      <a:pt x="195" y="278"/>
                    </a:lnTo>
                    <a:lnTo>
                      <a:pt x="346" y="278"/>
                    </a:lnTo>
                    <a:lnTo>
                      <a:pt x="346" y="278"/>
                    </a:lnTo>
                    <a:lnTo>
                      <a:pt x="364" y="278"/>
                    </a:lnTo>
                    <a:lnTo>
                      <a:pt x="380" y="276"/>
                    </a:lnTo>
                    <a:lnTo>
                      <a:pt x="397" y="273"/>
                    </a:lnTo>
                    <a:lnTo>
                      <a:pt x="413" y="270"/>
                    </a:lnTo>
                    <a:lnTo>
                      <a:pt x="427" y="265"/>
                    </a:lnTo>
                    <a:lnTo>
                      <a:pt x="441" y="259"/>
                    </a:lnTo>
                    <a:lnTo>
                      <a:pt x="455" y="251"/>
                    </a:lnTo>
                    <a:lnTo>
                      <a:pt x="466" y="243"/>
                    </a:lnTo>
                    <a:lnTo>
                      <a:pt x="476" y="234"/>
                    </a:lnTo>
                    <a:lnTo>
                      <a:pt x="486" y="223"/>
                    </a:lnTo>
                    <a:lnTo>
                      <a:pt x="494" y="212"/>
                    </a:lnTo>
                    <a:lnTo>
                      <a:pt x="500" y="199"/>
                    </a:lnTo>
                    <a:lnTo>
                      <a:pt x="507" y="185"/>
                    </a:lnTo>
                    <a:lnTo>
                      <a:pt x="510" y="171"/>
                    </a:lnTo>
                    <a:lnTo>
                      <a:pt x="513" y="156"/>
                    </a:lnTo>
                    <a:lnTo>
                      <a:pt x="514" y="140"/>
                    </a:lnTo>
                    <a:lnTo>
                      <a:pt x="514" y="140"/>
                    </a:lnTo>
                    <a:lnTo>
                      <a:pt x="513" y="123"/>
                    </a:lnTo>
                    <a:lnTo>
                      <a:pt x="511" y="107"/>
                    </a:lnTo>
                    <a:lnTo>
                      <a:pt x="507" y="93"/>
                    </a:lnTo>
                    <a:lnTo>
                      <a:pt x="501" y="79"/>
                    </a:lnTo>
                    <a:lnTo>
                      <a:pt x="495" y="66"/>
                    </a:lnTo>
                    <a:lnTo>
                      <a:pt x="487" y="55"/>
                    </a:lnTo>
                    <a:lnTo>
                      <a:pt x="477" y="45"/>
                    </a:lnTo>
                    <a:lnTo>
                      <a:pt x="467" y="35"/>
                    </a:lnTo>
                    <a:lnTo>
                      <a:pt x="456" y="27"/>
                    </a:lnTo>
                    <a:lnTo>
                      <a:pt x="443" y="21"/>
                    </a:lnTo>
                    <a:lnTo>
                      <a:pt x="430" y="14"/>
                    </a:lnTo>
                    <a:lnTo>
                      <a:pt x="414" y="9"/>
                    </a:lnTo>
                    <a:lnTo>
                      <a:pt x="398" y="5"/>
                    </a:lnTo>
                    <a:lnTo>
                      <a:pt x="382" y="2"/>
                    </a:lnTo>
                    <a:lnTo>
                      <a:pt x="365" y="1"/>
                    </a:lnTo>
                    <a:lnTo>
                      <a:pt x="3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" name="Freeform 50">
                <a:extLst>
                  <a:ext uri="{FF2B5EF4-FFF2-40B4-BE49-F238E27FC236}">
                    <a16:creationId xmlns:a16="http://schemas.microsoft.com/office/drawing/2014/main" xmlns="" id="{6EA1D7FE-B638-4420-85E4-A2550E0D2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738" y="4435475"/>
                <a:ext cx="36513" cy="31750"/>
              </a:xfrm>
              <a:custGeom>
                <a:avLst/>
                <a:gdLst>
                  <a:gd name="T0" fmla="*/ 58 w 135"/>
                  <a:gd name="T1" fmla="*/ 119 h 119"/>
                  <a:gd name="T2" fmla="*/ 0 w 135"/>
                  <a:gd name="T3" fmla="*/ 119 h 119"/>
                  <a:gd name="T4" fmla="*/ 0 w 135"/>
                  <a:gd name="T5" fmla="*/ 0 h 119"/>
                  <a:gd name="T6" fmla="*/ 59 w 135"/>
                  <a:gd name="T7" fmla="*/ 0 h 119"/>
                  <a:gd name="T8" fmla="*/ 59 w 135"/>
                  <a:gd name="T9" fmla="*/ 0 h 119"/>
                  <a:gd name="T10" fmla="*/ 75 w 135"/>
                  <a:gd name="T11" fmla="*/ 1 h 119"/>
                  <a:gd name="T12" fmla="*/ 89 w 135"/>
                  <a:gd name="T13" fmla="*/ 3 h 119"/>
                  <a:gd name="T14" fmla="*/ 102 w 135"/>
                  <a:gd name="T15" fmla="*/ 7 h 119"/>
                  <a:gd name="T16" fmla="*/ 107 w 135"/>
                  <a:gd name="T17" fmla="*/ 10 h 119"/>
                  <a:gd name="T18" fmla="*/ 113 w 135"/>
                  <a:gd name="T19" fmla="*/ 14 h 119"/>
                  <a:gd name="T20" fmla="*/ 118 w 135"/>
                  <a:gd name="T21" fmla="*/ 18 h 119"/>
                  <a:gd name="T22" fmla="*/ 122 w 135"/>
                  <a:gd name="T23" fmla="*/ 22 h 119"/>
                  <a:gd name="T24" fmla="*/ 126 w 135"/>
                  <a:gd name="T25" fmla="*/ 27 h 119"/>
                  <a:gd name="T26" fmla="*/ 129 w 135"/>
                  <a:gd name="T27" fmla="*/ 32 h 119"/>
                  <a:gd name="T28" fmla="*/ 132 w 135"/>
                  <a:gd name="T29" fmla="*/ 38 h 119"/>
                  <a:gd name="T30" fmla="*/ 133 w 135"/>
                  <a:gd name="T31" fmla="*/ 45 h 119"/>
                  <a:gd name="T32" fmla="*/ 135 w 135"/>
                  <a:gd name="T33" fmla="*/ 51 h 119"/>
                  <a:gd name="T34" fmla="*/ 135 w 135"/>
                  <a:gd name="T35" fmla="*/ 60 h 119"/>
                  <a:gd name="T36" fmla="*/ 135 w 135"/>
                  <a:gd name="T37" fmla="*/ 60 h 119"/>
                  <a:gd name="T38" fmla="*/ 135 w 135"/>
                  <a:gd name="T39" fmla="*/ 67 h 119"/>
                  <a:gd name="T40" fmla="*/ 133 w 135"/>
                  <a:gd name="T41" fmla="*/ 74 h 119"/>
                  <a:gd name="T42" fmla="*/ 132 w 135"/>
                  <a:gd name="T43" fmla="*/ 81 h 119"/>
                  <a:gd name="T44" fmla="*/ 129 w 135"/>
                  <a:gd name="T45" fmla="*/ 87 h 119"/>
                  <a:gd name="T46" fmla="*/ 126 w 135"/>
                  <a:gd name="T47" fmla="*/ 93 h 119"/>
                  <a:gd name="T48" fmla="*/ 122 w 135"/>
                  <a:gd name="T49" fmla="*/ 97 h 119"/>
                  <a:gd name="T50" fmla="*/ 118 w 135"/>
                  <a:gd name="T51" fmla="*/ 101 h 119"/>
                  <a:gd name="T52" fmla="*/ 113 w 135"/>
                  <a:gd name="T53" fmla="*/ 105 h 119"/>
                  <a:gd name="T54" fmla="*/ 107 w 135"/>
                  <a:gd name="T55" fmla="*/ 109 h 119"/>
                  <a:gd name="T56" fmla="*/ 101 w 135"/>
                  <a:gd name="T57" fmla="*/ 112 h 119"/>
                  <a:gd name="T58" fmla="*/ 89 w 135"/>
                  <a:gd name="T59" fmla="*/ 116 h 119"/>
                  <a:gd name="T60" fmla="*/ 74 w 135"/>
                  <a:gd name="T61" fmla="*/ 118 h 119"/>
                  <a:gd name="T62" fmla="*/ 58 w 135"/>
                  <a:gd name="T6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5" h="119">
                    <a:moveTo>
                      <a:pt x="58" y="119"/>
                    </a:moveTo>
                    <a:lnTo>
                      <a:pt x="0" y="119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5" y="1"/>
                    </a:lnTo>
                    <a:lnTo>
                      <a:pt x="89" y="3"/>
                    </a:lnTo>
                    <a:lnTo>
                      <a:pt x="102" y="7"/>
                    </a:lnTo>
                    <a:lnTo>
                      <a:pt x="107" y="10"/>
                    </a:lnTo>
                    <a:lnTo>
                      <a:pt x="113" y="14"/>
                    </a:lnTo>
                    <a:lnTo>
                      <a:pt x="118" y="18"/>
                    </a:lnTo>
                    <a:lnTo>
                      <a:pt x="122" y="22"/>
                    </a:lnTo>
                    <a:lnTo>
                      <a:pt x="126" y="27"/>
                    </a:lnTo>
                    <a:lnTo>
                      <a:pt x="129" y="32"/>
                    </a:lnTo>
                    <a:lnTo>
                      <a:pt x="132" y="38"/>
                    </a:lnTo>
                    <a:lnTo>
                      <a:pt x="133" y="45"/>
                    </a:lnTo>
                    <a:lnTo>
                      <a:pt x="135" y="51"/>
                    </a:lnTo>
                    <a:lnTo>
                      <a:pt x="135" y="60"/>
                    </a:lnTo>
                    <a:lnTo>
                      <a:pt x="135" y="60"/>
                    </a:lnTo>
                    <a:lnTo>
                      <a:pt x="135" y="67"/>
                    </a:lnTo>
                    <a:lnTo>
                      <a:pt x="133" y="74"/>
                    </a:lnTo>
                    <a:lnTo>
                      <a:pt x="132" y="81"/>
                    </a:lnTo>
                    <a:lnTo>
                      <a:pt x="129" y="87"/>
                    </a:lnTo>
                    <a:lnTo>
                      <a:pt x="126" y="93"/>
                    </a:lnTo>
                    <a:lnTo>
                      <a:pt x="122" y="97"/>
                    </a:lnTo>
                    <a:lnTo>
                      <a:pt x="118" y="101"/>
                    </a:lnTo>
                    <a:lnTo>
                      <a:pt x="113" y="105"/>
                    </a:lnTo>
                    <a:lnTo>
                      <a:pt x="107" y="109"/>
                    </a:lnTo>
                    <a:lnTo>
                      <a:pt x="101" y="112"/>
                    </a:lnTo>
                    <a:lnTo>
                      <a:pt x="89" y="116"/>
                    </a:lnTo>
                    <a:lnTo>
                      <a:pt x="74" y="118"/>
                    </a:lnTo>
                    <a:lnTo>
                      <a:pt x="58" y="1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08A8C27-94F3-B076-22BF-C7C03E28666C}"/>
              </a:ext>
            </a:extLst>
          </p:cNvPr>
          <p:cNvSpPr txBox="1"/>
          <p:nvPr/>
        </p:nvSpPr>
        <p:spPr>
          <a:xfrm>
            <a:off x="1665785" y="3430181"/>
            <a:ext cx="886042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000" i="1" u="sng" dirty="0"/>
              <a:t>Luciano </a:t>
            </a:r>
            <a:r>
              <a:rPr lang="es-AR" sz="2000" i="1" u="sng" dirty="0" err="1"/>
              <a:t>Conforti</a:t>
            </a:r>
            <a:r>
              <a:rPr lang="es-AR" sz="2000" i="1" u="sng" dirty="0"/>
              <a:t> </a:t>
            </a:r>
            <a:r>
              <a:rPr lang="es-AR" sz="2000" baseline="30000" dirty="0"/>
              <a:t>1 </a:t>
            </a:r>
            <a:r>
              <a:rPr lang="es-AR" sz="2000" dirty="0"/>
              <a:t>, Sofia Rivelli </a:t>
            </a:r>
            <a:r>
              <a:rPr lang="es-AR" sz="2000" dirty="0" err="1"/>
              <a:t>Lavallen</a:t>
            </a:r>
            <a:r>
              <a:rPr lang="es-AR" sz="2000" dirty="0"/>
              <a:t> </a:t>
            </a:r>
            <a:r>
              <a:rPr lang="es-AR" sz="2000" baseline="30000" dirty="0"/>
              <a:t>2</a:t>
            </a:r>
            <a:r>
              <a:rPr lang="es-AR" sz="2000" dirty="0"/>
              <a:t>, Gustavo Lambas </a:t>
            </a:r>
            <a:r>
              <a:rPr lang="es-AR" sz="2000" baseline="30000" dirty="0"/>
              <a:t>1</a:t>
            </a:r>
            <a:r>
              <a:rPr lang="es-AR" sz="2000" dirty="0"/>
              <a:t>, Pablo Junco </a:t>
            </a:r>
            <a:r>
              <a:rPr lang="es-AR" sz="2000" baseline="30000" dirty="0"/>
              <a:t>1 </a:t>
            </a:r>
            <a:r>
              <a:rPr lang="es-AR" sz="2000" dirty="0"/>
              <a:t>, Tamara Weiss </a:t>
            </a:r>
            <a:r>
              <a:rPr lang="es-AR" sz="2000" baseline="30000" dirty="0"/>
              <a:t>1</a:t>
            </a:r>
            <a:r>
              <a:rPr lang="es-AR" sz="2000" dirty="0"/>
              <a:t>, Sebastian Martínez </a:t>
            </a:r>
            <a:r>
              <a:rPr lang="es-AR" sz="2000" baseline="30000" dirty="0"/>
              <a:t>1</a:t>
            </a:r>
            <a:r>
              <a:rPr lang="es-AR" sz="2000" dirty="0"/>
              <a:t>, Luis Nieva </a:t>
            </a:r>
            <a:r>
              <a:rPr lang="es-AR" sz="2000" baseline="30000" dirty="0"/>
              <a:t>1</a:t>
            </a:r>
            <a:r>
              <a:rPr lang="es-AR" sz="2000" dirty="0"/>
              <a:t>, Martin Sánchez </a:t>
            </a:r>
            <a:r>
              <a:rPr lang="es-AR" sz="2000" baseline="30000" dirty="0"/>
              <a:t>1</a:t>
            </a:r>
            <a:r>
              <a:rPr lang="es-AR" sz="2000" dirty="0"/>
              <a:t> </a:t>
            </a:r>
            <a:endParaRPr lang="es-AR" sz="2000" baseline="30000" dirty="0"/>
          </a:p>
          <a:p>
            <a:pPr algn="l"/>
            <a:endParaRPr lang="es-AR" sz="1800" dirty="0"/>
          </a:p>
          <a:p>
            <a:pPr algn="l"/>
            <a:endParaRPr lang="es-AR" sz="1800" i="1" baseline="30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AR" sz="1800" i="1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AR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YPF S.A</a:t>
            </a:r>
          </a:p>
          <a:p>
            <a:pPr algn="l"/>
            <a:r>
              <a:rPr lang="es-AR" sz="1800" i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YPF Tecnología S.A </a:t>
            </a:r>
          </a:p>
        </p:txBody>
      </p:sp>
    </p:spTree>
    <p:extLst>
      <p:ext uri="{BB962C8B-B14F-4D97-AF65-F5344CB8AC3E}">
        <p14:creationId xmlns:p14="http://schemas.microsoft.com/office/powerpoint/2010/main" val="1914211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6DF8F32-1EF8-01F3-FF54-2C49CFF57A32}"/>
              </a:ext>
            </a:extLst>
          </p:cNvPr>
          <p:cNvSpPr txBox="1"/>
          <p:nvPr/>
        </p:nvSpPr>
        <p:spPr>
          <a:xfrm>
            <a:off x="2906914" y="6110767"/>
            <a:ext cx="830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Pozo A-2 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Divergencia fallida, una sola capa estimulada</a:t>
            </a:r>
            <a:endParaRPr lang="es-AR" sz="2000" b="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E36FDF65-9E1B-D2C5-F258-E04D6C84F22B}"/>
              </a:ext>
            </a:extLst>
          </p:cNvPr>
          <p:cNvGrpSpPr/>
          <p:nvPr/>
        </p:nvGrpSpPr>
        <p:grpSpPr>
          <a:xfrm>
            <a:off x="182880" y="1739936"/>
            <a:ext cx="12140418" cy="4331254"/>
            <a:chOff x="489098" y="1739936"/>
            <a:chExt cx="11619069" cy="4331254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xmlns="" id="{75325FAC-E66B-9E73-829B-927F3F6D03B3}"/>
                </a:ext>
              </a:extLst>
            </p:cNvPr>
            <p:cNvSpPr/>
            <p:nvPr/>
          </p:nvSpPr>
          <p:spPr>
            <a:xfrm>
              <a:off x="489098" y="1739936"/>
              <a:ext cx="11309408" cy="4331254"/>
            </a:xfrm>
            <a:prstGeom prst="roundRect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839" dirty="0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919413A4-7138-A9F6-213A-71574937299D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835" y="2075944"/>
              <a:ext cx="5052611" cy="3659236"/>
            </a:xfrm>
            <a:prstGeom prst="rect">
              <a:avLst/>
            </a:prstGeom>
          </p:spPr>
        </p:pic>
        <p:pic>
          <p:nvPicPr>
            <p:cNvPr id="9" name="Imagen 8" descr="Interfaz de usuario gráfica, Gráfico&#10;&#10;Descripción generada automáticamente">
              <a:extLst>
                <a:ext uri="{FF2B5EF4-FFF2-40B4-BE49-F238E27FC236}">
                  <a16:creationId xmlns:a16="http://schemas.microsoft.com/office/drawing/2014/main" xmlns="" id="{6A6CC592-C559-B06F-BFE5-0E349D542F02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749" y="2549418"/>
              <a:ext cx="6288418" cy="2932269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AEF7DE80-3F99-A054-C357-62C1DA1FB127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044"/>
            <a:stretch/>
          </p:blipFill>
          <p:spPr bwMode="auto">
            <a:xfrm>
              <a:off x="5829637" y="2269787"/>
              <a:ext cx="5700528" cy="198541"/>
            </a:xfrm>
            <a:prstGeom prst="rect">
              <a:avLst/>
            </a:prstGeom>
            <a:noFill/>
          </p:spPr>
        </p:pic>
      </p:grp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xmlns="" id="{D5E71A29-2943-C7C4-8FEB-00C5FA907833}"/>
              </a:ext>
            </a:extLst>
          </p:cNvPr>
          <p:cNvSpPr/>
          <p:nvPr/>
        </p:nvSpPr>
        <p:spPr>
          <a:xfrm>
            <a:off x="2443930" y="5995238"/>
            <a:ext cx="526413" cy="651592"/>
          </a:xfrm>
          <a:prstGeom prst="mathMultiply">
            <a:avLst>
              <a:gd name="adj1" fmla="val 1104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22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8B741C4-9DF1-459E-9258-2005D73D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1"/>
            <a:ext cx="10515600" cy="49530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RESULTADOS DE LA FASE INICIAL</a:t>
            </a:r>
            <a:endParaRPr lang="es-AR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74B3F59-97B6-2D1A-508D-77632740848C}"/>
              </a:ext>
            </a:extLst>
          </p:cNvPr>
          <p:cNvSpPr/>
          <p:nvPr/>
        </p:nvSpPr>
        <p:spPr>
          <a:xfrm>
            <a:off x="9640223" y="3277810"/>
            <a:ext cx="558854" cy="92843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776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67A65835-9F7C-CDC4-C357-CDB3BEFFD195}"/>
              </a:ext>
            </a:extLst>
          </p:cNvPr>
          <p:cNvGrpSpPr/>
          <p:nvPr/>
        </p:nvGrpSpPr>
        <p:grpSpPr>
          <a:xfrm>
            <a:off x="179603" y="1739934"/>
            <a:ext cx="11702903" cy="4331254"/>
            <a:chOff x="317507" y="43795160"/>
            <a:chExt cx="14211856" cy="4690830"/>
          </a:xfrm>
          <a:solidFill>
            <a:srgbClr val="4472C4">
              <a:alpha val="50000"/>
            </a:srgbClr>
          </a:solidFill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xmlns="" id="{ADA8286C-C915-9CC7-7482-AF06BF436B23}"/>
                </a:ext>
              </a:extLst>
            </p:cNvPr>
            <p:cNvSpPr/>
            <p:nvPr/>
          </p:nvSpPr>
          <p:spPr>
            <a:xfrm>
              <a:off x="317507" y="43795160"/>
              <a:ext cx="14211855" cy="469083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839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7F088653-475F-C4BF-E00C-814D4024F840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241" y="44159063"/>
              <a:ext cx="6119999" cy="3963023"/>
            </a:xfrm>
            <a:prstGeom prst="rect">
              <a:avLst/>
            </a:prstGeom>
            <a:grpFill/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AAB6C5F5-F0F9-15C4-A25C-EE2654F4C21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992" y="44456283"/>
              <a:ext cx="7726371" cy="3391265"/>
            </a:xfrm>
            <a:prstGeom prst="rect">
              <a:avLst/>
            </a:prstGeom>
            <a:noFill/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6DF8F32-1EF8-01F3-FF54-2C49CFF57A32}"/>
              </a:ext>
            </a:extLst>
          </p:cNvPr>
          <p:cNvSpPr txBox="1"/>
          <p:nvPr/>
        </p:nvSpPr>
        <p:spPr>
          <a:xfrm>
            <a:off x="2906914" y="6110767"/>
            <a:ext cx="8304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Pozo B-1 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Divergencia fallida, una sola capa estimulada</a:t>
            </a:r>
          </a:p>
          <a:p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	 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Correcta </a:t>
            </a:r>
            <a:r>
              <a:rPr lang="es-AR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alocación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del AS resinado trazable</a:t>
            </a:r>
            <a:endParaRPr lang="es-AR" sz="2000" b="1" dirty="0"/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xmlns="" id="{D5E71A29-2943-C7C4-8FEB-00C5FA907833}"/>
              </a:ext>
            </a:extLst>
          </p:cNvPr>
          <p:cNvSpPr/>
          <p:nvPr/>
        </p:nvSpPr>
        <p:spPr>
          <a:xfrm>
            <a:off x="2443930" y="5995238"/>
            <a:ext cx="526413" cy="651592"/>
          </a:xfrm>
          <a:prstGeom prst="mathMultiply">
            <a:avLst>
              <a:gd name="adj1" fmla="val 1104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22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8B741C4-9DF1-459E-9258-2005D73D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1"/>
            <a:ext cx="10515600" cy="49530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RESULTADOS DE LA FASE INICIAL</a:t>
            </a:r>
            <a:endParaRPr lang="es-AR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2EDD142F-4FFE-E711-EE02-27A3C3F62369}"/>
              </a:ext>
            </a:extLst>
          </p:cNvPr>
          <p:cNvSpPr/>
          <p:nvPr/>
        </p:nvSpPr>
        <p:spPr>
          <a:xfrm>
            <a:off x="8159632" y="3417092"/>
            <a:ext cx="596900" cy="48846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4644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1F26CEE-D3EA-4D01-97BF-FCF4D4BE908D}"/>
              </a:ext>
            </a:extLst>
          </p:cNvPr>
          <p:cNvSpPr txBox="1"/>
          <p:nvPr/>
        </p:nvSpPr>
        <p:spPr>
          <a:xfrm>
            <a:off x="186556" y="1657084"/>
            <a:ext cx="11818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Inicialmente se asumió que el número de bolas es función del número de orificios abiertos en la zona a tapar.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8B741C4-9DF1-459E-9258-2005D73D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1"/>
            <a:ext cx="10515600" cy="49530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CALIBRACIÓN DE LA METODOLOGÍA</a:t>
            </a:r>
            <a:endParaRPr lang="es-AR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808C780-6586-41AD-8A2B-587D5CB5E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342513"/>
            <a:ext cx="4019206" cy="21729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7BACE30-5905-45FE-8595-6A6490009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728570"/>
            <a:ext cx="4019206" cy="2172973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BA2DC0F7-C810-4FEF-9807-ABEEAF0CFB99}"/>
              </a:ext>
            </a:extLst>
          </p:cNvPr>
          <p:cNvGrpSpPr/>
          <p:nvPr/>
        </p:nvGrpSpPr>
        <p:grpSpPr>
          <a:xfrm>
            <a:off x="6335273" y="3856090"/>
            <a:ext cx="4946249" cy="2956472"/>
            <a:chOff x="6335273" y="3856090"/>
            <a:chExt cx="4946249" cy="295647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94ED7605-230C-4C47-A10E-231316D4C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5273" y="3856090"/>
              <a:ext cx="4946249" cy="2956472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xmlns="" id="{B2FE6816-33F9-712B-DF83-BC4475589107}"/>
                </a:ext>
              </a:extLst>
            </p:cNvPr>
            <p:cNvSpPr txBox="1"/>
            <p:nvPr/>
          </p:nvSpPr>
          <p:spPr>
            <a:xfrm>
              <a:off x="7297351" y="3977677"/>
              <a:ext cx="3984171" cy="366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s-AR" sz="16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Pozo realizado A-2 con resultados negativos.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B7EB130-6B2C-775C-05B2-37EC4FF53328}"/>
              </a:ext>
            </a:extLst>
          </p:cNvPr>
          <p:cNvSpPr txBox="1"/>
          <p:nvPr/>
        </p:nvSpPr>
        <p:spPr>
          <a:xfrm>
            <a:off x="4476406" y="2171227"/>
            <a:ext cx="6161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Concepto erróneo</a:t>
            </a: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xmlns="" id="{FA846261-2FEF-9444-EB06-B1A41DD71BAC}"/>
              </a:ext>
            </a:extLst>
          </p:cNvPr>
          <p:cNvCxnSpPr>
            <a:cxnSpLocks/>
          </p:cNvCxnSpPr>
          <p:nvPr/>
        </p:nvCxnSpPr>
        <p:spPr>
          <a:xfrm>
            <a:off x="4059683" y="2003301"/>
            <a:ext cx="416723" cy="375402"/>
          </a:xfrm>
          <a:prstGeom prst="bentConnector3">
            <a:avLst>
              <a:gd name="adj1" fmla="val 298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xmlns="" id="{1D3E2243-E804-D3FB-86F9-0940AC3A2AAB}"/>
              </a:ext>
            </a:extLst>
          </p:cNvPr>
          <p:cNvCxnSpPr>
            <a:cxnSpLocks/>
          </p:cNvCxnSpPr>
          <p:nvPr/>
        </p:nvCxnSpPr>
        <p:spPr>
          <a:xfrm>
            <a:off x="5582838" y="2550936"/>
            <a:ext cx="416723" cy="375402"/>
          </a:xfrm>
          <a:prstGeom prst="bentConnector3">
            <a:avLst>
              <a:gd name="adj1" fmla="val 298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3DD9FAC5-BB0C-559E-B0AB-A15C12825751}"/>
              </a:ext>
            </a:extLst>
          </p:cNvPr>
          <p:cNvSpPr txBox="1"/>
          <p:nvPr/>
        </p:nvSpPr>
        <p:spPr>
          <a:xfrm>
            <a:off x="6030686" y="2705882"/>
            <a:ext cx="61613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Por condición de alineación con los 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s-AR" sz="1600" dirty="0"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s-A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 de la roca y la configuración de punzados 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35% de los orificios tiene de baja a nula probabilidad de iniciar fractura</a:t>
            </a:r>
            <a:r>
              <a:rPr lang="es-AR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9276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1F26CEE-D3EA-4D01-97BF-FCF4D4BE908D}"/>
              </a:ext>
            </a:extLst>
          </p:cNvPr>
          <p:cNvSpPr txBox="1"/>
          <p:nvPr/>
        </p:nvSpPr>
        <p:spPr>
          <a:xfrm>
            <a:off x="674906" y="4267248"/>
            <a:ext cx="10718805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Única etapa donde la 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cantidad de bolas lanzadas no supero el total de orificios efectivos </a:t>
            </a: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es la A-1.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aumento de presión</a:t>
            </a: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 durante el colchón de las etapas A-2 y B-1 podría deberse a que se tapan los orificios efectivos de ambas capas.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Para el caso del pozo B-1 el 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punzado iniciador no coincide con los modelos</a:t>
            </a: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 predichos con anterioridad.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8B741C4-9DF1-459E-9258-2005D73D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1"/>
            <a:ext cx="10515600" cy="49530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CALIBRACIÓN DE LA METODOLOGÍA</a:t>
            </a:r>
            <a:endParaRPr lang="es-AR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66D93F9-3549-48B0-B548-3F2A62461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38337"/>
            <a:ext cx="105918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4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B71950D5-4896-488D-88EA-FD6D68FE1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6" y="2334756"/>
            <a:ext cx="11818888" cy="431261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8B741C4-9DF1-459E-9258-2005D73D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1"/>
            <a:ext cx="10515600" cy="49530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SEGUNDA FASE DE PRUEBAS</a:t>
            </a:r>
            <a:endParaRPr lang="es-AR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1F26CEE-D3EA-4D01-97BF-FCF4D4BE908D}"/>
              </a:ext>
            </a:extLst>
          </p:cNvPr>
          <p:cNvSpPr txBox="1"/>
          <p:nvPr/>
        </p:nvSpPr>
        <p:spPr>
          <a:xfrm>
            <a:off x="186556" y="1648991"/>
            <a:ext cx="1181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ea typeface="Calibri" panose="020F0502020204030204" pitchFamily="34" charset="0"/>
                <a:cs typeface="Times New Roman" panose="02020603050405020304" pitchFamily="18" charset="0"/>
              </a:rPr>
              <a:t>A partir de los resultados del primer set de pruebas y teniendo en cuenta el </a:t>
            </a:r>
            <a:r>
              <a:rPr lang="es-AR" b="1" dirty="0">
                <a:ea typeface="Calibri" panose="020F0502020204030204" pitchFamily="34" charset="0"/>
                <a:cs typeface="Times New Roman" panose="02020603050405020304" pitchFamily="18" charset="0"/>
              </a:rPr>
              <a:t>concepto de orificio efectivo</a:t>
            </a:r>
            <a:r>
              <a:rPr lang="es-AR" dirty="0">
                <a:ea typeface="Calibri" panose="020F0502020204030204" pitchFamily="34" charset="0"/>
                <a:cs typeface="Times New Roman" panose="02020603050405020304" pitchFamily="18" charset="0"/>
              </a:rPr>
              <a:t>, se planificó la ejecución de un </a:t>
            </a:r>
            <a:r>
              <a:rPr lang="es-AR" b="1" dirty="0">
                <a:ea typeface="Calibri" panose="020F0502020204030204" pitchFamily="34" charset="0"/>
                <a:cs typeface="Times New Roman" panose="02020603050405020304" pitchFamily="18" charset="0"/>
              </a:rPr>
              <a:t>segundo set de ensayos variando el “exceso de bolas” y manteniendo los punzados simétricos</a:t>
            </a:r>
            <a:r>
              <a:rPr lang="es-A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31136CDA-6981-4476-A8D2-FBE488264611}"/>
              </a:ext>
            </a:extLst>
          </p:cNvPr>
          <p:cNvGrpSpPr/>
          <p:nvPr/>
        </p:nvGrpSpPr>
        <p:grpSpPr>
          <a:xfrm>
            <a:off x="398831" y="1655595"/>
            <a:ext cx="11315891" cy="4942567"/>
            <a:chOff x="647272" y="1737250"/>
            <a:chExt cx="11315891" cy="494256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2DC580D6-7897-4704-9A00-37921B3B0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272" y="4312810"/>
              <a:ext cx="5400000" cy="23670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1F2D633D-E398-4F2F-ACE1-D83393866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3163" y="1737250"/>
              <a:ext cx="5400000" cy="23670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Marcador de texto 6">
              <a:extLst>
                <a:ext uri="{FF2B5EF4-FFF2-40B4-BE49-F238E27FC236}">
                  <a16:creationId xmlns:a16="http://schemas.microsoft.com/office/drawing/2014/main" xmlns="" id="{94524F87-2C9F-41A0-ACE5-1FE5477DC47E}"/>
                </a:ext>
              </a:extLst>
            </p:cNvPr>
            <p:cNvSpPr txBox="1">
              <a:spLocks/>
            </p:cNvSpPr>
            <p:nvPr/>
          </p:nvSpPr>
          <p:spPr>
            <a:xfrm>
              <a:off x="7981571" y="1903536"/>
              <a:ext cx="2686047" cy="288032"/>
            </a:xfrm>
            <a:prstGeom prst="rect">
              <a:avLst/>
            </a:prstGeom>
          </p:spPr>
          <p:txBody>
            <a:bodyPr/>
            <a:lstStyle>
              <a:lvl1pPr marL="182563" indent="-182563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58775" indent="-176213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541338" indent="-160338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15963" indent="-174625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898525" indent="-182563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200" dirty="0"/>
                <a:t>Divergencia Pozo E-2</a:t>
              </a:r>
            </a:p>
          </p:txBody>
        </p:sp>
        <p:sp>
          <p:nvSpPr>
            <p:cNvPr id="11" name="Marcador de texto 6">
              <a:extLst>
                <a:ext uri="{FF2B5EF4-FFF2-40B4-BE49-F238E27FC236}">
                  <a16:creationId xmlns:a16="http://schemas.microsoft.com/office/drawing/2014/main" xmlns="" id="{CF9BCA5A-7C57-48D5-839E-92CDB777B708}"/>
                </a:ext>
              </a:extLst>
            </p:cNvPr>
            <p:cNvSpPr txBox="1">
              <a:spLocks/>
            </p:cNvSpPr>
            <p:nvPr/>
          </p:nvSpPr>
          <p:spPr>
            <a:xfrm>
              <a:off x="2190370" y="4635037"/>
              <a:ext cx="2398015" cy="288032"/>
            </a:xfrm>
            <a:prstGeom prst="rect">
              <a:avLst/>
            </a:prstGeom>
          </p:spPr>
          <p:txBody>
            <a:bodyPr/>
            <a:lstStyle>
              <a:lvl1pPr marL="182563" indent="-182563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58775" indent="-176213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541338" indent="-160338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15963" indent="-174625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898525" indent="-182563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200" dirty="0"/>
                <a:t>Divergencia pozo F-1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5B656134-FB08-40B5-AE15-F3A17AB59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272" y="1737250"/>
              <a:ext cx="5400000" cy="23670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Marcador de texto 6">
              <a:extLst>
                <a:ext uri="{FF2B5EF4-FFF2-40B4-BE49-F238E27FC236}">
                  <a16:creationId xmlns:a16="http://schemas.microsoft.com/office/drawing/2014/main" xmlns="" id="{B491205E-7C73-4B66-8B64-B94DB760D31F}"/>
                </a:ext>
              </a:extLst>
            </p:cNvPr>
            <p:cNvSpPr txBox="1">
              <a:spLocks/>
            </p:cNvSpPr>
            <p:nvPr/>
          </p:nvSpPr>
          <p:spPr>
            <a:xfrm>
              <a:off x="2089018" y="1943157"/>
              <a:ext cx="2662710" cy="288032"/>
            </a:xfrm>
            <a:prstGeom prst="rect">
              <a:avLst/>
            </a:prstGeom>
          </p:spPr>
          <p:txBody>
            <a:bodyPr/>
            <a:lstStyle>
              <a:lvl1pPr marL="182563" indent="-182563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58775" indent="-176213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541338" indent="-160338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15963" indent="-174625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898525" indent="-182563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200" dirty="0"/>
                <a:t>Divergencia pozo D-1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753456E4-6897-4080-A553-2EBC22845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3163" y="4300089"/>
              <a:ext cx="5400000" cy="23797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xmlns="" id="{5F869986-3E05-44DE-B512-6A0371164C52}"/>
                </a:ext>
              </a:extLst>
            </p:cNvPr>
            <p:cNvGrpSpPr/>
            <p:nvPr/>
          </p:nvGrpSpPr>
          <p:grpSpPr>
            <a:xfrm>
              <a:off x="7475792" y="4844315"/>
              <a:ext cx="2854329" cy="1391768"/>
              <a:chOff x="4330716" y="2289171"/>
              <a:chExt cx="2854329" cy="1427061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xmlns="" id="{BF434E65-22FC-40F9-8DA1-E4927FB23E61}"/>
                  </a:ext>
                </a:extLst>
              </p:cNvPr>
              <p:cNvSpPr/>
              <p:nvPr/>
            </p:nvSpPr>
            <p:spPr>
              <a:xfrm>
                <a:off x="6024704" y="2289171"/>
                <a:ext cx="93383" cy="1379105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xmlns="" id="{B43F96A4-0C3D-465C-A924-F55D8D0D95F1}"/>
                  </a:ext>
                </a:extLst>
              </p:cNvPr>
              <p:cNvSpPr txBox="1"/>
              <p:nvPr/>
            </p:nvSpPr>
            <p:spPr>
              <a:xfrm>
                <a:off x="6680160" y="3369093"/>
                <a:ext cx="504885" cy="34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/>
                  <a:t>F2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xmlns="" id="{83844132-DAC8-4ACF-AF6D-DB0B89095A39}"/>
                  </a:ext>
                </a:extLst>
              </p:cNvPr>
              <p:cNvSpPr txBox="1"/>
              <p:nvPr/>
            </p:nvSpPr>
            <p:spPr>
              <a:xfrm>
                <a:off x="4330716" y="3369093"/>
                <a:ext cx="505779" cy="34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/>
                  <a:t>F1</a:t>
                </a:r>
              </a:p>
            </p:txBody>
          </p:sp>
        </p:grpSp>
        <p:sp>
          <p:nvSpPr>
            <p:cNvPr id="19" name="Marcador de texto 6">
              <a:extLst>
                <a:ext uri="{FF2B5EF4-FFF2-40B4-BE49-F238E27FC236}">
                  <a16:creationId xmlns:a16="http://schemas.microsoft.com/office/drawing/2014/main" xmlns="" id="{37C750D6-F62D-44A3-82EA-3DEC2B4BB106}"/>
                </a:ext>
              </a:extLst>
            </p:cNvPr>
            <p:cNvSpPr txBox="1">
              <a:spLocks/>
            </p:cNvSpPr>
            <p:nvPr/>
          </p:nvSpPr>
          <p:spPr>
            <a:xfrm>
              <a:off x="8258772" y="4449152"/>
              <a:ext cx="2686047" cy="288032"/>
            </a:xfrm>
            <a:prstGeom prst="rect">
              <a:avLst/>
            </a:prstGeom>
          </p:spPr>
          <p:txBody>
            <a:bodyPr/>
            <a:lstStyle>
              <a:lvl1pPr marL="182563" indent="-182563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58775" indent="-176213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541338" indent="-160338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15963" indent="-174625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898525" indent="-182563" algn="l" defTabSz="4572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7A8"/>
                </a:buClr>
                <a:buSzPct val="95000"/>
                <a:buFont typeface="Lucida Grande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200" dirty="0"/>
                <a:t>Divergencia pozo E-4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2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8B741C4-9DF1-459E-9258-2005D73D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07"/>
            <a:ext cx="10515600" cy="49530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CONCLUSIONES Y RECOMENDACIONES</a:t>
            </a:r>
            <a:endParaRPr lang="es-AR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1F26CEE-D3EA-4D01-97BF-FCF4D4BE908D}"/>
              </a:ext>
            </a:extLst>
          </p:cNvPr>
          <p:cNvSpPr txBox="1"/>
          <p:nvPr/>
        </p:nvSpPr>
        <p:spPr>
          <a:xfrm>
            <a:off x="376306" y="1778433"/>
            <a:ext cx="11439387" cy="707886"/>
          </a:xfrm>
          <a:prstGeom prst="rect">
            <a:avLst/>
          </a:prstGeom>
          <a:gradFill flip="none" rotWithShape="1">
            <a:gsLst>
              <a:gs pos="0">
                <a:srgbClr val="2E75B6">
                  <a:tint val="66000"/>
                  <a:satMod val="160000"/>
                </a:srgbClr>
              </a:gs>
              <a:gs pos="50000">
                <a:srgbClr val="2E75B6">
                  <a:tint val="44500"/>
                  <a:satMod val="160000"/>
                </a:srgbClr>
              </a:gs>
              <a:gs pos="100000">
                <a:srgbClr val="2E75B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E75B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AR" sz="2000" dirty="0"/>
              <a:t>La cantidad de bolas divergentes a emplear sea </a:t>
            </a:r>
            <a:r>
              <a:rPr lang="es-AR" sz="2000" b="1" dirty="0"/>
              <a:t>igual o levemente superio</a:t>
            </a:r>
            <a:r>
              <a:rPr lang="es-AR" sz="2000" dirty="0"/>
              <a:t>r a la cantidad de orificios efectivos a tapar.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6C05D7D-FC56-5715-19E0-07C6425FD614}"/>
              </a:ext>
            </a:extLst>
          </p:cNvPr>
          <p:cNvSpPr txBox="1"/>
          <p:nvPr/>
        </p:nvSpPr>
        <p:spPr>
          <a:xfrm>
            <a:off x="376306" y="2743730"/>
            <a:ext cx="11439387" cy="707886"/>
          </a:xfrm>
          <a:prstGeom prst="rect">
            <a:avLst/>
          </a:prstGeom>
          <a:gradFill flip="none" rotWithShape="1">
            <a:gsLst>
              <a:gs pos="0">
                <a:srgbClr val="2E75B6">
                  <a:tint val="66000"/>
                  <a:satMod val="160000"/>
                </a:srgbClr>
              </a:gs>
              <a:gs pos="50000">
                <a:srgbClr val="2E75B6">
                  <a:tint val="44500"/>
                  <a:satMod val="160000"/>
                </a:srgbClr>
              </a:gs>
              <a:gs pos="100000">
                <a:srgbClr val="2E75B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sz="2000" dirty="0"/>
              <a:t>El empleo de </a:t>
            </a:r>
            <a:r>
              <a:rPr lang="es-AR" sz="2000" b="1" dirty="0"/>
              <a:t>agentes de sostén trazables permitió evaluar la eficiencia </a:t>
            </a:r>
            <a:r>
              <a:rPr lang="es-AR" sz="2000" dirty="0"/>
              <a:t>de la metodología de bolas divergentes y contribuyó al entendimiento de los resultados obtenidos.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EC06466-7948-CFDE-A389-74431CF393FF}"/>
              </a:ext>
            </a:extLst>
          </p:cNvPr>
          <p:cNvSpPr txBox="1"/>
          <p:nvPr/>
        </p:nvSpPr>
        <p:spPr>
          <a:xfrm>
            <a:off x="376306" y="3709027"/>
            <a:ext cx="11439386" cy="707886"/>
          </a:xfrm>
          <a:prstGeom prst="rect">
            <a:avLst/>
          </a:prstGeom>
          <a:gradFill flip="none" rotWithShape="1">
            <a:gsLst>
              <a:gs pos="0">
                <a:srgbClr val="2E75B6">
                  <a:tint val="66000"/>
                  <a:satMod val="160000"/>
                </a:srgbClr>
              </a:gs>
              <a:gs pos="50000">
                <a:srgbClr val="2E75B6">
                  <a:tint val="44500"/>
                  <a:satMod val="160000"/>
                </a:srgbClr>
              </a:gs>
              <a:gs pos="100000">
                <a:srgbClr val="2E75B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E75B6"/>
            </a:solidFill>
          </a:ln>
        </p:spPr>
        <p:txBody>
          <a:bodyPr wrap="square">
            <a:spAutoFit/>
          </a:bodyPr>
          <a:lstStyle/>
          <a:p>
            <a:r>
              <a:rPr lang="es-AR" sz="2000" dirty="0"/>
              <a:t>La </a:t>
            </a:r>
            <a:r>
              <a:rPr lang="es-AR" sz="2000" b="1" dirty="0"/>
              <a:t>eficiencia de la técnica de divergencia no es del 100%</a:t>
            </a:r>
            <a:r>
              <a:rPr lang="es-AR" sz="2000" dirty="0"/>
              <a:t>, por ello, no puede ser comparada con una fractura individual.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4E5452B-1E8D-050C-F4C9-0B02A2C43AB4}"/>
              </a:ext>
            </a:extLst>
          </p:cNvPr>
          <p:cNvSpPr txBox="1"/>
          <p:nvPr/>
        </p:nvSpPr>
        <p:spPr>
          <a:xfrm>
            <a:off x="376307" y="4674324"/>
            <a:ext cx="11439385" cy="707886"/>
          </a:xfrm>
          <a:prstGeom prst="rect">
            <a:avLst/>
          </a:prstGeom>
          <a:gradFill flip="none" rotWithShape="1">
            <a:gsLst>
              <a:gs pos="0">
                <a:srgbClr val="2E75B6">
                  <a:tint val="66000"/>
                  <a:satMod val="160000"/>
                </a:srgbClr>
              </a:gs>
              <a:gs pos="50000">
                <a:srgbClr val="2E75B6">
                  <a:tint val="44500"/>
                  <a:satMod val="160000"/>
                </a:srgbClr>
              </a:gs>
              <a:gs pos="100000">
                <a:srgbClr val="2E75B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E75B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sz="2000" dirty="0"/>
              <a:t>La técnica se aplicó para fracturar reservorios distanciados entre 10 y 30 m y dio buenos resultados cuando se trata de </a:t>
            </a:r>
            <a:r>
              <a:rPr lang="es-AR" sz="2000" b="1" dirty="0"/>
              <a:t>reservorios punzados simétricamente</a:t>
            </a:r>
            <a:r>
              <a:rPr lang="es-AR" sz="2000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710A431-EDB7-3D8F-299C-5227B6E9B98F}"/>
              </a:ext>
            </a:extLst>
          </p:cNvPr>
          <p:cNvSpPr txBox="1"/>
          <p:nvPr/>
        </p:nvSpPr>
        <p:spPr>
          <a:xfrm>
            <a:off x="379501" y="5639621"/>
            <a:ext cx="11439384" cy="707886"/>
          </a:xfrm>
          <a:prstGeom prst="rect">
            <a:avLst/>
          </a:prstGeom>
          <a:gradFill flip="none" rotWithShape="1">
            <a:gsLst>
              <a:gs pos="0">
                <a:srgbClr val="2E75B6">
                  <a:tint val="66000"/>
                  <a:satMod val="160000"/>
                </a:srgbClr>
              </a:gs>
              <a:gs pos="50000">
                <a:srgbClr val="2E75B6">
                  <a:tint val="44500"/>
                  <a:satMod val="160000"/>
                </a:srgbClr>
              </a:gs>
              <a:gs pos="100000">
                <a:srgbClr val="2E75B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E75B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sz="2000" b="1" dirty="0"/>
              <a:t>Disminuir el caudal previo al arribo</a:t>
            </a:r>
            <a:r>
              <a:rPr lang="es-AR" sz="2000" dirty="0"/>
              <a:t> de las bolas divergentes contribuye a que se dirijan a los punzados y a disminuir la presión frente un </a:t>
            </a:r>
            <a:r>
              <a:rPr lang="es-AR" sz="2000" dirty="0" err="1"/>
              <a:t>arenamiento</a:t>
            </a:r>
            <a:r>
              <a:rPr lang="es-AR" sz="2000" dirty="0"/>
              <a:t> abrupto en pozos someros.</a:t>
            </a:r>
          </a:p>
        </p:txBody>
      </p:sp>
    </p:spTree>
    <p:extLst>
      <p:ext uri="{BB962C8B-B14F-4D97-AF65-F5344CB8AC3E}">
        <p14:creationId xmlns:p14="http://schemas.microsoft.com/office/powerpoint/2010/main" val="92589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8B741C4-9DF1-459E-9258-2005D73D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9845"/>
            <a:ext cx="10515600" cy="911124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4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¡MUCHAS GRACIAS!</a:t>
            </a:r>
            <a:endParaRPr lang="es-AR" sz="4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8F00CE6-642B-491F-861F-3EC06F1BEAC1}"/>
              </a:ext>
            </a:extLst>
          </p:cNvPr>
          <p:cNvSpPr txBox="1"/>
          <p:nvPr/>
        </p:nvSpPr>
        <p:spPr>
          <a:xfrm>
            <a:off x="4938713" y="3916185"/>
            <a:ext cx="2314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AR" sz="28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¿PREGUNTAS?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5E6F03D2-983D-6E69-F715-9489D520448C}"/>
              </a:ext>
            </a:extLst>
          </p:cNvPr>
          <p:cNvGrpSpPr/>
          <p:nvPr/>
        </p:nvGrpSpPr>
        <p:grpSpPr>
          <a:xfrm>
            <a:off x="4422550" y="5688019"/>
            <a:ext cx="3346900" cy="717499"/>
            <a:chOff x="4163698" y="5742448"/>
            <a:chExt cx="3346900" cy="717499"/>
          </a:xfrm>
        </p:grpSpPr>
        <p:pic>
          <p:nvPicPr>
            <p:cNvPr id="3" name="Imagen 2" descr="Texto&#10;&#10;Descripción generada automáticamente">
              <a:extLst>
                <a:ext uri="{FF2B5EF4-FFF2-40B4-BE49-F238E27FC236}">
                  <a16:creationId xmlns:a16="http://schemas.microsoft.com/office/drawing/2014/main" xmlns="" id="{33BB015A-7145-E563-2E37-77C83EC70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959" y="5742448"/>
              <a:ext cx="1257639" cy="717499"/>
            </a:xfrm>
            <a:prstGeom prst="rect">
              <a:avLst/>
            </a:prstGeom>
          </p:spPr>
        </p:pic>
        <p:grpSp>
          <p:nvGrpSpPr>
            <p:cNvPr id="5" name="1039 Grupo">
              <a:extLst>
                <a:ext uri="{FF2B5EF4-FFF2-40B4-BE49-F238E27FC236}">
                  <a16:creationId xmlns:a16="http://schemas.microsoft.com/office/drawing/2014/main" xmlns="" id="{EB510CDC-CF41-386A-B5A4-FC3BEDDF62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63698" y="5837814"/>
              <a:ext cx="1233045" cy="526765"/>
              <a:chOff x="2895600" y="4329113"/>
              <a:chExt cx="665163" cy="284162"/>
            </a:xfrm>
          </p:grpSpPr>
          <p:sp>
            <p:nvSpPr>
              <p:cNvPr id="7" name="Freeform 43">
                <a:extLst>
                  <a:ext uri="{FF2B5EF4-FFF2-40B4-BE49-F238E27FC236}">
                    <a16:creationId xmlns:a16="http://schemas.microsoft.com/office/drawing/2014/main" xmlns="" id="{C1BFDC16-8ACE-4903-DC1D-F9F823111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600" y="4329113"/>
                <a:ext cx="665163" cy="284162"/>
              </a:xfrm>
              <a:custGeom>
                <a:avLst/>
                <a:gdLst>
                  <a:gd name="T0" fmla="*/ 1943 w 2512"/>
                  <a:gd name="T1" fmla="*/ 1 h 1072"/>
                  <a:gd name="T2" fmla="*/ 1848 w 2512"/>
                  <a:gd name="T3" fmla="*/ 16 h 1072"/>
                  <a:gd name="T4" fmla="*/ 1760 w 2512"/>
                  <a:gd name="T5" fmla="*/ 46 h 1072"/>
                  <a:gd name="T6" fmla="*/ 1678 w 2512"/>
                  <a:gd name="T7" fmla="*/ 91 h 1072"/>
                  <a:gd name="T8" fmla="*/ 1608 w 2512"/>
                  <a:gd name="T9" fmla="*/ 148 h 1072"/>
                  <a:gd name="T10" fmla="*/ 1546 w 2512"/>
                  <a:gd name="T11" fmla="*/ 217 h 1072"/>
                  <a:gd name="T12" fmla="*/ 1507 w 2512"/>
                  <a:gd name="T13" fmla="*/ 170 h 1072"/>
                  <a:gd name="T14" fmla="*/ 1439 w 2512"/>
                  <a:gd name="T15" fmla="*/ 109 h 1072"/>
                  <a:gd name="T16" fmla="*/ 1360 w 2512"/>
                  <a:gd name="T17" fmla="*/ 60 h 1072"/>
                  <a:gd name="T18" fmla="*/ 1274 w 2512"/>
                  <a:gd name="T19" fmla="*/ 24 h 1072"/>
                  <a:gd name="T20" fmla="*/ 1181 w 2512"/>
                  <a:gd name="T21" fmla="*/ 4 h 1072"/>
                  <a:gd name="T22" fmla="*/ 1116 w 2512"/>
                  <a:gd name="T23" fmla="*/ 0 h 1072"/>
                  <a:gd name="T24" fmla="*/ 1019 w 2512"/>
                  <a:gd name="T25" fmla="*/ 8 h 1072"/>
                  <a:gd name="T26" fmla="*/ 929 w 2512"/>
                  <a:gd name="T27" fmla="*/ 34 h 1072"/>
                  <a:gd name="T28" fmla="*/ 845 w 2512"/>
                  <a:gd name="T29" fmla="*/ 74 h 1072"/>
                  <a:gd name="T30" fmla="*/ 770 w 2512"/>
                  <a:gd name="T31" fmla="*/ 127 h 1072"/>
                  <a:gd name="T32" fmla="*/ 705 w 2512"/>
                  <a:gd name="T33" fmla="*/ 193 h 1072"/>
                  <a:gd name="T34" fmla="*/ 0 w 2512"/>
                  <a:gd name="T35" fmla="*/ 20 h 1072"/>
                  <a:gd name="T36" fmla="*/ 137 w 2512"/>
                  <a:gd name="T37" fmla="*/ 1053 h 1072"/>
                  <a:gd name="T38" fmla="*/ 687 w 2512"/>
                  <a:gd name="T39" fmla="*/ 856 h 1072"/>
                  <a:gd name="T40" fmla="*/ 747 w 2512"/>
                  <a:gd name="T41" fmla="*/ 925 h 1072"/>
                  <a:gd name="T42" fmla="*/ 819 w 2512"/>
                  <a:gd name="T43" fmla="*/ 983 h 1072"/>
                  <a:gd name="T44" fmla="*/ 900 w 2512"/>
                  <a:gd name="T45" fmla="*/ 1028 h 1072"/>
                  <a:gd name="T46" fmla="*/ 989 w 2512"/>
                  <a:gd name="T47" fmla="*/ 1057 h 1072"/>
                  <a:gd name="T48" fmla="*/ 1084 w 2512"/>
                  <a:gd name="T49" fmla="*/ 1071 h 1072"/>
                  <a:gd name="T50" fmla="*/ 1150 w 2512"/>
                  <a:gd name="T51" fmla="*/ 1071 h 1072"/>
                  <a:gd name="T52" fmla="*/ 1244 w 2512"/>
                  <a:gd name="T53" fmla="*/ 1057 h 1072"/>
                  <a:gd name="T54" fmla="*/ 1332 w 2512"/>
                  <a:gd name="T55" fmla="*/ 1028 h 1072"/>
                  <a:gd name="T56" fmla="*/ 1414 w 2512"/>
                  <a:gd name="T57" fmla="*/ 983 h 1072"/>
                  <a:gd name="T58" fmla="*/ 1486 w 2512"/>
                  <a:gd name="T59" fmla="*/ 925 h 1072"/>
                  <a:gd name="T60" fmla="*/ 1546 w 2512"/>
                  <a:gd name="T61" fmla="*/ 856 h 1072"/>
                  <a:gd name="T62" fmla="*/ 1586 w 2512"/>
                  <a:gd name="T63" fmla="*/ 903 h 1072"/>
                  <a:gd name="T64" fmla="*/ 1653 w 2512"/>
                  <a:gd name="T65" fmla="*/ 965 h 1072"/>
                  <a:gd name="T66" fmla="*/ 1732 w 2512"/>
                  <a:gd name="T67" fmla="*/ 1014 h 1072"/>
                  <a:gd name="T68" fmla="*/ 1818 w 2512"/>
                  <a:gd name="T69" fmla="*/ 1048 h 1072"/>
                  <a:gd name="T70" fmla="*/ 1911 w 2512"/>
                  <a:gd name="T71" fmla="*/ 1068 h 1072"/>
                  <a:gd name="T72" fmla="*/ 1976 w 2512"/>
                  <a:gd name="T73" fmla="*/ 1072 h 1072"/>
                  <a:gd name="T74" fmla="*/ 2058 w 2512"/>
                  <a:gd name="T75" fmla="*/ 1066 h 1072"/>
                  <a:gd name="T76" fmla="*/ 2135 w 2512"/>
                  <a:gd name="T77" fmla="*/ 1048 h 1072"/>
                  <a:gd name="T78" fmla="*/ 2208 w 2512"/>
                  <a:gd name="T79" fmla="*/ 1020 h 1072"/>
                  <a:gd name="T80" fmla="*/ 2276 w 2512"/>
                  <a:gd name="T81" fmla="*/ 981 h 1072"/>
                  <a:gd name="T82" fmla="*/ 2337 w 2512"/>
                  <a:gd name="T83" fmla="*/ 934 h 1072"/>
                  <a:gd name="T84" fmla="*/ 2390 w 2512"/>
                  <a:gd name="T85" fmla="*/ 877 h 1072"/>
                  <a:gd name="T86" fmla="*/ 2435 w 2512"/>
                  <a:gd name="T87" fmla="*/ 815 h 1072"/>
                  <a:gd name="T88" fmla="*/ 2470 w 2512"/>
                  <a:gd name="T89" fmla="*/ 746 h 1072"/>
                  <a:gd name="T90" fmla="*/ 2495 w 2512"/>
                  <a:gd name="T91" fmla="*/ 670 h 1072"/>
                  <a:gd name="T92" fmla="*/ 2510 w 2512"/>
                  <a:gd name="T93" fmla="*/ 591 h 1072"/>
                  <a:gd name="T94" fmla="*/ 2512 w 2512"/>
                  <a:gd name="T95" fmla="*/ 537 h 1072"/>
                  <a:gd name="T96" fmla="*/ 2506 w 2512"/>
                  <a:gd name="T97" fmla="*/ 455 h 1072"/>
                  <a:gd name="T98" fmla="*/ 2488 w 2512"/>
                  <a:gd name="T99" fmla="*/ 377 h 1072"/>
                  <a:gd name="T100" fmla="*/ 2460 w 2512"/>
                  <a:gd name="T101" fmla="*/ 304 h 1072"/>
                  <a:gd name="T102" fmla="*/ 2420 w 2512"/>
                  <a:gd name="T103" fmla="*/ 237 h 1072"/>
                  <a:gd name="T104" fmla="*/ 2373 w 2512"/>
                  <a:gd name="T105" fmla="*/ 176 h 1072"/>
                  <a:gd name="T106" fmla="*/ 2317 w 2512"/>
                  <a:gd name="T107" fmla="*/ 123 h 1072"/>
                  <a:gd name="T108" fmla="*/ 2254 w 2512"/>
                  <a:gd name="T109" fmla="*/ 78 h 1072"/>
                  <a:gd name="T110" fmla="*/ 2184 w 2512"/>
                  <a:gd name="T111" fmla="*/ 42 h 1072"/>
                  <a:gd name="T112" fmla="*/ 2110 w 2512"/>
                  <a:gd name="T113" fmla="*/ 17 h 1072"/>
                  <a:gd name="T114" fmla="*/ 2031 w 2512"/>
                  <a:gd name="T115" fmla="*/ 3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12" h="1072">
                    <a:moveTo>
                      <a:pt x="1976" y="0"/>
                    </a:moveTo>
                    <a:lnTo>
                      <a:pt x="1976" y="0"/>
                    </a:lnTo>
                    <a:lnTo>
                      <a:pt x="1943" y="1"/>
                    </a:lnTo>
                    <a:lnTo>
                      <a:pt x="1911" y="4"/>
                    </a:lnTo>
                    <a:lnTo>
                      <a:pt x="1880" y="8"/>
                    </a:lnTo>
                    <a:lnTo>
                      <a:pt x="1848" y="16"/>
                    </a:lnTo>
                    <a:lnTo>
                      <a:pt x="1818" y="24"/>
                    </a:lnTo>
                    <a:lnTo>
                      <a:pt x="1788" y="34"/>
                    </a:lnTo>
                    <a:lnTo>
                      <a:pt x="1760" y="46"/>
                    </a:lnTo>
                    <a:lnTo>
                      <a:pt x="1732" y="60"/>
                    </a:lnTo>
                    <a:lnTo>
                      <a:pt x="1705" y="74"/>
                    </a:lnTo>
                    <a:lnTo>
                      <a:pt x="1678" y="91"/>
                    </a:lnTo>
                    <a:lnTo>
                      <a:pt x="1653" y="109"/>
                    </a:lnTo>
                    <a:lnTo>
                      <a:pt x="1629" y="127"/>
                    </a:lnTo>
                    <a:lnTo>
                      <a:pt x="1608" y="148"/>
                    </a:lnTo>
                    <a:lnTo>
                      <a:pt x="1586" y="170"/>
                    </a:lnTo>
                    <a:lnTo>
                      <a:pt x="1565" y="193"/>
                    </a:lnTo>
                    <a:lnTo>
                      <a:pt x="1546" y="217"/>
                    </a:lnTo>
                    <a:lnTo>
                      <a:pt x="1546" y="217"/>
                    </a:lnTo>
                    <a:lnTo>
                      <a:pt x="1527" y="193"/>
                    </a:lnTo>
                    <a:lnTo>
                      <a:pt x="1507" y="170"/>
                    </a:lnTo>
                    <a:lnTo>
                      <a:pt x="1486" y="148"/>
                    </a:lnTo>
                    <a:lnTo>
                      <a:pt x="1463" y="127"/>
                    </a:lnTo>
                    <a:lnTo>
                      <a:pt x="1439" y="109"/>
                    </a:lnTo>
                    <a:lnTo>
                      <a:pt x="1414" y="91"/>
                    </a:lnTo>
                    <a:lnTo>
                      <a:pt x="1387" y="74"/>
                    </a:lnTo>
                    <a:lnTo>
                      <a:pt x="1360" y="60"/>
                    </a:lnTo>
                    <a:lnTo>
                      <a:pt x="1332" y="46"/>
                    </a:lnTo>
                    <a:lnTo>
                      <a:pt x="1304" y="34"/>
                    </a:lnTo>
                    <a:lnTo>
                      <a:pt x="1274" y="24"/>
                    </a:lnTo>
                    <a:lnTo>
                      <a:pt x="1244" y="16"/>
                    </a:lnTo>
                    <a:lnTo>
                      <a:pt x="1213" y="8"/>
                    </a:lnTo>
                    <a:lnTo>
                      <a:pt x="1181" y="4"/>
                    </a:lnTo>
                    <a:lnTo>
                      <a:pt x="1150" y="1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084" y="1"/>
                    </a:lnTo>
                    <a:lnTo>
                      <a:pt x="1052" y="4"/>
                    </a:lnTo>
                    <a:lnTo>
                      <a:pt x="1019" y="8"/>
                    </a:lnTo>
                    <a:lnTo>
                      <a:pt x="989" y="16"/>
                    </a:lnTo>
                    <a:lnTo>
                      <a:pt x="959" y="24"/>
                    </a:lnTo>
                    <a:lnTo>
                      <a:pt x="929" y="34"/>
                    </a:lnTo>
                    <a:lnTo>
                      <a:pt x="900" y="46"/>
                    </a:lnTo>
                    <a:lnTo>
                      <a:pt x="872" y="60"/>
                    </a:lnTo>
                    <a:lnTo>
                      <a:pt x="845" y="74"/>
                    </a:lnTo>
                    <a:lnTo>
                      <a:pt x="819" y="91"/>
                    </a:lnTo>
                    <a:lnTo>
                      <a:pt x="794" y="109"/>
                    </a:lnTo>
                    <a:lnTo>
                      <a:pt x="770" y="127"/>
                    </a:lnTo>
                    <a:lnTo>
                      <a:pt x="747" y="148"/>
                    </a:lnTo>
                    <a:lnTo>
                      <a:pt x="726" y="170"/>
                    </a:lnTo>
                    <a:lnTo>
                      <a:pt x="705" y="193"/>
                    </a:lnTo>
                    <a:lnTo>
                      <a:pt x="687" y="217"/>
                    </a:lnTo>
                    <a:lnTo>
                      <a:pt x="687" y="20"/>
                    </a:lnTo>
                    <a:lnTo>
                      <a:pt x="0" y="20"/>
                    </a:lnTo>
                    <a:lnTo>
                      <a:pt x="0" y="322"/>
                    </a:lnTo>
                    <a:lnTo>
                      <a:pt x="137" y="322"/>
                    </a:lnTo>
                    <a:lnTo>
                      <a:pt x="137" y="1053"/>
                    </a:lnTo>
                    <a:lnTo>
                      <a:pt x="687" y="1053"/>
                    </a:lnTo>
                    <a:lnTo>
                      <a:pt x="687" y="856"/>
                    </a:lnTo>
                    <a:lnTo>
                      <a:pt x="687" y="856"/>
                    </a:lnTo>
                    <a:lnTo>
                      <a:pt x="705" y="880"/>
                    </a:lnTo>
                    <a:lnTo>
                      <a:pt x="726" y="903"/>
                    </a:lnTo>
                    <a:lnTo>
                      <a:pt x="747" y="925"/>
                    </a:lnTo>
                    <a:lnTo>
                      <a:pt x="770" y="945"/>
                    </a:lnTo>
                    <a:lnTo>
                      <a:pt x="794" y="965"/>
                    </a:lnTo>
                    <a:lnTo>
                      <a:pt x="819" y="983"/>
                    </a:lnTo>
                    <a:lnTo>
                      <a:pt x="845" y="999"/>
                    </a:lnTo>
                    <a:lnTo>
                      <a:pt x="872" y="1014"/>
                    </a:lnTo>
                    <a:lnTo>
                      <a:pt x="900" y="1028"/>
                    </a:lnTo>
                    <a:lnTo>
                      <a:pt x="929" y="1039"/>
                    </a:lnTo>
                    <a:lnTo>
                      <a:pt x="959" y="1048"/>
                    </a:lnTo>
                    <a:lnTo>
                      <a:pt x="989" y="1057"/>
                    </a:lnTo>
                    <a:lnTo>
                      <a:pt x="1019" y="1064"/>
                    </a:lnTo>
                    <a:lnTo>
                      <a:pt x="1052" y="1068"/>
                    </a:lnTo>
                    <a:lnTo>
                      <a:pt x="1084" y="1071"/>
                    </a:lnTo>
                    <a:lnTo>
                      <a:pt x="1116" y="1072"/>
                    </a:lnTo>
                    <a:lnTo>
                      <a:pt x="1116" y="1072"/>
                    </a:lnTo>
                    <a:lnTo>
                      <a:pt x="1150" y="1071"/>
                    </a:lnTo>
                    <a:lnTo>
                      <a:pt x="1181" y="1068"/>
                    </a:lnTo>
                    <a:lnTo>
                      <a:pt x="1213" y="1064"/>
                    </a:lnTo>
                    <a:lnTo>
                      <a:pt x="1244" y="1057"/>
                    </a:lnTo>
                    <a:lnTo>
                      <a:pt x="1274" y="1048"/>
                    </a:lnTo>
                    <a:lnTo>
                      <a:pt x="1304" y="1039"/>
                    </a:lnTo>
                    <a:lnTo>
                      <a:pt x="1332" y="1028"/>
                    </a:lnTo>
                    <a:lnTo>
                      <a:pt x="1360" y="1014"/>
                    </a:lnTo>
                    <a:lnTo>
                      <a:pt x="1387" y="999"/>
                    </a:lnTo>
                    <a:lnTo>
                      <a:pt x="1414" y="983"/>
                    </a:lnTo>
                    <a:lnTo>
                      <a:pt x="1439" y="965"/>
                    </a:lnTo>
                    <a:lnTo>
                      <a:pt x="1463" y="945"/>
                    </a:lnTo>
                    <a:lnTo>
                      <a:pt x="1486" y="925"/>
                    </a:lnTo>
                    <a:lnTo>
                      <a:pt x="1507" y="903"/>
                    </a:lnTo>
                    <a:lnTo>
                      <a:pt x="1527" y="880"/>
                    </a:lnTo>
                    <a:lnTo>
                      <a:pt x="1546" y="856"/>
                    </a:lnTo>
                    <a:lnTo>
                      <a:pt x="1546" y="856"/>
                    </a:lnTo>
                    <a:lnTo>
                      <a:pt x="1565" y="880"/>
                    </a:lnTo>
                    <a:lnTo>
                      <a:pt x="1586" y="903"/>
                    </a:lnTo>
                    <a:lnTo>
                      <a:pt x="1608" y="925"/>
                    </a:lnTo>
                    <a:lnTo>
                      <a:pt x="1629" y="945"/>
                    </a:lnTo>
                    <a:lnTo>
                      <a:pt x="1653" y="965"/>
                    </a:lnTo>
                    <a:lnTo>
                      <a:pt x="1678" y="983"/>
                    </a:lnTo>
                    <a:lnTo>
                      <a:pt x="1705" y="999"/>
                    </a:lnTo>
                    <a:lnTo>
                      <a:pt x="1732" y="1014"/>
                    </a:lnTo>
                    <a:lnTo>
                      <a:pt x="1760" y="1028"/>
                    </a:lnTo>
                    <a:lnTo>
                      <a:pt x="1788" y="1039"/>
                    </a:lnTo>
                    <a:lnTo>
                      <a:pt x="1818" y="1048"/>
                    </a:lnTo>
                    <a:lnTo>
                      <a:pt x="1848" y="1057"/>
                    </a:lnTo>
                    <a:lnTo>
                      <a:pt x="1880" y="1064"/>
                    </a:lnTo>
                    <a:lnTo>
                      <a:pt x="1911" y="1068"/>
                    </a:lnTo>
                    <a:lnTo>
                      <a:pt x="1943" y="1071"/>
                    </a:lnTo>
                    <a:lnTo>
                      <a:pt x="1976" y="1072"/>
                    </a:lnTo>
                    <a:lnTo>
                      <a:pt x="1976" y="1072"/>
                    </a:lnTo>
                    <a:lnTo>
                      <a:pt x="2004" y="1071"/>
                    </a:lnTo>
                    <a:lnTo>
                      <a:pt x="2031" y="1069"/>
                    </a:lnTo>
                    <a:lnTo>
                      <a:pt x="2058" y="1066"/>
                    </a:lnTo>
                    <a:lnTo>
                      <a:pt x="2084" y="1062"/>
                    </a:lnTo>
                    <a:lnTo>
                      <a:pt x="2110" y="1056"/>
                    </a:lnTo>
                    <a:lnTo>
                      <a:pt x="2135" y="1048"/>
                    </a:lnTo>
                    <a:lnTo>
                      <a:pt x="2160" y="1040"/>
                    </a:lnTo>
                    <a:lnTo>
                      <a:pt x="2184" y="1031"/>
                    </a:lnTo>
                    <a:lnTo>
                      <a:pt x="2208" y="1020"/>
                    </a:lnTo>
                    <a:lnTo>
                      <a:pt x="2231" y="1008"/>
                    </a:lnTo>
                    <a:lnTo>
                      <a:pt x="2254" y="995"/>
                    </a:lnTo>
                    <a:lnTo>
                      <a:pt x="2276" y="981"/>
                    </a:lnTo>
                    <a:lnTo>
                      <a:pt x="2297" y="966"/>
                    </a:lnTo>
                    <a:lnTo>
                      <a:pt x="2317" y="950"/>
                    </a:lnTo>
                    <a:lnTo>
                      <a:pt x="2337" y="934"/>
                    </a:lnTo>
                    <a:lnTo>
                      <a:pt x="2355" y="916"/>
                    </a:lnTo>
                    <a:lnTo>
                      <a:pt x="2373" y="897"/>
                    </a:lnTo>
                    <a:lnTo>
                      <a:pt x="2390" y="877"/>
                    </a:lnTo>
                    <a:lnTo>
                      <a:pt x="2405" y="857"/>
                    </a:lnTo>
                    <a:lnTo>
                      <a:pt x="2420" y="836"/>
                    </a:lnTo>
                    <a:lnTo>
                      <a:pt x="2435" y="815"/>
                    </a:lnTo>
                    <a:lnTo>
                      <a:pt x="2447" y="793"/>
                    </a:lnTo>
                    <a:lnTo>
                      <a:pt x="2460" y="769"/>
                    </a:lnTo>
                    <a:lnTo>
                      <a:pt x="2470" y="746"/>
                    </a:lnTo>
                    <a:lnTo>
                      <a:pt x="2480" y="721"/>
                    </a:lnTo>
                    <a:lnTo>
                      <a:pt x="2488" y="697"/>
                    </a:lnTo>
                    <a:lnTo>
                      <a:pt x="2495" y="670"/>
                    </a:lnTo>
                    <a:lnTo>
                      <a:pt x="2501" y="644"/>
                    </a:lnTo>
                    <a:lnTo>
                      <a:pt x="2506" y="618"/>
                    </a:lnTo>
                    <a:lnTo>
                      <a:pt x="2510" y="591"/>
                    </a:lnTo>
                    <a:lnTo>
                      <a:pt x="2512" y="564"/>
                    </a:lnTo>
                    <a:lnTo>
                      <a:pt x="2512" y="537"/>
                    </a:lnTo>
                    <a:lnTo>
                      <a:pt x="2512" y="537"/>
                    </a:lnTo>
                    <a:lnTo>
                      <a:pt x="2512" y="510"/>
                    </a:lnTo>
                    <a:lnTo>
                      <a:pt x="2510" y="481"/>
                    </a:lnTo>
                    <a:lnTo>
                      <a:pt x="2506" y="455"/>
                    </a:lnTo>
                    <a:lnTo>
                      <a:pt x="2501" y="428"/>
                    </a:lnTo>
                    <a:lnTo>
                      <a:pt x="2495" y="403"/>
                    </a:lnTo>
                    <a:lnTo>
                      <a:pt x="2488" y="377"/>
                    </a:lnTo>
                    <a:lnTo>
                      <a:pt x="2480" y="352"/>
                    </a:lnTo>
                    <a:lnTo>
                      <a:pt x="2470" y="328"/>
                    </a:lnTo>
                    <a:lnTo>
                      <a:pt x="2460" y="304"/>
                    </a:lnTo>
                    <a:lnTo>
                      <a:pt x="2447" y="281"/>
                    </a:lnTo>
                    <a:lnTo>
                      <a:pt x="2435" y="259"/>
                    </a:lnTo>
                    <a:lnTo>
                      <a:pt x="2420" y="237"/>
                    </a:lnTo>
                    <a:lnTo>
                      <a:pt x="2405" y="216"/>
                    </a:lnTo>
                    <a:lnTo>
                      <a:pt x="2390" y="195"/>
                    </a:lnTo>
                    <a:lnTo>
                      <a:pt x="2373" y="176"/>
                    </a:lnTo>
                    <a:lnTo>
                      <a:pt x="2355" y="158"/>
                    </a:lnTo>
                    <a:lnTo>
                      <a:pt x="2337" y="140"/>
                    </a:lnTo>
                    <a:lnTo>
                      <a:pt x="2317" y="123"/>
                    </a:lnTo>
                    <a:lnTo>
                      <a:pt x="2297" y="107"/>
                    </a:lnTo>
                    <a:lnTo>
                      <a:pt x="2276" y="92"/>
                    </a:lnTo>
                    <a:lnTo>
                      <a:pt x="2254" y="78"/>
                    </a:lnTo>
                    <a:lnTo>
                      <a:pt x="2231" y="65"/>
                    </a:lnTo>
                    <a:lnTo>
                      <a:pt x="2208" y="53"/>
                    </a:lnTo>
                    <a:lnTo>
                      <a:pt x="2184" y="42"/>
                    </a:lnTo>
                    <a:lnTo>
                      <a:pt x="2160" y="32"/>
                    </a:lnTo>
                    <a:lnTo>
                      <a:pt x="2135" y="24"/>
                    </a:lnTo>
                    <a:lnTo>
                      <a:pt x="2110" y="17"/>
                    </a:lnTo>
                    <a:lnTo>
                      <a:pt x="2084" y="10"/>
                    </a:lnTo>
                    <a:lnTo>
                      <a:pt x="2058" y="6"/>
                    </a:lnTo>
                    <a:lnTo>
                      <a:pt x="2031" y="3"/>
                    </a:lnTo>
                    <a:lnTo>
                      <a:pt x="2004" y="1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rgbClr val="045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/>
              </a:p>
            </p:txBody>
          </p:sp>
          <p:sp>
            <p:nvSpPr>
              <p:cNvPr id="8" name="Freeform 44">
                <a:extLst>
                  <a:ext uri="{FF2B5EF4-FFF2-40B4-BE49-F238E27FC236}">
                    <a16:creationId xmlns:a16="http://schemas.microsoft.com/office/drawing/2014/main" xmlns="" id="{1762A9AD-A4C6-1835-6EE5-0A7A05438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600" y="4329113"/>
                <a:ext cx="665163" cy="284162"/>
              </a:xfrm>
              <a:custGeom>
                <a:avLst/>
                <a:gdLst>
                  <a:gd name="T0" fmla="*/ 1943 w 2512"/>
                  <a:gd name="T1" fmla="*/ 1 h 1072"/>
                  <a:gd name="T2" fmla="*/ 1848 w 2512"/>
                  <a:gd name="T3" fmla="*/ 16 h 1072"/>
                  <a:gd name="T4" fmla="*/ 1760 w 2512"/>
                  <a:gd name="T5" fmla="*/ 46 h 1072"/>
                  <a:gd name="T6" fmla="*/ 1678 w 2512"/>
                  <a:gd name="T7" fmla="*/ 91 h 1072"/>
                  <a:gd name="T8" fmla="*/ 1608 w 2512"/>
                  <a:gd name="T9" fmla="*/ 148 h 1072"/>
                  <a:gd name="T10" fmla="*/ 1546 w 2512"/>
                  <a:gd name="T11" fmla="*/ 217 h 1072"/>
                  <a:gd name="T12" fmla="*/ 1507 w 2512"/>
                  <a:gd name="T13" fmla="*/ 170 h 1072"/>
                  <a:gd name="T14" fmla="*/ 1439 w 2512"/>
                  <a:gd name="T15" fmla="*/ 109 h 1072"/>
                  <a:gd name="T16" fmla="*/ 1360 w 2512"/>
                  <a:gd name="T17" fmla="*/ 60 h 1072"/>
                  <a:gd name="T18" fmla="*/ 1274 w 2512"/>
                  <a:gd name="T19" fmla="*/ 24 h 1072"/>
                  <a:gd name="T20" fmla="*/ 1181 w 2512"/>
                  <a:gd name="T21" fmla="*/ 4 h 1072"/>
                  <a:gd name="T22" fmla="*/ 1116 w 2512"/>
                  <a:gd name="T23" fmla="*/ 0 h 1072"/>
                  <a:gd name="T24" fmla="*/ 1019 w 2512"/>
                  <a:gd name="T25" fmla="*/ 8 h 1072"/>
                  <a:gd name="T26" fmla="*/ 929 w 2512"/>
                  <a:gd name="T27" fmla="*/ 34 h 1072"/>
                  <a:gd name="T28" fmla="*/ 845 w 2512"/>
                  <a:gd name="T29" fmla="*/ 74 h 1072"/>
                  <a:gd name="T30" fmla="*/ 770 w 2512"/>
                  <a:gd name="T31" fmla="*/ 127 h 1072"/>
                  <a:gd name="T32" fmla="*/ 705 w 2512"/>
                  <a:gd name="T33" fmla="*/ 193 h 1072"/>
                  <a:gd name="T34" fmla="*/ 0 w 2512"/>
                  <a:gd name="T35" fmla="*/ 20 h 1072"/>
                  <a:gd name="T36" fmla="*/ 137 w 2512"/>
                  <a:gd name="T37" fmla="*/ 1053 h 1072"/>
                  <a:gd name="T38" fmla="*/ 687 w 2512"/>
                  <a:gd name="T39" fmla="*/ 856 h 1072"/>
                  <a:gd name="T40" fmla="*/ 747 w 2512"/>
                  <a:gd name="T41" fmla="*/ 925 h 1072"/>
                  <a:gd name="T42" fmla="*/ 819 w 2512"/>
                  <a:gd name="T43" fmla="*/ 983 h 1072"/>
                  <a:gd name="T44" fmla="*/ 900 w 2512"/>
                  <a:gd name="T45" fmla="*/ 1028 h 1072"/>
                  <a:gd name="T46" fmla="*/ 989 w 2512"/>
                  <a:gd name="T47" fmla="*/ 1057 h 1072"/>
                  <a:gd name="T48" fmla="*/ 1084 w 2512"/>
                  <a:gd name="T49" fmla="*/ 1071 h 1072"/>
                  <a:gd name="T50" fmla="*/ 1150 w 2512"/>
                  <a:gd name="T51" fmla="*/ 1071 h 1072"/>
                  <a:gd name="T52" fmla="*/ 1244 w 2512"/>
                  <a:gd name="T53" fmla="*/ 1057 h 1072"/>
                  <a:gd name="T54" fmla="*/ 1332 w 2512"/>
                  <a:gd name="T55" fmla="*/ 1028 h 1072"/>
                  <a:gd name="T56" fmla="*/ 1414 w 2512"/>
                  <a:gd name="T57" fmla="*/ 983 h 1072"/>
                  <a:gd name="T58" fmla="*/ 1486 w 2512"/>
                  <a:gd name="T59" fmla="*/ 925 h 1072"/>
                  <a:gd name="T60" fmla="*/ 1546 w 2512"/>
                  <a:gd name="T61" fmla="*/ 856 h 1072"/>
                  <a:gd name="T62" fmla="*/ 1586 w 2512"/>
                  <a:gd name="T63" fmla="*/ 903 h 1072"/>
                  <a:gd name="T64" fmla="*/ 1653 w 2512"/>
                  <a:gd name="T65" fmla="*/ 965 h 1072"/>
                  <a:gd name="T66" fmla="*/ 1732 w 2512"/>
                  <a:gd name="T67" fmla="*/ 1014 h 1072"/>
                  <a:gd name="T68" fmla="*/ 1818 w 2512"/>
                  <a:gd name="T69" fmla="*/ 1048 h 1072"/>
                  <a:gd name="T70" fmla="*/ 1911 w 2512"/>
                  <a:gd name="T71" fmla="*/ 1068 h 1072"/>
                  <a:gd name="T72" fmla="*/ 1976 w 2512"/>
                  <a:gd name="T73" fmla="*/ 1072 h 1072"/>
                  <a:gd name="T74" fmla="*/ 2058 w 2512"/>
                  <a:gd name="T75" fmla="*/ 1066 h 1072"/>
                  <a:gd name="T76" fmla="*/ 2135 w 2512"/>
                  <a:gd name="T77" fmla="*/ 1048 h 1072"/>
                  <a:gd name="T78" fmla="*/ 2208 w 2512"/>
                  <a:gd name="T79" fmla="*/ 1020 h 1072"/>
                  <a:gd name="T80" fmla="*/ 2276 w 2512"/>
                  <a:gd name="T81" fmla="*/ 981 h 1072"/>
                  <a:gd name="T82" fmla="*/ 2337 w 2512"/>
                  <a:gd name="T83" fmla="*/ 934 h 1072"/>
                  <a:gd name="T84" fmla="*/ 2390 w 2512"/>
                  <a:gd name="T85" fmla="*/ 877 h 1072"/>
                  <a:gd name="T86" fmla="*/ 2435 w 2512"/>
                  <a:gd name="T87" fmla="*/ 815 h 1072"/>
                  <a:gd name="T88" fmla="*/ 2470 w 2512"/>
                  <a:gd name="T89" fmla="*/ 746 h 1072"/>
                  <a:gd name="T90" fmla="*/ 2495 w 2512"/>
                  <a:gd name="T91" fmla="*/ 670 h 1072"/>
                  <a:gd name="T92" fmla="*/ 2510 w 2512"/>
                  <a:gd name="T93" fmla="*/ 591 h 1072"/>
                  <a:gd name="T94" fmla="*/ 2512 w 2512"/>
                  <a:gd name="T95" fmla="*/ 537 h 1072"/>
                  <a:gd name="T96" fmla="*/ 2506 w 2512"/>
                  <a:gd name="T97" fmla="*/ 455 h 1072"/>
                  <a:gd name="T98" fmla="*/ 2488 w 2512"/>
                  <a:gd name="T99" fmla="*/ 377 h 1072"/>
                  <a:gd name="T100" fmla="*/ 2460 w 2512"/>
                  <a:gd name="T101" fmla="*/ 304 h 1072"/>
                  <a:gd name="T102" fmla="*/ 2420 w 2512"/>
                  <a:gd name="T103" fmla="*/ 237 h 1072"/>
                  <a:gd name="T104" fmla="*/ 2373 w 2512"/>
                  <a:gd name="T105" fmla="*/ 176 h 1072"/>
                  <a:gd name="T106" fmla="*/ 2317 w 2512"/>
                  <a:gd name="T107" fmla="*/ 123 h 1072"/>
                  <a:gd name="T108" fmla="*/ 2254 w 2512"/>
                  <a:gd name="T109" fmla="*/ 78 h 1072"/>
                  <a:gd name="T110" fmla="*/ 2184 w 2512"/>
                  <a:gd name="T111" fmla="*/ 42 h 1072"/>
                  <a:gd name="T112" fmla="*/ 2110 w 2512"/>
                  <a:gd name="T113" fmla="*/ 17 h 1072"/>
                  <a:gd name="T114" fmla="*/ 2031 w 2512"/>
                  <a:gd name="T115" fmla="*/ 3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12" h="1072">
                    <a:moveTo>
                      <a:pt x="1976" y="0"/>
                    </a:moveTo>
                    <a:lnTo>
                      <a:pt x="1976" y="0"/>
                    </a:lnTo>
                    <a:lnTo>
                      <a:pt x="1943" y="1"/>
                    </a:lnTo>
                    <a:lnTo>
                      <a:pt x="1911" y="4"/>
                    </a:lnTo>
                    <a:lnTo>
                      <a:pt x="1880" y="8"/>
                    </a:lnTo>
                    <a:lnTo>
                      <a:pt x="1848" y="16"/>
                    </a:lnTo>
                    <a:lnTo>
                      <a:pt x="1818" y="24"/>
                    </a:lnTo>
                    <a:lnTo>
                      <a:pt x="1788" y="34"/>
                    </a:lnTo>
                    <a:lnTo>
                      <a:pt x="1760" y="46"/>
                    </a:lnTo>
                    <a:lnTo>
                      <a:pt x="1732" y="60"/>
                    </a:lnTo>
                    <a:lnTo>
                      <a:pt x="1705" y="74"/>
                    </a:lnTo>
                    <a:lnTo>
                      <a:pt x="1678" y="91"/>
                    </a:lnTo>
                    <a:lnTo>
                      <a:pt x="1653" y="109"/>
                    </a:lnTo>
                    <a:lnTo>
                      <a:pt x="1629" y="127"/>
                    </a:lnTo>
                    <a:lnTo>
                      <a:pt x="1608" y="148"/>
                    </a:lnTo>
                    <a:lnTo>
                      <a:pt x="1586" y="170"/>
                    </a:lnTo>
                    <a:lnTo>
                      <a:pt x="1565" y="193"/>
                    </a:lnTo>
                    <a:lnTo>
                      <a:pt x="1546" y="217"/>
                    </a:lnTo>
                    <a:lnTo>
                      <a:pt x="1546" y="217"/>
                    </a:lnTo>
                    <a:lnTo>
                      <a:pt x="1527" y="193"/>
                    </a:lnTo>
                    <a:lnTo>
                      <a:pt x="1507" y="170"/>
                    </a:lnTo>
                    <a:lnTo>
                      <a:pt x="1486" y="148"/>
                    </a:lnTo>
                    <a:lnTo>
                      <a:pt x="1463" y="127"/>
                    </a:lnTo>
                    <a:lnTo>
                      <a:pt x="1439" y="109"/>
                    </a:lnTo>
                    <a:lnTo>
                      <a:pt x="1414" y="91"/>
                    </a:lnTo>
                    <a:lnTo>
                      <a:pt x="1387" y="74"/>
                    </a:lnTo>
                    <a:lnTo>
                      <a:pt x="1360" y="60"/>
                    </a:lnTo>
                    <a:lnTo>
                      <a:pt x="1332" y="46"/>
                    </a:lnTo>
                    <a:lnTo>
                      <a:pt x="1304" y="34"/>
                    </a:lnTo>
                    <a:lnTo>
                      <a:pt x="1274" y="24"/>
                    </a:lnTo>
                    <a:lnTo>
                      <a:pt x="1244" y="16"/>
                    </a:lnTo>
                    <a:lnTo>
                      <a:pt x="1213" y="8"/>
                    </a:lnTo>
                    <a:lnTo>
                      <a:pt x="1181" y="4"/>
                    </a:lnTo>
                    <a:lnTo>
                      <a:pt x="1150" y="1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084" y="1"/>
                    </a:lnTo>
                    <a:lnTo>
                      <a:pt x="1052" y="4"/>
                    </a:lnTo>
                    <a:lnTo>
                      <a:pt x="1019" y="8"/>
                    </a:lnTo>
                    <a:lnTo>
                      <a:pt x="989" y="16"/>
                    </a:lnTo>
                    <a:lnTo>
                      <a:pt x="959" y="24"/>
                    </a:lnTo>
                    <a:lnTo>
                      <a:pt x="929" y="34"/>
                    </a:lnTo>
                    <a:lnTo>
                      <a:pt x="900" y="46"/>
                    </a:lnTo>
                    <a:lnTo>
                      <a:pt x="872" y="60"/>
                    </a:lnTo>
                    <a:lnTo>
                      <a:pt x="845" y="74"/>
                    </a:lnTo>
                    <a:lnTo>
                      <a:pt x="819" y="91"/>
                    </a:lnTo>
                    <a:lnTo>
                      <a:pt x="794" y="109"/>
                    </a:lnTo>
                    <a:lnTo>
                      <a:pt x="770" y="127"/>
                    </a:lnTo>
                    <a:lnTo>
                      <a:pt x="747" y="148"/>
                    </a:lnTo>
                    <a:lnTo>
                      <a:pt x="726" y="170"/>
                    </a:lnTo>
                    <a:lnTo>
                      <a:pt x="705" y="193"/>
                    </a:lnTo>
                    <a:lnTo>
                      <a:pt x="687" y="217"/>
                    </a:lnTo>
                    <a:lnTo>
                      <a:pt x="687" y="20"/>
                    </a:lnTo>
                    <a:lnTo>
                      <a:pt x="0" y="20"/>
                    </a:lnTo>
                    <a:lnTo>
                      <a:pt x="0" y="322"/>
                    </a:lnTo>
                    <a:lnTo>
                      <a:pt x="137" y="322"/>
                    </a:lnTo>
                    <a:lnTo>
                      <a:pt x="137" y="1053"/>
                    </a:lnTo>
                    <a:lnTo>
                      <a:pt x="687" y="1053"/>
                    </a:lnTo>
                    <a:lnTo>
                      <a:pt x="687" y="856"/>
                    </a:lnTo>
                    <a:lnTo>
                      <a:pt x="687" y="856"/>
                    </a:lnTo>
                    <a:lnTo>
                      <a:pt x="705" y="880"/>
                    </a:lnTo>
                    <a:lnTo>
                      <a:pt x="726" y="903"/>
                    </a:lnTo>
                    <a:lnTo>
                      <a:pt x="747" y="925"/>
                    </a:lnTo>
                    <a:lnTo>
                      <a:pt x="770" y="945"/>
                    </a:lnTo>
                    <a:lnTo>
                      <a:pt x="794" y="965"/>
                    </a:lnTo>
                    <a:lnTo>
                      <a:pt x="819" y="983"/>
                    </a:lnTo>
                    <a:lnTo>
                      <a:pt x="845" y="999"/>
                    </a:lnTo>
                    <a:lnTo>
                      <a:pt x="872" y="1014"/>
                    </a:lnTo>
                    <a:lnTo>
                      <a:pt x="900" y="1028"/>
                    </a:lnTo>
                    <a:lnTo>
                      <a:pt x="929" y="1039"/>
                    </a:lnTo>
                    <a:lnTo>
                      <a:pt x="959" y="1048"/>
                    </a:lnTo>
                    <a:lnTo>
                      <a:pt x="989" y="1057"/>
                    </a:lnTo>
                    <a:lnTo>
                      <a:pt x="1019" y="1064"/>
                    </a:lnTo>
                    <a:lnTo>
                      <a:pt x="1052" y="1068"/>
                    </a:lnTo>
                    <a:lnTo>
                      <a:pt x="1084" y="1071"/>
                    </a:lnTo>
                    <a:lnTo>
                      <a:pt x="1116" y="1072"/>
                    </a:lnTo>
                    <a:lnTo>
                      <a:pt x="1116" y="1072"/>
                    </a:lnTo>
                    <a:lnTo>
                      <a:pt x="1150" y="1071"/>
                    </a:lnTo>
                    <a:lnTo>
                      <a:pt x="1181" y="1068"/>
                    </a:lnTo>
                    <a:lnTo>
                      <a:pt x="1213" y="1064"/>
                    </a:lnTo>
                    <a:lnTo>
                      <a:pt x="1244" y="1057"/>
                    </a:lnTo>
                    <a:lnTo>
                      <a:pt x="1274" y="1048"/>
                    </a:lnTo>
                    <a:lnTo>
                      <a:pt x="1304" y="1039"/>
                    </a:lnTo>
                    <a:lnTo>
                      <a:pt x="1332" y="1028"/>
                    </a:lnTo>
                    <a:lnTo>
                      <a:pt x="1360" y="1014"/>
                    </a:lnTo>
                    <a:lnTo>
                      <a:pt x="1387" y="999"/>
                    </a:lnTo>
                    <a:lnTo>
                      <a:pt x="1414" y="983"/>
                    </a:lnTo>
                    <a:lnTo>
                      <a:pt x="1439" y="965"/>
                    </a:lnTo>
                    <a:lnTo>
                      <a:pt x="1463" y="945"/>
                    </a:lnTo>
                    <a:lnTo>
                      <a:pt x="1486" y="925"/>
                    </a:lnTo>
                    <a:lnTo>
                      <a:pt x="1507" y="903"/>
                    </a:lnTo>
                    <a:lnTo>
                      <a:pt x="1527" y="880"/>
                    </a:lnTo>
                    <a:lnTo>
                      <a:pt x="1546" y="856"/>
                    </a:lnTo>
                    <a:lnTo>
                      <a:pt x="1546" y="856"/>
                    </a:lnTo>
                    <a:lnTo>
                      <a:pt x="1565" y="880"/>
                    </a:lnTo>
                    <a:lnTo>
                      <a:pt x="1586" y="903"/>
                    </a:lnTo>
                    <a:lnTo>
                      <a:pt x="1608" y="925"/>
                    </a:lnTo>
                    <a:lnTo>
                      <a:pt x="1629" y="945"/>
                    </a:lnTo>
                    <a:lnTo>
                      <a:pt x="1653" y="965"/>
                    </a:lnTo>
                    <a:lnTo>
                      <a:pt x="1678" y="983"/>
                    </a:lnTo>
                    <a:lnTo>
                      <a:pt x="1705" y="999"/>
                    </a:lnTo>
                    <a:lnTo>
                      <a:pt x="1732" y="1014"/>
                    </a:lnTo>
                    <a:lnTo>
                      <a:pt x="1760" y="1028"/>
                    </a:lnTo>
                    <a:lnTo>
                      <a:pt x="1788" y="1039"/>
                    </a:lnTo>
                    <a:lnTo>
                      <a:pt x="1818" y="1048"/>
                    </a:lnTo>
                    <a:lnTo>
                      <a:pt x="1848" y="1057"/>
                    </a:lnTo>
                    <a:lnTo>
                      <a:pt x="1880" y="1064"/>
                    </a:lnTo>
                    <a:lnTo>
                      <a:pt x="1911" y="1068"/>
                    </a:lnTo>
                    <a:lnTo>
                      <a:pt x="1943" y="1071"/>
                    </a:lnTo>
                    <a:lnTo>
                      <a:pt x="1976" y="1072"/>
                    </a:lnTo>
                    <a:lnTo>
                      <a:pt x="1976" y="1072"/>
                    </a:lnTo>
                    <a:lnTo>
                      <a:pt x="2004" y="1071"/>
                    </a:lnTo>
                    <a:lnTo>
                      <a:pt x="2031" y="1069"/>
                    </a:lnTo>
                    <a:lnTo>
                      <a:pt x="2058" y="1066"/>
                    </a:lnTo>
                    <a:lnTo>
                      <a:pt x="2084" y="1062"/>
                    </a:lnTo>
                    <a:lnTo>
                      <a:pt x="2110" y="1056"/>
                    </a:lnTo>
                    <a:lnTo>
                      <a:pt x="2135" y="1048"/>
                    </a:lnTo>
                    <a:lnTo>
                      <a:pt x="2160" y="1040"/>
                    </a:lnTo>
                    <a:lnTo>
                      <a:pt x="2184" y="1031"/>
                    </a:lnTo>
                    <a:lnTo>
                      <a:pt x="2208" y="1020"/>
                    </a:lnTo>
                    <a:lnTo>
                      <a:pt x="2231" y="1008"/>
                    </a:lnTo>
                    <a:lnTo>
                      <a:pt x="2254" y="995"/>
                    </a:lnTo>
                    <a:lnTo>
                      <a:pt x="2276" y="981"/>
                    </a:lnTo>
                    <a:lnTo>
                      <a:pt x="2297" y="966"/>
                    </a:lnTo>
                    <a:lnTo>
                      <a:pt x="2317" y="950"/>
                    </a:lnTo>
                    <a:lnTo>
                      <a:pt x="2337" y="934"/>
                    </a:lnTo>
                    <a:lnTo>
                      <a:pt x="2355" y="916"/>
                    </a:lnTo>
                    <a:lnTo>
                      <a:pt x="2373" y="897"/>
                    </a:lnTo>
                    <a:lnTo>
                      <a:pt x="2390" y="877"/>
                    </a:lnTo>
                    <a:lnTo>
                      <a:pt x="2405" y="857"/>
                    </a:lnTo>
                    <a:lnTo>
                      <a:pt x="2420" y="836"/>
                    </a:lnTo>
                    <a:lnTo>
                      <a:pt x="2435" y="815"/>
                    </a:lnTo>
                    <a:lnTo>
                      <a:pt x="2447" y="793"/>
                    </a:lnTo>
                    <a:lnTo>
                      <a:pt x="2460" y="769"/>
                    </a:lnTo>
                    <a:lnTo>
                      <a:pt x="2470" y="746"/>
                    </a:lnTo>
                    <a:lnTo>
                      <a:pt x="2480" y="721"/>
                    </a:lnTo>
                    <a:lnTo>
                      <a:pt x="2488" y="697"/>
                    </a:lnTo>
                    <a:lnTo>
                      <a:pt x="2495" y="670"/>
                    </a:lnTo>
                    <a:lnTo>
                      <a:pt x="2501" y="644"/>
                    </a:lnTo>
                    <a:lnTo>
                      <a:pt x="2506" y="618"/>
                    </a:lnTo>
                    <a:lnTo>
                      <a:pt x="2510" y="591"/>
                    </a:lnTo>
                    <a:lnTo>
                      <a:pt x="2512" y="564"/>
                    </a:lnTo>
                    <a:lnTo>
                      <a:pt x="2512" y="537"/>
                    </a:lnTo>
                    <a:lnTo>
                      <a:pt x="2512" y="537"/>
                    </a:lnTo>
                    <a:lnTo>
                      <a:pt x="2512" y="510"/>
                    </a:lnTo>
                    <a:lnTo>
                      <a:pt x="2510" y="481"/>
                    </a:lnTo>
                    <a:lnTo>
                      <a:pt x="2506" y="455"/>
                    </a:lnTo>
                    <a:lnTo>
                      <a:pt x="2501" y="428"/>
                    </a:lnTo>
                    <a:lnTo>
                      <a:pt x="2495" y="403"/>
                    </a:lnTo>
                    <a:lnTo>
                      <a:pt x="2488" y="377"/>
                    </a:lnTo>
                    <a:lnTo>
                      <a:pt x="2480" y="352"/>
                    </a:lnTo>
                    <a:lnTo>
                      <a:pt x="2470" y="328"/>
                    </a:lnTo>
                    <a:lnTo>
                      <a:pt x="2460" y="304"/>
                    </a:lnTo>
                    <a:lnTo>
                      <a:pt x="2447" y="281"/>
                    </a:lnTo>
                    <a:lnTo>
                      <a:pt x="2435" y="259"/>
                    </a:lnTo>
                    <a:lnTo>
                      <a:pt x="2420" y="237"/>
                    </a:lnTo>
                    <a:lnTo>
                      <a:pt x="2405" y="216"/>
                    </a:lnTo>
                    <a:lnTo>
                      <a:pt x="2390" y="195"/>
                    </a:lnTo>
                    <a:lnTo>
                      <a:pt x="2373" y="176"/>
                    </a:lnTo>
                    <a:lnTo>
                      <a:pt x="2355" y="158"/>
                    </a:lnTo>
                    <a:lnTo>
                      <a:pt x="2337" y="140"/>
                    </a:lnTo>
                    <a:lnTo>
                      <a:pt x="2317" y="123"/>
                    </a:lnTo>
                    <a:lnTo>
                      <a:pt x="2297" y="107"/>
                    </a:lnTo>
                    <a:lnTo>
                      <a:pt x="2276" y="92"/>
                    </a:lnTo>
                    <a:lnTo>
                      <a:pt x="2254" y="78"/>
                    </a:lnTo>
                    <a:lnTo>
                      <a:pt x="2231" y="65"/>
                    </a:lnTo>
                    <a:lnTo>
                      <a:pt x="2208" y="53"/>
                    </a:lnTo>
                    <a:lnTo>
                      <a:pt x="2184" y="42"/>
                    </a:lnTo>
                    <a:lnTo>
                      <a:pt x="2160" y="32"/>
                    </a:lnTo>
                    <a:lnTo>
                      <a:pt x="2135" y="24"/>
                    </a:lnTo>
                    <a:lnTo>
                      <a:pt x="2110" y="17"/>
                    </a:lnTo>
                    <a:lnTo>
                      <a:pt x="2084" y="10"/>
                    </a:lnTo>
                    <a:lnTo>
                      <a:pt x="2058" y="6"/>
                    </a:lnTo>
                    <a:lnTo>
                      <a:pt x="2031" y="3"/>
                    </a:lnTo>
                    <a:lnTo>
                      <a:pt x="2004" y="1"/>
                    </a:lnTo>
                    <a:lnTo>
                      <a:pt x="19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" name="Freeform 45">
                <a:extLst>
                  <a:ext uri="{FF2B5EF4-FFF2-40B4-BE49-F238E27FC236}">
                    <a16:creationId xmlns:a16="http://schemas.microsoft.com/office/drawing/2014/main" xmlns="" id="{779F6ED2-0495-E921-99CD-E35BC1E1C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200" y="4414838"/>
                <a:ext cx="165100" cy="112712"/>
              </a:xfrm>
              <a:custGeom>
                <a:avLst/>
                <a:gdLst>
                  <a:gd name="T0" fmla="*/ 384 w 626"/>
                  <a:gd name="T1" fmla="*/ 55 h 430"/>
                  <a:gd name="T2" fmla="*/ 313 w 626"/>
                  <a:gd name="T3" fmla="*/ 164 h 430"/>
                  <a:gd name="T4" fmla="*/ 311 w 626"/>
                  <a:gd name="T5" fmla="*/ 164 h 430"/>
                  <a:gd name="T6" fmla="*/ 241 w 626"/>
                  <a:gd name="T7" fmla="*/ 55 h 430"/>
                  <a:gd name="T8" fmla="*/ 241 w 626"/>
                  <a:gd name="T9" fmla="*/ 55 h 430"/>
                  <a:gd name="T10" fmla="*/ 227 w 626"/>
                  <a:gd name="T11" fmla="*/ 32 h 430"/>
                  <a:gd name="T12" fmla="*/ 218 w 626"/>
                  <a:gd name="T13" fmla="*/ 14 h 430"/>
                  <a:gd name="T14" fmla="*/ 212 w 626"/>
                  <a:gd name="T15" fmla="*/ 0 h 430"/>
                  <a:gd name="T16" fmla="*/ 0 w 626"/>
                  <a:gd name="T17" fmla="*/ 0 h 430"/>
                  <a:gd name="T18" fmla="*/ 0 w 626"/>
                  <a:gd name="T19" fmla="*/ 0 h 430"/>
                  <a:gd name="T20" fmla="*/ 4 w 626"/>
                  <a:gd name="T21" fmla="*/ 2 h 430"/>
                  <a:gd name="T22" fmla="*/ 16 w 626"/>
                  <a:gd name="T23" fmla="*/ 10 h 430"/>
                  <a:gd name="T24" fmla="*/ 23 w 626"/>
                  <a:gd name="T25" fmla="*/ 16 h 430"/>
                  <a:gd name="T26" fmla="*/ 32 w 626"/>
                  <a:gd name="T27" fmla="*/ 25 h 430"/>
                  <a:gd name="T28" fmla="*/ 43 w 626"/>
                  <a:gd name="T29" fmla="*/ 35 h 430"/>
                  <a:gd name="T30" fmla="*/ 53 w 626"/>
                  <a:gd name="T31" fmla="*/ 48 h 430"/>
                  <a:gd name="T32" fmla="*/ 221 w 626"/>
                  <a:gd name="T33" fmla="*/ 258 h 430"/>
                  <a:gd name="T34" fmla="*/ 221 w 626"/>
                  <a:gd name="T35" fmla="*/ 382 h 430"/>
                  <a:gd name="T36" fmla="*/ 221 w 626"/>
                  <a:gd name="T37" fmla="*/ 382 h 430"/>
                  <a:gd name="T38" fmla="*/ 220 w 626"/>
                  <a:gd name="T39" fmla="*/ 394 h 430"/>
                  <a:gd name="T40" fmla="*/ 219 w 626"/>
                  <a:gd name="T41" fmla="*/ 404 h 430"/>
                  <a:gd name="T42" fmla="*/ 216 w 626"/>
                  <a:gd name="T43" fmla="*/ 412 h 430"/>
                  <a:gd name="T44" fmla="*/ 214 w 626"/>
                  <a:gd name="T45" fmla="*/ 418 h 430"/>
                  <a:gd name="T46" fmla="*/ 210 w 626"/>
                  <a:gd name="T47" fmla="*/ 428 h 430"/>
                  <a:gd name="T48" fmla="*/ 208 w 626"/>
                  <a:gd name="T49" fmla="*/ 430 h 430"/>
                  <a:gd name="T50" fmla="*/ 416 w 626"/>
                  <a:gd name="T51" fmla="*/ 430 h 430"/>
                  <a:gd name="T52" fmla="*/ 416 w 626"/>
                  <a:gd name="T53" fmla="*/ 430 h 430"/>
                  <a:gd name="T54" fmla="*/ 414 w 626"/>
                  <a:gd name="T55" fmla="*/ 428 h 430"/>
                  <a:gd name="T56" fmla="*/ 410 w 626"/>
                  <a:gd name="T57" fmla="*/ 418 h 430"/>
                  <a:gd name="T58" fmla="*/ 408 w 626"/>
                  <a:gd name="T59" fmla="*/ 412 h 430"/>
                  <a:gd name="T60" fmla="*/ 406 w 626"/>
                  <a:gd name="T61" fmla="*/ 404 h 430"/>
                  <a:gd name="T62" fmla="*/ 404 w 626"/>
                  <a:gd name="T63" fmla="*/ 394 h 430"/>
                  <a:gd name="T64" fmla="*/ 404 w 626"/>
                  <a:gd name="T65" fmla="*/ 382 h 430"/>
                  <a:gd name="T66" fmla="*/ 404 w 626"/>
                  <a:gd name="T67" fmla="*/ 258 h 430"/>
                  <a:gd name="T68" fmla="*/ 573 w 626"/>
                  <a:gd name="T69" fmla="*/ 47 h 430"/>
                  <a:gd name="T70" fmla="*/ 573 w 626"/>
                  <a:gd name="T71" fmla="*/ 47 h 430"/>
                  <a:gd name="T72" fmla="*/ 583 w 626"/>
                  <a:gd name="T73" fmla="*/ 34 h 430"/>
                  <a:gd name="T74" fmla="*/ 593 w 626"/>
                  <a:gd name="T75" fmla="*/ 24 h 430"/>
                  <a:gd name="T76" fmla="*/ 603 w 626"/>
                  <a:gd name="T77" fmla="*/ 15 h 430"/>
                  <a:gd name="T78" fmla="*/ 610 w 626"/>
                  <a:gd name="T79" fmla="*/ 9 h 430"/>
                  <a:gd name="T80" fmla="*/ 622 w 626"/>
                  <a:gd name="T81" fmla="*/ 2 h 430"/>
                  <a:gd name="T82" fmla="*/ 626 w 626"/>
                  <a:gd name="T83" fmla="*/ 0 h 430"/>
                  <a:gd name="T84" fmla="*/ 413 w 626"/>
                  <a:gd name="T85" fmla="*/ 0 h 430"/>
                  <a:gd name="T86" fmla="*/ 413 w 626"/>
                  <a:gd name="T87" fmla="*/ 0 h 430"/>
                  <a:gd name="T88" fmla="*/ 412 w 626"/>
                  <a:gd name="T89" fmla="*/ 4 h 430"/>
                  <a:gd name="T90" fmla="*/ 407 w 626"/>
                  <a:gd name="T91" fmla="*/ 14 h 430"/>
                  <a:gd name="T92" fmla="*/ 397 w 626"/>
                  <a:gd name="T93" fmla="*/ 32 h 430"/>
                  <a:gd name="T94" fmla="*/ 384 w 626"/>
                  <a:gd name="T95" fmla="*/ 55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6" h="430">
                    <a:moveTo>
                      <a:pt x="384" y="55"/>
                    </a:moveTo>
                    <a:lnTo>
                      <a:pt x="313" y="164"/>
                    </a:lnTo>
                    <a:lnTo>
                      <a:pt x="311" y="164"/>
                    </a:lnTo>
                    <a:lnTo>
                      <a:pt x="241" y="55"/>
                    </a:lnTo>
                    <a:lnTo>
                      <a:pt x="241" y="55"/>
                    </a:lnTo>
                    <a:lnTo>
                      <a:pt x="227" y="32"/>
                    </a:lnTo>
                    <a:lnTo>
                      <a:pt x="218" y="14"/>
                    </a:lnTo>
                    <a:lnTo>
                      <a:pt x="2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6" y="10"/>
                    </a:lnTo>
                    <a:lnTo>
                      <a:pt x="23" y="16"/>
                    </a:lnTo>
                    <a:lnTo>
                      <a:pt x="32" y="25"/>
                    </a:lnTo>
                    <a:lnTo>
                      <a:pt x="43" y="35"/>
                    </a:lnTo>
                    <a:lnTo>
                      <a:pt x="53" y="48"/>
                    </a:lnTo>
                    <a:lnTo>
                      <a:pt x="221" y="258"/>
                    </a:lnTo>
                    <a:lnTo>
                      <a:pt x="221" y="382"/>
                    </a:lnTo>
                    <a:lnTo>
                      <a:pt x="221" y="382"/>
                    </a:lnTo>
                    <a:lnTo>
                      <a:pt x="220" y="394"/>
                    </a:lnTo>
                    <a:lnTo>
                      <a:pt x="219" y="404"/>
                    </a:lnTo>
                    <a:lnTo>
                      <a:pt x="216" y="412"/>
                    </a:lnTo>
                    <a:lnTo>
                      <a:pt x="214" y="418"/>
                    </a:lnTo>
                    <a:lnTo>
                      <a:pt x="210" y="428"/>
                    </a:lnTo>
                    <a:lnTo>
                      <a:pt x="208" y="430"/>
                    </a:lnTo>
                    <a:lnTo>
                      <a:pt x="416" y="430"/>
                    </a:lnTo>
                    <a:lnTo>
                      <a:pt x="416" y="430"/>
                    </a:lnTo>
                    <a:lnTo>
                      <a:pt x="414" y="428"/>
                    </a:lnTo>
                    <a:lnTo>
                      <a:pt x="410" y="418"/>
                    </a:lnTo>
                    <a:lnTo>
                      <a:pt x="408" y="412"/>
                    </a:lnTo>
                    <a:lnTo>
                      <a:pt x="406" y="404"/>
                    </a:lnTo>
                    <a:lnTo>
                      <a:pt x="404" y="394"/>
                    </a:lnTo>
                    <a:lnTo>
                      <a:pt x="404" y="382"/>
                    </a:lnTo>
                    <a:lnTo>
                      <a:pt x="404" y="258"/>
                    </a:lnTo>
                    <a:lnTo>
                      <a:pt x="573" y="47"/>
                    </a:lnTo>
                    <a:lnTo>
                      <a:pt x="573" y="47"/>
                    </a:lnTo>
                    <a:lnTo>
                      <a:pt x="583" y="34"/>
                    </a:lnTo>
                    <a:lnTo>
                      <a:pt x="593" y="24"/>
                    </a:lnTo>
                    <a:lnTo>
                      <a:pt x="603" y="15"/>
                    </a:lnTo>
                    <a:lnTo>
                      <a:pt x="610" y="9"/>
                    </a:lnTo>
                    <a:lnTo>
                      <a:pt x="622" y="2"/>
                    </a:lnTo>
                    <a:lnTo>
                      <a:pt x="626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2" y="4"/>
                    </a:lnTo>
                    <a:lnTo>
                      <a:pt x="407" y="14"/>
                    </a:lnTo>
                    <a:lnTo>
                      <a:pt x="397" y="32"/>
                    </a:lnTo>
                    <a:lnTo>
                      <a:pt x="384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" name="Freeform 46">
                <a:extLst>
                  <a:ext uri="{FF2B5EF4-FFF2-40B4-BE49-F238E27FC236}">
                    <a16:creationId xmlns:a16="http://schemas.microsoft.com/office/drawing/2014/main" xmlns="" id="{92A05BAA-22E4-9969-BA7B-677121844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200" y="4414838"/>
                <a:ext cx="165100" cy="112712"/>
              </a:xfrm>
              <a:custGeom>
                <a:avLst/>
                <a:gdLst>
                  <a:gd name="T0" fmla="*/ 384 w 626"/>
                  <a:gd name="T1" fmla="*/ 55 h 430"/>
                  <a:gd name="T2" fmla="*/ 313 w 626"/>
                  <a:gd name="T3" fmla="*/ 164 h 430"/>
                  <a:gd name="T4" fmla="*/ 311 w 626"/>
                  <a:gd name="T5" fmla="*/ 164 h 430"/>
                  <a:gd name="T6" fmla="*/ 241 w 626"/>
                  <a:gd name="T7" fmla="*/ 55 h 430"/>
                  <a:gd name="T8" fmla="*/ 241 w 626"/>
                  <a:gd name="T9" fmla="*/ 55 h 430"/>
                  <a:gd name="T10" fmla="*/ 227 w 626"/>
                  <a:gd name="T11" fmla="*/ 32 h 430"/>
                  <a:gd name="T12" fmla="*/ 218 w 626"/>
                  <a:gd name="T13" fmla="*/ 14 h 430"/>
                  <a:gd name="T14" fmla="*/ 212 w 626"/>
                  <a:gd name="T15" fmla="*/ 0 h 430"/>
                  <a:gd name="T16" fmla="*/ 0 w 626"/>
                  <a:gd name="T17" fmla="*/ 0 h 430"/>
                  <a:gd name="T18" fmla="*/ 0 w 626"/>
                  <a:gd name="T19" fmla="*/ 0 h 430"/>
                  <a:gd name="T20" fmla="*/ 4 w 626"/>
                  <a:gd name="T21" fmla="*/ 2 h 430"/>
                  <a:gd name="T22" fmla="*/ 16 w 626"/>
                  <a:gd name="T23" fmla="*/ 10 h 430"/>
                  <a:gd name="T24" fmla="*/ 23 w 626"/>
                  <a:gd name="T25" fmla="*/ 16 h 430"/>
                  <a:gd name="T26" fmla="*/ 32 w 626"/>
                  <a:gd name="T27" fmla="*/ 25 h 430"/>
                  <a:gd name="T28" fmla="*/ 43 w 626"/>
                  <a:gd name="T29" fmla="*/ 35 h 430"/>
                  <a:gd name="T30" fmla="*/ 53 w 626"/>
                  <a:gd name="T31" fmla="*/ 48 h 430"/>
                  <a:gd name="T32" fmla="*/ 221 w 626"/>
                  <a:gd name="T33" fmla="*/ 258 h 430"/>
                  <a:gd name="T34" fmla="*/ 221 w 626"/>
                  <a:gd name="T35" fmla="*/ 382 h 430"/>
                  <a:gd name="T36" fmla="*/ 221 w 626"/>
                  <a:gd name="T37" fmla="*/ 382 h 430"/>
                  <a:gd name="T38" fmla="*/ 220 w 626"/>
                  <a:gd name="T39" fmla="*/ 394 h 430"/>
                  <a:gd name="T40" fmla="*/ 219 w 626"/>
                  <a:gd name="T41" fmla="*/ 404 h 430"/>
                  <a:gd name="T42" fmla="*/ 216 w 626"/>
                  <a:gd name="T43" fmla="*/ 412 h 430"/>
                  <a:gd name="T44" fmla="*/ 214 w 626"/>
                  <a:gd name="T45" fmla="*/ 418 h 430"/>
                  <a:gd name="T46" fmla="*/ 210 w 626"/>
                  <a:gd name="T47" fmla="*/ 428 h 430"/>
                  <a:gd name="T48" fmla="*/ 208 w 626"/>
                  <a:gd name="T49" fmla="*/ 430 h 430"/>
                  <a:gd name="T50" fmla="*/ 416 w 626"/>
                  <a:gd name="T51" fmla="*/ 430 h 430"/>
                  <a:gd name="T52" fmla="*/ 416 w 626"/>
                  <a:gd name="T53" fmla="*/ 430 h 430"/>
                  <a:gd name="T54" fmla="*/ 414 w 626"/>
                  <a:gd name="T55" fmla="*/ 428 h 430"/>
                  <a:gd name="T56" fmla="*/ 410 w 626"/>
                  <a:gd name="T57" fmla="*/ 418 h 430"/>
                  <a:gd name="T58" fmla="*/ 408 w 626"/>
                  <a:gd name="T59" fmla="*/ 412 h 430"/>
                  <a:gd name="T60" fmla="*/ 406 w 626"/>
                  <a:gd name="T61" fmla="*/ 404 h 430"/>
                  <a:gd name="T62" fmla="*/ 404 w 626"/>
                  <a:gd name="T63" fmla="*/ 394 h 430"/>
                  <a:gd name="T64" fmla="*/ 404 w 626"/>
                  <a:gd name="T65" fmla="*/ 382 h 430"/>
                  <a:gd name="T66" fmla="*/ 404 w 626"/>
                  <a:gd name="T67" fmla="*/ 258 h 430"/>
                  <a:gd name="T68" fmla="*/ 573 w 626"/>
                  <a:gd name="T69" fmla="*/ 47 h 430"/>
                  <a:gd name="T70" fmla="*/ 573 w 626"/>
                  <a:gd name="T71" fmla="*/ 47 h 430"/>
                  <a:gd name="T72" fmla="*/ 583 w 626"/>
                  <a:gd name="T73" fmla="*/ 34 h 430"/>
                  <a:gd name="T74" fmla="*/ 593 w 626"/>
                  <a:gd name="T75" fmla="*/ 24 h 430"/>
                  <a:gd name="T76" fmla="*/ 603 w 626"/>
                  <a:gd name="T77" fmla="*/ 15 h 430"/>
                  <a:gd name="T78" fmla="*/ 610 w 626"/>
                  <a:gd name="T79" fmla="*/ 9 h 430"/>
                  <a:gd name="T80" fmla="*/ 622 w 626"/>
                  <a:gd name="T81" fmla="*/ 2 h 430"/>
                  <a:gd name="T82" fmla="*/ 626 w 626"/>
                  <a:gd name="T83" fmla="*/ 0 h 430"/>
                  <a:gd name="T84" fmla="*/ 413 w 626"/>
                  <a:gd name="T85" fmla="*/ 0 h 430"/>
                  <a:gd name="T86" fmla="*/ 413 w 626"/>
                  <a:gd name="T87" fmla="*/ 0 h 430"/>
                  <a:gd name="T88" fmla="*/ 412 w 626"/>
                  <a:gd name="T89" fmla="*/ 4 h 430"/>
                  <a:gd name="T90" fmla="*/ 407 w 626"/>
                  <a:gd name="T91" fmla="*/ 14 h 430"/>
                  <a:gd name="T92" fmla="*/ 397 w 626"/>
                  <a:gd name="T93" fmla="*/ 32 h 430"/>
                  <a:gd name="T94" fmla="*/ 384 w 626"/>
                  <a:gd name="T95" fmla="*/ 55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6" h="430">
                    <a:moveTo>
                      <a:pt x="384" y="55"/>
                    </a:moveTo>
                    <a:lnTo>
                      <a:pt x="313" y="164"/>
                    </a:lnTo>
                    <a:lnTo>
                      <a:pt x="311" y="164"/>
                    </a:lnTo>
                    <a:lnTo>
                      <a:pt x="241" y="55"/>
                    </a:lnTo>
                    <a:lnTo>
                      <a:pt x="241" y="55"/>
                    </a:lnTo>
                    <a:lnTo>
                      <a:pt x="227" y="32"/>
                    </a:lnTo>
                    <a:lnTo>
                      <a:pt x="218" y="14"/>
                    </a:lnTo>
                    <a:lnTo>
                      <a:pt x="2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6" y="10"/>
                    </a:lnTo>
                    <a:lnTo>
                      <a:pt x="23" y="16"/>
                    </a:lnTo>
                    <a:lnTo>
                      <a:pt x="32" y="25"/>
                    </a:lnTo>
                    <a:lnTo>
                      <a:pt x="43" y="35"/>
                    </a:lnTo>
                    <a:lnTo>
                      <a:pt x="53" y="48"/>
                    </a:lnTo>
                    <a:lnTo>
                      <a:pt x="221" y="258"/>
                    </a:lnTo>
                    <a:lnTo>
                      <a:pt x="221" y="382"/>
                    </a:lnTo>
                    <a:lnTo>
                      <a:pt x="221" y="382"/>
                    </a:lnTo>
                    <a:lnTo>
                      <a:pt x="220" y="394"/>
                    </a:lnTo>
                    <a:lnTo>
                      <a:pt x="219" y="404"/>
                    </a:lnTo>
                    <a:lnTo>
                      <a:pt x="216" y="412"/>
                    </a:lnTo>
                    <a:lnTo>
                      <a:pt x="214" y="418"/>
                    </a:lnTo>
                    <a:lnTo>
                      <a:pt x="210" y="428"/>
                    </a:lnTo>
                    <a:lnTo>
                      <a:pt x="208" y="430"/>
                    </a:lnTo>
                    <a:lnTo>
                      <a:pt x="416" y="430"/>
                    </a:lnTo>
                    <a:lnTo>
                      <a:pt x="416" y="430"/>
                    </a:lnTo>
                    <a:lnTo>
                      <a:pt x="414" y="428"/>
                    </a:lnTo>
                    <a:lnTo>
                      <a:pt x="410" y="418"/>
                    </a:lnTo>
                    <a:lnTo>
                      <a:pt x="408" y="412"/>
                    </a:lnTo>
                    <a:lnTo>
                      <a:pt x="406" y="404"/>
                    </a:lnTo>
                    <a:lnTo>
                      <a:pt x="404" y="394"/>
                    </a:lnTo>
                    <a:lnTo>
                      <a:pt x="404" y="382"/>
                    </a:lnTo>
                    <a:lnTo>
                      <a:pt x="404" y="258"/>
                    </a:lnTo>
                    <a:lnTo>
                      <a:pt x="573" y="47"/>
                    </a:lnTo>
                    <a:lnTo>
                      <a:pt x="573" y="47"/>
                    </a:lnTo>
                    <a:lnTo>
                      <a:pt x="583" y="34"/>
                    </a:lnTo>
                    <a:lnTo>
                      <a:pt x="593" y="24"/>
                    </a:lnTo>
                    <a:lnTo>
                      <a:pt x="603" y="15"/>
                    </a:lnTo>
                    <a:lnTo>
                      <a:pt x="610" y="9"/>
                    </a:lnTo>
                    <a:lnTo>
                      <a:pt x="622" y="2"/>
                    </a:lnTo>
                    <a:lnTo>
                      <a:pt x="626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2" y="4"/>
                    </a:lnTo>
                    <a:lnTo>
                      <a:pt x="407" y="14"/>
                    </a:lnTo>
                    <a:lnTo>
                      <a:pt x="397" y="32"/>
                    </a:lnTo>
                    <a:lnTo>
                      <a:pt x="384" y="5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" name="Freeform 47">
                <a:extLst>
                  <a:ext uri="{FF2B5EF4-FFF2-40B4-BE49-F238E27FC236}">
                    <a16:creationId xmlns:a16="http://schemas.microsoft.com/office/drawing/2014/main" xmlns="" id="{877D49B6-1C9F-089C-62A9-628423DBB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100" y="4414838"/>
                <a:ext cx="120650" cy="112712"/>
              </a:xfrm>
              <a:custGeom>
                <a:avLst/>
                <a:gdLst>
                  <a:gd name="T0" fmla="*/ 405 w 457"/>
                  <a:gd name="T1" fmla="*/ 87 h 430"/>
                  <a:gd name="T2" fmla="*/ 405 w 457"/>
                  <a:gd name="T3" fmla="*/ 87 h 430"/>
                  <a:gd name="T4" fmla="*/ 417 w 457"/>
                  <a:gd name="T5" fmla="*/ 88 h 430"/>
                  <a:gd name="T6" fmla="*/ 427 w 457"/>
                  <a:gd name="T7" fmla="*/ 89 h 430"/>
                  <a:gd name="T8" fmla="*/ 436 w 457"/>
                  <a:gd name="T9" fmla="*/ 92 h 430"/>
                  <a:gd name="T10" fmla="*/ 444 w 457"/>
                  <a:gd name="T11" fmla="*/ 94 h 430"/>
                  <a:gd name="T12" fmla="*/ 453 w 457"/>
                  <a:gd name="T13" fmla="*/ 98 h 430"/>
                  <a:gd name="T14" fmla="*/ 457 w 457"/>
                  <a:gd name="T15" fmla="*/ 100 h 430"/>
                  <a:gd name="T16" fmla="*/ 457 w 457"/>
                  <a:gd name="T17" fmla="*/ 0 h 430"/>
                  <a:gd name="T18" fmla="*/ 0 w 457"/>
                  <a:gd name="T19" fmla="*/ 0 h 430"/>
                  <a:gd name="T20" fmla="*/ 0 w 457"/>
                  <a:gd name="T21" fmla="*/ 0 h 430"/>
                  <a:gd name="T22" fmla="*/ 3 w 457"/>
                  <a:gd name="T23" fmla="*/ 3 h 430"/>
                  <a:gd name="T24" fmla="*/ 7 w 457"/>
                  <a:gd name="T25" fmla="*/ 11 h 430"/>
                  <a:gd name="T26" fmla="*/ 10 w 457"/>
                  <a:gd name="T27" fmla="*/ 17 h 430"/>
                  <a:gd name="T28" fmla="*/ 12 w 457"/>
                  <a:gd name="T29" fmla="*/ 26 h 430"/>
                  <a:gd name="T30" fmla="*/ 13 w 457"/>
                  <a:gd name="T31" fmla="*/ 35 h 430"/>
                  <a:gd name="T32" fmla="*/ 14 w 457"/>
                  <a:gd name="T33" fmla="*/ 47 h 430"/>
                  <a:gd name="T34" fmla="*/ 14 w 457"/>
                  <a:gd name="T35" fmla="*/ 382 h 430"/>
                  <a:gd name="T36" fmla="*/ 14 w 457"/>
                  <a:gd name="T37" fmla="*/ 382 h 430"/>
                  <a:gd name="T38" fmla="*/ 13 w 457"/>
                  <a:gd name="T39" fmla="*/ 393 h 430"/>
                  <a:gd name="T40" fmla="*/ 12 w 457"/>
                  <a:gd name="T41" fmla="*/ 404 h 430"/>
                  <a:gd name="T42" fmla="*/ 10 w 457"/>
                  <a:gd name="T43" fmla="*/ 412 h 430"/>
                  <a:gd name="T44" fmla="*/ 7 w 457"/>
                  <a:gd name="T45" fmla="*/ 418 h 430"/>
                  <a:gd name="T46" fmla="*/ 3 w 457"/>
                  <a:gd name="T47" fmla="*/ 427 h 430"/>
                  <a:gd name="T48" fmla="*/ 0 w 457"/>
                  <a:gd name="T49" fmla="*/ 430 h 430"/>
                  <a:gd name="T50" fmla="*/ 210 w 457"/>
                  <a:gd name="T51" fmla="*/ 430 h 430"/>
                  <a:gd name="T52" fmla="*/ 210 w 457"/>
                  <a:gd name="T53" fmla="*/ 430 h 430"/>
                  <a:gd name="T54" fmla="*/ 208 w 457"/>
                  <a:gd name="T55" fmla="*/ 427 h 430"/>
                  <a:gd name="T56" fmla="*/ 204 w 457"/>
                  <a:gd name="T57" fmla="*/ 418 h 430"/>
                  <a:gd name="T58" fmla="*/ 202 w 457"/>
                  <a:gd name="T59" fmla="*/ 412 h 430"/>
                  <a:gd name="T60" fmla="*/ 200 w 457"/>
                  <a:gd name="T61" fmla="*/ 404 h 430"/>
                  <a:gd name="T62" fmla="*/ 198 w 457"/>
                  <a:gd name="T63" fmla="*/ 393 h 430"/>
                  <a:gd name="T64" fmla="*/ 198 w 457"/>
                  <a:gd name="T65" fmla="*/ 382 h 430"/>
                  <a:gd name="T66" fmla="*/ 198 w 457"/>
                  <a:gd name="T67" fmla="*/ 278 h 430"/>
                  <a:gd name="T68" fmla="*/ 364 w 457"/>
                  <a:gd name="T69" fmla="*/ 278 h 430"/>
                  <a:gd name="T70" fmla="*/ 364 w 457"/>
                  <a:gd name="T71" fmla="*/ 278 h 430"/>
                  <a:gd name="T72" fmla="*/ 375 w 457"/>
                  <a:gd name="T73" fmla="*/ 279 h 430"/>
                  <a:gd name="T74" fmla="*/ 386 w 457"/>
                  <a:gd name="T75" fmla="*/ 281 h 430"/>
                  <a:gd name="T76" fmla="*/ 404 w 457"/>
                  <a:gd name="T77" fmla="*/ 284 h 430"/>
                  <a:gd name="T78" fmla="*/ 416 w 457"/>
                  <a:gd name="T79" fmla="*/ 287 h 430"/>
                  <a:gd name="T80" fmla="*/ 420 w 457"/>
                  <a:gd name="T81" fmla="*/ 288 h 430"/>
                  <a:gd name="T82" fmla="*/ 420 w 457"/>
                  <a:gd name="T83" fmla="*/ 185 h 430"/>
                  <a:gd name="T84" fmla="*/ 420 w 457"/>
                  <a:gd name="T85" fmla="*/ 185 h 430"/>
                  <a:gd name="T86" fmla="*/ 404 w 457"/>
                  <a:gd name="T87" fmla="*/ 189 h 430"/>
                  <a:gd name="T88" fmla="*/ 386 w 457"/>
                  <a:gd name="T89" fmla="*/ 191 h 430"/>
                  <a:gd name="T90" fmla="*/ 364 w 457"/>
                  <a:gd name="T91" fmla="*/ 192 h 430"/>
                  <a:gd name="T92" fmla="*/ 198 w 457"/>
                  <a:gd name="T93" fmla="*/ 192 h 430"/>
                  <a:gd name="T94" fmla="*/ 198 w 457"/>
                  <a:gd name="T95" fmla="*/ 87 h 430"/>
                  <a:gd name="T96" fmla="*/ 405 w 457"/>
                  <a:gd name="T97" fmla="*/ 87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7" h="430">
                    <a:moveTo>
                      <a:pt x="405" y="87"/>
                    </a:moveTo>
                    <a:lnTo>
                      <a:pt x="405" y="87"/>
                    </a:lnTo>
                    <a:lnTo>
                      <a:pt x="417" y="88"/>
                    </a:lnTo>
                    <a:lnTo>
                      <a:pt x="427" y="89"/>
                    </a:lnTo>
                    <a:lnTo>
                      <a:pt x="436" y="92"/>
                    </a:lnTo>
                    <a:lnTo>
                      <a:pt x="444" y="94"/>
                    </a:lnTo>
                    <a:lnTo>
                      <a:pt x="453" y="98"/>
                    </a:lnTo>
                    <a:lnTo>
                      <a:pt x="457" y="100"/>
                    </a:lnTo>
                    <a:lnTo>
                      <a:pt x="45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7" y="11"/>
                    </a:lnTo>
                    <a:lnTo>
                      <a:pt x="10" y="17"/>
                    </a:lnTo>
                    <a:lnTo>
                      <a:pt x="12" y="26"/>
                    </a:lnTo>
                    <a:lnTo>
                      <a:pt x="13" y="35"/>
                    </a:lnTo>
                    <a:lnTo>
                      <a:pt x="14" y="47"/>
                    </a:lnTo>
                    <a:lnTo>
                      <a:pt x="14" y="382"/>
                    </a:lnTo>
                    <a:lnTo>
                      <a:pt x="14" y="382"/>
                    </a:lnTo>
                    <a:lnTo>
                      <a:pt x="13" y="393"/>
                    </a:lnTo>
                    <a:lnTo>
                      <a:pt x="12" y="404"/>
                    </a:lnTo>
                    <a:lnTo>
                      <a:pt x="10" y="412"/>
                    </a:lnTo>
                    <a:lnTo>
                      <a:pt x="7" y="418"/>
                    </a:lnTo>
                    <a:lnTo>
                      <a:pt x="3" y="427"/>
                    </a:lnTo>
                    <a:lnTo>
                      <a:pt x="0" y="430"/>
                    </a:lnTo>
                    <a:lnTo>
                      <a:pt x="210" y="430"/>
                    </a:lnTo>
                    <a:lnTo>
                      <a:pt x="210" y="430"/>
                    </a:lnTo>
                    <a:lnTo>
                      <a:pt x="208" y="427"/>
                    </a:lnTo>
                    <a:lnTo>
                      <a:pt x="204" y="418"/>
                    </a:lnTo>
                    <a:lnTo>
                      <a:pt x="202" y="412"/>
                    </a:lnTo>
                    <a:lnTo>
                      <a:pt x="200" y="404"/>
                    </a:lnTo>
                    <a:lnTo>
                      <a:pt x="198" y="393"/>
                    </a:lnTo>
                    <a:lnTo>
                      <a:pt x="198" y="382"/>
                    </a:lnTo>
                    <a:lnTo>
                      <a:pt x="198" y="278"/>
                    </a:lnTo>
                    <a:lnTo>
                      <a:pt x="364" y="278"/>
                    </a:lnTo>
                    <a:lnTo>
                      <a:pt x="364" y="278"/>
                    </a:lnTo>
                    <a:lnTo>
                      <a:pt x="375" y="279"/>
                    </a:lnTo>
                    <a:lnTo>
                      <a:pt x="386" y="281"/>
                    </a:lnTo>
                    <a:lnTo>
                      <a:pt x="404" y="284"/>
                    </a:lnTo>
                    <a:lnTo>
                      <a:pt x="416" y="287"/>
                    </a:lnTo>
                    <a:lnTo>
                      <a:pt x="420" y="288"/>
                    </a:lnTo>
                    <a:lnTo>
                      <a:pt x="420" y="185"/>
                    </a:lnTo>
                    <a:lnTo>
                      <a:pt x="420" y="185"/>
                    </a:lnTo>
                    <a:lnTo>
                      <a:pt x="404" y="189"/>
                    </a:lnTo>
                    <a:lnTo>
                      <a:pt x="386" y="191"/>
                    </a:lnTo>
                    <a:lnTo>
                      <a:pt x="364" y="192"/>
                    </a:lnTo>
                    <a:lnTo>
                      <a:pt x="198" y="192"/>
                    </a:lnTo>
                    <a:lnTo>
                      <a:pt x="198" y="87"/>
                    </a:lnTo>
                    <a:lnTo>
                      <a:pt x="405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" name="Freeform 48">
                <a:extLst>
                  <a:ext uri="{FF2B5EF4-FFF2-40B4-BE49-F238E27FC236}">
                    <a16:creationId xmlns:a16="http://schemas.microsoft.com/office/drawing/2014/main" xmlns="" id="{8F07B1D5-429F-CE2C-18F4-1AE224DE1D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1350" y="4414838"/>
                <a:ext cx="136525" cy="112712"/>
              </a:xfrm>
              <a:custGeom>
                <a:avLst/>
                <a:gdLst>
                  <a:gd name="T0" fmla="*/ 0 w 514"/>
                  <a:gd name="T1" fmla="*/ 0 h 430"/>
                  <a:gd name="T2" fmla="*/ 2 w 514"/>
                  <a:gd name="T3" fmla="*/ 3 h 430"/>
                  <a:gd name="T4" fmla="*/ 8 w 514"/>
                  <a:gd name="T5" fmla="*/ 17 h 430"/>
                  <a:gd name="T6" fmla="*/ 11 w 514"/>
                  <a:gd name="T7" fmla="*/ 36 h 430"/>
                  <a:gd name="T8" fmla="*/ 11 w 514"/>
                  <a:gd name="T9" fmla="*/ 382 h 430"/>
                  <a:gd name="T10" fmla="*/ 11 w 514"/>
                  <a:gd name="T11" fmla="*/ 394 h 430"/>
                  <a:gd name="T12" fmla="*/ 8 w 514"/>
                  <a:gd name="T13" fmla="*/ 412 h 430"/>
                  <a:gd name="T14" fmla="*/ 2 w 514"/>
                  <a:gd name="T15" fmla="*/ 428 h 430"/>
                  <a:gd name="T16" fmla="*/ 207 w 514"/>
                  <a:gd name="T17" fmla="*/ 430 h 430"/>
                  <a:gd name="T18" fmla="*/ 205 w 514"/>
                  <a:gd name="T19" fmla="*/ 428 h 430"/>
                  <a:gd name="T20" fmla="*/ 199 w 514"/>
                  <a:gd name="T21" fmla="*/ 412 h 430"/>
                  <a:gd name="T22" fmla="*/ 196 w 514"/>
                  <a:gd name="T23" fmla="*/ 394 h 430"/>
                  <a:gd name="T24" fmla="*/ 195 w 514"/>
                  <a:gd name="T25" fmla="*/ 278 h 430"/>
                  <a:gd name="T26" fmla="*/ 346 w 514"/>
                  <a:gd name="T27" fmla="*/ 278 h 430"/>
                  <a:gd name="T28" fmla="*/ 380 w 514"/>
                  <a:gd name="T29" fmla="*/ 276 h 430"/>
                  <a:gd name="T30" fmla="*/ 413 w 514"/>
                  <a:gd name="T31" fmla="*/ 270 h 430"/>
                  <a:gd name="T32" fmla="*/ 441 w 514"/>
                  <a:gd name="T33" fmla="*/ 259 h 430"/>
                  <a:gd name="T34" fmla="*/ 466 w 514"/>
                  <a:gd name="T35" fmla="*/ 243 h 430"/>
                  <a:gd name="T36" fmla="*/ 486 w 514"/>
                  <a:gd name="T37" fmla="*/ 223 h 430"/>
                  <a:gd name="T38" fmla="*/ 500 w 514"/>
                  <a:gd name="T39" fmla="*/ 199 h 430"/>
                  <a:gd name="T40" fmla="*/ 510 w 514"/>
                  <a:gd name="T41" fmla="*/ 171 h 430"/>
                  <a:gd name="T42" fmla="*/ 514 w 514"/>
                  <a:gd name="T43" fmla="*/ 140 h 430"/>
                  <a:gd name="T44" fmla="*/ 513 w 514"/>
                  <a:gd name="T45" fmla="*/ 123 h 430"/>
                  <a:gd name="T46" fmla="*/ 507 w 514"/>
                  <a:gd name="T47" fmla="*/ 93 h 430"/>
                  <a:gd name="T48" fmla="*/ 495 w 514"/>
                  <a:gd name="T49" fmla="*/ 66 h 430"/>
                  <a:gd name="T50" fmla="*/ 477 w 514"/>
                  <a:gd name="T51" fmla="*/ 45 h 430"/>
                  <a:gd name="T52" fmla="*/ 456 w 514"/>
                  <a:gd name="T53" fmla="*/ 27 h 430"/>
                  <a:gd name="T54" fmla="*/ 430 w 514"/>
                  <a:gd name="T55" fmla="*/ 14 h 430"/>
                  <a:gd name="T56" fmla="*/ 398 w 514"/>
                  <a:gd name="T57" fmla="*/ 5 h 430"/>
                  <a:gd name="T58" fmla="*/ 365 w 514"/>
                  <a:gd name="T59" fmla="*/ 1 h 430"/>
                  <a:gd name="T60" fmla="*/ 254 w 514"/>
                  <a:gd name="T61" fmla="*/ 199 h 430"/>
                  <a:gd name="T62" fmla="*/ 196 w 514"/>
                  <a:gd name="T63" fmla="*/ 80 h 430"/>
                  <a:gd name="T64" fmla="*/ 255 w 514"/>
                  <a:gd name="T65" fmla="*/ 80 h 430"/>
                  <a:gd name="T66" fmla="*/ 285 w 514"/>
                  <a:gd name="T67" fmla="*/ 83 h 430"/>
                  <a:gd name="T68" fmla="*/ 303 w 514"/>
                  <a:gd name="T69" fmla="*/ 90 h 430"/>
                  <a:gd name="T70" fmla="*/ 314 w 514"/>
                  <a:gd name="T71" fmla="*/ 98 h 430"/>
                  <a:gd name="T72" fmla="*/ 322 w 514"/>
                  <a:gd name="T73" fmla="*/ 107 h 430"/>
                  <a:gd name="T74" fmla="*/ 328 w 514"/>
                  <a:gd name="T75" fmla="*/ 118 h 430"/>
                  <a:gd name="T76" fmla="*/ 331 w 514"/>
                  <a:gd name="T77" fmla="*/ 131 h 430"/>
                  <a:gd name="T78" fmla="*/ 331 w 514"/>
                  <a:gd name="T79" fmla="*/ 140 h 430"/>
                  <a:gd name="T80" fmla="*/ 329 w 514"/>
                  <a:gd name="T81" fmla="*/ 154 h 430"/>
                  <a:gd name="T82" fmla="*/ 325 w 514"/>
                  <a:gd name="T83" fmla="*/ 167 h 430"/>
                  <a:gd name="T84" fmla="*/ 318 w 514"/>
                  <a:gd name="T85" fmla="*/ 177 h 430"/>
                  <a:gd name="T86" fmla="*/ 309 w 514"/>
                  <a:gd name="T87" fmla="*/ 185 h 430"/>
                  <a:gd name="T88" fmla="*/ 297 w 514"/>
                  <a:gd name="T89" fmla="*/ 192 h 430"/>
                  <a:gd name="T90" fmla="*/ 270 w 514"/>
                  <a:gd name="T91" fmla="*/ 198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4" h="430">
                    <a:moveTo>
                      <a:pt x="34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6" y="11"/>
                    </a:lnTo>
                    <a:lnTo>
                      <a:pt x="8" y="17"/>
                    </a:lnTo>
                    <a:lnTo>
                      <a:pt x="9" y="26"/>
                    </a:lnTo>
                    <a:lnTo>
                      <a:pt x="11" y="36"/>
                    </a:lnTo>
                    <a:lnTo>
                      <a:pt x="11" y="47"/>
                    </a:lnTo>
                    <a:lnTo>
                      <a:pt x="11" y="382"/>
                    </a:lnTo>
                    <a:lnTo>
                      <a:pt x="11" y="382"/>
                    </a:lnTo>
                    <a:lnTo>
                      <a:pt x="11" y="394"/>
                    </a:lnTo>
                    <a:lnTo>
                      <a:pt x="9" y="404"/>
                    </a:lnTo>
                    <a:lnTo>
                      <a:pt x="8" y="412"/>
                    </a:lnTo>
                    <a:lnTo>
                      <a:pt x="6" y="419"/>
                    </a:lnTo>
                    <a:lnTo>
                      <a:pt x="2" y="428"/>
                    </a:lnTo>
                    <a:lnTo>
                      <a:pt x="0" y="430"/>
                    </a:lnTo>
                    <a:lnTo>
                      <a:pt x="207" y="430"/>
                    </a:lnTo>
                    <a:lnTo>
                      <a:pt x="207" y="430"/>
                    </a:lnTo>
                    <a:lnTo>
                      <a:pt x="205" y="428"/>
                    </a:lnTo>
                    <a:lnTo>
                      <a:pt x="201" y="418"/>
                    </a:lnTo>
                    <a:lnTo>
                      <a:pt x="199" y="412"/>
                    </a:lnTo>
                    <a:lnTo>
                      <a:pt x="197" y="404"/>
                    </a:lnTo>
                    <a:lnTo>
                      <a:pt x="196" y="394"/>
                    </a:lnTo>
                    <a:lnTo>
                      <a:pt x="195" y="382"/>
                    </a:lnTo>
                    <a:lnTo>
                      <a:pt x="195" y="278"/>
                    </a:lnTo>
                    <a:lnTo>
                      <a:pt x="346" y="278"/>
                    </a:lnTo>
                    <a:lnTo>
                      <a:pt x="346" y="278"/>
                    </a:lnTo>
                    <a:lnTo>
                      <a:pt x="364" y="278"/>
                    </a:lnTo>
                    <a:lnTo>
                      <a:pt x="380" y="276"/>
                    </a:lnTo>
                    <a:lnTo>
                      <a:pt x="397" y="273"/>
                    </a:lnTo>
                    <a:lnTo>
                      <a:pt x="413" y="270"/>
                    </a:lnTo>
                    <a:lnTo>
                      <a:pt x="427" y="265"/>
                    </a:lnTo>
                    <a:lnTo>
                      <a:pt x="441" y="259"/>
                    </a:lnTo>
                    <a:lnTo>
                      <a:pt x="455" y="251"/>
                    </a:lnTo>
                    <a:lnTo>
                      <a:pt x="466" y="243"/>
                    </a:lnTo>
                    <a:lnTo>
                      <a:pt x="476" y="234"/>
                    </a:lnTo>
                    <a:lnTo>
                      <a:pt x="486" y="223"/>
                    </a:lnTo>
                    <a:lnTo>
                      <a:pt x="494" y="212"/>
                    </a:lnTo>
                    <a:lnTo>
                      <a:pt x="500" y="199"/>
                    </a:lnTo>
                    <a:lnTo>
                      <a:pt x="507" y="185"/>
                    </a:lnTo>
                    <a:lnTo>
                      <a:pt x="510" y="171"/>
                    </a:lnTo>
                    <a:lnTo>
                      <a:pt x="513" y="156"/>
                    </a:lnTo>
                    <a:lnTo>
                      <a:pt x="514" y="140"/>
                    </a:lnTo>
                    <a:lnTo>
                      <a:pt x="514" y="140"/>
                    </a:lnTo>
                    <a:lnTo>
                      <a:pt x="513" y="123"/>
                    </a:lnTo>
                    <a:lnTo>
                      <a:pt x="511" y="107"/>
                    </a:lnTo>
                    <a:lnTo>
                      <a:pt x="507" y="93"/>
                    </a:lnTo>
                    <a:lnTo>
                      <a:pt x="501" y="79"/>
                    </a:lnTo>
                    <a:lnTo>
                      <a:pt x="495" y="66"/>
                    </a:lnTo>
                    <a:lnTo>
                      <a:pt x="487" y="55"/>
                    </a:lnTo>
                    <a:lnTo>
                      <a:pt x="477" y="45"/>
                    </a:lnTo>
                    <a:lnTo>
                      <a:pt x="467" y="35"/>
                    </a:lnTo>
                    <a:lnTo>
                      <a:pt x="456" y="27"/>
                    </a:lnTo>
                    <a:lnTo>
                      <a:pt x="443" y="21"/>
                    </a:lnTo>
                    <a:lnTo>
                      <a:pt x="430" y="14"/>
                    </a:lnTo>
                    <a:lnTo>
                      <a:pt x="414" y="9"/>
                    </a:lnTo>
                    <a:lnTo>
                      <a:pt x="398" y="5"/>
                    </a:lnTo>
                    <a:lnTo>
                      <a:pt x="382" y="2"/>
                    </a:lnTo>
                    <a:lnTo>
                      <a:pt x="365" y="1"/>
                    </a:lnTo>
                    <a:lnTo>
                      <a:pt x="346" y="0"/>
                    </a:lnTo>
                    <a:close/>
                    <a:moveTo>
                      <a:pt x="254" y="199"/>
                    </a:moveTo>
                    <a:lnTo>
                      <a:pt x="196" y="199"/>
                    </a:lnTo>
                    <a:lnTo>
                      <a:pt x="196" y="80"/>
                    </a:lnTo>
                    <a:lnTo>
                      <a:pt x="255" y="80"/>
                    </a:lnTo>
                    <a:lnTo>
                      <a:pt x="255" y="80"/>
                    </a:lnTo>
                    <a:lnTo>
                      <a:pt x="271" y="81"/>
                    </a:lnTo>
                    <a:lnTo>
                      <a:pt x="285" y="83"/>
                    </a:lnTo>
                    <a:lnTo>
                      <a:pt x="298" y="87"/>
                    </a:lnTo>
                    <a:lnTo>
                      <a:pt x="303" y="90"/>
                    </a:lnTo>
                    <a:lnTo>
                      <a:pt x="309" y="94"/>
                    </a:lnTo>
                    <a:lnTo>
                      <a:pt x="314" y="98"/>
                    </a:lnTo>
                    <a:lnTo>
                      <a:pt x="318" y="102"/>
                    </a:lnTo>
                    <a:lnTo>
                      <a:pt x="322" y="107"/>
                    </a:lnTo>
                    <a:lnTo>
                      <a:pt x="325" y="112"/>
                    </a:lnTo>
                    <a:lnTo>
                      <a:pt x="328" y="118"/>
                    </a:lnTo>
                    <a:lnTo>
                      <a:pt x="329" y="125"/>
                    </a:lnTo>
                    <a:lnTo>
                      <a:pt x="331" y="131"/>
                    </a:lnTo>
                    <a:lnTo>
                      <a:pt x="331" y="140"/>
                    </a:lnTo>
                    <a:lnTo>
                      <a:pt x="331" y="140"/>
                    </a:lnTo>
                    <a:lnTo>
                      <a:pt x="331" y="147"/>
                    </a:lnTo>
                    <a:lnTo>
                      <a:pt x="329" y="154"/>
                    </a:lnTo>
                    <a:lnTo>
                      <a:pt x="328" y="161"/>
                    </a:lnTo>
                    <a:lnTo>
                      <a:pt x="325" y="167"/>
                    </a:lnTo>
                    <a:lnTo>
                      <a:pt x="322" y="173"/>
                    </a:lnTo>
                    <a:lnTo>
                      <a:pt x="318" y="177"/>
                    </a:lnTo>
                    <a:lnTo>
                      <a:pt x="314" y="181"/>
                    </a:lnTo>
                    <a:lnTo>
                      <a:pt x="309" y="185"/>
                    </a:lnTo>
                    <a:lnTo>
                      <a:pt x="303" y="189"/>
                    </a:lnTo>
                    <a:lnTo>
                      <a:pt x="297" y="192"/>
                    </a:lnTo>
                    <a:lnTo>
                      <a:pt x="285" y="196"/>
                    </a:lnTo>
                    <a:lnTo>
                      <a:pt x="270" y="198"/>
                    </a:lnTo>
                    <a:lnTo>
                      <a:pt x="254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" name="Freeform 49">
                <a:extLst>
                  <a:ext uri="{FF2B5EF4-FFF2-40B4-BE49-F238E27FC236}">
                    <a16:creationId xmlns:a16="http://schemas.microsoft.com/office/drawing/2014/main" xmlns="" id="{BA1FD4A1-213D-ED43-0945-3B41CBE75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350" y="4414838"/>
                <a:ext cx="136525" cy="112712"/>
              </a:xfrm>
              <a:custGeom>
                <a:avLst/>
                <a:gdLst>
                  <a:gd name="T0" fmla="*/ 346 w 514"/>
                  <a:gd name="T1" fmla="*/ 0 h 430"/>
                  <a:gd name="T2" fmla="*/ 0 w 514"/>
                  <a:gd name="T3" fmla="*/ 0 h 430"/>
                  <a:gd name="T4" fmla="*/ 0 w 514"/>
                  <a:gd name="T5" fmla="*/ 0 h 430"/>
                  <a:gd name="T6" fmla="*/ 2 w 514"/>
                  <a:gd name="T7" fmla="*/ 3 h 430"/>
                  <a:gd name="T8" fmla="*/ 6 w 514"/>
                  <a:gd name="T9" fmla="*/ 11 h 430"/>
                  <a:gd name="T10" fmla="*/ 8 w 514"/>
                  <a:gd name="T11" fmla="*/ 17 h 430"/>
                  <a:gd name="T12" fmla="*/ 9 w 514"/>
                  <a:gd name="T13" fmla="*/ 26 h 430"/>
                  <a:gd name="T14" fmla="*/ 11 w 514"/>
                  <a:gd name="T15" fmla="*/ 36 h 430"/>
                  <a:gd name="T16" fmla="*/ 11 w 514"/>
                  <a:gd name="T17" fmla="*/ 47 h 430"/>
                  <a:gd name="T18" fmla="*/ 11 w 514"/>
                  <a:gd name="T19" fmla="*/ 382 h 430"/>
                  <a:gd name="T20" fmla="*/ 11 w 514"/>
                  <a:gd name="T21" fmla="*/ 382 h 430"/>
                  <a:gd name="T22" fmla="*/ 11 w 514"/>
                  <a:gd name="T23" fmla="*/ 394 h 430"/>
                  <a:gd name="T24" fmla="*/ 9 w 514"/>
                  <a:gd name="T25" fmla="*/ 404 h 430"/>
                  <a:gd name="T26" fmla="*/ 8 w 514"/>
                  <a:gd name="T27" fmla="*/ 412 h 430"/>
                  <a:gd name="T28" fmla="*/ 6 w 514"/>
                  <a:gd name="T29" fmla="*/ 419 h 430"/>
                  <a:gd name="T30" fmla="*/ 2 w 514"/>
                  <a:gd name="T31" fmla="*/ 428 h 430"/>
                  <a:gd name="T32" fmla="*/ 0 w 514"/>
                  <a:gd name="T33" fmla="*/ 430 h 430"/>
                  <a:gd name="T34" fmla="*/ 207 w 514"/>
                  <a:gd name="T35" fmla="*/ 430 h 430"/>
                  <a:gd name="T36" fmla="*/ 207 w 514"/>
                  <a:gd name="T37" fmla="*/ 430 h 430"/>
                  <a:gd name="T38" fmla="*/ 205 w 514"/>
                  <a:gd name="T39" fmla="*/ 428 h 430"/>
                  <a:gd name="T40" fmla="*/ 201 w 514"/>
                  <a:gd name="T41" fmla="*/ 418 h 430"/>
                  <a:gd name="T42" fmla="*/ 199 w 514"/>
                  <a:gd name="T43" fmla="*/ 412 h 430"/>
                  <a:gd name="T44" fmla="*/ 197 w 514"/>
                  <a:gd name="T45" fmla="*/ 404 h 430"/>
                  <a:gd name="T46" fmla="*/ 196 w 514"/>
                  <a:gd name="T47" fmla="*/ 394 h 430"/>
                  <a:gd name="T48" fmla="*/ 195 w 514"/>
                  <a:gd name="T49" fmla="*/ 382 h 430"/>
                  <a:gd name="T50" fmla="*/ 195 w 514"/>
                  <a:gd name="T51" fmla="*/ 278 h 430"/>
                  <a:gd name="T52" fmla="*/ 346 w 514"/>
                  <a:gd name="T53" fmla="*/ 278 h 430"/>
                  <a:gd name="T54" fmla="*/ 346 w 514"/>
                  <a:gd name="T55" fmla="*/ 278 h 430"/>
                  <a:gd name="T56" fmla="*/ 364 w 514"/>
                  <a:gd name="T57" fmla="*/ 278 h 430"/>
                  <a:gd name="T58" fmla="*/ 380 w 514"/>
                  <a:gd name="T59" fmla="*/ 276 h 430"/>
                  <a:gd name="T60" fmla="*/ 397 w 514"/>
                  <a:gd name="T61" fmla="*/ 273 h 430"/>
                  <a:gd name="T62" fmla="*/ 413 w 514"/>
                  <a:gd name="T63" fmla="*/ 270 h 430"/>
                  <a:gd name="T64" fmla="*/ 427 w 514"/>
                  <a:gd name="T65" fmla="*/ 265 h 430"/>
                  <a:gd name="T66" fmla="*/ 441 w 514"/>
                  <a:gd name="T67" fmla="*/ 259 h 430"/>
                  <a:gd name="T68" fmla="*/ 455 w 514"/>
                  <a:gd name="T69" fmla="*/ 251 h 430"/>
                  <a:gd name="T70" fmla="*/ 466 w 514"/>
                  <a:gd name="T71" fmla="*/ 243 h 430"/>
                  <a:gd name="T72" fmla="*/ 476 w 514"/>
                  <a:gd name="T73" fmla="*/ 234 h 430"/>
                  <a:gd name="T74" fmla="*/ 486 w 514"/>
                  <a:gd name="T75" fmla="*/ 223 h 430"/>
                  <a:gd name="T76" fmla="*/ 494 w 514"/>
                  <a:gd name="T77" fmla="*/ 212 h 430"/>
                  <a:gd name="T78" fmla="*/ 500 w 514"/>
                  <a:gd name="T79" fmla="*/ 199 h 430"/>
                  <a:gd name="T80" fmla="*/ 507 w 514"/>
                  <a:gd name="T81" fmla="*/ 185 h 430"/>
                  <a:gd name="T82" fmla="*/ 510 w 514"/>
                  <a:gd name="T83" fmla="*/ 171 h 430"/>
                  <a:gd name="T84" fmla="*/ 513 w 514"/>
                  <a:gd name="T85" fmla="*/ 156 h 430"/>
                  <a:gd name="T86" fmla="*/ 514 w 514"/>
                  <a:gd name="T87" fmla="*/ 140 h 430"/>
                  <a:gd name="T88" fmla="*/ 514 w 514"/>
                  <a:gd name="T89" fmla="*/ 140 h 430"/>
                  <a:gd name="T90" fmla="*/ 513 w 514"/>
                  <a:gd name="T91" fmla="*/ 123 h 430"/>
                  <a:gd name="T92" fmla="*/ 511 w 514"/>
                  <a:gd name="T93" fmla="*/ 107 h 430"/>
                  <a:gd name="T94" fmla="*/ 507 w 514"/>
                  <a:gd name="T95" fmla="*/ 93 h 430"/>
                  <a:gd name="T96" fmla="*/ 501 w 514"/>
                  <a:gd name="T97" fmla="*/ 79 h 430"/>
                  <a:gd name="T98" fmla="*/ 495 w 514"/>
                  <a:gd name="T99" fmla="*/ 66 h 430"/>
                  <a:gd name="T100" fmla="*/ 487 w 514"/>
                  <a:gd name="T101" fmla="*/ 55 h 430"/>
                  <a:gd name="T102" fmla="*/ 477 w 514"/>
                  <a:gd name="T103" fmla="*/ 45 h 430"/>
                  <a:gd name="T104" fmla="*/ 467 w 514"/>
                  <a:gd name="T105" fmla="*/ 35 h 430"/>
                  <a:gd name="T106" fmla="*/ 456 w 514"/>
                  <a:gd name="T107" fmla="*/ 27 h 430"/>
                  <a:gd name="T108" fmla="*/ 443 w 514"/>
                  <a:gd name="T109" fmla="*/ 21 h 430"/>
                  <a:gd name="T110" fmla="*/ 430 w 514"/>
                  <a:gd name="T111" fmla="*/ 14 h 430"/>
                  <a:gd name="T112" fmla="*/ 414 w 514"/>
                  <a:gd name="T113" fmla="*/ 9 h 430"/>
                  <a:gd name="T114" fmla="*/ 398 w 514"/>
                  <a:gd name="T115" fmla="*/ 5 h 430"/>
                  <a:gd name="T116" fmla="*/ 382 w 514"/>
                  <a:gd name="T117" fmla="*/ 2 h 430"/>
                  <a:gd name="T118" fmla="*/ 365 w 514"/>
                  <a:gd name="T119" fmla="*/ 1 h 430"/>
                  <a:gd name="T120" fmla="*/ 346 w 514"/>
                  <a:gd name="T12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4" h="430">
                    <a:moveTo>
                      <a:pt x="34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6" y="11"/>
                    </a:lnTo>
                    <a:lnTo>
                      <a:pt x="8" y="17"/>
                    </a:lnTo>
                    <a:lnTo>
                      <a:pt x="9" y="26"/>
                    </a:lnTo>
                    <a:lnTo>
                      <a:pt x="11" y="36"/>
                    </a:lnTo>
                    <a:lnTo>
                      <a:pt x="11" y="47"/>
                    </a:lnTo>
                    <a:lnTo>
                      <a:pt x="11" y="382"/>
                    </a:lnTo>
                    <a:lnTo>
                      <a:pt x="11" y="382"/>
                    </a:lnTo>
                    <a:lnTo>
                      <a:pt x="11" y="394"/>
                    </a:lnTo>
                    <a:lnTo>
                      <a:pt x="9" y="404"/>
                    </a:lnTo>
                    <a:lnTo>
                      <a:pt x="8" y="412"/>
                    </a:lnTo>
                    <a:lnTo>
                      <a:pt x="6" y="419"/>
                    </a:lnTo>
                    <a:lnTo>
                      <a:pt x="2" y="428"/>
                    </a:lnTo>
                    <a:lnTo>
                      <a:pt x="0" y="430"/>
                    </a:lnTo>
                    <a:lnTo>
                      <a:pt x="207" y="430"/>
                    </a:lnTo>
                    <a:lnTo>
                      <a:pt x="207" y="430"/>
                    </a:lnTo>
                    <a:lnTo>
                      <a:pt x="205" y="428"/>
                    </a:lnTo>
                    <a:lnTo>
                      <a:pt x="201" y="418"/>
                    </a:lnTo>
                    <a:lnTo>
                      <a:pt x="199" y="412"/>
                    </a:lnTo>
                    <a:lnTo>
                      <a:pt x="197" y="404"/>
                    </a:lnTo>
                    <a:lnTo>
                      <a:pt x="196" y="394"/>
                    </a:lnTo>
                    <a:lnTo>
                      <a:pt x="195" y="382"/>
                    </a:lnTo>
                    <a:lnTo>
                      <a:pt x="195" y="278"/>
                    </a:lnTo>
                    <a:lnTo>
                      <a:pt x="346" y="278"/>
                    </a:lnTo>
                    <a:lnTo>
                      <a:pt x="346" y="278"/>
                    </a:lnTo>
                    <a:lnTo>
                      <a:pt x="364" y="278"/>
                    </a:lnTo>
                    <a:lnTo>
                      <a:pt x="380" y="276"/>
                    </a:lnTo>
                    <a:lnTo>
                      <a:pt x="397" y="273"/>
                    </a:lnTo>
                    <a:lnTo>
                      <a:pt x="413" y="270"/>
                    </a:lnTo>
                    <a:lnTo>
                      <a:pt x="427" y="265"/>
                    </a:lnTo>
                    <a:lnTo>
                      <a:pt x="441" y="259"/>
                    </a:lnTo>
                    <a:lnTo>
                      <a:pt x="455" y="251"/>
                    </a:lnTo>
                    <a:lnTo>
                      <a:pt x="466" y="243"/>
                    </a:lnTo>
                    <a:lnTo>
                      <a:pt x="476" y="234"/>
                    </a:lnTo>
                    <a:lnTo>
                      <a:pt x="486" y="223"/>
                    </a:lnTo>
                    <a:lnTo>
                      <a:pt x="494" y="212"/>
                    </a:lnTo>
                    <a:lnTo>
                      <a:pt x="500" y="199"/>
                    </a:lnTo>
                    <a:lnTo>
                      <a:pt x="507" y="185"/>
                    </a:lnTo>
                    <a:lnTo>
                      <a:pt x="510" y="171"/>
                    </a:lnTo>
                    <a:lnTo>
                      <a:pt x="513" y="156"/>
                    </a:lnTo>
                    <a:lnTo>
                      <a:pt x="514" y="140"/>
                    </a:lnTo>
                    <a:lnTo>
                      <a:pt x="514" y="140"/>
                    </a:lnTo>
                    <a:lnTo>
                      <a:pt x="513" y="123"/>
                    </a:lnTo>
                    <a:lnTo>
                      <a:pt x="511" y="107"/>
                    </a:lnTo>
                    <a:lnTo>
                      <a:pt x="507" y="93"/>
                    </a:lnTo>
                    <a:lnTo>
                      <a:pt x="501" y="79"/>
                    </a:lnTo>
                    <a:lnTo>
                      <a:pt x="495" y="66"/>
                    </a:lnTo>
                    <a:lnTo>
                      <a:pt x="487" y="55"/>
                    </a:lnTo>
                    <a:lnTo>
                      <a:pt x="477" y="45"/>
                    </a:lnTo>
                    <a:lnTo>
                      <a:pt x="467" y="35"/>
                    </a:lnTo>
                    <a:lnTo>
                      <a:pt x="456" y="27"/>
                    </a:lnTo>
                    <a:lnTo>
                      <a:pt x="443" y="21"/>
                    </a:lnTo>
                    <a:lnTo>
                      <a:pt x="430" y="14"/>
                    </a:lnTo>
                    <a:lnTo>
                      <a:pt x="414" y="9"/>
                    </a:lnTo>
                    <a:lnTo>
                      <a:pt x="398" y="5"/>
                    </a:lnTo>
                    <a:lnTo>
                      <a:pt x="382" y="2"/>
                    </a:lnTo>
                    <a:lnTo>
                      <a:pt x="365" y="1"/>
                    </a:lnTo>
                    <a:lnTo>
                      <a:pt x="3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" name="Freeform 50">
                <a:extLst>
                  <a:ext uri="{FF2B5EF4-FFF2-40B4-BE49-F238E27FC236}">
                    <a16:creationId xmlns:a16="http://schemas.microsoft.com/office/drawing/2014/main" xmlns="" id="{29E43260-37FB-EE0A-77E7-863C90110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738" y="4435475"/>
                <a:ext cx="36513" cy="31750"/>
              </a:xfrm>
              <a:custGeom>
                <a:avLst/>
                <a:gdLst>
                  <a:gd name="T0" fmla="*/ 58 w 135"/>
                  <a:gd name="T1" fmla="*/ 119 h 119"/>
                  <a:gd name="T2" fmla="*/ 0 w 135"/>
                  <a:gd name="T3" fmla="*/ 119 h 119"/>
                  <a:gd name="T4" fmla="*/ 0 w 135"/>
                  <a:gd name="T5" fmla="*/ 0 h 119"/>
                  <a:gd name="T6" fmla="*/ 59 w 135"/>
                  <a:gd name="T7" fmla="*/ 0 h 119"/>
                  <a:gd name="T8" fmla="*/ 59 w 135"/>
                  <a:gd name="T9" fmla="*/ 0 h 119"/>
                  <a:gd name="T10" fmla="*/ 75 w 135"/>
                  <a:gd name="T11" fmla="*/ 1 h 119"/>
                  <a:gd name="T12" fmla="*/ 89 w 135"/>
                  <a:gd name="T13" fmla="*/ 3 h 119"/>
                  <a:gd name="T14" fmla="*/ 102 w 135"/>
                  <a:gd name="T15" fmla="*/ 7 h 119"/>
                  <a:gd name="T16" fmla="*/ 107 w 135"/>
                  <a:gd name="T17" fmla="*/ 10 h 119"/>
                  <a:gd name="T18" fmla="*/ 113 w 135"/>
                  <a:gd name="T19" fmla="*/ 14 h 119"/>
                  <a:gd name="T20" fmla="*/ 118 w 135"/>
                  <a:gd name="T21" fmla="*/ 18 h 119"/>
                  <a:gd name="T22" fmla="*/ 122 w 135"/>
                  <a:gd name="T23" fmla="*/ 22 h 119"/>
                  <a:gd name="T24" fmla="*/ 126 w 135"/>
                  <a:gd name="T25" fmla="*/ 27 h 119"/>
                  <a:gd name="T26" fmla="*/ 129 w 135"/>
                  <a:gd name="T27" fmla="*/ 32 h 119"/>
                  <a:gd name="T28" fmla="*/ 132 w 135"/>
                  <a:gd name="T29" fmla="*/ 38 h 119"/>
                  <a:gd name="T30" fmla="*/ 133 w 135"/>
                  <a:gd name="T31" fmla="*/ 45 h 119"/>
                  <a:gd name="T32" fmla="*/ 135 w 135"/>
                  <a:gd name="T33" fmla="*/ 51 h 119"/>
                  <a:gd name="T34" fmla="*/ 135 w 135"/>
                  <a:gd name="T35" fmla="*/ 60 h 119"/>
                  <a:gd name="T36" fmla="*/ 135 w 135"/>
                  <a:gd name="T37" fmla="*/ 60 h 119"/>
                  <a:gd name="T38" fmla="*/ 135 w 135"/>
                  <a:gd name="T39" fmla="*/ 67 h 119"/>
                  <a:gd name="T40" fmla="*/ 133 w 135"/>
                  <a:gd name="T41" fmla="*/ 74 h 119"/>
                  <a:gd name="T42" fmla="*/ 132 w 135"/>
                  <a:gd name="T43" fmla="*/ 81 h 119"/>
                  <a:gd name="T44" fmla="*/ 129 w 135"/>
                  <a:gd name="T45" fmla="*/ 87 h 119"/>
                  <a:gd name="T46" fmla="*/ 126 w 135"/>
                  <a:gd name="T47" fmla="*/ 93 h 119"/>
                  <a:gd name="T48" fmla="*/ 122 w 135"/>
                  <a:gd name="T49" fmla="*/ 97 h 119"/>
                  <a:gd name="T50" fmla="*/ 118 w 135"/>
                  <a:gd name="T51" fmla="*/ 101 h 119"/>
                  <a:gd name="T52" fmla="*/ 113 w 135"/>
                  <a:gd name="T53" fmla="*/ 105 h 119"/>
                  <a:gd name="T54" fmla="*/ 107 w 135"/>
                  <a:gd name="T55" fmla="*/ 109 h 119"/>
                  <a:gd name="T56" fmla="*/ 101 w 135"/>
                  <a:gd name="T57" fmla="*/ 112 h 119"/>
                  <a:gd name="T58" fmla="*/ 89 w 135"/>
                  <a:gd name="T59" fmla="*/ 116 h 119"/>
                  <a:gd name="T60" fmla="*/ 74 w 135"/>
                  <a:gd name="T61" fmla="*/ 118 h 119"/>
                  <a:gd name="T62" fmla="*/ 58 w 135"/>
                  <a:gd name="T6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5" h="119">
                    <a:moveTo>
                      <a:pt x="58" y="119"/>
                    </a:moveTo>
                    <a:lnTo>
                      <a:pt x="0" y="119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5" y="1"/>
                    </a:lnTo>
                    <a:lnTo>
                      <a:pt x="89" y="3"/>
                    </a:lnTo>
                    <a:lnTo>
                      <a:pt x="102" y="7"/>
                    </a:lnTo>
                    <a:lnTo>
                      <a:pt x="107" y="10"/>
                    </a:lnTo>
                    <a:lnTo>
                      <a:pt x="113" y="14"/>
                    </a:lnTo>
                    <a:lnTo>
                      <a:pt x="118" y="18"/>
                    </a:lnTo>
                    <a:lnTo>
                      <a:pt x="122" y="22"/>
                    </a:lnTo>
                    <a:lnTo>
                      <a:pt x="126" y="27"/>
                    </a:lnTo>
                    <a:lnTo>
                      <a:pt x="129" y="32"/>
                    </a:lnTo>
                    <a:lnTo>
                      <a:pt x="132" y="38"/>
                    </a:lnTo>
                    <a:lnTo>
                      <a:pt x="133" y="45"/>
                    </a:lnTo>
                    <a:lnTo>
                      <a:pt x="135" y="51"/>
                    </a:lnTo>
                    <a:lnTo>
                      <a:pt x="135" y="60"/>
                    </a:lnTo>
                    <a:lnTo>
                      <a:pt x="135" y="60"/>
                    </a:lnTo>
                    <a:lnTo>
                      <a:pt x="135" y="67"/>
                    </a:lnTo>
                    <a:lnTo>
                      <a:pt x="133" y="74"/>
                    </a:lnTo>
                    <a:lnTo>
                      <a:pt x="132" y="81"/>
                    </a:lnTo>
                    <a:lnTo>
                      <a:pt x="129" y="87"/>
                    </a:lnTo>
                    <a:lnTo>
                      <a:pt x="126" y="93"/>
                    </a:lnTo>
                    <a:lnTo>
                      <a:pt x="122" y="97"/>
                    </a:lnTo>
                    <a:lnTo>
                      <a:pt x="118" y="101"/>
                    </a:lnTo>
                    <a:lnTo>
                      <a:pt x="113" y="105"/>
                    </a:lnTo>
                    <a:lnTo>
                      <a:pt x="107" y="109"/>
                    </a:lnTo>
                    <a:lnTo>
                      <a:pt x="101" y="112"/>
                    </a:lnTo>
                    <a:lnTo>
                      <a:pt x="89" y="116"/>
                    </a:lnTo>
                    <a:lnTo>
                      <a:pt x="74" y="118"/>
                    </a:lnTo>
                    <a:lnTo>
                      <a:pt x="58" y="1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51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8BD06CC0-5C90-4FF1-A007-67DBA1D0F478}"/>
              </a:ext>
            </a:extLst>
          </p:cNvPr>
          <p:cNvSpPr txBox="1">
            <a:spLocks/>
          </p:cNvSpPr>
          <p:nvPr/>
        </p:nvSpPr>
        <p:spPr>
          <a:xfrm>
            <a:off x="431559" y="2216140"/>
            <a:ext cx="58046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endParaRPr kumimoji="0" lang="x-non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xmlns="" id="{A01F97D9-0D76-4BD3-9C8F-0A5E366900F9}"/>
              </a:ext>
            </a:extLst>
          </p:cNvPr>
          <p:cNvSpPr txBox="1">
            <a:spLocks/>
          </p:cNvSpPr>
          <p:nvPr/>
        </p:nvSpPr>
        <p:spPr>
          <a:xfrm>
            <a:off x="981655" y="3101943"/>
            <a:ext cx="5131347" cy="349977"/>
          </a:xfrm>
          <a:prstGeom prst="rect">
            <a:avLst/>
          </a:pr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0 Marcador de texto">
            <a:extLst>
              <a:ext uri="{FF2B5EF4-FFF2-40B4-BE49-F238E27FC236}">
                <a16:creationId xmlns:a16="http://schemas.microsoft.com/office/drawing/2014/main" xmlns="" id="{C32F6ACE-AB7D-4538-B416-390DB4D599BE}"/>
              </a:ext>
            </a:extLst>
          </p:cNvPr>
          <p:cNvSpPr txBox="1">
            <a:spLocks/>
          </p:cNvSpPr>
          <p:nvPr/>
        </p:nvSpPr>
        <p:spPr>
          <a:xfrm>
            <a:off x="427878" y="3058704"/>
            <a:ext cx="58046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8" name="11 Marcador de texto">
            <a:extLst>
              <a:ext uri="{FF2B5EF4-FFF2-40B4-BE49-F238E27FC236}">
                <a16:creationId xmlns:a16="http://schemas.microsoft.com/office/drawing/2014/main" xmlns="" id="{2B22672E-6893-4D94-A823-85D419B43B86}"/>
              </a:ext>
            </a:extLst>
          </p:cNvPr>
          <p:cNvSpPr txBox="1">
            <a:spLocks/>
          </p:cNvSpPr>
          <p:nvPr/>
        </p:nvSpPr>
        <p:spPr>
          <a:xfrm>
            <a:off x="1008339" y="3921712"/>
            <a:ext cx="5006652" cy="291392"/>
          </a:xfrm>
          <a:prstGeom prst="rect">
            <a:avLst/>
          </a:pr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TECNICA DE BOLAS DIVERGENTES</a:t>
            </a: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xmlns="" id="{92BE02D5-53D7-4CB2-B496-851D6EBF0A77}"/>
              </a:ext>
            </a:extLst>
          </p:cNvPr>
          <p:cNvSpPr txBox="1">
            <a:spLocks/>
          </p:cNvSpPr>
          <p:nvPr/>
        </p:nvSpPr>
        <p:spPr>
          <a:xfrm>
            <a:off x="427877" y="3857133"/>
            <a:ext cx="58046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3 Marcador de texto">
            <a:extLst>
              <a:ext uri="{FF2B5EF4-FFF2-40B4-BE49-F238E27FC236}">
                <a16:creationId xmlns:a16="http://schemas.microsoft.com/office/drawing/2014/main" xmlns="" id="{7294ABA3-79AF-47E5-80AA-0A1ADBF78EEE}"/>
              </a:ext>
            </a:extLst>
          </p:cNvPr>
          <p:cNvSpPr txBox="1">
            <a:spLocks/>
          </p:cNvSpPr>
          <p:nvPr/>
        </p:nvSpPr>
        <p:spPr>
          <a:xfrm>
            <a:off x="981655" y="4676002"/>
            <a:ext cx="6092687" cy="291392"/>
          </a:xfrm>
          <a:prstGeom prst="rect">
            <a:avLst/>
          </a:pr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</a:rPr>
              <a:t>PRIMERA FASE PILOTO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4 Marcador de texto">
            <a:extLst>
              <a:ext uri="{FF2B5EF4-FFF2-40B4-BE49-F238E27FC236}">
                <a16:creationId xmlns:a16="http://schemas.microsoft.com/office/drawing/2014/main" xmlns="" id="{C4798B62-1897-42E0-A4D1-CA9292E45B99}"/>
              </a:ext>
            </a:extLst>
          </p:cNvPr>
          <p:cNvSpPr txBox="1">
            <a:spLocks/>
          </p:cNvSpPr>
          <p:nvPr/>
        </p:nvSpPr>
        <p:spPr>
          <a:xfrm>
            <a:off x="431559" y="4618128"/>
            <a:ext cx="58046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5 Marcador de texto">
            <a:extLst>
              <a:ext uri="{FF2B5EF4-FFF2-40B4-BE49-F238E27FC236}">
                <a16:creationId xmlns:a16="http://schemas.microsoft.com/office/drawing/2014/main" xmlns="" id="{442B5FE4-B7EE-435C-8E24-88D327AB220B}"/>
              </a:ext>
            </a:extLst>
          </p:cNvPr>
          <p:cNvSpPr txBox="1">
            <a:spLocks/>
          </p:cNvSpPr>
          <p:nvPr/>
        </p:nvSpPr>
        <p:spPr>
          <a:xfrm>
            <a:off x="981655" y="5423262"/>
            <a:ext cx="5474305" cy="291392"/>
          </a:xfrm>
          <a:prstGeom prst="rect">
            <a:avLst/>
          </a:pr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MÉTODO DE EVALUACIÓN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16 Marcador de texto">
            <a:extLst>
              <a:ext uri="{FF2B5EF4-FFF2-40B4-BE49-F238E27FC236}">
                <a16:creationId xmlns:a16="http://schemas.microsoft.com/office/drawing/2014/main" xmlns="" id="{2E8B5D4F-FED5-4917-ABD7-9677C40DD351}"/>
              </a:ext>
            </a:extLst>
          </p:cNvPr>
          <p:cNvSpPr txBox="1">
            <a:spLocks/>
          </p:cNvSpPr>
          <p:nvPr/>
        </p:nvSpPr>
        <p:spPr>
          <a:xfrm>
            <a:off x="427875" y="5354558"/>
            <a:ext cx="58046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4" name="17 Marcador de texto">
            <a:extLst>
              <a:ext uri="{FF2B5EF4-FFF2-40B4-BE49-F238E27FC236}">
                <a16:creationId xmlns:a16="http://schemas.microsoft.com/office/drawing/2014/main" xmlns="" id="{2508FC9B-E047-4EAF-B85C-AC982A7DA502}"/>
              </a:ext>
            </a:extLst>
          </p:cNvPr>
          <p:cNvSpPr txBox="1">
            <a:spLocks/>
          </p:cNvSpPr>
          <p:nvPr/>
        </p:nvSpPr>
        <p:spPr>
          <a:xfrm>
            <a:off x="7327616" y="2258693"/>
            <a:ext cx="5474305" cy="291392"/>
          </a:xfrm>
          <a:prstGeom prst="rect">
            <a:avLst/>
          </a:pr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lang="es-AR" sz="2000" dirty="0">
                <a:solidFill>
                  <a:srgbClr val="000000"/>
                </a:solidFill>
              </a:rPr>
              <a:t>CALIBRACIÓN DE LA METODOLOGÍA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18 Marcador de texto">
            <a:extLst>
              <a:ext uri="{FF2B5EF4-FFF2-40B4-BE49-F238E27FC236}">
                <a16:creationId xmlns:a16="http://schemas.microsoft.com/office/drawing/2014/main" xmlns="" id="{C2C54ED9-559D-4910-9A6E-C92A02ED8EB0}"/>
              </a:ext>
            </a:extLst>
          </p:cNvPr>
          <p:cNvSpPr txBox="1">
            <a:spLocks/>
          </p:cNvSpPr>
          <p:nvPr/>
        </p:nvSpPr>
        <p:spPr>
          <a:xfrm>
            <a:off x="6807821" y="2216140"/>
            <a:ext cx="58046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7" name="18 Marcador de texto">
            <a:extLst>
              <a:ext uri="{FF2B5EF4-FFF2-40B4-BE49-F238E27FC236}">
                <a16:creationId xmlns:a16="http://schemas.microsoft.com/office/drawing/2014/main" xmlns="" id="{4E431EAB-306A-4C6C-B411-D090D74CC512}"/>
              </a:ext>
            </a:extLst>
          </p:cNvPr>
          <p:cNvSpPr txBox="1">
            <a:spLocks/>
          </p:cNvSpPr>
          <p:nvPr/>
        </p:nvSpPr>
        <p:spPr>
          <a:xfrm>
            <a:off x="6807821" y="3219694"/>
            <a:ext cx="58046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18" name="19 Marcador de texto">
            <a:extLst>
              <a:ext uri="{FF2B5EF4-FFF2-40B4-BE49-F238E27FC236}">
                <a16:creationId xmlns:a16="http://schemas.microsoft.com/office/drawing/2014/main" xmlns="" id="{64E927D3-9FFD-4070-89FC-021F28600955}"/>
              </a:ext>
            </a:extLst>
          </p:cNvPr>
          <p:cNvSpPr txBox="1">
            <a:spLocks/>
          </p:cNvSpPr>
          <p:nvPr/>
        </p:nvSpPr>
        <p:spPr>
          <a:xfrm>
            <a:off x="7327616" y="4181355"/>
            <a:ext cx="4418098" cy="291392"/>
          </a:xfrm>
          <a:prstGeom prst="rect">
            <a:avLst/>
          </a:pr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9" name="18 Marcador de texto">
            <a:extLst>
              <a:ext uri="{FF2B5EF4-FFF2-40B4-BE49-F238E27FC236}">
                <a16:creationId xmlns:a16="http://schemas.microsoft.com/office/drawing/2014/main" xmlns="" id="{5B112769-7C2B-4ADD-8B7D-B65F8C949540}"/>
              </a:ext>
            </a:extLst>
          </p:cNvPr>
          <p:cNvSpPr txBox="1">
            <a:spLocks/>
          </p:cNvSpPr>
          <p:nvPr/>
        </p:nvSpPr>
        <p:spPr>
          <a:xfrm>
            <a:off x="6807821" y="4083853"/>
            <a:ext cx="58046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20" name="19 Marcador de texto">
            <a:extLst>
              <a:ext uri="{FF2B5EF4-FFF2-40B4-BE49-F238E27FC236}">
                <a16:creationId xmlns:a16="http://schemas.microsoft.com/office/drawing/2014/main" xmlns="" id="{6527A8CF-F764-417E-BE6A-77795BD10E2F}"/>
              </a:ext>
            </a:extLst>
          </p:cNvPr>
          <p:cNvSpPr txBox="1">
            <a:spLocks/>
          </p:cNvSpPr>
          <p:nvPr/>
        </p:nvSpPr>
        <p:spPr>
          <a:xfrm>
            <a:off x="7327616" y="5001010"/>
            <a:ext cx="4475633" cy="291392"/>
          </a:xfrm>
          <a:prstGeom prst="rect">
            <a:avLst/>
          </a:pr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7722205E-14D8-43FB-9AE8-37386C692F9B}"/>
              </a:ext>
            </a:extLst>
          </p:cNvPr>
          <p:cNvSpPr txBox="1">
            <a:spLocks/>
          </p:cNvSpPr>
          <p:nvPr/>
        </p:nvSpPr>
        <p:spPr>
          <a:xfrm>
            <a:off x="838200" y="1047751"/>
            <a:ext cx="10515600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22" name="18 Marcador de texto">
            <a:extLst>
              <a:ext uri="{FF2B5EF4-FFF2-40B4-BE49-F238E27FC236}">
                <a16:creationId xmlns:a16="http://schemas.microsoft.com/office/drawing/2014/main" xmlns="" id="{0E1F4097-C2C7-4206-AE3E-71FFF43661DD}"/>
              </a:ext>
            </a:extLst>
          </p:cNvPr>
          <p:cNvSpPr txBox="1">
            <a:spLocks/>
          </p:cNvSpPr>
          <p:nvPr/>
        </p:nvSpPr>
        <p:spPr>
          <a:xfrm>
            <a:off x="6807821" y="4920936"/>
            <a:ext cx="58046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23" name="11 Marcador de texto">
            <a:extLst>
              <a:ext uri="{FF2B5EF4-FFF2-40B4-BE49-F238E27FC236}">
                <a16:creationId xmlns:a16="http://schemas.microsoft.com/office/drawing/2014/main" xmlns="" id="{0D6BDA6C-EFD0-4482-92EA-DF954E3C0ECD}"/>
              </a:ext>
            </a:extLst>
          </p:cNvPr>
          <p:cNvSpPr txBox="1">
            <a:spLocks/>
          </p:cNvSpPr>
          <p:nvPr/>
        </p:nvSpPr>
        <p:spPr>
          <a:xfrm>
            <a:off x="1008339" y="2265766"/>
            <a:ext cx="5006652" cy="291392"/>
          </a:xfrm>
          <a:prstGeom prst="rect">
            <a:avLst/>
          </a:pr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24" name="17 Marcador de texto">
            <a:extLst>
              <a:ext uri="{FF2B5EF4-FFF2-40B4-BE49-F238E27FC236}">
                <a16:creationId xmlns:a16="http://schemas.microsoft.com/office/drawing/2014/main" xmlns="" id="{67D24799-8490-499A-8975-24B639774DBC}"/>
              </a:ext>
            </a:extLst>
          </p:cNvPr>
          <p:cNvSpPr txBox="1">
            <a:spLocks/>
          </p:cNvSpPr>
          <p:nvPr/>
        </p:nvSpPr>
        <p:spPr>
          <a:xfrm>
            <a:off x="7388285" y="3274053"/>
            <a:ext cx="5474305" cy="291392"/>
          </a:xfrm>
          <a:prstGeom prst="rect">
            <a:avLst/>
          </a:pr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dirty="0">
                <a:solidFill>
                  <a:srgbClr val="000000"/>
                </a:solidFill>
              </a:rPr>
              <a:t>SEGUNDA FASE PILOTO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2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8B741C4-9DF1-459E-9258-2005D73D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1"/>
            <a:ext cx="10515600" cy="49530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s-AR" sz="32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1F26CEE-D3EA-4D01-97BF-FCF4D4BE908D}"/>
              </a:ext>
            </a:extLst>
          </p:cNvPr>
          <p:cNvSpPr txBox="1"/>
          <p:nvPr/>
        </p:nvSpPr>
        <p:spPr>
          <a:xfrm>
            <a:off x="338956" y="1516925"/>
            <a:ext cx="7987626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/>
              <a:t>Las fracturas hidráulicas son cada vez más frecuente en la cuenca del Golfo San Jorge.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/>
              <a:t>Por la distribución vertical que presentan los reservorios de interés. implica la utilización frecuente de herramientas de pozo, como packer doble, que hacen lentas las terminaciones y demoran a los set de fracturas.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/>
              <a:t>Para intentar optimizar tiempos de intervención, se propone utilizar la técnica de divergencia.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15AFD91-E97D-4037-A4F9-F1BBBACDA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1736149"/>
            <a:ext cx="3204344" cy="45299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D9620D2-8683-45C6-9B2D-4E5A62F05F75}"/>
              </a:ext>
            </a:extLst>
          </p:cNvPr>
          <p:cNvSpPr txBox="1"/>
          <p:nvPr/>
        </p:nvSpPr>
        <p:spPr>
          <a:xfrm>
            <a:off x="507031" y="5023268"/>
            <a:ext cx="765147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/>
              <a:t>El uso de divergentes en las fracturas hidráulicas tiene como </a:t>
            </a:r>
            <a:r>
              <a:rPr lang="es-AR" b="1" dirty="0"/>
              <a:t>objetivo: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/>
              <a:t>Aumentar la cantidad de espesor útil estimulado por pozo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/>
              <a:t>Fracturar de forma correcta cada intervalo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/>
              <a:t>Minimizar el tiempo de intervención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E2F2A5F9-9752-488A-9F7F-10518756E73D}"/>
              </a:ext>
            </a:extLst>
          </p:cNvPr>
          <p:cNvSpPr txBox="1">
            <a:spLocks/>
          </p:cNvSpPr>
          <p:nvPr/>
        </p:nvSpPr>
        <p:spPr>
          <a:xfrm>
            <a:off x="3572524" y="4547097"/>
            <a:ext cx="4831080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32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endParaRPr lang="es-AR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1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DD32AB7-634C-4854-BC7D-2484200F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153" y="2355986"/>
            <a:ext cx="4772297" cy="212148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992CA52-455B-4551-B5AF-5C2918E5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1"/>
            <a:ext cx="10515600" cy="49530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TECNICA DE BOLAS DIVERGENTES</a:t>
            </a:r>
            <a:endParaRPr lang="es-AR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4A4DC323-7C59-F3DD-A438-A36A1A59966D}"/>
              </a:ext>
            </a:extLst>
          </p:cNvPr>
          <p:cNvGrpSpPr/>
          <p:nvPr/>
        </p:nvGrpSpPr>
        <p:grpSpPr>
          <a:xfrm>
            <a:off x="23237" y="1708020"/>
            <a:ext cx="7545023" cy="4056441"/>
            <a:chOff x="122678" y="2297176"/>
            <a:chExt cx="7545023" cy="4056441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8E7784D4-51A7-4A1D-B8B9-7B4FF5620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2145"/>
            <a:stretch/>
          </p:blipFill>
          <p:spPr>
            <a:xfrm>
              <a:off x="186556" y="2297176"/>
              <a:ext cx="7481145" cy="3308967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06527BD6-ED85-0D6F-1411-580F39EB6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255"/>
            <a:stretch/>
          </p:blipFill>
          <p:spPr>
            <a:xfrm>
              <a:off x="122678" y="5573486"/>
              <a:ext cx="7481145" cy="780131"/>
            </a:xfrm>
            <a:prstGeom prst="rect">
              <a:avLst/>
            </a:prstGeom>
          </p:spPr>
        </p:pic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E35D386-0A4B-4B2A-8658-860874C3B101}"/>
              </a:ext>
            </a:extLst>
          </p:cNvPr>
          <p:cNvSpPr/>
          <p:nvPr/>
        </p:nvSpPr>
        <p:spPr>
          <a:xfrm>
            <a:off x="7729763" y="2555090"/>
            <a:ext cx="2096091" cy="192678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5EB1C6B1-D43F-434C-9F1B-EE42BFCF21F9}"/>
              </a:ext>
            </a:extLst>
          </p:cNvPr>
          <p:cNvSpPr/>
          <p:nvPr/>
        </p:nvSpPr>
        <p:spPr>
          <a:xfrm>
            <a:off x="186556" y="3853846"/>
            <a:ext cx="9930578" cy="287352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A139D77-FBDA-4EF1-B976-58028B68B8A2}"/>
              </a:ext>
            </a:extLst>
          </p:cNvPr>
          <p:cNvSpPr txBox="1"/>
          <p:nvPr/>
        </p:nvSpPr>
        <p:spPr>
          <a:xfrm>
            <a:off x="186557" y="3853846"/>
            <a:ext cx="79668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b="1" dirty="0"/>
              <a:t>Escenario ideal para aplicar divergentes </a:t>
            </a:r>
            <a:r>
              <a:rPr lang="es-AR" sz="2000" b="1" dirty="0">
                <a:sym typeface="Wingdings" panose="05000000000000000000" pitchFamily="2" charset="2"/>
              </a:rPr>
              <a:t> </a:t>
            </a:r>
            <a:r>
              <a:rPr lang="es-AR" sz="2000" dirty="0"/>
              <a:t>existe una diferencia conocida en la presión de fractura para cada reservorio.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94B22A9-A114-4364-A036-56BFE26D2FB9}"/>
              </a:ext>
            </a:extLst>
          </p:cNvPr>
          <p:cNvSpPr txBox="1"/>
          <p:nvPr/>
        </p:nvSpPr>
        <p:spPr>
          <a:xfrm>
            <a:off x="-303978" y="4865886"/>
            <a:ext cx="10376071" cy="168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A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eservorios de la CGSJ 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Poseen gradiente de fractura similar </a:t>
            </a:r>
            <a:r>
              <a:rPr lang="es-A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dificultad para </a:t>
            </a:r>
            <a:r>
              <a:rPr lang="es-A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saber en cuál se inicia la fractura.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A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eservorios maduros </a:t>
            </a:r>
            <a:r>
              <a:rPr lang="es-A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A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rara vez se sabe cuál es su presión poral actual. 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Datos de permeabilidad de roca son por correlación y la cuenca es altamente heterogénea. </a:t>
            </a:r>
            <a:endParaRPr lang="es-AR" sz="2000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9A484467-4D11-4BDB-B0BD-31A5131DCFBF}"/>
              </a:ext>
            </a:extLst>
          </p:cNvPr>
          <p:cNvCxnSpPr>
            <a:cxnSpLocks/>
          </p:cNvCxnSpPr>
          <p:nvPr/>
        </p:nvCxnSpPr>
        <p:spPr>
          <a:xfrm>
            <a:off x="4659086" y="4537818"/>
            <a:ext cx="0" cy="35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9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9192D7D-B345-4EBB-B0CA-AB217FC81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1"/>
            <a:ext cx="10515600" cy="49530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PRIMERAS ETAPAS PILOTO</a:t>
            </a:r>
            <a:endParaRPr lang="es-AR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68E2B0F-52C2-4653-992D-4426F277DDAF}"/>
              </a:ext>
            </a:extLst>
          </p:cNvPr>
          <p:cNvSpPr txBox="1"/>
          <p:nvPr/>
        </p:nvSpPr>
        <p:spPr>
          <a:xfrm>
            <a:off x="263008" y="1912452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Modelos teóricos permiten determinar cómo se asientan las bolas </a:t>
            </a:r>
            <a:r>
              <a:rPr lang="es-AR" sz="1600" baseline="30000" dirty="0"/>
              <a:t>[1] [2] [3]</a:t>
            </a:r>
            <a:r>
              <a:rPr lang="es-AR" sz="1600" dirty="0"/>
              <a:t> 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1205C3B-CF34-466E-BE6D-E6ACB0068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88" y="3062512"/>
            <a:ext cx="1985218" cy="31840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9CA5518-B591-49D1-87E6-BE6F9535F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81" y="3214519"/>
            <a:ext cx="3781656" cy="2880000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6A60DC4-8909-4A43-8737-C58FC69CB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301969" y="3104316"/>
            <a:ext cx="4123348" cy="28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EBD2E39-D1ED-4E51-8FBD-4769F45CAA76}"/>
              </a:ext>
            </a:extLst>
          </p:cNvPr>
          <p:cNvSpPr txBox="1"/>
          <p:nvPr/>
        </p:nvSpPr>
        <p:spPr>
          <a:xfrm>
            <a:off x="263008" y="6490608"/>
            <a:ext cx="53771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[1] Brown </a:t>
            </a:r>
            <a:r>
              <a:rPr lang="es-MX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et al</a:t>
            </a:r>
            <a:r>
              <a:rPr lang="es-MX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., 1963. [2] Gabriel y Erbstoesser,1984. </a:t>
            </a:r>
            <a:r>
              <a:rPr lang="es-MX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[3]</a:t>
            </a:r>
            <a:r>
              <a:rPr lang="es-MX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M. </a:t>
            </a:r>
            <a:r>
              <a:rPr lang="es-MX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Nozaki</a:t>
            </a:r>
            <a:r>
              <a:rPr lang="es-MX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MX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et al</a:t>
            </a:r>
            <a:r>
              <a:rPr lang="es-MX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.,2011</a:t>
            </a:r>
            <a:endParaRPr lang="es-AR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14B7143-0C90-BADC-76B9-B4F38D4BD760}"/>
              </a:ext>
            </a:extLst>
          </p:cNvPr>
          <p:cNvSpPr txBox="1"/>
          <p:nvPr/>
        </p:nvSpPr>
        <p:spPr>
          <a:xfrm>
            <a:off x="4681045" y="5984316"/>
            <a:ext cx="137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M. </a:t>
            </a:r>
            <a:r>
              <a:rPr lang="es-MX" sz="1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Nozaki</a:t>
            </a:r>
            <a:r>
              <a:rPr lang="es-MX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MX" sz="1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et al</a:t>
            </a:r>
            <a:r>
              <a:rPr lang="es-MX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.,2011</a:t>
            </a:r>
            <a:endParaRPr lang="es-AR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22BEA5B-C002-B7A7-30A0-17946C66083F}"/>
              </a:ext>
            </a:extLst>
          </p:cNvPr>
          <p:cNvSpPr txBox="1"/>
          <p:nvPr/>
        </p:nvSpPr>
        <p:spPr>
          <a:xfrm>
            <a:off x="9383673" y="6053642"/>
            <a:ext cx="137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M. </a:t>
            </a:r>
            <a:r>
              <a:rPr lang="es-MX" sz="1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Nozaki</a:t>
            </a:r>
            <a:r>
              <a:rPr lang="es-MX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MX" sz="1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et al</a:t>
            </a:r>
            <a:r>
              <a:rPr lang="es-MX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.,2011</a:t>
            </a:r>
            <a:endParaRPr lang="es-AR" sz="1000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C97287DE-FF9B-435F-F26A-CABFD60B4E5E}"/>
              </a:ext>
            </a:extLst>
          </p:cNvPr>
          <p:cNvCxnSpPr>
            <a:cxnSpLocks/>
          </p:cNvCxnSpPr>
          <p:nvPr/>
        </p:nvCxnSpPr>
        <p:spPr>
          <a:xfrm rot="16200000">
            <a:off x="5012240" y="2166963"/>
            <a:ext cx="0" cy="35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9B91DA4-60E1-AB4B-27CE-AE61D035E869}"/>
              </a:ext>
            </a:extLst>
          </p:cNvPr>
          <p:cNvSpPr txBox="1"/>
          <p:nvPr/>
        </p:nvSpPr>
        <p:spPr>
          <a:xfrm>
            <a:off x="5363643" y="1581540"/>
            <a:ext cx="6828357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000" dirty="0"/>
              <a:t>Parámetros relevantes </a:t>
            </a:r>
            <a:r>
              <a:rPr lang="es-AR" sz="2000" dirty="0">
                <a:sym typeface="Wingdings" panose="05000000000000000000" pitchFamily="2" charset="2"/>
              </a:rPr>
              <a:t> </a:t>
            </a:r>
            <a:r>
              <a:rPr lang="es-AR" sz="2000" dirty="0"/>
              <a:t>relación de densidad bola/fluido.</a:t>
            </a:r>
          </a:p>
          <a:p>
            <a:pPr>
              <a:lnSpc>
                <a:spcPct val="150000"/>
              </a:lnSpc>
            </a:pPr>
            <a:r>
              <a:rPr lang="es-AR" sz="2000" dirty="0"/>
              <a:t>		         </a:t>
            </a:r>
            <a:r>
              <a:rPr lang="es-AR" sz="2000" dirty="0">
                <a:sym typeface="Wingdings" panose="05000000000000000000" pitchFamily="2" charset="2"/>
              </a:rPr>
              <a:t> </a:t>
            </a:r>
            <a:r>
              <a:rPr lang="es-AR" sz="2000" dirty="0"/>
              <a:t>exceso de bolas vs orificios abiertos.</a:t>
            </a:r>
          </a:p>
          <a:p>
            <a:pPr>
              <a:lnSpc>
                <a:spcPct val="150000"/>
              </a:lnSpc>
            </a:pPr>
            <a:r>
              <a:rPr lang="es-AR" sz="2000" dirty="0"/>
              <a:t>		         </a:t>
            </a:r>
            <a:r>
              <a:rPr lang="es-AR" sz="2000" dirty="0">
                <a:sym typeface="Wingdings" panose="05000000000000000000" pitchFamily="2" charset="2"/>
              </a:rPr>
              <a:t> </a:t>
            </a:r>
            <a:r>
              <a:rPr lang="es-AR" sz="2000" dirty="0"/>
              <a:t>Caudal de arribo.</a:t>
            </a:r>
          </a:p>
        </p:txBody>
      </p:sp>
    </p:spTree>
    <p:extLst>
      <p:ext uri="{BB962C8B-B14F-4D97-AF65-F5344CB8AC3E}">
        <p14:creationId xmlns:p14="http://schemas.microsoft.com/office/powerpoint/2010/main" val="365491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9192D7D-B345-4EBB-B0CA-AB217FC81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1"/>
            <a:ext cx="10515600" cy="49530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PRIMERAS ETAPAS PILOTO</a:t>
            </a:r>
            <a:endParaRPr lang="es-AR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68E2B0F-52C2-4653-992D-4426F277DDAF}"/>
              </a:ext>
            </a:extLst>
          </p:cNvPr>
          <p:cNvSpPr txBox="1"/>
          <p:nvPr/>
        </p:nvSpPr>
        <p:spPr>
          <a:xfrm>
            <a:off x="186556" y="1543051"/>
            <a:ext cx="11818888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Primer set de Pilotos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E283F5C-03EE-42BB-88DF-5C06C4B32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892" y="3115477"/>
            <a:ext cx="8436215" cy="207647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449EF56-5019-4B2E-849E-B64DEB5AB9F0}"/>
              </a:ext>
            </a:extLst>
          </p:cNvPr>
          <p:cNvSpPr txBox="1"/>
          <p:nvPr/>
        </p:nvSpPr>
        <p:spPr>
          <a:xfrm>
            <a:off x="794656" y="5393692"/>
            <a:ext cx="10098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 mantuvieron fijos :</a:t>
            </a:r>
            <a:endParaRPr lang="es-AR" sz="2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es-A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	</a:t>
            </a:r>
            <a:r>
              <a:rPr lang="es-A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MX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Relación entre la densidad de Bolas/fluido.</a:t>
            </a:r>
          </a:p>
          <a:p>
            <a:pPr algn="just"/>
            <a:r>
              <a:rPr lang="es-MX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	</a:t>
            </a:r>
            <a:r>
              <a:rPr lang="es-MX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MX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Caudal de arribo de bolas 10 bpm.</a:t>
            </a:r>
            <a:endParaRPr lang="es-AR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lvl="0" algn="l" fontAlgn="base"/>
            <a:r>
              <a:rPr lang="es-MX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	</a:t>
            </a:r>
            <a:r>
              <a:rPr lang="es-MX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MX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Tipo punzado, 6tpp y 0-60° de desfasaje.</a:t>
            </a:r>
            <a:endParaRPr lang="es-AR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4FCC920-B94D-E0A2-821B-D943FFA264EC}"/>
              </a:ext>
            </a:extLst>
          </p:cNvPr>
          <p:cNvSpPr txBox="1"/>
          <p:nvPr/>
        </p:nvSpPr>
        <p:spPr>
          <a:xfrm>
            <a:off x="794655" y="2357633"/>
            <a:ext cx="10678883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etapas de fractura con divergencia </a:t>
            </a:r>
            <a:r>
              <a:rPr lang="es-A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A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modificando </a:t>
            </a:r>
            <a:r>
              <a:rPr lang="es-A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número total de bolas lanzadas entre etapas. </a:t>
            </a:r>
            <a:endParaRPr lang="es-AR" sz="2000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xmlns="" id="{970B28C3-D29B-242A-5CA0-93E3B3AF76AC}"/>
              </a:ext>
            </a:extLst>
          </p:cNvPr>
          <p:cNvCxnSpPr>
            <a:cxnSpLocks/>
          </p:cNvCxnSpPr>
          <p:nvPr/>
        </p:nvCxnSpPr>
        <p:spPr>
          <a:xfrm>
            <a:off x="6096000" y="2082001"/>
            <a:ext cx="0" cy="35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2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8B741C4-9DF1-459E-9258-2005D73D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1"/>
            <a:ext cx="10515600" cy="49530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MÉTODO DE EVALUACIÓN</a:t>
            </a:r>
            <a:endParaRPr lang="es-AR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1F26CEE-D3EA-4D01-97BF-FCF4D4BE908D}"/>
              </a:ext>
            </a:extLst>
          </p:cNvPr>
          <p:cNvSpPr txBox="1"/>
          <p:nvPr/>
        </p:nvSpPr>
        <p:spPr>
          <a:xfrm>
            <a:off x="627097" y="2365691"/>
            <a:ext cx="74661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evaluar el primer set de pozos </a:t>
            </a: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se empleó: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A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Agente de sostén trazable (Y-</a:t>
            </a:r>
            <a:r>
              <a:rPr lang="es-A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PROP</a:t>
            </a:r>
            <a:r>
              <a:rPr lang="es-AR" sz="2000" baseline="30000" dirty="0" err="1">
                <a:ea typeface="Calibri" panose="020F0502020204030204" pitchFamily="34" charset="0"/>
                <a:cs typeface="Times New Roman" panose="02020603050405020304" pitchFamily="18" charset="0"/>
              </a:rPr>
              <a:t>Gd</a:t>
            </a: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), desarrollado por Y-TEC. Este contempla la adición de Gadolinio (Gd) al </a:t>
            </a:r>
            <a:r>
              <a:rPr lang="es-A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proppant</a:t>
            </a: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A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Ensayos individuales pre y post fractura de las etapas analizadas.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A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ea typeface="Calibri" panose="020F0502020204030204" pitchFamily="34" charset="0"/>
                <a:cs typeface="Times New Roman" panose="02020603050405020304" pitchFamily="18" charset="0"/>
              </a:rPr>
              <a:t>Medición de presión BH. </a:t>
            </a:r>
            <a:endParaRPr lang="es-AR" sz="20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303B9D8D-0236-A950-F54D-31029BBAC8A0}"/>
              </a:ext>
            </a:extLst>
          </p:cNvPr>
          <p:cNvGrpSpPr/>
          <p:nvPr/>
        </p:nvGrpSpPr>
        <p:grpSpPr>
          <a:xfrm>
            <a:off x="8570923" y="4120323"/>
            <a:ext cx="2467192" cy="2532760"/>
            <a:chOff x="9269998" y="4179121"/>
            <a:chExt cx="2467192" cy="2532760"/>
          </a:xfrm>
        </p:grpSpPr>
        <p:pic>
          <p:nvPicPr>
            <p:cNvPr id="6" name="Picture 18">
              <a:extLst>
                <a:ext uri="{FF2B5EF4-FFF2-40B4-BE49-F238E27FC236}">
                  <a16:creationId xmlns:a16="http://schemas.microsoft.com/office/drawing/2014/main" xmlns="" id="{5DA1CA94-4086-D6D0-C9A7-154E327F0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899"/>
            <a:stretch/>
          </p:blipFill>
          <p:spPr>
            <a:xfrm>
              <a:off x="9269998" y="4179121"/>
              <a:ext cx="2461715" cy="2276368"/>
            </a:xfrm>
            <a:prstGeom prst="rect">
              <a:avLst/>
            </a:prstGeom>
          </p:spPr>
        </p:pic>
        <p:sp>
          <p:nvSpPr>
            <p:cNvPr id="7" name="CuadroTexto 11">
              <a:extLst>
                <a:ext uri="{FF2B5EF4-FFF2-40B4-BE49-F238E27FC236}">
                  <a16:creationId xmlns:a16="http://schemas.microsoft.com/office/drawing/2014/main" xmlns="" id="{BE0D7891-CF33-1E7A-BD58-3565FD710537}"/>
                </a:ext>
              </a:extLst>
            </p:cNvPr>
            <p:cNvSpPr txBox="1"/>
            <p:nvPr/>
          </p:nvSpPr>
          <p:spPr>
            <a:xfrm>
              <a:off x="9271268" y="6450271"/>
              <a:ext cx="2465922" cy="2616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100" dirty="0">
                  <a:cs typeface="Arial"/>
                </a:rPr>
                <a:t>Grano de</a:t>
              </a:r>
              <a:r>
                <a:rPr lang="es-AR" sz="1100" b="1" dirty="0">
                  <a:cs typeface="Arial"/>
                </a:rPr>
                <a:t> Y-PROP </a:t>
              </a:r>
              <a:r>
                <a:rPr lang="es-AR" sz="1100" b="1" baseline="30000" dirty="0">
                  <a:cs typeface="Arial"/>
                </a:rPr>
                <a:t>Gd</a:t>
              </a:r>
              <a:r>
                <a:rPr lang="es-AR" sz="1100" dirty="0">
                  <a:cs typeface="Arial"/>
                </a:rPr>
                <a:t> visto en SEM.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FAD8E02F-C0EC-F0AA-8F85-19FA3CE3070A}"/>
              </a:ext>
            </a:extLst>
          </p:cNvPr>
          <p:cNvGrpSpPr/>
          <p:nvPr/>
        </p:nvGrpSpPr>
        <p:grpSpPr>
          <a:xfrm>
            <a:off x="8447315" y="1761661"/>
            <a:ext cx="2747474" cy="2319885"/>
            <a:chOff x="7402286" y="1719016"/>
            <a:chExt cx="2747474" cy="2319885"/>
          </a:xfrm>
        </p:grpSpPr>
        <p:pic>
          <p:nvPicPr>
            <p:cNvPr id="3" name="Picture 17">
              <a:extLst>
                <a:ext uri="{FF2B5EF4-FFF2-40B4-BE49-F238E27FC236}">
                  <a16:creationId xmlns:a16="http://schemas.microsoft.com/office/drawing/2014/main" xmlns="" id="{3D85475D-9048-40DC-F94C-4F1C3CEFF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2286" y="1719016"/>
              <a:ext cx="2743200" cy="2057400"/>
            </a:xfrm>
            <a:prstGeom prst="rect">
              <a:avLst/>
            </a:prstGeom>
          </p:spPr>
        </p:pic>
        <p:sp>
          <p:nvSpPr>
            <p:cNvPr id="8" name="CuadroTexto 11">
              <a:extLst>
                <a:ext uri="{FF2B5EF4-FFF2-40B4-BE49-F238E27FC236}">
                  <a16:creationId xmlns:a16="http://schemas.microsoft.com/office/drawing/2014/main" xmlns="" id="{AA8F1B82-E885-E8DE-1737-D39824495BDE}"/>
                </a:ext>
              </a:extLst>
            </p:cNvPr>
            <p:cNvSpPr txBox="1"/>
            <p:nvPr/>
          </p:nvSpPr>
          <p:spPr>
            <a:xfrm>
              <a:off x="7405415" y="3777291"/>
              <a:ext cx="2744345" cy="2616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100" dirty="0">
                  <a:cs typeface="Arial"/>
                </a:rPr>
                <a:t>Granos de</a:t>
              </a:r>
              <a:r>
                <a:rPr lang="es-AR" sz="1100" b="1" dirty="0">
                  <a:cs typeface="Arial"/>
                </a:rPr>
                <a:t> Y-PROP </a:t>
              </a:r>
              <a:r>
                <a:rPr lang="es-AR" sz="1100" b="1" baseline="30000" dirty="0">
                  <a:cs typeface="Arial"/>
                </a:rPr>
                <a:t>Gd</a:t>
              </a:r>
              <a:r>
                <a:rPr lang="es-AR" sz="1100" dirty="0">
                  <a:cs typeface="Arial"/>
                </a:rPr>
                <a:t> vistos en lupa.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19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8B741C4-9DF1-459E-9258-2005D73D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1"/>
            <a:ext cx="10515600" cy="49530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MÉTODO DE EVALUACIÓN</a:t>
            </a:r>
            <a:endParaRPr lang="es-AR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1F26CEE-D3EA-4D01-97BF-FCF4D4BE908D}"/>
              </a:ext>
            </a:extLst>
          </p:cNvPr>
          <p:cNvSpPr txBox="1"/>
          <p:nvPr/>
        </p:nvSpPr>
        <p:spPr>
          <a:xfrm>
            <a:off x="186556" y="1764396"/>
            <a:ext cx="11818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Plan de trabajo ejecutado</a:t>
            </a:r>
            <a:endParaRPr lang="es-A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087A294-2E09-49EE-9762-13D592292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5850"/>
            <a:ext cx="10827772" cy="402583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CC23427-EE9F-4FAE-BADC-45E44BC9AFE5}"/>
              </a:ext>
            </a:extLst>
          </p:cNvPr>
          <p:cNvSpPr/>
          <p:nvPr/>
        </p:nvSpPr>
        <p:spPr>
          <a:xfrm>
            <a:off x="4807527" y="4170218"/>
            <a:ext cx="1288473" cy="41563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A4F8655-EEC3-4CE0-82F9-CFECAB535429}"/>
              </a:ext>
            </a:extLst>
          </p:cNvPr>
          <p:cNvSpPr/>
          <p:nvPr/>
        </p:nvSpPr>
        <p:spPr>
          <a:xfrm>
            <a:off x="9310254" y="5098473"/>
            <a:ext cx="1288473" cy="41563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920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0F9ABC09-8349-3F36-6481-C7EA571A50BB}"/>
              </a:ext>
            </a:extLst>
          </p:cNvPr>
          <p:cNvGrpSpPr/>
          <p:nvPr/>
        </p:nvGrpSpPr>
        <p:grpSpPr>
          <a:xfrm>
            <a:off x="65649" y="1651870"/>
            <a:ext cx="12168556" cy="4355002"/>
            <a:chOff x="1754146" y="2831575"/>
            <a:chExt cx="8929049" cy="2978674"/>
          </a:xfrm>
        </p:grpSpPr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xmlns="" id="{1A9A6501-8645-0848-C0E3-E63CDDD21FD3}"/>
                </a:ext>
              </a:extLst>
            </p:cNvPr>
            <p:cNvSpPr/>
            <p:nvPr/>
          </p:nvSpPr>
          <p:spPr>
            <a:xfrm>
              <a:off x="1754146" y="2831575"/>
              <a:ext cx="8683708" cy="2978674"/>
            </a:xfrm>
            <a:prstGeom prst="roundRect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839" dirty="0"/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xmlns="" id="{144B3262-150D-41C6-2998-FFBA3AC2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6531" y="3077636"/>
              <a:ext cx="4016940" cy="2502794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xmlns="" id="{39EBC82A-B3A8-BB45-358B-5D64F5DD2464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138" y="3234776"/>
              <a:ext cx="4813057" cy="2345654"/>
            </a:xfrm>
            <a:prstGeom prst="rect">
              <a:avLst/>
            </a:prstGeom>
            <a:noFill/>
          </p:spPr>
        </p:pic>
      </p:grp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8B741C4-9DF1-459E-9258-2005D73D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1"/>
            <a:ext cx="10515600" cy="49530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RESULTADOS DE LA FASE INICIAL</a:t>
            </a:r>
            <a:endParaRPr lang="es-AR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Medio marco 33">
            <a:extLst>
              <a:ext uri="{FF2B5EF4-FFF2-40B4-BE49-F238E27FC236}">
                <a16:creationId xmlns:a16="http://schemas.microsoft.com/office/drawing/2014/main" xmlns="" id="{C6C50C04-346B-A680-1C26-DCB764F68D5E}"/>
              </a:ext>
            </a:extLst>
          </p:cNvPr>
          <p:cNvSpPr/>
          <p:nvPr/>
        </p:nvSpPr>
        <p:spPr>
          <a:xfrm rot="13351615">
            <a:off x="2637039" y="6061104"/>
            <a:ext cx="140197" cy="379062"/>
          </a:xfrm>
          <a:prstGeom prst="halfFram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39" dirty="0">
              <a:solidFill>
                <a:schemeClr val="tx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3E8B60C1-803B-4B2A-963D-391C6FF43254}"/>
              </a:ext>
            </a:extLst>
          </p:cNvPr>
          <p:cNvSpPr txBox="1"/>
          <p:nvPr/>
        </p:nvSpPr>
        <p:spPr>
          <a:xfrm>
            <a:off x="2906914" y="6115691"/>
            <a:ext cx="6035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Pozo A-1 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Buenos ensayos post frac en ambas capas </a:t>
            </a:r>
          </a:p>
          <a:p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Correcta </a:t>
            </a:r>
            <a:r>
              <a:rPr lang="es-AR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alocación</a:t>
            </a:r>
            <a:r>
              <a:rPr lang="es-A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del AS resinado trazable</a:t>
            </a:r>
            <a:endParaRPr lang="es-AR" sz="2000" b="1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C702A8E5-CA6F-42D1-A104-90C05F889105}"/>
              </a:ext>
            </a:extLst>
          </p:cNvPr>
          <p:cNvSpPr/>
          <p:nvPr/>
        </p:nvSpPr>
        <p:spPr>
          <a:xfrm>
            <a:off x="2886909" y="4635161"/>
            <a:ext cx="597159" cy="70912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252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895</Words>
  <Application>Microsoft Office PowerPoint</Application>
  <PresentationFormat>Panorámica</PresentationFormat>
  <Paragraphs>106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Lucida Grande</vt:lpstr>
      <vt:lpstr>Times New Roman</vt:lpstr>
      <vt:lpstr>Wingdings</vt:lpstr>
      <vt:lpstr>Tema de Office</vt:lpstr>
      <vt:lpstr>Presentación de PowerPoint</vt:lpstr>
      <vt:lpstr>Presentación de PowerPoint</vt:lpstr>
      <vt:lpstr>INTRODUCCIÓN</vt:lpstr>
      <vt:lpstr>TECNICA DE BOLAS DIVERGENTES</vt:lpstr>
      <vt:lpstr>PRIMERAS ETAPAS PILOTO</vt:lpstr>
      <vt:lpstr>PRIMERAS ETAPAS PILOTO</vt:lpstr>
      <vt:lpstr>MÉTODO DE EVALUACIÓN</vt:lpstr>
      <vt:lpstr>MÉTODO DE EVALUACIÓN</vt:lpstr>
      <vt:lpstr>RESULTADOS DE LA FASE INICIAL</vt:lpstr>
      <vt:lpstr>RESULTADOS DE LA FASE INICIAL</vt:lpstr>
      <vt:lpstr>RESULTADOS DE LA FASE INICIAL</vt:lpstr>
      <vt:lpstr>CALIBRACIÓN DE LA METODOLOGÍA</vt:lpstr>
      <vt:lpstr>CALIBRACIÓN DE LA METODOLOGÍA</vt:lpstr>
      <vt:lpstr>SEGUNDA FASE DE PRUEBAS</vt:lpstr>
      <vt:lpstr>CONCLUSIONES Y RECOMENDACIONES</vt:lpstr>
      <vt:lpstr>¡MUCHAS GRACIAS!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Cuenta Microsoft</cp:lastModifiedBy>
  <cp:revision>43</cp:revision>
  <dcterms:created xsi:type="dcterms:W3CDTF">2023-07-24T14:30:55Z</dcterms:created>
  <dcterms:modified xsi:type="dcterms:W3CDTF">2023-11-07T00:56:50Z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622c24-5861-4880-bcaa-37216e265fb3_Enabled">
    <vt:lpwstr>true</vt:lpwstr>
  </property>
  <property fmtid="{D5CDD505-2E9C-101B-9397-08002B2CF9AE}" pid="3" name="MSIP_Label_fb622c24-5861-4880-bcaa-37216e265fb3_SetDate">
    <vt:lpwstr>2023-11-06T21:39:41Z</vt:lpwstr>
  </property>
  <property fmtid="{D5CDD505-2E9C-101B-9397-08002B2CF9AE}" pid="4" name="MSIP_Label_fb622c24-5861-4880-bcaa-37216e265fb3_Method">
    <vt:lpwstr>Privileged</vt:lpwstr>
  </property>
  <property fmtid="{D5CDD505-2E9C-101B-9397-08002B2CF9AE}" pid="5" name="MSIP_Label_fb622c24-5861-4880-bcaa-37216e265fb3_Name">
    <vt:lpwstr>YPF - Publica</vt:lpwstr>
  </property>
  <property fmtid="{D5CDD505-2E9C-101B-9397-08002B2CF9AE}" pid="6" name="MSIP_Label_fb622c24-5861-4880-bcaa-37216e265fb3_SiteId">
    <vt:lpwstr>038018c3-616c-4b46-ad9b-aa9007f701b5</vt:lpwstr>
  </property>
  <property fmtid="{D5CDD505-2E9C-101B-9397-08002B2CF9AE}" pid="7" name="MSIP_Label_fb622c24-5861-4880-bcaa-37216e265fb3_ActionId">
    <vt:lpwstr>55f05f43-ac95-4953-b607-c9d2067f7d3b</vt:lpwstr>
  </property>
  <property fmtid="{D5CDD505-2E9C-101B-9397-08002B2CF9AE}" pid="8" name="MSIP_Label_fb622c24-5861-4880-bcaa-37216e265fb3_ContentBits">
    <vt:lpwstr>3</vt:lpwstr>
  </property>
</Properties>
</file>