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 id="2147483678" r:id="rId6"/>
  </p:sldMasterIdLst>
  <p:notesMasterIdLst>
    <p:notesMasterId r:id="rId27"/>
  </p:notesMasterIdLst>
  <p:handoutMasterIdLst>
    <p:handoutMasterId r:id="rId28"/>
  </p:handoutMasterIdLst>
  <p:sldIdLst>
    <p:sldId id="256" r:id="rId7"/>
    <p:sldId id="347" r:id="rId8"/>
    <p:sldId id="372" r:id="rId9"/>
    <p:sldId id="375" r:id="rId10"/>
    <p:sldId id="373" r:id="rId11"/>
    <p:sldId id="374" r:id="rId12"/>
    <p:sldId id="376" r:id="rId13"/>
    <p:sldId id="377" r:id="rId14"/>
    <p:sldId id="378" r:id="rId15"/>
    <p:sldId id="379" r:id="rId16"/>
    <p:sldId id="380" r:id="rId17"/>
    <p:sldId id="381" r:id="rId18"/>
    <p:sldId id="382" r:id="rId19"/>
    <p:sldId id="383" r:id="rId20"/>
    <p:sldId id="384" r:id="rId21"/>
    <p:sldId id="386" r:id="rId22"/>
    <p:sldId id="385" r:id="rId23"/>
    <p:sldId id="387" r:id="rId24"/>
    <p:sldId id="366" r:id="rId25"/>
    <p:sldId id="367" r:id="rId26"/>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549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UIL MARTINEZ, BRAHIM" initials="AMB" lastIdx="1" clrIdx="0">
    <p:extLst>
      <p:ext uri="{19B8F6BF-5375-455C-9EA6-DF929625EA0E}">
        <p15:presenceInfo xmlns:p15="http://schemas.microsoft.com/office/powerpoint/2012/main" userId="S::RY14881@grupo.ypf.com::05d9d44c-29bf-41ba-8a14-8eeef59667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55" autoAdjust="0"/>
  </p:normalViewPr>
  <p:slideViewPr>
    <p:cSldViewPr snapToGrid="0">
      <p:cViewPr varScale="1">
        <p:scale>
          <a:sx n="62" d="100"/>
          <a:sy n="62" d="100"/>
        </p:scale>
        <p:origin x="954" y="66"/>
      </p:cViewPr>
      <p:guideLst>
        <p:guide orient="horz" pos="2183"/>
        <p:guide pos="54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VARREDY ARANGUREN, MATIAS MIGUEL" userId="19d61765-6cef-47a5-805e-efe00c07edd9" providerId="ADAL" clId="{51B3C985-8163-4006-B090-FBBDC5995A63}"/>
    <pc:docChg chg="undo custSel modSld">
      <pc:chgData name="SALVARREDY ARANGUREN, MATIAS MIGUEL" userId="19d61765-6cef-47a5-805e-efe00c07edd9" providerId="ADAL" clId="{51B3C985-8163-4006-B090-FBBDC5995A63}" dt="2023-11-03T15:32:48.808" v="26" actId="20577"/>
      <pc:docMkLst>
        <pc:docMk/>
      </pc:docMkLst>
      <pc:sldChg chg="modSp mod">
        <pc:chgData name="SALVARREDY ARANGUREN, MATIAS MIGUEL" userId="19d61765-6cef-47a5-805e-efe00c07edd9" providerId="ADAL" clId="{51B3C985-8163-4006-B090-FBBDC5995A63}" dt="2023-11-03T15:28:38.737" v="21" actId="13926"/>
        <pc:sldMkLst>
          <pc:docMk/>
          <pc:sldMk cId="3744605485" sldId="347"/>
        </pc:sldMkLst>
        <pc:spChg chg="mod">
          <ac:chgData name="SALVARREDY ARANGUREN, MATIAS MIGUEL" userId="19d61765-6cef-47a5-805e-efe00c07edd9" providerId="ADAL" clId="{51B3C985-8163-4006-B090-FBBDC5995A63}" dt="2023-11-03T15:28:34.417" v="20" actId="13926"/>
          <ac:spMkLst>
            <pc:docMk/>
            <pc:sldMk cId="3744605485" sldId="347"/>
            <ac:spMk id="14" creationId="{00000000-0000-0000-0000-000000000000}"/>
          </ac:spMkLst>
        </pc:spChg>
        <pc:spChg chg="mod">
          <ac:chgData name="SALVARREDY ARANGUREN, MATIAS MIGUEL" userId="19d61765-6cef-47a5-805e-efe00c07edd9" providerId="ADAL" clId="{51B3C985-8163-4006-B090-FBBDC5995A63}" dt="2023-11-03T15:28:38.737" v="21" actId="13926"/>
          <ac:spMkLst>
            <pc:docMk/>
            <pc:sldMk cId="3744605485" sldId="347"/>
            <ac:spMk id="16" creationId="{00000000-0000-0000-0000-000000000000}"/>
          </ac:spMkLst>
        </pc:spChg>
      </pc:sldChg>
      <pc:sldChg chg="modSp mod">
        <pc:chgData name="SALVARREDY ARANGUREN, MATIAS MIGUEL" userId="19d61765-6cef-47a5-805e-efe00c07edd9" providerId="ADAL" clId="{51B3C985-8163-4006-B090-FBBDC5995A63}" dt="2023-11-02T13:25:08.570" v="19" actId="2711"/>
        <pc:sldMkLst>
          <pc:docMk/>
          <pc:sldMk cId="2927713103" sldId="367"/>
        </pc:sldMkLst>
        <pc:spChg chg="mod">
          <ac:chgData name="SALVARREDY ARANGUREN, MATIAS MIGUEL" userId="19d61765-6cef-47a5-805e-efe00c07edd9" providerId="ADAL" clId="{51B3C985-8163-4006-B090-FBBDC5995A63}" dt="2023-11-02T13:25:02.921" v="18" actId="13926"/>
          <ac:spMkLst>
            <pc:docMk/>
            <pc:sldMk cId="2927713103" sldId="367"/>
            <ac:spMk id="3" creationId="{0D507C30-F71A-E82C-8BB1-C407616417F4}"/>
          </ac:spMkLst>
        </pc:spChg>
        <pc:spChg chg="mod">
          <ac:chgData name="SALVARREDY ARANGUREN, MATIAS MIGUEL" userId="19d61765-6cef-47a5-805e-efe00c07edd9" providerId="ADAL" clId="{51B3C985-8163-4006-B090-FBBDC5995A63}" dt="2023-11-02T13:25:08.570" v="19" actId="2711"/>
          <ac:spMkLst>
            <pc:docMk/>
            <pc:sldMk cId="2927713103" sldId="367"/>
            <ac:spMk id="6" creationId="{D10B6447-DAB1-4073-A3F4-A45DF237E533}"/>
          </ac:spMkLst>
        </pc:spChg>
      </pc:sldChg>
      <pc:sldChg chg="modSp mod">
        <pc:chgData name="SALVARREDY ARANGUREN, MATIAS MIGUEL" userId="19d61765-6cef-47a5-805e-efe00c07edd9" providerId="ADAL" clId="{51B3C985-8163-4006-B090-FBBDC5995A63}" dt="2023-11-03T15:28:49.698" v="22" actId="13926"/>
        <pc:sldMkLst>
          <pc:docMk/>
          <pc:sldMk cId="1431150288" sldId="372"/>
        </pc:sldMkLst>
        <pc:spChg chg="mod">
          <ac:chgData name="SALVARREDY ARANGUREN, MATIAS MIGUEL" userId="19d61765-6cef-47a5-805e-efe00c07edd9" providerId="ADAL" clId="{51B3C985-8163-4006-B090-FBBDC5995A63}" dt="2023-11-03T15:28:49.698" v="22" actId="13926"/>
          <ac:spMkLst>
            <pc:docMk/>
            <pc:sldMk cId="1431150288" sldId="372"/>
            <ac:spMk id="14" creationId="{54879798-55E9-8472-CB70-8B70C926A8BE}"/>
          </ac:spMkLst>
        </pc:spChg>
      </pc:sldChg>
      <pc:sldChg chg="modSp mod">
        <pc:chgData name="SALVARREDY ARANGUREN, MATIAS MIGUEL" userId="19d61765-6cef-47a5-805e-efe00c07edd9" providerId="ADAL" clId="{51B3C985-8163-4006-B090-FBBDC5995A63}" dt="2023-11-03T15:32:48.808" v="26" actId="20577"/>
        <pc:sldMkLst>
          <pc:docMk/>
          <pc:sldMk cId="3332030756" sldId="375"/>
        </pc:sldMkLst>
        <pc:spChg chg="mod">
          <ac:chgData name="SALVARREDY ARANGUREN, MATIAS MIGUEL" userId="19d61765-6cef-47a5-805e-efe00c07edd9" providerId="ADAL" clId="{51B3C985-8163-4006-B090-FBBDC5995A63}" dt="2023-11-03T15:32:48.808" v="26" actId="20577"/>
          <ac:spMkLst>
            <pc:docMk/>
            <pc:sldMk cId="3332030756" sldId="375"/>
            <ac:spMk id="36" creationId="{29E1D371-E224-4661-2288-F55CF1264A82}"/>
          </ac:spMkLst>
        </pc:spChg>
      </pc:sldChg>
      <pc:sldChg chg="modSp mod">
        <pc:chgData name="SALVARREDY ARANGUREN, MATIAS MIGUEL" userId="19d61765-6cef-47a5-805e-efe00c07edd9" providerId="ADAL" clId="{51B3C985-8163-4006-B090-FBBDC5995A63}" dt="2023-11-02T13:20:44.331" v="0" actId="13926"/>
        <pc:sldMkLst>
          <pc:docMk/>
          <pc:sldMk cId="1831397828" sldId="377"/>
        </pc:sldMkLst>
        <pc:spChg chg="mod">
          <ac:chgData name="SALVARREDY ARANGUREN, MATIAS MIGUEL" userId="19d61765-6cef-47a5-805e-efe00c07edd9" providerId="ADAL" clId="{51B3C985-8163-4006-B090-FBBDC5995A63}" dt="2023-11-02T13:20:44.331" v="0" actId="13926"/>
          <ac:spMkLst>
            <pc:docMk/>
            <pc:sldMk cId="1831397828" sldId="377"/>
            <ac:spMk id="2" creationId="{30F03F9F-F573-4FC0-44EC-8274A6404188}"/>
          </ac:spMkLst>
        </pc:spChg>
      </pc:sldChg>
      <pc:sldChg chg="modSp mod">
        <pc:chgData name="SALVARREDY ARANGUREN, MATIAS MIGUEL" userId="19d61765-6cef-47a5-805e-efe00c07edd9" providerId="ADAL" clId="{51B3C985-8163-4006-B090-FBBDC5995A63}" dt="2023-11-02T13:21:04.413" v="1" actId="2711"/>
        <pc:sldMkLst>
          <pc:docMk/>
          <pc:sldMk cId="1481551923" sldId="378"/>
        </pc:sldMkLst>
        <pc:graphicFrameChg chg="modGraphic">
          <ac:chgData name="SALVARREDY ARANGUREN, MATIAS MIGUEL" userId="19d61765-6cef-47a5-805e-efe00c07edd9" providerId="ADAL" clId="{51B3C985-8163-4006-B090-FBBDC5995A63}" dt="2023-11-02T13:21:04.413" v="1" actId="2711"/>
          <ac:graphicFrameMkLst>
            <pc:docMk/>
            <pc:sldMk cId="1481551923" sldId="378"/>
            <ac:graphicFrameMk id="12" creationId="{356F6B11-955A-5080-4062-B3EB8655A126}"/>
          </ac:graphicFrameMkLst>
        </pc:graphicFrameChg>
      </pc:sldChg>
      <pc:sldChg chg="modSp mod">
        <pc:chgData name="SALVARREDY ARANGUREN, MATIAS MIGUEL" userId="19d61765-6cef-47a5-805e-efe00c07edd9" providerId="ADAL" clId="{51B3C985-8163-4006-B090-FBBDC5995A63}" dt="2023-11-02T13:22:02.232" v="9" actId="13926"/>
        <pc:sldMkLst>
          <pc:docMk/>
          <pc:sldMk cId="4051574806" sldId="379"/>
        </pc:sldMkLst>
        <pc:spChg chg="mod">
          <ac:chgData name="SALVARREDY ARANGUREN, MATIAS MIGUEL" userId="19d61765-6cef-47a5-805e-efe00c07edd9" providerId="ADAL" clId="{51B3C985-8163-4006-B090-FBBDC5995A63}" dt="2023-11-02T13:22:02.232" v="9" actId="13926"/>
          <ac:spMkLst>
            <pc:docMk/>
            <pc:sldMk cId="4051574806" sldId="379"/>
            <ac:spMk id="2" creationId="{F632DB9F-DCC2-9C0B-EC28-BF85E4326F09}"/>
          </ac:spMkLst>
        </pc:spChg>
        <pc:spChg chg="mod">
          <ac:chgData name="SALVARREDY ARANGUREN, MATIAS MIGUEL" userId="19d61765-6cef-47a5-805e-efe00c07edd9" providerId="ADAL" clId="{51B3C985-8163-4006-B090-FBBDC5995A63}" dt="2023-11-02T13:21:57.689" v="8" actId="13926"/>
          <ac:spMkLst>
            <pc:docMk/>
            <pc:sldMk cId="4051574806" sldId="379"/>
            <ac:spMk id="11" creationId="{9BF7E258-993F-4721-B1B9-909CA44289FE}"/>
          </ac:spMkLst>
        </pc:spChg>
        <pc:graphicFrameChg chg="modGraphic">
          <ac:chgData name="SALVARREDY ARANGUREN, MATIAS MIGUEL" userId="19d61765-6cef-47a5-805e-efe00c07edd9" providerId="ADAL" clId="{51B3C985-8163-4006-B090-FBBDC5995A63}" dt="2023-11-02T13:21:43.658" v="7" actId="2711"/>
          <ac:graphicFrameMkLst>
            <pc:docMk/>
            <pc:sldMk cId="4051574806" sldId="379"/>
            <ac:graphicFrameMk id="25" creationId="{DF7C0841-DF82-FC2C-FF6D-07DB390BB6F6}"/>
          </ac:graphicFrameMkLst>
        </pc:graphicFrameChg>
      </pc:sldChg>
      <pc:sldChg chg="modSp mod">
        <pc:chgData name="SALVARREDY ARANGUREN, MATIAS MIGUEL" userId="19d61765-6cef-47a5-805e-efe00c07edd9" providerId="ADAL" clId="{51B3C985-8163-4006-B090-FBBDC5995A63}" dt="2023-11-02T13:22:12.936" v="10" actId="13926"/>
        <pc:sldMkLst>
          <pc:docMk/>
          <pc:sldMk cId="1817202840" sldId="380"/>
        </pc:sldMkLst>
        <pc:spChg chg="mod">
          <ac:chgData name="SALVARREDY ARANGUREN, MATIAS MIGUEL" userId="19d61765-6cef-47a5-805e-efe00c07edd9" providerId="ADAL" clId="{51B3C985-8163-4006-B090-FBBDC5995A63}" dt="2023-11-02T13:22:12.936" v="10" actId="13926"/>
          <ac:spMkLst>
            <pc:docMk/>
            <pc:sldMk cId="1817202840" sldId="380"/>
            <ac:spMk id="10" creationId="{B017A2FA-B277-FB1A-D308-6B325DC1858F}"/>
          </ac:spMkLst>
        </pc:spChg>
      </pc:sldChg>
      <pc:sldChg chg="modSp mod">
        <pc:chgData name="SALVARREDY ARANGUREN, MATIAS MIGUEL" userId="19d61765-6cef-47a5-805e-efe00c07edd9" providerId="ADAL" clId="{51B3C985-8163-4006-B090-FBBDC5995A63}" dt="2023-11-02T13:22:55.535" v="11" actId="13926"/>
        <pc:sldMkLst>
          <pc:docMk/>
          <pc:sldMk cId="2081712053" sldId="383"/>
        </pc:sldMkLst>
        <pc:spChg chg="mod">
          <ac:chgData name="SALVARREDY ARANGUREN, MATIAS MIGUEL" userId="19d61765-6cef-47a5-805e-efe00c07edd9" providerId="ADAL" clId="{51B3C985-8163-4006-B090-FBBDC5995A63}" dt="2023-11-02T13:22:55.535" v="11" actId="13926"/>
          <ac:spMkLst>
            <pc:docMk/>
            <pc:sldMk cId="2081712053" sldId="383"/>
            <ac:spMk id="11" creationId="{34D9427E-7CA8-E6CA-76F2-FBC9A354DAD0}"/>
          </ac:spMkLst>
        </pc:spChg>
      </pc:sldChg>
      <pc:sldChg chg="modSp mod">
        <pc:chgData name="SALVARREDY ARANGUREN, MATIAS MIGUEL" userId="19d61765-6cef-47a5-805e-efe00c07edd9" providerId="ADAL" clId="{51B3C985-8163-4006-B090-FBBDC5995A63}" dt="2023-11-02T13:23:48.628" v="14" actId="20577"/>
        <pc:sldMkLst>
          <pc:docMk/>
          <pc:sldMk cId="3935401872" sldId="384"/>
        </pc:sldMkLst>
        <pc:spChg chg="mod">
          <ac:chgData name="SALVARREDY ARANGUREN, MATIAS MIGUEL" userId="19d61765-6cef-47a5-805e-efe00c07edd9" providerId="ADAL" clId="{51B3C985-8163-4006-B090-FBBDC5995A63}" dt="2023-11-02T13:23:48.628" v="14" actId="20577"/>
          <ac:spMkLst>
            <pc:docMk/>
            <pc:sldMk cId="3935401872" sldId="384"/>
            <ac:spMk id="9" creationId="{55570FDF-E2C2-4693-02C0-AF8623458D2F}"/>
          </ac:spMkLst>
        </pc:spChg>
      </pc:sldChg>
      <pc:sldChg chg="modSp mod">
        <pc:chgData name="SALVARREDY ARANGUREN, MATIAS MIGUEL" userId="19d61765-6cef-47a5-805e-efe00c07edd9" providerId="ADAL" clId="{51B3C985-8163-4006-B090-FBBDC5995A63}" dt="2023-11-02T13:24:39.957" v="16" actId="13926"/>
        <pc:sldMkLst>
          <pc:docMk/>
          <pc:sldMk cId="561107952" sldId="385"/>
        </pc:sldMkLst>
        <pc:spChg chg="mod">
          <ac:chgData name="SALVARREDY ARANGUREN, MATIAS MIGUEL" userId="19d61765-6cef-47a5-805e-efe00c07edd9" providerId="ADAL" clId="{51B3C985-8163-4006-B090-FBBDC5995A63}" dt="2023-11-02T13:24:39.957" v="16" actId="13926"/>
          <ac:spMkLst>
            <pc:docMk/>
            <pc:sldMk cId="561107952" sldId="385"/>
            <ac:spMk id="7" creationId="{CC278E24-8C46-9F0C-B521-69114D1DD80C}"/>
          </ac:spMkLst>
        </pc:spChg>
      </pc:sldChg>
      <pc:sldChg chg="modSp mod">
        <pc:chgData name="SALVARREDY ARANGUREN, MATIAS MIGUEL" userId="19d61765-6cef-47a5-805e-efe00c07edd9" providerId="ADAL" clId="{51B3C985-8163-4006-B090-FBBDC5995A63}" dt="2023-11-02T13:24:08.718" v="15" actId="13926"/>
        <pc:sldMkLst>
          <pc:docMk/>
          <pc:sldMk cId="1098479785" sldId="386"/>
        </pc:sldMkLst>
        <pc:spChg chg="mod">
          <ac:chgData name="SALVARREDY ARANGUREN, MATIAS MIGUEL" userId="19d61765-6cef-47a5-805e-efe00c07edd9" providerId="ADAL" clId="{51B3C985-8163-4006-B090-FBBDC5995A63}" dt="2023-11-02T13:24:08.718" v="15" actId="13926"/>
          <ac:spMkLst>
            <pc:docMk/>
            <pc:sldMk cId="1098479785" sldId="386"/>
            <ac:spMk id="8" creationId="{0AAC6EF1-6211-0003-C67B-3304C4E8D3D1}"/>
          </ac:spMkLst>
        </pc:spChg>
      </pc:sldChg>
      <pc:sldChg chg="modSp mod">
        <pc:chgData name="SALVARREDY ARANGUREN, MATIAS MIGUEL" userId="19d61765-6cef-47a5-805e-efe00c07edd9" providerId="ADAL" clId="{51B3C985-8163-4006-B090-FBBDC5995A63}" dt="2023-11-02T13:24:48.737" v="17" actId="13926"/>
        <pc:sldMkLst>
          <pc:docMk/>
          <pc:sldMk cId="2937130080" sldId="387"/>
        </pc:sldMkLst>
        <pc:spChg chg="mod">
          <ac:chgData name="SALVARREDY ARANGUREN, MATIAS MIGUEL" userId="19d61765-6cef-47a5-805e-efe00c07edd9" providerId="ADAL" clId="{51B3C985-8163-4006-B090-FBBDC5995A63}" dt="2023-11-02T13:24:48.737" v="17" actId="13926"/>
          <ac:spMkLst>
            <pc:docMk/>
            <pc:sldMk cId="2937130080" sldId="387"/>
            <ac:spMk id="8" creationId="{CC06CC23-90A9-92CE-A232-09E2D7DEA57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727BC69-2E78-F3C8-6D22-B1E83DDC2E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a:extLst>
              <a:ext uri="{FF2B5EF4-FFF2-40B4-BE49-F238E27FC236}">
                <a16:creationId xmlns:a16="http://schemas.microsoft.com/office/drawing/2014/main" id="{CC08CD9A-E2B6-D692-7244-944B04EAFE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0AC0E4-F285-4FC5-BB0E-6B491A1FFDB5}" type="datetimeFigureOut">
              <a:rPr lang="es-AR" smtClean="0"/>
              <a:t>6/11/2023</a:t>
            </a:fld>
            <a:endParaRPr lang="es-AR"/>
          </a:p>
        </p:txBody>
      </p:sp>
      <p:sp>
        <p:nvSpPr>
          <p:cNvPr id="4" name="Marcador de pie de página 3">
            <a:extLst>
              <a:ext uri="{FF2B5EF4-FFF2-40B4-BE49-F238E27FC236}">
                <a16:creationId xmlns:a16="http://schemas.microsoft.com/office/drawing/2014/main" id="{4EA539E9-F24D-1648-516F-DFCAC70D89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5" name="Marcador de número de diapositiva 4">
            <a:extLst>
              <a:ext uri="{FF2B5EF4-FFF2-40B4-BE49-F238E27FC236}">
                <a16:creationId xmlns:a16="http://schemas.microsoft.com/office/drawing/2014/main" id="{72A97014-AAEA-5DCA-E4E2-5D3D615CDB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73F56-955C-4220-940B-FDAAF504ACAC}" type="slidenum">
              <a:rPr lang="es-AR" smtClean="0"/>
              <a:t>‹Nº›</a:t>
            </a:fld>
            <a:endParaRPr lang="es-AR"/>
          </a:p>
        </p:txBody>
      </p:sp>
    </p:spTree>
    <p:extLst>
      <p:ext uri="{BB962C8B-B14F-4D97-AF65-F5344CB8AC3E}">
        <p14:creationId xmlns:p14="http://schemas.microsoft.com/office/powerpoint/2010/main" val="2044087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CFBE8-B3A5-4C84-B2C4-A4F2D670D887}" type="datetimeFigureOut">
              <a:rPr lang="es-AR" smtClean="0"/>
              <a:t>6/11/2023</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1CC8CF-D275-4538-B4F1-B45C033FF536}" type="slidenum">
              <a:rPr lang="es-AR" smtClean="0"/>
              <a:t>‹Nº›</a:t>
            </a:fld>
            <a:endParaRPr lang="es-AR"/>
          </a:p>
        </p:txBody>
      </p:sp>
    </p:spTree>
    <p:extLst>
      <p:ext uri="{BB962C8B-B14F-4D97-AF65-F5344CB8AC3E}">
        <p14:creationId xmlns:p14="http://schemas.microsoft.com/office/powerpoint/2010/main" val="7349084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9B691-F3B1-4546-BD99-9E8FF2701CC4}"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5FDFF361-506F-4562-BABE-6E8730390FC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a:ln>
                  <a:noFill/>
                </a:ln>
                <a:solidFill>
                  <a:prstClr val="black"/>
                </a:solidFill>
                <a:effectLst/>
                <a:uLnTx/>
                <a:uFillTx/>
                <a:latin typeface="Calibri" panose="020F0502020204030204"/>
                <a:ea typeface="+mn-ea"/>
                <a:cs typeface="+mn-cs"/>
              </a:rPr>
              <a:t>VIII Jornadas de Geociencias 100 años YPF</a:t>
            </a:r>
          </a:p>
        </p:txBody>
      </p:sp>
    </p:spTree>
    <p:extLst>
      <p:ext uri="{BB962C8B-B14F-4D97-AF65-F5344CB8AC3E}">
        <p14:creationId xmlns:p14="http://schemas.microsoft.com/office/powerpoint/2010/main" val="1558193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351CC8CF-D275-4538-B4F1-B45C033FF536}" type="slidenum">
              <a:rPr lang="es-AR" smtClean="0"/>
              <a:t>17</a:t>
            </a:fld>
            <a:endParaRPr lang="es-AR"/>
          </a:p>
        </p:txBody>
      </p:sp>
    </p:spTree>
    <p:extLst>
      <p:ext uri="{BB962C8B-B14F-4D97-AF65-F5344CB8AC3E}">
        <p14:creationId xmlns:p14="http://schemas.microsoft.com/office/powerpoint/2010/main" val="4292196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351CC8CF-D275-4538-B4F1-B45C033FF536}" type="slidenum">
              <a:rPr lang="es-AR" smtClean="0"/>
              <a:t>18</a:t>
            </a:fld>
            <a:endParaRPr lang="es-AR"/>
          </a:p>
        </p:txBody>
      </p:sp>
    </p:spTree>
    <p:extLst>
      <p:ext uri="{BB962C8B-B14F-4D97-AF65-F5344CB8AC3E}">
        <p14:creationId xmlns:p14="http://schemas.microsoft.com/office/powerpoint/2010/main" val="3105851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51CC8CF-D275-4538-B4F1-B45C033FF536}" type="slidenum">
              <a:rPr lang="es-AR" smtClean="0"/>
              <a:t>9</a:t>
            </a:fld>
            <a:endParaRPr lang="es-AR"/>
          </a:p>
        </p:txBody>
      </p:sp>
    </p:spTree>
    <p:extLst>
      <p:ext uri="{BB962C8B-B14F-4D97-AF65-F5344CB8AC3E}">
        <p14:creationId xmlns:p14="http://schemas.microsoft.com/office/powerpoint/2010/main" val="1099891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351CC8CF-D275-4538-B4F1-B45C033FF536}" type="slidenum">
              <a:rPr lang="es-AR" smtClean="0"/>
              <a:t>10</a:t>
            </a:fld>
            <a:endParaRPr lang="es-AR"/>
          </a:p>
        </p:txBody>
      </p:sp>
    </p:spTree>
    <p:extLst>
      <p:ext uri="{BB962C8B-B14F-4D97-AF65-F5344CB8AC3E}">
        <p14:creationId xmlns:p14="http://schemas.microsoft.com/office/powerpoint/2010/main" val="2130254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351CC8CF-D275-4538-B4F1-B45C033FF536}" type="slidenum">
              <a:rPr lang="es-AR" smtClean="0"/>
              <a:t>11</a:t>
            </a:fld>
            <a:endParaRPr lang="es-AR"/>
          </a:p>
        </p:txBody>
      </p:sp>
    </p:spTree>
    <p:extLst>
      <p:ext uri="{BB962C8B-B14F-4D97-AF65-F5344CB8AC3E}">
        <p14:creationId xmlns:p14="http://schemas.microsoft.com/office/powerpoint/2010/main" val="295909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351CC8CF-D275-4538-B4F1-B45C033FF536}" type="slidenum">
              <a:rPr lang="es-AR" smtClean="0"/>
              <a:t>12</a:t>
            </a:fld>
            <a:endParaRPr lang="es-AR"/>
          </a:p>
        </p:txBody>
      </p:sp>
    </p:spTree>
    <p:extLst>
      <p:ext uri="{BB962C8B-B14F-4D97-AF65-F5344CB8AC3E}">
        <p14:creationId xmlns:p14="http://schemas.microsoft.com/office/powerpoint/2010/main" val="2492423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351CC8CF-D275-4538-B4F1-B45C033FF536}" type="slidenum">
              <a:rPr lang="es-AR" smtClean="0"/>
              <a:t>13</a:t>
            </a:fld>
            <a:endParaRPr lang="es-AR"/>
          </a:p>
        </p:txBody>
      </p:sp>
    </p:spTree>
    <p:extLst>
      <p:ext uri="{BB962C8B-B14F-4D97-AF65-F5344CB8AC3E}">
        <p14:creationId xmlns:p14="http://schemas.microsoft.com/office/powerpoint/2010/main" val="2225941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351CC8CF-D275-4538-B4F1-B45C033FF536}" type="slidenum">
              <a:rPr lang="es-AR" smtClean="0"/>
              <a:t>14</a:t>
            </a:fld>
            <a:endParaRPr lang="es-AR"/>
          </a:p>
        </p:txBody>
      </p:sp>
    </p:spTree>
    <p:extLst>
      <p:ext uri="{BB962C8B-B14F-4D97-AF65-F5344CB8AC3E}">
        <p14:creationId xmlns:p14="http://schemas.microsoft.com/office/powerpoint/2010/main" val="261369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351CC8CF-D275-4538-B4F1-B45C033FF536}" type="slidenum">
              <a:rPr lang="es-AR" smtClean="0"/>
              <a:t>15</a:t>
            </a:fld>
            <a:endParaRPr lang="es-AR"/>
          </a:p>
        </p:txBody>
      </p:sp>
    </p:spTree>
    <p:extLst>
      <p:ext uri="{BB962C8B-B14F-4D97-AF65-F5344CB8AC3E}">
        <p14:creationId xmlns:p14="http://schemas.microsoft.com/office/powerpoint/2010/main" val="115649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351CC8CF-D275-4538-B4F1-B45C033FF536}" type="slidenum">
              <a:rPr lang="es-AR" smtClean="0"/>
              <a:t>16</a:t>
            </a:fld>
            <a:endParaRPr lang="es-AR"/>
          </a:p>
        </p:txBody>
      </p:sp>
    </p:spTree>
    <p:extLst>
      <p:ext uri="{BB962C8B-B14F-4D97-AF65-F5344CB8AC3E}">
        <p14:creationId xmlns:p14="http://schemas.microsoft.com/office/powerpoint/2010/main" val="235780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64D814E8-7626-4FD0-9468-CA6A6C4111B9}" type="datetime1">
              <a:rPr lang="es-AR" smtClean="0"/>
              <a:t>6/11/2023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567801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64112A33-7999-4FA8-AD7E-5CC8C6139592}" type="datetime1">
              <a:rPr lang="es-AR" smtClean="0"/>
              <a:t>6/11/2023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9508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D7C3F55D-26C5-43E4-A119-05F670AC869E}" type="datetime1">
              <a:rPr lang="es-AR" smtClean="0"/>
              <a:t>6/11/2023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512246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2FFFC6-9335-4C92-A82F-1033EFF024E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39492ACB-C4E8-45C3-87B0-6F735F661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43C42EE9-A864-4823-BCD9-7E29A33CDEC8}"/>
              </a:ext>
            </a:extLst>
          </p:cNvPr>
          <p:cNvSpPr>
            <a:spLocks noGrp="1"/>
          </p:cNvSpPr>
          <p:nvPr>
            <p:ph type="dt" sz="half" idx="10"/>
          </p:nvPr>
        </p:nvSpPr>
        <p:spPr/>
        <p:txBody>
          <a:bodyPr/>
          <a:lstStyle/>
          <a:p>
            <a:fld id="{01BF44E7-9EE8-46D1-9556-DB128F56CDD5}" type="datetime1">
              <a:rPr lang="es-AR" smtClean="0"/>
              <a:t>6/11/2023</a:t>
            </a:fld>
            <a:endParaRPr lang="es-AR"/>
          </a:p>
        </p:txBody>
      </p:sp>
      <p:sp>
        <p:nvSpPr>
          <p:cNvPr id="5" name="Marcador de pie de página 4">
            <a:extLst>
              <a:ext uri="{FF2B5EF4-FFF2-40B4-BE49-F238E27FC236}">
                <a16:creationId xmlns:a16="http://schemas.microsoft.com/office/drawing/2014/main" id="{B60713B6-631E-4EBB-955D-7C29B1D478A4}"/>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14926983-81BB-4595-9727-520C3E2DBA1D}"/>
              </a:ext>
            </a:extLst>
          </p:cNvPr>
          <p:cNvSpPr>
            <a:spLocks noGrp="1"/>
          </p:cNvSpPr>
          <p:nvPr>
            <p:ph type="sldNum" sz="quarter" idx="12"/>
          </p:nvPr>
        </p:nvSpPr>
        <p:spPr/>
        <p:txBody>
          <a:bodyPr/>
          <a:lstStyle/>
          <a:p>
            <a:fld id="{9459C59C-A84D-42EA-B367-4BB4FCA3C444}" type="slidenum">
              <a:rPr lang="es-AR" smtClean="0"/>
              <a:t>‹Nº›</a:t>
            </a:fld>
            <a:endParaRPr lang="es-AR"/>
          </a:p>
        </p:txBody>
      </p:sp>
    </p:spTree>
    <p:extLst>
      <p:ext uri="{BB962C8B-B14F-4D97-AF65-F5344CB8AC3E}">
        <p14:creationId xmlns:p14="http://schemas.microsoft.com/office/powerpoint/2010/main" val="1891690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B090D-0FC3-4B21-BFA7-3438DA17D0D5}"/>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F01B64EB-90B6-491D-AC08-F349CED31F5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DF2467B3-57A4-4943-8899-8F3537E0AA3D}"/>
              </a:ext>
            </a:extLst>
          </p:cNvPr>
          <p:cNvSpPr>
            <a:spLocks noGrp="1"/>
          </p:cNvSpPr>
          <p:nvPr>
            <p:ph type="dt" sz="half" idx="10"/>
          </p:nvPr>
        </p:nvSpPr>
        <p:spPr/>
        <p:txBody>
          <a:bodyPr/>
          <a:lstStyle/>
          <a:p>
            <a:fld id="{303D5B33-C2CA-40C5-A1F8-92FF26586918}" type="datetime1">
              <a:rPr lang="es-AR" smtClean="0"/>
              <a:t>6/11/2023</a:t>
            </a:fld>
            <a:endParaRPr lang="es-AR"/>
          </a:p>
        </p:txBody>
      </p:sp>
      <p:sp>
        <p:nvSpPr>
          <p:cNvPr id="5" name="Marcador de pie de página 4">
            <a:extLst>
              <a:ext uri="{FF2B5EF4-FFF2-40B4-BE49-F238E27FC236}">
                <a16:creationId xmlns:a16="http://schemas.microsoft.com/office/drawing/2014/main" id="{7DFE0EBC-8D2D-40D8-844A-8E4320CC507E}"/>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B8D7E15E-55C8-4EBE-BD06-569493FA384F}"/>
              </a:ext>
            </a:extLst>
          </p:cNvPr>
          <p:cNvSpPr>
            <a:spLocks noGrp="1"/>
          </p:cNvSpPr>
          <p:nvPr>
            <p:ph type="sldNum" sz="quarter" idx="12"/>
          </p:nvPr>
        </p:nvSpPr>
        <p:spPr/>
        <p:txBody>
          <a:bodyPr/>
          <a:lstStyle/>
          <a:p>
            <a:fld id="{9459C59C-A84D-42EA-B367-4BB4FCA3C444}" type="slidenum">
              <a:rPr lang="es-AR" smtClean="0"/>
              <a:t>‹Nº›</a:t>
            </a:fld>
            <a:endParaRPr lang="es-AR"/>
          </a:p>
        </p:txBody>
      </p:sp>
    </p:spTree>
    <p:extLst>
      <p:ext uri="{BB962C8B-B14F-4D97-AF65-F5344CB8AC3E}">
        <p14:creationId xmlns:p14="http://schemas.microsoft.com/office/powerpoint/2010/main" val="1517388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4A4E3-B5AE-49E3-9034-EC33DAE38B8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8C4F5763-240D-472A-B432-BBE069172D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A129654-95E9-43A3-85E8-7227C4BA114A}"/>
              </a:ext>
            </a:extLst>
          </p:cNvPr>
          <p:cNvSpPr>
            <a:spLocks noGrp="1"/>
          </p:cNvSpPr>
          <p:nvPr>
            <p:ph type="dt" sz="half" idx="10"/>
          </p:nvPr>
        </p:nvSpPr>
        <p:spPr/>
        <p:txBody>
          <a:bodyPr/>
          <a:lstStyle/>
          <a:p>
            <a:fld id="{A24EFFF8-D8CC-4B5B-8905-5760742F9EF7}" type="datetime1">
              <a:rPr lang="es-AR" smtClean="0"/>
              <a:t>6/11/2023</a:t>
            </a:fld>
            <a:endParaRPr lang="es-AR"/>
          </a:p>
        </p:txBody>
      </p:sp>
      <p:sp>
        <p:nvSpPr>
          <p:cNvPr id="5" name="Marcador de pie de página 4">
            <a:extLst>
              <a:ext uri="{FF2B5EF4-FFF2-40B4-BE49-F238E27FC236}">
                <a16:creationId xmlns:a16="http://schemas.microsoft.com/office/drawing/2014/main" id="{BC2EDDED-A170-47F5-A91A-68C5AE0E43AE}"/>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C12A87F4-584A-4759-8EAD-D1FB869D3E4F}"/>
              </a:ext>
            </a:extLst>
          </p:cNvPr>
          <p:cNvSpPr>
            <a:spLocks noGrp="1"/>
          </p:cNvSpPr>
          <p:nvPr>
            <p:ph type="sldNum" sz="quarter" idx="12"/>
          </p:nvPr>
        </p:nvSpPr>
        <p:spPr/>
        <p:txBody>
          <a:bodyPr/>
          <a:lstStyle/>
          <a:p>
            <a:fld id="{9459C59C-A84D-42EA-B367-4BB4FCA3C444}" type="slidenum">
              <a:rPr lang="es-AR" smtClean="0"/>
              <a:t>‹Nº›</a:t>
            </a:fld>
            <a:endParaRPr lang="es-AR"/>
          </a:p>
        </p:txBody>
      </p:sp>
    </p:spTree>
    <p:extLst>
      <p:ext uri="{BB962C8B-B14F-4D97-AF65-F5344CB8AC3E}">
        <p14:creationId xmlns:p14="http://schemas.microsoft.com/office/powerpoint/2010/main" val="1594171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0FAA69-72EF-4174-9D45-975E4705BFB8}"/>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252F70B2-8329-4E0C-826D-B7F5D8DFAEB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A72405DD-4DEF-45A3-90B6-A7AB77B0AAD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26438AB4-9234-4953-852D-3859FA10A403}"/>
              </a:ext>
            </a:extLst>
          </p:cNvPr>
          <p:cNvSpPr>
            <a:spLocks noGrp="1"/>
          </p:cNvSpPr>
          <p:nvPr>
            <p:ph type="dt" sz="half" idx="10"/>
          </p:nvPr>
        </p:nvSpPr>
        <p:spPr/>
        <p:txBody>
          <a:bodyPr/>
          <a:lstStyle/>
          <a:p>
            <a:fld id="{EFC3999E-776E-40ED-B862-6753ABBAD591}" type="datetime1">
              <a:rPr lang="es-AR" smtClean="0"/>
              <a:t>6/11/2023</a:t>
            </a:fld>
            <a:endParaRPr lang="es-AR"/>
          </a:p>
        </p:txBody>
      </p:sp>
      <p:sp>
        <p:nvSpPr>
          <p:cNvPr id="6" name="Marcador de pie de página 5">
            <a:extLst>
              <a:ext uri="{FF2B5EF4-FFF2-40B4-BE49-F238E27FC236}">
                <a16:creationId xmlns:a16="http://schemas.microsoft.com/office/drawing/2014/main" id="{43AD63E6-2E03-471F-9738-1E8E13D26CB3}"/>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7601C6D7-6680-4A8A-828A-0AE821A30D9B}"/>
              </a:ext>
            </a:extLst>
          </p:cNvPr>
          <p:cNvSpPr>
            <a:spLocks noGrp="1"/>
          </p:cNvSpPr>
          <p:nvPr>
            <p:ph type="sldNum" sz="quarter" idx="12"/>
          </p:nvPr>
        </p:nvSpPr>
        <p:spPr/>
        <p:txBody>
          <a:bodyPr/>
          <a:lstStyle/>
          <a:p>
            <a:fld id="{9459C59C-A84D-42EA-B367-4BB4FCA3C444}" type="slidenum">
              <a:rPr lang="es-AR" smtClean="0"/>
              <a:t>‹Nº›</a:t>
            </a:fld>
            <a:endParaRPr lang="es-AR"/>
          </a:p>
        </p:txBody>
      </p:sp>
    </p:spTree>
    <p:extLst>
      <p:ext uri="{BB962C8B-B14F-4D97-AF65-F5344CB8AC3E}">
        <p14:creationId xmlns:p14="http://schemas.microsoft.com/office/powerpoint/2010/main" val="2971801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BC1A75-1CA7-4002-8538-C33BC11911E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884B4F41-40C2-44E1-96C8-201E320D5B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1753B3D-7727-43C8-852F-B661126383A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92296BE1-53EA-4B8E-B0DD-48FFDA46C7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52AFF2A-2223-4C68-940F-1CEBB866F34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9E43EE03-6D5E-4ECF-B1D4-4BA7876A6743}"/>
              </a:ext>
            </a:extLst>
          </p:cNvPr>
          <p:cNvSpPr>
            <a:spLocks noGrp="1"/>
          </p:cNvSpPr>
          <p:nvPr>
            <p:ph type="dt" sz="half" idx="10"/>
          </p:nvPr>
        </p:nvSpPr>
        <p:spPr/>
        <p:txBody>
          <a:bodyPr/>
          <a:lstStyle/>
          <a:p>
            <a:fld id="{E77DD462-8C2D-4505-94E0-0C6CB0D09322}" type="datetime1">
              <a:rPr lang="es-AR" smtClean="0"/>
              <a:t>6/11/2023</a:t>
            </a:fld>
            <a:endParaRPr lang="es-AR"/>
          </a:p>
        </p:txBody>
      </p:sp>
      <p:sp>
        <p:nvSpPr>
          <p:cNvPr id="8" name="Marcador de pie de página 7">
            <a:extLst>
              <a:ext uri="{FF2B5EF4-FFF2-40B4-BE49-F238E27FC236}">
                <a16:creationId xmlns:a16="http://schemas.microsoft.com/office/drawing/2014/main" id="{5986489A-33F6-41F6-AC39-810EDFC42756}"/>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22E35D8B-7B94-4D23-991E-CD46FA40BA6F}"/>
              </a:ext>
            </a:extLst>
          </p:cNvPr>
          <p:cNvSpPr>
            <a:spLocks noGrp="1"/>
          </p:cNvSpPr>
          <p:nvPr>
            <p:ph type="sldNum" sz="quarter" idx="12"/>
          </p:nvPr>
        </p:nvSpPr>
        <p:spPr/>
        <p:txBody>
          <a:bodyPr/>
          <a:lstStyle/>
          <a:p>
            <a:fld id="{9459C59C-A84D-42EA-B367-4BB4FCA3C444}" type="slidenum">
              <a:rPr lang="es-AR" smtClean="0"/>
              <a:t>‹Nº›</a:t>
            </a:fld>
            <a:endParaRPr lang="es-AR"/>
          </a:p>
        </p:txBody>
      </p:sp>
    </p:spTree>
    <p:extLst>
      <p:ext uri="{BB962C8B-B14F-4D97-AF65-F5344CB8AC3E}">
        <p14:creationId xmlns:p14="http://schemas.microsoft.com/office/powerpoint/2010/main" val="3270157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585105-64A4-4C64-B9A6-E532F9C2E89B}"/>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E39F812A-A000-485A-A509-24DBD05559FB}"/>
              </a:ext>
            </a:extLst>
          </p:cNvPr>
          <p:cNvSpPr>
            <a:spLocks noGrp="1"/>
          </p:cNvSpPr>
          <p:nvPr>
            <p:ph type="dt" sz="half" idx="10"/>
          </p:nvPr>
        </p:nvSpPr>
        <p:spPr/>
        <p:txBody>
          <a:bodyPr/>
          <a:lstStyle/>
          <a:p>
            <a:fld id="{83E0D531-A367-46B9-BB74-44B315EAD31F}" type="datetime1">
              <a:rPr lang="es-AR" smtClean="0"/>
              <a:t>6/11/2023</a:t>
            </a:fld>
            <a:endParaRPr lang="es-AR"/>
          </a:p>
        </p:txBody>
      </p:sp>
      <p:sp>
        <p:nvSpPr>
          <p:cNvPr id="4" name="Marcador de pie de página 3">
            <a:extLst>
              <a:ext uri="{FF2B5EF4-FFF2-40B4-BE49-F238E27FC236}">
                <a16:creationId xmlns:a16="http://schemas.microsoft.com/office/drawing/2014/main" id="{125A0D75-A2F7-4234-8DF6-D9953899A821}"/>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772B5A43-5CA4-4E43-9137-5982455F4D92}"/>
              </a:ext>
            </a:extLst>
          </p:cNvPr>
          <p:cNvSpPr>
            <a:spLocks noGrp="1"/>
          </p:cNvSpPr>
          <p:nvPr>
            <p:ph type="sldNum" sz="quarter" idx="12"/>
          </p:nvPr>
        </p:nvSpPr>
        <p:spPr/>
        <p:txBody>
          <a:bodyPr/>
          <a:lstStyle/>
          <a:p>
            <a:fld id="{9459C59C-A84D-42EA-B367-4BB4FCA3C444}" type="slidenum">
              <a:rPr lang="es-AR" smtClean="0"/>
              <a:t>‹Nº›</a:t>
            </a:fld>
            <a:endParaRPr lang="es-AR"/>
          </a:p>
        </p:txBody>
      </p:sp>
    </p:spTree>
    <p:extLst>
      <p:ext uri="{BB962C8B-B14F-4D97-AF65-F5344CB8AC3E}">
        <p14:creationId xmlns:p14="http://schemas.microsoft.com/office/powerpoint/2010/main" val="386816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5D455A0-7B84-453E-932F-F19B6A6C5215}"/>
              </a:ext>
            </a:extLst>
          </p:cNvPr>
          <p:cNvSpPr>
            <a:spLocks noGrp="1"/>
          </p:cNvSpPr>
          <p:nvPr>
            <p:ph type="dt" sz="half" idx="10"/>
          </p:nvPr>
        </p:nvSpPr>
        <p:spPr/>
        <p:txBody>
          <a:bodyPr/>
          <a:lstStyle/>
          <a:p>
            <a:fld id="{C81178B6-7B4F-4F07-9E7D-F94B063F59C8}" type="datetime1">
              <a:rPr lang="es-AR" smtClean="0"/>
              <a:t>6/11/2023</a:t>
            </a:fld>
            <a:endParaRPr lang="es-AR"/>
          </a:p>
        </p:txBody>
      </p:sp>
      <p:sp>
        <p:nvSpPr>
          <p:cNvPr id="3" name="Marcador de pie de página 2">
            <a:extLst>
              <a:ext uri="{FF2B5EF4-FFF2-40B4-BE49-F238E27FC236}">
                <a16:creationId xmlns:a16="http://schemas.microsoft.com/office/drawing/2014/main" id="{3FC82472-D7AC-4770-82C5-78C60678A5A9}"/>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80E968C5-EFCC-4FE2-9D7B-F3CDABE6B029}"/>
              </a:ext>
            </a:extLst>
          </p:cNvPr>
          <p:cNvSpPr>
            <a:spLocks noGrp="1"/>
          </p:cNvSpPr>
          <p:nvPr>
            <p:ph type="sldNum" sz="quarter" idx="12"/>
          </p:nvPr>
        </p:nvSpPr>
        <p:spPr/>
        <p:txBody>
          <a:bodyPr/>
          <a:lstStyle/>
          <a:p>
            <a:fld id="{9459C59C-A84D-42EA-B367-4BB4FCA3C444}" type="slidenum">
              <a:rPr lang="es-AR" smtClean="0"/>
              <a:t>‹Nº›</a:t>
            </a:fld>
            <a:endParaRPr lang="es-AR"/>
          </a:p>
        </p:txBody>
      </p:sp>
    </p:spTree>
    <p:extLst>
      <p:ext uri="{BB962C8B-B14F-4D97-AF65-F5344CB8AC3E}">
        <p14:creationId xmlns:p14="http://schemas.microsoft.com/office/powerpoint/2010/main" val="3403359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5093E-3717-4398-ACCF-F9EE7E6439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93862602-1C7F-4D22-BE01-438DBA1B01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B78AB769-CA81-4C61-A960-0BC2CA2F8A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3A9B9E-CA5A-4201-BEAA-61C2660DB6AE}"/>
              </a:ext>
            </a:extLst>
          </p:cNvPr>
          <p:cNvSpPr>
            <a:spLocks noGrp="1"/>
          </p:cNvSpPr>
          <p:nvPr>
            <p:ph type="dt" sz="half" idx="10"/>
          </p:nvPr>
        </p:nvSpPr>
        <p:spPr/>
        <p:txBody>
          <a:bodyPr/>
          <a:lstStyle/>
          <a:p>
            <a:fld id="{FDECBEB1-E477-4725-86DA-9BE9C069ED66}" type="datetime1">
              <a:rPr lang="es-AR" smtClean="0"/>
              <a:t>6/11/2023</a:t>
            </a:fld>
            <a:endParaRPr lang="es-AR"/>
          </a:p>
        </p:txBody>
      </p:sp>
      <p:sp>
        <p:nvSpPr>
          <p:cNvPr id="6" name="Marcador de pie de página 5">
            <a:extLst>
              <a:ext uri="{FF2B5EF4-FFF2-40B4-BE49-F238E27FC236}">
                <a16:creationId xmlns:a16="http://schemas.microsoft.com/office/drawing/2014/main" id="{B230CE80-4ABD-48CF-AD71-81FDD6E2FC72}"/>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F18D9BA2-FA6B-4D1D-9AA4-9841F2274037}"/>
              </a:ext>
            </a:extLst>
          </p:cNvPr>
          <p:cNvSpPr>
            <a:spLocks noGrp="1"/>
          </p:cNvSpPr>
          <p:nvPr>
            <p:ph type="sldNum" sz="quarter" idx="12"/>
          </p:nvPr>
        </p:nvSpPr>
        <p:spPr/>
        <p:txBody>
          <a:bodyPr/>
          <a:lstStyle/>
          <a:p>
            <a:fld id="{9459C59C-A84D-42EA-B367-4BB4FCA3C444}" type="slidenum">
              <a:rPr lang="es-AR" smtClean="0"/>
              <a:t>‹Nº›</a:t>
            </a:fld>
            <a:endParaRPr lang="es-AR"/>
          </a:p>
        </p:txBody>
      </p:sp>
    </p:spTree>
    <p:extLst>
      <p:ext uri="{BB962C8B-B14F-4D97-AF65-F5344CB8AC3E}">
        <p14:creationId xmlns:p14="http://schemas.microsoft.com/office/powerpoint/2010/main" val="216463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B6ED7093-B479-4C44-AF7A-A20938F9A7E3}" type="datetime1">
              <a:rPr lang="es-AR" smtClean="0"/>
              <a:t>6/11/2023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4008884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9EC711-92D0-4AA2-82AB-B8588E7BFF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1BD47122-B5E2-491D-828E-64CC387C1A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10DA25D3-BF37-433D-B21E-D3FC7009B5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2F7EC13-56AE-44D4-99EB-49DC504DC448}"/>
              </a:ext>
            </a:extLst>
          </p:cNvPr>
          <p:cNvSpPr>
            <a:spLocks noGrp="1"/>
          </p:cNvSpPr>
          <p:nvPr>
            <p:ph type="dt" sz="half" idx="10"/>
          </p:nvPr>
        </p:nvSpPr>
        <p:spPr/>
        <p:txBody>
          <a:bodyPr/>
          <a:lstStyle/>
          <a:p>
            <a:fld id="{0553B666-2540-4F57-8A55-250D354CB473}" type="datetime1">
              <a:rPr lang="es-AR" smtClean="0"/>
              <a:t>6/11/2023</a:t>
            </a:fld>
            <a:endParaRPr lang="es-AR"/>
          </a:p>
        </p:txBody>
      </p:sp>
      <p:sp>
        <p:nvSpPr>
          <p:cNvPr id="6" name="Marcador de pie de página 5">
            <a:extLst>
              <a:ext uri="{FF2B5EF4-FFF2-40B4-BE49-F238E27FC236}">
                <a16:creationId xmlns:a16="http://schemas.microsoft.com/office/drawing/2014/main" id="{32641B43-4895-4897-B2B3-14D0131D0C58}"/>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9A6737A7-74ED-41FC-A61C-80A037A6198C}"/>
              </a:ext>
            </a:extLst>
          </p:cNvPr>
          <p:cNvSpPr>
            <a:spLocks noGrp="1"/>
          </p:cNvSpPr>
          <p:nvPr>
            <p:ph type="sldNum" sz="quarter" idx="12"/>
          </p:nvPr>
        </p:nvSpPr>
        <p:spPr/>
        <p:txBody>
          <a:bodyPr/>
          <a:lstStyle/>
          <a:p>
            <a:fld id="{9459C59C-A84D-42EA-B367-4BB4FCA3C444}" type="slidenum">
              <a:rPr lang="es-AR" smtClean="0"/>
              <a:t>‹Nº›</a:t>
            </a:fld>
            <a:endParaRPr lang="es-AR"/>
          </a:p>
        </p:txBody>
      </p:sp>
    </p:spTree>
    <p:extLst>
      <p:ext uri="{BB962C8B-B14F-4D97-AF65-F5344CB8AC3E}">
        <p14:creationId xmlns:p14="http://schemas.microsoft.com/office/powerpoint/2010/main" val="2000034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271E17-C145-411D-ACDD-6925EA10EA39}"/>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99B21A49-AB51-4A26-8085-E88DE27812B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FB627DB1-6740-40C1-9877-A8DC47B42A99}"/>
              </a:ext>
            </a:extLst>
          </p:cNvPr>
          <p:cNvSpPr>
            <a:spLocks noGrp="1"/>
          </p:cNvSpPr>
          <p:nvPr>
            <p:ph type="dt" sz="half" idx="10"/>
          </p:nvPr>
        </p:nvSpPr>
        <p:spPr/>
        <p:txBody>
          <a:bodyPr/>
          <a:lstStyle/>
          <a:p>
            <a:fld id="{9BBD0220-5D74-4186-882B-A8B86AFD5F5E}" type="datetime1">
              <a:rPr lang="es-AR" smtClean="0"/>
              <a:t>6/11/2023</a:t>
            </a:fld>
            <a:endParaRPr lang="es-AR"/>
          </a:p>
        </p:txBody>
      </p:sp>
      <p:sp>
        <p:nvSpPr>
          <p:cNvPr id="5" name="Marcador de pie de página 4">
            <a:extLst>
              <a:ext uri="{FF2B5EF4-FFF2-40B4-BE49-F238E27FC236}">
                <a16:creationId xmlns:a16="http://schemas.microsoft.com/office/drawing/2014/main" id="{7692B61A-2578-4346-BB6C-5AC80B34BC8B}"/>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323C434F-524D-4340-A258-0C36D0612272}"/>
              </a:ext>
            </a:extLst>
          </p:cNvPr>
          <p:cNvSpPr>
            <a:spLocks noGrp="1"/>
          </p:cNvSpPr>
          <p:nvPr>
            <p:ph type="sldNum" sz="quarter" idx="12"/>
          </p:nvPr>
        </p:nvSpPr>
        <p:spPr/>
        <p:txBody>
          <a:bodyPr/>
          <a:lstStyle/>
          <a:p>
            <a:fld id="{9459C59C-A84D-42EA-B367-4BB4FCA3C444}" type="slidenum">
              <a:rPr lang="es-AR" smtClean="0"/>
              <a:t>‹Nº›</a:t>
            </a:fld>
            <a:endParaRPr lang="es-AR"/>
          </a:p>
        </p:txBody>
      </p:sp>
    </p:spTree>
    <p:extLst>
      <p:ext uri="{BB962C8B-B14F-4D97-AF65-F5344CB8AC3E}">
        <p14:creationId xmlns:p14="http://schemas.microsoft.com/office/powerpoint/2010/main" val="1692269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C77F02C-6908-471F-AD6F-73039071B4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41733DB3-65D9-44BA-A7A4-4675FC024F5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B69E68AC-377C-4CBA-88E9-F4F725F0A1FA}"/>
              </a:ext>
            </a:extLst>
          </p:cNvPr>
          <p:cNvSpPr>
            <a:spLocks noGrp="1"/>
          </p:cNvSpPr>
          <p:nvPr>
            <p:ph type="dt" sz="half" idx="10"/>
          </p:nvPr>
        </p:nvSpPr>
        <p:spPr/>
        <p:txBody>
          <a:bodyPr/>
          <a:lstStyle/>
          <a:p>
            <a:fld id="{D5CB4C8D-25CD-42F4-A934-4990EA15FA56}" type="datetime1">
              <a:rPr lang="es-AR" smtClean="0"/>
              <a:t>6/11/2023</a:t>
            </a:fld>
            <a:endParaRPr lang="es-AR"/>
          </a:p>
        </p:txBody>
      </p:sp>
      <p:sp>
        <p:nvSpPr>
          <p:cNvPr id="5" name="Marcador de pie de página 4">
            <a:extLst>
              <a:ext uri="{FF2B5EF4-FFF2-40B4-BE49-F238E27FC236}">
                <a16:creationId xmlns:a16="http://schemas.microsoft.com/office/drawing/2014/main" id="{C2639C0A-1279-4FD2-BF51-9E42C3F728C4}"/>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7C1CB22B-AE72-49B1-89E1-25B705E2CAFD}"/>
              </a:ext>
            </a:extLst>
          </p:cNvPr>
          <p:cNvSpPr>
            <a:spLocks noGrp="1"/>
          </p:cNvSpPr>
          <p:nvPr>
            <p:ph type="sldNum" sz="quarter" idx="12"/>
          </p:nvPr>
        </p:nvSpPr>
        <p:spPr/>
        <p:txBody>
          <a:bodyPr/>
          <a:lstStyle/>
          <a:p>
            <a:fld id="{9459C59C-A84D-42EA-B367-4BB4FCA3C444}" type="slidenum">
              <a:rPr lang="es-AR" smtClean="0"/>
              <a:t>‹Nº›</a:t>
            </a:fld>
            <a:endParaRPr lang="es-AR"/>
          </a:p>
        </p:txBody>
      </p:sp>
    </p:spTree>
    <p:extLst>
      <p:ext uri="{BB962C8B-B14F-4D97-AF65-F5344CB8AC3E}">
        <p14:creationId xmlns:p14="http://schemas.microsoft.com/office/powerpoint/2010/main" val="2404545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ABECERA GRIS IMAGEN ÁNGULOS REDONDEADOS 1">
    <p:spTree>
      <p:nvGrpSpPr>
        <p:cNvPr id="1" name=""/>
        <p:cNvGrpSpPr/>
        <p:nvPr/>
      </p:nvGrpSpPr>
      <p:grpSpPr>
        <a:xfrm>
          <a:off x="0" y="0"/>
          <a:ext cx="0" cy="0"/>
          <a:chOff x="0" y="0"/>
          <a:chExt cx="0" cy="0"/>
        </a:xfrm>
      </p:grpSpPr>
      <p:sp>
        <p:nvSpPr>
          <p:cNvPr id="57" name="Rectangle 17">
            <a:extLst>
              <a:ext uri="{FF2B5EF4-FFF2-40B4-BE49-F238E27FC236}">
                <a16:creationId xmlns:a16="http://schemas.microsoft.com/office/drawing/2014/main" id="{4E69C285-1BB7-0645-8F77-A7A61AA0CADD}"/>
              </a:ext>
            </a:extLst>
          </p:cNvPr>
          <p:cNvSpPr/>
          <p:nvPr userDrawn="1"/>
        </p:nvSpPr>
        <p:spPr>
          <a:xfrm>
            <a:off x="0" y="2"/>
            <a:ext cx="1219200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algn="r"/>
            <a:endParaRPr lang="es-AR" sz="2400" b="1" i="1" baseline="0">
              <a:solidFill>
                <a:schemeClr val="tx1"/>
              </a:solidFill>
            </a:endParaRPr>
          </a:p>
          <a:p>
            <a:pPr algn="r"/>
            <a:endParaRPr lang="es-AR" sz="2400" b="1" i="1" baseline="0">
              <a:solidFill>
                <a:schemeClr val="tx1"/>
              </a:solidFill>
            </a:endParaRPr>
          </a:p>
          <a:p>
            <a:pPr algn="r"/>
            <a:endParaRPr lang="es-AR" sz="2400" b="1" i="1" baseline="0">
              <a:solidFill>
                <a:schemeClr val="tx1"/>
              </a:solidFill>
            </a:endParaRPr>
          </a:p>
          <a:p>
            <a:pPr algn="r"/>
            <a:endParaRPr lang="es-AR" sz="2400" b="1" i="1" baseline="0">
              <a:solidFill>
                <a:schemeClr val="tx1"/>
              </a:solidFill>
            </a:endParaRPr>
          </a:p>
          <a:p>
            <a:pPr algn="r"/>
            <a:endParaRPr lang="es-AR" sz="2400" b="1" i="1" baseline="0">
              <a:solidFill>
                <a:schemeClr val="tx1"/>
              </a:solidFill>
            </a:endParaRPr>
          </a:p>
          <a:p>
            <a:pPr algn="r"/>
            <a:endParaRPr lang="es-AR" sz="2400" b="1" i="1" baseline="0">
              <a:solidFill>
                <a:schemeClr val="tx1"/>
              </a:solidFill>
            </a:endParaRPr>
          </a:p>
          <a:p>
            <a:pPr algn="r"/>
            <a:endParaRPr lang="es-AR" sz="2400" b="1" i="1" baseline="0">
              <a:solidFill>
                <a:schemeClr val="tx1"/>
              </a:solidFill>
            </a:endParaRPr>
          </a:p>
          <a:p>
            <a:pPr algn="r"/>
            <a:endParaRPr lang="es-AR" sz="2400" b="1" i="1" baseline="0">
              <a:solidFill>
                <a:schemeClr val="tx1"/>
              </a:solidFill>
            </a:endParaRPr>
          </a:p>
          <a:p>
            <a:pPr algn="r"/>
            <a:endParaRPr lang="es-AR" sz="2400" b="1" i="1" baseline="0">
              <a:solidFill>
                <a:schemeClr val="tx1"/>
              </a:solidFill>
            </a:endParaRPr>
          </a:p>
          <a:p>
            <a:pPr algn="r"/>
            <a:endParaRPr lang="es-AR" sz="2400" b="1" i="1" baseline="0">
              <a:solidFill>
                <a:schemeClr val="tx1"/>
              </a:solidFill>
            </a:endParaRPr>
          </a:p>
          <a:p>
            <a:pPr algn="r"/>
            <a:endParaRPr lang="es-AR" sz="2400" b="1" i="1" baseline="0">
              <a:solidFill>
                <a:schemeClr val="tx1"/>
              </a:solidFill>
            </a:endParaRPr>
          </a:p>
          <a:p>
            <a:pPr algn="r"/>
            <a:endParaRPr lang="es-AR" sz="2400" b="1" i="1" baseline="0">
              <a:solidFill>
                <a:schemeClr val="tx1"/>
              </a:solidFill>
            </a:endParaRPr>
          </a:p>
          <a:p>
            <a:pPr algn="r"/>
            <a:endParaRPr lang="es-AR" sz="2400" b="1" i="1" baseline="0">
              <a:solidFill>
                <a:schemeClr val="tx1"/>
              </a:solidFill>
            </a:endParaRPr>
          </a:p>
          <a:p>
            <a:pPr algn="r"/>
            <a:endParaRPr lang="es-AR" sz="2400" b="1" i="1" baseline="0">
              <a:solidFill>
                <a:schemeClr val="tx1"/>
              </a:solidFill>
            </a:endParaRPr>
          </a:p>
          <a:p>
            <a:pPr algn="r"/>
            <a:endParaRPr lang="es-AR" sz="2400" b="1" i="1" baseline="0">
              <a:solidFill>
                <a:schemeClr val="tx1"/>
              </a:solidFill>
            </a:endParaRPr>
          </a:p>
          <a:p>
            <a:pPr algn="r"/>
            <a:endParaRPr lang="es-AR" sz="2400" b="1" i="1" baseline="0">
              <a:solidFill>
                <a:schemeClr val="tx1"/>
              </a:solidFill>
            </a:endParaRPr>
          </a:p>
          <a:p>
            <a:pPr algn="r"/>
            <a:endParaRPr lang="es-AR" sz="2400" b="1" i="1" baseline="0">
              <a:solidFill>
                <a:schemeClr val="tx1"/>
              </a:solidFill>
            </a:endParaRPr>
          </a:p>
        </p:txBody>
      </p:sp>
      <p:sp>
        <p:nvSpPr>
          <p:cNvPr id="41" name="Round Same Side Corner Rectangle 26">
            <a:extLst>
              <a:ext uri="{FF2B5EF4-FFF2-40B4-BE49-F238E27FC236}">
                <a16:creationId xmlns:a16="http://schemas.microsoft.com/office/drawing/2014/main" id="{8EE0BF9B-876D-444B-804C-11C2AE01B8CF}"/>
              </a:ext>
            </a:extLst>
          </p:cNvPr>
          <p:cNvSpPr/>
          <p:nvPr userDrawn="1"/>
        </p:nvSpPr>
        <p:spPr>
          <a:xfrm rot="10800000">
            <a:off x="0" y="-3"/>
            <a:ext cx="12204040" cy="755824"/>
          </a:xfrm>
          <a:prstGeom prst="round2Same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sz="2400"/>
          </a:p>
        </p:txBody>
      </p:sp>
      <p:sp>
        <p:nvSpPr>
          <p:cNvPr id="28" name="Graphic 25">
            <a:extLst>
              <a:ext uri="{FF2B5EF4-FFF2-40B4-BE49-F238E27FC236}">
                <a16:creationId xmlns:a16="http://schemas.microsoft.com/office/drawing/2014/main" id="{87ED25A4-1D16-2C4F-9A1F-9212E6708593}"/>
              </a:ext>
            </a:extLst>
          </p:cNvPr>
          <p:cNvSpPr>
            <a:spLocks noChangeAspect="1"/>
          </p:cNvSpPr>
          <p:nvPr userDrawn="1"/>
        </p:nvSpPr>
        <p:spPr>
          <a:xfrm>
            <a:off x="247181" y="277581"/>
            <a:ext cx="197991" cy="168000"/>
          </a:xfrm>
          <a:custGeom>
            <a:avLst/>
            <a:gdLst>
              <a:gd name="connsiteX0" fmla="*/ 131731 w 228885"/>
              <a:gd name="connsiteY0" fmla="*/ 194215 h 194214"/>
              <a:gd name="connsiteX1" fmla="*/ 99251 w 228885"/>
              <a:gd name="connsiteY1" fmla="*/ 194215 h 194214"/>
              <a:gd name="connsiteX2" fmla="*/ 184880 w 228885"/>
              <a:gd name="connsiteY2" fmla="*/ 109156 h 194214"/>
              <a:gd name="connsiteX3" fmla="*/ 0 w 228885"/>
              <a:gd name="connsiteY3" fmla="*/ 109156 h 194214"/>
              <a:gd name="connsiteX4" fmla="*/ 0 w 228885"/>
              <a:gd name="connsiteY4" fmla="*/ 85058 h 194214"/>
              <a:gd name="connsiteX5" fmla="*/ 184785 w 228885"/>
              <a:gd name="connsiteY5" fmla="*/ 85058 h 194214"/>
              <a:gd name="connsiteX6" fmla="*/ 99155 w 228885"/>
              <a:gd name="connsiteY6" fmla="*/ 0 h 194214"/>
              <a:gd name="connsiteX7" fmla="*/ 131636 w 228885"/>
              <a:gd name="connsiteY7" fmla="*/ 0 h 194214"/>
              <a:gd name="connsiteX8" fmla="*/ 228886 w 228885"/>
              <a:gd name="connsiteY8" fmla="*/ 97250 h 194214"/>
              <a:gd name="connsiteX9" fmla="*/ 131731 w 228885"/>
              <a:gd name="connsiteY9" fmla="*/ 194215 h 19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85" h="194214">
                <a:moveTo>
                  <a:pt x="131731" y="194215"/>
                </a:moveTo>
                <a:lnTo>
                  <a:pt x="99251" y="194215"/>
                </a:lnTo>
                <a:lnTo>
                  <a:pt x="184880" y="109156"/>
                </a:lnTo>
                <a:lnTo>
                  <a:pt x="0" y="109156"/>
                </a:lnTo>
                <a:lnTo>
                  <a:pt x="0" y="85058"/>
                </a:lnTo>
                <a:lnTo>
                  <a:pt x="184785" y="85058"/>
                </a:lnTo>
                <a:lnTo>
                  <a:pt x="99155" y="0"/>
                </a:lnTo>
                <a:lnTo>
                  <a:pt x="131636" y="0"/>
                </a:lnTo>
                <a:lnTo>
                  <a:pt x="228886" y="97250"/>
                </a:lnTo>
                <a:lnTo>
                  <a:pt x="131731" y="194215"/>
                </a:lnTo>
                <a:close/>
              </a:path>
            </a:pathLst>
          </a:custGeom>
          <a:solidFill>
            <a:srgbClr val="0451E4"/>
          </a:solidFill>
          <a:ln w="9525" cap="flat">
            <a:noFill/>
            <a:prstDash val="solid"/>
            <a:miter/>
          </a:ln>
        </p:spPr>
        <p:txBody>
          <a:bodyPr rtlCol="0" anchor="ctr"/>
          <a:lstStyle/>
          <a:p>
            <a:endParaRPr lang="x-none" sz="2400"/>
          </a:p>
        </p:txBody>
      </p:sp>
      <p:sp>
        <p:nvSpPr>
          <p:cNvPr id="63" name="3 Marcador de texto">
            <a:extLst>
              <a:ext uri="{FF2B5EF4-FFF2-40B4-BE49-F238E27FC236}">
                <a16:creationId xmlns:a16="http://schemas.microsoft.com/office/drawing/2014/main" id="{E78F7DAB-4F81-734C-BD91-F38A0B8399D4}"/>
              </a:ext>
            </a:extLst>
          </p:cNvPr>
          <p:cNvSpPr>
            <a:spLocks noGrp="1"/>
          </p:cNvSpPr>
          <p:nvPr>
            <p:ph type="body" sz="quarter" idx="35" hasCustomPrompt="1"/>
          </p:nvPr>
        </p:nvSpPr>
        <p:spPr>
          <a:xfrm>
            <a:off x="566315" y="3545326"/>
            <a:ext cx="512063" cy="379656"/>
          </a:xfrm>
          <a:prstGeom prst="rect">
            <a:avLst/>
          </a:prstGeom>
          <a:solidFill>
            <a:srgbClr val="0451E4"/>
          </a:solidFill>
        </p:spPr>
        <p:txBody>
          <a:bodyPr wrap="square">
            <a:spAutoFit/>
          </a:bodyPr>
          <a:lstStyle>
            <a:lvl1pPr marL="0" indent="0">
              <a:lnSpc>
                <a:spcPct val="100000"/>
              </a:lnSpc>
              <a:spcBef>
                <a:spcPts val="0"/>
              </a:spcBef>
              <a:buNone/>
              <a:defRPr sz="1867" b="1" baseline="0">
                <a:solidFill>
                  <a:schemeClr val="bg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01</a:t>
            </a:r>
            <a:endParaRPr lang="es-AR"/>
          </a:p>
        </p:txBody>
      </p:sp>
      <p:sp>
        <p:nvSpPr>
          <p:cNvPr id="64" name="3 Marcador de texto">
            <a:extLst>
              <a:ext uri="{FF2B5EF4-FFF2-40B4-BE49-F238E27FC236}">
                <a16:creationId xmlns:a16="http://schemas.microsoft.com/office/drawing/2014/main" id="{41851B7E-E5AE-E14C-A838-7AEF09B002DD}"/>
              </a:ext>
            </a:extLst>
          </p:cNvPr>
          <p:cNvSpPr>
            <a:spLocks noGrp="1"/>
          </p:cNvSpPr>
          <p:nvPr>
            <p:ph type="body" sz="quarter" idx="36" hasCustomPrompt="1"/>
          </p:nvPr>
        </p:nvSpPr>
        <p:spPr>
          <a:xfrm>
            <a:off x="1074758" y="3545325"/>
            <a:ext cx="4829221" cy="404561"/>
          </a:xfrm>
          <a:prstGeom prst="rect">
            <a:avLst/>
          </a:prstGeom>
          <a:solidFill>
            <a:schemeClr val="bg1"/>
          </a:solidFill>
        </p:spPr>
        <p:txBody>
          <a:bodyPr wrap="square" anchor="ctr" anchorCtr="0">
            <a:noAutofit/>
          </a:bodyPr>
          <a:lstStyle>
            <a:lvl1pPr marL="0" indent="0">
              <a:lnSpc>
                <a:spcPct val="100000"/>
              </a:lnSpc>
              <a:spcBef>
                <a:spcPts val="0"/>
              </a:spcBef>
              <a:buNone/>
              <a:defRPr sz="1467" b="0" baseline="0">
                <a:solidFill>
                  <a:schemeClr val="tx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TÍTULO DE CAPÍTULO CORTO SIMULADO</a:t>
            </a:r>
            <a:endParaRPr lang="es-AR"/>
          </a:p>
        </p:txBody>
      </p:sp>
      <p:sp>
        <p:nvSpPr>
          <p:cNvPr id="86" name="Text Placeholder 2">
            <a:extLst>
              <a:ext uri="{FF2B5EF4-FFF2-40B4-BE49-F238E27FC236}">
                <a16:creationId xmlns:a16="http://schemas.microsoft.com/office/drawing/2014/main" id="{5BD93EE0-5B87-E844-8F84-F7937C590591}"/>
              </a:ext>
            </a:extLst>
          </p:cNvPr>
          <p:cNvSpPr>
            <a:spLocks noGrp="1"/>
          </p:cNvSpPr>
          <p:nvPr>
            <p:ph type="body" sz="quarter" idx="56" hasCustomPrompt="1"/>
          </p:nvPr>
        </p:nvSpPr>
        <p:spPr>
          <a:xfrm>
            <a:off x="561601" y="199432"/>
            <a:ext cx="10551583" cy="349249"/>
          </a:xfrm>
          <a:prstGeom prst="rect">
            <a:avLst/>
          </a:prstGeom>
        </p:spPr>
        <p:txBody>
          <a:bodyPr lIns="0"/>
          <a:lstStyle>
            <a:lvl1pPr marL="0" indent="0">
              <a:buNone/>
              <a:defRPr sz="1467" b="1">
                <a:solidFill>
                  <a:schemeClr val="tx1"/>
                </a:solidFill>
              </a:defRPr>
            </a:lvl1pPr>
            <a:lvl2pPr marL="243410" indent="0">
              <a:buNone/>
              <a:defRPr sz="1467" b="1">
                <a:solidFill>
                  <a:schemeClr val="tx1"/>
                </a:solidFill>
              </a:defRPr>
            </a:lvl2pPr>
            <a:lvl3pPr marL="507987" indent="0">
              <a:buNone/>
              <a:defRPr sz="1467" b="1">
                <a:solidFill>
                  <a:schemeClr val="tx1"/>
                </a:solidFill>
              </a:defRPr>
            </a:lvl3pPr>
            <a:lvl4pPr marL="721766" indent="0">
              <a:buNone/>
              <a:defRPr sz="1467" b="1">
                <a:solidFill>
                  <a:schemeClr val="tx1"/>
                </a:solidFill>
              </a:defRPr>
            </a:lvl4pPr>
            <a:lvl5pPr marL="954592" indent="0">
              <a:buNone/>
              <a:defRPr sz="1467" b="1">
                <a:solidFill>
                  <a:schemeClr val="tx1"/>
                </a:solidFill>
              </a:defRPr>
            </a:lvl5pPr>
          </a:lstStyle>
          <a:p>
            <a:pPr lvl="0"/>
            <a:r>
              <a:rPr lang="en-US"/>
              <a:t>ÍNDICE DE CONTENIDOS</a:t>
            </a:r>
            <a:endParaRPr lang="x-none"/>
          </a:p>
        </p:txBody>
      </p:sp>
      <p:sp>
        <p:nvSpPr>
          <p:cNvPr id="40" name="3 Marcador de texto">
            <a:extLst>
              <a:ext uri="{FF2B5EF4-FFF2-40B4-BE49-F238E27FC236}">
                <a16:creationId xmlns:a16="http://schemas.microsoft.com/office/drawing/2014/main" id="{E78F7DAB-4F81-734C-BD91-F38A0B8399D4}"/>
              </a:ext>
            </a:extLst>
          </p:cNvPr>
          <p:cNvSpPr>
            <a:spLocks noGrp="1"/>
          </p:cNvSpPr>
          <p:nvPr>
            <p:ph type="body" sz="quarter" idx="57" hasCustomPrompt="1"/>
          </p:nvPr>
        </p:nvSpPr>
        <p:spPr>
          <a:xfrm>
            <a:off x="566315" y="4050277"/>
            <a:ext cx="512063" cy="379656"/>
          </a:xfrm>
          <a:prstGeom prst="rect">
            <a:avLst/>
          </a:prstGeom>
          <a:solidFill>
            <a:srgbClr val="0451E4"/>
          </a:solidFill>
        </p:spPr>
        <p:txBody>
          <a:bodyPr wrap="square">
            <a:spAutoFit/>
          </a:bodyPr>
          <a:lstStyle>
            <a:lvl1pPr marL="0" indent="0">
              <a:lnSpc>
                <a:spcPct val="100000"/>
              </a:lnSpc>
              <a:spcBef>
                <a:spcPts val="0"/>
              </a:spcBef>
              <a:buNone/>
              <a:defRPr sz="1867" b="1" baseline="0">
                <a:solidFill>
                  <a:schemeClr val="bg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02</a:t>
            </a:r>
            <a:endParaRPr lang="es-AR"/>
          </a:p>
        </p:txBody>
      </p:sp>
      <p:sp>
        <p:nvSpPr>
          <p:cNvPr id="45" name="3 Marcador de texto">
            <a:extLst>
              <a:ext uri="{FF2B5EF4-FFF2-40B4-BE49-F238E27FC236}">
                <a16:creationId xmlns:a16="http://schemas.microsoft.com/office/drawing/2014/main" id="{41851B7E-E5AE-E14C-A838-7AEF09B002DD}"/>
              </a:ext>
            </a:extLst>
          </p:cNvPr>
          <p:cNvSpPr>
            <a:spLocks noGrp="1"/>
          </p:cNvSpPr>
          <p:nvPr>
            <p:ph type="body" sz="quarter" idx="58" hasCustomPrompt="1"/>
          </p:nvPr>
        </p:nvSpPr>
        <p:spPr>
          <a:xfrm>
            <a:off x="1074758" y="4050276"/>
            <a:ext cx="4829221" cy="404561"/>
          </a:xfrm>
          <a:prstGeom prst="rect">
            <a:avLst/>
          </a:prstGeom>
          <a:solidFill>
            <a:schemeClr val="bg1"/>
          </a:solidFill>
        </p:spPr>
        <p:txBody>
          <a:bodyPr wrap="square" anchor="ctr" anchorCtr="0">
            <a:noAutofit/>
          </a:bodyPr>
          <a:lstStyle>
            <a:lvl1pPr marL="0" indent="0">
              <a:lnSpc>
                <a:spcPct val="100000"/>
              </a:lnSpc>
              <a:spcBef>
                <a:spcPts val="0"/>
              </a:spcBef>
              <a:buNone/>
              <a:defRPr sz="1467" b="0" baseline="0">
                <a:solidFill>
                  <a:schemeClr val="tx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TÍTULO DE CAPÍTULO CORTO SIMULADO</a:t>
            </a:r>
            <a:endParaRPr lang="es-AR"/>
          </a:p>
        </p:txBody>
      </p:sp>
      <p:sp>
        <p:nvSpPr>
          <p:cNvPr id="47" name="3 Marcador de texto">
            <a:extLst>
              <a:ext uri="{FF2B5EF4-FFF2-40B4-BE49-F238E27FC236}">
                <a16:creationId xmlns:a16="http://schemas.microsoft.com/office/drawing/2014/main" id="{E78F7DAB-4F81-734C-BD91-F38A0B8399D4}"/>
              </a:ext>
            </a:extLst>
          </p:cNvPr>
          <p:cNvSpPr>
            <a:spLocks noGrp="1"/>
          </p:cNvSpPr>
          <p:nvPr>
            <p:ph type="body" sz="quarter" idx="59" hasCustomPrompt="1"/>
          </p:nvPr>
        </p:nvSpPr>
        <p:spPr>
          <a:xfrm>
            <a:off x="566315" y="4540490"/>
            <a:ext cx="512063" cy="379656"/>
          </a:xfrm>
          <a:prstGeom prst="rect">
            <a:avLst/>
          </a:prstGeom>
          <a:solidFill>
            <a:srgbClr val="0451E4"/>
          </a:solidFill>
        </p:spPr>
        <p:txBody>
          <a:bodyPr wrap="square">
            <a:spAutoFit/>
          </a:bodyPr>
          <a:lstStyle>
            <a:lvl1pPr marL="0" indent="0">
              <a:lnSpc>
                <a:spcPct val="100000"/>
              </a:lnSpc>
              <a:spcBef>
                <a:spcPts val="0"/>
              </a:spcBef>
              <a:buNone/>
              <a:defRPr sz="1867" b="1" baseline="0">
                <a:solidFill>
                  <a:schemeClr val="bg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03</a:t>
            </a:r>
            <a:endParaRPr lang="es-AR"/>
          </a:p>
        </p:txBody>
      </p:sp>
      <p:sp>
        <p:nvSpPr>
          <p:cNvPr id="48" name="3 Marcador de texto">
            <a:extLst>
              <a:ext uri="{FF2B5EF4-FFF2-40B4-BE49-F238E27FC236}">
                <a16:creationId xmlns:a16="http://schemas.microsoft.com/office/drawing/2014/main" id="{41851B7E-E5AE-E14C-A838-7AEF09B002DD}"/>
              </a:ext>
            </a:extLst>
          </p:cNvPr>
          <p:cNvSpPr>
            <a:spLocks noGrp="1"/>
          </p:cNvSpPr>
          <p:nvPr>
            <p:ph type="body" sz="quarter" idx="60" hasCustomPrompt="1"/>
          </p:nvPr>
        </p:nvSpPr>
        <p:spPr>
          <a:xfrm>
            <a:off x="1074758" y="4540489"/>
            <a:ext cx="4829221" cy="404561"/>
          </a:xfrm>
          <a:prstGeom prst="rect">
            <a:avLst/>
          </a:prstGeom>
          <a:solidFill>
            <a:schemeClr val="bg1"/>
          </a:solidFill>
        </p:spPr>
        <p:txBody>
          <a:bodyPr wrap="square" anchor="ctr" anchorCtr="0">
            <a:noAutofit/>
          </a:bodyPr>
          <a:lstStyle>
            <a:lvl1pPr marL="0" indent="0">
              <a:lnSpc>
                <a:spcPct val="100000"/>
              </a:lnSpc>
              <a:spcBef>
                <a:spcPts val="0"/>
              </a:spcBef>
              <a:buNone/>
              <a:defRPr sz="1467" b="0" baseline="0">
                <a:solidFill>
                  <a:schemeClr val="tx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TÍTULO DE CAPÍTULO CORTO SIMULADO</a:t>
            </a:r>
            <a:endParaRPr lang="es-AR"/>
          </a:p>
        </p:txBody>
      </p:sp>
      <p:sp>
        <p:nvSpPr>
          <p:cNvPr id="51" name="3 Marcador de texto">
            <a:extLst>
              <a:ext uri="{FF2B5EF4-FFF2-40B4-BE49-F238E27FC236}">
                <a16:creationId xmlns:a16="http://schemas.microsoft.com/office/drawing/2014/main" id="{E78F7DAB-4F81-734C-BD91-F38A0B8399D4}"/>
              </a:ext>
            </a:extLst>
          </p:cNvPr>
          <p:cNvSpPr>
            <a:spLocks noGrp="1"/>
          </p:cNvSpPr>
          <p:nvPr>
            <p:ph type="body" sz="quarter" idx="61" hasCustomPrompt="1"/>
          </p:nvPr>
        </p:nvSpPr>
        <p:spPr>
          <a:xfrm>
            <a:off x="566315" y="5045441"/>
            <a:ext cx="512063" cy="379656"/>
          </a:xfrm>
          <a:prstGeom prst="rect">
            <a:avLst/>
          </a:prstGeom>
          <a:solidFill>
            <a:srgbClr val="0451E4"/>
          </a:solidFill>
        </p:spPr>
        <p:txBody>
          <a:bodyPr wrap="square">
            <a:spAutoFit/>
          </a:bodyPr>
          <a:lstStyle>
            <a:lvl1pPr marL="0" indent="0">
              <a:lnSpc>
                <a:spcPct val="100000"/>
              </a:lnSpc>
              <a:spcBef>
                <a:spcPts val="0"/>
              </a:spcBef>
              <a:buNone/>
              <a:defRPr sz="1867" b="1" baseline="0">
                <a:solidFill>
                  <a:schemeClr val="bg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04</a:t>
            </a:r>
            <a:endParaRPr lang="es-AR"/>
          </a:p>
        </p:txBody>
      </p:sp>
      <p:sp>
        <p:nvSpPr>
          <p:cNvPr id="52" name="3 Marcador de texto">
            <a:extLst>
              <a:ext uri="{FF2B5EF4-FFF2-40B4-BE49-F238E27FC236}">
                <a16:creationId xmlns:a16="http://schemas.microsoft.com/office/drawing/2014/main" id="{41851B7E-E5AE-E14C-A838-7AEF09B002DD}"/>
              </a:ext>
            </a:extLst>
          </p:cNvPr>
          <p:cNvSpPr>
            <a:spLocks noGrp="1"/>
          </p:cNvSpPr>
          <p:nvPr>
            <p:ph type="body" sz="quarter" idx="62" hasCustomPrompt="1"/>
          </p:nvPr>
        </p:nvSpPr>
        <p:spPr>
          <a:xfrm>
            <a:off x="1074758" y="5045440"/>
            <a:ext cx="4829221" cy="404561"/>
          </a:xfrm>
          <a:prstGeom prst="rect">
            <a:avLst/>
          </a:prstGeom>
          <a:solidFill>
            <a:schemeClr val="bg1"/>
          </a:solidFill>
        </p:spPr>
        <p:txBody>
          <a:bodyPr wrap="square" anchor="ctr" anchorCtr="0">
            <a:noAutofit/>
          </a:bodyPr>
          <a:lstStyle>
            <a:lvl1pPr marL="0" indent="0">
              <a:lnSpc>
                <a:spcPct val="100000"/>
              </a:lnSpc>
              <a:spcBef>
                <a:spcPts val="0"/>
              </a:spcBef>
              <a:buNone/>
              <a:defRPr sz="1467" b="0" baseline="0">
                <a:solidFill>
                  <a:schemeClr val="tx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TÍTULO DE CAPÍTULO CORTO SIMULADO</a:t>
            </a:r>
            <a:endParaRPr lang="es-AR"/>
          </a:p>
        </p:txBody>
      </p:sp>
      <p:sp>
        <p:nvSpPr>
          <p:cNvPr id="54" name="3 Marcador de texto">
            <a:extLst>
              <a:ext uri="{FF2B5EF4-FFF2-40B4-BE49-F238E27FC236}">
                <a16:creationId xmlns:a16="http://schemas.microsoft.com/office/drawing/2014/main" id="{E78F7DAB-4F81-734C-BD91-F38A0B8399D4}"/>
              </a:ext>
            </a:extLst>
          </p:cNvPr>
          <p:cNvSpPr>
            <a:spLocks noGrp="1"/>
          </p:cNvSpPr>
          <p:nvPr>
            <p:ph type="body" sz="quarter" idx="63" hasCustomPrompt="1"/>
          </p:nvPr>
        </p:nvSpPr>
        <p:spPr>
          <a:xfrm>
            <a:off x="566315" y="5551397"/>
            <a:ext cx="512063" cy="379656"/>
          </a:xfrm>
          <a:prstGeom prst="rect">
            <a:avLst/>
          </a:prstGeom>
          <a:solidFill>
            <a:srgbClr val="0451E4"/>
          </a:solidFill>
        </p:spPr>
        <p:txBody>
          <a:bodyPr wrap="square">
            <a:spAutoFit/>
          </a:bodyPr>
          <a:lstStyle>
            <a:lvl1pPr marL="0" indent="0">
              <a:lnSpc>
                <a:spcPct val="100000"/>
              </a:lnSpc>
              <a:spcBef>
                <a:spcPts val="0"/>
              </a:spcBef>
              <a:buNone/>
              <a:defRPr sz="1867" b="1" baseline="0">
                <a:solidFill>
                  <a:schemeClr val="bg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05</a:t>
            </a:r>
            <a:endParaRPr lang="es-AR"/>
          </a:p>
        </p:txBody>
      </p:sp>
      <p:sp>
        <p:nvSpPr>
          <p:cNvPr id="55" name="3 Marcador de texto">
            <a:extLst>
              <a:ext uri="{FF2B5EF4-FFF2-40B4-BE49-F238E27FC236}">
                <a16:creationId xmlns:a16="http://schemas.microsoft.com/office/drawing/2014/main" id="{41851B7E-E5AE-E14C-A838-7AEF09B002DD}"/>
              </a:ext>
            </a:extLst>
          </p:cNvPr>
          <p:cNvSpPr>
            <a:spLocks noGrp="1"/>
          </p:cNvSpPr>
          <p:nvPr>
            <p:ph type="body" sz="quarter" idx="64" hasCustomPrompt="1"/>
          </p:nvPr>
        </p:nvSpPr>
        <p:spPr>
          <a:xfrm>
            <a:off x="1074758" y="5551396"/>
            <a:ext cx="4829221" cy="404561"/>
          </a:xfrm>
          <a:prstGeom prst="rect">
            <a:avLst/>
          </a:prstGeom>
          <a:solidFill>
            <a:schemeClr val="bg1"/>
          </a:solidFill>
        </p:spPr>
        <p:txBody>
          <a:bodyPr wrap="square" anchor="ctr" anchorCtr="0">
            <a:noAutofit/>
          </a:bodyPr>
          <a:lstStyle>
            <a:lvl1pPr marL="0" indent="0">
              <a:lnSpc>
                <a:spcPct val="100000"/>
              </a:lnSpc>
              <a:spcBef>
                <a:spcPts val="0"/>
              </a:spcBef>
              <a:buNone/>
              <a:defRPr sz="1467" b="0" baseline="0">
                <a:solidFill>
                  <a:schemeClr val="tx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TÍTULO DE CAPÍTULO CORTO SIMULADO</a:t>
            </a:r>
            <a:endParaRPr lang="es-AR"/>
          </a:p>
        </p:txBody>
      </p:sp>
      <p:sp>
        <p:nvSpPr>
          <p:cNvPr id="58" name="3 Marcador de texto">
            <a:extLst>
              <a:ext uri="{FF2B5EF4-FFF2-40B4-BE49-F238E27FC236}">
                <a16:creationId xmlns:a16="http://schemas.microsoft.com/office/drawing/2014/main" id="{E78F7DAB-4F81-734C-BD91-F38A0B8399D4}"/>
              </a:ext>
            </a:extLst>
          </p:cNvPr>
          <p:cNvSpPr>
            <a:spLocks noGrp="1"/>
          </p:cNvSpPr>
          <p:nvPr>
            <p:ph type="body" sz="quarter" idx="65" hasCustomPrompt="1"/>
          </p:nvPr>
        </p:nvSpPr>
        <p:spPr>
          <a:xfrm>
            <a:off x="6293563" y="3545326"/>
            <a:ext cx="512063" cy="379656"/>
          </a:xfrm>
          <a:prstGeom prst="rect">
            <a:avLst/>
          </a:prstGeom>
          <a:solidFill>
            <a:srgbClr val="0451E4"/>
          </a:solidFill>
        </p:spPr>
        <p:txBody>
          <a:bodyPr wrap="square">
            <a:spAutoFit/>
          </a:bodyPr>
          <a:lstStyle>
            <a:lvl1pPr marL="0" indent="0">
              <a:lnSpc>
                <a:spcPct val="100000"/>
              </a:lnSpc>
              <a:spcBef>
                <a:spcPts val="0"/>
              </a:spcBef>
              <a:buNone/>
              <a:defRPr sz="1867" b="1" baseline="0">
                <a:solidFill>
                  <a:schemeClr val="bg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06</a:t>
            </a:r>
            <a:endParaRPr lang="es-AR"/>
          </a:p>
        </p:txBody>
      </p:sp>
      <p:sp>
        <p:nvSpPr>
          <p:cNvPr id="60" name="3 Marcador de texto">
            <a:extLst>
              <a:ext uri="{FF2B5EF4-FFF2-40B4-BE49-F238E27FC236}">
                <a16:creationId xmlns:a16="http://schemas.microsoft.com/office/drawing/2014/main" id="{41851B7E-E5AE-E14C-A838-7AEF09B002DD}"/>
              </a:ext>
            </a:extLst>
          </p:cNvPr>
          <p:cNvSpPr>
            <a:spLocks noGrp="1"/>
          </p:cNvSpPr>
          <p:nvPr>
            <p:ph type="body" sz="quarter" idx="66" hasCustomPrompt="1"/>
          </p:nvPr>
        </p:nvSpPr>
        <p:spPr>
          <a:xfrm>
            <a:off x="6802006" y="3545325"/>
            <a:ext cx="4829221" cy="404561"/>
          </a:xfrm>
          <a:prstGeom prst="rect">
            <a:avLst/>
          </a:prstGeom>
          <a:solidFill>
            <a:schemeClr val="bg1"/>
          </a:solidFill>
        </p:spPr>
        <p:txBody>
          <a:bodyPr wrap="square" anchor="ctr" anchorCtr="0">
            <a:noAutofit/>
          </a:bodyPr>
          <a:lstStyle>
            <a:lvl1pPr marL="0" indent="0">
              <a:lnSpc>
                <a:spcPct val="100000"/>
              </a:lnSpc>
              <a:spcBef>
                <a:spcPts val="0"/>
              </a:spcBef>
              <a:buNone/>
              <a:defRPr sz="1467" b="0" baseline="0">
                <a:solidFill>
                  <a:schemeClr val="tx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TÍTULO DE CAPÍTULO CORTO SIMULADO</a:t>
            </a:r>
            <a:endParaRPr lang="es-AR"/>
          </a:p>
        </p:txBody>
      </p:sp>
      <p:sp>
        <p:nvSpPr>
          <p:cNvPr id="61" name="3 Marcador de texto">
            <a:extLst>
              <a:ext uri="{FF2B5EF4-FFF2-40B4-BE49-F238E27FC236}">
                <a16:creationId xmlns:a16="http://schemas.microsoft.com/office/drawing/2014/main" id="{E78F7DAB-4F81-734C-BD91-F38A0B8399D4}"/>
              </a:ext>
            </a:extLst>
          </p:cNvPr>
          <p:cNvSpPr>
            <a:spLocks noGrp="1"/>
          </p:cNvSpPr>
          <p:nvPr>
            <p:ph type="body" sz="quarter" idx="67" hasCustomPrompt="1"/>
          </p:nvPr>
        </p:nvSpPr>
        <p:spPr>
          <a:xfrm>
            <a:off x="6293563" y="4050277"/>
            <a:ext cx="512063" cy="379656"/>
          </a:xfrm>
          <a:prstGeom prst="rect">
            <a:avLst/>
          </a:prstGeom>
          <a:solidFill>
            <a:srgbClr val="0451E4"/>
          </a:solidFill>
        </p:spPr>
        <p:txBody>
          <a:bodyPr wrap="square">
            <a:spAutoFit/>
          </a:bodyPr>
          <a:lstStyle>
            <a:lvl1pPr marL="0" indent="0">
              <a:lnSpc>
                <a:spcPct val="100000"/>
              </a:lnSpc>
              <a:spcBef>
                <a:spcPts val="0"/>
              </a:spcBef>
              <a:buNone/>
              <a:defRPr sz="1867" b="1" baseline="0">
                <a:solidFill>
                  <a:schemeClr val="bg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07</a:t>
            </a:r>
            <a:endParaRPr lang="es-AR"/>
          </a:p>
        </p:txBody>
      </p:sp>
      <p:sp>
        <p:nvSpPr>
          <p:cNvPr id="83" name="3 Marcador de texto">
            <a:extLst>
              <a:ext uri="{FF2B5EF4-FFF2-40B4-BE49-F238E27FC236}">
                <a16:creationId xmlns:a16="http://schemas.microsoft.com/office/drawing/2014/main" id="{41851B7E-E5AE-E14C-A838-7AEF09B002DD}"/>
              </a:ext>
            </a:extLst>
          </p:cNvPr>
          <p:cNvSpPr>
            <a:spLocks noGrp="1"/>
          </p:cNvSpPr>
          <p:nvPr>
            <p:ph type="body" sz="quarter" idx="68" hasCustomPrompt="1"/>
          </p:nvPr>
        </p:nvSpPr>
        <p:spPr>
          <a:xfrm>
            <a:off x="6802006" y="4050276"/>
            <a:ext cx="4829221" cy="404561"/>
          </a:xfrm>
          <a:prstGeom prst="rect">
            <a:avLst/>
          </a:prstGeom>
          <a:solidFill>
            <a:schemeClr val="bg1"/>
          </a:solidFill>
        </p:spPr>
        <p:txBody>
          <a:bodyPr wrap="square" anchor="ctr" anchorCtr="0">
            <a:noAutofit/>
          </a:bodyPr>
          <a:lstStyle>
            <a:lvl1pPr marL="0" indent="0">
              <a:lnSpc>
                <a:spcPct val="100000"/>
              </a:lnSpc>
              <a:spcBef>
                <a:spcPts val="0"/>
              </a:spcBef>
              <a:buNone/>
              <a:defRPr sz="1467" b="0" baseline="0">
                <a:solidFill>
                  <a:schemeClr val="tx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TÍTULO DE CAPÍTULO CORTO SIMULADO</a:t>
            </a:r>
            <a:endParaRPr lang="es-AR"/>
          </a:p>
        </p:txBody>
      </p:sp>
      <p:sp>
        <p:nvSpPr>
          <p:cNvPr id="84" name="3 Marcador de texto">
            <a:extLst>
              <a:ext uri="{FF2B5EF4-FFF2-40B4-BE49-F238E27FC236}">
                <a16:creationId xmlns:a16="http://schemas.microsoft.com/office/drawing/2014/main" id="{E78F7DAB-4F81-734C-BD91-F38A0B8399D4}"/>
              </a:ext>
            </a:extLst>
          </p:cNvPr>
          <p:cNvSpPr>
            <a:spLocks noGrp="1"/>
          </p:cNvSpPr>
          <p:nvPr>
            <p:ph type="body" sz="quarter" idx="69" hasCustomPrompt="1"/>
          </p:nvPr>
        </p:nvSpPr>
        <p:spPr>
          <a:xfrm>
            <a:off x="6293563" y="4540490"/>
            <a:ext cx="512063" cy="379656"/>
          </a:xfrm>
          <a:prstGeom prst="rect">
            <a:avLst/>
          </a:prstGeom>
          <a:solidFill>
            <a:srgbClr val="0451E4"/>
          </a:solidFill>
        </p:spPr>
        <p:txBody>
          <a:bodyPr wrap="square">
            <a:spAutoFit/>
          </a:bodyPr>
          <a:lstStyle>
            <a:lvl1pPr marL="0" indent="0">
              <a:lnSpc>
                <a:spcPct val="100000"/>
              </a:lnSpc>
              <a:spcBef>
                <a:spcPts val="0"/>
              </a:spcBef>
              <a:buNone/>
              <a:defRPr sz="1867" b="1" baseline="0">
                <a:solidFill>
                  <a:schemeClr val="bg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08</a:t>
            </a:r>
            <a:endParaRPr lang="es-AR"/>
          </a:p>
        </p:txBody>
      </p:sp>
      <p:sp>
        <p:nvSpPr>
          <p:cNvPr id="85" name="3 Marcador de texto">
            <a:extLst>
              <a:ext uri="{FF2B5EF4-FFF2-40B4-BE49-F238E27FC236}">
                <a16:creationId xmlns:a16="http://schemas.microsoft.com/office/drawing/2014/main" id="{41851B7E-E5AE-E14C-A838-7AEF09B002DD}"/>
              </a:ext>
            </a:extLst>
          </p:cNvPr>
          <p:cNvSpPr>
            <a:spLocks noGrp="1"/>
          </p:cNvSpPr>
          <p:nvPr>
            <p:ph type="body" sz="quarter" idx="70" hasCustomPrompt="1"/>
          </p:nvPr>
        </p:nvSpPr>
        <p:spPr>
          <a:xfrm>
            <a:off x="6802006" y="4540489"/>
            <a:ext cx="4829221" cy="404561"/>
          </a:xfrm>
          <a:prstGeom prst="rect">
            <a:avLst/>
          </a:prstGeom>
          <a:solidFill>
            <a:schemeClr val="bg1"/>
          </a:solidFill>
        </p:spPr>
        <p:txBody>
          <a:bodyPr wrap="square" anchor="ctr" anchorCtr="0">
            <a:noAutofit/>
          </a:bodyPr>
          <a:lstStyle>
            <a:lvl1pPr marL="0" indent="0">
              <a:lnSpc>
                <a:spcPct val="100000"/>
              </a:lnSpc>
              <a:spcBef>
                <a:spcPts val="0"/>
              </a:spcBef>
              <a:buNone/>
              <a:defRPr sz="1467" b="0" baseline="0">
                <a:solidFill>
                  <a:schemeClr val="tx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TÍTULO DE CAPÍTULO CORTO SIMULADO</a:t>
            </a:r>
            <a:endParaRPr lang="es-AR"/>
          </a:p>
        </p:txBody>
      </p:sp>
      <p:sp>
        <p:nvSpPr>
          <p:cNvPr id="87" name="3 Marcador de texto">
            <a:extLst>
              <a:ext uri="{FF2B5EF4-FFF2-40B4-BE49-F238E27FC236}">
                <a16:creationId xmlns:a16="http://schemas.microsoft.com/office/drawing/2014/main" id="{E78F7DAB-4F81-734C-BD91-F38A0B8399D4}"/>
              </a:ext>
            </a:extLst>
          </p:cNvPr>
          <p:cNvSpPr>
            <a:spLocks noGrp="1"/>
          </p:cNvSpPr>
          <p:nvPr>
            <p:ph type="body" sz="quarter" idx="71" hasCustomPrompt="1"/>
          </p:nvPr>
        </p:nvSpPr>
        <p:spPr>
          <a:xfrm>
            <a:off x="6293563" y="5045441"/>
            <a:ext cx="512063" cy="379656"/>
          </a:xfrm>
          <a:prstGeom prst="rect">
            <a:avLst/>
          </a:prstGeom>
          <a:solidFill>
            <a:srgbClr val="0451E4"/>
          </a:solidFill>
        </p:spPr>
        <p:txBody>
          <a:bodyPr wrap="square">
            <a:spAutoFit/>
          </a:bodyPr>
          <a:lstStyle>
            <a:lvl1pPr marL="0" indent="0">
              <a:lnSpc>
                <a:spcPct val="100000"/>
              </a:lnSpc>
              <a:spcBef>
                <a:spcPts val="0"/>
              </a:spcBef>
              <a:buNone/>
              <a:defRPr sz="1867" b="1" baseline="0">
                <a:solidFill>
                  <a:schemeClr val="bg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09</a:t>
            </a:r>
            <a:endParaRPr lang="es-AR"/>
          </a:p>
        </p:txBody>
      </p:sp>
      <p:sp>
        <p:nvSpPr>
          <p:cNvPr id="88" name="3 Marcador de texto">
            <a:extLst>
              <a:ext uri="{FF2B5EF4-FFF2-40B4-BE49-F238E27FC236}">
                <a16:creationId xmlns:a16="http://schemas.microsoft.com/office/drawing/2014/main" id="{41851B7E-E5AE-E14C-A838-7AEF09B002DD}"/>
              </a:ext>
            </a:extLst>
          </p:cNvPr>
          <p:cNvSpPr>
            <a:spLocks noGrp="1"/>
          </p:cNvSpPr>
          <p:nvPr>
            <p:ph type="body" sz="quarter" idx="72" hasCustomPrompt="1"/>
          </p:nvPr>
        </p:nvSpPr>
        <p:spPr>
          <a:xfrm>
            <a:off x="6802006" y="5045440"/>
            <a:ext cx="4829221" cy="404561"/>
          </a:xfrm>
          <a:prstGeom prst="rect">
            <a:avLst/>
          </a:prstGeom>
          <a:solidFill>
            <a:schemeClr val="bg1"/>
          </a:solidFill>
        </p:spPr>
        <p:txBody>
          <a:bodyPr wrap="square" anchor="ctr" anchorCtr="0">
            <a:noAutofit/>
          </a:bodyPr>
          <a:lstStyle>
            <a:lvl1pPr marL="0" indent="0">
              <a:lnSpc>
                <a:spcPct val="100000"/>
              </a:lnSpc>
              <a:spcBef>
                <a:spcPts val="0"/>
              </a:spcBef>
              <a:buNone/>
              <a:defRPr sz="1467" b="0" baseline="0">
                <a:solidFill>
                  <a:schemeClr val="tx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TÍTULO DE CAPÍTULO CORTO SIMULADO</a:t>
            </a:r>
            <a:endParaRPr lang="es-AR"/>
          </a:p>
        </p:txBody>
      </p:sp>
      <p:sp>
        <p:nvSpPr>
          <p:cNvPr id="89" name="3 Marcador de texto">
            <a:extLst>
              <a:ext uri="{FF2B5EF4-FFF2-40B4-BE49-F238E27FC236}">
                <a16:creationId xmlns:a16="http://schemas.microsoft.com/office/drawing/2014/main" id="{E78F7DAB-4F81-734C-BD91-F38A0B8399D4}"/>
              </a:ext>
            </a:extLst>
          </p:cNvPr>
          <p:cNvSpPr>
            <a:spLocks noGrp="1"/>
          </p:cNvSpPr>
          <p:nvPr>
            <p:ph type="body" sz="quarter" idx="73" hasCustomPrompt="1"/>
          </p:nvPr>
        </p:nvSpPr>
        <p:spPr>
          <a:xfrm>
            <a:off x="6293563" y="5551397"/>
            <a:ext cx="512063" cy="379656"/>
          </a:xfrm>
          <a:prstGeom prst="rect">
            <a:avLst/>
          </a:prstGeom>
          <a:solidFill>
            <a:srgbClr val="0451E4"/>
          </a:solidFill>
        </p:spPr>
        <p:txBody>
          <a:bodyPr wrap="square">
            <a:spAutoFit/>
          </a:bodyPr>
          <a:lstStyle>
            <a:lvl1pPr marL="0" indent="0">
              <a:lnSpc>
                <a:spcPct val="100000"/>
              </a:lnSpc>
              <a:spcBef>
                <a:spcPts val="0"/>
              </a:spcBef>
              <a:buNone/>
              <a:defRPr sz="1867" b="1" baseline="0">
                <a:solidFill>
                  <a:schemeClr val="bg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10</a:t>
            </a:r>
            <a:endParaRPr lang="es-AR"/>
          </a:p>
        </p:txBody>
      </p:sp>
      <p:sp>
        <p:nvSpPr>
          <p:cNvPr id="90" name="3 Marcador de texto">
            <a:extLst>
              <a:ext uri="{FF2B5EF4-FFF2-40B4-BE49-F238E27FC236}">
                <a16:creationId xmlns:a16="http://schemas.microsoft.com/office/drawing/2014/main" id="{41851B7E-E5AE-E14C-A838-7AEF09B002DD}"/>
              </a:ext>
            </a:extLst>
          </p:cNvPr>
          <p:cNvSpPr>
            <a:spLocks noGrp="1"/>
          </p:cNvSpPr>
          <p:nvPr>
            <p:ph type="body" sz="quarter" idx="74" hasCustomPrompt="1"/>
          </p:nvPr>
        </p:nvSpPr>
        <p:spPr>
          <a:xfrm>
            <a:off x="6802006" y="5551396"/>
            <a:ext cx="4829221" cy="404561"/>
          </a:xfrm>
          <a:prstGeom prst="rect">
            <a:avLst/>
          </a:prstGeom>
          <a:solidFill>
            <a:schemeClr val="bg1"/>
          </a:solidFill>
        </p:spPr>
        <p:txBody>
          <a:bodyPr wrap="square" anchor="ctr" anchorCtr="0">
            <a:noAutofit/>
          </a:bodyPr>
          <a:lstStyle>
            <a:lvl1pPr marL="0" indent="0">
              <a:lnSpc>
                <a:spcPct val="100000"/>
              </a:lnSpc>
              <a:spcBef>
                <a:spcPts val="0"/>
              </a:spcBef>
              <a:buNone/>
              <a:defRPr sz="1467" b="0" baseline="0">
                <a:solidFill>
                  <a:schemeClr val="tx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TÍTULO DE CAPÍTULO CORTO SIMULADO</a:t>
            </a:r>
            <a:endParaRPr lang="es-AR"/>
          </a:p>
        </p:txBody>
      </p:sp>
      <p:sp>
        <p:nvSpPr>
          <p:cNvPr id="36" name="Slide Number Placeholder 2">
            <a:extLst>
              <a:ext uri="{FF2B5EF4-FFF2-40B4-BE49-F238E27FC236}">
                <a16:creationId xmlns:a16="http://schemas.microsoft.com/office/drawing/2014/main" id="{6E216EF1-2B73-4E03-8217-5DE88A8B9305}"/>
              </a:ext>
            </a:extLst>
          </p:cNvPr>
          <p:cNvSpPr>
            <a:spLocks noGrp="1"/>
          </p:cNvSpPr>
          <p:nvPr>
            <p:ph type="sldNum" sz="quarter" idx="4"/>
          </p:nvPr>
        </p:nvSpPr>
        <p:spPr>
          <a:xfrm>
            <a:off x="11667031" y="6616404"/>
            <a:ext cx="428869" cy="150305"/>
          </a:xfrm>
          <a:prstGeom prst="rect">
            <a:avLst/>
          </a:prstGeom>
        </p:spPr>
        <p:txBody>
          <a:bodyPr/>
          <a:lstStyle>
            <a:lvl1pPr algn="r">
              <a:defRPr sz="800"/>
            </a:lvl1pPr>
          </a:lstStyle>
          <a:p>
            <a:fld id="{5482B5CA-E49D-6744-8292-DFBC6A05FD3C}" type="slidenum">
              <a:rPr lang="en-US" smtClean="0"/>
              <a:pPr/>
              <a:t>‹Nº›</a:t>
            </a:fld>
            <a:endParaRPr lang="en-US"/>
          </a:p>
        </p:txBody>
      </p:sp>
      <p:sp>
        <p:nvSpPr>
          <p:cNvPr id="38" name="Picture Placeholder 6">
            <a:extLst>
              <a:ext uri="{FF2B5EF4-FFF2-40B4-BE49-F238E27FC236}">
                <a16:creationId xmlns:a16="http://schemas.microsoft.com/office/drawing/2014/main" id="{829DE305-387E-DC4D-BAD0-86234F0CEF08}"/>
              </a:ext>
            </a:extLst>
          </p:cNvPr>
          <p:cNvSpPr>
            <a:spLocks noGrp="1"/>
          </p:cNvSpPr>
          <p:nvPr>
            <p:ph type="pic" sz="quarter" idx="34"/>
          </p:nvPr>
        </p:nvSpPr>
        <p:spPr>
          <a:xfrm>
            <a:off x="-1892" y="548681"/>
            <a:ext cx="12197583" cy="2490391"/>
          </a:xfrm>
          <a:custGeom>
            <a:avLst/>
            <a:gdLst>
              <a:gd name="connsiteX0" fmla="*/ 0 w 9143576"/>
              <a:gd name="connsiteY0" fmla="*/ 243416 h 2595333"/>
              <a:gd name="connsiteX1" fmla="*/ 243416 w 9143576"/>
              <a:gd name="connsiteY1" fmla="*/ 0 h 2595333"/>
              <a:gd name="connsiteX2" fmla="*/ 8900160 w 9143576"/>
              <a:gd name="connsiteY2" fmla="*/ 0 h 2595333"/>
              <a:gd name="connsiteX3" fmla="*/ 9143576 w 9143576"/>
              <a:gd name="connsiteY3" fmla="*/ 243416 h 2595333"/>
              <a:gd name="connsiteX4" fmla="*/ 9143576 w 9143576"/>
              <a:gd name="connsiteY4" fmla="*/ 2351917 h 2595333"/>
              <a:gd name="connsiteX5" fmla="*/ 8900160 w 9143576"/>
              <a:gd name="connsiteY5" fmla="*/ 2595333 h 2595333"/>
              <a:gd name="connsiteX6" fmla="*/ 243416 w 9143576"/>
              <a:gd name="connsiteY6" fmla="*/ 2595333 h 2595333"/>
              <a:gd name="connsiteX7" fmla="*/ 0 w 9143576"/>
              <a:gd name="connsiteY7" fmla="*/ 2351917 h 2595333"/>
              <a:gd name="connsiteX8" fmla="*/ 0 w 9143576"/>
              <a:gd name="connsiteY8" fmla="*/ 243416 h 2595333"/>
              <a:gd name="connsiteX0" fmla="*/ 0 w 9143576"/>
              <a:gd name="connsiteY0" fmla="*/ 271038 h 2622955"/>
              <a:gd name="connsiteX1" fmla="*/ 8900160 w 9143576"/>
              <a:gd name="connsiteY1" fmla="*/ 27622 h 2622955"/>
              <a:gd name="connsiteX2" fmla="*/ 9143576 w 9143576"/>
              <a:gd name="connsiteY2" fmla="*/ 271038 h 2622955"/>
              <a:gd name="connsiteX3" fmla="*/ 9143576 w 9143576"/>
              <a:gd name="connsiteY3" fmla="*/ 2379539 h 2622955"/>
              <a:gd name="connsiteX4" fmla="*/ 8900160 w 9143576"/>
              <a:gd name="connsiteY4" fmla="*/ 2622955 h 2622955"/>
              <a:gd name="connsiteX5" fmla="*/ 243416 w 9143576"/>
              <a:gd name="connsiteY5" fmla="*/ 2622955 h 2622955"/>
              <a:gd name="connsiteX6" fmla="*/ 0 w 9143576"/>
              <a:gd name="connsiteY6" fmla="*/ 2379539 h 2622955"/>
              <a:gd name="connsiteX7" fmla="*/ 0 w 9143576"/>
              <a:gd name="connsiteY7" fmla="*/ 271038 h 2622955"/>
              <a:gd name="connsiteX0" fmla="*/ 0 w 9148148"/>
              <a:gd name="connsiteY0" fmla="*/ 172154 h 2775531"/>
              <a:gd name="connsiteX1" fmla="*/ 8904732 w 9148148"/>
              <a:gd name="connsiteY1" fmla="*/ 180198 h 2775531"/>
              <a:gd name="connsiteX2" fmla="*/ 9148148 w 9148148"/>
              <a:gd name="connsiteY2" fmla="*/ 423614 h 2775531"/>
              <a:gd name="connsiteX3" fmla="*/ 9148148 w 9148148"/>
              <a:gd name="connsiteY3" fmla="*/ 2532115 h 2775531"/>
              <a:gd name="connsiteX4" fmla="*/ 8904732 w 9148148"/>
              <a:gd name="connsiteY4" fmla="*/ 2775531 h 2775531"/>
              <a:gd name="connsiteX5" fmla="*/ 247988 w 9148148"/>
              <a:gd name="connsiteY5" fmla="*/ 2775531 h 2775531"/>
              <a:gd name="connsiteX6" fmla="*/ 4572 w 9148148"/>
              <a:gd name="connsiteY6" fmla="*/ 2532115 h 2775531"/>
              <a:gd name="connsiteX7" fmla="*/ 0 w 9148148"/>
              <a:gd name="connsiteY7" fmla="*/ 172154 h 2775531"/>
              <a:gd name="connsiteX0" fmla="*/ 0 w 9148148"/>
              <a:gd name="connsiteY0" fmla="*/ 0 h 2603377"/>
              <a:gd name="connsiteX1" fmla="*/ 8904732 w 9148148"/>
              <a:gd name="connsiteY1" fmla="*/ 8044 h 2603377"/>
              <a:gd name="connsiteX2" fmla="*/ 9148148 w 9148148"/>
              <a:gd name="connsiteY2" fmla="*/ 251460 h 2603377"/>
              <a:gd name="connsiteX3" fmla="*/ 9148148 w 9148148"/>
              <a:gd name="connsiteY3" fmla="*/ 2359961 h 2603377"/>
              <a:gd name="connsiteX4" fmla="*/ 8904732 w 9148148"/>
              <a:gd name="connsiteY4" fmla="*/ 2603377 h 2603377"/>
              <a:gd name="connsiteX5" fmla="*/ 247988 w 9148148"/>
              <a:gd name="connsiteY5" fmla="*/ 2603377 h 2603377"/>
              <a:gd name="connsiteX6" fmla="*/ 4572 w 9148148"/>
              <a:gd name="connsiteY6" fmla="*/ 2359961 h 2603377"/>
              <a:gd name="connsiteX7" fmla="*/ 0 w 9148148"/>
              <a:gd name="connsiteY7" fmla="*/ 0 h 2603377"/>
              <a:gd name="connsiteX0" fmla="*/ 0 w 9148148"/>
              <a:gd name="connsiteY0" fmla="*/ 0 h 2603377"/>
              <a:gd name="connsiteX1" fmla="*/ 8904732 w 9148148"/>
              <a:gd name="connsiteY1" fmla="*/ 8044 h 2603377"/>
              <a:gd name="connsiteX2" fmla="*/ 9148148 w 9148148"/>
              <a:gd name="connsiteY2" fmla="*/ 251460 h 2603377"/>
              <a:gd name="connsiteX3" fmla="*/ 9148148 w 9148148"/>
              <a:gd name="connsiteY3" fmla="*/ 2359961 h 2603377"/>
              <a:gd name="connsiteX4" fmla="*/ 8904732 w 9148148"/>
              <a:gd name="connsiteY4" fmla="*/ 2603377 h 2603377"/>
              <a:gd name="connsiteX5" fmla="*/ 247988 w 9148148"/>
              <a:gd name="connsiteY5" fmla="*/ 2603377 h 2603377"/>
              <a:gd name="connsiteX6" fmla="*/ 4572 w 9148148"/>
              <a:gd name="connsiteY6" fmla="*/ 2359961 h 2603377"/>
              <a:gd name="connsiteX7" fmla="*/ 0 w 9148148"/>
              <a:gd name="connsiteY7" fmla="*/ 0 h 2603377"/>
              <a:gd name="connsiteX0" fmla="*/ 0 w 9148148"/>
              <a:gd name="connsiteY0" fmla="*/ 179047 h 2782424"/>
              <a:gd name="connsiteX1" fmla="*/ 9148148 w 9148148"/>
              <a:gd name="connsiteY1" fmla="*/ 430507 h 2782424"/>
              <a:gd name="connsiteX2" fmla="*/ 9148148 w 9148148"/>
              <a:gd name="connsiteY2" fmla="*/ 2539008 h 2782424"/>
              <a:gd name="connsiteX3" fmla="*/ 8904732 w 9148148"/>
              <a:gd name="connsiteY3" fmla="*/ 2782424 h 2782424"/>
              <a:gd name="connsiteX4" fmla="*/ 247988 w 9148148"/>
              <a:gd name="connsiteY4" fmla="*/ 2782424 h 2782424"/>
              <a:gd name="connsiteX5" fmla="*/ 4572 w 9148148"/>
              <a:gd name="connsiteY5" fmla="*/ 2539008 h 2782424"/>
              <a:gd name="connsiteX6" fmla="*/ 0 w 9148148"/>
              <a:gd name="connsiteY6" fmla="*/ 179047 h 2782424"/>
              <a:gd name="connsiteX0" fmla="*/ 0 w 9148148"/>
              <a:gd name="connsiteY0" fmla="*/ 284305 h 2887682"/>
              <a:gd name="connsiteX1" fmla="*/ 9148148 w 9148148"/>
              <a:gd name="connsiteY1" fmla="*/ 275161 h 2887682"/>
              <a:gd name="connsiteX2" fmla="*/ 9148148 w 9148148"/>
              <a:gd name="connsiteY2" fmla="*/ 2644266 h 2887682"/>
              <a:gd name="connsiteX3" fmla="*/ 8904732 w 9148148"/>
              <a:gd name="connsiteY3" fmla="*/ 2887682 h 2887682"/>
              <a:gd name="connsiteX4" fmla="*/ 247988 w 9148148"/>
              <a:gd name="connsiteY4" fmla="*/ 2887682 h 2887682"/>
              <a:gd name="connsiteX5" fmla="*/ 4572 w 9148148"/>
              <a:gd name="connsiteY5" fmla="*/ 2644266 h 2887682"/>
              <a:gd name="connsiteX6" fmla="*/ 0 w 9148148"/>
              <a:gd name="connsiteY6" fmla="*/ 284305 h 2887682"/>
              <a:gd name="connsiteX0" fmla="*/ 0 w 9148148"/>
              <a:gd name="connsiteY0" fmla="*/ 156557 h 2759934"/>
              <a:gd name="connsiteX1" fmla="*/ 9148148 w 9148148"/>
              <a:gd name="connsiteY1" fmla="*/ 147413 h 2759934"/>
              <a:gd name="connsiteX2" fmla="*/ 9148148 w 9148148"/>
              <a:gd name="connsiteY2" fmla="*/ 2516518 h 2759934"/>
              <a:gd name="connsiteX3" fmla="*/ 8904732 w 9148148"/>
              <a:gd name="connsiteY3" fmla="*/ 2759934 h 2759934"/>
              <a:gd name="connsiteX4" fmla="*/ 247988 w 9148148"/>
              <a:gd name="connsiteY4" fmla="*/ 2759934 h 2759934"/>
              <a:gd name="connsiteX5" fmla="*/ 4572 w 9148148"/>
              <a:gd name="connsiteY5" fmla="*/ 2516518 h 2759934"/>
              <a:gd name="connsiteX6" fmla="*/ 0 w 9148148"/>
              <a:gd name="connsiteY6" fmla="*/ 156557 h 2759934"/>
              <a:gd name="connsiteX0" fmla="*/ 0 w 9148148"/>
              <a:gd name="connsiteY0" fmla="*/ 9144 h 2612521"/>
              <a:gd name="connsiteX1" fmla="*/ 9148148 w 9148148"/>
              <a:gd name="connsiteY1" fmla="*/ 0 h 2612521"/>
              <a:gd name="connsiteX2" fmla="*/ 9148148 w 9148148"/>
              <a:gd name="connsiteY2" fmla="*/ 2369105 h 2612521"/>
              <a:gd name="connsiteX3" fmla="*/ 8904732 w 9148148"/>
              <a:gd name="connsiteY3" fmla="*/ 2612521 h 2612521"/>
              <a:gd name="connsiteX4" fmla="*/ 247988 w 9148148"/>
              <a:gd name="connsiteY4" fmla="*/ 2612521 h 2612521"/>
              <a:gd name="connsiteX5" fmla="*/ 4572 w 9148148"/>
              <a:gd name="connsiteY5" fmla="*/ 2369105 h 2612521"/>
              <a:gd name="connsiteX6" fmla="*/ 0 w 9148148"/>
              <a:gd name="connsiteY6" fmla="*/ 9144 h 2612521"/>
              <a:gd name="connsiteX0" fmla="*/ 0 w 9148148"/>
              <a:gd name="connsiteY0" fmla="*/ 795528 h 2612521"/>
              <a:gd name="connsiteX1" fmla="*/ 9148148 w 9148148"/>
              <a:gd name="connsiteY1" fmla="*/ 0 h 2612521"/>
              <a:gd name="connsiteX2" fmla="*/ 9148148 w 9148148"/>
              <a:gd name="connsiteY2" fmla="*/ 2369105 h 2612521"/>
              <a:gd name="connsiteX3" fmla="*/ 8904732 w 9148148"/>
              <a:gd name="connsiteY3" fmla="*/ 2612521 h 2612521"/>
              <a:gd name="connsiteX4" fmla="*/ 247988 w 9148148"/>
              <a:gd name="connsiteY4" fmla="*/ 2612521 h 2612521"/>
              <a:gd name="connsiteX5" fmla="*/ 4572 w 9148148"/>
              <a:gd name="connsiteY5" fmla="*/ 2369105 h 2612521"/>
              <a:gd name="connsiteX6" fmla="*/ 0 w 9148148"/>
              <a:gd name="connsiteY6" fmla="*/ 795528 h 2612521"/>
              <a:gd name="connsiteX0" fmla="*/ 0 w 9148148"/>
              <a:gd name="connsiteY0" fmla="*/ 4572 h 1821565"/>
              <a:gd name="connsiteX1" fmla="*/ 9148148 w 9148148"/>
              <a:gd name="connsiteY1" fmla="*/ 0 h 1821565"/>
              <a:gd name="connsiteX2" fmla="*/ 9148148 w 9148148"/>
              <a:gd name="connsiteY2" fmla="*/ 1578149 h 1821565"/>
              <a:gd name="connsiteX3" fmla="*/ 8904732 w 9148148"/>
              <a:gd name="connsiteY3" fmla="*/ 1821565 h 1821565"/>
              <a:gd name="connsiteX4" fmla="*/ 247988 w 9148148"/>
              <a:gd name="connsiteY4" fmla="*/ 1821565 h 1821565"/>
              <a:gd name="connsiteX5" fmla="*/ 4572 w 9148148"/>
              <a:gd name="connsiteY5" fmla="*/ 1578149 h 1821565"/>
              <a:gd name="connsiteX6" fmla="*/ 0 w 9148148"/>
              <a:gd name="connsiteY6" fmla="*/ 4572 h 1821565"/>
              <a:gd name="connsiteX0" fmla="*/ 596886 w 9745034"/>
              <a:gd name="connsiteY0" fmla="*/ 119540 h 1936533"/>
              <a:gd name="connsiteX1" fmla="*/ 702042 w 9745034"/>
              <a:gd name="connsiteY1" fmla="*/ 121325 h 1936533"/>
              <a:gd name="connsiteX2" fmla="*/ 9745034 w 9745034"/>
              <a:gd name="connsiteY2" fmla="*/ 114968 h 1936533"/>
              <a:gd name="connsiteX3" fmla="*/ 9745034 w 9745034"/>
              <a:gd name="connsiteY3" fmla="*/ 1693117 h 1936533"/>
              <a:gd name="connsiteX4" fmla="*/ 9501618 w 9745034"/>
              <a:gd name="connsiteY4" fmla="*/ 1936533 h 1936533"/>
              <a:gd name="connsiteX5" fmla="*/ 844874 w 9745034"/>
              <a:gd name="connsiteY5" fmla="*/ 1936533 h 1936533"/>
              <a:gd name="connsiteX6" fmla="*/ 601458 w 9745034"/>
              <a:gd name="connsiteY6" fmla="*/ 1693117 h 1936533"/>
              <a:gd name="connsiteX7" fmla="*/ 596886 w 9745034"/>
              <a:gd name="connsiteY7" fmla="*/ 119540 h 1936533"/>
              <a:gd name="connsiteX0" fmla="*/ 0 w 9148148"/>
              <a:gd name="connsiteY0" fmla="*/ 75203 h 1892196"/>
              <a:gd name="connsiteX1" fmla="*/ 1842516 w 9148148"/>
              <a:gd name="connsiteY1" fmla="*/ 360452 h 1892196"/>
              <a:gd name="connsiteX2" fmla="*/ 9148148 w 9148148"/>
              <a:gd name="connsiteY2" fmla="*/ 70631 h 1892196"/>
              <a:gd name="connsiteX3" fmla="*/ 9148148 w 9148148"/>
              <a:gd name="connsiteY3" fmla="*/ 1648780 h 1892196"/>
              <a:gd name="connsiteX4" fmla="*/ 8904732 w 9148148"/>
              <a:gd name="connsiteY4" fmla="*/ 1892196 h 1892196"/>
              <a:gd name="connsiteX5" fmla="*/ 247988 w 9148148"/>
              <a:gd name="connsiteY5" fmla="*/ 1892196 h 1892196"/>
              <a:gd name="connsiteX6" fmla="*/ 4572 w 9148148"/>
              <a:gd name="connsiteY6" fmla="*/ 1648780 h 1892196"/>
              <a:gd name="connsiteX7" fmla="*/ 0 w 9148148"/>
              <a:gd name="connsiteY7" fmla="*/ 75203 h 1892196"/>
              <a:gd name="connsiteX0" fmla="*/ 570634 w 9718782"/>
              <a:gd name="connsiteY0" fmla="*/ 97884 h 1914877"/>
              <a:gd name="connsiteX1" fmla="*/ 712366 w 9718782"/>
              <a:gd name="connsiteY1" fmla="*/ 204825 h 1914877"/>
              <a:gd name="connsiteX2" fmla="*/ 9718782 w 9718782"/>
              <a:gd name="connsiteY2" fmla="*/ 93312 h 1914877"/>
              <a:gd name="connsiteX3" fmla="*/ 9718782 w 9718782"/>
              <a:gd name="connsiteY3" fmla="*/ 1671461 h 1914877"/>
              <a:gd name="connsiteX4" fmla="*/ 9475366 w 9718782"/>
              <a:gd name="connsiteY4" fmla="*/ 1914877 h 1914877"/>
              <a:gd name="connsiteX5" fmla="*/ 818622 w 9718782"/>
              <a:gd name="connsiteY5" fmla="*/ 1914877 h 1914877"/>
              <a:gd name="connsiteX6" fmla="*/ 575206 w 9718782"/>
              <a:gd name="connsiteY6" fmla="*/ 1671461 h 1914877"/>
              <a:gd name="connsiteX7" fmla="*/ 570634 w 9718782"/>
              <a:gd name="connsiteY7" fmla="*/ 97884 h 1914877"/>
              <a:gd name="connsiteX0" fmla="*/ 0 w 9148148"/>
              <a:gd name="connsiteY0" fmla="*/ 97884 h 1914877"/>
              <a:gd name="connsiteX1" fmla="*/ 141732 w 9148148"/>
              <a:gd name="connsiteY1" fmla="*/ 204825 h 1914877"/>
              <a:gd name="connsiteX2" fmla="*/ 9148148 w 9148148"/>
              <a:gd name="connsiteY2" fmla="*/ 93312 h 1914877"/>
              <a:gd name="connsiteX3" fmla="*/ 9148148 w 9148148"/>
              <a:gd name="connsiteY3" fmla="*/ 1671461 h 1914877"/>
              <a:gd name="connsiteX4" fmla="*/ 8904732 w 9148148"/>
              <a:gd name="connsiteY4" fmla="*/ 1914877 h 1914877"/>
              <a:gd name="connsiteX5" fmla="*/ 247988 w 9148148"/>
              <a:gd name="connsiteY5" fmla="*/ 1914877 h 1914877"/>
              <a:gd name="connsiteX6" fmla="*/ 4572 w 9148148"/>
              <a:gd name="connsiteY6" fmla="*/ 1671461 h 1914877"/>
              <a:gd name="connsiteX7" fmla="*/ 0 w 9148148"/>
              <a:gd name="connsiteY7" fmla="*/ 97884 h 1914877"/>
              <a:gd name="connsiteX0" fmla="*/ 12 w 9148160"/>
              <a:gd name="connsiteY0" fmla="*/ 97884 h 1914877"/>
              <a:gd name="connsiteX1" fmla="*/ 141744 w 9148160"/>
              <a:gd name="connsiteY1" fmla="*/ 204825 h 1914877"/>
              <a:gd name="connsiteX2" fmla="*/ 9148160 w 9148160"/>
              <a:gd name="connsiteY2" fmla="*/ 93312 h 1914877"/>
              <a:gd name="connsiteX3" fmla="*/ 9148160 w 9148160"/>
              <a:gd name="connsiteY3" fmla="*/ 1671461 h 1914877"/>
              <a:gd name="connsiteX4" fmla="*/ 8904744 w 9148160"/>
              <a:gd name="connsiteY4" fmla="*/ 1914877 h 1914877"/>
              <a:gd name="connsiteX5" fmla="*/ 248000 w 9148160"/>
              <a:gd name="connsiteY5" fmla="*/ 1914877 h 1914877"/>
              <a:gd name="connsiteX6" fmla="*/ 4584 w 9148160"/>
              <a:gd name="connsiteY6" fmla="*/ 1671461 h 1914877"/>
              <a:gd name="connsiteX7" fmla="*/ 12 w 9148160"/>
              <a:gd name="connsiteY7" fmla="*/ 97884 h 1914877"/>
              <a:gd name="connsiteX0" fmla="*/ 5 w 9148153"/>
              <a:gd name="connsiteY0" fmla="*/ 98656 h 1915649"/>
              <a:gd name="connsiteX1" fmla="*/ 393197 w 9148153"/>
              <a:gd name="connsiteY1" fmla="*/ 201025 h 1915649"/>
              <a:gd name="connsiteX2" fmla="*/ 9148153 w 9148153"/>
              <a:gd name="connsiteY2" fmla="*/ 94084 h 1915649"/>
              <a:gd name="connsiteX3" fmla="*/ 9148153 w 9148153"/>
              <a:gd name="connsiteY3" fmla="*/ 1672233 h 1915649"/>
              <a:gd name="connsiteX4" fmla="*/ 8904737 w 9148153"/>
              <a:gd name="connsiteY4" fmla="*/ 1915649 h 1915649"/>
              <a:gd name="connsiteX5" fmla="*/ 247993 w 9148153"/>
              <a:gd name="connsiteY5" fmla="*/ 1915649 h 1915649"/>
              <a:gd name="connsiteX6" fmla="*/ 4577 w 9148153"/>
              <a:gd name="connsiteY6" fmla="*/ 1672233 h 1915649"/>
              <a:gd name="connsiteX7" fmla="*/ 5 w 9148153"/>
              <a:gd name="connsiteY7" fmla="*/ 98656 h 1915649"/>
              <a:gd name="connsiteX0" fmla="*/ 17 w 9148165"/>
              <a:gd name="connsiteY0" fmla="*/ 98656 h 1915649"/>
              <a:gd name="connsiteX1" fmla="*/ 393209 w 9148165"/>
              <a:gd name="connsiteY1" fmla="*/ 201025 h 1915649"/>
              <a:gd name="connsiteX2" fmla="*/ 9148165 w 9148165"/>
              <a:gd name="connsiteY2" fmla="*/ 94084 h 1915649"/>
              <a:gd name="connsiteX3" fmla="*/ 9148165 w 9148165"/>
              <a:gd name="connsiteY3" fmla="*/ 1672233 h 1915649"/>
              <a:gd name="connsiteX4" fmla="*/ 8904749 w 9148165"/>
              <a:gd name="connsiteY4" fmla="*/ 1915649 h 1915649"/>
              <a:gd name="connsiteX5" fmla="*/ 248005 w 9148165"/>
              <a:gd name="connsiteY5" fmla="*/ 1915649 h 1915649"/>
              <a:gd name="connsiteX6" fmla="*/ 4589 w 9148165"/>
              <a:gd name="connsiteY6" fmla="*/ 1672233 h 1915649"/>
              <a:gd name="connsiteX7" fmla="*/ 17 w 9148165"/>
              <a:gd name="connsiteY7" fmla="*/ 98656 h 1915649"/>
              <a:gd name="connsiteX0" fmla="*/ 62103 w 9143576"/>
              <a:gd name="connsiteY0" fmla="*/ 422506 h 1915649"/>
              <a:gd name="connsiteX1" fmla="*/ 388620 w 9143576"/>
              <a:gd name="connsiteY1" fmla="*/ 201025 h 1915649"/>
              <a:gd name="connsiteX2" fmla="*/ 9143576 w 9143576"/>
              <a:gd name="connsiteY2" fmla="*/ 94084 h 1915649"/>
              <a:gd name="connsiteX3" fmla="*/ 9143576 w 9143576"/>
              <a:gd name="connsiteY3" fmla="*/ 1672233 h 1915649"/>
              <a:gd name="connsiteX4" fmla="*/ 8900160 w 9143576"/>
              <a:gd name="connsiteY4" fmla="*/ 1915649 h 1915649"/>
              <a:gd name="connsiteX5" fmla="*/ 243416 w 9143576"/>
              <a:gd name="connsiteY5" fmla="*/ 1915649 h 1915649"/>
              <a:gd name="connsiteX6" fmla="*/ 0 w 9143576"/>
              <a:gd name="connsiteY6" fmla="*/ 1672233 h 1915649"/>
              <a:gd name="connsiteX7" fmla="*/ 62103 w 9143576"/>
              <a:gd name="connsiteY7" fmla="*/ 422506 h 1915649"/>
              <a:gd name="connsiteX0" fmla="*/ 17 w 9144990"/>
              <a:gd name="connsiteY0" fmla="*/ 111356 h 1915649"/>
              <a:gd name="connsiteX1" fmla="*/ 390034 w 9144990"/>
              <a:gd name="connsiteY1" fmla="*/ 201025 h 1915649"/>
              <a:gd name="connsiteX2" fmla="*/ 9144990 w 9144990"/>
              <a:gd name="connsiteY2" fmla="*/ 94084 h 1915649"/>
              <a:gd name="connsiteX3" fmla="*/ 9144990 w 9144990"/>
              <a:gd name="connsiteY3" fmla="*/ 1672233 h 1915649"/>
              <a:gd name="connsiteX4" fmla="*/ 8901574 w 9144990"/>
              <a:gd name="connsiteY4" fmla="*/ 1915649 h 1915649"/>
              <a:gd name="connsiteX5" fmla="*/ 244830 w 9144990"/>
              <a:gd name="connsiteY5" fmla="*/ 1915649 h 1915649"/>
              <a:gd name="connsiteX6" fmla="*/ 1414 w 9144990"/>
              <a:gd name="connsiteY6" fmla="*/ 1672233 h 1915649"/>
              <a:gd name="connsiteX7" fmla="*/ 17 w 9144990"/>
              <a:gd name="connsiteY7" fmla="*/ 111356 h 1915649"/>
              <a:gd name="connsiteX0" fmla="*/ 17 w 9144990"/>
              <a:gd name="connsiteY0" fmla="*/ 47856 h 1915649"/>
              <a:gd name="connsiteX1" fmla="*/ 390034 w 9144990"/>
              <a:gd name="connsiteY1" fmla="*/ 201025 h 1915649"/>
              <a:gd name="connsiteX2" fmla="*/ 9144990 w 9144990"/>
              <a:gd name="connsiteY2" fmla="*/ 94084 h 1915649"/>
              <a:gd name="connsiteX3" fmla="*/ 9144990 w 9144990"/>
              <a:gd name="connsiteY3" fmla="*/ 1672233 h 1915649"/>
              <a:gd name="connsiteX4" fmla="*/ 8901574 w 9144990"/>
              <a:gd name="connsiteY4" fmla="*/ 1915649 h 1915649"/>
              <a:gd name="connsiteX5" fmla="*/ 244830 w 9144990"/>
              <a:gd name="connsiteY5" fmla="*/ 1915649 h 1915649"/>
              <a:gd name="connsiteX6" fmla="*/ 1414 w 9144990"/>
              <a:gd name="connsiteY6" fmla="*/ 1672233 h 1915649"/>
              <a:gd name="connsiteX7" fmla="*/ 17 w 9144990"/>
              <a:gd name="connsiteY7" fmla="*/ 47856 h 1915649"/>
              <a:gd name="connsiteX0" fmla="*/ 17 w 9144990"/>
              <a:gd name="connsiteY0" fmla="*/ 47856 h 1915649"/>
              <a:gd name="connsiteX1" fmla="*/ 390034 w 9144990"/>
              <a:gd name="connsiteY1" fmla="*/ 201025 h 1915649"/>
              <a:gd name="connsiteX2" fmla="*/ 9144990 w 9144990"/>
              <a:gd name="connsiteY2" fmla="*/ 94084 h 1915649"/>
              <a:gd name="connsiteX3" fmla="*/ 9144990 w 9144990"/>
              <a:gd name="connsiteY3" fmla="*/ 1672233 h 1915649"/>
              <a:gd name="connsiteX4" fmla="*/ 8901574 w 9144990"/>
              <a:gd name="connsiteY4" fmla="*/ 1915649 h 1915649"/>
              <a:gd name="connsiteX5" fmla="*/ 244830 w 9144990"/>
              <a:gd name="connsiteY5" fmla="*/ 1915649 h 1915649"/>
              <a:gd name="connsiteX6" fmla="*/ 1414 w 9144990"/>
              <a:gd name="connsiteY6" fmla="*/ 1672233 h 1915649"/>
              <a:gd name="connsiteX7" fmla="*/ 17 w 9144990"/>
              <a:gd name="connsiteY7" fmla="*/ 47856 h 1915649"/>
              <a:gd name="connsiteX0" fmla="*/ 7 w 9144980"/>
              <a:gd name="connsiteY0" fmla="*/ 47856 h 1915649"/>
              <a:gd name="connsiteX1" fmla="*/ 390024 w 9144980"/>
              <a:gd name="connsiteY1" fmla="*/ 201025 h 1915649"/>
              <a:gd name="connsiteX2" fmla="*/ 9144980 w 9144980"/>
              <a:gd name="connsiteY2" fmla="*/ 94084 h 1915649"/>
              <a:gd name="connsiteX3" fmla="*/ 9144980 w 9144980"/>
              <a:gd name="connsiteY3" fmla="*/ 1672233 h 1915649"/>
              <a:gd name="connsiteX4" fmla="*/ 8901564 w 9144980"/>
              <a:gd name="connsiteY4" fmla="*/ 1915649 h 1915649"/>
              <a:gd name="connsiteX5" fmla="*/ 244820 w 9144980"/>
              <a:gd name="connsiteY5" fmla="*/ 1915649 h 1915649"/>
              <a:gd name="connsiteX6" fmla="*/ 1404 w 9144980"/>
              <a:gd name="connsiteY6" fmla="*/ 1672233 h 1915649"/>
              <a:gd name="connsiteX7" fmla="*/ 7 w 9144980"/>
              <a:gd name="connsiteY7" fmla="*/ 47856 h 1915649"/>
              <a:gd name="connsiteX0" fmla="*/ 23 w 9144996"/>
              <a:gd name="connsiteY0" fmla="*/ 46787 h 1914580"/>
              <a:gd name="connsiteX1" fmla="*/ 180490 w 9144996"/>
              <a:gd name="connsiteY1" fmla="*/ 206306 h 1914580"/>
              <a:gd name="connsiteX2" fmla="*/ 9144996 w 9144996"/>
              <a:gd name="connsiteY2" fmla="*/ 93015 h 1914580"/>
              <a:gd name="connsiteX3" fmla="*/ 9144996 w 9144996"/>
              <a:gd name="connsiteY3" fmla="*/ 1671164 h 1914580"/>
              <a:gd name="connsiteX4" fmla="*/ 8901580 w 9144996"/>
              <a:gd name="connsiteY4" fmla="*/ 1914580 h 1914580"/>
              <a:gd name="connsiteX5" fmla="*/ 244836 w 9144996"/>
              <a:gd name="connsiteY5" fmla="*/ 1914580 h 1914580"/>
              <a:gd name="connsiteX6" fmla="*/ 1420 w 9144996"/>
              <a:gd name="connsiteY6" fmla="*/ 1671164 h 1914580"/>
              <a:gd name="connsiteX7" fmla="*/ 23 w 9144996"/>
              <a:gd name="connsiteY7" fmla="*/ 46787 h 1914580"/>
              <a:gd name="connsiteX0" fmla="*/ 23 w 9144996"/>
              <a:gd name="connsiteY0" fmla="*/ 0 h 1867793"/>
              <a:gd name="connsiteX1" fmla="*/ 180490 w 9144996"/>
              <a:gd name="connsiteY1" fmla="*/ 159519 h 1867793"/>
              <a:gd name="connsiteX2" fmla="*/ 9024346 w 9144996"/>
              <a:gd name="connsiteY2" fmla="*/ 589153 h 1867793"/>
              <a:gd name="connsiteX3" fmla="*/ 9144996 w 9144996"/>
              <a:gd name="connsiteY3" fmla="*/ 1624377 h 1867793"/>
              <a:gd name="connsiteX4" fmla="*/ 8901580 w 9144996"/>
              <a:gd name="connsiteY4" fmla="*/ 1867793 h 1867793"/>
              <a:gd name="connsiteX5" fmla="*/ 244836 w 9144996"/>
              <a:gd name="connsiteY5" fmla="*/ 1867793 h 1867793"/>
              <a:gd name="connsiteX6" fmla="*/ 1420 w 9144996"/>
              <a:gd name="connsiteY6" fmla="*/ 1624377 h 1867793"/>
              <a:gd name="connsiteX7" fmla="*/ 23 w 9144996"/>
              <a:gd name="connsiteY7" fmla="*/ 0 h 1867793"/>
              <a:gd name="connsiteX0" fmla="*/ 23 w 9148171"/>
              <a:gd name="connsiteY0" fmla="*/ 0 h 1867793"/>
              <a:gd name="connsiteX1" fmla="*/ 180490 w 9148171"/>
              <a:gd name="connsiteY1" fmla="*/ 159519 h 1867793"/>
              <a:gd name="connsiteX2" fmla="*/ 9148171 w 9148171"/>
              <a:gd name="connsiteY2" fmla="*/ 179578 h 1867793"/>
              <a:gd name="connsiteX3" fmla="*/ 9144996 w 9148171"/>
              <a:gd name="connsiteY3" fmla="*/ 1624377 h 1867793"/>
              <a:gd name="connsiteX4" fmla="*/ 8901580 w 9148171"/>
              <a:gd name="connsiteY4" fmla="*/ 1867793 h 1867793"/>
              <a:gd name="connsiteX5" fmla="*/ 244836 w 9148171"/>
              <a:gd name="connsiteY5" fmla="*/ 1867793 h 1867793"/>
              <a:gd name="connsiteX6" fmla="*/ 1420 w 9148171"/>
              <a:gd name="connsiteY6" fmla="*/ 1624377 h 1867793"/>
              <a:gd name="connsiteX7" fmla="*/ 23 w 9148171"/>
              <a:gd name="connsiteY7" fmla="*/ 0 h 1867793"/>
              <a:gd name="connsiteX0" fmla="*/ 23 w 9670045"/>
              <a:gd name="connsiteY0" fmla="*/ 0 h 1867793"/>
              <a:gd name="connsiteX1" fmla="*/ 180490 w 9670045"/>
              <a:gd name="connsiteY1" fmla="*/ 159519 h 1867793"/>
              <a:gd name="connsiteX2" fmla="*/ 8961269 w 9670045"/>
              <a:gd name="connsiteY2" fmla="*/ 152787 h 1867793"/>
              <a:gd name="connsiteX3" fmla="*/ 9148171 w 9670045"/>
              <a:gd name="connsiteY3" fmla="*/ 179578 h 1867793"/>
              <a:gd name="connsiteX4" fmla="*/ 9144996 w 9670045"/>
              <a:gd name="connsiteY4" fmla="*/ 1624377 h 1867793"/>
              <a:gd name="connsiteX5" fmla="*/ 8901580 w 9670045"/>
              <a:gd name="connsiteY5" fmla="*/ 1867793 h 1867793"/>
              <a:gd name="connsiteX6" fmla="*/ 244836 w 9670045"/>
              <a:gd name="connsiteY6" fmla="*/ 1867793 h 1867793"/>
              <a:gd name="connsiteX7" fmla="*/ 1420 w 9670045"/>
              <a:gd name="connsiteY7" fmla="*/ 1624377 h 1867793"/>
              <a:gd name="connsiteX8" fmla="*/ 23 w 9670045"/>
              <a:gd name="connsiteY8" fmla="*/ 0 h 1867793"/>
              <a:gd name="connsiteX0" fmla="*/ 23 w 9148171"/>
              <a:gd name="connsiteY0" fmla="*/ 0 h 1867793"/>
              <a:gd name="connsiteX1" fmla="*/ 180490 w 9148171"/>
              <a:gd name="connsiteY1" fmla="*/ 159519 h 1867793"/>
              <a:gd name="connsiteX2" fmla="*/ 6760994 w 9148171"/>
              <a:gd name="connsiteY2" fmla="*/ 371862 h 1867793"/>
              <a:gd name="connsiteX3" fmla="*/ 9148171 w 9148171"/>
              <a:gd name="connsiteY3" fmla="*/ 179578 h 1867793"/>
              <a:gd name="connsiteX4" fmla="*/ 9144996 w 9148171"/>
              <a:gd name="connsiteY4" fmla="*/ 1624377 h 1867793"/>
              <a:gd name="connsiteX5" fmla="*/ 8901580 w 9148171"/>
              <a:gd name="connsiteY5" fmla="*/ 1867793 h 1867793"/>
              <a:gd name="connsiteX6" fmla="*/ 244836 w 9148171"/>
              <a:gd name="connsiteY6" fmla="*/ 1867793 h 1867793"/>
              <a:gd name="connsiteX7" fmla="*/ 1420 w 9148171"/>
              <a:gd name="connsiteY7" fmla="*/ 1624377 h 1867793"/>
              <a:gd name="connsiteX8" fmla="*/ 23 w 9148171"/>
              <a:gd name="connsiteY8" fmla="*/ 0 h 1867793"/>
              <a:gd name="connsiteX0" fmla="*/ 23 w 9148171"/>
              <a:gd name="connsiteY0" fmla="*/ 0 h 1867793"/>
              <a:gd name="connsiteX1" fmla="*/ 180490 w 9148171"/>
              <a:gd name="connsiteY1" fmla="*/ 159519 h 1867793"/>
              <a:gd name="connsiteX2" fmla="*/ 6760994 w 9148171"/>
              <a:gd name="connsiteY2" fmla="*/ 371862 h 1867793"/>
              <a:gd name="connsiteX3" fmla="*/ 9148171 w 9148171"/>
              <a:gd name="connsiteY3" fmla="*/ 179578 h 1867793"/>
              <a:gd name="connsiteX4" fmla="*/ 9144996 w 9148171"/>
              <a:gd name="connsiteY4" fmla="*/ 1624377 h 1867793"/>
              <a:gd name="connsiteX5" fmla="*/ 8901580 w 9148171"/>
              <a:gd name="connsiteY5" fmla="*/ 1867793 h 1867793"/>
              <a:gd name="connsiteX6" fmla="*/ 244836 w 9148171"/>
              <a:gd name="connsiteY6" fmla="*/ 1867793 h 1867793"/>
              <a:gd name="connsiteX7" fmla="*/ 1420 w 9148171"/>
              <a:gd name="connsiteY7" fmla="*/ 1624377 h 1867793"/>
              <a:gd name="connsiteX8" fmla="*/ 23 w 9148171"/>
              <a:gd name="connsiteY8" fmla="*/ 0 h 1867793"/>
              <a:gd name="connsiteX0" fmla="*/ 23 w 9148171"/>
              <a:gd name="connsiteY0" fmla="*/ 0 h 1867793"/>
              <a:gd name="connsiteX1" fmla="*/ 180490 w 9148171"/>
              <a:gd name="connsiteY1" fmla="*/ 159519 h 1867793"/>
              <a:gd name="connsiteX2" fmla="*/ 6760994 w 9148171"/>
              <a:gd name="connsiteY2" fmla="*/ 371862 h 1867793"/>
              <a:gd name="connsiteX3" fmla="*/ 9148171 w 9148171"/>
              <a:gd name="connsiteY3" fmla="*/ 179578 h 1867793"/>
              <a:gd name="connsiteX4" fmla="*/ 9144996 w 9148171"/>
              <a:gd name="connsiteY4" fmla="*/ 1624377 h 1867793"/>
              <a:gd name="connsiteX5" fmla="*/ 8901580 w 9148171"/>
              <a:gd name="connsiteY5" fmla="*/ 1867793 h 1867793"/>
              <a:gd name="connsiteX6" fmla="*/ 244836 w 9148171"/>
              <a:gd name="connsiteY6" fmla="*/ 1867793 h 1867793"/>
              <a:gd name="connsiteX7" fmla="*/ 1420 w 9148171"/>
              <a:gd name="connsiteY7" fmla="*/ 1624377 h 1867793"/>
              <a:gd name="connsiteX8" fmla="*/ 23 w 9148171"/>
              <a:gd name="connsiteY8" fmla="*/ 0 h 1867793"/>
              <a:gd name="connsiteX0" fmla="*/ 23 w 9148171"/>
              <a:gd name="connsiteY0" fmla="*/ 0 h 1867793"/>
              <a:gd name="connsiteX1" fmla="*/ 180490 w 9148171"/>
              <a:gd name="connsiteY1" fmla="*/ 159519 h 1867793"/>
              <a:gd name="connsiteX2" fmla="*/ 9002544 w 9148171"/>
              <a:gd name="connsiteY2" fmla="*/ 155962 h 1867793"/>
              <a:gd name="connsiteX3" fmla="*/ 9148171 w 9148171"/>
              <a:gd name="connsiteY3" fmla="*/ 179578 h 1867793"/>
              <a:gd name="connsiteX4" fmla="*/ 9144996 w 9148171"/>
              <a:gd name="connsiteY4" fmla="*/ 1624377 h 1867793"/>
              <a:gd name="connsiteX5" fmla="*/ 8901580 w 9148171"/>
              <a:gd name="connsiteY5" fmla="*/ 1867793 h 1867793"/>
              <a:gd name="connsiteX6" fmla="*/ 244836 w 9148171"/>
              <a:gd name="connsiteY6" fmla="*/ 1867793 h 1867793"/>
              <a:gd name="connsiteX7" fmla="*/ 1420 w 9148171"/>
              <a:gd name="connsiteY7" fmla="*/ 1624377 h 1867793"/>
              <a:gd name="connsiteX8" fmla="*/ 23 w 9148171"/>
              <a:gd name="connsiteY8" fmla="*/ 0 h 1867793"/>
              <a:gd name="connsiteX0" fmla="*/ 23 w 9148171"/>
              <a:gd name="connsiteY0" fmla="*/ 0 h 1867793"/>
              <a:gd name="connsiteX1" fmla="*/ 180490 w 9148171"/>
              <a:gd name="connsiteY1" fmla="*/ 159519 h 1867793"/>
              <a:gd name="connsiteX2" fmla="*/ 9002544 w 9148171"/>
              <a:gd name="connsiteY2" fmla="*/ 155962 h 1867793"/>
              <a:gd name="connsiteX3" fmla="*/ 9148171 w 9148171"/>
              <a:gd name="connsiteY3" fmla="*/ 179578 h 1867793"/>
              <a:gd name="connsiteX4" fmla="*/ 9144996 w 9148171"/>
              <a:gd name="connsiteY4" fmla="*/ 1624377 h 1867793"/>
              <a:gd name="connsiteX5" fmla="*/ 8901580 w 9148171"/>
              <a:gd name="connsiteY5" fmla="*/ 1867793 h 1867793"/>
              <a:gd name="connsiteX6" fmla="*/ 244836 w 9148171"/>
              <a:gd name="connsiteY6" fmla="*/ 1867793 h 1867793"/>
              <a:gd name="connsiteX7" fmla="*/ 1420 w 9148171"/>
              <a:gd name="connsiteY7" fmla="*/ 1624377 h 1867793"/>
              <a:gd name="connsiteX8" fmla="*/ 23 w 9148171"/>
              <a:gd name="connsiteY8" fmla="*/ 0 h 1867793"/>
              <a:gd name="connsiteX0" fmla="*/ 23 w 9148171"/>
              <a:gd name="connsiteY0" fmla="*/ 0 h 1867793"/>
              <a:gd name="connsiteX1" fmla="*/ 180490 w 9148171"/>
              <a:gd name="connsiteY1" fmla="*/ 159519 h 1867793"/>
              <a:gd name="connsiteX2" fmla="*/ 8846969 w 9148171"/>
              <a:gd name="connsiteY2" fmla="*/ 159137 h 1867793"/>
              <a:gd name="connsiteX3" fmla="*/ 9148171 w 9148171"/>
              <a:gd name="connsiteY3" fmla="*/ 179578 h 1867793"/>
              <a:gd name="connsiteX4" fmla="*/ 9144996 w 9148171"/>
              <a:gd name="connsiteY4" fmla="*/ 1624377 h 1867793"/>
              <a:gd name="connsiteX5" fmla="*/ 8901580 w 9148171"/>
              <a:gd name="connsiteY5" fmla="*/ 1867793 h 1867793"/>
              <a:gd name="connsiteX6" fmla="*/ 244836 w 9148171"/>
              <a:gd name="connsiteY6" fmla="*/ 1867793 h 1867793"/>
              <a:gd name="connsiteX7" fmla="*/ 1420 w 9148171"/>
              <a:gd name="connsiteY7" fmla="*/ 1624377 h 1867793"/>
              <a:gd name="connsiteX8" fmla="*/ 23 w 9148171"/>
              <a:gd name="connsiteY8" fmla="*/ 0 h 1867793"/>
              <a:gd name="connsiteX0" fmla="*/ 23 w 9148171"/>
              <a:gd name="connsiteY0" fmla="*/ 0 h 1867793"/>
              <a:gd name="connsiteX1" fmla="*/ 180490 w 9148171"/>
              <a:gd name="connsiteY1" fmla="*/ 159519 h 1867793"/>
              <a:gd name="connsiteX2" fmla="*/ 8846969 w 9148171"/>
              <a:gd name="connsiteY2" fmla="*/ 159137 h 1867793"/>
              <a:gd name="connsiteX3" fmla="*/ 9148171 w 9148171"/>
              <a:gd name="connsiteY3" fmla="*/ 179578 h 1867793"/>
              <a:gd name="connsiteX4" fmla="*/ 9144996 w 9148171"/>
              <a:gd name="connsiteY4" fmla="*/ 1624377 h 1867793"/>
              <a:gd name="connsiteX5" fmla="*/ 8901580 w 9148171"/>
              <a:gd name="connsiteY5" fmla="*/ 1867793 h 1867793"/>
              <a:gd name="connsiteX6" fmla="*/ 244836 w 9148171"/>
              <a:gd name="connsiteY6" fmla="*/ 1867793 h 1867793"/>
              <a:gd name="connsiteX7" fmla="*/ 1420 w 9148171"/>
              <a:gd name="connsiteY7" fmla="*/ 1624377 h 1867793"/>
              <a:gd name="connsiteX8" fmla="*/ 23 w 9148171"/>
              <a:gd name="connsiteY8" fmla="*/ 0 h 1867793"/>
              <a:gd name="connsiteX0" fmla="*/ 23 w 9148187"/>
              <a:gd name="connsiteY0" fmla="*/ 0 h 1867793"/>
              <a:gd name="connsiteX1" fmla="*/ 180490 w 9148187"/>
              <a:gd name="connsiteY1" fmla="*/ 159519 h 1867793"/>
              <a:gd name="connsiteX2" fmla="*/ 8846969 w 9148187"/>
              <a:gd name="connsiteY2" fmla="*/ 159137 h 1867793"/>
              <a:gd name="connsiteX3" fmla="*/ 9148171 w 9148187"/>
              <a:gd name="connsiteY3" fmla="*/ 179578 h 1867793"/>
              <a:gd name="connsiteX4" fmla="*/ 9144996 w 9148187"/>
              <a:gd name="connsiteY4" fmla="*/ 1624377 h 1867793"/>
              <a:gd name="connsiteX5" fmla="*/ 8901580 w 9148187"/>
              <a:gd name="connsiteY5" fmla="*/ 1867793 h 1867793"/>
              <a:gd name="connsiteX6" fmla="*/ 244836 w 9148187"/>
              <a:gd name="connsiteY6" fmla="*/ 1867793 h 1867793"/>
              <a:gd name="connsiteX7" fmla="*/ 1420 w 9148187"/>
              <a:gd name="connsiteY7" fmla="*/ 1624377 h 1867793"/>
              <a:gd name="connsiteX8" fmla="*/ 23 w 9148187"/>
              <a:gd name="connsiteY8" fmla="*/ 0 h 1867793"/>
              <a:gd name="connsiteX0" fmla="*/ 23 w 9148187"/>
              <a:gd name="connsiteY0" fmla="*/ 0 h 1867793"/>
              <a:gd name="connsiteX1" fmla="*/ 180490 w 9148187"/>
              <a:gd name="connsiteY1" fmla="*/ 159519 h 1867793"/>
              <a:gd name="connsiteX2" fmla="*/ 8846969 w 9148187"/>
              <a:gd name="connsiteY2" fmla="*/ 159137 h 1867793"/>
              <a:gd name="connsiteX3" fmla="*/ 9148171 w 9148187"/>
              <a:gd name="connsiteY3" fmla="*/ 52578 h 1867793"/>
              <a:gd name="connsiteX4" fmla="*/ 9144996 w 9148187"/>
              <a:gd name="connsiteY4" fmla="*/ 1624377 h 1867793"/>
              <a:gd name="connsiteX5" fmla="*/ 8901580 w 9148187"/>
              <a:gd name="connsiteY5" fmla="*/ 1867793 h 1867793"/>
              <a:gd name="connsiteX6" fmla="*/ 244836 w 9148187"/>
              <a:gd name="connsiteY6" fmla="*/ 1867793 h 1867793"/>
              <a:gd name="connsiteX7" fmla="*/ 1420 w 9148187"/>
              <a:gd name="connsiteY7" fmla="*/ 1624377 h 1867793"/>
              <a:gd name="connsiteX8" fmla="*/ 23 w 9148187"/>
              <a:gd name="connsiteY8" fmla="*/ 0 h 1867793"/>
              <a:gd name="connsiteX0" fmla="*/ 23 w 9148187"/>
              <a:gd name="connsiteY0" fmla="*/ 0 h 1867793"/>
              <a:gd name="connsiteX1" fmla="*/ 180490 w 9148187"/>
              <a:gd name="connsiteY1" fmla="*/ 153169 h 1867793"/>
              <a:gd name="connsiteX2" fmla="*/ 8846969 w 9148187"/>
              <a:gd name="connsiteY2" fmla="*/ 159137 h 1867793"/>
              <a:gd name="connsiteX3" fmla="*/ 9148171 w 9148187"/>
              <a:gd name="connsiteY3" fmla="*/ 52578 h 1867793"/>
              <a:gd name="connsiteX4" fmla="*/ 9144996 w 9148187"/>
              <a:gd name="connsiteY4" fmla="*/ 1624377 h 1867793"/>
              <a:gd name="connsiteX5" fmla="*/ 8901580 w 9148187"/>
              <a:gd name="connsiteY5" fmla="*/ 1867793 h 1867793"/>
              <a:gd name="connsiteX6" fmla="*/ 244836 w 9148187"/>
              <a:gd name="connsiteY6" fmla="*/ 1867793 h 1867793"/>
              <a:gd name="connsiteX7" fmla="*/ 1420 w 9148187"/>
              <a:gd name="connsiteY7" fmla="*/ 1624377 h 1867793"/>
              <a:gd name="connsiteX8" fmla="*/ 23 w 9148187"/>
              <a:gd name="connsiteY8" fmla="*/ 0 h 1867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8187" h="1867793">
                <a:moveTo>
                  <a:pt x="23" y="0"/>
                </a:moveTo>
                <a:cubicBezTo>
                  <a:pt x="-1501" y="169327"/>
                  <a:pt x="69817" y="150756"/>
                  <a:pt x="180490" y="153169"/>
                </a:cubicBezTo>
                <a:cubicBezTo>
                  <a:pt x="178606" y="156409"/>
                  <a:pt x="7352356" y="155794"/>
                  <a:pt x="8846969" y="159137"/>
                </a:cubicBezTo>
                <a:cubicBezTo>
                  <a:pt x="9087070" y="156426"/>
                  <a:pt x="9149370" y="182289"/>
                  <a:pt x="9148171" y="52578"/>
                </a:cubicBezTo>
                <a:cubicBezTo>
                  <a:pt x="9147113" y="534178"/>
                  <a:pt x="9146054" y="1142777"/>
                  <a:pt x="9144996" y="1624377"/>
                </a:cubicBezTo>
                <a:cubicBezTo>
                  <a:pt x="9144996" y="1758812"/>
                  <a:pt x="9036015" y="1867793"/>
                  <a:pt x="8901580" y="1867793"/>
                </a:cubicBezTo>
                <a:lnTo>
                  <a:pt x="244836" y="1867793"/>
                </a:lnTo>
                <a:cubicBezTo>
                  <a:pt x="110401" y="1867793"/>
                  <a:pt x="1420" y="1758812"/>
                  <a:pt x="1420" y="1624377"/>
                </a:cubicBezTo>
                <a:cubicBezTo>
                  <a:pt x="954" y="1104085"/>
                  <a:pt x="489" y="520292"/>
                  <a:pt x="23" y="0"/>
                </a:cubicBezTo>
                <a:close/>
              </a:path>
            </a:pathLst>
          </a:custGeom>
          <a:solidFill>
            <a:schemeClr val="bg2"/>
          </a:solidFill>
          <a:ln>
            <a:noFill/>
          </a:ln>
        </p:spPr>
        <p:style>
          <a:lnRef idx="2">
            <a:schemeClr val="accent1"/>
          </a:lnRef>
          <a:fillRef idx="1">
            <a:schemeClr val="lt1"/>
          </a:fillRef>
          <a:effectRef idx="0">
            <a:schemeClr val="accent1"/>
          </a:effectRef>
          <a:fontRef idx="minor">
            <a:schemeClr val="dk1"/>
          </a:fontRef>
        </p:style>
        <p:txBody>
          <a:bodyPr/>
          <a:lstStyle>
            <a:lvl1pPr marL="0" indent="0">
              <a:buNone/>
              <a:defRPr sz="1200"/>
            </a:lvl1pPr>
          </a:lstStyle>
          <a:p>
            <a:endParaRPr lang="x-none"/>
          </a:p>
          <a:p>
            <a:endParaRPr lang="x-none"/>
          </a:p>
          <a:p>
            <a:r>
              <a:rPr lang="x-none"/>
              <a:t>Haga click en el ícono para incluir una imagen</a:t>
            </a:r>
          </a:p>
        </p:txBody>
      </p:sp>
    </p:spTree>
    <p:extLst>
      <p:ext uri="{BB962C8B-B14F-4D97-AF65-F5344CB8AC3E}">
        <p14:creationId xmlns:p14="http://schemas.microsoft.com/office/powerpoint/2010/main" val="3110637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ABECERA GRIS REDONDEADA">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FA758472-50DB-4D63-B045-3DD6C8C79A32}"/>
              </a:ext>
            </a:extLst>
          </p:cNvPr>
          <p:cNvSpPr/>
          <p:nvPr userDrawn="1"/>
        </p:nvSpPr>
        <p:spPr>
          <a:xfrm>
            <a:off x="5944" y="0"/>
            <a:ext cx="12198096"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algn="r"/>
            <a:endParaRPr lang="en-US" sz="1100"/>
          </a:p>
        </p:txBody>
      </p:sp>
      <p:sp>
        <p:nvSpPr>
          <p:cNvPr id="27" name="Round Same Side Corner Rectangle 26">
            <a:extLst>
              <a:ext uri="{FF2B5EF4-FFF2-40B4-BE49-F238E27FC236}">
                <a16:creationId xmlns:a16="http://schemas.microsoft.com/office/drawing/2014/main" id="{8EE0BF9B-876D-444B-804C-11C2AE01B8CF}"/>
              </a:ext>
            </a:extLst>
          </p:cNvPr>
          <p:cNvSpPr/>
          <p:nvPr userDrawn="1"/>
        </p:nvSpPr>
        <p:spPr>
          <a:xfrm rot="10800000">
            <a:off x="0" y="-3"/>
            <a:ext cx="12204040" cy="755824"/>
          </a:xfrm>
          <a:prstGeom prst="round2Same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sz="2400"/>
          </a:p>
        </p:txBody>
      </p:sp>
      <p:sp>
        <p:nvSpPr>
          <p:cNvPr id="18" name="Text Placeholder 2">
            <a:extLst>
              <a:ext uri="{FF2B5EF4-FFF2-40B4-BE49-F238E27FC236}">
                <a16:creationId xmlns:a16="http://schemas.microsoft.com/office/drawing/2014/main" id="{414D5135-9A13-5D47-81A7-7D546AB8F512}"/>
              </a:ext>
            </a:extLst>
          </p:cNvPr>
          <p:cNvSpPr>
            <a:spLocks noGrp="1"/>
          </p:cNvSpPr>
          <p:nvPr>
            <p:ph type="body" sz="quarter" idx="57" hasCustomPrompt="1"/>
          </p:nvPr>
        </p:nvSpPr>
        <p:spPr>
          <a:xfrm>
            <a:off x="227600" y="980198"/>
            <a:ext cx="11743141" cy="384737"/>
          </a:xfrm>
          <a:prstGeom prst="rect">
            <a:avLst/>
          </a:prstGeom>
        </p:spPr>
        <p:txBody>
          <a:bodyPr/>
          <a:lstStyle>
            <a:lvl1pPr marL="0" marR="0" indent="0" algn="l" defTabSz="609585" rtl="0" eaLnBrk="1" fontAlgn="auto" latinLnBrk="0" hangingPunct="1">
              <a:lnSpc>
                <a:spcPct val="100000"/>
              </a:lnSpc>
              <a:spcBef>
                <a:spcPts val="800"/>
              </a:spcBef>
              <a:spcAft>
                <a:spcPts val="0"/>
              </a:spcAft>
              <a:buClr>
                <a:srgbClr val="0067A8"/>
              </a:buClr>
              <a:buSzPct val="95000"/>
              <a:buFont typeface="Lucida Grande"/>
              <a:buNone/>
              <a:tabLst/>
              <a:defRPr sz="1600" b="1">
                <a:solidFill>
                  <a:srgbClr val="0451E4"/>
                </a:solidFill>
              </a:defRPr>
            </a:lvl1pPr>
            <a:lvl2pPr marL="243410" indent="0">
              <a:lnSpc>
                <a:spcPct val="100000"/>
              </a:lnSpc>
              <a:buNone/>
              <a:defRPr sz="1467">
                <a:solidFill>
                  <a:schemeClr val="tx1"/>
                </a:solidFill>
              </a:defRPr>
            </a:lvl2pPr>
            <a:lvl3pPr marL="507987" indent="0">
              <a:lnSpc>
                <a:spcPct val="100000"/>
              </a:lnSpc>
              <a:buNone/>
              <a:defRPr sz="1467">
                <a:solidFill>
                  <a:schemeClr val="tx1"/>
                </a:solidFill>
              </a:defRPr>
            </a:lvl3pPr>
            <a:lvl4pPr marL="721766" indent="0">
              <a:lnSpc>
                <a:spcPct val="100000"/>
              </a:lnSpc>
              <a:buNone/>
              <a:defRPr sz="1467">
                <a:solidFill>
                  <a:schemeClr val="tx1"/>
                </a:solidFill>
              </a:defRPr>
            </a:lvl4pPr>
            <a:lvl5pPr marL="954592" indent="0">
              <a:lnSpc>
                <a:spcPct val="100000"/>
              </a:lnSpc>
              <a:buNone/>
              <a:defRPr sz="1467">
                <a:solidFill>
                  <a:schemeClr val="tx1"/>
                </a:solidFill>
              </a:defRPr>
            </a:lvl5pPr>
          </a:lstStyle>
          <a:p>
            <a:pPr lvl="0"/>
            <a:r>
              <a:rPr lang="en-US"/>
              <a:t>TÍTULO SIMULADO 01</a:t>
            </a:r>
          </a:p>
        </p:txBody>
      </p:sp>
      <p:sp>
        <p:nvSpPr>
          <p:cNvPr id="19" name="Text Placeholder 2">
            <a:extLst>
              <a:ext uri="{FF2B5EF4-FFF2-40B4-BE49-F238E27FC236}">
                <a16:creationId xmlns:a16="http://schemas.microsoft.com/office/drawing/2014/main" id="{08E3C32D-4FBE-914F-ABE8-34600C3F044E}"/>
              </a:ext>
            </a:extLst>
          </p:cNvPr>
          <p:cNvSpPr>
            <a:spLocks noGrp="1"/>
          </p:cNvSpPr>
          <p:nvPr>
            <p:ph type="body" sz="quarter" idx="58" hasCustomPrompt="1"/>
          </p:nvPr>
        </p:nvSpPr>
        <p:spPr>
          <a:xfrm>
            <a:off x="227600" y="1430466"/>
            <a:ext cx="11743141" cy="1103959"/>
          </a:xfrm>
          <a:prstGeom prst="rect">
            <a:avLst/>
          </a:prstGeom>
        </p:spPr>
        <p:txBody>
          <a:bodyPr/>
          <a:lstStyle>
            <a:lvl1pPr marL="0" marR="0" indent="0" algn="l" defTabSz="609585" rtl="0" eaLnBrk="1" fontAlgn="auto" latinLnBrk="0" hangingPunct="1">
              <a:lnSpc>
                <a:spcPct val="100000"/>
              </a:lnSpc>
              <a:spcBef>
                <a:spcPts val="800"/>
              </a:spcBef>
              <a:spcAft>
                <a:spcPts val="0"/>
              </a:spcAft>
              <a:buClr>
                <a:srgbClr val="0067A8"/>
              </a:buClr>
              <a:buSzPct val="95000"/>
              <a:buFont typeface="Lucida Grande"/>
              <a:buNone/>
              <a:tabLst/>
              <a:defRPr sz="1600">
                <a:solidFill>
                  <a:schemeClr val="tx1"/>
                </a:solidFill>
              </a:defRPr>
            </a:lvl1pPr>
            <a:lvl2pPr marL="243410" indent="0">
              <a:lnSpc>
                <a:spcPct val="100000"/>
              </a:lnSpc>
              <a:buNone/>
              <a:defRPr sz="1467">
                <a:solidFill>
                  <a:schemeClr val="tx1"/>
                </a:solidFill>
              </a:defRPr>
            </a:lvl2pPr>
            <a:lvl3pPr marL="507987" indent="0">
              <a:lnSpc>
                <a:spcPct val="100000"/>
              </a:lnSpc>
              <a:buNone/>
              <a:defRPr sz="1467">
                <a:solidFill>
                  <a:schemeClr val="tx1"/>
                </a:solidFill>
              </a:defRPr>
            </a:lvl3pPr>
            <a:lvl4pPr marL="721766" indent="0">
              <a:lnSpc>
                <a:spcPct val="100000"/>
              </a:lnSpc>
              <a:buNone/>
              <a:defRPr sz="1467">
                <a:solidFill>
                  <a:schemeClr val="tx1"/>
                </a:solidFill>
              </a:defRPr>
            </a:lvl4pPr>
            <a:lvl5pPr marL="954592" indent="0">
              <a:lnSpc>
                <a:spcPct val="100000"/>
              </a:lnSpc>
              <a:buNone/>
              <a:defRPr sz="1467">
                <a:solidFill>
                  <a:schemeClr val="tx1"/>
                </a:solidFill>
              </a:defRPr>
            </a:lvl5pPr>
          </a:lstStyle>
          <a:p>
            <a:pPr marL="0" marR="0" lvl="0" indent="0" algn="l" defTabSz="609585" rtl="0" eaLnBrk="1" fontAlgn="auto" latinLnBrk="0" hangingPunct="1">
              <a:lnSpc>
                <a:spcPct val="100000"/>
              </a:lnSpc>
              <a:spcBef>
                <a:spcPts val="800"/>
              </a:spcBef>
              <a:spcAft>
                <a:spcPts val="0"/>
              </a:spcAft>
              <a:buClr>
                <a:srgbClr val="0067A8"/>
              </a:buClr>
              <a:buSzPct val="95000"/>
              <a:buFont typeface="Lucida Grande"/>
              <a:buNone/>
              <a:tabLst/>
              <a:defRPr/>
            </a:pPr>
            <a:r>
              <a:rPr lang="es-ES" sz="1600" err="1"/>
              <a:t>Lorem</a:t>
            </a:r>
            <a:r>
              <a:rPr lang="es-ES" sz="1600"/>
              <a:t> </a:t>
            </a:r>
            <a:r>
              <a:rPr lang="es-ES" sz="1600" err="1"/>
              <a:t>ipsum</a:t>
            </a:r>
            <a:r>
              <a:rPr lang="es-ES" sz="1600"/>
              <a:t> dolor </a:t>
            </a:r>
            <a:r>
              <a:rPr lang="es-ES" sz="1600" err="1"/>
              <a:t>sit</a:t>
            </a:r>
            <a:r>
              <a:rPr lang="es-ES" sz="1600"/>
              <a:t> </a:t>
            </a:r>
            <a:r>
              <a:rPr lang="es-ES" sz="1600" err="1"/>
              <a:t>amet</a:t>
            </a:r>
            <a:r>
              <a:rPr lang="es-ES" sz="1600"/>
              <a:t>. </a:t>
            </a:r>
            <a:r>
              <a:rPr lang="es-ES" sz="1600" err="1"/>
              <a:t>consectetur</a:t>
            </a:r>
            <a:r>
              <a:rPr lang="es-ES" sz="1600"/>
              <a:t> </a:t>
            </a:r>
            <a:r>
              <a:rPr lang="es-ES" sz="1600" err="1"/>
              <a:t>adipiscing</a:t>
            </a:r>
            <a:r>
              <a:rPr lang="es-ES" sz="1600"/>
              <a:t> </a:t>
            </a:r>
            <a:r>
              <a:rPr lang="es-ES" sz="1600" err="1"/>
              <a:t>elit</a:t>
            </a:r>
            <a:r>
              <a:rPr lang="es-ES" sz="1600"/>
              <a:t>. </a:t>
            </a:r>
            <a:r>
              <a:rPr lang="es-ES" sz="1600" err="1"/>
              <a:t>Etiam</a:t>
            </a:r>
            <a:r>
              <a:rPr lang="es-ES" sz="1600"/>
              <a:t> </a:t>
            </a:r>
            <a:r>
              <a:rPr lang="es-ES" sz="1600" err="1"/>
              <a:t>accumsan</a:t>
            </a:r>
            <a:r>
              <a:rPr lang="es-ES" sz="1600"/>
              <a:t>, </a:t>
            </a:r>
            <a:r>
              <a:rPr lang="es-ES" sz="1600" err="1"/>
              <a:t>orci</a:t>
            </a:r>
            <a:r>
              <a:rPr lang="es-ES" sz="1600"/>
              <a:t> in </a:t>
            </a:r>
            <a:r>
              <a:rPr lang="es-ES" sz="1600" err="1"/>
              <a:t>iaculis</a:t>
            </a:r>
            <a:r>
              <a:rPr lang="es-ES" sz="1600"/>
              <a:t> </a:t>
            </a:r>
            <a:r>
              <a:rPr lang="es-ES" sz="1600" err="1"/>
              <a:t>gravida</a:t>
            </a:r>
            <a:r>
              <a:rPr lang="es-ES" sz="1600"/>
              <a:t>, </a:t>
            </a:r>
            <a:r>
              <a:rPr lang="es-ES" sz="1600" err="1"/>
              <a:t>purus</a:t>
            </a:r>
            <a:r>
              <a:rPr lang="es-ES" sz="1600"/>
              <a:t> </a:t>
            </a:r>
            <a:r>
              <a:rPr lang="es-ES" sz="1600" err="1"/>
              <a:t>massa</a:t>
            </a:r>
            <a:r>
              <a:rPr lang="es-ES" sz="1600"/>
              <a:t> </a:t>
            </a:r>
            <a:r>
              <a:rPr lang="es-ES" sz="1600" err="1"/>
              <a:t>accumsan</a:t>
            </a:r>
            <a:r>
              <a:rPr lang="es-ES" sz="1600"/>
              <a:t> mi, et </a:t>
            </a:r>
            <a:br>
              <a:rPr lang="es-ES" sz="1600"/>
            </a:br>
            <a:r>
              <a:rPr lang="es-ES" sz="1600" err="1"/>
              <a:t>feugiat</a:t>
            </a:r>
            <a:r>
              <a:rPr lang="es-ES" sz="1600"/>
              <a:t> </a:t>
            </a:r>
            <a:r>
              <a:rPr lang="es-ES" sz="1600" err="1"/>
              <a:t>tellus</a:t>
            </a:r>
            <a:r>
              <a:rPr lang="es-ES" sz="1600"/>
              <a:t> </a:t>
            </a:r>
            <a:r>
              <a:rPr lang="es-ES" sz="1600" err="1"/>
              <a:t>diam</a:t>
            </a:r>
            <a:r>
              <a:rPr lang="es-ES" sz="1600"/>
              <a:t> </a:t>
            </a:r>
            <a:r>
              <a:rPr lang="es-ES" sz="1600" err="1"/>
              <a:t>eget</a:t>
            </a:r>
            <a:r>
              <a:rPr lang="es-ES" sz="1600"/>
              <a:t> </a:t>
            </a:r>
            <a:r>
              <a:rPr lang="es-ES" sz="1600" err="1"/>
              <a:t>est</a:t>
            </a:r>
            <a:r>
              <a:rPr lang="es-ES" sz="1600"/>
              <a:t>. </a:t>
            </a:r>
            <a:r>
              <a:rPr lang="es-ES" sz="1600" err="1"/>
              <a:t>Duis</a:t>
            </a:r>
            <a:r>
              <a:rPr lang="es-ES" sz="1600"/>
              <a:t> </a:t>
            </a:r>
            <a:r>
              <a:rPr lang="es-ES" sz="1600" err="1"/>
              <a:t>pulvinar</a:t>
            </a:r>
            <a:r>
              <a:rPr lang="es-ES" sz="1600"/>
              <a:t>, </a:t>
            </a:r>
            <a:r>
              <a:rPr lang="es-ES" sz="1600" err="1"/>
              <a:t>orci</a:t>
            </a:r>
            <a:r>
              <a:rPr lang="es-ES" sz="1600"/>
              <a:t> a </a:t>
            </a:r>
            <a:r>
              <a:rPr lang="es-ES" sz="1600" err="1"/>
              <a:t>ullamcorper</a:t>
            </a:r>
            <a:r>
              <a:rPr lang="es-ES" sz="1600"/>
              <a:t> </a:t>
            </a:r>
            <a:r>
              <a:rPr lang="es-ES" sz="1600" err="1"/>
              <a:t>rhoncus</a:t>
            </a:r>
            <a:r>
              <a:rPr lang="es-ES" sz="1600"/>
              <a:t>, </a:t>
            </a:r>
            <a:r>
              <a:rPr lang="es-ES" sz="1600" err="1"/>
              <a:t>tellus</a:t>
            </a:r>
            <a:r>
              <a:rPr lang="es-ES" sz="1600"/>
              <a:t> </a:t>
            </a:r>
            <a:r>
              <a:rPr lang="es-ES" sz="1600" err="1"/>
              <a:t>augue</a:t>
            </a:r>
            <a:r>
              <a:rPr lang="es-ES" sz="1600"/>
              <a:t> </a:t>
            </a:r>
            <a:r>
              <a:rPr lang="es-ES" sz="1600" err="1"/>
              <a:t>elementum</a:t>
            </a:r>
            <a:r>
              <a:rPr lang="es-ES" sz="1600"/>
              <a:t> </a:t>
            </a:r>
            <a:r>
              <a:rPr lang="es-ES" sz="1600" err="1"/>
              <a:t>arcu</a:t>
            </a:r>
            <a:r>
              <a:rPr lang="es-ES" sz="1600"/>
              <a:t>, id </a:t>
            </a:r>
            <a:r>
              <a:rPr lang="es-ES" sz="1600" err="1"/>
              <a:t>posuere</a:t>
            </a:r>
            <a:r>
              <a:rPr lang="es-ES" sz="1600"/>
              <a:t> </a:t>
            </a:r>
            <a:r>
              <a:rPr lang="es-ES" sz="1600" err="1"/>
              <a:t>erat</a:t>
            </a:r>
            <a:r>
              <a:rPr lang="es-ES" sz="1600"/>
              <a:t> </a:t>
            </a:r>
            <a:r>
              <a:rPr lang="es-ES" sz="1600" err="1"/>
              <a:t>neque</a:t>
            </a:r>
            <a:r>
              <a:rPr lang="es-ES" sz="1600"/>
              <a:t> </a:t>
            </a:r>
            <a:r>
              <a:rPr lang="es-ES" sz="1600" err="1"/>
              <a:t>eget</a:t>
            </a:r>
            <a:r>
              <a:rPr lang="es-ES" sz="1600"/>
              <a:t> </a:t>
            </a:r>
            <a:r>
              <a:rPr lang="es-ES" sz="1600" err="1"/>
              <a:t>lorem</a:t>
            </a:r>
            <a:r>
              <a:rPr lang="es-ES" sz="1600"/>
              <a:t>. </a:t>
            </a:r>
            <a:r>
              <a:rPr lang="es-ES" sz="1600" err="1"/>
              <a:t>Maecenas</a:t>
            </a:r>
            <a:r>
              <a:rPr lang="es-ES" sz="1600"/>
              <a:t> </a:t>
            </a:r>
            <a:r>
              <a:rPr lang="es-ES" sz="1600" err="1"/>
              <a:t>finibus</a:t>
            </a:r>
            <a:r>
              <a:rPr lang="es-ES" sz="1600"/>
              <a:t> </a:t>
            </a:r>
            <a:r>
              <a:rPr lang="es-ES" sz="1600" err="1"/>
              <a:t>tristique</a:t>
            </a:r>
            <a:r>
              <a:rPr lang="es-ES" sz="1600"/>
              <a:t> </a:t>
            </a:r>
            <a:r>
              <a:rPr lang="es-ES" sz="1600" err="1"/>
              <a:t>felis</a:t>
            </a:r>
            <a:r>
              <a:rPr lang="es-ES" sz="1600"/>
              <a:t> </a:t>
            </a:r>
            <a:r>
              <a:rPr lang="es-ES" sz="1600" err="1"/>
              <a:t>ac</a:t>
            </a:r>
            <a:r>
              <a:rPr lang="es-ES" sz="1600"/>
              <a:t>.</a:t>
            </a:r>
          </a:p>
        </p:txBody>
      </p:sp>
      <p:sp>
        <p:nvSpPr>
          <p:cNvPr id="21" name="Slide Number Placeholder 2">
            <a:extLst>
              <a:ext uri="{FF2B5EF4-FFF2-40B4-BE49-F238E27FC236}">
                <a16:creationId xmlns:a16="http://schemas.microsoft.com/office/drawing/2014/main" id="{6F924C03-A102-A946-BBC1-9E1C44366EE7}"/>
              </a:ext>
            </a:extLst>
          </p:cNvPr>
          <p:cNvSpPr>
            <a:spLocks noGrp="1"/>
          </p:cNvSpPr>
          <p:nvPr>
            <p:ph type="sldNum" sz="quarter" idx="4"/>
          </p:nvPr>
        </p:nvSpPr>
        <p:spPr>
          <a:xfrm>
            <a:off x="11667031" y="6616404"/>
            <a:ext cx="428869" cy="150305"/>
          </a:xfrm>
          <a:prstGeom prst="rect">
            <a:avLst/>
          </a:prstGeom>
        </p:spPr>
        <p:txBody>
          <a:bodyPr/>
          <a:lstStyle>
            <a:lvl1pPr algn="r">
              <a:defRPr sz="800"/>
            </a:lvl1pPr>
          </a:lstStyle>
          <a:p>
            <a:fld id="{5482B5CA-E49D-6744-8292-DFBC6A05FD3C}" type="slidenum">
              <a:rPr lang="en-US" smtClean="0"/>
              <a:pPr/>
              <a:t>‹Nº›</a:t>
            </a:fld>
            <a:endParaRPr lang="en-US"/>
          </a:p>
        </p:txBody>
      </p:sp>
      <p:sp>
        <p:nvSpPr>
          <p:cNvPr id="10" name="Graphic 25">
            <a:extLst>
              <a:ext uri="{FF2B5EF4-FFF2-40B4-BE49-F238E27FC236}">
                <a16:creationId xmlns:a16="http://schemas.microsoft.com/office/drawing/2014/main" id="{87ED25A4-1D16-2C4F-9A1F-9212E6708593}"/>
              </a:ext>
            </a:extLst>
          </p:cNvPr>
          <p:cNvSpPr>
            <a:spLocks noChangeAspect="1"/>
          </p:cNvSpPr>
          <p:nvPr userDrawn="1"/>
        </p:nvSpPr>
        <p:spPr>
          <a:xfrm>
            <a:off x="247181" y="277581"/>
            <a:ext cx="197991" cy="168000"/>
          </a:xfrm>
          <a:custGeom>
            <a:avLst/>
            <a:gdLst>
              <a:gd name="connsiteX0" fmla="*/ 131731 w 228885"/>
              <a:gd name="connsiteY0" fmla="*/ 194215 h 194214"/>
              <a:gd name="connsiteX1" fmla="*/ 99251 w 228885"/>
              <a:gd name="connsiteY1" fmla="*/ 194215 h 194214"/>
              <a:gd name="connsiteX2" fmla="*/ 184880 w 228885"/>
              <a:gd name="connsiteY2" fmla="*/ 109156 h 194214"/>
              <a:gd name="connsiteX3" fmla="*/ 0 w 228885"/>
              <a:gd name="connsiteY3" fmla="*/ 109156 h 194214"/>
              <a:gd name="connsiteX4" fmla="*/ 0 w 228885"/>
              <a:gd name="connsiteY4" fmla="*/ 85058 h 194214"/>
              <a:gd name="connsiteX5" fmla="*/ 184785 w 228885"/>
              <a:gd name="connsiteY5" fmla="*/ 85058 h 194214"/>
              <a:gd name="connsiteX6" fmla="*/ 99155 w 228885"/>
              <a:gd name="connsiteY6" fmla="*/ 0 h 194214"/>
              <a:gd name="connsiteX7" fmla="*/ 131636 w 228885"/>
              <a:gd name="connsiteY7" fmla="*/ 0 h 194214"/>
              <a:gd name="connsiteX8" fmla="*/ 228886 w 228885"/>
              <a:gd name="connsiteY8" fmla="*/ 97250 h 194214"/>
              <a:gd name="connsiteX9" fmla="*/ 131731 w 228885"/>
              <a:gd name="connsiteY9" fmla="*/ 194215 h 19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85" h="194214">
                <a:moveTo>
                  <a:pt x="131731" y="194215"/>
                </a:moveTo>
                <a:lnTo>
                  <a:pt x="99251" y="194215"/>
                </a:lnTo>
                <a:lnTo>
                  <a:pt x="184880" y="109156"/>
                </a:lnTo>
                <a:lnTo>
                  <a:pt x="0" y="109156"/>
                </a:lnTo>
                <a:lnTo>
                  <a:pt x="0" y="85058"/>
                </a:lnTo>
                <a:lnTo>
                  <a:pt x="184785" y="85058"/>
                </a:lnTo>
                <a:lnTo>
                  <a:pt x="99155" y="0"/>
                </a:lnTo>
                <a:lnTo>
                  <a:pt x="131636" y="0"/>
                </a:lnTo>
                <a:lnTo>
                  <a:pt x="228886" y="97250"/>
                </a:lnTo>
                <a:lnTo>
                  <a:pt x="131731" y="194215"/>
                </a:lnTo>
                <a:close/>
              </a:path>
            </a:pathLst>
          </a:custGeom>
          <a:solidFill>
            <a:srgbClr val="0451E4"/>
          </a:solidFill>
          <a:ln w="9525" cap="flat">
            <a:noFill/>
            <a:prstDash val="solid"/>
            <a:miter/>
          </a:ln>
        </p:spPr>
        <p:txBody>
          <a:bodyPr rtlCol="0" anchor="ctr"/>
          <a:lstStyle/>
          <a:p>
            <a:endParaRPr lang="x-none" sz="2400"/>
          </a:p>
        </p:txBody>
      </p:sp>
      <p:sp>
        <p:nvSpPr>
          <p:cNvPr id="11" name="Text Placeholder 2">
            <a:extLst>
              <a:ext uri="{FF2B5EF4-FFF2-40B4-BE49-F238E27FC236}">
                <a16:creationId xmlns:a16="http://schemas.microsoft.com/office/drawing/2014/main" id="{5BD93EE0-5B87-E844-8F84-F7937C590591}"/>
              </a:ext>
            </a:extLst>
          </p:cNvPr>
          <p:cNvSpPr>
            <a:spLocks noGrp="1"/>
          </p:cNvSpPr>
          <p:nvPr>
            <p:ph type="body" sz="quarter" idx="56" hasCustomPrompt="1"/>
          </p:nvPr>
        </p:nvSpPr>
        <p:spPr>
          <a:xfrm>
            <a:off x="561601" y="199432"/>
            <a:ext cx="10551583" cy="349249"/>
          </a:xfrm>
          <a:prstGeom prst="rect">
            <a:avLst/>
          </a:prstGeom>
        </p:spPr>
        <p:txBody>
          <a:bodyPr lIns="0"/>
          <a:lstStyle>
            <a:lvl1pPr marL="0" indent="0">
              <a:buNone/>
              <a:defRPr sz="1467" b="1">
                <a:solidFill>
                  <a:schemeClr val="tx1"/>
                </a:solidFill>
              </a:defRPr>
            </a:lvl1pPr>
            <a:lvl2pPr marL="243410" indent="0">
              <a:buNone/>
              <a:defRPr sz="1467" b="1">
                <a:solidFill>
                  <a:schemeClr val="tx1"/>
                </a:solidFill>
              </a:defRPr>
            </a:lvl2pPr>
            <a:lvl3pPr marL="507987" indent="0">
              <a:buNone/>
              <a:defRPr sz="1467" b="1">
                <a:solidFill>
                  <a:schemeClr val="tx1"/>
                </a:solidFill>
              </a:defRPr>
            </a:lvl3pPr>
            <a:lvl4pPr marL="721766" indent="0">
              <a:buNone/>
              <a:defRPr sz="1467" b="1">
                <a:solidFill>
                  <a:schemeClr val="tx1"/>
                </a:solidFill>
              </a:defRPr>
            </a:lvl4pPr>
            <a:lvl5pPr marL="954592" indent="0">
              <a:buNone/>
              <a:defRPr sz="1467" b="1">
                <a:solidFill>
                  <a:schemeClr val="tx1"/>
                </a:solidFill>
              </a:defRPr>
            </a:lvl5pPr>
          </a:lstStyle>
          <a:p>
            <a:pPr lvl="0"/>
            <a:r>
              <a:rPr lang="es-ES"/>
              <a:t>TÍTULO SIMULADO</a:t>
            </a:r>
          </a:p>
        </p:txBody>
      </p:sp>
      <p:grpSp>
        <p:nvGrpSpPr>
          <p:cNvPr id="9" name="8 Grupo"/>
          <p:cNvGrpSpPr>
            <a:grpSpLocks noChangeAspect="1"/>
          </p:cNvGrpSpPr>
          <p:nvPr userDrawn="1"/>
        </p:nvGrpSpPr>
        <p:grpSpPr>
          <a:xfrm>
            <a:off x="11248823" y="192000"/>
            <a:ext cx="730325" cy="312000"/>
            <a:chOff x="2895600" y="4329113"/>
            <a:chExt cx="665163" cy="284162"/>
          </a:xfrm>
        </p:grpSpPr>
        <p:sp>
          <p:nvSpPr>
            <p:cNvPr id="13" name="Freeform 43"/>
            <p:cNvSpPr>
              <a:spLocks/>
            </p:cNvSpPr>
            <p:nvPr/>
          </p:nvSpPr>
          <p:spPr bwMode="auto">
            <a:xfrm>
              <a:off x="2895600" y="4329113"/>
              <a:ext cx="665163" cy="284162"/>
            </a:xfrm>
            <a:custGeom>
              <a:avLst/>
              <a:gdLst>
                <a:gd name="T0" fmla="*/ 1943 w 2512"/>
                <a:gd name="T1" fmla="*/ 1 h 1072"/>
                <a:gd name="T2" fmla="*/ 1848 w 2512"/>
                <a:gd name="T3" fmla="*/ 16 h 1072"/>
                <a:gd name="T4" fmla="*/ 1760 w 2512"/>
                <a:gd name="T5" fmla="*/ 46 h 1072"/>
                <a:gd name="T6" fmla="*/ 1678 w 2512"/>
                <a:gd name="T7" fmla="*/ 91 h 1072"/>
                <a:gd name="T8" fmla="*/ 1608 w 2512"/>
                <a:gd name="T9" fmla="*/ 148 h 1072"/>
                <a:gd name="T10" fmla="*/ 1546 w 2512"/>
                <a:gd name="T11" fmla="*/ 217 h 1072"/>
                <a:gd name="T12" fmla="*/ 1507 w 2512"/>
                <a:gd name="T13" fmla="*/ 170 h 1072"/>
                <a:gd name="T14" fmla="*/ 1439 w 2512"/>
                <a:gd name="T15" fmla="*/ 109 h 1072"/>
                <a:gd name="T16" fmla="*/ 1360 w 2512"/>
                <a:gd name="T17" fmla="*/ 60 h 1072"/>
                <a:gd name="T18" fmla="*/ 1274 w 2512"/>
                <a:gd name="T19" fmla="*/ 24 h 1072"/>
                <a:gd name="T20" fmla="*/ 1181 w 2512"/>
                <a:gd name="T21" fmla="*/ 4 h 1072"/>
                <a:gd name="T22" fmla="*/ 1116 w 2512"/>
                <a:gd name="T23" fmla="*/ 0 h 1072"/>
                <a:gd name="T24" fmla="*/ 1019 w 2512"/>
                <a:gd name="T25" fmla="*/ 8 h 1072"/>
                <a:gd name="T26" fmla="*/ 929 w 2512"/>
                <a:gd name="T27" fmla="*/ 34 h 1072"/>
                <a:gd name="T28" fmla="*/ 845 w 2512"/>
                <a:gd name="T29" fmla="*/ 74 h 1072"/>
                <a:gd name="T30" fmla="*/ 770 w 2512"/>
                <a:gd name="T31" fmla="*/ 127 h 1072"/>
                <a:gd name="T32" fmla="*/ 705 w 2512"/>
                <a:gd name="T33" fmla="*/ 193 h 1072"/>
                <a:gd name="T34" fmla="*/ 0 w 2512"/>
                <a:gd name="T35" fmla="*/ 20 h 1072"/>
                <a:gd name="T36" fmla="*/ 137 w 2512"/>
                <a:gd name="T37" fmla="*/ 1053 h 1072"/>
                <a:gd name="T38" fmla="*/ 687 w 2512"/>
                <a:gd name="T39" fmla="*/ 856 h 1072"/>
                <a:gd name="T40" fmla="*/ 747 w 2512"/>
                <a:gd name="T41" fmla="*/ 925 h 1072"/>
                <a:gd name="T42" fmla="*/ 819 w 2512"/>
                <a:gd name="T43" fmla="*/ 983 h 1072"/>
                <a:gd name="T44" fmla="*/ 900 w 2512"/>
                <a:gd name="T45" fmla="*/ 1028 h 1072"/>
                <a:gd name="T46" fmla="*/ 989 w 2512"/>
                <a:gd name="T47" fmla="*/ 1057 h 1072"/>
                <a:gd name="T48" fmla="*/ 1084 w 2512"/>
                <a:gd name="T49" fmla="*/ 1071 h 1072"/>
                <a:gd name="T50" fmla="*/ 1150 w 2512"/>
                <a:gd name="T51" fmla="*/ 1071 h 1072"/>
                <a:gd name="T52" fmla="*/ 1244 w 2512"/>
                <a:gd name="T53" fmla="*/ 1057 h 1072"/>
                <a:gd name="T54" fmla="*/ 1332 w 2512"/>
                <a:gd name="T55" fmla="*/ 1028 h 1072"/>
                <a:gd name="T56" fmla="*/ 1414 w 2512"/>
                <a:gd name="T57" fmla="*/ 983 h 1072"/>
                <a:gd name="T58" fmla="*/ 1486 w 2512"/>
                <a:gd name="T59" fmla="*/ 925 h 1072"/>
                <a:gd name="T60" fmla="*/ 1546 w 2512"/>
                <a:gd name="T61" fmla="*/ 856 h 1072"/>
                <a:gd name="T62" fmla="*/ 1586 w 2512"/>
                <a:gd name="T63" fmla="*/ 903 h 1072"/>
                <a:gd name="T64" fmla="*/ 1653 w 2512"/>
                <a:gd name="T65" fmla="*/ 965 h 1072"/>
                <a:gd name="T66" fmla="*/ 1732 w 2512"/>
                <a:gd name="T67" fmla="*/ 1014 h 1072"/>
                <a:gd name="T68" fmla="*/ 1818 w 2512"/>
                <a:gd name="T69" fmla="*/ 1048 h 1072"/>
                <a:gd name="T70" fmla="*/ 1911 w 2512"/>
                <a:gd name="T71" fmla="*/ 1068 h 1072"/>
                <a:gd name="T72" fmla="*/ 1976 w 2512"/>
                <a:gd name="T73" fmla="*/ 1072 h 1072"/>
                <a:gd name="T74" fmla="*/ 2058 w 2512"/>
                <a:gd name="T75" fmla="*/ 1066 h 1072"/>
                <a:gd name="T76" fmla="*/ 2135 w 2512"/>
                <a:gd name="T77" fmla="*/ 1048 h 1072"/>
                <a:gd name="T78" fmla="*/ 2208 w 2512"/>
                <a:gd name="T79" fmla="*/ 1020 h 1072"/>
                <a:gd name="T80" fmla="*/ 2276 w 2512"/>
                <a:gd name="T81" fmla="*/ 981 h 1072"/>
                <a:gd name="T82" fmla="*/ 2337 w 2512"/>
                <a:gd name="T83" fmla="*/ 934 h 1072"/>
                <a:gd name="T84" fmla="*/ 2390 w 2512"/>
                <a:gd name="T85" fmla="*/ 877 h 1072"/>
                <a:gd name="T86" fmla="*/ 2435 w 2512"/>
                <a:gd name="T87" fmla="*/ 815 h 1072"/>
                <a:gd name="T88" fmla="*/ 2470 w 2512"/>
                <a:gd name="T89" fmla="*/ 746 h 1072"/>
                <a:gd name="T90" fmla="*/ 2495 w 2512"/>
                <a:gd name="T91" fmla="*/ 670 h 1072"/>
                <a:gd name="T92" fmla="*/ 2510 w 2512"/>
                <a:gd name="T93" fmla="*/ 591 h 1072"/>
                <a:gd name="T94" fmla="*/ 2512 w 2512"/>
                <a:gd name="T95" fmla="*/ 537 h 1072"/>
                <a:gd name="T96" fmla="*/ 2506 w 2512"/>
                <a:gd name="T97" fmla="*/ 455 h 1072"/>
                <a:gd name="T98" fmla="*/ 2488 w 2512"/>
                <a:gd name="T99" fmla="*/ 377 h 1072"/>
                <a:gd name="T100" fmla="*/ 2460 w 2512"/>
                <a:gd name="T101" fmla="*/ 304 h 1072"/>
                <a:gd name="T102" fmla="*/ 2420 w 2512"/>
                <a:gd name="T103" fmla="*/ 237 h 1072"/>
                <a:gd name="T104" fmla="*/ 2373 w 2512"/>
                <a:gd name="T105" fmla="*/ 176 h 1072"/>
                <a:gd name="T106" fmla="*/ 2317 w 2512"/>
                <a:gd name="T107" fmla="*/ 123 h 1072"/>
                <a:gd name="T108" fmla="*/ 2254 w 2512"/>
                <a:gd name="T109" fmla="*/ 78 h 1072"/>
                <a:gd name="T110" fmla="*/ 2184 w 2512"/>
                <a:gd name="T111" fmla="*/ 42 h 1072"/>
                <a:gd name="T112" fmla="*/ 2110 w 2512"/>
                <a:gd name="T113" fmla="*/ 17 h 1072"/>
                <a:gd name="T114" fmla="*/ 2031 w 2512"/>
                <a:gd name="T115" fmla="*/ 3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2" h="1072">
                  <a:moveTo>
                    <a:pt x="1976" y="0"/>
                  </a:moveTo>
                  <a:lnTo>
                    <a:pt x="1976" y="0"/>
                  </a:lnTo>
                  <a:lnTo>
                    <a:pt x="1943" y="1"/>
                  </a:lnTo>
                  <a:lnTo>
                    <a:pt x="1911" y="4"/>
                  </a:lnTo>
                  <a:lnTo>
                    <a:pt x="1880" y="8"/>
                  </a:lnTo>
                  <a:lnTo>
                    <a:pt x="1848" y="16"/>
                  </a:lnTo>
                  <a:lnTo>
                    <a:pt x="1818" y="24"/>
                  </a:lnTo>
                  <a:lnTo>
                    <a:pt x="1788" y="34"/>
                  </a:lnTo>
                  <a:lnTo>
                    <a:pt x="1760" y="46"/>
                  </a:lnTo>
                  <a:lnTo>
                    <a:pt x="1732" y="60"/>
                  </a:lnTo>
                  <a:lnTo>
                    <a:pt x="1705" y="74"/>
                  </a:lnTo>
                  <a:lnTo>
                    <a:pt x="1678" y="91"/>
                  </a:lnTo>
                  <a:lnTo>
                    <a:pt x="1653" y="109"/>
                  </a:lnTo>
                  <a:lnTo>
                    <a:pt x="1629" y="127"/>
                  </a:lnTo>
                  <a:lnTo>
                    <a:pt x="1608" y="148"/>
                  </a:lnTo>
                  <a:lnTo>
                    <a:pt x="1586" y="170"/>
                  </a:lnTo>
                  <a:lnTo>
                    <a:pt x="1565" y="193"/>
                  </a:lnTo>
                  <a:lnTo>
                    <a:pt x="1546" y="217"/>
                  </a:lnTo>
                  <a:lnTo>
                    <a:pt x="1546" y="217"/>
                  </a:lnTo>
                  <a:lnTo>
                    <a:pt x="1527" y="193"/>
                  </a:lnTo>
                  <a:lnTo>
                    <a:pt x="1507" y="170"/>
                  </a:lnTo>
                  <a:lnTo>
                    <a:pt x="1486" y="148"/>
                  </a:lnTo>
                  <a:lnTo>
                    <a:pt x="1463" y="127"/>
                  </a:lnTo>
                  <a:lnTo>
                    <a:pt x="1439" y="109"/>
                  </a:lnTo>
                  <a:lnTo>
                    <a:pt x="1414" y="91"/>
                  </a:lnTo>
                  <a:lnTo>
                    <a:pt x="1387" y="74"/>
                  </a:lnTo>
                  <a:lnTo>
                    <a:pt x="1360" y="60"/>
                  </a:lnTo>
                  <a:lnTo>
                    <a:pt x="1332" y="46"/>
                  </a:lnTo>
                  <a:lnTo>
                    <a:pt x="1304" y="34"/>
                  </a:lnTo>
                  <a:lnTo>
                    <a:pt x="1274" y="24"/>
                  </a:lnTo>
                  <a:lnTo>
                    <a:pt x="1244" y="16"/>
                  </a:lnTo>
                  <a:lnTo>
                    <a:pt x="1213" y="8"/>
                  </a:lnTo>
                  <a:lnTo>
                    <a:pt x="1181" y="4"/>
                  </a:lnTo>
                  <a:lnTo>
                    <a:pt x="1150" y="1"/>
                  </a:lnTo>
                  <a:lnTo>
                    <a:pt x="1116" y="0"/>
                  </a:lnTo>
                  <a:lnTo>
                    <a:pt x="1116" y="0"/>
                  </a:lnTo>
                  <a:lnTo>
                    <a:pt x="1084" y="1"/>
                  </a:lnTo>
                  <a:lnTo>
                    <a:pt x="1052" y="4"/>
                  </a:lnTo>
                  <a:lnTo>
                    <a:pt x="1019" y="8"/>
                  </a:lnTo>
                  <a:lnTo>
                    <a:pt x="989" y="16"/>
                  </a:lnTo>
                  <a:lnTo>
                    <a:pt x="959" y="24"/>
                  </a:lnTo>
                  <a:lnTo>
                    <a:pt x="929" y="34"/>
                  </a:lnTo>
                  <a:lnTo>
                    <a:pt x="900" y="46"/>
                  </a:lnTo>
                  <a:lnTo>
                    <a:pt x="872" y="60"/>
                  </a:lnTo>
                  <a:lnTo>
                    <a:pt x="845" y="74"/>
                  </a:lnTo>
                  <a:lnTo>
                    <a:pt x="819" y="91"/>
                  </a:lnTo>
                  <a:lnTo>
                    <a:pt x="794" y="109"/>
                  </a:lnTo>
                  <a:lnTo>
                    <a:pt x="770" y="127"/>
                  </a:lnTo>
                  <a:lnTo>
                    <a:pt x="747" y="148"/>
                  </a:lnTo>
                  <a:lnTo>
                    <a:pt x="726" y="170"/>
                  </a:lnTo>
                  <a:lnTo>
                    <a:pt x="705" y="193"/>
                  </a:lnTo>
                  <a:lnTo>
                    <a:pt x="687" y="217"/>
                  </a:lnTo>
                  <a:lnTo>
                    <a:pt x="687" y="20"/>
                  </a:lnTo>
                  <a:lnTo>
                    <a:pt x="0" y="20"/>
                  </a:lnTo>
                  <a:lnTo>
                    <a:pt x="0" y="322"/>
                  </a:lnTo>
                  <a:lnTo>
                    <a:pt x="137" y="322"/>
                  </a:lnTo>
                  <a:lnTo>
                    <a:pt x="137" y="1053"/>
                  </a:lnTo>
                  <a:lnTo>
                    <a:pt x="687" y="1053"/>
                  </a:lnTo>
                  <a:lnTo>
                    <a:pt x="687" y="856"/>
                  </a:lnTo>
                  <a:lnTo>
                    <a:pt x="687" y="856"/>
                  </a:lnTo>
                  <a:lnTo>
                    <a:pt x="705" y="880"/>
                  </a:lnTo>
                  <a:lnTo>
                    <a:pt x="726" y="903"/>
                  </a:lnTo>
                  <a:lnTo>
                    <a:pt x="747" y="925"/>
                  </a:lnTo>
                  <a:lnTo>
                    <a:pt x="770" y="945"/>
                  </a:lnTo>
                  <a:lnTo>
                    <a:pt x="794" y="965"/>
                  </a:lnTo>
                  <a:lnTo>
                    <a:pt x="819" y="983"/>
                  </a:lnTo>
                  <a:lnTo>
                    <a:pt x="845" y="999"/>
                  </a:lnTo>
                  <a:lnTo>
                    <a:pt x="872" y="1014"/>
                  </a:lnTo>
                  <a:lnTo>
                    <a:pt x="900" y="1028"/>
                  </a:lnTo>
                  <a:lnTo>
                    <a:pt x="929" y="1039"/>
                  </a:lnTo>
                  <a:lnTo>
                    <a:pt x="959" y="1048"/>
                  </a:lnTo>
                  <a:lnTo>
                    <a:pt x="989" y="1057"/>
                  </a:lnTo>
                  <a:lnTo>
                    <a:pt x="1019" y="1064"/>
                  </a:lnTo>
                  <a:lnTo>
                    <a:pt x="1052" y="1068"/>
                  </a:lnTo>
                  <a:lnTo>
                    <a:pt x="1084" y="1071"/>
                  </a:lnTo>
                  <a:lnTo>
                    <a:pt x="1116" y="1072"/>
                  </a:lnTo>
                  <a:lnTo>
                    <a:pt x="1116" y="1072"/>
                  </a:lnTo>
                  <a:lnTo>
                    <a:pt x="1150" y="1071"/>
                  </a:lnTo>
                  <a:lnTo>
                    <a:pt x="1181" y="1068"/>
                  </a:lnTo>
                  <a:lnTo>
                    <a:pt x="1213" y="1064"/>
                  </a:lnTo>
                  <a:lnTo>
                    <a:pt x="1244" y="1057"/>
                  </a:lnTo>
                  <a:lnTo>
                    <a:pt x="1274" y="1048"/>
                  </a:lnTo>
                  <a:lnTo>
                    <a:pt x="1304" y="1039"/>
                  </a:lnTo>
                  <a:lnTo>
                    <a:pt x="1332" y="1028"/>
                  </a:lnTo>
                  <a:lnTo>
                    <a:pt x="1360" y="1014"/>
                  </a:lnTo>
                  <a:lnTo>
                    <a:pt x="1387" y="999"/>
                  </a:lnTo>
                  <a:lnTo>
                    <a:pt x="1414" y="983"/>
                  </a:lnTo>
                  <a:lnTo>
                    <a:pt x="1439" y="965"/>
                  </a:lnTo>
                  <a:lnTo>
                    <a:pt x="1463" y="945"/>
                  </a:lnTo>
                  <a:lnTo>
                    <a:pt x="1486" y="925"/>
                  </a:lnTo>
                  <a:lnTo>
                    <a:pt x="1507" y="903"/>
                  </a:lnTo>
                  <a:lnTo>
                    <a:pt x="1527" y="880"/>
                  </a:lnTo>
                  <a:lnTo>
                    <a:pt x="1546" y="856"/>
                  </a:lnTo>
                  <a:lnTo>
                    <a:pt x="1546" y="856"/>
                  </a:lnTo>
                  <a:lnTo>
                    <a:pt x="1565" y="880"/>
                  </a:lnTo>
                  <a:lnTo>
                    <a:pt x="1586" y="903"/>
                  </a:lnTo>
                  <a:lnTo>
                    <a:pt x="1608" y="925"/>
                  </a:lnTo>
                  <a:lnTo>
                    <a:pt x="1629" y="945"/>
                  </a:lnTo>
                  <a:lnTo>
                    <a:pt x="1653" y="965"/>
                  </a:lnTo>
                  <a:lnTo>
                    <a:pt x="1678" y="983"/>
                  </a:lnTo>
                  <a:lnTo>
                    <a:pt x="1705" y="999"/>
                  </a:lnTo>
                  <a:lnTo>
                    <a:pt x="1732" y="1014"/>
                  </a:lnTo>
                  <a:lnTo>
                    <a:pt x="1760" y="1028"/>
                  </a:lnTo>
                  <a:lnTo>
                    <a:pt x="1788" y="1039"/>
                  </a:lnTo>
                  <a:lnTo>
                    <a:pt x="1818" y="1048"/>
                  </a:lnTo>
                  <a:lnTo>
                    <a:pt x="1848" y="1057"/>
                  </a:lnTo>
                  <a:lnTo>
                    <a:pt x="1880" y="1064"/>
                  </a:lnTo>
                  <a:lnTo>
                    <a:pt x="1911" y="1068"/>
                  </a:lnTo>
                  <a:lnTo>
                    <a:pt x="1943" y="1071"/>
                  </a:lnTo>
                  <a:lnTo>
                    <a:pt x="1976" y="1072"/>
                  </a:lnTo>
                  <a:lnTo>
                    <a:pt x="1976" y="1072"/>
                  </a:lnTo>
                  <a:lnTo>
                    <a:pt x="2004" y="1071"/>
                  </a:lnTo>
                  <a:lnTo>
                    <a:pt x="2031" y="1069"/>
                  </a:lnTo>
                  <a:lnTo>
                    <a:pt x="2058" y="1066"/>
                  </a:lnTo>
                  <a:lnTo>
                    <a:pt x="2084" y="1062"/>
                  </a:lnTo>
                  <a:lnTo>
                    <a:pt x="2110" y="1056"/>
                  </a:lnTo>
                  <a:lnTo>
                    <a:pt x="2135" y="1048"/>
                  </a:lnTo>
                  <a:lnTo>
                    <a:pt x="2160" y="1040"/>
                  </a:lnTo>
                  <a:lnTo>
                    <a:pt x="2184" y="1031"/>
                  </a:lnTo>
                  <a:lnTo>
                    <a:pt x="2208" y="1020"/>
                  </a:lnTo>
                  <a:lnTo>
                    <a:pt x="2231" y="1008"/>
                  </a:lnTo>
                  <a:lnTo>
                    <a:pt x="2254" y="995"/>
                  </a:lnTo>
                  <a:lnTo>
                    <a:pt x="2276" y="981"/>
                  </a:lnTo>
                  <a:lnTo>
                    <a:pt x="2297" y="966"/>
                  </a:lnTo>
                  <a:lnTo>
                    <a:pt x="2317" y="950"/>
                  </a:lnTo>
                  <a:lnTo>
                    <a:pt x="2337" y="934"/>
                  </a:lnTo>
                  <a:lnTo>
                    <a:pt x="2355" y="916"/>
                  </a:lnTo>
                  <a:lnTo>
                    <a:pt x="2373" y="897"/>
                  </a:lnTo>
                  <a:lnTo>
                    <a:pt x="2390" y="877"/>
                  </a:lnTo>
                  <a:lnTo>
                    <a:pt x="2405" y="857"/>
                  </a:lnTo>
                  <a:lnTo>
                    <a:pt x="2420" y="836"/>
                  </a:lnTo>
                  <a:lnTo>
                    <a:pt x="2435" y="815"/>
                  </a:lnTo>
                  <a:lnTo>
                    <a:pt x="2447" y="793"/>
                  </a:lnTo>
                  <a:lnTo>
                    <a:pt x="2460" y="769"/>
                  </a:lnTo>
                  <a:lnTo>
                    <a:pt x="2470" y="746"/>
                  </a:lnTo>
                  <a:lnTo>
                    <a:pt x="2480" y="721"/>
                  </a:lnTo>
                  <a:lnTo>
                    <a:pt x="2488" y="697"/>
                  </a:lnTo>
                  <a:lnTo>
                    <a:pt x="2495" y="670"/>
                  </a:lnTo>
                  <a:lnTo>
                    <a:pt x="2501" y="644"/>
                  </a:lnTo>
                  <a:lnTo>
                    <a:pt x="2506" y="618"/>
                  </a:lnTo>
                  <a:lnTo>
                    <a:pt x="2510" y="591"/>
                  </a:lnTo>
                  <a:lnTo>
                    <a:pt x="2512" y="564"/>
                  </a:lnTo>
                  <a:lnTo>
                    <a:pt x="2512" y="537"/>
                  </a:lnTo>
                  <a:lnTo>
                    <a:pt x="2512" y="537"/>
                  </a:lnTo>
                  <a:lnTo>
                    <a:pt x="2512" y="510"/>
                  </a:lnTo>
                  <a:lnTo>
                    <a:pt x="2510" y="481"/>
                  </a:lnTo>
                  <a:lnTo>
                    <a:pt x="2506" y="455"/>
                  </a:lnTo>
                  <a:lnTo>
                    <a:pt x="2501" y="428"/>
                  </a:lnTo>
                  <a:lnTo>
                    <a:pt x="2495" y="403"/>
                  </a:lnTo>
                  <a:lnTo>
                    <a:pt x="2488" y="377"/>
                  </a:lnTo>
                  <a:lnTo>
                    <a:pt x="2480" y="352"/>
                  </a:lnTo>
                  <a:lnTo>
                    <a:pt x="2470" y="328"/>
                  </a:lnTo>
                  <a:lnTo>
                    <a:pt x="2460" y="304"/>
                  </a:lnTo>
                  <a:lnTo>
                    <a:pt x="2447" y="281"/>
                  </a:lnTo>
                  <a:lnTo>
                    <a:pt x="2435" y="259"/>
                  </a:lnTo>
                  <a:lnTo>
                    <a:pt x="2420" y="237"/>
                  </a:lnTo>
                  <a:lnTo>
                    <a:pt x="2405" y="216"/>
                  </a:lnTo>
                  <a:lnTo>
                    <a:pt x="2390" y="195"/>
                  </a:lnTo>
                  <a:lnTo>
                    <a:pt x="2373" y="176"/>
                  </a:lnTo>
                  <a:lnTo>
                    <a:pt x="2355" y="158"/>
                  </a:lnTo>
                  <a:lnTo>
                    <a:pt x="2337" y="140"/>
                  </a:lnTo>
                  <a:lnTo>
                    <a:pt x="2317" y="123"/>
                  </a:lnTo>
                  <a:lnTo>
                    <a:pt x="2297" y="107"/>
                  </a:lnTo>
                  <a:lnTo>
                    <a:pt x="2276" y="92"/>
                  </a:lnTo>
                  <a:lnTo>
                    <a:pt x="2254" y="78"/>
                  </a:lnTo>
                  <a:lnTo>
                    <a:pt x="2231" y="65"/>
                  </a:lnTo>
                  <a:lnTo>
                    <a:pt x="2208" y="53"/>
                  </a:lnTo>
                  <a:lnTo>
                    <a:pt x="2184" y="42"/>
                  </a:lnTo>
                  <a:lnTo>
                    <a:pt x="2160" y="32"/>
                  </a:lnTo>
                  <a:lnTo>
                    <a:pt x="2135" y="24"/>
                  </a:lnTo>
                  <a:lnTo>
                    <a:pt x="2110" y="17"/>
                  </a:lnTo>
                  <a:lnTo>
                    <a:pt x="2084" y="10"/>
                  </a:lnTo>
                  <a:lnTo>
                    <a:pt x="2058" y="6"/>
                  </a:lnTo>
                  <a:lnTo>
                    <a:pt x="2031" y="3"/>
                  </a:lnTo>
                  <a:lnTo>
                    <a:pt x="2004" y="1"/>
                  </a:lnTo>
                  <a:lnTo>
                    <a:pt x="1976" y="0"/>
                  </a:lnTo>
                  <a:close/>
                </a:path>
              </a:pathLst>
            </a:custGeom>
            <a:solidFill>
              <a:srgbClr val="045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14" name="Freeform 44"/>
            <p:cNvSpPr>
              <a:spLocks/>
            </p:cNvSpPr>
            <p:nvPr/>
          </p:nvSpPr>
          <p:spPr bwMode="auto">
            <a:xfrm>
              <a:off x="2895600" y="4329113"/>
              <a:ext cx="665163" cy="284162"/>
            </a:xfrm>
            <a:custGeom>
              <a:avLst/>
              <a:gdLst>
                <a:gd name="T0" fmla="*/ 1943 w 2512"/>
                <a:gd name="T1" fmla="*/ 1 h 1072"/>
                <a:gd name="T2" fmla="*/ 1848 w 2512"/>
                <a:gd name="T3" fmla="*/ 16 h 1072"/>
                <a:gd name="T4" fmla="*/ 1760 w 2512"/>
                <a:gd name="T5" fmla="*/ 46 h 1072"/>
                <a:gd name="T6" fmla="*/ 1678 w 2512"/>
                <a:gd name="T7" fmla="*/ 91 h 1072"/>
                <a:gd name="T8" fmla="*/ 1608 w 2512"/>
                <a:gd name="T9" fmla="*/ 148 h 1072"/>
                <a:gd name="T10" fmla="*/ 1546 w 2512"/>
                <a:gd name="T11" fmla="*/ 217 h 1072"/>
                <a:gd name="T12" fmla="*/ 1507 w 2512"/>
                <a:gd name="T13" fmla="*/ 170 h 1072"/>
                <a:gd name="T14" fmla="*/ 1439 w 2512"/>
                <a:gd name="T15" fmla="*/ 109 h 1072"/>
                <a:gd name="T16" fmla="*/ 1360 w 2512"/>
                <a:gd name="T17" fmla="*/ 60 h 1072"/>
                <a:gd name="T18" fmla="*/ 1274 w 2512"/>
                <a:gd name="T19" fmla="*/ 24 h 1072"/>
                <a:gd name="T20" fmla="*/ 1181 w 2512"/>
                <a:gd name="T21" fmla="*/ 4 h 1072"/>
                <a:gd name="T22" fmla="*/ 1116 w 2512"/>
                <a:gd name="T23" fmla="*/ 0 h 1072"/>
                <a:gd name="T24" fmla="*/ 1019 w 2512"/>
                <a:gd name="T25" fmla="*/ 8 h 1072"/>
                <a:gd name="T26" fmla="*/ 929 w 2512"/>
                <a:gd name="T27" fmla="*/ 34 h 1072"/>
                <a:gd name="T28" fmla="*/ 845 w 2512"/>
                <a:gd name="T29" fmla="*/ 74 h 1072"/>
                <a:gd name="T30" fmla="*/ 770 w 2512"/>
                <a:gd name="T31" fmla="*/ 127 h 1072"/>
                <a:gd name="T32" fmla="*/ 705 w 2512"/>
                <a:gd name="T33" fmla="*/ 193 h 1072"/>
                <a:gd name="T34" fmla="*/ 0 w 2512"/>
                <a:gd name="T35" fmla="*/ 20 h 1072"/>
                <a:gd name="T36" fmla="*/ 137 w 2512"/>
                <a:gd name="T37" fmla="*/ 1053 h 1072"/>
                <a:gd name="T38" fmla="*/ 687 w 2512"/>
                <a:gd name="T39" fmla="*/ 856 h 1072"/>
                <a:gd name="T40" fmla="*/ 747 w 2512"/>
                <a:gd name="T41" fmla="*/ 925 h 1072"/>
                <a:gd name="T42" fmla="*/ 819 w 2512"/>
                <a:gd name="T43" fmla="*/ 983 h 1072"/>
                <a:gd name="T44" fmla="*/ 900 w 2512"/>
                <a:gd name="T45" fmla="*/ 1028 h 1072"/>
                <a:gd name="T46" fmla="*/ 989 w 2512"/>
                <a:gd name="T47" fmla="*/ 1057 h 1072"/>
                <a:gd name="T48" fmla="*/ 1084 w 2512"/>
                <a:gd name="T49" fmla="*/ 1071 h 1072"/>
                <a:gd name="T50" fmla="*/ 1150 w 2512"/>
                <a:gd name="T51" fmla="*/ 1071 h 1072"/>
                <a:gd name="T52" fmla="*/ 1244 w 2512"/>
                <a:gd name="T53" fmla="*/ 1057 h 1072"/>
                <a:gd name="T54" fmla="*/ 1332 w 2512"/>
                <a:gd name="T55" fmla="*/ 1028 h 1072"/>
                <a:gd name="T56" fmla="*/ 1414 w 2512"/>
                <a:gd name="T57" fmla="*/ 983 h 1072"/>
                <a:gd name="T58" fmla="*/ 1486 w 2512"/>
                <a:gd name="T59" fmla="*/ 925 h 1072"/>
                <a:gd name="T60" fmla="*/ 1546 w 2512"/>
                <a:gd name="T61" fmla="*/ 856 h 1072"/>
                <a:gd name="T62" fmla="*/ 1586 w 2512"/>
                <a:gd name="T63" fmla="*/ 903 h 1072"/>
                <a:gd name="T64" fmla="*/ 1653 w 2512"/>
                <a:gd name="T65" fmla="*/ 965 h 1072"/>
                <a:gd name="T66" fmla="*/ 1732 w 2512"/>
                <a:gd name="T67" fmla="*/ 1014 h 1072"/>
                <a:gd name="T68" fmla="*/ 1818 w 2512"/>
                <a:gd name="T69" fmla="*/ 1048 h 1072"/>
                <a:gd name="T70" fmla="*/ 1911 w 2512"/>
                <a:gd name="T71" fmla="*/ 1068 h 1072"/>
                <a:gd name="T72" fmla="*/ 1976 w 2512"/>
                <a:gd name="T73" fmla="*/ 1072 h 1072"/>
                <a:gd name="T74" fmla="*/ 2058 w 2512"/>
                <a:gd name="T75" fmla="*/ 1066 h 1072"/>
                <a:gd name="T76" fmla="*/ 2135 w 2512"/>
                <a:gd name="T77" fmla="*/ 1048 h 1072"/>
                <a:gd name="T78" fmla="*/ 2208 w 2512"/>
                <a:gd name="T79" fmla="*/ 1020 h 1072"/>
                <a:gd name="T80" fmla="*/ 2276 w 2512"/>
                <a:gd name="T81" fmla="*/ 981 h 1072"/>
                <a:gd name="T82" fmla="*/ 2337 w 2512"/>
                <a:gd name="T83" fmla="*/ 934 h 1072"/>
                <a:gd name="T84" fmla="*/ 2390 w 2512"/>
                <a:gd name="T85" fmla="*/ 877 h 1072"/>
                <a:gd name="T86" fmla="*/ 2435 w 2512"/>
                <a:gd name="T87" fmla="*/ 815 h 1072"/>
                <a:gd name="T88" fmla="*/ 2470 w 2512"/>
                <a:gd name="T89" fmla="*/ 746 h 1072"/>
                <a:gd name="T90" fmla="*/ 2495 w 2512"/>
                <a:gd name="T91" fmla="*/ 670 h 1072"/>
                <a:gd name="T92" fmla="*/ 2510 w 2512"/>
                <a:gd name="T93" fmla="*/ 591 h 1072"/>
                <a:gd name="T94" fmla="*/ 2512 w 2512"/>
                <a:gd name="T95" fmla="*/ 537 h 1072"/>
                <a:gd name="T96" fmla="*/ 2506 w 2512"/>
                <a:gd name="T97" fmla="*/ 455 h 1072"/>
                <a:gd name="T98" fmla="*/ 2488 w 2512"/>
                <a:gd name="T99" fmla="*/ 377 h 1072"/>
                <a:gd name="T100" fmla="*/ 2460 w 2512"/>
                <a:gd name="T101" fmla="*/ 304 h 1072"/>
                <a:gd name="T102" fmla="*/ 2420 w 2512"/>
                <a:gd name="T103" fmla="*/ 237 h 1072"/>
                <a:gd name="T104" fmla="*/ 2373 w 2512"/>
                <a:gd name="T105" fmla="*/ 176 h 1072"/>
                <a:gd name="T106" fmla="*/ 2317 w 2512"/>
                <a:gd name="T107" fmla="*/ 123 h 1072"/>
                <a:gd name="T108" fmla="*/ 2254 w 2512"/>
                <a:gd name="T109" fmla="*/ 78 h 1072"/>
                <a:gd name="T110" fmla="*/ 2184 w 2512"/>
                <a:gd name="T111" fmla="*/ 42 h 1072"/>
                <a:gd name="T112" fmla="*/ 2110 w 2512"/>
                <a:gd name="T113" fmla="*/ 17 h 1072"/>
                <a:gd name="T114" fmla="*/ 2031 w 2512"/>
                <a:gd name="T115" fmla="*/ 3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2" h="1072">
                  <a:moveTo>
                    <a:pt x="1976" y="0"/>
                  </a:moveTo>
                  <a:lnTo>
                    <a:pt x="1976" y="0"/>
                  </a:lnTo>
                  <a:lnTo>
                    <a:pt x="1943" y="1"/>
                  </a:lnTo>
                  <a:lnTo>
                    <a:pt x="1911" y="4"/>
                  </a:lnTo>
                  <a:lnTo>
                    <a:pt x="1880" y="8"/>
                  </a:lnTo>
                  <a:lnTo>
                    <a:pt x="1848" y="16"/>
                  </a:lnTo>
                  <a:lnTo>
                    <a:pt x="1818" y="24"/>
                  </a:lnTo>
                  <a:lnTo>
                    <a:pt x="1788" y="34"/>
                  </a:lnTo>
                  <a:lnTo>
                    <a:pt x="1760" y="46"/>
                  </a:lnTo>
                  <a:lnTo>
                    <a:pt x="1732" y="60"/>
                  </a:lnTo>
                  <a:lnTo>
                    <a:pt x="1705" y="74"/>
                  </a:lnTo>
                  <a:lnTo>
                    <a:pt x="1678" y="91"/>
                  </a:lnTo>
                  <a:lnTo>
                    <a:pt x="1653" y="109"/>
                  </a:lnTo>
                  <a:lnTo>
                    <a:pt x="1629" y="127"/>
                  </a:lnTo>
                  <a:lnTo>
                    <a:pt x="1608" y="148"/>
                  </a:lnTo>
                  <a:lnTo>
                    <a:pt x="1586" y="170"/>
                  </a:lnTo>
                  <a:lnTo>
                    <a:pt x="1565" y="193"/>
                  </a:lnTo>
                  <a:lnTo>
                    <a:pt x="1546" y="217"/>
                  </a:lnTo>
                  <a:lnTo>
                    <a:pt x="1546" y="217"/>
                  </a:lnTo>
                  <a:lnTo>
                    <a:pt x="1527" y="193"/>
                  </a:lnTo>
                  <a:lnTo>
                    <a:pt x="1507" y="170"/>
                  </a:lnTo>
                  <a:lnTo>
                    <a:pt x="1486" y="148"/>
                  </a:lnTo>
                  <a:lnTo>
                    <a:pt x="1463" y="127"/>
                  </a:lnTo>
                  <a:lnTo>
                    <a:pt x="1439" y="109"/>
                  </a:lnTo>
                  <a:lnTo>
                    <a:pt x="1414" y="91"/>
                  </a:lnTo>
                  <a:lnTo>
                    <a:pt x="1387" y="74"/>
                  </a:lnTo>
                  <a:lnTo>
                    <a:pt x="1360" y="60"/>
                  </a:lnTo>
                  <a:lnTo>
                    <a:pt x="1332" y="46"/>
                  </a:lnTo>
                  <a:lnTo>
                    <a:pt x="1304" y="34"/>
                  </a:lnTo>
                  <a:lnTo>
                    <a:pt x="1274" y="24"/>
                  </a:lnTo>
                  <a:lnTo>
                    <a:pt x="1244" y="16"/>
                  </a:lnTo>
                  <a:lnTo>
                    <a:pt x="1213" y="8"/>
                  </a:lnTo>
                  <a:lnTo>
                    <a:pt x="1181" y="4"/>
                  </a:lnTo>
                  <a:lnTo>
                    <a:pt x="1150" y="1"/>
                  </a:lnTo>
                  <a:lnTo>
                    <a:pt x="1116" y="0"/>
                  </a:lnTo>
                  <a:lnTo>
                    <a:pt x="1116" y="0"/>
                  </a:lnTo>
                  <a:lnTo>
                    <a:pt x="1084" y="1"/>
                  </a:lnTo>
                  <a:lnTo>
                    <a:pt x="1052" y="4"/>
                  </a:lnTo>
                  <a:lnTo>
                    <a:pt x="1019" y="8"/>
                  </a:lnTo>
                  <a:lnTo>
                    <a:pt x="989" y="16"/>
                  </a:lnTo>
                  <a:lnTo>
                    <a:pt x="959" y="24"/>
                  </a:lnTo>
                  <a:lnTo>
                    <a:pt x="929" y="34"/>
                  </a:lnTo>
                  <a:lnTo>
                    <a:pt x="900" y="46"/>
                  </a:lnTo>
                  <a:lnTo>
                    <a:pt x="872" y="60"/>
                  </a:lnTo>
                  <a:lnTo>
                    <a:pt x="845" y="74"/>
                  </a:lnTo>
                  <a:lnTo>
                    <a:pt x="819" y="91"/>
                  </a:lnTo>
                  <a:lnTo>
                    <a:pt x="794" y="109"/>
                  </a:lnTo>
                  <a:lnTo>
                    <a:pt x="770" y="127"/>
                  </a:lnTo>
                  <a:lnTo>
                    <a:pt x="747" y="148"/>
                  </a:lnTo>
                  <a:lnTo>
                    <a:pt x="726" y="170"/>
                  </a:lnTo>
                  <a:lnTo>
                    <a:pt x="705" y="193"/>
                  </a:lnTo>
                  <a:lnTo>
                    <a:pt x="687" y="217"/>
                  </a:lnTo>
                  <a:lnTo>
                    <a:pt x="687" y="20"/>
                  </a:lnTo>
                  <a:lnTo>
                    <a:pt x="0" y="20"/>
                  </a:lnTo>
                  <a:lnTo>
                    <a:pt x="0" y="322"/>
                  </a:lnTo>
                  <a:lnTo>
                    <a:pt x="137" y="322"/>
                  </a:lnTo>
                  <a:lnTo>
                    <a:pt x="137" y="1053"/>
                  </a:lnTo>
                  <a:lnTo>
                    <a:pt x="687" y="1053"/>
                  </a:lnTo>
                  <a:lnTo>
                    <a:pt x="687" y="856"/>
                  </a:lnTo>
                  <a:lnTo>
                    <a:pt x="687" y="856"/>
                  </a:lnTo>
                  <a:lnTo>
                    <a:pt x="705" y="880"/>
                  </a:lnTo>
                  <a:lnTo>
                    <a:pt x="726" y="903"/>
                  </a:lnTo>
                  <a:lnTo>
                    <a:pt x="747" y="925"/>
                  </a:lnTo>
                  <a:lnTo>
                    <a:pt x="770" y="945"/>
                  </a:lnTo>
                  <a:lnTo>
                    <a:pt x="794" y="965"/>
                  </a:lnTo>
                  <a:lnTo>
                    <a:pt x="819" y="983"/>
                  </a:lnTo>
                  <a:lnTo>
                    <a:pt x="845" y="999"/>
                  </a:lnTo>
                  <a:lnTo>
                    <a:pt x="872" y="1014"/>
                  </a:lnTo>
                  <a:lnTo>
                    <a:pt x="900" y="1028"/>
                  </a:lnTo>
                  <a:lnTo>
                    <a:pt x="929" y="1039"/>
                  </a:lnTo>
                  <a:lnTo>
                    <a:pt x="959" y="1048"/>
                  </a:lnTo>
                  <a:lnTo>
                    <a:pt x="989" y="1057"/>
                  </a:lnTo>
                  <a:lnTo>
                    <a:pt x="1019" y="1064"/>
                  </a:lnTo>
                  <a:lnTo>
                    <a:pt x="1052" y="1068"/>
                  </a:lnTo>
                  <a:lnTo>
                    <a:pt x="1084" y="1071"/>
                  </a:lnTo>
                  <a:lnTo>
                    <a:pt x="1116" y="1072"/>
                  </a:lnTo>
                  <a:lnTo>
                    <a:pt x="1116" y="1072"/>
                  </a:lnTo>
                  <a:lnTo>
                    <a:pt x="1150" y="1071"/>
                  </a:lnTo>
                  <a:lnTo>
                    <a:pt x="1181" y="1068"/>
                  </a:lnTo>
                  <a:lnTo>
                    <a:pt x="1213" y="1064"/>
                  </a:lnTo>
                  <a:lnTo>
                    <a:pt x="1244" y="1057"/>
                  </a:lnTo>
                  <a:lnTo>
                    <a:pt x="1274" y="1048"/>
                  </a:lnTo>
                  <a:lnTo>
                    <a:pt x="1304" y="1039"/>
                  </a:lnTo>
                  <a:lnTo>
                    <a:pt x="1332" y="1028"/>
                  </a:lnTo>
                  <a:lnTo>
                    <a:pt x="1360" y="1014"/>
                  </a:lnTo>
                  <a:lnTo>
                    <a:pt x="1387" y="999"/>
                  </a:lnTo>
                  <a:lnTo>
                    <a:pt x="1414" y="983"/>
                  </a:lnTo>
                  <a:lnTo>
                    <a:pt x="1439" y="965"/>
                  </a:lnTo>
                  <a:lnTo>
                    <a:pt x="1463" y="945"/>
                  </a:lnTo>
                  <a:lnTo>
                    <a:pt x="1486" y="925"/>
                  </a:lnTo>
                  <a:lnTo>
                    <a:pt x="1507" y="903"/>
                  </a:lnTo>
                  <a:lnTo>
                    <a:pt x="1527" y="880"/>
                  </a:lnTo>
                  <a:lnTo>
                    <a:pt x="1546" y="856"/>
                  </a:lnTo>
                  <a:lnTo>
                    <a:pt x="1546" y="856"/>
                  </a:lnTo>
                  <a:lnTo>
                    <a:pt x="1565" y="880"/>
                  </a:lnTo>
                  <a:lnTo>
                    <a:pt x="1586" y="903"/>
                  </a:lnTo>
                  <a:lnTo>
                    <a:pt x="1608" y="925"/>
                  </a:lnTo>
                  <a:lnTo>
                    <a:pt x="1629" y="945"/>
                  </a:lnTo>
                  <a:lnTo>
                    <a:pt x="1653" y="965"/>
                  </a:lnTo>
                  <a:lnTo>
                    <a:pt x="1678" y="983"/>
                  </a:lnTo>
                  <a:lnTo>
                    <a:pt x="1705" y="999"/>
                  </a:lnTo>
                  <a:lnTo>
                    <a:pt x="1732" y="1014"/>
                  </a:lnTo>
                  <a:lnTo>
                    <a:pt x="1760" y="1028"/>
                  </a:lnTo>
                  <a:lnTo>
                    <a:pt x="1788" y="1039"/>
                  </a:lnTo>
                  <a:lnTo>
                    <a:pt x="1818" y="1048"/>
                  </a:lnTo>
                  <a:lnTo>
                    <a:pt x="1848" y="1057"/>
                  </a:lnTo>
                  <a:lnTo>
                    <a:pt x="1880" y="1064"/>
                  </a:lnTo>
                  <a:lnTo>
                    <a:pt x="1911" y="1068"/>
                  </a:lnTo>
                  <a:lnTo>
                    <a:pt x="1943" y="1071"/>
                  </a:lnTo>
                  <a:lnTo>
                    <a:pt x="1976" y="1072"/>
                  </a:lnTo>
                  <a:lnTo>
                    <a:pt x="1976" y="1072"/>
                  </a:lnTo>
                  <a:lnTo>
                    <a:pt x="2004" y="1071"/>
                  </a:lnTo>
                  <a:lnTo>
                    <a:pt x="2031" y="1069"/>
                  </a:lnTo>
                  <a:lnTo>
                    <a:pt x="2058" y="1066"/>
                  </a:lnTo>
                  <a:lnTo>
                    <a:pt x="2084" y="1062"/>
                  </a:lnTo>
                  <a:lnTo>
                    <a:pt x="2110" y="1056"/>
                  </a:lnTo>
                  <a:lnTo>
                    <a:pt x="2135" y="1048"/>
                  </a:lnTo>
                  <a:lnTo>
                    <a:pt x="2160" y="1040"/>
                  </a:lnTo>
                  <a:lnTo>
                    <a:pt x="2184" y="1031"/>
                  </a:lnTo>
                  <a:lnTo>
                    <a:pt x="2208" y="1020"/>
                  </a:lnTo>
                  <a:lnTo>
                    <a:pt x="2231" y="1008"/>
                  </a:lnTo>
                  <a:lnTo>
                    <a:pt x="2254" y="995"/>
                  </a:lnTo>
                  <a:lnTo>
                    <a:pt x="2276" y="981"/>
                  </a:lnTo>
                  <a:lnTo>
                    <a:pt x="2297" y="966"/>
                  </a:lnTo>
                  <a:lnTo>
                    <a:pt x="2317" y="950"/>
                  </a:lnTo>
                  <a:lnTo>
                    <a:pt x="2337" y="934"/>
                  </a:lnTo>
                  <a:lnTo>
                    <a:pt x="2355" y="916"/>
                  </a:lnTo>
                  <a:lnTo>
                    <a:pt x="2373" y="897"/>
                  </a:lnTo>
                  <a:lnTo>
                    <a:pt x="2390" y="877"/>
                  </a:lnTo>
                  <a:lnTo>
                    <a:pt x="2405" y="857"/>
                  </a:lnTo>
                  <a:lnTo>
                    <a:pt x="2420" y="836"/>
                  </a:lnTo>
                  <a:lnTo>
                    <a:pt x="2435" y="815"/>
                  </a:lnTo>
                  <a:lnTo>
                    <a:pt x="2447" y="793"/>
                  </a:lnTo>
                  <a:lnTo>
                    <a:pt x="2460" y="769"/>
                  </a:lnTo>
                  <a:lnTo>
                    <a:pt x="2470" y="746"/>
                  </a:lnTo>
                  <a:lnTo>
                    <a:pt x="2480" y="721"/>
                  </a:lnTo>
                  <a:lnTo>
                    <a:pt x="2488" y="697"/>
                  </a:lnTo>
                  <a:lnTo>
                    <a:pt x="2495" y="670"/>
                  </a:lnTo>
                  <a:lnTo>
                    <a:pt x="2501" y="644"/>
                  </a:lnTo>
                  <a:lnTo>
                    <a:pt x="2506" y="618"/>
                  </a:lnTo>
                  <a:lnTo>
                    <a:pt x="2510" y="591"/>
                  </a:lnTo>
                  <a:lnTo>
                    <a:pt x="2512" y="564"/>
                  </a:lnTo>
                  <a:lnTo>
                    <a:pt x="2512" y="537"/>
                  </a:lnTo>
                  <a:lnTo>
                    <a:pt x="2512" y="537"/>
                  </a:lnTo>
                  <a:lnTo>
                    <a:pt x="2512" y="510"/>
                  </a:lnTo>
                  <a:lnTo>
                    <a:pt x="2510" y="481"/>
                  </a:lnTo>
                  <a:lnTo>
                    <a:pt x="2506" y="455"/>
                  </a:lnTo>
                  <a:lnTo>
                    <a:pt x="2501" y="428"/>
                  </a:lnTo>
                  <a:lnTo>
                    <a:pt x="2495" y="403"/>
                  </a:lnTo>
                  <a:lnTo>
                    <a:pt x="2488" y="377"/>
                  </a:lnTo>
                  <a:lnTo>
                    <a:pt x="2480" y="352"/>
                  </a:lnTo>
                  <a:lnTo>
                    <a:pt x="2470" y="328"/>
                  </a:lnTo>
                  <a:lnTo>
                    <a:pt x="2460" y="304"/>
                  </a:lnTo>
                  <a:lnTo>
                    <a:pt x="2447" y="281"/>
                  </a:lnTo>
                  <a:lnTo>
                    <a:pt x="2435" y="259"/>
                  </a:lnTo>
                  <a:lnTo>
                    <a:pt x="2420" y="237"/>
                  </a:lnTo>
                  <a:lnTo>
                    <a:pt x="2405" y="216"/>
                  </a:lnTo>
                  <a:lnTo>
                    <a:pt x="2390" y="195"/>
                  </a:lnTo>
                  <a:lnTo>
                    <a:pt x="2373" y="176"/>
                  </a:lnTo>
                  <a:lnTo>
                    <a:pt x="2355" y="158"/>
                  </a:lnTo>
                  <a:lnTo>
                    <a:pt x="2337" y="140"/>
                  </a:lnTo>
                  <a:lnTo>
                    <a:pt x="2317" y="123"/>
                  </a:lnTo>
                  <a:lnTo>
                    <a:pt x="2297" y="107"/>
                  </a:lnTo>
                  <a:lnTo>
                    <a:pt x="2276" y="92"/>
                  </a:lnTo>
                  <a:lnTo>
                    <a:pt x="2254" y="78"/>
                  </a:lnTo>
                  <a:lnTo>
                    <a:pt x="2231" y="65"/>
                  </a:lnTo>
                  <a:lnTo>
                    <a:pt x="2208" y="53"/>
                  </a:lnTo>
                  <a:lnTo>
                    <a:pt x="2184" y="42"/>
                  </a:lnTo>
                  <a:lnTo>
                    <a:pt x="2160" y="32"/>
                  </a:lnTo>
                  <a:lnTo>
                    <a:pt x="2135" y="24"/>
                  </a:lnTo>
                  <a:lnTo>
                    <a:pt x="2110" y="17"/>
                  </a:lnTo>
                  <a:lnTo>
                    <a:pt x="2084" y="10"/>
                  </a:lnTo>
                  <a:lnTo>
                    <a:pt x="2058" y="6"/>
                  </a:lnTo>
                  <a:lnTo>
                    <a:pt x="2031" y="3"/>
                  </a:lnTo>
                  <a:lnTo>
                    <a:pt x="2004" y="1"/>
                  </a:lnTo>
                  <a:lnTo>
                    <a:pt x="19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15" name="Freeform 45"/>
            <p:cNvSpPr>
              <a:spLocks/>
            </p:cNvSpPr>
            <p:nvPr/>
          </p:nvSpPr>
          <p:spPr bwMode="auto">
            <a:xfrm>
              <a:off x="2997200" y="4414838"/>
              <a:ext cx="165100" cy="112712"/>
            </a:xfrm>
            <a:custGeom>
              <a:avLst/>
              <a:gdLst>
                <a:gd name="T0" fmla="*/ 384 w 626"/>
                <a:gd name="T1" fmla="*/ 55 h 430"/>
                <a:gd name="T2" fmla="*/ 313 w 626"/>
                <a:gd name="T3" fmla="*/ 164 h 430"/>
                <a:gd name="T4" fmla="*/ 311 w 626"/>
                <a:gd name="T5" fmla="*/ 164 h 430"/>
                <a:gd name="T6" fmla="*/ 241 w 626"/>
                <a:gd name="T7" fmla="*/ 55 h 430"/>
                <a:gd name="T8" fmla="*/ 241 w 626"/>
                <a:gd name="T9" fmla="*/ 55 h 430"/>
                <a:gd name="T10" fmla="*/ 227 w 626"/>
                <a:gd name="T11" fmla="*/ 32 h 430"/>
                <a:gd name="T12" fmla="*/ 218 w 626"/>
                <a:gd name="T13" fmla="*/ 14 h 430"/>
                <a:gd name="T14" fmla="*/ 212 w 626"/>
                <a:gd name="T15" fmla="*/ 0 h 430"/>
                <a:gd name="T16" fmla="*/ 0 w 626"/>
                <a:gd name="T17" fmla="*/ 0 h 430"/>
                <a:gd name="T18" fmla="*/ 0 w 626"/>
                <a:gd name="T19" fmla="*/ 0 h 430"/>
                <a:gd name="T20" fmla="*/ 4 w 626"/>
                <a:gd name="T21" fmla="*/ 2 h 430"/>
                <a:gd name="T22" fmla="*/ 16 w 626"/>
                <a:gd name="T23" fmla="*/ 10 h 430"/>
                <a:gd name="T24" fmla="*/ 23 w 626"/>
                <a:gd name="T25" fmla="*/ 16 h 430"/>
                <a:gd name="T26" fmla="*/ 32 w 626"/>
                <a:gd name="T27" fmla="*/ 25 h 430"/>
                <a:gd name="T28" fmla="*/ 43 w 626"/>
                <a:gd name="T29" fmla="*/ 35 h 430"/>
                <a:gd name="T30" fmla="*/ 53 w 626"/>
                <a:gd name="T31" fmla="*/ 48 h 430"/>
                <a:gd name="T32" fmla="*/ 221 w 626"/>
                <a:gd name="T33" fmla="*/ 258 h 430"/>
                <a:gd name="T34" fmla="*/ 221 w 626"/>
                <a:gd name="T35" fmla="*/ 382 h 430"/>
                <a:gd name="T36" fmla="*/ 221 w 626"/>
                <a:gd name="T37" fmla="*/ 382 h 430"/>
                <a:gd name="T38" fmla="*/ 220 w 626"/>
                <a:gd name="T39" fmla="*/ 394 h 430"/>
                <a:gd name="T40" fmla="*/ 219 w 626"/>
                <a:gd name="T41" fmla="*/ 404 h 430"/>
                <a:gd name="T42" fmla="*/ 216 w 626"/>
                <a:gd name="T43" fmla="*/ 412 h 430"/>
                <a:gd name="T44" fmla="*/ 214 w 626"/>
                <a:gd name="T45" fmla="*/ 418 h 430"/>
                <a:gd name="T46" fmla="*/ 210 w 626"/>
                <a:gd name="T47" fmla="*/ 428 h 430"/>
                <a:gd name="T48" fmla="*/ 208 w 626"/>
                <a:gd name="T49" fmla="*/ 430 h 430"/>
                <a:gd name="T50" fmla="*/ 416 w 626"/>
                <a:gd name="T51" fmla="*/ 430 h 430"/>
                <a:gd name="T52" fmla="*/ 416 w 626"/>
                <a:gd name="T53" fmla="*/ 430 h 430"/>
                <a:gd name="T54" fmla="*/ 414 w 626"/>
                <a:gd name="T55" fmla="*/ 428 h 430"/>
                <a:gd name="T56" fmla="*/ 410 w 626"/>
                <a:gd name="T57" fmla="*/ 418 h 430"/>
                <a:gd name="T58" fmla="*/ 408 w 626"/>
                <a:gd name="T59" fmla="*/ 412 h 430"/>
                <a:gd name="T60" fmla="*/ 406 w 626"/>
                <a:gd name="T61" fmla="*/ 404 h 430"/>
                <a:gd name="T62" fmla="*/ 404 w 626"/>
                <a:gd name="T63" fmla="*/ 394 h 430"/>
                <a:gd name="T64" fmla="*/ 404 w 626"/>
                <a:gd name="T65" fmla="*/ 382 h 430"/>
                <a:gd name="T66" fmla="*/ 404 w 626"/>
                <a:gd name="T67" fmla="*/ 258 h 430"/>
                <a:gd name="T68" fmla="*/ 573 w 626"/>
                <a:gd name="T69" fmla="*/ 47 h 430"/>
                <a:gd name="T70" fmla="*/ 573 w 626"/>
                <a:gd name="T71" fmla="*/ 47 h 430"/>
                <a:gd name="T72" fmla="*/ 583 w 626"/>
                <a:gd name="T73" fmla="*/ 34 h 430"/>
                <a:gd name="T74" fmla="*/ 593 w 626"/>
                <a:gd name="T75" fmla="*/ 24 h 430"/>
                <a:gd name="T76" fmla="*/ 603 w 626"/>
                <a:gd name="T77" fmla="*/ 15 h 430"/>
                <a:gd name="T78" fmla="*/ 610 w 626"/>
                <a:gd name="T79" fmla="*/ 9 h 430"/>
                <a:gd name="T80" fmla="*/ 622 w 626"/>
                <a:gd name="T81" fmla="*/ 2 h 430"/>
                <a:gd name="T82" fmla="*/ 626 w 626"/>
                <a:gd name="T83" fmla="*/ 0 h 430"/>
                <a:gd name="T84" fmla="*/ 413 w 626"/>
                <a:gd name="T85" fmla="*/ 0 h 430"/>
                <a:gd name="T86" fmla="*/ 413 w 626"/>
                <a:gd name="T87" fmla="*/ 0 h 430"/>
                <a:gd name="T88" fmla="*/ 412 w 626"/>
                <a:gd name="T89" fmla="*/ 4 h 430"/>
                <a:gd name="T90" fmla="*/ 407 w 626"/>
                <a:gd name="T91" fmla="*/ 14 h 430"/>
                <a:gd name="T92" fmla="*/ 397 w 626"/>
                <a:gd name="T93" fmla="*/ 32 h 430"/>
                <a:gd name="T94" fmla="*/ 384 w 626"/>
                <a:gd name="T95" fmla="*/ 5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6" h="430">
                  <a:moveTo>
                    <a:pt x="384" y="55"/>
                  </a:moveTo>
                  <a:lnTo>
                    <a:pt x="313" y="164"/>
                  </a:lnTo>
                  <a:lnTo>
                    <a:pt x="311" y="164"/>
                  </a:lnTo>
                  <a:lnTo>
                    <a:pt x="241" y="55"/>
                  </a:lnTo>
                  <a:lnTo>
                    <a:pt x="241" y="55"/>
                  </a:lnTo>
                  <a:lnTo>
                    <a:pt x="227" y="32"/>
                  </a:lnTo>
                  <a:lnTo>
                    <a:pt x="218" y="14"/>
                  </a:lnTo>
                  <a:lnTo>
                    <a:pt x="212" y="0"/>
                  </a:lnTo>
                  <a:lnTo>
                    <a:pt x="0" y="0"/>
                  </a:lnTo>
                  <a:lnTo>
                    <a:pt x="0" y="0"/>
                  </a:lnTo>
                  <a:lnTo>
                    <a:pt x="4" y="2"/>
                  </a:lnTo>
                  <a:lnTo>
                    <a:pt x="16" y="10"/>
                  </a:lnTo>
                  <a:lnTo>
                    <a:pt x="23" y="16"/>
                  </a:lnTo>
                  <a:lnTo>
                    <a:pt x="32" y="25"/>
                  </a:lnTo>
                  <a:lnTo>
                    <a:pt x="43" y="35"/>
                  </a:lnTo>
                  <a:lnTo>
                    <a:pt x="53" y="48"/>
                  </a:lnTo>
                  <a:lnTo>
                    <a:pt x="221" y="258"/>
                  </a:lnTo>
                  <a:lnTo>
                    <a:pt x="221" y="382"/>
                  </a:lnTo>
                  <a:lnTo>
                    <a:pt x="221" y="382"/>
                  </a:lnTo>
                  <a:lnTo>
                    <a:pt x="220" y="394"/>
                  </a:lnTo>
                  <a:lnTo>
                    <a:pt x="219" y="404"/>
                  </a:lnTo>
                  <a:lnTo>
                    <a:pt x="216" y="412"/>
                  </a:lnTo>
                  <a:lnTo>
                    <a:pt x="214" y="418"/>
                  </a:lnTo>
                  <a:lnTo>
                    <a:pt x="210" y="428"/>
                  </a:lnTo>
                  <a:lnTo>
                    <a:pt x="208" y="430"/>
                  </a:lnTo>
                  <a:lnTo>
                    <a:pt x="416" y="430"/>
                  </a:lnTo>
                  <a:lnTo>
                    <a:pt x="416" y="430"/>
                  </a:lnTo>
                  <a:lnTo>
                    <a:pt x="414" y="428"/>
                  </a:lnTo>
                  <a:lnTo>
                    <a:pt x="410" y="418"/>
                  </a:lnTo>
                  <a:lnTo>
                    <a:pt x="408" y="412"/>
                  </a:lnTo>
                  <a:lnTo>
                    <a:pt x="406" y="404"/>
                  </a:lnTo>
                  <a:lnTo>
                    <a:pt x="404" y="394"/>
                  </a:lnTo>
                  <a:lnTo>
                    <a:pt x="404" y="382"/>
                  </a:lnTo>
                  <a:lnTo>
                    <a:pt x="404" y="258"/>
                  </a:lnTo>
                  <a:lnTo>
                    <a:pt x="573" y="47"/>
                  </a:lnTo>
                  <a:lnTo>
                    <a:pt x="573" y="47"/>
                  </a:lnTo>
                  <a:lnTo>
                    <a:pt x="583" y="34"/>
                  </a:lnTo>
                  <a:lnTo>
                    <a:pt x="593" y="24"/>
                  </a:lnTo>
                  <a:lnTo>
                    <a:pt x="603" y="15"/>
                  </a:lnTo>
                  <a:lnTo>
                    <a:pt x="610" y="9"/>
                  </a:lnTo>
                  <a:lnTo>
                    <a:pt x="622" y="2"/>
                  </a:lnTo>
                  <a:lnTo>
                    <a:pt x="626" y="0"/>
                  </a:lnTo>
                  <a:lnTo>
                    <a:pt x="413" y="0"/>
                  </a:lnTo>
                  <a:lnTo>
                    <a:pt x="413" y="0"/>
                  </a:lnTo>
                  <a:lnTo>
                    <a:pt x="412" y="4"/>
                  </a:lnTo>
                  <a:lnTo>
                    <a:pt x="407" y="14"/>
                  </a:lnTo>
                  <a:lnTo>
                    <a:pt x="397" y="32"/>
                  </a:lnTo>
                  <a:lnTo>
                    <a:pt x="384"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16" name="Freeform 46"/>
            <p:cNvSpPr>
              <a:spLocks/>
            </p:cNvSpPr>
            <p:nvPr/>
          </p:nvSpPr>
          <p:spPr bwMode="auto">
            <a:xfrm>
              <a:off x="2997200" y="4414838"/>
              <a:ext cx="165100" cy="112712"/>
            </a:xfrm>
            <a:custGeom>
              <a:avLst/>
              <a:gdLst>
                <a:gd name="T0" fmla="*/ 384 w 626"/>
                <a:gd name="T1" fmla="*/ 55 h 430"/>
                <a:gd name="T2" fmla="*/ 313 w 626"/>
                <a:gd name="T3" fmla="*/ 164 h 430"/>
                <a:gd name="T4" fmla="*/ 311 w 626"/>
                <a:gd name="T5" fmla="*/ 164 h 430"/>
                <a:gd name="T6" fmla="*/ 241 w 626"/>
                <a:gd name="T7" fmla="*/ 55 h 430"/>
                <a:gd name="T8" fmla="*/ 241 w 626"/>
                <a:gd name="T9" fmla="*/ 55 h 430"/>
                <a:gd name="T10" fmla="*/ 227 w 626"/>
                <a:gd name="T11" fmla="*/ 32 h 430"/>
                <a:gd name="T12" fmla="*/ 218 w 626"/>
                <a:gd name="T13" fmla="*/ 14 h 430"/>
                <a:gd name="T14" fmla="*/ 212 w 626"/>
                <a:gd name="T15" fmla="*/ 0 h 430"/>
                <a:gd name="T16" fmla="*/ 0 w 626"/>
                <a:gd name="T17" fmla="*/ 0 h 430"/>
                <a:gd name="T18" fmla="*/ 0 w 626"/>
                <a:gd name="T19" fmla="*/ 0 h 430"/>
                <a:gd name="T20" fmla="*/ 4 w 626"/>
                <a:gd name="T21" fmla="*/ 2 h 430"/>
                <a:gd name="T22" fmla="*/ 16 w 626"/>
                <a:gd name="T23" fmla="*/ 10 h 430"/>
                <a:gd name="T24" fmla="*/ 23 w 626"/>
                <a:gd name="T25" fmla="*/ 16 h 430"/>
                <a:gd name="T26" fmla="*/ 32 w 626"/>
                <a:gd name="T27" fmla="*/ 25 h 430"/>
                <a:gd name="T28" fmla="*/ 43 w 626"/>
                <a:gd name="T29" fmla="*/ 35 h 430"/>
                <a:gd name="T30" fmla="*/ 53 w 626"/>
                <a:gd name="T31" fmla="*/ 48 h 430"/>
                <a:gd name="T32" fmla="*/ 221 w 626"/>
                <a:gd name="T33" fmla="*/ 258 h 430"/>
                <a:gd name="T34" fmla="*/ 221 w 626"/>
                <a:gd name="T35" fmla="*/ 382 h 430"/>
                <a:gd name="T36" fmla="*/ 221 w 626"/>
                <a:gd name="T37" fmla="*/ 382 h 430"/>
                <a:gd name="T38" fmla="*/ 220 w 626"/>
                <a:gd name="T39" fmla="*/ 394 h 430"/>
                <a:gd name="T40" fmla="*/ 219 w 626"/>
                <a:gd name="T41" fmla="*/ 404 h 430"/>
                <a:gd name="T42" fmla="*/ 216 w 626"/>
                <a:gd name="T43" fmla="*/ 412 h 430"/>
                <a:gd name="T44" fmla="*/ 214 w 626"/>
                <a:gd name="T45" fmla="*/ 418 h 430"/>
                <a:gd name="T46" fmla="*/ 210 w 626"/>
                <a:gd name="T47" fmla="*/ 428 h 430"/>
                <a:gd name="T48" fmla="*/ 208 w 626"/>
                <a:gd name="T49" fmla="*/ 430 h 430"/>
                <a:gd name="T50" fmla="*/ 416 w 626"/>
                <a:gd name="T51" fmla="*/ 430 h 430"/>
                <a:gd name="T52" fmla="*/ 416 w 626"/>
                <a:gd name="T53" fmla="*/ 430 h 430"/>
                <a:gd name="T54" fmla="*/ 414 w 626"/>
                <a:gd name="T55" fmla="*/ 428 h 430"/>
                <a:gd name="T56" fmla="*/ 410 w 626"/>
                <a:gd name="T57" fmla="*/ 418 h 430"/>
                <a:gd name="T58" fmla="*/ 408 w 626"/>
                <a:gd name="T59" fmla="*/ 412 h 430"/>
                <a:gd name="T60" fmla="*/ 406 w 626"/>
                <a:gd name="T61" fmla="*/ 404 h 430"/>
                <a:gd name="T62" fmla="*/ 404 w 626"/>
                <a:gd name="T63" fmla="*/ 394 h 430"/>
                <a:gd name="T64" fmla="*/ 404 w 626"/>
                <a:gd name="T65" fmla="*/ 382 h 430"/>
                <a:gd name="T66" fmla="*/ 404 w 626"/>
                <a:gd name="T67" fmla="*/ 258 h 430"/>
                <a:gd name="T68" fmla="*/ 573 w 626"/>
                <a:gd name="T69" fmla="*/ 47 h 430"/>
                <a:gd name="T70" fmla="*/ 573 w 626"/>
                <a:gd name="T71" fmla="*/ 47 h 430"/>
                <a:gd name="T72" fmla="*/ 583 w 626"/>
                <a:gd name="T73" fmla="*/ 34 h 430"/>
                <a:gd name="T74" fmla="*/ 593 w 626"/>
                <a:gd name="T75" fmla="*/ 24 h 430"/>
                <a:gd name="T76" fmla="*/ 603 w 626"/>
                <a:gd name="T77" fmla="*/ 15 h 430"/>
                <a:gd name="T78" fmla="*/ 610 w 626"/>
                <a:gd name="T79" fmla="*/ 9 h 430"/>
                <a:gd name="T80" fmla="*/ 622 w 626"/>
                <a:gd name="T81" fmla="*/ 2 h 430"/>
                <a:gd name="T82" fmla="*/ 626 w 626"/>
                <a:gd name="T83" fmla="*/ 0 h 430"/>
                <a:gd name="T84" fmla="*/ 413 w 626"/>
                <a:gd name="T85" fmla="*/ 0 h 430"/>
                <a:gd name="T86" fmla="*/ 413 w 626"/>
                <a:gd name="T87" fmla="*/ 0 h 430"/>
                <a:gd name="T88" fmla="*/ 412 w 626"/>
                <a:gd name="T89" fmla="*/ 4 h 430"/>
                <a:gd name="T90" fmla="*/ 407 w 626"/>
                <a:gd name="T91" fmla="*/ 14 h 430"/>
                <a:gd name="T92" fmla="*/ 397 w 626"/>
                <a:gd name="T93" fmla="*/ 32 h 430"/>
                <a:gd name="T94" fmla="*/ 384 w 626"/>
                <a:gd name="T95" fmla="*/ 5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6" h="430">
                  <a:moveTo>
                    <a:pt x="384" y="55"/>
                  </a:moveTo>
                  <a:lnTo>
                    <a:pt x="313" y="164"/>
                  </a:lnTo>
                  <a:lnTo>
                    <a:pt x="311" y="164"/>
                  </a:lnTo>
                  <a:lnTo>
                    <a:pt x="241" y="55"/>
                  </a:lnTo>
                  <a:lnTo>
                    <a:pt x="241" y="55"/>
                  </a:lnTo>
                  <a:lnTo>
                    <a:pt x="227" y="32"/>
                  </a:lnTo>
                  <a:lnTo>
                    <a:pt x="218" y="14"/>
                  </a:lnTo>
                  <a:lnTo>
                    <a:pt x="212" y="0"/>
                  </a:lnTo>
                  <a:lnTo>
                    <a:pt x="0" y="0"/>
                  </a:lnTo>
                  <a:lnTo>
                    <a:pt x="0" y="0"/>
                  </a:lnTo>
                  <a:lnTo>
                    <a:pt x="4" y="2"/>
                  </a:lnTo>
                  <a:lnTo>
                    <a:pt x="16" y="10"/>
                  </a:lnTo>
                  <a:lnTo>
                    <a:pt x="23" y="16"/>
                  </a:lnTo>
                  <a:lnTo>
                    <a:pt x="32" y="25"/>
                  </a:lnTo>
                  <a:lnTo>
                    <a:pt x="43" y="35"/>
                  </a:lnTo>
                  <a:lnTo>
                    <a:pt x="53" y="48"/>
                  </a:lnTo>
                  <a:lnTo>
                    <a:pt x="221" y="258"/>
                  </a:lnTo>
                  <a:lnTo>
                    <a:pt x="221" y="382"/>
                  </a:lnTo>
                  <a:lnTo>
                    <a:pt x="221" y="382"/>
                  </a:lnTo>
                  <a:lnTo>
                    <a:pt x="220" y="394"/>
                  </a:lnTo>
                  <a:lnTo>
                    <a:pt x="219" y="404"/>
                  </a:lnTo>
                  <a:lnTo>
                    <a:pt x="216" y="412"/>
                  </a:lnTo>
                  <a:lnTo>
                    <a:pt x="214" y="418"/>
                  </a:lnTo>
                  <a:lnTo>
                    <a:pt x="210" y="428"/>
                  </a:lnTo>
                  <a:lnTo>
                    <a:pt x="208" y="430"/>
                  </a:lnTo>
                  <a:lnTo>
                    <a:pt x="416" y="430"/>
                  </a:lnTo>
                  <a:lnTo>
                    <a:pt x="416" y="430"/>
                  </a:lnTo>
                  <a:lnTo>
                    <a:pt x="414" y="428"/>
                  </a:lnTo>
                  <a:lnTo>
                    <a:pt x="410" y="418"/>
                  </a:lnTo>
                  <a:lnTo>
                    <a:pt x="408" y="412"/>
                  </a:lnTo>
                  <a:lnTo>
                    <a:pt x="406" y="404"/>
                  </a:lnTo>
                  <a:lnTo>
                    <a:pt x="404" y="394"/>
                  </a:lnTo>
                  <a:lnTo>
                    <a:pt x="404" y="382"/>
                  </a:lnTo>
                  <a:lnTo>
                    <a:pt x="404" y="258"/>
                  </a:lnTo>
                  <a:lnTo>
                    <a:pt x="573" y="47"/>
                  </a:lnTo>
                  <a:lnTo>
                    <a:pt x="573" y="47"/>
                  </a:lnTo>
                  <a:lnTo>
                    <a:pt x="583" y="34"/>
                  </a:lnTo>
                  <a:lnTo>
                    <a:pt x="593" y="24"/>
                  </a:lnTo>
                  <a:lnTo>
                    <a:pt x="603" y="15"/>
                  </a:lnTo>
                  <a:lnTo>
                    <a:pt x="610" y="9"/>
                  </a:lnTo>
                  <a:lnTo>
                    <a:pt x="622" y="2"/>
                  </a:lnTo>
                  <a:lnTo>
                    <a:pt x="626" y="0"/>
                  </a:lnTo>
                  <a:lnTo>
                    <a:pt x="413" y="0"/>
                  </a:lnTo>
                  <a:lnTo>
                    <a:pt x="413" y="0"/>
                  </a:lnTo>
                  <a:lnTo>
                    <a:pt x="412" y="4"/>
                  </a:lnTo>
                  <a:lnTo>
                    <a:pt x="407" y="14"/>
                  </a:lnTo>
                  <a:lnTo>
                    <a:pt x="397" y="32"/>
                  </a:lnTo>
                  <a:lnTo>
                    <a:pt x="384" y="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17" name="Freeform 47"/>
            <p:cNvSpPr>
              <a:spLocks/>
            </p:cNvSpPr>
            <p:nvPr/>
          </p:nvSpPr>
          <p:spPr bwMode="auto">
            <a:xfrm>
              <a:off x="3340100" y="4414838"/>
              <a:ext cx="120650" cy="112712"/>
            </a:xfrm>
            <a:custGeom>
              <a:avLst/>
              <a:gdLst>
                <a:gd name="T0" fmla="*/ 405 w 457"/>
                <a:gd name="T1" fmla="*/ 87 h 430"/>
                <a:gd name="T2" fmla="*/ 405 w 457"/>
                <a:gd name="T3" fmla="*/ 87 h 430"/>
                <a:gd name="T4" fmla="*/ 417 w 457"/>
                <a:gd name="T5" fmla="*/ 88 h 430"/>
                <a:gd name="T6" fmla="*/ 427 w 457"/>
                <a:gd name="T7" fmla="*/ 89 h 430"/>
                <a:gd name="T8" fmla="*/ 436 w 457"/>
                <a:gd name="T9" fmla="*/ 92 h 430"/>
                <a:gd name="T10" fmla="*/ 444 w 457"/>
                <a:gd name="T11" fmla="*/ 94 h 430"/>
                <a:gd name="T12" fmla="*/ 453 w 457"/>
                <a:gd name="T13" fmla="*/ 98 h 430"/>
                <a:gd name="T14" fmla="*/ 457 w 457"/>
                <a:gd name="T15" fmla="*/ 100 h 430"/>
                <a:gd name="T16" fmla="*/ 457 w 457"/>
                <a:gd name="T17" fmla="*/ 0 h 430"/>
                <a:gd name="T18" fmla="*/ 0 w 457"/>
                <a:gd name="T19" fmla="*/ 0 h 430"/>
                <a:gd name="T20" fmla="*/ 0 w 457"/>
                <a:gd name="T21" fmla="*/ 0 h 430"/>
                <a:gd name="T22" fmla="*/ 3 w 457"/>
                <a:gd name="T23" fmla="*/ 3 h 430"/>
                <a:gd name="T24" fmla="*/ 7 w 457"/>
                <a:gd name="T25" fmla="*/ 11 h 430"/>
                <a:gd name="T26" fmla="*/ 10 w 457"/>
                <a:gd name="T27" fmla="*/ 17 h 430"/>
                <a:gd name="T28" fmla="*/ 12 w 457"/>
                <a:gd name="T29" fmla="*/ 26 h 430"/>
                <a:gd name="T30" fmla="*/ 13 w 457"/>
                <a:gd name="T31" fmla="*/ 35 h 430"/>
                <a:gd name="T32" fmla="*/ 14 w 457"/>
                <a:gd name="T33" fmla="*/ 47 h 430"/>
                <a:gd name="T34" fmla="*/ 14 w 457"/>
                <a:gd name="T35" fmla="*/ 382 h 430"/>
                <a:gd name="T36" fmla="*/ 14 w 457"/>
                <a:gd name="T37" fmla="*/ 382 h 430"/>
                <a:gd name="T38" fmla="*/ 13 w 457"/>
                <a:gd name="T39" fmla="*/ 393 h 430"/>
                <a:gd name="T40" fmla="*/ 12 w 457"/>
                <a:gd name="T41" fmla="*/ 404 h 430"/>
                <a:gd name="T42" fmla="*/ 10 w 457"/>
                <a:gd name="T43" fmla="*/ 412 h 430"/>
                <a:gd name="T44" fmla="*/ 7 w 457"/>
                <a:gd name="T45" fmla="*/ 418 h 430"/>
                <a:gd name="T46" fmla="*/ 3 w 457"/>
                <a:gd name="T47" fmla="*/ 427 h 430"/>
                <a:gd name="T48" fmla="*/ 0 w 457"/>
                <a:gd name="T49" fmla="*/ 430 h 430"/>
                <a:gd name="T50" fmla="*/ 210 w 457"/>
                <a:gd name="T51" fmla="*/ 430 h 430"/>
                <a:gd name="T52" fmla="*/ 210 w 457"/>
                <a:gd name="T53" fmla="*/ 430 h 430"/>
                <a:gd name="T54" fmla="*/ 208 w 457"/>
                <a:gd name="T55" fmla="*/ 427 h 430"/>
                <a:gd name="T56" fmla="*/ 204 w 457"/>
                <a:gd name="T57" fmla="*/ 418 h 430"/>
                <a:gd name="T58" fmla="*/ 202 w 457"/>
                <a:gd name="T59" fmla="*/ 412 h 430"/>
                <a:gd name="T60" fmla="*/ 200 w 457"/>
                <a:gd name="T61" fmla="*/ 404 h 430"/>
                <a:gd name="T62" fmla="*/ 198 w 457"/>
                <a:gd name="T63" fmla="*/ 393 h 430"/>
                <a:gd name="T64" fmla="*/ 198 w 457"/>
                <a:gd name="T65" fmla="*/ 382 h 430"/>
                <a:gd name="T66" fmla="*/ 198 w 457"/>
                <a:gd name="T67" fmla="*/ 278 h 430"/>
                <a:gd name="T68" fmla="*/ 364 w 457"/>
                <a:gd name="T69" fmla="*/ 278 h 430"/>
                <a:gd name="T70" fmla="*/ 364 w 457"/>
                <a:gd name="T71" fmla="*/ 278 h 430"/>
                <a:gd name="T72" fmla="*/ 375 w 457"/>
                <a:gd name="T73" fmla="*/ 279 h 430"/>
                <a:gd name="T74" fmla="*/ 386 w 457"/>
                <a:gd name="T75" fmla="*/ 281 h 430"/>
                <a:gd name="T76" fmla="*/ 404 w 457"/>
                <a:gd name="T77" fmla="*/ 284 h 430"/>
                <a:gd name="T78" fmla="*/ 416 w 457"/>
                <a:gd name="T79" fmla="*/ 287 h 430"/>
                <a:gd name="T80" fmla="*/ 420 w 457"/>
                <a:gd name="T81" fmla="*/ 288 h 430"/>
                <a:gd name="T82" fmla="*/ 420 w 457"/>
                <a:gd name="T83" fmla="*/ 185 h 430"/>
                <a:gd name="T84" fmla="*/ 420 w 457"/>
                <a:gd name="T85" fmla="*/ 185 h 430"/>
                <a:gd name="T86" fmla="*/ 404 w 457"/>
                <a:gd name="T87" fmla="*/ 189 h 430"/>
                <a:gd name="T88" fmla="*/ 386 w 457"/>
                <a:gd name="T89" fmla="*/ 191 h 430"/>
                <a:gd name="T90" fmla="*/ 364 w 457"/>
                <a:gd name="T91" fmla="*/ 192 h 430"/>
                <a:gd name="T92" fmla="*/ 198 w 457"/>
                <a:gd name="T93" fmla="*/ 192 h 430"/>
                <a:gd name="T94" fmla="*/ 198 w 457"/>
                <a:gd name="T95" fmla="*/ 87 h 430"/>
                <a:gd name="T96" fmla="*/ 405 w 457"/>
                <a:gd name="T97" fmla="*/ 87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7" h="430">
                  <a:moveTo>
                    <a:pt x="405" y="87"/>
                  </a:moveTo>
                  <a:lnTo>
                    <a:pt x="405" y="87"/>
                  </a:lnTo>
                  <a:lnTo>
                    <a:pt x="417" y="88"/>
                  </a:lnTo>
                  <a:lnTo>
                    <a:pt x="427" y="89"/>
                  </a:lnTo>
                  <a:lnTo>
                    <a:pt x="436" y="92"/>
                  </a:lnTo>
                  <a:lnTo>
                    <a:pt x="444" y="94"/>
                  </a:lnTo>
                  <a:lnTo>
                    <a:pt x="453" y="98"/>
                  </a:lnTo>
                  <a:lnTo>
                    <a:pt x="457" y="100"/>
                  </a:lnTo>
                  <a:lnTo>
                    <a:pt x="457" y="0"/>
                  </a:lnTo>
                  <a:lnTo>
                    <a:pt x="0" y="0"/>
                  </a:lnTo>
                  <a:lnTo>
                    <a:pt x="0" y="0"/>
                  </a:lnTo>
                  <a:lnTo>
                    <a:pt x="3" y="3"/>
                  </a:lnTo>
                  <a:lnTo>
                    <a:pt x="7" y="11"/>
                  </a:lnTo>
                  <a:lnTo>
                    <a:pt x="10" y="17"/>
                  </a:lnTo>
                  <a:lnTo>
                    <a:pt x="12" y="26"/>
                  </a:lnTo>
                  <a:lnTo>
                    <a:pt x="13" y="35"/>
                  </a:lnTo>
                  <a:lnTo>
                    <a:pt x="14" y="47"/>
                  </a:lnTo>
                  <a:lnTo>
                    <a:pt x="14" y="382"/>
                  </a:lnTo>
                  <a:lnTo>
                    <a:pt x="14" y="382"/>
                  </a:lnTo>
                  <a:lnTo>
                    <a:pt x="13" y="393"/>
                  </a:lnTo>
                  <a:lnTo>
                    <a:pt x="12" y="404"/>
                  </a:lnTo>
                  <a:lnTo>
                    <a:pt x="10" y="412"/>
                  </a:lnTo>
                  <a:lnTo>
                    <a:pt x="7" y="418"/>
                  </a:lnTo>
                  <a:lnTo>
                    <a:pt x="3" y="427"/>
                  </a:lnTo>
                  <a:lnTo>
                    <a:pt x="0" y="430"/>
                  </a:lnTo>
                  <a:lnTo>
                    <a:pt x="210" y="430"/>
                  </a:lnTo>
                  <a:lnTo>
                    <a:pt x="210" y="430"/>
                  </a:lnTo>
                  <a:lnTo>
                    <a:pt x="208" y="427"/>
                  </a:lnTo>
                  <a:lnTo>
                    <a:pt x="204" y="418"/>
                  </a:lnTo>
                  <a:lnTo>
                    <a:pt x="202" y="412"/>
                  </a:lnTo>
                  <a:lnTo>
                    <a:pt x="200" y="404"/>
                  </a:lnTo>
                  <a:lnTo>
                    <a:pt x="198" y="393"/>
                  </a:lnTo>
                  <a:lnTo>
                    <a:pt x="198" y="382"/>
                  </a:lnTo>
                  <a:lnTo>
                    <a:pt x="198" y="278"/>
                  </a:lnTo>
                  <a:lnTo>
                    <a:pt x="364" y="278"/>
                  </a:lnTo>
                  <a:lnTo>
                    <a:pt x="364" y="278"/>
                  </a:lnTo>
                  <a:lnTo>
                    <a:pt x="375" y="279"/>
                  </a:lnTo>
                  <a:lnTo>
                    <a:pt x="386" y="281"/>
                  </a:lnTo>
                  <a:lnTo>
                    <a:pt x="404" y="284"/>
                  </a:lnTo>
                  <a:lnTo>
                    <a:pt x="416" y="287"/>
                  </a:lnTo>
                  <a:lnTo>
                    <a:pt x="420" y="288"/>
                  </a:lnTo>
                  <a:lnTo>
                    <a:pt x="420" y="185"/>
                  </a:lnTo>
                  <a:lnTo>
                    <a:pt x="420" y="185"/>
                  </a:lnTo>
                  <a:lnTo>
                    <a:pt x="404" y="189"/>
                  </a:lnTo>
                  <a:lnTo>
                    <a:pt x="386" y="191"/>
                  </a:lnTo>
                  <a:lnTo>
                    <a:pt x="364" y="192"/>
                  </a:lnTo>
                  <a:lnTo>
                    <a:pt x="198" y="192"/>
                  </a:lnTo>
                  <a:lnTo>
                    <a:pt x="198" y="87"/>
                  </a:lnTo>
                  <a:lnTo>
                    <a:pt x="405"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20" name="Freeform 48"/>
            <p:cNvSpPr>
              <a:spLocks noEditPoints="1"/>
            </p:cNvSpPr>
            <p:nvPr/>
          </p:nvSpPr>
          <p:spPr bwMode="auto">
            <a:xfrm>
              <a:off x="3181350" y="4414838"/>
              <a:ext cx="136525" cy="112712"/>
            </a:xfrm>
            <a:custGeom>
              <a:avLst/>
              <a:gdLst>
                <a:gd name="T0" fmla="*/ 0 w 514"/>
                <a:gd name="T1" fmla="*/ 0 h 430"/>
                <a:gd name="T2" fmla="*/ 2 w 514"/>
                <a:gd name="T3" fmla="*/ 3 h 430"/>
                <a:gd name="T4" fmla="*/ 8 w 514"/>
                <a:gd name="T5" fmla="*/ 17 h 430"/>
                <a:gd name="T6" fmla="*/ 11 w 514"/>
                <a:gd name="T7" fmla="*/ 36 h 430"/>
                <a:gd name="T8" fmla="*/ 11 w 514"/>
                <a:gd name="T9" fmla="*/ 382 h 430"/>
                <a:gd name="T10" fmla="*/ 11 w 514"/>
                <a:gd name="T11" fmla="*/ 394 h 430"/>
                <a:gd name="T12" fmla="*/ 8 w 514"/>
                <a:gd name="T13" fmla="*/ 412 h 430"/>
                <a:gd name="T14" fmla="*/ 2 w 514"/>
                <a:gd name="T15" fmla="*/ 428 h 430"/>
                <a:gd name="T16" fmla="*/ 207 w 514"/>
                <a:gd name="T17" fmla="*/ 430 h 430"/>
                <a:gd name="T18" fmla="*/ 205 w 514"/>
                <a:gd name="T19" fmla="*/ 428 h 430"/>
                <a:gd name="T20" fmla="*/ 199 w 514"/>
                <a:gd name="T21" fmla="*/ 412 h 430"/>
                <a:gd name="T22" fmla="*/ 196 w 514"/>
                <a:gd name="T23" fmla="*/ 394 h 430"/>
                <a:gd name="T24" fmla="*/ 195 w 514"/>
                <a:gd name="T25" fmla="*/ 278 h 430"/>
                <a:gd name="T26" fmla="*/ 346 w 514"/>
                <a:gd name="T27" fmla="*/ 278 h 430"/>
                <a:gd name="T28" fmla="*/ 380 w 514"/>
                <a:gd name="T29" fmla="*/ 276 h 430"/>
                <a:gd name="T30" fmla="*/ 413 w 514"/>
                <a:gd name="T31" fmla="*/ 270 h 430"/>
                <a:gd name="T32" fmla="*/ 441 w 514"/>
                <a:gd name="T33" fmla="*/ 259 h 430"/>
                <a:gd name="T34" fmla="*/ 466 w 514"/>
                <a:gd name="T35" fmla="*/ 243 h 430"/>
                <a:gd name="T36" fmla="*/ 486 w 514"/>
                <a:gd name="T37" fmla="*/ 223 h 430"/>
                <a:gd name="T38" fmla="*/ 500 w 514"/>
                <a:gd name="T39" fmla="*/ 199 h 430"/>
                <a:gd name="T40" fmla="*/ 510 w 514"/>
                <a:gd name="T41" fmla="*/ 171 h 430"/>
                <a:gd name="T42" fmla="*/ 514 w 514"/>
                <a:gd name="T43" fmla="*/ 140 h 430"/>
                <a:gd name="T44" fmla="*/ 513 w 514"/>
                <a:gd name="T45" fmla="*/ 123 h 430"/>
                <a:gd name="T46" fmla="*/ 507 w 514"/>
                <a:gd name="T47" fmla="*/ 93 h 430"/>
                <a:gd name="T48" fmla="*/ 495 w 514"/>
                <a:gd name="T49" fmla="*/ 66 h 430"/>
                <a:gd name="T50" fmla="*/ 477 w 514"/>
                <a:gd name="T51" fmla="*/ 45 h 430"/>
                <a:gd name="T52" fmla="*/ 456 w 514"/>
                <a:gd name="T53" fmla="*/ 27 h 430"/>
                <a:gd name="T54" fmla="*/ 430 w 514"/>
                <a:gd name="T55" fmla="*/ 14 h 430"/>
                <a:gd name="T56" fmla="*/ 398 w 514"/>
                <a:gd name="T57" fmla="*/ 5 h 430"/>
                <a:gd name="T58" fmla="*/ 365 w 514"/>
                <a:gd name="T59" fmla="*/ 1 h 430"/>
                <a:gd name="T60" fmla="*/ 254 w 514"/>
                <a:gd name="T61" fmla="*/ 199 h 430"/>
                <a:gd name="T62" fmla="*/ 196 w 514"/>
                <a:gd name="T63" fmla="*/ 80 h 430"/>
                <a:gd name="T64" fmla="*/ 255 w 514"/>
                <a:gd name="T65" fmla="*/ 80 h 430"/>
                <a:gd name="T66" fmla="*/ 285 w 514"/>
                <a:gd name="T67" fmla="*/ 83 h 430"/>
                <a:gd name="T68" fmla="*/ 303 w 514"/>
                <a:gd name="T69" fmla="*/ 90 h 430"/>
                <a:gd name="T70" fmla="*/ 314 w 514"/>
                <a:gd name="T71" fmla="*/ 98 h 430"/>
                <a:gd name="T72" fmla="*/ 322 w 514"/>
                <a:gd name="T73" fmla="*/ 107 h 430"/>
                <a:gd name="T74" fmla="*/ 328 w 514"/>
                <a:gd name="T75" fmla="*/ 118 h 430"/>
                <a:gd name="T76" fmla="*/ 331 w 514"/>
                <a:gd name="T77" fmla="*/ 131 h 430"/>
                <a:gd name="T78" fmla="*/ 331 w 514"/>
                <a:gd name="T79" fmla="*/ 140 h 430"/>
                <a:gd name="T80" fmla="*/ 329 w 514"/>
                <a:gd name="T81" fmla="*/ 154 h 430"/>
                <a:gd name="T82" fmla="*/ 325 w 514"/>
                <a:gd name="T83" fmla="*/ 167 h 430"/>
                <a:gd name="T84" fmla="*/ 318 w 514"/>
                <a:gd name="T85" fmla="*/ 177 h 430"/>
                <a:gd name="T86" fmla="*/ 309 w 514"/>
                <a:gd name="T87" fmla="*/ 185 h 430"/>
                <a:gd name="T88" fmla="*/ 297 w 514"/>
                <a:gd name="T89" fmla="*/ 192 h 430"/>
                <a:gd name="T90" fmla="*/ 270 w 514"/>
                <a:gd name="T91" fmla="*/ 19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4" h="430">
                  <a:moveTo>
                    <a:pt x="346" y="0"/>
                  </a:moveTo>
                  <a:lnTo>
                    <a:pt x="0" y="0"/>
                  </a:lnTo>
                  <a:lnTo>
                    <a:pt x="0" y="0"/>
                  </a:lnTo>
                  <a:lnTo>
                    <a:pt x="2" y="3"/>
                  </a:lnTo>
                  <a:lnTo>
                    <a:pt x="6" y="11"/>
                  </a:lnTo>
                  <a:lnTo>
                    <a:pt x="8" y="17"/>
                  </a:lnTo>
                  <a:lnTo>
                    <a:pt x="9" y="26"/>
                  </a:lnTo>
                  <a:lnTo>
                    <a:pt x="11" y="36"/>
                  </a:lnTo>
                  <a:lnTo>
                    <a:pt x="11" y="47"/>
                  </a:lnTo>
                  <a:lnTo>
                    <a:pt x="11" y="382"/>
                  </a:lnTo>
                  <a:lnTo>
                    <a:pt x="11" y="382"/>
                  </a:lnTo>
                  <a:lnTo>
                    <a:pt x="11" y="394"/>
                  </a:lnTo>
                  <a:lnTo>
                    <a:pt x="9" y="404"/>
                  </a:lnTo>
                  <a:lnTo>
                    <a:pt x="8" y="412"/>
                  </a:lnTo>
                  <a:lnTo>
                    <a:pt x="6" y="419"/>
                  </a:lnTo>
                  <a:lnTo>
                    <a:pt x="2" y="428"/>
                  </a:lnTo>
                  <a:lnTo>
                    <a:pt x="0" y="430"/>
                  </a:lnTo>
                  <a:lnTo>
                    <a:pt x="207" y="430"/>
                  </a:lnTo>
                  <a:lnTo>
                    <a:pt x="207" y="430"/>
                  </a:lnTo>
                  <a:lnTo>
                    <a:pt x="205" y="428"/>
                  </a:lnTo>
                  <a:lnTo>
                    <a:pt x="201" y="418"/>
                  </a:lnTo>
                  <a:lnTo>
                    <a:pt x="199" y="412"/>
                  </a:lnTo>
                  <a:lnTo>
                    <a:pt x="197" y="404"/>
                  </a:lnTo>
                  <a:lnTo>
                    <a:pt x="196" y="394"/>
                  </a:lnTo>
                  <a:lnTo>
                    <a:pt x="195" y="382"/>
                  </a:lnTo>
                  <a:lnTo>
                    <a:pt x="195" y="278"/>
                  </a:lnTo>
                  <a:lnTo>
                    <a:pt x="346" y="278"/>
                  </a:lnTo>
                  <a:lnTo>
                    <a:pt x="346" y="278"/>
                  </a:lnTo>
                  <a:lnTo>
                    <a:pt x="364" y="278"/>
                  </a:lnTo>
                  <a:lnTo>
                    <a:pt x="380" y="276"/>
                  </a:lnTo>
                  <a:lnTo>
                    <a:pt x="397" y="273"/>
                  </a:lnTo>
                  <a:lnTo>
                    <a:pt x="413" y="270"/>
                  </a:lnTo>
                  <a:lnTo>
                    <a:pt x="427" y="265"/>
                  </a:lnTo>
                  <a:lnTo>
                    <a:pt x="441" y="259"/>
                  </a:lnTo>
                  <a:lnTo>
                    <a:pt x="455" y="251"/>
                  </a:lnTo>
                  <a:lnTo>
                    <a:pt x="466" y="243"/>
                  </a:lnTo>
                  <a:lnTo>
                    <a:pt x="476" y="234"/>
                  </a:lnTo>
                  <a:lnTo>
                    <a:pt x="486" y="223"/>
                  </a:lnTo>
                  <a:lnTo>
                    <a:pt x="494" y="212"/>
                  </a:lnTo>
                  <a:lnTo>
                    <a:pt x="500" y="199"/>
                  </a:lnTo>
                  <a:lnTo>
                    <a:pt x="507" y="185"/>
                  </a:lnTo>
                  <a:lnTo>
                    <a:pt x="510" y="171"/>
                  </a:lnTo>
                  <a:lnTo>
                    <a:pt x="513" y="156"/>
                  </a:lnTo>
                  <a:lnTo>
                    <a:pt x="514" y="140"/>
                  </a:lnTo>
                  <a:lnTo>
                    <a:pt x="514" y="140"/>
                  </a:lnTo>
                  <a:lnTo>
                    <a:pt x="513" y="123"/>
                  </a:lnTo>
                  <a:lnTo>
                    <a:pt x="511" y="107"/>
                  </a:lnTo>
                  <a:lnTo>
                    <a:pt x="507" y="93"/>
                  </a:lnTo>
                  <a:lnTo>
                    <a:pt x="501" y="79"/>
                  </a:lnTo>
                  <a:lnTo>
                    <a:pt x="495" y="66"/>
                  </a:lnTo>
                  <a:lnTo>
                    <a:pt x="487" y="55"/>
                  </a:lnTo>
                  <a:lnTo>
                    <a:pt x="477" y="45"/>
                  </a:lnTo>
                  <a:lnTo>
                    <a:pt x="467" y="35"/>
                  </a:lnTo>
                  <a:lnTo>
                    <a:pt x="456" y="27"/>
                  </a:lnTo>
                  <a:lnTo>
                    <a:pt x="443" y="21"/>
                  </a:lnTo>
                  <a:lnTo>
                    <a:pt x="430" y="14"/>
                  </a:lnTo>
                  <a:lnTo>
                    <a:pt x="414" y="9"/>
                  </a:lnTo>
                  <a:lnTo>
                    <a:pt x="398" y="5"/>
                  </a:lnTo>
                  <a:lnTo>
                    <a:pt x="382" y="2"/>
                  </a:lnTo>
                  <a:lnTo>
                    <a:pt x="365" y="1"/>
                  </a:lnTo>
                  <a:lnTo>
                    <a:pt x="346" y="0"/>
                  </a:lnTo>
                  <a:close/>
                  <a:moveTo>
                    <a:pt x="254" y="199"/>
                  </a:moveTo>
                  <a:lnTo>
                    <a:pt x="196" y="199"/>
                  </a:lnTo>
                  <a:lnTo>
                    <a:pt x="196" y="80"/>
                  </a:lnTo>
                  <a:lnTo>
                    <a:pt x="255" y="80"/>
                  </a:lnTo>
                  <a:lnTo>
                    <a:pt x="255" y="80"/>
                  </a:lnTo>
                  <a:lnTo>
                    <a:pt x="271" y="81"/>
                  </a:lnTo>
                  <a:lnTo>
                    <a:pt x="285" y="83"/>
                  </a:lnTo>
                  <a:lnTo>
                    <a:pt x="298" y="87"/>
                  </a:lnTo>
                  <a:lnTo>
                    <a:pt x="303" y="90"/>
                  </a:lnTo>
                  <a:lnTo>
                    <a:pt x="309" y="94"/>
                  </a:lnTo>
                  <a:lnTo>
                    <a:pt x="314" y="98"/>
                  </a:lnTo>
                  <a:lnTo>
                    <a:pt x="318" y="102"/>
                  </a:lnTo>
                  <a:lnTo>
                    <a:pt x="322" y="107"/>
                  </a:lnTo>
                  <a:lnTo>
                    <a:pt x="325" y="112"/>
                  </a:lnTo>
                  <a:lnTo>
                    <a:pt x="328" y="118"/>
                  </a:lnTo>
                  <a:lnTo>
                    <a:pt x="329" y="125"/>
                  </a:lnTo>
                  <a:lnTo>
                    <a:pt x="331" y="131"/>
                  </a:lnTo>
                  <a:lnTo>
                    <a:pt x="331" y="140"/>
                  </a:lnTo>
                  <a:lnTo>
                    <a:pt x="331" y="140"/>
                  </a:lnTo>
                  <a:lnTo>
                    <a:pt x="331" y="147"/>
                  </a:lnTo>
                  <a:lnTo>
                    <a:pt x="329" y="154"/>
                  </a:lnTo>
                  <a:lnTo>
                    <a:pt x="328" y="161"/>
                  </a:lnTo>
                  <a:lnTo>
                    <a:pt x="325" y="167"/>
                  </a:lnTo>
                  <a:lnTo>
                    <a:pt x="322" y="173"/>
                  </a:lnTo>
                  <a:lnTo>
                    <a:pt x="318" y="177"/>
                  </a:lnTo>
                  <a:lnTo>
                    <a:pt x="314" y="181"/>
                  </a:lnTo>
                  <a:lnTo>
                    <a:pt x="309" y="185"/>
                  </a:lnTo>
                  <a:lnTo>
                    <a:pt x="303" y="189"/>
                  </a:lnTo>
                  <a:lnTo>
                    <a:pt x="297" y="192"/>
                  </a:lnTo>
                  <a:lnTo>
                    <a:pt x="285" y="196"/>
                  </a:lnTo>
                  <a:lnTo>
                    <a:pt x="270" y="198"/>
                  </a:lnTo>
                  <a:lnTo>
                    <a:pt x="254"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22" name="Freeform 49"/>
            <p:cNvSpPr>
              <a:spLocks/>
            </p:cNvSpPr>
            <p:nvPr/>
          </p:nvSpPr>
          <p:spPr bwMode="auto">
            <a:xfrm>
              <a:off x="3181350" y="4414838"/>
              <a:ext cx="136525" cy="112712"/>
            </a:xfrm>
            <a:custGeom>
              <a:avLst/>
              <a:gdLst>
                <a:gd name="T0" fmla="*/ 346 w 514"/>
                <a:gd name="T1" fmla="*/ 0 h 430"/>
                <a:gd name="T2" fmla="*/ 0 w 514"/>
                <a:gd name="T3" fmla="*/ 0 h 430"/>
                <a:gd name="T4" fmla="*/ 0 w 514"/>
                <a:gd name="T5" fmla="*/ 0 h 430"/>
                <a:gd name="T6" fmla="*/ 2 w 514"/>
                <a:gd name="T7" fmla="*/ 3 h 430"/>
                <a:gd name="T8" fmla="*/ 6 w 514"/>
                <a:gd name="T9" fmla="*/ 11 h 430"/>
                <a:gd name="T10" fmla="*/ 8 w 514"/>
                <a:gd name="T11" fmla="*/ 17 h 430"/>
                <a:gd name="T12" fmla="*/ 9 w 514"/>
                <a:gd name="T13" fmla="*/ 26 h 430"/>
                <a:gd name="T14" fmla="*/ 11 w 514"/>
                <a:gd name="T15" fmla="*/ 36 h 430"/>
                <a:gd name="T16" fmla="*/ 11 w 514"/>
                <a:gd name="T17" fmla="*/ 47 h 430"/>
                <a:gd name="T18" fmla="*/ 11 w 514"/>
                <a:gd name="T19" fmla="*/ 382 h 430"/>
                <a:gd name="T20" fmla="*/ 11 w 514"/>
                <a:gd name="T21" fmla="*/ 382 h 430"/>
                <a:gd name="T22" fmla="*/ 11 w 514"/>
                <a:gd name="T23" fmla="*/ 394 h 430"/>
                <a:gd name="T24" fmla="*/ 9 w 514"/>
                <a:gd name="T25" fmla="*/ 404 h 430"/>
                <a:gd name="T26" fmla="*/ 8 w 514"/>
                <a:gd name="T27" fmla="*/ 412 h 430"/>
                <a:gd name="T28" fmla="*/ 6 w 514"/>
                <a:gd name="T29" fmla="*/ 419 h 430"/>
                <a:gd name="T30" fmla="*/ 2 w 514"/>
                <a:gd name="T31" fmla="*/ 428 h 430"/>
                <a:gd name="T32" fmla="*/ 0 w 514"/>
                <a:gd name="T33" fmla="*/ 430 h 430"/>
                <a:gd name="T34" fmla="*/ 207 w 514"/>
                <a:gd name="T35" fmla="*/ 430 h 430"/>
                <a:gd name="T36" fmla="*/ 207 w 514"/>
                <a:gd name="T37" fmla="*/ 430 h 430"/>
                <a:gd name="T38" fmla="*/ 205 w 514"/>
                <a:gd name="T39" fmla="*/ 428 h 430"/>
                <a:gd name="T40" fmla="*/ 201 w 514"/>
                <a:gd name="T41" fmla="*/ 418 h 430"/>
                <a:gd name="T42" fmla="*/ 199 w 514"/>
                <a:gd name="T43" fmla="*/ 412 h 430"/>
                <a:gd name="T44" fmla="*/ 197 w 514"/>
                <a:gd name="T45" fmla="*/ 404 h 430"/>
                <a:gd name="T46" fmla="*/ 196 w 514"/>
                <a:gd name="T47" fmla="*/ 394 h 430"/>
                <a:gd name="T48" fmla="*/ 195 w 514"/>
                <a:gd name="T49" fmla="*/ 382 h 430"/>
                <a:gd name="T50" fmla="*/ 195 w 514"/>
                <a:gd name="T51" fmla="*/ 278 h 430"/>
                <a:gd name="T52" fmla="*/ 346 w 514"/>
                <a:gd name="T53" fmla="*/ 278 h 430"/>
                <a:gd name="T54" fmla="*/ 346 w 514"/>
                <a:gd name="T55" fmla="*/ 278 h 430"/>
                <a:gd name="T56" fmla="*/ 364 w 514"/>
                <a:gd name="T57" fmla="*/ 278 h 430"/>
                <a:gd name="T58" fmla="*/ 380 w 514"/>
                <a:gd name="T59" fmla="*/ 276 h 430"/>
                <a:gd name="T60" fmla="*/ 397 w 514"/>
                <a:gd name="T61" fmla="*/ 273 h 430"/>
                <a:gd name="T62" fmla="*/ 413 w 514"/>
                <a:gd name="T63" fmla="*/ 270 h 430"/>
                <a:gd name="T64" fmla="*/ 427 w 514"/>
                <a:gd name="T65" fmla="*/ 265 h 430"/>
                <a:gd name="T66" fmla="*/ 441 w 514"/>
                <a:gd name="T67" fmla="*/ 259 h 430"/>
                <a:gd name="T68" fmla="*/ 455 w 514"/>
                <a:gd name="T69" fmla="*/ 251 h 430"/>
                <a:gd name="T70" fmla="*/ 466 w 514"/>
                <a:gd name="T71" fmla="*/ 243 h 430"/>
                <a:gd name="T72" fmla="*/ 476 w 514"/>
                <a:gd name="T73" fmla="*/ 234 h 430"/>
                <a:gd name="T74" fmla="*/ 486 w 514"/>
                <a:gd name="T75" fmla="*/ 223 h 430"/>
                <a:gd name="T76" fmla="*/ 494 w 514"/>
                <a:gd name="T77" fmla="*/ 212 h 430"/>
                <a:gd name="T78" fmla="*/ 500 w 514"/>
                <a:gd name="T79" fmla="*/ 199 h 430"/>
                <a:gd name="T80" fmla="*/ 507 w 514"/>
                <a:gd name="T81" fmla="*/ 185 h 430"/>
                <a:gd name="T82" fmla="*/ 510 w 514"/>
                <a:gd name="T83" fmla="*/ 171 h 430"/>
                <a:gd name="T84" fmla="*/ 513 w 514"/>
                <a:gd name="T85" fmla="*/ 156 h 430"/>
                <a:gd name="T86" fmla="*/ 514 w 514"/>
                <a:gd name="T87" fmla="*/ 140 h 430"/>
                <a:gd name="T88" fmla="*/ 514 w 514"/>
                <a:gd name="T89" fmla="*/ 140 h 430"/>
                <a:gd name="T90" fmla="*/ 513 w 514"/>
                <a:gd name="T91" fmla="*/ 123 h 430"/>
                <a:gd name="T92" fmla="*/ 511 w 514"/>
                <a:gd name="T93" fmla="*/ 107 h 430"/>
                <a:gd name="T94" fmla="*/ 507 w 514"/>
                <a:gd name="T95" fmla="*/ 93 h 430"/>
                <a:gd name="T96" fmla="*/ 501 w 514"/>
                <a:gd name="T97" fmla="*/ 79 h 430"/>
                <a:gd name="T98" fmla="*/ 495 w 514"/>
                <a:gd name="T99" fmla="*/ 66 h 430"/>
                <a:gd name="T100" fmla="*/ 487 w 514"/>
                <a:gd name="T101" fmla="*/ 55 h 430"/>
                <a:gd name="T102" fmla="*/ 477 w 514"/>
                <a:gd name="T103" fmla="*/ 45 h 430"/>
                <a:gd name="T104" fmla="*/ 467 w 514"/>
                <a:gd name="T105" fmla="*/ 35 h 430"/>
                <a:gd name="T106" fmla="*/ 456 w 514"/>
                <a:gd name="T107" fmla="*/ 27 h 430"/>
                <a:gd name="T108" fmla="*/ 443 w 514"/>
                <a:gd name="T109" fmla="*/ 21 h 430"/>
                <a:gd name="T110" fmla="*/ 430 w 514"/>
                <a:gd name="T111" fmla="*/ 14 h 430"/>
                <a:gd name="T112" fmla="*/ 414 w 514"/>
                <a:gd name="T113" fmla="*/ 9 h 430"/>
                <a:gd name="T114" fmla="*/ 398 w 514"/>
                <a:gd name="T115" fmla="*/ 5 h 430"/>
                <a:gd name="T116" fmla="*/ 382 w 514"/>
                <a:gd name="T117" fmla="*/ 2 h 430"/>
                <a:gd name="T118" fmla="*/ 365 w 514"/>
                <a:gd name="T119" fmla="*/ 1 h 430"/>
                <a:gd name="T120" fmla="*/ 346 w 514"/>
                <a:gd name="T121"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4" h="430">
                  <a:moveTo>
                    <a:pt x="346" y="0"/>
                  </a:moveTo>
                  <a:lnTo>
                    <a:pt x="0" y="0"/>
                  </a:lnTo>
                  <a:lnTo>
                    <a:pt x="0" y="0"/>
                  </a:lnTo>
                  <a:lnTo>
                    <a:pt x="2" y="3"/>
                  </a:lnTo>
                  <a:lnTo>
                    <a:pt x="6" y="11"/>
                  </a:lnTo>
                  <a:lnTo>
                    <a:pt x="8" y="17"/>
                  </a:lnTo>
                  <a:lnTo>
                    <a:pt x="9" y="26"/>
                  </a:lnTo>
                  <a:lnTo>
                    <a:pt x="11" y="36"/>
                  </a:lnTo>
                  <a:lnTo>
                    <a:pt x="11" y="47"/>
                  </a:lnTo>
                  <a:lnTo>
                    <a:pt x="11" y="382"/>
                  </a:lnTo>
                  <a:lnTo>
                    <a:pt x="11" y="382"/>
                  </a:lnTo>
                  <a:lnTo>
                    <a:pt x="11" y="394"/>
                  </a:lnTo>
                  <a:lnTo>
                    <a:pt x="9" y="404"/>
                  </a:lnTo>
                  <a:lnTo>
                    <a:pt x="8" y="412"/>
                  </a:lnTo>
                  <a:lnTo>
                    <a:pt x="6" y="419"/>
                  </a:lnTo>
                  <a:lnTo>
                    <a:pt x="2" y="428"/>
                  </a:lnTo>
                  <a:lnTo>
                    <a:pt x="0" y="430"/>
                  </a:lnTo>
                  <a:lnTo>
                    <a:pt x="207" y="430"/>
                  </a:lnTo>
                  <a:lnTo>
                    <a:pt x="207" y="430"/>
                  </a:lnTo>
                  <a:lnTo>
                    <a:pt x="205" y="428"/>
                  </a:lnTo>
                  <a:lnTo>
                    <a:pt x="201" y="418"/>
                  </a:lnTo>
                  <a:lnTo>
                    <a:pt x="199" y="412"/>
                  </a:lnTo>
                  <a:lnTo>
                    <a:pt x="197" y="404"/>
                  </a:lnTo>
                  <a:lnTo>
                    <a:pt x="196" y="394"/>
                  </a:lnTo>
                  <a:lnTo>
                    <a:pt x="195" y="382"/>
                  </a:lnTo>
                  <a:lnTo>
                    <a:pt x="195" y="278"/>
                  </a:lnTo>
                  <a:lnTo>
                    <a:pt x="346" y="278"/>
                  </a:lnTo>
                  <a:lnTo>
                    <a:pt x="346" y="278"/>
                  </a:lnTo>
                  <a:lnTo>
                    <a:pt x="364" y="278"/>
                  </a:lnTo>
                  <a:lnTo>
                    <a:pt x="380" y="276"/>
                  </a:lnTo>
                  <a:lnTo>
                    <a:pt x="397" y="273"/>
                  </a:lnTo>
                  <a:lnTo>
                    <a:pt x="413" y="270"/>
                  </a:lnTo>
                  <a:lnTo>
                    <a:pt x="427" y="265"/>
                  </a:lnTo>
                  <a:lnTo>
                    <a:pt x="441" y="259"/>
                  </a:lnTo>
                  <a:lnTo>
                    <a:pt x="455" y="251"/>
                  </a:lnTo>
                  <a:lnTo>
                    <a:pt x="466" y="243"/>
                  </a:lnTo>
                  <a:lnTo>
                    <a:pt x="476" y="234"/>
                  </a:lnTo>
                  <a:lnTo>
                    <a:pt x="486" y="223"/>
                  </a:lnTo>
                  <a:lnTo>
                    <a:pt x="494" y="212"/>
                  </a:lnTo>
                  <a:lnTo>
                    <a:pt x="500" y="199"/>
                  </a:lnTo>
                  <a:lnTo>
                    <a:pt x="507" y="185"/>
                  </a:lnTo>
                  <a:lnTo>
                    <a:pt x="510" y="171"/>
                  </a:lnTo>
                  <a:lnTo>
                    <a:pt x="513" y="156"/>
                  </a:lnTo>
                  <a:lnTo>
                    <a:pt x="514" y="140"/>
                  </a:lnTo>
                  <a:lnTo>
                    <a:pt x="514" y="140"/>
                  </a:lnTo>
                  <a:lnTo>
                    <a:pt x="513" y="123"/>
                  </a:lnTo>
                  <a:lnTo>
                    <a:pt x="511" y="107"/>
                  </a:lnTo>
                  <a:lnTo>
                    <a:pt x="507" y="93"/>
                  </a:lnTo>
                  <a:lnTo>
                    <a:pt x="501" y="79"/>
                  </a:lnTo>
                  <a:lnTo>
                    <a:pt x="495" y="66"/>
                  </a:lnTo>
                  <a:lnTo>
                    <a:pt x="487" y="55"/>
                  </a:lnTo>
                  <a:lnTo>
                    <a:pt x="477" y="45"/>
                  </a:lnTo>
                  <a:lnTo>
                    <a:pt x="467" y="35"/>
                  </a:lnTo>
                  <a:lnTo>
                    <a:pt x="456" y="27"/>
                  </a:lnTo>
                  <a:lnTo>
                    <a:pt x="443" y="21"/>
                  </a:lnTo>
                  <a:lnTo>
                    <a:pt x="430" y="14"/>
                  </a:lnTo>
                  <a:lnTo>
                    <a:pt x="414" y="9"/>
                  </a:lnTo>
                  <a:lnTo>
                    <a:pt x="398" y="5"/>
                  </a:lnTo>
                  <a:lnTo>
                    <a:pt x="382" y="2"/>
                  </a:lnTo>
                  <a:lnTo>
                    <a:pt x="365" y="1"/>
                  </a:lnTo>
                  <a:lnTo>
                    <a:pt x="3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23" name="Freeform 50"/>
            <p:cNvSpPr>
              <a:spLocks/>
            </p:cNvSpPr>
            <p:nvPr/>
          </p:nvSpPr>
          <p:spPr bwMode="auto">
            <a:xfrm>
              <a:off x="3233738" y="4435475"/>
              <a:ext cx="36513" cy="31750"/>
            </a:xfrm>
            <a:custGeom>
              <a:avLst/>
              <a:gdLst>
                <a:gd name="T0" fmla="*/ 58 w 135"/>
                <a:gd name="T1" fmla="*/ 119 h 119"/>
                <a:gd name="T2" fmla="*/ 0 w 135"/>
                <a:gd name="T3" fmla="*/ 119 h 119"/>
                <a:gd name="T4" fmla="*/ 0 w 135"/>
                <a:gd name="T5" fmla="*/ 0 h 119"/>
                <a:gd name="T6" fmla="*/ 59 w 135"/>
                <a:gd name="T7" fmla="*/ 0 h 119"/>
                <a:gd name="T8" fmla="*/ 59 w 135"/>
                <a:gd name="T9" fmla="*/ 0 h 119"/>
                <a:gd name="T10" fmla="*/ 75 w 135"/>
                <a:gd name="T11" fmla="*/ 1 h 119"/>
                <a:gd name="T12" fmla="*/ 89 w 135"/>
                <a:gd name="T13" fmla="*/ 3 h 119"/>
                <a:gd name="T14" fmla="*/ 102 w 135"/>
                <a:gd name="T15" fmla="*/ 7 h 119"/>
                <a:gd name="T16" fmla="*/ 107 w 135"/>
                <a:gd name="T17" fmla="*/ 10 h 119"/>
                <a:gd name="T18" fmla="*/ 113 w 135"/>
                <a:gd name="T19" fmla="*/ 14 h 119"/>
                <a:gd name="T20" fmla="*/ 118 w 135"/>
                <a:gd name="T21" fmla="*/ 18 h 119"/>
                <a:gd name="T22" fmla="*/ 122 w 135"/>
                <a:gd name="T23" fmla="*/ 22 h 119"/>
                <a:gd name="T24" fmla="*/ 126 w 135"/>
                <a:gd name="T25" fmla="*/ 27 h 119"/>
                <a:gd name="T26" fmla="*/ 129 w 135"/>
                <a:gd name="T27" fmla="*/ 32 h 119"/>
                <a:gd name="T28" fmla="*/ 132 w 135"/>
                <a:gd name="T29" fmla="*/ 38 h 119"/>
                <a:gd name="T30" fmla="*/ 133 w 135"/>
                <a:gd name="T31" fmla="*/ 45 h 119"/>
                <a:gd name="T32" fmla="*/ 135 w 135"/>
                <a:gd name="T33" fmla="*/ 51 h 119"/>
                <a:gd name="T34" fmla="*/ 135 w 135"/>
                <a:gd name="T35" fmla="*/ 60 h 119"/>
                <a:gd name="T36" fmla="*/ 135 w 135"/>
                <a:gd name="T37" fmla="*/ 60 h 119"/>
                <a:gd name="T38" fmla="*/ 135 w 135"/>
                <a:gd name="T39" fmla="*/ 67 h 119"/>
                <a:gd name="T40" fmla="*/ 133 w 135"/>
                <a:gd name="T41" fmla="*/ 74 h 119"/>
                <a:gd name="T42" fmla="*/ 132 w 135"/>
                <a:gd name="T43" fmla="*/ 81 h 119"/>
                <a:gd name="T44" fmla="*/ 129 w 135"/>
                <a:gd name="T45" fmla="*/ 87 h 119"/>
                <a:gd name="T46" fmla="*/ 126 w 135"/>
                <a:gd name="T47" fmla="*/ 93 h 119"/>
                <a:gd name="T48" fmla="*/ 122 w 135"/>
                <a:gd name="T49" fmla="*/ 97 h 119"/>
                <a:gd name="T50" fmla="*/ 118 w 135"/>
                <a:gd name="T51" fmla="*/ 101 h 119"/>
                <a:gd name="T52" fmla="*/ 113 w 135"/>
                <a:gd name="T53" fmla="*/ 105 h 119"/>
                <a:gd name="T54" fmla="*/ 107 w 135"/>
                <a:gd name="T55" fmla="*/ 109 h 119"/>
                <a:gd name="T56" fmla="*/ 101 w 135"/>
                <a:gd name="T57" fmla="*/ 112 h 119"/>
                <a:gd name="T58" fmla="*/ 89 w 135"/>
                <a:gd name="T59" fmla="*/ 116 h 119"/>
                <a:gd name="T60" fmla="*/ 74 w 135"/>
                <a:gd name="T61" fmla="*/ 118 h 119"/>
                <a:gd name="T62" fmla="*/ 58 w 135"/>
                <a:gd name="T6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5" h="119">
                  <a:moveTo>
                    <a:pt x="58" y="119"/>
                  </a:moveTo>
                  <a:lnTo>
                    <a:pt x="0" y="119"/>
                  </a:lnTo>
                  <a:lnTo>
                    <a:pt x="0" y="0"/>
                  </a:lnTo>
                  <a:lnTo>
                    <a:pt x="59" y="0"/>
                  </a:lnTo>
                  <a:lnTo>
                    <a:pt x="59" y="0"/>
                  </a:lnTo>
                  <a:lnTo>
                    <a:pt x="75" y="1"/>
                  </a:lnTo>
                  <a:lnTo>
                    <a:pt x="89" y="3"/>
                  </a:lnTo>
                  <a:lnTo>
                    <a:pt x="102" y="7"/>
                  </a:lnTo>
                  <a:lnTo>
                    <a:pt x="107" y="10"/>
                  </a:lnTo>
                  <a:lnTo>
                    <a:pt x="113" y="14"/>
                  </a:lnTo>
                  <a:lnTo>
                    <a:pt x="118" y="18"/>
                  </a:lnTo>
                  <a:lnTo>
                    <a:pt x="122" y="22"/>
                  </a:lnTo>
                  <a:lnTo>
                    <a:pt x="126" y="27"/>
                  </a:lnTo>
                  <a:lnTo>
                    <a:pt x="129" y="32"/>
                  </a:lnTo>
                  <a:lnTo>
                    <a:pt x="132" y="38"/>
                  </a:lnTo>
                  <a:lnTo>
                    <a:pt x="133" y="45"/>
                  </a:lnTo>
                  <a:lnTo>
                    <a:pt x="135" y="51"/>
                  </a:lnTo>
                  <a:lnTo>
                    <a:pt x="135" y="60"/>
                  </a:lnTo>
                  <a:lnTo>
                    <a:pt x="135" y="60"/>
                  </a:lnTo>
                  <a:lnTo>
                    <a:pt x="135" y="67"/>
                  </a:lnTo>
                  <a:lnTo>
                    <a:pt x="133" y="74"/>
                  </a:lnTo>
                  <a:lnTo>
                    <a:pt x="132" y="81"/>
                  </a:lnTo>
                  <a:lnTo>
                    <a:pt x="129" y="87"/>
                  </a:lnTo>
                  <a:lnTo>
                    <a:pt x="126" y="93"/>
                  </a:lnTo>
                  <a:lnTo>
                    <a:pt x="122" y="97"/>
                  </a:lnTo>
                  <a:lnTo>
                    <a:pt x="118" y="101"/>
                  </a:lnTo>
                  <a:lnTo>
                    <a:pt x="113" y="105"/>
                  </a:lnTo>
                  <a:lnTo>
                    <a:pt x="107" y="109"/>
                  </a:lnTo>
                  <a:lnTo>
                    <a:pt x="101" y="112"/>
                  </a:lnTo>
                  <a:lnTo>
                    <a:pt x="89" y="116"/>
                  </a:lnTo>
                  <a:lnTo>
                    <a:pt x="74" y="118"/>
                  </a:lnTo>
                  <a:lnTo>
                    <a:pt x="58" y="1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grpSp>
    </p:spTree>
    <p:extLst>
      <p:ext uri="{BB962C8B-B14F-4D97-AF65-F5344CB8AC3E}">
        <p14:creationId xmlns:p14="http://schemas.microsoft.com/office/powerpoint/2010/main" val="487412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ABECERA GRIS RECTA">
    <p:spTree>
      <p:nvGrpSpPr>
        <p:cNvPr id="1" name=""/>
        <p:cNvGrpSpPr/>
        <p:nvPr/>
      </p:nvGrpSpPr>
      <p:grpSpPr>
        <a:xfrm>
          <a:off x="0" y="0"/>
          <a:ext cx="0" cy="0"/>
          <a:chOff x="0" y="0"/>
          <a:chExt cx="0" cy="0"/>
        </a:xfrm>
      </p:grpSpPr>
      <p:sp>
        <p:nvSpPr>
          <p:cNvPr id="35" name="Rectángulo 34">
            <a:extLst>
              <a:ext uri="{FF2B5EF4-FFF2-40B4-BE49-F238E27FC236}">
                <a16:creationId xmlns:a16="http://schemas.microsoft.com/office/drawing/2014/main" id="{147B12C0-773D-4C41-A2B6-35BB9004876B}"/>
              </a:ext>
            </a:extLst>
          </p:cNvPr>
          <p:cNvSpPr/>
          <p:nvPr userDrawn="1"/>
        </p:nvSpPr>
        <p:spPr>
          <a:xfrm>
            <a:off x="-6096" y="0"/>
            <a:ext cx="12198096"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ound Same Side Corner Rectangle 26">
            <a:extLst>
              <a:ext uri="{FF2B5EF4-FFF2-40B4-BE49-F238E27FC236}">
                <a16:creationId xmlns:a16="http://schemas.microsoft.com/office/drawing/2014/main" id="{8EE0BF9B-876D-444B-804C-11C2AE01B8CF}"/>
              </a:ext>
            </a:extLst>
          </p:cNvPr>
          <p:cNvSpPr/>
          <p:nvPr userDrawn="1"/>
        </p:nvSpPr>
        <p:spPr>
          <a:xfrm rot="10800000">
            <a:off x="0" y="-1"/>
            <a:ext cx="12204040" cy="755823"/>
          </a:xfrm>
          <a:prstGeom prst="round2SameRect">
            <a:avLst>
              <a:gd name="adj1" fmla="val 0"/>
              <a:gd name="adj2"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sz="2400"/>
          </a:p>
        </p:txBody>
      </p:sp>
      <p:sp>
        <p:nvSpPr>
          <p:cNvPr id="21" name="Slide Number Placeholder 2">
            <a:extLst>
              <a:ext uri="{FF2B5EF4-FFF2-40B4-BE49-F238E27FC236}">
                <a16:creationId xmlns:a16="http://schemas.microsoft.com/office/drawing/2014/main" id="{6F924C03-A102-A946-BBC1-9E1C44366EE7}"/>
              </a:ext>
            </a:extLst>
          </p:cNvPr>
          <p:cNvSpPr>
            <a:spLocks noGrp="1"/>
          </p:cNvSpPr>
          <p:nvPr>
            <p:ph type="sldNum" sz="quarter" idx="4"/>
          </p:nvPr>
        </p:nvSpPr>
        <p:spPr>
          <a:xfrm>
            <a:off x="11667031" y="6616404"/>
            <a:ext cx="428869" cy="150305"/>
          </a:xfrm>
          <a:prstGeom prst="rect">
            <a:avLst/>
          </a:prstGeom>
        </p:spPr>
        <p:txBody>
          <a:bodyPr/>
          <a:lstStyle>
            <a:lvl1pPr algn="r">
              <a:defRPr sz="800"/>
            </a:lvl1pPr>
          </a:lstStyle>
          <a:p>
            <a:fld id="{5482B5CA-E49D-6744-8292-DFBC6A05FD3C}" type="slidenum">
              <a:rPr lang="en-US" smtClean="0"/>
              <a:pPr/>
              <a:t>‹Nº›</a:t>
            </a:fld>
            <a:endParaRPr lang="en-US"/>
          </a:p>
        </p:txBody>
      </p:sp>
      <p:sp>
        <p:nvSpPr>
          <p:cNvPr id="17" name="Graphic 25">
            <a:extLst>
              <a:ext uri="{FF2B5EF4-FFF2-40B4-BE49-F238E27FC236}">
                <a16:creationId xmlns:a16="http://schemas.microsoft.com/office/drawing/2014/main" id="{87ED25A4-1D16-2C4F-9A1F-9212E6708593}"/>
              </a:ext>
            </a:extLst>
          </p:cNvPr>
          <p:cNvSpPr>
            <a:spLocks noChangeAspect="1"/>
          </p:cNvSpPr>
          <p:nvPr userDrawn="1"/>
        </p:nvSpPr>
        <p:spPr>
          <a:xfrm>
            <a:off x="247181" y="277581"/>
            <a:ext cx="197991" cy="168000"/>
          </a:xfrm>
          <a:custGeom>
            <a:avLst/>
            <a:gdLst>
              <a:gd name="connsiteX0" fmla="*/ 131731 w 228885"/>
              <a:gd name="connsiteY0" fmla="*/ 194215 h 194214"/>
              <a:gd name="connsiteX1" fmla="*/ 99251 w 228885"/>
              <a:gd name="connsiteY1" fmla="*/ 194215 h 194214"/>
              <a:gd name="connsiteX2" fmla="*/ 184880 w 228885"/>
              <a:gd name="connsiteY2" fmla="*/ 109156 h 194214"/>
              <a:gd name="connsiteX3" fmla="*/ 0 w 228885"/>
              <a:gd name="connsiteY3" fmla="*/ 109156 h 194214"/>
              <a:gd name="connsiteX4" fmla="*/ 0 w 228885"/>
              <a:gd name="connsiteY4" fmla="*/ 85058 h 194214"/>
              <a:gd name="connsiteX5" fmla="*/ 184785 w 228885"/>
              <a:gd name="connsiteY5" fmla="*/ 85058 h 194214"/>
              <a:gd name="connsiteX6" fmla="*/ 99155 w 228885"/>
              <a:gd name="connsiteY6" fmla="*/ 0 h 194214"/>
              <a:gd name="connsiteX7" fmla="*/ 131636 w 228885"/>
              <a:gd name="connsiteY7" fmla="*/ 0 h 194214"/>
              <a:gd name="connsiteX8" fmla="*/ 228886 w 228885"/>
              <a:gd name="connsiteY8" fmla="*/ 97250 h 194214"/>
              <a:gd name="connsiteX9" fmla="*/ 131731 w 228885"/>
              <a:gd name="connsiteY9" fmla="*/ 194215 h 19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85" h="194214">
                <a:moveTo>
                  <a:pt x="131731" y="194215"/>
                </a:moveTo>
                <a:lnTo>
                  <a:pt x="99251" y="194215"/>
                </a:lnTo>
                <a:lnTo>
                  <a:pt x="184880" y="109156"/>
                </a:lnTo>
                <a:lnTo>
                  <a:pt x="0" y="109156"/>
                </a:lnTo>
                <a:lnTo>
                  <a:pt x="0" y="85058"/>
                </a:lnTo>
                <a:lnTo>
                  <a:pt x="184785" y="85058"/>
                </a:lnTo>
                <a:lnTo>
                  <a:pt x="99155" y="0"/>
                </a:lnTo>
                <a:lnTo>
                  <a:pt x="131636" y="0"/>
                </a:lnTo>
                <a:lnTo>
                  <a:pt x="228886" y="97250"/>
                </a:lnTo>
                <a:lnTo>
                  <a:pt x="131731" y="194215"/>
                </a:lnTo>
                <a:close/>
              </a:path>
            </a:pathLst>
          </a:custGeom>
          <a:solidFill>
            <a:srgbClr val="0451E4"/>
          </a:solidFill>
          <a:ln w="9525" cap="flat">
            <a:noFill/>
            <a:prstDash val="solid"/>
            <a:miter/>
          </a:ln>
        </p:spPr>
        <p:txBody>
          <a:bodyPr rtlCol="0" anchor="ctr"/>
          <a:lstStyle/>
          <a:p>
            <a:endParaRPr lang="x-none" sz="2400"/>
          </a:p>
        </p:txBody>
      </p:sp>
      <p:sp>
        <p:nvSpPr>
          <p:cNvPr id="20" name="Text Placeholder 2">
            <a:extLst>
              <a:ext uri="{FF2B5EF4-FFF2-40B4-BE49-F238E27FC236}">
                <a16:creationId xmlns:a16="http://schemas.microsoft.com/office/drawing/2014/main" id="{5BD93EE0-5B87-E844-8F84-F7937C590591}"/>
              </a:ext>
            </a:extLst>
          </p:cNvPr>
          <p:cNvSpPr>
            <a:spLocks noGrp="1"/>
          </p:cNvSpPr>
          <p:nvPr>
            <p:ph type="body" sz="quarter" idx="56" hasCustomPrompt="1"/>
          </p:nvPr>
        </p:nvSpPr>
        <p:spPr>
          <a:xfrm>
            <a:off x="561601" y="199432"/>
            <a:ext cx="10551583" cy="349249"/>
          </a:xfrm>
          <a:prstGeom prst="rect">
            <a:avLst/>
          </a:prstGeom>
        </p:spPr>
        <p:txBody>
          <a:bodyPr lIns="0"/>
          <a:lstStyle>
            <a:lvl1pPr marL="0" indent="0">
              <a:buNone/>
              <a:defRPr sz="1467" b="1">
                <a:solidFill>
                  <a:schemeClr val="tx1"/>
                </a:solidFill>
              </a:defRPr>
            </a:lvl1pPr>
            <a:lvl2pPr marL="243410" indent="0">
              <a:buNone/>
              <a:defRPr sz="1467" b="1">
                <a:solidFill>
                  <a:schemeClr val="tx1"/>
                </a:solidFill>
              </a:defRPr>
            </a:lvl2pPr>
            <a:lvl3pPr marL="507987" indent="0">
              <a:buNone/>
              <a:defRPr sz="1467" b="1">
                <a:solidFill>
                  <a:schemeClr val="tx1"/>
                </a:solidFill>
              </a:defRPr>
            </a:lvl3pPr>
            <a:lvl4pPr marL="721766" indent="0">
              <a:buNone/>
              <a:defRPr sz="1467" b="1">
                <a:solidFill>
                  <a:schemeClr val="tx1"/>
                </a:solidFill>
              </a:defRPr>
            </a:lvl4pPr>
            <a:lvl5pPr marL="954592" indent="0">
              <a:buNone/>
              <a:defRPr sz="1467" b="1">
                <a:solidFill>
                  <a:schemeClr val="tx1"/>
                </a:solidFill>
              </a:defRPr>
            </a:lvl5pPr>
          </a:lstStyle>
          <a:p>
            <a:pPr lvl="0"/>
            <a:r>
              <a:rPr lang="es-ES"/>
              <a:t>TÍTULO SIMULADO</a:t>
            </a:r>
          </a:p>
        </p:txBody>
      </p:sp>
      <p:sp>
        <p:nvSpPr>
          <p:cNvPr id="31" name="Text Placeholder 2">
            <a:extLst>
              <a:ext uri="{FF2B5EF4-FFF2-40B4-BE49-F238E27FC236}">
                <a16:creationId xmlns:a16="http://schemas.microsoft.com/office/drawing/2014/main" id="{414D5135-9A13-5D47-81A7-7D546AB8F512}"/>
              </a:ext>
            </a:extLst>
          </p:cNvPr>
          <p:cNvSpPr>
            <a:spLocks noGrp="1"/>
          </p:cNvSpPr>
          <p:nvPr>
            <p:ph type="body" sz="quarter" idx="57" hasCustomPrompt="1"/>
          </p:nvPr>
        </p:nvSpPr>
        <p:spPr>
          <a:xfrm>
            <a:off x="227600" y="980198"/>
            <a:ext cx="11743141" cy="384737"/>
          </a:xfrm>
          <a:prstGeom prst="rect">
            <a:avLst/>
          </a:prstGeom>
        </p:spPr>
        <p:txBody>
          <a:bodyPr/>
          <a:lstStyle>
            <a:lvl1pPr marL="0" marR="0" indent="0" algn="l" defTabSz="609585" rtl="0" eaLnBrk="1" fontAlgn="auto" latinLnBrk="0" hangingPunct="1">
              <a:lnSpc>
                <a:spcPct val="100000"/>
              </a:lnSpc>
              <a:spcBef>
                <a:spcPts val="800"/>
              </a:spcBef>
              <a:spcAft>
                <a:spcPts val="0"/>
              </a:spcAft>
              <a:buClr>
                <a:srgbClr val="0067A8"/>
              </a:buClr>
              <a:buSzPct val="95000"/>
              <a:buFont typeface="Lucida Grande"/>
              <a:buNone/>
              <a:tabLst/>
              <a:defRPr sz="1600" b="1">
                <a:solidFill>
                  <a:srgbClr val="0451E4"/>
                </a:solidFill>
              </a:defRPr>
            </a:lvl1pPr>
            <a:lvl2pPr marL="243410" indent="0">
              <a:lnSpc>
                <a:spcPct val="100000"/>
              </a:lnSpc>
              <a:buNone/>
              <a:defRPr sz="1467">
                <a:solidFill>
                  <a:schemeClr val="tx1"/>
                </a:solidFill>
              </a:defRPr>
            </a:lvl2pPr>
            <a:lvl3pPr marL="507987" indent="0">
              <a:lnSpc>
                <a:spcPct val="100000"/>
              </a:lnSpc>
              <a:buNone/>
              <a:defRPr sz="1467">
                <a:solidFill>
                  <a:schemeClr val="tx1"/>
                </a:solidFill>
              </a:defRPr>
            </a:lvl3pPr>
            <a:lvl4pPr marL="721766" indent="0">
              <a:lnSpc>
                <a:spcPct val="100000"/>
              </a:lnSpc>
              <a:buNone/>
              <a:defRPr sz="1467">
                <a:solidFill>
                  <a:schemeClr val="tx1"/>
                </a:solidFill>
              </a:defRPr>
            </a:lvl4pPr>
            <a:lvl5pPr marL="954592" indent="0">
              <a:lnSpc>
                <a:spcPct val="100000"/>
              </a:lnSpc>
              <a:buNone/>
              <a:defRPr sz="1467">
                <a:solidFill>
                  <a:schemeClr val="tx1"/>
                </a:solidFill>
              </a:defRPr>
            </a:lvl5pPr>
          </a:lstStyle>
          <a:p>
            <a:pPr lvl="0"/>
            <a:r>
              <a:rPr lang="en-US"/>
              <a:t>TÍTULO SIMULADO 01</a:t>
            </a:r>
          </a:p>
        </p:txBody>
      </p:sp>
      <p:sp>
        <p:nvSpPr>
          <p:cNvPr id="32" name="Text Placeholder 2">
            <a:extLst>
              <a:ext uri="{FF2B5EF4-FFF2-40B4-BE49-F238E27FC236}">
                <a16:creationId xmlns:a16="http://schemas.microsoft.com/office/drawing/2014/main" id="{08E3C32D-4FBE-914F-ABE8-34600C3F044E}"/>
              </a:ext>
            </a:extLst>
          </p:cNvPr>
          <p:cNvSpPr>
            <a:spLocks noGrp="1"/>
          </p:cNvSpPr>
          <p:nvPr>
            <p:ph type="body" sz="quarter" idx="58" hasCustomPrompt="1"/>
          </p:nvPr>
        </p:nvSpPr>
        <p:spPr>
          <a:xfrm>
            <a:off x="227600" y="1430466"/>
            <a:ext cx="11743141" cy="1103959"/>
          </a:xfrm>
          <a:prstGeom prst="rect">
            <a:avLst/>
          </a:prstGeom>
        </p:spPr>
        <p:txBody>
          <a:bodyPr/>
          <a:lstStyle>
            <a:lvl1pPr marL="0" marR="0" indent="0" algn="l" defTabSz="609585" rtl="0" eaLnBrk="1" fontAlgn="auto" latinLnBrk="0" hangingPunct="1">
              <a:lnSpc>
                <a:spcPct val="100000"/>
              </a:lnSpc>
              <a:spcBef>
                <a:spcPts val="800"/>
              </a:spcBef>
              <a:spcAft>
                <a:spcPts val="0"/>
              </a:spcAft>
              <a:buClr>
                <a:srgbClr val="0067A8"/>
              </a:buClr>
              <a:buSzPct val="95000"/>
              <a:buFont typeface="Lucida Grande"/>
              <a:buNone/>
              <a:tabLst/>
              <a:defRPr sz="1600">
                <a:solidFill>
                  <a:schemeClr val="tx1"/>
                </a:solidFill>
              </a:defRPr>
            </a:lvl1pPr>
            <a:lvl2pPr marL="243410" indent="0">
              <a:lnSpc>
                <a:spcPct val="100000"/>
              </a:lnSpc>
              <a:buNone/>
              <a:defRPr sz="1467">
                <a:solidFill>
                  <a:schemeClr val="tx1"/>
                </a:solidFill>
              </a:defRPr>
            </a:lvl2pPr>
            <a:lvl3pPr marL="507987" indent="0">
              <a:lnSpc>
                <a:spcPct val="100000"/>
              </a:lnSpc>
              <a:buNone/>
              <a:defRPr sz="1467">
                <a:solidFill>
                  <a:schemeClr val="tx1"/>
                </a:solidFill>
              </a:defRPr>
            </a:lvl3pPr>
            <a:lvl4pPr marL="721766" indent="0">
              <a:lnSpc>
                <a:spcPct val="100000"/>
              </a:lnSpc>
              <a:buNone/>
              <a:defRPr sz="1467">
                <a:solidFill>
                  <a:schemeClr val="tx1"/>
                </a:solidFill>
              </a:defRPr>
            </a:lvl4pPr>
            <a:lvl5pPr marL="954592" indent="0">
              <a:lnSpc>
                <a:spcPct val="100000"/>
              </a:lnSpc>
              <a:buNone/>
              <a:defRPr sz="1467">
                <a:solidFill>
                  <a:schemeClr val="tx1"/>
                </a:solidFill>
              </a:defRPr>
            </a:lvl5pPr>
          </a:lstStyle>
          <a:p>
            <a:pPr marL="0" marR="0" lvl="0" indent="0" algn="l" defTabSz="609585" rtl="0" eaLnBrk="1" fontAlgn="auto" latinLnBrk="0" hangingPunct="1">
              <a:lnSpc>
                <a:spcPct val="100000"/>
              </a:lnSpc>
              <a:spcBef>
                <a:spcPts val="800"/>
              </a:spcBef>
              <a:spcAft>
                <a:spcPts val="0"/>
              </a:spcAft>
              <a:buClr>
                <a:srgbClr val="0067A8"/>
              </a:buClr>
              <a:buSzPct val="95000"/>
              <a:buFont typeface="Lucida Grande"/>
              <a:buNone/>
              <a:tabLst/>
              <a:defRPr/>
            </a:pPr>
            <a:r>
              <a:rPr lang="es-ES" sz="1600" err="1"/>
              <a:t>Lorem</a:t>
            </a:r>
            <a:r>
              <a:rPr lang="es-ES" sz="1600"/>
              <a:t> </a:t>
            </a:r>
            <a:r>
              <a:rPr lang="es-ES" sz="1600" err="1"/>
              <a:t>ipsum</a:t>
            </a:r>
            <a:r>
              <a:rPr lang="es-ES" sz="1600"/>
              <a:t> dolor </a:t>
            </a:r>
            <a:r>
              <a:rPr lang="es-ES" sz="1600" err="1"/>
              <a:t>sit</a:t>
            </a:r>
            <a:r>
              <a:rPr lang="es-ES" sz="1600"/>
              <a:t> </a:t>
            </a:r>
            <a:r>
              <a:rPr lang="es-ES" sz="1600" err="1"/>
              <a:t>amet</a:t>
            </a:r>
            <a:r>
              <a:rPr lang="es-ES" sz="1600"/>
              <a:t>. </a:t>
            </a:r>
            <a:r>
              <a:rPr lang="es-ES" sz="1600" err="1"/>
              <a:t>consectetur</a:t>
            </a:r>
            <a:r>
              <a:rPr lang="es-ES" sz="1600"/>
              <a:t> </a:t>
            </a:r>
            <a:r>
              <a:rPr lang="es-ES" sz="1600" err="1"/>
              <a:t>adipiscing</a:t>
            </a:r>
            <a:r>
              <a:rPr lang="es-ES" sz="1600"/>
              <a:t> </a:t>
            </a:r>
            <a:r>
              <a:rPr lang="es-ES" sz="1600" err="1"/>
              <a:t>elit</a:t>
            </a:r>
            <a:r>
              <a:rPr lang="es-ES" sz="1600"/>
              <a:t>. </a:t>
            </a:r>
            <a:r>
              <a:rPr lang="es-ES" sz="1600" err="1"/>
              <a:t>Etiam</a:t>
            </a:r>
            <a:r>
              <a:rPr lang="es-ES" sz="1600"/>
              <a:t> </a:t>
            </a:r>
            <a:r>
              <a:rPr lang="es-ES" sz="1600" err="1"/>
              <a:t>accumsan</a:t>
            </a:r>
            <a:r>
              <a:rPr lang="es-ES" sz="1600"/>
              <a:t>, </a:t>
            </a:r>
            <a:r>
              <a:rPr lang="es-ES" sz="1600" err="1"/>
              <a:t>orci</a:t>
            </a:r>
            <a:r>
              <a:rPr lang="es-ES" sz="1600"/>
              <a:t> in </a:t>
            </a:r>
            <a:r>
              <a:rPr lang="es-ES" sz="1600" err="1"/>
              <a:t>iaculis</a:t>
            </a:r>
            <a:r>
              <a:rPr lang="es-ES" sz="1600"/>
              <a:t> </a:t>
            </a:r>
            <a:r>
              <a:rPr lang="es-ES" sz="1600" err="1"/>
              <a:t>gravida</a:t>
            </a:r>
            <a:r>
              <a:rPr lang="es-ES" sz="1600"/>
              <a:t>, </a:t>
            </a:r>
            <a:r>
              <a:rPr lang="es-ES" sz="1600" err="1"/>
              <a:t>purus</a:t>
            </a:r>
            <a:r>
              <a:rPr lang="es-ES" sz="1600"/>
              <a:t> </a:t>
            </a:r>
            <a:r>
              <a:rPr lang="es-ES" sz="1600" err="1"/>
              <a:t>massa</a:t>
            </a:r>
            <a:r>
              <a:rPr lang="es-ES" sz="1600"/>
              <a:t> </a:t>
            </a:r>
            <a:r>
              <a:rPr lang="es-ES" sz="1600" err="1"/>
              <a:t>accumsan</a:t>
            </a:r>
            <a:r>
              <a:rPr lang="es-ES" sz="1600"/>
              <a:t> mi, et </a:t>
            </a:r>
            <a:br>
              <a:rPr lang="es-ES" sz="1600"/>
            </a:br>
            <a:r>
              <a:rPr lang="es-ES" sz="1600" err="1"/>
              <a:t>feugiat</a:t>
            </a:r>
            <a:r>
              <a:rPr lang="es-ES" sz="1600"/>
              <a:t> </a:t>
            </a:r>
            <a:r>
              <a:rPr lang="es-ES" sz="1600" err="1"/>
              <a:t>tellus</a:t>
            </a:r>
            <a:r>
              <a:rPr lang="es-ES" sz="1600"/>
              <a:t> </a:t>
            </a:r>
            <a:r>
              <a:rPr lang="es-ES" sz="1600" err="1"/>
              <a:t>diam</a:t>
            </a:r>
            <a:r>
              <a:rPr lang="es-ES" sz="1600"/>
              <a:t> </a:t>
            </a:r>
            <a:r>
              <a:rPr lang="es-ES" sz="1600" err="1"/>
              <a:t>eget</a:t>
            </a:r>
            <a:r>
              <a:rPr lang="es-ES" sz="1600"/>
              <a:t> </a:t>
            </a:r>
            <a:r>
              <a:rPr lang="es-ES" sz="1600" err="1"/>
              <a:t>est</a:t>
            </a:r>
            <a:r>
              <a:rPr lang="es-ES" sz="1600"/>
              <a:t>. </a:t>
            </a:r>
            <a:r>
              <a:rPr lang="es-ES" sz="1600" err="1"/>
              <a:t>Duis</a:t>
            </a:r>
            <a:r>
              <a:rPr lang="es-ES" sz="1600"/>
              <a:t> </a:t>
            </a:r>
            <a:r>
              <a:rPr lang="es-ES" sz="1600" err="1"/>
              <a:t>pulvinar</a:t>
            </a:r>
            <a:r>
              <a:rPr lang="es-ES" sz="1600"/>
              <a:t>, </a:t>
            </a:r>
            <a:r>
              <a:rPr lang="es-ES" sz="1600" err="1"/>
              <a:t>orci</a:t>
            </a:r>
            <a:r>
              <a:rPr lang="es-ES" sz="1600"/>
              <a:t> a </a:t>
            </a:r>
            <a:r>
              <a:rPr lang="es-ES" sz="1600" err="1"/>
              <a:t>ullamcorper</a:t>
            </a:r>
            <a:r>
              <a:rPr lang="es-ES" sz="1600"/>
              <a:t> </a:t>
            </a:r>
            <a:r>
              <a:rPr lang="es-ES" sz="1600" err="1"/>
              <a:t>rhoncus</a:t>
            </a:r>
            <a:r>
              <a:rPr lang="es-ES" sz="1600"/>
              <a:t>, </a:t>
            </a:r>
            <a:r>
              <a:rPr lang="es-ES" sz="1600" err="1"/>
              <a:t>tellus</a:t>
            </a:r>
            <a:r>
              <a:rPr lang="es-ES" sz="1600"/>
              <a:t> </a:t>
            </a:r>
            <a:r>
              <a:rPr lang="es-ES" sz="1600" err="1"/>
              <a:t>augue</a:t>
            </a:r>
            <a:r>
              <a:rPr lang="es-ES" sz="1600"/>
              <a:t> </a:t>
            </a:r>
            <a:r>
              <a:rPr lang="es-ES" sz="1600" err="1"/>
              <a:t>elementum</a:t>
            </a:r>
            <a:r>
              <a:rPr lang="es-ES" sz="1600"/>
              <a:t> </a:t>
            </a:r>
            <a:r>
              <a:rPr lang="es-ES" sz="1600" err="1"/>
              <a:t>arcu</a:t>
            </a:r>
            <a:r>
              <a:rPr lang="es-ES" sz="1600"/>
              <a:t>, id </a:t>
            </a:r>
            <a:r>
              <a:rPr lang="es-ES" sz="1600" err="1"/>
              <a:t>posuere</a:t>
            </a:r>
            <a:r>
              <a:rPr lang="es-ES" sz="1600"/>
              <a:t> </a:t>
            </a:r>
            <a:r>
              <a:rPr lang="es-ES" sz="1600" err="1"/>
              <a:t>erat</a:t>
            </a:r>
            <a:r>
              <a:rPr lang="es-ES" sz="1600"/>
              <a:t> </a:t>
            </a:r>
            <a:r>
              <a:rPr lang="es-ES" sz="1600" err="1"/>
              <a:t>neque</a:t>
            </a:r>
            <a:r>
              <a:rPr lang="es-ES" sz="1600"/>
              <a:t> </a:t>
            </a:r>
            <a:r>
              <a:rPr lang="es-ES" sz="1600" err="1"/>
              <a:t>eget</a:t>
            </a:r>
            <a:r>
              <a:rPr lang="es-ES" sz="1600"/>
              <a:t> </a:t>
            </a:r>
            <a:r>
              <a:rPr lang="es-ES" sz="1600" err="1"/>
              <a:t>lorem</a:t>
            </a:r>
            <a:r>
              <a:rPr lang="es-ES" sz="1600"/>
              <a:t>. </a:t>
            </a:r>
            <a:r>
              <a:rPr lang="es-ES" sz="1600" err="1"/>
              <a:t>Maecenas</a:t>
            </a:r>
            <a:r>
              <a:rPr lang="es-ES" sz="1600"/>
              <a:t> </a:t>
            </a:r>
            <a:r>
              <a:rPr lang="es-ES" sz="1600" err="1"/>
              <a:t>finibus</a:t>
            </a:r>
            <a:r>
              <a:rPr lang="es-ES" sz="1600"/>
              <a:t> </a:t>
            </a:r>
            <a:r>
              <a:rPr lang="es-ES" sz="1600" err="1"/>
              <a:t>tristique</a:t>
            </a:r>
            <a:r>
              <a:rPr lang="es-ES" sz="1600"/>
              <a:t> </a:t>
            </a:r>
            <a:r>
              <a:rPr lang="es-ES" sz="1600" err="1"/>
              <a:t>felis</a:t>
            </a:r>
            <a:r>
              <a:rPr lang="es-ES" sz="1600"/>
              <a:t> </a:t>
            </a:r>
            <a:r>
              <a:rPr lang="es-ES" sz="1600" err="1"/>
              <a:t>ac</a:t>
            </a:r>
            <a:r>
              <a:rPr lang="es-ES" sz="1600"/>
              <a:t>.</a:t>
            </a:r>
          </a:p>
        </p:txBody>
      </p:sp>
      <p:sp>
        <p:nvSpPr>
          <p:cNvPr id="33" name="Text Placeholder 2">
            <a:extLst>
              <a:ext uri="{FF2B5EF4-FFF2-40B4-BE49-F238E27FC236}">
                <a16:creationId xmlns:a16="http://schemas.microsoft.com/office/drawing/2014/main" id="{414D5135-9A13-5D47-81A7-7D546AB8F512}"/>
              </a:ext>
            </a:extLst>
          </p:cNvPr>
          <p:cNvSpPr>
            <a:spLocks noGrp="1"/>
          </p:cNvSpPr>
          <p:nvPr>
            <p:ph type="body" sz="quarter" idx="59" hasCustomPrompt="1"/>
          </p:nvPr>
        </p:nvSpPr>
        <p:spPr>
          <a:xfrm>
            <a:off x="227600" y="3909054"/>
            <a:ext cx="11743141" cy="384737"/>
          </a:xfrm>
          <a:prstGeom prst="rect">
            <a:avLst/>
          </a:prstGeom>
        </p:spPr>
        <p:txBody>
          <a:bodyPr/>
          <a:lstStyle>
            <a:lvl1pPr marL="0" marR="0" indent="0" algn="l" defTabSz="609585" rtl="0" eaLnBrk="1" fontAlgn="auto" latinLnBrk="0" hangingPunct="1">
              <a:lnSpc>
                <a:spcPct val="100000"/>
              </a:lnSpc>
              <a:spcBef>
                <a:spcPts val="800"/>
              </a:spcBef>
              <a:spcAft>
                <a:spcPts val="0"/>
              </a:spcAft>
              <a:buClr>
                <a:srgbClr val="0067A8"/>
              </a:buClr>
              <a:buSzPct val="95000"/>
              <a:buFont typeface="Lucida Grande"/>
              <a:buNone/>
              <a:tabLst/>
              <a:defRPr sz="1600" b="1">
                <a:solidFill>
                  <a:schemeClr val="tx1"/>
                </a:solidFill>
              </a:defRPr>
            </a:lvl1pPr>
            <a:lvl2pPr marL="243410" indent="0">
              <a:lnSpc>
                <a:spcPct val="100000"/>
              </a:lnSpc>
              <a:buNone/>
              <a:defRPr sz="1467">
                <a:solidFill>
                  <a:schemeClr val="tx1"/>
                </a:solidFill>
              </a:defRPr>
            </a:lvl2pPr>
            <a:lvl3pPr marL="507987" indent="0">
              <a:lnSpc>
                <a:spcPct val="100000"/>
              </a:lnSpc>
              <a:buNone/>
              <a:defRPr sz="1467">
                <a:solidFill>
                  <a:schemeClr val="tx1"/>
                </a:solidFill>
              </a:defRPr>
            </a:lvl3pPr>
            <a:lvl4pPr marL="721766" indent="0">
              <a:lnSpc>
                <a:spcPct val="100000"/>
              </a:lnSpc>
              <a:buNone/>
              <a:defRPr sz="1467">
                <a:solidFill>
                  <a:schemeClr val="tx1"/>
                </a:solidFill>
              </a:defRPr>
            </a:lvl4pPr>
            <a:lvl5pPr marL="954592" indent="0">
              <a:lnSpc>
                <a:spcPct val="100000"/>
              </a:lnSpc>
              <a:buNone/>
              <a:defRPr sz="1467">
                <a:solidFill>
                  <a:schemeClr val="tx1"/>
                </a:solidFill>
              </a:defRPr>
            </a:lvl5pPr>
          </a:lstStyle>
          <a:p>
            <a:pPr lvl="0"/>
            <a:r>
              <a:rPr lang="en-US"/>
              <a:t>TÍTULO SIMULADO 01</a:t>
            </a:r>
          </a:p>
        </p:txBody>
      </p:sp>
      <p:sp>
        <p:nvSpPr>
          <p:cNvPr id="34" name="Text Placeholder 2">
            <a:extLst>
              <a:ext uri="{FF2B5EF4-FFF2-40B4-BE49-F238E27FC236}">
                <a16:creationId xmlns:a16="http://schemas.microsoft.com/office/drawing/2014/main" id="{08E3C32D-4FBE-914F-ABE8-34600C3F044E}"/>
              </a:ext>
            </a:extLst>
          </p:cNvPr>
          <p:cNvSpPr>
            <a:spLocks noGrp="1"/>
          </p:cNvSpPr>
          <p:nvPr>
            <p:ph type="body" sz="quarter" idx="60" hasCustomPrompt="1"/>
          </p:nvPr>
        </p:nvSpPr>
        <p:spPr>
          <a:xfrm>
            <a:off x="227600" y="4359322"/>
            <a:ext cx="11743141" cy="1103959"/>
          </a:xfrm>
          <a:prstGeom prst="rect">
            <a:avLst/>
          </a:prstGeom>
        </p:spPr>
        <p:txBody>
          <a:bodyPr/>
          <a:lstStyle>
            <a:lvl1pPr marL="0" marR="0" indent="0" algn="l" defTabSz="609585" rtl="0" eaLnBrk="1" fontAlgn="auto" latinLnBrk="0" hangingPunct="1">
              <a:lnSpc>
                <a:spcPct val="100000"/>
              </a:lnSpc>
              <a:spcBef>
                <a:spcPts val="800"/>
              </a:spcBef>
              <a:spcAft>
                <a:spcPts val="0"/>
              </a:spcAft>
              <a:buClr>
                <a:srgbClr val="0067A8"/>
              </a:buClr>
              <a:buSzPct val="95000"/>
              <a:buFont typeface="Lucida Grande"/>
              <a:buNone/>
              <a:tabLst/>
              <a:defRPr sz="1600">
                <a:solidFill>
                  <a:schemeClr val="tx1"/>
                </a:solidFill>
              </a:defRPr>
            </a:lvl1pPr>
            <a:lvl2pPr marL="243410" indent="0">
              <a:lnSpc>
                <a:spcPct val="100000"/>
              </a:lnSpc>
              <a:buNone/>
              <a:defRPr sz="1467">
                <a:solidFill>
                  <a:schemeClr val="tx1"/>
                </a:solidFill>
              </a:defRPr>
            </a:lvl2pPr>
            <a:lvl3pPr marL="507987" indent="0">
              <a:lnSpc>
                <a:spcPct val="100000"/>
              </a:lnSpc>
              <a:buNone/>
              <a:defRPr sz="1467">
                <a:solidFill>
                  <a:schemeClr val="tx1"/>
                </a:solidFill>
              </a:defRPr>
            </a:lvl3pPr>
            <a:lvl4pPr marL="721766" indent="0">
              <a:lnSpc>
                <a:spcPct val="100000"/>
              </a:lnSpc>
              <a:buNone/>
              <a:defRPr sz="1467">
                <a:solidFill>
                  <a:schemeClr val="tx1"/>
                </a:solidFill>
              </a:defRPr>
            </a:lvl4pPr>
            <a:lvl5pPr marL="954592" indent="0">
              <a:lnSpc>
                <a:spcPct val="100000"/>
              </a:lnSpc>
              <a:buNone/>
              <a:defRPr sz="1467">
                <a:solidFill>
                  <a:schemeClr val="tx1"/>
                </a:solidFill>
              </a:defRPr>
            </a:lvl5pPr>
          </a:lstStyle>
          <a:p>
            <a:pPr marL="0" marR="0" lvl="0" indent="0" algn="l" defTabSz="609585" rtl="0" eaLnBrk="1" fontAlgn="auto" latinLnBrk="0" hangingPunct="1">
              <a:lnSpc>
                <a:spcPct val="100000"/>
              </a:lnSpc>
              <a:spcBef>
                <a:spcPts val="800"/>
              </a:spcBef>
              <a:spcAft>
                <a:spcPts val="0"/>
              </a:spcAft>
              <a:buClr>
                <a:srgbClr val="0067A8"/>
              </a:buClr>
              <a:buSzPct val="95000"/>
              <a:buFont typeface="Lucida Grande"/>
              <a:buNone/>
              <a:tabLst/>
              <a:defRPr/>
            </a:pPr>
            <a:r>
              <a:rPr lang="es-ES" sz="1600" err="1"/>
              <a:t>Lorem</a:t>
            </a:r>
            <a:r>
              <a:rPr lang="es-ES" sz="1600"/>
              <a:t> </a:t>
            </a:r>
            <a:r>
              <a:rPr lang="es-ES" sz="1600" err="1"/>
              <a:t>ipsum</a:t>
            </a:r>
            <a:r>
              <a:rPr lang="es-ES" sz="1600"/>
              <a:t> dolor </a:t>
            </a:r>
            <a:r>
              <a:rPr lang="es-ES" sz="1600" err="1"/>
              <a:t>sit</a:t>
            </a:r>
            <a:r>
              <a:rPr lang="es-ES" sz="1600"/>
              <a:t> </a:t>
            </a:r>
            <a:r>
              <a:rPr lang="es-ES" sz="1600" err="1"/>
              <a:t>amet</a:t>
            </a:r>
            <a:r>
              <a:rPr lang="es-ES" sz="1600"/>
              <a:t>. </a:t>
            </a:r>
            <a:r>
              <a:rPr lang="es-ES" sz="1600" err="1"/>
              <a:t>consectetur</a:t>
            </a:r>
            <a:r>
              <a:rPr lang="es-ES" sz="1600"/>
              <a:t> </a:t>
            </a:r>
            <a:r>
              <a:rPr lang="es-ES" sz="1600" err="1"/>
              <a:t>adipiscing</a:t>
            </a:r>
            <a:r>
              <a:rPr lang="es-ES" sz="1600"/>
              <a:t> </a:t>
            </a:r>
            <a:r>
              <a:rPr lang="es-ES" sz="1600" err="1"/>
              <a:t>elit</a:t>
            </a:r>
            <a:r>
              <a:rPr lang="es-ES" sz="1600"/>
              <a:t>. </a:t>
            </a:r>
            <a:r>
              <a:rPr lang="es-ES" sz="1600" err="1"/>
              <a:t>Etiam</a:t>
            </a:r>
            <a:r>
              <a:rPr lang="es-ES" sz="1600"/>
              <a:t> </a:t>
            </a:r>
            <a:r>
              <a:rPr lang="es-ES" sz="1600" err="1"/>
              <a:t>accumsan</a:t>
            </a:r>
            <a:r>
              <a:rPr lang="es-ES" sz="1600"/>
              <a:t>, </a:t>
            </a:r>
            <a:r>
              <a:rPr lang="es-ES" sz="1600" err="1"/>
              <a:t>orci</a:t>
            </a:r>
            <a:r>
              <a:rPr lang="es-ES" sz="1600"/>
              <a:t> in </a:t>
            </a:r>
            <a:r>
              <a:rPr lang="es-ES" sz="1600" err="1"/>
              <a:t>iaculis</a:t>
            </a:r>
            <a:r>
              <a:rPr lang="es-ES" sz="1600"/>
              <a:t> </a:t>
            </a:r>
            <a:r>
              <a:rPr lang="es-ES" sz="1600" err="1"/>
              <a:t>gravida</a:t>
            </a:r>
            <a:r>
              <a:rPr lang="es-ES" sz="1600"/>
              <a:t>, </a:t>
            </a:r>
            <a:r>
              <a:rPr lang="es-ES" sz="1600" err="1"/>
              <a:t>purus</a:t>
            </a:r>
            <a:r>
              <a:rPr lang="es-ES" sz="1600"/>
              <a:t> </a:t>
            </a:r>
            <a:r>
              <a:rPr lang="es-ES" sz="1600" err="1"/>
              <a:t>massa</a:t>
            </a:r>
            <a:r>
              <a:rPr lang="es-ES" sz="1600"/>
              <a:t> </a:t>
            </a:r>
            <a:r>
              <a:rPr lang="es-ES" sz="1600" err="1"/>
              <a:t>accumsan</a:t>
            </a:r>
            <a:r>
              <a:rPr lang="es-ES" sz="1600"/>
              <a:t> mi, et </a:t>
            </a:r>
            <a:br>
              <a:rPr lang="es-ES" sz="1600"/>
            </a:br>
            <a:r>
              <a:rPr lang="es-ES" sz="1600" err="1"/>
              <a:t>feugiat</a:t>
            </a:r>
            <a:r>
              <a:rPr lang="es-ES" sz="1600"/>
              <a:t> </a:t>
            </a:r>
            <a:r>
              <a:rPr lang="es-ES" sz="1600" err="1"/>
              <a:t>tellus</a:t>
            </a:r>
            <a:r>
              <a:rPr lang="es-ES" sz="1600"/>
              <a:t> </a:t>
            </a:r>
            <a:r>
              <a:rPr lang="es-ES" sz="1600" err="1"/>
              <a:t>diam</a:t>
            </a:r>
            <a:r>
              <a:rPr lang="es-ES" sz="1600"/>
              <a:t> </a:t>
            </a:r>
            <a:r>
              <a:rPr lang="es-ES" sz="1600" err="1"/>
              <a:t>eget</a:t>
            </a:r>
            <a:r>
              <a:rPr lang="es-ES" sz="1600"/>
              <a:t> </a:t>
            </a:r>
            <a:r>
              <a:rPr lang="es-ES" sz="1600" err="1"/>
              <a:t>est</a:t>
            </a:r>
            <a:r>
              <a:rPr lang="es-ES" sz="1600"/>
              <a:t>. </a:t>
            </a:r>
            <a:r>
              <a:rPr lang="es-ES" sz="1600" err="1"/>
              <a:t>Duis</a:t>
            </a:r>
            <a:r>
              <a:rPr lang="es-ES" sz="1600"/>
              <a:t> </a:t>
            </a:r>
            <a:r>
              <a:rPr lang="es-ES" sz="1600" err="1"/>
              <a:t>pulvinar</a:t>
            </a:r>
            <a:r>
              <a:rPr lang="es-ES" sz="1600"/>
              <a:t>, </a:t>
            </a:r>
            <a:r>
              <a:rPr lang="es-ES" sz="1600" err="1"/>
              <a:t>orci</a:t>
            </a:r>
            <a:r>
              <a:rPr lang="es-ES" sz="1600"/>
              <a:t> a </a:t>
            </a:r>
            <a:r>
              <a:rPr lang="es-ES" sz="1600" err="1"/>
              <a:t>ullamcorper</a:t>
            </a:r>
            <a:r>
              <a:rPr lang="es-ES" sz="1600"/>
              <a:t> </a:t>
            </a:r>
            <a:r>
              <a:rPr lang="es-ES" sz="1600" err="1"/>
              <a:t>rhoncus</a:t>
            </a:r>
            <a:r>
              <a:rPr lang="es-ES" sz="1600"/>
              <a:t>, </a:t>
            </a:r>
            <a:r>
              <a:rPr lang="es-ES" sz="1600" err="1"/>
              <a:t>tellus</a:t>
            </a:r>
            <a:r>
              <a:rPr lang="es-ES" sz="1600"/>
              <a:t> </a:t>
            </a:r>
            <a:r>
              <a:rPr lang="es-ES" sz="1600" err="1"/>
              <a:t>augue</a:t>
            </a:r>
            <a:r>
              <a:rPr lang="es-ES" sz="1600"/>
              <a:t> </a:t>
            </a:r>
            <a:r>
              <a:rPr lang="es-ES" sz="1600" err="1"/>
              <a:t>elementum</a:t>
            </a:r>
            <a:r>
              <a:rPr lang="es-ES" sz="1600"/>
              <a:t> </a:t>
            </a:r>
            <a:r>
              <a:rPr lang="es-ES" sz="1600" err="1"/>
              <a:t>arcu</a:t>
            </a:r>
            <a:r>
              <a:rPr lang="es-ES" sz="1600"/>
              <a:t>, id </a:t>
            </a:r>
            <a:r>
              <a:rPr lang="es-ES" sz="1600" err="1"/>
              <a:t>posuere</a:t>
            </a:r>
            <a:r>
              <a:rPr lang="es-ES" sz="1600"/>
              <a:t> </a:t>
            </a:r>
            <a:r>
              <a:rPr lang="es-ES" sz="1600" err="1"/>
              <a:t>erat</a:t>
            </a:r>
            <a:r>
              <a:rPr lang="es-ES" sz="1600"/>
              <a:t> </a:t>
            </a:r>
            <a:r>
              <a:rPr lang="es-ES" sz="1600" err="1"/>
              <a:t>neque</a:t>
            </a:r>
            <a:r>
              <a:rPr lang="es-ES" sz="1600"/>
              <a:t> </a:t>
            </a:r>
            <a:r>
              <a:rPr lang="es-ES" sz="1600" err="1"/>
              <a:t>eget</a:t>
            </a:r>
            <a:r>
              <a:rPr lang="es-ES" sz="1600"/>
              <a:t> </a:t>
            </a:r>
            <a:r>
              <a:rPr lang="es-ES" sz="1600" err="1"/>
              <a:t>lorem</a:t>
            </a:r>
            <a:r>
              <a:rPr lang="es-ES" sz="1600"/>
              <a:t>. </a:t>
            </a:r>
            <a:r>
              <a:rPr lang="es-ES" sz="1600" err="1"/>
              <a:t>Maecenas</a:t>
            </a:r>
            <a:r>
              <a:rPr lang="es-ES" sz="1600"/>
              <a:t> </a:t>
            </a:r>
            <a:r>
              <a:rPr lang="es-ES" sz="1600" err="1"/>
              <a:t>finibus</a:t>
            </a:r>
            <a:r>
              <a:rPr lang="es-ES" sz="1600"/>
              <a:t> </a:t>
            </a:r>
            <a:r>
              <a:rPr lang="es-ES" sz="1600" err="1"/>
              <a:t>tristique</a:t>
            </a:r>
            <a:r>
              <a:rPr lang="es-ES" sz="1600"/>
              <a:t> </a:t>
            </a:r>
            <a:r>
              <a:rPr lang="es-ES" sz="1600" err="1"/>
              <a:t>felis</a:t>
            </a:r>
            <a:r>
              <a:rPr lang="es-ES" sz="1600"/>
              <a:t> </a:t>
            </a:r>
            <a:r>
              <a:rPr lang="es-ES" sz="1600" err="1"/>
              <a:t>ac</a:t>
            </a:r>
            <a:r>
              <a:rPr lang="es-ES" sz="1600"/>
              <a:t>.</a:t>
            </a:r>
          </a:p>
        </p:txBody>
      </p:sp>
      <p:grpSp>
        <p:nvGrpSpPr>
          <p:cNvPr id="36" name="8 Grupo">
            <a:extLst>
              <a:ext uri="{FF2B5EF4-FFF2-40B4-BE49-F238E27FC236}">
                <a16:creationId xmlns:a16="http://schemas.microsoft.com/office/drawing/2014/main" id="{B59BB3CB-FDF3-4A6C-9B2D-7A3CE41951E9}"/>
              </a:ext>
            </a:extLst>
          </p:cNvPr>
          <p:cNvGrpSpPr>
            <a:grpSpLocks noChangeAspect="1"/>
          </p:cNvGrpSpPr>
          <p:nvPr userDrawn="1"/>
        </p:nvGrpSpPr>
        <p:grpSpPr>
          <a:xfrm>
            <a:off x="11248823" y="192000"/>
            <a:ext cx="730325" cy="312000"/>
            <a:chOff x="2895600" y="4329113"/>
            <a:chExt cx="665163" cy="284162"/>
          </a:xfrm>
        </p:grpSpPr>
        <p:sp>
          <p:nvSpPr>
            <p:cNvPr id="37" name="Freeform 43">
              <a:extLst>
                <a:ext uri="{FF2B5EF4-FFF2-40B4-BE49-F238E27FC236}">
                  <a16:creationId xmlns:a16="http://schemas.microsoft.com/office/drawing/2014/main" id="{A11E9B59-4F92-44BE-BD5B-4773920C0DFC}"/>
                </a:ext>
              </a:extLst>
            </p:cNvPr>
            <p:cNvSpPr>
              <a:spLocks/>
            </p:cNvSpPr>
            <p:nvPr/>
          </p:nvSpPr>
          <p:spPr bwMode="auto">
            <a:xfrm>
              <a:off x="2895600" y="4329113"/>
              <a:ext cx="665163" cy="284162"/>
            </a:xfrm>
            <a:custGeom>
              <a:avLst/>
              <a:gdLst>
                <a:gd name="T0" fmla="*/ 1943 w 2512"/>
                <a:gd name="T1" fmla="*/ 1 h 1072"/>
                <a:gd name="T2" fmla="*/ 1848 w 2512"/>
                <a:gd name="T3" fmla="*/ 16 h 1072"/>
                <a:gd name="T4" fmla="*/ 1760 w 2512"/>
                <a:gd name="T5" fmla="*/ 46 h 1072"/>
                <a:gd name="T6" fmla="*/ 1678 w 2512"/>
                <a:gd name="T7" fmla="*/ 91 h 1072"/>
                <a:gd name="T8" fmla="*/ 1608 w 2512"/>
                <a:gd name="T9" fmla="*/ 148 h 1072"/>
                <a:gd name="T10" fmla="*/ 1546 w 2512"/>
                <a:gd name="T11" fmla="*/ 217 h 1072"/>
                <a:gd name="T12" fmla="*/ 1507 w 2512"/>
                <a:gd name="T13" fmla="*/ 170 h 1072"/>
                <a:gd name="T14" fmla="*/ 1439 w 2512"/>
                <a:gd name="T15" fmla="*/ 109 h 1072"/>
                <a:gd name="T16" fmla="*/ 1360 w 2512"/>
                <a:gd name="T17" fmla="*/ 60 h 1072"/>
                <a:gd name="T18" fmla="*/ 1274 w 2512"/>
                <a:gd name="T19" fmla="*/ 24 h 1072"/>
                <a:gd name="T20" fmla="*/ 1181 w 2512"/>
                <a:gd name="T21" fmla="*/ 4 h 1072"/>
                <a:gd name="T22" fmla="*/ 1116 w 2512"/>
                <a:gd name="T23" fmla="*/ 0 h 1072"/>
                <a:gd name="T24" fmla="*/ 1019 w 2512"/>
                <a:gd name="T25" fmla="*/ 8 h 1072"/>
                <a:gd name="T26" fmla="*/ 929 w 2512"/>
                <a:gd name="T27" fmla="*/ 34 h 1072"/>
                <a:gd name="T28" fmla="*/ 845 w 2512"/>
                <a:gd name="T29" fmla="*/ 74 h 1072"/>
                <a:gd name="T30" fmla="*/ 770 w 2512"/>
                <a:gd name="T31" fmla="*/ 127 h 1072"/>
                <a:gd name="T32" fmla="*/ 705 w 2512"/>
                <a:gd name="T33" fmla="*/ 193 h 1072"/>
                <a:gd name="T34" fmla="*/ 0 w 2512"/>
                <a:gd name="T35" fmla="*/ 20 h 1072"/>
                <a:gd name="T36" fmla="*/ 137 w 2512"/>
                <a:gd name="T37" fmla="*/ 1053 h 1072"/>
                <a:gd name="T38" fmla="*/ 687 w 2512"/>
                <a:gd name="T39" fmla="*/ 856 h 1072"/>
                <a:gd name="T40" fmla="*/ 747 w 2512"/>
                <a:gd name="T41" fmla="*/ 925 h 1072"/>
                <a:gd name="T42" fmla="*/ 819 w 2512"/>
                <a:gd name="T43" fmla="*/ 983 h 1072"/>
                <a:gd name="T44" fmla="*/ 900 w 2512"/>
                <a:gd name="T45" fmla="*/ 1028 h 1072"/>
                <a:gd name="T46" fmla="*/ 989 w 2512"/>
                <a:gd name="T47" fmla="*/ 1057 h 1072"/>
                <a:gd name="T48" fmla="*/ 1084 w 2512"/>
                <a:gd name="T49" fmla="*/ 1071 h 1072"/>
                <a:gd name="T50" fmla="*/ 1150 w 2512"/>
                <a:gd name="T51" fmla="*/ 1071 h 1072"/>
                <a:gd name="T52" fmla="*/ 1244 w 2512"/>
                <a:gd name="T53" fmla="*/ 1057 h 1072"/>
                <a:gd name="T54" fmla="*/ 1332 w 2512"/>
                <a:gd name="T55" fmla="*/ 1028 h 1072"/>
                <a:gd name="T56" fmla="*/ 1414 w 2512"/>
                <a:gd name="T57" fmla="*/ 983 h 1072"/>
                <a:gd name="T58" fmla="*/ 1486 w 2512"/>
                <a:gd name="T59" fmla="*/ 925 h 1072"/>
                <a:gd name="T60" fmla="*/ 1546 w 2512"/>
                <a:gd name="T61" fmla="*/ 856 h 1072"/>
                <a:gd name="T62" fmla="*/ 1586 w 2512"/>
                <a:gd name="T63" fmla="*/ 903 h 1072"/>
                <a:gd name="T64" fmla="*/ 1653 w 2512"/>
                <a:gd name="T65" fmla="*/ 965 h 1072"/>
                <a:gd name="T66" fmla="*/ 1732 w 2512"/>
                <a:gd name="T67" fmla="*/ 1014 h 1072"/>
                <a:gd name="T68" fmla="*/ 1818 w 2512"/>
                <a:gd name="T69" fmla="*/ 1048 h 1072"/>
                <a:gd name="T70" fmla="*/ 1911 w 2512"/>
                <a:gd name="T71" fmla="*/ 1068 h 1072"/>
                <a:gd name="T72" fmla="*/ 1976 w 2512"/>
                <a:gd name="T73" fmla="*/ 1072 h 1072"/>
                <a:gd name="T74" fmla="*/ 2058 w 2512"/>
                <a:gd name="T75" fmla="*/ 1066 h 1072"/>
                <a:gd name="T76" fmla="*/ 2135 w 2512"/>
                <a:gd name="T77" fmla="*/ 1048 h 1072"/>
                <a:gd name="T78" fmla="*/ 2208 w 2512"/>
                <a:gd name="T79" fmla="*/ 1020 h 1072"/>
                <a:gd name="T80" fmla="*/ 2276 w 2512"/>
                <a:gd name="T81" fmla="*/ 981 h 1072"/>
                <a:gd name="T82" fmla="*/ 2337 w 2512"/>
                <a:gd name="T83" fmla="*/ 934 h 1072"/>
                <a:gd name="T84" fmla="*/ 2390 w 2512"/>
                <a:gd name="T85" fmla="*/ 877 h 1072"/>
                <a:gd name="T86" fmla="*/ 2435 w 2512"/>
                <a:gd name="T87" fmla="*/ 815 h 1072"/>
                <a:gd name="T88" fmla="*/ 2470 w 2512"/>
                <a:gd name="T89" fmla="*/ 746 h 1072"/>
                <a:gd name="T90" fmla="*/ 2495 w 2512"/>
                <a:gd name="T91" fmla="*/ 670 h 1072"/>
                <a:gd name="T92" fmla="*/ 2510 w 2512"/>
                <a:gd name="T93" fmla="*/ 591 h 1072"/>
                <a:gd name="T94" fmla="*/ 2512 w 2512"/>
                <a:gd name="T95" fmla="*/ 537 h 1072"/>
                <a:gd name="T96" fmla="*/ 2506 w 2512"/>
                <a:gd name="T97" fmla="*/ 455 h 1072"/>
                <a:gd name="T98" fmla="*/ 2488 w 2512"/>
                <a:gd name="T99" fmla="*/ 377 h 1072"/>
                <a:gd name="T100" fmla="*/ 2460 w 2512"/>
                <a:gd name="T101" fmla="*/ 304 h 1072"/>
                <a:gd name="T102" fmla="*/ 2420 w 2512"/>
                <a:gd name="T103" fmla="*/ 237 h 1072"/>
                <a:gd name="T104" fmla="*/ 2373 w 2512"/>
                <a:gd name="T105" fmla="*/ 176 h 1072"/>
                <a:gd name="T106" fmla="*/ 2317 w 2512"/>
                <a:gd name="T107" fmla="*/ 123 h 1072"/>
                <a:gd name="T108" fmla="*/ 2254 w 2512"/>
                <a:gd name="T109" fmla="*/ 78 h 1072"/>
                <a:gd name="T110" fmla="*/ 2184 w 2512"/>
                <a:gd name="T111" fmla="*/ 42 h 1072"/>
                <a:gd name="T112" fmla="*/ 2110 w 2512"/>
                <a:gd name="T113" fmla="*/ 17 h 1072"/>
                <a:gd name="T114" fmla="*/ 2031 w 2512"/>
                <a:gd name="T115" fmla="*/ 3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2" h="1072">
                  <a:moveTo>
                    <a:pt x="1976" y="0"/>
                  </a:moveTo>
                  <a:lnTo>
                    <a:pt x="1976" y="0"/>
                  </a:lnTo>
                  <a:lnTo>
                    <a:pt x="1943" y="1"/>
                  </a:lnTo>
                  <a:lnTo>
                    <a:pt x="1911" y="4"/>
                  </a:lnTo>
                  <a:lnTo>
                    <a:pt x="1880" y="8"/>
                  </a:lnTo>
                  <a:lnTo>
                    <a:pt x="1848" y="16"/>
                  </a:lnTo>
                  <a:lnTo>
                    <a:pt x="1818" y="24"/>
                  </a:lnTo>
                  <a:lnTo>
                    <a:pt x="1788" y="34"/>
                  </a:lnTo>
                  <a:lnTo>
                    <a:pt x="1760" y="46"/>
                  </a:lnTo>
                  <a:lnTo>
                    <a:pt x="1732" y="60"/>
                  </a:lnTo>
                  <a:lnTo>
                    <a:pt x="1705" y="74"/>
                  </a:lnTo>
                  <a:lnTo>
                    <a:pt x="1678" y="91"/>
                  </a:lnTo>
                  <a:lnTo>
                    <a:pt x="1653" y="109"/>
                  </a:lnTo>
                  <a:lnTo>
                    <a:pt x="1629" y="127"/>
                  </a:lnTo>
                  <a:lnTo>
                    <a:pt x="1608" y="148"/>
                  </a:lnTo>
                  <a:lnTo>
                    <a:pt x="1586" y="170"/>
                  </a:lnTo>
                  <a:lnTo>
                    <a:pt x="1565" y="193"/>
                  </a:lnTo>
                  <a:lnTo>
                    <a:pt x="1546" y="217"/>
                  </a:lnTo>
                  <a:lnTo>
                    <a:pt x="1546" y="217"/>
                  </a:lnTo>
                  <a:lnTo>
                    <a:pt x="1527" y="193"/>
                  </a:lnTo>
                  <a:lnTo>
                    <a:pt x="1507" y="170"/>
                  </a:lnTo>
                  <a:lnTo>
                    <a:pt x="1486" y="148"/>
                  </a:lnTo>
                  <a:lnTo>
                    <a:pt x="1463" y="127"/>
                  </a:lnTo>
                  <a:lnTo>
                    <a:pt x="1439" y="109"/>
                  </a:lnTo>
                  <a:lnTo>
                    <a:pt x="1414" y="91"/>
                  </a:lnTo>
                  <a:lnTo>
                    <a:pt x="1387" y="74"/>
                  </a:lnTo>
                  <a:lnTo>
                    <a:pt x="1360" y="60"/>
                  </a:lnTo>
                  <a:lnTo>
                    <a:pt x="1332" y="46"/>
                  </a:lnTo>
                  <a:lnTo>
                    <a:pt x="1304" y="34"/>
                  </a:lnTo>
                  <a:lnTo>
                    <a:pt x="1274" y="24"/>
                  </a:lnTo>
                  <a:lnTo>
                    <a:pt x="1244" y="16"/>
                  </a:lnTo>
                  <a:lnTo>
                    <a:pt x="1213" y="8"/>
                  </a:lnTo>
                  <a:lnTo>
                    <a:pt x="1181" y="4"/>
                  </a:lnTo>
                  <a:lnTo>
                    <a:pt x="1150" y="1"/>
                  </a:lnTo>
                  <a:lnTo>
                    <a:pt x="1116" y="0"/>
                  </a:lnTo>
                  <a:lnTo>
                    <a:pt x="1116" y="0"/>
                  </a:lnTo>
                  <a:lnTo>
                    <a:pt x="1084" y="1"/>
                  </a:lnTo>
                  <a:lnTo>
                    <a:pt x="1052" y="4"/>
                  </a:lnTo>
                  <a:lnTo>
                    <a:pt x="1019" y="8"/>
                  </a:lnTo>
                  <a:lnTo>
                    <a:pt x="989" y="16"/>
                  </a:lnTo>
                  <a:lnTo>
                    <a:pt x="959" y="24"/>
                  </a:lnTo>
                  <a:lnTo>
                    <a:pt x="929" y="34"/>
                  </a:lnTo>
                  <a:lnTo>
                    <a:pt x="900" y="46"/>
                  </a:lnTo>
                  <a:lnTo>
                    <a:pt x="872" y="60"/>
                  </a:lnTo>
                  <a:lnTo>
                    <a:pt x="845" y="74"/>
                  </a:lnTo>
                  <a:lnTo>
                    <a:pt x="819" y="91"/>
                  </a:lnTo>
                  <a:lnTo>
                    <a:pt x="794" y="109"/>
                  </a:lnTo>
                  <a:lnTo>
                    <a:pt x="770" y="127"/>
                  </a:lnTo>
                  <a:lnTo>
                    <a:pt x="747" y="148"/>
                  </a:lnTo>
                  <a:lnTo>
                    <a:pt x="726" y="170"/>
                  </a:lnTo>
                  <a:lnTo>
                    <a:pt x="705" y="193"/>
                  </a:lnTo>
                  <a:lnTo>
                    <a:pt x="687" y="217"/>
                  </a:lnTo>
                  <a:lnTo>
                    <a:pt x="687" y="20"/>
                  </a:lnTo>
                  <a:lnTo>
                    <a:pt x="0" y="20"/>
                  </a:lnTo>
                  <a:lnTo>
                    <a:pt x="0" y="322"/>
                  </a:lnTo>
                  <a:lnTo>
                    <a:pt x="137" y="322"/>
                  </a:lnTo>
                  <a:lnTo>
                    <a:pt x="137" y="1053"/>
                  </a:lnTo>
                  <a:lnTo>
                    <a:pt x="687" y="1053"/>
                  </a:lnTo>
                  <a:lnTo>
                    <a:pt x="687" y="856"/>
                  </a:lnTo>
                  <a:lnTo>
                    <a:pt x="687" y="856"/>
                  </a:lnTo>
                  <a:lnTo>
                    <a:pt x="705" y="880"/>
                  </a:lnTo>
                  <a:lnTo>
                    <a:pt x="726" y="903"/>
                  </a:lnTo>
                  <a:lnTo>
                    <a:pt x="747" y="925"/>
                  </a:lnTo>
                  <a:lnTo>
                    <a:pt x="770" y="945"/>
                  </a:lnTo>
                  <a:lnTo>
                    <a:pt x="794" y="965"/>
                  </a:lnTo>
                  <a:lnTo>
                    <a:pt x="819" y="983"/>
                  </a:lnTo>
                  <a:lnTo>
                    <a:pt x="845" y="999"/>
                  </a:lnTo>
                  <a:lnTo>
                    <a:pt x="872" y="1014"/>
                  </a:lnTo>
                  <a:lnTo>
                    <a:pt x="900" y="1028"/>
                  </a:lnTo>
                  <a:lnTo>
                    <a:pt x="929" y="1039"/>
                  </a:lnTo>
                  <a:lnTo>
                    <a:pt x="959" y="1048"/>
                  </a:lnTo>
                  <a:lnTo>
                    <a:pt x="989" y="1057"/>
                  </a:lnTo>
                  <a:lnTo>
                    <a:pt x="1019" y="1064"/>
                  </a:lnTo>
                  <a:lnTo>
                    <a:pt x="1052" y="1068"/>
                  </a:lnTo>
                  <a:lnTo>
                    <a:pt x="1084" y="1071"/>
                  </a:lnTo>
                  <a:lnTo>
                    <a:pt x="1116" y="1072"/>
                  </a:lnTo>
                  <a:lnTo>
                    <a:pt x="1116" y="1072"/>
                  </a:lnTo>
                  <a:lnTo>
                    <a:pt x="1150" y="1071"/>
                  </a:lnTo>
                  <a:lnTo>
                    <a:pt x="1181" y="1068"/>
                  </a:lnTo>
                  <a:lnTo>
                    <a:pt x="1213" y="1064"/>
                  </a:lnTo>
                  <a:lnTo>
                    <a:pt x="1244" y="1057"/>
                  </a:lnTo>
                  <a:lnTo>
                    <a:pt x="1274" y="1048"/>
                  </a:lnTo>
                  <a:lnTo>
                    <a:pt x="1304" y="1039"/>
                  </a:lnTo>
                  <a:lnTo>
                    <a:pt x="1332" y="1028"/>
                  </a:lnTo>
                  <a:lnTo>
                    <a:pt x="1360" y="1014"/>
                  </a:lnTo>
                  <a:lnTo>
                    <a:pt x="1387" y="999"/>
                  </a:lnTo>
                  <a:lnTo>
                    <a:pt x="1414" y="983"/>
                  </a:lnTo>
                  <a:lnTo>
                    <a:pt x="1439" y="965"/>
                  </a:lnTo>
                  <a:lnTo>
                    <a:pt x="1463" y="945"/>
                  </a:lnTo>
                  <a:lnTo>
                    <a:pt x="1486" y="925"/>
                  </a:lnTo>
                  <a:lnTo>
                    <a:pt x="1507" y="903"/>
                  </a:lnTo>
                  <a:lnTo>
                    <a:pt x="1527" y="880"/>
                  </a:lnTo>
                  <a:lnTo>
                    <a:pt x="1546" y="856"/>
                  </a:lnTo>
                  <a:lnTo>
                    <a:pt x="1546" y="856"/>
                  </a:lnTo>
                  <a:lnTo>
                    <a:pt x="1565" y="880"/>
                  </a:lnTo>
                  <a:lnTo>
                    <a:pt x="1586" y="903"/>
                  </a:lnTo>
                  <a:lnTo>
                    <a:pt x="1608" y="925"/>
                  </a:lnTo>
                  <a:lnTo>
                    <a:pt x="1629" y="945"/>
                  </a:lnTo>
                  <a:lnTo>
                    <a:pt x="1653" y="965"/>
                  </a:lnTo>
                  <a:lnTo>
                    <a:pt x="1678" y="983"/>
                  </a:lnTo>
                  <a:lnTo>
                    <a:pt x="1705" y="999"/>
                  </a:lnTo>
                  <a:lnTo>
                    <a:pt x="1732" y="1014"/>
                  </a:lnTo>
                  <a:lnTo>
                    <a:pt x="1760" y="1028"/>
                  </a:lnTo>
                  <a:lnTo>
                    <a:pt x="1788" y="1039"/>
                  </a:lnTo>
                  <a:lnTo>
                    <a:pt x="1818" y="1048"/>
                  </a:lnTo>
                  <a:lnTo>
                    <a:pt x="1848" y="1057"/>
                  </a:lnTo>
                  <a:lnTo>
                    <a:pt x="1880" y="1064"/>
                  </a:lnTo>
                  <a:lnTo>
                    <a:pt x="1911" y="1068"/>
                  </a:lnTo>
                  <a:lnTo>
                    <a:pt x="1943" y="1071"/>
                  </a:lnTo>
                  <a:lnTo>
                    <a:pt x="1976" y="1072"/>
                  </a:lnTo>
                  <a:lnTo>
                    <a:pt x="1976" y="1072"/>
                  </a:lnTo>
                  <a:lnTo>
                    <a:pt x="2004" y="1071"/>
                  </a:lnTo>
                  <a:lnTo>
                    <a:pt x="2031" y="1069"/>
                  </a:lnTo>
                  <a:lnTo>
                    <a:pt x="2058" y="1066"/>
                  </a:lnTo>
                  <a:lnTo>
                    <a:pt x="2084" y="1062"/>
                  </a:lnTo>
                  <a:lnTo>
                    <a:pt x="2110" y="1056"/>
                  </a:lnTo>
                  <a:lnTo>
                    <a:pt x="2135" y="1048"/>
                  </a:lnTo>
                  <a:lnTo>
                    <a:pt x="2160" y="1040"/>
                  </a:lnTo>
                  <a:lnTo>
                    <a:pt x="2184" y="1031"/>
                  </a:lnTo>
                  <a:lnTo>
                    <a:pt x="2208" y="1020"/>
                  </a:lnTo>
                  <a:lnTo>
                    <a:pt x="2231" y="1008"/>
                  </a:lnTo>
                  <a:lnTo>
                    <a:pt x="2254" y="995"/>
                  </a:lnTo>
                  <a:lnTo>
                    <a:pt x="2276" y="981"/>
                  </a:lnTo>
                  <a:lnTo>
                    <a:pt x="2297" y="966"/>
                  </a:lnTo>
                  <a:lnTo>
                    <a:pt x="2317" y="950"/>
                  </a:lnTo>
                  <a:lnTo>
                    <a:pt x="2337" y="934"/>
                  </a:lnTo>
                  <a:lnTo>
                    <a:pt x="2355" y="916"/>
                  </a:lnTo>
                  <a:lnTo>
                    <a:pt x="2373" y="897"/>
                  </a:lnTo>
                  <a:lnTo>
                    <a:pt x="2390" y="877"/>
                  </a:lnTo>
                  <a:lnTo>
                    <a:pt x="2405" y="857"/>
                  </a:lnTo>
                  <a:lnTo>
                    <a:pt x="2420" y="836"/>
                  </a:lnTo>
                  <a:lnTo>
                    <a:pt x="2435" y="815"/>
                  </a:lnTo>
                  <a:lnTo>
                    <a:pt x="2447" y="793"/>
                  </a:lnTo>
                  <a:lnTo>
                    <a:pt x="2460" y="769"/>
                  </a:lnTo>
                  <a:lnTo>
                    <a:pt x="2470" y="746"/>
                  </a:lnTo>
                  <a:lnTo>
                    <a:pt x="2480" y="721"/>
                  </a:lnTo>
                  <a:lnTo>
                    <a:pt x="2488" y="697"/>
                  </a:lnTo>
                  <a:lnTo>
                    <a:pt x="2495" y="670"/>
                  </a:lnTo>
                  <a:lnTo>
                    <a:pt x="2501" y="644"/>
                  </a:lnTo>
                  <a:lnTo>
                    <a:pt x="2506" y="618"/>
                  </a:lnTo>
                  <a:lnTo>
                    <a:pt x="2510" y="591"/>
                  </a:lnTo>
                  <a:lnTo>
                    <a:pt x="2512" y="564"/>
                  </a:lnTo>
                  <a:lnTo>
                    <a:pt x="2512" y="537"/>
                  </a:lnTo>
                  <a:lnTo>
                    <a:pt x="2512" y="537"/>
                  </a:lnTo>
                  <a:lnTo>
                    <a:pt x="2512" y="510"/>
                  </a:lnTo>
                  <a:lnTo>
                    <a:pt x="2510" y="481"/>
                  </a:lnTo>
                  <a:lnTo>
                    <a:pt x="2506" y="455"/>
                  </a:lnTo>
                  <a:lnTo>
                    <a:pt x="2501" y="428"/>
                  </a:lnTo>
                  <a:lnTo>
                    <a:pt x="2495" y="403"/>
                  </a:lnTo>
                  <a:lnTo>
                    <a:pt x="2488" y="377"/>
                  </a:lnTo>
                  <a:lnTo>
                    <a:pt x="2480" y="352"/>
                  </a:lnTo>
                  <a:lnTo>
                    <a:pt x="2470" y="328"/>
                  </a:lnTo>
                  <a:lnTo>
                    <a:pt x="2460" y="304"/>
                  </a:lnTo>
                  <a:lnTo>
                    <a:pt x="2447" y="281"/>
                  </a:lnTo>
                  <a:lnTo>
                    <a:pt x="2435" y="259"/>
                  </a:lnTo>
                  <a:lnTo>
                    <a:pt x="2420" y="237"/>
                  </a:lnTo>
                  <a:lnTo>
                    <a:pt x="2405" y="216"/>
                  </a:lnTo>
                  <a:lnTo>
                    <a:pt x="2390" y="195"/>
                  </a:lnTo>
                  <a:lnTo>
                    <a:pt x="2373" y="176"/>
                  </a:lnTo>
                  <a:lnTo>
                    <a:pt x="2355" y="158"/>
                  </a:lnTo>
                  <a:lnTo>
                    <a:pt x="2337" y="140"/>
                  </a:lnTo>
                  <a:lnTo>
                    <a:pt x="2317" y="123"/>
                  </a:lnTo>
                  <a:lnTo>
                    <a:pt x="2297" y="107"/>
                  </a:lnTo>
                  <a:lnTo>
                    <a:pt x="2276" y="92"/>
                  </a:lnTo>
                  <a:lnTo>
                    <a:pt x="2254" y="78"/>
                  </a:lnTo>
                  <a:lnTo>
                    <a:pt x="2231" y="65"/>
                  </a:lnTo>
                  <a:lnTo>
                    <a:pt x="2208" y="53"/>
                  </a:lnTo>
                  <a:lnTo>
                    <a:pt x="2184" y="42"/>
                  </a:lnTo>
                  <a:lnTo>
                    <a:pt x="2160" y="32"/>
                  </a:lnTo>
                  <a:lnTo>
                    <a:pt x="2135" y="24"/>
                  </a:lnTo>
                  <a:lnTo>
                    <a:pt x="2110" y="17"/>
                  </a:lnTo>
                  <a:lnTo>
                    <a:pt x="2084" y="10"/>
                  </a:lnTo>
                  <a:lnTo>
                    <a:pt x="2058" y="6"/>
                  </a:lnTo>
                  <a:lnTo>
                    <a:pt x="2031" y="3"/>
                  </a:lnTo>
                  <a:lnTo>
                    <a:pt x="2004" y="1"/>
                  </a:lnTo>
                  <a:lnTo>
                    <a:pt x="1976" y="0"/>
                  </a:lnTo>
                  <a:close/>
                </a:path>
              </a:pathLst>
            </a:custGeom>
            <a:solidFill>
              <a:srgbClr val="045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38" name="Freeform 44">
              <a:extLst>
                <a:ext uri="{FF2B5EF4-FFF2-40B4-BE49-F238E27FC236}">
                  <a16:creationId xmlns:a16="http://schemas.microsoft.com/office/drawing/2014/main" id="{6E0BAC48-118B-4FC9-A03A-47430D5D8C8A}"/>
                </a:ext>
              </a:extLst>
            </p:cNvPr>
            <p:cNvSpPr>
              <a:spLocks/>
            </p:cNvSpPr>
            <p:nvPr/>
          </p:nvSpPr>
          <p:spPr bwMode="auto">
            <a:xfrm>
              <a:off x="2895600" y="4329113"/>
              <a:ext cx="665163" cy="284162"/>
            </a:xfrm>
            <a:custGeom>
              <a:avLst/>
              <a:gdLst>
                <a:gd name="T0" fmla="*/ 1943 w 2512"/>
                <a:gd name="T1" fmla="*/ 1 h 1072"/>
                <a:gd name="T2" fmla="*/ 1848 w 2512"/>
                <a:gd name="T3" fmla="*/ 16 h 1072"/>
                <a:gd name="T4" fmla="*/ 1760 w 2512"/>
                <a:gd name="T5" fmla="*/ 46 h 1072"/>
                <a:gd name="T6" fmla="*/ 1678 w 2512"/>
                <a:gd name="T7" fmla="*/ 91 h 1072"/>
                <a:gd name="T8" fmla="*/ 1608 w 2512"/>
                <a:gd name="T9" fmla="*/ 148 h 1072"/>
                <a:gd name="T10" fmla="*/ 1546 w 2512"/>
                <a:gd name="T11" fmla="*/ 217 h 1072"/>
                <a:gd name="T12" fmla="*/ 1507 w 2512"/>
                <a:gd name="T13" fmla="*/ 170 h 1072"/>
                <a:gd name="T14" fmla="*/ 1439 w 2512"/>
                <a:gd name="T15" fmla="*/ 109 h 1072"/>
                <a:gd name="T16" fmla="*/ 1360 w 2512"/>
                <a:gd name="T17" fmla="*/ 60 h 1072"/>
                <a:gd name="T18" fmla="*/ 1274 w 2512"/>
                <a:gd name="T19" fmla="*/ 24 h 1072"/>
                <a:gd name="T20" fmla="*/ 1181 w 2512"/>
                <a:gd name="T21" fmla="*/ 4 h 1072"/>
                <a:gd name="T22" fmla="*/ 1116 w 2512"/>
                <a:gd name="T23" fmla="*/ 0 h 1072"/>
                <a:gd name="T24" fmla="*/ 1019 w 2512"/>
                <a:gd name="T25" fmla="*/ 8 h 1072"/>
                <a:gd name="T26" fmla="*/ 929 w 2512"/>
                <a:gd name="T27" fmla="*/ 34 h 1072"/>
                <a:gd name="T28" fmla="*/ 845 w 2512"/>
                <a:gd name="T29" fmla="*/ 74 h 1072"/>
                <a:gd name="T30" fmla="*/ 770 w 2512"/>
                <a:gd name="T31" fmla="*/ 127 h 1072"/>
                <a:gd name="T32" fmla="*/ 705 w 2512"/>
                <a:gd name="T33" fmla="*/ 193 h 1072"/>
                <a:gd name="T34" fmla="*/ 0 w 2512"/>
                <a:gd name="T35" fmla="*/ 20 h 1072"/>
                <a:gd name="T36" fmla="*/ 137 w 2512"/>
                <a:gd name="T37" fmla="*/ 1053 h 1072"/>
                <a:gd name="T38" fmla="*/ 687 w 2512"/>
                <a:gd name="T39" fmla="*/ 856 h 1072"/>
                <a:gd name="T40" fmla="*/ 747 w 2512"/>
                <a:gd name="T41" fmla="*/ 925 h 1072"/>
                <a:gd name="T42" fmla="*/ 819 w 2512"/>
                <a:gd name="T43" fmla="*/ 983 h 1072"/>
                <a:gd name="T44" fmla="*/ 900 w 2512"/>
                <a:gd name="T45" fmla="*/ 1028 h 1072"/>
                <a:gd name="T46" fmla="*/ 989 w 2512"/>
                <a:gd name="T47" fmla="*/ 1057 h 1072"/>
                <a:gd name="T48" fmla="*/ 1084 w 2512"/>
                <a:gd name="T49" fmla="*/ 1071 h 1072"/>
                <a:gd name="T50" fmla="*/ 1150 w 2512"/>
                <a:gd name="T51" fmla="*/ 1071 h 1072"/>
                <a:gd name="T52" fmla="*/ 1244 w 2512"/>
                <a:gd name="T53" fmla="*/ 1057 h 1072"/>
                <a:gd name="T54" fmla="*/ 1332 w 2512"/>
                <a:gd name="T55" fmla="*/ 1028 h 1072"/>
                <a:gd name="T56" fmla="*/ 1414 w 2512"/>
                <a:gd name="T57" fmla="*/ 983 h 1072"/>
                <a:gd name="T58" fmla="*/ 1486 w 2512"/>
                <a:gd name="T59" fmla="*/ 925 h 1072"/>
                <a:gd name="T60" fmla="*/ 1546 w 2512"/>
                <a:gd name="T61" fmla="*/ 856 h 1072"/>
                <a:gd name="T62" fmla="*/ 1586 w 2512"/>
                <a:gd name="T63" fmla="*/ 903 h 1072"/>
                <a:gd name="T64" fmla="*/ 1653 w 2512"/>
                <a:gd name="T65" fmla="*/ 965 h 1072"/>
                <a:gd name="T66" fmla="*/ 1732 w 2512"/>
                <a:gd name="T67" fmla="*/ 1014 h 1072"/>
                <a:gd name="T68" fmla="*/ 1818 w 2512"/>
                <a:gd name="T69" fmla="*/ 1048 h 1072"/>
                <a:gd name="T70" fmla="*/ 1911 w 2512"/>
                <a:gd name="T71" fmla="*/ 1068 h 1072"/>
                <a:gd name="T72" fmla="*/ 1976 w 2512"/>
                <a:gd name="T73" fmla="*/ 1072 h 1072"/>
                <a:gd name="T74" fmla="*/ 2058 w 2512"/>
                <a:gd name="T75" fmla="*/ 1066 h 1072"/>
                <a:gd name="T76" fmla="*/ 2135 w 2512"/>
                <a:gd name="T77" fmla="*/ 1048 h 1072"/>
                <a:gd name="T78" fmla="*/ 2208 w 2512"/>
                <a:gd name="T79" fmla="*/ 1020 h 1072"/>
                <a:gd name="T80" fmla="*/ 2276 w 2512"/>
                <a:gd name="T81" fmla="*/ 981 h 1072"/>
                <a:gd name="T82" fmla="*/ 2337 w 2512"/>
                <a:gd name="T83" fmla="*/ 934 h 1072"/>
                <a:gd name="T84" fmla="*/ 2390 w 2512"/>
                <a:gd name="T85" fmla="*/ 877 h 1072"/>
                <a:gd name="T86" fmla="*/ 2435 w 2512"/>
                <a:gd name="T87" fmla="*/ 815 h 1072"/>
                <a:gd name="T88" fmla="*/ 2470 w 2512"/>
                <a:gd name="T89" fmla="*/ 746 h 1072"/>
                <a:gd name="T90" fmla="*/ 2495 w 2512"/>
                <a:gd name="T91" fmla="*/ 670 h 1072"/>
                <a:gd name="T92" fmla="*/ 2510 w 2512"/>
                <a:gd name="T93" fmla="*/ 591 h 1072"/>
                <a:gd name="T94" fmla="*/ 2512 w 2512"/>
                <a:gd name="T95" fmla="*/ 537 h 1072"/>
                <a:gd name="T96" fmla="*/ 2506 w 2512"/>
                <a:gd name="T97" fmla="*/ 455 h 1072"/>
                <a:gd name="T98" fmla="*/ 2488 w 2512"/>
                <a:gd name="T99" fmla="*/ 377 h 1072"/>
                <a:gd name="T100" fmla="*/ 2460 w 2512"/>
                <a:gd name="T101" fmla="*/ 304 h 1072"/>
                <a:gd name="T102" fmla="*/ 2420 w 2512"/>
                <a:gd name="T103" fmla="*/ 237 h 1072"/>
                <a:gd name="T104" fmla="*/ 2373 w 2512"/>
                <a:gd name="T105" fmla="*/ 176 h 1072"/>
                <a:gd name="T106" fmla="*/ 2317 w 2512"/>
                <a:gd name="T107" fmla="*/ 123 h 1072"/>
                <a:gd name="T108" fmla="*/ 2254 w 2512"/>
                <a:gd name="T109" fmla="*/ 78 h 1072"/>
                <a:gd name="T110" fmla="*/ 2184 w 2512"/>
                <a:gd name="T111" fmla="*/ 42 h 1072"/>
                <a:gd name="T112" fmla="*/ 2110 w 2512"/>
                <a:gd name="T113" fmla="*/ 17 h 1072"/>
                <a:gd name="T114" fmla="*/ 2031 w 2512"/>
                <a:gd name="T115" fmla="*/ 3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2" h="1072">
                  <a:moveTo>
                    <a:pt x="1976" y="0"/>
                  </a:moveTo>
                  <a:lnTo>
                    <a:pt x="1976" y="0"/>
                  </a:lnTo>
                  <a:lnTo>
                    <a:pt x="1943" y="1"/>
                  </a:lnTo>
                  <a:lnTo>
                    <a:pt x="1911" y="4"/>
                  </a:lnTo>
                  <a:lnTo>
                    <a:pt x="1880" y="8"/>
                  </a:lnTo>
                  <a:lnTo>
                    <a:pt x="1848" y="16"/>
                  </a:lnTo>
                  <a:lnTo>
                    <a:pt x="1818" y="24"/>
                  </a:lnTo>
                  <a:lnTo>
                    <a:pt x="1788" y="34"/>
                  </a:lnTo>
                  <a:lnTo>
                    <a:pt x="1760" y="46"/>
                  </a:lnTo>
                  <a:lnTo>
                    <a:pt x="1732" y="60"/>
                  </a:lnTo>
                  <a:lnTo>
                    <a:pt x="1705" y="74"/>
                  </a:lnTo>
                  <a:lnTo>
                    <a:pt x="1678" y="91"/>
                  </a:lnTo>
                  <a:lnTo>
                    <a:pt x="1653" y="109"/>
                  </a:lnTo>
                  <a:lnTo>
                    <a:pt x="1629" y="127"/>
                  </a:lnTo>
                  <a:lnTo>
                    <a:pt x="1608" y="148"/>
                  </a:lnTo>
                  <a:lnTo>
                    <a:pt x="1586" y="170"/>
                  </a:lnTo>
                  <a:lnTo>
                    <a:pt x="1565" y="193"/>
                  </a:lnTo>
                  <a:lnTo>
                    <a:pt x="1546" y="217"/>
                  </a:lnTo>
                  <a:lnTo>
                    <a:pt x="1546" y="217"/>
                  </a:lnTo>
                  <a:lnTo>
                    <a:pt x="1527" y="193"/>
                  </a:lnTo>
                  <a:lnTo>
                    <a:pt x="1507" y="170"/>
                  </a:lnTo>
                  <a:lnTo>
                    <a:pt x="1486" y="148"/>
                  </a:lnTo>
                  <a:lnTo>
                    <a:pt x="1463" y="127"/>
                  </a:lnTo>
                  <a:lnTo>
                    <a:pt x="1439" y="109"/>
                  </a:lnTo>
                  <a:lnTo>
                    <a:pt x="1414" y="91"/>
                  </a:lnTo>
                  <a:lnTo>
                    <a:pt x="1387" y="74"/>
                  </a:lnTo>
                  <a:lnTo>
                    <a:pt x="1360" y="60"/>
                  </a:lnTo>
                  <a:lnTo>
                    <a:pt x="1332" y="46"/>
                  </a:lnTo>
                  <a:lnTo>
                    <a:pt x="1304" y="34"/>
                  </a:lnTo>
                  <a:lnTo>
                    <a:pt x="1274" y="24"/>
                  </a:lnTo>
                  <a:lnTo>
                    <a:pt x="1244" y="16"/>
                  </a:lnTo>
                  <a:lnTo>
                    <a:pt x="1213" y="8"/>
                  </a:lnTo>
                  <a:lnTo>
                    <a:pt x="1181" y="4"/>
                  </a:lnTo>
                  <a:lnTo>
                    <a:pt x="1150" y="1"/>
                  </a:lnTo>
                  <a:lnTo>
                    <a:pt x="1116" y="0"/>
                  </a:lnTo>
                  <a:lnTo>
                    <a:pt x="1116" y="0"/>
                  </a:lnTo>
                  <a:lnTo>
                    <a:pt x="1084" y="1"/>
                  </a:lnTo>
                  <a:lnTo>
                    <a:pt x="1052" y="4"/>
                  </a:lnTo>
                  <a:lnTo>
                    <a:pt x="1019" y="8"/>
                  </a:lnTo>
                  <a:lnTo>
                    <a:pt x="989" y="16"/>
                  </a:lnTo>
                  <a:lnTo>
                    <a:pt x="959" y="24"/>
                  </a:lnTo>
                  <a:lnTo>
                    <a:pt x="929" y="34"/>
                  </a:lnTo>
                  <a:lnTo>
                    <a:pt x="900" y="46"/>
                  </a:lnTo>
                  <a:lnTo>
                    <a:pt x="872" y="60"/>
                  </a:lnTo>
                  <a:lnTo>
                    <a:pt x="845" y="74"/>
                  </a:lnTo>
                  <a:lnTo>
                    <a:pt x="819" y="91"/>
                  </a:lnTo>
                  <a:lnTo>
                    <a:pt x="794" y="109"/>
                  </a:lnTo>
                  <a:lnTo>
                    <a:pt x="770" y="127"/>
                  </a:lnTo>
                  <a:lnTo>
                    <a:pt x="747" y="148"/>
                  </a:lnTo>
                  <a:lnTo>
                    <a:pt x="726" y="170"/>
                  </a:lnTo>
                  <a:lnTo>
                    <a:pt x="705" y="193"/>
                  </a:lnTo>
                  <a:lnTo>
                    <a:pt x="687" y="217"/>
                  </a:lnTo>
                  <a:lnTo>
                    <a:pt x="687" y="20"/>
                  </a:lnTo>
                  <a:lnTo>
                    <a:pt x="0" y="20"/>
                  </a:lnTo>
                  <a:lnTo>
                    <a:pt x="0" y="322"/>
                  </a:lnTo>
                  <a:lnTo>
                    <a:pt x="137" y="322"/>
                  </a:lnTo>
                  <a:lnTo>
                    <a:pt x="137" y="1053"/>
                  </a:lnTo>
                  <a:lnTo>
                    <a:pt x="687" y="1053"/>
                  </a:lnTo>
                  <a:lnTo>
                    <a:pt x="687" y="856"/>
                  </a:lnTo>
                  <a:lnTo>
                    <a:pt x="687" y="856"/>
                  </a:lnTo>
                  <a:lnTo>
                    <a:pt x="705" y="880"/>
                  </a:lnTo>
                  <a:lnTo>
                    <a:pt x="726" y="903"/>
                  </a:lnTo>
                  <a:lnTo>
                    <a:pt x="747" y="925"/>
                  </a:lnTo>
                  <a:lnTo>
                    <a:pt x="770" y="945"/>
                  </a:lnTo>
                  <a:lnTo>
                    <a:pt x="794" y="965"/>
                  </a:lnTo>
                  <a:lnTo>
                    <a:pt x="819" y="983"/>
                  </a:lnTo>
                  <a:lnTo>
                    <a:pt x="845" y="999"/>
                  </a:lnTo>
                  <a:lnTo>
                    <a:pt x="872" y="1014"/>
                  </a:lnTo>
                  <a:lnTo>
                    <a:pt x="900" y="1028"/>
                  </a:lnTo>
                  <a:lnTo>
                    <a:pt x="929" y="1039"/>
                  </a:lnTo>
                  <a:lnTo>
                    <a:pt x="959" y="1048"/>
                  </a:lnTo>
                  <a:lnTo>
                    <a:pt x="989" y="1057"/>
                  </a:lnTo>
                  <a:lnTo>
                    <a:pt x="1019" y="1064"/>
                  </a:lnTo>
                  <a:lnTo>
                    <a:pt x="1052" y="1068"/>
                  </a:lnTo>
                  <a:lnTo>
                    <a:pt x="1084" y="1071"/>
                  </a:lnTo>
                  <a:lnTo>
                    <a:pt x="1116" y="1072"/>
                  </a:lnTo>
                  <a:lnTo>
                    <a:pt x="1116" y="1072"/>
                  </a:lnTo>
                  <a:lnTo>
                    <a:pt x="1150" y="1071"/>
                  </a:lnTo>
                  <a:lnTo>
                    <a:pt x="1181" y="1068"/>
                  </a:lnTo>
                  <a:lnTo>
                    <a:pt x="1213" y="1064"/>
                  </a:lnTo>
                  <a:lnTo>
                    <a:pt x="1244" y="1057"/>
                  </a:lnTo>
                  <a:lnTo>
                    <a:pt x="1274" y="1048"/>
                  </a:lnTo>
                  <a:lnTo>
                    <a:pt x="1304" y="1039"/>
                  </a:lnTo>
                  <a:lnTo>
                    <a:pt x="1332" y="1028"/>
                  </a:lnTo>
                  <a:lnTo>
                    <a:pt x="1360" y="1014"/>
                  </a:lnTo>
                  <a:lnTo>
                    <a:pt x="1387" y="999"/>
                  </a:lnTo>
                  <a:lnTo>
                    <a:pt x="1414" y="983"/>
                  </a:lnTo>
                  <a:lnTo>
                    <a:pt x="1439" y="965"/>
                  </a:lnTo>
                  <a:lnTo>
                    <a:pt x="1463" y="945"/>
                  </a:lnTo>
                  <a:lnTo>
                    <a:pt x="1486" y="925"/>
                  </a:lnTo>
                  <a:lnTo>
                    <a:pt x="1507" y="903"/>
                  </a:lnTo>
                  <a:lnTo>
                    <a:pt x="1527" y="880"/>
                  </a:lnTo>
                  <a:lnTo>
                    <a:pt x="1546" y="856"/>
                  </a:lnTo>
                  <a:lnTo>
                    <a:pt x="1546" y="856"/>
                  </a:lnTo>
                  <a:lnTo>
                    <a:pt x="1565" y="880"/>
                  </a:lnTo>
                  <a:lnTo>
                    <a:pt x="1586" y="903"/>
                  </a:lnTo>
                  <a:lnTo>
                    <a:pt x="1608" y="925"/>
                  </a:lnTo>
                  <a:lnTo>
                    <a:pt x="1629" y="945"/>
                  </a:lnTo>
                  <a:lnTo>
                    <a:pt x="1653" y="965"/>
                  </a:lnTo>
                  <a:lnTo>
                    <a:pt x="1678" y="983"/>
                  </a:lnTo>
                  <a:lnTo>
                    <a:pt x="1705" y="999"/>
                  </a:lnTo>
                  <a:lnTo>
                    <a:pt x="1732" y="1014"/>
                  </a:lnTo>
                  <a:lnTo>
                    <a:pt x="1760" y="1028"/>
                  </a:lnTo>
                  <a:lnTo>
                    <a:pt x="1788" y="1039"/>
                  </a:lnTo>
                  <a:lnTo>
                    <a:pt x="1818" y="1048"/>
                  </a:lnTo>
                  <a:lnTo>
                    <a:pt x="1848" y="1057"/>
                  </a:lnTo>
                  <a:lnTo>
                    <a:pt x="1880" y="1064"/>
                  </a:lnTo>
                  <a:lnTo>
                    <a:pt x="1911" y="1068"/>
                  </a:lnTo>
                  <a:lnTo>
                    <a:pt x="1943" y="1071"/>
                  </a:lnTo>
                  <a:lnTo>
                    <a:pt x="1976" y="1072"/>
                  </a:lnTo>
                  <a:lnTo>
                    <a:pt x="1976" y="1072"/>
                  </a:lnTo>
                  <a:lnTo>
                    <a:pt x="2004" y="1071"/>
                  </a:lnTo>
                  <a:lnTo>
                    <a:pt x="2031" y="1069"/>
                  </a:lnTo>
                  <a:lnTo>
                    <a:pt x="2058" y="1066"/>
                  </a:lnTo>
                  <a:lnTo>
                    <a:pt x="2084" y="1062"/>
                  </a:lnTo>
                  <a:lnTo>
                    <a:pt x="2110" y="1056"/>
                  </a:lnTo>
                  <a:lnTo>
                    <a:pt x="2135" y="1048"/>
                  </a:lnTo>
                  <a:lnTo>
                    <a:pt x="2160" y="1040"/>
                  </a:lnTo>
                  <a:lnTo>
                    <a:pt x="2184" y="1031"/>
                  </a:lnTo>
                  <a:lnTo>
                    <a:pt x="2208" y="1020"/>
                  </a:lnTo>
                  <a:lnTo>
                    <a:pt x="2231" y="1008"/>
                  </a:lnTo>
                  <a:lnTo>
                    <a:pt x="2254" y="995"/>
                  </a:lnTo>
                  <a:lnTo>
                    <a:pt x="2276" y="981"/>
                  </a:lnTo>
                  <a:lnTo>
                    <a:pt x="2297" y="966"/>
                  </a:lnTo>
                  <a:lnTo>
                    <a:pt x="2317" y="950"/>
                  </a:lnTo>
                  <a:lnTo>
                    <a:pt x="2337" y="934"/>
                  </a:lnTo>
                  <a:lnTo>
                    <a:pt x="2355" y="916"/>
                  </a:lnTo>
                  <a:lnTo>
                    <a:pt x="2373" y="897"/>
                  </a:lnTo>
                  <a:lnTo>
                    <a:pt x="2390" y="877"/>
                  </a:lnTo>
                  <a:lnTo>
                    <a:pt x="2405" y="857"/>
                  </a:lnTo>
                  <a:lnTo>
                    <a:pt x="2420" y="836"/>
                  </a:lnTo>
                  <a:lnTo>
                    <a:pt x="2435" y="815"/>
                  </a:lnTo>
                  <a:lnTo>
                    <a:pt x="2447" y="793"/>
                  </a:lnTo>
                  <a:lnTo>
                    <a:pt x="2460" y="769"/>
                  </a:lnTo>
                  <a:lnTo>
                    <a:pt x="2470" y="746"/>
                  </a:lnTo>
                  <a:lnTo>
                    <a:pt x="2480" y="721"/>
                  </a:lnTo>
                  <a:lnTo>
                    <a:pt x="2488" y="697"/>
                  </a:lnTo>
                  <a:lnTo>
                    <a:pt x="2495" y="670"/>
                  </a:lnTo>
                  <a:lnTo>
                    <a:pt x="2501" y="644"/>
                  </a:lnTo>
                  <a:lnTo>
                    <a:pt x="2506" y="618"/>
                  </a:lnTo>
                  <a:lnTo>
                    <a:pt x="2510" y="591"/>
                  </a:lnTo>
                  <a:lnTo>
                    <a:pt x="2512" y="564"/>
                  </a:lnTo>
                  <a:lnTo>
                    <a:pt x="2512" y="537"/>
                  </a:lnTo>
                  <a:lnTo>
                    <a:pt x="2512" y="537"/>
                  </a:lnTo>
                  <a:lnTo>
                    <a:pt x="2512" y="510"/>
                  </a:lnTo>
                  <a:lnTo>
                    <a:pt x="2510" y="481"/>
                  </a:lnTo>
                  <a:lnTo>
                    <a:pt x="2506" y="455"/>
                  </a:lnTo>
                  <a:lnTo>
                    <a:pt x="2501" y="428"/>
                  </a:lnTo>
                  <a:lnTo>
                    <a:pt x="2495" y="403"/>
                  </a:lnTo>
                  <a:lnTo>
                    <a:pt x="2488" y="377"/>
                  </a:lnTo>
                  <a:lnTo>
                    <a:pt x="2480" y="352"/>
                  </a:lnTo>
                  <a:lnTo>
                    <a:pt x="2470" y="328"/>
                  </a:lnTo>
                  <a:lnTo>
                    <a:pt x="2460" y="304"/>
                  </a:lnTo>
                  <a:lnTo>
                    <a:pt x="2447" y="281"/>
                  </a:lnTo>
                  <a:lnTo>
                    <a:pt x="2435" y="259"/>
                  </a:lnTo>
                  <a:lnTo>
                    <a:pt x="2420" y="237"/>
                  </a:lnTo>
                  <a:lnTo>
                    <a:pt x="2405" y="216"/>
                  </a:lnTo>
                  <a:lnTo>
                    <a:pt x="2390" y="195"/>
                  </a:lnTo>
                  <a:lnTo>
                    <a:pt x="2373" y="176"/>
                  </a:lnTo>
                  <a:lnTo>
                    <a:pt x="2355" y="158"/>
                  </a:lnTo>
                  <a:lnTo>
                    <a:pt x="2337" y="140"/>
                  </a:lnTo>
                  <a:lnTo>
                    <a:pt x="2317" y="123"/>
                  </a:lnTo>
                  <a:lnTo>
                    <a:pt x="2297" y="107"/>
                  </a:lnTo>
                  <a:lnTo>
                    <a:pt x="2276" y="92"/>
                  </a:lnTo>
                  <a:lnTo>
                    <a:pt x="2254" y="78"/>
                  </a:lnTo>
                  <a:lnTo>
                    <a:pt x="2231" y="65"/>
                  </a:lnTo>
                  <a:lnTo>
                    <a:pt x="2208" y="53"/>
                  </a:lnTo>
                  <a:lnTo>
                    <a:pt x="2184" y="42"/>
                  </a:lnTo>
                  <a:lnTo>
                    <a:pt x="2160" y="32"/>
                  </a:lnTo>
                  <a:lnTo>
                    <a:pt x="2135" y="24"/>
                  </a:lnTo>
                  <a:lnTo>
                    <a:pt x="2110" y="17"/>
                  </a:lnTo>
                  <a:lnTo>
                    <a:pt x="2084" y="10"/>
                  </a:lnTo>
                  <a:lnTo>
                    <a:pt x="2058" y="6"/>
                  </a:lnTo>
                  <a:lnTo>
                    <a:pt x="2031" y="3"/>
                  </a:lnTo>
                  <a:lnTo>
                    <a:pt x="2004" y="1"/>
                  </a:lnTo>
                  <a:lnTo>
                    <a:pt x="19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39" name="Freeform 45">
              <a:extLst>
                <a:ext uri="{FF2B5EF4-FFF2-40B4-BE49-F238E27FC236}">
                  <a16:creationId xmlns:a16="http://schemas.microsoft.com/office/drawing/2014/main" id="{F7310DA0-EF2A-4C2B-B847-2BF3F1C96668}"/>
                </a:ext>
              </a:extLst>
            </p:cNvPr>
            <p:cNvSpPr>
              <a:spLocks/>
            </p:cNvSpPr>
            <p:nvPr/>
          </p:nvSpPr>
          <p:spPr bwMode="auto">
            <a:xfrm>
              <a:off x="2997200" y="4414838"/>
              <a:ext cx="165100" cy="112712"/>
            </a:xfrm>
            <a:custGeom>
              <a:avLst/>
              <a:gdLst>
                <a:gd name="T0" fmla="*/ 384 w 626"/>
                <a:gd name="T1" fmla="*/ 55 h 430"/>
                <a:gd name="T2" fmla="*/ 313 w 626"/>
                <a:gd name="T3" fmla="*/ 164 h 430"/>
                <a:gd name="T4" fmla="*/ 311 w 626"/>
                <a:gd name="T5" fmla="*/ 164 h 430"/>
                <a:gd name="T6" fmla="*/ 241 w 626"/>
                <a:gd name="T7" fmla="*/ 55 h 430"/>
                <a:gd name="T8" fmla="*/ 241 w 626"/>
                <a:gd name="T9" fmla="*/ 55 h 430"/>
                <a:gd name="T10" fmla="*/ 227 w 626"/>
                <a:gd name="T11" fmla="*/ 32 h 430"/>
                <a:gd name="T12" fmla="*/ 218 w 626"/>
                <a:gd name="T13" fmla="*/ 14 h 430"/>
                <a:gd name="T14" fmla="*/ 212 w 626"/>
                <a:gd name="T15" fmla="*/ 0 h 430"/>
                <a:gd name="T16" fmla="*/ 0 w 626"/>
                <a:gd name="T17" fmla="*/ 0 h 430"/>
                <a:gd name="T18" fmla="*/ 0 w 626"/>
                <a:gd name="T19" fmla="*/ 0 h 430"/>
                <a:gd name="T20" fmla="*/ 4 w 626"/>
                <a:gd name="T21" fmla="*/ 2 h 430"/>
                <a:gd name="T22" fmla="*/ 16 w 626"/>
                <a:gd name="T23" fmla="*/ 10 h 430"/>
                <a:gd name="T24" fmla="*/ 23 w 626"/>
                <a:gd name="T25" fmla="*/ 16 h 430"/>
                <a:gd name="T26" fmla="*/ 32 w 626"/>
                <a:gd name="T27" fmla="*/ 25 h 430"/>
                <a:gd name="T28" fmla="*/ 43 w 626"/>
                <a:gd name="T29" fmla="*/ 35 h 430"/>
                <a:gd name="T30" fmla="*/ 53 w 626"/>
                <a:gd name="T31" fmla="*/ 48 h 430"/>
                <a:gd name="T32" fmla="*/ 221 w 626"/>
                <a:gd name="T33" fmla="*/ 258 h 430"/>
                <a:gd name="T34" fmla="*/ 221 w 626"/>
                <a:gd name="T35" fmla="*/ 382 h 430"/>
                <a:gd name="T36" fmla="*/ 221 w 626"/>
                <a:gd name="T37" fmla="*/ 382 h 430"/>
                <a:gd name="T38" fmla="*/ 220 w 626"/>
                <a:gd name="T39" fmla="*/ 394 h 430"/>
                <a:gd name="T40" fmla="*/ 219 w 626"/>
                <a:gd name="T41" fmla="*/ 404 h 430"/>
                <a:gd name="T42" fmla="*/ 216 w 626"/>
                <a:gd name="T43" fmla="*/ 412 h 430"/>
                <a:gd name="T44" fmla="*/ 214 w 626"/>
                <a:gd name="T45" fmla="*/ 418 h 430"/>
                <a:gd name="T46" fmla="*/ 210 w 626"/>
                <a:gd name="T47" fmla="*/ 428 h 430"/>
                <a:gd name="T48" fmla="*/ 208 w 626"/>
                <a:gd name="T49" fmla="*/ 430 h 430"/>
                <a:gd name="T50" fmla="*/ 416 w 626"/>
                <a:gd name="T51" fmla="*/ 430 h 430"/>
                <a:gd name="T52" fmla="*/ 416 w 626"/>
                <a:gd name="T53" fmla="*/ 430 h 430"/>
                <a:gd name="T54" fmla="*/ 414 w 626"/>
                <a:gd name="T55" fmla="*/ 428 h 430"/>
                <a:gd name="T56" fmla="*/ 410 w 626"/>
                <a:gd name="T57" fmla="*/ 418 h 430"/>
                <a:gd name="T58" fmla="*/ 408 w 626"/>
                <a:gd name="T59" fmla="*/ 412 h 430"/>
                <a:gd name="T60" fmla="*/ 406 w 626"/>
                <a:gd name="T61" fmla="*/ 404 h 430"/>
                <a:gd name="T62" fmla="*/ 404 w 626"/>
                <a:gd name="T63" fmla="*/ 394 h 430"/>
                <a:gd name="T64" fmla="*/ 404 w 626"/>
                <a:gd name="T65" fmla="*/ 382 h 430"/>
                <a:gd name="T66" fmla="*/ 404 w 626"/>
                <a:gd name="T67" fmla="*/ 258 h 430"/>
                <a:gd name="T68" fmla="*/ 573 w 626"/>
                <a:gd name="T69" fmla="*/ 47 h 430"/>
                <a:gd name="T70" fmla="*/ 573 w 626"/>
                <a:gd name="T71" fmla="*/ 47 h 430"/>
                <a:gd name="T72" fmla="*/ 583 w 626"/>
                <a:gd name="T73" fmla="*/ 34 h 430"/>
                <a:gd name="T74" fmla="*/ 593 w 626"/>
                <a:gd name="T75" fmla="*/ 24 h 430"/>
                <a:gd name="T76" fmla="*/ 603 w 626"/>
                <a:gd name="T77" fmla="*/ 15 h 430"/>
                <a:gd name="T78" fmla="*/ 610 w 626"/>
                <a:gd name="T79" fmla="*/ 9 h 430"/>
                <a:gd name="T80" fmla="*/ 622 w 626"/>
                <a:gd name="T81" fmla="*/ 2 h 430"/>
                <a:gd name="T82" fmla="*/ 626 w 626"/>
                <a:gd name="T83" fmla="*/ 0 h 430"/>
                <a:gd name="T84" fmla="*/ 413 w 626"/>
                <a:gd name="T85" fmla="*/ 0 h 430"/>
                <a:gd name="T86" fmla="*/ 413 w 626"/>
                <a:gd name="T87" fmla="*/ 0 h 430"/>
                <a:gd name="T88" fmla="*/ 412 w 626"/>
                <a:gd name="T89" fmla="*/ 4 h 430"/>
                <a:gd name="T90" fmla="*/ 407 w 626"/>
                <a:gd name="T91" fmla="*/ 14 h 430"/>
                <a:gd name="T92" fmla="*/ 397 w 626"/>
                <a:gd name="T93" fmla="*/ 32 h 430"/>
                <a:gd name="T94" fmla="*/ 384 w 626"/>
                <a:gd name="T95" fmla="*/ 5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6" h="430">
                  <a:moveTo>
                    <a:pt x="384" y="55"/>
                  </a:moveTo>
                  <a:lnTo>
                    <a:pt x="313" y="164"/>
                  </a:lnTo>
                  <a:lnTo>
                    <a:pt x="311" y="164"/>
                  </a:lnTo>
                  <a:lnTo>
                    <a:pt x="241" y="55"/>
                  </a:lnTo>
                  <a:lnTo>
                    <a:pt x="241" y="55"/>
                  </a:lnTo>
                  <a:lnTo>
                    <a:pt x="227" y="32"/>
                  </a:lnTo>
                  <a:lnTo>
                    <a:pt x="218" y="14"/>
                  </a:lnTo>
                  <a:lnTo>
                    <a:pt x="212" y="0"/>
                  </a:lnTo>
                  <a:lnTo>
                    <a:pt x="0" y="0"/>
                  </a:lnTo>
                  <a:lnTo>
                    <a:pt x="0" y="0"/>
                  </a:lnTo>
                  <a:lnTo>
                    <a:pt x="4" y="2"/>
                  </a:lnTo>
                  <a:lnTo>
                    <a:pt x="16" y="10"/>
                  </a:lnTo>
                  <a:lnTo>
                    <a:pt x="23" y="16"/>
                  </a:lnTo>
                  <a:lnTo>
                    <a:pt x="32" y="25"/>
                  </a:lnTo>
                  <a:lnTo>
                    <a:pt x="43" y="35"/>
                  </a:lnTo>
                  <a:lnTo>
                    <a:pt x="53" y="48"/>
                  </a:lnTo>
                  <a:lnTo>
                    <a:pt x="221" y="258"/>
                  </a:lnTo>
                  <a:lnTo>
                    <a:pt x="221" y="382"/>
                  </a:lnTo>
                  <a:lnTo>
                    <a:pt x="221" y="382"/>
                  </a:lnTo>
                  <a:lnTo>
                    <a:pt x="220" y="394"/>
                  </a:lnTo>
                  <a:lnTo>
                    <a:pt x="219" y="404"/>
                  </a:lnTo>
                  <a:lnTo>
                    <a:pt x="216" y="412"/>
                  </a:lnTo>
                  <a:lnTo>
                    <a:pt x="214" y="418"/>
                  </a:lnTo>
                  <a:lnTo>
                    <a:pt x="210" y="428"/>
                  </a:lnTo>
                  <a:lnTo>
                    <a:pt x="208" y="430"/>
                  </a:lnTo>
                  <a:lnTo>
                    <a:pt x="416" y="430"/>
                  </a:lnTo>
                  <a:lnTo>
                    <a:pt x="416" y="430"/>
                  </a:lnTo>
                  <a:lnTo>
                    <a:pt x="414" y="428"/>
                  </a:lnTo>
                  <a:lnTo>
                    <a:pt x="410" y="418"/>
                  </a:lnTo>
                  <a:lnTo>
                    <a:pt x="408" y="412"/>
                  </a:lnTo>
                  <a:lnTo>
                    <a:pt x="406" y="404"/>
                  </a:lnTo>
                  <a:lnTo>
                    <a:pt x="404" y="394"/>
                  </a:lnTo>
                  <a:lnTo>
                    <a:pt x="404" y="382"/>
                  </a:lnTo>
                  <a:lnTo>
                    <a:pt x="404" y="258"/>
                  </a:lnTo>
                  <a:lnTo>
                    <a:pt x="573" y="47"/>
                  </a:lnTo>
                  <a:lnTo>
                    <a:pt x="573" y="47"/>
                  </a:lnTo>
                  <a:lnTo>
                    <a:pt x="583" y="34"/>
                  </a:lnTo>
                  <a:lnTo>
                    <a:pt x="593" y="24"/>
                  </a:lnTo>
                  <a:lnTo>
                    <a:pt x="603" y="15"/>
                  </a:lnTo>
                  <a:lnTo>
                    <a:pt x="610" y="9"/>
                  </a:lnTo>
                  <a:lnTo>
                    <a:pt x="622" y="2"/>
                  </a:lnTo>
                  <a:lnTo>
                    <a:pt x="626" y="0"/>
                  </a:lnTo>
                  <a:lnTo>
                    <a:pt x="413" y="0"/>
                  </a:lnTo>
                  <a:lnTo>
                    <a:pt x="413" y="0"/>
                  </a:lnTo>
                  <a:lnTo>
                    <a:pt x="412" y="4"/>
                  </a:lnTo>
                  <a:lnTo>
                    <a:pt x="407" y="14"/>
                  </a:lnTo>
                  <a:lnTo>
                    <a:pt x="397" y="32"/>
                  </a:lnTo>
                  <a:lnTo>
                    <a:pt x="384"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40" name="Freeform 46">
              <a:extLst>
                <a:ext uri="{FF2B5EF4-FFF2-40B4-BE49-F238E27FC236}">
                  <a16:creationId xmlns:a16="http://schemas.microsoft.com/office/drawing/2014/main" id="{BFFD9F9A-3356-4836-87A6-E75C50DCE6F8}"/>
                </a:ext>
              </a:extLst>
            </p:cNvPr>
            <p:cNvSpPr>
              <a:spLocks/>
            </p:cNvSpPr>
            <p:nvPr/>
          </p:nvSpPr>
          <p:spPr bwMode="auto">
            <a:xfrm>
              <a:off x="2997200" y="4414838"/>
              <a:ext cx="165100" cy="112712"/>
            </a:xfrm>
            <a:custGeom>
              <a:avLst/>
              <a:gdLst>
                <a:gd name="T0" fmla="*/ 384 w 626"/>
                <a:gd name="T1" fmla="*/ 55 h 430"/>
                <a:gd name="T2" fmla="*/ 313 w 626"/>
                <a:gd name="T3" fmla="*/ 164 h 430"/>
                <a:gd name="T4" fmla="*/ 311 w 626"/>
                <a:gd name="T5" fmla="*/ 164 h 430"/>
                <a:gd name="T6" fmla="*/ 241 w 626"/>
                <a:gd name="T7" fmla="*/ 55 h 430"/>
                <a:gd name="T8" fmla="*/ 241 w 626"/>
                <a:gd name="T9" fmla="*/ 55 h 430"/>
                <a:gd name="T10" fmla="*/ 227 w 626"/>
                <a:gd name="T11" fmla="*/ 32 h 430"/>
                <a:gd name="T12" fmla="*/ 218 w 626"/>
                <a:gd name="T13" fmla="*/ 14 h 430"/>
                <a:gd name="T14" fmla="*/ 212 w 626"/>
                <a:gd name="T15" fmla="*/ 0 h 430"/>
                <a:gd name="T16" fmla="*/ 0 w 626"/>
                <a:gd name="T17" fmla="*/ 0 h 430"/>
                <a:gd name="T18" fmla="*/ 0 w 626"/>
                <a:gd name="T19" fmla="*/ 0 h 430"/>
                <a:gd name="T20" fmla="*/ 4 w 626"/>
                <a:gd name="T21" fmla="*/ 2 h 430"/>
                <a:gd name="T22" fmla="*/ 16 w 626"/>
                <a:gd name="T23" fmla="*/ 10 h 430"/>
                <a:gd name="T24" fmla="*/ 23 w 626"/>
                <a:gd name="T25" fmla="*/ 16 h 430"/>
                <a:gd name="T26" fmla="*/ 32 w 626"/>
                <a:gd name="T27" fmla="*/ 25 h 430"/>
                <a:gd name="T28" fmla="*/ 43 w 626"/>
                <a:gd name="T29" fmla="*/ 35 h 430"/>
                <a:gd name="T30" fmla="*/ 53 w 626"/>
                <a:gd name="T31" fmla="*/ 48 h 430"/>
                <a:gd name="T32" fmla="*/ 221 w 626"/>
                <a:gd name="T33" fmla="*/ 258 h 430"/>
                <a:gd name="T34" fmla="*/ 221 w 626"/>
                <a:gd name="T35" fmla="*/ 382 h 430"/>
                <a:gd name="T36" fmla="*/ 221 w 626"/>
                <a:gd name="T37" fmla="*/ 382 h 430"/>
                <a:gd name="T38" fmla="*/ 220 w 626"/>
                <a:gd name="T39" fmla="*/ 394 h 430"/>
                <a:gd name="T40" fmla="*/ 219 w 626"/>
                <a:gd name="T41" fmla="*/ 404 h 430"/>
                <a:gd name="T42" fmla="*/ 216 w 626"/>
                <a:gd name="T43" fmla="*/ 412 h 430"/>
                <a:gd name="T44" fmla="*/ 214 w 626"/>
                <a:gd name="T45" fmla="*/ 418 h 430"/>
                <a:gd name="T46" fmla="*/ 210 w 626"/>
                <a:gd name="T47" fmla="*/ 428 h 430"/>
                <a:gd name="T48" fmla="*/ 208 w 626"/>
                <a:gd name="T49" fmla="*/ 430 h 430"/>
                <a:gd name="T50" fmla="*/ 416 w 626"/>
                <a:gd name="T51" fmla="*/ 430 h 430"/>
                <a:gd name="T52" fmla="*/ 416 w 626"/>
                <a:gd name="T53" fmla="*/ 430 h 430"/>
                <a:gd name="T54" fmla="*/ 414 w 626"/>
                <a:gd name="T55" fmla="*/ 428 h 430"/>
                <a:gd name="T56" fmla="*/ 410 w 626"/>
                <a:gd name="T57" fmla="*/ 418 h 430"/>
                <a:gd name="T58" fmla="*/ 408 w 626"/>
                <a:gd name="T59" fmla="*/ 412 h 430"/>
                <a:gd name="T60" fmla="*/ 406 w 626"/>
                <a:gd name="T61" fmla="*/ 404 h 430"/>
                <a:gd name="T62" fmla="*/ 404 w 626"/>
                <a:gd name="T63" fmla="*/ 394 h 430"/>
                <a:gd name="T64" fmla="*/ 404 w 626"/>
                <a:gd name="T65" fmla="*/ 382 h 430"/>
                <a:gd name="T66" fmla="*/ 404 w 626"/>
                <a:gd name="T67" fmla="*/ 258 h 430"/>
                <a:gd name="T68" fmla="*/ 573 w 626"/>
                <a:gd name="T69" fmla="*/ 47 h 430"/>
                <a:gd name="T70" fmla="*/ 573 w 626"/>
                <a:gd name="T71" fmla="*/ 47 h 430"/>
                <a:gd name="T72" fmla="*/ 583 w 626"/>
                <a:gd name="T73" fmla="*/ 34 h 430"/>
                <a:gd name="T74" fmla="*/ 593 w 626"/>
                <a:gd name="T75" fmla="*/ 24 h 430"/>
                <a:gd name="T76" fmla="*/ 603 w 626"/>
                <a:gd name="T77" fmla="*/ 15 h 430"/>
                <a:gd name="T78" fmla="*/ 610 w 626"/>
                <a:gd name="T79" fmla="*/ 9 h 430"/>
                <a:gd name="T80" fmla="*/ 622 w 626"/>
                <a:gd name="T81" fmla="*/ 2 h 430"/>
                <a:gd name="T82" fmla="*/ 626 w 626"/>
                <a:gd name="T83" fmla="*/ 0 h 430"/>
                <a:gd name="T84" fmla="*/ 413 w 626"/>
                <a:gd name="T85" fmla="*/ 0 h 430"/>
                <a:gd name="T86" fmla="*/ 413 w 626"/>
                <a:gd name="T87" fmla="*/ 0 h 430"/>
                <a:gd name="T88" fmla="*/ 412 w 626"/>
                <a:gd name="T89" fmla="*/ 4 h 430"/>
                <a:gd name="T90" fmla="*/ 407 w 626"/>
                <a:gd name="T91" fmla="*/ 14 h 430"/>
                <a:gd name="T92" fmla="*/ 397 w 626"/>
                <a:gd name="T93" fmla="*/ 32 h 430"/>
                <a:gd name="T94" fmla="*/ 384 w 626"/>
                <a:gd name="T95" fmla="*/ 5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6" h="430">
                  <a:moveTo>
                    <a:pt x="384" y="55"/>
                  </a:moveTo>
                  <a:lnTo>
                    <a:pt x="313" y="164"/>
                  </a:lnTo>
                  <a:lnTo>
                    <a:pt x="311" y="164"/>
                  </a:lnTo>
                  <a:lnTo>
                    <a:pt x="241" y="55"/>
                  </a:lnTo>
                  <a:lnTo>
                    <a:pt x="241" y="55"/>
                  </a:lnTo>
                  <a:lnTo>
                    <a:pt x="227" y="32"/>
                  </a:lnTo>
                  <a:lnTo>
                    <a:pt x="218" y="14"/>
                  </a:lnTo>
                  <a:lnTo>
                    <a:pt x="212" y="0"/>
                  </a:lnTo>
                  <a:lnTo>
                    <a:pt x="0" y="0"/>
                  </a:lnTo>
                  <a:lnTo>
                    <a:pt x="0" y="0"/>
                  </a:lnTo>
                  <a:lnTo>
                    <a:pt x="4" y="2"/>
                  </a:lnTo>
                  <a:lnTo>
                    <a:pt x="16" y="10"/>
                  </a:lnTo>
                  <a:lnTo>
                    <a:pt x="23" y="16"/>
                  </a:lnTo>
                  <a:lnTo>
                    <a:pt x="32" y="25"/>
                  </a:lnTo>
                  <a:lnTo>
                    <a:pt x="43" y="35"/>
                  </a:lnTo>
                  <a:lnTo>
                    <a:pt x="53" y="48"/>
                  </a:lnTo>
                  <a:lnTo>
                    <a:pt x="221" y="258"/>
                  </a:lnTo>
                  <a:lnTo>
                    <a:pt x="221" y="382"/>
                  </a:lnTo>
                  <a:lnTo>
                    <a:pt x="221" y="382"/>
                  </a:lnTo>
                  <a:lnTo>
                    <a:pt x="220" y="394"/>
                  </a:lnTo>
                  <a:lnTo>
                    <a:pt x="219" y="404"/>
                  </a:lnTo>
                  <a:lnTo>
                    <a:pt x="216" y="412"/>
                  </a:lnTo>
                  <a:lnTo>
                    <a:pt x="214" y="418"/>
                  </a:lnTo>
                  <a:lnTo>
                    <a:pt x="210" y="428"/>
                  </a:lnTo>
                  <a:lnTo>
                    <a:pt x="208" y="430"/>
                  </a:lnTo>
                  <a:lnTo>
                    <a:pt x="416" y="430"/>
                  </a:lnTo>
                  <a:lnTo>
                    <a:pt x="416" y="430"/>
                  </a:lnTo>
                  <a:lnTo>
                    <a:pt x="414" y="428"/>
                  </a:lnTo>
                  <a:lnTo>
                    <a:pt x="410" y="418"/>
                  </a:lnTo>
                  <a:lnTo>
                    <a:pt x="408" y="412"/>
                  </a:lnTo>
                  <a:lnTo>
                    <a:pt x="406" y="404"/>
                  </a:lnTo>
                  <a:lnTo>
                    <a:pt x="404" y="394"/>
                  </a:lnTo>
                  <a:lnTo>
                    <a:pt x="404" y="382"/>
                  </a:lnTo>
                  <a:lnTo>
                    <a:pt x="404" y="258"/>
                  </a:lnTo>
                  <a:lnTo>
                    <a:pt x="573" y="47"/>
                  </a:lnTo>
                  <a:lnTo>
                    <a:pt x="573" y="47"/>
                  </a:lnTo>
                  <a:lnTo>
                    <a:pt x="583" y="34"/>
                  </a:lnTo>
                  <a:lnTo>
                    <a:pt x="593" y="24"/>
                  </a:lnTo>
                  <a:lnTo>
                    <a:pt x="603" y="15"/>
                  </a:lnTo>
                  <a:lnTo>
                    <a:pt x="610" y="9"/>
                  </a:lnTo>
                  <a:lnTo>
                    <a:pt x="622" y="2"/>
                  </a:lnTo>
                  <a:lnTo>
                    <a:pt x="626" y="0"/>
                  </a:lnTo>
                  <a:lnTo>
                    <a:pt x="413" y="0"/>
                  </a:lnTo>
                  <a:lnTo>
                    <a:pt x="413" y="0"/>
                  </a:lnTo>
                  <a:lnTo>
                    <a:pt x="412" y="4"/>
                  </a:lnTo>
                  <a:lnTo>
                    <a:pt x="407" y="14"/>
                  </a:lnTo>
                  <a:lnTo>
                    <a:pt x="397" y="32"/>
                  </a:lnTo>
                  <a:lnTo>
                    <a:pt x="384" y="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41" name="Freeform 47">
              <a:extLst>
                <a:ext uri="{FF2B5EF4-FFF2-40B4-BE49-F238E27FC236}">
                  <a16:creationId xmlns:a16="http://schemas.microsoft.com/office/drawing/2014/main" id="{E0F9A67C-B253-4954-B163-19A5EF3805C4}"/>
                </a:ext>
              </a:extLst>
            </p:cNvPr>
            <p:cNvSpPr>
              <a:spLocks/>
            </p:cNvSpPr>
            <p:nvPr/>
          </p:nvSpPr>
          <p:spPr bwMode="auto">
            <a:xfrm>
              <a:off x="3340100" y="4414838"/>
              <a:ext cx="120650" cy="112712"/>
            </a:xfrm>
            <a:custGeom>
              <a:avLst/>
              <a:gdLst>
                <a:gd name="T0" fmla="*/ 405 w 457"/>
                <a:gd name="T1" fmla="*/ 87 h 430"/>
                <a:gd name="T2" fmla="*/ 405 w 457"/>
                <a:gd name="T3" fmla="*/ 87 h 430"/>
                <a:gd name="T4" fmla="*/ 417 w 457"/>
                <a:gd name="T5" fmla="*/ 88 h 430"/>
                <a:gd name="T6" fmla="*/ 427 w 457"/>
                <a:gd name="T7" fmla="*/ 89 h 430"/>
                <a:gd name="T8" fmla="*/ 436 w 457"/>
                <a:gd name="T9" fmla="*/ 92 h 430"/>
                <a:gd name="T10" fmla="*/ 444 w 457"/>
                <a:gd name="T11" fmla="*/ 94 h 430"/>
                <a:gd name="T12" fmla="*/ 453 w 457"/>
                <a:gd name="T13" fmla="*/ 98 h 430"/>
                <a:gd name="T14" fmla="*/ 457 w 457"/>
                <a:gd name="T15" fmla="*/ 100 h 430"/>
                <a:gd name="T16" fmla="*/ 457 w 457"/>
                <a:gd name="T17" fmla="*/ 0 h 430"/>
                <a:gd name="T18" fmla="*/ 0 w 457"/>
                <a:gd name="T19" fmla="*/ 0 h 430"/>
                <a:gd name="T20" fmla="*/ 0 w 457"/>
                <a:gd name="T21" fmla="*/ 0 h 430"/>
                <a:gd name="T22" fmla="*/ 3 w 457"/>
                <a:gd name="T23" fmla="*/ 3 h 430"/>
                <a:gd name="T24" fmla="*/ 7 w 457"/>
                <a:gd name="T25" fmla="*/ 11 h 430"/>
                <a:gd name="T26" fmla="*/ 10 w 457"/>
                <a:gd name="T27" fmla="*/ 17 h 430"/>
                <a:gd name="T28" fmla="*/ 12 w 457"/>
                <a:gd name="T29" fmla="*/ 26 h 430"/>
                <a:gd name="T30" fmla="*/ 13 w 457"/>
                <a:gd name="T31" fmla="*/ 35 h 430"/>
                <a:gd name="T32" fmla="*/ 14 w 457"/>
                <a:gd name="T33" fmla="*/ 47 h 430"/>
                <a:gd name="T34" fmla="*/ 14 w 457"/>
                <a:gd name="T35" fmla="*/ 382 h 430"/>
                <a:gd name="T36" fmla="*/ 14 w 457"/>
                <a:gd name="T37" fmla="*/ 382 h 430"/>
                <a:gd name="T38" fmla="*/ 13 w 457"/>
                <a:gd name="T39" fmla="*/ 393 h 430"/>
                <a:gd name="T40" fmla="*/ 12 w 457"/>
                <a:gd name="T41" fmla="*/ 404 h 430"/>
                <a:gd name="T42" fmla="*/ 10 w 457"/>
                <a:gd name="T43" fmla="*/ 412 h 430"/>
                <a:gd name="T44" fmla="*/ 7 w 457"/>
                <a:gd name="T45" fmla="*/ 418 h 430"/>
                <a:gd name="T46" fmla="*/ 3 w 457"/>
                <a:gd name="T47" fmla="*/ 427 h 430"/>
                <a:gd name="T48" fmla="*/ 0 w 457"/>
                <a:gd name="T49" fmla="*/ 430 h 430"/>
                <a:gd name="T50" fmla="*/ 210 w 457"/>
                <a:gd name="T51" fmla="*/ 430 h 430"/>
                <a:gd name="T52" fmla="*/ 210 w 457"/>
                <a:gd name="T53" fmla="*/ 430 h 430"/>
                <a:gd name="T54" fmla="*/ 208 w 457"/>
                <a:gd name="T55" fmla="*/ 427 h 430"/>
                <a:gd name="T56" fmla="*/ 204 w 457"/>
                <a:gd name="T57" fmla="*/ 418 h 430"/>
                <a:gd name="T58" fmla="*/ 202 w 457"/>
                <a:gd name="T59" fmla="*/ 412 h 430"/>
                <a:gd name="T60" fmla="*/ 200 w 457"/>
                <a:gd name="T61" fmla="*/ 404 h 430"/>
                <a:gd name="T62" fmla="*/ 198 w 457"/>
                <a:gd name="T63" fmla="*/ 393 h 430"/>
                <a:gd name="T64" fmla="*/ 198 w 457"/>
                <a:gd name="T65" fmla="*/ 382 h 430"/>
                <a:gd name="T66" fmla="*/ 198 w 457"/>
                <a:gd name="T67" fmla="*/ 278 h 430"/>
                <a:gd name="T68" fmla="*/ 364 w 457"/>
                <a:gd name="T69" fmla="*/ 278 h 430"/>
                <a:gd name="T70" fmla="*/ 364 w 457"/>
                <a:gd name="T71" fmla="*/ 278 h 430"/>
                <a:gd name="T72" fmla="*/ 375 w 457"/>
                <a:gd name="T73" fmla="*/ 279 h 430"/>
                <a:gd name="T74" fmla="*/ 386 w 457"/>
                <a:gd name="T75" fmla="*/ 281 h 430"/>
                <a:gd name="T76" fmla="*/ 404 w 457"/>
                <a:gd name="T77" fmla="*/ 284 h 430"/>
                <a:gd name="T78" fmla="*/ 416 w 457"/>
                <a:gd name="T79" fmla="*/ 287 h 430"/>
                <a:gd name="T80" fmla="*/ 420 w 457"/>
                <a:gd name="T81" fmla="*/ 288 h 430"/>
                <a:gd name="T82" fmla="*/ 420 w 457"/>
                <a:gd name="T83" fmla="*/ 185 h 430"/>
                <a:gd name="T84" fmla="*/ 420 w 457"/>
                <a:gd name="T85" fmla="*/ 185 h 430"/>
                <a:gd name="T86" fmla="*/ 404 w 457"/>
                <a:gd name="T87" fmla="*/ 189 h 430"/>
                <a:gd name="T88" fmla="*/ 386 w 457"/>
                <a:gd name="T89" fmla="*/ 191 h 430"/>
                <a:gd name="T90" fmla="*/ 364 w 457"/>
                <a:gd name="T91" fmla="*/ 192 h 430"/>
                <a:gd name="T92" fmla="*/ 198 w 457"/>
                <a:gd name="T93" fmla="*/ 192 h 430"/>
                <a:gd name="T94" fmla="*/ 198 w 457"/>
                <a:gd name="T95" fmla="*/ 87 h 430"/>
                <a:gd name="T96" fmla="*/ 405 w 457"/>
                <a:gd name="T97" fmla="*/ 87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7" h="430">
                  <a:moveTo>
                    <a:pt x="405" y="87"/>
                  </a:moveTo>
                  <a:lnTo>
                    <a:pt x="405" y="87"/>
                  </a:lnTo>
                  <a:lnTo>
                    <a:pt x="417" y="88"/>
                  </a:lnTo>
                  <a:lnTo>
                    <a:pt x="427" y="89"/>
                  </a:lnTo>
                  <a:lnTo>
                    <a:pt x="436" y="92"/>
                  </a:lnTo>
                  <a:lnTo>
                    <a:pt x="444" y="94"/>
                  </a:lnTo>
                  <a:lnTo>
                    <a:pt x="453" y="98"/>
                  </a:lnTo>
                  <a:lnTo>
                    <a:pt x="457" y="100"/>
                  </a:lnTo>
                  <a:lnTo>
                    <a:pt x="457" y="0"/>
                  </a:lnTo>
                  <a:lnTo>
                    <a:pt x="0" y="0"/>
                  </a:lnTo>
                  <a:lnTo>
                    <a:pt x="0" y="0"/>
                  </a:lnTo>
                  <a:lnTo>
                    <a:pt x="3" y="3"/>
                  </a:lnTo>
                  <a:lnTo>
                    <a:pt x="7" y="11"/>
                  </a:lnTo>
                  <a:lnTo>
                    <a:pt x="10" y="17"/>
                  </a:lnTo>
                  <a:lnTo>
                    <a:pt x="12" y="26"/>
                  </a:lnTo>
                  <a:lnTo>
                    <a:pt x="13" y="35"/>
                  </a:lnTo>
                  <a:lnTo>
                    <a:pt x="14" y="47"/>
                  </a:lnTo>
                  <a:lnTo>
                    <a:pt x="14" y="382"/>
                  </a:lnTo>
                  <a:lnTo>
                    <a:pt x="14" y="382"/>
                  </a:lnTo>
                  <a:lnTo>
                    <a:pt x="13" y="393"/>
                  </a:lnTo>
                  <a:lnTo>
                    <a:pt x="12" y="404"/>
                  </a:lnTo>
                  <a:lnTo>
                    <a:pt x="10" y="412"/>
                  </a:lnTo>
                  <a:lnTo>
                    <a:pt x="7" y="418"/>
                  </a:lnTo>
                  <a:lnTo>
                    <a:pt x="3" y="427"/>
                  </a:lnTo>
                  <a:lnTo>
                    <a:pt x="0" y="430"/>
                  </a:lnTo>
                  <a:lnTo>
                    <a:pt x="210" y="430"/>
                  </a:lnTo>
                  <a:lnTo>
                    <a:pt x="210" y="430"/>
                  </a:lnTo>
                  <a:lnTo>
                    <a:pt x="208" y="427"/>
                  </a:lnTo>
                  <a:lnTo>
                    <a:pt x="204" y="418"/>
                  </a:lnTo>
                  <a:lnTo>
                    <a:pt x="202" y="412"/>
                  </a:lnTo>
                  <a:lnTo>
                    <a:pt x="200" y="404"/>
                  </a:lnTo>
                  <a:lnTo>
                    <a:pt x="198" y="393"/>
                  </a:lnTo>
                  <a:lnTo>
                    <a:pt x="198" y="382"/>
                  </a:lnTo>
                  <a:lnTo>
                    <a:pt x="198" y="278"/>
                  </a:lnTo>
                  <a:lnTo>
                    <a:pt x="364" y="278"/>
                  </a:lnTo>
                  <a:lnTo>
                    <a:pt x="364" y="278"/>
                  </a:lnTo>
                  <a:lnTo>
                    <a:pt x="375" y="279"/>
                  </a:lnTo>
                  <a:lnTo>
                    <a:pt x="386" y="281"/>
                  </a:lnTo>
                  <a:lnTo>
                    <a:pt x="404" y="284"/>
                  </a:lnTo>
                  <a:lnTo>
                    <a:pt x="416" y="287"/>
                  </a:lnTo>
                  <a:lnTo>
                    <a:pt x="420" y="288"/>
                  </a:lnTo>
                  <a:lnTo>
                    <a:pt x="420" y="185"/>
                  </a:lnTo>
                  <a:lnTo>
                    <a:pt x="420" y="185"/>
                  </a:lnTo>
                  <a:lnTo>
                    <a:pt x="404" y="189"/>
                  </a:lnTo>
                  <a:lnTo>
                    <a:pt x="386" y="191"/>
                  </a:lnTo>
                  <a:lnTo>
                    <a:pt x="364" y="192"/>
                  </a:lnTo>
                  <a:lnTo>
                    <a:pt x="198" y="192"/>
                  </a:lnTo>
                  <a:lnTo>
                    <a:pt x="198" y="87"/>
                  </a:lnTo>
                  <a:lnTo>
                    <a:pt x="405"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42" name="Freeform 48">
              <a:extLst>
                <a:ext uri="{FF2B5EF4-FFF2-40B4-BE49-F238E27FC236}">
                  <a16:creationId xmlns:a16="http://schemas.microsoft.com/office/drawing/2014/main" id="{9F67B512-B181-46FF-861A-1A35C1078820}"/>
                </a:ext>
              </a:extLst>
            </p:cNvPr>
            <p:cNvSpPr>
              <a:spLocks noEditPoints="1"/>
            </p:cNvSpPr>
            <p:nvPr/>
          </p:nvSpPr>
          <p:spPr bwMode="auto">
            <a:xfrm>
              <a:off x="3181350" y="4414838"/>
              <a:ext cx="136525" cy="112712"/>
            </a:xfrm>
            <a:custGeom>
              <a:avLst/>
              <a:gdLst>
                <a:gd name="T0" fmla="*/ 0 w 514"/>
                <a:gd name="T1" fmla="*/ 0 h 430"/>
                <a:gd name="T2" fmla="*/ 2 w 514"/>
                <a:gd name="T3" fmla="*/ 3 h 430"/>
                <a:gd name="T4" fmla="*/ 8 w 514"/>
                <a:gd name="T5" fmla="*/ 17 h 430"/>
                <a:gd name="T6" fmla="*/ 11 w 514"/>
                <a:gd name="T7" fmla="*/ 36 h 430"/>
                <a:gd name="T8" fmla="*/ 11 w 514"/>
                <a:gd name="T9" fmla="*/ 382 h 430"/>
                <a:gd name="T10" fmla="*/ 11 w 514"/>
                <a:gd name="T11" fmla="*/ 394 h 430"/>
                <a:gd name="T12" fmla="*/ 8 w 514"/>
                <a:gd name="T13" fmla="*/ 412 h 430"/>
                <a:gd name="T14" fmla="*/ 2 w 514"/>
                <a:gd name="T15" fmla="*/ 428 h 430"/>
                <a:gd name="T16" fmla="*/ 207 w 514"/>
                <a:gd name="T17" fmla="*/ 430 h 430"/>
                <a:gd name="T18" fmla="*/ 205 w 514"/>
                <a:gd name="T19" fmla="*/ 428 h 430"/>
                <a:gd name="T20" fmla="*/ 199 w 514"/>
                <a:gd name="T21" fmla="*/ 412 h 430"/>
                <a:gd name="T22" fmla="*/ 196 w 514"/>
                <a:gd name="T23" fmla="*/ 394 h 430"/>
                <a:gd name="T24" fmla="*/ 195 w 514"/>
                <a:gd name="T25" fmla="*/ 278 h 430"/>
                <a:gd name="T26" fmla="*/ 346 w 514"/>
                <a:gd name="T27" fmla="*/ 278 h 430"/>
                <a:gd name="T28" fmla="*/ 380 w 514"/>
                <a:gd name="T29" fmla="*/ 276 h 430"/>
                <a:gd name="T30" fmla="*/ 413 w 514"/>
                <a:gd name="T31" fmla="*/ 270 h 430"/>
                <a:gd name="T32" fmla="*/ 441 w 514"/>
                <a:gd name="T33" fmla="*/ 259 h 430"/>
                <a:gd name="T34" fmla="*/ 466 w 514"/>
                <a:gd name="T35" fmla="*/ 243 h 430"/>
                <a:gd name="T36" fmla="*/ 486 w 514"/>
                <a:gd name="T37" fmla="*/ 223 h 430"/>
                <a:gd name="T38" fmla="*/ 500 w 514"/>
                <a:gd name="T39" fmla="*/ 199 h 430"/>
                <a:gd name="T40" fmla="*/ 510 w 514"/>
                <a:gd name="T41" fmla="*/ 171 h 430"/>
                <a:gd name="T42" fmla="*/ 514 w 514"/>
                <a:gd name="T43" fmla="*/ 140 h 430"/>
                <a:gd name="T44" fmla="*/ 513 w 514"/>
                <a:gd name="T45" fmla="*/ 123 h 430"/>
                <a:gd name="T46" fmla="*/ 507 w 514"/>
                <a:gd name="T47" fmla="*/ 93 h 430"/>
                <a:gd name="T48" fmla="*/ 495 w 514"/>
                <a:gd name="T49" fmla="*/ 66 h 430"/>
                <a:gd name="T50" fmla="*/ 477 w 514"/>
                <a:gd name="T51" fmla="*/ 45 h 430"/>
                <a:gd name="T52" fmla="*/ 456 w 514"/>
                <a:gd name="T53" fmla="*/ 27 h 430"/>
                <a:gd name="T54" fmla="*/ 430 w 514"/>
                <a:gd name="T55" fmla="*/ 14 h 430"/>
                <a:gd name="T56" fmla="*/ 398 w 514"/>
                <a:gd name="T57" fmla="*/ 5 h 430"/>
                <a:gd name="T58" fmla="*/ 365 w 514"/>
                <a:gd name="T59" fmla="*/ 1 h 430"/>
                <a:gd name="T60" fmla="*/ 254 w 514"/>
                <a:gd name="T61" fmla="*/ 199 h 430"/>
                <a:gd name="T62" fmla="*/ 196 w 514"/>
                <a:gd name="T63" fmla="*/ 80 h 430"/>
                <a:gd name="T64" fmla="*/ 255 w 514"/>
                <a:gd name="T65" fmla="*/ 80 h 430"/>
                <a:gd name="T66" fmla="*/ 285 w 514"/>
                <a:gd name="T67" fmla="*/ 83 h 430"/>
                <a:gd name="T68" fmla="*/ 303 w 514"/>
                <a:gd name="T69" fmla="*/ 90 h 430"/>
                <a:gd name="T70" fmla="*/ 314 w 514"/>
                <a:gd name="T71" fmla="*/ 98 h 430"/>
                <a:gd name="T72" fmla="*/ 322 w 514"/>
                <a:gd name="T73" fmla="*/ 107 h 430"/>
                <a:gd name="T74" fmla="*/ 328 w 514"/>
                <a:gd name="T75" fmla="*/ 118 h 430"/>
                <a:gd name="T76" fmla="*/ 331 w 514"/>
                <a:gd name="T77" fmla="*/ 131 h 430"/>
                <a:gd name="T78" fmla="*/ 331 w 514"/>
                <a:gd name="T79" fmla="*/ 140 h 430"/>
                <a:gd name="T80" fmla="*/ 329 w 514"/>
                <a:gd name="T81" fmla="*/ 154 h 430"/>
                <a:gd name="T82" fmla="*/ 325 w 514"/>
                <a:gd name="T83" fmla="*/ 167 h 430"/>
                <a:gd name="T84" fmla="*/ 318 w 514"/>
                <a:gd name="T85" fmla="*/ 177 h 430"/>
                <a:gd name="T86" fmla="*/ 309 w 514"/>
                <a:gd name="T87" fmla="*/ 185 h 430"/>
                <a:gd name="T88" fmla="*/ 297 w 514"/>
                <a:gd name="T89" fmla="*/ 192 h 430"/>
                <a:gd name="T90" fmla="*/ 270 w 514"/>
                <a:gd name="T91" fmla="*/ 19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4" h="430">
                  <a:moveTo>
                    <a:pt x="346" y="0"/>
                  </a:moveTo>
                  <a:lnTo>
                    <a:pt x="0" y="0"/>
                  </a:lnTo>
                  <a:lnTo>
                    <a:pt x="0" y="0"/>
                  </a:lnTo>
                  <a:lnTo>
                    <a:pt x="2" y="3"/>
                  </a:lnTo>
                  <a:lnTo>
                    <a:pt x="6" y="11"/>
                  </a:lnTo>
                  <a:lnTo>
                    <a:pt x="8" y="17"/>
                  </a:lnTo>
                  <a:lnTo>
                    <a:pt x="9" y="26"/>
                  </a:lnTo>
                  <a:lnTo>
                    <a:pt x="11" y="36"/>
                  </a:lnTo>
                  <a:lnTo>
                    <a:pt x="11" y="47"/>
                  </a:lnTo>
                  <a:lnTo>
                    <a:pt x="11" y="382"/>
                  </a:lnTo>
                  <a:lnTo>
                    <a:pt x="11" y="382"/>
                  </a:lnTo>
                  <a:lnTo>
                    <a:pt x="11" y="394"/>
                  </a:lnTo>
                  <a:lnTo>
                    <a:pt x="9" y="404"/>
                  </a:lnTo>
                  <a:lnTo>
                    <a:pt x="8" y="412"/>
                  </a:lnTo>
                  <a:lnTo>
                    <a:pt x="6" y="419"/>
                  </a:lnTo>
                  <a:lnTo>
                    <a:pt x="2" y="428"/>
                  </a:lnTo>
                  <a:lnTo>
                    <a:pt x="0" y="430"/>
                  </a:lnTo>
                  <a:lnTo>
                    <a:pt x="207" y="430"/>
                  </a:lnTo>
                  <a:lnTo>
                    <a:pt x="207" y="430"/>
                  </a:lnTo>
                  <a:lnTo>
                    <a:pt x="205" y="428"/>
                  </a:lnTo>
                  <a:lnTo>
                    <a:pt x="201" y="418"/>
                  </a:lnTo>
                  <a:lnTo>
                    <a:pt x="199" y="412"/>
                  </a:lnTo>
                  <a:lnTo>
                    <a:pt x="197" y="404"/>
                  </a:lnTo>
                  <a:lnTo>
                    <a:pt x="196" y="394"/>
                  </a:lnTo>
                  <a:lnTo>
                    <a:pt x="195" y="382"/>
                  </a:lnTo>
                  <a:lnTo>
                    <a:pt x="195" y="278"/>
                  </a:lnTo>
                  <a:lnTo>
                    <a:pt x="346" y="278"/>
                  </a:lnTo>
                  <a:lnTo>
                    <a:pt x="346" y="278"/>
                  </a:lnTo>
                  <a:lnTo>
                    <a:pt x="364" y="278"/>
                  </a:lnTo>
                  <a:lnTo>
                    <a:pt x="380" y="276"/>
                  </a:lnTo>
                  <a:lnTo>
                    <a:pt x="397" y="273"/>
                  </a:lnTo>
                  <a:lnTo>
                    <a:pt x="413" y="270"/>
                  </a:lnTo>
                  <a:lnTo>
                    <a:pt x="427" y="265"/>
                  </a:lnTo>
                  <a:lnTo>
                    <a:pt x="441" y="259"/>
                  </a:lnTo>
                  <a:lnTo>
                    <a:pt x="455" y="251"/>
                  </a:lnTo>
                  <a:lnTo>
                    <a:pt x="466" y="243"/>
                  </a:lnTo>
                  <a:lnTo>
                    <a:pt x="476" y="234"/>
                  </a:lnTo>
                  <a:lnTo>
                    <a:pt x="486" y="223"/>
                  </a:lnTo>
                  <a:lnTo>
                    <a:pt x="494" y="212"/>
                  </a:lnTo>
                  <a:lnTo>
                    <a:pt x="500" y="199"/>
                  </a:lnTo>
                  <a:lnTo>
                    <a:pt x="507" y="185"/>
                  </a:lnTo>
                  <a:lnTo>
                    <a:pt x="510" y="171"/>
                  </a:lnTo>
                  <a:lnTo>
                    <a:pt x="513" y="156"/>
                  </a:lnTo>
                  <a:lnTo>
                    <a:pt x="514" y="140"/>
                  </a:lnTo>
                  <a:lnTo>
                    <a:pt x="514" y="140"/>
                  </a:lnTo>
                  <a:lnTo>
                    <a:pt x="513" y="123"/>
                  </a:lnTo>
                  <a:lnTo>
                    <a:pt x="511" y="107"/>
                  </a:lnTo>
                  <a:lnTo>
                    <a:pt x="507" y="93"/>
                  </a:lnTo>
                  <a:lnTo>
                    <a:pt x="501" y="79"/>
                  </a:lnTo>
                  <a:lnTo>
                    <a:pt x="495" y="66"/>
                  </a:lnTo>
                  <a:lnTo>
                    <a:pt x="487" y="55"/>
                  </a:lnTo>
                  <a:lnTo>
                    <a:pt x="477" y="45"/>
                  </a:lnTo>
                  <a:lnTo>
                    <a:pt x="467" y="35"/>
                  </a:lnTo>
                  <a:lnTo>
                    <a:pt x="456" y="27"/>
                  </a:lnTo>
                  <a:lnTo>
                    <a:pt x="443" y="21"/>
                  </a:lnTo>
                  <a:lnTo>
                    <a:pt x="430" y="14"/>
                  </a:lnTo>
                  <a:lnTo>
                    <a:pt x="414" y="9"/>
                  </a:lnTo>
                  <a:lnTo>
                    <a:pt x="398" y="5"/>
                  </a:lnTo>
                  <a:lnTo>
                    <a:pt x="382" y="2"/>
                  </a:lnTo>
                  <a:lnTo>
                    <a:pt x="365" y="1"/>
                  </a:lnTo>
                  <a:lnTo>
                    <a:pt x="346" y="0"/>
                  </a:lnTo>
                  <a:close/>
                  <a:moveTo>
                    <a:pt x="254" y="199"/>
                  </a:moveTo>
                  <a:lnTo>
                    <a:pt x="196" y="199"/>
                  </a:lnTo>
                  <a:lnTo>
                    <a:pt x="196" y="80"/>
                  </a:lnTo>
                  <a:lnTo>
                    <a:pt x="255" y="80"/>
                  </a:lnTo>
                  <a:lnTo>
                    <a:pt x="255" y="80"/>
                  </a:lnTo>
                  <a:lnTo>
                    <a:pt x="271" y="81"/>
                  </a:lnTo>
                  <a:lnTo>
                    <a:pt x="285" y="83"/>
                  </a:lnTo>
                  <a:lnTo>
                    <a:pt x="298" y="87"/>
                  </a:lnTo>
                  <a:lnTo>
                    <a:pt x="303" y="90"/>
                  </a:lnTo>
                  <a:lnTo>
                    <a:pt x="309" y="94"/>
                  </a:lnTo>
                  <a:lnTo>
                    <a:pt x="314" y="98"/>
                  </a:lnTo>
                  <a:lnTo>
                    <a:pt x="318" y="102"/>
                  </a:lnTo>
                  <a:lnTo>
                    <a:pt x="322" y="107"/>
                  </a:lnTo>
                  <a:lnTo>
                    <a:pt x="325" y="112"/>
                  </a:lnTo>
                  <a:lnTo>
                    <a:pt x="328" y="118"/>
                  </a:lnTo>
                  <a:lnTo>
                    <a:pt x="329" y="125"/>
                  </a:lnTo>
                  <a:lnTo>
                    <a:pt x="331" y="131"/>
                  </a:lnTo>
                  <a:lnTo>
                    <a:pt x="331" y="140"/>
                  </a:lnTo>
                  <a:lnTo>
                    <a:pt x="331" y="140"/>
                  </a:lnTo>
                  <a:lnTo>
                    <a:pt x="331" y="147"/>
                  </a:lnTo>
                  <a:lnTo>
                    <a:pt x="329" y="154"/>
                  </a:lnTo>
                  <a:lnTo>
                    <a:pt x="328" y="161"/>
                  </a:lnTo>
                  <a:lnTo>
                    <a:pt x="325" y="167"/>
                  </a:lnTo>
                  <a:lnTo>
                    <a:pt x="322" y="173"/>
                  </a:lnTo>
                  <a:lnTo>
                    <a:pt x="318" y="177"/>
                  </a:lnTo>
                  <a:lnTo>
                    <a:pt x="314" y="181"/>
                  </a:lnTo>
                  <a:lnTo>
                    <a:pt x="309" y="185"/>
                  </a:lnTo>
                  <a:lnTo>
                    <a:pt x="303" y="189"/>
                  </a:lnTo>
                  <a:lnTo>
                    <a:pt x="297" y="192"/>
                  </a:lnTo>
                  <a:lnTo>
                    <a:pt x="285" y="196"/>
                  </a:lnTo>
                  <a:lnTo>
                    <a:pt x="270" y="198"/>
                  </a:lnTo>
                  <a:lnTo>
                    <a:pt x="254"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43" name="Freeform 49">
              <a:extLst>
                <a:ext uri="{FF2B5EF4-FFF2-40B4-BE49-F238E27FC236}">
                  <a16:creationId xmlns:a16="http://schemas.microsoft.com/office/drawing/2014/main" id="{21A6CDE1-8279-4753-91E5-4AEEBB26E239}"/>
                </a:ext>
              </a:extLst>
            </p:cNvPr>
            <p:cNvSpPr>
              <a:spLocks/>
            </p:cNvSpPr>
            <p:nvPr/>
          </p:nvSpPr>
          <p:spPr bwMode="auto">
            <a:xfrm>
              <a:off x="3181350" y="4414838"/>
              <a:ext cx="136525" cy="112712"/>
            </a:xfrm>
            <a:custGeom>
              <a:avLst/>
              <a:gdLst>
                <a:gd name="T0" fmla="*/ 346 w 514"/>
                <a:gd name="T1" fmla="*/ 0 h 430"/>
                <a:gd name="T2" fmla="*/ 0 w 514"/>
                <a:gd name="T3" fmla="*/ 0 h 430"/>
                <a:gd name="T4" fmla="*/ 0 w 514"/>
                <a:gd name="T5" fmla="*/ 0 h 430"/>
                <a:gd name="T6" fmla="*/ 2 w 514"/>
                <a:gd name="T7" fmla="*/ 3 h 430"/>
                <a:gd name="T8" fmla="*/ 6 w 514"/>
                <a:gd name="T9" fmla="*/ 11 h 430"/>
                <a:gd name="T10" fmla="*/ 8 w 514"/>
                <a:gd name="T11" fmla="*/ 17 h 430"/>
                <a:gd name="T12" fmla="*/ 9 w 514"/>
                <a:gd name="T13" fmla="*/ 26 h 430"/>
                <a:gd name="T14" fmla="*/ 11 w 514"/>
                <a:gd name="T15" fmla="*/ 36 h 430"/>
                <a:gd name="T16" fmla="*/ 11 w 514"/>
                <a:gd name="T17" fmla="*/ 47 h 430"/>
                <a:gd name="T18" fmla="*/ 11 w 514"/>
                <a:gd name="T19" fmla="*/ 382 h 430"/>
                <a:gd name="T20" fmla="*/ 11 w 514"/>
                <a:gd name="T21" fmla="*/ 382 h 430"/>
                <a:gd name="T22" fmla="*/ 11 w 514"/>
                <a:gd name="T23" fmla="*/ 394 h 430"/>
                <a:gd name="T24" fmla="*/ 9 w 514"/>
                <a:gd name="T25" fmla="*/ 404 h 430"/>
                <a:gd name="T26" fmla="*/ 8 w 514"/>
                <a:gd name="T27" fmla="*/ 412 h 430"/>
                <a:gd name="T28" fmla="*/ 6 w 514"/>
                <a:gd name="T29" fmla="*/ 419 h 430"/>
                <a:gd name="T30" fmla="*/ 2 w 514"/>
                <a:gd name="T31" fmla="*/ 428 h 430"/>
                <a:gd name="T32" fmla="*/ 0 w 514"/>
                <a:gd name="T33" fmla="*/ 430 h 430"/>
                <a:gd name="T34" fmla="*/ 207 w 514"/>
                <a:gd name="T35" fmla="*/ 430 h 430"/>
                <a:gd name="T36" fmla="*/ 207 w 514"/>
                <a:gd name="T37" fmla="*/ 430 h 430"/>
                <a:gd name="T38" fmla="*/ 205 w 514"/>
                <a:gd name="T39" fmla="*/ 428 h 430"/>
                <a:gd name="T40" fmla="*/ 201 w 514"/>
                <a:gd name="T41" fmla="*/ 418 h 430"/>
                <a:gd name="T42" fmla="*/ 199 w 514"/>
                <a:gd name="T43" fmla="*/ 412 h 430"/>
                <a:gd name="T44" fmla="*/ 197 w 514"/>
                <a:gd name="T45" fmla="*/ 404 h 430"/>
                <a:gd name="T46" fmla="*/ 196 w 514"/>
                <a:gd name="T47" fmla="*/ 394 h 430"/>
                <a:gd name="T48" fmla="*/ 195 w 514"/>
                <a:gd name="T49" fmla="*/ 382 h 430"/>
                <a:gd name="T50" fmla="*/ 195 w 514"/>
                <a:gd name="T51" fmla="*/ 278 h 430"/>
                <a:gd name="T52" fmla="*/ 346 w 514"/>
                <a:gd name="T53" fmla="*/ 278 h 430"/>
                <a:gd name="T54" fmla="*/ 346 w 514"/>
                <a:gd name="T55" fmla="*/ 278 h 430"/>
                <a:gd name="T56" fmla="*/ 364 w 514"/>
                <a:gd name="T57" fmla="*/ 278 h 430"/>
                <a:gd name="T58" fmla="*/ 380 w 514"/>
                <a:gd name="T59" fmla="*/ 276 h 430"/>
                <a:gd name="T60" fmla="*/ 397 w 514"/>
                <a:gd name="T61" fmla="*/ 273 h 430"/>
                <a:gd name="T62" fmla="*/ 413 w 514"/>
                <a:gd name="T63" fmla="*/ 270 h 430"/>
                <a:gd name="T64" fmla="*/ 427 w 514"/>
                <a:gd name="T65" fmla="*/ 265 h 430"/>
                <a:gd name="T66" fmla="*/ 441 w 514"/>
                <a:gd name="T67" fmla="*/ 259 h 430"/>
                <a:gd name="T68" fmla="*/ 455 w 514"/>
                <a:gd name="T69" fmla="*/ 251 h 430"/>
                <a:gd name="T70" fmla="*/ 466 w 514"/>
                <a:gd name="T71" fmla="*/ 243 h 430"/>
                <a:gd name="T72" fmla="*/ 476 w 514"/>
                <a:gd name="T73" fmla="*/ 234 h 430"/>
                <a:gd name="T74" fmla="*/ 486 w 514"/>
                <a:gd name="T75" fmla="*/ 223 h 430"/>
                <a:gd name="T76" fmla="*/ 494 w 514"/>
                <a:gd name="T77" fmla="*/ 212 h 430"/>
                <a:gd name="T78" fmla="*/ 500 w 514"/>
                <a:gd name="T79" fmla="*/ 199 h 430"/>
                <a:gd name="T80" fmla="*/ 507 w 514"/>
                <a:gd name="T81" fmla="*/ 185 h 430"/>
                <a:gd name="T82" fmla="*/ 510 w 514"/>
                <a:gd name="T83" fmla="*/ 171 h 430"/>
                <a:gd name="T84" fmla="*/ 513 w 514"/>
                <a:gd name="T85" fmla="*/ 156 h 430"/>
                <a:gd name="T86" fmla="*/ 514 w 514"/>
                <a:gd name="T87" fmla="*/ 140 h 430"/>
                <a:gd name="T88" fmla="*/ 514 w 514"/>
                <a:gd name="T89" fmla="*/ 140 h 430"/>
                <a:gd name="T90" fmla="*/ 513 w 514"/>
                <a:gd name="T91" fmla="*/ 123 h 430"/>
                <a:gd name="T92" fmla="*/ 511 w 514"/>
                <a:gd name="T93" fmla="*/ 107 h 430"/>
                <a:gd name="T94" fmla="*/ 507 w 514"/>
                <a:gd name="T95" fmla="*/ 93 h 430"/>
                <a:gd name="T96" fmla="*/ 501 w 514"/>
                <a:gd name="T97" fmla="*/ 79 h 430"/>
                <a:gd name="T98" fmla="*/ 495 w 514"/>
                <a:gd name="T99" fmla="*/ 66 h 430"/>
                <a:gd name="T100" fmla="*/ 487 w 514"/>
                <a:gd name="T101" fmla="*/ 55 h 430"/>
                <a:gd name="T102" fmla="*/ 477 w 514"/>
                <a:gd name="T103" fmla="*/ 45 h 430"/>
                <a:gd name="T104" fmla="*/ 467 w 514"/>
                <a:gd name="T105" fmla="*/ 35 h 430"/>
                <a:gd name="T106" fmla="*/ 456 w 514"/>
                <a:gd name="T107" fmla="*/ 27 h 430"/>
                <a:gd name="T108" fmla="*/ 443 w 514"/>
                <a:gd name="T109" fmla="*/ 21 h 430"/>
                <a:gd name="T110" fmla="*/ 430 w 514"/>
                <a:gd name="T111" fmla="*/ 14 h 430"/>
                <a:gd name="T112" fmla="*/ 414 w 514"/>
                <a:gd name="T113" fmla="*/ 9 h 430"/>
                <a:gd name="T114" fmla="*/ 398 w 514"/>
                <a:gd name="T115" fmla="*/ 5 h 430"/>
                <a:gd name="T116" fmla="*/ 382 w 514"/>
                <a:gd name="T117" fmla="*/ 2 h 430"/>
                <a:gd name="T118" fmla="*/ 365 w 514"/>
                <a:gd name="T119" fmla="*/ 1 h 430"/>
                <a:gd name="T120" fmla="*/ 346 w 514"/>
                <a:gd name="T121"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4" h="430">
                  <a:moveTo>
                    <a:pt x="346" y="0"/>
                  </a:moveTo>
                  <a:lnTo>
                    <a:pt x="0" y="0"/>
                  </a:lnTo>
                  <a:lnTo>
                    <a:pt x="0" y="0"/>
                  </a:lnTo>
                  <a:lnTo>
                    <a:pt x="2" y="3"/>
                  </a:lnTo>
                  <a:lnTo>
                    <a:pt x="6" y="11"/>
                  </a:lnTo>
                  <a:lnTo>
                    <a:pt x="8" y="17"/>
                  </a:lnTo>
                  <a:lnTo>
                    <a:pt x="9" y="26"/>
                  </a:lnTo>
                  <a:lnTo>
                    <a:pt x="11" y="36"/>
                  </a:lnTo>
                  <a:lnTo>
                    <a:pt x="11" y="47"/>
                  </a:lnTo>
                  <a:lnTo>
                    <a:pt x="11" y="382"/>
                  </a:lnTo>
                  <a:lnTo>
                    <a:pt x="11" y="382"/>
                  </a:lnTo>
                  <a:lnTo>
                    <a:pt x="11" y="394"/>
                  </a:lnTo>
                  <a:lnTo>
                    <a:pt x="9" y="404"/>
                  </a:lnTo>
                  <a:lnTo>
                    <a:pt x="8" y="412"/>
                  </a:lnTo>
                  <a:lnTo>
                    <a:pt x="6" y="419"/>
                  </a:lnTo>
                  <a:lnTo>
                    <a:pt x="2" y="428"/>
                  </a:lnTo>
                  <a:lnTo>
                    <a:pt x="0" y="430"/>
                  </a:lnTo>
                  <a:lnTo>
                    <a:pt x="207" y="430"/>
                  </a:lnTo>
                  <a:lnTo>
                    <a:pt x="207" y="430"/>
                  </a:lnTo>
                  <a:lnTo>
                    <a:pt x="205" y="428"/>
                  </a:lnTo>
                  <a:lnTo>
                    <a:pt x="201" y="418"/>
                  </a:lnTo>
                  <a:lnTo>
                    <a:pt x="199" y="412"/>
                  </a:lnTo>
                  <a:lnTo>
                    <a:pt x="197" y="404"/>
                  </a:lnTo>
                  <a:lnTo>
                    <a:pt x="196" y="394"/>
                  </a:lnTo>
                  <a:lnTo>
                    <a:pt x="195" y="382"/>
                  </a:lnTo>
                  <a:lnTo>
                    <a:pt x="195" y="278"/>
                  </a:lnTo>
                  <a:lnTo>
                    <a:pt x="346" y="278"/>
                  </a:lnTo>
                  <a:lnTo>
                    <a:pt x="346" y="278"/>
                  </a:lnTo>
                  <a:lnTo>
                    <a:pt x="364" y="278"/>
                  </a:lnTo>
                  <a:lnTo>
                    <a:pt x="380" y="276"/>
                  </a:lnTo>
                  <a:lnTo>
                    <a:pt x="397" y="273"/>
                  </a:lnTo>
                  <a:lnTo>
                    <a:pt x="413" y="270"/>
                  </a:lnTo>
                  <a:lnTo>
                    <a:pt x="427" y="265"/>
                  </a:lnTo>
                  <a:lnTo>
                    <a:pt x="441" y="259"/>
                  </a:lnTo>
                  <a:lnTo>
                    <a:pt x="455" y="251"/>
                  </a:lnTo>
                  <a:lnTo>
                    <a:pt x="466" y="243"/>
                  </a:lnTo>
                  <a:lnTo>
                    <a:pt x="476" y="234"/>
                  </a:lnTo>
                  <a:lnTo>
                    <a:pt x="486" y="223"/>
                  </a:lnTo>
                  <a:lnTo>
                    <a:pt x="494" y="212"/>
                  </a:lnTo>
                  <a:lnTo>
                    <a:pt x="500" y="199"/>
                  </a:lnTo>
                  <a:lnTo>
                    <a:pt x="507" y="185"/>
                  </a:lnTo>
                  <a:lnTo>
                    <a:pt x="510" y="171"/>
                  </a:lnTo>
                  <a:lnTo>
                    <a:pt x="513" y="156"/>
                  </a:lnTo>
                  <a:lnTo>
                    <a:pt x="514" y="140"/>
                  </a:lnTo>
                  <a:lnTo>
                    <a:pt x="514" y="140"/>
                  </a:lnTo>
                  <a:lnTo>
                    <a:pt x="513" y="123"/>
                  </a:lnTo>
                  <a:lnTo>
                    <a:pt x="511" y="107"/>
                  </a:lnTo>
                  <a:lnTo>
                    <a:pt x="507" y="93"/>
                  </a:lnTo>
                  <a:lnTo>
                    <a:pt x="501" y="79"/>
                  </a:lnTo>
                  <a:lnTo>
                    <a:pt x="495" y="66"/>
                  </a:lnTo>
                  <a:lnTo>
                    <a:pt x="487" y="55"/>
                  </a:lnTo>
                  <a:lnTo>
                    <a:pt x="477" y="45"/>
                  </a:lnTo>
                  <a:lnTo>
                    <a:pt x="467" y="35"/>
                  </a:lnTo>
                  <a:lnTo>
                    <a:pt x="456" y="27"/>
                  </a:lnTo>
                  <a:lnTo>
                    <a:pt x="443" y="21"/>
                  </a:lnTo>
                  <a:lnTo>
                    <a:pt x="430" y="14"/>
                  </a:lnTo>
                  <a:lnTo>
                    <a:pt x="414" y="9"/>
                  </a:lnTo>
                  <a:lnTo>
                    <a:pt x="398" y="5"/>
                  </a:lnTo>
                  <a:lnTo>
                    <a:pt x="382" y="2"/>
                  </a:lnTo>
                  <a:lnTo>
                    <a:pt x="365" y="1"/>
                  </a:lnTo>
                  <a:lnTo>
                    <a:pt x="3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44" name="Freeform 50">
              <a:extLst>
                <a:ext uri="{FF2B5EF4-FFF2-40B4-BE49-F238E27FC236}">
                  <a16:creationId xmlns:a16="http://schemas.microsoft.com/office/drawing/2014/main" id="{29A03D26-E6A3-4C50-9768-FFD43E884C46}"/>
                </a:ext>
              </a:extLst>
            </p:cNvPr>
            <p:cNvSpPr>
              <a:spLocks/>
            </p:cNvSpPr>
            <p:nvPr/>
          </p:nvSpPr>
          <p:spPr bwMode="auto">
            <a:xfrm>
              <a:off x="3233738" y="4435475"/>
              <a:ext cx="36513" cy="31750"/>
            </a:xfrm>
            <a:custGeom>
              <a:avLst/>
              <a:gdLst>
                <a:gd name="T0" fmla="*/ 58 w 135"/>
                <a:gd name="T1" fmla="*/ 119 h 119"/>
                <a:gd name="T2" fmla="*/ 0 w 135"/>
                <a:gd name="T3" fmla="*/ 119 h 119"/>
                <a:gd name="T4" fmla="*/ 0 w 135"/>
                <a:gd name="T5" fmla="*/ 0 h 119"/>
                <a:gd name="T6" fmla="*/ 59 w 135"/>
                <a:gd name="T7" fmla="*/ 0 h 119"/>
                <a:gd name="T8" fmla="*/ 59 w 135"/>
                <a:gd name="T9" fmla="*/ 0 h 119"/>
                <a:gd name="T10" fmla="*/ 75 w 135"/>
                <a:gd name="T11" fmla="*/ 1 h 119"/>
                <a:gd name="T12" fmla="*/ 89 w 135"/>
                <a:gd name="T13" fmla="*/ 3 h 119"/>
                <a:gd name="T14" fmla="*/ 102 w 135"/>
                <a:gd name="T15" fmla="*/ 7 h 119"/>
                <a:gd name="T16" fmla="*/ 107 w 135"/>
                <a:gd name="T17" fmla="*/ 10 h 119"/>
                <a:gd name="T18" fmla="*/ 113 w 135"/>
                <a:gd name="T19" fmla="*/ 14 h 119"/>
                <a:gd name="T20" fmla="*/ 118 w 135"/>
                <a:gd name="T21" fmla="*/ 18 h 119"/>
                <a:gd name="T22" fmla="*/ 122 w 135"/>
                <a:gd name="T23" fmla="*/ 22 h 119"/>
                <a:gd name="T24" fmla="*/ 126 w 135"/>
                <a:gd name="T25" fmla="*/ 27 h 119"/>
                <a:gd name="T26" fmla="*/ 129 w 135"/>
                <a:gd name="T27" fmla="*/ 32 h 119"/>
                <a:gd name="T28" fmla="*/ 132 w 135"/>
                <a:gd name="T29" fmla="*/ 38 h 119"/>
                <a:gd name="T30" fmla="*/ 133 w 135"/>
                <a:gd name="T31" fmla="*/ 45 h 119"/>
                <a:gd name="T32" fmla="*/ 135 w 135"/>
                <a:gd name="T33" fmla="*/ 51 h 119"/>
                <a:gd name="T34" fmla="*/ 135 w 135"/>
                <a:gd name="T35" fmla="*/ 60 h 119"/>
                <a:gd name="T36" fmla="*/ 135 w 135"/>
                <a:gd name="T37" fmla="*/ 60 h 119"/>
                <a:gd name="T38" fmla="*/ 135 w 135"/>
                <a:gd name="T39" fmla="*/ 67 h 119"/>
                <a:gd name="T40" fmla="*/ 133 w 135"/>
                <a:gd name="T41" fmla="*/ 74 h 119"/>
                <a:gd name="T42" fmla="*/ 132 w 135"/>
                <a:gd name="T43" fmla="*/ 81 h 119"/>
                <a:gd name="T44" fmla="*/ 129 w 135"/>
                <a:gd name="T45" fmla="*/ 87 h 119"/>
                <a:gd name="T46" fmla="*/ 126 w 135"/>
                <a:gd name="T47" fmla="*/ 93 h 119"/>
                <a:gd name="T48" fmla="*/ 122 w 135"/>
                <a:gd name="T49" fmla="*/ 97 h 119"/>
                <a:gd name="T50" fmla="*/ 118 w 135"/>
                <a:gd name="T51" fmla="*/ 101 h 119"/>
                <a:gd name="T52" fmla="*/ 113 w 135"/>
                <a:gd name="T53" fmla="*/ 105 h 119"/>
                <a:gd name="T54" fmla="*/ 107 w 135"/>
                <a:gd name="T55" fmla="*/ 109 h 119"/>
                <a:gd name="T56" fmla="*/ 101 w 135"/>
                <a:gd name="T57" fmla="*/ 112 h 119"/>
                <a:gd name="T58" fmla="*/ 89 w 135"/>
                <a:gd name="T59" fmla="*/ 116 h 119"/>
                <a:gd name="T60" fmla="*/ 74 w 135"/>
                <a:gd name="T61" fmla="*/ 118 h 119"/>
                <a:gd name="T62" fmla="*/ 58 w 135"/>
                <a:gd name="T6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5" h="119">
                  <a:moveTo>
                    <a:pt x="58" y="119"/>
                  </a:moveTo>
                  <a:lnTo>
                    <a:pt x="0" y="119"/>
                  </a:lnTo>
                  <a:lnTo>
                    <a:pt x="0" y="0"/>
                  </a:lnTo>
                  <a:lnTo>
                    <a:pt x="59" y="0"/>
                  </a:lnTo>
                  <a:lnTo>
                    <a:pt x="59" y="0"/>
                  </a:lnTo>
                  <a:lnTo>
                    <a:pt x="75" y="1"/>
                  </a:lnTo>
                  <a:lnTo>
                    <a:pt x="89" y="3"/>
                  </a:lnTo>
                  <a:lnTo>
                    <a:pt x="102" y="7"/>
                  </a:lnTo>
                  <a:lnTo>
                    <a:pt x="107" y="10"/>
                  </a:lnTo>
                  <a:lnTo>
                    <a:pt x="113" y="14"/>
                  </a:lnTo>
                  <a:lnTo>
                    <a:pt x="118" y="18"/>
                  </a:lnTo>
                  <a:lnTo>
                    <a:pt x="122" y="22"/>
                  </a:lnTo>
                  <a:lnTo>
                    <a:pt x="126" y="27"/>
                  </a:lnTo>
                  <a:lnTo>
                    <a:pt x="129" y="32"/>
                  </a:lnTo>
                  <a:lnTo>
                    <a:pt x="132" y="38"/>
                  </a:lnTo>
                  <a:lnTo>
                    <a:pt x="133" y="45"/>
                  </a:lnTo>
                  <a:lnTo>
                    <a:pt x="135" y="51"/>
                  </a:lnTo>
                  <a:lnTo>
                    <a:pt x="135" y="60"/>
                  </a:lnTo>
                  <a:lnTo>
                    <a:pt x="135" y="60"/>
                  </a:lnTo>
                  <a:lnTo>
                    <a:pt x="135" y="67"/>
                  </a:lnTo>
                  <a:lnTo>
                    <a:pt x="133" y="74"/>
                  </a:lnTo>
                  <a:lnTo>
                    <a:pt x="132" y="81"/>
                  </a:lnTo>
                  <a:lnTo>
                    <a:pt x="129" y="87"/>
                  </a:lnTo>
                  <a:lnTo>
                    <a:pt x="126" y="93"/>
                  </a:lnTo>
                  <a:lnTo>
                    <a:pt x="122" y="97"/>
                  </a:lnTo>
                  <a:lnTo>
                    <a:pt x="118" y="101"/>
                  </a:lnTo>
                  <a:lnTo>
                    <a:pt x="113" y="105"/>
                  </a:lnTo>
                  <a:lnTo>
                    <a:pt x="107" y="109"/>
                  </a:lnTo>
                  <a:lnTo>
                    <a:pt x="101" y="112"/>
                  </a:lnTo>
                  <a:lnTo>
                    <a:pt x="89" y="116"/>
                  </a:lnTo>
                  <a:lnTo>
                    <a:pt x="74" y="118"/>
                  </a:lnTo>
                  <a:lnTo>
                    <a:pt x="58" y="1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grpSp>
    </p:spTree>
    <p:extLst>
      <p:ext uri="{BB962C8B-B14F-4D97-AF65-F5344CB8AC3E}">
        <p14:creationId xmlns:p14="http://schemas.microsoft.com/office/powerpoint/2010/main" val="972684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Jornadas_2022">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E69C285-1BB7-0645-8F77-A7A61AA0CADD}"/>
              </a:ext>
            </a:extLst>
          </p:cNvPr>
          <p:cNvSpPr/>
          <p:nvPr userDrawn="1"/>
        </p:nvSpPr>
        <p:spPr>
          <a:xfrm>
            <a:off x="0" y="-62751"/>
            <a:ext cx="1219200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5482B5CA-E49D-6744-8292-DFBC6A05FD3C}" type="slidenum">
              <a:rPr kumimoji="0" lang="en-US" sz="11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 Same Side Corner Rectangle 9">
            <a:extLst>
              <a:ext uri="{FF2B5EF4-FFF2-40B4-BE49-F238E27FC236}">
                <a16:creationId xmlns:a16="http://schemas.microsoft.com/office/drawing/2014/main" id="{5E06CED5-008B-EC4A-8DFA-7A1DEF50E07A}"/>
              </a:ext>
            </a:extLst>
          </p:cNvPr>
          <p:cNvSpPr/>
          <p:nvPr userDrawn="1"/>
        </p:nvSpPr>
        <p:spPr>
          <a:xfrm rot="10800000">
            <a:off x="0" y="-1"/>
            <a:ext cx="12204040" cy="755823"/>
          </a:xfrm>
          <a:prstGeom prst="round2Same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sz="2400"/>
          </a:p>
        </p:txBody>
      </p:sp>
      <p:sp>
        <p:nvSpPr>
          <p:cNvPr id="25" name="Slide Number Placeholder 2">
            <a:extLst>
              <a:ext uri="{FF2B5EF4-FFF2-40B4-BE49-F238E27FC236}">
                <a16:creationId xmlns:a16="http://schemas.microsoft.com/office/drawing/2014/main" id="{E06616E9-807D-4C46-80D6-BF20FEDF305A}"/>
              </a:ext>
            </a:extLst>
          </p:cNvPr>
          <p:cNvSpPr>
            <a:spLocks noGrp="1"/>
          </p:cNvSpPr>
          <p:nvPr>
            <p:ph type="sldNum" sz="quarter" idx="4"/>
          </p:nvPr>
        </p:nvSpPr>
        <p:spPr>
          <a:xfrm>
            <a:off x="11667031" y="6616404"/>
            <a:ext cx="428869" cy="150305"/>
          </a:xfrm>
          <a:prstGeom prst="rect">
            <a:avLst/>
          </a:prstGeom>
        </p:spPr>
        <p:txBody>
          <a:bodyPr/>
          <a:lstStyle>
            <a:lvl1pPr algn="r">
              <a:defRPr sz="800"/>
            </a:lvl1pPr>
          </a:lstStyle>
          <a:p>
            <a:fld id="{5482B5CA-E49D-6744-8292-DFBC6A05FD3C}" type="slidenum">
              <a:rPr lang="en-US" smtClean="0"/>
              <a:pPr/>
              <a:t>‹Nº›</a:t>
            </a:fld>
            <a:endParaRPr lang="en-US"/>
          </a:p>
        </p:txBody>
      </p:sp>
      <p:sp>
        <p:nvSpPr>
          <p:cNvPr id="13" name="Graphic 25">
            <a:extLst>
              <a:ext uri="{FF2B5EF4-FFF2-40B4-BE49-F238E27FC236}">
                <a16:creationId xmlns:a16="http://schemas.microsoft.com/office/drawing/2014/main" id="{87ED25A4-1D16-2C4F-9A1F-9212E6708593}"/>
              </a:ext>
            </a:extLst>
          </p:cNvPr>
          <p:cNvSpPr>
            <a:spLocks noChangeAspect="1"/>
          </p:cNvSpPr>
          <p:nvPr userDrawn="1"/>
        </p:nvSpPr>
        <p:spPr>
          <a:xfrm>
            <a:off x="247181" y="277581"/>
            <a:ext cx="197991" cy="168000"/>
          </a:xfrm>
          <a:custGeom>
            <a:avLst/>
            <a:gdLst>
              <a:gd name="connsiteX0" fmla="*/ 131731 w 228885"/>
              <a:gd name="connsiteY0" fmla="*/ 194215 h 194214"/>
              <a:gd name="connsiteX1" fmla="*/ 99251 w 228885"/>
              <a:gd name="connsiteY1" fmla="*/ 194215 h 194214"/>
              <a:gd name="connsiteX2" fmla="*/ 184880 w 228885"/>
              <a:gd name="connsiteY2" fmla="*/ 109156 h 194214"/>
              <a:gd name="connsiteX3" fmla="*/ 0 w 228885"/>
              <a:gd name="connsiteY3" fmla="*/ 109156 h 194214"/>
              <a:gd name="connsiteX4" fmla="*/ 0 w 228885"/>
              <a:gd name="connsiteY4" fmla="*/ 85058 h 194214"/>
              <a:gd name="connsiteX5" fmla="*/ 184785 w 228885"/>
              <a:gd name="connsiteY5" fmla="*/ 85058 h 194214"/>
              <a:gd name="connsiteX6" fmla="*/ 99155 w 228885"/>
              <a:gd name="connsiteY6" fmla="*/ 0 h 194214"/>
              <a:gd name="connsiteX7" fmla="*/ 131636 w 228885"/>
              <a:gd name="connsiteY7" fmla="*/ 0 h 194214"/>
              <a:gd name="connsiteX8" fmla="*/ 228886 w 228885"/>
              <a:gd name="connsiteY8" fmla="*/ 97250 h 194214"/>
              <a:gd name="connsiteX9" fmla="*/ 131731 w 228885"/>
              <a:gd name="connsiteY9" fmla="*/ 194215 h 19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85" h="194214">
                <a:moveTo>
                  <a:pt x="131731" y="194215"/>
                </a:moveTo>
                <a:lnTo>
                  <a:pt x="99251" y="194215"/>
                </a:lnTo>
                <a:lnTo>
                  <a:pt x="184880" y="109156"/>
                </a:lnTo>
                <a:lnTo>
                  <a:pt x="0" y="109156"/>
                </a:lnTo>
                <a:lnTo>
                  <a:pt x="0" y="85058"/>
                </a:lnTo>
                <a:lnTo>
                  <a:pt x="184785" y="85058"/>
                </a:lnTo>
                <a:lnTo>
                  <a:pt x="99155" y="0"/>
                </a:lnTo>
                <a:lnTo>
                  <a:pt x="131636" y="0"/>
                </a:lnTo>
                <a:lnTo>
                  <a:pt x="228886" y="97250"/>
                </a:lnTo>
                <a:lnTo>
                  <a:pt x="131731" y="194215"/>
                </a:lnTo>
                <a:close/>
              </a:path>
            </a:pathLst>
          </a:custGeom>
          <a:solidFill>
            <a:srgbClr val="0451E4"/>
          </a:solidFill>
          <a:ln w="9525" cap="flat">
            <a:noFill/>
            <a:prstDash val="solid"/>
            <a:miter/>
          </a:ln>
        </p:spPr>
        <p:txBody>
          <a:bodyPr rtlCol="0" anchor="ctr"/>
          <a:lstStyle/>
          <a:p>
            <a:endParaRPr lang="x-none" sz="2400"/>
          </a:p>
        </p:txBody>
      </p:sp>
      <p:sp>
        <p:nvSpPr>
          <p:cNvPr id="14" name="Text Placeholder 2">
            <a:extLst>
              <a:ext uri="{FF2B5EF4-FFF2-40B4-BE49-F238E27FC236}">
                <a16:creationId xmlns:a16="http://schemas.microsoft.com/office/drawing/2014/main" id="{5BD93EE0-5B87-E844-8F84-F7937C590591}"/>
              </a:ext>
            </a:extLst>
          </p:cNvPr>
          <p:cNvSpPr>
            <a:spLocks noGrp="1"/>
          </p:cNvSpPr>
          <p:nvPr>
            <p:ph type="body" sz="quarter" idx="56" hasCustomPrompt="1"/>
          </p:nvPr>
        </p:nvSpPr>
        <p:spPr>
          <a:xfrm>
            <a:off x="561601" y="199432"/>
            <a:ext cx="10551583" cy="349249"/>
          </a:xfrm>
          <a:prstGeom prst="rect">
            <a:avLst/>
          </a:prstGeom>
        </p:spPr>
        <p:txBody>
          <a:bodyPr lIns="0"/>
          <a:lstStyle>
            <a:lvl1pPr marL="0" indent="0">
              <a:buNone/>
              <a:defRPr sz="1467" b="1">
                <a:solidFill>
                  <a:schemeClr val="tx1"/>
                </a:solidFill>
              </a:defRPr>
            </a:lvl1pPr>
            <a:lvl2pPr marL="243410" indent="0">
              <a:buNone/>
              <a:defRPr sz="1467" b="1">
                <a:solidFill>
                  <a:schemeClr val="tx1"/>
                </a:solidFill>
              </a:defRPr>
            </a:lvl2pPr>
            <a:lvl3pPr marL="507987" indent="0">
              <a:buNone/>
              <a:defRPr sz="1467" b="1">
                <a:solidFill>
                  <a:schemeClr val="tx1"/>
                </a:solidFill>
              </a:defRPr>
            </a:lvl3pPr>
            <a:lvl4pPr marL="721766" indent="0">
              <a:buNone/>
              <a:defRPr sz="1467" b="1">
                <a:solidFill>
                  <a:schemeClr val="tx1"/>
                </a:solidFill>
              </a:defRPr>
            </a:lvl4pPr>
            <a:lvl5pPr marL="954592" indent="0">
              <a:buNone/>
              <a:defRPr sz="1467" b="1">
                <a:solidFill>
                  <a:schemeClr val="tx1"/>
                </a:solidFill>
              </a:defRPr>
            </a:lvl5pPr>
          </a:lstStyle>
          <a:p>
            <a:pPr lvl="0"/>
            <a:r>
              <a:rPr lang="es-ES"/>
              <a:t>TÍTULO SIMULADO</a:t>
            </a:r>
          </a:p>
        </p:txBody>
      </p:sp>
      <p:sp>
        <p:nvSpPr>
          <p:cNvPr id="27" name="Text Placeholder 2">
            <a:extLst>
              <a:ext uri="{FF2B5EF4-FFF2-40B4-BE49-F238E27FC236}">
                <a16:creationId xmlns:a16="http://schemas.microsoft.com/office/drawing/2014/main" id="{414D5135-9A13-5D47-81A7-7D546AB8F512}"/>
              </a:ext>
            </a:extLst>
          </p:cNvPr>
          <p:cNvSpPr>
            <a:spLocks noGrp="1"/>
          </p:cNvSpPr>
          <p:nvPr>
            <p:ph type="body" sz="quarter" idx="57" hasCustomPrompt="1"/>
          </p:nvPr>
        </p:nvSpPr>
        <p:spPr>
          <a:xfrm>
            <a:off x="227600" y="980198"/>
            <a:ext cx="11743141" cy="384737"/>
          </a:xfrm>
          <a:prstGeom prst="rect">
            <a:avLst/>
          </a:prstGeom>
        </p:spPr>
        <p:txBody>
          <a:bodyPr/>
          <a:lstStyle>
            <a:lvl1pPr marL="0" marR="0" indent="0" algn="l" defTabSz="609585" rtl="0" eaLnBrk="1" fontAlgn="auto" latinLnBrk="0" hangingPunct="1">
              <a:lnSpc>
                <a:spcPct val="100000"/>
              </a:lnSpc>
              <a:spcBef>
                <a:spcPts val="800"/>
              </a:spcBef>
              <a:spcAft>
                <a:spcPts val="0"/>
              </a:spcAft>
              <a:buClr>
                <a:srgbClr val="0067A8"/>
              </a:buClr>
              <a:buSzPct val="95000"/>
              <a:buFont typeface="Lucida Grande"/>
              <a:buNone/>
              <a:tabLst/>
              <a:defRPr sz="1600" b="1">
                <a:solidFill>
                  <a:srgbClr val="0451E4"/>
                </a:solidFill>
              </a:defRPr>
            </a:lvl1pPr>
            <a:lvl2pPr marL="243410" indent="0">
              <a:lnSpc>
                <a:spcPct val="100000"/>
              </a:lnSpc>
              <a:buNone/>
              <a:defRPr sz="1467">
                <a:solidFill>
                  <a:schemeClr val="tx1"/>
                </a:solidFill>
              </a:defRPr>
            </a:lvl2pPr>
            <a:lvl3pPr marL="507987" indent="0">
              <a:lnSpc>
                <a:spcPct val="100000"/>
              </a:lnSpc>
              <a:buNone/>
              <a:defRPr sz="1467">
                <a:solidFill>
                  <a:schemeClr val="tx1"/>
                </a:solidFill>
              </a:defRPr>
            </a:lvl3pPr>
            <a:lvl4pPr marL="721766" indent="0">
              <a:lnSpc>
                <a:spcPct val="100000"/>
              </a:lnSpc>
              <a:buNone/>
              <a:defRPr sz="1467">
                <a:solidFill>
                  <a:schemeClr val="tx1"/>
                </a:solidFill>
              </a:defRPr>
            </a:lvl4pPr>
            <a:lvl5pPr marL="954592" indent="0">
              <a:lnSpc>
                <a:spcPct val="100000"/>
              </a:lnSpc>
              <a:buNone/>
              <a:defRPr sz="1467">
                <a:solidFill>
                  <a:schemeClr val="tx1"/>
                </a:solidFill>
              </a:defRPr>
            </a:lvl5pPr>
          </a:lstStyle>
          <a:p>
            <a:pPr lvl="0"/>
            <a:r>
              <a:rPr lang="en-US"/>
              <a:t>TÍTULO SIMULADO 01</a:t>
            </a:r>
          </a:p>
        </p:txBody>
      </p:sp>
      <p:sp>
        <p:nvSpPr>
          <p:cNvPr id="28" name="Text Placeholder 2">
            <a:extLst>
              <a:ext uri="{FF2B5EF4-FFF2-40B4-BE49-F238E27FC236}">
                <a16:creationId xmlns:a16="http://schemas.microsoft.com/office/drawing/2014/main" id="{08E3C32D-4FBE-914F-ABE8-34600C3F044E}"/>
              </a:ext>
            </a:extLst>
          </p:cNvPr>
          <p:cNvSpPr>
            <a:spLocks noGrp="1"/>
          </p:cNvSpPr>
          <p:nvPr>
            <p:ph type="body" sz="quarter" idx="58" hasCustomPrompt="1"/>
          </p:nvPr>
        </p:nvSpPr>
        <p:spPr>
          <a:xfrm>
            <a:off x="227600" y="1430466"/>
            <a:ext cx="11743141" cy="1103959"/>
          </a:xfrm>
          <a:prstGeom prst="rect">
            <a:avLst/>
          </a:prstGeom>
        </p:spPr>
        <p:txBody>
          <a:bodyPr/>
          <a:lstStyle>
            <a:lvl1pPr marL="0" marR="0" indent="0" algn="l" defTabSz="609585" rtl="0" eaLnBrk="1" fontAlgn="auto" latinLnBrk="0" hangingPunct="1">
              <a:lnSpc>
                <a:spcPct val="100000"/>
              </a:lnSpc>
              <a:spcBef>
                <a:spcPts val="800"/>
              </a:spcBef>
              <a:spcAft>
                <a:spcPts val="0"/>
              </a:spcAft>
              <a:buClr>
                <a:srgbClr val="0067A8"/>
              </a:buClr>
              <a:buSzPct val="95000"/>
              <a:buFont typeface="Lucida Grande"/>
              <a:buNone/>
              <a:tabLst/>
              <a:defRPr sz="1600">
                <a:solidFill>
                  <a:schemeClr val="tx1"/>
                </a:solidFill>
              </a:defRPr>
            </a:lvl1pPr>
            <a:lvl2pPr marL="243410" indent="0">
              <a:lnSpc>
                <a:spcPct val="100000"/>
              </a:lnSpc>
              <a:buNone/>
              <a:defRPr sz="1467">
                <a:solidFill>
                  <a:schemeClr val="tx1"/>
                </a:solidFill>
              </a:defRPr>
            </a:lvl2pPr>
            <a:lvl3pPr marL="507987" indent="0">
              <a:lnSpc>
                <a:spcPct val="100000"/>
              </a:lnSpc>
              <a:buNone/>
              <a:defRPr sz="1467">
                <a:solidFill>
                  <a:schemeClr val="tx1"/>
                </a:solidFill>
              </a:defRPr>
            </a:lvl3pPr>
            <a:lvl4pPr marL="721766" indent="0">
              <a:lnSpc>
                <a:spcPct val="100000"/>
              </a:lnSpc>
              <a:buNone/>
              <a:defRPr sz="1467">
                <a:solidFill>
                  <a:schemeClr val="tx1"/>
                </a:solidFill>
              </a:defRPr>
            </a:lvl4pPr>
            <a:lvl5pPr marL="954592" indent="0">
              <a:lnSpc>
                <a:spcPct val="100000"/>
              </a:lnSpc>
              <a:buNone/>
              <a:defRPr sz="1467">
                <a:solidFill>
                  <a:schemeClr val="tx1"/>
                </a:solidFill>
              </a:defRPr>
            </a:lvl5pPr>
          </a:lstStyle>
          <a:p>
            <a:pPr marL="0" marR="0" lvl="0" indent="0" algn="l" defTabSz="609585" rtl="0" eaLnBrk="1" fontAlgn="auto" latinLnBrk="0" hangingPunct="1">
              <a:lnSpc>
                <a:spcPct val="100000"/>
              </a:lnSpc>
              <a:spcBef>
                <a:spcPts val="800"/>
              </a:spcBef>
              <a:spcAft>
                <a:spcPts val="0"/>
              </a:spcAft>
              <a:buClr>
                <a:srgbClr val="0067A8"/>
              </a:buClr>
              <a:buSzPct val="95000"/>
              <a:buFont typeface="Lucida Grande"/>
              <a:buNone/>
              <a:tabLst/>
              <a:defRPr/>
            </a:pPr>
            <a:r>
              <a:rPr lang="es-ES" sz="1600" err="1"/>
              <a:t>Lorem</a:t>
            </a:r>
            <a:r>
              <a:rPr lang="es-ES" sz="1600"/>
              <a:t> </a:t>
            </a:r>
            <a:r>
              <a:rPr lang="es-ES" sz="1600" err="1"/>
              <a:t>ipsum</a:t>
            </a:r>
            <a:r>
              <a:rPr lang="es-ES" sz="1600"/>
              <a:t> dolor </a:t>
            </a:r>
            <a:r>
              <a:rPr lang="es-ES" sz="1600" err="1"/>
              <a:t>sit</a:t>
            </a:r>
            <a:r>
              <a:rPr lang="es-ES" sz="1600"/>
              <a:t> </a:t>
            </a:r>
            <a:r>
              <a:rPr lang="es-ES" sz="1600" err="1"/>
              <a:t>amet</a:t>
            </a:r>
            <a:r>
              <a:rPr lang="es-ES" sz="1600"/>
              <a:t>. </a:t>
            </a:r>
            <a:r>
              <a:rPr lang="es-ES" sz="1600" err="1"/>
              <a:t>consectetur</a:t>
            </a:r>
            <a:r>
              <a:rPr lang="es-ES" sz="1600"/>
              <a:t> </a:t>
            </a:r>
            <a:r>
              <a:rPr lang="es-ES" sz="1600" err="1"/>
              <a:t>adipiscing</a:t>
            </a:r>
            <a:r>
              <a:rPr lang="es-ES" sz="1600"/>
              <a:t> </a:t>
            </a:r>
            <a:r>
              <a:rPr lang="es-ES" sz="1600" err="1"/>
              <a:t>elit</a:t>
            </a:r>
            <a:r>
              <a:rPr lang="es-ES" sz="1600"/>
              <a:t>. </a:t>
            </a:r>
            <a:r>
              <a:rPr lang="es-ES" sz="1600" err="1"/>
              <a:t>Etiam</a:t>
            </a:r>
            <a:r>
              <a:rPr lang="es-ES" sz="1600"/>
              <a:t> </a:t>
            </a:r>
            <a:r>
              <a:rPr lang="es-ES" sz="1600" err="1"/>
              <a:t>accumsan</a:t>
            </a:r>
            <a:r>
              <a:rPr lang="es-ES" sz="1600"/>
              <a:t>, </a:t>
            </a:r>
            <a:r>
              <a:rPr lang="es-ES" sz="1600" err="1"/>
              <a:t>orci</a:t>
            </a:r>
            <a:r>
              <a:rPr lang="es-ES" sz="1600"/>
              <a:t> in </a:t>
            </a:r>
            <a:r>
              <a:rPr lang="es-ES" sz="1600" err="1"/>
              <a:t>iaculis</a:t>
            </a:r>
            <a:r>
              <a:rPr lang="es-ES" sz="1600"/>
              <a:t> </a:t>
            </a:r>
            <a:r>
              <a:rPr lang="es-ES" sz="1600" err="1"/>
              <a:t>gravida</a:t>
            </a:r>
            <a:r>
              <a:rPr lang="es-ES" sz="1600"/>
              <a:t>, </a:t>
            </a:r>
            <a:r>
              <a:rPr lang="es-ES" sz="1600" err="1"/>
              <a:t>purus</a:t>
            </a:r>
            <a:r>
              <a:rPr lang="es-ES" sz="1600"/>
              <a:t> </a:t>
            </a:r>
            <a:r>
              <a:rPr lang="es-ES" sz="1600" err="1"/>
              <a:t>massa</a:t>
            </a:r>
            <a:r>
              <a:rPr lang="es-ES" sz="1600"/>
              <a:t> </a:t>
            </a:r>
            <a:r>
              <a:rPr lang="es-ES" sz="1600" err="1"/>
              <a:t>accumsan</a:t>
            </a:r>
            <a:r>
              <a:rPr lang="es-ES" sz="1600"/>
              <a:t> mi, et </a:t>
            </a:r>
            <a:br>
              <a:rPr lang="es-ES" sz="1600"/>
            </a:br>
            <a:r>
              <a:rPr lang="es-ES" sz="1600" err="1"/>
              <a:t>feugiat</a:t>
            </a:r>
            <a:r>
              <a:rPr lang="es-ES" sz="1600"/>
              <a:t> </a:t>
            </a:r>
            <a:r>
              <a:rPr lang="es-ES" sz="1600" err="1"/>
              <a:t>tellus</a:t>
            </a:r>
            <a:r>
              <a:rPr lang="es-ES" sz="1600"/>
              <a:t> </a:t>
            </a:r>
            <a:r>
              <a:rPr lang="es-ES" sz="1600" err="1"/>
              <a:t>diam</a:t>
            </a:r>
            <a:r>
              <a:rPr lang="es-ES" sz="1600"/>
              <a:t> </a:t>
            </a:r>
            <a:r>
              <a:rPr lang="es-ES" sz="1600" err="1"/>
              <a:t>eget</a:t>
            </a:r>
            <a:r>
              <a:rPr lang="es-ES" sz="1600"/>
              <a:t> </a:t>
            </a:r>
            <a:r>
              <a:rPr lang="es-ES" sz="1600" err="1"/>
              <a:t>est</a:t>
            </a:r>
            <a:r>
              <a:rPr lang="es-ES" sz="1600"/>
              <a:t>. </a:t>
            </a:r>
            <a:r>
              <a:rPr lang="es-ES" sz="1600" err="1"/>
              <a:t>Duis</a:t>
            </a:r>
            <a:r>
              <a:rPr lang="es-ES" sz="1600"/>
              <a:t> </a:t>
            </a:r>
            <a:r>
              <a:rPr lang="es-ES" sz="1600" err="1"/>
              <a:t>pulvinar</a:t>
            </a:r>
            <a:r>
              <a:rPr lang="es-ES" sz="1600"/>
              <a:t>, </a:t>
            </a:r>
            <a:r>
              <a:rPr lang="es-ES" sz="1600" err="1"/>
              <a:t>orci</a:t>
            </a:r>
            <a:r>
              <a:rPr lang="es-ES" sz="1600"/>
              <a:t> a </a:t>
            </a:r>
            <a:r>
              <a:rPr lang="es-ES" sz="1600" err="1"/>
              <a:t>ullamcorper</a:t>
            </a:r>
            <a:r>
              <a:rPr lang="es-ES" sz="1600"/>
              <a:t> </a:t>
            </a:r>
            <a:r>
              <a:rPr lang="es-ES" sz="1600" err="1"/>
              <a:t>rhoncus</a:t>
            </a:r>
            <a:r>
              <a:rPr lang="es-ES" sz="1600"/>
              <a:t>, </a:t>
            </a:r>
            <a:r>
              <a:rPr lang="es-ES" sz="1600" err="1"/>
              <a:t>tellus</a:t>
            </a:r>
            <a:r>
              <a:rPr lang="es-ES" sz="1600"/>
              <a:t> </a:t>
            </a:r>
            <a:r>
              <a:rPr lang="es-ES" sz="1600" err="1"/>
              <a:t>augue</a:t>
            </a:r>
            <a:r>
              <a:rPr lang="es-ES" sz="1600"/>
              <a:t> </a:t>
            </a:r>
            <a:r>
              <a:rPr lang="es-ES" sz="1600" err="1"/>
              <a:t>elementum</a:t>
            </a:r>
            <a:r>
              <a:rPr lang="es-ES" sz="1600"/>
              <a:t> </a:t>
            </a:r>
            <a:r>
              <a:rPr lang="es-ES" sz="1600" err="1"/>
              <a:t>arcu</a:t>
            </a:r>
            <a:r>
              <a:rPr lang="es-ES" sz="1600"/>
              <a:t>, id </a:t>
            </a:r>
            <a:r>
              <a:rPr lang="es-ES" sz="1600" err="1"/>
              <a:t>posuere</a:t>
            </a:r>
            <a:r>
              <a:rPr lang="es-ES" sz="1600"/>
              <a:t> </a:t>
            </a:r>
            <a:r>
              <a:rPr lang="es-ES" sz="1600" err="1"/>
              <a:t>erat</a:t>
            </a:r>
            <a:r>
              <a:rPr lang="es-ES" sz="1600"/>
              <a:t> </a:t>
            </a:r>
            <a:r>
              <a:rPr lang="es-ES" sz="1600" err="1"/>
              <a:t>neque</a:t>
            </a:r>
            <a:r>
              <a:rPr lang="es-ES" sz="1600"/>
              <a:t> </a:t>
            </a:r>
            <a:r>
              <a:rPr lang="es-ES" sz="1600" err="1"/>
              <a:t>eget</a:t>
            </a:r>
            <a:r>
              <a:rPr lang="es-ES" sz="1600"/>
              <a:t> </a:t>
            </a:r>
            <a:r>
              <a:rPr lang="es-ES" sz="1600" err="1"/>
              <a:t>lorem</a:t>
            </a:r>
            <a:r>
              <a:rPr lang="es-ES" sz="1600"/>
              <a:t>. </a:t>
            </a:r>
            <a:r>
              <a:rPr lang="es-ES" sz="1600" err="1"/>
              <a:t>Maecenas</a:t>
            </a:r>
            <a:r>
              <a:rPr lang="es-ES" sz="1600"/>
              <a:t> </a:t>
            </a:r>
            <a:r>
              <a:rPr lang="es-ES" sz="1600" err="1"/>
              <a:t>finibus</a:t>
            </a:r>
            <a:r>
              <a:rPr lang="es-ES" sz="1600"/>
              <a:t> </a:t>
            </a:r>
            <a:r>
              <a:rPr lang="es-ES" sz="1600" err="1"/>
              <a:t>tristique</a:t>
            </a:r>
            <a:r>
              <a:rPr lang="es-ES" sz="1600"/>
              <a:t> </a:t>
            </a:r>
            <a:r>
              <a:rPr lang="es-ES" sz="1600" err="1"/>
              <a:t>felis</a:t>
            </a:r>
            <a:r>
              <a:rPr lang="es-ES" sz="1600"/>
              <a:t> </a:t>
            </a:r>
            <a:r>
              <a:rPr lang="es-ES" sz="1600" err="1"/>
              <a:t>ac</a:t>
            </a:r>
            <a:r>
              <a:rPr lang="es-ES" sz="1600"/>
              <a:t>.</a:t>
            </a:r>
          </a:p>
        </p:txBody>
      </p:sp>
      <p:grpSp>
        <p:nvGrpSpPr>
          <p:cNvPr id="23" name="8 Grupo">
            <a:extLst>
              <a:ext uri="{FF2B5EF4-FFF2-40B4-BE49-F238E27FC236}">
                <a16:creationId xmlns:a16="http://schemas.microsoft.com/office/drawing/2014/main" id="{456B3090-F277-4CB4-9701-D922A736414C}"/>
              </a:ext>
            </a:extLst>
          </p:cNvPr>
          <p:cNvGrpSpPr>
            <a:grpSpLocks noChangeAspect="1"/>
          </p:cNvGrpSpPr>
          <p:nvPr userDrawn="1"/>
        </p:nvGrpSpPr>
        <p:grpSpPr>
          <a:xfrm>
            <a:off x="11248823" y="192000"/>
            <a:ext cx="730325" cy="312000"/>
            <a:chOff x="2895600" y="4329113"/>
            <a:chExt cx="665163" cy="284162"/>
          </a:xfrm>
        </p:grpSpPr>
        <p:sp>
          <p:nvSpPr>
            <p:cNvPr id="24" name="Freeform 43">
              <a:extLst>
                <a:ext uri="{FF2B5EF4-FFF2-40B4-BE49-F238E27FC236}">
                  <a16:creationId xmlns:a16="http://schemas.microsoft.com/office/drawing/2014/main" id="{0F45BB5A-F4CE-43F9-AE8B-25547E1028CE}"/>
                </a:ext>
              </a:extLst>
            </p:cNvPr>
            <p:cNvSpPr>
              <a:spLocks/>
            </p:cNvSpPr>
            <p:nvPr/>
          </p:nvSpPr>
          <p:spPr bwMode="auto">
            <a:xfrm>
              <a:off x="2895600" y="4329113"/>
              <a:ext cx="665163" cy="284162"/>
            </a:xfrm>
            <a:custGeom>
              <a:avLst/>
              <a:gdLst>
                <a:gd name="T0" fmla="*/ 1943 w 2512"/>
                <a:gd name="T1" fmla="*/ 1 h 1072"/>
                <a:gd name="T2" fmla="*/ 1848 w 2512"/>
                <a:gd name="T3" fmla="*/ 16 h 1072"/>
                <a:gd name="T4" fmla="*/ 1760 w 2512"/>
                <a:gd name="T5" fmla="*/ 46 h 1072"/>
                <a:gd name="T6" fmla="*/ 1678 w 2512"/>
                <a:gd name="T7" fmla="*/ 91 h 1072"/>
                <a:gd name="T8" fmla="*/ 1608 w 2512"/>
                <a:gd name="T9" fmla="*/ 148 h 1072"/>
                <a:gd name="T10" fmla="*/ 1546 w 2512"/>
                <a:gd name="T11" fmla="*/ 217 h 1072"/>
                <a:gd name="T12" fmla="*/ 1507 w 2512"/>
                <a:gd name="T13" fmla="*/ 170 h 1072"/>
                <a:gd name="T14" fmla="*/ 1439 w 2512"/>
                <a:gd name="T15" fmla="*/ 109 h 1072"/>
                <a:gd name="T16" fmla="*/ 1360 w 2512"/>
                <a:gd name="T17" fmla="*/ 60 h 1072"/>
                <a:gd name="T18" fmla="*/ 1274 w 2512"/>
                <a:gd name="T19" fmla="*/ 24 h 1072"/>
                <a:gd name="T20" fmla="*/ 1181 w 2512"/>
                <a:gd name="T21" fmla="*/ 4 h 1072"/>
                <a:gd name="T22" fmla="*/ 1116 w 2512"/>
                <a:gd name="T23" fmla="*/ 0 h 1072"/>
                <a:gd name="T24" fmla="*/ 1019 w 2512"/>
                <a:gd name="T25" fmla="*/ 8 h 1072"/>
                <a:gd name="T26" fmla="*/ 929 w 2512"/>
                <a:gd name="T27" fmla="*/ 34 h 1072"/>
                <a:gd name="T28" fmla="*/ 845 w 2512"/>
                <a:gd name="T29" fmla="*/ 74 h 1072"/>
                <a:gd name="T30" fmla="*/ 770 w 2512"/>
                <a:gd name="T31" fmla="*/ 127 h 1072"/>
                <a:gd name="T32" fmla="*/ 705 w 2512"/>
                <a:gd name="T33" fmla="*/ 193 h 1072"/>
                <a:gd name="T34" fmla="*/ 0 w 2512"/>
                <a:gd name="T35" fmla="*/ 20 h 1072"/>
                <a:gd name="T36" fmla="*/ 137 w 2512"/>
                <a:gd name="T37" fmla="*/ 1053 h 1072"/>
                <a:gd name="T38" fmla="*/ 687 w 2512"/>
                <a:gd name="T39" fmla="*/ 856 h 1072"/>
                <a:gd name="T40" fmla="*/ 747 w 2512"/>
                <a:gd name="T41" fmla="*/ 925 h 1072"/>
                <a:gd name="T42" fmla="*/ 819 w 2512"/>
                <a:gd name="T43" fmla="*/ 983 h 1072"/>
                <a:gd name="T44" fmla="*/ 900 w 2512"/>
                <a:gd name="T45" fmla="*/ 1028 h 1072"/>
                <a:gd name="T46" fmla="*/ 989 w 2512"/>
                <a:gd name="T47" fmla="*/ 1057 h 1072"/>
                <a:gd name="T48" fmla="*/ 1084 w 2512"/>
                <a:gd name="T49" fmla="*/ 1071 h 1072"/>
                <a:gd name="T50" fmla="*/ 1150 w 2512"/>
                <a:gd name="T51" fmla="*/ 1071 h 1072"/>
                <a:gd name="T52" fmla="*/ 1244 w 2512"/>
                <a:gd name="T53" fmla="*/ 1057 h 1072"/>
                <a:gd name="T54" fmla="*/ 1332 w 2512"/>
                <a:gd name="T55" fmla="*/ 1028 h 1072"/>
                <a:gd name="T56" fmla="*/ 1414 w 2512"/>
                <a:gd name="T57" fmla="*/ 983 h 1072"/>
                <a:gd name="T58" fmla="*/ 1486 w 2512"/>
                <a:gd name="T59" fmla="*/ 925 h 1072"/>
                <a:gd name="T60" fmla="*/ 1546 w 2512"/>
                <a:gd name="T61" fmla="*/ 856 h 1072"/>
                <a:gd name="T62" fmla="*/ 1586 w 2512"/>
                <a:gd name="T63" fmla="*/ 903 h 1072"/>
                <a:gd name="T64" fmla="*/ 1653 w 2512"/>
                <a:gd name="T65" fmla="*/ 965 h 1072"/>
                <a:gd name="T66" fmla="*/ 1732 w 2512"/>
                <a:gd name="T67" fmla="*/ 1014 h 1072"/>
                <a:gd name="T68" fmla="*/ 1818 w 2512"/>
                <a:gd name="T69" fmla="*/ 1048 h 1072"/>
                <a:gd name="T70" fmla="*/ 1911 w 2512"/>
                <a:gd name="T71" fmla="*/ 1068 h 1072"/>
                <a:gd name="T72" fmla="*/ 1976 w 2512"/>
                <a:gd name="T73" fmla="*/ 1072 h 1072"/>
                <a:gd name="T74" fmla="*/ 2058 w 2512"/>
                <a:gd name="T75" fmla="*/ 1066 h 1072"/>
                <a:gd name="T76" fmla="*/ 2135 w 2512"/>
                <a:gd name="T77" fmla="*/ 1048 h 1072"/>
                <a:gd name="T78" fmla="*/ 2208 w 2512"/>
                <a:gd name="T79" fmla="*/ 1020 h 1072"/>
                <a:gd name="T80" fmla="*/ 2276 w 2512"/>
                <a:gd name="T81" fmla="*/ 981 h 1072"/>
                <a:gd name="T82" fmla="*/ 2337 w 2512"/>
                <a:gd name="T83" fmla="*/ 934 h 1072"/>
                <a:gd name="T84" fmla="*/ 2390 w 2512"/>
                <a:gd name="T85" fmla="*/ 877 h 1072"/>
                <a:gd name="T86" fmla="*/ 2435 w 2512"/>
                <a:gd name="T87" fmla="*/ 815 h 1072"/>
                <a:gd name="T88" fmla="*/ 2470 w 2512"/>
                <a:gd name="T89" fmla="*/ 746 h 1072"/>
                <a:gd name="T90" fmla="*/ 2495 w 2512"/>
                <a:gd name="T91" fmla="*/ 670 h 1072"/>
                <a:gd name="T92" fmla="*/ 2510 w 2512"/>
                <a:gd name="T93" fmla="*/ 591 h 1072"/>
                <a:gd name="T94" fmla="*/ 2512 w 2512"/>
                <a:gd name="T95" fmla="*/ 537 h 1072"/>
                <a:gd name="T96" fmla="*/ 2506 w 2512"/>
                <a:gd name="T97" fmla="*/ 455 h 1072"/>
                <a:gd name="T98" fmla="*/ 2488 w 2512"/>
                <a:gd name="T99" fmla="*/ 377 h 1072"/>
                <a:gd name="T100" fmla="*/ 2460 w 2512"/>
                <a:gd name="T101" fmla="*/ 304 h 1072"/>
                <a:gd name="T102" fmla="*/ 2420 w 2512"/>
                <a:gd name="T103" fmla="*/ 237 h 1072"/>
                <a:gd name="T104" fmla="*/ 2373 w 2512"/>
                <a:gd name="T105" fmla="*/ 176 h 1072"/>
                <a:gd name="T106" fmla="*/ 2317 w 2512"/>
                <a:gd name="T107" fmla="*/ 123 h 1072"/>
                <a:gd name="T108" fmla="*/ 2254 w 2512"/>
                <a:gd name="T109" fmla="*/ 78 h 1072"/>
                <a:gd name="T110" fmla="*/ 2184 w 2512"/>
                <a:gd name="T111" fmla="*/ 42 h 1072"/>
                <a:gd name="T112" fmla="*/ 2110 w 2512"/>
                <a:gd name="T113" fmla="*/ 17 h 1072"/>
                <a:gd name="T114" fmla="*/ 2031 w 2512"/>
                <a:gd name="T115" fmla="*/ 3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2" h="1072">
                  <a:moveTo>
                    <a:pt x="1976" y="0"/>
                  </a:moveTo>
                  <a:lnTo>
                    <a:pt x="1976" y="0"/>
                  </a:lnTo>
                  <a:lnTo>
                    <a:pt x="1943" y="1"/>
                  </a:lnTo>
                  <a:lnTo>
                    <a:pt x="1911" y="4"/>
                  </a:lnTo>
                  <a:lnTo>
                    <a:pt x="1880" y="8"/>
                  </a:lnTo>
                  <a:lnTo>
                    <a:pt x="1848" y="16"/>
                  </a:lnTo>
                  <a:lnTo>
                    <a:pt x="1818" y="24"/>
                  </a:lnTo>
                  <a:lnTo>
                    <a:pt x="1788" y="34"/>
                  </a:lnTo>
                  <a:lnTo>
                    <a:pt x="1760" y="46"/>
                  </a:lnTo>
                  <a:lnTo>
                    <a:pt x="1732" y="60"/>
                  </a:lnTo>
                  <a:lnTo>
                    <a:pt x="1705" y="74"/>
                  </a:lnTo>
                  <a:lnTo>
                    <a:pt x="1678" y="91"/>
                  </a:lnTo>
                  <a:lnTo>
                    <a:pt x="1653" y="109"/>
                  </a:lnTo>
                  <a:lnTo>
                    <a:pt x="1629" y="127"/>
                  </a:lnTo>
                  <a:lnTo>
                    <a:pt x="1608" y="148"/>
                  </a:lnTo>
                  <a:lnTo>
                    <a:pt x="1586" y="170"/>
                  </a:lnTo>
                  <a:lnTo>
                    <a:pt x="1565" y="193"/>
                  </a:lnTo>
                  <a:lnTo>
                    <a:pt x="1546" y="217"/>
                  </a:lnTo>
                  <a:lnTo>
                    <a:pt x="1546" y="217"/>
                  </a:lnTo>
                  <a:lnTo>
                    <a:pt x="1527" y="193"/>
                  </a:lnTo>
                  <a:lnTo>
                    <a:pt x="1507" y="170"/>
                  </a:lnTo>
                  <a:lnTo>
                    <a:pt x="1486" y="148"/>
                  </a:lnTo>
                  <a:lnTo>
                    <a:pt x="1463" y="127"/>
                  </a:lnTo>
                  <a:lnTo>
                    <a:pt x="1439" y="109"/>
                  </a:lnTo>
                  <a:lnTo>
                    <a:pt x="1414" y="91"/>
                  </a:lnTo>
                  <a:lnTo>
                    <a:pt x="1387" y="74"/>
                  </a:lnTo>
                  <a:lnTo>
                    <a:pt x="1360" y="60"/>
                  </a:lnTo>
                  <a:lnTo>
                    <a:pt x="1332" y="46"/>
                  </a:lnTo>
                  <a:lnTo>
                    <a:pt x="1304" y="34"/>
                  </a:lnTo>
                  <a:lnTo>
                    <a:pt x="1274" y="24"/>
                  </a:lnTo>
                  <a:lnTo>
                    <a:pt x="1244" y="16"/>
                  </a:lnTo>
                  <a:lnTo>
                    <a:pt x="1213" y="8"/>
                  </a:lnTo>
                  <a:lnTo>
                    <a:pt x="1181" y="4"/>
                  </a:lnTo>
                  <a:lnTo>
                    <a:pt x="1150" y="1"/>
                  </a:lnTo>
                  <a:lnTo>
                    <a:pt x="1116" y="0"/>
                  </a:lnTo>
                  <a:lnTo>
                    <a:pt x="1116" y="0"/>
                  </a:lnTo>
                  <a:lnTo>
                    <a:pt x="1084" y="1"/>
                  </a:lnTo>
                  <a:lnTo>
                    <a:pt x="1052" y="4"/>
                  </a:lnTo>
                  <a:lnTo>
                    <a:pt x="1019" y="8"/>
                  </a:lnTo>
                  <a:lnTo>
                    <a:pt x="989" y="16"/>
                  </a:lnTo>
                  <a:lnTo>
                    <a:pt x="959" y="24"/>
                  </a:lnTo>
                  <a:lnTo>
                    <a:pt x="929" y="34"/>
                  </a:lnTo>
                  <a:lnTo>
                    <a:pt x="900" y="46"/>
                  </a:lnTo>
                  <a:lnTo>
                    <a:pt x="872" y="60"/>
                  </a:lnTo>
                  <a:lnTo>
                    <a:pt x="845" y="74"/>
                  </a:lnTo>
                  <a:lnTo>
                    <a:pt x="819" y="91"/>
                  </a:lnTo>
                  <a:lnTo>
                    <a:pt x="794" y="109"/>
                  </a:lnTo>
                  <a:lnTo>
                    <a:pt x="770" y="127"/>
                  </a:lnTo>
                  <a:lnTo>
                    <a:pt x="747" y="148"/>
                  </a:lnTo>
                  <a:lnTo>
                    <a:pt x="726" y="170"/>
                  </a:lnTo>
                  <a:lnTo>
                    <a:pt x="705" y="193"/>
                  </a:lnTo>
                  <a:lnTo>
                    <a:pt x="687" y="217"/>
                  </a:lnTo>
                  <a:lnTo>
                    <a:pt x="687" y="20"/>
                  </a:lnTo>
                  <a:lnTo>
                    <a:pt x="0" y="20"/>
                  </a:lnTo>
                  <a:lnTo>
                    <a:pt x="0" y="322"/>
                  </a:lnTo>
                  <a:lnTo>
                    <a:pt x="137" y="322"/>
                  </a:lnTo>
                  <a:lnTo>
                    <a:pt x="137" y="1053"/>
                  </a:lnTo>
                  <a:lnTo>
                    <a:pt x="687" y="1053"/>
                  </a:lnTo>
                  <a:lnTo>
                    <a:pt x="687" y="856"/>
                  </a:lnTo>
                  <a:lnTo>
                    <a:pt x="687" y="856"/>
                  </a:lnTo>
                  <a:lnTo>
                    <a:pt x="705" y="880"/>
                  </a:lnTo>
                  <a:lnTo>
                    <a:pt x="726" y="903"/>
                  </a:lnTo>
                  <a:lnTo>
                    <a:pt x="747" y="925"/>
                  </a:lnTo>
                  <a:lnTo>
                    <a:pt x="770" y="945"/>
                  </a:lnTo>
                  <a:lnTo>
                    <a:pt x="794" y="965"/>
                  </a:lnTo>
                  <a:lnTo>
                    <a:pt x="819" y="983"/>
                  </a:lnTo>
                  <a:lnTo>
                    <a:pt x="845" y="999"/>
                  </a:lnTo>
                  <a:lnTo>
                    <a:pt x="872" y="1014"/>
                  </a:lnTo>
                  <a:lnTo>
                    <a:pt x="900" y="1028"/>
                  </a:lnTo>
                  <a:lnTo>
                    <a:pt x="929" y="1039"/>
                  </a:lnTo>
                  <a:lnTo>
                    <a:pt x="959" y="1048"/>
                  </a:lnTo>
                  <a:lnTo>
                    <a:pt x="989" y="1057"/>
                  </a:lnTo>
                  <a:lnTo>
                    <a:pt x="1019" y="1064"/>
                  </a:lnTo>
                  <a:lnTo>
                    <a:pt x="1052" y="1068"/>
                  </a:lnTo>
                  <a:lnTo>
                    <a:pt x="1084" y="1071"/>
                  </a:lnTo>
                  <a:lnTo>
                    <a:pt x="1116" y="1072"/>
                  </a:lnTo>
                  <a:lnTo>
                    <a:pt x="1116" y="1072"/>
                  </a:lnTo>
                  <a:lnTo>
                    <a:pt x="1150" y="1071"/>
                  </a:lnTo>
                  <a:lnTo>
                    <a:pt x="1181" y="1068"/>
                  </a:lnTo>
                  <a:lnTo>
                    <a:pt x="1213" y="1064"/>
                  </a:lnTo>
                  <a:lnTo>
                    <a:pt x="1244" y="1057"/>
                  </a:lnTo>
                  <a:lnTo>
                    <a:pt x="1274" y="1048"/>
                  </a:lnTo>
                  <a:lnTo>
                    <a:pt x="1304" y="1039"/>
                  </a:lnTo>
                  <a:lnTo>
                    <a:pt x="1332" y="1028"/>
                  </a:lnTo>
                  <a:lnTo>
                    <a:pt x="1360" y="1014"/>
                  </a:lnTo>
                  <a:lnTo>
                    <a:pt x="1387" y="999"/>
                  </a:lnTo>
                  <a:lnTo>
                    <a:pt x="1414" y="983"/>
                  </a:lnTo>
                  <a:lnTo>
                    <a:pt x="1439" y="965"/>
                  </a:lnTo>
                  <a:lnTo>
                    <a:pt x="1463" y="945"/>
                  </a:lnTo>
                  <a:lnTo>
                    <a:pt x="1486" y="925"/>
                  </a:lnTo>
                  <a:lnTo>
                    <a:pt x="1507" y="903"/>
                  </a:lnTo>
                  <a:lnTo>
                    <a:pt x="1527" y="880"/>
                  </a:lnTo>
                  <a:lnTo>
                    <a:pt x="1546" y="856"/>
                  </a:lnTo>
                  <a:lnTo>
                    <a:pt x="1546" y="856"/>
                  </a:lnTo>
                  <a:lnTo>
                    <a:pt x="1565" y="880"/>
                  </a:lnTo>
                  <a:lnTo>
                    <a:pt x="1586" y="903"/>
                  </a:lnTo>
                  <a:lnTo>
                    <a:pt x="1608" y="925"/>
                  </a:lnTo>
                  <a:lnTo>
                    <a:pt x="1629" y="945"/>
                  </a:lnTo>
                  <a:lnTo>
                    <a:pt x="1653" y="965"/>
                  </a:lnTo>
                  <a:lnTo>
                    <a:pt x="1678" y="983"/>
                  </a:lnTo>
                  <a:lnTo>
                    <a:pt x="1705" y="999"/>
                  </a:lnTo>
                  <a:lnTo>
                    <a:pt x="1732" y="1014"/>
                  </a:lnTo>
                  <a:lnTo>
                    <a:pt x="1760" y="1028"/>
                  </a:lnTo>
                  <a:lnTo>
                    <a:pt x="1788" y="1039"/>
                  </a:lnTo>
                  <a:lnTo>
                    <a:pt x="1818" y="1048"/>
                  </a:lnTo>
                  <a:lnTo>
                    <a:pt x="1848" y="1057"/>
                  </a:lnTo>
                  <a:lnTo>
                    <a:pt x="1880" y="1064"/>
                  </a:lnTo>
                  <a:lnTo>
                    <a:pt x="1911" y="1068"/>
                  </a:lnTo>
                  <a:lnTo>
                    <a:pt x="1943" y="1071"/>
                  </a:lnTo>
                  <a:lnTo>
                    <a:pt x="1976" y="1072"/>
                  </a:lnTo>
                  <a:lnTo>
                    <a:pt x="1976" y="1072"/>
                  </a:lnTo>
                  <a:lnTo>
                    <a:pt x="2004" y="1071"/>
                  </a:lnTo>
                  <a:lnTo>
                    <a:pt x="2031" y="1069"/>
                  </a:lnTo>
                  <a:lnTo>
                    <a:pt x="2058" y="1066"/>
                  </a:lnTo>
                  <a:lnTo>
                    <a:pt x="2084" y="1062"/>
                  </a:lnTo>
                  <a:lnTo>
                    <a:pt x="2110" y="1056"/>
                  </a:lnTo>
                  <a:lnTo>
                    <a:pt x="2135" y="1048"/>
                  </a:lnTo>
                  <a:lnTo>
                    <a:pt x="2160" y="1040"/>
                  </a:lnTo>
                  <a:lnTo>
                    <a:pt x="2184" y="1031"/>
                  </a:lnTo>
                  <a:lnTo>
                    <a:pt x="2208" y="1020"/>
                  </a:lnTo>
                  <a:lnTo>
                    <a:pt x="2231" y="1008"/>
                  </a:lnTo>
                  <a:lnTo>
                    <a:pt x="2254" y="995"/>
                  </a:lnTo>
                  <a:lnTo>
                    <a:pt x="2276" y="981"/>
                  </a:lnTo>
                  <a:lnTo>
                    <a:pt x="2297" y="966"/>
                  </a:lnTo>
                  <a:lnTo>
                    <a:pt x="2317" y="950"/>
                  </a:lnTo>
                  <a:lnTo>
                    <a:pt x="2337" y="934"/>
                  </a:lnTo>
                  <a:lnTo>
                    <a:pt x="2355" y="916"/>
                  </a:lnTo>
                  <a:lnTo>
                    <a:pt x="2373" y="897"/>
                  </a:lnTo>
                  <a:lnTo>
                    <a:pt x="2390" y="877"/>
                  </a:lnTo>
                  <a:lnTo>
                    <a:pt x="2405" y="857"/>
                  </a:lnTo>
                  <a:lnTo>
                    <a:pt x="2420" y="836"/>
                  </a:lnTo>
                  <a:lnTo>
                    <a:pt x="2435" y="815"/>
                  </a:lnTo>
                  <a:lnTo>
                    <a:pt x="2447" y="793"/>
                  </a:lnTo>
                  <a:lnTo>
                    <a:pt x="2460" y="769"/>
                  </a:lnTo>
                  <a:lnTo>
                    <a:pt x="2470" y="746"/>
                  </a:lnTo>
                  <a:lnTo>
                    <a:pt x="2480" y="721"/>
                  </a:lnTo>
                  <a:lnTo>
                    <a:pt x="2488" y="697"/>
                  </a:lnTo>
                  <a:lnTo>
                    <a:pt x="2495" y="670"/>
                  </a:lnTo>
                  <a:lnTo>
                    <a:pt x="2501" y="644"/>
                  </a:lnTo>
                  <a:lnTo>
                    <a:pt x="2506" y="618"/>
                  </a:lnTo>
                  <a:lnTo>
                    <a:pt x="2510" y="591"/>
                  </a:lnTo>
                  <a:lnTo>
                    <a:pt x="2512" y="564"/>
                  </a:lnTo>
                  <a:lnTo>
                    <a:pt x="2512" y="537"/>
                  </a:lnTo>
                  <a:lnTo>
                    <a:pt x="2512" y="537"/>
                  </a:lnTo>
                  <a:lnTo>
                    <a:pt x="2512" y="510"/>
                  </a:lnTo>
                  <a:lnTo>
                    <a:pt x="2510" y="481"/>
                  </a:lnTo>
                  <a:lnTo>
                    <a:pt x="2506" y="455"/>
                  </a:lnTo>
                  <a:lnTo>
                    <a:pt x="2501" y="428"/>
                  </a:lnTo>
                  <a:lnTo>
                    <a:pt x="2495" y="403"/>
                  </a:lnTo>
                  <a:lnTo>
                    <a:pt x="2488" y="377"/>
                  </a:lnTo>
                  <a:lnTo>
                    <a:pt x="2480" y="352"/>
                  </a:lnTo>
                  <a:lnTo>
                    <a:pt x="2470" y="328"/>
                  </a:lnTo>
                  <a:lnTo>
                    <a:pt x="2460" y="304"/>
                  </a:lnTo>
                  <a:lnTo>
                    <a:pt x="2447" y="281"/>
                  </a:lnTo>
                  <a:lnTo>
                    <a:pt x="2435" y="259"/>
                  </a:lnTo>
                  <a:lnTo>
                    <a:pt x="2420" y="237"/>
                  </a:lnTo>
                  <a:lnTo>
                    <a:pt x="2405" y="216"/>
                  </a:lnTo>
                  <a:lnTo>
                    <a:pt x="2390" y="195"/>
                  </a:lnTo>
                  <a:lnTo>
                    <a:pt x="2373" y="176"/>
                  </a:lnTo>
                  <a:lnTo>
                    <a:pt x="2355" y="158"/>
                  </a:lnTo>
                  <a:lnTo>
                    <a:pt x="2337" y="140"/>
                  </a:lnTo>
                  <a:lnTo>
                    <a:pt x="2317" y="123"/>
                  </a:lnTo>
                  <a:lnTo>
                    <a:pt x="2297" y="107"/>
                  </a:lnTo>
                  <a:lnTo>
                    <a:pt x="2276" y="92"/>
                  </a:lnTo>
                  <a:lnTo>
                    <a:pt x="2254" y="78"/>
                  </a:lnTo>
                  <a:lnTo>
                    <a:pt x="2231" y="65"/>
                  </a:lnTo>
                  <a:lnTo>
                    <a:pt x="2208" y="53"/>
                  </a:lnTo>
                  <a:lnTo>
                    <a:pt x="2184" y="42"/>
                  </a:lnTo>
                  <a:lnTo>
                    <a:pt x="2160" y="32"/>
                  </a:lnTo>
                  <a:lnTo>
                    <a:pt x="2135" y="24"/>
                  </a:lnTo>
                  <a:lnTo>
                    <a:pt x="2110" y="17"/>
                  </a:lnTo>
                  <a:lnTo>
                    <a:pt x="2084" y="10"/>
                  </a:lnTo>
                  <a:lnTo>
                    <a:pt x="2058" y="6"/>
                  </a:lnTo>
                  <a:lnTo>
                    <a:pt x="2031" y="3"/>
                  </a:lnTo>
                  <a:lnTo>
                    <a:pt x="2004" y="1"/>
                  </a:lnTo>
                  <a:lnTo>
                    <a:pt x="1976" y="0"/>
                  </a:lnTo>
                  <a:close/>
                </a:path>
              </a:pathLst>
            </a:custGeom>
            <a:solidFill>
              <a:srgbClr val="045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29" name="Freeform 44">
              <a:extLst>
                <a:ext uri="{FF2B5EF4-FFF2-40B4-BE49-F238E27FC236}">
                  <a16:creationId xmlns:a16="http://schemas.microsoft.com/office/drawing/2014/main" id="{907F7E92-ECF7-4ED2-A0AC-E1EFB4270B92}"/>
                </a:ext>
              </a:extLst>
            </p:cNvPr>
            <p:cNvSpPr>
              <a:spLocks/>
            </p:cNvSpPr>
            <p:nvPr/>
          </p:nvSpPr>
          <p:spPr bwMode="auto">
            <a:xfrm>
              <a:off x="2895600" y="4329113"/>
              <a:ext cx="665163" cy="284162"/>
            </a:xfrm>
            <a:custGeom>
              <a:avLst/>
              <a:gdLst>
                <a:gd name="T0" fmla="*/ 1943 w 2512"/>
                <a:gd name="T1" fmla="*/ 1 h 1072"/>
                <a:gd name="T2" fmla="*/ 1848 w 2512"/>
                <a:gd name="T3" fmla="*/ 16 h 1072"/>
                <a:gd name="T4" fmla="*/ 1760 w 2512"/>
                <a:gd name="T5" fmla="*/ 46 h 1072"/>
                <a:gd name="T6" fmla="*/ 1678 w 2512"/>
                <a:gd name="T7" fmla="*/ 91 h 1072"/>
                <a:gd name="T8" fmla="*/ 1608 w 2512"/>
                <a:gd name="T9" fmla="*/ 148 h 1072"/>
                <a:gd name="T10" fmla="*/ 1546 w 2512"/>
                <a:gd name="T11" fmla="*/ 217 h 1072"/>
                <a:gd name="T12" fmla="*/ 1507 w 2512"/>
                <a:gd name="T13" fmla="*/ 170 h 1072"/>
                <a:gd name="T14" fmla="*/ 1439 w 2512"/>
                <a:gd name="T15" fmla="*/ 109 h 1072"/>
                <a:gd name="T16" fmla="*/ 1360 w 2512"/>
                <a:gd name="T17" fmla="*/ 60 h 1072"/>
                <a:gd name="T18" fmla="*/ 1274 w 2512"/>
                <a:gd name="T19" fmla="*/ 24 h 1072"/>
                <a:gd name="T20" fmla="*/ 1181 w 2512"/>
                <a:gd name="T21" fmla="*/ 4 h 1072"/>
                <a:gd name="T22" fmla="*/ 1116 w 2512"/>
                <a:gd name="T23" fmla="*/ 0 h 1072"/>
                <a:gd name="T24" fmla="*/ 1019 w 2512"/>
                <a:gd name="T25" fmla="*/ 8 h 1072"/>
                <a:gd name="T26" fmla="*/ 929 w 2512"/>
                <a:gd name="T27" fmla="*/ 34 h 1072"/>
                <a:gd name="T28" fmla="*/ 845 w 2512"/>
                <a:gd name="T29" fmla="*/ 74 h 1072"/>
                <a:gd name="T30" fmla="*/ 770 w 2512"/>
                <a:gd name="T31" fmla="*/ 127 h 1072"/>
                <a:gd name="T32" fmla="*/ 705 w 2512"/>
                <a:gd name="T33" fmla="*/ 193 h 1072"/>
                <a:gd name="T34" fmla="*/ 0 w 2512"/>
                <a:gd name="T35" fmla="*/ 20 h 1072"/>
                <a:gd name="T36" fmla="*/ 137 w 2512"/>
                <a:gd name="T37" fmla="*/ 1053 h 1072"/>
                <a:gd name="T38" fmla="*/ 687 w 2512"/>
                <a:gd name="T39" fmla="*/ 856 h 1072"/>
                <a:gd name="T40" fmla="*/ 747 w 2512"/>
                <a:gd name="T41" fmla="*/ 925 h 1072"/>
                <a:gd name="T42" fmla="*/ 819 w 2512"/>
                <a:gd name="T43" fmla="*/ 983 h 1072"/>
                <a:gd name="T44" fmla="*/ 900 w 2512"/>
                <a:gd name="T45" fmla="*/ 1028 h 1072"/>
                <a:gd name="T46" fmla="*/ 989 w 2512"/>
                <a:gd name="T47" fmla="*/ 1057 h 1072"/>
                <a:gd name="T48" fmla="*/ 1084 w 2512"/>
                <a:gd name="T49" fmla="*/ 1071 h 1072"/>
                <a:gd name="T50" fmla="*/ 1150 w 2512"/>
                <a:gd name="T51" fmla="*/ 1071 h 1072"/>
                <a:gd name="T52" fmla="*/ 1244 w 2512"/>
                <a:gd name="T53" fmla="*/ 1057 h 1072"/>
                <a:gd name="T54" fmla="*/ 1332 w 2512"/>
                <a:gd name="T55" fmla="*/ 1028 h 1072"/>
                <a:gd name="T56" fmla="*/ 1414 w 2512"/>
                <a:gd name="T57" fmla="*/ 983 h 1072"/>
                <a:gd name="T58" fmla="*/ 1486 w 2512"/>
                <a:gd name="T59" fmla="*/ 925 h 1072"/>
                <a:gd name="T60" fmla="*/ 1546 w 2512"/>
                <a:gd name="T61" fmla="*/ 856 h 1072"/>
                <a:gd name="T62" fmla="*/ 1586 w 2512"/>
                <a:gd name="T63" fmla="*/ 903 h 1072"/>
                <a:gd name="T64" fmla="*/ 1653 w 2512"/>
                <a:gd name="T65" fmla="*/ 965 h 1072"/>
                <a:gd name="T66" fmla="*/ 1732 w 2512"/>
                <a:gd name="T67" fmla="*/ 1014 h 1072"/>
                <a:gd name="T68" fmla="*/ 1818 w 2512"/>
                <a:gd name="T69" fmla="*/ 1048 h 1072"/>
                <a:gd name="T70" fmla="*/ 1911 w 2512"/>
                <a:gd name="T71" fmla="*/ 1068 h 1072"/>
                <a:gd name="T72" fmla="*/ 1976 w 2512"/>
                <a:gd name="T73" fmla="*/ 1072 h 1072"/>
                <a:gd name="T74" fmla="*/ 2058 w 2512"/>
                <a:gd name="T75" fmla="*/ 1066 h 1072"/>
                <a:gd name="T76" fmla="*/ 2135 w 2512"/>
                <a:gd name="T77" fmla="*/ 1048 h 1072"/>
                <a:gd name="T78" fmla="*/ 2208 w 2512"/>
                <a:gd name="T79" fmla="*/ 1020 h 1072"/>
                <a:gd name="T80" fmla="*/ 2276 w 2512"/>
                <a:gd name="T81" fmla="*/ 981 h 1072"/>
                <a:gd name="T82" fmla="*/ 2337 w 2512"/>
                <a:gd name="T83" fmla="*/ 934 h 1072"/>
                <a:gd name="T84" fmla="*/ 2390 w 2512"/>
                <a:gd name="T85" fmla="*/ 877 h 1072"/>
                <a:gd name="T86" fmla="*/ 2435 w 2512"/>
                <a:gd name="T87" fmla="*/ 815 h 1072"/>
                <a:gd name="T88" fmla="*/ 2470 w 2512"/>
                <a:gd name="T89" fmla="*/ 746 h 1072"/>
                <a:gd name="T90" fmla="*/ 2495 w 2512"/>
                <a:gd name="T91" fmla="*/ 670 h 1072"/>
                <a:gd name="T92" fmla="*/ 2510 w 2512"/>
                <a:gd name="T93" fmla="*/ 591 h 1072"/>
                <a:gd name="T94" fmla="*/ 2512 w 2512"/>
                <a:gd name="T95" fmla="*/ 537 h 1072"/>
                <a:gd name="T96" fmla="*/ 2506 w 2512"/>
                <a:gd name="T97" fmla="*/ 455 h 1072"/>
                <a:gd name="T98" fmla="*/ 2488 w 2512"/>
                <a:gd name="T99" fmla="*/ 377 h 1072"/>
                <a:gd name="T100" fmla="*/ 2460 w 2512"/>
                <a:gd name="T101" fmla="*/ 304 h 1072"/>
                <a:gd name="T102" fmla="*/ 2420 w 2512"/>
                <a:gd name="T103" fmla="*/ 237 h 1072"/>
                <a:gd name="T104" fmla="*/ 2373 w 2512"/>
                <a:gd name="T105" fmla="*/ 176 h 1072"/>
                <a:gd name="T106" fmla="*/ 2317 w 2512"/>
                <a:gd name="T107" fmla="*/ 123 h 1072"/>
                <a:gd name="T108" fmla="*/ 2254 w 2512"/>
                <a:gd name="T109" fmla="*/ 78 h 1072"/>
                <a:gd name="T110" fmla="*/ 2184 w 2512"/>
                <a:gd name="T111" fmla="*/ 42 h 1072"/>
                <a:gd name="T112" fmla="*/ 2110 w 2512"/>
                <a:gd name="T113" fmla="*/ 17 h 1072"/>
                <a:gd name="T114" fmla="*/ 2031 w 2512"/>
                <a:gd name="T115" fmla="*/ 3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2" h="1072">
                  <a:moveTo>
                    <a:pt x="1976" y="0"/>
                  </a:moveTo>
                  <a:lnTo>
                    <a:pt x="1976" y="0"/>
                  </a:lnTo>
                  <a:lnTo>
                    <a:pt x="1943" y="1"/>
                  </a:lnTo>
                  <a:lnTo>
                    <a:pt x="1911" y="4"/>
                  </a:lnTo>
                  <a:lnTo>
                    <a:pt x="1880" y="8"/>
                  </a:lnTo>
                  <a:lnTo>
                    <a:pt x="1848" y="16"/>
                  </a:lnTo>
                  <a:lnTo>
                    <a:pt x="1818" y="24"/>
                  </a:lnTo>
                  <a:lnTo>
                    <a:pt x="1788" y="34"/>
                  </a:lnTo>
                  <a:lnTo>
                    <a:pt x="1760" y="46"/>
                  </a:lnTo>
                  <a:lnTo>
                    <a:pt x="1732" y="60"/>
                  </a:lnTo>
                  <a:lnTo>
                    <a:pt x="1705" y="74"/>
                  </a:lnTo>
                  <a:lnTo>
                    <a:pt x="1678" y="91"/>
                  </a:lnTo>
                  <a:lnTo>
                    <a:pt x="1653" y="109"/>
                  </a:lnTo>
                  <a:lnTo>
                    <a:pt x="1629" y="127"/>
                  </a:lnTo>
                  <a:lnTo>
                    <a:pt x="1608" y="148"/>
                  </a:lnTo>
                  <a:lnTo>
                    <a:pt x="1586" y="170"/>
                  </a:lnTo>
                  <a:lnTo>
                    <a:pt x="1565" y="193"/>
                  </a:lnTo>
                  <a:lnTo>
                    <a:pt x="1546" y="217"/>
                  </a:lnTo>
                  <a:lnTo>
                    <a:pt x="1546" y="217"/>
                  </a:lnTo>
                  <a:lnTo>
                    <a:pt x="1527" y="193"/>
                  </a:lnTo>
                  <a:lnTo>
                    <a:pt x="1507" y="170"/>
                  </a:lnTo>
                  <a:lnTo>
                    <a:pt x="1486" y="148"/>
                  </a:lnTo>
                  <a:lnTo>
                    <a:pt x="1463" y="127"/>
                  </a:lnTo>
                  <a:lnTo>
                    <a:pt x="1439" y="109"/>
                  </a:lnTo>
                  <a:lnTo>
                    <a:pt x="1414" y="91"/>
                  </a:lnTo>
                  <a:lnTo>
                    <a:pt x="1387" y="74"/>
                  </a:lnTo>
                  <a:lnTo>
                    <a:pt x="1360" y="60"/>
                  </a:lnTo>
                  <a:lnTo>
                    <a:pt x="1332" y="46"/>
                  </a:lnTo>
                  <a:lnTo>
                    <a:pt x="1304" y="34"/>
                  </a:lnTo>
                  <a:lnTo>
                    <a:pt x="1274" y="24"/>
                  </a:lnTo>
                  <a:lnTo>
                    <a:pt x="1244" y="16"/>
                  </a:lnTo>
                  <a:lnTo>
                    <a:pt x="1213" y="8"/>
                  </a:lnTo>
                  <a:lnTo>
                    <a:pt x="1181" y="4"/>
                  </a:lnTo>
                  <a:lnTo>
                    <a:pt x="1150" y="1"/>
                  </a:lnTo>
                  <a:lnTo>
                    <a:pt x="1116" y="0"/>
                  </a:lnTo>
                  <a:lnTo>
                    <a:pt x="1116" y="0"/>
                  </a:lnTo>
                  <a:lnTo>
                    <a:pt x="1084" y="1"/>
                  </a:lnTo>
                  <a:lnTo>
                    <a:pt x="1052" y="4"/>
                  </a:lnTo>
                  <a:lnTo>
                    <a:pt x="1019" y="8"/>
                  </a:lnTo>
                  <a:lnTo>
                    <a:pt x="989" y="16"/>
                  </a:lnTo>
                  <a:lnTo>
                    <a:pt x="959" y="24"/>
                  </a:lnTo>
                  <a:lnTo>
                    <a:pt x="929" y="34"/>
                  </a:lnTo>
                  <a:lnTo>
                    <a:pt x="900" y="46"/>
                  </a:lnTo>
                  <a:lnTo>
                    <a:pt x="872" y="60"/>
                  </a:lnTo>
                  <a:lnTo>
                    <a:pt x="845" y="74"/>
                  </a:lnTo>
                  <a:lnTo>
                    <a:pt x="819" y="91"/>
                  </a:lnTo>
                  <a:lnTo>
                    <a:pt x="794" y="109"/>
                  </a:lnTo>
                  <a:lnTo>
                    <a:pt x="770" y="127"/>
                  </a:lnTo>
                  <a:lnTo>
                    <a:pt x="747" y="148"/>
                  </a:lnTo>
                  <a:lnTo>
                    <a:pt x="726" y="170"/>
                  </a:lnTo>
                  <a:lnTo>
                    <a:pt x="705" y="193"/>
                  </a:lnTo>
                  <a:lnTo>
                    <a:pt x="687" y="217"/>
                  </a:lnTo>
                  <a:lnTo>
                    <a:pt x="687" y="20"/>
                  </a:lnTo>
                  <a:lnTo>
                    <a:pt x="0" y="20"/>
                  </a:lnTo>
                  <a:lnTo>
                    <a:pt x="0" y="322"/>
                  </a:lnTo>
                  <a:lnTo>
                    <a:pt x="137" y="322"/>
                  </a:lnTo>
                  <a:lnTo>
                    <a:pt x="137" y="1053"/>
                  </a:lnTo>
                  <a:lnTo>
                    <a:pt x="687" y="1053"/>
                  </a:lnTo>
                  <a:lnTo>
                    <a:pt x="687" y="856"/>
                  </a:lnTo>
                  <a:lnTo>
                    <a:pt x="687" y="856"/>
                  </a:lnTo>
                  <a:lnTo>
                    <a:pt x="705" y="880"/>
                  </a:lnTo>
                  <a:lnTo>
                    <a:pt x="726" y="903"/>
                  </a:lnTo>
                  <a:lnTo>
                    <a:pt x="747" y="925"/>
                  </a:lnTo>
                  <a:lnTo>
                    <a:pt x="770" y="945"/>
                  </a:lnTo>
                  <a:lnTo>
                    <a:pt x="794" y="965"/>
                  </a:lnTo>
                  <a:lnTo>
                    <a:pt x="819" y="983"/>
                  </a:lnTo>
                  <a:lnTo>
                    <a:pt x="845" y="999"/>
                  </a:lnTo>
                  <a:lnTo>
                    <a:pt x="872" y="1014"/>
                  </a:lnTo>
                  <a:lnTo>
                    <a:pt x="900" y="1028"/>
                  </a:lnTo>
                  <a:lnTo>
                    <a:pt x="929" y="1039"/>
                  </a:lnTo>
                  <a:lnTo>
                    <a:pt x="959" y="1048"/>
                  </a:lnTo>
                  <a:lnTo>
                    <a:pt x="989" y="1057"/>
                  </a:lnTo>
                  <a:lnTo>
                    <a:pt x="1019" y="1064"/>
                  </a:lnTo>
                  <a:lnTo>
                    <a:pt x="1052" y="1068"/>
                  </a:lnTo>
                  <a:lnTo>
                    <a:pt x="1084" y="1071"/>
                  </a:lnTo>
                  <a:lnTo>
                    <a:pt x="1116" y="1072"/>
                  </a:lnTo>
                  <a:lnTo>
                    <a:pt x="1116" y="1072"/>
                  </a:lnTo>
                  <a:lnTo>
                    <a:pt x="1150" y="1071"/>
                  </a:lnTo>
                  <a:lnTo>
                    <a:pt x="1181" y="1068"/>
                  </a:lnTo>
                  <a:lnTo>
                    <a:pt x="1213" y="1064"/>
                  </a:lnTo>
                  <a:lnTo>
                    <a:pt x="1244" y="1057"/>
                  </a:lnTo>
                  <a:lnTo>
                    <a:pt x="1274" y="1048"/>
                  </a:lnTo>
                  <a:lnTo>
                    <a:pt x="1304" y="1039"/>
                  </a:lnTo>
                  <a:lnTo>
                    <a:pt x="1332" y="1028"/>
                  </a:lnTo>
                  <a:lnTo>
                    <a:pt x="1360" y="1014"/>
                  </a:lnTo>
                  <a:lnTo>
                    <a:pt x="1387" y="999"/>
                  </a:lnTo>
                  <a:lnTo>
                    <a:pt x="1414" y="983"/>
                  </a:lnTo>
                  <a:lnTo>
                    <a:pt x="1439" y="965"/>
                  </a:lnTo>
                  <a:lnTo>
                    <a:pt x="1463" y="945"/>
                  </a:lnTo>
                  <a:lnTo>
                    <a:pt x="1486" y="925"/>
                  </a:lnTo>
                  <a:lnTo>
                    <a:pt x="1507" y="903"/>
                  </a:lnTo>
                  <a:lnTo>
                    <a:pt x="1527" y="880"/>
                  </a:lnTo>
                  <a:lnTo>
                    <a:pt x="1546" y="856"/>
                  </a:lnTo>
                  <a:lnTo>
                    <a:pt x="1546" y="856"/>
                  </a:lnTo>
                  <a:lnTo>
                    <a:pt x="1565" y="880"/>
                  </a:lnTo>
                  <a:lnTo>
                    <a:pt x="1586" y="903"/>
                  </a:lnTo>
                  <a:lnTo>
                    <a:pt x="1608" y="925"/>
                  </a:lnTo>
                  <a:lnTo>
                    <a:pt x="1629" y="945"/>
                  </a:lnTo>
                  <a:lnTo>
                    <a:pt x="1653" y="965"/>
                  </a:lnTo>
                  <a:lnTo>
                    <a:pt x="1678" y="983"/>
                  </a:lnTo>
                  <a:lnTo>
                    <a:pt x="1705" y="999"/>
                  </a:lnTo>
                  <a:lnTo>
                    <a:pt x="1732" y="1014"/>
                  </a:lnTo>
                  <a:lnTo>
                    <a:pt x="1760" y="1028"/>
                  </a:lnTo>
                  <a:lnTo>
                    <a:pt x="1788" y="1039"/>
                  </a:lnTo>
                  <a:lnTo>
                    <a:pt x="1818" y="1048"/>
                  </a:lnTo>
                  <a:lnTo>
                    <a:pt x="1848" y="1057"/>
                  </a:lnTo>
                  <a:lnTo>
                    <a:pt x="1880" y="1064"/>
                  </a:lnTo>
                  <a:lnTo>
                    <a:pt x="1911" y="1068"/>
                  </a:lnTo>
                  <a:lnTo>
                    <a:pt x="1943" y="1071"/>
                  </a:lnTo>
                  <a:lnTo>
                    <a:pt x="1976" y="1072"/>
                  </a:lnTo>
                  <a:lnTo>
                    <a:pt x="1976" y="1072"/>
                  </a:lnTo>
                  <a:lnTo>
                    <a:pt x="2004" y="1071"/>
                  </a:lnTo>
                  <a:lnTo>
                    <a:pt x="2031" y="1069"/>
                  </a:lnTo>
                  <a:lnTo>
                    <a:pt x="2058" y="1066"/>
                  </a:lnTo>
                  <a:lnTo>
                    <a:pt x="2084" y="1062"/>
                  </a:lnTo>
                  <a:lnTo>
                    <a:pt x="2110" y="1056"/>
                  </a:lnTo>
                  <a:lnTo>
                    <a:pt x="2135" y="1048"/>
                  </a:lnTo>
                  <a:lnTo>
                    <a:pt x="2160" y="1040"/>
                  </a:lnTo>
                  <a:lnTo>
                    <a:pt x="2184" y="1031"/>
                  </a:lnTo>
                  <a:lnTo>
                    <a:pt x="2208" y="1020"/>
                  </a:lnTo>
                  <a:lnTo>
                    <a:pt x="2231" y="1008"/>
                  </a:lnTo>
                  <a:lnTo>
                    <a:pt x="2254" y="995"/>
                  </a:lnTo>
                  <a:lnTo>
                    <a:pt x="2276" y="981"/>
                  </a:lnTo>
                  <a:lnTo>
                    <a:pt x="2297" y="966"/>
                  </a:lnTo>
                  <a:lnTo>
                    <a:pt x="2317" y="950"/>
                  </a:lnTo>
                  <a:lnTo>
                    <a:pt x="2337" y="934"/>
                  </a:lnTo>
                  <a:lnTo>
                    <a:pt x="2355" y="916"/>
                  </a:lnTo>
                  <a:lnTo>
                    <a:pt x="2373" y="897"/>
                  </a:lnTo>
                  <a:lnTo>
                    <a:pt x="2390" y="877"/>
                  </a:lnTo>
                  <a:lnTo>
                    <a:pt x="2405" y="857"/>
                  </a:lnTo>
                  <a:lnTo>
                    <a:pt x="2420" y="836"/>
                  </a:lnTo>
                  <a:lnTo>
                    <a:pt x="2435" y="815"/>
                  </a:lnTo>
                  <a:lnTo>
                    <a:pt x="2447" y="793"/>
                  </a:lnTo>
                  <a:lnTo>
                    <a:pt x="2460" y="769"/>
                  </a:lnTo>
                  <a:lnTo>
                    <a:pt x="2470" y="746"/>
                  </a:lnTo>
                  <a:lnTo>
                    <a:pt x="2480" y="721"/>
                  </a:lnTo>
                  <a:lnTo>
                    <a:pt x="2488" y="697"/>
                  </a:lnTo>
                  <a:lnTo>
                    <a:pt x="2495" y="670"/>
                  </a:lnTo>
                  <a:lnTo>
                    <a:pt x="2501" y="644"/>
                  </a:lnTo>
                  <a:lnTo>
                    <a:pt x="2506" y="618"/>
                  </a:lnTo>
                  <a:lnTo>
                    <a:pt x="2510" y="591"/>
                  </a:lnTo>
                  <a:lnTo>
                    <a:pt x="2512" y="564"/>
                  </a:lnTo>
                  <a:lnTo>
                    <a:pt x="2512" y="537"/>
                  </a:lnTo>
                  <a:lnTo>
                    <a:pt x="2512" y="537"/>
                  </a:lnTo>
                  <a:lnTo>
                    <a:pt x="2512" y="510"/>
                  </a:lnTo>
                  <a:lnTo>
                    <a:pt x="2510" y="481"/>
                  </a:lnTo>
                  <a:lnTo>
                    <a:pt x="2506" y="455"/>
                  </a:lnTo>
                  <a:lnTo>
                    <a:pt x="2501" y="428"/>
                  </a:lnTo>
                  <a:lnTo>
                    <a:pt x="2495" y="403"/>
                  </a:lnTo>
                  <a:lnTo>
                    <a:pt x="2488" y="377"/>
                  </a:lnTo>
                  <a:lnTo>
                    <a:pt x="2480" y="352"/>
                  </a:lnTo>
                  <a:lnTo>
                    <a:pt x="2470" y="328"/>
                  </a:lnTo>
                  <a:lnTo>
                    <a:pt x="2460" y="304"/>
                  </a:lnTo>
                  <a:lnTo>
                    <a:pt x="2447" y="281"/>
                  </a:lnTo>
                  <a:lnTo>
                    <a:pt x="2435" y="259"/>
                  </a:lnTo>
                  <a:lnTo>
                    <a:pt x="2420" y="237"/>
                  </a:lnTo>
                  <a:lnTo>
                    <a:pt x="2405" y="216"/>
                  </a:lnTo>
                  <a:lnTo>
                    <a:pt x="2390" y="195"/>
                  </a:lnTo>
                  <a:lnTo>
                    <a:pt x="2373" y="176"/>
                  </a:lnTo>
                  <a:lnTo>
                    <a:pt x="2355" y="158"/>
                  </a:lnTo>
                  <a:lnTo>
                    <a:pt x="2337" y="140"/>
                  </a:lnTo>
                  <a:lnTo>
                    <a:pt x="2317" y="123"/>
                  </a:lnTo>
                  <a:lnTo>
                    <a:pt x="2297" y="107"/>
                  </a:lnTo>
                  <a:lnTo>
                    <a:pt x="2276" y="92"/>
                  </a:lnTo>
                  <a:lnTo>
                    <a:pt x="2254" y="78"/>
                  </a:lnTo>
                  <a:lnTo>
                    <a:pt x="2231" y="65"/>
                  </a:lnTo>
                  <a:lnTo>
                    <a:pt x="2208" y="53"/>
                  </a:lnTo>
                  <a:lnTo>
                    <a:pt x="2184" y="42"/>
                  </a:lnTo>
                  <a:lnTo>
                    <a:pt x="2160" y="32"/>
                  </a:lnTo>
                  <a:lnTo>
                    <a:pt x="2135" y="24"/>
                  </a:lnTo>
                  <a:lnTo>
                    <a:pt x="2110" y="17"/>
                  </a:lnTo>
                  <a:lnTo>
                    <a:pt x="2084" y="10"/>
                  </a:lnTo>
                  <a:lnTo>
                    <a:pt x="2058" y="6"/>
                  </a:lnTo>
                  <a:lnTo>
                    <a:pt x="2031" y="3"/>
                  </a:lnTo>
                  <a:lnTo>
                    <a:pt x="2004" y="1"/>
                  </a:lnTo>
                  <a:lnTo>
                    <a:pt x="19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30" name="Freeform 45">
              <a:extLst>
                <a:ext uri="{FF2B5EF4-FFF2-40B4-BE49-F238E27FC236}">
                  <a16:creationId xmlns:a16="http://schemas.microsoft.com/office/drawing/2014/main" id="{9353E9E2-3037-4FD3-BC45-0BDB88575EB7}"/>
                </a:ext>
              </a:extLst>
            </p:cNvPr>
            <p:cNvSpPr>
              <a:spLocks/>
            </p:cNvSpPr>
            <p:nvPr/>
          </p:nvSpPr>
          <p:spPr bwMode="auto">
            <a:xfrm>
              <a:off x="2997200" y="4414838"/>
              <a:ext cx="165100" cy="112712"/>
            </a:xfrm>
            <a:custGeom>
              <a:avLst/>
              <a:gdLst>
                <a:gd name="T0" fmla="*/ 384 w 626"/>
                <a:gd name="T1" fmla="*/ 55 h 430"/>
                <a:gd name="T2" fmla="*/ 313 w 626"/>
                <a:gd name="T3" fmla="*/ 164 h 430"/>
                <a:gd name="T4" fmla="*/ 311 w 626"/>
                <a:gd name="T5" fmla="*/ 164 h 430"/>
                <a:gd name="T6" fmla="*/ 241 w 626"/>
                <a:gd name="T7" fmla="*/ 55 h 430"/>
                <a:gd name="T8" fmla="*/ 241 w 626"/>
                <a:gd name="T9" fmla="*/ 55 h 430"/>
                <a:gd name="T10" fmla="*/ 227 w 626"/>
                <a:gd name="T11" fmla="*/ 32 h 430"/>
                <a:gd name="T12" fmla="*/ 218 w 626"/>
                <a:gd name="T13" fmla="*/ 14 h 430"/>
                <a:gd name="T14" fmla="*/ 212 w 626"/>
                <a:gd name="T15" fmla="*/ 0 h 430"/>
                <a:gd name="T16" fmla="*/ 0 w 626"/>
                <a:gd name="T17" fmla="*/ 0 h 430"/>
                <a:gd name="T18" fmla="*/ 0 w 626"/>
                <a:gd name="T19" fmla="*/ 0 h 430"/>
                <a:gd name="T20" fmla="*/ 4 w 626"/>
                <a:gd name="T21" fmla="*/ 2 h 430"/>
                <a:gd name="T22" fmla="*/ 16 w 626"/>
                <a:gd name="T23" fmla="*/ 10 h 430"/>
                <a:gd name="T24" fmla="*/ 23 w 626"/>
                <a:gd name="T25" fmla="*/ 16 h 430"/>
                <a:gd name="T26" fmla="*/ 32 w 626"/>
                <a:gd name="T27" fmla="*/ 25 h 430"/>
                <a:gd name="T28" fmla="*/ 43 w 626"/>
                <a:gd name="T29" fmla="*/ 35 h 430"/>
                <a:gd name="T30" fmla="*/ 53 w 626"/>
                <a:gd name="T31" fmla="*/ 48 h 430"/>
                <a:gd name="T32" fmla="*/ 221 w 626"/>
                <a:gd name="T33" fmla="*/ 258 h 430"/>
                <a:gd name="T34" fmla="*/ 221 w 626"/>
                <a:gd name="T35" fmla="*/ 382 h 430"/>
                <a:gd name="T36" fmla="*/ 221 w 626"/>
                <a:gd name="T37" fmla="*/ 382 h 430"/>
                <a:gd name="T38" fmla="*/ 220 w 626"/>
                <a:gd name="T39" fmla="*/ 394 h 430"/>
                <a:gd name="T40" fmla="*/ 219 w 626"/>
                <a:gd name="T41" fmla="*/ 404 h 430"/>
                <a:gd name="T42" fmla="*/ 216 w 626"/>
                <a:gd name="T43" fmla="*/ 412 h 430"/>
                <a:gd name="T44" fmla="*/ 214 w 626"/>
                <a:gd name="T45" fmla="*/ 418 h 430"/>
                <a:gd name="T46" fmla="*/ 210 w 626"/>
                <a:gd name="T47" fmla="*/ 428 h 430"/>
                <a:gd name="T48" fmla="*/ 208 w 626"/>
                <a:gd name="T49" fmla="*/ 430 h 430"/>
                <a:gd name="T50" fmla="*/ 416 w 626"/>
                <a:gd name="T51" fmla="*/ 430 h 430"/>
                <a:gd name="T52" fmla="*/ 416 w 626"/>
                <a:gd name="T53" fmla="*/ 430 h 430"/>
                <a:gd name="T54" fmla="*/ 414 w 626"/>
                <a:gd name="T55" fmla="*/ 428 h 430"/>
                <a:gd name="T56" fmla="*/ 410 w 626"/>
                <a:gd name="T57" fmla="*/ 418 h 430"/>
                <a:gd name="T58" fmla="*/ 408 w 626"/>
                <a:gd name="T59" fmla="*/ 412 h 430"/>
                <a:gd name="T60" fmla="*/ 406 w 626"/>
                <a:gd name="T61" fmla="*/ 404 h 430"/>
                <a:gd name="T62" fmla="*/ 404 w 626"/>
                <a:gd name="T63" fmla="*/ 394 h 430"/>
                <a:gd name="T64" fmla="*/ 404 w 626"/>
                <a:gd name="T65" fmla="*/ 382 h 430"/>
                <a:gd name="T66" fmla="*/ 404 w 626"/>
                <a:gd name="T67" fmla="*/ 258 h 430"/>
                <a:gd name="T68" fmla="*/ 573 w 626"/>
                <a:gd name="T69" fmla="*/ 47 h 430"/>
                <a:gd name="T70" fmla="*/ 573 w 626"/>
                <a:gd name="T71" fmla="*/ 47 h 430"/>
                <a:gd name="T72" fmla="*/ 583 w 626"/>
                <a:gd name="T73" fmla="*/ 34 h 430"/>
                <a:gd name="T74" fmla="*/ 593 w 626"/>
                <a:gd name="T75" fmla="*/ 24 h 430"/>
                <a:gd name="T76" fmla="*/ 603 w 626"/>
                <a:gd name="T77" fmla="*/ 15 h 430"/>
                <a:gd name="T78" fmla="*/ 610 w 626"/>
                <a:gd name="T79" fmla="*/ 9 h 430"/>
                <a:gd name="T80" fmla="*/ 622 w 626"/>
                <a:gd name="T81" fmla="*/ 2 h 430"/>
                <a:gd name="T82" fmla="*/ 626 w 626"/>
                <a:gd name="T83" fmla="*/ 0 h 430"/>
                <a:gd name="T84" fmla="*/ 413 w 626"/>
                <a:gd name="T85" fmla="*/ 0 h 430"/>
                <a:gd name="T86" fmla="*/ 413 w 626"/>
                <a:gd name="T87" fmla="*/ 0 h 430"/>
                <a:gd name="T88" fmla="*/ 412 w 626"/>
                <a:gd name="T89" fmla="*/ 4 h 430"/>
                <a:gd name="T90" fmla="*/ 407 w 626"/>
                <a:gd name="T91" fmla="*/ 14 h 430"/>
                <a:gd name="T92" fmla="*/ 397 w 626"/>
                <a:gd name="T93" fmla="*/ 32 h 430"/>
                <a:gd name="T94" fmla="*/ 384 w 626"/>
                <a:gd name="T95" fmla="*/ 5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6" h="430">
                  <a:moveTo>
                    <a:pt x="384" y="55"/>
                  </a:moveTo>
                  <a:lnTo>
                    <a:pt x="313" y="164"/>
                  </a:lnTo>
                  <a:lnTo>
                    <a:pt x="311" y="164"/>
                  </a:lnTo>
                  <a:lnTo>
                    <a:pt x="241" y="55"/>
                  </a:lnTo>
                  <a:lnTo>
                    <a:pt x="241" y="55"/>
                  </a:lnTo>
                  <a:lnTo>
                    <a:pt x="227" y="32"/>
                  </a:lnTo>
                  <a:lnTo>
                    <a:pt x="218" y="14"/>
                  </a:lnTo>
                  <a:lnTo>
                    <a:pt x="212" y="0"/>
                  </a:lnTo>
                  <a:lnTo>
                    <a:pt x="0" y="0"/>
                  </a:lnTo>
                  <a:lnTo>
                    <a:pt x="0" y="0"/>
                  </a:lnTo>
                  <a:lnTo>
                    <a:pt x="4" y="2"/>
                  </a:lnTo>
                  <a:lnTo>
                    <a:pt x="16" y="10"/>
                  </a:lnTo>
                  <a:lnTo>
                    <a:pt x="23" y="16"/>
                  </a:lnTo>
                  <a:lnTo>
                    <a:pt x="32" y="25"/>
                  </a:lnTo>
                  <a:lnTo>
                    <a:pt x="43" y="35"/>
                  </a:lnTo>
                  <a:lnTo>
                    <a:pt x="53" y="48"/>
                  </a:lnTo>
                  <a:lnTo>
                    <a:pt x="221" y="258"/>
                  </a:lnTo>
                  <a:lnTo>
                    <a:pt x="221" y="382"/>
                  </a:lnTo>
                  <a:lnTo>
                    <a:pt x="221" y="382"/>
                  </a:lnTo>
                  <a:lnTo>
                    <a:pt x="220" y="394"/>
                  </a:lnTo>
                  <a:lnTo>
                    <a:pt x="219" y="404"/>
                  </a:lnTo>
                  <a:lnTo>
                    <a:pt x="216" y="412"/>
                  </a:lnTo>
                  <a:lnTo>
                    <a:pt x="214" y="418"/>
                  </a:lnTo>
                  <a:lnTo>
                    <a:pt x="210" y="428"/>
                  </a:lnTo>
                  <a:lnTo>
                    <a:pt x="208" y="430"/>
                  </a:lnTo>
                  <a:lnTo>
                    <a:pt x="416" y="430"/>
                  </a:lnTo>
                  <a:lnTo>
                    <a:pt x="416" y="430"/>
                  </a:lnTo>
                  <a:lnTo>
                    <a:pt x="414" y="428"/>
                  </a:lnTo>
                  <a:lnTo>
                    <a:pt x="410" y="418"/>
                  </a:lnTo>
                  <a:lnTo>
                    <a:pt x="408" y="412"/>
                  </a:lnTo>
                  <a:lnTo>
                    <a:pt x="406" y="404"/>
                  </a:lnTo>
                  <a:lnTo>
                    <a:pt x="404" y="394"/>
                  </a:lnTo>
                  <a:lnTo>
                    <a:pt x="404" y="382"/>
                  </a:lnTo>
                  <a:lnTo>
                    <a:pt x="404" y="258"/>
                  </a:lnTo>
                  <a:lnTo>
                    <a:pt x="573" y="47"/>
                  </a:lnTo>
                  <a:lnTo>
                    <a:pt x="573" y="47"/>
                  </a:lnTo>
                  <a:lnTo>
                    <a:pt x="583" y="34"/>
                  </a:lnTo>
                  <a:lnTo>
                    <a:pt x="593" y="24"/>
                  </a:lnTo>
                  <a:lnTo>
                    <a:pt x="603" y="15"/>
                  </a:lnTo>
                  <a:lnTo>
                    <a:pt x="610" y="9"/>
                  </a:lnTo>
                  <a:lnTo>
                    <a:pt x="622" y="2"/>
                  </a:lnTo>
                  <a:lnTo>
                    <a:pt x="626" y="0"/>
                  </a:lnTo>
                  <a:lnTo>
                    <a:pt x="413" y="0"/>
                  </a:lnTo>
                  <a:lnTo>
                    <a:pt x="413" y="0"/>
                  </a:lnTo>
                  <a:lnTo>
                    <a:pt x="412" y="4"/>
                  </a:lnTo>
                  <a:lnTo>
                    <a:pt x="407" y="14"/>
                  </a:lnTo>
                  <a:lnTo>
                    <a:pt x="397" y="32"/>
                  </a:lnTo>
                  <a:lnTo>
                    <a:pt x="384"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31" name="Freeform 46">
              <a:extLst>
                <a:ext uri="{FF2B5EF4-FFF2-40B4-BE49-F238E27FC236}">
                  <a16:creationId xmlns:a16="http://schemas.microsoft.com/office/drawing/2014/main" id="{E897BA53-1B4C-41A8-8EA5-89876D6B4FF2}"/>
                </a:ext>
              </a:extLst>
            </p:cNvPr>
            <p:cNvSpPr>
              <a:spLocks/>
            </p:cNvSpPr>
            <p:nvPr/>
          </p:nvSpPr>
          <p:spPr bwMode="auto">
            <a:xfrm>
              <a:off x="2997200" y="4414838"/>
              <a:ext cx="165100" cy="112712"/>
            </a:xfrm>
            <a:custGeom>
              <a:avLst/>
              <a:gdLst>
                <a:gd name="T0" fmla="*/ 384 w 626"/>
                <a:gd name="T1" fmla="*/ 55 h 430"/>
                <a:gd name="T2" fmla="*/ 313 w 626"/>
                <a:gd name="T3" fmla="*/ 164 h 430"/>
                <a:gd name="T4" fmla="*/ 311 w 626"/>
                <a:gd name="T5" fmla="*/ 164 h 430"/>
                <a:gd name="T6" fmla="*/ 241 w 626"/>
                <a:gd name="T7" fmla="*/ 55 h 430"/>
                <a:gd name="T8" fmla="*/ 241 w 626"/>
                <a:gd name="T9" fmla="*/ 55 h 430"/>
                <a:gd name="T10" fmla="*/ 227 w 626"/>
                <a:gd name="T11" fmla="*/ 32 h 430"/>
                <a:gd name="T12" fmla="*/ 218 w 626"/>
                <a:gd name="T13" fmla="*/ 14 h 430"/>
                <a:gd name="T14" fmla="*/ 212 w 626"/>
                <a:gd name="T15" fmla="*/ 0 h 430"/>
                <a:gd name="T16" fmla="*/ 0 w 626"/>
                <a:gd name="T17" fmla="*/ 0 h 430"/>
                <a:gd name="T18" fmla="*/ 0 w 626"/>
                <a:gd name="T19" fmla="*/ 0 h 430"/>
                <a:gd name="T20" fmla="*/ 4 w 626"/>
                <a:gd name="T21" fmla="*/ 2 h 430"/>
                <a:gd name="T22" fmla="*/ 16 w 626"/>
                <a:gd name="T23" fmla="*/ 10 h 430"/>
                <a:gd name="T24" fmla="*/ 23 w 626"/>
                <a:gd name="T25" fmla="*/ 16 h 430"/>
                <a:gd name="T26" fmla="*/ 32 w 626"/>
                <a:gd name="T27" fmla="*/ 25 h 430"/>
                <a:gd name="T28" fmla="*/ 43 w 626"/>
                <a:gd name="T29" fmla="*/ 35 h 430"/>
                <a:gd name="T30" fmla="*/ 53 w 626"/>
                <a:gd name="T31" fmla="*/ 48 h 430"/>
                <a:gd name="T32" fmla="*/ 221 w 626"/>
                <a:gd name="T33" fmla="*/ 258 h 430"/>
                <a:gd name="T34" fmla="*/ 221 w 626"/>
                <a:gd name="T35" fmla="*/ 382 h 430"/>
                <a:gd name="T36" fmla="*/ 221 w 626"/>
                <a:gd name="T37" fmla="*/ 382 h 430"/>
                <a:gd name="T38" fmla="*/ 220 w 626"/>
                <a:gd name="T39" fmla="*/ 394 h 430"/>
                <a:gd name="T40" fmla="*/ 219 w 626"/>
                <a:gd name="T41" fmla="*/ 404 h 430"/>
                <a:gd name="T42" fmla="*/ 216 w 626"/>
                <a:gd name="T43" fmla="*/ 412 h 430"/>
                <a:gd name="T44" fmla="*/ 214 w 626"/>
                <a:gd name="T45" fmla="*/ 418 h 430"/>
                <a:gd name="T46" fmla="*/ 210 w 626"/>
                <a:gd name="T47" fmla="*/ 428 h 430"/>
                <a:gd name="T48" fmla="*/ 208 w 626"/>
                <a:gd name="T49" fmla="*/ 430 h 430"/>
                <a:gd name="T50" fmla="*/ 416 w 626"/>
                <a:gd name="T51" fmla="*/ 430 h 430"/>
                <a:gd name="T52" fmla="*/ 416 w 626"/>
                <a:gd name="T53" fmla="*/ 430 h 430"/>
                <a:gd name="T54" fmla="*/ 414 w 626"/>
                <a:gd name="T55" fmla="*/ 428 h 430"/>
                <a:gd name="T56" fmla="*/ 410 w 626"/>
                <a:gd name="T57" fmla="*/ 418 h 430"/>
                <a:gd name="T58" fmla="*/ 408 w 626"/>
                <a:gd name="T59" fmla="*/ 412 h 430"/>
                <a:gd name="T60" fmla="*/ 406 w 626"/>
                <a:gd name="T61" fmla="*/ 404 h 430"/>
                <a:gd name="T62" fmla="*/ 404 w 626"/>
                <a:gd name="T63" fmla="*/ 394 h 430"/>
                <a:gd name="T64" fmla="*/ 404 w 626"/>
                <a:gd name="T65" fmla="*/ 382 h 430"/>
                <a:gd name="T66" fmla="*/ 404 w 626"/>
                <a:gd name="T67" fmla="*/ 258 h 430"/>
                <a:gd name="T68" fmla="*/ 573 w 626"/>
                <a:gd name="T69" fmla="*/ 47 h 430"/>
                <a:gd name="T70" fmla="*/ 573 w 626"/>
                <a:gd name="T71" fmla="*/ 47 h 430"/>
                <a:gd name="T72" fmla="*/ 583 w 626"/>
                <a:gd name="T73" fmla="*/ 34 h 430"/>
                <a:gd name="T74" fmla="*/ 593 w 626"/>
                <a:gd name="T75" fmla="*/ 24 h 430"/>
                <a:gd name="T76" fmla="*/ 603 w 626"/>
                <a:gd name="T77" fmla="*/ 15 h 430"/>
                <a:gd name="T78" fmla="*/ 610 w 626"/>
                <a:gd name="T79" fmla="*/ 9 h 430"/>
                <a:gd name="T80" fmla="*/ 622 w 626"/>
                <a:gd name="T81" fmla="*/ 2 h 430"/>
                <a:gd name="T82" fmla="*/ 626 w 626"/>
                <a:gd name="T83" fmla="*/ 0 h 430"/>
                <a:gd name="T84" fmla="*/ 413 w 626"/>
                <a:gd name="T85" fmla="*/ 0 h 430"/>
                <a:gd name="T86" fmla="*/ 413 w 626"/>
                <a:gd name="T87" fmla="*/ 0 h 430"/>
                <a:gd name="T88" fmla="*/ 412 w 626"/>
                <a:gd name="T89" fmla="*/ 4 h 430"/>
                <a:gd name="T90" fmla="*/ 407 w 626"/>
                <a:gd name="T91" fmla="*/ 14 h 430"/>
                <a:gd name="T92" fmla="*/ 397 w 626"/>
                <a:gd name="T93" fmla="*/ 32 h 430"/>
                <a:gd name="T94" fmla="*/ 384 w 626"/>
                <a:gd name="T95" fmla="*/ 5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6" h="430">
                  <a:moveTo>
                    <a:pt x="384" y="55"/>
                  </a:moveTo>
                  <a:lnTo>
                    <a:pt x="313" y="164"/>
                  </a:lnTo>
                  <a:lnTo>
                    <a:pt x="311" y="164"/>
                  </a:lnTo>
                  <a:lnTo>
                    <a:pt x="241" y="55"/>
                  </a:lnTo>
                  <a:lnTo>
                    <a:pt x="241" y="55"/>
                  </a:lnTo>
                  <a:lnTo>
                    <a:pt x="227" y="32"/>
                  </a:lnTo>
                  <a:lnTo>
                    <a:pt x="218" y="14"/>
                  </a:lnTo>
                  <a:lnTo>
                    <a:pt x="212" y="0"/>
                  </a:lnTo>
                  <a:lnTo>
                    <a:pt x="0" y="0"/>
                  </a:lnTo>
                  <a:lnTo>
                    <a:pt x="0" y="0"/>
                  </a:lnTo>
                  <a:lnTo>
                    <a:pt x="4" y="2"/>
                  </a:lnTo>
                  <a:lnTo>
                    <a:pt x="16" y="10"/>
                  </a:lnTo>
                  <a:lnTo>
                    <a:pt x="23" y="16"/>
                  </a:lnTo>
                  <a:lnTo>
                    <a:pt x="32" y="25"/>
                  </a:lnTo>
                  <a:lnTo>
                    <a:pt x="43" y="35"/>
                  </a:lnTo>
                  <a:lnTo>
                    <a:pt x="53" y="48"/>
                  </a:lnTo>
                  <a:lnTo>
                    <a:pt x="221" y="258"/>
                  </a:lnTo>
                  <a:lnTo>
                    <a:pt x="221" y="382"/>
                  </a:lnTo>
                  <a:lnTo>
                    <a:pt x="221" y="382"/>
                  </a:lnTo>
                  <a:lnTo>
                    <a:pt x="220" y="394"/>
                  </a:lnTo>
                  <a:lnTo>
                    <a:pt x="219" y="404"/>
                  </a:lnTo>
                  <a:lnTo>
                    <a:pt x="216" y="412"/>
                  </a:lnTo>
                  <a:lnTo>
                    <a:pt x="214" y="418"/>
                  </a:lnTo>
                  <a:lnTo>
                    <a:pt x="210" y="428"/>
                  </a:lnTo>
                  <a:lnTo>
                    <a:pt x="208" y="430"/>
                  </a:lnTo>
                  <a:lnTo>
                    <a:pt x="416" y="430"/>
                  </a:lnTo>
                  <a:lnTo>
                    <a:pt x="416" y="430"/>
                  </a:lnTo>
                  <a:lnTo>
                    <a:pt x="414" y="428"/>
                  </a:lnTo>
                  <a:lnTo>
                    <a:pt x="410" y="418"/>
                  </a:lnTo>
                  <a:lnTo>
                    <a:pt x="408" y="412"/>
                  </a:lnTo>
                  <a:lnTo>
                    <a:pt x="406" y="404"/>
                  </a:lnTo>
                  <a:lnTo>
                    <a:pt x="404" y="394"/>
                  </a:lnTo>
                  <a:lnTo>
                    <a:pt x="404" y="382"/>
                  </a:lnTo>
                  <a:lnTo>
                    <a:pt x="404" y="258"/>
                  </a:lnTo>
                  <a:lnTo>
                    <a:pt x="573" y="47"/>
                  </a:lnTo>
                  <a:lnTo>
                    <a:pt x="573" y="47"/>
                  </a:lnTo>
                  <a:lnTo>
                    <a:pt x="583" y="34"/>
                  </a:lnTo>
                  <a:lnTo>
                    <a:pt x="593" y="24"/>
                  </a:lnTo>
                  <a:lnTo>
                    <a:pt x="603" y="15"/>
                  </a:lnTo>
                  <a:lnTo>
                    <a:pt x="610" y="9"/>
                  </a:lnTo>
                  <a:lnTo>
                    <a:pt x="622" y="2"/>
                  </a:lnTo>
                  <a:lnTo>
                    <a:pt x="626" y="0"/>
                  </a:lnTo>
                  <a:lnTo>
                    <a:pt x="413" y="0"/>
                  </a:lnTo>
                  <a:lnTo>
                    <a:pt x="413" y="0"/>
                  </a:lnTo>
                  <a:lnTo>
                    <a:pt x="412" y="4"/>
                  </a:lnTo>
                  <a:lnTo>
                    <a:pt x="407" y="14"/>
                  </a:lnTo>
                  <a:lnTo>
                    <a:pt x="397" y="32"/>
                  </a:lnTo>
                  <a:lnTo>
                    <a:pt x="384" y="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32" name="Freeform 47">
              <a:extLst>
                <a:ext uri="{FF2B5EF4-FFF2-40B4-BE49-F238E27FC236}">
                  <a16:creationId xmlns:a16="http://schemas.microsoft.com/office/drawing/2014/main" id="{CA580985-3C6D-4ABE-97ED-1D706213BDE2}"/>
                </a:ext>
              </a:extLst>
            </p:cNvPr>
            <p:cNvSpPr>
              <a:spLocks/>
            </p:cNvSpPr>
            <p:nvPr/>
          </p:nvSpPr>
          <p:spPr bwMode="auto">
            <a:xfrm>
              <a:off x="3340100" y="4414838"/>
              <a:ext cx="120650" cy="112712"/>
            </a:xfrm>
            <a:custGeom>
              <a:avLst/>
              <a:gdLst>
                <a:gd name="T0" fmla="*/ 405 w 457"/>
                <a:gd name="T1" fmla="*/ 87 h 430"/>
                <a:gd name="T2" fmla="*/ 405 w 457"/>
                <a:gd name="T3" fmla="*/ 87 h 430"/>
                <a:gd name="T4" fmla="*/ 417 w 457"/>
                <a:gd name="T5" fmla="*/ 88 h 430"/>
                <a:gd name="T6" fmla="*/ 427 w 457"/>
                <a:gd name="T7" fmla="*/ 89 h 430"/>
                <a:gd name="T8" fmla="*/ 436 w 457"/>
                <a:gd name="T9" fmla="*/ 92 h 430"/>
                <a:gd name="T10" fmla="*/ 444 w 457"/>
                <a:gd name="T11" fmla="*/ 94 h 430"/>
                <a:gd name="T12" fmla="*/ 453 w 457"/>
                <a:gd name="T13" fmla="*/ 98 h 430"/>
                <a:gd name="T14" fmla="*/ 457 w 457"/>
                <a:gd name="T15" fmla="*/ 100 h 430"/>
                <a:gd name="T16" fmla="*/ 457 w 457"/>
                <a:gd name="T17" fmla="*/ 0 h 430"/>
                <a:gd name="T18" fmla="*/ 0 w 457"/>
                <a:gd name="T19" fmla="*/ 0 h 430"/>
                <a:gd name="T20" fmla="*/ 0 w 457"/>
                <a:gd name="T21" fmla="*/ 0 h 430"/>
                <a:gd name="T22" fmla="*/ 3 w 457"/>
                <a:gd name="T23" fmla="*/ 3 h 430"/>
                <a:gd name="T24" fmla="*/ 7 w 457"/>
                <a:gd name="T25" fmla="*/ 11 h 430"/>
                <a:gd name="T26" fmla="*/ 10 w 457"/>
                <a:gd name="T27" fmla="*/ 17 h 430"/>
                <a:gd name="T28" fmla="*/ 12 w 457"/>
                <a:gd name="T29" fmla="*/ 26 h 430"/>
                <a:gd name="T30" fmla="*/ 13 w 457"/>
                <a:gd name="T31" fmla="*/ 35 h 430"/>
                <a:gd name="T32" fmla="*/ 14 w 457"/>
                <a:gd name="T33" fmla="*/ 47 h 430"/>
                <a:gd name="T34" fmla="*/ 14 w 457"/>
                <a:gd name="T35" fmla="*/ 382 h 430"/>
                <a:gd name="T36" fmla="*/ 14 w 457"/>
                <a:gd name="T37" fmla="*/ 382 h 430"/>
                <a:gd name="T38" fmla="*/ 13 w 457"/>
                <a:gd name="T39" fmla="*/ 393 h 430"/>
                <a:gd name="T40" fmla="*/ 12 w 457"/>
                <a:gd name="T41" fmla="*/ 404 h 430"/>
                <a:gd name="T42" fmla="*/ 10 w 457"/>
                <a:gd name="T43" fmla="*/ 412 h 430"/>
                <a:gd name="T44" fmla="*/ 7 w 457"/>
                <a:gd name="T45" fmla="*/ 418 h 430"/>
                <a:gd name="T46" fmla="*/ 3 w 457"/>
                <a:gd name="T47" fmla="*/ 427 h 430"/>
                <a:gd name="T48" fmla="*/ 0 w 457"/>
                <a:gd name="T49" fmla="*/ 430 h 430"/>
                <a:gd name="T50" fmla="*/ 210 w 457"/>
                <a:gd name="T51" fmla="*/ 430 h 430"/>
                <a:gd name="T52" fmla="*/ 210 w 457"/>
                <a:gd name="T53" fmla="*/ 430 h 430"/>
                <a:gd name="T54" fmla="*/ 208 w 457"/>
                <a:gd name="T55" fmla="*/ 427 h 430"/>
                <a:gd name="T56" fmla="*/ 204 w 457"/>
                <a:gd name="T57" fmla="*/ 418 h 430"/>
                <a:gd name="T58" fmla="*/ 202 w 457"/>
                <a:gd name="T59" fmla="*/ 412 h 430"/>
                <a:gd name="T60" fmla="*/ 200 w 457"/>
                <a:gd name="T61" fmla="*/ 404 h 430"/>
                <a:gd name="T62" fmla="*/ 198 w 457"/>
                <a:gd name="T63" fmla="*/ 393 h 430"/>
                <a:gd name="T64" fmla="*/ 198 w 457"/>
                <a:gd name="T65" fmla="*/ 382 h 430"/>
                <a:gd name="T66" fmla="*/ 198 w 457"/>
                <a:gd name="T67" fmla="*/ 278 h 430"/>
                <a:gd name="T68" fmla="*/ 364 w 457"/>
                <a:gd name="T69" fmla="*/ 278 h 430"/>
                <a:gd name="T70" fmla="*/ 364 w 457"/>
                <a:gd name="T71" fmla="*/ 278 h 430"/>
                <a:gd name="T72" fmla="*/ 375 w 457"/>
                <a:gd name="T73" fmla="*/ 279 h 430"/>
                <a:gd name="T74" fmla="*/ 386 w 457"/>
                <a:gd name="T75" fmla="*/ 281 h 430"/>
                <a:gd name="T76" fmla="*/ 404 w 457"/>
                <a:gd name="T77" fmla="*/ 284 h 430"/>
                <a:gd name="T78" fmla="*/ 416 w 457"/>
                <a:gd name="T79" fmla="*/ 287 h 430"/>
                <a:gd name="T80" fmla="*/ 420 w 457"/>
                <a:gd name="T81" fmla="*/ 288 h 430"/>
                <a:gd name="T82" fmla="*/ 420 w 457"/>
                <a:gd name="T83" fmla="*/ 185 h 430"/>
                <a:gd name="T84" fmla="*/ 420 w 457"/>
                <a:gd name="T85" fmla="*/ 185 h 430"/>
                <a:gd name="T86" fmla="*/ 404 w 457"/>
                <a:gd name="T87" fmla="*/ 189 h 430"/>
                <a:gd name="T88" fmla="*/ 386 w 457"/>
                <a:gd name="T89" fmla="*/ 191 h 430"/>
                <a:gd name="T90" fmla="*/ 364 w 457"/>
                <a:gd name="T91" fmla="*/ 192 h 430"/>
                <a:gd name="T92" fmla="*/ 198 w 457"/>
                <a:gd name="T93" fmla="*/ 192 h 430"/>
                <a:gd name="T94" fmla="*/ 198 w 457"/>
                <a:gd name="T95" fmla="*/ 87 h 430"/>
                <a:gd name="T96" fmla="*/ 405 w 457"/>
                <a:gd name="T97" fmla="*/ 87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7" h="430">
                  <a:moveTo>
                    <a:pt x="405" y="87"/>
                  </a:moveTo>
                  <a:lnTo>
                    <a:pt x="405" y="87"/>
                  </a:lnTo>
                  <a:lnTo>
                    <a:pt x="417" y="88"/>
                  </a:lnTo>
                  <a:lnTo>
                    <a:pt x="427" y="89"/>
                  </a:lnTo>
                  <a:lnTo>
                    <a:pt x="436" y="92"/>
                  </a:lnTo>
                  <a:lnTo>
                    <a:pt x="444" y="94"/>
                  </a:lnTo>
                  <a:lnTo>
                    <a:pt x="453" y="98"/>
                  </a:lnTo>
                  <a:lnTo>
                    <a:pt x="457" y="100"/>
                  </a:lnTo>
                  <a:lnTo>
                    <a:pt x="457" y="0"/>
                  </a:lnTo>
                  <a:lnTo>
                    <a:pt x="0" y="0"/>
                  </a:lnTo>
                  <a:lnTo>
                    <a:pt x="0" y="0"/>
                  </a:lnTo>
                  <a:lnTo>
                    <a:pt x="3" y="3"/>
                  </a:lnTo>
                  <a:lnTo>
                    <a:pt x="7" y="11"/>
                  </a:lnTo>
                  <a:lnTo>
                    <a:pt x="10" y="17"/>
                  </a:lnTo>
                  <a:lnTo>
                    <a:pt x="12" y="26"/>
                  </a:lnTo>
                  <a:lnTo>
                    <a:pt x="13" y="35"/>
                  </a:lnTo>
                  <a:lnTo>
                    <a:pt x="14" y="47"/>
                  </a:lnTo>
                  <a:lnTo>
                    <a:pt x="14" y="382"/>
                  </a:lnTo>
                  <a:lnTo>
                    <a:pt x="14" y="382"/>
                  </a:lnTo>
                  <a:lnTo>
                    <a:pt x="13" y="393"/>
                  </a:lnTo>
                  <a:lnTo>
                    <a:pt x="12" y="404"/>
                  </a:lnTo>
                  <a:lnTo>
                    <a:pt x="10" y="412"/>
                  </a:lnTo>
                  <a:lnTo>
                    <a:pt x="7" y="418"/>
                  </a:lnTo>
                  <a:lnTo>
                    <a:pt x="3" y="427"/>
                  </a:lnTo>
                  <a:lnTo>
                    <a:pt x="0" y="430"/>
                  </a:lnTo>
                  <a:lnTo>
                    <a:pt x="210" y="430"/>
                  </a:lnTo>
                  <a:lnTo>
                    <a:pt x="210" y="430"/>
                  </a:lnTo>
                  <a:lnTo>
                    <a:pt x="208" y="427"/>
                  </a:lnTo>
                  <a:lnTo>
                    <a:pt x="204" y="418"/>
                  </a:lnTo>
                  <a:lnTo>
                    <a:pt x="202" y="412"/>
                  </a:lnTo>
                  <a:lnTo>
                    <a:pt x="200" y="404"/>
                  </a:lnTo>
                  <a:lnTo>
                    <a:pt x="198" y="393"/>
                  </a:lnTo>
                  <a:lnTo>
                    <a:pt x="198" y="382"/>
                  </a:lnTo>
                  <a:lnTo>
                    <a:pt x="198" y="278"/>
                  </a:lnTo>
                  <a:lnTo>
                    <a:pt x="364" y="278"/>
                  </a:lnTo>
                  <a:lnTo>
                    <a:pt x="364" y="278"/>
                  </a:lnTo>
                  <a:lnTo>
                    <a:pt x="375" y="279"/>
                  </a:lnTo>
                  <a:lnTo>
                    <a:pt x="386" y="281"/>
                  </a:lnTo>
                  <a:lnTo>
                    <a:pt x="404" y="284"/>
                  </a:lnTo>
                  <a:lnTo>
                    <a:pt x="416" y="287"/>
                  </a:lnTo>
                  <a:lnTo>
                    <a:pt x="420" y="288"/>
                  </a:lnTo>
                  <a:lnTo>
                    <a:pt x="420" y="185"/>
                  </a:lnTo>
                  <a:lnTo>
                    <a:pt x="420" y="185"/>
                  </a:lnTo>
                  <a:lnTo>
                    <a:pt x="404" y="189"/>
                  </a:lnTo>
                  <a:lnTo>
                    <a:pt x="386" y="191"/>
                  </a:lnTo>
                  <a:lnTo>
                    <a:pt x="364" y="192"/>
                  </a:lnTo>
                  <a:lnTo>
                    <a:pt x="198" y="192"/>
                  </a:lnTo>
                  <a:lnTo>
                    <a:pt x="198" y="87"/>
                  </a:lnTo>
                  <a:lnTo>
                    <a:pt x="405"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33" name="Freeform 48">
              <a:extLst>
                <a:ext uri="{FF2B5EF4-FFF2-40B4-BE49-F238E27FC236}">
                  <a16:creationId xmlns:a16="http://schemas.microsoft.com/office/drawing/2014/main" id="{2B5312ED-C182-4FDA-951A-4C9F6FC51E72}"/>
                </a:ext>
              </a:extLst>
            </p:cNvPr>
            <p:cNvSpPr>
              <a:spLocks noEditPoints="1"/>
            </p:cNvSpPr>
            <p:nvPr/>
          </p:nvSpPr>
          <p:spPr bwMode="auto">
            <a:xfrm>
              <a:off x="3181350" y="4414838"/>
              <a:ext cx="136525" cy="112712"/>
            </a:xfrm>
            <a:custGeom>
              <a:avLst/>
              <a:gdLst>
                <a:gd name="T0" fmla="*/ 0 w 514"/>
                <a:gd name="T1" fmla="*/ 0 h 430"/>
                <a:gd name="T2" fmla="*/ 2 w 514"/>
                <a:gd name="T3" fmla="*/ 3 h 430"/>
                <a:gd name="T4" fmla="*/ 8 w 514"/>
                <a:gd name="T5" fmla="*/ 17 h 430"/>
                <a:gd name="T6" fmla="*/ 11 w 514"/>
                <a:gd name="T7" fmla="*/ 36 h 430"/>
                <a:gd name="T8" fmla="*/ 11 w 514"/>
                <a:gd name="T9" fmla="*/ 382 h 430"/>
                <a:gd name="T10" fmla="*/ 11 w 514"/>
                <a:gd name="T11" fmla="*/ 394 h 430"/>
                <a:gd name="T12" fmla="*/ 8 w 514"/>
                <a:gd name="T13" fmla="*/ 412 h 430"/>
                <a:gd name="T14" fmla="*/ 2 w 514"/>
                <a:gd name="T15" fmla="*/ 428 h 430"/>
                <a:gd name="T16" fmla="*/ 207 w 514"/>
                <a:gd name="T17" fmla="*/ 430 h 430"/>
                <a:gd name="T18" fmla="*/ 205 w 514"/>
                <a:gd name="T19" fmla="*/ 428 h 430"/>
                <a:gd name="T20" fmla="*/ 199 w 514"/>
                <a:gd name="T21" fmla="*/ 412 h 430"/>
                <a:gd name="T22" fmla="*/ 196 w 514"/>
                <a:gd name="T23" fmla="*/ 394 h 430"/>
                <a:gd name="T24" fmla="*/ 195 w 514"/>
                <a:gd name="T25" fmla="*/ 278 h 430"/>
                <a:gd name="T26" fmla="*/ 346 w 514"/>
                <a:gd name="T27" fmla="*/ 278 h 430"/>
                <a:gd name="T28" fmla="*/ 380 w 514"/>
                <a:gd name="T29" fmla="*/ 276 h 430"/>
                <a:gd name="T30" fmla="*/ 413 w 514"/>
                <a:gd name="T31" fmla="*/ 270 h 430"/>
                <a:gd name="T32" fmla="*/ 441 w 514"/>
                <a:gd name="T33" fmla="*/ 259 h 430"/>
                <a:gd name="T34" fmla="*/ 466 w 514"/>
                <a:gd name="T35" fmla="*/ 243 h 430"/>
                <a:gd name="T36" fmla="*/ 486 w 514"/>
                <a:gd name="T37" fmla="*/ 223 h 430"/>
                <a:gd name="T38" fmla="*/ 500 w 514"/>
                <a:gd name="T39" fmla="*/ 199 h 430"/>
                <a:gd name="T40" fmla="*/ 510 w 514"/>
                <a:gd name="T41" fmla="*/ 171 h 430"/>
                <a:gd name="T42" fmla="*/ 514 w 514"/>
                <a:gd name="T43" fmla="*/ 140 h 430"/>
                <a:gd name="T44" fmla="*/ 513 w 514"/>
                <a:gd name="T45" fmla="*/ 123 h 430"/>
                <a:gd name="T46" fmla="*/ 507 w 514"/>
                <a:gd name="T47" fmla="*/ 93 h 430"/>
                <a:gd name="T48" fmla="*/ 495 w 514"/>
                <a:gd name="T49" fmla="*/ 66 h 430"/>
                <a:gd name="T50" fmla="*/ 477 w 514"/>
                <a:gd name="T51" fmla="*/ 45 h 430"/>
                <a:gd name="T52" fmla="*/ 456 w 514"/>
                <a:gd name="T53" fmla="*/ 27 h 430"/>
                <a:gd name="T54" fmla="*/ 430 w 514"/>
                <a:gd name="T55" fmla="*/ 14 h 430"/>
                <a:gd name="T56" fmla="*/ 398 w 514"/>
                <a:gd name="T57" fmla="*/ 5 h 430"/>
                <a:gd name="T58" fmla="*/ 365 w 514"/>
                <a:gd name="T59" fmla="*/ 1 h 430"/>
                <a:gd name="T60" fmla="*/ 254 w 514"/>
                <a:gd name="T61" fmla="*/ 199 h 430"/>
                <a:gd name="T62" fmla="*/ 196 w 514"/>
                <a:gd name="T63" fmla="*/ 80 h 430"/>
                <a:gd name="T64" fmla="*/ 255 w 514"/>
                <a:gd name="T65" fmla="*/ 80 h 430"/>
                <a:gd name="T66" fmla="*/ 285 w 514"/>
                <a:gd name="T67" fmla="*/ 83 h 430"/>
                <a:gd name="T68" fmla="*/ 303 w 514"/>
                <a:gd name="T69" fmla="*/ 90 h 430"/>
                <a:gd name="T70" fmla="*/ 314 w 514"/>
                <a:gd name="T71" fmla="*/ 98 h 430"/>
                <a:gd name="T72" fmla="*/ 322 w 514"/>
                <a:gd name="T73" fmla="*/ 107 h 430"/>
                <a:gd name="T74" fmla="*/ 328 w 514"/>
                <a:gd name="T75" fmla="*/ 118 h 430"/>
                <a:gd name="T76" fmla="*/ 331 w 514"/>
                <a:gd name="T77" fmla="*/ 131 h 430"/>
                <a:gd name="T78" fmla="*/ 331 w 514"/>
                <a:gd name="T79" fmla="*/ 140 h 430"/>
                <a:gd name="T80" fmla="*/ 329 w 514"/>
                <a:gd name="T81" fmla="*/ 154 h 430"/>
                <a:gd name="T82" fmla="*/ 325 w 514"/>
                <a:gd name="T83" fmla="*/ 167 h 430"/>
                <a:gd name="T84" fmla="*/ 318 w 514"/>
                <a:gd name="T85" fmla="*/ 177 h 430"/>
                <a:gd name="T86" fmla="*/ 309 w 514"/>
                <a:gd name="T87" fmla="*/ 185 h 430"/>
                <a:gd name="T88" fmla="*/ 297 w 514"/>
                <a:gd name="T89" fmla="*/ 192 h 430"/>
                <a:gd name="T90" fmla="*/ 270 w 514"/>
                <a:gd name="T91" fmla="*/ 19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4" h="430">
                  <a:moveTo>
                    <a:pt x="346" y="0"/>
                  </a:moveTo>
                  <a:lnTo>
                    <a:pt x="0" y="0"/>
                  </a:lnTo>
                  <a:lnTo>
                    <a:pt x="0" y="0"/>
                  </a:lnTo>
                  <a:lnTo>
                    <a:pt x="2" y="3"/>
                  </a:lnTo>
                  <a:lnTo>
                    <a:pt x="6" y="11"/>
                  </a:lnTo>
                  <a:lnTo>
                    <a:pt x="8" y="17"/>
                  </a:lnTo>
                  <a:lnTo>
                    <a:pt x="9" y="26"/>
                  </a:lnTo>
                  <a:lnTo>
                    <a:pt x="11" y="36"/>
                  </a:lnTo>
                  <a:lnTo>
                    <a:pt x="11" y="47"/>
                  </a:lnTo>
                  <a:lnTo>
                    <a:pt x="11" y="382"/>
                  </a:lnTo>
                  <a:lnTo>
                    <a:pt x="11" y="382"/>
                  </a:lnTo>
                  <a:lnTo>
                    <a:pt x="11" y="394"/>
                  </a:lnTo>
                  <a:lnTo>
                    <a:pt x="9" y="404"/>
                  </a:lnTo>
                  <a:lnTo>
                    <a:pt x="8" y="412"/>
                  </a:lnTo>
                  <a:lnTo>
                    <a:pt x="6" y="419"/>
                  </a:lnTo>
                  <a:lnTo>
                    <a:pt x="2" y="428"/>
                  </a:lnTo>
                  <a:lnTo>
                    <a:pt x="0" y="430"/>
                  </a:lnTo>
                  <a:lnTo>
                    <a:pt x="207" y="430"/>
                  </a:lnTo>
                  <a:lnTo>
                    <a:pt x="207" y="430"/>
                  </a:lnTo>
                  <a:lnTo>
                    <a:pt x="205" y="428"/>
                  </a:lnTo>
                  <a:lnTo>
                    <a:pt x="201" y="418"/>
                  </a:lnTo>
                  <a:lnTo>
                    <a:pt x="199" y="412"/>
                  </a:lnTo>
                  <a:lnTo>
                    <a:pt x="197" y="404"/>
                  </a:lnTo>
                  <a:lnTo>
                    <a:pt x="196" y="394"/>
                  </a:lnTo>
                  <a:lnTo>
                    <a:pt x="195" y="382"/>
                  </a:lnTo>
                  <a:lnTo>
                    <a:pt x="195" y="278"/>
                  </a:lnTo>
                  <a:lnTo>
                    <a:pt x="346" y="278"/>
                  </a:lnTo>
                  <a:lnTo>
                    <a:pt x="346" y="278"/>
                  </a:lnTo>
                  <a:lnTo>
                    <a:pt x="364" y="278"/>
                  </a:lnTo>
                  <a:lnTo>
                    <a:pt x="380" y="276"/>
                  </a:lnTo>
                  <a:lnTo>
                    <a:pt x="397" y="273"/>
                  </a:lnTo>
                  <a:lnTo>
                    <a:pt x="413" y="270"/>
                  </a:lnTo>
                  <a:lnTo>
                    <a:pt x="427" y="265"/>
                  </a:lnTo>
                  <a:lnTo>
                    <a:pt x="441" y="259"/>
                  </a:lnTo>
                  <a:lnTo>
                    <a:pt x="455" y="251"/>
                  </a:lnTo>
                  <a:lnTo>
                    <a:pt x="466" y="243"/>
                  </a:lnTo>
                  <a:lnTo>
                    <a:pt x="476" y="234"/>
                  </a:lnTo>
                  <a:lnTo>
                    <a:pt x="486" y="223"/>
                  </a:lnTo>
                  <a:lnTo>
                    <a:pt x="494" y="212"/>
                  </a:lnTo>
                  <a:lnTo>
                    <a:pt x="500" y="199"/>
                  </a:lnTo>
                  <a:lnTo>
                    <a:pt x="507" y="185"/>
                  </a:lnTo>
                  <a:lnTo>
                    <a:pt x="510" y="171"/>
                  </a:lnTo>
                  <a:lnTo>
                    <a:pt x="513" y="156"/>
                  </a:lnTo>
                  <a:lnTo>
                    <a:pt x="514" y="140"/>
                  </a:lnTo>
                  <a:lnTo>
                    <a:pt x="514" y="140"/>
                  </a:lnTo>
                  <a:lnTo>
                    <a:pt x="513" y="123"/>
                  </a:lnTo>
                  <a:lnTo>
                    <a:pt x="511" y="107"/>
                  </a:lnTo>
                  <a:lnTo>
                    <a:pt x="507" y="93"/>
                  </a:lnTo>
                  <a:lnTo>
                    <a:pt x="501" y="79"/>
                  </a:lnTo>
                  <a:lnTo>
                    <a:pt x="495" y="66"/>
                  </a:lnTo>
                  <a:lnTo>
                    <a:pt x="487" y="55"/>
                  </a:lnTo>
                  <a:lnTo>
                    <a:pt x="477" y="45"/>
                  </a:lnTo>
                  <a:lnTo>
                    <a:pt x="467" y="35"/>
                  </a:lnTo>
                  <a:lnTo>
                    <a:pt x="456" y="27"/>
                  </a:lnTo>
                  <a:lnTo>
                    <a:pt x="443" y="21"/>
                  </a:lnTo>
                  <a:lnTo>
                    <a:pt x="430" y="14"/>
                  </a:lnTo>
                  <a:lnTo>
                    <a:pt x="414" y="9"/>
                  </a:lnTo>
                  <a:lnTo>
                    <a:pt x="398" y="5"/>
                  </a:lnTo>
                  <a:lnTo>
                    <a:pt x="382" y="2"/>
                  </a:lnTo>
                  <a:lnTo>
                    <a:pt x="365" y="1"/>
                  </a:lnTo>
                  <a:lnTo>
                    <a:pt x="346" y="0"/>
                  </a:lnTo>
                  <a:close/>
                  <a:moveTo>
                    <a:pt x="254" y="199"/>
                  </a:moveTo>
                  <a:lnTo>
                    <a:pt x="196" y="199"/>
                  </a:lnTo>
                  <a:lnTo>
                    <a:pt x="196" y="80"/>
                  </a:lnTo>
                  <a:lnTo>
                    <a:pt x="255" y="80"/>
                  </a:lnTo>
                  <a:lnTo>
                    <a:pt x="255" y="80"/>
                  </a:lnTo>
                  <a:lnTo>
                    <a:pt x="271" y="81"/>
                  </a:lnTo>
                  <a:lnTo>
                    <a:pt x="285" y="83"/>
                  </a:lnTo>
                  <a:lnTo>
                    <a:pt x="298" y="87"/>
                  </a:lnTo>
                  <a:lnTo>
                    <a:pt x="303" y="90"/>
                  </a:lnTo>
                  <a:lnTo>
                    <a:pt x="309" y="94"/>
                  </a:lnTo>
                  <a:lnTo>
                    <a:pt x="314" y="98"/>
                  </a:lnTo>
                  <a:lnTo>
                    <a:pt x="318" y="102"/>
                  </a:lnTo>
                  <a:lnTo>
                    <a:pt x="322" y="107"/>
                  </a:lnTo>
                  <a:lnTo>
                    <a:pt x="325" y="112"/>
                  </a:lnTo>
                  <a:lnTo>
                    <a:pt x="328" y="118"/>
                  </a:lnTo>
                  <a:lnTo>
                    <a:pt x="329" y="125"/>
                  </a:lnTo>
                  <a:lnTo>
                    <a:pt x="331" y="131"/>
                  </a:lnTo>
                  <a:lnTo>
                    <a:pt x="331" y="140"/>
                  </a:lnTo>
                  <a:lnTo>
                    <a:pt x="331" y="140"/>
                  </a:lnTo>
                  <a:lnTo>
                    <a:pt x="331" y="147"/>
                  </a:lnTo>
                  <a:lnTo>
                    <a:pt x="329" y="154"/>
                  </a:lnTo>
                  <a:lnTo>
                    <a:pt x="328" y="161"/>
                  </a:lnTo>
                  <a:lnTo>
                    <a:pt x="325" y="167"/>
                  </a:lnTo>
                  <a:lnTo>
                    <a:pt x="322" y="173"/>
                  </a:lnTo>
                  <a:lnTo>
                    <a:pt x="318" y="177"/>
                  </a:lnTo>
                  <a:lnTo>
                    <a:pt x="314" y="181"/>
                  </a:lnTo>
                  <a:lnTo>
                    <a:pt x="309" y="185"/>
                  </a:lnTo>
                  <a:lnTo>
                    <a:pt x="303" y="189"/>
                  </a:lnTo>
                  <a:lnTo>
                    <a:pt x="297" y="192"/>
                  </a:lnTo>
                  <a:lnTo>
                    <a:pt x="285" y="196"/>
                  </a:lnTo>
                  <a:lnTo>
                    <a:pt x="270" y="198"/>
                  </a:lnTo>
                  <a:lnTo>
                    <a:pt x="254"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34" name="Freeform 49">
              <a:extLst>
                <a:ext uri="{FF2B5EF4-FFF2-40B4-BE49-F238E27FC236}">
                  <a16:creationId xmlns:a16="http://schemas.microsoft.com/office/drawing/2014/main" id="{7E9D19A3-77BC-4D03-939F-EF9D2522B18B}"/>
                </a:ext>
              </a:extLst>
            </p:cNvPr>
            <p:cNvSpPr>
              <a:spLocks/>
            </p:cNvSpPr>
            <p:nvPr/>
          </p:nvSpPr>
          <p:spPr bwMode="auto">
            <a:xfrm>
              <a:off x="3181350" y="4414838"/>
              <a:ext cx="136525" cy="112712"/>
            </a:xfrm>
            <a:custGeom>
              <a:avLst/>
              <a:gdLst>
                <a:gd name="T0" fmla="*/ 346 w 514"/>
                <a:gd name="T1" fmla="*/ 0 h 430"/>
                <a:gd name="T2" fmla="*/ 0 w 514"/>
                <a:gd name="T3" fmla="*/ 0 h 430"/>
                <a:gd name="T4" fmla="*/ 0 w 514"/>
                <a:gd name="T5" fmla="*/ 0 h 430"/>
                <a:gd name="T6" fmla="*/ 2 w 514"/>
                <a:gd name="T7" fmla="*/ 3 h 430"/>
                <a:gd name="T8" fmla="*/ 6 w 514"/>
                <a:gd name="T9" fmla="*/ 11 h 430"/>
                <a:gd name="T10" fmla="*/ 8 w 514"/>
                <a:gd name="T11" fmla="*/ 17 h 430"/>
                <a:gd name="T12" fmla="*/ 9 w 514"/>
                <a:gd name="T13" fmla="*/ 26 h 430"/>
                <a:gd name="T14" fmla="*/ 11 w 514"/>
                <a:gd name="T15" fmla="*/ 36 h 430"/>
                <a:gd name="T16" fmla="*/ 11 w 514"/>
                <a:gd name="T17" fmla="*/ 47 h 430"/>
                <a:gd name="T18" fmla="*/ 11 w 514"/>
                <a:gd name="T19" fmla="*/ 382 h 430"/>
                <a:gd name="T20" fmla="*/ 11 w 514"/>
                <a:gd name="T21" fmla="*/ 382 h 430"/>
                <a:gd name="T22" fmla="*/ 11 w 514"/>
                <a:gd name="T23" fmla="*/ 394 h 430"/>
                <a:gd name="T24" fmla="*/ 9 w 514"/>
                <a:gd name="T25" fmla="*/ 404 h 430"/>
                <a:gd name="T26" fmla="*/ 8 w 514"/>
                <a:gd name="T27" fmla="*/ 412 h 430"/>
                <a:gd name="T28" fmla="*/ 6 w 514"/>
                <a:gd name="T29" fmla="*/ 419 h 430"/>
                <a:gd name="T30" fmla="*/ 2 w 514"/>
                <a:gd name="T31" fmla="*/ 428 h 430"/>
                <a:gd name="T32" fmla="*/ 0 w 514"/>
                <a:gd name="T33" fmla="*/ 430 h 430"/>
                <a:gd name="T34" fmla="*/ 207 w 514"/>
                <a:gd name="T35" fmla="*/ 430 h 430"/>
                <a:gd name="T36" fmla="*/ 207 w 514"/>
                <a:gd name="T37" fmla="*/ 430 h 430"/>
                <a:gd name="T38" fmla="*/ 205 w 514"/>
                <a:gd name="T39" fmla="*/ 428 h 430"/>
                <a:gd name="T40" fmla="*/ 201 w 514"/>
                <a:gd name="T41" fmla="*/ 418 h 430"/>
                <a:gd name="T42" fmla="*/ 199 w 514"/>
                <a:gd name="T43" fmla="*/ 412 h 430"/>
                <a:gd name="T44" fmla="*/ 197 w 514"/>
                <a:gd name="T45" fmla="*/ 404 h 430"/>
                <a:gd name="T46" fmla="*/ 196 w 514"/>
                <a:gd name="T47" fmla="*/ 394 h 430"/>
                <a:gd name="T48" fmla="*/ 195 w 514"/>
                <a:gd name="T49" fmla="*/ 382 h 430"/>
                <a:gd name="T50" fmla="*/ 195 w 514"/>
                <a:gd name="T51" fmla="*/ 278 h 430"/>
                <a:gd name="T52" fmla="*/ 346 w 514"/>
                <a:gd name="T53" fmla="*/ 278 h 430"/>
                <a:gd name="T54" fmla="*/ 346 w 514"/>
                <a:gd name="T55" fmla="*/ 278 h 430"/>
                <a:gd name="T56" fmla="*/ 364 w 514"/>
                <a:gd name="T57" fmla="*/ 278 h 430"/>
                <a:gd name="T58" fmla="*/ 380 w 514"/>
                <a:gd name="T59" fmla="*/ 276 h 430"/>
                <a:gd name="T60" fmla="*/ 397 w 514"/>
                <a:gd name="T61" fmla="*/ 273 h 430"/>
                <a:gd name="T62" fmla="*/ 413 w 514"/>
                <a:gd name="T63" fmla="*/ 270 h 430"/>
                <a:gd name="T64" fmla="*/ 427 w 514"/>
                <a:gd name="T65" fmla="*/ 265 h 430"/>
                <a:gd name="T66" fmla="*/ 441 w 514"/>
                <a:gd name="T67" fmla="*/ 259 h 430"/>
                <a:gd name="T68" fmla="*/ 455 w 514"/>
                <a:gd name="T69" fmla="*/ 251 h 430"/>
                <a:gd name="T70" fmla="*/ 466 w 514"/>
                <a:gd name="T71" fmla="*/ 243 h 430"/>
                <a:gd name="T72" fmla="*/ 476 w 514"/>
                <a:gd name="T73" fmla="*/ 234 h 430"/>
                <a:gd name="T74" fmla="*/ 486 w 514"/>
                <a:gd name="T75" fmla="*/ 223 h 430"/>
                <a:gd name="T76" fmla="*/ 494 w 514"/>
                <a:gd name="T77" fmla="*/ 212 h 430"/>
                <a:gd name="T78" fmla="*/ 500 w 514"/>
                <a:gd name="T79" fmla="*/ 199 h 430"/>
                <a:gd name="T80" fmla="*/ 507 w 514"/>
                <a:gd name="T81" fmla="*/ 185 h 430"/>
                <a:gd name="T82" fmla="*/ 510 w 514"/>
                <a:gd name="T83" fmla="*/ 171 h 430"/>
                <a:gd name="T84" fmla="*/ 513 w 514"/>
                <a:gd name="T85" fmla="*/ 156 h 430"/>
                <a:gd name="T86" fmla="*/ 514 w 514"/>
                <a:gd name="T87" fmla="*/ 140 h 430"/>
                <a:gd name="T88" fmla="*/ 514 w 514"/>
                <a:gd name="T89" fmla="*/ 140 h 430"/>
                <a:gd name="T90" fmla="*/ 513 w 514"/>
                <a:gd name="T91" fmla="*/ 123 h 430"/>
                <a:gd name="T92" fmla="*/ 511 w 514"/>
                <a:gd name="T93" fmla="*/ 107 h 430"/>
                <a:gd name="T94" fmla="*/ 507 w 514"/>
                <a:gd name="T95" fmla="*/ 93 h 430"/>
                <a:gd name="T96" fmla="*/ 501 w 514"/>
                <a:gd name="T97" fmla="*/ 79 h 430"/>
                <a:gd name="T98" fmla="*/ 495 w 514"/>
                <a:gd name="T99" fmla="*/ 66 h 430"/>
                <a:gd name="T100" fmla="*/ 487 w 514"/>
                <a:gd name="T101" fmla="*/ 55 h 430"/>
                <a:gd name="T102" fmla="*/ 477 w 514"/>
                <a:gd name="T103" fmla="*/ 45 h 430"/>
                <a:gd name="T104" fmla="*/ 467 w 514"/>
                <a:gd name="T105" fmla="*/ 35 h 430"/>
                <a:gd name="T106" fmla="*/ 456 w 514"/>
                <a:gd name="T107" fmla="*/ 27 h 430"/>
                <a:gd name="T108" fmla="*/ 443 w 514"/>
                <a:gd name="T109" fmla="*/ 21 h 430"/>
                <a:gd name="T110" fmla="*/ 430 w 514"/>
                <a:gd name="T111" fmla="*/ 14 h 430"/>
                <a:gd name="T112" fmla="*/ 414 w 514"/>
                <a:gd name="T113" fmla="*/ 9 h 430"/>
                <a:gd name="T114" fmla="*/ 398 w 514"/>
                <a:gd name="T115" fmla="*/ 5 h 430"/>
                <a:gd name="T116" fmla="*/ 382 w 514"/>
                <a:gd name="T117" fmla="*/ 2 h 430"/>
                <a:gd name="T118" fmla="*/ 365 w 514"/>
                <a:gd name="T119" fmla="*/ 1 h 430"/>
                <a:gd name="T120" fmla="*/ 346 w 514"/>
                <a:gd name="T121"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4" h="430">
                  <a:moveTo>
                    <a:pt x="346" y="0"/>
                  </a:moveTo>
                  <a:lnTo>
                    <a:pt x="0" y="0"/>
                  </a:lnTo>
                  <a:lnTo>
                    <a:pt x="0" y="0"/>
                  </a:lnTo>
                  <a:lnTo>
                    <a:pt x="2" y="3"/>
                  </a:lnTo>
                  <a:lnTo>
                    <a:pt x="6" y="11"/>
                  </a:lnTo>
                  <a:lnTo>
                    <a:pt x="8" y="17"/>
                  </a:lnTo>
                  <a:lnTo>
                    <a:pt x="9" y="26"/>
                  </a:lnTo>
                  <a:lnTo>
                    <a:pt x="11" y="36"/>
                  </a:lnTo>
                  <a:lnTo>
                    <a:pt x="11" y="47"/>
                  </a:lnTo>
                  <a:lnTo>
                    <a:pt x="11" y="382"/>
                  </a:lnTo>
                  <a:lnTo>
                    <a:pt x="11" y="382"/>
                  </a:lnTo>
                  <a:lnTo>
                    <a:pt x="11" y="394"/>
                  </a:lnTo>
                  <a:lnTo>
                    <a:pt x="9" y="404"/>
                  </a:lnTo>
                  <a:lnTo>
                    <a:pt x="8" y="412"/>
                  </a:lnTo>
                  <a:lnTo>
                    <a:pt x="6" y="419"/>
                  </a:lnTo>
                  <a:lnTo>
                    <a:pt x="2" y="428"/>
                  </a:lnTo>
                  <a:lnTo>
                    <a:pt x="0" y="430"/>
                  </a:lnTo>
                  <a:lnTo>
                    <a:pt x="207" y="430"/>
                  </a:lnTo>
                  <a:lnTo>
                    <a:pt x="207" y="430"/>
                  </a:lnTo>
                  <a:lnTo>
                    <a:pt x="205" y="428"/>
                  </a:lnTo>
                  <a:lnTo>
                    <a:pt x="201" y="418"/>
                  </a:lnTo>
                  <a:lnTo>
                    <a:pt x="199" y="412"/>
                  </a:lnTo>
                  <a:lnTo>
                    <a:pt x="197" y="404"/>
                  </a:lnTo>
                  <a:lnTo>
                    <a:pt x="196" y="394"/>
                  </a:lnTo>
                  <a:lnTo>
                    <a:pt x="195" y="382"/>
                  </a:lnTo>
                  <a:lnTo>
                    <a:pt x="195" y="278"/>
                  </a:lnTo>
                  <a:lnTo>
                    <a:pt x="346" y="278"/>
                  </a:lnTo>
                  <a:lnTo>
                    <a:pt x="346" y="278"/>
                  </a:lnTo>
                  <a:lnTo>
                    <a:pt x="364" y="278"/>
                  </a:lnTo>
                  <a:lnTo>
                    <a:pt x="380" y="276"/>
                  </a:lnTo>
                  <a:lnTo>
                    <a:pt x="397" y="273"/>
                  </a:lnTo>
                  <a:lnTo>
                    <a:pt x="413" y="270"/>
                  </a:lnTo>
                  <a:lnTo>
                    <a:pt x="427" y="265"/>
                  </a:lnTo>
                  <a:lnTo>
                    <a:pt x="441" y="259"/>
                  </a:lnTo>
                  <a:lnTo>
                    <a:pt x="455" y="251"/>
                  </a:lnTo>
                  <a:lnTo>
                    <a:pt x="466" y="243"/>
                  </a:lnTo>
                  <a:lnTo>
                    <a:pt x="476" y="234"/>
                  </a:lnTo>
                  <a:lnTo>
                    <a:pt x="486" y="223"/>
                  </a:lnTo>
                  <a:lnTo>
                    <a:pt x="494" y="212"/>
                  </a:lnTo>
                  <a:lnTo>
                    <a:pt x="500" y="199"/>
                  </a:lnTo>
                  <a:lnTo>
                    <a:pt x="507" y="185"/>
                  </a:lnTo>
                  <a:lnTo>
                    <a:pt x="510" y="171"/>
                  </a:lnTo>
                  <a:lnTo>
                    <a:pt x="513" y="156"/>
                  </a:lnTo>
                  <a:lnTo>
                    <a:pt x="514" y="140"/>
                  </a:lnTo>
                  <a:lnTo>
                    <a:pt x="514" y="140"/>
                  </a:lnTo>
                  <a:lnTo>
                    <a:pt x="513" y="123"/>
                  </a:lnTo>
                  <a:lnTo>
                    <a:pt x="511" y="107"/>
                  </a:lnTo>
                  <a:lnTo>
                    <a:pt x="507" y="93"/>
                  </a:lnTo>
                  <a:lnTo>
                    <a:pt x="501" y="79"/>
                  </a:lnTo>
                  <a:lnTo>
                    <a:pt x="495" y="66"/>
                  </a:lnTo>
                  <a:lnTo>
                    <a:pt x="487" y="55"/>
                  </a:lnTo>
                  <a:lnTo>
                    <a:pt x="477" y="45"/>
                  </a:lnTo>
                  <a:lnTo>
                    <a:pt x="467" y="35"/>
                  </a:lnTo>
                  <a:lnTo>
                    <a:pt x="456" y="27"/>
                  </a:lnTo>
                  <a:lnTo>
                    <a:pt x="443" y="21"/>
                  </a:lnTo>
                  <a:lnTo>
                    <a:pt x="430" y="14"/>
                  </a:lnTo>
                  <a:lnTo>
                    <a:pt x="414" y="9"/>
                  </a:lnTo>
                  <a:lnTo>
                    <a:pt x="398" y="5"/>
                  </a:lnTo>
                  <a:lnTo>
                    <a:pt x="382" y="2"/>
                  </a:lnTo>
                  <a:lnTo>
                    <a:pt x="365" y="1"/>
                  </a:lnTo>
                  <a:lnTo>
                    <a:pt x="3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35" name="Freeform 50">
              <a:extLst>
                <a:ext uri="{FF2B5EF4-FFF2-40B4-BE49-F238E27FC236}">
                  <a16:creationId xmlns:a16="http://schemas.microsoft.com/office/drawing/2014/main" id="{DE4646B5-EB94-49EB-A999-BF5D62C494A7}"/>
                </a:ext>
              </a:extLst>
            </p:cNvPr>
            <p:cNvSpPr>
              <a:spLocks/>
            </p:cNvSpPr>
            <p:nvPr/>
          </p:nvSpPr>
          <p:spPr bwMode="auto">
            <a:xfrm>
              <a:off x="3233738" y="4435475"/>
              <a:ext cx="36513" cy="31750"/>
            </a:xfrm>
            <a:custGeom>
              <a:avLst/>
              <a:gdLst>
                <a:gd name="T0" fmla="*/ 58 w 135"/>
                <a:gd name="T1" fmla="*/ 119 h 119"/>
                <a:gd name="T2" fmla="*/ 0 w 135"/>
                <a:gd name="T3" fmla="*/ 119 h 119"/>
                <a:gd name="T4" fmla="*/ 0 w 135"/>
                <a:gd name="T5" fmla="*/ 0 h 119"/>
                <a:gd name="T6" fmla="*/ 59 w 135"/>
                <a:gd name="T7" fmla="*/ 0 h 119"/>
                <a:gd name="T8" fmla="*/ 59 w 135"/>
                <a:gd name="T9" fmla="*/ 0 h 119"/>
                <a:gd name="T10" fmla="*/ 75 w 135"/>
                <a:gd name="T11" fmla="*/ 1 h 119"/>
                <a:gd name="T12" fmla="*/ 89 w 135"/>
                <a:gd name="T13" fmla="*/ 3 h 119"/>
                <a:gd name="T14" fmla="*/ 102 w 135"/>
                <a:gd name="T15" fmla="*/ 7 h 119"/>
                <a:gd name="T16" fmla="*/ 107 w 135"/>
                <a:gd name="T17" fmla="*/ 10 h 119"/>
                <a:gd name="T18" fmla="*/ 113 w 135"/>
                <a:gd name="T19" fmla="*/ 14 h 119"/>
                <a:gd name="T20" fmla="*/ 118 w 135"/>
                <a:gd name="T21" fmla="*/ 18 h 119"/>
                <a:gd name="T22" fmla="*/ 122 w 135"/>
                <a:gd name="T23" fmla="*/ 22 h 119"/>
                <a:gd name="T24" fmla="*/ 126 w 135"/>
                <a:gd name="T25" fmla="*/ 27 h 119"/>
                <a:gd name="T26" fmla="*/ 129 w 135"/>
                <a:gd name="T27" fmla="*/ 32 h 119"/>
                <a:gd name="T28" fmla="*/ 132 w 135"/>
                <a:gd name="T29" fmla="*/ 38 h 119"/>
                <a:gd name="T30" fmla="*/ 133 w 135"/>
                <a:gd name="T31" fmla="*/ 45 h 119"/>
                <a:gd name="T32" fmla="*/ 135 w 135"/>
                <a:gd name="T33" fmla="*/ 51 h 119"/>
                <a:gd name="T34" fmla="*/ 135 w 135"/>
                <a:gd name="T35" fmla="*/ 60 h 119"/>
                <a:gd name="T36" fmla="*/ 135 w 135"/>
                <a:gd name="T37" fmla="*/ 60 h 119"/>
                <a:gd name="T38" fmla="*/ 135 w 135"/>
                <a:gd name="T39" fmla="*/ 67 h 119"/>
                <a:gd name="T40" fmla="*/ 133 w 135"/>
                <a:gd name="T41" fmla="*/ 74 h 119"/>
                <a:gd name="T42" fmla="*/ 132 w 135"/>
                <a:gd name="T43" fmla="*/ 81 h 119"/>
                <a:gd name="T44" fmla="*/ 129 w 135"/>
                <a:gd name="T45" fmla="*/ 87 h 119"/>
                <a:gd name="T46" fmla="*/ 126 w 135"/>
                <a:gd name="T47" fmla="*/ 93 h 119"/>
                <a:gd name="T48" fmla="*/ 122 w 135"/>
                <a:gd name="T49" fmla="*/ 97 h 119"/>
                <a:gd name="T50" fmla="*/ 118 w 135"/>
                <a:gd name="T51" fmla="*/ 101 h 119"/>
                <a:gd name="T52" fmla="*/ 113 w 135"/>
                <a:gd name="T53" fmla="*/ 105 h 119"/>
                <a:gd name="T54" fmla="*/ 107 w 135"/>
                <a:gd name="T55" fmla="*/ 109 h 119"/>
                <a:gd name="T56" fmla="*/ 101 w 135"/>
                <a:gd name="T57" fmla="*/ 112 h 119"/>
                <a:gd name="T58" fmla="*/ 89 w 135"/>
                <a:gd name="T59" fmla="*/ 116 h 119"/>
                <a:gd name="T60" fmla="*/ 74 w 135"/>
                <a:gd name="T61" fmla="*/ 118 h 119"/>
                <a:gd name="T62" fmla="*/ 58 w 135"/>
                <a:gd name="T6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5" h="119">
                  <a:moveTo>
                    <a:pt x="58" y="119"/>
                  </a:moveTo>
                  <a:lnTo>
                    <a:pt x="0" y="119"/>
                  </a:lnTo>
                  <a:lnTo>
                    <a:pt x="0" y="0"/>
                  </a:lnTo>
                  <a:lnTo>
                    <a:pt x="59" y="0"/>
                  </a:lnTo>
                  <a:lnTo>
                    <a:pt x="59" y="0"/>
                  </a:lnTo>
                  <a:lnTo>
                    <a:pt x="75" y="1"/>
                  </a:lnTo>
                  <a:lnTo>
                    <a:pt x="89" y="3"/>
                  </a:lnTo>
                  <a:lnTo>
                    <a:pt x="102" y="7"/>
                  </a:lnTo>
                  <a:lnTo>
                    <a:pt x="107" y="10"/>
                  </a:lnTo>
                  <a:lnTo>
                    <a:pt x="113" y="14"/>
                  </a:lnTo>
                  <a:lnTo>
                    <a:pt x="118" y="18"/>
                  </a:lnTo>
                  <a:lnTo>
                    <a:pt x="122" y="22"/>
                  </a:lnTo>
                  <a:lnTo>
                    <a:pt x="126" y="27"/>
                  </a:lnTo>
                  <a:lnTo>
                    <a:pt x="129" y="32"/>
                  </a:lnTo>
                  <a:lnTo>
                    <a:pt x="132" y="38"/>
                  </a:lnTo>
                  <a:lnTo>
                    <a:pt x="133" y="45"/>
                  </a:lnTo>
                  <a:lnTo>
                    <a:pt x="135" y="51"/>
                  </a:lnTo>
                  <a:lnTo>
                    <a:pt x="135" y="60"/>
                  </a:lnTo>
                  <a:lnTo>
                    <a:pt x="135" y="60"/>
                  </a:lnTo>
                  <a:lnTo>
                    <a:pt x="135" y="67"/>
                  </a:lnTo>
                  <a:lnTo>
                    <a:pt x="133" y="74"/>
                  </a:lnTo>
                  <a:lnTo>
                    <a:pt x="132" y="81"/>
                  </a:lnTo>
                  <a:lnTo>
                    <a:pt x="129" y="87"/>
                  </a:lnTo>
                  <a:lnTo>
                    <a:pt x="126" y="93"/>
                  </a:lnTo>
                  <a:lnTo>
                    <a:pt x="122" y="97"/>
                  </a:lnTo>
                  <a:lnTo>
                    <a:pt x="118" y="101"/>
                  </a:lnTo>
                  <a:lnTo>
                    <a:pt x="113" y="105"/>
                  </a:lnTo>
                  <a:lnTo>
                    <a:pt x="107" y="109"/>
                  </a:lnTo>
                  <a:lnTo>
                    <a:pt x="101" y="112"/>
                  </a:lnTo>
                  <a:lnTo>
                    <a:pt x="89" y="116"/>
                  </a:lnTo>
                  <a:lnTo>
                    <a:pt x="74" y="118"/>
                  </a:lnTo>
                  <a:lnTo>
                    <a:pt x="58" y="1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grpSp>
    </p:spTree>
    <p:extLst>
      <p:ext uri="{BB962C8B-B14F-4D97-AF65-F5344CB8AC3E}">
        <p14:creationId xmlns:p14="http://schemas.microsoft.com/office/powerpoint/2010/main" val="566880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49D4E517-F636-48E7-BB0F-EC6D02371123}" type="datetime1">
              <a:rPr lang="es-AR" smtClean="0"/>
              <a:t>6/11/2023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434678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CB68E9B6-62DF-4BF6-8E0A-3B272652CCA3}" type="datetime1">
              <a:rPr lang="es-AR" smtClean="0"/>
              <a:t>6/11/2023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067358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1D5CCF9C-0ECF-4758-8A9F-7ECB5D487CBE}" type="datetime1">
              <a:rPr lang="es-AR" smtClean="0"/>
              <a:t>6/11/2023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398331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3A68FDB9-740E-457D-9A0B-D262123CCE13}" type="datetime1">
              <a:rPr lang="es-AR" smtClean="0"/>
              <a:t>6/11/2023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6191385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0F4A1E5E-BCD3-4490-BC54-CB70875CBFB8}" type="datetime1">
              <a:rPr lang="es-AR" smtClean="0"/>
              <a:t>6/11/2023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3715641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D8AF0F6D-F940-409E-9757-151FDF019F51}" type="datetime1">
              <a:rPr lang="es-AR" smtClean="0"/>
              <a:t>6/11/2023</a:t>
            </a:fld>
            <a:endParaRPr lang="es-AR"/>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AR"/>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3035846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4101BEA1-530C-42B6-AAFB-27B0FBE918DB}" type="datetime1">
              <a:rPr lang="es-AR" smtClean="0"/>
              <a:t>6/11/2023</a:t>
            </a:fld>
            <a:endParaRPr lang="es-AR"/>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AR"/>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7571262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659892C4-C349-4B3E-AE5B-9376D10247C0}" type="datetime1">
              <a:rPr lang="es-AR" smtClean="0"/>
              <a:t>6/11/2023</a:t>
            </a:fld>
            <a:endParaRPr lang="es-AR"/>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AR"/>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899774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625CB30B-B8FB-4E9B-9924-4564CF82A4CC}" type="datetime1">
              <a:rPr lang="es-AR" smtClean="0"/>
              <a:t>6/11/2023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177634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94E8749D-29B1-4FC2-88C5-33CC7BB76E4E}" type="datetime1">
              <a:rPr lang="es-AR" smtClean="0"/>
              <a:t>6/11/2023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7874271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4F484D40-1EC0-4113-8F3C-FD9148708A0F}" type="datetime1">
              <a:rPr lang="es-AR" smtClean="0"/>
              <a:t>6/11/2023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32552151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D875608-9CEB-4226-8ADB-1D8913CB55E1}" type="datetime1">
              <a:rPr lang="es-AR" smtClean="0"/>
              <a:t>6/11/2023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6436367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ABECERA GRIS IMAGEN ÁNGULOS REDONDEADOS 1">
    <p:spTree>
      <p:nvGrpSpPr>
        <p:cNvPr id="1" name=""/>
        <p:cNvGrpSpPr/>
        <p:nvPr/>
      </p:nvGrpSpPr>
      <p:grpSpPr>
        <a:xfrm>
          <a:off x="0" y="0"/>
          <a:ext cx="0" cy="0"/>
          <a:chOff x="0" y="0"/>
          <a:chExt cx="0" cy="0"/>
        </a:xfrm>
      </p:grpSpPr>
      <p:sp>
        <p:nvSpPr>
          <p:cNvPr id="57" name="Rectangle 17">
            <a:extLst>
              <a:ext uri="{FF2B5EF4-FFF2-40B4-BE49-F238E27FC236}">
                <a16:creationId xmlns:a16="http://schemas.microsoft.com/office/drawing/2014/main" id="{4E69C285-1BB7-0645-8F77-A7A61AA0CADD}"/>
              </a:ext>
            </a:extLst>
          </p:cNvPr>
          <p:cNvSpPr/>
          <p:nvPr userDrawn="1"/>
        </p:nvSpPr>
        <p:spPr>
          <a:xfrm>
            <a:off x="0" y="-62751"/>
            <a:ext cx="1219200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algn="r"/>
            <a:endParaRPr lang="es-AR" sz="2400" b="1" i="1" baseline="0">
              <a:solidFill>
                <a:schemeClr val="tx1"/>
              </a:solidFill>
            </a:endParaRPr>
          </a:p>
          <a:p>
            <a:pPr algn="r"/>
            <a:endParaRPr lang="es-AR" sz="2400" b="1" i="1" baseline="0">
              <a:solidFill>
                <a:schemeClr val="tx1"/>
              </a:solidFill>
            </a:endParaRPr>
          </a:p>
          <a:p>
            <a:pPr algn="r"/>
            <a:endParaRPr lang="es-AR" sz="2400" b="1" i="1" baseline="0">
              <a:solidFill>
                <a:schemeClr val="tx1"/>
              </a:solidFill>
            </a:endParaRPr>
          </a:p>
          <a:p>
            <a:pPr algn="r"/>
            <a:endParaRPr lang="es-AR" sz="2400" b="1" i="1" baseline="0">
              <a:solidFill>
                <a:schemeClr val="tx1"/>
              </a:solidFill>
            </a:endParaRPr>
          </a:p>
          <a:p>
            <a:pPr algn="r"/>
            <a:endParaRPr lang="es-AR" sz="2400" b="1" i="1" baseline="0">
              <a:solidFill>
                <a:schemeClr val="tx1"/>
              </a:solidFill>
            </a:endParaRPr>
          </a:p>
          <a:p>
            <a:pPr algn="r"/>
            <a:endParaRPr lang="es-AR" sz="2400" b="1" i="1" baseline="0">
              <a:solidFill>
                <a:schemeClr val="tx1"/>
              </a:solidFill>
            </a:endParaRPr>
          </a:p>
          <a:p>
            <a:pPr algn="r"/>
            <a:endParaRPr lang="es-AR" sz="2400" b="1" i="1" baseline="0">
              <a:solidFill>
                <a:schemeClr val="tx1"/>
              </a:solidFill>
            </a:endParaRPr>
          </a:p>
          <a:p>
            <a:pPr algn="r"/>
            <a:endParaRPr lang="es-AR" sz="2400" b="1" i="1" baseline="0">
              <a:solidFill>
                <a:schemeClr val="tx1"/>
              </a:solidFill>
            </a:endParaRPr>
          </a:p>
          <a:p>
            <a:pPr algn="r"/>
            <a:endParaRPr lang="es-AR" sz="2400" b="1" i="1" baseline="0">
              <a:solidFill>
                <a:schemeClr val="tx1"/>
              </a:solidFill>
            </a:endParaRPr>
          </a:p>
          <a:p>
            <a:pPr algn="r"/>
            <a:endParaRPr lang="es-AR" sz="2400" b="1" i="1" baseline="0">
              <a:solidFill>
                <a:schemeClr val="tx1"/>
              </a:solidFill>
            </a:endParaRPr>
          </a:p>
          <a:p>
            <a:pPr algn="r"/>
            <a:endParaRPr lang="es-AR" sz="2400" b="1" i="1" baseline="0">
              <a:solidFill>
                <a:schemeClr val="tx1"/>
              </a:solidFill>
            </a:endParaRPr>
          </a:p>
          <a:p>
            <a:pPr algn="r"/>
            <a:endParaRPr lang="es-AR" sz="2400" b="1" i="1" baseline="0">
              <a:solidFill>
                <a:schemeClr val="tx1"/>
              </a:solidFill>
            </a:endParaRPr>
          </a:p>
          <a:p>
            <a:pPr algn="r"/>
            <a:endParaRPr lang="es-AR" sz="2400" b="1" i="1" baseline="0">
              <a:solidFill>
                <a:schemeClr val="tx1"/>
              </a:solidFill>
            </a:endParaRPr>
          </a:p>
          <a:p>
            <a:pPr algn="r"/>
            <a:endParaRPr lang="es-AR" sz="2400" b="1" i="1" baseline="0">
              <a:solidFill>
                <a:schemeClr val="tx1"/>
              </a:solidFill>
            </a:endParaRPr>
          </a:p>
          <a:p>
            <a:pPr algn="r"/>
            <a:endParaRPr lang="es-AR" sz="2400" b="1" i="1" baseline="0">
              <a:solidFill>
                <a:schemeClr val="tx1"/>
              </a:solidFill>
            </a:endParaRPr>
          </a:p>
          <a:p>
            <a:pPr algn="r"/>
            <a:endParaRPr lang="es-AR" sz="2400" b="1" i="1" baseline="0">
              <a:solidFill>
                <a:schemeClr val="tx1"/>
              </a:solidFill>
            </a:endParaRPr>
          </a:p>
          <a:p>
            <a:pPr algn="r"/>
            <a:endParaRPr lang="es-AR" sz="2400" b="1" i="1" baseline="0">
              <a:solidFill>
                <a:schemeClr val="tx1"/>
              </a:solidFill>
            </a:endParaRPr>
          </a:p>
        </p:txBody>
      </p:sp>
      <p:sp>
        <p:nvSpPr>
          <p:cNvPr id="41" name="Round Same Side Corner Rectangle 26">
            <a:extLst>
              <a:ext uri="{FF2B5EF4-FFF2-40B4-BE49-F238E27FC236}">
                <a16:creationId xmlns:a16="http://schemas.microsoft.com/office/drawing/2014/main" id="{8EE0BF9B-876D-444B-804C-11C2AE01B8CF}"/>
              </a:ext>
            </a:extLst>
          </p:cNvPr>
          <p:cNvSpPr/>
          <p:nvPr userDrawn="1"/>
        </p:nvSpPr>
        <p:spPr>
          <a:xfrm rot="10800000">
            <a:off x="-18497" y="518691"/>
            <a:ext cx="12204040" cy="755824"/>
          </a:xfrm>
          <a:prstGeom prst="round2Same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sz="2400"/>
          </a:p>
        </p:txBody>
      </p:sp>
      <p:sp>
        <p:nvSpPr>
          <p:cNvPr id="28" name="Graphic 25">
            <a:extLst>
              <a:ext uri="{FF2B5EF4-FFF2-40B4-BE49-F238E27FC236}">
                <a16:creationId xmlns:a16="http://schemas.microsoft.com/office/drawing/2014/main" id="{87ED25A4-1D16-2C4F-9A1F-9212E6708593}"/>
              </a:ext>
            </a:extLst>
          </p:cNvPr>
          <p:cNvSpPr>
            <a:spLocks noChangeAspect="1"/>
          </p:cNvSpPr>
          <p:nvPr userDrawn="1"/>
        </p:nvSpPr>
        <p:spPr>
          <a:xfrm>
            <a:off x="49190" y="880275"/>
            <a:ext cx="197991" cy="168000"/>
          </a:xfrm>
          <a:custGeom>
            <a:avLst/>
            <a:gdLst>
              <a:gd name="connsiteX0" fmla="*/ 131731 w 228885"/>
              <a:gd name="connsiteY0" fmla="*/ 194215 h 194214"/>
              <a:gd name="connsiteX1" fmla="*/ 99251 w 228885"/>
              <a:gd name="connsiteY1" fmla="*/ 194215 h 194214"/>
              <a:gd name="connsiteX2" fmla="*/ 184880 w 228885"/>
              <a:gd name="connsiteY2" fmla="*/ 109156 h 194214"/>
              <a:gd name="connsiteX3" fmla="*/ 0 w 228885"/>
              <a:gd name="connsiteY3" fmla="*/ 109156 h 194214"/>
              <a:gd name="connsiteX4" fmla="*/ 0 w 228885"/>
              <a:gd name="connsiteY4" fmla="*/ 85058 h 194214"/>
              <a:gd name="connsiteX5" fmla="*/ 184785 w 228885"/>
              <a:gd name="connsiteY5" fmla="*/ 85058 h 194214"/>
              <a:gd name="connsiteX6" fmla="*/ 99155 w 228885"/>
              <a:gd name="connsiteY6" fmla="*/ 0 h 194214"/>
              <a:gd name="connsiteX7" fmla="*/ 131636 w 228885"/>
              <a:gd name="connsiteY7" fmla="*/ 0 h 194214"/>
              <a:gd name="connsiteX8" fmla="*/ 228886 w 228885"/>
              <a:gd name="connsiteY8" fmla="*/ 97250 h 194214"/>
              <a:gd name="connsiteX9" fmla="*/ 131731 w 228885"/>
              <a:gd name="connsiteY9" fmla="*/ 194215 h 19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85" h="194214">
                <a:moveTo>
                  <a:pt x="131731" y="194215"/>
                </a:moveTo>
                <a:lnTo>
                  <a:pt x="99251" y="194215"/>
                </a:lnTo>
                <a:lnTo>
                  <a:pt x="184880" y="109156"/>
                </a:lnTo>
                <a:lnTo>
                  <a:pt x="0" y="109156"/>
                </a:lnTo>
                <a:lnTo>
                  <a:pt x="0" y="85058"/>
                </a:lnTo>
                <a:lnTo>
                  <a:pt x="184785" y="85058"/>
                </a:lnTo>
                <a:lnTo>
                  <a:pt x="99155" y="0"/>
                </a:lnTo>
                <a:lnTo>
                  <a:pt x="131636" y="0"/>
                </a:lnTo>
                <a:lnTo>
                  <a:pt x="228886" y="97250"/>
                </a:lnTo>
                <a:lnTo>
                  <a:pt x="131731" y="194215"/>
                </a:lnTo>
                <a:close/>
              </a:path>
            </a:pathLst>
          </a:custGeom>
          <a:solidFill>
            <a:srgbClr val="0451E4"/>
          </a:solidFill>
          <a:ln w="9525" cap="flat">
            <a:noFill/>
            <a:prstDash val="solid"/>
            <a:miter/>
          </a:ln>
        </p:spPr>
        <p:txBody>
          <a:bodyPr rtlCol="0" anchor="ctr"/>
          <a:lstStyle/>
          <a:p>
            <a:endParaRPr lang="x-none" sz="2400"/>
          </a:p>
        </p:txBody>
      </p:sp>
      <p:sp>
        <p:nvSpPr>
          <p:cNvPr id="63" name="3 Marcador de texto">
            <a:extLst>
              <a:ext uri="{FF2B5EF4-FFF2-40B4-BE49-F238E27FC236}">
                <a16:creationId xmlns:a16="http://schemas.microsoft.com/office/drawing/2014/main" id="{E78F7DAB-4F81-734C-BD91-F38A0B8399D4}"/>
              </a:ext>
            </a:extLst>
          </p:cNvPr>
          <p:cNvSpPr>
            <a:spLocks noGrp="1"/>
          </p:cNvSpPr>
          <p:nvPr>
            <p:ph type="body" sz="quarter" idx="35" hasCustomPrompt="1"/>
          </p:nvPr>
        </p:nvSpPr>
        <p:spPr>
          <a:xfrm>
            <a:off x="566315" y="3545326"/>
            <a:ext cx="512063" cy="379656"/>
          </a:xfrm>
          <a:prstGeom prst="rect">
            <a:avLst/>
          </a:prstGeom>
          <a:solidFill>
            <a:srgbClr val="0451E4"/>
          </a:solidFill>
        </p:spPr>
        <p:txBody>
          <a:bodyPr wrap="square">
            <a:spAutoFit/>
          </a:bodyPr>
          <a:lstStyle>
            <a:lvl1pPr marL="0" indent="0">
              <a:lnSpc>
                <a:spcPct val="100000"/>
              </a:lnSpc>
              <a:spcBef>
                <a:spcPts val="0"/>
              </a:spcBef>
              <a:buNone/>
              <a:defRPr sz="1867" b="1" baseline="0">
                <a:solidFill>
                  <a:schemeClr val="bg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01</a:t>
            </a:r>
            <a:endParaRPr lang="es-AR"/>
          </a:p>
        </p:txBody>
      </p:sp>
      <p:sp>
        <p:nvSpPr>
          <p:cNvPr id="64" name="3 Marcador de texto">
            <a:extLst>
              <a:ext uri="{FF2B5EF4-FFF2-40B4-BE49-F238E27FC236}">
                <a16:creationId xmlns:a16="http://schemas.microsoft.com/office/drawing/2014/main" id="{41851B7E-E5AE-E14C-A838-7AEF09B002DD}"/>
              </a:ext>
            </a:extLst>
          </p:cNvPr>
          <p:cNvSpPr>
            <a:spLocks noGrp="1"/>
          </p:cNvSpPr>
          <p:nvPr>
            <p:ph type="body" sz="quarter" idx="36" hasCustomPrompt="1"/>
          </p:nvPr>
        </p:nvSpPr>
        <p:spPr>
          <a:xfrm>
            <a:off x="1074758" y="3545325"/>
            <a:ext cx="4829221" cy="404561"/>
          </a:xfrm>
          <a:prstGeom prst="rect">
            <a:avLst/>
          </a:prstGeom>
          <a:solidFill>
            <a:schemeClr val="bg1"/>
          </a:solidFill>
        </p:spPr>
        <p:txBody>
          <a:bodyPr wrap="square" anchor="ctr" anchorCtr="0">
            <a:noAutofit/>
          </a:bodyPr>
          <a:lstStyle>
            <a:lvl1pPr marL="0" indent="0">
              <a:lnSpc>
                <a:spcPct val="100000"/>
              </a:lnSpc>
              <a:spcBef>
                <a:spcPts val="0"/>
              </a:spcBef>
              <a:buNone/>
              <a:defRPr sz="1467" b="0" baseline="0">
                <a:solidFill>
                  <a:schemeClr val="tx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TÍTULO DE CAPÍTULO CORTO SIMULADO</a:t>
            </a:r>
            <a:endParaRPr lang="es-AR"/>
          </a:p>
        </p:txBody>
      </p:sp>
      <p:sp>
        <p:nvSpPr>
          <p:cNvPr id="86" name="Text Placeholder 2">
            <a:extLst>
              <a:ext uri="{FF2B5EF4-FFF2-40B4-BE49-F238E27FC236}">
                <a16:creationId xmlns:a16="http://schemas.microsoft.com/office/drawing/2014/main" id="{5BD93EE0-5B87-E844-8F84-F7937C590591}"/>
              </a:ext>
            </a:extLst>
          </p:cNvPr>
          <p:cNvSpPr>
            <a:spLocks noGrp="1"/>
          </p:cNvSpPr>
          <p:nvPr>
            <p:ph type="body" sz="quarter" idx="56" hasCustomPrompt="1"/>
          </p:nvPr>
        </p:nvSpPr>
        <p:spPr>
          <a:xfrm>
            <a:off x="247181" y="789651"/>
            <a:ext cx="10551583" cy="349249"/>
          </a:xfrm>
          <a:prstGeom prst="rect">
            <a:avLst/>
          </a:prstGeom>
        </p:spPr>
        <p:txBody>
          <a:bodyPr lIns="0"/>
          <a:lstStyle>
            <a:lvl1pPr marL="0" indent="0">
              <a:buNone/>
              <a:defRPr sz="1467" b="1">
                <a:solidFill>
                  <a:schemeClr val="tx1"/>
                </a:solidFill>
              </a:defRPr>
            </a:lvl1pPr>
            <a:lvl2pPr marL="243410" indent="0">
              <a:buNone/>
              <a:defRPr sz="1467" b="1">
                <a:solidFill>
                  <a:schemeClr val="tx1"/>
                </a:solidFill>
              </a:defRPr>
            </a:lvl2pPr>
            <a:lvl3pPr marL="507987" indent="0">
              <a:buNone/>
              <a:defRPr sz="1467" b="1">
                <a:solidFill>
                  <a:schemeClr val="tx1"/>
                </a:solidFill>
              </a:defRPr>
            </a:lvl3pPr>
            <a:lvl4pPr marL="721766" indent="0">
              <a:buNone/>
              <a:defRPr sz="1467" b="1">
                <a:solidFill>
                  <a:schemeClr val="tx1"/>
                </a:solidFill>
              </a:defRPr>
            </a:lvl4pPr>
            <a:lvl5pPr marL="954592" indent="0">
              <a:buNone/>
              <a:defRPr sz="1467" b="1">
                <a:solidFill>
                  <a:schemeClr val="tx1"/>
                </a:solidFill>
              </a:defRPr>
            </a:lvl5pPr>
          </a:lstStyle>
          <a:p>
            <a:pPr lvl="0"/>
            <a:r>
              <a:rPr lang="en-US"/>
              <a:t>ÍNDICE DE CONTENIDOS</a:t>
            </a:r>
            <a:endParaRPr lang="x-none"/>
          </a:p>
        </p:txBody>
      </p:sp>
      <p:sp>
        <p:nvSpPr>
          <p:cNvPr id="40" name="3 Marcador de texto">
            <a:extLst>
              <a:ext uri="{FF2B5EF4-FFF2-40B4-BE49-F238E27FC236}">
                <a16:creationId xmlns:a16="http://schemas.microsoft.com/office/drawing/2014/main" id="{E78F7DAB-4F81-734C-BD91-F38A0B8399D4}"/>
              </a:ext>
            </a:extLst>
          </p:cNvPr>
          <p:cNvSpPr>
            <a:spLocks noGrp="1"/>
          </p:cNvSpPr>
          <p:nvPr>
            <p:ph type="body" sz="quarter" idx="57" hasCustomPrompt="1"/>
          </p:nvPr>
        </p:nvSpPr>
        <p:spPr>
          <a:xfrm>
            <a:off x="566315" y="4050277"/>
            <a:ext cx="512063" cy="379656"/>
          </a:xfrm>
          <a:prstGeom prst="rect">
            <a:avLst/>
          </a:prstGeom>
          <a:solidFill>
            <a:srgbClr val="0451E4"/>
          </a:solidFill>
        </p:spPr>
        <p:txBody>
          <a:bodyPr wrap="square">
            <a:spAutoFit/>
          </a:bodyPr>
          <a:lstStyle>
            <a:lvl1pPr marL="0" indent="0">
              <a:lnSpc>
                <a:spcPct val="100000"/>
              </a:lnSpc>
              <a:spcBef>
                <a:spcPts val="0"/>
              </a:spcBef>
              <a:buNone/>
              <a:defRPr sz="1867" b="1" baseline="0">
                <a:solidFill>
                  <a:schemeClr val="bg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02</a:t>
            </a:r>
            <a:endParaRPr lang="es-AR"/>
          </a:p>
        </p:txBody>
      </p:sp>
      <p:sp>
        <p:nvSpPr>
          <p:cNvPr id="45" name="3 Marcador de texto">
            <a:extLst>
              <a:ext uri="{FF2B5EF4-FFF2-40B4-BE49-F238E27FC236}">
                <a16:creationId xmlns:a16="http://schemas.microsoft.com/office/drawing/2014/main" id="{41851B7E-E5AE-E14C-A838-7AEF09B002DD}"/>
              </a:ext>
            </a:extLst>
          </p:cNvPr>
          <p:cNvSpPr>
            <a:spLocks noGrp="1"/>
          </p:cNvSpPr>
          <p:nvPr>
            <p:ph type="body" sz="quarter" idx="58" hasCustomPrompt="1"/>
          </p:nvPr>
        </p:nvSpPr>
        <p:spPr>
          <a:xfrm>
            <a:off x="1074758" y="4050276"/>
            <a:ext cx="4829221" cy="404561"/>
          </a:xfrm>
          <a:prstGeom prst="rect">
            <a:avLst/>
          </a:prstGeom>
          <a:solidFill>
            <a:schemeClr val="bg1"/>
          </a:solidFill>
        </p:spPr>
        <p:txBody>
          <a:bodyPr wrap="square" anchor="ctr" anchorCtr="0">
            <a:noAutofit/>
          </a:bodyPr>
          <a:lstStyle>
            <a:lvl1pPr marL="0" indent="0">
              <a:lnSpc>
                <a:spcPct val="100000"/>
              </a:lnSpc>
              <a:spcBef>
                <a:spcPts val="0"/>
              </a:spcBef>
              <a:buNone/>
              <a:defRPr sz="1467" b="0" baseline="0">
                <a:solidFill>
                  <a:schemeClr val="tx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TÍTULO DE CAPÍTULO CORTO SIMULADO</a:t>
            </a:r>
            <a:endParaRPr lang="es-AR"/>
          </a:p>
        </p:txBody>
      </p:sp>
      <p:sp>
        <p:nvSpPr>
          <p:cNvPr id="47" name="3 Marcador de texto">
            <a:extLst>
              <a:ext uri="{FF2B5EF4-FFF2-40B4-BE49-F238E27FC236}">
                <a16:creationId xmlns:a16="http://schemas.microsoft.com/office/drawing/2014/main" id="{E78F7DAB-4F81-734C-BD91-F38A0B8399D4}"/>
              </a:ext>
            </a:extLst>
          </p:cNvPr>
          <p:cNvSpPr>
            <a:spLocks noGrp="1"/>
          </p:cNvSpPr>
          <p:nvPr>
            <p:ph type="body" sz="quarter" idx="59" hasCustomPrompt="1"/>
          </p:nvPr>
        </p:nvSpPr>
        <p:spPr>
          <a:xfrm>
            <a:off x="566315" y="4540490"/>
            <a:ext cx="512063" cy="379656"/>
          </a:xfrm>
          <a:prstGeom prst="rect">
            <a:avLst/>
          </a:prstGeom>
          <a:solidFill>
            <a:srgbClr val="0451E4"/>
          </a:solidFill>
        </p:spPr>
        <p:txBody>
          <a:bodyPr wrap="square">
            <a:spAutoFit/>
          </a:bodyPr>
          <a:lstStyle>
            <a:lvl1pPr marL="0" indent="0">
              <a:lnSpc>
                <a:spcPct val="100000"/>
              </a:lnSpc>
              <a:spcBef>
                <a:spcPts val="0"/>
              </a:spcBef>
              <a:buNone/>
              <a:defRPr sz="1867" b="1" baseline="0">
                <a:solidFill>
                  <a:schemeClr val="bg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03</a:t>
            </a:r>
            <a:endParaRPr lang="es-AR"/>
          </a:p>
        </p:txBody>
      </p:sp>
      <p:sp>
        <p:nvSpPr>
          <p:cNvPr id="48" name="3 Marcador de texto">
            <a:extLst>
              <a:ext uri="{FF2B5EF4-FFF2-40B4-BE49-F238E27FC236}">
                <a16:creationId xmlns:a16="http://schemas.microsoft.com/office/drawing/2014/main" id="{41851B7E-E5AE-E14C-A838-7AEF09B002DD}"/>
              </a:ext>
            </a:extLst>
          </p:cNvPr>
          <p:cNvSpPr>
            <a:spLocks noGrp="1"/>
          </p:cNvSpPr>
          <p:nvPr>
            <p:ph type="body" sz="quarter" idx="60" hasCustomPrompt="1"/>
          </p:nvPr>
        </p:nvSpPr>
        <p:spPr>
          <a:xfrm>
            <a:off x="1074758" y="4540489"/>
            <a:ext cx="4829221" cy="404561"/>
          </a:xfrm>
          <a:prstGeom prst="rect">
            <a:avLst/>
          </a:prstGeom>
          <a:solidFill>
            <a:schemeClr val="bg1"/>
          </a:solidFill>
        </p:spPr>
        <p:txBody>
          <a:bodyPr wrap="square" anchor="ctr" anchorCtr="0">
            <a:noAutofit/>
          </a:bodyPr>
          <a:lstStyle>
            <a:lvl1pPr marL="0" indent="0">
              <a:lnSpc>
                <a:spcPct val="100000"/>
              </a:lnSpc>
              <a:spcBef>
                <a:spcPts val="0"/>
              </a:spcBef>
              <a:buNone/>
              <a:defRPr sz="1467" b="0" baseline="0">
                <a:solidFill>
                  <a:schemeClr val="tx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TÍTULO DE CAPÍTULO CORTO SIMULADO</a:t>
            </a:r>
            <a:endParaRPr lang="es-AR"/>
          </a:p>
        </p:txBody>
      </p:sp>
      <p:sp>
        <p:nvSpPr>
          <p:cNvPr id="51" name="3 Marcador de texto">
            <a:extLst>
              <a:ext uri="{FF2B5EF4-FFF2-40B4-BE49-F238E27FC236}">
                <a16:creationId xmlns:a16="http://schemas.microsoft.com/office/drawing/2014/main" id="{E78F7DAB-4F81-734C-BD91-F38A0B8399D4}"/>
              </a:ext>
            </a:extLst>
          </p:cNvPr>
          <p:cNvSpPr>
            <a:spLocks noGrp="1"/>
          </p:cNvSpPr>
          <p:nvPr>
            <p:ph type="body" sz="quarter" idx="61" hasCustomPrompt="1"/>
          </p:nvPr>
        </p:nvSpPr>
        <p:spPr>
          <a:xfrm>
            <a:off x="566315" y="5045441"/>
            <a:ext cx="512063" cy="379656"/>
          </a:xfrm>
          <a:prstGeom prst="rect">
            <a:avLst/>
          </a:prstGeom>
          <a:solidFill>
            <a:srgbClr val="0451E4"/>
          </a:solidFill>
        </p:spPr>
        <p:txBody>
          <a:bodyPr wrap="square">
            <a:spAutoFit/>
          </a:bodyPr>
          <a:lstStyle>
            <a:lvl1pPr marL="0" indent="0">
              <a:lnSpc>
                <a:spcPct val="100000"/>
              </a:lnSpc>
              <a:spcBef>
                <a:spcPts val="0"/>
              </a:spcBef>
              <a:buNone/>
              <a:defRPr sz="1867" b="1" baseline="0">
                <a:solidFill>
                  <a:schemeClr val="bg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04</a:t>
            </a:r>
            <a:endParaRPr lang="es-AR"/>
          </a:p>
        </p:txBody>
      </p:sp>
      <p:sp>
        <p:nvSpPr>
          <p:cNvPr id="52" name="3 Marcador de texto">
            <a:extLst>
              <a:ext uri="{FF2B5EF4-FFF2-40B4-BE49-F238E27FC236}">
                <a16:creationId xmlns:a16="http://schemas.microsoft.com/office/drawing/2014/main" id="{41851B7E-E5AE-E14C-A838-7AEF09B002DD}"/>
              </a:ext>
            </a:extLst>
          </p:cNvPr>
          <p:cNvSpPr>
            <a:spLocks noGrp="1"/>
          </p:cNvSpPr>
          <p:nvPr>
            <p:ph type="body" sz="quarter" idx="62" hasCustomPrompt="1"/>
          </p:nvPr>
        </p:nvSpPr>
        <p:spPr>
          <a:xfrm>
            <a:off x="1074758" y="5045440"/>
            <a:ext cx="4829221" cy="404561"/>
          </a:xfrm>
          <a:prstGeom prst="rect">
            <a:avLst/>
          </a:prstGeom>
          <a:solidFill>
            <a:schemeClr val="bg1"/>
          </a:solidFill>
        </p:spPr>
        <p:txBody>
          <a:bodyPr wrap="square" anchor="ctr" anchorCtr="0">
            <a:noAutofit/>
          </a:bodyPr>
          <a:lstStyle>
            <a:lvl1pPr marL="0" indent="0">
              <a:lnSpc>
                <a:spcPct val="100000"/>
              </a:lnSpc>
              <a:spcBef>
                <a:spcPts val="0"/>
              </a:spcBef>
              <a:buNone/>
              <a:defRPr sz="1467" b="0" baseline="0">
                <a:solidFill>
                  <a:schemeClr val="tx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TÍTULO DE CAPÍTULO CORTO SIMULADO</a:t>
            </a:r>
            <a:endParaRPr lang="es-AR"/>
          </a:p>
        </p:txBody>
      </p:sp>
      <p:sp>
        <p:nvSpPr>
          <p:cNvPr id="54" name="3 Marcador de texto">
            <a:extLst>
              <a:ext uri="{FF2B5EF4-FFF2-40B4-BE49-F238E27FC236}">
                <a16:creationId xmlns:a16="http://schemas.microsoft.com/office/drawing/2014/main" id="{E78F7DAB-4F81-734C-BD91-F38A0B8399D4}"/>
              </a:ext>
            </a:extLst>
          </p:cNvPr>
          <p:cNvSpPr>
            <a:spLocks noGrp="1"/>
          </p:cNvSpPr>
          <p:nvPr>
            <p:ph type="body" sz="quarter" idx="63" hasCustomPrompt="1"/>
          </p:nvPr>
        </p:nvSpPr>
        <p:spPr>
          <a:xfrm>
            <a:off x="566315" y="5551397"/>
            <a:ext cx="512063" cy="379656"/>
          </a:xfrm>
          <a:prstGeom prst="rect">
            <a:avLst/>
          </a:prstGeom>
          <a:solidFill>
            <a:srgbClr val="0451E4"/>
          </a:solidFill>
        </p:spPr>
        <p:txBody>
          <a:bodyPr wrap="square">
            <a:spAutoFit/>
          </a:bodyPr>
          <a:lstStyle>
            <a:lvl1pPr marL="0" indent="0">
              <a:lnSpc>
                <a:spcPct val="100000"/>
              </a:lnSpc>
              <a:spcBef>
                <a:spcPts val="0"/>
              </a:spcBef>
              <a:buNone/>
              <a:defRPr sz="1867" b="1" baseline="0">
                <a:solidFill>
                  <a:schemeClr val="bg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05</a:t>
            </a:r>
            <a:endParaRPr lang="es-AR"/>
          </a:p>
        </p:txBody>
      </p:sp>
      <p:sp>
        <p:nvSpPr>
          <p:cNvPr id="55" name="3 Marcador de texto">
            <a:extLst>
              <a:ext uri="{FF2B5EF4-FFF2-40B4-BE49-F238E27FC236}">
                <a16:creationId xmlns:a16="http://schemas.microsoft.com/office/drawing/2014/main" id="{41851B7E-E5AE-E14C-A838-7AEF09B002DD}"/>
              </a:ext>
            </a:extLst>
          </p:cNvPr>
          <p:cNvSpPr>
            <a:spLocks noGrp="1"/>
          </p:cNvSpPr>
          <p:nvPr>
            <p:ph type="body" sz="quarter" idx="64" hasCustomPrompt="1"/>
          </p:nvPr>
        </p:nvSpPr>
        <p:spPr>
          <a:xfrm>
            <a:off x="1074758" y="5551396"/>
            <a:ext cx="4829221" cy="404561"/>
          </a:xfrm>
          <a:prstGeom prst="rect">
            <a:avLst/>
          </a:prstGeom>
          <a:solidFill>
            <a:schemeClr val="bg1"/>
          </a:solidFill>
        </p:spPr>
        <p:txBody>
          <a:bodyPr wrap="square" anchor="ctr" anchorCtr="0">
            <a:noAutofit/>
          </a:bodyPr>
          <a:lstStyle>
            <a:lvl1pPr marL="0" indent="0">
              <a:lnSpc>
                <a:spcPct val="100000"/>
              </a:lnSpc>
              <a:spcBef>
                <a:spcPts val="0"/>
              </a:spcBef>
              <a:buNone/>
              <a:defRPr sz="1467" b="0" baseline="0">
                <a:solidFill>
                  <a:schemeClr val="tx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TÍTULO DE CAPÍTULO CORTO SIMULADO</a:t>
            </a:r>
            <a:endParaRPr lang="es-AR"/>
          </a:p>
        </p:txBody>
      </p:sp>
      <p:sp>
        <p:nvSpPr>
          <p:cNvPr id="58" name="3 Marcador de texto">
            <a:extLst>
              <a:ext uri="{FF2B5EF4-FFF2-40B4-BE49-F238E27FC236}">
                <a16:creationId xmlns:a16="http://schemas.microsoft.com/office/drawing/2014/main" id="{E78F7DAB-4F81-734C-BD91-F38A0B8399D4}"/>
              </a:ext>
            </a:extLst>
          </p:cNvPr>
          <p:cNvSpPr>
            <a:spLocks noGrp="1"/>
          </p:cNvSpPr>
          <p:nvPr>
            <p:ph type="body" sz="quarter" idx="65" hasCustomPrompt="1"/>
          </p:nvPr>
        </p:nvSpPr>
        <p:spPr>
          <a:xfrm>
            <a:off x="6293563" y="3545326"/>
            <a:ext cx="512063" cy="379656"/>
          </a:xfrm>
          <a:prstGeom prst="rect">
            <a:avLst/>
          </a:prstGeom>
          <a:solidFill>
            <a:srgbClr val="0451E4"/>
          </a:solidFill>
        </p:spPr>
        <p:txBody>
          <a:bodyPr wrap="square">
            <a:spAutoFit/>
          </a:bodyPr>
          <a:lstStyle>
            <a:lvl1pPr marL="0" indent="0">
              <a:lnSpc>
                <a:spcPct val="100000"/>
              </a:lnSpc>
              <a:spcBef>
                <a:spcPts val="0"/>
              </a:spcBef>
              <a:buNone/>
              <a:defRPr sz="1867" b="1" baseline="0">
                <a:solidFill>
                  <a:schemeClr val="bg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06</a:t>
            </a:r>
            <a:endParaRPr lang="es-AR"/>
          </a:p>
        </p:txBody>
      </p:sp>
      <p:sp>
        <p:nvSpPr>
          <p:cNvPr id="60" name="3 Marcador de texto">
            <a:extLst>
              <a:ext uri="{FF2B5EF4-FFF2-40B4-BE49-F238E27FC236}">
                <a16:creationId xmlns:a16="http://schemas.microsoft.com/office/drawing/2014/main" id="{41851B7E-E5AE-E14C-A838-7AEF09B002DD}"/>
              </a:ext>
            </a:extLst>
          </p:cNvPr>
          <p:cNvSpPr>
            <a:spLocks noGrp="1"/>
          </p:cNvSpPr>
          <p:nvPr>
            <p:ph type="body" sz="quarter" idx="66" hasCustomPrompt="1"/>
          </p:nvPr>
        </p:nvSpPr>
        <p:spPr>
          <a:xfrm>
            <a:off x="6802006" y="3545325"/>
            <a:ext cx="4829221" cy="404561"/>
          </a:xfrm>
          <a:prstGeom prst="rect">
            <a:avLst/>
          </a:prstGeom>
          <a:solidFill>
            <a:schemeClr val="bg1"/>
          </a:solidFill>
        </p:spPr>
        <p:txBody>
          <a:bodyPr wrap="square" anchor="ctr" anchorCtr="0">
            <a:noAutofit/>
          </a:bodyPr>
          <a:lstStyle>
            <a:lvl1pPr marL="0" indent="0">
              <a:lnSpc>
                <a:spcPct val="100000"/>
              </a:lnSpc>
              <a:spcBef>
                <a:spcPts val="0"/>
              </a:spcBef>
              <a:buNone/>
              <a:defRPr sz="1467" b="0" baseline="0">
                <a:solidFill>
                  <a:schemeClr val="tx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TÍTULO DE CAPÍTULO CORTO SIMULADO</a:t>
            </a:r>
            <a:endParaRPr lang="es-AR"/>
          </a:p>
        </p:txBody>
      </p:sp>
      <p:sp>
        <p:nvSpPr>
          <p:cNvPr id="61" name="3 Marcador de texto">
            <a:extLst>
              <a:ext uri="{FF2B5EF4-FFF2-40B4-BE49-F238E27FC236}">
                <a16:creationId xmlns:a16="http://schemas.microsoft.com/office/drawing/2014/main" id="{E78F7DAB-4F81-734C-BD91-F38A0B8399D4}"/>
              </a:ext>
            </a:extLst>
          </p:cNvPr>
          <p:cNvSpPr>
            <a:spLocks noGrp="1"/>
          </p:cNvSpPr>
          <p:nvPr>
            <p:ph type="body" sz="quarter" idx="67" hasCustomPrompt="1"/>
          </p:nvPr>
        </p:nvSpPr>
        <p:spPr>
          <a:xfrm>
            <a:off x="6293563" y="4050277"/>
            <a:ext cx="512063" cy="379656"/>
          </a:xfrm>
          <a:prstGeom prst="rect">
            <a:avLst/>
          </a:prstGeom>
          <a:solidFill>
            <a:srgbClr val="0451E4"/>
          </a:solidFill>
        </p:spPr>
        <p:txBody>
          <a:bodyPr wrap="square">
            <a:spAutoFit/>
          </a:bodyPr>
          <a:lstStyle>
            <a:lvl1pPr marL="0" indent="0">
              <a:lnSpc>
                <a:spcPct val="100000"/>
              </a:lnSpc>
              <a:spcBef>
                <a:spcPts val="0"/>
              </a:spcBef>
              <a:buNone/>
              <a:defRPr sz="1867" b="1" baseline="0">
                <a:solidFill>
                  <a:schemeClr val="bg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07</a:t>
            </a:r>
            <a:endParaRPr lang="es-AR"/>
          </a:p>
        </p:txBody>
      </p:sp>
      <p:sp>
        <p:nvSpPr>
          <p:cNvPr id="83" name="3 Marcador de texto">
            <a:extLst>
              <a:ext uri="{FF2B5EF4-FFF2-40B4-BE49-F238E27FC236}">
                <a16:creationId xmlns:a16="http://schemas.microsoft.com/office/drawing/2014/main" id="{41851B7E-E5AE-E14C-A838-7AEF09B002DD}"/>
              </a:ext>
            </a:extLst>
          </p:cNvPr>
          <p:cNvSpPr>
            <a:spLocks noGrp="1"/>
          </p:cNvSpPr>
          <p:nvPr>
            <p:ph type="body" sz="quarter" idx="68" hasCustomPrompt="1"/>
          </p:nvPr>
        </p:nvSpPr>
        <p:spPr>
          <a:xfrm>
            <a:off x="6802006" y="4050276"/>
            <a:ext cx="4829221" cy="404561"/>
          </a:xfrm>
          <a:prstGeom prst="rect">
            <a:avLst/>
          </a:prstGeom>
          <a:solidFill>
            <a:schemeClr val="bg1"/>
          </a:solidFill>
        </p:spPr>
        <p:txBody>
          <a:bodyPr wrap="square" anchor="ctr" anchorCtr="0">
            <a:noAutofit/>
          </a:bodyPr>
          <a:lstStyle>
            <a:lvl1pPr marL="0" indent="0">
              <a:lnSpc>
                <a:spcPct val="100000"/>
              </a:lnSpc>
              <a:spcBef>
                <a:spcPts val="0"/>
              </a:spcBef>
              <a:buNone/>
              <a:defRPr sz="1467" b="0" baseline="0">
                <a:solidFill>
                  <a:schemeClr val="tx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TÍTULO DE CAPÍTULO CORTO SIMULADO</a:t>
            </a:r>
            <a:endParaRPr lang="es-AR"/>
          </a:p>
        </p:txBody>
      </p:sp>
      <p:sp>
        <p:nvSpPr>
          <p:cNvPr id="84" name="3 Marcador de texto">
            <a:extLst>
              <a:ext uri="{FF2B5EF4-FFF2-40B4-BE49-F238E27FC236}">
                <a16:creationId xmlns:a16="http://schemas.microsoft.com/office/drawing/2014/main" id="{E78F7DAB-4F81-734C-BD91-F38A0B8399D4}"/>
              </a:ext>
            </a:extLst>
          </p:cNvPr>
          <p:cNvSpPr>
            <a:spLocks noGrp="1"/>
          </p:cNvSpPr>
          <p:nvPr>
            <p:ph type="body" sz="quarter" idx="69" hasCustomPrompt="1"/>
          </p:nvPr>
        </p:nvSpPr>
        <p:spPr>
          <a:xfrm>
            <a:off x="6293563" y="4540490"/>
            <a:ext cx="512063" cy="379656"/>
          </a:xfrm>
          <a:prstGeom prst="rect">
            <a:avLst/>
          </a:prstGeom>
          <a:solidFill>
            <a:srgbClr val="0451E4"/>
          </a:solidFill>
        </p:spPr>
        <p:txBody>
          <a:bodyPr wrap="square">
            <a:spAutoFit/>
          </a:bodyPr>
          <a:lstStyle>
            <a:lvl1pPr marL="0" indent="0">
              <a:lnSpc>
                <a:spcPct val="100000"/>
              </a:lnSpc>
              <a:spcBef>
                <a:spcPts val="0"/>
              </a:spcBef>
              <a:buNone/>
              <a:defRPr sz="1867" b="1" baseline="0">
                <a:solidFill>
                  <a:schemeClr val="bg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08</a:t>
            </a:r>
            <a:endParaRPr lang="es-AR"/>
          </a:p>
        </p:txBody>
      </p:sp>
      <p:sp>
        <p:nvSpPr>
          <p:cNvPr id="85" name="3 Marcador de texto">
            <a:extLst>
              <a:ext uri="{FF2B5EF4-FFF2-40B4-BE49-F238E27FC236}">
                <a16:creationId xmlns:a16="http://schemas.microsoft.com/office/drawing/2014/main" id="{41851B7E-E5AE-E14C-A838-7AEF09B002DD}"/>
              </a:ext>
            </a:extLst>
          </p:cNvPr>
          <p:cNvSpPr>
            <a:spLocks noGrp="1"/>
          </p:cNvSpPr>
          <p:nvPr>
            <p:ph type="body" sz="quarter" idx="70" hasCustomPrompt="1"/>
          </p:nvPr>
        </p:nvSpPr>
        <p:spPr>
          <a:xfrm>
            <a:off x="6802006" y="4540489"/>
            <a:ext cx="4829221" cy="404561"/>
          </a:xfrm>
          <a:prstGeom prst="rect">
            <a:avLst/>
          </a:prstGeom>
          <a:solidFill>
            <a:schemeClr val="bg1"/>
          </a:solidFill>
        </p:spPr>
        <p:txBody>
          <a:bodyPr wrap="square" anchor="ctr" anchorCtr="0">
            <a:noAutofit/>
          </a:bodyPr>
          <a:lstStyle>
            <a:lvl1pPr marL="0" indent="0">
              <a:lnSpc>
                <a:spcPct val="100000"/>
              </a:lnSpc>
              <a:spcBef>
                <a:spcPts val="0"/>
              </a:spcBef>
              <a:buNone/>
              <a:defRPr sz="1467" b="0" baseline="0">
                <a:solidFill>
                  <a:schemeClr val="tx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TÍTULO DE CAPÍTULO CORTO SIMULADO</a:t>
            </a:r>
            <a:endParaRPr lang="es-AR"/>
          </a:p>
        </p:txBody>
      </p:sp>
      <p:sp>
        <p:nvSpPr>
          <p:cNvPr id="87" name="3 Marcador de texto">
            <a:extLst>
              <a:ext uri="{FF2B5EF4-FFF2-40B4-BE49-F238E27FC236}">
                <a16:creationId xmlns:a16="http://schemas.microsoft.com/office/drawing/2014/main" id="{E78F7DAB-4F81-734C-BD91-F38A0B8399D4}"/>
              </a:ext>
            </a:extLst>
          </p:cNvPr>
          <p:cNvSpPr>
            <a:spLocks noGrp="1"/>
          </p:cNvSpPr>
          <p:nvPr>
            <p:ph type="body" sz="quarter" idx="71" hasCustomPrompt="1"/>
          </p:nvPr>
        </p:nvSpPr>
        <p:spPr>
          <a:xfrm>
            <a:off x="6293563" y="5045441"/>
            <a:ext cx="512063" cy="379656"/>
          </a:xfrm>
          <a:prstGeom prst="rect">
            <a:avLst/>
          </a:prstGeom>
          <a:solidFill>
            <a:srgbClr val="0451E4"/>
          </a:solidFill>
        </p:spPr>
        <p:txBody>
          <a:bodyPr wrap="square">
            <a:spAutoFit/>
          </a:bodyPr>
          <a:lstStyle>
            <a:lvl1pPr marL="0" indent="0">
              <a:lnSpc>
                <a:spcPct val="100000"/>
              </a:lnSpc>
              <a:spcBef>
                <a:spcPts val="0"/>
              </a:spcBef>
              <a:buNone/>
              <a:defRPr sz="1867" b="1" baseline="0">
                <a:solidFill>
                  <a:schemeClr val="bg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09</a:t>
            </a:r>
            <a:endParaRPr lang="es-AR"/>
          </a:p>
        </p:txBody>
      </p:sp>
      <p:sp>
        <p:nvSpPr>
          <p:cNvPr id="88" name="3 Marcador de texto">
            <a:extLst>
              <a:ext uri="{FF2B5EF4-FFF2-40B4-BE49-F238E27FC236}">
                <a16:creationId xmlns:a16="http://schemas.microsoft.com/office/drawing/2014/main" id="{41851B7E-E5AE-E14C-A838-7AEF09B002DD}"/>
              </a:ext>
            </a:extLst>
          </p:cNvPr>
          <p:cNvSpPr>
            <a:spLocks noGrp="1"/>
          </p:cNvSpPr>
          <p:nvPr>
            <p:ph type="body" sz="quarter" idx="72" hasCustomPrompt="1"/>
          </p:nvPr>
        </p:nvSpPr>
        <p:spPr>
          <a:xfrm>
            <a:off x="6802006" y="5045440"/>
            <a:ext cx="4829221" cy="404561"/>
          </a:xfrm>
          <a:prstGeom prst="rect">
            <a:avLst/>
          </a:prstGeom>
          <a:solidFill>
            <a:schemeClr val="bg1"/>
          </a:solidFill>
        </p:spPr>
        <p:txBody>
          <a:bodyPr wrap="square" anchor="ctr" anchorCtr="0">
            <a:noAutofit/>
          </a:bodyPr>
          <a:lstStyle>
            <a:lvl1pPr marL="0" indent="0">
              <a:lnSpc>
                <a:spcPct val="100000"/>
              </a:lnSpc>
              <a:spcBef>
                <a:spcPts val="0"/>
              </a:spcBef>
              <a:buNone/>
              <a:defRPr sz="1467" b="0" baseline="0">
                <a:solidFill>
                  <a:schemeClr val="tx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TÍTULO DE CAPÍTULO CORTO SIMULADO</a:t>
            </a:r>
            <a:endParaRPr lang="es-AR"/>
          </a:p>
        </p:txBody>
      </p:sp>
      <p:sp>
        <p:nvSpPr>
          <p:cNvPr id="89" name="3 Marcador de texto">
            <a:extLst>
              <a:ext uri="{FF2B5EF4-FFF2-40B4-BE49-F238E27FC236}">
                <a16:creationId xmlns:a16="http://schemas.microsoft.com/office/drawing/2014/main" id="{E78F7DAB-4F81-734C-BD91-F38A0B8399D4}"/>
              </a:ext>
            </a:extLst>
          </p:cNvPr>
          <p:cNvSpPr>
            <a:spLocks noGrp="1"/>
          </p:cNvSpPr>
          <p:nvPr>
            <p:ph type="body" sz="quarter" idx="73" hasCustomPrompt="1"/>
          </p:nvPr>
        </p:nvSpPr>
        <p:spPr>
          <a:xfrm>
            <a:off x="6293563" y="5551397"/>
            <a:ext cx="512063" cy="379656"/>
          </a:xfrm>
          <a:prstGeom prst="rect">
            <a:avLst/>
          </a:prstGeom>
          <a:solidFill>
            <a:srgbClr val="0451E4"/>
          </a:solidFill>
        </p:spPr>
        <p:txBody>
          <a:bodyPr wrap="square">
            <a:spAutoFit/>
          </a:bodyPr>
          <a:lstStyle>
            <a:lvl1pPr marL="0" indent="0">
              <a:lnSpc>
                <a:spcPct val="100000"/>
              </a:lnSpc>
              <a:spcBef>
                <a:spcPts val="0"/>
              </a:spcBef>
              <a:buNone/>
              <a:defRPr sz="1867" b="1" baseline="0">
                <a:solidFill>
                  <a:schemeClr val="bg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10</a:t>
            </a:r>
            <a:endParaRPr lang="es-AR"/>
          </a:p>
        </p:txBody>
      </p:sp>
      <p:sp>
        <p:nvSpPr>
          <p:cNvPr id="90" name="3 Marcador de texto">
            <a:extLst>
              <a:ext uri="{FF2B5EF4-FFF2-40B4-BE49-F238E27FC236}">
                <a16:creationId xmlns:a16="http://schemas.microsoft.com/office/drawing/2014/main" id="{41851B7E-E5AE-E14C-A838-7AEF09B002DD}"/>
              </a:ext>
            </a:extLst>
          </p:cNvPr>
          <p:cNvSpPr>
            <a:spLocks noGrp="1"/>
          </p:cNvSpPr>
          <p:nvPr>
            <p:ph type="body" sz="quarter" idx="74" hasCustomPrompt="1"/>
          </p:nvPr>
        </p:nvSpPr>
        <p:spPr>
          <a:xfrm>
            <a:off x="6802006" y="5551396"/>
            <a:ext cx="4829221" cy="404561"/>
          </a:xfrm>
          <a:prstGeom prst="rect">
            <a:avLst/>
          </a:prstGeom>
          <a:solidFill>
            <a:schemeClr val="bg1"/>
          </a:solidFill>
        </p:spPr>
        <p:txBody>
          <a:bodyPr wrap="square" anchor="ctr" anchorCtr="0">
            <a:noAutofit/>
          </a:bodyPr>
          <a:lstStyle>
            <a:lvl1pPr marL="0" indent="0">
              <a:lnSpc>
                <a:spcPct val="100000"/>
              </a:lnSpc>
              <a:spcBef>
                <a:spcPts val="0"/>
              </a:spcBef>
              <a:buNone/>
              <a:defRPr sz="1467" b="0" baseline="0">
                <a:solidFill>
                  <a:schemeClr val="tx1"/>
                </a:solidFill>
              </a:defRPr>
            </a:lvl1pPr>
            <a:lvl2pPr marL="243410" indent="0">
              <a:buNone/>
              <a:defRPr/>
            </a:lvl2pPr>
            <a:lvl3pPr marL="507987" indent="0">
              <a:buNone/>
              <a:defRPr/>
            </a:lvl3pPr>
            <a:lvl4pPr marL="721766" indent="0">
              <a:buNone/>
              <a:defRPr/>
            </a:lvl4pPr>
            <a:lvl5pPr marL="954592" indent="0">
              <a:buNone/>
              <a:defRPr/>
            </a:lvl5pPr>
          </a:lstStyle>
          <a:p>
            <a:pPr lvl="0"/>
            <a:r>
              <a:rPr lang="es-ES"/>
              <a:t>TÍTULO DE CAPÍTULO CORTO SIMULADO</a:t>
            </a:r>
            <a:endParaRPr lang="es-AR"/>
          </a:p>
        </p:txBody>
      </p:sp>
      <p:sp>
        <p:nvSpPr>
          <p:cNvPr id="36" name="Slide Number Placeholder 2">
            <a:extLst>
              <a:ext uri="{FF2B5EF4-FFF2-40B4-BE49-F238E27FC236}">
                <a16:creationId xmlns:a16="http://schemas.microsoft.com/office/drawing/2014/main" id="{6E216EF1-2B73-4E03-8217-5DE88A8B9305}"/>
              </a:ext>
            </a:extLst>
          </p:cNvPr>
          <p:cNvSpPr>
            <a:spLocks noGrp="1"/>
          </p:cNvSpPr>
          <p:nvPr>
            <p:ph type="sldNum" sz="quarter" idx="4"/>
          </p:nvPr>
        </p:nvSpPr>
        <p:spPr>
          <a:xfrm>
            <a:off x="11667031" y="6616404"/>
            <a:ext cx="428869" cy="150305"/>
          </a:xfrm>
          <a:prstGeom prst="rect">
            <a:avLst/>
          </a:prstGeom>
        </p:spPr>
        <p:txBody>
          <a:bodyPr/>
          <a:lstStyle>
            <a:lvl1pPr algn="r">
              <a:defRPr sz="800"/>
            </a:lvl1pPr>
          </a:lstStyle>
          <a:p>
            <a:fld id="{5482B5CA-E49D-6744-8292-DFBC6A05FD3C}" type="slidenum">
              <a:rPr lang="en-US" smtClean="0"/>
              <a:pPr/>
              <a:t>‹Nº›</a:t>
            </a:fld>
            <a:endParaRPr lang="en-US"/>
          </a:p>
        </p:txBody>
      </p:sp>
      <p:sp>
        <p:nvSpPr>
          <p:cNvPr id="38" name="Picture Placeholder 6">
            <a:extLst>
              <a:ext uri="{FF2B5EF4-FFF2-40B4-BE49-F238E27FC236}">
                <a16:creationId xmlns:a16="http://schemas.microsoft.com/office/drawing/2014/main" id="{829DE305-387E-DC4D-BAD0-86234F0CEF08}"/>
              </a:ext>
            </a:extLst>
          </p:cNvPr>
          <p:cNvSpPr>
            <a:spLocks noGrp="1"/>
          </p:cNvSpPr>
          <p:nvPr>
            <p:ph type="pic" sz="quarter" idx="34"/>
          </p:nvPr>
        </p:nvSpPr>
        <p:spPr>
          <a:xfrm>
            <a:off x="6457" y="943819"/>
            <a:ext cx="12197583" cy="2490391"/>
          </a:xfrm>
          <a:custGeom>
            <a:avLst/>
            <a:gdLst>
              <a:gd name="connsiteX0" fmla="*/ 0 w 9143576"/>
              <a:gd name="connsiteY0" fmla="*/ 243416 h 2595333"/>
              <a:gd name="connsiteX1" fmla="*/ 243416 w 9143576"/>
              <a:gd name="connsiteY1" fmla="*/ 0 h 2595333"/>
              <a:gd name="connsiteX2" fmla="*/ 8900160 w 9143576"/>
              <a:gd name="connsiteY2" fmla="*/ 0 h 2595333"/>
              <a:gd name="connsiteX3" fmla="*/ 9143576 w 9143576"/>
              <a:gd name="connsiteY3" fmla="*/ 243416 h 2595333"/>
              <a:gd name="connsiteX4" fmla="*/ 9143576 w 9143576"/>
              <a:gd name="connsiteY4" fmla="*/ 2351917 h 2595333"/>
              <a:gd name="connsiteX5" fmla="*/ 8900160 w 9143576"/>
              <a:gd name="connsiteY5" fmla="*/ 2595333 h 2595333"/>
              <a:gd name="connsiteX6" fmla="*/ 243416 w 9143576"/>
              <a:gd name="connsiteY6" fmla="*/ 2595333 h 2595333"/>
              <a:gd name="connsiteX7" fmla="*/ 0 w 9143576"/>
              <a:gd name="connsiteY7" fmla="*/ 2351917 h 2595333"/>
              <a:gd name="connsiteX8" fmla="*/ 0 w 9143576"/>
              <a:gd name="connsiteY8" fmla="*/ 243416 h 2595333"/>
              <a:gd name="connsiteX0" fmla="*/ 0 w 9143576"/>
              <a:gd name="connsiteY0" fmla="*/ 271038 h 2622955"/>
              <a:gd name="connsiteX1" fmla="*/ 8900160 w 9143576"/>
              <a:gd name="connsiteY1" fmla="*/ 27622 h 2622955"/>
              <a:gd name="connsiteX2" fmla="*/ 9143576 w 9143576"/>
              <a:gd name="connsiteY2" fmla="*/ 271038 h 2622955"/>
              <a:gd name="connsiteX3" fmla="*/ 9143576 w 9143576"/>
              <a:gd name="connsiteY3" fmla="*/ 2379539 h 2622955"/>
              <a:gd name="connsiteX4" fmla="*/ 8900160 w 9143576"/>
              <a:gd name="connsiteY4" fmla="*/ 2622955 h 2622955"/>
              <a:gd name="connsiteX5" fmla="*/ 243416 w 9143576"/>
              <a:gd name="connsiteY5" fmla="*/ 2622955 h 2622955"/>
              <a:gd name="connsiteX6" fmla="*/ 0 w 9143576"/>
              <a:gd name="connsiteY6" fmla="*/ 2379539 h 2622955"/>
              <a:gd name="connsiteX7" fmla="*/ 0 w 9143576"/>
              <a:gd name="connsiteY7" fmla="*/ 271038 h 2622955"/>
              <a:gd name="connsiteX0" fmla="*/ 0 w 9148148"/>
              <a:gd name="connsiteY0" fmla="*/ 172154 h 2775531"/>
              <a:gd name="connsiteX1" fmla="*/ 8904732 w 9148148"/>
              <a:gd name="connsiteY1" fmla="*/ 180198 h 2775531"/>
              <a:gd name="connsiteX2" fmla="*/ 9148148 w 9148148"/>
              <a:gd name="connsiteY2" fmla="*/ 423614 h 2775531"/>
              <a:gd name="connsiteX3" fmla="*/ 9148148 w 9148148"/>
              <a:gd name="connsiteY3" fmla="*/ 2532115 h 2775531"/>
              <a:gd name="connsiteX4" fmla="*/ 8904732 w 9148148"/>
              <a:gd name="connsiteY4" fmla="*/ 2775531 h 2775531"/>
              <a:gd name="connsiteX5" fmla="*/ 247988 w 9148148"/>
              <a:gd name="connsiteY5" fmla="*/ 2775531 h 2775531"/>
              <a:gd name="connsiteX6" fmla="*/ 4572 w 9148148"/>
              <a:gd name="connsiteY6" fmla="*/ 2532115 h 2775531"/>
              <a:gd name="connsiteX7" fmla="*/ 0 w 9148148"/>
              <a:gd name="connsiteY7" fmla="*/ 172154 h 2775531"/>
              <a:gd name="connsiteX0" fmla="*/ 0 w 9148148"/>
              <a:gd name="connsiteY0" fmla="*/ 0 h 2603377"/>
              <a:gd name="connsiteX1" fmla="*/ 8904732 w 9148148"/>
              <a:gd name="connsiteY1" fmla="*/ 8044 h 2603377"/>
              <a:gd name="connsiteX2" fmla="*/ 9148148 w 9148148"/>
              <a:gd name="connsiteY2" fmla="*/ 251460 h 2603377"/>
              <a:gd name="connsiteX3" fmla="*/ 9148148 w 9148148"/>
              <a:gd name="connsiteY3" fmla="*/ 2359961 h 2603377"/>
              <a:gd name="connsiteX4" fmla="*/ 8904732 w 9148148"/>
              <a:gd name="connsiteY4" fmla="*/ 2603377 h 2603377"/>
              <a:gd name="connsiteX5" fmla="*/ 247988 w 9148148"/>
              <a:gd name="connsiteY5" fmla="*/ 2603377 h 2603377"/>
              <a:gd name="connsiteX6" fmla="*/ 4572 w 9148148"/>
              <a:gd name="connsiteY6" fmla="*/ 2359961 h 2603377"/>
              <a:gd name="connsiteX7" fmla="*/ 0 w 9148148"/>
              <a:gd name="connsiteY7" fmla="*/ 0 h 2603377"/>
              <a:gd name="connsiteX0" fmla="*/ 0 w 9148148"/>
              <a:gd name="connsiteY0" fmla="*/ 0 h 2603377"/>
              <a:gd name="connsiteX1" fmla="*/ 8904732 w 9148148"/>
              <a:gd name="connsiteY1" fmla="*/ 8044 h 2603377"/>
              <a:gd name="connsiteX2" fmla="*/ 9148148 w 9148148"/>
              <a:gd name="connsiteY2" fmla="*/ 251460 h 2603377"/>
              <a:gd name="connsiteX3" fmla="*/ 9148148 w 9148148"/>
              <a:gd name="connsiteY3" fmla="*/ 2359961 h 2603377"/>
              <a:gd name="connsiteX4" fmla="*/ 8904732 w 9148148"/>
              <a:gd name="connsiteY4" fmla="*/ 2603377 h 2603377"/>
              <a:gd name="connsiteX5" fmla="*/ 247988 w 9148148"/>
              <a:gd name="connsiteY5" fmla="*/ 2603377 h 2603377"/>
              <a:gd name="connsiteX6" fmla="*/ 4572 w 9148148"/>
              <a:gd name="connsiteY6" fmla="*/ 2359961 h 2603377"/>
              <a:gd name="connsiteX7" fmla="*/ 0 w 9148148"/>
              <a:gd name="connsiteY7" fmla="*/ 0 h 2603377"/>
              <a:gd name="connsiteX0" fmla="*/ 0 w 9148148"/>
              <a:gd name="connsiteY0" fmla="*/ 179047 h 2782424"/>
              <a:gd name="connsiteX1" fmla="*/ 9148148 w 9148148"/>
              <a:gd name="connsiteY1" fmla="*/ 430507 h 2782424"/>
              <a:gd name="connsiteX2" fmla="*/ 9148148 w 9148148"/>
              <a:gd name="connsiteY2" fmla="*/ 2539008 h 2782424"/>
              <a:gd name="connsiteX3" fmla="*/ 8904732 w 9148148"/>
              <a:gd name="connsiteY3" fmla="*/ 2782424 h 2782424"/>
              <a:gd name="connsiteX4" fmla="*/ 247988 w 9148148"/>
              <a:gd name="connsiteY4" fmla="*/ 2782424 h 2782424"/>
              <a:gd name="connsiteX5" fmla="*/ 4572 w 9148148"/>
              <a:gd name="connsiteY5" fmla="*/ 2539008 h 2782424"/>
              <a:gd name="connsiteX6" fmla="*/ 0 w 9148148"/>
              <a:gd name="connsiteY6" fmla="*/ 179047 h 2782424"/>
              <a:gd name="connsiteX0" fmla="*/ 0 w 9148148"/>
              <a:gd name="connsiteY0" fmla="*/ 284305 h 2887682"/>
              <a:gd name="connsiteX1" fmla="*/ 9148148 w 9148148"/>
              <a:gd name="connsiteY1" fmla="*/ 275161 h 2887682"/>
              <a:gd name="connsiteX2" fmla="*/ 9148148 w 9148148"/>
              <a:gd name="connsiteY2" fmla="*/ 2644266 h 2887682"/>
              <a:gd name="connsiteX3" fmla="*/ 8904732 w 9148148"/>
              <a:gd name="connsiteY3" fmla="*/ 2887682 h 2887682"/>
              <a:gd name="connsiteX4" fmla="*/ 247988 w 9148148"/>
              <a:gd name="connsiteY4" fmla="*/ 2887682 h 2887682"/>
              <a:gd name="connsiteX5" fmla="*/ 4572 w 9148148"/>
              <a:gd name="connsiteY5" fmla="*/ 2644266 h 2887682"/>
              <a:gd name="connsiteX6" fmla="*/ 0 w 9148148"/>
              <a:gd name="connsiteY6" fmla="*/ 284305 h 2887682"/>
              <a:gd name="connsiteX0" fmla="*/ 0 w 9148148"/>
              <a:gd name="connsiteY0" fmla="*/ 156557 h 2759934"/>
              <a:gd name="connsiteX1" fmla="*/ 9148148 w 9148148"/>
              <a:gd name="connsiteY1" fmla="*/ 147413 h 2759934"/>
              <a:gd name="connsiteX2" fmla="*/ 9148148 w 9148148"/>
              <a:gd name="connsiteY2" fmla="*/ 2516518 h 2759934"/>
              <a:gd name="connsiteX3" fmla="*/ 8904732 w 9148148"/>
              <a:gd name="connsiteY3" fmla="*/ 2759934 h 2759934"/>
              <a:gd name="connsiteX4" fmla="*/ 247988 w 9148148"/>
              <a:gd name="connsiteY4" fmla="*/ 2759934 h 2759934"/>
              <a:gd name="connsiteX5" fmla="*/ 4572 w 9148148"/>
              <a:gd name="connsiteY5" fmla="*/ 2516518 h 2759934"/>
              <a:gd name="connsiteX6" fmla="*/ 0 w 9148148"/>
              <a:gd name="connsiteY6" fmla="*/ 156557 h 2759934"/>
              <a:gd name="connsiteX0" fmla="*/ 0 w 9148148"/>
              <a:gd name="connsiteY0" fmla="*/ 9144 h 2612521"/>
              <a:gd name="connsiteX1" fmla="*/ 9148148 w 9148148"/>
              <a:gd name="connsiteY1" fmla="*/ 0 h 2612521"/>
              <a:gd name="connsiteX2" fmla="*/ 9148148 w 9148148"/>
              <a:gd name="connsiteY2" fmla="*/ 2369105 h 2612521"/>
              <a:gd name="connsiteX3" fmla="*/ 8904732 w 9148148"/>
              <a:gd name="connsiteY3" fmla="*/ 2612521 h 2612521"/>
              <a:gd name="connsiteX4" fmla="*/ 247988 w 9148148"/>
              <a:gd name="connsiteY4" fmla="*/ 2612521 h 2612521"/>
              <a:gd name="connsiteX5" fmla="*/ 4572 w 9148148"/>
              <a:gd name="connsiteY5" fmla="*/ 2369105 h 2612521"/>
              <a:gd name="connsiteX6" fmla="*/ 0 w 9148148"/>
              <a:gd name="connsiteY6" fmla="*/ 9144 h 2612521"/>
              <a:gd name="connsiteX0" fmla="*/ 0 w 9148148"/>
              <a:gd name="connsiteY0" fmla="*/ 795528 h 2612521"/>
              <a:gd name="connsiteX1" fmla="*/ 9148148 w 9148148"/>
              <a:gd name="connsiteY1" fmla="*/ 0 h 2612521"/>
              <a:gd name="connsiteX2" fmla="*/ 9148148 w 9148148"/>
              <a:gd name="connsiteY2" fmla="*/ 2369105 h 2612521"/>
              <a:gd name="connsiteX3" fmla="*/ 8904732 w 9148148"/>
              <a:gd name="connsiteY3" fmla="*/ 2612521 h 2612521"/>
              <a:gd name="connsiteX4" fmla="*/ 247988 w 9148148"/>
              <a:gd name="connsiteY4" fmla="*/ 2612521 h 2612521"/>
              <a:gd name="connsiteX5" fmla="*/ 4572 w 9148148"/>
              <a:gd name="connsiteY5" fmla="*/ 2369105 h 2612521"/>
              <a:gd name="connsiteX6" fmla="*/ 0 w 9148148"/>
              <a:gd name="connsiteY6" fmla="*/ 795528 h 2612521"/>
              <a:gd name="connsiteX0" fmla="*/ 0 w 9148148"/>
              <a:gd name="connsiteY0" fmla="*/ 4572 h 1821565"/>
              <a:gd name="connsiteX1" fmla="*/ 9148148 w 9148148"/>
              <a:gd name="connsiteY1" fmla="*/ 0 h 1821565"/>
              <a:gd name="connsiteX2" fmla="*/ 9148148 w 9148148"/>
              <a:gd name="connsiteY2" fmla="*/ 1578149 h 1821565"/>
              <a:gd name="connsiteX3" fmla="*/ 8904732 w 9148148"/>
              <a:gd name="connsiteY3" fmla="*/ 1821565 h 1821565"/>
              <a:gd name="connsiteX4" fmla="*/ 247988 w 9148148"/>
              <a:gd name="connsiteY4" fmla="*/ 1821565 h 1821565"/>
              <a:gd name="connsiteX5" fmla="*/ 4572 w 9148148"/>
              <a:gd name="connsiteY5" fmla="*/ 1578149 h 1821565"/>
              <a:gd name="connsiteX6" fmla="*/ 0 w 9148148"/>
              <a:gd name="connsiteY6" fmla="*/ 4572 h 1821565"/>
              <a:gd name="connsiteX0" fmla="*/ 596886 w 9745034"/>
              <a:gd name="connsiteY0" fmla="*/ 119540 h 1936533"/>
              <a:gd name="connsiteX1" fmla="*/ 702042 w 9745034"/>
              <a:gd name="connsiteY1" fmla="*/ 121325 h 1936533"/>
              <a:gd name="connsiteX2" fmla="*/ 9745034 w 9745034"/>
              <a:gd name="connsiteY2" fmla="*/ 114968 h 1936533"/>
              <a:gd name="connsiteX3" fmla="*/ 9745034 w 9745034"/>
              <a:gd name="connsiteY3" fmla="*/ 1693117 h 1936533"/>
              <a:gd name="connsiteX4" fmla="*/ 9501618 w 9745034"/>
              <a:gd name="connsiteY4" fmla="*/ 1936533 h 1936533"/>
              <a:gd name="connsiteX5" fmla="*/ 844874 w 9745034"/>
              <a:gd name="connsiteY5" fmla="*/ 1936533 h 1936533"/>
              <a:gd name="connsiteX6" fmla="*/ 601458 w 9745034"/>
              <a:gd name="connsiteY6" fmla="*/ 1693117 h 1936533"/>
              <a:gd name="connsiteX7" fmla="*/ 596886 w 9745034"/>
              <a:gd name="connsiteY7" fmla="*/ 119540 h 1936533"/>
              <a:gd name="connsiteX0" fmla="*/ 0 w 9148148"/>
              <a:gd name="connsiteY0" fmla="*/ 75203 h 1892196"/>
              <a:gd name="connsiteX1" fmla="*/ 1842516 w 9148148"/>
              <a:gd name="connsiteY1" fmla="*/ 360452 h 1892196"/>
              <a:gd name="connsiteX2" fmla="*/ 9148148 w 9148148"/>
              <a:gd name="connsiteY2" fmla="*/ 70631 h 1892196"/>
              <a:gd name="connsiteX3" fmla="*/ 9148148 w 9148148"/>
              <a:gd name="connsiteY3" fmla="*/ 1648780 h 1892196"/>
              <a:gd name="connsiteX4" fmla="*/ 8904732 w 9148148"/>
              <a:gd name="connsiteY4" fmla="*/ 1892196 h 1892196"/>
              <a:gd name="connsiteX5" fmla="*/ 247988 w 9148148"/>
              <a:gd name="connsiteY5" fmla="*/ 1892196 h 1892196"/>
              <a:gd name="connsiteX6" fmla="*/ 4572 w 9148148"/>
              <a:gd name="connsiteY6" fmla="*/ 1648780 h 1892196"/>
              <a:gd name="connsiteX7" fmla="*/ 0 w 9148148"/>
              <a:gd name="connsiteY7" fmla="*/ 75203 h 1892196"/>
              <a:gd name="connsiteX0" fmla="*/ 570634 w 9718782"/>
              <a:gd name="connsiteY0" fmla="*/ 97884 h 1914877"/>
              <a:gd name="connsiteX1" fmla="*/ 712366 w 9718782"/>
              <a:gd name="connsiteY1" fmla="*/ 204825 h 1914877"/>
              <a:gd name="connsiteX2" fmla="*/ 9718782 w 9718782"/>
              <a:gd name="connsiteY2" fmla="*/ 93312 h 1914877"/>
              <a:gd name="connsiteX3" fmla="*/ 9718782 w 9718782"/>
              <a:gd name="connsiteY3" fmla="*/ 1671461 h 1914877"/>
              <a:gd name="connsiteX4" fmla="*/ 9475366 w 9718782"/>
              <a:gd name="connsiteY4" fmla="*/ 1914877 h 1914877"/>
              <a:gd name="connsiteX5" fmla="*/ 818622 w 9718782"/>
              <a:gd name="connsiteY5" fmla="*/ 1914877 h 1914877"/>
              <a:gd name="connsiteX6" fmla="*/ 575206 w 9718782"/>
              <a:gd name="connsiteY6" fmla="*/ 1671461 h 1914877"/>
              <a:gd name="connsiteX7" fmla="*/ 570634 w 9718782"/>
              <a:gd name="connsiteY7" fmla="*/ 97884 h 1914877"/>
              <a:gd name="connsiteX0" fmla="*/ 0 w 9148148"/>
              <a:gd name="connsiteY0" fmla="*/ 97884 h 1914877"/>
              <a:gd name="connsiteX1" fmla="*/ 141732 w 9148148"/>
              <a:gd name="connsiteY1" fmla="*/ 204825 h 1914877"/>
              <a:gd name="connsiteX2" fmla="*/ 9148148 w 9148148"/>
              <a:gd name="connsiteY2" fmla="*/ 93312 h 1914877"/>
              <a:gd name="connsiteX3" fmla="*/ 9148148 w 9148148"/>
              <a:gd name="connsiteY3" fmla="*/ 1671461 h 1914877"/>
              <a:gd name="connsiteX4" fmla="*/ 8904732 w 9148148"/>
              <a:gd name="connsiteY4" fmla="*/ 1914877 h 1914877"/>
              <a:gd name="connsiteX5" fmla="*/ 247988 w 9148148"/>
              <a:gd name="connsiteY5" fmla="*/ 1914877 h 1914877"/>
              <a:gd name="connsiteX6" fmla="*/ 4572 w 9148148"/>
              <a:gd name="connsiteY6" fmla="*/ 1671461 h 1914877"/>
              <a:gd name="connsiteX7" fmla="*/ 0 w 9148148"/>
              <a:gd name="connsiteY7" fmla="*/ 97884 h 1914877"/>
              <a:gd name="connsiteX0" fmla="*/ 12 w 9148160"/>
              <a:gd name="connsiteY0" fmla="*/ 97884 h 1914877"/>
              <a:gd name="connsiteX1" fmla="*/ 141744 w 9148160"/>
              <a:gd name="connsiteY1" fmla="*/ 204825 h 1914877"/>
              <a:gd name="connsiteX2" fmla="*/ 9148160 w 9148160"/>
              <a:gd name="connsiteY2" fmla="*/ 93312 h 1914877"/>
              <a:gd name="connsiteX3" fmla="*/ 9148160 w 9148160"/>
              <a:gd name="connsiteY3" fmla="*/ 1671461 h 1914877"/>
              <a:gd name="connsiteX4" fmla="*/ 8904744 w 9148160"/>
              <a:gd name="connsiteY4" fmla="*/ 1914877 h 1914877"/>
              <a:gd name="connsiteX5" fmla="*/ 248000 w 9148160"/>
              <a:gd name="connsiteY5" fmla="*/ 1914877 h 1914877"/>
              <a:gd name="connsiteX6" fmla="*/ 4584 w 9148160"/>
              <a:gd name="connsiteY6" fmla="*/ 1671461 h 1914877"/>
              <a:gd name="connsiteX7" fmla="*/ 12 w 9148160"/>
              <a:gd name="connsiteY7" fmla="*/ 97884 h 1914877"/>
              <a:gd name="connsiteX0" fmla="*/ 5 w 9148153"/>
              <a:gd name="connsiteY0" fmla="*/ 98656 h 1915649"/>
              <a:gd name="connsiteX1" fmla="*/ 393197 w 9148153"/>
              <a:gd name="connsiteY1" fmla="*/ 201025 h 1915649"/>
              <a:gd name="connsiteX2" fmla="*/ 9148153 w 9148153"/>
              <a:gd name="connsiteY2" fmla="*/ 94084 h 1915649"/>
              <a:gd name="connsiteX3" fmla="*/ 9148153 w 9148153"/>
              <a:gd name="connsiteY3" fmla="*/ 1672233 h 1915649"/>
              <a:gd name="connsiteX4" fmla="*/ 8904737 w 9148153"/>
              <a:gd name="connsiteY4" fmla="*/ 1915649 h 1915649"/>
              <a:gd name="connsiteX5" fmla="*/ 247993 w 9148153"/>
              <a:gd name="connsiteY5" fmla="*/ 1915649 h 1915649"/>
              <a:gd name="connsiteX6" fmla="*/ 4577 w 9148153"/>
              <a:gd name="connsiteY6" fmla="*/ 1672233 h 1915649"/>
              <a:gd name="connsiteX7" fmla="*/ 5 w 9148153"/>
              <a:gd name="connsiteY7" fmla="*/ 98656 h 1915649"/>
              <a:gd name="connsiteX0" fmla="*/ 17 w 9148165"/>
              <a:gd name="connsiteY0" fmla="*/ 98656 h 1915649"/>
              <a:gd name="connsiteX1" fmla="*/ 393209 w 9148165"/>
              <a:gd name="connsiteY1" fmla="*/ 201025 h 1915649"/>
              <a:gd name="connsiteX2" fmla="*/ 9148165 w 9148165"/>
              <a:gd name="connsiteY2" fmla="*/ 94084 h 1915649"/>
              <a:gd name="connsiteX3" fmla="*/ 9148165 w 9148165"/>
              <a:gd name="connsiteY3" fmla="*/ 1672233 h 1915649"/>
              <a:gd name="connsiteX4" fmla="*/ 8904749 w 9148165"/>
              <a:gd name="connsiteY4" fmla="*/ 1915649 h 1915649"/>
              <a:gd name="connsiteX5" fmla="*/ 248005 w 9148165"/>
              <a:gd name="connsiteY5" fmla="*/ 1915649 h 1915649"/>
              <a:gd name="connsiteX6" fmla="*/ 4589 w 9148165"/>
              <a:gd name="connsiteY6" fmla="*/ 1672233 h 1915649"/>
              <a:gd name="connsiteX7" fmla="*/ 17 w 9148165"/>
              <a:gd name="connsiteY7" fmla="*/ 98656 h 1915649"/>
              <a:gd name="connsiteX0" fmla="*/ 62103 w 9143576"/>
              <a:gd name="connsiteY0" fmla="*/ 422506 h 1915649"/>
              <a:gd name="connsiteX1" fmla="*/ 388620 w 9143576"/>
              <a:gd name="connsiteY1" fmla="*/ 201025 h 1915649"/>
              <a:gd name="connsiteX2" fmla="*/ 9143576 w 9143576"/>
              <a:gd name="connsiteY2" fmla="*/ 94084 h 1915649"/>
              <a:gd name="connsiteX3" fmla="*/ 9143576 w 9143576"/>
              <a:gd name="connsiteY3" fmla="*/ 1672233 h 1915649"/>
              <a:gd name="connsiteX4" fmla="*/ 8900160 w 9143576"/>
              <a:gd name="connsiteY4" fmla="*/ 1915649 h 1915649"/>
              <a:gd name="connsiteX5" fmla="*/ 243416 w 9143576"/>
              <a:gd name="connsiteY5" fmla="*/ 1915649 h 1915649"/>
              <a:gd name="connsiteX6" fmla="*/ 0 w 9143576"/>
              <a:gd name="connsiteY6" fmla="*/ 1672233 h 1915649"/>
              <a:gd name="connsiteX7" fmla="*/ 62103 w 9143576"/>
              <a:gd name="connsiteY7" fmla="*/ 422506 h 1915649"/>
              <a:gd name="connsiteX0" fmla="*/ 17 w 9144990"/>
              <a:gd name="connsiteY0" fmla="*/ 111356 h 1915649"/>
              <a:gd name="connsiteX1" fmla="*/ 390034 w 9144990"/>
              <a:gd name="connsiteY1" fmla="*/ 201025 h 1915649"/>
              <a:gd name="connsiteX2" fmla="*/ 9144990 w 9144990"/>
              <a:gd name="connsiteY2" fmla="*/ 94084 h 1915649"/>
              <a:gd name="connsiteX3" fmla="*/ 9144990 w 9144990"/>
              <a:gd name="connsiteY3" fmla="*/ 1672233 h 1915649"/>
              <a:gd name="connsiteX4" fmla="*/ 8901574 w 9144990"/>
              <a:gd name="connsiteY4" fmla="*/ 1915649 h 1915649"/>
              <a:gd name="connsiteX5" fmla="*/ 244830 w 9144990"/>
              <a:gd name="connsiteY5" fmla="*/ 1915649 h 1915649"/>
              <a:gd name="connsiteX6" fmla="*/ 1414 w 9144990"/>
              <a:gd name="connsiteY6" fmla="*/ 1672233 h 1915649"/>
              <a:gd name="connsiteX7" fmla="*/ 17 w 9144990"/>
              <a:gd name="connsiteY7" fmla="*/ 111356 h 1915649"/>
              <a:gd name="connsiteX0" fmla="*/ 17 w 9144990"/>
              <a:gd name="connsiteY0" fmla="*/ 47856 h 1915649"/>
              <a:gd name="connsiteX1" fmla="*/ 390034 w 9144990"/>
              <a:gd name="connsiteY1" fmla="*/ 201025 h 1915649"/>
              <a:gd name="connsiteX2" fmla="*/ 9144990 w 9144990"/>
              <a:gd name="connsiteY2" fmla="*/ 94084 h 1915649"/>
              <a:gd name="connsiteX3" fmla="*/ 9144990 w 9144990"/>
              <a:gd name="connsiteY3" fmla="*/ 1672233 h 1915649"/>
              <a:gd name="connsiteX4" fmla="*/ 8901574 w 9144990"/>
              <a:gd name="connsiteY4" fmla="*/ 1915649 h 1915649"/>
              <a:gd name="connsiteX5" fmla="*/ 244830 w 9144990"/>
              <a:gd name="connsiteY5" fmla="*/ 1915649 h 1915649"/>
              <a:gd name="connsiteX6" fmla="*/ 1414 w 9144990"/>
              <a:gd name="connsiteY6" fmla="*/ 1672233 h 1915649"/>
              <a:gd name="connsiteX7" fmla="*/ 17 w 9144990"/>
              <a:gd name="connsiteY7" fmla="*/ 47856 h 1915649"/>
              <a:gd name="connsiteX0" fmla="*/ 17 w 9144990"/>
              <a:gd name="connsiteY0" fmla="*/ 47856 h 1915649"/>
              <a:gd name="connsiteX1" fmla="*/ 390034 w 9144990"/>
              <a:gd name="connsiteY1" fmla="*/ 201025 h 1915649"/>
              <a:gd name="connsiteX2" fmla="*/ 9144990 w 9144990"/>
              <a:gd name="connsiteY2" fmla="*/ 94084 h 1915649"/>
              <a:gd name="connsiteX3" fmla="*/ 9144990 w 9144990"/>
              <a:gd name="connsiteY3" fmla="*/ 1672233 h 1915649"/>
              <a:gd name="connsiteX4" fmla="*/ 8901574 w 9144990"/>
              <a:gd name="connsiteY4" fmla="*/ 1915649 h 1915649"/>
              <a:gd name="connsiteX5" fmla="*/ 244830 w 9144990"/>
              <a:gd name="connsiteY5" fmla="*/ 1915649 h 1915649"/>
              <a:gd name="connsiteX6" fmla="*/ 1414 w 9144990"/>
              <a:gd name="connsiteY6" fmla="*/ 1672233 h 1915649"/>
              <a:gd name="connsiteX7" fmla="*/ 17 w 9144990"/>
              <a:gd name="connsiteY7" fmla="*/ 47856 h 1915649"/>
              <a:gd name="connsiteX0" fmla="*/ 7 w 9144980"/>
              <a:gd name="connsiteY0" fmla="*/ 47856 h 1915649"/>
              <a:gd name="connsiteX1" fmla="*/ 390024 w 9144980"/>
              <a:gd name="connsiteY1" fmla="*/ 201025 h 1915649"/>
              <a:gd name="connsiteX2" fmla="*/ 9144980 w 9144980"/>
              <a:gd name="connsiteY2" fmla="*/ 94084 h 1915649"/>
              <a:gd name="connsiteX3" fmla="*/ 9144980 w 9144980"/>
              <a:gd name="connsiteY3" fmla="*/ 1672233 h 1915649"/>
              <a:gd name="connsiteX4" fmla="*/ 8901564 w 9144980"/>
              <a:gd name="connsiteY4" fmla="*/ 1915649 h 1915649"/>
              <a:gd name="connsiteX5" fmla="*/ 244820 w 9144980"/>
              <a:gd name="connsiteY5" fmla="*/ 1915649 h 1915649"/>
              <a:gd name="connsiteX6" fmla="*/ 1404 w 9144980"/>
              <a:gd name="connsiteY6" fmla="*/ 1672233 h 1915649"/>
              <a:gd name="connsiteX7" fmla="*/ 7 w 9144980"/>
              <a:gd name="connsiteY7" fmla="*/ 47856 h 1915649"/>
              <a:gd name="connsiteX0" fmla="*/ 23 w 9144996"/>
              <a:gd name="connsiteY0" fmla="*/ 46787 h 1914580"/>
              <a:gd name="connsiteX1" fmla="*/ 180490 w 9144996"/>
              <a:gd name="connsiteY1" fmla="*/ 206306 h 1914580"/>
              <a:gd name="connsiteX2" fmla="*/ 9144996 w 9144996"/>
              <a:gd name="connsiteY2" fmla="*/ 93015 h 1914580"/>
              <a:gd name="connsiteX3" fmla="*/ 9144996 w 9144996"/>
              <a:gd name="connsiteY3" fmla="*/ 1671164 h 1914580"/>
              <a:gd name="connsiteX4" fmla="*/ 8901580 w 9144996"/>
              <a:gd name="connsiteY4" fmla="*/ 1914580 h 1914580"/>
              <a:gd name="connsiteX5" fmla="*/ 244836 w 9144996"/>
              <a:gd name="connsiteY5" fmla="*/ 1914580 h 1914580"/>
              <a:gd name="connsiteX6" fmla="*/ 1420 w 9144996"/>
              <a:gd name="connsiteY6" fmla="*/ 1671164 h 1914580"/>
              <a:gd name="connsiteX7" fmla="*/ 23 w 9144996"/>
              <a:gd name="connsiteY7" fmla="*/ 46787 h 1914580"/>
              <a:gd name="connsiteX0" fmla="*/ 23 w 9144996"/>
              <a:gd name="connsiteY0" fmla="*/ 0 h 1867793"/>
              <a:gd name="connsiteX1" fmla="*/ 180490 w 9144996"/>
              <a:gd name="connsiteY1" fmla="*/ 159519 h 1867793"/>
              <a:gd name="connsiteX2" fmla="*/ 9024346 w 9144996"/>
              <a:gd name="connsiteY2" fmla="*/ 589153 h 1867793"/>
              <a:gd name="connsiteX3" fmla="*/ 9144996 w 9144996"/>
              <a:gd name="connsiteY3" fmla="*/ 1624377 h 1867793"/>
              <a:gd name="connsiteX4" fmla="*/ 8901580 w 9144996"/>
              <a:gd name="connsiteY4" fmla="*/ 1867793 h 1867793"/>
              <a:gd name="connsiteX5" fmla="*/ 244836 w 9144996"/>
              <a:gd name="connsiteY5" fmla="*/ 1867793 h 1867793"/>
              <a:gd name="connsiteX6" fmla="*/ 1420 w 9144996"/>
              <a:gd name="connsiteY6" fmla="*/ 1624377 h 1867793"/>
              <a:gd name="connsiteX7" fmla="*/ 23 w 9144996"/>
              <a:gd name="connsiteY7" fmla="*/ 0 h 1867793"/>
              <a:gd name="connsiteX0" fmla="*/ 23 w 9148171"/>
              <a:gd name="connsiteY0" fmla="*/ 0 h 1867793"/>
              <a:gd name="connsiteX1" fmla="*/ 180490 w 9148171"/>
              <a:gd name="connsiteY1" fmla="*/ 159519 h 1867793"/>
              <a:gd name="connsiteX2" fmla="*/ 9148171 w 9148171"/>
              <a:gd name="connsiteY2" fmla="*/ 179578 h 1867793"/>
              <a:gd name="connsiteX3" fmla="*/ 9144996 w 9148171"/>
              <a:gd name="connsiteY3" fmla="*/ 1624377 h 1867793"/>
              <a:gd name="connsiteX4" fmla="*/ 8901580 w 9148171"/>
              <a:gd name="connsiteY4" fmla="*/ 1867793 h 1867793"/>
              <a:gd name="connsiteX5" fmla="*/ 244836 w 9148171"/>
              <a:gd name="connsiteY5" fmla="*/ 1867793 h 1867793"/>
              <a:gd name="connsiteX6" fmla="*/ 1420 w 9148171"/>
              <a:gd name="connsiteY6" fmla="*/ 1624377 h 1867793"/>
              <a:gd name="connsiteX7" fmla="*/ 23 w 9148171"/>
              <a:gd name="connsiteY7" fmla="*/ 0 h 1867793"/>
              <a:gd name="connsiteX0" fmla="*/ 23 w 9670045"/>
              <a:gd name="connsiteY0" fmla="*/ 0 h 1867793"/>
              <a:gd name="connsiteX1" fmla="*/ 180490 w 9670045"/>
              <a:gd name="connsiteY1" fmla="*/ 159519 h 1867793"/>
              <a:gd name="connsiteX2" fmla="*/ 8961269 w 9670045"/>
              <a:gd name="connsiteY2" fmla="*/ 152787 h 1867793"/>
              <a:gd name="connsiteX3" fmla="*/ 9148171 w 9670045"/>
              <a:gd name="connsiteY3" fmla="*/ 179578 h 1867793"/>
              <a:gd name="connsiteX4" fmla="*/ 9144996 w 9670045"/>
              <a:gd name="connsiteY4" fmla="*/ 1624377 h 1867793"/>
              <a:gd name="connsiteX5" fmla="*/ 8901580 w 9670045"/>
              <a:gd name="connsiteY5" fmla="*/ 1867793 h 1867793"/>
              <a:gd name="connsiteX6" fmla="*/ 244836 w 9670045"/>
              <a:gd name="connsiteY6" fmla="*/ 1867793 h 1867793"/>
              <a:gd name="connsiteX7" fmla="*/ 1420 w 9670045"/>
              <a:gd name="connsiteY7" fmla="*/ 1624377 h 1867793"/>
              <a:gd name="connsiteX8" fmla="*/ 23 w 9670045"/>
              <a:gd name="connsiteY8" fmla="*/ 0 h 1867793"/>
              <a:gd name="connsiteX0" fmla="*/ 23 w 9148171"/>
              <a:gd name="connsiteY0" fmla="*/ 0 h 1867793"/>
              <a:gd name="connsiteX1" fmla="*/ 180490 w 9148171"/>
              <a:gd name="connsiteY1" fmla="*/ 159519 h 1867793"/>
              <a:gd name="connsiteX2" fmla="*/ 6760994 w 9148171"/>
              <a:gd name="connsiteY2" fmla="*/ 371862 h 1867793"/>
              <a:gd name="connsiteX3" fmla="*/ 9148171 w 9148171"/>
              <a:gd name="connsiteY3" fmla="*/ 179578 h 1867793"/>
              <a:gd name="connsiteX4" fmla="*/ 9144996 w 9148171"/>
              <a:gd name="connsiteY4" fmla="*/ 1624377 h 1867793"/>
              <a:gd name="connsiteX5" fmla="*/ 8901580 w 9148171"/>
              <a:gd name="connsiteY5" fmla="*/ 1867793 h 1867793"/>
              <a:gd name="connsiteX6" fmla="*/ 244836 w 9148171"/>
              <a:gd name="connsiteY6" fmla="*/ 1867793 h 1867793"/>
              <a:gd name="connsiteX7" fmla="*/ 1420 w 9148171"/>
              <a:gd name="connsiteY7" fmla="*/ 1624377 h 1867793"/>
              <a:gd name="connsiteX8" fmla="*/ 23 w 9148171"/>
              <a:gd name="connsiteY8" fmla="*/ 0 h 1867793"/>
              <a:gd name="connsiteX0" fmla="*/ 23 w 9148171"/>
              <a:gd name="connsiteY0" fmla="*/ 0 h 1867793"/>
              <a:gd name="connsiteX1" fmla="*/ 180490 w 9148171"/>
              <a:gd name="connsiteY1" fmla="*/ 159519 h 1867793"/>
              <a:gd name="connsiteX2" fmla="*/ 6760994 w 9148171"/>
              <a:gd name="connsiteY2" fmla="*/ 371862 h 1867793"/>
              <a:gd name="connsiteX3" fmla="*/ 9148171 w 9148171"/>
              <a:gd name="connsiteY3" fmla="*/ 179578 h 1867793"/>
              <a:gd name="connsiteX4" fmla="*/ 9144996 w 9148171"/>
              <a:gd name="connsiteY4" fmla="*/ 1624377 h 1867793"/>
              <a:gd name="connsiteX5" fmla="*/ 8901580 w 9148171"/>
              <a:gd name="connsiteY5" fmla="*/ 1867793 h 1867793"/>
              <a:gd name="connsiteX6" fmla="*/ 244836 w 9148171"/>
              <a:gd name="connsiteY6" fmla="*/ 1867793 h 1867793"/>
              <a:gd name="connsiteX7" fmla="*/ 1420 w 9148171"/>
              <a:gd name="connsiteY7" fmla="*/ 1624377 h 1867793"/>
              <a:gd name="connsiteX8" fmla="*/ 23 w 9148171"/>
              <a:gd name="connsiteY8" fmla="*/ 0 h 1867793"/>
              <a:gd name="connsiteX0" fmla="*/ 23 w 9148171"/>
              <a:gd name="connsiteY0" fmla="*/ 0 h 1867793"/>
              <a:gd name="connsiteX1" fmla="*/ 180490 w 9148171"/>
              <a:gd name="connsiteY1" fmla="*/ 159519 h 1867793"/>
              <a:gd name="connsiteX2" fmla="*/ 6760994 w 9148171"/>
              <a:gd name="connsiteY2" fmla="*/ 371862 h 1867793"/>
              <a:gd name="connsiteX3" fmla="*/ 9148171 w 9148171"/>
              <a:gd name="connsiteY3" fmla="*/ 179578 h 1867793"/>
              <a:gd name="connsiteX4" fmla="*/ 9144996 w 9148171"/>
              <a:gd name="connsiteY4" fmla="*/ 1624377 h 1867793"/>
              <a:gd name="connsiteX5" fmla="*/ 8901580 w 9148171"/>
              <a:gd name="connsiteY5" fmla="*/ 1867793 h 1867793"/>
              <a:gd name="connsiteX6" fmla="*/ 244836 w 9148171"/>
              <a:gd name="connsiteY6" fmla="*/ 1867793 h 1867793"/>
              <a:gd name="connsiteX7" fmla="*/ 1420 w 9148171"/>
              <a:gd name="connsiteY7" fmla="*/ 1624377 h 1867793"/>
              <a:gd name="connsiteX8" fmla="*/ 23 w 9148171"/>
              <a:gd name="connsiteY8" fmla="*/ 0 h 1867793"/>
              <a:gd name="connsiteX0" fmla="*/ 23 w 9148171"/>
              <a:gd name="connsiteY0" fmla="*/ 0 h 1867793"/>
              <a:gd name="connsiteX1" fmla="*/ 180490 w 9148171"/>
              <a:gd name="connsiteY1" fmla="*/ 159519 h 1867793"/>
              <a:gd name="connsiteX2" fmla="*/ 9002544 w 9148171"/>
              <a:gd name="connsiteY2" fmla="*/ 155962 h 1867793"/>
              <a:gd name="connsiteX3" fmla="*/ 9148171 w 9148171"/>
              <a:gd name="connsiteY3" fmla="*/ 179578 h 1867793"/>
              <a:gd name="connsiteX4" fmla="*/ 9144996 w 9148171"/>
              <a:gd name="connsiteY4" fmla="*/ 1624377 h 1867793"/>
              <a:gd name="connsiteX5" fmla="*/ 8901580 w 9148171"/>
              <a:gd name="connsiteY5" fmla="*/ 1867793 h 1867793"/>
              <a:gd name="connsiteX6" fmla="*/ 244836 w 9148171"/>
              <a:gd name="connsiteY6" fmla="*/ 1867793 h 1867793"/>
              <a:gd name="connsiteX7" fmla="*/ 1420 w 9148171"/>
              <a:gd name="connsiteY7" fmla="*/ 1624377 h 1867793"/>
              <a:gd name="connsiteX8" fmla="*/ 23 w 9148171"/>
              <a:gd name="connsiteY8" fmla="*/ 0 h 1867793"/>
              <a:gd name="connsiteX0" fmla="*/ 23 w 9148171"/>
              <a:gd name="connsiteY0" fmla="*/ 0 h 1867793"/>
              <a:gd name="connsiteX1" fmla="*/ 180490 w 9148171"/>
              <a:gd name="connsiteY1" fmla="*/ 159519 h 1867793"/>
              <a:gd name="connsiteX2" fmla="*/ 9002544 w 9148171"/>
              <a:gd name="connsiteY2" fmla="*/ 155962 h 1867793"/>
              <a:gd name="connsiteX3" fmla="*/ 9148171 w 9148171"/>
              <a:gd name="connsiteY3" fmla="*/ 179578 h 1867793"/>
              <a:gd name="connsiteX4" fmla="*/ 9144996 w 9148171"/>
              <a:gd name="connsiteY4" fmla="*/ 1624377 h 1867793"/>
              <a:gd name="connsiteX5" fmla="*/ 8901580 w 9148171"/>
              <a:gd name="connsiteY5" fmla="*/ 1867793 h 1867793"/>
              <a:gd name="connsiteX6" fmla="*/ 244836 w 9148171"/>
              <a:gd name="connsiteY6" fmla="*/ 1867793 h 1867793"/>
              <a:gd name="connsiteX7" fmla="*/ 1420 w 9148171"/>
              <a:gd name="connsiteY7" fmla="*/ 1624377 h 1867793"/>
              <a:gd name="connsiteX8" fmla="*/ 23 w 9148171"/>
              <a:gd name="connsiteY8" fmla="*/ 0 h 1867793"/>
              <a:gd name="connsiteX0" fmla="*/ 23 w 9148171"/>
              <a:gd name="connsiteY0" fmla="*/ 0 h 1867793"/>
              <a:gd name="connsiteX1" fmla="*/ 180490 w 9148171"/>
              <a:gd name="connsiteY1" fmla="*/ 159519 h 1867793"/>
              <a:gd name="connsiteX2" fmla="*/ 8846969 w 9148171"/>
              <a:gd name="connsiteY2" fmla="*/ 159137 h 1867793"/>
              <a:gd name="connsiteX3" fmla="*/ 9148171 w 9148171"/>
              <a:gd name="connsiteY3" fmla="*/ 179578 h 1867793"/>
              <a:gd name="connsiteX4" fmla="*/ 9144996 w 9148171"/>
              <a:gd name="connsiteY4" fmla="*/ 1624377 h 1867793"/>
              <a:gd name="connsiteX5" fmla="*/ 8901580 w 9148171"/>
              <a:gd name="connsiteY5" fmla="*/ 1867793 h 1867793"/>
              <a:gd name="connsiteX6" fmla="*/ 244836 w 9148171"/>
              <a:gd name="connsiteY6" fmla="*/ 1867793 h 1867793"/>
              <a:gd name="connsiteX7" fmla="*/ 1420 w 9148171"/>
              <a:gd name="connsiteY7" fmla="*/ 1624377 h 1867793"/>
              <a:gd name="connsiteX8" fmla="*/ 23 w 9148171"/>
              <a:gd name="connsiteY8" fmla="*/ 0 h 1867793"/>
              <a:gd name="connsiteX0" fmla="*/ 23 w 9148171"/>
              <a:gd name="connsiteY0" fmla="*/ 0 h 1867793"/>
              <a:gd name="connsiteX1" fmla="*/ 180490 w 9148171"/>
              <a:gd name="connsiteY1" fmla="*/ 159519 h 1867793"/>
              <a:gd name="connsiteX2" fmla="*/ 8846969 w 9148171"/>
              <a:gd name="connsiteY2" fmla="*/ 159137 h 1867793"/>
              <a:gd name="connsiteX3" fmla="*/ 9148171 w 9148171"/>
              <a:gd name="connsiteY3" fmla="*/ 179578 h 1867793"/>
              <a:gd name="connsiteX4" fmla="*/ 9144996 w 9148171"/>
              <a:gd name="connsiteY4" fmla="*/ 1624377 h 1867793"/>
              <a:gd name="connsiteX5" fmla="*/ 8901580 w 9148171"/>
              <a:gd name="connsiteY5" fmla="*/ 1867793 h 1867793"/>
              <a:gd name="connsiteX6" fmla="*/ 244836 w 9148171"/>
              <a:gd name="connsiteY6" fmla="*/ 1867793 h 1867793"/>
              <a:gd name="connsiteX7" fmla="*/ 1420 w 9148171"/>
              <a:gd name="connsiteY7" fmla="*/ 1624377 h 1867793"/>
              <a:gd name="connsiteX8" fmla="*/ 23 w 9148171"/>
              <a:gd name="connsiteY8" fmla="*/ 0 h 1867793"/>
              <a:gd name="connsiteX0" fmla="*/ 23 w 9148187"/>
              <a:gd name="connsiteY0" fmla="*/ 0 h 1867793"/>
              <a:gd name="connsiteX1" fmla="*/ 180490 w 9148187"/>
              <a:gd name="connsiteY1" fmla="*/ 159519 h 1867793"/>
              <a:gd name="connsiteX2" fmla="*/ 8846969 w 9148187"/>
              <a:gd name="connsiteY2" fmla="*/ 159137 h 1867793"/>
              <a:gd name="connsiteX3" fmla="*/ 9148171 w 9148187"/>
              <a:gd name="connsiteY3" fmla="*/ 179578 h 1867793"/>
              <a:gd name="connsiteX4" fmla="*/ 9144996 w 9148187"/>
              <a:gd name="connsiteY4" fmla="*/ 1624377 h 1867793"/>
              <a:gd name="connsiteX5" fmla="*/ 8901580 w 9148187"/>
              <a:gd name="connsiteY5" fmla="*/ 1867793 h 1867793"/>
              <a:gd name="connsiteX6" fmla="*/ 244836 w 9148187"/>
              <a:gd name="connsiteY6" fmla="*/ 1867793 h 1867793"/>
              <a:gd name="connsiteX7" fmla="*/ 1420 w 9148187"/>
              <a:gd name="connsiteY7" fmla="*/ 1624377 h 1867793"/>
              <a:gd name="connsiteX8" fmla="*/ 23 w 9148187"/>
              <a:gd name="connsiteY8" fmla="*/ 0 h 1867793"/>
              <a:gd name="connsiteX0" fmla="*/ 23 w 9148187"/>
              <a:gd name="connsiteY0" fmla="*/ 0 h 1867793"/>
              <a:gd name="connsiteX1" fmla="*/ 180490 w 9148187"/>
              <a:gd name="connsiteY1" fmla="*/ 159519 h 1867793"/>
              <a:gd name="connsiteX2" fmla="*/ 8846969 w 9148187"/>
              <a:gd name="connsiteY2" fmla="*/ 159137 h 1867793"/>
              <a:gd name="connsiteX3" fmla="*/ 9148171 w 9148187"/>
              <a:gd name="connsiteY3" fmla="*/ 52578 h 1867793"/>
              <a:gd name="connsiteX4" fmla="*/ 9144996 w 9148187"/>
              <a:gd name="connsiteY4" fmla="*/ 1624377 h 1867793"/>
              <a:gd name="connsiteX5" fmla="*/ 8901580 w 9148187"/>
              <a:gd name="connsiteY5" fmla="*/ 1867793 h 1867793"/>
              <a:gd name="connsiteX6" fmla="*/ 244836 w 9148187"/>
              <a:gd name="connsiteY6" fmla="*/ 1867793 h 1867793"/>
              <a:gd name="connsiteX7" fmla="*/ 1420 w 9148187"/>
              <a:gd name="connsiteY7" fmla="*/ 1624377 h 1867793"/>
              <a:gd name="connsiteX8" fmla="*/ 23 w 9148187"/>
              <a:gd name="connsiteY8" fmla="*/ 0 h 1867793"/>
              <a:gd name="connsiteX0" fmla="*/ 23 w 9148187"/>
              <a:gd name="connsiteY0" fmla="*/ 0 h 1867793"/>
              <a:gd name="connsiteX1" fmla="*/ 180490 w 9148187"/>
              <a:gd name="connsiteY1" fmla="*/ 153169 h 1867793"/>
              <a:gd name="connsiteX2" fmla="*/ 8846969 w 9148187"/>
              <a:gd name="connsiteY2" fmla="*/ 159137 h 1867793"/>
              <a:gd name="connsiteX3" fmla="*/ 9148171 w 9148187"/>
              <a:gd name="connsiteY3" fmla="*/ 52578 h 1867793"/>
              <a:gd name="connsiteX4" fmla="*/ 9144996 w 9148187"/>
              <a:gd name="connsiteY4" fmla="*/ 1624377 h 1867793"/>
              <a:gd name="connsiteX5" fmla="*/ 8901580 w 9148187"/>
              <a:gd name="connsiteY5" fmla="*/ 1867793 h 1867793"/>
              <a:gd name="connsiteX6" fmla="*/ 244836 w 9148187"/>
              <a:gd name="connsiteY6" fmla="*/ 1867793 h 1867793"/>
              <a:gd name="connsiteX7" fmla="*/ 1420 w 9148187"/>
              <a:gd name="connsiteY7" fmla="*/ 1624377 h 1867793"/>
              <a:gd name="connsiteX8" fmla="*/ 23 w 9148187"/>
              <a:gd name="connsiteY8" fmla="*/ 0 h 1867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8187" h="1867793">
                <a:moveTo>
                  <a:pt x="23" y="0"/>
                </a:moveTo>
                <a:cubicBezTo>
                  <a:pt x="-1501" y="169327"/>
                  <a:pt x="69817" y="150756"/>
                  <a:pt x="180490" y="153169"/>
                </a:cubicBezTo>
                <a:cubicBezTo>
                  <a:pt x="178606" y="156409"/>
                  <a:pt x="7352356" y="155794"/>
                  <a:pt x="8846969" y="159137"/>
                </a:cubicBezTo>
                <a:cubicBezTo>
                  <a:pt x="9087070" y="156426"/>
                  <a:pt x="9149370" y="182289"/>
                  <a:pt x="9148171" y="52578"/>
                </a:cubicBezTo>
                <a:cubicBezTo>
                  <a:pt x="9147113" y="534178"/>
                  <a:pt x="9146054" y="1142777"/>
                  <a:pt x="9144996" y="1624377"/>
                </a:cubicBezTo>
                <a:cubicBezTo>
                  <a:pt x="9144996" y="1758812"/>
                  <a:pt x="9036015" y="1867793"/>
                  <a:pt x="8901580" y="1867793"/>
                </a:cubicBezTo>
                <a:lnTo>
                  <a:pt x="244836" y="1867793"/>
                </a:lnTo>
                <a:cubicBezTo>
                  <a:pt x="110401" y="1867793"/>
                  <a:pt x="1420" y="1758812"/>
                  <a:pt x="1420" y="1624377"/>
                </a:cubicBezTo>
                <a:cubicBezTo>
                  <a:pt x="954" y="1104085"/>
                  <a:pt x="489" y="520292"/>
                  <a:pt x="23" y="0"/>
                </a:cubicBezTo>
                <a:close/>
              </a:path>
            </a:pathLst>
          </a:custGeom>
          <a:solidFill>
            <a:schemeClr val="bg2"/>
          </a:solidFill>
          <a:ln>
            <a:noFill/>
          </a:ln>
        </p:spPr>
        <p:style>
          <a:lnRef idx="2">
            <a:schemeClr val="accent1"/>
          </a:lnRef>
          <a:fillRef idx="1">
            <a:schemeClr val="lt1"/>
          </a:fillRef>
          <a:effectRef idx="0">
            <a:schemeClr val="accent1"/>
          </a:effectRef>
          <a:fontRef idx="minor">
            <a:schemeClr val="dk1"/>
          </a:fontRef>
        </p:style>
        <p:txBody>
          <a:bodyPr/>
          <a:lstStyle>
            <a:lvl1pPr marL="0" indent="0">
              <a:buNone/>
              <a:defRPr sz="1200"/>
            </a:lvl1pPr>
          </a:lstStyle>
          <a:p>
            <a:endParaRPr lang="x-none"/>
          </a:p>
          <a:p>
            <a:endParaRPr lang="x-none"/>
          </a:p>
          <a:p>
            <a:r>
              <a:rPr lang="x-none"/>
              <a:t>Haga click en el ícono para incluir una imagen</a:t>
            </a:r>
          </a:p>
        </p:txBody>
      </p:sp>
      <p:pic>
        <p:nvPicPr>
          <p:cNvPr id="3" name="Imagen 2">
            <a:extLst>
              <a:ext uri="{FF2B5EF4-FFF2-40B4-BE49-F238E27FC236}">
                <a16:creationId xmlns:a16="http://schemas.microsoft.com/office/drawing/2014/main" id="{7DD74718-BDC9-B8D5-264C-B0C3299590C2}"/>
              </a:ext>
            </a:extLst>
          </p:cNvPr>
          <p:cNvPicPr>
            <a:picLocks noChangeAspect="1"/>
          </p:cNvPicPr>
          <p:nvPr userDrawn="1"/>
        </p:nvPicPr>
        <p:blipFill>
          <a:blip r:embed="rId2"/>
          <a:stretch>
            <a:fillRect/>
          </a:stretch>
        </p:blipFill>
        <p:spPr>
          <a:xfrm>
            <a:off x="3827046" y="-5"/>
            <a:ext cx="8268854" cy="666843"/>
          </a:xfrm>
          <a:prstGeom prst="rect">
            <a:avLst/>
          </a:prstGeom>
        </p:spPr>
      </p:pic>
      <p:pic>
        <p:nvPicPr>
          <p:cNvPr id="5" name="Imagen 4">
            <a:extLst>
              <a:ext uri="{FF2B5EF4-FFF2-40B4-BE49-F238E27FC236}">
                <a16:creationId xmlns:a16="http://schemas.microsoft.com/office/drawing/2014/main" id="{3612F227-B45A-03E1-E778-1BC0CE45E572}"/>
              </a:ext>
            </a:extLst>
          </p:cNvPr>
          <p:cNvPicPr>
            <a:picLocks noChangeAspect="1"/>
          </p:cNvPicPr>
          <p:nvPr userDrawn="1"/>
        </p:nvPicPr>
        <p:blipFill rotWithShape="1">
          <a:blip r:embed="rId3"/>
          <a:srcRect t="8767" b="16754"/>
          <a:stretch/>
        </p:blipFill>
        <p:spPr>
          <a:xfrm>
            <a:off x="49190" y="-21770"/>
            <a:ext cx="2067213" cy="737895"/>
          </a:xfrm>
          <a:prstGeom prst="rect">
            <a:avLst/>
          </a:prstGeom>
        </p:spPr>
      </p:pic>
    </p:spTree>
    <p:extLst>
      <p:ext uri="{BB962C8B-B14F-4D97-AF65-F5344CB8AC3E}">
        <p14:creationId xmlns:p14="http://schemas.microsoft.com/office/powerpoint/2010/main" val="3450931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01FC6A7A-64B6-4C67-85C7-8DFCE5394BB8}" type="datetime1">
              <a:rPr lang="es-AR" smtClean="0"/>
              <a:t>6/11/2023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65328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78B48E6F-5C75-426C-AB96-01D7AE9BCEBB}" type="datetime1">
              <a:rPr lang="es-AR" smtClean="0"/>
              <a:t>6/11/2023</a:t>
            </a:fld>
            <a:endParaRPr lang="es-AR"/>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AR"/>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771918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E90AF101-669B-4533-A9F1-1C69BE97768C}" type="datetime1">
              <a:rPr lang="es-AR" smtClean="0"/>
              <a:t>6/11/2023</a:t>
            </a:fld>
            <a:endParaRPr lang="es-AR"/>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AR"/>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02061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E6D86908-E688-4276-BA85-E296277E703D}" type="datetime1">
              <a:rPr lang="es-AR" smtClean="0"/>
              <a:t>6/11/2023</a:t>
            </a:fld>
            <a:endParaRPr lang="es-AR"/>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AR"/>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732872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59A7075A-6913-4AC2-BEE0-F9014F976DF9}" type="datetime1">
              <a:rPr lang="es-AR" smtClean="0"/>
              <a:t>6/11/2023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65452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14B3FC9-56D0-4277-A5CD-CAD7541E0908}" type="datetime1">
              <a:rPr lang="es-AR" smtClean="0"/>
              <a:t>6/11/2023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612634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3.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6742" y="168231"/>
            <a:ext cx="1743470" cy="669969"/>
          </a:xfrm>
          <a:prstGeom prst="rect">
            <a:avLst/>
          </a:prstGeom>
        </p:spPr>
      </p:pic>
      <p:pic>
        <p:nvPicPr>
          <p:cNvPr id="8" name="Imagen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988999" y="364277"/>
            <a:ext cx="1813534" cy="277876"/>
          </a:xfrm>
          <a:prstGeom prst="rect">
            <a:avLst/>
          </a:prstGeom>
        </p:spPr>
      </p:pic>
      <p:pic>
        <p:nvPicPr>
          <p:cNvPr id="9" name="Imagen 8"/>
          <p:cNvPicPr>
            <a:picLocks noChangeAspect="1"/>
          </p:cNvPicPr>
          <p:nvPr userDrawn="1"/>
        </p:nvPicPr>
        <p:blipFill rotWithShape="1">
          <a:blip r:embed="rId15">
            <a:extLst>
              <a:ext uri="{28A0092B-C50C-407E-A947-70E740481C1C}">
                <a14:useLocalDpi xmlns:a14="http://schemas.microsoft.com/office/drawing/2010/main" val="0"/>
              </a:ext>
            </a:extLst>
          </a:blip>
          <a:srcRect l="80543"/>
          <a:stretch/>
        </p:blipFill>
        <p:spPr>
          <a:xfrm>
            <a:off x="5088466" y="283452"/>
            <a:ext cx="1478578" cy="554748"/>
          </a:xfrm>
          <a:prstGeom prst="rect">
            <a:avLst/>
          </a:prstGeom>
        </p:spPr>
      </p:pic>
      <p:sp>
        <p:nvSpPr>
          <p:cNvPr id="2" name="MSIPCMContentMarking" descr="{&quot;HashCode&quot;:-1625658971,&quot;Placement&quot;:&quot;Header&quot;,&quot;Top&quot;:0.0,&quot;Left&quot;:849.0028,&quot;SlideWidth&quot;:960,&quot;SlideHeight&quot;:540}">
            <a:extLst>
              <a:ext uri="{FF2B5EF4-FFF2-40B4-BE49-F238E27FC236}">
                <a16:creationId xmlns:a16="http://schemas.microsoft.com/office/drawing/2014/main" id="{A873E494-F2A9-47A9-977A-E3CC47DCD87F}"/>
              </a:ext>
            </a:extLst>
          </p:cNvPr>
          <p:cNvSpPr txBox="1"/>
          <p:nvPr userDrawn="1"/>
        </p:nvSpPr>
        <p:spPr>
          <a:xfrm>
            <a:off x="10782336" y="0"/>
            <a:ext cx="1409664" cy="262344"/>
          </a:xfrm>
          <a:prstGeom prst="rect">
            <a:avLst/>
          </a:prstGeom>
          <a:noFill/>
        </p:spPr>
        <p:txBody>
          <a:bodyPr vert="horz" wrap="square" lIns="0" tIns="0" rIns="0" bIns="0" rtlCol="0" anchor="ctr" anchorCtr="1">
            <a:spAutoFit/>
          </a:bodyPr>
          <a:lstStyle/>
          <a:p>
            <a:pPr algn="r">
              <a:spcBef>
                <a:spcPts val="0"/>
              </a:spcBef>
              <a:spcAft>
                <a:spcPts val="0"/>
              </a:spcAft>
            </a:pPr>
            <a:r>
              <a:rPr lang="es-AR" sz="1000">
                <a:solidFill>
                  <a:srgbClr val="000000"/>
                </a:solidFill>
                <a:latin typeface="Calibri" panose="020F0502020204030204" pitchFamily="34" charset="0"/>
              </a:rPr>
              <a:t>Documento: Personal</a:t>
            </a:r>
          </a:p>
        </p:txBody>
      </p:sp>
    </p:spTree>
    <p:extLst>
      <p:ext uri="{BB962C8B-B14F-4D97-AF65-F5344CB8AC3E}">
        <p14:creationId xmlns:p14="http://schemas.microsoft.com/office/powerpoint/2010/main" val="2543953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D8D6B27-FA39-4B28-BD14-B582E9A02F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76ECE962-37C9-4527-9937-F59D569CCC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614A5C3A-3683-4C75-8B7A-9929626D0C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5DFEBC-B2C7-4D0B-82E7-E25467823439}" type="datetime1">
              <a:rPr lang="es-AR" smtClean="0"/>
              <a:t>6/11/2023</a:t>
            </a:fld>
            <a:endParaRPr lang="es-AR"/>
          </a:p>
        </p:txBody>
      </p:sp>
      <p:sp>
        <p:nvSpPr>
          <p:cNvPr id="5" name="Marcador de pie de página 4">
            <a:extLst>
              <a:ext uri="{FF2B5EF4-FFF2-40B4-BE49-F238E27FC236}">
                <a16:creationId xmlns:a16="http://schemas.microsoft.com/office/drawing/2014/main" id="{1B5E1E51-3F6F-4A3C-BF97-99C38C389E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7196F903-80DB-4557-869C-40BA5F363A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59C59C-A84D-42EA-B367-4BB4FCA3C444}" type="slidenum">
              <a:rPr lang="es-AR" smtClean="0"/>
              <a:t>‹Nº›</a:t>
            </a:fld>
            <a:endParaRPr lang="es-AR"/>
          </a:p>
        </p:txBody>
      </p:sp>
      <p:sp>
        <p:nvSpPr>
          <p:cNvPr id="7" name="MSIPCMContentMarking" descr="{&quot;HashCode&quot;:-1625658971,&quot;Placement&quot;:&quot;Header&quot;,&quot;Top&quot;:0.0,&quot;Left&quot;:849.0028,&quot;SlideWidth&quot;:960,&quot;SlideHeight&quot;:540}">
            <a:extLst>
              <a:ext uri="{FF2B5EF4-FFF2-40B4-BE49-F238E27FC236}">
                <a16:creationId xmlns:a16="http://schemas.microsoft.com/office/drawing/2014/main" id="{279F1F98-758B-4BDF-8114-EEB7C8C81A99}"/>
              </a:ext>
            </a:extLst>
          </p:cNvPr>
          <p:cNvSpPr txBox="1"/>
          <p:nvPr userDrawn="1"/>
        </p:nvSpPr>
        <p:spPr>
          <a:xfrm>
            <a:off x="10782336" y="0"/>
            <a:ext cx="1409664" cy="262344"/>
          </a:xfrm>
          <a:prstGeom prst="rect">
            <a:avLst/>
          </a:prstGeom>
          <a:noFill/>
        </p:spPr>
        <p:txBody>
          <a:bodyPr vert="horz" wrap="square" lIns="0" tIns="0" rIns="0" bIns="0" rtlCol="0" anchor="ctr" anchorCtr="1">
            <a:spAutoFit/>
          </a:bodyPr>
          <a:lstStyle/>
          <a:p>
            <a:pPr algn="r">
              <a:spcBef>
                <a:spcPts val="0"/>
              </a:spcBef>
              <a:spcAft>
                <a:spcPts val="0"/>
              </a:spcAft>
            </a:pPr>
            <a:r>
              <a:rPr lang="es-AR" sz="1000">
                <a:solidFill>
                  <a:srgbClr val="000000"/>
                </a:solidFill>
                <a:latin typeface="Calibri" panose="020F0502020204030204" pitchFamily="34" charset="0"/>
              </a:rPr>
              <a:t>Documento: Personal</a:t>
            </a:r>
          </a:p>
        </p:txBody>
      </p:sp>
    </p:spTree>
    <p:extLst>
      <p:ext uri="{BB962C8B-B14F-4D97-AF65-F5344CB8AC3E}">
        <p14:creationId xmlns:p14="http://schemas.microsoft.com/office/powerpoint/2010/main" val="20591733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 id="2147483677"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6742" y="168231"/>
            <a:ext cx="1743470" cy="669969"/>
          </a:xfrm>
          <a:prstGeom prst="rect">
            <a:avLst/>
          </a:prstGeom>
        </p:spPr>
      </p:pic>
      <p:pic>
        <p:nvPicPr>
          <p:cNvPr id="8" name="Imagen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988999" y="364277"/>
            <a:ext cx="1813534" cy="277876"/>
          </a:xfrm>
          <a:prstGeom prst="rect">
            <a:avLst/>
          </a:prstGeom>
        </p:spPr>
      </p:pic>
      <p:pic>
        <p:nvPicPr>
          <p:cNvPr id="9" name="Imagen 8"/>
          <p:cNvPicPr>
            <a:picLocks noChangeAspect="1"/>
          </p:cNvPicPr>
          <p:nvPr userDrawn="1"/>
        </p:nvPicPr>
        <p:blipFill rotWithShape="1">
          <a:blip r:embed="rId16">
            <a:extLst>
              <a:ext uri="{28A0092B-C50C-407E-A947-70E740481C1C}">
                <a14:useLocalDpi xmlns:a14="http://schemas.microsoft.com/office/drawing/2010/main" val="0"/>
              </a:ext>
            </a:extLst>
          </a:blip>
          <a:srcRect l="80543"/>
          <a:stretch/>
        </p:blipFill>
        <p:spPr>
          <a:xfrm>
            <a:off x="5088466" y="283452"/>
            <a:ext cx="1478578" cy="554748"/>
          </a:xfrm>
          <a:prstGeom prst="rect">
            <a:avLst/>
          </a:prstGeom>
        </p:spPr>
      </p:pic>
      <p:sp>
        <p:nvSpPr>
          <p:cNvPr id="2" name="MSIPCMContentMarking" descr="{&quot;HashCode&quot;:-1625658971,&quot;Placement&quot;:&quot;Header&quot;,&quot;Top&quot;:0.0,&quot;Left&quot;:849.0028,&quot;SlideWidth&quot;:960,&quot;SlideHeight&quot;:540}">
            <a:extLst>
              <a:ext uri="{FF2B5EF4-FFF2-40B4-BE49-F238E27FC236}">
                <a16:creationId xmlns:a16="http://schemas.microsoft.com/office/drawing/2014/main" id="{A873E494-F2A9-47A9-977A-E3CC47DCD87F}"/>
              </a:ext>
            </a:extLst>
          </p:cNvPr>
          <p:cNvSpPr txBox="1"/>
          <p:nvPr userDrawn="1"/>
        </p:nvSpPr>
        <p:spPr>
          <a:xfrm>
            <a:off x="10782336" y="0"/>
            <a:ext cx="1409664" cy="262344"/>
          </a:xfrm>
          <a:prstGeom prst="rect">
            <a:avLst/>
          </a:prstGeom>
          <a:noFill/>
        </p:spPr>
        <p:txBody>
          <a:bodyPr vert="horz" wrap="square" lIns="0" tIns="0" rIns="0" bIns="0" rtlCol="0" anchor="ctr" anchorCtr="1">
            <a:spAutoFit/>
          </a:bodyPr>
          <a:lstStyle/>
          <a:p>
            <a:pPr algn="r">
              <a:spcBef>
                <a:spcPts val="0"/>
              </a:spcBef>
              <a:spcAft>
                <a:spcPts val="0"/>
              </a:spcAft>
            </a:pPr>
            <a:r>
              <a:rPr lang="es-AR" sz="1000">
                <a:solidFill>
                  <a:srgbClr val="000000"/>
                </a:solidFill>
                <a:latin typeface="Calibri" panose="020F0502020204030204" pitchFamily="34" charset="0"/>
              </a:rPr>
              <a:t>Documento: Personal</a:t>
            </a:r>
          </a:p>
        </p:txBody>
      </p:sp>
    </p:spTree>
    <p:extLst>
      <p:ext uri="{BB962C8B-B14F-4D97-AF65-F5344CB8AC3E}">
        <p14:creationId xmlns:p14="http://schemas.microsoft.com/office/powerpoint/2010/main" val="102111451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8.xml"/><Relationship Id="rId5" Type="http://schemas.openxmlformats.org/officeDocument/2006/relationships/image" Target="../media/image6.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9.tif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0.emf"/><Relationship Id="rId4" Type="http://schemas.openxmlformats.org/officeDocument/2006/relationships/package" Target="../embeddings/Microsoft_Excel_Worksheet.xlsx"/></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5503" y="3635464"/>
            <a:ext cx="12070080" cy="2387600"/>
          </a:xfrm>
        </p:spPr>
        <p:txBody>
          <a:bodyPr/>
          <a:lstStyle/>
          <a:p>
            <a:pPr marL="0" marR="0" lvl="0" indent="0" defTabSz="914400" rtl="0" eaLnBrk="1" fontAlgn="auto" latinLnBrk="0" hangingPunct="1">
              <a:lnSpc>
                <a:spcPct val="100000"/>
              </a:lnSpc>
              <a:spcBef>
                <a:spcPts val="0"/>
              </a:spcBef>
              <a:spcAft>
                <a:spcPts val="0"/>
              </a:spcAft>
              <a:tabLst/>
              <a:defRPr/>
            </a:pPr>
            <a:r>
              <a:rPr kumimoji="0" lang="es-AR"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CONCENTRACIONES NATURALES DE GADOLINIO EN LAS UNIDADES GEOLÓGICAS DE INTERÉS Y RESERVORIOS HIDROCARBURÍFEROS DE LA CUENCA DEL GOLFO SAN JORGE</a:t>
            </a:r>
            <a:br>
              <a:rPr kumimoji="0" lang="es-AR"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endParaRPr lang="es-AR" dirty="0">
              <a:latin typeface="Arial" panose="020B0604020202020204" pitchFamily="34" charset="0"/>
              <a:cs typeface="Arial" panose="020B0604020202020204" pitchFamily="34" charset="0"/>
            </a:endParaRPr>
          </a:p>
        </p:txBody>
      </p:sp>
      <p:sp>
        <p:nvSpPr>
          <p:cNvPr id="5" name="Text Placeholder 18">
            <a:extLst>
              <a:ext uri="{FF2B5EF4-FFF2-40B4-BE49-F238E27FC236}">
                <a16:creationId xmlns:a16="http://schemas.microsoft.com/office/drawing/2014/main" id="{DB2EBA0B-9D02-418D-A36D-662DAAD938CC}"/>
              </a:ext>
            </a:extLst>
          </p:cNvPr>
          <p:cNvSpPr txBox="1">
            <a:spLocks/>
          </p:cNvSpPr>
          <p:nvPr/>
        </p:nvSpPr>
        <p:spPr>
          <a:xfrm>
            <a:off x="211935" y="6356282"/>
            <a:ext cx="4454593" cy="29745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1600" b="1" i="1">
                <a:solidFill>
                  <a:srgbClr val="0451E4"/>
                </a:solidFill>
              </a:rPr>
              <a:t>NOVIEMBRE 2023</a:t>
            </a:r>
            <a:endParaRPr lang="x-none" sz="1600" b="1" i="1">
              <a:solidFill>
                <a:srgbClr val="0451E4"/>
              </a:solidFill>
            </a:endParaRPr>
          </a:p>
        </p:txBody>
      </p:sp>
      <p:sp>
        <p:nvSpPr>
          <p:cNvPr id="9" name="Subtítulo 2">
            <a:extLst>
              <a:ext uri="{FF2B5EF4-FFF2-40B4-BE49-F238E27FC236}">
                <a16:creationId xmlns:a16="http://schemas.microsoft.com/office/drawing/2014/main" id="{DD72ED4B-9197-9324-B8D0-F85674A3127B}"/>
              </a:ext>
            </a:extLst>
          </p:cNvPr>
          <p:cNvSpPr>
            <a:spLocks noGrp="1"/>
          </p:cNvSpPr>
          <p:nvPr>
            <p:ph type="subTitle" idx="1"/>
          </p:nvPr>
        </p:nvSpPr>
        <p:spPr>
          <a:xfrm>
            <a:off x="285832" y="5234162"/>
            <a:ext cx="11386686" cy="548488"/>
          </a:xfrm>
        </p:spPr>
        <p:txBody>
          <a:bodyPr/>
          <a:lstStyle/>
          <a:p>
            <a:r>
              <a:rPr lang="en-US" sz="1400"/>
              <a:t>Salvarredy </a:t>
            </a:r>
            <a:r>
              <a:rPr lang="en-US" sz="1400" err="1"/>
              <a:t>Aranguren,</a:t>
            </a:r>
            <a:r>
              <a:rPr lang="en-US" sz="1400"/>
              <a:t> M. M. </a:t>
            </a:r>
            <a:r>
              <a:rPr lang="en-US" sz="1400" baseline="30000"/>
              <a:t>(1,*)</a:t>
            </a:r>
            <a:r>
              <a:rPr lang="en-US" sz="1400"/>
              <a:t>; </a:t>
            </a:r>
            <a:r>
              <a:rPr lang="en-US" sz="1400" err="1"/>
              <a:t>Agulleiro</a:t>
            </a:r>
            <a:r>
              <a:rPr lang="en-US" sz="1400"/>
              <a:t>, A. L.</a:t>
            </a:r>
            <a:r>
              <a:rPr lang="en-US" sz="1400" baseline="30000"/>
              <a:t>(1)</a:t>
            </a:r>
            <a:r>
              <a:rPr lang="en-US" sz="1400"/>
              <a:t>; Salvador Babic, G. </a:t>
            </a:r>
            <a:r>
              <a:rPr lang="en-US" sz="1400" baseline="30000"/>
              <a:t>(1)</a:t>
            </a:r>
            <a:r>
              <a:rPr lang="en-US" sz="1400"/>
              <a:t>; Perez, C. L.</a:t>
            </a:r>
            <a:r>
              <a:rPr lang="en-US" sz="1400" baseline="30000"/>
              <a:t> (1)</a:t>
            </a:r>
            <a:r>
              <a:rPr lang="en-US" sz="1400"/>
              <a:t>; </a:t>
            </a:r>
            <a:r>
              <a:rPr lang="en-US" sz="1400" err="1"/>
              <a:t>Maza</a:t>
            </a:r>
            <a:r>
              <a:rPr lang="en-US" sz="1400"/>
              <a:t>, D.</a:t>
            </a:r>
            <a:r>
              <a:rPr lang="en-US" sz="1400" baseline="30000"/>
              <a:t> (1)</a:t>
            </a:r>
            <a:r>
              <a:rPr lang="en-US" sz="1400"/>
              <a:t>; </a:t>
            </a:r>
            <a:r>
              <a:rPr lang="en-US" sz="1400" err="1"/>
              <a:t>Genini</a:t>
            </a:r>
            <a:r>
              <a:rPr lang="en-US" sz="1400"/>
              <a:t>, L.</a:t>
            </a:r>
            <a:r>
              <a:rPr lang="en-US" sz="1400" baseline="30000"/>
              <a:t> (1)</a:t>
            </a:r>
            <a:r>
              <a:rPr lang="en-US" sz="1400"/>
              <a:t>; </a:t>
            </a:r>
            <a:r>
              <a:rPr lang="en-US" sz="1400" err="1"/>
              <a:t>Blasiyh</a:t>
            </a:r>
            <a:r>
              <a:rPr lang="en-US" sz="1400"/>
              <a:t> </a:t>
            </a:r>
            <a:r>
              <a:rPr lang="en-US" sz="1400" err="1"/>
              <a:t>Nuño</a:t>
            </a:r>
            <a:r>
              <a:rPr lang="en-US" sz="1400"/>
              <a:t>, G. A. </a:t>
            </a:r>
            <a:r>
              <a:rPr lang="en-US" sz="1400" baseline="30000"/>
              <a:t>(1) </a:t>
            </a:r>
            <a:r>
              <a:rPr lang="en-US" sz="1400"/>
              <a:t>y </a:t>
            </a:r>
            <a:r>
              <a:rPr lang="en-US" sz="1400" err="1"/>
              <a:t>Conforti</a:t>
            </a:r>
            <a:r>
              <a:rPr lang="en-US" sz="1400"/>
              <a:t>, L.</a:t>
            </a:r>
            <a:r>
              <a:rPr lang="en-US" sz="2000" baseline="30000"/>
              <a:t> </a:t>
            </a:r>
            <a:r>
              <a:rPr lang="en-US" sz="1400" baseline="30000"/>
              <a:t>(1)</a:t>
            </a:r>
            <a:endParaRPr lang="es-AR" sz="1400"/>
          </a:p>
        </p:txBody>
      </p:sp>
      <p:pic>
        <p:nvPicPr>
          <p:cNvPr id="10" name="Imagen 9">
            <a:extLst>
              <a:ext uri="{FF2B5EF4-FFF2-40B4-BE49-F238E27FC236}">
                <a16:creationId xmlns:a16="http://schemas.microsoft.com/office/drawing/2014/main" id="{8055526F-366C-5346-9B4A-58DFBECA2703}"/>
              </a:ext>
            </a:extLst>
          </p:cNvPr>
          <p:cNvPicPr>
            <a:picLocks noChangeAspect="1"/>
          </p:cNvPicPr>
          <p:nvPr/>
        </p:nvPicPr>
        <p:blipFill rotWithShape="1">
          <a:blip r:embed="rId2"/>
          <a:srcRect l="20913" t="12440" r="11217" b="-1"/>
          <a:stretch/>
        </p:blipFill>
        <p:spPr>
          <a:xfrm>
            <a:off x="3297001" y="6313160"/>
            <a:ext cx="853440" cy="383697"/>
          </a:xfrm>
          <a:prstGeom prst="rect">
            <a:avLst/>
          </a:prstGeom>
        </p:spPr>
      </p:pic>
      <p:sp>
        <p:nvSpPr>
          <p:cNvPr id="11" name="CuadroTexto 10">
            <a:extLst>
              <a:ext uri="{FF2B5EF4-FFF2-40B4-BE49-F238E27FC236}">
                <a16:creationId xmlns:a16="http://schemas.microsoft.com/office/drawing/2014/main" id="{85E783A8-76E7-7C62-7151-D28B8170A113}"/>
              </a:ext>
            </a:extLst>
          </p:cNvPr>
          <p:cNvSpPr txBox="1"/>
          <p:nvPr/>
        </p:nvSpPr>
        <p:spPr>
          <a:xfrm>
            <a:off x="4414800" y="6263949"/>
            <a:ext cx="2749604" cy="369332"/>
          </a:xfrm>
          <a:prstGeom prst="rect">
            <a:avLst/>
          </a:prstGeom>
          <a:noFill/>
        </p:spPr>
        <p:txBody>
          <a:bodyPr wrap="square">
            <a:spAutoFit/>
          </a:bodyPr>
          <a:lstStyle/>
          <a:p>
            <a:r>
              <a:rPr lang="es-AR" baseline="30000">
                <a:solidFill>
                  <a:schemeClr val="tx1"/>
                </a:solidFill>
                <a:latin typeface="Arial"/>
                <a:cs typeface="Arial"/>
              </a:rPr>
              <a:t>1 </a:t>
            </a:r>
            <a:r>
              <a:rPr lang="es-AR">
                <a:solidFill>
                  <a:schemeClr val="tx1"/>
                </a:solidFill>
                <a:latin typeface="Arial"/>
                <a:cs typeface="Arial"/>
              </a:rPr>
              <a:t>YPF S.A. ; *UNPSJB</a:t>
            </a:r>
            <a:r>
              <a:rPr lang="es-AR" baseline="30000">
                <a:solidFill>
                  <a:schemeClr val="tx1"/>
                </a:solidFill>
                <a:latin typeface="Arial"/>
                <a:cs typeface="Arial"/>
              </a:rPr>
              <a:t>  </a:t>
            </a:r>
            <a:endParaRPr lang="es-AR"/>
          </a:p>
        </p:txBody>
      </p:sp>
      <p:sp>
        <p:nvSpPr>
          <p:cNvPr id="8" name="Rectángulo 7">
            <a:extLst>
              <a:ext uri="{FF2B5EF4-FFF2-40B4-BE49-F238E27FC236}">
                <a16:creationId xmlns:a16="http://schemas.microsoft.com/office/drawing/2014/main" id="{70253241-41D3-4062-A211-C80F4A24397B}"/>
              </a:ext>
            </a:extLst>
          </p:cNvPr>
          <p:cNvSpPr/>
          <p:nvPr/>
        </p:nvSpPr>
        <p:spPr>
          <a:xfrm>
            <a:off x="10860258" y="0"/>
            <a:ext cx="1209822" cy="21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CuadroTexto 2">
            <a:extLst>
              <a:ext uri="{FF2B5EF4-FFF2-40B4-BE49-F238E27FC236}">
                <a16:creationId xmlns:a16="http://schemas.microsoft.com/office/drawing/2014/main" id="{9F62C648-A419-38AC-036E-DF866552090D}"/>
              </a:ext>
            </a:extLst>
          </p:cNvPr>
          <p:cNvSpPr txBox="1"/>
          <p:nvPr/>
        </p:nvSpPr>
        <p:spPr>
          <a:xfrm>
            <a:off x="4509256" y="6589716"/>
            <a:ext cx="4090737" cy="261610"/>
          </a:xfrm>
          <a:prstGeom prst="rect">
            <a:avLst/>
          </a:prstGeom>
          <a:noFill/>
        </p:spPr>
        <p:txBody>
          <a:bodyPr wrap="square" rtlCol="0">
            <a:spAutoFit/>
          </a:bodyPr>
          <a:lstStyle/>
          <a:p>
            <a:r>
              <a:rPr lang="es-AR" sz="1100"/>
              <a:t>matias.salvarredyaranaguren@ypf.com</a:t>
            </a:r>
          </a:p>
        </p:txBody>
      </p:sp>
      <p:pic>
        <p:nvPicPr>
          <p:cNvPr id="4" name="Imagen 3">
            <a:extLst>
              <a:ext uri="{FF2B5EF4-FFF2-40B4-BE49-F238E27FC236}">
                <a16:creationId xmlns:a16="http://schemas.microsoft.com/office/drawing/2014/main" id="{D79CA9EE-367C-8476-FC2F-52C67590683F}"/>
              </a:ext>
            </a:extLst>
          </p:cNvPr>
          <p:cNvPicPr>
            <a:picLocks noChangeAspect="1"/>
          </p:cNvPicPr>
          <p:nvPr/>
        </p:nvPicPr>
        <p:blipFill>
          <a:blip r:embed="rId3"/>
          <a:stretch>
            <a:fillRect/>
          </a:stretch>
        </p:blipFill>
        <p:spPr>
          <a:xfrm>
            <a:off x="7258860" y="6263713"/>
            <a:ext cx="434539" cy="512533"/>
          </a:xfrm>
          <a:prstGeom prst="rect">
            <a:avLst/>
          </a:prstGeom>
        </p:spPr>
      </p:pic>
      <p:pic>
        <p:nvPicPr>
          <p:cNvPr id="12" name="Picture 6" descr="Interesting Gadolinium Element Facts">
            <a:extLst>
              <a:ext uri="{FF2B5EF4-FFF2-40B4-BE49-F238E27FC236}">
                <a16:creationId xmlns:a16="http://schemas.microsoft.com/office/drawing/2014/main" id="{511821A0-CA90-307E-3628-643D6E2F7A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668" y="2017063"/>
            <a:ext cx="1695196" cy="1205473"/>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B38399F5-72ED-A808-5EA0-204514155EAB}"/>
              </a:ext>
            </a:extLst>
          </p:cNvPr>
          <p:cNvPicPr>
            <a:picLocks noChangeAspect="1"/>
          </p:cNvPicPr>
          <p:nvPr/>
        </p:nvPicPr>
        <p:blipFill>
          <a:blip r:embed="rId5"/>
          <a:stretch>
            <a:fillRect/>
          </a:stretch>
        </p:blipFill>
        <p:spPr>
          <a:xfrm>
            <a:off x="5475654" y="2028053"/>
            <a:ext cx="1243741" cy="1198718"/>
          </a:xfrm>
          <a:prstGeom prst="rect">
            <a:avLst/>
          </a:prstGeom>
        </p:spPr>
      </p:pic>
      <p:pic>
        <p:nvPicPr>
          <p:cNvPr id="16" name="Imagen 15">
            <a:extLst>
              <a:ext uri="{FF2B5EF4-FFF2-40B4-BE49-F238E27FC236}">
                <a16:creationId xmlns:a16="http://schemas.microsoft.com/office/drawing/2014/main" id="{5FCDE581-3F35-CEBC-7893-8723B1AEBBF0}"/>
              </a:ext>
            </a:extLst>
          </p:cNvPr>
          <p:cNvPicPr>
            <a:picLocks noChangeAspect="1"/>
          </p:cNvPicPr>
          <p:nvPr/>
        </p:nvPicPr>
        <p:blipFill>
          <a:blip r:embed="rId6"/>
          <a:stretch>
            <a:fillRect/>
          </a:stretch>
        </p:blipFill>
        <p:spPr>
          <a:xfrm>
            <a:off x="2830394" y="2032288"/>
            <a:ext cx="2329193" cy="1190248"/>
          </a:xfrm>
          <a:prstGeom prst="rect">
            <a:avLst/>
          </a:prstGeom>
        </p:spPr>
      </p:pic>
      <p:pic>
        <p:nvPicPr>
          <p:cNvPr id="18" name="Imagen 17">
            <a:extLst>
              <a:ext uri="{FF2B5EF4-FFF2-40B4-BE49-F238E27FC236}">
                <a16:creationId xmlns:a16="http://schemas.microsoft.com/office/drawing/2014/main" id="{8405CB49-DC39-E0E0-5F41-4076ACABE507}"/>
              </a:ext>
            </a:extLst>
          </p:cNvPr>
          <p:cNvPicPr>
            <a:picLocks noChangeAspect="1"/>
          </p:cNvPicPr>
          <p:nvPr/>
        </p:nvPicPr>
        <p:blipFill>
          <a:blip r:embed="rId7"/>
          <a:stretch>
            <a:fillRect/>
          </a:stretch>
        </p:blipFill>
        <p:spPr>
          <a:xfrm>
            <a:off x="7245086" y="1157416"/>
            <a:ext cx="2459817" cy="2580352"/>
          </a:xfrm>
          <a:prstGeom prst="rect">
            <a:avLst/>
          </a:prstGeom>
        </p:spPr>
      </p:pic>
      <p:grpSp>
        <p:nvGrpSpPr>
          <p:cNvPr id="13" name="Grupo 12">
            <a:extLst>
              <a:ext uri="{FF2B5EF4-FFF2-40B4-BE49-F238E27FC236}">
                <a16:creationId xmlns:a16="http://schemas.microsoft.com/office/drawing/2014/main" id="{F84DBFD3-2478-6E55-1126-9DC3C3562104}"/>
              </a:ext>
            </a:extLst>
          </p:cNvPr>
          <p:cNvGrpSpPr/>
          <p:nvPr/>
        </p:nvGrpSpPr>
        <p:grpSpPr>
          <a:xfrm>
            <a:off x="9964386" y="1119613"/>
            <a:ext cx="1115608" cy="2618155"/>
            <a:chOff x="9289301" y="1201679"/>
            <a:chExt cx="931783" cy="2491826"/>
          </a:xfrm>
        </p:grpSpPr>
        <p:pic>
          <p:nvPicPr>
            <p:cNvPr id="6" name="Imagen 5">
              <a:extLst>
                <a:ext uri="{FF2B5EF4-FFF2-40B4-BE49-F238E27FC236}">
                  <a16:creationId xmlns:a16="http://schemas.microsoft.com/office/drawing/2014/main" id="{090BA958-18B9-9D18-9A8A-3664F62E1B0A}"/>
                </a:ext>
              </a:extLst>
            </p:cNvPr>
            <p:cNvPicPr>
              <a:picLocks noChangeAspect="1"/>
            </p:cNvPicPr>
            <p:nvPr/>
          </p:nvPicPr>
          <p:blipFill rotWithShape="1">
            <a:blip r:embed="rId8"/>
            <a:srcRect l="40900" r="47397"/>
            <a:stretch/>
          </p:blipFill>
          <p:spPr>
            <a:xfrm>
              <a:off x="9289301" y="1201679"/>
              <a:ext cx="478916" cy="2491826"/>
            </a:xfrm>
            <a:prstGeom prst="rect">
              <a:avLst/>
            </a:prstGeom>
            <a:solidFill>
              <a:schemeClr val="bg1"/>
            </a:solidFill>
          </p:spPr>
        </p:pic>
        <p:pic>
          <p:nvPicPr>
            <p:cNvPr id="7" name="Imagen 6">
              <a:extLst>
                <a:ext uri="{FF2B5EF4-FFF2-40B4-BE49-F238E27FC236}">
                  <a16:creationId xmlns:a16="http://schemas.microsoft.com/office/drawing/2014/main" id="{8187FD40-60E8-16A2-D4A5-8DB0550318DD}"/>
                </a:ext>
              </a:extLst>
            </p:cNvPr>
            <p:cNvPicPr>
              <a:picLocks noChangeAspect="1"/>
            </p:cNvPicPr>
            <p:nvPr/>
          </p:nvPicPr>
          <p:blipFill rotWithShape="1">
            <a:blip r:embed="rId8"/>
            <a:srcRect l="88933"/>
            <a:stretch/>
          </p:blipFill>
          <p:spPr>
            <a:xfrm>
              <a:off x="9768217" y="1201679"/>
              <a:ext cx="452867" cy="2491826"/>
            </a:xfrm>
            <a:prstGeom prst="rect">
              <a:avLst/>
            </a:prstGeom>
            <a:solidFill>
              <a:schemeClr val="bg1"/>
            </a:solidFill>
          </p:spPr>
        </p:pic>
      </p:grpSp>
    </p:spTree>
    <p:extLst>
      <p:ext uri="{BB962C8B-B14F-4D97-AF65-F5344CB8AC3E}">
        <p14:creationId xmlns:p14="http://schemas.microsoft.com/office/powerpoint/2010/main" val="3507860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9D6D332-2A13-6713-5065-D6C1D89282D7}"/>
              </a:ext>
            </a:extLst>
          </p:cNvPr>
          <p:cNvSpPr txBox="1"/>
          <p:nvPr/>
        </p:nvSpPr>
        <p:spPr>
          <a:xfrm>
            <a:off x="0" y="1080194"/>
            <a:ext cx="12192000" cy="369332"/>
          </a:xfrm>
          <a:prstGeom prst="rect">
            <a:avLst/>
          </a:prstGeom>
        </p:spPr>
        <p:style>
          <a:lnRef idx="1">
            <a:schemeClr val="dk1"/>
          </a:lnRef>
          <a:fillRef idx="3">
            <a:schemeClr val="dk1"/>
          </a:fillRef>
          <a:effectRef idx="2">
            <a:schemeClr val="dk1"/>
          </a:effectRef>
          <a:fontRef idx="minor">
            <a:schemeClr val="lt1"/>
          </a:fontRef>
        </p:style>
        <p:txBody>
          <a:bodyPr wrap="square" lIns="91440" tIns="45720" rIns="91440" bIns="45720" rtlCol="0" anchor="t">
            <a:spAutoFit/>
          </a:bodyPr>
          <a:lstStyle/>
          <a:p>
            <a:r>
              <a:rPr lang="es-AR" dirty="0">
                <a:latin typeface="Arial"/>
                <a:cs typeface="Arial"/>
              </a:rPr>
              <a:t>Metodología: concentraciones conocidas de Gd en superficie</a:t>
            </a:r>
          </a:p>
        </p:txBody>
      </p:sp>
      <p:pic>
        <p:nvPicPr>
          <p:cNvPr id="5" name="Imagen 4">
            <a:extLst>
              <a:ext uri="{FF2B5EF4-FFF2-40B4-BE49-F238E27FC236}">
                <a16:creationId xmlns:a16="http://schemas.microsoft.com/office/drawing/2014/main" id="{D0B194BF-525D-2980-1DE1-FFE3E4C5C523}"/>
              </a:ext>
            </a:extLst>
          </p:cNvPr>
          <p:cNvPicPr>
            <a:picLocks noChangeAspect="1"/>
          </p:cNvPicPr>
          <p:nvPr/>
        </p:nvPicPr>
        <p:blipFill rotWithShape="1">
          <a:blip r:embed="rId3"/>
          <a:srcRect l="20913" t="12440" r="11217" b="-1"/>
          <a:stretch/>
        </p:blipFill>
        <p:spPr>
          <a:xfrm>
            <a:off x="3660562" y="275761"/>
            <a:ext cx="853440" cy="383697"/>
          </a:xfrm>
          <a:prstGeom prst="rect">
            <a:avLst/>
          </a:prstGeom>
        </p:spPr>
      </p:pic>
      <p:pic>
        <p:nvPicPr>
          <p:cNvPr id="6" name="Imagen 5">
            <a:extLst>
              <a:ext uri="{FF2B5EF4-FFF2-40B4-BE49-F238E27FC236}">
                <a16:creationId xmlns:a16="http://schemas.microsoft.com/office/drawing/2014/main" id="{CD6D8CCB-D081-FB64-34CC-0D32565D8CEA}"/>
              </a:ext>
            </a:extLst>
          </p:cNvPr>
          <p:cNvPicPr>
            <a:picLocks noChangeAspect="1"/>
          </p:cNvPicPr>
          <p:nvPr/>
        </p:nvPicPr>
        <p:blipFill>
          <a:blip r:embed="rId4"/>
          <a:stretch>
            <a:fillRect/>
          </a:stretch>
        </p:blipFill>
        <p:spPr>
          <a:xfrm>
            <a:off x="7622421" y="226314"/>
            <a:ext cx="434539" cy="512533"/>
          </a:xfrm>
          <a:prstGeom prst="rect">
            <a:avLst/>
          </a:prstGeom>
        </p:spPr>
      </p:pic>
      <p:sp>
        <p:nvSpPr>
          <p:cNvPr id="2" name="CuadroTexto 1">
            <a:extLst>
              <a:ext uri="{FF2B5EF4-FFF2-40B4-BE49-F238E27FC236}">
                <a16:creationId xmlns:a16="http://schemas.microsoft.com/office/drawing/2014/main" id="{F632DB9F-DCC2-9C0B-EC28-BF85E4326F09}"/>
              </a:ext>
            </a:extLst>
          </p:cNvPr>
          <p:cNvSpPr txBox="1"/>
          <p:nvPr/>
        </p:nvSpPr>
        <p:spPr>
          <a:xfrm>
            <a:off x="6213541" y="1930066"/>
            <a:ext cx="5858961" cy="2462213"/>
          </a:xfrm>
          <a:prstGeom prst="rect">
            <a:avLst/>
          </a:prstGeom>
          <a:noFill/>
        </p:spPr>
        <p:txBody>
          <a:bodyPr wrap="square" lIns="91440" tIns="45720" rIns="91440" bIns="45720" anchor="t">
            <a:spAutoFit/>
          </a:bodyPr>
          <a:lstStyle/>
          <a:p>
            <a:pPr algn="ctr"/>
            <a:r>
              <a:rPr lang="es-MX" sz="1400" dirty="0">
                <a:latin typeface="Arial"/>
                <a:cs typeface="Arial"/>
              </a:rPr>
              <a:t>Valores* de Gd de referencia mundiales y de datos de rocas de Chubut. </a:t>
            </a:r>
          </a:p>
          <a:p>
            <a:pPr algn="ctr"/>
            <a:endParaRPr lang="es-MX" sz="1400" dirty="0">
              <a:latin typeface="Arial" panose="020B0604020202020204" pitchFamily="34" charset="0"/>
              <a:cs typeface="Arial" panose="020B0604020202020204" pitchFamily="34" charset="0"/>
            </a:endParaRPr>
          </a:p>
          <a:p>
            <a:pPr algn="ctr"/>
            <a:r>
              <a:rPr lang="es-MX" sz="1400" dirty="0">
                <a:latin typeface="Arial"/>
                <a:cs typeface="Arial"/>
              </a:rPr>
              <a:t>De los mismos, puede evaluarse que los valores de Gd:</a:t>
            </a:r>
          </a:p>
          <a:p>
            <a:pPr marL="171450" indent="-171450" algn="ctr">
              <a:buFont typeface="Wingdings" panose="05000000000000000000" pitchFamily="2" charset="2"/>
              <a:buChar char="ü"/>
            </a:pPr>
            <a:r>
              <a:rPr lang="es-MX" sz="1400" dirty="0">
                <a:latin typeface="Arial"/>
                <a:cs typeface="Arial"/>
              </a:rPr>
              <a:t>≈ </a:t>
            </a:r>
            <a:r>
              <a:rPr lang="es-MX" sz="1400" b="1" dirty="0">
                <a:latin typeface="Arial"/>
                <a:cs typeface="Arial"/>
              </a:rPr>
              <a:t>4 ppm</a:t>
            </a:r>
            <a:r>
              <a:rPr lang="es-MX" sz="1400" dirty="0">
                <a:latin typeface="Arial"/>
                <a:cs typeface="Arial"/>
              </a:rPr>
              <a:t> para la corteza superior</a:t>
            </a:r>
            <a:r>
              <a:rPr lang="es-MX" sz="1400" dirty="0">
                <a:solidFill>
                  <a:srgbClr val="000000"/>
                </a:solidFill>
                <a:latin typeface="Arial"/>
                <a:cs typeface="Arial"/>
              </a:rPr>
              <a:t> </a:t>
            </a:r>
            <a:r>
              <a:rPr lang="es-MX" sz="1400" dirty="0">
                <a:latin typeface="Arial"/>
                <a:cs typeface="Arial"/>
              </a:rPr>
              <a:t>como señala </a:t>
            </a:r>
            <a:r>
              <a:rPr lang="es-MX" sz="1400" dirty="0" err="1">
                <a:latin typeface="Arial"/>
                <a:cs typeface="Arial"/>
              </a:rPr>
              <a:t>Rudnick</a:t>
            </a:r>
            <a:r>
              <a:rPr lang="es-MX" sz="1400" dirty="0">
                <a:latin typeface="Arial"/>
                <a:cs typeface="Arial"/>
              </a:rPr>
              <a:t> y Gao (2003) </a:t>
            </a:r>
          </a:p>
          <a:p>
            <a:pPr marL="171450" indent="-171450" algn="ctr">
              <a:buFont typeface="Wingdings" panose="05000000000000000000" pitchFamily="2" charset="2"/>
              <a:buChar char="ü"/>
            </a:pPr>
            <a:r>
              <a:rPr lang="es-MX" sz="1400" dirty="0">
                <a:latin typeface="Arial"/>
                <a:cs typeface="Arial"/>
              </a:rPr>
              <a:t>En areniscas y tobas de Bajo Barreal </a:t>
            </a:r>
            <a:r>
              <a:rPr lang="es-MX" sz="1400" b="1" dirty="0">
                <a:latin typeface="Arial"/>
                <a:cs typeface="Arial"/>
              </a:rPr>
              <a:t>2,5 a 6,5 ppm</a:t>
            </a:r>
          </a:p>
          <a:p>
            <a:pPr marL="171450" indent="-171450" algn="ctr">
              <a:buFont typeface="Wingdings" panose="05000000000000000000" pitchFamily="2" charset="2"/>
              <a:buChar char="ü"/>
            </a:pPr>
            <a:r>
              <a:rPr lang="es-MX" sz="1400" dirty="0">
                <a:latin typeface="Arial"/>
                <a:cs typeface="Arial"/>
              </a:rPr>
              <a:t>En Chubut pero fuera de la Cuenca hasta </a:t>
            </a:r>
            <a:r>
              <a:rPr lang="es-MX" sz="1400" b="1" dirty="0">
                <a:latin typeface="Arial"/>
                <a:cs typeface="Arial"/>
              </a:rPr>
              <a:t>10 ppm</a:t>
            </a:r>
          </a:p>
          <a:p>
            <a:pPr marL="171450" indent="-171450" algn="ctr">
              <a:buFont typeface="Wingdings" panose="05000000000000000000" pitchFamily="2" charset="2"/>
              <a:buChar char="ü"/>
            </a:pPr>
            <a:r>
              <a:rPr lang="es-MX" sz="1400" dirty="0">
                <a:latin typeface="Arial"/>
                <a:cs typeface="Arial"/>
              </a:rPr>
              <a:t>Roca ígnea con composición sienita </a:t>
            </a:r>
            <a:r>
              <a:rPr lang="es-MX" sz="1400" dirty="0" err="1">
                <a:latin typeface="Arial"/>
                <a:cs typeface="Arial"/>
              </a:rPr>
              <a:t>nefelínica</a:t>
            </a:r>
            <a:r>
              <a:rPr lang="es-MX" sz="1400" dirty="0">
                <a:latin typeface="Arial"/>
                <a:cs typeface="Arial"/>
              </a:rPr>
              <a:t> ≈ </a:t>
            </a:r>
            <a:r>
              <a:rPr lang="es-MX" sz="1400" b="1" dirty="0">
                <a:latin typeface="Arial"/>
                <a:cs typeface="Arial"/>
              </a:rPr>
              <a:t>18 ppm</a:t>
            </a:r>
          </a:p>
          <a:p>
            <a:pPr marL="171450" indent="-171450" algn="ctr">
              <a:buFont typeface="Arial" panose="020B0604020202020204" pitchFamily="34" charset="0"/>
              <a:buChar char="•"/>
            </a:pPr>
            <a:endParaRPr lang="es-MX" sz="1400" dirty="0">
              <a:latin typeface="Arial" panose="020B0604020202020204" pitchFamily="34" charset="0"/>
              <a:cs typeface="Arial" panose="020B0604020202020204" pitchFamily="34" charset="0"/>
            </a:endParaRPr>
          </a:p>
          <a:p>
            <a:pPr marL="171450" indent="-171450" algn="ctr">
              <a:buFont typeface="Arial" panose="020B0604020202020204" pitchFamily="34" charset="0"/>
              <a:buChar char="•"/>
            </a:pPr>
            <a:endParaRPr lang="es-MX" sz="1400" dirty="0">
              <a:latin typeface="Arial"/>
              <a:cs typeface="Arial"/>
            </a:endParaRPr>
          </a:p>
          <a:p>
            <a:pPr algn="ctr"/>
            <a:r>
              <a:rPr lang="es-MX" sz="1400" dirty="0">
                <a:latin typeface="Arial"/>
                <a:cs typeface="Arial"/>
              </a:rPr>
              <a:t>* mediante técnicas analíticas tales como ICP-MS e ICP-OES</a:t>
            </a:r>
          </a:p>
        </p:txBody>
      </p:sp>
      <p:sp>
        <p:nvSpPr>
          <p:cNvPr id="3" name="CuadroTexto 2">
            <a:extLst>
              <a:ext uri="{FF2B5EF4-FFF2-40B4-BE49-F238E27FC236}">
                <a16:creationId xmlns:a16="http://schemas.microsoft.com/office/drawing/2014/main" id="{40E1913A-DEE3-01D9-727F-5F29C1CC7A22}"/>
              </a:ext>
            </a:extLst>
          </p:cNvPr>
          <p:cNvSpPr txBox="1"/>
          <p:nvPr/>
        </p:nvSpPr>
        <p:spPr>
          <a:xfrm>
            <a:off x="6318249" y="1551563"/>
            <a:ext cx="6583323" cy="307777"/>
          </a:xfrm>
          <a:prstGeom prst="rect">
            <a:avLst/>
          </a:prstGeom>
          <a:noFill/>
        </p:spPr>
        <p:txBody>
          <a:bodyPr wrap="square" lIns="91440" tIns="45720" rIns="91440" bIns="45720" rtlCol="0" anchor="t">
            <a:spAutoFit/>
          </a:bodyPr>
          <a:lstStyle/>
          <a:p>
            <a:r>
              <a:rPr lang="es-AR" sz="1400" b="1" dirty="0">
                <a:solidFill>
                  <a:schemeClr val="accent1"/>
                </a:solidFill>
                <a:latin typeface="Arial"/>
                <a:cs typeface="Arial"/>
              </a:rPr>
              <a:t>¿Cuáles son los valores de Gd en la corteza, rocas y sedimentos?</a:t>
            </a:r>
          </a:p>
        </p:txBody>
      </p:sp>
      <p:sp>
        <p:nvSpPr>
          <p:cNvPr id="7" name="CuadroTexto 6">
            <a:extLst>
              <a:ext uri="{FF2B5EF4-FFF2-40B4-BE49-F238E27FC236}">
                <a16:creationId xmlns:a16="http://schemas.microsoft.com/office/drawing/2014/main" id="{FB8A1F95-42E8-5307-5D84-1FB36C85E99C}"/>
              </a:ext>
            </a:extLst>
          </p:cNvPr>
          <p:cNvSpPr txBox="1"/>
          <p:nvPr/>
        </p:nvSpPr>
        <p:spPr>
          <a:xfrm>
            <a:off x="6201368" y="4857482"/>
            <a:ext cx="6126958" cy="738664"/>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s-AR" sz="1400" dirty="0">
                <a:latin typeface="Arial" panose="020B0604020202020204" pitchFamily="34" charset="0"/>
                <a:cs typeface="Arial" panose="020B0604020202020204" pitchFamily="34" charset="0"/>
              </a:rPr>
              <a:t>Diferencias entre la técnica de medición usada en subsuelo y superficie</a:t>
            </a:r>
            <a:endParaRPr lang="en-US" dirty="0"/>
          </a:p>
          <a:p>
            <a:pPr marL="171450" indent="-171450">
              <a:buFont typeface="Arial" panose="020B0604020202020204" pitchFamily="34" charset="0"/>
              <a:buChar char="•"/>
            </a:pPr>
            <a:r>
              <a:rPr lang="es-AR" sz="1400" dirty="0">
                <a:latin typeface="Arial" panose="020B0604020202020204" pitchFamily="34" charset="0"/>
                <a:cs typeface="Arial" panose="020B0604020202020204" pitchFamily="34" charset="0"/>
              </a:rPr>
              <a:t>La meteorización de los afloramientos puede hacer que los valores sean más bajos que los de subsuelo para una misma unidad</a:t>
            </a:r>
          </a:p>
        </p:txBody>
      </p:sp>
      <p:sp>
        <p:nvSpPr>
          <p:cNvPr id="8" name="CuadroTexto 7">
            <a:extLst>
              <a:ext uri="{FF2B5EF4-FFF2-40B4-BE49-F238E27FC236}">
                <a16:creationId xmlns:a16="http://schemas.microsoft.com/office/drawing/2014/main" id="{7734D0D0-A740-1530-EF34-9496324D2292}"/>
              </a:ext>
            </a:extLst>
          </p:cNvPr>
          <p:cNvSpPr txBox="1"/>
          <p:nvPr/>
        </p:nvSpPr>
        <p:spPr>
          <a:xfrm>
            <a:off x="8353764" y="4605559"/>
            <a:ext cx="1527982" cy="307777"/>
          </a:xfrm>
          <a:prstGeom prst="rect">
            <a:avLst/>
          </a:prstGeom>
          <a:noFill/>
        </p:spPr>
        <p:txBody>
          <a:bodyPr wrap="none" rtlCol="0">
            <a:spAutoFit/>
          </a:bodyPr>
          <a:lstStyle/>
          <a:p>
            <a:r>
              <a:rPr lang="es-AR" sz="1400" b="1">
                <a:solidFill>
                  <a:srgbClr val="FF0000"/>
                </a:solidFill>
                <a:latin typeface="Arial" panose="020B0604020202020204" pitchFamily="34" charset="0"/>
                <a:cs typeface="Arial" panose="020B0604020202020204" pitchFamily="34" charset="0"/>
              </a:rPr>
              <a:t>Incertidumbres </a:t>
            </a:r>
          </a:p>
        </p:txBody>
      </p:sp>
      <p:sp>
        <p:nvSpPr>
          <p:cNvPr id="9" name="CuadroTexto 8">
            <a:extLst>
              <a:ext uri="{FF2B5EF4-FFF2-40B4-BE49-F238E27FC236}">
                <a16:creationId xmlns:a16="http://schemas.microsoft.com/office/drawing/2014/main" id="{07DCB9A4-AC5F-95C2-585A-177C7B318A85}"/>
              </a:ext>
            </a:extLst>
          </p:cNvPr>
          <p:cNvSpPr txBox="1"/>
          <p:nvPr/>
        </p:nvSpPr>
        <p:spPr>
          <a:xfrm>
            <a:off x="8665757" y="5815075"/>
            <a:ext cx="832279" cy="307777"/>
          </a:xfrm>
          <a:prstGeom prst="rect">
            <a:avLst/>
          </a:prstGeom>
          <a:noFill/>
        </p:spPr>
        <p:txBody>
          <a:bodyPr wrap="none" rtlCol="0">
            <a:spAutoFit/>
          </a:bodyPr>
          <a:lstStyle/>
          <a:p>
            <a:r>
              <a:rPr lang="es-AR" sz="1400" b="1" dirty="0">
                <a:solidFill>
                  <a:schemeClr val="accent3">
                    <a:lumMod val="50000"/>
                  </a:schemeClr>
                </a:solidFill>
                <a:latin typeface="Arial" panose="020B0604020202020204" pitchFamily="34" charset="0"/>
                <a:cs typeface="Arial" panose="020B0604020202020204" pitchFamily="34" charset="0"/>
              </a:rPr>
              <a:t>Certeza</a:t>
            </a:r>
          </a:p>
        </p:txBody>
      </p:sp>
      <p:sp>
        <p:nvSpPr>
          <p:cNvPr id="11" name="CuadroTexto 10">
            <a:extLst>
              <a:ext uri="{FF2B5EF4-FFF2-40B4-BE49-F238E27FC236}">
                <a16:creationId xmlns:a16="http://schemas.microsoft.com/office/drawing/2014/main" id="{9BF7E258-993F-4721-B1B9-909CA44289FE}"/>
              </a:ext>
            </a:extLst>
          </p:cNvPr>
          <p:cNvSpPr txBox="1"/>
          <p:nvPr/>
        </p:nvSpPr>
        <p:spPr>
          <a:xfrm>
            <a:off x="6558330" y="6093259"/>
            <a:ext cx="5411428"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AR" sz="1400" dirty="0">
                <a:latin typeface="Arial" panose="020B0604020202020204" pitchFamily="34" charset="0"/>
                <a:cs typeface="Arial" panose="020B0604020202020204" pitchFamily="34" charset="0"/>
              </a:rPr>
              <a:t>Tenemos un rango de concentraciones de Gd en la naturaleza con valores entre 2,5 a 18 ppm de Gd.</a:t>
            </a:r>
          </a:p>
        </p:txBody>
      </p:sp>
      <p:sp>
        <p:nvSpPr>
          <p:cNvPr id="17" name="CuadroTexto 16">
            <a:extLst>
              <a:ext uri="{FF2B5EF4-FFF2-40B4-BE49-F238E27FC236}">
                <a16:creationId xmlns:a16="http://schemas.microsoft.com/office/drawing/2014/main" id="{246E7447-1939-7B56-53F8-C192CD027144}"/>
              </a:ext>
            </a:extLst>
          </p:cNvPr>
          <p:cNvSpPr txBox="1"/>
          <p:nvPr/>
        </p:nvSpPr>
        <p:spPr>
          <a:xfrm>
            <a:off x="7848655" y="3870059"/>
            <a:ext cx="2480166" cy="307777"/>
          </a:xfrm>
          <a:prstGeom prst="rect">
            <a:avLst/>
          </a:prstGeom>
          <a:noFill/>
        </p:spPr>
        <p:txBody>
          <a:bodyPr wrap="none" rtlCol="0">
            <a:spAutoFit/>
          </a:bodyPr>
          <a:lstStyle/>
          <a:p>
            <a:r>
              <a:rPr lang="es-AR" sz="1400" b="1">
                <a:solidFill>
                  <a:schemeClr val="accent1"/>
                </a:solidFill>
                <a:latin typeface="Arial" panose="020B0604020202020204" pitchFamily="34" charset="0"/>
                <a:cs typeface="Arial" panose="020B0604020202020204" pitchFamily="34" charset="0"/>
              </a:rPr>
              <a:t>¿Cómo han sido medidos?</a:t>
            </a:r>
          </a:p>
        </p:txBody>
      </p:sp>
      <p:graphicFrame>
        <p:nvGraphicFramePr>
          <p:cNvPr id="25" name="Tabla 24">
            <a:extLst>
              <a:ext uri="{FF2B5EF4-FFF2-40B4-BE49-F238E27FC236}">
                <a16:creationId xmlns:a16="http://schemas.microsoft.com/office/drawing/2014/main" id="{DF7C0841-DF82-FC2C-FF6D-07DB390BB6F6}"/>
              </a:ext>
            </a:extLst>
          </p:cNvPr>
          <p:cNvGraphicFramePr>
            <a:graphicFrameLocks noGrp="1"/>
          </p:cNvGraphicFramePr>
          <p:nvPr>
            <p:extLst>
              <p:ext uri="{D42A27DB-BD31-4B8C-83A1-F6EECF244321}">
                <p14:modId xmlns:p14="http://schemas.microsoft.com/office/powerpoint/2010/main" val="358759836"/>
              </p:ext>
            </p:extLst>
          </p:nvPr>
        </p:nvGraphicFramePr>
        <p:xfrm>
          <a:off x="38887" y="1504021"/>
          <a:ext cx="6210508" cy="5211824"/>
        </p:xfrm>
        <a:graphic>
          <a:graphicData uri="http://schemas.openxmlformats.org/drawingml/2006/table">
            <a:tbl>
              <a:tblPr firstRow="1" firstCol="1" bandRow="1">
                <a:tableStyleId>{5C22544A-7EE6-4342-B048-85BDC9FD1C3A}</a:tableStyleId>
              </a:tblPr>
              <a:tblGrid>
                <a:gridCol w="1327847">
                  <a:extLst>
                    <a:ext uri="{9D8B030D-6E8A-4147-A177-3AD203B41FA5}">
                      <a16:colId xmlns:a16="http://schemas.microsoft.com/office/drawing/2014/main" val="824369436"/>
                    </a:ext>
                  </a:extLst>
                </a:gridCol>
                <a:gridCol w="941294">
                  <a:extLst>
                    <a:ext uri="{9D8B030D-6E8A-4147-A177-3AD203B41FA5}">
                      <a16:colId xmlns:a16="http://schemas.microsoft.com/office/drawing/2014/main" val="2466906828"/>
                    </a:ext>
                  </a:extLst>
                </a:gridCol>
                <a:gridCol w="841871">
                  <a:extLst>
                    <a:ext uri="{9D8B030D-6E8A-4147-A177-3AD203B41FA5}">
                      <a16:colId xmlns:a16="http://schemas.microsoft.com/office/drawing/2014/main" val="3845961801"/>
                    </a:ext>
                  </a:extLst>
                </a:gridCol>
                <a:gridCol w="1170809">
                  <a:extLst>
                    <a:ext uri="{9D8B030D-6E8A-4147-A177-3AD203B41FA5}">
                      <a16:colId xmlns:a16="http://schemas.microsoft.com/office/drawing/2014/main" val="2185153852"/>
                    </a:ext>
                  </a:extLst>
                </a:gridCol>
                <a:gridCol w="451597">
                  <a:extLst>
                    <a:ext uri="{9D8B030D-6E8A-4147-A177-3AD203B41FA5}">
                      <a16:colId xmlns:a16="http://schemas.microsoft.com/office/drawing/2014/main" val="1544244560"/>
                    </a:ext>
                  </a:extLst>
                </a:gridCol>
                <a:gridCol w="1477090">
                  <a:extLst>
                    <a:ext uri="{9D8B030D-6E8A-4147-A177-3AD203B41FA5}">
                      <a16:colId xmlns:a16="http://schemas.microsoft.com/office/drawing/2014/main" val="1985317655"/>
                    </a:ext>
                  </a:extLst>
                </a:gridCol>
              </a:tblGrid>
              <a:tr h="248900">
                <a:tc gridSpan="6">
                  <a:txBody>
                    <a:bodyPr/>
                    <a:lstStyle/>
                    <a:p>
                      <a:pPr algn="ctr">
                        <a:lnSpc>
                          <a:spcPct val="115000"/>
                        </a:lnSpc>
                      </a:pPr>
                      <a:r>
                        <a:rPr lang="es-AR" sz="1400" dirty="0">
                          <a:effectLst/>
                        </a:rPr>
                        <a:t>Valores de Gd medidos en la CGSJ y vecindades, además de referencias internacionales</a:t>
                      </a:r>
                      <a:endParaRPr lang="es-AR" sz="1400" dirty="0">
                        <a:solidFill>
                          <a:srgbClr val="000000"/>
                        </a:solidFill>
                        <a:effectLst/>
                        <a:latin typeface="Times New Roman"/>
                        <a:ea typeface="Times New Roman" panose="02020603050405020304" pitchFamily="18" charset="0"/>
                        <a:cs typeface="Arial"/>
                      </a:endParaRPr>
                    </a:p>
                  </a:txBody>
                  <a:tcPr marL="43527" marR="43527" marT="36000" marB="36000" anchor="ct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val="750484022"/>
                  </a:ext>
                </a:extLst>
              </a:tr>
              <a:tr h="321996">
                <a:tc>
                  <a:txBody>
                    <a:bodyPr/>
                    <a:lstStyle/>
                    <a:p>
                      <a:pPr algn="ctr">
                        <a:lnSpc>
                          <a:spcPct val="115000"/>
                        </a:lnSpc>
                      </a:pPr>
                      <a:r>
                        <a:rPr lang="es-AR" sz="1200" dirty="0">
                          <a:effectLst/>
                        </a:rPr>
                        <a:t>Unidad Geológica</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Litología</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Edad</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Gd (ppm), min-</a:t>
                      </a:r>
                      <a:r>
                        <a:rPr lang="es-AR" sz="1200" dirty="0" err="1">
                          <a:effectLst/>
                        </a:rPr>
                        <a:t>max</a:t>
                      </a:r>
                      <a:r>
                        <a:rPr lang="es-AR" sz="1200" dirty="0">
                          <a:effectLst/>
                        </a:rPr>
                        <a:t>; M: media</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N</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Referencia</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extLst>
                  <a:ext uri="{0D108BD9-81ED-4DB2-BD59-A6C34878D82A}">
                    <a16:rowId xmlns:a16="http://schemas.microsoft.com/office/drawing/2014/main" val="50939064"/>
                  </a:ext>
                </a:extLst>
              </a:tr>
              <a:tr h="155744">
                <a:tc>
                  <a:txBody>
                    <a:bodyPr/>
                    <a:lstStyle/>
                    <a:p>
                      <a:pPr algn="l">
                        <a:lnSpc>
                          <a:spcPct val="115000"/>
                        </a:lnSpc>
                      </a:pPr>
                      <a:r>
                        <a:rPr lang="es-AR" sz="1200" dirty="0">
                          <a:effectLst/>
                        </a:rPr>
                        <a:t>Fm. </a:t>
                      </a:r>
                      <a:r>
                        <a:rPr lang="es-AR" sz="1200" dirty="0" err="1">
                          <a:effectLst/>
                        </a:rPr>
                        <a:t>Lefipán</a:t>
                      </a:r>
                      <a:endParaRPr lang="es-AR" sz="12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l">
                        <a:lnSpc>
                          <a:spcPct val="115000"/>
                        </a:lnSpc>
                      </a:pPr>
                      <a:r>
                        <a:rPr lang="es-AR" sz="1200" dirty="0">
                          <a:effectLst/>
                        </a:rPr>
                        <a:t>arenisca</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Paleoceno</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10,3</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1</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l">
                        <a:lnSpc>
                          <a:spcPct val="115000"/>
                        </a:lnSpc>
                      </a:pPr>
                      <a:r>
                        <a:rPr lang="es-AR" sz="1200" dirty="0">
                          <a:effectLst/>
                        </a:rPr>
                        <a:t>Fazio et al., 2013</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extLst>
                  <a:ext uri="{0D108BD9-81ED-4DB2-BD59-A6C34878D82A}">
                    <a16:rowId xmlns:a16="http://schemas.microsoft.com/office/drawing/2014/main" val="1417089001"/>
                  </a:ext>
                </a:extLst>
              </a:tr>
              <a:tr h="155744">
                <a:tc>
                  <a:txBody>
                    <a:bodyPr/>
                    <a:lstStyle/>
                    <a:p>
                      <a:pPr algn="l">
                        <a:lnSpc>
                          <a:spcPct val="115000"/>
                        </a:lnSpc>
                      </a:pPr>
                      <a:r>
                        <a:rPr lang="es-AR" sz="1200" dirty="0">
                          <a:effectLst/>
                        </a:rPr>
                        <a:t>Fm. </a:t>
                      </a:r>
                      <a:r>
                        <a:rPr lang="es-AR" sz="1200" dirty="0" err="1">
                          <a:effectLst/>
                        </a:rPr>
                        <a:t>Lefipán</a:t>
                      </a:r>
                      <a:endParaRPr lang="es-AR" sz="12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l">
                        <a:lnSpc>
                          <a:spcPct val="115000"/>
                        </a:lnSpc>
                      </a:pPr>
                      <a:r>
                        <a:rPr lang="es-AR" sz="1200" dirty="0">
                          <a:effectLst/>
                        </a:rPr>
                        <a:t>pelita</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Paleoceno</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3,8</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1</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l">
                        <a:lnSpc>
                          <a:spcPct val="115000"/>
                        </a:lnSpc>
                      </a:pPr>
                      <a:r>
                        <a:rPr lang="es-AR" sz="1200" dirty="0">
                          <a:effectLst/>
                        </a:rPr>
                        <a:t>Fazio et al., 2013</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extLst>
                  <a:ext uri="{0D108BD9-81ED-4DB2-BD59-A6C34878D82A}">
                    <a16:rowId xmlns:a16="http://schemas.microsoft.com/office/drawing/2014/main" val="3874390548"/>
                  </a:ext>
                </a:extLst>
              </a:tr>
              <a:tr h="321996">
                <a:tc>
                  <a:txBody>
                    <a:bodyPr/>
                    <a:lstStyle/>
                    <a:p>
                      <a:pPr algn="l">
                        <a:lnSpc>
                          <a:spcPct val="115000"/>
                        </a:lnSpc>
                      </a:pPr>
                      <a:r>
                        <a:rPr lang="es-AR" sz="1200" dirty="0">
                          <a:effectLst/>
                        </a:rPr>
                        <a:t>Complejo Alcalino San Bernardo</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l">
                        <a:lnSpc>
                          <a:spcPct val="115000"/>
                        </a:lnSpc>
                      </a:pPr>
                      <a:r>
                        <a:rPr lang="es-AR" sz="1200" dirty="0">
                          <a:effectLst/>
                        </a:rPr>
                        <a:t>gabro</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Eoceno a Oligoceno</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5,83-3,07, M=4,87</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5</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l">
                        <a:lnSpc>
                          <a:spcPct val="115000"/>
                        </a:lnSpc>
                      </a:pPr>
                      <a:r>
                        <a:rPr lang="es-AR" sz="1200" dirty="0" err="1">
                          <a:effectLst/>
                        </a:rPr>
                        <a:t>Menegatti</a:t>
                      </a:r>
                      <a:r>
                        <a:rPr lang="es-AR" sz="1200" dirty="0">
                          <a:effectLst/>
                        </a:rPr>
                        <a:t> et al., 2014</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extLst>
                  <a:ext uri="{0D108BD9-81ED-4DB2-BD59-A6C34878D82A}">
                    <a16:rowId xmlns:a16="http://schemas.microsoft.com/office/drawing/2014/main" val="377802435"/>
                  </a:ext>
                </a:extLst>
              </a:tr>
              <a:tr h="321996">
                <a:tc>
                  <a:txBody>
                    <a:bodyPr/>
                    <a:lstStyle/>
                    <a:p>
                      <a:pPr algn="l">
                        <a:lnSpc>
                          <a:spcPct val="115000"/>
                        </a:lnSpc>
                      </a:pPr>
                      <a:r>
                        <a:rPr lang="es-AR" sz="1200" dirty="0">
                          <a:effectLst/>
                        </a:rPr>
                        <a:t>Complejo Alcalino San Bernardo</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l">
                        <a:lnSpc>
                          <a:spcPct val="115000"/>
                        </a:lnSpc>
                      </a:pPr>
                      <a:r>
                        <a:rPr lang="es-AR" sz="1200" err="1">
                          <a:effectLst/>
                        </a:rPr>
                        <a:t>monzogabro</a:t>
                      </a:r>
                      <a:endParaRPr lang="es-A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Eoceno a Oligoceno</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8,01-5,68</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2</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l">
                        <a:lnSpc>
                          <a:spcPct val="115000"/>
                        </a:lnSpc>
                      </a:pPr>
                      <a:r>
                        <a:rPr lang="es-AR" sz="1200" dirty="0" err="1">
                          <a:effectLst/>
                        </a:rPr>
                        <a:t>Menegatti</a:t>
                      </a:r>
                      <a:r>
                        <a:rPr lang="es-AR" sz="1200" dirty="0">
                          <a:effectLst/>
                        </a:rPr>
                        <a:t> et al., 2014</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extLst>
                  <a:ext uri="{0D108BD9-81ED-4DB2-BD59-A6C34878D82A}">
                    <a16:rowId xmlns:a16="http://schemas.microsoft.com/office/drawing/2014/main" val="2900099208"/>
                  </a:ext>
                </a:extLst>
              </a:tr>
              <a:tr h="321996">
                <a:tc>
                  <a:txBody>
                    <a:bodyPr/>
                    <a:lstStyle/>
                    <a:p>
                      <a:pPr algn="l">
                        <a:lnSpc>
                          <a:spcPct val="115000"/>
                        </a:lnSpc>
                      </a:pPr>
                      <a:r>
                        <a:rPr lang="es-AR" sz="1200" dirty="0">
                          <a:effectLst/>
                        </a:rPr>
                        <a:t>Complejo Alcalino San Bernardo</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l">
                        <a:lnSpc>
                          <a:spcPct val="115000"/>
                        </a:lnSpc>
                      </a:pPr>
                      <a:r>
                        <a:rPr lang="es-AR" sz="1200" dirty="0">
                          <a:effectLst/>
                        </a:rPr>
                        <a:t>sienita </a:t>
                      </a:r>
                      <a:r>
                        <a:rPr lang="es-AR" sz="1200" dirty="0" err="1">
                          <a:effectLst/>
                        </a:rPr>
                        <a:t>nefelínica</a:t>
                      </a:r>
                      <a:r>
                        <a:rPr lang="es-AR" sz="1200" dirty="0">
                          <a:effectLst/>
                        </a:rPr>
                        <a:t> </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Eoceno a Oligoceno</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17,94</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1</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l">
                        <a:lnSpc>
                          <a:spcPct val="115000"/>
                        </a:lnSpc>
                      </a:pPr>
                      <a:r>
                        <a:rPr lang="es-AR" sz="1200" dirty="0" err="1">
                          <a:effectLst/>
                        </a:rPr>
                        <a:t>Menegatti</a:t>
                      </a:r>
                      <a:r>
                        <a:rPr lang="es-AR" sz="1200" dirty="0">
                          <a:effectLst/>
                        </a:rPr>
                        <a:t> et al., 2014</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extLst>
                  <a:ext uri="{0D108BD9-81ED-4DB2-BD59-A6C34878D82A}">
                    <a16:rowId xmlns:a16="http://schemas.microsoft.com/office/drawing/2014/main" val="1304623788"/>
                  </a:ext>
                </a:extLst>
              </a:tr>
              <a:tr h="321162">
                <a:tc>
                  <a:txBody>
                    <a:bodyPr/>
                    <a:lstStyle/>
                    <a:p>
                      <a:pPr algn="l">
                        <a:lnSpc>
                          <a:spcPct val="115000"/>
                        </a:lnSpc>
                      </a:pPr>
                      <a:r>
                        <a:rPr lang="es-AR" sz="1200" dirty="0">
                          <a:effectLst/>
                        </a:rPr>
                        <a:t>Bajo Barreal</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l">
                        <a:lnSpc>
                          <a:spcPct val="115000"/>
                        </a:lnSpc>
                      </a:pPr>
                      <a:r>
                        <a:rPr lang="es-AR" sz="1200" dirty="0">
                          <a:effectLst/>
                        </a:rPr>
                        <a:t>arenisca PC</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Cretácico Tardío</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2,53-6,54, M=3,98</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21</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l">
                        <a:lnSpc>
                          <a:spcPct val="115000"/>
                        </a:lnSpc>
                      </a:pPr>
                      <a:r>
                        <a:rPr lang="es-AR" sz="1200" dirty="0" err="1">
                          <a:effectLst/>
                        </a:rPr>
                        <a:t>Umazano</a:t>
                      </a:r>
                      <a:r>
                        <a:rPr lang="es-AR" sz="1200" dirty="0">
                          <a:effectLst/>
                        </a:rPr>
                        <a:t> et al., 2009</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extLst>
                  <a:ext uri="{0D108BD9-81ED-4DB2-BD59-A6C34878D82A}">
                    <a16:rowId xmlns:a16="http://schemas.microsoft.com/office/drawing/2014/main" val="3971243793"/>
                  </a:ext>
                </a:extLst>
              </a:tr>
              <a:tr h="321162">
                <a:tc>
                  <a:txBody>
                    <a:bodyPr/>
                    <a:lstStyle/>
                    <a:p>
                      <a:pPr algn="l">
                        <a:lnSpc>
                          <a:spcPct val="115000"/>
                        </a:lnSpc>
                      </a:pPr>
                      <a:r>
                        <a:rPr lang="es-AR" sz="1200" dirty="0">
                          <a:effectLst/>
                        </a:rPr>
                        <a:t>Bajo Barreal</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l">
                        <a:lnSpc>
                          <a:spcPct val="115000"/>
                        </a:lnSpc>
                      </a:pPr>
                      <a:r>
                        <a:rPr lang="es-AR" sz="1200" dirty="0">
                          <a:effectLst/>
                        </a:rPr>
                        <a:t>arenisca SNA</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Cretácico Tardío</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3,98-6,1, M=4,62</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5</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l">
                        <a:lnSpc>
                          <a:spcPct val="115000"/>
                        </a:lnSpc>
                      </a:pPr>
                      <a:r>
                        <a:rPr lang="es-AR" sz="1200" dirty="0" err="1">
                          <a:effectLst/>
                        </a:rPr>
                        <a:t>Umazano</a:t>
                      </a:r>
                      <a:r>
                        <a:rPr lang="es-AR" sz="1200" dirty="0">
                          <a:effectLst/>
                        </a:rPr>
                        <a:t> et al., 2009</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extLst>
                  <a:ext uri="{0D108BD9-81ED-4DB2-BD59-A6C34878D82A}">
                    <a16:rowId xmlns:a16="http://schemas.microsoft.com/office/drawing/2014/main" val="850099885"/>
                  </a:ext>
                </a:extLst>
              </a:tr>
              <a:tr h="321996">
                <a:tc>
                  <a:txBody>
                    <a:bodyPr/>
                    <a:lstStyle/>
                    <a:p>
                      <a:pPr algn="l">
                        <a:lnSpc>
                          <a:spcPct val="115000"/>
                        </a:lnSpc>
                      </a:pPr>
                      <a:r>
                        <a:rPr lang="es-AR" sz="1200" dirty="0">
                          <a:effectLst/>
                        </a:rPr>
                        <a:t>Bajo Barreal</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l">
                        <a:lnSpc>
                          <a:spcPct val="115000"/>
                        </a:lnSpc>
                      </a:pPr>
                      <a:r>
                        <a:rPr lang="es-AR" sz="1200" dirty="0">
                          <a:effectLst/>
                        </a:rPr>
                        <a:t>Toba y Toba-arenosa PC</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Cretácico Tardío</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3,22-5,88, M=4,7</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7</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l">
                        <a:lnSpc>
                          <a:spcPct val="115000"/>
                        </a:lnSpc>
                      </a:pPr>
                      <a:r>
                        <a:rPr lang="es-AR" sz="1200" dirty="0" err="1">
                          <a:effectLst/>
                        </a:rPr>
                        <a:t>Umazano</a:t>
                      </a:r>
                      <a:r>
                        <a:rPr lang="es-AR" sz="1200" dirty="0">
                          <a:effectLst/>
                        </a:rPr>
                        <a:t> et al., 2009</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extLst>
                  <a:ext uri="{0D108BD9-81ED-4DB2-BD59-A6C34878D82A}">
                    <a16:rowId xmlns:a16="http://schemas.microsoft.com/office/drawing/2014/main" val="3943066805"/>
                  </a:ext>
                </a:extLst>
              </a:tr>
              <a:tr h="155744">
                <a:tc>
                  <a:txBody>
                    <a:bodyPr/>
                    <a:lstStyle/>
                    <a:p>
                      <a:pPr algn="l">
                        <a:lnSpc>
                          <a:spcPct val="115000"/>
                        </a:lnSpc>
                      </a:pPr>
                      <a:r>
                        <a:rPr lang="es-AR" sz="1200" dirty="0">
                          <a:effectLst/>
                        </a:rPr>
                        <a:t>Corteza</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l">
                        <a:lnSpc>
                          <a:spcPct val="115000"/>
                        </a:lnSpc>
                      </a:pPr>
                      <a:r>
                        <a:rPr lang="es-AR" sz="1200" dirty="0">
                          <a:effectLst/>
                        </a:rPr>
                        <a:t>Promedio Total</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M=3,6</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l">
                        <a:lnSpc>
                          <a:spcPct val="115000"/>
                        </a:lnSpc>
                      </a:pPr>
                      <a:r>
                        <a:rPr lang="es-AR" sz="1200" dirty="0" err="1">
                          <a:effectLst/>
                        </a:rPr>
                        <a:t>Rudnick</a:t>
                      </a:r>
                      <a:r>
                        <a:rPr lang="es-AR" sz="1200" dirty="0">
                          <a:effectLst/>
                        </a:rPr>
                        <a:t> y Gao, 2003</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extLst>
                  <a:ext uri="{0D108BD9-81ED-4DB2-BD59-A6C34878D82A}">
                    <a16:rowId xmlns:a16="http://schemas.microsoft.com/office/drawing/2014/main" val="2314147281"/>
                  </a:ext>
                </a:extLst>
              </a:tr>
              <a:tr h="155744">
                <a:tc>
                  <a:txBody>
                    <a:bodyPr/>
                    <a:lstStyle/>
                    <a:p>
                      <a:pPr algn="l">
                        <a:lnSpc>
                          <a:spcPct val="115000"/>
                        </a:lnSpc>
                      </a:pPr>
                      <a:r>
                        <a:rPr lang="es-AR" sz="1200" dirty="0">
                          <a:effectLst/>
                        </a:rPr>
                        <a:t>Sedimentos Fluviales</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l">
                        <a:lnSpc>
                          <a:spcPct val="115000"/>
                        </a:lnSpc>
                      </a:pPr>
                      <a:r>
                        <a:rPr lang="es-AR" sz="1200" dirty="0">
                          <a:effectLst/>
                        </a:rPr>
                        <a:t>arenas</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Actual</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M= 5,06</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848</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l">
                        <a:lnSpc>
                          <a:spcPct val="115000"/>
                        </a:lnSpc>
                      </a:pPr>
                      <a:r>
                        <a:rPr lang="es-AR" sz="1200" dirty="0" err="1">
                          <a:effectLst/>
                        </a:rPr>
                        <a:t>Salminen</a:t>
                      </a:r>
                      <a:r>
                        <a:rPr lang="es-AR" sz="1200" dirty="0">
                          <a:effectLst/>
                        </a:rPr>
                        <a:t>, 2005</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extLst>
                  <a:ext uri="{0D108BD9-81ED-4DB2-BD59-A6C34878D82A}">
                    <a16:rowId xmlns:a16="http://schemas.microsoft.com/office/drawing/2014/main" val="2029072870"/>
                  </a:ext>
                </a:extLst>
              </a:tr>
              <a:tr h="155744">
                <a:tc>
                  <a:txBody>
                    <a:bodyPr/>
                    <a:lstStyle/>
                    <a:p>
                      <a:pPr algn="l">
                        <a:lnSpc>
                          <a:spcPct val="115000"/>
                        </a:lnSpc>
                      </a:pPr>
                      <a:r>
                        <a:rPr lang="es-AR" sz="1200" dirty="0">
                          <a:effectLst/>
                        </a:rPr>
                        <a:t>Llanura fluvial</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l">
                        <a:lnSpc>
                          <a:spcPct val="115000"/>
                        </a:lnSpc>
                      </a:pPr>
                      <a:r>
                        <a:rPr lang="es-AR" sz="1200" dirty="0">
                          <a:effectLst/>
                        </a:rPr>
                        <a:t>pelitas</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Actual</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M=3,92</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743</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l">
                        <a:lnSpc>
                          <a:spcPct val="115000"/>
                        </a:lnSpc>
                      </a:pPr>
                      <a:r>
                        <a:rPr lang="es-AR" sz="1200" dirty="0" err="1">
                          <a:effectLst/>
                        </a:rPr>
                        <a:t>Salminen</a:t>
                      </a:r>
                      <a:r>
                        <a:rPr lang="es-AR" sz="1200" dirty="0">
                          <a:effectLst/>
                        </a:rPr>
                        <a:t>, 2005</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extLst>
                  <a:ext uri="{0D108BD9-81ED-4DB2-BD59-A6C34878D82A}">
                    <a16:rowId xmlns:a16="http://schemas.microsoft.com/office/drawing/2014/main" val="1183946959"/>
                  </a:ext>
                </a:extLst>
              </a:tr>
              <a:tr h="155744">
                <a:tc>
                  <a:txBody>
                    <a:bodyPr/>
                    <a:lstStyle/>
                    <a:p>
                      <a:pPr algn="l">
                        <a:lnSpc>
                          <a:spcPct val="115000"/>
                        </a:lnSpc>
                      </a:pPr>
                      <a:r>
                        <a:rPr lang="es-AR" sz="1200" dirty="0">
                          <a:effectLst/>
                        </a:rPr>
                        <a:t>Suelos superficiales </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l">
                        <a:lnSpc>
                          <a:spcPct val="115000"/>
                        </a:lnSpc>
                      </a:pP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Actual</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M=4,24</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ctr">
                        <a:lnSpc>
                          <a:spcPct val="115000"/>
                        </a:lnSpc>
                      </a:pPr>
                      <a:r>
                        <a:rPr lang="es-AR" sz="1200" dirty="0">
                          <a:effectLst/>
                        </a:rPr>
                        <a:t>790</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tc>
                  <a:txBody>
                    <a:bodyPr/>
                    <a:lstStyle/>
                    <a:p>
                      <a:pPr algn="l">
                        <a:lnSpc>
                          <a:spcPct val="115000"/>
                        </a:lnSpc>
                      </a:pPr>
                      <a:r>
                        <a:rPr lang="es-AR" sz="1200" dirty="0" err="1">
                          <a:effectLst/>
                        </a:rPr>
                        <a:t>Salminen</a:t>
                      </a:r>
                      <a:r>
                        <a:rPr lang="es-AR" sz="1200" dirty="0">
                          <a:effectLst/>
                        </a:rPr>
                        <a:t>, 2005</a:t>
                      </a:r>
                      <a:endParaRPr lang="es-A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3527" marR="43527" marT="0" marB="0" anchor="b"/>
                </a:tc>
                <a:extLst>
                  <a:ext uri="{0D108BD9-81ED-4DB2-BD59-A6C34878D82A}">
                    <a16:rowId xmlns:a16="http://schemas.microsoft.com/office/drawing/2014/main" val="1542030505"/>
                  </a:ext>
                </a:extLst>
              </a:tr>
            </a:tbl>
          </a:graphicData>
        </a:graphic>
      </p:graphicFrame>
      <p:sp>
        <p:nvSpPr>
          <p:cNvPr id="10" name="Marcador de número de diapositiva 9">
            <a:extLst>
              <a:ext uri="{FF2B5EF4-FFF2-40B4-BE49-F238E27FC236}">
                <a16:creationId xmlns:a16="http://schemas.microsoft.com/office/drawing/2014/main" id="{E7DA939A-FFF4-4773-50E6-716472A5E163}"/>
              </a:ext>
            </a:extLst>
          </p:cNvPr>
          <p:cNvSpPr>
            <a:spLocks noGrp="1"/>
          </p:cNvSpPr>
          <p:nvPr>
            <p:ph type="sldNum" sz="quarter" idx="12"/>
          </p:nvPr>
        </p:nvSpPr>
        <p:spPr>
          <a:xfrm>
            <a:off x="11834248" y="6590562"/>
            <a:ext cx="2743200" cy="365125"/>
          </a:xfrm>
        </p:spPr>
        <p:txBody>
          <a:bodyPr/>
          <a:lstStyle/>
          <a:p>
            <a:fld id="{B07A84DF-77A3-4E82-B62C-977FB6CD7776}" type="slidenum">
              <a:rPr lang="es-AR" smtClean="0"/>
              <a:t>10</a:t>
            </a:fld>
            <a:endParaRPr lang="es-AR"/>
          </a:p>
        </p:txBody>
      </p:sp>
    </p:spTree>
    <p:extLst>
      <p:ext uri="{BB962C8B-B14F-4D97-AF65-F5344CB8AC3E}">
        <p14:creationId xmlns:p14="http://schemas.microsoft.com/office/powerpoint/2010/main" val="4051574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9D6D332-2A13-6713-5065-D6C1D89282D7}"/>
              </a:ext>
            </a:extLst>
          </p:cNvPr>
          <p:cNvSpPr txBox="1"/>
          <p:nvPr/>
        </p:nvSpPr>
        <p:spPr>
          <a:xfrm>
            <a:off x="0" y="1080194"/>
            <a:ext cx="12192000" cy="369332"/>
          </a:xfrm>
          <a:prstGeom prst="rect">
            <a:avLst/>
          </a:prstGeom>
        </p:spPr>
        <p:style>
          <a:lnRef idx="1">
            <a:schemeClr val="dk1"/>
          </a:lnRef>
          <a:fillRef idx="3">
            <a:schemeClr val="dk1"/>
          </a:fillRef>
          <a:effectRef idx="2">
            <a:schemeClr val="dk1"/>
          </a:effectRef>
          <a:fontRef idx="minor">
            <a:schemeClr val="lt1"/>
          </a:fontRef>
        </p:style>
        <p:txBody>
          <a:bodyPr wrap="square" lIns="91440" tIns="45720" rIns="91440" bIns="45720" rtlCol="0" anchor="t">
            <a:spAutoFit/>
          </a:bodyPr>
          <a:lstStyle/>
          <a:p>
            <a:r>
              <a:rPr lang="es-AR" dirty="0">
                <a:latin typeface="Arial"/>
                <a:cs typeface="Arial"/>
              </a:rPr>
              <a:t>Metodología: análisis estadístico de los valores medidos de Gd en el subsuelo de la CGSJ</a:t>
            </a:r>
          </a:p>
        </p:txBody>
      </p:sp>
      <p:pic>
        <p:nvPicPr>
          <p:cNvPr id="5" name="Imagen 4">
            <a:extLst>
              <a:ext uri="{FF2B5EF4-FFF2-40B4-BE49-F238E27FC236}">
                <a16:creationId xmlns:a16="http://schemas.microsoft.com/office/drawing/2014/main" id="{D0B194BF-525D-2980-1DE1-FFE3E4C5C523}"/>
              </a:ext>
            </a:extLst>
          </p:cNvPr>
          <p:cNvPicPr>
            <a:picLocks noChangeAspect="1"/>
          </p:cNvPicPr>
          <p:nvPr/>
        </p:nvPicPr>
        <p:blipFill rotWithShape="1">
          <a:blip r:embed="rId3"/>
          <a:srcRect l="20913" t="12440" r="11217" b="-1"/>
          <a:stretch/>
        </p:blipFill>
        <p:spPr>
          <a:xfrm>
            <a:off x="3660562" y="275761"/>
            <a:ext cx="853440" cy="383697"/>
          </a:xfrm>
          <a:prstGeom prst="rect">
            <a:avLst/>
          </a:prstGeom>
        </p:spPr>
      </p:pic>
      <p:pic>
        <p:nvPicPr>
          <p:cNvPr id="6" name="Imagen 5">
            <a:extLst>
              <a:ext uri="{FF2B5EF4-FFF2-40B4-BE49-F238E27FC236}">
                <a16:creationId xmlns:a16="http://schemas.microsoft.com/office/drawing/2014/main" id="{CD6D8CCB-D081-FB64-34CC-0D32565D8CEA}"/>
              </a:ext>
            </a:extLst>
          </p:cNvPr>
          <p:cNvPicPr>
            <a:picLocks noChangeAspect="1"/>
          </p:cNvPicPr>
          <p:nvPr/>
        </p:nvPicPr>
        <p:blipFill>
          <a:blip r:embed="rId4"/>
          <a:stretch>
            <a:fillRect/>
          </a:stretch>
        </p:blipFill>
        <p:spPr>
          <a:xfrm>
            <a:off x="7622421" y="226314"/>
            <a:ext cx="434539" cy="512533"/>
          </a:xfrm>
          <a:prstGeom prst="rect">
            <a:avLst/>
          </a:prstGeom>
        </p:spPr>
      </p:pic>
      <p:sp>
        <p:nvSpPr>
          <p:cNvPr id="10" name="CuadroTexto 6">
            <a:extLst>
              <a:ext uri="{FF2B5EF4-FFF2-40B4-BE49-F238E27FC236}">
                <a16:creationId xmlns:a16="http://schemas.microsoft.com/office/drawing/2014/main" id="{B017A2FA-B277-FB1A-D308-6B325DC1858F}"/>
              </a:ext>
            </a:extLst>
          </p:cNvPr>
          <p:cNvSpPr txBox="1"/>
          <p:nvPr/>
        </p:nvSpPr>
        <p:spPr>
          <a:xfrm>
            <a:off x="0" y="1445611"/>
            <a:ext cx="12192000" cy="1169551"/>
          </a:xfrm>
          <a:prstGeom prst="rect">
            <a:avLst/>
          </a:prstGeom>
          <a:noFill/>
        </p:spPr>
        <p:txBody>
          <a:bodyPr wrap="square" lIns="91440" tIns="45720" rIns="91440" bIns="45720" anchor="t">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400" dirty="0">
                <a:latin typeface="Arial"/>
                <a:cs typeface="Arial"/>
              </a:rPr>
              <a:t>Las curvas elementales entregadas permiten un estudio estadístico. </a:t>
            </a:r>
          </a:p>
          <a:p>
            <a:r>
              <a:rPr lang="es-MX" sz="1400" dirty="0">
                <a:latin typeface="Arial"/>
                <a:cs typeface="Arial"/>
              </a:rPr>
              <a:t>Con la población de datos obtenida de 33 pozos, se realizó un análisis a diferentes escalas cuyo objetivo fue</a:t>
            </a:r>
            <a:r>
              <a:rPr lang="es-AR" sz="1400" dirty="0">
                <a:latin typeface="Arial"/>
                <a:cs typeface="Arial"/>
              </a:rPr>
              <a:t> diferenciar los valores característicos de Gd </a:t>
            </a:r>
            <a:r>
              <a:rPr lang="es-MX" sz="1400" dirty="0">
                <a:latin typeface="Arial"/>
                <a:cs typeface="Arial"/>
              </a:rPr>
              <a:t>según flanco de la cuenca, unidades geológicas estudiadas y/o reservorios/no reservorios.</a:t>
            </a:r>
            <a:endParaRPr lang="es-AR" sz="1400" dirty="0">
              <a:latin typeface="Arial"/>
              <a:cs typeface="Arial"/>
            </a:endParaRPr>
          </a:p>
          <a:p>
            <a:endParaRPr lang="es-MX" sz="1400" dirty="0">
              <a:latin typeface="Arial"/>
              <a:cs typeface="Arial"/>
            </a:endParaRPr>
          </a:p>
          <a:p>
            <a:endParaRPr lang="es-AR" sz="1400" dirty="0">
              <a:latin typeface="Arial"/>
              <a:cs typeface="Arial"/>
            </a:endParaRPr>
          </a:p>
        </p:txBody>
      </p:sp>
      <p:pic>
        <p:nvPicPr>
          <p:cNvPr id="12" name="Imagen 11">
            <a:extLst>
              <a:ext uri="{FF2B5EF4-FFF2-40B4-BE49-F238E27FC236}">
                <a16:creationId xmlns:a16="http://schemas.microsoft.com/office/drawing/2014/main" id="{1B7773D7-4BE0-FDB3-8745-96D366745523}"/>
              </a:ext>
            </a:extLst>
          </p:cNvPr>
          <p:cNvPicPr>
            <a:picLocks noChangeAspect="1"/>
          </p:cNvPicPr>
          <p:nvPr/>
        </p:nvPicPr>
        <p:blipFill>
          <a:blip r:embed="rId5"/>
          <a:stretch>
            <a:fillRect/>
          </a:stretch>
        </p:blipFill>
        <p:spPr>
          <a:xfrm>
            <a:off x="553994" y="2460836"/>
            <a:ext cx="4809954" cy="3976003"/>
          </a:xfrm>
          <a:prstGeom prst="rect">
            <a:avLst/>
          </a:prstGeom>
        </p:spPr>
      </p:pic>
      <p:sp>
        <p:nvSpPr>
          <p:cNvPr id="13" name="CuadroTexto 12">
            <a:extLst>
              <a:ext uri="{FF2B5EF4-FFF2-40B4-BE49-F238E27FC236}">
                <a16:creationId xmlns:a16="http://schemas.microsoft.com/office/drawing/2014/main" id="{A4AB0F79-498E-3013-E868-893E3F3AFCB0}"/>
              </a:ext>
            </a:extLst>
          </p:cNvPr>
          <p:cNvSpPr txBox="1"/>
          <p:nvPr/>
        </p:nvSpPr>
        <p:spPr>
          <a:xfrm>
            <a:off x="455359" y="2183837"/>
            <a:ext cx="4871334" cy="307777"/>
          </a:xfrm>
          <a:prstGeom prst="rect">
            <a:avLst/>
          </a:prstGeom>
          <a:noFill/>
        </p:spPr>
        <p:txBody>
          <a:bodyPr wrap="none" rtlCol="0">
            <a:spAutoFit/>
          </a:bodyPr>
          <a:lstStyle/>
          <a:p>
            <a:r>
              <a:rPr lang="es-AR" sz="1400">
                <a:latin typeface="Arial" panose="020B0604020202020204" pitchFamily="34" charset="0"/>
                <a:cs typeface="Arial" panose="020B0604020202020204" pitchFamily="34" charset="0"/>
              </a:rPr>
              <a:t>Resumen estadísticos de Gd (ppm) medido con </a:t>
            </a:r>
            <a:r>
              <a:rPr lang="es-AR" sz="1400" err="1">
                <a:latin typeface="Arial" panose="020B0604020202020204" pitchFamily="34" charset="0"/>
                <a:cs typeface="Arial" panose="020B0604020202020204" pitchFamily="34" charset="0"/>
              </a:rPr>
              <a:t>htas</a:t>
            </a:r>
            <a:r>
              <a:rPr lang="es-AR" sz="1400">
                <a:latin typeface="Arial" panose="020B0604020202020204" pitchFamily="34" charset="0"/>
                <a:cs typeface="Arial" panose="020B0604020202020204" pitchFamily="34" charset="0"/>
              </a:rPr>
              <a:t>. A y B</a:t>
            </a:r>
          </a:p>
        </p:txBody>
      </p:sp>
      <p:grpSp>
        <p:nvGrpSpPr>
          <p:cNvPr id="14" name="Grupo 13">
            <a:extLst>
              <a:ext uri="{FF2B5EF4-FFF2-40B4-BE49-F238E27FC236}">
                <a16:creationId xmlns:a16="http://schemas.microsoft.com/office/drawing/2014/main" id="{68C373A5-215B-31E8-089F-D896CD76A891}"/>
              </a:ext>
            </a:extLst>
          </p:cNvPr>
          <p:cNvGrpSpPr>
            <a:grpSpLocks noChangeAspect="1"/>
          </p:cNvGrpSpPr>
          <p:nvPr/>
        </p:nvGrpSpPr>
        <p:grpSpPr>
          <a:xfrm>
            <a:off x="6942959" y="2408866"/>
            <a:ext cx="4915268" cy="3980787"/>
            <a:chOff x="3911567" y="1923678"/>
            <a:chExt cx="3351385" cy="2714226"/>
          </a:xfrm>
        </p:grpSpPr>
        <p:pic>
          <p:nvPicPr>
            <p:cNvPr id="15" name="Imagen 14">
              <a:extLst>
                <a:ext uri="{FF2B5EF4-FFF2-40B4-BE49-F238E27FC236}">
                  <a16:creationId xmlns:a16="http://schemas.microsoft.com/office/drawing/2014/main" id="{1A9C8513-09F7-2A2A-EAD7-4656A6F6263F}"/>
                </a:ext>
              </a:extLst>
            </p:cNvPr>
            <p:cNvPicPr>
              <a:picLocks noChangeAspect="1"/>
            </p:cNvPicPr>
            <p:nvPr/>
          </p:nvPicPr>
          <p:blipFill>
            <a:blip r:embed="rId6"/>
            <a:stretch>
              <a:fillRect/>
            </a:stretch>
          </p:blipFill>
          <p:spPr>
            <a:xfrm>
              <a:off x="3911567" y="1923678"/>
              <a:ext cx="3351385" cy="2714226"/>
            </a:xfrm>
            <a:prstGeom prst="rect">
              <a:avLst/>
            </a:prstGeom>
          </p:spPr>
        </p:pic>
        <p:sp>
          <p:nvSpPr>
            <p:cNvPr id="16" name="Bocadillo: rectángulo 15">
              <a:extLst>
                <a:ext uri="{FF2B5EF4-FFF2-40B4-BE49-F238E27FC236}">
                  <a16:creationId xmlns:a16="http://schemas.microsoft.com/office/drawing/2014/main" id="{F07CDA66-1F15-F88B-AEE2-EA4506B7219B}"/>
                </a:ext>
              </a:extLst>
            </p:cNvPr>
            <p:cNvSpPr/>
            <p:nvPr/>
          </p:nvSpPr>
          <p:spPr>
            <a:xfrm rot="1060049">
              <a:off x="4465152" y="2077803"/>
              <a:ext cx="156346" cy="172633"/>
            </a:xfrm>
            <a:prstGeom prst="wedgeRectCallout">
              <a:avLst>
                <a:gd name="adj1" fmla="val -131608"/>
                <a:gd name="adj2" fmla="val -12218"/>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s-AR" sz="500">
                  <a:solidFill>
                    <a:srgbClr val="FF0000"/>
                  </a:solidFill>
                </a:rPr>
                <a:t>7,0</a:t>
              </a:r>
              <a:endParaRPr lang="es-AR">
                <a:solidFill>
                  <a:srgbClr val="FF0000"/>
                </a:solidFill>
              </a:endParaRPr>
            </a:p>
          </p:txBody>
        </p:sp>
        <p:sp>
          <p:nvSpPr>
            <p:cNvPr id="18" name="Bocadillo: rectángulo 17">
              <a:extLst>
                <a:ext uri="{FF2B5EF4-FFF2-40B4-BE49-F238E27FC236}">
                  <a16:creationId xmlns:a16="http://schemas.microsoft.com/office/drawing/2014/main" id="{4F9B144A-6095-7D0E-02C4-3FC615A5523B}"/>
                </a:ext>
              </a:extLst>
            </p:cNvPr>
            <p:cNvSpPr/>
            <p:nvPr/>
          </p:nvSpPr>
          <p:spPr>
            <a:xfrm rot="1060049">
              <a:off x="4500810" y="2951472"/>
              <a:ext cx="156346" cy="171457"/>
            </a:xfrm>
            <a:prstGeom prst="wedgeRectCallout">
              <a:avLst>
                <a:gd name="adj1" fmla="val -159708"/>
                <a:gd name="adj2" fmla="val -3237"/>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s-AR" sz="500">
                  <a:solidFill>
                    <a:srgbClr val="FF0000"/>
                  </a:solidFill>
                </a:rPr>
                <a:t>6,6</a:t>
              </a:r>
              <a:endParaRPr lang="es-AR">
                <a:solidFill>
                  <a:srgbClr val="FF0000"/>
                </a:solidFill>
              </a:endParaRPr>
            </a:p>
          </p:txBody>
        </p:sp>
        <p:sp>
          <p:nvSpPr>
            <p:cNvPr id="19" name="Bocadillo: rectángulo 18">
              <a:extLst>
                <a:ext uri="{FF2B5EF4-FFF2-40B4-BE49-F238E27FC236}">
                  <a16:creationId xmlns:a16="http://schemas.microsoft.com/office/drawing/2014/main" id="{84889853-5D64-7033-8EA7-EA3743ED573F}"/>
                </a:ext>
              </a:extLst>
            </p:cNvPr>
            <p:cNvSpPr/>
            <p:nvPr/>
          </p:nvSpPr>
          <p:spPr>
            <a:xfrm rot="1060049">
              <a:off x="4499880" y="3860327"/>
              <a:ext cx="156346" cy="171539"/>
            </a:xfrm>
            <a:prstGeom prst="wedgeRectCallout">
              <a:avLst>
                <a:gd name="adj1" fmla="val -179897"/>
                <a:gd name="adj2" fmla="val -5573"/>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s-AR" sz="500">
                  <a:solidFill>
                    <a:srgbClr val="FF0000"/>
                  </a:solidFill>
                </a:rPr>
                <a:t>6,7</a:t>
              </a:r>
              <a:endParaRPr lang="es-AR">
                <a:solidFill>
                  <a:srgbClr val="FF0000"/>
                </a:solidFill>
              </a:endParaRPr>
            </a:p>
          </p:txBody>
        </p:sp>
        <p:sp>
          <p:nvSpPr>
            <p:cNvPr id="20" name="Bocadillo: rectángulo 19">
              <a:extLst>
                <a:ext uri="{FF2B5EF4-FFF2-40B4-BE49-F238E27FC236}">
                  <a16:creationId xmlns:a16="http://schemas.microsoft.com/office/drawing/2014/main" id="{CF2B6CC4-130E-C789-62C1-B9E4A3B2C6EE}"/>
                </a:ext>
              </a:extLst>
            </p:cNvPr>
            <p:cNvSpPr/>
            <p:nvPr/>
          </p:nvSpPr>
          <p:spPr>
            <a:xfrm rot="1060049">
              <a:off x="5489631" y="4053834"/>
              <a:ext cx="156346" cy="172816"/>
            </a:xfrm>
            <a:prstGeom prst="wedgeRectCallout">
              <a:avLst>
                <a:gd name="adj1" fmla="val -173834"/>
                <a:gd name="adj2" fmla="val -21185"/>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s-AR" sz="500">
                  <a:solidFill>
                    <a:srgbClr val="FF0000"/>
                  </a:solidFill>
                </a:rPr>
                <a:t>6,3</a:t>
              </a:r>
              <a:endParaRPr lang="es-AR">
                <a:solidFill>
                  <a:srgbClr val="FF0000"/>
                </a:solidFill>
              </a:endParaRPr>
            </a:p>
          </p:txBody>
        </p:sp>
        <p:sp>
          <p:nvSpPr>
            <p:cNvPr id="21" name="Bocadillo: rectángulo 20">
              <a:extLst>
                <a:ext uri="{FF2B5EF4-FFF2-40B4-BE49-F238E27FC236}">
                  <a16:creationId xmlns:a16="http://schemas.microsoft.com/office/drawing/2014/main" id="{44004707-5703-5320-0BD5-1B326A6C6EDF}"/>
                </a:ext>
              </a:extLst>
            </p:cNvPr>
            <p:cNvSpPr/>
            <p:nvPr/>
          </p:nvSpPr>
          <p:spPr>
            <a:xfrm rot="1060049">
              <a:off x="6153216" y="4071195"/>
              <a:ext cx="156346" cy="172816"/>
            </a:xfrm>
            <a:prstGeom prst="wedgeRectCallout">
              <a:avLst>
                <a:gd name="adj1" fmla="val -173834"/>
                <a:gd name="adj2" fmla="val -21185"/>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s-AR" sz="500">
                  <a:solidFill>
                    <a:srgbClr val="FF0000"/>
                  </a:solidFill>
                </a:rPr>
                <a:t>6,5</a:t>
              </a:r>
              <a:endParaRPr lang="es-AR">
                <a:solidFill>
                  <a:srgbClr val="FF0000"/>
                </a:solidFill>
              </a:endParaRPr>
            </a:p>
          </p:txBody>
        </p:sp>
        <p:sp>
          <p:nvSpPr>
            <p:cNvPr id="22" name="Bocadillo: rectángulo 21">
              <a:extLst>
                <a:ext uri="{FF2B5EF4-FFF2-40B4-BE49-F238E27FC236}">
                  <a16:creationId xmlns:a16="http://schemas.microsoft.com/office/drawing/2014/main" id="{C358BD5C-3694-4252-A4B7-8312D011CCB8}"/>
                </a:ext>
              </a:extLst>
            </p:cNvPr>
            <p:cNvSpPr/>
            <p:nvPr/>
          </p:nvSpPr>
          <p:spPr>
            <a:xfrm rot="1060049">
              <a:off x="6754777" y="4071195"/>
              <a:ext cx="156346" cy="172816"/>
            </a:xfrm>
            <a:prstGeom prst="wedgeRectCallout">
              <a:avLst>
                <a:gd name="adj1" fmla="val -173834"/>
                <a:gd name="adj2" fmla="val -21185"/>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s-AR" sz="500">
                  <a:solidFill>
                    <a:srgbClr val="FF0000"/>
                  </a:solidFill>
                </a:rPr>
                <a:t>6,8</a:t>
              </a:r>
              <a:endParaRPr lang="es-AR">
                <a:solidFill>
                  <a:srgbClr val="FF0000"/>
                </a:solidFill>
              </a:endParaRPr>
            </a:p>
          </p:txBody>
        </p:sp>
        <p:sp>
          <p:nvSpPr>
            <p:cNvPr id="23" name="Bocadillo: rectángulo 22">
              <a:extLst>
                <a:ext uri="{FF2B5EF4-FFF2-40B4-BE49-F238E27FC236}">
                  <a16:creationId xmlns:a16="http://schemas.microsoft.com/office/drawing/2014/main" id="{4E14959E-E73D-0AAD-E926-DEB2AEF78462}"/>
                </a:ext>
              </a:extLst>
            </p:cNvPr>
            <p:cNvSpPr/>
            <p:nvPr/>
          </p:nvSpPr>
          <p:spPr>
            <a:xfrm rot="1060049">
              <a:off x="5538766" y="3408675"/>
              <a:ext cx="156346" cy="172816"/>
            </a:xfrm>
            <a:prstGeom prst="wedgeRectCallout">
              <a:avLst>
                <a:gd name="adj1" fmla="val -173834"/>
                <a:gd name="adj2" fmla="val -21185"/>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s-AR" sz="500">
                  <a:solidFill>
                    <a:srgbClr val="FF0000"/>
                  </a:solidFill>
                </a:rPr>
                <a:t>7,3</a:t>
              </a:r>
              <a:endParaRPr lang="es-AR">
                <a:solidFill>
                  <a:srgbClr val="FF0000"/>
                </a:solidFill>
              </a:endParaRPr>
            </a:p>
          </p:txBody>
        </p:sp>
        <p:sp>
          <p:nvSpPr>
            <p:cNvPr id="24" name="Bocadillo: rectángulo 23">
              <a:extLst>
                <a:ext uri="{FF2B5EF4-FFF2-40B4-BE49-F238E27FC236}">
                  <a16:creationId xmlns:a16="http://schemas.microsoft.com/office/drawing/2014/main" id="{6F91A3BE-B8C5-A615-F677-814C60C714D3}"/>
                </a:ext>
              </a:extLst>
            </p:cNvPr>
            <p:cNvSpPr/>
            <p:nvPr/>
          </p:nvSpPr>
          <p:spPr>
            <a:xfrm rot="1060049">
              <a:off x="6139847" y="3408674"/>
              <a:ext cx="156346" cy="172816"/>
            </a:xfrm>
            <a:prstGeom prst="wedgeRectCallout">
              <a:avLst>
                <a:gd name="adj1" fmla="val -173834"/>
                <a:gd name="adj2" fmla="val -21185"/>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s-AR" sz="500">
                  <a:solidFill>
                    <a:srgbClr val="FF0000"/>
                  </a:solidFill>
                </a:rPr>
                <a:t>7,3</a:t>
              </a:r>
              <a:endParaRPr lang="es-AR">
                <a:solidFill>
                  <a:srgbClr val="FF0000"/>
                </a:solidFill>
              </a:endParaRPr>
            </a:p>
          </p:txBody>
        </p:sp>
        <p:sp>
          <p:nvSpPr>
            <p:cNvPr id="26" name="Bocadillo: rectángulo 25">
              <a:extLst>
                <a:ext uri="{FF2B5EF4-FFF2-40B4-BE49-F238E27FC236}">
                  <a16:creationId xmlns:a16="http://schemas.microsoft.com/office/drawing/2014/main" id="{07DA447F-DC30-44B0-00DD-ED317F9DBB55}"/>
                </a:ext>
              </a:extLst>
            </p:cNvPr>
            <p:cNvSpPr/>
            <p:nvPr/>
          </p:nvSpPr>
          <p:spPr>
            <a:xfrm rot="1060049">
              <a:off x="6757333" y="3390085"/>
              <a:ext cx="156346" cy="172816"/>
            </a:xfrm>
            <a:prstGeom prst="wedgeRectCallout">
              <a:avLst>
                <a:gd name="adj1" fmla="val -173834"/>
                <a:gd name="adj2" fmla="val -21185"/>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s-AR" sz="500">
                  <a:solidFill>
                    <a:srgbClr val="FF0000"/>
                  </a:solidFill>
                </a:rPr>
                <a:t>7,8</a:t>
              </a:r>
              <a:endParaRPr lang="es-AR">
                <a:solidFill>
                  <a:srgbClr val="FF0000"/>
                </a:solidFill>
              </a:endParaRPr>
            </a:p>
          </p:txBody>
        </p:sp>
        <p:sp>
          <p:nvSpPr>
            <p:cNvPr id="27" name="Bocadillo: rectángulo 26">
              <a:extLst>
                <a:ext uri="{FF2B5EF4-FFF2-40B4-BE49-F238E27FC236}">
                  <a16:creationId xmlns:a16="http://schemas.microsoft.com/office/drawing/2014/main" id="{FDA2E8FD-0745-0512-5D94-AAD62AB387B8}"/>
                </a:ext>
              </a:extLst>
            </p:cNvPr>
            <p:cNvSpPr/>
            <p:nvPr/>
          </p:nvSpPr>
          <p:spPr>
            <a:xfrm rot="1060049">
              <a:off x="5538767" y="2758323"/>
              <a:ext cx="156346" cy="172816"/>
            </a:xfrm>
            <a:prstGeom prst="wedgeRectCallout">
              <a:avLst>
                <a:gd name="adj1" fmla="val -173834"/>
                <a:gd name="adj2" fmla="val -21185"/>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s-AR" sz="500">
                  <a:solidFill>
                    <a:srgbClr val="FF0000"/>
                  </a:solidFill>
                </a:rPr>
                <a:t>7,5</a:t>
              </a:r>
              <a:endParaRPr lang="es-AR">
                <a:solidFill>
                  <a:srgbClr val="FF0000"/>
                </a:solidFill>
              </a:endParaRPr>
            </a:p>
          </p:txBody>
        </p:sp>
        <p:sp>
          <p:nvSpPr>
            <p:cNvPr id="28" name="Bocadillo: rectángulo 27">
              <a:extLst>
                <a:ext uri="{FF2B5EF4-FFF2-40B4-BE49-F238E27FC236}">
                  <a16:creationId xmlns:a16="http://schemas.microsoft.com/office/drawing/2014/main" id="{A942B756-FE42-F440-B16A-83BB6CC4ABDF}"/>
                </a:ext>
              </a:extLst>
            </p:cNvPr>
            <p:cNvSpPr/>
            <p:nvPr/>
          </p:nvSpPr>
          <p:spPr>
            <a:xfrm rot="1060049">
              <a:off x="6189497" y="2775684"/>
              <a:ext cx="156346" cy="172816"/>
            </a:xfrm>
            <a:prstGeom prst="wedgeRectCallout">
              <a:avLst>
                <a:gd name="adj1" fmla="val -173834"/>
                <a:gd name="adj2" fmla="val -21185"/>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s-AR" sz="500" baseline="-25000">
                  <a:solidFill>
                    <a:srgbClr val="FF0000"/>
                  </a:solidFill>
                </a:rPr>
                <a:t> </a:t>
              </a:r>
              <a:r>
                <a:rPr lang="es-AR" sz="500">
                  <a:solidFill>
                    <a:srgbClr val="FF0000"/>
                  </a:solidFill>
                </a:rPr>
                <a:t>6,9</a:t>
              </a:r>
              <a:endParaRPr lang="es-AR">
                <a:solidFill>
                  <a:srgbClr val="FF0000"/>
                </a:solidFill>
              </a:endParaRPr>
            </a:p>
          </p:txBody>
        </p:sp>
        <p:sp>
          <p:nvSpPr>
            <p:cNvPr id="29" name="Bocadillo: rectángulo 28">
              <a:extLst>
                <a:ext uri="{FF2B5EF4-FFF2-40B4-BE49-F238E27FC236}">
                  <a16:creationId xmlns:a16="http://schemas.microsoft.com/office/drawing/2014/main" id="{57EFC0DE-3404-8CAF-3A41-727DFF4AE0ED}"/>
                </a:ext>
              </a:extLst>
            </p:cNvPr>
            <p:cNvSpPr/>
            <p:nvPr/>
          </p:nvSpPr>
          <p:spPr>
            <a:xfrm rot="1060049">
              <a:off x="6725909" y="2740684"/>
              <a:ext cx="192405" cy="172816"/>
            </a:xfrm>
            <a:prstGeom prst="wedgeRectCallout">
              <a:avLst>
                <a:gd name="adj1" fmla="val -117440"/>
                <a:gd name="adj2" fmla="val -23830"/>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s-AR" sz="500">
                  <a:solidFill>
                    <a:srgbClr val="FF0000"/>
                  </a:solidFill>
                </a:rPr>
                <a:t>7,6</a:t>
              </a:r>
              <a:endParaRPr lang="es-AR">
                <a:solidFill>
                  <a:srgbClr val="FF0000"/>
                </a:solidFill>
              </a:endParaRPr>
            </a:p>
          </p:txBody>
        </p:sp>
        <p:sp>
          <p:nvSpPr>
            <p:cNvPr id="30" name="Bocadillo: rectángulo 29">
              <a:extLst>
                <a:ext uri="{FF2B5EF4-FFF2-40B4-BE49-F238E27FC236}">
                  <a16:creationId xmlns:a16="http://schemas.microsoft.com/office/drawing/2014/main" id="{03012469-AC6B-44AA-FAA0-695DA7BA70F2}"/>
                </a:ext>
              </a:extLst>
            </p:cNvPr>
            <p:cNvSpPr/>
            <p:nvPr/>
          </p:nvSpPr>
          <p:spPr>
            <a:xfrm rot="1060049">
              <a:off x="5518381" y="2083211"/>
              <a:ext cx="156346" cy="172816"/>
            </a:xfrm>
            <a:prstGeom prst="wedgeRectCallout">
              <a:avLst>
                <a:gd name="adj1" fmla="val -173834"/>
                <a:gd name="adj2" fmla="val -21185"/>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s-AR" sz="500">
                  <a:solidFill>
                    <a:srgbClr val="FF0000"/>
                  </a:solidFill>
                </a:rPr>
                <a:t>7,1</a:t>
              </a:r>
              <a:endParaRPr lang="es-AR">
                <a:solidFill>
                  <a:srgbClr val="FF0000"/>
                </a:solidFill>
              </a:endParaRPr>
            </a:p>
          </p:txBody>
        </p:sp>
        <p:sp>
          <p:nvSpPr>
            <p:cNvPr id="31" name="Bocadillo: rectángulo 30">
              <a:extLst>
                <a:ext uri="{FF2B5EF4-FFF2-40B4-BE49-F238E27FC236}">
                  <a16:creationId xmlns:a16="http://schemas.microsoft.com/office/drawing/2014/main" id="{79F8518A-71BF-71C7-A8B5-BBCB0E71A8AE}"/>
                </a:ext>
              </a:extLst>
            </p:cNvPr>
            <p:cNvSpPr/>
            <p:nvPr/>
          </p:nvSpPr>
          <p:spPr>
            <a:xfrm rot="1060049">
              <a:off x="6154224" y="2124639"/>
              <a:ext cx="156346" cy="172816"/>
            </a:xfrm>
            <a:prstGeom prst="wedgeRectCallout">
              <a:avLst>
                <a:gd name="adj1" fmla="val -173834"/>
                <a:gd name="adj2" fmla="val -21185"/>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s-AR" sz="500">
                  <a:solidFill>
                    <a:srgbClr val="FF0000"/>
                  </a:solidFill>
                </a:rPr>
                <a:t>6,1</a:t>
              </a:r>
              <a:endParaRPr lang="es-AR">
                <a:solidFill>
                  <a:srgbClr val="FF0000"/>
                </a:solidFill>
              </a:endParaRPr>
            </a:p>
          </p:txBody>
        </p:sp>
        <p:sp>
          <p:nvSpPr>
            <p:cNvPr id="32" name="Bocadillo: rectángulo 31">
              <a:extLst>
                <a:ext uri="{FF2B5EF4-FFF2-40B4-BE49-F238E27FC236}">
                  <a16:creationId xmlns:a16="http://schemas.microsoft.com/office/drawing/2014/main" id="{42DADE3E-3A5B-17FD-6A43-46B07E2F5FC9}"/>
                </a:ext>
              </a:extLst>
            </p:cNvPr>
            <p:cNvSpPr/>
            <p:nvPr/>
          </p:nvSpPr>
          <p:spPr>
            <a:xfrm rot="1060049">
              <a:off x="6794615" y="2131672"/>
              <a:ext cx="156346" cy="172816"/>
            </a:xfrm>
            <a:prstGeom prst="wedgeRectCallout">
              <a:avLst>
                <a:gd name="adj1" fmla="val -173834"/>
                <a:gd name="adj2" fmla="val -21185"/>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s-AR" sz="500">
                  <a:solidFill>
                    <a:srgbClr val="FF0000"/>
                  </a:solidFill>
                </a:rPr>
                <a:t>7,4</a:t>
              </a:r>
              <a:endParaRPr lang="es-AR">
                <a:solidFill>
                  <a:srgbClr val="FF0000"/>
                </a:solidFill>
              </a:endParaRPr>
            </a:p>
          </p:txBody>
        </p:sp>
      </p:grpSp>
      <p:sp>
        <p:nvSpPr>
          <p:cNvPr id="33" name="Bocadillo: rectángulo 32">
            <a:extLst>
              <a:ext uri="{FF2B5EF4-FFF2-40B4-BE49-F238E27FC236}">
                <a16:creationId xmlns:a16="http://schemas.microsoft.com/office/drawing/2014/main" id="{3C78060D-CFD1-8B0E-BF17-F6E46CDF6AE3}"/>
              </a:ext>
            </a:extLst>
          </p:cNvPr>
          <p:cNvSpPr/>
          <p:nvPr/>
        </p:nvSpPr>
        <p:spPr>
          <a:xfrm rot="1060049">
            <a:off x="11768980" y="3209148"/>
            <a:ext cx="264504" cy="270621"/>
          </a:xfrm>
          <a:prstGeom prst="wedgeRectCallout">
            <a:avLst>
              <a:gd name="adj1" fmla="val -131608"/>
              <a:gd name="adj2" fmla="val -12218"/>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s-AR" sz="700">
                <a:solidFill>
                  <a:srgbClr val="FF0000"/>
                </a:solidFill>
              </a:rPr>
              <a:t>P</a:t>
            </a:r>
            <a:r>
              <a:rPr lang="es-AR" sz="700" baseline="-25000">
                <a:solidFill>
                  <a:srgbClr val="FF0000"/>
                </a:solidFill>
              </a:rPr>
              <a:t>50</a:t>
            </a:r>
            <a:endParaRPr lang="es-AR" sz="700">
              <a:solidFill>
                <a:srgbClr val="FF0000"/>
              </a:solidFill>
            </a:endParaRPr>
          </a:p>
        </p:txBody>
      </p:sp>
      <p:sp>
        <p:nvSpPr>
          <p:cNvPr id="34" name="CuadroTexto 33">
            <a:extLst>
              <a:ext uri="{FF2B5EF4-FFF2-40B4-BE49-F238E27FC236}">
                <a16:creationId xmlns:a16="http://schemas.microsoft.com/office/drawing/2014/main" id="{F5C73110-9261-BA54-6877-79404ED73732}"/>
              </a:ext>
            </a:extLst>
          </p:cNvPr>
          <p:cNvSpPr txBox="1"/>
          <p:nvPr/>
        </p:nvSpPr>
        <p:spPr>
          <a:xfrm>
            <a:off x="0" y="6534212"/>
            <a:ext cx="12192000" cy="27699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AR" sz="1200" dirty="0">
                <a:latin typeface="Arial" panose="020B0604020202020204" pitchFamily="34" charset="0"/>
                <a:cs typeface="Arial" panose="020B0604020202020204" pitchFamily="34" charset="0"/>
              </a:rPr>
              <a:t>Los valores obtenidos por las herramientas </a:t>
            </a:r>
            <a:r>
              <a:rPr lang="es-AR" sz="1200" dirty="0" err="1">
                <a:latin typeface="Arial" panose="020B0604020202020204" pitchFamily="34" charset="0"/>
                <a:cs typeface="Arial" panose="020B0604020202020204" pitchFamily="34" charset="0"/>
              </a:rPr>
              <a:t>espectrocópicas</a:t>
            </a:r>
            <a:r>
              <a:rPr lang="es-AR" sz="1200" dirty="0">
                <a:latin typeface="Arial" panose="020B0604020202020204" pitchFamily="34" charset="0"/>
                <a:cs typeface="Arial" panose="020B0604020202020204" pitchFamily="34" charset="0"/>
              </a:rPr>
              <a:t> están en el orden de concentración de Gd registrados en rocas y sedimentos analizados por otras técnicas analíticas</a:t>
            </a:r>
          </a:p>
        </p:txBody>
      </p:sp>
      <p:sp>
        <p:nvSpPr>
          <p:cNvPr id="2" name="CuadroTexto 12">
            <a:extLst>
              <a:ext uri="{FF2B5EF4-FFF2-40B4-BE49-F238E27FC236}">
                <a16:creationId xmlns:a16="http://schemas.microsoft.com/office/drawing/2014/main" id="{FC1A83FD-3850-06FC-9F94-A8F2A79FEDA9}"/>
              </a:ext>
            </a:extLst>
          </p:cNvPr>
          <p:cNvSpPr txBox="1"/>
          <p:nvPr/>
        </p:nvSpPr>
        <p:spPr>
          <a:xfrm>
            <a:off x="8971829" y="2156943"/>
            <a:ext cx="1189749" cy="307777"/>
          </a:xfrm>
          <a:prstGeom prst="rect">
            <a:avLst/>
          </a:prstGeom>
          <a:noFill/>
        </p:spPr>
        <p:txBody>
          <a:bodyPr wrap="none" lIns="91440" tIns="45720" rIns="91440" bIns="45720" rtlCol="0" anchor="t">
            <a:spAutoFit/>
          </a:bodyPr>
          <a:lstStyle/>
          <a:p>
            <a:r>
              <a:rPr lang="es-AR" sz="1400" dirty="0">
                <a:latin typeface="Arial"/>
                <a:cs typeface="Arial"/>
              </a:rPr>
              <a:t>Histogramas</a:t>
            </a:r>
            <a:endParaRPr lang="es-AR" sz="1400" dirty="0">
              <a:latin typeface="Arial" panose="020B0604020202020204" pitchFamily="34" charset="0"/>
              <a:cs typeface="Arial" panose="020B0604020202020204" pitchFamily="34" charset="0"/>
            </a:endParaRPr>
          </a:p>
        </p:txBody>
      </p:sp>
      <p:sp>
        <p:nvSpPr>
          <p:cNvPr id="3" name="Marcador de número de diapositiva 2">
            <a:extLst>
              <a:ext uri="{FF2B5EF4-FFF2-40B4-BE49-F238E27FC236}">
                <a16:creationId xmlns:a16="http://schemas.microsoft.com/office/drawing/2014/main" id="{97F9BD30-AA8E-6D14-5701-C05753034D90}"/>
              </a:ext>
            </a:extLst>
          </p:cNvPr>
          <p:cNvSpPr>
            <a:spLocks noGrp="1"/>
          </p:cNvSpPr>
          <p:nvPr>
            <p:ph type="sldNum" sz="quarter" idx="12"/>
          </p:nvPr>
        </p:nvSpPr>
        <p:spPr>
          <a:xfrm>
            <a:off x="11824664" y="6204435"/>
            <a:ext cx="2743200" cy="365125"/>
          </a:xfrm>
        </p:spPr>
        <p:txBody>
          <a:bodyPr/>
          <a:lstStyle/>
          <a:p>
            <a:fld id="{B07A84DF-77A3-4E82-B62C-977FB6CD7776}" type="slidenum">
              <a:rPr lang="es-AR" smtClean="0"/>
              <a:t>11</a:t>
            </a:fld>
            <a:endParaRPr lang="es-AR" dirty="0"/>
          </a:p>
        </p:txBody>
      </p:sp>
    </p:spTree>
    <p:extLst>
      <p:ext uri="{BB962C8B-B14F-4D97-AF65-F5344CB8AC3E}">
        <p14:creationId xmlns:p14="http://schemas.microsoft.com/office/powerpoint/2010/main" val="1817202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9D6D332-2A13-6713-5065-D6C1D89282D7}"/>
              </a:ext>
            </a:extLst>
          </p:cNvPr>
          <p:cNvSpPr txBox="1"/>
          <p:nvPr/>
        </p:nvSpPr>
        <p:spPr>
          <a:xfrm>
            <a:off x="0" y="1080194"/>
            <a:ext cx="12192000" cy="369332"/>
          </a:xfrm>
          <a:prstGeom prst="rect">
            <a:avLst/>
          </a:prstGeom>
        </p:spPr>
        <p:style>
          <a:lnRef idx="1">
            <a:schemeClr val="dk1"/>
          </a:lnRef>
          <a:fillRef idx="3">
            <a:schemeClr val="dk1"/>
          </a:fillRef>
          <a:effectRef idx="2">
            <a:schemeClr val="dk1"/>
          </a:effectRef>
          <a:fontRef idx="minor">
            <a:schemeClr val="lt1"/>
          </a:fontRef>
        </p:style>
        <p:txBody>
          <a:bodyPr wrap="square" lIns="91440" tIns="45720" rIns="91440" bIns="45720" rtlCol="0" anchor="t">
            <a:spAutoFit/>
          </a:bodyPr>
          <a:lstStyle/>
          <a:p>
            <a:r>
              <a:rPr lang="es-AR" dirty="0">
                <a:latin typeface="Arial"/>
                <a:cs typeface="Arial"/>
              </a:rPr>
              <a:t>Resultados: valores medidos de Gd en el subsuelo de la CGSJ,  definición del Fondo Geoquímico del Gd</a:t>
            </a:r>
          </a:p>
        </p:txBody>
      </p:sp>
      <p:pic>
        <p:nvPicPr>
          <p:cNvPr id="5" name="Imagen 4">
            <a:extLst>
              <a:ext uri="{FF2B5EF4-FFF2-40B4-BE49-F238E27FC236}">
                <a16:creationId xmlns:a16="http://schemas.microsoft.com/office/drawing/2014/main" id="{D0B194BF-525D-2980-1DE1-FFE3E4C5C523}"/>
              </a:ext>
            </a:extLst>
          </p:cNvPr>
          <p:cNvPicPr>
            <a:picLocks noChangeAspect="1"/>
          </p:cNvPicPr>
          <p:nvPr/>
        </p:nvPicPr>
        <p:blipFill rotWithShape="1">
          <a:blip r:embed="rId3"/>
          <a:srcRect l="20913" t="12440" r="11217" b="-1"/>
          <a:stretch/>
        </p:blipFill>
        <p:spPr>
          <a:xfrm>
            <a:off x="3660562" y="275761"/>
            <a:ext cx="853440" cy="383697"/>
          </a:xfrm>
          <a:prstGeom prst="rect">
            <a:avLst/>
          </a:prstGeom>
        </p:spPr>
      </p:pic>
      <p:pic>
        <p:nvPicPr>
          <p:cNvPr id="6" name="Imagen 5">
            <a:extLst>
              <a:ext uri="{FF2B5EF4-FFF2-40B4-BE49-F238E27FC236}">
                <a16:creationId xmlns:a16="http://schemas.microsoft.com/office/drawing/2014/main" id="{CD6D8CCB-D081-FB64-34CC-0D32565D8CEA}"/>
              </a:ext>
            </a:extLst>
          </p:cNvPr>
          <p:cNvPicPr>
            <a:picLocks noChangeAspect="1"/>
          </p:cNvPicPr>
          <p:nvPr/>
        </p:nvPicPr>
        <p:blipFill>
          <a:blip r:embed="rId4"/>
          <a:stretch>
            <a:fillRect/>
          </a:stretch>
        </p:blipFill>
        <p:spPr>
          <a:xfrm>
            <a:off x="7622421" y="226314"/>
            <a:ext cx="434539" cy="512533"/>
          </a:xfrm>
          <a:prstGeom prst="rect">
            <a:avLst/>
          </a:prstGeom>
        </p:spPr>
      </p:pic>
      <p:graphicFrame>
        <p:nvGraphicFramePr>
          <p:cNvPr id="2" name="Tabla 1">
            <a:extLst>
              <a:ext uri="{FF2B5EF4-FFF2-40B4-BE49-F238E27FC236}">
                <a16:creationId xmlns:a16="http://schemas.microsoft.com/office/drawing/2014/main" id="{E48730F4-E02F-BCE2-107B-59E4779BB7D0}"/>
              </a:ext>
            </a:extLst>
          </p:cNvPr>
          <p:cNvGraphicFramePr>
            <a:graphicFrameLocks noGrp="1"/>
          </p:cNvGraphicFramePr>
          <p:nvPr>
            <p:extLst>
              <p:ext uri="{D42A27DB-BD31-4B8C-83A1-F6EECF244321}">
                <p14:modId xmlns:p14="http://schemas.microsoft.com/office/powerpoint/2010/main" val="360802569"/>
              </p:ext>
            </p:extLst>
          </p:nvPr>
        </p:nvGraphicFramePr>
        <p:xfrm>
          <a:off x="6171115" y="1639059"/>
          <a:ext cx="5935577" cy="5096664"/>
        </p:xfrm>
        <a:graphic>
          <a:graphicData uri="http://schemas.openxmlformats.org/drawingml/2006/table">
            <a:tbl>
              <a:tblPr firstRow="1" firstCol="1" bandRow="1"/>
              <a:tblGrid>
                <a:gridCol w="1619832">
                  <a:extLst>
                    <a:ext uri="{9D8B030D-6E8A-4147-A177-3AD203B41FA5}">
                      <a16:colId xmlns:a16="http://schemas.microsoft.com/office/drawing/2014/main" val="2997969914"/>
                    </a:ext>
                  </a:extLst>
                </a:gridCol>
                <a:gridCol w="897966">
                  <a:extLst>
                    <a:ext uri="{9D8B030D-6E8A-4147-A177-3AD203B41FA5}">
                      <a16:colId xmlns:a16="http://schemas.microsoft.com/office/drawing/2014/main" val="538631892"/>
                    </a:ext>
                  </a:extLst>
                </a:gridCol>
                <a:gridCol w="602228">
                  <a:extLst>
                    <a:ext uri="{9D8B030D-6E8A-4147-A177-3AD203B41FA5}">
                      <a16:colId xmlns:a16="http://schemas.microsoft.com/office/drawing/2014/main" val="2821412856"/>
                    </a:ext>
                  </a:extLst>
                </a:gridCol>
                <a:gridCol w="939637">
                  <a:extLst>
                    <a:ext uri="{9D8B030D-6E8A-4147-A177-3AD203B41FA5}">
                      <a16:colId xmlns:a16="http://schemas.microsoft.com/office/drawing/2014/main" val="1167057580"/>
                    </a:ext>
                  </a:extLst>
                </a:gridCol>
                <a:gridCol w="602228">
                  <a:extLst>
                    <a:ext uri="{9D8B030D-6E8A-4147-A177-3AD203B41FA5}">
                      <a16:colId xmlns:a16="http://schemas.microsoft.com/office/drawing/2014/main" val="3462288612"/>
                    </a:ext>
                  </a:extLst>
                </a:gridCol>
                <a:gridCol w="657342">
                  <a:extLst>
                    <a:ext uri="{9D8B030D-6E8A-4147-A177-3AD203B41FA5}">
                      <a16:colId xmlns:a16="http://schemas.microsoft.com/office/drawing/2014/main" val="1565071765"/>
                    </a:ext>
                  </a:extLst>
                </a:gridCol>
                <a:gridCol w="616344">
                  <a:extLst>
                    <a:ext uri="{9D8B030D-6E8A-4147-A177-3AD203B41FA5}">
                      <a16:colId xmlns:a16="http://schemas.microsoft.com/office/drawing/2014/main" val="3623227237"/>
                    </a:ext>
                  </a:extLst>
                </a:gridCol>
              </a:tblGrid>
              <a:tr h="165948">
                <a:tc gridSpan="7">
                  <a:txBody>
                    <a:bodyPr/>
                    <a:lstStyle/>
                    <a:p>
                      <a:pPr algn="ctr">
                        <a:lnSpc>
                          <a:spcPct val="107000"/>
                        </a:lnSpc>
                      </a:pPr>
                      <a:r>
                        <a:rPr lang="es-AR" sz="1050" b="1" dirty="0">
                          <a:solidFill>
                            <a:srgbClr val="000000"/>
                          </a:solidFill>
                          <a:effectLst/>
                          <a:latin typeface="Calibri"/>
                          <a:ea typeface="Times New Roman" panose="02020603050405020304" pitchFamily="18" charset="0"/>
                          <a:cs typeface="Times New Roman"/>
                        </a:rPr>
                        <a:t>Flanco Oeste</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val="1663819420"/>
                  </a:ext>
                </a:extLst>
              </a:tr>
              <a:tr h="157214">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Intervalo</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pPr>
                      <a:r>
                        <a:rPr lang="es-AR" sz="1000" b="1" dirty="0" err="1">
                          <a:solidFill>
                            <a:srgbClr val="000000"/>
                          </a:solidFill>
                          <a:effectLst/>
                          <a:latin typeface="Calibri"/>
                          <a:ea typeface="Times New Roman" panose="02020603050405020304" pitchFamily="18" charset="0"/>
                          <a:cs typeface="Times New Roman"/>
                        </a:rPr>
                        <a:t>Aren+Pel</a:t>
                      </a:r>
                      <a:endParaRPr lang="es-AR" sz="1050" dirty="0" err="1">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n</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Areniscas</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n</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Pelitas</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n</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42790429"/>
                  </a:ext>
                </a:extLst>
              </a:tr>
              <a:tr h="157214">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Fm BB</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7,08</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50389</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6,07</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12555</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7,38</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37834</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301695297"/>
                  </a:ext>
                </a:extLst>
              </a:tr>
              <a:tr h="157214">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ST de Fm BB</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7,47</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17239</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6,94</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8363</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7,83</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8876</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4190706336"/>
                  </a:ext>
                </a:extLst>
              </a:tr>
              <a:tr h="157214">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Fm </a:t>
                      </a:r>
                      <a:r>
                        <a:rPr lang="es-AR" sz="1000" b="1" dirty="0" err="1">
                          <a:solidFill>
                            <a:srgbClr val="000000"/>
                          </a:solidFill>
                          <a:effectLst/>
                          <a:latin typeface="Calibri"/>
                          <a:ea typeface="Times New Roman" panose="02020603050405020304" pitchFamily="18" charset="0"/>
                          <a:cs typeface="Times New Roman"/>
                        </a:rPr>
                        <a:t>Cast</a:t>
                      </a:r>
                      <a:endParaRPr lang="es-AR" sz="1050" dirty="0" err="1">
                        <a:solidFill>
                          <a:srgbClr val="000000"/>
                        </a:solidFill>
                        <a:effectLst/>
                        <a:latin typeface="Calibri"/>
                        <a:ea typeface="Times New Roman" panose="02020603050405020304" pitchFamily="18" charset="0"/>
                        <a:cs typeface="Times New Roman"/>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7,3</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11243</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7,28</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8256</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7,65</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2987</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508888142"/>
                  </a:ext>
                </a:extLst>
              </a:tr>
              <a:tr h="157214">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Fm Pozo D129</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6,35</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2840</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6,49</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1373</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6,14</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1467</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486756958"/>
                  </a:ext>
                </a:extLst>
              </a:tr>
              <a:tr h="427973">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Fondo Geoquímico Gd Grupo Chubut</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7,03</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nSpc>
                          <a:spcPct val="107000"/>
                        </a:lnSpc>
                      </a:pPr>
                      <a:endParaRPr lang="es-AR" sz="1050">
                        <a:effectLst/>
                        <a:latin typeface="Calibri" panose="020F0502020204030204" pitchFamily="34" charset="0"/>
                        <a:cs typeface="Times New Roman" panose="02020603050405020304" pitchFamily="18" charset="0"/>
                      </a:endParaRPr>
                    </a:p>
                  </a:txBody>
                  <a:tcPr marL="27624" marR="27624" marT="0" marB="0" anchor="ctr">
                    <a:lnL>
                      <a:noFill/>
                    </a:lnL>
                    <a:lnR>
                      <a:noFill/>
                    </a:lnR>
                    <a:lnT>
                      <a:noFill/>
                    </a:lnT>
                    <a:lnB>
                      <a:noFill/>
                    </a:lnB>
                    <a:solidFill>
                      <a:schemeClr val="bg1"/>
                    </a:solidFill>
                  </a:tcPr>
                </a:tc>
                <a:tc>
                  <a:txBody>
                    <a:bodyPr/>
                    <a:lstStyle/>
                    <a:p>
                      <a:pPr>
                        <a:lnSpc>
                          <a:spcPct val="107000"/>
                        </a:lnSpc>
                      </a:pPr>
                      <a:endParaRPr lang="es-AR" sz="1050">
                        <a:effectLst/>
                        <a:latin typeface="Calibri" panose="020F0502020204030204" pitchFamily="34" charset="0"/>
                        <a:cs typeface="Times New Roman" panose="02020603050405020304" pitchFamily="18" charset="0"/>
                      </a:endParaRPr>
                    </a:p>
                  </a:txBody>
                  <a:tcPr marL="27624" marR="27624" marT="0" marB="0" anchor="ctr">
                    <a:lnL>
                      <a:noFill/>
                    </a:lnL>
                    <a:lnR>
                      <a:noFill/>
                    </a:lnR>
                    <a:lnT>
                      <a:noFill/>
                    </a:lnT>
                    <a:lnB>
                      <a:noFill/>
                    </a:lnB>
                    <a:solidFill>
                      <a:schemeClr val="bg1"/>
                    </a:solidFill>
                  </a:tcPr>
                </a:tc>
                <a:tc>
                  <a:txBody>
                    <a:bodyPr/>
                    <a:lstStyle/>
                    <a:p>
                      <a:pPr>
                        <a:lnSpc>
                          <a:spcPct val="107000"/>
                        </a:lnSpc>
                      </a:pPr>
                      <a:endParaRPr lang="es-AR" sz="1050">
                        <a:effectLst/>
                        <a:latin typeface="Calibri" panose="020F0502020204030204" pitchFamily="34" charset="0"/>
                        <a:cs typeface="Times New Roman" panose="02020603050405020304" pitchFamily="18" charset="0"/>
                      </a:endParaRPr>
                    </a:p>
                  </a:txBody>
                  <a:tcPr marL="27624" marR="27624" marT="0" marB="0" anchor="ctr">
                    <a:lnL>
                      <a:noFill/>
                    </a:lnL>
                    <a:lnR>
                      <a:noFill/>
                    </a:lnR>
                    <a:lnT>
                      <a:noFill/>
                    </a:lnT>
                    <a:lnB>
                      <a:noFill/>
                    </a:lnB>
                    <a:solidFill>
                      <a:schemeClr val="bg1"/>
                    </a:solidFill>
                  </a:tcPr>
                </a:tc>
                <a:tc>
                  <a:txBody>
                    <a:bodyPr/>
                    <a:lstStyle/>
                    <a:p>
                      <a:pPr>
                        <a:lnSpc>
                          <a:spcPct val="107000"/>
                        </a:lnSpc>
                      </a:pPr>
                      <a:endParaRPr lang="es-AR" sz="1050">
                        <a:effectLst/>
                        <a:latin typeface="Calibri" panose="020F0502020204030204" pitchFamily="34" charset="0"/>
                        <a:cs typeface="Times New Roman" panose="02020603050405020304" pitchFamily="18" charset="0"/>
                      </a:endParaRPr>
                    </a:p>
                  </a:txBody>
                  <a:tcPr marL="27624" marR="27624" marT="0" marB="0" anchor="ctr">
                    <a:lnL>
                      <a:noFill/>
                    </a:lnL>
                    <a:lnR>
                      <a:noFill/>
                    </a:lnR>
                    <a:lnT>
                      <a:noFill/>
                    </a:lnT>
                    <a:lnB>
                      <a:noFill/>
                    </a:lnB>
                    <a:solidFill>
                      <a:schemeClr val="bg1"/>
                    </a:solidFill>
                  </a:tcPr>
                </a:tc>
                <a:tc>
                  <a:txBody>
                    <a:bodyPr/>
                    <a:lstStyle/>
                    <a:p>
                      <a:pPr algn="ctr">
                        <a:lnSpc>
                          <a:spcPct val="107000"/>
                        </a:lnSpc>
                      </a:pP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309403328"/>
                  </a:ext>
                </a:extLst>
              </a:tr>
              <a:tr h="314428">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BB+Cast+D129 (a pozo completo)</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7,17</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81711</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pP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pP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pP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pP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36832246"/>
                  </a:ext>
                </a:extLst>
              </a:tr>
              <a:tr h="165948">
                <a:tc gridSpan="7">
                  <a:txBody>
                    <a:bodyPr/>
                    <a:lstStyle/>
                    <a:p>
                      <a:pPr algn="ctr">
                        <a:lnSpc>
                          <a:spcPct val="107000"/>
                        </a:lnSpc>
                      </a:pPr>
                      <a:r>
                        <a:rPr lang="es-AR" sz="1050" b="1" dirty="0">
                          <a:solidFill>
                            <a:srgbClr val="000000"/>
                          </a:solidFill>
                          <a:effectLst/>
                          <a:latin typeface="Calibri"/>
                          <a:ea typeface="Times New Roman" panose="02020603050405020304" pitchFamily="18" charset="0"/>
                          <a:cs typeface="Times New Roman"/>
                        </a:rPr>
                        <a:t>Flanco Sur</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val="4279326313"/>
                  </a:ext>
                </a:extLst>
              </a:tr>
              <a:tr h="157214">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Intervalo</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pPr>
                      <a:r>
                        <a:rPr lang="es-AR" sz="1000" b="1" dirty="0" err="1">
                          <a:solidFill>
                            <a:srgbClr val="000000"/>
                          </a:solidFill>
                          <a:effectLst/>
                          <a:latin typeface="Calibri"/>
                          <a:ea typeface="Times New Roman" panose="02020603050405020304" pitchFamily="18" charset="0"/>
                          <a:cs typeface="Times New Roman"/>
                        </a:rPr>
                        <a:t>Aren+Pel</a:t>
                      </a:r>
                      <a:endParaRPr lang="es-AR" sz="1050" dirty="0" err="1">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n</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Areniscas</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n</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Pelitas</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n</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2193439587"/>
                  </a:ext>
                </a:extLst>
              </a:tr>
              <a:tr h="157214">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Mb. CS1</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6,59</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4055</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5,8</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1405</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6,94</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2650</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057110034"/>
                  </a:ext>
                </a:extLst>
              </a:tr>
              <a:tr h="157214">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Mb. CO</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5,69</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3104</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4,26</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793</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6,25</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2311</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576802160"/>
                  </a:ext>
                </a:extLst>
              </a:tr>
              <a:tr h="157214">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MEC</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7,74</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12412</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5,44</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1379</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7,92</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11033</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273792959"/>
                  </a:ext>
                </a:extLst>
              </a:tr>
              <a:tr h="157214">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Fm Pozo D129</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6,19</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5667</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6,48</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1842</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6,04</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3825</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035807547"/>
                  </a:ext>
                </a:extLst>
              </a:tr>
              <a:tr h="427973">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Fondo Geoquímico Gd Grupo Chubut</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6,51</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nSpc>
                          <a:spcPct val="107000"/>
                        </a:lnSpc>
                      </a:pPr>
                      <a:endParaRPr lang="es-AR" sz="1050">
                        <a:effectLst/>
                        <a:latin typeface="Calibri" panose="020F0502020204030204" pitchFamily="34" charset="0"/>
                        <a:cs typeface="Times New Roman" panose="02020603050405020304" pitchFamily="18" charset="0"/>
                      </a:endParaRPr>
                    </a:p>
                  </a:txBody>
                  <a:tcPr marL="27624" marR="27624" marT="0" marB="0" anchor="ctr">
                    <a:lnL>
                      <a:noFill/>
                    </a:lnL>
                    <a:lnR>
                      <a:noFill/>
                    </a:lnR>
                    <a:lnT>
                      <a:noFill/>
                    </a:lnT>
                    <a:lnB>
                      <a:noFill/>
                    </a:lnB>
                    <a:solidFill>
                      <a:schemeClr val="bg1"/>
                    </a:solidFill>
                  </a:tcPr>
                </a:tc>
                <a:tc>
                  <a:txBody>
                    <a:bodyPr/>
                    <a:lstStyle/>
                    <a:p>
                      <a:pPr>
                        <a:lnSpc>
                          <a:spcPct val="107000"/>
                        </a:lnSpc>
                      </a:pPr>
                      <a:endParaRPr lang="es-AR" sz="1050">
                        <a:effectLst/>
                        <a:latin typeface="Calibri" panose="020F0502020204030204" pitchFamily="34" charset="0"/>
                        <a:cs typeface="Times New Roman" panose="02020603050405020304" pitchFamily="18" charset="0"/>
                      </a:endParaRPr>
                    </a:p>
                  </a:txBody>
                  <a:tcPr marL="27624" marR="27624" marT="0" marB="0" anchor="b">
                    <a:lnL>
                      <a:noFill/>
                    </a:lnL>
                    <a:lnR>
                      <a:noFill/>
                    </a:lnR>
                    <a:lnT>
                      <a:noFill/>
                    </a:lnT>
                    <a:lnB>
                      <a:noFill/>
                    </a:lnB>
                    <a:solidFill>
                      <a:schemeClr val="bg1"/>
                    </a:solidFill>
                  </a:tcPr>
                </a:tc>
                <a:tc>
                  <a:txBody>
                    <a:bodyPr/>
                    <a:lstStyle/>
                    <a:p>
                      <a:pPr>
                        <a:lnSpc>
                          <a:spcPct val="107000"/>
                        </a:lnSpc>
                      </a:pPr>
                      <a:endParaRPr lang="es-AR" sz="1050">
                        <a:effectLst/>
                        <a:latin typeface="Calibri" panose="020F0502020204030204" pitchFamily="34" charset="0"/>
                        <a:cs typeface="Times New Roman" panose="02020603050405020304" pitchFamily="18" charset="0"/>
                      </a:endParaRPr>
                    </a:p>
                  </a:txBody>
                  <a:tcPr marL="27624" marR="27624" marT="0" marB="0" anchor="b">
                    <a:lnL>
                      <a:noFill/>
                    </a:lnL>
                    <a:lnR>
                      <a:noFill/>
                    </a:lnR>
                    <a:lnT>
                      <a:noFill/>
                    </a:lnT>
                    <a:lnB>
                      <a:noFill/>
                    </a:lnB>
                    <a:solidFill>
                      <a:schemeClr val="bg1"/>
                    </a:solidFill>
                  </a:tcPr>
                </a:tc>
                <a:tc>
                  <a:txBody>
                    <a:bodyPr/>
                    <a:lstStyle/>
                    <a:p>
                      <a:pPr>
                        <a:lnSpc>
                          <a:spcPct val="107000"/>
                        </a:lnSpc>
                      </a:pPr>
                      <a:endParaRPr lang="es-AR" sz="1050">
                        <a:effectLst/>
                        <a:latin typeface="Calibri" panose="020F0502020204030204" pitchFamily="34" charset="0"/>
                        <a:cs typeface="Times New Roman" panose="02020603050405020304" pitchFamily="18" charset="0"/>
                      </a:endParaRPr>
                    </a:p>
                  </a:txBody>
                  <a:tcPr marL="27624" marR="27624" marT="0" marB="0" anchor="b">
                    <a:lnL>
                      <a:noFill/>
                    </a:lnL>
                    <a:lnR>
                      <a:noFill/>
                    </a:lnR>
                    <a:lnT>
                      <a:noFill/>
                    </a:lnT>
                    <a:lnB>
                      <a:noFill/>
                    </a:lnB>
                    <a:solidFill>
                      <a:schemeClr val="bg1"/>
                    </a:solidFill>
                  </a:tcPr>
                </a:tc>
                <a:tc>
                  <a:txBody>
                    <a:bodyPr/>
                    <a:lstStyle/>
                    <a:p>
                      <a:pPr algn="l">
                        <a:lnSpc>
                          <a:spcPct val="107000"/>
                        </a:lnSpc>
                      </a:pP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595431880"/>
                  </a:ext>
                </a:extLst>
              </a:tr>
              <a:tr h="314428">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BB+Cast+D129 (a pozo completo)</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6,98</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25238</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pP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pP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pP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pP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31968295"/>
                  </a:ext>
                </a:extLst>
              </a:tr>
              <a:tr h="165948">
                <a:tc gridSpan="7">
                  <a:txBody>
                    <a:bodyPr/>
                    <a:lstStyle/>
                    <a:p>
                      <a:pPr algn="ctr">
                        <a:lnSpc>
                          <a:spcPct val="107000"/>
                        </a:lnSpc>
                      </a:pPr>
                      <a:r>
                        <a:rPr lang="es-AR" sz="1050" b="1" dirty="0">
                          <a:solidFill>
                            <a:srgbClr val="000000"/>
                          </a:solidFill>
                          <a:effectLst/>
                          <a:latin typeface="Calibri"/>
                          <a:ea typeface="Times New Roman" panose="02020603050405020304" pitchFamily="18" charset="0"/>
                          <a:cs typeface="Times New Roman"/>
                        </a:rPr>
                        <a:t>Flanco Norte</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val="2505884090"/>
                  </a:ext>
                </a:extLst>
              </a:tr>
              <a:tr h="157214">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Intervalo</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pPr>
                      <a:r>
                        <a:rPr lang="es-AR" sz="1000" b="1" dirty="0" err="1">
                          <a:solidFill>
                            <a:srgbClr val="000000"/>
                          </a:solidFill>
                          <a:effectLst/>
                          <a:latin typeface="Calibri"/>
                          <a:ea typeface="Times New Roman" panose="02020603050405020304" pitchFamily="18" charset="0"/>
                          <a:cs typeface="Times New Roman"/>
                        </a:rPr>
                        <a:t>Aren+Pel</a:t>
                      </a:r>
                      <a:endParaRPr lang="es-AR" sz="1050" dirty="0" err="1">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n</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Areniscas</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n</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Pelitas</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n</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3873284793"/>
                  </a:ext>
                </a:extLst>
              </a:tr>
              <a:tr h="157214">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Fm ET</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6,36</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7405</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6,09</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2156</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6,50</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5249</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768849781"/>
                  </a:ext>
                </a:extLst>
              </a:tr>
              <a:tr h="157214">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Fm CR</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5,97</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29729</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5,19</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13746</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6,57</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15983</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802393196"/>
                  </a:ext>
                </a:extLst>
              </a:tr>
              <a:tr h="157214">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Fm MEC</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7,09</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38991</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6,35</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9921</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7,34</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29070</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660971731"/>
                  </a:ext>
                </a:extLst>
              </a:tr>
              <a:tr h="157214">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Fm Pozo D129</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7,33</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4252</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7,49</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1417</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7,26</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2835</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929553759"/>
                  </a:ext>
                </a:extLst>
              </a:tr>
              <a:tr h="427973">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Fondo Geoquímico Gd Grupo Chubut</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6,66</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a:noFill/>
                    </a:lnB>
                    <a:solidFill>
                      <a:schemeClr val="bg1"/>
                    </a:solidFill>
                  </a:tcPr>
                </a:tc>
                <a:tc>
                  <a:txBody>
                    <a:bodyPr/>
                    <a:lstStyle/>
                    <a:p>
                      <a:pPr>
                        <a:lnSpc>
                          <a:spcPct val="107000"/>
                        </a:lnSpc>
                      </a:pPr>
                      <a:endParaRPr lang="es-AR" sz="1050">
                        <a:effectLst/>
                        <a:latin typeface="Calibri" panose="020F0502020204030204" pitchFamily="34" charset="0"/>
                        <a:cs typeface="Times New Roman" panose="02020603050405020304" pitchFamily="18" charset="0"/>
                      </a:endParaRPr>
                    </a:p>
                  </a:txBody>
                  <a:tcPr marL="27624" marR="27624" marT="0" marB="0" anchor="ctr">
                    <a:lnL>
                      <a:noFill/>
                    </a:lnL>
                    <a:lnR>
                      <a:noFill/>
                    </a:lnR>
                    <a:lnT>
                      <a:noFill/>
                    </a:lnT>
                    <a:lnB>
                      <a:noFill/>
                    </a:lnB>
                    <a:solidFill>
                      <a:schemeClr val="bg1"/>
                    </a:solidFill>
                  </a:tcPr>
                </a:tc>
                <a:tc>
                  <a:txBody>
                    <a:bodyPr/>
                    <a:lstStyle/>
                    <a:p>
                      <a:pPr>
                        <a:lnSpc>
                          <a:spcPct val="107000"/>
                        </a:lnSpc>
                      </a:pPr>
                      <a:endParaRPr lang="es-AR" sz="1050">
                        <a:effectLst/>
                        <a:latin typeface="Calibri" panose="020F0502020204030204" pitchFamily="34" charset="0"/>
                        <a:cs typeface="Times New Roman" panose="02020603050405020304" pitchFamily="18" charset="0"/>
                      </a:endParaRPr>
                    </a:p>
                  </a:txBody>
                  <a:tcPr marL="27624" marR="27624" marT="0" marB="0" anchor="ctr">
                    <a:lnL>
                      <a:noFill/>
                    </a:lnL>
                    <a:lnR>
                      <a:noFill/>
                    </a:lnR>
                    <a:lnT>
                      <a:noFill/>
                    </a:lnT>
                    <a:lnB>
                      <a:noFill/>
                    </a:lnB>
                    <a:solidFill>
                      <a:schemeClr val="bg1"/>
                    </a:solidFill>
                  </a:tcPr>
                </a:tc>
                <a:tc>
                  <a:txBody>
                    <a:bodyPr/>
                    <a:lstStyle/>
                    <a:p>
                      <a:pPr>
                        <a:lnSpc>
                          <a:spcPct val="107000"/>
                        </a:lnSpc>
                      </a:pPr>
                      <a:endParaRPr lang="es-AR" sz="1050">
                        <a:effectLst/>
                        <a:latin typeface="Calibri" panose="020F0502020204030204" pitchFamily="34" charset="0"/>
                        <a:cs typeface="Times New Roman" panose="02020603050405020304" pitchFamily="18" charset="0"/>
                      </a:endParaRPr>
                    </a:p>
                  </a:txBody>
                  <a:tcPr marL="27624" marR="27624" marT="0" marB="0" anchor="ctr">
                    <a:lnL>
                      <a:noFill/>
                    </a:lnL>
                    <a:lnR>
                      <a:noFill/>
                    </a:lnR>
                    <a:lnT>
                      <a:noFill/>
                    </a:lnT>
                    <a:lnB>
                      <a:noFill/>
                    </a:lnB>
                    <a:solidFill>
                      <a:schemeClr val="bg1"/>
                    </a:solidFill>
                  </a:tcPr>
                </a:tc>
                <a:tc>
                  <a:txBody>
                    <a:bodyPr/>
                    <a:lstStyle/>
                    <a:p>
                      <a:pPr>
                        <a:lnSpc>
                          <a:spcPct val="107000"/>
                        </a:lnSpc>
                      </a:pPr>
                      <a:endParaRPr lang="es-AR" sz="1050">
                        <a:effectLst/>
                        <a:latin typeface="Calibri" panose="020F0502020204030204" pitchFamily="34" charset="0"/>
                        <a:cs typeface="Times New Roman" panose="02020603050405020304" pitchFamily="18" charset="0"/>
                      </a:endParaRPr>
                    </a:p>
                  </a:txBody>
                  <a:tcPr marL="27624" marR="27624" marT="0" marB="0" anchor="ctr">
                    <a:lnL>
                      <a:noFill/>
                    </a:lnL>
                    <a:lnR>
                      <a:noFill/>
                    </a:lnR>
                    <a:lnT>
                      <a:noFill/>
                    </a:lnT>
                    <a:lnB>
                      <a:noFill/>
                    </a:lnB>
                    <a:solidFill>
                      <a:schemeClr val="bg1"/>
                    </a:solidFill>
                  </a:tcPr>
                </a:tc>
                <a:tc>
                  <a:txBody>
                    <a:bodyPr/>
                    <a:lstStyle/>
                    <a:p>
                      <a:pPr algn="ctr">
                        <a:lnSpc>
                          <a:spcPct val="107000"/>
                        </a:lnSpc>
                      </a:pP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114376651"/>
                  </a:ext>
                </a:extLst>
              </a:tr>
              <a:tr h="314428">
                <a:tc>
                  <a:txBody>
                    <a:bodyPr/>
                    <a:lstStyle/>
                    <a:p>
                      <a:pPr algn="ctr">
                        <a:lnSpc>
                          <a:spcPct val="107000"/>
                        </a:lnSpc>
                      </a:pPr>
                      <a:r>
                        <a:rPr lang="es-AR" sz="1000" b="1" dirty="0">
                          <a:solidFill>
                            <a:srgbClr val="000000"/>
                          </a:solidFill>
                          <a:effectLst/>
                          <a:latin typeface="Calibri"/>
                          <a:ea typeface="Times New Roman" panose="02020603050405020304" pitchFamily="18" charset="0"/>
                          <a:cs typeface="Times New Roman"/>
                        </a:rPr>
                        <a:t>BB+Cast+D129 (a pozo completo)</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6,65</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pPr>
                      <a:r>
                        <a:rPr lang="es-AR" sz="1000" dirty="0">
                          <a:solidFill>
                            <a:srgbClr val="000000"/>
                          </a:solidFill>
                          <a:effectLst/>
                          <a:latin typeface="Calibri"/>
                          <a:ea typeface="Times New Roman" panose="02020603050405020304" pitchFamily="18" charset="0"/>
                          <a:cs typeface="Times New Roman"/>
                        </a:rPr>
                        <a:t>80377</a:t>
                      </a: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pP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pP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pP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pPr>
                      <a:endParaRPr lang="es-AR" sz="1050" dirty="0">
                        <a:solidFill>
                          <a:srgbClr val="000000"/>
                        </a:solidFill>
                        <a:effectLst/>
                        <a:latin typeface="Calibri"/>
                        <a:ea typeface="Times New Roman" panose="02020603050405020304" pitchFamily="18" charset="0"/>
                        <a:cs typeface="Times New Roman"/>
                      </a:endParaRPr>
                    </a:p>
                  </a:txBody>
                  <a:tcPr marL="27624" marR="27624"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75909158"/>
                  </a:ext>
                </a:extLst>
              </a:tr>
            </a:tbl>
          </a:graphicData>
        </a:graphic>
      </p:graphicFrame>
      <p:sp>
        <p:nvSpPr>
          <p:cNvPr id="9" name="CuadroTexto 8">
            <a:extLst>
              <a:ext uri="{FF2B5EF4-FFF2-40B4-BE49-F238E27FC236}">
                <a16:creationId xmlns:a16="http://schemas.microsoft.com/office/drawing/2014/main" id="{82DCC928-A29C-5F92-715E-4E65432D395E}"/>
              </a:ext>
            </a:extLst>
          </p:cNvPr>
          <p:cNvSpPr txBox="1"/>
          <p:nvPr/>
        </p:nvSpPr>
        <p:spPr>
          <a:xfrm>
            <a:off x="6495880" y="1418748"/>
            <a:ext cx="5516447" cy="461665"/>
          </a:xfrm>
          <a:prstGeom prst="rect">
            <a:avLst/>
          </a:prstGeom>
          <a:noFill/>
        </p:spPr>
        <p:txBody>
          <a:bodyPr wrap="none" rtlCol="0">
            <a:spAutoFit/>
          </a:bodyPr>
          <a:lstStyle/>
          <a:p>
            <a:r>
              <a:rPr lang="es-AR" sz="1200" dirty="0"/>
              <a:t>Concentración P50 de Gd (ppm) para la columna Productiva de CGSJ de las </a:t>
            </a:r>
            <a:r>
              <a:rPr lang="es-AR" sz="1200" dirty="0" err="1"/>
              <a:t>htas</a:t>
            </a:r>
            <a:r>
              <a:rPr lang="es-AR" sz="1200" dirty="0"/>
              <a:t>. A y B</a:t>
            </a:r>
          </a:p>
          <a:p>
            <a:endParaRPr lang="es-AR" sz="1200" dirty="0"/>
          </a:p>
        </p:txBody>
      </p:sp>
      <p:sp>
        <p:nvSpPr>
          <p:cNvPr id="11" name="CuadroTexto 10">
            <a:extLst>
              <a:ext uri="{FF2B5EF4-FFF2-40B4-BE49-F238E27FC236}">
                <a16:creationId xmlns:a16="http://schemas.microsoft.com/office/drawing/2014/main" id="{2BDD93CA-6AD5-F288-665C-60EC2742CB1F}"/>
              </a:ext>
            </a:extLst>
          </p:cNvPr>
          <p:cNvSpPr txBox="1"/>
          <p:nvPr/>
        </p:nvSpPr>
        <p:spPr>
          <a:xfrm>
            <a:off x="0" y="1676474"/>
            <a:ext cx="6041073" cy="5016758"/>
          </a:xfrm>
          <a:prstGeom prst="rect">
            <a:avLst/>
          </a:prstGeom>
          <a:noFill/>
        </p:spPr>
        <p:txBody>
          <a:bodyPr wrap="square">
            <a:spAutoFit/>
          </a:bodyPr>
          <a:lstStyle/>
          <a:p>
            <a:pPr algn="just"/>
            <a:r>
              <a:rPr lang="es-MX" sz="1600" dirty="0">
                <a:latin typeface="Arial" panose="020B0604020202020204" pitchFamily="34" charset="0"/>
                <a:cs typeface="Arial" panose="020B0604020202020204" pitchFamily="34" charset="0"/>
              </a:rPr>
              <a:t>Las concentraciones de Gd se encuentran en el rango normal de las concentraciones naturales. </a:t>
            </a:r>
          </a:p>
          <a:p>
            <a:pPr algn="just"/>
            <a:endParaRPr lang="es-MX" sz="1600" dirty="0">
              <a:latin typeface="Arial" panose="020B0604020202020204" pitchFamily="34" charset="0"/>
              <a:cs typeface="Arial" panose="020B0604020202020204" pitchFamily="34" charset="0"/>
            </a:endParaRPr>
          </a:p>
          <a:p>
            <a:pPr algn="just"/>
            <a:r>
              <a:rPr lang="es-MX" sz="1600" dirty="0">
                <a:latin typeface="Arial" panose="020B0604020202020204" pitchFamily="34" charset="0"/>
                <a:cs typeface="Arial" panose="020B0604020202020204" pitchFamily="34" charset="0"/>
              </a:rPr>
              <a:t>Se consideró que el Fondo Geoquímico para el Gd en el subsuelo de la cuenca puede ser obtenido del valor de referencia del percentil P</a:t>
            </a:r>
            <a:r>
              <a:rPr lang="es-MX" sz="1600" baseline="-25000" dirty="0">
                <a:latin typeface="Arial" panose="020B0604020202020204" pitchFamily="34" charset="0"/>
                <a:cs typeface="Arial" panose="020B0604020202020204" pitchFamily="34" charset="0"/>
              </a:rPr>
              <a:t>50</a:t>
            </a:r>
            <a:r>
              <a:rPr lang="es-MX" sz="1600" dirty="0">
                <a:latin typeface="Arial" panose="020B0604020202020204" pitchFamily="34" charset="0"/>
                <a:cs typeface="Arial" panose="020B0604020202020204" pitchFamily="34" charset="0"/>
              </a:rPr>
              <a:t> según el ámbito morfoestructural, tipo litológico e intervalo de interés. </a:t>
            </a:r>
          </a:p>
          <a:p>
            <a:pPr algn="just"/>
            <a:r>
              <a:rPr lang="es-MX" sz="1600" dirty="0">
                <a:latin typeface="Arial" panose="020B0604020202020204" pitchFamily="34" charset="0"/>
                <a:cs typeface="Arial" panose="020B0604020202020204" pitchFamily="34" charset="0"/>
              </a:rPr>
              <a:t> </a:t>
            </a:r>
          </a:p>
          <a:p>
            <a:pPr marL="171450" indent="-171450" algn="just">
              <a:buFont typeface="Arial" panose="020B0604020202020204" pitchFamily="34" charset="0"/>
              <a:buChar char="•"/>
            </a:pPr>
            <a:r>
              <a:rPr lang="es-MX" sz="1600" b="1" dirty="0">
                <a:latin typeface="Arial" panose="020B0604020202020204" pitchFamily="34" charset="0"/>
                <a:cs typeface="Arial" panose="020B0604020202020204" pitchFamily="34" charset="0"/>
              </a:rPr>
              <a:t>Flanco Oeste</a:t>
            </a:r>
            <a:r>
              <a:rPr lang="es-MX" sz="1600" dirty="0">
                <a:latin typeface="Arial" panose="020B0604020202020204" pitchFamily="34" charset="0"/>
                <a:cs typeface="Arial" panose="020B0604020202020204" pitchFamily="34" charset="0"/>
              </a:rPr>
              <a:t>: baja dispersión de concentraciones de Gd del fondo geoquímico de Gd, P</a:t>
            </a:r>
            <a:r>
              <a:rPr lang="es-MX" sz="1600" baseline="-25000" dirty="0">
                <a:latin typeface="Arial" panose="020B0604020202020204" pitchFamily="34" charset="0"/>
                <a:cs typeface="Arial" panose="020B0604020202020204" pitchFamily="34" charset="0"/>
              </a:rPr>
              <a:t>50</a:t>
            </a:r>
            <a:r>
              <a:rPr lang="es-MX" sz="1600" dirty="0">
                <a:latin typeface="Arial" panose="020B0604020202020204" pitchFamily="34" charset="0"/>
                <a:cs typeface="Arial" panose="020B0604020202020204" pitchFamily="34" charset="0"/>
              </a:rPr>
              <a:t> entre 6,07 y 7,83 ppm.</a:t>
            </a:r>
          </a:p>
          <a:p>
            <a:pPr algn="just"/>
            <a:endParaRPr lang="es-MX" sz="16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MX" sz="1600" b="1" dirty="0">
                <a:latin typeface="Arial" panose="020B0604020202020204" pitchFamily="34" charset="0"/>
                <a:cs typeface="Arial" panose="020B0604020202020204" pitchFamily="34" charset="0"/>
              </a:rPr>
              <a:t>Flanco Sur</a:t>
            </a:r>
            <a:r>
              <a:rPr lang="es-MX" sz="1600" dirty="0">
                <a:latin typeface="Arial" panose="020B0604020202020204" pitchFamily="34" charset="0"/>
                <a:cs typeface="Arial" panose="020B0604020202020204" pitchFamily="34" charset="0"/>
              </a:rPr>
              <a:t>: mayor dispersión del fondo geoquímico de Gd, P</a:t>
            </a:r>
            <a:r>
              <a:rPr lang="es-MX" sz="1600" baseline="-25000" dirty="0">
                <a:latin typeface="Arial" panose="020B0604020202020204" pitchFamily="34" charset="0"/>
                <a:cs typeface="Arial" panose="020B0604020202020204" pitchFamily="34" charset="0"/>
              </a:rPr>
              <a:t>50</a:t>
            </a:r>
            <a:r>
              <a:rPr lang="es-MX" sz="1600" dirty="0">
                <a:latin typeface="Arial" panose="020B0604020202020204" pitchFamily="34" charset="0"/>
                <a:cs typeface="Arial" panose="020B0604020202020204" pitchFamily="34" charset="0"/>
              </a:rPr>
              <a:t> entre 4,26 y 7,92 ppm.</a:t>
            </a:r>
          </a:p>
          <a:p>
            <a:pPr algn="just"/>
            <a:endParaRPr lang="es-MX" sz="16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MX" sz="1600" b="1" dirty="0">
                <a:latin typeface="Arial" panose="020B0604020202020204" pitchFamily="34" charset="0"/>
                <a:cs typeface="Arial" panose="020B0604020202020204" pitchFamily="34" charset="0"/>
              </a:rPr>
              <a:t>Flanco Norte</a:t>
            </a:r>
            <a:r>
              <a:rPr lang="es-MX" sz="1600" dirty="0">
                <a:latin typeface="Arial" panose="020B0604020202020204" pitchFamily="34" charset="0"/>
                <a:cs typeface="Arial" panose="020B0604020202020204" pitchFamily="34" charset="0"/>
              </a:rPr>
              <a:t>: P</a:t>
            </a:r>
            <a:r>
              <a:rPr lang="es-MX" sz="1600" baseline="-25000" dirty="0">
                <a:latin typeface="Arial" panose="020B0604020202020204" pitchFamily="34" charset="0"/>
                <a:cs typeface="Arial" panose="020B0604020202020204" pitchFamily="34" charset="0"/>
              </a:rPr>
              <a:t>50 </a:t>
            </a:r>
            <a:r>
              <a:rPr lang="es-MX" sz="1600" dirty="0">
                <a:latin typeface="Arial" panose="020B0604020202020204" pitchFamily="34" charset="0"/>
                <a:cs typeface="Arial" panose="020B0604020202020204" pitchFamily="34" charset="0"/>
              </a:rPr>
              <a:t>entre 5,19 y 7,49 ppm.</a:t>
            </a:r>
          </a:p>
          <a:p>
            <a:pPr algn="just"/>
            <a:endParaRPr lang="es-MX" sz="1600" dirty="0">
              <a:latin typeface="Arial" panose="020B0604020202020204" pitchFamily="34" charset="0"/>
              <a:cs typeface="Arial" panose="020B0604020202020204" pitchFamily="34" charset="0"/>
            </a:endParaRPr>
          </a:p>
          <a:p>
            <a:pPr algn="just"/>
            <a:r>
              <a:rPr lang="es-MX" sz="1600" dirty="0">
                <a:latin typeface="Arial" panose="020B0604020202020204" pitchFamily="34" charset="0"/>
                <a:cs typeface="Arial" panose="020B0604020202020204" pitchFamily="34" charset="0"/>
              </a:rPr>
              <a:t>Para todas las formaciones, las areniscas presentan concentraciones más bajas que las pelitas, excepto para la Fm. Pozo D-129, donde la relación se invierte.</a:t>
            </a:r>
            <a:endParaRPr lang="es-AR" sz="1600" dirty="0">
              <a:latin typeface="Arial" panose="020B0604020202020204" pitchFamily="34" charset="0"/>
              <a:cs typeface="Arial" panose="020B0604020202020204" pitchFamily="34" charset="0"/>
            </a:endParaRPr>
          </a:p>
          <a:p>
            <a:pPr algn="just"/>
            <a:r>
              <a:rPr lang="es-MX" sz="1600" dirty="0">
                <a:latin typeface="Arial" panose="020B0604020202020204" pitchFamily="34" charset="0"/>
                <a:cs typeface="Arial" panose="020B0604020202020204" pitchFamily="34" charset="0"/>
              </a:rPr>
              <a:t> </a:t>
            </a:r>
            <a:endParaRPr lang="es-AR" sz="1600" dirty="0">
              <a:latin typeface="Arial" panose="020B0604020202020204" pitchFamily="34" charset="0"/>
              <a:cs typeface="Arial" panose="020B0604020202020204" pitchFamily="34" charset="0"/>
            </a:endParaRPr>
          </a:p>
        </p:txBody>
      </p:sp>
      <p:sp>
        <p:nvSpPr>
          <p:cNvPr id="3" name="Marcador de número de diapositiva 2">
            <a:extLst>
              <a:ext uri="{FF2B5EF4-FFF2-40B4-BE49-F238E27FC236}">
                <a16:creationId xmlns:a16="http://schemas.microsoft.com/office/drawing/2014/main" id="{F2C4AA3A-646F-2740-B869-CF2F68F8C29F}"/>
              </a:ext>
            </a:extLst>
          </p:cNvPr>
          <p:cNvSpPr>
            <a:spLocks noGrp="1"/>
          </p:cNvSpPr>
          <p:nvPr>
            <p:ph type="sldNum" sz="quarter" idx="12"/>
          </p:nvPr>
        </p:nvSpPr>
        <p:spPr>
          <a:xfrm>
            <a:off x="0" y="6555055"/>
            <a:ext cx="2743200" cy="365125"/>
          </a:xfrm>
        </p:spPr>
        <p:txBody>
          <a:bodyPr/>
          <a:lstStyle/>
          <a:p>
            <a:fld id="{B07A84DF-77A3-4E82-B62C-977FB6CD7776}" type="slidenum">
              <a:rPr lang="es-AR" smtClean="0"/>
              <a:t>12</a:t>
            </a:fld>
            <a:endParaRPr lang="es-AR" dirty="0"/>
          </a:p>
        </p:txBody>
      </p:sp>
    </p:spTree>
    <p:extLst>
      <p:ext uri="{BB962C8B-B14F-4D97-AF65-F5344CB8AC3E}">
        <p14:creationId xmlns:p14="http://schemas.microsoft.com/office/powerpoint/2010/main" val="3511324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9D6D332-2A13-6713-5065-D6C1D89282D7}"/>
              </a:ext>
            </a:extLst>
          </p:cNvPr>
          <p:cNvSpPr txBox="1"/>
          <p:nvPr/>
        </p:nvSpPr>
        <p:spPr>
          <a:xfrm>
            <a:off x="0" y="1080194"/>
            <a:ext cx="12192000" cy="369332"/>
          </a:xfrm>
          <a:prstGeom prst="rect">
            <a:avLst/>
          </a:prstGeom>
        </p:spPr>
        <p:style>
          <a:lnRef idx="1">
            <a:schemeClr val="dk1"/>
          </a:lnRef>
          <a:fillRef idx="3">
            <a:schemeClr val="dk1"/>
          </a:fillRef>
          <a:effectRef idx="2">
            <a:schemeClr val="dk1"/>
          </a:effectRef>
          <a:fontRef idx="minor">
            <a:schemeClr val="lt1"/>
          </a:fontRef>
        </p:style>
        <p:txBody>
          <a:bodyPr wrap="square" lIns="91440" tIns="45720" rIns="91440" bIns="45720" rtlCol="0" anchor="t">
            <a:spAutoFit/>
          </a:bodyPr>
          <a:lstStyle/>
          <a:p>
            <a:r>
              <a:rPr lang="es-AR" dirty="0">
                <a:latin typeface="Arial"/>
                <a:cs typeface="Arial"/>
              </a:rPr>
              <a:t>Resultados: comparación de las 3 herramientas usadas en la CGSJ</a:t>
            </a:r>
          </a:p>
        </p:txBody>
      </p:sp>
      <p:pic>
        <p:nvPicPr>
          <p:cNvPr id="5" name="Imagen 4">
            <a:extLst>
              <a:ext uri="{FF2B5EF4-FFF2-40B4-BE49-F238E27FC236}">
                <a16:creationId xmlns:a16="http://schemas.microsoft.com/office/drawing/2014/main" id="{D0B194BF-525D-2980-1DE1-FFE3E4C5C523}"/>
              </a:ext>
            </a:extLst>
          </p:cNvPr>
          <p:cNvPicPr>
            <a:picLocks noChangeAspect="1"/>
          </p:cNvPicPr>
          <p:nvPr/>
        </p:nvPicPr>
        <p:blipFill rotWithShape="1">
          <a:blip r:embed="rId3"/>
          <a:srcRect l="20913" t="12440" r="11217" b="-1"/>
          <a:stretch/>
        </p:blipFill>
        <p:spPr>
          <a:xfrm>
            <a:off x="3660562" y="275761"/>
            <a:ext cx="853440" cy="383697"/>
          </a:xfrm>
          <a:prstGeom prst="rect">
            <a:avLst/>
          </a:prstGeom>
        </p:spPr>
      </p:pic>
      <p:pic>
        <p:nvPicPr>
          <p:cNvPr id="6" name="Imagen 5">
            <a:extLst>
              <a:ext uri="{FF2B5EF4-FFF2-40B4-BE49-F238E27FC236}">
                <a16:creationId xmlns:a16="http://schemas.microsoft.com/office/drawing/2014/main" id="{CD6D8CCB-D081-FB64-34CC-0D32565D8CEA}"/>
              </a:ext>
            </a:extLst>
          </p:cNvPr>
          <p:cNvPicPr>
            <a:picLocks noChangeAspect="1"/>
          </p:cNvPicPr>
          <p:nvPr/>
        </p:nvPicPr>
        <p:blipFill>
          <a:blip r:embed="rId4"/>
          <a:stretch>
            <a:fillRect/>
          </a:stretch>
        </p:blipFill>
        <p:spPr>
          <a:xfrm>
            <a:off x="7622421" y="226314"/>
            <a:ext cx="434539" cy="512533"/>
          </a:xfrm>
          <a:prstGeom prst="rect">
            <a:avLst/>
          </a:prstGeom>
        </p:spPr>
      </p:pic>
      <p:pic>
        <p:nvPicPr>
          <p:cNvPr id="3" name="Imagen 2">
            <a:extLst>
              <a:ext uri="{FF2B5EF4-FFF2-40B4-BE49-F238E27FC236}">
                <a16:creationId xmlns:a16="http://schemas.microsoft.com/office/drawing/2014/main" id="{386ED36D-D4E0-1277-41BC-7D384ACFE32B}"/>
              </a:ext>
            </a:extLst>
          </p:cNvPr>
          <p:cNvPicPr>
            <a:picLocks noChangeAspect="1"/>
          </p:cNvPicPr>
          <p:nvPr/>
        </p:nvPicPr>
        <p:blipFill>
          <a:blip r:embed="rId5"/>
          <a:stretch>
            <a:fillRect/>
          </a:stretch>
        </p:blipFill>
        <p:spPr>
          <a:xfrm>
            <a:off x="6646500" y="1893271"/>
            <a:ext cx="5088519" cy="4738415"/>
          </a:xfrm>
          <a:prstGeom prst="rect">
            <a:avLst/>
          </a:prstGeom>
        </p:spPr>
      </p:pic>
      <p:sp>
        <p:nvSpPr>
          <p:cNvPr id="7" name="CuadroTexto 6">
            <a:extLst>
              <a:ext uri="{FF2B5EF4-FFF2-40B4-BE49-F238E27FC236}">
                <a16:creationId xmlns:a16="http://schemas.microsoft.com/office/drawing/2014/main" id="{7FB3E1DE-D762-7C2C-3C29-ABA5F80A50CC}"/>
              </a:ext>
            </a:extLst>
          </p:cNvPr>
          <p:cNvSpPr txBox="1"/>
          <p:nvPr/>
        </p:nvSpPr>
        <p:spPr>
          <a:xfrm>
            <a:off x="7344265" y="1518681"/>
            <a:ext cx="4428281" cy="523220"/>
          </a:xfrm>
          <a:prstGeom prst="rect">
            <a:avLst/>
          </a:prstGeom>
          <a:noFill/>
        </p:spPr>
        <p:txBody>
          <a:bodyPr wrap="square" rtlCol="0">
            <a:spAutoFit/>
          </a:bodyPr>
          <a:lstStyle/>
          <a:p>
            <a:r>
              <a:rPr lang="es-AR" sz="1400" dirty="0">
                <a:latin typeface="Arial"/>
                <a:cs typeface="Arial"/>
              </a:rPr>
              <a:t>Comparación entre histogramas de Gd para las tres herramientas utilizadas. Ejemplo para la Fm MEC.</a:t>
            </a:r>
          </a:p>
        </p:txBody>
      </p:sp>
      <p:sp>
        <p:nvSpPr>
          <p:cNvPr id="8" name="CuadroTexto 7">
            <a:extLst>
              <a:ext uri="{FF2B5EF4-FFF2-40B4-BE49-F238E27FC236}">
                <a16:creationId xmlns:a16="http://schemas.microsoft.com/office/drawing/2014/main" id="{19BF69D7-1C97-0C1E-DFA7-A74CD7A8421E}"/>
              </a:ext>
            </a:extLst>
          </p:cNvPr>
          <p:cNvSpPr txBox="1"/>
          <p:nvPr/>
        </p:nvSpPr>
        <p:spPr>
          <a:xfrm>
            <a:off x="8724900" y="6519982"/>
            <a:ext cx="1074333" cy="369332"/>
          </a:xfrm>
          <a:prstGeom prst="rect">
            <a:avLst/>
          </a:prstGeom>
          <a:noFill/>
        </p:spPr>
        <p:txBody>
          <a:bodyPr wrap="none" rtlCol="0">
            <a:spAutoFit/>
          </a:bodyPr>
          <a:lstStyle/>
          <a:p>
            <a:r>
              <a:rPr lang="es-AR"/>
              <a:t>Gd (ppm)</a:t>
            </a:r>
          </a:p>
        </p:txBody>
      </p:sp>
      <p:sp>
        <p:nvSpPr>
          <p:cNvPr id="10" name="CuadroTexto 9">
            <a:extLst>
              <a:ext uri="{FF2B5EF4-FFF2-40B4-BE49-F238E27FC236}">
                <a16:creationId xmlns:a16="http://schemas.microsoft.com/office/drawing/2014/main" id="{DB40C8CB-E211-B82B-5538-0905F681777D}"/>
              </a:ext>
            </a:extLst>
          </p:cNvPr>
          <p:cNvSpPr txBox="1"/>
          <p:nvPr/>
        </p:nvSpPr>
        <p:spPr>
          <a:xfrm>
            <a:off x="450405" y="2146333"/>
            <a:ext cx="5390147" cy="4109330"/>
          </a:xfrm>
          <a:prstGeom prst="rect">
            <a:avLst/>
          </a:prstGeom>
          <a:noFill/>
        </p:spPr>
        <p:txBody>
          <a:bodyPr wrap="square" lIns="91440" tIns="45720" rIns="91440" bIns="45720" rtlCol="0" anchor="t">
            <a:spAutoFit/>
          </a:bodyPr>
          <a:lstStyle/>
          <a:p>
            <a:pPr marL="285750" indent="-285750">
              <a:lnSpc>
                <a:spcPct val="150000"/>
              </a:lnSpc>
              <a:buFont typeface="Wingdings" panose="05000000000000000000" pitchFamily="2" charset="2"/>
              <a:buChar char="v"/>
            </a:pPr>
            <a:r>
              <a:rPr lang="es-AR" sz="1600" dirty="0">
                <a:latin typeface="Arial"/>
                <a:cs typeface="Arial"/>
              </a:rPr>
              <a:t>El análisis anterior no pudo ser cotejado para las 3 herramientas porque hay pocos registros con la herramienta C.</a:t>
            </a:r>
            <a:endParaRPr lang="en-US" dirty="0">
              <a:cs typeface="Calibri" panose="020F0502020204030204"/>
            </a:endParaRPr>
          </a:p>
          <a:p>
            <a:pPr marL="285750" indent="-285750">
              <a:lnSpc>
                <a:spcPct val="150000"/>
              </a:lnSpc>
              <a:buFont typeface="Wingdings" panose="05000000000000000000" pitchFamily="2" charset="2"/>
              <a:buChar char="v"/>
            </a:pPr>
            <a:r>
              <a:rPr lang="es-AR" sz="1600" dirty="0">
                <a:latin typeface="Arial"/>
                <a:cs typeface="Arial"/>
              </a:rPr>
              <a:t>Por eso, el estudio se limitó a la Fm. Mina del Carmen, en el Flanco Sur de la cuenca</a:t>
            </a:r>
          </a:p>
          <a:p>
            <a:pPr marL="285750" indent="-285750">
              <a:lnSpc>
                <a:spcPct val="150000"/>
              </a:lnSpc>
              <a:buFont typeface="Wingdings" panose="05000000000000000000" pitchFamily="2" charset="2"/>
              <a:buChar char="v"/>
            </a:pPr>
            <a:r>
              <a:rPr lang="es-AR" sz="1600" dirty="0">
                <a:latin typeface="Arial"/>
                <a:cs typeface="Arial"/>
              </a:rPr>
              <a:t>Los resultados obtenidos muestran que la herramienta C mide en el orden de las otras 2, pero más bajo.</a:t>
            </a:r>
          </a:p>
          <a:p>
            <a:pPr marL="285750" indent="-285750">
              <a:lnSpc>
                <a:spcPct val="150000"/>
              </a:lnSpc>
              <a:buFont typeface="Wingdings" panose="05000000000000000000" pitchFamily="2" charset="2"/>
              <a:buChar char="v"/>
            </a:pPr>
            <a:r>
              <a:rPr lang="es-AR" sz="1600" dirty="0">
                <a:latin typeface="Arial"/>
                <a:cs typeface="Arial"/>
              </a:rPr>
              <a:t>Las herramientas A y B miden rangos similares.</a:t>
            </a:r>
          </a:p>
          <a:p>
            <a:pPr marL="285750" indent="-285750">
              <a:lnSpc>
                <a:spcPct val="150000"/>
              </a:lnSpc>
              <a:buFont typeface="Wingdings" panose="05000000000000000000" pitchFamily="2" charset="2"/>
              <a:buChar char="v"/>
            </a:pPr>
            <a:r>
              <a:rPr lang="es-AR" sz="1600" dirty="0">
                <a:latin typeface="Arial"/>
                <a:cs typeface="Arial"/>
              </a:rPr>
              <a:t>Se estima que estas diferencias menores entre los valores obtenidos se deben a la configuración de cada herramienta.</a:t>
            </a:r>
          </a:p>
        </p:txBody>
      </p:sp>
      <p:sp>
        <p:nvSpPr>
          <p:cNvPr id="2" name="Marcador de número de diapositiva 1">
            <a:extLst>
              <a:ext uri="{FF2B5EF4-FFF2-40B4-BE49-F238E27FC236}">
                <a16:creationId xmlns:a16="http://schemas.microsoft.com/office/drawing/2014/main" id="{50D8678B-0888-625E-8663-792BB4E5E7C6}"/>
              </a:ext>
            </a:extLst>
          </p:cNvPr>
          <p:cNvSpPr>
            <a:spLocks noGrp="1"/>
          </p:cNvSpPr>
          <p:nvPr>
            <p:ph type="sldNum" sz="quarter" idx="12"/>
          </p:nvPr>
        </p:nvSpPr>
        <p:spPr>
          <a:xfrm>
            <a:off x="11772546" y="6524189"/>
            <a:ext cx="2743200" cy="365125"/>
          </a:xfrm>
        </p:spPr>
        <p:txBody>
          <a:bodyPr/>
          <a:lstStyle/>
          <a:p>
            <a:fld id="{B07A84DF-77A3-4E82-B62C-977FB6CD7776}" type="slidenum">
              <a:rPr lang="es-AR" smtClean="0"/>
              <a:t>13</a:t>
            </a:fld>
            <a:endParaRPr lang="es-AR" dirty="0"/>
          </a:p>
        </p:txBody>
      </p:sp>
    </p:spTree>
    <p:extLst>
      <p:ext uri="{BB962C8B-B14F-4D97-AF65-F5344CB8AC3E}">
        <p14:creationId xmlns:p14="http://schemas.microsoft.com/office/powerpoint/2010/main" val="3634312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9D6D332-2A13-6713-5065-D6C1D89282D7}"/>
              </a:ext>
            </a:extLst>
          </p:cNvPr>
          <p:cNvSpPr txBox="1"/>
          <p:nvPr/>
        </p:nvSpPr>
        <p:spPr>
          <a:xfrm>
            <a:off x="0" y="1080194"/>
            <a:ext cx="12192000" cy="369332"/>
          </a:xfrm>
          <a:prstGeom prst="rect">
            <a:avLst/>
          </a:prstGeom>
        </p:spPr>
        <p:style>
          <a:lnRef idx="1">
            <a:schemeClr val="dk1"/>
          </a:lnRef>
          <a:fillRef idx="3">
            <a:schemeClr val="dk1"/>
          </a:fillRef>
          <a:effectRef idx="2">
            <a:schemeClr val="dk1"/>
          </a:effectRef>
          <a:fontRef idx="minor">
            <a:schemeClr val="lt1"/>
          </a:fontRef>
        </p:style>
        <p:txBody>
          <a:bodyPr wrap="square" lIns="91440" tIns="45720" rIns="91440" bIns="45720" rtlCol="0" anchor="t">
            <a:spAutoFit/>
          </a:bodyPr>
          <a:lstStyle/>
          <a:p>
            <a:r>
              <a:rPr lang="es-AR" dirty="0">
                <a:latin typeface="Arial"/>
                <a:cs typeface="Arial"/>
              </a:rPr>
              <a:t>Resultados de las mediciones en pozos de prueba</a:t>
            </a:r>
          </a:p>
        </p:txBody>
      </p:sp>
      <p:pic>
        <p:nvPicPr>
          <p:cNvPr id="5" name="Imagen 4">
            <a:extLst>
              <a:ext uri="{FF2B5EF4-FFF2-40B4-BE49-F238E27FC236}">
                <a16:creationId xmlns:a16="http://schemas.microsoft.com/office/drawing/2014/main" id="{D0B194BF-525D-2980-1DE1-FFE3E4C5C523}"/>
              </a:ext>
            </a:extLst>
          </p:cNvPr>
          <p:cNvPicPr>
            <a:picLocks noChangeAspect="1"/>
          </p:cNvPicPr>
          <p:nvPr/>
        </p:nvPicPr>
        <p:blipFill rotWithShape="1">
          <a:blip r:embed="rId3"/>
          <a:srcRect l="20913" t="12440" r="11217" b="-1"/>
          <a:stretch/>
        </p:blipFill>
        <p:spPr>
          <a:xfrm>
            <a:off x="3660562" y="275761"/>
            <a:ext cx="853440" cy="383697"/>
          </a:xfrm>
          <a:prstGeom prst="rect">
            <a:avLst/>
          </a:prstGeom>
        </p:spPr>
      </p:pic>
      <p:pic>
        <p:nvPicPr>
          <p:cNvPr id="6" name="Imagen 5">
            <a:extLst>
              <a:ext uri="{FF2B5EF4-FFF2-40B4-BE49-F238E27FC236}">
                <a16:creationId xmlns:a16="http://schemas.microsoft.com/office/drawing/2014/main" id="{CD6D8CCB-D081-FB64-34CC-0D32565D8CEA}"/>
              </a:ext>
            </a:extLst>
          </p:cNvPr>
          <p:cNvPicPr>
            <a:picLocks noChangeAspect="1"/>
          </p:cNvPicPr>
          <p:nvPr/>
        </p:nvPicPr>
        <p:blipFill>
          <a:blip r:embed="rId4"/>
          <a:stretch>
            <a:fillRect/>
          </a:stretch>
        </p:blipFill>
        <p:spPr>
          <a:xfrm>
            <a:off x="7622421" y="226314"/>
            <a:ext cx="434539" cy="512533"/>
          </a:xfrm>
          <a:prstGeom prst="rect">
            <a:avLst/>
          </a:prstGeom>
        </p:spPr>
      </p:pic>
      <p:pic>
        <p:nvPicPr>
          <p:cNvPr id="2" name="Imagen 1">
            <a:extLst>
              <a:ext uri="{FF2B5EF4-FFF2-40B4-BE49-F238E27FC236}">
                <a16:creationId xmlns:a16="http://schemas.microsoft.com/office/drawing/2014/main" id="{BFA60B88-C415-987F-A053-F47A65F2E9BF}"/>
              </a:ext>
            </a:extLst>
          </p:cNvPr>
          <p:cNvPicPr>
            <a:picLocks noChangeAspect="1"/>
          </p:cNvPicPr>
          <p:nvPr/>
        </p:nvPicPr>
        <p:blipFill>
          <a:blip r:embed="rId5"/>
          <a:stretch>
            <a:fillRect/>
          </a:stretch>
        </p:blipFill>
        <p:spPr>
          <a:xfrm>
            <a:off x="431618" y="1506745"/>
            <a:ext cx="4592695" cy="5057565"/>
          </a:xfrm>
          <a:prstGeom prst="rect">
            <a:avLst/>
          </a:prstGeom>
        </p:spPr>
      </p:pic>
      <p:sp>
        <p:nvSpPr>
          <p:cNvPr id="9" name="CuadroTexto 8">
            <a:extLst>
              <a:ext uri="{FF2B5EF4-FFF2-40B4-BE49-F238E27FC236}">
                <a16:creationId xmlns:a16="http://schemas.microsoft.com/office/drawing/2014/main" id="{21BC8A56-86B2-17A6-C723-FCFD217B6DDF}"/>
              </a:ext>
            </a:extLst>
          </p:cNvPr>
          <p:cNvSpPr txBox="1"/>
          <p:nvPr/>
        </p:nvSpPr>
        <p:spPr>
          <a:xfrm>
            <a:off x="-2229" y="6591204"/>
            <a:ext cx="5783807" cy="646331"/>
          </a:xfrm>
          <a:prstGeom prst="rect">
            <a:avLst/>
          </a:prstGeom>
          <a:noFill/>
        </p:spPr>
        <p:txBody>
          <a:bodyPr wrap="square">
            <a:spAutoFit/>
          </a:bodyPr>
          <a:lstStyle/>
          <a:p>
            <a:pPr algn="just"/>
            <a:r>
              <a:rPr lang="es-MX" sz="1200">
                <a:solidFill>
                  <a:srgbClr val="000000"/>
                </a:solidFill>
                <a:latin typeface="Arial" panose="020B0604020202020204" pitchFamily="34" charset="0"/>
                <a:cs typeface="Arial" panose="020B0604020202020204" pitchFamily="34" charset="0"/>
              </a:rPr>
              <a:t>Perfiles integrados en los pozos de prueba resaltando la zona estimulada (Z.E.)</a:t>
            </a:r>
            <a:endParaRPr lang="es-AR" sz="1200">
              <a:solidFill>
                <a:srgbClr val="000000"/>
              </a:solidFill>
              <a:latin typeface="Arial" panose="020B0604020202020204" pitchFamily="34" charset="0"/>
              <a:cs typeface="Arial" panose="020B0604020202020204" pitchFamily="34" charset="0"/>
            </a:endParaRPr>
          </a:p>
          <a:p>
            <a:pPr algn="just"/>
            <a:r>
              <a:rPr lang="es-MX"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AR" sz="12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endParaRPr lang="es-AR" sz="1200">
              <a:solidFill>
                <a:srgbClr val="000000"/>
              </a:solidFill>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34D9427E-7CA8-E6CA-76F2-FBC9A354DAD0}"/>
              </a:ext>
            </a:extLst>
          </p:cNvPr>
          <p:cNvSpPr txBox="1"/>
          <p:nvPr/>
        </p:nvSpPr>
        <p:spPr>
          <a:xfrm>
            <a:off x="5177429" y="1804209"/>
            <a:ext cx="7111871" cy="4463594"/>
          </a:xfrm>
          <a:prstGeom prst="rect">
            <a:avLst/>
          </a:prstGeom>
          <a:noFill/>
        </p:spPr>
        <p:txBody>
          <a:bodyPr wrap="square" lIns="91440" tIns="45720" rIns="91440" bIns="45720" anchor="t">
            <a:spAutoFit/>
          </a:bodyPr>
          <a:lstStyle/>
          <a:p>
            <a:pPr algn="just">
              <a:lnSpc>
                <a:spcPct val="120000"/>
              </a:lnSpc>
            </a:pPr>
            <a:r>
              <a:rPr lang="es-MX" sz="1400" b="1" dirty="0">
                <a:latin typeface="Arial"/>
                <a:cs typeface="Arial"/>
              </a:rPr>
              <a:t>Los pozos de prueba</a:t>
            </a:r>
            <a:r>
              <a:rPr lang="es-MX" sz="1400" dirty="0">
                <a:latin typeface="Arial"/>
                <a:cs typeface="Arial"/>
              </a:rPr>
              <a:t>: </a:t>
            </a:r>
            <a:endParaRPr lang="en-US" dirty="0"/>
          </a:p>
          <a:p>
            <a:pPr algn="just">
              <a:lnSpc>
                <a:spcPct val="120000"/>
              </a:lnSpc>
            </a:pPr>
            <a:endParaRPr lang="es-MX" sz="1400" dirty="0">
              <a:latin typeface="Arial"/>
              <a:cs typeface="Arial"/>
            </a:endParaRPr>
          </a:p>
          <a:p>
            <a:pPr marL="171450">
              <a:lnSpc>
                <a:spcPct val="120000"/>
              </a:lnSpc>
              <a:buFont typeface="Arial" panose="020B0604020202020204" pitchFamily="34" charset="0"/>
              <a:buChar char="•"/>
            </a:pPr>
            <a:r>
              <a:rPr lang="es-MX" sz="1400" dirty="0">
                <a:latin typeface="Arial"/>
                <a:cs typeface="Arial"/>
              </a:rPr>
              <a:t>Se estimularon con agente sostén impregnado con óxido de Gd.</a:t>
            </a:r>
          </a:p>
          <a:p>
            <a:pPr marL="171450">
              <a:lnSpc>
                <a:spcPct val="120000"/>
              </a:lnSpc>
              <a:buFont typeface="Arial" panose="020B0604020202020204" pitchFamily="34" charset="0"/>
              <a:buChar char="•"/>
            </a:pPr>
            <a:r>
              <a:rPr lang="es-MX" sz="1400" dirty="0">
                <a:latin typeface="Arial"/>
                <a:cs typeface="Arial"/>
              </a:rPr>
              <a:t>Se registraron perfiles mineralógicos pre y post estimulación. </a:t>
            </a:r>
          </a:p>
          <a:p>
            <a:pPr marL="171450">
              <a:lnSpc>
                <a:spcPct val="120000"/>
              </a:lnSpc>
              <a:buFont typeface="Arial" panose="020B0604020202020204" pitchFamily="34" charset="0"/>
              <a:buChar char="•"/>
            </a:pPr>
            <a:r>
              <a:rPr lang="es-MX" sz="1400" dirty="0">
                <a:latin typeface="Arial"/>
                <a:cs typeface="Arial"/>
              </a:rPr>
              <a:t>≈Fondo geoquímico en perfiles </a:t>
            </a:r>
            <a:r>
              <a:rPr lang="es-MX" sz="1400" dirty="0" err="1">
                <a:latin typeface="Arial"/>
                <a:cs typeface="Arial"/>
              </a:rPr>
              <a:t>pre-estimulación</a:t>
            </a:r>
            <a:r>
              <a:rPr lang="es-MX" sz="1400" dirty="0">
                <a:latin typeface="Arial"/>
                <a:cs typeface="Arial"/>
              </a:rPr>
              <a:t> y </a:t>
            </a:r>
            <a:r>
              <a:rPr lang="es-MX" sz="1400" dirty="0" err="1">
                <a:latin typeface="Arial"/>
                <a:cs typeface="Arial"/>
              </a:rPr>
              <a:t>post-estimulación</a:t>
            </a:r>
            <a:r>
              <a:rPr lang="es-MX" sz="1400" dirty="0">
                <a:latin typeface="Arial"/>
                <a:cs typeface="Arial"/>
              </a:rPr>
              <a:t>, excepto en la zona estimulada</a:t>
            </a:r>
            <a:r>
              <a:rPr lang="es-AR" sz="1400" dirty="0">
                <a:latin typeface="Arial"/>
                <a:cs typeface="Arial"/>
              </a:rPr>
              <a:t>.</a:t>
            </a:r>
          </a:p>
          <a:p>
            <a:pPr>
              <a:lnSpc>
                <a:spcPct val="120000"/>
              </a:lnSpc>
            </a:pPr>
            <a:endParaRPr lang="es-AR" sz="1400" dirty="0">
              <a:latin typeface="Arial"/>
              <a:cs typeface="Arial"/>
            </a:endParaRPr>
          </a:p>
          <a:p>
            <a:pPr>
              <a:lnSpc>
                <a:spcPct val="120000"/>
              </a:lnSpc>
            </a:pPr>
            <a:r>
              <a:rPr lang="es-AR" sz="1400" dirty="0">
                <a:latin typeface="Arial"/>
                <a:cs typeface="Arial"/>
              </a:rPr>
              <a:t>Figura A, Sección tobácea de la Fm Bajo Barreal (flanco oeste)</a:t>
            </a:r>
          </a:p>
          <a:p>
            <a:pPr marL="171450">
              <a:lnSpc>
                <a:spcPct val="120000"/>
              </a:lnSpc>
              <a:buFont typeface="Arial" panose="020B0604020202020204" pitchFamily="34" charset="0"/>
              <a:buChar char="•"/>
            </a:pPr>
            <a:r>
              <a:rPr lang="es-AR" sz="1400" dirty="0">
                <a:latin typeface="Arial"/>
                <a:cs typeface="Arial"/>
              </a:rPr>
              <a:t>Fractura con 400 sacos de arena, de los cuales 140 fueron impregnados con Gd. </a:t>
            </a:r>
          </a:p>
          <a:p>
            <a:pPr marL="171450">
              <a:lnSpc>
                <a:spcPct val="120000"/>
              </a:lnSpc>
              <a:buFont typeface="Arial" panose="020B0604020202020204" pitchFamily="34" charset="0"/>
              <a:buChar char="•"/>
            </a:pPr>
            <a:r>
              <a:rPr lang="es-MX" sz="1400" dirty="0">
                <a:latin typeface="Arial"/>
                <a:cs typeface="Arial"/>
              </a:rPr>
              <a:t>Fondo geoquímico P</a:t>
            </a:r>
            <a:r>
              <a:rPr lang="es-MX" sz="1400" baseline="-25000" dirty="0">
                <a:latin typeface="Arial"/>
                <a:cs typeface="Arial"/>
              </a:rPr>
              <a:t>50</a:t>
            </a:r>
            <a:r>
              <a:rPr lang="es-MX" sz="1400" dirty="0">
                <a:latin typeface="Arial"/>
                <a:cs typeface="Arial"/>
              </a:rPr>
              <a:t>: 6,07 ppm y valores máximos puntuales: 11,52 ppm.</a:t>
            </a:r>
          </a:p>
          <a:p>
            <a:pPr marL="171450">
              <a:lnSpc>
                <a:spcPct val="120000"/>
              </a:lnSpc>
              <a:buFont typeface="Arial" panose="020B0604020202020204" pitchFamily="34" charset="0"/>
              <a:buChar char="•"/>
            </a:pPr>
            <a:r>
              <a:rPr lang="es-MX" sz="1400" dirty="0">
                <a:latin typeface="Arial"/>
                <a:cs typeface="Arial"/>
              </a:rPr>
              <a:t>Anomalía (Gd post) : valor máximo de 24,45 ppm de Gd.</a:t>
            </a:r>
            <a:r>
              <a:rPr lang="es-AR" sz="1400" dirty="0">
                <a:latin typeface="Arial"/>
                <a:cs typeface="Arial"/>
              </a:rPr>
              <a:t> </a:t>
            </a:r>
          </a:p>
          <a:p>
            <a:pPr>
              <a:lnSpc>
                <a:spcPct val="120000"/>
              </a:lnSpc>
            </a:pPr>
            <a:endParaRPr lang="es-MX" sz="1400" dirty="0">
              <a:latin typeface="Arial"/>
              <a:cs typeface="Arial"/>
            </a:endParaRPr>
          </a:p>
          <a:p>
            <a:pPr>
              <a:lnSpc>
                <a:spcPct val="120000"/>
              </a:lnSpc>
            </a:pPr>
            <a:r>
              <a:rPr lang="es-MX" sz="1400" dirty="0">
                <a:latin typeface="Arial"/>
                <a:cs typeface="Arial"/>
              </a:rPr>
              <a:t>Figura B, Fm. Mina del Carmen (flanco sur):</a:t>
            </a:r>
          </a:p>
          <a:p>
            <a:pPr marL="171450">
              <a:lnSpc>
                <a:spcPct val="120000"/>
              </a:lnSpc>
              <a:buFont typeface="Arial" panose="020B0604020202020204" pitchFamily="34" charset="0"/>
              <a:buChar char="•"/>
            </a:pPr>
            <a:r>
              <a:rPr lang="es-MX" sz="1400" dirty="0">
                <a:latin typeface="Arial"/>
                <a:cs typeface="Arial"/>
              </a:rPr>
              <a:t>Fractura con 530 sacos de arena, de los cuales 200 </a:t>
            </a:r>
            <a:r>
              <a:rPr lang="es-AR" sz="1400" dirty="0">
                <a:latin typeface="Arial"/>
                <a:cs typeface="Arial"/>
              </a:rPr>
              <a:t>fueron impregnados</a:t>
            </a:r>
            <a:r>
              <a:rPr lang="es-MX" sz="1400" dirty="0">
                <a:latin typeface="Arial"/>
                <a:cs typeface="Arial"/>
              </a:rPr>
              <a:t> con Gd.</a:t>
            </a:r>
          </a:p>
          <a:p>
            <a:pPr marL="171450">
              <a:lnSpc>
                <a:spcPct val="120000"/>
              </a:lnSpc>
              <a:buFont typeface="Arial" panose="020B0604020202020204" pitchFamily="34" charset="0"/>
              <a:buChar char="•"/>
            </a:pPr>
            <a:r>
              <a:rPr lang="es-MX" sz="1400" dirty="0">
                <a:latin typeface="Arial"/>
                <a:cs typeface="Arial"/>
              </a:rPr>
              <a:t>Fondo geoquímico P</a:t>
            </a:r>
            <a:r>
              <a:rPr lang="es-MX" sz="1400" baseline="-25000" dirty="0">
                <a:latin typeface="Arial"/>
                <a:cs typeface="Arial"/>
              </a:rPr>
              <a:t>50</a:t>
            </a:r>
            <a:r>
              <a:rPr lang="es-MX" sz="1400" dirty="0">
                <a:latin typeface="Arial"/>
                <a:cs typeface="Arial"/>
              </a:rPr>
              <a:t>: 6,48 ppm. </a:t>
            </a:r>
          </a:p>
          <a:p>
            <a:pPr marL="171450">
              <a:lnSpc>
                <a:spcPct val="120000"/>
              </a:lnSpc>
              <a:buFont typeface="Arial" panose="020B0604020202020204" pitchFamily="34" charset="0"/>
              <a:buChar char="•"/>
            </a:pPr>
            <a:r>
              <a:rPr lang="es-MX" sz="1400" dirty="0">
                <a:latin typeface="Arial"/>
                <a:cs typeface="Arial"/>
              </a:rPr>
              <a:t>Anomalía (Gd post) : valor máximo de 33,10 ppm de Gd.</a:t>
            </a:r>
            <a:r>
              <a:rPr lang="es-AR" sz="1400" dirty="0">
                <a:latin typeface="Arial"/>
                <a:cs typeface="Arial"/>
              </a:rPr>
              <a:t> </a:t>
            </a:r>
          </a:p>
          <a:p>
            <a:pPr>
              <a:lnSpc>
                <a:spcPct val="120000"/>
              </a:lnSpc>
            </a:pPr>
            <a:endParaRPr lang="es-AR" sz="1400" dirty="0">
              <a:latin typeface="Arial"/>
              <a:cs typeface="Arial"/>
            </a:endParaRPr>
          </a:p>
        </p:txBody>
      </p:sp>
      <p:sp>
        <p:nvSpPr>
          <p:cNvPr id="3" name="Marcador de número de diapositiva 2">
            <a:extLst>
              <a:ext uri="{FF2B5EF4-FFF2-40B4-BE49-F238E27FC236}">
                <a16:creationId xmlns:a16="http://schemas.microsoft.com/office/drawing/2014/main" id="{49099A71-F655-58D1-1CC0-23C2C9233F61}"/>
              </a:ext>
            </a:extLst>
          </p:cNvPr>
          <p:cNvSpPr>
            <a:spLocks noGrp="1"/>
          </p:cNvSpPr>
          <p:nvPr>
            <p:ph type="sldNum" sz="quarter" idx="12"/>
          </p:nvPr>
        </p:nvSpPr>
        <p:spPr>
          <a:xfrm>
            <a:off x="11760382" y="6564310"/>
            <a:ext cx="2743200" cy="365125"/>
          </a:xfrm>
        </p:spPr>
        <p:txBody>
          <a:bodyPr/>
          <a:lstStyle/>
          <a:p>
            <a:fld id="{B07A84DF-77A3-4E82-B62C-977FB6CD7776}" type="slidenum">
              <a:rPr lang="es-AR" smtClean="0"/>
              <a:t>14</a:t>
            </a:fld>
            <a:endParaRPr lang="es-AR" dirty="0"/>
          </a:p>
        </p:txBody>
      </p:sp>
    </p:spTree>
    <p:extLst>
      <p:ext uri="{BB962C8B-B14F-4D97-AF65-F5344CB8AC3E}">
        <p14:creationId xmlns:p14="http://schemas.microsoft.com/office/powerpoint/2010/main" val="2081712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9D6D332-2A13-6713-5065-D6C1D89282D7}"/>
              </a:ext>
            </a:extLst>
          </p:cNvPr>
          <p:cNvSpPr txBox="1"/>
          <p:nvPr/>
        </p:nvSpPr>
        <p:spPr>
          <a:xfrm>
            <a:off x="0" y="1080194"/>
            <a:ext cx="12192000" cy="369332"/>
          </a:xfrm>
          <a:prstGeom prst="rect">
            <a:avLst/>
          </a:prstGeom>
        </p:spPr>
        <p:style>
          <a:lnRef idx="1">
            <a:schemeClr val="dk1"/>
          </a:lnRef>
          <a:fillRef idx="3">
            <a:schemeClr val="dk1"/>
          </a:fillRef>
          <a:effectRef idx="2">
            <a:schemeClr val="dk1"/>
          </a:effectRef>
          <a:fontRef idx="minor">
            <a:schemeClr val="lt1"/>
          </a:fontRef>
        </p:style>
        <p:txBody>
          <a:bodyPr wrap="square" lIns="91440" tIns="45720" rIns="91440" bIns="45720" rtlCol="0" anchor="t">
            <a:spAutoFit/>
          </a:bodyPr>
          <a:lstStyle/>
          <a:p>
            <a:r>
              <a:rPr lang="es-AR" dirty="0">
                <a:latin typeface="Arial"/>
                <a:cs typeface="Arial"/>
              </a:rPr>
              <a:t>Resultados de las mediciones de Gd en pozo de aplicación</a:t>
            </a:r>
          </a:p>
        </p:txBody>
      </p:sp>
      <p:pic>
        <p:nvPicPr>
          <p:cNvPr id="5" name="Imagen 4">
            <a:extLst>
              <a:ext uri="{FF2B5EF4-FFF2-40B4-BE49-F238E27FC236}">
                <a16:creationId xmlns:a16="http://schemas.microsoft.com/office/drawing/2014/main" id="{D0B194BF-525D-2980-1DE1-FFE3E4C5C523}"/>
              </a:ext>
            </a:extLst>
          </p:cNvPr>
          <p:cNvPicPr>
            <a:picLocks noChangeAspect="1"/>
          </p:cNvPicPr>
          <p:nvPr/>
        </p:nvPicPr>
        <p:blipFill rotWithShape="1">
          <a:blip r:embed="rId3"/>
          <a:srcRect l="20913" t="12440" r="11217" b="-1"/>
          <a:stretch/>
        </p:blipFill>
        <p:spPr>
          <a:xfrm>
            <a:off x="3660562" y="275761"/>
            <a:ext cx="853440" cy="383697"/>
          </a:xfrm>
          <a:prstGeom prst="rect">
            <a:avLst/>
          </a:prstGeom>
        </p:spPr>
      </p:pic>
      <p:pic>
        <p:nvPicPr>
          <p:cNvPr id="6" name="Imagen 5">
            <a:extLst>
              <a:ext uri="{FF2B5EF4-FFF2-40B4-BE49-F238E27FC236}">
                <a16:creationId xmlns:a16="http://schemas.microsoft.com/office/drawing/2014/main" id="{CD6D8CCB-D081-FB64-34CC-0D32565D8CEA}"/>
              </a:ext>
            </a:extLst>
          </p:cNvPr>
          <p:cNvPicPr>
            <a:picLocks noChangeAspect="1"/>
          </p:cNvPicPr>
          <p:nvPr/>
        </p:nvPicPr>
        <p:blipFill>
          <a:blip r:embed="rId4"/>
          <a:stretch>
            <a:fillRect/>
          </a:stretch>
        </p:blipFill>
        <p:spPr>
          <a:xfrm>
            <a:off x="7622421" y="226314"/>
            <a:ext cx="434539" cy="512533"/>
          </a:xfrm>
          <a:prstGeom prst="rect">
            <a:avLst/>
          </a:prstGeom>
        </p:spPr>
      </p:pic>
      <p:pic>
        <p:nvPicPr>
          <p:cNvPr id="3" name="Imagen 2">
            <a:extLst>
              <a:ext uri="{FF2B5EF4-FFF2-40B4-BE49-F238E27FC236}">
                <a16:creationId xmlns:a16="http://schemas.microsoft.com/office/drawing/2014/main" id="{D14A3BB7-8786-2870-50AD-EA01EBC5B709}"/>
              </a:ext>
            </a:extLst>
          </p:cNvPr>
          <p:cNvPicPr>
            <a:picLocks noChangeAspect="1"/>
          </p:cNvPicPr>
          <p:nvPr/>
        </p:nvPicPr>
        <p:blipFill>
          <a:blip r:embed="rId5"/>
          <a:stretch>
            <a:fillRect/>
          </a:stretch>
        </p:blipFill>
        <p:spPr>
          <a:xfrm>
            <a:off x="98275" y="2439985"/>
            <a:ext cx="7124574" cy="4005857"/>
          </a:xfrm>
          <a:prstGeom prst="rect">
            <a:avLst/>
          </a:prstGeom>
        </p:spPr>
      </p:pic>
      <p:sp>
        <p:nvSpPr>
          <p:cNvPr id="7" name="CuadroTexto 6">
            <a:extLst>
              <a:ext uri="{FF2B5EF4-FFF2-40B4-BE49-F238E27FC236}">
                <a16:creationId xmlns:a16="http://schemas.microsoft.com/office/drawing/2014/main" id="{FCBA77AC-7A75-C2AD-A8FC-8AE5ACB2EB0E}"/>
              </a:ext>
            </a:extLst>
          </p:cNvPr>
          <p:cNvSpPr txBox="1"/>
          <p:nvPr/>
        </p:nvSpPr>
        <p:spPr>
          <a:xfrm>
            <a:off x="20469" y="6445842"/>
            <a:ext cx="7202380" cy="738664"/>
          </a:xfrm>
          <a:prstGeom prst="rect">
            <a:avLst/>
          </a:prstGeom>
          <a:noFill/>
        </p:spPr>
        <p:txBody>
          <a:bodyPr wrap="square">
            <a:spAutoFit/>
          </a:bodyPr>
          <a:lstStyle/>
          <a:p>
            <a:pPr algn="just"/>
            <a:r>
              <a:rPr lang="es-MX" sz="1050" dirty="0">
                <a:solidFill>
                  <a:srgbClr val="000000"/>
                </a:solidFill>
                <a:latin typeface="Arial" panose="020B0604020202020204" pitchFamily="34" charset="0"/>
                <a:cs typeface="Arial" panose="020B0604020202020204" pitchFamily="34" charset="0"/>
              </a:rPr>
              <a:t>Perfil integrado en el pozo de aplicación (ST, Flanco oeste), donde se resalta la zona estimulada (Z.E.) evidenciada por la anomalía de Gadolinio al aplicarse los </a:t>
            </a:r>
            <a:r>
              <a:rPr lang="es-MX" sz="1050" dirty="0" err="1">
                <a:solidFill>
                  <a:srgbClr val="000000"/>
                </a:solidFill>
                <a:latin typeface="Arial" panose="020B0604020202020204" pitchFamily="34" charset="0"/>
                <a:cs typeface="Arial" panose="020B0604020202020204" pitchFamily="34" charset="0"/>
              </a:rPr>
              <a:t>cutoff</a:t>
            </a:r>
            <a:r>
              <a:rPr lang="es-MX" sz="1050" dirty="0">
                <a:solidFill>
                  <a:srgbClr val="000000"/>
                </a:solidFill>
                <a:latin typeface="Arial" panose="020B0604020202020204" pitchFamily="34" charset="0"/>
                <a:cs typeface="Arial" panose="020B0604020202020204" pitchFamily="34" charset="0"/>
              </a:rPr>
              <a:t> P</a:t>
            </a:r>
            <a:r>
              <a:rPr lang="es-MX" sz="1050" baseline="-25000" dirty="0">
                <a:solidFill>
                  <a:srgbClr val="000000"/>
                </a:solidFill>
                <a:latin typeface="Arial" panose="020B0604020202020204" pitchFamily="34" charset="0"/>
                <a:cs typeface="Arial" panose="020B0604020202020204" pitchFamily="34" charset="0"/>
              </a:rPr>
              <a:t>10</a:t>
            </a:r>
            <a:r>
              <a:rPr lang="es-MX" sz="1050" dirty="0">
                <a:solidFill>
                  <a:srgbClr val="000000"/>
                </a:solidFill>
                <a:latin typeface="Arial" panose="020B0604020202020204" pitchFamily="34" charset="0"/>
                <a:cs typeface="Arial" panose="020B0604020202020204" pitchFamily="34" charset="0"/>
              </a:rPr>
              <a:t>, P</a:t>
            </a:r>
            <a:r>
              <a:rPr lang="es-MX" sz="1050" baseline="-25000" dirty="0">
                <a:solidFill>
                  <a:srgbClr val="000000"/>
                </a:solidFill>
                <a:latin typeface="Arial" panose="020B0604020202020204" pitchFamily="34" charset="0"/>
                <a:cs typeface="Arial" panose="020B0604020202020204" pitchFamily="34" charset="0"/>
              </a:rPr>
              <a:t>50</a:t>
            </a:r>
            <a:r>
              <a:rPr lang="es-MX" sz="1050" dirty="0">
                <a:solidFill>
                  <a:srgbClr val="000000"/>
                </a:solidFill>
                <a:latin typeface="Arial" panose="020B0604020202020204" pitchFamily="34" charset="0"/>
                <a:cs typeface="Arial" panose="020B0604020202020204" pitchFamily="34" charset="0"/>
              </a:rPr>
              <a:t>, P</a:t>
            </a:r>
            <a:r>
              <a:rPr lang="es-MX" sz="1050" baseline="-25000" dirty="0">
                <a:solidFill>
                  <a:srgbClr val="000000"/>
                </a:solidFill>
                <a:latin typeface="Arial" panose="020B0604020202020204" pitchFamily="34" charset="0"/>
                <a:cs typeface="Arial" panose="020B0604020202020204" pitchFamily="34" charset="0"/>
              </a:rPr>
              <a:t>90</a:t>
            </a:r>
            <a:r>
              <a:rPr lang="es-MX" sz="1050" dirty="0">
                <a:solidFill>
                  <a:srgbClr val="000000"/>
                </a:solidFill>
                <a:latin typeface="Arial" panose="020B0604020202020204" pitchFamily="34" charset="0"/>
                <a:cs typeface="Arial" panose="020B0604020202020204" pitchFamily="34" charset="0"/>
              </a:rPr>
              <a:t> de fondo geoquímico de las pelitas.</a:t>
            </a:r>
            <a:endParaRPr lang="es-AR" sz="1050" dirty="0">
              <a:solidFill>
                <a:srgbClr val="000000"/>
              </a:solidFill>
              <a:latin typeface="Arial" panose="020B0604020202020204" pitchFamily="34" charset="0"/>
              <a:cs typeface="Arial" panose="020B0604020202020204" pitchFamily="34" charset="0"/>
            </a:endParaRPr>
          </a:p>
          <a:p>
            <a:pPr algn="just"/>
            <a:r>
              <a:rPr lang="es-MX" sz="1050" dirty="0">
                <a:solidFill>
                  <a:srgbClr val="000000"/>
                </a:solidFill>
                <a:latin typeface="Arial" panose="020B0604020202020204" pitchFamily="34" charset="0"/>
                <a:cs typeface="Arial" panose="020B0604020202020204" pitchFamily="34" charset="0"/>
              </a:rPr>
              <a:t> </a:t>
            </a:r>
            <a:endParaRPr lang="es-AR" sz="1050" dirty="0">
              <a:solidFill>
                <a:srgbClr val="000000"/>
              </a:solidFill>
              <a:latin typeface="Arial" panose="020B0604020202020204" pitchFamily="34" charset="0"/>
              <a:cs typeface="Arial" panose="020B0604020202020204" pitchFamily="34" charset="0"/>
            </a:endParaRPr>
          </a:p>
          <a:p>
            <a:endParaRPr lang="es-AR" sz="1050" dirty="0">
              <a:solidFill>
                <a:srgbClr val="000000"/>
              </a:solidFill>
              <a:latin typeface="Arial" panose="020B0604020202020204" pitchFamily="34" charset="0"/>
              <a:cs typeface="Arial" panose="020B0604020202020204" pitchFamily="34" charset="0"/>
            </a:endParaRPr>
          </a:p>
        </p:txBody>
      </p:sp>
      <p:sp>
        <p:nvSpPr>
          <p:cNvPr id="8" name="CuadroTexto 12">
            <a:extLst>
              <a:ext uri="{FF2B5EF4-FFF2-40B4-BE49-F238E27FC236}">
                <a16:creationId xmlns:a16="http://schemas.microsoft.com/office/drawing/2014/main" id="{DD141380-93EC-0E63-66B7-17BA11A362B0}"/>
              </a:ext>
            </a:extLst>
          </p:cNvPr>
          <p:cNvSpPr txBox="1"/>
          <p:nvPr/>
        </p:nvSpPr>
        <p:spPr>
          <a:xfrm>
            <a:off x="23398" y="1454606"/>
            <a:ext cx="5642022" cy="1538883"/>
          </a:xfrm>
          <a:prstGeom prst="rect">
            <a:avLst/>
          </a:prstGeom>
          <a:noFill/>
        </p:spPr>
        <p:txBody>
          <a:bodyPr wrap="square" lIns="91440" tIns="45720" rIns="91440" bIns="45720" anchor="t">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MX" sz="1400" b="1" dirty="0">
                <a:latin typeface="Arial"/>
                <a:cs typeface="Arial"/>
              </a:rPr>
              <a:t>Pozo de aplicación:</a:t>
            </a:r>
          </a:p>
          <a:p>
            <a:pPr algn="just"/>
            <a:endParaRPr lang="es-MX" sz="1400" b="1" dirty="0">
              <a:latin typeface="Arial"/>
              <a:cs typeface="Arial"/>
            </a:endParaRPr>
          </a:p>
          <a:p>
            <a:pPr marL="171450" indent="-171450" algn="just">
              <a:buFont typeface="Arial,Sans-Serif" panose="020B0604020202020204" pitchFamily="34" charset="0"/>
              <a:buChar char="•"/>
            </a:pPr>
            <a:r>
              <a:rPr lang="es-MX" sz="1400" dirty="0">
                <a:latin typeface="Arial"/>
                <a:cs typeface="Arial"/>
              </a:rPr>
              <a:t>Se estimuló con agente sostén impregnado con óxido de Gd.</a:t>
            </a:r>
            <a:endParaRPr lang="en-US" sz="1400" dirty="0">
              <a:latin typeface="Arial"/>
              <a:cs typeface="Arial"/>
            </a:endParaRPr>
          </a:p>
          <a:p>
            <a:pPr marL="171450" indent="-171450">
              <a:buFont typeface="Arial,Sans-Serif" panose="020B0604020202020204" pitchFamily="34" charset="0"/>
              <a:buChar char="•"/>
            </a:pPr>
            <a:r>
              <a:rPr lang="es-MX" sz="1400" dirty="0">
                <a:latin typeface="Arial"/>
                <a:cs typeface="Arial"/>
              </a:rPr>
              <a:t>Solo se registraron perfiles mineralógicos </a:t>
            </a:r>
            <a:r>
              <a:rPr lang="es-MX" sz="1400" dirty="0" err="1">
                <a:latin typeface="Arial"/>
                <a:cs typeface="Arial"/>
              </a:rPr>
              <a:t>post-fractura</a:t>
            </a:r>
            <a:r>
              <a:rPr lang="es-MX" sz="1400" dirty="0">
                <a:latin typeface="Arial"/>
                <a:cs typeface="Arial"/>
              </a:rPr>
              <a:t>.  </a:t>
            </a:r>
          </a:p>
          <a:p>
            <a:pPr marL="171450" indent="-171450">
              <a:buFont typeface="Arial,Sans-Serif" panose="020B0604020202020204" pitchFamily="34" charset="0"/>
              <a:buChar char="•"/>
            </a:pPr>
            <a:endParaRPr lang="es-MX" sz="1400" dirty="0">
              <a:latin typeface="Arial"/>
              <a:cs typeface="Arial"/>
            </a:endParaRPr>
          </a:p>
          <a:p>
            <a:pPr algn="just"/>
            <a:endParaRPr lang="es-AR" sz="1200" dirty="0">
              <a:latin typeface="Arial"/>
              <a:cs typeface="Arial"/>
            </a:endParaRPr>
          </a:p>
          <a:p>
            <a:pPr algn="just"/>
            <a:endParaRPr lang="es-AR" sz="1200" dirty="0">
              <a:latin typeface="Arial"/>
              <a:cs typeface="Arial"/>
            </a:endParaRPr>
          </a:p>
        </p:txBody>
      </p:sp>
      <p:sp>
        <p:nvSpPr>
          <p:cNvPr id="9" name="CuadroTexto 8">
            <a:extLst>
              <a:ext uri="{FF2B5EF4-FFF2-40B4-BE49-F238E27FC236}">
                <a16:creationId xmlns:a16="http://schemas.microsoft.com/office/drawing/2014/main" id="{55570FDF-E2C2-4693-02C0-AF8623458D2F}"/>
              </a:ext>
            </a:extLst>
          </p:cNvPr>
          <p:cNvSpPr txBox="1"/>
          <p:nvPr/>
        </p:nvSpPr>
        <p:spPr>
          <a:xfrm>
            <a:off x="7312135" y="1555896"/>
            <a:ext cx="4781411" cy="4679038"/>
          </a:xfrm>
          <a:prstGeom prst="rect">
            <a:avLst/>
          </a:prstGeom>
          <a:noFill/>
        </p:spPr>
        <p:txBody>
          <a:bodyPr wrap="square" lIns="91440" tIns="45720" rIns="91440" bIns="45720" anchor="t">
            <a:spAutoFit/>
          </a:bodyPr>
          <a:lstStyle/>
          <a:p>
            <a:pPr marL="171450" indent="-171450" algn="just">
              <a:buFont typeface="Arial,Sans-Serif"/>
              <a:buChar char="•"/>
            </a:pPr>
            <a:endParaRPr lang="es-MX" sz="1400" dirty="0">
              <a:latin typeface="Arial"/>
              <a:cs typeface="Arial"/>
            </a:endParaRPr>
          </a:p>
          <a:p>
            <a:pPr marL="171450" indent="-171450" algn="just">
              <a:buFont typeface="Arial,Sans-Serif"/>
              <a:buChar char="•"/>
            </a:pPr>
            <a:endParaRPr lang="es-MX" sz="1400" dirty="0">
              <a:latin typeface="Arial"/>
              <a:cs typeface="Arial"/>
            </a:endParaRPr>
          </a:p>
          <a:p>
            <a:pPr marL="171450" indent="-171450" algn="just">
              <a:buFont typeface="Arial,Sans-Serif"/>
              <a:buChar char="•"/>
            </a:pPr>
            <a:r>
              <a:rPr lang="es-MX" sz="1400" dirty="0">
                <a:latin typeface="Arial"/>
                <a:cs typeface="Arial"/>
              </a:rPr>
              <a:t>Fractura con 250 sacos de arena, de los cuales 200 </a:t>
            </a:r>
            <a:r>
              <a:rPr lang="es-AR" sz="1400" dirty="0">
                <a:latin typeface="Arial"/>
                <a:cs typeface="Arial"/>
              </a:rPr>
              <a:t> fueron impregnados</a:t>
            </a:r>
            <a:r>
              <a:rPr lang="es-MX" sz="1400" dirty="0">
                <a:latin typeface="Arial"/>
                <a:cs typeface="Arial"/>
              </a:rPr>
              <a:t> con Gd.</a:t>
            </a:r>
          </a:p>
          <a:p>
            <a:pPr marL="171450" indent="-171450" algn="just">
              <a:buFont typeface="Arial,Sans-Serif"/>
              <a:buChar char="•"/>
            </a:pPr>
            <a:r>
              <a:rPr lang="es-MX" sz="1400" dirty="0">
                <a:latin typeface="Arial"/>
                <a:cs typeface="Arial"/>
              </a:rPr>
              <a:t>Anomalía (Gd post) : valor máximo de 15 ppm de Gd.</a:t>
            </a:r>
            <a:r>
              <a:rPr lang="es-AR" sz="1400" dirty="0">
                <a:latin typeface="Arial"/>
                <a:cs typeface="Arial"/>
              </a:rPr>
              <a:t> </a:t>
            </a:r>
          </a:p>
          <a:p>
            <a:pPr marL="171450" indent="-171450">
              <a:buFont typeface="Arial" panose="020B0604020202020204" pitchFamily="34" charset="0"/>
              <a:buChar char="•"/>
            </a:pPr>
            <a:endParaRPr lang="es-MX" sz="1400" dirty="0">
              <a:latin typeface="Arial"/>
              <a:cs typeface="Arial"/>
            </a:endParaRPr>
          </a:p>
          <a:p>
            <a:pPr algn="just"/>
            <a:endParaRPr lang="es-MX" sz="1400" dirty="0">
              <a:latin typeface="Arial"/>
              <a:cs typeface="Arial"/>
            </a:endParaRPr>
          </a:p>
          <a:p>
            <a:pPr algn="just">
              <a:lnSpc>
                <a:spcPct val="120000"/>
              </a:lnSpc>
            </a:pPr>
            <a:r>
              <a:rPr lang="es-MX" sz="1400" dirty="0">
                <a:latin typeface="Arial"/>
                <a:cs typeface="Arial"/>
              </a:rPr>
              <a:t>El registro </a:t>
            </a:r>
            <a:r>
              <a:rPr lang="es-MX" sz="1400" dirty="0" err="1">
                <a:latin typeface="Arial"/>
                <a:cs typeface="Arial"/>
              </a:rPr>
              <a:t>post-estimulación</a:t>
            </a:r>
            <a:r>
              <a:rPr lang="es-MX" sz="1400" dirty="0">
                <a:latin typeface="Arial"/>
                <a:cs typeface="Arial"/>
              </a:rPr>
              <a:t> (Gd post) se contrasta con los valores estadísticos de fondo geoquímico P</a:t>
            </a:r>
            <a:r>
              <a:rPr lang="es-MX" sz="1400" baseline="-25000" dirty="0">
                <a:latin typeface="Arial"/>
                <a:cs typeface="Arial"/>
              </a:rPr>
              <a:t>10</a:t>
            </a:r>
            <a:r>
              <a:rPr lang="es-MX" sz="1400" dirty="0">
                <a:latin typeface="Arial"/>
                <a:cs typeface="Arial"/>
              </a:rPr>
              <a:t>, P</a:t>
            </a:r>
            <a:r>
              <a:rPr lang="es-MX" sz="1400" baseline="-25000" dirty="0">
                <a:latin typeface="Arial"/>
                <a:cs typeface="Arial"/>
              </a:rPr>
              <a:t>50</a:t>
            </a:r>
            <a:r>
              <a:rPr lang="es-MX" sz="1400" dirty="0">
                <a:latin typeface="Arial"/>
                <a:cs typeface="Arial"/>
              </a:rPr>
              <a:t> y P</a:t>
            </a:r>
            <a:r>
              <a:rPr lang="es-MX" sz="1400" baseline="-25000" dirty="0">
                <a:latin typeface="Arial"/>
                <a:cs typeface="Arial"/>
              </a:rPr>
              <a:t>90</a:t>
            </a:r>
            <a:r>
              <a:rPr lang="es-MX" sz="1400" dirty="0">
                <a:latin typeface="Arial"/>
                <a:cs typeface="Arial"/>
              </a:rPr>
              <a:t>, obtenidos previamente en pelitas para la Formación Bajo Barreal Inferior (ST).</a:t>
            </a:r>
          </a:p>
          <a:p>
            <a:pPr algn="just">
              <a:lnSpc>
                <a:spcPct val="120000"/>
              </a:lnSpc>
            </a:pPr>
            <a:endParaRPr lang="es-MX" sz="1400" dirty="0">
              <a:latin typeface="Arial"/>
              <a:cs typeface="Arial"/>
            </a:endParaRPr>
          </a:p>
          <a:p>
            <a:pPr algn="just">
              <a:lnSpc>
                <a:spcPct val="120000"/>
              </a:lnSpc>
            </a:pPr>
            <a:r>
              <a:rPr lang="es-MX" sz="1400" dirty="0">
                <a:latin typeface="Arial"/>
                <a:cs typeface="Arial"/>
              </a:rPr>
              <a:t>Los </a:t>
            </a:r>
            <a:r>
              <a:rPr lang="es-MX" sz="1400" dirty="0" err="1">
                <a:latin typeface="Arial"/>
                <a:cs typeface="Arial"/>
              </a:rPr>
              <a:t>cutoff</a:t>
            </a:r>
            <a:r>
              <a:rPr lang="es-MX" sz="1400" dirty="0">
                <a:latin typeface="Arial"/>
                <a:cs typeface="Arial"/>
              </a:rPr>
              <a:t> P</a:t>
            </a:r>
            <a:r>
              <a:rPr lang="es-MX" sz="1400" baseline="-25000" dirty="0">
                <a:latin typeface="Arial"/>
                <a:cs typeface="Arial"/>
              </a:rPr>
              <a:t>50</a:t>
            </a:r>
            <a:r>
              <a:rPr lang="es-MX" sz="1400" dirty="0">
                <a:latin typeface="Arial"/>
                <a:cs typeface="Arial"/>
              </a:rPr>
              <a:t> o P</a:t>
            </a:r>
            <a:r>
              <a:rPr lang="es-MX" sz="1400" baseline="-25000" dirty="0">
                <a:latin typeface="Arial"/>
                <a:cs typeface="Arial"/>
              </a:rPr>
              <a:t>90</a:t>
            </a:r>
            <a:r>
              <a:rPr lang="es-MX" sz="1400" dirty="0">
                <a:latin typeface="Arial"/>
                <a:cs typeface="Arial"/>
              </a:rPr>
              <a:t> son los que mejor resaltan la anomalía en Gd.</a:t>
            </a:r>
            <a:endParaRPr lang="es-AR" sz="1400" dirty="0">
              <a:latin typeface="Arial"/>
              <a:cs typeface="Arial"/>
            </a:endParaRPr>
          </a:p>
          <a:p>
            <a:pPr algn="just">
              <a:lnSpc>
                <a:spcPct val="120000"/>
              </a:lnSpc>
            </a:pPr>
            <a:endParaRPr lang="es-AR" sz="1400" dirty="0">
              <a:latin typeface="Arial"/>
              <a:cs typeface="Arial"/>
            </a:endParaRPr>
          </a:p>
          <a:p>
            <a:pPr algn="just">
              <a:lnSpc>
                <a:spcPct val="120000"/>
              </a:lnSpc>
            </a:pPr>
            <a:r>
              <a:rPr lang="es-MX" sz="1400" dirty="0">
                <a:latin typeface="Arial"/>
                <a:cs typeface="Arial"/>
              </a:rPr>
              <a:t>En función de los resultados de este pozo aplicación, se valida la siguiente hipótesis: conociendo el fondo geoquímico de Gd para la unidad, el registro de Gd anterior a la fractura no es necesario.</a:t>
            </a:r>
            <a:endParaRPr lang="es-AR" sz="1400" dirty="0">
              <a:latin typeface="Arial"/>
              <a:cs typeface="Arial"/>
            </a:endParaRPr>
          </a:p>
        </p:txBody>
      </p:sp>
      <p:sp>
        <p:nvSpPr>
          <p:cNvPr id="2" name="Marcador de número de diapositiva 1">
            <a:extLst>
              <a:ext uri="{FF2B5EF4-FFF2-40B4-BE49-F238E27FC236}">
                <a16:creationId xmlns:a16="http://schemas.microsoft.com/office/drawing/2014/main" id="{C46A8318-AD43-5038-F5C5-77C95FA7CA11}"/>
              </a:ext>
            </a:extLst>
          </p:cNvPr>
          <p:cNvSpPr>
            <a:spLocks noGrp="1"/>
          </p:cNvSpPr>
          <p:nvPr>
            <p:ph type="sldNum" sz="quarter" idx="12"/>
          </p:nvPr>
        </p:nvSpPr>
        <p:spPr>
          <a:xfrm>
            <a:off x="11803251" y="6539369"/>
            <a:ext cx="2743200" cy="365125"/>
          </a:xfrm>
        </p:spPr>
        <p:txBody>
          <a:bodyPr/>
          <a:lstStyle/>
          <a:p>
            <a:fld id="{B07A84DF-77A3-4E82-B62C-977FB6CD7776}" type="slidenum">
              <a:rPr lang="es-AR" smtClean="0"/>
              <a:t>15</a:t>
            </a:fld>
            <a:endParaRPr lang="es-AR" dirty="0"/>
          </a:p>
        </p:txBody>
      </p:sp>
    </p:spTree>
    <p:extLst>
      <p:ext uri="{BB962C8B-B14F-4D97-AF65-F5344CB8AC3E}">
        <p14:creationId xmlns:p14="http://schemas.microsoft.com/office/powerpoint/2010/main" val="3935401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9D6D332-2A13-6713-5065-D6C1D89282D7}"/>
              </a:ext>
            </a:extLst>
          </p:cNvPr>
          <p:cNvSpPr txBox="1"/>
          <p:nvPr/>
        </p:nvSpPr>
        <p:spPr>
          <a:xfrm>
            <a:off x="0" y="1080194"/>
            <a:ext cx="12192000" cy="369332"/>
          </a:xfrm>
          <a:prstGeom prst="rect">
            <a:avLst/>
          </a:prstGeom>
        </p:spPr>
        <p:style>
          <a:lnRef idx="1">
            <a:schemeClr val="dk1"/>
          </a:lnRef>
          <a:fillRef idx="3">
            <a:schemeClr val="dk1"/>
          </a:fillRef>
          <a:effectRef idx="2">
            <a:schemeClr val="dk1"/>
          </a:effectRef>
          <a:fontRef idx="minor">
            <a:schemeClr val="lt1"/>
          </a:fontRef>
        </p:style>
        <p:txBody>
          <a:bodyPr wrap="square" lIns="91440" tIns="45720" rIns="91440" bIns="45720" rtlCol="0" anchor="t">
            <a:spAutoFit/>
          </a:bodyPr>
          <a:lstStyle/>
          <a:p>
            <a:r>
              <a:rPr lang="es-AR" dirty="0">
                <a:latin typeface="Arial"/>
                <a:cs typeface="Arial"/>
              </a:rPr>
              <a:t>Discusión sobre los valores del fondo geoquímico de Gd en la CGSJ</a:t>
            </a:r>
          </a:p>
        </p:txBody>
      </p:sp>
      <p:pic>
        <p:nvPicPr>
          <p:cNvPr id="5" name="Imagen 4">
            <a:extLst>
              <a:ext uri="{FF2B5EF4-FFF2-40B4-BE49-F238E27FC236}">
                <a16:creationId xmlns:a16="http://schemas.microsoft.com/office/drawing/2014/main" id="{D0B194BF-525D-2980-1DE1-FFE3E4C5C523}"/>
              </a:ext>
            </a:extLst>
          </p:cNvPr>
          <p:cNvPicPr>
            <a:picLocks noChangeAspect="1"/>
          </p:cNvPicPr>
          <p:nvPr/>
        </p:nvPicPr>
        <p:blipFill rotWithShape="1">
          <a:blip r:embed="rId3"/>
          <a:srcRect l="20913" t="12440" r="11217" b="-1"/>
          <a:stretch/>
        </p:blipFill>
        <p:spPr>
          <a:xfrm>
            <a:off x="3660562" y="275761"/>
            <a:ext cx="853440" cy="383697"/>
          </a:xfrm>
          <a:prstGeom prst="rect">
            <a:avLst/>
          </a:prstGeom>
        </p:spPr>
      </p:pic>
      <p:pic>
        <p:nvPicPr>
          <p:cNvPr id="6" name="Imagen 5">
            <a:extLst>
              <a:ext uri="{FF2B5EF4-FFF2-40B4-BE49-F238E27FC236}">
                <a16:creationId xmlns:a16="http://schemas.microsoft.com/office/drawing/2014/main" id="{CD6D8CCB-D081-FB64-34CC-0D32565D8CEA}"/>
              </a:ext>
            </a:extLst>
          </p:cNvPr>
          <p:cNvPicPr>
            <a:picLocks noChangeAspect="1"/>
          </p:cNvPicPr>
          <p:nvPr/>
        </p:nvPicPr>
        <p:blipFill>
          <a:blip r:embed="rId4"/>
          <a:stretch>
            <a:fillRect/>
          </a:stretch>
        </p:blipFill>
        <p:spPr>
          <a:xfrm>
            <a:off x="7622421" y="226314"/>
            <a:ext cx="434539" cy="512533"/>
          </a:xfrm>
          <a:prstGeom prst="rect">
            <a:avLst/>
          </a:prstGeom>
        </p:spPr>
      </p:pic>
      <p:graphicFrame>
        <p:nvGraphicFramePr>
          <p:cNvPr id="3" name="Tabla 2">
            <a:extLst>
              <a:ext uri="{FF2B5EF4-FFF2-40B4-BE49-F238E27FC236}">
                <a16:creationId xmlns:a16="http://schemas.microsoft.com/office/drawing/2014/main" id="{9FBA496F-C273-9AAF-4326-33381258C282}"/>
              </a:ext>
            </a:extLst>
          </p:cNvPr>
          <p:cNvGraphicFramePr>
            <a:graphicFrameLocks noGrp="1"/>
          </p:cNvGraphicFramePr>
          <p:nvPr>
            <p:extLst>
              <p:ext uri="{D42A27DB-BD31-4B8C-83A1-F6EECF244321}">
                <p14:modId xmlns:p14="http://schemas.microsoft.com/office/powerpoint/2010/main" val="4015020674"/>
              </p:ext>
            </p:extLst>
          </p:nvPr>
        </p:nvGraphicFramePr>
        <p:xfrm>
          <a:off x="125506" y="1900517"/>
          <a:ext cx="4742534" cy="4858866"/>
        </p:xfrm>
        <a:graphic>
          <a:graphicData uri="http://schemas.openxmlformats.org/drawingml/2006/table">
            <a:tbl>
              <a:tblPr firstRow="1" firstCol="1" bandRow="1"/>
              <a:tblGrid>
                <a:gridCol w="1866959">
                  <a:extLst>
                    <a:ext uri="{9D8B030D-6E8A-4147-A177-3AD203B41FA5}">
                      <a16:colId xmlns:a16="http://schemas.microsoft.com/office/drawing/2014/main" val="2997969914"/>
                    </a:ext>
                  </a:extLst>
                </a:gridCol>
                <a:gridCol w="1034960">
                  <a:extLst>
                    <a:ext uri="{9D8B030D-6E8A-4147-A177-3AD203B41FA5}">
                      <a16:colId xmlns:a16="http://schemas.microsoft.com/office/drawing/2014/main" val="538631892"/>
                    </a:ext>
                  </a:extLst>
                </a:gridCol>
                <a:gridCol w="1082990">
                  <a:extLst>
                    <a:ext uri="{9D8B030D-6E8A-4147-A177-3AD203B41FA5}">
                      <a16:colId xmlns:a16="http://schemas.microsoft.com/office/drawing/2014/main" val="1167057580"/>
                    </a:ext>
                  </a:extLst>
                </a:gridCol>
                <a:gridCol w="757625">
                  <a:extLst>
                    <a:ext uri="{9D8B030D-6E8A-4147-A177-3AD203B41FA5}">
                      <a16:colId xmlns:a16="http://schemas.microsoft.com/office/drawing/2014/main" val="1565071765"/>
                    </a:ext>
                  </a:extLst>
                </a:gridCol>
              </a:tblGrid>
              <a:tr h="169594">
                <a:tc gridSpan="4">
                  <a:txBody>
                    <a:bodyPr/>
                    <a:lstStyle/>
                    <a:p>
                      <a:pPr algn="ctr">
                        <a:lnSpc>
                          <a:spcPct val="107000"/>
                        </a:lnSpc>
                      </a:pPr>
                      <a:r>
                        <a:rPr lang="es-AR" sz="1050" b="1" dirty="0">
                          <a:solidFill>
                            <a:srgbClr val="000000"/>
                          </a:solidFill>
                          <a:effectLst/>
                          <a:latin typeface="Arial"/>
                          <a:ea typeface="Times New Roman" panose="02020603050405020304" pitchFamily="18" charset="0"/>
                          <a:cs typeface="Arial"/>
                        </a:rPr>
                        <a:t>Flanco Oeste</a:t>
                      </a:r>
                      <a:endParaRPr lang="es-AR" sz="1050" dirty="0">
                        <a:solidFill>
                          <a:srgbClr val="000000"/>
                        </a:solidFill>
                        <a:effectLst/>
                        <a:latin typeface="Arial"/>
                        <a:ea typeface="Times New Roman" panose="02020603050405020304" pitchFamily="18" charset="0"/>
                        <a:cs typeface="Arial"/>
                      </a:endParaRPr>
                    </a:p>
                  </a:txBody>
                  <a:tcPr marL="27624" marR="2762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AR"/>
                    </a:p>
                  </a:txBody>
                  <a:tcPr/>
                </a:tc>
                <a:tc hMerge="1">
                  <a:txBody>
                    <a:bodyPr/>
                    <a:lstStyle/>
                    <a:p>
                      <a:endParaRPr lang="es-AR"/>
                    </a:p>
                  </a:txBody>
                  <a:tcPr>
                    <a:lnL w="12700" cap="flat" cmpd="sng" algn="ctr">
                      <a:solidFill>
                        <a:srgbClr val="000000"/>
                      </a:solidFill>
                      <a:prstDash val="solid"/>
                      <a:round/>
                      <a:headEnd type="none" w="med" len="med"/>
                      <a:tailEnd type="none" w="med" len="med"/>
                    </a:lnL>
                  </a:tcPr>
                </a:tc>
                <a:tc hMerge="1">
                  <a:txBody>
                    <a:bodyPr/>
                    <a:lstStyle/>
                    <a:p>
                      <a:endParaRPr lang="es-AR"/>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663819420"/>
                  </a:ext>
                </a:extLst>
              </a:tr>
              <a:tr h="161114">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Intervalo</a:t>
                      </a:r>
                    </a:p>
                  </a:txBody>
                  <a:tcPr marL="27624" marR="2762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pPr>
                      <a:r>
                        <a:rPr lang="es-AR" sz="1000" b="1" dirty="0" err="1">
                          <a:solidFill>
                            <a:srgbClr val="000000"/>
                          </a:solidFill>
                          <a:effectLst/>
                          <a:latin typeface="Arial"/>
                          <a:ea typeface="Times New Roman" panose="02020603050405020304" pitchFamily="18" charset="0"/>
                          <a:cs typeface="Arial"/>
                        </a:rPr>
                        <a:t>Aren+Pel</a:t>
                      </a:r>
                      <a:endParaRPr lang="es-AR" sz="1000" dirty="0" err="1">
                        <a:solidFill>
                          <a:srgbClr val="000000"/>
                        </a:solidFill>
                        <a:effectLst/>
                        <a:latin typeface="Arial"/>
                        <a:ea typeface="Times New Roman" panose="02020603050405020304" pitchFamily="18" charset="0"/>
                        <a:cs typeface="Arial"/>
                      </a:endParaRPr>
                    </a:p>
                  </a:txBody>
                  <a:tcPr marL="27624" marR="27624"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pPr>
                      <a:r>
                        <a:rPr lang="es-AR" sz="1000" b="1" dirty="0">
                          <a:solidFill>
                            <a:srgbClr val="000000"/>
                          </a:solidFill>
                          <a:effectLst/>
                          <a:latin typeface="Arial"/>
                          <a:ea typeface="Times New Roman" panose="02020603050405020304" pitchFamily="18" charset="0"/>
                          <a:cs typeface="Arial"/>
                        </a:rPr>
                        <a:t>Areniscas</a:t>
                      </a:r>
                      <a:endParaRPr lang="es-AR" sz="1000" dirty="0">
                        <a:solidFill>
                          <a:srgbClr val="000000"/>
                        </a:solidFill>
                        <a:effectLst/>
                        <a:latin typeface="Arial"/>
                        <a:ea typeface="Times New Roman" panose="02020603050405020304" pitchFamily="18" charset="0"/>
                        <a:cs typeface="Arial"/>
                      </a:endParaRPr>
                    </a:p>
                  </a:txBody>
                  <a:tcPr marL="27624" marR="27624" marT="0" marB="0" anchor="ctr">
                    <a:lnL>
                      <a:noFill/>
                    </a:lnL>
                    <a:lnR>
                      <a:noFill/>
                    </a:lnR>
                    <a:lnB>
                      <a:noFill/>
                    </a:lnB>
                    <a:solidFill>
                      <a:schemeClr val="bg1"/>
                    </a:solidFill>
                  </a:tcPr>
                </a:tc>
                <a:tc>
                  <a:txBody>
                    <a:bodyPr/>
                    <a:lstStyle/>
                    <a:p>
                      <a:pPr algn="ctr">
                        <a:lnSpc>
                          <a:spcPct val="107000"/>
                        </a:lnSpc>
                      </a:pPr>
                      <a:r>
                        <a:rPr lang="es-AR" sz="1000" b="1" dirty="0">
                          <a:solidFill>
                            <a:srgbClr val="000000"/>
                          </a:solidFill>
                          <a:effectLst/>
                          <a:latin typeface="Arial"/>
                          <a:ea typeface="Times New Roman" panose="02020603050405020304" pitchFamily="18" charset="0"/>
                          <a:cs typeface="Arial"/>
                        </a:rPr>
                        <a:t>Pelitas</a:t>
                      </a:r>
                      <a:endParaRPr lang="es-AR" sz="1000" dirty="0">
                        <a:solidFill>
                          <a:srgbClr val="000000"/>
                        </a:solidFill>
                        <a:effectLst/>
                        <a:latin typeface="Arial"/>
                        <a:ea typeface="Times New Roman" panose="02020603050405020304" pitchFamily="18" charset="0"/>
                        <a:cs typeface="Arial"/>
                      </a:endParaRPr>
                    </a:p>
                  </a:txBody>
                  <a:tcPr marL="27624" marR="27624" marT="0" marB="0" anchor="ctr">
                    <a:lnL>
                      <a:noFill/>
                    </a:lnL>
                    <a:lnR w="12700" cap="flat" cmpd="sng" algn="ctr">
                      <a:solidFill>
                        <a:schemeClr val="tx1"/>
                      </a:solidFill>
                      <a:prstDash val="solid"/>
                      <a:round/>
                      <a:headEnd type="none" w="med" len="med"/>
                      <a:tailEnd type="none" w="med" len="med"/>
                    </a:lnR>
                    <a:lnB>
                      <a:noFill/>
                    </a:lnB>
                    <a:solidFill>
                      <a:schemeClr val="bg1"/>
                    </a:solidFill>
                  </a:tcPr>
                </a:tc>
                <a:extLst>
                  <a:ext uri="{0D108BD9-81ED-4DB2-BD59-A6C34878D82A}">
                    <a16:rowId xmlns:a16="http://schemas.microsoft.com/office/drawing/2014/main" val="42790429"/>
                  </a:ext>
                </a:extLst>
              </a:tr>
              <a:tr h="161114">
                <a:tc>
                  <a:txBody>
                    <a:bodyPr/>
                    <a:lstStyle/>
                    <a:p>
                      <a:pPr algn="ctr">
                        <a:lnSpc>
                          <a:spcPct val="107000"/>
                        </a:lnSpc>
                      </a:pPr>
                      <a:r>
                        <a:rPr lang="es-AR" sz="1000" b="1" dirty="0">
                          <a:solidFill>
                            <a:srgbClr val="000000"/>
                          </a:solidFill>
                          <a:effectLst/>
                          <a:latin typeface="Arial"/>
                          <a:ea typeface="Times New Roman" panose="02020603050405020304" pitchFamily="18" charset="0"/>
                          <a:cs typeface="Arial"/>
                        </a:rPr>
                        <a:t>Fm BB</a:t>
                      </a:r>
                      <a:endParaRPr lang="es-AR" sz="1000" dirty="0">
                        <a:solidFill>
                          <a:srgbClr val="000000"/>
                        </a:solidFill>
                        <a:effectLst/>
                        <a:latin typeface="Arial"/>
                        <a:ea typeface="Times New Roman" panose="02020603050405020304" pitchFamily="18" charset="0"/>
                        <a:cs typeface="Arial"/>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7,08</a:t>
                      </a: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6,07</a:t>
                      </a: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7,38</a:t>
                      </a:r>
                    </a:p>
                  </a:txBody>
                  <a:tcPr marL="27624" marR="27624"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301695297"/>
                  </a:ext>
                </a:extLst>
              </a:tr>
              <a:tr h="161114">
                <a:tc>
                  <a:txBody>
                    <a:bodyPr/>
                    <a:lstStyle/>
                    <a:p>
                      <a:pPr algn="ctr">
                        <a:lnSpc>
                          <a:spcPct val="107000"/>
                        </a:lnSpc>
                      </a:pPr>
                      <a:r>
                        <a:rPr lang="es-AR" sz="1000" b="1" dirty="0">
                          <a:solidFill>
                            <a:srgbClr val="000000"/>
                          </a:solidFill>
                          <a:effectLst/>
                          <a:latin typeface="Arial"/>
                          <a:ea typeface="Times New Roman" panose="02020603050405020304" pitchFamily="18" charset="0"/>
                          <a:cs typeface="Arial"/>
                        </a:rPr>
                        <a:t>ST de Fm BB</a:t>
                      </a:r>
                      <a:endParaRPr lang="es-AR" sz="1000" dirty="0">
                        <a:solidFill>
                          <a:srgbClr val="000000"/>
                        </a:solidFill>
                        <a:effectLst/>
                        <a:latin typeface="Arial"/>
                        <a:ea typeface="Times New Roman" panose="02020603050405020304" pitchFamily="18" charset="0"/>
                        <a:cs typeface="Arial"/>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7000"/>
                        </a:lnSpc>
                      </a:pPr>
                      <a:r>
                        <a:rPr lang="es-AR" sz="1000" b="1" dirty="0">
                          <a:solidFill>
                            <a:srgbClr val="000000"/>
                          </a:solidFill>
                          <a:effectLst/>
                          <a:latin typeface="Arial"/>
                          <a:ea typeface="Times New Roman" panose="02020603050405020304" pitchFamily="18" charset="0"/>
                          <a:cs typeface="Arial"/>
                        </a:rPr>
                        <a:t>7,47</a:t>
                      </a: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6,94</a:t>
                      </a: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7,83</a:t>
                      </a:r>
                    </a:p>
                  </a:txBody>
                  <a:tcPr marL="27624" marR="27624"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4190706336"/>
                  </a:ext>
                </a:extLst>
              </a:tr>
              <a:tr h="161114">
                <a:tc>
                  <a:txBody>
                    <a:bodyPr/>
                    <a:lstStyle/>
                    <a:p>
                      <a:pPr algn="ctr">
                        <a:lnSpc>
                          <a:spcPct val="107000"/>
                        </a:lnSpc>
                      </a:pPr>
                      <a:r>
                        <a:rPr lang="es-AR" sz="1000" b="1" dirty="0">
                          <a:solidFill>
                            <a:srgbClr val="000000"/>
                          </a:solidFill>
                          <a:effectLst/>
                          <a:latin typeface="Arial"/>
                          <a:ea typeface="Times New Roman" panose="02020603050405020304" pitchFamily="18" charset="0"/>
                          <a:cs typeface="Arial"/>
                        </a:rPr>
                        <a:t>Fm </a:t>
                      </a:r>
                      <a:r>
                        <a:rPr lang="es-AR" sz="1000" b="1" dirty="0" err="1">
                          <a:solidFill>
                            <a:srgbClr val="000000"/>
                          </a:solidFill>
                          <a:effectLst/>
                          <a:latin typeface="Arial"/>
                          <a:ea typeface="Times New Roman" panose="02020603050405020304" pitchFamily="18" charset="0"/>
                          <a:cs typeface="Arial"/>
                        </a:rPr>
                        <a:t>Cast</a:t>
                      </a:r>
                      <a:endParaRPr lang="es-AR" sz="1000" dirty="0" err="1">
                        <a:solidFill>
                          <a:srgbClr val="000000"/>
                        </a:solidFill>
                        <a:effectLst/>
                        <a:latin typeface="Arial"/>
                        <a:ea typeface="Times New Roman" panose="02020603050405020304" pitchFamily="18" charset="0"/>
                        <a:cs typeface="Arial"/>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7000"/>
                        </a:lnSpc>
                      </a:pPr>
                      <a:r>
                        <a:rPr lang="es-AR" sz="1000" b="1" dirty="0">
                          <a:solidFill>
                            <a:srgbClr val="000000"/>
                          </a:solidFill>
                          <a:effectLst/>
                          <a:latin typeface="Arial"/>
                          <a:ea typeface="Times New Roman" panose="02020603050405020304" pitchFamily="18" charset="0"/>
                          <a:cs typeface="Arial"/>
                        </a:rPr>
                        <a:t>7,3</a:t>
                      </a: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7,28</a:t>
                      </a: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7,65</a:t>
                      </a:r>
                    </a:p>
                  </a:txBody>
                  <a:tcPr marL="27624" marR="27624"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508888142"/>
                  </a:ext>
                </a:extLst>
              </a:tr>
              <a:tr h="161114">
                <a:tc>
                  <a:txBody>
                    <a:bodyPr/>
                    <a:lstStyle/>
                    <a:p>
                      <a:pPr algn="ctr">
                        <a:lnSpc>
                          <a:spcPct val="107000"/>
                        </a:lnSpc>
                      </a:pPr>
                      <a:r>
                        <a:rPr lang="es-AR" sz="1000" b="1" dirty="0">
                          <a:solidFill>
                            <a:srgbClr val="000000"/>
                          </a:solidFill>
                          <a:effectLst/>
                          <a:latin typeface="Arial"/>
                          <a:ea typeface="Times New Roman" panose="02020603050405020304" pitchFamily="18" charset="0"/>
                          <a:cs typeface="Arial"/>
                        </a:rPr>
                        <a:t>Fm Pozo D129</a:t>
                      </a:r>
                      <a:endParaRPr lang="es-AR" sz="1000" dirty="0">
                        <a:solidFill>
                          <a:srgbClr val="000000"/>
                        </a:solidFill>
                        <a:effectLst/>
                        <a:latin typeface="Arial"/>
                        <a:ea typeface="Times New Roman" panose="02020603050405020304" pitchFamily="18" charset="0"/>
                        <a:cs typeface="Arial"/>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6,35</a:t>
                      </a: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6,49</a:t>
                      </a: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6,14</a:t>
                      </a:r>
                    </a:p>
                  </a:txBody>
                  <a:tcPr marL="27624" marR="27624"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486756958"/>
                  </a:ext>
                </a:extLst>
              </a:tr>
              <a:tr h="322229">
                <a:tc>
                  <a:txBody>
                    <a:bodyPr/>
                    <a:lstStyle/>
                    <a:p>
                      <a:pPr algn="ctr">
                        <a:lnSpc>
                          <a:spcPct val="107000"/>
                        </a:lnSpc>
                      </a:pPr>
                      <a:r>
                        <a:rPr lang="es-AR" sz="1000" b="1" dirty="0">
                          <a:solidFill>
                            <a:srgbClr val="000000"/>
                          </a:solidFill>
                          <a:effectLst/>
                          <a:latin typeface="Arial"/>
                          <a:ea typeface="Times New Roman" panose="02020603050405020304" pitchFamily="18" charset="0"/>
                          <a:cs typeface="Arial"/>
                        </a:rPr>
                        <a:t>Fondo Geoquímico Gd Grupo Chubut</a:t>
                      </a:r>
                      <a:endParaRPr lang="es-AR" sz="1000" dirty="0">
                        <a:solidFill>
                          <a:srgbClr val="000000"/>
                        </a:solidFill>
                        <a:effectLst/>
                        <a:latin typeface="Arial"/>
                        <a:ea typeface="Times New Roman" panose="02020603050405020304" pitchFamily="18" charset="0"/>
                        <a:cs typeface="Arial"/>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7,03</a:t>
                      </a:r>
                    </a:p>
                  </a:txBody>
                  <a:tcPr marL="27624" marR="27624" marT="0" marB="0" anchor="ctr">
                    <a:lnL>
                      <a:noFill/>
                    </a:lnL>
                    <a:lnR>
                      <a:noFill/>
                    </a:lnR>
                    <a:lnT>
                      <a:noFill/>
                    </a:lnT>
                    <a:lnB>
                      <a:noFill/>
                    </a:lnB>
                    <a:solidFill>
                      <a:schemeClr val="bg1"/>
                    </a:solidFill>
                  </a:tcPr>
                </a:tc>
                <a:tc>
                  <a:txBody>
                    <a:bodyPr/>
                    <a:lstStyle/>
                    <a:p>
                      <a:pPr>
                        <a:lnSpc>
                          <a:spcPct val="107000"/>
                        </a:lnSpc>
                      </a:pPr>
                      <a:endParaRPr lang="es-AR" sz="1050" dirty="0">
                        <a:effectLst/>
                        <a:latin typeface="Arial"/>
                        <a:cs typeface="Arial"/>
                      </a:endParaRPr>
                    </a:p>
                  </a:txBody>
                  <a:tcPr marL="27624" marR="27624" marT="0" marB="0" anchor="ctr">
                    <a:lnL>
                      <a:noFill/>
                    </a:lnL>
                    <a:lnR>
                      <a:noFill/>
                    </a:lnR>
                    <a:lnT>
                      <a:noFill/>
                    </a:lnT>
                    <a:lnB>
                      <a:noFill/>
                    </a:lnB>
                    <a:solidFill>
                      <a:schemeClr val="bg1"/>
                    </a:solidFill>
                  </a:tcPr>
                </a:tc>
                <a:tc>
                  <a:txBody>
                    <a:bodyPr/>
                    <a:lstStyle/>
                    <a:p>
                      <a:pPr>
                        <a:lnSpc>
                          <a:spcPct val="107000"/>
                        </a:lnSpc>
                      </a:pPr>
                      <a:endParaRPr lang="es-AR" sz="1050" dirty="0">
                        <a:effectLst/>
                        <a:latin typeface="Arial"/>
                        <a:cs typeface="Arial"/>
                      </a:endParaRPr>
                    </a:p>
                  </a:txBody>
                  <a:tcPr marL="27624" marR="27624"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309403328"/>
                  </a:ext>
                </a:extLst>
              </a:tr>
              <a:tr h="322229">
                <a:tc>
                  <a:txBody>
                    <a:bodyPr/>
                    <a:lstStyle/>
                    <a:p>
                      <a:pPr algn="ctr">
                        <a:lnSpc>
                          <a:spcPct val="107000"/>
                        </a:lnSpc>
                      </a:pPr>
                      <a:r>
                        <a:rPr lang="es-AR" sz="1000" b="1" dirty="0">
                          <a:solidFill>
                            <a:srgbClr val="000000"/>
                          </a:solidFill>
                          <a:effectLst/>
                          <a:latin typeface="Arial"/>
                          <a:ea typeface="Times New Roman" panose="02020603050405020304" pitchFamily="18" charset="0"/>
                          <a:cs typeface="Arial"/>
                        </a:rPr>
                        <a:t>BB+Cast+D129 (a pozo completo)</a:t>
                      </a:r>
                      <a:endParaRPr lang="es-AR" sz="1000" dirty="0">
                        <a:solidFill>
                          <a:srgbClr val="000000"/>
                        </a:solidFill>
                        <a:effectLst/>
                        <a:latin typeface="Arial"/>
                        <a:ea typeface="Times New Roman" panose="02020603050405020304" pitchFamily="18" charset="0"/>
                        <a:cs typeface="Arial"/>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7,17</a:t>
                      </a:r>
                    </a:p>
                  </a:txBody>
                  <a:tcPr marL="27624" marR="27624"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pPr>
                      <a:endParaRPr lang="es-AR" sz="1050" dirty="0">
                        <a:solidFill>
                          <a:srgbClr val="000000"/>
                        </a:solidFill>
                        <a:effectLst/>
                        <a:latin typeface="Arial"/>
                        <a:ea typeface="Times New Roman" panose="02020603050405020304" pitchFamily="18" charset="0"/>
                        <a:cs typeface="Arial"/>
                      </a:endParaRPr>
                    </a:p>
                  </a:txBody>
                  <a:tcPr marL="27624" marR="27624"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pPr>
                      <a:endParaRPr lang="es-AR" sz="1050" dirty="0">
                        <a:solidFill>
                          <a:srgbClr val="000000"/>
                        </a:solidFill>
                        <a:effectLst/>
                        <a:latin typeface="Arial"/>
                        <a:ea typeface="Times New Roman" panose="02020603050405020304" pitchFamily="18" charset="0"/>
                        <a:cs typeface="Arial"/>
                      </a:endParaRPr>
                    </a:p>
                  </a:txBody>
                  <a:tcPr marL="27624" marR="27624" marT="0" marB="0" anchor="ctr">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36832246"/>
                  </a:ext>
                </a:extLst>
              </a:tr>
              <a:tr h="169594">
                <a:tc gridSpan="4">
                  <a:txBody>
                    <a:bodyPr/>
                    <a:lstStyle/>
                    <a:p>
                      <a:pPr algn="ctr">
                        <a:lnSpc>
                          <a:spcPct val="107000"/>
                        </a:lnSpc>
                      </a:pPr>
                      <a:r>
                        <a:rPr lang="es-AR" sz="1050" b="1" dirty="0">
                          <a:solidFill>
                            <a:srgbClr val="000000"/>
                          </a:solidFill>
                          <a:effectLst/>
                          <a:latin typeface="Arial"/>
                          <a:ea typeface="Times New Roman" panose="02020603050405020304" pitchFamily="18" charset="0"/>
                          <a:cs typeface="Arial"/>
                        </a:rPr>
                        <a:t>Flanco Sur</a:t>
                      </a:r>
                      <a:endParaRPr lang="es-AR" sz="1050" dirty="0">
                        <a:solidFill>
                          <a:srgbClr val="000000"/>
                        </a:solidFill>
                        <a:effectLst/>
                        <a:latin typeface="Arial"/>
                        <a:ea typeface="Times New Roman" panose="02020603050405020304" pitchFamily="18" charset="0"/>
                        <a:cs typeface="Arial"/>
                      </a:endParaRPr>
                    </a:p>
                  </a:txBody>
                  <a:tcPr marL="27624" marR="2762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AR"/>
                    </a:p>
                  </a:txBody>
                  <a:tcPr/>
                </a:tc>
                <a:tc hMerge="1">
                  <a:txBody>
                    <a:bodyPr/>
                    <a:lstStyle/>
                    <a:p>
                      <a:endParaRPr lang="es-A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s-A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4279326313"/>
                  </a:ext>
                </a:extLst>
              </a:tr>
              <a:tr h="161114">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Intervalo</a:t>
                      </a:r>
                    </a:p>
                  </a:txBody>
                  <a:tcPr marL="27624" marR="2762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pPr>
                      <a:r>
                        <a:rPr lang="es-AR" sz="1000" b="1" dirty="0" err="1">
                          <a:solidFill>
                            <a:srgbClr val="000000"/>
                          </a:solidFill>
                          <a:effectLst/>
                          <a:latin typeface="Arial"/>
                          <a:ea typeface="Times New Roman" panose="02020603050405020304" pitchFamily="18" charset="0"/>
                          <a:cs typeface="Arial"/>
                        </a:rPr>
                        <a:t>Aren+Pel</a:t>
                      </a:r>
                      <a:endParaRPr lang="es-AR" sz="1000" dirty="0" err="1">
                        <a:solidFill>
                          <a:srgbClr val="000000"/>
                        </a:solidFill>
                        <a:effectLst/>
                        <a:latin typeface="Arial"/>
                        <a:ea typeface="Times New Roman" panose="02020603050405020304" pitchFamily="18" charset="0"/>
                        <a:cs typeface="Arial"/>
                      </a:endParaRPr>
                    </a:p>
                  </a:txBody>
                  <a:tcPr marL="27624" marR="27624"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pPr>
                      <a:r>
                        <a:rPr lang="es-AR" sz="1000" b="1" dirty="0">
                          <a:solidFill>
                            <a:srgbClr val="000000"/>
                          </a:solidFill>
                          <a:effectLst/>
                          <a:latin typeface="Arial"/>
                          <a:ea typeface="Times New Roman" panose="02020603050405020304" pitchFamily="18" charset="0"/>
                          <a:cs typeface="Arial"/>
                        </a:rPr>
                        <a:t>Areniscas</a:t>
                      </a:r>
                      <a:endParaRPr lang="es-AR" sz="1000" dirty="0">
                        <a:solidFill>
                          <a:srgbClr val="000000"/>
                        </a:solidFill>
                        <a:effectLst/>
                        <a:latin typeface="Arial"/>
                        <a:ea typeface="Times New Roman" panose="02020603050405020304" pitchFamily="18" charset="0"/>
                        <a:cs typeface="Arial"/>
                      </a:endParaRPr>
                    </a:p>
                  </a:txBody>
                  <a:tcPr marL="27624" marR="27624" marT="0" marB="0" anchor="ctr">
                    <a:lnL>
                      <a:noFill/>
                    </a:lnL>
                    <a:lnR>
                      <a:noFill/>
                    </a:lnR>
                    <a:lnB>
                      <a:noFill/>
                    </a:lnB>
                    <a:solidFill>
                      <a:schemeClr val="bg1"/>
                    </a:solidFill>
                  </a:tcPr>
                </a:tc>
                <a:tc>
                  <a:txBody>
                    <a:bodyPr/>
                    <a:lstStyle/>
                    <a:p>
                      <a:pPr algn="ctr">
                        <a:lnSpc>
                          <a:spcPct val="107000"/>
                        </a:lnSpc>
                      </a:pPr>
                      <a:r>
                        <a:rPr lang="es-AR" sz="1000" b="1" dirty="0">
                          <a:solidFill>
                            <a:srgbClr val="000000"/>
                          </a:solidFill>
                          <a:effectLst/>
                          <a:latin typeface="Arial"/>
                          <a:ea typeface="Times New Roman" panose="02020603050405020304" pitchFamily="18" charset="0"/>
                          <a:cs typeface="Arial"/>
                        </a:rPr>
                        <a:t>Pelitas</a:t>
                      </a:r>
                      <a:endParaRPr lang="es-AR" sz="1000" dirty="0">
                        <a:solidFill>
                          <a:srgbClr val="000000"/>
                        </a:solidFill>
                        <a:effectLst/>
                        <a:latin typeface="Arial"/>
                        <a:ea typeface="Times New Roman" panose="02020603050405020304" pitchFamily="18" charset="0"/>
                        <a:cs typeface="Arial"/>
                      </a:endParaRPr>
                    </a:p>
                  </a:txBody>
                  <a:tcPr marL="27624" marR="27624" marT="0" marB="0" anchor="ctr">
                    <a:lnL>
                      <a:noFill/>
                    </a:lnL>
                    <a:lnR w="12700" cap="flat" cmpd="sng" algn="ctr">
                      <a:solidFill>
                        <a:schemeClr val="tx1"/>
                      </a:solidFill>
                      <a:prstDash val="solid"/>
                      <a:round/>
                      <a:headEnd type="none" w="med" len="med"/>
                      <a:tailEnd type="none" w="med" len="med"/>
                    </a:lnR>
                    <a:lnB>
                      <a:noFill/>
                    </a:lnB>
                    <a:solidFill>
                      <a:schemeClr val="bg1"/>
                    </a:solidFill>
                  </a:tcPr>
                </a:tc>
                <a:extLst>
                  <a:ext uri="{0D108BD9-81ED-4DB2-BD59-A6C34878D82A}">
                    <a16:rowId xmlns:a16="http://schemas.microsoft.com/office/drawing/2014/main" val="2193439587"/>
                  </a:ext>
                </a:extLst>
              </a:tr>
              <a:tr h="161114">
                <a:tc>
                  <a:txBody>
                    <a:bodyPr/>
                    <a:lstStyle/>
                    <a:p>
                      <a:pPr algn="ctr">
                        <a:lnSpc>
                          <a:spcPct val="107000"/>
                        </a:lnSpc>
                      </a:pPr>
                      <a:r>
                        <a:rPr lang="es-AR" sz="1000" b="1" dirty="0">
                          <a:solidFill>
                            <a:srgbClr val="000000"/>
                          </a:solidFill>
                          <a:effectLst/>
                          <a:latin typeface="Arial"/>
                          <a:ea typeface="Times New Roman" panose="02020603050405020304" pitchFamily="18" charset="0"/>
                          <a:cs typeface="Arial"/>
                        </a:rPr>
                        <a:t>Mb. CS1</a:t>
                      </a:r>
                      <a:endParaRPr lang="es-AR" sz="1000" dirty="0">
                        <a:solidFill>
                          <a:srgbClr val="000000"/>
                        </a:solidFill>
                        <a:effectLst/>
                        <a:latin typeface="Arial"/>
                        <a:ea typeface="Times New Roman" panose="02020603050405020304" pitchFamily="18" charset="0"/>
                        <a:cs typeface="Arial"/>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6,59</a:t>
                      </a: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5,8</a:t>
                      </a: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6,94</a:t>
                      </a:r>
                    </a:p>
                  </a:txBody>
                  <a:tcPr marL="27624" marR="27624"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057110034"/>
                  </a:ext>
                </a:extLst>
              </a:tr>
              <a:tr h="161114">
                <a:tc>
                  <a:txBody>
                    <a:bodyPr/>
                    <a:lstStyle/>
                    <a:p>
                      <a:pPr algn="ctr">
                        <a:lnSpc>
                          <a:spcPct val="107000"/>
                        </a:lnSpc>
                      </a:pPr>
                      <a:r>
                        <a:rPr lang="es-AR" sz="1000" b="1" dirty="0">
                          <a:solidFill>
                            <a:srgbClr val="000000"/>
                          </a:solidFill>
                          <a:effectLst/>
                          <a:latin typeface="Arial"/>
                          <a:ea typeface="Times New Roman" panose="02020603050405020304" pitchFamily="18" charset="0"/>
                          <a:cs typeface="Arial"/>
                        </a:rPr>
                        <a:t>Mb. CO</a:t>
                      </a:r>
                      <a:endParaRPr lang="es-AR" sz="1000" dirty="0">
                        <a:solidFill>
                          <a:srgbClr val="000000"/>
                        </a:solidFill>
                        <a:effectLst/>
                        <a:latin typeface="Arial"/>
                        <a:ea typeface="Times New Roman" panose="02020603050405020304" pitchFamily="18" charset="0"/>
                        <a:cs typeface="Arial"/>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5,69</a:t>
                      </a: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4,26</a:t>
                      </a: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6,25</a:t>
                      </a:r>
                    </a:p>
                  </a:txBody>
                  <a:tcPr marL="27624" marR="27624"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576802160"/>
                  </a:ext>
                </a:extLst>
              </a:tr>
              <a:tr h="161114">
                <a:tc>
                  <a:txBody>
                    <a:bodyPr/>
                    <a:lstStyle/>
                    <a:p>
                      <a:pPr algn="ctr">
                        <a:lnSpc>
                          <a:spcPct val="107000"/>
                        </a:lnSpc>
                      </a:pPr>
                      <a:r>
                        <a:rPr lang="es-AR" sz="1000" b="1" dirty="0">
                          <a:solidFill>
                            <a:srgbClr val="000000"/>
                          </a:solidFill>
                          <a:effectLst/>
                          <a:latin typeface="Arial"/>
                          <a:ea typeface="Times New Roman" panose="02020603050405020304" pitchFamily="18" charset="0"/>
                          <a:cs typeface="Arial"/>
                        </a:rPr>
                        <a:t>MEC</a:t>
                      </a:r>
                      <a:endParaRPr lang="es-AR" sz="1000" dirty="0">
                        <a:solidFill>
                          <a:srgbClr val="000000"/>
                        </a:solidFill>
                        <a:effectLst/>
                        <a:latin typeface="Arial"/>
                        <a:ea typeface="Times New Roman" panose="02020603050405020304" pitchFamily="18" charset="0"/>
                        <a:cs typeface="Arial"/>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7000"/>
                        </a:lnSpc>
                      </a:pPr>
                      <a:r>
                        <a:rPr lang="es-AR" sz="1000" b="1" dirty="0">
                          <a:solidFill>
                            <a:srgbClr val="000000"/>
                          </a:solidFill>
                          <a:effectLst/>
                          <a:latin typeface="Arial"/>
                          <a:ea typeface="Times New Roman" panose="02020603050405020304" pitchFamily="18" charset="0"/>
                          <a:cs typeface="Arial"/>
                        </a:rPr>
                        <a:t>7,74</a:t>
                      </a: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5,44</a:t>
                      </a: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7,92</a:t>
                      </a:r>
                    </a:p>
                  </a:txBody>
                  <a:tcPr marL="27624" marR="27624"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273792959"/>
                  </a:ext>
                </a:extLst>
              </a:tr>
              <a:tr h="161114">
                <a:tc>
                  <a:txBody>
                    <a:bodyPr/>
                    <a:lstStyle/>
                    <a:p>
                      <a:pPr algn="ctr">
                        <a:lnSpc>
                          <a:spcPct val="107000"/>
                        </a:lnSpc>
                      </a:pPr>
                      <a:r>
                        <a:rPr lang="es-AR" sz="1000" b="1" dirty="0">
                          <a:solidFill>
                            <a:srgbClr val="000000"/>
                          </a:solidFill>
                          <a:effectLst/>
                          <a:latin typeface="Arial"/>
                          <a:ea typeface="Times New Roman" panose="02020603050405020304" pitchFamily="18" charset="0"/>
                          <a:cs typeface="Arial"/>
                        </a:rPr>
                        <a:t>Fm Pozo D129</a:t>
                      </a:r>
                      <a:endParaRPr lang="es-AR" sz="1000" dirty="0">
                        <a:solidFill>
                          <a:srgbClr val="000000"/>
                        </a:solidFill>
                        <a:effectLst/>
                        <a:latin typeface="Arial"/>
                        <a:ea typeface="Times New Roman" panose="02020603050405020304" pitchFamily="18" charset="0"/>
                        <a:cs typeface="Arial"/>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6,19</a:t>
                      </a: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6,48</a:t>
                      </a: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6,04</a:t>
                      </a:r>
                    </a:p>
                  </a:txBody>
                  <a:tcPr marL="27624" marR="27624"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035807547"/>
                  </a:ext>
                </a:extLst>
              </a:tr>
              <a:tr h="322229">
                <a:tc>
                  <a:txBody>
                    <a:bodyPr/>
                    <a:lstStyle/>
                    <a:p>
                      <a:pPr algn="ctr">
                        <a:lnSpc>
                          <a:spcPct val="107000"/>
                        </a:lnSpc>
                      </a:pPr>
                      <a:r>
                        <a:rPr lang="es-AR" sz="1000" b="1" dirty="0">
                          <a:solidFill>
                            <a:srgbClr val="000000"/>
                          </a:solidFill>
                          <a:effectLst/>
                          <a:latin typeface="Arial"/>
                          <a:ea typeface="Times New Roman" panose="02020603050405020304" pitchFamily="18" charset="0"/>
                          <a:cs typeface="Arial"/>
                        </a:rPr>
                        <a:t>Fondo Geoquímico Gd Grupo Chubut</a:t>
                      </a:r>
                      <a:endParaRPr lang="es-AR" sz="1000" dirty="0">
                        <a:solidFill>
                          <a:srgbClr val="000000"/>
                        </a:solidFill>
                        <a:effectLst/>
                        <a:latin typeface="Arial"/>
                        <a:ea typeface="Times New Roman" panose="02020603050405020304" pitchFamily="18" charset="0"/>
                        <a:cs typeface="Arial"/>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6,51</a:t>
                      </a:r>
                    </a:p>
                  </a:txBody>
                  <a:tcPr marL="27624" marR="27624" marT="0" marB="0" anchor="ctr">
                    <a:lnL>
                      <a:noFill/>
                    </a:lnL>
                    <a:lnR>
                      <a:noFill/>
                    </a:lnR>
                    <a:lnT>
                      <a:noFill/>
                    </a:lnT>
                    <a:lnB>
                      <a:noFill/>
                    </a:lnB>
                    <a:solidFill>
                      <a:schemeClr val="bg1"/>
                    </a:solidFill>
                  </a:tcPr>
                </a:tc>
                <a:tc>
                  <a:txBody>
                    <a:bodyPr/>
                    <a:lstStyle/>
                    <a:p>
                      <a:pPr>
                        <a:lnSpc>
                          <a:spcPct val="107000"/>
                        </a:lnSpc>
                      </a:pPr>
                      <a:endParaRPr lang="es-AR" sz="1050" dirty="0">
                        <a:effectLst/>
                        <a:latin typeface="Arial"/>
                        <a:cs typeface="Arial"/>
                      </a:endParaRPr>
                    </a:p>
                  </a:txBody>
                  <a:tcPr marL="27624" marR="27624" marT="0" marB="0" anchor="b">
                    <a:lnL>
                      <a:noFill/>
                    </a:lnL>
                    <a:lnR>
                      <a:noFill/>
                    </a:lnR>
                    <a:lnT>
                      <a:noFill/>
                    </a:lnT>
                    <a:lnB>
                      <a:noFill/>
                    </a:lnB>
                    <a:solidFill>
                      <a:schemeClr val="bg1"/>
                    </a:solidFill>
                  </a:tcPr>
                </a:tc>
                <a:tc>
                  <a:txBody>
                    <a:bodyPr/>
                    <a:lstStyle/>
                    <a:p>
                      <a:pPr>
                        <a:lnSpc>
                          <a:spcPct val="107000"/>
                        </a:lnSpc>
                      </a:pPr>
                      <a:endParaRPr lang="es-AR" sz="1050" dirty="0">
                        <a:effectLst/>
                        <a:latin typeface="Arial"/>
                        <a:cs typeface="Arial"/>
                      </a:endParaRPr>
                    </a:p>
                  </a:txBody>
                  <a:tcPr marL="27624" marR="27624"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595431880"/>
                  </a:ext>
                </a:extLst>
              </a:tr>
              <a:tr h="322229">
                <a:tc>
                  <a:txBody>
                    <a:bodyPr/>
                    <a:lstStyle/>
                    <a:p>
                      <a:pPr algn="ctr">
                        <a:lnSpc>
                          <a:spcPct val="107000"/>
                        </a:lnSpc>
                      </a:pPr>
                      <a:r>
                        <a:rPr lang="es-AR" sz="1000" b="1" dirty="0">
                          <a:solidFill>
                            <a:srgbClr val="000000"/>
                          </a:solidFill>
                          <a:effectLst/>
                          <a:latin typeface="Arial"/>
                          <a:ea typeface="Times New Roman" panose="02020603050405020304" pitchFamily="18" charset="0"/>
                          <a:cs typeface="Arial"/>
                        </a:rPr>
                        <a:t>BB+Cast+D129 (a pozo completo)</a:t>
                      </a:r>
                      <a:endParaRPr lang="es-AR" sz="1000" dirty="0">
                        <a:solidFill>
                          <a:srgbClr val="000000"/>
                        </a:solidFill>
                        <a:effectLst/>
                        <a:latin typeface="Arial"/>
                        <a:ea typeface="Times New Roman" panose="02020603050405020304" pitchFamily="18" charset="0"/>
                        <a:cs typeface="Arial"/>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6,98</a:t>
                      </a:r>
                    </a:p>
                  </a:txBody>
                  <a:tcPr marL="27624" marR="27624"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pPr>
                      <a:endParaRPr lang="es-AR" sz="1050" dirty="0">
                        <a:solidFill>
                          <a:srgbClr val="000000"/>
                        </a:solidFill>
                        <a:effectLst/>
                        <a:latin typeface="Arial"/>
                        <a:ea typeface="Times New Roman" panose="02020603050405020304" pitchFamily="18" charset="0"/>
                        <a:cs typeface="Arial"/>
                      </a:endParaRPr>
                    </a:p>
                  </a:txBody>
                  <a:tcPr marL="27624" marR="27624"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pPr>
                      <a:endParaRPr lang="es-AR" sz="1050" dirty="0">
                        <a:solidFill>
                          <a:srgbClr val="000000"/>
                        </a:solidFill>
                        <a:effectLst/>
                        <a:latin typeface="Arial"/>
                        <a:ea typeface="Times New Roman" panose="02020603050405020304" pitchFamily="18" charset="0"/>
                        <a:cs typeface="Arial"/>
                      </a:endParaRPr>
                    </a:p>
                  </a:txBody>
                  <a:tcPr marL="27624" marR="27624" marT="0"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31968295"/>
                  </a:ext>
                </a:extLst>
              </a:tr>
              <a:tr h="169594">
                <a:tc gridSpan="4">
                  <a:txBody>
                    <a:bodyPr/>
                    <a:lstStyle/>
                    <a:p>
                      <a:pPr algn="ctr">
                        <a:lnSpc>
                          <a:spcPct val="107000"/>
                        </a:lnSpc>
                      </a:pPr>
                      <a:r>
                        <a:rPr lang="es-AR" sz="1050" b="1" dirty="0">
                          <a:solidFill>
                            <a:srgbClr val="000000"/>
                          </a:solidFill>
                          <a:effectLst/>
                          <a:latin typeface="Arial"/>
                          <a:ea typeface="Times New Roman" panose="02020603050405020304" pitchFamily="18" charset="0"/>
                          <a:cs typeface="Arial"/>
                        </a:rPr>
                        <a:t>Flanco Norte</a:t>
                      </a:r>
                      <a:endParaRPr lang="es-AR" sz="1050" dirty="0">
                        <a:solidFill>
                          <a:srgbClr val="000000"/>
                        </a:solidFill>
                        <a:effectLst/>
                        <a:latin typeface="Arial"/>
                        <a:ea typeface="Times New Roman" panose="02020603050405020304" pitchFamily="18" charset="0"/>
                        <a:cs typeface="Arial"/>
                      </a:endParaRPr>
                    </a:p>
                  </a:txBody>
                  <a:tcPr marL="27624" marR="2762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AR"/>
                    </a:p>
                  </a:txBody>
                  <a:tcPr/>
                </a:tc>
                <a:tc hMerge="1">
                  <a:txBody>
                    <a:bodyPr/>
                    <a:lstStyle/>
                    <a:p>
                      <a:endParaRPr lang="es-A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s-A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505884090"/>
                  </a:ext>
                </a:extLst>
              </a:tr>
              <a:tr h="161114">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Intervalo</a:t>
                      </a:r>
                    </a:p>
                  </a:txBody>
                  <a:tcPr marL="27624" marR="2762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pPr>
                      <a:r>
                        <a:rPr lang="es-AR" sz="1000" b="1" dirty="0" err="1">
                          <a:solidFill>
                            <a:srgbClr val="000000"/>
                          </a:solidFill>
                          <a:effectLst/>
                          <a:latin typeface="Arial"/>
                          <a:ea typeface="Times New Roman" panose="02020603050405020304" pitchFamily="18" charset="0"/>
                          <a:cs typeface="Arial"/>
                        </a:rPr>
                        <a:t>Aren+Pel</a:t>
                      </a:r>
                      <a:endParaRPr lang="es-AR" sz="1000" dirty="0" err="1">
                        <a:solidFill>
                          <a:srgbClr val="000000"/>
                        </a:solidFill>
                        <a:effectLst/>
                        <a:latin typeface="Arial"/>
                        <a:ea typeface="Times New Roman" panose="02020603050405020304" pitchFamily="18" charset="0"/>
                        <a:cs typeface="Arial"/>
                      </a:endParaRPr>
                    </a:p>
                  </a:txBody>
                  <a:tcPr marL="27624" marR="27624"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pPr>
                      <a:r>
                        <a:rPr lang="es-AR" sz="1000" b="1" dirty="0">
                          <a:solidFill>
                            <a:srgbClr val="000000"/>
                          </a:solidFill>
                          <a:effectLst/>
                          <a:latin typeface="Arial"/>
                          <a:ea typeface="Times New Roman" panose="02020603050405020304" pitchFamily="18" charset="0"/>
                          <a:cs typeface="Arial"/>
                        </a:rPr>
                        <a:t>Areniscas</a:t>
                      </a:r>
                      <a:endParaRPr lang="es-AR" sz="1000" dirty="0">
                        <a:solidFill>
                          <a:srgbClr val="000000"/>
                        </a:solidFill>
                        <a:effectLst/>
                        <a:latin typeface="Arial"/>
                        <a:ea typeface="Times New Roman" panose="02020603050405020304" pitchFamily="18" charset="0"/>
                        <a:cs typeface="Arial"/>
                      </a:endParaRPr>
                    </a:p>
                  </a:txBody>
                  <a:tcPr marL="27624" marR="27624" marT="0" marB="0" anchor="ctr">
                    <a:lnL>
                      <a:noFill/>
                    </a:lnL>
                    <a:lnR>
                      <a:noFill/>
                    </a:lnR>
                    <a:lnB>
                      <a:noFill/>
                    </a:lnB>
                    <a:solidFill>
                      <a:schemeClr val="bg1"/>
                    </a:solidFill>
                  </a:tcPr>
                </a:tc>
                <a:tc>
                  <a:txBody>
                    <a:bodyPr/>
                    <a:lstStyle/>
                    <a:p>
                      <a:pPr algn="ctr">
                        <a:lnSpc>
                          <a:spcPct val="107000"/>
                        </a:lnSpc>
                      </a:pPr>
                      <a:r>
                        <a:rPr lang="es-AR" sz="1000" b="1" dirty="0">
                          <a:solidFill>
                            <a:srgbClr val="000000"/>
                          </a:solidFill>
                          <a:effectLst/>
                          <a:latin typeface="Arial"/>
                          <a:ea typeface="Times New Roman" panose="02020603050405020304" pitchFamily="18" charset="0"/>
                          <a:cs typeface="Arial"/>
                        </a:rPr>
                        <a:t>Pelitas</a:t>
                      </a:r>
                      <a:endParaRPr lang="es-AR" sz="1000" dirty="0">
                        <a:solidFill>
                          <a:srgbClr val="000000"/>
                        </a:solidFill>
                        <a:effectLst/>
                        <a:latin typeface="Arial"/>
                        <a:ea typeface="Times New Roman" panose="02020603050405020304" pitchFamily="18" charset="0"/>
                        <a:cs typeface="Arial"/>
                      </a:endParaRPr>
                    </a:p>
                  </a:txBody>
                  <a:tcPr marL="27624" marR="27624" marT="0" marB="0" anchor="ctr">
                    <a:lnL>
                      <a:noFill/>
                    </a:lnL>
                    <a:lnR w="12700" cap="flat" cmpd="sng" algn="ctr">
                      <a:solidFill>
                        <a:schemeClr val="tx1"/>
                      </a:solidFill>
                      <a:prstDash val="solid"/>
                      <a:round/>
                      <a:headEnd type="none" w="med" len="med"/>
                      <a:tailEnd type="none" w="med" len="med"/>
                    </a:lnR>
                    <a:lnB>
                      <a:noFill/>
                    </a:lnB>
                    <a:solidFill>
                      <a:schemeClr val="bg1"/>
                    </a:solidFill>
                  </a:tcPr>
                </a:tc>
                <a:extLst>
                  <a:ext uri="{0D108BD9-81ED-4DB2-BD59-A6C34878D82A}">
                    <a16:rowId xmlns:a16="http://schemas.microsoft.com/office/drawing/2014/main" val="3873284793"/>
                  </a:ext>
                </a:extLst>
              </a:tr>
              <a:tr h="161114">
                <a:tc>
                  <a:txBody>
                    <a:bodyPr/>
                    <a:lstStyle/>
                    <a:p>
                      <a:pPr algn="ctr">
                        <a:lnSpc>
                          <a:spcPct val="107000"/>
                        </a:lnSpc>
                      </a:pPr>
                      <a:r>
                        <a:rPr lang="es-AR" sz="1000" b="1" dirty="0">
                          <a:solidFill>
                            <a:srgbClr val="000000"/>
                          </a:solidFill>
                          <a:effectLst/>
                          <a:latin typeface="Arial"/>
                          <a:ea typeface="Times New Roman" panose="02020603050405020304" pitchFamily="18" charset="0"/>
                          <a:cs typeface="Arial"/>
                        </a:rPr>
                        <a:t>Fm ET</a:t>
                      </a:r>
                      <a:endParaRPr lang="es-AR" sz="1000" dirty="0">
                        <a:solidFill>
                          <a:srgbClr val="000000"/>
                        </a:solidFill>
                        <a:effectLst/>
                        <a:latin typeface="Arial"/>
                        <a:ea typeface="Times New Roman" panose="02020603050405020304" pitchFamily="18" charset="0"/>
                        <a:cs typeface="Arial"/>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6,36</a:t>
                      </a: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6,09</a:t>
                      </a: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6,50</a:t>
                      </a:r>
                    </a:p>
                  </a:txBody>
                  <a:tcPr marL="27624" marR="27624"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768849781"/>
                  </a:ext>
                </a:extLst>
              </a:tr>
              <a:tr h="161114">
                <a:tc>
                  <a:txBody>
                    <a:bodyPr/>
                    <a:lstStyle/>
                    <a:p>
                      <a:pPr algn="ctr">
                        <a:lnSpc>
                          <a:spcPct val="107000"/>
                        </a:lnSpc>
                      </a:pPr>
                      <a:r>
                        <a:rPr lang="es-AR" sz="1000" b="1" dirty="0">
                          <a:solidFill>
                            <a:srgbClr val="000000"/>
                          </a:solidFill>
                          <a:effectLst/>
                          <a:latin typeface="Arial"/>
                          <a:ea typeface="Times New Roman" panose="02020603050405020304" pitchFamily="18" charset="0"/>
                          <a:cs typeface="Arial"/>
                        </a:rPr>
                        <a:t>Fm CR</a:t>
                      </a:r>
                      <a:endParaRPr lang="es-AR" sz="1000" dirty="0">
                        <a:solidFill>
                          <a:srgbClr val="000000"/>
                        </a:solidFill>
                        <a:effectLst/>
                        <a:latin typeface="Arial"/>
                        <a:ea typeface="Times New Roman" panose="02020603050405020304" pitchFamily="18" charset="0"/>
                        <a:cs typeface="Arial"/>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5,97</a:t>
                      </a: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5,19</a:t>
                      </a: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6,57</a:t>
                      </a:r>
                    </a:p>
                  </a:txBody>
                  <a:tcPr marL="27624" marR="27624"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802393196"/>
                  </a:ext>
                </a:extLst>
              </a:tr>
              <a:tr h="161114">
                <a:tc>
                  <a:txBody>
                    <a:bodyPr/>
                    <a:lstStyle/>
                    <a:p>
                      <a:pPr algn="ctr">
                        <a:lnSpc>
                          <a:spcPct val="107000"/>
                        </a:lnSpc>
                      </a:pPr>
                      <a:r>
                        <a:rPr lang="es-AR" sz="1000" b="1" dirty="0">
                          <a:solidFill>
                            <a:srgbClr val="000000"/>
                          </a:solidFill>
                          <a:effectLst/>
                          <a:latin typeface="Arial"/>
                          <a:ea typeface="Times New Roman" panose="02020603050405020304" pitchFamily="18" charset="0"/>
                          <a:cs typeface="Arial"/>
                        </a:rPr>
                        <a:t>Fm MEC</a:t>
                      </a:r>
                      <a:endParaRPr lang="es-AR" sz="1000" dirty="0">
                        <a:solidFill>
                          <a:srgbClr val="000000"/>
                        </a:solidFill>
                        <a:effectLst/>
                        <a:latin typeface="Arial"/>
                        <a:ea typeface="Times New Roman" panose="02020603050405020304" pitchFamily="18" charset="0"/>
                        <a:cs typeface="Arial"/>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7000"/>
                        </a:lnSpc>
                      </a:pPr>
                      <a:r>
                        <a:rPr lang="es-AR" sz="1000" b="1" dirty="0">
                          <a:solidFill>
                            <a:srgbClr val="000000"/>
                          </a:solidFill>
                          <a:effectLst/>
                          <a:latin typeface="Arial"/>
                          <a:ea typeface="Times New Roman" panose="02020603050405020304" pitchFamily="18" charset="0"/>
                          <a:cs typeface="Arial"/>
                        </a:rPr>
                        <a:t>7,09</a:t>
                      </a: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6,35</a:t>
                      </a: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7,34</a:t>
                      </a:r>
                    </a:p>
                  </a:txBody>
                  <a:tcPr marL="27624" marR="27624"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660971731"/>
                  </a:ext>
                </a:extLst>
              </a:tr>
              <a:tr h="161114">
                <a:tc>
                  <a:txBody>
                    <a:bodyPr/>
                    <a:lstStyle/>
                    <a:p>
                      <a:pPr algn="ctr">
                        <a:lnSpc>
                          <a:spcPct val="107000"/>
                        </a:lnSpc>
                      </a:pPr>
                      <a:r>
                        <a:rPr lang="es-AR" sz="1000" b="1" dirty="0">
                          <a:solidFill>
                            <a:srgbClr val="000000"/>
                          </a:solidFill>
                          <a:effectLst/>
                          <a:latin typeface="Arial"/>
                          <a:ea typeface="Times New Roman" panose="02020603050405020304" pitchFamily="18" charset="0"/>
                          <a:cs typeface="Arial"/>
                        </a:rPr>
                        <a:t>Fm Pozo D129</a:t>
                      </a:r>
                      <a:endParaRPr lang="es-AR" sz="1000" dirty="0">
                        <a:solidFill>
                          <a:srgbClr val="000000"/>
                        </a:solidFill>
                        <a:effectLst/>
                        <a:latin typeface="Arial"/>
                        <a:ea typeface="Times New Roman" panose="02020603050405020304" pitchFamily="18" charset="0"/>
                        <a:cs typeface="Arial"/>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7000"/>
                        </a:lnSpc>
                      </a:pPr>
                      <a:r>
                        <a:rPr lang="es-AR" sz="1000" b="1" dirty="0">
                          <a:solidFill>
                            <a:srgbClr val="000000"/>
                          </a:solidFill>
                          <a:effectLst/>
                          <a:latin typeface="Arial"/>
                          <a:ea typeface="Times New Roman" panose="02020603050405020304" pitchFamily="18" charset="0"/>
                          <a:cs typeface="Arial"/>
                        </a:rPr>
                        <a:t>7,33</a:t>
                      </a: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7,49</a:t>
                      </a:r>
                    </a:p>
                  </a:txBody>
                  <a:tcPr marL="27624" marR="27624" marT="0" marB="0" anchor="ctr">
                    <a:lnL>
                      <a:noFill/>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7,26</a:t>
                      </a:r>
                    </a:p>
                  </a:txBody>
                  <a:tcPr marL="27624" marR="27624"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929553759"/>
                  </a:ext>
                </a:extLst>
              </a:tr>
              <a:tr h="322229">
                <a:tc>
                  <a:txBody>
                    <a:bodyPr/>
                    <a:lstStyle/>
                    <a:p>
                      <a:pPr algn="ctr">
                        <a:lnSpc>
                          <a:spcPct val="107000"/>
                        </a:lnSpc>
                      </a:pPr>
                      <a:r>
                        <a:rPr lang="es-AR" sz="1000" b="1" dirty="0">
                          <a:solidFill>
                            <a:srgbClr val="000000"/>
                          </a:solidFill>
                          <a:effectLst/>
                          <a:latin typeface="Arial"/>
                          <a:ea typeface="Times New Roman" panose="02020603050405020304" pitchFamily="18" charset="0"/>
                          <a:cs typeface="Arial"/>
                        </a:rPr>
                        <a:t>Fondo Geoquímico Gd Grupo Chubut</a:t>
                      </a:r>
                      <a:endParaRPr lang="es-AR" sz="1000" dirty="0">
                        <a:solidFill>
                          <a:srgbClr val="000000"/>
                        </a:solidFill>
                        <a:effectLst/>
                        <a:latin typeface="Arial"/>
                        <a:ea typeface="Times New Roman" panose="02020603050405020304" pitchFamily="18" charset="0"/>
                        <a:cs typeface="Arial"/>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6,66</a:t>
                      </a:r>
                    </a:p>
                  </a:txBody>
                  <a:tcPr marL="27624" marR="27624" marT="0" marB="0" anchor="ctr">
                    <a:lnL>
                      <a:noFill/>
                    </a:lnL>
                    <a:lnR>
                      <a:noFill/>
                    </a:lnR>
                    <a:lnT>
                      <a:noFill/>
                    </a:lnT>
                    <a:lnB>
                      <a:noFill/>
                    </a:lnB>
                    <a:solidFill>
                      <a:schemeClr val="bg1"/>
                    </a:solidFill>
                  </a:tcPr>
                </a:tc>
                <a:tc>
                  <a:txBody>
                    <a:bodyPr/>
                    <a:lstStyle/>
                    <a:p>
                      <a:pPr>
                        <a:lnSpc>
                          <a:spcPct val="107000"/>
                        </a:lnSpc>
                      </a:pPr>
                      <a:endParaRPr lang="es-AR" sz="1050" dirty="0">
                        <a:effectLst/>
                        <a:latin typeface="Arial"/>
                        <a:cs typeface="Arial"/>
                      </a:endParaRPr>
                    </a:p>
                  </a:txBody>
                  <a:tcPr marL="27624" marR="27624" marT="0" marB="0" anchor="ctr">
                    <a:lnL>
                      <a:noFill/>
                    </a:lnL>
                    <a:lnR>
                      <a:noFill/>
                    </a:lnR>
                    <a:lnT>
                      <a:noFill/>
                    </a:lnT>
                    <a:lnB>
                      <a:noFill/>
                    </a:lnB>
                    <a:solidFill>
                      <a:schemeClr val="bg1"/>
                    </a:solidFill>
                  </a:tcPr>
                </a:tc>
                <a:tc>
                  <a:txBody>
                    <a:bodyPr/>
                    <a:lstStyle/>
                    <a:p>
                      <a:pPr>
                        <a:lnSpc>
                          <a:spcPct val="107000"/>
                        </a:lnSpc>
                      </a:pPr>
                      <a:endParaRPr lang="es-AR" sz="1050" dirty="0">
                        <a:effectLst/>
                        <a:latin typeface="Arial"/>
                        <a:cs typeface="Arial"/>
                      </a:endParaRPr>
                    </a:p>
                  </a:txBody>
                  <a:tcPr marL="27624" marR="27624"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114376651"/>
                  </a:ext>
                </a:extLst>
              </a:tr>
              <a:tr h="322229">
                <a:tc>
                  <a:txBody>
                    <a:bodyPr/>
                    <a:lstStyle/>
                    <a:p>
                      <a:pPr algn="ctr">
                        <a:lnSpc>
                          <a:spcPct val="107000"/>
                        </a:lnSpc>
                      </a:pPr>
                      <a:r>
                        <a:rPr lang="es-AR" sz="1000" b="1" dirty="0">
                          <a:solidFill>
                            <a:srgbClr val="000000"/>
                          </a:solidFill>
                          <a:effectLst/>
                          <a:latin typeface="Arial"/>
                          <a:ea typeface="Times New Roman" panose="02020603050405020304" pitchFamily="18" charset="0"/>
                          <a:cs typeface="Arial"/>
                        </a:rPr>
                        <a:t>BB+Cast+D129 (a pozo completo)</a:t>
                      </a:r>
                      <a:endParaRPr lang="es-AR" sz="1000" dirty="0">
                        <a:solidFill>
                          <a:srgbClr val="000000"/>
                        </a:solidFill>
                        <a:effectLst/>
                        <a:latin typeface="Arial"/>
                        <a:ea typeface="Times New Roman" panose="02020603050405020304" pitchFamily="18" charset="0"/>
                        <a:cs typeface="Arial"/>
                      </a:endParaRPr>
                    </a:p>
                  </a:txBody>
                  <a:tcPr marL="27624" marR="27624"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pPr>
                      <a:r>
                        <a:rPr lang="es-AR" sz="1000" dirty="0">
                          <a:solidFill>
                            <a:srgbClr val="000000"/>
                          </a:solidFill>
                          <a:effectLst/>
                          <a:latin typeface="Arial"/>
                          <a:ea typeface="Times New Roman" panose="02020603050405020304" pitchFamily="18" charset="0"/>
                          <a:cs typeface="Arial"/>
                        </a:rPr>
                        <a:t>6,65</a:t>
                      </a:r>
                    </a:p>
                  </a:txBody>
                  <a:tcPr marL="27624" marR="27624"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pPr>
                      <a:endParaRPr lang="es-AR" sz="1050" dirty="0">
                        <a:solidFill>
                          <a:srgbClr val="000000"/>
                        </a:solidFill>
                        <a:effectLst/>
                        <a:latin typeface="Arial"/>
                        <a:ea typeface="Times New Roman" panose="02020603050405020304" pitchFamily="18" charset="0"/>
                        <a:cs typeface="Arial"/>
                      </a:endParaRPr>
                    </a:p>
                  </a:txBody>
                  <a:tcPr marL="27624" marR="27624"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pPr>
                      <a:endParaRPr lang="es-AR" sz="1050" dirty="0">
                        <a:solidFill>
                          <a:srgbClr val="000000"/>
                        </a:solidFill>
                        <a:effectLst/>
                        <a:latin typeface="Arial"/>
                        <a:ea typeface="Times New Roman" panose="02020603050405020304" pitchFamily="18" charset="0"/>
                        <a:cs typeface="Arial"/>
                      </a:endParaRPr>
                    </a:p>
                  </a:txBody>
                  <a:tcPr marL="27624" marR="27624" marT="0" marB="0" anchor="ctr">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75909158"/>
                  </a:ext>
                </a:extLst>
              </a:tr>
            </a:tbl>
          </a:graphicData>
        </a:graphic>
      </p:graphicFrame>
      <p:sp>
        <p:nvSpPr>
          <p:cNvPr id="7" name="CuadroTexto 6">
            <a:extLst>
              <a:ext uri="{FF2B5EF4-FFF2-40B4-BE49-F238E27FC236}">
                <a16:creationId xmlns:a16="http://schemas.microsoft.com/office/drawing/2014/main" id="{F3E5A6D2-82C6-F565-C316-AE671BD639FB}"/>
              </a:ext>
            </a:extLst>
          </p:cNvPr>
          <p:cNvSpPr txBox="1"/>
          <p:nvPr/>
        </p:nvSpPr>
        <p:spPr>
          <a:xfrm>
            <a:off x="-54585" y="1576979"/>
            <a:ext cx="5154878" cy="276999"/>
          </a:xfrm>
          <a:prstGeom prst="rect">
            <a:avLst/>
          </a:prstGeom>
          <a:noFill/>
        </p:spPr>
        <p:txBody>
          <a:bodyPr wrap="square">
            <a:spAutoFit/>
          </a:bodyPr>
          <a:lstStyle/>
          <a:p>
            <a:pPr algn="ctr"/>
            <a:r>
              <a:rPr lang="es-AR" sz="1200" dirty="0">
                <a:solidFill>
                  <a:srgbClr val="000000"/>
                </a:solidFill>
                <a:latin typeface="Arial" panose="020B0604020202020204" pitchFamily="34" charset="0"/>
                <a:cs typeface="Arial" panose="020B0604020202020204" pitchFamily="34" charset="0"/>
              </a:rPr>
              <a:t>Concentración P50 de Gd (ppm) para la columna Productiva de CGSJ</a:t>
            </a:r>
          </a:p>
        </p:txBody>
      </p:sp>
      <p:sp>
        <p:nvSpPr>
          <p:cNvPr id="8" name="CuadroTexto 7">
            <a:extLst>
              <a:ext uri="{FF2B5EF4-FFF2-40B4-BE49-F238E27FC236}">
                <a16:creationId xmlns:a16="http://schemas.microsoft.com/office/drawing/2014/main" id="{0AAC6EF1-6211-0003-C67B-3304C4E8D3D1}"/>
              </a:ext>
            </a:extLst>
          </p:cNvPr>
          <p:cNvSpPr txBox="1"/>
          <p:nvPr/>
        </p:nvSpPr>
        <p:spPr>
          <a:xfrm>
            <a:off x="4947837" y="2000421"/>
            <a:ext cx="7191172" cy="4616648"/>
          </a:xfrm>
          <a:prstGeom prst="rect">
            <a:avLst/>
          </a:prstGeom>
          <a:noFill/>
        </p:spPr>
        <p:txBody>
          <a:bodyPr wrap="square" lIns="91440" tIns="45720" rIns="91440" bIns="45720" anchor="t">
            <a:spAutoFit/>
          </a:bodyPr>
          <a:lstStyle/>
          <a:p>
            <a:pPr algn="just"/>
            <a:r>
              <a:rPr lang="es-MX" sz="1400" b="1" dirty="0">
                <a:latin typeface="Arial"/>
                <a:cs typeface="Arial"/>
              </a:rPr>
              <a:t>Reflexionemos sobre varios puntos</a:t>
            </a:r>
            <a:r>
              <a:rPr lang="es-MX" sz="1400" dirty="0">
                <a:latin typeface="Arial"/>
                <a:cs typeface="Arial"/>
              </a:rPr>
              <a:t>:</a:t>
            </a:r>
          </a:p>
          <a:p>
            <a:pPr algn="just"/>
            <a:endParaRPr lang="es-MX" sz="1400" dirty="0">
              <a:latin typeface="Arial" panose="020B0604020202020204" pitchFamily="34" charset="0"/>
              <a:cs typeface="Arial" panose="020B0604020202020204" pitchFamily="34" charset="0"/>
            </a:endParaRPr>
          </a:p>
          <a:p>
            <a:pPr algn="just">
              <a:lnSpc>
                <a:spcPct val="120000"/>
              </a:lnSpc>
            </a:pPr>
            <a:r>
              <a:rPr lang="es-MX" sz="1400" dirty="0">
                <a:latin typeface="Arial"/>
                <a:cs typeface="Arial"/>
              </a:rPr>
              <a:t>Diferencias entre las concentraciones de Gd entre los flancos de la cuenca: </a:t>
            </a:r>
            <a:r>
              <a:rPr lang="es-MX" sz="1400" b="1" dirty="0">
                <a:latin typeface="Arial"/>
                <a:cs typeface="Arial"/>
              </a:rPr>
              <a:t>existen, pero son mínimas</a:t>
            </a:r>
            <a:r>
              <a:rPr lang="es-MX" sz="1400" dirty="0">
                <a:latin typeface="Arial"/>
                <a:cs typeface="Arial"/>
              </a:rPr>
              <a:t>. </a:t>
            </a:r>
          </a:p>
          <a:p>
            <a:pPr algn="just">
              <a:lnSpc>
                <a:spcPct val="120000"/>
              </a:lnSpc>
            </a:pPr>
            <a:r>
              <a:rPr lang="es-MX" sz="1400" dirty="0">
                <a:latin typeface="Arial"/>
                <a:cs typeface="Arial"/>
              </a:rPr>
              <a:t>  </a:t>
            </a:r>
            <a:endParaRPr lang="es-MX" sz="1400" dirty="0">
              <a:latin typeface="Arial" panose="020B0604020202020204" pitchFamily="34" charset="0"/>
              <a:cs typeface="Arial" panose="020B0604020202020204" pitchFamily="34" charset="0"/>
            </a:endParaRPr>
          </a:p>
          <a:p>
            <a:pPr marL="171450" algn="just">
              <a:lnSpc>
                <a:spcPct val="120000"/>
              </a:lnSpc>
              <a:buFont typeface="Arial" panose="020B0604020202020204" pitchFamily="34" charset="0"/>
              <a:buChar char="•"/>
            </a:pPr>
            <a:r>
              <a:rPr lang="es-AR" sz="1400" dirty="0">
                <a:latin typeface="Arial"/>
                <a:cs typeface="Arial"/>
              </a:rPr>
              <a:t>GdP</a:t>
            </a:r>
            <a:r>
              <a:rPr lang="es-AR" sz="1400" baseline="-25000" dirty="0">
                <a:latin typeface="Arial"/>
                <a:cs typeface="Arial"/>
              </a:rPr>
              <a:t>50</a:t>
            </a:r>
            <a:r>
              <a:rPr lang="es-AR" sz="1400" dirty="0">
                <a:latin typeface="Arial"/>
                <a:cs typeface="Arial"/>
              </a:rPr>
              <a:t> &gt; 7 sugieren mayor aporte piroclástico. </a:t>
            </a:r>
            <a:r>
              <a:rPr lang="es-AR" sz="1400" dirty="0" err="1">
                <a:latin typeface="Arial"/>
                <a:cs typeface="Arial"/>
              </a:rPr>
              <a:t>Ej</a:t>
            </a:r>
            <a:r>
              <a:rPr lang="es-AR" sz="1400" dirty="0">
                <a:latin typeface="Arial"/>
                <a:cs typeface="Arial"/>
              </a:rPr>
              <a:t>: Fm. Castillo, Fm. Mina El Carmen, Sección Tobácea de Bajo Barreal y mayor aporte en flanco oeste.</a:t>
            </a:r>
          </a:p>
          <a:p>
            <a:pPr algn="just">
              <a:lnSpc>
                <a:spcPct val="120000"/>
              </a:lnSpc>
            </a:pPr>
            <a:endParaRPr lang="es-AR" sz="1400" dirty="0">
              <a:latin typeface="Arial" panose="020B0604020202020204" pitchFamily="34" charset="0"/>
              <a:cs typeface="Arial" panose="020B0604020202020204" pitchFamily="34" charset="0"/>
            </a:endParaRPr>
          </a:p>
          <a:p>
            <a:pPr marL="171450" algn="just">
              <a:lnSpc>
                <a:spcPct val="120000"/>
              </a:lnSpc>
              <a:buFont typeface="Arial" panose="020B0604020202020204" pitchFamily="34" charset="0"/>
              <a:buChar char="•"/>
            </a:pPr>
            <a:r>
              <a:rPr lang="es-MX" sz="1400" dirty="0">
                <a:latin typeface="Arial"/>
                <a:cs typeface="Arial"/>
              </a:rPr>
              <a:t>En todas* las formaciones GdP</a:t>
            </a:r>
            <a:r>
              <a:rPr lang="es-MX" sz="1400" baseline="-25000" dirty="0">
                <a:latin typeface="Arial"/>
                <a:cs typeface="Arial"/>
              </a:rPr>
              <a:t>50 </a:t>
            </a:r>
            <a:r>
              <a:rPr lang="es-MX" sz="1400" dirty="0">
                <a:latin typeface="Arial"/>
                <a:cs typeface="Arial"/>
              </a:rPr>
              <a:t>pelitas </a:t>
            </a:r>
            <a:r>
              <a:rPr lang="es-AR" sz="1400" dirty="0">
                <a:latin typeface="Arial"/>
                <a:cs typeface="Arial"/>
              </a:rPr>
              <a:t>&gt; </a:t>
            </a:r>
            <a:r>
              <a:rPr lang="es-MX" sz="1400" dirty="0">
                <a:latin typeface="Arial"/>
                <a:cs typeface="Arial"/>
              </a:rPr>
              <a:t>GdP</a:t>
            </a:r>
            <a:r>
              <a:rPr lang="es-MX" sz="1400" baseline="-25000" dirty="0">
                <a:latin typeface="Arial"/>
                <a:cs typeface="Arial"/>
              </a:rPr>
              <a:t>50</a:t>
            </a:r>
            <a:r>
              <a:rPr lang="es-MX" sz="1400" dirty="0">
                <a:latin typeface="Arial"/>
                <a:cs typeface="Arial"/>
              </a:rPr>
              <a:t> areniscas, indicando un enriquecimiento en Gd al adsorberse preferencialmente sobre las arcillas (Wu et al., 2023) durante la meteorización. *Excepción </a:t>
            </a:r>
            <a:r>
              <a:rPr lang="es-AR" sz="1400" dirty="0">
                <a:latin typeface="Arial"/>
                <a:cs typeface="Arial"/>
              </a:rPr>
              <a:t>Fm. P. D-129 </a:t>
            </a:r>
            <a:r>
              <a:rPr lang="es-MX" sz="1400" dirty="0">
                <a:latin typeface="Arial"/>
                <a:cs typeface="Arial"/>
              </a:rPr>
              <a:t>donde la relación se invierte debido </a:t>
            </a:r>
            <a:r>
              <a:rPr lang="es-AR" sz="1400" dirty="0">
                <a:latin typeface="Arial"/>
                <a:cs typeface="Arial"/>
              </a:rPr>
              <a:t>probablemente a su </a:t>
            </a:r>
            <a:r>
              <a:rPr lang="es-MX" sz="1400" dirty="0">
                <a:latin typeface="Arial"/>
                <a:cs typeface="Arial"/>
              </a:rPr>
              <a:t>origen principalmente lacustre con predomino en sedimentación fina. </a:t>
            </a:r>
            <a:endParaRPr lang="es-MX" sz="1400" dirty="0">
              <a:latin typeface="Arial" panose="020B0604020202020204" pitchFamily="34" charset="0"/>
              <a:cs typeface="Arial" panose="020B0604020202020204" pitchFamily="34" charset="0"/>
            </a:endParaRPr>
          </a:p>
          <a:p>
            <a:pPr algn="just">
              <a:lnSpc>
                <a:spcPct val="120000"/>
              </a:lnSpc>
            </a:pPr>
            <a:endParaRPr lang="es-AR" sz="1400" dirty="0">
              <a:latin typeface="Arial" panose="020B0604020202020204" pitchFamily="34" charset="0"/>
              <a:cs typeface="Arial" panose="020B0604020202020204" pitchFamily="34" charset="0"/>
            </a:endParaRPr>
          </a:p>
          <a:p>
            <a:pPr marL="171450" algn="just">
              <a:lnSpc>
                <a:spcPct val="120000"/>
              </a:lnSpc>
              <a:buFont typeface="Arial" panose="020B0604020202020204" pitchFamily="34" charset="0"/>
              <a:buChar char="•"/>
            </a:pPr>
            <a:r>
              <a:rPr lang="es-AR" sz="1400" dirty="0">
                <a:latin typeface="Arial"/>
                <a:cs typeface="Arial"/>
              </a:rPr>
              <a:t>Respecto a la Fm. P. D-129, el P</a:t>
            </a:r>
            <a:r>
              <a:rPr lang="es-AR" sz="1400" baseline="-25000" dirty="0">
                <a:latin typeface="Arial"/>
                <a:cs typeface="Arial"/>
              </a:rPr>
              <a:t>50</a:t>
            </a:r>
            <a:r>
              <a:rPr lang="es-AR" sz="1400" dirty="0">
                <a:latin typeface="Arial"/>
                <a:cs typeface="Arial"/>
              </a:rPr>
              <a:t>Gd en Flanco Norte  es mayor que Flanco Oeste y Sur, posiblemente responden a zonas más proximales (más inmaduras mineralógicamente) que en los restantes.</a:t>
            </a:r>
          </a:p>
          <a:p>
            <a:pPr algn="just"/>
            <a:endParaRPr lang="es-AR" sz="1400" dirty="0">
              <a:latin typeface="Arial" panose="020B0604020202020204" pitchFamily="34" charset="0"/>
              <a:cs typeface="Arial" panose="020B0604020202020204" pitchFamily="34" charset="0"/>
            </a:endParaRPr>
          </a:p>
        </p:txBody>
      </p:sp>
      <p:sp>
        <p:nvSpPr>
          <p:cNvPr id="2" name="Marcador de número de diapositiva 1">
            <a:extLst>
              <a:ext uri="{FF2B5EF4-FFF2-40B4-BE49-F238E27FC236}">
                <a16:creationId xmlns:a16="http://schemas.microsoft.com/office/drawing/2014/main" id="{094F90F7-06A7-58DB-965E-3D894C7D18CB}"/>
              </a:ext>
            </a:extLst>
          </p:cNvPr>
          <p:cNvSpPr>
            <a:spLocks noGrp="1"/>
          </p:cNvSpPr>
          <p:nvPr>
            <p:ph type="sldNum" sz="quarter" idx="12"/>
          </p:nvPr>
        </p:nvSpPr>
        <p:spPr>
          <a:xfrm>
            <a:off x="11818749" y="6576820"/>
            <a:ext cx="2743200" cy="365125"/>
          </a:xfrm>
        </p:spPr>
        <p:txBody>
          <a:bodyPr/>
          <a:lstStyle/>
          <a:p>
            <a:fld id="{B07A84DF-77A3-4E82-B62C-977FB6CD7776}" type="slidenum">
              <a:rPr lang="es-AR" smtClean="0"/>
              <a:t>16</a:t>
            </a:fld>
            <a:endParaRPr lang="es-AR" dirty="0"/>
          </a:p>
        </p:txBody>
      </p:sp>
    </p:spTree>
    <p:extLst>
      <p:ext uri="{BB962C8B-B14F-4D97-AF65-F5344CB8AC3E}">
        <p14:creationId xmlns:p14="http://schemas.microsoft.com/office/powerpoint/2010/main" val="1098479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9D6D332-2A13-6713-5065-D6C1D89282D7}"/>
              </a:ext>
            </a:extLst>
          </p:cNvPr>
          <p:cNvSpPr txBox="1"/>
          <p:nvPr/>
        </p:nvSpPr>
        <p:spPr>
          <a:xfrm>
            <a:off x="0" y="1080194"/>
            <a:ext cx="12192000" cy="369332"/>
          </a:xfrm>
          <a:prstGeom prst="rect">
            <a:avLst/>
          </a:prstGeom>
        </p:spPr>
        <p:style>
          <a:lnRef idx="1">
            <a:schemeClr val="dk1"/>
          </a:lnRef>
          <a:fillRef idx="3">
            <a:schemeClr val="dk1"/>
          </a:fillRef>
          <a:effectRef idx="2">
            <a:schemeClr val="dk1"/>
          </a:effectRef>
          <a:fontRef idx="minor">
            <a:schemeClr val="lt1"/>
          </a:fontRef>
        </p:style>
        <p:txBody>
          <a:bodyPr wrap="square" lIns="91440" tIns="45720" rIns="91440" bIns="45720" rtlCol="0" anchor="t">
            <a:spAutoFit/>
          </a:bodyPr>
          <a:lstStyle/>
          <a:p>
            <a:r>
              <a:rPr lang="es-AR" dirty="0">
                <a:latin typeface="Arial"/>
                <a:cs typeface="Arial"/>
              </a:rPr>
              <a:t>Discusión de las mediciones de Gd en los pozos de aplicación </a:t>
            </a:r>
            <a:endParaRPr lang="es-AR"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D0B194BF-525D-2980-1DE1-FFE3E4C5C523}"/>
              </a:ext>
            </a:extLst>
          </p:cNvPr>
          <p:cNvPicPr>
            <a:picLocks noChangeAspect="1"/>
          </p:cNvPicPr>
          <p:nvPr/>
        </p:nvPicPr>
        <p:blipFill rotWithShape="1">
          <a:blip r:embed="rId3"/>
          <a:srcRect l="20913" t="12440" r="11217" b="-1"/>
          <a:stretch/>
        </p:blipFill>
        <p:spPr>
          <a:xfrm>
            <a:off x="3660562" y="275761"/>
            <a:ext cx="853440" cy="383697"/>
          </a:xfrm>
          <a:prstGeom prst="rect">
            <a:avLst/>
          </a:prstGeom>
        </p:spPr>
      </p:pic>
      <p:pic>
        <p:nvPicPr>
          <p:cNvPr id="6" name="Imagen 5">
            <a:extLst>
              <a:ext uri="{FF2B5EF4-FFF2-40B4-BE49-F238E27FC236}">
                <a16:creationId xmlns:a16="http://schemas.microsoft.com/office/drawing/2014/main" id="{CD6D8CCB-D081-FB64-34CC-0D32565D8CEA}"/>
              </a:ext>
            </a:extLst>
          </p:cNvPr>
          <p:cNvPicPr>
            <a:picLocks noChangeAspect="1"/>
          </p:cNvPicPr>
          <p:nvPr/>
        </p:nvPicPr>
        <p:blipFill>
          <a:blip r:embed="rId4"/>
          <a:stretch>
            <a:fillRect/>
          </a:stretch>
        </p:blipFill>
        <p:spPr>
          <a:xfrm>
            <a:off x="7622421" y="226314"/>
            <a:ext cx="434539" cy="512533"/>
          </a:xfrm>
          <a:prstGeom prst="rect">
            <a:avLst/>
          </a:prstGeom>
        </p:spPr>
      </p:pic>
      <p:pic>
        <p:nvPicPr>
          <p:cNvPr id="2" name="Imagen 1">
            <a:extLst>
              <a:ext uri="{FF2B5EF4-FFF2-40B4-BE49-F238E27FC236}">
                <a16:creationId xmlns:a16="http://schemas.microsoft.com/office/drawing/2014/main" id="{05575558-49F6-1174-D85B-7A468640BEE3}"/>
              </a:ext>
            </a:extLst>
          </p:cNvPr>
          <p:cNvPicPr>
            <a:picLocks noChangeAspect="1"/>
          </p:cNvPicPr>
          <p:nvPr/>
        </p:nvPicPr>
        <p:blipFill>
          <a:blip r:embed="rId5"/>
          <a:stretch>
            <a:fillRect/>
          </a:stretch>
        </p:blipFill>
        <p:spPr>
          <a:xfrm>
            <a:off x="133815" y="1589078"/>
            <a:ext cx="6413111" cy="4497707"/>
          </a:xfrm>
          <a:prstGeom prst="rect">
            <a:avLst/>
          </a:prstGeom>
          <a:ln>
            <a:solidFill>
              <a:schemeClr val="tx1"/>
            </a:solidFill>
          </a:ln>
        </p:spPr>
      </p:pic>
      <p:sp>
        <p:nvSpPr>
          <p:cNvPr id="3" name="CuadroTexto 2">
            <a:extLst>
              <a:ext uri="{FF2B5EF4-FFF2-40B4-BE49-F238E27FC236}">
                <a16:creationId xmlns:a16="http://schemas.microsoft.com/office/drawing/2014/main" id="{CE55F998-D110-5277-86BD-878E1F9A25E0}"/>
              </a:ext>
            </a:extLst>
          </p:cNvPr>
          <p:cNvSpPr txBox="1"/>
          <p:nvPr/>
        </p:nvSpPr>
        <p:spPr>
          <a:xfrm>
            <a:off x="44824" y="6119231"/>
            <a:ext cx="6501522" cy="646331"/>
          </a:xfrm>
          <a:prstGeom prst="rect">
            <a:avLst/>
          </a:prstGeom>
          <a:noFill/>
        </p:spPr>
        <p:txBody>
          <a:bodyPr wrap="square" lIns="91440" tIns="45720" rIns="91440" bIns="45720" anchor="t">
            <a:spAutoFit/>
          </a:bodyPr>
          <a:lstStyle/>
          <a:p>
            <a:pPr algn="just"/>
            <a:r>
              <a:rPr lang="es-MX" sz="1200" dirty="0">
                <a:solidFill>
                  <a:srgbClr val="000000"/>
                </a:solidFill>
                <a:latin typeface="Arial"/>
                <a:cs typeface="Arial"/>
              </a:rPr>
              <a:t>Perfil integrado que compara el contenido de Gd y la simulación de fractura en el pozo de aplicación para la Fm Sección Tobácea.</a:t>
            </a:r>
            <a:r>
              <a:rPr lang="es-AR" sz="1200" dirty="0">
                <a:solidFill>
                  <a:srgbClr val="000000"/>
                </a:solidFill>
                <a:latin typeface="Arial"/>
                <a:cs typeface="Arial"/>
              </a:rPr>
              <a:t> GD*: lectura de Gadolinio en ppm menos el fondo geoquímico en Gd de las pelitas (no reservorio) </a:t>
            </a:r>
            <a:endParaRPr lang="en-US" dirty="0"/>
          </a:p>
        </p:txBody>
      </p:sp>
      <p:sp>
        <p:nvSpPr>
          <p:cNvPr id="7" name="CuadroTexto 6">
            <a:extLst>
              <a:ext uri="{FF2B5EF4-FFF2-40B4-BE49-F238E27FC236}">
                <a16:creationId xmlns:a16="http://schemas.microsoft.com/office/drawing/2014/main" id="{CC278E24-8C46-9F0C-B521-69114D1DD80C}"/>
              </a:ext>
            </a:extLst>
          </p:cNvPr>
          <p:cNvSpPr txBox="1"/>
          <p:nvPr/>
        </p:nvSpPr>
        <p:spPr>
          <a:xfrm>
            <a:off x="6645538" y="2432297"/>
            <a:ext cx="5377444" cy="2641557"/>
          </a:xfrm>
          <a:prstGeom prst="rect">
            <a:avLst/>
          </a:prstGeom>
          <a:noFill/>
        </p:spPr>
        <p:txBody>
          <a:bodyPr wrap="square" lIns="91440" tIns="45720" rIns="91440" bIns="45720" anchor="t">
            <a:spAutoFit/>
          </a:bodyPr>
          <a:lstStyle/>
          <a:p>
            <a:pPr algn="just"/>
            <a:endParaRPr lang="es-AR" sz="1600" dirty="0">
              <a:latin typeface="Arial" panose="020B0604020202020204" pitchFamily="34" charset="0"/>
              <a:cs typeface="Arial" panose="020B0604020202020204" pitchFamily="34" charset="0"/>
            </a:endParaRPr>
          </a:p>
          <a:p>
            <a:pPr marL="285750" indent="-285750" algn="just">
              <a:lnSpc>
                <a:spcPct val="120000"/>
              </a:lnSpc>
              <a:buFont typeface="Wingdings"/>
              <a:buChar char="ü"/>
            </a:pPr>
            <a:r>
              <a:rPr lang="es-MX" sz="1400" dirty="0">
                <a:latin typeface="Arial"/>
                <a:cs typeface="Arial"/>
              </a:rPr>
              <a:t>El diseño de la fractura y su hipotético crecimiento están en consonancia con las anomalías de Gd más importantes medidas por la técnica de arenas de fracturas con trazador. </a:t>
            </a:r>
            <a:endParaRPr lang="es-MX" sz="1400" dirty="0">
              <a:latin typeface="Arial" panose="020B0604020202020204" pitchFamily="34" charset="0"/>
              <a:cs typeface="Arial" panose="020B0604020202020204" pitchFamily="34" charset="0"/>
            </a:endParaRPr>
          </a:p>
          <a:p>
            <a:pPr algn="just">
              <a:lnSpc>
                <a:spcPct val="120000"/>
              </a:lnSpc>
            </a:pPr>
            <a:endParaRPr lang="es-MX" sz="1400" dirty="0">
              <a:latin typeface="Arial" panose="020B0604020202020204" pitchFamily="34" charset="0"/>
              <a:cs typeface="Arial" panose="020B0604020202020204" pitchFamily="34" charset="0"/>
            </a:endParaRPr>
          </a:p>
          <a:p>
            <a:pPr algn="just">
              <a:lnSpc>
                <a:spcPct val="120000"/>
              </a:lnSpc>
            </a:pPr>
            <a:endParaRPr lang="es-MX" sz="1400" dirty="0">
              <a:latin typeface="Arial" panose="020B0604020202020204" pitchFamily="34" charset="0"/>
              <a:cs typeface="Arial" panose="020B0604020202020204" pitchFamily="34" charset="0"/>
            </a:endParaRPr>
          </a:p>
          <a:p>
            <a:pPr marL="285750" indent="-285750" algn="just">
              <a:lnSpc>
                <a:spcPct val="120000"/>
              </a:lnSpc>
              <a:buFont typeface="Wingdings"/>
              <a:buChar char="ü"/>
            </a:pPr>
            <a:r>
              <a:rPr lang="es-MX" sz="1400" dirty="0">
                <a:latin typeface="Arial"/>
                <a:cs typeface="Arial"/>
              </a:rPr>
              <a:t>De la distribución de las anomalías de Gd se puede inferir que existe un comportamiento de estratigrafía mecánica que rige el crecimiento de la fractura en altura, porque las anomalías en Gd se van desconectando en la vertical.</a:t>
            </a:r>
            <a:endParaRPr lang="es-AR" sz="1400" dirty="0">
              <a:latin typeface="Arial"/>
              <a:cs typeface="Arial"/>
            </a:endParaRPr>
          </a:p>
        </p:txBody>
      </p:sp>
      <p:sp>
        <p:nvSpPr>
          <p:cNvPr id="8" name="Marcador de número de diapositiva 7">
            <a:extLst>
              <a:ext uri="{FF2B5EF4-FFF2-40B4-BE49-F238E27FC236}">
                <a16:creationId xmlns:a16="http://schemas.microsoft.com/office/drawing/2014/main" id="{2A3DBF0D-FF6B-53E5-869C-2EF8EE4AC1CC}"/>
              </a:ext>
            </a:extLst>
          </p:cNvPr>
          <p:cNvSpPr>
            <a:spLocks noGrp="1"/>
          </p:cNvSpPr>
          <p:nvPr>
            <p:ph type="sldNum" sz="quarter" idx="12"/>
          </p:nvPr>
        </p:nvSpPr>
        <p:spPr>
          <a:xfrm>
            <a:off x="11787753" y="6492875"/>
            <a:ext cx="2743200" cy="365125"/>
          </a:xfrm>
        </p:spPr>
        <p:txBody>
          <a:bodyPr/>
          <a:lstStyle/>
          <a:p>
            <a:fld id="{B07A84DF-77A3-4E82-B62C-977FB6CD7776}" type="slidenum">
              <a:rPr lang="es-AR" smtClean="0"/>
              <a:t>17</a:t>
            </a:fld>
            <a:endParaRPr lang="es-AR" dirty="0"/>
          </a:p>
        </p:txBody>
      </p:sp>
    </p:spTree>
    <p:extLst>
      <p:ext uri="{BB962C8B-B14F-4D97-AF65-F5344CB8AC3E}">
        <p14:creationId xmlns:p14="http://schemas.microsoft.com/office/powerpoint/2010/main" val="561107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9D6D332-2A13-6713-5065-D6C1D89282D7}"/>
              </a:ext>
            </a:extLst>
          </p:cNvPr>
          <p:cNvSpPr txBox="1"/>
          <p:nvPr/>
        </p:nvSpPr>
        <p:spPr>
          <a:xfrm>
            <a:off x="0" y="1080194"/>
            <a:ext cx="12192000" cy="369332"/>
          </a:xfrm>
          <a:prstGeom prst="rect">
            <a:avLst/>
          </a:prstGeom>
        </p:spPr>
        <p:style>
          <a:lnRef idx="1">
            <a:schemeClr val="dk1"/>
          </a:lnRef>
          <a:fillRef idx="3">
            <a:schemeClr val="dk1"/>
          </a:fillRef>
          <a:effectRef idx="2">
            <a:schemeClr val="dk1"/>
          </a:effectRef>
          <a:fontRef idx="minor">
            <a:schemeClr val="lt1"/>
          </a:fontRef>
        </p:style>
        <p:txBody>
          <a:bodyPr wrap="square" lIns="91440" tIns="45720" rIns="91440" bIns="45720" rtlCol="0" anchor="t">
            <a:spAutoFit/>
          </a:bodyPr>
          <a:lstStyle/>
          <a:p>
            <a:r>
              <a:rPr lang="es-AR" dirty="0">
                <a:latin typeface="Arial"/>
                <a:cs typeface="Arial"/>
              </a:rPr>
              <a:t>Conclusiones</a:t>
            </a:r>
          </a:p>
        </p:txBody>
      </p:sp>
      <p:pic>
        <p:nvPicPr>
          <p:cNvPr id="5" name="Imagen 4">
            <a:extLst>
              <a:ext uri="{FF2B5EF4-FFF2-40B4-BE49-F238E27FC236}">
                <a16:creationId xmlns:a16="http://schemas.microsoft.com/office/drawing/2014/main" id="{D0B194BF-525D-2980-1DE1-FFE3E4C5C523}"/>
              </a:ext>
            </a:extLst>
          </p:cNvPr>
          <p:cNvPicPr>
            <a:picLocks noChangeAspect="1"/>
          </p:cNvPicPr>
          <p:nvPr/>
        </p:nvPicPr>
        <p:blipFill rotWithShape="1">
          <a:blip r:embed="rId3"/>
          <a:srcRect l="20913" t="12440" r="11217" b="-1"/>
          <a:stretch/>
        </p:blipFill>
        <p:spPr>
          <a:xfrm>
            <a:off x="3660562" y="275761"/>
            <a:ext cx="853440" cy="383697"/>
          </a:xfrm>
          <a:prstGeom prst="rect">
            <a:avLst/>
          </a:prstGeom>
        </p:spPr>
      </p:pic>
      <p:pic>
        <p:nvPicPr>
          <p:cNvPr id="6" name="Imagen 5">
            <a:extLst>
              <a:ext uri="{FF2B5EF4-FFF2-40B4-BE49-F238E27FC236}">
                <a16:creationId xmlns:a16="http://schemas.microsoft.com/office/drawing/2014/main" id="{CD6D8CCB-D081-FB64-34CC-0D32565D8CEA}"/>
              </a:ext>
            </a:extLst>
          </p:cNvPr>
          <p:cNvPicPr>
            <a:picLocks noChangeAspect="1"/>
          </p:cNvPicPr>
          <p:nvPr/>
        </p:nvPicPr>
        <p:blipFill>
          <a:blip r:embed="rId4"/>
          <a:stretch>
            <a:fillRect/>
          </a:stretch>
        </p:blipFill>
        <p:spPr>
          <a:xfrm>
            <a:off x="7622421" y="226314"/>
            <a:ext cx="434539" cy="512533"/>
          </a:xfrm>
          <a:prstGeom prst="rect">
            <a:avLst/>
          </a:prstGeom>
        </p:spPr>
      </p:pic>
      <p:sp>
        <p:nvSpPr>
          <p:cNvPr id="8" name="Marcador de texto 3">
            <a:extLst>
              <a:ext uri="{FF2B5EF4-FFF2-40B4-BE49-F238E27FC236}">
                <a16:creationId xmlns:a16="http://schemas.microsoft.com/office/drawing/2014/main" id="{CC06CC23-90A9-92CE-A232-09E2D7DEA572}"/>
              </a:ext>
            </a:extLst>
          </p:cNvPr>
          <p:cNvSpPr txBox="1">
            <a:spLocks/>
          </p:cNvSpPr>
          <p:nvPr/>
        </p:nvSpPr>
        <p:spPr>
          <a:xfrm>
            <a:off x="0" y="1709549"/>
            <a:ext cx="12008437" cy="5132950"/>
          </a:xfrm>
          <a:prstGeom prst="rect">
            <a:avLst/>
          </a:prstGeom>
        </p:spPr>
        <p:txBody>
          <a:bodyPr/>
          <a:lstStyle>
            <a:lvl1pPr marL="0" marR="0" indent="0" algn="l" defTabSz="457200" rtl="0" eaLnBrk="1" fontAlgn="auto" latinLnBrk="0" hangingPunct="1">
              <a:lnSpc>
                <a:spcPct val="100000"/>
              </a:lnSpc>
              <a:spcBef>
                <a:spcPts val="600"/>
              </a:spcBef>
              <a:spcAft>
                <a:spcPts val="0"/>
              </a:spcAft>
              <a:buClr>
                <a:srgbClr val="0067A8"/>
              </a:buClr>
              <a:buSzPct val="95000"/>
              <a:buFont typeface="Lucida Grande"/>
              <a:buNone/>
              <a:tabLst/>
              <a:defRPr sz="1200" kern="1200">
                <a:solidFill>
                  <a:schemeClr val="tx1"/>
                </a:solidFill>
                <a:latin typeface="Arial" panose="020B0604020202020204" pitchFamily="34" charset="0"/>
                <a:ea typeface="+mn-ea"/>
                <a:cs typeface="Arial" panose="020B0604020202020204" pitchFamily="34" charset="0"/>
              </a:defRPr>
            </a:lvl1pPr>
            <a:lvl2pPr marL="182562" indent="0" algn="l" defTabSz="457200" rtl="0" eaLnBrk="1" latinLnBrk="0" hangingPunct="1">
              <a:lnSpc>
                <a:spcPct val="100000"/>
              </a:lnSpc>
              <a:spcBef>
                <a:spcPts val="600"/>
              </a:spcBef>
              <a:spcAft>
                <a:spcPts val="0"/>
              </a:spcAft>
              <a:buClr>
                <a:srgbClr val="0067A8"/>
              </a:buClr>
              <a:buSzPct val="95000"/>
              <a:buFont typeface="Lucida Grande"/>
              <a:buNone/>
              <a:defRPr sz="1100" kern="1200">
                <a:solidFill>
                  <a:schemeClr val="tx1"/>
                </a:solidFill>
                <a:latin typeface="Arial" panose="020B0604020202020204" pitchFamily="34" charset="0"/>
                <a:ea typeface="+mn-ea"/>
                <a:cs typeface="Arial" panose="020B0604020202020204" pitchFamily="34" charset="0"/>
              </a:defRPr>
            </a:lvl2pPr>
            <a:lvl3pPr marL="381000" indent="0" algn="l" defTabSz="457200" rtl="0" eaLnBrk="1" latinLnBrk="0" hangingPunct="1">
              <a:lnSpc>
                <a:spcPct val="100000"/>
              </a:lnSpc>
              <a:spcBef>
                <a:spcPts val="600"/>
              </a:spcBef>
              <a:spcAft>
                <a:spcPts val="0"/>
              </a:spcAft>
              <a:buClr>
                <a:srgbClr val="0067A8"/>
              </a:buClr>
              <a:buSzPct val="95000"/>
              <a:buFont typeface="Lucida Grande"/>
              <a:buNone/>
              <a:defRPr sz="1100" kern="1200">
                <a:solidFill>
                  <a:schemeClr val="tx1"/>
                </a:solidFill>
                <a:latin typeface="Arial" panose="020B0604020202020204" pitchFamily="34" charset="0"/>
                <a:ea typeface="+mn-ea"/>
                <a:cs typeface="Arial" panose="020B0604020202020204" pitchFamily="34" charset="0"/>
              </a:defRPr>
            </a:lvl3pPr>
            <a:lvl4pPr marL="541338" indent="0" algn="l" defTabSz="457200" rtl="0" eaLnBrk="1" latinLnBrk="0" hangingPunct="1">
              <a:lnSpc>
                <a:spcPct val="100000"/>
              </a:lnSpc>
              <a:spcBef>
                <a:spcPts val="600"/>
              </a:spcBef>
              <a:spcAft>
                <a:spcPts val="0"/>
              </a:spcAft>
              <a:buClr>
                <a:srgbClr val="0067A8"/>
              </a:buClr>
              <a:buSzPct val="95000"/>
              <a:buFont typeface="Lucida Grande"/>
              <a:buNone/>
              <a:defRPr sz="1100" kern="1200">
                <a:solidFill>
                  <a:schemeClr val="tx1"/>
                </a:solidFill>
                <a:latin typeface="Arial" panose="020B0604020202020204" pitchFamily="34" charset="0"/>
                <a:ea typeface="+mn-ea"/>
                <a:cs typeface="Arial" panose="020B0604020202020204" pitchFamily="34" charset="0"/>
              </a:defRPr>
            </a:lvl4pPr>
            <a:lvl5pPr marL="715962" indent="0" algn="l" defTabSz="457200" rtl="0" eaLnBrk="1" latinLnBrk="0" hangingPunct="1">
              <a:lnSpc>
                <a:spcPct val="100000"/>
              </a:lnSpc>
              <a:spcBef>
                <a:spcPts val="600"/>
              </a:spcBef>
              <a:spcAft>
                <a:spcPts val="0"/>
              </a:spcAft>
              <a:buClr>
                <a:srgbClr val="0067A8"/>
              </a:buClr>
              <a:buSzPct val="95000"/>
              <a:buFont typeface="Lucida Grande"/>
              <a:buNone/>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gn="just">
              <a:buFont typeface="Symbol" panose="05050102010706020507" pitchFamily="18" charset="2"/>
              <a:buChar char=""/>
            </a:pPr>
            <a:r>
              <a:rPr lang="es-MX" sz="1400" dirty="0">
                <a:solidFill>
                  <a:srgbClr val="000000"/>
                </a:solidFill>
                <a:ea typeface="Times New Roman" panose="02020603050405020304" pitchFamily="18" charset="0"/>
              </a:rPr>
              <a:t>El uso de las herramientas de espectroscopía de pozo (A,B,C) permite definir preliminarmente un fondo geoquímico de Gd para las unidades de interés productivo.</a:t>
            </a:r>
          </a:p>
          <a:p>
            <a:pPr marL="342900" indent="-342900" algn="just">
              <a:buFont typeface="Symbol" panose="05050102010706020507" pitchFamily="18" charset="2"/>
              <a:buChar char=""/>
            </a:pPr>
            <a:endParaRPr lang="es-MX" sz="1400" dirty="0">
              <a:solidFill>
                <a:srgbClr val="000000"/>
              </a:solidFill>
              <a:ea typeface="Times New Roman" panose="02020603050405020304" pitchFamily="18" charset="0"/>
            </a:endParaRPr>
          </a:p>
          <a:p>
            <a:pPr marL="342900" indent="-342900" algn="just">
              <a:buFont typeface="Symbol" panose="05050102010706020507" pitchFamily="18" charset="2"/>
              <a:buChar char=""/>
            </a:pPr>
            <a:r>
              <a:rPr lang="es-MX" sz="1400" dirty="0">
                <a:solidFill>
                  <a:srgbClr val="000000"/>
                </a:solidFill>
                <a:ea typeface="Times New Roman" panose="02020603050405020304" pitchFamily="18" charset="0"/>
              </a:rPr>
              <a:t>Los valores de fondo geoquímico del Gd en subsuelo están en el orden de concentración referido por otros estudios con información de superficie y obtenidos por otras técnicas analíticas más tradicionales.</a:t>
            </a:r>
          </a:p>
          <a:p>
            <a:pPr marL="342900" indent="-342900" algn="just">
              <a:buFont typeface="Symbol" panose="05050102010706020507" pitchFamily="18" charset="2"/>
              <a:buChar char=""/>
            </a:pPr>
            <a:endParaRPr lang="es-AR" sz="1400" dirty="0">
              <a:solidFill>
                <a:srgbClr val="000000"/>
              </a:solidFill>
              <a:ea typeface="Times New Roman" panose="02020603050405020304" pitchFamily="18" charset="0"/>
            </a:endParaRPr>
          </a:p>
          <a:p>
            <a:pPr marL="342900" indent="-342900" algn="just">
              <a:buFont typeface="Symbol" panose="05050102010706020507" pitchFamily="18" charset="2"/>
              <a:buChar char=""/>
            </a:pPr>
            <a:r>
              <a:rPr lang="es-MX" sz="1400" dirty="0">
                <a:solidFill>
                  <a:srgbClr val="000000"/>
                </a:solidFill>
                <a:ea typeface="Times New Roman" panose="02020603050405020304" pitchFamily="18" charset="0"/>
              </a:rPr>
              <a:t>Las herramientas A y B obtienen valores muy similares en sus lecturas, en tanto C obtiene mediciones en el mismo orden, pero ligeramente inferiores.</a:t>
            </a:r>
          </a:p>
          <a:p>
            <a:pPr marL="342900" indent="-342900" algn="just">
              <a:buFont typeface="Symbol" panose="05050102010706020507" pitchFamily="18" charset="2"/>
              <a:buChar char=""/>
            </a:pPr>
            <a:endParaRPr lang="es-MX" sz="1400" dirty="0">
              <a:solidFill>
                <a:srgbClr val="000000"/>
              </a:solidFill>
              <a:ea typeface="Times New Roman" panose="02020603050405020304" pitchFamily="18" charset="0"/>
            </a:endParaRPr>
          </a:p>
          <a:p>
            <a:pPr marL="342900" indent="-342900" algn="just">
              <a:buFont typeface="Symbol" panose="05050102010706020507" pitchFamily="18" charset="2"/>
              <a:buChar char=""/>
            </a:pPr>
            <a:r>
              <a:rPr lang="es-MX" sz="1400" dirty="0">
                <a:solidFill>
                  <a:srgbClr val="000000"/>
                </a:solidFill>
                <a:ea typeface="Times New Roman" panose="02020603050405020304" pitchFamily="18" charset="0"/>
              </a:rPr>
              <a:t>Los valores P</a:t>
            </a:r>
            <a:r>
              <a:rPr lang="es-MX" sz="1400" baseline="-25000" dirty="0">
                <a:solidFill>
                  <a:srgbClr val="000000"/>
                </a:solidFill>
                <a:ea typeface="Times New Roman" panose="02020603050405020304" pitchFamily="18" charset="0"/>
              </a:rPr>
              <a:t>50</a:t>
            </a:r>
            <a:r>
              <a:rPr lang="es-MX" sz="1400" dirty="0">
                <a:solidFill>
                  <a:srgbClr val="000000"/>
                </a:solidFill>
                <a:ea typeface="Times New Roman" panose="02020603050405020304" pitchFamily="18" charset="0"/>
              </a:rPr>
              <a:t> de Gd para las distintas secciones productivas fueron determinados, e indican valores más altos en las facies </a:t>
            </a:r>
            <a:r>
              <a:rPr lang="es-MX" sz="1400" dirty="0" err="1">
                <a:solidFill>
                  <a:srgbClr val="000000"/>
                </a:solidFill>
                <a:ea typeface="Times New Roman" panose="02020603050405020304" pitchFamily="18" charset="0"/>
              </a:rPr>
              <a:t>pelíticas</a:t>
            </a:r>
            <a:r>
              <a:rPr lang="es-MX" sz="1400" dirty="0">
                <a:solidFill>
                  <a:srgbClr val="000000"/>
                </a:solidFill>
                <a:ea typeface="Times New Roman" panose="02020603050405020304" pitchFamily="18" charset="0"/>
              </a:rPr>
              <a:t> fluviales en la CGSJ.</a:t>
            </a:r>
          </a:p>
          <a:p>
            <a:pPr marL="342900" indent="-342900" algn="just">
              <a:buFont typeface="Symbol" panose="05050102010706020507" pitchFamily="18" charset="2"/>
              <a:buChar char=""/>
            </a:pPr>
            <a:endParaRPr lang="es-AR" sz="1400" dirty="0">
              <a:solidFill>
                <a:srgbClr val="000000"/>
              </a:solidFill>
              <a:ea typeface="Times New Roman" panose="02020603050405020304" pitchFamily="18" charset="0"/>
            </a:endParaRPr>
          </a:p>
          <a:p>
            <a:pPr marL="342900" indent="-342900" algn="just">
              <a:buFont typeface="Symbol" panose="05050102010706020507" pitchFamily="18" charset="2"/>
              <a:buChar char=""/>
            </a:pPr>
            <a:r>
              <a:rPr lang="es-MX" sz="1400" dirty="0">
                <a:solidFill>
                  <a:srgbClr val="000000"/>
                </a:solidFill>
                <a:ea typeface="Times New Roman" panose="02020603050405020304" pitchFamily="18" charset="0"/>
              </a:rPr>
              <a:t>Las areniscas, cuando presentan mayor contenido piroclástico, indican un mayor contenido P</a:t>
            </a:r>
            <a:r>
              <a:rPr lang="es-MX" sz="1400" baseline="-25000" dirty="0">
                <a:solidFill>
                  <a:srgbClr val="000000"/>
                </a:solidFill>
                <a:ea typeface="Times New Roman" panose="02020603050405020304" pitchFamily="18" charset="0"/>
              </a:rPr>
              <a:t>50</a:t>
            </a:r>
            <a:r>
              <a:rPr lang="es-MX" sz="1400" dirty="0">
                <a:solidFill>
                  <a:srgbClr val="000000"/>
                </a:solidFill>
                <a:ea typeface="Times New Roman" panose="02020603050405020304" pitchFamily="18" charset="0"/>
              </a:rPr>
              <a:t> de Gd.</a:t>
            </a:r>
          </a:p>
          <a:p>
            <a:pPr marL="342900" indent="-342900" algn="just">
              <a:buFont typeface="Symbol" panose="05050102010706020507" pitchFamily="18" charset="2"/>
              <a:buChar char=""/>
            </a:pPr>
            <a:endParaRPr lang="es-MX" sz="1400" dirty="0">
              <a:solidFill>
                <a:srgbClr val="000000"/>
              </a:solidFill>
              <a:ea typeface="Times New Roman" panose="02020603050405020304" pitchFamily="18" charset="0"/>
            </a:endParaRPr>
          </a:p>
          <a:p>
            <a:pPr marL="342900" indent="-342900" algn="just">
              <a:buFont typeface="Symbol" panose="05050102010706020507" pitchFamily="18" charset="2"/>
              <a:buChar char=""/>
            </a:pPr>
            <a:r>
              <a:rPr lang="es-MX" sz="1400" b="1" dirty="0">
                <a:solidFill>
                  <a:srgbClr val="000000"/>
                </a:solidFill>
              </a:rPr>
              <a:t>Usando los valores preliminares de fondo geoquímico, se puede evitar realizar una adquisición de datos de Gd pre fractura cuando se usan arenas de estimulación enriquecidas para establecer la altura mínima de fractura. Esto redunda en una economía de tiempos, número de operaciones y costos.</a:t>
            </a:r>
            <a:endParaRPr lang="es-AR" sz="1400" b="1" dirty="0">
              <a:solidFill>
                <a:srgbClr val="000000"/>
              </a:solidFill>
            </a:endParaRPr>
          </a:p>
          <a:p>
            <a:pPr marL="342900" indent="-342900" algn="just">
              <a:buFont typeface="Symbol" panose="05050102010706020507" pitchFamily="18" charset="2"/>
              <a:buChar char=""/>
            </a:pPr>
            <a:endParaRPr lang="es-AR" sz="1400" dirty="0">
              <a:solidFill>
                <a:srgbClr val="000000"/>
              </a:solidFill>
              <a:ea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2700B347-EBF7-4C62-F00A-DF84069D841C}"/>
              </a:ext>
            </a:extLst>
          </p:cNvPr>
          <p:cNvSpPr>
            <a:spLocks noGrp="1"/>
          </p:cNvSpPr>
          <p:nvPr>
            <p:ph type="sldNum" sz="quarter" idx="12"/>
          </p:nvPr>
        </p:nvSpPr>
        <p:spPr>
          <a:xfrm>
            <a:off x="11818749" y="6477374"/>
            <a:ext cx="2743200" cy="365125"/>
          </a:xfrm>
        </p:spPr>
        <p:txBody>
          <a:bodyPr/>
          <a:lstStyle/>
          <a:p>
            <a:fld id="{B07A84DF-77A3-4E82-B62C-977FB6CD7776}" type="slidenum">
              <a:rPr lang="es-AR" smtClean="0"/>
              <a:t>18</a:t>
            </a:fld>
            <a:endParaRPr lang="es-AR" dirty="0"/>
          </a:p>
        </p:txBody>
      </p:sp>
    </p:spTree>
    <p:extLst>
      <p:ext uri="{BB962C8B-B14F-4D97-AF65-F5344CB8AC3E}">
        <p14:creationId xmlns:p14="http://schemas.microsoft.com/office/powerpoint/2010/main" val="2937130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55C21C2-9A46-495A-AA14-27774EC6775A}"/>
              </a:ext>
            </a:extLst>
          </p:cNvPr>
          <p:cNvSpPr txBox="1"/>
          <p:nvPr/>
        </p:nvSpPr>
        <p:spPr>
          <a:xfrm>
            <a:off x="5973283" y="1305754"/>
            <a:ext cx="6134986" cy="5755422"/>
          </a:xfrm>
          <a:prstGeom prst="rect">
            <a:avLst/>
          </a:prstGeom>
          <a:noFill/>
        </p:spPr>
        <p:txBody>
          <a:bodyPr wrap="square" rtlCol="0">
            <a:spAutoFit/>
          </a:bodyPr>
          <a:lstStyle/>
          <a:p>
            <a:r>
              <a:rPr lang="es-AR" sz="800" dirty="0"/>
              <a:t>Herron M.M. y A. </a:t>
            </a:r>
            <a:r>
              <a:rPr lang="es-AR" sz="800" dirty="0" err="1"/>
              <a:t>Matteson</a:t>
            </a:r>
            <a:r>
              <a:rPr lang="es-AR" sz="800" dirty="0"/>
              <a:t>, 1993. Elemental </a:t>
            </a:r>
            <a:r>
              <a:rPr lang="es-AR" sz="800" dirty="0" err="1"/>
              <a:t>composition</a:t>
            </a:r>
            <a:r>
              <a:rPr lang="es-AR" sz="800" dirty="0"/>
              <a:t> and nuclear </a:t>
            </a:r>
            <a:r>
              <a:rPr lang="es-AR" sz="800" dirty="0" err="1"/>
              <a:t>parameters</a:t>
            </a:r>
            <a:r>
              <a:rPr lang="es-AR" sz="800" dirty="0"/>
              <a:t> </a:t>
            </a:r>
            <a:r>
              <a:rPr lang="es-AR" sz="800" dirty="0" err="1"/>
              <a:t>of</a:t>
            </a:r>
            <a:r>
              <a:rPr lang="es-AR" sz="800" dirty="0"/>
              <a:t> </a:t>
            </a:r>
            <a:r>
              <a:rPr lang="es-AR" sz="800" dirty="0" err="1"/>
              <a:t>some</a:t>
            </a:r>
            <a:r>
              <a:rPr lang="es-AR" sz="800" dirty="0"/>
              <a:t> </a:t>
            </a:r>
            <a:r>
              <a:rPr lang="es-AR" sz="800" dirty="0" err="1"/>
              <a:t>common</a:t>
            </a:r>
            <a:r>
              <a:rPr lang="es-AR" sz="800" dirty="0"/>
              <a:t> </a:t>
            </a:r>
            <a:r>
              <a:rPr lang="es-AR" sz="800" dirty="0" err="1"/>
              <a:t>sedimentary</a:t>
            </a:r>
            <a:r>
              <a:rPr lang="es-AR" sz="800" dirty="0"/>
              <a:t> </a:t>
            </a:r>
            <a:r>
              <a:rPr lang="es-AR" sz="800" dirty="0" err="1"/>
              <a:t>minerals</a:t>
            </a:r>
            <a:r>
              <a:rPr lang="es-AR" sz="800" dirty="0"/>
              <a:t>. Nuclear </a:t>
            </a:r>
            <a:r>
              <a:rPr lang="es-AR" sz="800" dirty="0" err="1"/>
              <a:t>Geophysics</a:t>
            </a:r>
            <a:r>
              <a:rPr lang="es-AR" sz="800" dirty="0"/>
              <a:t>, 7 (3), 383-406.</a:t>
            </a:r>
          </a:p>
          <a:p>
            <a:r>
              <a:rPr lang="es-AR" sz="800" dirty="0"/>
              <a:t> International </a:t>
            </a:r>
            <a:r>
              <a:rPr lang="es-AR" sz="800" dirty="0" err="1"/>
              <a:t>Atomic</a:t>
            </a:r>
            <a:r>
              <a:rPr lang="es-AR" sz="800" dirty="0"/>
              <a:t> Energy Agency, 1988. </a:t>
            </a:r>
            <a:r>
              <a:rPr lang="es-AR" sz="800" dirty="0" err="1"/>
              <a:t>Current</a:t>
            </a:r>
            <a:r>
              <a:rPr lang="es-AR" sz="800" dirty="0"/>
              <a:t> </a:t>
            </a:r>
            <a:r>
              <a:rPr lang="es-AR" sz="800" dirty="0" err="1"/>
              <a:t>Trends</a:t>
            </a:r>
            <a:r>
              <a:rPr lang="es-AR" sz="800" dirty="0"/>
              <a:t> in Nuclear </a:t>
            </a:r>
            <a:r>
              <a:rPr lang="es-AR" sz="800" dirty="0" err="1"/>
              <a:t>Borehole</a:t>
            </a:r>
            <a:r>
              <a:rPr lang="es-AR" sz="800" dirty="0"/>
              <a:t> </a:t>
            </a:r>
            <a:r>
              <a:rPr lang="es-AR" sz="800" dirty="0" err="1"/>
              <a:t>Logging</a:t>
            </a:r>
            <a:r>
              <a:rPr lang="es-AR" sz="800" dirty="0"/>
              <a:t> </a:t>
            </a:r>
            <a:r>
              <a:rPr lang="es-AR" sz="800" dirty="0" err="1"/>
              <a:t>Techniques</a:t>
            </a:r>
            <a:r>
              <a:rPr lang="es-AR" sz="800" dirty="0"/>
              <a:t> </a:t>
            </a:r>
            <a:r>
              <a:rPr lang="es-AR" sz="800" dirty="0" err="1"/>
              <a:t>for</a:t>
            </a:r>
            <a:r>
              <a:rPr lang="es-AR" sz="800" dirty="0"/>
              <a:t> Elemental </a:t>
            </a:r>
            <a:r>
              <a:rPr lang="es-AR" sz="800" dirty="0" err="1"/>
              <a:t>Analysis</a:t>
            </a:r>
            <a:r>
              <a:rPr lang="es-AR" sz="800" dirty="0"/>
              <a:t>. </a:t>
            </a:r>
            <a:r>
              <a:rPr lang="es-AR" sz="800" dirty="0" err="1"/>
              <a:t>Proceedings</a:t>
            </a:r>
            <a:r>
              <a:rPr lang="es-AR" sz="800" dirty="0"/>
              <a:t> </a:t>
            </a:r>
            <a:r>
              <a:rPr lang="es-AR" sz="800" dirty="0" err="1"/>
              <a:t>of</a:t>
            </a:r>
            <a:r>
              <a:rPr lang="es-AR" sz="800" dirty="0"/>
              <a:t> A </a:t>
            </a:r>
            <a:r>
              <a:rPr lang="es-AR" sz="800" dirty="0" err="1"/>
              <a:t>Consultants</a:t>
            </a:r>
            <a:r>
              <a:rPr lang="es-AR" sz="800" dirty="0"/>
              <a:t> Meeting, Ottawa, </a:t>
            </a:r>
            <a:r>
              <a:rPr lang="es-AR" sz="800" dirty="0" err="1"/>
              <a:t>Canada</a:t>
            </a:r>
            <a:r>
              <a:rPr lang="es-AR" sz="800" dirty="0"/>
              <a:t>, 2-6 </a:t>
            </a:r>
            <a:r>
              <a:rPr lang="es-AR" sz="800" dirty="0" err="1"/>
              <a:t>November</a:t>
            </a:r>
            <a:r>
              <a:rPr lang="es-AR" sz="800" dirty="0"/>
              <a:t> 1987, IAEA-TECDOC-464, IAEA, </a:t>
            </a:r>
            <a:r>
              <a:rPr lang="es-AR" sz="800" dirty="0" err="1"/>
              <a:t>Vienna</a:t>
            </a:r>
            <a:r>
              <a:rPr lang="es-AR" sz="800" dirty="0"/>
              <a:t>.</a:t>
            </a:r>
          </a:p>
          <a:p>
            <a:r>
              <a:rPr lang="es-AR" sz="800" dirty="0" err="1"/>
              <a:t>Larriestra</a:t>
            </a:r>
            <a:r>
              <a:rPr lang="es-AR" sz="800" dirty="0"/>
              <a:t>, C. y V. </a:t>
            </a:r>
            <a:r>
              <a:rPr lang="es-AR" sz="800" dirty="0" err="1"/>
              <a:t>Larriestra</a:t>
            </a:r>
            <a:r>
              <a:rPr lang="es-AR" sz="800" dirty="0"/>
              <a:t>, 2013. La construcción de nuevos paradigmas en recursos no convencionales (</a:t>
            </a:r>
            <a:r>
              <a:rPr lang="es-AR" sz="800" dirty="0" err="1"/>
              <a:t>black</a:t>
            </a:r>
            <a:r>
              <a:rPr lang="es-AR" sz="800" dirty="0"/>
              <a:t> </a:t>
            </a:r>
            <a:r>
              <a:rPr lang="es-AR" sz="800" dirty="0" err="1"/>
              <a:t>shale</a:t>
            </a:r>
            <a:r>
              <a:rPr lang="es-AR" sz="800" dirty="0"/>
              <a:t>). </a:t>
            </a:r>
            <a:r>
              <a:rPr lang="es-AR" sz="800" dirty="0" err="1"/>
              <a:t>Petrotecnia</a:t>
            </a:r>
            <a:r>
              <a:rPr lang="es-AR" sz="800" dirty="0"/>
              <a:t>, octubre, 70-79.</a:t>
            </a:r>
          </a:p>
          <a:p>
            <a:r>
              <a:rPr lang="es-AR" sz="800" dirty="0" err="1"/>
              <a:t>Lesnov</a:t>
            </a:r>
            <a:r>
              <a:rPr lang="es-AR" sz="800" dirty="0"/>
              <a:t>, F. P., 2007. Rare </a:t>
            </a:r>
            <a:r>
              <a:rPr lang="es-AR" sz="800" dirty="0" err="1"/>
              <a:t>Earth</a:t>
            </a:r>
            <a:r>
              <a:rPr lang="es-AR" sz="800" dirty="0"/>
              <a:t> </a:t>
            </a:r>
            <a:r>
              <a:rPr lang="es-AR" sz="800" dirty="0" err="1"/>
              <a:t>Elements</a:t>
            </a:r>
            <a:r>
              <a:rPr lang="es-AR" sz="800" dirty="0"/>
              <a:t> in </a:t>
            </a:r>
            <a:r>
              <a:rPr lang="es-AR" sz="800" dirty="0" err="1"/>
              <a:t>Ultramafic</a:t>
            </a:r>
            <a:r>
              <a:rPr lang="es-AR" sz="800" dirty="0"/>
              <a:t> and </a:t>
            </a:r>
            <a:r>
              <a:rPr lang="es-AR" sz="800" dirty="0" err="1"/>
              <a:t>Mafic</a:t>
            </a:r>
            <a:r>
              <a:rPr lang="es-AR" sz="800" dirty="0"/>
              <a:t> </a:t>
            </a:r>
            <a:r>
              <a:rPr lang="es-AR" sz="800" dirty="0" err="1"/>
              <a:t>Rocks</a:t>
            </a:r>
            <a:r>
              <a:rPr lang="es-AR" sz="800" dirty="0"/>
              <a:t> and </a:t>
            </a:r>
            <a:r>
              <a:rPr lang="es-AR" sz="800" dirty="0" err="1"/>
              <a:t>their</a:t>
            </a:r>
            <a:r>
              <a:rPr lang="es-AR" sz="800" dirty="0"/>
              <a:t> </a:t>
            </a:r>
            <a:r>
              <a:rPr lang="es-AR" sz="800" dirty="0" err="1"/>
              <a:t>Minerals</a:t>
            </a:r>
            <a:r>
              <a:rPr lang="es-AR" sz="800" dirty="0"/>
              <a:t>. CRC </a:t>
            </a:r>
            <a:r>
              <a:rPr lang="es-AR" sz="800" dirty="0" err="1"/>
              <a:t>Press</a:t>
            </a:r>
            <a:r>
              <a:rPr lang="es-AR" sz="800" dirty="0"/>
              <a:t>/</a:t>
            </a:r>
            <a:r>
              <a:rPr lang="es-AR" sz="800" dirty="0" err="1"/>
              <a:t>Balkema</a:t>
            </a:r>
            <a:r>
              <a:rPr lang="es-AR" sz="800" dirty="0"/>
              <a:t>, 560 p.</a:t>
            </a:r>
          </a:p>
          <a:p>
            <a:r>
              <a:rPr lang="es-AR" sz="800" dirty="0"/>
              <a:t>Maza, D., </a:t>
            </a:r>
            <a:r>
              <a:rPr lang="es-AR" sz="800" dirty="0" err="1"/>
              <a:t>Oggier</a:t>
            </a:r>
            <a:r>
              <a:rPr lang="es-AR" sz="800" dirty="0"/>
              <a:t>, F., Do Nascimento, C., Saldungaray, P., Zambrano, R., Mosse, L., </a:t>
            </a:r>
            <a:r>
              <a:rPr lang="es-AR" sz="800" dirty="0" err="1"/>
              <a:t>Anci</a:t>
            </a:r>
            <a:r>
              <a:rPr lang="es-AR" sz="800" dirty="0"/>
              <a:t>, P., y P. Barrionuevo, 2018. </a:t>
            </a:r>
            <a:r>
              <a:rPr lang="es-AR" sz="800" dirty="0" err="1"/>
              <a:t>Pulsed</a:t>
            </a:r>
            <a:r>
              <a:rPr lang="es-AR" sz="800" dirty="0"/>
              <a:t> </a:t>
            </a:r>
            <a:r>
              <a:rPr lang="es-AR" sz="800" dirty="0" err="1"/>
              <a:t>Neutron</a:t>
            </a:r>
            <a:r>
              <a:rPr lang="es-AR" sz="800" dirty="0"/>
              <a:t> </a:t>
            </a:r>
            <a:r>
              <a:rPr lang="es-AR" sz="800" dirty="0" err="1"/>
              <a:t>Advances</a:t>
            </a:r>
            <a:r>
              <a:rPr lang="es-AR" sz="800" dirty="0"/>
              <a:t> in </a:t>
            </a:r>
            <a:r>
              <a:rPr lang="es-AR" sz="800" dirty="0" err="1"/>
              <a:t>Through-Casing</a:t>
            </a:r>
            <a:r>
              <a:rPr lang="es-AR" sz="800" dirty="0"/>
              <a:t> </a:t>
            </a:r>
            <a:r>
              <a:rPr lang="es-AR" sz="800" dirty="0" err="1"/>
              <a:t>Evaluation</a:t>
            </a:r>
            <a:r>
              <a:rPr lang="es-AR" sz="800" dirty="0"/>
              <a:t> </a:t>
            </a:r>
            <a:r>
              <a:rPr lang="es-AR" sz="800" dirty="0" err="1"/>
              <a:t>of</a:t>
            </a:r>
            <a:r>
              <a:rPr lang="es-AR" sz="800" dirty="0"/>
              <a:t> </a:t>
            </a:r>
            <a:r>
              <a:rPr lang="es-AR" sz="800" dirty="0" err="1"/>
              <a:t>Multilayered</a:t>
            </a:r>
            <a:r>
              <a:rPr lang="es-AR" sz="800" dirty="0"/>
              <a:t> </a:t>
            </a:r>
            <a:r>
              <a:rPr lang="es-AR" sz="800" dirty="0" err="1"/>
              <a:t>Reservoirs</a:t>
            </a:r>
            <a:r>
              <a:rPr lang="es-AR" sz="800" dirty="0"/>
              <a:t>: Case </a:t>
            </a:r>
            <a:r>
              <a:rPr lang="es-AR" sz="800" dirty="0" err="1"/>
              <a:t>Studies</a:t>
            </a:r>
            <a:r>
              <a:rPr lang="es-AR" sz="800" dirty="0"/>
              <a:t> in </a:t>
            </a:r>
            <a:r>
              <a:rPr lang="es-AR" sz="800" dirty="0" err="1"/>
              <a:t>the</a:t>
            </a:r>
            <a:r>
              <a:rPr lang="es-AR" sz="800" dirty="0"/>
              <a:t> </a:t>
            </a:r>
            <a:r>
              <a:rPr lang="es-AR" sz="800" dirty="0" err="1"/>
              <a:t>Mature</a:t>
            </a:r>
            <a:r>
              <a:rPr lang="es-AR" sz="800" dirty="0"/>
              <a:t> </a:t>
            </a:r>
            <a:r>
              <a:rPr lang="es-AR" sz="800" dirty="0" err="1"/>
              <a:t>Fields</a:t>
            </a:r>
            <a:r>
              <a:rPr lang="es-AR" sz="800" dirty="0"/>
              <a:t> </a:t>
            </a:r>
            <a:r>
              <a:rPr lang="es-AR" sz="800" dirty="0" err="1"/>
              <a:t>of</a:t>
            </a:r>
            <a:r>
              <a:rPr lang="es-AR" sz="800" dirty="0"/>
              <a:t> </a:t>
            </a:r>
            <a:r>
              <a:rPr lang="es-AR" sz="800" dirty="0" err="1"/>
              <a:t>the</a:t>
            </a:r>
            <a:r>
              <a:rPr lang="es-AR" sz="800" dirty="0"/>
              <a:t> San Jorge </a:t>
            </a:r>
            <a:r>
              <a:rPr lang="es-AR" sz="800" dirty="0" err="1"/>
              <a:t>Gulf</a:t>
            </a:r>
            <a:r>
              <a:rPr lang="es-AR" sz="800" dirty="0"/>
              <a:t> </a:t>
            </a:r>
            <a:r>
              <a:rPr lang="es-AR" sz="800" dirty="0" err="1"/>
              <a:t>Basin</a:t>
            </a:r>
            <a:r>
              <a:rPr lang="es-AR" sz="800" dirty="0"/>
              <a:t>, Argentina. </a:t>
            </a:r>
            <a:r>
              <a:rPr lang="es-AR" sz="800" dirty="0" err="1"/>
              <a:t>Annual</a:t>
            </a:r>
            <a:r>
              <a:rPr lang="es-AR" sz="800" dirty="0"/>
              <a:t> </a:t>
            </a:r>
            <a:r>
              <a:rPr lang="es-AR" sz="800" dirty="0" err="1"/>
              <a:t>Technical</a:t>
            </a:r>
            <a:r>
              <a:rPr lang="es-AR" sz="800" dirty="0"/>
              <a:t> </a:t>
            </a:r>
            <a:r>
              <a:rPr lang="es-AR" sz="800" dirty="0" err="1"/>
              <a:t>Conference</a:t>
            </a:r>
            <a:r>
              <a:rPr lang="es-AR" sz="800" dirty="0"/>
              <a:t> and </a:t>
            </a:r>
            <a:r>
              <a:rPr lang="es-AR" sz="800" dirty="0" err="1"/>
              <a:t>Exhibition</a:t>
            </a:r>
            <a:r>
              <a:rPr lang="es-AR" sz="800" dirty="0"/>
              <a:t> </a:t>
            </a:r>
            <a:r>
              <a:rPr lang="es-AR" sz="800" dirty="0" err="1"/>
              <a:t>of</a:t>
            </a:r>
            <a:r>
              <a:rPr lang="es-AR" sz="800" dirty="0"/>
              <a:t> </a:t>
            </a:r>
            <a:r>
              <a:rPr lang="es-AR" sz="800" dirty="0" err="1"/>
              <a:t>Society</a:t>
            </a:r>
            <a:r>
              <a:rPr lang="es-AR" sz="800" dirty="0"/>
              <a:t> </a:t>
            </a:r>
            <a:r>
              <a:rPr lang="es-AR" sz="800" dirty="0" err="1"/>
              <a:t>of</a:t>
            </a:r>
            <a:r>
              <a:rPr lang="es-AR" sz="800" dirty="0"/>
              <a:t> </a:t>
            </a:r>
            <a:r>
              <a:rPr lang="es-AR" sz="800" dirty="0" err="1"/>
              <a:t>Petroleum</a:t>
            </a:r>
            <a:r>
              <a:rPr lang="es-AR" sz="800" dirty="0"/>
              <a:t> </a:t>
            </a:r>
            <a:r>
              <a:rPr lang="es-AR" sz="800" dirty="0" err="1"/>
              <a:t>Engineers</a:t>
            </a:r>
            <a:r>
              <a:rPr lang="es-AR" sz="800" dirty="0"/>
              <a:t>, Dallas, Texas, USA, September.10.2118/191535-MS.</a:t>
            </a:r>
          </a:p>
          <a:p>
            <a:r>
              <a:rPr lang="es-AR" sz="800" dirty="0" err="1"/>
              <a:t>McLennan</a:t>
            </a:r>
            <a:r>
              <a:rPr lang="es-AR" sz="800" dirty="0"/>
              <a:t>, S., Nance, W.B. y S. R. Taylor, 1980. Rare </a:t>
            </a:r>
            <a:r>
              <a:rPr lang="es-AR" sz="800" dirty="0" err="1"/>
              <a:t>earth</a:t>
            </a:r>
            <a:r>
              <a:rPr lang="es-AR" sz="800" dirty="0"/>
              <a:t> </a:t>
            </a:r>
            <a:r>
              <a:rPr lang="es-AR" sz="800" dirty="0" err="1"/>
              <a:t>element-thorium</a:t>
            </a:r>
            <a:r>
              <a:rPr lang="es-AR" sz="800" dirty="0"/>
              <a:t> </a:t>
            </a:r>
            <a:r>
              <a:rPr lang="es-AR" sz="800" dirty="0" err="1"/>
              <a:t>correlations</a:t>
            </a:r>
            <a:r>
              <a:rPr lang="es-AR" sz="800" dirty="0"/>
              <a:t> in </a:t>
            </a:r>
            <a:r>
              <a:rPr lang="es-AR" sz="800" dirty="0" err="1"/>
              <a:t>sedimentary</a:t>
            </a:r>
            <a:r>
              <a:rPr lang="es-AR" sz="800" dirty="0"/>
              <a:t> </a:t>
            </a:r>
            <a:r>
              <a:rPr lang="es-AR" sz="800" dirty="0" err="1"/>
              <a:t>rocks</a:t>
            </a:r>
            <a:r>
              <a:rPr lang="es-AR" sz="800" dirty="0"/>
              <a:t>, and </a:t>
            </a:r>
            <a:r>
              <a:rPr lang="es-AR" sz="800" dirty="0" err="1"/>
              <a:t>the</a:t>
            </a:r>
            <a:r>
              <a:rPr lang="es-AR" sz="800" dirty="0"/>
              <a:t> </a:t>
            </a:r>
            <a:r>
              <a:rPr lang="es-AR" sz="800" dirty="0" err="1"/>
              <a:t>composition</a:t>
            </a:r>
            <a:r>
              <a:rPr lang="es-AR" sz="800" dirty="0"/>
              <a:t> </a:t>
            </a:r>
            <a:r>
              <a:rPr lang="es-AR" sz="800" dirty="0" err="1"/>
              <a:t>of</a:t>
            </a:r>
            <a:r>
              <a:rPr lang="es-AR" sz="800" dirty="0"/>
              <a:t> </a:t>
            </a:r>
            <a:r>
              <a:rPr lang="es-AR" sz="800" dirty="0" err="1"/>
              <a:t>the</a:t>
            </a:r>
            <a:r>
              <a:rPr lang="es-AR" sz="800" dirty="0"/>
              <a:t> continental </a:t>
            </a:r>
            <a:r>
              <a:rPr lang="es-AR" sz="800" dirty="0" err="1"/>
              <a:t>crust</a:t>
            </a:r>
            <a:r>
              <a:rPr lang="es-AR" sz="800" dirty="0"/>
              <a:t>. </a:t>
            </a:r>
            <a:r>
              <a:rPr lang="es-AR" sz="800" dirty="0" err="1"/>
              <a:t>Geochimica</a:t>
            </a:r>
            <a:r>
              <a:rPr lang="es-AR" sz="800" dirty="0"/>
              <a:t> et </a:t>
            </a:r>
            <a:r>
              <a:rPr lang="es-AR" sz="800" dirty="0" err="1"/>
              <a:t>Cosmochimica</a:t>
            </a:r>
            <a:r>
              <a:rPr lang="es-AR" sz="800" dirty="0"/>
              <a:t> Acta. 44. 1833-1839.</a:t>
            </a:r>
          </a:p>
          <a:p>
            <a:r>
              <a:rPr lang="es-AR" sz="800" dirty="0" err="1"/>
              <a:t>Menegatti</a:t>
            </a:r>
            <a:r>
              <a:rPr lang="es-AR" sz="800" dirty="0"/>
              <a:t>, N.D., </a:t>
            </a:r>
            <a:r>
              <a:rPr lang="es-AR" sz="800" dirty="0" err="1"/>
              <a:t>Massaferro</a:t>
            </a:r>
            <a:r>
              <a:rPr lang="es-AR" sz="800" dirty="0"/>
              <a:t>, G. I., Fernández, M. I. y R. E. Giacosa, 2014. Geología y Geoquímica de los cuerpos básicos alcalinos al sur de los lagos </a:t>
            </a:r>
            <a:r>
              <a:rPr lang="es-AR" sz="800" dirty="0" err="1"/>
              <a:t>Musters</a:t>
            </a:r>
            <a:r>
              <a:rPr lang="es-AR" sz="800" dirty="0"/>
              <a:t> y </a:t>
            </a:r>
            <a:r>
              <a:rPr lang="es-AR" sz="800" dirty="0" err="1"/>
              <a:t>Colhué</a:t>
            </a:r>
            <a:r>
              <a:rPr lang="es-AR" sz="800" dirty="0"/>
              <a:t> </a:t>
            </a:r>
            <a:r>
              <a:rPr lang="es-AR" sz="800" dirty="0" err="1"/>
              <a:t>Huapí</a:t>
            </a:r>
            <a:r>
              <a:rPr lang="es-AR" sz="800" dirty="0"/>
              <a:t>, Cuenca del Golfo San Jorge, Chubut. Revista de la Asociación Geológica Argentina 71 (4): 484 - 499</a:t>
            </a:r>
          </a:p>
          <a:p>
            <a:r>
              <a:rPr lang="es-AR" sz="800" dirty="0"/>
              <a:t>Mosse, L., Rodríguez, L. M., </a:t>
            </a:r>
            <a:r>
              <a:rPr lang="es-AR" sz="800" dirty="0" err="1"/>
              <a:t>Chiapello</a:t>
            </a:r>
            <a:r>
              <a:rPr lang="es-AR" sz="800" dirty="0"/>
              <a:t>, E. Lambert, L., Leduc, J.-P. </a:t>
            </a:r>
            <a:r>
              <a:rPr lang="es-AR" sz="800" dirty="0" err="1"/>
              <a:t>Decoster</a:t>
            </a:r>
            <a:r>
              <a:rPr lang="es-AR" sz="800" dirty="0"/>
              <a:t>, E., Grau, J., y J. </a:t>
            </a:r>
            <a:r>
              <a:rPr lang="es-AR" sz="800" dirty="0" err="1"/>
              <a:t>Horkowitz</a:t>
            </a:r>
            <a:r>
              <a:rPr lang="es-AR" sz="800" dirty="0"/>
              <a:t>, 2014. </a:t>
            </a:r>
            <a:r>
              <a:rPr lang="es-AR" sz="800" dirty="0" err="1"/>
              <a:t>Accurate</a:t>
            </a:r>
            <a:r>
              <a:rPr lang="es-AR" sz="800" dirty="0"/>
              <a:t> </a:t>
            </a:r>
            <a:r>
              <a:rPr lang="es-AR" sz="800" dirty="0" err="1"/>
              <a:t>lithology</a:t>
            </a:r>
            <a:r>
              <a:rPr lang="es-AR" sz="800" dirty="0"/>
              <a:t> and TOC </a:t>
            </a:r>
            <a:r>
              <a:rPr lang="es-AR" sz="800" dirty="0" err="1"/>
              <a:t>obtained</a:t>
            </a:r>
            <a:r>
              <a:rPr lang="es-AR" sz="800" dirty="0"/>
              <a:t> </a:t>
            </a:r>
            <a:r>
              <a:rPr lang="es-AR" sz="800" dirty="0" err="1"/>
              <a:t>from</a:t>
            </a:r>
            <a:r>
              <a:rPr lang="es-AR" sz="800" dirty="0"/>
              <a:t> </a:t>
            </a:r>
            <a:r>
              <a:rPr lang="es-AR" sz="800" dirty="0" err="1"/>
              <a:t>an</a:t>
            </a:r>
            <a:r>
              <a:rPr lang="es-AR" sz="800" dirty="0"/>
              <a:t> </a:t>
            </a:r>
            <a:r>
              <a:rPr lang="es-AR" sz="800" dirty="0" err="1"/>
              <a:t>induced</a:t>
            </a:r>
            <a:r>
              <a:rPr lang="es-AR" sz="800" dirty="0"/>
              <a:t> Gamma Ray </a:t>
            </a:r>
            <a:r>
              <a:rPr lang="es-AR" sz="800" dirty="0" err="1"/>
              <a:t>Spectroscopy</a:t>
            </a:r>
            <a:r>
              <a:rPr lang="es-AR" sz="800" dirty="0"/>
              <a:t> Tool: </a:t>
            </a:r>
            <a:r>
              <a:rPr lang="es-AR" sz="800" dirty="0" err="1"/>
              <a:t>two</a:t>
            </a:r>
            <a:r>
              <a:rPr lang="es-AR" sz="800" dirty="0"/>
              <a:t> mayor </a:t>
            </a:r>
            <a:r>
              <a:rPr lang="es-AR" sz="800" dirty="0" err="1"/>
              <a:t>challenges</a:t>
            </a:r>
            <a:r>
              <a:rPr lang="es-AR" sz="800" dirty="0"/>
              <a:t> in </a:t>
            </a:r>
            <a:r>
              <a:rPr lang="es-AR" sz="800" dirty="0" err="1"/>
              <a:t>shales</a:t>
            </a:r>
            <a:r>
              <a:rPr lang="es-AR" sz="800" dirty="0"/>
              <a:t> </a:t>
            </a:r>
            <a:r>
              <a:rPr lang="es-AR" sz="800" dirty="0" err="1"/>
              <a:t>reservoirs</a:t>
            </a:r>
            <a:r>
              <a:rPr lang="es-AR" sz="800" dirty="0"/>
              <a:t>. IX Congreso de Exploración y Desarrollo de Hidrocarburos. </a:t>
            </a:r>
          </a:p>
          <a:p>
            <a:r>
              <a:rPr lang="es-AR" sz="800" dirty="0"/>
              <a:t>Perez, C. L., 2018. Caracterización petrofísica del Yacimiento Cañadón León, propuesta de un modelo litológico sintético Simposio de Evaluación de Formaciones: Maximizando la eficiencia a través de la innovación del 10º Congreso de Exploración y Desarrollo de Hidrocarburos, 177-188, Mendoza.</a:t>
            </a:r>
          </a:p>
          <a:p>
            <a:r>
              <a:rPr lang="es-AR" sz="800" dirty="0"/>
              <a:t>Rose, D., Zhou, T., </a:t>
            </a:r>
            <a:r>
              <a:rPr lang="es-AR" sz="800" dirty="0" err="1"/>
              <a:t>Beekman</a:t>
            </a:r>
            <a:r>
              <a:rPr lang="es-AR" sz="800" dirty="0"/>
              <a:t>, S., </a:t>
            </a:r>
            <a:r>
              <a:rPr lang="es-AR" sz="800" dirty="0" err="1"/>
              <a:t>Quinlan</a:t>
            </a:r>
            <a:r>
              <a:rPr lang="es-AR" sz="800" dirty="0"/>
              <a:t>, T., Delgadillo, M., Gonzalez, G., Fricke, S., Thornton, J., Clinton, D., </a:t>
            </a:r>
            <a:r>
              <a:rPr lang="es-AR" sz="800" dirty="0" err="1"/>
              <a:t>Gicquel</a:t>
            </a:r>
            <a:r>
              <a:rPr lang="es-AR" sz="800" dirty="0"/>
              <a:t>, F., </a:t>
            </a:r>
            <a:r>
              <a:rPr lang="es-AR" sz="800" dirty="0" err="1"/>
              <a:t>Shestakova</a:t>
            </a:r>
            <a:r>
              <a:rPr lang="es-AR" sz="800" dirty="0"/>
              <a:t>, I., Stephenson, K., Stoller, C., Philip, O., La </a:t>
            </a:r>
            <a:r>
              <a:rPr lang="es-AR" sz="800" dirty="0" err="1"/>
              <a:t>Rotta</a:t>
            </a:r>
            <a:r>
              <a:rPr lang="es-AR" sz="800" dirty="0"/>
              <a:t> </a:t>
            </a:r>
            <a:r>
              <a:rPr lang="es-AR" sz="800" dirty="0" err="1"/>
              <a:t>Marin</a:t>
            </a:r>
            <a:r>
              <a:rPr lang="es-AR" sz="800" dirty="0"/>
              <a:t>, J. M., </a:t>
            </a:r>
            <a:r>
              <a:rPr lang="es-AR" sz="800" dirty="0" err="1"/>
              <a:t>Mainier</a:t>
            </a:r>
            <a:r>
              <a:rPr lang="es-AR" sz="800" dirty="0"/>
              <a:t>, S., </a:t>
            </a:r>
            <a:r>
              <a:rPr lang="es-AR" sz="800" dirty="0" err="1"/>
              <a:t>Perchonok</a:t>
            </a:r>
            <a:r>
              <a:rPr lang="es-AR" sz="800" dirty="0"/>
              <a:t>, B., y J. P. Bailly, 2015. </a:t>
            </a:r>
            <a:r>
              <a:rPr lang="es-AR" sz="800" dirty="0" err="1"/>
              <a:t>An</a:t>
            </a:r>
            <a:r>
              <a:rPr lang="es-AR" sz="800" dirty="0"/>
              <a:t> </a:t>
            </a:r>
            <a:r>
              <a:rPr lang="es-AR" sz="800" dirty="0" err="1"/>
              <a:t>innovate</a:t>
            </a:r>
            <a:r>
              <a:rPr lang="es-AR" sz="800" dirty="0"/>
              <a:t> </a:t>
            </a:r>
            <a:r>
              <a:rPr lang="es-AR" sz="800" dirty="0" err="1"/>
              <a:t>slim</a:t>
            </a:r>
            <a:r>
              <a:rPr lang="es-AR" sz="800" dirty="0"/>
              <a:t> </a:t>
            </a:r>
            <a:r>
              <a:rPr lang="es-AR" sz="800" dirty="0" err="1"/>
              <a:t>pulsed</a:t>
            </a:r>
            <a:r>
              <a:rPr lang="es-AR" sz="800" dirty="0"/>
              <a:t> </a:t>
            </a:r>
            <a:r>
              <a:rPr lang="es-AR" sz="800" dirty="0" err="1"/>
              <a:t>neutron</a:t>
            </a:r>
            <a:r>
              <a:rPr lang="es-AR" sz="800" dirty="0"/>
              <a:t> </a:t>
            </a:r>
            <a:r>
              <a:rPr lang="es-AR" sz="800" dirty="0" err="1"/>
              <a:t>logging</a:t>
            </a:r>
            <a:r>
              <a:rPr lang="es-AR" sz="800" dirty="0"/>
              <a:t> </a:t>
            </a:r>
            <a:r>
              <a:rPr lang="es-AR" sz="800" dirty="0" err="1"/>
              <a:t>tool</a:t>
            </a:r>
            <a:r>
              <a:rPr lang="es-AR" sz="800" dirty="0"/>
              <a:t>. SPWLA 56th </a:t>
            </a:r>
            <a:r>
              <a:rPr lang="es-AR" sz="800" dirty="0" err="1"/>
              <a:t>Annual</a:t>
            </a:r>
            <a:r>
              <a:rPr lang="es-AR" sz="800" dirty="0"/>
              <a:t> </a:t>
            </a:r>
            <a:r>
              <a:rPr lang="es-AR" sz="800" dirty="0" err="1"/>
              <a:t>Logging</a:t>
            </a:r>
            <a:r>
              <a:rPr lang="es-AR" sz="800" dirty="0"/>
              <a:t> </a:t>
            </a:r>
            <a:r>
              <a:rPr lang="es-AR" sz="800" dirty="0" err="1"/>
              <a:t>Symposium</a:t>
            </a:r>
            <a:r>
              <a:rPr lang="es-AR" sz="800" dirty="0"/>
              <a:t>. 1 – 23</a:t>
            </a:r>
          </a:p>
          <a:p>
            <a:r>
              <a:rPr lang="es-AR" sz="800" dirty="0" err="1"/>
              <a:t>Rudnick</a:t>
            </a:r>
            <a:r>
              <a:rPr lang="es-AR" sz="800" dirty="0"/>
              <a:t>, R. y S. Gao, 2003. </a:t>
            </a:r>
            <a:r>
              <a:rPr lang="es-AR" sz="800" dirty="0" err="1"/>
              <a:t>Composition</a:t>
            </a:r>
            <a:r>
              <a:rPr lang="es-AR" sz="800" dirty="0"/>
              <a:t> </a:t>
            </a:r>
            <a:r>
              <a:rPr lang="es-AR" sz="800" dirty="0" err="1"/>
              <a:t>of</a:t>
            </a:r>
            <a:r>
              <a:rPr lang="es-AR" sz="800" dirty="0"/>
              <a:t> </a:t>
            </a:r>
            <a:r>
              <a:rPr lang="es-AR" sz="800" dirty="0" err="1"/>
              <a:t>the</a:t>
            </a:r>
            <a:r>
              <a:rPr lang="es-AR" sz="800" dirty="0"/>
              <a:t> Continental </a:t>
            </a:r>
            <a:r>
              <a:rPr lang="es-AR" sz="800" dirty="0" err="1"/>
              <a:t>Crust</a:t>
            </a:r>
            <a:r>
              <a:rPr lang="es-AR" sz="800" dirty="0"/>
              <a:t>. </a:t>
            </a:r>
            <a:r>
              <a:rPr lang="es-AR" sz="800" dirty="0" err="1"/>
              <a:t>Holland</a:t>
            </a:r>
            <a:r>
              <a:rPr lang="es-AR" sz="800" dirty="0"/>
              <a:t>, H. D. </a:t>
            </a:r>
            <a:r>
              <a:rPr lang="es-AR" sz="800" dirty="0" err="1"/>
              <a:t>Turekian</a:t>
            </a:r>
            <a:r>
              <a:rPr lang="es-AR" sz="800" dirty="0"/>
              <a:t>, K. K. (Eds.) </a:t>
            </a:r>
            <a:r>
              <a:rPr lang="es-AR" sz="800" dirty="0" err="1"/>
              <a:t>Treatise</a:t>
            </a:r>
            <a:r>
              <a:rPr lang="es-AR" sz="800" dirty="0"/>
              <a:t> </a:t>
            </a:r>
            <a:r>
              <a:rPr lang="es-AR" sz="800" dirty="0" err="1"/>
              <a:t>on</a:t>
            </a:r>
            <a:r>
              <a:rPr lang="es-AR" sz="800" dirty="0"/>
              <a:t> </a:t>
            </a:r>
            <a:r>
              <a:rPr lang="es-AR" sz="800" dirty="0" err="1"/>
              <a:t>Geochemistry</a:t>
            </a:r>
            <a:r>
              <a:rPr lang="es-AR" sz="800" dirty="0"/>
              <a:t>, </a:t>
            </a:r>
            <a:r>
              <a:rPr lang="es-AR" sz="800" dirty="0" err="1"/>
              <a:t>Elservier</a:t>
            </a:r>
            <a:r>
              <a:rPr lang="es-AR" sz="800" dirty="0"/>
              <a:t> Publisher, 3. 1-64.</a:t>
            </a:r>
          </a:p>
          <a:p>
            <a:r>
              <a:rPr lang="es-AR" sz="800" dirty="0" err="1"/>
              <a:t>Salminen</a:t>
            </a:r>
            <a:r>
              <a:rPr lang="es-AR" sz="800" dirty="0"/>
              <a:t>, R., 2005. </a:t>
            </a:r>
            <a:r>
              <a:rPr lang="es-AR" sz="800" dirty="0" err="1"/>
              <a:t>Geochemical</a:t>
            </a:r>
            <a:r>
              <a:rPr lang="es-AR" sz="800" dirty="0"/>
              <a:t> Atlas </a:t>
            </a:r>
            <a:r>
              <a:rPr lang="es-AR" sz="800" dirty="0" err="1"/>
              <a:t>of</a:t>
            </a:r>
            <a:r>
              <a:rPr lang="es-AR" sz="800" dirty="0"/>
              <a:t> </a:t>
            </a:r>
            <a:r>
              <a:rPr lang="es-AR" sz="800" dirty="0" err="1"/>
              <a:t>Europe</a:t>
            </a:r>
            <a:r>
              <a:rPr lang="es-AR" sz="800" dirty="0"/>
              <a:t>. Geological </a:t>
            </a:r>
            <a:r>
              <a:rPr lang="es-AR" sz="800" dirty="0" err="1"/>
              <a:t>Survey</a:t>
            </a:r>
            <a:r>
              <a:rPr lang="es-AR" sz="800" dirty="0"/>
              <a:t> </a:t>
            </a:r>
            <a:r>
              <a:rPr lang="es-AR" sz="800" dirty="0" err="1"/>
              <a:t>of</a:t>
            </a:r>
            <a:r>
              <a:rPr lang="es-AR" sz="800" dirty="0"/>
              <a:t> </a:t>
            </a:r>
            <a:r>
              <a:rPr lang="es-AR" sz="800" dirty="0" err="1"/>
              <a:t>Finland</a:t>
            </a:r>
            <a:r>
              <a:rPr lang="es-AR" sz="800" dirty="0"/>
              <a:t>. http://weppi.gtk.fi/publ/foregsatlas/index.php</a:t>
            </a:r>
          </a:p>
          <a:p>
            <a:r>
              <a:rPr lang="es-AR" sz="800" dirty="0"/>
              <a:t>Salvarredy </a:t>
            </a:r>
            <a:r>
              <a:rPr lang="es-AR" sz="800" dirty="0" err="1"/>
              <a:t>Aranguren,</a:t>
            </a:r>
            <a:r>
              <a:rPr lang="es-AR" sz="800" dirty="0"/>
              <a:t> M.M., Martin, F.S., </a:t>
            </a:r>
            <a:r>
              <a:rPr lang="es-AR" sz="800" dirty="0" err="1"/>
              <a:t>Kamerbeek</a:t>
            </a:r>
            <a:r>
              <a:rPr lang="es-AR" sz="800" dirty="0"/>
              <a:t>, Y., </a:t>
            </a:r>
            <a:r>
              <a:rPr lang="es-AR" sz="800" dirty="0" err="1"/>
              <a:t>Pyczil</a:t>
            </a:r>
            <a:r>
              <a:rPr lang="es-AR" sz="800" dirty="0"/>
              <a:t>, D.E., </a:t>
            </a:r>
            <a:r>
              <a:rPr lang="es-AR" sz="800" dirty="0" err="1"/>
              <a:t>Tennerini</a:t>
            </a:r>
            <a:r>
              <a:rPr lang="es-AR" sz="800" dirty="0"/>
              <a:t>, G.A. y A.A. </a:t>
            </a:r>
            <a:r>
              <a:rPr lang="es-AR" sz="800" dirty="0" err="1"/>
              <a:t>Alaimo</a:t>
            </a:r>
            <a:r>
              <a:rPr lang="es-AR" sz="800" dirty="0"/>
              <a:t>, 2016. Reservorios de la Sección Superior de la Fm. Pozo D-129 del Yacimiento </a:t>
            </a:r>
            <a:r>
              <a:rPr lang="es-AR" sz="800" dirty="0" err="1"/>
              <a:t>Ea</a:t>
            </a:r>
            <a:r>
              <a:rPr lang="es-AR" sz="800" dirty="0"/>
              <a:t>. Cholita, Cuenca del Golfo San Jorge, Santa Cruz, Argentina. En: Resúmenes Segundas Jornadas Geológicas de la Cuenca del Golfo San Jorge (Eds. Paredes, J.M., Foix, N. &amp; Allard, J.O.), p. 88-89, Comodoro Rivadavia, Argentina.</a:t>
            </a:r>
          </a:p>
          <a:p>
            <a:r>
              <a:rPr lang="es-AR" sz="800" dirty="0"/>
              <a:t>Salvarredy </a:t>
            </a:r>
            <a:r>
              <a:rPr lang="es-AR" sz="800" dirty="0" err="1"/>
              <a:t>Aranguren,</a:t>
            </a:r>
            <a:r>
              <a:rPr lang="es-AR" sz="800" dirty="0"/>
              <a:t> M.M., </a:t>
            </a:r>
            <a:r>
              <a:rPr lang="es-AR" sz="800" dirty="0" err="1"/>
              <a:t>Alvarez</a:t>
            </a:r>
            <a:r>
              <a:rPr lang="es-AR" sz="800" dirty="0"/>
              <a:t> </a:t>
            </a:r>
            <a:r>
              <a:rPr lang="es-AR" sz="800" dirty="0" err="1"/>
              <a:t>Löbbe</a:t>
            </a:r>
            <a:r>
              <a:rPr lang="es-AR" sz="800" dirty="0"/>
              <a:t>, M. S., </a:t>
            </a:r>
            <a:r>
              <a:rPr lang="es-AR" sz="800" dirty="0" err="1"/>
              <a:t>Ciapparelli</a:t>
            </a:r>
            <a:r>
              <a:rPr lang="es-AR" sz="800" dirty="0"/>
              <a:t>, H., </a:t>
            </a:r>
            <a:r>
              <a:rPr lang="es-AR" sz="800" dirty="0" err="1"/>
              <a:t>Aguil</a:t>
            </a:r>
            <a:r>
              <a:rPr lang="es-AR" sz="800" dirty="0"/>
              <a:t>, B., </a:t>
            </a:r>
            <a:r>
              <a:rPr lang="es-AR" sz="800" dirty="0" err="1"/>
              <a:t>Blasiyh</a:t>
            </a:r>
            <a:r>
              <a:rPr lang="es-AR" sz="800" dirty="0"/>
              <a:t> Nuño, G., Biurrun, M.C. y A. </a:t>
            </a:r>
            <a:r>
              <a:rPr lang="es-AR" sz="800" dirty="0" err="1"/>
              <a:t>Montagna</a:t>
            </a:r>
            <a:r>
              <a:rPr lang="es-AR" sz="800" dirty="0"/>
              <a:t>, 2022. Génesis de los reservorios </a:t>
            </a:r>
            <a:r>
              <a:rPr lang="es-AR" sz="800" dirty="0" err="1"/>
              <a:t>tight</a:t>
            </a:r>
            <a:r>
              <a:rPr lang="es-AR" sz="800" dirty="0"/>
              <a:t> en la Fm. Pozo D-129 en El Guadal Sur, facies distales lacustres, Provincia de Santa Cruz. Actas XXI Congreso Geológico Argentino, 1549-1550.</a:t>
            </a:r>
          </a:p>
          <a:p>
            <a:r>
              <a:rPr lang="es-AR" sz="800" dirty="0" err="1"/>
              <a:t>Sanagua</a:t>
            </a:r>
            <a:r>
              <a:rPr lang="es-AR" sz="800" dirty="0"/>
              <a:t>, J., J. </a:t>
            </a:r>
            <a:r>
              <a:rPr lang="es-AR" sz="800" dirty="0" err="1"/>
              <a:t>Hlebszevitsch</a:t>
            </a:r>
            <a:r>
              <a:rPr lang="es-AR" sz="800" dirty="0"/>
              <a:t> y F. Suárez, 2002. Los reservorios del flanco oeste, en </a:t>
            </a:r>
            <a:r>
              <a:rPr lang="es-AR" sz="800" dirty="0" err="1"/>
              <a:t>Schiuma</a:t>
            </a:r>
            <a:r>
              <a:rPr lang="es-AR" sz="800" dirty="0"/>
              <a:t>, M., G. </a:t>
            </a:r>
            <a:r>
              <a:rPr lang="es-AR" sz="800" dirty="0" err="1"/>
              <a:t>Hinterwimmer</a:t>
            </a:r>
            <a:r>
              <a:rPr lang="es-AR" sz="800" dirty="0"/>
              <a:t> y G. </a:t>
            </a:r>
            <a:r>
              <a:rPr lang="es-AR" sz="800" dirty="0" err="1"/>
              <a:t>Vergani</a:t>
            </a:r>
            <a:r>
              <a:rPr lang="es-AR" sz="800" dirty="0"/>
              <a:t> (eds.) Rocas reservorio de las cuencas productivas de la Argentina, V Congreso de Exploración y Desarrollo de Hidrocarburos: 175-198, Mar del Plata.</a:t>
            </a:r>
          </a:p>
          <a:p>
            <a:r>
              <a:rPr lang="es-AR" sz="800" dirty="0" err="1"/>
              <a:t>Sanci</a:t>
            </a:r>
            <a:r>
              <a:rPr lang="es-AR" sz="800" dirty="0"/>
              <a:t>, R. Casa, A., Jara, Á. S., </a:t>
            </a:r>
            <a:r>
              <a:rPr lang="es-AR" sz="800" dirty="0" err="1"/>
              <a:t>Siehankiewicz</a:t>
            </a:r>
            <a:r>
              <a:rPr lang="es-AR" sz="800" dirty="0"/>
              <a:t>, D. R., </a:t>
            </a:r>
            <a:r>
              <a:rPr lang="es-AR" sz="800" dirty="0" err="1"/>
              <a:t>Ferpozzi</a:t>
            </a:r>
            <a:r>
              <a:rPr lang="es-AR" sz="800" dirty="0"/>
              <a:t>, L. H. y A. V. </a:t>
            </a:r>
            <a:r>
              <a:rPr lang="es-AR" sz="800" dirty="0" err="1"/>
              <a:t>Turel</a:t>
            </a:r>
            <a:r>
              <a:rPr lang="es-AR" sz="800" dirty="0"/>
              <a:t>, 2005. Atlas Geoquímico: Geoquímica </a:t>
            </a:r>
            <a:r>
              <a:rPr lang="es-AR" sz="800" dirty="0" err="1"/>
              <a:t>Múltielemento</a:t>
            </a:r>
            <a:r>
              <a:rPr lang="es-AR" sz="800" dirty="0"/>
              <a:t> de Sedimentos de Corriente. Provincia del Neuquén, República Argentina. Servicio Geológico Minero Argentino. Instituto de Geología y Recursos Minerales. Dirección de Recursos Geológicos Mineros.</a:t>
            </a:r>
          </a:p>
          <a:p>
            <a:r>
              <a:rPr lang="es-AR" sz="800" dirty="0" err="1"/>
              <a:t>Sylwan</a:t>
            </a:r>
            <a:r>
              <a:rPr lang="es-AR" sz="800" dirty="0"/>
              <a:t>, C.A., Rodríguez, J.F., </a:t>
            </a:r>
            <a:r>
              <a:rPr lang="es-AR" sz="800" dirty="0" err="1"/>
              <a:t>Strelkov</a:t>
            </a:r>
            <a:r>
              <a:rPr lang="es-AR" sz="800" dirty="0"/>
              <a:t>, E.E. (2008): </a:t>
            </a:r>
            <a:r>
              <a:rPr lang="es-AR" sz="800" dirty="0" err="1"/>
              <a:t>Petroleum</a:t>
            </a:r>
            <a:r>
              <a:rPr lang="es-AR" sz="800" dirty="0"/>
              <a:t> </a:t>
            </a:r>
            <a:r>
              <a:rPr lang="es-AR" sz="800" dirty="0" err="1"/>
              <a:t>systems</a:t>
            </a:r>
            <a:r>
              <a:rPr lang="es-AR" sz="800" dirty="0"/>
              <a:t> </a:t>
            </a:r>
            <a:r>
              <a:rPr lang="es-AR" sz="800" dirty="0" err="1"/>
              <a:t>of</a:t>
            </a:r>
            <a:r>
              <a:rPr lang="es-AR" sz="800" dirty="0"/>
              <a:t> </a:t>
            </a:r>
            <a:r>
              <a:rPr lang="es-AR" sz="800" dirty="0" err="1"/>
              <a:t>the</a:t>
            </a:r>
            <a:r>
              <a:rPr lang="es-AR" sz="800" dirty="0"/>
              <a:t> Golfo San Jorge </a:t>
            </a:r>
            <a:r>
              <a:rPr lang="es-AR" sz="800" dirty="0" err="1"/>
              <a:t>Basin</a:t>
            </a:r>
            <a:r>
              <a:rPr lang="es-AR" sz="800" dirty="0"/>
              <a:t>, Argentina. En: Cruz, C.E., Rodríguez, J.F., </a:t>
            </a:r>
            <a:r>
              <a:rPr lang="es-AR" sz="800" dirty="0" err="1"/>
              <a:t>Hechem</a:t>
            </a:r>
            <a:r>
              <a:rPr lang="es-AR" sz="800" dirty="0"/>
              <a:t>, J.J., Villar, H.J. (Eds.) Sistemas petroleros de las Cuencas Andinas. VII Congreso de Exploración y Desarrollo de Hidrocarburos: 53-77.</a:t>
            </a:r>
          </a:p>
          <a:p>
            <a:r>
              <a:rPr lang="es-AR" sz="800" dirty="0" err="1"/>
              <a:t>Umazano</a:t>
            </a:r>
            <a:r>
              <a:rPr lang="es-AR" sz="800" dirty="0"/>
              <a:t>, A., </a:t>
            </a:r>
            <a:r>
              <a:rPr lang="es-AR" sz="800" dirty="0" err="1"/>
              <a:t>Bellosi</a:t>
            </a:r>
            <a:r>
              <a:rPr lang="es-AR" sz="800" dirty="0"/>
              <a:t>, E., Visconti, G., </a:t>
            </a:r>
            <a:r>
              <a:rPr lang="es-AR" sz="800" dirty="0" err="1"/>
              <a:t>Jalfin</a:t>
            </a:r>
            <a:r>
              <a:rPr lang="es-AR" sz="800" dirty="0"/>
              <a:t>, G. y </a:t>
            </a:r>
            <a:r>
              <a:rPr lang="es-AR" sz="800" dirty="0" err="1"/>
              <a:t>R.Melchor</a:t>
            </a:r>
            <a:r>
              <a:rPr lang="es-AR" sz="800" dirty="0"/>
              <a:t>, 2009. </a:t>
            </a:r>
            <a:r>
              <a:rPr lang="es-AR" sz="800" dirty="0" err="1"/>
              <a:t>Sedimentary</a:t>
            </a:r>
            <a:r>
              <a:rPr lang="es-AR" sz="800" dirty="0"/>
              <a:t> </a:t>
            </a:r>
            <a:r>
              <a:rPr lang="es-AR" sz="800" dirty="0" err="1"/>
              <a:t>record</a:t>
            </a:r>
            <a:r>
              <a:rPr lang="es-AR" sz="800" dirty="0"/>
              <a:t> </a:t>
            </a:r>
            <a:r>
              <a:rPr lang="es-AR" sz="800" dirty="0" err="1"/>
              <a:t>of</a:t>
            </a:r>
            <a:r>
              <a:rPr lang="es-AR" sz="800" dirty="0"/>
              <a:t> a Late </a:t>
            </a:r>
            <a:r>
              <a:rPr lang="es-AR" sz="800" dirty="0" err="1"/>
              <a:t>Cretaceous</a:t>
            </a:r>
            <a:r>
              <a:rPr lang="es-AR" sz="800" dirty="0"/>
              <a:t> </a:t>
            </a:r>
            <a:r>
              <a:rPr lang="es-AR" sz="800" dirty="0" err="1"/>
              <a:t>volcanic</a:t>
            </a:r>
            <a:r>
              <a:rPr lang="es-AR" sz="800" dirty="0"/>
              <a:t> </a:t>
            </a:r>
            <a:r>
              <a:rPr lang="es-AR" sz="800" dirty="0" err="1"/>
              <a:t>arc</a:t>
            </a:r>
            <a:r>
              <a:rPr lang="es-AR" sz="800" dirty="0"/>
              <a:t> in central Patagonia: </a:t>
            </a:r>
            <a:r>
              <a:rPr lang="es-AR" sz="800" dirty="0" err="1"/>
              <a:t>petrography</a:t>
            </a:r>
            <a:r>
              <a:rPr lang="es-AR" sz="800" dirty="0"/>
              <a:t>, </a:t>
            </a:r>
            <a:r>
              <a:rPr lang="es-AR" sz="800" dirty="0" err="1"/>
              <a:t>geochemistry</a:t>
            </a:r>
            <a:r>
              <a:rPr lang="es-AR" sz="800" dirty="0"/>
              <a:t> and </a:t>
            </a:r>
            <a:r>
              <a:rPr lang="es-AR" sz="800" dirty="0" err="1"/>
              <a:t>provenance</a:t>
            </a:r>
            <a:r>
              <a:rPr lang="es-AR" sz="800" dirty="0"/>
              <a:t> </a:t>
            </a:r>
            <a:r>
              <a:rPr lang="es-AR" sz="800" dirty="0" err="1"/>
              <a:t>of</a:t>
            </a:r>
            <a:r>
              <a:rPr lang="es-AR" sz="800" dirty="0"/>
              <a:t> fluvial </a:t>
            </a:r>
            <a:r>
              <a:rPr lang="es-AR" sz="800" dirty="0" err="1"/>
              <a:t>volcaniclastic</a:t>
            </a:r>
            <a:r>
              <a:rPr lang="es-AR" sz="800" dirty="0"/>
              <a:t> </a:t>
            </a:r>
            <a:r>
              <a:rPr lang="es-AR" sz="800" dirty="0" err="1"/>
              <a:t>deposits</a:t>
            </a:r>
            <a:r>
              <a:rPr lang="es-AR" sz="800" dirty="0"/>
              <a:t> </a:t>
            </a:r>
            <a:r>
              <a:rPr lang="es-AR" sz="800" dirty="0" err="1"/>
              <a:t>of</a:t>
            </a:r>
            <a:r>
              <a:rPr lang="es-AR" sz="800" dirty="0"/>
              <a:t> </a:t>
            </a:r>
            <a:r>
              <a:rPr lang="es-AR" sz="800" dirty="0" err="1"/>
              <a:t>the</a:t>
            </a:r>
            <a:r>
              <a:rPr lang="es-AR" sz="800" dirty="0"/>
              <a:t> Bajo Barreal </a:t>
            </a:r>
            <a:r>
              <a:rPr lang="es-AR" sz="800" dirty="0" err="1"/>
              <a:t>Formation</a:t>
            </a:r>
            <a:r>
              <a:rPr lang="es-AR" sz="800" dirty="0"/>
              <a:t>, San Jorge </a:t>
            </a:r>
            <a:r>
              <a:rPr lang="es-AR" sz="800" dirty="0" err="1"/>
              <a:t>Basin</a:t>
            </a:r>
            <a:r>
              <a:rPr lang="es-AR" sz="800" dirty="0"/>
              <a:t>, Argentina. </a:t>
            </a:r>
            <a:r>
              <a:rPr lang="es-AR" sz="800" dirty="0" err="1"/>
              <a:t>Cretaceous</a:t>
            </a:r>
            <a:r>
              <a:rPr lang="es-AR" sz="800" dirty="0"/>
              <a:t> </a:t>
            </a:r>
            <a:r>
              <a:rPr lang="es-AR" sz="800" dirty="0" err="1"/>
              <a:t>Research</a:t>
            </a:r>
            <a:r>
              <a:rPr lang="es-AR" sz="800" dirty="0"/>
              <a:t>. 30. 749-766. </a:t>
            </a:r>
          </a:p>
          <a:p>
            <a:r>
              <a:rPr lang="es-AR" sz="800" dirty="0"/>
              <a:t>Wu, Z., Chen, Y., Wang, Y., </a:t>
            </a:r>
            <a:r>
              <a:rPr lang="es-AR" sz="800" dirty="0" err="1"/>
              <a:t>Xu</a:t>
            </a:r>
            <a:r>
              <a:rPr lang="es-AR" sz="800" dirty="0"/>
              <a:t>, Y., Lin, Z., </a:t>
            </a:r>
            <a:r>
              <a:rPr lang="es-AR" sz="800" dirty="0" err="1"/>
              <a:t>Liang</a:t>
            </a:r>
            <a:r>
              <a:rPr lang="es-AR" sz="800" dirty="0"/>
              <a:t>, X. y H. Cheng, 2023. </a:t>
            </a:r>
            <a:r>
              <a:rPr lang="es-AR" sz="800" dirty="0" err="1"/>
              <a:t>Review</a:t>
            </a:r>
            <a:r>
              <a:rPr lang="es-AR" sz="800" dirty="0"/>
              <a:t> </a:t>
            </a:r>
            <a:r>
              <a:rPr lang="es-AR" sz="800" dirty="0" err="1"/>
              <a:t>of</a:t>
            </a:r>
            <a:r>
              <a:rPr lang="es-AR" sz="800" dirty="0"/>
              <a:t> rare </a:t>
            </a:r>
            <a:r>
              <a:rPr lang="es-AR" sz="800" dirty="0" err="1"/>
              <a:t>earth</a:t>
            </a:r>
            <a:r>
              <a:rPr lang="es-AR" sz="800" dirty="0"/>
              <a:t> </a:t>
            </a:r>
            <a:r>
              <a:rPr lang="es-AR" sz="800" dirty="0" err="1"/>
              <a:t>element</a:t>
            </a:r>
            <a:r>
              <a:rPr lang="es-AR" sz="800" dirty="0"/>
              <a:t> (REE) </a:t>
            </a:r>
            <a:r>
              <a:rPr lang="es-AR" sz="800" dirty="0" err="1"/>
              <a:t>adsorption</a:t>
            </a:r>
            <a:r>
              <a:rPr lang="es-AR" sz="800" dirty="0"/>
              <a:t> </a:t>
            </a:r>
            <a:r>
              <a:rPr lang="es-AR" sz="800" dirty="0" err="1"/>
              <a:t>on</a:t>
            </a:r>
            <a:r>
              <a:rPr lang="es-AR" sz="800" dirty="0"/>
              <a:t> and </a:t>
            </a:r>
            <a:r>
              <a:rPr lang="es-AR" sz="800" dirty="0" err="1"/>
              <a:t>desorption</a:t>
            </a:r>
            <a:r>
              <a:rPr lang="es-AR" sz="800" dirty="0"/>
              <a:t> </a:t>
            </a:r>
            <a:r>
              <a:rPr lang="es-AR" sz="800" dirty="0" err="1"/>
              <a:t>from</a:t>
            </a:r>
            <a:r>
              <a:rPr lang="es-AR" sz="800" dirty="0"/>
              <a:t> </a:t>
            </a:r>
            <a:r>
              <a:rPr lang="es-AR" sz="800" dirty="0" err="1"/>
              <a:t>clay</a:t>
            </a:r>
            <a:r>
              <a:rPr lang="es-AR" sz="800" dirty="0"/>
              <a:t> </a:t>
            </a:r>
            <a:r>
              <a:rPr lang="es-AR" sz="800" dirty="0" err="1"/>
              <a:t>minerals</a:t>
            </a:r>
            <a:r>
              <a:rPr lang="es-AR" sz="800" dirty="0"/>
              <a:t>: </a:t>
            </a:r>
            <a:r>
              <a:rPr lang="es-AR" sz="800" dirty="0" err="1"/>
              <a:t>Application</a:t>
            </a:r>
            <a:r>
              <a:rPr lang="es-AR" sz="800" dirty="0"/>
              <a:t> </a:t>
            </a:r>
            <a:r>
              <a:rPr lang="es-AR" sz="800" dirty="0" err="1"/>
              <a:t>to</a:t>
            </a:r>
            <a:r>
              <a:rPr lang="es-AR" sz="800" dirty="0"/>
              <a:t> </a:t>
            </a:r>
            <a:r>
              <a:rPr lang="es-AR" sz="800" dirty="0" err="1"/>
              <a:t>formation</a:t>
            </a:r>
            <a:r>
              <a:rPr lang="es-AR" sz="800" dirty="0"/>
              <a:t> and </a:t>
            </a:r>
            <a:r>
              <a:rPr lang="es-AR" sz="800" dirty="0" err="1"/>
              <a:t>mining</a:t>
            </a:r>
            <a:r>
              <a:rPr lang="es-AR" sz="800" dirty="0"/>
              <a:t> </a:t>
            </a:r>
            <a:r>
              <a:rPr lang="es-AR" sz="800" dirty="0" err="1"/>
              <a:t>of</a:t>
            </a:r>
            <a:r>
              <a:rPr lang="es-AR" sz="800" dirty="0"/>
              <a:t> ion-</a:t>
            </a:r>
            <a:r>
              <a:rPr lang="es-AR" sz="800" dirty="0" err="1"/>
              <a:t>adsorption</a:t>
            </a:r>
            <a:r>
              <a:rPr lang="es-AR" sz="800" dirty="0"/>
              <a:t> REE </a:t>
            </a:r>
            <a:r>
              <a:rPr lang="es-AR" sz="800" dirty="0" err="1"/>
              <a:t>deposits</a:t>
            </a:r>
            <a:r>
              <a:rPr lang="es-AR" sz="800" dirty="0"/>
              <a:t>. Ore </a:t>
            </a:r>
            <a:r>
              <a:rPr lang="es-AR" sz="800" dirty="0" err="1"/>
              <a:t>Geology</a:t>
            </a:r>
            <a:r>
              <a:rPr lang="es-AR" sz="800" dirty="0"/>
              <a:t> </a:t>
            </a:r>
            <a:r>
              <a:rPr lang="es-AR" sz="800" dirty="0" err="1"/>
              <a:t>Reviews</a:t>
            </a:r>
            <a:r>
              <a:rPr lang="es-AR" sz="800" dirty="0"/>
              <a:t>, 157, 105446.</a:t>
            </a:r>
          </a:p>
          <a:p>
            <a:endParaRPr lang="es-AR" sz="800" dirty="0"/>
          </a:p>
          <a:p>
            <a:endParaRPr lang="es-AR" sz="800" dirty="0"/>
          </a:p>
        </p:txBody>
      </p:sp>
      <p:sp>
        <p:nvSpPr>
          <p:cNvPr id="6" name="CuadroTexto 5">
            <a:extLst>
              <a:ext uri="{FF2B5EF4-FFF2-40B4-BE49-F238E27FC236}">
                <a16:creationId xmlns:a16="http://schemas.microsoft.com/office/drawing/2014/main" id="{98A9FD79-6897-449C-B159-E99FE2D06009}"/>
              </a:ext>
            </a:extLst>
          </p:cNvPr>
          <p:cNvSpPr txBox="1"/>
          <p:nvPr/>
        </p:nvSpPr>
        <p:spPr>
          <a:xfrm>
            <a:off x="243730" y="1340326"/>
            <a:ext cx="5335034" cy="5755422"/>
          </a:xfrm>
          <a:prstGeom prst="rect">
            <a:avLst/>
          </a:prstGeom>
          <a:noFill/>
        </p:spPr>
        <p:txBody>
          <a:bodyPr wrap="square" rtlCol="0">
            <a:spAutoFit/>
          </a:bodyPr>
          <a:lstStyle/>
          <a:p>
            <a:r>
              <a:rPr lang="es-AR" sz="800" dirty="0" err="1"/>
              <a:t>Agulleiro</a:t>
            </a:r>
            <a:r>
              <a:rPr lang="es-AR" sz="800" dirty="0"/>
              <a:t>, A. L. y Salvador </a:t>
            </a:r>
            <a:r>
              <a:rPr lang="es-AR" sz="800" dirty="0" err="1"/>
              <a:t>Babic</a:t>
            </a:r>
            <a:r>
              <a:rPr lang="es-AR" sz="800" dirty="0"/>
              <a:t>, G. D., 2022. Experiencias con perfiles de neutrones pulsados en pozos entubados. Cuenca del Golfo San Jorge. VIII Jornadas de Geociencias. 100 años de YPF.</a:t>
            </a:r>
          </a:p>
          <a:p>
            <a:r>
              <a:rPr lang="es-AR" sz="800" dirty="0"/>
              <a:t>Askenazi, A., Biscayart, P., </a:t>
            </a:r>
            <a:r>
              <a:rPr lang="es-AR" sz="800" dirty="0" err="1"/>
              <a:t>Cáneva</a:t>
            </a:r>
            <a:r>
              <a:rPr lang="es-AR" sz="800" dirty="0"/>
              <a:t>, M., Montenegro, S. y M. Moreno, 2013.Analogía entre la Formación Vaca Muerta y </a:t>
            </a:r>
            <a:r>
              <a:rPr lang="es-AR" sz="800" dirty="0" err="1"/>
              <a:t>Shale</a:t>
            </a:r>
            <a:r>
              <a:rPr lang="es-AR" sz="800" dirty="0"/>
              <a:t> Gas/</a:t>
            </a:r>
            <a:r>
              <a:rPr lang="es-AR" sz="800" dirty="0" err="1"/>
              <a:t>Oil</a:t>
            </a:r>
            <a:r>
              <a:rPr lang="es-AR" sz="800" dirty="0"/>
              <a:t> </a:t>
            </a:r>
            <a:r>
              <a:rPr lang="es-AR" sz="800" dirty="0" err="1"/>
              <a:t>Plays</a:t>
            </a:r>
            <a:r>
              <a:rPr lang="es-AR" sz="800" dirty="0"/>
              <a:t> de EEUU. SPE Argentina, 20 p. </a:t>
            </a:r>
          </a:p>
          <a:p>
            <a:r>
              <a:rPr lang="es-AR" sz="800" dirty="0"/>
              <a:t>Batista, M.J., </a:t>
            </a:r>
            <a:r>
              <a:rPr lang="es-AR" sz="800" dirty="0" err="1"/>
              <a:t>Martins</a:t>
            </a:r>
            <a:r>
              <a:rPr lang="es-AR" sz="800" dirty="0"/>
              <a:t>, L., </a:t>
            </a:r>
            <a:r>
              <a:rPr lang="es-AR" sz="800" dirty="0" err="1"/>
              <a:t>Salminen</a:t>
            </a:r>
            <a:r>
              <a:rPr lang="es-AR" sz="800" dirty="0"/>
              <a:t>, R., </a:t>
            </a:r>
            <a:r>
              <a:rPr lang="es-AR" sz="800" dirty="0" err="1"/>
              <a:t>Bidovec</a:t>
            </a:r>
            <a:r>
              <a:rPr lang="es-AR" sz="800" dirty="0"/>
              <a:t>, M., </a:t>
            </a:r>
            <a:r>
              <a:rPr lang="es-AR" sz="800" dirty="0" err="1"/>
              <a:t>Pirc</a:t>
            </a:r>
            <a:r>
              <a:rPr lang="es-AR" sz="800" dirty="0"/>
              <a:t>, S., De Vivo, B., De Vos, W., </a:t>
            </a:r>
            <a:r>
              <a:rPr lang="es-AR" sz="800" dirty="0" err="1"/>
              <a:t>Mrnkova</a:t>
            </a:r>
            <a:r>
              <a:rPr lang="es-AR" sz="800" dirty="0"/>
              <a:t>, J., </a:t>
            </a:r>
            <a:r>
              <a:rPr lang="es-AR" sz="800" dirty="0" err="1"/>
              <a:t>Gilucis</a:t>
            </a:r>
            <a:r>
              <a:rPr lang="es-AR" sz="800" dirty="0"/>
              <a:t>, A., </a:t>
            </a:r>
            <a:r>
              <a:rPr lang="es-AR" sz="800" dirty="0" err="1"/>
              <a:t>Gregorauskiene</a:t>
            </a:r>
            <a:r>
              <a:rPr lang="es-AR" sz="800" dirty="0"/>
              <a:t>, V., </a:t>
            </a:r>
            <a:r>
              <a:rPr lang="es-AR" sz="800" dirty="0" err="1"/>
              <a:t>Halamic</a:t>
            </a:r>
            <a:r>
              <a:rPr lang="es-AR" sz="800" dirty="0"/>
              <a:t>, J., </a:t>
            </a:r>
            <a:r>
              <a:rPr lang="es-AR" sz="800" dirty="0" err="1"/>
              <a:t>Heitzmann</a:t>
            </a:r>
            <a:r>
              <a:rPr lang="es-AR" sz="800" dirty="0"/>
              <a:t>, P., Lima, A., </a:t>
            </a:r>
            <a:r>
              <a:rPr lang="es-AR" sz="800" dirty="0" err="1"/>
              <a:t>Jordan</a:t>
            </a:r>
            <a:r>
              <a:rPr lang="es-AR" sz="800" dirty="0"/>
              <a:t>, G., </a:t>
            </a:r>
            <a:r>
              <a:rPr lang="es-AR" sz="800" dirty="0" err="1"/>
              <a:t>Klaver</a:t>
            </a:r>
            <a:r>
              <a:rPr lang="es-AR" sz="800" dirty="0"/>
              <a:t>, G., Klein, P., Lis, J., </a:t>
            </a:r>
            <a:r>
              <a:rPr lang="es-AR" sz="800" dirty="0" err="1"/>
              <a:t>Locutura</a:t>
            </a:r>
            <a:r>
              <a:rPr lang="es-AR" sz="800" dirty="0"/>
              <a:t>, J., </a:t>
            </a:r>
            <a:r>
              <a:rPr lang="es-AR" sz="800" dirty="0" err="1"/>
              <a:t>Marsina</a:t>
            </a:r>
            <a:r>
              <a:rPr lang="es-AR" sz="800" dirty="0"/>
              <a:t>, K., </a:t>
            </a:r>
            <a:r>
              <a:rPr lang="es-AR" sz="800" dirty="0" err="1"/>
              <a:t>Mazreku</a:t>
            </a:r>
            <a:r>
              <a:rPr lang="es-AR" sz="800" dirty="0"/>
              <a:t>, A., O’Connor, P.J., </a:t>
            </a:r>
            <a:r>
              <a:rPr lang="es-AR" sz="800" dirty="0" err="1"/>
              <a:t>Olsson</a:t>
            </a:r>
            <a:r>
              <a:rPr lang="es-AR" sz="800" dirty="0"/>
              <a:t>, S.Å., </a:t>
            </a:r>
            <a:r>
              <a:rPr lang="es-AR" sz="800" dirty="0" err="1"/>
              <a:t>Ottesen</a:t>
            </a:r>
            <a:r>
              <a:rPr lang="es-AR" sz="800" dirty="0"/>
              <a:t>, R.T., </a:t>
            </a:r>
            <a:r>
              <a:rPr lang="es-AR" sz="800" dirty="0" err="1"/>
              <a:t>Petersell</a:t>
            </a:r>
            <a:r>
              <a:rPr lang="es-AR" sz="800" dirty="0"/>
              <a:t>, V., </a:t>
            </a:r>
            <a:r>
              <a:rPr lang="es-AR" sz="800" dirty="0" err="1"/>
              <a:t>Plant</a:t>
            </a:r>
            <a:r>
              <a:rPr lang="es-AR" sz="800" dirty="0"/>
              <a:t>, J.A., </a:t>
            </a:r>
            <a:r>
              <a:rPr lang="es-AR" sz="800" dirty="0" err="1"/>
              <a:t>Reeder</a:t>
            </a:r>
            <a:r>
              <a:rPr lang="es-AR" sz="800" dirty="0"/>
              <a:t>, S., </a:t>
            </a:r>
            <a:r>
              <a:rPr lang="es-AR" sz="800" dirty="0" err="1"/>
              <a:t>Salpeteur</a:t>
            </a:r>
            <a:r>
              <a:rPr lang="es-AR" sz="800" dirty="0"/>
              <a:t>, I., </a:t>
            </a:r>
            <a:r>
              <a:rPr lang="es-AR" sz="800" dirty="0" err="1"/>
              <a:t>Sandström</a:t>
            </a:r>
            <a:r>
              <a:rPr lang="es-AR" sz="800" dirty="0"/>
              <a:t>, H., </a:t>
            </a:r>
            <a:r>
              <a:rPr lang="es-AR" sz="800" dirty="0" err="1"/>
              <a:t>Siewers</a:t>
            </a:r>
            <a:r>
              <a:rPr lang="es-AR" sz="800" dirty="0"/>
              <a:t>, U., </a:t>
            </a:r>
            <a:r>
              <a:rPr lang="es-AR" sz="800" dirty="0" err="1"/>
              <a:t>Steenfelt</a:t>
            </a:r>
            <a:r>
              <a:rPr lang="es-AR" sz="800" dirty="0"/>
              <a:t>, A. y T. </a:t>
            </a:r>
            <a:r>
              <a:rPr lang="es-AR" sz="800" dirty="0" err="1"/>
              <a:t>Tarvainen</a:t>
            </a:r>
            <a:r>
              <a:rPr lang="es-AR" sz="800" dirty="0"/>
              <a:t>, 2005. </a:t>
            </a:r>
            <a:r>
              <a:rPr lang="es-AR" sz="800" dirty="0" err="1"/>
              <a:t>Geochemical</a:t>
            </a:r>
            <a:r>
              <a:rPr lang="es-AR" sz="800" dirty="0"/>
              <a:t> Atlas </a:t>
            </a:r>
            <a:r>
              <a:rPr lang="es-AR" sz="800" dirty="0" err="1"/>
              <a:t>of</a:t>
            </a:r>
            <a:r>
              <a:rPr lang="es-AR" sz="800" dirty="0"/>
              <a:t> </a:t>
            </a:r>
            <a:r>
              <a:rPr lang="es-AR" sz="800" dirty="0" err="1"/>
              <a:t>Europe</a:t>
            </a:r>
            <a:r>
              <a:rPr lang="es-AR" sz="800" dirty="0"/>
              <a:t> – FOREGS </a:t>
            </a:r>
            <a:r>
              <a:rPr lang="es-AR" sz="800" dirty="0" err="1"/>
              <a:t>Geochemical</a:t>
            </a:r>
            <a:r>
              <a:rPr lang="es-AR" sz="800" dirty="0"/>
              <a:t> </a:t>
            </a:r>
            <a:r>
              <a:rPr lang="es-AR" sz="800" dirty="0" err="1"/>
              <a:t>Baseline</a:t>
            </a:r>
            <a:r>
              <a:rPr lang="es-AR" sz="800" dirty="0"/>
              <a:t> </a:t>
            </a:r>
            <a:r>
              <a:rPr lang="es-AR" sz="800" dirty="0" err="1"/>
              <a:t>Mapping</a:t>
            </a:r>
            <a:r>
              <a:rPr lang="es-AR" sz="800" dirty="0"/>
              <a:t>: </a:t>
            </a:r>
            <a:r>
              <a:rPr lang="es-AR" sz="800" dirty="0" err="1"/>
              <a:t>The</a:t>
            </a:r>
            <a:r>
              <a:rPr lang="es-AR" sz="800" dirty="0"/>
              <a:t> Portuguese </a:t>
            </a:r>
            <a:r>
              <a:rPr lang="es-AR" sz="800" dirty="0" err="1"/>
              <a:t>experience</a:t>
            </a:r>
            <a:r>
              <a:rPr lang="es-AR" sz="800" dirty="0"/>
              <a:t>. </a:t>
            </a:r>
            <a:r>
              <a:rPr lang="es-AR" sz="800" dirty="0" err="1"/>
              <a:t>Associação</a:t>
            </a:r>
            <a:r>
              <a:rPr lang="es-AR" sz="800" dirty="0"/>
              <a:t> portuguesa de geólogos, </a:t>
            </a:r>
            <a:r>
              <a:rPr lang="es-AR" sz="800" dirty="0" err="1"/>
              <a:t>Geonovas</a:t>
            </a:r>
            <a:r>
              <a:rPr lang="es-AR" sz="800" dirty="0"/>
              <a:t> 19, 43-53.</a:t>
            </a:r>
          </a:p>
          <a:p>
            <a:r>
              <a:rPr lang="es-AR" sz="800" dirty="0"/>
              <a:t>Capelli, I., </a:t>
            </a:r>
            <a:r>
              <a:rPr lang="es-AR" sz="800" dirty="0" err="1"/>
              <a:t>Adatte</a:t>
            </a:r>
            <a:r>
              <a:rPr lang="es-AR" sz="800" dirty="0"/>
              <a:t>, T., </a:t>
            </a:r>
            <a:r>
              <a:rPr lang="es-AR" sz="800" dirty="0" err="1"/>
              <a:t>Föllmi</a:t>
            </a:r>
            <a:r>
              <a:rPr lang="es-AR" sz="800" dirty="0"/>
              <a:t>, K., </a:t>
            </a:r>
            <a:r>
              <a:rPr lang="es-AR" sz="800" dirty="0" err="1"/>
              <a:t>Scasso</a:t>
            </a:r>
            <a:r>
              <a:rPr lang="es-AR" sz="800" dirty="0"/>
              <a:t>, R., </a:t>
            </a:r>
            <a:r>
              <a:rPr lang="es-AR" sz="800" dirty="0" err="1"/>
              <a:t>Kietzmann</a:t>
            </a:r>
            <a:r>
              <a:rPr lang="es-AR" sz="800" dirty="0"/>
              <a:t>, D., </a:t>
            </a:r>
            <a:r>
              <a:rPr lang="es-AR" sz="800" dirty="0" err="1"/>
              <a:t>Reubi</a:t>
            </a:r>
            <a:r>
              <a:rPr lang="es-AR" sz="800" dirty="0"/>
              <a:t>, O., </a:t>
            </a:r>
            <a:r>
              <a:rPr lang="es-AR" sz="800" dirty="0" err="1"/>
              <a:t>Cravero</a:t>
            </a:r>
            <a:r>
              <a:rPr lang="es-AR" sz="800" dirty="0"/>
              <a:t>, F. y J. Catalano, 2019. </a:t>
            </a:r>
            <a:r>
              <a:rPr lang="es-AR" sz="800" dirty="0" err="1"/>
              <a:t>Mineralogical</a:t>
            </a:r>
            <a:r>
              <a:rPr lang="es-AR" sz="800" dirty="0"/>
              <a:t> and </a:t>
            </a:r>
            <a:r>
              <a:rPr lang="es-AR" sz="800" dirty="0" err="1"/>
              <a:t>geochemical</a:t>
            </a:r>
            <a:r>
              <a:rPr lang="es-AR" sz="800" dirty="0"/>
              <a:t> </a:t>
            </a:r>
            <a:r>
              <a:rPr lang="es-AR" sz="800" dirty="0" err="1"/>
              <a:t>analyses</a:t>
            </a:r>
            <a:r>
              <a:rPr lang="es-AR" sz="800" dirty="0"/>
              <a:t> </a:t>
            </a:r>
            <a:r>
              <a:rPr lang="es-AR" sz="800" dirty="0" err="1"/>
              <a:t>of</a:t>
            </a:r>
            <a:r>
              <a:rPr lang="es-AR" sz="800" dirty="0"/>
              <a:t> </a:t>
            </a:r>
            <a:r>
              <a:rPr lang="es-AR" sz="800" dirty="0" err="1"/>
              <a:t>the</a:t>
            </a:r>
            <a:r>
              <a:rPr lang="es-AR" sz="800" dirty="0"/>
              <a:t> Vaca Muerta-</a:t>
            </a:r>
            <a:r>
              <a:rPr lang="es-AR" sz="800" dirty="0" err="1"/>
              <a:t>Quintuco</a:t>
            </a:r>
            <a:r>
              <a:rPr lang="es-AR" sz="800" dirty="0"/>
              <a:t> </a:t>
            </a:r>
            <a:r>
              <a:rPr lang="es-AR" sz="800" dirty="0" err="1"/>
              <a:t>system</a:t>
            </a:r>
            <a:r>
              <a:rPr lang="es-AR" sz="800" dirty="0"/>
              <a:t> (</a:t>
            </a:r>
            <a:r>
              <a:rPr lang="es-AR" sz="800" dirty="0" err="1"/>
              <a:t>Tithonian-Valanginian</a:t>
            </a:r>
            <a:r>
              <a:rPr lang="es-AR" sz="800" dirty="0"/>
              <a:t>) in </a:t>
            </a:r>
            <a:r>
              <a:rPr lang="es-AR" sz="800" dirty="0" err="1"/>
              <a:t>the</a:t>
            </a:r>
            <a:r>
              <a:rPr lang="es-AR" sz="800" dirty="0"/>
              <a:t> </a:t>
            </a:r>
            <a:r>
              <a:rPr lang="es-AR" sz="800" dirty="0" err="1"/>
              <a:t>Chacay</a:t>
            </a:r>
            <a:r>
              <a:rPr lang="es-AR" sz="800" dirty="0"/>
              <a:t> </a:t>
            </a:r>
            <a:r>
              <a:rPr lang="es-AR" sz="800" dirty="0" err="1"/>
              <a:t>Melehue</a:t>
            </a:r>
            <a:r>
              <a:rPr lang="es-AR" sz="800" dirty="0"/>
              <a:t> </a:t>
            </a:r>
            <a:r>
              <a:rPr lang="es-AR" sz="800" dirty="0" err="1"/>
              <a:t>area</a:t>
            </a:r>
            <a:r>
              <a:rPr lang="es-AR" sz="800" dirty="0"/>
              <a:t>, Neuquén </a:t>
            </a:r>
            <a:r>
              <a:rPr lang="es-AR" sz="800" dirty="0" err="1"/>
              <a:t>Basin</a:t>
            </a:r>
            <a:r>
              <a:rPr lang="es-AR" sz="800" dirty="0"/>
              <a:t>, Argentina. Revista de la Asociación Geológica Argentina, 75(2), 210-228.</a:t>
            </a:r>
          </a:p>
          <a:p>
            <a:r>
              <a:rPr lang="es-AR" sz="800" dirty="0"/>
              <a:t>Carilla, L., Jara, Á. S., </a:t>
            </a:r>
            <a:r>
              <a:rPr lang="es-AR" sz="800" dirty="0" err="1"/>
              <a:t>Turel</a:t>
            </a:r>
            <a:r>
              <a:rPr lang="es-AR" sz="800" dirty="0"/>
              <a:t>, A. V. y L. C. </a:t>
            </a:r>
            <a:r>
              <a:rPr lang="es-AR" sz="800" dirty="0" err="1"/>
              <a:t>Moser</a:t>
            </a:r>
            <a:r>
              <a:rPr lang="es-AR" sz="800" dirty="0"/>
              <a:t>, 2016. Datos Geoquímicos </a:t>
            </a:r>
            <a:r>
              <a:rPr lang="es-AR" sz="800" dirty="0" err="1"/>
              <a:t>Multielemento</a:t>
            </a:r>
            <a:r>
              <a:rPr lang="es-AR" sz="800" dirty="0"/>
              <a:t> y Ubicación de Sitios de Muestreo de Sedimentos de Corriente, Convenio SEGEMAR - SGCH, Hoja 2366-I Mina </a:t>
            </a:r>
            <a:r>
              <a:rPr lang="es-AR" sz="800" dirty="0" err="1"/>
              <a:t>Pirquitas</a:t>
            </a:r>
            <a:r>
              <a:rPr lang="es-AR" sz="800" dirty="0"/>
              <a:t>, Provincia de Jujuy, República Argentina. Servicio Geológico Minero Argentino. Instituto de Geología y Recursos Minerales.</a:t>
            </a:r>
          </a:p>
          <a:p>
            <a:r>
              <a:rPr lang="es-AR" sz="800" dirty="0"/>
              <a:t>Fazio, A.M., Castro1, L. N. y R. A. </a:t>
            </a:r>
            <a:r>
              <a:rPr lang="es-AR" sz="800" dirty="0" err="1"/>
              <a:t>Scasso</a:t>
            </a:r>
            <a:r>
              <a:rPr lang="es-AR" sz="800" dirty="0"/>
              <a:t>, 2013. Geoquímica de tierras raras y </a:t>
            </a:r>
            <a:r>
              <a:rPr lang="es-AR" sz="800" dirty="0" err="1"/>
              <a:t>fosfogénesis</a:t>
            </a:r>
            <a:r>
              <a:rPr lang="es-AR" sz="800" dirty="0"/>
              <a:t> en un </a:t>
            </a:r>
            <a:r>
              <a:rPr lang="es-AR" sz="800" dirty="0" err="1"/>
              <a:t>engolfamiento</a:t>
            </a:r>
            <a:r>
              <a:rPr lang="es-AR" sz="800" dirty="0"/>
              <a:t> marino del Cretácico Tardío-Paleoceno de Patagonia, Provincia del Chubut, Argentina. Revista Mexicana de Ciencias Geológicas, 30 (3), 582-600.</a:t>
            </a:r>
          </a:p>
          <a:p>
            <a:r>
              <a:rPr lang="es-AR" sz="800" dirty="0" err="1"/>
              <a:t>Ferpossi</a:t>
            </a:r>
            <a:r>
              <a:rPr lang="es-AR" sz="800" dirty="0"/>
              <a:t>, L.H., Butrón Ascona, F., Parisi, C., </a:t>
            </a:r>
            <a:r>
              <a:rPr lang="es-AR" sz="800" dirty="0" err="1"/>
              <a:t>Turel</a:t>
            </a:r>
            <a:r>
              <a:rPr lang="es-AR" sz="800" dirty="0"/>
              <a:t>, A. V., Casa, A. y L. C. </a:t>
            </a:r>
            <a:r>
              <a:rPr lang="es-AR" sz="800" dirty="0" err="1"/>
              <a:t>Moser</a:t>
            </a:r>
            <a:r>
              <a:rPr lang="es-AR" sz="800" dirty="0"/>
              <a:t>, 2010. Datos Geoquímicos </a:t>
            </a:r>
            <a:r>
              <a:rPr lang="es-AR" sz="800" dirty="0" err="1"/>
              <a:t>Multielemento</a:t>
            </a:r>
            <a:r>
              <a:rPr lang="es-AR" sz="800" dirty="0"/>
              <a:t> y Ubicación de Sitios de Muestreo de Sedimentos de Corriente de la Hoja 4572-II Gobernador Costa, Provincia de Chubut. República Argentina. República Argentina. Servicio Geológico Minero Argentino. Instituto de Geología y Recursos Minerales.</a:t>
            </a:r>
          </a:p>
          <a:p>
            <a:r>
              <a:rPr lang="es-AR" sz="800" dirty="0" err="1"/>
              <a:t>Figari</a:t>
            </a:r>
            <a:r>
              <a:rPr lang="es-AR" sz="800" dirty="0"/>
              <a:t>, Eduardo, </a:t>
            </a:r>
            <a:r>
              <a:rPr lang="es-AR" sz="800" dirty="0" err="1"/>
              <a:t>Strelkov</a:t>
            </a:r>
            <a:r>
              <a:rPr lang="es-AR" sz="800" dirty="0"/>
              <a:t>, E. , Paz, M.S., Celaya, J., </a:t>
            </a:r>
            <a:r>
              <a:rPr lang="es-AR" sz="800" dirty="0" err="1"/>
              <a:t>Laffitte</a:t>
            </a:r>
            <a:r>
              <a:rPr lang="es-AR" sz="800" dirty="0"/>
              <a:t>, G. y H. Villar, 2002. Cuenca del Golfo San Jorge: Síntesis estructural, estratigráfica y geoquímica. 15° Congreso Geológico Argentino. 15. 571-601, El Calafate.</a:t>
            </a:r>
          </a:p>
          <a:p>
            <a:r>
              <a:rPr lang="es-AR" sz="800" dirty="0"/>
              <a:t>Foix, N., Allard, J.O., Ferreira, M.L. y </a:t>
            </a:r>
            <a:r>
              <a:rPr lang="es-AR" sz="800" dirty="0" err="1"/>
              <a:t>Atencio</a:t>
            </a:r>
            <a:r>
              <a:rPr lang="es-AR" sz="800" dirty="0"/>
              <a:t>, M., 2020. </a:t>
            </a:r>
            <a:r>
              <a:rPr lang="es-AR" sz="800" dirty="0" err="1"/>
              <a:t>Spatio</a:t>
            </a:r>
            <a:r>
              <a:rPr lang="es-AR" sz="800" dirty="0"/>
              <a:t>-temporal </a:t>
            </a:r>
            <a:r>
              <a:rPr lang="es-AR" sz="800" dirty="0" err="1"/>
              <a:t>variations</a:t>
            </a:r>
            <a:r>
              <a:rPr lang="es-AR" sz="800" dirty="0"/>
              <a:t> in </a:t>
            </a:r>
            <a:r>
              <a:rPr lang="es-AR" sz="800" dirty="0" err="1"/>
              <a:t>the</a:t>
            </a:r>
            <a:r>
              <a:rPr lang="es-AR" sz="800" dirty="0"/>
              <a:t> </a:t>
            </a:r>
            <a:r>
              <a:rPr lang="es-AR" sz="800" dirty="0" err="1"/>
              <a:t>Mesozoic</a:t>
            </a:r>
            <a:r>
              <a:rPr lang="es-AR" sz="800" dirty="0"/>
              <a:t> </a:t>
            </a:r>
            <a:r>
              <a:rPr lang="es-AR" sz="800" dirty="0" err="1"/>
              <a:t>sedimentary</a:t>
            </a:r>
            <a:r>
              <a:rPr lang="es-AR" sz="800" dirty="0"/>
              <a:t> </a:t>
            </a:r>
            <a:r>
              <a:rPr lang="es-AR" sz="800" dirty="0" err="1"/>
              <a:t>record</a:t>
            </a:r>
            <a:r>
              <a:rPr lang="es-AR" sz="800" dirty="0"/>
              <a:t>, Golfo San Jorge </a:t>
            </a:r>
            <a:r>
              <a:rPr lang="es-AR" sz="800" dirty="0" err="1"/>
              <a:t>basin</a:t>
            </a:r>
            <a:r>
              <a:rPr lang="es-AR" sz="800" dirty="0"/>
              <a:t> (Patagonia, Argentina): </a:t>
            </a:r>
            <a:r>
              <a:rPr lang="es-AR" sz="800" dirty="0" err="1"/>
              <a:t>Andean</a:t>
            </a:r>
            <a:r>
              <a:rPr lang="es-AR" sz="800" dirty="0"/>
              <a:t> vs. </a:t>
            </a:r>
            <a:r>
              <a:rPr lang="es-AR" sz="800" dirty="0" err="1"/>
              <a:t>cratonic</a:t>
            </a:r>
            <a:r>
              <a:rPr lang="es-AR" sz="800" dirty="0"/>
              <a:t> </a:t>
            </a:r>
            <a:r>
              <a:rPr lang="es-AR" sz="800" dirty="0" err="1"/>
              <a:t>sources</a:t>
            </a:r>
            <a:r>
              <a:rPr lang="es-AR" sz="800" dirty="0"/>
              <a:t>. </a:t>
            </a:r>
            <a:r>
              <a:rPr lang="es-AR" sz="800" dirty="0" err="1"/>
              <a:t>Journal</a:t>
            </a:r>
            <a:r>
              <a:rPr lang="es-AR" sz="800" dirty="0"/>
              <a:t> </a:t>
            </a:r>
            <a:r>
              <a:rPr lang="es-AR" sz="800" dirty="0" err="1"/>
              <a:t>of</a:t>
            </a:r>
            <a:r>
              <a:rPr lang="es-AR" sz="800" dirty="0"/>
              <a:t> South American </a:t>
            </a:r>
            <a:r>
              <a:rPr lang="es-AR" sz="800" dirty="0" err="1"/>
              <a:t>Earth</a:t>
            </a:r>
            <a:r>
              <a:rPr lang="es-AR" sz="800" dirty="0"/>
              <a:t> </a:t>
            </a:r>
            <a:r>
              <a:rPr lang="es-AR" sz="800" dirty="0" err="1"/>
              <a:t>Science</a:t>
            </a:r>
            <a:r>
              <a:rPr lang="es-AR" sz="800" dirty="0"/>
              <a:t> 98, art. 102464</a:t>
            </a:r>
          </a:p>
          <a:p>
            <a:r>
              <a:rPr lang="es-AR" sz="800" dirty="0" err="1"/>
              <a:t>Haranger</a:t>
            </a:r>
            <a:r>
              <a:rPr lang="es-AR" sz="800" dirty="0"/>
              <a:t>, F., </a:t>
            </a:r>
            <a:r>
              <a:rPr lang="es-AR" sz="800" dirty="0" err="1"/>
              <a:t>Allioli</a:t>
            </a:r>
            <a:r>
              <a:rPr lang="es-AR" sz="800" dirty="0"/>
              <a:t>, F., </a:t>
            </a:r>
            <a:r>
              <a:rPr lang="es-AR" sz="800" dirty="0" err="1"/>
              <a:t>Berheide</a:t>
            </a:r>
            <a:r>
              <a:rPr lang="es-AR" sz="800" dirty="0"/>
              <a:t>, M., </a:t>
            </a:r>
            <a:r>
              <a:rPr lang="es-AR" sz="800" dirty="0" err="1"/>
              <a:t>Craddock</a:t>
            </a:r>
            <a:r>
              <a:rPr lang="es-AR" sz="800" dirty="0"/>
              <a:t>, P., </a:t>
            </a:r>
            <a:r>
              <a:rPr lang="es-AR" sz="800" dirty="0" err="1"/>
              <a:t>Finnvik</a:t>
            </a:r>
            <a:r>
              <a:rPr lang="es-AR" sz="800" dirty="0"/>
              <a:t> </a:t>
            </a:r>
            <a:r>
              <a:rPr lang="es-AR" sz="800" dirty="0" err="1"/>
              <a:t>Øpsen</a:t>
            </a:r>
            <a:r>
              <a:rPr lang="es-AR" sz="800" dirty="0"/>
              <a:t>, D. , Grau, J., </a:t>
            </a:r>
            <a:r>
              <a:rPr lang="es-AR" sz="800" dirty="0" err="1"/>
              <a:t>Horstmann</a:t>
            </a:r>
            <a:r>
              <a:rPr lang="es-AR" sz="800" dirty="0"/>
              <a:t>, M., </a:t>
            </a:r>
            <a:r>
              <a:rPr lang="es-AR" sz="800" dirty="0" err="1"/>
              <a:t>Maggs</a:t>
            </a:r>
            <a:r>
              <a:rPr lang="es-AR" sz="800" dirty="0"/>
              <a:t>, D., Mauborgne, M.L., </a:t>
            </a:r>
            <a:r>
              <a:rPr lang="es-AR" sz="800" dirty="0" err="1"/>
              <a:t>Pallain</a:t>
            </a:r>
            <a:r>
              <a:rPr lang="es-AR" sz="800" dirty="0"/>
              <a:t>, A., </a:t>
            </a:r>
            <a:r>
              <a:rPr lang="es-AR" sz="800" dirty="0" err="1"/>
              <a:t>Radtke</a:t>
            </a:r>
            <a:r>
              <a:rPr lang="es-AR" sz="800" dirty="0"/>
              <a:t>, R.J., </a:t>
            </a:r>
            <a:r>
              <a:rPr lang="es-AR" sz="800" dirty="0" err="1"/>
              <a:t>Rodriguez</a:t>
            </a:r>
            <a:r>
              <a:rPr lang="es-AR" sz="800" dirty="0"/>
              <a:t>, R., Rose, D., </a:t>
            </a:r>
            <a:r>
              <a:rPr lang="es-AR" sz="800" dirty="0" err="1"/>
              <a:t>Rouanet</a:t>
            </a:r>
            <a:r>
              <a:rPr lang="es-AR" sz="800" dirty="0"/>
              <a:t>, B., </a:t>
            </a:r>
            <a:r>
              <a:rPr lang="es-AR" sz="800" dirty="0" err="1"/>
              <a:t>Sergeyeva</a:t>
            </a:r>
            <a:r>
              <a:rPr lang="es-AR" sz="800" dirty="0"/>
              <a:t>, V. y Stoller, C., 2023. A step </a:t>
            </a:r>
            <a:r>
              <a:rPr lang="es-AR" sz="800" dirty="0" err="1"/>
              <a:t>change</a:t>
            </a:r>
            <a:r>
              <a:rPr lang="es-AR" sz="800" dirty="0"/>
              <a:t> in </a:t>
            </a:r>
            <a:r>
              <a:rPr lang="es-AR" sz="800" dirty="0" err="1"/>
              <a:t>neutron</a:t>
            </a:r>
            <a:r>
              <a:rPr lang="es-AR" sz="800" dirty="0"/>
              <a:t> </a:t>
            </a:r>
            <a:r>
              <a:rPr lang="es-AR" sz="800" dirty="0" err="1"/>
              <a:t>induced</a:t>
            </a:r>
            <a:r>
              <a:rPr lang="es-AR" sz="800" dirty="0"/>
              <a:t> gamma </a:t>
            </a:r>
            <a:r>
              <a:rPr lang="es-AR" sz="800" dirty="0" err="1"/>
              <a:t>ray</a:t>
            </a:r>
            <a:r>
              <a:rPr lang="es-AR" sz="800" dirty="0"/>
              <a:t> </a:t>
            </a:r>
            <a:r>
              <a:rPr lang="es-AR" sz="800" dirty="0" err="1"/>
              <a:t>spectroscopy</a:t>
            </a:r>
            <a:r>
              <a:rPr lang="es-AR" sz="800" dirty="0"/>
              <a:t>: </a:t>
            </a:r>
            <a:r>
              <a:rPr lang="es-AR" sz="800" dirty="0" err="1"/>
              <a:t>using</a:t>
            </a:r>
            <a:r>
              <a:rPr lang="es-AR" sz="800" dirty="0"/>
              <a:t> </a:t>
            </a:r>
            <a:r>
              <a:rPr lang="es-AR" sz="800" dirty="0" err="1"/>
              <a:t>high</a:t>
            </a:r>
            <a:r>
              <a:rPr lang="es-AR" sz="800" dirty="0"/>
              <a:t> </a:t>
            </a:r>
            <a:r>
              <a:rPr lang="es-AR" sz="800" dirty="0" err="1"/>
              <a:t>resolution</a:t>
            </a:r>
            <a:r>
              <a:rPr lang="es-AR" sz="800" dirty="0"/>
              <a:t> LaBr3: Ce detector in a </a:t>
            </a:r>
            <a:r>
              <a:rPr lang="es-AR" sz="800" dirty="0" err="1"/>
              <a:t>integrated</a:t>
            </a:r>
            <a:r>
              <a:rPr lang="es-AR" sz="800" dirty="0"/>
              <a:t> LWD </a:t>
            </a:r>
            <a:r>
              <a:rPr lang="es-AR" sz="800" dirty="0" err="1"/>
              <a:t>tools</a:t>
            </a:r>
            <a:r>
              <a:rPr lang="es-AR" sz="800" dirty="0"/>
              <a:t>. SPWLA 64th </a:t>
            </a:r>
            <a:r>
              <a:rPr lang="es-AR" sz="800" dirty="0" err="1"/>
              <a:t>Annual</a:t>
            </a:r>
            <a:r>
              <a:rPr lang="es-AR" sz="800" dirty="0"/>
              <a:t> </a:t>
            </a:r>
            <a:r>
              <a:rPr lang="es-AR" sz="800" dirty="0" err="1"/>
              <a:t>Logging</a:t>
            </a:r>
            <a:r>
              <a:rPr lang="es-AR" sz="800" dirty="0"/>
              <a:t> </a:t>
            </a:r>
            <a:r>
              <a:rPr lang="es-AR" sz="800" dirty="0" err="1"/>
              <a:t>Symposium</a:t>
            </a:r>
            <a:r>
              <a:rPr lang="es-AR" sz="800" dirty="0"/>
              <a:t>, June 10-14, 10.30632/SPWLA-2023-0121.</a:t>
            </a:r>
          </a:p>
          <a:p>
            <a:r>
              <a:rPr lang="es-AR" sz="800" dirty="0" err="1"/>
              <a:t>Hechem</a:t>
            </a:r>
            <a:r>
              <a:rPr lang="es-AR" sz="800" dirty="0"/>
              <a:t>, J.J.,1998. Arquitectura y </a:t>
            </a:r>
            <a:r>
              <a:rPr lang="es-AR" sz="800" dirty="0" err="1"/>
              <a:t>paleodrenaje</a:t>
            </a:r>
            <a:r>
              <a:rPr lang="es-AR" sz="800" dirty="0"/>
              <a:t> del sistema fluvial efímero de la Formación Bajo Barreal, cuenca del Golfo San Jorge, Argentina, Boletín de Informaciones Petroleras, Tercera Época, Año 15 (53): 21-27.</a:t>
            </a:r>
          </a:p>
          <a:p>
            <a:r>
              <a:rPr lang="es-AR" sz="800" dirty="0" err="1"/>
              <a:t>Hechem</a:t>
            </a:r>
            <a:r>
              <a:rPr lang="es-AR" sz="800" dirty="0"/>
              <a:t>, J.J., 2015. Cien años de modelos geológicos en la Cuenca del Golfo San Jorge, Revista de la Asociación Geológica Argentina, 72(1): 1-11.</a:t>
            </a:r>
          </a:p>
          <a:p>
            <a:r>
              <a:rPr lang="es-AR" sz="800" dirty="0" err="1"/>
              <a:t>Hechem</a:t>
            </a:r>
            <a:r>
              <a:rPr lang="es-AR" sz="800" dirty="0"/>
              <a:t>, J.J. y E.E. </a:t>
            </a:r>
            <a:r>
              <a:rPr lang="es-AR" sz="800" dirty="0" err="1"/>
              <a:t>Strelkov</a:t>
            </a:r>
            <a:r>
              <a:rPr lang="es-AR" sz="800" dirty="0"/>
              <a:t>, 2002. Secuencia sedimentaria mesozoica del Golfo San Jorge. En: Haller, M. J. (Ed.) Geología y Recursos Naturales de Santa Cruz. </a:t>
            </a:r>
            <a:r>
              <a:rPr lang="es-AR" sz="800" dirty="0" err="1"/>
              <a:t>Relatorio</a:t>
            </a:r>
            <a:r>
              <a:rPr lang="es-AR" sz="800" dirty="0"/>
              <a:t> XV Congreso Geológico Argentino, El Calafate, I-9, 129-147.</a:t>
            </a:r>
          </a:p>
          <a:p>
            <a:r>
              <a:rPr lang="es-AR" sz="800" dirty="0" err="1"/>
              <a:t>Hechem</a:t>
            </a:r>
            <a:r>
              <a:rPr lang="es-AR" sz="800" dirty="0"/>
              <a:t>, J.J., </a:t>
            </a:r>
            <a:r>
              <a:rPr lang="es-AR" sz="800" dirty="0" err="1"/>
              <a:t>Figari</a:t>
            </a:r>
            <a:r>
              <a:rPr lang="es-AR" sz="800" dirty="0"/>
              <a:t>, E. y A. </a:t>
            </a:r>
            <a:r>
              <a:rPr lang="es-AR" sz="800" dirty="0" err="1"/>
              <a:t>Gavarrino</a:t>
            </a:r>
            <a:r>
              <a:rPr lang="es-AR" sz="800" dirty="0"/>
              <a:t>, 2022. Recursos </a:t>
            </a:r>
            <a:r>
              <a:rPr lang="es-AR" sz="800" dirty="0" err="1"/>
              <a:t>Hidrocarburíferos</a:t>
            </a:r>
            <a:r>
              <a:rPr lang="es-AR" sz="800" dirty="0"/>
              <a:t> de Chubut: visión actual y potencial. En: Foix, N. (Ed), Geología y Recursos Naturales de la Provincia del Chubut, </a:t>
            </a:r>
            <a:r>
              <a:rPr lang="es-AR" sz="800" dirty="0" err="1"/>
              <a:t>Relatorio</a:t>
            </a:r>
            <a:r>
              <a:rPr lang="es-AR" sz="800" dirty="0"/>
              <a:t> del XXI Congreso Geológico Argentino, 1401-1415.</a:t>
            </a:r>
          </a:p>
          <a:p>
            <a:r>
              <a:rPr lang="es-AR" sz="800" dirty="0"/>
              <a:t>Henderson, P., 1984. Rare </a:t>
            </a:r>
            <a:r>
              <a:rPr lang="es-AR" sz="800" dirty="0" err="1"/>
              <a:t>Earth</a:t>
            </a:r>
            <a:r>
              <a:rPr lang="es-AR" sz="800" dirty="0"/>
              <a:t> </a:t>
            </a:r>
            <a:r>
              <a:rPr lang="es-AR" sz="800" dirty="0" err="1"/>
              <a:t>Element</a:t>
            </a:r>
            <a:r>
              <a:rPr lang="es-AR" sz="800" dirty="0"/>
              <a:t> </a:t>
            </a:r>
            <a:r>
              <a:rPr lang="es-AR" sz="800" dirty="0" err="1"/>
              <a:t>Geochemistry</a:t>
            </a:r>
            <a:r>
              <a:rPr lang="es-AR" sz="800" dirty="0"/>
              <a:t>. </a:t>
            </a:r>
            <a:r>
              <a:rPr lang="es-AR" sz="800" dirty="0" err="1"/>
              <a:t>Elservier</a:t>
            </a:r>
            <a:r>
              <a:rPr lang="es-AR" sz="800" dirty="0"/>
              <a:t> </a:t>
            </a:r>
            <a:r>
              <a:rPr lang="es-AR" sz="800" dirty="0" err="1"/>
              <a:t>Science</a:t>
            </a:r>
            <a:r>
              <a:rPr lang="es-AR" sz="800" dirty="0"/>
              <a:t> </a:t>
            </a:r>
            <a:r>
              <a:rPr lang="es-AR" sz="800" dirty="0" err="1"/>
              <a:t>Publishers</a:t>
            </a:r>
            <a:r>
              <a:rPr lang="es-AR" sz="800" dirty="0"/>
              <a:t> B. V., 511 p.</a:t>
            </a:r>
          </a:p>
          <a:p>
            <a:r>
              <a:rPr lang="es-AR" sz="800" dirty="0" err="1"/>
              <a:t>Herro</a:t>
            </a:r>
            <a:r>
              <a:rPr lang="es-AR" sz="800" dirty="0"/>
              <a:t>, M. H., </a:t>
            </a:r>
            <a:r>
              <a:rPr lang="es-AR" sz="800" dirty="0" err="1"/>
              <a:t>Matteson</a:t>
            </a:r>
            <a:r>
              <a:rPr lang="es-AR" sz="800" dirty="0"/>
              <a:t>, A., 1993. Elemental </a:t>
            </a:r>
            <a:r>
              <a:rPr lang="es-AR" sz="800" dirty="0" err="1"/>
              <a:t>composition</a:t>
            </a:r>
            <a:r>
              <a:rPr lang="es-AR" sz="800" dirty="0"/>
              <a:t> and nuclear </a:t>
            </a:r>
            <a:r>
              <a:rPr lang="es-AR" sz="800" dirty="0" err="1"/>
              <a:t>parameters</a:t>
            </a:r>
            <a:r>
              <a:rPr lang="es-AR" sz="800" dirty="0"/>
              <a:t> </a:t>
            </a:r>
            <a:r>
              <a:rPr lang="es-AR" sz="800" dirty="0" err="1"/>
              <a:t>of</a:t>
            </a:r>
            <a:r>
              <a:rPr lang="es-AR" sz="800" dirty="0"/>
              <a:t> </a:t>
            </a:r>
            <a:r>
              <a:rPr lang="es-AR" sz="800" dirty="0" err="1"/>
              <a:t>some</a:t>
            </a:r>
            <a:r>
              <a:rPr lang="es-AR" sz="800" dirty="0"/>
              <a:t> </a:t>
            </a:r>
            <a:r>
              <a:rPr lang="es-AR" sz="800" dirty="0" err="1"/>
              <a:t>common</a:t>
            </a:r>
            <a:r>
              <a:rPr lang="es-AR" sz="800" dirty="0"/>
              <a:t> </a:t>
            </a:r>
            <a:r>
              <a:rPr lang="es-AR" sz="800" dirty="0" err="1"/>
              <a:t>sedimentary</a:t>
            </a:r>
            <a:r>
              <a:rPr lang="es-AR" sz="800" dirty="0"/>
              <a:t> </a:t>
            </a:r>
            <a:r>
              <a:rPr lang="es-AR" sz="800" dirty="0" err="1"/>
              <a:t>minerals</a:t>
            </a:r>
            <a:r>
              <a:rPr lang="es-AR" sz="800" dirty="0"/>
              <a:t>. Nuclear </a:t>
            </a:r>
            <a:r>
              <a:rPr lang="es-AR" sz="800" dirty="0" err="1"/>
              <a:t>Geophysics</a:t>
            </a:r>
            <a:r>
              <a:rPr lang="es-AR" sz="800" dirty="0"/>
              <a:t>, 7 (3), 383-406.</a:t>
            </a:r>
          </a:p>
          <a:p>
            <a:r>
              <a:rPr lang="es-AR" sz="800" dirty="0"/>
              <a:t>Herrera M., Ortiz A., </a:t>
            </a:r>
            <a:r>
              <a:rPr lang="es-AR" sz="800" dirty="0" err="1"/>
              <a:t>Hryb</a:t>
            </a:r>
            <a:r>
              <a:rPr lang="es-AR" sz="800" dirty="0"/>
              <a:t> D. y N. </a:t>
            </a:r>
            <a:r>
              <a:rPr lang="es-AR" sz="800" dirty="0" err="1"/>
              <a:t>Rendtor</a:t>
            </a:r>
            <a:r>
              <a:rPr lang="es-AR" sz="800" dirty="0"/>
              <a:t>, 2019. </a:t>
            </a:r>
            <a:r>
              <a:rPr lang="es-AR" sz="800" dirty="0" err="1"/>
              <a:t>Detectability</a:t>
            </a:r>
            <a:r>
              <a:rPr lang="es-AR" sz="800" dirty="0"/>
              <a:t> </a:t>
            </a:r>
            <a:r>
              <a:rPr lang="es-AR" sz="800" dirty="0" err="1"/>
              <a:t>of</a:t>
            </a:r>
            <a:r>
              <a:rPr lang="es-AR" sz="800" dirty="0"/>
              <a:t> </a:t>
            </a:r>
            <a:r>
              <a:rPr lang="es-AR" sz="800" dirty="0" err="1"/>
              <a:t>smart</a:t>
            </a:r>
            <a:r>
              <a:rPr lang="es-AR" sz="800" dirty="0"/>
              <a:t> </a:t>
            </a:r>
            <a:r>
              <a:rPr lang="es-AR" sz="800" dirty="0" err="1"/>
              <a:t>proppants</a:t>
            </a:r>
            <a:r>
              <a:rPr lang="es-AR" sz="800" dirty="0"/>
              <a:t> </a:t>
            </a:r>
            <a:r>
              <a:rPr lang="es-AR" sz="800" dirty="0" err="1"/>
              <a:t>traced</a:t>
            </a:r>
            <a:r>
              <a:rPr lang="es-AR" sz="800" dirty="0"/>
              <a:t> </a:t>
            </a:r>
            <a:r>
              <a:rPr lang="es-AR" sz="800" dirty="0" err="1"/>
              <a:t>with</a:t>
            </a:r>
            <a:r>
              <a:rPr lang="es-AR" sz="800" dirty="0"/>
              <a:t> </a:t>
            </a:r>
            <a:r>
              <a:rPr lang="es-AR" sz="800" dirty="0" err="1"/>
              <a:t>gadolinium</a:t>
            </a:r>
            <a:r>
              <a:rPr lang="es-AR" sz="800" dirty="0"/>
              <a:t> and </a:t>
            </a:r>
            <a:r>
              <a:rPr lang="es-AR" sz="800" dirty="0" err="1"/>
              <a:t>samarium</a:t>
            </a:r>
            <a:r>
              <a:rPr lang="es-AR" sz="800" dirty="0"/>
              <a:t> in </a:t>
            </a:r>
            <a:r>
              <a:rPr lang="es-AR" sz="800" dirty="0" err="1"/>
              <a:t>the</a:t>
            </a:r>
            <a:r>
              <a:rPr lang="es-AR" sz="800" dirty="0"/>
              <a:t> Vaca Muerta </a:t>
            </a:r>
            <a:r>
              <a:rPr lang="es-AR" sz="800" dirty="0" err="1"/>
              <a:t>formation</a:t>
            </a:r>
            <a:r>
              <a:rPr lang="es-AR" sz="800" dirty="0"/>
              <a:t>, </a:t>
            </a:r>
            <a:r>
              <a:rPr lang="es-AR" sz="800" dirty="0" err="1"/>
              <a:t>Petroleum</a:t>
            </a:r>
            <a:r>
              <a:rPr lang="es-AR" sz="800" dirty="0"/>
              <a:t> </a:t>
            </a:r>
            <a:r>
              <a:rPr lang="es-AR" sz="800" dirty="0" err="1"/>
              <a:t>Science</a:t>
            </a:r>
            <a:r>
              <a:rPr lang="es-AR" sz="800" dirty="0"/>
              <a:t> and </a:t>
            </a:r>
            <a:r>
              <a:rPr lang="es-AR" sz="800" dirty="0" err="1"/>
              <a:t>Engineering</a:t>
            </a:r>
            <a:r>
              <a:rPr lang="es-AR" sz="800" dirty="0"/>
              <a:t>, 179, 312-320.</a:t>
            </a:r>
          </a:p>
          <a:p>
            <a:r>
              <a:rPr lang="es-AR" sz="800" dirty="0"/>
              <a:t>Herrera M., </a:t>
            </a:r>
            <a:r>
              <a:rPr lang="es-AR" sz="800" dirty="0" err="1"/>
              <a:t>Rivelli</a:t>
            </a:r>
            <a:r>
              <a:rPr lang="es-AR" sz="800" dirty="0"/>
              <a:t> </a:t>
            </a:r>
            <a:r>
              <a:rPr lang="es-AR" sz="800" dirty="0" err="1"/>
              <a:t>Lavallén</a:t>
            </a:r>
            <a:r>
              <a:rPr lang="es-AR" sz="800" dirty="0"/>
              <a:t>, S., Anaya, R., Gilabert, E., Bach, R., </a:t>
            </a:r>
            <a:r>
              <a:rPr lang="es-AR" sz="800" dirty="0" err="1"/>
              <a:t>Boschetti</a:t>
            </a:r>
            <a:r>
              <a:rPr lang="es-AR" sz="800" dirty="0"/>
              <a:t>, D., </a:t>
            </a:r>
            <a:r>
              <a:rPr lang="es-AR" sz="800" dirty="0" err="1"/>
              <a:t>Orte</a:t>
            </a:r>
            <a:r>
              <a:rPr lang="es-AR" sz="800" dirty="0"/>
              <a:t>, E., Cantón, S., y E. Vallejo, 2022. Piloto de Campo de Y-</a:t>
            </a:r>
            <a:r>
              <a:rPr lang="es-AR" sz="800" dirty="0" err="1"/>
              <a:t>PROPGd</a:t>
            </a:r>
            <a:r>
              <a:rPr lang="es-AR" sz="800" dirty="0"/>
              <a:t> en un pozo de </a:t>
            </a:r>
            <a:r>
              <a:rPr lang="es-AR" sz="800" dirty="0" err="1"/>
              <a:t>tight</a:t>
            </a:r>
            <a:r>
              <a:rPr lang="es-AR" sz="800" dirty="0"/>
              <a:t> gas en el yacimiento Río Neuquén. Reporte YPF de Tecnología, 14 p.</a:t>
            </a:r>
          </a:p>
          <a:p>
            <a:endParaRPr lang="es-AR" sz="800" dirty="0"/>
          </a:p>
          <a:p>
            <a:endParaRPr lang="es-AR" sz="800" dirty="0"/>
          </a:p>
        </p:txBody>
      </p:sp>
      <p:pic>
        <p:nvPicPr>
          <p:cNvPr id="8" name="Imagen 7">
            <a:extLst>
              <a:ext uri="{FF2B5EF4-FFF2-40B4-BE49-F238E27FC236}">
                <a16:creationId xmlns:a16="http://schemas.microsoft.com/office/drawing/2014/main" id="{378BA71B-161C-4854-BACF-F7EF5CE1CFB5}"/>
              </a:ext>
            </a:extLst>
          </p:cNvPr>
          <p:cNvPicPr>
            <a:picLocks noChangeAspect="1"/>
          </p:cNvPicPr>
          <p:nvPr/>
        </p:nvPicPr>
        <p:blipFill rotWithShape="1">
          <a:blip r:embed="rId2"/>
          <a:srcRect l="20913" t="12440" r="11217" b="-1"/>
          <a:stretch/>
        </p:blipFill>
        <p:spPr>
          <a:xfrm>
            <a:off x="2731848" y="358576"/>
            <a:ext cx="853440" cy="383697"/>
          </a:xfrm>
          <a:prstGeom prst="rect">
            <a:avLst/>
          </a:prstGeom>
        </p:spPr>
      </p:pic>
      <p:sp>
        <p:nvSpPr>
          <p:cNvPr id="9" name="Rectángulo 8">
            <a:extLst>
              <a:ext uri="{FF2B5EF4-FFF2-40B4-BE49-F238E27FC236}">
                <a16:creationId xmlns:a16="http://schemas.microsoft.com/office/drawing/2014/main" id="{23EAA8A6-4216-4918-82F3-9DB9C95B71E3}"/>
              </a:ext>
            </a:extLst>
          </p:cNvPr>
          <p:cNvSpPr/>
          <p:nvPr/>
        </p:nvSpPr>
        <p:spPr>
          <a:xfrm>
            <a:off x="10860258" y="0"/>
            <a:ext cx="1209822" cy="21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CuadroTexto 1">
            <a:extLst>
              <a:ext uri="{FF2B5EF4-FFF2-40B4-BE49-F238E27FC236}">
                <a16:creationId xmlns:a16="http://schemas.microsoft.com/office/drawing/2014/main" id="{2FA4714F-CA57-97E2-67A3-B4FE780F4643}"/>
              </a:ext>
            </a:extLst>
          </p:cNvPr>
          <p:cNvSpPr txBox="1"/>
          <p:nvPr/>
        </p:nvSpPr>
        <p:spPr>
          <a:xfrm>
            <a:off x="0" y="967200"/>
            <a:ext cx="12192000" cy="369332"/>
          </a:xfrm>
          <a:prstGeom prst="rect">
            <a:avLst/>
          </a:prstGeom>
        </p:spPr>
        <p:style>
          <a:lnRef idx="1">
            <a:schemeClr val="dk1"/>
          </a:lnRef>
          <a:fillRef idx="3">
            <a:schemeClr val="dk1"/>
          </a:fillRef>
          <a:effectRef idx="2">
            <a:schemeClr val="dk1"/>
          </a:effectRef>
          <a:fontRef idx="minor">
            <a:schemeClr val="lt1"/>
          </a:fontRef>
        </p:style>
        <p:txBody>
          <a:bodyPr wrap="square" lIns="91440" tIns="45720" rIns="91440" bIns="45720" rtlCol="0" anchor="t">
            <a:spAutoFit/>
          </a:bodyPr>
          <a:lstStyle/>
          <a:p>
            <a:r>
              <a:rPr lang="es-AR" dirty="0">
                <a:latin typeface="Arial"/>
                <a:cs typeface="Arial"/>
              </a:rPr>
              <a:t>Referencias Bibliográficas</a:t>
            </a:r>
          </a:p>
        </p:txBody>
      </p:sp>
      <p:pic>
        <p:nvPicPr>
          <p:cNvPr id="3" name="Imagen 2">
            <a:extLst>
              <a:ext uri="{FF2B5EF4-FFF2-40B4-BE49-F238E27FC236}">
                <a16:creationId xmlns:a16="http://schemas.microsoft.com/office/drawing/2014/main" id="{AF9C06DD-96CE-0518-9AA9-5317820495D6}"/>
              </a:ext>
            </a:extLst>
          </p:cNvPr>
          <p:cNvPicPr>
            <a:picLocks noChangeAspect="1"/>
          </p:cNvPicPr>
          <p:nvPr/>
        </p:nvPicPr>
        <p:blipFill>
          <a:blip r:embed="rId3"/>
          <a:stretch>
            <a:fillRect/>
          </a:stretch>
        </p:blipFill>
        <p:spPr>
          <a:xfrm>
            <a:off x="7622421" y="226314"/>
            <a:ext cx="434539" cy="512533"/>
          </a:xfrm>
          <a:prstGeom prst="rect">
            <a:avLst/>
          </a:prstGeom>
        </p:spPr>
      </p:pic>
      <p:sp>
        <p:nvSpPr>
          <p:cNvPr id="4" name="Marcador de número de diapositiva 3">
            <a:extLst>
              <a:ext uri="{FF2B5EF4-FFF2-40B4-BE49-F238E27FC236}">
                <a16:creationId xmlns:a16="http://schemas.microsoft.com/office/drawing/2014/main" id="{54820B70-1B33-8CA7-2925-071F7128E998}"/>
              </a:ext>
            </a:extLst>
          </p:cNvPr>
          <p:cNvSpPr>
            <a:spLocks noGrp="1"/>
          </p:cNvSpPr>
          <p:nvPr>
            <p:ph type="sldNum" sz="quarter" idx="12"/>
          </p:nvPr>
        </p:nvSpPr>
        <p:spPr>
          <a:xfrm>
            <a:off x="11818750" y="6570365"/>
            <a:ext cx="2743200" cy="365125"/>
          </a:xfrm>
        </p:spPr>
        <p:txBody>
          <a:bodyPr/>
          <a:lstStyle/>
          <a:p>
            <a:fld id="{B07A84DF-77A3-4E82-B62C-977FB6CD7776}" type="slidenum">
              <a:rPr lang="es-AR" smtClean="0"/>
              <a:t>19</a:t>
            </a:fld>
            <a:endParaRPr lang="es-AR" dirty="0"/>
          </a:p>
        </p:txBody>
      </p:sp>
    </p:spTree>
    <p:extLst>
      <p:ext uri="{BB962C8B-B14F-4D97-AF65-F5344CB8AC3E}">
        <p14:creationId xmlns:p14="http://schemas.microsoft.com/office/powerpoint/2010/main" val="187161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E762A6-AB4C-7C43-B0C5-510EDE7CCC8E}"/>
              </a:ext>
            </a:extLst>
          </p:cNvPr>
          <p:cNvSpPr>
            <a:spLocks noGrp="1"/>
          </p:cNvSpPr>
          <p:nvPr>
            <p:ph type="body" sz="quarter" idx="35"/>
          </p:nvPr>
        </p:nvSpPr>
        <p:spPr/>
        <p:txBody>
          <a:bodyPr/>
          <a:lstStyle/>
          <a:p>
            <a:r>
              <a:rPr lang="es-AR">
                <a:latin typeface="Arial" panose="020B0604020202020204" pitchFamily="34" charset="0"/>
                <a:cs typeface="Arial" panose="020B0604020202020204" pitchFamily="34" charset="0"/>
              </a:rPr>
              <a:t>01</a:t>
            </a:r>
            <a:endParaRPr lang="x-none">
              <a:latin typeface="Arial" panose="020B0604020202020204" pitchFamily="34" charset="0"/>
              <a:cs typeface="Arial" panose="020B0604020202020204" pitchFamily="34" charset="0"/>
            </a:endParaRPr>
          </a:p>
        </p:txBody>
      </p:sp>
      <p:sp>
        <p:nvSpPr>
          <p:cNvPr id="26" name="Text Placeholder 25">
            <a:extLst>
              <a:ext uri="{FF2B5EF4-FFF2-40B4-BE49-F238E27FC236}">
                <a16:creationId xmlns:a16="http://schemas.microsoft.com/office/drawing/2014/main" id="{6C74CE35-4342-6C42-8B44-6066A0572175}"/>
              </a:ext>
            </a:extLst>
          </p:cNvPr>
          <p:cNvSpPr>
            <a:spLocks noGrp="1"/>
          </p:cNvSpPr>
          <p:nvPr>
            <p:ph type="body" sz="quarter" idx="36"/>
          </p:nvPr>
        </p:nvSpPr>
        <p:spPr/>
        <p:txBody>
          <a:bodyPr/>
          <a:lstStyle/>
          <a:p>
            <a:r>
              <a:rPr lang="es-AR">
                <a:latin typeface="Arial" panose="020B0604020202020204" pitchFamily="34" charset="0"/>
                <a:cs typeface="Arial" panose="020B0604020202020204" pitchFamily="34" charset="0"/>
              </a:rPr>
              <a:t>Antecedentes – Gadolinio – ¿Qué es? Usos</a:t>
            </a:r>
          </a:p>
        </p:txBody>
      </p:sp>
      <p:sp>
        <p:nvSpPr>
          <p:cNvPr id="11" name="10 Marcador de texto"/>
          <p:cNvSpPr>
            <a:spLocks noGrp="1"/>
          </p:cNvSpPr>
          <p:nvPr>
            <p:ph type="body" sz="quarter" idx="57"/>
          </p:nvPr>
        </p:nvSpPr>
        <p:spPr/>
        <p:txBody>
          <a:bodyPr/>
          <a:lstStyle/>
          <a:p>
            <a:r>
              <a:rPr lang="es-ES">
                <a:latin typeface="Arial" panose="020B0604020202020204" pitchFamily="34" charset="0"/>
                <a:cs typeface="Arial" panose="020B0604020202020204" pitchFamily="34" charset="0"/>
              </a:rPr>
              <a:t>02</a:t>
            </a:r>
          </a:p>
        </p:txBody>
      </p:sp>
      <p:sp>
        <p:nvSpPr>
          <p:cNvPr id="12" name="11 Marcador de texto"/>
          <p:cNvSpPr>
            <a:spLocks noGrp="1"/>
          </p:cNvSpPr>
          <p:nvPr>
            <p:ph type="body" sz="quarter" idx="58"/>
          </p:nvPr>
        </p:nvSpPr>
        <p:spPr/>
        <p:txBody>
          <a:bodyPr/>
          <a:lstStyle/>
          <a:p>
            <a:r>
              <a:rPr lang="es-AR" sz="1400" dirty="0">
                <a:latin typeface="Arial" panose="020B0604020202020204" pitchFamily="34" charset="0"/>
                <a:cs typeface="Arial" panose="020B0604020202020204" pitchFamily="34" charset="0"/>
              </a:rPr>
              <a:t>¿Por qué nos interesa estimular y saber qué estimulamos?</a:t>
            </a:r>
          </a:p>
        </p:txBody>
      </p:sp>
      <p:sp>
        <p:nvSpPr>
          <p:cNvPr id="13" name="12 Marcador de texto"/>
          <p:cNvSpPr>
            <a:spLocks noGrp="1"/>
          </p:cNvSpPr>
          <p:nvPr>
            <p:ph type="body" sz="quarter" idx="59"/>
          </p:nvPr>
        </p:nvSpPr>
        <p:spPr/>
        <p:txBody>
          <a:bodyPr/>
          <a:lstStyle/>
          <a:p>
            <a:r>
              <a:rPr lang="es-ES">
                <a:latin typeface="Arial" panose="020B0604020202020204" pitchFamily="34" charset="0"/>
                <a:cs typeface="Arial" panose="020B0604020202020204" pitchFamily="34" charset="0"/>
              </a:rPr>
              <a:t>03</a:t>
            </a:r>
          </a:p>
        </p:txBody>
      </p:sp>
      <p:sp>
        <p:nvSpPr>
          <p:cNvPr id="14" name="13 Marcador de texto"/>
          <p:cNvSpPr>
            <a:spLocks noGrp="1"/>
          </p:cNvSpPr>
          <p:nvPr>
            <p:ph type="body" sz="quarter" idx="60"/>
          </p:nvPr>
        </p:nvSpPr>
        <p:spPr>
          <a:xfrm>
            <a:off x="1110562" y="4569431"/>
            <a:ext cx="4829221" cy="404561"/>
          </a:xfrm>
        </p:spPr>
        <p:txBody>
          <a:bodyPr/>
          <a:lstStyle/>
          <a:p>
            <a:r>
              <a:rPr lang="es-AR" sz="1400" dirty="0">
                <a:latin typeface="Arial" panose="020B0604020202020204" pitchFamily="34" charset="0"/>
                <a:cs typeface="Arial" panose="020B0604020202020204" pitchFamily="34" charset="0"/>
              </a:rPr>
              <a:t>Agente sostén usado con trazador y metodología</a:t>
            </a:r>
          </a:p>
        </p:txBody>
      </p:sp>
      <p:sp>
        <p:nvSpPr>
          <p:cNvPr id="15" name="14 Marcador de texto"/>
          <p:cNvSpPr>
            <a:spLocks noGrp="1"/>
          </p:cNvSpPr>
          <p:nvPr>
            <p:ph type="body" sz="quarter" idx="61"/>
          </p:nvPr>
        </p:nvSpPr>
        <p:spPr/>
        <p:txBody>
          <a:bodyPr/>
          <a:lstStyle/>
          <a:p>
            <a:r>
              <a:rPr lang="es-ES">
                <a:latin typeface="Arial" panose="020B0604020202020204" pitchFamily="34" charset="0"/>
                <a:cs typeface="Arial" panose="020B0604020202020204" pitchFamily="34" charset="0"/>
              </a:rPr>
              <a:t>04</a:t>
            </a:r>
          </a:p>
        </p:txBody>
      </p:sp>
      <p:sp>
        <p:nvSpPr>
          <p:cNvPr id="16" name="15 Marcador de texto"/>
          <p:cNvSpPr>
            <a:spLocks noGrp="1"/>
          </p:cNvSpPr>
          <p:nvPr>
            <p:ph type="body" sz="quarter" idx="62"/>
          </p:nvPr>
        </p:nvSpPr>
        <p:spPr>
          <a:xfrm>
            <a:off x="1110562" y="5051551"/>
            <a:ext cx="4829221" cy="404561"/>
          </a:xfrm>
        </p:spPr>
        <p:txBody>
          <a:bodyPr/>
          <a:lstStyle/>
          <a:p>
            <a:r>
              <a:rPr lang="es-AR" sz="1400" dirty="0">
                <a:latin typeface="Arial" panose="020B0604020202020204" pitchFamily="34" charset="0"/>
                <a:cs typeface="Arial" panose="020B0604020202020204" pitchFamily="34" charset="0"/>
              </a:rPr>
              <a:t>Hechos, hipótesis e innovación / Objetivos</a:t>
            </a:r>
          </a:p>
        </p:txBody>
      </p:sp>
      <p:sp>
        <p:nvSpPr>
          <p:cNvPr id="17" name="16 Marcador de texto"/>
          <p:cNvSpPr>
            <a:spLocks noGrp="1"/>
          </p:cNvSpPr>
          <p:nvPr>
            <p:ph type="body" sz="quarter" idx="63"/>
          </p:nvPr>
        </p:nvSpPr>
        <p:spPr/>
        <p:txBody>
          <a:bodyPr/>
          <a:lstStyle/>
          <a:p>
            <a:r>
              <a:rPr lang="es-ES">
                <a:latin typeface="Arial" panose="020B0604020202020204" pitchFamily="34" charset="0"/>
                <a:cs typeface="Arial" panose="020B0604020202020204" pitchFamily="34" charset="0"/>
              </a:rPr>
              <a:t>05</a:t>
            </a:r>
          </a:p>
        </p:txBody>
      </p:sp>
      <p:sp>
        <p:nvSpPr>
          <p:cNvPr id="18" name="17 Marcador de texto"/>
          <p:cNvSpPr>
            <a:spLocks noGrp="1"/>
          </p:cNvSpPr>
          <p:nvPr>
            <p:ph type="body" sz="quarter" idx="64"/>
          </p:nvPr>
        </p:nvSpPr>
        <p:spPr>
          <a:xfrm>
            <a:off x="1170678" y="6050350"/>
            <a:ext cx="4829221" cy="404561"/>
          </a:xfrm>
        </p:spPr>
        <p:txBody>
          <a:bodyPr/>
          <a:lstStyle/>
          <a:p>
            <a:r>
              <a:rPr lang="es-AR">
                <a:latin typeface="Arial" panose="020B0604020202020204" pitchFamily="34" charset="0"/>
                <a:cs typeface="Arial" panose="020B0604020202020204" pitchFamily="34" charset="0"/>
              </a:rPr>
              <a:t>Metodología</a:t>
            </a:r>
          </a:p>
        </p:txBody>
      </p:sp>
      <p:sp>
        <p:nvSpPr>
          <p:cNvPr id="19" name="18 Marcador de texto"/>
          <p:cNvSpPr>
            <a:spLocks noGrp="1"/>
          </p:cNvSpPr>
          <p:nvPr>
            <p:ph type="body" sz="quarter" idx="65"/>
          </p:nvPr>
        </p:nvSpPr>
        <p:spPr>
          <a:xfrm>
            <a:off x="566315" y="6083068"/>
            <a:ext cx="512063" cy="379656"/>
          </a:xfrm>
        </p:spPr>
        <p:txBody>
          <a:bodyPr/>
          <a:lstStyle/>
          <a:p>
            <a:r>
              <a:rPr lang="es-ES">
                <a:latin typeface="Arial" panose="020B0604020202020204" pitchFamily="34" charset="0"/>
                <a:cs typeface="Arial" panose="020B0604020202020204" pitchFamily="34" charset="0"/>
              </a:rPr>
              <a:t>06</a:t>
            </a:r>
          </a:p>
        </p:txBody>
      </p:sp>
      <p:sp>
        <p:nvSpPr>
          <p:cNvPr id="20" name="19 Marcador de texto"/>
          <p:cNvSpPr>
            <a:spLocks noGrp="1"/>
          </p:cNvSpPr>
          <p:nvPr>
            <p:ph type="body" sz="quarter" idx="66"/>
          </p:nvPr>
        </p:nvSpPr>
        <p:spPr>
          <a:xfrm>
            <a:off x="6753740" y="4032676"/>
            <a:ext cx="5037207" cy="404561"/>
          </a:xfrm>
        </p:spPr>
        <p:txBody>
          <a:bodyPr/>
          <a:lstStyle/>
          <a:p>
            <a:r>
              <a:rPr lang="es-AR" sz="1400" dirty="0">
                <a:latin typeface="Arial" panose="020B0604020202020204" pitchFamily="34" charset="0"/>
                <a:cs typeface="Arial" panose="020B0604020202020204" pitchFamily="34" charset="0"/>
              </a:rPr>
              <a:t>Resultados: comparación de las 3 herramientas usadas en la CGSJ</a:t>
            </a:r>
          </a:p>
        </p:txBody>
      </p:sp>
      <p:sp>
        <p:nvSpPr>
          <p:cNvPr id="22" name="21 Marcador de texto"/>
          <p:cNvSpPr>
            <a:spLocks noGrp="1"/>
          </p:cNvSpPr>
          <p:nvPr>
            <p:ph type="body" sz="quarter" idx="67"/>
          </p:nvPr>
        </p:nvSpPr>
        <p:spPr>
          <a:xfrm>
            <a:off x="6252218" y="3543468"/>
            <a:ext cx="512063" cy="379656"/>
          </a:xfrm>
        </p:spPr>
        <p:txBody>
          <a:bodyPr/>
          <a:lstStyle/>
          <a:p>
            <a:r>
              <a:rPr lang="es-ES">
                <a:latin typeface="Arial" panose="020B0604020202020204" pitchFamily="34" charset="0"/>
                <a:cs typeface="Arial" panose="020B0604020202020204" pitchFamily="34" charset="0"/>
              </a:rPr>
              <a:t>07</a:t>
            </a:r>
          </a:p>
        </p:txBody>
      </p:sp>
      <p:sp>
        <p:nvSpPr>
          <p:cNvPr id="23" name="22 Marcador de texto"/>
          <p:cNvSpPr>
            <a:spLocks noGrp="1"/>
          </p:cNvSpPr>
          <p:nvPr>
            <p:ph type="body" sz="quarter" idx="68"/>
          </p:nvPr>
        </p:nvSpPr>
        <p:spPr>
          <a:xfrm>
            <a:off x="6796464" y="3515919"/>
            <a:ext cx="4829221" cy="404561"/>
          </a:xfrm>
        </p:spPr>
        <p:txBody>
          <a:bodyPr/>
          <a:lstStyle/>
          <a:p>
            <a:r>
              <a:rPr lang="es-AR" sz="1400">
                <a:latin typeface="Arial" panose="020B0604020202020204" pitchFamily="34" charset="0"/>
                <a:cs typeface="Arial" panose="020B0604020202020204" pitchFamily="34" charset="0"/>
              </a:rPr>
              <a:t>Resultados: valores medidos de Gd en el subsuelo de la CGSJ,  definición del Fondo Geoquímico del Gd</a:t>
            </a:r>
          </a:p>
        </p:txBody>
      </p:sp>
      <p:sp>
        <p:nvSpPr>
          <p:cNvPr id="24" name="23 Marcador de texto"/>
          <p:cNvSpPr>
            <a:spLocks noGrp="1"/>
          </p:cNvSpPr>
          <p:nvPr>
            <p:ph type="body" sz="quarter" idx="69"/>
          </p:nvPr>
        </p:nvSpPr>
        <p:spPr>
          <a:xfrm>
            <a:off x="6252218" y="4033681"/>
            <a:ext cx="512063" cy="379656"/>
          </a:xfrm>
        </p:spPr>
        <p:txBody>
          <a:bodyPr/>
          <a:lstStyle/>
          <a:p>
            <a:r>
              <a:rPr lang="es-ES">
                <a:latin typeface="Arial" panose="020B0604020202020204" pitchFamily="34" charset="0"/>
                <a:cs typeface="Arial" panose="020B0604020202020204" pitchFamily="34" charset="0"/>
              </a:rPr>
              <a:t>08</a:t>
            </a:r>
          </a:p>
        </p:txBody>
      </p:sp>
      <p:sp>
        <p:nvSpPr>
          <p:cNvPr id="25" name="24 Marcador de texto"/>
          <p:cNvSpPr>
            <a:spLocks noGrp="1"/>
          </p:cNvSpPr>
          <p:nvPr>
            <p:ph type="body" sz="quarter" idx="70"/>
          </p:nvPr>
        </p:nvSpPr>
        <p:spPr>
          <a:xfrm>
            <a:off x="6753741" y="4538632"/>
            <a:ext cx="4829221" cy="404561"/>
          </a:xfrm>
        </p:spPr>
        <p:txBody>
          <a:bodyPr/>
          <a:lstStyle/>
          <a:p>
            <a:r>
              <a:rPr lang="es-AR">
                <a:latin typeface="Arial" panose="020B0604020202020204" pitchFamily="34" charset="0"/>
                <a:cs typeface="Arial" panose="020B0604020202020204" pitchFamily="34" charset="0"/>
              </a:rPr>
              <a:t>Resultados de las mediciones en pozos de prueba</a:t>
            </a:r>
          </a:p>
        </p:txBody>
      </p:sp>
      <p:sp>
        <p:nvSpPr>
          <p:cNvPr id="27" name="26 Marcador de texto"/>
          <p:cNvSpPr>
            <a:spLocks noGrp="1"/>
          </p:cNvSpPr>
          <p:nvPr>
            <p:ph type="body" sz="quarter" idx="71"/>
          </p:nvPr>
        </p:nvSpPr>
        <p:spPr>
          <a:xfrm>
            <a:off x="6252218" y="4538632"/>
            <a:ext cx="512063" cy="379656"/>
          </a:xfrm>
        </p:spPr>
        <p:txBody>
          <a:bodyPr/>
          <a:lstStyle/>
          <a:p>
            <a:r>
              <a:rPr lang="es-ES">
                <a:latin typeface="Arial" panose="020B0604020202020204" pitchFamily="34" charset="0"/>
                <a:cs typeface="Arial" panose="020B0604020202020204" pitchFamily="34" charset="0"/>
              </a:rPr>
              <a:t>09</a:t>
            </a:r>
          </a:p>
        </p:txBody>
      </p:sp>
      <p:sp>
        <p:nvSpPr>
          <p:cNvPr id="28" name="27 Marcador de texto"/>
          <p:cNvSpPr>
            <a:spLocks noGrp="1"/>
          </p:cNvSpPr>
          <p:nvPr>
            <p:ph type="body" sz="quarter" idx="72"/>
          </p:nvPr>
        </p:nvSpPr>
        <p:spPr>
          <a:xfrm>
            <a:off x="6753737" y="5043112"/>
            <a:ext cx="4829221" cy="404561"/>
          </a:xfrm>
        </p:spPr>
        <p:txBody>
          <a:bodyPr/>
          <a:lstStyle/>
          <a:p>
            <a:r>
              <a:rPr lang="es-AR" sz="1400">
                <a:latin typeface="Arial" panose="020B0604020202020204" pitchFamily="34" charset="0"/>
                <a:cs typeface="Arial" panose="020B0604020202020204" pitchFamily="34" charset="0"/>
              </a:rPr>
              <a:t>Resultados de las mediciones de Gd en pozo de aplicación</a:t>
            </a:r>
          </a:p>
        </p:txBody>
      </p:sp>
      <p:sp>
        <p:nvSpPr>
          <p:cNvPr id="29" name="28 Marcador de texto"/>
          <p:cNvSpPr>
            <a:spLocks noGrp="1"/>
          </p:cNvSpPr>
          <p:nvPr>
            <p:ph type="body" sz="quarter" idx="73"/>
          </p:nvPr>
        </p:nvSpPr>
        <p:spPr>
          <a:xfrm>
            <a:off x="6252218" y="5044588"/>
            <a:ext cx="512063" cy="379656"/>
          </a:xfrm>
        </p:spPr>
        <p:txBody>
          <a:bodyPr/>
          <a:lstStyle/>
          <a:p>
            <a:r>
              <a:rPr lang="es-ES">
                <a:latin typeface="Arial" panose="020B0604020202020204" pitchFamily="34" charset="0"/>
                <a:cs typeface="Arial" panose="020B0604020202020204" pitchFamily="34" charset="0"/>
              </a:rPr>
              <a:t>10</a:t>
            </a:r>
          </a:p>
        </p:txBody>
      </p:sp>
      <p:sp>
        <p:nvSpPr>
          <p:cNvPr id="30" name="29 Marcador de texto"/>
          <p:cNvSpPr>
            <a:spLocks noGrp="1"/>
          </p:cNvSpPr>
          <p:nvPr>
            <p:ph type="body" sz="quarter" idx="74"/>
          </p:nvPr>
        </p:nvSpPr>
        <p:spPr>
          <a:xfrm>
            <a:off x="6753738" y="5532208"/>
            <a:ext cx="4829221" cy="404561"/>
          </a:xfrm>
        </p:spPr>
        <p:txBody>
          <a:bodyPr/>
          <a:lstStyle/>
          <a:p>
            <a:r>
              <a:rPr lang="es-ES">
                <a:latin typeface="Arial" panose="020B0604020202020204" pitchFamily="34" charset="0"/>
                <a:cs typeface="Arial" panose="020B0604020202020204" pitchFamily="34" charset="0"/>
              </a:rPr>
              <a:t>Discusión</a:t>
            </a:r>
          </a:p>
        </p:txBody>
      </p:sp>
      <p:sp>
        <p:nvSpPr>
          <p:cNvPr id="2" name="Marcador de número de diapositiva 1">
            <a:extLst>
              <a:ext uri="{FF2B5EF4-FFF2-40B4-BE49-F238E27FC236}">
                <a16:creationId xmlns:a16="http://schemas.microsoft.com/office/drawing/2014/main" id="{E7851C94-2EAE-48A1-AB0C-5BE267FDF6A1}"/>
              </a:ext>
            </a:extLst>
          </p:cNvPr>
          <p:cNvSpPr>
            <a:spLocks noGrp="1"/>
          </p:cNvSpPr>
          <p:nvPr>
            <p:ph type="sldNum" sz="quarter" idx="4"/>
          </p:nvPr>
        </p:nvSpPr>
        <p:spPr/>
        <p:txBody>
          <a:bodyPr>
            <a:normAutofit fontScale="55000" lnSpcReduction="20000"/>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82B5CA-E49D-6744-8292-DFBC6A05FD3C}" type="slidenum">
              <a:rPr kumimoji="0" lang="en-US"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4 Marcador de posición de imagen"/>
          <p:cNvPicPr>
            <a:picLocks noGrp="1" noChangeAspect="1"/>
          </p:cNvPicPr>
          <p:nvPr>
            <p:ph type="pic" sz="quarter" idx="34"/>
          </p:nvPr>
        </p:nvPicPr>
        <p:blipFill rotWithShape="1">
          <a:blip r:embed="rId3">
            <a:extLst>
              <a:ext uri="{28A0092B-C50C-407E-A947-70E740481C1C}">
                <a14:useLocalDpi xmlns:a14="http://schemas.microsoft.com/office/drawing/2010/main" val="0"/>
              </a:ext>
            </a:extLst>
          </a:blip>
          <a:srcRect t="31864" b="31864"/>
          <a:stretch/>
        </p:blipFill>
        <p:spPr>
          <a:xfrm>
            <a:off x="-5583" y="1183846"/>
            <a:ext cx="12197583" cy="2168836"/>
          </a:xfrm>
          <a:custGeom>
            <a:avLst/>
            <a:gdLst>
              <a:gd name="connsiteX0" fmla="*/ 0 w 9143576"/>
              <a:gd name="connsiteY0" fmla="*/ 243416 h 2595333"/>
              <a:gd name="connsiteX1" fmla="*/ 243416 w 9143576"/>
              <a:gd name="connsiteY1" fmla="*/ 0 h 2595333"/>
              <a:gd name="connsiteX2" fmla="*/ 8900160 w 9143576"/>
              <a:gd name="connsiteY2" fmla="*/ 0 h 2595333"/>
              <a:gd name="connsiteX3" fmla="*/ 9143576 w 9143576"/>
              <a:gd name="connsiteY3" fmla="*/ 243416 h 2595333"/>
              <a:gd name="connsiteX4" fmla="*/ 9143576 w 9143576"/>
              <a:gd name="connsiteY4" fmla="*/ 2351917 h 2595333"/>
              <a:gd name="connsiteX5" fmla="*/ 8900160 w 9143576"/>
              <a:gd name="connsiteY5" fmla="*/ 2595333 h 2595333"/>
              <a:gd name="connsiteX6" fmla="*/ 243416 w 9143576"/>
              <a:gd name="connsiteY6" fmla="*/ 2595333 h 2595333"/>
              <a:gd name="connsiteX7" fmla="*/ 0 w 9143576"/>
              <a:gd name="connsiteY7" fmla="*/ 2351917 h 2595333"/>
              <a:gd name="connsiteX8" fmla="*/ 0 w 9143576"/>
              <a:gd name="connsiteY8" fmla="*/ 243416 h 2595333"/>
              <a:gd name="connsiteX0" fmla="*/ 0 w 9143576"/>
              <a:gd name="connsiteY0" fmla="*/ 271038 h 2622955"/>
              <a:gd name="connsiteX1" fmla="*/ 8900160 w 9143576"/>
              <a:gd name="connsiteY1" fmla="*/ 27622 h 2622955"/>
              <a:gd name="connsiteX2" fmla="*/ 9143576 w 9143576"/>
              <a:gd name="connsiteY2" fmla="*/ 271038 h 2622955"/>
              <a:gd name="connsiteX3" fmla="*/ 9143576 w 9143576"/>
              <a:gd name="connsiteY3" fmla="*/ 2379539 h 2622955"/>
              <a:gd name="connsiteX4" fmla="*/ 8900160 w 9143576"/>
              <a:gd name="connsiteY4" fmla="*/ 2622955 h 2622955"/>
              <a:gd name="connsiteX5" fmla="*/ 243416 w 9143576"/>
              <a:gd name="connsiteY5" fmla="*/ 2622955 h 2622955"/>
              <a:gd name="connsiteX6" fmla="*/ 0 w 9143576"/>
              <a:gd name="connsiteY6" fmla="*/ 2379539 h 2622955"/>
              <a:gd name="connsiteX7" fmla="*/ 0 w 9143576"/>
              <a:gd name="connsiteY7" fmla="*/ 271038 h 2622955"/>
              <a:gd name="connsiteX0" fmla="*/ 0 w 9148148"/>
              <a:gd name="connsiteY0" fmla="*/ 172154 h 2775531"/>
              <a:gd name="connsiteX1" fmla="*/ 8904732 w 9148148"/>
              <a:gd name="connsiteY1" fmla="*/ 180198 h 2775531"/>
              <a:gd name="connsiteX2" fmla="*/ 9148148 w 9148148"/>
              <a:gd name="connsiteY2" fmla="*/ 423614 h 2775531"/>
              <a:gd name="connsiteX3" fmla="*/ 9148148 w 9148148"/>
              <a:gd name="connsiteY3" fmla="*/ 2532115 h 2775531"/>
              <a:gd name="connsiteX4" fmla="*/ 8904732 w 9148148"/>
              <a:gd name="connsiteY4" fmla="*/ 2775531 h 2775531"/>
              <a:gd name="connsiteX5" fmla="*/ 247988 w 9148148"/>
              <a:gd name="connsiteY5" fmla="*/ 2775531 h 2775531"/>
              <a:gd name="connsiteX6" fmla="*/ 4572 w 9148148"/>
              <a:gd name="connsiteY6" fmla="*/ 2532115 h 2775531"/>
              <a:gd name="connsiteX7" fmla="*/ 0 w 9148148"/>
              <a:gd name="connsiteY7" fmla="*/ 172154 h 2775531"/>
              <a:gd name="connsiteX0" fmla="*/ 0 w 9148148"/>
              <a:gd name="connsiteY0" fmla="*/ 0 h 2603377"/>
              <a:gd name="connsiteX1" fmla="*/ 8904732 w 9148148"/>
              <a:gd name="connsiteY1" fmla="*/ 8044 h 2603377"/>
              <a:gd name="connsiteX2" fmla="*/ 9148148 w 9148148"/>
              <a:gd name="connsiteY2" fmla="*/ 251460 h 2603377"/>
              <a:gd name="connsiteX3" fmla="*/ 9148148 w 9148148"/>
              <a:gd name="connsiteY3" fmla="*/ 2359961 h 2603377"/>
              <a:gd name="connsiteX4" fmla="*/ 8904732 w 9148148"/>
              <a:gd name="connsiteY4" fmla="*/ 2603377 h 2603377"/>
              <a:gd name="connsiteX5" fmla="*/ 247988 w 9148148"/>
              <a:gd name="connsiteY5" fmla="*/ 2603377 h 2603377"/>
              <a:gd name="connsiteX6" fmla="*/ 4572 w 9148148"/>
              <a:gd name="connsiteY6" fmla="*/ 2359961 h 2603377"/>
              <a:gd name="connsiteX7" fmla="*/ 0 w 9148148"/>
              <a:gd name="connsiteY7" fmla="*/ 0 h 2603377"/>
              <a:gd name="connsiteX0" fmla="*/ 0 w 9148148"/>
              <a:gd name="connsiteY0" fmla="*/ 0 h 2603377"/>
              <a:gd name="connsiteX1" fmla="*/ 8904732 w 9148148"/>
              <a:gd name="connsiteY1" fmla="*/ 8044 h 2603377"/>
              <a:gd name="connsiteX2" fmla="*/ 9148148 w 9148148"/>
              <a:gd name="connsiteY2" fmla="*/ 251460 h 2603377"/>
              <a:gd name="connsiteX3" fmla="*/ 9148148 w 9148148"/>
              <a:gd name="connsiteY3" fmla="*/ 2359961 h 2603377"/>
              <a:gd name="connsiteX4" fmla="*/ 8904732 w 9148148"/>
              <a:gd name="connsiteY4" fmla="*/ 2603377 h 2603377"/>
              <a:gd name="connsiteX5" fmla="*/ 247988 w 9148148"/>
              <a:gd name="connsiteY5" fmla="*/ 2603377 h 2603377"/>
              <a:gd name="connsiteX6" fmla="*/ 4572 w 9148148"/>
              <a:gd name="connsiteY6" fmla="*/ 2359961 h 2603377"/>
              <a:gd name="connsiteX7" fmla="*/ 0 w 9148148"/>
              <a:gd name="connsiteY7" fmla="*/ 0 h 2603377"/>
              <a:gd name="connsiteX0" fmla="*/ 0 w 9148148"/>
              <a:gd name="connsiteY0" fmla="*/ 179047 h 2782424"/>
              <a:gd name="connsiteX1" fmla="*/ 9148148 w 9148148"/>
              <a:gd name="connsiteY1" fmla="*/ 430507 h 2782424"/>
              <a:gd name="connsiteX2" fmla="*/ 9148148 w 9148148"/>
              <a:gd name="connsiteY2" fmla="*/ 2539008 h 2782424"/>
              <a:gd name="connsiteX3" fmla="*/ 8904732 w 9148148"/>
              <a:gd name="connsiteY3" fmla="*/ 2782424 h 2782424"/>
              <a:gd name="connsiteX4" fmla="*/ 247988 w 9148148"/>
              <a:gd name="connsiteY4" fmla="*/ 2782424 h 2782424"/>
              <a:gd name="connsiteX5" fmla="*/ 4572 w 9148148"/>
              <a:gd name="connsiteY5" fmla="*/ 2539008 h 2782424"/>
              <a:gd name="connsiteX6" fmla="*/ 0 w 9148148"/>
              <a:gd name="connsiteY6" fmla="*/ 179047 h 2782424"/>
              <a:gd name="connsiteX0" fmla="*/ 0 w 9148148"/>
              <a:gd name="connsiteY0" fmla="*/ 284305 h 2887682"/>
              <a:gd name="connsiteX1" fmla="*/ 9148148 w 9148148"/>
              <a:gd name="connsiteY1" fmla="*/ 275161 h 2887682"/>
              <a:gd name="connsiteX2" fmla="*/ 9148148 w 9148148"/>
              <a:gd name="connsiteY2" fmla="*/ 2644266 h 2887682"/>
              <a:gd name="connsiteX3" fmla="*/ 8904732 w 9148148"/>
              <a:gd name="connsiteY3" fmla="*/ 2887682 h 2887682"/>
              <a:gd name="connsiteX4" fmla="*/ 247988 w 9148148"/>
              <a:gd name="connsiteY4" fmla="*/ 2887682 h 2887682"/>
              <a:gd name="connsiteX5" fmla="*/ 4572 w 9148148"/>
              <a:gd name="connsiteY5" fmla="*/ 2644266 h 2887682"/>
              <a:gd name="connsiteX6" fmla="*/ 0 w 9148148"/>
              <a:gd name="connsiteY6" fmla="*/ 284305 h 2887682"/>
              <a:gd name="connsiteX0" fmla="*/ 0 w 9148148"/>
              <a:gd name="connsiteY0" fmla="*/ 156557 h 2759934"/>
              <a:gd name="connsiteX1" fmla="*/ 9148148 w 9148148"/>
              <a:gd name="connsiteY1" fmla="*/ 147413 h 2759934"/>
              <a:gd name="connsiteX2" fmla="*/ 9148148 w 9148148"/>
              <a:gd name="connsiteY2" fmla="*/ 2516518 h 2759934"/>
              <a:gd name="connsiteX3" fmla="*/ 8904732 w 9148148"/>
              <a:gd name="connsiteY3" fmla="*/ 2759934 h 2759934"/>
              <a:gd name="connsiteX4" fmla="*/ 247988 w 9148148"/>
              <a:gd name="connsiteY4" fmla="*/ 2759934 h 2759934"/>
              <a:gd name="connsiteX5" fmla="*/ 4572 w 9148148"/>
              <a:gd name="connsiteY5" fmla="*/ 2516518 h 2759934"/>
              <a:gd name="connsiteX6" fmla="*/ 0 w 9148148"/>
              <a:gd name="connsiteY6" fmla="*/ 156557 h 2759934"/>
              <a:gd name="connsiteX0" fmla="*/ 0 w 9148148"/>
              <a:gd name="connsiteY0" fmla="*/ 9144 h 2612521"/>
              <a:gd name="connsiteX1" fmla="*/ 9148148 w 9148148"/>
              <a:gd name="connsiteY1" fmla="*/ 0 h 2612521"/>
              <a:gd name="connsiteX2" fmla="*/ 9148148 w 9148148"/>
              <a:gd name="connsiteY2" fmla="*/ 2369105 h 2612521"/>
              <a:gd name="connsiteX3" fmla="*/ 8904732 w 9148148"/>
              <a:gd name="connsiteY3" fmla="*/ 2612521 h 2612521"/>
              <a:gd name="connsiteX4" fmla="*/ 247988 w 9148148"/>
              <a:gd name="connsiteY4" fmla="*/ 2612521 h 2612521"/>
              <a:gd name="connsiteX5" fmla="*/ 4572 w 9148148"/>
              <a:gd name="connsiteY5" fmla="*/ 2369105 h 2612521"/>
              <a:gd name="connsiteX6" fmla="*/ 0 w 9148148"/>
              <a:gd name="connsiteY6" fmla="*/ 9144 h 2612521"/>
              <a:gd name="connsiteX0" fmla="*/ 0 w 9148148"/>
              <a:gd name="connsiteY0" fmla="*/ 795528 h 2612521"/>
              <a:gd name="connsiteX1" fmla="*/ 9148148 w 9148148"/>
              <a:gd name="connsiteY1" fmla="*/ 0 h 2612521"/>
              <a:gd name="connsiteX2" fmla="*/ 9148148 w 9148148"/>
              <a:gd name="connsiteY2" fmla="*/ 2369105 h 2612521"/>
              <a:gd name="connsiteX3" fmla="*/ 8904732 w 9148148"/>
              <a:gd name="connsiteY3" fmla="*/ 2612521 h 2612521"/>
              <a:gd name="connsiteX4" fmla="*/ 247988 w 9148148"/>
              <a:gd name="connsiteY4" fmla="*/ 2612521 h 2612521"/>
              <a:gd name="connsiteX5" fmla="*/ 4572 w 9148148"/>
              <a:gd name="connsiteY5" fmla="*/ 2369105 h 2612521"/>
              <a:gd name="connsiteX6" fmla="*/ 0 w 9148148"/>
              <a:gd name="connsiteY6" fmla="*/ 795528 h 2612521"/>
              <a:gd name="connsiteX0" fmla="*/ 0 w 9148148"/>
              <a:gd name="connsiteY0" fmla="*/ 4572 h 1821565"/>
              <a:gd name="connsiteX1" fmla="*/ 9148148 w 9148148"/>
              <a:gd name="connsiteY1" fmla="*/ 0 h 1821565"/>
              <a:gd name="connsiteX2" fmla="*/ 9148148 w 9148148"/>
              <a:gd name="connsiteY2" fmla="*/ 1578149 h 1821565"/>
              <a:gd name="connsiteX3" fmla="*/ 8904732 w 9148148"/>
              <a:gd name="connsiteY3" fmla="*/ 1821565 h 1821565"/>
              <a:gd name="connsiteX4" fmla="*/ 247988 w 9148148"/>
              <a:gd name="connsiteY4" fmla="*/ 1821565 h 1821565"/>
              <a:gd name="connsiteX5" fmla="*/ 4572 w 9148148"/>
              <a:gd name="connsiteY5" fmla="*/ 1578149 h 1821565"/>
              <a:gd name="connsiteX6" fmla="*/ 0 w 9148148"/>
              <a:gd name="connsiteY6" fmla="*/ 4572 h 1821565"/>
              <a:gd name="connsiteX0" fmla="*/ 596886 w 9745034"/>
              <a:gd name="connsiteY0" fmla="*/ 119540 h 1936533"/>
              <a:gd name="connsiteX1" fmla="*/ 702042 w 9745034"/>
              <a:gd name="connsiteY1" fmla="*/ 121325 h 1936533"/>
              <a:gd name="connsiteX2" fmla="*/ 9745034 w 9745034"/>
              <a:gd name="connsiteY2" fmla="*/ 114968 h 1936533"/>
              <a:gd name="connsiteX3" fmla="*/ 9745034 w 9745034"/>
              <a:gd name="connsiteY3" fmla="*/ 1693117 h 1936533"/>
              <a:gd name="connsiteX4" fmla="*/ 9501618 w 9745034"/>
              <a:gd name="connsiteY4" fmla="*/ 1936533 h 1936533"/>
              <a:gd name="connsiteX5" fmla="*/ 844874 w 9745034"/>
              <a:gd name="connsiteY5" fmla="*/ 1936533 h 1936533"/>
              <a:gd name="connsiteX6" fmla="*/ 601458 w 9745034"/>
              <a:gd name="connsiteY6" fmla="*/ 1693117 h 1936533"/>
              <a:gd name="connsiteX7" fmla="*/ 596886 w 9745034"/>
              <a:gd name="connsiteY7" fmla="*/ 119540 h 1936533"/>
              <a:gd name="connsiteX0" fmla="*/ 0 w 9148148"/>
              <a:gd name="connsiteY0" fmla="*/ 75203 h 1892196"/>
              <a:gd name="connsiteX1" fmla="*/ 1842516 w 9148148"/>
              <a:gd name="connsiteY1" fmla="*/ 360452 h 1892196"/>
              <a:gd name="connsiteX2" fmla="*/ 9148148 w 9148148"/>
              <a:gd name="connsiteY2" fmla="*/ 70631 h 1892196"/>
              <a:gd name="connsiteX3" fmla="*/ 9148148 w 9148148"/>
              <a:gd name="connsiteY3" fmla="*/ 1648780 h 1892196"/>
              <a:gd name="connsiteX4" fmla="*/ 8904732 w 9148148"/>
              <a:gd name="connsiteY4" fmla="*/ 1892196 h 1892196"/>
              <a:gd name="connsiteX5" fmla="*/ 247988 w 9148148"/>
              <a:gd name="connsiteY5" fmla="*/ 1892196 h 1892196"/>
              <a:gd name="connsiteX6" fmla="*/ 4572 w 9148148"/>
              <a:gd name="connsiteY6" fmla="*/ 1648780 h 1892196"/>
              <a:gd name="connsiteX7" fmla="*/ 0 w 9148148"/>
              <a:gd name="connsiteY7" fmla="*/ 75203 h 1892196"/>
              <a:gd name="connsiteX0" fmla="*/ 570634 w 9718782"/>
              <a:gd name="connsiteY0" fmla="*/ 97884 h 1914877"/>
              <a:gd name="connsiteX1" fmla="*/ 712366 w 9718782"/>
              <a:gd name="connsiteY1" fmla="*/ 204825 h 1914877"/>
              <a:gd name="connsiteX2" fmla="*/ 9718782 w 9718782"/>
              <a:gd name="connsiteY2" fmla="*/ 93312 h 1914877"/>
              <a:gd name="connsiteX3" fmla="*/ 9718782 w 9718782"/>
              <a:gd name="connsiteY3" fmla="*/ 1671461 h 1914877"/>
              <a:gd name="connsiteX4" fmla="*/ 9475366 w 9718782"/>
              <a:gd name="connsiteY4" fmla="*/ 1914877 h 1914877"/>
              <a:gd name="connsiteX5" fmla="*/ 818622 w 9718782"/>
              <a:gd name="connsiteY5" fmla="*/ 1914877 h 1914877"/>
              <a:gd name="connsiteX6" fmla="*/ 575206 w 9718782"/>
              <a:gd name="connsiteY6" fmla="*/ 1671461 h 1914877"/>
              <a:gd name="connsiteX7" fmla="*/ 570634 w 9718782"/>
              <a:gd name="connsiteY7" fmla="*/ 97884 h 1914877"/>
              <a:gd name="connsiteX0" fmla="*/ 0 w 9148148"/>
              <a:gd name="connsiteY0" fmla="*/ 97884 h 1914877"/>
              <a:gd name="connsiteX1" fmla="*/ 141732 w 9148148"/>
              <a:gd name="connsiteY1" fmla="*/ 204825 h 1914877"/>
              <a:gd name="connsiteX2" fmla="*/ 9148148 w 9148148"/>
              <a:gd name="connsiteY2" fmla="*/ 93312 h 1914877"/>
              <a:gd name="connsiteX3" fmla="*/ 9148148 w 9148148"/>
              <a:gd name="connsiteY3" fmla="*/ 1671461 h 1914877"/>
              <a:gd name="connsiteX4" fmla="*/ 8904732 w 9148148"/>
              <a:gd name="connsiteY4" fmla="*/ 1914877 h 1914877"/>
              <a:gd name="connsiteX5" fmla="*/ 247988 w 9148148"/>
              <a:gd name="connsiteY5" fmla="*/ 1914877 h 1914877"/>
              <a:gd name="connsiteX6" fmla="*/ 4572 w 9148148"/>
              <a:gd name="connsiteY6" fmla="*/ 1671461 h 1914877"/>
              <a:gd name="connsiteX7" fmla="*/ 0 w 9148148"/>
              <a:gd name="connsiteY7" fmla="*/ 97884 h 1914877"/>
              <a:gd name="connsiteX0" fmla="*/ 12 w 9148160"/>
              <a:gd name="connsiteY0" fmla="*/ 97884 h 1914877"/>
              <a:gd name="connsiteX1" fmla="*/ 141744 w 9148160"/>
              <a:gd name="connsiteY1" fmla="*/ 204825 h 1914877"/>
              <a:gd name="connsiteX2" fmla="*/ 9148160 w 9148160"/>
              <a:gd name="connsiteY2" fmla="*/ 93312 h 1914877"/>
              <a:gd name="connsiteX3" fmla="*/ 9148160 w 9148160"/>
              <a:gd name="connsiteY3" fmla="*/ 1671461 h 1914877"/>
              <a:gd name="connsiteX4" fmla="*/ 8904744 w 9148160"/>
              <a:gd name="connsiteY4" fmla="*/ 1914877 h 1914877"/>
              <a:gd name="connsiteX5" fmla="*/ 248000 w 9148160"/>
              <a:gd name="connsiteY5" fmla="*/ 1914877 h 1914877"/>
              <a:gd name="connsiteX6" fmla="*/ 4584 w 9148160"/>
              <a:gd name="connsiteY6" fmla="*/ 1671461 h 1914877"/>
              <a:gd name="connsiteX7" fmla="*/ 12 w 9148160"/>
              <a:gd name="connsiteY7" fmla="*/ 97884 h 1914877"/>
              <a:gd name="connsiteX0" fmla="*/ 5 w 9148153"/>
              <a:gd name="connsiteY0" fmla="*/ 98656 h 1915649"/>
              <a:gd name="connsiteX1" fmla="*/ 393197 w 9148153"/>
              <a:gd name="connsiteY1" fmla="*/ 201025 h 1915649"/>
              <a:gd name="connsiteX2" fmla="*/ 9148153 w 9148153"/>
              <a:gd name="connsiteY2" fmla="*/ 94084 h 1915649"/>
              <a:gd name="connsiteX3" fmla="*/ 9148153 w 9148153"/>
              <a:gd name="connsiteY3" fmla="*/ 1672233 h 1915649"/>
              <a:gd name="connsiteX4" fmla="*/ 8904737 w 9148153"/>
              <a:gd name="connsiteY4" fmla="*/ 1915649 h 1915649"/>
              <a:gd name="connsiteX5" fmla="*/ 247993 w 9148153"/>
              <a:gd name="connsiteY5" fmla="*/ 1915649 h 1915649"/>
              <a:gd name="connsiteX6" fmla="*/ 4577 w 9148153"/>
              <a:gd name="connsiteY6" fmla="*/ 1672233 h 1915649"/>
              <a:gd name="connsiteX7" fmla="*/ 5 w 9148153"/>
              <a:gd name="connsiteY7" fmla="*/ 98656 h 1915649"/>
              <a:gd name="connsiteX0" fmla="*/ 17 w 9148165"/>
              <a:gd name="connsiteY0" fmla="*/ 98656 h 1915649"/>
              <a:gd name="connsiteX1" fmla="*/ 393209 w 9148165"/>
              <a:gd name="connsiteY1" fmla="*/ 201025 h 1915649"/>
              <a:gd name="connsiteX2" fmla="*/ 9148165 w 9148165"/>
              <a:gd name="connsiteY2" fmla="*/ 94084 h 1915649"/>
              <a:gd name="connsiteX3" fmla="*/ 9148165 w 9148165"/>
              <a:gd name="connsiteY3" fmla="*/ 1672233 h 1915649"/>
              <a:gd name="connsiteX4" fmla="*/ 8904749 w 9148165"/>
              <a:gd name="connsiteY4" fmla="*/ 1915649 h 1915649"/>
              <a:gd name="connsiteX5" fmla="*/ 248005 w 9148165"/>
              <a:gd name="connsiteY5" fmla="*/ 1915649 h 1915649"/>
              <a:gd name="connsiteX6" fmla="*/ 4589 w 9148165"/>
              <a:gd name="connsiteY6" fmla="*/ 1672233 h 1915649"/>
              <a:gd name="connsiteX7" fmla="*/ 17 w 9148165"/>
              <a:gd name="connsiteY7" fmla="*/ 98656 h 1915649"/>
              <a:gd name="connsiteX0" fmla="*/ 62103 w 9143576"/>
              <a:gd name="connsiteY0" fmla="*/ 422506 h 1915649"/>
              <a:gd name="connsiteX1" fmla="*/ 388620 w 9143576"/>
              <a:gd name="connsiteY1" fmla="*/ 201025 h 1915649"/>
              <a:gd name="connsiteX2" fmla="*/ 9143576 w 9143576"/>
              <a:gd name="connsiteY2" fmla="*/ 94084 h 1915649"/>
              <a:gd name="connsiteX3" fmla="*/ 9143576 w 9143576"/>
              <a:gd name="connsiteY3" fmla="*/ 1672233 h 1915649"/>
              <a:gd name="connsiteX4" fmla="*/ 8900160 w 9143576"/>
              <a:gd name="connsiteY4" fmla="*/ 1915649 h 1915649"/>
              <a:gd name="connsiteX5" fmla="*/ 243416 w 9143576"/>
              <a:gd name="connsiteY5" fmla="*/ 1915649 h 1915649"/>
              <a:gd name="connsiteX6" fmla="*/ 0 w 9143576"/>
              <a:gd name="connsiteY6" fmla="*/ 1672233 h 1915649"/>
              <a:gd name="connsiteX7" fmla="*/ 62103 w 9143576"/>
              <a:gd name="connsiteY7" fmla="*/ 422506 h 1915649"/>
              <a:gd name="connsiteX0" fmla="*/ 17 w 9144990"/>
              <a:gd name="connsiteY0" fmla="*/ 111356 h 1915649"/>
              <a:gd name="connsiteX1" fmla="*/ 390034 w 9144990"/>
              <a:gd name="connsiteY1" fmla="*/ 201025 h 1915649"/>
              <a:gd name="connsiteX2" fmla="*/ 9144990 w 9144990"/>
              <a:gd name="connsiteY2" fmla="*/ 94084 h 1915649"/>
              <a:gd name="connsiteX3" fmla="*/ 9144990 w 9144990"/>
              <a:gd name="connsiteY3" fmla="*/ 1672233 h 1915649"/>
              <a:gd name="connsiteX4" fmla="*/ 8901574 w 9144990"/>
              <a:gd name="connsiteY4" fmla="*/ 1915649 h 1915649"/>
              <a:gd name="connsiteX5" fmla="*/ 244830 w 9144990"/>
              <a:gd name="connsiteY5" fmla="*/ 1915649 h 1915649"/>
              <a:gd name="connsiteX6" fmla="*/ 1414 w 9144990"/>
              <a:gd name="connsiteY6" fmla="*/ 1672233 h 1915649"/>
              <a:gd name="connsiteX7" fmla="*/ 17 w 9144990"/>
              <a:gd name="connsiteY7" fmla="*/ 111356 h 1915649"/>
              <a:gd name="connsiteX0" fmla="*/ 17 w 9144990"/>
              <a:gd name="connsiteY0" fmla="*/ 47856 h 1915649"/>
              <a:gd name="connsiteX1" fmla="*/ 390034 w 9144990"/>
              <a:gd name="connsiteY1" fmla="*/ 201025 h 1915649"/>
              <a:gd name="connsiteX2" fmla="*/ 9144990 w 9144990"/>
              <a:gd name="connsiteY2" fmla="*/ 94084 h 1915649"/>
              <a:gd name="connsiteX3" fmla="*/ 9144990 w 9144990"/>
              <a:gd name="connsiteY3" fmla="*/ 1672233 h 1915649"/>
              <a:gd name="connsiteX4" fmla="*/ 8901574 w 9144990"/>
              <a:gd name="connsiteY4" fmla="*/ 1915649 h 1915649"/>
              <a:gd name="connsiteX5" fmla="*/ 244830 w 9144990"/>
              <a:gd name="connsiteY5" fmla="*/ 1915649 h 1915649"/>
              <a:gd name="connsiteX6" fmla="*/ 1414 w 9144990"/>
              <a:gd name="connsiteY6" fmla="*/ 1672233 h 1915649"/>
              <a:gd name="connsiteX7" fmla="*/ 17 w 9144990"/>
              <a:gd name="connsiteY7" fmla="*/ 47856 h 1915649"/>
              <a:gd name="connsiteX0" fmla="*/ 17 w 9144990"/>
              <a:gd name="connsiteY0" fmla="*/ 47856 h 1915649"/>
              <a:gd name="connsiteX1" fmla="*/ 390034 w 9144990"/>
              <a:gd name="connsiteY1" fmla="*/ 201025 h 1915649"/>
              <a:gd name="connsiteX2" fmla="*/ 9144990 w 9144990"/>
              <a:gd name="connsiteY2" fmla="*/ 94084 h 1915649"/>
              <a:gd name="connsiteX3" fmla="*/ 9144990 w 9144990"/>
              <a:gd name="connsiteY3" fmla="*/ 1672233 h 1915649"/>
              <a:gd name="connsiteX4" fmla="*/ 8901574 w 9144990"/>
              <a:gd name="connsiteY4" fmla="*/ 1915649 h 1915649"/>
              <a:gd name="connsiteX5" fmla="*/ 244830 w 9144990"/>
              <a:gd name="connsiteY5" fmla="*/ 1915649 h 1915649"/>
              <a:gd name="connsiteX6" fmla="*/ 1414 w 9144990"/>
              <a:gd name="connsiteY6" fmla="*/ 1672233 h 1915649"/>
              <a:gd name="connsiteX7" fmla="*/ 17 w 9144990"/>
              <a:gd name="connsiteY7" fmla="*/ 47856 h 1915649"/>
              <a:gd name="connsiteX0" fmla="*/ 7 w 9144980"/>
              <a:gd name="connsiteY0" fmla="*/ 47856 h 1915649"/>
              <a:gd name="connsiteX1" fmla="*/ 390024 w 9144980"/>
              <a:gd name="connsiteY1" fmla="*/ 201025 h 1915649"/>
              <a:gd name="connsiteX2" fmla="*/ 9144980 w 9144980"/>
              <a:gd name="connsiteY2" fmla="*/ 94084 h 1915649"/>
              <a:gd name="connsiteX3" fmla="*/ 9144980 w 9144980"/>
              <a:gd name="connsiteY3" fmla="*/ 1672233 h 1915649"/>
              <a:gd name="connsiteX4" fmla="*/ 8901564 w 9144980"/>
              <a:gd name="connsiteY4" fmla="*/ 1915649 h 1915649"/>
              <a:gd name="connsiteX5" fmla="*/ 244820 w 9144980"/>
              <a:gd name="connsiteY5" fmla="*/ 1915649 h 1915649"/>
              <a:gd name="connsiteX6" fmla="*/ 1404 w 9144980"/>
              <a:gd name="connsiteY6" fmla="*/ 1672233 h 1915649"/>
              <a:gd name="connsiteX7" fmla="*/ 7 w 9144980"/>
              <a:gd name="connsiteY7" fmla="*/ 47856 h 1915649"/>
              <a:gd name="connsiteX0" fmla="*/ 23 w 9144996"/>
              <a:gd name="connsiteY0" fmla="*/ 46787 h 1914580"/>
              <a:gd name="connsiteX1" fmla="*/ 180490 w 9144996"/>
              <a:gd name="connsiteY1" fmla="*/ 206306 h 1914580"/>
              <a:gd name="connsiteX2" fmla="*/ 9144996 w 9144996"/>
              <a:gd name="connsiteY2" fmla="*/ 93015 h 1914580"/>
              <a:gd name="connsiteX3" fmla="*/ 9144996 w 9144996"/>
              <a:gd name="connsiteY3" fmla="*/ 1671164 h 1914580"/>
              <a:gd name="connsiteX4" fmla="*/ 8901580 w 9144996"/>
              <a:gd name="connsiteY4" fmla="*/ 1914580 h 1914580"/>
              <a:gd name="connsiteX5" fmla="*/ 244836 w 9144996"/>
              <a:gd name="connsiteY5" fmla="*/ 1914580 h 1914580"/>
              <a:gd name="connsiteX6" fmla="*/ 1420 w 9144996"/>
              <a:gd name="connsiteY6" fmla="*/ 1671164 h 1914580"/>
              <a:gd name="connsiteX7" fmla="*/ 23 w 9144996"/>
              <a:gd name="connsiteY7" fmla="*/ 46787 h 1914580"/>
              <a:gd name="connsiteX0" fmla="*/ 23 w 9144996"/>
              <a:gd name="connsiteY0" fmla="*/ 0 h 1867793"/>
              <a:gd name="connsiteX1" fmla="*/ 180490 w 9144996"/>
              <a:gd name="connsiteY1" fmla="*/ 159519 h 1867793"/>
              <a:gd name="connsiteX2" fmla="*/ 9024346 w 9144996"/>
              <a:gd name="connsiteY2" fmla="*/ 589153 h 1867793"/>
              <a:gd name="connsiteX3" fmla="*/ 9144996 w 9144996"/>
              <a:gd name="connsiteY3" fmla="*/ 1624377 h 1867793"/>
              <a:gd name="connsiteX4" fmla="*/ 8901580 w 9144996"/>
              <a:gd name="connsiteY4" fmla="*/ 1867793 h 1867793"/>
              <a:gd name="connsiteX5" fmla="*/ 244836 w 9144996"/>
              <a:gd name="connsiteY5" fmla="*/ 1867793 h 1867793"/>
              <a:gd name="connsiteX6" fmla="*/ 1420 w 9144996"/>
              <a:gd name="connsiteY6" fmla="*/ 1624377 h 1867793"/>
              <a:gd name="connsiteX7" fmla="*/ 23 w 9144996"/>
              <a:gd name="connsiteY7" fmla="*/ 0 h 1867793"/>
              <a:gd name="connsiteX0" fmla="*/ 23 w 9148171"/>
              <a:gd name="connsiteY0" fmla="*/ 0 h 1867793"/>
              <a:gd name="connsiteX1" fmla="*/ 180490 w 9148171"/>
              <a:gd name="connsiteY1" fmla="*/ 159519 h 1867793"/>
              <a:gd name="connsiteX2" fmla="*/ 9148171 w 9148171"/>
              <a:gd name="connsiteY2" fmla="*/ 179578 h 1867793"/>
              <a:gd name="connsiteX3" fmla="*/ 9144996 w 9148171"/>
              <a:gd name="connsiteY3" fmla="*/ 1624377 h 1867793"/>
              <a:gd name="connsiteX4" fmla="*/ 8901580 w 9148171"/>
              <a:gd name="connsiteY4" fmla="*/ 1867793 h 1867793"/>
              <a:gd name="connsiteX5" fmla="*/ 244836 w 9148171"/>
              <a:gd name="connsiteY5" fmla="*/ 1867793 h 1867793"/>
              <a:gd name="connsiteX6" fmla="*/ 1420 w 9148171"/>
              <a:gd name="connsiteY6" fmla="*/ 1624377 h 1867793"/>
              <a:gd name="connsiteX7" fmla="*/ 23 w 9148171"/>
              <a:gd name="connsiteY7" fmla="*/ 0 h 1867793"/>
              <a:gd name="connsiteX0" fmla="*/ 23 w 9670045"/>
              <a:gd name="connsiteY0" fmla="*/ 0 h 1867793"/>
              <a:gd name="connsiteX1" fmla="*/ 180490 w 9670045"/>
              <a:gd name="connsiteY1" fmla="*/ 159519 h 1867793"/>
              <a:gd name="connsiteX2" fmla="*/ 8961269 w 9670045"/>
              <a:gd name="connsiteY2" fmla="*/ 152787 h 1867793"/>
              <a:gd name="connsiteX3" fmla="*/ 9148171 w 9670045"/>
              <a:gd name="connsiteY3" fmla="*/ 179578 h 1867793"/>
              <a:gd name="connsiteX4" fmla="*/ 9144996 w 9670045"/>
              <a:gd name="connsiteY4" fmla="*/ 1624377 h 1867793"/>
              <a:gd name="connsiteX5" fmla="*/ 8901580 w 9670045"/>
              <a:gd name="connsiteY5" fmla="*/ 1867793 h 1867793"/>
              <a:gd name="connsiteX6" fmla="*/ 244836 w 9670045"/>
              <a:gd name="connsiteY6" fmla="*/ 1867793 h 1867793"/>
              <a:gd name="connsiteX7" fmla="*/ 1420 w 9670045"/>
              <a:gd name="connsiteY7" fmla="*/ 1624377 h 1867793"/>
              <a:gd name="connsiteX8" fmla="*/ 23 w 9670045"/>
              <a:gd name="connsiteY8" fmla="*/ 0 h 1867793"/>
              <a:gd name="connsiteX0" fmla="*/ 23 w 9148171"/>
              <a:gd name="connsiteY0" fmla="*/ 0 h 1867793"/>
              <a:gd name="connsiteX1" fmla="*/ 180490 w 9148171"/>
              <a:gd name="connsiteY1" fmla="*/ 159519 h 1867793"/>
              <a:gd name="connsiteX2" fmla="*/ 6760994 w 9148171"/>
              <a:gd name="connsiteY2" fmla="*/ 371862 h 1867793"/>
              <a:gd name="connsiteX3" fmla="*/ 9148171 w 9148171"/>
              <a:gd name="connsiteY3" fmla="*/ 179578 h 1867793"/>
              <a:gd name="connsiteX4" fmla="*/ 9144996 w 9148171"/>
              <a:gd name="connsiteY4" fmla="*/ 1624377 h 1867793"/>
              <a:gd name="connsiteX5" fmla="*/ 8901580 w 9148171"/>
              <a:gd name="connsiteY5" fmla="*/ 1867793 h 1867793"/>
              <a:gd name="connsiteX6" fmla="*/ 244836 w 9148171"/>
              <a:gd name="connsiteY6" fmla="*/ 1867793 h 1867793"/>
              <a:gd name="connsiteX7" fmla="*/ 1420 w 9148171"/>
              <a:gd name="connsiteY7" fmla="*/ 1624377 h 1867793"/>
              <a:gd name="connsiteX8" fmla="*/ 23 w 9148171"/>
              <a:gd name="connsiteY8" fmla="*/ 0 h 1867793"/>
              <a:gd name="connsiteX0" fmla="*/ 23 w 9148171"/>
              <a:gd name="connsiteY0" fmla="*/ 0 h 1867793"/>
              <a:gd name="connsiteX1" fmla="*/ 180490 w 9148171"/>
              <a:gd name="connsiteY1" fmla="*/ 159519 h 1867793"/>
              <a:gd name="connsiteX2" fmla="*/ 6760994 w 9148171"/>
              <a:gd name="connsiteY2" fmla="*/ 371862 h 1867793"/>
              <a:gd name="connsiteX3" fmla="*/ 9148171 w 9148171"/>
              <a:gd name="connsiteY3" fmla="*/ 179578 h 1867793"/>
              <a:gd name="connsiteX4" fmla="*/ 9144996 w 9148171"/>
              <a:gd name="connsiteY4" fmla="*/ 1624377 h 1867793"/>
              <a:gd name="connsiteX5" fmla="*/ 8901580 w 9148171"/>
              <a:gd name="connsiteY5" fmla="*/ 1867793 h 1867793"/>
              <a:gd name="connsiteX6" fmla="*/ 244836 w 9148171"/>
              <a:gd name="connsiteY6" fmla="*/ 1867793 h 1867793"/>
              <a:gd name="connsiteX7" fmla="*/ 1420 w 9148171"/>
              <a:gd name="connsiteY7" fmla="*/ 1624377 h 1867793"/>
              <a:gd name="connsiteX8" fmla="*/ 23 w 9148171"/>
              <a:gd name="connsiteY8" fmla="*/ 0 h 1867793"/>
              <a:gd name="connsiteX0" fmla="*/ 23 w 9148171"/>
              <a:gd name="connsiteY0" fmla="*/ 0 h 1867793"/>
              <a:gd name="connsiteX1" fmla="*/ 180490 w 9148171"/>
              <a:gd name="connsiteY1" fmla="*/ 159519 h 1867793"/>
              <a:gd name="connsiteX2" fmla="*/ 6760994 w 9148171"/>
              <a:gd name="connsiteY2" fmla="*/ 371862 h 1867793"/>
              <a:gd name="connsiteX3" fmla="*/ 9148171 w 9148171"/>
              <a:gd name="connsiteY3" fmla="*/ 179578 h 1867793"/>
              <a:gd name="connsiteX4" fmla="*/ 9144996 w 9148171"/>
              <a:gd name="connsiteY4" fmla="*/ 1624377 h 1867793"/>
              <a:gd name="connsiteX5" fmla="*/ 8901580 w 9148171"/>
              <a:gd name="connsiteY5" fmla="*/ 1867793 h 1867793"/>
              <a:gd name="connsiteX6" fmla="*/ 244836 w 9148171"/>
              <a:gd name="connsiteY6" fmla="*/ 1867793 h 1867793"/>
              <a:gd name="connsiteX7" fmla="*/ 1420 w 9148171"/>
              <a:gd name="connsiteY7" fmla="*/ 1624377 h 1867793"/>
              <a:gd name="connsiteX8" fmla="*/ 23 w 9148171"/>
              <a:gd name="connsiteY8" fmla="*/ 0 h 1867793"/>
              <a:gd name="connsiteX0" fmla="*/ 23 w 9148171"/>
              <a:gd name="connsiteY0" fmla="*/ 0 h 1867793"/>
              <a:gd name="connsiteX1" fmla="*/ 180490 w 9148171"/>
              <a:gd name="connsiteY1" fmla="*/ 159519 h 1867793"/>
              <a:gd name="connsiteX2" fmla="*/ 9002544 w 9148171"/>
              <a:gd name="connsiteY2" fmla="*/ 155962 h 1867793"/>
              <a:gd name="connsiteX3" fmla="*/ 9148171 w 9148171"/>
              <a:gd name="connsiteY3" fmla="*/ 179578 h 1867793"/>
              <a:gd name="connsiteX4" fmla="*/ 9144996 w 9148171"/>
              <a:gd name="connsiteY4" fmla="*/ 1624377 h 1867793"/>
              <a:gd name="connsiteX5" fmla="*/ 8901580 w 9148171"/>
              <a:gd name="connsiteY5" fmla="*/ 1867793 h 1867793"/>
              <a:gd name="connsiteX6" fmla="*/ 244836 w 9148171"/>
              <a:gd name="connsiteY6" fmla="*/ 1867793 h 1867793"/>
              <a:gd name="connsiteX7" fmla="*/ 1420 w 9148171"/>
              <a:gd name="connsiteY7" fmla="*/ 1624377 h 1867793"/>
              <a:gd name="connsiteX8" fmla="*/ 23 w 9148171"/>
              <a:gd name="connsiteY8" fmla="*/ 0 h 1867793"/>
              <a:gd name="connsiteX0" fmla="*/ 23 w 9148171"/>
              <a:gd name="connsiteY0" fmla="*/ 0 h 1867793"/>
              <a:gd name="connsiteX1" fmla="*/ 180490 w 9148171"/>
              <a:gd name="connsiteY1" fmla="*/ 159519 h 1867793"/>
              <a:gd name="connsiteX2" fmla="*/ 9002544 w 9148171"/>
              <a:gd name="connsiteY2" fmla="*/ 155962 h 1867793"/>
              <a:gd name="connsiteX3" fmla="*/ 9148171 w 9148171"/>
              <a:gd name="connsiteY3" fmla="*/ 179578 h 1867793"/>
              <a:gd name="connsiteX4" fmla="*/ 9144996 w 9148171"/>
              <a:gd name="connsiteY4" fmla="*/ 1624377 h 1867793"/>
              <a:gd name="connsiteX5" fmla="*/ 8901580 w 9148171"/>
              <a:gd name="connsiteY5" fmla="*/ 1867793 h 1867793"/>
              <a:gd name="connsiteX6" fmla="*/ 244836 w 9148171"/>
              <a:gd name="connsiteY6" fmla="*/ 1867793 h 1867793"/>
              <a:gd name="connsiteX7" fmla="*/ 1420 w 9148171"/>
              <a:gd name="connsiteY7" fmla="*/ 1624377 h 1867793"/>
              <a:gd name="connsiteX8" fmla="*/ 23 w 9148171"/>
              <a:gd name="connsiteY8" fmla="*/ 0 h 1867793"/>
              <a:gd name="connsiteX0" fmla="*/ 23 w 9148171"/>
              <a:gd name="connsiteY0" fmla="*/ 0 h 1867793"/>
              <a:gd name="connsiteX1" fmla="*/ 180490 w 9148171"/>
              <a:gd name="connsiteY1" fmla="*/ 159519 h 1867793"/>
              <a:gd name="connsiteX2" fmla="*/ 8846969 w 9148171"/>
              <a:gd name="connsiteY2" fmla="*/ 159137 h 1867793"/>
              <a:gd name="connsiteX3" fmla="*/ 9148171 w 9148171"/>
              <a:gd name="connsiteY3" fmla="*/ 179578 h 1867793"/>
              <a:gd name="connsiteX4" fmla="*/ 9144996 w 9148171"/>
              <a:gd name="connsiteY4" fmla="*/ 1624377 h 1867793"/>
              <a:gd name="connsiteX5" fmla="*/ 8901580 w 9148171"/>
              <a:gd name="connsiteY5" fmla="*/ 1867793 h 1867793"/>
              <a:gd name="connsiteX6" fmla="*/ 244836 w 9148171"/>
              <a:gd name="connsiteY6" fmla="*/ 1867793 h 1867793"/>
              <a:gd name="connsiteX7" fmla="*/ 1420 w 9148171"/>
              <a:gd name="connsiteY7" fmla="*/ 1624377 h 1867793"/>
              <a:gd name="connsiteX8" fmla="*/ 23 w 9148171"/>
              <a:gd name="connsiteY8" fmla="*/ 0 h 1867793"/>
              <a:gd name="connsiteX0" fmla="*/ 23 w 9148171"/>
              <a:gd name="connsiteY0" fmla="*/ 0 h 1867793"/>
              <a:gd name="connsiteX1" fmla="*/ 180490 w 9148171"/>
              <a:gd name="connsiteY1" fmla="*/ 159519 h 1867793"/>
              <a:gd name="connsiteX2" fmla="*/ 8846969 w 9148171"/>
              <a:gd name="connsiteY2" fmla="*/ 159137 h 1867793"/>
              <a:gd name="connsiteX3" fmla="*/ 9148171 w 9148171"/>
              <a:gd name="connsiteY3" fmla="*/ 179578 h 1867793"/>
              <a:gd name="connsiteX4" fmla="*/ 9144996 w 9148171"/>
              <a:gd name="connsiteY4" fmla="*/ 1624377 h 1867793"/>
              <a:gd name="connsiteX5" fmla="*/ 8901580 w 9148171"/>
              <a:gd name="connsiteY5" fmla="*/ 1867793 h 1867793"/>
              <a:gd name="connsiteX6" fmla="*/ 244836 w 9148171"/>
              <a:gd name="connsiteY6" fmla="*/ 1867793 h 1867793"/>
              <a:gd name="connsiteX7" fmla="*/ 1420 w 9148171"/>
              <a:gd name="connsiteY7" fmla="*/ 1624377 h 1867793"/>
              <a:gd name="connsiteX8" fmla="*/ 23 w 9148171"/>
              <a:gd name="connsiteY8" fmla="*/ 0 h 1867793"/>
              <a:gd name="connsiteX0" fmla="*/ 23 w 9148187"/>
              <a:gd name="connsiteY0" fmla="*/ 0 h 1867793"/>
              <a:gd name="connsiteX1" fmla="*/ 180490 w 9148187"/>
              <a:gd name="connsiteY1" fmla="*/ 159519 h 1867793"/>
              <a:gd name="connsiteX2" fmla="*/ 8846969 w 9148187"/>
              <a:gd name="connsiteY2" fmla="*/ 159137 h 1867793"/>
              <a:gd name="connsiteX3" fmla="*/ 9148171 w 9148187"/>
              <a:gd name="connsiteY3" fmla="*/ 179578 h 1867793"/>
              <a:gd name="connsiteX4" fmla="*/ 9144996 w 9148187"/>
              <a:gd name="connsiteY4" fmla="*/ 1624377 h 1867793"/>
              <a:gd name="connsiteX5" fmla="*/ 8901580 w 9148187"/>
              <a:gd name="connsiteY5" fmla="*/ 1867793 h 1867793"/>
              <a:gd name="connsiteX6" fmla="*/ 244836 w 9148187"/>
              <a:gd name="connsiteY6" fmla="*/ 1867793 h 1867793"/>
              <a:gd name="connsiteX7" fmla="*/ 1420 w 9148187"/>
              <a:gd name="connsiteY7" fmla="*/ 1624377 h 1867793"/>
              <a:gd name="connsiteX8" fmla="*/ 23 w 9148187"/>
              <a:gd name="connsiteY8" fmla="*/ 0 h 1867793"/>
              <a:gd name="connsiteX0" fmla="*/ 23 w 9148187"/>
              <a:gd name="connsiteY0" fmla="*/ 0 h 1867793"/>
              <a:gd name="connsiteX1" fmla="*/ 180490 w 9148187"/>
              <a:gd name="connsiteY1" fmla="*/ 159519 h 1867793"/>
              <a:gd name="connsiteX2" fmla="*/ 8846969 w 9148187"/>
              <a:gd name="connsiteY2" fmla="*/ 159137 h 1867793"/>
              <a:gd name="connsiteX3" fmla="*/ 9148171 w 9148187"/>
              <a:gd name="connsiteY3" fmla="*/ 52578 h 1867793"/>
              <a:gd name="connsiteX4" fmla="*/ 9144996 w 9148187"/>
              <a:gd name="connsiteY4" fmla="*/ 1624377 h 1867793"/>
              <a:gd name="connsiteX5" fmla="*/ 8901580 w 9148187"/>
              <a:gd name="connsiteY5" fmla="*/ 1867793 h 1867793"/>
              <a:gd name="connsiteX6" fmla="*/ 244836 w 9148187"/>
              <a:gd name="connsiteY6" fmla="*/ 1867793 h 1867793"/>
              <a:gd name="connsiteX7" fmla="*/ 1420 w 9148187"/>
              <a:gd name="connsiteY7" fmla="*/ 1624377 h 1867793"/>
              <a:gd name="connsiteX8" fmla="*/ 23 w 9148187"/>
              <a:gd name="connsiteY8" fmla="*/ 0 h 1867793"/>
              <a:gd name="connsiteX0" fmla="*/ 23 w 9148187"/>
              <a:gd name="connsiteY0" fmla="*/ 0 h 1867793"/>
              <a:gd name="connsiteX1" fmla="*/ 180490 w 9148187"/>
              <a:gd name="connsiteY1" fmla="*/ 153169 h 1867793"/>
              <a:gd name="connsiteX2" fmla="*/ 8846969 w 9148187"/>
              <a:gd name="connsiteY2" fmla="*/ 159137 h 1867793"/>
              <a:gd name="connsiteX3" fmla="*/ 9148171 w 9148187"/>
              <a:gd name="connsiteY3" fmla="*/ 52578 h 1867793"/>
              <a:gd name="connsiteX4" fmla="*/ 9144996 w 9148187"/>
              <a:gd name="connsiteY4" fmla="*/ 1624377 h 1867793"/>
              <a:gd name="connsiteX5" fmla="*/ 8901580 w 9148187"/>
              <a:gd name="connsiteY5" fmla="*/ 1867793 h 1867793"/>
              <a:gd name="connsiteX6" fmla="*/ 244836 w 9148187"/>
              <a:gd name="connsiteY6" fmla="*/ 1867793 h 1867793"/>
              <a:gd name="connsiteX7" fmla="*/ 1420 w 9148187"/>
              <a:gd name="connsiteY7" fmla="*/ 1624377 h 1867793"/>
              <a:gd name="connsiteX8" fmla="*/ 23 w 9148187"/>
              <a:gd name="connsiteY8" fmla="*/ 0 h 1867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8187" h="1867793">
                <a:moveTo>
                  <a:pt x="23" y="0"/>
                </a:moveTo>
                <a:cubicBezTo>
                  <a:pt x="-1501" y="169327"/>
                  <a:pt x="69817" y="150756"/>
                  <a:pt x="180490" y="153169"/>
                </a:cubicBezTo>
                <a:cubicBezTo>
                  <a:pt x="178606" y="156409"/>
                  <a:pt x="7352356" y="155794"/>
                  <a:pt x="8846969" y="159137"/>
                </a:cubicBezTo>
                <a:cubicBezTo>
                  <a:pt x="9087070" y="156426"/>
                  <a:pt x="9149370" y="182289"/>
                  <a:pt x="9148171" y="52578"/>
                </a:cubicBezTo>
                <a:cubicBezTo>
                  <a:pt x="9147113" y="534178"/>
                  <a:pt x="9146054" y="1142777"/>
                  <a:pt x="9144996" y="1624377"/>
                </a:cubicBezTo>
                <a:cubicBezTo>
                  <a:pt x="9144996" y="1758812"/>
                  <a:pt x="9036015" y="1867793"/>
                  <a:pt x="8901580" y="1867793"/>
                </a:cubicBezTo>
                <a:lnTo>
                  <a:pt x="244836" y="1867793"/>
                </a:lnTo>
                <a:cubicBezTo>
                  <a:pt x="110401" y="1867793"/>
                  <a:pt x="1420" y="1758812"/>
                  <a:pt x="1420" y="1624377"/>
                </a:cubicBezTo>
                <a:cubicBezTo>
                  <a:pt x="954" y="1104085"/>
                  <a:pt x="489" y="520292"/>
                  <a:pt x="23" y="0"/>
                </a:cubicBezTo>
                <a:close/>
              </a:path>
            </a:pathLst>
          </a:custGeom>
        </p:spPr>
      </p:pic>
      <p:sp>
        <p:nvSpPr>
          <p:cNvPr id="4" name="17 Marcador de texto">
            <a:extLst>
              <a:ext uri="{FF2B5EF4-FFF2-40B4-BE49-F238E27FC236}">
                <a16:creationId xmlns:a16="http://schemas.microsoft.com/office/drawing/2014/main" id="{4AC5BFB6-E194-CF67-9E5F-875BC6A1FDE9}"/>
              </a:ext>
            </a:extLst>
          </p:cNvPr>
          <p:cNvSpPr txBox="1">
            <a:spLocks/>
          </p:cNvSpPr>
          <p:nvPr/>
        </p:nvSpPr>
        <p:spPr>
          <a:xfrm>
            <a:off x="1170679" y="5551397"/>
            <a:ext cx="4829221" cy="404561"/>
          </a:xfrm>
          <a:prstGeom prst="rect">
            <a:avLst/>
          </a:prstGeom>
          <a:solidFill>
            <a:schemeClr val="bg1"/>
          </a:solidFill>
        </p:spPr>
        <p:txBody>
          <a:bodyPr wrap="square"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sz="1467" b="0" kern="1200" baseline="0">
                <a:solidFill>
                  <a:schemeClr val="tx1"/>
                </a:solidFill>
                <a:latin typeface="+mn-lt"/>
                <a:ea typeface="+mn-ea"/>
                <a:cs typeface="+mn-cs"/>
              </a:defRPr>
            </a:lvl1pPr>
            <a:lvl2pPr marL="24341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50798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721766"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954592"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1400">
                <a:latin typeface="Arial" panose="020B0604020202020204" pitchFamily="34" charset="0"/>
                <a:cs typeface="Arial" panose="020B0604020202020204" pitchFamily="34" charset="0"/>
              </a:rPr>
              <a:t>Ubicación / Contexto geológico / Casos de Estudio</a:t>
            </a:r>
          </a:p>
        </p:txBody>
      </p:sp>
      <p:sp>
        <p:nvSpPr>
          <p:cNvPr id="6" name="28 Marcador de texto">
            <a:extLst>
              <a:ext uri="{FF2B5EF4-FFF2-40B4-BE49-F238E27FC236}">
                <a16:creationId xmlns:a16="http://schemas.microsoft.com/office/drawing/2014/main" id="{72F64CA7-D40B-7F20-0E16-E34E15B4CA76}"/>
              </a:ext>
            </a:extLst>
          </p:cNvPr>
          <p:cNvSpPr txBox="1">
            <a:spLocks/>
          </p:cNvSpPr>
          <p:nvPr/>
        </p:nvSpPr>
        <p:spPr>
          <a:xfrm>
            <a:off x="6241678" y="5518567"/>
            <a:ext cx="512063" cy="379656"/>
          </a:xfrm>
          <a:prstGeom prst="rect">
            <a:avLst/>
          </a:prstGeom>
          <a:solidFill>
            <a:srgbClr val="0451E4"/>
          </a:solidFill>
        </p:spPr>
        <p:txBody>
          <a:bodyPr wrap="square">
            <a:spAutoFit/>
          </a:bodyPr>
          <a:lstStyle>
            <a:lvl1pPr marL="0" indent="0" algn="l" defTabSz="914400" rtl="0" eaLnBrk="1" latinLnBrk="0" hangingPunct="1">
              <a:lnSpc>
                <a:spcPct val="100000"/>
              </a:lnSpc>
              <a:spcBef>
                <a:spcPts val="0"/>
              </a:spcBef>
              <a:buFont typeface="Arial" panose="020B0604020202020204" pitchFamily="34" charset="0"/>
              <a:buNone/>
              <a:defRPr sz="1867" b="1" kern="1200" baseline="0">
                <a:solidFill>
                  <a:schemeClr val="bg1"/>
                </a:solidFill>
                <a:latin typeface="+mn-lt"/>
                <a:ea typeface="+mn-ea"/>
                <a:cs typeface="+mn-cs"/>
              </a:defRPr>
            </a:lvl1pPr>
            <a:lvl2pPr marL="24341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50798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721766"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954592"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867"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11</a:t>
            </a:r>
          </a:p>
        </p:txBody>
      </p:sp>
      <p:pic>
        <p:nvPicPr>
          <p:cNvPr id="8" name="Imagen 7">
            <a:extLst>
              <a:ext uri="{FF2B5EF4-FFF2-40B4-BE49-F238E27FC236}">
                <a16:creationId xmlns:a16="http://schemas.microsoft.com/office/drawing/2014/main" id="{5DA6CBE1-AE71-475E-B803-481054B9E7E2}"/>
              </a:ext>
            </a:extLst>
          </p:cNvPr>
          <p:cNvPicPr>
            <a:picLocks noChangeAspect="1"/>
          </p:cNvPicPr>
          <p:nvPr/>
        </p:nvPicPr>
        <p:blipFill>
          <a:blip r:embed="rId4"/>
          <a:stretch>
            <a:fillRect/>
          </a:stretch>
        </p:blipFill>
        <p:spPr>
          <a:xfrm>
            <a:off x="2376" y="14259"/>
            <a:ext cx="12192000" cy="897287"/>
          </a:xfrm>
          <a:prstGeom prst="rect">
            <a:avLst/>
          </a:prstGeom>
        </p:spPr>
      </p:pic>
      <p:pic>
        <p:nvPicPr>
          <p:cNvPr id="31" name="Imagen 30">
            <a:extLst>
              <a:ext uri="{FF2B5EF4-FFF2-40B4-BE49-F238E27FC236}">
                <a16:creationId xmlns:a16="http://schemas.microsoft.com/office/drawing/2014/main" id="{97DF98FA-9017-40D1-8982-8720FA755F4C}"/>
              </a:ext>
            </a:extLst>
          </p:cNvPr>
          <p:cNvPicPr>
            <a:picLocks noChangeAspect="1"/>
          </p:cNvPicPr>
          <p:nvPr/>
        </p:nvPicPr>
        <p:blipFill rotWithShape="1">
          <a:blip r:embed="rId5"/>
          <a:srcRect l="20913" t="12440" r="11217" b="-1"/>
          <a:stretch/>
        </p:blipFill>
        <p:spPr>
          <a:xfrm>
            <a:off x="2731848" y="358576"/>
            <a:ext cx="853440" cy="383697"/>
          </a:xfrm>
          <a:prstGeom prst="rect">
            <a:avLst/>
          </a:prstGeom>
        </p:spPr>
      </p:pic>
      <p:sp>
        <p:nvSpPr>
          <p:cNvPr id="32" name="Rectángulo 31">
            <a:extLst>
              <a:ext uri="{FF2B5EF4-FFF2-40B4-BE49-F238E27FC236}">
                <a16:creationId xmlns:a16="http://schemas.microsoft.com/office/drawing/2014/main" id="{B764052E-9E35-48D9-B9CE-BD2F22CE6387}"/>
              </a:ext>
            </a:extLst>
          </p:cNvPr>
          <p:cNvSpPr/>
          <p:nvPr/>
        </p:nvSpPr>
        <p:spPr>
          <a:xfrm>
            <a:off x="10860258" y="0"/>
            <a:ext cx="1209822" cy="21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CuadroTexto 9">
            <a:extLst>
              <a:ext uri="{FF2B5EF4-FFF2-40B4-BE49-F238E27FC236}">
                <a16:creationId xmlns:a16="http://schemas.microsoft.com/office/drawing/2014/main" id="{82143FBA-A97E-75E0-6F01-110EFB68E688}"/>
              </a:ext>
            </a:extLst>
          </p:cNvPr>
          <p:cNvSpPr txBox="1"/>
          <p:nvPr/>
        </p:nvSpPr>
        <p:spPr>
          <a:xfrm>
            <a:off x="0" y="1080194"/>
            <a:ext cx="12192000" cy="369332"/>
          </a:xfrm>
          <a:prstGeom prst="rect">
            <a:avLst/>
          </a:prstGeom>
        </p:spPr>
        <p:style>
          <a:lnRef idx="1">
            <a:schemeClr val="dk1"/>
          </a:lnRef>
          <a:fillRef idx="3">
            <a:schemeClr val="dk1"/>
          </a:fillRef>
          <a:effectRef idx="2">
            <a:schemeClr val="dk1"/>
          </a:effectRef>
          <a:fontRef idx="minor">
            <a:schemeClr val="lt1"/>
          </a:fontRef>
        </p:style>
        <p:txBody>
          <a:bodyPr wrap="square" lIns="91440" tIns="45720" rIns="91440" bIns="45720" rtlCol="0" anchor="t">
            <a:spAutoFit/>
          </a:bodyPr>
          <a:lstStyle/>
          <a:p>
            <a:r>
              <a:rPr lang="es-AR" dirty="0">
                <a:latin typeface="Arial"/>
                <a:cs typeface="Arial"/>
              </a:rPr>
              <a:t>Índice de contenidos</a:t>
            </a:r>
          </a:p>
        </p:txBody>
      </p:sp>
      <p:sp>
        <p:nvSpPr>
          <p:cNvPr id="21" name="28 Marcador de texto">
            <a:extLst>
              <a:ext uri="{FF2B5EF4-FFF2-40B4-BE49-F238E27FC236}">
                <a16:creationId xmlns:a16="http://schemas.microsoft.com/office/drawing/2014/main" id="{DDCA83CD-1EA0-FAB9-19ED-D4B8E0C896E1}"/>
              </a:ext>
            </a:extLst>
          </p:cNvPr>
          <p:cNvSpPr txBox="1">
            <a:spLocks/>
          </p:cNvSpPr>
          <p:nvPr/>
        </p:nvSpPr>
        <p:spPr>
          <a:xfrm>
            <a:off x="6252218" y="6008780"/>
            <a:ext cx="512063" cy="379656"/>
          </a:xfrm>
          <a:prstGeom prst="rect">
            <a:avLst/>
          </a:prstGeom>
          <a:solidFill>
            <a:srgbClr val="0451E4"/>
          </a:solidFill>
        </p:spPr>
        <p:txBody>
          <a:bodyPr wrap="square">
            <a:spAutoFit/>
          </a:bodyPr>
          <a:lstStyle>
            <a:lvl1pPr marL="0" indent="0" algn="l" defTabSz="914400" rtl="0" eaLnBrk="1" latinLnBrk="0" hangingPunct="1">
              <a:lnSpc>
                <a:spcPct val="100000"/>
              </a:lnSpc>
              <a:spcBef>
                <a:spcPts val="0"/>
              </a:spcBef>
              <a:buFont typeface="Arial" panose="020B0604020202020204" pitchFamily="34" charset="0"/>
              <a:buNone/>
              <a:defRPr sz="1867" b="1" kern="1200" baseline="0">
                <a:solidFill>
                  <a:schemeClr val="bg1"/>
                </a:solidFill>
                <a:latin typeface="+mn-lt"/>
                <a:ea typeface="+mn-ea"/>
                <a:cs typeface="+mn-cs"/>
              </a:defRPr>
            </a:lvl1pPr>
            <a:lvl2pPr marL="24341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50798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721766"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954592"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867"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12</a:t>
            </a:r>
          </a:p>
        </p:txBody>
      </p:sp>
      <p:sp>
        <p:nvSpPr>
          <p:cNvPr id="33" name="29 Marcador de texto">
            <a:extLst>
              <a:ext uri="{FF2B5EF4-FFF2-40B4-BE49-F238E27FC236}">
                <a16:creationId xmlns:a16="http://schemas.microsoft.com/office/drawing/2014/main" id="{20CA1B8E-0FF4-6B64-E5E3-C2266B52642C}"/>
              </a:ext>
            </a:extLst>
          </p:cNvPr>
          <p:cNvSpPr txBox="1">
            <a:spLocks/>
          </p:cNvSpPr>
          <p:nvPr/>
        </p:nvSpPr>
        <p:spPr>
          <a:xfrm>
            <a:off x="6796464" y="6021304"/>
            <a:ext cx="4829221" cy="404561"/>
          </a:xfrm>
          <a:prstGeom prst="rect">
            <a:avLst/>
          </a:prstGeom>
          <a:solidFill>
            <a:schemeClr val="bg1"/>
          </a:solidFill>
        </p:spPr>
        <p:txBody>
          <a:bodyPr wrap="square"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sz="1467" b="0" kern="1200" baseline="0">
                <a:solidFill>
                  <a:schemeClr val="tx1"/>
                </a:solidFill>
                <a:latin typeface="+mn-lt"/>
                <a:ea typeface="+mn-ea"/>
                <a:cs typeface="+mn-cs"/>
              </a:defRPr>
            </a:lvl1pPr>
            <a:lvl2pPr marL="24341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50798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721766"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954592"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latin typeface="Arial" panose="020B0604020202020204" pitchFamily="34" charset="0"/>
                <a:cs typeface="Arial" panose="020B0604020202020204" pitchFamily="34" charset="0"/>
              </a:rPr>
              <a:t>Conclusiones</a:t>
            </a:r>
          </a:p>
        </p:txBody>
      </p:sp>
    </p:spTree>
    <p:extLst>
      <p:ext uri="{BB962C8B-B14F-4D97-AF65-F5344CB8AC3E}">
        <p14:creationId xmlns:p14="http://schemas.microsoft.com/office/powerpoint/2010/main" val="3744605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10B6447-DAB1-4073-A3F4-A45DF237E533}"/>
              </a:ext>
            </a:extLst>
          </p:cNvPr>
          <p:cNvSpPr txBox="1"/>
          <p:nvPr/>
        </p:nvSpPr>
        <p:spPr>
          <a:xfrm>
            <a:off x="1754164" y="4838843"/>
            <a:ext cx="8548577" cy="1569660"/>
          </a:xfrm>
          <a:prstGeom prst="rect">
            <a:avLst/>
          </a:prstGeom>
          <a:noFill/>
        </p:spPr>
        <p:txBody>
          <a:bodyPr wrap="square" rtlCol="0">
            <a:spAutoFit/>
          </a:bodyPr>
          <a:lstStyle/>
          <a:p>
            <a:pPr algn="ctr"/>
            <a:r>
              <a:rPr lang="es-AR" sz="3200" dirty="0">
                <a:latin typeface="Arial" panose="020B0604020202020204" pitchFamily="34" charset="0"/>
                <a:cs typeface="Arial" panose="020B0604020202020204" pitchFamily="34" charset="0"/>
              </a:rPr>
              <a:t>MUCHAS GRACIAS POR SU ATENCIÓN</a:t>
            </a:r>
          </a:p>
          <a:p>
            <a:endParaRPr lang="es-AR" sz="3200" dirty="0">
              <a:latin typeface="Arial" panose="020B0604020202020204" pitchFamily="34" charset="0"/>
              <a:cs typeface="Arial" panose="020B0604020202020204" pitchFamily="34" charset="0"/>
            </a:endParaRPr>
          </a:p>
          <a:p>
            <a:pPr algn="ctr"/>
            <a:r>
              <a:rPr lang="es-AR" sz="3200" dirty="0">
                <a:latin typeface="Arial" panose="020B0604020202020204" pitchFamily="34" charset="0"/>
                <a:cs typeface="Arial" panose="020B0604020202020204" pitchFamily="34" charset="0"/>
              </a:rPr>
              <a:t>¿Preguntas?</a:t>
            </a:r>
          </a:p>
        </p:txBody>
      </p:sp>
      <p:pic>
        <p:nvPicPr>
          <p:cNvPr id="9" name="Imagen 8">
            <a:extLst>
              <a:ext uri="{FF2B5EF4-FFF2-40B4-BE49-F238E27FC236}">
                <a16:creationId xmlns:a16="http://schemas.microsoft.com/office/drawing/2014/main" id="{C97DCF1D-21A7-4031-9475-C3191B35CC3C}"/>
              </a:ext>
            </a:extLst>
          </p:cNvPr>
          <p:cNvPicPr>
            <a:picLocks noChangeAspect="1"/>
          </p:cNvPicPr>
          <p:nvPr/>
        </p:nvPicPr>
        <p:blipFill rotWithShape="1">
          <a:blip r:embed="rId2"/>
          <a:srcRect l="20913" t="12440" r="11217" b="-1"/>
          <a:stretch/>
        </p:blipFill>
        <p:spPr>
          <a:xfrm>
            <a:off x="10994003" y="6356282"/>
            <a:ext cx="853440" cy="383697"/>
          </a:xfrm>
          <a:prstGeom prst="rect">
            <a:avLst/>
          </a:prstGeom>
        </p:spPr>
      </p:pic>
      <p:sp>
        <p:nvSpPr>
          <p:cNvPr id="2" name="Rectángulo 1">
            <a:extLst>
              <a:ext uri="{FF2B5EF4-FFF2-40B4-BE49-F238E27FC236}">
                <a16:creationId xmlns:a16="http://schemas.microsoft.com/office/drawing/2014/main" id="{93250A2F-3FC1-4ADB-9D19-3FA7E38D9DD7}"/>
              </a:ext>
            </a:extLst>
          </p:cNvPr>
          <p:cNvSpPr/>
          <p:nvPr/>
        </p:nvSpPr>
        <p:spPr>
          <a:xfrm>
            <a:off x="10860258" y="0"/>
            <a:ext cx="1209822" cy="21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Marcador de texto 3">
            <a:extLst>
              <a:ext uri="{FF2B5EF4-FFF2-40B4-BE49-F238E27FC236}">
                <a16:creationId xmlns:a16="http://schemas.microsoft.com/office/drawing/2014/main" id="{0D507C30-F71A-E82C-8BB1-C407616417F4}"/>
              </a:ext>
            </a:extLst>
          </p:cNvPr>
          <p:cNvSpPr txBox="1">
            <a:spLocks/>
          </p:cNvSpPr>
          <p:nvPr/>
        </p:nvSpPr>
        <p:spPr>
          <a:xfrm>
            <a:off x="500325" y="1928957"/>
            <a:ext cx="11136618" cy="827969"/>
          </a:xfrm>
          <a:prstGeom prst="rect">
            <a:avLst/>
          </a:prstGeom>
        </p:spPr>
        <p:txBody>
          <a:bodyPr lIns="91440" tIns="45720" rIns="91440" bIns="45720" anchor="t"/>
          <a:lstStyle>
            <a:lvl1pPr marL="0" marR="0" indent="0" algn="l" defTabSz="457200" rtl="0" eaLnBrk="1" fontAlgn="auto" latinLnBrk="0" hangingPunct="1">
              <a:lnSpc>
                <a:spcPct val="100000"/>
              </a:lnSpc>
              <a:spcBef>
                <a:spcPts val="600"/>
              </a:spcBef>
              <a:spcAft>
                <a:spcPts val="0"/>
              </a:spcAft>
              <a:buClr>
                <a:srgbClr val="0067A8"/>
              </a:buClr>
              <a:buSzPct val="95000"/>
              <a:buFont typeface="Lucida Grande"/>
              <a:buNone/>
              <a:tabLst/>
              <a:defRPr sz="1200" kern="1200">
                <a:solidFill>
                  <a:schemeClr val="tx1"/>
                </a:solidFill>
                <a:latin typeface="Arial" panose="020B0604020202020204" pitchFamily="34" charset="0"/>
                <a:ea typeface="+mn-ea"/>
                <a:cs typeface="Arial" panose="020B0604020202020204" pitchFamily="34" charset="0"/>
              </a:defRPr>
            </a:lvl1pPr>
            <a:lvl2pPr marL="182562" indent="0" algn="l" defTabSz="457200" rtl="0" eaLnBrk="1" latinLnBrk="0" hangingPunct="1">
              <a:lnSpc>
                <a:spcPct val="100000"/>
              </a:lnSpc>
              <a:spcBef>
                <a:spcPts val="600"/>
              </a:spcBef>
              <a:spcAft>
                <a:spcPts val="0"/>
              </a:spcAft>
              <a:buClr>
                <a:srgbClr val="0067A8"/>
              </a:buClr>
              <a:buSzPct val="95000"/>
              <a:buFont typeface="Lucida Grande"/>
              <a:buNone/>
              <a:defRPr sz="1100" kern="1200">
                <a:solidFill>
                  <a:schemeClr val="tx1"/>
                </a:solidFill>
                <a:latin typeface="Arial" panose="020B0604020202020204" pitchFamily="34" charset="0"/>
                <a:ea typeface="+mn-ea"/>
                <a:cs typeface="Arial" panose="020B0604020202020204" pitchFamily="34" charset="0"/>
              </a:defRPr>
            </a:lvl2pPr>
            <a:lvl3pPr marL="381000" indent="0" algn="l" defTabSz="457200" rtl="0" eaLnBrk="1" latinLnBrk="0" hangingPunct="1">
              <a:lnSpc>
                <a:spcPct val="100000"/>
              </a:lnSpc>
              <a:spcBef>
                <a:spcPts val="600"/>
              </a:spcBef>
              <a:spcAft>
                <a:spcPts val="0"/>
              </a:spcAft>
              <a:buClr>
                <a:srgbClr val="0067A8"/>
              </a:buClr>
              <a:buSzPct val="95000"/>
              <a:buFont typeface="Lucida Grande"/>
              <a:buNone/>
              <a:defRPr sz="1100" kern="1200">
                <a:solidFill>
                  <a:schemeClr val="tx1"/>
                </a:solidFill>
                <a:latin typeface="Arial" panose="020B0604020202020204" pitchFamily="34" charset="0"/>
                <a:ea typeface="+mn-ea"/>
                <a:cs typeface="Arial" panose="020B0604020202020204" pitchFamily="34" charset="0"/>
              </a:defRPr>
            </a:lvl3pPr>
            <a:lvl4pPr marL="541338" indent="0" algn="l" defTabSz="457200" rtl="0" eaLnBrk="1" latinLnBrk="0" hangingPunct="1">
              <a:lnSpc>
                <a:spcPct val="100000"/>
              </a:lnSpc>
              <a:spcBef>
                <a:spcPts val="600"/>
              </a:spcBef>
              <a:spcAft>
                <a:spcPts val="0"/>
              </a:spcAft>
              <a:buClr>
                <a:srgbClr val="0067A8"/>
              </a:buClr>
              <a:buSzPct val="95000"/>
              <a:buFont typeface="Lucida Grande"/>
              <a:buNone/>
              <a:defRPr sz="1100" kern="1200">
                <a:solidFill>
                  <a:schemeClr val="tx1"/>
                </a:solidFill>
                <a:latin typeface="Arial" panose="020B0604020202020204" pitchFamily="34" charset="0"/>
                <a:ea typeface="+mn-ea"/>
                <a:cs typeface="Arial" panose="020B0604020202020204" pitchFamily="34" charset="0"/>
              </a:defRPr>
            </a:lvl4pPr>
            <a:lvl5pPr marL="715962" indent="0" algn="l" defTabSz="457200" rtl="0" eaLnBrk="1" latinLnBrk="0" hangingPunct="1">
              <a:lnSpc>
                <a:spcPct val="100000"/>
              </a:lnSpc>
              <a:spcBef>
                <a:spcPts val="600"/>
              </a:spcBef>
              <a:spcAft>
                <a:spcPts val="0"/>
              </a:spcAft>
              <a:buClr>
                <a:srgbClr val="0067A8"/>
              </a:buClr>
              <a:buSzPct val="95000"/>
              <a:buFont typeface="Lucida Grande"/>
              <a:buNone/>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panose="020B0604020202020204" pitchFamily="34" charset="0"/>
              <a:buChar char="•"/>
            </a:pPr>
            <a:r>
              <a:rPr lang="es-AR" sz="1600" dirty="0">
                <a:latin typeface="Arial"/>
                <a:cs typeface="Arial"/>
              </a:rPr>
              <a:t>A YPF S.A. y la Regional Sur de YPF S.A., por autorizarnos a presentar esta información.</a:t>
            </a:r>
          </a:p>
          <a:p>
            <a:pPr marL="171450" indent="-171450">
              <a:buFont typeface="Arial" panose="020B0604020202020204" pitchFamily="34" charset="0"/>
              <a:buChar char="•"/>
            </a:pPr>
            <a:endParaRPr lang="es-AR" sz="1600" dirty="0"/>
          </a:p>
          <a:p>
            <a:pPr marL="171450" indent="-171450">
              <a:buFont typeface="Arial" panose="020B0604020202020204" pitchFamily="34" charset="0"/>
              <a:buChar char="•"/>
            </a:pPr>
            <a:r>
              <a:rPr lang="es-AR" sz="1600" dirty="0">
                <a:latin typeface="Arial"/>
                <a:cs typeface="Arial"/>
              </a:rPr>
              <a:t>A Javier </a:t>
            </a:r>
            <a:r>
              <a:rPr lang="es-AR" sz="1600" dirty="0" err="1">
                <a:latin typeface="Arial"/>
                <a:cs typeface="Arial"/>
              </a:rPr>
              <a:t>Pompei</a:t>
            </a:r>
            <a:r>
              <a:rPr lang="es-AR" sz="1600" dirty="0">
                <a:latin typeface="Arial"/>
                <a:cs typeface="Arial"/>
              </a:rPr>
              <a:t>, Gustavo Lambas y Gastón </a:t>
            </a:r>
            <a:r>
              <a:rPr lang="es-AR" sz="1600" dirty="0" err="1">
                <a:latin typeface="Arial"/>
                <a:cs typeface="Arial"/>
              </a:rPr>
              <a:t>Nicora</a:t>
            </a:r>
            <a:r>
              <a:rPr lang="es-AR" sz="1600" dirty="0">
                <a:latin typeface="Arial"/>
                <a:cs typeface="Arial"/>
              </a:rPr>
              <a:t>, por el acompañamiento para esta presentación.</a:t>
            </a:r>
          </a:p>
        </p:txBody>
      </p:sp>
      <p:sp>
        <p:nvSpPr>
          <p:cNvPr id="7" name="CuadroTexto 6">
            <a:extLst>
              <a:ext uri="{FF2B5EF4-FFF2-40B4-BE49-F238E27FC236}">
                <a16:creationId xmlns:a16="http://schemas.microsoft.com/office/drawing/2014/main" id="{BBD6A6C2-5671-6906-316F-1556EB4FD3C6}"/>
              </a:ext>
            </a:extLst>
          </p:cNvPr>
          <p:cNvSpPr txBox="1"/>
          <p:nvPr/>
        </p:nvSpPr>
        <p:spPr>
          <a:xfrm>
            <a:off x="0" y="967200"/>
            <a:ext cx="12192000" cy="369332"/>
          </a:xfrm>
          <a:prstGeom prst="rect">
            <a:avLst/>
          </a:prstGeom>
        </p:spPr>
        <p:style>
          <a:lnRef idx="1">
            <a:schemeClr val="dk1"/>
          </a:lnRef>
          <a:fillRef idx="3">
            <a:schemeClr val="dk1"/>
          </a:fillRef>
          <a:effectRef idx="2">
            <a:schemeClr val="dk1"/>
          </a:effectRef>
          <a:fontRef idx="minor">
            <a:schemeClr val="lt1"/>
          </a:fontRef>
        </p:style>
        <p:txBody>
          <a:bodyPr wrap="square" lIns="91440" tIns="45720" rIns="91440" bIns="45720" rtlCol="0" anchor="t">
            <a:spAutoFit/>
          </a:bodyPr>
          <a:lstStyle/>
          <a:p>
            <a:r>
              <a:rPr lang="es-AR" dirty="0">
                <a:latin typeface="Arial"/>
                <a:cs typeface="Arial"/>
              </a:rPr>
              <a:t>Agradecimientos</a:t>
            </a:r>
          </a:p>
        </p:txBody>
      </p:sp>
      <p:pic>
        <p:nvPicPr>
          <p:cNvPr id="8" name="Imagen 7">
            <a:extLst>
              <a:ext uri="{FF2B5EF4-FFF2-40B4-BE49-F238E27FC236}">
                <a16:creationId xmlns:a16="http://schemas.microsoft.com/office/drawing/2014/main" id="{83AD5EE0-5AFA-D75A-15DB-B780BC8912D1}"/>
              </a:ext>
            </a:extLst>
          </p:cNvPr>
          <p:cNvPicPr>
            <a:picLocks noChangeAspect="1"/>
          </p:cNvPicPr>
          <p:nvPr/>
        </p:nvPicPr>
        <p:blipFill>
          <a:blip r:embed="rId3"/>
          <a:stretch>
            <a:fillRect/>
          </a:stretch>
        </p:blipFill>
        <p:spPr>
          <a:xfrm>
            <a:off x="432350" y="6227446"/>
            <a:ext cx="434539" cy="512533"/>
          </a:xfrm>
          <a:prstGeom prst="rect">
            <a:avLst/>
          </a:prstGeom>
        </p:spPr>
      </p:pic>
    </p:spTree>
    <p:extLst>
      <p:ext uri="{BB962C8B-B14F-4D97-AF65-F5344CB8AC3E}">
        <p14:creationId xmlns:p14="http://schemas.microsoft.com/office/powerpoint/2010/main" val="2927713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2617192-C8EF-08E4-4AA8-9B7F230F6110}"/>
              </a:ext>
            </a:extLst>
          </p:cNvPr>
          <p:cNvSpPr txBox="1"/>
          <p:nvPr/>
        </p:nvSpPr>
        <p:spPr>
          <a:xfrm>
            <a:off x="8840487" y="1615417"/>
            <a:ext cx="2919822" cy="738664"/>
          </a:xfrm>
          <a:prstGeom prst="rect">
            <a:avLst/>
          </a:prstGeom>
          <a:noFill/>
        </p:spPr>
        <p:txBody>
          <a:bodyPr wrap="square">
            <a:spAutoFit/>
          </a:bodyPr>
          <a:lstStyle/>
          <a:p>
            <a:r>
              <a:rPr lang="es-AR" sz="1400" dirty="0">
                <a:latin typeface="Arial" panose="020B0604020202020204" pitchFamily="34" charset="0"/>
                <a:cs typeface="Arial" panose="020B0604020202020204" pitchFamily="34" charset="0"/>
              </a:rPr>
              <a:t>Su principal uso es en medicina para contrastes con resonancia.</a:t>
            </a:r>
            <a:endParaRPr lang="es-MX" sz="1400" dirty="0">
              <a:latin typeface="Arial" panose="020B0604020202020204" pitchFamily="34" charset="0"/>
              <a:cs typeface="Arial" panose="020B0604020202020204" pitchFamily="34" charset="0"/>
            </a:endParaRPr>
          </a:p>
          <a:p>
            <a:endParaRPr lang="es-MX" sz="1400" dirty="0">
              <a:latin typeface="Arial" panose="020B0604020202020204" pitchFamily="34" charset="0"/>
              <a:cs typeface="Arial" panose="020B0604020202020204" pitchFamily="34" charset="0"/>
            </a:endParaRPr>
          </a:p>
        </p:txBody>
      </p:sp>
      <p:pic>
        <p:nvPicPr>
          <p:cNvPr id="5" name="Picture 6" descr="Interesting Gadolinium Element Facts">
            <a:extLst>
              <a:ext uri="{FF2B5EF4-FFF2-40B4-BE49-F238E27FC236}">
                <a16:creationId xmlns:a16="http://schemas.microsoft.com/office/drawing/2014/main" id="{9695A75D-1D30-D1C1-13B8-95919F6DD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1669" y="1896634"/>
            <a:ext cx="1780096" cy="12658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ri gad Resonancia Magnética">
            <a:extLst>
              <a:ext uri="{FF2B5EF4-FFF2-40B4-BE49-F238E27FC236}">
                <a16:creationId xmlns:a16="http://schemas.microsoft.com/office/drawing/2014/main" id="{4D0D08EB-9BE8-C0BE-501D-EA246661F7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7670" y="2269989"/>
            <a:ext cx="3122386" cy="196016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o 6">
            <a:extLst>
              <a:ext uri="{FF2B5EF4-FFF2-40B4-BE49-F238E27FC236}">
                <a16:creationId xmlns:a16="http://schemas.microsoft.com/office/drawing/2014/main" id="{77B0526C-1168-B372-9141-452F4F6CAF5F}"/>
              </a:ext>
            </a:extLst>
          </p:cNvPr>
          <p:cNvGrpSpPr>
            <a:grpSpLocks noChangeAspect="1"/>
          </p:cNvGrpSpPr>
          <p:nvPr/>
        </p:nvGrpSpPr>
        <p:grpSpPr>
          <a:xfrm>
            <a:off x="8667670" y="4334381"/>
            <a:ext cx="3122386" cy="1960164"/>
            <a:chOff x="4805569" y="2787774"/>
            <a:chExt cx="3251192" cy="2041026"/>
          </a:xfrm>
        </p:grpSpPr>
        <p:pic>
          <p:nvPicPr>
            <p:cNvPr id="8" name="Picture 2" descr="mri gad Resonancia Magnética">
              <a:extLst>
                <a:ext uri="{FF2B5EF4-FFF2-40B4-BE49-F238E27FC236}">
                  <a16:creationId xmlns:a16="http://schemas.microsoft.com/office/drawing/2014/main" id="{069E0A67-B3B4-A474-CA6C-3BCA2A1AEA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5569" y="2787774"/>
              <a:ext cx="3251192" cy="2041026"/>
            </a:xfrm>
            <a:prstGeom prst="rect">
              <a:avLst/>
            </a:prstGeom>
            <a:noFill/>
            <a:extLst>
              <a:ext uri="{909E8E84-426E-40DD-AFC4-6F175D3DCCD1}">
                <a14:hiddenFill xmlns:a14="http://schemas.microsoft.com/office/drawing/2010/main">
                  <a:solidFill>
                    <a:srgbClr val="FFFFFF"/>
                  </a:solidFill>
                </a14:hiddenFill>
              </a:ext>
            </a:extLst>
          </p:spPr>
        </p:pic>
        <p:sp>
          <p:nvSpPr>
            <p:cNvPr id="9" name="Forma libre: forma 8">
              <a:extLst>
                <a:ext uri="{FF2B5EF4-FFF2-40B4-BE49-F238E27FC236}">
                  <a16:creationId xmlns:a16="http://schemas.microsoft.com/office/drawing/2014/main" id="{DC76DA86-F394-C116-D2B6-B1B203F95BEB}"/>
                </a:ext>
              </a:extLst>
            </p:cNvPr>
            <p:cNvSpPr/>
            <p:nvPr/>
          </p:nvSpPr>
          <p:spPr>
            <a:xfrm>
              <a:off x="5736020" y="2838886"/>
              <a:ext cx="43447" cy="1810273"/>
            </a:xfrm>
            <a:custGeom>
              <a:avLst/>
              <a:gdLst>
                <a:gd name="connsiteX0" fmla="*/ 69669 w 104503"/>
                <a:gd name="connsiteY0" fmla="*/ 0 h 4354286"/>
                <a:gd name="connsiteX1" fmla="*/ 69669 w 104503"/>
                <a:gd name="connsiteY1" fmla="*/ 0 h 4354286"/>
                <a:gd name="connsiteX2" fmla="*/ 95795 w 104503"/>
                <a:gd name="connsiteY2" fmla="*/ 113211 h 4354286"/>
                <a:gd name="connsiteX3" fmla="*/ 69669 w 104503"/>
                <a:gd name="connsiteY3" fmla="*/ 418011 h 4354286"/>
                <a:gd name="connsiteX4" fmla="*/ 60960 w 104503"/>
                <a:gd name="connsiteY4" fmla="*/ 478971 h 4354286"/>
                <a:gd name="connsiteX5" fmla="*/ 34835 w 104503"/>
                <a:gd name="connsiteY5" fmla="*/ 513806 h 4354286"/>
                <a:gd name="connsiteX6" fmla="*/ 43543 w 104503"/>
                <a:gd name="connsiteY6" fmla="*/ 574766 h 4354286"/>
                <a:gd name="connsiteX7" fmla="*/ 60960 w 104503"/>
                <a:gd name="connsiteY7" fmla="*/ 618309 h 4354286"/>
                <a:gd name="connsiteX8" fmla="*/ 69669 w 104503"/>
                <a:gd name="connsiteY8" fmla="*/ 644434 h 4354286"/>
                <a:gd name="connsiteX9" fmla="*/ 78377 w 104503"/>
                <a:gd name="connsiteY9" fmla="*/ 696686 h 4354286"/>
                <a:gd name="connsiteX10" fmla="*/ 87086 w 104503"/>
                <a:gd name="connsiteY10" fmla="*/ 731520 h 4354286"/>
                <a:gd name="connsiteX11" fmla="*/ 69669 w 104503"/>
                <a:gd name="connsiteY11" fmla="*/ 1010194 h 4354286"/>
                <a:gd name="connsiteX12" fmla="*/ 34835 w 104503"/>
                <a:gd name="connsiteY12" fmla="*/ 1071154 h 4354286"/>
                <a:gd name="connsiteX13" fmla="*/ 17417 w 104503"/>
                <a:gd name="connsiteY13" fmla="*/ 1123406 h 4354286"/>
                <a:gd name="connsiteX14" fmla="*/ 17417 w 104503"/>
                <a:gd name="connsiteY14" fmla="*/ 1428206 h 4354286"/>
                <a:gd name="connsiteX15" fmla="*/ 69669 w 104503"/>
                <a:gd name="connsiteY15" fmla="*/ 1550126 h 4354286"/>
                <a:gd name="connsiteX16" fmla="*/ 78377 w 104503"/>
                <a:gd name="connsiteY16" fmla="*/ 1602377 h 4354286"/>
                <a:gd name="connsiteX17" fmla="*/ 95795 w 104503"/>
                <a:gd name="connsiteY17" fmla="*/ 1654629 h 4354286"/>
                <a:gd name="connsiteX18" fmla="*/ 87086 w 104503"/>
                <a:gd name="connsiteY18" fmla="*/ 1689463 h 4354286"/>
                <a:gd name="connsiteX19" fmla="*/ 78377 w 104503"/>
                <a:gd name="connsiteY19" fmla="*/ 1741714 h 4354286"/>
                <a:gd name="connsiteX20" fmla="*/ 60960 w 104503"/>
                <a:gd name="connsiteY20" fmla="*/ 1793966 h 4354286"/>
                <a:gd name="connsiteX21" fmla="*/ 52252 w 104503"/>
                <a:gd name="connsiteY21" fmla="*/ 1828800 h 4354286"/>
                <a:gd name="connsiteX22" fmla="*/ 69669 w 104503"/>
                <a:gd name="connsiteY22" fmla="*/ 2612571 h 4354286"/>
                <a:gd name="connsiteX23" fmla="*/ 95795 w 104503"/>
                <a:gd name="connsiteY23" fmla="*/ 2656114 h 4354286"/>
                <a:gd name="connsiteX24" fmla="*/ 104503 w 104503"/>
                <a:gd name="connsiteY24" fmla="*/ 2725783 h 4354286"/>
                <a:gd name="connsiteX25" fmla="*/ 78377 w 104503"/>
                <a:gd name="connsiteY25" fmla="*/ 2786743 h 4354286"/>
                <a:gd name="connsiteX26" fmla="*/ 69669 w 104503"/>
                <a:gd name="connsiteY26" fmla="*/ 3222171 h 4354286"/>
                <a:gd name="connsiteX27" fmla="*/ 52252 w 104503"/>
                <a:gd name="connsiteY27" fmla="*/ 3727269 h 4354286"/>
                <a:gd name="connsiteX28" fmla="*/ 26126 w 104503"/>
                <a:gd name="connsiteY28" fmla="*/ 3762103 h 4354286"/>
                <a:gd name="connsiteX29" fmla="*/ 0 w 104503"/>
                <a:gd name="connsiteY29" fmla="*/ 3814354 h 4354286"/>
                <a:gd name="connsiteX30" fmla="*/ 17417 w 104503"/>
                <a:gd name="connsiteY30" fmla="*/ 3997234 h 4354286"/>
                <a:gd name="connsiteX31" fmla="*/ 52252 w 104503"/>
                <a:gd name="connsiteY31" fmla="*/ 4093029 h 4354286"/>
                <a:gd name="connsiteX32" fmla="*/ 43543 w 104503"/>
                <a:gd name="connsiteY32" fmla="*/ 4354286 h 435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4503" h="4354286">
                  <a:moveTo>
                    <a:pt x="69669" y="0"/>
                  </a:moveTo>
                  <a:lnTo>
                    <a:pt x="69669" y="0"/>
                  </a:lnTo>
                  <a:cubicBezTo>
                    <a:pt x="78378" y="37737"/>
                    <a:pt x="93953" y="74526"/>
                    <a:pt x="95795" y="113211"/>
                  </a:cubicBezTo>
                  <a:cubicBezTo>
                    <a:pt x="105915" y="325724"/>
                    <a:pt x="109481" y="298575"/>
                    <a:pt x="69669" y="418011"/>
                  </a:cubicBezTo>
                  <a:cubicBezTo>
                    <a:pt x="66766" y="438331"/>
                    <a:pt x="67975" y="459680"/>
                    <a:pt x="60960" y="478971"/>
                  </a:cubicBezTo>
                  <a:cubicBezTo>
                    <a:pt x="56000" y="492611"/>
                    <a:pt x="37431" y="499526"/>
                    <a:pt x="34835" y="513806"/>
                  </a:cubicBezTo>
                  <a:cubicBezTo>
                    <a:pt x="31163" y="534001"/>
                    <a:pt x="38565" y="554853"/>
                    <a:pt x="43543" y="574766"/>
                  </a:cubicBezTo>
                  <a:cubicBezTo>
                    <a:pt x="47334" y="589932"/>
                    <a:pt x="55471" y="603672"/>
                    <a:pt x="60960" y="618309"/>
                  </a:cubicBezTo>
                  <a:cubicBezTo>
                    <a:pt x="64183" y="626904"/>
                    <a:pt x="66766" y="635726"/>
                    <a:pt x="69669" y="644434"/>
                  </a:cubicBezTo>
                  <a:cubicBezTo>
                    <a:pt x="72572" y="661851"/>
                    <a:pt x="74914" y="679371"/>
                    <a:pt x="78377" y="696686"/>
                  </a:cubicBezTo>
                  <a:cubicBezTo>
                    <a:pt x="80724" y="708422"/>
                    <a:pt x="87418" y="719556"/>
                    <a:pt x="87086" y="731520"/>
                  </a:cubicBezTo>
                  <a:cubicBezTo>
                    <a:pt x="84502" y="824557"/>
                    <a:pt x="83821" y="918204"/>
                    <a:pt x="69669" y="1010194"/>
                  </a:cubicBezTo>
                  <a:cubicBezTo>
                    <a:pt x="66110" y="1033325"/>
                    <a:pt x="44642" y="1049905"/>
                    <a:pt x="34835" y="1071154"/>
                  </a:cubicBezTo>
                  <a:cubicBezTo>
                    <a:pt x="27141" y="1087824"/>
                    <a:pt x="23223" y="1105989"/>
                    <a:pt x="17417" y="1123406"/>
                  </a:cubicBezTo>
                  <a:cubicBezTo>
                    <a:pt x="-1462" y="1236685"/>
                    <a:pt x="-9437" y="1263243"/>
                    <a:pt x="17417" y="1428206"/>
                  </a:cubicBezTo>
                  <a:cubicBezTo>
                    <a:pt x="24521" y="1471847"/>
                    <a:pt x="69669" y="1550126"/>
                    <a:pt x="69669" y="1550126"/>
                  </a:cubicBezTo>
                  <a:cubicBezTo>
                    <a:pt x="72572" y="1567543"/>
                    <a:pt x="74094" y="1585247"/>
                    <a:pt x="78377" y="1602377"/>
                  </a:cubicBezTo>
                  <a:cubicBezTo>
                    <a:pt x="82830" y="1620188"/>
                    <a:pt x="93968" y="1636361"/>
                    <a:pt x="95795" y="1654629"/>
                  </a:cubicBezTo>
                  <a:cubicBezTo>
                    <a:pt x="96986" y="1666538"/>
                    <a:pt x="89433" y="1677727"/>
                    <a:pt x="87086" y="1689463"/>
                  </a:cubicBezTo>
                  <a:cubicBezTo>
                    <a:pt x="83623" y="1706777"/>
                    <a:pt x="82660" y="1724584"/>
                    <a:pt x="78377" y="1741714"/>
                  </a:cubicBezTo>
                  <a:cubicBezTo>
                    <a:pt x="73924" y="1759525"/>
                    <a:pt x="66235" y="1776381"/>
                    <a:pt x="60960" y="1793966"/>
                  </a:cubicBezTo>
                  <a:cubicBezTo>
                    <a:pt x="57521" y="1805430"/>
                    <a:pt x="55155" y="1817189"/>
                    <a:pt x="52252" y="1828800"/>
                  </a:cubicBezTo>
                  <a:cubicBezTo>
                    <a:pt x="58058" y="2090057"/>
                    <a:pt x="55934" y="2351611"/>
                    <a:pt x="69669" y="2612571"/>
                  </a:cubicBezTo>
                  <a:cubicBezTo>
                    <a:pt x="70559" y="2629474"/>
                    <a:pt x="90817" y="2639936"/>
                    <a:pt x="95795" y="2656114"/>
                  </a:cubicBezTo>
                  <a:cubicBezTo>
                    <a:pt x="102678" y="2678483"/>
                    <a:pt x="101600" y="2702560"/>
                    <a:pt x="104503" y="2725783"/>
                  </a:cubicBezTo>
                  <a:cubicBezTo>
                    <a:pt x="95794" y="2746103"/>
                    <a:pt x="84971" y="2765642"/>
                    <a:pt x="78377" y="2786743"/>
                  </a:cubicBezTo>
                  <a:cubicBezTo>
                    <a:pt x="33862" y="2929190"/>
                    <a:pt x="65966" y="3070338"/>
                    <a:pt x="69669" y="3222171"/>
                  </a:cubicBezTo>
                  <a:cubicBezTo>
                    <a:pt x="63863" y="3390537"/>
                    <a:pt x="65794" y="3559348"/>
                    <a:pt x="52252" y="3727269"/>
                  </a:cubicBezTo>
                  <a:cubicBezTo>
                    <a:pt x="51085" y="3741736"/>
                    <a:pt x="33594" y="3749657"/>
                    <a:pt x="26126" y="3762103"/>
                  </a:cubicBezTo>
                  <a:cubicBezTo>
                    <a:pt x="16107" y="3778801"/>
                    <a:pt x="8709" y="3796937"/>
                    <a:pt x="0" y="3814354"/>
                  </a:cubicBezTo>
                  <a:cubicBezTo>
                    <a:pt x="5806" y="3875314"/>
                    <a:pt x="8443" y="3936659"/>
                    <a:pt x="17417" y="3997234"/>
                  </a:cubicBezTo>
                  <a:cubicBezTo>
                    <a:pt x="20047" y="4014987"/>
                    <a:pt x="44817" y="4074441"/>
                    <a:pt x="52252" y="4093029"/>
                  </a:cubicBezTo>
                  <a:cubicBezTo>
                    <a:pt x="42300" y="4302005"/>
                    <a:pt x="43543" y="4214880"/>
                    <a:pt x="43543" y="4354286"/>
                  </a:cubicBezTo>
                </a:path>
              </a:pathLst>
            </a:custGeom>
            <a:noFill/>
            <a:ln w="38100">
              <a:solidFill>
                <a:srgbClr val="00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748"/>
            </a:p>
          </p:txBody>
        </p:sp>
        <p:sp>
          <p:nvSpPr>
            <p:cNvPr id="10" name="Forma libre: forma 9">
              <a:extLst>
                <a:ext uri="{FF2B5EF4-FFF2-40B4-BE49-F238E27FC236}">
                  <a16:creationId xmlns:a16="http://schemas.microsoft.com/office/drawing/2014/main" id="{9673BC2C-E86C-B30C-5AF1-21B8367891AE}"/>
                </a:ext>
              </a:extLst>
            </p:cNvPr>
            <p:cNvSpPr/>
            <p:nvPr/>
          </p:nvSpPr>
          <p:spPr>
            <a:xfrm>
              <a:off x="7356213" y="2838886"/>
              <a:ext cx="43447" cy="1810273"/>
            </a:xfrm>
            <a:custGeom>
              <a:avLst/>
              <a:gdLst>
                <a:gd name="connsiteX0" fmla="*/ 69669 w 104503"/>
                <a:gd name="connsiteY0" fmla="*/ 0 h 4354286"/>
                <a:gd name="connsiteX1" fmla="*/ 69669 w 104503"/>
                <a:gd name="connsiteY1" fmla="*/ 0 h 4354286"/>
                <a:gd name="connsiteX2" fmla="*/ 95795 w 104503"/>
                <a:gd name="connsiteY2" fmla="*/ 113211 h 4354286"/>
                <a:gd name="connsiteX3" fmla="*/ 69669 w 104503"/>
                <a:gd name="connsiteY3" fmla="*/ 418011 h 4354286"/>
                <a:gd name="connsiteX4" fmla="*/ 60960 w 104503"/>
                <a:gd name="connsiteY4" fmla="*/ 478971 h 4354286"/>
                <a:gd name="connsiteX5" fmla="*/ 34835 w 104503"/>
                <a:gd name="connsiteY5" fmla="*/ 513806 h 4354286"/>
                <a:gd name="connsiteX6" fmla="*/ 43543 w 104503"/>
                <a:gd name="connsiteY6" fmla="*/ 574766 h 4354286"/>
                <a:gd name="connsiteX7" fmla="*/ 60960 w 104503"/>
                <a:gd name="connsiteY7" fmla="*/ 618309 h 4354286"/>
                <a:gd name="connsiteX8" fmla="*/ 69669 w 104503"/>
                <a:gd name="connsiteY8" fmla="*/ 644434 h 4354286"/>
                <a:gd name="connsiteX9" fmla="*/ 78377 w 104503"/>
                <a:gd name="connsiteY9" fmla="*/ 696686 h 4354286"/>
                <a:gd name="connsiteX10" fmla="*/ 87086 w 104503"/>
                <a:gd name="connsiteY10" fmla="*/ 731520 h 4354286"/>
                <a:gd name="connsiteX11" fmla="*/ 69669 w 104503"/>
                <a:gd name="connsiteY11" fmla="*/ 1010194 h 4354286"/>
                <a:gd name="connsiteX12" fmla="*/ 34835 w 104503"/>
                <a:gd name="connsiteY12" fmla="*/ 1071154 h 4354286"/>
                <a:gd name="connsiteX13" fmla="*/ 17417 w 104503"/>
                <a:gd name="connsiteY13" fmla="*/ 1123406 h 4354286"/>
                <a:gd name="connsiteX14" fmla="*/ 17417 w 104503"/>
                <a:gd name="connsiteY14" fmla="*/ 1428206 h 4354286"/>
                <a:gd name="connsiteX15" fmla="*/ 69669 w 104503"/>
                <a:gd name="connsiteY15" fmla="*/ 1550126 h 4354286"/>
                <a:gd name="connsiteX16" fmla="*/ 78377 w 104503"/>
                <a:gd name="connsiteY16" fmla="*/ 1602377 h 4354286"/>
                <a:gd name="connsiteX17" fmla="*/ 95795 w 104503"/>
                <a:gd name="connsiteY17" fmla="*/ 1654629 h 4354286"/>
                <a:gd name="connsiteX18" fmla="*/ 87086 w 104503"/>
                <a:gd name="connsiteY18" fmla="*/ 1689463 h 4354286"/>
                <a:gd name="connsiteX19" fmla="*/ 78377 w 104503"/>
                <a:gd name="connsiteY19" fmla="*/ 1741714 h 4354286"/>
                <a:gd name="connsiteX20" fmla="*/ 60960 w 104503"/>
                <a:gd name="connsiteY20" fmla="*/ 1793966 h 4354286"/>
                <a:gd name="connsiteX21" fmla="*/ 52252 w 104503"/>
                <a:gd name="connsiteY21" fmla="*/ 1828800 h 4354286"/>
                <a:gd name="connsiteX22" fmla="*/ 69669 w 104503"/>
                <a:gd name="connsiteY22" fmla="*/ 2612571 h 4354286"/>
                <a:gd name="connsiteX23" fmla="*/ 95795 w 104503"/>
                <a:gd name="connsiteY23" fmla="*/ 2656114 h 4354286"/>
                <a:gd name="connsiteX24" fmla="*/ 104503 w 104503"/>
                <a:gd name="connsiteY24" fmla="*/ 2725783 h 4354286"/>
                <a:gd name="connsiteX25" fmla="*/ 78377 w 104503"/>
                <a:gd name="connsiteY25" fmla="*/ 2786743 h 4354286"/>
                <a:gd name="connsiteX26" fmla="*/ 69669 w 104503"/>
                <a:gd name="connsiteY26" fmla="*/ 3222171 h 4354286"/>
                <a:gd name="connsiteX27" fmla="*/ 52252 w 104503"/>
                <a:gd name="connsiteY27" fmla="*/ 3727269 h 4354286"/>
                <a:gd name="connsiteX28" fmla="*/ 26126 w 104503"/>
                <a:gd name="connsiteY28" fmla="*/ 3762103 h 4354286"/>
                <a:gd name="connsiteX29" fmla="*/ 0 w 104503"/>
                <a:gd name="connsiteY29" fmla="*/ 3814354 h 4354286"/>
                <a:gd name="connsiteX30" fmla="*/ 17417 w 104503"/>
                <a:gd name="connsiteY30" fmla="*/ 3997234 h 4354286"/>
                <a:gd name="connsiteX31" fmla="*/ 52252 w 104503"/>
                <a:gd name="connsiteY31" fmla="*/ 4093029 h 4354286"/>
                <a:gd name="connsiteX32" fmla="*/ 43543 w 104503"/>
                <a:gd name="connsiteY32" fmla="*/ 4354286 h 435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4503" h="4354286">
                  <a:moveTo>
                    <a:pt x="69669" y="0"/>
                  </a:moveTo>
                  <a:lnTo>
                    <a:pt x="69669" y="0"/>
                  </a:lnTo>
                  <a:cubicBezTo>
                    <a:pt x="78378" y="37737"/>
                    <a:pt x="93953" y="74526"/>
                    <a:pt x="95795" y="113211"/>
                  </a:cubicBezTo>
                  <a:cubicBezTo>
                    <a:pt x="105915" y="325724"/>
                    <a:pt x="109481" y="298575"/>
                    <a:pt x="69669" y="418011"/>
                  </a:cubicBezTo>
                  <a:cubicBezTo>
                    <a:pt x="66766" y="438331"/>
                    <a:pt x="67975" y="459680"/>
                    <a:pt x="60960" y="478971"/>
                  </a:cubicBezTo>
                  <a:cubicBezTo>
                    <a:pt x="56000" y="492611"/>
                    <a:pt x="37431" y="499526"/>
                    <a:pt x="34835" y="513806"/>
                  </a:cubicBezTo>
                  <a:cubicBezTo>
                    <a:pt x="31163" y="534001"/>
                    <a:pt x="38565" y="554853"/>
                    <a:pt x="43543" y="574766"/>
                  </a:cubicBezTo>
                  <a:cubicBezTo>
                    <a:pt x="47334" y="589932"/>
                    <a:pt x="55471" y="603672"/>
                    <a:pt x="60960" y="618309"/>
                  </a:cubicBezTo>
                  <a:cubicBezTo>
                    <a:pt x="64183" y="626904"/>
                    <a:pt x="66766" y="635726"/>
                    <a:pt x="69669" y="644434"/>
                  </a:cubicBezTo>
                  <a:cubicBezTo>
                    <a:pt x="72572" y="661851"/>
                    <a:pt x="74914" y="679371"/>
                    <a:pt x="78377" y="696686"/>
                  </a:cubicBezTo>
                  <a:cubicBezTo>
                    <a:pt x="80724" y="708422"/>
                    <a:pt x="87418" y="719556"/>
                    <a:pt x="87086" y="731520"/>
                  </a:cubicBezTo>
                  <a:cubicBezTo>
                    <a:pt x="84502" y="824557"/>
                    <a:pt x="83821" y="918204"/>
                    <a:pt x="69669" y="1010194"/>
                  </a:cubicBezTo>
                  <a:cubicBezTo>
                    <a:pt x="66110" y="1033325"/>
                    <a:pt x="44642" y="1049905"/>
                    <a:pt x="34835" y="1071154"/>
                  </a:cubicBezTo>
                  <a:cubicBezTo>
                    <a:pt x="27141" y="1087824"/>
                    <a:pt x="23223" y="1105989"/>
                    <a:pt x="17417" y="1123406"/>
                  </a:cubicBezTo>
                  <a:cubicBezTo>
                    <a:pt x="-1462" y="1236685"/>
                    <a:pt x="-9437" y="1263243"/>
                    <a:pt x="17417" y="1428206"/>
                  </a:cubicBezTo>
                  <a:cubicBezTo>
                    <a:pt x="24521" y="1471847"/>
                    <a:pt x="69669" y="1550126"/>
                    <a:pt x="69669" y="1550126"/>
                  </a:cubicBezTo>
                  <a:cubicBezTo>
                    <a:pt x="72572" y="1567543"/>
                    <a:pt x="74094" y="1585247"/>
                    <a:pt x="78377" y="1602377"/>
                  </a:cubicBezTo>
                  <a:cubicBezTo>
                    <a:pt x="82830" y="1620188"/>
                    <a:pt x="93968" y="1636361"/>
                    <a:pt x="95795" y="1654629"/>
                  </a:cubicBezTo>
                  <a:cubicBezTo>
                    <a:pt x="96986" y="1666538"/>
                    <a:pt x="89433" y="1677727"/>
                    <a:pt x="87086" y="1689463"/>
                  </a:cubicBezTo>
                  <a:cubicBezTo>
                    <a:pt x="83623" y="1706777"/>
                    <a:pt x="82660" y="1724584"/>
                    <a:pt x="78377" y="1741714"/>
                  </a:cubicBezTo>
                  <a:cubicBezTo>
                    <a:pt x="73924" y="1759525"/>
                    <a:pt x="66235" y="1776381"/>
                    <a:pt x="60960" y="1793966"/>
                  </a:cubicBezTo>
                  <a:cubicBezTo>
                    <a:pt x="57521" y="1805430"/>
                    <a:pt x="55155" y="1817189"/>
                    <a:pt x="52252" y="1828800"/>
                  </a:cubicBezTo>
                  <a:cubicBezTo>
                    <a:pt x="58058" y="2090057"/>
                    <a:pt x="55934" y="2351611"/>
                    <a:pt x="69669" y="2612571"/>
                  </a:cubicBezTo>
                  <a:cubicBezTo>
                    <a:pt x="70559" y="2629474"/>
                    <a:pt x="90817" y="2639936"/>
                    <a:pt x="95795" y="2656114"/>
                  </a:cubicBezTo>
                  <a:cubicBezTo>
                    <a:pt x="102678" y="2678483"/>
                    <a:pt x="101600" y="2702560"/>
                    <a:pt x="104503" y="2725783"/>
                  </a:cubicBezTo>
                  <a:cubicBezTo>
                    <a:pt x="95794" y="2746103"/>
                    <a:pt x="84971" y="2765642"/>
                    <a:pt x="78377" y="2786743"/>
                  </a:cubicBezTo>
                  <a:cubicBezTo>
                    <a:pt x="33862" y="2929190"/>
                    <a:pt x="65966" y="3070338"/>
                    <a:pt x="69669" y="3222171"/>
                  </a:cubicBezTo>
                  <a:cubicBezTo>
                    <a:pt x="63863" y="3390537"/>
                    <a:pt x="65794" y="3559348"/>
                    <a:pt x="52252" y="3727269"/>
                  </a:cubicBezTo>
                  <a:cubicBezTo>
                    <a:pt x="51085" y="3741736"/>
                    <a:pt x="33594" y="3749657"/>
                    <a:pt x="26126" y="3762103"/>
                  </a:cubicBezTo>
                  <a:cubicBezTo>
                    <a:pt x="16107" y="3778801"/>
                    <a:pt x="8709" y="3796937"/>
                    <a:pt x="0" y="3814354"/>
                  </a:cubicBezTo>
                  <a:cubicBezTo>
                    <a:pt x="5806" y="3875314"/>
                    <a:pt x="8443" y="3936659"/>
                    <a:pt x="17417" y="3997234"/>
                  </a:cubicBezTo>
                  <a:cubicBezTo>
                    <a:pt x="20047" y="4014987"/>
                    <a:pt x="44817" y="4074441"/>
                    <a:pt x="52252" y="4093029"/>
                  </a:cubicBezTo>
                  <a:cubicBezTo>
                    <a:pt x="42300" y="4302005"/>
                    <a:pt x="43543" y="4214880"/>
                    <a:pt x="43543" y="4354286"/>
                  </a:cubicBezTo>
                </a:path>
              </a:pathLst>
            </a:custGeom>
            <a:noFill/>
            <a:ln w="38100">
              <a:solidFill>
                <a:srgbClr val="00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748"/>
            </a:p>
          </p:txBody>
        </p:sp>
        <p:sp>
          <p:nvSpPr>
            <p:cNvPr id="11" name="Forma libre: forma 10">
              <a:extLst>
                <a:ext uri="{FF2B5EF4-FFF2-40B4-BE49-F238E27FC236}">
                  <a16:creationId xmlns:a16="http://schemas.microsoft.com/office/drawing/2014/main" id="{A20EDDBE-3757-1EE8-A044-E2B85ACB8D06}"/>
                </a:ext>
              </a:extLst>
            </p:cNvPr>
            <p:cNvSpPr/>
            <p:nvPr/>
          </p:nvSpPr>
          <p:spPr>
            <a:xfrm>
              <a:off x="7356214" y="2838886"/>
              <a:ext cx="268430" cy="1810273"/>
            </a:xfrm>
            <a:custGeom>
              <a:avLst/>
              <a:gdLst>
                <a:gd name="connsiteX0" fmla="*/ 69669 w 104503"/>
                <a:gd name="connsiteY0" fmla="*/ 0 h 4354286"/>
                <a:gd name="connsiteX1" fmla="*/ 69669 w 104503"/>
                <a:gd name="connsiteY1" fmla="*/ 0 h 4354286"/>
                <a:gd name="connsiteX2" fmla="*/ 95795 w 104503"/>
                <a:gd name="connsiteY2" fmla="*/ 113211 h 4354286"/>
                <a:gd name="connsiteX3" fmla="*/ 69669 w 104503"/>
                <a:gd name="connsiteY3" fmla="*/ 418011 h 4354286"/>
                <a:gd name="connsiteX4" fmla="*/ 60960 w 104503"/>
                <a:gd name="connsiteY4" fmla="*/ 478971 h 4354286"/>
                <a:gd name="connsiteX5" fmla="*/ 34835 w 104503"/>
                <a:gd name="connsiteY5" fmla="*/ 513806 h 4354286"/>
                <a:gd name="connsiteX6" fmla="*/ 43543 w 104503"/>
                <a:gd name="connsiteY6" fmla="*/ 574766 h 4354286"/>
                <a:gd name="connsiteX7" fmla="*/ 60960 w 104503"/>
                <a:gd name="connsiteY7" fmla="*/ 618309 h 4354286"/>
                <a:gd name="connsiteX8" fmla="*/ 69669 w 104503"/>
                <a:gd name="connsiteY8" fmla="*/ 644434 h 4354286"/>
                <a:gd name="connsiteX9" fmla="*/ 78377 w 104503"/>
                <a:gd name="connsiteY9" fmla="*/ 696686 h 4354286"/>
                <a:gd name="connsiteX10" fmla="*/ 87086 w 104503"/>
                <a:gd name="connsiteY10" fmla="*/ 731520 h 4354286"/>
                <a:gd name="connsiteX11" fmla="*/ 69669 w 104503"/>
                <a:gd name="connsiteY11" fmla="*/ 1010194 h 4354286"/>
                <a:gd name="connsiteX12" fmla="*/ 34835 w 104503"/>
                <a:gd name="connsiteY12" fmla="*/ 1071154 h 4354286"/>
                <a:gd name="connsiteX13" fmla="*/ 17417 w 104503"/>
                <a:gd name="connsiteY13" fmla="*/ 1123406 h 4354286"/>
                <a:gd name="connsiteX14" fmla="*/ 17417 w 104503"/>
                <a:gd name="connsiteY14" fmla="*/ 1428206 h 4354286"/>
                <a:gd name="connsiteX15" fmla="*/ 69669 w 104503"/>
                <a:gd name="connsiteY15" fmla="*/ 1550126 h 4354286"/>
                <a:gd name="connsiteX16" fmla="*/ 78377 w 104503"/>
                <a:gd name="connsiteY16" fmla="*/ 1602377 h 4354286"/>
                <a:gd name="connsiteX17" fmla="*/ 95795 w 104503"/>
                <a:gd name="connsiteY17" fmla="*/ 1654629 h 4354286"/>
                <a:gd name="connsiteX18" fmla="*/ 87086 w 104503"/>
                <a:gd name="connsiteY18" fmla="*/ 1689463 h 4354286"/>
                <a:gd name="connsiteX19" fmla="*/ 78377 w 104503"/>
                <a:gd name="connsiteY19" fmla="*/ 1741714 h 4354286"/>
                <a:gd name="connsiteX20" fmla="*/ 60960 w 104503"/>
                <a:gd name="connsiteY20" fmla="*/ 1793966 h 4354286"/>
                <a:gd name="connsiteX21" fmla="*/ 52252 w 104503"/>
                <a:gd name="connsiteY21" fmla="*/ 1828800 h 4354286"/>
                <a:gd name="connsiteX22" fmla="*/ 69669 w 104503"/>
                <a:gd name="connsiteY22" fmla="*/ 2612571 h 4354286"/>
                <a:gd name="connsiteX23" fmla="*/ 95795 w 104503"/>
                <a:gd name="connsiteY23" fmla="*/ 2656114 h 4354286"/>
                <a:gd name="connsiteX24" fmla="*/ 104503 w 104503"/>
                <a:gd name="connsiteY24" fmla="*/ 2725783 h 4354286"/>
                <a:gd name="connsiteX25" fmla="*/ 78377 w 104503"/>
                <a:gd name="connsiteY25" fmla="*/ 2786743 h 4354286"/>
                <a:gd name="connsiteX26" fmla="*/ 69669 w 104503"/>
                <a:gd name="connsiteY26" fmla="*/ 3222171 h 4354286"/>
                <a:gd name="connsiteX27" fmla="*/ 52252 w 104503"/>
                <a:gd name="connsiteY27" fmla="*/ 3727269 h 4354286"/>
                <a:gd name="connsiteX28" fmla="*/ 26126 w 104503"/>
                <a:gd name="connsiteY28" fmla="*/ 3762103 h 4354286"/>
                <a:gd name="connsiteX29" fmla="*/ 0 w 104503"/>
                <a:gd name="connsiteY29" fmla="*/ 3814354 h 4354286"/>
                <a:gd name="connsiteX30" fmla="*/ 17417 w 104503"/>
                <a:gd name="connsiteY30" fmla="*/ 3997234 h 4354286"/>
                <a:gd name="connsiteX31" fmla="*/ 52252 w 104503"/>
                <a:gd name="connsiteY31" fmla="*/ 4093029 h 4354286"/>
                <a:gd name="connsiteX32" fmla="*/ 43543 w 104503"/>
                <a:gd name="connsiteY32" fmla="*/ 4354286 h 4354286"/>
                <a:gd name="connsiteX0" fmla="*/ 69669 w 104503"/>
                <a:gd name="connsiteY0" fmla="*/ 0 h 4354286"/>
                <a:gd name="connsiteX1" fmla="*/ 69669 w 104503"/>
                <a:gd name="connsiteY1" fmla="*/ 0 h 4354286"/>
                <a:gd name="connsiteX2" fmla="*/ 95795 w 104503"/>
                <a:gd name="connsiteY2" fmla="*/ 113211 h 4354286"/>
                <a:gd name="connsiteX3" fmla="*/ 69669 w 104503"/>
                <a:gd name="connsiteY3" fmla="*/ 418011 h 4354286"/>
                <a:gd name="connsiteX4" fmla="*/ 60960 w 104503"/>
                <a:gd name="connsiteY4" fmla="*/ 478971 h 4354286"/>
                <a:gd name="connsiteX5" fmla="*/ 34835 w 104503"/>
                <a:gd name="connsiteY5" fmla="*/ 513806 h 4354286"/>
                <a:gd name="connsiteX6" fmla="*/ 43543 w 104503"/>
                <a:gd name="connsiteY6" fmla="*/ 574766 h 4354286"/>
                <a:gd name="connsiteX7" fmla="*/ 60960 w 104503"/>
                <a:gd name="connsiteY7" fmla="*/ 618309 h 4354286"/>
                <a:gd name="connsiteX8" fmla="*/ 69669 w 104503"/>
                <a:gd name="connsiteY8" fmla="*/ 644434 h 4354286"/>
                <a:gd name="connsiteX9" fmla="*/ 78377 w 104503"/>
                <a:gd name="connsiteY9" fmla="*/ 696686 h 4354286"/>
                <a:gd name="connsiteX10" fmla="*/ 87086 w 104503"/>
                <a:gd name="connsiteY10" fmla="*/ 731520 h 4354286"/>
                <a:gd name="connsiteX11" fmla="*/ 69669 w 104503"/>
                <a:gd name="connsiteY11" fmla="*/ 1010194 h 4354286"/>
                <a:gd name="connsiteX12" fmla="*/ 34835 w 104503"/>
                <a:gd name="connsiteY12" fmla="*/ 1071154 h 4354286"/>
                <a:gd name="connsiteX13" fmla="*/ 17417 w 104503"/>
                <a:gd name="connsiteY13" fmla="*/ 1123406 h 4354286"/>
                <a:gd name="connsiteX14" fmla="*/ 51007 w 104503"/>
                <a:gd name="connsiteY14" fmla="*/ 1334900 h 4354286"/>
                <a:gd name="connsiteX15" fmla="*/ 69669 w 104503"/>
                <a:gd name="connsiteY15" fmla="*/ 1550126 h 4354286"/>
                <a:gd name="connsiteX16" fmla="*/ 78377 w 104503"/>
                <a:gd name="connsiteY16" fmla="*/ 1602377 h 4354286"/>
                <a:gd name="connsiteX17" fmla="*/ 95795 w 104503"/>
                <a:gd name="connsiteY17" fmla="*/ 1654629 h 4354286"/>
                <a:gd name="connsiteX18" fmla="*/ 87086 w 104503"/>
                <a:gd name="connsiteY18" fmla="*/ 1689463 h 4354286"/>
                <a:gd name="connsiteX19" fmla="*/ 78377 w 104503"/>
                <a:gd name="connsiteY19" fmla="*/ 1741714 h 4354286"/>
                <a:gd name="connsiteX20" fmla="*/ 60960 w 104503"/>
                <a:gd name="connsiteY20" fmla="*/ 1793966 h 4354286"/>
                <a:gd name="connsiteX21" fmla="*/ 52252 w 104503"/>
                <a:gd name="connsiteY21" fmla="*/ 1828800 h 4354286"/>
                <a:gd name="connsiteX22" fmla="*/ 69669 w 104503"/>
                <a:gd name="connsiteY22" fmla="*/ 2612571 h 4354286"/>
                <a:gd name="connsiteX23" fmla="*/ 95795 w 104503"/>
                <a:gd name="connsiteY23" fmla="*/ 2656114 h 4354286"/>
                <a:gd name="connsiteX24" fmla="*/ 104503 w 104503"/>
                <a:gd name="connsiteY24" fmla="*/ 2725783 h 4354286"/>
                <a:gd name="connsiteX25" fmla="*/ 78377 w 104503"/>
                <a:gd name="connsiteY25" fmla="*/ 2786743 h 4354286"/>
                <a:gd name="connsiteX26" fmla="*/ 69669 w 104503"/>
                <a:gd name="connsiteY26" fmla="*/ 3222171 h 4354286"/>
                <a:gd name="connsiteX27" fmla="*/ 52252 w 104503"/>
                <a:gd name="connsiteY27" fmla="*/ 3727269 h 4354286"/>
                <a:gd name="connsiteX28" fmla="*/ 26126 w 104503"/>
                <a:gd name="connsiteY28" fmla="*/ 3762103 h 4354286"/>
                <a:gd name="connsiteX29" fmla="*/ 0 w 104503"/>
                <a:gd name="connsiteY29" fmla="*/ 3814354 h 4354286"/>
                <a:gd name="connsiteX30" fmla="*/ 17417 w 104503"/>
                <a:gd name="connsiteY30" fmla="*/ 3997234 h 4354286"/>
                <a:gd name="connsiteX31" fmla="*/ 52252 w 104503"/>
                <a:gd name="connsiteY31" fmla="*/ 4093029 h 4354286"/>
                <a:gd name="connsiteX32" fmla="*/ 43543 w 104503"/>
                <a:gd name="connsiteY32" fmla="*/ 4354286 h 4354286"/>
                <a:gd name="connsiteX0" fmla="*/ 69669 w 319802"/>
                <a:gd name="connsiteY0" fmla="*/ 0 h 4354286"/>
                <a:gd name="connsiteX1" fmla="*/ 69669 w 319802"/>
                <a:gd name="connsiteY1" fmla="*/ 0 h 4354286"/>
                <a:gd name="connsiteX2" fmla="*/ 95795 w 319802"/>
                <a:gd name="connsiteY2" fmla="*/ 113211 h 4354286"/>
                <a:gd name="connsiteX3" fmla="*/ 69669 w 319802"/>
                <a:gd name="connsiteY3" fmla="*/ 418011 h 4354286"/>
                <a:gd name="connsiteX4" fmla="*/ 60960 w 319802"/>
                <a:gd name="connsiteY4" fmla="*/ 478971 h 4354286"/>
                <a:gd name="connsiteX5" fmla="*/ 34835 w 319802"/>
                <a:gd name="connsiteY5" fmla="*/ 513806 h 4354286"/>
                <a:gd name="connsiteX6" fmla="*/ 43543 w 319802"/>
                <a:gd name="connsiteY6" fmla="*/ 574766 h 4354286"/>
                <a:gd name="connsiteX7" fmla="*/ 60960 w 319802"/>
                <a:gd name="connsiteY7" fmla="*/ 618309 h 4354286"/>
                <a:gd name="connsiteX8" fmla="*/ 69669 w 319802"/>
                <a:gd name="connsiteY8" fmla="*/ 644434 h 4354286"/>
                <a:gd name="connsiteX9" fmla="*/ 78377 w 319802"/>
                <a:gd name="connsiteY9" fmla="*/ 696686 h 4354286"/>
                <a:gd name="connsiteX10" fmla="*/ 87086 w 319802"/>
                <a:gd name="connsiteY10" fmla="*/ 731520 h 4354286"/>
                <a:gd name="connsiteX11" fmla="*/ 69669 w 319802"/>
                <a:gd name="connsiteY11" fmla="*/ 1010194 h 4354286"/>
                <a:gd name="connsiteX12" fmla="*/ 34835 w 319802"/>
                <a:gd name="connsiteY12" fmla="*/ 1071154 h 4354286"/>
                <a:gd name="connsiteX13" fmla="*/ 17417 w 319802"/>
                <a:gd name="connsiteY13" fmla="*/ 1123406 h 4354286"/>
                <a:gd name="connsiteX14" fmla="*/ 51007 w 319802"/>
                <a:gd name="connsiteY14" fmla="*/ 1334900 h 4354286"/>
                <a:gd name="connsiteX15" fmla="*/ 319729 w 319802"/>
                <a:gd name="connsiteY15" fmla="*/ 1453087 h 4354286"/>
                <a:gd name="connsiteX16" fmla="*/ 78377 w 319802"/>
                <a:gd name="connsiteY16" fmla="*/ 1602377 h 4354286"/>
                <a:gd name="connsiteX17" fmla="*/ 95795 w 319802"/>
                <a:gd name="connsiteY17" fmla="*/ 1654629 h 4354286"/>
                <a:gd name="connsiteX18" fmla="*/ 87086 w 319802"/>
                <a:gd name="connsiteY18" fmla="*/ 1689463 h 4354286"/>
                <a:gd name="connsiteX19" fmla="*/ 78377 w 319802"/>
                <a:gd name="connsiteY19" fmla="*/ 1741714 h 4354286"/>
                <a:gd name="connsiteX20" fmla="*/ 60960 w 319802"/>
                <a:gd name="connsiteY20" fmla="*/ 1793966 h 4354286"/>
                <a:gd name="connsiteX21" fmla="*/ 52252 w 319802"/>
                <a:gd name="connsiteY21" fmla="*/ 1828800 h 4354286"/>
                <a:gd name="connsiteX22" fmla="*/ 69669 w 319802"/>
                <a:gd name="connsiteY22" fmla="*/ 2612571 h 4354286"/>
                <a:gd name="connsiteX23" fmla="*/ 95795 w 319802"/>
                <a:gd name="connsiteY23" fmla="*/ 2656114 h 4354286"/>
                <a:gd name="connsiteX24" fmla="*/ 104503 w 319802"/>
                <a:gd name="connsiteY24" fmla="*/ 2725783 h 4354286"/>
                <a:gd name="connsiteX25" fmla="*/ 78377 w 319802"/>
                <a:gd name="connsiteY25" fmla="*/ 2786743 h 4354286"/>
                <a:gd name="connsiteX26" fmla="*/ 69669 w 319802"/>
                <a:gd name="connsiteY26" fmla="*/ 3222171 h 4354286"/>
                <a:gd name="connsiteX27" fmla="*/ 52252 w 319802"/>
                <a:gd name="connsiteY27" fmla="*/ 3727269 h 4354286"/>
                <a:gd name="connsiteX28" fmla="*/ 26126 w 319802"/>
                <a:gd name="connsiteY28" fmla="*/ 3762103 h 4354286"/>
                <a:gd name="connsiteX29" fmla="*/ 0 w 319802"/>
                <a:gd name="connsiteY29" fmla="*/ 3814354 h 4354286"/>
                <a:gd name="connsiteX30" fmla="*/ 17417 w 319802"/>
                <a:gd name="connsiteY30" fmla="*/ 3997234 h 4354286"/>
                <a:gd name="connsiteX31" fmla="*/ 52252 w 319802"/>
                <a:gd name="connsiteY31" fmla="*/ 4093029 h 4354286"/>
                <a:gd name="connsiteX32" fmla="*/ 43543 w 319802"/>
                <a:gd name="connsiteY32" fmla="*/ 4354286 h 4354286"/>
                <a:gd name="connsiteX0" fmla="*/ 69669 w 560913"/>
                <a:gd name="connsiteY0" fmla="*/ 0 h 4354286"/>
                <a:gd name="connsiteX1" fmla="*/ 69669 w 560913"/>
                <a:gd name="connsiteY1" fmla="*/ 0 h 4354286"/>
                <a:gd name="connsiteX2" fmla="*/ 95795 w 560913"/>
                <a:gd name="connsiteY2" fmla="*/ 113211 h 4354286"/>
                <a:gd name="connsiteX3" fmla="*/ 69669 w 560913"/>
                <a:gd name="connsiteY3" fmla="*/ 418011 h 4354286"/>
                <a:gd name="connsiteX4" fmla="*/ 60960 w 560913"/>
                <a:gd name="connsiteY4" fmla="*/ 478971 h 4354286"/>
                <a:gd name="connsiteX5" fmla="*/ 34835 w 560913"/>
                <a:gd name="connsiteY5" fmla="*/ 513806 h 4354286"/>
                <a:gd name="connsiteX6" fmla="*/ 43543 w 560913"/>
                <a:gd name="connsiteY6" fmla="*/ 574766 h 4354286"/>
                <a:gd name="connsiteX7" fmla="*/ 60960 w 560913"/>
                <a:gd name="connsiteY7" fmla="*/ 618309 h 4354286"/>
                <a:gd name="connsiteX8" fmla="*/ 69669 w 560913"/>
                <a:gd name="connsiteY8" fmla="*/ 644434 h 4354286"/>
                <a:gd name="connsiteX9" fmla="*/ 78377 w 560913"/>
                <a:gd name="connsiteY9" fmla="*/ 696686 h 4354286"/>
                <a:gd name="connsiteX10" fmla="*/ 87086 w 560913"/>
                <a:gd name="connsiteY10" fmla="*/ 731520 h 4354286"/>
                <a:gd name="connsiteX11" fmla="*/ 69669 w 560913"/>
                <a:gd name="connsiteY11" fmla="*/ 1010194 h 4354286"/>
                <a:gd name="connsiteX12" fmla="*/ 34835 w 560913"/>
                <a:gd name="connsiteY12" fmla="*/ 1071154 h 4354286"/>
                <a:gd name="connsiteX13" fmla="*/ 17417 w 560913"/>
                <a:gd name="connsiteY13" fmla="*/ 1123406 h 4354286"/>
                <a:gd name="connsiteX14" fmla="*/ 51007 w 560913"/>
                <a:gd name="connsiteY14" fmla="*/ 1334900 h 4354286"/>
                <a:gd name="connsiteX15" fmla="*/ 319729 w 560913"/>
                <a:gd name="connsiteY15" fmla="*/ 1453087 h 4354286"/>
                <a:gd name="connsiteX16" fmla="*/ 556104 w 560913"/>
                <a:gd name="connsiteY16" fmla="*/ 1594912 h 4354286"/>
                <a:gd name="connsiteX17" fmla="*/ 95795 w 560913"/>
                <a:gd name="connsiteY17" fmla="*/ 1654629 h 4354286"/>
                <a:gd name="connsiteX18" fmla="*/ 87086 w 560913"/>
                <a:gd name="connsiteY18" fmla="*/ 1689463 h 4354286"/>
                <a:gd name="connsiteX19" fmla="*/ 78377 w 560913"/>
                <a:gd name="connsiteY19" fmla="*/ 1741714 h 4354286"/>
                <a:gd name="connsiteX20" fmla="*/ 60960 w 560913"/>
                <a:gd name="connsiteY20" fmla="*/ 1793966 h 4354286"/>
                <a:gd name="connsiteX21" fmla="*/ 52252 w 560913"/>
                <a:gd name="connsiteY21" fmla="*/ 1828800 h 4354286"/>
                <a:gd name="connsiteX22" fmla="*/ 69669 w 560913"/>
                <a:gd name="connsiteY22" fmla="*/ 2612571 h 4354286"/>
                <a:gd name="connsiteX23" fmla="*/ 95795 w 560913"/>
                <a:gd name="connsiteY23" fmla="*/ 2656114 h 4354286"/>
                <a:gd name="connsiteX24" fmla="*/ 104503 w 560913"/>
                <a:gd name="connsiteY24" fmla="*/ 2725783 h 4354286"/>
                <a:gd name="connsiteX25" fmla="*/ 78377 w 560913"/>
                <a:gd name="connsiteY25" fmla="*/ 2786743 h 4354286"/>
                <a:gd name="connsiteX26" fmla="*/ 69669 w 560913"/>
                <a:gd name="connsiteY26" fmla="*/ 3222171 h 4354286"/>
                <a:gd name="connsiteX27" fmla="*/ 52252 w 560913"/>
                <a:gd name="connsiteY27" fmla="*/ 3727269 h 4354286"/>
                <a:gd name="connsiteX28" fmla="*/ 26126 w 560913"/>
                <a:gd name="connsiteY28" fmla="*/ 3762103 h 4354286"/>
                <a:gd name="connsiteX29" fmla="*/ 0 w 560913"/>
                <a:gd name="connsiteY29" fmla="*/ 3814354 h 4354286"/>
                <a:gd name="connsiteX30" fmla="*/ 17417 w 560913"/>
                <a:gd name="connsiteY30" fmla="*/ 3997234 h 4354286"/>
                <a:gd name="connsiteX31" fmla="*/ 52252 w 560913"/>
                <a:gd name="connsiteY31" fmla="*/ 4093029 h 4354286"/>
                <a:gd name="connsiteX32" fmla="*/ 43543 w 560913"/>
                <a:gd name="connsiteY32" fmla="*/ 4354286 h 4354286"/>
                <a:gd name="connsiteX0" fmla="*/ 69669 w 557665"/>
                <a:gd name="connsiteY0" fmla="*/ 0 h 4354286"/>
                <a:gd name="connsiteX1" fmla="*/ 69669 w 557665"/>
                <a:gd name="connsiteY1" fmla="*/ 0 h 4354286"/>
                <a:gd name="connsiteX2" fmla="*/ 95795 w 557665"/>
                <a:gd name="connsiteY2" fmla="*/ 113211 h 4354286"/>
                <a:gd name="connsiteX3" fmla="*/ 69669 w 557665"/>
                <a:gd name="connsiteY3" fmla="*/ 418011 h 4354286"/>
                <a:gd name="connsiteX4" fmla="*/ 60960 w 557665"/>
                <a:gd name="connsiteY4" fmla="*/ 478971 h 4354286"/>
                <a:gd name="connsiteX5" fmla="*/ 34835 w 557665"/>
                <a:gd name="connsiteY5" fmla="*/ 513806 h 4354286"/>
                <a:gd name="connsiteX6" fmla="*/ 43543 w 557665"/>
                <a:gd name="connsiteY6" fmla="*/ 574766 h 4354286"/>
                <a:gd name="connsiteX7" fmla="*/ 60960 w 557665"/>
                <a:gd name="connsiteY7" fmla="*/ 618309 h 4354286"/>
                <a:gd name="connsiteX8" fmla="*/ 69669 w 557665"/>
                <a:gd name="connsiteY8" fmla="*/ 644434 h 4354286"/>
                <a:gd name="connsiteX9" fmla="*/ 78377 w 557665"/>
                <a:gd name="connsiteY9" fmla="*/ 696686 h 4354286"/>
                <a:gd name="connsiteX10" fmla="*/ 87086 w 557665"/>
                <a:gd name="connsiteY10" fmla="*/ 731520 h 4354286"/>
                <a:gd name="connsiteX11" fmla="*/ 69669 w 557665"/>
                <a:gd name="connsiteY11" fmla="*/ 1010194 h 4354286"/>
                <a:gd name="connsiteX12" fmla="*/ 34835 w 557665"/>
                <a:gd name="connsiteY12" fmla="*/ 1071154 h 4354286"/>
                <a:gd name="connsiteX13" fmla="*/ 17417 w 557665"/>
                <a:gd name="connsiteY13" fmla="*/ 1123406 h 4354286"/>
                <a:gd name="connsiteX14" fmla="*/ 51007 w 557665"/>
                <a:gd name="connsiteY14" fmla="*/ 1334900 h 4354286"/>
                <a:gd name="connsiteX15" fmla="*/ 319729 w 557665"/>
                <a:gd name="connsiteY15" fmla="*/ 1453087 h 4354286"/>
                <a:gd name="connsiteX16" fmla="*/ 556104 w 557665"/>
                <a:gd name="connsiteY16" fmla="*/ 1594912 h 4354286"/>
                <a:gd name="connsiteX17" fmla="*/ 405572 w 557665"/>
                <a:gd name="connsiteY17" fmla="*/ 1703148 h 4354286"/>
                <a:gd name="connsiteX18" fmla="*/ 87086 w 557665"/>
                <a:gd name="connsiteY18" fmla="*/ 1689463 h 4354286"/>
                <a:gd name="connsiteX19" fmla="*/ 78377 w 557665"/>
                <a:gd name="connsiteY19" fmla="*/ 1741714 h 4354286"/>
                <a:gd name="connsiteX20" fmla="*/ 60960 w 557665"/>
                <a:gd name="connsiteY20" fmla="*/ 1793966 h 4354286"/>
                <a:gd name="connsiteX21" fmla="*/ 52252 w 557665"/>
                <a:gd name="connsiteY21" fmla="*/ 1828800 h 4354286"/>
                <a:gd name="connsiteX22" fmla="*/ 69669 w 557665"/>
                <a:gd name="connsiteY22" fmla="*/ 2612571 h 4354286"/>
                <a:gd name="connsiteX23" fmla="*/ 95795 w 557665"/>
                <a:gd name="connsiteY23" fmla="*/ 2656114 h 4354286"/>
                <a:gd name="connsiteX24" fmla="*/ 104503 w 557665"/>
                <a:gd name="connsiteY24" fmla="*/ 2725783 h 4354286"/>
                <a:gd name="connsiteX25" fmla="*/ 78377 w 557665"/>
                <a:gd name="connsiteY25" fmla="*/ 2786743 h 4354286"/>
                <a:gd name="connsiteX26" fmla="*/ 69669 w 557665"/>
                <a:gd name="connsiteY26" fmla="*/ 3222171 h 4354286"/>
                <a:gd name="connsiteX27" fmla="*/ 52252 w 557665"/>
                <a:gd name="connsiteY27" fmla="*/ 3727269 h 4354286"/>
                <a:gd name="connsiteX28" fmla="*/ 26126 w 557665"/>
                <a:gd name="connsiteY28" fmla="*/ 3762103 h 4354286"/>
                <a:gd name="connsiteX29" fmla="*/ 0 w 557665"/>
                <a:gd name="connsiteY29" fmla="*/ 3814354 h 4354286"/>
                <a:gd name="connsiteX30" fmla="*/ 17417 w 557665"/>
                <a:gd name="connsiteY30" fmla="*/ 3997234 h 4354286"/>
                <a:gd name="connsiteX31" fmla="*/ 52252 w 557665"/>
                <a:gd name="connsiteY31" fmla="*/ 4093029 h 4354286"/>
                <a:gd name="connsiteX32" fmla="*/ 43543 w 557665"/>
                <a:gd name="connsiteY32" fmla="*/ 4354286 h 4354286"/>
                <a:gd name="connsiteX0" fmla="*/ 69669 w 557418"/>
                <a:gd name="connsiteY0" fmla="*/ 0 h 4354286"/>
                <a:gd name="connsiteX1" fmla="*/ 69669 w 557418"/>
                <a:gd name="connsiteY1" fmla="*/ 0 h 4354286"/>
                <a:gd name="connsiteX2" fmla="*/ 95795 w 557418"/>
                <a:gd name="connsiteY2" fmla="*/ 113211 h 4354286"/>
                <a:gd name="connsiteX3" fmla="*/ 69669 w 557418"/>
                <a:gd name="connsiteY3" fmla="*/ 418011 h 4354286"/>
                <a:gd name="connsiteX4" fmla="*/ 60960 w 557418"/>
                <a:gd name="connsiteY4" fmla="*/ 478971 h 4354286"/>
                <a:gd name="connsiteX5" fmla="*/ 34835 w 557418"/>
                <a:gd name="connsiteY5" fmla="*/ 513806 h 4354286"/>
                <a:gd name="connsiteX6" fmla="*/ 43543 w 557418"/>
                <a:gd name="connsiteY6" fmla="*/ 574766 h 4354286"/>
                <a:gd name="connsiteX7" fmla="*/ 60960 w 557418"/>
                <a:gd name="connsiteY7" fmla="*/ 618309 h 4354286"/>
                <a:gd name="connsiteX8" fmla="*/ 69669 w 557418"/>
                <a:gd name="connsiteY8" fmla="*/ 644434 h 4354286"/>
                <a:gd name="connsiteX9" fmla="*/ 78377 w 557418"/>
                <a:gd name="connsiteY9" fmla="*/ 696686 h 4354286"/>
                <a:gd name="connsiteX10" fmla="*/ 87086 w 557418"/>
                <a:gd name="connsiteY10" fmla="*/ 731520 h 4354286"/>
                <a:gd name="connsiteX11" fmla="*/ 69669 w 557418"/>
                <a:gd name="connsiteY11" fmla="*/ 1010194 h 4354286"/>
                <a:gd name="connsiteX12" fmla="*/ 34835 w 557418"/>
                <a:gd name="connsiteY12" fmla="*/ 1071154 h 4354286"/>
                <a:gd name="connsiteX13" fmla="*/ 17417 w 557418"/>
                <a:gd name="connsiteY13" fmla="*/ 1123406 h 4354286"/>
                <a:gd name="connsiteX14" fmla="*/ 51007 w 557418"/>
                <a:gd name="connsiteY14" fmla="*/ 1334900 h 4354286"/>
                <a:gd name="connsiteX15" fmla="*/ 319729 w 557418"/>
                <a:gd name="connsiteY15" fmla="*/ 1453087 h 4354286"/>
                <a:gd name="connsiteX16" fmla="*/ 556104 w 557418"/>
                <a:gd name="connsiteY16" fmla="*/ 1594912 h 4354286"/>
                <a:gd name="connsiteX17" fmla="*/ 405572 w 557418"/>
                <a:gd name="connsiteY17" fmla="*/ 1703148 h 4354286"/>
                <a:gd name="connsiteX18" fmla="*/ 202786 w 557418"/>
                <a:gd name="connsiteY18" fmla="*/ 1812627 h 4354286"/>
                <a:gd name="connsiteX19" fmla="*/ 78377 w 557418"/>
                <a:gd name="connsiteY19" fmla="*/ 1741714 h 4354286"/>
                <a:gd name="connsiteX20" fmla="*/ 60960 w 557418"/>
                <a:gd name="connsiteY20" fmla="*/ 1793966 h 4354286"/>
                <a:gd name="connsiteX21" fmla="*/ 52252 w 557418"/>
                <a:gd name="connsiteY21" fmla="*/ 1828800 h 4354286"/>
                <a:gd name="connsiteX22" fmla="*/ 69669 w 557418"/>
                <a:gd name="connsiteY22" fmla="*/ 2612571 h 4354286"/>
                <a:gd name="connsiteX23" fmla="*/ 95795 w 557418"/>
                <a:gd name="connsiteY23" fmla="*/ 2656114 h 4354286"/>
                <a:gd name="connsiteX24" fmla="*/ 104503 w 557418"/>
                <a:gd name="connsiteY24" fmla="*/ 2725783 h 4354286"/>
                <a:gd name="connsiteX25" fmla="*/ 78377 w 557418"/>
                <a:gd name="connsiteY25" fmla="*/ 2786743 h 4354286"/>
                <a:gd name="connsiteX26" fmla="*/ 69669 w 557418"/>
                <a:gd name="connsiteY26" fmla="*/ 3222171 h 4354286"/>
                <a:gd name="connsiteX27" fmla="*/ 52252 w 557418"/>
                <a:gd name="connsiteY27" fmla="*/ 3727269 h 4354286"/>
                <a:gd name="connsiteX28" fmla="*/ 26126 w 557418"/>
                <a:gd name="connsiteY28" fmla="*/ 3762103 h 4354286"/>
                <a:gd name="connsiteX29" fmla="*/ 0 w 557418"/>
                <a:gd name="connsiteY29" fmla="*/ 3814354 h 4354286"/>
                <a:gd name="connsiteX30" fmla="*/ 17417 w 557418"/>
                <a:gd name="connsiteY30" fmla="*/ 3997234 h 4354286"/>
                <a:gd name="connsiteX31" fmla="*/ 52252 w 557418"/>
                <a:gd name="connsiteY31" fmla="*/ 4093029 h 4354286"/>
                <a:gd name="connsiteX32" fmla="*/ 43543 w 557418"/>
                <a:gd name="connsiteY32" fmla="*/ 4354286 h 4354286"/>
                <a:gd name="connsiteX0" fmla="*/ 69669 w 557418"/>
                <a:gd name="connsiteY0" fmla="*/ 0 h 4354286"/>
                <a:gd name="connsiteX1" fmla="*/ 69669 w 557418"/>
                <a:gd name="connsiteY1" fmla="*/ 0 h 4354286"/>
                <a:gd name="connsiteX2" fmla="*/ 95795 w 557418"/>
                <a:gd name="connsiteY2" fmla="*/ 113211 h 4354286"/>
                <a:gd name="connsiteX3" fmla="*/ 69669 w 557418"/>
                <a:gd name="connsiteY3" fmla="*/ 418011 h 4354286"/>
                <a:gd name="connsiteX4" fmla="*/ 60960 w 557418"/>
                <a:gd name="connsiteY4" fmla="*/ 478971 h 4354286"/>
                <a:gd name="connsiteX5" fmla="*/ 34835 w 557418"/>
                <a:gd name="connsiteY5" fmla="*/ 513806 h 4354286"/>
                <a:gd name="connsiteX6" fmla="*/ 43543 w 557418"/>
                <a:gd name="connsiteY6" fmla="*/ 574766 h 4354286"/>
                <a:gd name="connsiteX7" fmla="*/ 60960 w 557418"/>
                <a:gd name="connsiteY7" fmla="*/ 618309 h 4354286"/>
                <a:gd name="connsiteX8" fmla="*/ 69669 w 557418"/>
                <a:gd name="connsiteY8" fmla="*/ 644434 h 4354286"/>
                <a:gd name="connsiteX9" fmla="*/ 78377 w 557418"/>
                <a:gd name="connsiteY9" fmla="*/ 696686 h 4354286"/>
                <a:gd name="connsiteX10" fmla="*/ 87086 w 557418"/>
                <a:gd name="connsiteY10" fmla="*/ 731520 h 4354286"/>
                <a:gd name="connsiteX11" fmla="*/ 69669 w 557418"/>
                <a:gd name="connsiteY11" fmla="*/ 1010194 h 4354286"/>
                <a:gd name="connsiteX12" fmla="*/ 34835 w 557418"/>
                <a:gd name="connsiteY12" fmla="*/ 1071154 h 4354286"/>
                <a:gd name="connsiteX13" fmla="*/ 17417 w 557418"/>
                <a:gd name="connsiteY13" fmla="*/ 1123406 h 4354286"/>
                <a:gd name="connsiteX14" fmla="*/ 51007 w 557418"/>
                <a:gd name="connsiteY14" fmla="*/ 1334900 h 4354286"/>
                <a:gd name="connsiteX15" fmla="*/ 319729 w 557418"/>
                <a:gd name="connsiteY15" fmla="*/ 1453087 h 4354286"/>
                <a:gd name="connsiteX16" fmla="*/ 556104 w 557418"/>
                <a:gd name="connsiteY16" fmla="*/ 1594912 h 4354286"/>
                <a:gd name="connsiteX17" fmla="*/ 405572 w 557418"/>
                <a:gd name="connsiteY17" fmla="*/ 1703148 h 4354286"/>
                <a:gd name="connsiteX18" fmla="*/ 202786 w 557418"/>
                <a:gd name="connsiteY18" fmla="*/ 1812627 h 4354286"/>
                <a:gd name="connsiteX19" fmla="*/ 147424 w 557418"/>
                <a:gd name="connsiteY19" fmla="*/ 1869855 h 4354286"/>
                <a:gd name="connsiteX20" fmla="*/ 78377 w 557418"/>
                <a:gd name="connsiteY20" fmla="*/ 1741714 h 4354286"/>
                <a:gd name="connsiteX21" fmla="*/ 60960 w 557418"/>
                <a:gd name="connsiteY21" fmla="*/ 1793966 h 4354286"/>
                <a:gd name="connsiteX22" fmla="*/ 52252 w 557418"/>
                <a:gd name="connsiteY22" fmla="*/ 1828800 h 4354286"/>
                <a:gd name="connsiteX23" fmla="*/ 69669 w 557418"/>
                <a:gd name="connsiteY23" fmla="*/ 2612571 h 4354286"/>
                <a:gd name="connsiteX24" fmla="*/ 95795 w 557418"/>
                <a:gd name="connsiteY24" fmla="*/ 2656114 h 4354286"/>
                <a:gd name="connsiteX25" fmla="*/ 104503 w 557418"/>
                <a:gd name="connsiteY25" fmla="*/ 2725783 h 4354286"/>
                <a:gd name="connsiteX26" fmla="*/ 78377 w 557418"/>
                <a:gd name="connsiteY26" fmla="*/ 2786743 h 4354286"/>
                <a:gd name="connsiteX27" fmla="*/ 69669 w 557418"/>
                <a:gd name="connsiteY27" fmla="*/ 3222171 h 4354286"/>
                <a:gd name="connsiteX28" fmla="*/ 52252 w 557418"/>
                <a:gd name="connsiteY28" fmla="*/ 3727269 h 4354286"/>
                <a:gd name="connsiteX29" fmla="*/ 26126 w 557418"/>
                <a:gd name="connsiteY29" fmla="*/ 3762103 h 4354286"/>
                <a:gd name="connsiteX30" fmla="*/ 0 w 557418"/>
                <a:gd name="connsiteY30" fmla="*/ 3814354 h 4354286"/>
                <a:gd name="connsiteX31" fmla="*/ 17417 w 557418"/>
                <a:gd name="connsiteY31" fmla="*/ 3997234 h 4354286"/>
                <a:gd name="connsiteX32" fmla="*/ 52252 w 557418"/>
                <a:gd name="connsiteY32" fmla="*/ 4093029 h 4354286"/>
                <a:gd name="connsiteX33" fmla="*/ 43543 w 557418"/>
                <a:gd name="connsiteY33" fmla="*/ 4354286 h 4354286"/>
                <a:gd name="connsiteX0" fmla="*/ 69669 w 557418"/>
                <a:gd name="connsiteY0" fmla="*/ 0 h 4354286"/>
                <a:gd name="connsiteX1" fmla="*/ 69669 w 557418"/>
                <a:gd name="connsiteY1" fmla="*/ 0 h 4354286"/>
                <a:gd name="connsiteX2" fmla="*/ 95795 w 557418"/>
                <a:gd name="connsiteY2" fmla="*/ 113211 h 4354286"/>
                <a:gd name="connsiteX3" fmla="*/ 69669 w 557418"/>
                <a:gd name="connsiteY3" fmla="*/ 418011 h 4354286"/>
                <a:gd name="connsiteX4" fmla="*/ 60960 w 557418"/>
                <a:gd name="connsiteY4" fmla="*/ 478971 h 4354286"/>
                <a:gd name="connsiteX5" fmla="*/ 34835 w 557418"/>
                <a:gd name="connsiteY5" fmla="*/ 513806 h 4354286"/>
                <a:gd name="connsiteX6" fmla="*/ 43543 w 557418"/>
                <a:gd name="connsiteY6" fmla="*/ 574766 h 4354286"/>
                <a:gd name="connsiteX7" fmla="*/ 60960 w 557418"/>
                <a:gd name="connsiteY7" fmla="*/ 618309 h 4354286"/>
                <a:gd name="connsiteX8" fmla="*/ 69669 w 557418"/>
                <a:gd name="connsiteY8" fmla="*/ 644434 h 4354286"/>
                <a:gd name="connsiteX9" fmla="*/ 78377 w 557418"/>
                <a:gd name="connsiteY9" fmla="*/ 696686 h 4354286"/>
                <a:gd name="connsiteX10" fmla="*/ 87086 w 557418"/>
                <a:gd name="connsiteY10" fmla="*/ 731520 h 4354286"/>
                <a:gd name="connsiteX11" fmla="*/ 69669 w 557418"/>
                <a:gd name="connsiteY11" fmla="*/ 1010194 h 4354286"/>
                <a:gd name="connsiteX12" fmla="*/ 34835 w 557418"/>
                <a:gd name="connsiteY12" fmla="*/ 1071154 h 4354286"/>
                <a:gd name="connsiteX13" fmla="*/ 17417 w 557418"/>
                <a:gd name="connsiteY13" fmla="*/ 1123406 h 4354286"/>
                <a:gd name="connsiteX14" fmla="*/ 51007 w 557418"/>
                <a:gd name="connsiteY14" fmla="*/ 1334900 h 4354286"/>
                <a:gd name="connsiteX15" fmla="*/ 319729 w 557418"/>
                <a:gd name="connsiteY15" fmla="*/ 1453087 h 4354286"/>
                <a:gd name="connsiteX16" fmla="*/ 556104 w 557418"/>
                <a:gd name="connsiteY16" fmla="*/ 1594912 h 4354286"/>
                <a:gd name="connsiteX17" fmla="*/ 405572 w 557418"/>
                <a:gd name="connsiteY17" fmla="*/ 1703148 h 4354286"/>
                <a:gd name="connsiteX18" fmla="*/ 202786 w 557418"/>
                <a:gd name="connsiteY18" fmla="*/ 1812627 h 4354286"/>
                <a:gd name="connsiteX19" fmla="*/ 147424 w 557418"/>
                <a:gd name="connsiteY19" fmla="*/ 1869855 h 4354286"/>
                <a:gd name="connsiteX20" fmla="*/ 78377 w 557418"/>
                <a:gd name="connsiteY20" fmla="*/ 1741714 h 4354286"/>
                <a:gd name="connsiteX21" fmla="*/ 98282 w 557418"/>
                <a:gd name="connsiteY21" fmla="*/ 1932059 h 4354286"/>
                <a:gd name="connsiteX22" fmla="*/ 52252 w 557418"/>
                <a:gd name="connsiteY22" fmla="*/ 1828800 h 4354286"/>
                <a:gd name="connsiteX23" fmla="*/ 69669 w 557418"/>
                <a:gd name="connsiteY23" fmla="*/ 2612571 h 4354286"/>
                <a:gd name="connsiteX24" fmla="*/ 95795 w 557418"/>
                <a:gd name="connsiteY24" fmla="*/ 2656114 h 4354286"/>
                <a:gd name="connsiteX25" fmla="*/ 104503 w 557418"/>
                <a:gd name="connsiteY25" fmla="*/ 2725783 h 4354286"/>
                <a:gd name="connsiteX26" fmla="*/ 78377 w 557418"/>
                <a:gd name="connsiteY26" fmla="*/ 2786743 h 4354286"/>
                <a:gd name="connsiteX27" fmla="*/ 69669 w 557418"/>
                <a:gd name="connsiteY27" fmla="*/ 3222171 h 4354286"/>
                <a:gd name="connsiteX28" fmla="*/ 52252 w 557418"/>
                <a:gd name="connsiteY28" fmla="*/ 3727269 h 4354286"/>
                <a:gd name="connsiteX29" fmla="*/ 26126 w 557418"/>
                <a:gd name="connsiteY29" fmla="*/ 3762103 h 4354286"/>
                <a:gd name="connsiteX30" fmla="*/ 0 w 557418"/>
                <a:gd name="connsiteY30" fmla="*/ 3814354 h 4354286"/>
                <a:gd name="connsiteX31" fmla="*/ 17417 w 557418"/>
                <a:gd name="connsiteY31" fmla="*/ 3997234 h 4354286"/>
                <a:gd name="connsiteX32" fmla="*/ 52252 w 557418"/>
                <a:gd name="connsiteY32" fmla="*/ 4093029 h 4354286"/>
                <a:gd name="connsiteX33" fmla="*/ 43543 w 557418"/>
                <a:gd name="connsiteY33" fmla="*/ 4354286 h 4354286"/>
                <a:gd name="connsiteX0" fmla="*/ 69669 w 557418"/>
                <a:gd name="connsiteY0" fmla="*/ 0 h 4354286"/>
                <a:gd name="connsiteX1" fmla="*/ 69669 w 557418"/>
                <a:gd name="connsiteY1" fmla="*/ 0 h 4354286"/>
                <a:gd name="connsiteX2" fmla="*/ 95795 w 557418"/>
                <a:gd name="connsiteY2" fmla="*/ 113211 h 4354286"/>
                <a:gd name="connsiteX3" fmla="*/ 69669 w 557418"/>
                <a:gd name="connsiteY3" fmla="*/ 418011 h 4354286"/>
                <a:gd name="connsiteX4" fmla="*/ 60960 w 557418"/>
                <a:gd name="connsiteY4" fmla="*/ 478971 h 4354286"/>
                <a:gd name="connsiteX5" fmla="*/ 34835 w 557418"/>
                <a:gd name="connsiteY5" fmla="*/ 513806 h 4354286"/>
                <a:gd name="connsiteX6" fmla="*/ 43543 w 557418"/>
                <a:gd name="connsiteY6" fmla="*/ 574766 h 4354286"/>
                <a:gd name="connsiteX7" fmla="*/ 60960 w 557418"/>
                <a:gd name="connsiteY7" fmla="*/ 618309 h 4354286"/>
                <a:gd name="connsiteX8" fmla="*/ 69669 w 557418"/>
                <a:gd name="connsiteY8" fmla="*/ 644434 h 4354286"/>
                <a:gd name="connsiteX9" fmla="*/ 78377 w 557418"/>
                <a:gd name="connsiteY9" fmla="*/ 696686 h 4354286"/>
                <a:gd name="connsiteX10" fmla="*/ 87086 w 557418"/>
                <a:gd name="connsiteY10" fmla="*/ 731520 h 4354286"/>
                <a:gd name="connsiteX11" fmla="*/ 69669 w 557418"/>
                <a:gd name="connsiteY11" fmla="*/ 1010194 h 4354286"/>
                <a:gd name="connsiteX12" fmla="*/ 34835 w 557418"/>
                <a:gd name="connsiteY12" fmla="*/ 1071154 h 4354286"/>
                <a:gd name="connsiteX13" fmla="*/ 17417 w 557418"/>
                <a:gd name="connsiteY13" fmla="*/ 1123406 h 4354286"/>
                <a:gd name="connsiteX14" fmla="*/ 51007 w 557418"/>
                <a:gd name="connsiteY14" fmla="*/ 1334900 h 4354286"/>
                <a:gd name="connsiteX15" fmla="*/ 319729 w 557418"/>
                <a:gd name="connsiteY15" fmla="*/ 1453087 h 4354286"/>
                <a:gd name="connsiteX16" fmla="*/ 556104 w 557418"/>
                <a:gd name="connsiteY16" fmla="*/ 1594912 h 4354286"/>
                <a:gd name="connsiteX17" fmla="*/ 405572 w 557418"/>
                <a:gd name="connsiteY17" fmla="*/ 1703148 h 4354286"/>
                <a:gd name="connsiteX18" fmla="*/ 202786 w 557418"/>
                <a:gd name="connsiteY18" fmla="*/ 1812627 h 4354286"/>
                <a:gd name="connsiteX19" fmla="*/ 147424 w 557418"/>
                <a:gd name="connsiteY19" fmla="*/ 1869855 h 4354286"/>
                <a:gd name="connsiteX20" fmla="*/ 78377 w 557418"/>
                <a:gd name="connsiteY20" fmla="*/ 1741714 h 4354286"/>
                <a:gd name="connsiteX21" fmla="*/ 98282 w 557418"/>
                <a:gd name="connsiteY21" fmla="*/ 1932059 h 4354286"/>
                <a:gd name="connsiteX22" fmla="*/ 63448 w 557418"/>
                <a:gd name="connsiteY22" fmla="*/ 2049002 h 4354286"/>
                <a:gd name="connsiteX23" fmla="*/ 69669 w 557418"/>
                <a:gd name="connsiteY23" fmla="*/ 2612571 h 4354286"/>
                <a:gd name="connsiteX24" fmla="*/ 95795 w 557418"/>
                <a:gd name="connsiteY24" fmla="*/ 2656114 h 4354286"/>
                <a:gd name="connsiteX25" fmla="*/ 104503 w 557418"/>
                <a:gd name="connsiteY25" fmla="*/ 2725783 h 4354286"/>
                <a:gd name="connsiteX26" fmla="*/ 78377 w 557418"/>
                <a:gd name="connsiteY26" fmla="*/ 2786743 h 4354286"/>
                <a:gd name="connsiteX27" fmla="*/ 69669 w 557418"/>
                <a:gd name="connsiteY27" fmla="*/ 3222171 h 4354286"/>
                <a:gd name="connsiteX28" fmla="*/ 52252 w 557418"/>
                <a:gd name="connsiteY28" fmla="*/ 3727269 h 4354286"/>
                <a:gd name="connsiteX29" fmla="*/ 26126 w 557418"/>
                <a:gd name="connsiteY29" fmla="*/ 3762103 h 4354286"/>
                <a:gd name="connsiteX30" fmla="*/ 0 w 557418"/>
                <a:gd name="connsiteY30" fmla="*/ 3814354 h 4354286"/>
                <a:gd name="connsiteX31" fmla="*/ 17417 w 557418"/>
                <a:gd name="connsiteY31" fmla="*/ 3997234 h 4354286"/>
                <a:gd name="connsiteX32" fmla="*/ 52252 w 557418"/>
                <a:gd name="connsiteY32" fmla="*/ 4093029 h 4354286"/>
                <a:gd name="connsiteX33" fmla="*/ 43543 w 557418"/>
                <a:gd name="connsiteY33" fmla="*/ 4354286 h 4354286"/>
                <a:gd name="connsiteX0" fmla="*/ 69669 w 571366"/>
                <a:gd name="connsiteY0" fmla="*/ 0 h 4354286"/>
                <a:gd name="connsiteX1" fmla="*/ 69669 w 571366"/>
                <a:gd name="connsiteY1" fmla="*/ 0 h 4354286"/>
                <a:gd name="connsiteX2" fmla="*/ 95795 w 571366"/>
                <a:gd name="connsiteY2" fmla="*/ 113211 h 4354286"/>
                <a:gd name="connsiteX3" fmla="*/ 69669 w 571366"/>
                <a:gd name="connsiteY3" fmla="*/ 418011 h 4354286"/>
                <a:gd name="connsiteX4" fmla="*/ 60960 w 571366"/>
                <a:gd name="connsiteY4" fmla="*/ 478971 h 4354286"/>
                <a:gd name="connsiteX5" fmla="*/ 34835 w 571366"/>
                <a:gd name="connsiteY5" fmla="*/ 513806 h 4354286"/>
                <a:gd name="connsiteX6" fmla="*/ 43543 w 571366"/>
                <a:gd name="connsiteY6" fmla="*/ 574766 h 4354286"/>
                <a:gd name="connsiteX7" fmla="*/ 60960 w 571366"/>
                <a:gd name="connsiteY7" fmla="*/ 618309 h 4354286"/>
                <a:gd name="connsiteX8" fmla="*/ 69669 w 571366"/>
                <a:gd name="connsiteY8" fmla="*/ 644434 h 4354286"/>
                <a:gd name="connsiteX9" fmla="*/ 78377 w 571366"/>
                <a:gd name="connsiteY9" fmla="*/ 696686 h 4354286"/>
                <a:gd name="connsiteX10" fmla="*/ 87086 w 571366"/>
                <a:gd name="connsiteY10" fmla="*/ 731520 h 4354286"/>
                <a:gd name="connsiteX11" fmla="*/ 69669 w 571366"/>
                <a:gd name="connsiteY11" fmla="*/ 1010194 h 4354286"/>
                <a:gd name="connsiteX12" fmla="*/ 34835 w 571366"/>
                <a:gd name="connsiteY12" fmla="*/ 1071154 h 4354286"/>
                <a:gd name="connsiteX13" fmla="*/ 17417 w 571366"/>
                <a:gd name="connsiteY13" fmla="*/ 1123406 h 4354286"/>
                <a:gd name="connsiteX14" fmla="*/ 51007 w 571366"/>
                <a:gd name="connsiteY14" fmla="*/ 1334900 h 4354286"/>
                <a:gd name="connsiteX15" fmla="*/ 319729 w 571366"/>
                <a:gd name="connsiteY15" fmla="*/ 1453087 h 4354286"/>
                <a:gd name="connsiteX16" fmla="*/ 556104 w 571366"/>
                <a:gd name="connsiteY16" fmla="*/ 1594912 h 4354286"/>
                <a:gd name="connsiteX17" fmla="*/ 510075 w 571366"/>
                <a:gd name="connsiteY17" fmla="*/ 1662093 h 4354286"/>
                <a:gd name="connsiteX18" fmla="*/ 202786 w 571366"/>
                <a:gd name="connsiteY18" fmla="*/ 1812627 h 4354286"/>
                <a:gd name="connsiteX19" fmla="*/ 147424 w 571366"/>
                <a:gd name="connsiteY19" fmla="*/ 1869855 h 4354286"/>
                <a:gd name="connsiteX20" fmla="*/ 78377 w 571366"/>
                <a:gd name="connsiteY20" fmla="*/ 1741714 h 4354286"/>
                <a:gd name="connsiteX21" fmla="*/ 98282 w 571366"/>
                <a:gd name="connsiteY21" fmla="*/ 1932059 h 4354286"/>
                <a:gd name="connsiteX22" fmla="*/ 63448 w 571366"/>
                <a:gd name="connsiteY22" fmla="*/ 2049002 h 4354286"/>
                <a:gd name="connsiteX23" fmla="*/ 69669 w 571366"/>
                <a:gd name="connsiteY23" fmla="*/ 2612571 h 4354286"/>
                <a:gd name="connsiteX24" fmla="*/ 95795 w 571366"/>
                <a:gd name="connsiteY24" fmla="*/ 2656114 h 4354286"/>
                <a:gd name="connsiteX25" fmla="*/ 104503 w 571366"/>
                <a:gd name="connsiteY25" fmla="*/ 2725783 h 4354286"/>
                <a:gd name="connsiteX26" fmla="*/ 78377 w 571366"/>
                <a:gd name="connsiteY26" fmla="*/ 2786743 h 4354286"/>
                <a:gd name="connsiteX27" fmla="*/ 69669 w 571366"/>
                <a:gd name="connsiteY27" fmla="*/ 3222171 h 4354286"/>
                <a:gd name="connsiteX28" fmla="*/ 52252 w 571366"/>
                <a:gd name="connsiteY28" fmla="*/ 3727269 h 4354286"/>
                <a:gd name="connsiteX29" fmla="*/ 26126 w 571366"/>
                <a:gd name="connsiteY29" fmla="*/ 3762103 h 4354286"/>
                <a:gd name="connsiteX30" fmla="*/ 0 w 571366"/>
                <a:gd name="connsiteY30" fmla="*/ 3814354 h 4354286"/>
                <a:gd name="connsiteX31" fmla="*/ 17417 w 571366"/>
                <a:gd name="connsiteY31" fmla="*/ 3997234 h 4354286"/>
                <a:gd name="connsiteX32" fmla="*/ 52252 w 571366"/>
                <a:gd name="connsiteY32" fmla="*/ 4093029 h 4354286"/>
                <a:gd name="connsiteX33" fmla="*/ 43543 w 571366"/>
                <a:gd name="connsiteY33" fmla="*/ 4354286 h 4354286"/>
                <a:gd name="connsiteX0" fmla="*/ 69669 w 571366"/>
                <a:gd name="connsiteY0" fmla="*/ 0 h 4354286"/>
                <a:gd name="connsiteX1" fmla="*/ 69669 w 571366"/>
                <a:gd name="connsiteY1" fmla="*/ 0 h 4354286"/>
                <a:gd name="connsiteX2" fmla="*/ 95795 w 571366"/>
                <a:gd name="connsiteY2" fmla="*/ 113211 h 4354286"/>
                <a:gd name="connsiteX3" fmla="*/ 69669 w 571366"/>
                <a:gd name="connsiteY3" fmla="*/ 418011 h 4354286"/>
                <a:gd name="connsiteX4" fmla="*/ 60960 w 571366"/>
                <a:gd name="connsiteY4" fmla="*/ 478971 h 4354286"/>
                <a:gd name="connsiteX5" fmla="*/ 34835 w 571366"/>
                <a:gd name="connsiteY5" fmla="*/ 513806 h 4354286"/>
                <a:gd name="connsiteX6" fmla="*/ 43543 w 571366"/>
                <a:gd name="connsiteY6" fmla="*/ 574766 h 4354286"/>
                <a:gd name="connsiteX7" fmla="*/ 60960 w 571366"/>
                <a:gd name="connsiteY7" fmla="*/ 618309 h 4354286"/>
                <a:gd name="connsiteX8" fmla="*/ 69669 w 571366"/>
                <a:gd name="connsiteY8" fmla="*/ 644434 h 4354286"/>
                <a:gd name="connsiteX9" fmla="*/ 78377 w 571366"/>
                <a:gd name="connsiteY9" fmla="*/ 696686 h 4354286"/>
                <a:gd name="connsiteX10" fmla="*/ 87086 w 571366"/>
                <a:gd name="connsiteY10" fmla="*/ 731520 h 4354286"/>
                <a:gd name="connsiteX11" fmla="*/ 69669 w 571366"/>
                <a:gd name="connsiteY11" fmla="*/ 1010194 h 4354286"/>
                <a:gd name="connsiteX12" fmla="*/ 34835 w 571366"/>
                <a:gd name="connsiteY12" fmla="*/ 1071154 h 4354286"/>
                <a:gd name="connsiteX13" fmla="*/ 17417 w 571366"/>
                <a:gd name="connsiteY13" fmla="*/ 1123406 h 4354286"/>
                <a:gd name="connsiteX14" fmla="*/ 51007 w 571366"/>
                <a:gd name="connsiteY14" fmla="*/ 1334900 h 4354286"/>
                <a:gd name="connsiteX15" fmla="*/ 319729 w 571366"/>
                <a:gd name="connsiteY15" fmla="*/ 1453087 h 4354286"/>
                <a:gd name="connsiteX16" fmla="*/ 556104 w 571366"/>
                <a:gd name="connsiteY16" fmla="*/ 1568786 h 4354286"/>
                <a:gd name="connsiteX17" fmla="*/ 510075 w 571366"/>
                <a:gd name="connsiteY17" fmla="*/ 1662093 h 4354286"/>
                <a:gd name="connsiteX18" fmla="*/ 202786 w 571366"/>
                <a:gd name="connsiteY18" fmla="*/ 1812627 h 4354286"/>
                <a:gd name="connsiteX19" fmla="*/ 147424 w 571366"/>
                <a:gd name="connsiteY19" fmla="*/ 1869855 h 4354286"/>
                <a:gd name="connsiteX20" fmla="*/ 78377 w 571366"/>
                <a:gd name="connsiteY20" fmla="*/ 1741714 h 4354286"/>
                <a:gd name="connsiteX21" fmla="*/ 98282 w 571366"/>
                <a:gd name="connsiteY21" fmla="*/ 1932059 h 4354286"/>
                <a:gd name="connsiteX22" fmla="*/ 63448 w 571366"/>
                <a:gd name="connsiteY22" fmla="*/ 2049002 h 4354286"/>
                <a:gd name="connsiteX23" fmla="*/ 69669 w 571366"/>
                <a:gd name="connsiteY23" fmla="*/ 2612571 h 4354286"/>
                <a:gd name="connsiteX24" fmla="*/ 95795 w 571366"/>
                <a:gd name="connsiteY24" fmla="*/ 2656114 h 4354286"/>
                <a:gd name="connsiteX25" fmla="*/ 104503 w 571366"/>
                <a:gd name="connsiteY25" fmla="*/ 2725783 h 4354286"/>
                <a:gd name="connsiteX26" fmla="*/ 78377 w 571366"/>
                <a:gd name="connsiteY26" fmla="*/ 2786743 h 4354286"/>
                <a:gd name="connsiteX27" fmla="*/ 69669 w 571366"/>
                <a:gd name="connsiteY27" fmla="*/ 3222171 h 4354286"/>
                <a:gd name="connsiteX28" fmla="*/ 52252 w 571366"/>
                <a:gd name="connsiteY28" fmla="*/ 3727269 h 4354286"/>
                <a:gd name="connsiteX29" fmla="*/ 26126 w 571366"/>
                <a:gd name="connsiteY29" fmla="*/ 3762103 h 4354286"/>
                <a:gd name="connsiteX30" fmla="*/ 0 w 571366"/>
                <a:gd name="connsiteY30" fmla="*/ 3814354 h 4354286"/>
                <a:gd name="connsiteX31" fmla="*/ 17417 w 571366"/>
                <a:gd name="connsiteY31" fmla="*/ 3997234 h 4354286"/>
                <a:gd name="connsiteX32" fmla="*/ 52252 w 571366"/>
                <a:gd name="connsiteY32" fmla="*/ 4093029 h 4354286"/>
                <a:gd name="connsiteX33" fmla="*/ 43543 w 571366"/>
                <a:gd name="connsiteY33" fmla="*/ 4354286 h 4354286"/>
                <a:gd name="connsiteX0" fmla="*/ 69669 w 567253"/>
                <a:gd name="connsiteY0" fmla="*/ 0 h 4354286"/>
                <a:gd name="connsiteX1" fmla="*/ 69669 w 567253"/>
                <a:gd name="connsiteY1" fmla="*/ 0 h 4354286"/>
                <a:gd name="connsiteX2" fmla="*/ 95795 w 567253"/>
                <a:gd name="connsiteY2" fmla="*/ 113211 h 4354286"/>
                <a:gd name="connsiteX3" fmla="*/ 69669 w 567253"/>
                <a:gd name="connsiteY3" fmla="*/ 418011 h 4354286"/>
                <a:gd name="connsiteX4" fmla="*/ 60960 w 567253"/>
                <a:gd name="connsiteY4" fmla="*/ 478971 h 4354286"/>
                <a:gd name="connsiteX5" fmla="*/ 34835 w 567253"/>
                <a:gd name="connsiteY5" fmla="*/ 513806 h 4354286"/>
                <a:gd name="connsiteX6" fmla="*/ 43543 w 567253"/>
                <a:gd name="connsiteY6" fmla="*/ 574766 h 4354286"/>
                <a:gd name="connsiteX7" fmla="*/ 60960 w 567253"/>
                <a:gd name="connsiteY7" fmla="*/ 618309 h 4354286"/>
                <a:gd name="connsiteX8" fmla="*/ 69669 w 567253"/>
                <a:gd name="connsiteY8" fmla="*/ 644434 h 4354286"/>
                <a:gd name="connsiteX9" fmla="*/ 78377 w 567253"/>
                <a:gd name="connsiteY9" fmla="*/ 696686 h 4354286"/>
                <a:gd name="connsiteX10" fmla="*/ 87086 w 567253"/>
                <a:gd name="connsiteY10" fmla="*/ 731520 h 4354286"/>
                <a:gd name="connsiteX11" fmla="*/ 69669 w 567253"/>
                <a:gd name="connsiteY11" fmla="*/ 1010194 h 4354286"/>
                <a:gd name="connsiteX12" fmla="*/ 34835 w 567253"/>
                <a:gd name="connsiteY12" fmla="*/ 1071154 h 4354286"/>
                <a:gd name="connsiteX13" fmla="*/ 17417 w 567253"/>
                <a:gd name="connsiteY13" fmla="*/ 1123406 h 4354286"/>
                <a:gd name="connsiteX14" fmla="*/ 51007 w 567253"/>
                <a:gd name="connsiteY14" fmla="*/ 1334900 h 4354286"/>
                <a:gd name="connsiteX15" fmla="*/ 319729 w 567253"/>
                <a:gd name="connsiteY15" fmla="*/ 1453087 h 4354286"/>
                <a:gd name="connsiteX16" fmla="*/ 556104 w 567253"/>
                <a:gd name="connsiteY16" fmla="*/ 1568786 h 4354286"/>
                <a:gd name="connsiteX17" fmla="*/ 510075 w 567253"/>
                <a:gd name="connsiteY17" fmla="*/ 1662093 h 4354286"/>
                <a:gd name="connsiteX18" fmla="*/ 344611 w 567253"/>
                <a:gd name="connsiteY18" fmla="*/ 1790234 h 4354286"/>
                <a:gd name="connsiteX19" fmla="*/ 147424 w 567253"/>
                <a:gd name="connsiteY19" fmla="*/ 1869855 h 4354286"/>
                <a:gd name="connsiteX20" fmla="*/ 78377 w 567253"/>
                <a:gd name="connsiteY20" fmla="*/ 1741714 h 4354286"/>
                <a:gd name="connsiteX21" fmla="*/ 98282 w 567253"/>
                <a:gd name="connsiteY21" fmla="*/ 1932059 h 4354286"/>
                <a:gd name="connsiteX22" fmla="*/ 63448 w 567253"/>
                <a:gd name="connsiteY22" fmla="*/ 2049002 h 4354286"/>
                <a:gd name="connsiteX23" fmla="*/ 69669 w 567253"/>
                <a:gd name="connsiteY23" fmla="*/ 2612571 h 4354286"/>
                <a:gd name="connsiteX24" fmla="*/ 95795 w 567253"/>
                <a:gd name="connsiteY24" fmla="*/ 2656114 h 4354286"/>
                <a:gd name="connsiteX25" fmla="*/ 104503 w 567253"/>
                <a:gd name="connsiteY25" fmla="*/ 2725783 h 4354286"/>
                <a:gd name="connsiteX26" fmla="*/ 78377 w 567253"/>
                <a:gd name="connsiteY26" fmla="*/ 2786743 h 4354286"/>
                <a:gd name="connsiteX27" fmla="*/ 69669 w 567253"/>
                <a:gd name="connsiteY27" fmla="*/ 3222171 h 4354286"/>
                <a:gd name="connsiteX28" fmla="*/ 52252 w 567253"/>
                <a:gd name="connsiteY28" fmla="*/ 3727269 h 4354286"/>
                <a:gd name="connsiteX29" fmla="*/ 26126 w 567253"/>
                <a:gd name="connsiteY29" fmla="*/ 3762103 h 4354286"/>
                <a:gd name="connsiteX30" fmla="*/ 0 w 567253"/>
                <a:gd name="connsiteY30" fmla="*/ 3814354 h 4354286"/>
                <a:gd name="connsiteX31" fmla="*/ 17417 w 567253"/>
                <a:gd name="connsiteY31" fmla="*/ 3997234 h 4354286"/>
                <a:gd name="connsiteX32" fmla="*/ 52252 w 567253"/>
                <a:gd name="connsiteY32" fmla="*/ 4093029 h 4354286"/>
                <a:gd name="connsiteX33" fmla="*/ 43543 w 567253"/>
                <a:gd name="connsiteY33" fmla="*/ 4354286 h 4354286"/>
                <a:gd name="connsiteX0" fmla="*/ 69669 w 567253"/>
                <a:gd name="connsiteY0" fmla="*/ 0 h 4354286"/>
                <a:gd name="connsiteX1" fmla="*/ 69669 w 567253"/>
                <a:gd name="connsiteY1" fmla="*/ 0 h 4354286"/>
                <a:gd name="connsiteX2" fmla="*/ 95795 w 567253"/>
                <a:gd name="connsiteY2" fmla="*/ 113211 h 4354286"/>
                <a:gd name="connsiteX3" fmla="*/ 69669 w 567253"/>
                <a:gd name="connsiteY3" fmla="*/ 418011 h 4354286"/>
                <a:gd name="connsiteX4" fmla="*/ 60960 w 567253"/>
                <a:gd name="connsiteY4" fmla="*/ 478971 h 4354286"/>
                <a:gd name="connsiteX5" fmla="*/ 34835 w 567253"/>
                <a:gd name="connsiteY5" fmla="*/ 513806 h 4354286"/>
                <a:gd name="connsiteX6" fmla="*/ 43543 w 567253"/>
                <a:gd name="connsiteY6" fmla="*/ 574766 h 4354286"/>
                <a:gd name="connsiteX7" fmla="*/ 60960 w 567253"/>
                <a:gd name="connsiteY7" fmla="*/ 618309 h 4354286"/>
                <a:gd name="connsiteX8" fmla="*/ 69669 w 567253"/>
                <a:gd name="connsiteY8" fmla="*/ 644434 h 4354286"/>
                <a:gd name="connsiteX9" fmla="*/ 78377 w 567253"/>
                <a:gd name="connsiteY9" fmla="*/ 696686 h 4354286"/>
                <a:gd name="connsiteX10" fmla="*/ 87086 w 567253"/>
                <a:gd name="connsiteY10" fmla="*/ 731520 h 4354286"/>
                <a:gd name="connsiteX11" fmla="*/ 69669 w 567253"/>
                <a:gd name="connsiteY11" fmla="*/ 1010194 h 4354286"/>
                <a:gd name="connsiteX12" fmla="*/ 34835 w 567253"/>
                <a:gd name="connsiteY12" fmla="*/ 1071154 h 4354286"/>
                <a:gd name="connsiteX13" fmla="*/ 17417 w 567253"/>
                <a:gd name="connsiteY13" fmla="*/ 1123406 h 4354286"/>
                <a:gd name="connsiteX14" fmla="*/ 51007 w 567253"/>
                <a:gd name="connsiteY14" fmla="*/ 1334900 h 4354286"/>
                <a:gd name="connsiteX15" fmla="*/ 319729 w 567253"/>
                <a:gd name="connsiteY15" fmla="*/ 1453087 h 4354286"/>
                <a:gd name="connsiteX16" fmla="*/ 556104 w 567253"/>
                <a:gd name="connsiteY16" fmla="*/ 1568786 h 4354286"/>
                <a:gd name="connsiteX17" fmla="*/ 510075 w 567253"/>
                <a:gd name="connsiteY17" fmla="*/ 1662093 h 4354286"/>
                <a:gd name="connsiteX18" fmla="*/ 344611 w 567253"/>
                <a:gd name="connsiteY18" fmla="*/ 1790234 h 4354286"/>
                <a:gd name="connsiteX19" fmla="*/ 255659 w 567253"/>
                <a:gd name="connsiteY19" fmla="*/ 1877319 h 4354286"/>
                <a:gd name="connsiteX20" fmla="*/ 78377 w 567253"/>
                <a:gd name="connsiteY20" fmla="*/ 1741714 h 4354286"/>
                <a:gd name="connsiteX21" fmla="*/ 98282 w 567253"/>
                <a:gd name="connsiteY21" fmla="*/ 1932059 h 4354286"/>
                <a:gd name="connsiteX22" fmla="*/ 63448 w 567253"/>
                <a:gd name="connsiteY22" fmla="*/ 2049002 h 4354286"/>
                <a:gd name="connsiteX23" fmla="*/ 69669 w 567253"/>
                <a:gd name="connsiteY23" fmla="*/ 2612571 h 4354286"/>
                <a:gd name="connsiteX24" fmla="*/ 95795 w 567253"/>
                <a:gd name="connsiteY24" fmla="*/ 2656114 h 4354286"/>
                <a:gd name="connsiteX25" fmla="*/ 104503 w 567253"/>
                <a:gd name="connsiteY25" fmla="*/ 2725783 h 4354286"/>
                <a:gd name="connsiteX26" fmla="*/ 78377 w 567253"/>
                <a:gd name="connsiteY26" fmla="*/ 2786743 h 4354286"/>
                <a:gd name="connsiteX27" fmla="*/ 69669 w 567253"/>
                <a:gd name="connsiteY27" fmla="*/ 3222171 h 4354286"/>
                <a:gd name="connsiteX28" fmla="*/ 52252 w 567253"/>
                <a:gd name="connsiteY28" fmla="*/ 3727269 h 4354286"/>
                <a:gd name="connsiteX29" fmla="*/ 26126 w 567253"/>
                <a:gd name="connsiteY29" fmla="*/ 3762103 h 4354286"/>
                <a:gd name="connsiteX30" fmla="*/ 0 w 567253"/>
                <a:gd name="connsiteY30" fmla="*/ 3814354 h 4354286"/>
                <a:gd name="connsiteX31" fmla="*/ 17417 w 567253"/>
                <a:gd name="connsiteY31" fmla="*/ 3997234 h 4354286"/>
                <a:gd name="connsiteX32" fmla="*/ 52252 w 567253"/>
                <a:gd name="connsiteY32" fmla="*/ 4093029 h 4354286"/>
                <a:gd name="connsiteX33" fmla="*/ 43543 w 567253"/>
                <a:gd name="connsiteY33" fmla="*/ 4354286 h 4354286"/>
                <a:gd name="connsiteX0" fmla="*/ 69669 w 567253"/>
                <a:gd name="connsiteY0" fmla="*/ 0 h 4354286"/>
                <a:gd name="connsiteX1" fmla="*/ 69669 w 567253"/>
                <a:gd name="connsiteY1" fmla="*/ 0 h 4354286"/>
                <a:gd name="connsiteX2" fmla="*/ 95795 w 567253"/>
                <a:gd name="connsiteY2" fmla="*/ 113211 h 4354286"/>
                <a:gd name="connsiteX3" fmla="*/ 69669 w 567253"/>
                <a:gd name="connsiteY3" fmla="*/ 418011 h 4354286"/>
                <a:gd name="connsiteX4" fmla="*/ 60960 w 567253"/>
                <a:gd name="connsiteY4" fmla="*/ 478971 h 4354286"/>
                <a:gd name="connsiteX5" fmla="*/ 34835 w 567253"/>
                <a:gd name="connsiteY5" fmla="*/ 513806 h 4354286"/>
                <a:gd name="connsiteX6" fmla="*/ 43543 w 567253"/>
                <a:gd name="connsiteY6" fmla="*/ 574766 h 4354286"/>
                <a:gd name="connsiteX7" fmla="*/ 60960 w 567253"/>
                <a:gd name="connsiteY7" fmla="*/ 618309 h 4354286"/>
                <a:gd name="connsiteX8" fmla="*/ 69669 w 567253"/>
                <a:gd name="connsiteY8" fmla="*/ 644434 h 4354286"/>
                <a:gd name="connsiteX9" fmla="*/ 78377 w 567253"/>
                <a:gd name="connsiteY9" fmla="*/ 696686 h 4354286"/>
                <a:gd name="connsiteX10" fmla="*/ 87086 w 567253"/>
                <a:gd name="connsiteY10" fmla="*/ 731520 h 4354286"/>
                <a:gd name="connsiteX11" fmla="*/ 69669 w 567253"/>
                <a:gd name="connsiteY11" fmla="*/ 1010194 h 4354286"/>
                <a:gd name="connsiteX12" fmla="*/ 34835 w 567253"/>
                <a:gd name="connsiteY12" fmla="*/ 1071154 h 4354286"/>
                <a:gd name="connsiteX13" fmla="*/ 17417 w 567253"/>
                <a:gd name="connsiteY13" fmla="*/ 1123406 h 4354286"/>
                <a:gd name="connsiteX14" fmla="*/ 51007 w 567253"/>
                <a:gd name="connsiteY14" fmla="*/ 1334900 h 4354286"/>
                <a:gd name="connsiteX15" fmla="*/ 319729 w 567253"/>
                <a:gd name="connsiteY15" fmla="*/ 1453087 h 4354286"/>
                <a:gd name="connsiteX16" fmla="*/ 556104 w 567253"/>
                <a:gd name="connsiteY16" fmla="*/ 1568786 h 4354286"/>
                <a:gd name="connsiteX17" fmla="*/ 510075 w 567253"/>
                <a:gd name="connsiteY17" fmla="*/ 1662093 h 4354286"/>
                <a:gd name="connsiteX18" fmla="*/ 344611 w 567253"/>
                <a:gd name="connsiteY18" fmla="*/ 1790234 h 4354286"/>
                <a:gd name="connsiteX19" fmla="*/ 255659 w 567253"/>
                <a:gd name="connsiteY19" fmla="*/ 1877319 h 4354286"/>
                <a:gd name="connsiteX20" fmla="*/ 175416 w 567253"/>
                <a:gd name="connsiteY20" fmla="*/ 1891004 h 4354286"/>
                <a:gd name="connsiteX21" fmla="*/ 98282 w 567253"/>
                <a:gd name="connsiteY21" fmla="*/ 1932059 h 4354286"/>
                <a:gd name="connsiteX22" fmla="*/ 63448 w 567253"/>
                <a:gd name="connsiteY22" fmla="*/ 2049002 h 4354286"/>
                <a:gd name="connsiteX23" fmla="*/ 69669 w 567253"/>
                <a:gd name="connsiteY23" fmla="*/ 2612571 h 4354286"/>
                <a:gd name="connsiteX24" fmla="*/ 95795 w 567253"/>
                <a:gd name="connsiteY24" fmla="*/ 2656114 h 4354286"/>
                <a:gd name="connsiteX25" fmla="*/ 104503 w 567253"/>
                <a:gd name="connsiteY25" fmla="*/ 2725783 h 4354286"/>
                <a:gd name="connsiteX26" fmla="*/ 78377 w 567253"/>
                <a:gd name="connsiteY26" fmla="*/ 2786743 h 4354286"/>
                <a:gd name="connsiteX27" fmla="*/ 69669 w 567253"/>
                <a:gd name="connsiteY27" fmla="*/ 3222171 h 4354286"/>
                <a:gd name="connsiteX28" fmla="*/ 52252 w 567253"/>
                <a:gd name="connsiteY28" fmla="*/ 3727269 h 4354286"/>
                <a:gd name="connsiteX29" fmla="*/ 26126 w 567253"/>
                <a:gd name="connsiteY29" fmla="*/ 3762103 h 4354286"/>
                <a:gd name="connsiteX30" fmla="*/ 0 w 567253"/>
                <a:gd name="connsiteY30" fmla="*/ 3814354 h 4354286"/>
                <a:gd name="connsiteX31" fmla="*/ 17417 w 567253"/>
                <a:gd name="connsiteY31" fmla="*/ 3997234 h 4354286"/>
                <a:gd name="connsiteX32" fmla="*/ 52252 w 567253"/>
                <a:gd name="connsiteY32" fmla="*/ 4093029 h 4354286"/>
                <a:gd name="connsiteX33" fmla="*/ 43543 w 567253"/>
                <a:gd name="connsiteY33" fmla="*/ 4354286 h 4354286"/>
                <a:gd name="connsiteX0" fmla="*/ 69669 w 567253"/>
                <a:gd name="connsiteY0" fmla="*/ 0 h 4354286"/>
                <a:gd name="connsiteX1" fmla="*/ 69669 w 567253"/>
                <a:gd name="connsiteY1" fmla="*/ 0 h 4354286"/>
                <a:gd name="connsiteX2" fmla="*/ 95795 w 567253"/>
                <a:gd name="connsiteY2" fmla="*/ 113211 h 4354286"/>
                <a:gd name="connsiteX3" fmla="*/ 69669 w 567253"/>
                <a:gd name="connsiteY3" fmla="*/ 418011 h 4354286"/>
                <a:gd name="connsiteX4" fmla="*/ 60960 w 567253"/>
                <a:gd name="connsiteY4" fmla="*/ 478971 h 4354286"/>
                <a:gd name="connsiteX5" fmla="*/ 34835 w 567253"/>
                <a:gd name="connsiteY5" fmla="*/ 513806 h 4354286"/>
                <a:gd name="connsiteX6" fmla="*/ 43543 w 567253"/>
                <a:gd name="connsiteY6" fmla="*/ 574766 h 4354286"/>
                <a:gd name="connsiteX7" fmla="*/ 60960 w 567253"/>
                <a:gd name="connsiteY7" fmla="*/ 618309 h 4354286"/>
                <a:gd name="connsiteX8" fmla="*/ 69669 w 567253"/>
                <a:gd name="connsiteY8" fmla="*/ 644434 h 4354286"/>
                <a:gd name="connsiteX9" fmla="*/ 78377 w 567253"/>
                <a:gd name="connsiteY9" fmla="*/ 696686 h 4354286"/>
                <a:gd name="connsiteX10" fmla="*/ 87086 w 567253"/>
                <a:gd name="connsiteY10" fmla="*/ 731520 h 4354286"/>
                <a:gd name="connsiteX11" fmla="*/ 69669 w 567253"/>
                <a:gd name="connsiteY11" fmla="*/ 1010194 h 4354286"/>
                <a:gd name="connsiteX12" fmla="*/ 34835 w 567253"/>
                <a:gd name="connsiteY12" fmla="*/ 1071154 h 4354286"/>
                <a:gd name="connsiteX13" fmla="*/ 17417 w 567253"/>
                <a:gd name="connsiteY13" fmla="*/ 1123406 h 4354286"/>
                <a:gd name="connsiteX14" fmla="*/ 51007 w 567253"/>
                <a:gd name="connsiteY14" fmla="*/ 1334900 h 4354286"/>
                <a:gd name="connsiteX15" fmla="*/ 319729 w 567253"/>
                <a:gd name="connsiteY15" fmla="*/ 1453087 h 4354286"/>
                <a:gd name="connsiteX16" fmla="*/ 556104 w 567253"/>
                <a:gd name="connsiteY16" fmla="*/ 1568786 h 4354286"/>
                <a:gd name="connsiteX17" fmla="*/ 510075 w 567253"/>
                <a:gd name="connsiteY17" fmla="*/ 1662093 h 4354286"/>
                <a:gd name="connsiteX18" fmla="*/ 344611 w 567253"/>
                <a:gd name="connsiteY18" fmla="*/ 1790234 h 4354286"/>
                <a:gd name="connsiteX19" fmla="*/ 255659 w 567253"/>
                <a:gd name="connsiteY19" fmla="*/ 1877319 h 4354286"/>
                <a:gd name="connsiteX20" fmla="*/ 175416 w 567253"/>
                <a:gd name="connsiteY20" fmla="*/ 1891004 h 4354286"/>
                <a:gd name="connsiteX21" fmla="*/ 120675 w 567253"/>
                <a:gd name="connsiteY21" fmla="*/ 1965649 h 4354286"/>
                <a:gd name="connsiteX22" fmla="*/ 63448 w 567253"/>
                <a:gd name="connsiteY22" fmla="*/ 2049002 h 4354286"/>
                <a:gd name="connsiteX23" fmla="*/ 69669 w 567253"/>
                <a:gd name="connsiteY23" fmla="*/ 2612571 h 4354286"/>
                <a:gd name="connsiteX24" fmla="*/ 95795 w 567253"/>
                <a:gd name="connsiteY24" fmla="*/ 2656114 h 4354286"/>
                <a:gd name="connsiteX25" fmla="*/ 104503 w 567253"/>
                <a:gd name="connsiteY25" fmla="*/ 2725783 h 4354286"/>
                <a:gd name="connsiteX26" fmla="*/ 78377 w 567253"/>
                <a:gd name="connsiteY26" fmla="*/ 2786743 h 4354286"/>
                <a:gd name="connsiteX27" fmla="*/ 69669 w 567253"/>
                <a:gd name="connsiteY27" fmla="*/ 3222171 h 4354286"/>
                <a:gd name="connsiteX28" fmla="*/ 52252 w 567253"/>
                <a:gd name="connsiteY28" fmla="*/ 3727269 h 4354286"/>
                <a:gd name="connsiteX29" fmla="*/ 26126 w 567253"/>
                <a:gd name="connsiteY29" fmla="*/ 3762103 h 4354286"/>
                <a:gd name="connsiteX30" fmla="*/ 0 w 567253"/>
                <a:gd name="connsiteY30" fmla="*/ 3814354 h 4354286"/>
                <a:gd name="connsiteX31" fmla="*/ 17417 w 567253"/>
                <a:gd name="connsiteY31" fmla="*/ 3997234 h 4354286"/>
                <a:gd name="connsiteX32" fmla="*/ 52252 w 567253"/>
                <a:gd name="connsiteY32" fmla="*/ 4093029 h 4354286"/>
                <a:gd name="connsiteX33" fmla="*/ 43543 w 567253"/>
                <a:gd name="connsiteY33" fmla="*/ 4354286 h 4354286"/>
                <a:gd name="connsiteX0" fmla="*/ 69669 w 567253"/>
                <a:gd name="connsiteY0" fmla="*/ 0 h 4354286"/>
                <a:gd name="connsiteX1" fmla="*/ 69669 w 567253"/>
                <a:gd name="connsiteY1" fmla="*/ 0 h 4354286"/>
                <a:gd name="connsiteX2" fmla="*/ 95795 w 567253"/>
                <a:gd name="connsiteY2" fmla="*/ 113211 h 4354286"/>
                <a:gd name="connsiteX3" fmla="*/ 69669 w 567253"/>
                <a:gd name="connsiteY3" fmla="*/ 418011 h 4354286"/>
                <a:gd name="connsiteX4" fmla="*/ 60960 w 567253"/>
                <a:gd name="connsiteY4" fmla="*/ 478971 h 4354286"/>
                <a:gd name="connsiteX5" fmla="*/ 34835 w 567253"/>
                <a:gd name="connsiteY5" fmla="*/ 513806 h 4354286"/>
                <a:gd name="connsiteX6" fmla="*/ 43543 w 567253"/>
                <a:gd name="connsiteY6" fmla="*/ 574766 h 4354286"/>
                <a:gd name="connsiteX7" fmla="*/ 60960 w 567253"/>
                <a:gd name="connsiteY7" fmla="*/ 618309 h 4354286"/>
                <a:gd name="connsiteX8" fmla="*/ 69669 w 567253"/>
                <a:gd name="connsiteY8" fmla="*/ 644434 h 4354286"/>
                <a:gd name="connsiteX9" fmla="*/ 78377 w 567253"/>
                <a:gd name="connsiteY9" fmla="*/ 696686 h 4354286"/>
                <a:gd name="connsiteX10" fmla="*/ 87086 w 567253"/>
                <a:gd name="connsiteY10" fmla="*/ 731520 h 4354286"/>
                <a:gd name="connsiteX11" fmla="*/ 69669 w 567253"/>
                <a:gd name="connsiteY11" fmla="*/ 1010194 h 4354286"/>
                <a:gd name="connsiteX12" fmla="*/ 34835 w 567253"/>
                <a:gd name="connsiteY12" fmla="*/ 1071154 h 4354286"/>
                <a:gd name="connsiteX13" fmla="*/ 17417 w 567253"/>
                <a:gd name="connsiteY13" fmla="*/ 1123406 h 4354286"/>
                <a:gd name="connsiteX14" fmla="*/ 51007 w 567253"/>
                <a:gd name="connsiteY14" fmla="*/ 1334900 h 4354286"/>
                <a:gd name="connsiteX15" fmla="*/ 319729 w 567253"/>
                <a:gd name="connsiteY15" fmla="*/ 1453087 h 4354286"/>
                <a:gd name="connsiteX16" fmla="*/ 556104 w 567253"/>
                <a:gd name="connsiteY16" fmla="*/ 1568786 h 4354286"/>
                <a:gd name="connsiteX17" fmla="*/ 510075 w 567253"/>
                <a:gd name="connsiteY17" fmla="*/ 1662093 h 4354286"/>
                <a:gd name="connsiteX18" fmla="*/ 344611 w 567253"/>
                <a:gd name="connsiteY18" fmla="*/ 1790234 h 4354286"/>
                <a:gd name="connsiteX19" fmla="*/ 255659 w 567253"/>
                <a:gd name="connsiteY19" fmla="*/ 1877319 h 4354286"/>
                <a:gd name="connsiteX20" fmla="*/ 175416 w 567253"/>
                <a:gd name="connsiteY20" fmla="*/ 1913397 h 4354286"/>
                <a:gd name="connsiteX21" fmla="*/ 120675 w 567253"/>
                <a:gd name="connsiteY21" fmla="*/ 1965649 h 4354286"/>
                <a:gd name="connsiteX22" fmla="*/ 63448 w 567253"/>
                <a:gd name="connsiteY22" fmla="*/ 2049002 h 4354286"/>
                <a:gd name="connsiteX23" fmla="*/ 69669 w 567253"/>
                <a:gd name="connsiteY23" fmla="*/ 2612571 h 4354286"/>
                <a:gd name="connsiteX24" fmla="*/ 95795 w 567253"/>
                <a:gd name="connsiteY24" fmla="*/ 2656114 h 4354286"/>
                <a:gd name="connsiteX25" fmla="*/ 104503 w 567253"/>
                <a:gd name="connsiteY25" fmla="*/ 2725783 h 4354286"/>
                <a:gd name="connsiteX26" fmla="*/ 78377 w 567253"/>
                <a:gd name="connsiteY26" fmla="*/ 2786743 h 4354286"/>
                <a:gd name="connsiteX27" fmla="*/ 69669 w 567253"/>
                <a:gd name="connsiteY27" fmla="*/ 3222171 h 4354286"/>
                <a:gd name="connsiteX28" fmla="*/ 52252 w 567253"/>
                <a:gd name="connsiteY28" fmla="*/ 3727269 h 4354286"/>
                <a:gd name="connsiteX29" fmla="*/ 26126 w 567253"/>
                <a:gd name="connsiteY29" fmla="*/ 3762103 h 4354286"/>
                <a:gd name="connsiteX30" fmla="*/ 0 w 567253"/>
                <a:gd name="connsiteY30" fmla="*/ 3814354 h 4354286"/>
                <a:gd name="connsiteX31" fmla="*/ 17417 w 567253"/>
                <a:gd name="connsiteY31" fmla="*/ 3997234 h 4354286"/>
                <a:gd name="connsiteX32" fmla="*/ 52252 w 567253"/>
                <a:gd name="connsiteY32" fmla="*/ 4093029 h 4354286"/>
                <a:gd name="connsiteX33" fmla="*/ 43543 w 567253"/>
                <a:gd name="connsiteY33" fmla="*/ 4354286 h 4354286"/>
                <a:gd name="connsiteX0" fmla="*/ 69669 w 567253"/>
                <a:gd name="connsiteY0" fmla="*/ 0 h 4354286"/>
                <a:gd name="connsiteX1" fmla="*/ 69669 w 567253"/>
                <a:gd name="connsiteY1" fmla="*/ 0 h 4354286"/>
                <a:gd name="connsiteX2" fmla="*/ 95795 w 567253"/>
                <a:gd name="connsiteY2" fmla="*/ 113211 h 4354286"/>
                <a:gd name="connsiteX3" fmla="*/ 69669 w 567253"/>
                <a:gd name="connsiteY3" fmla="*/ 418011 h 4354286"/>
                <a:gd name="connsiteX4" fmla="*/ 60960 w 567253"/>
                <a:gd name="connsiteY4" fmla="*/ 478971 h 4354286"/>
                <a:gd name="connsiteX5" fmla="*/ 34835 w 567253"/>
                <a:gd name="connsiteY5" fmla="*/ 513806 h 4354286"/>
                <a:gd name="connsiteX6" fmla="*/ 43543 w 567253"/>
                <a:gd name="connsiteY6" fmla="*/ 574766 h 4354286"/>
                <a:gd name="connsiteX7" fmla="*/ 60960 w 567253"/>
                <a:gd name="connsiteY7" fmla="*/ 618309 h 4354286"/>
                <a:gd name="connsiteX8" fmla="*/ 69669 w 567253"/>
                <a:gd name="connsiteY8" fmla="*/ 644434 h 4354286"/>
                <a:gd name="connsiteX9" fmla="*/ 78377 w 567253"/>
                <a:gd name="connsiteY9" fmla="*/ 696686 h 4354286"/>
                <a:gd name="connsiteX10" fmla="*/ 87086 w 567253"/>
                <a:gd name="connsiteY10" fmla="*/ 731520 h 4354286"/>
                <a:gd name="connsiteX11" fmla="*/ 69669 w 567253"/>
                <a:gd name="connsiteY11" fmla="*/ 1010194 h 4354286"/>
                <a:gd name="connsiteX12" fmla="*/ 34835 w 567253"/>
                <a:gd name="connsiteY12" fmla="*/ 1071154 h 4354286"/>
                <a:gd name="connsiteX13" fmla="*/ 17417 w 567253"/>
                <a:gd name="connsiteY13" fmla="*/ 1123406 h 4354286"/>
                <a:gd name="connsiteX14" fmla="*/ 51007 w 567253"/>
                <a:gd name="connsiteY14" fmla="*/ 1334900 h 4354286"/>
                <a:gd name="connsiteX15" fmla="*/ 319729 w 567253"/>
                <a:gd name="connsiteY15" fmla="*/ 1453087 h 4354286"/>
                <a:gd name="connsiteX16" fmla="*/ 556104 w 567253"/>
                <a:gd name="connsiteY16" fmla="*/ 1568786 h 4354286"/>
                <a:gd name="connsiteX17" fmla="*/ 510075 w 567253"/>
                <a:gd name="connsiteY17" fmla="*/ 1662093 h 4354286"/>
                <a:gd name="connsiteX18" fmla="*/ 344611 w 567253"/>
                <a:gd name="connsiteY18" fmla="*/ 1790234 h 4354286"/>
                <a:gd name="connsiteX19" fmla="*/ 289249 w 567253"/>
                <a:gd name="connsiteY19" fmla="*/ 1836265 h 4354286"/>
                <a:gd name="connsiteX20" fmla="*/ 175416 w 567253"/>
                <a:gd name="connsiteY20" fmla="*/ 1913397 h 4354286"/>
                <a:gd name="connsiteX21" fmla="*/ 120675 w 567253"/>
                <a:gd name="connsiteY21" fmla="*/ 1965649 h 4354286"/>
                <a:gd name="connsiteX22" fmla="*/ 63448 w 567253"/>
                <a:gd name="connsiteY22" fmla="*/ 2049002 h 4354286"/>
                <a:gd name="connsiteX23" fmla="*/ 69669 w 567253"/>
                <a:gd name="connsiteY23" fmla="*/ 2612571 h 4354286"/>
                <a:gd name="connsiteX24" fmla="*/ 95795 w 567253"/>
                <a:gd name="connsiteY24" fmla="*/ 2656114 h 4354286"/>
                <a:gd name="connsiteX25" fmla="*/ 104503 w 567253"/>
                <a:gd name="connsiteY25" fmla="*/ 2725783 h 4354286"/>
                <a:gd name="connsiteX26" fmla="*/ 78377 w 567253"/>
                <a:gd name="connsiteY26" fmla="*/ 2786743 h 4354286"/>
                <a:gd name="connsiteX27" fmla="*/ 69669 w 567253"/>
                <a:gd name="connsiteY27" fmla="*/ 3222171 h 4354286"/>
                <a:gd name="connsiteX28" fmla="*/ 52252 w 567253"/>
                <a:gd name="connsiteY28" fmla="*/ 3727269 h 4354286"/>
                <a:gd name="connsiteX29" fmla="*/ 26126 w 567253"/>
                <a:gd name="connsiteY29" fmla="*/ 3762103 h 4354286"/>
                <a:gd name="connsiteX30" fmla="*/ 0 w 567253"/>
                <a:gd name="connsiteY30" fmla="*/ 3814354 h 4354286"/>
                <a:gd name="connsiteX31" fmla="*/ 17417 w 567253"/>
                <a:gd name="connsiteY31" fmla="*/ 3997234 h 4354286"/>
                <a:gd name="connsiteX32" fmla="*/ 52252 w 567253"/>
                <a:gd name="connsiteY32" fmla="*/ 4093029 h 4354286"/>
                <a:gd name="connsiteX33" fmla="*/ 43543 w 567253"/>
                <a:gd name="connsiteY33" fmla="*/ 4354286 h 4354286"/>
                <a:gd name="connsiteX0" fmla="*/ 69669 w 564471"/>
                <a:gd name="connsiteY0" fmla="*/ 0 h 4354286"/>
                <a:gd name="connsiteX1" fmla="*/ 69669 w 564471"/>
                <a:gd name="connsiteY1" fmla="*/ 0 h 4354286"/>
                <a:gd name="connsiteX2" fmla="*/ 95795 w 564471"/>
                <a:gd name="connsiteY2" fmla="*/ 113211 h 4354286"/>
                <a:gd name="connsiteX3" fmla="*/ 69669 w 564471"/>
                <a:gd name="connsiteY3" fmla="*/ 418011 h 4354286"/>
                <a:gd name="connsiteX4" fmla="*/ 60960 w 564471"/>
                <a:gd name="connsiteY4" fmla="*/ 478971 h 4354286"/>
                <a:gd name="connsiteX5" fmla="*/ 34835 w 564471"/>
                <a:gd name="connsiteY5" fmla="*/ 513806 h 4354286"/>
                <a:gd name="connsiteX6" fmla="*/ 43543 w 564471"/>
                <a:gd name="connsiteY6" fmla="*/ 574766 h 4354286"/>
                <a:gd name="connsiteX7" fmla="*/ 60960 w 564471"/>
                <a:gd name="connsiteY7" fmla="*/ 618309 h 4354286"/>
                <a:gd name="connsiteX8" fmla="*/ 69669 w 564471"/>
                <a:gd name="connsiteY8" fmla="*/ 644434 h 4354286"/>
                <a:gd name="connsiteX9" fmla="*/ 78377 w 564471"/>
                <a:gd name="connsiteY9" fmla="*/ 696686 h 4354286"/>
                <a:gd name="connsiteX10" fmla="*/ 87086 w 564471"/>
                <a:gd name="connsiteY10" fmla="*/ 731520 h 4354286"/>
                <a:gd name="connsiteX11" fmla="*/ 69669 w 564471"/>
                <a:gd name="connsiteY11" fmla="*/ 1010194 h 4354286"/>
                <a:gd name="connsiteX12" fmla="*/ 34835 w 564471"/>
                <a:gd name="connsiteY12" fmla="*/ 1071154 h 4354286"/>
                <a:gd name="connsiteX13" fmla="*/ 17417 w 564471"/>
                <a:gd name="connsiteY13" fmla="*/ 1123406 h 4354286"/>
                <a:gd name="connsiteX14" fmla="*/ 51007 w 564471"/>
                <a:gd name="connsiteY14" fmla="*/ 1334900 h 4354286"/>
                <a:gd name="connsiteX15" fmla="*/ 319729 w 564471"/>
                <a:gd name="connsiteY15" fmla="*/ 1453087 h 4354286"/>
                <a:gd name="connsiteX16" fmla="*/ 556104 w 564471"/>
                <a:gd name="connsiteY16" fmla="*/ 1568786 h 4354286"/>
                <a:gd name="connsiteX17" fmla="*/ 510075 w 564471"/>
                <a:gd name="connsiteY17" fmla="*/ 1662093 h 4354286"/>
                <a:gd name="connsiteX18" fmla="*/ 497633 w 564471"/>
                <a:gd name="connsiteY18" fmla="*/ 1737982 h 4354286"/>
                <a:gd name="connsiteX19" fmla="*/ 289249 w 564471"/>
                <a:gd name="connsiteY19" fmla="*/ 1836265 h 4354286"/>
                <a:gd name="connsiteX20" fmla="*/ 175416 w 564471"/>
                <a:gd name="connsiteY20" fmla="*/ 1913397 h 4354286"/>
                <a:gd name="connsiteX21" fmla="*/ 120675 w 564471"/>
                <a:gd name="connsiteY21" fmla="*/ 1965649 h 4354286"/>
                <a:gd name="connsiteX22" fmla="*/ 63448 w 564471"/>
                <a:gd name="connsiteY22" fmla="*/ 2049002 h 4354286"/>
                <a:gd name="connsiteX23" fmla="*/ 69669 w 564471"/>
                <a:gd name="connsiteY23" fmla="*/ 2612571 h 4354286"/>
                <a:gd name="connsiteX24" fmla="*/ 95795 w 564471"/>
                <a:gd name="connsiteY24" fmla="*/ 2656114 h 4354286"/>
                <a:gd name="connsiteX25" fmla="*/ 104503 w 564471"/>
                <a:gd name="connsiteY25" fmla="*/ 2725783 h 4354286"/>
                <a:gd name="connsiteX26" fmla="*/ 78377 w 564471"/>
                <a:gd name="connsiteY26" fmla="*/ 2786743 h 4354286"/>
                <a:gd name="connsiteX27" fmla="*/ 69669 w 564471"/>
                <a:gd name="connsiteY27" fmla="*/ 3222171 h 4354286"/>
                <a:gd name="connsiteX28" fmla="*/ 52252 w 564471"/>
                <a:gd name="connsiteY28" fmla="*/ 3727269 h 4354286"/>
                <a:gd name="connsiteX29" fmla="*/ 26126 w 564471"/>
                <a:gd name="connsiteY29" fmla="*/ 3762103 h 4354286"/>
                <a:gd name="connsiteX30" fmla="*/ 0 w 564471"/>
                <a:gd name="connsiteY30" fmla="*/ 3814354 h 4354286"/>
                <a:gd name="connsiteX31" fmla="*/ 17417 w 564471"/>
                <a:gd name="connsiteY31" fmla="*/ 3997234 h 4354286"/>
                <a:gd name="connsiteX32" fmla="*/ 52252 w 564471"/>
                <a:gd name="connsiteY32" fmla="*/ 4093029 h 4354286"/>
                <a:gd name="connsiteX33" fmla="*/ 43543 w 564471"/>
                <a:gd name="connsiteY33" fmla="*/ 4354286 h 4354286"/>
                <a:gd name="connsiteX0" fmla="*/ 69669 w 547554"/>
                <a:gd name="connsiteY0" fmla="*/ 0 h 4354286"/>
                <a:gd name="connsiteX1" fmla="*/ 69669 w 547554"/>
                <a:gd name="connsiteY1" fmla="*/ 0 h 4354286"/>
                <a:gd name="connsiteX2" fmla="*/ 95795 w 547554"/>
                <a:gd name="connsiteY2" fmla="*/ 113211 h 4354286"/>
                <a:gd name="connsiteX3" fmla="*/ 69669 w 547554"/>
                <a:gd name="connsiteY3" fmla="*/ 418011 h 4354286"/>
                <a:gd name="connsiteX4" fmla="*/ 60960 w 547554"/>
                <a:gd name="connsiteY4" fmla="*/ 478971 h 4354286"/>
                <a:gd name="connsiteX5" fmla="*/ 34835 w 547554"/>
                <a:gd name="connsiteY5" fmla="*/ 513806 h 4354286"/>
                <a:gd name="connsiteX6" fmla="*/ 43543 w 547554"/>
                <a:gd name="connsiteY6" fmla="*/ 574766 h 4354286"/>
                <a:gd name="connsiteX7" fmla="*/ 60960 w 547554"/>
                <a:gd name="connsiteY7" fmla="*/ 618309 h 4354286"/>
                <a:gd name="connsiteX8" fmla="*/ 69669 w 547554"/>
                <a:gd name="connsiteY8" fmla="*/ 644434 h 4354286"/>
                <a:gd name="connsiteX9" fmla="*/ 78377 w 547554"/>
                <a:gd name="connsiteY9" fmla="*/ 696686 h 4354286"/>
                <a:gd name="connsiteX10" fmla="*/ 87086 w 547554"/>
                <a:gd name="connsiteY10" fmla="*/ 731520 h 4354286"/>
                <a:gd name="connsiteX11" fmla="*/ 69669 w 547554"/>
                <a:gd name="connsiteY11" fmla="*/ 1010194 h 4354286"/>
                <a:gd name="connsiteX12" fmla="*/ 34835 w 547554"/>
                <a:gd name="connsiteY12" fmla="*/ 1071154 h 4354286"/>
                <a:gd name="connsiteX13" fmla="*/ 17417 w 547554"/>
                <a:gd name="connsiteY13" fmla="*/ 1123406 h 4354286"/>
                <a:gd name="connsiteX14" fmla="*/ 51007 w 547554"/>
                <a:gd name="connsiteY14" fmla="*/ 1334900 h 4354286"/>
                <a:gd name="connsiteX15" fmla="*/ 319729 w 547554"/>
                <a:gd name="connsiteY15" fmla="*/ 1453087 h 4354286"/>
                <a:gd name="connsiteX16" fmla="*/ 537442 w 547554"/>
                <a:gd name="connsiteY16" fmla="*/ 1497874 h 4354286"/>
                <a:gd name="connsiteX17" fmla="*/ 510075 w 547554"/>
                <a:gd name="connsiteY17" fmla="*/ 1662093 h 4354286"/>
                <a:gd name="connsiteX18" fmla="*/ 497633 w 547554"/>
                <a:gd name="connsiteY18" fmla="*/ 1737982 h 4354286"/>
                <a:gd name="connsiteX19" fmla="*/ 289249 w 547554"/>
                <a:gd name="connsiteY19" fmla="*/ 1836265 h 4354286"/>
                <a:gd name="connsiteX20" fmla="*/ 175416 w 547554"/>
                <a:gd name="connsiteY20" fmla="*/ 1913397 h 4354286"/>
                <a:gd name="connsiteX21" fmla="*/ 120675 w 547554"/>
                <a:gd name="connsiteY21" fmla="*/ 1965649 h 4354286"/>
                <a:gd name="connsiteX22" fmla="*/ 63448 w 547554"/>
                <a:gd name="connsiteY22" fmla="*/ 2049002 h 4354286"/>
                <a:gd name="connsiteX23" fmla="*/ 69669 w 547554"/>
                <a:gd name="connsiteY23" fmla="*/ 2612571 h 4354286"/>
                <a:gd name="connsiteX24" fmla="*/ 95795 w 547554"/>
                <a:gd name="connsiteY24" fmla="*/ 2656114 h 4354286"/>
                <a:gd name="connsiteX25" fmla="*/ 104503 w 547554"/>
                <a:gd name="connsiteY25" fmla="*/ 2725783 h 4354286"/>
                <a:gd name="connsiteX26" fmla="*/ 78377 w 547554"/>
                <a:gd name="connsiteY26" fmla="*/ 2786743 h 4354286"/>
                <a:gd name="connsiteX27" fmla="*/ 69669 w 547554"/>
                <a:gd name="connsiteY27" fmla="*/ 3222171 h 4354286"/>
                <a:gd name="connsiteX28" fmla="*/ 52252 w 547554"/>
                <a:gd name="connsiteY28" fmla="*/ 3727269 h 4354286"/>
                <a:gd name="connsiteX29" fmla="*/ 26126 w 547554"/>
                <a:gd name="connsiteY29" fmla="*/ 3762103 h 4354286"/>
                <a:gd name="connsiteX30" fmla="*/ 0 w 547554"/>
                <a:gd name="connsiteY30" fmla="*/ 3814354 h 4354286"/>
                <a:gd name="connsiteX31" fmla="*/ 17417 w 547554"/>
                <a:gd name="connsiteY31" fmla="*/ 3997234 h 4354286"/>
                <a:gd name="connsiteX32" fmla="*/ 52252 w 547554"/>
                <a:gd name="connsiteY32" fmla="*/ 4093029 h 4354286"/>
                <a:gd name="connsiteX33" fmla="*/ 43543 w 547554"/>
                <a:gd name="connsiteY33" fmla="*/ 4354286 h 4354286"/>
                <a:gd name="connsiteX0" fmla="*/ 69669 w 548063"/>
                <a:gd name="connsiteY0" fmla="*/ 0 h 4354286"/>
                <a:gd name="connsiteX1" fmla="*/ 69669 w 548063"/>
                <a:gd name="connsiteY1" fmla="*/ 0 h 4354286"/>
                <a:gd name="connsiteX2" fmla="*/ 95795 w 548063"/>
                <a:gd name="connsiteY2" fmla="*/ 113211 h 4354286"/>
                <a:gd name="connsiteX3" fmla="*/ 69669 w 548063"/>
                <a:gd name="connsiteY3" fmla="*/ 418011 h 4354286"/>
                <a:gd name="connsiteX4" fmla="*/ 60960 w 548063"/>
                <a:gd name="connsiteY4" fmla="*/ 478971 h 4354286"/>
                <a:gd name="connsiteX5" fmla="*/ 34835 w 548063"/>
                <a:gd name="connsiteY5" fmla="*/ 513806 h 4354286"/>
                <a:gd name="connsiteX6" fmla="*/ 43543 w 548063"/>
                <a:gd name="connsiteY6" fmla="*/ 574766 h 4354286"/>
                <a:gd name="connsiteX7" fmla="*/ 60960 w 548063"/>
                <a:gd name="connsiteY7" fmla="*/ 618309 h 4354286"/>
                <a:gd name="connsiteX8" fmla="*/ 69669 w 548063"/>
                <a:gd name="connsiteY8" fmla="*/ 644434 h 4354286"/>
                <a:gd name="connsiteX9" fmla="*/ 78377 w 548063"/>
                <a:gd name="connsiteY9" fmla="*/ 696686 h 4354286"/>
                <a:gd name="connsiteX10" fmla="*/ 87086 w 548063"/>
                <a:gd name="connsiteY10" fmla="*/ 731520 h 4354286"/>
                <a:gd name="connsiteX11" fmla="*/ 69669 w 548063"/>
                <a:gd name="connsiteY11" fmla="*/ 1010194 h 4354286"/>
                <a:gd name="connsiteX12" fmla="*/ 34835 w 548063"/>
                <a:gd name="connsiteY12" fmla="*/ 1071154 h 4354286"/>
                <a:gd name="connsiteX13" fmla="*/ 17417 w 548063"/>
                <a:gd name="connsiteY13" fmla="*/ 1123406 h 4354286"/>
                <a:gd name="connsiteX14" fmla="*/ 51007 w 548063"/>
                <a:gd name="connsiteY14" fmla="*/ 1334900 h 4354286"/>
                <a:gd name="connsiteX15" fmla="*/ 312265 w 548063"/>
                <a:gd name="connsiteY15" fmla="*/ 1389639 h 4354286"/>
                <a:gd name="connsiteX16" fmla="*/ 537442 w 548063"/>
                <a:gd name="connsiteY16" fmla="*/ 1497874 h 4354286"/>
                <a:gd name="connsiteX17" fmla="*/ 510075 w 548063"/>
                <a:gd name="connsiteY17" fmla="*/ 1662093 h 4354286"/>
                <a:gd name="connsiteX18" fmla="*/ 497633 w 548063"/>
                <a:gd name="connsiteY18" fmla="*/ 1737982 h 4354286"/>
                <a:gd name="connsiteX19" fmla="*/ 289249 w 548063"/>
                <a:gd name="connsiteY19" fmla="*/ 1836265 h 4354286"/>
                <a:gd name="connsiteX20" fmla="*/ 175416 w 548063"/>
                <a:gd name="connsiteY20" fmla="*/ 1913397 h 4354286"/>
                <a:gd name="connsiteX21" fmla="*/ 120675 w 548063"/>
                <a:gd name="connsiteY21" fmla="*/ 1965649 h 4354286"/>
                <a:gd name="connsiteX22" fmla="*/ 63448 w 548063"/>
                <a:gd name="connsiteY22" fmla="*/ 2049002 h 4354286"/>
                <a:gd name="connsiteX23" fmla="*/ 69669 w 548063"/>
                <a:gd name="connsiteY23" fmla="*/ 2612571 h 4354286"/>
                <a:gd name="connsiteX24" fmla="*/ 95795 w 548063"/>
                <a:gd name="connsiteY24" fmla="*/ 2656114 h 4354286"/>
                <a:gd name="connsiteX25" fmla="*/ 104503 w 548063"/>
                <a:gd name="connsiteY25" fmla="*/ 2725783 h 4354286"/>
                <a:gd name="connsiteX26" fmla="*/ 78377 w 548063"/>
                <a:gd name="connsiteY26" fmla="*/ 2786743 h 4354286"/>
                <a:gd name="connsiteX27" fmla="*/ 69669 w 548063"/>
                <a:gd name="connsiteY27" fmla="*/ 3222171 h 4354286"/>
                <a:gd name="connsiteX28" fmla="*/ 52252 w 548063"/>
                <a:gd name="connsiteY28" fmla="*/ 3727269 h 4354286"/>
                <a:gd name="connsiteX29" fmla="*/ 26126 w 548063"/>
                <a:gd name="connsiteY29" fmla="*/ 3762103 h 4354286"/>
                <a:gd name="connsiteX30" fmla="*/ 0 w 548063"/>
                <a:gd name="connsiteY30" fmla="*/ 3814354 h 4354286"/>
                <a:gd name="connsiteX31" fmla="*/ 17417 w 548063"/>
                <a:gd name="connsiteY31" fmla="*/ 3997234 h 4354286"/>
                <a:gd name="connsiteX32" fmla="*/ 52252 w 548063"/>
                <a:gd name="connsiteY32" fmla="*/ 4093029 h 4354286"/>
                <a:gd name="connsiteX33" fmla="*/ 43543 w 548063"/>
                <a:gd name="connsiteY33" fmla="*/ 4354286 h 4354286"/>
                <a:gd name="connsiteX0" fmla="*/ 69669 w 573891"/>
                <a:gd name="connsiteY0" fmla="*/ 0 h 4354286"/>
                <a:gd name="connsiteX1" fmla="*/ 69669 w 573891"/>
                <a:gd name="connsiteY1" fmla="*/ 0 h 4354286"/>
                <a:gd name="connsiteX2" fmla="*/ 95795 w 573891"/>
                <a:gd name="connsiteY2" fmla="*/ 113211 h 4354286"/>
                <a:gd name="connsiteX3" fmla="*/ 69669 w 573891"/>
                <a:gd name="connsiteY3" fmla="*/ 418011 h 4354286"/>
                <a:gd name="connsiteX4" fmla="*/ 60960 w 573891"/>
                <a:gd name="connsiteY4" fmla="*/ 478971 h 4354286"/>
                <a:gd name="connsiteX5" fmla="*/ 34835 w 573891"/>
                <a:gd name="connsiteY5" fmla="*/ 513806 h 4354286"/>
                <a:gd name="connsiteX6" fmla="*/ 43543 w 573891"/>
                <a:gd name="connsiteY6" fmla="*/ 574766 h 4354286"/>
                <a:gd name="connsiteX7" fmla="*/ 60960 w 573891"/>
                <a:gd name="connsiteY7" fmla="*/ 618309 h 4354286"/>
                <a:gd name="connsiteX8" fmla="*/ 69669 w 573891"/>
                <a:gd name="connsiteY8" fmla="*/ 644434 h 4354286"/>
                <a:gd name="connsiteX9" fmla="*/ 78377 w 573891"/>
                <a:gd name="connsiteY9" fmla="*/ 696686 h 4354286"/>
                <a:gd name="connsiteX10" fmla="*/ 87086 w 573891"/>
                <a:gd name="connsiteY10" fmla="*/ 731520 h 4354286"/>
                <a:gd name="connsiteX11" fmla="*/ 69669 w 573891"/>
                <a:gd name="connsiteY11" fmla="*/ 1010194 h 4354286"/>
                <a:gd name="connsiteX12" fmla="*/ 34835 w 573891"/>
                <a:gd name="connsiteY12" fmla="*/ 1071154 h 4354286"/>
                <a:gd name="connsiteX13" fmla="*/ 17417 w 573891"/>
                <a:gd name="connsiteY13" fmla="*/ 1123406 h 4354286"/>
                <a:gd name="connsiteX14" fmla="*/ 51007 w 573891"/>
                <a:gd name="connsiteY14" fmla="*/ 1334900 h 4354286"/>
                <a:gd name="connsiteX15" fmla="*/ 312265 w 573891"/>
                <a:gd name="connsiteY15" fmla="*/ 1389639 h 4354286"/>
                <a:gd name="connsiteX16" fmla="*/ 537442 w 573891"/>
                <a:gd name="connsiteY16" fmla="*/ 1497874 h 4354286"/>
                <a:gd name="connsiteX17" fmla="*/ 569791 w 573891"/>
                <a:gd name="connsiteY17" fmla="*/ 1639699 h 4354286"/>
                <a:gd name="connsiteX18" fmla="*/ 497633 w 573891"/>
                <a:gd name="connsiteY18" fmla="*/ 1737982 h 4354286"/>
                <a:gd name="connsiteX19" fmla="*/ 289249 w 573891"/>
                <a:gd name="connsiteY19" fmla="*/ 1836265 h 4354286"/>
                <a:gd name="connsiteX20" fmla="*/ 175416 w 573891"/>
                <a:gd name="connsiteY20" fmla="*/ 1913397 h 4354286"/>
                <a:gd name="connsiteX21" fmla="*/ 120675 w 573891"/>
                <a:gd name="connsiteY21" fmla="*/ 1965649 h 4354286"/>
                <a:gd name="connsiteX22" fmla="*/ 63448 w 573891"/>
                <a:gd name="connsiteY22" fmla="*/ 2049002 h 4354286"/>
                <a:gd name="connsiteX23" fmla="*/ 69669 w 573891"/>
                <a:gd name="connsiteY23" fmla="*/ 2612571 h 4354286"/>
                <a:gd name="connsiteX24" fmla="*/ 95795 w 573891"/>
                <a:gd name="connsiteY24" fmla="*/ 2656114 h 4354286"/>
                <a:gd name="connsiteX25" fmla="*/ 104503 w 573891"/>
                <a:gd name="connsiteY25" fmla="*/ 2725783 h 4354286"/>
                <a:gd name="connsiteX26" fmla="*/ 78377 w 573891"/>
                <a:gd name="connsiteY26" fmla="*/ 2786743 h 4354286"/>
                <a:gd name="connsiteX27" fmla="*/ 69669 w 573891"/>
                <a:gd name="connsiteY27" fmla="*/ 3222171 h 4354286"/>
                <a:gd name="connsiteX28" fmla="*/ 52252 w 573891"/>
                <a:gd name="connsiteY28" fmla="*/ 3727269 h 4354286"/>
                <a:gd name="connsiteX29" fmla="*/ 26126 w 573891"/>
                <a:gd name="connsiteY29" fmla="*/ 3762103 h 4354286"/>
                <a:gd name="connsiteX30" fmla="*/ 0 w 573891"/>
                <a:gd name="connsiteY30" fmla="*/ 3814354 h 4354286"/>
                <a:gd name="connsiteX31" fmla="*/ 17417 w 573891"/>
                <a:gd name="connsiteY31" fmla="*/ 3997234 h 4354286"/>
                <a:gd name="connsiteX32" fmla="*/ 52252 w 573891"/>
                <a:gd name="connsiteY32" fmla="*/ 4093029 h 4354286"/>
                <a:gd name="connsiteX33" fmla="*/ 43543 w 573891"/>
                <a:gd name="connsiteY33" fmla="*/ 4354286 h 4354286"/>
                <a:gd name="connsiteX0" fmla="*/ 69669 w 576655"/>
                <a:gd name="connsiteY0" fmla="*/ 0 h 4354286"/>
                <a:gd name="connsiteX1" fmla="*/ 69669 w 576655"/>
                <a:gd name="connsiteY1" fmla="*/ 0 h 4354286"/>
                <a:gd name="connsiteX2" fmla="*/ 95795 w 576655"/>
                <a:gd name="connsiteY2" fmla="*/ 113211 h 4354286"/>
                <a:gd name="connsiteX3" fmla="*/ 69669 w 576655"/>
                <a:gd name="connsiteY3" fmla="*/ 418011 h 4354286"/>
                <a:gd name="connsiteX4" fmla="*/ 60960 w 576655"/>
                <a:gd name="connsiteY4" fmla="*/ 478971 h 4354286"/>
                <a:gd name="connsiteX5" fmla="*/ 34835 w 576655"/>
                <a:gd name="connsiteY5" fmla="*/ 513806 h 4354286"/>
                <a:gd name="connsiteX6" fmla="*/ 43543 w 576655"/>
                <a:gd name="connsiteY6" fmla="*/ 574766 h 4354286"/>
                <a:gd name="connsiteX7" fmla="*/ 60960 w 576655"/>
                <a:gd name="connsiteY7" fmla="*/ 618309 h 4354286"/>
                <a:gd name="connsiteX8" fmla="*/ 69669 w 576655"/>
                <a:gd name="connsiteY8" fmla="*/ 644434 h 4354286"/>
                <a:gd name="connsiteX9" fmla="*/ 78377 w 576655"/>
                <a:gd name="connsiteY9" fmla="*/ 696686 h 4354286"/>
                <a:gd name="connsiteX10" fmla="*/ 87086 w 576655"/>
                <a:gd name="connsiteY10" fmla="*/ 731520 h 4354286"/>
                <a:gd name="connsiteX11" fmla="*/ 69669 w 576655"/>
                <a:gd name="connsiteY11" fmla="*/ 1010194 h 4354286"/>
                <a:gd name="connsiteX12" fmla="*/ 34835 w 576655"/>
                <a:gd name="connsiteY12" fmla="*/ 1071154 h 4354286"/>
                <a:gd name="connsiteX13" fmla="*/ 17417 w 576655"/>
                <a:gd name="connsiteY13" fmla="*/ 1123406 h 4354286"/>
                <a:gd name="connsiteX14" fmla="*/ 51007 w 576655"/>
                <a:gd name="connsiteY14" fmla="*/ 1334900 h 4354286"/>
                <a:gd name="connsiteX15" fmla="*/ 312265 w 576655"/>
                <a:gd name="connsiteY15" fmla="*/ 1389639 h 4354286"/>
                <a:gd name="connsiteX16" fmla="*/ 537442 w 576655"/>
                <a:gd name="connsiteY16" fmla="*/ 1497874 h 4354286"/>
                <a:gd name="connsiteX17" fmla="*/ 569791 w 576655"/>
                <a:gd name="connsiteY17" fmla="*/ 1639699 h 4354286"/>
                <a:gd name="connsiteX18" fmla="*/ 460311 w 576655"/>
                <a:gd name="connsiteY18" fmla="*/ 1723053 h 4354286"/>
                <a:gd name="connsiteX19" fmla="*/ 289249 w 576655"/>
                <a:gd name="connsiteY19" fmla="*/ 1836265 h 4354286"/>
                <a:gd name="connsiteX20" fmla="*/ 175416 w 576655"/>
                <a:gd name="connsiteY20" fmla="*/ 1913397 h 4354286"/>
                <a:gd name="connsiteX21" fmla="*/ 120675 w 576655"/>
                <a:gd name="connsiteY21" fmla="*/ 1965649 h 4354286"/>
                <a:gd name="connsiteX22" fmla="*/ 63448 w 576655"/>
                <a:gd name="connsiteY22" fmla="*/ 2049002 h 4354286"/>
                <a:gd name="connsiteX23" fmla="*/ 69669 w 576655"/>
                <a:gd name="connsiteY23" fmla="*/ 2612571 h 4354286"/>
                <a:gd name="connsiteX24" fmla="*/ 95795 w 576655"/>
                <a:gd name="connsiteY24" fmla="*/ 2656114 h 4354286"/>
                <a:gd name="connsiteX25" fmla="*/ 104503 w 576655"/>
                <a:gd name="connsiteY25" fmla="*/ 2725783 h 4354286"/>
                <a:gd name="connsiteX26" fmla="*/ 78377 w 576655"/>
                <a:gd name="connsiteY26" fmla="*/ 2786743 h 4354286"/>
                <a:gd name="connsiteX27" fmla="*/ 69669 w 576655"/>
                <a:gd name="connsiteY27" fmla="*/ 3222171 h 4354286"/>
                <a:gd name="connsiteX28" fmla="*/ 52252 w 576655"/>
                <a:gd name="connsiteY28" fmla="*/ 3727269 h 4354286"/>
                <a:gd name="connsiteX29" fmla="*/ 26126 w 576655"/>
                <a:gd name="connsiteY29" fmla="*/ 3762103 h 4354286"/>
                <a:gd name="connsiteX30" fmla="*/ 0 w 576655"/>
                <a:gd name="connsiteY30" fmla="*/ 3814354 h 4354286"/>
                <a:gd name="connsiteX31" fmla="*/ 17417 w 576655"/>
                <a:gd name="connsiteY31" fmla="*/ 3997234 h 4354286"/>
                <a:gd name="connsiteX32" fmla="*/ 52252 w 576655"/>
                <a:gd name="connsiteY32" fmla="*/ 4093029 h 4354286"/>
                <a:gd name="connsiteX33" fmla="*/ 43543 w 576655"/>
                <a:gd name="connsiteY33" fmla="*/ 4354286 h 4354286"/>
                <a:gd name="connsiteX0" fmla="*/ 69669 w 576655"/>
                <a:gd name="connsiteY0" fmla="*/ 0 h 4354286"/>
                <a:gd name="connsiteX1" fmla="*/ 69669 w 576655"/>
                <a:gd name="connsiteY1" fmla="*/ 0 h 4354286"/>
                <a:gd name="connsiteX2" fmla="*/ 95795 w 576655"/>
                <a:gd name="connsiteY2" fmla="*/ 113211 h 4354286"/>
                <a:gd name="connsiteX3" fmla="*/ 69669 w 576655"/>
                <a:gd name="connsiteY3" fmla="*/ 418011 h 4354286"/>
                <a:gd name="connsiteX4" fmla="*/ 60960 w 576655"/>
                <a:gd name="connsiteY4" fmla="*/ 478971 h 4354286"/>
                <a:gd name="connsiteX5" fmla="*/ 34835 w 576655"/>
                <a:gd name="connsiteY5" fmla="*/ 513806 h 4354286"/>
                <a:gd name="connsiteX6" fmla="*/ 43543 w 576655"/>
                <a:gd name="connsiteY6" fmla="*/ 574766 h 4354286"/>
                <a:gd name="connsiteX7" fmla="*/ 60960 w 576655"/>
                <a:gd name="connsiteY7" fmla="*/ 618309 h 4354286"/>
                <a:gd name="connsiteX8" fmla="*/ 69669 w 576655"/>
                <a:gd name="connsiteY8" fmla="*/ 644434 h 4354286"/>
                <a:gd name="connsiteX9" fmla="*/ 78377 w 576655"/>
                <a:gd name="connsiteY9" fmla="*/ 696686 h 4354286"/>
                <a:gd name="connsiteX10" fmla="*/ 87086 w 576655"/>
                <a:gd name="connsiteY10" fmla="*/ 731520 h 4354286"/>
                <a:gd name="connsiteX11" fmla="*/ 69669 w 576655"/>
                <a:gd name="connsiteY11" fmla="*/ 1010194 h 4354286"/>
                <a:gd name="connsiteX12" fmla="*/ 34835 w 576655"/>
                <a:gd name="connsiteY12" fmla="*/ 1071154 h 4354286"/>
                <a:gd name="connsiteX13" fmla="*/ 17417 w 576655"/>
                <a:gd name="connsiteY13" fmla="*/ 1123406 h 4354286"/>
                <a:gd name="connsiteX14" fmla="*/ 51007 w 576655"/>
                <a:gd name="connsiteY14" fmla="*/ 1334900 h 4354286"/>
                <a:gd name="connsiteX15" fmla="*/ 312265 w 576655"/>
                <a:gd name="connsiteY15" fmla="*/ 1389639 h 4354286"/>
                <a:gd name="connsiteX16" fmla="*/ 537442 w 576655"/>
                <a:gd name="connsiteY16" fmla="*/ 1497874 h 4354286"/>
                <a:gd name="connsiteX17" fmla="*/ 569791 w 576655"/>
                <a:gd name="connsiteY17" fmla="*/ 1639699 h 4354286"/>
                <a:gd name="connsiteX18" fmla="*/ 460311 w 576655"/>
                <a:gd name="connsiteY18" fmla="*/ 1723053 h 4354286"/>
                <a:gd name="connsiteX19" fmla="*/ 289249 w 576655"/>
                <a:gd name="connsiteY19" fmla="*/ 1836265 h 4354286"/>
                <a:gd name="connsiteX20" fmla="*/ 175416 w 576655"/>
                <a:gd name="connsiteY20" fmla="*/ 1913397 h 4354286"/>
                <a:gd name="connsiteX21" fmla="*/ 161729 w 576655"/>
                <a:gd name="connsiteY21" fmla="*/ 2010435 h 4354286"/>
                <a:gd name="connsiteX22" fmla="*/ 63448 w 576655"/>
                <a:gd name="connsiteY22" fmla="*/ 2049002 h 4354286"/>
                <a:gd name="connsiteX23" fmla="*/ 69669 w 576655"/>
                <a:gd name="connsiteY23" fmla="*/ 2612571 h 4354286"/>
                <a:gd name="connsiteX24" fmla="*/ 95795 w 576655"/>
                <a:gd name="connsiteY24" fmla="*/ 2656114 h 4354286"/>
                <a:gd name="connsiteX25" fmla="*/ 104503 w 576655"/>
                <a:gd name="connsiteY25" fmla="*/ 2725783 h 4354286"/>
                <a:gd name="connsiteX26" fmla="*/ 78377 w 576655"/>
                <a:gd name="connsiteY26" fmla="*/ 2786743 h 4354286"/>
                <a:gd name="connsiteX27" fmla="*/ 69669 w 576655"/>
                <a:gd name="connsiteY27" fmla="*/ 3222171 h 4354286"/>
                <a:gd name="connsiteX28" fmla="*/ 52252 w 576655"/>
                <a:gd name="connsiteY28" fmla="*/ 3727269 h 4354286"/>
                <a:gd name="connsiteX29" fmla="*/ 26126 w 576655"/>
                <a:gd name="connsiteY29" fmla="*/ 3762103 h 4354286"/>
                <a:gd name="connsiteX30" fmla="*/ 0 w 576655"/>
                <a:gd name="connsiteY30" fmla="*/ 3814354 h 4354286"/>
                <a:gd name="connsiteX31" fmla="*/ 17417 w 576655"/>
                <a:gd name="connsiteY31" fmla="*/ 3997234 h 4354286"/>
                <a:gd name="connsiteX32" fmla="*/ 52252 w 576655"/>
                <a:gd name="connsiteY32" fmla="*/ 4093029 h 4354286"/>
                <a:gd name="connsiteX33" fmla="*/ 43543 w 576655"/>
                <a:gd name="connsiteY33" fmla="*/ 4354286 h 4354286"/>
                <a:gd name="connsiteX0" fmla="*/ 69669 w 576655"/>
                <a:gd name="connsiteY0" fmla="*/ 0 h 4354286"/>
                <a:gd name="connsiteX1" fmla="*/ 69669 w 576655"/>
                <a:gd name="connsiteY1" fmla="*/ 0 h 4354286"/>
                <a:gd name="connsiteX2" fmla="*/ 95795 w 576655"/>
                <a:gd name="connsiteY2" fmla="*/ 113211 h 4354286"/>
                <a:gd name="connsiteX3" fmla="*/ 69669 w 576655"/>
                <a:gd name="connsiteY3" fmla="*/ 418011 h 4354286"/>
                <a:gd name="connsiteX4" fmla="*/ 60960 w 576655"/>
                <a:gd name="connsiteY4" fmla="*/ 478971 h 4354286"/>
                <a:gd name="connsiteX5" fmla="*/ 34835 w 576655"/>
                <a:gd name="connsiteY5" fmla="*/ 513806 h 4354286"/>
                <a:gd name="connsiteX6" fmla="*/ 43543 w 576655"/>
                <a:gd name="connsiteY6" fmla="*/ 574766 h 4354286"/>
                <a:gd name="connsiteX7" fmla="*/ 60960 w 576655"/>
                <a:gd name="connsiteY7" fmla="*/ 618309 h 4354286"/>
                <a:gd name="connsiteX8" fmla="*/ 69669 w 576655"/>
                <a:gd name="connsiteY8" fmla="*/ 644434 h 4354286"/>
                <a:gd name="connsiteX9" fmla="*/ 78377 w 576655"/>
                <a:gd name="connsiteY9" fmla="*/ 696686 h 4354286"/>
                <a:gd name="connsiteX10" fmla="*/ 87086 w 576655"/>
                <a:gd name="connsiteY10" fmla="*/ 731520 h 4354286"/>
                <a:gd name="connsiteX11" fmla="*/ 69669 w 576655"/>
                <a:gd name="connsiteY11" fmla="*/ 1010194 h 4354286"/>
                <a:gd name="connsiteX12" fmla="*/ 34835 w 576655"/>
                <a:gd name="connsiteY12" fmla="*/ 1071154 h 4354286"/>
                <a:gd name="connsiteX13" fmla="*/ 17417 w 576655"/>
                <a:gd name="connsiteY13" fmla="*/ 1123406 h 4354286"/>
                <a:gd name="connsiteX14" fmla="*/ 51007 w 576655"/>
                <a:gd name="connsiteY14" fmla="*/ 1334900 h 4354286"/>
                <a:gd name="connsiteX15" fmla="*/ 312265 w 576655"/>
                <a:gd name="connsiteY15" fmla="*/ 1389639 h 4354286"/>
                <a:gd name="connsiteX16" fmla="*/ 537442 w 576655"/>
                <a:gd name="connsiteY16" fmla="*/ 1497874 h 4354286"/>
                <a:gd name="connsiteX17" fmla="*/ 569791 w 576655"/>
                <a:gd name="connsiteY17" fmla="*/ 1639699 h 4354286"/>
                <a:gd name="connsiteX18" fmla="*/ 460311 w 576655"/>
                <a:gd name="connsiteY18" fmla="*/ 1723053 h 4354286"/>
                <a:gd name="connsiteX19" fmla="*/ 289249 w 576655"/>
                <a:gd name="connsiteY19" fmla="*/ 1836265 h 4354286"/>
                <a:gd name="connsiteX20" fmla="*/ 212739 w 576655"/>
                <a:gd name="connsiteY20" fmla="*/ 1928326 h 4354286"/>
                <a:gd name="connsiteX21" fmla="*/ 161729 w 576655"/>
                <a:gd name="connsiteY21" fmla="*/ 2010435 h 4354286"/>
                <a:gd name="connsiteX22" fmla="*/ 63448 w 576655"/>
                <a:gd name="connsiteY22" fmla="*/ 2049002 h 4354286"/>
                <a:gd name="connsiteX23" fmla="*/ 69669 w 576655"/>
                <a:gd name="connsiteY23" fmla="*/ 2612571 h 4354286"/>
                <a:gd name="connsiteX24" fmla="*/ 95795 w 576655"/>
                <a:gd name="connsiteY24" fmla="*/ 2656114 h 4354286"/>
                <a:gd name="connsiteX25" fmla="*/ 104503 w 576655"/>
                <a:gd name="connsiteY25" fmla="*/ 2725783 h 4354286"/>
                <a:gd name="connsiteX26" fmla="*/ 78377 w 576655"/>
                <a:gd name="connsiteY26" fmla="*/ 2786743 h 4354286"/>
                <a:gd name="connsiteX27" fmla="*/ 69669 w 576655"/>
                <a:gd name="connsiteY27" fmla="*/ 3222171 h 4354286"/>
                <a:gd name="connsiteX28" fmla="*/ 52252 w 576655"/>
                <a:gd name="connsiteY28" fmla="*/ 3727269 h 4354286"/>
                <a:gd name="connsiteX29" fmla="*/ 26126 w 576655"/>
                <a:gd name="connsiteY29" fmla="*/ 3762103 h 4354286"/>
                <a:gd name="connsiteX30" fmla="*/ 0 w 576655"/>
                <a:gd name="connsiteY30" fmla="*/ 3814354 h 4354286"/>
                <a:gd name="connsiteX31" fmla="*/ 17417 w 576655"/>
                <a:gd name="connsiteY31" fmla="*/ 3997234 h 4354286"/>
                <a:gd name="connsiteX32" fmla="*/ 52252 w 576655"/>
                <a:gd name="connsiteY32" fmla="*/ 4093029 h 4354286"/>
                <a:gd name="connsiteX33" fmla="*/ 43543 w 576655"/>
                <a:gd name="connsiteY33" fmla="*/ 4354286 h 4354286"/>
                <a:gd name="connsiteX0" fmla="*/ 69669 w 576655"/>
                <a:gd name="connsiteY0" fmla="*/ 0 h 4354286"/>
                <a:gd name="connsiteX1" fmla="*/ 69669 w 576655"/>
                <a:gd name="connsiteY1" fmla="*/ 0 h 4354286"/>
                <a:gd name="connsiteX2" fmla="*/ 95795 w 576655"/>
                <a:gd name="connsiteY2" fmla="*/ 113211 h 4354286"/>
                <a:gd name="connsiteX3" fmla="*/ 69669 w 576655"/>
                <a:gd name="connsiteY3" fmla="*/ 418011 h 4354286"/>
                <a:gd name="connsiteX4" fmla="*/ 60960 w 576655"/>
                <a:gd name="connsiteY4" fmla="*/ 478971 h 4354286"/>
                <a:gd name="connsiteX5" fmla="*/ 34835 w 576655"/>
                <a:gd name="connsiteY5" fmla="*/ 513806 h 4354286"/>
                <a:gd name="connsiteX6" fmla="*/ 43543 w 576655"/>
                <a:gd name="connsiteY6" fmla="*/ 574766 h 4354286"/>
                <a:gd name="connsiteX7" fmla="*/ 60960 w 576655"/>
                <a:gd name="connsiteY7" fmla="*/ 618309 h 4354286"/>
                <a:gd name="connsiteX8" fmla="*/ 69669 w 576655"/>
                <a:gd name="connsiteY8" fmla="*/ 644434 h 4354286"/>
                <a:gd name="connsiteX9" fmla="*/ 78377 w 576655"/>
                <a:gd name="connsiteY9" fmla="*/ 696686 h 4354286"/>
                <a:gd name="connsiteX10" fmla="*/ 87086 w 576655"/>
                <a:gd name="connsiteY10" fmla="*/ 731520 h 4354286"/>
                <a:gd name="connsiteX11" fmla="*/ 69669 w 576655"/>
                <a:gd name="connsiteY11" fmla="*/ 1010194 h 4354286"/>
                <a:gd name="connsiteX12" fmla="*/ 34835 w 576655"/>
                <a:gd name="connsiteY12" fmla="*/ 1071154 h 4354286"/>
                <a:gd name="connsiteX13" fmla="*/ 17417 w 576655"/>
                <a:gd name="connsiteY13" fmla="*/ 1123406 h 4354286"/>
                <a:gd name="connsiteX14" fmla="*/ 51007 w 576655"/>
                <a:gd name="connsiteY14" fmla="*/ 1334900 h 4354286"/>
                <a:gd name="connsiteX15" fmla="*/ 312265 w 576655"/>
                <a:gd name="connsiteY15" fmla="*/ 1389639 h 4354286"/>
                <a:gd name="connsiteX16" fmla="*/ 537442 w 576655"/>
                <a:gd name="connsiteY16" fmla="*/ 1497874 h 4354286"/>
                <a:gd name="connsiteX17" fmla="*/ 569791 w 576655"/>
                <a:gd name="connsiteY17" fmla="*/ 1639699 h 4354286"/>
                <a:gd name="connsiteX18" fmla="*/ 460311 w 576655"/>
                <a:gd name="connsiteY18" fmla="*/ 1723053 h 4354286"/>
                <a:gd name="connsiteX19" fmla="*/ 337768 w 576655"/>
                <a:gd name="connsiteY19" fmla="*/ 1832533 h 4354286"/>
                <a:gd name="connsiteX20" fmla="*/ 212739 w 576655"/>
                <a:gd name="connsiteY20" fmla="*/ 1928326 h 4354286"/>
                <a:gd name="connsiteX21" fmla="*/ 161729 w 576655"/>
                <a:gd name="connsiteY21" fmla="*/ 2010435 h 4354286"/>
                <a:gd name="connsiteX22" fmla="*/ 63448 w 576655"/>
                <a:gd name="connsiteY22" fmla="*/ 2049002 h 4354286"/>
                <a:gd name="connsiteX23" fmla="*/ 69669 w 576655"/>
                <a:gd name="connsiteY23" fmla="*/ 2612571 h 4354286"/>
                <a:gd name="connsiteX24" fmla="*/ 95795 w 576655"/>
                <a:gd name="connsiteY24" fmla="*/ 2656114 h 4354286"/>
                <a:gd name="connsiteX25" fmla="*/ 104503 w 576655"/>
                <a:gd name="connsiteY25" fmla="*/ 2725783 h 4354286"/>
                <a:gd name="connsiteX26" fmla="*/ 78377 w 576655"/>
                <a:gd name="connsiteY26" fmla="*/ 2786743 h 4354286"/>
                <a:gd name="connsiteX27" fmla="*/ 69669 w 576655"/>
                <a:gd name="connsiteY27" fmla="*/ 3222171 h 4354286"/>
                <a:gd name="connsiteX28" fmla="*/ 52252 w 576655"/>
                <a:gd name="connsiteY28" fmla="*/ 3727269 h 4354286"/>
                <a:gd name="connsiteX29" fmla="*/ 26126 w 576655"/>
                <a:gd name="connsiteY29" fmla="*/ 3762103 h 4354286"/>
                <a:gd name="connsiteX30" fmla="*/ 0 w 576655"/>
                <a:gd name="connsiteY30" fmla="*/ 3814354 h 4354286"/>
                <a:gd name="connsiteX31" fmla="*/ 17417 w 576655"/>
                <a:gd name="connsiteY31" fmla="*/ 3997234 h 4354286"/>
                <a:gd name="connsiteX32" fmla="*/ 52252 w 576655"/>
                <a:gd name="connsiteY32" fmla="*/ 4093029 h 4354286"/>
                <a:gd name="connsiteX33" fmla="*/ 43543 w 576655"/>
                <a:gd name="connsiteY33" fmla="*/ 4354286 h 4354286"/>
                <a:gd name="connsiteX0" fmla="*/ 69669 w 576655"/>
                <a:gd name="connsiteY0" fmla="*/ 0 h 4354286"/>
                <a:gd name="connsiteX1" fmla="*/ 69669 w 576655"/>
                <a:gd name="connsiteY1" fmla="*/ 0 h 4354286"/>
                <a:gd name="connsiteX2" fmla="*/ 95795 w 576655"/>
                <a:gd name="connsiteY2" fmla="*/ 113211 h 4354286"/>
                <a:gd name="connsiteX3" fmla="*/ 69669 w 576655"/>
                <a:gd name="connsiteY3" fmla="*/ 418011 h 4354286"/>
                <a:gd name="connsiteX4" fmla="*/ 60960 w 576655"/>
                <a:gd name="connsiteY4" fmla="*/ 478971 h 4354286"/>
                <a:gd name="connsiteX5" fmla="*/ 34835 w 576655"/>
                <a:gd name="connsiteY5" fmla="*/ 513806 h 4354286"/>
                <a:gd name="connsiteX6" fmla="*/ 43543 w 576655"/>
                <a:gd name="connsiteY6" fmla="*/ 574766 h 4354286"/>
                <a:gd name="connsiteX7" fmla="*/ 60960 w 576655"/>
                <a:gd name="connsiteY7" fmla="*/ 618309 h 4354286"/>
                <a:gd name="connsiteX8" fmla="*/ 69669 w 576655"/>
                <a:gd name="connsiteY8" fmla="*/ 644434 h 4354286"/>
                <a:gd name="connsiteX9" fmla="*/ 78377 w 576655"/>
                <a:gd name="connsiteY9" fmla="*/ 696686 h 4354286"/>
                <a:gd name="connsiteX10" fmla="*/ 87086 w 576655"/>
                <a:gd name="connsiteY10" fmla="*/ 731520 h 4354286"/>
                <a:gd name="connsiteX11" fmla="*/ 69669 w 576655"/>
                <a:gd name="connsiteY11" fmla="*/ 1010194 h 4354286"/>
                <a:gd name="connsiteX12" fmla="*/ 34835 w 576655"/>
                <a:gd name="connsiteY12" fmla="*/ 1071154 h 4354286"/>
                <a:gd name="connsiteX13" fmla="*/ 17417 w 576655"/>
                <a:gd name="connsiteY13" fmla="*/ 1123406 h 4354286"/>
                <a:gd name="connsiteX14" fmla="*/ 51007 w 576655"/>
                <a:gd name="connsiteY14" fmla="*/ 1334900 h 4354286"/>
                <a:gd name="connsiteX15" fmla="*/ 312265 w 576655"/>
                <a:gd name="connsiteY15" fmla="*/ 1389639 h 4354286"/>
                <a:gd name="connsiteX16" fmla="*/ 537442 w 576655"/>
                <a:gd name="connsiteY16" fmla="*/ 1497874 h 4354286"/>
                <a:gd name="connsiteX17" fmla="*/ 569791 w 576655"/>
                <a:gd name="connsiteY17" fmla="*/ 1639699 h 4354286"/>
                <a:gd name="connsiteX18" fmla="*/ 460311 w 576655"/>
                <a:gd name="connsiteY18" fmla="*/ 1723053 h 4354286"/>
                <a:gd name="connsiteX19" fmla="*/ 337768 w 576655"/>
                <a:gd name="connsiteY19" fmla="*/ 1832533 h 4354286"/>
                <a:gd name="connsiteX20" fmla="*/ 212739 w 576655"/>
                <a:gd name="connsiteY20" fmla="*/ 1928326 h 4354286"/>
                <a:gd name="connsiteX21" fmla="*/ 161729 w 576655"/>
                <a:gd name="connsiteY21" fmla="*/ 2010435 h 4354286"/>
                <a:gd name="connsiteX22" fmla="*/ 82109 w 576655"/>
                <a:gd name="connsiteY22" fmla="*/ 2097521 h 4354286"/>
                <a:gd name="connsiteX23" fmla="*/ 69669 w 576655"/>
                <a:gd name="connsiteY23" fmla="*/ 2612571 h 4354286"/>
                <a:gd name="connsiteX24" fmla="*/ 95795 w 576655"/>
                <a:gd name="connsiteY24" fmla="*/ 2656114 h 4354286"/>
                <a:gd name="connsiteX25" fmla="*/ 104503 w 576655"/>
                <a:gd name="connsiteY25" fmla="*/ 2725783 h 4354286"/>
                <a:gd name="connsiteX26" fmla="*/ 78377 w 576655"/>
                <a:gd name="connsiteY26" fmla="*/ 2786743 h 4354286"/>
                <a:gd name="connsiteX27" fmla="*/ 69669 w 576655"/>
                <a:gd name="connsiteY27" fmla="*/ 3222171 h 4354286"/>
                <a:gd name="connsiteX28" fmla="*/ 52252 w 576655"/>
                <a:gd name="connsiteY28" fmla="*/ 3727269 h 4354286"/>
                <a:gd name="connsiteX29" fmla="*/ 26126 w 576655"/>
                <a:gd name="connsiteY29" fmla="*/ 3762103 h 4354286"/>
                <a:gd name="connsiteX30" fmla="*/ 0 w 576655"/>
                <a:gd name="connsiteY30" fmla="*/ 3814354 h 4354286"/>
                <a:gd name="connsiteX31" fmla="*/ 17417 w 576655"/>
                <a:gd name="connsiteY31" fmla="*/ 3997234 h 4354286"/>
                <a:gd name="connsiteX32" fmla="*/ 52252 w 576655"/>
                <a:gd name="connsiteY32" fmla="*/ 4093029 h 4354286"/>
                <a:gd name="connsiteX33" fmla="*/ 43543 w 576655"/>
                <a:gd name="connsiteY33" fmla="*/ 4354286 h 4354286"/>
                <a:gd name="connsiteX0" fmla="*/ 69669 w 576655"/>
                <a:gd name="connsiteY0" fmla="*/ 0 h 4354286"/>
                <a:gd name="connsiteX1" fmla="*/ 69669 w 576655"/>
                <a:gd name="connsiteY1" fmla="*/ 0 h 4354286"/>
                <a:gd name="connsiteX2" fmla="*/ 95795 w 576655"/>
                <a:gd name="connsiteY2" fmla="*/ 113211 h 4354286"/>
                <a:gd name="connsiteX3" fmla="*/ 69669 w 576655"/>
                <a:gd name="connsiteY3" fmla="*/ 418011 h 4354286"/>
                <a:gd name="connsiteX4" fmla="*/ 60960 w 576655"/>
                <a:gd name="connsiteY4" fmla="*/ 478971 h 4354286"/>
                <a:gd name="connsiteX5" fmla="*/ 34835 w 576655"/>
                <a:gd name="connsiteY5" fmla="*/ 513806 h 4354286"/>
                <a:gd name="connsiteX6" fmla="*/ 43543 w 576655"/>
                <a:gd name="connsiteY6" fmla="*/ 574766 h 4354286"/>
                <a:gd name="connsiteX7" fmla="*/ 60960 w 576655"/>
                <a:gd name="connsiteY7" fmla="*/ 618309 h 4354286"/>
                <a:gd name="connsiteX8" fmla="*/ 69669 w 576655"/>
                <a:gd name="connsiteY8" fmla="*/ 644434 h 4354286"/>
                <a:gd name="connsiteX9" fmla="*/ 78377 w 576655"/>
                <a:gd name="connsiteY9" fmla="*/ 696686 h 4354286"/>
                <a:gd name="connsiteX10" fmla="*/ 87086 w 576655"/>
                <a:gd name="connsiteY10" fmla="*/ 731520 h 4354286"/>
                <a:gd name="connsiteX11" fmla="*/ 69669 w 576655"/>
                <a:gd name="connsiteY11" fmla="*/ 1010194 h 4354286"/>
                <a:gd name="connsiteX12" fmla="*/ 34835 w 576655"/>
                <a:gd name="connsiteY12" fmla="*/ 1071154 h 4354286"/>
                <a:gd name="connsiteX13" fmla="*/ 17417 w 576655"/>
                <a:gd name="connsiteY13" fmla="*/ 1123406 h 4354286"/>
                <a:gd name="connsiteX14" fmla="*/ 51007 w 576655"/>
                <a:gd name="connsiteY14" fmla="*/ 1334900 h 4354286"/>
                <a:gd name="connsiteX15" fmla="*/ 312265 w 576655"/>
                <a:gd name="connsiteY15" fmla="*/ 1389639 h 4354286"/>
                <a:gd name="connsiteX16" fmla="*/ 537442 w 576655"/>
                <a:gd name="connsiteY16" fmla="*/ 1497874 h 4354286"/>
                <a:gd name="connsiteX17" fmla="*/ 569791 w 576655"/>
                <a:gd name="connsiteY17" fmla="*/ 1639699 h 4354286"/>
                <a:gd name="connsiteX18" fmla="*/ 460311 w 576655"/>
                <a:gd name="connsiteY18" fmla="*/ 1723053 h 4354286"/>
                <a:gd name="connsiteX19" fmla="*/ 337768 w 576655"/>
                <a:gd name="connsiteY19" fmla="*/ 1832533 h 4354286"/>
                <a:gd name="connsiteX20" fmla="*/ 212739 w 576655"/>
                <a:gd name="connsiteY20" fmla="*/ 1928326 h 4354286"/>
                <a:gd name="connsiteX21" fmla="*/ 157997 w 576655"/>
                <a:gd name="connsiteY21" fmla="*/ 1988042 h 4354286"/>
                <a:gd name="connsiteX22" fmla="*/ 82109 w 576655"/>
                <a:gd name="connsiteY22" fmla="*/ 2097521 h 4354286"/>
                <a:gd name="connsiteX23" fmla="*/ 69669 w 576655"/>
                <a:gd name="connsiteY23" fmla="*/ 2612571 h 4354286"/>
                <a:gd name="connsiteX24" fmla="*/ 95795 w 576655"/>
                <a:gd name="connsiteY24" fmla="*/ 2656114 h 4354286"/>
                <a:gd name="connsiteX25" fmla="*/ 104503 w 576655"/>
                <a:gd name="connsiteY25" fmla="*/ 2725783 h 4354286"/>
                <a:gd name="connsiteX26" fmla="*/ 78377 w 576655"/>
                <a:gd name="connsiteY26" fmla="*/ 2786743 h 4354286"/>
                <a:gd name="connsiteX27" fmla="*/ 69669 w 576655"/>
                <a:gd name="connsiteY27" fmla="*/ 3222171 h 4354286"/>
                <a:gd name="connsiteX28" fmla="*/ 52252 w 576655"/>
                <a:gd name="connsiteY28" fmla="*/ 3727269 h 4354286"/>
                <a:gd name="connsiteX29" fmla="*/ 26126 w 576655"/>
                <a:gd name="connsiteY29" fmla="*/ 3762103 h 4354286"/>
                <a:gd name="connsiteX30" fmla="*/ 0 w 576655"/>
                <a:gd name="connsiteY30" fmla="*/ 3814354 h 4354286"/>
                <a:gd name="connsiteX31" fmla="*/ 17417 w 576655"/>
                <a:gd name="connsiteY31" fmla="*/ 3997234 h 4354286"/>
                <a:gd name="connsiteX32" fmla="*/ 52252 w 576655"/>
                <a:gd name="connsiteY32" fmla="*/ 4093029 h 4354286"/>
                <a:gd name="connsiteX33" fmla="*/ 43543 w 576655"/>
                <a:gd name="connsiteY33" fmla="*/ 4354286 h 4354286"/>
                <a:gd name="connsiteX0" fmla="*/ 69669 w 602198"/>
                <a:gd name="connsiteY0" fmla="*/ 0 h 4354286"/>
                <a:gd name="connsiteX1" fmla="*/ 69669 w 602198"/>
                <a:gd name="connsiteY1" fmla="*/ 0 h 4354286"/>
                <a:gd name="connsiteX2" fmla="*/ 95795 w 602198"/>
                <a:gd name="connsiteY2" fmla="*/ 113211 h 4354286"/>
                <a:gd name="connsiteX3" fmla="*/ 69669 w 602198"/>
                <a:gd name="connsiteY3" fmla="*/ 418011 h 4354286"/>
                <a:gd name="connsiteX4" fmla="*/ 60960 w 602198"/>
                <a:gd name="connsiteY4" fmla="*/ 478971 h 4354286"/>
                <a:gd name="connsiteX5" fmla="*/ 34835 w 602198"/>
                <a:gd name="connsiteY5" fmla="*/ 513806 h 4354286"/>
                <a:gd name="connsiteX6" fmla="*/ 43543 w 602198"/>
                <a:gd name="connsiteY6" fmla="*/ 574766 h 4354286"/>
                <a:gd name="connsiteX7" fmla="*/ 60960 w 602198"/>
                <a:gd name="connsiteY7" fmla="*/ 618309 h 4354286"/>
                <a:gd name="connsiteX8" fmla="*/ 69669 w 602198"/>
                <a:gd name="connsiteY8" fmla="*/ 644434 h 4354286"/>
                <a:gd name="connsiteX9" fmla="*/ 78377 w 602198"/>
                <a:gd name="connsiteY9" fmla="*/ 696686 h 4354286"/>
                <a:gd name="connsiteX10" fmla="*/ 87086 w 602198"/>
                <a:gd name="connsiteY10" fmla="*/ 731520 h 4354286"/>
                <a:gd name="connsiteX11" fmla="*/ 69669 w 602198"/>
                <a:gd name="connsiteY11" fmla="*/ 1010194 h 4354286"/>
                <a:gd name="connsiteX12" fmla="*/ 34835 w 602198"/>
                <a:gd name="connsiteY12" fmla="*/ 1071154 h 4354286"/>
                <a:gd name="connsiteX13" fmla="*/ 17417 w 602198"/>
                <a:gd name="connsiteY13" fmla="*/ 1123406 h 4354286"/>
                <a:gd name="connsiteX14" fmla="*/ 51007 w 602198"/>
                <a:gd name="connsiteY14" fmla="*/ 1334900 h 4354286"/>
                <a:gd name="connsiteX15" fmla="*/ 312265 w 602198"/>
                <a:gd name="connsiteY15" fmla="*/ 1389639 h 4354286"/>
                <a:gd name="connsiteX16" fmla="*/ 537442 w 602198"/>
                <a:gd name="connsiteY16" fmla="*/ 1497874 h 4354286"/>
                <a:gd name="connsiteX17" fmla="*/ 598974 w 602198"/>
                <a:gd name="connsiteY17" fmla="*/ 1678609 h 4354286"/>
                <a:gd name="connsiteX18" fmla="*/ 460311 w 602198"/>
                <a:gd name="connsiteY18" fmla="*/ 1723053 h 4354286"/>
                <a:gd name="connsiteX19" fmla="*/ 337768 w 602198"/>
                <a:gd name="connsiteY19" fmla="*/ 1832533 h 4354286"/>
                <a:gd name="connsiteX20" fmla="*/ 212739 w 602198"/>
                <a:gd name="connsiteY20" fmla="*/ 1928326 h 4354286"/>
                <a:gd name="connsiteX21" fmla="*/ 157997 w 602198"/>
                <a:gd name="connsiteY21" fmla="*/ 1988042 h 4354286"/>
                <a:gd name="connsiteX22" fmla="*/ 82109 w 602198"/>
                <a:gd name="connsiteY22" fmla="*/ 2097521 h 4354286"/>
                <a:gd name="connsiteX23" fmla="*/ 69669 w 602198"/>
                <a:gd name="connsiteY23" fmla="*/ 2612571 h 4354286"/>
                <a:gd name="connsiteX24" fmla="*/ 95795 w 602198"/>
                <a:gd name="connsiteY24" fmla="*/ 2656114 h 4354286"/>
                <a:gd name="connsiteX25" fmla="*/ 104503 w 602198"/>
                <a:gd name="connsiteY25" fmla="*/ 2725783 h 4354286"/>
                <a:gd name="connsiteX26" fmla="*/ 78377 w 602198"/>
                <a:gd name="connsiteY26" fmla="*/ 2786743 h 4354286"/>
                <a:gd name="connsiteX27" fmla="*/ 69669 w 602198"/>
                <a:gd name="connsiteY27" fmla="*/ 3222171 h 4354286"/>
                <a:gd name="connsiteX28" fmla="*/ 52252 w 602198"/>
                <a:gd name="connsiteY28" fmla="*/ 3727269 h 4354286"/>
                <a:gd name="connsiteX29" fmla="*/ 26126 w 602198"/>
                <a:gd name="connsiteY29" fmla="*/ 3762103 h 4354286"/>
                <a:gd name="connsiteX30" fmla="*/ 0 w 602198"/>
                <a:gd name="connsiteY30" fmla="*/ 3814354 h 4354286"/>
                <a:gd name="connsiteX31" fmla="*/ 17417 w 602198"/>
                <a:gd name="connsiteY31" fmla="*/ 3997234 h 4354286"/>
                <a:gd name="connsiteX32" fmla="*/ 52252 w 602198"/>
                <a:gd name="connsiteY32" fmla="*/ 4093029 h 4354286"/>
                <a:gd name="connsiteX33" fmla="*/ 43543 w 602198"/>
                <a:gd name="connsiteY33" fmla="*/ 4354286 h 4354286"/>
                <a:gd name="connsiteX0" fmla="*/ 69669 w 624234"/>
                <a:gd name="connsiteY0" fmla="*/ 0 h 4354286"/>
                <a:gd name="connsiteX1" fmla="*/ 69669 w 624234"/>
                <a:gd name="connsiteY1" fmla="*/ 0 h 4354286"/>
                <a:gd name="connsiteX2" fmla="*/ 95795 w 624234"/>
                <a:gd name="connsiteY2" fmla="*/ 113211 h 4354286"/>
                <a:gd name="connsiteX3" fmla="*/ 69669 w 624234"/>
                <a:gd name="connsiteY3" fmla="*/ 418011 h 4354286"/>
                <a:gd name="connsiteX4" fmla="*/ 60960 w 624234"/>
                <a:gd name="connsiteY4" fmla="*/ 478971 h 4354286"/>
                <a:gd name="connsiteX5" fmla="*/ 34835 w 624234"/>
                <a:gd name="connsiteY5" fmla="*/ 513806 h 4354286"/>
                <a:gd name="connsiteX6" fmla="*/ 43543 w 624234"/>
                <a:gd name="connsiteY6" fmla="*/ 574766 h 4354286"/>
                <a:gd name="connsiteX7" fmla="*/ 60960 w 624234"/>
                <a:gd name="connsiteY7" fmla="*/ 618309 h 4354286"/>
                <a:gd name="connsiteX8" fmla="*/ 69669 w 624234"/>
                <a:gd name="connsiteY8" fmla="*/ 644434 h 4354286"/>
                <a:gd name="connsiteX9" fmla="*/ 78377 w 624234"/>
                <a:gd name="connsiteY9" fmla="*/ 696686 h 4354286"/>
                <a:gd name="connsiteX10" fmla="*/ 87086 w 624234"/>
                <a:gd name="connsiteY10" fmla="*/ 731520 h 4354286"/>
                <a:gd name="connsiteX11" fmla="*/ 69669 w 624234"/>
                <a:gd name="connsiteY11" fmla="*/ 1010194 h 4354286"/>
                <a:gd name="connsiteX12" fmla="*/ 34835 w 624234"/>
                <a:gd name="connsiteY12" fmla="*/ 1071154 h 4354286"/>
                <a:gd name="connsiteX13" fmla="*/ 17417 w 624234"/>
                <a:gd name="connsiteY13" fmla="*/ 1123406 h 4354286"/>
                <a:gd name="connsiteX14" fmla="*/ 51007 w 624234"/>
                <a:gd name="connsiteY14" fmla="*/ 1334900 h 4354286"/>
                <a:gd name="connsiteX15" fmla="*/ 312265 w 624234"/>
                <a:gd name="connsiteY15" fmla="*/ 1389639 h 4354286"/>
                <a:gd name="connsiteX16" fmla="*/ 595808 w 624234"/>
                <a:gd name="connsiteY16" fmla="*/ 1497874 h 4354286"/>
                <a:gd name="connsiteX17" fmla="*/ 598974 w 624234"/>
                <a:gd name="connsiteY17" fmla="*/ 1678609 h 4354286"/>
                <a:gd name="connsiteX18" fmla="*/ 460311 w 624234"/>
                <a:gd name="connsiteY18" fmla="*/ 1723053 h 4354286"/>
                <a:gd name="connsiteX19" fmla="*/ 337768 w 624234"/>
                <a:gd name="connsiteY19" fmla="*/ 1832533 h 4354286"/>
                <a:gd name="connsiteX20" fmla="*/ 212739 w 624234"/>
                <a:gd name="connsiteY20" fmla="*/ 1928326 h 4354286"/>
                <a:gd name="connsiteX21" fmla="*/ 157997 w 624234"/>
                <a:gd name="connsiteY21" fmla="*/ 1988042 h 4354286"/>
                <a:gd name="connsiteX22" fmla="*/ 82109 w 624234"/>
                <a:gd name="connsiteY22" fmla="*/ 2097521 h 4354286"/>
                <a:gd name="connsiteX23" fmla="*/ 69669 w 624234"/>
                <a:gd name="connsiteY23" fmla="*/ 2612571 h 4354286"/>
                <a:gd name="connsiteX24" fmla="*/ 95795 w 624234"/>
                <a:gd name="connsiteY24" fmla="*/ 2656114 h 4354286"/>
                <a:gd name="connsiteX25" fmla="*/ 104503 w 624234"/>
                <a:gd name="connsiteY25" fmla="*/ 2725783 h 4354286"/>
                <a:gd name="connsiteX26" fmla="*/ 78377 w 624234"/>
                <a:gd name="connsiteY26" fmla="*/ 2786743 h 4354286"/>
                <a:gd name="connsiteX27" fmla="*/ 69669 w 624234"/>
                <a:gd name="connsiteY27" fmla="*/ 3222171 h 4354286"/>
                <a:gd name="connsiteX28" fmla="*/ 52252 w 624234"/>
                <a:gd name="connsiteY28" fmla="*/ 3727269 h 4354286"/>
                <a:gd name="connsiteX29" fmla="*/ 26126 w 624234"/>
                <a:gd name="connsiteY29" fmla="*/ 3762103 h 4354286"/>
                <a:gd name="connsiteX30" fmla="*/ 0 w 624234"/>
                <a:gd name="connsiteY30" fmla="*/ 3814354 h 4354286"/>
                <a:gd name="connsiteX31" fmla="*/ 17417 w 624234"/>
                <a:gd name="connsiteY31" fmla="*/ 3997234 h 4354286"/>
                <a:gd name="connsiteX32" fmla="*/ 52252 w 624234"/>
                <a:gd name="connsiteY32" fmla="*/ 4093029 h 4354286"/>
                <a:gd name="connsiteX33" fmla="*/ 43543 w 624234"/>
                <a:gd name="connsiteY33" fmla="*/ 4354286 h 4354286"/>
                <a:gd name="connsiteX0" fmla="*/ 69669 w 624234"/>
                <a:gd name="connsiteY0" fmla="*/ 0 h 4354286"/>
                <a:gd name="connsiteX1" fmla="*/ 69669 w 624234"/>
                <a:gd name="connsiteY1" fmla="*/ 0 h 4354286"/>
                <a:gd name="connsiteX2" fmla="*/ 95795 w 624234"/>
                <a:gd name="connsiteY2" fmla="*/ 113211 h 4354286"/>
                <a:gd name="connsiteX3" fmla="*/ 69669 w 624234"/>
                <a:gd name="connsiteY3" fmla="*/ 418011 h 4354286"/>
                <a:gd name="connsiteX4" fmla="*/ 60960 w 624234"/>
                <a:gd name="connsiteY4" fmla="*/ 478971 h 4354286"/>
                <a:gd name="connsiteX5" fmla="*/ 34835 w 624234"/>
                <a:gd name="connsiteY5" fmla="*/ 513806 h 4354286"/>
                <a:gd name="connsiteX6" fmla="*/ 43543 w 624234"/>
                <a:gd name="connsiteY6" fmla="*/ 574766 h 4354286"/>
                <a:gd name="connsiteX7" fmla="*/ 60960 w 624234"/>
                <a:gd name="connsiteY7" fmla="*/ 618309 h 4354286"/>
                <a:gd name="connsiteX8" fmla="*/ 69669 w 624234"/>
                <a:gd name="connsiteY8" fmla="*/ 644434 h 4354286"/>
                <a:gd name="connsiteX9" fmla="*/ 78377 w 624234"/>
                <a:gd name="connsiteY9" fmla="*/ 696686 h 4354286"/>
                <a:gd name="connsiteX10" fmla="*/ 87086 w 624234"/>
                <a:gd name="connsiteY10" fmla="*/ 731520 h 4354286"/>
                <a:gd name="connsiteX11" fmla="*/ 69669 w 624234"/>
                <a:gd name="connsiteY11" fmla="*/ 1010194 h 4354286"/>
                <a:gd name="connsiteX12" fmla="*/ 34835 w 624234"/>
                <a:gd name="connsiteY12" fmla="*/ 1071154 h 4354286"/>
                <a:gd name="connsiteX13" fmla="*/ 17417 w 624234"/>
                <a:gd name="connsiteY13" fmla="*/ 1123406 h 4354286"/>
                <a:gd name="connsiteX14" fmla="*/ 51007 w 624234"/>
                <a:gd name="connsiteY14" fmla="*/ 1334900 h 4354286"/>
                <a:gd name="connsiteX15" fmla="*/ 312265 w 624234"/>
                <a:gd name="connsiteY15" fmla="*/ 1389639 h 4354286"/>
                <a:gd name="connsiteX16" fmla="*/ 595808 w 624234"/>
                <a:gd name="connsiteY16" fmla="*/ 1488146 h 4354286"/>
                <a:gd name="connsiteX17" fmla="*/ 598974 w 624234"/>
                <a:gd name="connsiteY17" fmla="*/ 1678609 h 4354286"/>
                <a:gd name="connsiteX18" fmla="*/ 460311 w 624234"/>
                <a:gd name="connsiteY18" fmla="*/ 1723053 h 4354286"/>
                <a:gd name="connsiteX19" fmla="*/ 337768 w 624234"/>
                <a:gd name="connsiteY19" fmla="*/ 1832533 h 4354286"/>
                <a:gd name="connsiteX20" fmla="*/ 212739 w 624234"/>
                <a:gd name="connsiteY20" fmla="*/ 1928326 h 4354286"/>
                <a:gd name="connsiteX21" fmla="*/ 157997 w 624234"/>
                <a:gd name="connsiteY21" fmla="*/ 1988042 h 4354286"/>
                <a:gd name="connsiteX22" fmla="*/ 82109 w 624234"/>
                <a:gd name="connsiteY22" fmla="*/ 2097521 h 4354286"/>
                <a:gd name="connsiteX23" fmla="*/ 69669 w 624234"/>
                <a:gd name="connsiteY23" fmla="*/ 2612571 h 4354286"/>
                <a:gd name="connsiteX24" fmla="*/ 95795 w 624234"/>
                <a:gd name="connsiteY24" fmla="*/ 2656114 h 4354286"/>
                <a:gd name="connsiteX25" fmla="*/ 104503 w 624234"/>
                <a:gd name="connsiteY25" fmla="*/ 2725783 h 4354286"/>
                <a:gd name="connsiteX26" fmla="*/ 78377 w 624234"/>
                <a:gd name="connsiteY26" fmla="*/ 2786743 h 4354286"/>
                <a:gd name="connsiteX27" fmla="*/ 69669 w 624234"/>
                <a:gd name="connsiteY27" fmla="*/ 3222171 h 4354286"/>
                <a:gd name="connsiteX28" fmla="*/ 52252 w 624234"/>
                <a:gd name="connsiteY28" fmla="*/ 3727269 h 4354286"/>
                <a:gd name="connsiteX29" fmla="*/ 26126 w 624234"/>
                <a:gd name="connsiteY29" fmla="*/ 3762103 h 4354286"/>
                <a:gd name="connsiteX30" fmla="*/ 0 w 624234"/>
                <a:gd name="connsiteY30" fmla="*/ 3814354 h 4354286"/>
                <a:gd name="connsiteX31" fmla="*/ 17417 w 624234"/>
                <a:gd name="connsiteY31" fmla="*/ 3997234 h 4354286"/>
                <a:gd name="connsiteX32" fmla="*/ 52252 w 624234"/>
                <a:gd name="connsiteY32" fmla="*/ 4093029 h 4354286"/>
                <a:gd name="connsiteX33" fmla="*/ 43543 w 624234"/>
                <a:gd name="connsiteY33" fmla="*/ 4354286 h 4354286"/>
                <a:gd name="connsiteX0" fmla="*/ 69669 w 645659"/>
                <a:gd name="connsiteY0" fmla="*/ 0 h 4354286"/>
                <a:gd name="connsiteX1" fmla="*/ 69669 w 645659"/>
                <a:gd name="connsiteY1" fmla="*/ 0 h 4354286"/>
                <a:gd name="connsiteX2" fmla="*/ 95795 w 645659"/>
                <a:gd name="connsiteY2" fmla="*/ 113211 h 4354286"/>
                <a:gd name="connsiteX3" fmla="*/ 69669 w 645659"/>
                <a:gd name="connsiteY3" fmla="*/ 418011 h 4354286"/>
                <a:gd name="connsiteX4" fmla="*/ 60960 w 645659"/>
                <a:gd name="connsiteY4" fmla="*/ 478971 h 4354286"/>
                <a:gd name="connsiteX5" fmla="*/ 34835 w 645659"/>
                <a:gd name="connsiteY5" fmla="*/ 513806 h 4354286"/>
                <a:gd name="connsiteX6" fmla="*/ 43543 w 645659"/>
                <a:gd name="connsiteY6" fmla="*/ 574766 h 4354286"/>
                <a:gd name="connsiteX7" fmla="*/ 60960 w 645659"/>
                <a:gd name="connsiteY7" fmla="*/ 618309 h 4354286"/>
                <a:gd name="connsiteX8" fmla="*/ 69669 w 645659"/>
                <a:gd name="connsiteY8" fmla="*/ 644434 h 4354286"/>
                <a:gd name="connsiteX9" fmla="*/ 78377 w 645659"/>
                <a:gd name="connsiteY9" fmla="*/ 696686 h 4354286"/>
                <a:gd name="connsiteX10" fmla="*/ 87086 w 645659"/>
                <a:gd name="connsiteY10" fmla="*/ 731520 h 4354286"/>
                <a:gd name="connsiteX11" fmla="*/ 69669 w 645659"/>
                <a:gd name="connsiteY11" fmla="*/ 1010194 h 4354286"/>
                <a:gd name="connsiteX12" fmla="*/ 34835 w 645659"/>
                <a:gd name="connsiteY12" fmla="*/ 1071154 h 4354286"/>
                <a:gd name="connsiteX13" fmla="*/ 17417 w 645659"/>
                <a:gd name="connsiteY13" fmla="*/ 1123406 h 4354286"/>
                <a:gd name="connsiteX14" fmla="*/ 51007 w 645659"/>
                <a:gd name="connsiteY14" fmla="*/ 1334900 h 4354286"/>
                <a:gd name="connsiteX15" fmla="*/ 312265 w 645659"/>
                <a:gd name="connsiteY15" fmla="*/ 1389639 h 4354286"/>
                <a:gd name="connsiteX16" fmla="*/ 624991 w 645659"/>
                <a:gd name="connsiteY16" fmla="*/ 1488146 h 4354286"/>
                <a:gd name="connsiteX17" fmla="*/ 598974 w 645659"/>
                <a:gd name="connsiteY17" fmla="*/ 1678609 h 4354286"/>
                <a:gd name="connsiteX18" fmla="*/ 460311 w 645659"/>
                <a:gd name="connsiteY18" fmla="*/ 1723053 h 4354286"/>
                <a:gd name="connsiteX19" fmla="*/ 337768 w 645659"/>
                <a:gd name="connsiteY19" fmla="*/ 1832533 h 4354286"/>
                <a:gd name="connsiteX20" fmla="*/ 212739 w 645659"/>
                <a:gd name="connsiteY20" fmla="*/ 1928326 h 4354286"/>
                <a:gd name="connsiteX21" fmla="*/ 157997 w 645659"/>
                <a:gd name="connsiteY21" fmla="*/ 1988042 h 4354286"/>
                <a:gd name="connsiteX22" fmla="*/ 82109 w 645659"/>
                <a:gd name="connsiteY22" fmla="*/ 2097521 h 4354286"/>
                <a:gd name="connsiteX23" fmla="*/ 69669 w 645659"/>
                <a:gd name="connsiteY23" fmla="*/ 2612571 h 4354286"/>
                <a:gd name="connsiteX24" fmla="*/ 95795 w 645659"/>
                <a:gd name="connsiteY24" fmla="*/ 2656114 h 4354286"/>
                <a:gd name="connsiteX25" fmla="*/ 104503 w 645659"/>
                <a:gd name="connsiteY25" fmla="*/ 2725783 h 4354286"/>
                <a:gd name="connsiteX26" fmla="*/ 78377 w 645659"/>
                <a:gd name="connsiteY26" fmla="*/ 2786743 h 4354286"/>
                <a:gd name="connsiteX27" fmla="*/ 69669 w 645659"/>
                <a:gd name="connsiteY27" fmla="*/ 3222171 h 4354286"/>
                <a:gd name="connsiteX28" fmla="*/ 52252 w 645659"/>
                <a:gd name="connsiteY28" fmla="*/ 3727269 h 4354286"/>
                <a:gd name="connsiteX29" fmla="*/ 26126 w 645659"/>
                <a:gd name="connsiteY29" fmla="*/ 3762103 h 4354286"/>
                <a:gd name="connsiteX30" fmla="*/ 0 w 645659"/>
                <a:gd name="connsiteY30" fmla="*/ 3814354 h 4354286"/>
                <a:gd name="connsiteX31" fmla="*/ 17417 w 645659"/>
                <a:gd name="connsiteY31" fmla="*/ 3997234 h 4354286"/>
                <a:gd name="connsiteX32" fmla="*/ 52252 w 645659"/>
                <a:gd name="connsiteY32" fmla="*/ 4093029 h 4354286"/>
                <a:gd name="connsiteX33" fmla="*/ 43543 w 645659"/>
                <a:gd name="connsiteY33" fmla="*/ 4354286 h 435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45659" h="4354286">
                  <a:moveTo>
                    <a:pt x="69669" y="0"/>
                  </a:moveTo>
                  <a:lnTo>
                    <a:pt x="69669" y="0"/>
                  </a:lnTo>
                  <a:cubicBezTo>
                    <a:pt x="78378" y="37737"/>
                    <a:pt x="93953" y="74526"/>
                    <a:pt x="95795" y="113211"/>
                  </a:cubicBezTo>
                  <a:cubicBezTo>
                    <a:pt x="105915" y="325724"/>
                    <a:pt x="109481" y="298575"/>
                    <a:pt x="69669" y="418011"/>
                  </a:cubicBezTo>
                  <a:cubicBezTo>
                    <a:pt x="66766" y="438331"/>
                    <a:pt x="67975" y="459680"/>
                    <a:pt x="60960" y="478971"/>
                  </a:cubicBezTo>
                  <a:cubicBezTo>
                    <a:pt x="56000" y="492611"/>
                    <a:pt x="37431" y="499526"/>
                    <a:pt x="34835" y="513806"/>
                  </a:cubicBezTo>
                  <a:cubicBezTo>
                    <a:pt x="31163" y="534001"/>
                    <a:pt x="38565" y="554853"/>
                    <a:pt x="43543" y="574766"/>
                  </a:cubicBezTo>
                  <a:cubicBezTo>
                    <a:pt x="47334" y="589932"/>
                    <a:pt x="55471" y="603672"/>
                    <a:pt x="60960" y="618309"/>
                  </a:cubicBezTo>
                  <a:cubicBezTo>
                    <a:pt x="64183" y="626904"/>
                    <a:pt x="66766" y="635726"/>
                    <a:pt x="69669" y="644434"/>
                  </a:cubicBezTo>
                  <a:cubicBezTo>
                    <a:pt x="72572" y="661851"/>
                    <a:pt x="74914" y="679371"/>
                    <a:pt x="78377" y="696686"/>
                  </a:cubicBezTo>
                  <a:cubicBezTo>
                    <a:pt x="80724" y="708422"/>
                    <a:pt x="87418" y="719556"/>
                    <a:pt x="87086" y="731520"/>
                  </a:cubicBezTo>
                  <a:cubicBezTo>
                    <a:pt x="84502" y="824557"/>
                    <a:pt x="83821" y="918204"/>
                    <a:pt x="69669" y="1010194"/>
                  </a:cubicBezTo>
                  <a:cubicBezTo>
                    <a:pt x="66110" y="1033325"/>
                    <a:pt x="44642" y="1049905"/>
                    <a:pt x="34835" y="1071154"/>
                  </a:cubicBezTo>
                  <a:cubicBezTo>
                    <a:pt x="27141" y="1087824"/>
                    <a:pt x="23223" y="1105989"/>
                    <a:pt x="17417" y="1123406"/>
                  </a:cubicBezTo>
                  <a:cubicBezTo>
                    <a:pt x="-1462" y="1236685"/>
                    <a:pt x="1866" y="1290528"/>
                    <a:pt x="51007" y="1334900"/>
                  </a:cubicBezTo>
                  <a:cubicBezTo>
                    <a:pt x="100148" y="1379272"/>
                    <a:pt x="216601" y="1364098"/>
                    <a:pt x="312265" y="1389639"/>
                  </a:cubicBezTo>
                  <a:cubicBezTo>
                    <a:pt x="407929" y="1415180"/>
                    <a:pt x="577206" y="1439984"/>
                    <a:pt x="624991" y="1488146"/>
                  </a:cubicBezTo>
                  <a:cubicBezTo>
                    <a:pt x="672776" y="1536308"/>
                    <a:pt x="626421" y="1639458"/>
                    <a:pt x="598974" y="1678609"/>
                  </a:cubicBezTo>
                  <a:cubicBezTo>
                    <a:pt x="571527" y="1717760"/>
                    <a:pt x="503845" y="1697399"/>
                    <a:pt x="460311" y="1723053"/>
                  </a:cubicBezTo>
                  <a:cubicBezTo>
                    <a:pt x="416777" y="1748707"/>
                    <a:pt x="358503" y="1844352"/>
                    <a:pt x="337768" y="1832533"/>
                  </a:cubicBezTo>
                  <a:cubicBezTo>
                    <a:pt x="317033" y="1820714"/>
                    <a:pt x="242701" y="1902408"/>
                    <a:pt x="212739" y="1928326"/>
                  </a:cubicBezTo>
                  <a:cubicBezTo>
                    <a:pt x="182777" y="1954244"/>
                    <a:pt x="179769" y="1959843"/>
                    <a:pt x="157997" y="1988042"/>
                  </a:cubicBezTo>
                  <a:cubicBezTo>
                    <a:pt x="136225" y="2016241"/>
                    <a:pt x="85012" y="2085910"/>
                    <a:pt x="82109" y="2097521"/>
                  </a:cubicBezTo>
                  <a:cubicBezTo>
                    <a:pt x="87915" y="2358778"/>
                    <a:pt x="67388" y="2519472"/>
                    <a:pt x="69669" y="2612571"/>
                  </a:cubicBezTo>
                  <a:cubicBezTo>
                    <a:pt x="71950" y="2705670"/>
                    <a:pt x="90817" y="2639936"/>
                    <a:pt x="95795" y="2656114"/>
                  </a:cubicBezTo>
                  <a:cubicBezTo>
                    <a:pt x="102678" y="2678483"/>
                    <a:pt x="101600" y="2702560"/>
                    <a:pt x="104503" y="2725783"/>
                  </a:cubicBezTo>
                  <a:cubicBezTo>
                    <a:pt x="95794" y="2746103"/>
                    <a:pt x="84971" y="2765642"/>
                    <a:pt x="78377" y="2786743"/>
                  </a:cubicBezTo>
                  <a:cubicBezTo>
                    <a:pt x="33862" y="2929190"/>
                    <a:pt x="65966" y="3070338"/>
                    <a:pt x="69669" y="3222171"/>
                  </a:cubicBezTo>
                  <a:cubicBezTo>
                    <a:pt x="63863" y="3390537"/>
                    <a:pt x="65794" y="3559348"/>
                    <a:pt x="52252" y="3727269"/>
                  </a:cubicBezTo>
                  <a:cubicBezTo>
                    <a:pt x="51085" y="3741736"/>
                    <a:pt x="33594" y="3749657"/>
                    <a:pt x="26126" y="3762103"/>
                  </a:cubicBezTo>
                  <a:cubicBezTo>
                    <a:pt x="16107" y="3778801"/>
                    <a:pt x="8709" y="3796937"/>
                    <a:pt x="0" y="3814354"/>
                  </a:cubicBezTo>
                  <a:cubicBezTo>
                    <a:pt x="5806" y="3875314"/>
                    <a:pt x="8443" y="3936659"/>
                    <a:pt x="17417" y="3997234"/>
                  </a:cubicBezTo>
                  <a:cubicBezTo>
                    <a:pt x="20047" y="4014987"/>
                    <a:pt x="44817" y="4074441"/>
                    <a:pt x="52252" y="4093029"/>
                  </a:cubicBezTo>
                  <a:cubicBezTo>
                    <a:pt x="42300" y="4302005"/>
                    <a:pt x="43543" y="4214880"/>
                    <a:pt x="43543" y="435428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748"/>
            </a:p>
          </p:txBody>
        </p:sp>
      </p:grpSp>
      <p:sp>
        <p:nvSpPr>
          <p:cNvPr id="12" name="CuadroTexto 11">
            <a:extLst>
              <a:ext uri="{FF2B5EF4-FFF2-40B4-BE49-F238E27FC236}">
                <a16:creationId xmlns:a16="http://schemas.microsoft.com/office/drawing/2014/main" id="{F43660C0-80CD-8C94-1BB8-4175090CF5CB}"/>
              </a:ext>
            </a:extLst>
          </p:cNvPr>
          <p:cNvSpPr txBox="1"/>
          <p:nvPr/>
        </p:nvSpPr>
        <p:spPr>
          <a:xfrm>
            <a:off x="8953414" y="6293428"/>
            <a:ext cx="1002197" cy="276999"/>
          </a:xfrm>
          <a:prstGeom prst="rect">
            <a:avLst/>
          </a:prstGeom>
          <a:noFill/>
        </p:spPr>
        <p:txBody>
          <a:bodyPr wrap="none" rtlCol="0">
            <a:spAutoFit/>
          </a:bodyPr>
          <a:lstStyle/>
          <a:p>
            <a:r>
              <a:rPr lang="es-AR" sz="1200" i="1" dirty="0" err="1">
                <a:latin typeface="Arial"/>
                <a:cs typeface="Arial"/>
              </a:rPr>
              <a:t>Background</a:t>
            </a:r>
            <a:endParaRPr lang="es-AR" sz="1200" i="1" dirty="0">
              <a:latin typeface="Arial"/>
              <a:cs typeface="Arial"/>
            </a:endParaRPr>
          </a:p>
        </p:txBody>
      </p:sp>
      <p:sp>
        <p:nvSpPr>
          <p:cNvPr id="13" name="CuadroTexto 12">
            <a:extLst>
              <a:ext uri="{FF2B5EF4-FFF2-40B4-BE49-F238E27FC236}">
                <a16:creationId xmlns:a16="http://schemas.microsoft.com/office/drawing/2014/main" id="{5D6202CB-C5C5-B691-4C9E-A9BFE83AEE56}"/>
              </a:ext>
            </a:extLst>
          </p:cNvPr>
          <p:cNvSpPr txBox="1"/>
          <p:nvPr/>
        </p:nvSpPr>
        <p:spPr>
          <a:xfrm>
            <a:off x="10127744" y="6294382"/>
            <a:ext cx="1820435" cy="276999"/>
          </a:xfrm>
          <a:prstGeom prst="rect">
            <a:avLst/>
          </a:prstGeom>
          <a:noFill/>
        </p:spPr>
        <p:txBody>
          <a:bodyPr wrap="none" rtlCol="0">
            <a:spAutoFit/>
          </a:bodyPr>
          <a:lstStyle/>
          <a:p>
            <a:r>
              <a:rPr lang="es-AR" sz="1200" i="1" err="1">
                <a:latin typeface="Arial"/>
                <a:cs typeface="Arial"/>
              </a:rPr>
              <a:t>Background</a:t>
            </a:r>
            <a:r>
              <a:rPr lang="es-AR" sz="1200" i="1">
                <a:latin typeface="Arial"/>
                <a:cs typeface="Arial"/>
              </a:rPr>
              <a:t> + Anomalía</a:t>
            </a:r>
          </a:p>
        </p:txBody>
      </p:sp>
      <p:sp>
        <p:nvSpPr>
          <p:cNvPr id="14" name="CuadroTexto 13">
            <a:extLst>
              <a:ext uri="{FF2B5EF4-FFF2-40B4-BE49-F238E27FC236}">
                <a16:creationId xmlns:a16="http://schemas.microsoft.com/office/drawing/2014/main" id="{54879798-55E9-8472-CB70-8B70C926A8BE}"/>
              </a:ext>
            </a:extLst>
          </p:cNvPr>
          <p:cNvSpPr txBox="1"/>
          <p:nvPr/>
        </p:nvSpPr>
        <p:spPr>
          <a:xfrm>
            <a:off x="32450" y="1568740"/>
            <a:ext cx="3358737" cy="2462213"/>
          </a:xfrm>
          <a:prstGeom prst="rect">
            <a:avLst/>
          </a:prstGeom>
          <a:noFill/>
        </p:spPr>
        <p:txBody>
          <a:bodyPr wrap="square">
            <a:spAutoFit/>
          </a:bodyPr>
          <a:lstStyle/>
          <a:p>
            <a:pPr algn="just"/>
            <a:r>
              <a:rPr lang="es-AR" sz="1400" dirty="0">
                <a:latin typeface="Arial" panose="020B0604020202020204" pitchFamily="34" charset="0"/>
                <a:cs typeface="Arial" panose="020B0604020202020204" pitchFamily="34" charset="0"/>
              </a:rPr>
              <a:t>Elemento químico de la tabla periódica, cuyo símbolo es Gd y su número atómico, 64. Pertenece al grupo de las tierras raras (Lantánidos). No se encuentra en la naturaleza en forma pura. Minerales más comunes: monacita, </a:t>
            </a:r>
            <a:r>
              <a:rPr lang="es-AR" sz="1400" dirty="0" err="1">
                <a:latin typeface="Arial" panose="020B0604020202020204" pitchFamily="34" charset="0"/>
                <a:cs typeface="Arial" panose="020B0604020202020204" pitchFamily="34" charset="0"/>
              </a:rPr>
              <a:t>bastnasita</a:t>
            </a:r>
            <a:r>
              <a:rPr lang="es-AR" sz="1400" dirty="0">
                <a:latin typeface="Arial" panose="020B0604020202020204" pitchFamily="34" charset="0"/>
                <a:cs typeface="Arial" panose="020B0604020202020204" pitchFamily="34" charset="0"/>
              </a:rPr>
              <a:t>, </a:t>
            </a:r>
            <a:r>
              <a:rPr lang="es-AR" sz="1400" dirty="0" err="1">
                <a:latin typeface="Arial" panose="020B0604020202020204" pitchFamily="34" charset="0"/>
                <a:cs typeface="Arial" panose="020B0604020202020204" pitchFamily="34" charset="0"/>
              </a:rPr>
              <a:t>gadolinita</a:t>
            </a:r>
            <a:r>
              <a:rPr lang="es-AR" sz="1400" dirty="0">
                <a:latin typeface="Arial" panose="020B0604020202020204" pitchFamily="34" charset="0"/>
                <a:cs typeface="Arial" panose="020B0604020202020204" pitchFamily="34" charset="0"/>
              </a:rPr>
              <a:t>. Se encuentra como traza en rocas que componen la corteza terrestre y en rocas sedimentarias</a:t>
            </a:r>
          </a:p>
          <a:p>
            <a:r>
              <a:rPr lang="es-MX" sz="1400" dirty="0">
                <a:latin typeface="Arial" panose="020B0604020202020204" pitchFamily="34" charset="0"/>
                <a:cs typeface="Arial" panose="020B0604020202020204" pitchFamily="34" charset="0"/>
              </a:rPr>
              <a:t> </a:t>
            </a:r>
          </a:p>
        </p:txBody>
      </p:sp>
      <p:grpSp>
        <p:nvGrpSpPr>
          <p:cNvPr id="15" name="Grupo 14">
            <a:extLst>
              <a:ext uri="{FF2B5EF4-FFF2-40B4-BE49-F238E27FC236}">
                <a16:creationId xmlns:a16="http://schemas.microsoft.com/office/drawing/2014/main" id="{16524716-A327-17FA-FF2B-2C75D1FF2100}"/>
              </a:ext>
            </a:extLst>
          </p:cNvPr>
          <p:cNvGrpSpPr/>
          <p:nvPr/>
        </p:nvGrpSpPr>
        <p:grpSpPr>
          <a:xfrm>
            <a:off x="193827" y="3724227"/>
            <a:ext cx="4842739" cy="3160466"/>
            <a:chOff x="421200" y="2169723"/>
            <a:chExt cx="4230929" cy="2689994"/>
          </a:xfrm>
        </p:grpSpPr>
        <p:pic>
          <p:nvPicPr>
            <p:cNvPr id="16" name="Picture 2" descr="⚡️ Tabla de los elementos Químicos - Tareas Wiki">
              <a:extLst>
                <a:ext uri="{FF2B5EF4-FFF2-40B4-BE49-F238E27FC236}">
                  <a16:creationId xmlns:a16="http://schemas.microsoft.com/office/drawing/2014/main" id="{601C82D1-8EBA-AD37-831D-2DB109812C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200" y="2169723"/>
              <a:ext cx="4230929" cy="2689994"/>
            </a:xfrm>
            <a:prstGeom prst="rect">
              <a:avLst/>
            </a:prstGeom>
            <a:noFill/>
            <a:extLst>
              <a:ext uri="{909E8E84-426E-40DD-AFC4-6F175D3DCCD1}">
                <a14:hiddenFill xmlns:a14="http://schemas.microsoft.com/office/drawing/2010/main">
                  <a:solidFill>
                    <a:srgbClr val="FFFFFF"/>
                  </a:solidFill>
                </a14:hiddenFill>
              </a:ext>
            </a:extLst>
          </p:spPr>
        </p:pic>
        <p:sp>
          <p:nvSpPr>
            <p:cNvPr id="17" name="Elipse 16">
              <a:extLst>
                <a:ext uri="{FF2B5EF4-FFF2-40B4-BE49-F238E27FC236}">
                  <a16:creationId xmlns:a16="http://schemas.microsoft.com/office/drawing/2014/main" id="{4FC1F4D0-16AC-1F4A-81B4-FC5E56B50CBF}"/>
                </a:ext>
              </a:extLst>
            </p:cNvPr>
            <p:cNvSpPr/>
            <p:nvPr/>
          </p:nvSpPr>
          <p:spPr>
            <a:xfrm>
              <a:off x="2517676" y="4065844"/>
              <a:ext cx="288032" cy="288032"/>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grpSp>
      <p:sp>
        <p:nvSpPr>
          <p:cNvPr id="18" name="CuadroTexto 17">
            <a:extLst>
              <a:ext uri="{FF2B5EF4-FFF2-40B4-BE49-F238E27FC236}">
                <a16:creationId xmlns:a16="http://schemas.microsoft.com/office/drawing/2014/main" id="{8FFA859D-784B-BE3F-6326-409AE40CA388}"/>
              </a:ext>
            </a:extLst>
          </p:cNvPr>
          <p:cNvSpPr txBox="1"/>
          <p:nvPr/>
        </p:nvSpPr>
        <p:spPr>
          <a:xfrm>
            <a:off x="5611131" y="1617790"/>
            <a:ext cx="2679198" cy="2462213"/>
          </a:xfrm>
          <a:prstGeom prst="rect">
            <a:avLst/>
          </a:prstGeom>
          <a:noFill/>
        </p:spPr>
        <p:txBody>
          <a:bodyPr wrap="square" rtlCol="0">
            <a:spAutoFit/>
          </a:bodyPr>
          <a:lstStyle/>
          <a:p>
            <a:pPr algn="just"/>
            <a:r>
              <a:rPr lang="es-AR" sz="1400" dirty="0">
                <a:latin typeface="Arial" panose="020B0604020202020204" pitchFamily="34" charset="0"/>
                <a:cs typeface="Arial" panose="020B0604020202020204" pitchFamily="34" charset="0"/>
              </a:rPr>
              <a:t>Se utiliza como componente de las varillas de control en reactores nucleares por su gran capacidad para retener los neutrones. Compuestos de Gd se usan en la catálisis de polimerización de hidrocarburos, en la fabricación de tubos de imagen para los televisores a color y en dispositivos para microondas.</a:t>
            </a:r>
          </a:p>
        </p:txBody>
      </p:sp>
      <p:sp>
        <p:nvSpPr>
          <p:cNvPr id="19" name="CuadroTexto 18">
            <a:extLst>
              <a:ext uri="{FF2B5EF4-FFF2-40B4-BE49-F238E27FC236}">
                <a16:creationId xmlns:a16="http://schemas.microsoft.com/office/drawing/2014/main" id="{EA518646-F418-C32F-F7B6-539784CF3095}"/>
              </a:ext>
            </a:extLst>
          </p:cNvPr>
          <p:cNvSpPr txBox="1"/>
          <p:nvPr/>
        </p:nvSpPr>
        <p:spPr>
          <a:xfrm>
            <a:off x="0" y="1080194"/>
            <a:ext cx="12192000" cy="369332"/>
          </a:xfrm>
          <a:prstGeom prst="rect">
            <a:avLst/>
          </a:prstGeom>
        </p:spPr>
        <p:style>
          <a:lnRef idx="1">
            <a:schemeClr val="dk1"/>
          </a:lnRef>
          <a:fillRef idx="3">
            <a:schemeClr val="dk1"/>
          </a:fillRef>
          <a:effectRef idx="2">
            <a:schemeClr val="dk1"/>
          </a:effectRef>
          <a:fontRef idx="minor">
            <a:schemeClr val="lt1"/>
          </a:fontRef>
        </p:style>
        <p:txBody>
          <a:bodyPr wrap="square" lIns="91440" tIns="45720" rIns="91440" bIns="45720" rtlCol="0" anchor="t">
            <a:spAutoFit/>
          </a:bodyPr>
          <a:lstStyle/>
          <a:p>
            <a:r>
              <a:rPr lang="es-AR" dirty="0">
                <a:latin typeface="Arial"/>
                <a:cs typeface="Arial"/>
              </a:rPr>
              <a:t>Antecedentes – Gadolinio – ¿Qué es? Usos</a:t>
            </a:r>
          </a:p>
        </p:txBody>
      </p:sp>
      <p:pic>
        <p:nvPicPr>
          <p:cNvPr id="21" name="Imagen 20">
            <a:extLst>
              <a:ext uri="{FF2B5EF4-FFF2-40B4-BE49-F238E27FC236}">
                <a16:creationId xmlns:a16="http://schemas.microsoft.com/office/drawing/2014/main" id="{F93A305C-001B-B7AA-C7CE-5C09AC7E7E28}"/>
              </a:ext>
            </a:extLst>
          </p:cNvPr>
          <p:cNvPicPr>
            <a:picLocks noChangeAspect="1"/>
          </p:cNvPicPr>
          <p:nvPr/>
        </p:nvPicPr>
        <p:blipFill>
          <a:blip r:embed="rId5"/>
          <a:stretch>
            <a:fillRect/>
          </a:stretch>
        </p:blipFill>
        <p:spPr>
          <a:xfrm>
            <a:off x="6149425" y="4131541"/>
            <a:ext cx="1548821" cy="2548458"/>
          </a:xfrm>
          <a:prstGeom prst="rect">
            <a:avLst/>
          </a:prstGeom>
        </p:spPr>
      </p:pic>
      <p:pic>
        <p:nvPicPr>
          <p:cNvPr id="22" name="Imagen 21">
            <a:extLst>
              <a:ext uri="{FF2B5EF4-FFF2-40B4-BE49-F238E27FC236}">
                <a16:creationId xmlns:a16="http://schemas.microsoft.com/office/drawing/2014/main" id="{D459DFBB-D3D6-B754-3ACB-7C6BAD191C28}"/>
              </a:ext>
            </a:extLst>
          </p:cNvPr>
          <p:cNvPicPr>
            <a:picLocks noChangeAspect="1"/>
          </p:cNvPicPr>
          <p:nvPr/>
        </p:nvPicPr>
        <p:blipFill rotWithShape="1">
          <a:blip r:embed="rId6"/>
          <a:srcRect l="20913" t="12440" r="11217" b="-1"/>
          <a:stretch/>
        </p:blipFill>
        <p:spPr>
          <a:xfrm>
            <a:off x="3660562" y="275761"/>
            <a:ext cx="853440" cy="383697"/>
          </a:xfrm>
          <a:prstGeom prst="rect">
            <a:avLst/>
          </a:prstGeom>
        </p:spPr>
      </p:pic>
      <p:pic>
        <p:nvPicPr>
          <p:cNvPr id="23" name="Imagen 22">
            <a:extLst>
              <a:ext uri="{FF2B5EF4-FFF2-40B4-BE49-F238E27FC236}">
                <a16:creationId xmlns:a16="http://schemas.microsoft.com/office/drawing/2014/main" id="{609AC465-5E84-699B-84F2-9E5CA0ABC7D8}"/>
              </a:ext>
            </a:extLst>
          </p:cNvPr>
          <p:cNvPicPr>
            <a:picLocks noChangeAspect="1"/>
          </p:cNvPicPr>
          <p:nvPr/>
        </p:nvPicPr>
        <p:blipFill>
          <a:blip r:embed="rId7"/>
          <a:stretch>
            <a:fillRect/>
          </a:stretch>
        </p:blipFill>
        <p:spPr>
          <a:xfrm>
            <a:off x="7622421" y="226314"/>
            <a:ext cx="434539" cy="512533"/>
          </a:xfrm>
          <a:prstGeom prst="rect">
            <a:avLst/>
          </a:prstGeom>
        </p:spPr>
      </p:pic>
      <p:sp>
        <p:nvSpPr>
          <p:cNvPr id="2" name="Marcador de número de diapositiva 1">
            <a:extLst>
              <a:ext uri="{FF2B5EF4-FFF2-40B4-BE49-F238E27FC236}">
                <a16:creationId xmlns:a16="http://schemas.microsoft.com/office/drawing/2014/main" id="{F9CA5C10-FC8D-37D1-ED24-2700DA280A6A}"/>
              </a:ext>
            </a:extLst>
          </p:cNvPr>
          <p:cNvSpPr>
            <a:spLocks noGrp="1"/>
          </p:cNvSpPr>
          <p:nvPr>
            <p:ph type="sldNum" sz="quarter" idx="12"/>
          </p:nvPr>
        </p:nvSpPr>
        <p:spPr>
          <a:xfrm>
            <a:off x="11920437" y="6515797"/>
            <a:ext cx="2743200" cy="365125"/>
          </a:xfrm>
        </p:spPr>
        <p:txBody>
          <a:bodyPr/>
          <a:lstStyle/>
          <a:p>
            <a:fld id="{B07A84DF-77A3-4E82-B62C-977FB6CD7776}" type="slidenum">
              <a:rPr lang="es-AR" smtClean="0"/>
              <a:t>3</a:t>
            </a:fld>
            <a:endParaRPr lang="es-AR" dirty="0"/>
          </a:p>
        </p:txBody>
      </p:sp>
    </p:spTree>
    <p:extLst>
      <p:ext uri="{BB962C8B-B14F-4D97-AF65-F5344CB8AC3E}">
        <p14:creationId xmlns:p14="http://schemas.microsoft.com/office/powerpoint/2010/main" val="1431150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035082A-FD4F-08AF-B63F-A8055D6AFDF7}"/>
              </a:ext>
            </a:extLst>
          </p:cNvPr>
          <p:cNvPicPr>
            <a:picLocks noChangeAspect="1"/>
          </p:cNvPicPr>
          <p:nvPr/>
        </p:nvPicPr>
        <p:blipFill rotWithShape="1">
          <a:blip r:embed="rId2"/>
          <a:srcRect l="20913" t="12440" r="11217" b="-1"/>
          <a:stretch/>
        </p:blipFill>
        <p:spPr>
          <a:xfrm>
            <a:off x="3660562" y="275761"/>
            <a:ext cx="853440" cy="383697"/>
          </a:xfrm>
          <a:prstGeom prst="rect">
            <a:avLst/>
          </a:prstGeom>
        </p:spPr>
      </p:pic>
      <p:pic>
        <p:nvPicPr>
          <p:cNvPr id="5" name="Imagen 4">
            <a:extLst>
              <a:ext uri="{FF2B5EF4-FFF2-40B4-BE49-F238E27FC236}">
                <a16:creationId xmlns:a16="http://schemas.microsoft.com/office/drawing/2014/main" id="{3683181E-29D0-0F76-2C25-43FA04E8BA0A}"/>
              </a:ext>
            </a:extLst>
          </p:cNvPr>
          <p:cNvPicPr>
            <a:picLocks noChangeAspect="1"/>
          </p:cNvPicPr>
          <p:nvPr/>
        </p:nvPicPr>
        <p:blipFill>
          <a:blip r:embed="rId3"/>
          <a:stretch>
            <a:fillRect/>
          </a:stretch>
        </p:blipFill>
        <p:spPr>
          <a:xfrm>
            <a:off x="7622421" y="226314"/>
            <a:ext cx="434539" cy="512533"/>
          </a:xfrm>
          <a:prstGeom prst="rect">
            <a:avLst/>
          </a:prstGeom>
        </p:spPr>
      </p:pic>
      <p:sp>
        <p:nvSpPr>
          <p:cNvPr id="6" name="CuadroTexto 5">
            <a:extLst>
              <a:ext uri="{FF2B5EF4-FFF2-40B4-BE49-F238E27FC236}">
                <a16:creationId xmlns:a16="http://schemas.microsoft.com/office/drawing/2014/main" id="{171F9FF5-240A-AB10-05A3-15BF61C034C2}"/>
              </a:ext>
            </a:extLst>
          </p:cNvPr>
          <p:cNvSpPr txBox="1"/>
          <p:nvPr/>
        </p:nvSpPr>
        <p:spPr>
          <a:xfrm>
            <a:off x="0" y="1053300"/>
            <a:ext cx="12192000" cy="369332"/>
          </a:xfrm>
          <a:prstGeom prst="rect">
            <a:avLst/>
          </a:prstGeom>
        </p:spPr>
        <p:style>
          <a:lnRef idx="1">
            <a:schemeClr val="dk1"/>
          </a:lnRef>
          <a:fillRef idx="3">
            <a:schemeClr val="dk1"/>
          </a:fillRef>
          <a:effectRef idx="2">
            <a:schemeClr val="dk1"/>
          </a:effectRef>
          <a:fontRef idx="minor">
            <a:schemeClr val="lt1"/>
          </a:fontRef>
        </p:style>
        <p:txBody>
          <a:bodyPr wrap="square" lIns="91440" tIns="45720" rIns="91440" bIns="45720" rtlCol="0" anchor="t">
            <a:spAutoFit/>
          </a:bodyPr>
          <a:lstStyle/>
          <a:p>
            <a:r>
              <a:rPr lang="es-AR" dirty="0">
                <a:latin typeface="Arial"/>
                <a:cs typeface="Arial"/>
              </a:rPr>
              <a:t>¿Por qué nos interesa estimular y saber qué estimulamos?</a:t>
            </a:r>
          </a:p>
        </p:txBody>
      </p:sp>
      <p:pic>
        <p:nvPicPr>
          <p:cNvPr id="7" name="Picture 8">
            <a:extLst>
              <a:ext uri="{FF2B5EF4-FFF2-40B4-BE49-F238E27FC236}">
                <a16:creationId xmlns:a16="http://schemas.microsoft.com/office/drawing/2014/main" id="{C9A72BA6-0CA8-1C9F-1973-C2E236D30285}"/>
              </a:ext>
            </a:extLst>
          </p:cNvPr>
          <p:cNvPicPr>
            <a:picLocks noChangeAspect="1"/>
          </p:cNvPicPr>
          <p:nvPr/>
        </p:nvPicPr>
        <p:blipFill>
          <a:blip r:embed="rId4"/>
          <a:stretch>
            <a:fillRect/>
          </a:stretch>
        </p:blipFill>
        <p:spPr>
          <a:xfrm>
            <a:off x="283437" y="3725122"/>
            <a:ext cx="5363893" cy="2746966"/>
          </a:xfrm>
          <a:prstGeom prst="rect">
            <a:avLst/>
          </a:prstGeom>
          <a:ln>
            <a:solidFill>
              <a:schemeClr val="tx2"/>
            </a:solidFill>
          </a:ln>
        </p:spPr>
      </p:pic>
      <p:sp>
        <p:nvSpPr>
          <p:cNvPr id="28" name="Forma libre: forma 27">
            <a:extLst>
              <a:ext uri="{FF2B5EF4-FFF2-40B4-BE49-F238E27FC236}">
                <a16:creationId xmlns:a16="http://schemas.microsoft.com/office/drawing/2014/main" id="{1ABABF36-C1A4-9791-04A5-476473864BF1}"/>
              </a:ext>
            </a:extLst>
          </p:cNvPr>
          <p:cNvSpPr/>
          <p:nvPr/>
        </p:nvSpPr>
        <p:spPr>
          <a:xfrm>
            <a:off x="6995892" y="3977717"/>
            <a:ext cx="3793653" cy="2138335"/>
          </a:xfrm>
          <a:custGeom>
            <a:avLst/>
            <a:gdLst>
              <a:gd name="connsiteX0" fmla="*/ 213056 w 3851405"/>
              <a:gd name="connsiteY0" fmla="*/ 144378 h 2156058"/>
              <a:gd name="connsiteX1" fmla="*/ 290058 w 3851405"/>
              <a:gd name="connsiteY1" fmla="*/ 134753 h 2156058"/>
              <a:gd name="connsiteX2" fmla="*/ 357435 w 3851405"/>
              <a:gd name="connsiteY2" fmla="*/ 96252 h 2156058"/>
              <a:gd name="connsiteX3" fmla="*/ 386310 w 3851405"/>
              <a:gd name="connsiteY3" fmla="*/ 86627 h 2156058"/>
              <a:gd name="connsiteX4" fmla="*/ 463312 w 3851405"/>
              <a:gd name="connsiteY4" fmla="*/ 57751 h 2156058"/>
              <a:gd name="connsiteX5" fmla="*/ 521064 w 3851405"/>
              <a:gd name="connsiteY5" fmla="*/ 38501 h 2156058"/>
              <a:gd name="connsiteX6" fmla="*/ 549940 w 3851405"/>
              <a:gd name="connsiteY6" fmla="*/ 28875 h 2156058"/>
              <a:gd name="connsiteX7" fmla="*/ 588441 w 3851405"/>
              <a:gd name="connsiteY7" fmla="*/ 19250 h 2156058"/>
              <a:gd name="connsiteX8" fmla="*/ 983077 w 3851405"/>
              <a:gd name="connsiteY8" fmla="*/ 9625 h 2156058"/>
              <a:gd name="connsiteX9" fmla="*/ 1021578 w 3851405"/>
              <a:gd name="connsiteY9" fmla="*/ 0 h 2156058"/>
              <a:gd name="connsiteX10" fmla="*/ 1165957 w 3851405"/>
              <a:gd name="connsiteY10" fmla="*/ 9625 h 2156058"/>
              <a:gd name="connsiteX11" fmla="*/ 1271835 w 3851405"/>
              <a:gd name="connsiteY11" fmla="*/ 48126 h 2156058"/>
              <a:gd name="connsiteX12" fmla="*/ 1348837 w 3851405"/>
              <a:gd name="connsiteY12" fmla="*/ 144378 h 2156058"/>
              <a:gd name="connsiteX13" fmla="*/ 1368087 w 3851405"/>
              <a:gd name="connsiteY13" fmla="*/ 173254 h 2156058"/>
              <a:gd name="connsiteX14" fmla="*/ 1435464 w 3851405"/>
              <a:gd name="connsiteY14" fmla="*/ 231006 h 2156058"/>
              <a:gd name="connsiteX15" fmla="*/ 1445089 w 3851405"/>
              <a:gd name="connsiteY15" fmla="*/ 259882 h 2156058"/>
              <a:gd name="connsiteX16" fmla="*/ 1550967 w 3851405"/>
              <a:gd name="connsiteY16" fmla="*/ 385010 h 2156058"/>
              <a:gd name="connsiteX17" fmla="*/ 1579843 w 3851405"/>
              <a:gd name="connsiteY17" fmla="*/ 404261 h 2156058"/>
              <a:gd name="connsiteX18" fmla="*/ 1666470 w 3851405"/>
              <a:gd name="connsiteY18" fmla="*/ 471637 h 2156058"/>
              <a:gd name="connsiteX19" fmla="*/ 1743472 w 3851405"/>
              <a:gd name="connsiteY19" fmla="*/ 510138 h 2156058"/>
              <a:gd name="connsiteX20" fmla="*/ 1830100 w 3851405"/>
              <a:gd name="connsiteY20" fmla="*/ 548640 h 2156058"/>
              <a:gd name="connsiteX21" fmla="*/ 1878226 w 3851405"/>
              <a:gd name="connsiteY21" fmla="*/ 577515 h 2156058"/>
              <a:gd name="connsiteX22" fmla="*/ 1945603 w 3851405"/>
              <a:gd name="connsiteY22" fmla="*/ 596766 h 2156058"/>
              <a:gd name="connsiteX23" fmla="*/ 2003355 w 3851405"/>
              <a:gd name="connsiteY23" fmla="*/ 616016 h 2156058"/>
              <a:gd name="connsiteX24" fmla="*/ 2099607 w 3851405"/>
              <a:gd name="connsiteY24" fmla="*/ 635267 h 2156058"/>
              <a:gd name="connsiteX25" fmla="*/ 2157359 w 3851405"/>
              <a:gd name="connsiteY25" fmla="*/ 654517 h 2156058"/>
              <a:gd name="connsiteX26" fmla="*/ 2186235 w 3851405"/>
              <a:gd name="connsiteY26" fmla="*/ 664143 h 2156058"/>
              <a:gd name="connsiteX27" fmla="*/ 2253611 w 3851405"/>
              <a:gd name="connsiteY27" fmla="*/ 693018 h 2156058"/>
              <a:gd name="connsiteX28" fmla="*/ 2340239 w 3851405"/>
              <a:gd name="connsiteY28" fmla="*/ 702644 h 2156058"/>
              <a:gd name="connsiteX29" fmla="*/ 2388365 w 3851405"/>
              <a:gd name="connsiteY29" fmla="*/ 712269 h 2156058"/>
              <a:gd name="connsiteX30" fmla="*/ 2513494 w 3851405"/>
              <a:gd name="connsiteY30" fmla="*/ 693018 h 2156058"/>
              <a:gd name="connsiteX31" fmla="*/ 2551995 w 3851405"/>
              <a:gd name="connsiteY31" fmla="*/ 673768 h 2156058"/>
              <a:gd name="connsiteX32" fmla="*/ 2609746 w 3851405"/>
              <a:gd name="connsiteY32" fmla="*/ 654517 h 2156058"/>
              <a:gd name="connsiteX33" fmla="*/ 2638622 w 3851405"/>
              <a:gd name="connsiteY33" fmla="*/ 644892 h 2156058"/>
              <a:gd name="connsiteX34" fmla="*/ 2705999 w 3851405"/>
              <a:gd name="connsiteY34" fmla="*/ 616016 h 2156058"/>
              <a:gd name="connsiteX35" fmla="*/ 2783001 w 3851405"/>
              <a:gd name="connsiteY35" fmla="*/ 577515 h 2156058"/>
              <a:gd name="connsiteX36" fmla="*/ 2879254 w 3851405"/>
              <a:gd name="connsiteY36" fmla="*/ 529389 h 2156058"/>
              <a:gd name="connsiteX37" fmla="*/ 2917755 w 3851405"/>
              <a:gd name="connsiteY37" fmla="*/ 510138 h 2156058"/>
              <a:gd name="connsiteX38" fmla="*/ 3004382 w 3851405"/>
              <a:gd name="connsiteY38" fmla="*/ 452387 h 2156058"/>
              <a:gd name="connsiteX39" fmla="*/ 3062134 w 3851405"/>
              <a:gd name="connsiteY39" fmla="*/ 394635 h 2156058"/>
              <a:gd name="connsiteX40" fmla="*/ 3129510 w 3851405"/>
              <a:gd name="connsiteY40" fmla="*/ 336884 h 2156058"/>
              <a:gd name="connsiteX41" fmla="*/ 3158386 w 3851405"/>
              <a:gd name="connsiteY41" fmla="*/ 308008 h 2156058"/>
              <a:gd name="connsiteX42" fmla="*/ 3177637 w 3851405"/>
              <a:gd name="connsiteY42" fmla="*/ 279132 h 2156058"/>
              <a:gd name="connsiteX43" fmla="*/ 3206512 w 3851405"/>
              <a:gd name="connsiteY43" fmla="*/ 259882 h 2156058"/>
              <a:gd name="connsiteX44" fmla="*/ 3264264 w 3851405"/>
              <a:gd name="connsiteY44" fmla="*/ 202130 h 2156058"/>
              <a:gd name="connsiteX45" fmla="*/ 3350891 w 3851405"/>
              <a:gd name="connsiteY45" fmla="*/ 144378 h 2156058"/>
              <a:gd name="connsiteX46" fmla="*/ 3379767 w 3851405"/>
              <a:gd name="connsiteY46" fmla="*/ 125128 h 2156058"/>
              <a:gd name="connsiteX47" fmla="*/ 3504896 w 3851405"/>
              <a:gd name="connsiteY47" fmla="*/ 96252 h 2156058"/>
              <a:gd name="connsiteX48" fmla="*/ 3572272 w 3851405"/>
              <a:gd name="connsiteY48" fmla="*/ 86627 h 2156058"/>
              <a:gd name="connsiteX49" fmla="*/ 3639649 w 3851405"/>
              <a:gd name="connsiteY49" fmla="*/ 57751 h 2156058"/>
              <a:gd name="connsiteX50" fmla="*/ 3697401 w 3851405"/>
              <a:gd name="connsiteY50" fmla="*/ 38501 h 2156058"/>
              <a:gd name="connsiteX51" fmla="*/ 3774403 w 3851405"/>
              <a:gd name="connsiteY51" fmla="*/ 48126 h 2156058"/>
              <a:gd name="connsiteX52" fmla="*/ 3803279 w 3851405"/>
              <a:gd name="connsiteY52" fmla="*/ 115503 h 2156058"/>
              <a:gd name="connsiteX53" fmla="*/ 3793654 w 3851405"/>
              <a:gd name="connsiteY53" fmla="*/ 192505 h 2156058"/>
              <a:gd name="connsiteX54" fmla="*/ 3764778 w 3851405"/>
              <a:gd name="connsiteY54" fmla="*/ 231006 h 2156058"/>
              <a:gd name="connsiteX55" fmla="*/ 3745527 w 3851405"/>
              <a:gd name="connsiteY55" fmla="*/ 298383 h 2156058"/>
              <a:gd name="connsiteX56" fmla="*/ 3764778 w 3851405"/>
              <a:gd name="connsiteY56" fmla="*/ 375385 h 2156058"/>
              <a:gd name="connsiteX57" fmla="*/ 3822529 w 3851405"/>
              <a:gd name="connsiteY57" fmla="*/ 413886 h 2156058"/>
              <a:gd name="connsiteX58" fmla="*/ 3851405 w 3851405"/>
              <a:gd name="connsiteY58" fmla="*/ 442762 h 2156058"/>
              <a:gd name="connsiteX59" fmla="*/ 3841780 w 3851405"/>
              <a:gd name="connsiteY59" fmla="*/ 548640 h 2156058"/>
              <a:gd name="connsiteX60" fmla="*/ 3793654 w 3851405"/>
              <a:gd name="connsiteY60" fmla="*/ 577515 h 2156058"/>
              <a:gd name="connsiteX61" fmla="*/ 3764778 w 3851405"/>
              <a:gd name="connsiteY61" fmla="*/ 644892 h 2156058"/>
              <a:gd name="connsiteX62" fmla="*/ 3784028 w 3851405"/>
              <a:gd name="connsiteY62" fmla="*/ 673768 h 2156058"/>
              <a:gd name="connsiteX63" fmla="*/ 3812904 w 3851405"/>
              <a:gd name="connsiteY63" fmla="*/ 702644 h 2156058"/>
              <a:gd name="connsiteX64" fmla="*/ 3832155 w 3851405"/>
              <a:gd name="connsiteY64" fmla="*/ 750770 h 2156058"/>
              <a:gd name="connsiteX65" fmla="*/ 3745527 w 3851405"/>
              <a:gd name="connsiteY65" fmla="*/ 750770 h 2156058"/>
              <a:gd name="connsiteX66" fmla="*/ 3553022 w 3851405"/>
              <a:gd name="connsiteY66" fmla="*/ 779646 h 2156058"/>
              <a:gd name="connsiteX67" fmla="*/ 3456769 w 3851405"/>
              <a:gd name="connsiteY67" fmla="*/ 789271 h 2156058"/>
              <a:gd name="connsiteX68" fmla="*/ 3399018 w 3851405"/>
              <a:gd name="connsiteY68" fmla="*/ 808522 h 2156058"/>
              <a:gd name="connsiteX69" fmla="*/ 3331641 w 3851405"/>
              <a:gd name="connsiteY69" fmla="*/ 847023 h 2156058"/>
              <a:gd name="connsiteX70" fmla="*/ 3312390 w 3851405"/>
              <a:gd name="connsiteY70" fmla="*/ 875898 h 2156058"/>
              <a:gd name="connsiteX71" fmla="*/ 3312390 w 3851405"/>
              <a:gd name="connsiteY71" fmla="*/ 981776 h 2156058"/>
              <a:gd name="connsiteX72" fmla="*/ 3360517 w 3851405"/>
              <a:gd name="connsiteY72" fmla="*/ 1001027 h 2156058"/>
              <a:gd name="connsiteX73" fmla="*/ 3418268 w 3851405"/>
              <a:gd name="connsiteY73" fmla="*/ 1049153 h 2156058"/>
              <a:gd name="connsiteX74" fmla="*/ 3543397 w 3851405"/>
              <a:gd name="connsiteY74" fmla="*/ 1068404 h 2156058"/>
              <a:gd name="connsiteX75" fmla="*/ 3533771 w 3851405"/>
              <a:gd name="connsiteY75" fmla="*/ 1164656 h 2156058"/>
              <a:gd name="connsiteX76" fmla="*/ 3456769 w 3851405"/>
              <a:gd name="connsiteY76" fmla="*/ 1203157 h 2156058"/>
              <a:gd name="connsiteX77" fmla="*/ 3254639 w 3851405"/>
              <a:gd name="connsiteY77" fmla="*/ 1222408 h 2156058"/>
              <a:gd name="connsiteX78" fmla="*/ 3110260 w 3851405"/>
              <a:gd name="connsiteY78" fmla="*/ 1232033 h 2156058"/>
              <a:gd name="connsiteX79" fmla="*/ 3052508 w 3851405"/>
              <a:gd name="connsiteY79" fmla="*/ 1251284 h 2156058"/>
              <a:gd name="connsiteX80" fmla="*/ 3014007 w 3851405"/>
              <a:gd name="connsiteY80" fmla="*/ 1270534 h 2156058"/>
              <a:gd name="connsiteX81" fmla="*/ 3042883 w 3851405"/>
              <a:gd name="connsiteY81" fmla="*/ 1328286 h 2156058"/>
              <a:gd name="connsiteX82" fmla="*/ 3071759 w 3851405"/>
              <a:gd name="connsiteY82" fmla="*/ 1337911 h 2156058"/>
              <a:gd name="connsiteX83" fmla="*/ 3119885 w 3851405"/>
              <a:gd name="connsiteY83" fmla="*/ 1376412 h 2156058"/>
              <a:gd name="connsiteX84" fmla="*/ 3158386 w 3851405"/>
              <a:gd name="connsiteY84" fmla="*/ 1405288 h 2156058"/>
              <a:gd name="connsiteX85" fmla="*/ 3206512 w 3851405"/>
              <a:gd name="connsiteY85" fmla="*/ 1434164 h 2156058"/>
              <a:gd name="connsiteX86" fmla="*/ 3273889 w 3851405"/>
              <a:gd name="connsiteY86" fmla="*/ 1511166 h 2156058"/>
              <a:gd name="connsiteX87" fmla="*/ 3302765 w 3851405"/>
              <a:gd name="connsiteY87" fmla="*/ 1559292 h 2156058"/>
              <a:gd name="connsiteX88" fmla="*/ 3331641 w 3851405"/>
              <a:gd name="connsiteY88" fmla="*/ 1578543 h 2156058"/>
              <a:gd name="connsiteX89" fmla="*/ 3360517 w 3851405"/>
              <a:gd name="connsiteY89" fmla="*/ 1665170 h 2156058"/>
              <a:gd name="connsiteX90" fmla="*/ 3341266 w 3851405"/>
              <a:gd name="connsiteY90" fmla="*/ 1722922 h 2156058"/>
              <a:gd name="connsiteX91" fmla="*/ 3254639 w 3851405"/>
              <a:gd name="connsiteY91" fmla="*/ 1732547 h 2156058"/>
              <a:gd name="connsiteX92" fmla="*/ 3225763 w 3851405"/>
              <a:gd name="connsiteY92" fmla="*/ 1703671 h 2156058"/>
              <a:gd name="connsiteX93" fmla="*/ 3206512 w 3851405"/>
              <a:gd name="connsiteY93" fmla="*/ 1655545 h 2156058"/>
              <a:gd name="connsiteX94" fmla="*/ 3110260 w 3851405"/>
              <a:gd name="connsiteY94" fmla="*/ 1617044 h 2156058"/>
              <a:gd name="connsiteX95" fmla="*/ 2600121 w 3851405"/>
              <a:gd name="connsiteY95" fmla="*/ 1626669 h 2156058"/>
              <a:gd name="connsiteX96" fmla="*/ 2561620 w 3851405"/>
              <a:gd name="connsiteY96" fmla="*/ 1636294 h 2156058"/>
              <a:gd name="connsiteX97" fmla="*/ 2436491 w 3851405"/>
              <a:gd name="connsiteY97" fmla="*/ 1665170 h 2156058"/>
              <a:gd name="connsiteX98" fmla="*/ 2397990 w 3851405"/>
              <a:gd name="connsiteY98" fmla="*/ 1674795 h 2156058"/>
              <a:gd name="connsiteX99" fmla="*/ 2359489 w 3851405"/>
              <a:gd name="connsiteY99" fmla="*/ 1694046 h 2156058"/>
              <a:gd name="connsiteX100" fmla="*/ 2330614 w 3851405"/>
              <a:gd name="connsiteY100" fmla="*/ 1703671 h 2156058"/>
              <a:gd name="connsiteX101" fmla="*/ 2282487 w 3851405"/>
              <a:gd name="connsiteY101" fmla="*/ 1742172 h 2156058"/>
              <a:gd name="connsiteX102" fmla="*/ 2253611 w 3851405"/>
              <a:gd name="connsiteY102" fmla="*/ 1761423 h 2156058"/>
              <a:gd name="connsiteX103" fmla="*/ 2215110 w 3851405"/>
              <a:gd name="connsiteY103" fmla="*/ 1790298 h 2156058"/>
              <a:gd name="connsiteX104" fmla="*/ 2176609 w 3851405"/>
              <a:gd name="connsiteY104" fmla="*/ 1828800 h 2156058"/>
              <a:gd name="connsiteX105" fmla="*/ 2089982 w 3851405"/>
              <a:gd name="connsiteY105" fmla="*/ 1857675 h 2156058"/>
              <a:gd name="connsiteX106" fmla="*/ 2061106 w 3851405"/>
              <a:gd name="connsiteY106" fmla="*/ 1867301 h 2156058"/>
              <a:gd name="connsiteX107" fmla="*/ 2032230 w 3851405"/>
              <a:gd name="connsiteY107" fmla="*/ 1876926 h 2156058"/>
              <a:gd name="connsiteX108" fmla="*/ 1916727 w 3851405"/>
              <a:gd name="connsiteY108" fmla="*/ 1944303 h 2156058"/>
              <a:gd name="connsiteX109" fmla="*/ 1878226 w 3851405"/>
              <a:gd name="connsiteY109" fmla="*/ 1963553 h 2156058"/>
              <a:gd name="connsiteX110" fmla="*/ 1820475 w 3851405"/>
              <a:gd name="connsiteY110" fmla="*/ 1982804 h 2156058"/>
              <a:gd name="connsiteX111" fmla="*/ 1791599 w 3851405"/>
              <a:gd name="connsiteY111" fmla="*/ 1992429 h 2156058"/>
              <a:gd name="connsiteX112" fmla="*/ 1714597 w 3851405"/>
              <a:gd name="connsiteY112" fmla="*/ 2021305 h 2156058"/>
              <a:gd name="connsiteX113" fmla="*/ 1676096 w 3851405"/>
              <a:gd name="connsiteY113" fmla="*/ 2040555 h 2156058"/>
              <a:gd name="connsiteX114" fmla="*/ 1560592 w 3851405"/>
              <a:gd name="connsiteY114" fmla="*/ 2069431 h 2156058"/>
              <a:gd name="connsiteX115" fmla="*/ 1493216 w 3851405"/>
              <a:gd name="connsiteY115" fmla="*/ 2088682 h 2156058"/>
              <a:gd name="connsiteX116" fmla="*/ 1416214 w 3851405"/>
              <a:gd name="connsiteY116" fmla="*/ 2107932 h 2156058"/>
              <a:gd name="connsiteX117" fmla="*/ 1281460 w 3851405"/>
              <a:gd name="connsiteY117" fmla="*/ 2088682 h 2156058"/>
              <a:gd name="connsiteX118" fmla="*/ 1194832 w 3851405"/>
              <a:gd name="connsiteY118" fmla="*/ 2050181 h 2156058"/>
              <a:gd name="connsiteX119" fmla="*/ 1127456 w 3851405"/>
              <a:gd name="connsiteY119" fmla="*/ 1973178 h 2156058"/>
              <a:gd name="connsiteX120" fmla="*/ 1098580 w 3851405"/>
              <a:gd name="connsiteY120" fmla="*/ 1953928 h 2156058"/>
              <a:gd name="connsiteX121" fmla="*/ 1021578 w 3851405"/>
              <a:gd name="connsiteY121" fmla="*/ 1867301 h 2156058"/>
              <a:gd name="connsiteX122" fmla="*/ 992702 w 3851405"/>
              <a:gd name="connsiteY122" fmla="*/ 1838425 h 2156058"/>
              <a:gd name="connsiteX123" fmla="*/ 973451 w 3851405"/>
              <a:gd name="connsiteY123" fmla="*/ 1809549 h 2156058"/>
              <a:gd name="connsiteX124" fmla="*/ 906075 w 3851405"/>
              <a:gd name="connsiteY124" fmla="*/ 1742172 h 2156058"/>
              <a:gd name="connsiteX125" fmla="*/ 867574 w 3851405"/>
              <a:gd name="connsiteY125" fmla="*/ 1732547 h 2156058"/>
              <a:gd name="connsiteX126" fmla="*/ 800197 w 3851405"/>
              <a:gd name="connsiteY126" fmla="*/ 1713296 h 2156058"/>
              <a:gd name="connsiteX127" fmla="*/ 771321 w 3851405"/>
              <a:gd name="connsiteY127" fmla="*/ 1703671 h 2156058"/>
              <a:gd name="connsiteX128" fmla="*/ 694319 w 3851405"/>
              <a:gd name="connsiteY128" fmla="*/ 1684421 h 2156058"/>
              <a:gd name="connsiteX129" fmla="*/ 588441 w 3851405"/>
              <a:gd name="connsiteY129" fmla="*/ 1732547 h 2156058"/>
              <a:gd name="connsiteX130" fmla="*/ 569190 w 3851405"/>
              <a:gd name="connsiteY130" fmla="*/ 1780673 h 2156058"/>
              <a:gd name="connsiteX131" fmla="*/ 540315 w 3851405"/>
              <a:gd name="connsiteY131" fmla="*/ 1867301 h 2156058"/>
              <a:gd name="connsiteX132" fmla="*/ 482563 w 3851405"/>
              <a:gd name="connsiteY132" fmla="*/ 1905802 h 2156058"/>
              <a:gd name="connsiteX133" fmla="*/ 405561 w 3851405"/>
              <a:gd name="connsiteY133" fmla="*/ 1982804 h 2156058"/>
              <a:gd name="connsiteX134" fmla="*/ 338184 w 3851405"/>
              <a:gd name="connsiteY134" fmla="*/ 2040555 h 2156058"/>
              <a:gd name="connsiteX135" fmla="*/ 251557 w 3851405"/>
              <a:gd name="connsiteY135" fmla="*/ 2156058 h 2156058"/>
              <a:gd name="connsiteX136" fmla="*/ 145679 w 3851405"/>
              <a:gd name="connsiteY136" fmla="*/ 2146433 h 2156058"/>
              <a:gd name="connsiteX137" fmla="*/ 116803 w 3851405"/>
              <a:gd name="connsiteY137" fmla="*/ 2050181 h 2156058"/>
              <a:gd name="connsiteX138" fmla="*/ 107178 w 3851405"/>
              <a:gd name="connsiteY138" fmla="*/ 2021305 h 2156058"/>
              <a:gd name="connsiteX139" fmla="*/ 97552 w 3851405"/>
              <a:gd name="connsiteY139" fmla="*/ 1982804 h 2156058"/>
              <a:gd name="connsiteX140" fmla="*/ 59051 w 3851405"/>
              <a:gd name="connsiteY140" fmla="*/ 1896176 h 2156058"/>
              <a:gd name="connsiteX141" fmla="*/ 20550 w 3851405"/>
              <a:gd name="connsiteY141" fmla="*/ 1867301 h 2156058"/>
              <a:gd name="connsiteX142" fmla="*/ 10925 w 3851405"/>
              <a:gd name="connsiteY142" fmla="*/ 1799924 h 2156058"/>
              <a:gd name="connsiteX143" fmla="*/ 49426 w 3851405"/>
              <a:gd name="connsiteY143" fmla="*/ 1742172 h 2156058"/>
              <a:gd name="connsiteX144" fmla="*/ 68677 w 3851405"/>
              <a:gd name="connsiteY144" fmla="*/ 1645920 h 2156058"/>
              <a:gd name="connsiteX145" fmla="*/ 87927 w 3851405"/>
              <a:gd name="connsiteY145" fmla="*/ 1318661 h 2156058"/>
              <a:gd name="connsiteX146" fmla="*/ 136054 w 3851405"/>
              <a:gd name="connsiteY146" fmla="*/ 1126155 h 2156058"/>
              <a:gd name="connsiteX147" fmla="*/ 155304 w 3851405"/>
              <a:gd name="connsiteY147" fmla="*/ 1039528 h 2156058"/>
              <a:gd name="connsiteX148" fmla="*/ 164929 w 3851405"/>
              <a:gd name="connsiteY148" fmla="*/ 808522 h 2156058"/>
              <a:gd name="connsiteX149" fmla="*/ 174555 w 3851405"/>
              <a:gd name="connsiteY149" fmla="*/ 741145 h 2156058"/>
              <a:gd name="connsiteX150" fmla="*/ 184180 w 3851405"/>
              <a:gd name="connsiteY150" fmla="*/ 250256 h 2156058"/>
              <a:gd name="connsiteX151" fmla="*/ 193805 w 3851405"/>
              <a:gd name="connsiteY151" fmla="*/ 211755 h 2156058"/>
              <a:gd name="connsiteX152" fmla="*/ 213056 w 3851405"/>
              <a:gd name="connsiteY152" fmla="*/ 144378 h 215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51405" h="2156058">
                <a:moveTo>
                  <a:pt x="213056" y="144378"/>
                </a:moveTo>
                <a:cubicBezTo>
                  <a:pt x="229098" y="131544"/>
                  <a:pt x="264963" y="141027"/>
                  <a:pt x="290058" y="134753"/>
                </a:cubicBezTo>
                <a:cubicBezTo>
                  <a:pt x="323810" y="126315"/>
                  <a:pt x="328792" y="110574"/>
                  <a:pt x="357435" y="96252"/>
                </a:cubicBezTo>
                <a:cubicBezTo>
                  <a:pt x="366510" y="91715"/>
                  <a:pt x="376685" y="89835"/>
                  <a:pt x="386310" y="86627"/>
                </a:cubicBezTo>
                <a:cubicBezTo>
                  <a:pt x="436561" y="53126"/>
                  <a:pt x="392864" y="76963"/>
                  <a:pt x="463312" y="57751"/>
                </a:cubicBezTo>
                <a:cubicBezTo>
                  <a:pt x="482889" y="52412"/>
                  <a:pt x="501813" y="44918"/>
                  <a:pt x="521064" y="38501"/>
                </a:cubicBezTo>
                <a:cubicBezTo>
                  <a:pt x="530689" y="35293"/>
                  <a:pt x="540097" y="31336"/>
                  <a:pt x="549940" y="28875"/>
                </a:cubicBezTo>
                <a:cubicBezTo>
                  <a:pt x="562774" y="25667"/>
                  <a:pt x="575225" y="19837"/>
                  <a:pt x="588441" y="19250"/>
                </a:cubicBezTo>
                <a:cubicBezTo>
                  <a:pt x="719896" y="13408"/>
                  <a:pt x="851532" y="12833"/>
                  <a:pt x="983077" y="9625"/>
                </a:cubicBezTo>
                <a:cubicBezTo>
                  <a:pt x="995911" y="6417"/>
                  <a:pt x="1008349" y="0"/>
                  <a:pt x="1021578" y="0"/>
                </a:cubicBezTo>
                <a:cubicBezTo>
                  <a:pt x="1069811" y="0"/>
                  <a:pt x="1118209" y="2804"/>
                  <a:pt x="1165957" y="9625"/>
                </a:cubicBezTo>
                <a:cubicBezTo>
                  <a:pt x="1185181" y="12371"/>
                  <a:pt x="1251630" y="40044"/>
                  <a:pt x="1271835" y="48126"/>
                </a:cubicBezTo>
                <a:cubicBezTo>
                  <a:pt x="1355376" y="173437"/>
                  <a:pt x="1266541" y="48365"/>
                  <a:pt x="1348837" y="144378"/>
                </a:cubicBezTo>
                <a:cubicBezTo>
                  <a:pt x="1356365" y="153161"/>
                  <a:pt x="1360681" y="164367"/>
                  <a:pt x="1368087" y="173254"/>
                </a:cubicBezTo>
                <a:cubicBezTo>
                  <a:pt x="1390430" y="200066"/>
                  <a:pt x="1407141" y="209763"/>
                  <a:pt x="1435464" y="231006"/>
                </a:cubicBezTo>
                <a:cubicBezTo>
                  <a:pt x="1438672" y="240631"/>
                  <a:pt x="1440552" y="250807"/>
                  <a:pt x="1445089" y="259882"/>
                </a:cubicBezTo>
                <a:cubicBezTo>
                  <a:pt x="1463874" y="297451"/>
                  <a:pt x="1547687" y="381730"/>
                  <a:pt x="1550967" y="385010"/>
                </a:cubicBezTo>
                <a:cubicBezTo>
                  <a:pt x="1559147" y="393190"/>
                  <a:pt x="1571197" y="396575"/>
                  <a:pt x="1579843" y="404261"/>
                </a:cubicBezTo>
                <a:cubicBezTo>
                  <a:pt x="1657753" y="473514"/>
                  <a:pt x="1606929" y="451790"/>
                  <a:pt x="1666470" y="471637"/>
                </a:cubicBezTo>
                <a:cubicBezTo>
                  <a:pt x="1781113" y="557620"/>
                  <a:pt x="1635346" y="456076"/>
                  <a:pt x="1743472" y="510138"/>
                </a:cubicBezTo>
                <a:cubicBezTo>
                  <a:pt x="1838056" y="557429"/>
                  <a:pt x="1722399" y="527098"/>
                  <a:pt x="1830100" y="548640"/>
                </a:cubicBezTo>
                <a:cubicBezTo>
                  <a:pt x="1846142" y="558265"/>
                  <a:pt x="1861493" y="569149"/>
                  <a:pt x="1878226" y="577515"/>
                </a:cubicBezTo>
                <a:cubicBezTo>
                  <a:pt x="1894405" y="585605"/>
                  <a:pt x="1930175" y="592138"/>
                  <a:pt x="1945603" y="596766"/>
                </a:cubicBezTo>
                <a:cubicBezTo>
                  <a:pt x="1965039" y="602597"/>
                  <a:pt x="1983669" y="611094"/>
                  <a:pt x="2003355" y="616016"/>
                </a:cubicBezTo>
                <a:cubicBezTo>
                  <a:pt x="2035098" y="623952"/>
                  <a:pt x="2068567" y="624921"/>
                  <a:pt x="2099607" y="635267"/>
                </a:cubicBezTo>
                <a:lnTo>
                  <a:pt x="2157359" y="654517"/>
                </a:lnTo>
                <a:cubicBezTo>
                  <a:pt x="2166984" y="657725"/>
                  <a:pt x="2177160" y="659606"/>
                  <a:pt x="2186235" y="664143"/>
                </a:cubicBezTo>
                <a:cubicBezTo>
                  <a:pt x="2203766" y="672908"/>
                  <a:pt x="2232368" y="689477"/>
                  <a:pt x="2253611" y="693018"/>
                </a:cubicBezTo>
                <a:cubicBezTo>
                  <a:pt x="2282269" y="697795"/>
                  <a:pt x="2311477" y="698535"/>
                  <a:pt x="2340239" y="702644"/>
                </a:cubicBezTo>
                <a:cubicBezTo>
                  <a:pt x="2356434" y="704958"/>
                  <a:pt x="2372323" y="709061"/>
                  <a:pt x="2388365" y="712269"/>
                </a:cubicBezTo>
                <a:cubicBezTo>
                  <a:pt x="2418773" y="708890"/>
                  <a:pt x="2478391" y="706181"/>
                  <a:pt x="2513494" y="693018"/>
                </a:cubicBezTo>
                <a:cubicBezTo>
                  <a:pt x="2526929" y="687980"/>
                  <a:pt x="2538673" y="679097"/>
                  <a:pt x="2551995" y="673768"/>
                </a:cubicBezTo>
                <a:cubicBezTo>
                  <a:pt x="2570835" y="666232"/>
                  <a:pt x="2590496" y="660934"/>
                  <a:pt x="2609746" y="654517"/>
                </a:cubicBezTo>
                <a:cubicBezTo>
                  <a:pt x="2619371" y="651309"/>
                  <a:pt x="2630180" y="650520"/>
                  <a:pt x="2638622" y="644892"/>
                </a:cubicBezTo>
                <a:cubicBezTo>
                  <a:pt x="2678505" y="618304"/>
                  <a:pt x="2656275" y="628448"/>
                  <a:pt x="2705999" y="616016"/>
                </a:cubicBezTo>
                <a:cubicBezTo>
                  <a:pt x="2762388" y="578424"/>
                  <a:pt x="2704513" y="614143"/>
                  <a:pt x="2783001" y="577515"/>
                </a:cubicBezTo>
                <a:cubicBezTo>
                  <a:pt x="2815507" y="562346"/>
                  <a:pt x="2847170" y="545431"/>
                  <a:pt x="2879254" y="529389"/>
                </a:cubicBezTo>
                <a:cubicBezTo>
                  <a:pt x="2892088" y="522972"/>
                  <a:pt x="2905816" y="518097"/>
                  <a:pt x="2917755" y="510138"/>
                </a:cubicBezTo>
                <a:lnTo>
                  <a:pt x="3004382" y="452387"/>
                </a:lnTo>
                <a:cubicBezTo>
                  <a:pt x="3049748" y="384335"/>
                  <a:pt x="2990500" y="466269"/>
                  <a:pt x="3062134" y="394635"/>
                </a:cubicBezTo>
                <a:cubicBezTo>
                  <a:pt x="3124609" y="332160"/>
                  <a:pt x="3054308" y="374484"/>
                  <a:pt x="3129510" y="336884"/>
                </a:cubicBezTo>
                <a:cubicBezTo>
                  <a:pt x="3139135" y="327259"/>
                  <a:pt x="3149672" y="318465"/>
                  <a:pt x="3158386" y="308008"/>
                </a:cubicBezTo>
                <a:cubicBezTo>
                  <a:pt x="3165792" y="299121"/>
                  <a:pt x="3169457" y="287312"/>
                  <a:pt x="3177637" y="279132"/>
                </a:cubicBezTo>
                <a:cubicBezTo>
                  <a:pt x="3185817" y="270952"/>
                  <a:pt x="3196887" y="266299"/>
                  <a:pt x="3206512" y="259882"/>
                </a:cubicBezTo>
                <a:cubicBezTo>
                  <a:pt x="3232202" y="221348"/>
                  <a:pt x="3219920" y="232830"/>
                  <a:pt x="3264264" y="202130"/>
                </a:cubicBezTo>
                <a:cubicBezTo>
                  <a:pt x="3292798" y="182376"/>
                  <a:pt x="3322015" y="163629"/>
                  <a:pt x="3350891" y="144378"/>
                </a:cubicBezTo>
                <a:cubicBezTo>
                  <a:pt x="3360516" y="137961"/>
                  <a:pt x="3368544" y="127934"/>
                  <a:pt x="3379767" y="125128"/>
                </a:cubicBezTo>
                <a:cubicBezTo>
                  <a:pt x="3424738" y="113885"/>
                  <a:pt x="3460446" y="103660"/>
                  <a:pt x="3504896" y="96252"/>
                </a:cubicBezTo>
                <a:cubicBezTo>
                  <a:pt x="3527274" y="92522"/>
                  <a:pt x="3549813" y="89835"/>
                  <a:pt x="3572272" y="86627"/>
                </a:cubicBezTo>
                <a:cubicBezTo>
                  <a:pt x="3665222" y="55645"/>
                  <a:pt x="3520709" y="105327"/>
                  <a:pt x="3639649" y="57751"/>
                </a:cubicBezTo>
                <a:cubicBezTo>
                  <a:pt x="3658490" y="50215"/>
                  <a:pt x="3697401" y="38501"/>
                  <a:pt x="3697401" y="38501"/>
                </a:cubicBezTo>
                <a:cubicBezTo>
                  <a:pt x="3723068" y="41709"/>
                  <a:pt x="3751267" y="36558"/>
                  <a:pt x="3774403" y="48126"/>
                </a:cubicBezTo>
                <a:cubicBezTo>
                  <a:pt x="3783919" y="52884"/>
                  <a:pt x="3799209" y="103291"/>
                  <a:pt x="3803279" y="115503"/>
                </a:cubicBezTo>
                <a:cubicBezTo>
                  <a:pt x="3800071" y="141170"/>
                  <a:pt x="3801834" y="167965"/>
                  <a:pt x="3793654" y="192505"/>
                </a:cubicBezTo>
                <a:cubicBezTo>
                  <a:pt x="3788581" y="207724"/>
                  <a:pt x="3772737" y="217078"/>
                  <a:pt x="3764778" y="231006"/>
                </a:cubicBezTo>
                <a:cubicBezTo>
                  <a:pt x="3758639" y="241749"/>
                  <a:pt x="3747612" y="290043"/>
                  <a:pt x="3745527" y="298383"/>
                </a:cubicBezTo>
                <a:cubicBezTo>
                  <a:pt x="3751944" y="324050"/>
                  <a:pt x="3750102" y="353371"/>
                  <a:pt x="3764778" y="375385"/>
                </a:cubicBezTo>
                <a:cubicBezTo>
                  <a:pt x="3777612" y="394635"/>
                  <a:pt x="3806169" y="397526"/>
                  <a:pt x="3822529" y="413886"/>
                </a:cubicBezTo>
                <a:lnTo>
                  <a:pt x="3851405" y="442762"/>
                </a:lnTo>
                <a:cubicBezTo>
                  <a:pt x="3848197" y="478055"/>
                  <a:pt x="3855740" y="516067"/>
                  <a:pt x="3841780" y="548640"/>
                </a:cubicBezTo>
                <a:cubicBezTo>
                  <a:pt x="3834411" y="565835"/>
                  <a:pt x="3806883" y="564287"/>
                  <a:pt x="3793654" y="577515"/>
                </a:cubicBezTo>
                <a:cubicBezTo>
                  <a:pt x="3781759" y="589410"/>
                  <a:pt x="3770531" y="627634"/>
                  <a:pt x="3764778" y="644892"/>
                </a:cubicBezTo>
                <a:cubicBezTo>
                  <a:pt x="3771195" y="654517"/>
                  <a:pt x="3776622" y="664881"/>
                  <a:pt x="3784028" y="673768"/>
                </a:cubicBezTo>
                <a:cubicBezTo>
                  <a:pt x="3792742" y="684225"/>
                  <a:pt x="3805689" y="691101"/>
                  <a:pt x="3812904" y="702644"/>
                </a:cubicBezTo>
                <a:cubicBezTo>
                  <a:pt x="3822061" y="717296"/>
                  <a:pt x="3825738" y="734728"/>
                  <a:pt x="3832155" y="750770"/>
                </a:cubicBezTo>
                <a:cubicBezTo>
                  <a:pt x="3737376" y="798160"/>
                  <a:pt x="3856135" y="750770"/>
                  <a:pt x="3745527" y="750770"/>
                </a:cubicBezTo>
                <a:cubicBezTo>
                  <a:pt x="3464505" y="750770"/>
                  <a:pt x="3670835" y="762816"/>
                  <a:pt x="3553022" y="779646"/>
                </a:cubicBezTo>
                <a:cubicBezTo>
                  <a:pt x="3521102" y="784206"/>
                  <a:pt x="3488853" y="786063"/>
                  <a:pt x="3456769" y="789271"/>
                </a:cubicBezTo>
                <a:cubicBezTo>
                  <a:pt x="3437519" y="795688"/>
                  <a:pt x="3417168" y="799447"/>
                  <a:pt x="3399018" y="808522"/>
                </a:cubicBezTo>
                <a:cubicBezTo>
                  <a:pt x="3350170" y="832945"/>
                  <a:pt x="3372456" y="819813"/>
                  <a:pt x="3331641" y="847023"/>
                </a:cubicBezTo>
                <a:cubicBezTo>
                  <a:pt x="3325224" y="856648"/>
                  <a:pt x="3317088" y="865327"/>
                  <a:pt x="3312390" y="875898"/>
                </a:cubicBezTo>
                <a:cubicBezTo>
                  <a:pt x="3296493" y="911667"/>
                  <a:pt x="3278097" y="947483"/>
                  <a:pt x="3312390" y="981776"/>
                </a:cubicBezTo>
                <a:cubicBezTo>
                  <a:pt x="3324607" y="993993"/>
                  <a:pt x="3344475" y="994610"/>
                  <a:pt x="3360517" y="1001027"/>
                </a:cubicBezTo>
                <a:cubicBezTo>
                  <a:pt x="3375498" y="1016009"/>
                  <a:pt x="3396825" y="1041112"/>
                  <a:pt x="3418268" y="1049153"/>
                </a:cubicBezTo>
                <a:cubicBezTo>
                  <a:pt x="3440312" y="1057419"/>
                  <a:pt x="3531506" y="1066917"/>
                  <a:pt x="3543397" y="1068404"/>
                </a:cubicBezTo>
                <a:cubicBezTo>
                  <a:pt x="3540188" y="1100488"/>
                  <a:pt x="3547283" y="1135380"/>
                  <a:pt x="3533771" y="1164656"/>
                </a:cubicBezTo>
                <a:cubicBezTo>
                  <a:pt x="3528360" y="1176379"/>
                  <a:pt x="3475509" y="1199750"/>
                  <a:pt x="3456769" y="1203157"/>
                </a:cubicBezTo>
                <a:cubicBezTo>
                  <a:pt x="3403892" y="1212771"/>
                  <a:pt x="3299414" y="1219210"/>
                  <a:pt x="3254639" y="1222408"/>
                </a:cubicBezTo>
                <a:lnTo>
                  <a:pt x="3110260" y="1232033"/>
                </a:lnTo>
                <a:cubicBezTo>
                  <a:pt x="3091009" y="1238450"/>
                  <a:pt x="3071349" y="1243748"/>
                  <a:pt x="3052508" y="1251284"/>
                </a:cubicBezTo>
                <a:cubicBezTo>
                  <a:pt x="3039186" y="1256613"/>
                  <a:pt x="3015787" y="1256296"/>
                  <a:pt x="3014007" y="1270534"/>
                </a:cubicBezTo>
                <a:cubicBezTo>
                  <a:pt x="3011337" y="1291891"/>
                  <a:pt x="3028876" y="1311945"/>
                  <a:pt x="3042883" y="1328286"/>
                </a:cubicBezTo>
                <a:cubicBezTo>
                  <a:pt x="3049486" y="1335989"/>
                  <a:pt x="3062134" y="1334703"/>
                  <a:pt x="3071759" y="1337911"/>
                </a:cubicBezTo>
                <a:cubicBezTo>
                  <a:pt x="3108287" y="1392705"/>
                  <a:pt x="3069817" y="1347802"/>
                  <a:pt x="3119885" y="1376412"/>
                </a:cubicBezTo>
                <a:cubicBezTo>
                  <a:pt x="3133813" y="1384371"/>
                  <a:pt x="3145038" y="1396389"/>
                  <a:pt x="3158386" y="1405288"/>
                </a:cubicBezTo>
                <a:cubicBezTo>
                  <a:pt x="3173952" y="1415665"/>
                  <a:pt x="3190470" y="1424539"/>
                  <a:pt x="3206512" y="1434164"/>
                </a:cubicBezTo>
                <a:cubicBezTo>
                  <a:pt x="3251431" y="1501540"/>
                  <a:pt x="3225764" y="1479081"/>
                  <a:pt x="3273889" y="1511166"/>
                </a:cubicBezTo>
                <a:cubicBezTo>
                  <a:pt x="3283514" y="1527208"/>
                  <a:pt x="3290590" y="1545088"/>
                  <a:pt x="3302765" y="1559292"/>
                </a:cubicBezTo>
                <a:cubicBezTo>
                  <a:pt x="3310294" y="1568075"/>
                  <a:pt x="3326101" y="1568387"/>
                  <a:pt x="3331641" y="1578543"/>
                </a:cubicBezTo>
                <a:cubicBezTo>
                  <a:pt x="3346216" y="1605264"/>
                  <a:pt x="3360517" y="1665170"/>
                  <a:pt x="3360517" y="1665170"/>
                </a:cubicBezTo>
                <a:cubicBezTo>
                  <a:pt x="3354100" y="1684421"/>
                  <a:pt x="3353441" y="1706688"/>
                  <a:pt x="3341266" y="1722922"/>
                </a:cubicBezTo>
                <a:cubicBezTo>
                  <a:pt x="3317010" y="1755263"/>
                  <a:pt x="3283910" y="1738401"/>
                  <a:pt x="3254639" y="1732547"/>
                </a:cubicBezTo>
                <a:cubicBezTo>
                  <a:pt x="3245014" y="1722922"/>
                  <a:pt x="3232978" y="1715214"/>
                  <a:pt x="3225763" y="1703671"/>
                </a:cubicBezTo>
                <a:cubicBezTo>
                  <a:pt x="3216606" y="1689019"/>
                  <a:pt x="3217890" y="1668548"/>
                  <a:pt x="3206512" y="1655545"/>
                </a:cubicBezTo>
                <a:cubicBezTo>
                  <a:pt x="3180143" y="1625409"/>
                  <a:pt x="3145438" y="1624079"/>
                  <a:pt x="3110260" y="1617044"/>
                </a:cubicBezTo>
                <a:lnTo>
                  <a:pt x="2600121" y="1626669"/>
                </a:lnTo>
                <a:cubicBezTo>
                  <a:pt x="2586901" y="1627133"/>
                  <a:pt x="2574534" y="1633424"/>
                  <a:pt x="2561620" y="1636294"/>
                </a:cubicBezTo>
                <a:cubicBezTo>
                  <a:pt x="2428292" y="1665923"/>
                  <a:pt x="2625200" y="1617994"/>
                  <a:pt x="2436491" y="1665170"/>
                </a:cubicBezTo>
                <a:lnTo>
                  <a:pt x="2397990" y="1674795"/>
                </a:lnTo>
                <a:cubicBezTo>
                  <a:pt x="2385156" y="1681212"/>
                  <a:pt x="2372677" y="1688394"/>
                  <a:pt x="2359489" y="1694046"/>
                </a:cubicBezTo>
                <a:cubicBezTo>
                  <a:pt x="2350164" y="1698043"/>
                  <a:pt x="2339217" y="1698294"/>
                  <a:pt x="2330614" y="1703671"/>
                </a:cubicBezTo>
                <a:cubicBezTo>
                  <a:pt x="2313193" y="1714559"/>
                  <a:pt x="2298922" y="1729846"/>
                  <a:pt x="2282487" y="1742172"/>
                </a:cubicBezTo>
                <a:cubicBezTo>
                  <a:pt x="2273232" y="1749113"/>
                  <a:pt x="2263025" y="1754699"/>
                  <a:pt x="2253611" y="1761423"/>
                </a:cubicBezTo>
                <a:cubicBezTo>
                  <a:pt x="2240557" y="1770747"/>
                  <a:pt x="2227183" y="1779734"/>
                  <a:pt x="2215110" y="1790298"/>
                </a:cubicBezTo>
                <a:cubicBezTo>
                  <a:pt x="2201451" y="1802250"/>
                  <a:pt x="2192589" y="1820195"/>
                  <a:pt x="2176609" y="1828800"/>
                </a:cubicBezTo>
                <a:cubicBezTo>
                  <a:pt x="2149810" y="1843231"/>
                  <a:pt x="2118858" y="1848050"/>
                  <a:pt x="2089982" y="1857675"/>
                </a:cubicBezTo>
                <a:lnTo>
                  <a:pt x="2061106" y="1867301"/>
                </a:lnTo>
                <a:lnTo>
                  <a:pt x="2032230" y="1876926"/>
                </a:lnTo>
                <a:cubicBezTo>
                  <a:pt x="1970772" y="1923020"/>
                  <a:pt x="2008076" y="1898629"/>
                  <a:pt x="1916727" y="1944303"/>
                </a:cubicBezTo>
                <a:cubicBezTo>
                  <a:pt x="1903893" y="1950720"/>
                  <a:pt x="1891838" y="1959015"/>
                  <a:pt x="1878226" y="1963553"/>
                </a:cubicBezTo>
                <a:lnTo>
                  <a:pt x="1820475" y="1982804"/>
                </a:lnTo>
                <a:cubicBezTo>
                  <a:pt x="1810850" y="1986012"/>
                  <a:pt x="1800674" y="1987891"/>
                  <a:pt x="1791599" y="1992429"/>
                </a:cubicBezTo>
                <a:cubicBezTo>
                  <a:pt x="1684419" y="2046021"/>
                  <a:pt x="1819428" y="1981994"/>
                  <a:pt x="1714597" y="2021305"/>
                </a:cubicBezTo>
                <a:cubicBezTo>
                  <a:pt x="1701162" y="2026343"/>
                  <a:pt x="1689791" y="2036275"/>
                  <a:pt x="1676096" y="2040555"/>
                </a:cubicBezTo>
                <a:cubicBezTo>
                  <a:pt x="1638216" y="2052392"/>
                  <a:pt x="1598751" y="2058528"/>
                  <a:pt x="1560592" y="2069431"/>
                </a:cubicBezTo>
                <a:lnTo>
                  <a:pt x="1493216" y="2088682"/>
                </a:lnTo>
                <a:cubicBezTo>
                  <a:pt x="1467652" y="2095499"/>
                  <a:pt x="1416214" y="2107932"/>
                  <a:pt x="1416214" y="2107932"/>
                </a:cubicBezTo>
                <a:cubicBezTo>
                  <a:pt x="1374558" y="2103304"/>
                  <a:pt x="1323597" y="2100174"/>
                  <a:pt x="1281460" y="2088682"/>
                </a:cubicBezTo>
                <a:cubicBezTo>
                  <a:pt x="1255255" y="2081535"/>
                  <a:pt x="1216352" y="2071701"/>
                  <a:pt x="1194832" y="2050181"/>
                </a:cubicBezTo>
                <a:cubicBezTo>
                  <a:pt x="1170716" y="2026064"/>
                  <a:pt x="1151572" y="1997295"/>
                  <a:pt x="1127456" y="1973178"/>
                </a:cubicBezTo>
                <a:cubicBezTo>
                  <a:pt x="1119276" y="1964998"/>
                  <a:pt x="1107286" y="1961546"/>
                  <a:pt x="1098580" y="1953928"/>
                </a:cubicBezTo>
                <a:cubicBezTo>
                  <a:pt x="1030265" y="1894153"/>
                  <a:pt x="1070321" y="1924167"/>
                  <a:pt x="1021578" y="1867301"/>
                </a:cubicBezTo>
                <a:cubicBezTo>
                  <a:pt x="1012719" y="1856966"/>
                  <a:pt x="1001416" y="1848882"/>
                  <a:pt x="992702" y="1838425"/>
                </a:cubicBezTo>
                <a:cubicBezTo>
                  <a:pt x="985296" y="1829538"/>
                  <a:pt x="980175" y="1818963"/>
                  <a:pt x="973451" y="1809549"/>
                </a:cubicBezTo>
                <a:cubicBezTo>
                  <a:pt x="952061" y="1779603"/>
                  <a:pt x="940299" y="1759284"/>
                  <a:pt x="906075" y="1742172"/>
                </a:cubicBezTo>
                <a:cubicBezTo>
                  <a:pt x="894243" y="1736256"/>
                  <a:pt x="880336" y="1736028"/>
                  <a:pt x="867574" y="1732547"/>
                </a:cubicBezTo>
                <a:cubicBezTo>
                  <a:pt x="845039" y="1726401"/>
                  <a:pt x="822570" y="1720008"/>
                  <a:pt x="800197" y="1713296"/>
                </a:cubicBezTo>
                <a:cubicBezTo>
                  <a:pt x="790479" y="1710381"/>
                  <a:pt x="781164" y="1706132"/>
                  <a:pt x="771321" y="1703671"/>
                </a:cubicBezTo>
                <a:lnTo>
                  <a:pt x="694319" y="1684421"/>
                </a:lnTo>
                <a:cubicBezTo>
                  <a:pt x="645215" y="1696697"/>
                  <a:pt x="614877" y="1690250"/>
                  <a:pt x="588441" y="1732547"/>
                </a:cubicBezTo>
                <a:cubicBezTo>
                  <a:pt x="579284" y="1747199"/>
                  <a:pt x="575001" y="1764402"/>
                  <a:pt x="569190" y="1780673"/>
                </a:cubicBezTo>
                <a:cubicBezTo>
                  <a:pt x="558953" y="1809338"/>
                  <a:pt x="565641" y="1850417"/>
                  <a:pt x="540315" y="1867301"/>
                </a:cubicBezTo>
                <a:lnTo>
                  <a:pt x="482563" y="1905802"/>
                </a:lnTo>
                <a:cubicBezTo>
                  <a:pt x="445993" y="1960654"/>
                  <a:pt x="479603" y="1916165"/>
                  <a:pt x="405561" y="1982804"/>
                </a:cubicBezTo>
                <a:cubicBezTo>
                  <a:pt x="338880" y="2042818"/>
                  <a:pt x="394909" y="2002739"/>
                  <a:pt x="338184" y="2040555"/>
                </a:cubicBezTo>
                <a:cubicBezTo>
                  <a:pt x="283641" y="2149642"/>
                  <a:pt x="322142" y="2120766"/>
                  <a:pt x="251557" y="2156058"/>
                </a:cubicBezTo>
                <a:lnTo>
                  <a:pt x="145679" y="2146433"/>
                </a:lnTo>
                <a:cubicBezTo>
                  <a:pt x="137954" y="2142273"/>
                  <a:pt x="121108" y="2065249"/>
                  <a:pt x="116803" y="2050181"/>
                </a:cubicBezTo>
                <a:cubicBezTo>
                  <a:pt x="114016" y="2040425"/>
                  <a:pt x="109965" y="2031061"/>
                  <a:pt x="107178" y="2021305"/>
                </a:cubicBezTo>
                <a:cubicBezTo>
                  <a:pt x="103544" y="2008585"/>
                  <a:pt x="101353" y="1995475"/>
                  <a:pt x="97552" y="1982804"/>
                </a:cubicBezTo>
                <a:cubicBezTo>
                  <a:pt x="89382" y="1955571"/>
                  <a:pt x="81156" y="1918281"/>
                  <a:pt x="59051" y="1896176"/>
                </a:cubicBezTo>
                <a:cubicBezTo>
                  <a:pt x="47708" y="1884833"/>
                  <a:pt x="33384" y="1876926"/>
                  <a:pt x="20550" y="1867301"/>
                </a:cubicBezTo>
                <a:cubicBezTo>
                  <a:pt x="174" y="1836736"/>
                  <a:pt x="-8609" y="1838992"/>
                  <a:pt x="10925" y="1799924"/>
                </a:cubicBezTo>
                <a:cubicBezTo>
                  <a:pt x="21272" y="1779230"/>
                  <a:pt x="49426" y="1742172"/>
                  <a:pt x="49426" y="1742172"/>
                </a:cubicBezTo>
                <a:cubicBezTo>
                  <a:pt x="55843" y="1710088"/>
                  <a:pt x="66756" y="1678583"/>
                  <a:pt x="68677" y="1645920"/>
                </a:cubicBezTo>
                <a:cubicBezTo>
                  <a:pt x="75094" y="1536834"/>
                  <a:pt x="73879" y="1427029"/>
                  <a:pt x="87927" y="1318661"/>
                </a:cubicBezTo>
                <a:cubicBezTo>
                  <a:pt x="96430" y="1253066"/>
                  <a:pt x="121706" y="1190724"/>
                  <a:pt x="136054" y="1126155"/>
                </a:cubicBezTo>
                <a:lnTo>
                  <a:pt x="155304" y="1039528"/>
                </a:lnTo>
                <a:cubicBezTo>
                  <a:pt x="158512" y="962526"/>
                  <a:pt x="159967" y="885431"/>
                  <a:pt x="164929" y="808522"/>
                </a:cubicBezTo>
                <a:cubicBezTo>
                  <a:pt x="166390" y="785882"/>
                  <a:pt x="173773" y="763819"/>
                  <a:pt x="174555" y="741145"/>
                </a:cubicBezTo>
                <a:cubicBezTo>
                  <a:pt x="180195" y="577581"/>
                  <a:pt x="178233" y="413809"/>
                  <a:pt x="184180" y="250256"/>
                </a:cubicBezTo>
                <a:cubicBezTo>
                  <a:pt x="184661" y="237036"/>
                  <a:pt x="192607" y="224929"/>
                  <a:pt x="193805" y="211755"/>
                </a:cubicBezTo>
                <a:cubicBezTo>
                  <a:pt x="195838" y="189388"/>
                  <a:pt x="197014" y="157212"/>
                  <a:pt x="213056" y="144378"/>
                </a:cubicBezTo>
                <a:close/>
              </a:path>
            </a:pathLst>
          </a:cu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Forma libre: forma 14">
            <a:extLst>
              <a:ext uri="{FF2B5EF4-FFF2-40B4-BE49-F238E27FC236}">
                <a16:creationId xmlns:a16="http://schemas.microsoft.com/office/drawing/2014/main" id="{3CA9D8E8-274D-29EF-7BF7-F1356996B241}"/>
              </a:ext>
            </a:extLst>
          </p:cNvPr>
          <p:cNvSpPr/>
          <p:nvPr/>
        </p:nvSpPr>
        <p:spPr>
          <a:xfrm>
            <a:off x="7158259" y="4305323"/>
            <a:ext cx="3012437" cy="1586563"/>
          </a:xfrm>
          <a:custGeom>
            <a:avLst/>
            <a:gdLst>
              <a:gd name="connsiteX0" fmla="*/ 28875 w 3234088"/>
              <a:gd name="connsiteY0" fmla="*/ 57752 h 1732548"/>
              <a:gd name="connsiteX1" fmla="*/ 28875 w 3234088"/>
              <a:gd name="connsiteY1" fmla="*/ 57752 h 1732548"/>
              <a:gd name="connsiteX2" fmla="*/ 125128 w 3234088"/>
              <a:gd name="connsiteY2" fmla="*/ 28876 h 1732548"/>
              <a:gd name="connsiteX3" fmla="*/ 231006 w 3234088"/>
              <a:gd name="connsiteY3" fmla="*/ 19251 h 1732548"/>
              <a:gd name="connsiteX4" fmla="*/ 269507 w 3234088"/>
              <a:gd name="connsiteY4" fmla="*/ 9625 h 1732548"/>
              <a:gd name="connsiteX5" fmla="*/ 356134 w 3234088"/>
              <a:gd name="connsiteY5" fmla="*/ 0 h 1732548"/>
              <a:gd name="connsiteX6" fmla="*/ 567890 w 3234088"/>
              <a:gd name="connsiteY6" fmla="*/ 9625 h 1732548"/>
              <a:gd name="connsiteX7" fmla="*/ 664143 w 3234088"/>
              <a:gd name="connsiteY7" fmla="*/ 57752 h 1732548"/>
              <a:gd name="connsiteX8" fmla="*/ 770021 w 3234088"/>
              <a:gd name="connsiteY8" fmla="*/ 86628 h 1732548"/>
              <a:gd name="connsiteX9" fmla="*/ 818147 w 3234088"/>
              <a:gd name="connsiteY9" fmla="*/ 96253 h 1732548"/>
              <a:gd name="connsiteX10" fmla="*/ 1087654 w 3234088"/>
              <a:gd name="connsiteY10" fmla="*/ 105878 h 1732548"/>
              <a:gd name="connsiteX11" fmla="*/ 1155031 w 3234088"/>
              <a:gd name="connsiteY11" fmla="*/ 125129 h 1732548"/>
              <a:gd name="connsiteX12" fmla="*/ 1222408 w 3234088"/>
              <a:gd name="connsiteY12" fmla="*/ 154004 h 1732548"/>
              <a:gd name="connsiteX13" fmla="*/ 1482290 w 3234088"/>
              <a:gd name="connsiteY13" fmla="*/ 173255 h 1732548"/>
              <a:gd name="connsiteX14" fmla="*/ 1578543 w 3234088"/>
              <a:gd name="connsiteY14" fmla="*/ 202131 h 1732548"/>
              <a:gd name="connsiteX15" fmla="*/ 1607419 w 3234088"/>
              <a:gd name="connsiteY15" fmla="*/ 221381 h 1732548"/>
              <a:gd name="connsiteX16" fmla="*/ 1645920 w 3234088"/>
              <a:gd name="connsiteY16" fmla="*/ 231006 h 1732548"/>
              <a:gd name="connsiteX17" fmla="*/ 1722922 w 3234088"/>
              <a:gd name="connsiteY17" fmla="*/ 259882 h 1732548"/>
              <a:gd name="connsiteX18" fmla="*/ 1799924 w 3234088"/>
              <a:gd name="connsiteY18" fmla="*/ 269508 h 1732548"/>
              <a:gd name="connsiteX19" fmla="*/ 1857675 w 3234088"/>
              <a:gd name="connsiteY19" fmla="*/ 288758 h 1732548"/>
              <a:gd name="connsiteX20" fmla="*/ 1896177 w 3234088"/>
              <a:gd name="connsiteY20" fmla="*/ 298383 h 1732548"/>
              <a:gd name="connsiteX21" fmla="*/ 1944303 w 3234088"/>
              <a:gd name="connsiteY21" fmla="*/ 327259 h 1732548"/>
              <a:gd name="connsiteX22" fmla="*/ 1992429 w 3234088"/>
              <a:gd name="connsiteY22" fmla="*/ 336884 h 1732548"/>
              <a:gd name="connsiteX23" fmla="*/ 2079057 w 3234088"/>
              <a:gd name="connsiteY23" fmla="*/ 365760 h 1732548"/>
              <a:gd name="connsiteX24" fmla="*/ 2107932 w 3234088"/>
              <a:gd name="connsiteY24" fmla="*/ 375385 h 1732548"/>
              <a:gd name="connsiteX25" fmla="*/ 2146433 w 3234088"/>
              <a:gd name="connsiteY25" fmla="*/ 385011 h 1732548"/>
              <a:gd name="connsiteX26" fmla="*/ 2204185 w 3234088"/>
              <a:gd name="connsiteY26" fmla="*/ 404261 h 1732548"/>
              <a:gd name="connsiteX27" fmla="*/ 2319688 w 3234088"/>
              <a:gd name="connsiteY27" fmla="*/ 413886 h 1732548"/>
              <a:gd name="connsiteX28" fmla="*/ 2425566 w 3234088"/>
              <a:gd name="connsiteY28" fmla="*/ 433137 h 1732548"/>
              <a:gd name="connsiteX29" fmla="*/ 2550694 w 3234088"/>
              <a:gd name="connsiteY29" fmla="*/ 423512 h 1732548"/>
              <a:gd name="connsiteX30" fmla="*/ 2598821 w 3234088"/>
              <a:gd name="connsiteY30" fmla="*/ 404261 h 1732548"/>
              <a:gd name="connsiteX31" fmla="*/ 2627697 w 3234088"/>
              <a:gd name="connsiteY31" fmla="*/ 394636 h 1732548"/>
              <a:gd name="connsiteX32" fmla="*/ 2704699 w 3234088"/>
              <a:gd name="connsiteY32" fmla="*/ 365760 h 1732548"/>
              <a:gd name="connsiteX33" fmla="*/ 2762450 w 3234088"/>
              <a:gd name="connsiteY33" fmla="*/ 356135 h 1732548"/>
              <a:gd name="connsiteX34" fmla="*/ 2820202 w 3234088"/>
              <a:gd name="connsiteY34" fmla="*/ 336884 h 1732548"/>
              <a:gd name="connsiteX35" fmla="*/ 2954955 w 3234088"/>
              <a:gd name="connsiteY35" fmla="*/ 346510 h 1732548"/>
              <a:gd name="connsiteX36" fmla="*/ 2983831 w 3234088"/>
              <a:gd name="connsiteY36" fmla="*/ 365760 h 1732548"/>
              <a:gd name="connsiteX37" fmla="*/ 3108960 w 3234088"/>
              <a:gd name="connsiteY37" fmla="*/ 375385 h 1732548"/>
              <a:gd name="connsiteX38" fmla="*/ 3195587 w 3234088"/>
              <a:gd name="connsiteY38" fmla="*/ 442762 h 1732548"/>
              <a:gd name="connsiteX39" fmla="*/ 3214838 w 3234088"/>
              <a:gd name="connsiteY39" fmla="*/ 481263 h 1732548"/>
              <a:gd name="connsiteX40" fmla="*/ 3234088 w 3234088"/>
              <a:gd name="connsiteY40" fmla="*/ 548640 h 1732548"/>
              <a:gd name="connsiteX41" fmla="*/ 3214838 w 3234088"/>
              <a:gd name="connsiteY41" fmla="*/ 664143 h 1732548"/>
              <a:gd name="connsiteX42" fmla="*/ 3176337 w 3234088"/>
              <a:gd name="connsiteY42" fmla="*/ 789272 h 1732548"/>
              <a:gd name="connsiteX43" fmla="*/ 3166711 w 3234088"/>
              <a:gd name="connsiteY43" fmla="*/ 827773 h 1732548"/>
              <a:gd name="connsiteX44" fmla="*/ 3099334 w 3234088"/>
              <a:gd name="connsiteY44" fmla="*/ 904775 h 1732548"/>
              <a:gd name="connsiteX45" fmla="*/ 3070459 w 3234088"/>
              <a:gd name="connsiteY45" fmla="*/ 914400 h 1732548"/>
              <a:gd name="connsiteX46" fmla="*/ 3041583 w 3234088"/>
              <a:gd name="connsiteY46" fmla="*/ 933651 h 1732548"/>
              <a:gd name="connsiteX47" fmla="*/ 2954955 w 3234088"/>
              <a:gd name="connsiteY47" fmla="*/ 952901 h 1732548"/>
              <a:gd name="connsiteX48" fmla="*/ 2887579 w 3234088"/>
              <a:gd name="connsiteY48" fmla="*/ 1010653 h 1732548"/>
              <a:gd name="connsiteX49" fmla="*/ 2849078 w 3234088"/>
              <a:gd name="connsiteY49" fmla="*/ 1020278 h 1732548"/>
              <a:gd name="connsiteX50" fmla="*/ 2810577 w 3234088"/>
              <a:gd name="connsiteY50" fmla="*/ 1049154 h 1732548"/>
              <a:gd name="connsiteX51" fmla="*/ 2752825 w 3234088"/>
              <a:gd name="connsiteY51" fmla="*/ 1068404 h 1732548"/>
              <a:gd name="connsiteX52" fmla="*/ 2723949 w 3234088"/>
              <a:gd name="connsiteY52" fmla="*/ 1087655 h 1732548"/>
              <a:gd name="connsiteX53" fmla="*/ 2695073 w 3234088"/>
              <a:gd name="connsiteY53" fmla="*/ 1097280 h 1732548"/>
              <a:gd name="connsiteX54" fmla="*/ 2685448 w 3234088"/>
              <a:gd name="connsiteY54" fmla="*/ 1126156 h 1732548"/>
              <a:gd name="connsiteX55" fmla="*/ 2569945 w 3234088"/>
              <a:gd name="connsiteY55" fmla="*/ 1212783 h 1732548"/>
              <a:gd name="connsiteX56" fmla="*/ 2541069 w 3234088"/>
              <a:gd name="connsiteY56" fmla="*/ 1260910 h 1732548"/>
              <a:gd name="connsiteX57" fmla="*/ 2512193 w 3234088"/>
              <a:gd name="connsiteY57" fmla="*/ 1280160 h 1732548"/>
              <a:gd name="connsiteX58" fmla="*/ 2425566 w 3234088"/>
              <a:gd name="connsiteY58" fmla="*/ 1337912 h 1732548"/>
              <a:gd name="connsiteX59" fmla="*/ 2377440 w 3234088"/>
              <a:gd name="connsiteY59" fmla="*/ 1347537 h 1732548"/>
              <a:gd name="connsiteX60" fmla="*/ 2281187 w 3234088"/>
              <a:gd name="connsiteY60" fmla="*/ 1386038 h 1732548"/>
              <a:gd name="connsiteX61" fmla="*/ 2252311 w 3234088"/>
              <a:gd name="connsiteY61" fmla="*/ 1395663 h 1732548"/>
              <a:gd name="connsiteX62" fmla="*/ 2204185 w 3234088"/>
              <a:gd name="connsiteY62" fmla="*/ 1463040 h 1732548"/>
              <a:gd name="connsiteX63" fmla="*/ 2098307 w 3234088"/>
              <a:gd name="connsiteY63" fmla="*/ 1549668 h 1732548"/>
              <a:gd name="connsiteX64" fmla="*/ 2040555 w 3234088"/>
              <a:gd name="connsiteY64" fmla="*/ 1568918 h 1732548"/>
              <a:gd name="connsiteX65" fmla="*/ 1982804 w 3234088"/>
              <a:gd name="connsiteY65" fmla="*/ 1578543 h 1732548"/>
              <a:gd name="connsiteX66" fmla="*/ 1857675 w 3234088"/>
              <a:gd name="connsiteY66" fmla="*/ 1617044 h 1732548"/>
              <a:gd name="connsiteX67" fmla="*/ 1828800 w 3234088"/>
              <a:gd name="connsiteY67" fmla="*/ 1636295 h 1732548"/>
              <a:gd name="connsiteX68" fmla="*/ 1761423 w 3234088"/>
              <a:gd name="connsiteY68" fmla="*/ 1645920 h 1732548"/>
              <a:gd name="connsiteX69" fmla="*/ 1665170 w 3234088"/>
              <a:gd name="connsiteY69" fmla="*/ 1674796 h 1732548"/>
              <a:gd name="connsiteX70" fmla="*/ 1597793 w 3234088"/>
              <a:gd name="connsiteY70" fmla="*/ 1684421 h 1732548"/>
              <a:gd name="connsiteX71" fmla="*/ 1568918 w 3234088"/>
              <a:gd name="connsiteY71" fmla="*/ 1703672 h 1732548"/>
              <a:gd name="connsiteX72" fmla="*/ 1491915 w 3234088"/>
              <a:gd name="connsiteY72" fmla="*/ 1722922 h 1732548"/>
              <a:gd name="connsiteX73" fmla="*/ 1434164 w 3234088"/>
              <a:gd name="connsiteY73" fmla="*/ 1732548 h 1732548"/>
              <a:gd name="connsiteX74" fmla="*/ 1241659 w 3234088"/>
              <a:gd name="connsiteY74" fmla="*/ 1713297 h 1732548"/>
              <a:gd name="connsiteX75" fmla="*/ 1155031 w 3234088"/>
              <a:gd name="connsiteY75" fmla="*/ 1674796 h 1732548"/>
              <a:gd name="connsiteX76" fmla="*/ 1126155 w 3234088"/>
              <a:gd name="connsiteY76" fmla="*/ 1645920 h 1732548"/>
              <a:gd name="connsiteX77" fmla="*/ 1058779 w 3234088"/>
              <a:gd name="connsiteY77" fmla="*/ 1617044 h 1732548"/>
              <a:gd name="connsiteX78" fmla="*/ 924025 w 3234088"/>
              <a:gd name="connsiteY78" fmla="*/ 1520792 h 1732548"/>
              <a:gd name="connsiteX79" fmla="*/ 895149 w 3234088"/>
              <a:gd name="connsiteY79" fmla="*/ 1501541 h 1732548"/>
              <a:gd name="connsiteX80" fmla="*/ 837398 w 3234088"/>
              <a:gd name="connsiteY80" fmla="*/ 1443790 h 1732548"/>
              <a:gd name="connsiteX81" fmla="*/ 808522 w 3234088"/>
              <a:gd name="connsiteY81" fmla="*/ 1434164 h 1732548"/>
              <a:gd name="connsiteX82" fmla="*/ 731520 w 3234088"/>
              <a:gd name="connsiteY82" fmla="*/ 1386038 h 1732548"/>
              <a:gd name="connsiteX83" fmla="*/ 635267 w 3234088"/>
              <a:gd name="connsiteY83" fmla="*/ 1347537 h 1732548"/>
              <a:gd name="connsiteX84" fmla="*/ 587141 w 3234088"/>
              <a:gd name="connsiteY84" fmla="*/ 1337912 h 1732548"/>
              <a:gd name="connsiteX85" fmla="*/ 519764 w 3234088"/>
              <a:gd name="connsiteY85" fmla="*/ 1366788 h 1732548"/>
              <a:gd name="connsiteX86" fmla="*/ 423511 w 3234088"/>
              <a:gd name="connsiteY86" fmla="*/ 1443790 h 1732548"/>
              <a:gd name="connsiteX87" fmla="*/ 317633 w 3234088"/>
              <a:gd name="connsiteY87" fmla="*/ 1472665 h 1732548"/>
              <a:gd name="connsiteX88" fmla="*/ 182880 w 3234088"/>
              <a:gd name="connsiteY88" fmla="*/ 1463040 h 1732548"/>
              <a:gd name="connsiteX89" fmla="*/ 154004 w 3234088"/>
              <a:gd name="connsiteY89" fmla="*/ 1376413 h 1732548"/>
              <a:gd name="connsiteX90" fmla="*/ 115503 w 3234088"/>
              <a:gd name="connsiteY90" fmla="*/ 1135781 h 1732548"/>
              <a:gd name="connsiteX91" fmla="*/ 105878 w 3234088"/>
              <a:gd name="connsiteY91" fmla="*/ 1097280 h 1732548"/>
              <a:gd name="connsiteX92" fmla="*/ 96252 w 3234088"/>
              <a:gd name="connsiteY92" fmla="*/ 1049154 h 1732548"/>
              <a:gd name="connsiteX93" fmla="*/ 77002 w 3234088"/>
              <a:gd name="connsiteY93" fmla="*/ 1020278 h 1732548"/>
              <a:gd name="connsiteX94" fmla="*/ 67377 w 3234088"/>
              <a:gd name="connsiteY94" fmla="*/ 933651 h 1732548"/>
              <a:gd name="connsiteX95" fmla="*/ 48126 w 3234088"/>
              <a:gd name="connsiteY95" fmla="*/ 885524 h 1732548"/>
              <a:gd name="connsiteX96" fmla="*/ 38501 w 3234088"/>
              <a:gd name="connsiteY96" fmla="*/ 827773 h 1732548"/>
              <a:gd name="connsiteX97" fmla="*/ 0 w 3234088"/>
              <a:gd name="connsiteY97" fmla="*/ 683394 h 1732548"/>
              <a:gd name="connsiteX98" fmla="*/ 19250 w 3234088"/>
              <a:gd name="connsiteY98" fmla="*/ 529390 h 1732548"/>
              <a:gd name="connsiteX99" fmla="*/ 28875 w 3234088"/>
              <a:gd name="connsiteY99" fmla="*/ 490889 h 1732548"/>
              <a:gd name="connsiteX100" fmla="*/ 38501 w 3234088"/>
              <a:gd name="connsiteY100" fmla="*/ 202131 h 1732548"/>
              <a:gd name="connsiteX101" fmla="*/ 48126 w 3234088"/>
              <a:gd name="connsiteY101" fmla="*/ 86628 h 1732548"/>
              <a:gd name="connsiteX102" fmla="*/ 28875 w 3234088"/>
              <a:gd name="connsiteY102" fmla="*/ 57752 h 173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3234088" h="1732548">
                <a:moveTo>
                  <a:pt x="28875" y="57752"/>
                </a:moveTo>
                <a:lnTo>
                  <a:pt x="28875" y="57752"/>
                </a:lnTo>
                <a:cubicBezTo>
                  <a:pt x="60959" y="48127"/>
                  <a:pt x="92223" y="35144"/>
                  <a:pt x="125128" y="28876"/>
                </a:cubicBezTo>
                <a:cubicBezTo>
                  <a:pt x="159940" y="22245"/>
                  <a:pt x="195879" y="23935"/>
                  <a:pt x="231006" y="19251"/>
                </a:cubicBezTo>
                <a:cubicBezTo>
                  <a:pt x="244119" y="17503"/>
                  <a:pt x="256432" y="11637"/>
                  <a:pt x="269507" y="9625"/>
                </a:cubicBezTo>
                <a:cubicBezTo>
                  <a:pt x="298222" y="5207"/>
                  <a:pt x="327258" y="3208"/>
                  <a:pt x="356134" y="0"/>
                </a:cubicBezTo>
                <a:cubicBezTo>
                  <a:pt x="426719" y="3208"/>
                  <a:pt x="498442" y="-3397"/>
                  <a:pt x="567890" y="9625"/>
                </a:cubicBezTo>
                <a:cubicBezTo>
                  <a:pt x="603147" y="16236"/>
                  <a:pt x="629536" y="48314"/>
                  <a:pt x="664143" y="57752"/>
                </a:cubicBezTo>
                <a:cubicBezTo>
                  <a:pt x="699436" y="67377"/>
                  <a:pt x="734532" y="77756"/>
                  <a:pt x="770021" y="86628"/>
                </a:cubicBezTo>
                <a:cubicBezTo>
                  <a:pt x="785892" y="90596"/>
                  <a:pt x="801817" y="95263"/>
                  <a:pt x="818147" y="96253"/>
                </a:cubicBezTo>
                <a:cubicBezTo>
                  <a:pt x="907875" y="101691"/>
                  <a:pt x="997818" y="102670"/>
                  <a:pt x="1087654" y="105878"/>
                </a:cubicBezTo>
                <a:cubicBezTo>
                  <a:pt x="1112003" y="111965"/>
                  <a:pt x="1132009" y="115920"/>
                  <a:pt x="1155031" y="125129"/>
                </a:cubicBezTo>
                <a:cubicBezTo>
                  <a:pt x="1177718" y="134204"/>
                  <a:pt x="1198233" y="150449"/>
                  <a:pt x="1222408" y="154004"/>
                </a:cubicBezTo>
                <a:cubicBezTo>
                  <a:pt x="1308348" y="166642"/>
                  <a:pt x="1395663" y="166838"/>
                  <a:pt x="1482290" y="173255"/>
                </a:cubicBezTo>
                <a:cubicBezTo>
                  <a:pt x="1503814" y="178636"/>
                  <a:pt x="1564480" y="192756"/>
                  <a:pt x="1578543" y="202131"/>
                </a:cubicBezTo>
                <a:cubicBezTo>
                  <a:pt x="1588168" y="208548"/>
                  <a:pt x="1596786" y="216824"/>
                  <a:pt x="1607419" y="221381"/>
                </a:cubicBezTo>
                <a:cubicBezTo>
                  <a:pt x="1619578" y="226592"/>
                  <a:pt x="1633370" y="226823"/>
                  <a:pt x="1645920" y="231006"/>
                </a:cubicBezTo>
                <a:cubicBezTo>
                  <a:pt x="1651711" y="232936"/>
                  <a:pt x="1708047" y="257177"/>
                  <a:pt x="1722922" y="259882"/>
                </a:cubicBezTo>
                <a:cubicBezTo>
                  <a:pt x="1748372" y="264509"/>
                  <a:pt x="1774257" y="266299"/>
                  <a:pt x="1799924" y="269508"/>
                </a:cubicBezTo>
                <a:cubicBezTo>
                  <a:pt x="1819174" y="275925"/>
                  <a:pt x="1838239" y="282927"/>
                  <a:pt x="1857675" y="288758"/>
                </a:cubicBezTo>
                <a:cubicBezTo>
                  <a:pt x="1870346" y="292559"/>
                  <a:pt x="1884088" y="293010"/>
                  <a:pt x="1896177" y="298383"/>
                </a:cubicBezTo>
                <a:cubicBezTo>
                  <a:pt x="1913273" y="305981"/>
                  <a:pt x="1926933" y="320311"/>
                  <a:pt x="1944303" y="327259"/>
                </a:cubicBezTo>
                <a:cubicBezTo>
                  <a:pt x="1959493" y="333335"/>
                  <a:pt x="1976699" y="332390"/>
                  <a:pt x="1992429" y="336884"/>
                </a:cubicBezTo>
                <a:cubicBezTo>
                  <a:pt x="2021696" y="345246"/>
                  <a:pt x="2050181" y="356135"/>
                  <a:pt x="2079057" y="365760"/>
                </a:cubicBezTo>
                <a:cubicBezTo>
                  <a:pt x="2088682" y="368968"/>
                  <a:pt x="2098089" y="372924"/>
                  <a:pt x="2107932" y="375385"/>
                </a:cubicBezTo>
                <a:cubicBezTo>
                  <a:pt x="2120766" y="378594"/>
                  <a:pt x="2133762" y="381210"/>
                  <a:pt x="2146433" y="385011"/>
                </a:cubicBezTo>
                <a:cubicBezTo>
                  <a:pt x="2165869" y="390842"/>
                  <a:pt x="2184169" y="400925"/>
                  <a:pt x="2204185" y="404261"/>
                </a:cubicBezTo>
                <a:cubicBezTo>
                  <a:pt x="2242294" y="410612"/>
                  <a:pt x="2281187" y="410678"/>
                  <a:pt x="2319688" y="413886"/>
                </a:cubicBezTo>
                <a:cubicBezTo>
                  <a:pt x="2335342" y="417017"/>
                  <a:pt x="2413244" y="433137"/>
                  <a:pt x="2425566" y="433137"/>
                </a:cubicBezTo>
                <a:cubicBezTo>
                  <a:pt x="2467399" y="433137"/>
                  <a:pt x="2508985" y="426720"/>
                  <a:pt x="2550694" y="423512"/>
                </a:cubicBezTo>
                <a:cubicBezTo>
                  <a:pt x="2566736" y="417095"/>
                  <a:pt x="2582643" y="410328"/>
                  <a:pt x="2598821" y="404261"/>
                </a:cubicBezTo>
                <a:cubicBezTo>
                  <a:pt x="2608321" y="400699"/>
                  <a:pt x="2618197" y="398199"/>
                  <a:pt x="2627697" y="394636"/>
                </a:cubicBezTo>
                <a:cubicBezTo>
                  <a:pt x="2638606" y="390545"/>
                  <a:pt x="2686818" y="369733"/>
                  <a:pt x="2704699" y="365760"/>
                </a:cubicBezTo>
                <a:cubicBezTo>
                  <a:pt x="2723750" y="361527"/>
                  <a:pt x="2743517" y="360868"/>
                  <a:pt x="2762450" y="356135"/>
                </a:cubicBezTo>
                <a:cubicBezTo>
                  <a:pt x="2782136" y="351213"/>
                  <a:pt x="2820202" y="336884"/>
                  <a:pt x="2820202" y="336884"/>
                </a:cubicBezTo>
                <a:cubicBezTo>
                  <a:pt x="2865120" y="340093"/>
                  <a:pt x="2910608" y="338684"/>
                  <a:pt x="2954955" y="346510"/>
                </a:cubicBezTo>
                <a:cubicBezTo>
                  <a:pt x="2966347" y="348520"/>
                  <a:pt x="2972461" y="363628"/>
                  <a:pt x="2983831" y="365760"/>
                </a:cubicBezTo>
                <a:cubicBezTo>
                  <a:pt x="3024947" y="373469"/>
                  <a:pt x="3067250" y="372177"/>
                  <a:pt x="3108960" y="375385"/>
                </a:cubicBezTo>
                <a:cubicBezTo>
                  <a:pt x="3136100" y="393479"/>
                  <a:pt x="3175025" y="413976"/>
                  <a:pt x="3195587" y="442762"/>
                </a:cubicBezTo>
                <a:cubicBezTo>
                  <a:pt x="3203927" y="454438"/>
                  <a:pt x="3209186" y="468075"/>
                  <a:pt x="3214838" y="481263"/>
                </a:cubicBezTo>
                <a:cubicBezTo>
                  <a:pt x="3223122" y="500593"/>
                  <a:pt x="3229204" y="529105"/>
                  <a:pt x="3234088" y="548640"/>
                </a:cubicBezTo>
                <a:cubicBezTo>
                  <a:pt x="3216606" y="688497"/>
                  <a:pt x="3233915" y="575116"/>
                  <a:pt x="3214838" y="664143"/>
                </a:cubicBezTo>
                <a:cubicBezTo>
                  <a:pt x="3191054" y="775137"/>
                  <a:pt x="3214537" y="731970"/>
                  <a:pt x="3176337" y="789272"/>
                </a:cubicBezTo>
                <a:cubicBezTo>
                  <a:pt x="3173128" y="802106"/>
                  <a:pt x="3172627" y="815941"/>
                  <a:pt x="3166711" y="827773"/>
                </a:cubicBezTo>
                <a:cubicBezTo>
                  <a:pt x="3157355" y="846485"/>
                  <a:pt x="3114774" y="893746"/>
                  <a:pt x="3099334" y="904775"/>
                </a:cubicBezTo>
                <a:cubicBezTo>
                  <a:pt x="3091078" y="910672"/>
                  <a:pt x="3080084" y="911192"/>
                  <a:pt x="3070459" y="914400"/>
                </a:cubicBezTo>
                <a:cubicBezTo>
                  <a:pt x="3060834" y="920817"/>
                  <a:pt x="3051930" y="928478"/>
                  <a:pt x="3041583" y="933651"/>
                </a:cubicBezTo>
                <a:cubicBezTo>
                  <a:pt x="3017889" y="945498"/>
                  <a:pt x="2977133" y="949205"/>
                  <a:pt x="2954955" y="952901"/>
                </a:cubicBezTo>
                <a:cubicBezTo>
                  <a:pt x="2935690" y="972166"/>
                  <a:pt x="2912275" y="998305"/>
                  <a:pt x="2887579" y="1010653"/>
                </a:cubicBezTo>
                <a:cubicBezTo>
                  <a:pt x="2875747" y="1016569"/>
                  <a:pt x="2861912" y="1017070"/>
                  <a:pt x="2849078" y="1020278"/>
                </a:cubicBezTo>
                <a:cubicBezTo>
                  <a:pt x="2836244" y="1029903"/>
                  <a:pt x="2824926" y="1041980"/>
                  <a:pt x="2810577" y="1049154"/>
                </a:cubicBezTo>
                <a:cubicBezTo>
                  <a:pt x="2792427" y="1058229"/>
                  <a:pt x="2752825" y="1068404"/>
                  <a:pt x="2752825" y="1068404"/>
                </a:cubicBezTo>
                <a:cubicBezTo>
                  <a:pt x="2743200" y="1074821"/>
                  <a:pt x="2734296" y="1082482"/>
                  <a:pt x="2723949" y="1087655"/>
                </a:cubicBezTo>
                <a:cubicBezTo>
                  <a:pt x="2714874" y="1092192"/>
                  <a:pt x="2702247" y="1090106"/>
                  <a:pt x="2695073" y="1097280"/>
                </a:cubicBezTo>
                <a:cubicBezTo>
                  <a:pt x="2687899" y="1104454"/>
                  <a:pt x="2692622" y="1118982"/>
                  <a:pt x="2685448" y="1126156"/>
                </a:cubicBezTo>
                <a:cubicBezTo>
                  <a:pt x="2653524" y="1158081"/>
                  <a:pt x="2609073" y="1186699"/>
                  <a:pt x="2569945" y="1212783"/>
                </a:cubicBezTo>
                <a:cubicBezTo>
                  <a:pt x="2560320" y="1228825"/>
                  <a:pt x="2553244" y="1246706"/>
                  <a:pt x="2541069" y="1260910"/>
                </a:cubicBezTo>
                <a:cubicBezTo>
                  <a:pt x="2533541" y="1269693"/>
                  <a:pt x="2521606" y="1273436"/>
                  <a:pt x="2512193" y="1280160"/>
                </a:cubicBezTo>
                <a:cubicBezTo>
                  <a:pt x="2486417" y="1298571"/>
                  <a:pt x="2455155" y="1326077"/>
                  <a:pt x="2425566" y="1337912"/>
                </a:cubicBezTo>
                <a:cubicBezTo>
                  <a:pt x="2410376" y="1343988"/>
                  <a:pt x="2393482" y="1344329"/>
                  <a:pt x="2377440" y="1347537"/>
                </a:cubicBezTo>
                <a:cubicBezTo>
                  <a:pt x="2320789" y="1375863"/>
                  <a:pt x="2352551" y="1362251"/>
                  <a:pt x="2281187" y="1386038"/>
                </a:cubicBezTo>
                <a:lnTo>
                  <a:pt x="2252311" y="1395663"/>
                </a:lnTo>
                <a:cubicBezTo>
                  <a:pt x="2134385" y="1484108"/>
                  <a:pt x="2274469" y="1366399"/>
                  <a:pt x="2204185" y="1463040"/>
                </a:cubicBezTo>
                <a:cubicBezTo>
                  <a:pt x="2171672" y="1507746"/>
                  <a:pt x="2144883" y="1531038"/>
                  <a:pt x="2098307" y="1549668"/>
                </a:cubicBezTo>
                <a:cubicBezTo>
                  <a:pt x="2079466" y="1557204"/>
                  <a:pt x="2060241" y="1563997"/>
                  <a:pt x="2040555" y="1568918"/>
                </a:cubicBezTo>
                <a:cubicBezTo>
                  <a:pt x="2021622" y="1573651"/>
                  <a:pt x="2002054" y="1575335"/>
                  <a:pt x="1982804" y="1578543"/>
                </a:cubicBezTo>
                <a:cubicBezTo>
                  <a:pt x="1905327" y="1636651"/>
                  <a:pt x="1988740" y="1584277"/>
                  <a:pt x="1857675" y="1617044"/>
                </a:cubicBezTo>
                <a:cubicBezTo>
                  <a:pt x="1846452" y="1619850"/>
                  <a:pt x="1839880" y="1632971"/>
                  <a:pt x="1828800" y="1636295"/>
                </a:cubicBezTo>
                <a:cubicBezTo>
                  <a:pt x="1807070" y="1642814"/>
                  <a:pt x="1783882" y="1642712"/>
                  <a:pt x="1761423" y="1645920"/>
                </a:cubicBezTo>
                <a:cubicBezTo>
                  <a:pt x="1731283" y="1655967"/>
                  <a:pt x="1697175" y="1668977"/>
                  <a:pt x="1665170" y="1674796"/>
                </a:cubicBezTo>
                <a:cubicBezTo>
                  <a:pt x="1642849" y="1678854"/>
                  <a:pt x="1620252" y="1681213"/>
                  <a:pt x="1597793" y="1684421"/>
                </a:cubicBezTo>
                <a:cubicBezTo>
                  <a:pt x="1588168" y="1690838"/>
                  <a:pt x="1579265" y="1698499"/>
                  <a:pt x="1568918" y="1703672"/>
                </a:cubicBezTo>
                <a:cubicBezTo>
                  <a:pt x="1549836" y="1713213"/>
                  <a:pt x="1509172" y="1719784"/>
                  <a:pt x="1491915" y="1722922"/>
                </a:cubicBezTo>
                <a:cubicBezTo>
                  <a:pt x="1472714" y="1726413"/>
                  <a:pt x="1453414" y="1729339"/>
                  <a:pt x="1434164" y="1732548"/>
                </a:cubicBezTo>
                <a:cubicBezTo>
                  <a:pt x="1369996" y="1726131"/>
                  <a:pt x="1305337" y="1723486"/>
                  <a:pt x="1241659" y="1713297"/>
                </a:cubicBezTo>
                <a:cubicBezTo>
                  <a:pt x="1223588" y="1710406"/>
                  <a:pt x="1172963" y="1683762"/>
                  <a:pt x="1155031" y="1674796"/>
                </a:cubicBezTo>
                <a:cubicBezTo>
                  <a:pt x="1145406" y="1665171"/>
                  <a:pt x="1137974" y="1652674"/>
                  <a:pt x="1126155" y="1645920"/>
                </a:cubicBezTo>
                <a:cubicBezTo>
                  <a:pt x="1008201" y="1578518"/>
                  <a:pt x="1158326" y="1691704"/>
                  <a:pt x="1058779" y="1617044"/>
                </a:cubicBezTo>
                <a:cubicBezTo>
                  <a:pt x="903767" y="1500785"/>
                  <a:pt x="1030939" y="1587615"/>
                  <a:pt x="924025" y="1520792"/>
                </a:cubicBezTo>
                <a:cubicBezTo>
                  <a:pt x="914215" y="1514661"/>
                  <a:pt x="903795" y="1509227"/>
                  <a:pt x="895149" y="1501541"/>
                </a:cubicBezTo>
                <a:cubicBezTo>
                  <a:pt x="874801" y="1483454"/>
                  <a:pt x="863225" y="1452400"/>
                  <a:pt x="837398" y="1443790"/>
                </a:cubicBezTo>
                <a:cubicBezTo>
                  <a:pt x="827773" y="1440581"/>
                  <a:pt x="817597" y="1438701"/>
                  <a:pt x="808522" y="1434164"/>
                </a:cubicBezTo>
                <a:cubicBezTo>
                  <a:pt x="735871" y="1397839"/>
                  <a:pt x="784991" y="1416593"/>
                  <a:pt x="731520" y="1386038"/>
                </a:cubicBezTo>
                <a:cubicBezTo>
                  <a:pt x="703881" y="1370244"/>
                  <a:pt x="665601" y="1353604"/>
                  <a:pt x="635267" y="1347537"/>
                </a:cubicBezTo>
                <a:lnTo>
                  <a:pt x="587141" y="1337912"/>
                </a:lnTo>
                <a:cubicBezTo>
                  <a:pt x="564836" y="1345347"/>
                  <a:pt x="538796" y="1352514"/>
                  <a:pt x="519764" y="1366788"/>
                </a:cubicBezTo>
                <a:cubicBezTo>
                  <a:pt x="469261" y="1404665"/>
                  <a:pt x="490809" y="1416871"/>
                  <a:pt x="423511" y="1443790"/>
                </a:cubicBezTo>
                <a:cubicBezTo>
                  <a:pt x="357265" y="1470288"/>
                  <a:pt x="392428" y="1460200"/>
                  <a:pt x="317633" y="1472665"/>
                </a:cubicBezTo>
                <a:cubicBezTo>
                  <a:pt x="272715" y="1469457"/>
                  <a:pt x="221695" y="1485872"/>
                  <a:pt x="182880" y="1463040"/>
                </a:cubicBezTo>
                <a:cubicBezTo>
                  <a:pt x="156645" y="1447608"/>
                  <a:pt x="160142" y="1406225"/>
                  <a:pt x="154004" y="1376413"/>
                </a:cubicBezTo>
                <a:cubicBezTo>
                  <a:pt x="137624" y="1296851"/>
                  <a:pt x="128337" y="1215992"/>
                  <a:pt x="115503" y="1135781"/>
                </a:cubicBezTo>
                <a:cubicBezTo>
                  <a:pt x="113413" y="1122719"/>
                  <a:pt x="108748" y="1110194"/>
                  <a:pt x="105878" y="1097280"/>
                </a:cubicBezTo>
                <a:cubicBezTo>
                  <a:pt x="102329" y="1081310"/>
                  <a:pt x="101996" y="1064472"/>
                  <a:pt x="96252" y="1049154"/>
                </a:cubicBezTo>
                <a:cubicBezTo>
                  <a:pt x="92190" y="1038322"/>
                  <a:pt x="83419" y="1029903"/>
                  <a:pt x="77002" y="1020278"/>
                </a:cubicBezTo>
                <a:cubicBezTo>
                  <a:pt x="73794" y="991402"/>
                  <a:pt x="73465" y="962059"/>
                  <a:pt x="67377" y="933651"/>
                </a:cubicBezTo>
                <a:cubicBezTo>
                  <a:pt x="63757" y="916756"/>
                  <a:pt x="52672" y="902193"/>
                  <a:pt x="48126" y="885524"/>
                </a:cubicBezTo>
                <a:cubicBezTo>
                  <a:pt x="42991" y="866696"/>
                  <a:pt x="43529" y="846630"/>
                  <a:pt x="38501" y="827773"/>
                </a:cubicBezTo>
                <a:cubicBezTo>
                  <a:pt x="-8229" y="652537"/>
                  <a:pt x="22119" y="816111"/>
                  <a:pt x="0" y="683394"/>
                </a:cubicBezTo>
                <a:cubicBezTo>
                  <a:pt x="6417" y="632059"/>
                  <a:pt x="11576" y="580552"/>
                  <a:pt x="19250" y="529390"/>
                </a:cubicBezTo>
                <a:cubicBezTo>
                  <a:pt x="21212" y="516308"/>
                  <a:pt x="28098" y="504095"/>
                  <a:pt x="28875" y="490889"/>
                </a:cubicBezTo>
                <a:cubicBezTo>
                  <a:pt x="34530" y="394749"/>
                  <a:pt x="33920" y="298328"/>
                  <a:pt x="38501" y="202131"/>
                </a:cubicBezTo>
                <a:cubicBezTo>
                  <a:pt x="40339" y="163540"/>
                  <a:pt x="43020" y="124924"/>
                  <a:pt x="48126" y="86628"/>
                </a:cubicBezTo>
                <a:cubicBezTo>
                  <a:pt x="58766" y="6829"/>
                  <a:pt x="32084" y="62565"/>
                  <a:pt x="28875" y="57752"/>
                </a:cubicBez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Forma libre: forma 22">
            <a:extLst>
              <a:ext uri="{FF2B5EF4-FFF2-40B4-BE49-F238E27FC236}">
                <a16:creationId xmlns:a16="http://schemas.microsoft.com/office/drawing/2014/main" id="{EF7DE703-D3A1-2152-679C-D8F9A66DD2BD}"/>
              </a:ext>
            </a:extLst>
          </p:cNvPr>
          <p:cNvSpPr/>
          <p:nvPr/>
        </p:nvSpPr>
        <p:spPr>
          <a:xfrm>
            <a:off x="7248092" y="4382323"/>
            <a:ext cx="2591055" cy="1146856"/>
          </a:xfrm>
          <a:custGeom>
            <a:avLst/>
            <a:gdLst>
              <a:gd name="connsiteX0" fmla="*/ 1203158 w 2781701"/>
              <a:gd name="connsiteY0" fmla="*/ 490888 h 1232034"/>
              <a:gd name="connsiteX1" fmla="*/ 1203158 w 2781701"/>
              <a:gd name="connsiteY1" fmla="*/ 490888 h 1232034"/>
              <a:gd name="connsiteX2" fmla="*/ 1405288 w 2781701"/>
              <a:gd name="connsiteY2" fmla="*/ 471638 h 1232034"/>
              <a:gd name="connsiteX3" fmla="*/ 1501541 w 2781701"/>
              <a:gd name="connsiteY3" fmla="*/ 442762 h 1232034"/>
              <a:gd name="connsiteX4" fmla="*/ 1540042 w 2781701"/>
              <a:gd name="connsiteY4" fmla="*/ 433137 h 1232034"/>
              <a:gd name="connsiteX5" fmla="*/ 1578543 w 2781701"/>
              <a:gd name="connsiteY5" fmla="*/ 413886 h 1232034"/>
              <a:gd name="connsiteX6" fmla="*/ 1674796 w 2781701"/>
              <a:gd name="connsiteY6" fmla="*/ 385010 h 1232034"/>
              <a:gd name="connsiteX7" fmla="*/ 1838425 w 2781701"/>
              <a:gd name="connsiteY7" fmla="*/ 404261 h 1232034"/>
              <a:gd name="connsiteX8" fmla="*/ 1896177 w 2781701"/>
              <a:gd name="connsiteY8" fmla="*/ 385010 h 1232034"/>
              <a:gd name="connsiteX9" fmla="*/ 1934678 w 2781701"/>
              <a:gd name="connsiteY9" fmla="*/ 375385 h 1232034"/>
              <a:gd name="connsiteX10" fmla="*/ 2117558 w 2781701"/>
              <a:gd name="connsiteY10" fmla="*/ 356135 h 1232034"/>
              <a:gd name="connsiteX11" fmla="*/ 2213810 w 2781701"/>
              <a:gd name="connsiteY11" fmla="*/ 365760 h 1232034"/>
              <a:gd name="connsiteX12" fmla="*/ 2271562 w 2781701"/>
              <a:gd name="connsiteY12" fmla="*/ 385010 h 1232034"/>
              <a:gd name="connsiteX13" fmla="*/ 2377440 w 2781701"/>
              <a:gd name="connsiteY13" fmla="*/ 404261 h 1232034"/>
              <a:gd name="connsiteX14" fmla="*/ 2425566 w 2781701"/>
              <a:gd name="connsiteY14" fmla="*/ 423511 h 1232034"/>
              <a:gd name="connsiteX15" fmla="*/ 2608446 w 2781701"/>
              <a:gd name="connsiteY15" fmla="*/ 404261 h 1232034"/>
              <a:gd name="connsiteX16" fmla="*/ 2704699 w 2781701"/>
              <a:gd name="connsiteY16" fmla="*/ 413886 h 1232034"/>
              <a:gd name="connsiteX17" fmla="*/ 2733575 w 2781701"/>
              <a:gd name="connsiteY17" fmla="*/ 442762 h 1232034"/>
              <a:gd name="connsiteX18" fmla="*/ 2762450 w 2781701"/>
              <a:gd name="connsiteY18" fmla="*/ 500514 h 1232034"/>
              <a:gd name="connsiteX19" fmla="*/ 2781701 w 2781701"/>
              <a:gd name="connsiteY19" fmla="*/ 539015 h 1232034"/>
              <a:gd name="connsiteX20" fmla="*/ 2752825 w 2781701"/>
              <a:gd name="connsiteY20" fmla="*/ 606391 h 1232034"/>
              <a:gd name="connsiteX21" fmla="*/ 2723949 w 2781701"/>
              <a:gd name="connsiteY21" fmla="*/ 664143 h 1232034"/>
              <a:gd name="connsiteX22" fmla="*/ 2704699 w 2781701"/>
              <a:gd name="connsiteY22" fmla="*/ 712269 h 1232034"/>
              <a:gd name="connsiteX23" fmla="*/ 2695074 w 2781701"/>
              <a:gd name="connsiteY23" fmla="*/ 741145 h 1232034"/>
              <a:gd name="connsiteX24" fmla="*/ 2656573 w 2781701"/>
              <a:gd name="connsiteY24" fmla="*/ 760396 h 1232034"/>
              <a:gd name="connsiteX25" fmla="*/ 2598821 w 2781701"/>
              <a:gd name="connsiteY25" fmla="*/ 827772 h 1232034"/>
              <a:gd name="connsiteX26" fmla="*/ 2483318 w 2781701"/>
              <a:gd name="connsiteY26" fmla="*/ 904775 h 1232034"/>
              <a:gd name="connsiteX27" fmla="*/ 2454442 w 2781701"/>
              <a:gd name="connsiteY27" fmla="*/ 924025 h 1232034"/>
              <a:gd name="connsiteX28" fmla="*/ 2415941 w 2781701"/>
              <a:gd name="connsiteY28" fmla="*/ 952901 h 1232034"/>
              <a:gd name="connsiteX29" fmla="*/ 2358189 w 2781701"/>
              <a:gd name="connsiteY29" fmla="*/ 962526 h 1232034"/>
              <a:gd name="connsiteX30" fmla="*/ 2242686 w 2781701"/>
              <a:gd name="connsiteY30" fmla="*/ 1010652 h 1232034"/>
              <a:gd name="connsiteX31" fmla="*/ 2165684 w 2781701"/>
              <a:gd name="connsiteY31" fmla="*/ 1039528 h 1232034"/>
              <a:gd name="connsiteX32" fmla="*/ 2146434 w 2781701"/>
              <a:gd name="connsiteY32" fmla="*/ 1068404 h 1232034"/>
              <a:gd name="connsiteX33" fmla="*/ 2098307 w 2781701"/>
              <a:gd name="connsiteY33" fmla="*/ 1078029 h 1232034"/>
              <a:gd name="connsiteX34" fmla="*/ 2059806 w 2781701"/>
              <a:gd name="connsiteY34" fmla="*/ 1097280 h 1232034"/>
              <a:gd name="connsiteX35" fmla="*/ 2011680 w 2781701"/>
              <a:gd name="connsiteY35" fmla="*/ 1116530 h 1232034"/>
              <a:gd name="connsiteX36" fmla="*/ 1982804 w 2781701"/>
              <a:gd name="connsiteY36" fmla="*/ 1135781 h 1232034"/>
              <a:gd name="connsiteX37" fmla="*/ 1915427 w 2781701"/>
              <a:gd name="connsiteY37" fmla="*/ 1155031 h 1232034"/>
              <a:gd name="connsiteX38" fmla="*/ 1867301 w 2781701"/>
              <a:gd name="connsiteY38" fmla="*/ 1174282 h 1232034"/>
              <a:gd name="connsiteX39" fmla="*/ 1790299 w 2781701"/>
              <a:gd name="connsiteY39" fmla="*/ 1183907 h 1232034"/>
              <a:gd name="connsiteX40" fmla="*/ 1722922 w 2781701"/>
              <a:gd name="connsiteY40" fmla="*/ 1203158 h 1232034"/>
              <a:gd name="connsiteX41" fmla="*/ 1617044 w 2781701"/>
              <a:gd name="connsiteY41" fmla="*/ 1222408 h 1232034"/>
              <a:gd name="connsiteX42" fmla="*/ 1443789 w 2781701"/>
              <a:gd name="connsiteY42" fmla="*/ 1212783 h 1232034"/>
              <a:gd name="connsiteX43" fmla="*/ 1414914 w 2781701"/>
              <a:gd name="connsiteY43" fmla="*/ 1203158 h 1232034"/>
              <a:gd name="connsiteX44" fmla="*/ 1222408 w 2781701"/>
              <a:gd name="connsiteY44" fmla="*/ 1212783 h 1232034"/>
              <a:gd name="connsiteX45" fmla="*/ 1001027 w 2781701"/>
              <a:gd name="connsiteY45" fmla="*/ 1203158 h 1232034"/>
              <a:gd name="connsiteX46" fmla="*/ 972152 w 2781701"/>
              <a:gd name="connsiteY46" fmla="*/ 1193532 h 1232034"/>
              <a:gd name="connsiteX47" fmla="*/ 962526 w 2781701"/>
              <a:gd name="connsiteY47" fmla="*/ 1222408 h 1232034"/>
              <a:gd name="connsiteX48" fmla="*/ 924025 w 2781701"/>
              <a:gd name="connsiteY48" fmla="*/ 1232034 h 1232034"/>
              <a:gd name="connsiteX49" fmla="*/ 808522 w 2781701"/>
              <a:gd name="connsiteY49" fmla="*/ 1222408 h 1232034"/>
              <a:gd name="connsiteX50" fmla="*/ 741145 w 2781701"/>
              <a:gd name="connsiteY50" fmla="*/ 1193532 h 1232034"/>
              <a:gd name="connsiteX51" fmla="*/ 702644 w 2781701"/>
              <a:gd name="connsiteY51" fmla="*/ 1183907 h 1232034"/>
              <a:gd name="connsiteX52" fmla="*/ 673768 w 2781701"/>
              <a:gd name="connsiteY52" fmla="*/ 1174282 h 1232034"/>
              <a:gd name="connsiteX53" fmla="*/ 644893 w 2781701"/>
              <a:gd name="connsiteY53" fmla="*/ 1155031 h 1232034"/>
              <a:gd name="connsiteX54" fmla="*/ 423512 w 2781701"/>
              <a:gd name="connsiteY54" fmla="*/ 1126156 h 1232034"/>
              <a:gd name="connsiteX55" fmla="*/ 385010 w 2781701"/>
              <a:gd name="connsiteY55" fmla="*/ 1116530 h 1232034"/>
              <a:gd name="connsiteX56" fmla="*/ 356135 w 2781701"/>
              <a:gd name="connsiteY56" fmla="*/ 1106905 h 1232034"/>
              <a:gd name="connsiteX57" fmla="*/ 279133 w 2781701"/>
              <a:gd name="connsiteY57" fmla="*/ 1087655 h 1232034"/>
              <a:gd name="connsiteX58" fmla="*/ 240632 w 2781701"/>
              <a:gd name="connsiteY58" fmla="*/ 1058779 h 1232034"/>
              <a:gd name="connsiteX59" fmla="*/ 211756 w 2781701"/>
              <a:gd name="connsiteY59" fmla="*/ 1029903 h 1232034"/>
              <a:gd name="connsiteX60" fmla="*/ 173255 w 2781701"/>
              <a:gd name="connsiteY60" fmla="*/ 1020278 h 1232034"/>
              <a:gd name="connsiteX61" fmla="*/ 115503 w 2781701"/>
              <a:gd name="connsiteY61" fmla="*/ 933650 h 1232034"/>
              <a:gd name="connsiteX62" fmla="*/ 86627 w 2781701"/>
              <a:gd name="connsiteY62" fmla="*/ 924025 h 1232034"/>
              <a:gd name="connsiteX63" fmla="*/ 57752 w 2781701"/>
              <a:gd name="connsiteY63" fmla="*/ 664143 h 1232034"/>
              <a:gd name="connsiteX64" fmla="*/ 38501 w 2781701"/>
              <a:gd name="connsiteY64" fmla="*/ 596766 h 1232034"/>
              <a:gd name="connsiteX65" fmla="*/ 9625 w 2781701"/>
              <a:gd name="connsiteY65" fmla="*/ 548640 h 1232034"/>
              <a:gd name="connsiteX66" fmla="*/ 0 w 2781701"/>
              <a:gd name="connsiteY66" fmla="*/ 298383 h 1232034"/>
              <a:gd name="connsiteX67" fmla="*/ 9625 w 2781701"/>
              <a:gd name="connsiteY67" fmla="*/ 269507 h 1232034"/>
              <a:gd name="connsiteX68" fmla="*/ 67377 w 2781701"/>
              <a:gd name="connsiteY68" fmla="*/ 240631 h 1232034"/>
              <a:gd name="connsiteX69" fmla="*/ 144379 w 2781701"/>
              <a:gd name="connsiteY69" fmla="*/ 173255 h 1232034"/>
              <a:gd name="connsiteX70" fmla="*/ 211756 w 2781701"/>
              <a:gd name="connsiteY70" fmla="*/ 105878 h 1232034"/>
              <a:gd name="connsiteX71" fmla="*/ 269507 w 2781701"/>
              <a:gd name="connsiteY71" fmla="*/ 28876 h 1232034"/>
              <a:gd name="connsiteX72" fmla="*/ 356135 w 2781701"/>
              <a:gd name="connsiteY72" fmla="*/ 0 h 1232034"/>
              <a:gd name="connsiteX73" fmla="*/ 539015 w 2781701"/>
              <a:gd name="connsiteY73" fmla="*/ 9625 h 1232034"/>
              <a:gd name="connsiteX74" fmla="*/ 567890 w 2781701"/>
              <a:gd name="connsiteY74" fmla="*/ 57751 h 1232034"/>
              <a:gd name="connsiteX75" fmla="*/ 606392 w 2781701"/>
              <a:gd name="connsiteY75" fmla="*/ 86627 h 1232034"/>
              <a:gd name="connsiteX76" fmla="*/ 693019 w 2781701"/>
              <a:gd name="connsiteY76" fmla="*/ 134754 h 1232034"/>
              <a:gd name="connsiteX77" fmla="*/ 721895 w 2781701"/>
              <a:gd name="connsiteY77" fmla="*/ 182880 h 1232034"/>
              <a:gd name="connsiteX78" fmla="*/ 750770 w 2781701"/>
              <a:gd name="connsiteY78" fmla="*/ 317634 h 1232034"/>
              <a:gd name="connsiteX79" fmla="*/ 760396 w 2781701"/>
              <a:gd name="connsiteY79" fmla="*/ 356135 h 1232034"/>
              <a:gd name="connsiteX80" fmla="*/ 779646 w 2781701"/>
              <a:gd name="connsiteY80" fmla="*/ 385010 h 1232034"/>
              <a:gd name="connsiteX81" fmla="*/ 818147 w 2781701"/>
              <a:gd name="connsiteY81" fmla="*/ 510139 h 1232034"/>
              <a:gd name="connsiteX82" fmla="*/ 837398 w 2781701"/>
              <a:gd name="connsiteY82" fmla="*/ 539015 h 1232034"/>
              <a:gd name="connsiteX83" fmla="*/ 866274 w 2781701"/>
              <a:gd name="connsiteY83" fmla="*/ 548640 h 1232034"/>
              <a:gd name="connsiteX84" fmla="*/ 924025 w 2781701"/>
              <a:gd name="connsiteY84" fmla="*/ 587141 h 1232034"/>
              <a:gd name="connsiteX85" fmla="*/ 981777 w 2781701"/>
              <a:gd name="connsiteY85" fmla="*/ 616017 h 1232034"/>
              <a:gd name="connsiteX86" fmla="*/ 1145406 w 2781701"/>
              <a:gd name="connsiteY86" fmla="*/ 606391 h 1232034"/>
              <a:gd name="connsiteX87" fmla="*/ 1174282 w 2781701"/>
              <a:gd name="connsiteY87" fmla="*/ 519764 h 1232034"/>
              <a:gd name="connsiteX88" fmla="*/ 1232034 w 2781701"/>
              <a:gd name="connsiteY88" fmla="*/ 490888 h 1232034"/>
              <a:gd name="connsiteX89" fmla="*/ 1203158 w 2781701"/>
              <a:gd name="connsiteY89" fmla="*/ 490888 h 123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781701" h="1232034">
                <a:moveTo>
                  <a:pt x="1203158" y="490888"/>
                </a:moveTo>
                <a:lnTo>
                  <a:pt x="1203158" y="490888"/>
                </a:lnTo>
                <a:cubicBezTo>
                  <a:pt x="1270535" y="484471"/>
                  <a:pt x="1338089" y="479702"/>
                  <a:pt x="1405288" y="471638"/>
                </a:cubicBezTo>
                <a:cubicBezTo>
                  <a:pt x="1434655" y="468114"/>
                  <a:pt x="1475446" y="449285"/>
                  <a:pt x="1501541" y="442762"/>
                </a:cubicBezTo>
                <a:lnTo>
                  <a:pt x="1540042" y="433137"/>
                </a:lnTo>
                <a:cubicBezTo>
                  <a:pt x="1552876" y="426720"/>
                  <a:pt x="1564700" y="417661"/>
                  <a:pt x="1578543" y="413886"/>
                </a:cubicBezTo>
                <a:cubicBezTo>
                  <a:pt x="1683360" y="385299"/>
                  <a:pt x="1613792" y="425680"/>
                  <a:pt x="1674796" y="385010"/>
                </a:cubicBezTo>
                <a:cubicBezTo>
                  <a:pt x="1729339" y="391427"/>
                  <a:pt x="1783506" y="404261"/>
                  <a:pt x="1838425" y="404261"/>
                </a:cubicBezTo>
                <a:cubicBezTo>
                  <a:pt x="1858717" y="404261"/>
                  <a:pt x="1876741" y="390841"/>
                  <a:pt x="1896177" y="385010"/>
                </a:cubicBezTo>
                <a:cubicBezTo>
                  <a:pt x="1908848" y="381209"/>
                  <a:pt x="1921663" y="377751"/>
                  <a:pt x="1934678" y="375385"/>
                </a:cubicBezTo>
                <a:cubicBezTo>
                  <a:pt x="1998516" y="363778"/>
                  <a:pt x="2050604" y="361714"/>
                  <a:pt x="2117558" y="356135"/>
                </a:cubicBezTo>
                <a:cubicBezTo>
                  <a:pt x="2149642" y="359343"/>
                  <a:pt x="2182118" y="359818"/>
                  <a:pt x="2213810" y="365760"/>
                </a:cubicBezTo>
                <a:cubicBezTo>
                  <a:pt x="2233754" y="369499"/>
                  <a:pt x="2251664" y="381030"/>
                  <a:pt x="2271562" y="385010"/>
                </a:cubicBezTo>
                <a:cubicBezTo>
                  <a:pt x="2338825" y="398464"/>
                  <a:pt x="2303551" y="391947"/>
                  <a:pt x="2377440" y="404261"/>
                </a:cubicBezTo>
                <a:cubicBezTo>
                  <a:pt x="2393482" y="410678"/>
                  <a:pt x="2408318" y="422496"/>
                  <a:pt x="2425566" y="423511"/>
                </a:cubicBezTo>
                <a:cubicBezTo>
                  <a:pt x="2466328" y="425909"/>
                  <a:pt x="2559989" y="411183"/>
                  <a:pt x="2608446" y="404261"/>
                </a:cubicBezTo>
                <a:cubicBezTo>
                  <a:pt x="2640530" y="407469"/>
                  <a:pt x="2673881" y="404403"/>
                  <a:pt x="2704699" y="413886"/>
                </a:cubicBezTo>
                <a:cubicBezTo>
                  <a:pt x="2717709" y="417889"/>
                  <a:pt x="2724861" y="432305"/>
                  <a:pt x="2733575" y="442762"/>
                </a:cubicBezTo>
                <a:cubicBezTo>
                  <a:pt x="2760777" y="475405"/>
                  <a:pt x="2747128" y="464764"/>
                  <a:pt x="2762450" y="500514"/>
                </a:cubicBezTo>
                <a:cubicBezTo>
                  <a:pt x="2768102" y="513702"/>
                  <a:pt x="2775284" y="526181"/>
                  <a:pt x="2781701" y="539015"/>
                </a:cubicBezTo>
                <a:cubicBezTo>
                  <a:pt x="2772076" y="561474"/>
                  <a:pt x="2763752" y="584536"/>
                  <a:pt x="2752825" y="606391"/>
                </a:cubicBezTo>
                <a:cubicBezTo>
                  <a:pt x="2701721" y="708599"/>
                  <a:pt x="2760236" y="567379"/>
                  <a:pt x="2723949" y="664143"/>
                </a:cubicBezTo>
                <a:cubicBezTo>
                  <a:pt x="2717882" y="680321"/>
                  <a:pt x="2710765" y="696091"/>
                  <a:pt x="2704699" y="712269"/>
                </a:cubicBezTo>
                <a:cubicBezTo>
                  <a:pt x="2701137" y="721769"/>
                  <a:pt x="2702248" y="733971"/>
                  <a:pt x="2695074" y="741145"/>
                </a:cubicBezTo>
                <a:cubicBezTo>
                  <a:pt x="2684928" y="751291"/>
                  <a:pt x="2668249" y="752056"/>
                  <a:pt x="2656573" y="760396"/>
                </a:cubicBezTo>
                <a:cubicBezTo>
                  <a:pt x="2608418" y="794792"/>
                  <a:pt x="2645216" y="785243"/>
                  <a:pt x="2598821" y="827772"/>
                </a:cubicBezTo>
                <a:cubicBezTo>
                  <a:pt x="2444048" y="969648"/>
                  <a:pt x="2563577" y="864645"/>
                  <a:pt x="2483318" y="904775"/>
                </a:cubicBezTo>
                <a:cubicBezTo>
                  <a:pt x="2472971" y="909948"/>
                  <a:pt x="2463855" y="917301"/>
                  <a:pt x="2454442" y="924025"/>
                </a:cubicBezTo>
                <a:cubicBezTo>
                  <a:pt x="2441388" y="933349"/>
                  <a:pt x="2430836" y="946943"/>
                  <a:pt x="2415941" y="952901"/>
                </a:cubicBezTo>
                <a:cubicBezTo>
                  <a:pt x="2397821" y="960149"/>
                  <a:pt x="2377440" y="959318"/>
                  <a:pt x="2358189" y="962526"/>
                </a:cubicBezTo>
                <a:cubicBezTo>
                  <a:pt x="2294712" y="1004846"/>
                  <a:pt x="2364696" y="961847"/>
                  <a:pt x="2242686" y="1010652"/>
                </a:cubicBezTo>
                <a:cubicBezTo>
                  <a:pt x="2185140" y="1033671"/>
                  <a:pt x="2210951" y="1024439"/>
                  <a:pt x="2165684" y="1039528"/>
                </a:cubicBezTo>
                <a:cubicBezTo>
                  <a:pt x="2159267" y="1049153"/>
                  <a:pt x="2156478" y="1062665"/>
                  <a:pt x="2146434" y="1068404"/>
                </a:cubicBezTo>
                <a:cubicBezTo>
                  <a:pt x="2132230" y="1076521"/>
                  <a:pt x="2113827" y="1072856"/>
                  <a:pt x="2098307" y="1078029"/>
                </a:cubicBezTo>
                <a:cubicBezTo>
                  <a:pt x="2084695" y="1082566"/>
                  <a:pt x="2072918" y="1091452"/>
                  <a:pt x="2059806" y="1097280"/>
                </a:cubicBezTo>
                <a:cubicBezTo>
                  <a:pt x="2044017" y="1104297"/>
                  <a:pt x="2027134" y="1108803"/>
                  <a:pt x="2011680" y="1116530"/>
                </a:cubicBezTo>
                <a:cubicBezTo>
                  <a:pt x="2001333" y="1121703"/>
                  <a:pt x="1993151" y="1130608"/>
                  <a:pt x="1982804" y="1135781"/>
                </a:cubicBezTo>
                <a:cubicBezTo>
                  <a:pt x="1964266" y="1145050"/>
                  <a:pt x="1933929" y="1148863"/>
                  <a:pt x="1915427" y="1155031"/>
                </a:cubicBezTo>
                <a:cubicBezTo>
                  <a:pt x="1899036" y="1160495"/>
                  <a:pt x="1884136" y="1170397"/>
                  <a:pt x="1867301" y="1174282"/>
                </a:cubicBezTo>
                <a:cubicBezTo>
                  <a:pt x="1842096" y="1180099"/>
                  <a:pt x="1815814" y="1179655"/>
                  <a:pt x="1790299" y="1183907"/>
                </a:cubicBezTo>
                <a:cubicBezTo>
                  <a:pt x="1736276" y="1192911"/>
                  <a:pt x="1768703" y="1191712"/>
                  <a:pt x="1722922" y="1203158"/>
                </a:cubicBezTo>
                <a:cubicBezTo>
                  <a:pt x="1696019" y="1209884"/>
                  <a:pt x="1642785" y="1218118"/>
                  <a:pt x="1617044" y="1222408"/>
                </a:cubicBezTo>
                <a:cubicBezTo>
                  <a:pt x="1559292" y="1219200"/>
                  <a:pt x="1501369" y="1218267"/>
                  <a:pt x="1443789" y="1212783"/>
                </a:cubicBezTo>
                <a:cubicBezTo>
                  <a:pt x="1433689" y="1211821"/>
                  <a:pt x="1425060" y="1203158"/>
                  <a:pt x="1414914" y="1203158"/>
                </a:cubicBezTo>
                <a:cubicBezTo>
                  <a:pt x="1350665" y="1203158"/>
                  <a:pt x="1286577" y="1209575"/>
                  <a:pt x="1222408" y="1212783"/>
                </a:cubicBezTo>
                <a:cubicBezTo>
                  <a:pt x="1148614" y="1209575"/>
                  <a:pt x="1074673" y="1208823"/>
                  <a:pt x="1001027" y="1203158"/>
                </a:cubicBezTo>
                <a:cubicBezTo>
                  <a:pt x="990911" y="1202380"/>
                  <a:pt x="981227" y="1188995"/>
                  <a:pt x="972152" y="1193532"/>
                </a:cubicBezTo>
                <a:cubicBezTo>
                  <a:pt x="963077" y="1198069"/>
                  <a:pt x="970449" y="1216070"/>
                  <a:pt x="962526" y="1222408"/>
                </a:cubicBezTo>
                <a:cubicBezTo>
                  <a:pt x="952196" y="1230672"/>
                  <a:pt x="936859" y="1228825"/>
                  <a:pt x="924025" y="1232034"/>
                </a:cubicBezTo>
                <a:cubicBezTo>
                  <a:pt x="885524" y="1228825"/>
                  <a:pt x="846818" y="1227514"/>
                  <a:pt x="808522" y="1222408"/>
                </a:cubicBezTo>
                <a:cubicBezTo>
                  <a:pt x="783792" y="1219111"/>
                  <a:pt x="763607" y="1201955"/>
                  <a:pt x="741145" y="1193532"/>
                </a:cubicBezTo>
                <a:cubicBezTo>
                  <a:pt x="728759" y="1188887"/>
                  <a:pt x="715364" y="1187541"/>
                  <a:pt x="702644" y="1183907"/>
                </a:cubicBezTo>
                <a:cubicBezTo>
                  <a:pt x="692888" y="1181120"/>
                  <a:pt x="683393" y="1177490"/>
                  <a:pt x="673768" y="1174282"/>
                </a:cubicBezTo>
                <a:cubicBezTo>
                  <a:pt x="664143" y="1167865"/>
                  <a:pt x="655949" y="1158433"/>
                  <a:pt x="644893" y="1155031"/>
                </a:cubicBezTo>
                <a:cubicBezTo>
                  <a:pt x="571684" y="1132505"/>
                  <a:pt x="499356" y="1131990"/>
                  <a:pt x="423512" y="1126156"/>
                </a:cubicBezTo>
                <a:cubicBezTo>
                  <a:pt x="410678" y="1122947"/>
                  <a:pt x="397730" y="1120164"/>
                  <a:pt x="385010" y="1116530"/>
                </a:cubicBezTo>
                <a:cubicBezTo>
                  <a:pt x="375255" y="1113743"/>
                  <a:pt x="365978" y="1109366"/>
                  <a:pt x="356135" y="1106905"/>
                </a:cubicBezTo>
                <a:lnTo>
                  <a:pt x="279133" y="1087655"/>
                </a:lnTo>
                <a:cubicBezTo>
                  <a:pt x="266299" y="1078030"/>
                  <a:pt x="252812" y="1069219"/>
                  <a:pt x="240632" y="1058779"/>
                </a:cubicBezTo>
                <a:cubicBezTo>
                  <a:pt x="230297" y="1049920"/>
                  <a:pt x="223575" y="1036657"/>
                  <a:pt x="211756" y="1029903"/>
                </a:cubicBezTo>
                <a:cubicBezTo>
                  <a:pt x="200270" y="1023340"/>
                  <a:pt x="186089" y="1023486"/>
                  <a:pt x="173255" y="1020278"/>
                </a:cubicBezTo>
                <a:cubicBezTo>
                  <a:pt x="154989" y="974613"/>
                  <a:pt x="158106" y="964081"/>
                  <a:pt x="115503" y="933650"/>
                </a:cubicBezTo>
                <a:cubicBezTo>
                  <a:pt x="107247" y="927753"/>
                  <a:pt x="96252" y="927233"/>
                  <a:pt x="86627" y="924025"/>
                </a:cubicBezTo>
                <a:cubicBezTo>
                  <a:pt x="43196" y="793729"/>
                  <a:pt x="77819" y="914973"/>
                  <a:pt x="57752" y="664143"/>
                </a:cubicBezTo>
                <a:cubicBezTo>
                  <a:pt x="57165" y="656804"/>
                  <a:pt x="43489" y="606742"/>
                  <a:pt x="38501" y="596766"/>
                </a:cubicBezTo>
                <a:cubicBezTo>
                  <a:pt x="30134" y="580033"/>
                  <a:pt x="19250" y="564682"/>
                  <a:pt x="9625" y="548640"/>
                </a:cubicBezTo>
                <a:cubicBezTo>
                  <a:pt x="6417" y="465221"/>
                  <a:pt x="0" y="381864"/>
                  <a:pt x="0" y="298383"/>
                </a:cubicBezTo>
                <a:cubicBezTo>
                  <a:pt x="0" y="288237"/>
                  <a:pt x="3287" y="277430"/>
                  <a:pt x="9625" y="269507"/>
                </a:cubicBezTo>
                <a:cubicBezTo>
                  <a:pt x="23194" y="252546"/>
                  <a:pt x="48357" y="246972"/>
                  <a:pt x="67377" y="240631"/>
                </a:cubicBezTo>
                <a:cubicBezTo>
                  <a:pt x="141972" y="141171"/>
                  <a:pt x="42270" y="264019"/>
                  <a:pt x="144379" y="173255"/>
                </a:cubicBezTo>
                <a:cubicBezTo>
                  <a:pt x="264408" y="66562"/>
                  <a:pt x="123948" y="164415"/>
                  <a:pt x="211756" y="105878"/>
                </a:cubicBezTo>
                <a:cubicBezTo>
                  <a:pt x="226978" y="75433"/>
                  <a:pt x="236222" y="46799"/>
                  <a:pt x="269507" y="28876"/>
                </a:cubicBezTo>
                <a:cubicBezTo>
                  <a:pt x="296307" y="14445"/>
                  <a:pt x="356135" y="0"/>
                  <a:pt x="356135" y="0"/>
                </a:cubicBezTo>
                <a:lnTo>
                  <a:pt x="539015" y="9625"/>
                </a:lnTo>
                <a:cubicBezTo>
                  <a:pt x="557064" y="14547"/>
                  <a:pt x="555571" y="43672"/>
                  <a:pt x="567890" y="57751"/>
                </a:cubicBezTo>
                <a:cubicBezTo>
                  <a:pt x="578454" y="69824"/>
                  <a:pt x="593338" y="77302"/>
                  <a:pt x="606392" y="86627"/>
                </a:cubicBezTo>
                <a:cubicBezTo>
                  <a:pt x="642785" y="112622"/>
                  <a:pt x="644252" y="110370"/>
                  <a:pt x="693019" y="134754"/>
                </a:cubicBezTo>
                <a:cubicBezTo>
                  <a:pt x="702644" y="150796"/>
                  <a:pt x="716261" y="165040"/>
                  <a:pt x="721895" y="182880"/>
                </a:cubicBezTo>
                <a:cubicBezTo>
                  <a:pt x="735728" y="226685"/>
                  <a:pt x="739628" y="273068"/>
                  <a:pt x="750770" y="317634"/>
                </a:cubicBezTo>
                <a:cubicBezTo>
                  <a:pt x="753979" y="330468"/>
                  <a:pt x="755185" y="343976"/>
                  <a:pt x="760396" y="356135"/>
                </a:cubicBezTo>
                <a:cubicBezTo>
                  <a:pt x="764953" y="366767"/>
                  <a:pt x="773229" y="375385"/>
                  <a:pt x="779646" y="385010"/>
                </a:cubicBezTo>
                <a:cubicBezTo>
                  <a:pt x="791955" y="434243"/>
                  <a:pt x="796342" y="466528"/>
                  <a:pt x="818147" y="510139"/>
                </a:cubicBezTo>
                <a:cubicBezTo>
                  <a:pt x="823320" y="520486"/>
                  <a:pt x="828365" y="531788"/>
                  <a:pt x="837398" y="539015"/>
                </a:cubicBezTo>
                <a:cubicBezTo>
                  <a:pt x="845321" y="545353"/>
                  <a:pt x="856649" y="545432"/>
                  <a:pt x="866274" y="548640"/>
                </a:cubicBezTo>
                <a:cubicBezTo>
                  <a:pt x="921009" y="603377"/>
                  <a:pt x="868308" y="559283"/>
                  <a:pt x="924025" y="587141"/>
                </a:cubicBezTo>
                <a:cubicBezTo>
                  <a:pt x="998669" y="624462"/>
                  <a:pt x="909189" y="591819"/>
                  <a:pt x="981777" y="616017"/>
                </a:cubicBezTo>
                <a:cubicBezTo>
                  <a:pt x="1036320" y="612808"/>
                  <a:pt x="1092568" y="620296"/>
                  <a:pt x="1145406" y="606391"/>
                </a:cubicBezTo>
                <a:cubicBezTo>
                  <a:pt x="1164788" y="601290"/>
                  <a:pt x="1170036" y="527195"/>
                  <a:pt x="1174282" y="519764"/>
                </a:cubicBezTo>
                <a:cubicBezTo>
                  <a:pt x="1198084" y="478112"/>
                  <a:pt x="1204039" y="518885"/>
                  <a:pt x="1232034" y="490888"/>
                </a:cubicBezTo>
                <a:lnTo>
                  <a:pt x="1203158" y="490888"/>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24" name="Grupo 23">
            <a:extLst>
              <a:ext uri="{FF2B5EF4-FFF2-40B4-BE49-F238E27FC236}">
                <a16:creationId xmlns:a16="http://schemas.microsoft.com/office/drawing/2014/main" id="{B504B983-0FB5-6241-8806-1892F1BEB0AB}"/>
              </a:ext>
            </a:extLst>
          </p:cNvPr>
          <p:cNvGrpSpPr/>
          <p:nvPr/>
        </p:nvGrpSpPr>
        <p:grpSpPr>
          <a:xfrm>
            <a:off x="7447967" y="4740552"/>
            <a:ext cx="2170250" cy="689906"/>
            <a:chOff x="7526335" y="2829827"/>
            <a:chExt cx="2329934" cy="741146"/>
          </a:xfrm>
          <a:solidFill>
            <a:schemeClr val="accent2"/>
          </a:solidFill>
        </p:grpSpPr>
        <p:sp>
          <p:nvSpPr>
            <p:cNvPr id="25" name="Forma libre: forma 24">
              <a:extLst>
                <a:ext uri="{FF2B5EF4-FFF2-40B4-BE49-F238E27FC236}">
                  <a16:creationId xmlns:a16="http://schemas.microsoft.com/office/drawing/2014/main" id="{0C193251-62BC-84AC-00C9-074435F838E5}"/>
                </a:ext>
              </a:extLst>
            </p:cNvPr>
            <p:cNvSpPr/>
            <p:nvPr/>
          </p:nvSpPr>
          <p:spPr>
            <a:xfrm>
              <a:off x="8323833" y="2938014"/>
              <a:ext cx="1532436" cy="632959"/>
            </a:xfrm>
            <a:custGeom>
              <a:avLst/>
              <a:gdLst>
                <a:gd name="connsiteX0" fmla="*/ 1089674 w 1532436"/>
                <a:gd name="connsiteY0" fmla="*/ 7317 h 632959"/>
                <a:gd name="connsiteX1" fmla="*/ 1089674 w 1532436"/>
                <a:gd name="connsiteY1" fmla="*/ 7317 h 632959"/>
                <a:gd name="connsiteX2" fmla="*/ 1176302 w 1532436"/>
                <a:gd name="connsiteY2" fmla="*/ 16942 h 632959"/>
                <a:gd name="connsiteX3" fmla="*/ 1234053 w 1532436"/>
                <a:gd name="connsiteY3" fmla="*/ 26567 h 632959"/>
                <a:gd name="connsiteX4" fmla="*/ 1445809 w 1532436"/>
                <a:gd name="connsiteY4" fmla="*/ 36192 h 632959"/>
                <a:gd name="connsiteX5" fmla="*/ 1522811 w 1532436"/>
                <a:gd name="connsiteY5" fmla="*/ 74693 h 632959"/>
                <a:gd name="connsiteX6" fmla="*/ 1532436 w 1532436"/>
                <a:gd name="connsiteY6" fmla="*/ 113194 h 632959"/>
                <a:gd name="connsiteX7" fmla="*/ 1522811 w 1532436"/>
                <a:gd name="connsiteY7" fmla="*/ 180571 h 632959"/>
                <a:gd name="connsiteX8" fmla="*/ 1493935 w 1532436"/>
                <a:gd name="connsiteY8" fmla="*/ 199822 h 632959"/>
                <a:gd name="connsiteX9" fmla="*/ 1426559 w 1532436"/>
                <a:gd name="connsiteY9" fmla="*/ 247948 h 632959"/>
                <a:gd name="connsiteX10" fmla="*/ 1397683 w 1532436"/>
                <a:gd name="connsiteY10" fmla="*/ 267199 h 632959"/>
                <a:gd name="connsiteX11" fmla="*/ 1359182 w 1532436"/>
                <a:gd name="connsiteY11" fmla="*/ 296074 h 632959"/>
                <a:gd name="connsiteX12" fmla="*/ 1320681 w 1532436"/>
                <a:gd name="connsiteY12" fmla="*/ 315325 h 632959"/>
                <a:gd name="connsiteX13" fmla="*/ 1262929 w 1532436"/>
                <a:gd name="connsiteY13" fmla="*/ 353826 h 632959"/>
                <a:gd name="connsiteX14" fmla="*/ 1205178 w 1532436"/>
                <a:gd name="connsiteY14" fmla="*/ 373077 h 632959"/>
                <a:gd name="connsiteX15" fmla="*/ 1089674 w 1532436"/>
                <a:gd name="connsiteY15" fmla="*/ 392327 h 632959"/>
                <a:gd name="connsiteX16" fmla="*/ 1060799 w 1532436"/>
                <a:gd name="connsiteY16" fmla="*/ 411578 h 632959"/>
                <a:gd name="connsiteX17" fmla="*/ 1012672 w 1532436"/>
                <a:gd name="connsiteY17" fmla="*/ 421203 h 632959"/>
                <a:gd name="connsiteX18" fmla="*/ 954921 w 1532436"/>
                <a:gd name="connsiteY18" fmla="*/ 478954 h 632959"/>
                <a:gd name="connsiteX19" fmla="*/ 926045 w 1532436"/>
                <a:gd name="connsiteY19" fmla="*/ 498205 h 632959"/>
                <a:gd name="connsiteX20" fmla="*/ 897169 w 1532436"/>
                <a:gd name="connsiteY20" fmla="*/ 527081 h 632959"/>
                <a:gd name="connsiteX21" fmla="*/ 858668 w 1532436"/>
                <a:gd name="connsiteY21" fmla="*/ 546331 h 632959"/>
                <a:gd name="connsiteX22" fmla="*/ 762415 w 1532436"/>
                <a:gd name="connsiteY22" fmla="*/ 575207 h 632959"/>
                <a:gd name="connsiteX23" fmla="*/ 733540 w 1532436"/>
                <a:gd name="connsiteY23" fmla="*/ 604083 h 632959"/>
                <a:gd name="connsiteX24" fmla="*/ 685413 w 1532436"/>
                <a:gd name="connsiteY24" fmla="*/ 613708 h 632959"/>
                <a:gd name="connsiteX25" fmla="*/ 656538 w 1532436"/>
                <a:gd name="connsiteY25" fmla="*/ 632959 h 632959"/>
                <a:gd name="connsiteX26" fmla="*/ 184900 w 1532436"/>
                <a:gd name="connsiteY26" fmla="*/ 604083 h 632959"/>
                <a:gd name="connsiteX27" fmla="*/ 127148 w 1532436"/>
                <a:gd name="connsiteY27" fmla="*/ 584832 h 632959"/>
                <a:gd name="connsiteX28" fmla="*/ 69396 w 1532436"/>
                <a:gd name="connsiteY28" fmla="*/ 555957 h 632959"/>
                <a:gd name="connsiteX29" fmla="*/ 2020 w 1532436"/>
                <a:gd name="connsiteY29" fmla="*/ 498205 h 632959"/>
                <a:gd name="connsiteX30" fmla="*/ 11645 w 1532436"/>
                <a:gd name="connsiteY30" fmla="*/ 401952 h 632959"/>
                <a:gd name="connsiteX31" fmla="*/ 40521 w 1532436"/>
                <a:gd name="connsiteY31" fmla="*/ 382702 h 632959"/>
                <a:gd name="connsiteX32" fmla="*/ 50146 w 1532436"/>
                <a:gd name="connsiteY32" fmla="*/ 344201 h 632959"/>
                <a:gd name="connsiteX33" fmla="*/ 98272 w 1532436"/>
                <a:gd name="connsiteY33" fmla="*/ 286449 h 632959"/>
                <a:gd name="connsiteX34" fmla="*/ 165649 w 1532436"/>
                <a:gd name="connsiteY34" fmla="*/ 209447 h 632959"/>
                <a:gd name="connsiteX35" fmla="*/ 213775 w 1532436"/>
                <a:gd name="connsiteY35" fmla="*/ 190197 h 632959"/>
                <a:gd name="connsiteX36" fmla="*/ 252276 w 1532436"/>
                <a:gd name="connsiteY36" fmla="*/ 170946 h 632959"/>
                <a:gd name="connsiteX37" fmla="*/ 281152 w 1532436"/>
                <a:gd name="connsiteY37" fmla="*/ 161321 h 632959"/>
                <a:gd name="connsiteX38" fmla="*/ 319653 w 1532436"/>
                <a:gd name="connsiteY38" fmla="*/ 142070 h 632959"/>
                <a:gd name="connsiteX39" fmla="*/ 348529 w 1532436"/>
                <a:gd name="connsiteY39" fmla="*/ 132445 h 632959"/>
                <a:gd name="connsiteX40" fmla="*/ 396655 w 1532436"/>
                <a:gd name="connsiteY40" fmla="*/ 113194 h 632959"/>
                <a:gd name="connsiteX41" fmla="*/ 435156 w 1532436"/>
                <a:gd name="connsiteY41" fmla="*/ 93944 h 632959"/>
                <a:gd name="connsiteX42" fmla="*/ 492908 w 1532436"/>
                <a:gd name="connsiteY42" fmla="*/ 84319 h 632959"/>
                <a:gd name="connsiteX43" fmla="*/ 569910 w 1532436"/>
                <a:gd name="connsiteY43" fmla="*/ 45818 h 632959"/>
                <a:gd name="connsiteX44" fmla="*/ 598786 w 1532436"/>
                <a:gd name="connsiteY44" fmla="*/ 36192 h 632959"/>
                <a:gd name="connsiteX45" fmla="*/ 954921 w 1532436"/>
                <a:gd name="connsiteY45" fmla="*/ 16942 h 632959"/>
                <a:gd name="connsiteX46" fmla="*/ 1089674 w 1532436"/>
                <a:gd name="connsiteY46" fmla="*/ 7317 h 63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32436" h="632959">
                  <a:moveTo>
                    <a:pt x="1089674" y="7317"/>
                  </a:moveTo>
                  <a:lnTo>
                    <a:pt x="1089674" y="7317"/>
                  </a:lnTo>
                  <a:cubicBezTo>
                    <a:pt x="1118550" y="10525"/>
                    <a:pt x="1147503" y="13102"/>
                    <a:pt x="1176302" y="16942"/>
                  </a:cubicBezTo>
                  <a:cubicBezTo>
                    <a:pt x="1195647" y="19521"/>
                    <a:pt x="1214587" y="25177"/>
                    <a:pt x="1234053" y="26567"/>
                  </a:cubicBezTo>
                  <a:cubicBezTo>
                    <a:pt x="1304532" y="31601"/>
                    <a:pt x="1375224" y="32984"/>
                    <a:pt x="1445809" y="36192"/>
                  </a:cubicBezTo>
                  <a:cubicBezTo>
                    <a:pt x="1455734" y="40162"/>
                    <a:pt x="1512327" y="58967"/>
                    <a:pt x="1522811" y="74693"/>
                  </a:cubicBezTo>
                  <a:cubicBezTo>
                    <a:pt x="1530149" y="85700"/>
                    <a:pt x="1529228" y="100360"/>
                    <a:pt x="1532436" y="113194"/>
                  </a:cubicBezTo>
                  <a:cubicBezTo>
                    <a:pt x="1529228" y="135653"/>
                    <a:pt x="1532025" y="159839"/>
                    <a:pt x="1522811" y="180571"/>
                  </a:cubicBezTo>
                  <a:cubicBezTo>
                    <a:pt x="1518113" y="191142"/>
                    <a:pt x="1502115" y="191642"/>
                    <a:pt x="1493935" y="199822"/>
                  </a:cubicBezTo>
                  <a:cubicBezTo>
                    <a:pt x="1440762" y="252996"/>
                    <a:pt x="1494115" y="231059"/>
                    <a:pt x="1426559" y="247948"/>
                  </a:cubicBezTo>
                  <a:cubicBezTo>
                    <a:pt x="1416934" y="254365"/>
                    <a:pt x="1407097" y="260475"/>
                    <a:pt x="1397683" y="267199"/>
                  </a:cubicBezTo>
                  <a:cubicBezTo>
                    <a:pt x="1384629" y="276523"/>
                    <a:pt x="1372786" y="287572"/>
                    <a:pt x="1359182" y="296074"/>
                  </a:cubicBezTo>
                  <a:cubicBezTo>
                    <a:pt x="1347014" y="303679"/>
                    <a:pt x="1332985" y="307943"/>
                    <a:pt x="1320681" y="315325"/>
                  </a:cubicBezTo>
                  <a:cubicBezTo>
                    <a:pt x="1300842" y="327229"/>
                    <a:pt x="1284878" y="346509"/>
                    <a:pt x="1262929" y="353826"/>
                  </a:cubicBezTo>
                  <a:cubicBezTo>
                    <a:pt x="1243679" y="360243"/>
                    <a:pt x="1225076" y="369098"/>
                    <a:pt x="1205178" y="373077"/>
                  </a:cubicBezTo>
                  <a:cubicBezTo>
                    <a:pt x="1134805" y="387151"/>
                    <a:pt x="1173247" y="380388"/>
                    <a:pt x="1089674" y="392327"/>
                  </a:cubicBezTo>
                  <a:cubicBezTo>
                    <a:pt x="1080049" y="398744"/>
                    <a:pt x="1071630" y="407516"/>
                    <a:pt x="1060799" y="411578"/>
                  </a:cubicBezTo>
                  <a:cubicBezTo>
                    <a:pt x="1045481" y="417322"/>
                    <a:pt x="1026474" y="412420"/>
                    <a:pt x="1012672" y="421203"/>
                  </a:cubicBezTo>
                  <a:cubicBezTo>
                    <a:pt x="989704" y="435819"/>
                    <a:pt x="977573" y="463853"/>
                    <a:pt x="954921" y="478954"/>
                  </a:cubicBezTo>
                  <a:cubicBezTo>
                    <a:pt x="945296" y="485371"/>
                    <a:pt x="934932" y="490799"/>
                    <a:pt x="926045" y="498205"/>
                  </a:cubicBezTo>
                  <a:cubicBezTo>
                    <a:pt x="915588" y="506919"/>
                    <a:pt x="908246" y="519169"/>
                    <a:pt x="897169" y="527081"/>
                  </a:cubicBezTo>
                  <a:cubicBezTo>
                    <a:pt x="885493" y="535421"/>
                    <a:pt x="871990" y="541002"/>
                    <a:pt x="858668" y="546331"/>
                  </a:cubicBezTo>
                  <a:cubicBezTo>
                    <a:pt x="819607" y="561955"/>
                    <a:pt x="800236" y="565752"/>
                    <a:pt x="762415" y="575207"/>
                  </a:cubicBezTo>
                  <a:cubicBezTo>
                    <a:pt x="752790" y="584832"/>
                    <a:pt x="745715" y="597996"/>
                    <a:pt x="733540" y="604083"/>
                  </a:cubicBezTo>
                  <a:cubicBezTo>
                    <a:pt x="718907" y="611399"/>
                    <a:pt x="700731" y="607964"/>
                    <a:pt x="685413" y="613708"/>
                  </a:cubicBezTo>
                  <a:cubicBezTo>
                    <a:pt x="674582" y="617770"/>
                    <a:pt x="666163" y="626542"/>
                    <a:pt x="656538" y="632959"/>
                  </a:cubicBezTo>
                  <a:cubicBezTo>
                    <a:pt x="451454" y="627562"/>
                    <a:pt x="352969" y="643628"/>
                    <a:pt x="184900" y="604083"/>
                  </a:cubicBezTo>
                  <a:cubicBezTo>
                    <a:pt x="165147" y="599435"/>
                    <a:pt x="145691" y="593073"/>
                    <a:pt x="127148" y="584832"/>
                  </a:cubicBezTo>
                  <a:cubicBezTo>
                    <a:pt x="15206" y="535080"/>
                    <a:pt x="174697" y="591056"/>
                    <a:pt x="69396" y="555957"/>
                  </a:cubicBezTo>
                  <a:cubicBezTo>
                    <a:pt x="65343" y="552917"/>
                    <a:pt x="3769" y="509572"/>
                    <a:pt x="2020" y="498205"/>
                  </a:cubicBezTo>
                  <a:cubicBezTo>
                    <a:pt x="-2883" y="466336"/>
                    <a:pt x="1448" y="432542"/>
                    <a:pt x="11645" y="401952"/>
                  </a:cubicBezTo>
                  <a:cubicBezTo>
                    <a:pt x="15303" y="390978"/>
                    <a:pt x="30896" y="389119"/>
                    <a:pt x="40521" y="382702"/>
                  </a:cubicBezTo>
                  <a:cubicBezTo>
                    <a:pt x="43729" y="369868"/>
                    <a:pt x="44935" y="356360"/>
                    <a:pt x="50146" y="344201"/>
                  </a:cubicBezTo>
                  <a:cubicBezTo>
                    <a:pt x="62302" y="315835"/>
                    <a:pt x="78448" y="309577"/>
                    <a:pt x="98272" y="286449"/>
                  </a:cubicBezTo>
                  <a:cubicBezTo>
                    <a:pt x="121921" y="258859"/>
                    <a:pt x="134039" y="230520"/>
                    <a:pt x="165649" y="209447"/>
                  </a:cubicBezTo>
                  <a:cubicBezTo>
                    <a:pt x="180025" y="199863"/>
                    <a:pt x="197986" y="197214"/>
                    <a:pt x="213775" y="190197"/>
                  </a:cubicBezTo>
                  <a:cubicBezTo>
                    <a:pt x="226887" y="184369"/>
                    <a:pt x="239088" y="176598"/>
                    <a:pt x="252276" y="170946"/>
                  </a:cubicBezTo>
                  <a:cubicBezTo>
                    <a:pt x="261602" y="166949"/>
                    <a:pt x="271826" y="165318"/>
                    <a:pt x="281152" y="161321"/>
                  </a:cubicBezTo>
                  <a:cubicBezTo>
                    <a:pt x="294340" y="155669"/>
                    <a:pt x="306465" y="147722"/>
                    <a:pt x="319653" y="142070"/>
                  </a:cubicBezTo>
                  <a:cubicBezTo>
                    <a:pt x="328979" y="138073"/>
                    <a:pt x="339029" y="136008"/>
                    <a:pt x="348529" y="132445"/>
                  </a:cubicBezTo>
                  <a:cubicBezTo>
                    <a:pt x="364707" y="126378"/>
                    <a:pt x="380866" y="120211"/>
                    <a:pt x="396655" y="113194"/>
                  </a:cubicBezTo>
                  <a:cubicBezTo>
                    <a:pt x="409767" y="107367"/>
                    <a:pt x="421413" y="98067"/>
                    <a:pt x="435156" y="93944"/>
                  </a:cubicBezTo>
                  <a:cubicBezTo>
                    <a:pt x="453849" y="88336"/>
                    <a:pt x="473657" y="87527"/>
                    <a:pt x="492908" y="84319"/>
                  </a:cubicBezTo>
                  <a:cubicBezTo>
                    <a:pt x="558024" y="62612"/>
                    <a:pt x="478988" y="91279"/>
                    <a:pt x="569910" y="45818"/>
                  </a:cubicBezTo>
                  <a:cubicBezTo>
                    <a:pt x="578985" y="41281"/>
                    <a:pt x="588882" y="38393"/>
                    <a:pt x="598786" y="36192"/>
                  </a:cubicBezTo>
                  <a:cubicBezTo>
                    <a:pt x="709094" y="11679"/>
                    <a:pt x="869563" y="19695"/>
                    <a:pt x="954921" y="16942"/>
                  </a:cubicBezTo>
                  <a:cubicBezTo>
                    <a:pt x="1052241" y="-15499"/>
                    <a:pt x="1067215" y="8921"/>
                    <a:pt x="1089674" y="7317"/>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Forma libre: forma 25">
              <a:extLst>
                <a:ext uri="{FF2B5EF4-FFF2-40B4-BE49-F238E27FC236}">
                  <a16:creationId xmlns:a16="http://schemas.microsoft.com/office/drawing/2014/main" id="{340008B3-3291-8625-AF3B-276A2D1BEA4C}"/>
                </a:ext>
              </a:extLst>
            </p:cNvPr>
            <p:cNvSpPr/>
            <p:nvPr/>
          </p:nvSpPr>
          <p:spPr>
            <a:xfrm>
              <a:off x="7863324" y="3147461"/>
              <a:ext cx="385527" cy="413886"/>
            </a:xfrm>
            <a:custGeom>
              <a:avLst/>
              <a:gdLst>
                <a:gd name="connsiteX0" fmla="*/ 385527 w 385527"/>
                <a:gd name="connsiteY0" fmla="*/ 77002 h 413886"/>
                <a:gd name="connsiteX1" fmla="*/ 385527 w 385527"/>
                <a:gd name="connsiteY1" fmla="*/ 77002 h 413886"/>
                <a:gd name="connsiteX2" fmla="*/ 356651 w 385527"/>
                <a:gd name="connsiteY2" fmla="*/ 192505 h 413886"/>
                <a:gd name="connsiteX3" fmla="*/ 318150 w 385527"/>
                <a:gd name="connsiteY3" fmla="*/ 269507 h 413886"/>
                <a:gd name="connsiteX4" fmla="*/ 308524 w 385527"/>
                <a:gd name="connsiteY4" fmla="*/ 365760 h 413886"/>
                <a:gd name="connsiteX5" fmla="*/ 270023 w 385527"/>
                <a:gd name="connsiteY5" fmla="*/ 385011 h 413886"/>
                <a:gd name="connsiteX6" fmla="*/ 241148 w 385527"/>
                <a:gd name="connsiteY6" fmla="*/ 394636 h 413886"/>
                <a:gd name="connsiteX7" fmla="*/ 173771 w 385527"/>
                <a:gd name="connsiteY7" fmla="*/ 413886 h 413886"/>
                <a:gd name="connsiteX8" fmla="*/ 106394 w 385527"/>
                <a:gd name="connsiteY8" fmla="*/ 404261 h 413886"/>
                <a:gd name="connsiteX9" fmla="*/ 48642 w 385527"/>
                <a:gd name="connsiteY9" fmla="*/ 385011 h 413886"/>
                <a:gd name="connsiteX10" fmla="*/ 10141 w 385527"/>
                <a:gd name="connsiteY10" fmla="*/ 375385 h 413886"/>
                <a:gd name="connsiteX11" fmla="*/ 10141 w 385527"/>
                <a:gd name="connsiteY11" fmla="*/ 298383 h 413886"/>
                <a:gd name="connsiteX12" fmla="*/ 19767 w 385527"/>
                <a:gd name="connsiteY12" fmla="*/ 269507 h 413886"/>
                <a:gd name="connsiteX13" fmla="*/ 77518 w 385527"/>
                <a:gd name="connsiteY13" fmla="*/ 211756 h 413886"/>
                <a:gd name="connsiteX14" fmla="*/ 96769 w 385527"/>
                <a:gd name="connsiteY14" fmla="*/ 163630 h 413886"/>
                <a:gd name="connsiteX15" fmla="*/ 106394 w 385527"/>
                <a:gd name="connsiteY15" fmla="*/ 134754 h 413886"/>
                <a:gd name="connsiteX16" fmla="*/ 135270 w 385527"/>
                <a:gd name="connsiteY16" fmla="*/ 86627 h 413886"/>
                <a:gd name="connsiteX17" fmla="*/ 193021 w 385527"/>
                <a:gd name="connsiteY17" fmla="*/ 19251 h 413886"/>
                <a:gd name="connsiteX18" fmla="*/ 241148 w 385527"/>
                <a:gd name="connsiteY18" fmla="*/ 0 h 413886"/>
                <a:gd name="connsiteX19" fmla="*/ 356651 w 385527"/>
                <a:gd name="connsiteY19" fmla="*/ 19251 h 413886"/>
                <a:gd name="connsiteX20" fmla="*/ 385527 w 385527"/>
                <a:gd name="connsiteY20" fmla="*/ 77002 h 41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5527" h="413886">
                  <a:moveTo>
                    <a:pt x="385527" y="77002"/>
                  </a:moveTo>
                  <a:lnTo>
                    <a:pt x="385527" y="77002"/>
                  </a:lnTo>
                  <a:cubicBezTo>
                    <a:pt x="370492" y="212311"/>
                    <a:pt x="393662" y="124651"/>
                    <a:pt x="356651" y="192505"/>
                  </a:cubicBezTo>
                  <a:cubicBezTo>
                    <a:pt x="342909" y="217698"/>
                    <a:pt x="318150" y="269507"/>
                    <a:pt x="318150" y="269507"/>
                  </a:cubicBezTo>
                  <a:cubicBezTo>
                    <a:pt x="314941" y="301591"/>
                    <a:pt x="320926" y="335996"/>
                    <a:pt x="308524" y="365760"/>
                  </a:cubicBezTo>
                  <a:cubicBezTo>
                    <a:pt x="303005" y="379005"/>
                    <a:pt x="283211" y="379359"/>
                    <a:pt x="270023" y="385011"/>
                  </a:cubicBezTo>
                  <a:cubicBezTo>
                    <a:pt x="260698" y="389008"/>
                    <a:pt x="250866" y="391721"/>
                    <a:pt x="241148" y="394636"/>
                  </a:cubicBezTo>
                  <a:cubicBezTo>
                    <a:pt x="218775" y="401348"/>
                    <a:pt x="196230" y="407469"/>
                    <a:pt x="173771" y="413886"/>
                  </a:cubicBezTo>
                  <a:cubicBezTo>
                    <a:pt x="151312" y="410678"/>
                    <a:pt x="128500" y="409362"/>
                    <a:pt x="106394" y="404261"/>
                  </a:cubicBezTo>
                  <a:cubicBezTo>
                    <a:pt x="86622" y="399698"/>
                    <a:pt x="68328" y="389933"/>
                    <a:pt x="48642" y="385011"/>
                  </a:cubicBezTo>
                  <a:lnTo>
                    <a:pt x="10141" y="375385"/>
                  </a:lnTo>
                  <a:cubicBezTo>
                    <a:pt x="-3628" y="334077"/>
                    <a:pt x="-3133" y="351480"/>
                    <a:pt x="10141" y="298383"/>
                  </a:cubicBezTo>
                  <a:cubicBezTo>
                    <a:pt x="12602" y="288540"/>
                    <a:pt x="13538" y="277516"/>
                    <a:pt x="19767" y="269507"/>
                  </a:cubicBezTo>
                  <a:cubicBezTo>
                    <a:pt x="36481" y="248018"/>
                    <a:pt x="77518" y="211756"/>
                    <a:pt x="77518" y="211756"/>
                  </a:cubicBezTo>
                  <a:cubicBezTo>
                    <a:pt x="83935" y="195714"/>
                    <a:pt x="90702" y="179808"/>
                    <a:pt x="96769" y="163630"/>
                  </a:cubicBezTo>
                  <a:cubicBezTo>
                    <a:pt x="100332" y="154130"/>
                    <a:pt x="101857" y="143829"/>
                    <a:pt x="106394" y="134754"/>
                  </a:cubicBezTo>
                  <a:cubicBezTo>
                    <a:pt x="114761" y="118021"/>
                    <a:pt x="125355" y="102492"/>
                    <a:pt x="135270" y="86627"/>
                  </a:cubicBezTo>
                  <a:cubicBezTo>
                    <a:pt x="150820" y="61746"/>
                    <a:pt x="167941" y="35971"/>
                    <a:pt x="193021" y="19251"/>
                  </a:cubicBezTo>
                  <a:cubicBezTo>
                    <a:pt x="207397" y="9667"/>
                    <a:pt x="225106" y="6417"/>
                    <a:pt x="241148" y="0"/>
                  </a:cubicBezTo>
                  <a:cubicBezTo>
                    <a:pt x="279649" y="6417"/>
                    <a:pt x="319893" y="6123"/>
                    <a:pt x="356651" y="19251"/>
                  </a:cubicBezTo>
                  <a:cubicBezTo>
                    <a:pt x="367545" y="23142"/>
                    <a:pt x="380714" y="67377"/>
                    <a:pt x="385527" y="77002"/>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7" name="Forma libre: forma 26">
              <a:extLst>
                <a:ext uri="{FF2B5EF4-FFF2-40B4-BE49-F238E27FC236}">
                  <a16:creationId xmlns:a16="http://schemas.microsoft.com/office/drawing/2014/main" id="{32F71D1F-404A-C05C-46AF-F3FE10F49787}"/>
                </a:ext>
              </a:extLst>
            </p:cNvPr>
            <p:cNvSpPr/>
            <p:nvPr/>
          </p:nvSpPr>
          <p:spPr>
            <a:xfrm>
              <a:off x="7526335" y="2829827"/>
              <a:ext cx="337505" cy="231184"/>
            </a:xfrm>
            <a:custGeom>
              <a:avLst/>
              <a:gdLst>
                <a:gd name="connsiteX0" fmla="*/ 39122 w 337505"/>
                <a:gd name="connsiteY0" fmla="*/ 211756 h 231184"/>
                <a:gd name="connsiteX1" fmla="*/ 39122 w 337505"/>
                <a:gd name="connsiteY1" fmla="*/ 211756 h 231184"/>
                <a:gd name="connsiteX2" fmla="*/ 135374 w 337505"/>
                <a:gd name="connsiteY2" fmla="*/ 231007 h 231184"/>
                <a:gd name="connsiteX3" fmla="*/ 222002 w 337505"/>
                <a:gd name="connsiteY3" fmla="*/ 211756 h 231184"/>
                <a:gd name="connsiteX4" fmla="*/ 241252 w 337505"/>
                <a:gd name="connsiteY4" fmla="*/ 182880 h 231184"/>
                <a:gd name="connsiteX5" fmla="*/ 270128 w 337505"/>
                <a:gd name="connsiteY5" fmla="*/ 163630 h 231184"/>
                <a:gd name="connsiteX6" fmla="*/ 337505 w 337505"/>
                <a:gd name="connsiteY6" fmla="*/ 105878 h 231184"/>
                <a:gd name="connsiteX7" fmla="*/ 289379 w 337505"/>
                <a:gd name="connsiteY7" fmla="*/ 0 h 231184"/>
                <a:gd name="connsiteX8" fmla="*/ 164250 w 337505"/>
                <a:gd name="connsiteY8" fmla="*/ 28876 h 231184"/>
                <a:gd name="connsiteX9" fmla="*/ 116124 w 337505"/>
                <a:gd name="connsiteY9" fmla="*/ 48127 h 231184"/>
                <a:gd name="connsiteX10" fmla="*/ 58372 w 337505"/>
                <a:gd name="connsiteY10" fmla="*/ 67377 h 231184"/>
                <a:gd name="connsiteX11" fmla="*/ 39122 w 337505"/>
                <a:gd name="connsiteY11" fmla="*/ 105878 h 231184"/>
                <a:gd name="connsiteX12" fmla="*/ 29497 w 337505"/>
                <a:gd name="connsiteY12" fmla="*/ 134754 h 231184"/>
                <a:gd name="connsiteX13" fmla="*/ 621 w 337505"/>
                <a:gd name="connsiteY13" fmla="*/ 173255 h 231184"/>
                <a:gd name="connsiteX14" fmla="*/ 39122 w 337505"/>
                <a:gd name="connsiteY14" fmla="*/ 211756 h 23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7505" h="231184">
                  <a:moveTo>
                    <a:pt x="39122" y="211756"/>
                  </a:moveTo>
                  <a:lnTo>
                    <a:pt x="39122" y="211756"/>
                  </a:lnTo>
                  <a:cubicBezTo>
                    <a:pt x="71206" y="218173"/>
                    <a:pt x="102718" y="228966"/>
                    <a:pt x="135374" y="231007"/>
                  </a:cubicBezTo>
                  <a:cubicBezTo>
                    <a:pt x="163901" y="232790"/>
                    <a:pt x="195007" y="220754"/>
                    <a:pt x="222002" y="211756"/>
                  </a:cubicBezTo>
                  <a:cubicBezTo>
                    <a:pt x="228419" y="202131"/>
                    <a:pt x="233072" y="191060"/>
                    <a:pt x="241252" y="182880"/>
                  </a:cubicBezTo>
                  <a:cubicBezTo>
                    <a:pt x="249432" y="174700"/>
                    <a:pt x="260715" y="170354"/>
                    <a:pt x="270128" y="163630"/>
                  </a:cubicBezTo>
                  <a:cubicBezTo>
                    <a:pt x="313343" y="132763"/>
                    <a:pt x="302526" y="140857"/>
                    <a:pt x="337505" y="105878"/>
                  </a:cubicBezTo>
                  <a:cubicBezTo>
                    <a:pt x="336008" y="99143"/>
                    <a:pt x="334941" y="0"/>
                    <a:pt x="289379" y="0"/>
                  </a:cubicBezTo>
                  <a:cubicBezTo>
                    <a:pt x="261296" y="0"/>
                    <a:pt x="199943" y="15491"/>
                    <a:pt x="164250" y="28876"/>
                  </a:cubicBezTo>
                  <a:cubicBezTo>
                    <a:pt x="148072" y="34943"/>
                    <a:pt x="132362" y="42222"/>
                    <a:pt x="116124" y="48127"/>
                  </a:cubicBezTo>
                  <a:cubicBezTo>
                    <a:pt x="97054" y="55062"/>
                    <a:pt x="58372" y="67377"/>
                    <a:pt x="58372" y="67377"/>
                  </a:cubicBezTo>
                  <a:cubicBezTo>
                    <a:pt x="51955" y="80211"/>
                    <a:pt x="44774" y="92690"/>
                    <a:pt x="39122" y="105878"/>
                  </a:cubicBezTo>
                  <a:cubicBezTo>
                    <a:pt x="35125" y="115204"/>
                    <a:pt x="34531" y="125945"/>
                    <a:pt x="29497" y="134754"/>
                  </a:cubicBezTo>
                  <a:cubicBezTo>
                    <a:pt x="21538" y="148682"/>
                    <a:pt x="4842" y="157778"/>
                    <a:pt x="621" y="173255"/>
                  </a:cubicBezTo>
                  <a:cubicBezTo>
                    <a:pt x="-5288" y="194923"/>
                    <a:pt x="32705" y="205339"/>
                    <a:pt x="39122" y="21175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cxnSp>
        <p:nvCxnSpPr>
          <p:cNvPr id="34" name="Conector recto 33">
            <a:extLst>
              <a:ext uri="{FF2B5EF4-FFF2-40B4-BE49-F238E27FC236}">
                <a16:creationId xmlns:a16="http://schemas.microsoft.com/office/drawing/2014/main" id="{A36D88BF-98D9-BE04-64C3-27155822EDEE}"/>
              </a:ext>
            </a:extLst>
          </p:cNvPr>
          <p:cNvCxnSpPr/>
          <p:nvPr/>
        </p:nvCxnSpPr>
        <p:spPr>
          <a:xfrm>
            <a:off x="8397266" y="3977717"/>
            <a:ext cx="0" cy="2138335"/>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8377B2CB-F98D-9B0F-34B9-A75484336AF9}"/>
              </a:ext>
            </a:extLst>
          </p:cNvPr>
          <p:cNvSpPr txBox="1"/>
          <p:nvPr/>
        </p:nvSpPr>
        <p:spPr>
          <a:xfrm>
            <a:off x="9049593" y="4174986"/>
            <a:ext cx="439544" cy="2031325"/>
          </a:xfrm>
          <a:prstGeom prst="rect">
            <a:avLst/>
          </a:prstGeom>
          <a:noFill/>
        </p:spPr>
        <p:txBody>
          <a:bodyPr wrap="none" rtlCol="0">
            <a:spAutoFit/>
          </a:bodyPr>
          <a:lstStyle/>
          <a:p>
            <a:r>
              <a:rPr lang="es-AR"/>
              <a:t>FN</a:t>
            </a:r>
          </a:p>
          <a:p>
            <a:endParaRPr lang="es-AR"/>
          </a:p>
          <a:p>
            <a:endParaRPr lang="es-AR"/>
          </a:p>
          <a:p>
            <a:endParaRPr lang="es-AR"/>
          </a:p>
          <a:p>
            <a:endParaRPr lang="es-AR"/>
          </a:p>
          <a:p>
            <a:endParaRPr lang="es-AR"/>
          </a:p>
          <a:p>
            <a:r>
              <a:rPr lang="es-AR"/>
              <a:t>FS</a:t>
            </a:r>
          </a:p>
        </p:txBody>
      </p:sp>
      <p:sp>
        <p:nvSpPr>
          <p:cNvPr id="36" name="CuadroTexto 35">
            <a:extLst>
              <a:ext uri="{FF2B5EF4-FFF2-40B4-BE49-F238E27FC236}">
                <a16:creationId xmlns:a16="http://schemas.microsoft.com/office/drawing/2014/main" id="{29E1D371-E224-4661-2288-F55CF1264A82}"/>
              </a:ext>
            </a:extLst>
          </p:cNvPr>
          <p:cNvSpPr txBox="1"/>
          <p:nvPr/>
        </p:nvSpPr>
        <p:spPr>
          <a:xfrm>
            <a:off x="7613330" y="3972755"/>
            <a:ext cx="440698" cy="2308324"/>
          </a:xfrm>
          <a:prstGeom prst="rect">
            <a:avLst/>
          </a:prstGeom>
          <a:noFill/>
        </p:spPr>
        <p:txBody>
          <a:bodyPr wrap="none" rtlCol="0">
            <a:spAutoFit/>
          </a:bodyPr>
          <a:lstStyle/>
          <a:p>
            <a:r>
              <a:rPr lang="es-AR" dirty="0"/>
              <a:t>FO</a:t>
            </a:r>
          </a:p>
          <a:p>
            <a:endParaRPr lang="es-AR" dirty="0"/>
          </a:p>
          <a:p>
            <a:endParaRPr lang="es-AR" dirty="0"/>
          </a:p>
          <a:p>
            <a:endParaRPr lang="es-AR" dirty="0"/>
          </a:p>
          <a:p>
            <a:endParaRPr lang="es-AR" dirty="0"/>
          </a:p>
          <a:p>
            <a:endParaRPr lang="es-AR" dirty="0"/>
          </a:p>
          <a:p>
            <a:endParaRPr lang="es-AR" dirty="0"/>
          </a:p>
          <a:p>
            <a:r>
              <a:rPr lang="es-AR" dirty="0"/>
              <a:t>FO</a:t>
            </a:r>
          </a:p>
        </p:txBody>
      </p:sp>
      <p:sp>
        <p:nvSpPr>
          <p:cNvPr id="40" name="Rectángulo 39">
            <a:extLst>
              <a:ext uri="{FF2B5EF4-FFF2-40B4-BE49-F238E27FC236}">
                <a16:creationId xmlns:a16="http://schemas.microsoft.com/office/drawing/2014/main" id="{1AE6B7ED-6E72-A6A6-2C58-81E2978E0995}"/>
              </a:ext>
            </a:extLst>
          </p:cNvPr>
          <p:cNvSpPr/>
          <p:nvPr/>
        </p:nvSpPr>
        <p:spPr>
          <a:xfrm>
            <a:off x="10789545" y="5167780"/>
            <a:ext cx="231006" cy="159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1" name="Rectángulo 40">
            <a:extLst>
              <a:ext uri="{FF2B5EF4-FFF2-40B4-BE49-F238E27FC236}">
                <a16:creationId xmlns:a16="http://schemas.microsoft.com/office/drawing/2014/main" id="{BE70E7C8-D110-FD4E-B529-7DAB170172EB}"/>
              </a:ext>
            </a:extLst>
          </p:cNvPr>
          <p:cNvSpPr/>
          <p:nvPr/>
        </p:nvSpPr>
        <p:spPr>
          <a:xfrm>
            <a:off x="10788134" y="5421498"/>
            <a:ext cx="231006" cy="159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2" name="Rectángulo 41">
            <a:extLst>
              <a:ext uri="{FF2B5EF4-FFF2-40B4-BE49-F238E27FC236}">
                <a16:creationId xmlns:a16="http://schemas.microsoft.com/office/drawing/2014/main" id="{0907A457-3D83-E3F5-5122-5002E22B5BE7}"/>
              </a:ext>
            </a:extLst>
          </p:cNvPr>
          <p:cNvSpPr/>
          <p:nvPr/>
        </p:nvSpPr>
        <p:spPr>
          <a:xfrm>
            <a:off x="10788134" y="5647874"/>
            <a:ext cx="231006" cy="159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3" name="CuadroTexto 42">
            <a:extLst>
              <a:ext uri="{FF2B5EF4-FFF2-40B4-BE49-F238E27FC236}">
                <a16:creationId xmlns:a16="http://schemas.microsoft.com/office/drawing/2014/main" id="{D651594D-56EE-7A94-B1DF-48B0051A13AC}"/>
              </a:ext>
            </a:extLst>
          </p:cNvPr>
          <p:cNvSpPr txBox="1"/>
          <p:nvPr/>
        </p:nvSpPr>
        <p:spPr>
          <a:xfrm>
            <a:off x="10977563" y="5090362"/>
            <a:ext cx="623889" cy="276999"/>
          </a:xfrm>
          <a:prstGeom prst="rect">
            <a:avLst/>
          </a:prstGeom>
          <a:noFill/>
        </p:spPr>
        <p:txBody>
          <a:bodyPr wrap="none" rtlCol="0">
            <a:spAutoFit/>
          </a:bodyPr>
          <a:lstStyle/>
          <a:p>
            <a:r>
              <a:rPr lang="es-AR" sz="1200">
                <a:latin typeface="Arial" panose="020B0604020202020204" pitchFamily="34" charset="0"/>
                <a:cs typeface="Arial" panose="020B0604020202020204" pitchFamily="34" charset="0"/>
              </a:rPr>
              <a:t>&lt;10% </a:t>
            </a:r>
          </a:p>
        </p:txBody>
      </p:sp>
      <p:sp>
        <p:nvSpPr>
          <p:cNvPr id="44" name="CuadroTexto 43">
            <a:extLst>
              <a:ext uri="{FF2B5EF4-FFF2-40B4-BE49-F238E27FC236}">
                <a16:creationId xmlns:a16="http://schemas.microsoft.com/office/drawing/2014/main" id="{766BDB53-67F6-208B-14BC-0242CD65608B}"/>
              </a:ext>
            </a:extLst>
          </p:cNvPr>
          <p:cNvSpPr txBox="1"/>
          <p:nvPr/>
        </p:nvSpPr>
        <p:spPr>
          <a:xfrm>
            <a:off x="10999340" y="5362498"/>
            <a:ext cx="1019831" cy="276999"/>
          </a:xfrm>
          <a:prstGeom prst="rect">
            <a:avLst/>
          </a:prstGeom>
          <a:noFill/>
        </p:spPr>
        <p:txBody>
          <a:bodyPr wrap="none" rtlCol="0">
            <a:spAutoFit/>
          </a:bodyPr>
          <a:lstStyle/>
          <a:p>
            <a:r>
              <a:rPr lang="es-AR" sz="1200">
                <a:latin typeface="Arial" panose="020B0604020202020204" pitchFamily="34" charset="0"/>
                <a:cs typeface="Arial" panose="020B0604020202020204" pitchFamily="34" charset="0"/>
              </a:rPr>
              <a:t>&lt;15%&gt;10% </a:t>
            </a:r>
          </a:p>
        </p:txBody>
      </p:sp>
      <p:sp>
        <p:nvSpPr>
          <p:cNvPr id="45" name="CuadroTexto 44">
            <a:extLst>
              <a:ext uri="{FF2B5EF4-FFF2-40B4-BE49-F238E27FC236}">
                <a16:creationId xmlns:a16="http://schemas.microsoft.com/office/drawing/2014/main" id="{EAD0213F-45A5-461D-27E4-B5A179FA1380}"/>
              </a:ext>
            </a:extLst>
          </p:cNvPr>
          <p:cNvSpPr txBox="1"/>
          <p:nvPr/>
        </p:nvSpPr>
        <p:spPr>
          <a:xfrm>
            <a:off x="10999340" y="5598915"/>
            <a:ext cx="623889" cy="276999"/>
          </a:xfrm>
          <a:prstGeom prst="rect">
            <a:avLst/>
          </a:prstGeom>
          <a:noFill/>
        </p:spPr>
        <p:txBody>
          <a:bodyPr wrap="none" rtlCol="0">
            <a:spAutoFit/>
          </a:bodyPr>
          <a:lstStyle/>
          <a:p>
            <a:r>
              <a:rPr lang="es-AR" sz="1200">
                <a:latin typeface="Arial" panose="020B0604020202020204" pitchFamily="34" charset="0"/>
                <a:cs typeface="Arial" panose="020B0604020202020204" pitchFamily="34" charset="0"/>
              </a:rPr>
              <a:t>&gt;15% </a:t>
            </a:r>
          </a:p>
        </p:txBody>
      </p:sp>
      <p:sp>
        <p:nvSpPr>
          <p:cNvPr id="46" name="CuadroTexto 45">
            <a:extLst>
              <a:ext uri="{FF2B5EF4-FFF2-40B4-BE49-F238E27FC236}">
                <a16:creationId xmlns:a16="http://schemas.microsoft.com/office/drawing/2014/main" id="{3363B00A-832E-F83E-9862-4F810C7062B3}"/>
              </a:ext>
            </a:extLst>
          </p:cNvPr>
          <p:cNvSpPr txBox="1"/>
          <p:nvPr/>
        </p:nvSpPr>
        <p:spPr>
          <a:xfrm rot="19904202">
            <a:off x="8885607" y="5107676"/>
            <a:ext cx="708848" cy="215444"/>
          </a:xfrm>
          <a:prstGeom prst="rect">
            <a:avLst/>
          </a:prstGeom>
          <a:noFill/>
        </p:spPr>
        <p:txBody>
          <a:bodyPr wrap="none" rtlCol="0">
            <a:spAutoFit/>
          </a:bodyPr>
          <a:lstStyle/>
          <a:p>
            <a:r>
              <a:rPr lang="es-AR" sz="800"/>
              <a:t>&gt;2500 </a:t>
            </a:r>
            <a:r>
              <a:rPr lang="es-AR" sz="800" err="1"/>
              <a:t>mbbp</a:t>
            </a:r>
            <a:endParaRPr lang="es-AR" sz="800"/>
          </a:p>
        </p:txBody>
      </p:sp>
      <p:sp>
        <p:nvSpPr>
          <p:cNvPr id="47" name="CuadroTexto 46">
            <a:extLst>
              <a:ext uri="{FF2B5EF4-FFF2-40B4-BE49-F238E27FC236}">
                <a16:creationId xmlns:a16="http://schemas.microsoft.com/office/drawing/2014/main" id="{3F5F4907-A907-078C-28BF-147EDCF85883}"/>
              </a:ext>
            </a:extLst>
          </p:cNvPr>
          <p:cNvSpPr txBox="1"/>
          <p:nvPr/>
        </p:nvSpPr>
        <p:spPr>
          <a:xfrm rot="19904202">
            <a:off x="9134714" y="5137948"/>
            <a:ext cx="708848" cy="215444"/>
          </a:xfrm>
          <a:prstGeom prst="rect">
            <a:avLst/>
          </a:prstGeom>
          <a:noFill/>
        </p:spPr>
        <p:txBody>
          <a:bodyPr wrap="none" rtlCol="0">
            <a:spAutoFit/>
          </a:bodyPr>
          <a:lstStyle/>
          <a:p>
            <a:r>
              <a:rPr lang="es-AR" sz="800"/>
              <a:t>&gt;1900 </a:t>
            </a:r>
            <a:r>
              <a:rPr lang="es-AR" sz="800" err="1"/>
              <a:t>mbbp</a:t>
            </a:r>
            <a:endParaRPr lang="es-AR" sz="800"/>
          </a:p>
        </p:txBody>
      </p:sp>
      <p:sp>
        <p:nvSpPr>
          <p:cNvPr id="48" name="CuadroTexto 47">
            <a:extLst>
              <a:ext uri="{FF2B5EF4-FFF2-40B4-BE49-F238E27FC236}">
                <a16:creationId xmlns:a16="http://schemas.microsoft.com/office/drawing/2014/main" id="{3C97FD23-5317-5A0E-58C6-CF7781771024}"/>
              </a:ext>
            </a:extLst>
          </p:cNvPr>
          <p:cNvSpPr txBox="1"/>
          <p:nvPr/>
        </p:nvSpPr>
        <p:spPr>
          <a:xfrm rot="17982405">
            <a:off x="7484534" y="5089356"/>
            <a:ext cx="708848" cy="215444"/>
          </a:xfrm>
          <a:prstGeom prst="rect">
            <a:avLst/>
          </a:prstGeom>
          <a:noFill/>
        </p:spPr>
        <p:txBody>
          <a:bodyPr wrap="none" rtlCol="0">
            <a:spAutoFit/>
          </a:bodyPr>
          <a:lstStyle/>
          <a:p>
            <a:r>
              <a:rPr lang="es-AR" sz="800"/>
              <a:t>&gt;1500 </a:t>
            </a:r>
            <a:r>
              <a:rPr lang="es-AR" sz="800" err="1"/>
              <a:t>mbbp</a:t>
            </a:r>
            <a:endParaRPr lang="es-AR" sz="800"/>
          </a:p>
        </p:txBody>
      </p:sp>
      <p:sp>
        <p:nvSpPr>
          <p:cNvPr id="49" name="CuadroTexto 48">
            <a:extLst>
              <a:ext uri="{FF2B5EF4-FFF2-40B4-BE49-F238E27FC236}">
                <a16:creationId xmlns:a16="http://schemas.microsoft.com/office/drawing/2014/main" id="{ECCD3426-8B0B-A87D-F32C-CE2C2C8A404E}"/>
              </a:ext>
            </a:extLst>
          </p:cNvPr>
          <p:cNvSpPr txBox="1"/>
          <p:nvPr/>
        </p:nvSpPr>
        <p:spPr>
          <a:xfrm>
            <a:off x="7374600" y="4285922"/>
            <a:ext cx="657552" cy="215444"/>
          </a:xfrm>
          <a:prstGeom prst="rect">
            <a:avLst/>
          </a:prstGeom>
          <a:noFill/>
        </p:spPr>
        <p:txBody>
          <a:bodyPr wrap="none" rtlCol="0">
            <a:spAutoFit/>
          </a:bodyPr>
          <a:lstStyle/>
          <a:p>
            <a:r>
              <a:rPr lang="es-AR" sz="800"/>
              <a:t>&gt;800 </a:t>
            </a:r>
            <a:r>
              <a:rPr lang="es-AR" sz="800" err="1"/>
              <a:t>mbbp</a:t>
            </a:r>
            <a:endParaRPr lang="es-AR" sz="800"/>
          </a:p>
        </p:txBody>
      </p:sp>
      <p:sp>
        <p:nvSpPr>
          <p:cNvPr id="50" name="CuadroTexto 49">
            <a:extLst>
              <a:ext uri="{FF2B5EF4-FFF2-40B4-BE49-F238E27FC236}">
                <a16:creationId xmlns:a16="http://schemas.microsoft.com/office/drawing/2014/main" id="{76CEACB9-4348-613E-BA96-D0A8B535E1C3}"/>
              </a:ext>
            </a:extLst>
          </p:cNvPr>
          <p:cNvSpPr txBox="1"/>
          <p:nvPr/>
        </p:nvSpPr>
        <p:spPr>
          <a:xfrm>
            <a:off x="10449415" y="6041899"/>
            <a:ext cx="1491114" cy="246221"/>
          </a:xfrm>
          <a:prstGeom prst="rect">
            <a:avLst/>
          </a:prstGeom>
          <a:noFill/>
        </p:spPr>
        <p:txBody>
          <a:bodyPr wrap="none" rtlCol="0">
            <a:spAutoFit/>
          </a:bodyPr>
          <a:lstStyle/>
          <a:p>
            <a:r>
              <a:rPr lang="es-AR" sz="1000" dirty="0">
                <a:latin typeface="Arial" panose="020B0604020202020204" pitchFamily="34" charset="0"/>
                <a:cs typeface="Arial" panose="020B0604020202020204" pitchFamily="34" charset="0"/>
              </a:rPr>
              <a:t>Modificado de N. </a:t>
            </a:r>
            <a:r>
              <a:rPr lang="es-AR" sz="1000" dirty="0" err="1">
                <a:latin typeface="Arial" panose="020B0604020202020204" pitchFamily="34" charset="0"/>
                <a:cs typeface="Arial" panose="020B0604020202020204" pitchFamily="34" charset="0"/>
              </a:rPr>
              <a:t>Urrez</a:t>
            </a:r>
            <a:endParaRPr lang="es-AR" sz="1000" dirty="0">
              <a:latin typeface="Arial" panose="020B0604020202020204" pitchFamily="34" charset="0"/>
              <a:cs typeface="Arial" panose="020B0604020202020204" pitchFamily="34" charset="0"/>
            </a:endParaRPr>
          </a:p>
        </p:txBody>
      </p:sp>
      <p:sp>
        <p:nvSpPr>
          <p:cNvPr id="51" name="CuadroTexto 50">
            <a:extLst>
              <a:ext uri="{FF2B5EF4-FFF2-40B4-BE49-F238E27FC236}">
                <a16:creationId xmlns:a16="http://schemas.microsoft.com/office/drawing/2014/main" id="{F53FE8BA-E153-7C05-6182-4F88A2275547}"/>
              </a:ext>
            </a:extLst>
          </p:cNvPr>
          <p:cNvSpPr txBox="1"/>
          <p:nvPr/>
        </p:nvSpPr>
        <p:spPr>
          <a:xfrm>
            <a:off x="10717051" y="4828791"/>
            <a:ext cx="917239" cy="276999"/>
          </a:xfrm>
          <a:prstGeom prst="rect">
            <a:avLst/>
          </a:prstGeom>
          <a:noFill/>
        </p:spPr>
        <p:txBody>
          <a:bodyPr wrap="none" rtlCol="0">
            <a:spAutoFit/>
          </a:bodyPr>
          <a:lstStyle/>
          <a:p>
            <a:r>
              <a:rPr lang="es-AR" sz="1200" dirty="0">
                <a:latin typeface="Arial" panose="020B0604020202020204" pitchFamily="34" charset="0"/>
                <a:cs typeface="Arial" panose="020B0604020202020204" pitchFamily="34" charset="0"/>
              </a:rPr>
              <a:t>Porosidad </a:t>
            </a:r>
          </a:p>
        </p:txBody>
      </p:sp>
      <p:sp>
        <p:nvSpPr>
          <p:cNvPr id="52" name="CuadroTexto 51">
            <a:extLst>
              <a:ext uri="{FF2B5EF4-FFF2-40B4-BE49-F238E27FC236}">
                <a16:creationId xmlns:a16="http://schemas.microsoft.com/office/drawing/2014/main" id="{4491648B-182B-5F18-7043-B9502C62652A}"/>
              </a:ext>
            </a:extLst>
          </p:cNvPr>
          <p:cNvSpPr txBox="1"/>
          <p:nvPr/>
        </p:nvSpPr>
        <p:spPr>
          <a:xfrm>
            <a:off x="0" y="1488399"/>
            <a:ext cx="12306199" cy="1991379"/>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s-AR" sz="1400" dirty="0">
                <a:latin typeface="Arial"/>
                <a:cs typeface="Arial"/>
              </a:rPr>
              <a:t>La Cuenca del Golfo San Jorge (CGSJ) es una cuenca madura</a:t>
            </a:r>
            <a:endParaRPr lang="en-US" dirty="0">
              <a:cs typeface="Calibri" panose="020F0502020204030204"/>
            </a:endParaRPr>
          </a:p>
          <a:p>
            <a:pPr marL="285750" indent="-285750">
              <a:lnSpc>
                <a:spcPct val="150000"/>
              </a:lnSpc>
              <a:buFont typeface="Arial" panose="020B0604020202020204" pitchFamily="34" charset="0"/>
              <a:buChar char="•"/>
            </a:pPr>
            <a:r>
              <a:rPr lang="es-AR" sz="1400" dirty="0">
                <a:latin typeface="Arial"/>
                <a:cs typeface="Arial"/>
              </a:rPr>
              <a:t>&gt; de 100 años de actividad</a:t>
            </a:r>
          </a:p>
          <a:p>
            <a:pPr marL="285750" indent="-285750">
              <a:lnSpc>
                <a:spcPct val="150000"/>
              </a:lnSpc>
              <a:buFont typeface="Arial" panose="020B0604020202020204" pitchFamily="34" charset="0"/>
              <a:buChar char="•"/>
            </a:pPr>
            <a:r>
              <a:rPr lang="es-AR" sz="1400" dirty="0">
                <a:latin typeface="Arial"/>
                <a:cs typeface="Arial"/>
              </a:rPr>
              <a:t>Los nuevos proyectos primarios buscan rocas que antes eran consideradas marginales, sea por calidad y/o profundidad</a:t>
            </a:r>
          </a:p>
          <a:p>
            <a:pPr marL="285750" indent="-285750">
              <a:lnSpc>
                <a:spcPct val="150000"/>
              </a:lnSpc>
              <a:buFont typeface="Arial" panose="020B0604020202020204" pitchFamily="34" charset="0"/>
              <a:buChar char="•"/>
            </a:pPr>
            <a:r>
              <a:rPr lang="es-AR" sz="1400" dirty="0">
                <a:latin typeface="Arial"/>
                <a:cs typeface="Arial"/>
              </a:rPr>
              <a:t>La puesta en producción de esos reservorios, en muchos casos, necesita de estimulación hidráulica</a:t>
            </a:r>
          </a:p>
          <a:p>
            <a:pPr marL="285750" indent="-285750">
              <a:lnSpc>
                <a:spcPct val="150000"/>
              </a:lnSpc>
              <a:buFont typeface="Arial" panose="020B0604020202020204" pitchFamily="34" charset="0"/>
              <a:buChar char="•"/>
            </a:pPr>
            <a:r>
              <a:rPr lang="es-AR" sz="1400" dirty="0">
                <a:latin typeface="Arial"/>
                <a:cs typeface="Arial"/>
              </a:rPr>
              <a:t>Pero, ¿qué contactamos?¿qué pusimos en producción? Son preguntas recurrentes.</a:t>
            </a:r>
          </a:p>
          <a:p>
            <a:pPr marL="285750" indent="-285750">
              <a:lnSpc>
                <a:spcPct val="150000"/>
              </a:lnSpc>
              <a:buFont typeface="Arial" panose="020B0604020202020204" pitchFamily="34" charset="0"/>
              <a:buChar char="•"/>
            </a:pPr>
            <a:r>
              <a:rPr lang="es-AR" sz="1400" dirty="0">
                <a:latin typeface="Arial"/>
                <a:cs typeface="Arial"/>
              </a:rPr>
              <a:t>La técnica de arenas con trazador, al igual que el conjunto de otras técnicas, trata de brindar información sobre los reservorios contactados.</a:t>
            </a:r>
          </a:p>
        </p:txBody>
      </p:sp>
      <p:sp>
        <p:nvSpPr>
          <p:cNvPr id="53" name="CuadroTexto 11">
            <a:extLst>
              <a:ext uri="{FF2B5EF4-FFF2-40B4-BE49-F238E27FC236}">
                <a16:creationId xmlns:a16="http://schemas.microsoft.com/office/drawing/2014/main" id="{8BEB6C8E-0BCD-2AB7-9070-215712E246B8}"/>
              </a:ext>
            </a:extLst>
          </p:cNvPr>
          <p:cNvSpPr txBox="1"/>
          <p:nvPr/>
        </p:nvSpPr>
        <p:spPr>
          <a:xfrm>
            <a:off x="3947405" y="6488814"/>
            <a:ext cx="1932522" cy="261610"/>
          </a:xfrm>
          <a:prstGeom prst="rect">
            <a:avLst/>
          </a:prstGeom>
          <a:noFill/>
        </p:spPr>
        <p:txBody>
          <a:bodyPr wrap="square" lIns="91440" tIns="45720" rIns="91440" bIns="45720" anchor="t">
            <a:spAutoFit/>
          </a:bodyPr>
          <a:lstStyle/>
          <a:p>
            <a:pPr algn="ctr"/>
            <a:r>
              <a:rPr lang="es-AR" sz="1100" err="1">
                <a:latin typeface="Arial" panose="020B0604020202020204" pitchFamily="34" charset="0"/>
                <a:cs typeface="Arial" panose="020B0604020202020204" pitchFamily="34" charset="0"/>
              </a:rPr>
              <a:t>Sylwan</a:t>
            </a:r>
            <a:r>
              <a:rPr lang="es-AR" sz="1100">
                <a:latin typeface="Arial" panose="020B0604020202020204" pitchFamily="34" charset="0"/>
                <a:cs typeface="Arial" panose="020B0604020202020204" pitchFamily="34" charset="0"/>
              </a:rPr>
              <a:t> et al. (2008)</a:t>
            </a:r>
            <a:endParaRPr lang="en-US" sz="1100">
              <a:latin typeface="Arial" panose="020B0604020202020204" pitchFamily="34" charset="0"/>
              <a:cs typeface="Arial" panose="020B0604020202020204" pitchFamily="34" charset="0"/>
            </a:endParaRPr>
          </a:p>
        </p:txBody>
      </p:sp>
      <p:sp>
        <p:nvSpPr>
          <p:cNvPr id="3" name="Flecha: hacia arriba 2">
            <a:extLst>
              <a:ext uri="{FF2B5EF4-FFF2-40B4-BE49-F238E27FC236}">
                <a16:creationId xmlns:a16="http://schemas.microsoft.com/office/drawing/2014/main" id="{F0EE94DE-1D46-1EB5-CC78-1F00BCB9C158}"/>
              </a:ext>
            </a:extLst>
          </p:cNvPr>
          <p:cNvSpPr/>
          <p:nvPr/>
        </p:nvSpPr>
        <p:spPr>
          <a:xfrm>
            <a:off x="5181600" y="3972755"/>
            <a:ext cx="91294" cy="31316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CuadroTexto 7">
            <a:extLst>
              <a:ext uri="{FF2B5EF4-FFF2-40B4-BE49-F238E27FC236}">
                <a16:creationId xmlns:a16="http://schemas.microsoft.com/office/drawing/2014/main" id="{52894E13-1F70-85AC-8583-6DD2A6DF82EE}"/>
              </a:ext>
            </a:extLst>
          </p:cNvPr>
          <p:cNvSpPr txBox="1"/>
          <p:nvPr/>
        </p:nvSpPr>
        <p:spPr>
          <a:xfrm>
            <a:off x="7248092" y="3572948"/>
            <a:ext cx="3568606" cy="276999"/>
          </a:xfrm>
          <a:prstGeom prst="rect">
            <a:avLst/>
          </a:prstGeom>
          <a:noFill/>
        </p:spPr>
        <p:txBody>
          <a:bodyPr wrap="none" rtlCol="0">
            <a:spAutoFit/>
          </a:bodyPr>
          <a:lstStyle/>
          <a:p>
            <a:r>
              <a:rPr lang="es-AR" sz="1200" dirty="0">
                <a:latin typeface="Arial" panose="020B0604020202020204" pitchFamily="34" charset="0"/>
                <a:cs typeface="Arial" panose="020B0604020202020204" pitchFamily="34" charset="0"/>
              </a:rPr>
              <a:t>Esquema conceptual de </a:t>
            </a:r>
            <a:r>
              <a:rPr lang="es-AR" sz="1200" dirty="0" err="1">
                <a:latin typeface="Arial" panose="020B0604020202020204" pitchFamily="34" charset="0"/>
                <a:cs typeface="Arial" panose="020B0604020202020204" pitchFamily="34" charset="0"/>
              </a:rPr>
              <a:t>isoporosidad</a:t>
            </a:r>
            <a:r>
              <a:rPr lang="es-AR" sz="1200" dirty="0">
                <a:latin typeface="Arial" panose="020B0604020202020204" pitchFamily="34" charset="0"/>
                <a:cs typeface="Arial" panose="020B0604020202020204" pitchFamily="34" charset="0"/>
              </a:rPr>
              <a:t> en la CGSJ</a:t>
            </a:r>
          </a:p>
        </p:txBody>
      </p:sp>
      <p:sp>
        <p:nvSpPr>
          <p:cNvPr id="2" name="Marcador de número de diapositiva 1">
            <a:extLst>
              <a:ext uri="{FF2B5EF4-FFF2-40B4-BE49-F238E27FC236}">
                <a16:creationId xmlns:a16="http://schemas.microsoft.com/office/drawing/2014/main" id="{0B742B3B-2377-9C94-B306-35755EC717E8}"/>
              </a:ext>
            </a:extLst>
          </p:cNvPr>
          <p:cNvSpPr>
            <a:spLocks noGrp="1"/>
          </p:cNvSpPr>
          <p:nvPr>
            <p:ph type="sldNum" sz="quarter" idx="12"/>
          </p:nvPr>
        </p:nvSpPr>
        <p:spPr>
          <a:xfrm>
            <a:off x="11862067" y="6509912"/>
            <a:ext cx="2743200" cy="365125"/>
          </a:xfrm>
        </p:spPr>
        <p:txBody>
          <a:bodyPr/>
          <a:lstStyle/>
          <a:p>
            <a:fld id="{B07A84DF-77A3-4E82-B62C-977FB6CD7776}" type="slidenum">
              <a:rPr lang="es-AR" smtClean="0"/>
              <a:t>4</a:t>
            </a:fld>
            <a:endParaRPr lang="es-AR" dirty="0"/>
          </a:p>
        </p:txBody>
      </p:sp>
    </p:spTree>
    <p:extLst>
      <p:ext uri="{BB962C8B-B14F-4D97-AF65-F5344CB8AC3E}">
        <p14:creationId xmlns:p14="http://schemas.microsoft.com/office/powerpoint/2010/main" val="3332030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ABF8DE5-3608-4B24-DEDD-505121C97C6D}"/>
              </a:ext>
            </a:extLst>
          </p:cNvPr>
          <p:cNvSpPr txBox="1"/>
          <p:nvPr/>
        </p:nvSpPr>
        <p:spPr>
          <a:xfrm>
            <a:off x="0" y="1053300"/>
            <a:ext cx="12192000" cy="369332"/>
          </a:xfrm>
          <a:prstGeom prst="rect">
            <a:avLst/>
          </a:prstGeom>
        </p:spPr>
        <p:style>
          <a:lnRef idx="1">
            <a:schemeClr val="dk1"/>
          </a:lnRef>
          <a:fillRef idx="3">
            <a:schemeClr val="dk1"/>
          </a:fillRef>
          <a:effectRef idx="2">
            <a:schemeClr val="dk1"/>
          </a:effectRef>
          <a:fontRef idx="minor">
            <a:schemeClr val="lt1"/>
          </a:fontRef>
        </p:style>
        <p:txBody>
          <a:bodyPr wrap="square" lIns="91440" tIns="45720" rIns="91440" bIns="45720" rtlCol="0" anchor="t">
            <a:spAutoFit/>
          </a:bodyPr>
          <a:lstStyle/>
          <a:p>
            <a:r>
              <a:rPr lang="es-AR" dirty="0">
                <a:latin typeface="Arial"/>
                <a:cs typeface="Arial"/>
              </a:rPr>
              <a:t>Agente sostén usado con trazador y Metodología</a:t>
            </a:r>
          </a:p>
        </p:txBody>
      </p:sp>
      <p:sp>
        <p:nvSpPr>
          <p:cNvPr id="5" name="CuadroTexto 4">
            <a:extLst>
              <a:ext uri="{FF2B5EF4-FFF2-40B4-BE49-F238E27FC236}">
                <a16:creationId xmlns:a16="http://schemas.microsoft.com/office/drawing/2014/main" id="{81CF0954-1AEE-1AEB-22C4-7928E4006A0F}"/>
              </a:ext>
            </a:extLst>
          </p:cNvPr>
          <p:cNvSpPr txBox="1"/>
          <p:nvPr/>
        </p:nvSpPr>
        <p:spPr>
          <a:xfrm>
            <a:off x="586066" y="2797039"/>
            <a:ext cx="7265002" cy="338554"/>
          </a:xfrm>
          <a:prstGeom prst="rect">
            <a:avLst/>
          </a:prstGeom>
          <a:noFill/>
        </p:spPr>
        <p:txBody>
          <a:bodyPr wrap="none" lIns="91440" tIns="45720" rIns="91440" bIns="45720" rtlCol="0" anchor="t">
            <a:spAutoFit/>
          </a:bodyPr>
          <a:lstStyle/>
          <a:p>
            <a:r>
              <a:rPr lang="es-AR" sz="1600" dirty="0">
                <a:latin typeface="Arial"/>
                <a:cs typeface="Arial"/>
              </a:rPr>
              <a:t>Un tipo de óxido de Gd                     Resina                       Arena de fractura</a:t>
            </a:r>
          </a:p>
        </p:txBody>
      </p:sp>
      <p:sp>
        <p:nvSpPr>
          <p:cNvPr id="6" name="Signo más 5">
            <a:extLst>
              <a:ext uri="{FF2B5EF4-FFF2-40B4-BE49-F238E27FC236}">
                <a16:creationId xmlns:a16="http://schemas.microsoft.com/office/drawing/2014/main" id="{83D59905-949B-64A8-E202-805ADB3F6129}"/>
              </a:ext>
            </a:extLst>
          </p:cNvPr>
          <p:cNvSpPr/>
          <p:nvPr/>
        </p:nvSpPr>
        <p:spPr>
          <a:xfrm>
            <a:off x="3165870" y="2611793"/>
            <a:ext cx="587141" cy="72189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atin typeface="Arial" panose="020B0604020202020204" pitchFamily="34" charset="0"/>
              <a:cs typeface="Arial" panose="020B0604020202020204" pitchFamily="34" charset="0"/>
            </a:endParaRPr>
          </a:p>
        </p:txBody>
      </p:sp>
      <p:sp>
        <p:nvSpPr>
          <p:cNvPr id="7" name="Signo más 6">
            <a:extLst>
              <a:ext uri="{FF2B5EF4-FFF2-40B4-BE49-F238E27FC236}">
                <a16:creationId xmlns:a16="http://schemas.microsoft.com/office/drawing/2014/main" id="{C14C3574-1B54-5F07-BF06-D1779217F334}"/>
              </a:ext>
            </a:extLst>
          </p:cNvPr>
          <p:cNvSpPr/>
          <p:nvPr/>
        </p:nvSpPr>
        <p:spPr>
          <a:xfrm>
            <a:off x="4873942" y="2611969"/>
            <a:ext cx="587141" cy="72189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atin typeface="Arial" panose="020B0604020202020204" pitchFamily="34" charset="0"/>
              <a:cs typeface="Arial" panose="020B0604020202020204" pitchFamily="34" charset="0"/>
            </a:endParaRPr>
          </a:p>
        </p:txBody>
      </p:sp>
      <p:sp>
        <p:nvSpPr>
          <p:cNvPr id="8" name="Es igual a 7">
            <a:extLst>
              <a:ext uri="{FF2B5EF4-FFF2-40B4-BE49-F238E27FC236}">
                <a16:creationId xmlns:a16="http://schemas.microsoft.com/office/drawing/2014/main" id="{8678A3E3-7B00-C2F5-5626-466A110A082C}"/>
              </a:ext>
            </a:extLst>
          </p:cNvPr>
          <p:cNvSpPr/>
          <p:nvPr/>
        </p:nvSpPr>
        <p:spPr>
          <a:xfrm>
            <a:off x="7637461" y="2700110"/>
            <a:ext cx="587141" cy="54561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A860AA2F-3288-B8F7-8452-5CB768FF63B2}"/>
              </a:ext>
            </a:extLst>
          </p:cNvPr>
          <p:cNvPicPr>
            <a:picLocks noChangeAspect="1"/>
          </p:cNvPicPr>
          <p:nvPr/>
        </p:nvPicPr>
        <p:blipFill>
          <a:blip r:embed="rId2"/>
          <a:stretch>
            <a:fillRect/>
          </a:stretch>
        </p:blipFill>
        <p:spPr>
          <a:xfrm>
            <a:off x="8487689" y="1582774"/>
            <a:ext cx="2446059" cy="2565920"/>
          </a:xfrm>
          <a:prstGeom prst="rect">
            <a:avLst/>
          </a:prstGeom>
          <a:ln>
            <a:solidFill>
              <a:schemeClr val="tx1"/>
            </a:solidFill>
          </a:ln>
        </p:spPr>
      </p:pic>
      <p:sp>
        <p:nvSpPr>
          <p:cNvPr id="11" name="CuadroTexto 10">
            <a:extLst>
              <a:ext uri="{FF2B5EF4-FFF2-40B4-BE49-F238E27FC236}">
                <a16:creationId xmlns:a16="http://schemas.microsoft.com/office/drawing/2014/main" id="{CEEA81A6-E8EE-0E3F-F55A-EE2D7D9E1C48}"/>
              </a:ext>
            </a:extLst>
          </p:cNvPr>
          <p:cNvSpPr txBox="1"/>
          <p:nvPr/>
        </p:nvSpPr>
        <p:spPr>
          <a:xfrm>
            <a:off x="7850349" y="4600575"/>
            <a:ext cx="3825086" cy="338554"/>
          </a:xfrm>
          <a:prstGeom prst="rect">
            <a:avLst/>
          </a:prstGeom>
          <a:noFill/>
        </p:spPr>
        <p:txBody>
          <a:bodyPr wrap="none" rtlCol="0">
            <a:spAutoFit/>
          </a:bodyPr>
          <a:lstStyle/>
          <a:p>
            <a:r>
              <a:rPr lang="es-AR" sz="1600" dirty="0">
                <a:latin typeface="Arial" panose="020B0604020202020204" pitchFamily="34" charset="0"/>
                <a:cs typeface="Arial" panose="020B0604020202020204" pitchFamily="34" charset="0"/>
              </a:rPr>
              <a:t>Se mezcla con arena de fractura común</a:t>
            </a:r>
          </a:p>
        </p:txBody>
      </p:sp>
      <p:sp>
        <p:nvSpPr>
          <p:cNvPr id="12" name="CuadroTexto 11">
            <a:extLst>
              <a:ext uri="{FF2B5EF4-FFF2-40B4-BE49-F238E27FC236}">
                <a16:creationId xmlns:a16="http://schemas.microsoft.com/office/drawing/2014/main" id="{E437FDE0-C637-837D-8FDC-9F92301B4465}"/>
              </a:ext>
            </a:extLst>
          </p:cNvPr>
          <p:cNvSpPr txBox="1"/>
          <p:nvPr/>
        </p:nvSpPr>
        <p:spPr>
          <a:xfrm>
            <a:off x="8143920" y="4276631"/>
            <a:ext cx="2970685" cy="338554"/>
          </a:xfrm>
          <a:prstGeom prst="rect">
            <a:avLst/>
          </a:prstGeom>
          <a:noFill/>
        </p:spPr>
        <p:txBody>
          <a:bodyPr wrap="none" rtlCol="0">
            <a:spAutoFit/>
          </a:bodyPr>
          <a:lstStyle/>
          <a:p>
            <a:r>
              <a:rPr lang="es-AR" sz="1600" dirty="0">
                <a:latin typeface="Arial" panose="020B0604020202020204" pitchFamily="34" charset="0"/>
                <a:cs typeface="Arial" panose="020B0604020202020204" pitchFamily="34" charset="0"/>
              </a:rPr>
              <a:t>Arena de fractura con trazador</a:t>
            </a:r>
          </a:p>
        </p:txBody>
      </p:sp>
      <p:sp>
        <p:nvSpPr>
          <p:cNvPr id="14" name="Flecha: hacia abajo 13">
            <a:extLst>
              <a:ext uri="{FF2B5EF4-FFF2-40B4-BE49-F238E27FC236}">
                <a16:creationId xmlns:a16="http://schemas.microsoft.com/office/drawing/2014/main" id="{A9ADCE3A-DFC4-1611-0E54-8CB7A4E30EBE}"/>
              </a:ext>
            </a:extLst>
          </p:cNvPr>
          <p:cNvSpPr/>
          <p:nvPr/>
        </p:nvSpPr>
        <p:spPr>
          <a:xfrm>
            <a:off x="1396324" y="3242188"/>
            <a:ext cx="798896" cy="4596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DE958351-4C29-A316-1843-1C9EDB0EF524}"/>
              </a:ext>
            </a:extLst>
          </p:cNvPr>
          <p:cNvSpPr txBox="1"/>
          <p:nvPr/>
        </p:nvSpPr>
        <p:spPr>
          <a:xfrm>
            <a:off x="735115" y="3803749"/>
            <a:ext cx="2115066" cy="338554"/>
          </a:xfrm>
          <a:prstGeom prst="rect">
            <a:avLst/>
          </a:prstGeom>
          <a:noFill/>
        </p:spPr>
        <p:txBody>
          <a:bodyPr wrap="none" lIns="91440" tIns="45720" rIns="91440" bIns="45720" rtlCol="0" anchor="t">
            <a:spAutoFit/>
          </a:bodyPr>
          <a:lstStyle/>
          <a:p>
            <a:r>
              <a:rPr lang="es-AR" sz="1600" dirty="0">
                <a:latin typeface="Arial"/>
                <a:cs typeface="Arial"/>
              </a:rPr>
              <a:t>Trazador geoquímico</a:t>
            </a:r>
          </a:p>
        </p:txBody>
      </p:sp>
      <p:pic>
        <p:nvPicPr>
          <p:cNvPr id="16" name="Imagen 15">
            <a:extLst>
              <a:ext uri="{FF2B5EF4-FFF2-40B4-BE49-F238E27FC236}">
                <a16:creationId xmlns:a16="http://schemas.microsoft.com/office/drawing/2014/main" id="{5A06ECBB-E95D-78DD-BEC1-28A470A0563A}"/>
              </a:ext>
            </a:extLst>
          </p:cNvPr>
          <p:cNvPicPr>
            <a:picLocks noChangeAspect="1"/>
          </p:cNvPicPr>
          <p:nvPr/>
        </p:nvPicPr>
        <p:blipFill>
          <a:blip r:embed="rId3"/>
          <a:stretch>
            <a:fillRect/>
          </a:stretch>
        </p:blipFill>
        <p:spPr>
          <a:xfrm>
            <a:off x="5985495" y="3224259"/>
            <a:ext cx="1362633" cy="685779"/>
          </a:xfrm>
          <a:prstGeom prst="rect">
            <a:avLst/>
          </a:prstGeom>
          <a:ln>
            <a:solidFill>
              <a:schemeClr val="tx1"/>
            </a:solidFill>
          </a:ln>
        </p:spPr>
      </p:pic>
      <p:sp>
        <p:nvSpPr>
          <p:cNvPr id="17" name="CuadroTexto 16">
            <a:extLst>
              <a:ext uri="{FF2B5EF4-FFF2-40B4-BE49-F238E27FC236}">
                <a16:creationId xmlns:a16="http://schemas.microsoft.com/office/drawing/2014/main" id="{2BE8F87F-2C2B-22E0-D496-62DE06ABE573}"/>
              </a:ext>
            </a:extLst>
          </p:cNvPr>
          <p:cNvSpPr txBox="1"/>
          <p:nvPr/>
        </p:nvSpPr>
        <p:spPr>
          <a:xfrm>
            <a:off x="30132" y="5230881"/>
            <a:ext cx="12134974" cy="1569660"/>
          </a:xfrm>
          <a:prstGeom prst="rect">
            <a:avLst/>
          </a:prstGeom>
          <a:noFill/>
        </p:spPr>
        <p:txBody>
          <a:bodyPr wrap="square" lIns="91440" tIns="45720" rIns="91440" bIns="45720" rtlCol="0" anchor="t">
            <a:spAutoFit/>
          </a:bodyPr>
          <a:lstStyle/>
          <a:p>
            <a:pPr algn="just"/>
            <a:r>
              <a:rPr lang="es-AR" sz="1600" dirty="0">
                <a:latin typeface="Arial"/>
                <a:cs typeface="Arial"/>
              </a:rPr>
              <a:t>El uso de arenas con trazador busca, a través de su aplicación, establecer la altura mínima de crecimiento de fractura.</a:t>
            </a:r>
            <a:endParaRPr lang="en-US" sz="1600" dirty="0">
              <a:cs typeface="Calibri" panose="020F0502020204030204"/>
            </a:endParaRPr>
          </a:p>
          <a:p>
            <a:pPr algn="just"/>
            <a:endParaRPr lang="es-AR" sz="1600" dirty="0">
              <a:latin typeface="Arial" panose="020B0604020202020204" pitchFamily="34" charset="0"/>
              <a:cs typeface="Arial" panose="020B0604020202020204" pitchFamily="34" charset="0"/>
            </a:endParaRPr>
          </a:p>
          <a:p>
            <a:pPr algn="just"/>
            <a:r>
              <a:rPr lang="es-AR" sz="1600" dirty="0">
                <a:latin typeface="Arial"/>
                <a:cs typeface="Arial"/>
              </a:rPr>
              <a:t>El método consiste en registrar, con un perfil espectroscópico, la cantidad  natural de Gd en formación (roca) durante el </a:t>
            </a:r>
            <a:r>
              <a:rPr lang="es-AR" sz="1600" dirty="0" err="1">
                <a:latin typeface="Arial"/>
                <a:cs typeface="Arial"/>
              </a:rPr>
              <a:t>perfilaje</a:t>
            </a:r>
            <a:r>
              <a:rPr lang="es-AR" sz="1600" dirty="0">
                <a:latin typeface="Arial"/>
                <a:cs typeface="Arial"/>
              </a:rPr>
              <a:t> del pozo. Luego, en la terminación, se fractura con la arena con trazador y, posteriormente, se vuelve a registrar el perfil espectroscópico para establecer la anomalía creada en Gd por la estimulación con trazador respecto al registro inicial de la concentración natural en la roca. </a:t>
            </a:r>
            <a:endParaRPr lang="es-AR" sz="1600" dirty="0">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70A609F4-D8BD-989F-BA46-3F150D093667}"/>
              </a:ext>
            </a:extLst>
          </p:cNvPr>
          <p:cNvSpPr txBox="1"/>
          <p:nvPr/>
        </p:nvSpPr>
        <p:spPr>
          <a:xfrm>
            <a:off x="114261" y="4666816"/>
            <a:ext cx="3477234" cy="338554"/>
          </a:xfrm>
          <a:prstGeom prst="rect">
            <a:avLst/>
          </a:prstGeom>
          <a:noFill/>
        </p:spPr>
        <p:txBody>
          <a:bodyPr wrap="none" rtlCol="0">
            <a:spAutoFit/>
          </a:bodyPr>
          <a:lstStyle/>
          <a:p>
            <a:r>
              <a:rPr lang="es-AR" sz="1600" dirty="0">
                <a:solidFill>
                  <a:srgbClr val="002060"/>
                </a:solidFill>
                <a:latin typeface="Arial" panose="020B0604020202020204" pitchFamily="34" charset="0"/>
                <a:cs typeface="Arial" panose="020B0604020202020204" pitchFamily="34" charset="0"/>
              </a:rPr>
              <a:t>Metodología aplicada habitualmente</a:t>
            </a:r>
          </a:p>
        </p:txBody>
      </p:sp>
      <p:pic>
        <p:nvPicPr>
          <p:cNvPr id="19" name="Imagen 18">
            <a:extLst>
              <a:ext uri="{FF2B5EF4-FFF2-40B4-BE49-F238E27FC236}">
                <a16:creationId xmlns:a16="http://schemas.microsoft.com/office/drawing/2014/main" id="{980DB637-6925-7956-6AEB-275340595756}"/>
              </a:ext>
            </a:extLst>
          </p:cNvPr>
          <p:cNvPicPr>
            <a:picLocks noChangeAspect="1"/>
          </p:cNvPicPr>
          <p:nvPr/>
        </p:nvPicPr>
        <p:blipFill rotWithShape="1">
          <a:blip r:embed="rId4"/>
          <a:srcRect l="20913" t="12440" r="11217" b="-1"/>
          <a:stretch/>
        </p:blipFill>
        <p:spPr>
          <a:xfrm>
            <a:off x="3660562" y="275761"/>
            <a:ext cx="853440" cy="383697"/>
          </a:xfrm>
          <a:prstGeom prst="rect">
            <a:avLst/>
          </a:prstGeom>
        </p:spPr>
      </p:pic>
      <p:pic>
        <p:nvPicPr>
          <p:cNvPr id="20" name="Imagen 19">
            <a:extLst>
              <a:ext uri="{FF2B5EF4-FFF2-40B4-BE49-F238E27FC236}">
                <a16:creationId xmlns:a16="http://schemas.microsoft.com/office/drawing/2014/main" id="{894F5F79-9974-AE80-60BB-B27AB6A7D0AC}"/>
              </a:ext>
            </a:extLst>
          </p:cNvPr>
          <p:cNvPicPr>
            <a:picLocks noChangeAspect="1"/>
          </p:cNvPicPr>
          <p:nvPr/>
        </p:nvPicPr>
        <p:blipFill>
          <a:blip r:embed="rId5"/>
          <a:stretch>
            <a:fillRect/>
          </a:stretch>
        </p:blipFill>
        <p:spPr>
          <a:xfrm>
            <a:off x="7622421" y="226314"/>
            <a:ext cx="434539" cy="512533"/>
          </a:xfrm>
          <a:prstGeom prst="rect">
            <a:avLst/>
          </a:prstGeom>
        </p:spPr>
      </p:pic>
      <p:sp>
        <p:nvSpPr>
          <p:cNvPr id="2" name="Marcador de número de diapositiva 1">
            <a:extLst>
              <a:ext uri="{FF2B5EF4-FFF2-40B4-BE49-F238E27FC236}">
                <a16:creationId xmlns:a16="http://schemas.microsoft.com/office/drawing/2014/main" id="{B43766AC-A103-B534-113B-D1E2D5FDABF1}"/>
              </a:ext>
            </a:extLst>
          </p:cNvPr>
          <p:cNvSpPr>
            <a:spLocks noGrp="1"/>
          </p:cNvSpPr>
          <p:nvPr>
            <p:ph type="sldNum" sz="quarter" idx="12"/>
          </p:nvPr>
        </p:nvSpPr>
        <p:spPr>
          <a:xfrm>
            <a:off x="11905343" y="6515843"/>
            <a:ext cx="2743200" cy="365125"/>
          </a:xfrm>
        </p:spPr>
        <p:txBody>
          <a:bodyPr/>
          <a:lstStyle/>
          <a:p>
            <a:fld id="{B07A84DF-77A3-4E82-B62C-977FB6CD7776}" type="slidenum">
              <a:rPr lang="es-AR" smtClean="0"/>
              <a:t>5</a:t>
            </a:fld>
            <a:endParaRPr lang="es-AR" dirty="0"/>
          </a:p>
        </p:txBody>
      </p:sp>
    </p:spTree>
    <p:extLst>
      <p:ext uri="{BB962C8B-B14F-4D97-AF65-F5344CB8AC3E}">
        <p14:creationId xmlns:p14="http://schemas.microsoft.com/office/powerpoint/2010/main" val="1523330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25BFD22-5713-978A-E621-889945169939}"/>
              </a:ext>
            </a:extLst>
          </p:cNvPr>
          <p:cNvSpPr txBox="1"/>
          <p:nvPr/>
        </p:nvSpPr>
        <p:spPr>
          <a:xfrm>
            <a:off x="0" y="1080194"/>
            <a:ext cx="12192000"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AR" dirty="0">
                <a:latin typeface="Arial"/>
                <a:cs typeface="Arial"/>
              </a:rPr>
              <a:t>Hechos, hipótesis e innovación</a:t>
            </a:r>
          </a:p>
        </p:txBody>
      </p:sp>
      <p:sp>
        <p:nvSpPr>
          <p:cNvPr id="6" name="CuadroTexto 5">
            <a:extLst>
              <a:ext uri="{FF2B5EF4-FFF2-40B4-BE49-F238E27FC236}">
                <a16:creationId xmlns:a16="http://schemas.microsoft.com/office/drawing/2014/main" id="{56343DB3-B047-198D-BE7E-CCFF7A586A5D}"/>
              </a:ext>
            </a:extLst>
          </p:cNvPr>
          <p:cNvSpPr txBox="1"/>
          <p:nvPr/>
        </p:nvSpPr>
        <p:spPr>
          <a:xfrm>
            <a:off x="0" y="1523966"/>
            <a:ext cx="11916697" cy="2133405"/>
          </a:xfrm>
          <a:prstGeom prst="rect">
            <a:avLst/>
          </a:prstGeom>
          <a:noFill/>
        </p:spPr>
        <p:txBody>
          <a:bodyPr wrap="square" lIns="91440" tIns="45720" rIns="91440" bIns="45720" rtlCol="0" anchor="t">
            <a:spAutoFit/>
          </a:bodyPr>
          <a:lstStyle/>
          <a:p>
            <a:pPr marL="285750" indent="-285750" algn="just">
              <a:lnSpc>
                <a:spcPct val="120000"/>
              </a:lnSpc>
              <a:buFont typeface="Wingdings" panose="05000000000000000000" pitchFamily="2" charset="2"/>
              <a:buChar char="ü"/>
            </a:pPr>
            <a:r>
              <a:rPr lang="es-AR" sz="1600" dirty="0">
                <a:highlight>
                  <a:srgbClr val="00FF00"/>
                </a:highlight>
                <a:latin typeface="Arial"/>
                <a:cs typeface="Arial"/>
              </a:rPr>
              <a:t>Hecho:</a:t>
            </a:r>
            <a:r>
              <a:rPr lang="es-AR" sz="1600" dirty="0">
                <a:latin typeface="Arial"/>
                <a:cs typeface="Arial"/>
              </a:rPr>
              <a:t> el gadolinio es una tierra rara, por ende su concentración en la naturaleza es baja.</a:t>
            </a:r>
            <a:endParaRPr lang="en-US" dirty="0">
              <a:cs typeface="Calibri" panose="020F0502020204030204"/>
            </a:endParaRPr>
          </a:p>
          <a:p>
            <a:pPr marL="285750" indent="-285750" algn="just">
              <a:lnSpc>
                <a:spcPct val="120000"/>
              </a:lnSpc>
              <a:buFont typeface="Wingdings" panose="05000000000000000000" pitchFamily="2" charset="2"/>
              <a:buChar char="ü"/>
            </a:pPr>
            <a:r>
              <a:rPr lang="es-AR" sz="1600" dirty="0">
                <a:highlight>
                  <a:srgbClr val="00FF00"/>
                </a:highlight>
                <a:latin typeface="Arial"/>
                <a:cs typeface="Arial"/>
              </a:rPr>
              <a:t>Hecho:</a:t>
            </a:r>
            <a:r>
              <a:rPr lang="es-AR" sz="1600" dirty="0">
                <a:latin typeface="Arial"/>
                <a:cs typeface="Arial"/>
              </a:rPr>
              <a:t> las arenas con trazador están diseñadas para poseer una concentración más alta que los valores naturales de las rocas.</a:t>
            </a:r>
          </a:p>
          <a:p>
            <a:pPr marL="285750" indent="-285750" algn="just">
              <a:lnSpc>
                <a:spcPct val="120000"/>
              </a:lnSpc>
              <a:buFont typeface="Wingdings" panose="05000000000000000000" pitchFamily="2" charset="2"/>
              <a:buChar char="ü"/>
            </a:pPr>
            <a:r>
              <a:rPr lang="es-AR" sz="1600" dirty="0">
                <a:highlight>
                  <a:srgbClr val="00FFFF"/>
                </a:highlight>
                <a:latin typeface="Arial"/>
                <a:cs typeface="Arial"/>
              </a:rPr>
              <a:t>Hipótesis: </a:t>
            </a:r>
            <a:r>
              <a:rPr lang="es-AR" sz="1600" dirty="0">
                <a:latin typeface="Arial"/>
                <a:cs typeface="Arial"/>
              </a:rPr>
              <a:t>si existe tal diferencia en todas las rocas reservorios de la CGSJ, podemos prescindir del primer registro a pozo abierto, si disponemos de una base estadística fiable del valor de fondo geoquímico de Gd para las rocas reservorios.</a:t>
            </a:r>
          </a:p>
          <a:p>
            <a:pPr marL="285750" indent="-285750" algn="just">
              <a:lnSpc>
                <a:spcPct val="120000"/>
              </a:lnSpc>
              <a:buFont typeface="Wingdings" panose="05000000000000000000" pitchFamily="2" charset="2"/>
              <a:buChar char="ü"/>
            </a:pPr>
            <a:r>
              <a:rPr lang="es-AR" sz="1600" dirty="0">
                <a:highlight>
                  <a:srgbClr val="FFFF00"/>
                </a:highlight>
                <a:latin typeface="Arial"/>
                <a:cs typeface="Arial"/>
              </a:rPr>
              <a:t>Innovación:</a:t>
            </a:r>
            <a:r>
              <a:rPr lang="es-AR" sz="1600" dirty="0">
                <a:latin typeface="Arial"/>
                <a:cs typeface="Arial"/>
              </a:rPr>
              <a:t> contar con una base de datos geoquímica de la concentración de las rocas productivas de la CGSJ, permite evitar una carrera de perfiles e impacta en tiempos y costos de la aplicación de la metodología.</a:t>
            </a:r>
          </a:p>
        </p:txBody>
      </p:sp>
      <p:sp>
        <p:nvSpPr>
          <p:cNvPr id="8" name="CuadroTexto 7">
            <a:extLst>
              <a:ext uri="{FF2B5EF4-FFF2-40B4-BE49-F238E27FC236}">
                <a16:creationId xmlns:a16="http://schemas.microsoft.com/office/drawing/2014/main" id="{A7F45630-87EF-A629-6E79-5022B9B0DCD3}"/>
              </a:ext>
            </a:extLst>
          </p:cNvPr>
          <p:cNvSpPr txBox="1"/>
          <p:nvPr/>
        </p:nvSpPr>
        <p:spPr>
          <a:xfrm>
            <a:off x="96252" y="4507103"/>
            <a:ext cx="12095748" cy="2133405"/>
          </a:xfrm>
          <a:prstGeom prst="rect">
            <a:avLst/>
          </a:prstGeom>
          <a:noFill/>
        </p:spPr>
        <p:txBody>
          <a:bodyPr wrap="square" lIns="91440" tIns="45720" rIns="91440" bIns="45720" anchor="t">
            <a:spAutoFit/>
          </a:bodyPr>
          <a:lstStyle/>
          <a:p>
            <a:pPr marL="400050" indent="-400050" algn="just">
              <a:lnSpc>
                <a:spcPct val="120000"/>
              </a:lnSpc>
              <a:buFont typeface="+mj-lt"/>
              <a:buAutoNum type="romanUcPeriod"/>
            </a:pPr>
            <a:r>
              <a:rPr lang="es-MX" sz="1600" dirty="0">
                <a:solidFill>
                  <a:srgbClr val="000000"/>
                </a:solidFill>
                <a:latin typeface="Arial"/>
                <a:ea typeface="Times New Roman" panose="02020603050405020304" pitchFamily="18" charset="0"/>
                <a:cs typeface="Arial"/>
              </a:rPr>
              <a:t>Establecer, a partir de la información histórica, el fondo geoquímico para el Gd en las unidades geológicas productivas y en los principales flancos de la cuenca.</a:t>
            </a:r>
            <a:endParaRPr lang="es-AR" sz="1600" b="1" dirty="0">
              <a:solidFill>
                <a:srgbClr val="000000"/>
              </a:solidFill>
              <a:latin typeface="Arial"/>
              <a:ea typeface="Times New Roman" panose="02020603050405020304" pitchFamily="18" charset="0"/>
              <a:cs typeface="Arial"/>
            </a:endParaRPr>
          </a:p>
          <a:p>
            <a:pPr marL="400050" indent="-400050" algn="just">
              <a:lnSpc>
                <a:spcPct val="120000"/>
              </a:lnSpc>
              <a:buFont typeface="+mj-lt"/>
              <a:buAutoNum type="romanUcPeriod"/>
            </a:pPr>
            <a:r>
              <a:rPr lang="es-AR" sz="1600" dirty="0">
                <a:latin typeface="Arial"/>
                <a:cs typeface="Arial"/>
              </a:rPr>
              <a:t>Comparar los registros de Gd obtenidos con las distintas herramientas disponibles con datos de  concentración de Gd en rocas y sedimentos para validar si se encuentran en el mismo rango de concentración. </a:t>
            </a:r>
            <a:endParaRPr lang="es-AR" sz="1600" dirty="0">
              <a:latin typeface="Arial" panose="020B0604020202020204" pitchFamily="34" charset="0"/>
              <a:cs typeface="Arial" panose="020B0604020202020204" pitchFamily="34" charset="0"/>
            </a:endParaRPr>
          </a:p>
          <a:p>
            <a:pPr marL="400050" indent="-400050" algn="just">
              <a:lnSpc>
                <a:spcPct val="120000"/>
              </a:lnSpc>
              <a:buFont typeface="+mj-lt"/>
              <a:buAutoNum type="romanUcPeriod"/>
            </a:pPr>
            <a:r>
              <a:rPr lang="es-AR" sz="1600" dirty="0">
                <a:solidFill>
                  <a:srgbClr val="000000"/>
                </a:solidFill>
                <a:latin typeface="Arial"/>
                <a:cs typeface="Arial"/>
              </a:rPr>
              <a:t>Evaluar la respuesta de las distintas herramientas.</a:t>
            </a:r>
          </a:p>
          <a:p>
            <a:pPr marL="400050" indent="-400050" algn="just">
              <a:lnSpc>
                <a:spcPct val="120000"/>
              </a:lnSpc>
              <a:buFont typeface="+mj-lt"/>
              <a:buAutoNum type="romanUcPeriod"/>
            </a:pPr>
            <a:r>
              <a:rPr lang="es-MX" sz="1600" dirty="0">
                <a:latin typeface="Arial"/>
                <a:cs typeface="Arial"/>
              </a:rPr>
              <a:t>Determinar un procedimiento para que solamente con el perfil </a:t>
            </a:r>
            <a:r>
              <a:rPr lang="es-MX" sz="1600" dirty="0" err="1">
                <a:latin typeface="Arial"/>
                <a:cs typeface="Arial"/>
              </a:rPr>
              <a:t>postfractura</a:t>
            </a:r>
            <a:r>
              <a:rPr lang="es-MX" sz="1600" dirty="0">
                <a:latin typeface="Arial"/>
                <a:cs typeface="Arial"/>
              </a:rPr>
              <a:t> podamos definir con la mayor exactitud posible la altura vertical mínima que alcanza el desarrollo de la estimulación hidráulica </a:t>
            </a:r>
            <a:r>
              <a:rPr lang="es-AR" sz="1600" dirty="0">
                <a:latin typeface="Arial"/>
                <a:cs typeface="Arial"/>
              </a:rPr>
              <a:t>mediante la técnica de arenas trazadas con Gd.</a:t>
            </a:r>
            <a:endParaRPr lang="es-MX" sz="1600" dirty="0">
              <a:latin typeface="Arial"/>
              <a:cs typeface="Arial"/>
            </a:endParaRPr>
          </a:p>
        </p:txBody>
      </p:sp>
      <p:sp>
        <p:nvSpPr>
          <p:cNvPr id="9" name="CuadroTexto 8">
            <a:extLst>
              <a:ext uri="{FF2B5EF4-FFF2-40B4-BE49-F238E27FC236}">
                <a16:creationId xmlns:a16="http://schemas.microsoft.com/office/drawing/2014/main" id="{E7EA20E9-2E49-EB66-513D-6E94E4F880B8}"/>
              </a:ext>
            </a:extLst>
          </p:cNvPr>
          <p:cNvSpPr txBox="1"/>
          <p:nvPr/>
        </p:nvSpPr>
        <p:spPr>
          <a:xfrm>
            <a:off x="0" y="4054482"/>
            <a:ext cx="12192000"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AR">
                <a:latin typeface="Arial"/>
                <a:cs typeface="Arial"/>
              </a:rPr>
              <a:t>Objetivos</a:t>
            </a:r>
          </a:p>
        </p:txBody>
      </p:sp>
      <p:pic>
        <p:nvPicPr>
          <p:cNvPr id="10" name="Imagen 9">
            <a:extLst>
              <a:ext uri="{FF2B5EF4-FFF2-40B4-BE49-F238E27FC236}">
                <a16:creationId xmlns:a16="http://schemas.microsoft.com/office/drawing/2014/main" id="{C3297390-3951-DEAE-8824-58BD522BEE77}"/>
              </a:ext>
            </a:extLst>
          </p:cNvPr>
          <p:cNvPicPr>
            <a:picLocks noChangeAspect="1"/>
          </p:cNvPicPr>
          <p:nvPr/>
        </p:nvPicPr>
        <p:blipFill rotWithShape="1">
          <a:blip r:embed="rId2"/>
          <a:srcRect l="20913" t="12440" r="11217" b="-1"/>
          <a:stretch/>
        </p:blipFill>
        <p:spPr>
          <a:xfrm>
            <a:off x="3660562" y="275761"/>
            <a:ext cx="853440" cy="383697"/>
          </a:xfrm>
          <a:prstGeom prst="rect">
            <a:avLst/>
          </a:prstGeom>
        </p:spPr>
      </p:pic>
      <p:pic>
        <p:nvPicPr>
          <p:cNvPr id="11" name="Imagen 10">
            <a:extLst>
              <a:ext uri="{FF2B5EF4-FFF2-40B4-BE49-F238E27FC236}">
                <a16:creationId xmlns:a16="http://schemas.microsoft.com/office/drawing/2014/main" id="{35D0899D-543D-5E74-0AF7-103A934304CA}"/>
              </a:ext>
            </a:extLst>
          </p:cNvPr>
          <p:cNvPicPr>
            <a:picLocks noChangeAspect="1"/>
          </p:cNvPicPr>
          <p:nvPr/>
        </p:nvPicPr>
        <p:blipFill>
          <a:blip r:embed="rId3"/>
          <a:stretch>
            <a:fillRect/>
          </a:stretch>
        </p:blipFill>
        <p:spPr>
          <a:xfrm>
            <a:off x="7622421" y="226314"/>
            <a:ext cx="434539" cy="512533"/>
          </a:xfrm>
          <a:prstGeom prst="rect">
            <a:avLst/>
          </a:prstGeom>
        </p:spPr>
      </p:pic>
      <p:sp>
        <p:nvSpPr>
          <p:cNvPr id="2" name="Marcador de número de diapositiva 1">
            <a:extLst>
              <a:ext uri="{FF2B5EF4-FFF2-40B4-BE49-F238E27FC236}">
                <a16:creationId xmlns:a16="http://schemas.microsoft.com/office/drawing/2014/main" id="{E658F13A-00A6-1F4D-D02D-C7EA070E1F91}"/>
              </a:ext>
            </a:extLst>
          </p:cNvPr>
          <p:cNvSpPr>
            <a:spLocks noGrp="1"/>
          </p:cNvSpPr>
          <p:nvPr>
            <p:ph type="sldNum" sz="quarter" idx="12"/>
          </p:nvPr>
        </p:nvSpPr>
        <p:spPr>
          <a:xfrm>
            <a:off x="11916697" y="6541234"/>
            <a:ext cx="2743200" cy="365125"/>
          </a:xfrm>
        </p:spPr>
        <p:txBody>
          <a:bodyPr/>
          <a:lstStyle/>
          <a:p>
            <a:fld id="{B07A84DF-77A3-4E82-B62C-977FB6CD7776}" type="slidenum">
              <a:rPr lang="es-AR" smtClean="0"/>
              <a:t>6</a:t>
            </a:fld>
            <a:endParaRPr lang="es-AR"/>
          </a:p>
        </p:txBody>
      </p:sp>
    </p:spTree>
    <p:extLst>
      <p:ext uri="{BB962C8B-B14F-4D97-AF65-F5344CB8AC3E}">
        <p14:creationId xmlns:p14="http://schemas.microsoft.com/office/powerpoint/2010/main" val="33621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9D6D332-2A13-6713-5065-D6C1D89282D7}"/>
              </a:ext>
            </a:extLst>
          </p:cNvPr>
          <p:cNvSpPr txBox="1"/>
          <p:nvPr/>
        </p:nvSpPr>
        <p:spPr>
          <a:xfrm>
            <a:off x="0" y="1080194"/>
            <a:ext cx="12192000" cy="369332"/>
          </a:xfrm>
          <a:prstGeom prst="rect">
            <a:avLst/>
          </a:prstGeom>
        </p:spPr>
        <p:style>
          <a:lnRef idx="1">
            <a:schemeClr val="dk1"/>
          </a:lnRef>
          <a:fillRef idx="3">
            <a:schemeClr val="dk1"/>
          </a:fillRef>
          <a:effectRef idx="2">
            <a:schemeClr val="dk1"/>
          </a:effectRef>
          <a:fontRef idx="minor">
            <a:schemeClr val="lt1"/>
          </a:fontRef>
        </p:style>
        <p:txBody>
          <a:bodyPr wrap="square" lIns="91440" tIns="45720" rIns="91440" bIns="45720" rtlCol="0" anchor="t">
            <a:spAutoFit/>
          </a:bodyPr>
          <a:lstStyle/>
          <a:p>
            <a:r>
              <a:rPr lang="es-AR" dirty="0">
                <a:latin typeface="Arial"/>
                <a:cs typeface="Arial"/>
              </a:rPr>
              <a:t>Ubicación / Contexto geológico / Casos de Estudio</a:t>
            </a:r>
          </a:p>
        </p:txBody>
      </p:sp>
      <p:pic>
        <p:nvPicPr>
          <p:cNvPr id="5" name="Imagen 4">
            <a:extLst>
              <a:ext uri="{FF2B5EF4-FFF2-40B4-BE49-F238E27FC236}">
                <a16:creationId xmlns:a16="http://schemas.microsoft.com/office/drawing/2014/main" id="{D0B194BF-525D-2980-1DE1-FFE3E4C5C523}"/>
              </a:ext>
            </a:extLst>
          </p:cNvPr>
          <p:cNvPicPr>
            <a:picLocks noChangeAspect="1"/>
          </p:cNvPicPr>
          <p:nvPr/>
        </p:nvPicPr>
        <p:blipFill rotWithShape="1">
          <a:blip r:embed="rId2"/>
          <a:srcRect l="20913" t="12440" r="11217" b="-1"/>
          <a:stretch/>
        </p:blipFill>
        <p:spPr>
          <a:xfrm>
            <a:off x="3660562" y="275761"/>
            <a:ext cx="853440" cy="383697"/>
          </a:xfrm>
          <a:prstGeom prst="rect">
            <a:avLst/>
          </a:prstGeom>
        </p:spPr>
      </p:pic>
      <p:pic>
        <p:nvPicPr>
          <p:cNvPr id="6" name="Imagen 5">
            <a:extLst>
              <a:ext uri="{FF2B5EF4-FFF2-40B4-BE49-F238E27FC236}">
                <a16:creationId xmlns:a16="http://schemas.microsoft.com/office/drawing/2014/main" id="{CD6D8CCB-D081-FB64-34CC-0D32565D8CEA}"/>
              </a:ext>
            </a:extLst>
          </p:cNvPr>
          <p:cNvPicPr>
            <a:picLocks noChangeAspect="1"/>
          </p:cNvPicPr>
          <p:nvPr/>
        </p:nvPicPr>
        <p:blipFill>
          <a:blip r:embed="rId3"/>
          <a:stretch>
            <a:fillRect/>
          </a:stretch>
        </p:blipFill>
        <p:spPr>
          <a:xfrm>
            <a:off x="7622421" y="226314"/>
            <a:ext cx="434539" cy="512533"/>
          </a:xfrm>
          <a:prstGeom prst="rect">
            <a:avLst/>
          </a:prstGeom>
        </p:spPr>
      </p:pic>
      <p:pic>
        <p:nvPicPr>
          <p:cNvPr id="7" name="Imagen 6" descr="Mapa&#10;&#10;Descripción generada automáticamente">
            <a:extLst>
              <a:ext uri="{FF2B5EF4-FFF2-40B4-BE49-F238E27FC236}">
                <a16:creationId xmlns:a16="http://schemas.microsoft.com/office/drawing/2014/main" id="{F87495DD-722B-3F6E-D5DB-D81134E244B0}"/>
              </a:ext>
            </a:extLst>
          </p:cNvPr>
          <p:cNvPicPr>
            <a:picLocks noChangeAspect="1"/>
          </p:cNvPicPr>
          <p:nvPr/>
        </p:nvPicPr>
        <p:blipFill rotWithShape="1">
          <a:blip r:embed="rId4">
            <a:extLst>
              <a:ext uri="{28A0092B-C50C-407E-A947-70E740481C1C}">
                <a14:useLocalDpi xmlns:a14="http://schemas.microsoft.com/office/drawing/2010/main" val="0"/>
              </a:ext>
            </a:extLst>
          </a:blip>
          <a:srcRect l="5004" t="3753" r="5312" b="24957"/>
          <a:stretch/>
        </p:blipFill>
        <p:spPr bwMode="auto">
          <a:xfrm>
            <a:off x="25264" y="1475328"/>
            <a:ext cx="4994902" cy="5293461"/>
          </a:xfrm>
          <a:prstGeom prst="rect">
            <a:avLst/>
          </a:prstGeom>
          <a:ln>
            <a:noFill/>
          </a:ln>
          <a:extLst>
            <a:ext uri="{53640926-AAD7-44D8-BBD7-CCE9431645EC}">
              <a14:shadowObscured xmlns:a14="http://schemas.microsoft.com/office/drawing/2010/main"/>
            </a:ext>
          </a:extLst>
        </p:spPr>
      </p:pic>
      <p:pic>
        <p:nvPicPr>
          <p:cNvPr id="8" name="Imagen 7" descr="Mapa&#10;&#10;Descripción generada automáticamente">
            <a:extLst>
              <a:ext uri="{FF2B5EF4-FFF2-40B4-BE49-F238E27FC236}">
                <a16:creationId xmlns:a16="http://schemas.microsoft.com/office/drawing/2014/main" id="{0AF423F0-5028-1357-A666-5C507657C9E6}"/>
              </a:ext>
            </a:extLst>
          </p:cNvPr>
          <p:cNvPicPr>
            <a:picLocks noChangeAspect="1"/>
          </p:cNvPicPr>
          <p:nvPr/>
        </p:nvPicPr>
        <p:blipFill rotWithShape="1">
          <a:blip r:embed="rId4">
            <a:extLst>
              <a:ext uri="{28A0092B-C50C-407E-A947-70E740481C1C}">
                <a14:useLocalDpi xmlns:a14="http://schemas.microsoft.com/office/drawing/2010/main" val="0"/>
              </a:ext>
            </a:extLst>
          </a:blip>
          <a:srcRect l="5642" t="76117" r="4793" b="8160"/>
          <a:stretch/>
        </p:blipFill>
        <p:spPr bwMode="auto">
          <a:xfrm>
            <a:off x="5153980" y="1833088"/>
            <a:ext cx="6984255" cy="1634684"/>
          </a:xfrm>
          <a:prstGeom prst="rect">
            <a:avLst/>
          </a:prstGeom>
          <a:ln>
            <a:solidFill>
              <a:schemeClr val="tx1"/>
            </a:solidFill>
          </a:ln>
          <a:extLst>
            <a:ext uri="{53640926-AAD7-44D8-BBD7-CCE9431645EC}">
              <a14:shadowObscured xmlns:a14="http://schemas.microsoft.com/office/drawing/2010/main"/>
            </a:ext>
          </a:extLst>
        </p:spPr>
      </p:pic>
      <p:sp>
        <p:nvSpPr>
          <p:cNvPr id="9" name="42 Marcador de texto">
            <a:extLst>
              <a:ext uri="{FF2B5EF4-FFF2-40B4-BE49-F238E27FC236}">
                <a16:creationId xmlns:a16="http://schemas.microsoft.com/office/drawing/2014/main" id="{539B58F0-183B-1140-F9BE-098B42AD3F7B}"/>
              </a:ext>
            </a:extLst>
          </p:cNvPr>
          <p:cNvSpPr txBox="1">
            <a:spLocks/>
          </p:cNvSpPr>
          <p:nvPr/>
        </p:nvSpPr>
        <p:spPr>
          <a:xfrm>
            <a:off x="6778044" y="1554181"/>
            <a:ext cx="3672408" cy="553998"/>
          </a:xfrm>
          <a:prstGeom prst="rect">
            <a:avLst/>
          </a:prstGeom>
        </p:spPr>
        <p:txBody>
          <a:bodyPr lIns="91440" tIns="45720" rIns="91440" bIns="45720" anchor="t"/>
          <a:lstStyle>
            <a:lvl1pPr marL="182563" indent="-18256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58775" indent="-17621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41338" indent="-160338"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15963" indent="-174625"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898525" indent="-18256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1200" dirty="0">
                <a:solidFill>
                  <a:schemeClr val="tx1"/>
                </a:solidFill>
                <a:latin typeface="Arial"/>
                <a:cs typeface="Arial"/>
              </a:rPr>
              <a:t>Cuadro cronoestratigráfico simplificado de la CGSJ</a:t>
            </a:r>
          </a:p>
        </p:txBody>
      </p:sp>
      <p:sp>
        <p:nvSpPr>
          <p:cNvPr id="10" name="42 Marcador de texto">
            <a:extLst>
              <a:ext uri="{FF2B5EF4-FFF2-40B4-BE49-F238E27FC236}">
                <a16:creationId xmlns:a16="http://schemas.microsoft.com/office/drawing/2014/main" id="{19BBAC57-63E5-6B5C-76AA-0DE6EE183C8E}"/>
              </a:ext>
            </a:extLst>
          </p:cNvPr>
          <p:cNvSpPr txBox="1">
            <a:spLocks/>
          </p:cNvSpPr>
          <p:nvPr/>
        </p:nvSpPr>
        <p:spPr>
          <a:xfrm>
            <a:off x="5542155" y="3831839"/>
            <a:ext cx="4492610" cy="1359009"/>
          </a:xfrm>
          <a:prstGeom prst="rect">
            <a:avLst/>
          </a:prstGeom>
        </p:spPr>
        <p:txBody>
          <a:bodyPr lIns="91440" tIns="45720" rIns="91440" bIns="45720" anchor="t"/>
          <a:lstStyle>
            <a:lvl1pPr marL="182563" indent="-18256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58775" indent="-17621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41338" indent="-160338"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15963" indent="-174625"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898525" indent="-18256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MX" sz="1600" dirty="0">
                <a:solidFill>
                  <a:schemeClr val="tx1"/>
                </a:solidFill>
                <a:latin typeface="Arial"/>
                <a:cs typeface="Arial"/>
              </a:rPr>
              <a:t>Pozos sin trazador: sin utilización de Gd en las estimulaciones + perfil espectroscopia (PE). </a:t>
            </a:r>
            <a:endParaRPr lang="es-MX" sz="1600" dirty="0">
              <a:solidFill>
                <a:schemeClr val="tx1"/>
              </a:solidFill>
            </a:endParaRPr>
          </a:p>
          <a:p>
            <a:pPr marL="0" indent="0">
              <a:buNone/>
            </a:pPr>
            <a:r>
              <a:rPr lang="es-MX" sz="1600" dirty="0">
                <a:solidFill>
                  <a:schemeClr val="tx1"/>
                </a:solidFill>
                <a:latin typeface="Arial"/>
                <a:cs typeface="Arial"/>
              </a:rPr>
              <a:t>Pozos de prueba: con trazador de Gd + PE Pre y Post estimulación. </a:t>
            </a:r>
            <a:endParaRPr lang="es-MX" sz="1600" dirty="0">
              <a:solidFill>
                <a:schemeClr val="tx1"/>
              </a:solidFill>
            </a:endParaRPr>
          </a:p>
          <a:p>
            <a:pPr marL="0" indent="0">
              <a:buNone/>
            </a:pPr>
            <a:r>
              <a:rPr lang="es-MX" sz="1600" dirty="0">
                <a:solidFill>
                  <a:schemeClr val="tx1"/>
                </a:solidFill>
                <a:latin typeface="Arial"/>
                <a:cs typeface="Arial"/>
              </a:rPr>
              <a:t>Pozo de aplicación: con trazador de Gd + PE Post estimulación. </a:t>
            </a:r>
            <a:r>
              <a:rPr lang="es-ES" sz="1600" dirty="0">
                <a:solidFill>
                  <a:schemeClr val="tx1"/>
                </a:solidFill>
                <a:latin typeface="Arial"/>
                <a:cs typeface="Arial"/>
              </a:rPr>
              <a:t> </a:t>
            </a:r>
            <a:endParaRPr lang="es-ES" sz="1600" dirty="0">
              <a:solidFill>
                <a:schemeClr val="tx1"/>
              </a:solidFill>
            </a:endParaRPr>
          </a:p>
        </p:txBody>
      </p:sp>
      <p:sp>
        <p:nvSpPr>
          <p:cNvPr id="11" name="Elipse 10">
            <a:extLst>
              <a:ext uri="{FF2B5EF4-FFF2-40B4-BE49-F238E27FC236}">
                <a16:creationId xmlns:a16="http://schemas.microsoft.com/office/drawing/2014/main" id="{642D11C5-83CB-825D-1DB3-46784FE3AE8A}"/>
              </a:ext>
            </a:extLst>
          </p:cNvPr>
          <p:cNvSpPr/>
          <p:nvPr/>
        </p:nvSpPr>
        <p:spPr>
          <a:xfrm>
            <a:off x="5366456" y="3964934"/>
            <a:ext cx="72008" cy="72008"/>
          </a:xfrm>
          <a:prstGeom prst="ellipse">
            <a:avLst/>
          </a:prstGeom>
          <a:solidFill>
            <a:srgbClr val="FEFE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12" name="Rectángulo 11">
            <a:extLst>
              <a:ext uri="{FF2B5EF4-FFF2-40B4-BE49-F238E27FC236}">
                <a16:creationId xmlns:a16="http://schemas.microsoft.com/office/drawing/2014/main" id="{0AF30D09-36CC-C1F4-6D0C-F01632A90916}"/>
              </a:ext>
            </a:extLst>
          </p:cNvPr>
          <p:cNvSpPr/>
          <p:nvPr/>
        </p:nvSpPr>
        <p:spPr>
          <a:xfrm>
            <a:off x="5366456" y="4524933"/>
            <a:ext cx="72008" cy="72008"/>
          </a:xfrm>
          <a:prstGeom prst="rect">
            <a:avLst/>
          </a:prstGeom>
          <a:solidFill>
            <a:srgbClr val="F533C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13" name="Rectángulo 12">
            <a:extLst>
              <a:ext uri="{FF2B5EF4-FFF2-40B4-BE49-F238E27FC236}">
                <a16:creationId xmlns:a16="http://schemas.microsoft.com/office/drawing/2014/main" id="{A811D2ED-3E36-B75A-32B9-92F3F4B2C4BF}"/>
              </a:ext>
            </a:extLst>
          </p:cNvPr>
          <p:cNvSpPr/>
          <p:nvPr/>
        </p:nvSpPr>
        <p:spPr>
          <a:xfrm>
            <a:off x="5367583" y="5064255"/>
            <a:ext cx="72008" cy="72008"/>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14" name="42 Marcador de texto">
            <a:extLst>
              <a:ext uri="{FF2B5EF4-FFF2-40B4-BE49-F238E27FC236}">
                <a16:creationId xmlns:a16="http://schemas.microsoft.com/office/drawing/2014/main" id="{2B8F1771-4F67-C682-BA05-6C6365D2F1B9}"/>
              </a:ext>
            </a:extLst>
          </p:cNvPr>
          <p:cNvSpPr txBox="1">
            <a:spLocks/>
          </p:cNvSpPr>
          <p:nvPr/>
        </p:nvSpPr>
        <p:spPr>
          <a:xfrm>
            <a:off x="5153980" y="5777332"/>
            <a:ext cx="2114708" cy="839057"/>
          </a:xfrm>
          <a:prstGeom prst="rect">
            <a:avLst/>
          </a:prstGeom>
        </p:spPr>
        <p:txBody>
          <a:bodyPr/>
          <a:lstStyle>
            <a:lvl1pPr marL="182563" indent="-18256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58775" indent="-17621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41338" indent="-160338"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15963" indent="-174625"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898525" indent="-182563" algn="l" defTabSz="457200" rtl="0" eaLnBrk="1" latinLnBrk="0" hangingPunct="1">
              <a:lnSpc>
                <a:spcPct val="100000"/>
              </a:lnSpc>
              <a:spcBef>
                <a:spcPts val="600"/>
              </a:spcBef>
              <a:spcAft>
                <a:spcPts val="0"/>
              </a:spcAft>
              <a:buClr>
                <a:srgbClr val="0067A8"/>
              </a:buClr>
              <a:buSzPct val="95000"/>
              <a:buFont typeface="Lucida Grande"/>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1200" dirty="0">
                <a:solidFill>
                  <a:srgbClr val="000000"/>
                </a:solidFill>
              </a:rPr>
              <a:t>Ubicación de área de estudio con referencia de trabajos sobre afloramientos (A) e información de subsuelo (B).</a:t>
            </a:r>
          </a:p>
        </p:txBody>
      </p:sp>
      <p:sp>
        <p:nvSpPr>
          <p:cNvPr id="2" name="Marcador de número de diapositiva 1">
            <a:extLst>
              <a:ext uri="{FF2B5EF4-FFF2-40B4-BE49-F238E27FC236}">
                <a16:creationId xmlns:a16="http://schemas.microsoft.com/office/drawing/2014/main" id="{795B32D8-2A33-DF27-662E-69E2EC964B9C}"/>
              </a:ext>
            </a:extLst>
          </p:cNvPr>
          <p:cNvSpPr>
            <a:spLocks noGrp="1"/>
          </p:cNvSpPr>
          <p:nvPr>
            <p:ph type="sldNum" sz="quarter" idx="12"/>
          </p:nvPr>
        </p:nvSpPr>
        <p:spPr>
          <a:xfrm>
            <a:off x="11919858" y="6586226"/>
            <a:ext cx="2743200" cy="365125"/>
          </a:xfrm>
        </p:spPr>
        <p:txBody>
          <a:bodyPr/>
          <a:lstStyle/>
          <a:p>
            <a:fld id="{B07A84DF-77A3-4E82-B62C-977FB6CD7776}" type="slidenum">
              <a:rPr lang="es-AR" smtClean="0"/>
              <a:t>7</a:t>
            </a:fld>
            <a:endParaRPr lang="es-AR" dirty="0"/>
          </a:p>
        </p:txBody>
      </p:sp>
    </p:spTree>
    <p:extLst>
      <p:ext uri="{BB962C8B-B14F-4D97-AF65-F5344CB8AC3E}">
        <p14:creationId xmlns:p14="http://schemas.microsoft.com/office/powerpoint/2010/main" val="1299738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9D6D332-2A13-6713-5065-D6C1D89282D7}"/>
              </a:ext>
            </a:extLst>
          </p:cNvPr>
          <p:cNvSpPr txBox="1"/>
          <p:nvPr/>
        </p:nvSpPr>
        <p:spPr>
          <a:xfrm>
            <a:off x="0" y="1080194"/>
            <a:ext cx="12192000" cy="369332"/>
          </a:xfrm>
          <a:prstGeom prst="rect">
            <a:avLst/>
          </a:prstGeom>
        </p:spPr>
        <p:style>
          <a:lnRef idx="1">
            <a:schemeClr val="dk1"/>
          </a:lnRef>
          <a:fillRef idx="3">
            <a:schemeClr val="dk1"/>
          </a:fillRef>
          <a:effectRef idx="2">
            <a:schemeClr val="dk1"/>
          </a:effectRef>
          <a:fontRef idx="minor">
            <a:schemeClr val="lt1"/>
          </a:fontRef>
        </p:style>
        <p:txBody>
          <a:bodyPr wrap="square" lIns="91440" tIns="45720" rIns="91440" bIns="45720" rtlCol="0" anchor="t">
            <a:spAutoFit/>
          </a:bodyPr>
          <a:lstStyle/>
          <a:p>
            <a:r>
              <a:rPr lang="es-AR" dirty="0">
                <a:latin typeface="Arial"/>
                <a:cs typeface="Arial"/>
              </a:rPr>
              <a:t>Metodología: datos que se pueden obtener de un perfil espectroscópico</a:t>
            </a:r>
          </a:p>
        </p:txBody>
      </p:sp>
      <p:pic>
        <p:nvPicPr>
          <p:cNvPr id="5" name="Imagen 4">
            <a:extLst>
              <a:ext uri="{FF2B5EF4-FFF2-40B4-BE49-F238E27FC236}">
                <a16:creationId xmlns:a16="http://schemas.microsoft.com/office/drawing/2014/main" id="{D0B194BF-525D-2980-1DE1-FFE3E4C5C523}"/>
              </a:ext>
            </a:extLst>
          </p:cNvPr>
          <p:cNvPicPr>
            <a:picLocks noChangeAspect="1"/>
          </p:cNvPicPr>
          <p:nvPr/>
        </p:nvPicPr>
        <p:blipFill rotWithShape="1">
          <a:blip r:embed="rId2"/>
          <a:srcRect l="20913" t="12440" r="11217" b="-1"/>
          <a:stretch/>
        </p:blipFill>
        <p:spPr>
          <a:xfrm>
            <a:off x="3660562" y="275761"/>
            <a:ext cx="853440" cy="383697"/>
          </a:xfrm>
          <a:prstGeom prst="rect">
            <a:avLst/>
          </a:prstGeom>
        </p:spPr>
      </p:pic>
      <p:pic>
        <p:nvPicPr>
          <p:cNvPr id="6" name="Imagen 5">
            <a:extLst>
              <a:ext uri="{FF2B5EF4-FFF2-40B4-BE49-F238E27FC236}">
                <a16:creationId xmlns:a16="http://schemas.microsoft.com/office/drawing/2014/main" id="{CD6D8CCB-D081-FB64-34CC-0D32565D8CEA}"/>
              </a:ext>
            </a:extLst>
          </p:cNvPr>
          <p:cNvPicPr>
            <a:picLocks noChangeAspect="1"/>
          </p:cNvPicPr>
          <p:nvPr/>
        </p:nvPicPr>
        <p:blipFill>
          <a:blip r:embed="rId3"/>
          <a:stretch>
            <a:fillRect/>
          </a:stretch>
        </p:blipFill>
        <p:spPr>
          <a:xfrm>
            <a:off x="7622421" y="226314"/>
            <a:ext cx="434539" cy="512533"/>
          </a:xfrm>
          <a:prstGeom prst="rect">
            <a:avLst/>
          </a:prstGeom>
        </p:spPr>
      </p:pic>
      <p:sp>
        <p:nvSpPr>
          <p:cNvPr id="2" name="CuadroTexto 1">
            <a:extLst>
              <a:ext uri="{FF2B5EF4-FFF2-40B4-BE49-F238E27FC236}">
                <a16:creationId xmlns:a16="http://schemas.microsoft.com/office/drawing/2014/main" id="{30F03F9F-F573-4FC0-44EC-8274A6404188}"/>
              </a:ext>
            </a:extLst>
          </p:cNvPr>
          <p:cNvSpPr txBox="1"/>
          <p:nvPr/>
        </p:nvSpPr>
        <p:spPr>
          <a:xfrm>
            <a:off x="0" y="1474024"/>
            <a:ext cx="12160242" cy="1520416"/>
          </a:xfrm>
          <a:prstGeom prst="rect">
            <a:avLst/>
          </a:prstGeom>
          <a:noFill/>
        </p:spPr>
        <p:txBody>
          <a:bodyPr wrap="square" lIns="91440" tIns="45720" rIns="91440" bIns="45720" anchor="t">
            <a:spAutoFit/>
          </a:bodyPr>
          <a:lstStyle/>
          <a:p>
            <a:pPr algn="just">
              <a:lnSpc>
                <a:spcPct val="120000"/>
              </a:lnSpc>
            </a:pPr>
            <a:r>
              <a:rPr lang="es-MX" sz="1600" dirty="0">
                <a:latin typeface="Arial" panose="020B0604020202020204" pitchFamily="34" charset="0"/>
                <a:cs typeface="Arial" panose="020B0604020202020204" pitchFamily="34" charset="0"/>
              </a:rPr>
              <a:t>Datos brindados por las herramientas: curvas elementales/mineralógicas, COT y Sigma de formación. </a:t>
            </a:r>
            <a:endParaRPr lang="en-US" dirty="0"/>
          </a:p>
          <a:p>
            <a:pPr marL="171450" algn="just">
              <a:lnSpc>
                <a:spcPct val="120000"/>
              </a:lnSpc>
              <a:buFont typeface="Arial" panose="020B0604020202020204" pitchFamily="34" charset="0"/>
              <a:buChar char="•"/>
            </a:pPr>
            <a:r>
              <a:rPr lang="es-MX" sz="1600" dirty="0">
                <a:latin typeface="Arial" panose="020B0604020202020204" pitchFamily="34" charset="0"/>
                <a:cs typeface="Arial" panose="020B0604020202020204" pitchFamily="34" charset="0"/>
              </a:rPr>
              <a:t>Sigma (Sección transversal de Captura) es la habilidad que tienen los elementos de capturar neutrones térmicos. Con este parámetro se discriminaron areniscas de pelitas.</a:t>
            </a:r>
          </a:p>
          <a:p>
            <a:pPr marL="171450" algn="just">
              <a:lnSpc>
                <a:spcPct val="120000"/>
              </a:lnSpc>
              <a:buFont typeface="Arial" panose="020B0604020202020204" pitchFamily="34" charset="0"/>
              <a:buChar char="•"/>
            </a:pPr>
            <a:r>
              <a:rPr lang="es-MX" sz="1600" dirty="0" err="1">
                <a:latin typeface="Arial"/>
                <a:cs typeface="Arial"/>
              </a:rPr>
              <a:t>Cutoff</a:t>
            </a:r>
            <a:r>
              <a:rPr lang="es-MX" sz="1600" dirty="0">
                <a:latin typeface="Arial"/>
                <a:cs typeface="Arial"/>
              </a:rPr>
              <a:t> de Sigma &lt; 18 </a:t>
            </a:r>
            <a:r>
              <a:rPr lang="es-MX" sz="1600" dirty="0" err="1">
                <a:latin typeface="Arial"/>
                <a:cs typeface="Arial"/>
              </a:rPr>
              <a:t>u.c</a:t>
            </a:r>
            <a:r>
              <a:rPr lang="es-MX" sz="1600" dirty="0">
                <a:latin typeface="Arial"/>
                <a:cs typeface="Arial"/>
              </a:rPr>
              <a:t>. para areniscas y Sigma &gt; 18 </a:t>
            </a:r>
            <a:r>
              <a:rPr lang="es-MX" sz="1600" dirty="0" err="1">
                <a:latin typeface="Arial"/>
                <a:cs typeface="Arial"/>
              </a:rPr>
              <a:t>u.c</a:t>
            </a:r>
            <a:r>
              <a:rPr lang="es-MX" sz="1600" dirty="0">
                <a:latin typeface="Arial"/>
                <a:cs typeface="Arial"/>
              </a:rPr>
              <a:t>. para pelitas.</a:t>
            </a:r>
            <a:endParaRPr lang="es-AR" sz="1600" dirty="0">
              <a:latin typeface="Arial"/>
              <a:cs typeface="Arial"/>
            </a:endParaRPr>
          </a:p>
          <a:p>
            <a:pPr algn="just"/>
            <a:endParaRPr lang="es-AR" sz="16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0E0E88AC-65D7-29B2-0E42-1E700D0BC8E1}"/>
              </a:ext>
            </a:extLst>
          </p:cNvPr>
          <p:cNvSpPr txBox="1"/>
          <p:nvPr/>
        </p:nvSpPr>
        <p:spPr>
          <a:xfrm>
            <a:off x="1639358" y="3294324"/>
            <a:ext cx="1989604" cy="1169551"/>
          </a:xfrm>
          <a:prstGeom prst="rect">
            <a:avLst/>
          </a:prstGeom>
          <a:noFill/>
        </p:spPr>
        <p:txBody>
          <a:bodyPr wrap="square" lIns="91440" tIns="45720" rIns="91440" bIns="45720" anchor="t">
            <a:spAutoFit/>
          </a:bodyPr>
          <a:lstStyle/>
          <a:p>
            <a:pPr algn="ctr"/>
            <a:r>
              <a:rPr lang="es-AR" sz="1400" dirty="0">
                <a:solidFill>
                  <a:srgbClr val="000000"/>
                </a:solidFill>
                <a:latin typeface="Arial"/>
                <a:cs typeface="Arial"/>
              </a:rPr>
              <a:t>Comparativa entre los valores de Sigma característicos en unidades de captura (Rose et al., 2015)</a:t>
            </a:r>
          </a:p>
        </p:txBody>
      </p:sp>
      <p:graphicFrame>
        <p:nvGraphicFramePr>
          <p:cNvPr id="7" name="Objeto 6">
            <a:extLst>
              <a:ext uri="{FF2B5EF4-FFF2-40B4-BE49-F238E27FC236}">
                <a16:creationId xmlns:a16="http://schemas.microsoft.com/office/drawing/2014/main" id="{5291D981-EC0F-AB1D-FD70-38B05C627DF6}"/>
              </a:ext>
            </a:extLst>
          </p:cNvPr>
          <p:cNvGraphicFramePr>
            <a:graphicFrameLocks noChangeAspect="1"/>
          </p:cNvGraphicFramePr>
          <p:nvPr>
            <p:extLst>
              <p:ext uri="{D42A27DB-BD31-4B8C-83A1-F6EECF244321}">
                <p14:modId xmlns:p14="http://schemas.microsoft.com/office/powerpoint/2010/main" val="1589101915"/>
              </p:ext>
            </p:extLst>
          </p:nvPr>
        </p:nvGraphicFramePr>
        <p:xfrm>
          <a:off x="1720041" y="4507210"/>
          <a:ext cx="1819275" cy="1724025"/>
        </p:xfrm>
        <a:graphic>
          <a:graphicData uri="http://schemas.openxmlformats.org/presentationml/2006/ole">
            <mc:AlternateContent xmlns:mc="http://schemas.openxmlformats.org/markup-compatibility/2006">
              <mc:Choice xmlns:v="urn:schemas-microsoft-com:vml" Requires="v">
                <p:oleObj name="Worksheet" r:id="rId4" imgW="1819456" imgH="1723935" progId="Excel.Sheet.12">
                  <p:embed/>
                </p:oleObj>
              </mc:Choice>
              <mc:Fallback>
                <p:oleObj name="Worksheet" r:id="rId4" imgW="1819456" imgH="1723935" progId="Excel.Sheet.12">
                  <p:embed/>
                  <p:pic>
                    <p:nvPicPr>
                      <p:cNvPr id="7" name="Objeto 6">
                        <a:extLst>
                          <a:ext uri="{FF2B5EF4-FFF2-40B4-BE49-F238E27FC236}">
                            <a16:creationId xmlns:a16="http://schemas.microsoft.com/office/drawing/2014/main" id="{5291D981-EC0F-AB1D-FD70-38B05C627DF6}"/>
                          </a:ext>
                        </a:extLst>
                      </p:cNvPr>
                      <p:cNvPicPr/>
                      <p:nvPr/>
                    </p:nvPicPr>
                    <p:blipFill>
                      <a:blip r:embed="rId5"/>
                      <a:stretch>
                        <a:fillRect/>
                      </a:stretch>
                    </p:blipFill>
                    <p:spPr>
                      <a:xfrm>
                        <a:off x="1720041" y="4507210"/>
                        <a:ext cx="1819275" cy="1724025"/>
                      </a:xfrm>
                      <a:prstGeom prst="rect">
                        <a:avLst/>
                      </a:prstGeom>
                    </p:spPr>
                  </p:pic>
                </p:oleObj>
              </mc:Fallback>
            </mc:AlternateContent>
          </a:graphicData>
        </a:graphic>
      </p:graphicFrame>
      <p:pic>
        <p:nvPicPr>
          <p:cNvPr id="8" name="Imagen 7">
            <a:extLst>
              <a:ext uri="{FF2B5EF4-FFF2-40B4-BE49-F238E27FC236}">
                <a16:creationId xmlns:a16="http://schemas.microsoft.com/office/drawing/2014/main" id="{9D44D812-127E-6C6E-98FF-57DD52EE00D2}"/>
              </a:ext>
            </a:extLst>
          </p:cNvPr>
          <p:cNvPicPr>
            <a:picLocks noChangeAspect="1"/>
          </p:cNvPicPr>
          <p:nvPr/>
        </p:nvPicPr>
        <p:blipFill>
          <a:blip r:embed="rId6"/>
          <a:stretch>
            <a:fillRect/>
          </a:stretch>
        </p:blipFill>
        <p:spPr>
          <a:xfrm>
            <a:off x="5523746" y="2822566"/>
            <a:ext cx="6115438" cy="3723926"/>
          </a:xfrm>
          <a:prstGeom prst="rect">
            <a:avLst/>
          </a:prstGeom>
          <a:solidFill>
            <a:schemeClr val="bg1"/>
          </a:solidFill>
        </p:spPr>
      </p:pic>
      <p:sp>
        <p:nvSpPr>
          <p:cNvPr id="11" name="CuadroTexto 10">
            <a:extLst>
              <a:ext uri="{FF2B5EF4-FFF2-40B4-BE49-F238E27FC236}">
                <a16:creationId xmlns:a16="http://schemas.microsoft.com/office/drawing/2014/main" id="{20DA7807-43A1-B92F-54EE-457167B7F729}"/>
              </a:ext>
            </a:extLst>
          </p:cNvPr>
          <p:cNvSpPr txBox="1"/>
          <p:nvPr/>
        </p:nvSpPr>
        <p:spPr>
          <a:xfrm>
            <a:off x="6994523" y="6502006"/>
            <a:ext cx="4680520" cy="276999"/>
          </a:xfrm>
          <a:prstGeom prst="rect">
            <a:avLst/>
          </a:prstGeom>
          <a:noFill/>
        </p:spPr>
        <p:txBody>
          <a:bodyPr wrap="square">
            <a:spAutoFit/>
          </a:bodyPr>
          <a:lstStyle/>
          <a:p>
            <a:r>
              <a:rPr lang="es-MX" sz="1200" dirty="0">
                <a:solidFill>
                  <a:schemeClr val="tx1">
                    <a:lumMod val="75000"/>
                    <a:lumOff val="25000"/>
                  </a:schemeClr>
                </a:solidFill>
                <a:latin typeface="Arial" panose="020B0604020202020204" pitchFamily="34" charset="0"/>
                <a:cs typeface="Arial" panose="020B0604020202020204" pitchFamily="34" charset="0"/>
              </a:rPr>
              <a:t>Perfil integrado a pozo entubado / Control geológico</a:t>
            </a:r>
          </a:p>
        </p:txBody>
      </p:sp>
      <p:sp>
        <p:nvSpPr>
          <p:cNvPr id="9" name="Marcador de número de diapositiva 8">
            <a:extLst>
              <a:ext uri="{FF2B5EF4-FFF2-40B4-BE49-F238E27FC236}">
                <a16:creationId xmlns:a16="http://schemas.microsoft.com/office/drawing/2014/main" id="{68D488E2-D096-4FCB-5592-AF0161A6882B}"/>
              </a:ext>
            </a:extLst>
          </p:cNvPr>
          <p:cNvSpPr>
            <a:spLocks noGrp="1"/>
          </p:cNvSpPr>
          <p:nvPr>
            <p:ph type="sldNum" sz="quarter" idx="12"/>
          </p:nvPr>
        </p:nvSpPr>
        <p:spPr>
          <a:xfrm>
            <a:off x="11948885" y="6575411"/>
            <a:ext cx="2743200" cy="365125"/>
          </a:xfrm>
        </p:spPr>
        <p:txBody>
          <a:bodyPr/>
          <a:lstStyle/>
          <a:p>
            <a:fld id="{B07A84DF-77A3-4E82-B62C-977FB6CD7776}" type="slidenum">
              <a:rPr lang="es-AR" smtClean="0"/>
              <a:t>8</a:t>
            </a:fld>
            <a:endParaRPr lang="es-AR"/>
          </a:p>
        </p:txBody>
      </p:sp>
    </p:spTree>
    <p:extLst>
      <p:ext uri="{BB962C8B-B14F-4D97-AF65-F5344CB8AC3E}">
        <p14:creationId xmlns:p14="http://schemas.microsoft.com/office/powerpoint/2010/main" val="1831397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9D6D332-2A13-6713-5065-D6C1D89282D7}"/>
              </a:ext>
            </a:extLst>
          </p:cNvPr>
          <p:cNvSpPr txBox="1"/>
          <p:nvPr/>
        </p:nvSpPr>
        <p:spPr>
          <a:xfrm>
            <a:off x="0" y="1080194"/>
            <a:ext cx="12192000" cy="369332"/>
          </a:xfrm>
          <a:prstGeom prst="rect">
            <a:avLst/>
          </a:prstGeom>
        </p:spPr>
        <p:style>
          <a:lnRef idx="1">
            <a:schemeClr val="dk1"/>
          </a:lnRef>
          <a:fillRef idx="3">
            <a:schemeClr val="dk1"/>
          </a:fillRef>
          <a:effectRef idx="2">
            <a:schemeClr val="dk1"/>
          </a:effectRef>
          <a:fontRef idx="minor">
            <a:schemeClr val="lt1"/>
          </a:fontRef>
        </p:style>
        <p:txBody>
          <a:bodyPr wrap="square" lIns="91440" tIns="45720" rIns="91440" bIns="45720" rtlCol="0" anchor="t">
            <a:spAutoFit/>
          </a:bodyPr>
          <a:lstStyle/>
          <a:p>
            <a:r>
              <a:rPr lang="es-AR" dirty="0">
                <a:latin typeface="Arial"/>
                <a:cs typeface="Arial"/>
              </a:rPr>
              <a:t>Metodología: tipos de perfiles espectroscópicos </a:t>
            </a:r>
            <a:endParaRPr lang="es-AR"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D0B194BF-525D-2980-1DE1-FFE3E4C5C523}"/>
              </a:ext>
            </a:extLst>
          </p:cNvPr>
          <p:cNvPicPr>
            <a:picLocks noChangeAspect="1"/>
          </p:cNvPicPr>
          <p:nvPr/>
        </p:nvPicPr>
        <p:blipFill rotWithShape="1">
          <a:blip r:embed="rId3"/>
          <a:srcRect l="20913" t="12440" r="11217" b="-1"/>
          <a:stretch/>
        </p:blipFill>
        <p:spPr>
          <a:xfrm>
            <a:off x="3660562" y="275761"/>
            <a:ext cx="853440" cy="383697"/>
          </a:xfrm>
          <a:prstGeom prst="rect">
            <a:avLst/>
          </a:prstGeom>
        </p:spPr>
      </p:pic>
      <p:pic>
        <p:nvPicPr>
          <p:cNvPr id="6" name="Imagen 5">
            <a:extLst>
              <a:ext uri="{FF2B5EF4-FFF2-40B4-BE49-F238E27FC236}">
                <a16:creationId xmlns:a16="http://schemas.microsoft.com/office/drawing/2014/main" id="{CD6D8CCB-D081-FB64-34CC-0D32565D8CEA}"/>
              </a:ext>
            </a:extLst>
          </p:cNvPr>
          <p:cNvPicPr>
            <a:picLocks noChangeAspect="1"/>
          </p:cNvPicPr>
          <p:nvPr/>
        </p:nvPicPr>
        <p:blipFill>
          <a:blip r:embed="rId4"/>
          <a:stretch>
            <a:fillRect/>
          </a:stretch>
        </p:blipFill>
        <p:spPr>
          <a:xfrm>
            <a:off x="7622421" y="226314"/>
            <a:ext cx="434539" cy="512533"/>
          </a:xfrm>
          <a:prstGeom prst="rect">
            <a:avLst/>
          </a:prstGeom>
        </p:spPr>
      </p:pic>
      <p:sp>
        <p:nvSpPr>
          <p:cNvPr id="10" name="CuadroTexto 9">
            <a:extLst>
              <a:ext uri="{FF2B5EF4-FFF2-40B4-BE49-F238E27FC236}">
                <a16:creationId xmlns:a16="http://schemas.microsoft.com/office/drawing/2014/main" id="{44A3E0AD-3672-1307-F7B6-D6828EBB4A62}"/>
              </a:ext>
            </a:extLst>
          </p:cNvPr>
          <p:cNvSpPr txBox="1"/>
          <p:nvPr/>
        </p:nvSpPr>
        <p:spPr>
          <a:xfrm>
            <a:off x="398824" y="1837220"/>
            <a:ext cx="4283968" cy="584775"/>
          </a:xfrm>
          <a:prstGeom prst="rect">
            <a:avLst/>
          </a:prstGeom>
          <a:noFill/>
        </p:spPr>
        <p:txBody>
          <a:bodyPr wrap="square">
            <a:spAutoFit/>
          </a:bodyPr>
          <a:lstStyle/>
          <a:p>
            <a:pPr algn="ctr"/>
            <a:r>
              <a:rPr lang="es-AR" sz="1600" dirty="0">
                <a:latin typeface="Arial" panose="020B0604020202020204" pitchFamily="34" charset="0"/>
                <a:cs typeface="Arial" panose="020B0604020202020204" pitchFamily="34" charset="0"/>
              </a:rPr>
              <a:t>Comparación de las diferentes herramientas espectroscópicas registradas</a:t>
            </a:r>
          </a:p>
        </p:txBody>
      </p:sp>
      <p:graphicFrame>
        <p:nvGraphicFramePr>
          <p:cNvPr id="12" name="Tabla 11">
            <a:extLst>
              <a:ext uri="{FF2B5EF4-FFF2-40B4-BE49-F238E27FC236}">
                <a16:creationId xmlns:a16="http://schemas.microsoft.com/office/drawing/2014/main" id="{356F6B11-955A-5080-4062-B3EB8655A126}"/>
              </a:ext>
            </a:extLst>
          </p:cNvPr>
          <p:cNvGraphicFramePr>
            <a:graphicFrameLocks noGrp="1"/>
          </p:cNvGraphicFramePr>
          <p:nvPr>
            <p:extLst>
              <p:ext uri="{D42A27DB-BD31-4B8C-83A1-F6EECF244321}">
                <p14:modId xmlns:p14="http://schemas.microsoft.com/office/powerpoint/2010/main" val="1983468527"/>
              </p:ext>
            </p:extLst>
          </p:nvPr>
        </p:nvGraphicFramePr>
        <p:xfrm>
          <a:off x="398824" y="2586777"/>
          <a:ext cx="4732469" cy="2995172"/>
        </p:xfrm>
        <a:graphic>
          <a:graphicData uri="http://schemas.openxmlformats.org/drawingml/2006/table">
            <a:tbl>
              <a:tblPr/>
              <a:tblGrid>
                <a:gridCol w="1689246">
                  <a:extLst>
                    <a:ext uri="{9D8B030D-6E8A-4147-A177-3AD203B41FA5}">
                      <a16:colId xmlns:a16="http://schemas.microsoft.com/office/drawing/2014/main" val="2242085968"/>
                    </a:ext>
                  </a:extLst>
                </a:gridCol>
                <a:gridCol w="1021276">
                  <a:extLst>
                    <a:ext uri="{9D8B030D-6E8A-4147-A177-3AD203B41FA5}">
                      <a16:colId xmlns:a16="http://schemas.microsoft.com/office/drawing/2014/main" val="1816601111"/>
                    </a:ext>
                  </a:extLst>
                </a:gridCol>
                <a:gridCol w="974382">
                  <a:extLst>
                    <a:ext uri="{9D8B030D-6E8A-4147-A177-3AD203B41FA5}">
                      <a16:colId xmlns:a16="http://schemas.microsoft.com/office/drawing/2014/main" val="168400509"/>
                    </a:ext>
                  </a:extLst>
                </a:gridCol>
                <a:gridCol w="1047565">
                  <a:extLst>
                    <a:ext uri="{9D8B030D-6E8A-4147-A177-3AD203B41FA5}">
                      <a16:colId xmlns:a16="http://schemas.microsoft.com/office/drawing/2014/main" val="1991118010"/>
                    </a:ext>
                  </a:extLst>
                </a:gridCol>
              </a:tblGrid>
              <a:tr h="271320">
                <a:tc>
                  <a:txBody>
                    <a:bodyPr/>
                    <a:lstStyle/>
                    <a:p>
                      <a:pPr algn="ctr" fontAlgn="ctr"/>
                      <a:r>
                        <a:rPr lang="es-AR" sz="1400" b="0" i="0" u="none" strike="noStrike">
                          <a:solidFill>
                            <a:srgbClr val="000000"/>
                          </a:solidFill>
                          <a:effectLst/>
                          <a:latin typeface="Arial" panose="020B0604020202020204" pitchFamily="34" charset="0"/>
                          <a:cs typeface="Arial" panose="020B0604020202020204" pitchFamily="34" charset="0"/>
                        </a:rPr>
                        <a:t>Nombre de herramienta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AR" sz="1400" b="0" i="0" u="none" strike="noStrike">
                          <a:solidFill>
                            <a:srgbClr val="000000"/>
                          </a:solidFill>
                          <a:effectLst/>
                          <a:latin typeface="Arial" panose="020B0604020202020204" pitchFamily="34" charset="0"/>
                          <a:cs typeface="Arial" panose="020B0604020202020204" pitchFamily="34" charset="0"/>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AR" sz="1400" b="0" i="0" u="none" strike="noStrike">
                          <a:solidFill>
                            <a:srgbClr val="000000"/>
                          </a:solidFill>
                          <a:effectLst/>
                          <a:latin typeface="Arial" panose="020B0604020202020204" pitchFamily="34" charset="0"/>
                          <a:cs typeface="Arial" panose="020B0604020202020204" pitchFamily="34" charset="0"/>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AR" sz="1400" b="0" i="0" u="none" strike="noStrike">
                          <a:solidFill>
                            <a:srgbClr val="000000"/>
                          </a:solidFill>
                          <a:effectLst/>
                          <a:latin typeface="Arial" panose="020B0604020202020204" pitchFamily="34" charset="0"/>
                          <a:cs typeface="Arial" panose="020B0604020202020204" pitchFamily="34" charset="0"/>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78437094"/>
                  </a:ext>
                </a:extLst>
              </a:tr>
              <a:tr h="542627">
                <a:tc>
                  <a:txBody>
                    <a:bodyPr/>
                    <a:lstStyle/>
                    <a:p>
                      <a:pPr algn="ctr" fontAlgn="ctr"/>
                      <a:r>
                        <a:rPr lang="es-AR" sz="1400" b="0" i="0" u="none" strike="noStrike">
                          <a:solidFill>
                            <a:srgbClr val="000000"/>
                          </a:solidFill>
                          <a:effectLst/>
                          <a:latin typeface="Arial" panose="020B0604020202020204" pitchFamily="34" charset="0"/>
                          <a:cs typeface="Arial" panose="020B0604020202020204" pitchFamily="34" charset="0"/>
                        </a:rPr>
                        <a:t>Modo de registro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AR" sz="1400" b="0" i="0" u="none" strike="noStrike">
                          <a:solidFill>
                            <a:srgbClr val="000000"/>
                          </a:solidFill>
                          <a:effectLst/>
                          <a:latin typeface="Arial" panose="020B0604020202020204" pitchFamily="34" charset="0"/>
                          <a:cs typeface="Arial" panose="020B0604020202020204" pitchFamily="34" charset="0"/>
                        </a:rPr>
                        <a:t>Pozo abierto y entubado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AR" sz="1400" b="0" i="0" u="none" strike="noStrike">
                          <a:solidFill>
                            <a:srgbClr val="000000"/>
                          </a:solidFill>
                          <a:effectLst/>
                          <a:latin typeface="Arial" panose="020B0604020202020204" pitchFamily="34" charset="0"/>
                          <a:cs typeface="Arial" panose="020B0604020202020204" pitchFamily="34" charset="0"/>
                        </a:rPr>
                        <a:t>Pozo entubado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AR" sz="1400" b="0" i="0" u="none" strike="noStrike">
                          <a:solidFill>
                            <a:srgbClr val="000000"/>
                          </a:solidFill>
                          <a:effectLst/>
                          <a:latin typeface="Arial" panose="020B0604020202020204" pitchFamily="34" charset="0"/>
                          <a:cs typeface="Arial" panose="020B0604020202020204" pitchFamily="34" charset="0"/>
                        </a:rPr>
                        <a:t>Pozo entubado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74720245"/>
                  </a:ext>
                </a:extLst>
              </a:tr>
              <a:tr h="385398">
                <a:tc>
                  <a:txBody>
                    <a:bodyPr/>
                    <a:lstStyle/>
                    <a:p>
                      <a:pPr algn="ctr" fontAlgn="ctr"/>
                      <a:r>
                        <a:rPr lang="es-AR" sz="1400" b="0" i="0" u="none" strike="noStrike">
                          <a:solidFill>
                            <a:srgbClr val="000000"/>
                          </a:solidFill>
                          <a:effectLst/>
                          <a:latin typeface="Arial" panose="020B0604020202020204" pitchFamily="34" charset="0"/>
                          <a:cs typeface="Arial" panose="020B0604020202020204" pitchFamily="34" charset="0"/>
                        </a:rPr>
                        <a:t>Fuente de neutrones pulsantes y detector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AR" sz="1400" b="0" i="0" u="none" strike="noStrike" err="1">
                          <a:solidFill>
                            <a:srgbClr val="000000"/>
                          </a:solidFill>
                          <a:effectLst/>
                          <a:latin typeface="Arial" panose="020B0604020202020204" pitchFamily="34" charset="0"/>
                          <a:cs typeface="Arial" panose="020B0604020202020204" pitchFamily="34" charset="0"/>
                        </a:rPr>
                        <a:t>Minitron</a:t>
                      </a:r>
                      <a:r>
                        <a:rPr lang="es-AR" sz="1400" b="0" i="0" u="none" strike="noStrike">
                          <a:solidFill>
                            <a:srgbClr val="000000"/>
                          </a:solidFill>
                          <a:effectLst/>
                          <a:latin typeface="Arial" panose="020B0604020202020204" pitchFamily="34" charset="0"/>
                          <a:cs typeface="Arial" panose="020B0604020202020204" pitchFamily="34" charset="0"/>
                        </a:rPr>
                        <a:t>/ LaBr3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AR" sz="1400" b="0" i="0" u="none" strike="noStrike" err="1">
                          <a:solidFill>
                            <a:srgbClr val="000000"/>
                          </a:solidFill>
                          <a:effectLst/>
                          <a:latin typeface="Arial" panose="020B0604020202020204" pitchFamily="34" charset="0"/>
                          <a:cs typeface="Arial" panose="020B0604020202020204" pitchFamily="34" charset="0"/>
                        </a:rPr>
                        <a:t>Minitron</a:t>
                      </a:r>
                      <a:r>
                        <a:rPr lang="es-AR" sz="1400" b="0" i="0" u="none" strike="noStrike">
                          <a:solidFill>
                            <a:srgbClr val="000000"/>
                          </a:solidFill>
                          <a:effectLst/>
                          <a:latin typeface="Arial" panose="020B0604020202020204" pitchFamily="34" charset="0"/>
                          <a:cs typeface="Arial" panose="020B0604020202020204" pitchFamily="34" charset="0"/>
                        </a:rPr>
                        <a:t>/ LaBr3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AR" sz="1400" b="0" i="0" u="none" strike="noStrike" err="1">
                          <a:solidFill>
                            <a:srgbClr val="000000"/>
                          </a:solidFill>
                          <a:effectLst/>
                          <a:latin typeface="Arial" panose="020B0604020202020204" pitchFamily="34" charset="0"/>
                          <a:cs typeface="Arial" panose="020B0604020202020204" pitchFamily="34" charset="0"/>
                        </a:rPr>
                        <a:t>Minitron</a:t>
                      </a:r>
                      <a:r>
                        <a:rPr lang="es-AR" sz="1400" b="0" i="0" u="none" strike="noStrike">
                          <a:solidFill>
                            <a:srgbClr val="000000"/>
                          </a:solidFill>
                          <a:effectLst/>
                          <a:latin typeface="Arial" panose="020B0604020202020204" pitchFamily="34" charset="0"/>
                          <a:cs typeface="Arial" panose="020B0604020202020204" pitchFamily="34" charset="0"/>
                        </a:rPr>
                        <a:t>/ LaBr3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29510931"/>
                  </a:ext>
                </a:extLst>
              </a:tr>
              <a:tr h="385398">
                <a:tc>
                  <a:txBody>
                    <a:bodyPr/>
                    <a:lstStyle/>
                    <a:p>
                      <a:pPr algn="ctr" fontAlgn="ctr"/>
                      <a:r>
                        <a:rPr lang="es-AR" sz="1400" b="0" i="0" u="none" strike="noStrike" dirty="0">
                          <a:solidFill>
                            <a:srgbClr val="000000"/>
                          </a:solidFill>
                          <a:effectLst/>
                          <a:latin typeface="Arial" panose="020B0604020202020204" pitchFamily="34" charset="0"/>
                          <a:cs typeface="Arial" panose="020B0604020202020204" pitchFamily="34" charset="0"/>
                        </a:rPr>
                        <a:t>Temperatura máxima de trabajo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400" b="0" i="0" u="none" strike="noStrike">
                          <a:solidFill>
                            <a:srgbClr val="000000"/>
                          </a:solidFill>
                          <a:effectLst/>
                          <a:latin typeface="Arial" panose="020B0604020202020204" pitchFamily="34" charset="0"/>
                          <a:cs typeface="Arial" panose="020B0604020202020204" pitchFamily="34" charset="0"/>
                        </a:rPr>
                        <a:t>175°C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400" b="0" i="0" u="none" strike="noStrike">
                          <a:solidFill>
                            <a:srgbClr val="000000"/>
                          </a:solidFill>
                          <a:effectLst/>
                          <a:latin typeface="Arial" panose="020B0604020202020204" pitchFamily="34" charset="0"/>
                          <a:cs typeface="Arial" panose="020B0604020202020204" pitchFamily="34" charset="0"/>
                        </a:rPr>
                        <a:t>175°C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400" b="0" i="0" u="none" strike="noStrike">
                          <a:solidFill>
                            <a:srgbClr val="000000"/>
                          </a:solidFill>
                          <a:effectLst/>
                          <a:latin typeface="Arial" panose="020B0604020202020204" pitchFamily="34" charset="0"/>
                          <a:cs typeface="Arial" panose="020B0604020202020204" pitchFamily="34" charset="0"/>
                        </a:rPr>
                        <a:t>150°C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25431112"/>
                  </a:ext>
                </a:extLst>
              </a:tr>
              <a:tr h="343916">
                <a:tc>
                  <a:txBody>
                    <a:bodyPr/>
                    <a:lstStyle/>
                    <a:p>
                      <a:pPr algn="ctr" fontAlgn="ctr"/>
                      <a:r>
                        <a:rPr lang="es-AR" sz="1400" b="0" i="0" u="none" strike="noStrike">
                          <a:solidFill>
                            <a:srgbClr val="000000"/>
                          </a:solidFill>
                          <a:effectLst/>
                          <a:latin typeface="Arial" panose="020B0604020202020204" pitchFamily="34" charset="0"/>
                          <a:cs typeface="Arial" panose="020B0604020202020204" pitchFamily="34" charset="0"/>
                        </a:rPr>
                        <a:t>Presión máxima de trabajo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400" b="0" i="0" u="none" strike="noStrike">
                          <a:solidFill>
                            <a:srgbClr val="000000"/>
                          </a:solidFill>
                          <a:effectLst/>
                          <a:latin typeface="Arial" panose="020B0604020202020204" pitchFamily="34" charset="0"/>
                          <a:cs typeface="Arial" panose="020B0604020202020204" pitchFamily="34" charset="0"/>
                        </a:rPr>
                        <a:t>20.000 psi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400" b="0" i="0" u="none" strike="noStrike">
                          <a:solidFill>
                            <a:srgbClr val="000000"/>
                          </a:solidFill>
                          <a:effectLst/>
                          <a:latin typeface="Arial" panose="020B0604020202020204" pitchFamily="34" charset="0"/>
                          <a:cs typeface="Arial" panose="020B0604020202020204" pitchFamily="34" charset="0"/>
                        </a:rPr>
                        <a:t>15.000 psi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400" b="0" i="0" u="none" strike="noStrike">
                          <a:solidFill>
                            <a:srgbClr val="000000"/>
                          </a:solidFill>
                          <a:effectLst/>
                          <a:latin typeface="Arial" panose="020B0604020202020204" pitchFamily="34" charset="0"/>
                          <a:cs typeface="Arial" panose="020B0604020202020204" pitchFamily="34" charset="0"/>
                        </a:rPr>
                        <a:t>15.000 psi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37575783"/>
                  </a:ext>
                </a:extLst>
              </a:tr>
              <a:tr h="385398">
                <a:tc>
                  <a:txBody>
                    <a:bodyPr/>
                    <a:lstStyle/>
                    <a:p>
                      <a:pPr algn="ctr" fontAlgn="ctr"/>
                      <a:r>
                        <a:rPr lang="es-AR" sz="1400" b="0" i="0" u="none" strike="noStrike">
                          <a:solidFill>
                            <a:srgbClr val="000000"/>
                          </a:solidFill>
                          <a:effectLst/>
                          <a:latin typeface="Arial" panose="020B0604020202020204" pitchFamily="34" charset="0"/>
                          <a:cs typeface="Arial" panose="020B0604020202020204" pitchFamily="34" charset="0"/>
                        </a:rPr>
                        <a:t>Diámetro de la herramienta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400" b="0" i="0" u="none" strike="noStrike">
                          <a:solidFill>
                            <a:srgbClr val="000000"/>
                          </a:solidFill>
                          <a:effectLst/>
                          <a:latin typeface="Arial" panose="020B0604020202020204" pitchFamily="34" charset="0"/>
                          <a:cs typeface="Arial" panose="020B0604020202020204" pitchFamily="34" charset="0"/>
                        </a:rPr>
                        <a:t>4 ½ 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AR" sz="1400" b="0" i="0" u="none" strike="noStrike">
                          <a:solidFill>
                            <a:srgbClr val="000000"/>
                          </a:solidFill>
                          <a:effectLst/>
                          <a:latin typeface="Arial" panose="020B0604020202020204" pitchFamily="34" charset="0"/>
                          <a:cs typeface="Arial" panose="020B0604020202020204" pitchFamily="34" charset="0"/>
                        </a:rPr>
                        <a:t>1 11/16 in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400" b="0" i="0" u="none" strike="noStrike">
                          <a:solidFill>
                            <a:srgbClr val="000000"/>
                          </a:solidFill>
                          <a:effectLst/>
                          <a:latin typeface="Arial" panose="020B0604020202020204" pitchFamily="34" charset="0"/>
                          <a:cs typeface="Arial" panose="020B0604020202020204" pitchFamily="34" charset="0"/>
                        </a:rPr>
                        <a:t>3 ¼ 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09400436"/>
                  </a:ext>
                </a:extLst>
              </a:tr>
              <a:tr h="271320">
                <a:tc>
                  <a:txBody>
                    <a:bodyPr/>
                    <a:lstStyle/>
                    <a:p>
                      <a:pPr algn="ctr" fontAlgn="ctr"/>
                      <a:r>
                        <a:rPr lang="es-AR" sz="1400" b="0" i="0" u="none" strike="noStrike">
                          <a:solidFill>
                            <a:srgbClr val="000000"/>
                          </a:solidFill>
                          <a:effectLst/>
                          <a:latin typeface="Arial" panose="020B0604020202020204" pitchFamily="34" charset="0"/>
                          <a:cs typeface="Arial" panose="020B0604020202020204" pitchFamily="34" charset="0"/>
                        </a:rPr>
                        <a:t>Velocidad de registro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400" b="0" i="0" u="none" strike="noStrike">
                          <a:solidFill>
                            <a:srgbClr val="000000"/>
                          </a:solidFill>
                          <a:effectLst/>
                          <a:latin typeface="Arial" panose="020B0604020202020204" pitchFamily="34" charset="0"/>
                          <a:cs typeface="Arial" panose="020B0604020202020204" pitchFamily="34" charset="0"/>
                        </a:rPr>
                        <a:t>550 ft/h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400" b="0" i="0" u="none" strike="noStrike">
                          <a:solidFill>
                            <a:srgbClr val="000000"/>
                          </a:solidFill>
                          <a:effectLst/>
                          <a:latin typeface="Arial" panose="020B0604020202020204" pitchFamily="34" charset="0"/>
                          <a:cs typeface="Arial" panose="020B0604020202020204" pitchFamily="34" charset="0"/>
                        </a:rPr>
                        <a:t>200 ft/h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400" b="0" i="0" u="none" strike="noStrike" dirty="0">
                          <a:solidFill>
                            <a:srgbClr val="000000"/>
                          </a:solidFill>
                          <a:effectLst/>
                          <a:latin typeface="Arial" panose="020B0604020202020204" pitchFamily="34" charset="0"/>
                          <a:cs typeface="Arial" panose="020B0604020202020204" pitchFamily="34" charset="0"/>
                        </a:rPr>
                        <a:t>200 ft/h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97635272"/>
                  </a:ext>
                </a:extLst>
              </a:tr>
            </a:tbl>
          </a:graphicData>
        </a:graphic>
      </p:graphicFrame>
      <p:pic>
        <p:nvPicPr>
          <p:cNvPr id="13" name="Imagen 12">
            <a:extLst>
              <a:ext uri="{FF2B5EF4-FFF2-40B4-BE49-F238E27FC236}">
                <a16:creationId xmlns:a16="http://schemas.microsoft.com/office/drawing/2014/main" id="{87A08CDD-1C9F-FA78-E764-039A8F5F81DB}"/>
              </a:ext>
            </a:extLst>
          </p:cNvPr>
          <p:cNvPicPr>
            <a:picLocks noChangeAspect="1"/>
          </p:cNvPicPr>
          <p:nvPr/>
        </p:nvPicPr>
        <p:blipFill>
          <a:blip r:embed="rId5"/>
          <a:stretch>
            <a:fillRect/>
          </a:stretch>
        </p:blipFill>
        <p:spPr>
          <a:xfrm>
            <a:off x="5700741" y="2523003"/>
            <a:ext cx="5328099" cy="3218634"/>
          </a:xfrm>
          <a:prstGeom prst="rect">
            <a:avLst/>
          </a:prstGeom>
          <a:ln>
            <a:solidFill>
              <a:schemeClr val="tx1"/>
            </a:solidFill>
          </a:ln>
        </p:spPr>
      </p:pic>
      <p:sp>
        <p:nvSpPr>
          <p:cNvPr id="14" name="CuadroTexto 13">
            <a:extLst>
              <a:ext uri="{FF2B5EF4-FFF2-40B4-BE49-F238E27FC236}">
                <a16:creationId xmlns:a16="http://schemas.microsoft.com/office/drawing/2014/main" id="{BD7B319E-A83E-6FCD-8499-C7BA441EE540}"/>
              </a:ext>
            </a:extLst>
          </p:cNvPr>
          <p:cNvSpPr txBox="1"/>
          <p:nvPr/>
        </p:nvSpPr>
        <p:spPr>
          <a:xfrm>
            <a:off x="5266682" y="1785627"/>
            <a:ext cx="6366547" cy="584775"/>
          </a:xfrm>
          <a:prstGeom prst="rect">
            <a:avLst/>
          </a:prstGeom>
          <a:noFill/>
        </p:spPr>
        <p:txBody>
          <a:bodyPr wrap="square">
            <a:spAutoFit/>
          </a:bodyPr>
          <a:lstStyle/>
          <a:p>
            <a:pPr algn="ctr"/>
            <a:r>
              <a:rPr lang="es-MX" sz="1600" dirty="0">
                <a:latin typeface="Arial" panose="020B0604020202020204" pitchFamily="34" charset="0"/>
                <a:cs typeface="Arial" panose="020B0604020202020204" pitchFamily="34" charset="0"/>
              </a:rPr>
              <a:t>Comparación de resultados de las Herramientas B (curvas negras) y A (curva roja), a pozo abierto y entubado en un mismo pozo. </a:t>
            </a:r>
            <a:endParaRPr lang="es-AR" sz="1600" dirty="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E2E62232-B41B-40AC-498B-9D1CFD246B08}"/>
              </a:ext>
            </a:extLst>
          </p:cNvPr>
          <p:cNvSpPr txBox="1"/>
          <p:nvPr/>
        </p:nvSpPr>
        <p:spPr>
          <a:xfrm>
            <a:off x="1268354" y="5814724"/>
            <a:ext cx="1542410" cy="338554"/>
          </a:xfrm>
          <a:prstGeom prst="rect">
            <a:avLst/>
          </a:prstGeom>
          <a:noFill/>
        </p:spPr>
        <p:txBody>
          <a:bodyPr wrap="none" rtlCol="0">
            <a:spAutoFit/>
          </a:bodyPr>
          <a:lstStyle/>
          <a:p>
            <a:r>
              <a:rPr lang="es-AR" sz="1600">
                <a:solidFill>
                  <a:srgbClr val="FF0000"/>
                </a:solidFill>
                <a:latin typeface="Arial" panose="020B0604020202020204" pitchFamily="34" charset="0"/>
                <a:cs typeface="Arial" panose="020B0604020202020204" pitchFamily="34" charset="0"/>
              </a:rPr>
              <a:t>Incertidumbres</a:t>
            </a:r>
          </a:p>
        </p:txBody>
      </p:sp>
      <p:sp>
        <p:nvSpPr>
          <p:cNvPr id="16" name="CuadroTexto 15">
            <a:extLst>
              <a:ext uri="{FF2B5EF4-FFF2-40B4-BE49-F238E27FC236}">
                <a16:creationId xmlns:a16="http://schemas.microsoft.com/office/drawing/2014/main" id="{84FED3FB-1BAB-3918-4118-A26E0DA9F578}"/>
              </a:ext>
            </a:extLst>
          </p:cNvPr>
          <p:cNvSpPr txBox="1"/>
          <p:nvPr/>
        </p:nvSpPr>
        <p:spPr>
          <a:xfrm>
            <a:off x="1229092" y="6119336"/>
            <a:ext cx="9366667" cy="830997"/>
          </a:xfrm>
          <a:prstGeom prst="rect">
            <a:avLst/>
          </a:prstGeom>
          <a:noFill/>
        </p:spPr>
        <p:txBody>
          <a:bodyPr wrap="none" rtlCol="0">
            <a:spAutoFit/>
          </a:bodyPr>
          <a:lstStyle/>
          <a:p>
            <a:r>
              <a:rPr lang="es-AR" sz="1600" dirty="0">
                <a:latin typeface="Arial" panose="020B0604020202020204" pitchFamily="34" charset="0"/>
                <a:cs typeface="Arial" panose="020B0604020202020204" pitchFamily="34" charset="0"/>
              </a:rPr>
              <a:t>¿Los rangos de Gd medidos en subsuelo se corresponden con los ya registrados por otras técnicas?</a:t>
            </a:r>
          </a:p>
          <a:p>
            <a:r>
              <a:rPr lang="es-AR" sz="1600" dirty="0">
                <a:latin typeface="Arial" panose="020B0604020202020204" pitchFamily="34" charset="0"/>
                <a:cs typeface="Arial" panose="020B0604020202020204" pitchFamily="34" charset="0"/>
              </a:rPr>
              <a:t>¿Todas las herramientas miden igual?</a:t>
            </a:r>
          </a:p>
          <a:p>
            <a:endParaRPr lang="es-AR" sz="1600" dirty="0">
              <a:latin typeface="Arial" panose="020B0604020202020204" pitchFamily="34" charset="0"/>
              <a:cs typeface="Arial" panose="020B0604020202020204" pitchFamily="34" charset="0"/>
            </a:endParaRPr>
          </a:p>
        </p:txBody>
      </p:sp>
      <p:sp>
        <p:nvSpPr>
          <p:cNvPr id="2" name="Marcador de número de diapositiva 1">
            <a:extLst>
              <a:ext uri="{FF2B5EF4-FFF2-40B4-BE49-F238E27FC236}">
                <a16:creationId xmlns:a16="http://schemas.microsoft.com/office/drawing/2014/main" id="{0FF19E80-AB2F-17C5-3071-4CE816EC8D9C}"/>
              </a:ext>
            </a:extLst>
          </p:cNvPr>
          <p:cNvSpPr>
            <a:spLocks noGrp="1"/>
          </p:cNvSpPr>
          <p:nvPr>
            <p:ph type="sldNum" sz="quarter" idx="12"/>
          </p:nvPr>
        </p:nvSpPr>
        <p:spPr>
          <a:xfrm>
            <a:off x="11905343" y="6534834"/>
            <a:ext cx="2743200" cy="365125"/>
          </a:xfrm>
        </p:spPr>
        <p:txBody>
          <a:bodyPr/>
          <a:lstStyle/>
          <a:p>
            <a:fld id="{B07A84DF-77A3-4E82-B62C-977FB6CD7776}" type="slidenum">
              <a:rPr lang="es-AR" smtClean="0"/>
              <a:t>9</a:t>
            </a:fld>
            <a:endParaRPr lang="es-AR"/>
          </a:p>
        </p:txBody>
      </p:sp>
    </p:spTree>
    <p:extLst>
      <p:ext uri="{BB962C8B-B14F-4D97-AF65-F5344CB8AC3E}">
        <p14:creationId xmlns:p14="http://schemas.microsoft.com/office/powerpoint/2010/main" val="148155192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03852848B1F7214BB16254ECD5B2BD9A" ma:contentTypeVersion="13" ma:contentTypeDescription="Crear nuevo documento." ma:contentTypeScope="" ma:versionID="2111034aca6c8b8bade190e50a9251c7">
  <xsd:schema xmlns:xsd="http://www.w3.org/2001/XMLSchema" xmlns:xs="http://www.w3.org/2001/XMLSchema" xmlns:p="http://schemas.microsoft.com/office/2006/metadata/properties" xmlns:ns3="2552a0fe-0201-43a2-a172-d2d9af851966" xmlns:ns4="f4b7f1b2-1516-40a5-a020-15147e230483" targetNamespace="http://schemas.microsoft.com/office/2006/metadata/properties" ma:root="true" ma:fieldsID="d6bcb78973a7f2dd6c9940bee242581a" ns3:_="" ns4:_="">
    <xsd:import namespace="2552a0fe-0201-43a2-a172-d2d9af851966"/>
    <xsd:import namespace="f4b7f1b2-1516-40a5-a020-15147e2304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52a0fe-0201-43a2-a172-d2d9af8519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b7f1b2-1516-40a5-a020-15147e230483"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element name="SharingHintHash" ma:index="16"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552a0fe-0201-43a2-a172-d2d9af851966" xsi:nil="true"/>
  </documentManagement>
</p:properties>
</file>

<file path=customXml/itemProps1.xml><?xml version="1.0" encoding="utf-8"?>
<ds:datastoreItem xmlns:ds="http://schemas.openxmlformats.org/officeDocument/2006/customXml" ds:itemID="{BF7DE873-C60D-45CE-A096-8CF9679996F2}">
  <ds:schemaRefs>
    <ds:schemaRef ds:uri="http://schemas.microsoft.com/sharepoint/v3/contenttype/forms"/>
  </ds:schemaRefs>
</ds:datastoreItem>
</file>

<file path=customXml/itemProps2.xml><?xml version="1.0" encoding="utf-8"?>
<ds:datastoreItem xmlns:ds="http://schemas.openxmlformats.org/officeDocument/2006/customXml" ds:itemID="{9774B7A1-D4E2-468C-B4FD-1301706C66E1}">
  <ds:schemaRefs>
    <ds:schemaRef ds:uri="2552a0fe-0201-43a2-a172-d2d9af851966"/>
    <ds:schemaRef ds:uri="f4b7f1b2-1516-40a5-a020-15147e2304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1D5AA0E-5794-4382-A17C-D609F44FA30F}">
  <ds:schemaRefs>
    <ds:schemaRef ds:uri="2552a0fe-0201-43a2-a172-d2d9af851966"/>
    <ds:schemaRef ds:uri="f4b7f1b2-1516-40a5-a020-15147e23048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87</TotalTime>
  <Words>5475</Words>
  <Application>Microsoft Office PowerPoint</Application>
  <PresentationFormat>Panorámica</PresentationFormat>
  <Paragraphs>614</Paragraphs>
  <Slides>20</Slides>
  <Notes>11</Notes>
  <HiddenSlides>0</HiddenSlides>
  <MMClips>0</MMClips>
  <ScaleCrop>false</ScaleCrop>
  <HeadingPairs>
    <vt:vector size="8" baseType="variant">
      <vt:variant>
        <vt:lpstr>Fuentes usadas</vt:lpstr>
      </vt:variant>
      <vt:variant>
        <vt:i4>8</vt:i4>
      </vt:variant>
      <vt:variant>
        <vt:lpstr>Tema</vt:lpstr>
      </vt:variant>
      <vt:variant>
        <vt:i4>3</vt:i4>
      </vt:variant>
      <vt:variant>
        <vt:lpstr>Servidores OLE incrustados</vt:lpstr>
      </vt:variant>
      <vt:variant>
        <vt:i4>1</vt:i4>
      </vt:variant>
      <vt:variant>
        <vt:lpstr>Títulos de diapositiva</vt:lpstr>
      </vt:variant>
      <vt:variant>
        <vt:i4>20</vt:i4>
      </vt:variant>
    </vt:vector>
  </HeadingPairs>
  <TitlesOfParts>
    <vt:vector size="32" baseType="lpstr">
      <vt:lpstr>Arial</vt:lpstr>
      <vt:lpstr>Arial,Sans-Serif</vt:lpstr>
      <vt:lpstr>Calibri</vt:lpstr>
      <vt:lpstr>Calibri Light</vt:lpstr>
      <vt:lpstr>Lucida Grande</vt:lpstr>
      <vt:lpstr>Symbol</vt:lpstr>
      <vt:lpstr>Times New Roman</vt:lpstr>
      <vt:lpstr>Wingdings</vt:lpstr>
      <vt:lpstr>Tema de Office</vt:lpstr>
      <vt:lpstr>1_Tema de Office</vt:lpstr>
      <vt:lpstr>2_Tema de Office</vt:lpstr>
      <vt:lpstr>Worksheet</vt:lpstr>
      <vt:lpstr>CONCENTRACIONES NATURALES DE GADOLINIO EN LAS UNIDADES GEOLÓGICAS DE INTERÉS Y RESERVORIOS HIDROCARBURÍFEROS DE LA CUENCA DEL GOLFO SAN JORGE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Fuentes</dc:creator>
  <cp:lastModifiedBy>Matías Miguel Salvarredy</cp:lastModifiedBy>
  <cp:revision>316</cp:revision>
  <dcterms:created xsi:type="dcterms:W3CDTF">2023-07-24T14:30:55Z</dcterms:created>
  <dcterms:modified xsi:type="dcterms:W3CDTF">2023-11-06T11:24:36Z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0x01010003852848B1F7214BB16254ECD5B2BD9A</vt:lpwstr>
  </property>
  <property fmtid="{D5CDD505-2E9C-101B-9397-08002B2CF9AE}" pid="3" name="MSIP_Label_228ef38c-4357-49c8-b2ae-c9cdaf411188_Enabled">
    <vt:lpwstr>true</vt:lpwstr>
  </property>
  <property fmtid="{D5CDD505-2E9C-101B-9397-08002B2CF9AE}" pid="4" name="MSIP_Label_228ef38c-4357-49c8-b2ae-c9cdaf411188_SetDate">
    <vt:lpwstr>2023-10-30T14:35:50Z</vt:lpwstr>
  </property>
  <property fmtid="{D5CDD505-2E9C-101B-9397-08002B2CF9AE}" pid="5" name="MSIP_Label_228ef38c-4357-49c8-b2ae-c9cdaf411188_Method">
    <vt:lpwstr>Privileged</vt:lpwstr>
  </property>
  <property fmtid="{D5CDD505-2E9C-101B-9397-08002B2CF9AE}" pid="6" name="MSIP_Label_228ef38c-4357-49c8-b2ae-c9cdaf411188_Name">
    <vt:lpwstr>Personal</vt:lpwstr>
  </property>
  <property fmtid="{D5CDD505-2E9C-101B-9397-08002B2CF9AE}" pid="7" name="MSIP_Label_228ef38c-4357-49c8-b2ae-c9cdaf411188_SiteId">
    <vt:lpwstr>038018c3-616c-4b46-ad9b-aa9007f701b5</vt:lpwstr>
  </property>
  <property fmtid="{D5CDD505-2E9C-101B-9397-08002B2CF9AE}" pid="8" name="MSIP_Label_228ef38c-4357-49c8-b2ae-c9cdaf411188_ActionId">
    <vt:lpwstr>054a3d10-e8a3-4b32-9471-b153998915b9</vt:lpwstr>
  </property>
  <property fmtid="{D5CDD505-2E9C-101B-9397-08002B2CF9AE}" pid="9" name="MSIP_Label_228ef38c-4357-49c8-b2ae-c9cdaf411188_ContentBits">
    <vt:lpwstr>1</vt:lpwstr>
  </property>
</Properties>
</file>