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mp" ContentType="image/png"/>
  <Default Extension="vsdx" ContentType="application/vnd.ms-visio.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7" r:id="rId2"/>
    <p:sldId id="262" r:id="rId3"/>
    <p:sldId id="563" r:id="rId4"/>
    <p:sldId id="567" r:id="rId5"/>
    <p:sldId id="568" r:id="rId6"/>
    <p:sldId id="263" r:id="rId7"/>
    <p:sldId id="920" r:id="rId8"/>
    <p:sldId id="921" r:id="rId9"/>
    <p:sldId id="1371" r:id="rId10"/>
    <p:sldId id="922" r:id="rId11"/>
    <p:sldId id="695" r:id="rId12"/>
    <p:sldId id="691" r:id="rId13"/>
    <p:sldId id="698" r:id="rId14"/>
    <p:sldId id="260" r:id="rId15"/>
    <p:sldId id="287" r:id="rId16"/>
    <p:sldId id="721" r:id="rId17"/>
    <p:sldId id="725" r:id="rId18"/>
    <p:sldId id="726" r:id="rId19"/>
    <p:sldId id="303" r:id="rId20"/>
    <p:sldId id="564" r:id="rId21"/>
    <p:sldId id="565" r:id="rId22"/>
    <p:sldId id="566" r:id="rId23"/>
    <p:sldId id="359" r:id="rId24"/>
    <p:sldId id="357" r:id="rId25"/>
    <p:sldId id="362" r:id="rId26"/>
    <p:sldId id="363" r:id="rId27"/>
    <p:sldId id="1372" r:id="rId28"/>
  </p:sldIdLst>
  <p:sldSz cx="12192000" cy="6858000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108" d="100"/>
          <a:sy n="108" d="100"/>
        </p:scale>
        <p:origin x="678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CCC9206-358F-4E12-9D7E-54FBC606A4AF}" type="doc">
      <dgm:prSet loTypeId="urn:microsoft.com/office/officeart/2008/layout/AlternatingHexagon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C66901C-CB2E-4DC8-93EF-D25044EE51F1}">
      <dgm:prSet phldrT="[Text]"/>
      <dgm:spPr/>
      <dgm:t>
        <a:bodyPr/>
        <a:lstStyle/>
        <a:p>
          <a:r>
            <a:rPr lang="en-US" dirty="0"/>
            <a:t>+450 </a:t>
          </a:r>
        </a:p>
      </dgm:t>
    </dgm:pt>
    <dgm:pt modelId="{9DF7AC9A-8B81-40AC-821C-3326C044C42B}" type="parTrans" cxnId="{580A827C-D496-4EFB-AB44-CDCB0AD26B56}">
      <dgm:prSet/>
      <dgm:spPr/>
      <dgm:t>
        <a:bodyPr/>
        <a:lstStyle/>
        <a:p>
          <a:endParaRPr lang="en-US"/>
        </a:p>
      </dgm:t>
    </dgm:pt>
    <dgm:pt modelId="{246A0CD2-DA0A-45D0-A133-DB7E9CA1CCED}" type="sibTrans" cxnId="{580A827C-D496-4EFB-AB44-CDCB0AD26B56}">
      <dgm:prSet/>
      <dgm:spPr/>
      <dgm:t>
        <a:bodyPr/>
        <a:lstStyle/>
        <a:p>
          <a:endParaRPr lang="en-US"/>
        </a:p>
      </dgm:t>
    </dgm:pt>
    <dgm:pt modelId="{D9076A05-F6F4-4499-A949-4B26B9D41347}">
      <dgm:prSet phldrT="[Text]"/>
      <dgm:spPr/>
      <dgm:t>
        <a:bodyPr/>
        <a:lstStyle/>
        <a:p>
          <a:r>
            <a:rPr lang="en-US" dirty="0" err="1"/>
            <a:t>Ensayos</a:t>
          </a:r>
          <a:endParaRPr lang="en-US" dirty="0"/>
        </a:p>
      </dgm:t>
    </dgm:pt>
    <dgm:pt modelId="{777757E6-610B-4734-9569-87C70FB0F3EC}" type="parTrans" cxnId="{5CBC6E52-5D7D-4403-8960-AFC3590BB551}">
      <dgm:prSet/>
      <dgm:spPr/>
      <dgm:t>
        <a:bodyPr/>
        <a:lstStyle/>
        <a:p>
          <a:endParaRPr lang="en-US"/>
        </a:p>
      </dgm:t>
    </dgm:pt>
    <dgm:pt modelId="{D667CBE9-613D-4C7A-9F4A-9DBF70E1AD3C}" type="sibTrans" cxnId="{5CBC6E52-5D7D-4403-8960-AFC3590BB551}">
      <dgm:prSet/>
      <dgm:spPr/>
      <dgm:t>
        <a:bodyPr/>
        <a:lstStyle/>
        <a:p>
          <a:endParaRPr lang="en-US"/>
        </a:p>
      </dgm:t>
    </dgm:pt>
    <dgm:pt modelId="{34DF0B11-B02A-4B32-BC25-511C77113EDF}">
      <dgm:prSet phldrT="[Text]"/>
      <dgm:spPr/>
      <dgm:t>
        <a:bodyPr/>
        <a:lstStyle/>
        <a:p>
          <a:r>
            <a:rPr lang="en-US" dirty="0"/>
            <a:t>20</a:t>
          </a:r>
        </a:p>
      </dgm:t>
    </dgm:pt>
    <dgm:pt modelId="{520D88A4-1AB0-4E61-A71D-88E254848622}" type="parTrans" cxnId="{E03F03BC-ED9B-450A-AB7A-306087E26940}">
      <dgm:prSet/>
      <dgm:spPr/>
      <dgm:t>
        <a:bodyPr/>
        <a:lstStyle/>
        <a:p>
          <a:endParaRPr lang="en-US"/>
        </a:p>
      </dgm:t>
    </dgm:pt>
    <dgm:pt modelId="{676D80BC-19BA-43A4-BB06-997A7430CE63}" type="sibTrans" cxnId="{E03F03BC-ED9B-450A-AB7A-306087E26940}">
      <dgm:prSet/>
      <dgm:spPr/>
      <dgm:t>
        <a:bodyPr/>
        <a:lstStyle/>
        <a:p>
          <a:endParaRPr lang="en-US"/>
        </a:p>
      </dgm:t>
    </dgm:pt>
    <dgm:pt modelId="{C114A4FD-32AC-4429-8E66-C5B66460F2C6}">
      <dgm:prSet phldrT="[Text]"/>
      <dgm:spPr/>
      <dgm:t>
        <a:bodyPr/>
        <a:lstStyle/>
        <a:p>
          <a:r>
            <a:rPr lang="en-US" dirty="0"/>
            <a:t>Pads</a:t>
          </a:r>
        </a:p>
      </dgm:t>
    </dgm:pt>
    <dgm:pt modelId="{2A9F1E9E-B3D6-430D-B6D0-B87D69B5E060}" type="parTrans" cxnId="{A6571627-E5AE-44AA-80A3-ADD583CEDFD5}">
      <dgm:prSet/>
      <dgm:spPr/>
      <dgm:t>
        <a:bodyPr/>
        <a:lstStyle/>
        <a:p>
          <a:endParaRPr lang="en-US"/>
        </a:p>
      </dgm:t>
    </dgm:pt>
    <dgm:pt modelId="{E614D2D4-02BD-4936-A1E2-A44E6E61C079}" type="sibTrans" cxnId="{A6571627-E5AE-44AA-80A3-ADD583CEDFD5}">
      <dgm:prSet/>
      <dgm:spPr/>
      <dgm:t>
        <a:bodyPr/>
        <a:lstStyle/>
        <a:p>
          <a:endParaRPr lang="en-US"/>
        </a:p>
      </dgm:t>
    </dgm:pt>
    <dgm:pt modelId="{835194B0-1580-4F7C-B2D5-7AB2A85FDD4D}">
      <dgm:prSet phldrT="[Text]"/>
      <dgm:spPr/>
      <dgm:t>
        <a:bodyPr/>
        <a:lstStyle/>
        <a:p>
          <a:r>
            <a:rPr lang="en-US" dirty="0"/>
            <a:t>15</a:t>
          </a:r>
        </a:p>
      </dgm:t>
    </dgm:pt>
    <dgm:pt modelId="{30DF42E8-C187-4A19-95E0-6FF365A92580}" type="parTrans" cxnId="{F98B7D37-710F-4CD0-8B48-7D5925B40BAD}">
      <dgm:prSet/>
      <dgm:spPr/>
      <dgm:t>
        <a:bodyPr/>
        <a:lstStyle/>
        <a:p>
          <a:endParaRPr lang="en-US"/>
        </a:p>
      </dgm:t>
    </dgm:pt>
    <dgm:pt modelId="{205357C1-19DE-431A-B009-BE5B1E26693C}" type="sibTrans" cxnId="{F98B7D37-710F-4CD0-8B48-7D5925B40BAD}">
      <dgm:prSet/>
      <dgm:spPr/>
      <dgm:t>
        <a:bodyPr/>
        <a:lstStyle/>
        <a:p>
          <a:endParaRPr lang="en-US"/>
        </a:p>
      </dgm:t>
    </dgm:pt>
    <dgm:pt modelId="{AC902A7D-FD7C-42AA-A6BF-DBA722F52988}">
      <dgm:prSet phldrT="[Text]"/>
      <dgm:spPr/>
      <dgm:t>
        <a:bodyPr/>
        <a:lstStyle/>
        <a:p>
          <a:r>
            <a:rPr lang="en-US" dirty="0" err="1"/>
            <a:t>Fluidos</a:t>
          </a:r>
          <a:endParaRPr lang="en-US" dirty="0"/>
        </a:p>
      </dgm:t>
    </dgm:pt>
    <dgm:pt modelId="{12072402-F384-43B0-9C7D-E355AC89A8D7}" type="parTrans" cxnId="{3FECFA70-C962-44AF-819F-7B75C8C157C4}">
      <dgm:prSet/>
      <dgm:spPr/>
      <dgm:t>
        <a:bodyPr/>
        <a:lstStyle/>
        <a:p>
          <a:endParaRPr lang="en-US"/>
        </a:p>
      </dgm:t>
    </dgm:pt>
    <dgm:pt modelId="{5FEE6634-8F42-4B55-B098-811B5E1FDE3A}" type="sibTrans" cxnId="{3FECFA70-C962-44AF-819F-7B75C8C157C4}">
      <dgm:prSet/>
      <dgm:spPr/>
      <dgm:t>
        <a:bodyPr/>
        <a:lstStyle/>
        <a:p>
          <a:endParaRPr lang="en-US"/>
        </a:p>
      </dgm:t>
    </dgm:pt>
    <dgm:pt modelId="{3FBE1E49-7F71-4B0C-B4D1-BCE12EA452F2}">
      <dgm:prSet phldrT="[Text]"/>
      <dgm:spPr/>
      <dgm:t>
        <a:bodyPr/>
        <a:lstStyle/>
        <a:p>
          <a:r>
            <a:rPr lang="en-US" dirty="0"/>
            <a:t>5</a:t>
          </a:r>
        </a:p>
      </dgm:t>
    </dgm:pt>
    <dgm:pt modelId="{2767B08B-6FF0-4642-A525-BFA583E633D0}" type="parTrans" cxnId="{773A4298-9FA3-48FC-9E36-5B7DF3BA8993}">
      <dgm:prSet/>
      <dgm:spPr/>
      <dgm:t>
        <a:bodyPr/>
        <a:lstStyle/>
        <a:p>
          <a:endParaRPr lang="en-US"/>
        </a:p>
      </dgm:t>
    </dgm:pt>
    <dgm:pt modelId="{B12895F2-6A43-4CD8-B7E9-956AE569D81E}" type="sibTrans" cxnId="{773A4298-9FA3-48FC-9E36-5B7DF3BA8993}">
      <dgm:prSet/>
      <dgm:spPr/>
      <dgm:t>
        <a:bodyPr/>
        <a:lstStyle/>
        <a:p>
          <a:endParaRPr lang="en-US"/>
        </a:p>
      </dgm:t>
    </dgm:pt>
    <dgm:pt modelId="{7E0AB6BD-B138-4932-A055-B5319D98FF9A}">
      <dgm:prSet phldrT="[Text]"/>
      <dgm:spPr/>
      <dgm:t>
        <a:bodyPr/>
        <a:lstStyle/>
        <a:p>
          <a:r>
            <a:rPr lang="es-AR" noProof="0" dirty="0"/>
            <a:t>Compañías de Bombeo</a:t>
          </a:r>
        </a:p>
      </dgm:t>
    </dgm:pt>
    <dgm:pt modelId="{4E2F69C8-6BC4-4665-9AAE-DD6F9C3AED69}" type="parTrans" cxnId="{2E75615E-2DDB-47D1-BA16-54B7C251FAB4}">
      <dgm:prSet/>
      <dgm:spPr/>
      <dgm:t>
        <a:bodyPr/>
        <a:lstStyle/>
        <a:p>
          <a:endParaRPr lang="en-US"/>
        </a:p>
      </dgm:t>
    </dgm:pt>
    <dgm:pt modelId="{0126CA72-F565-4508-A4A6-31D05B40C4F2}" type="sibTrans" cxnId="{2E75615E-2DDB-47D1-BA16-54B7C251FAB4}">
      <dgm:prSet/>
      <dgm:spPr/>
      <dgm:t>
        <a:bodyPr/>
        <a:lstStyle/>
        <a:p>
          <a:endParaRPr lang="en-US"/>
        </a:p>
      </dgm:t>
    </dgm:pt>
    <dgm:pt modelId="{24A9B474-FE09-417E-A5D7-3915AF1AED62}" type="pres">
      <dgm:prSet presAssocID="{FCCC9206-358F-4E12-9D7E-54FBC606A4AF}" presName="Name0" presStyleCnt="0">
        <dgm:presLayoutVars>
          <dgm:chMax/>
          <dgm:chPref/>
          <dgm:dir/>
          <dgm:animLvl val="lvl"/>
        </dgm:presLayoutVars>
      </dgm:prSet>
      <dgm:spPr/>
    </dgm:pt>
    <dgm:pt modelId="{DCA65430-9E9F-4AAB-B2FC-07562D3ED209}" type="pres">
      <dgm:prSet presAssocID="{8C66901C-CB2E-4DC8-93EF-D25044EE51F1}" presName="composite" presStyleCnt="0"/>
      <dgm:spPr/>
    </dgm:pt>
    <dgm:pt modelId="{CD02F09F-C0C4-4A59-AA6B-29FA90635A70}" type="pres">
      <dgm:prSet presAssocID="{8C66901C-CB2E-4DC8-93EF-D25044EE51F1}" presName="Parent1" presStyleLbl="node1" presStyleIdx="0" presStyleCnt="8">
        <dgm:presLayoutVars>
          <dgm:chMax val="1"/>
          <dgm:chPref val="1"/>
          <dgm:bulletEnabled val="1"/>
        </dgm:presLayoutVars>
      </dgm:prSet>
      <dgm:spPr/>
    </dgm:pt>
    <dgm:pt modelId="{27882050-3FD6-46C4-851D-D0081EF24585}" type="pres">
      <dgm:prSet presAssocID="{8C66901C-CB2E-4DC8-93EF-D25044EE51F1}" presName="Childtext1" presStyleLbl="revTx" presStyleIdx="0" presStyleCnt="4">
        <dgm:presLayoutVars>
          <dgm:chMax val="0"/>
          <dgm:chPref val="0"/>
          <dgm:bulletEnabled val="1"/>
        </dgm:presLayoutVars>
      </dgm:prSet>
      <dgm:spPr/>
    </dgm:pt>
    <dgm:pt modelId="{4B4BB7B4-203D-4C6B-8929-09259CAE39AD}" type="pres">
      <dgm:prSet presAssocID="{8C66901C-CB2E-4DC8-93EF-D25044EE51F1}" presName="BalanceSpacing" presStyleCnt="0"/>
      <dgm:spPr/>
    </dgm:pt>
    <dgm:pt modelId="{9906753D-29B9-48F6-9272-56BA3FEA6AB3}" type="pres">
      <dgm:prSet presAssocID="{8C66901C-CB2E-4DC8-93EF-D25044EE51F1}" presName="BalanceSpacing1" presStyleCnt="0"/>
      <dgm:spPr/>
    </dgm:pt>
    <dgm:pt modelId="{2DD7B8F0-A8D9-4B56-8347-87323D8DFAEB}" type="pres">
      <dgm:prSet presAssocID="{246A0CD2-DA0A-45D0-A133-DB7E9CA1CCED}" presName="Accent1Text" presStyleLbl="node1" presStyleIdx="1" presStyleCnt="8"/>
      <dgm:spPr/>
    </dgm:pt>
    <dgm:pt modelId="{32A16850-CA2D-46CE-BC81-3A241EC66B3A}" type="pres">
      <dgm:prSet presAssocID="{246A0CD2-DA0A-45D0-A133-DB7E9CA1CCED}" presName="spaceBetweenRectangles" presStyleCnt="0"/>
      <dgm:spPr/>
    </dgm:pt>
    <dgm:pt modelId="{FC56BD9A-D507-401A-8096-32773068D6C2}" type="pres">
      <dgm:prSet presAssocID="{34DF0B11-B02A-4B32-BC25-511C77113EDF}" presName="composite" presStyleCnt="0"/>
      <dgm:spPr/>
    </dgm:pt>
    <dgm:pt modelId="{A075351A-CD92-457F-9933-37BCC8321074}" type="pres">
      <dgm:prSet presAssocID="{34DF0B11-B02A-4B32-BC25-511C77113EDF}" presName="Parent1" presStyleLbl="node1" presStyleIdx="2" presStyleCnt="8">
        <dgm:presLayoutVars>
          <dgm:chMax val="1"/>
          <dgm:chPref val="1"/>
          <dgm:bulletEnabled val="1"/>
        </dgm:presLayoutVars>
      </dgm:prSet>
      <dgm:spPr/>
    </dgm:pt>
    <dgm:pt modelId="{E2F3422A-D407-4C17-A6EA-7D0D38A002EC}" type="pres">
      <dgm:prSet presAssocID="{34DF0B11-B02A-4B32-BC25-511C77113EDF}" presName="Childtext1" presStyleLbl="revTx" presStyleIdx="1" presStyleCnt="4">
        <dgm:presLayoutVars>
          <dgm:chMax val="0"/>
          <dgm:chPref val="0"/>
          <dgm:bulletEnabled val="1"/>
        </dgm:presLayoutVars>
      </dgm:prSet>
      <dgm:spPr/>
    </dgm:pt>
    <dgm:pt modelId="{66B89C06-EBFF-4B09-9E43-61562F48F40E}" type="pres">
      <dgm:prSet presAssocID="{34DF0B11-B02A-4B32-BC25-511C77113EDF}" presName="BalanceSpacing" presStyleCnt="0"/>
      <dgm:spPr/>
    </dgm:pt>
    <dgm:pt modelId="{68749102-802A-4999-A9DB-76105C4CD133}" type="pres">
      <dgm:prSet presAssocID="{34DF0B11-B02A-4B32-BC25-511C77113EDF}" presName="BalanceSpacing1" presStyleCnt="0"/>
      <dgm:spPr/>
    </dgm:pt>
    <dgm:pt modelId="{7F34F4E0-460E-4D74-AC9E-270A175FCBE3}" type="pres">
      <dgm:prSet presAssocID="{676D80BC-19BA-43A4-BB06-997A7430CE63}" presName="Accent1Text" presStyleLbl="node1" presStyleIdx="3" presStyleCnt="8"/>
      <dgm:spPr/>
    </dgm:pt>
    <dgm:pt modelId="{69105105-4416-412C-B109-DDAC8ABBE16D}" type="pres">
      <dgm:prSet presAssocID="{676D80BC-19BA-43A4-BB06-997A7430CE63}" presName="spaceBetweenRectangles" presStyleCnt="0"/>
      <dgm:spPr/>
    </dgm:pt>
    <dgm:pt modelId="{5FF2B63F-DF4F-4122-AAF9-661B09B7951A}" type="pres">
      <dgm:prSet presAssocID="{835194B0-1580-4F7C-B2D5-7AB2A85FDD4D}" presName="composite" presStyleCnt="0"/>
      <dgm:spPr/>
    </dgm:pt>
    <dgm:pt modelId="{7A981D0F-499E-4693-86B0-54D271DC1B45}" type="pres">
      <dgm:prSet presAssocID="{835194B0-1580-4F7C-B2D5-7AB2A85FDD4D}" presName="Parent1" presStyleLbl="node1" presStyleIdx="4" presStyleCnt="8">
        <dgm:presLayoutVars>
          <dgm:chMax val="1"/>
          <dgm:chPref val="1"/>
          <dgm:bulletEnabled val="1"/>
        </dgm:presLayoutVars>
      </dgm:prSet>
      <dgm:spPr/>
    </dgm:pt>
    <dgm:pt modelId="{A7829729-D4C5-4B7B-920B-CAFB70810E68}" type="pres">
      <dgm:prSet presAssocID="{835194B0-1580-4F7C-B2D5-7AB2A85FDD4D}" presName="Childtext1" presStyleLbl="revTx" presStyleIdx="2" presStyleCnt="4">
        <dgm:presLayoutVars>
          <dgm:chMax val="0"/>
          <dgm:chPref val="0"/>
          <dgm:bulletEnabled val="1"/>
        </dgm:presLayoutVars>
      </dgm:prSet>
      <dgm:spPr/>
    </dgm:pt>
    <dgm:pt modelId="{E3A4B1F0-A181-42F9-AD63-12F8C4CCEA82}" type="pres">
      <dgm:prSet presAssocID="{835194B0-1580-4F7C-B2D5-7AB2A85FDD4D}" presName="BalanceSpacing" presStyleCnt="0"/>
      <dgm:spPr/>
    </dgm:pt>
    <dgm:pt modelId="{BCB12550-3396-499D-9EF1-E997DAF26D91}" type="pres">
      <dgm:prSet presAssocID="{835194B0-1580-4F7C-B2D5-7AB2A85FDD4D}" presName="BalanceSpacing1" presStyleCnt="0"/>
      <dgm:spPr/>
    </dgm:pt>
    <dgm:pt modelId="{23D3B373-97C3-4E74-B566-4F922DBC6694}" type="pres">
      <dgm:prSet presAssocID="{205357C1-19DE-431A-B009-BE5B1E26693C}" presName="Accent1Text" presStyleLbl="node1" presStyleIdx="5" presStyleCnt="8"/>
      <dgm:spPr/>
    </dgm:pt>
    <dgm:pt modelId="{B4F19B3C-1666-4660-A110-5F1F81000659}" type="pres">
      <dgm:prSet presAssocID="{205357C1-19DE-431A-B009-BE5B1E26693C}" presName="spaceBetweenRectangles" presStyleCnt="0"/>
      <dgm:spPr/>
    </dgm:pt>
    <dgm:pt modelId="{8FEA4C63-0897-4F36-8EF6-9312083BE30A}" type="pres">
      <dgm:prSet presAssocID="{3FBE1E49-7F71-4B0C-B4D1-BCE12EA452F2}" presName="composite" presStyleCnt="0"/>
      <dgm:spPr/>
    </dgm:pt>
    <dgm:pt modelId="{39DF8573-0CD4-4506-98E0-62659895A0E3}" type="pres">
      <dgm:prSet presAssocID="{3FBE1E49-7F71-4B0C-B4D1-BCE12EA452F2}" presName="Parent1" presStyleLbl="node1" presStyleIdx="6" presStyleCnt="8">
        <dgm:presLayoutVars>
          <dgm:chMax val="1"/>
          <dgm:chPref val="1"/>
          <dgm:bulletEnabled val="1"/>
        </dgm:presLayoutVars>
      </dgm:prSet>
      <dgm:spPr/>
    </dgm:pt>
    <dgm:pt modelId="{7B85EE87-7469-4668-B37B-6747B6F7B76E}" type="pres">
      <dgm:prSet presAssocID="{3FBE1E49-7F71-4B0C-B4D1-BCE12EA452F2}" presName="Childtext1" presStyleLbl="revTx" presStyleIdx="3" presStyleCnt="4">
        <dgm:presLayoutVars>
          <dgm:chMax val="0"/>
          <dgm:chPref val="0"/>
          <dgm:bulletEnabled val="1"/>
        </dgm:presLayoutVars>
      </dgm:prSet>
      <dgm:spPr/>
    </dgm:pt>
    <dgm:pt modelId="{40471269-BDE4-4EA5-B9B7-3BBAEFC1F3E6}" type="pres">
      <dgm:prSet presAssocID="{3FBE1E49-7F71-4B0C-B4D1-BCE12EA452F2}" presName="BalanceSpacing" presStyleCnt="0"/>
      <dgm:spPr/>
    </dgm:pt>
    <dgm:pt modelId="{3D8EE57A-DEEE-4481-9B82-F478CE3AE9F1}" type="pres">
      <dgm:prSet presAssocID="{3FBE1E49-7F71-4B0C-B4D1-BCE12EA452F2}" presName="BalanceSpacing1" presStyleCnt="0"/>
      <dgm:spPr/>
    </dgm:pt>
    <dgm:pt modelId="{063A8067-331B-46E8-930B-E601C6124FA9}" type="pres">
      <dgm:prSet presAssocID="{B12895F2-6A43-4CD8-B7E9-956AE569D81E}" presName="Accent1Text" presStyleLbl="node1" presStyleIdx="7" presStyleCnt="8"/>
      <dgm:spPr/>
    </dgm:pt>
  </dgm:ptLst>
  <dgm:cxnLst>
    <dgm:cxn modelId="{7229841C-C630-469C-BE5E-E90474F3C63F}" type="presOf" srcId="{B12895F2-6A43-4CD8-B7E9-956AE569D81E}" destId="{063A8067-331B-46E8-930B-E601C6124FA9}" srcOrd="0" destOrd="0" presId="urn:microsoft.com/office/officeart/2008/layout/AlternatingHexagons"/>
    <dgm:cxn modelId="{A6571627-E5AE-44AA-80A3-ADD583CEDFD5}" srcId="{34DF0B11-B02A-4B32-BC25-511C77113EDF}" destId="{C114A4FD-32AC-4429-8E66-C5B66460F2C6}" srcOrd="0" destOrd="0" parTransId="{2A9F1E9E-B3D6-430D-B6D0-B87D69B5E060}" sibTransId="{E614D2D4-02BD-4936-A1E2-A44E6E61C079}"/>
    <dgm:cxn modelId="{D94D8B33-8DA2-49E2-B37A-53F755E64795}" type="presOf" srcId="{AC902A7D-FD7C-42AA-A6BF-DBA722F52988}" destId="{A7829729-D4C5-4B7B-920B-CAFB70810E68}" srcOrd="0" destOrd="0" presId="urn:microsoft.com/office/officeart/2008/layout/AlternatingHexagons"/>
    <dgm:cxn modelId="{F98B7D37-710F-4CD0-8B48-7D5925B40BAD}" srcId="{FCCC9206-358F-4E12-9D7E-54FBC606A4AF}" destId="{835194B0-1580-4F7C-B2D5-7AB2A85FDD4D}" srcOrd="2" destOrd="0" parTransId="{30DF42E8-C187-4A19-95E0-6FF365A92580}" sibTransId="{205357C1-19DE-431A-B009-BE5B1E26693C}"/>
    <dgm:cxn modelId="{1494DF3C-8D48-48DD-B7C0-BA96D9E87B8E}" type="presOf" srcId="{3FBE1E49-7F71-4B0C-B4D1-BCE12EA452F2}" destId="{39DF8573-0CD4-4506-98E0-62659895A0E3}" srcOrd="0" destOrd="0" presId="urn:microsoft.com/office/officeart/2008/layout/AlternatingHexagons"/>
    <dgm:cxn modelId="{2E75615E-2DDB-47D1-BA16-54B7C251FAB4}" srcId="{3FBE1E49-7F71-4B0C-B4D1-BCE12EA452F2}" destId="{7E0AB6BD-B138-4932-A055-B5319D98FF9A}" srcOrd="0" destOrd="0" parTransId="{4E2F69C8-6BC4-4665-9AAE-DD6F9C3AED69}" sibTransId="{0126CA72-F565-4508-A4A6-31D05B40C4F2}"/>
    <dgm:cxn modelId="{520B9E4E-43AA-41E7-A2B5-55066A4BE137}" type="presOf" srcId="{835194B0-1580-4F7C-B2D5-7AB2A85FDD4D}" destId="{7A981D0F-499E-4693-86B0-54D271DC1B45}" srcOrd="0" destOrd="0" presId="urn:microsoft.com/office/officeart/2008/layout/AlternatingHexagons"/>
    <dgm:cxn modelId="{3FECFA70-C962-44AF-819F-7B75C8C157C4}" srcId="{835194B0-1580-4F7C-B2D5-7AB2A85FDD4D}" destId="{AC902A7D-FD7C-42AA-A6BF-DBA722F52988}" srcOrd="0" destOrd="0" parTransId="{12072402-F384-43B0-9C7D-E355AC89A8D7}" sibTransId="{5FEE6634-8F42-4B55-B098-811B5E1FDE3A}"/>
    <dgm:cxn modelId="{BC0F4971-CB1F-4A74-AAA2-AAF24FE69635}" type="presOf" srcId="{676D80BC-19BA-43A4-BB06-997A7430CE63}" destId="{7F34F4E0-460E-4D74-AC9E-270A175FCBE3}" srcOrd="0" destOrd="0" presId="urn:microsoft.com/office/officeart/2008/layout/AlternatingHexagons"/>
    <dgm:cxn modelId="{5CBC6E52-5D7D-4403-8960-AFC3590BB551}" srcId="{8C66901C-CB2E-4DC8-93EF-D25044EE51F1}" destId="{D9076A05-F6F4-4499-A949-4B26B9D41347}" srcOrd="0" destOrd="0" parTransId="{777757E6-610B-4734-9569-87C70FB0F3EC}" sibTransId="{D667CBE9-613D-4C7A-9F4A-9DBF70E1AD3C}"/>
    <dgm:cxn modelId="{2956B656-D71A-46BA-9268-0BB2238C7CFF}" type="presOf" srcId="{34DF0B11-B02A-4B32-BC25-511C77113EDF}" destId="{A075351A-CD92-457F-9933-37BCC8321074}" srcOrd="0" destOrd="0" presId="urn:microsoft.com/office/officeart/2008/layout/AlternatingHexagons"/>
    <dgm:cxn modelId="{A6260977-5908-49BA-806C-1C016C07442D}" type="presOf" srcId="{246A0CD2-DA0A-45D0-A133-DB7E9CA1CCED}" destId="{2DD7B8F0-A8D9-4B56-8347-87323D8DFAEB}" srcOrd="0" destOrd="0" presId="urn:microsoft.com/office/officeart/2008/layout/AlternatingHexagons"/>
    <dgm:cxn modelId="{749F355A-3780-4931-88EA-339402084EB9}" type="presOf" srcId="{8C66901C-CB2E-4DC8-93EF-D25044EE51F1}" destId="{CD02F09F-C0C4-4A59-AA6B-29FA90635A70}" srcOrd="0" destOrd="0" presId="urn:microsoft.com/office/officeart/2008/layout/AlternatingHexagons"/>
    <dgm:cxn modelId="{580A827C-D496-4EFB-AB44-CDCB0AD26B56}" srcId="{FCCC9206-358F-4E12-9D7E-54FBC606A4AF}" destId="{8C66901C-CB2E-4DC8-93EF-D25044EE51F1}" srcOrd="0" destOrd="0" parTransId="{9DF7AC9A-8B81-40AC-821C-3326C044C42B}" sibTransId="{246A0CD2-DA0A-45D0-A133-DB7E9CA1CCED}"/>
    <dgm:cxn modelId="{2A395984-73AB-4E97-B3E3-2A857B366D9C}" type="presOf" srcId="{C114A4FD-32AC-4429-8E66-C5B66460F2C6}" destId="{E2F3422A-D407-4C17-A6EA-7D0D38A002EC}" srcOrd="0" destOrd="0" presId="urn:microsoft.com/office/officeart/2008/layout/AlternatingHexagons"/>
    <dgm:cxn modelId="{773A4298-9FA3-48FC-9E36-5B7DF3BA8993}" srcId="{FCCC9206-358F-4E12-9D7E-54FBC606A4AF}" destId="{3FBE1E49-7F71-4B0C-B4D1-BCE12EA452F2}" srcOrd="3" destOrd="0" parTransId="{2767B08B-6FF0-4642-A525-BFA583E633D0}" sibTransId="{B12895F2-6A43-4CD8-B7E9-956AE569D81E}"/>
    <dgm:cxn modelId="{ABC136AC-D986-47D7-82E0-3016AC4080C3}" type="presOf" srcId="{FCCC9206-358F-4E12-9D7E-54FBC606A4AF}" destId="{24A9B474-FE09-417E-A5D7-3915AF1AED62}" srcOrd="0" destOrd="0" presId="urn:microsoft.com/office/officeart/2008/layout/AlternatingHexagons"/>
    <dgm:cxn modelId="{E03F03BC-ED9B-450A-AB7A-306087E26940}" srcId="{FCCC9206-358F-4E12-9D7E-54FBC606A4AF}" destId="{34DF0B11-B02A-4B32-BC25-511C77113EDF}" srcOrd="1" destOrd="0" parTransId="{520D88A4-1AB0-4E61-A71D-88E254848622}" sibTransId="{676D80BC-19BA-43A4-BB06-997A7430CE63}"/>
    <dgm:cxn modelId="{F7C9F0E4-D958-4704-A9C6-E92DC8970317}" type="presOf" srcId="{7E0AB6BD-B138-4932-A055-B5319D98FF9A}" destId="{7B85EE87-7469-4668-B37B-6747B6F7B76E}" srcOrd="0" destOrd="0" presId="urn:microsoft.com/office/officeart/2008/layout/AlternatingHexagons"/>
    <dgm:cxn modelId="{352FF5EE-E7F8-4DE4-B6D9-D8DC0E315842}" type="presOf" srcId="{D9076A05-F6F4-4499-A949-4B26B9D41347}" destId="{27882050-3FD6-46C4-851D-D0081EF24585}" srcOrd="0" destOrd="0" presId="urn:microsoft.com/office/officeart/2008/layout/AlternatingHexagons"/>
    <dgm:cxn modelId="{0393B5F9-AD8E-44CE-B088-CFC798CC3FE9}" type="presOf" srcId="{205357C1-19DE-431A-B009-BE5B1E26693C}" destId="{23D3B373-97C3-4E74-B566-4F922DBC6694}" srcOrd="0" destOrd="0" presId="urn:microsoft.com/office/officeart/2008/layout/AlternatingHexagons"/>
    <dgm:cxn modelId="{F8051EF8-7086-42F6-AA7A-41B9B12D2E6D}" type="presParOf" srcId="{24A9B474-FE09-417E-A5D7-3915AF1AED62}" destId="{DCA65430-9E9F-4AAB-B2FC-07562D3ED209}" srcOrd="0" destOrd="0" presId="urn:microsoft.com/office/officeart/2008/layout/AlternatingHexagons"/>
    <dgm:cxn modelId="{B446A0E0-3016-4223-9E63-E5813156F3C5}" type="presParOf" srcId="{DCA65430-9E9F-4AAB-B2FC-07562D3ED209}" destId="{CD02F09F-C0C4-4A59-AA6B-29FA90635A70}" srcOrd="0" destOrd="0" presId="urn:microsoft.com/office/officeart/2008/layout/AlternatingHexagons"/>
    <dgm:cxn modelId="{769AA437-09AF-4F70-B84B-24F5655DCE70}" type="presParOf" srcId="{DCA65430-9E9F-4AAB-B2FC-07562D3ED209}" destId="{27882050-3FD6-46C4-851D-D0081EF24585}" srcOrd="1" destOrd="0" presId="urn:microsoft.com/office/officeart/2008/layout/AlternatingHexagons"/>
    <dgm:cxn modelId="{A59BC36C-729F-4B28-8830-0E1B14B15207}" type="presParOf" srcId="{DCA65430-9E9F-4AAB-B2FC-07562D3ED209}" destId="{4B4BB7B4-203D-4C6B-8929-09259CAE39AD}" srcOrd="2" destOrd="0" presId="urn:microsoft.com/office/officeart/2008/layout/AlternatingHexagons"/>
    <dgm:cxn modelId="{865D3881-FB03-4463-975C-1763C45EE783}" type="presParOf" srcId="{DCA65430-9E9F-4AAB-B2FC-07562D3ED209}" destId="{9906753D-29B9-48F6-9272-56BA3FEA6AB3}" srcOrd="3" destOrd="0" presId="urn:microsoft.com/office/officeart/2008/layout/AlternatingHexagons"/>
    <dgm:cxn modelId="{ECE0DE67-170E-4779-9FB7-90768CB01B81}" type="presParOf" srcId="{DCA65430-9E9F-4AAB-B2FC-07562D3ED209}" destId="{2DD7B8F0-A8D9-4B56-8347-87323D8DFAEB}" srcOrd="4" destOrd="0" presId="urn:microsoft.com/office/officeart/2008/layout/AlternatingHexagons"/>
    <dgm:cxn modelId="{9D264272-F5DF-4EDA-B66B-B98560ECF222}" type="presParOf" srcId="{24A9B474-FE09-417E-A5D7-3915AF1AED62}" destId="{32A16850-CA2D-46CE-BC81-3A241EC66B3A}" srcOrd="1" destOrd="0" presId="urn:microsoft.com/office/officeart/2008/layout/AlternatingHexagons"/>
    <dgm:cxn modelId="{49173941-58D7-455C-B92D-E753E0130044}" type="presParOf" srcId="{24A9B474-FE09-417E-A5D7-3915AF1AED62}" destId="{FC56BD9A-D507-401A-8096-32773068D6C2}" srcOrd="2" destOrd="0" presId="urn:microsoft.com/office/officeart/2008/layout/AlternatingHexagons"/>
    <dgm:cxn modelId="{13901E03-0304-4BCA-AB43-CA97AD62E62F}" type="presParOf" srcId="{FC56BD9A-D507-401A-8096-32773068D6C2}" destId="{A075351A-CD92-457F-9933-37BCC8321074}" srcOrd="0" destOrd="0" presId="urn:microsoft.com/office/officeart/2008/layout/AlternatingHexagons"/>
    <dgm:cxn modelId="{4A0F244D-EAF7-45B3-B204-66496D5F6437}" type="presParOf" srcId="{FC56BD9A-D507-401A-8096-32773068D6C2}" destId="{E2F3422A-D407-4C17-A6EA-7D0D38A002EC}" srcOrd="1" destOrd="0" presId="urn:microsoft.com/office/officeart/2008/layout/AlternatingHexagons"/>
    <dgm:cxn modelId="{37C87EDC-554B-4A34-9CD4-C13AA6C7763F}" type="presParOf" srcId="{FC56BD9A-D507-401A-8096-32773068D6C2}" destId="{66B89C06-EBFF-4B09-9E43-61562F48F40E}" srcOrd="2" destOrd="0" presId="urn:microsoft.com/office/officeart/2008/layout/AlternatingHexagons"/>
    <dgm:cxn modelId="{AE80DBBD-8041-4C4D-9C3C-577D190A48EB}" type="presParOf" srcId="{FC56BD9A-D507-401A-8096-32773068D6C2}" destId="{68749102-802A-4999-A9DB-76105C4CD133}" srcOrd="3" destOrd="0" presId="urn:microsoft.com/office/officeart/2008/layout/AlternatingHexagons"/>
    <dgm:cxn modelId="{39925983-344C-4B1C-9595-7D24B12AFE0E}" type="presParOf" srcId="{FC56BD9A-D507-401A-8096-32773068D6C2}" destId="{7F34F4E0-460E-4D74-AC9E-270A175FCBE3}" srcOrd="4" destOrd="0" presId="urn:microsoft.com/office/officeart/2008/layout/AlternatingHexagons"/>
    <dgm:cxn modelId="{9D50679C-2936-4E89-8FAC-033DAD03A495}" type="presParOf" srcId="{24A9B474-FE09-417E-A5D7-3915AF1AED62}" destId="{69105105-4416-412C-B109-DDAC8ABBE16D}" srcOrd="3" destOrd="0" presId="urn:microsoft.com/office/officeart/2008/layout/AlternatingHexagons"/>
    <dgm:cxn modelId="{0BD511FA-E2B4-4907-B450-599EC14B1DF4}" type="presParOf" srcId="{24A9B474-FE09-417E-A5D7-3915AF1AED62}" destId="{5FF2B63F-DF4F-4122-AAF9-661B09B7951A}" srcOrd="4" destOrd="0" presId="urn:microsoft.com/office/officeart/2008/layout/AlternatingHexagons"/>
    <dgm:cxn modelId="{7B34477F-0A77-4010-B59E-0D9A9A399160}" type="presParOf" srcId="{5FF2B63F-DF4F-4122-AAF9-661B09B7951A}" destId="{7A981D0F-499E-4693-86B0-54D271DC1B45}" srcOrd="0" destOrd="0" presId="urn:microsoft.com/office/officeart/2008/layout/AlternatingHexagons"/>
    <dgm:cxn modelId="{BF5135E2-6221-44E1-B503-FFEA714F1129}" type="presParOf" srcId="{5FF2B63F-DF4F-4122-AAF9-661B09B7951A}" destId="{A7829729-D4C5-4B7B-920B-CAFB70810E68}" srcOrd="1" destOrd="0" presId="urn:microsoft.com/office/officeart/2008/layout/AlternatingHexagons"/>
    <dgm:cxn modelId="{416CED2D-7E66-46AE-9740-034238214323}" type="presParOf" srcId="{5FF2B63F-DF4F-4122-AAF9-661B09B7951A}" destId="{E3A4B1F0-A181-42F9-AD63-12F8C4CCEA82}" srcOrd="2" destOrd="0" presId="urn:microsoft.com/office/officeart/2008/layout/AlternatingHexagons"/>
    <dgm:cxn modelId="{AAE4B009-E07A-41DC-AF85-63BAB406E53D}" type="presParOf" srcId="{5FF2B63F-DF4F-4122-AAF9-661B09B7951A}" destId="{BCB12550-3396-499D-9EF1-E997DAF26D91}" srcOrd="3" destOrd="0" presId="urn:microsoft.com/office/officeart/2008/layout/AlternatingHexagons"/>
    <dgm:cxn modelId="{78D7EAC1-F873-4EE9-993F-780CC544B949}" type="presParOf" srcId="{5FF2B63F-DF4F-4122-AAF9-661B09B7951A}" destId="{23D3B373-97C3-4E74-B566-4F922DBC6694}" srcOrd="4" destOrd="0" presId="urn:microsoft.com/office/officeart/2008/layout/AlternatingHexagons"/>
    <dgm:cxn modelId="{57187EC5-8994-4903-BF5A-5AA8483C0D1E}" type="presParOf" srcId="{24A9B474-FE09-417E-A5D7-3915AF1AED62}" destId="{B4F19B3C-1666-4660-A110-5F1F81000659}" srcOrd="5" destOrd="0" presId="urn:microsoft.com/office/officeart/2008/layout/AlternatingHexagons"/>
    <dgm:cxn modelId="{A0668803-AAAA-457C-B86D-C4BCCED6B17B}" type="presParOf" srcId="{24A9B474-FE09-417E-A5D7-3915AF1AED62}" destId="{8FEA4C63-0897-4F36-8EF6-9312083BE30A}" srcOrd="6" destOrd="0" presId="urn:microsoft.com/office/officeart/2008/layout/AlternatingHexagons"/>
    <dgm:cxn modelId="{C5ED2A76-11E4-46F3-AA70-7B79F07442EC}" type="presParOf" srcId="{8FEA4C63-0897-4F36-8EF6-9312083BE30A}" destId="{39DF8573-0CD4-4506-98E0-62659895A0E3}" srcOrd="0" destOrd="0" presId="urn:microsoft.com/office/officeart/2008/layout/AlternatingHexagons"/>
    <dgm:cxn modelId="{5BDFFA42-66AD-46E1-95AD-621E954C9699}" type="presParOf" srcId="{8FEA4C63-0897-4F36-8EF6-9312083BE30A}" destId="{7B85EE87-7469-4668-B37B-6747B6F7B76E}" srcOrd="1" destOrd="0" presId="urn:microsoft.com/office/officeart/2008/layout/AlternatingHexagons"/>
    <dgm:cxn modelId="{FBD7A8A9-393C-4636-84D6-8D12962065EB}" type="presParOf" srcId="{8FEA4C63-0897-4F36-8EF6-9312083BE30A}" destId="{40471269-BDE4-4EA5-B9B7-3BBAEFC1F3E6}" srcOrd="2" destOrd="0" presId="urn:microsoft.com/office/officeart/2008/layout/AlternatingHexagons"/>
    <dgm:cxn modelId="{CCF28B0E-E8D9-4C63-8F58-6A3E1BF507B8}" type="presParOf" srcId="{8FEA4C63-0897-4F36-8EF6-9312083BE30A}" destId="{3D8EE57A-DEEE-4481-9B82-F478CE3AE9F1}" srcOrd="3" destOrd="0" presId="urn:microsoft.com/office/officeart/2008/layout/AlternatingHexagons"/>
    <dgm:cxn modelId="{86C34259-2432-4C70-B281-642AA3CF9FEA}" type="presParOf" srcId="{8FEA4C63-0897-4F36-8EF6-9312083BE30A}" destId="{063A8067-331B-46E8-930B-E601C6124FA9}" srcOrd="4" destOrd="0" presId="urn:microsoft.com/office/officeart/2008/layout/AlternatingHexagons"/>
  </dgm:cxnLst>
  <dgm:bg/>
  <dgm:whole>
    <a:ln>
      <a:solidFill>
        <a:schemeClr val="accent2"/>
      </a:solidFill>
    </a:ln>
  </dgm:whole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02F09F-C0C4-4A59-AA6B-29FA90635A70}">
      <dsp:nvSpPr>
        <dsp:cNvPr id="0" name=""/>
        <dsp:cNvSpPr/>
      </dsp:nvSpPr>
      <dsp:spPr>
        <a:xfrm rot="5400000">
          <a:off x="1255047" y="583264"/>
          <a:ext cx="824278" cy="717122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+450 </a:t>
          </a:r>
        </a:p>
      </dsp:txBody>
      <dsp:txXfrm rot="-5400000">
        <a:off x="1420377" y="658136"/>
        <a:ext cx="493618" cy="567378"/>
      </dsp:txXfrm>
    </dsp:sp>
    <dsp:sp modelId="{27882050-3FD6-46C4-851D-D0081EF24585}">
      <dsp:nvSpPr>
        <dsp:cNvPr id="0" name=""/>
        <dsp:cNvSpPr/>
      </dsp:nvSpPr>
      <dsp:spPr>
        <a:xfrm>
          <a:off x="2047508" y="694541"/>
          <a:ext cx="919895" cy="4945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 err="1"/>
            <a:t>Ensayos</a:t>
          </a:r>
          <a:endParaRPr lang="en-US" sz="1300" kern="1200" dirty="0"/>
        </a:p>
      </dsp:txBody>
      <dsp:txXfrm>
        <a:off x="2047508" y="694541"/>
        <a:ext cx="919895" cy="494567"/>
      </dsp:txXfrm>
    </dsp:sp>
    <dsp:sp modelId="{2DD7B8F0-A8D9-4B56-8347-87323D8DFAEB}">
      <dsp:nvSpPr>
        <dsp:cNvPr id="0" name=""/>
        <dsp:cNvSpPr/>
      </dsp:nvSpPr>
      <dsp:spPr>
        <a:xfrm rot="5400000">
          <a:off x="480554" y="583264"/>
          <a:ext cx="824278" cy="717122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 rot="-5400000">
        <a:off x="645884" y="658136"/>
        <a:ext cx="493618" cy="567378"/>
      </dsp:txXfrm>
    </dsp:sp>
    <dsp:sp modelId="{A075351A-CD92-457F-9933-37BCC8321074}">
      <dsp:nvSpPr>
        <dsp:cNvPr id="0" name=""/>
        <dsp:cNvSpPr/>
      </dsp:nvSpPr>
      <dsp:spPr>
        <a:xfrm rot="5400000">
          <a:off x="866317" y="1282912"/>
          <a:ext cx="824278" cy="717122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20</a:t>
          </a:r>
        </a:p>
      </dsp:txBody>
      <dsp:txXfrm rot="-5400000">
        <a:off x="1031647" y="1357784"/>
        <a:ext cx="493618" cy="567378"/>
      </dsp:txXfrm>
    </dsp:sp>
    <dsp:sp modelId="{E2F3422A-D407-4C17-A6EA-7D0D38A002EC}">
      <dsp:nvSpPr>
        <dsp:cNvPr id="0" name=""/>
        <dsp:cNvSpPr/>
      </dsp:nvSpPr>
      <dsp:spPr>
        <a:xfrm>
          <a:off x="0" y="1394189"/>
          <a:ext cx="890221" cy="4945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Pads</a:t>
          </a:r>
        </a:p>
      </dsp:txBody>
      <dsp:txXfrm>
        <a:off x="0" y="1394189"/>
        <a:ext cx="890221" cy="494567"/>
      </dsp:txXfrm>
    </dsp:sp>
    <dsp:sp modelId="{7F34F4E0-460E-4D74-AC9E-270A175FCBE3}">
      <dsp:nvSpPr>
        <dsp:cNvPr id="0" name=""/>
        <dsp:cNvSpPr/>
      </dsp:nvSpPr>
      <dsp:spPr>
        <a:xfrm rot="5400000">
          <a:off x="1640809" y="1282912"/>
          <a:ext cx="824278" cy="717122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 rot="-5400000">
        <a:off x="1806139" y="1357784"/>
        <a:ext cx="493618" cy="567378"/>
      </dsp:txXfrm>
    </dsp:sp>
    <dsp:sp modelId="{7A981D0F-499E-4693-86B0-54D271DC1B45}">
      <dsp:nvSpPr>
        <dsp:cNvPr id="0" name=""/>
        <dsp:cNvSpPr/>
      </dsp:nvSpPr>
      <dsp:spPr>
        <a:xfrm rot="5400000">
          <a:off x="1255047" y="1982560"/>
          <a:ext cx="824278" cy="717122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15</a:t>
          </a:r>
        </a:p>
      </dsp:txBody>
      <dsp:txXfrm rot="-5400000">
        <a:off x="1420377" y="2057432"/>
        <a:ext cx="493618" cy="567378"/>
      </dsp:txXfrm>
    </dsp:sp>
    <dsp:sp modelId="{A7829729-D4C5-4B7B-920B-CAFB70810E68}">
      <dsp:nvSpPr>
        <dsp:cNvPr id="0" name=""/>
        <dsp:cNvSpPr/>
      </dsp:nvSpPr>
      <dsp:spPr>
        <a:xfrm>
          <a:off x="2047508" y="2093837"/>
          <a:ext cx="919895" cy="4945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 err="1"/>
            <a:t>Fluidos</a:t>
          </a:r>
          <a:endParaRPr lang="en-US" sz="1300" kern="1200" dirty="0"/>
        </a:p>
      </dsp:txBody>
      <dsp:txXfrm>
        <a:off x="2047508" y="2093837"/>
        <a:ext cx="919895" cy="494567"/>
      </dsp:txXfrm>
    </dsp:sp>
    <dsp:sp modelId="{23D3B373-97C3-4E74-B566-4F922DBC6694}">
      <dsp:nvSpPr>
        <dsp:cNvPr id="0" name=""/>
        <dsp:cNvSpPr/>
      </dsp:nvSpPr>
      <dsp:spPr>
        <a:xfrm rot="5400000">
          <a:off x="480554" y="1982560"/>
          <a:ext cx="824278" cy="717122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 rot="-5400000">
        <a:off x="645884" y="2057432"/>
        <a:ext cx="493618" cy="567378"/>
      </dsp:txXfrm>
    </dsp:sp>
    <dsp:sp modelId="{39DF8573-0CD4-4506-98E0-62659895A0E3}">
      <dsp:nvSpPr>
        <dsp:cNvPr id="0" name=""/>
        <dsp:cNvSpPr/>
      </dsp:nvSpPr>
      <dsp:spPr>
        <a:xfrm rot="5400000">
          <a:off x="866317" y="2682208"/>
          <a:ext cx="824278" cy="717122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5</a:t>
          </a:r>
        </a:p>
      </dsp:txBody>
      <dsp:txXfrm rot="-5400000">
        <a:off x="1031647" y="2757080"/>
        <a:ext cx="493618" cy="567378"/>
      </dsp:txXfrm>
    </dsp:sp>
    <dsp:sp modelId="{7B85EE87-7469-4668-B37B-6747B6F7B76E}">
      <dsp:nvSpPr>
        <dsp:cNvPr id="0" name=""/>
        <dsp:cNvSpPr/>
      </dsp:nvSpPr>
      <dsp:spPr>
        <a:xfrm>
          <a:off x="0" y="2793485"/>
          <a:ext cx="890221" cy="4945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AR" sz="1300" kern="1200" noProof="0" dirty="0"/>
            <a:t>Compañías de Bombeo</a:t>
          </a:r>
        </a:p>
      </dsp:txBody>
      <dsp:txXfrm>
        <a:off x="0" y="2793485"/>
        <a:ext cx="890221" cy="494567"/>
      </dsp:txXfrm>
    </dsp:sp>
    <dsp:sp modelId="{063A8067-331B-46E8-930B-E601C6124FA9}">
      <dsp:nvSpPr>
        <dsp:cNvPr id="0" name=""/>
        <dsp:cNvSpPr/>
      </dsp:nvSpPr>
      <dsp:spPr>
        <a:xfrm rot="5400000">
          <a:off x="1640809" y="2682208"/>
          <a:ext cx="824278" cy="717122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 rot="-5400000">
        <a:off x="1806139" y="2757080"/>
        <a:ext cx="493618" cy="56737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9630C1-0180-4846-92E6-A66648B7864A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3D5DC0-D48E-4C3A-9791-DE197C324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287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A1BCA5-AD84-49FA-A6B7-B334387D3333}" type="slidenum">
              <a:rPr lang="es-AR" smtClean="0"/>
              <a:pPr/>
              <a:t>9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4701956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95CA71-8B81-4D7C-98BE-470C651845EF}" type="datetimeFigureOut">
              <a:rPr lang="es-AR" smtClean="0"/>
              <a:t>7/11/2023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BDEA12-5CBF-4B54-943C-0567C900CBB6}" type="slidenum">
              <a:rPr lang="es-AR" smtClean="0"/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836964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95CA71-8B81-4D7C-98BE-470C651845EF}" type="datetimeFigureOut">
              <a:rPr lang="es-AR" smtClean="0"/>
              <a:t>7/11/2023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BDEA12-5CBF-4B54-943C-0567C900CBB6}" type="slidenum">
              <a:rPr lang="es-AR" smtClean="0"/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868879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95CA71-8B81-4D7C-98BE-470C651845EF}" type="datetimeFigureOut">
              <a:rPr lang="es-AR" smtClean="0"/>
              <a:t>7/11/2023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BDEA12-5CBF-4B54-943C-0567C900CBB6}" type="slidenum">
              <a:rPr lang="es-AR" smtClean="0"/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7035005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95CA71-8B81-4D7C-98BE-470C651845EF}" type="datetimeFigureOut">
              <a:rPr lang="es-AR" smtClean="0"/>
              <a:t>7/11/2023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BDEA12-5CBF-4B54-943C-0567C900CBB6}" type="slidenum">
              <a:rPr lang="es-AR" smtClean="0"/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7560767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95CA71-8B81-4D7C-98BE-470C651845EF}" type="datetimeFigureOut">
              <a:rPr lang="es-AR" smtClean="0"/>
              <a:t>7/11/2023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BDEA12-5CBF-4B54-943C-0567C900CBB6}" type="slidenum">
              <a:rPr lang="es-AR" smtClean="0"/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3522654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95CA71-8B81-4D7C-98BE-470C651845EF}" type="datetimeFigureOut">
              <a:rPr lang="es-AR" smtClean="0"/>
              <a:t>7/11/2023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BDEA12-5CBF-4B54-943C-0567C900CBB6}" type="slidenum">
              <a:rPr lang="es-AR" smtClean="0"/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3646711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95CA71-8B81-4D7C-98BE-470C651845EF}" type="datetimeFigureOut">
              <a:rPr lang="es-AR" smtClean="0"/>
              <a:t>7/11/2023</a:t>
            </a:fld>
            <a:endParaRPr lang="es-A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A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BDEA12-5CBF-4B54-943C-0567C900CBB6}" type="slidenum">
              <a:rPr lang="es-AR" smtClean="0"/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581660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95CA71-8B81-4D7C-98BE-470C651845EF}" type="datetimeFigureOut">
              <a:rPr lang="es-AR" smtClean="0"/>
              <a:t>7/11/2023</a:t>
            </a:fld>
            <a:endParaRPr lang="es-AR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AR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BDEA12-5CBF-4B54-943C-0567C900CBB6}" type="slidenum">
              <a:rPr lang="es-AR" smtClean="0"/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8523700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95CA71-8B81-4D7C-98BE-470C651845EF}" type="datetimeFigureOut">
              <a:rPr lang="es-AR" smtClean="0"/>
              <a:t>7/11/2023</a:t>
            </a:fld>
            <a:endParaRPr lang="es-AR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AR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BDEA12-5CBF-4B54-943C-0567C900CBB6}" type="slidenum">
              <a:rPr lang="es-AR" smtClean="0"/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0137254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95CA71-8B81-4D7C-98BE-470C651845EF}" type="datetimeFigureOut">
              <a:rPr lang="es-AR" smtClean="0"/>
              <a:t>7/11/2023</a:t>
            </a:fld>
            <a:endParaRPr lang="es-AR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AR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BDEA12-5CBF-4B54-943C-0567C900CBB6}" type="slidenum">
              <a:rPr lang="es-AR" smtClean="0"/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7417749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95CA71-8B81-4D7C-98BE-470C651845EF}" type="datetimeFigureOut">
              <a:rPr lang="es-AR" smtClean="0"/>
              <a:t>7/11/2023</a:t>
            </a:fld>
            <a:endParaRPr lang="es-A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A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BDEA12-5CBF-4B54-943C-0567C900CBB6}" type="slidenum">
              <a:rPr lang="es-AR" smtClean="0"/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3464211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95CA71-8B81-4D7C-98BE-470C651845EF}" type="datetimeFigureOut">
              <a:rPr lang="es-AR" smtClean="0"/>
              <a:t>7/11/2023</a:t>
            </a:fld>
            <a:endParaRPr lang="es-A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A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BDEA12-5CBF-4B54-943C-0567C900CBB6}" type="slidenum">
              <a:rPr lang="es-AR" smtClean="0"/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0441794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867" y="0"/>
            <a:ext cx="10337800" cy="1001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355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4.png"/><Relationship Id="rId9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0.jpeg"/><Relationship Id="rId7" Type="http://schemas.openxmlformats.org/officeDocument/2006/relationships/diagramColors" Target="../diagrams/colors1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emf"/><Relationship Id="rId13" Type="http://schemas.openxmlformats.org/officeDocument/2006/relationships/image" Target="../media/image45.emf"/><Relationship Id="rId3" Type="http://schemas.openxmlformats.org/officeDocument/2006/relationships/image" Target="../media/image35.png"/><Relationship Id="rId7" Type="http://schemas.openxmlformats.org/officeDocument/2006/relationships/image" Target="../media/image39.emf"/><Relationship Id="rId12" Type="http://schemas.openxmlformats.org/officeDocument/2006/relationships/image" Target="../media/image44.emf"/><Relationship Id="rId2" Type="http://schemas.openxmlformats.org/officeDocument/2006/relationships/image" Target="../media/image34.png"/><Relationship Id="rId16" Type="http://schemas.openxmlformats.org/officeDocument/2006/relationships/slide" Target="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8.emf"/><Relationship Id="rId11" Type="http://schemas.openxmlformats.org/officeDocument/2006/relationships/image" Target="../media/image43.emf"/><Relationship Id="rId5" Type="http://schemas.openxmlformats.org/officeDocument/2006/relationships/image" Target="../media/image37.emf"/><Relationship Id="rId15" Type="http://schemas.openxmlformats.org/officeDocument/2006/relationships/image" Target="../media/image47.png"/><Relationship Id="rId10" Type="http://schemas.openxmlformats.org/officeDocument/2006/relationships/image" Target="../media/image42.emf"/><Relationship Id="rId4" Type="http://schemas.openxmlformats.org/officeDocument/2006/relationships/image" Target="../media/image36.png"/><Relationship Id="rId9" Type="http://schemas.openxmlformats.org/officeDocument/2006/relationships/image" Target="../media/image41.emf"/><Relationship Id="rId1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8.png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tmp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package" Target="../embeddings/Microsoft_Visio_Drawing1.vsdx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854200"/>
            <a:ext cx="9144000" cy="1263913"/>
          </a:xfrm>
        </p:spPr>
        <p:txBody>
          <a:bodyPr/>
          <a:lstStyle/>
          <a:p>
            <a:r>
              <a:rPr lang="es-ES" sz="3600" dirty="0"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Caso de Estudio: Fortín de Piedra</a:t>
            </a:r>
            <a:endParaRPr lang="es-AR" sz="960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AR" dirty="0"/>
              <a:t>Federico Sorenson </a:t>
            </a:r>
          </a:p>
        </p:txBody>
      </p:sp>
    </p:spTree>
    <p:extLst>
      <p:ext uri="{BB962C8B-B14F-4D97-AF65-F5344CB8AC3E}">
        <p14:creationId xmlns:p14="http://schemas.microsoft.com/office/powerpoint/2010/main" val="25233118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818C7D-A244-795A-E0BE-175F0EB0F89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695634" y="919409"/>
            <a:ext cx="9551633" cy="1021503"/>
          </a:xfrm>
          <a:prstGeom prst="rect">
            <a:avLst/>
          </a:prstGeom>
        </p:spPr>
        <p:txBody>
          <a:bodyPr/>
          <a:lstStyle/>
          <a:p>
            <a:r>
              <a:rPr lang="es-AR" sz="2800" dirty="0"/>
              <a:t>Como Completamos los Pozos</a:t>
            </a:r>
            <a:endParaRPr lang="en-US" sz="28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FFA400F-82EA-7AFE-A097-5953A3D8EE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95634" y="1386628"/>
            <a:ext cx="8914631" cy="5390331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B3E4C4F-6178-AF03-0991-7431D35095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5257" y="1473692"/>
            <a:ext cx="1247849" cy="187133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369172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05808" y="108283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AR" sz="2800" dirty="0"/>
              <a:t>Fluidos Históricos</a:t>
            </a:r>
            <a:endParaRPr lang="en-US" sz="2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5808" y="1547524"/>
            <a:ext cx="11245002" cy="5109357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 bwMode="auto">
          <a:xfrm>
            <a:off x="5976107" y="1886069"/>
            <a:ext cx="0" cy="2241177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TextBox 5"/>
          <p:cNvSpPr txBox="1"/>
          <p:nvPr/>
        </p:nvSpPr>
        <p:spPr>
          <a:xfrm>
            <a:off x="5276860" y="1541257"/>
            <a:ext cx="139849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050" dirty="0">
                <a:solidFill>
                  <a:schemeClr val="bg1"/>
                </a:solidFill>
              </a:rPr>
              <a:t>Cambio de Fluido PAD 1255 10/2020</a:t>
            </a:r>
            <a:endParaRPr lang="en-US" sz="1050" dirty="0">
              <a:solidFill>
                <a:schemeClr val="bg1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7580040" y="2447631"/>
            <a:ext cx="13447" cy="141296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Straight Connector 7"/>
          <p:cNvCxnSpPr/>
          <p:nvPr/>
        </p:nvCxnSpPr>
        <p:spPr bwMode="auto">
          <a:xfrm>
            <a:off x="9320165" y="2447631"/>
            <a:ext cx="13447" cy="141296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TextBox 8"/>
          <p:cNvSpPr txBox="1"/>
          <p:nvPr/>
        </p:nvSpPr>
        <p:spPr>
          <a:xfrm>
            <a:off x="7841719" y="2363969"/>
            <a:ext cx="139849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050" dirty="0">
                <a:solidFill>
                  <a:schemeClr val="bg1"/>
                </a:solidFill>
              </a:rPr>
              <a:t>Campaña 2022</a:t>
            </a:r>
            <a:endParaRPr lang="en-US" sz="105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09667" y="2363969"/>
            <a:ext cx="139849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050" dirty="0">
                <a:solidFill>
                  <a:schemeClr val="bg1"/>
                </a:solidFill>
              </a:rPr>
              <a:t>Campaña 2021</a:t>
            </a:r>
            <a:endParaRPr lang="en-US" sz="1050" dirty="0">
              <a:solidFill>
                <a:schemeClr val="bg1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 bwMode="auto">
          <a:xfrm flipH="1">
            <a:off x="5962660" y="4628373"/>
            <a:ext cx="13447" cy="1548692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5251872" y="4165641"/>
            <a:ext cx="139849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050" dirty="0">
                <a:solidFill>
                  <a:schemeClr val="bg1"/>
                </a:solidFill>
              </a:rPr>
              <a:t>Cambio de Fluido PAD 1255 10/2020</a:t>
            </a:r>
            <a:endParaRPr lang="en-US" sz="1050" dirty="0">
              <a:solidFill>
                <a:schemeClr val="bg1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 bwMode="auto">
          <a:xfrm>
            <a:off x="7573692" y="4696239"/>
            <a:ext cx="13447" cy="141296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/>
          <p:cNvCxnSpPr/>
          <p:nvPr/>
        </p:nvCxnSpPr>
        <p:spPr bwMode="auto">
          <a:xfrm>
            <a:off x="9433083" y="4732210"/>
            <a:ext cx="13447" cy="141296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8064212" y="4506782"/>
            <a:ext cx="139849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050" dirty="0">
                <a:solidFill>
                  <a:schemeClr val="bg1"/>
                </a:solidFill>
              </a:rPr>
              <a:t>Campaña 2022</a:t>
            </a:r>
            <a:endParaRPr lang="en-US" sz="1050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190234" y="4474813"/>
            <a:ext cx="139849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050" dirty="0">
                <a:solidFill>
                  <a:schemeClr val="bg1"/>
                </a:solidFill>
              </a:rPr>
              <a:t>Campaña 2021</a:t>
            </a:r>
            <a:endParaRPr lang="en-US" sz="1050" dirty="0">
              <a:solidFill>
                <a:schemeClr val="bg1"/>
              </a:solidFill>
            </a:endParaRPr>
          </a:p>
        </p:txBody>
      </p:sp>
      <p:cxnSp>
        <p:nvCxnSpPr>
          <p:cNvPr id="20" name="Straight Connector 19"/>
          <p:cNvCxnSpPr/>
          <p:nvPr/>
        </p:nvCxnSpPr>
        <p:spPr bwMode="auto">
          <a:xfrm>
            <a:off x="5276860" y="3273918"/>
            <a:ext cx="4961405" cy="28575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23" name="TextBox 22"/>
          <p:cNvSpPr txBox="1"/>
          <p:nvPr/>
        </p:nvSpPr>
        <p:spPr>
          <a:xfrm>
            <a:off x="10142375" y="3154111"/>
            <a:ext cx="97013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1100" dirty="0">
                <a:solidFill>
                  <a:schemeClr val="bg1"/>
                </a:solidFill>
              </a:rPr>
              <a:t>SW &amp; HVFR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24" name="Rectangle 23"/>
          <p:cNvSpPr/>
          <p:nvPr/>
        </p:nvSpPr>
        <p:spPr bwMode="auto">
          <a:xfrm>
            <a:off x="2297590" y="2781793"/>
            <a:ext cx="279400" cy="1345453"/>
          </a:xfrm>
          <a:prstGeom prst="rect">
            <a:avLst/>
          </a:prstGeom>
          <a:noFill/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45720" rIns="91440" bIns="45720" numCol="1" rtlCol="0" anchor="b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600" b="0" i="0" u="none" strike="noStrike" cap="none" normalizeH="0" baseline="0">
              <a:ln>
                <a:noFill/>
              </a:ln>
              <a:solidFill>
                <a:schemeClr val="accent1"/>
              </a:solidFill>
              <a:effectLst/>
              <a:latin typeface="Arial" pitchFamily="-28" charset="-52"/>
            </a:endParaRPr>
          </a:p>
        </p:txBody>
      </p:sp>
      <p:sp>
        <p:nvSpPr>
          <p:cNvPr id="25" name="Rectangle 24"/>
          <p:cNvSpPr/>
          <p:nvPr/>
        </p:nvSpPr>
        <p:spPr bwMode="auto">
          <a:xfrm>
            <a:off x="2297590" y="4831612"/>
            <a:ext cx="279400" cy="1345453"/>
          </a:xfrm>
          <a:prstGeom prst="rect">
            <a:avLst/>
          </a:prstGeom>
          <a:noFill/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45720" rIns="91440" bIns="45720" numCol="1" rtlCol="0" anchor="b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600" b="0" i="0" u="none" strike="noStrike" cap="none" normalizeH="0" baseline="0">
              <a:ln>
                <a:noFill/>
              </a:ln>
              <a:solidFill>
                <a:schemeClr val="accent1"/>
              </a:solidFill>
              <a:effectLst/>
              <a:latin typeface="Arial" pitchFamily="-28" charset="-52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112521" y="2519115"/>
            <a:ext cx="64953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800" dirty="0">
                <a:solidFill>
                  <a:schemeClr val="bg1"/>
                </a:solidFill>
              </a:rPr>
              <a:t>FPD 1072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129303" y="4505313"/>
            <a:ext cx="64953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800" dirty="0">
                <a:solidFill>
                  <a:schemeClr val="bg1"/>
                </a:solidFill>
              </a:rPr>
              <a:t>FPD 1072</a:t>
            </a:r>
            <a:endParaRPr lang="en-US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19042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09112" y="986764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AR" sz="2800" dirty="0"/>
              <a:t>Arena Histórica</a:t>
            </a:r>
            <a:br>
              <a:rPr lang="es-AR" sz="2800" dirty="0"/>
            </a:br>
            <a:endParaRPr lang="en-US" sz="2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0133" y="1349614"/>
            <a:ext cx="10901205" cy="5430012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 bwMode="auto">
          <a:xfrm flipH="1">
            <a:off x="5707823" y="1775273"/>
            <a:ext cx="1" cy="1763712"/>
          </a:xfrm>
          <a:prstGeom prst="line">
            <a:avLst/>
          </a:prstGeom>
          <a:noFill/>
          <a:ln w="28575" cap="flat" cmpd="sng" algn="ctr">
            <a:solidFill>
              <a:srgbClr val="0073B4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" name="TextBox 6"/>
          <p:cNvSpPr txBox="1"/>
          <p:nvPr/>
        </p:nvSpPr>
        <p:spPr>
          <a:xfrm>
            <a:off x="6079985" y="2530171"/>
            <a:ext cx="139849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050" dirty="0"/>
              <a:t>Campaña 2021</a:t>
            </a:r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5659453" y="4535935"/>
            <a:ext cx="6163" cy="1640845"/>
          </a:xfrm>
          <a:prstGeom prst="line">
            <a:avLst/>
          </a:prstGeom>
          <a:noFill/>
          <a:ln w="1905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TextBox 8"/>
          <p:cNvSpPr txBox="1"/>
          <p:nvPr/>
        </p:nvSpPr>
        <p:spPr>
          <a:xfrm>
            <a:off x="6008703" y="4732785"/>
            <a:ext cx="139849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050" dirty="0"/>
              <a:t>Campaña 2021</a:t>
            </a:r>
            <a:endParaRPr lang="en-US" sz="1050" dirty="0"/>
          </a:p>
        </p:txBody>
      </p:sp>
      <p:cxnSp>
        <p:nvCxnSpPr>
          <p:cNvPr id="15" name="Straight Connector 14"/>
          <p:cNvCxnSpPr/>
          <p:nvPr/>
        </p:nvCxnSpPr>
        <p:spPr bwMode="auto">
          <a:xfrm flipH="1">
            <a:off x="7225473" y="1851473"/>
            <a:ext cx="1" cy="1763712"/>
          </a:xfrm>
          <a:prstGeom prst="line">
            <a:avLst/>
          </a:prstGeom>
          <a:noFill/>
          <a:ln w="28575" cap="flat" cmpd="sng" algn="ctr">
            <a:solidFill>
              <a:srgbClr val="0073B4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TextBox 15"/>
          <p:cNvSpPr txBox="1"/>
          <p:nvPr/>
        </p:nvSpPr>
        <p:spPr>
          <a:xfrm>
            <a:off x="7478478" y="2499299"/>
            <a:ext cx="139849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050" dirty="0"/>
              <a:t>Campaña 2022</a:t>
            </a:r>
          </a:p>
        </p:txBody>
      </p:sp>
      <p:cxnSp>
        <p:nvCxnSpPr>
          <p:cNvPr id="17" name="Straight Connector 16"/>
          <p:cNvCxnSpPr/>
          <p:nvPr/>
        </p:nvCxnSpPr>
        <p:spPr bwMode="auto">
          <a:xfrm flipH="1">
            <a:off x="8936546" y="1851473"/>
            <a:ext cx="1" cy="1763712"/>
          </a:xfrm>
          <a:prstGeom prst="line">
            <a:avLst/>
          </a:prstGeom>
          <a:noFill/>
          <a:ln w="28575" cap="flat" cmpd="sng" algn="ctr">
            <a:solidFill>
              <a:srgbClr val="0073B4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/>
          <p:cNvCxnSpPr/>
          <p:nvPr/>
        </p:nvCxnSpPr>
        <p:spPr bwMode="auto">
          <a:xfrm flipH="1">
            <a:off x="8881389" y="4413068"/>
            <a:ext cx="1" cy="1763712"/>
          </a:xfrm>
          <a:prstGeom prst="line">
            <a:avLst/>
          </a:prstGeom>
          <a:noFill/>
          <a:ln w="28575" cap="flat" cmpd="sng" algn="ctr">
            <a:solidFill>
              <a:srgbClr val="0073B4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 flipH="1">
            <a:off x="7225473" y="4474501"/>
            <a:ext cx="1" cy="1763712"/>
          </a:xfrm>
          <a:prstGeom prst="line">
            <a:avLst/>
          </a:prstGeom>
          <a:noFill/>
          <a:ln w="28575" cap="flat" cmpd="sng" algn="ctr">
            <a:solidFill>
              <a:srgbClr val="0073B4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7535907" y="4732785"/>
            <a:ext cx="139849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050" dirty="0"/>
              <a:t>Campaña 2022</a:t>
            </a:r>
          </a:p>
        </p:txBody>
      </p:sp>
      <p:sp>
        <p:nvSpPr>
          <p:cNvPr id="21" name="Rectangle 20"/>
          <p:cNvSpPr/>
          <p:nvPr/>
        </p:nvSpPr>
        <p:spPr bwMode="auto">
          <a:xfrm>
            <a:off x="4187688" y="4487201"/>
            <a:ext cx="215900" cy="1797050"/>
          </a:xfrm>
          <a:prstGeom prst="rect">
            <a:avLst/>
          </a:prstGeom>
          <a:noFill/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45720" rIns="91440" bIns="45720" numCol="1" rtlCol="0" anchor="b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600" b="0" i="0" u="none" strike="noStrike" cap="none" normalizeH="0" baseline="0">
              <a:ln>
                <a:noFill/>
              </a:ln>
              <a:solidFill>
                <a:schemeClr val="accent1"/>
              </a:solidFill>
              <a:effectLst/>
              <a:latin typeface="Arial" pitchFamily="-28" charset="-52"/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4249754" y="2281685"/>
            <a:ext cx="160679" cy="1251702"/>
          </a:xfrm>
          <a:prstGeom prst="rect">
            <a:avLst/>
          </a:prstGeom>
          <a:noFill/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45720" rIns="91440" bIns="45720" numCol="1" rtlCol="0" anchor="b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600" b="0" i="0" u="none" strike="noStrike" cap="none" normalizeH="0" baseline="0">
              <a:ln>
                <a:noFill/>
              </a:ln>
              <a:solidFill>
                <a:schemeClr val="accent1"/>
              </a:solidFill>
              <a:effectLst/>
              <a:latin typeface="Arial" pitchFamily="-28" charset="-52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04484" y="2082097"/>
            <a:ext cx="64953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800" dirty="0">
                <a:solidFill>
                  <a:schemeClr val="bg1"/>
                </a:solidFill>
              </a:rPr>
              <a:t>FPD 1054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004484" y="4118102"/>
            <a:ext cx="64953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800" dirty="0">
                <a:solidFill>
                  <a:schemeClr val="bg1"/>
                </a:solidFill>
              </a:rPr>
              <a:t>FPD 1054</a:t>
            </a:r>
            <a:endParaRPr lang="en-US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8868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36359" y="135898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AR" sz="2000" dirty="0"/>
              <a:t>Estrategia de Punzados</a:t>
            </a:r>
            <a:endParaRPr lang="en-US" sz="2000" dirty="0"/>
          </a:p>
        </p:txBody>
      </p:sp>
      <p:grpSp>
        <p:nvGrpSpPr>
          <p:cNvPr id="14" name="Group 13"/>
          <p:cNvGrpSpPr/>
          <p:nvPr/>
        </p:nvGrpSpPr>
        <p:grpSpPr>
          <a:xfrm>
            <a:off x="656690" y="1445515"/>
            <a:ext cx="10004996" cy="5244953"/>
            <a:chOff x="683323" y="983876"/>
            <a:chExt cx="10004996" cy="5244953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83323" y="1239827"/>
              <a:ext cx="10004996" cy="498900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cxnSp>
          <p:nvCxnSpPr>
            <p:cNvPr id="5" name="Straight Connector 4"/>
            <p:cNvCxnSpPr>
              <a:stCxn id="4" idx="0"/>
            </p:cNvCxnSpPr>
            <p:nvPr/>
          </p:nvCxnSpPr>
          <p:spPr bwMode="auto">
            <a:xfrm>
              <a:off x="5886450" y="1239827"/>
              <a:ext cx="14567" cy="1985226"/>
            </a:xfrm>
            <a:prstGeom prst="line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6" name="TextBox 5"/>
            <p:cNvSpPr txBox="1"/>
            <p:nvPr/>
          </p:nvSpPr>
          <p:spPr>
            <a:xfrm>
              <a:off x="6057151" y="1517853"/>
              <a:ext cx="1249830" cy="25391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AR" sz="1050" dirty="0"/>
                <a:t>Campaña 2021</a:t>
              </a:r>
              <a:endParaRPr lang="en-US" sz="1050" dirty="0"/>
            </a:p>
          </p:txBody>
        </p:sp>
        <p:cxnSp>
          <p:nvCxnSpPr>
            <p:cNvPr id="7" name="Straight Connector 6"/>
            <p:cNvCxnSpPr/>
            <p:nvPr/>
          </p:nvCxnSpPr>
          <p:spPr bwMode="auto">
            <a:xfrm>
              <a:off x="5901016" y="3757613"/>
              <a:ext cx="0" cy="1963644"/>
            </a:xfrm>
            <a:prstGeom prst="line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" name="Straight Connector 8"/>
            <p:cNvCxnSpPr/>
            <p:nvPr/>
          </p:nvCxnSpPr>
          <p:spPr bwMode="auto">
            <a:xfrm>
              <a:off x="7382153" y="3757613"/>
              <a:ext cx="0" cy="1963644"/>
            </a:xfrm>
            <a:prstGeom prst="line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" name="Straight Connector 10"/>
            <p:cNvCxnSpPr/>
            <p:nvPr/>
          </p:nvCxnSpPr>
          <p:spPr bwMode="auto">
            <a:xfrm>
              <a:off x="7382153" y="1239827"/>
              <a:ext cx="0" cy="1985226"/>
            </a:xfrm>
            <a:prstGeom prst="line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" name="Straight Connector 11"/>
            <p:cNvCxnSpPr/>
            <p:nvPr/>
          </p:nvCxnSpPr>
          <p:spPr bwMode="auto">
            <a:xfrm>
              <a:off x="8944253" y="1239827"/>
              <a:ext cx="0" cy="2049369"/>
            </a:xfrm>
            <a:prstGeom prst="line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" name="Straight Connector 12"/>
            <p:cNvCxnSpPr/>
            <p:nvPr/>
          </p:nvCxnSpPr>
          <p:spPr bwMode="auto">
            <a:xfrm>
              <a:off x="8944253" y="3757613"/>
              <a:ext cx="0" cy="2049369"/>
            </a:xfrm>
            <a:prstGeom prst="line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5" name="TextBox 14"/>
            <p:cNvSpPr txBox="1"/>
            <p:nvPr/>
          </p:nvSpPr>
          <p:spPr>
            <a:xfrm>
              <a:off x="7538288" y="1517853"/>
              <a:ext cx="1249830" cy="25391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AR" sz="1050" dirty="0"/>
                <a:t>Campaña 2022</a:t>
              </a:r>
              <a:endParaRPr lang="en-US" sz="105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463116" y="3821433"/>
              <a:ext cx="1249830" cy="4154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AR" sz="1050" dirty="0"/>
                <a:t>Campaña 2022</a:t>
              </a:r>
            </a:p>
            <a:p>
              <a:pPr algn="ctr"/>
              <a:endParaRPr lang="en-US" sz="1050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016955" y="3799569"/>
              <a:ext cx="1249830" cy="4154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AR" sz="1050" dirty="0"/>
                <a:t>Campaña 2021</a:t>
              </a:r>
            </a:p>
            <a:p>
              <a:pPr algn="ctr"/>
              <a:endParaRPr lang="en-US" sz="1050" dirty="0"/>
            </a:p>
          </p:txBody>
        </p:sp>
        <p:sp>
          <p:nvSpPr>
            <p:cNvPr id="18" name="Rectangle 17"/>
            <p:cNvSpPr/>
            <p:nvPr/>
          </p:nvSpPr>
          <p:spPr bwMode="auto">
            <a:xfrm>
              <a:off x="5476875" y="983876"/>
              <a:ext cx="914400" cy="914400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45720" rIns="91440" bIns="45720" numCol="1" rtlCol="0" anchor="b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600" b="0" i="0" u="none" strike="noStrike" cap="none" normalizeH="0" baseline="0">
                <a:ln>
                  <a:noFill/>
                </a:ln>
                <a:solidFill>
                  <a:schemeClr val="accent1"/>
                </a:solidFill>
                <a:effectLst/>
                <a:latin typeface="Arial" pitchFamily="-28" charset="-52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202487" y="4074541"/>
              <a:ext cx="1249830" cy="25391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AR" sz="1050" dirty="0"/>
                <a:t>45</a:t>
              </a:r>
              <a:endParaRPr lang="en-US" sz="1050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062350" y="2574028"/>
              <a:ext cx="414525" cy="25391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AR" sz="1050" dirty="0"/>
                <a:t>5.2</a:t>
              </a:r>
              <a:endParaRPr lang="en-US" sz="1050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927957" y="2353915"/>
              <a:ext cx="571503" cy="4154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AR" sz="1050" dirty="0"/>
                <a:t>10.5</a:t>
              </a:r>
            </a:p>
            <a:p>
              <a:endParaRPr lang="en-US" sz="1050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6386508" y="2533661"/>
              <a:ext cx="269087" cy="4154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AR" sz="1050" dirty="0"/>
                <a:t>7</a:t>
              </a:r>
            </a:p>
            <a:p>
              <a:endParaRPr lang="en-US" sz="1050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7403744" y="2620195"/>
              <a:ext cx="269087" cy="4154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AR" sz="1050" dirty="0"/>
                <a:t>5</a:t>
              </a:r>
            </a:p>
            <a:p>
              <a:endParaRPr lang="en-US" sz="1050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7989206" y="2557509"/>
              <a:ext cx="269087" cy="4154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AR" sz="1050" dirty="0"/>
                <a:t>7</a:t>
              </a:r>
            </a:p>
            <a:p>
              <a:endParaRPr lang="en-US" sz="1050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8389365" y="2662845"/>
              <a:ext cx="269087" cy="4154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AR" sz="1050" dirty="0"/>
                <a:t>5</a:t>
              </a:r>
            </a:p>
            <a:p>
              <a:endParaRPr lang="en-US" sz="1050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243196" y="2387871"/>
              <a:ext cx="571503" cy="4154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AR" sz="1050" dirty="0"/>
                <a:t>9.5</a:t>
              </a:r>
            </a:p>
            <a:p>
              <a:endParaRPr lang="en-US" sz="1050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3872859" y="4374652"/>
              <a:ext cx="1249830" cy="25391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AR" sz="1050" dirty="0"/>
                <a:t>42</a:t>
              </a:r>
              <a:endParaRPr lang="en-US" sz="1050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4963878" y="4257959"/>
              <a:ext cx="1249830" cy="25391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AR" sz="1050" dirty="0"/>
                <a:t>42/28</a:t>
              </a:r>
              <a:endParaRPr lang="en-US" sz="1050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6172805" y="4655068"/>
              <a:ext cx="1249830" cy="25391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AR" sz="1050" dirty="0"/>
                <a:t>28</a:t>
              </a:r>
              <a:endParaRPr lang="en-US" sz="1050" dirty="0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527135" y="4336189"/>
              <a:ext cx="1249830" cy="25391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AR" sz="1050" dirty="0"/>
                <a:t>42</a:t>
              </a:r>
              <a:endParaRPr lang="en-US" sz="1050" dirty="0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7516038" y="4831441"/>
              <a:ext cx="1249830" cy="25391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AR" sz="1050" dirty="0"/>
                <a:t>21</a:t>
              </a:r>
              <a:endParaRPr lang="en-US" sz="1050" dirty="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5353996" y="4539744"/>
              <a:ext cx="1249830" cy="25391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AR" sz="1050" dirty="0"/>
                <a:t>36</a:t>
              </a:r>
              <a:endParaRPr lang="en-US" sz="1050" dirty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5697392" y="2447070"/>
              <a:ext cx="414525" cy="25391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AR" sz="1050" dirty="0"/>
                <a:t>8.3</a:t>
              </a:r>
              <a:endParaRPr lang="en-US" sz="1050" dirty="0"/>
            </a:p>
          </p:txBody>
        </p:sp>
      </p:grpSp>
    </p:spTree>
    <p:extLst>
      <p:ext uri="{BB962C8B-B14F-4D97-AF65-F5344CB8AC3E}">
        <p14:creationId xmlns:p14="http://schemas.microsoft.com/office/powerpoint/2010/main" val="16969766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E488498-65D6-FCDC-EDAA-8D2F98F0B5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600928" y="4899582"/>
            <a:ext cx="3221542" cy="191431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43665" y="896087"/>
            <a:ext cx="10712449" cy="755650"/>
          </a:xfrm>
          <a:prstGeom prst="rect">
            <a:avLst/>
          </a:prstGeom>
        </p:spPr>
        <p:txBody>
          <a:bodyPr/>
          <a:lstStyle/>
          <a:p>
            <a:r>
              <a:rPr lang="en-US" sz="2800" dirty="0"/>
              <a:t>SRDT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/>
          <a:srcRect t="6372" r="18761"/>
          <a:stretch/>
        </p:blipFill>
        <p:spPr>
          <a:xfrm>
            <a:off x="317319" y="1297145"/>
            <a:ext cx="3062801" cy="296086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grpSp>
        <p:nvGrpSpPr>
          <p:cNvPr id="7" name="Group 6"/>
          <p:cNvGrpSpPr/>
          <p:nvPr/>
        </p:nvGrpSpPr>
        <p:grpSpPr>
          <a:xfrm>
            <a:off x="-85678" y="4899582"/>
            <a:ext cx="4108422" cy="1241970"/>
            <a:chOff x="724312" y="4658391"/>
            <a:chExt cx="4407285" cy="156729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Content Placeholder 3"/>
                <p:cNvSpPr txBox="1">
                  <a:spLocks/>
                </p:cNvSpPr>
                <p:nvPr/>
              </p:nvSpPr>
              <p:spPr bwMode="auto">
                <a:xfrm>
                  <a:off x="724312" y="5247841"/>
                  <a:ext cx="4162658" cy="36250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marL="177800" indent="-177800" algn="l" rtl="0" eaLnBrk="1" fontAlgn="base" hangingPunct="1">
                    <a:lnSpc>
                      <a:spcPct val="12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110000"/>
                    <a:buFont typeface="Arial" panose="020B0604020202020204" pitchFamily="34" charset="0"/>
                    <a:buChar char="_"/>
                    <a:defRPr>
                      <a:solidFill>
                        <a:schemeClr val="tx1"/>
                      </a:solidFill>
                      <a:latin typeface="+mn-lt"/>
                      <a:ea typeface="ＭＳ Ｐゴシック" panose="020B0600070205080204" pitchFamily="34" charset="-128"/>
                      <a:cs typeface="+mn-cs"/>
                    </a:defRPr>
                  </a:lvl1pPr>
                  <a:lvl2pPr marL="644525" indent="-187325" algn="l" rtl="0" eaLnBrk="1" fontAlgn="base" hangingPunct="1">
                    <a:lnSpc>
                      <a:spcPct val="12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>
                      <a:schemeClr val="tx1"/>
                    </a:buClr>
                    <a:buFont typeface="Arial" panose="020B0604020202020204" pitchFamily="34" charset="0"/>
                    <a:buChar char="–"/>
                    <a:defRPr sz="1600">
                      <a:solidFill>
                        <a:schemeClr val="tx1"/>
                      </a:solidFill>
                      <a:latin typeface="+mn-lt"/>
                      <a:ea typeface="ＭＳ Ｐゴシック" pitchFamily="-28" charset="-128"/>
                    </a:defRPr>
                  </a:lvl2pPr>
                  <a:lvl3pPr marL="1068388" indent="-153988" algn="l" rtl="0" eaLnBrk="1" fontAlgn="base" hangingPunct="1">
                    <a:lnSpc>
                      <a:spcPct val="12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>
                      <a:schemeClr val="tx1"/>
                    </a:buClr>
                    <a:buFont typeface="Arial" panose="020B0604020202020204" pitchFamily="34" charset="0"/>
                    <a:buChar char="­"/>
                    <a:defRPr sz="1400">
                      <a:solidFill>
                        <a:schemeClr val="tx1"/>
                      </a:solidFill>
                      <a:latin typeface="+mn-lt"/>
                      <a:ea typeface="ＭＳ Ｐゴシック" pitchFamily="-28" charset="-128"/>
                    </a:defRPr>
                  </a:lvl3pPr>
                  <a:lvl4pPr marL="1600200" indent="-228600" algn="l" rtl="0" eaLnBrk="1" fontAlgn="base" hangingPunct="1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 sz="2000">
                      <a:solidFill>
                        <a:schemeClr val="tx1"/>
                      </a:solidFill>
                      <a:latin typeface="+mn-lt"/>
                      <a:ea typeface="ＭＳ Ｐゴシック" pitchFamily="-28" charset="-128"/>
                    </a:defRPr>
                  </a:lvl4pPr>
                  <a:lvl5pPr marL="2057400" indent="-228600" algn="l" rtl="0" eaLnBrk="1" fontAlgn="base" hangingPunct="1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+mn-lt"/>
                      <a:ea typeface="ＭＳ Ｐゴシック" pitchFamily="-28" charset="-128"/>
                    </a:defRPr>
                  </a:lvl5pPr>
                  <a:lvl6pPr marL="2514600" indent="-228600" algn="l" rtl="0" eaLnBrk="1" fontAlgn="base" hangingPunct="1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+mn-lt"/>
                      <a:ea typeface="ＭＳ Ｐゴシック" pitchFamily="-28" charset="-128"/>
                    </a:defRPr>
                  </a:lvl6pPr>
                  <a:lvl7pPr marL="2971800" indent="-228600" algn="l" rtl="0" eaLnBrk="1" fontAlgn="base" hangingPunct="1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+mn-lt"/>
                      <a:ea typeface="ＭＳ Ｐゴシック" pitchFamily="-28" charset="-128"/>
                    </a:defRPr>
                  </a:lvl7pPr>
                  <a:lvl8pPr marL="3429000" indent="-228600" algn="l" rtl="0" eaLnBrk="1" fontAlgn="base" hangingPunct="1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+mn-lt"/>
                      <a:ea typeface="ＭＳ Ｐゴシック" pitchFamily="-28" charset="-128"/>
                    </a:defRPr>
                  </a:lvl8pPr>
                  <a:lvl9pPr marL="3886200" indent="-228600" algn="l" rtl="0" eaLnBrk="1" fontAlgn="base" hangingPunct="1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+mn-lt"/>
                      <a:ea typeface="ＭＳ Ｐゴシック" pitchFamily="-28" charset="-128"/>
                    </a:defRPr>
                  </a:lvl9pPr>
                </a:lstStyle>
                <a:p>
                  <a:pPr marL="0" indent="0">
                    <a:buFont typeface="Arial" panose="020B0604020202020204" pitchFamily="34" charset="0"/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i="1" kern="0" smtClean="0">
                            <a:latin typeface="Cambria Math" panose="02040503050406030204" pitchFamily="18" charset="0"/>
                          </a:rPr>
                          <m:t>∆</m:t>
                        </m:r>
                        <m:r>
                          <a:rPr lang="es-AR" sz="1400" i="1" kern="0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sz="1400" i="1" kern="0">
                            <a:latin typeface="Cambria Math" panose="02040503050406030204" pitchFamily="18" charset="0"/>
                          </a:rPr>
                          <m:t> =</m:t>
                        </m:r>
                        <m:sSub>
                          <m:sSubPr>
                            <m:ctrlPr>
                              <a:rPr lang="en-US" sz="1400" b="0" i="1" kern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kern="0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sz="1400" b="0" i="1" kern="0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  <m:sSup>
                          <m:sSupPr>
                            <m:ctrlPr>
                              <a:rPr lang="en-US" sz="1400" i="1" ker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s-AR" sz="1400" i="1" kern="0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p>
                            <m:r>
                              <a:rPr lang="en-US" sz="1400" i="1" ker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1400" i="1" kern="0">
                            <a:latin typeface="Cambria Math" panose="02040503050406030204" pitchFamily="18" charset="0"/>
                          </a:rPr>
                          <m:t> +</m:t>
                        </m:r>
                        <m:sSub>
                          <m:sSubPr>
                            <m:ctrlPr>
                              <a:rPr lang="en-US" sz="1400" b="0" i="1" kern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kern="0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sz="1400" b="0" i="1" kern="0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sub>
                        </m:sSub>
                        <m:r>
                          <a:rPr lang="es-AR" sz="1400" i="1" kern="0">
                            <a:latin typeface="Cambria Math" panose="02040503050406030204" pitchFamily="18" charset="0"/>
                          </a:rPr>
                          <m:t>𝐿</m:t>
                        </m:r>
                        <m:sSup>
                          <m:sSupPr>
                            <m:ctrlPr>
                              <a:rPr lang="en-US" sz="1400" i="1" ker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s-AR" sz="1400" i="1" kern="0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p>
                            <m:r>
                              <a:rPr lang="en-US" sz="1400" b="0" i="1" kern="0" smtClean="0">
                                <a:latin typeface="Cambria Math" panose="02040503050406030204" pitchFamily="18" charset="0"/>
                              </a:rPr>
                              <m:t>1.5</m:t>
                            </m:r>
                          </m:sup>
                        </m:sSup>
                        <m:r>
                          <a:rPr lang="en-US" sz="1400" i="1" kern="0">
                            <a:latin typeface="Cambria Math" panose="02040503050406030204" pitchFamily="18" charset="0"/>
                          </a:rPr>
                          <m:t> +</m:t>
                        </m:r>
                        <m:sSub>
                          <m:sSubPr>
                            <m:ctrlPr>
                              <a:rPr lang="en-US" sz="1400" b="0" i="1" kern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kern="0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sz="1400" b="0" i="1" kern="0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  <m:sSup>
                          <m:sSupPr>
                            <m:ctrlPr>
                              <a:rPr lang="en-US" sz="1400" i="1" ker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s-AR" sz="1400" i="1" kern="0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p>
                            <m:r>
                              <a:rPr lang="en-US" sz="1400" b="0" i="1" kern="0" smtClean="0">
                                <a:latin typeface="Cambria Math" panose="02040503050406030204" pitchFamily="18" charset="0"/>
                              </a:rPr>
                              <m:t>0.5</m:t>
                            </m:r>
                          </m:sup>
                        </m:sSup>
                      </m:oMath>
                    </m:oMathPara>
                  </a14:m>
                  <a:endParaRPr lang="en-US" sz="1400" kern="0" dirty="0"/>
                </a:p>
              </p:txBody>
            </p:sp>
          </mc:Choice>
          <mc:Fallback xmlns="">
            <p:sp>
              <p:nvSpPr>
                <p:cNvPr id="8" name="Content Placeholder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724312" y="5247841"/>
                  <a:ext cx="4162658" cy="362504"/>
                </a:xfrm>
                <a:prstGeom prst="rect">
                  <a:avLst/>
                </a:prstGeom>
                <a:blipFill>
                  <a:blip r:embed="rId4"/>
                  <a:stretch>
                    <a:fillRect b="-12500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s-AR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9" name="Group 8"/>
            <p:cNvGrpSpPr/>
            <p:nvPr/>
          </p:nvGrpSpPr>
          <p:grpSpPr>
            <a:xfrm>
              <a:off x="1327758" y="4658391"/>
              <a:ext cx="3803839" cy="1567298"/>
              <a:chOff x="1327758" y="4658391"/>
              <a:chExt cx="3803839" cy="1567298"/>
            </a:xfrm>
          </p:grpSpPr>
          <p:sp>
            <p:nvSpPr>
              <p:cNvPr id="10" name="TextBox 9"/>
              <p:cNvSpPr txBox="1"/>
              <p:nvPr/>
            </p:nvSpPr>
            <p:spPr>
              <a:xfrm>
                <a:off x="1327758" y="5837292"/>
                <a:ext cx="1438942" cy="3883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AR" sz="1400" dirty="0"/>
                  <a:t>Punzados</a:t>
                </a: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2555309" y="4658391"/>
                <a:ext cx="1174868" cy="3883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AR" sz="1400" dirty="0"/>
                  <a:t>Cañería</a:t>
                </a: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3486410" y="5800358"/>
                <a:ext cx="1645187" cy="3883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AR" sz="1400" dirty="0"/>
                  <a:t>Tortuosidad</a:t>
                </a:r>
              </a:p>
            </p:txBody>
          </p:sp>
          <p:cxnSp>
            <p:nvCxnSpPr>
              <p:cNvPr id="13" name="Straight Arrow Connector 12"/>
              <p:cNvCxnSpPr>
                <a:endCxn id="10" idx="0"/>
              </p:cNvCxnSpPr>
              <p:nvPr/>
            </p:nvCxnSpPr>
            <p:spPr bwMode="auto">
              <a:xfrm>
                <a:off x="1941533" y="5580240"/>
                <a:ext cx="1" cy="257052"/>
              </a:xfrm>
              <a:prstGeom prst="straightConnector1">
                <a:avLst/>
              </a:prstGeom>
              <a:ln>
                <a:headEnd type="none" w="med" len="med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/>
              <p:cNvCxnSpPr/>
              <p:nvPr/>
            </p:nvCxnSpPr>
            <p:spPr bwMode="auto">
              <a:xfrm>
                <a:off x="4135675" y="5561773"/>
                <a:ext cx="1" cy="257052"/>
              </a:xfrm>
              <a:prstGeom prst="straightConnector1">
                <a:avLst/>
              </a:prstGeom>
              <a:ln>
                <a:headEnd type="none" w="med" len="med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/>
              <p:cNvCxnSpPr>
                <a:endCxn id="11" idx="2"/>
              </p:cNvCxnSpPr>
              <p:nvPr/>
            </p:nvCxnSpPr>
            <p:spPr bwMode="auto">
              <a:xfrm flipV="1">
                <a:off x="3068877" y="5027723"/>
                <a:ext cx="2087" cy="220118"/>
              </a:xfrm>
              <a:prstGeom prst="straightConnector1">
                <a:avLst/>
              </a:prstGeom>
              <a:ln>
                <a:headEnd type="none" w="med" len="med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9" name="Group 18"/>
          <p:cNvGrpSpPr/>
          <p:nvPr/>
        </p:nvGrpSpPr>
        <p:grpSpPr>
          <a:xfrm>
            <a:off x="8338698" y="830839"/>
            <a:ext cx="3317683" cy="2092679"/>
            <a:chOff x="3941833" y="1775723"/>
            <a:chExt cx="3565585" cy="2784566"/>
          </a:xfrm>
        </p:grpSpPr>
        <p:pic>
          <p:nvPicPr>
            <p:cNvPr id="16" name="Content Placeholder 3"/>
            <p:cNvPicPr>
              <a:picLocks noChangeAspect="1"/>
            </p:cNvPicPr>
            <p:nvPr/>
          </p:nvPicPr>
          <p:blipFill rotWithShape="1">
            <a:blip r:embed="rId5"/>
            <a:srcRect r="11446"/>
            <a:stretch/>
          </p:blipFill>
          <p:spPr bwMode="auto">
            <a:xfrm>
              <a:off x="4223657" y="1775723"/>
              <a:ext cx="3283761" cy="24549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TextBox 16"/>
            <p:cNvSpPr txBox="1"/>
            <p:nvPr/>
          </p:nvSpPr>
          <p:spPr>
            <a:xfrm>
              <a:off x="5407718" y="4145279"/>
              <a:ext cx="1036355" cy="4150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AR" dirty="0"/>
                <a:t>Caudal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 rot="16200000">
              <a:off x="3583997" y="2744063"/>
              <a:ext cx="1128412" cy="41273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AR" dirty="0" err="1"/>
                <a:t>Presion</a:t>
              </a:r>
              <a:endParaRPr lang="es-AR" dirty="0"/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0169" y="3350754"/>
            <a:ext cx="1024241" cy="472241"/>
          </a:xfrm>
          <a:prstGeom prst="rect">
            <a:avLst/>
          </a:prstGeom>
        </p:spPr>
      </p:pic>
      <p:pic>
        <p:nvPicPr>
          <p:cNvPr id="25" name="image17.png"/>
          <p:cNvPicPr/>
          <p:nvPr/>
        </p:nvPicPr>
        <p:blipFill rotWithShape="1">
          <a:blip r:embed="rId7"/>
          <a:srcRect t="8844" r="1358"/>
          <a:stretch/>
        </p:blipFill>
        <p:spPr>
          <a:xfrm>
            <a:off x="4048340" y="4634555"/>
            <a:ext cx="4180842" cy="75335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6" name="image8.png"/>
          <p:cNvPicPr>
            <a:picLocks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600928" y="2828242"/>
            <a:ext cx="3066393" cy="195458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Content Placeholder 3"/>
          <p:cNvPicPr>
            <a:picLocks noChangeAspect="1"/>
          </p:cNvPicPr>
          <p:nvPr/>
        </p:nvPicPr>
        <p:blipFill rotWithShape="1">
          <a:blip r:embed="rId9"/>
          <a:srcRect t="2418"/>
          <a:stretch/>
        </p:blipFill>
        <p:spPr bwMode="auto">
          <a:xfrm>
            <a:off x="4439654" y="1267181"/>
            <a:ext cx="3167185" cy="281458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4930721" y="4258014"/>
            <a:ext cx="233055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AR" dirty="0"/>
              <a:t>Filtro de </a:t>
            </a:r>
            <a:r>
              <a:rPr lang="es-AR" dirty="0" err="1"/>
              <a:t>Kalman</a:t>
            </a:r>
            <a:endParaRPr lang="es-AR" dirty="0"/>
          </a:p>
        </p:txBody>
      </p:sp>
      <p:sp>
        <p:nvSpPr>
          <p:cNvPr id="24" name="TextBox 23"/>
          <p:cNvSpPr txBox="1"/>
          <p:nvPr/>
        </p:nvSpPr>
        <p:spPr>
          <a:xfrm>
            <a:off x="4857967" y="886645"/>
            <a:ext cx="237771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AR" dirty="0"/>
              <a:t>Algoritmos Genéticos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005112" y="156965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A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19838" y="5433611"/>
            <a:ext cx="1905165" cy="120406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176288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84211" y="865561"/>
            <a:ext cx="10712449" cy="755650"/>
          </a:xfrm>
          <a:prstGeom prst="rect">
            <a:avLst/>
          </a:prstGeom>
        </p:spPr>
        <p:txBody>
          <a:bodyPr/>
          <a:lstStyle/>
          <a:p>
            <a:r>
              <a:rPr lang="en-US" sz="2800" dirty="0" err="1"/>
              <a:t>Resumen</a:t>
            </a:r>
            <a:endParaRPr lang="es-AR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779" y="3681444"/>
            <a:ext cx="3056548" cy="2588942"/>
          </a:xfrm>
          <a:prstGeom prst="rect">
            <a:avLst/>
          </a:prstGeom>
        </p:spPr>
      </p:pic>
      <p:pic>
        <p:nvPicPr>
          <p:cNvPr id="6" name="Picture 3" descr="WhatsApp Image 2022-02-10 at 1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211" y="1246807"/>
            <a:ext cx="3505888" cy="2094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ight Arrow 9"/>
          <p:cNvSpPr/>
          <p:nvPr/>
        </p:nvSpPr>
        <p:spPr bwMode="auto">
          <a:xfrm>
            <a:off x="3674798" y="3125531"/>
            <a:ext cx="1158189" cy="607202"/>
          </a:xfrm>
          <a:prstGeom prst="rightArrow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45720" rIns="91440" bIns="45720" numCol="1" rtlCol="0" anchor="b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AR" sz="2600" b="0" i="0" u="none" strike="noStrike" cap="none" normalizeH="0" baseline="0">
              <a:ln>
                <a:noFill/>
              </a:ln>
              <a:solidFill>
                <a:schemeClr val="accent1"/>
              </a:solidFill>
              <a:effectLst/>
              <a:latin typeface="Arial" pitchFamily="-28" charset="-52"/>
            </a:endParaRPr>
          </a:p>
        </p:txBody>
      </p:sp>
      <p:cxnSp>
        <p:nvCxnSpPr>
          <p:cNvPr id="13" name="Straight Arrow Connector 12"/>
          <p:cNvCxnSpPr/>
          <p:nvPr/>
        </p:nvCxnSpPr>
        <p:spPr bwMode="auto">
          <a:xfrm flipV="1">
            <a:off x="7448540" y="1322058"/>
            <a:ext cx="0" cy="4656827"/>
          </a:xfrm>
          <a:prstGeom prst="straightConnector1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grpSp>
        <p:nvGrpSpPr>
          <p:cNvPr id="30" name="Group 29"/>
          <p:cNvGrpSpPr/>
          <p:nvPr/>
        </p:nvGrpSpPr>
        <p:grpSpPr>
          <a:xfrm>
            <a:off x="5120458" y="1042529"/>
            <a:ext cx="2003271" cy="5277829"/>
            <a:chOff x="8743406" y="1019181"/>
            <a:chExt cx="2003271" cy="5277829"/>
          </a:xfrm>
        </p:grpSpPr>
        <p:sp>
          <p:nvSpPr>
            <p:cNvPr id="21" name="Oval 20"/>
            <p:cNvSpPr/>
            <p:nvPr/>
          </p:nvSpPr>
          <p:spPr bwMode="auto">
            <a:xfrm>
              <a:off x="9030789" y="1023542"/>
              <a:ext cx="113211" cy="130164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45720" rIns="91440" bIns="45720" numCol="1" rtlCol="0" anchor="b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AR" sz="2600" b="0" i="0" u="none" strike="noStrike" cap="none" normalizeH="0" baseline="0">
                <a:ln>
                  <a:noFill/>
                </a:ln>
                <a:solidFill>
                  <a:schemeClr val="accent1"/>
                </a:solidFill>
                <a:effectLst/>
                <a:latin typeface="Arial" pitchFamily="-28" charset="-52"/>
              </a:endParaRPr>
            </a:p>
          </p:txBody>
        </p:sp>
        <p:sp>
          <p:nvSpPr>
            <p:cNvPr id="23" name="Oval 22"/>
            <p:cNvSpPr/>
            <p:nvPr/>
          </p:nvSpPr>
          <p:spPr bwMode="auto">
            <a:xfrm>
              <a:off x="9278985" y="1019181"/>
              <a:ext cx="113211" cy="130164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45720" rIns="91440" bIns="45720" numCol="1" rtlCol="0" anchor="b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AR" sz="2600" b="0" i="0" u="none" strike="noStrike" cap="none" normalizeH="0" baseline="0">
                <a:ln>
                  <a:noFill/>
                </a:ln>
                <a:solidFill>
                  <a:schemeClr val="accent1"/>
                </a:solidFill>
                <a:effectLst/>
                <a:latin typeface="Arial" pitchFamily="-28" charset="-52"/>
              </a:endParaRPr>
            </a:p>
          </p:txBody>
        </p:sp>
        <p:sp>
          <p:nvSpPr>
            <p:cNvPr id="24" name="Oval 23"/>
            <p:cNvSpPr/>
            <p:nvPr/>
          </p:nvSpPr>
          <p:spPr bwMode="auto">
            <a:xfrm>
              <a:off x="9540244" y="1027892"/>
              <a:ext cx="113211" cy="130164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45720" rIns="91440" bIns="45720" numCol="1" rtlCol="0" anchor="b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AR" sz="2600" b="0" i="0" u="none" strike="noStrike" cap="none" normalizeH="0" baseline="0">
                <a:ln>
                  <a:noFill/>
                </a:ln>
                <a:solidFill>
                  <a:schemeClr val="accent1"/>
                </a:solidFill>
                <a:effectLst/>
                <a:latin typeface="Arial" pitchFamily="-28" charset="-52"/>
              </a:endParaRPr>
            </a:p>
          </p:txBody>
        </p:sp>
        <p:sp>
          <p:nvSpPr>
            <p:cNvPr id="25" name="Oval 24"/>
            <p:cNvSpPr/>
            <p:nvPr/>
          </p:nvSpPr>
          <p:spPr bwMode="auto">
            <a:xfrm>
              <a:off x="9784081" y="1027891"/>
              <a:ext cx="113211" cy="130164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45720" rIns="91440" bIns="45720" numCol="1" rtlCol="0" anchor="b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AR" sz="2600" b="0" i="0" u="none" strike="noStrike" cap="none" normalizeH="0" baseline="0">
                <a:ln>
                  <a:noFill/>
                </a:ln>
                <a:solidFill>
                  <a:schemeClr val="accent1"/>
                </a:solidFill>
                <a:effectLst/>
                <a:latin typeface="Arial" pitchFamily="-28" charset="-52"/>
              </a:endParaRPr>
            </a:p>
          </p:txBody>
        </p:sp>
        <p:sp>
          <p:nvSpPr>
            <p:cNvPr id="26" name="Oval 25"/>
            <p:cNvSpPr/>
            <p:nvPr/>
          </p:nvSpPr>
          <p:spPr bwMode="auto">
            <a:xfrm>
              <a:off x="10062763" y="1027894"/>
              <a:ext cx="113211" cy="130164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45720" rIns="91440" bIns="45720" numCol="1" rtlCol="0" anchor="b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AR" sz="2600" b="0" i="0" u="none" strike="noStrike" cap="none" normalizeH="0" baseline="0">
                <a:ln>
                  <a:noFill/>
                </a:ln>
                <a:solidFill>
                  <a:schemeClr val="accent1"/>
                </a:solidFill>
                <a:effectLst/>
                <a:latin typeface="Arial" pitchFamily="-28" charset="-52"/>
              </a:endParaRPr>
            </a:p>
          </p:txBody>
        </p:sp>
        <p:sp>
          <p:nvSpPr>
            <p:cNvPr id="27" name="Oval 26"/>
            <p:cNvSpPr/>
            <p:nvPr/>
          </p:nvSpPr>
          <p:spPr bwMode="auto">
            <a:xfrm>
              <a:off x="10324016" y="1019185"/>
              <a:ext cx="113211" cy="130164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45720" rIns="91440" bIns="45720" numCol="1" rtlCol="0" anchor="b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AR" sz="2600" b="0" i="0" u="none" strike="noStrike" cap="none" normalizeH="0" baseline="0">
                <a:ln>
                  <a:noFill/>
                </a:ln>
                <a:solidFill>
                  <a:schemeClr val="accent1"/>
                </a:solidFill>
                <a:effectLst/>
                <a:latin typeface="Arial" pitchFamily="-28" charset="-52"/>
              </a:endParaRPr>
            </a:p>
          </p:txBody>
        </p:sp>
        <p:cxnSp>
          <p:nvCxnSpPr>
            <p:cNvPr id="18" name="Straight Connector 17"/>
            <p:cNvCxnSpPr/>
            <p:nvPr/>
          </p:nvCxnSpPr>
          <p:spPr bwMode="auto">
            <a:xfrm>
              <a:off x="8743406" y="1663337"/>
              <a:ext cx="1985554" cy="0"/>
            </a:xfrm>
            <a:prstGeom prst="line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9" name="TextBox 28"/>
            <p:cNvSpPr txBox="1"/>
            <p:nvPr/>
          </p:nvSpPr>
          <p:spPr>
            <a:xfrm>
              <a:off x="8987482" y="2358884"/>
              <a:ext cx="1636987" cy="307777"/>
            </a:xfrm>
            <a:prstGeom prst="rect">
              <a:avLst/>
            </a:prstGeom>
            <a:noFill/>
            <a:ln>
              <a:solidFill>
                <a:schemeClr val="accent2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s-AR" sz="1400" dirty="0"/>
                <a:t>6 </a:t>
              </a:r>
              <a:r>
                <a:rPr lang="es-AR" sz="1400" dirty="0" err="1"/>
                <a:t>clusters</a:t>
              </a:r>
              <a:r>
                <a:rPr lang="es-AR" sz="1400" dirty="0"/>
                <a:t> abiertos</a:t>
              </a:r>
            </a:p>
          </p:txBody>
        </p:sp>
        <p:sp>
          <p:nvSpPr>
            <p:cNvPr id="31" name="Oval 30"/>
            <p:cNvSpPr/>
            <p:nvPr/>
          </p:nvSpPr>
          <p:spPr bwMode="auto">
            <a:xfrm>
              <a:off x="9038834" y="2839279"/>
              <a:ext cx="113211" cy="130164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45720" rIns="91440" bIns="45720" numCol="1" rtlCol="0" anchor="b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AR" sz="2600" b="0" i="0" u="none" strike="noStrike" cap="none" normalizeH="0" baseline="0">
                <a:ln>
                  <a:noFill/>
                </a:ln>
                <a:solidFill>
                  <a:schemeClr val="accent1"/>
                </a:solidFill>
                <a:effectLst/>
                <a:latin typeface="Arial" pitchFamily="-28" charset="-52"/>
              </a:endParaRPr>
            </a:p>
          </p:txBody>
        </p:sp>
        <p:sp>
          <p:nvSpPr>
            <p:cNvPr id="33" name="Oval 32"/>
            <p:cNvSpPr/>
            <p:nvPr/>
          </p:nvSpPr>
          <p:spPr bwMode="auto">
            <a:xfrm>
              <a:off x="9548289" y="2843629"/>
              <a:ext cx="113211" cy="130164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45720" rIns="91440" bIns="45720" numCol="1" rtlCol="0" anchor="b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AR" sz="2600" b="0" i="0" u="none" strike="noStrike" cap="none" normalizeH="0" baseline="0">
                <a:ln>
                  <a:noFill/>
                </a:ln>
                <a:solidFill>
                  <a:schemeClr val="accent1"/>
                </a:solidFill>
                <a:effectLst/>
                <a:latin typeface="Arial" pitchFamily="-28" charset="-52"/>
              </a:endParaRPr>
            </a:p>
          </p:txBody>
        </p:sp>
        <p:sp>
          <p:nvSpPr>
            <p:cNvPr id="34" name="Oval 33"/>
            <p:cNvSpPr/>
            <p:nvPr/>
          </p:nvSpPr>
          <p:spPr bwMode="auto">
            <a:xfrm>
              <a:off x="9792126" y="2843628"/>
              <a:ext cx="113211" cy="130164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45720" rIns="91440" bIns="45720" numCol="1" rtlCol="0" anchor="b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AR" sz="2600" b="0" i="0" u="none" strike="noStrike" cap="none" normalizeH="0" baseline="0">
                <a:ln>
                  <a:noFill/>
                </a:ln>
                <a:solidFill>
                  <a:schemeClr val="accent1"/>
                </a:solidFill>
                <a:effectLst/>
                <a:latin typeface="Arial" pitchFamily="-28" charset="-52"/>
              </a:endParaRPr>
            </a:p>
          </p:txBody>
        </p:sp>
        <p:sp>
          <p:nvSpPr>
            <p:cNvPr id="36" name="Oval 35"/>
            <p:cNvSpPr/>
            <p:nvPr/>
          </p:nvSpPr>
          <p:spPr bwMode="auto">
            <a:xfrm>
              <a:off x="10332061" y="2834922"/>
              <a:ext cx="113211" cy="130164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45720" rIns="91440" bIns="45720" numCol="1" rtlCol="0" anchor="b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AR" sz="2600" b="0" i="0" u="none" strike="noStrike" cap="none" normalizeH="0" baseline="0">
                <a:ln>
                  <a:noFill/>
                </a:ln>
                <a:solidFill>
                  <a:schemeClr val="accent1"/>
                </a:solidFill>
                <a:effectLst/>
                <a:latin typeface="Arial" pitchFamily="-28" charset="-52"/>
              </a:endParaRPr>
            </a:p>
          </p:txBody>
        </p:sp>
        <p:cxnSp>
          <p:nvCxnSpPr>
            <p:cNvPr id="37" name="Straight Connector 36"/>
            <p:cNvCxnSpPr/>
            <p:nvPr/>
          </p:nvCxnSpPr>
          <p:spPr bwMode="auto">
            <a:xfrm>
              <a:off x="8751451" y="3479074"/>
              <a:ext cx="1985554" cy="0"/>
            </a:xfrm>
            <a:prstGeom prst="line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8" name="TextBox 37"/>
            <p:cNvSpPr txBox="1"/>
            <p:nvPr/>
          </p:nvSpPr>
          <p:spPr>
            <a:xfrm>
              <a:off x="8995527" y="4174621"/>
              <a:ext cx="1636987" cy="307777"/>
            </a:xfrm>
            <a:prstGeom prst="rect">
              <a:avLst/>
            </a:prstGeom>
            <a:noFill/>
            <a:ln>
              <a:solidFill>
                <a:schemeClr val="accent2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s-AR" sz="1400" dirty="0"/>
                <a:t>4 </a:t>
              </a:r>
              <a:r>
                <a:rPr lang="es-AR" sz="1400" dirty="0" err="1"/>
                <a:t>clusters</a:t>
              </a:r>
              <a:r>
                <a:rPr lang="es-AR" sz="1400" dirty="0"/>
                <a:t> abiertos</a:t>
              </a:r>
            </a:p>
          </p:txBody>
        </p:sp>
        <p:sp>
          <p:nvSpPr>
            <p:cNvPr id="39" name="Oval 38"/>
            <p:cNvSpPr/>
            <p:nvPr/>
          </p:nvSpPr>
          <p:spPr bwMode="auto">
            <a:xfrm>
              <a:off x="9048506" y="4653891"/>
              <a:ext cx="113211" cy="130164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45720" rIns="91440" bIns="45720" numCol="1" rtlCol="0" anchor="b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AR" sz="2600" b="0" i="0" u="none" strike="noStrike" cap="none" normalizeH="0" baseline="0">
                <a:ln>
                  <a:noFill/>
                </a:ln>
                <a:solidFill>
                  <a:schemeClr val="accent1"/>
                </a:solidFill>
                <a:effectLst/>
                <a:latin typeface="Arial" pitchFamily="-28" charset="-52"/>
              </a:endParaRPr>
            </a:p>
          </p:txBody>
        </p:sp>
        <p:sp>
          <p:nvSpPr>
            <p:cNvPr id="43" name="Oval 42"/>
            <p:cNvSpPr/>
            <p:nvPr/>
          </p:nvSpPr>
          <p:spPr bwMode="auto">
            <a:xfrm>
              <a:off x="10080480" y="4658243"/>
              <a:ext cx="113211" cy="130164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45720" rIns="91440" bIns="45720" numCol="1" rtlCol="0" anchor="b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AR" sz="2600" b="0" i="0" u="none" strike="noStrike" cap="none" normalizeH="0" baseline="0">
                <a:ln>
                  <a:noFill/>
                </a:ln>
                <a:solidFill>
                  <a:schemeClr val="accent1"/>
                </a:solidFill>
                <a:effectLst/>
                <a:latin typeface="Arial" pitchFamily="-28" charset="-52"/>
              </a:endParaRPr>
            </a:p>
          </p:txBody>
        </p:sp>
        <p:cxnSp>
          <p:nvCxnSpPr>
            <p:cNvPr id="45" name="Straight Connector 44"/>
            <p:cNvCxnSpPr/>
            <p:nvPr/>
          </p:nvCxnSpPr>
          <p:spPr bwMode="auto">
            <a:xfrm>
              <a:off x="8761123" y="5293686"/>
              <a:ext cx="1985554" cy="0"/>
            </a:xfrm>
            <a:prstGeom prst="line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6" name="TextBox 45"/>
            <p:cNvSpPr txBox="1"/>
            <p:nvPr/>
          </p:nvSpPr>
          <p:spPr>
            <a:xfrm>
              <a:off x="9005199" y="5989233"/>
              <a:ext cx="1636987" cy="307777"/>
            </a:xfrm>
            <a:prstGeom prst="rect">
              <a:avLst/>
            </a:prstGeom>
            <a:noFill/>
            <a:ln>
              <a:solidFill>
                <a:schemeClr val="accent2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s-AR" sz="1400" dirty="0"/>
                <a:t>2 </a:t>
              </a:r>
              <a:r>
                <a:rPr lang="es-AR" sz="1400" dirty="0" err="1"/>
                <a:t>clusters</a:t>
              </a:r>
              <a:r>
                <a:rPr lang="es-AR" sz="1400" dirty="0"/>
                <a:t> abiertos</a:t>
              </a:r>
            </a:p>
          </p:txBody>
        </p:sp>
      </p:grpSp>
      <p:graphicFrame>
        <p:nvGraphicFramePr>
          <p:cNvPr id="48" name="Content Placeholder 5"/>
          <p:cNvGraphicFramePr>
            <a:graphicFrameLocks noGrp="1"/>
          </p:cNvGraphicFramePr>
          <p:nvPr>
            <p:ph idx="1"/>
          </p:nvPr>
        </p:nvGraphicFramePr>
        <p:xfrm>
          <a:off x="8964358" y="1511124"/>
          <a:ext cx="2967404" cy="39825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7" name="TextBox 46"/>
          <p:cNvSpPr txBox="1"/>
          <p:nvPr/>
        </p:nvSpPr>
        <p:spPr>
          <a:xfrm rot="5400000">
            <a:off x="6203829" y="3400234"/>
            <a:ext cx="3172663" cy="369332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lang="es-AR" dirty="0"/>
              <a:t>Mas </a:t>
            </a:r>
            <a:r>
              <a:rPr lang="es-AR" dirty="0" err="1"/>
              <a:t>clusters</a:t>
            </a:r>
            <a:r>
              <a:rPr lang="es-AR" dirty="0"/>
              <a:t> más producción</a:t>
            </a:r>
          </a:p>
        </p:txBody>
      </p:sp>
    </p:spTree>
    <p:extLst>
      <p:ext uri="{BB962C8B-B14F-4D97-AF65-F5344CB8AC3E}">
        <p14:creationId xmlns:p14="http://schemas.microsoft.com/office/powerpoint/2010/main" val="4618207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482571" y="1057583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AR" sz="2800" dirty="0"/>
              <a:t>Stress </a:t>
            </a:r>
            <a:r>
              <a:rPr lang="es-AR" sz="2800" dirty="0" err="1"/>
              <a:t>Shadows</a:t>
            </a:r>
            <a:endParaRPr lang="en-US" sz="2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82571" y="1420427"/>
            <a:ext cx="9050959" cy="491809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575207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838200" y="1252891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AR" sz="2800" dirty="0"/>
              <a:t>Posible orientación de las fracturas</a:t>
            </a:r>
            <a:endParaRPr lang="en-US" sz="2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676863"/>
            <a:ext cx="8770992" cy="4468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6890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838200" y="924418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AR" sz="2800" dirty="0"/>
              <a:t>Uso de </a:t>
            </a:r>
            <a:r>
              <a:rPr lang="es-AR" sz="2800" dirty="0" err="1"/>
              <a:t>Seudoentrada</a:t>
            </a:r>
            <a:r>
              <a:rPr lang="es-AR" sz="2800" dirty="0"/>
              <a:t> limitada</a:t>
            </a:r>
            <a:endParaRPr lang="en-US" sz="2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9203" y="1414139"/>
            <a:ext cx="9051848" cy="514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5983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981651" y="478643"/>
            <a:ext cx="8720872" cy="7343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s-AR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física- Valores de Esfuerzo Efectivo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930740" y="895852"/>
            <a:ext cx="2388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Mienstras</a:t>
            </a:r>
            <a:r>
              <a:rPr lang="en-US" dirty="0"/>
              <a:t> </a:t>
            </a:r>
            <a:r>
              <a:rPr lang="en-US" dirty="0" err="1"/>
              <a:t>Fracturamos</a:t>
            </a:r>
            <a:r>
              <a:rPr lang="en-US" dirty="0"/>
              <a:t> </a:t>
            </a:r>
            <a:endParaRPr lang="es-AR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3160" t="10185" r="4560" b="6390"/>
          <a:stretch/>
        </p:blipFill>
        <p:spPr>
          <a:xfrm>
            <a:off x="3748291" y="1212943"/>
            <a:ext cx="4294468" cy="2861866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 bwMode="auto">
          <a:xfrm rot="19767310">
            <a:off x="4311905" y="2840130"/>
            <a:ext cx="1595167" cy="390122"/>
          </a:xfrm>
          <a:prstGeom prst="ellipse">
            <a:avLst/>
          </a:prstGeom>
          <a:solidFill>
            <a:srgbClr val="FFFF00">
              <a:alpha val="23922"/>
            </a:srgbClr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45720" rIns="91440" bIns="45720" numCol="1" rtlCol="0" anchor="b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AR" sz="2600" b="0" i="0" u="none" strike="noStrike" cap="none" normalizeH="0" baseline="0">
              <a:ln>
                <a:noFill/>
              </a:ln>
              <a:solidFill>
                <a:schemeClr val="accent1"/>
              </a:solidFill>
              <a:effectLst/>
              <a:latin typeface="Arial" pitchFamily="-28" charset="-52"/>
            </a:endParaRPr>
          </a:p>
        </p:txBody>
      </p:sp>
      <p:sp>
        <p:nvSpPr>
          <p:cNvPr id="11" name="TextBox 10"/>
          <p:cNvSpPr txBox="1"/>
          <p:nvPr/>
        </p:nvSpPr>
        <p:spPr>
          <a:xfrm rot="20058292">
            <a:off x="4732527" y="2850524"/>
            <a:ext cx="6838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b="1" dirty="0">
                <a:solidFill>
                  <a:srgbClr val="FF0000"/>
                </a:solidFill>
              </a:rPr>
              <a:t>+</a:t>
            </a:r>
            <a:r>
              <a:rPr lang="es-AR" b="1" dirty="0" err="1">
                <a:solidFill>
                  <a:srgbClr val="FF0000"/>
                </a:solidFill>
              </a:rPr>
              <a:t>A√k</a:t>
            </a:r>
            <a:endParaRPr lang="es-AR" b="1" dirty="0">
              <a:solidFill>
                <a:srgbClr val="FF00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6040" t="18384" r="5017" b="4220"/>
          <a:stretch/>
        </p:blipFill>
        <p:spPr>
          <a:xfrm>
            <a:off x="8041261" y="1561902"/>
            <a:ext cx="4172816" cy="254171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12201" y="804025"/>
            <a:ext cx="1967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Antes de </a:t>
            </a:r>
            <a:r>
              <a:rPr lang="en-US" dirty="0" err="1"/>
              <a:t>Fracturar</a:t>
            </a:r>
            <a:r>
              <a:rPr lang="en-US" dirty="0"/>
              <a:t> </a:t>
            </a:r>
            <a:endParaRPr lang="es-AR" dirty="0"/>
          </a:p>
        </p:txBody>
      </p:sp>
      <p:sp>
        <p:nvSpPr>
          <p:cNvPr id="14" name="TextBox 13"/>
          <p:cNvSpPr txBox="1"/>
          <p:nvPr/>
        </p:nvSpPr>
        <p:spPr>
          <a:xfrm>
            <a:off x="8511167" y="845793"/>
            <a:ext cx="3165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Minetras</a:t>
            </a:r>
            <a:r>
              <a:rPr lang="en-US" dirty="0"/>
              <a:t> </a:t>
            </a:r>
            <a:r>
              <a:rPr lang="en-US" dirty="0" err="1"/>
              <a:t>Fracturamos</a:t>
            </a:r>
            <a:r>
              <a:rPr lang="en-US" dirty="0"/>
              <a:t> </a:t>
            </a:r>
            <a:r>
              <a:rPr lang="en-US" dirty="0" err="1"/>
              <a:t>Cuando</a:t>
            </a:r>
            <a:r>
              <a:rPr lang="en-US" dirty="0"/>
              <a:t>? </a:t>
            </a:r>
            <a:r>
              <a:rPr lang="en-US" dirty="0" err="1"/>
              <a:t>Pasa</a:t>
            </a:r>
            <a:r>
              <a:rPr lang="en-US" dirty="0"/>
              <a:t> Antes? </a:t>
            </a:r>
            <a:endParaRPr lang="es-AR" dirty="0"/>
          </a:p>
        </p:txBody>
      </p:sp>
      <p:sp>
        <p:nvSpPr>
          <p:cNvPr id="15" name="TextBox 14"/>
          <p:cNvSpPr txBox="1"/>
          <p:nvPr/>
        </p:nvSpPr>
        <p:spPr>
          <a:xfrm>
            <a:off x="8138897" y="4023903"/>
            <a:ext cx="5232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800" b="1" dirty="0">
                <a:solidFill>
                  <a:schemeClr val="accent1">
                    <a:lumMod val="75000"/>
                  </a:schemeClr>
                </a:solidFill>
              </a:rPr>
              <a:t>OV</a:t>
            </a:r>
            <a:endParaRPr lang="es-AR" sz="1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048567" y="3969354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800" b="1" dirty="0" err="1">
                <a:solidFill>
                  <a:schemeClr val="accent1">
                    <a:lumMod val="75000"/>
                  </a:schemeClr>
                </a:solidFill>
              </a:rPr>
              <a:t>Sh</a:t>
            </a:r>
            <a:endParaRPr lang="es-AR" sz="1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57200" y="528637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AR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/>
          <a:srcRect l="8742"/>
          <a:stretch/>
        </p:blipFill>
        <p:spPr>
          <a:xfrm>
            <a:off x="184451" y="1073130"/>
            <a:ext cx="3676839" cy="30099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672" y="4391061"/>
            <a:ext cx="1306726" cy="238387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8633" y="4397146"/>
            <a:ext cx="1854237" cy="238387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1437" y="4403231"/>
            <a:ext cx="2555051" cy="238387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94615" y="4392772"/>
            <a:ext cx="4801819" cy="50631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94615" y="4460532"/>
            <a:ext cx="4801819" cy="62156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94615" y="4402736"/>
            <a:ext cx="4801819" cy="77512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1131" y="4384976"/>
            <a:ext cx="3255865" cy="238387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94616" y="4376755"/>
            <a:ext cx="4801819" cy="102844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494616" y="4384976"/>
            <a:ext cx="4801819" cy="1028442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834586" y="4318313"/>
            <a:ext cx="2962132" cy="230545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844920" y="5471040"/>
            <a:ext cx="2635175" cy="1216235"/>
          </a:xfrm>
          <a:prstGeom prst="rect">
            <a:avLst/>
          </a:prstGeom>
        </p:spPr>
      </p:pic>
      <p:sp>
        <p:nvSpPr>
          <p:cNvPr id="3" name="Right Arrow 2">
            <a:hlinkClick r:id="rId16" action="ppaction://hlinksldjump"/>
          </p:cNvPr>
          <p:cNvSpPr/>
          <p:nvPr/>
        </p:nvSpPr>
        <p:spPr>
          <a:xfrm>
            <a:off x="3494615" y="6359236"/>
            <a:ext cx="253676" cy="2645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9929577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79E64A-FC12-43E5-94A3-E4851BE1E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9221" y="2237171"/>
            <a:ext cx="10515600" cy="2865593"/>
          </a:xfrm>
        </p:spPr>
        <p:txBody>
          <a:bodyPr/>
          <a:lstStyle/>
          <a:p>
            <a:r>
              <a:rPr lang="es-AR" dirty="0"/>
              <a:t>El desafío que nosotros nos planteamos es hacerlo Rápido, Eficiente de manera Industrial, con conciencia técnica aplicando el conocimiento teórico.</a:t>
            </a:r>
          </a:p>
          <a:p>
            <a:r>
              <a:rPr lang="es-AR" dirty="0"/>
              <a:t>Maximizar la rentabilidad.</a:t>
            </a:r>
          </a:p>
          <a:p>
            <a:r>
              <a:rPr lang="es-AR" dirty="0"/>
              <a:t>Menor costo Mayor Producción.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47637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971" y="2051"/>
            <a:ext cx="7528783" cy="6865327"/>
          </a:xfrm>
          <a:prstGeom prst="rect">
            <a:avLst/>
          </a:prstGeom>
        </p:spPr>
      </p:pic>
      <p:sp>
        <p:nvSpPr>
          <p:cNvPr id="3" name="Rounded Rectangle 26">
            <a:extLst>
              <a:ext uri="{FF2B5EF4-FFF2-40B4-BE49-F238E27FC236}">
                <a16:creationId xmlns:a16="http://schemas.microsoft.com/office/drawing/2014/main" id="{D9E262E4-978E-FCCA-E504-0AE691530908}"/>
              </a:ext>
            </a:extLst>
          </p:cNvPr>
          <p:cNvSpPr/>
          <p:nvPr/>
        </p:nvSpPr>
        <p:spPr>
          <a:xfrm>
            <a:off x="213416" y="188578"/>
            <a:ext cx="11792875" cy="655034"/>
          </a:xfrm>
          <a:prstGeom prst="roundRect">
            <a:avLst>
              <a:gd name="adj" fmla="val 28509"/>
            </a:avLst>
          </a:prstGeom>
          <a:solidFill>
            <a:srgbClr val="D6DCE5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grpSp>
        <p:nvGrpSpPr>
          <p:cNvPr id="30" name="Group 29"/>
          <p:cNvGrpSpPr/>
          <p:nvPr/>
        </p:nvGrpSpPr>
        <p:grpSpPr>
          <a:xfrm>
            <a:off x="0" y="2094808"/>
            <a:ext cx="7924800" cy="4763192"/>
            <a:chOff x="216131" y="1803863"/>
            <a:chExt cx="8864600" cy="4763192"/>
          </a:xfrm>
        </p:grpSpPr>
        <p:sp>
          <p:nvSpPr>
            <p:cNvPr id="5" name="Rectangle 4"/>
            <p:cNvSpPr/>
            <p:nvPr/>
          </p:nvSpPr>
          <p:spPr>
            <a:xfrm>
              <a:off x="216131" y="3078123"/>
              <a:ext cx="8864600" cy="3488932"/>
            </a:xfrm>
            <a:prstGeom prst="rect">
              <a:avLst/>
            </a:prstGeom>
            <a:solidFill>
              <a:srgbClr val="1252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 sz="1400"/>
            </a:p>
          </p:txBody>
        </p:sp>
        <p:sp>
          <p:nvSpPr>
            <p:cNvPr id="29" name="Right Triangle 28"/>
            <p:cNvSpPr/>
            <p:nvPr/>
          </p:nvSpPr>
          <p:spPr>
            <a:xfrm>
              <a:off x="216131" y="1803863"/>
              <a:ext cx="8864600" cy="1283753"/>
            </a:xfrm>
            <a:prstGeom prst="rtTriangle">
              <a:avLst/>
            </a:prstGeom>
            <a:solidFill>
              <a:srgbClr val="1252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 sz="1400"/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285400" y="5419990"/>
            <a:ext cx="4043544" cy="1077218"/>
          </a:xfrm>
          <a:prstGeom prst="rect">
            <a:avLst/>
          </a:prstGeom>
          <a:solidFill>
            <a:srgbClr val="125294"/>
          </a:solidFill>
        </p:spPr>
        <p:txBody>
          <a:bodyPr wrap="square" rtlCol="0">
            <a:spAutoFit/>
          </a:bodyPr>
          <a:lstStyle/>
          <a:p>
            <a:pPr algn="ctr"/>
            <a:endParaRPr lang="en-US" sz="1600" dirty="0">
              <a:solidFill>
                <a:srgbClr val="D9D9D9"/>
              </a:solidFill>
            </a:endParaRPr>
          </a:p>
          <a:p>
            <a:pPr algn="ctr"/>
            <a:r>
              <a:rPr lang="en-US" sz="1600" dirty="0" err="1">
                <a:solidFill>
                  <a:srgbClr val="D9D9D9"/>
                </a:solidFill>
              </a:rPr>
              <a:t>Comprender</a:t>
            </a:r>
            <a:r>
              <a:rPr lang="en-US" sz="1600" dirty="0">
                <a:solidFill>
                  <a:srgbClr val="D9D9D9"/>
                </a:solidFill>
              </a:rPr>
              <a:t> </a:t>
            </a:r>
            <a:r>
              <a:rPr lang="en-US" sz="1600" dirty="0" err="1">
                <a:solidFill>
                  <a:srgbClr val="D9D9D9"/>
                </a:solidFill>
              </a:rPr>
              <a:t>como</a:t>
            </a:r>
            <a:r>
              <a:rPr lang="en-US" sz="1600" dirty="0">
                <a:solidFill>
                  <a:srgbClr val="D9D9D9"/>
                </a:solidFill>
              </a:rPr>
              <a:t> </a:t>
            </a:r>
            <a:r>
              <a:rPr lang="en-US" sz="1600" dirty="0" err="1">
                <a:solidFill>
                  <a:srgbClr val="D9D9D9"/>
                </a:solidFill>
              </a:rPr>
              <a:t>aprovechar</a:t>
            </a:r>
            <a:r>
              <a:rPr lang="en-US" sz="1600" dirty="0">
                <a:solidFill>
                  <a:srgbClr val="D9D9D9"/>
                </a:solidFill>
              </a:rPr>
              <a:t> el </a:t>
            </a:r>
            <a:r>
              <a:rPr lang="en-US" sz="1600" dirty="0" err="1">
                <a:solidFill>
                  <a:srgbClr val="D9D9D9"/>
                </a:solidFill>
              </a:rPr>
              <a:t>poder</a:t>
            </a:r>
            <a:r>
              <a:rPr lang="en-US" sz="1600" dirty="0">
                <a:solidFill>
                  <a:srgbClr val="D9D9D9"/>
                </a:solidFill>
              </a:rPr>
              <a:t> de </a:t>
            </a:r>
            <a:r>
              <a:rPr lang="en-US" sz="1600" dirty="0" err="1">
                <a:solidFill>
                  <a:srgbClr val="D9D9D9"/>
                </a:solidFill>
              </a:rPr>
              <a:t>estas</a:t>
            </a:r>
            <a:r>
              <a:rPr lang="en-US" sz="1600" dirty="0">
                <a:solidFill>
                  <a:srgbClr val="D9D9D9"/>
                </a:solidFill>
              </a:rPr>
              <a:t> </a:t>
            </a:r>
            <a:r>
              <a:rPr lang="es-AR" sz="1600" dirty="0" err="1">
                <a:solidFill>
                  <a:srgbClr val="D9D9D9"/>
                </a:solidFill>
              </a:rPr>
              <a:t>tecnologias</a:t>
            </a:r>
            <a:r>
              <a:rPr lang="en-US" sz="1600" dirty="0">
                <a:solidFill>
                  <a:srgbClr val="D9D9D9"/>
                </a:solidFill>
              </a:rPr>
              <a:t> </a:t>
            </a:r>
            <a:r>
              <a:rPr lang="en-US" sz="1600" dirty="0" err="1">
                <a:solidFill>
                  <a:srgbClr val="D9D9D9"/>
                </a:solidFill>
              </a:rPr>
              <a:t>facilita</a:t>
            </a:r>
            <a:r>
              <a:rPr lang="en-US" sz="1600" dirty="0">
                <a:solidFill>
                  <a:srgbClr val="D9D9D9"/>
                </a:solidFill>
              </a:rPr>
              <a:t> el </a:t>
            </a:r>
            <a:r>
              <a:rPr lang="en-US" sz="1600" b="1" dirty="0" err="1">
                <a:solidFill>
                  <a:srgbClr val="FCB13B"/>
                </a:solidFill>
              </a:rPr>
              <a:t>cambio</a:t>
            </a:r>
            <a:r>
              <a:rPr lang="en-US" sz="1600" b="1" dirty="0">
                <a:solidFill>
                  <a:srgbClr val="FCB13B"/>
                </a:solidFill>
              </a:rPr>
              <a:t> </a:t>
            </a:r>
            <a:r>
              <a:rPr lang="en-US" sz="1600" b="1" dirty="0" err="1">
                <a:solidFill>
                  <a:srgbClr val="FCB13B"/>
                </a:solidFill>
              </a:rPr>
              <a:t>en</a:t>
            </a:r>
            <a:r>
              <a:rPr lang="en-US" sz="1600" b="1" dirty="0">
                <a:solidFill>
                  <a:srgbClr val="FCB13B"/>
                </a:solidFill>
              </a:rPr>
              <a:t> </a:t>
            </a:r>
            <a:r>
              <a:rPr lang="en-US" sz="1600" b="1" dirty="0" err="1">
                <a:solidFill>
                  <a:srgbClr val="FCB13B"/>
                </a:solidFill>
              </a:rPr>
              <a:t>los</a:t>
            </a:r>
            <a:r>
              <a:rPr lang="en-US" sz="1600" b="1" dirty="0">
                <a:solidFill>
                  <a:srgbClr val="FCB13B"/>
                </a:solidFill>
              </a:rPr>
              <a:t> </a:t>
            </a:r>
            <a:r>
              <a:rPr lang="en-US" sz="1600" b="1" dirty="0" err="1">
                <a:solidFill>
                  <a:srgbClr val="FCB13B"/>
                </a:solidFill>
              </a:rPr>
              <a:t>procesos</a:t>
            </a:r>
            <a:r>
              <a:rPr lang="en-US" sz="1600" dirty="0">
                <a:solidFill>
                  <a:srgbClr val="D9D9D9"/>
                </a:solidFill>
              </a:rPr>
              <a:t> </a:t>
            </a:r>
            <a:r>
              <a:rPr lang="en-US" sz="1600" dirty="0" err="1">
                <a:solidFill>
                  <a:srgbClr val="D9D9D9"/>
                </a:solidFill>
              </a:rPr>
              <a:t>operativos</a:t>
            </a:r>
            <a:r>
              <a:rPr lang="en-US" sz="1600" dirty="0">
                <a:solidFill>
                  <a:srgbClr val="D9D9D9"/>
                </a:solidFill>
              </a:rPr>
              <a:t>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060600" y="2662605"/>
            <a:ext cx="17591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D9D9D9"/>
                </a:solidFill>
              </a:rPr>
              <a:t>Soporte </a:t>
            </a:r>
            <a:r>
              <a:rPr lang="en-US" sz="1200" dirty="0" err="1">
                <a:solidFill>
                  <a:srgbClr val="D9D9D9"/>
                </a:solidFill>
              </a:rPr>
              <a:t>Colaborativo</a:t>
            </a:r>
            <a:endParaRPr lang="en-US" sz="1200" dirty="0">
              <a:solidFill>
                <a:srgbClr val="D9D9D9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813977" y="2656913"/>
            <a:ext cx="17591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rgbClr val="D9D9D9"/>
                </a:solidFill>
              </a:rPr>
              <a:t>Desición</a:t>
            </a:r>
            <a:r>
              <a:rPr lang="en-US" sz="1200" dirty="0">
                <a:solidFill>
                  <a:srgbClr val="D9D9D9"/>
                </a:solidFill>
              </a:rPr>
              <a:t> </a:t>
            </a:r>
            <a:r>
              <a:rPr lang="en-US" sz="1200" dirty="0" err="1">
                <a:solidFill>
                  <a:srgbClr val="D9D9D9"/>
                </a:solidFill>
              </a:rPr>
              <a:t>Operativa</a:t>
            </a:r>
            <a:endParaRPr lang="en-US" sz="1200" dirty="0">
              <a:solidFill>
                <a:srgbClr val="D9D9D9"/>
              </a:solidFill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 flipV="1">
            <a:off x="1104216" y="2648793"/>
            <a:ext cx="3658755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227949" y="1933043"/>
            <a:ext cx="4209073" cy="3180492"/>
          </a:xfrm>
          <a:prstGeom prst="rect">
            <a:avLst/>
          </a:prstGeom>
          <a:solidFill>
            <a:srgbClr val="0096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1400"/>
          </a:p>
        </p:txBody>
      </p:sp>
      <p:sp>
        <p:nvSpPr>
          <p:cNvPr id="35" name="Right Triangle 34"/>
          <p:cNvSpPr/>
          <p:nvPr/>
        </p:nvSpPr>
        <p:spPr>
          <a:xfrm>
            <a:off x="227949" y="1530647"/>
            <a:ext cx="4210639" cy="405372"/>
          </a:xfrm>
          <a:prstGeom prst="rtTriangle">
            <a:avLst/>
          </a:prstGeom>
          <a:solidFill>
            <a:srgbClr val="0096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1400"/>
          </a:p>
        </p:txBody>
      </p:sp>
      <p:sp>
        <p:nvSpPr>
          <p:cNvPr id="6" name="Rectangle 5"/>
          <p:cNvSpPr/>
          <p:nvPr/>
        </p:nvSpPr>
        <p:spPr>
          <a:xfrm>
            <a:off x="272961" y="2154349"/>
            <a:ext cx="4123112" cy="2930236"/>
          </a:xfrm>
          <a:prstGeom prst="rect">
            <a:avLst/>
          </a:prstGeom>
          <a:solidFill>
            <a:srgbClr val="0096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2296077" y="2561021"/>
            <a:ext cx="5547" cy="2320831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597157" y="3086301"/>
            <a:ext cx="3658755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875415" y="2484056"/>
            <a:ext cx="11846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D9D9D9"/>
                </a:solidFill>
              </a:rPr>
              <a:t>ACTUAL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41366" y="2484056"/>
            <a:ext cx="11846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D9D9D9"/>
                </a:solidFill>
              </a:rPr>
              <a:t>FUTURO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42445" y="3099254"/>
            <a:ext cx="17591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rgbClr val="D9D9D9"/>
                </a:solidFill>
              </a:rPr>
              <a:t>Respuesta</a:t>
            </a:r>
            <a:r>
              <a:rPr lang="en-US" sz="1200" dirty="0">
                <a:solidFill>
                  <a:srgbClr val="D9D9D9"/>
                </a:solidFill>
              </a:rPr>
              <a:t> </a:t>
            </a:r>
            <a:r>
              <a:rPr lang="en-US" sz="1200" dirty="0" err="1">
                <a:solidFill>
                  <a:srgbClr val="D9D9D9"/>
                </a:solidFill>
              </a:rPr>
              <a:t>Reactiva</a:t>
            </a:r>
            <a:endParaRPr lang="en-US" sz="1200" dirty="0">
              <a:solidFill>
                <a:srgbClr val="D9D9D9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301626" y="3099253"/>
            <a:ext cx="19103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rgbClr val="D9D9D9"/>
                </a:solidFill>
              </a:rPr>
              <a:t>Accion</a:t>
            </a:r>
            <a:r>
              <a:rPr lang="en-US" sz="1200" dirty="0">
                <a:solidFill>
                  <a:srgbClr val="D9D9D9"/>
                </a:solidFill>
              </a:rPr>
              <a:t> </a:t>
            </a:r>
            <a:r>
              <a:rPr lang="en-US" sz="1200" dirty="0" err="1">
                <a:solidFill>
                  <a:srgbClr val="D9D9D9"/>
                </a:solidFill>
              </a:rPr>
              <a:t>proactiva</a:t>
            </a:r>
            <a:endParaRPr lang="en-US" sz="1200" dirty="0">
              <a:solidFill>
                <a:srgbClr val="D9D9D9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597157" y="3356557"/>
            <a:ext cx="3658755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36899" y="3426220"/>
            <a:ext cx="17591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rgbClr val="D9D9D9"/>
                </a:solidFill>
              </a:rPr>
              <a:t>Proceso</a:t>
            </a:r>
            <a:r>
              <a:rPr lang="en-US" sz="1200" dirty="0">
                <a:solidFill>
                  <a:srgbClr val="D9D9D9"/>
                </a:solidFill>
              </a:rPr>
              <a:t> Post-</a:t>
            </a:r>
            <a:r>
              <a:rPr lang="en-US" sz="1200" dirty="0" err="1">
                <a:solidFill>
                  <a:srgbClr val="D9D9D9"/>
                </a:solidFill>
              </a:rPr>
              <a:t>Evento</a:t>
            </a:r>
            <a:endParaRPr lang="en-US" sz="1200" dirty="0">
              <a:solidFill>
                <a:srgbClr val="D9D9D9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308703" y="3426219"/>
            <a:ext cx="18977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rgbClr val="D9D9D9"/>
                </a:solidFill>
              </a:rPr>
              <a:t>Proceso</a:t>
            </a:r>
            <a:r>
              <a:rPr lang="en-US" sz="1200" dirty="0">
                <a:solidFill>
                  <a:srgbClr val="D9D9D9"/>
                </a:solidFill>
              </a:rPr>
              <a:t> Real-Time </a:t>
            </a:r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591609" y="3716775"/>
            <a:ext cx="3658755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36899" y="3798215"/>
            <a:ext cx="17591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rgbClr val="D9D9D9"/>
                </a:solidFill>
              </a:rPr>
              <a:t>Recomendaciones</a:t>
            </a:r>
            <a:r>
              <a:rPr lang="en-US" sz="1200" dirty="0">
                <a:solidFill>
                  <a:srgbClr val="D9D9D9"/>
                </a:solidFill>
              </a:rPr>
              <a:t> </a:t>
            </a:r>
            <a:r>
              <a:rPr lang="en-US" sz="1200" dirty="0" err="1">
                <a:solidFill>
                  <a:srgbClr val="D9D9D9"/>
                </a:solidFill>
              </a:rPr>
              <a:t>basadas</a:t>
            </a:r>
            <a:r>
              <a:rPr lang="en-US" sz="1200" dirty="0">
                <a:solidFill>
                  <a:srgbClr val="D9D9D9"/>
                </a:solidFill>
              </a:rPr>
              <a:t> </a:t>
            </a:r>
            <a:r>
              <a:rPr lang="en-US" sz="1200" dirty="0" err="1">
                <a:solidFill>
                  <a:srgbClr val="D9D9D9"/>
                </a:solidFill>
              </a:rPr>
              <a:t>en</a:t>
            </a:r>
            <a:r>
              <a:rPr lang="en-US" sz="1200" dirty="0">
                <a:solidFill>
                  <a:srgbClr val="D9D9D9"/>
                </a:solidFill>
              </a:rPr>
              <a:t> </a:t>
            </a:r>
            <a:r>
              <a:rPr lang="en-US" sz="1200" dirty="0" err="1">
                <a:solidFill>
                  <a:srgbClr val="D9D9D9"/>
                </a:solidFill>
              </a:rPr>
              <a:t>experiencia</a:t>
            </a:r>
            <a:endParaRPr lang="en-US" sz="1200" dirty="0">
              <a:solidFill>
                <a:srgbClr val="D9D9D9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307173" y="3798215"/>
            <a:ext cx="20504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rgbClr val="D9D9D9"/>
                </a:solidFill>
              </a:rPr>
              <a:t>Decisiones</a:t>
            </a:r>
            <a:r>
              <a:rPr lang="en-US" sz="1200" dirty="0">
                <a:solidFill>
                  <a:srgbClr val="D9D9D9"/>
                </a:solidFill>
              </a:rPr>
              <a:t> </a:t>
            </a:r>
            <a:r>
              <a:rPr lang="en-US" sz="1200" dirty="0" err="1">
                <a:solidFill>
                  <a:srgbClr val="D9D9D9"/>
                </a:solidFill>
              </a:rPr>
              <a:t>basadas</a:t>
            </a:r>
            <a:r>
              <a:rPr lang="en-US" sz="1200" dirty="0">
                <a:solidFill>
                  <a:srgbClr val="D9D9D9"/>
                </a:solidFill>
              </a:rPr>
              <a:t> </a:t>
            </a:r>
            <a:r>
              <a:rPr lang="en-US" sz="1200" dirty="0" err="1">
                <a:solidFill>
                  <a:srgbClr val="D9D9D9"/>
                </a:solidFill>
              </a:rPr>
              <a:t>en</a:t>
            </a:r>
            <a:r>
              <a:rPr lang="en-US" sz="1200" dirty="0">
                <a:solidFill>
                  <a:srgbClr val="D9D9D9"/>
                </a:solidFill>
              </a:rPr>
              <a:t> </a:t>
            </a:r>
            <a:r>
              <a:rPr lang="en-US" sz="1200" dirty="0" err="1">
                <a:solidFill>
                  <a:srgbClr val="D9D9D9"/>
                </a:solidFill>
              </a:rPr>
              <a:t>experiencia</a:t>
            </a:r>
            <a:r>
              <a:rPr lang="en-US" sz="1200" dirty="0">
                <a:solidFill>
                  <a:srgbClr val="D9D9D9"/>
                </a:solidFill>
              </a:rPr>
              <a:t> + </a:t>
            </a:r>
            <a:r>
              <a:rPr lang="en-US" sz="1200" dirty="0" err="1">
                <a:solidFill>
                  <a:srgbClr val="D9D9D9"/>
                </a:solidFill>
              </a:rPr>
              <a:t>modelos</a:t>
            </a:r>
            <a:r>
              <a:rPr lang="en-US" sz="1200" dirty="0">
                <a:solidFill>
                  <a:srgbClr val="D9D9D9"/>
                </a:solidFill>
              </a:rPr>
              <a:t> de IA</a:t>
            </a:r>
          </a:p>
        </p:txBody>
      </p:sp>
      <p:cxnSp>
        <p:nvCxnSpPr>
          <p:cNvPr id="19" name="Straight Connector 18"/>
          <p:cNvCxnSpPr/>
          <p:nvPr/>
        </p:nvCxnSpPr>
        <p:spPr>
          <a:xfrm flipV="1">
            <a:off x="617888" y="4371407"/>
            <a:ext cx="3658755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542445" y="4366245"/>
            <a:ext cx="17591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rgbClr val="D9D9D9"/>
                </a:solidFill>
              </a:rPr>
              <a:t>Respuesta</a:t>
            </a:r>
            <a:r>
              <a:rPr lang="en-US" sz="1200" dirty="0">
                <a:solidFill>
                  <a:srgbClr val="D9D9D9"/>
                </a:solidFill>
              </a:rPr>
              <a:t> </a:t>
            </a:r>
            <a:r>
              <a:rPr lang="en-US" sz="1200" dirty="0" err="1">
                <a:solidFill>
                  <a:srgbClr val="D9D9D9"/>
                </a:solidFill>
              </a:rPr>
              <a:t>centralizada</a:t>
            </a:r>
            <a:r>
              <a:rPr lang="en-US" sz="1200" dirty="0">
                <a:solidFill>
                  <a:srgbClr val="D9D9D9"/>
                </a:solidFill>
              </a:rPr>
              <a:t> y </a:t>
            </a:r>
            <a:r>
              <a:rPr lang="en-US" sz="1200" dirty="0" err="1">
                <a:solidFill>
                  <a:srgbClr val="D9D9D9"/>
                </a:solidFill>
              </a:rPr>
              <a:t>segmentada</a:t>
            </a:r>
            <a:endParaRPr lang="en-US" sz="1200" dirty="0">
              <a:solidFill>
                <a:srgbClr val="D9D9D9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307172" y="4407230"/>
            <a:ext cx="20889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rgbClr val="D9D9D9"/>
                </a:solidFill>
              </a:rPr>
              <a:t>Respuesta</a:t>
            </a:r>
            <a:r>
              <a:rPr lang="en-US" sz="1200" dirty="0">
                <a:solidFill>
                  <a:srgbClr val="D9D9D9"/>
                </a:solidFill>
              </a:rPr>
              <a:t> </a:t>
            </a:r>
            <a:r>
              <a:rPr lang="en-US" sz="1200" dirty="0" err="1">
                <a:solidFill>
                  <a:srgbClr val="D9D9D9"/>
                </a:solidFill>
              </a:rPr>
              <a:t>Holistica</a:t>
            </a:r>
            <a:r>
              <a:rPr lang="en-US" sz="1200" dirty="0">
                <a:solidFill>
                  <a:srgbClr val="D9D9D9"/>
                </a:solidFill>
              </a:rPr>
              <a:t> / Integral</a:t>
            </a:r>
          </a:p>
        </p:txBody>
      </p:sp>
      <p:cxnSp>
        <p:nvCxnSpPr>
          <p:cNvPr id="22" name="Straight Connector 21"/>
          <p:cNvCxnSpPr/>
          <p:nvPr/>
        </p:nvCxnSpPr>
        <p:spPr>
          <a:xfrm flipV="1">
            <a:off x="616357" y="4805848"/>
            <a:ext cx="3658755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31409" y="1941988"/>
            <a:ext cx="4002151" cy="307777"/>
          </a:xfrm>
          <a:prstGeom prst="rect">
            <a:avLst/>
          </a:prstGeom>
          <a:solidFill>
            <a:srgbClr val="0096D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CB13B"/>
                </a:solidFill>
              </a:rPr>
              <a:t>CENTRALIZACION DE DECISIONES OPERATIVAS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3"/>
          <a:srcRect l="8736" t="10970" r="53269" b="29870"/>
          <a:stretch/>
        </p:blipFill>
        <p:spPr>
          <a:xfrm>
            <a:off x="4754879" y="3958726"/>
            <a:ext cx="2709951" cy="2338121"/>
          </a:xfrm>
          <a:prstGeom prst="rect">
            <a:avLst/>
          </a:prstGeom>
        </p:spPr>
      </p:pic>
      <p:sp>
        <p:nvSpPr>
          <p:cNvPr id="42" name="Rectangle 41"/>
          <p:cNvSpPr/>
          <p:nvPr/>
        </p:nvSpPr>
        <p:spPr>
          <a:xfrm>
            <a:off x="6583681" y="3682112"/>
            <a:ext cx="1163783" cy="576067"/>
          </a:xfrm>
          <a:prstGeom prst="rect">
            <a:avLst/>
          </a:prstGeom>
          <a:solidFill>
            <a:srgbClr val="1252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1400"/>
          </a:p>
        </p:txBody>
      </p:sp>
      <p:sp>
        <p:nvSpPr>
          <p:cNvPr id="2" name="Google Shape;346;p30">
            <a:extLst>
              <a:ext uri="{FF2B5EF4-FFF2-40B4-BE49-F238E27FC236}">
                <a16:creationId xmlns:a16="http://schemas.microsoft.com/office/drawing/2014/main" id="{FD176DC0-4621-3707-95BF-009A49B9A00E}"/>
              </a:ext>
            </a:extLst>
          </p:cNvPr>
          <p:cNvSpPr txBox="1"/>
          <p:nvPr/>
        </p:nvSpPr>
        <p:spPr>
          <a:xfrm>
            <a:off x="377193" y="225655"/>
            <a:ext cx="11675396" cy="666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es-AR" sz="2667" b="1" dirty="0">
                <a:solidFill>
                  <a:srgbClr val="46A040"/>
                </a:solidFill>
                <a:latin typeface="+mj-lt"/>
                <a:ea typeface="Roboto Light"/>
                <a:cs typeface="Roboto Light"/>
                <a:sym typeface="Roboto Light"/>
              </a:rPr>
              <a:t>CAMBIO DE MODELO DE GESTIÓN – REAL TIME OPERATIONS</a:t>
            </a:r>
          </a:p>
        </p:txBody>
      </p:sp>
    </p:spTree>
    <p:extLst>
      <p:ext uri="{BB962C8B-B14F-4D97-AF65-F5344CB8AC3E}">
        <p14:creationId xmlns:p14="http://schemas.microsoft.com/office/powerpoint/2010/main" val="15978000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889464" y="831603"/>
            <a:ext cx="10440785" cy="631768"/>
          </a:xfrm>
          <a:prstGeom prst="roundRect">
            <a:avLst>
              <a:gd name="adj" fmla="val 28509"/>
            </a:avLst>
          </a:prstGeom>
          <a:solidFill>
            <a:srgbClr val="D6DCE5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2" name="TextBox 11"/>
          <p:cNvSpPr txBox="1"/>
          <p:nvPr/>
        </p:nvSpPr>
        <p:spPr>
          <a:xfrm>
            <a:off x="3148914" y="924834"/>
            <a:ext cx="44142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354C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Workflow Set + Sala </a:t>
            </a:r>
            <a:r>
              <a:rPr lang="en-US" sz="2400" dirty="0" err="1">
                <a:solidFill>
                  <a:srgbClr val="354C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Monitoreo</a:t>
            </a:r>
            <a:endParaRPr lang="en-US" sz="2400" dirty="0">
              <a:solidFill>
                <a:srgbClr val="354C6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948AFE7-751F-BEAD-DFAF-303B8C9C9D3D}"/>
              </a:ext>
            </a:extLst>
          </p:cNvPr>
          <p:cNvGrpSpPr/>
          <p:nvPr/>
        </p:nvGrpSpPr>
        <p:grpSpPr>
          <a:xfrm>
            <a:off x="239066" y="1430459"/>
            <a:ext cx="11091182" cy="5566952"/>
            <a:chOff x="179299" y="864298"/>
            <a:chExt cx="8318387" cy="4175214"/>
          </a:xfrm>
        </p:grpSpPr>
        <p:sp>
          <p:nvSpPr>
            <p:cNvPr id="9" name="TextBox 8"/>
            <p:cNvSpPr txBox="1"/>
            <p:nvPr/>
          </p:nvSpPr>
          <p:spPr>
            <a:xfrm>
              <a:off x="238026" y="2775603"/>
              <a:ext cx="1179650" cy="3924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>
                  <a:solidFill>
                    <a:srgbClr val="354C68"/>
                  </a:solidFill>
                  <a:latin typeface="Bahnschrift Condensed" panose="020B0502040204020203" pitchFamily="34" charset="0"/>
                </a:rPr>
                <a:t>Aplica</a:t>
              </a:r>
              <a:r>
                <a:rPr lang="en-US" sz="1400" dirty="0">
                  <a:solidFill>
                    <a:srgbClr val="354C68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1400" dirty="0" err="1">
                  <a:solidFill>
                    <a:srgbClr val="354C68"/>
                  </a:solidFill>
                  <a:latin typeface="Bahnschrift Condensed" panose="020B0502040204020203" pitchFamily="34" charset="0"/>
                </a:rPr>
                <a:t>cambios</a:t>
              </a:r>
              <a:r>
                <a:rPr lang="en-US" sz="1400" dirty="0">
                  <a:solidFill>
                    <a:srgbClr val="354C68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1400" dirty="0" err="1">
                  <a:solidFill>
                    <a:srgbClr val="354C68"/>
                  </a:solidFill>
                  <a:latin typeface="Bahnschrift Condensed" panose="020B0502040204020203" pitchFamily="34" charset="0"/>
                </a:rPr>
                <a:t>directo</a:t>
              </a:r>
              <a:r>
                <a:rPr lang="en-US" sz="1400" dirty="0">
                  <a:solidFill>
                    <a:srgbClr val="354C68"/>
                  </a:solidFill>
                  <a:latin typeface="Bahnschrift Condensed" panose="020B0502040204020203" pitchFamily="34" charset="0"/>
                </a:rPr>
                <a:t> </a:t>
              </a:r>
            </a:p>
            <a:p>
              <a:pPr algn="ctr"/>
              <a:r>
                <a:rPr lang="en-US" sz="1400" dirty="0" err="1">
                  <a:solidFill>
                    <a:srgbClr val="354C68"/>
                  </a:solidFill>
                  <a:latin typeface="Bahnschrift Condensed" panose="020B0502040204020203" pitchFamily="34" charset="0"/>
                </a:rPr>
                <a:t>sobre</a:t>
              </a:r>
              <a:r>
                <a:rPr lang="en-US" sz="1400" dirty="0">
                  <a:solidFill>
                    <a:srgbClr val="354C68"/>
                  </a:solidFill>
                  <a:latin typeface="Bahnschrift Condensed" panose="020B0502040204020203" pitchFamily="34" charset="0"/>
                </a:rPr>
                <a:t> Set</a:t>
              </a:r>
            </a:p>
          </p:txBody>
        </p:sp>
        <p:sp>
          <p:nvSpPr>
            <p:cNvPr id="15" name="Striped Right Arrow 14"/>
            <p:cNvSpPr/>
            <p:nvPr/>
          </p:nvSpPr>
          <p:spPr>
            <a:xfrm>
              <a:off x="2049900" y="1890927"/>
              <a:ext cx="628462" cy="327473"/>
            </a:xfrm>
            <a:prstGeom prst="stripedRightArrow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9" name="Striped Right Arrow 18"/>
            <p:cNvSpPr/>
            <p:nvPr/>
          </p:nvSpPr>
          <p:spPr>
            <a:xfrm>
              <a:off x="5029528" y="1943290"/>
              <a:ext cx="628462" cy="327473"/>
            </a:xfrm>
            <a:prstGeom prst="stripedRightArrow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135831" y="2078912"/>
              <a:ext cx="858648" cy="3924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err="1">
                  <a:solidFill>
                    <a:srgbClr val="354C68"/>
                  </a:solidFill>
                  <a:latin typeface="Bahnschrift Condensed" panose="020B0502040204020203" pitchFamily="34" charset="0"/>
                </a:rPr>
                <a:t>Comunicaciones</a:t>
              </a:r>
              <a:endParaRPr lang="en-US" sz="1400" dirty="0">
                <a:solidFill>
                  <a:srgbClr val="354C68"/>
                </a:solidFill>
                <a:latin typeface="Bahnschrift Condensed" panose="020B0502040204020203" pitchFamily="34" charset="0"/>
              </a:endParaRPr>
            </a:p>
            <a:p>
              <a:pPr algn="ctr"/>
              <a:r>
                <a:rPr lang="en-US" sz="1400" dirty="0">
                  <a:solidFill>
                    <a:srgbClr val="354C68"/>
                  </a:solidFill>
                  <a:latin typeface="Bahnschrift Condensed" panose="020B0502040204020203" pitchFamily="34" charset="0"/>
                </a:rPr>
                <a:t>Real Time</a:t>
              </a:r>
            </a:p>
          </p:txBody>
        </p:sp>
        <p:sp>
          <p:nvSpPr>
            <p:cNvPr id="27" name="Striped Right Arrow 26"/>
            <p:cNvSpPr/>
            <p:nvPr/>
          </p:nvSpPr>
          <p:spPr>
            <a:xfrm rot="10800000">
              <a:off x="5029527" y="3804553"/>
              <a:ext cx="628462" cy="327473"/>
            </a:xfrm>
            <a:prstGeom prst="stripedRightArrow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5989799" y="3368126"/>
              <a:ext cx="2353625" cy="11541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 err="1">
                  <a:solidFill>
                    <a:srgbClr val="354C68"/>
                  </a:solidFill>
                  <a:latin typeface="Bahnschrift Condensed" panose="020B0502040204020203" pitchFamily="34" charset="0"/>
                </a:rPr>
                <a:t>Toma</a:t>
              </a:r>
              <a:r>
                <a:rPr lang="en-US" sz="1400" b="1" dirty="0">
                  <a:solidFill>
                    <a:srgbClr val="354C68"/>
                  </a:solidFill>
                  <a:latin typeface="Bahnschrift Condensed" panose="020B0502040204020203" pitchFamily="34" charset="0"/>
                </a:rPr>
                <a:t> de </a:t>
              </a:r>
              <a:r>
                <a:rPr lang="en-US" sz="1400" b="1" dirty="0" err="1">
                  <a:solidFill>
                    <a:srgbClr val="354C68"/>
                  </a:solidFill>
                  <a:latin typeface="Bahnschrift Condensed" panose="020B0502040204020203" pitchFamily="34" charset="0"/>
                </a:rPr>
                <a:t>decisiones</a:t>
              </a:r>
              <a:r>
                <a:rPr lang="en-US" sz="1400" b="1" dirty="0">
                  <a:solidFill>
                    <a:srgbClr val="354C68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1400" b="1" dirty="0" err="1">
                  <a:solidFill>
                    <a:srgbClr val="354C68"/>
                  </a:solidFill>
                  <a:latin typeface="Bahnschrift Condensed" panose="020B0502040204020203" pitchFamily="34" charset="0"/>
                </a:rPr>
                <a:t>Operativas</a:t>
              </a:r>
              <a:r>
                <a:rPr lang="en-US" sz="1400" b="1" dirty="0">
                  <a:solidFill>
                    <a:srgbClr val="354C68"/>
                  </a:solidFill>
                  <a:latin typeface="Bahnschrift Condensed" panose="020B0502040204020203" pitchFamily="34" charset="0"/>
                </a:rPr>
                <a:t> 24/7</a:t>
              </a:r>
            </a:p>
            <a:p>
              <a:pPr marL="285744" indent="-285744" algn="ctr">
                <a:buFont typeface="Arial" panose="020B0604020202020204" pitchFamily="34" charset="0"/>
                <a:buChar char="•"/>
              </a:pPr>
              <a:endParaRPr lang="en-US" sz="1600" dirty="0">
                <a:solidFill>
                  <a:srgbClr val="354C68"/>
                </a:solidFill>
                <a:latin typeface="Bahnschrift Condensed" panose="020B0502040204020203" pitchFamily="34" charset="0"/>
              </a:endParaRPr>
            </a:p>
            <a:p>
              <a:pPr marL="285744" indent="-285744">
                <a:buFont typeface="Arial" panose="020B0604020202020204" pitchFamily="34" charset="0"/>
                <a:buChar char="•"/>
              </a:pPr>
              <a:r>
                <a:rPr lang="en-US" sz="1600" dirty="0" err="1">
                  <a:solidFill>
                    <a:srgbClr val="354C68"/>
                  </a:solidFill>
                  <a:latin typeface="Bahnschrift Condensed" panose="020B0502040204020203" pitchFamily="34" charset="0"/>
                </a:rPr>
                <a:t>Experiencia</a:t>
              </a:r>
              <a:r>
                <a:rPr lang="en-US" sz="1600" dirty="0">
                  <a:solidFill>
                    <a:srgbClr val="354C68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1600" dirty="0" err="1">
                  <a:solidFill>
                    <a:srgbClr val="354C68"/>
                  </a:solidFill>
                  <a:latin typeface="Bahnschrift Condensed" panose="020B0502040204020203" pitchFamily="34" charset="0"/>
                </a:rPr>
                <a:t>operativa</a:t>
              </a:r>
              <a:r>
                <a:rPr lang="en-US" sz="1600" dirty="0">
                  <a:solidFill>
                    <a:srgbClr val="354C68"/>
                  </a:solidFill>
                  <a:latin typeface="Bahnschrift Condensed" panose="020B0502040204020203" pitchFamily="34" charset="0"/>
                </a:rPr>
                <a:t> (Perf + Comp)</a:t>
              </a:r>
            </a:p>
            <a:p>
              <a:pPr marL="285744" indent="-285744"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rgbClr val="354C68"/>
                  </a:solidFill>
                  <a:latin typeface="Bahnschrift Condensed" panose="020B0502040204020203" pitchFamily="34" charset="0"/>
                </a:rPr>
                <a:t>Predictive Drilling AI (</a:t>
              </a:r>
              <a:r>
                <a:rPr lang="en-US" sz="1600" dirty="0" err="1">
                  <a:solidFill>
                    <a:srgbClr val="354C68"/>
                  </a:solidFill>
                  <a:latin typeface="Bahnschrift Condensed" panose="020B0502040204020203" pitchFamily="34" charset="0"/>
                </a:rPr>
                <a:t>Parámetros</a:t>
              </a:r>
              <a:r>
                <a:rPr lang="en-US" sz="1600" dirty="0">
                  <a:solidFill>
                    <a:srgbClr val="354C68"/>
                  </a:solidFill>
                  <a:latin typeface="Bahnschrift Condensed" panose="020B0502040204020203" pitchFamily="34" charset="0"/>
                </a:rPr>
                <a:t>)</a:t>
              </a:r>
            </a:p>
            <a:p>
              <a:pPr marL="285744" indent="-285744">
                <a:buFont typeface="Arial" panose="020B0604020202020204" pitchFamily="34" charset="0"/>
                <a:buChar char="•"/>
              </a:pPr>
              <a:r>
                <a:rPr lang="en-US" sz="1600" dirty="0" err="1">
                  <a:solidFill>
                    <a:srgbClr val="354C68"/>
                  </a:solidFill>
                  <a:latin typeface="Bahnschrift Condensed" panose="020B0502040204020203" pitchFamily="34" charset="0"/>
                </a:rPr>
                <a:t>Direccional</a:t>
              </a:r>
              <a:r>
                <a:rPr lang="en-US" sz="1600" dirty="0">
                  <a:solidFill>
                    <a:srgbClr val="354C68"/>
                  </a:solidFill>
                  <a:latin typeface="Bahnschrift Condensed" panose="020B0502040204020203" pitchFamily="34" charset="0"/>
                </a:rPr>
                <a:t> AI</a:t>
              </a:r>
            </a:p>
            <a:p>
              <a:pPr marL="285744" indent="-285744">
                <a:buFont typeface="Arial" panose="020B0604020202020204" pitchFamily="34" charset="0"/>
                <a:buChar char="•"/>
              </a:pPr>
              <a:r>
                <a:rPr lang="en-US" sz="1600" dirty="0" err="1">
                  <a:solidFill>
                    <a:srgbClr val="354C68"/>
                  </a:solidFill>
                  <a:latin typeface="Bahnschrift Condensed" panose="020B0502040204020203" pitchFamily="34" charset="0"/>
                </a:rPr>
                <a:t>Fractura</a:t>
              </a:r>
              <a:r>
                <a:rPr lang="en-US" sz="1600" dirty="0">
                  <a:solidFill>
                    <a:srgbClr val="354C68"/>
                  </a:solidFill>
                  <a:latin typeface="Bahnschrift Condensed" panose="020B0502040204020203" pitchFamily="34" charset="0"/>
                </a:rPr>
                <a:t> 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2996865" y="4323932"/>
              <a:ext cx="1372010" cy="7155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err="1">
                  <a:solidFill>
                    <a:srgbClr val="354C68"/>
                  </a:solidFill>
                  <a:latin typeface="Bahnschrift Condensed" panose="020B0502040204020203" pitchFamily="34" charset="0"/>
                </a:rPr>
                <a:t>Parametros</a:t>
              </a:r>
              <a:r>
                <a:rPr lang="en-US" sz="1400" dirty="0">
                  <a:solidFill>
                    <a:srgbClr val="354C68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1400" dirty="0" err="1">
                  <a:solidFill>
                    <a:srgbClr val="354C68"/>
                  </a:solidFill>
                  <a:latin typeface="Bahnschrift Condensed" panose="020B0502040204020203" pitchFamily="34" charset="0"/>
                </a:rPr>
                <a:t>automaticos</a:t>
              </a:r>
              <a:endParaRPr lang="en-US" sz="1400" dirty="0">
                <a:solidFill>
                  <a:srgbClr val="354C68"/>
                </a:solidFill>
                <a:latin typeface="Bahnschrift Condensed" panose="020B0502040204020203" pitchFamily="34" charset="0"/>
              </a:endParaRPr>
            </a:p>
            <a:p>
              <a:pPr algn="ctr"/>
              <a:r>
                <a:rPr lang="en-US" sz="1400" dirty="0">
                  <a:solidFill>
                    <a:srgbClr val="354C68"/>
                  </a:solidFill>
                  <a:latin typeface="Bahnschrift Condensed" panose="020B0502040204020203" pitchFamily="34" charset="0"/>
                </a:rPr>
                <a:t>Workflow </a:t>
              </a:r>
              <a:r>
                <a:rPr lang="en-US" sz="1400" dirty="0" err="1">
                  <a:solidFill>
                    <a:srgbClr val="354C68"/>
                  </a:solidFill>
                  <a:latin typeface="Bahnschrift Condensed" panose="020B0502040204020203" pitchFamily="34" charset="0"/>
                </a:rPr>
                <a:t>Digitales</a:t>
              </a:r>
              <a:endParaRPr lang="en-US" sz="1400" dirty="0">
                <a:solidFill>
                  <a:srgbClr val="354C68"/>
                </a:solidFill>
                <a:latin typeface="Bahnschrift Condensed" panose="020B0502040204020203" pitchFamily="34" charset="0"/>
              </a:endParaRPr>
            </a:p>
            <a:p>
              <a:pPr algn="ctr"/>
              <a:r>
                <a:rPr lang="en-US" sz="1400" dirty="0" err="1">
                  <a:solidFill>
                    <a:srgbClr val="354C68"/>
                  </a:solidFill>
                  <a:latin typeface="Bahnschrift Condensed" panose="020B0502040204020203" pitchFamily="34" charset="0"/>
                </a:rPr>
                <a:t>Cambio</a:t>
              </a:r>
              <a:r>
                <a:rPr lang="en-US" sz="1400" dirty="0">
                  <a:solidFill>
                    <a:srgbClr val="354C68"/>
                  </a:solidFill>
                  <a:latin typeface="Bahnschrift Condensed" panose="020B0502040204020203" pitchFamily="34" charset="0"/>
                </a:rPr>
                <a:t> de </a:t>
              </a:r>
              <a:r>
                <a:rPr lang="en-US" sz="1400" dirty="0" err="1">
                  <a:solidFill>
                    <a:srgbClr val="354C68"/>
                  </a:solidFill>
                  <a:latin typeface="Bahnschrift Condensed" panose="020B0502040204020203" pitchFamily="34" charset="0"/>
                </a:rPr>
                <a:t>parametros</a:t>
              </a:r>
              <a:r>
                <a:rPr lang="en-US" sz="1400" dirty="0">
                  <a:solidFill>
                    <a:srgbClr val="354C68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1400" dirty="0" err="1">
                  <a:solidFill>
                    <a:srgbClr val="354C68"/>
                  </a:solidFill>
                  <a:latin typeface="Bahnschrift Condensed" panose="020B0502040204020203" pitchFamily="34" charset="0"/>
                </a:rPr>
                <a:t>Frac</a:t>
              </a:r>
              <a:endParaRPr lang="en-US" sz="1400" dirty="0">
                <a:solidFill>
                  <a:srgbClr val="354C68"/>
                </a:solidFill>
                <a:latin typeface="Bahnschrift Condensed" panose="020B0502040204020203" pitchFamily="34" charset="0"/>
              </a:endParaRPr>
            </a:p>
            <a:p>
              <a:pPr algn="ctr"/>
              <a:endParaRPr lang="en-US" sz="1400" dirty="0">
                <a:solidFill>
                  <a:srgbClr val="354C68"/>
                </a:solidFill>
                <a:latin typeface="Bahnschrift Condensed" panose="020B0502040204020203" pitchFamily="34" charset="0"/>
              </a:endParaRPr>
            </a:p>
          </p:txBody>
        </p:sp>
        <p:sp>
          <p:nvSpPr>
            <p:cNvPr id="25" name="Bent Arrow 24"/>
            <p:cNvSpPr/>
            <p:nvPr/>
          </p:nvSpPr>
          <p:spPr>
            <a:xfrm rot="16200000">
              <a:off x="1456003" y="3471705"/>
              <a:ext cx="730280" cy="774390"/>
            </a:xfrm>
            <a:prstGeom prst="bentArrow">
              <a:avLst>
                <a:gd name="adj1" fmla="val 25000"/>
                <a:gd name="adj2" fmla="val 21585"/>
                <a:gd name="adj3" fmla="val 25000"/>
                <a:gd name="adj4" fmla="val 42735"/>
              </a:avLst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/>
                </a:solidFill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7620550" y="1517180"/>
              <a:ext cx="182984" cy="23083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b="1" dirty="0">
                  <a:solidFill>
                    <a:srgbClr val="354C68"/>
                  </a:solidFill>
                  <a:latin typeface="Bahnschrift Condensed" panose="020B0502040204020203" pitchFamily="34" charset="0"/>
                </a:rPr>
                <a:t>+</a:t>
              </a:r>
              <a:endParaRPr lang="es-AR" sz="1400" dirty="0"/>
            </a:p>
          </p:txBody>
        </p:sp>
        <p:sp>
          <p:nvSpPr>
            <p:cNvPr id="3" name="Rectangle 2"/>
            <p:cNvSpPr/>
            <p:nvPr/>
          </p:nvSpPr>
          <p:spPr>
            <a:xfrm>
              <a:off x="6237028" y="1497113"/>
              <a:ext cx="1029369" cy="23083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>
                  <a:solidFill>
                    <a:srgbClr val="354C68"/>
                  </a:solidFill>
                  <a:latin typeface="Bahnschrift Condensed" panose="020B0502040204020203" pitchFamily="34" charset="0"/>
                </a:rPr>
                <a:t>Personal </a:t>
              </a:r>
              <a:r>
                <a:rPr lang="en-US" sz="1400" dirty="0" err="1">
                  <a:solidFill>
                    <a:srgbClr val="354C68"/>
                  </a:solidFill>
                  <a:latin typeface="Bahnschrift Condensed" panose="020B0502040204020203" pitchFamily="34" charset="0"/>
                </a:rPr>
                <a:t>Calificado</a:t>
              </a:r>
              <a:r>
                <a:rPr lang="en-US" sz="1400" dirty="0">
                  <a:solidFill>
                    <a:srgbClr val="354C68"/>
                  </a:solidFill>
                  <a:latin typeface="Bahnschrift Condensed" panose="020B0502040204020203" pitchFamily="34" charset="0"/>
                </a:rPr>
                <a:t> </a:t>
              </a:r>
              <a:endParaRPr lang="es-AR" sz="1400" dirty="0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7925663" y="1519398"/>
              <a:ext cx="223860" cy="23083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>
                  <a:solidFill>
                    <a:srgbClr val="354C68"/>
                  </a:solidFill>
                  <a:latin typeface="Bahnschrift Condensed" panose="020B0502040204020203" pitchFamily="34" charset="0"/>
                </a:rPr>
                <a:t>AI</a:t>
              </a:r>
              <a:endParaRPr lang="es-AR" sz="1400" dirty="0"/>
            </a:p>
          </p:txBody>
        </p:sp>
        <p:sp>
          <p:nvSpPr>
            <p:cNvPr id="4" name="Rounded Rectangle 3"/>
            <p:cNvSpPr/>
            <p:nvPr/>
          </p:nvSpPr>
          <p:spPr>
            <a:xfrm>
              <a:off x="5835535" y="1399900"/>
              <a:ext cx="2662151" cy="3463042"/>
            </a:xfrm>
            <a:prstGeom prst="roundRect">
              <a:avLst>
                <a:gd name="adj" fmla="val 5426"/>
              </a:avLst>
            </a:prstGeom>
            <a:noFill/>
            <a:ln w="28575">
              <a:solidFill>
                <a:srgbClr val="0096D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 sz="140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6135339" y="1056525"/>
              <a:ext cx="1968169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354C68"/>
                  </a:solidFill>
                  <a:latin typeface="Bahnschrift Condensed" panose="020B0502040204020203" pitchFamily="34" charset="0"/>
                </a:rPr>
                <a:t>Sala VPWO 24/7</a:t>
              </a: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01831" y="1814431"/>
              <a:ext cx="1672015" cy="125764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20133" y="864298"/>
              <a:ext cx="1689266" cy="120376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32013" y="2054663"/>
              <a:ext cx="540132" cy="443216"/>
            </a:xfrm>
            <a:prstGeom prst="rect">
              <a:avLst/>
            </a:prstGeom>
          </p:spPr>
        </p:pic>
        <p:pic>
          <p:nvPicPr>
            <p:cNvPr id="29" name="Picture 2" descr="Ai - Iconos gratis de tecnología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92113" y="2067838"/>
              <a:ext cx="572033" cy="5720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79299" y="1247644"/>
              <a:ext cx="1619770" cy="154487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908531" y="2956082"/>
              <a:ext cx="1476031" cy="136785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  <p:extLst>
      <p:ext uri="{BB962C8B-B14F-4D97-AF65-F5344CB8AC3E}">
        <p14:creationId xmlns:p14="http://schemas.microsoft.com/office/powerpoint/2010/main" val="22612402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43">
            <a:extLst>
              <a:ext uri="{FF2B5EF4-FFF2-40B4-BE49-F238E27FC236}">
                <a16:creationId xmlns:a16="http://schemas.microsoft.com/office/drawing/2014/main" id="{8561FA7B-2C7E-4D26-A4B0-11C714C75DE1}"/>
              </a:ext>
            </a:extLst>
          </p:cNvPr>
          <p:cNvSpPr txBox="1"/>
          <p:nvPr/>
        </p:nvSpPr>
        <p:spPr>
          <a:xfrm>
            <a:off x="2315361" y="1277628"/>
            <a:ext cx="80197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354C68"/>
                </a:solidFill>
              </a:rPr>
              <a:t>ADT Anomaly Detector Tool – CCL + Machine Learning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E9CAA3E-BA07-7C45-D8CC-B778181A619C}"/>
              </a:ext>
            </a:extLst>
          </p:cNvPr>
          <p:cNvSpPr txBox="1"/>
          <p:nvPr/>
        </p:nvSpPr>
        <p:spPr>
          <a:xfrm>
            <a:off x="-111088" y="2050272"/>
            <a:ext cx="231536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1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Condensed" panose="020B0502040204020203" pitchFamily="34" charset="0"/>
              </a:rPr>
              <a:t>Trasmisión</a:t>
            </a:r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Condensed" panose="020B0502040204020203" pitchFamily="34" charset="0"/>
              </a:rPr>
              <a:t> Real Time CCL </a:t>
            </a:r>
            <a:r>
              <a:rPr lang="en-US" sz="1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Condensed" panose="020B0502040204020203" pitchFamily="34" charset="0"/>
              </a:rPr>
              <a:t>alta</a:t>
            </a:r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1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Condensed" panose="020B0502040204020203" pitchFamily="34" charset="0"/>
              </a:rPr>
              <a:t>frecuencia</a:t>
            </a:r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Condensed" panose="020B0502040204020203" pitchFamily="34" charset="0"/>
              </a:rPr>
              <a:t> (50Hz) </a:t>
            </a:r>
            <a:r>
              <a:rPr lang="en-US" sz="1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Condensed" panose="020B0502040204020203" pitchFamily="34" charset="0"/>
              </a:rPr>
              <a:t>desde</a:t>
            </a:r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1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Condensed" panose="020B0502040204020203" pitchFamily="34" charset="0"/>
              </a:rPr>
              <a:t>pozo</a:t>
            </a:r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Condensed" panose="020B0502040204020203" pitchFamily="34" charset="0"/>
              </a:rPr>
              <a:t>.</a:t>
            </a:r>
          </a:p>
          <a:p>
            <a:endParaRPr lang="en-US" sz="1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Condensed" panose="020B0502040204020203" pitchFamily="34" charset="0"/>
            </a:endParaRP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1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Condensed" panose="020B0502040204020203" pitchFamily="34" charset="0"/>
              </a:rPr>
              <a:t>Detección</a:t>
            </a:r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Condensed" panose="020B0502040204020203" pitchFamily="34" charset="0"/>
              </a:rPr>
              <a:t> de </a:t>
            </a:r>
            <a:r>
              <a:rPr lang="en-US" sz="1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Condensed" panose="020B0502040204020203" pitchFamily="34" charset="0"/>
              </a:rPr>
              <a:t>anomalia</a:t>
            </a:r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1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Condensed" panose="020B0502040204020203" pitchFamily="34" charset="0"/>
              </a:rPr>
              <a:t>mediante</a:t>
            </a:r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1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Condensed" panose="020B0502040204020203" pitchFamily="34" charset="0"/>
              </a:rPr>
              <a:t>modelo</a:t>
            </a:r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Condensed" panose="020B0502040204020203" pitchFamily="34" charset="0"/>
              </a:rPr>
              <a:t> Machine Learning.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endParaRPr lang="en-US" sz="1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Condensed" panose="020B0502040204020203" pitchFamily="34" charset="0"/>
            </a:endParaRP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1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Condensed" panose="020B0502040204020203" pitchFamily="34" charset="0"/>
              </a:rPr>
              <a:t>Seteo</a:t>
            </a:r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Condensed" panose="020B0502040204020203" pitchFamily="34" charset="0"/>
              </a:rPr>
              <a:t> de </a:t>
            </a:r>
            <a:r>
              <a:rPr lang="en-US" sz="1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Condensed" panose="020B0502040204020203" pitchFamily="34" charset="0"/>
              </a:rPr>
              <a:t>Alarma</a:t>
            </a:r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Condensed" panose="020B0502040204020203" pitchFamily="34" charset="0"/>
              </a:rPr>
              <a:t> de aviso con “Score” del </a:t>
            </a:r>
            <a:r>
              <a:rPr lang="en-US" sz="1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Condensed" panose="020B0502040204020203" pitchFamily="34" charset="0"/>
              </a:rPr>
              <a:t>modelo</a:t>
            </a:r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Condensed" panose="020B0502040204020203" pitchFamily="34" charset="0"/>
              </a:rPr>
              <a:t>.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endParaRPr lang="en-US" sz="1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Condensed" panose="020B0502040204020203" pitchFamily="34" charset="0"/>
            </a:endParaRP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Condensed" panose="020B0502040204020203" pitchFamily="34" charset="0"/>
              </a:rPr>
              <a:t>Toma de decision </a:t>
            </a:r>
            <a:r>
              <a:rPr lang="en-US" sz="1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Condensed" panose="020B0502040204020203" pitchFamily="34" charset="0"/>
              </a:rPr>
              <a:t>Operativa</a:t>
            </a:r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Condensed" panose="020B0502040204020203" pitchFamily="34" charset="0"/>
              </a:rPr>
              <a:t> para </a:t>
            </a:r>
            <a:r>
              <a:rPr lang="en-US" sz="1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Condensed" panose="020B0502040204020203" pitchFamily="34" charset="0"/>
              </a:rPr>
              <a:t>etapas</a:t>
            </a:r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1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Condensed" panose="020B0502040204020203" pitchFamily="34" charset="0"/>
              </a:rPr>
              <a:t>siguientes</a:t>
            </a:r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Condensed" panose="020B0502040204020203" pitchFamily="34" charset="0"/>
              </a:rPr>
              <a:t> (</a:t>
            </a:r>
            <a:r>
              <a:rPr lang="en-US" sz="1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Condensed" panose="020B0502040204020203" pitchFamily="34" charset="0"/>
              </a:rPr>
              <a:t>diametro</a:t>
            </a:r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1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Condensed" panose="020B0502040204020203" pitchFamily="34" charset="0"/>
              </a:rPr>
              <a:t>tapones</a:t>
            </a:r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Condensed" panose="020B0502040204020203" pitchFamily="34" charset="0"/>
              </a:rPr>
              <a:t>, </a:t>
            </a:r>
            <a:r>
              <a:rPr lang="en-US" sz="1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Condensed" panose="020B0502040204020203" pitchFamily="34" charset="0"/>
              </a:rPr>
              <a:t>parametros</a:t>
            </a:r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1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Condensed" panose="020B0502040204020203" pitchFamily="34" charset="0"/>
              </a:rPr>
              <a:t>operativos</a:t>
            </a:r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Condensed" panose="020B0502040204020203" pitchFamily="34" charset="0"/>
              </a:rPr>
              <a:t>, </a:t>
            </a:r>
            <a:r>
              <a:rPr lang="en-US" sz="1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Condensed" panose="020B0502040204020203" pitchFamily="34" charset="0"/>
              </a:rPr>
              <a:t>etc</a:t>
            </a:r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Condensed" panose="020B0502040204020203" pitchFamily="34" charset="0"/>
              </a:rPr>
              <a:t>).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F7567D6-7A8B-FFCD-77C7-B9D555DB22DA}"/>
              </a:ext>
            </a:extLst>
          </p:cNvPr>
          <p:cNvGrpSpPr/>
          <p:nvPr/>
        </p:nvGrpSpPr>
        <p:grpSpPr>
          <a:xfrm>
            <a:off x="2315361" y="1677880"/>
            <a:ext cx="9502304" cy="4872557"/>
            <a:chOff x="2315361" y="1140903"/>
            <a:chExt cx="9502304" cy="5409533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365D69E8-7EA9-4E9B-A360-2F4D2A1397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15361" y="1144059"/>
              <a:ext cx="9502304" cy="5406377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71C65B6-1E5E-4E63-9A99-251840A74E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518" b="94137" l="8036" r="28750">
                          <a14:foregroundMark x1="15357" y1="9045" x2="15357" y2="9045"/>
                          <a14:foregroundMark x1="20446" y1="5695" x2="20446" y2="5695"/>
                          <a14:foregroundMark x1="19732" y1="3685" x2="19732" y2="3685"/>
                          <a14:foregroundMark x1="8750" y1="44891" x2="8750" y2="44891"/>
                          <a14:foregroundMark x1="8036" y1="47571" x2="8036" y2="47571"/>
                          <a14:foregroundMark x1="28750" y1="59799" x2="28750" y2="59799"/>
                          <a14:foregroundMark x1="22411" y1="94137" x2="22411" y2="94137"/>
                        </a14:backgroundRemoval>
                      </a14:imgEffect>
                    </a14:imgLayer>
                  </a14:imgProps>
                </a:ext>
              </a:extLst>
            </a:blip>
            <a:srcRect l="6004" t="2540" r="68904"/>
            <a:stretch/>
          </p:blipFill>
          <p:spPr>
            <a:xfrm>
              <a:off x="8936270" y="1601478"/>
              <a:ext cx="1095751" cy="2268662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8D85478-E0C3-4477-885C-4104DFE814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-2214"/>
            <a:stretch/>
          </p:blipFill>
          <p:spPr>
            <a:xfrm>
              <a:off x="4303949" y="1229111"/>
              <a:ext cx="2094784" cy="275216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AF1E2BD9-9AEC-42BD-AC48-0E85A87E0C51}"/>
                </a:ext>
              </a:extLst>
            </p:cNvPr>
            <p:cNvSpPr txBox="1"/>
            <p:nvPr/>
          </p:nvSpPr>
          <p:spPr>
            <a:xfrm>
              <a:off x="6659157" y="2359890"/>
              <a:ext cx="2033057" cy="738664"/>
            </a:xfrm>
            <a:prstGeom prst="rect">
              <a:avLst/>
            </a:prstGeom>
            <a:solidFill>
              <a:srgbClr val="272727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spc="51" dirty="0" err="1">
                  <a:ln w="0"/>
                  <a:solidFill>
                    <a:schemeClr val="bg2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Bahnschrift Condensed" panose="020B0502040204020203" pitchFamily="34" charset="0"/>
                </a:rPr>
                <a:t>Anomalía</a:t>
              </a:r>
              <a:r>
                <a:rPr lang="en-US" sz="1400" b="1" spc="51" dirty="0">
                  <a:ln w="0"/>
                  <a:solidFill>
                    <a:schemeClr val="bg2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Bahnschrift Condensed" panose="020B0502040204020203" pitchFamily="34" charset="0"/>
                </a:rPr>
                <a:t> </a:t>
              </a:r>
              <a:r>
                <a:rPr lang="en-US" sz="1400" b="1" spc="51" dirty="0" err="1">
                  <a:ln w="0"/>
                  <a:solidFill>
                    <a:schemeClr val="bg2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Bahnschrift Condensed" panose="020B0502040204020203" pitchFamily="34" charset="0"/>
                </a:rPr>
                <a:t>detectada</a:t>
              </a:r>
              <a:r>
                <a:rPr lang="en-US" sz="1400" b="1" spc="51" dirty="0">
                  <a:ln w="0"/>
                  <a:solidFill>
                    <a:schemeClr val="bg2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Bahnschrift Condensed" panose="020B0502040204020203" pitchFamily="34" charset="0"/>
                </a:rPr>
                <a:t> </a:t>
              </a:r>
              <a:r>
                <a:rPr lang="en-US" sz="1400" b="1" spc="51" dirty="0" err="1">
                  <a:ln w="0"/>
                  <a:solidFill>
                    <a:schemeClr val="bg2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Bahnschrift Condensed" panose="020B0502040204020203" pitchFamily="34" charset="0"/>
                </a:rPr>
                <a:t>por</a:t>
              </a:r>
              <a:r>
                <a:rPr lang="en-US" sz="1400" b="1" spc="51" dirty="0">
                  <a:ln w="0"/>
                  <a:solidFill>
                    <a:schemeClr val="bg2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Bahnschrift Condensed" panose="020B0502040204020203" pitchFamily="34" charset="0"/>
                </a:rPr>
                <a:t> ADT</a:t>
              </a:r>
            </a:p>
            <a:p>
              <a:pPr algn="ctr"/>
              <a:endParaRPr lang="en-US" sz="1400" b="1" spc="51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Bahnschrift Condensed" panose="020B0502040204020203" pitchFamily="34" charset="0"/>
              </a:endParaRPr>
            </a:p>
            <a:p>
              <a:pPr algn="ctr"/>
              <a:r>
                <a:rPr lang="en-US" sz="1400" b="1" spc="51" dirty="0" err="1">
                  <a:ln w="0"/>
                  <a:solidFill>
                    <a:schemeClr val="bg2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Bahnschrift Condensed" panose="020B0502040204020203" pitchFamily="34" charset="0"/>
                </a:rPr>
                <a:t>Restricción</a:t>
              </a:r>
              <a:r>
                <a:rPr lang="en-US" sz="1400" b="1" spc="51" dirty="0">
                  <a:ln w="0"/>
                  <a:solidFill>
                    <a:schemeClr val="bg2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Bahnschrift Condensed" panose="020B0502040204020203" pitchFamily="34" charset="0"/>
                </a:rPr>
                <a:t> de Casing</a:t>
              </a:r>
              <a:endParaRPr lang="en-US" sz="1400" dirty="0">
                <a:solidFill>
                  <a:srgbClr val="354C68"/>
                </a:solidFill>
                <a:latin typeface="Bahnschrift Condensed" panose="020B0502040204020203" pitchFamily="34" charset="0"/>
              </a:endParaRPr>
            </a:p>
          </p:txBody>
        </p:sp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97E95789-968A-4D86-96C7-CD09CFA449D1}"/>
                </a:ext>
              </a:extLst>
            </p:cNvPr>
            <p:cNvSpPr/>
            <p:nvPr/>
          </p:nvSpPr>
          <p:spPr>
            <a:xfrm>
              <a:off x="6962744" y="3847247"/>
              <a:ext cx="1283634" cy="714615"/>
            </a:xfrm>
            <a:prstGeom prst="roundRect">
              <a:avLst>
                <a:gd name="adj" fmla="val 7497"/>
              </a:avLst>
            </a:prstGeom>
            <a:solidFill>
              <a:srgbClr val="FFF2CC">
                <a:alpha val="20000"/>
              </a:srgb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3DF2F06D-3006-FE5C-E629-D7BD0B802956}"/>
                </a:ext>
              </a:extLst>
            </p:cNvPr>
            <p:cNvSpPr/>
            <p:nvPr/>
          </p:nvSpPr>
          <p:spPr>
            <a:xfrm>
              <a:off x="2315361" y="1140903"/>
              <a:ext cx="1107347" cy="385893"/>
            </a:xfrm>
            <a:prstGeom prst="rect">
              <a:avLst/>
            </a:prstGeom>
            <a:solidFill>
              <a:srgbClr val="201F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</p:spTree>
    <p:extLst>
      <p:ext uri="{BB962C8B-B14F-4D97-AF65-F5344CB8AC3E}">
        <p14:creationId xmlns:p14="http://schemas.microsoft.com/office/powerpoint/2010/main" val="31348251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061634" y="755892"/>
            <a:ext cx="10923057" cy="755650"/>
          </a:xfrm>
          <a:prstGeom prst="rect">
            <a:avLst/>
          </a:prstGeom>
        </p:spPr>
        <p:txBody>
          <a:bodyPr/>
          <a:lstStyle/>
          <a:p>
            <a:r>
              <a:rPr lang="es-AR" sz="2800" noProof="1"/>
              <a:t>Pump-down Diagnostic (PdD) – Secuencia e Información Técnica</a:t>
            </a:r>
            <a:endParaRPr lang="en-US" sz="28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838078C-E191-4A69-A228-80646C874F6B}"/>
              </a:ext>
            </a:extLst>
          </p:cNvPr>
          <p:cNvSpPr txBox="1"/>
          <p:nvPr/>
        </p:nvSpPr>
        <p:spPr>
          <a:xfrm>
            <a:off x="5738407" y="1320776"/>
            <a:ext cx="604837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s-AR" sz="1200" b="1" dirty="0"/>
              <a:t>Frac </a:t>
            </a:r>
            <a:r>
              <a:rPr lang="es-AR" sz="1200" b="1" dirty="0" err="1"/>
              <a:t>Leakoff</a:t>
            </a:r>
            <a:r>
              <a:rPr lang="es-AR" sz="1200" b="1" dirty="0"/>
              <a:t>  </a:t>
            </a:r>
            <a:r>
              <a:rPr lang="es-AR" sz="1200" dirty="0"/>
              <a:t>(línea base)</a:t>
            </a:r>
          </a:p>
          <a:p>
            <a:pPr marL="342900" indent="-342900">
              <a:buFont typeface="+mj-lt"/>
              <a:buAutoNum type="arabicPeriod"/>
            </a:pPr>
            <a:r>
              <a:rPr lang="es-AR" sz="1200" b="1" dirty="0"/>
              <a:t>Prueba Tapón</a:t>
            </a:r>
          </a:p>
          <a:p>
            <a:pPr marL="342900" indent="-342900">
              <a:buFont typeface="+mj-lt"/>
              <a:buAutoNum type="arabicPeriod"/>
            </a:pPr>
            <a:r>
              <a:rPr lang="es-AR" sz="1200" b="1" dirty="0"/>
              <a:t>Evaluación (leakoff PERF)</a:t>
            </a:r>
            <a:endParaRPr lang="es-AR" sz="1100" b="1" dirty="0"/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s-AR" sz="1200" i="1" dirty="0"/>
              <a:t>Aislamiento tapón - Integridad cemento -  </a:t>
            </a:r>
            <a:r>
              <a:rPr lang="es-AR" sz="1200" i="1" dirty="0" err="1"/>
              <a:t>MicroFrac</a:t>
            </a:r>
            <a:r>
              <a:rPr lang="es-AR" sz="1200" i="1" dirty="0"/>
              <a:t> leakoff (proxy </a:t>
            </a:r>
            <a:r>
              <a:rPr lang="es-AR" sz="1200" i="1" dirty="0" err="1"/>
              <a:t>shmin</a:t>
            </a:r>
            <a:r>
              <a:rPr lang="es-AR" sz="1200" i="1" dirty="0"/>
              <a:t>)</a:t>
            </a:r>
          </a:p>
          <a:p>
            <a:pPr marL="342900" indent="-342900">
              <a:buFont typeface="+mj-lt"/>
              <a:buAutoNum type="arabicPeriod"/>
            </a:pPr>
            <a:r>
              <a:rPr lang="es-AR" sz="1200" b="1" dirty="0"/>
              <a:t>Single </a:t>
            </a:r>
            <a:r>
              <a:rPr lang="es-AR" sz="1200" b="1" dirty="0" err="1"/>
              <a:t>Entry</a:t>
            </a:r>
            <a:r>
              <a:rPr lang="es-AR" sz="1200" b="1" dirty="0"/>
              <a:t> Point Test  (SEP)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s-AR" sz="1100" i="1" dirty="0" err="1"/>
              <a:t>Minifrac</a:t>
            </a:r>
            <a:r>
              <a:rPr lang="es-AR" sz="1100" i="1" dirty="0"/>
              <a:t> -  Breakdown, </a:t>
            </a:r>
            <a:r>
              <a:rPr lang="es-AR" sz="1100" i="1" dirty="0" err="1"/>
              <a:t>Fric</a:t>
            </a:r>
            <a:r>
              <a:rPr lang="es-AR" sz="1100" i="1" dirty="0"/>
              <a:t>(NWB), ISIP</a:t>
            </a:r>
          </a:p>
          <a:p>
            <a:pPr marL="342900" lvl="1" indent="-342900">
              <a:buFont typeface="+mj-lt"/>
              <a:buAutoNum type="arabicPeriod" startAt="5"/>
            </a:pPr>
            <a:r>
              <a:rPr lang="es-AR" sz="1200" b="1" dirty="0"/>
              <a:t>Evaluación SEP (leakoff T#1)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s-AR" sz="1100" i="1" dirty="0"/>
              <a:t>Comunicación hidráulica c/zona previa - </a:t>
            </a:r>
            <a:r>
              <a:rPr lang="es-AR" sz="1100" i="1" dirty="0" err="1"/>
              <a:t>Cluster</a:t>
            </a:r>
            <a:r>
              <a:rPr lang="es-AR" sz="1100" i="1" dirty="0"/>
              <a:t> spacing</a:t>
            </a:r>
          </a:p>
          <a:p>
            <a:pPr marL="342900" lvl="1" indent="-342900">
              <a:buFont typeface="+mj-lt"/>
              <a:buAutoNum type="arabicPeriod" startAt="6"/>
            </a:pPr>
            <a:r>
              <a:rPr lang="es-AR" sz="1200" b="1" dirty="0"/>
              <a:t>PERF cl#2-#6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s-AR" sz="1100" i="1" dirty="0"/>
              <a:t>Afectación a la declinación</a:t>
            </a:r>
          </a:p>
          <a:p>
            <a:pPr marL="342900" lvl="1" indent="-342900">
              <a:buFont typeface="+mj-lt"/>
              <a:buAutoNum type="arabicPeriod" startAt="6"/>
            </a:pPr>
            <a:r>
              <a:rPr lang="es-AR" sz="1200" b="1" dirty="0"/>
              <a:t>Multi-</a:t>
            </a:r>
            <a:r>
              <a:rPr lang="es-AR" sz="1200" b="1" dirty="0" err="1"/>
              <a:t>Entry</a:t>
            </a:r>
            <a:r>
              <a:rPr lang="es-AR" sz="1200" b="1" dirty="0"/>
              <a:t> Point Test (MEP)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s-AR" sz="1100" i="1" dirty="0" err="1"/>
              <a:t>Minifrac</a:t>
            </a:r>
            <a:r>
              <a:rPr lang="es-AR" sz="1100" i="1" dirty="0"/>
              <a:t> -  Breakdown, </a:t>
            </a:r>
            <a:r>
              <a:rPr lang="es-AR" sz="1100" i="1" dirty="0" err="1"/>
              <a:t>Fric</a:t>
            </a:r>
            <a:r>
              <a:rPr lang="es-AR" sz="1100" i="1" dirty="0"/>
              <a:t>(NWB), ISIP</a:t>
            </a:r>
          </a:p>
          <a:p>
            <a:pPr marL="342900" lvl="1" indent="-342900">
              <a:buFont typeface="+mj-lt"/>
              <a:buAutoNum type="arabicPeriod" startAt="8"/>
            </a:pPr>
            <a:r>
              <a:rPr lang="es-AR" sz="1200" b="1" dirty="0"/>
              <a:t>Evaluación MEP (leakoff T#2)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s-AR" sz="1100" i="1" dirty="0"/>
              <a:t>Comparativo con T#1</a:t>
            </a:r>
            <a:endParaRPr lang="es-AR" sz="1050" i="1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310B830-56E6-4EEE-9355-A053541C62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309" y="1176613"/>
            <a:ext cx="5243597" cy="2905881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30C697F1-76D6-43D7-BC48-24CEA9A15302}"/>
              </a:ext>
            </a:extLst>
          </p:cNvPr>
          <p:cNvGrpSpPr/>
          <p:nvPr/>
        </p:nvGrpSpPr>
        <p:grpSpPr>
          <a:xfrm>
            <a:off x="367686" y="3249822"/>
            <a:ext cx="11824314" cy="3702680"/>
            <a:chOff x="366628" y="2823694"/>
            <a:chExt cx="11824314" cy="3702680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07FE0CB0-F63F-4431-BB0A-C452D3E6E715}"/>
                </a:ext>
              </a:extLst>
            </p:cNvPr>
            <p:cNvGrpSpPr/>
            <p:nvPr/>
          </p:nvGrpSpPr>
          <p:grpSpPr>
            <a:xfrm>
              <a:off x="366628" y="2823694"/>
              <a:ext cx="11368172" cy="3702680"/>
              <a:chOff x="366628" y="2823694"/>
              <a:chExt cx="11368172" cy="3702680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D1912E82-A842-4AA2-BD7F-2D4B86707FAC}"/>
                  </a:ext>
                </a:extLst>
              </p:cNvPr>
              <p:cNvGrpSpPr/>
              <p:nvPr/>
            </p:nvGrpSpPr>
            <p:grpSpPr>
              <a:xfrm>
                <a:off x="366628" y="3415699"/>
                <a:ext cx="11368172" cy="3110675"/>
                <a:chOff x="366628" y="3415699"/>
                <a:chExt cx="11368172" cy="3110675"/>
              </a:xfrm>
            </p:grpSpPr>
            <p:grpSp>
              <p:nvGrpSpPr>
                <p:cNvPr id="22" name="Group 21">
                  <a:extLst>
                    <a:ext uri="{FF2B5EF4-FFF2-40B4-BE49-F238E27FC236}">
                      <a16:creationId xmlns:a16="http://schemas.microsoft.com/office/drawing/2014/main" id="{90C465B9-FC9E-4B66-B0BE-C0C08D44A85B}"/>
                    </a:ext>
                  </a:extLst>
                </p:cNvPr>
                <p:cNvGrpSpPr/>
                <p:nvPr/>
              </p:nvGrpSpPr>
              <p:grpSpPr>
                <a:xfrm>
                  <a:off x="366628" y="3415699"/>
                  <a:ext cx="4924960" cy="2959625"/>
                  <a:chOff x="366628" y="3415699"/>
                  <a:chExt cx="4924960" cy="2959625"/>
                </a:xfrm>
              </p:grpSpPr>
              <p:pic>
                <p:nvPicPr>
                  <p:cNvPr id="14" name="Picture 13">
                    <a:extLst>
                      <a:ext uri="{FF2B5EF4-FFF2-40B4-BE49-F238E27FC236}">
                        <a16:creationId xmlns:a16="http://schemas.microsoft.com/office/drawing/2014/main" id="{0B984E39-62A4-433D-B0D8-95BA336007E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479752" y="4072406"/>
                    <a:ext cx="4628438" cy="2230907"/>
                  </a:xfrm>
                  <a:prstGeom prst="rect">
                    <a:avLst/>
                  </a:prstGeom>
                </p:spPr>
              </p:pic>
              <p:cxnSp>
                <p:nvCxnSpPr>
                  <p:cNvPr id="15" name="Straight Arrow Connector 14">
                    <a:extLst>
                      <a:ext uri="{FF2B5EF4-FFF2-40B4-BE49-F238E27FC236}">
                        <a16:creationId xmlns:a16="http://schemas.microsoft.com/office/drawing/2014/main" id="{E26CB32B-E23F-4C03-84C7-7DDDF181885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 bwMode="auto">
                  <a:xfrm flipH="1">
                    <a:off x="421218" y="3429000"/>
                    <a:ext cx="1531407" cy="571395"/>
                  </a:xfrm>
                  <a:prstGeom prst="straightConnector1">
                    <a:avLst/>
                  </a:prstGeom>
                  <a:noFill/>
                  <a:ln w="38100" cap="flat" cmpd="sng" algn="ctr">
                    <a:solidFill>
                      <a:srgbClr val="FF9900"/>
                    </a:solidFill>
                    <a:prstDash val="solid"/>
                    <a:round/>
                    <a:headEnd type="none" w="med" len="med"/>
                    <a:tailEnd type="arrow" w="med" len="med"/>
                  </a:ln>
                  <a:effectLst/>
                </p:spPr>
              </p:cxnSp>
              <p:cxnSp>
                <p:nvCxnSpPr>
                  <p:cNvPr id="16" name="Straight Arrow Connector 15">
                    <a:extLst>
                      <a:ext uri="{FF2B5EF4-FFF2-40B4-BE49-F238E27FC236}">
                        <a16:creationId xmlns:a16="http://schemas.microsoft.com/office/drawing/2014/main" id="{D147880F-E1D5-407D-8D69-4874068BC5F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 bwMode="auto">
                  <a:xfrm>
                    <a:off x="3990975" y="3415699"/>
                    <a:ext cx="1285843" cy="584696"/>
                  </a:xfrm>
                  <a:prstGeom prst="straightConnector1">
                    <a:avLst/>
                  </a:prstGeom>
                  <a:noFill/>
                  <a:ln w="38100" cap="flat" cmpd="sng" algn="ctr">
                    <a:solidFill>
                      <a:srgbClr val="FF9900"/>
                    </a:solidFill>
                    <a:prstDash val="solid"/>
                    <a:round/>
                    <a:headEnd type="none" w="med" len="med"/>
                    <a:tailEnd type="arrow" w="med" len="med"/>
                  </a:ln>
                  <a:effectLst/>
                </p:spPr>
              </p:cxnSp>
              <p:sp>
                <p:nvSpPr>
                  <p:cNvPr id="17" name="Rectangle 16">
                    <a:extLst>
                      <a:ext uri="{FF2B5EF4-FFF2-40B4-BE49-F238E27FC236}">
                        <a16:creationId xmlns:a16="http://schemas.microsoft.com/office/drawing/2014/main" id="{7FCC8F2E-F63C-4D81-9D66-C2AABAAED8A3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66628" y="4056173"/>
                    <a:ext cx="4924960" cy="2319151"/>
                  </a:xfrm>
                  <a:prstGeom prst="rect">
                    <a:avLst/>
                  </a:prstGeom>
                  <a:noFill/>
                  <a:ln w="38100" cap="flat" cmpd="sng" algn="ctr">
                    <a:solidFill>
                      <a:srgbClr val="FF9900"/>
                    </a:solidFill>
                    <a:prstDash val="sysDot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45720" rIns="91440" bIns="45720" numCol="1" rtlCol="0" anchor="b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s-AR" sz="2600" b="0" i="0" u="none" strike="noStrike" cap="none" normalizeH="0" baseline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latin typeface="Arial" pitchFamily="-28" charset="-52"/>
                    </a:endParaRPr>
                  </a:p>
                </p:txBody>
              </p:sp>
            </p:grpSp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4D97A1C7-8E7A-4DB1-9E57-1DC4326E30C7}"/>
                    </a:ext>
                  </a:extLst>
                </p:cNvPr>
                <p:cNvSpPr txBox="1"/>
                <p:nvPr/>
              </p:nvSpPr>
              <p:spPr>
                <a:xfrm>
                  <a:off x="5439316" y="3779468"/>
                  <a:ext cx="6295484" cy="274690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s-AR" sz="1100" b="1" u="sng" dirty="0"/>
                    <a:t>STEP#1</a:t>
                  </a:r>
                </a:p>
                <a:p>
                  <a:pPr marL="342900" indent="-342900">
                    <a:buFont typeface="+mj-lt"/>
                    <a:buAutoNum type="arabicPeriod"/>
                  </a:pPr>
                  <a:r>
                    <a:rPr lang="es-AR" sz="1050" i="1" dirty="0" err="1"/>
                    <a:t>Pump</a:t>
                  </a:r>
                  <a:r>
                    <a:rPr lang="es-AR" sz="1050" i="1" dirty="0"/>
                    <a:t>-Down, inyección de fluido a zona fracturada</a:t>
                  </a:r>
                </a:p>
                <a:p>
                  <a:pPr marL="342900" indent="-342900">
                    <a:buFont typeface="+mj-lt"/>
                    <a:buAutoNum type="arabicPeriod"/>
                  </a:pPr>
                  <a:r>
                    <a:rPr lang="es-AR" sz="1050" i="1" dirty="0"/>
                    <a:t>Declinatoria de presión (</a:t>
                  </a:r>
                  <a:r>
                    <a:rPr lang="es-AR" sz="1050" i="1" dirty="0" err="1"/>
                    <a:t>leakoff</a:t>
                  </a:r>
                  <a:r>
                    <a:rPr lang="es-AR" sz="1050" i="1" dirty="0"/>
                    <a:t>) propio de dicha zona</a:t>
                  </a:r>
                </a:p>
                <a:p>
                  <a:pPr marL="342900" indent="-342900">
                    <a:buFont typeface="+mj-lt"/>
                    <a:buAutoNum type="arabicPeriod"/>
                  </a:pPr>
                  <a:endParaRPr lang="es-AR" sz="1100" dirty="0"/>
                </a:p>
                <a:p>
                  <a:pPr algn="just"/>
                  <a:r>
                    <a:rPr lang="es-AR" sz="1100" b="1" u="sng" dirty="0"/>
                    <a:t>STEP#2/3</a:t>
                  </a:r>
                </a:p>
                <a:p>
                  <a:pPr marL="342900" indent="-342900">
                    <a:buFont typeface="+mj-lt"/>
                    <a:buAutoNum type="arabicPeriod"/>
                  </a:pPr>
                  <a:r>
                    <a:rPr lang="es-AR" sz="1050" i="1" dirty="0"/>
                    <a:t>Presurización  - Prueba Tapón (confirmación de aislamiento con la zona previamente fractura)</a:t>
                  </a:r>
                </a:p>
                <a:p>
                  <a:pPr marL="342900" indent="-342900">
                    <a:buFont typeface="+mj-lt"/>
                    <a:buAutoNum type="arabicPeriod"/>
                  </a:pPr>
                  <a:r>
                    <a:rPr lang="es-AR" sz="1050" i="1" dirty="0"/>
                    <a:t>Punzado (1cl – en sobre balance), inyección de fluido a formación (volumen muy pequeño) - </a:t>
                  </a:r>
                  <a:r>
                    <a:rPr lang="es-AR" sz="1050" i="1" dirty="0" err="1"/>
                    <a:t>MicroFrac</a:t>
                  </a:r>
                  <a:r>
                    <a:rPr lang="es-AR" sz="1050" i="1" dirty="0"/>
                    <a:t> </a:t>
                  </a:r>
                  <a:r>
                    <a:rPr lang="es-AR" sz="1050" i="1" dirty="0" err="1"/>
                    <a:t>aprox</a:t>
                  </a:r>
                  <a:r>
                    <a:rPr lang="es-AR" sz="1050" i="1" dirty="0"/>
                    <a:t> 2bbl</a:t>
                  </a:r>
                </a:p>
                <a:p>
                  <a:pPr marL="342900" indent="-342900">
                    <a:buFont typeface="+mj-lt"/>
                    <a:buAutoNum type="arabicPeriod"/>
                  </a:pPr>
                  <a:r>
                    <a:rPr lang="es-AR" sz="1050" i="1" dirty="0"/>
                    <a:t>Declinatoria de presión (</a:t>
                  </a:r>
                  <a:r>
                    <a:rPr lang="es-AR" sz="1050" i="1" dirty="0" err="1"/>
                    <a:t>leakoff</a:t>
                  </a:r>
                  <a:r>
                    <a:rPr lang="es-AR" sz="1050" i="1" dirty="0"/>
                    <a:t>) Nueva zona</a:t>
                  </a:r>
                </a:p>
                <a:p>
                  <a:pPr marL="342900" indent="-342900">
                    <a:buFont typeface="+mj-lt"/>
                    <a:buAutoNum type="arabicPeriod"/>
                  </a:pPr>
                  <a:r>
                    <a:rPr lang="es-AR" sz="1050" i="1" dirty="0"/>
                    <a:t>Evaluación del Micro </a:t>
                  </a:r>
                  <a:r>
                    <a:rPr lang="es-AR" sz="1050" i="1" dirty="0" err="1"/>
                    <a:t>fallof</a:t>
                  </a:r>
                  <a:r>
                    <a:rPr lang="es-AR" sz="1050" i="1" dirty="0"/>
                    <a:t> –  identificar si existe conexión con la zona previa (línea de tendencia)</a:t>
                  </a:r>
                </a:p>
                <a:p>
                  <a:pPr marL="342900" indent="-342900">
                    <a:buFont typeface="+mj-lt"/>
                    <a:buAutoNum type="arabicPeriod"/>
                  </a:pPr>
                  <a:endParaRPr lang="es-AR" sz="1100" dirty="0"/>
                </a:p>
                <a:p>
                  <a:r>
                    <a:rPr lang="es-AR" sz="1100" b="1" u="sng" dirty="0"/>
                    <a:t>STEP#4/5</a:t>
                  </a:r>
                </a:p>
                <a:p>
                  <a:pPr marL="342900" indent="-342900">
                    <a:buFont typeface="+mj-lt"/>
                    <a:buAutoNum type="arabicPeriod"/>
                  </a:pPr>
                  <a:r>
                    <a:rPr lang="es-AR" sz="1050" i="1" dirty="0"/>
                    <a:t>Inyecta a formación 25bbl de fluido (</a:t>
                  </a:r>
                  <a:r>
                    <a:rPr lang="es-AR" sz="1050" i="1" dirty="0" err="1"/>
                    <a:t>Minifrac</a:t>
                  </a:r>
                  <a:r>
                    <a:rPr lang="es-AR" sz="1050" i="1" dirty="0"/>
                    <a:t>).</a:t>
                  </a:r>
                </a:p>
                <a:p>
                  <a:pPr marL="342900" indent="-342900">
                    <a:buFont typeface="+mj-lt"/>
                    <a:buAutoNum type="arabicPeriod"/>
                  </a:pPr>
                  <a:r>
                    <a:rPr lang="es-AR" sz="1050" i="1" dirty="0"/>
                    <a:t>Registra declinación de presión (</a:t>
                  </a:r>
                  <a:r>
                    <a:rPr lang="es-AR" sz="1050" i="1" dirty="0" err="1"/>
                    <a:t>Leakoff</a:t>
                  </a:r>
                  <a:r>
                    <a:rPr lang="es-AR" sz="1050" i="1" dirty="0"/>
                    <a:t>)</a:t>
                  </a:r>
                </a:p>
                <a:p>
                  <a:pPr marL="342900" indent="-342900">
                    <a:buFont typeface="+mj-lt"/>
                    <a:buAutoNum type="arabicPeriod"/>
                  </a:pPr>
                  <a:r>
                    <a:rPr lang="es-AR" sz="1050" i="1" dirty="0"/>
                    <a:t>Evaluación vs Línea tendencia PD identifica  comunicación hidráulica → afectación según diferentes cl spacing</a:t>
                  </a:r>
                  <a:endParaRPr lang="es-AR" sz="1100" i="1" dirty="0"/>
                </a:p>
              </p:txBody>
            </p:sp>
          </p:grp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6B039105-E66D-4723-9087-BBB79C1F0D78}"/>
                  </a:ext>
                </a:extLst>
              </p:cNvPr>
              <p:cNvSpPr/>
              <p:nvPr/>
            </p:nvSpPr>
            <p:spPr bwMode="auto">
              <a:xfrm>
                <a:off x="1960974" y="2823694"/>
                <a:ext cx="2011680" cy="274320"/>
              </a:xfrm>
              <a:prstGeom prst="rect">
                <a:avLst/>
              </a:prstGeom>
              <a:noFill/>
              <a:ln w="38100" cap="flat" cmpd="sng" algn="ctr">
                <a:solidFill>
                  <a:srgbClr val="FF9900"/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45720" rIns="91440" bIns="45720" numCol="1" rtlCol="0" anchor="b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s-AR" sz="2600" b="0" i="0" u="none" strike="noStrike" cap="none" normalizeH="0" baseline="0">
                  <a:ln>
                    <a:noFill/>
                  </a:ln>
                  <a:solidFill>
                    <a:schemeClr val="accent1"/>
                  </a:solidFill>
                  <a:effectLst/>
                  <a:latin typeface="Arial" pitchFamily="-28" charset="-52"/>
                </a:endParaRPr>
              </a:p>
            </p:txBody>
          </p:sp>
        </p:grp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702BDA9C-F4D0-452B-B459-4E36BF0ABD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43215" b="30895"/>
            <a:stretch/>
          </p:blipFill>
          <p:spPr>
            <a:xfrm>
              <a:off x="9451350" y="3658096"/>
              <a:ext cx="2739592" cy="82861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883116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52454" y="103669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AR" sz="2800" noProof="1"/>
              <a:t>Pump-down Diagnostic (PdD) – Resultados Preliminares</a:t>
            </a:r>
            <a:endParaRPr lang="en-US" sz="2800" dirty="0"/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D67AEA43-18A9-44A9-B3B8-F1D4019BD499}"/>
              </a:ext>
            </a:extLst>
          </p:cNvPr>
          <p:cNvGrpSpPr/>
          <p:nvPr/>
        </p:nvGrpSpPr>
        <p:grpSpPr>
          <a:xfrm>
            <a:off x="104733" y="1511510"/>
            <a:ext cx="11982534" cy="2636032"/>
            <a:chOff x="116418" y="837027"/>
            <a:chExt cx="11982534" cy="2636032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93541B77-7C93-46E5-A3DF-CE5A9BE6E4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6418" y="837027"/>
              <a:ext cx="9344109" cy="2636032"/>
            </a:xfrm>
            <a:prstGeom prst="rect">
              <a:avLst/>
            </a:prstGeom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04CE865B-0FB3-4499-A599-DA7DF56501D0}"/>
                </a:ext>
              </a:extLst>
            </p:cNvPr>
            <p:cNvSpPr/>
            <p:nvPr/>
          </p:nvSpPr>
          <p:spPr bwMode="auto">
            <a:xfrm>
              <a:off x="9460527" y="2258695"/>
              <a:ext cx="2638425" cy="92333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3810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45720" rIns="91440" bIns="45720" numCol="1" rtlCol="0" anchor="b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AR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-28" charset="-52"/>
                </a:rPr>
                <a:t>Mayor comunicación hidráulica con espaciamientos de 6m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CE729E6E-79FB-44D0-B9E3-8594216F91A2}"/>
              </a:ext>
            </a:extLst>
          </p:cNvPr>
          <p:cNvGrpSpPr/>
          <p:nvPr/>
        </p:nvGrpSpPr>
        <p:grpSpPr>
          <a:xfrm>
            <a:off x="111706" y="4147542"/>
            <a:ext cx="11563977" cy="2791296"/>
            <a:chOff x="111706" y="3730292"/>
            <a:chExt cx="11563977" cy="2791296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0978BDB8-81FB-4126-B5DB-728C47D0A5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24192" y="3730292"/>
              <a:ext cx="7951491" cy="2791296"/>
            </a:xfrm>
            <a:prstGeom prst="rect">
              <a:avLst/>
            </a:prstGeom>
          </p:spPr>
        </p:pic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8AC83185-45B9-4698-924C-59C60AC4D151}"/>
                </a:ext>
              </a:extLst>
            </p:cNvPr>
            <p:cNvSpPr/>
            <p:nvPr/>
          </p:nvSpPr>
          <p:spPr bwMode="auto">
            <a:xfrm>
              <a:off x="111706" y="4301211"/>
              <a:ext cx="3335970" cy="1477328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3810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45720" rIns="91440" bIns="45720" numCol="1" rtlCol="0" anchor="b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s-AR" b="1" dirty="0">
                  <a:solidFill>
                    <a:schemeClr val="bg1"/>
                  </a:solidFill>
                  <a:latin typeface="Arial" pitchFamily="-28" charset="-52"/>
                </a:rPr>
                <a:t>Se identifican algunas relaciones y tendencias: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s-AR" b="1" dirty="0">
                <a:solidFill>
                  <a:schemeClr val="bg1"/>
                </a:solidFill>
                <a:latin typeface="Arial" pitchFamily="-28" charset="-52"/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s-AR" b="1" dirty="0">
                  <a:solidFill>
                    <a:schemeClr val="bg1"/>
                  </a:solidFill>
                  <a:latin typeface="Arial" pitchFamily="-28" charset="-52"/>
                </a:rPr>
                <a:t>&gt;</a:t>
              </a:r>
              <a:r>
                <a:rPr kumimoji="0" lang="es-AR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-28" charset="-52"/>
                </a:rPr>
                <a:t> Breakdown &gt; F</a:t>
              </a:r>
              <a:r>
                <a:rPr lang="es-AR" b="1" dirty="0">
                  <a:solidFill>
                    <a:schemeClr val="bg1"/>
                  </a:solidFill>
                  <a:latin typeface="Arial" pitchFamily="-28" charset="-52"/>
                </a:rPr>
                <a:t>ricción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AR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-28" charset="-52"/>
                </a:rPr>
                <a:t>Perf P5min proxy Shmin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65793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35165" y="785491"/>
            <a:ext cx="10923057" cy="755650"/>
          </a:xfrm>
          <a:prstGeom prst="rect">
            <a:avLst/>
          </a:prstGeom>
        </p:spPr>
        <p:txBody>
          <a:bodyPr/>
          <a:lstStyle/>
          <a:p>
            <a:r>
              <a:rPr lang="es-AR" sz="2800" noProof="1"/>
              <a:t>Water Hammer Post-Frac – Información Técnica</a:t>
            </a:r>
            <a:endParaRPr lang="en-US" sz="2800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153B32C-4EF0-4C72-A4BB-3C9619012D13}"/>
              </a:ext>
            </a:extLst>
          </p:cNvPr>
          <p:cNvGrpSpPr/>
          <p:nvPr/>
        </p:nvGrpSpPr>
        <p:grpSpPr>
          <a:xfrm>
            <a:off x="114301" y="1965414"/>
            <a:ext cx="4190999" cy="1648433"/>
            <a:chOff x="350554" y="1995477"/>
            <a:chExt cx="6124823" cy="2580747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CD78804A-4386-488A-AF70-4DE124218ED6}"/>
                </a:ext>
              </a:extLst>
            </p:cNvPr>
            <p:cNvGrpSpPr/>
            <p:nvPr/>
          </p:nvGrpSpPr>
          <p:grpSpPr>
            <a:xfrm>
              <a:off x="350554" y="1995477"/>
              <a:ext cx="6124823" cy="2580747"/>
              <a:chOff x="629232" y="2430915"/>
              <a:chExt cx="6124823" cy="2580747"/>
            </a:xfrm>
          </p:grpSpPr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5EE2AACC-5CFE-4A33-9585-E0D956B70C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29232" y="2430915"/>
                <a:ext cx="6124823" cy="2580747"/>
              </a:xfrm>
              <a:prstGeom prst="rect">
                <a:avLst/>
              </a:prstGeom>
            </p:spPr>
          </p:pic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FA69C980-617B-4FBF-A77B-6545FD8FDFB3}"/>
                  </a:ext>
                </a:extLst>
              </p:cNvPr>
              <p:cNvSpPr txBox="1"/>
              <p:nvPr/>
            </p:nvSpPr>
            <p:spPr>
              <a:xfrm>
                <a:off x="4852064" y="4395806"/>
                <a:ext cx="1591652" cy="382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AR" sz="1200" b="1" dirty="0">
                    <a:solidFill>
                      <a:schemeClr val="accent1"/>
                    </a:solidFill>
                  </a:rPr>
                  <a:t>SPE-185087</a:t>
                </a:r>
              </a:p>
            </p:txBody>
          </p:sp>
        </p:grp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4EAA3ADB-D472-440F-972F-83D2958CF29B}"/>
                </a:ext>
              </a:extLst>
            </p:cNvPr>
            <p:cNvSpPr/>
            <p:nvPr/>
          </p:nvSpPr>
          <p:spPr bwMode="auto">
            <a:xfrm>
              <a:off x="2386486" y="2534284"/>
              <a:ext cx="574765" cy="209006"/>
            </a:xfrm>
            <a:prstGeom prst="rect">
              <a:avLst/>
            </a:prstGeom>
            <a:solidFill>
              <a:srgbClr val="FFFF00">
                <a:alpha val="25000"/>
              </a:srgb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45720" rIns="91440" bIns="45720" numCol="1" rtlCol="0" anchor="b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AR" sz="2600" b="0" i="0" u="none" strike="noStrike" cap="none" normalizeH="0" baseline="0">
                <a:ln>
                  <a:noFill/>
                </a:ln>
                <a:solidFill>
                  <a:schemeClr val="accent1"/>
                </a:solidFill>
                <a:effectLst/>
                <a:latin typeface="Arial" pitchFamily="-28" charset="-52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34AA2C4-CD8C-4AD8-AC34-5B90478C75C6}"/>
                </a:ext>
              </a:extLst>
            </p:cNvPr>
            <p:cNvSpPr/>
            <p:nvPr/>
          </p:nvSpPr>
          <p:spPr bwMode="auto">
            <a:xfrm>
              <a:off x="2708704" y="4094035"/>
              <a:ext cx="652806" cy="209006"/>
            </a:xfrm>
            <a:prstGeom prst="rect">
              <a:avLst/>
            </a:prstGeom>
            <a:solidFill>
              <a:srgbClr val="FFFF00">
                <a:alpha val="25000"/>
              </a:srgb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45720" rIns="91440" bIns="45720" numCol="1" rtlCol="0" anchor="b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AR" sz="2600" b="0" i="0" u="none" strike="noStrike" cap="none" normalizeH="0" baseline="0">
                <a:ln>
                  <a:noFill/>
                </a:ln>
                <a:solidFill>
                  <a:schemeClr val="accent1"/>
                </a:solidFill>
                <a:effectLst/>
                <a:latin typeface="Arial" pitchFamily="-28" charset="-52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B542D591-F0FE-4B70-80A8-C084BF234010}"/>
                </a:ext>
              </a:extLst>
            </p:cNvPr>
            <p:cNvSpPr/>
            <p:nvPr/>
          </p:nvSpPr>
          <p:spPr bwMode="auto">
            <a:xfrm>
              <a:off x="3361510" y="2976089"/>
              <a:ext cx="652806" cy="209006"/>
            </a:xfrm>
            <a:prstGeom prst="rect">
              <a:avLst/>
            </a:prstGeom>
            <a:solidFill>
              <a:srgbClr val="FFFF00">
                <a:alpha val="25000"/>
              </a:srgb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45720" rIns="91440" bIns="45720" numCol="1" rtlCol="0" anchor="b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AR" sz="2600" b="0" i="0" u="none" strike="noStrike" cap="none" normalizeH="0" baseline="0">
                <a:ln>
                  <a:noFill/>
                </a:ln>
                <a:solidFill>
                  <a:schemeClr val="accent1"/>
                </a:solidFill>
                <a:effectLst/>
                <a:latin typeface="Arial" pitchFamily="-28" charset="-52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8B101B9B-EFBF-44E6-A933-E66892486B54}"/>
                </a:ext>
              </a:extLst>
            </p:cNvPr>
            <p:cNvSpPr/>
            <p:nvPr/>
          </p:nvSpPr>
          <p:spPr bwMode="auto">
            <a:xfrm rot="16200000">
              <a:off x="1357496" y="2834684"/>
              <a:ext cx="809807" cy="209006"/>
            </a:xfrm>
            <a:prstGeom prst="rect">
              <a:avLst/>
            </a:prstGeom>
            <a:solidFill>
              <a:srgbClr val="FFFF00">
                <a:alpha val="25000"/>
              </a:srgb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45720" rIns="91440" bIns="45720" numCol="1" rtlCol="0" anchor="b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AR" sz="2600" b="0" i="0" u="none" strike="noStrike" cap="none" normalizeH="0" baseline="0">
                <a:ln>
                  <a:noFill/>
                </a:ln>
                <a:solidFill>
                  <a:schemeClr val="accent1"/>
                </a:solidFill>
                <a:effectLst/>
                <a:latin typeface="Arial" pitchFamily="-28" charset="-52"/>
              </a:endParaRP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E8B541D1-CE15-4F48-9162-437C1C284569}"/>
              </a:ext>
            </a:extLst>
          </p:cNvPr>
          <p:cNvSpPr txBox="1"/>
          <p:nvPr/>
        </p:nvSpPr>
        <p:spPr>
          <a:xfrm>
            <a:off x="2879919" y="1742055"/>
            <a:ext cx="3094074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400" dirty="0"/>
              <a:t>Variables determinadas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AR" sz="1200" i="1" dirty="0">
                <a:solidFill>
                  <a:srgbClr val="C00000"/>
                </a:solidFill>
              </a:rPr>
              <a:t>Periodo (</a:t>
            </a:r>
            <a:r>
              <a:rPr lang="es-AR" sz="1200" i="1" dirty="0" err="1">
                <a:solidFill>
                  <a:srgbClr val="C00000"/>
                </a:solidFill>
              </a:rPr>
              <a:t>sec</a:t>
            </a:r>
            <a:r>
              <a:rPr lang="es-AR" sz="1200" i="1" dirty="0">
                <a:solidFill>
                  <a:srgbClr val="C00000"/>
                </a:solidFill>
              </a:rPr>
              <a:t>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AR" sz="1200" i="1" dirty="0">
                <a:solidFill>
                  <a:srgbClr val="C00000"/>
                </a:solidFill>
              </a:rPr>
              <a:t>Tasa de Decaimiento (1/</a:t>
            </a:r>
            <a:r>
              <a:rPr lang="es-AR" sz="1200" i="1" dirty="0" err="1">
                <a:solidFill>
                  <a:srgbClr val="C00000"/>
                </a:solidFill>
              </a:rPr>
              <a:t>sec</a:t>
            </a:r>
            <a:r>
              <a:rPr lang="es-AR" sz="1200" i="1" dirty="0">
                <a:solidFill>
                  <a:srgbClr val="C00000"/>
                </a:solidFill>
              </a:rPr>
              <a:t>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AR" sz="1200" i="1" dirty="0">
                <a:solidFill>
                  <a:srgbClr val="C00000"/>
                </a:solidFill>
              </a:rPr>
              <a:t>Amplitud (psi)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AR" sz="1200" i="1" dirty="0">
                <a:solidFill>
                  <a:srgbClr val="C00000"/>
                </a:solidFill>
              </a:rPr>
              <a:t>Duración (</a:t>
            </a:r>
            <a:r>
              <a:rPr lang="es-AR" sz="1200" i="1" dirty="0" err="1">
                <a:solidFill>
                  <a:srgbClr val="C00000"/>
                </a:solidFill>
              </a:rPr>
              <a:t>sec</a:t>
            </a:r>
            <a:r>
              <a:rPr lang="es-AR" sz="1200" i="1" dirty="0">
                <a:solidFill>
                  <a:srgbClr val="C00000"/>
                </a:solidFill>
              </a:rPr>
              <a:t>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AR" sz="1200" i="1" dirty="0">
                <a:solidFill>
                  <a:srgbClr val="C00000"/>
                </a:solidFill>
              </a:rPr>
              <a:t>Nº Ciclos </a:t>
            </a:r>
            <a:r>
              <a:rPr lang="es-AR" sz="1200" i="1" dirty="0"/>
              <a:t>(numero de periodos)</a:t>
            </a:r>
            <a:endParaRPr lang="es-AR" sz="1400" i="1" dirty="0"/>
          </a:p>
        </p:txBody>
      </p:sp>
      <p:sp>
        <p:nvSpPr>
          <p:cNvPr id="40" name="Content Placeholder 2">
            <a:extLst>
              <a:ext uri="{FF2B5EF4-FFF2-40B4-BE49-F238E27FC236}">
                <a16:creationId xmlns:a16="http://schemas.microsoft.com/office/drawing/2014/main" id="{7AAB7904-6CAF-4FCE-BA97-6CB76B1C2B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2937" y="1140690"/>
            <a:ext cx="10847514" cy="982871"/>
          </a:xfrm>
        </p:spPr>
        <p:txBody>
          <a:bodyPr/>
          <a:lstStyle/>
          <a:p>
            <a:pPr marL="0" indent="0" algn="just">
              <a:buNone/>
            </a:pPr>
            <a:r>
              <a:rPr lang="es-AR" sz="1600" dirty="0"/>
              <a:t>Se procedió a determinar la variables del WH según lo indicado en varios SPE. Se consideró una ventana de tiempo para el análisis, el </a:t>
            </a:r>
            <a:r>
              <a:rPr lang="es-AR" sz="1600" dirty="0" err="1"/>
              <a:t>cutoff</a:t>
            </a:r>
            <a:r>
              <a:rPr lang="es-AR" sz="1600" dirty="0"/>
              <a:t> utilizado fue de 100psi, a partir del cual se considero la presión estabilizada y finalizaba el segmento de estudio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DF35AF3-551F-4042-9D58-9571A52E5874}"/>
              </a:ext>
            </a:extLst>
          </p:cNvPr>
          <p:cNvGrpSpPr/>
          <p:nvPr/>
        </p:nvGrpSpPr>
        <p:grpSpPr>
          <a:xfrm>
            <a:off x="259477" y="3814761"/>
            <a:ext cx="5026898" cy="2551613"/>
            <a:chOff x="227830" y="4032658"/>
            <a:chExt cx="4870685" cy="232724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E854889-9DD1-497E-AB1C-129B4C0256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7830" y="4032658"/>
              <a:ext cx="4853590" cy="2327248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35327226-73C7-408A-8C6A-0F9FDE7E543D}"/>
                </a:ext>
              </a:extLst>
            </p:cNvPr>
            <p:cNvSpPr txBox="1"/>
            <p:nvPr/>
          </p:nvSpPr>
          <p:spPr>
            <a:xfrm>
              <a:off x="3862283" y="5553691"/>
              <a:ext cx="123623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AR" sz="1200" b="1" dirty="0">
                  <a:solidFill>
                    <a:schemeClr val="accent1"/>
                  </a:solidFill>
                </a:rPr>
                <a:t>SPE-179107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A8D7E609-6707-40D6-B1DB-3A74F9F6DF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0284" y="2903482"/>
            <a:ext cx="6577415" cy="3699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897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21941" y="845813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AR" sz="2800" noProof="1"/>
              <a:t>Water Hammer Post-Frac – Resultados Preliminares</a:t>
            </a:r>
            <a:endParaRPr lang="en-US" sz="2800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B9BA434-8DAE-4680-AE6D-A1C2B8D0769F}"/>
              </a:ext>
            </a:extLst>
          </p:cNvPr>
          <p:cNvGrpSpPr/>
          <p:nvPr/>
        </p:nvGrpSpPr>
        <p:grpSpPr>
          <a:xfrm>
            <a:off x="221941" y="1260629"/>
            <a:ext cx="10983615" cy="5566498"/>
            <a:chOff x="257175" y="614136"/>
            <a:chExt cx="10948381" cy="6212992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C82937F-BF6E-4426-B1F0-94DB6FC70A7B}"/>
                </a:ext>
              </a:extLst>
            </p:cNvPr>
            <p:cNvPicPr>
              <a:picLocks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7175" y="670724"/>
              <a:ext cx="10948381" cy="5679737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FA19342-31FA-4447-9D1A-5CBFCA5E25E1}"/>
                </a:ext>
              </a:extLst>
            </p:cNvPr>
            <p:cNvSpPr/>
            <p:nvPr/>
          </p:nvSpPr>
          <p:spPr bwMode="auto">
            <a:xfrm>
              <a:off x="897775" y="2292874"/>
              <a:ext cx="2892829" cy="685800"/>
            </a:xfrm>
            <a:prstGeom prst="rect">
              <a:avLst/>
            </a:prstGeom>
            <a:noFill/>
            <a:ln w="12700" cap="flat" cmpd="sng" algn="ctr">
              <a:solidFill>
                <a:srgbClr val="C00000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45720" rIns="91440" bIns="45720" numCol="1" rtlCol="0" anchor="b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AR" sz="2600" b="0" i="0" u="none" strike="noStrike" cap="none" normalizeH="0" baseline="0">
                <a:ln>
                  <a:noFill/>
                </a:ln>
                <a:solidFill>
                  <a:schemeClr val="accent1"/>
                </a:solidFill>
                <a:effectLst/>
                <a:latin typeface="Arial" pitchFamily="-28" charset="-52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F0974E0-1927-436E-8C84-CA3983C2B977}"/>
                </a:ext>
              </a:extLst>
            </p:cNvPr>
            <p:cNvSpPr txBox="1"/>
            <p:nvPr/>
          </p:nvSpPr>
          <p:spPr>
            <a:xfrm>
              <a:off x="3521381" y="2107318"/>
              <a:ext cx="43226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AR" sz="1200" b="1" dirty="0" err="1"/>
                <a:t>Ov</a:t>
              </a:r>
              <a:endParaRPr lang="es-AR" sz="1200" b="1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05B2873-6F52-4F36-8E0C-A1855EC2CE05}"/>
                </a:ext>
              </a:extLst>
            </p:cNvPr>
            <p:cNvSpPr txBox="1"/>
            <p:nvPr/>
          </p:nvSpPr>
          <p:spPr>
            <a:xfrm>
              <a:off x="1963189" y="953249"/>
              <a:ext cx="43226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AR" sz="1200" b="1" dirty="0" err="1"/>
                <a:t>Ov</a:t>
              </a:r>
              <a:endParaRPr lang="es-AR" sz="1200" b="1" dirty="0"/>
            </a:p>
          </p:txBody>
        </p:sp>
        <p:sp>
          <p:nvSpPr>
            <p:cNvPr id="14" name="Down Arrow 36">
              <a:extLst>
                <a:ext uri="{FF2B5EF4-FFF2-40B4-BE49-F238E27FC236}">
                  <a16:creationId xmlns:a16="http://schemas.microsoft.com/office/drawing/2014/main" id="{3577ABBD-76D6-4E88-9289-8EE5BF6E94E2}"/>
                </a:ext>
              </a:extLst>
            </p:cNvPr>
            <p:cNvSpPr/>
            <p:nvPr/>
          </p:nvSpPr>
          <p:spPr bwMode="auto">
            <a:xfrm>
              <a:off x="3157536" y="2333445"/>
              <a:ext cx="74815" cy="191192"/>
            </a:xfrm>
            <a:prstGeom prst="downArrow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45720" rIns="91440" bIns="45720" numCol="1" rtlCol="0" anchor="b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AR" sz="2600" b="0" i="0" u="none" strike="noStrike" cap="none" normalizeH="0" baseline="0">
                <a:ln>
                  <a:noFill/>
                </a:ln>
                <a:solidFill>
                  <a:schemeClr val="accent1"/>
                </a:solidFill>
                <a:effectLst/>
                <a:latin typeface="Arial" pitchFamily="-28" charset="-52"/>
              </a:endParaRPr>
            </a:p>
          </p:txBody>
        </p:sp>
        <p:sp>
          <p:nvSpPr>
            <p:cNvPr id="15" name="Down Arrow 37">
              <a:extLst>
                <a:ext uri="{FF2B5EF4-FFF2-40B4-BE49-F238E27FC236}">
                  <a16:creationId xmlns:a16="http://schemas.microsoft.com/office/drawing/2014/main" id="{35C36641-8552-49EA-A5D2-19719260CD51}"/>
                </a:ext>
              </a:extLst>
            </p:cNvPr>
            <p:cNvSpPr/>
            <p:nvPr/>
          </p:nvSpPr>
          <p:spPr bwMode="auto">
            <a:xfrm rot="10800000">
              <a:off x="3204154" y="1691209"/>
              <a:ext cx="89553" cy="210422"/>
            </a:xfrm>
            <a:prstGeom prst="downArrow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45720" rIns="91440" bIns="45720" numCol="1" rtlCol="0" anchor="b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AR" sz="2600" b="0" i="0" u="none" strike="noStrike" cap="none" normalizeH="0" baseline="0">
                <a:ln>
                  <a:noFill/>
                </a:ln>
                <a:solidFill>
                  <a:schemeClr val="accent1"/>
                </a:solidFill>
                <a:effectLst/>
                <a:latin typeface="Arial" pitchFamily="-28" charset="-52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67BD40E-E629-43B1-8E2C-ABA9E6F29F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35443" y="1055556"/>
              <a:ext cx="1026976" cy="571015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BBA2922-4B46-440A-B21B-3BEEBEA107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817760" y="2524637"/>
              <a:ext cx="1016830" cy="568187"/>
            </a:xfrm>
            <a:prstGeom prst="rect">
              <a:avLst/>
            </a:prstGeom>
          </p:spPr>
        </p:pic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3F9C871-8302-4242-9D73-DEFDDB25B4AB}"/>
                </a:ext>
              </a:extLst>
            </p:cNvPr>
            <p:cNvCxnSpPr/>
            <p:nvPr/>
          </p:nvCxnSpPr>
          <p:spPr bwMode="auto">
            <a:xfrm flipV="1">
              <a:off x="6006018" y="697580"/>
              <a:ext cx="0" cy="256032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CA8BA2E-06C7-48DE-970F-8568310156A0}"/>
                </a:ext>
              </a:extLst>
            </p:cNvPr>
            <p:cNvSpPr txBox="1"/>
            <p:nvPr/>
          </p:nvSpPr>
          <p:spPr>
            <a:xfrm>
              <a:off x="6014331" y="716606"/>
              <a:ext cx="1450498" cy="276999"/>
            </a:xfrm>
            <a:prstGeom prst="rect">
              <a:avLst/>
            </a:prstGeom>
            <a:solidFill>
              <a:srgbClr val="00B050">
                <a:alpha val="20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AR" sz="1200" b="1" dirty="0"/>
                <a:t>Post FG →  &lt;</a:t>
              </a:r>
              <a:r>
                <a:rPr lang="es-AR" sz="1200" b="1" dirty="0" err="1"/>
                <a:t>Ov</a:t>
              </a:r>
              <a:endParaRPr lang="es-AR" sz="1200" b="1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9BBDCC8E-D133-4FA8-B6B6-1A0CFE67F9E2}"/>
                </a:ext>
              </a:extLst>
            </p:cNvPr>
            <p:cNvSpPr/>
            <p:nvPr/>
          </p:nvSpPr>
          <p:spPr bwMode="auto">
            <a:xfrm>
              <a:off x="6014332" y="3047104"/>
              <a:ext cx="1450498" cy="111732"/>
            </a:xfrm>
            <a:prstGeom prst="rect">
              <a:avLst/>
            </a:prstGeom>
            <a:solidFill>
              <a:srgbClr val="FFFF00">
                <a:alpha val="10000"/>
              </a:srgbClr>
            </a:solidFill>
            <a:ln w="12700" cap="flat" cmpd="sng" algn="ctr">
              <a:solidFill>
                <a:srgbClr val="C00000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45720" rIns="91440" bIns="45720" numCol="1" rtlCol="0" anchor="b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AR" sz="2600" b="0" i="0" u="none" strike="noStrike" cap="none" normalizeH="0" baseline="0">
                <a:ln>
                  <a:noFill/>
                </a:ln>
                <a:solidFill>
                  <a:schemeClr val="accent1"/>
                </a:solidFill>
                <a:effectLst/>
                <a:latin typeface="Arial" pitchFamily="-28" charset="-52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A0EA385-D639-4C2A-8B1A-D11510CFF78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71548" y="3278843"/>
              <a:ext cx="3034595" cy="413738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0BADCB3C-3DF8-455D-9A82-5846EBBF7C8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293707" y="3523781"/>
              <a:ext cx="1247954" cy="196308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9B61B616-AD32-481B-99BF-61451F81C0ED}"/>
                </a:ext>
              </a:extLst>
            </p:cNvPr>
            <p:cNvSpPr/>
            <p:nvPr/>
          </p:nvSpPr>
          <p:spPr bwMode="auto">
            <a:xfrm>
              <a:off x="7606143" y="670724"/>
              <a:ext cx="798024" cy="384832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45720" rIns="91440" bIns="45720" numCol="1" rtlCol="0" anchor="b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AR" sz="2600" b="0" i="0" u="none" strike="noStrike" cap="none" normalizeH="0" baseline="0">
                <a:ln>
                  <a:noFill/>
                </a:ln>
                <a:solidFill>
                  <a:schemeClr val="accent1"/>
                </a:solidFill>
                <a:effectLst/>
                <a:latin typeface="Arial" pitchFamily="-28" charset="-52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05B4632-7C4C-4546-9B1C-87F0F9663517}"/>
                </a:ext>
              </a:extLst>
            </p:cNvPr>
            <p:cNvSpPr txBox="1"/>
            <p:nvPr/>
          </p:nvSpPr>
          <p:spPr>
            <a:xfrm>
              <a:off x="7938800" y="716606"/>
              <a:ext cx="3083876" cy="276999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AR" sz="1200" b="1" dirty="0">
                  <a:solidFill>
                    <a:schemeClr val="bg1"/>
                  </a:solidFill>
                </a:rPr>
                <a:t> &gt;</a:t>
              </a:r>
              <a:r>
                <a:rPr lang="es-AR" sz="1050" b="1" dirty="0">
                  <a:solidFill>
                    <a:schemeClr val="bg1"/>
                  </a:solidFill>
                </a:rPr>
                <a:t>decay     SD → MD = HD → UHD   &lt;decay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C01118F4-AA63-4519-98B7-BBFA88F125DC}"/>
                </a:ext>
              </a:extLst>
            </p:cNvPr>
            <p:cNvSpPr/>
            <p:nvPr/>
          </p:nvSpPr>
          <p:spPr bwMode="auto">
            <a:xfrm>
              <a:off x="3917684" y="614136"/>
              <a:ext cx="798024" cy="384832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45720" rIns="91440" bIns="45720" numCol="1" rtlCol="0" anchor="b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AR" sz="2600" b="0" i="0" u="none" strike="noStrike" cap="none" normalizeH="0" baseline="0">
                <a:ln>
                  <a:noFill/>
                </a:ln>
                <a:solidFill>
                  <a:schemeClr val="accent1"/>
                </a:solidFill>
                <a:effectLst/>
                <a:latin typeface="Arial" pitchFamily="-28" charset="-52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588E8B8-A4B0-41F6-BA72-75E8810A0568}"/>
                </a:ext>
              </a:extLst>
            </p:cNvPr>
            <p:cNvSpPr txBox="1"/>
            <p:nvPr/>
          </p:nvSpPr>
          <p:spPr>
            <a:xfrm>
              <a:off x="4566879" y="720366"/>
              <a:ext cx="1430826" cy="276999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AR" sz="1200" b="1" dirty="0"/>
                <a:t>Post FG →  &gt;</a:t>
              </a:r>
              <a:r>
                <a:rPr lang="es-AR" sz="1200" b="1" dirty="0" err="1"/>
                <a:t>Ov</a:t>
              </a:r>
              <a:endParaRPr lang="es-AR" sz="1200" b="1" dirty="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B7FF97D-3B4B-4766-A6D5-2F7F7C5BE543}"/>
                </a:ext>
              </a:extLst>
            </p:cNvPr>
            <p:cNvSpPr txBox="1"/>
            <p:nvPr/>
          </p:nvSpPr>
          <p:spPr>
            <a:xfrm>
              <a:off x="1340007" y="6519351"/>
              <a:ext cx="3321224" cy="307777"/>
            </a:xfrm>
            <a:prstGeom prst="rect">
              <a:avLst/>
            </a:prstGeom>
            <a:solidFill>
              <a:schemeClr val="accent1"/>
            </a:solidFill>
            <a:ln w="28575">
              <a:solidFill>
                <a:srgbClr val="00B0F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AR" sz="1400" i="1" dirty="0">
                  <a:solidFill>
                    <a:schemeClr val="bg1"/>
                  </a:solidFill>
                </a:rPr>
                <a:t>Decay → &gt; relación con Complejidad</a:t>
              </a:r>
              <a:endParaRPr lang="es-AR" b="1" dirty="0">
                <a:solidFill>
                  <a:srgbClr val="FFFF00"/>
                </a:solidFill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D1F033D-752E-4DC8-BF0C-AF8600F6E10C}"/>
                </a:ext>
              </a:extLst>
            </p:cNvPr>
            <p:cNvSpPr txBox="1"/>
            <p:nvPr/>
          </p:nvSpPr>
          <p:spPr>
            <a:xfrm>
              <a:off x="8279478" y="6515117"/>
              <a:ext cx="2851265" cy="307777"/>
            </a:xfrm>
            <a:prstGeom prst="rect">
              <a:avLst/>
            </a:prstGeom>
            <a:solidFill>
              <a:schemeClr val="accent1"/>
            </a:solidFill>
            <a:ln w="28575">
              <a:solidFill>
                <a:srgbClr val="00B0F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AR" sz="1400" i="1" dirty="0">
                  <a:solidFill>
                    <a:schemeClr val="bg1"/>
                  </a:solidFill>
                </a:rPr>
                <a:t>Decay → &lt; relación con Diseño</a:t>
              </a:r>
              <a:endParaRPr lang="es-AR" sz="1400" b="1" dirty="0">
                <a:solidFill>
                  <a:srgbClr val="FFFF00"/>
                </a:solidFill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7A739291-6F9E-4AE1-987F-EC03DD3651AE}"/>
                </a:ext>
              </a:extLst>
            </p:cNvPr>
            <p:cNvSpPr/>
            <p:nvPr/>
          </p:nvSpPr>
          <p:spPr bwMode="auto">
            <a:xfrm>
              <a:off x="4750723" y="5882645"/>
              <a:ext cx="1246982" cy="106437"/>
            </a:xfrm>
            <a:prstGeom prst="rect">
              <a:avLst/>
            </a:prstGeom>
            <a:solidFill>
              <a:srgbClr val="FFFF00">
                <a:alpha val="15000"/>
              </a:srgbClr>
            </a:solidFill>
            <a:ln w="12700" cap="flat" cmpd="sng" algn="ctr">
              <a:solidFill>
                <a:srgbClr val="C00000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45720" rIns="91440" bIns="45720" numCol="1" rtlCol="0" anchor="b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AR" sz="2600" b="0" i="0" u="none" strike="noStrike" cap="none" normalizeH="0" baseline="0">
                <a:ln>
                  <a:noFill/>
                </a:ln>
                <a:solidFill>
                  <a:schemeClr val="accent1"/>
                </a:solidFill>
                <a:effectLst/>
                <a:latin typeface="Arial" pitchFamily="-28" charset="-52"/>
              </a:endParaRP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CFF0183-A22A-47AA-8A72-0988EF94ABEC}"/>
                </a:ext>
              </a:extLst>
            </p:cNvPr>
            <p:cNvCxnSpPr/>
            <p:nvPr/>
          </p:nvCxnSpPr>
          <p:spPr bwMode="auto">
            <a:xfrm flipV="1">
              <a:off x="2179320" y="3976106"/>
              <a:ext cx="0" cy="2103120"/>
            </a:xfrm>
            <a:prstGeom prst="line">
              <a:avLst/>
            </a:prstGeom>
            <a:noFill/>
            <a:ln w="9525" cap="flat" cmpd="sng" algn="ctr">
              <a:solidFill>
                <a:srgbClr val="0070C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11ED2E3B-04DD-43AD-AFA3-521EDD654D09}"/>
                </a:ext>
              </a:extLst>
            </p:cNvPr>
            <p:cNvCxnSpPr/>
            <p:nvPr/>
          </p:nvCxnSpPr>
          <p:spPr bwMode="auto">
            <a:xfrm flipV="1">
              <a:off x="4750722" y="3970716"/>
              <a:ext cx="0" cy="2103120"/>
            </a:xfrm>
            <a:prstGeom prst="line">
              <a:avLst/>
            </a:prstGeom>
            <a:noFill/>
            <a:ln w="9525" cap="flat" cmpd="sng" algn="ctr">
              <a:solidFill>
                <a:srgbClr val="0070C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5A1DDE51-C9BD-4739-B7B1-CAAC3F04CAB2}"/>
                </a:ext>
              </a:extLst>
            </p:cNvPr>
            <p:cNvCxnSpPr/>
            <p:nvPr/>
          </p:nvCxnSpPr>
          <p:spPr bwMode="auto">
            <a:xfrm flipV="1">
              <a:off x="7297187" y="3975795"/>
              <a:ext cx="0" cy="2103120"/>
            </a:xfrm>
            <a:prstGeom prst="line">
              <a:avLst/>
            </a:prstGeom>
            <a:noFill/>
            <a:ln w="9525" cap="flat" cmpd="sng" algn="ctr">
              <a:solidFill>
                <a:srgbClr val="0070C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BBB9A831-382C-4C03-99BC-33EB187FCCBB}"/>
                </a:ext>
              </a:extLst>
            </p:cNvPr>
            <p:cNvCxnSpPr/>
            <p:nvPr/>
          </p:nvCxnSpPr>
          <p:spPr bwMode="auto">
            <a:xfrm flipV="1">
              <a:off x="9835339" y="3976106"/>
              <a:ext cx="0" cy="2103120"/>
            </a:xfrm>
            <a:prstGeom prst="line">
              <a:avLst/>
            </a:prstGeom>
            <a:noFill/>
            <a:ln w="9525" cap="flat" cmpd="sng" algn="ctr">
              <a:solidFill>
                <a:srgbClr val="0070C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5213525D-827F-419B-874E-A0AD104A968A}"/>
                </a:ext>
              </a:extLst>
            </p:cNvPr>
            <p:cNvSpPr/>
            <p:nvPr/>
          </p:nvSpPr>
          <p:spPr bwMode="auto">
            <a:xfrm>
              <a:off x="8055032" y="5883321"/>
              <a:ext cx="505757" cy="105762"/>
            </a:xfrm>
            <a:prstGeom prst="rect">
              <a:avLst/>
            </a:prstGeom>
            <a:solidFill>
              <a:srgbClr val="FFFF00">
                <a:alpha val="15000"/>
              </a:srgbClr>
            </a:solidFill>
            <a:ln w="12700" cap="flat" cmpd="sng" algn="ctr">
              <a:solidFill>
                <a:srgbClr val="C00000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45720" rIns="91440" bIns="45720" numCol="1" rtlCol="0" anchor="b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AR" sz="2600" b="0" i="0" u="none" strike="noStrike" cap="none" normalizeH="0" baseline="0">
                <a:ln>
                  <a:noFill/>
                </a:ln>
                <a:solidFill>
                  <a:schemeClr val="accent1"/>
                </a:solidFill>
                <a:effectLst/>
                <a:latin typeface="Arial" pitchFamily="-28" charset="-52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18CCB869-1AD5-4901-B12F-ADE3F5C61E55}"/>
                </a:ext>
              </a:extLst>
            </p:cNvPr>
            <p:cNvSpPr/>
            <p:nvPr/>
          </p:nvSpPr>
          <p:spPr bwMode="auto">
            <a:xfrm>
              <a:off x="9839229" y="5882644"/>
              <a:ext cx="377113" cy="106438"/>
            </a:xfrm>
            <a:prstGeom prst="rect">
              <a:avLst/>
            </a:prstGeom>
            <a:solidFill>
              <a:srgbClr val="FFFF00">
                <a:alpha val="15000"/>
              </a:srgbClr>
            </a:solidFill>
            <a:ln w="12700" cap="flat" cmpd="sng" algn="ctr">
              <a:solidFill>
                <a:srgbClr val="C00000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45720" rIns="91440" bIns="45720" numCol="1" rtlCol="0" anchor="b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AR" sz="2600" b="0" i="0" u="none" strike="noStrike" cap="none" normalizeH="0" baseline="0">
                <a:ln>
                  <a:noFill/>
                </a:ln>
                <a:solidFill>
                  <a:schemeClr val="accent1"/>
                </a:solidFill>
                <a:effectLst/>
                <a:latin typeface="Arial" pitchFamily="-28" charset="-52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592ECE47-EDB5-42A6-ACF8-BC8879487A08}"/>
                </a:ext>
              </a:extLst>
            </p:cNvPr>
            <p:cNvSpPr/>
            <p:nvPr/>
          </p:nvSpPr>
          <p:spPr bwMode="auto">
            <a:xfrm>
              <a:off x="2179316" y="5875007"/>
              <a:ext cx="1271924" cy="114075"/>
            </a:xfrm>
            <a:prstGeom prst="rect">
              <a:avLst/>
            </a:prstGeom>
            <a:solidFill>
              <a:srgbClr val="FFFF00">
                <a:alpha val="15000"/>
              </a:srgbClr>
            </a:solidFill>
            <a:ln w="12700" cap="flat" cmpd="sng" algn="ctr">
              <a:solidFill>
                <a:srgbClr val="C00000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45720" rIns="91440" bIns="45720" numCol="1" rtlCol="0" anchor="b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AR" sz="2600" b="0" i="0" u="none" strike="noStrike" cap="none" normalizeH="0" baseline="0">
                <a:ln>
                  <a:noFill/>
                </a:ln>
                <a:solidFill>
                  <a:schemeClr val="accent1"/>
                </a:solidFill>
                <a:effectLst/>
                <a:latin typeface="Arial" pitchFamily="-28" charset="-5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626840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73A9D8F-9BC2-7339-D76B-5746404A5D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37220" y="2793291"/>
            <a:ext cx="2517559" cy="553591"/>
          </a:xfrm>
        </p:spPr>
        <p:txBody>
          <a:bodyPr/>
          <a:lstStyle/>
          <a:p>
            <a:pPr marL="0" indent="0">
              <a:buNone/>
            </a:pPr>
            <a:r>
              <a:rPr lang="es-AR" sz="4400" dirty="0"/>
              <a:t>Gracias 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8363669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3" name="Slide Number Placeholder 4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011864" y="6392863"/>
            <a:ext cx="187325" cy="18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lnSpc>
                <a:spcPct val="120000"/>
              </a:lnSpc>
              <a:spcBef>
                <a:spcPct val="50000"/>
              </a:spcBef>
              <a:buClr>
                <a:schemeClr val="accent1"/>
              </a:buClr>
              <a:buSzPct val="110000"/>
              <a:buFont typeface="Arial" charset="0"/>
              <a:buChar char="_"/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lnSpc>
                <a:spcPct val="120000"/>
              </a:lnSpc>
              <a:spcBef>
                <a:spcPct val="50000"/>
              </a:spcBef>
              <a:buClr>
                <a:schemeClr val="tx1"/>
              </a:buClr>
              <a:buFont typeface="Arial" charset="0"/>
              <a:buChar char="–"/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lnSpc>
                <a:spcPct val="120000"/>
              </a:lnSpc>
              <a:spcBef>
                <a:spcPct val="50000"/>
              </a:spcBef>
              <a:buClr>
                <a:schemeClr val="tx1"/>
              </a:buClr>
              <a:buFont typeface="Arial" charset="0"/>
              <a:buChar char="­"/>
              <a:defRPr sz="1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fld id="{9ACAC131-383C-4CD7-95C5-F0F7CDBCBE0F}" type="slidenum">
              <a:rPr lang="en-US" altLang="es-AR">
                <a:solidFill>
                  <a:schemeClr val="accent1"/>
                </a:solidFill>
              </a:rPr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t>3</a:t>
            </a:fld>
            <a:endParaRPr lang="en-US" altLang="es-AR">
              <a:solidFill>
                <a:schemeClr val="accent1"/>
              </a:solidFill>
            </a:endParaRPr>
          </a:p>
        </p:txBody>
      </p:sp>
      <p:pic>
        <p:nvPicPr>
          <p:cNvPr id="71685" name="Picture 7" descr="los_molles_agostinelli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325" y="4219426"/>
            <a:ext cx="3009638" cy="2493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6" name="Picture 8" descr="Vaca Muerta_3267306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8514" y="2632375"/>
            <a:ext cx="4822825" cy="362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8" name="Picture 2" descr="image00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253" y="1392957"/>
            <a:ext cx="3290887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2654" y="1900881"/>
            <a:ext cx="2791852" cy="2372413"/>
          </a:xfrm>
        </p:spPr>
      </p:pic>
    </p:spTree>
    <p:extLst>
      <p:ext uri="{BB962C8B-B14F-4D97-AF65-F5344CB8AC3E}">
        <p14:creationId xmlns:p14="http://schemas.microsoft.com/office/powerpoint/2010/main" val="2746393036"/>
      </p:ext>
    </p:extLst>
  </p:cSld>
  <p:clrMapOvr>
    <a:masterClrMapping/>
  </p:clrMapOvr>
  <p:transition advTm="15907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55E54DA-5738-A0B0-D189-B0C9C24A72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1751" y="850705"/>
            <a:ext cx="9090734" cy="5583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325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727A36-05D7-D28D-C640-98AAA2BDCD6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E691628-DDA9-12B0-30E2-875D6D0F21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93289" y="1185169"/>
            <a:ext cx="7615574" cy="5033656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F64FB98-0533-1493-59DA-D24A3A19431C}"/>
              </a:ext>
            </a:extLst>
          </p:cNvPr>
          <p:cNvSpPr/>
          <p:nvPr/>
        </p:nvSpPr>
        <p:spPr>
          <a:xfrm>
            <a:off x="2645545" y="5530788"/>
            <a:ext cx="3311371" cy="14204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C3B370-EE7B-48CA-8537-8B7B030B0D08}"/>
              </a:ext>
            </a:extLst>
          </p:cNvPr>
          <p:cNvSpPr txBox="1"/>
          <p:nvPr/>
        </p:nvSpPr>
        <p:spPr>
          <a:xfrm>
            <a:off x="1902041" y="5830412"/>
            <a:ext cx="609452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/>
              <a:t>Fuente: </a:t>
            </a:r>
            <a:r>
              <a:rPr lang="en-US" sz="900" dirty="0" err="1"/>
              <a:t>GiGa</a:t>
            </a:r>
            <a:r>
              <a:rPr lang="en-US" sz="900" dirty="0"/>
              <a:t> Consulting</a:t>
            </a:r>
          </a:p>
        </p:txBody>
      </p:sp>
    </p:spTree>
    <p:extLst>
      <p:ext uri="{BB962C8B-B14F-4D97-AF65-F5344CB8AC3E}">
        <p14:creationId xmlns:p14="http://schemas.microsoft.com/office/powerpoint/2010/main" val="15513608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994B46D-3D4B-5F7F-ACCE-51872ED5AD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8585" y="1274197"/>
            <a:ext cx="8697367" cy="490276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9F1EB4E-F9A5-D4E6-6BBD-2627BB9EB184}"/>
              </a:ext>
            </a:extLst>
          </p:cNvPr>
          <p:cNvSpPr/>
          <p:nvPr/>
        </p:nvSpPr>
        <p:spPr>
          <a:xfrm>
            <a:off x="9260496" y="3286640"/>
            <a:ext cx="233266" cy="199675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A061C7D-0F72-2EBF-593B-52131AA7286B}"/>
              </a:ext>
            </a:extLst>
          </p:cNvPr>
          <p:cNvSpPr txBox="1"/>
          <p:nvPr/>
        </p:nvSpPr>
        <p:spPr>
          <a:xfrm>
            <a:off x="1742243" y="5883678"/>
            <a:ext cx="609452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/>
              <a:t>Fuente: </a:t>
            </a:r>
            <a:r>
              <a:rPr lang="en-US" sz="900" dirty="0" err="1"/>
              <a:t>GiGa</a:t>
            </a:r>
            <a:r>
              <a:rPr lang="en-US" sz="900" dirty="0"/>
              <a:t> Consulting</a:t>
            </a:r>
          </a:p>
        </p:txBody>
      </p:sp>
    </p:spTree>
    <p:extLst>
      <p:ext uri="{BB962C8B-B14F-4D97-AF65-F5344CB8AC3E}">
        <p14:creationId xmlns:p14="http://schemas.microsoft.com/office/powerpoint/2010/main" val="8816141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4"/>
          <p:cNvGraphicFramePr>
            <a:graphicFrameLocks noChangeAspect="1"/>
          </p:cNvGraphicFramePr>
          <p:nvPr/>
        </p:nvGraphicFramePr>
        <p:xfrm>
          <a:off x="1948707" y="2260478"/>
          <a:ext cx="3753328" cy="25061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2" imgW="6105523" imgH="4076807" progId="Visio.Drawing.15">
                  <p:embed/>
                </p:oleObj>
              </mc:Choice>
              <mc:Fallback>
                <p:oleObj name="Visio" r:id="rId2" imgW="6105523" imgH="4076807" progId="Visio.Drawing.15">
                  <p:embed/>
                  <p:pic>
                    <p:nvPicPr>
                      <p:cNvPr id="15" name="Object 14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948707" y="2260478"/>
                        <a:ext cx="3753328" cy="25061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le 1"/>
          <p:cNvSpPr>
            <a:spLocks noGrp="1"/>
          </p:cNvSpPr>
          <p:nvPr>
            <p:ph type="title" idx="4294967295"/>
          </p:nvPr>
        </p:nvSpPr>
        <p:spPr>
          <a:xfrm>
            <a:off x="1711499" y="652728"/>
            <a:ext cx="8034337" cy="755650"/>
          </a:xfrm>
          <a:prstGeom prst="rect">
            <a:avLst/>
          </a:prstGeom>
        </p:spPr>
        <p:txBody>
          <a:bodyPr/>
          <a:lstStyle/>
          <a:p>
            <a:r>
              <a:rPr lang="es-MX" sz="2800" dirty="0">
                <a:ea typeface="ＭＳ Ｐゴシック" pitchFamily="34" charset="-128"/>
              </a:rPr>
              <a:t>Gestión Industrial</a:t>
            </a:r>
            <a:br>
              <a:rPr lang="es-MX" sz="2800" dirty="0">
                <a:ea typeface="ＭＳ Ｐゴシック" pitchFamily="34" charset="-128"/>
              </a:rPr>
            </a:br>
            <a:r>
              <a:rPr lang="es-AR" altLang="en-US" sz="2800" dirty="0"/>
              <a:t>Definición sistema de estudio</a:t>
            </a:r>
            <a:br>
              <a:rPr lang="es-AR" altLang="en-US" sz="2800" b="1" dirty="0"/>
            </a:br>
            <a:r>
              <a:rPr lang="es-AR" altLang="en-US" sz="1400" dirty="0"/>
              <a:t>Modelo conceptual</a:t>
            </a:r>
            <a:endParaRPr lang="en-US" altLang="en-US" sz="2800" b="1" dirty="0"/>
          </a:p>
        </p:txBody>
      </p:sp>
      <p:sp>
        <p:nvSpPr>
          <p:cNvPr id="3" name="Rounded Rectangle 2"/>
          <p:cNvSpPr/>
          <p:nvPr/>
        </p:nvSpPr>
        <p:spPr bwMode="auto">
          <a:xfrm>
            <a:off x="1653440" y="2772552"/>
            <a:ext cx="4048596" cy="1872645"/>
          </a:xfrm>
          <a:prstGeom prst="roundRect">
            <a:avLst/>
          </a:prstGeom>
          <a:noFill/>
          <a:ln w="12700" cap="flat" cmpd="sng" algn="ctr">
            <a:solidFill>
              <a:schemeClr val="tx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45720" rIns="91440" bIns="45720" numCol="1" rtlCol="0" anchor="b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AR" sz="2600">
              <a:solidFill>
                <a:schemeClr val="accent1"/>
              </a:solidFill>
              <a:latin typeface="Arial" pitchFamily="-28" charset="-52"/>
            </a:endParaRPr>
          </a:p>
        </p:txBody>
      </p:sp>
      <p:cxnSp>
        <p:nvCxnSpPr>
          <p:cNvPr id="7" name="Straight Arrow Connector 6"/>
          <p:cNvCxnSpPr/>
          <p:nvPr/>
        </p:nvCxnSpPr>
        <p:spPr bwMode="auto">
          <a:xfrm>
            <a:off x="584056" y="3119708"/>
            <a:ext cx="950923" cy="0"/>
          </a:xfrm>
          <a:prstGeom prst="straightConnector1">
            <a:avLst/>
          </a:prstGeom>
          <a:noFill/>
          <a:ln w="12700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9" name="Straight Arrow Connector 8"/>
          <p:cNvCxnSpPr/>
          <p:nvPr/>
        </p:nvCxnSpPr>
        <p:spPr bwMode="auto">
          <a:xfrm>
            <a:off x="584056" y="3398448"/>
            <a:ext cx="950923" cy="0"/>
          </a:xfrm>
          <a:prstGeom prst="straightConnector1">
            <a:avLst/>
          </a:prstGeom>
          <a:noFill/>
          <a:ln w="12700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0" name="Straight Arrow Connector 9"/>
          <p:cNvCxnSpPr/>
          <p:nvPr/>
        </p:nvCxnSpPr>
        <p:spPr bwMode="auto">
          <a:xfrm>
            <a:off x="584056" y="3636831"/>
            <a:ext cx="950923" cy="0"/>
          </a:xfrm>
          <a:prstGeom prst="straightConnector1">
            <a:avLst/>
          </a:prstGeom>
          <a:noFill/>
          <a:ln w="12700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1" name="Straight Arrow Connector 10"/>
          <p:cNvCxnSpPr/>
          <p:nvPr/>
        </p:nvCxnSpPr>
        <p:spPr bwMode="auto">
          <a:xfrm>
            <a:off x="584056" y="3903983"/>
            <a:ext cx="950923" cy="0"/>
          </a:xfrm>
          <a:prstGeom prst="straightConnector1">
            <a:avLst/>
          </a:prstGeom>
          <a:noFill/>
          <a:ln w="12700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2" name="Straight Arrow Connector 11"/>
          <p:cNvCxnSpPr/>
          <p:nvPr/>
        </p:nvCxnSpPr>
        <p:spPr bwMode="auto">
          <a:xfrm>
            <a:off x="6118679" y="3309671"/>
            <a:ext cx="950923" cy="0"/>
          </a:xfrm>
          <a:prstGeom prst="straightConnector1">
            <a:avLst/>
          </a:prstGeom>
          <a:noFill/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3" name="Straight Arrow Connector 12"/>
          <p:cNvCxnSpPr/>
          <p:nvPr/>
        </p:nvCxnSpPr>
        <p:spPr bwMode="auto">
          <a:xfrm>
            <a:off x="6118679" y="3743363"/>
            <a:ext cx="950923" cy="0"/>
          </a:xfrm>
          <a:prstGeom prst="straightConnector1">
            <a:avLst/>
          </a:prstGeom>
          <a:noFill/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4" name="Straight Arrow Connector 13"/>
          <p:cNvCxnSpPr/>
          <p:nvPr/>
        </p:nvCxnSpPr>
        <p:spPr bwMode="auto">
          <a:xfrm>
            <a:off x="3996725" y="4745263"/>
            <a:ext cx="0" cy="885433"/>
          </a:xfrm>
          <a:prstGeom prst="straightConnector1">
            <a:avLst/>
          </a:prstGeom>
          <a:noFill/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8" name="TextBox 7"/>
          <p:cNvSpPr txBox="1"/>
          <p:nvPr/>
        </p:nvSpPr>
        <p:spPr>
          <a:xfrm>
            <a:off x="465595" y="2741256"/>
            <a:ext cx="1069384" cy="3784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/>
              <a:t>Insumos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027033" y="2741256"/>
            <a:ext cx="1242757" cy="3784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/>
              <a:t>Productos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038433" y="5004862"/>
            <a:ext cx="2159865" cy="3784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/>
              <a:t>Pérdidas y mermas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876381" y="2381596"/>
            <a:ext cx="3506209" cy="3784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/>
              <a:t>Proceso: operaciones y recursos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880396" y="1710919"/>
            <a:ext cx="3336575" cy="473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400" dirty="0"/>
              <a:t>SISTEMA PRODUCTIVO</a:t>
            </a:r>
          </a:p>
        </p:txBody>
      </p:sp>
      <p:sp>
        <p:nvSpPr>
          <p:cNvPr id="27" name="Content Placeholder 1">
            <a:extLst>
              <a:ext uri="{FF2B5EF4-FFF2-40B4-BE49-F238E27FC236}">
                <a16:creationId xmlns:a16="http://schemas.microsoft.com/office/drawing/2014/main" id="{17E8160C-25E3-15AB-7521-1009F7E487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46487" y="1366706"/>
            <a:ext cx="4543349" cy="4540250"/>
          </a:xfrm>
        </p:spPr>
        <p:txBody>
          <a:bodyPr/>
          <a:lstStyle/>
          <a:p>
            <a:pPr marL="0" indent="0">
              <a:buNone/>
            </a:pPr>
            <a:r>
              <a:rPr lang="es-AR" sz="1400" b="1" dirty="0"/>
              <a:t>Definiciones generales</a:t>
            </a:r>
          </a:p>
          <a:p>
            <a:r>
              <a:rPr lang="es-AR" sz="1100" b="1" dirty="0"/>
              <a:t>Operaciones</a:t>
            </a:r>
            <a:r>
              <a:rPr lang="es-AR" sz="1100" dirty="0"/>
              <a:t>: Conjunto de actividades que conforman el proceso</a:t>
            </a:r>
          </a:p>
          <a:p>
            <a:r>
              <a:rPr lang="es-AR" sz="1100" b="1" dirty="0"/>
              <a:t>Máquina</a:t>
            </a:r>
            <a:r>
              <a:rPr lang="es-AR" sz="1100" dirty="0"/>
              <a:t> </a:t>
            </a:r>
            <a:r>
              <a:rPr lang="es-AR" sz="1100" b="1" dirty="0"/>
              <a:t>crítica</a:t>
            </a:r>
            <a:r>
              <a:rPr lang="es-AR" sz="1100" dirty="0"/>
              <a:t>: Equipo que, por su costo o relevancia, se selecciona para ser el foco de la gestión industrial. No es necesariamente el cuello de botella del proceso</a:t>
            </a:r>
          </a:p>
          <a:p>
            <a:r>
              <a:rPr lang="es-AR" sz="1100" b="1" dirty="0"/>
              <a:t>Productividad</a:t>
            </a:r>
            <a:r>
              <a:rPr lang="es-AR" sz="1100" dirty="0"/>
              <a:t>: </a:t>
            </a:r>
          </a:p>
          <a:p>
            <a:pPr lvl="1"/>
            <a:r>
              <a:rPr lang="es-AR" sz="1050" dirty="0"/>
              <a:t>Global: relación entre producción e insumos. </a:t>
            </a:r>
          </a:p>
          <a:p>
            <a:pPr lvl="1"/>
            <a:r>
              <a:rPr lang="es-AR" sz="1050" dirty="0"/>
              <a:t>Específica: relación entre producción y un insumo determinado (tiempo x ej.)</a:t>
            </a:r>
          </a:p>
          <a:p>
            <a:r>
              <a:rPr lang="es-AR" sz="1100" b="1" dirty="0"/>
              <a:t>Eficiencia</a:t>
            </a:r>
            <a:r>
              <a:rPr lang="es-AR" sz="1100" dirty="0"/>
              <a:t>: Grado de aprovechamiento de los recursos. Relación entre la productividad real y la productividad estándar</a:t>
            </a:r>
          </a:p>
          <a:p>
            <a:endParaRPr lang="es-AR" sz="1100" dirty="0"/>
          </a:p>
          <a:p>
            <a:endParaRPr lang="es-AR" sz="1100" dirty="0"/>
          </a:p>
          <a:p>
            <a:r>
              <a:rPr lang="es-AR" sz="1100" b="1" dirty="0"/>
              <a:t>Eficacia</a:t>
            </a:r>
            <a:r>
              <a:rPr lang="es-AR" sz="1100" dirty="0"/>
              <a:t>: Medida de cumplimiento de los objetivos. Relación entre el objetivo real y el planeado (por ejemplo producción)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FF44D669-D05F-0EBA-10DE-BC7BB8528A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9836" y="5091548"/>
            <a:ext cx="4400524" cy="743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3371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7AC4F12-4E58-BDA2-ABFF-004DE3CEFD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854472"/>
            <a:ext cx="7623395" cy="5202231"/>
          </a:xfr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9298FEE-96A6-4B13-1E9F-C7C93C9339EB}"/>
              </a:ext>
            </a:extLst>
          </p:cNvPr>
          <p:cNvSpPr/>
          <p:nvPr/>
        </p:nvSpPr>
        <p:spPr>
          <a:xfrm>
            <a:off x="7119597" y="827884"/>
            <a:ext cx="456838" cy="7047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70B2A08-D120-35DC-3DA4-0F8A340DFCD7}"/>
              </a:ext>
            </a:extLst>
          </p:cNvPr>
          <p:cNvSpPr txBox="1">
            <a:spLocks/>
          </p:cNvSpPr>
          <p:nvPr/>
        </p:nvSpPr>
        <p:spPr bwMode="auto">
          <a:xfrm>
            <a:off x="1712202" y="5945028"/>
            <a:ext cx="7862072" cy="788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77800" indent="-177800" algn="l" rtl="0" eaLnBrk="1" fontAlgn="base" hangingPunct="1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110000"/>
              <a:buFont typeface="Arial" charset="0"/>
              <a:buChar char="_"/>
              <a:defRPr>
                <a:solidFill>
                  <a:schemeClr val="tx1"/>
                </a:solidFill>
                <a:latin typeface="+mn-lt"/>
                <a:ea typeface="ＭＳ Ｐゴシック" pitchFamily="-28" charset="-128"/>
                <a:cs typeface="ＭＳ Ｐゴシック"/>
              </a:defRPr>
            </a:lvl1pPr>
            <a:lvl2pPr marL="644525" indent="-187325" algn="l" rtl="0" eaLnBrk="1" fontAlgn="base" hangingPunct="1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  <a:ea typeface="ＭＳ Ｐゴシック" pitchFamily="-28" charset="-128"/>
                <a:cs typeface="ＭＳ Ｐゴシック"/>
              </a:defRPr>
            </a:lvl2pPr>
            <a:lvl3pPr marL="1068388" indent="-153988" algn="l" rtl="0" eaLnBrk="1" fontAlgn="base" hangingPunct="1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­"/>
              <a:defRPr sz="1400">
                <a:solidFill>
                  <a:schemeClr val="tx1"/>
                </a:solidFill>
                <a:latin typeface="+mn-lt"/>
                <a:ea typeface="ＭＳ Ｐゴシック" pitchFamily="-28" charset="-128"/>
                <a:cs typeface="ＭＳ Ｐゴシック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-28" charset="-128"/>
                <a:cs typeface="ＭＳ Ｐゴシック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28" charset="-128"/>
                <a:cs typeface="ＭＳ Ｐゴシック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9pPr>
          </a:lstStyle>
          <a:p>
            <a:pPr marL="0" indent="0">
              <a:buNone/>
            </a:pPr>
            <a:r>
              <a:rPr lang="en-US" sz="1800" kern="0" dirty="0"/>
              <a:t> </a:t>
            </a:r>
            <a:r>
              <a:rPr lang="es-AR" sz="1800" kern="0" dirty="0"/>
              <a:t>El paradigma original estaba centrado en el pozo y es él el que consume insumos y genera los productos que dan el </a:t>
            </a:r>
            <a:r>
              <a:rPr lang="es-AR" sz="1800" kern="0" dirty="0" err="1"/>
              <a:t>profit</a:t>
            </a:r>
            <a:r>
              <a:rPr lang="es-AR" sz="1800" kern="0" dirty="0"/>
              <a:t> de la compañía.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A7F0793-876F-578D-E429-A0C3AF81B3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4548" y="1733287"/>
            <a:ext cx="4663471" cy="110211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3F1E6A9-1259-A4CF-04C1-E342B1A61C05}"/>
              </a:ext>
            </a:extLst>
          </p:cNvPr>
          <p:cNvSpPr txBox="1"/>
          <p:nvPr/>
        </p:nvSpPr>
        <p:spPr>
          <a:xfrm>
            <a:off x="7454547" y="2971526"/>
            <a:ext cx="477000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100" dirty="0">
                <a:solidFill>
                  <a:schemeClr val="tx1"/>
                </a:solidFill>
              </a:rPr>
              <a:t>El seguimiento “centrado” en el pozo, no permite entender qué sucede con los equipos que ejecutan el proceso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493F9D2-097E-1293-23EA-CFF12695C6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4547" y="3566718"/>
            <a:ext cx="4663471" cy="110211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E02F485-BD5F-55EB-5AAF-67CF695B2F32}"/>
              </a:ext>
            </a:extLst>
          </p:cNvPr>
          <p:cNvSpPr txBox="1"/>
          <p:nvPr/>
        </p:nvSpPr>
        <p:spPr>
          <a:xfrm>
            <a:off x="7454547" y="1117253"/>
            <a:ext cx="458357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100" dirty="0">
                <a:solidFill>
                  <a:schemeClr val="tx1"/>
                </a:solidFill>
              </a:rPr>
              <a:t>El seguimiento “centrado” en el SET de fractura, permite entender qué sucede con él en todo momento</a:t>
            </a:r>
          </a:p>
        </p:txBody>
      </p:sp>
    </p:spTree>
    <p:extLst>
      <p:ext uri="{BB962C8B-B14F-4D97-AF65-F5344CB8AC3E}">
        <p14:creationId xmlns:p14="http://schemas.microsoft.com/office/powerpoint/2010/main" val="70818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>
            <a:hlinkClick r:id="" action="ppaction://noaction"/>
          </p:cNvPr>
          <p:cNvSpPr/>
          <p:nvPr/>
        </p:nvSpPr>
        <p:spPr bwMode="auto">
          <a:xfrm>
            <a:off x="9984432" y="260648"/>
            <a:ext cx="432048" cy="633116"/>
          </a:xfrm>
          <a:prstGeom prst="roundRect">
            <a:avLst/>
          </a:prstGeom>
          <a:solidFill>
            <a:schemeClr val="bg1">
              <a:alpha val="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45720" rIns="91440" bIns="45720" numCol="1" rtlCol="0" anchor="b" anchorCtr="0" compatLnSpc="1">
            <a:prstTxWarp prst="textNoShape">
              <a:avLst/>
            </a:prstTxWarp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AR" sz="2600">
              <a:solidFill>
                <a:schemeClr val="accent1"/>
              </a:solidFill>
              <a:latin typeface="Arial" pitchFamily="-28" charset="-52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22B00F2A-E392-68A0-A576-2ED8D8943D5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839913" y="1212290"/>
            <a:ext cx="8034337" cy="755650"/>
          </a:xfrm>
          <a:prstGeom prst="rect">
            <a:avLst/>
          </a:prstGeom>
        </p:spPr>
        <p:txBody>
          <a:bodyPr/>
          <a:lstStyle/>
          <a:p>
            <a:r>
              <a:rPr lang="es-AR" sz="2800" dirty="0"/>
              <a:t>Modelo Industrial – Medir la performance del proceso</a:t>
            </a:r>
          </a:p>
        </p:txBody>
      </p:sp>
      <p:sp>
        <p:nvSpPr>
          <p:cNvPr id="23" name="Rectangle 13">
            <a:extLst>
              <a:ext uri="{FF2B5EF4-FFF2-40B4-BE49-F238E27FC236}">
                <a16:creationId xmlns:a16="http://schemas.microsoft.com/office/drawing/2014/main" id="{34D9A6B7-0952-CC76-034F-0B7990F6C8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9913" y="2163202"/>
            <a:ext cx="82804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600">
                <a:solidFill>
                  <a:schemeClr val="accent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600">
                <a:solidFill>
                  <a:schemeClr val="accent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600">
                <a:solidFill>
                  <a:schemeClr val="accent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600">
                <a:solidFill>
                  <a:schemeClr val="accent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600">
                <a:solidFill>
                  <a:schemeClr val="accent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accent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accent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accent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accent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20000"/>
              </a:lnSpc>
              <a:spcBef>
                <a:spcPct val="50000"/>
              </a:spcBef>
              <a:buClr>
                <a:schemeClr val="accent1"/>
              </a:buClr>
              <a:buSzPct val="110000"/>
              <a:buFont typeface="Arial" panose="020B0604020202020204" pitchFamily="34" charset="0"/>
              <a:buNone/>
            </a:pPr>
            <a:r>
              <a:rPr lang="en-US" altLang="es-AR" sz="2100" dirty="0">
                <a:solidFill>
                  <a:schemeClr val="hlink"/>
                </a:solidFill>
              </a:rPr>
              <a:t>Nuevo </a:t>
            </a:r>
            <a:r>
              <a:rPr lang="en-US" altLang="es-AR" sz="2100" dirty="0" err="1">
                <a:solidFill>
                  <a:schemeClr val="hlink"/>
                </a:solidFill>
              </a:rPr>
              <a:t>modelo</a:t>
            </a:r>
            <a:r>
              <a:rPr lang="en-US" altLang="es-AR" sz="2100" dirty="0">
                <a:solidFill>
                  <a:schemeClr val="hlink"/>
                </a:solidFill>
              </a:rPr>
              <a:t> conceptual</a:t>
            </a:r>
          </a:p>
        </p:txBody>
      </p:sp>
      <p:sp>
        <p:nvSpPr>
          <p:cNvPr id="3" name="Rectangle 13">
            <a:extLst>
              <a:ext uri="{FF2B5EF4-FFF2-40B4-BE49-F238E27FC236}">
                <a16:creationId xmlns:a16="http://schemas.microsoft.com/office/drawing/2014/main" id="{75FE8AA6-D901-72AE-8D0C-456A21C345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9913" y="2533166"/>
            <a:ext cx="82804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600">
                <a:solidFill>
                  <a:schemeClr val="accent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600">
                <a:solidFill>
                  <a:schemeClr val="accent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600">
                <a:solidFill>
                  <a:schemeClr val="accent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600">
                <a:solidFill>
                  <a:schemeClr val="accent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600">
                <a:solidFill>
                  <a:schemeClr val="accent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accent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accent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accent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accent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20000"/>
              </a:lnSpc>
              <a:spcBef>
                <a:spcPct val="50000"/>
              </a:spcBef>
              <a:buClr>
                <a:schemeClr val="accent1"/>
              </a:buClr>
              <a:buSzPct val="110000"/>
              <a:buFont typeface="Arial" panose="020B0604020202020204" pitchFamily="34" charset="0"/>
              <a:buNone/>
            </a:pPr>
            <a:r>
              <a:rPr lang="en-US" altLang="es-AR" sz="2100" i="1" dirty="0" err="1">
                <a:solidFill>
                  <a:srgbClr val="F99D31"/>
                </a:solidFill>
              </a:rPr>
              <a:t>Características</a:t>
            </a:r>
            <a:r>
              <a:rPr lang="en-US" altLang="es-AR" sz="2100" i="1" dirty="0">
                <a:solidFill>
                  <a:srgbClr val="F99D31"/>
                </a:solidFill>
              </a:rPr>
              <a:t> de la </a:t>
            </a:r>
            <a:r>
              <a:rPr lang="en-US" altLang="es-AR" sz="2100" i="1" dirty="0" err="1">
                <a:solidFill>
                  <a:srgbClr val="F99D31"/>
                </a:solidFill>
              </a:rPr>
              <a:t>industria</a:t>
            </a:r>
            <a:r>
              <a:rPr lang="en-US" altLang="es-AR" sz="2100" i="1" dirty="0">
                <a:solidFill>
                  <a:srgbClr val="F99D31"/>
                </a:solidFill>
              </a:rPr>
              <a:t> O&amp;G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5540E86-254B-A52A-7DF9-8174DA85A4CF}"/>
              </a:ext>
            </a:extLst>
          </p:cNvPr>
          <p:cNvSpPr txBox="1"/>
          <p:nvPr/>
        </p:nvSpPr>
        <p:spPr>
          <a:xfrm>
            <a:off x="2311142" y="2961205"/>
            <a:ext cx="6912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dirty="0"/>
              <a:t>¿Qué pasaría si Ferrari terceriza su producción sin especificaciones ni estándares?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8E8E704A-7C4C-07A0-9A1E-7C333844C1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6276" y="3853012"/>
            <a:ext cx="2891036" cy="2168277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A6DDD7B2-6817-AC32-1E01-0AE72C577E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1300" y="3908259"/>
            <a:ext cx="3419872" cy="1923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577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</TotalTime>
  <Words>994</Words>
  <Application>Microsoft Office PowerPoint</Application>
  <PresentationFormat>Widescreen</PresentationFormat>
  <Paragraphs>201</Paragraphs>
  <Slides>27</Slides>
  <Notes>1</Notes>
  <HiddenSlides>2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Arial</vt:lpstr>
      <vt:lpstr>Bahnschrift Condensed</vt:lpstr>
      <vt:lpstr>Calibri</vt:lpstr>
      <vt:lpstr>Calibri Light</vt:lpstr>
      <vt:lpstr>Cambria Math</vt:lpstr>
      <vt:lpstr>Wingdings</vt:lpstr>
      <vt:lpstr>Tema de Office</vt:lpstr>
      <vt:lpstr>Visio</vt:lpstr>
      <vt:lpstr>Caso de Estudio: Fortín de Piedra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Gestión Industrial Definición sistema de estudio Modelo conceptual</vt:lpstr>
      <vt:lpstr>PowerPoint Presentation</vt:lpstr>
      <vt:lpstr>Modelo Industrial – Medir la performance del proceso</vt:lpstr>
      <vt:lpstr>Como Completamos los Pozos</vt:lpstr>
      <vt:lpstr>Fluidos Históricos</vt:lpstr>
      <vt:lpstr>Arena Histórica </vt:lpstr>
      <vt:lpstr>Estrategia de Punzados</vt:lpstr>
      <vt:lpstr>SRDT</vt:lpstr>
      <vt:lpstr>Resumen</vt:lpstr>
      <vt:lpstr>Stress Shadows</vt:lpstr>
      <vt:lpstr>Posible orientación de las fracturas</vt:lpstr>
      <vt:lpstr>Uso de Seudoentrada limitada</vt:lpstr>
      <vt:lpstr>La física- Valores de Esfuerzo Efectivo</vt:lpstr>
      <vt:lpstr>PowerPoint Presentation</vt:lpstr>
      <vt:lpstr>PowerPoint Presentation</vt:lpstr>
      <vt:lpstr>PowerPoint Presentation</vt:lpstr>
      <vt:lpstr>Pump-down Diagnostic (PdD) – Secuencia e Información Técnica</vt:lpstr>
      <vt:lpstr>Pump-down Diagnostic (PdD) – Resultados Preliminares</vt:lpstr>
      <vt:lpstr>Water Hammer Post-Frac – Información Técnica</vt:lpstr>
      <vt:lpstr>Water Hammer Post-Frac – Resultados Preliminares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Diego Fuentes</dc:creator>
  <cp:lastModifiedBy>SORENSON Federico</cp:lastModifiedBy>
  <cp:revision>15</cp:revision>
  <dcterms:created xsi:type="dcterms:W3CDTF">2023-09-29T15:52:27Z</dcterms:created>
  <dcterms:modified xsi:type="dcterms:W3CDTF">2023-11-07T16:43:03Z</dcterms:modified>
</cp:coreProperties>
</file>