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6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37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56289E-DC63-4DFD-8BC1-811C2A4E85D2}" v="39" dt="2023-11-06T13:54:01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84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6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ozco, Maivy" userId="f5656e92-7432-4745-8001-0a72d400c99a" providerId="ADAL" clId="{5A56289E-DC63-4DFD-8BC1-811C2A4E85D2}"/>
    <pc:docChg chg="mod modSld modMainMaster">
      <pc:chgData name="Orozco, Maivy" userId="f5656e92-7432-4745-8001-0a72d400c99a" providerId="ADAL" clId="{5A56289E-DC63-4DFD-8BC1-811C2A4E85D2}" dt="2023-11-06T13:56:17.384" v="54" actId="33475"/>
      <pc:docMkLst>
        <pc:docMk/>
      </pc:docMkLst>
      <pc:sldChg chg="modSp">
        <pc:chgData name="Orozco, Maivy" userId="f5656e92-7432-4745-8001-0a72d400c99a" providerId="ADAL" clId="{5A56289E-DC63-4DFD-8BC1-811C2A4E85D2}" dt="2023-11-06T13:51:21.673" v="32" actId="1076"/>
        <pc:sldMkLst>
          <pc:docMk/>
          <pc:sldMk cId="1652427940" sldId="261"/>
        </pc:sldMkLst>
        <pc:spChg chg="mod">
          <ac:chgData name="Orozco, Maivy" userId="f5656e92-7432-4745-8001-0a72d400c99a" providerId="ADAL" clId="{5A56289E-DC63-4DFD-8BC1-811C2A4E85D2}" dt="2023-11-06T13:51:21.673" v="32" actId="1076"/>
          <ac:spMkLst>
            <pc:docMk/>
            <pc:sldMk cId="1652427940" sldId="261"/>
            <ac:spMk id="2" creationId="{6C3D0812-3CB4-4B7B-BA7C-A3B162043C57}"/>
          </ac:spMkLst>
        </pc:spChg>
        <pc:spChg chg="mod">
          <ac:chgData name="Orozco, Maivy" userId="f5656e92-7432-4745-8001-0a72d400c99a" providerId="ADAL" clId="{5A56289E-DC63-4DFD-8BC1-811C2A4E85D2}" dt="2023-11-06T13:51:18.835" v="31" actId="1076"/>
          <ac:spMkLst>
            <pc:docMk/>
            <pc:sldMk cId="1652427940" sldId="261"/>
            <ac:spMk id="3" creationId="{F954DCD0-CD28-406B-B759-6B233234FC5B}"/>
          </ac:spMkLst>
        </pc:spChg>
        <pc:spChg chg="mod">
          <ac:chgData name="Orozco, Maivy" userId="f5656e92-7432-4745-8001-0a72d400c99a" providerId="ADAL" clId="{5A56289E-DC63-4DFD-8BC1-811C2A4E85D2}" dt="2023-11-06T13:51:02.967" v="28" actId="404"/>
          <ac:spMkLst>
            <pc:docMk/>
            <pc:sldMk cId="1652427940" sldId="261"/>
            <ac:spMk id="8" creationId="{6CA94036-9BF7-4119-A69B-58A59BE0C1F1}"/>
          </ac:spMkLst>
        </pc:spChg>
      </pc:sldChg>
      <pc:sldChg chg="modSp">
        <pc:chgData name="Orozco, Maivy" userId="f5656e92-7432-4745-8001-0a72d400c99a" providerId="ADAL" clId="{5A56289E-DC63-4DFD-8BC1-811C2A4E85D2}" dt="2023-11-06T13:53:36.382" v="49" actId="14100"/>
        <pc:sldMkLst>
          <pc:docMk/>
          <pc:sldMk cId="1897074116" sldId="262"/>
        </pc:sldMkLst>
        <pc:spChg chg="mod">
          <ac:chgData name="Orozco, Maivy" userId="f5656e92-7432-4745-8001-0a72d400c99a" providerId="ADAL" clId="{5A56289E-DC63-4DFD-8BC1-811C2A4E85D2}" dt="2023-11-06T13:53:36.382" v="49" actId="14100"/>
          <ac:spMkLst>
            <pc:docMk/>
            <pc:sldMk cId="1897074116" sldId="262"/>
            <ac:spMk id="14" creationId="{4326D811-1345-41DC-B549-22F9917D1458}"/>
          </ac:spMkLst>
        </pc:spChg>
      </pc:sldChg>
      <pc:sldChg chg="modSp">
        <pc:chgData name="Orozco, Maivy" userId="f5656e92-7432-4745-8001-0a72d400c99a" providerId="ADAL" clId="{5A56289E-DC63-4DFD-8BC1-811C2A4E85D2}" dt="2023-11-06T13:54:01.022" v="52" actId="404"/>
        <pc:sldMkLst>
          <pc:docMk/>
          <pc:sldMk cId="3866811568" sldId="263"/>
        </pc:sldMkLst>
        <pc:spChg chg="mod">
          <ac:chgData name="Orozco, Maivy" userId="f5656e92-7432-4745-8001-0a72d400c99a" providerId="ADAL" clId="{5A56289E-DC63-4DFD-8BC1-811C2A4E85D2}" dt="2023-11-06T13:53:54.678" v="50" actId="404"/>
          <ac:spMkLst>
            <pc:docMk/>
            <pc:sldMk cId="3866811568" sldId="263"/>
            <ac:spMk id="15" creationId="{E4FA44FF-0643-4C96-B290-C36F8B15D3D7}"/>
          </ac:spMkLst>
        </pc:spChg>
        <pc:spChg chg="mod">
          <ac:chgData name="Orozco, Maivy" userId="f5656e92-7432-4745-8001-0a72d400c99a" providerId="ADAL" clId="{5A56289E-DC63-4DFD-8BC1-811C2A4E85D2}" dt="2023-11-06T13:53:58.294" v="51" actId="404"/>
          <ac:spMkLst>
            <pc:docMk/>
            <pc:sldMk cId="3866811568" sldId="263"/>
            <ac:spMk id="48" creationId="{7ABD41E4-6510-48CC-AB81-E8719D2445E6}"/>
          </ac:spMkLst>
        </pc:spChg>
        <pc:spChg chg="mod">
          <ac:chgData name="Orozco, Maivy" userId="f5656e92-7432-4745-8001-0a72d400c99a" providerId="ADAL" clId="{5A56289E-DC63-4DFD-8BC1-811C2A4E85D2}" dt="2023-11-06T13:54:01.022" v="52" actId="404"/>
          <ac:spMkLst>
            <pc:docMk/>
            <pc:sldMk cId="3866811568" sldId="263"/>
            <ac:spMk id="49" creationId="{95227C5D-2043-40E4-98EB-BE7145C37079}"/>
          </ac:spMkLst>
        </pc:spChg>
      </pc:sldChg>
      <pc:sldChg chg="addSp delSp modSp setBg modAnim">
        <pc:chgData name="Orozco, Maivy" userId="f5656e92-7432-4745-8001-0a72d400c99a" providerId="ADAL" clId="{5A56289E-DC63-4DFD-8BC1-811C2A4E85D2}" dt="2023-11-06T13:52:00.972" v="34"/>
        <pc:sldMkLst>
          <pc:docMk/>
          <pc:sldMk cId="834335156" sldId="275"/>
        </pc:sldMkLst>
        <pc:spChg chg="add del mod">
          <ac:chgData name="Orozco, Maivy" userId="f5656e92-7432-4745-8001-0a72d400c99a" providerId="ADAL" clId="{5A56289E-DC63-4DFD-8BC1-811C2A4E85D2}" dt="2023-11-06T11:03:06.336" v="18" actId="1038"/>
          <ac:spMkLst>
            <pc:docMk/>
            <pc:sldMk cId="834335156" sldId="275"/>
            <ac:spMk id="99" creationId="{33CA9600-EFAE-4F65-BF0D-F2E33F47A27F}"/>
          </ac:spMkLst>
        </pc:spChg>
      </pc:sldChg>
      <pc:sldChg chg="modSp">
        <pc:chgData name="Orozco, Maivy" userId="f5656e92-7432-4745-8001-0a72d400c99a" providerId="ADAL" clId="{5A56289E-DC63-4DFD-8BC1-811C2A4E85D2}" dt="2023-11-06T13:53:21.442" v="48" actId="1035"/>
        <pc:sldMkLst>
          <pc:docMk/>
          <pc:sldMk cId="3901220868" sldId="276"/>
        </pc:sldMkLst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37" creationId="{FAA9CEEA-16AD-4103-BB9E-E79B5C1AB8AA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44" creationId="{A1F6B914-55D1-478D-A4DB-87DCA49C07C6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48" creationId="{EABC7BF2-5174-46CE-B927-FA692778D6C2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49" creationId="{68DE5282-6288-4BA6-90D3-4E532504CA91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53" creationId="{4B7A8890-3BF9-43BA-8307-2E04C17AAE7E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54" creationId="{EAAB9FA0-5714-4FE4-8BED-2FCCBD44B782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55" creationId="{C5AE45D1-AC7F-43BF-8892-4452023FB054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56" creationId="{3D6D848C-EDD0-4EC1-9389-B438C1C9AF81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57" creationId="{A4589DEE-0BFD-4340-A9A9-81225A8E3AEF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58" creationId="{A6650DFB-6D1E-4382-82A4-E4059D332E66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59" creationId="{943F5931-E914-4EAF-8436-7C1F761F8890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60" creationId="{B5A92330-986E-499A-ACCC-D170211A324C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61" creationId="{B3F7CCC7-D3BA-440C-8BCA-1A3A1BC70A69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62" creationId="{03D73B92-11E4-4211-892E-BAE3C2BA2824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63" creationId="{A2D1F05C-BFD3-4BF1-93E6-BE65669B8671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65" creationId="{570FA56F-7162-4C88-B7D4-21EB8A593AC1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69" creationId="{3AE3E98D-B52E-448F-9977-97368FB4A4A4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71" creationId="{FFB24126-3EE7-4C50-B857-25E46AD8056F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72" creationId="{01D93F58-F107-4019-BA60-0F505C68761E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73" creationId="{286B1940-8260-4642-B65F-62BB7E6AB652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74" creationId="{043AC542-7D75-4994-876C-6CAEE3054DFC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76" creationId="{6760CE32-689C-4A4B-AE99-AAE347CE57CA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79" creationId="{2DFF0840-71E3-4E72-B527-92454CDD90EC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80" creationId="{4664C409-F4F8-4B9A-843A-EC813FD77AD0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81" creationId="{6C4FE511-3F23-4797-ADA0-6B66C6FBC298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86" creationId="{5EE7BB39-2D90-4406-AD61-DC304704F027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88" creationId="{481E4641-DA2B-4B35-B1C1-297F25442082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89" creationId="{135B0299-074A-419B-BB47-DD6BC744A59E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90" creationId="{696DB5BA-840F-4AC1-A71D-CE583B2063B7}"/>
          </ac:spMkLst>
        </pc:spChg>
        <pc:spChg chg="mod">
          <ac:chgData name="Orozco, Maivy" userId="f5656e92-7432-4745-8001-0a72d400c99a" providerId="ADAL" clId="{5A56289E-DC63-4DFD-8BC1-811C2A4E85D2}" dt="2023-11-06T13:53:21.442" v="48" actId="1035"/>
          <ac:spMkLst>
            <pc:docMk/>
            <pc:sldMk cId="3901220868" sldId="276"/>
            <ac:spMk id="99" creationId="{C537814B-CE21-45DE-843C-3708EC41FCFD}"/>
          </ac:spMkLst>
        </pc:spChg>
        <pc:grpChg chg="mod">
          <ac:chgData name="Orozco, Maivy" userId="f5656e92-7432-4745-8001-0a72d400c99a" providerId="ADAL" clId="{5A56289E-DC63-4DFD-8BC1-811C2A4E85D2}" dt="2023-11-06T13:53:21.442" v="48" actId="1035"/>
          <ac:grpSpMkLst>
            <pc:docMk/>
            <pc:sldMk cId="3901220868" sldId="276"/>
            <ac:grpSpMk id="95" creationId="{455118E1-8433-494F-B7BD-FB8777BC3617}"/>
          </ac:grpSpMkLst>
        </pc:grpChg>
        <pc:picChg chg="mod">
          <ac:chgData name="Orozco, Maivy" userId="f5656e92-7432-4745-8001-0a72d400c99a" providerId="ADAL" clId="{5A56289E-DC63-4DFD-8BC1-811C2A4E85D2}" dt="2023-11-06T13:53:21.442" v="48" actId="1035"/>
          <ac:picMkLst>
            <pc:docMk/>
            <pc:sldMk cId="3901220868" sldId="276"/>
            <ac:picMk id="47" creationId="{A26B2FAD-0A4B-4C11-9D4B-C270AD6A0809}"/>
          </ac:picMkLst>
        </pc:picChg>
        <pc:picChg chg="mod">
          <ac:chgData name="Orozco, Maivy" userId="f5656e92-7432-4745-8001-0a72d400c99a" providerId="ADAL" clId="{5A56289E-DC63-4DFD-8BC1-811C2A4E85D2}" dt="2023-11-06T13:53:21.442" v="48" actId="1035"/>
          <ac:picMkLst>
            <pc:docMk/>
            <pc:sldMk cId="3901220868" sldId="276"/>
            <ac:picMk id="64" creationId="{254ADDD8-9DB0-4AA2-9039-2771A9373F41}"/>
          </ac:picMkLst>
        </pc:picChg>
        <pc:picChg chg="mod">
          <ac:chgData name="Orozco, Maivy" userId="f5656e92-7432-4745-8001-0a72d400c99a" providerId="ADAL" clId="{5A56289E-DC63-4DFD-8BC1-811C2A4E85D2}" dt="2023-11-06T13:53:21.442" v="48" actId="1035"/>
          <ac:picMkLst>
            <pc:docMk/>
            <pc:sldMk cId="3901220868" sldId="276"/>
            <ac:picMk id="70" creationId="{AFD31C37-7D94-4CD7-987B-A77B88190D74}"/>
          </ac:picMkLst>
        </pc:picChg>
        <pc:picChg chg="mod">
          <ac:chgData name="Orozco, Maivy" userId="f5656e92-7432-4745-8001-0a72d400c99a" providerId="ADAL" clId="{5A56289E-DC63-4DFD-8BC1-811C2A4E85D2}" dt="2023-11-06T13:53:21.442" v="48" actId="1035"/>
          <ac:picMkLst>
            <pc:docMk/>
            <pc:sldMk cId="3901220868" sldId="276"/>
            <ac:picMk id="85" creationId="{180112D2-D190-4C48-8C55-0B3935309E93}"/>
          </ac:picMkLst>
        </pc:picChg>
        <pc:cxnChg chg="mod">
          <ac:chgData name="Orozco, Maivy" userId="f5656e92-7432-4745-8001-0a72d400c99a" providerId="ADAL" clId="{5A56289E-DC63-4DFD-8BC1-811C2A4E85D2}" dt="2023-11-06T13:53:21.442" v="48" actId="1035"/>
          <ac:cxnSpMkLst>
            <pc:docMk/>
            <pc:sldMk cId="3901220868" sldId="276"/>
            <ac:cxnSpMk id="75" creationId="{77DBD88E-A94D-4E25-B562-26531564DC2C}"/>
          </ac:cxnSpMkLst>
        </pc:cxnChg>
        <pc:cxnChg chg="mod">
          <ac:chgData name="Orozco, Maivy" userId="f5656e92-7432-4745-8001-0a72d400c99a" providerId="ADAL" clId="{5A56289E-DC63-4DFD-8BC1-811C2A4E85D2}" dt="2023-11-06T13:53:21.442" v="48" actId="1035"/>
          <ac:cxnSpMkLst>
            <pc:docMk/>
            <pc:sldMk cId="3901220868" sldId="276"/>
            <ac:cxnSpMk id="77" creationId="{0256DC92-9287-49C4-A73C-77BF05775814}"/>
          </ac:cxnSpMkLst>
        </pc:cxnChg>
        <pc:cxnChg chg="mod">
          <ac:chgData name="Orozco, Maivy" userId="f5656e92-7432-4745-8001-0a72d400c99a" providerId="ADAL" clId="{5A56289E-DC63-4DFD-8BC1-811C2A4E85D2}" dt="2023-11-06T13:53:21.442" v="48" actId="1035"/>
          <ac:cxnSpMkLst>
            <pc:docMk/>
            <pc:sldMk cId="3901220868" sldId="276"/>
            <ac:cxnSpMk id="78" creationId="{58BD619C-BD8B-494A-936D-1F94F0DB8787}"/>
          </ac:cxnSpMkLst>
        </pc:cxnChg>
        <pc:cxnChg chg="mod">
          <ac:chgData name="Orozco, Maivy" userId="f5656e92-7432-4745-8001-0a72d400c99a" providerId="ADAL" clId="{5A56289E-DC63-4DFD-8BC1-811C2A4E85D2}" dt="2023-11-06T13:53:21.442" v="48" actId="1035"/>
          <ac:cxnSpMkLst>
            <pc:docMk/>
            <pc:sldMk cId="3901220868" sldId="276"/>
            <ac:cxnSpMk id="82" creationId="{F0AC5832-21F0-408D-A00E-0E661CF64703}"/>
          </ac:cxnSpMkLst>
        </pc:cxnChg>
        <pc:cxnChg chg="mod">
          <ac:chgData name="Orozco, Maivy" userId="f5656e92-7432-4745-8001-0a72d400c99a" providerId="ADAL" clId="{5A56289E-DC63-4DFD-8BC1-811C2A4E85D2}" dt="2023-11-06T13:53:21.442" v="48" actId="1035"/>
          <ac:cxnSpMkLst>
            <pc:docMk/>
            <pc:sldMk cId="3901220868" sldId="276"/>
            <ac:cxnSpMk id="83" creationId="{8F41E1B1-3954-4562-BB33-240E9B7E3174}"/>
          </ac:cxnSpMkLst>
        </pc:cxnChg>
        <pc:cxnChg chg="mod">
          <ac:chgData name="Orozco, Maivy" userId="f5656e92-7432-4745-8001-0a72d400c99a" providerId="ADAL" clId="{5A56289E-DC63-4DFD-8BC1-811C2A4E85D2}" dt="2023-11-06T13:53:21.442" v="48" actId="1035"/>
          <ac:cxnSpMkLst>
            <pc:docMk/>
            <pc:sldMk cId="3901220868" sldId="276"/>
            <ac:cxnSpMk id="84" creationId="{71D34B69-0EEB-407E-AF5B-B47B8830DBDC}"/>
          </ac:cxnSpMkLst>
        </pc:cxnChg>
        <pc:cxnChg chg="mod">
          <ac:chgData name="Orozco, Maivy" userId="f5656e92-7432-4745-8001-0a72d400c99a" providerId="ADAL" clId="{5A56289E-DC63-4DFD-8BC1-811C2A4E85D2}" dt="2023-11-06T13:53:21.442" v="48" actId="1035"/>
          <ac:cxnSpMkLst>
            <pc:docMk/>
            <pc:sldMk cId="3901220868" sldId="276"/>
            <ac:cxnSpMk id="87" creationId="{A7ED59C7-3CCC-4998-8F23-FD65AB7F940E}"/>
          </ac:cxnSpMkLst>
        </pc:cxnChg>
        <pc:cxnChg chg="mod">
          <ac:chgData name="Orozco, Maivy" userId="f5656e92-7432-4745-8001-0a72d400c99a" providerId="ADAL" clId="{5A56289E-DC63-4DFD-8BC1-811C2A4E85D2}" dt="2023-11-06T13:53:21.442" v="48" actId="1035"/>
          <ac:cxnSpMkLst>
            <pc:docMk/>
            <pc:sldMk cId="3901220868" sldId="276"/>
            <ac:cxnSpMk id="91" creationId="{C89FEFC3-4483-4382-AA65-7813D57B5BDA}"/>
          </ac:cxnSpMkLst>
        </pc:cxnChg>
        <pc:cxnChg chg="mod">
          <ac:chgData name="Orozco, Maivy" userId="f5656e92-7432-4745-8001-0a72d400c99a" providerId="ADAL" clId="{5A56289E-DC63-4DFD-8BC1-811C2A4E85D2}" dt="2023-11-06T13:53:21.442" v="48" actId="1035"/>
          <ac:cxnSpMkLst>
            <pc:docMk/>
            <pc:sldMk cId="3901220868" sldId="276"/>
            <ac:cxnSpMk id="92" creationId="{2E764B4C-449C-4F6D-A426-15B36C726EFE}"/>
          </ac:cxnSpMkLst>
        </pc:cxnChg>
        <pc:cxnChg chg="mod">
          <ac:chgData name="Orozco, Maivy" userId="f5656e92-7432-4745-8001-0a72d400c99a" providerId="ADAL" clId="{5A56289E-DC63-4DFD-8BC1-811C2A4E85D2}" dt="2023-11-06T13:53:21.442" v="48" actId="1035"/>
          <ac:cxnSpMkLst>
            <pc:docMk/>
            <pc:sldMk cId="3901220868" sldId="276"/>
            <ac:cxnSpMk id="93" creationId="{920A66C6-7543-41BC-BE60-5A8828BADA4A}"/>
          </ac:cxnSpMkLst>
        </pc:cxnChg>
        <pc:cxnChg chg="mod">
          <ac:chgData name="Orozco, Maivy" userId="f5656e92-7432-4745-8001-0a72d400c99a" providerId="ADAL" clId="{5A56289E-DC63-4DFD-8BC1-811C2A4E85D2}" dt="2023-11-06T13:53:21.442" v="48" actId="1035"/>
          <ac:cxnSpMkLst>
            <pc:docMk/>
            <pc:sldMk cId="3901220868" sldId="276"/>
            <ac:cxnSpMk id="94" creationId="{9E892952-B688-4BC1-95D8-D232E7B60711}"/>
          </ac:cxnSpMkLst>
        </pc:cxnChg>
      </pc:sldChg>
      <pc:sldChg chg="modSp">
        <pc:chgData name="Orozco, Maivy" userId="f5656e92-7432-4745-8001-0a72d400c99a" providerId="ADAL" clId="{5A56289E-DC63-4DFD-8BC1-811C2A4E85D2}" dt="2023-11-06T13:52:41.031" v="40" actId="1035"/>
        <pc:sldMkLst>
          <pc:docMk/>
          <pc:sldMk cId="656841572" sldId="277"/>
        </pc:sldMkLst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8" creationId="{2F76A547-6004-4F37-BB96-B2E70C6F10A1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9" creationId="{CCE9B57B-28C6-4166-BB38-9D57D4CA2F16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10" creationId="{F0756024-B032-4D8C-9896-7B4C93E0C1C4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11" creationId="{F1F0E109-D91F-4F3D-8762-AD7D9AA15C91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12" creationId="{D4A0A36F-8021-4673-8CF1-3D720F49035B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13" creationId="{DB0190DE-0AF0-46BB-BE5E-D2E8E23F421E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14" creationId="{0CB33199-A426-4F72-8174-AF520A34456D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15" creationId="{207D0ABB-D8FB-4D0B-8283-E01C0B03F18B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16" creationId="{D523F938-7ED3-43F9-96DA-DEE42D204BBA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17" creationId="{E051FD23-ED71-4645-B39D-9BEA92727756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18" creationId="{46CA1706-F312-4E69-AF7F-F95AE46EA3A9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19" creationId="{26005152-3784-4A91-BF81-10D1CC55DBB3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24" creationId="{2C92C245-F2BD-4FFA-8A60-7DE0B39BC6D7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25" creationId="{85DE614F-F6C9-4585-A708-1ED8881182EB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27" creationId="{2D892739-14A2-4A49-A58B-995D1A784A19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28" creationId="{84B44EF2-90CA-4DCE-BA07-AB71BFCF071E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29" creationId="{6D3811DC-E49D-4672-AF24-2BC9AE6C31B0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30" creationId="{1DCF96CD-E447-4FB2-9895-89EA440C26C8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33" creationId="{341FDE71-6398-4B03-923F-52DEA007AE48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34" creationId="{7AB5B6CC-18FB-4B3A-9BC8-F0B591CCF515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37" creationId="{FAA9CEEA-16AD-4103-BB9E-E79B5C1AB8AA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39" creationId="{36D4EC65-1ECD-4727-B1CF-21C8014C7D10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40" creationId="{40DA303F-F07D-4D33-B9C4-E56D2890CB7B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51" creationId="{56C4A260-B449-44FA-A3F4-FAD6F0D588A8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66" creationId="{F4C776D1-4E63-45A8-8CFE-CBC8DECE0AA4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67" creationId="{49F57DAC-AC94-4B54-8A37-7CD2459C72F4}"/>
          </ac:spMkLst>
        </pc:spChg>
        <pc:spChg chg="mod">
          <ac:chgData name="Orozco, Maivy" userId="f5656e92-7432-4745-8001-0a72d400c99a" providerId="ADAL" clId="{5A56289E-DC63-4DFD-8BC1-811C2A4E85D2}" dt="2023-11-06T13:52:41.031" v="40" actId="1035"/>
          <ac:spMkLst>
            <pc:docMk/>
            <pc:sldMk cId="656841572" sldId="277"/>
            <ac:spMk id="68" creationId="{C31D206B-F74A-4339-B7E0-3AF306D80B94}"/>
          </ac:spMkLst>
        </pc:spChg>
        <pc:picChg chg="mod">
          <ac:chgData name="Orozco, Maivy" userId="f5656e92-7432-4745-8001-0a72d400c99a" providerId="ADAL" clId="{5A56289E-DC63-4DFD-8BC1-811C2A4E85D2}" dt="2023-11-06T13:52:41.031" v="40" actId="1035"/>
          <ac:picMkLst>
            <pc:docMk/>
            <pc:sldMk cId="656841572" sldId="277"/>
            <ac:picMk id="23" creationId="{2823905B-3880-4B02-B86F-A7225880AFEB}"/>
          </ac:picMkLst>
        </pc:picChg>
        <pc:picChg chg="mod">
          <ac:chgData name="Orozco, Maivy" userId="f5656e92-7432-4745-8001-0a72d400c99a" providerId="ADAL" clId="{5A56289E-DC63-4DFD-8BC1-811C2A4E85D2}" dt="2023-11-06T13:52:41.031" v="40" actId="1035"/>
          <ac:picMkLst>
            <pc:docMk/>
            <pc:sldMk cId="656841572" sldId="277"/>
            <ac:picMk id="26" creationId="{9BBAA81D-1067-4D7E-9541-10F43AD7D3DA}"/>
          </ac:picMkLst>
        </pc:picChg>
        <pc:picChg chg="mod">
          <ac:chgData name="Orozco, Maivy" userId="f5656e92-7432-4745-8001-0a72d400c99a" providerId="ADAL" clId="{5A56289E-DC63-4DFD-8BC1-811C2A4E85D2}" dt="2023-11-06T13:52:41.031" v="40" actId="1035"/>
          <ac:picMkLst>
            <pc:docMk/>
            <pc:sldMk cId="656841572" sldId="277"/>
            <ac:picMk id="32" creationId="{EBF882BA-DCAB-474D-AAF3-D003A8C78C48}"/>
          </ac:picMkLst>
        </pc:picChg>
        <pc:cxnChg chg="mod">
          <ac:chgData name="Orozco, Maivy" userId="f5656e92-7432-4745-8001-0a72d400c99a" providerId="ADAL" clId="{5A56289E-DC63-4DFD-8BC1-811C2A4E85D2}" dt="2023-11-06T13:52:41.031" v="40" actId="1035"/>
          <ac:cxnSpMkLst>
            <pc:docMk/>
            <pc:sldMk cId="656841572" sldId="277"/>
            <ac:cxnSpMk id="31" creationId="{C3D9AF50-CB19-4356-9C73-1E32CDDC01DD}"/>
          </ac:cxnSpMkLst>
        </pc:cxnChg>
        <pc:cxnChg chg="mod">
          <ac:chgData name="Orozco, Maivy" userId="f5656e92-7432-4745-8001-0a72d400c99a" providerId="ADAL" clId="{5A56289E-DC63-4DFD-8BC1-811C2A4E85D2}" dt="2023-11-06T13:52:41.031" v="40" actId="1035"/>
          <ac:cxnSpMkLst>
            <pc:docMk/>
            <pc:sldMk cId="656841572" sldId="277"/>
            <ac:cxnSpMk id="35" creationId="{600050D1-5F78-4A06-A36D-E71E0BAE81C3}"/>
          </ac:cxnSpMkLst>
        </pc:cxnChg>
        <pc:cxnChg chg="mod">
          <ac:chgData name="Orozco, Maivy" userId="f5656e92-7432-4745-8001-0a72d400c99a" providerId="ADAL" clId="{5A56289E-DC63-4DFD-8BC1-811C2A4E85D2}" dt="2023-11-06T13:52:41.031" v="40" actId="1035"/>
          <ac:cxnSpMkLst>
            <pc:docMk/>
            <pc:sldMk cId="656841572" sldId="277"/>
            <ac:cxnSpMk id="36" creationId="{8CA91E83-1C69-4CCF-AF98-EA8FBC561E49}"/>
          </ac:cxnSpMkLst>
        </pc:cxnChg>
        <pc:cxnChg chg="mod">
          <ac:chgData name="Orozco, Maivy" userId="f5656e92-7432-4745-8001-0a72d400c99a" providerId="ADAL" clId="{5A56289E-DC63-4DFD-8BC1-811C2A4E85D2}" dt="2023-11-06T13:52:41.031" v="40" actId="1035"/>
          <ac:cxnSpMkLst>
            <pc:docMk/>
            <pc:sldMk cId="656841572" sldId="277"/>
            <ac:cxnSpMk id="41" creationId="{A9C5E4E0-09D7-4E21-B708-1CA655922365}"/>
          </ac:cxnSpMkLst>
        </pc:cxnChg>
        <pc:cxnChg chg="mod">
          <ac:chgData name="Orozco, Maivy" userId="f5656e92-7432-4745-8001-0a72d400c99a" providerId="ADAL" clId="{5A56289E-DC63-4DFD-8BC1-811C2A4E85D2}" dt="2023-11-06T13:52:41.031" v="40" actId="1035"/>
          <ac:cxnSpMkLst>
            <pc:docMk/>
            <pc:sldMk cId="656841572" sldId="277"/>
            <ac:cxnSpMk id="43" creationId="{5CE19356-1023-4363-B945-8A8DC9971788}"/>
          </ac:cxnSpMkLst>
        </pc:cxnChg>
        <pc:cxnChg chg="mod">
          <ac:chgData name="Orozco, Maivy" userId="f5656e92-7432-4745-8001-0a72d400c99a" providerId="ADAL" clId="{5A56289E-DC63-4DFD-8BC1-811C2A4E85D2}" dt="2023-11-06T13:52:41.031" v="40" actId="1035"/>
          <ac:cxnSpMkLst>
            <pc:docMk/>
            <pc:sldMk cId="656841572" sldId="277"/>
            <ac:cxnSpMk id="45" creationId="{BCFBAA5F-2B9C-43B0-BD7B-BF4E658F2742}"/>
          </ac:cxnSpMkLst>
        </pc:cxnChg>
        <pc:cxnChg chg="mod">
          <ac:chgData name="Orozco, Maivy" userId="f5656e92-7432-4745-8001-0a72d400c99a" providerId="ADAL" clId="{5A56289E-DC63-4DFD-8BC1-811C2A4E85D2}" dt="2023-11-06T13:52:41.031" v="40" actId="1035"/>
          <ac:cxnSpMkLst>
            <pc:docMk/>
            <pc:sldMk cId="656841572" sldId="277"/>
            <ac:cxnSpMk id="46" creationId="{7C806A3F-016F-4144-814E-5AA491659AED}"/>
          </ac:cxnSpMkLst>
        </pc:cxnChg>
      </pc:sldChg>
      <pc:sldMasterChg chg="delSp">
        <pc:chgData name="Orozco, Maivy" userId="f5656e92-7432-4745-8001-0a72d400c99a" providerId="ADAL" clId="{5A56289E-DC63-4DFD-8BC1-811C2A4E85D2}" dt="2023-11-06T13:56:17.384" v="53" actId="33475"/>
        <pc:sldMasterMkLst>
          <pc:docMk/>
          <pc:sldMasterMk cId="2543953960" sldId="2147483648"/>
        </pc:sldMasterMkLst>
        <pc:spChg chg="del">
          <ac:chgData name="Orozco, Maivy" userId="f5656e92-7432-4745-8001-0a72d400c99a" providerId="ADAL" clId="{5A56289E-DC63-4DFD-8BC1-811C2A4E85D2}" dt="2023-11-06T13:56:17.384" v="53" actId="33475"/>
          <ac:spMkLst>
            <pc:docMk/>
            <pc:sldMasterMk cId="2543953960" sldId="2147483648"/>
            <ac:spMk id="2" creationId="{5649C73A-628F-471D-9CC0-27F7C9C0DB6B}"/>
          </ac:spMkLst>
        </pc:spChg>
        <pc:spChg chg="del">
          <ac:chgData name="Orozco, Maivy" userId="f5656e92-7432-4745-8001-0a72d400c99a" providerId="ADAL" clId="{5A56289E-DC63-4DFD-8BC1-811C2A4E85D2}" dt="2023-11-06T13:56:17.384" v="53" actId="33475"/>
          <ac:spMkLst>
            <pc:docMk/>
            <pc:sldMasterMk cId="2543953960" sldId="2147483648"/>
            <ac:spMk id="3" creationId="{E917968D-8AD4-4215-AC17-B89BD0FEC079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78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08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224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88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913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32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19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06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287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45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263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2" y="168231"/>
            <a:ext cx="1743470" cy="6699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99" y="364277"/>
            <a:ext cx="1813534" cy="2778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3"/>
          <a:stretch/>
        </p:blipFill>
        <p:spPr>
          <a:xfrm>
            <a:off x="5088466" y="283452"/>
            <a:ext cx="1478578" cy="5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5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967604"/>
            <a:ext cx="9144000" cy="2387600"/>
          </a:xfrm>
        </p:spPr>
        <p:txBody>
          <a:bodyPr/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INSTALACIONES ESP EN POZOS MULTICAPAS DE DIÁMETROS REDUCIDOS CON ALTOS CAUDALES</a:t>
            </a:r>
            <a:endParaRPr lang="es-A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65925"/>
          </a:xfrm>
        </p:spPr>
        <p:txBody>
          <a:bodyPr/>
          <a:lstStyle/>
          <a:p>
            <a:r>
              <a:rPr lang="es-AR" sz="3200" b="1" dirty="0">
                <a:solidFill>
                  <a:srgbClr val="018374"/>
                </a:solidFill>
              </a:rPr>
              <a:t>Proyecto Intake Bypass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FE425-CE11-419A-8199-5EB82AC2FBA2}"/>
              </a:ext>
            </a:extLst>
          </p:cNvPr>
          <p:cNvSpPr txBox="1">
            <a:spLocks/>
          </p:cNvSpPr>
          <p:nvPr/>
        </p:nvSpPr>
        <p:spPr>
          <a:xfrm>
            <a:off x="340243" y="4963299"/>
            <a:ext cx="5371240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chemeClr val="tx1"/>
                </a:solidFill>
              </a:rPr>
              <a:t>Autores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2000" dirty="0">
                <a:solidFill>
                  <a:schemeClr val="tx1"/>
                </a:solidFill>
              </a:rPr>
              <a:t>Santiago </a:t>
            </a:r>
            <a:r>
              <a:rPr lang="en-US" sz="2000" dirty="0" err="1">
                <a:solidFill>
                  <a:schemeClr val="tx1"/>
                </a:solidFill>
              </a:rPr>
              <a:t>Ghilardi</a:t>
            </a:r>
            <a:r>
              <a:rPr lang="en-US" sz="2000" dirty="0">
                <a:solidFill>
                  <a:schemeClr val="tx1"/>
                </a:solidFill>
              </a:rPr>
              <a:t>, Juan </a:t>
            </a:r>
            <a:r>
              <a:rPr lang="en-US" sz="2000" dirty="0" err="1">
                <a:solidFill>
                  <a:schemeClr val="tx1"/>
                </a:solidFill>
              </a:rPr>
              <a:t>Larroca</a:t>
            </a:r>
            <a:r>
              <a:rPr lang="en-US" sz="2000" dirty="0">
                <a:solidFill>
                  <a:schemeClr val="tx1"/>
                </a:solidFill>
              </a:rPr>
              <a:t>, Andrés </a:t>
            </a:r>
            <a:r>
              <a:rPr lang="en-US" sz="2000" dirty="0" err="1">
                <a:solidFill>
                  <a:schemeClr val="tx1"/>
                </a:solidFill>
              </a:rPr>
              <a:t>Essayag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</a:rPr>
              <a:t>Ricardo Teves, Raúl </a:t>
            </a:r>
            <a:r>
              <a:rPr lang="en-US" sz="2000" dirty="0" err="1">
                <a:solidFill>
                  <a:schemeClr val="tx1"/>
                </a:solidFill>
              </a:rPr>
              <a:t>Oyarzún</a:t>
            </a:r>
            <a:r>
              <a:rPr lang="en-US" sz="2000" dirty="0">
                <a:solidFill>
                  <a:schemeClr val="tx1"/>
                </a:solidFill>
              </a:rPr>
              <a:t>, Victor Devincenti, Diego Dominguez, Maivy Orozco.</a:t>
            </a: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03F92AAB-0845-4496-9DAF-68308A881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2" t="15544" r="8333" b="11446"/>
          <a:stretch/>
        </p:blipFill>
        <p:spPr>
          <a:xfrm>
            <a:off x="9572926" y="5225607"/>
            <a:ext cx="2190148" cy="1335748"/>
          </a:xfrm>
          <a:prstGeom prst="rect">
            <a:avLst/>
          </a:prstGeom>
        </p:spPr>
      </p:pic>
      <p:grpSp>
        <p:nvGrpSpPr>
          <p:cNvPr id="6" name="490 Grupo">
            <a:extLst>
              <a:ext uri="{FF2B5EF4-FFF2-40B4-BE49-F238E27FC236}">
                <a16:creationId xmlns:a16="http://schemas.microsoft.com/office/drawing/2014/main" id="{24836631-0932-44E9-96FE-BF9BDD8AF291}"/>
              </a:ext>
            </a:extLst>
          </p:cNvPr>
          <p:cNvGrpSpPr/>
          <p:nvPr/>
        </p:nvGrpSpPr>
        <p:grpSpPr>
          <a:xfrm>
            <a:off x="7632298" y="5475974"/>
            <a:ext cx="1757262" cy="867207"/>
            <a:chOff x="285750" y="2241278"/>
            <a:chExt cx="850900" cy="339725"/>
          </a:xfrm>
        </p:grpSpPr>
        <p:sp>
          <p:nvSpPr>
            <p:cNvPr id="7" name="Rectangle 29">
              <a:extLst>
                <a:ext uri="{FF2B5EF4-FFF2-40B4-BE49-F238E27FC236}">
                  <a16:creationId xmlns:a16="http://schemas.microsoft.com/office/drawing/2014/main" id="{CC75034A-27CA-4C41-88AC-21CE384BD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241278"/>
              <a:ext cx="850900" cy="339725"/>
            </a:xfrm>
            <a:prstGeom prst="rect">
              <a:avLst/>
            </a:prstGeom>
            <a:solidFill>
              <a:srgbClr val="006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74C22FCB-47ED-48F4-8F3F-A1D12EF5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3" y="2327003"/>
              <a:ext cx="247650" cy="168275"/>
            </a:xfrm>
            <a:custGeom>
              <a:avLst/>
              <a:gdLst>
                <a:gd name="T0" fmla="*/ 779 w 779"/>
                <a:gd name="T1" fmla="*/ 0 h 534"/>
                <a:gd name="T2" fmla="*/ 779 w 779"/>
                <a:gd name="T3" fmla="*/ 0 h 534"/>
                <a:gd name="T4" fmla="*/ 774 w 779"/>
                <a:gd name="T5" fmla="*/ 2 h 534"/>
                <a:gd name="T6" fmla="*/ 760 w 779"/>
                <a:gd name="T7" fmla="*/ 10 h 534"/>
                <a:gd name="T8" fmla="*/ 750 w 779"/>
                <a:gd name="T9" fmla="*/ 19 h 534"/>
                <a:gd name="T10" fmla="*/ 740 w 779"/>
                <a:gd name="T11" fmla="*/ 29 h 534"/>
                <a:gd name="T12" fmla="*/ 727 w 779"/>
                <a:gd name="T13" fmla="*/ 42 h 534"/>
                <a:gd name="T14" fmla="*/ 712 w 779"/>
                <a:gd name="T15" fmla="*/ 58 h 534"/>
                <a:gd name="T16" fmla="*/ 502 w 779"/>
                <a:gd name="T17" fmla="*/ 319 h 534"/>
                <a:gd name="T18" fmla="*/ 502 w 779"/>
                <a:gd name="T19" fmla="*/ 475 h 534"/>
                <a:gd name="T20" fmla="*/ 502 w 779"/>
                <a:gd name="T21" fmla="*/ 475 h 534"/>
                <a:gd name="T22" fmla="*/ 503 w 779"/>
                <a:gd name="T23" fmla="*/ 489 h 534"/>
                <a:gd name="T24" fmla="*/ 506 w 779"/>
                <a:gd name="T25" fmla="*/ 501 h 534"/>
                <a:gd name="T26" fmla="*/ 508 w 779"/>
                <a:gd name="T27" fmla="*/ 512 h 534"/>
                <a:gd name="T28" fmla="*/ 510 w 779"/>
                <a:gd name="T29" fmla="*/ 520 h 534"/>
                <a:gd name="T30" fmla="*/ 516 w 779"/>
                <a:gd name="T31" fmla="*/ 531 h 534"/>
                <a:gd name="T32" fmla="*/ 519 w 779"/>
                <a:gd name="T33" fmla="*/ 534 h 534"/>
                <a:gd name="T34" fmla="*/ 259 w 779"/>
                <a:gd name="T35" fmla="*/ 534 h 534"/>
                <a:gd name="T36" fmla="*/ 259 w 779"/>
                <a:gd name="T37" fmla="*/ 534 h 534"/>
                <a:gd name="T38" fmla="*/ 261 w 779"/>
                <a:gd name="T39" fmla="*/ 531 h 534"/>
                <a:gd name="T40" fmla="*/ 266 w 779"/>
                <a:gd name="T41" fmla="*/ 520 h 534"/>
                <a:gd name="T42" fmla="*/ 269 w 779"/>
                <a:gd name="T43" fmla="*/ 512 h 534"/>
                <a:gd name="T44" fmla="*/ 272 w 779"/>
                <a:gd name="T45" fmla="*/ 501 h 534"/>
                <a:gd name="T46" fmla="*/ 274 w 779"/>
                <a:gd name="T47" fmla="*/ 489 h 534"/>
                <a:gd name="T48" fmla="*/ 274 w 779"/>
                <a:gd name="T49" fmla="*/ 475 h 534"/>
                <a:gd name="T50" fmla="*/ 274 w 779"/>
                <a:gd name="T51" fmla="*/ 319 h 534"/>
                <a:gd name="T52" fmla="*/ 66 w 779"/>
                <a:gd name="T53" fmla="*/ 60 h 534"/>
                <a:gd name="T54" fmla="*/ 66 w 779"/>
                <a:gd name="T55" fmla="*/ 60 h 534"/>
                <a:gd name="T56" fmla="*/ 52 w 779"/>
                <a:gd name="T57" fmla="*/ 43 h 534"/>
                <a:gd name="T58" fmla="*/ 40 w 779"/>
                <a:gd name="T59" fmla="*/ 30 h 534"/>
                <a:gd name="T60" fmla="*/ 28 w 779"/>
                <a:gd name="T61" fmla="*/ 20 h 534"/>
                <a:gd name="T62" fmla="*/ 19 w 779"/>
                <a:gd name="T63" fmla="*/ 12 h 534"/>
                <a:gd name="T64" fmla="*/ 5 w 779"/>
                <a:gd name="T65" fmla="*/ 2 h 534"/>
                <a:gd name="T66" fmla="*/ 0 w 779"/>
                <a:gd name="T67" fmla="*/ 0 h 534"/>
                <a:gd name="T68" fmla="*/ 263 w 779"/>
                <a:gd name="T69" fmla="*/ 0 h 534"/>
                <a:gd name="T70" fmla="*/ 263 w 779"/>
                <a:gd name="T71" fmla="*/ 0 h 534"/>
                <a:gd name="T72" fmla="*/ 266 w 779"/>
                <a:gd name="T73" fmla="*/ 5 h 534"/>
                <a:gd name="T74" fmla="*/ 270 w 779"/>
                <a:gd name="T75" fmla="*/ 17 h 534"/>
                <a:gd name="T76" fmla="*/ 282 w 779"/>
                <a:gd name="T77" fmla="*/ 40 h 534"/>
                <a:gd name="T78" fmla="*/ 289 w 779"/>
                <a:gd name="T79" fmla="*/ 53 h 534"/>
                <a:gd name="T80" fmla="*/ 299 w 779"/>
                <a:gd name="T81" fmla="*/ 68 h 534"/>
                <a:gd name="T82" fmla="*/ 387 w 779"/>
                <a:gd name="T83" fmla="*/ 203 h 534"/>
                <a:gd name="T84" fmla="*/ 390 w 779"/>
                <a:gd name="T85" fmla="*/ 203 h 534"/>
                <a:gd name="T86" fmla="*/ 478 w 779"/>
                <a:gd name="T87" fmla="*/ 68 h 534"/>
                <a:gd name="T88" fmla="*/ 478 w 779"/>
                <a:gd name="T89" fmla="*/ 68 h 534"/>
                <a:gd name="T90" fmla="*/ 488 w 779"/>
                <a:gd name="T91" fmla="*/ 53 h 534"/>
                <a:gd name="T92" fmla="*/ 496 w 779"/>
                <a:gd name="T93" fmla="*/ 40 h 534"/>
                <a:gd name="T94" fmla="*/ 507 w 779"/>
                <a:gd name="T95" fmla="*/ 17 h 534"/>
                <a:gd name="T96" fmla="*/ 513 w 779"/>
                <a:gd name="T97" fmla="*/ 5 h 534"/>
                <a:gd name="T98" fmla="*/ 514 w 779"/>
                <a:gd name="T99" fmla="*/ 0 h 534"/>
                <a:gd name="T100" fmla="*/ 779 w 779"/>
                <a:gd name="T10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9" h="534">
                  <a:moveTo>
                    <a:pt x="779" y="0"/>
                  </a:moveTo>
                  <a:lnTo>
                    <a:pt x="779" y="0"/>
                  </a:lnTo>
                  <a:lnTo>
                    <a:pt x="774" y="2"/>
                  </a:lnTo>
                  <a:lnTo>
                    <a:pt x="760" y="10"/>
                  </a:lnTo>
                  <a:lnTo>
                    <a:pt x="750" y="19"/>
                  </a:lnTo>
                  <a:lnTo>
                    <a:pt x="740" y="29"/>
                  </a:lnTo>
                  <a:lnTo>
                    <a:pt x="727" y="42"/>
                  </a:lnTo>
                  <a:lnTo>
                    <a:pt x="712" y="58"/>
                  </a:lnTo>
                  <a:lnTo>
                    <a:pt x="502" y="319"/>
                  </a:lnTo>
                  <a:lnTo>
                    <a:pt x="502" y="475"/>
                  </a:lnTo>
                  <a:lnTo>
                    <a:pt x="502" y="475"/>
                  </a:lnTo>
                  <a:lnTo>
                    <a:pt x="503" y="489"/>
                  </a:lnTo>
                  <a:lnTo>
                    <a:pt x="506" y="501"/>
                  </a:lnTo>
                  <a:lnTo>
                    <a:pt x="508" y="512"/>
                  </a:lnTo>
                  <a:lnTo>
                    <a:pt x="510" y="520"/>
                  </a:lnTo>
                  <a:lnTo>
                    <a:pt x="516" y="531"/>
                  </a:lnTo>
                  <a:lnTo>
                    <a:pt x="519" y="534"/>
                  </a:lnTo>
                  <a:lnTo>
                    <a:pt x="259" y="534"/>
                  </a:lnTo>
                  <a:lnTo>
                    <a:pt x="259" y="534"/>
                  </a:lnTo>
                  <a:lnTo>
                    <a:pt x="261" y="531"/>
                  </a:lnTo>
                  <a:lnTo>
                    <a:pt x="266" y="520"/>
                  </a:lnTo>
                  <a:lnTo>
                    <a:pt x="269" y="512"/>
                  </a:lnTo>
                  <a:lnTo>
                    <a:pt x="272" y="501"/>
                  </a:lnTo>
                  <a:lnTo>
                    <a:pt x="274" y="489"/>
                  </a:lnTo>
                  <a:lnTo>
                    <a:pt x="274" y="475"/>
                  </a:lnTo>
                  <a:lnTo>
                    <a:pt x="274" y="319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52" y="43"/>
                  </a:lnTo>
                  <a:lnTo>
                    <a:pt x="40" y="30"/>
                  </a:lnTo>
                  <a:lnTo>
                    <a:pt x="28" y="20"/>
                  </a:lnTo>
                  <a:lnTo>
                    <a:pt x="19" y="12"/>
                  </a:lnTo>
                  <a:lnTo>
                    <a:pt x="5" y="2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6" y="5"/>
                  </a:lnTo>
                  <a:lnTo>
                    <a:pt x="270" y="17"/>
                  </a:lnTo>
                  <a:lnTo>
                    <a:pt x="282" y="40"/>
                  </a:lnTo>
                  <a:lnTo>
                    <a:pt x="289" y="53"/>
                  </a:lnTo>
                  <a:lnTo>
                    <a:pt x="299" y="68"/>
                  </a:lnTo>
                  <a:lnTo>
                    <a:pt x="387" y="203"/>
                  </a:lnTo>
                  <a:lnTo>
                    <a:pt x="390" y="203"/>
                  </a:lnTo>
                  <a:lnTo>
                    <a:pt x="478" y="68"/>
                  </a:lnTo>
                  <a:lnTo>
                    <a:pt x="478" y="68"/>
                  </a:lnTo>
                  <a:lnTo>
                    <a:pt x="488" y="53"/>
                  </a:lnTo>
                  <a:lnTo>
                    <a:pt x="496" y="40"/>
                  </a:lnTo>
                  <a:lnTo>
                    <a:pt x="507" y="17"/>
                  </a:lnTo>
                  <a:lnTo>
                    <a:pt x="513" y="5"/>
                  </a:lnTo>
                  <a:lnTo>
                    <a:pt x="514" y="0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91187C94-D0D3-4598-9A59-9B354836FD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" y="2327003"/>
              <a:ext cx="204788" cy="168275"/>
            </a:xfrm>
            <a:custGeom>
              <a:avLst/>
              <a:gdLst>
                <a:gd name="T0" fmla="*/ 0 w 642"/>
                <a:gd name="T1" fmla="*/ 0 h 534"/>
                <a:gd name="T2" fmla="*/ 3 w 642"/>
                <a:gd name="T3" fmla="*/ 3 h 534"/>
                <a:gd name="T4" fmla="*/ 11 w 642"/>
                <a:gd name="T5" fmla="*/ 22 h 534"/>
                <a:gd name="T6" fmla="*/ 16 w 642"/>
                <a:gd name="T7" fmla="*/ 45 h 534"/>
                <a:gd name="T8" fmla="*/ 16 w 642"/>
                <a:gd name="T9" fmla="*/ 475 h 534"/>
                <a:gd name="T10" fmla="*/ 16 w 642"/>
                <a:gd name="T11" fmla="*/ 489 h 534"/>
                <a:gd name="T12" fmla="*/ 11 w 642"/>
                <a:gd name="T13" fmla="*/ 512 h 534"/>
                <a:gd name="T14" fmla="*/ 3 w 642"/>
                <a:gd name="T15" fmla="*/ 531 h 534"/>
                <a:gd name="T16" fmla="*/ 260 w 642"/>
                <a:gd name="T17" fmla="*/ 534 h 534"/>
                <a:gd name="T18" fmla="*/ 258 w 642"/>
                <a:gd name="T19" fmla="*/ 531 h 534"/>
                <a:gd name="T20" fmla="*/ 250 w 642"/>
                <a:gd name="T21" fmla="*/ 512 h 534"/>
                <a:gd name="T22" fmla="*/ 245 w 642"/>
                <a:gd name="T23" fmla="*/ 489 h 534"/>
                <a:gd name="T24" fmla="*/ 245 w 642"/>
                <a:gd name="T25" fmla="*/ 345 h 534"/>
                <a:gd name="T26" fmla="*/ 433 w 642"/>
                <a:gd name="T27" fmla="*/ 345 h 534"/>
                <a:gd name="T28" fmla="*/ 475 w 642"/>
                <a:gd name="T29" fmla="*/ 342 h 534"/>
                <a:gd name="T30" fmla="*/ 516 w 642"/>
                <a:gd name="T31" fmla="*/ 334 h 534"/>
                <a:gd name="T32" fmla="*/ 551 w 642"/>
                <a:gd name="T33" fmla="*/ 321 h 534"/>
                <a:gd name="T34" fmla="*/ 582 w 642"/>
                <a:gd name="T35" fmla="*/ 301 h 534"/>
                <a:gd name="T36" fmla="*/ 608 w 642"/>
                <a:gd name="T37" fmla="*/ 276 h 534"/>
                <a:gd name="T38" fmla="*/ 627 w 642"/>
                <a:gd name="T39" fmla="*/ 246 h 534"/>
                <a:gd name="T40" fmla="*/ 638 w 642"/>
                <a:gd name="T41" fmla="*/ 212 h 534"/>
                <a:gd name="T42" fmla="*/ 642 w 642"/>
                <a:gd name="T43" fmla="*/ 173 h 534"/>
                <a:gd name="T44" fmla="*/ 641 w 642"/>
                <a:gd name="T45" fmla="*/ 152 h 534"/>
                <a:gd name="T46" fmla="*/ 634 w 642"/>
                <a:gd name="T47" fmla="*/ 115 h 534"/>
                <a:gd name="T48" fmla="*/ 618 w 642"/>
                <a:gd name="T49" fmla="*/ 84 h 534"/>
                <a:gd name="T50" fmla="*/ 597 w 642"/>
                <a:gd name="T51" fmla="*/ 56 h 534"/>
                <a:gd name="T52" fmla="*/ 569 w 642"/>
                <a:gd name="T53" fmla="*/ 34 h 534"/>
                <a:gd name="T54" fmla="*/ 536 w 642"/>
                <a:gd name="T55" fmla="*/ 17 h 534"/>
                <a:gd name="T56" fmla="*/ 498 w 642"/>
                <a:gd name="T57" fmla="*/ 6 h 534"/>
                <a:gd name="T58" fmla="*/ 455 w 642"/>
                <a:gd name="T59" fmla="*/ 0 h 534"/>
                <a:gd name="T60" fmla="*/ 317 w 642"/>
                <a:gd name="T61" fmla="*/ 249 h 534"/>
                <a:gd name="T62" fmla="*/ 245 w 642"/>
                <a:gd name="T63" fmla="*/ 99 h 534"/>
                <a:gd name="T64" fmla="*/ 318 w 642"/>
                <a:gd name="T65" fmla="*/ 99 h 534"/>
                <a:gd name="T66" fmla="*/ 355 w 642"/>
                <a:gd name="T67" fmla="*/ 104 h 534"/>
                <a:gd name="T68" fmla="*/ 379 w 642"/>
                <a:gd name="T69" fmla="*/ 112 h 534"/>
                <a:gd name="T70" fmla="*/ 392 w 642"/>
                <a:gd name="T71" fmla="*/ 121 h 534"/>
                <a:gd name="T72" fmla="*/ 402 w 642"/>
                <a:gd name="T73" fmla="*/ 132 h 534"/>
                <a:gd name="T74" fmla="*/ 409 w 642"/>
                <a:gd name="T75" fmla="*/ 146 h 534"/>
                <a:gd name="T76" fmla="*/ 413 w 642"/>
                <a:gd name="T77" fmla="*/ 164 h 534"/>
                <a:gd name="T78" fmla="*/ 413 w 642"/>
                <a:gd name="T79" fmla="*/ 173 h 534"/>
                <a:gd name="T80" fmla="*/ 412 w 642"/>
                <a:gd name="T81" fmla="*/ 191 h 534"/>
                <a:gd name="T82" fmla="*/ 406 w 642"/>
                <a:gd name="T83" fmla="*/ 206 h 534"/>
                <a:gd name="T84" fmla="*/ 397 w 642"/>
                <a:gd name="T85" fmla="*/ 220 h 534"/>
                <a:gd name="T86" fmla="*/ 386 w 642"/>
                <a:gd name="T87" fmla="*/ 230 h 534"/>
                <a:gd name="T88" fmla="*/ 371 w 642"/>
                <a:gd name="T89" fmla="*/ 238 h 534"/>
                <a:gd name="T90" fmla="*/ 355 w 642"/>
                <a:gd name="T91" fmla="*/ 244 h 534"/>
                <a:gd name="T92" fmla="*/ 317 w 642"/>
                <a:gd name="T93" fmla="*/ 2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2" h="534">
                  <a:moveTo>
                    <a:pt x="43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4"/>
                  </a:lnTo>
                  <a:lnTo>
                    <a:pt x="11" y="22"/>
                  </a:lnTo>
                  <a:lnTo>
                    <a:pt x="13" y="33"/>
                  </a:lnTo>
                  <a:lnTo>
                    <a:pt x="16" y="45"/>
                  </a:lnTo>
                  <a:lnTo>
                    <a:pt x="16" y="59"/>
                  </a:lnTo>
                  <a:lnTo>
                    <a:pt x="16" y="475"/>
                  </a:lnTo>
                  <a:lnTo>
                    <a:pt x="16" y="475"/>
                  </a:lnTo>
                  <a:lnTo>
                    <a:pt x="16" y="489"/>
                  </a:lnTo>
                  <a:lnTo>
                    <a:pt x="13" y="502"/>
                  </a:lnTo>
                  <a:lnTo>
                    <a:pt x="11" y="512"/>
                  </a:lnTo>
                  <a:lnTo>
                    <a:pt x="7" y="520"/>
                  </a:lnTo>
                  <a:lnTo>
                    <a:pt x="3" y="531"/>
                  </a:lnTo>
                  <a:lnTo>
                    <a:pt x="0" y="534"/>
                  </a:lnTo>
                  <a:lnTo>
                    <a:pt x="260" y="534"/>
                  </a:lnTo>
                  <a:lnTo>
                    <a:pt x="260" y="534"/>
                  </a:lnTo>
                  <a:lnTo>
                    <a:pt x="258" y="531"/>
                  </a:lnTo>
                  <a:lnTo>
                    <a:pt x="252" y="520"/>
                  </a:lnTo>
                  <a:lnTo>
                    <a:pt x="250" y="512"/>
                  </a:lnTo>
                  <a:lnTo>
                    <a:pt x="247" y="501"/>
                  </a:lnTo>
                  <a:lnTo>
                    <a:pt x="245" y="489"/>
                  </a:lnTo>
                  <a:lnTo>
                    <a:pt x="245" y="475"/>
                  </a:lnTo>
                  <a:lnTo>
                    <a:pt x="245" y="345"/>
                  </a:lnTo>
                  <a:lnTo>
                    <a:pt x="433" y="345"/>
                  </a:lnTo>
                  <a:lnTo>
                    <a:pt x="433" y="345"/>
                  </a:lnTo>
                  <a:lnTo>
                    <a:pt x="455" y="344"/>
                  </a:lnTo>
                  <a:lnTo>
                    <a:pt x="475" y="342"/>
                  </a:lnTo>
                  <a:lnTo>
                    <a:pt x="497" y="338"/>
                  </a:lnTo>
                  <a:lnTo>
                    <a:pt x="516" y="334"/>
                  </a:lnTo>
                  <a:lnTo>
                    <a:pt x="535" y="328"/>
                  </a:lnTo>
                  <a:lnTo>
                    <a:pt x="551" y="321"/>
                  </a:lnTo>
                  <a:lnTo>
                    <a:pt x="568" y="311"/>
                  </a:lnTo>
                  <a:lnTo>
                    <a:pt x="582" y="301"/>
                  </a:lnTo>
                  <a:lnTo>
                    <a:pt x="596" y="289"/>
                  </a:lnTo>
                  <a:lnTo>
                    <a:pt x="608" y="276"/>
                  </a:lnTo>
                  <a:lnTo>
                    <a:pt x="617" y="262"/>
                  </a:lnTo>
                  <a:lnTo>
                    <a:pt x="627" y="246"/>
                  </a:lnTo>
                  <a:lnTo>
                    <a:pt x="633" y="230"/>
                  </a:lnTo>
                  <a:lnTo>
                    <a:pt x="638" y="212"/>
                  </a:lnTo>
                  <a:lnTo>
                    <a:pt x="641" y="193"/>
                  </a:lnTo>
                  <a:lnTo>
                    <a:pt x="642" y="173"/>
                  </a:lnTo>
                  <a:lnTo>
                    <a:pt x="642" y="173"/>
                  </a:lnTo>
                  <a:lnTo>
                    <a:pt x="641" y="152"/>
                  </a:lnTo>
                  <a:lnTo>
                    <a:pt x="638" y="133"/>
                  </a:lnTo>
                  <a:lnTo>
                    <a:pt x="634" y="115"/>
                  </a:lnTo>
                  <a:lnTo>
                    <a:pt x="627" y="99"/>
                  </a:lnTo>
                  <a:lnTo>
                    <a:pt x="618" y="84"/>
                  </a:lnTo>
                  <a:lnTo>
                    <a:pt x="608" y="69"/>
                  </a:lnTo>
                  <a:lnTo>
                    <a:pt x="597" y="56"/>
                  </a:lnTo>
                  <a:lnTo>
                    <a:pt x="583" y="45"/>
                  </a:lnTo>
                  <a:lnTo>
                    <a:pt x="569" y="34"/>
                  </a:lnTo>
                  <a:lnTo>
                    <a:pt x="553" y="25"/>
                  </a:lnTo>
                  <a:lnTo>
                    <a:pt x="536" y="17"/>
                  </a:lnTo>
                  <a:lnTo>
                    <a:pt x="517" y="10"/>
                  </a:lnTo>
                  <a:lnTo>
                    <a:pt x="498" y="6"/>
                  </a:lnTo>
                  <a:lnTo>
                    <a:pt x="477" y="2"/>
                  </a:lnTo>
                  <a:lnTo>
                    <a:pt x="455" y="0"/>
                  </a:lnTo>
                  <a:lnTo>
                    <a:pt x="433" y="0"/>
                  </a:lnTo>
                  <a:close/>
                  <a:moveTo>
                    <a:pt x="317" y="249"/>
                  </a:moveTo>
                  <a:lnTo>
                    <a:pt x="245" y="249"/>
                  </a:lnTo>
                  <a:lnTo>
                    <a:pt x="245" y="99"/>
                  </a:lnTo>
                  <a:lnTo>
                    <a:pt x="318" y="99"/>
                  </a:lnTo>
                  <a:lnTo>
                    <a:pt x="318" y="99"/>
                  </a:lnTo>
                  <a:lnTo>
                    <a:pt x="337" y="100"/>
                  </a:lnTo>
                  <a:lnTo>
                    <a:pt x="355" y="104"/>
                  </a:lnTo>
                  <a:lnTo>
                    <a:pt x="371" y="108"/>
                  </a:lnTo>
                  <a:lnTo>
                    <a:pt x="379" y="112"/>
                  </a:lnTo>
                  <a:lnTo>
                    <a:pt x="386" y="117"/>
                  </a:lnTo>
                  <a:lnTo>
                    <a:pt x="392" y="121"/>
                  </a:lnTo>
                  <a:lnTo>
                    <a:pt x="397" y="126"/>
                  </a:lnTo>
                  <a:lnTo>
                    <a:pt x="402" y="132"/>
                  </a:lnTo>
                  <a:lnTo>
                    <a:pt x="406" y="139"/>
                  </a:lnTo>
                  <a:lnTo>
                    <a:pt x="409" y="146"/>
                  </a:lnTo>
                  <a:lnTo>
                    <a:pt x="412" y="154"/>
                  </a:lnTo>
                  <a:lnTo>
                    <a:pt x="413" y="164"/>
                  </a:lnTo>
                  <a:lnTo>
                    <a:pt x="413" y="173"/>
                  </a:lnTo>
                  <a:lnTo>
                    <a:pt x="413" y="173"/>
                  </a:lnTo>
                  <a:lnTo>
                    <a:pt x="413" y="183"/>
                  </a:lnTo>
                  <a:lnTo>
                    <a:pt x="412" y="191"/>
                  </a:lnTo>
                  <a:lnTo>
                    <a:pt x="409" y="199"/>
                  </a:lnTo>
                  <a:lnTo>
                    <a:pt x="406" y="206"/>
                  </a:lnTo>
                  <a:lnTo>
                    <a:pt x="402" y="213"/>
                  </a:lnTo>
                  <a:lnTo>
                    <a:pt x="397" y="220"/>
                  </a:lnTo>
                  <a:lnTo>
                    <a:pt x="392" y="225"/>
                  </a:lnTo>
                  <a:lnTo>
                    <a:pt x="386" y="230"/>
                  </a:lnTo>
                  <a:lnTo>
                    <a:pt x="379" y="235"/>
                  </a:lnTo>
                  <a:lnTo>
                    <a:pt x="371" y="238"/>
                  </a:lnTo>
                  <a:lnTo>
                    <a:pt x="363" y="242"/>
                  </a:lnTo>
                  <a:lnTo>
                    <a:pt x="355" y="244"/>
                  </a:lnTo>
                  <a:lnTo>
                    <a:pt x="337" y="248"/>
                  </a:lnTo>
                  <a:lnTo>
                    <a:pt x="317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35">
              <a:extLst>
                <a:ext uri="{FF2B5EF4-FFF2-40B4-BE49-F238E27FC236}">
                  <a16:creationId xmlns:a16="http://schemas.microsoft.com/office/drawing/2014/main" id="{524A944D-861A-44E9-8438-92B4D5323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75" y="2327003"/>
              <a:ext cx="179388" cy="168275"/>
            </a:xfrm>
            <a:custGeom>
              <a:avLst/>
              <a:gdLst>
                <a:gd name="T0" fmla="*/ 568 w 568"/>
                <a:gd name="T1" fmla="*/ 125 h 534"/>
                <a:gd name="T2" fmla="*/ 568 w 568"/>
                <a:gd name="T3" fmla="*/ 125 h 534"/>
                <a:gd name="T4" fmla="*/ 564 w 568"/>
                <a:gd name="T5" fmla="*/ 122 h 534"/>
                <a:gd name="T6" fmla="*/ 552 w 568"/>
                <a:gd name="T7" fmla="*/ 118 h 534"/>
                <a:gd name="T8" fmla="*/ 542 w 568"/>
                <a:gd name="T9" fmla="*/ 114 h 534"/>
                <a:gd name="T10" fmla="*/ 531 w 568"/>
                <a:gd name="T11" fmla="*/ 112 h 534"/>
                <a:gd name="T12" fmla="*/ 519 w 568"/>
                <a:gd name="T13" fmla="*/ 111 h 534"/>
                <a:gd name="T14" fmla="*/ 503 w 568"/>
                <a:gd name="T15" fmla="*/ 110 h 534"/>
                <a:gd name="T16" fmla="*/ 245 w 568"/>
                <a:gd name="T17" fmla="*/ 110 h 534"/>
                <a:gd name="T18" fmla="*/ 245 w 568"/>
                <a:gd name="T19" fmla="*/ 238 h 534"/>
                <a:gd name="T20" fmla="*/ 453 w 568"/>
                <a:gd name="T21" fmla="*/ 238 h 534"/>
                <a:gd name="T22" fmla="*/ 453 w 568"/>
                <a:gd name="T23" fmla="*/ 238 h 534"/>
                <a:gd name="T24" fmla="*/ 468 w 568"/>
                <a:gd name="T25" fmla="*/ 238 h 534"/>
                <a:gd name="T26" fmla="*/ 481 w 568"/>
                <a:gd name="T27" fmla="*/ 237 h 534"/>
                <a:gd name="T28" fmla="*/ 503 w 568"/>
                <a:gd name="T29" fmla="*/ 233 h 534"/>
                <a:gd name="T30" fmla="*/ 518 w 568"/>
                <a:gd name="T31" fmla="*/ 231 h 534"/>
                <a:gd name="T32" fmla="*/ 522 w 568"/>
                <a:gd name="T33" fmla="*/ 230 h 534"/>
                <a:gd name="T34" fmla="*/ 522 w 568"/>
                <a:gd name="T35" fmla="*/ 357 h 534"/>
                <a:gd name="T36" fmla="*/ 522 w 568"/>
                <a:gd name="T37" fmla="*/ 357 h 534"/>
                <a:gd name="T38" fmla="*/ 518 w 568"/>
                <a:gd name="T39" fmla="*/ 355 h 534"/>
                <a:gd name="T40" fmla="*/ 502 w 568"/>
                <a:gd name="T41" fmla="*/ 351 h 534"/>
                <a:gd name="T42" fmla="*/ 480 w 568"/>
                <a:gd name="T43" fmla="*/ 348 h 534"/>
                <a:gd name="T44" fmla="*/ 467 w 568"/>
                <a:gd name="T45" fmla="*/ 347 h 534"/>
                <a:gd name="T46" fmla="*/ 453 w 568"/>
                <a:gd name="T47" fmla="*/ 345 h 534"/>
                <a:gd name="T48" fmla="*/ 245 w 568"/>
                <a:gd name="T49" fmla="*/ 345 h 534"/>
                <a:gd name="T50" fmla="*/ 245 w 568"/>
                <a:gd name="T51" fmla="*/ 476 h 534"/>
                <a:gd name="T52" fmla="*/ 245 w 568"/>
                <a:gd name="T53" fmla="*/ 476 h 534"/>
                <a:gd name="T54" fmla="*/ 246 w 568"/>
                <a:gd name="T55" fmla="*/ 491 h 534"/>
                <a:gd name="T56" fmla="*/ 247 w 568"/>
                <a:gd name="T57" fmla="*/ 502 h 534"/>
                <a:gd name="T58" fmla="*/ 249 w 568"/>
                <a:gd name="T59" fmla="*/ 512 h 534"/>
                <a:gd name="T60" fmla="*/ 253 w 568"/>
                <a:gd name="T61" fmla="*/ 520 h 534"/>
                <a:gd name="T62" fmla="*/ 258 w 568"/>
                <a:gd name="T63" fmla="*/ 531 h 534"/>
                <a:gd name="T64" fmla="*/ 260 w 568"/>
                <a:gd name="T65" fmla="*/ 534 h 534"/>
                <a:gd name="T66" fmla="*/ 0 w 568"/>
                <a:gd name="T67" fmla="*/ 534 h 534"/>
                <a:gd name="T68" fmla="*/ 0 w 568"/>
                <a:gd name="T69" fmla="*/ 534 h 534"/>
                <a:gd name="T70" fmla="*/ 2 w 568"/>
                <a:gd name="T71" fmla="*/ 531 h 534"/>
                <a:gd name="T72" fmla="*/ 8 w 568"/>
                <a:gd name="T73" fmla="*/ 520 h 534"/>
                <a:gd name="T74" fmla="*/ 12 w 568"/>
                <a:gd name="T75" fmla="*/ 512 h 534"/>
                <a:gd name="T76" fmla="*/ 14 w 568"/>
                <a:gd name="T77" fmla="*/ 502 h 534"/>
                <a:gd name="T78" fmla="*/ 15 w 568"/>
                <a:gd name="T79" fmla="*/ 491 h 534"/>
                <a:gd name="T80" fmla="*/ 17 w 568"/>
                <a:gd name="T81" fmla="*/ 476 h 534"/>
                <a:gd name="T82" fmla="*/ 17 w 568"/>
                <a:gd name="T83" fmla="*/ 59 h 534"/>
                <a:gd name="T84" fmla="*/ 17 w 568"/>
                <a:gd name="T85" fmla="*/ 59 h 534"/>
                <a:gd name="T86" fmla="*/ 15 w 568"/>
                <a:gd name="T87" fmla="*/ 45 h 534"/>
                <a:gd name="T88" fmla="*/ 14 w 568"/>
                <a:gd name="T89" fmla="*/ 32 h 534"/>
                <a:gd name="T90" fmla="*/ 12 w 568"/>
                <a:gd name="T91" fmla="*/ 22 h 534"/>
                <a:gd name="T92" fmla="*/ 8 w 568"/>
                <a:gd name="T93" fmla="*/ 14 h 534"/>
                <a:gd name="T94" fmla="*/ 2 w 568"/>
                <a:gd name="T95" fmla="*/ 3 h 534"/>
                <a:gd name="T96" fmla="*/ 0 w 568"/>
                <a:gd name="T97" fmla="*/ 0 h 534"/>
                <a:gd name="T98" fmla="*/ 568 w 568"/>
                <a:gd name="T99" fmla="*/ 0 h 534"/>
                <a:gd name="T100" fmla="*/ 568 w 568"/>
                <a:gd name="T101" fmla="*/ 125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8" h="534">
                  <a:moveTo>
                    <a:pt x="568" y="125"/>
                  </a:moveTo>
                  <a:lnTo>
                    <a:pt x="568" y="125"/>
                  </a:lnTo>
                  <a:lnTo>
                    <a:pt x="564" y="122"/>
                  </a:lnTo>
                  <a:lnTo>
                    <a:pt x="552" y="118"/>
                  </a:lnTo>
                  <a:lnTo>
                    <a:pt x="542" y="114"/>
                  </a:lnTo>
                  <a:lnTo>
                    <a:pt x="531" y="112"/>
                  </a:lnTo>
                  <a:lnTo>
                    <a:pt x="519" y="111"/>
                  </a:lnTo>
                  <a:lnTo>
                    <a:pt x="503" y="110"/>
                  </a:lnTo>
                  <a:lnTo>
                    <a:pt x="245" y="110"/>
                  </a:lnTo>
                  <a:lnTo>
                    <a:pt x="245" y="238"/>
                  </a:lnTo>
                  <a:lnTo>
                    <a:pt x="453" y="238"/>
                  </a:lnTo>
                  <a:lnTo>
                    <a:pt x="453" y="238"/>
                  </a:lnTo>
                  <a:lnTo>
                    <a:pt x="468" y="238"/>
                  </a:lnTo>
                  <a:lnTo>
                    <a:pt x="481" y="237"/>
                  </a:lnTo>
                  <a:lnTo>
                    <a:pt x="503" y="233"/>
                  </a:lnTo>
                  <a:lnTo>
                    <a:pt x="518" y="231"/>
                  </a:lnTo>
                  <a:lnTo>
                    <a:pt x="522" y="230"/>
                  </a:lnTo>
                  <a:lnTo>
                    <a:pt x="522" y="357"/>
                  </a:lnTo>
                  <a:lnTo>
                    <a:pt x="522" y="357"/>
                  </a:lnTo>
                  <a:lnTo>
                    <a:pt x="518" y="355"/>
                  </a:lnTo>
                  <a:lnTo>
                    <a:pt x="502" y="351"/>
                  </a:lnTo>
                  <a:lnTo>
                    <a:pt x="480" y="348"/>
                  </a:lnTo>
                  <a:lnTo>
                    <a:pt x="467" y="347"/>
                  </a:lnTo>
                  <a:lnTo>
                    <a:pt x="453" y="345"/>
                  </a:lnTo>
                  <a:lnTo>
                    <a:pt x="245" y="345"/>
                  </a:lnTo>
                  <a:lnTo>
                    <a:pt x="245" y="476"/>
                  </a:lnTo>
                  <a:lnTo>
                    <a:pt x="245" y="476"/>
                  </a:lnTo>
                  <a:lnTo>
                    <a:pt x="246" y="491"/>
                  </a:lnTo>
                  <a:lnTo>
                    <a:pt x="247" y="502"/>
                  </a:lnTo>
                  <a:lnTo>
                    <a:pt x="249" y="512"/>
                  </a:lnTo>
                  <a:lnTo>
                    <a:pt x="253" y="520"/>
                  </a:lnTo>
                  <a:lnTo>
                    <a:pt x="258" y="531"/>
                  </a:lnTo>
                  <a:lnTo>
                    <a:pt x="260" y="534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" y="531"/>
                  </a:lnTo>
                  <a:lnTo>
                    <a:pt x="8" y="520"/>
                  </a:lnTo>
                  <a:lnTo>
                    <a:pt x="12" y="512"/>
                  </a:lnTo>
                  <a:lnTo>
                    <a:pt x="14" y="502"/>
                  </a:lnTo>
                  <a:lnTo>
                    <a:pt x="15" y="491"/>
                  </a:lnTo>
                  <a:lnTo>
                    <a:pt x="17" y="476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5" y="45"/>
                  </a:lnTo>
                  <a:lnTo>
                    <a:pt x="14" y="32"/>
                  </a:lnTo>
                  <a:lnTo>
                    <a:pt x="12" y="22"/>
                  </a:lnTo>
                  <a:lnTo>
                    <a:pt x="8" y="1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68" y="0"/>
                  </a:lnTo>
                  <a:lnTo>
                    <a:pt x="568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50786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B66015C-D4EA-4A4F-9867-3F81BDC8070F}"/>
              </a:ext>
            </a:extLst>
          </p:cNvPr>
          <p:cNvSpPr txBox="1">
            <a:spLocks/>
          </p:cNvSpPr>
          <p:nvPr/>
        </p:nvSpPr>
        <p:spPr>
          <a:xfrm>
            <a:off x="344672" y="1281527"/>
            <a:ext cx="4597747" cy="55829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/>
              <a:t>Prueba de laboratorio</a:t>
            </a:r>
            <a:endParaRPr lang="en-US" sz="3200" b="1" dirty="0"/>
          </a:p>
        </p:txBody>
      </p:sp>
      <p:pic>
        <p:nvPicPr>
          <p:cNvPr id="18" name="Imagen 15">
            <a:extLst>
              <a:ext uri="{FF2B5EF4-FFF2-40B4-BE49-F238E27FC236}">
                <a16:creationId xmlns:a16="http://schemas.microsoft.com/office/drawing/2014/main" id="{9865DAB6-545F-4A8C-8235-0AB15EAF23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5" r="871" b="5772"/>
          <a:stretch/>
        </p:blipFill>
        <p:spPr>
          <a:xfrm>
            <a:off x="100598" y="1894852"/>
            <a:ext cx="3915897" cy="3476214"/>
          </a:xfrm>
          <a:prstGeom prst="rect">
            <a:avLst/>
          </a:prstGeom>
          <a:ln w="19050" cap="sq">
            <a:solidFill>
              <a:srgbClr val="01837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Imagen 4">
            <a:extLst>
              <a:ext uri="{FF2B5EF4-FFF2-40B4-BE49-F238E27FC236}">
                <a16:creationId xmlns:a16="http://schemas.microsoft.com/office/drawing/2014/main" id="{479E838D-5290-4AF8-9A95-BAFFB1B38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653" y="3532712"/>
            <a:ext cx="4058854" cy="2970941"/>
          </a:xfrm>
          <a:prstGeom prst="rect">
            <a:avLst/>
          </a:prstGeom>
          <a:solidFill>
            <a:srgbClr val="018374"/>
          </a:solidFill>
          <a:ln w="19050">
            <a:solidFill>
              <a:srgbClr val="018374"/>
            </a:solidFill>
          </a:ln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C18F3B16-5852-447F-8A48-52ADFAFCBB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665" y="1839818"/>
            <a:ext cx="3815738" cy="2970941"/>
          </a:xfrm>
          <a:prstGeom prst="rect">
            <a:avLst/>
          </a:prstGeom>
          <a:ln w="19050" cap="sq">
            <a:solidFill>
              <a:srgbClr val="01837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FF0C71A9-48AF-49BF-979A-44B824FE02D4}"/>
              </a:ext>
            </a:extLst>
          </p:cNvPr>
          <p:cNvCxnSpPr>
            <a:cxnSpLocks/>
          </p:cNvCxnSpPr>
          <p:nvPr/>
        </p:nvCxnSpPr>
        <p:spPr>
          <a:xfrm>
            <a:off x="10525235" y="3877215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7">
            <a:extLst>
              <a:ext uri="{FF2B5EF4-FFF2-40B4-BE49-F238E27FC236}">
                <a16:creationId xmlns:a16="http://schemas.microsoft.com/office/drawing/2014/main" id="{4DEFFDB5-6F1E-4912-B692-844E5DA09B5C}"/>
              </a:ext>
            </a:extLst>
          </p:cNvPr>
          <p:cNvSpPr txBox="1"/>
          <p:nvPr/>
        </p:nvSpPr>
        <p:spPr>
          <a:xfrm>
            <a:off x="11029291" y="2966641"/>
            <a:ext cx="647988" cy="207749"/>
          </a:xfrm>
          <a:prstGeom prst="rect">
            <a:avLst/>
          </a:prstGeom>
          <a:solidFill>
            <a:srgbClr val="018374"/>
          </a:solidFill>
          <a:ln w="19050">
            <a:solidFill>
              <a:srgbClr val="01837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 5 PSI</a:t>
            </a:r>
          </a:p>
        </p:txBody>
      </p: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F9BC22C3-54DD-47B8-BC33-7752706759F9}"/>
              </a:ext>
            </a:extLst>
          </p:cNvPr>
          <p:cNvCxnSpPr>
            <a:cxnSpLocks/>
          </p:cNvCxnSpPr>
          <p:nvPr/>
        </p:nvCxnSpPr>
        <p:spPr>
          <a:xfrm>
            <a:off x="10278991" y="2486526"/>
            <a:ext cx="11178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7">
            <a:extLst>
              <a:ext uri="{FF2B5EF4-FFF2-40B4-BE49-F238E27FC236}">
                <a16:creationId xmlns:a16="http://schemas.microsoft.com/office/drawing/2014/main" id="{4759D77E-5572-4C50-91CE-7873B5AB4C36}"/>
              </a:ext>
            </a:extLst>
          </p:cNvPr>
          <p:cNvSpPr txBox="1"/>
          <p:nvPr/>
        </p:nvSpPr>
        <p:spPr>
          <a:xfrm>
            <a:off x="4732751" y="5719386"/>
            <a:ext cx="647988" cy="207749"/>
          </a:xfrm>
          <a:prstGeom prst="rect">
            <a:avLst/>
          </a:prstGeom>
          <a:solidFill>
            <a:srgbClr val="018374"/>
          </a:solidFill>
          <a:ln w="28575">
            <a:solidFill>
              <a:srgbClr val="01837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 5 PSI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62BF278-100C-4A5D-8B6C-332D6FEEAFE9}"/>
              </a:ext>
            </a:extLst>
          </p:cNvPr>
          <p:cNvSpPr txBox="1">
            <a:spLocks/>
          </p:cNvSpPr>
          <p:nvPr/>
        </p:nvSpPr>
        <p:spPr bwMode="auto">
          <a:xfrm>
            <a:off x="4116654" y="1853201"/>
            <a:ext cx="4058854" cy="1575799"/>
          </a:xfrm>
          <a:prstGeom prst="roundRect">
            <a:avLst>
              <a:gd name="adj" fmla="val 6734"/>
            </a:avLst>
          </a:prstGeom>
          <a:solidFill>
            <a:srgbClr val="018374"/>
          </a:solidFill>
          <a:ln>
            <a:solidFill>
              <a:srgbClr val="01837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>
            <a:lvl1pPr marL="260350" indent="-260350" algn="l" defTabSz="1023938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895350" indent="-196850" algn="l" defTabSz="10239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3pPr>
            <a:lvl4pPr marL="1220788" indent="-196850" algn="l" defTabSz="10239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4pPr>
            <a:lvl5pPr marL="1544638" indent="-195263" algn="l" defTabSz="10239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5pPr>
            <a:lvl6pPr marL="2001838" indent="-195263" algn="l" defTabSz="10239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6pPr>
            <a:lvl7pPr marL="2459038" indent="-195263" algn="l" defTabSz="10239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7pPr>
            <a:lvl8pPr marL="2916238" indent="-195263" algn="l" defTabSz="10239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8pPr>
            <a:lvl9pPr marL="3373438" indent="-195263" algn="l" defTabSz="10239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370m3/d          </a:t>
            </a:r>
          </a:p>
          <a:p>
            <a:pPr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buClr>
                <a:srgbClr val="01EAB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2x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115m3/día por </a:t>
            </a:r>
            <a:r>
              <a:rPr lang="en-US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Orifício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ByPass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 (725 BPD)</a:t>
            </a:r>
          </a:p>
          <a:p>
            <a:pPr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buClr>
                <a:srgbClr val="01EAB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140m3/día por Camisa/Motor</a:t>
            </a:r>
            <a:endParaRPr lang="es-AR" sz="2000" i="1" kern="0" dirty="0">
              <a:solidFill>
                <a:schemeClr val="bg1"/>
              </a:solidFill>
            </a:endParaRPr>
          </a:p>
        </p:txBody>
      </p:sp>
      <p:cxnSp>
        <p:nvCxnSpPr>
          <p:cNvPr id="28" name="Conector recto de flecha 11">
            <a:extLst>
              <a:ext uri="{FF2B5EF4-FFF2-40B4-BE49-F238E27FC236}">
                <a16:creationId xmlns:a16="http://schemas.microsoft.com/office/drawing/2014/main" id="{15309187-FF5F-4734-89FC-823F087854B9}"/>
              </a:ext>
            </a:extLst>
          </p:cNvPr>
          <p:cNvCxnSpPr>
            <a:cxnSpLocks/>
          </p:cNvCxnSpPr>
          <p:nvPr/>
        </p:nvCxnSpPr>
        <p:spPr>
          <a:xfrm>
            <a:off x="10986236" y="2486526"/>
            <a:ext cx="0" cy="139068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53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B66015C-D4EA-4A4F-9867-3F81BDC8070F}"/>
              </a:ext>
            </a:extLst>
          </p:cNvPr>
          <p:cNvSpPr txBox="1">
            <a:spLocks/>
          </p:cNvSpPr>
          <p:nvPr/>
        </p:nvSpPr>
        <p:spPr>
          <a:xfrm>
            <a:off x="344672" y="1281527"/>
            <a:ext cx="4597747" cy="55829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/>
              <a:t>Prueba de Campo</a:t>
            </a:r>
            <a:endParaRPr lang="en-US" sz="3200" b="1" dirty="0"/>
          </a:p>
        </p:txBody>
      </p:sp>
      <p:sp>
        <p:nvSpPr>
          <p:cNvPr id="11" name="CuadroTexto 9">
            <a:extLst>
              <a:ext uri="{FF2B5EF4-FFF2-40B4-BE49-F238E27FC236}">
                <a16:creationId xmlns:a16="http://schemas.microsoft.com/office/drawing/2014/main" id="{BE12A3EE-9BC5-4FDB-868A-59CFFB01FADF}"/>
              </a:ext>
            </a:extLst>
          </p:cNvPr>
          <p:cNvSpPr txBox="1"/>
          <p:nvPr/>
        </p:nvSpPr>
        <p:spPr>
          <a:xfrm>
            <a:off x="271030" y="1839818"/>
            <a:ext cx="7673913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AR" altLang="es-AR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El pozo en estudio se ubica en el Flanco Norte de la CGSJ, el cual se localiza en el extremo SE de la provincia de Chubut, perteneciente al Activo ZCP. </a:t>
            </a:r>
            <a:endParaRPr lang="es-AR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3D132C-1860-4DC3-9547-C382A2CF5D39}"/>
              </a:ext>
            </a:extLst>
          </p:cNvPr>
          <p:cNvGrpSpPr/>
          <p:nvPr/>
        </p:nvGrpSpPr>
        <p:grpSpPr>
          <a:xfrm>
            <a:off x="8387657" y="984735"/>
            <a:ext cx="3689246" cy="5508140"/>
            <a:chOff x="0" y="0"/>
            <a:chExt cx="457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0C4375-30AD-4E8E-A14A-E760A45DF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156"/>
            <a:stretch/>
          </p:blipFill>
          <p:spPr>
            <a:xfrm>
              <a:off x="0" y="0"/>
              <a:ext cx="4572000" cy="6858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FD8936-5BD5-49E7-A3EA-23136A287248}"/>
                </a:ext>
              </a:extLst>
            </p:cNvPr>
            <p:cNvSpPr/>
            <p:nvPr/>
          </p:nvSpPr>
          <p:spPr>
            <a:xfrm>
              <a:off x="604994" y="4662186"/>
              <a:ext cx="7569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Chubut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E1F800B-E2F5-4B1A-AC49-B21019EEF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84" y="5255291"/>
              <a:ext cx="247649" cy="247649"/>
            </a:xfrm>
            <a:prstGeom prst="rect">
              <a:avLst/>
            </a:prstGeom>
          </p:spPr>
        </p:pic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93FFF121-3853-4DAF-A92B-2297B10260EF}"/>
              </a:ext>
            </a:extLst>
          </p:cNvPr>
          <p:cNvSpPr/>
          <p:nvPr/>
        </p:nvSpPr>
        <p:spPr>
          <a:xfrm rot="7010574">
            <a:off x="6488919" y="4013520"/>
            <a:ext cx="3155277" cy="2657188"/>
          </a:xfrm>
          <a:prstGeom prst="triangle">
            <a:avLst>
              <a:gd name="adj" fmla="val 30200"/>
            </a:avLst>
          </a:prstGeom>
          <a:solidFill>
            <a:srgbClr val="F0AB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12.png">
            <a:extLst>
              <a:ext uri="{FF2B5EF4-FFF2-40B4-BE49-F238E27FC236}">
                <a16:creationId xmlns:a16="http://schemas.microsoft.com/office/drawing/2014/main" id="{09B408E9-7830-4314-B326-847B1434DD88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15097" y="2903622"/>
            <a:ext cx="7478403" cy="366531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9422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B66015C-D4EA-4A4F-9867-3F81BDC8070F}"/>
              </a:ext>
            </a:extLst>
          </p:cNvPr>
          <p:cNvSpPr txBox="1">
            <a:spLocks/>
          </p:cNvSpPr>
          <p:nvPr/>
        </p:nvSpPr>
        <p:spPr>
          <a:xfrm>
            <a:off x="344672" y="1281527"/>
            <a:ext cx="4597747" cy="55829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/>
              <a:t>Prueba de Campo</a:t>
            </a:r>
            <a:endParaRPr lang="en-US" sz="3200" b="1" dirty="0"/>
          </a:p>
        </p:txBody>
      </p:sp>
      <p:sp>
        <p:nvSpPr>
          <p:cNvPr id="11" name="CuadroTexto 9">
            <a:extLst>
              <a:ext uri="{FF2B5EF4-FFF2-40B4-BE49-F238E27FC236}">
                <a16:creationId xmlns:a16="http://schemas.microsoft.com/office/drawing/2014/main" id="{BE12A3EE-9BC5-4FDB-868A-59CFFB01FADF}"/>
              </a:ext>
            </a:extLst>
          </p:cNvPr>
          <p:cNvSpPr txBox="1"/>
          <p:nvPr/>
        </p:nvSpPr>
        <p:spPr>
          <a:xfrm>
            <a:off x="312364" y="1981361"/>
            <a:ext cx="4512029" cy="2583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altLang="es-AR" sz="2800" kern="100" dirty="0">
                <a:solidFill>
                  <a:srgbClr val="018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Selección del pozo</a:t>
            </a: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lang="es-ES" altLang="es-AR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Se analizaron los diferentes pozos de ZCP con alto potencial, dejando de lado los del Proyecto </a:t>
            </a:r>
            <a:r>
              <a:rPr lang="es-ES" altLang="es-AR" sz="20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BVs</a:t>
            </a:r>
            <a:r>
              <a:rPr lang="es-ES" altLang="es-AR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por la producción de petróleo asociado.</a:t>
            </a:r>
          </a:p>
        </p:txBody>
      </p:sp>
      <p:pic>
        <p:nvPicPr>
          <p:cNvPr id="23" name="Imagen 6">
            <a:extLst>
              <a:ext uri="{FF2B5EF4-FFF2-40B4-BE49-F238E27FC236}">
                <a16:creationId xmlns:a16="http://schemas.microsoft.com/office/drawing/2014/main" id="{44202D9A-6E42-4F66-A14E-803A65A93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64" y="1813351"/>
            <a:ext cx="4176464" cy="4312421"/>
          </a:xfrm>
          <a:prstGeom prst="rect">
            <a:avLst/>
          </a:prstGeom>
          <a:ln w="19050" cap="sq">
            <a:solidFill>
              <a:srgbClr val="01837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Imagen 7" descr="C:\Users\ry16138\AppData\Local\Microsoft\Windows\INetCache\Content.Word\BV-157 con BV-342.jpg">
            <a:extLst>
              <a:ext uri="{FF2B5EF4-FFF2-40B4-BE49-F238E27FC236}">
                <a16:creationId xmlns:a16="http://schemas.microsoft.com/office/drawing/2014/main" id="{A5F113E0-CD84-4D0C-8458-B9ED3F1AC6E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333" y="1813351"/>
            <a:ext cx="4608512" cy="3640961"/>
          </a:xfrm>
          <a:prstGeom prst="rect">
            <a:avLst/>
          </a:prstGeom>
          <a:ln w="19050" cap="sq">
            <a:solidFill>
              <a:srgbClr val="01837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" name="Imagen 8">
            <a:extLst>
              <a:ext uri="{FF2B5EF4-FFF2-40B4-BE49-F238E27FC236}">
                <a16:creationId xmlns:a16="http://schemas.microsoft.com/office/drawing/2014/main" id="{43B6D5B3-E353-4AAA-930A-D27F0626B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942" y="5417078"/>
            <a:ext cx="2602395" cy="712021"/>
          </a:xfrm>
          <a:prstGeom prst="rect">
            <a:avLst/>
          </a:prstGeom>
          <a:ln w="19050" cap="sq">
            <a:solidFill>
              <a:srgbClr val="01837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29" name="Conector recto 9">
            <a:extLst>
              <a:ext uri="{FF2B5EF4-FFF2-40B4-BE49-F238E27FC236}">
                <a16:creationId xmlns:a16="http://schemas.microsoft.com/office/drawing/2014/main" id="{01AACCC9-E03E-42C6-A7DF-3FD1A1F645C5}"/>
              </a:ext>
            </a:extLst>
          </p:cNvPr>
          <p:cNvCxnSpPr>
            <a:cxnSpLocks/>
          </p:cNvCxnSpPr>
          <p:nvPr/>
        </p:nvCxnSpPr>
        <p:spPr>
          <a:xfrm flipV="1">
            <a:off x="6003383" y="2985757"/>
            <a:ext cx="2868120" cy="400459"/>
          </a:xfrm>
          <a:prstGeom prst="line">
            <a:avLst/>
          </a:prstGeom>
          <a:ln w="57150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10">
            <a:extLst>
              <a:ext uri="{FF2B5EF4-FFF2-40B4-BE49-F238E27FC236}">
                <a16:creationId xmlns:a16="http://schemas.microsoft.com/office/drawing/2014/main" id="{9E1DA3E6-C7CC-4B33-BE64-D1A5B063E0BE}"/>
              </a:ext>
            </a:extLst>
          </p:cNvPr>
          <p:cNvCxnSpPr>
            <a:cxnSpLocks/>
          </p:cNvCxnSpPr>
          <p:nvPr/>
        </p:nvCxnSpPr>
        <p:spPr>
          <a:xfrm flipV="1">
            <a:off x="5919175" y="4347110"/>
            <a:ext cx="2952328" cy="138501"/>
          </a:xfrm>
          <a:prstGeom prst="line">
            <a:avLst/>
          </a:prstGeom>
          <a:ln w="571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11">
            <a:extLst>
              <a:ext uri="{FF2B5EF4-FFF2-40B4-BE49-F238E27FC236}">
                <a16:creationId xmlns:a16="http://schemas.microsoft.com/office/drawing/2014/main" id="{5CF36320-6EA0-46C4-AA58-E409E99D1C19}"/>
              </a:ext>
            </a:extLst>
          </p:cNvPr>
          <p:cNvCxnSpPr>
            <a:cxnSpLocks/>
          </p:cNvCxnSpPr>
          <p:nvPr/>
        </p:nvCxnSpPr>
        <p:spPr>
          <a:xfrm flipV="1">
            <a:off x="5953858" y="5060100"/>
            <a:ext cx="2967169" cy="138500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12">
            <a:extLst>
              <a:ext uri="{FF2B5EF4-FFF2-40B4-BE49-F238E27FC236}">
                <a16:creationId xmlns:a16="http://schemas.microsoft.com/office/drawing/2014/main" id="{D6AA7180-C411-4F85-8535-D827A0C07D9F}"/>
              </a:ext>
            </a:extLst>
          </p:cNvPr>
          <p:cNvSpPr txBox="1"/>
          <p:nvPr/>
        </p:nvSpPr>
        <p:spPr>
          <a:xfrm>
            <a:off x="5379115" y="3246995"/>
            <a:ext cx="633231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AR" sz="1200" dirty="0"/>
              <a:t>E-110</a:t>
            </a:r>
          </a:p>
        </p:txBody>
      </p:sp>
      <p:sp>
        <p:nvSpPr>
          <p:cNvPr id="33" name="CuadroTexto 13">
            <a:extLst>
              <a:ext uri="{FF2B5EF4-FFF2-40B4-BE49-F238E27FC236}">
                <a16:creationId xmlns:a16="http://schemas.microsoft.com/office/drawing/2014/main" id="{5DEDD4D6-AA35-49C1-9BC6-94BACDC3951B}"/>
              </a:ext>
            </a:extLst>
          </p:cNvPr>
          <p:cNvSpPr txBox="1"/>
          <p:nvPr/>
        </p:nvSpPr>
        <p:spPr>
          <a:xfrm>
            <a:off x="5379115" y="4347110"/>
            <a:ext cx="633231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AR" sz="1200" dirty="0"/>
              <a:t>E-180</a:t>
            </a:r>
          </a:p>
        </p:txBody>
      </p:sp>
      <p:sp>
        <p:nvSpPr>
          <p:cNvPr id="34" name="CuadroTexto 14">
            <a:extLst>
              <a:ext uri="{FF2B5EF4-FFF2-40B4-BE49-F238E27FC236}">
                <a16:creationId xmlns:a16="http://schemas.microsoft.com/office/drawing/2014/main" id="{D19F079D-1B93-492B-9A62-8EB0E84EF37D}"/>
              </a:ext>
            </a:extLst>
          </p:cNvPr>
          <p:cNvSpPr txBox="1"/>
          <p:nvPr/>
        </p:nvSpPr>
        <p:spPr>
          <a:xfrm>
            <a:off x="5379115" y="5060100"/>
            <a:ext cx="633231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AR" sz="1200" dirty="0"/>
              <a:t>F-265</a:t>
            </a:r>
          </a:p>
        </p:txBody>
      </p:sp>
      <p:sp>
        <p:nvSpPr>
          <p:cNvPr id="35" name="CuadroTexto 15">
            <a:extLst>
              <a:ext uri="{FF2B5EF4-FFF2-40B4-BE49-F238E27FC236}">
                <a16:creationId xmlns:a16="http://schemas.microsoft.com/office/drawing/2014/main" id="{BA80572B-8D8C-47F3-9136-B679905BF63F}"/>
              </a:ext>
            </a:extLst>
          </p:cNvPr>
          <p:cNvSpPr txBox="1"/>
          <p:nvPr/>
        </p:nvSpPr>
        <p:spPr>
          <a:xfrm>
            <a:off x="5611736" y="1802604"/>
            <a:ext cx="1099527" cy="523220"/>
          </a:xfrm>
          <a:prstGeom prst="rect">
            <a:avLst/>
          </a:prstGeom>
          <a:solidFill>
            <a:srgbClr val="0183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bg1"/>
                </a:solidFill>
              </a:rPr>
              <a:t>Pozo  </a:t>
            </a:r>
            <a:r>
              <a:rPr lang="es-AR" sz="1400" b="1" dirty="0">
                <a:solidFill>
                  <a:srgbClr val="018374"/>
                </a:solidFill>
              </a:rPr>
              <a:t>Inyector</a:t>
            </a:r>
          </a:p>
        </p:txBody>
      </p:sp>
      <p:sp>
        <p:nvSpPr>
          <p:cNvPr id="36" name="CuadroTexto 16">
            <a:extLst>
              <a:ext uri="{FF2B5EF4-FFF2-40B4-BE49-F238E27FC236}">
                <a16:creationId xmlns:a16="http://schemas.microsoft.com/office/drawing/2014/main" id="{FE3A3A19-5E88-46B3-B4A0-45812B858F08}"/>
              </a:ext>
            </a:extLst>
          </p:cNvPr>
          <p:cNvSpPr txBox="1"/>
          <p:nvPr/>
        </p:nvSpPr>
        <p:spPr>
          <a:xfrm>
            <a:off x="8439455" y="1802604"/>
            <a:ext cx="1072711" cy="523220"/>
          </a:xfrm>
          <a:prstGeom prst="rect">
            <a:avLst/>
          </a:prstGeom>
          <a:solidFill>
            <a:srgbClr val="0183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bg1"/>
                </a:solidFill>
              </a:rPr>
              <a:t>Pozo Productor</a:t>
            </a:r>
          </a:p>
        </p:txBody>
      </p:sp>
    </p:spTree>
    <p:extLst>
      <p:ext uri="{BB962C8B-B14F-4D97-AF65-F5344CB8AC3E}">
        <p14:creationId xmlns:p14="http://schemas.microsoft.com/office/powerpoint/2010/main" val="386764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B66015C-D4EA-4A4F-9867-3F81BDC8070F}"/>
              </a:ext>
            </a:extLst>
          </p:cNvPr>
          <p:cNvSpPr txBox="1">
            <a:spLocks/>
          </p:cNvSpPr>
          <p:nvPr/>
        </p:nvSpPr>
        <p:spPr>
          <a:xfrm>
            <a:off x="344672" y="1281527"/>
            <a:ext cx="4597747" cy="55829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/>
              <a:t>Cálculo de la IPR</a:t>
            </a:r>
            <a:endParaRPr lang="en-US" sz="3200" b="1" dirty="0"/>
          </a:p>
        </p:txBody>
      </p:sp>
      <p:cxnSp>
        <p:nvCxnSpPr>
          <p:cNvPr id="19" name="Conector recto 4">
            <a:extLst>
              <a:ext uri="{FF2B5EF4-FFF2-40B4-BE49-F238E27FC236}">
                <a16:creationId xmlns:a16="http://schemas.microsoft.com/office/drawing/2014/main" id="{5581D4A3-17B9-4321-AC09-F4264979CEDE}"/>
              </a:ext>
            </a:extLst>
          </p:cNvPr>
          <p:cNvCxnSpPr>
            <a:cxnSpLocks/>
          </p:cNvCxnSpPr>
          <p:nvPr/>
        </p:nvCxnSpPr>
        <p:spPr>
          <a:xfrm>
            <a:off x="8039078" y="3847660"/>
            <a:ext cx="0" cy="1872208"/>
          </a:xfrm>
          <a:prstGeom prst="line">
            <a:avLst/>
          </a:prstGeom>
          <a:ln w="38100">
            <a:solidFill>
              <a:srgbClr val="0451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9">
            <a:extLst>
              <a:ext uri="{FF2B5EF4-FFF2-40B4-BE49-F238E27FC236}">
                <a16:creationId xmlns:a16="http://schemas.microsoft.com/office/drawing/2014/main" id="{B16964B5-0E5F-43A2-B590-CB580C7D83F9}"/>
              </a:ext>
            </a:extLst>
          </p:cNvPr>
          <p:cNvCxnSpPr>
            <a:cxnSpLocks/>
          </p:cNvCxnSpPr>
          <p:nvPr/>
        </p:nvCxnSpPr>
        <p:spPr>
          <a:xfrm>
            <a:off x="7391006" y="3847660"/>
            <a:ext cx="0" cy="1872208"/>
          </a:xfrm>
          <a:prstGeom prst="line">
            <a:avLst/>
          </a:prstGeom>
          <a:ln w="38100">
            <a:solidFill>
              <a:srgbClr val="0451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18">
            <a:extLst>
              <a:ext uri="{FF2B5EF4-FFF2-40B4-BE49-F238E27FC236}">
                <a16:creationId xmlns:a16="http://schemas.microsoft.com/office/drawing/2014/main" id="{364EE9B4-BD5A-448D-883A-F38A160B9B70}"/>
              </a:ext>
            </a:extLst>
          </p:cNvPr>
          <p:cNvCxnSpPr>
            <a:cxnSpLocks/>
          </p:cNvCxnSpPr>
          <p:nvPr/>
        </p:nvCxnSpPr>
        <p:spPr>
          <a:xfrm flipH="1">
            <a:off x="6632630" y="3829111"/>
            <a:ext cx="1" cy="1909305"/>
          </a:xfrm>
          <a:prstGeom prst="line">
            <a:avLst/>
          </a:prstGeom>
          <a:ln w="38100">
            <a:solidFill>
              <a:srgbClr val="0451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C81C5C8-4CBE-4669-B286-341E23160C56}"/>
              </a:ext>
            </a:extLst>
          </p:cNvPr>
          <p:cNvSpPr txBox="1"/>
          <p:nvPr/>
        </p:nvSpPr>
        <p:spPr>
          <a:xfrm>
            <a:off x="8094314" y="4818899"/>
            <a:ext cx="647988" cy="207749"/>
          </a:xfrm>
          <a:prstGeom prst="rect">
            <a:avLst/>
          </a:prstGeom>
          <a:solidFill>
            <a:srgbClr val="0451E4"/>
          </a:solidFill>
          <a:ln w="19050">
            <a:solidFill>
              <a:srgbClr val="0451E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 428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D3DC86D8-FFD5-4F13-BDAF-FD3486DC5AFF}"/>
              </a:ext>
            </a:extLst>
          </p:cNvPr>
          <p:cNvSpPr txBox="1"/>
          <p:nvPr/>
        </p:nvSpPr>
        <p:spPr>
          <a:xfrm>
            <a:off x="7391090" y="4822394"/>
            <a:ext cx="647988" cy="207749"/>
          </a:xfrm>
          <a:prstGeom prst="rect">
            <a:avLst/>
          </a:prstGeom>
          <a:solidFill>
            <a:srgbClr val="0451E4"/>
          </a:solidFill>
          <a:ln w="19050">
            <a:solidFill>
              <a:srgbClr val="0451E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384</a:t>
            </a: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E91407D1-43BD-4FFF-98F3-9BAFBEAAFD8F}"/>
              </a:ext>
            </a:extLst>
          </p:cNvPr>
          <p:cNvSpPr txBox="1"/>
          <p:nvPr/>
        </p:nvSpPr>
        <p:spPr>
          <a:xfrm>
            <a:off x="6643648" y="4922773"/>
            <a:ext cx="647988" cy="207749"/>
          </a:xfrm>
          <a:prstGeom prst="rect">
            <a:avLst/>
          </a:prstGeom>
          <a:solidFill>
            <a:srgbClr val="0451E4"/>
          </a:solidFill>
          <a:ln w="19050">
            <a:solidFill>
              <a:srgbClr val="0451E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 334</a:t>
            </a:r>
          </a:p>
        </p:txBody>
      </p:sp>
      <p:pic>
        <p:nvPicPr>
          <p:cNvPr id="13" name="Imagen 6">
            <a:extLst>
              <a:ext uri="{FF2B5EF4-FFF2-40B4-BE49-F238E27FC236}">
                <a16:creationId xmlns:a16="http://schemas.microsoft.com/office/drawing/2014/main" id="{4DD03B90-FC5B-4D36-9971-FAF95BF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54" y="1917495"/>
            <a:ext cx="9526803" cy="460228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sq">
            <a:solidFill>
              <a:srgbClr val="01837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Imagen 7">
            <a:extLst>
              <a:ext uri="{FF2B5EF4-FFF2-40B4-BE49-F238E27FC236}">
                <a16:creationId xmlns:a16="http://schemas.microsoft.com/office/drawing/2014/main" id="{5C6C94FC-BF08-48F8-B5EA-C151DB688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85" y="2103812"/>
            <a:ext cx="8380715" cy="4381794"/>
          </a:xfrm>
          <a:prstGeom prst="rect">
            <a:avLst/>
          </a:prstGeom>
          <a:ln w="28575" cap="sq">
            <a:solidFill>
              <a:srgbClr val="01837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Imagen 31">
            <a:extLst>
              <a:ext uri="{FF2B5EF4-FFF2-40B4-BE49-F238E27FC236}">
                <a16:creationId xmlns:a16="http://schemas.microsoft.com/office/drawing/2014/main" id="{D9B0F815-5FB7-4086-9D24-E5DAB0401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494" y="5818916"/>
            <a:ext cx="1038605" cy="666690"/>
          </a:xfrm>
          <a:prstGeom prst="rect">
            <a:avLst/>
          </a:prstGeom>
        </p:spPr>
      </p:pic>
      <p:sp>
        <p:nvSpPr>
          <p:cNvPr id="18" name="CuadroTexto 8">
            <a:extLst>
              <a:ext uri="{FF2B5EF4-FFF2-40B4-BE49-F238E27FC236}">
                <a16:creationId xmlns:a16="http://schemas.microsoft.com/office/drawing/2014/main" id="{BCAABFC2-3A20-48EF-8282-CAC7A32A2259}"/>
              </a:ext>
            </a:extLst>
          </p:cNvPr>
          <p:cNvSpPr txBox="1"/>
          <p:nvPr/>
        </p:nvSpPr>
        <p:spPr>
          <a:xfrm>
            <a:off x="4475747" y="1796035"/>
            <a:ext cx="2396841" cy="307777"/>
          </a:xfrm>
          <a:prstGeom prst="rect">
            <a:avLst/>
          </a:prstGeom>
          <a:solidFill>
            <a:srgbClr val="018374"/>
          </a:solidFill>
          <a:ln>
            <a:solidFill>
              <a:srgbClr val="0183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>
                <a:solidFill>
                  <a:schemeClr val="bg1"/>
                </a:solidFill>
              </a:rPr>
              <a:t>IPR Pozo BV-157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B66015C-D4EA-4A4F-9867-3F81BDC8070F}"/>
              </a:ext>
            </a:extLst>
          </p:cNvPr>
          <p:cNvSpPr txBox="1">
            <a:spLocks/>
          </p:cNvSpPr>
          <p:nvPr/>
        </p:nvSpPr>
        <p:spPr>
          <a:xfrm>
            <a:off x="344672" y="1281527"/>
            <a:ext cx="4597747" cy="55829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/>
              <a:t>Controles y Niveles Reales</a:t>
            </a:r>
            <a:endParaRPr lang="en-US" sz="3200" b="1" dirty="0"/>
          </a:p>
        </p:txBody>
      </p:sp>
      <p:graphicFrame>
        <p:nvGraphicFramePr>
          <p:cNvPr id="13" name="Tabla 5">
            <a:extLst>
              <a:ext uri="{FF2B5EF4-FFF2-40B4-BE49-F238E27FC236}">
                <a16:creationId xmlns:a16="http://schemas.microsoft.com/office/drawing/2014/main" id="{D57CD6ED-BC4A-41C5-BD8A-F0CA9399E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677599"/>
              </p:ext>
            </p:extLst>
          </p:nvPr>
        </p:nvGraphicFramePr>
        <p:xfrm>
          <a:off x="1722474" y="2082453"/>
          <a:ext cx="4283968" cy="285540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09261">
                  <a:extLst>
                    <a:ext uri="{9D8B030D-6E8A-4147-A177-3AD203B41FA5}">
                      <a16:colId xmlns:a16="http://schemas.microsoft.com/office/drawing/2014/main" val="3346389664"/>
                    </a:ext>
                  </a:extLst>
                </a:gridCol>
                <a:gridCol w="800602">
                  <a:extLst>
                    <a:ext uri="{9D8B030D-6E8A-4147-A177-3AD203B41FA5}">
                      <a16:colId xmlns:a16="http://schemas.microsoft.com/office/drawing/2014/main" val="2063871578"/>
                    </a:ext>
                  </a:extLst>
                </a:gridCol>
                <a:gridCol w="845913">
                  <a:extLst>
                    <a:ext uri="{9D8B030D-6E8A-4147-A177-3AD203B41FA5}">
                      <a16:colId xmlns:a16="http://schemas.microsoft.com/office/drawing/2014/main" val="282090358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88107294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167894670"/>
                    </a:ext>
                  </a:extLst>
                </a:gridCol>
              </a:tblGrid>
              <a:tr h="40526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Controles de Producción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(CON </a:t>
                      </a:r>
                      <a:r>
                        <a:rPr lang="es-AR" sz="1400" dirty="0" err="1">
                          <a:solidFill>
                            <a:schemeClr val="bg1"/>
                          </a:solidFill>
                          <a:effectLst/>
                        </a:rPr>
                        <a:t>Intake</a:t>
                      </a: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 Bypass)</a:t>
                      </a:r>
                      <a:endParaRPr lang="es-A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183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38898"/>
                  </a:ext>
                </a:extLst>
              </a:tr>
              <a:tr h="727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Fecha</a:t>
                      </a:r>
                      <a:endParaRPr lang="es-A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183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</a:rPr>
                        <a:t>Caudal </a:t>
                      </a:r>
                      <a:r>
                        <a:rPr lang="en-US" sz="1400" b="1" dirty="0" err="1">
                          <a:effectLst/>
                        </a:rPr>
                        <a:t>Bruto</a:t>
                      </a:r>
                      <a:r>
                        <a:rPr lang="en-US" sz="1400" b="1" dirty="0">
                          <a:effectLst/>
                        </a:rPr>
                        <a:t> (m</a:t>
                      </a:r>
                      <a:r>
                        <a:rPr lang="en-US" sz="1400" b="1" baseline="30000" dirty="0">
                          <a:effectLst/>
                        </a:rPr>
                        <a:t>3</a:t>
                      </a:r>
                      <a:r>
                        <a:rPr lang="en-US" sz="1400" b="1" dirty="0">
                          <a:effectLst/>
                        </a:rPr>
                        <a:t>/d)</a:t>
                      </a:r>
                      <a:endParaRPr lang="es-AR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</a:rPr>
                        <a:t>Caudal Agua (m3/d)</a:t>
                      </a:r>
                      <a:endParaRPr lang="es-AR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</a:rPr>
                        <a:t>Corte de Agua (%)</a:t>
                      </a:r>
                      <a:endParaRPr lang="es-AR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</a:rPr>
                        <a:t>Caudal </a:t>
                      </a:r>
                      <a:r>
                        <a:rPr lang="en-US" sz="1400" b="1" dirty="0" err="1">
                          <a:effectLst/>
                        </a:rPr>
                        <a:t>Petróleo</a:t>
                      </a:r>
                      <a:r>
                        <a:rPr lang="en-US" sz="1400" b="1" dirty="0">
                          <a:effectLst/>
                        </a:rPr>
                        <a:t> (m</a:t>
                      </a:r>
                      <a:r>
                        <a:rPr lang="en-US" sz="1400" b="1" baseline="30000" dirty="0">
                          <a:effectLst/>
                        </a:rPr>
                        <a:t>3</a:t>
                      </a:r>
                      <a:r>
                        <a:rPr lang="en-US" sz="1400" b="1" dirty="0">
                          <a:effectLst/>
                        </a:rPr>
                        <a:t>/d)</a:t>
                      </a:r>
                      <a:endParaRPr lang="es-AR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0309964"/>
                  </a:ext>
                </a:extLst>
              </a:tr>
              <a:tr h="229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18-04-23</a:t>
                      </a:r>
                      <a:endParaRPr lang="es-A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430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417.96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97.2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12.04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8505404"/>
                  </a:ext>
                </a:extLst>
              </a:tr>
              <a:tr h="27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28-03-23</a:t>
                      </a:r>
                      <a:endParaRPr lang="es-A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400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388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97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5158427"/>
                  </a:ext>
                </a:extLst>
              </a:tr>
              <a:tr h="229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13-03-23</a:t>
                      </a:r>
                      <a:endParaRPr lang="es-A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400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384.8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96.2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15.2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4562360"/>
                  </a:ext>
                </a:extLst>
              </a:tr>
              <a:tr h="229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18-01-23</a:t>
                      </a:r>
                      <a:endParaRPr lang="es-A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422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412.29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97.7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9.71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105361"/>
                  </a:ext>
                </a:extLst>
              </a:tr>
              <a:tr h="229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09-01-23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422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412.29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97.7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9.71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3217815"/>
                  </a:ext>
                </a:extLst>
              </a:tr>
              <a:tr h="229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01-12-22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426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415.35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97.5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10.65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2782590"/>
                  </a:ext>
                </a:extLst>
              </a:tr>
              <a:tr h="229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28-11-22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426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415.35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97.5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10.65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5398257"/>
                  </a:ext>
                </a:extLst>
              </a:tr>
            </a:tbl>
          </a:graphicData>
        </a:graphic>
      </p:graphicFrame>
      <p:graphicFrame>
        <p:nvGraphicFramePr>
          <p:cNvPr id="14" name="Tabla 9">
            <a:extLst>
              <a:ext uri="{FF2B5EF4-FFF2-40B4-BE49-F238E27FC236}">
                <a16:creationId xmlns:a16="http://schemas.microsoft.com/office/drawing/2014/main" id="{73615961-4AC6-47B2-8AB7-28669EB0B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504834"/>
              </p:ext>
            </p:extLst>
          </p:nvPr>
        </p:nvGraphicFramePr>
        <p:xfrm>
          <a:off x="6051330" y="2082453"/>
          <a:ext cx="4782247" cy="283519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17611">
                  <a:extLst>
                    <a:ext uri="{9D8B030D-6E8A-4147-A177-3AD203B41FA5}">
                      <a16:colId xmlns:a16="http://schemas.microsoft.com/office/drawing/2014/main" val="592864104"/>
                    </a:ext>
                  </a:extLst>
                </a:gridCol>
                <a:gridCol w="985948">
                  <a:extLst>
                    <a:ext uri="{9D8B030D-6E8A-4147-A177-3AD203B41FA5}">
                      <a16:colId xmlns:a16="http://schemas.microsoft.com/office/drawing/2014/main" val="2076213747"/>
                    </a:ext>
                  </a:extLst>
                </a:gridCol>
                <a:gridCol w="845099">
                  <a:extLst>
                    <a:ext uri="{9D8B030D-6E8A-4147-A177-3AD203B41FA5}">
                      <a16:colId xmlns:a16="http://schemas.microsoft.com/office/drawing/2014/main" val="96868275"/>
                    </a:ext>
                  </a:extLst>
                </a:gridCol>
                <a:gridCol w="845099">
                  <a:extLst>
                    <a:ext uri="{9D8B030D-6E8A-4147-A177-3AD203B41FA5}">
                      <a16:colId xmlns:a16="http://schemas.microsoft.com/office/drawing/2014/main" val="1738148388"/>
                    </a:ext>
                  </a:extLst>
                </a:gridCol>
                <a:gridCol w="988490">
                  <a:extLst>
                    <a:ext uri="{9D8B030D-6E8A-4147-A177-3AD203B41FA5}">
                      <a16:colId xmlns:a16="http://schemas.microsoft.com/office/drawing/2014/main" val="2287869248"/>
                    </a:ext>
                  </a:extLst>
                </a:gridCol>
              </a:tblGrid>
              <a:tr h="3332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Controles de Producción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(SIN </a:t>
                      </a:r>
                      <a:r>
                        <a:rPr lang="es-AR" sz="1400" dirty="0" err="1">
                          <a:solidFill>
                            <a:schemeClr val="bg1"/>
                          </a:solidFill>
                          <a:effectLst/>
                        </a:rPr>
                        <a:t>Intake</a:t>
                      </a: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 Bypass)</a:t>
                      </a:r>
                      <a:endParaRPr lang="es-A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183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035253"/>
                  </a:ext>
                </a:extLst>
              </a:tr>
              <a:tr h="72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Fecha</a:t>
                      </a:r>
                      <a:endParaRPr lang="es-A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183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</a:rPr>
                        <a:t>Caudal </a:t>
                      </a:r>
                      <a:r>
                        <a:rPr lang="en-US" sz="1400" b="1" dirty="0" err="1">
                          <a:effectLst/>
                        </a:rPr>
                        <a:t>Bruto</a:t>
                      </a:r>
                      <a:r>
                        <a:rPr lang="en-US" sz="1400" b="1" dirty="0">
                          <a:effectLst/>
                        </a:rPr>
                        <a:t> (m</a:t>
                      </a:r>
                      <a:r>
                        <a:rPr lang="en-US" sz="1400" b="1" baseline="30000" dirty="0">
                          <a:effectLst/>
                        </a:rPr>
                        <a:t>3</a:t>
                      </a:r>
                      <a:r>
                        <a:rPr lang="en-US" sz="1400" b="1" dirty="0">
                          <a:effectLst/>
                        </a:rPr>
                        <a:t>/d)</a:t>
                      </a:r>
                      <a:endParaRPr lang="es-AR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</a:rPr>
                        <a:t>Caudal Agua (m3/d)</a:t>
                      </a:r>
                      <a:endParaRPr lang="es-AR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</a:rPr>
                        <a:t>Corte de Agua (%)</a:t>
                      </a:r>
                      <a:endParaRPr lang="es-AR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effectLst/>
                        </a:rPr>
                        <a:t>Caudal </a:t>
                      </a:r>
                      <a:r>
                        <a:rPr lang="en-US" sz="1400" b="1" dirty="0" err="1">
                          <a:effectLst/>
                        </a:rPr>
                        <a:t>Petróleo</a:t>
                      </a:r>
                      <a:r>
                        <a:rPr lang="en-US" sz="1400" b="1" dirty="0">
                          <a:effectLst/>
                        </a:rPr>
                        <a:t> (m</a:t>
                      </a:r>
                      <a:r>
                        <a:rPr lang="en-US" sz="1400" b="1" baseline="30000" dirty="0">
                          <a:effectLst/>
                        </a:rPr>
                        <a:t>3</a:t>
                      </a:r>
                      <a:r>
                        <a:rPr lang="en-US" sz="1400" b="1" dirty="0">
                          <a:effectLst/>
                        </a:rPr>
                        <a:t>/d)</a:t>
                      </a:r>
                      <a:endParaRPr lang="es-AR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3587233"/>
                  </a:ext>
                </a:extLst>
              </a:tr>
              <a:tr h="227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21-11-17</a:t>
                      </a:r>
                      <a:endParaRPr lang="es-AR" sz="14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384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376.32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98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7.68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1223350"/>
                  </a:ext>
                </a:extLst>
              </a:tr>
              <a:tr h="227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21-10-17</a:t>
                      </a:r>
                      <a:endParaRPr lang="es-AR" sz="14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387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379.26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98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7.74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7256711"/>
                  </a:ext>
                </a:extLst>
              </a:tr>
              <a:tr h="255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24-09-17</a:t>
                      </a:r>
                      <a:endParaRPr lang="es-AR" sz="14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388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380.24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98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7.76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3828701"/>
                  </a:ext>
                </a:extLst>
              </a:tr>
              <a:tr h="227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23-08-17</a:t>
                      </a:r>
                      <a:endParaRPr lang="es-AR" sz="14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385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377.3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98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7.7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0836866"/>
                  </a:ext>
                </a:extLst>
              </a:tr>
              <a:tr h="227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27-07-17</a:t>
                      </a:r>
                      <a:endParaRPr lang="es-AR" sz="14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384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376.32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98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7.68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7417463"/>
                  </a:ext>
                </a:extLst>
              </a:tr>
              <a:tr h="227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05-06-17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381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373.38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98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7.62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841446"/>
                  </a:ext>
                </a:extLst>
              </a:tr>
              <a:tr h="227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22-02-17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348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341.04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98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6.96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7742615"/>
                  </a:ext>
                </a:extLst>
              </a:tr>
            </a:tbl>
          </a:graphicData>
        </a:graphic>
      </p:graphicFrame>
      <p:graphicFrame>
        <p:nvGraphicFramePr>
          <p:cNvPr id="23" name="Tabla 10">
            <a:extLst>
              <a:ext uri="{FF2B5EF4-FFF2-40B4-BE49-F238E27FC236}">
                <a16:creationId xmlns:a16="http://schemas.microsoft.com/office/drawing/2014/main" id="{7EC4163B-2609-486F-80B9-05FCCBC5E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492968"/>
              </p:ext>
            </p:extLst>
          </p:nvPr>
        </p:nvGraphicFramePr>
        <p:xfrm>
          <a:off x="1722474" y="4215911"/>
          <a:ext cx="9111103" cy="194421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21952">
                  <a:extLst>
                    <a:ext uri="{9D8B030D-6E8A-4147-A177-3AD203B41FA5}">
                      <a16:colId xmlns:a16="http://schemas.microsoft.com/office/drawing/2014/main" val="4235676681"/>
                    </a:ext>
                  </a:extLst>
                </a:gridCol>
                <a:gridCol w="1685768">
                  <a:extLst>
                    <a:ext uri="{9D8B030D-6E8A-4147-A177-3AD203B41FA5}">
                      <a16:colId xmlns:a16="http://schemas.microsoft.com/office/drawing/2014/main" val="3906624622"/>
                    </a:ext>
                  </a:extLst>
                </a:gridCol>
                <a:gridCol w="2087536">
                  <a:extLst>
                    <a:ext uri="{9D8B030D-6E8A-4147-A177-3AD203B41FA5}">
                      <a16:colId xmlns:a16="http://schemas.microsoft.com/office/drawing/2014/main" val="259915660"/>
                    </a:ext>
                  </a:extLst>
                </a:gridCol>
                <a:gridCol w="2087536">
                  <a:extLst>
                    <a:ext uri="{9D8B030D-6E8A-4147-A177-3AD203B41FA5}">
                      <a16:colId xmlns:a16="http://schemas.microsoft.com/office/drawing/2014/main" val="301939106"/>
                    </a:ext>
                  </a:extLst>
                </a:gridCol>
                <a:gridCol w="1928311">
                  <a:extLst>
                    <a:ext uri="{9D8B030D-6E8A-4147-A177-3AD203B41FA5}">
                      <a16:colId xmlns:a16="http://schemas.microsoft.com/office/drawing/2014/main" val="2111220160"/>
                    </a:ext>
                  </a:extLst>
                </a:gridCol>
              </a:tblGrid>
              <a:tr h="23278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Niveles del Fluido ( CON </a:t>
                      </a:r>
                      <a:r>
                        <a:rPr lang="es-AR" sz="1400" dirty="0" err="1">
                          <a:solidFill>
                            <a:schemeClr val="bg1"/>
                          </a:solidFill>
                          <a:effectLst/>
                        </a:rPr>
                        <a:t>Intake</a:t>
                      </a: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AR" sz="1400" dirty="0" err="1">
                          <a:solidFill>
                            <a:schemeClr val="bg1"/>
                          </a:solidFill>
                          <a:effectLst/>
                        </a:rPr>
                        <a:t>By</a:t>
                      </a: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 Pass)</a:t>
                      </a:r>
                      <a:endParaRPr lang="es-A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183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010247"/>
                  </a:ext>
                </a:extLst>
              </a:tr>
              <a:tr h="23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Fecha de Ejecución</a:t>
                      </a:r>
                      <a:endParaRPr lang="es-A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1837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b="1" dirty="0">
                          <a:effectLst/>
                        </a:rPr>
                        <a:t>Nivel</a:t>
                      </a:r>
                      <a:endParaRPr lang="es-AR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b="1" dirty="0">
                          <a:effectLst/>
                        </a:rPr>
                        <a:t>Otros</a:t>
                      </a:r>
                      <a:endParaRPr lang="es-AR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777679"/>
                  </a:ext>
                </a:extLst>
              </a:tr>
              <a:tr h="49597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b="1" dirty="0">
                          <a:effectLst/>
                        </a:rPr>
                        <a:t>Tipo</a:t>
                      </a:r>
                      <a:endParaRPr lang="es-AR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b="1" dirty="0">
                          <a:effectLst/>
                        </a:rPr>
                        <a:t>Medido (</a:t>
                      </a:r>
                      <a:r>
                        <a:rPr lang="es-AR" sz="1400" b="1" dirty="0" err="1">
                          <a:effectLst/>
                        </a:rPr>
                        <a:t>mbbp</a:t>
                      </a:r>
                      <a:r>
                        <a:rPr lang="es-AR" sz="1400" b="1" dirty="0">
                          <a:effectLst/>
                        </a:rPr>
                        <a:t>)</a:t>
                      </a:r>
                      <a:endParaRPr lang="es-AR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b="1" dirty="0">
                          <a:effectLst/>
                        </a:rPr>
                        <a:t>Profundidad de bomba según OW (</a:t>
                      </a:r>
                      <a:r>
                        <a:rPr lang="es-AR" sz="1400" b="1" dirty="0" err="1">
                          <a:effectLst/>
                        </a:rPr>
                        <a:t>mbbp</a:t>
                      </a:r>
                      <a:r>
                        <a:rPr lang="es-AR" sz="1400" b="1" dirty="0">
                          <a:effectLst/>
                        </a:rPr>
                        <a:t>)</a:t>
                      </a:r>
                      <a:endParaRPr lang="es-AR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b="1" dirty="0">
                          <a:effectLst/>
                        </a:rPr>
                        <a:t>Sumergencia según bomba OW (m)</a:t>
                      </a:r>
                      <a:endParaRPr lang="es-AR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8587038"/>
                  </a:ext>
                </a:extLst>
              </a:tr>
              <a:tr h="23752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</a:pPr>
                      <a:r>
                        <a:rPr lang="es-AR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17/04/2023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>
                          <a:effectLst/>
                        </a:rPr>
                        <a:t>Dinámico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dirty="0">
                          <a:effectLst/>
                        </a:rPr>
                        <a:t>1640.00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>
                          <a:effectLst/>
                        </a:rPr>
                        <a:t>1948.48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>
                          <a:effectLst/>
                        </a:rPr>
                        <a:t>308.48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1549878"/>
                  </a:ext>
                </a:extLst>
              </a:tr>
              <a:tr h="23752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</a:pPr>
                      <a:r>
                        <a:rPr lang="es-AR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26/01/2023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dirty="0">
                          <a:effectLst/>
                        </a:rPr>
                        <a:t>Dinámico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dirty="0">
                          <a:effectLst/>
                        </a:rPr>
                        <a:t>1642.00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dirty="0">
                          <a:effectLst/>
                        </a:rPr>
                        <a:t>1948.48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>
                          <a:effectLst/>
                        </a:rPr>
                        <a:t>306.48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5030429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</a:pPr>
                      <a:r>
                        <a:rPr lang="es-AR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27/10/2022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dirty="0">
                          <a:effectLst/>
                        </a:rPr>
                        <a:t>Dinámico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dirty="0">
                          <a:effectLst/>
                        </a:rPr>
                        <a:t>1496.00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dirty="0">
                          <a:effectLst/>
                        </a:rPr>
                        <a:t>1948.48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>
                          <a:effectLst/>
                        </a:rPr>
                        <a:t>452.48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6463001"/>
                  </a:ext>
                </a:extLst>
              </a:tr>
              <a:tr h="23752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</a:pPr>
                      <a:r>
                        <a:rPr lang="es-AR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08/08/2022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>
                          <a:effectLst/>
                        </a:rPr>
                        <a:t>Dinámico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>
                          <a:effectLst/>
                        </a:rPr>
                        <a:t>1394.00</a:t>
                      </a:r>
                      <a:endParaRPr lang="es-AR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dirty="0">
                          <a:effectLst/>
                        </a:rPr>
                        <a:t>1948.48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AR" sz="1400" dirty="0">
                          <a:effectLst/>
                        </a:rPr>
                        <a:t>554.48</a:t>
                      </a:r>
                      <a:endParaRPr lang="es-A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2638542"/>
                  </a:ext>
                </a:extLst>
              </a:tr>
            </a:tbl>
          </a:graphicData>
        </a:graphic>
      </p:graphicFrame>
      <p:sp>
        <p:nvSpPr>
          <p:cNvPr id="24" name="Rectángulo 2">
            <a:extLst>
              <a:ext uri="{FF2B5EF4-FFF2-40B4-BE49-F238E27FC236}">
                <a16:creationId xmlns:a16="http://schemas.microsoft.com/office/drawing/2014/main" id="{DCBFED15-5CF8-4EB6-ADDD-299A41C0344D}"/>
              </a:ext>
            </a:extLst>
          </p:cNvPr>
          <p:cNvSpPr/>
          <p:nvPr/>
        </p:nvSpPr>
        <p:spPr>
          <a:xfrm>
            <a:off x="1722474" y="3225469"/>
            <a:ext cx="9111103" cy="288553"/>
          </a:xfrm>
          <a:prstGeom prst="rect">
            <a:avLst/>
          </a:prstGeom>
          <a:noFill/>
          <a:ln w="38100">
            <a:solidFill>
              <a:srgbClr val="0183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1936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B66015C-D4EA-4A4F-9867-3F81BDC8070F}"/>
              </a:ext>
            </a:extLst>
          </p:cNvPr>
          <p:cNvSpPr txBox="1">
            <a:spLocks/>
          </p:cNvSpPr>
          <p:nvPr/>
        </p:nvSpPr>
        <p:spPr>
          <a:xfrm>
            <a:off x="344672" y="1281527"/>
            <a:ext cx="4597747" cy="55829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/>
              <a:t>Evolución de la Producción</a:t>
            </a:r>
            <a:endParaRPr lang="en-US" sz="3200" b="1" dirty="0"/>
          </a:p>
        </p:txBody>
      </p:sp>
      <p:pic>
        <p:nvPicPr>
          <p:cNvPr id="4" name="Picture 1" descr="A picture containing text, diagram, line, parallel&#10;&#10;Description automatically generated">
            <a:extLst>
              <a:ext uri="{FF2B5EF4-FFF2-40B4-BE49-F238E27FC236}">
                <a16:creationId xmlns:a16="http://schemas.microsoft.com/office/drawing/2014/main" id="{9B9B2A30-593F-46AC-A55B-F2C1E736431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9" t="17874" b="20257"/>
          <a:stretch/>
        </p:blipFill>
        <p:spPr bwMode="auto">
          <a:xfrm>
            <a:off x="344672" y="1887664"/>
            <a:ext cx="5545765" cy="3458681"/>
          </a:xfrm>
          <a:prstGeom prst="rect">
            <a:avLst/>
          </a:prstGeom>
          <a:ln w="19050">
            <a:solidFill>
              <a:srgbClr val="018374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1598A3AB-4460-483F-86C2-6EC30C901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56" y="3211033"/>
            <a:ext cx="5755619" cy="3458682"/>
          </a:xfrm>
          <a:prstGeom prst="rect">
            <a:avLst/>
          </a:prstGeom>
          <a:ln w="19050">
            <a:solidFill>
              <a:srgbClr val="018374"/>
            </a:solidFill>
          </a:ln>
        </p:spPr>
      </p:pic>
    </p:spTree>
    <p:extLst>
      <p:ext uri="{BB962C8B-B14F-4D97-AF65-F5344CB8AC3E}">
        <p14:creationId xmlns:p14="http://schemas.microsoft.com/office/powerpoint/2010/main" val="182602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B66015C-D4EA-4A4F-9867-3F81BDC8070F}"/>
              </a:ext>
            </a:extLst>
          </p:cNvPr>
          <p:cNvSpPr txBox="1">
            <a:spLocks/>
          </p:cNvSpPr>
          <p:nvPr/>
        </p:nvSpPr>
        <p:spPr>
          <a:xfrm>
            <a:off x="344672" y="1281527"/>
            <a:ext cx="4597747" cy="55829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/>
              <a:t>Registro Histórico</a:t>
            </a:r>
            <a:endParaRPr lang="en-US" sz="3200" b="1" dirty="0"/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E90D0E89-B99C-422F-B477-C301E32DB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00" y="2041338"/>
            <a:ext cx="10169599" cy="4469470"/>
          </a:xfrm>
          <a:prstGeom prst="rect">
            <a:avLst/>
          </a:prstGeom>
          <a:ln w="19050">
            <a:solidFill>
              <a:srgbClr val="018374"/>
            </a:solidFill>
          </a:ln>
        </p:spPr>
      </p:pic>
    </p:spTree>
    <p:extLst>
      <p:ext uri="{BB962C8B-B14F-4D97-AF65-F5344CB8AC3E}">
        <p14:creationId xmlns:p14="http://schemas.microsoft.com/office/powerpoint/2010/main" val="149242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B66015C-D4EA-4A4F-9867-3F81BDC8070F}"/>
              </a:ext>
            </a:extLst>
          </p:cNvPr>
          <p:cNvSpPr txBox="1">
            <a:spLocks/>
          </p:cNvSpPr>
          <p:nvPr/>
        </p:nvSpPr>
        <p:spPr>
          <a:xfrm>
            <a:off x="344672" y="1281527"/>
            <a:ext cx="11847328" cy="55829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/>
              <a:t>Pérdida de carga (comparación con y sin intake bypass)</a:t>
            </a:r>
            <a:endParaRPr lang="en-US" sz="3200" b="1" dirty="0"/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id="{3FC889DC-1874-4B97-BE21-0769598FB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99" y="1839818"/>
            <a:ext cx="10275202" cy="4701903"/>
          </a:xfrm>
          <a:prstGeom prst="rect">
            <a:avLst/>
          </a:prstGeom>
          <a:ln w="19050">
            <a:solidFill>
              <a:srgbClr val="018374"/>
            </a:solidFill>
          </a:ln>
        </p:spPr>
      </p:pic>
      <p:sp>
        <p:nvSpPr>
          <p:cNvPr id="7" name="Flecha: hacia abajo 8">
            <a:extLst>
              <a:ext uri="{FF2B5EF4-FFF2-40B4-BE49-F238E27FC236}">
                <a16:creationId xmlns:a16="http://schemas.microsoft.com/office/drawing/2014/main" id="{B4CA1503-F1ED-420A-9ECB-20927723FCA2}"/>
              </a:ext>
            </a:extLst>
          </p:cNvPr>
          <p:cNvSpPr/>
          <p:nvPr/>
        </p:nvSpPr>
        <p:spPr>
          <a:xfrm>
            <a:off x="1614311" y="3913097"/>
            <a:ext cx="1306084" cy="1845107"/>
          </a:xfrm>
          <a:prstGeom prst="downArrow">
            <a:avLst>
              <a:gd name="adj1" fmla="val 65266"/>
              <a:gd name="adj2" fmla="val 42645"/>
            </a:avLst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>
                <a:solidFill>
                  <a:srgbClr val="01EABF"/>
                </a:solidFill>
              </a:rPr>
              <a:t>105 mca</a:t>
            </a:r>
          </a:p>
        </p:txBody>
      </p:sp>
      <p:sp>
        <p:nvSpPr>
          <p:cNvPr id="8" name="Flecha: hacia abajo 9">
            <a:extLst>
              <a:ext uri="{FF2B5EF4-FFF2-40B4-BE49-F238E27FC236}">
                <a16:creationId xmlns:a16="http://schemas.microsoft.com/office/drawing/2014/main" id="{5B76394A-3355-49F4-A47B-813B0D6E7D94}"/>
              </a:ext>
            </a:extLst>
          </p:cNvPr>
          <p:cNvSpPr/>
          <p:nvPr/>
        </p:nvSpPr>
        <p:spPr>
          <a:xfrm>
            <a:off x="2881080" y="5003388"/>
            <a:ext cx="1306084" cy="754816"/>
          </a:xfrm>
          <a:prstGeom prst="downArrow">
            <a:avLst>
              <a:gd name="adj1" fmla="val 62490"/>
              <a:gd name="adj2" fmla="val 42645"/>
            </a:avLst>
          </a:prstGeom>
          <a:solidFill>
            <a:srgbClr val="045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>
                <a:solidFill>
                  <a:srgbClr val="01EABF"/>
                </a:solidFill>
              </a:rPr>
              <a:t>55 mca</a:t>
            </a:r>
          </a:p>
        </p:txBody>
      </p:sp>
    </p:spTree>
    <p:extLst>
      <p:ext uri="{BB962C8B-B14F-4D97-AF65-F5344CB8AC3E}">
        <p14:creationId xmlns:p14="http://schemas.microsoft.com/office/powerpoint/2010/main" val="340349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B66015C-D4EA-4A4F-9867-3F81BDC8070F}"/>
              </a:ext>
            </a:extLst>
          </p:cNvPr>
          <p:cNvSpPr txBox="1">
            <a:spLocks/>
          </p:cNvSpPr>
          <p:nvPr/>
        </p:nvSpPr>
        <p:spPr>
          <a:xfrm>
            <a:off x="344672" y="946329"/>
            <a:ext cx="11847328" cy="55829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/>
              <a:t>Comparación Energética</a:t>
            </a:r>
            <a:endParaRPr lang="en-US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E4CC9F-94DD-4F51-B7EC-777F0252024B}"/>
              </a:ext>
            </a:extLst>
          </p:cNvPr>
          <p:cNvSpPr/>
          <p:nvPr/>
        </p:nvSpPr>
        <p:spPr>
          <a:xfrm>
            <a:off x="5541952" y="160843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/>
              <a:t>Simulando el mismo diseño con la única diferencia que uno emplea el Intake </a:t>
            </a:r>
            <a:r>
              <a:rPr lang="es-ES" sz="2000" dirty="0" err="1"/>
              <a:t>ByPass</a:t>
            </a:r>
            <a:r>
              <a:rPr lang="es-ES" sz="2000" dirty="0"/>
              <a:t>, tenemos:</a:t>
            </a:r>
          </a:p>
        </p:txBody>
      </p:sp>
      <p:sp>
        <p:nvSpPr>
          <p:cNvPr id="10" name="Round Same Side Corner Rectangle 28">
            <a:extLst>
              <a:ext uri="{FF2B5EF4-FFF2-40B4-BE49-F238E27FC236}">
                <a16:creationId xmlns:a16="http://schemas.microsoft.com/office/drawing/2014/main" id="{47B6F9C3-5AE9-4AF5-B5FD-539DBB50BDA2}"/>
              </a:ext>
            </a:extLst>
          </p:cNvPr>
          <p:cNvSpPr/>
          <p:nvPr/>
        </p:nvSpPr>
        <p:spPr>
          <a:xfrm>
            <a:off x="5734133" y="3128020"/>
            <a:ext cx="1821887" cy="774219"/>
          </a:xfrm>
          <a:prstGeom prst="round2SameRect">
            <a:avLst>
              <a:gd name="adj1" fmla="val 21890"/>
              <a:gd name="adj2" fmla="val 0"/>
            </a:avLst>
          </a:prstGeom>
          <a:solidFill>
            <a:schemeClr val="bg1"/>
          </a:solidFill>
          <a:ln>
            <a:solidFill>
              <a:srgbClr val="0183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16 kW Menos 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35">
            <a:extLst>
              <a:ext uri="{FF2B5EF4-FFF2-40B4-BE49-F238E27FC236}">
                <a16:creationId xmlns:a16="http://schemas.microsoft.com/office/drawing/2014/main" id="{B449132F-7B1F-4A08-BE50-0C81CA8A8339}"/>
              </a:ext>
            </a:extLst>
          </p:cNvPr>
          <p:cNvSpPr/>
          <p:nvPr/>
        </p:nvSpPr>
        <p:spPr>
          <a:xfrm>
            <a:off x="5734132" y="3873427"/>
            <a:ext cx="1821887" cy="832332"/>
          </a:xfrm>
          <a:prstGeom prst="round2SameRect">
            <a:avLst>
              <a:gd name="adj1" fmla="val 2189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83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384 kWh x día Menos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2" name="Round Same Side Corner Rectangle 36">
            <a:extLst>
              <a:ext uri="{FF2B5EF4-FFF2-40B4-BE49-F238E27FC236}">
                <a16:creationId xmlns:a16="http://schemas.microsoft.com/office/drawing/2014/main" id="{48D5A60C-5C66-4638-8023-AC87238523A9}"/>
              </a:ext>
            </a:extLst>
          </p:cNvPr>
          <p:cNvSpPr/>
          <p:nvPr/>
        </p:nvSpPr>
        <p:spPr>
          <a:xfrm>
            <a:off x="5734131" y="4669698"/>
            <a:ext cx="1821887" cy="832332"/>
          </a:xfrm>
          <a:prstGeom prst="round2SameRect">
            <a:avLst>
              <a:gd name="adj1" fmla="val 2189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183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140 </a:t>
            </a:r>
            <a:r>
              <a:rPr lang="es-AR" b="1" dirty="0" err="1">
                <a:solidFill>
                  <a:schemeClr val="tx1"/>
                </a:solidFill>
              </a:rPr>
              <a:t>MWh</a:t>
            </a:r>
            <a:r>
              <a:rPr lang="es-AR" b="1" dirty="0">
                <a:solidFill>
                  <a:schemeClr val="tx1"/>
                </a:solidFill>
              </a:rPr>
              <a:t> x año Menos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3" name="Round Same Side Corner Rectangle 36">
            <a:extLst>
              <a:ext uri="{FF2B5EF4-FFF2-40B4-BE49-F238E27FC236}">
                <a16:creationId xmlns:a16="http://schemas.microsoft.com/office/drawing/2014/main" id="{9C6D3464-2B81-44FE-AFC0-21DF665408EC}"/>
              </a:ext>
            </a:extLst>
          </p:cNvPr>
          <p:cNvSpPr/>
          <p:nvPr/>
        </p:nvSpPr>
        <p:spPr>
          <a:xfrm>
            <a:off x="5732000" y="5429339"/>
            <a:ext cx="1821887" cy="832332"/>
          </a:xfrm>
          <a:prstGeom prst="round2SameRect">
            <a:avLst>
              <a:gd name="adj1" fmla="val 2189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solidFill>
              <a:srgbClr val="0183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10 </a:t>
            </a:r>
            <a:r>
              <a:rPr lang="es-AR" b="1" dirty="0" err="1">
                <a:solidFill>
                  <a:schemeClr val="tx1"/>
                </a:solidFill>
              </a:rPr>
              <a:t>kUSD</a:t>
            </a:r>
            <a:r>
              <a:rPr lang="es-AR" b="1" dirty="0">
                <a:solidFill>
                  <a:schemeClr val="tx1"/>
                </a:solidFill>
              </a:rPr>
              <a:t> x año Menos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4" name="Flecha: hacia abajo 5">
            <a:extLst>
              <a:ext uri="{FF2B5EF4-FFF2-40B4-BE49-F238E27FC236}">
                <a16:creationId xmlns:a16="http://schemas.microsoft.com/office/drawing/2014/main" id="{57B75B17-BD39-406D-BC66-93348F0B29D5}"/>
              </a:ext>
            </a:extLst>
          </p:cNvPr>
          <p:cNvSpPr/>
          <p:nvPr/>
        </p:nvSpPr>
        <p:spPr>
          <a:xfrm>
            <a:off x="8639322" y="3365603"/>
            <a:ext cx="2916860" cy="2608190"/>
          </a:xfrm>
          <a:prstGeom prst="downArrow">
            <a:avLst>
              <a:gd name="adj1" fmla="val 64384"/>
              <a:gd name="adj2" fmla="val 29323"/>
            </a:avLst>
          </a:prstGeom>
          <a:gradFill flip="none" rotWithShape="1">
            <a:gsLst>
              <a:gs pos="55000">
                <a:srgbClr val="018374"/>
              </a:gs>
              <a:gs pos="83000">
                <a:srgbClr val="00B050"/>
              </a:gs>
              <a:gs pos="100000">
                <a:srgbClr val="92D050"/>
              </a:gs>
            </a:gsLst>
            <a:lin ang="5400000" scaled="1"/>
            <a:tileRect/>
          </a:gradFill>
          <a:ln>
            <a:solidFill>
              <a:srgbClr val="01837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>
                <a:solidFill>
                  <a:schemeClr val="bg1"/>
                </a:solidFill>
              </a:rPr>
              <a:t>27000     </a:t>
            </a:r>
            <a:r>
              <a:rPr lang="es-AR" sz="2400" dirty="0">
                <a:solidFill>
                  <a:schemeClr val="bg1"/>
                </a:solidFill>
              </a:rPr>
              <a:t> </a:t>
            </a:r>
            <a:r>
              <a:rPr lang="es-AR" sz="2400" b="1" dirty="0">
                <a:solidFill>
                  <a:schemeClr val="bg1"/>
                </a:solidFill>
              </a:rPr>
              <a:t>KgCO2 </a:t>
            </a:r>
            <a:r>
              <a:rPr lang="es-AR" sz="2400" b="1" dirty="0" err="1">
                <a:solidFill>
                  <a:schemeClr val="bg1"/>
                </a:solidFill>
              </a:rPr>
              <a:t>eq</a:t>
            </a:r>
            <a:r>
              <a:rPr lang="es-AR" sz="2400" b="1" dirty="0">
                <a:solidFill>
                  <a:schemeClr val="bg1"/>
                </a:solidFill>
              </a:rPr>
              <a:t>. </a:t>
            </a:r>
            <a:endParaRPr lang="es-AR" sz="24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4321886-4815-4A03-BAC9-B01CDDB9E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72" y="1504471"/>
            <a:ext cx="4643233" cy="5268818"/>
          </a:xfrm>
          <a:prstGeom prst="rect">
            <a:avLst/>
          </a:prstGeom>
          <a:ln w="19050">
            <a:solidFill>
              <a:srgbClr val="018374"/>
            </a:solidFill>
          </a:ln>
        </p:spPr>
      </p:pic>
    </p:spTree>
    <p:extLst>
      <p:ext uri="{BB962C8B-B14F-4D97-AF65-F5344CB8AC3E}">
        <p14:creationId xmlns:p14="http://schemas.microsoft.com/office/powerpoint/2010/main" val="51472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B66015C-D4EA-4A4F-9867-3F81BDC8070F}"/>
              </a:ext>
            </a:extLst>
          </p:cNvPr>
          <p:cNvSpPr txBox="1">
            <a:spLocks/>
          </p:cNvSpPr>
          <p:nvPr/>
        </p:nvSpPr>
        <p:spPr>
          <a:xfrm>
            <a:off x="344672" y="1281527"/>
            <a:ext cx="11847328" cy="55829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/>
              <a:t>Conclusiones</a:t>
            </a:r>
            <a:endParaRPr lang="en-US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026399-9D10-423E-8D5F-C4ED071D3BE0}"/>
              </a:ext>
            </a:extLst>
          </p:cNvPr>
          <p:cNvSpPr/>
          <p:nvPr/>
        </p:nvSpPr>
        <p:spPr>
          <a:xfrm>
            <a:off x="344672" y="1936696"/>
            <a:ext cx="5751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Disminución de las perdidas de carga en la camisas (motor-camisa y camisa-casing).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Reducir el consumo de potencia.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Mejorar significativamente la eficiencia del equipo BES (menor consumo de energía).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Evitar el colapso de camisas por diferencias de presión debido a los altos caudales.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Manejar velocidades de fluido en el motor alejadas a las que podrían producir erosión en el equipo, manteniendo una refrigeración adecuada.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72E637-876D-4CD1-B001-419CDFEDDA3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54332" r="47103" b="1914"/>
          <a:stretch/>
        </p:blipFill>
        <p:spPr bwMode="auto">
          <a:xfrm>
            <a:off x="6555545" y="1936696"/>
            <a:ext cx="5291783" cy="2771662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B2F382-E163-4251-9E18-B5361818814F}"/>
              </a:ext>
            </a:extLst>
          </p:cNvPr>
          <p:cNvSpPr/>
          <p:nvPr/>
        </p:nvSpPr>
        <p:spPr>
          <a:xfrm>
            <a:off x="6268336" y="5014462"/>
            <a:ext cx="5923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El equipo de corta longitud aún no está 100% estandarizado en el país y los motores IM todavía se utilizan y se seguirán utilizando dependiendo de los requerimientos de cada aplicación.</a:t>
            </a:r>
          </a:p>
        </p:txBody>
      </p:sp>
    </p:spTree>
    <p:extLst>
      <p:ext uri="{BB962C8B-B14F-4D97-AF65-F5344CB8AC3E}">
        <p14:creationId xmlns:p14="http://schemas.microsoft.com/office/powerpoint/2010/main" val="320758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88">
            <a:extLst>
              <a:ext uri="{FF2B5EF4-FFF2-40B4-BE49-F238E27FC236}">
                <a16:creationId xmlns:a16="http://schemas.microsoft.com/office/drawing/2014/main" id="{FC5FD11B-01AC-4C7F-BB01-6529A49DCF5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78909" y="2385063"/>
            <a:ext cx="1471165" cy="1828800"/>
          </a:xfrm>
          <a:prstGeom prst="rect">
            <a:avLst/>
          </a:prstGeom>
          <a:gradFill rotWithShape="1">
            <a:gsLst>
              <a:gs pos="0">
                <a:srgbClr val="6C8E00">
                  <a:alpha val="39999"/>
                </a:srgbClr>
              </a:gs>
              <a:gs pos="50000">
                <a:schemeClr val="folHlink">
                  <a:alpha val="11000"/>
                </a:schemeClr>
              </a:gs>
              <a:gs pos="100000">
                <a:srgbClr val="6C8E00">
                  <a:alpha val="39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 dirty="0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0CF7ECFA-70C2-43EE-97FF-0A61F7A9A97E}"/>
              </a:ext>
            </a:extLst>
          </p:cNvPr>
          <p:cNvSpPr txBox="1">
            <a:spLocks/>
          </p:cNvSpPr>
          <p:nvPr/>
        </p:nvSpPr>
        <p:spPr>
          <a:xfrm>
            <a:off x="876693" y="1196538"/>
            <a:ext cx="4597747" cy="580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/>
              <a:t>Introducción</a:t>
            </a:r>
            <a:endParaRPr lang="en-US" sz="3200" b="1" dirty="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715E12BF-8D35-4F16-B1CA-C73CF93949F1}"/>
              </a:ext>
            </a:extLst>
          </p:cNvPr>
          <p:cNvSpPr txBox="1">
            <a:spLocks/>
          </p:cNvSpPr>
          <p:nvPr/>
        </p:nvSpPr>
        <p:spPr>
          <a:xfrm>
            <a:off x="854566" y="1934135"/>
            <a:ext cx="4800726" cy="3447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/>
              <a:t>Bombeo Electrosumergible conformado por: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000"/>
              <a:t>Bomba centrífuga multietapas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000"/>
              <a:t>Intake o zona de admission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000"/>
              <a:t>Protectores o Sellos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000"/>
              <a:t>Motor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000"/>
              <a:t>Sensor de Fondo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000"/>
              <a:t>Camisas de Refrigeración</a:t>
            </a:r>
          </a:p>
          <a:p>
            <a:endParaRPr lang="en-US" sz="190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BC929D3-6AE9-4646-8D0B-03AF91C92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4002" y="1049273"/>
            <a:ext cx="673958" cy="5307012"/>
          </a:xfrm>
          <a:prstGeom prst="rect">
            <a:avLst/>
          </a:prstGeom>
          <a:gradFill rotWithShape="1">
            <a:gsLst>
              <a:gs pos="0">
                <a:schemeClr val="tx1">
                  <a:alpha val="34000"/>
                </a:schemeClr>
              </a:gs>
              <a:gs pos="50000">
                <a:schemeClr val="bg1"/>
              </a:gs>
              <a:gs pos="100000">
                <a:schemeClr val="tx1">
                  <a:alpha val="34000"/>
                </a:schemeClr>
              </a:gs>
            </a:gsLst>
            <a:lin ang="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73" name="Rectangle 89">
            <a:extLst>
              <a:ext uri="{FF2B5EF4-FFF2-40B4-BE49-F238E27FC236}">
                <a16:creationId xmlns:a16="http://schemas.microsoft.com/office/drawing/2014/main" id="{99C920CD-1D07-4138-80F6-3804CACC9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662" y="1973620"/>
            <a:ext cx="676298" cy="4389120"/>
          </a:xfrm>
          <a:prstGeom prst="rect">
            <a:avLst/>
          </a:prstGeom>
          <a:gradFill rotWithShape="1">
            <a:gsLst>
              <a:gs pos="0">
                <a:srgbClr val="6C8E00">
                  <a:alpha val="39999"/>
                </a:srgbClr>
              </a:gs>
              <a:gs pos="50000">
                <a:schemeClr val="folHlink">
                  <a:alpha val="11000"/>
                </a:schemeClr>
              </a:gs>
              <a:gs pos="100000">
                <a:srgbClr val="6C8E00">
                  <a:alpha val="39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74" name="Rectangle 88">
            <a:extLst>
              <a:ext uri="{FF2B5EF4-FFF2-40B4-BE49-F238E27FC236}">
                <a16:creationId xmlns:a16="http://schemas.microsoft.com/office/drawing/2014/main" id="{07733483-9205-422F-93AE-FB0A8E63E84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321534" y="2463802"/>
            <a:ext cx="1445765" cy="1645920"/>
          </a:xfrm>
          <a:prstGeom prst="rect">
            <a:avLst/>
          </a:prstGeom>
          <a:gradFill rotWithShape="1">
            <a:gsLst>
              <a:gs pos="0">
                <a:srgbClr val="6C8E00">
                  <a:alpha val="39999"/>
                </a:srgbClr>
              </a:gs>
              <a:gs pos="50000">
                <a:schemeClr val="folHlink">
                  <a:alpha val="11000"/>
                </a:schemeClr>
              </a:gs>
              <a:gs pos="100000">
                <a:srgbClr val="6C8E00">
                  <a:alpha val="39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 dirty="0"/>
          </a:p>
        </p:txBody>
      </p:sp>
      <p:sp>
        <p:nvSpPr>
          <p:cNvPr id="75" name="Text Box 45">
            <a:extLst>
              <a:ext uri="{FF2B5EF4-FFF2-40B4-BE49-F238E27FC236}">
                <a16:creationId xmlns:a16="http://schemas.microsoft.com/office/drawing/2014/main" id="{2DE2E38E-8F9D-4C4C-ADA0-A34CA75AA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056" y="3109127"/>
            <a:ext cx="13716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Punzados</a:t>
            </a:r>
          </a:p>
        </p:txBody>
      </p:sp>
      <p:sp>
        <p:nvSpPr>
          <p:cNvPr id="76" name="Rectangle 4">
            <a:extLst>
              <a:ext uri="{FF2B5EF4-FFF2-40B4-BE49-F238E27FC236}">
                <a16:creationId xmlns:a16="http://schemas.microsoft.com/office/drawing/2014/main" id="{FBDB855F-7D12-45EE-8586-EC1CCC987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3601" y="1049271"/>
            <a:ext cx="140980" cy="118872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77" name="AutoShape 29">
            <a:extLst>
              <a:ext uri="{FF2B5EF4-FFF2-40B4-BE49-F238E27FC236}">
                <a16:creationId xmlns:a16="http://schemas.microsoft.com/office/drawing/2014/main" id="{60F83786-40FE-4B0E-9D81-5F77395639A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52364" y="3437576"/>
            <a:ext cx="457200" cy="76200"/>
          </a:xfrm>
          <a:prstGeom prst="homePlate">
            <a:avLst>
              <a:gd name="adj" fmla="val 1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78" name="AutoShape 30">
            <a:extLst>
              <a:ext uri="{FF2B5EF4-FFF2-40B4-BE49-F238E27FC236}">
                <a16:creationId xmlns:a16="http://schemas.microsoft.com/office/drawing/2014/main" id="{52BE8CB7-9A81-4275-B856-1C6CD84CBEF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52364" y="3285176"/>
            <a:ext cx="457200" cy="76200"/>
          </a:xfrm>
          <a:prstGeom prst="homePlate">
            <a:avLst>
              <a:gd name="adj" fmla="val 1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79" name="AutoShape 31">
            <a:extLst>
              <a:ext uri="{FF2B5EF4-FFF2-40B4-BE49-F238E27FC236}">
                <a16:creationId xmlns:a16="http://schemas.microsoft.com/office/drawing/2014/main" id="{8158AF4B-0C9B-46C0-951A-E3617B54182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52364" y="3132776"/>
            <a:ext cx="457200" cy="76200"/>
          </a:xfrm>
          <a:prstGeom prst="homePlate">
            <a:avLst>
              <a:gd name="adj" fmla="val 1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80" name="AutoShape 32">
            <a:extLst>
              <a:ext uri="{FF2B5EF4-FFF2-40B4-BE49-F238E27FC236}">
                <a16:creationId xmlns:a16="http://schemas.microsoft.com/office/drawing/2014/main" id="{69375C41-088F-4A65-89BC-5784E1B97D5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52364" y="2980376"/>
            <a:ext cx="457200" cy="76200"/>
          </a:xfrm>
          <a:prstGeom prst="homePlate">
            <a:avLst>
              <a:gd name="adj" fmla="val 1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81" name="AutoShape 96">
            <a:extLst>
              <a:ext uri="{FF2B5EF4-FFF2-40B4-BE49-F238E27FC236}">
                <a16:creationId xmlns:a16="http://schemas.microsoft.com/office/drawing/2014/main" id="{5955922C-949A-4D16-B53D-73885E549463}"/>
              </a:ext>
            </a:extLst>
          </p:cNvPr>
          <p:cNvSpPr>
            <a:spLocks/>
          </p:cNvSpPr>
          <p:nvPr/>
        </p:nvSpPr>
        <p:spPr bwMode="auto">
          <a:xfrm>
            <a:off x="8366639" y="3007363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82" name="Text Box 45">
            <a:extLst>
              <a:ext uri="{FF2B5EF4-FFF2-40B4-BE49-F238E27FC236}">
                <a16:creationId xmlns:a16="http://schemas.microsoft.com/office/drawing/2014/main" id="{AF2387A7-4005-4CBE-8359-EFDBAA661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064" y="2665496"/>
            <a:ext cx="7997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Bomba</a:t>
            </a:r>
          </a:p>
        </p:txBody>
      </p:sp>
      <p:pic>
        <p:nvPicPr>
          <p:cNvPr id="83" name="Picture 5">
            <a:extLst>
              <a:ext uri="{FF2B5EF4-FFF2-40B4-BE49-F238E27FC236}">
                <a16:creationId xmlns:a16="http://schemas.microsoft.com/office/drawing/2014/main" id="{31233AAE-4318-4F51-87FF-0401F92F0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t="75077" r="15295" b="2111"/>
          <a:stretch/>
        </p:blipFill>
        <p:spPr bwMode="auto">
          <a:xfrm flipH="1">
            <a:off x="9023289" y="4677066"/>
            <a:ext cx="321955" cy="116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AutoShape 96">
            <a:extLst>
              <a:ext uri="{FF2B5EF4-FFF2-40B4-BE49-F238E27FC236}">
                <a16:creationId xmlns:a16="http://schemas.microsoft.com/office/drawing/2014/main" id="{9DED7399-E3F9-4582-8BC1-6F4BE9FFE48F}"/>
              </a:ext>
            </a:extLst>
          </p:cNvPr>
          <p:cNvSpPr>
            <a:spLocks/>
          </p:cNvSpPr>
          <p:nvPr/>
        </p:nvSpPr>
        <p:spPr bwMode="auto">
          <a:xfrm rot="10800000">
            <a:off x="9359014" y="4668971"/>
            <a:ext cx="558968" cy="1176783"/>
          </a:xfrm>
          <a:prstGeom prst="leftBrace">
            <a:avLst>
              <a:gd name="adj1" fmla="val 18759"/>
              <a:gd name="adj2" fmla="val 509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85" name="Text Box 45">
            <a:extLst>
              <a:ext uri="{FF2B5EF4-FFF2-40B4-BE49-F238E27FC236}">
                <a16:creationId xmlns:a16="http://schemas.microsoft.com/office/drawing/2014/main" id="{E3A60F7D-BACF-48CF-A5F3-B57992B03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9772" y="5120357"/>
            <a:ext cx="96401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Motores</a:t>
            </a:r>
          </a:p>
        </p:txBody>
      </p:sp>
      <p:pic>
        <p:nvPicPr>
          <p:cNvPr id="86" name="Picture 5">
            <a:extLst>
              <a:ext uri="{FF2B5EF4-FFF2-40B4-BE49-F238E27FC236}">
                <a16:creationId xmlns:a16="http://schemas.microsoft.com/office/drawing/2014/main" id="{2D1481E8-C67B-481D-A9E9-28931A37C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58769" r="18377" b="23881"/>
          <a:stretch/>
        </p:blipFill>
        <p:spPr bwMode="auto">
          <a:xfrm flipH="1">
            <a:off x="9023290" y="3724762"/>
            <a:ext cx="335330" cy="100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AutoShape 96">
            <a:extLst>
              <a:ext uri="{FF2B5EF4-FFF2-40B4-BE49-F238E27FC236}">
                <a16:creationId xmlns:a16="http://schemas.microsoft.com/office/drawing/2014/main" id="{0F70302B-BDC2-4F49-A824-A1FEC917AEF9}"/>
              </a:ext>
            </a:extLst>
          </p:cNvPr>
          <p:cNvSpPr>
            <a:spLocks/>
          </p:cNvSpPr>
          <p:nvPr/>
        </p:nvSpPr>
        <p:spPr bwMode="auto">
          <a:xfrm rot="10800000">
            <a:off x="9359603" y="3735003"/>
            <a:ext cx="597068" cy="918315"/>
          </a:xfrm>
          <a:prstGeom prst="leftBrace">
            <a:avLst>
              <a:gd name="adj1" fmla="val 18759"/>
              <a:gd name="adj2" fmla="val 509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88" name="Text Box 45">
            <a:extLst>
              <a:ext uri="{FF2B5EF4-FFF2-40B4-BE49-F238E27FC236}">
                <a16:creationId xmlns:a16="http://schemas.microsoft.com/office/drawing/2014/main" id="{FDD4FB04-4435-4AE8-9D00-2117D5263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335" y="4037375"/>
            <a:ext cx="96401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Sellos</a:t>
            </a:r>
          </a:p>
        </p:txBody>
      </p:sp>
      <p:sp>
        <p:nvSpPr>
          <p:cNvPr id="89" name="AutoShape 96">
            <a:extLst>
              <a:ext uri="{FF2B5EF4-FFF2-40B4-BE49-F238E27FC236}">
                <a16:creationId xmlns:a16="http://schemas.microsoft.com/office/drawing/2014/main" id="{B750ED97-01C5-4C6B-81C2-8B7AFDEAE890}"/>
              </a:ext>
            </a:extLst>
          </p:cNvPr>
          <p:cNvSpPr>
            <a:spLocks/>
          </p:cNvSpPr>
          <p:nvPr/>
        </p:nvSpPr>
        <p:spPr bwMode="auto">
          <a:xfrm rot="10800000">
            <a:off x="9392259" y="2248145"/>
            <a:ext cx="616119" cy="1144141"/>
          </a:xfrm>
          <a:prstGeom prst="leftBrace">
            <a:avLst>
              <a:gd name="adj1" fmla="val 18759"/>
              <a:gd name="adj2" fmla="val 509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90" name="Text Box 45">
            <a:extLst>
              <a:ext uri="{FF2B5EF4-FFF2-40B4-BE49-F238E27FC236}">
                <a16:creationId xmlns:a16="http://schemas.microsoft.com/office/drawing/2014/main" id="{D2C2217C-5222-40D9-9157-D8206D6B7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156" y="3460480"/>
            <a:ext cx="7997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Intake</a:t>
            </a:r>
          </a:p>
        </p:txBody>
      </p:sp>
      <p:cxnSp>
        <p:nvCxnSpPr>
          <p:cNvPr id="91" name="Straight Arrow Connector 33">
            <a:extLst>
              <a:ext uri="{FF2B5EF4-FFF2-40B4-BE49-F238E27FC236}">
                <a16:creationId xmlns:a16="http://schemas.microsoft.com/office/drawing/2014/main" id="{9C4BC4D4-84DF-407A-B576-021EE16041F1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9332841" y="3518703"/>
            <a:ext cx="611315" cy="72582"/>
          </a:xfrm>
          <a:prstGeom prst="straightConnector1">
            <a:avLst/>
          </a:prstGeom>
          <a:ln>
            <a:solidFill>
              <a:srgbClr val="0183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5">
            <a:extLst>
              <a:ext uri="{FF2B5EF4-FFF2-40B4-BE49-F238E27FC236}">
                <a16:creationId xmlns:a16="http://schemas.microsoft.com/office/drawing/2014/main" id="{078DF88D-2D76-4765-A152-F757E4090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5" t="32323" r="15295" b="40230"/>
          <a:stretch/>
        </p:blipFill>
        <p:spPr bwMode="auto">
          <a:xfrm flipH="1">
            <a:off x="9006527" y="2226597"/>
            <a:ext cx="314828" cy="156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Rectangle 6">
            <a:extLst>
              <a:ext uri="{FF2B5EF4-FFF2-40B4-BE49-F238E27FC236}">
                <a16:creationId xmlns:a16="http://schemas.microsoft.com/office/drawing/2014/main" id="{2AB4B574-3E28-4829-A684-1DA7AF2634CE}"/>
              </a:ext>
            </a:extLst>
          </p:cNvPr>
          <p:cNvSpPr/>
          <p:nvPr/>
        </p:nvSpPr>
        <p:spPr>
          <a:xfrm>
            <a:off x="8950042" y="3273887"/>
            <a:ext cx="464533" cy="2701651"/>
          </a:xfrm>
          <a:prstGeom prst="rect">
            <a:avLst/>
          </a:prstGeom>
          <a:solidFill>
            <a:srgbClr val="5B9BD5">
              <a:alpha val="2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 Box 45">
            <a:extLst>
              <a:ext uri="{FF2B5EF4-FFF2-40B4-BE49-F238E27FC236}">
                <a16:creationId xmlns:a16="http://schemas.microsoft.com/office/drawing/2014/main" id="{9829EBAC-6E01-49E9-9A07-4B447D9A6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659" y="6091411"/>
            <a:ext cx="113850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pPr algn="r"/>
            <a:r>
              <a:rPr lang="en-US" altLang="es-AR" sz="1100" dirty="0">
                <a:solidFill>
                  <a:schemeClr val="tx1"/>
                </a:solidFill>
              </a:rPr>
              <a:t>Camisa 4-1/2”</a:t>
            </a:r>
          </a:p>
        </p:txBody>
      </p:sp>
      <p:cxnSp>
        <p:nvCxnSpPr>
          <p:cNvPr id="95" name="Straight Arrow Connector 35">
            <a:extLst>
              <a:ext uri="{FF2B5EF4-FFF2-40B4-BE49-F238E27FC236}">
                <a16:creationId xmlns:a16="http://schemas.microsoft.com/office/drawing/2014/main" id="{CB499AF8-9C6E-47BD-B5EE-D88CD80FD4E7}"/>
              </a:ext>
            </a:extLst>
          </p:cNvPr>
          <p:cNvCxnSpPr>
            <a:cxnSpLocks/>
          </p:cNvCxnSpPr>
          <p:nvPr/>
        </p:nvCxnSpPr>
        <p:spPr>
          <a:xfrm flipH="1">
            <a:off x="8635160" y="5963175"/>
            <a:ext cx="317500" cy="256471"/>
          </a:xfrm>
          <a:prstGeom prst="straightConnector1">
            <a:avLst/>
          </a:prstGeom>
          <a:ln>
            <a:solidFill>
              <a:srgbClr val="0183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35">
            <a:extLst>
              <a:ext uri="{FF2B5EF4-FFF2-40B4-BE49-F238E27FC236}">
                <a16:creationId xmlns:a16="http://schemas.microsoft.com/office/drawing/2014/main" id="{5D501FA0-1937-40AC-A7DB-6DDE97D9222E}"/>
              </a:ext>
            </a:extLst>
          </p:cNvPr>
          <p:cNvCxnSpPr>
            <a:cxnSpLocks/>
          </p:cNvCxnSpPr>
          <p:nvPr/>
        </p:nvCxnSpPr>
        <p:spPr>
          <a:xfrm flipH="1">
            <a:off x="8514439" y="5719067"/>
            <a:ext cx="508849" cy="178052"/>
          </a:xfrm>
          <a:prstGeom prst="straightConnector1">
            <a:avLst/>
          </a:prstGeom>
          <a:ln>
            <a:solidFill>
              <a:srgbClr val="0183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45">
            <a:extLst>
              <a:ext uri="{FF2B5EF4-FFF2-40B4-BE49-F238E27FC236}">
                <a16:creationId xmlns:a16="http://schemas.microsoft.com/office/drawing/2014/main" id="{1385FC27-753E-4B68-AFE5-67740EF2E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443" y="5733081"/>
            <a:ext cx="160177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pPr algn="r"/>
            <a:r>
              <a:rPr lang="en-US" altLang="es-AR" sz="1100" dirty="0">
                <a:solidFill>
                  <a:schemeClr val="tx1"/>
                </a:solidFill>
              </a:rPr>
              <a:t>Sensor de </a:t>
            </a:r>
            <a:r>
              <a:rPr lang="en-US" altLang="es-AR" sz="1100" dirty="0" err="1">
                <a:solidFill>
                  <a:schemeClr val="tx1"/>
                </a:solidFill>
              </a:rPr>
              <a:t>Fondo</a:t>
            </a:r>
            <a:endParaRPr lang="en-US" altLang="es-AR" sz="1100" dirty="0">
              <a:solidFill>
                <a:schemeClr val="tx1"/>
              </a:solidFill>
            </a:endParaRPr>
          </a:p>
        </p:txBody>
      </p:sp>
      <p:sp>
        <p:nvSpPr>
          <p:cNvPr id="98" name="Text Box 45">
            <a:extLst>
              <a:ext uri="{FF2B5EF4-FFF2-40B4-BE49-F238E27FC236}">
                <a16:creationId xmlns:a16="http://schemas.microsoft.com/office/drawing/2014/main" id="{E4F48A05-FA94-40F7-AE62-5FEE98FD4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510" y="2584985"/>
            <a:ext cx="13716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 err="1">
                <a:solidFill>
                  <a:schemeClr val="tx1"/>
                </a:solidFill>
              </a:rPr>
              <a:t>Reservorio</a:t>
            </a:r>
            <a:endParaRPr lang="en-US" altLang="es-AR" sz="1100" dirty="0">
              <a:solidFill>
                <a:schemeClr val="tx1"/>
              </a:solidFill>
            </a:endParaRPr>
          </a:p>
        </p:txBody>
      </p:sp>
      <p:sp>
        <p:nvSpPr>
          <p:cNvPr id="99" name="Rectangle 88">
            <a:extLst>
              <a:ext uri="{FF2B5EF4-FFF2-40B4-BE49-F238E27FC236}">
                <a16:creationId xmlns:a16="http://schemas.microsoft.com/office/drawing/2014/main" id="{33CA9600-EFAE-4F65-BF0D-F2E33F47A27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589744" y="2525953"/>
            <a:ext cx="1463040" cy="1554480"/>
          </a:xfrm>
          <a:prstGeom prst="rect">
            <a:avLst/>
          </a:prstGeom>
          <a:gradFill rotWithShape="1">
            <a:gsLst>
              <a:gs pos="0">
                <a:srgbClr val="6C8E00">
                  <a:alpha val="39999"/>
                </a:srgbClr>
              </a:gs>
              <a:gs pos="50000">
                <a:schemeClr val="folHlink">
                  <a:alpha val="11000"/>
                </a:schemeClr>
              </a:gs>
              <a:gs pos="100000">
                <a:srgbClr val="6C8E00">
                  <a:alpha val="39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 dirty="0"/>
          </a:p>
        </p:txBody>
      </p:sp>
      <p:sp>
        <p:nvSpPr>
          <p:cNvPr id="100" name="Rectangle 88">
            <a:extLst>
              <a:ext uri="{FF2B5EF4-FFF2-40B4-BE49-F238E27FC236}">
                <a16:creationId xmlns:a16="http://schemas.microsoft.com/office/drawing/2014/main" id="{4735E022-E015-40C1-ACB2-FA8901255CC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305820" y="2463470"/>
            <a:ext cx="1445765" cy="1645920"/>
          </a:xfrm>
          <a:prstGeom prst="rect">
            <a:avLst/>
          </a:prstGeom>
          <a:gradFill rotWithShape="1">
            <a:gsLst>
              <a:gs pos="0">
                <a:srgbClr val="6C8E00">
                  <a:alpha val="39999"/>
                </a:srgbClr>
              </a:gs>
              <a:gs pos="50000">
                <a:schemeClr val="folHlink">
                  <a:alpha val="11000"/>
                </a:schemeClr>
              </a:gs>
              <a:gs pos="100000">
                <a:srgbClr val="6C8E00">
                  <a:alpha val="39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3433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4" grpId="0" animBg="1"/>
      <p:bldP spid="85" grpId="0"/>
      <p:bldP spid="87" grpId="0" animBg="1"/>
      <p:bldP spid="88" grpId="0"/>
      <p:bldP spid="89" grpId="0" animBg="1"/>
      <p:bldP spid="90" grpId="0"/>
      <p:bldP spid="93" grpId="0" animBg="1"/>
      <p:bldP spid="94" grpId="0"/>
      <p:bldP spid="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7897" y="2534672"/>
            <a:ext cx="7152214" cy="703261"/>
          </a:xfrm>
        </p:spPr>
        <p:txBody>
          <a:bodyPr/>
          <a:lstStyle/>
          <a:p>
            <a:r>
              <a:rPr lang="es-E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gracias..!</a:t>
            </a:r>
            <a:endParaRPr lang="es-A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0327" y="3190191"/>
            <a:ext cx="5652795" cy="565925"/>
          </a:xfrm>
        </p:spPr>
        <p:txBody>
          <a:bodyPr/>
          <a:lstStyle/>
          <a:p>
            <a:r>
              <a:rPr lang="es-AR" sz="3200" b="1" dirty="0">
                <a:solidFill>
                  <a:srgbClr val="018374"/>
                </a:solidFill>
              </a:rPr>
              <a:t>Proyecto Intake Bypass</a:t>
            </a: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03F92AAB-0845-4496-9DAF-68308A881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2" t="15544" r="8333" b="11446"/>
          <a:stretch/>
        </p:blipFill>
        <p:spPr>
          <a:xfrm>
            <a:off x="8531644" y="4506230"/>
            <a:ext cx="3122445" cy="1904346"/>
          </a:xfrm>
          <a:prstGeom prst="rect">
            <a:avLst/>
          </a:prstGeom>
        </p:spPr>
      </p:pic>
      <p:grpSp>
        <p:nvGrpSpPr>
          <p:cNvPr id="6" name="490 Grupo">
            <a:extLst>
              <a:ext uri="{FF2B5EF4-FFF2-40B4-BE49-F238E27FC236}">
                <a16:creationId xmlns:a16="http://schemas.microsoft.com/office/drawing/2014/main" id="{24836631-0932-44E9-96FE-BF9BDD8AF291}"/>
              </a:ext>
            </a:extLst>
          </p:cNvPr>
          <p:cNvGrpSpPr/>
          <p:nvPr/>
        </p:nvGrpSpPr>
        <p:grpSpPr>
          <a:xfrm>
            <a:off x="6096000" y="4840224"/>
            <a:ext cx="2254757" cy="1236358"/>
            <a:chOff x="285750" y="2241278"/>
            <a:chExt cx="850900" cy="339725"/>
          </a:xfrm>
        </p:grpSpPr>
        <p:sp>
          <p:nvSpPr>
            <p:cNvPr id="7" name="Rectangle 29">
              <a:extLst>
                <a:ext uri="{FF2B5EF4-FFF2-40B4-BE49-F238E27FC236}">
                  <a16:creationId xmlns:a16="http://schemas.microsoft.com/office/drawing/2014/main" id="{CC75034A-27CA-4C41-88AC-21CE384BD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241278"/>
              <a:ext cx="850900" cy="339725"/>
            </a:xfrm>
            <a:prstGeom prst="rect">
              <a:avLst/>
            </a:prstGeom>
            <a:solidFill>
              <a:srgbClr val="006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74C22FCB-47ED-48F4-8F3F-A1D12EF5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3" y="2327003"/>
              <a:ext cx="247650" cy="168275"/>
            </a:xfrm>
            <a:custGeom>
              <a:avLst/>
              <a:gdLst>
                <a:gd name="T0" fmla="*/ 779 w 779"/>
                <a:gd name="T1" fmla="*/ 0 h 534"/>
                <a:gd name="T2" fmla="*/ 779 w 779"/>
                <a:gd name="T3" fmla="*/ 0 h 534"/>
                <a:gd name="T4" fmla="*/ 774 w 779"/>
                <a:gd name="T5" fmla="*/ 2 h 534"/>
                <a:gd name="T6" fmla="*/ 760 w 779"/>
                <a:gd name="T7" fmla="*/ 10 h 534"/>
                <a:gd name="T8" fmla="*/ 750 w 779"/>
                <a:gd name="T9" fmla="*/ 19 h 534"/>
                <a:gd name="T10" fmla="*/ 740 w 779"/>
                <a:gd name="T11" fmla="*/ 29 h 534"/>
                <a:gd name="T12" fmla="*/ 727 w 779"/>
                <a:gd name="T13" fmla="*/ 42 h 534"/>
                <a:gd name="T14" fmla="*/ 712 w 779"/>
                <a:gd name="T15" fmla="*/ 58 h 534"/>
                <a:gd name="T16" fmla="*/ 502 w 779"/>
                <a:gd name="T17" fmla="*/ 319 h 534"/>
                <a:gd name="T18" fmla="*/ 502 w 779"/>
                <a:gd name="T19" fmla="*/ 475 h 534"/>
                <a:gd name="T20" fmla="*/ 502 w 779"/>
                <a:gd name="T21" fmla="*/ 475 h 534"/>
                <a:gd name="T22" fmla="*/ 503 w 779"/>
                <a:gd name="T23" fmla="*/ 489 h 534"/>
                <a:gd name="T24" fmla="*/ 506 w 779"/>
                <a:gd name="T25" fmla="*/ 501 h 534"/>
                <a:gd name="T26" fmla="*/ 508 w 779"/>
                <a:gd name="T27" fmla="*/ 512 h 534"/>
                <a:gd name="T28" fmla="*/ 510 w 779"/>
                <a:gd name="T29" fmla="*/ 520 h 534"/>
                <a:gd name="T30" fmla="*/ 516 w 779"/>
                <a:gd name="T31" fmla="*/ 531 h 534"/>
                <a:gd name="T32" fmla="*/ 519 w 779"/>
                <a:gd name="T33" fmla="*/ 534 h 534"/>
                <a:gd name="T34" fmla="*/ 259 w 779"/>
                <a:gd name="T35" fmla="*/ 534 h 534"/>
                <a:gd name="T36" fmla="*/ 259 w 779"/>
                <a:gd name="T37" fmla="*/ 534 h 534"/>
                <a:gd name="T38" fmla="*/ 261 w 779"/>
                <a:gd name="T39" fmla="*/ 531 h 534"/>
                <a:gd name="T40" fmla="*/ 266 w 779"/>
                <a:gd name="T41" fmla="*/ 520 h 534"/>
                <a:gd name="T42" fmla="*/ 269 w 779"/>
                <a:gd name="T43" fmla="*/ 512 h 534"/>
                <a:gd name="T44" fmla="*/ 272 w 779"/>
                <a:gd name="T45" fmla="*/ 501 h 534"/>
                <a:gd name="T46" fmla="*/ 274 w 779"/>
                <a:gd name="T47" fmla="*/ 489 h 534"/>
                <a:gd name="T48" fmla="*/ 274 w 779"/>
                <a:gd name="T49" fmla="*/ 475 h 534"/>
                <a:gd name="T50" fmla="*/ 274 w 779"/>
                <a:gd name="T51" fmla="*/ 319 h 534"/>
                <a:gd name="T52" fmla="*/ 66 w 779"/>
                <a:gd name="T53" fmla="*/ 60 h 534"/>
                <a:gd name="T54" fmla="*/ 66 w 779"/>
                <a:gd name="T55" fmla="*/ 60 h 534"/>
                <a:gd name="T56" fmla="*/ 52 w 779"/>
                <a:gd name="T57" fmla="*/ 43 h 534"/>
                <a:gd name="T58" fmla="*/ 40 w 779"/>
                <a:gd name="T59" fmla="*/ 30 h 534"/>
                <a:gd name="T60" fmla="*/ 28 w 779"/>
                <a:gd name="T61" fmla="*/ 20 h 534"/>
                <a:gd name="T62" fmla="*/ 19 w 779"/>
                <a:gd name="T63" fmla="*/ 12 h 534"/>
                <a:gd name="T64" fmla="*/ 5 w 779"/>
                <a:gd name="T65" fmla="*/ 2 h 534"/>
                <a:gd name="T66" fmla="*/ 0 w 779"/>
                <a:gd name="T67" fmla="*/ 0 h 534"/>
                <a:gd name="T68" fmla="*/ 263 w 779"/>
                <a:gd name="T69" fmla="*/ 0 h 534"/>
                <a:gd name="T70" fmla="*/ 263 w 779"/>
                <a:gd name="T71" fmla="*/ 0 h 534"/>
                <a:gd name="T72" fmla="*/ 266 w 779"/>
                <a:gd name="T73" fmla="*/ 5 h 534"/>
                <a:gd name="T74" fmla="*/ 270 w 779"/>
                <a:gd name="T75" fmla="*/ 17 h 534"/>
                <a:gd name="T76" fmla="*/ 282 w 779"/>
                <a:gd name="T77" fmla="*/ 40 h 534"/>
                <a:gd name="T78" fmla="*/ 289 w 779"/>
                <a:gd name="T79" fmla="*/ 53 h 534"/>
                <a:gd name="T80" fmla="*/ 299 w 779"/>
                <a:gd name="T81" fmla="*/ 68 h 534"/>
                <a:gd name="T82" fmla="*/ 387 w 779"/>
                <a:gd name="T83" fmla="*/ 203 h 534"/>
                <a:gd name="T84" fmla="*/ 390 w 779"/>
                <a:gd name="T85" fmla="*/ 203 h 534"/>
                <a:gd name="T86" fmla="*/ 478 w 779"/>
                <a:gd name="T87" fmla="*/ 68 h 534"/>
                <a:gd name="T88" fmla="*/ 478 w 779"/>
                <a:gd name="T89" fmla="*/ 68 h 534"/>
                <a:gd name="T90" fmla="*/ 488 w 779"/>
                <a:gd name="T91" fmla="*/ 53 h 534"/>
                <a:gd name="T92" fmla="*/ 496 w 779"/>
                <a:gd name="T93" fmla="*/ 40 h 534"/>
                <a:gd name="T94" fmla="*/ 507 w 779"/>
                <a:gd name="T95" fmla="*/ 17 h 534"/>
                <a:gd name="T96" fmla="*/ 513 w 779"/>
                <a:gd name="T97" fmla="*/ 5 h 534"/>
                <a:gd name="T98" fmla="*/ 514 w 779"/>
                <a:gd name="T99" fmla="*/ 0 h 534"/>
                <a:gd name="T100" fmla="*/ 779 w 779"/>
                <a:gd name="T10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9" h="534">
                  <a:moveTo>
                    <a:pt x="779" y="0"/>
                  </a:moveTo>
                  <a:lnTo>
                    <a:pt x="779" y="0"/>
                  </a:lnTo>
                  <a:lnTo>
                    <a:pt x="774" y="2"/>
                  </a:lnTo>
                  <a:lnTo>
                    <a:pt x="760" y="10"/>
                  </a:lnTo>
                  <a:lnTo>
                    <a:pt x="750" y="19"/>
                  </a:lnTo>
                  <a:lnTo>
                    <a:pt x="740" y="29"/>
                  </a:lnTo>
                  <a:lnTo>
                    <a:pt x="727" y="42"/>
                  </a:lnTo>
                  <a:lnTo>
                    <a:pt x="712" y="58"/>
                  </a:lnTo>
                  <a:lnTo>
                    <a:pt x="502" y="319"/>
                  </a:lnTo>
                  <a:lnTo>
                    <a:pt x="502" y="475"/>
                  </a:lnTo>
                  <a:lnTo>
                    <a:pt x="502" y="475"/>
                  </a:lnTo>
                  <a:lnTo>
                    <a:pt x="503" y="489"/>
                  </a:lnTo>
                  <a:lnTo>
                    <a:pt x="506" y="501"/>
                  </a:lnTo>
                  <a:lnTo>
                    <a:pt x="508" y="512"/>
                  </a:lnTo>
                  <a:lnTo>
                    <a:pt x="510" y="520"/>
                  </a:lnTo>
                  <a:lnTo>
                    <a:pt x="516" y="531"/>
                  </a:lnTo>
                  <a:lnTo>
                    <a:pt x="519" y="534"/>
                  </a:lnTo>
                  <a:lnTo>
                    <a:pt x="259" y="534"/>
                  </a:lnTo>
                  <a:lnTo>
                    <a:pt x="259" y="534"/>
                  </a:lnTo>
                  <a:lnTo>
                    <a:pt x="261" y="531"/>
                  </a:lnTo>
                  <a:lnTo>
                    <a:pt x="266" y="520"/>
                  </a:lnTo>
                  <a:lnTo>
                    <a:pt x="269" y="512"/>
                  </a:lnTo>
                  <a:lnTo>
                    <a:pt x="272" y="501"/>
                  </a:lnTo>
                  <a:lnTo>
                    <a:pt x="274" y="489"/>
                  </a:lnTo>
                  <a:lnTo>
                    <a:pt x="274" y="475"/>
                  </a:lnTo>
                  <a:lnTo>
                    <a:pt x="274" y="319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52" y="43"/>
                  </a:lnTo>
                  <a:lnTo>
                    <a:pt x="40" y="30"/>
                  </a:lnTo>
                  <a:lnTo>
                    <a:pt x="28" y="20"/>
                  </a:lnTo>
                  <a:lnTo>
                    <a:pt x="19" y="12"/>
                  </a:lnTo>
                  <a:lnTo>
                    <a:pt x="5" y="2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6" y="5"/>
                  </a:lnTo>
                  <a:lnTo>
                    <a:pt x="270" y="17"/>
                  </a:lnTo>
                  <a:lnTo>
                    <a:pt x="282" y="40"/>
                  </a:lnTo>
                  <a:lnTo>
                    <a:pt x="289" y="53"/>
                  </a:lnTo>
                  <a:lnTo>
                    <a:pt x="299" y="68"/>
                  </a:lnTo>
                  <a:lnTo>
                    <a:pt x="387" y="203"/>
                  </a:lnTo>
                  <a:lnTo>
                    <a:pt x="390" y="203"/>
                  </a:lnTo>
                  <a:lnTo>
                    <a:pt x="478" y="68"/>
                  </a:lnTo>
                  <a:lnTo>
                    <a:pt x="478" y="68"/>
                  </a:lnTo>
                  <a:lnTo>
                    <a:pt x="488" y="53"/>
                  </a:lnTo>
                  <a:lnTo>
                    <a:pt x="496" y="40"/>
                  </a:lnTo>
                  <a:lnTo>
                    <a:pt x="507" y="17"/>
                  </a:lnTo>
                  <a:lnTo>
                    <a:pt x="513" y="5"/>
                  </a:lnTo>
                  <a:lnTo>
                    <a:pt x="514" y="0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91187C94-D0D3-4598-9A59-9B354836FD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" y="2327003"/>
              <a:ext cx="204788" cy="168275"/>
            </a:xfrm>
            <a:custGeom>
              <a:avLst/>
              <a:gdLst>
                <a:gd name="T0" fmla="*/ 0 w 642"/>
                <a:gd name="T1" fmla="*/ 0 h 534"/>
                <a:gd name="T2" fmla="*/ 3 w 642"/>
                <a:gd name="T3" fmla="*/ 3 h 534"/>
                <a:gd name="T4" fmla="*/ 11 w 642"/>
                <a:gd name="T5" fmla="*/ 22 h 534"/>
                <a:gd name="T6" fmla="*/ 16 w 642"/>
                <a:gd name="T7" fmla="*/ 45 h 534"/>
                <a:gd name="T8" fmla="*/ 16 w 642"/>
                <a:gd name="T9" fmla="*/ 475 h 534"/>
                <a:gd name="T10" fmla="*/ 16 w 642"/>
                <a:gd name="T11" fmla="*/ 489 h 534"/>
                <a:gd name="T12" fmla="*/ 11 w 642"/>
                <a:gd name="T13" fmla="*/ 512 h 534"/>
                <a:gd name="T14" fmla="*/ 3 w 642"/>
                <a:gd name="T15" fmla="*/ 531 h 534"/>
                <a:gd name="T16" fmla="*/ 260 w 642"/>
                <a:gd name="T17" fmla="*/ 534 h 534"/>
                <a:gd name="T18" fmla="*/ 258 w 642"/>
                <a:gd name="T19" fmla="*/ 531 h 534"/>
                <a:gd name="T20" fmla="*/ 250 w 642"/>
                <a:gd name="T21" fmla="*/ 512 h 534"/>
                <a:gd name="T22" fmla="*/ 245 w 642"/>
                <a:gd name="T23" fmla="*/ 489 h 534"/>
                <a:gd name="T24" fmla="*/ 245 w 642"/>
                <a:gd name="T25" fmla="*/ 345 h 534"/>
                <a:gd name="T26" fmla="*/ 433 w 642"/>
                <a:gd name="T27" fmla="*/ 345 h 534"/>
                <a:gd name="T28" fmla="*/ 475 w 642"/>
                <a:gd name="T29" fmla="*/ 342 h 534"/>
                <a:gd name="T30" fmla="*/ 516 w 642"/>
                <a:gd name="T31" fmla="*/ 334 h 534"/>
                <a:gd name="T32" fmla="*/ 551 w 642"/>
                <a:gd name="T33" fmla="*/ 321 h 534"/>
                <a:gd name="T34" fmla="*/ 582 w 642"/>
                <a:gd name="T35" fmla="*/ 301 h 534"/>
                <a:gd name="T36" fmla="*/ 608 w 642"/>
                <a:gd name="T37" fmla="*/ 276 h 534"/>
                <a:gd name="T38" fmla="*/ 627 w 642"/>
                <a:gd name="T39" fmla="*/ 246 h 534"/>
                <a:gd name="T40" fmla="*/ 638 w 642"/>
                <a:gd name="T41" fmla="*/ 212 h 534"/>
                <a:gd name="T42" fmla="*/ 642 w 642"/>
                <a:gd name="T43" fmla="*/ 173 h 534"/>
                <a:gd name="T44" fmla="*/ 641 w 642"/>
                <a:gd name="T45" fmla="*/ 152 h 534"/>
                <a:gd name="T46" fmla="*/ 634 w 642"/>
                <a:gd name="T47" fmla="*/ 115 h 534"/>
                <a:gd name="T48" fmla="*/ 618 w 642"/>
                <a:gd name="T49" fmla="*/ 84 h 534"/>
                <a:gd name="T50" fmla="*/ 597 w 642"/>
                <a:gd name="T51" fmla="*/ 56 h 534"/>
                <a:gd name="T52" fmla="*/ 569 w 642"/>
                <a:gd name="T53" fmla="*/ 34 h 534"/>
                <a:gd name="T54" fmla="*/ 536 w 642"/>
                <a:gd name="T55" fmla="*/ 17 h 534"/>
                <a:gd name="T56" fmla="*/ 498 w 642"/>
                <a:gd name="T57" fmla="*/ 6 h 534"/>
                <a:gd name="T58" fmla="*/ 455 w 642"/>
                <a:gd name="T59" fmla="*/ 0 h 534"/>
                <a:gd name="T60" fmla="*/ 317 w 642"/>
                <a:gd name="T61" fmla="*/ 249 h 534"/>
                <a:gd name="T62" fmla="*/ 245 w 642"/>
                <a:gd name="T63" fmla="*/ 99 h 534"/>
                <a:gd name="T64" fmla="*/ 318 w 642"/>
                <a:gd name="T65" fmla="*/ 99 h 534"/>
                <a:gd name="T66" fmla="*/ 355 w 642"/>
                <a:gd name="T67" fmla="*/ 104 h 534"/>
                <a:gd name="T68" fmla="*/ 379 w 642"/>
                <a:gd name="T69" fmla="*/ 112 h 534"/>
                <a:gd name="T70" fmla="*/ 392 w 642"/>
                <a:gd name="T71" fmla="*/ 121 h 534"/>
                <a:gd name="T72" fmla="*/ 402 w 642"/>
                <a:gd name="T73" fmla="*/ 132 h 534"/>
                <a:gd name="T74" fmla="*/ 409 w 642"/>
                <a:gd name="T75" fmla="*/ 146 h 534"/>
                <a:gd name="T76" fmla="*/ 413 w 642"/>
                <a:gd name="T77" fmla="*/ 164 h 534"/>
                <a:gd name="T78" fmla="*/ 413 w 642"/>
                <a:gd name="T79" fmla="*/ 173 h 534"/>
                <a:gd name="T80" fmla="*/ 412 w 642"/>
                <a:gd name="T81" fmla="*/ 191 h 534"/>
                <a:gd name="T82" fmla="*/ 406 w 642"/>
                <a:gd name="T83" fmla="*/ 206 h 534"/>
                <a:gd name="T84" fmla="*/ 397 w 642"/>
                <a:gd name="T85" fmla="*/ 220 h 534"/>
                <a:gd name="T86" fmla="*/ 386 w 642"/>
                <a:gd name="T87" fmla="*/ 230 h 534"/>
                <a:gd name="T88" fmla="*/ 371 w 642"/>
                <a:gd name="T89" fmla="*/ 238 h 534"/>
                <a:gd name="T90" fmla="*/ 355 w 642"/>
                <a:gd name="T91" fmla="*/ 244 h 534"/>
                <a:gd name="T92" fmla="*/ 317 w 642"/>
                <a:gd name="T93" fmla="*/ 2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2" h="534">
                  <a:moveTo>
                    <a:pt x="43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4"/>
                  </a:lnTo>
                  <a:lnTo>
                    <a:pt x="11" y="22"/>
                  </a:lnTo>
                  <a:lnTo>
                    <a:pt x="13" y="33"/>
                  </a:lnTo>
                  <a:lnTo>
                    <a:pt x="16" y="45"/>
                  </a:lnTo>
                  <a:lnTo>
                    <a:pt x="16" y="59"/>
                  </a:lnTo>
                  <a:lnTo>
                    <a:pt x="16" y="475"/>
                  </a:lnTo>
                  <a:lnTo>
                    <a:pt x="16" y="475"/>
                  </a:lnTo>
                  <a:lnTo>
                    <a:pt x="16" y="489"/>
                  </a:lnTo>
                  <a:lnTo>
                    <a:pt x="13" y="502"/>
                  </a:lnTo>
                  <a:lnTo>
                    <a:pt x="11" y="512"/>
                  </a:lnTo>
                  <a:lnTo>
                    <a:pt x="7" y="520"/>
                  </a:lnTo>
                  <a:lnTo>
                    <a:pt x="3" y="531"/>
                  </a:lnTo>
                  <a:lnTo>
                    <a:pt x="0" y="534"/>
                  </a:lnTo>
                  <a:lnTo>
                    <a:pt x="260" y="534"/>
                  </a:lnTo>
                  <a:lnTo>
                    <a:pt x="260" y="534"/>
                  </a:lnTo>
                  <a:lnTo>
                    <a:pt x="258" y="531"/>
                  </a:lnTo>
                  <a:lnTo>
                    <a:pt x="252" y="520"/>
                  </a:lnTo>
                  <a:lnTo>
                    <a:pt x="250" y="512"/>
                  </a:lnTo>
                  <a:lnTo>
                    <a:pt x="247" y="501"/>
                  </a:lnTo>
                  <a:lnTo>
                    <a:pt x="245" y="489"/>
                  </a:lnTo>
                  <a:lnTo>
                    <a:pt x="245" y="475"/>
                  </a:lnTo>
                  <a:lnTo>
                    <a:pt x="245" y="345"/>
                  </a:lnTo>
                  <a:lnTo>
                    <a:pt x="433" y="345"/>
                  </a:lnTo>
                  <a:lnTo>
                    <a:pt x="433" y="345"/>
                  </a:lnTo>
                  <a:lnTo>
                    <a:pt x="455" y="344"/>
                  </a:lnTo>
                  <a:lnTo>
                    <a:pt x="475" y="342"/>
                  </a:lnTo>
                  <a:lnTo>
                    <a:pt x="497" y="338"/>
                  </a:lnTo>
                  <a:lnTo>
                    <a:pt x="516" y="334"/>
                  </a:lnTo>
                  <a:lnTo>
                    <a:pt x="535" y="328"/>
                  </a:lnTo>
                  <a:lnTo>
                    <a:pt x="551" y="321"/>
                  </a:lnTo>
                  <a:lnTo>
                    <a:pt x="568" y="311"/>
                  </a:lnTo>
                  <a:lnTo>
                    <a:pt x="582" y="301"/>
                  </a:lnTo>
                  <a:lnTo>
                    <a:pt x="596" y="289"/>
                  </a:lnTo>
                  <a:lnTo>
                    <a:pt x="608" y="276"/>
                  </a:lnTo>
                  <a:lnTo>
                    <a:pt x="617" y="262"/>
                  </a:lnTo>
                  <a:lnTo>
                    <a:pt x="627" y="246"/>
                  </a:lnTo>
                  <a:lnTo>
                    <a:pt x="633" y="230"/>
                  </a:lnTo>
                  <a:lnTo>
                    <a:pt x="638" y="212"/>
                  </a:lnTo>
                  <a:lnTo>
                    <a:pt x="641" y="193"/>
                  </a:lnTo>
                  <a:lnTo>
                    <a:pt x="642" y="173"/>
                  </a:lnTo>
                  <a:lnTo>
                    <a:pt x="642" y="173"/>
                  </a:lnTo>
                  <a:lnTo>
                    <a:pt x="641" y="152"/>
                  </a:lnTo>
                  <a:lnTo>
                    <a:pt x="638" y="133"/>
                  </a:lnTo>
                  <a:lnTo>
                    <a:pt x="634" y="115"/>
                  </a:lnTo>
                  <a:lnTo>
                    <a:pt x="627" y="99"/>
                  </a:lnTo>
                  <a:lnTo>
                    <a:pt x="618" y="84"/>
                  </a:lnTo>
                  <a:lnTo>
                    <a:pt x="608" y="69"/>
                  </a:lnTo>
                  <a:lnTo>
                    <a:pt x="597" y="56"/>
                  </a:lnTo>
                  <a:lnTo>
                    <a:pt x="583" y="45"/>
                  </a:lnTo>
                  <a:lnTo>
                    <a:pt x="569" y="34"/>
                  </a:lnTo>
                  <a:lnTo>
                    <a:pt x="553" y="25"/>
                  </a:lnTo>
                  <a:lnTo>
                    <a:pt x="536" y="17"/>
                  </a:lnTo>
                  <a:lnTo>
                    <a:pt x="517" y="10"/>
                  </a:lnTo>
                  <a:lnTo>
                    <a:pt x="498" y="6"/>
                  </a:lnTo>
                  <a:lnTo>
                    <a:pt x="477" y="2"/>
                  </a:lnTo>
                  <a:lnTo>
                    <a:pt x="455" y="0"/>
                  </a:lnTo>
                  <a:lnTo>
                    <a:pt x="433" y="0"/>
                  </a:lnTo>
                  <a:close/>
                  <a:moveTo>
                    <a:pt x="317" y="249"/>
                  </a:moveTo>
                  <a:lnTo>
                    <a:pt x="245" y="249"/>
                  </a:lnTo>
                  <a:lnTo>
                    <a:pt x="245" y="99"/>
                  </a:lnTo>
                  <a:lnTo>
                    <a:pt x="318" y="99"/>
                  </a:lnTo>
                  <a:lnTo>
                    <a:pt x="318" y="99"/>
                  </a:lnTo>
                  <a:lnTo>
                    <a:pt x="337" y="100"/>
                  </a:lnTo>
                  <a:lnTo>
                    <a:pt x="355" y="104"/>
                  </a:lnTo>
                  <a:lnTo>
                    <a:pt x="371" y="108"/>
                  </a:lnTo>
                  <a:lnTo>
                    <a:pt x="379" y="112"/>
                  </a:lnTo>
                  <a:lnTo>
                    <a:pt x="386" y="117"/>
                  </a:lnTo>
                  <a:lnTo>
                    <a:pt x="392" y="121"/>
                  </a:lnTo>
                  <a:lnTo>
                    <a:pt x="397" y="126"/>
                  </a:lnTo>
                  <a:lnTo>
                    <a:pt x="402" y="132"/>
                  </a:lnTo>
                  <a:lnTo>
                    <a:pt x="406" y="139"/>
                  </a:lnTo>
                  <a:lnTo>
                    <a:pt x="409" y="146"/>
                  </a:lnTo>
                  <a:lnTo>
                    <a:pt x="412" y="154"/>
                  </a:lnTo>
                  <a:lnTo>
                    <a:pt x="413" y="164"/>
                  </a:lnTo>
                  <a:lnTo>
                    <a:pt x="413" y="173"/>
                  </a:lnTo>
                  <a:lnTo>
                    <a:pt x="413" y="173"/>
                  </a:lnTo>
                  <a:lnTo>
                    <a:pt x="413" y="183"/>
                  </a:lnTo>
                  <a:lnTo>
                    <a:pt x="412" y="191"/>
                  </a:lnTo>
                  <a:lnTo>
                    <a:pt x="409" y="199"/>
                  </a:lnTo>
                  <a:lnTo>
                    <a:pt x="406" y="206"/>
                  </a:lnTo>
                  <a:lnTo>
                    <a:pt x="402" y="213"/>
                  </a:lnTo>
                  <a:lnTo>
                    <a:pt x="397" y="220"/>
                  </a:lnTo>
                  <a:lnTo>
                    <a:pt x="392" y="225"/>
                  </a:lnTo>
                  <a:lnTo>
                    <a:pt x="386" y="230"/>
                  </a:lnTo>
                  <a:lnTo>
                    <a:pt x="379" y="235"/>
                  </a:lnTo>
                  <a:lnTo>
                    <a:pt x="371" y="238"/>
                  </a:lnTo>
                  <a:lnTo>
                    <a:pt x="363" y="242"/>
                  </a:lnTo>
                  <a:lnTo>
                    <a:pt x="355" y="244"/>
                  </a:lnTo>
                  <a:lnTo>
                    <a:pt x="337" y="248"/>
                  </a:lnTo>
                  <a:lnTo>
                    <a:pt x="317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35">
              <a:extLst>
                <a:ext uri="{FF2B5EF4-FFF2-40B4-BE49-F238E27FC236}">
                  <a16:creationId xmlns:a16="http://schemas.microsoft.com/office/drawing/2014/main" id="{524A944D-861A-44E9-8438-92B4D5323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75" y="2327003"/>
              <a:ext cx="179388" cy="168275"/>
            </a:xfrm>
            <a:custGeom>
              <a:avLst/>
              <a:gdLst>
                <a:gd name="T0" fmla="*/ 568 w 568"/>
                <a:gd name="T1" fmla="*/ 125 h 534"/>
                <a:gd name="T2" fmla="*/ 568 w 568"/>
                <a:gd name="T3" fmla="*/ 125 h 534"/>
                <a:gd name="T4" fmla="*/ 564 w 568"/>
                <a:gd name="T5" fmla="*/ 122 h 534"/>
                <a:gd name="T6" fmla="*/ 552 w 568"/>
                <a:gd name="T7" fmla="*/ 118 h 534"/>
                <a:gd name="T8" fmla="*/ 542 w 568"/>
                <a:gd name="T9" fmla="*/ 114 h 534"/>
                <a:gd name="T10" fmla="*/ 531 w 568"/>
                <a:gd name="T11" fmla="*/ 112 h 534"/>
                <a:gd name="T12" fmla="*/ 519 w 568"/>
                <a:gd name="T13" fmla="*/ 111 h 534"/>
                <a:gd name="T14" fmla="*/ 503 w 568"/>
                <a:gd name="T15" fmla="*/ 110 h 534"/>
                <a:gd name="T16" fmla="*/ 245 w 568"/>
                <a:gd name="T17" fmla="*/ 110 h 534"/>
                <a:gd name="T18" fmla="*/ 245 w 568"/>
                <a:gd name="T19" fmla="*/ 238 h 534"/>
                <a:gd name="T20" fmla="*/ 453 w 568"/>
                <a:gd name="T21" fmla="*/ 238 h 534"/>
                <a:gd name="T22" fmla="*/ 453 w 568"/>
                <a:gd name="T23" fmla="*/ 238 h 534"/>
                <a:gd name="T24" fmla="*/ 468 w 568"/>
                <a:gd name="T25" fmla="*/ 238 h 534"/>
                <a:gd name="T26" fmla="*/ 481 w 568"/>
                <a:gd name="T27" fmla="*/ 237 h 534"/>
                <a:gd name="T28" fmla="*/ 503 w 568"/>
                <a:gd name="T29" fmla="*/ 233 h 534"/>
                <a:gd name="T30" fmla="*/ 518 w 568"/>
                <a:gd name="T31" fmla="*/ 231 h 534"/>
                <a:gd name="T32" fmla="*/ 522 w 568"/>
                <a:gd name="T33" fmla="*/ 230 h 534"/>
                <a:gd name="T34" fmla="*/ 522 w 568"/>
                <a:gd name="T35" fmla="*/ 357 h 534"/>
                <a:gd name="T36" fmla="*/ 522 w 568"/>
                <a:gd name="T37" fmla="*/ 357 h 534"/>
                <a:gd name="T38" fmla="*/ 518 w 568"/>
                <a:gd name="T39" fmla="*/ 355 h 534"/>
                <a:gd name="T40" fmla="*/ 502 w 568"/>
                <a:gd name="T41" fmla="*/ 351 h 534"/>
                <a:gd name="T42" fmla="*/ 480 w 568"/>
                <a:gd name="T43" fmla="*/ 348 h 534"/>
                <a:gd name="T44" fmla="*/ 467 w 568"/>
                <a:gd name="T45" fmla="*/ 347 h 534"/>
                <a:gd name="T46" fmla="*/ 453 w 568"/>
                <a:gd name="T47" fmla="*/ 345 h 534"/>
                <a:gd name="T48" fmla="*/ 245 w 568"/>
                <a:gd name="T49" fmla="*/ 345 h 534"/>
                <a:gd name="T50" fmla="*/ 245 w 568"/>
                <a:gd name="T51" fmla="*/ 476 h 534"/>
                <a:gd name="T52" fmla="*/ 245 w 568"/>
                <a:gd name="T53" fmla="*/ 476 h 534"/>
                <a:gd name="T54" fmla="*/ 246 w 568"/>
                <a:gd name="T55" fmla="*/ 491 h 534"/>
                <a:gd name="T56" fmla="*/ 247 w 568"/>
                <a:gd name="T57" fmla="*/ 502 h 534"/>
                <a:gd name="T58" fmla="*/ 249 w 568"/>
                <a:gd name="T59" fmla="*/ 512 h 534"/>
                <a:gd name="T60" fmla="*/ 253 w 568"/>
                <a:gd name="T61" fmla="*/ 520 h 534"/>
                <a:gd name="T62" fmla="*/ 258 w 568"/>
                <a:gd name="T63" fmla="*/ 531 h 534"/>
                <a:gd name="T64" fmla="*/ 260 w 568"/>
                <a:gd name="T65" fmla="*/ 534 h 534"/>
                <a:gd name="T66" fmla="*/ 0 w 568"/>
                <a:gd name="T67" fmla="*/ 534 h 534"/>
                <a:gd name="T68" fmla="*/ 0 w 568"/>
                <a:gd name="T69" fmla="*/ 534 h 534"/>
                <a:gd name="T70" fmla="*/ 2 w 568"/>
                <a:gd name="T71" fmla="*/ 531 h 534"/>
                <a:gd name="T72" fmla="*/ 8 w 568"/>
                <a:gd name="T73" fmla="*/ 520 h 534"/>
                <a:gd name="T74" fmla="*/ 12 w 568"/>
                <a:gd name="T75" fmla="*/ 512 h 534"/>
                <a:gd name="T76" fmla="*/ 14 w 568"/>
                <a:gd name="T77" fmla="*/ 502 h 534"/>
                <a:gd name="T78" fmla="*/ 15 w 568"/>
                <a:gd name="T79" fmla="*/ 491 h 534"/>
                <a:gd name="T80" fmla="*/ 17 w 568"/>
                <a:gd name="T81" fmla="*/ 476 h 534"/>
                <a:gd name="T82" fmla="*/ 17 w 568"/>
                <a:gd name="T83" fmla="*/ 59 h 534"/>
                <a:gd name="T84" fmla="*/ 17 w 568"/>
                <a:gd name="T85" fmla="*/ 59 h 534"/>
                <a:gd name="T86" fmla="*/ 15 w 568"/>
                <a:gd name="T87" fmla="*/ 45 h 534"/>
                <a:gd name="T88" fmla="*/ 14 w 568"/>
                <a:gd name="T89" fmla="*/ 32 h 534"/>
                <a:gd name="T90" fmla="*/ 12 w 568"/>
                <a:gd name="T91" fmla="*/ 22 h 534"/>
                <a:gd name="T92" fmla="*/ 8 w 568"/>
                <a:gd name="T93" fmla="*/ 14 h 534"/>
                <a:gd name="T94" fmla="*/ 2 w 568"/>
                <a:gd name="T95" fmla="*/ 3 h 534"/>
                <a:gd name="T96" fmla="*/ 0 w 568"/>
                <a:gd name="T97" fmla="*/ 0 h 534"/>
                <a:gd name="T98" fmla="*/ 568 w 568"/>
                <a:gd name="T99" fmla="*/ 0 h 534"/>
                <a:gd name="T100" fmla="*/ 568 w 568"/>
                <a:gd name="T101" fmla="*/ 125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8" h="534">
                  <a:moveTo>
                    <a:pt x="568" y="125"/>
                  </a:moveTo>
                  <a:lnTo>
                    <a:pt x="568" y="125"/>
                  </a:lnTo>
                  <a:lnTo>
                    <a:pt x="564" y="122"/>
                  </a:lnTo>
                  <a:lnTo>
                    <a:pt x="552" y="118"/>
                  </a:lnTo>
                  <a:lnTo>
                    <a:pt x="542" y="114"/>
                  </a:lnTo>
                  <a:lnTo>
                    <a:pt x="531" y="112"/>
                  </a:lnTo>
                  <a:lnTo>
                    <a:pt x="519" y="111"/>
                  </a:lnTo>
                  <a:lnTo>
                    <a:pt x="503" y="110"/>
                  </a:lnTo>
                  <a:lnTo>
                    <a:pt x="245" y="110"/>
                  </a:lnTo>
                  <a:lnTo>
                    <a:pt x="245" y="238"/>
                  </a:lnTo>
                  <a:lnTo>
                    <a:pt x="453" y="238"/>
                  </a:lnTo>
                  <a:lnTo>
                    <a:pt x="453" y="238"/>
                  </a:lnTo>
                  <a:lnTo>
                    <a:pt x="468" y="238"/>
                  </a:lnTo>
                  <a:lnTo>
                    <a:pt x="481" y="237"/>
                  </a:lnTo>
                  <a:lnTo>
                    <a:pt x="503" y="233"/>
                  </a:lnTo>
                  <a:lnTo>
                    <a:pt x="518" y="231"/>
                  </a:lnTo>
                  <a:lnTo>
                    <a:pt x="522" y="230"/>
                  </a:lnTo>
                  <a:lnTo>
                    <a:pt x="522" y="357"/>
                  </a:lnTo>
                  <a:lnTo>
                    <a:pt x="522" y="357"/>
                  </a:lnTo>
                  <a:lnTo>
                    <a:pt x="518" y="355"/>
                  </a:lnTo>
                  <a:lnTo>
                    <a:pt x="502" y="351"/>
                  </a:lnTo>
                  <a:lnTo>
                    <a:pt x="480" y="348"/>
                  </a:lnTo>
                  <a:lnTo>
                    <a:pt x="467" y="347"/>
                  </a:lnTo>
                  <a:lnTo>
                    <a:pt x="453" y="345"/>
                  </a:lnTo>
                  <a:lnTo>
                    <a:pt x="245" y="345"/>
                  </a:lnTo>
                  <a:lnTo>
                    <a:pt x="245" y="476"/>
                  </a:lnTo>
                  <a:lnTo>
                    <a:pt x="245" y="476"/>
                  </a:lnTo>
                  <a:lnTo>
                    <a:pt x="246" y="491"/>
                  </a:lnTo>
                  <a:lnTo>
                    <a:pt x="247" y="502"/>
                  </a:lnTo>
                  <a:lnTo>
                    <a:pt x="249" y="512"/>
                  </a:lnTo>
                  <a:lnTo>
                    <a:pt x="253" y="520"/>
                  </a:lnTo>
                  <a:lnTo>
                    <a:pt x="258" y="531"/>
                  </a:lnTo>
                  <a:lnTo>
                    <a:pt x="260" y="534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" y="531"/>
                  </a:lnTo>
                  <a:lnTo>
                    <a:pt x="8" y="520"/>
                  </a:lnTo>
                  <a:lnTo>
                    <a:pt x="12" y="512"/>
                  </a:lnTo>
                  <a:lnTo>
                    <a:pt x="14" y="502"/>
                  </a:lnTo>
                  <a:lnTo>
                    <a:pt x="15" y="491"/>
                  </a:lnTo>
                  <a:lnTo>
                    <a:pt x="17" y="476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5" y="45"/>
                  </a:lnTo>
                  <a:lnTo>
                    <a:pt x="14" y="32"/>
                  </a:lnTo>
                  <a:lnTo>
                    <a:pt x="12" y="22"/>
                  </a:lnTo>
                  <a:lnTo>
                    <a:pt x="8" y="1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68" y="0"/>
                  </a:lnTo>
                  <a:lnTo>
                    <a:pt x="568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31008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0812-3CB4-4B7B-BA7C-A3B16204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1160821"/>
            <a:ext cx="4597747" cy="537977"/>
          </a:xfrm>
        </p:spPr>
        <p:txBody>
          <a:bodyPr anchor="b">
            <a:normAutofit/>
          </a:bodyPr>
          <a:lstStyle/>
          <a:p>
            <a:r>
              <a:rPr lang="es-AR" sz="3200" b="1" dirty="0"/>
              <a:t>Introducción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4DCD0-CD28-406B-B759-6B233234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732" y="1825210"/>
            <a:ext cx="4875708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En una población de +/- 1500 </a:t>
            </a:r>
            <a:r>
              <a:rPr lang="en-US" sz="2000" dirty="0" err="1"/>
              <a:t>pozos</a:t>
            </a:r>
            <a:r>
              <a:rPr lang="en-US" sz="2000" dirty="0"/>
              <a:t> con ESP: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70% </a:t>
            </a:r>
            <a:r>
              <a:rPr lang="en-US" sz="2000" dirty="0" err="1"/>
              <a:t>tienen</a:t>
            </a:r>
            <a:r>
              <a:rPr lang="en-US" sz="2000" dirty="0"/>
              <a:t> casings de 5½".</a:t>
            </a:r>
          </a:p>
          <a:p>
            <a:pPr lvl="1"/>
            <a:r>
              <a:rPr lang="en-US" sz="2000" dirty="0"/>
              <a:t>40% </a:t>
            </a:r>
            <a:r>
              <a:rPr lang="en-US" sz="2000" dirty="0" err="1"/>
              <a:t>tienen</a:t>
            </a:r>
            <a:r>
              <a:rPr lang="en-US" sz="2000" dirty="0"/>
              <a:t> </a:t>
            </a:r>
            <a:r>
              <a:rPr lang="en-US" sz="2000" dirty="0" err="1"/>
              <a:t>instaladas</a:t>
            </a:r>
            <a:r>
              <a:rPr lang="en-US" sz="2000" dirty="0"/>
              <a:t> camisas de 4½".</a:t>
            </a:r>
          </a:p>
          <a:p>
            <a:pPr lvl="1"/>
            <a:r>
              <a:rPr lang="en-US" sz="2000" dirty="0"/>
              <a:t>13% </a:t>
            </a:r>
            <a:r>
              <a:rPr lang="en-US" sz="2000" dirty="0" err="1"/>
              <a:t>están</a:t>
            </a:r>
            <a:r>
              <a:rPr lang="en-US" sz="2000" dirty="0"/>
              <a:t> </a:t>
            </a:r>
            <a:r>
              <a:rPr lang="en-US" sz="2000" dirty="0" err="1"/>
              <a:t>catalogados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de “Alto </a:t>
            </a:r>
            <a:r>
              <a:rPr lang="en-US" sz="2000" dirty="0" err="1"/>
              <a:t>Potencial</a:t>
            </a:r>
            <a:r>
              <a:rPr lang="en-US" sz="2000" dirty="0"/>
              <a:t>” (</a:t>
            </a:r>
            <a:r>
              <a:rPr lang="en-US" sz="2000" dirty="0" err="1"/>
              <a:t>pozos</a:t>
            </a:r>
            <a:r>
              <a:rPr lang="en-US" sz="2000" dirty="0"/>
              <a:t> de alto caudal). </a:t>
            </a:r>
          </a:p>
          <a:p>
            <a:pPr lvl="1"/>
            <a:r>
              <a:rPr lang="en-US" sz="2000" dirty="0"/>
              <a:t>Hay un </a:t>
            </a:r>
            <a:r>
              <a:rPr lang="en-US" sz="2000" dirty="0" err="1"/>
              <a:t>límite</a:t>
            </a:r>
            <a:r>
              <a:rPr lang="en-US" sz="2000" dirty="0"/>
              <a:t> de </a:t>
            </a:r>
            <a:r>
              <a:rPr lang="en-US" sz="2000" dirty="0" err="1"/>
              <a:t>producción</a:t>
            </a:r>
            <a:r>
              <a:rPr lang="en-US" sz="2000" dirty="0"/>
              <a:t> de 350 m3/d (2200 bpd).</a:t>
            </a:r>
          </a:p>
          <a:p>
            <a:endParaRPr lang="en-US" sz="19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F76A547-6004-4F37-BB96-B2E70C6F1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601" y="1081033"/>
            <a:ext cx="673958" cy="5307012"/>
          </a:xfrm>
          <a:prstGeom prst="rect">
            <a:avLst/>
          </a:prstGeom>
          <a:gradFill rotWithShape="1">
            <a:gsLst>
              <a:gs pos="0">
                <a:schemeClr val="tx1">
                  <a:alpha val="34000"/>
                </a:schemeClr>
              </a:gs>
              <a:gs pos="50000">
                <a:schemeClr val="bg1"/>
              </a:gs>
              <a:gs pos="100000">
                <a:schemeClr val="tx1">
                  <a:alpha val="34000"/>
                </a:schemeClr>
              </a:gs>
            </a:gsLst>
            <a:lin ang="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9" name="Rectangle 89">
            <a:extLst>
              <a:ext uri="{FF2B5EF4-FFF2-40B4-BE49-F238E27FC236}">
                <a16:creationId xmlns:a16="http://schemas.microsoft.com/office/drawing/2014/main" id="{CCE9B57B-28C6-4166-BB38-9D57D4CA2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261" y="2010257"/>
            <a:ext cx="676298" cy="4389120"/>
          </a:xfrm>
          <a:prstGeom prst="rect">
            <a:avLst/>
          </a:prstGeom>
          <a:gradFill rotWithShape="1">
            <a:gsLst>
              <a:gs pos="0">
                <a:srgbClr val="6C8E00">
                  <a:alpha val="39999"/>
                </a:srgbClr>
              </a:gs>
              <a:gs pos="50000">
                <a:schemeClr val="folHlink">
                  <a:alpha val="11000"/>
                </a:schemeClr>
              </a:gs>
              <a:gs pos="100000">
                <a:srgbClr val="6C8E00">
                  <a:alpha val="39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10" name="Rectangle 88">
            <a:extLst>
              <a:ext uri="{FF2B5EF4-FFF2-40B4-BE49-F238E27FC236}">
                <a16:creationId xmlns:a16="http://schemas.microsoft.com/office/drawing/2014/main" id="{F0756024-B032-4D8C-9896-7B4C93E0C1C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84844" y="2495562"/>
            <a:ext cx="1445765" cy="1645920"/>
          </a:xfrm>
          <a:prstGeom prst="rect">
            <a:avLst/>
          </a:prstGeom>
          <a:gradFill rotWithShape="1">
            <a:gsLst>
              <a:gs pos="0">
                <a:srgbClr val="6C8E00">
                  <a:alpha val="39999"/>
                </a:srgbClr>
              </a:gs>
              <a:gs pos="50000">
                <a:schemeClr val="folHlink">
                  <a:alpha val="11000"/>
                </a:schemeClr>
              </a:gs>
              <a:gs pos="100000">
                <a:srgbClr val="6C8E00">
                  <a:alpha val="39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 dirty="0"/>
          </a:p>
        </p:txBody>
      </p:sp>
      <p:sp>
        <p:nvSpPr>
          <p:cNvPr id="11" name="Rectangle 88">
            <a:extLst>
              <a:ext uri="{FF2B5EF4-FFF2-40B4-BE49-F238E27FC236}">
                <a16:creationId xmlns:a16="http://schemas.microsoft.com/office/drawing/2014/main" id="{F1F0E109-D91F-4F3D-8762-AD7D9AA15C9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690575" y="2416823"/>
            <a:ext cx="1471165" cy="1828800"/>
          </a:xfrm>
          <a:prstGeom prst="rect">
            <a:avLst/>
          </a:prstGeom>
          <a:gradFill rotWithShape="1">
            <a:gsLst>
              <a:gs pos="0">
                <a:srgbClr val="6C8E00">
                  <a:alpha val="39999"/>
                </a:srgbClr>
              </a:gs>
              <a:gs pos="50000">
                <a:schemeClr val="folHlink">
                  <a:alpha val="11000"/>
                </a:schemeClr>
              </a:gs>
              <a:gs pos="100000">
                <a:srgbClr val="6C8E00">
                  <a:alpha val="39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 dirty="0"/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4A0A36F-8021-4673-8CF1-3D720F490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655" y="3140887"/>
            <a:ext cx="13716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Punzados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B0190DE-0AF0-46BB-BE5E-D2E8E23F4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8200" y="1081031"/>
            <a:ext cx="140980" cy="118872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14" name="AutoShape 29">
            <a:extLst>
              <a:ext uri="{FF2B5EF4-FFF2-40B4-BE49-F238E27FC236}">
                <a16:creationId xmlns:a16="http://schemas.microsoft.com/office/drawing/2014/main" id="{0CB33199-A426-4F72-8174-AF520A34456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26963" y="3469336"/>
            <a:ext cx="457200" cy="76200"/>
          </a:xfrm>
          <a:prstGeom prst="homePlate">
            <a:avLst>
              <a:gd name="adj" fmla="val 1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15" name="AutoShape 30">
            <a:extLst>
              <a:ext uri="{FF2B5EF4-FFF2-40B4-BE49-F238E27FC236}">
                <a16:creationId xmlns:a16="http://schemas.microsoft.com/office/drawing/2014/main" id="{207D0ABB-D8FB-4D0B-8283-E01C0B03F18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26963" y="3316936"/>
            <a:ext cx="457200" cy="76200"/>
          </a:xfrm>
          <a:prstGeom prst="homePlate">
            <a:avLst>
              <a:gd name="adj" fmla="val 1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16" name="AutoShape 31">
            <a:extLst>
              <a:ext uri="{FF2B5EF4-FFF2-40B4-BE49-F238E27FC236}">
                <a16:creationId xmlns:a16="http://schemas.microsoft.com/office/drawing/2014/main" id="{D523F938-7ED3-43F9-96DA-DEE42D204BB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26963" y="3164536"/>
            <a:ext cx="457200" cy="76200"/>
          </a:xfrm>
          <a:prstGeom prst="homePlate">
            <a:avLst>
              <a:gd name="adj" fmla="val 1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17" name="AutoShape 32">
            <a:extLst>
              <a:ext uri="{FF2B5EF4-FFF2-40B4-BE49-F238E27FC236}">
                <a16:creationId xmlns:a16="http://schemas.microsoft.com/office/drawing/2014/main" id="{E051FD23-ED71-4645-B39D-9BEA9272775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26963" y="3012136"/>
            <a:ext cx="457200" cy="76200"/>
          </a:xfrm>
          <a:prstGeom prst="homePlate">
            <a:avLst>
              <a:gd name="adj" fmla="val 1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18" name="AutoShape 96">
            <a:extLst>
              <a:ext uri="{FF2B5EF4-FFF2-40B4-BE49-F238E27FC236}">
                <a16:creationId xmlns:a16="http://schemas.microsoft.com/office/drawing/2014/main" id="{46CA1706-F312-4E69-AF7F-F95AE46EA3A9}"/>
              </a:ext>
            </a:extLst>
          </p:cNvPr>
          <p:cNvSpPr>
            <a:spLocks/>
          </p:cNvSpPr>
          <p:nvPr/>
        </p:nvSpPr>
        <p:spPr bwMode="auto">
          <a:xfrm>
            <a:off x="8341238" y="3039123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19" name="Text Box 45">
            <a:extLst>
              <a:ext uri="{FF2B5EF4-FFF2-40B4-BE49-F238E27FC236}">
                <a16:creationId xmlns:a16="http://schemas.microsoft.com/office/drawing/2014/main" id="{26005152-3784-4A91-BF81-10D1CC55D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1663" y="2697256"/>
            <a:ext cx="141551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Bomba: OD 4”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2823905B-3880-4B02-B86F-A7225880A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t="75077" r="15295" b="2111"/>
          <a:stretch/>
        </p:blipFill>
        <p:spPr bwMode="auto">
          <a:xfrm flipH="1">
            <a:off x="8997888" y="4708826"/>
            <a:ext cx="321955" cy="116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96">
            <a:extLst>
              <a:ext uri="{FF2B5EF4-FFF2-40B4-BE49-F238E27FC236}">
                <a16:creationId xmlns:a16="http://schemas.microsoft.com/office/drawing/2014/main" id="{2C92C245-F2BD-4FFA-8A60-7DE0B39BC6D7}"/>
              </a:ext>
            </a:extLst>
          </p:cNvPr>
          <p:cNvSpPr>
            <a:spLocks/>
          </p:cNvSpPr>
          <p:nvPr/>
        </p:nvSpPr>
        <p:spPr bwMode="auto">
          <a:xfrm rot="10800000">
            <a:off x="9333613" y="4700731"/>
            <a:ext cx="558968" cy="1176783"/>
          </a:xfrm>
          <a:prstGeom prst="leftBrace">
            <a:avLst>
              <a:gd name="adj1" fmla="val 18759"/>
              <a:gd name="adj2" fmla="val 509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25" name="Text Box 45">
            <a:extLst>
              <a:ext uri="{FF2B5EF4-FFF2-40B4-BE49-F238E27FC236}">
                <a16:creationId xmlns:a16="http://schemas.microsoft.com/office/drawing/2014/main" id="{85DE614F-F6C9-4585-A708-1ED888118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4371" y="5152117"/>
            <a:ext cx="15428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Motores: OD 3.75”</a:t>
            </a:r>
          </a:p>
        </p:txBody>
      </p:sp>
      <p:pic>
        <p:nvPicPr>
          <p:cNvPr id="26" name="Picture 5">
            <a:extLst>
              <a:ext uri="{FF2B5EF4-FFF2-40B4-BE49-F238E27FC236}">
                <a16:creationId xmlns:a16="http://schemas.microsoft.com/office/drawing/2014/main" id="{9BBAA81D-1067-4D7E-9541-10F43AD7D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58769" r="18377" b="23881"/>
          <a:stretch/>
        </p:blipFill>
        <p:spPr bwMode="auto">
          <a:xfrm flipH="1">
            <a:off x="8997889" y="3756522"/>
            <a:ext cx="335330" cy="100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AutoShape 96">
            <a:extLst>
              <a:ext uri="{FF2B5EF4-FFF2-40B4-BE49-F238E27FC236}">
                <a16:creationId xmlns:a16="http://schemas.microsoft.com/office/drawing/2014/main" id="{2D892739-14A2-4A49-A58B-995D1A784A19}"/>
              </a:ext>
            </a:extLst>
          </p:cNvPr>
          <p:cNvSpPr>
            <a:spLocks/>
          </p:cNvSpPr>
          <p:nvPr/>
        </p:nvSpPr>
        <p:spPr bwMode="auto">
          <a:xfrm rot="10800000">
            <a:off x="9334202" y="3766763"/>
            <a:ext cx="597068" cy="918315"/>
          </a:xfrm>
          <a:prstGeom prst="leftBrace">
            <a:avLst>
              <a:gd name="adj1" fmla="val 18759"/>
              <a:gd name="adj2" fmla="val 509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28" name="Text Box 45">
            <a:extLst>
              <a:ext uri="{FF2B5EF4-FFF2-40B4-BE49-F238E27FC236}">
                <a16:creationId xmlns:a16="http://schemas.microsoft.com/office/drawing/2014/main" id="{84B44EF2-90CA-4DCE-BA07-AB71BFCF0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3933" y="4069135"/>
            <a:ext cx="141550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Sellos: OD 3.38”</a:t>
            </a:r>
          </a:p>
        </p:txBody>
      </p:sp>
      <p:sp>
        <p:nvSpPr>
          <p:cNvPr id="29" name="AutoShape 96">
            <a:extLst>
              <a:ext uri="{FF2B5EF4-FFF2-40B4-BE49-F238E27FC236}">
                <a16:creationId xmlns:a16="http://schemas.microsoft.com/office/drawing/2014/main" id="{6D3811DC-E49D-4672-AF24-2BC9AE6C31B0}"/>
              </a:ext>
            </a:extLst>
          </p:cNvPr>
          <p:cNvSpPr>
            <a:spLocks/>
          </p:cNvSpPr>
          <p:nvPr/>
        </p:nvSpPr>
        <p:spPr bwMode="auto">
          <a:xfrm rot="10800000">
            <a:off x="9366858" y="2279905"/>
            <a:ext cx="616119" cy="1144141"/>
          </a:xfrm>
          <a:prstGeom prst="leftBrace">
            <a:avLst>
              <a:gd name="adj1" fmla="val 18759"/>
              <a:gd name="adj2" fmla="val 509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30" name="Text Box 45">
            <a:extLst>
              <a:ext uri="{FF2B5EF4-FFF2-40B4-BE49-F238E27FC236}">
                <a16:creationId xmlns:a16="http://schemas.microsoft.com/office/drawing/2014/main" id="{1DCF96CD-E447-4FB2-9895-89EA440C2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8755" y="3492240"/>
            <a:ext cx="7997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Intake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D9AF50-CB19-4356-9C73-1E32CDDC01DD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9307440" y="3550463"/>
            <a:ext cx="611315" cy="72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5">
            <a:extLst>
              <a:ext uri="{FF2B5EF4-FFF2-40B4-BE49-F238E27FC236}">
                <a16:creationId xmlns:a16="http://schemas.microsoft.com/office/drawing/2014/main" id="{EBF882BA-DCAB-474D-AAF3-D003A8C78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5" t="32323" r="15295" b="40230"/>
          <a:stretch/>
        </p:blipFill>
        <p:spPr bwMode="auto">
          <a:xfrm flipH="1">
            <a:off x="8981126" y="2258357"/>
            <a:ext cx="314828" cy="156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41FDE71-6398-4B03-923F-52DEA007AE48}"/>
              </a:ext>
            </a:extLst>
          </p:cNvPr>
          <p:cNvSpPr/>
          <p:nvPr/>
        </p:nvSpPr>
        <p:spPr>
          <a:xfrm>
            <a:off x="8924641" y="3305647"/>
            <a:ext cx="464533" cy="2701651"/>
          </a:xfrm>
          <a:prstGeom prst="rect">
            <a:avLst/>
          </a:prstGeom>
          <a:solidFill>
            <a:srgbClr val="5B9BD5">
              <a:alpha val="2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45">
            <a:extLst>
              <a:ext uri="{FF2B5EF4-FFF2-40B4-BE49-F238E27FC236}">
                <a16:creationId xmlns:a16="http://schemas.microsoft.com/office/drawing/2014/main" id="{7AB5B6CC-18FB-4B3A-9BC8-F0B591CCF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8640" y="5876493"/>
            <a:ext cx="11385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pPr algn="r"/>
            <a:r>
              <a:rPr lang="en-US" altLang="es-AR" sz="1100" dirty="0">
                <a:solidFill>
                  <a:schemeClr val="tx1"/>
                </a:solidFill>
              </a:rPr>
              <a:t>Camisa 4-1/2”</a:t>
            </a:r>
          </a:p>
          <a:p>
            <a:pPr algn="r"/>
            <a:r>
              <a:rPr lang="en-US" altLang="es-AR" sz="1100" dirty="0">
                <a:solidFill>
                  <a:schemeClr val="tx1"/>
                </a:solidFill>
              </a:rPr>
              <a:t>ID: 4.276”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00050D1-5F78-4A06-A36D-E71E0BAE81C3}"/>
              </a:ext>
            </a:extLst>
          </p:cNvPr>
          <p:cNvCxnSpPr>
            <a:cxnSpLocks/>
            <a:endCxn id="34" idx="3"/>
          </p:cNvCxnSpPr>
          <p:nvPr/>
        </p:nvCxnSpPr>
        <p:spPr>
          <a:xfrm flipH="1">
            <a:off x="8607141" y="5750827"/>
            <a:ext cx="317500" cy="341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A91E83-1C69-4CCF-AF98-EA8FBC561E49}"/>
              </a:ext>
            </a:extLst>
          </p:cNvPr>
          <p:cNvCxnSpPr>
            <a:cxnSpLocks/>
          </p:cNvCxnSpPr>
          <p:nvPr/>
        </p:nvCxnSpPr>
        <p:spPr>
          <a:xfrm flipV="1">
            <a:off x="9502559" y="6193195"/>
            <a:ext cx="746077" cy="41904"/>
          </a:xfrm>
          <a:prstGeom prst="straightConnector1">
            <a:avLst/>
          </a:prstGeom>
          <a:ln>
            <a:solidFill>
              <a:srgbClr val="0183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45">
            <a:extLst>
              <a:ext uri="{FF2B5EF4-FFF2-40B4-BE49-F238E27FC236}">
                <a16:creationId xmlns:a16="http://schemas.microsoft.com/office/drawing/2014/main" id="{FAA9CEEA-16AD-4103-BB9E-E79B5C1AB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8430" y="6007298"/>
            <a:ext cx="113850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Casing 5-1/2”</a:t>
            </a:r>
          </a:p>
          <a:p>
            <a:r>
              <a:rPr lang="en-US" altLang="es-AR" sz="1100" dirty="0">
                <a:solidFill>
                  <a:schemeClr val="tx1"/>
                </a:solidFill>
              </a:rPr>
              <a:t>ID: 4.892”</a:t>
            </a:r>
          </a:p>
          <a:p>
            <a:r>
              <a:rPr lang="en-US" altLang="es-AR" sz="1100" dirty="0">
                <a:solidFill>
                  <a:schemeClr val="tx1"/>
                </a:solidFill>
              </a:rPr>
              <a:t>Drift: 4.767”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6D4EC65-1ECD-4727-B1CF-21C8014C7D10}"/>
              </a:ext>
            </a:extLst>
          </p:cNvPr>
          <p:cNvSpPr/>
          <p:nvPr/>
        </p:nvSpPr>
        <p:spPr>
          <a:xfrm>
            <a:off x="8875049" y="5862265"/>
            <a:ext cx="213152" cy="337393"/>
          </a:xfrm>
          <a:custGeom>
            <a:avLst/>
            <a:gdLst>
              <a:gd name="connsiteX0" fmla="*/ 0 w 283477"/>
              <a:gd name="connsiteY0" fmla="*/ 301312 h 337393"/>
              <a:gd name="connsiteX1" fmla="*/ 191911 w 283477"/>
              <a:gd name="connsiteY1" fmla="*/ 312600 h 337393"/>
              <a:gd name="connsiteX2" fmla="*/ 270934 w 283477"/>
              <a:gd name="connsiteY2" fmla="*/ 19089 h 337393"/>
              <a:gd name="connsiteX3" fmla="*/ 282223 w 283477"/>
              <a:gd name="connsiteY3" fmla="*/ 52956 h 337393"/>
              <a:gd name="connsiteX0" fmla="*/ 0 w 271927"/>
              <a:gd name="connsiteY0" fmla="*/ 301312 h 337393"/>
              <a:gd name="connsiteX1" fmla="*/ 191911 w 271927"/>
              <a:gd name="connsiteY1" fmla="*/ 312600 h 337393"/>
              <a:gd name="connsiteX2" fmla="*/ 270934 w 271927"/>
              <a:gd name="connsiteY2" fmla="*/ 19089 h 337393"/>
              <a:gd name="connsiteX3" fmla="*/ 237773 w 271927"/>
              <a:gd name="connsiteY3" fmla="*/ 52956 h 3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27" h="337393">
                <a:moveTo>
                  <a:pt x="0" y="301312"/>
                </a:moveTo>
                <a:cubicBezTo>
                  <a:pt x="73377" y="330474"/>
                  <a:pt x="146755" y="359637"/>
                  <a:pt x="191911" y="312600"/>
                </a:cubicBezTo>
                <a:cubicBezTo>
                  <a:pt x="237067" y="265563"/>
                  <a:pt x="263290" y="62363"/>
                  <a:pt x="270934" y="19089"/>
                </a:cubicBezTo>
                <a:cubicBezTo>
                  <a:pt x="278578" y="-24185"/>
                  <a:pt x="239654" y="14385"/>
                  <a:pt x="237773" y="52956"/>
                </a:cubicBezTo>
              </a:path>
            </a:pathLst>
          </a:custGeom>
          <a:noFill/>
          <a:ln>
            <a:solidFill>
              <a:srgbClr val="0070C0"/>
            </a:solidFill>
            <a:prstDash val="lgDashDot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0DA303F-F07D-4D33-B9C4-E56D2890CB7B}"/>
              </a:ext>
            </a:extLst>
          </p:cNvPr>
          <p:cNvSpPr/>
          <p:nvPr/>
        </p:nvSpPr>
        <p:spPr>
          <a:xfrm flipH="1">
            <a:off x="9240928" y="5855802"/>
            <a:ext cx="239086" cy="337393"/>
          </a:xfrm>
          <a:custGeom>
            <a:avLst/>
            <a:gdLst>
              <a:gd name="connsiteX0" fmla="*/ 0 w 283477"/>
              <a:gd name="connsiteY0" fmla="*/ 301312 h 337393"/>
              <a:gd name="connsiteX1" fmla="*/ 191911 w 283477"/>
              <a:gd name="connsiteY1" fmla="*/ 312600 h 337393"/>
              <a:gd name="connsiteX2" fmla="*/ 270934 w 283477"/>
              <a:gd name="connsiteY2" fmla="*/ 19089 h 337393"/>
              <a:gd name="connsiteX3" fmla="*/ 282223 w 283477"/>
              <a:gd name="connsiteY3" fmla="*/ 52956 h 337393"/>
              <a:gd name="connsiteX0" fmla="*/ 0 w 271927"/>
              <a:gd name="connsiteY0" fmla="*/ 301312 h 337393"/>
              <a:gd name="connsiteX1" fmla="*/ 191911 w 271927"/>
              <a:gd name="connsiteY1" fmla="*/ 312600 h 337393"/>
              <a:gd name="connsiteX2" fmla="*/ 270934 w 271927"/>
              <a:gd name="connsiteY2" fmla="*/ 19089 h 337393"/>
              <a:gd name="connsiteX3" fmla="*/ 237773 w 271927"/>
              <a:gd name="connsiteY3" fmla="*/ 52956 h 3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27" h="337393">
                <a:moveTo>
                  <a:pt x="0" y="301312"/>
                </a:moveTo>
                <a:cubicBezTo>
                  <a:pt x="73377" y="330474"/>
                  <a:pt x="146755" y="359637"/>
                  <a:pt x="191911" y="312600"/>
                </a:cubicBezTo>
                <a:cubicBezTo>
                  <a:pt x="237067" y="265563"/>
                  <a:pt x="263290" y="62363"/>
                  <a:pt x="270934" y="19089"/>
                </a:cubicBezTo>
                <a:cubicBezTo>
                  <a:pt x="278578" y="-24185"/>
                  <a:pt x="239654" y="14385"/>
                  <a:pt x="237773" y="52956"/>
                </a:cubicBezTo>
              </a:path>
            </a:pathLst>
          </a:custGeom>
          <a:noFill/>
          <a:ln>
            <a:solidFill>
              <a:srgbClr val="0070C0"/>
            </a:solidFill>
            <a:prstDash val="lgDashDot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9C5E4E0-09D7-4E21-B708-1CA655922365}"/>
              </a:ext>
            </a:extLst>
          </p:cNvPr>
          <p:cNvCxnSpPr>
            <a:cxnSpLocks/>
          </p:cNvCxnSpPr>
          <p:nvPr/>
        </p:nvCxnSpPr>
        <p:spPr>
          <a:xfrm flipV="1">
            <a:off x="8971870" y="4129309"/>
            <a:ext cx="0" cy="402871"/>
          </a:xfrm>
          <a:prstGeom prst="straightConnector1">
            <a:avLst/>
          </a:prstGeom>
          <a:ln>
            <a:solidFill>
              <a:srgbClr val="0070C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CE19356-1023-4363-B945-8A8DC9971788}"/>
              </a:ext>
            </a:extLst>
          </p:cNvPr>
          <p:cNvCxnSpPr>
            <a:cxnSpLocks/>
          </p:cNvCxnSpPr>
          <p:nvPr/>
        </p:nvCxnSpPr>
        <p:spPr>
          <a:xfrm flipV="1">
            <a:off x="9334329" y="4129309"/>
            <a:ext cx="0" cy="402871"/>
          </a:xfrm>
          <a:prstGeom prst="straightConnector1">
            <a:avLst/>
          </a:prstGeom>
          <a:ln>
            <a:solidFill>
              <a:srgbClr val="0070C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CFBAA5F-2B9C-43B0-BD7B-BF4E658F2742}"/>
              </a:ext>
            </a:extLst>
          </p:cNvPr>
          <p:cNvCxnSpPr>
            <a:cxnSpLocks/>
          </p:cNvCxnSpPr>
          <p:nvPr/>
        </p:nvCxnSpPr>
        <p:spPr>
          <a:xfrm flipV="1">
            <a:off x="9163556" y="2669423"/>
            <a:ext cx="0" cy="402871"/>
          </a:xfrm>
          <a:prstGeom prst="straightConnector1">
            <a:avLst/>
          </a:prstGeom>
          <a:ln>
            <a:solidFill>
              <a:srgbClr val="0070C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C806A3F-016F-4144-814E-5AA491659AED}"/>
              </a:ext>
            </a:extLst>
          </p:cNvPr>
          <p:cNvCxnSpPr>
            <a:cxnSpLocks/>
          </p:cNvCxnSpPr>
          <p:nvPr/>
        </p:nvCxnSpPr>
        <p:spPr>
          <a:xfrm flipV="1">
            <a:off x="9157378" y="1695564"/>
            <a:ext cx="0" cy="402871"/>
          </a:xfrm>
          <a:prstGeom prst="straightConnector1">
            <a:avLst/>
          </a:prstGeom>
          <a:ln>
            <a:solidFill>
              <a:srgbClr val="0070C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56C4A260-B449-44FA-A3F4-FAD6F0D588A8}"/>
              </a:ext>
            </a:extLst>
          </p:cNvPr>
          <p:cNvSpPr/>
          <p:nvPr/>
        </p:nvSpPr>
        <p:spPr>
          <a:xfrm rot="1786133" flipH="1">
            <a:off x="8992883" y="3550907"/>
            <a:ext cx="103252" cy="337393"/>
          </a:xfrm>
          <a:custGeom>
            <a:avLst/>
            <a:gdLst>
              <a:gd name="connsiteX0" fmla="*/ 0 w 283477"/>
              <a:gd name="connsiteY0" fmla="*/ 301312 h 337393"/>
              <a:gd name="connsiteX1" fmla="*/ 191911 w 283477"/>
              <a:gd name="connsiteY1" fmla="*/ 312600 h 337393"/>
              <a:gd name="connsiteX2" fmla="*/ 270934 w 283477"/>
              <a:gd name="connsiteY2" fmla="*/ 19089 h 337393"/>
              <a:gd name="connsiteX3" fmla="*/ 282223 w 283477"/>
              <a:gd name="connsiteY3" fmla="*/ 52956 h 337393"/>
              <a:gd name="connsiteX0" fmla="*/ 0 w 271927"/>
              <a:gd name="connsiteY0" fmla="*/ 301312 h 337393"/>
              <a:gd name="connsiteX1" fmla="*/ 191911 w 271927"/>
              <a:gd name="connsiteY1" fmla="*/ 312600 h 337393"/>
              <a:gd name="connsiteX2" fmla="*/ 270934 w 271927"/>
              <a:gd name="connsiteY2" fmla="*/ 19089 h 337393"/>
              <a:gd name="connsiteX3" fmla="*/ 237773 w 271927"/>
              <a:gd name="connsiteY3" fmla="*/ 52956 h 3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27" h="337393">
                <a:moveTo>
                  <a:pt x="0" y="301312"/>
                </a:moveTo>
                <a:cubicBezTo>
                  <a:pt x="73377" y="330474"/>
                  <a:pt x="146755" y="359637"/>
                  <a:pt x="191911" y="312600"/>
                </a:cubicBezTo>
                <a:cubicBezTo>
                  <a:pt x="237067" y="265563"/>
                  <a:pt x="263290" y="62363"/>
                  <a:pt x="270934" y="19089"/>
                </a:cubicBezTo>
                <a:cubicBezTo>
                  <a:pt x="278578" y="-24185"/>
                  <a:pt x="239654" y="14385"/>
                  <a:pt x="237773" y="52956"/>
                </a:cubicBezTo>
              </a:path>
            </a:pathLst>
          </a:custGeom>
          <a:noFill/>
          <a:ln>
            <a:solidFill>
              <a:srgbClr val="0070C0"/>
            </a:solidFill>
            <a:prstDash val="lgDashDot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Box 45">
            <a:extLst>
              <a:ext uri="{FF2B5EF4-FFF2-40B4-BE49-F238E27FC236}">
                <a16:creationId xmlns:a16="http://schemas.microsoft.com/office/drawing/2014/main" id="{F4C776D1-4E63-45A8-8CFE-CBC8DECE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09" y="2616745"/>
            <a:ext cx="13716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 err="1">
                <a:solidFill>
                  <a:schemeClr val="tx1"/>
                </a:solidFill>
              </a:rPr>
              <a:t>Reservorio</a:t>
            </a:r>
            <a:endParaRPr lang="en-US" altLang="es-AR" sz="1100" dirty="0">
              <a:solidFill>
                <a:schemeClr val="tx1"/>
              </a:solidFill>
            </a:endParaRPr>
          </a:p>
        </p:txBody>
      </p:sp>
      <p:sp>
        <p:nvSpPr>
          <p:cNvPr id="67" name="Rectangle 88">
            <a:extLst>
              <a:ext uri="{FF2B5EF4-FFF2-40B4-BE49-F238E27FC236}">
                <a16:creationId xmlns:a16="http://schemas.microsoft.com/office/drawing/2014/main" id="{49F57DAC-AC94-4B54-8A37-7CD2459C72F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80419" y="2493975"/>
            <a:ext cx="1445765" cy="1645920"/>
          </a:xfrm>
          <a:prstGeom prst="rect">
            <a:avLst/>
          </a:prstGeom>
          <a:gradFill rotWithShape="1">
            <a:gsLst>
              <a:gs pos="0">
                <a:srgbClr val="6C8E00">
                  <a:alpha val="39999"/>
                </a:srgbClr>
              </a:gs>
              <a:gs pos="50000">
                <a:schemeClr val="folHlink">
                  <a:alpha val="11000"/>
                </a:schemeClr>
              </a:gs>
              <a:gs pos="100000">
                <a:srgbClr val="6C8E00">
                  <a:alpha val="39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 dirty="0"/>
          </a:p>
        </p:txBody>
      </p:sp>
      <p:sp>
        <p:nvSpPr>
          <p:cNvPr id="68" name="Rectangle 88">
            <a:extLst>
              <a:ext uri="{FF2B5EF4-FFF2-40B4-BE49-F238E27FC236}">
                <a16:creationId xmlns:a16="http://schemas.microsoft.com/office/drawing/2014/main" id="{C31D206B-F74A-4339-B7E0-3AF306D80B9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686150" y="2415236"/>
            <a:ext cx="1471165" cy="1828800"/>
          </a:xfrm>
          <a:prstGeom prst="rect">
            <a:avLst/>
          </a:prstGeom>
          <a:gradFill rotWithShape="1">
            <a:gsLst>
              <a:gs pos="0">
                <a:srgbClr val="6C8E00">
                  <a:alpha val="39999"/>
                </a:srgbClr>
              </a:gs>
              <a:gs pos="50000">
                <a:schemeClr val="folHlink">
                  <a:alpha val="11000"/>
                </a:schemeClr>
              </a:gs>
              <a:gs pos="100000">
                <a:srgbClr val="6C8E00">
                  <a:alpha val="39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568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45">
            <a:extLst>
              <a:ext uri="{FF2B5EF4-FFF2-40B4-BE49-F238E27FC236}">
                <a16:creationId xmlns:a16="http://schemas.microsoft.com/office/drawing/2014/main" id="{FAA9CEEA-16AD-4103-BB9E-E79B5C1AB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0492" y="5905108"/>
            <a:ext cx="113850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Casing 5-1/2”</a:t>
            </a:r>
          </a:p>
          <a:p>
            <a:r>
              <a:rPr lang="en-US" altLang="es-AR" sz="1100" dirty="0">
                <a:solidFill>
                  <a:schemeClr val="tx1"/>
                </a:solidFill>
              </a:rPr>
              <a:t>ID: 4.892”</a:t>
            </a:r>
          </a:p>
          <a:p>
            <a:r>
              <a:rPr lang="en-US" altLang="es-AR" sz="1100" dirty="0">
                <a:solidFill>
                  <a:schemeClr val="tx1"/>
                </a:solidFill>
              </a:rPr>
              <a:t>Drift: 4.767”</a:t>
            </a: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A1F6B914-55D1-478D-A4DB-87DCA49C0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4835" y="1051383"/>
            <a:ext cx="673958" cy="5307012"/>
          </a:xfrm>
          <a:prstGeom prst="rect">
            <a:avLst/>
          </a:prstGeom>
          <a:gradFill rotWithShape="1">
            <a:gsLst>
              <a:gs pos="0">
                <a:schemeClr val="tx1">
                  <a:alpha val="34000"/>
                </a:schemeClr>
              </a:gs>
              <a:gs pos="50000">
                <a:schemeClr val="bg1"/>
              </a:gs>
              <a:gs pos="100000">
                <a:schemeClr val="tx1">
                  <a:alpha val="34000"/>
                </a:schemeClr>
              </a:gs>
            </a:gsLst>
            <a:lin ang="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/>
          </a:p>
        </p:txBody>
      </p:sp>
      <p:pic>
        <p:nvPicPr>
          <p:cNvPr id="47" name="Picture 5">
            <a:extLst>
              <a:ext uri="{FF2B5EF4-FFF2-40B4-BE49-F238E27FC236}">
                <a16:creationId xmlns:a16="http://schemas.microsoft.com/office/drawing/2014/main" id="{A26B2FAD-0A4B-4C11-9D4B-C270AD6A0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5" t="32323" r="15295" b="40230"/>
          <a:stretch/>
        </p:blipFill>
        <p:spPr bwMode="auto">
          <a:xfrm flipH="1">
            <a:off x="8928104" y="2200809"/>
            <a:ext cx="314828" cy="156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88">
            <a:extLst>
              <a:ext uri="{FF2B5EF4-FFF2-40B4-BE49-F238E27FC236}">
                <a16:creationId xmlns:a16="http://schemas.microsoft.com/office/drawing/2014/main" id="{EABC7BF2-5174-46CE-B927-FA692778D6C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41079" y="2465912"/>
            <a:ext cx="1445765" cy="1645920"/>
          </a:xfrm>
          <a:prstGeom prst="rect">
            <a:avLst/>
          </a:prstGeom>
          <a:gradFill rotWithShape="1">
            <a:gsLst>
              <a:gs pos="0">
                <a:srgbClr val="6C8E00">
                  <a:alpha val="39999"/>
                </a:srgbClr>
              </a:gs>
              <a:gs pos="50000">
                <a:schemeClr val="folHlink">
                  <a:alpha val="11000"/>
                </a:schemeClr>
              </a:gs>
              <a:gs pos="100000">
                <a:srgbClr val="6C8E00">
                  <a:alpha val="39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 dirty="0"/>
          </a:p>
        </p:txBody>
      </p:sp>
      <p:sp>
        <p:nvSpPr>
          <p:cNvPr id="49" name="Rectangle 88">
            <a:extLst>
              <a:ext uri="{FF2B5EF4-FFF2-40B4-BE49-F238E27FC236}">
                <a16:creationId xmlns:a16="http://schemas.microsoft.com/office/drawing/2014/main" id="{68DE5282-6288-4BA6-90D3-4E532504CA9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646810" y="2387173"/>
            <a:ext cx="1471165" cy="1828800"/>
          </a:xfrm>
          <a:prstGeom prst="rect">
            <a:avLst/>
          </a:prstGeom>
          <a:gradFill rotWithShape="1">
            <a:gsLst>
              <a:gs pos="0">
                <a:srgbClr val="6C8E00">
                  <a:alpha val="39999"/>
                </a:srgbClr>
              </a:gs>
              <a:gs pos="50000">
                <a:schemeClr val="folHlink">
                  <a:alpha val="11000"/>
                </a:schemeClr>
              </a:gs>
              <a:gs pos="100000">
                <a:srgbClr val="6C8E00">
                  <a:alpha val="39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35DAF1A7-4027-41B5-87D1-717E7E21C1E2}"/>
              </a:ext>
            </a:extLst>
          </p:cNvPr>
          <p:cNvSpPr txBox="1">
            <a:spLocks/>
          </p:cNvSpPr>
          <p:nvPr/>
        </p:nvSpPr>
        <p:spPr>
          <a:xfrm>
            <a:off x="876693" y="1127583"/>
            <a:ext cx="4597747" cy="67412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/>
              <a:t>Objetivos Principales</a:t>
            </a:r>
            <a:endParaRPr lang="en-US" sz="3200" b="1" dirty="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8D08C283-6102-4449-8663-D886B7896D9F}"/>
              </a:ext>
            </a:extLst>
          </p:cNvPr>
          <p:cNvSpPr txBox="1">
            <a:spLocks/>
          </p:cNvSpPr>
          <p:nvPr/>
        </p:nvSpPr>
        <p:spPr>
          <a:xfrm>
            <a:off x="876693" y="2009203"/>
            <a:ext cx="4597746" cy="3447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err="1"/>
              <a:t>Reducir</a:t>
            </a:r>
            <a:r>
              <a:rPr lang="en-US" sz="2000" dirty="0"/>
              <a:t> la PIP, </a:t>
            </a:r>
            <a:r>
              <a:rPr lang="en-US" sz="2000" dirty="0" err="1"/>
              <a:t>optimizando</a:t>
            </a:r>
            <a:r>
              <a:rPr lang="en-US" sz="2000" dirty="0"/>
              <a:t> la </a:t>
            </a:r>
            <a:r>
              <a:rPr lang="en-US" sz="2000" dirty="0" err="1"/>
              <a:t>producción</a:t>
            </a:r>
            <a:r>
              <a:rPr lang="en-US" sz="2000" dirty="0"/>
              <a:t> (</a:t>
            </a:r>
            <a:r>
              <a:rPr lang="en-US" sz="2000" dirty="0" err="1"/>
              <a:t>incorpora</a:t>
            </a:r>
            <a:r>
              <a:rPr lang="en-US" sz="2000" dirty="0"/>
              <a:t> una </a:t>
            </a:r>
            <a:r>
              <a:rPr lang="en-US" sz="2000" dirty="0" err="1"/>
              <a:t>segunda</a:t>
            </a:r>
            <a:r>
              <a:rPr lang="en-US" sz="2000" dirty="0"/>
              <a:t> entrada de </a:t>
            </a:r>
            <a:r>
              <a:rPr lang="en-US" sz="2000" dirty="0" err="1"/>
              <a:t>fluido</a:t>
            </a:r>
            <a:r>
              <a:rPr lang="en-US" sz="2000" dirty="0"/>
              <a:t>).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err="1"/>
              <a:t>Disminuir</a:t>
            </a:r>
            <a:r>
              <a:rPr lang="en-US" sz="2000" dirty="0"/>
              <a:t> las </a:t>
            </a:r>
            <a:r>
              <a:rPr lang="en-US" sz="2000" dirty="0" err="1"/>
              <a:t>velocidades</a:t>
            </a:r>
            <a:r>
              <a:rPr lang="en-US" sz="2000" dirty="0"/>
              <a:t> del </a:t>
            </a:r>
            <a:r>
              <a:rPr lang="en-US" sz="2000" dirty="0" err="1"/>
              <a:t>fluido</a:t>
            </a:r>
            <a:r>
              <a:rPr lang="en-US" sz="2000" dirty="0"/>
              <a:t> en </a:t>
            </a:r>
            <a:r>
              <a:rPr lang="en-US" sz="2000" dirty="0" err="1"/>
              <a:t>espacios</a:t>
            </a:r>
            <a:r>
              <a:rPr lang="en-US" sz="2000" dirty="0"/>
              <a:t> </a:t>
            </a:r>
            <a:r>
              <a:rPr lang="en-US" sz="2000" dirty="0" err="1"/>
              <a:t>reducidos</a:t>
            </a:r>
            <a:r>
              <a:rPr lang="en-US" sz="2000" dirty="0"/>
              <a:t>, </a:t>
            </a:r>
            <a:r>
              <a:rPr lang="en-US" sz="2000" dirty="0" err="1"/>
              <a:t>evitando</a:t>
            </a:r>
            <a:r>
              <a:rPr lang="en-US" sz="2000" dirty="0"/>
              <a:t> la erosion del material.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Disminuir</a:t>
            </a:r>
            <a:r>
              <a:rPr lang="en-US" sz="2000" dirty="0"/>
              <a:t> la </a:t>
            </a:r>
            <a:r>
              <a:rPr lang="en-US" sz="2000" dirty="0" err="1"/>
              <a:t>posibilidad</a:t>
            </a:r>
            <a:r>
              <a:rPr lang="en-US" sz="2000" dirty="0"/>
              <a:t> de </a:t>
            </a:r>
            <a:r>
              <a:rPr lang="en-US" sz="2000" dirty="0" err="1"/>
              <a:t>deformación</a:t>
            </a:r>
            <a:r>
              <a:rPr lang="en-US" sz="2000" dirty="0"/>
              <a:t> de camisas </a:t>
            </a:r>
            <a:r>
              <a:rPr lang="en-US" sz="2000" dirty="0" err="1"/>
              <a:t>debido</a:t>
            </a:r>
            <a:r>
              <a:rPr lang="en-US" sz="2000" dirty="0"/>
              <a:t> a las </a:t>
            </a:r>
            <a:r>
              <a:rPr lang="en-US" sz="2000" dirty="0" err="1"/>
              <a:t>presiones</a:t>
            </a:r>
            <a:r>
              <a:rPr lang="en-US" sz="2000" dirty="0"/>
              <a:t> </a:t>
            </a:r>
            <a:r>
              <a:rPr lang="en-US" sz="2000" dirty="0" err="1"/>
              <a:t>diferenciales</a:t>
            </a:r>
            <a:r>
              <a:rPr lang="en-US" sz="2000" dirty="0"/>
              <a:t>.</a:t>
            </a:r>
          </a:p>
        </p:txBody>
      </p:sp>
      <p:sp>
        <p:nvSpPr>
          <p:cNvPr id="53" name="Rectangle 89">
            <a:extLst>
              <a:ext uri="{FF2B5EF4-FFF2-40B4-BE49-F238E27FC236}">
                <a16:creationId xmlns:a16="http://schemas.microsoft.com/office/drawing/2014/main" id="{4B7A8890-3BF9-43BA-8307-2E04C17AA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2810" y="1999939"/>
            <a:ext cx="676298" cy="4389120"/>
          </a:xfrm>
          <a:prstGeom prst="rect">
            <a:avLst/>
          </a:prstGeom>
          <a:gradFill rotWithShape="1">
            <a:gsLst>
              <a:gs pos="0">
                <a:srgbClr val="6C8E00">
                  <a:alpha val="39999"/>
                </a:srgbClr>
              </a:gs>
              <a:gs pos="50000">
                <a:schemeClr val="folHlink">
                  <a:alpha val="11000"/>
                </a:schemeClr>
              </a:gs>
              <a:gs pos="100000">
                <a:srgbClr val="6C8E00">
                  <a:alpha val="39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54" name="Rectangle 88">
            <a:extLst>
              <a:ext uri="{FF2B5EF4-FFF2-40B4-BE49-F238E27FC236}">
                <a16:creationId xmlns:a16="http://schemas.microsoft.com/office/drawing/2014/main" id="{EAAB9FA0-5714-4FE4-8BED-2FCCBD44B78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41078" y="2465912"/>
            <a:ext cx="1445765" cy="1645920"/>
          </a:xfrm>
          <a:prstGeom prst="rect">
            <a:avLst/>
          </a:prstGeom>
          <a:gradFill rotWithShape="1">
            <a:gsLst>
              <a:gs pos="0">
                <a:srgbClr val="6C8E00">
                  <a:alpha val="39999"/>
                </a:srgbClr>
              </a:gs>
              <a:gs pos="50000">
                <a:schemeClr val="folHlink">
                  <a:alpha val="11000"/>
                </a:schemeClr>
              </a:gs>
              <a:gs pos="100000">
                <a:srgbClr val="6C8E00">
                  <a:alpha val="39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 dirty="0"/>
          </a:p>
        </p:txBody>
      </p:sp>
      <p:sp>
        <p:nvSpPr>
          <p:cNvPr id="55" name="Rectangle 88">
            <a:extLst>
              <a:ext uri="{FF2B5EF4-FFF2-40B4-BE49-F238E27FC236}">
                <a16:creationId xmlns:a16="http://schemas.microsoft.com/office/drawing/2014/main" id="{C5AE45D1-AC7F-43BF-8892-4452023FB05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646810" y="2387173"/>
            <a:ext cx="1471165" cy="1828800"/>
          </a:xfrm>
          <a:prstGeom prst="rect">
            <a:avLst/>
          </a:prstGeom>
          <a:gradFill rotWithShape="1">
            <a:gsLst>
              <a:gs pos="0">
                <a:srgbClr val="6C8E00">
                  <a:alpha val="39999"/>
                </a:srgbClr>
              </a:gs>
              <a:gs pos="50000">
                <a:schemeClr val="folHlink">
                  <a:alpha val="11000"/>
                </a:schemeClr>
              </a:gs>
              <a:gs pos="100000">
                <a:srgbClr val="6C8E00">
                  <a:alpha val="39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 dirty="0"/>
          </a:p>
        </p:txBody>
      </p:sp>
      <p:sp>
        <p:nvSpPr>
          <p:cNvPr id="56" name="Text Box 45">
            <a:extLst>
              <a:ext uri="{FF2B5EF4-FFF2-40B4-BE49-F238E27FC236}">
                <a16:creationId xmlns:a16="http://schemas.microsoft.com/office/drawing/2014/main" id="{3D6D848C-EDD0-4EC1-9389-B438C1C9A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889" y="3111237"/>
            <a:ext cx="13716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Punzados</a:t>
            </a: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A4589DEE-0BFD-4340-A9A9-81225A8E3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027" y="1012525"/>
            <a:ext cx="157837" cy="118872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s-AR"/>
          </a:p>
        </p:txBody>
      </p:sp>
      <p:sp>
        <p:nvSpPr>
          <p:cNvPr id="58" name="AutoShape 29">
            <a:extLst>
              <a:ext uri="{FF2B5EF4-FFF2-40B4-BE49-F238E27FC236}">
                <a16:creationId xmlns:a16="http://schemas.microsoft.com/office/drawing/2014/main" id="{A6650DFB-6D1E-4382-82A4-E4059D332E6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83197" y="3439686"/>
            <a:ext cx="457200" cy="76200"/>
          </a:xfrm>
          <a:prstGeom prst="homePlate">
            <a:avLst>
              <a:gd name="adj" fmla="val 1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59" name="AutoShape 30">
            <a:extLst>
              <a:ext uri="{FF2B5EF4-FFF2-40B4-BE49-F238E27FC236}">
                <a16:creationId xmlns:a16="http://schemas.microsoft.com/office/drawing/2014/main" id="{943F5931-E914-4EAF-8436-7C1F761F889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83197" y="3287286"/>
            <a:ext cx="457200" cy="76200"/>
          </a:xfrm>
          <a:prstGeom prst="homePlate">
            <a:avLst>
              <a:gd name="adj" fmla="val 1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60" name="AutoShape 31">
            <a:extLst>
              <a:ext uri="{FF2B5EF4-FFF2-40B4-BE49-F238E27FC236}">
                <a16:creationId xmlns:a16="http://schemas.microsoft.com/office/drawing/2014/main" id="{B5A92330-986E-499A-ACCC-D170211A324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83197" y="3134886"/>
            <a:ext cx="457200" cy="76200"/>
          </a:xfrm>
          <a:prstGeom prst="homePlate">
            <a:avLst>
              <a:gd name="adj" fmla="val 1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61" name="AutoShape 32">
            <a:extLst>
              <a:ext uri="{FF2B5EF4-FFF2-40B4-BE49-F238E27FC236}">
                <a16:creationId xmlns:a16="http://schemas.microsoft.com/office/drawing/2014/main" id="{B3F7CCC7-D3BA-440C-8BCA-1A3A1BC70A6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83197" y="2982486"/>
            <a:ext cx="457200" cy="76200"/>
          </a:xfrm>
          <a:prstGeom prst="homePlate">
            <a:avLst>
              <a:gd name="adj" fmla="val 1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62" name="AutoShape 96">
            <a:extLst>
              <a:ext uri="{FF2B5EF4-FFF2-40B4-BE49-F238E27FC236}">
                <a16:creationId xmlns:a16="http://schemas.microsoft.com/office/drawing/2014/main" id="{03D73B92-11E4-4211-892E-BAE3C2BA2824}"/>
              </a:ext>
            </a:extLst>
          </p:cNvPr>
          <p:cNvSpPr>
            <a:spLocks/>
          </p:cNvSpPr>
          <p:nvPr/>
        </p:nvSpPr>
        <p:spPr bwMode="auto">
          <a:xfrm>
            <a:off x="8297472" y="3009473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63" name="Text Box 45">
            <a:extLst>
              <a:ext uri="{FF2B5EF4-FFF2-40B4-BE49-F238E27FC236}">
                <a16:creationId xmlns:a16="http://schemas.microsoft.com/office/drawing/2014/main" id="{A2D1F05C-BFD3-4BF1-93E6-BE65669B8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1282" y="2374628"/>
            <a:ext cx="141551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Bomba: OD 4”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254ADDD8-9DB0-4AA2-9039-2771A9373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t="75077" r="15295" b="2111"/>
          <a:stretch/>
        </p:blipFill>
        <p:spPr bwMode="auto">
          <a:xfrm flipH="1">
            <a:off x="8954122" y="4679176"/>
            <a:ext cx="321955" cy="116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AutoShape 96">
            <a:extLst>
              <a:ext uri="{FF2B5EF4-FFF2-40B4-BE49-F238E27FC236}">
                <a16:creationId xmlns:a16="http://schemas.microsoft.com/office/drawing/2014/main" id="{570FA56F-7162-4C88-B7D4-21EB8A593AC1}"/>
              </a:ext>
            </a:extLst>
          </p:cNvPr>
          <p:cNvSpPr>
            <a:spLocks/>
          </p:cNvSpPr>
          <p:nvPr/>
        </p:nvSpPr>
        <p:spPr bwMode="auto">
          <a:xfrm rot="10800000">
            <a:off x="9289847" y="4671081"/>
            <a:ext cx="558968" cy="1176783"/>
          </a:xfrm>
          <a:prstGeom prst="leftBrace">
            <a:avLst>
              <a:gd name="adj1" fmla="val 18759"/>
              <a:gd name="adj2" fmla="val 509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69" name="Text Box 45">
            <a:extLst>
              <a:ext uri="{FF2B5EF4-FFF2-40B4-BE49-F238E27FC236}">
                <a16:creationId xmlns:a16="http://schemas.microsoft.com/office/drawing/2014/main" id="{3AE3E98D-B52E-448F-9977-97368FB4A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605" y="5122467"/>
            <a:ext cx="15428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Motores: OD 3.75”</a:t>
            </a:r>
          </a:p>
        </p:txBody>
      </p:sp>
      <p:pic>
        <p:nvPicPr>
          <p:cNvPr id="70" name="Picture 5">
            <a:extLst>
              <a:ext uri="{FF2B5EF4-FFF2-40B4-BE49-F238E27FC236}">
                <a16:creationId xmlns:a16="http://schemas.microsoft.com/office/drawing/2014/main" id="{AFD31C37-7D94-4CD7-987B-A77B88190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58769" r="18377" b="23881"/>
          <a:stretch/>
        </p:blipFill>
        <p:spPr bwMode="auto">
          <a:xfrm flipH="1">
            <a:off x="8954123" y="3726872"/>
            <a:ext cx="335330" cy="100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AutoShape 96">
            <a:extLst>
              <a:ext uri="{FF2B5EF4-FFF2-40B4-BE49-F238E27FC236}">
                <a16:creationId xmlns:a16="http://schemas.microsoft.com/office/drawing/2014/main" id="{FFB24126-3EE7-4C50-B857-25E46AD8056F}"/>
              </a:ext>
            </a:extLst>
          </p:cNvPr>
          <p:cNvSpPr>
            <a:spLocks/>
          </p:cNvSpPr>
          <p:nvPr/>
        </p:nvSpPr>
        <p:spPr bwMode="auto">
          <a:xfrm rot="10800000">
            <a:off x="9290436" y="3737113"/>
            <a:ext cx="597068" cy="918315"/>
          </a:xfrm>
          <a:prstGeom prst="leftBrace">
            <a:avLst>
              <a:gd name="adj1" fmla="val 18759"/>
              <a:gd name="adj2" fmla="val 509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72" name="Text Box 45">
            <a:extLst>
              <a:ext uri="{FF2B5EF4-FFF2-40B4-BE49-F238E27FC236}">
                <a16:creationId xmlns:a16="http://schemas.microsoft.com/office/drawing/2014/main" id="{01D93F58-F107-4019-BA60-0F505C687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0167" y="4039485"/>
            <a:ext cx="141550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Sellos: OD 3.38”</a:t>
            </a:r>
          </a:p>
        </p:txBody>
      </p:sp>
      <p:sp>
        <p:nvSpPr>
          <p:cNvPr id="73" name="AutoShape 96">
            <a:extLst>
              <a:ext uri="{FF2B5EF4-FFF2-40B4-BE49-F238E27FC236}">
                <a16:creationId xmlns:a16="http://schemas.microsoft.com/office/drawing/2014/main" id="{286B1940-8260-4642-B65F-62BB7E6AB652}"/>
              </a:ext>
            </a:extLst>
          </p:cNvPr>
          <p:cNvSpPr>
            <a:spLocks/>
          </p:cNvSpPr>
          <p:nvPr/>
        </p:nvSpPr>
        <p:spPr bwMode="auto">
          <a:xfrm rot="10800000">
            <a:off x="9288340" y="1967598"/>
            <a:ext cx="616119" cy="1144141"/>
          </a:xfrm>
          <a:prstGeom prst="leftBrace">
            <a:avLst>
              <a:gd name="adj1" fmla="val 18759"/>
              <a:gd name="adj2" fmla="val 509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74" name="Text Box 45">
            <a:extLst>
              <a:ext uri="{FF2B5EF4-FFF2-40B4-BE49-F238E27FC236}">
                <a16:creationId xmlns:a16="http://schemas.microsoft.com/office/drawing/2014/main" id="{043AC542-7D75-4994-876C-6CAEE3054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989" y="3462590"/>
            <a:ext cx="7997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Intake</a:t>
            </a:r>
          </a:p>
        </p:txBody>
      </p:sp>
      <p:cxnSp>
        <p:nvCxnSpPr>
          <p:cNvPr id="75" name="Straight Arrow Connector 30">
            <a:extLst>
              <a:ext uri="{FF2B5EF4-FFF2-40B4-BE49-F238E27FC236}">
                <a16:creationId xmlns:a16="http://schemas.microsoft.com/office/drawing/2014/main" id="{77DBD88E-A94D-4E25-B562-26531564DC2C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9263674" y="3520813"/>
            <a:ext cx="611315" cy="72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45">
            <a:extLst>
              <a:ext uri="{FF2B5EF4-FFF2-40B4-BE49-F238E27FC236}">
                <a16:creationId xmlns:a16="http://schemas.microsoft.com/office/drawing/2014/main" id="{6760CE32-689C-4A4B-AE99-AAE347CE5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874" y="5846843"/>
            <a:ext cx="11385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pPr algn="r"/>
            <a:r>
              <a:rPr lang="en-US" altLang="es-AR" sz="1100" dirty="0">
                <a:solidFill>
                  <a:schemeClr val="tx1"/>
                </a:solidFill>
              </a:rPr>
              <a:t>Camisa 4-1/2”</a:t>
            </a:r>
          </a:p>
          <a:p>
            <a:pPr algn="r"/>
            <a:r>
              <a:rPr lang="en-US" altLang="es-AR" sz="1100" dirty="0">
                <a:solidFill>
                  <a:schemeClr val="tx1"/>
                </a:solidFill>
              </a:rPr>
              <a:t>ID: 4.276”</a:t>
            </a:r>
          </a:p>
        </p:txBody>
      </p:sp>
      <p:cxnSp>
        <p:nvCxnSpPr>
          <p:cNvPr id="77" name="Straight Arrow Connector 34">
            <a:extLst>
              <a:ext uri="{FF2B5EF4-FFF2-40B4-BE49-F238E27FC236}">
                <a16:creationId xmlns:a16="http://schemas.microsoft.com/office/drawing/2014/main" id="{0256DC92-9287-49C4-A73C-77BF05775814}"/>
              </a:ext>
            </a:extLst>
          </p:cNvPr>
          <p:cNvCxnSpPr>
            <a:cxnSpLocks/>
            <a:endCxn id="76" idx="3"/>
          </p:cNvCxnSpPr>
          <p:nvPr/>
        </p:nvCxnSpPr>
        <p:spPr>
          <a:xfrm flipH="1">
            <a:off x="8563375" y="5721177"/>
            <a:ext cx="317500" cy="341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35">
            <a:extLst>
              <a:ext uri="{FF2B5EF4-FFF2-40B4-BE49-F238E27FC236}">
                <a16:creationId xmlns:a16="http://schemas.microsoft.com/office/drawing/2014/main" id="{58BD619C-BD8B-494A-936D-1F94F0DB8787}"/>
              </a:ext>
            </a:extLst>
          </p:cNvPr>
          <p:cNvCxnSpPr>
            <a:cxnSpLocks/>
            <a:endCxn id="79" idx="1"/>
          </p:cNvCxnSpPr>
          <p:nvPr/>
        </p:nvCxnSpPr>
        <p:spPr>
          <a:xfrm flipV="1">
            <a:off x="9458793" y="6205190"/>
            <a:ext cx="531699" cy="260"/>
          </a:xfrm>
          <a:prstGeom prst="straightConnector1">
            <a:avLst/>
          </a:prstGeom>
          <a:ln>
            <a:solidFill>
              <a:srgbClr val="0183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45">
            <a:extLst>
              <a:ext uri="{FF2B5EF4-FFF2-40B4-BE49-F238E27FC236}">
                <a16:creationId xmlns:a16="http://schemas.microsoft.com/office/drawing/2014/main" id="{2DFF0840-71E3-4E72-B527-92454CDD9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0492" y="5905108"/>
            <a:ext cx="113850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chemeClr val="tx1"/>
                </a:solidFill>
              </a:rPr>
              <a:t>Casing 5-1/2”</a:t>
            </a:r>
          </a:p>
          <a:p>
            <a:r>
              <a:rPr lang="en-US" altLang="es-AR" sz="1100" dirty="0">
                <a:solidFill>
                  <a:schemeClr val="tx1"/>
                </a:solidFill>
              </a:rPr>
              <a:t>ID: 4.892”</a:t>
            </a:r>
          </a:p>
          <a:p>
            <a:r>
              <a:rPr lang="en-US" altLang="es-AR" sz="1100" dirty="0">
                <a:solidFill>
                  <a:schemeClr val="tx1"/>
                </a:solidFill>
              </a:rPr>
              <a:t>Drift: 4.767”</a:t>
            </a:r>
          </a:p>
        </p:txBody>
      </p:sp>
      <p:sp>
        <p:nvSpPr>
          <p:cNvPr id="80" name="Freeform: Shape 37">
            <a:extLst>
              <a:ext uri="{FF2B5EF4-FFF2-40B4-BE49-F238E27FC236}">
                <a16:creationId xmlns:a16="http://schemas.microsoft.com/office/drawing/2014/main" id="{4664C409-F4F8-4B9A-843A-EC813FD77AD0}"/>
              </a:ext>
            </a:extLst>
          </p:cNvPr>
          <p:cNvSpPr/>
          <p:nvPr/>
        </p:nvSpPr>
        <p:spPr>
          <a:xfrm>
            <a:off x="8831283" y="5832615"/>
            <a:ext cx="213152" cy="337393"/>
          </a:xfrm>
          <a:custGeom>
            <a:avLst/>
            <a:gdLst>
              <a:gd name="connsiteX0" fmla="*/ 0 w 283477"/>
              <a:gd name="connsiteY0" fmla="*/ 301312 h 337393"/>
              <a:gd name="connsiteX1" fmla="*/ 191911 w 283477"/>
              <a:gd name="connsiteY1" fmla="*/ 312600 h 337393"/>
              <a:gd name="connsiteX2" fmla="*/ 270934 w 283477"/>
              <a:gd name="connsiteY2" fmla="*/ 19089 h 337393"/>
              <a:gd name="connsiteX3" fmla="*/ 282223 w 283477"/>
              <a:gd name="connsiteY3" fmla="*/ 52956 h 337393"/>
              <a:gd name="connsiteX0" fmla="*/ 0 w 271927"/>
              <a:gd name="connsiteY0" fmla="*/ 301312 h 337393"/>
              <a:gd name="connsiteX1" fmla="*/ 191911 w 271927"/>
              <a:gd name="connsiteY1" fmla="*/ 312600 h 337393"/>
              <a:gd name="connsiteX2" fmla="*/ 270934 w 271927"/>
              <a:gd name="connsiteY2" fmla="*/ 19089 h 337393"/>
              <a:gd name="connsiteX3" fmla="*/ 237773 w 271927"/>
              <a:gd name="connsiteY3" fmla="*/ 52956 h 3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27" h="337393">
                <a:moveTo>
                  <a:pt x="0" y="301312"/>
                </a:moveTo>
                <a:cubicBezTo>
                  <a:pt x="73377" y="330474"/>
                  <a:pt x="146755" y="359637"/>
                  <a:pt x="191911" y="312600"/>
                </a:cubicBezTo>
                <a:cubicBezTo>
                  <a:pt x="237067" y="265563"/>
                  <a:pt x="263290" y="62363"/>
                  <a:pt x="270934" y="19089"/>
                </a:cubicBezTo>
                <a:cubicBezTo>
                  <a:pt x="278578" y="-24185"/>
                  <a:pt x="239654" y="14385"/>
                  <a:pt x="237773" y="52956"/>
                </a:cubicBezTo>
              </a:path>
            </a:pathLst>
          </a:custGeom>
          <a:noFill/>
          <a:ln>
            <a:solidFill>
              <a:srgbClr val="0070C0"/>
            </a:solidFill>
            <a:prstDash val="lgDashDot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38">
            <a:extLst>
              <a:ext uri="{FF2B5EF4-FFF2-40B4-BE49-F238E27FC236}">
                <a16:creationId xmlns:a16="http://schemas.microsoft.com/office/drawing/2014/main" id="{6C4FE511-3F23-4797-ADA0-6B66C6FBC298}"/>
              </a:ext>
            </a:extLst>
          </p:cNvPr>
          <p:cNvSpPr/>
          <p:nvPr/>
        </p:nvSpPr>
        <p:spPr>
          <a:xfrm flipH="1">
            <a:off x="9197162" y="5826152"/>
            <a:ext cx="239086" cy="337393"/>
          </a:xfrm>
          <a:custGeom>
            <a:avLst/>
            <a:gdLst>
              <a:gd name="connsiteX0" fmla="*/ 0 w 283477"/>
              <a:gd name="connsiteY0" fmla="*/ 301312 h 337393"/>
              <a:gd name="connsiteX1" fmla="*/ 191911 w 283477"/>
              <a:gd name="connsiteY1" fmla="*/ 312600 h 337393"/>
              <a:gd name="connsiteX2" fmla="*/ 270934 w 283477"/>
              <a:gd name="connsiteY2" fmla="*/ 19089 h 337393"/>
              <a:gd name="connsiteX3" fmla="*/ 282223 w 283477"/>
              <a:gd name="connsiteY3" fmla="*/ 52956 h 337393"/>
              <a:gd name="connsiteX0" fmla="*/ 0 w 271927"/>
              <a:gd name="connsiteY0" fmla="*/ 301312 h 337393"/>
              <a:gd name="connsiteX1" fmla="*/ 191911 w 271927"/>
              <a:gd name="connsiteY1" fmla="*/ 312600 h 337393"/>
              <a:gd name="connsiteX2" fmla="*/ 270934 w 271927"/>
              <a:gd name="connsiteY2" fmla="*/ 19089 h 337393"/>
              <a:gd name="connsiteX3" fmla="*/ 237773 w 271927"/>
              <a:gd name="connsiteY3" fmla="*/ 52956 h 3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27" h="337393">
                <a:moveTo>
                  <a:pt x="0" y="301312"/>
                </a:moveTo>
                <a:cubicBezTo>
                  <a:pt x="73377" y="330474"/>
                  <a:pt x="146755" y="359637"/>
                  <a:pt x="191911" y="312600"/>
                </a:cubicBezTo>
                <a:cubicBezTo>
                  <a:pt x="237067" y="265563"/>
                  <a:pt x="263290" y="62363"/>
                  <a:pt x="270934" y="19089"/>
                </a:cubicBezTo>
                <a:cubicBezTo>
                  <a:pt x="278578" y="-24185"/>
                  <a:pt x="239654" y="14385"/>
                  <a:pt x="237773" y="52956"/>
                </a:cubicBezTo>
              </a:path>
            </a:pathLst>
          </a:custGeom>
          <a:noFill/>
          <a:ln>
            <a:solidFill>
              <a:srgbClr val="0070C0"/>
            </a:solidFill>
            <a:prstDash val="lgDashDot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39">
            <a:extLst>
              <a:ext uri="{FF2B5EF4-FFF2-40B4-BE49-F238E27FC236}">
                <a16:creationId xmlns:a16="http://schemas.microsoft.com/office/drawing/2014/main" id="{F0AC5832-21F0-408D-A00E-0E661CF64703}"/>
              </a:ext>
            </a:extLst>
          </p:cNvPr>
          <p:cNvCxnSpPr>
            <a:cxnSpLocks/>
          </p:cNvCxnSpPr>
          <p:nvPr/>
        </p:nvCxnSpPr>
        <p:spPr>
          <a:xfrm flipV="1">
            <a:off x="8928104" y="4099659"/>
            <a:ext cx="0" cy="402871"/>
          </a:xfrm>
          <a:prstGeom prst="straightConnector1">
            <a:avLst/>
          </a:prstGeom>
          <a:ln>
            <a:solidFill>
              <a:srgbClr val="0070C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40">
            <a:extLst>
              <a:ext uri="{FF2B5EF4-FFF2-40B4-BE49-F238E27FC236}">
                <a16:creationId xmlns:a16="http://schemas.microsoft.com/office/drawing/2014/main" id="{8F41E1B1-3954-4562-BB33-240E9B7E3174}"/>
              </a:ext>
            </a:extLst>
          </p:cNvPr>
          <p:cNvCxnSpPr>
            <a:cxnSpLocks/>
          </p:cNvCxnSpPr>
          <p:nvPr/>
        </p:nvCxnSpPr>
        <p:spPr>
          <a:xfrm flipV="1">
            <a:off x="9298978" y="4109184"/>
            <a:ext cx="0" cy="402871"/>
          </a:xfrm>
          <a:prstGeom prst="straightConnector1">
            <a:avLst/>
          </a:prstGeom>
          <a:ln>
            <a:solidFill>
              <a:srgbClr val="0070C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43">
            <a:extLst>
              <a:ext uri="{FF2B5EF4-FFF2-40B4-BE49-F238E27FC236}">
                <a16:creationId xmlns:a16="http://schemas.microsoft.com/office/drawing/2014/main" id="{71D34B69-0EEB-407E-AF5B-B47B8830DBDC}"/>
              </a:ext>
            </a:extLst>
          </p:cNvPr>
          <p:cNvCxnSpPr>
            <a:cxnSpLocks/>
          </p:cNvCxnSpPr>
          <p:nvPr/>
        </p:nvCxnSpPr>
        <p:spPr>
          <a:xfrm flipV="1">
            <a:off x="9113612" y="1417556"/>
            <a:ext cx="0" cy="402871"/>
          </a:xfrm>
          <a:prstGeom prst="straightConnector1">
            <a:avLst/>
          </a:prstGeom>
          <a:ln>
            <a:solidFill>
              <a:srgbClr val="0070C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5">
            <a:extLst>
              <a:ext uri="{FF2B5EF4-FFF2-40B4-BE49-F238E27FC236}">
                <a16:creationId xmlns:a16="http://schemas.microsoft.com/office/drawing/2014/main" id="{180112D2-D190-4C48-8C55-0B3935309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5" t="50150" r="15295" b="40230"/>
          <a:stretch/>
        </p:blipFill>
        <p:spPr bwMode="auto">
          <a:xfrm flipH="1">
            <a:off x="8928104" y="3251628"/>
            <a:ext cx="314828" cy="50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DC6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ectangle 32">
            <a:extLst>
              <a:ext uri="{FF2B5EF4-FFF2-40B4-BE49-F238E27FC236}">
                <a16:creationId xmlns:a16="http://schemas.microsoft.com/office/drawing/2014/main" id="{5EE7BB39-2D90-4406-AD61-DC304704F027}"/>
              </a:ext>
            </a:extLst>
          </p:cNvPr>
          <p:cNvSpPr/>
          <p:nvPr/>
        </p:nvSpPr>
        <p:spPr>
          <a:xfrm>
            <a:off x="8867728" y="3276173"/>
            <a:ext cx="464533" cy="2701651"/>
          </a:xfrm>
          <a:prstGeom prst="rect">
            <a:avLst/>
          </a:prstGeom>
          <a:solidFill>
            <a:srgbClr val="5B9BD5">
              <a:alpha val="2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46">
            <a:extLst>
              <a:ext uri="{FF2B5EF4-FFF2-40B4-BE49-F238E27FC236}">
                <a16:creationId xmlns:a16="http://schemas.microsoft.com/office/drawing/2014/main" id="{A7ED59C7-3CCC-4998-8F23-FD65AB7F940E}"/>
              </a:ext>
            </a:extLst>
          </p:cNvPr>
          <p:cNvCxnSpPr>
            <a:cxnSpLocks/>
          </p:cNvCxnSpPr>
          <p:nvPr/>
        </p:nvCxnSpPr>
        <p:spPr>
          <a:xfrm>
            <a:off x="9246776" y="3222538"/>
            <a:ext cx="611315" cy="72582"/>
          </a:xfrm>
          <a:prstGeom prst="straightConnector1">
            <a:avLst/>
          </a:prstGeom>
          <a:ln>
            <a:solidFill>
              <a:srgbClr val="0183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45">
            <a:extLst>
              <a:ext uri="{FF2B5EF4-FFF2-40B4-BE49-F238E27FC236}">
                <a16:creationId xmlns:a16="http://schemas.microsoft.com/office/drawing/2014/main" id="{481E4641-DA2B-4B35-B1C1-297F25442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8815" y="3173067"/>
            <a:ext cx="1466861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>
                <a:solidFill>
                  <a:srgbClr val="018374"/>
                </a:solidFill>
              </a:rPr>
              <a:t>Intake bypass</a:t>
            </a:r>
          </a:p>
        </p:txBody>
      </p:sp>
      <p:sp>
        <p:nvSpPr>
          <p:cNvPr id="89" name="Freeform: Shape 41">
            <a:extLst>
              <a:ext uri="{FF2B5EF4-FFF2-40B4-BE49-F238E27FC236}">
                <a16:creationId xmlns:a16="http://schemas.microsoft.com/office/drawing/2014/main" id="{135B0299-074A-419B-BB47-DD6BC744A59E}"/>
              </a:ext>
            </a:extLst>
          </p:cNvPr>
          <p:cNvSpPr/>
          <p:nvPr/>
        </p:nvSpPr>
        <p:spPr>
          <a:xfrm rot="1786133" flipH="1">
            <a:off x="8949117" y="3537300"/>
            <a:ext cx="103252" cy="337393"/>
          </a:xfrm>
          <a:custGeom>
            <a:avLst/>
            <a:gdLst>
              <a:gd name="connsiteX0" fmla="*/ 0 w 283477"/>
              <a:gd name="connsiteY0" fmla="*/ 301312 h 337393"/>
              <a:gd name="connsiteX1" fmla="*/ 191911 w 283477"/>
              <a:gd name="connsiteY1" fmla="*/ 312600 h 337393"/>
              <a:gd name="connsiteX2" fmla="*/ 270934 w 283477"/>
              <a:gd name="connsiteY2" fmla="*/ 19089 h 337393"/>
              <a:gd name="connsiteX3" fmla="*/ 282223 w 283477"/>
              <a:gd name="connsiteY3" fmla="*/ 52956 h 337393"/>
              <a:gd name="connsiteX0" fmla="*/ 0 w 271927"/>
              <a:gd name="connsiteY0" fmla="*/ 301312 h 337393"/>
              <a:gd name="connsiteX1" fmla="*/ 191911 w 271927"/>
              <a:gd name="connsiteY1" fmla="*/ 312600 h 337393"/>
              <a:gd name="connsiteX2" fmla="*/ 270934 w 271927"/>
              <a:gd name="connsiteY2" fmla="*/ 19089 h 337393"/>
              <a:gd name="connsiteX3" fmla="*/ 237773 w 271927"/>
              <a:gd name="connsiteY3" fmla="*/ 52956 h 3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27" h="337393">
                <a:moveTo>
                  <a:pt x="0" y="301312"/>
                </a:moveTo>
                <a:cubicBezTo>
                  <a:pt x="73377" y="330474"/>
                  <a:pt x="146755" y="359637"/>
                  <a:pt x="191911" y="312600"/>
                </a:cubicBezTo>
                <a:cubicBezTo>
                  <a:pt x="237067" y="265563"/>
                  <a:pt x="263290" y="62363"/>
                  <a:pt x="270934" y="19089"/>
                </a:cubicBezTo>
                <a:cubicBezTo>
                  <a:pt x="278578" y="-24185"/>
                  <a:pt x="239654" y="14385"/>
                  <a:pt x="237773" y="52956"/>
                </a:cubicBezTo>
              </a:path>
            </a:pathLst>
          </a:custGeom>
          <a:noFill/>
          <a:ln>
            <a:solidFill>
              <a:srgbClr val="0070C0"/>
            </a:solidFill>
            <a:prstDash val="lgDashDot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48">
            <a:extLst>
              <a:ext uri="{FF2B5EF4-FFF2-40B4-BE49-F238E27FC236}">
                <a16:creationId xmlns:a16="http://schemas.microsoft.com/office/drawing/2014/main" id="{696DB5BA-840F-4AC1-A71D-CE583B2063B7}"/>
              </a:ext>
            </a:extLst>
          </p:cNvPr>
          <p:cNvSpPr/>
          <p:nvPr/>
        </p:nvSpPr>
        <p:spPr>
          <a:xfrm rot="13401016" flipH="1">
            <a:off x="9074899" y="2872974"/>
            <a:ext cx="309989" cy="374121"/>
          </a:xfrm>
          <a:custGeom>
            <a:avLst/>
            <a:gdLst>
              <a:gd name="connsiteX0" fmla="*/ 0 w 283477"/>
              <a:gd name="connsiteY0" fmla="*/ 301312 h 337393"/>
              <a:gd name="connsiteX1" fmla="*/ 191911 w 283477"/>
              <a:gd name="connsiteY1" fmla="*/ 312600 h 337393"/>
              <a:gd name="connsiteX2" fmla="*/ 270934 w 283477"/>
              <a:gd name="connsiteY2" fmla="*/ 19089 h 337393"/>
              <a:gd name="connsiteX3" fmla="*/ 282223 w 283477"/>
              <a:gd name="connsiteY3" fmla="*/ 52956 h 337393"/>
              <a:gd name="connsiteX0" fmla="*/ 0 w 271927"/>
              <a:gd name="connsiteY0" fmla="*/ 301312 h 337393"/>
              <a:gd name="connsiteX1" fmla="*/ 191911 w 271927"/>
              <a:gd name="connsiteY1" fmla="*/ 312600 h 337393"/>
              <a:gd name="connsiteX2" fmla="*/ 270934 w 271927"/>
              <a:gd name="connsiteY2" fmla="*/ 19089 h 337393"/>
              <a:gd name="connsiteX3" fmla="*/ 237773 w 271927"/>
              <a:gd name="connsiteY3" fmla="*/ 52956 h 337393"/>
              <a:gd name="connsiteX0" fmla="*/ 0 w 274403"/>
              <a:gd name="connsiteY0" fmla="*/ 295166 h 303395"/>
              <a:gd name="connsiteX1" fmla="*/ 138595 w 274403"/>
              <a:gd name="connsiteY1" fmla="*/ 223166 h 303395"/>
              <a:gd name="connsiteX2" fmla="*/ 270934 w 274403"/>
              <a:gd name="connsiteY2" fmla="*/ 12943 h 303395"/>
              <a:gd name="connsiteX3" fmla="*/ 237773 w 274403"/>
              <a:gd name="connsiteY3" fmla="*/ 46810 h 30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03" h="303395">
                <a:moveTo>
                  <a:pt x="0" y="295166"/>
                </a:moveTo>
                <a:cubicBezTo>
                  <a:pt x="73377" y="324328"/>
                  <a:pt x="93439" y="270203"/>
                  <a:pt x="138595" y="223166"/>
                </a:cubicBezTo>
                <a:cubicBezTo>
                  <a:pt x="183751" y="176129"/>
                  <a:pt x="254404" y="42336"/>
                  <a:pt x="270934" y="12943"/>
                </a:cubicBezTo>
                <a:cubicBezTo>
                  <a:pt x="287464" y="-16450"/>
                  <a:pt x="239654" y="8239"/>
                  <a:pt x="237773" y="46810"/>
                </a:cubicBezTo>
              </a:path>
            </a:pathLst>
          </a:custGeom>
          <a:noFill/>
          <a:ln>
            <a:solidFill>
              <a:schemeClr val="accent2"/>
            </a:solidFill>
            <a:prstDash val="lgDashDot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42">
            <a:extLst>
              <a:ext uri="{FF2B5EF4-FFF2-40B4-BE49-F238E27FC236}">
                <a16:creationId xmlns:a16="http://schemas.microsoft.com/office/drawing/2014/main" id="{C89FEFC3-4483-4382-AA65-7813D57B5BDA}"/>
              </a:ext>
            </a:extLst>
          </p:cNvPr>
          <p:cNvCxnSpPr>
            <a:cxnSpLocks/>
          </p:cNvCxnSpPr>
          <p:nvPr/>
        </p:nvCxnSpPr>
        <p:spPr>
          <a:xfrm flipV="1">
            <a:off x="9099994" y="2636238"/>
            <a:ext cx="0" cy="402871"/>
          </a:xfrm>
          <a:prstGeom prst="straightConnector1">
            <a:avLst/>
          </a:prstGeom>
          <a:ln>
            <a:solidFill>
              <a:srgbClr val="0070C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50">
            <a:extLst>
              <a:ext uri="{FF2B5EF4-FFF2-40B4-BE49-F238E27FC236}">
                <a16:creationId xmlns:a16="http://schemas.microsoft.com/office/drawing/2014/main" id="{2E764B4C-449C-4F6D-A426-15B36C726EFE}"/>
              </a:ext>
            </a:extLst>
          </p:cNvPr>
          <p:cNvCxnSpPr>
            <a:cxnSpLocks/>
          </p:cNvCxnSpPr>
          <p:nvPr/>
        </p:nvCxnSpPr>
        <p:spPr>
          <a:xfrm flipV="1">
            <a:off x="9110281" y="2522151"/>
            <a:ext cx="0" cy="402871"/>
          </a:xfrm>
          <a:prstGeom prst="straightConnector1">
            <a:avLst/>
          </a:prstGeom>
          <a:ln>
            <a:solidFill>
              <a:schemeClr val="accent2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51">
            <a:extLst>
              <a:ext uri="{FF2B5EF4-FFF2-40B4-BE49-F238E27FC236}">
                <a16:creationId xmlns:a16="http://schemas.microsoft.com/office/drawing/2014/main" id="{920A66C6-7543-41BC-BE60-5A8828BADA4A}"/>
              </a:ext>
            </a:extLst>
          </p:cNvPr>
          <p:cNvCxnSpPr>
            <a:cxnSpLocks/>
          </p:cNvCxnSpPr>
          <p:nvPr/>
        </p:nvCxnSpPr>
        <p:spPr>
          <a:xfrm flipV="1">
            <a:off x="9010428" y="2039249"/>
            <a:ext cx="0" cy="402871"/>
          </a:xfrm>
          <a:prstGeom prst="straightConnector1">
            <a:avLst/>
          </a:prstGeom>
          <a:ln>
            <a:solidFill>
              <a:schemeClr val="accent2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52">
            <a:extLst>
              <a:ext uri="{FF2B5EF4-FFF2-40B4-BE49-F238E27FC236}">
                <a16:creationId xmlns:a16="http://schemas.microsoft.com/office/drawing/2014/main" id="{9E892952-B688-4BC1-95D8-D232E7B60711}"/>
              </a:ext>
            </a:extLst>
          </p:cNvPr>
          <p:cNvCxnSpPr>
            <a:cxnSpLocks/>
          </p:cNvCxnSpPr>
          <p:nvPr/>
        </p:nvCxnSpPr>
        <p:spPr>
          <a:xfrm>
            <a:off x="8858581" y="2566125"/>
            <a:ext cx="0" cy="333344"/>
          </a:xfrm>
          <a:prstGeom prst="straightConnector1">
            <a:avLst/>
          </a:prstGeom>
          <a:ln>
            <a:solidFill>
              <a:schemeClr val="accent2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5">
            <a:extLst>
              <a:ext uri="{FF2B5EF4-FFF2-40B4-BE49-F238E27FC236}">
                <a16:creationId xmlns:a16="http://schemas.microsoft.com/office/drawing/2014/main" id="{455118E1-8433-494F-B7BD-FB8777BC3617}"/>
              </a:ext>
            </a:extLst>
          </p:cNvPr>
          <p:cNvGrpSpPr/>
          <p:nvPr/>
        </p:nvGrpSpPr>
        <p:grpSpPr>
          <a:xfrm>
            <a:off x="8936929" y="1944872"/>
            <a:ext cx="306163" cy="1336037"/>
            <a:chOff x="5210900" y="1519268"/>
            <a:chExt cx="306163" cy="1336037"/>
          </a:xfrm>
        </p:grpSpPr>
        <p:pic>
          <p:nvPicPr>
            <p:cNvPr id="96" name="Picture 5">
              <a:extLst>
                <a:ext uri="{FF2B5EF4-FFF2-40B4-BE49-F238E27FC236}">
                  <a16:creationId xmlns:a16="http://schemas.microsoft.com/office/drawing/2014/main" id="{F977DE19-910B-46F4-9CE4-DBC03DEEE1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5" t="32324" r="16807" b="44193"/>
            <a:stretch/>
          </p:blipFill>
          <p:spPr bwMode="auto">
            <a:xfrm flipH="1">
              <a:off x="5210900" y="1519268"/>
              <a:ext cx="306163" cy="1336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1DC6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Oval 4">
              <a:extLst>
                <a:ext uri="{FF2B5EF4-FFF2-40B4-BE49-F238E27FC236}">
                  <a16:creationId xmlns:a16="http://schemas.microsoft.com/office/drawing/2014/main" id="{059D827B-2E66-409B-A98E-C0936246249F}"/>
                </a:ext>
              </a:extLst>
            </p:cNvPr>
            <p:cNvSpPr/>
            <p:nvPr/>
          </p:nvSpPr>
          <p:spPr>
            <a:xfrm>
              <a:off x="5267345" y="2721426"/>
              <a:ext cx="91440" cy="9144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45">
              <a:extLst>
                <a:ext uri="{FF2B5EF4-FFF2-40B4-BE49-F238E27FC236}">
                  <a16:creationId xmlns:a16="http://schemas.microsoft.com/office/drawing/2014/main" id="{FFB66186-1A01-4C1B-9639-D05C03381DC9}"/>
                </a:ext>
              </a:extLst>
            </p:cNvPr>
            <p:cNvSpPr/>
            <p:nvPr/>
          </p:nvSpPr>
          <p:spPr>
            <a:xfrm>
              <a:off x="5385878" y="2715780"/>
              <a:ext cx="91440" cy="9144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Text Box 45">
            <a:extLst>
              <a:ext uri="{FF2B5EF4-FFF2-40B4-BE49-F238E27FC236}">
                <a16:creationId xmlns:a16="http://schemas.microsoft.com/office/drawing/2014/main" id="{C537814B-CE21-45DE-843C-3708EC41F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343" y="2587095"/>
            <a:ext cx="13716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1B059"/>
                    </a:gs>
                    <a:gs pos="100000">
                      <a:srgbClr val="01DC6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2367AE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rgbClr val="2367AE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rgbClr val="2367AE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2367AE"/>
                </a:solidFill>
                <a:latin typeface="Arial Rounded MT Bold" pitchFamily="34" charset="0"/>
              </a:defRPr>
            </a:lvl9pPr>
          </a:lstStyle>
          <a:p>
            <a:r>
              <a:rPr lang="en-US" altLang="es-AR" sz="1100" dirty="0" err="1">
                <a:solidFill>
                  <a:schemeClr val="tx1"/>
                </a:solidFill>
              </a:rPr>
              <a:t>Reservorio</a:t>
            </a:r>
            <a:endParaRPr lang="en-US" altLang="es-A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0812-3CB4-4B7B-BA7C-A3B16204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es-AR" sz="3200" b="1"/>
              <a:t>Pérdidas de carga</a:t>
            </a:r>
            <a:endParaRPr lang="en-US" sz="32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EB5AF9F-AE29-461C-8164-8A4EA1DB18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083" y="1311261"/>
            <a:ext cx="7576457" cy="5217876"/>
          </a:xfrm>
          <a:prstGeom prst="rect">
            <a:avLst/>
          </a:prstGeom>
          <a:noFill/>
          <a:ln>
            <a:solidFill>
              <a:srgbClr val="018374"/>
            </a:solidFill>
          </a:ln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4DCD0-CD28-406B-B759-6B233234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399" y="1885071"/>
            <a:ext cx="3776003" cy="4473526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cálculos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teóricos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basaron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las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ecuaciones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Darcy-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Weisbach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Moody.</a:t>
            </a:r>
          </a:p>
          <a:p>
            <a:pPr>
              <a:spcAft>
                <a:spcPts val="800"/>
              </a:spcAf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compararon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camisas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disponibles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roscada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prisioneros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cupla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con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cupla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externa).</a:t>
            </a:r>
            <a:endParaRPr lang="nb-NO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prueba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laboratorio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ayudó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validar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a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corregir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cálculos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teóricos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reducción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longitud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Sistema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colaboró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reducción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las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pérdidas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859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0812-3CB4-4B7B-BA7C-A3B16204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685" y="1054597"/>
            <a:ext cx="3434180" cy="1415270"/>
          </a:xfrm>
        </p:spPr>
        <p:txBody>
          <a:bodyPr anchor="t">
            <a:normAutofit/>
          </a:bodyPr>
          <a:lstStyle/>
          <a:p>
            <a:r>
              <a:rPr lang="es-AR" sz="3200" b="1" dirty="0"/>
              <a:t>Erosión - Corrosión</a:t>
            </a:r>
            <a:endParaRPr lang="en-US" sz="3200" b="1" dirty="0"/>
          </a:p>
        </p:txBody>
      </p:sp>
      <p:sp>
        <p:nvSpPr>
          <p:cNvPr id="56" name="Rectangle 46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7186A-2361-421D-B67E-874B9722F4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906" y="1324990"/>
            <a:ext cx="7086101" cy="5268315"/>
          </a:xfrm>
          <a:prstGeom prst="rect">
            <a:avLst/>
          </a:prstGeom>
          <a:noFill/>
          <a:ln w="19050">
            <a:solidFill>
              <a:srgbClr val="018374"/>
            </a:solidFill>
          </a:ln>
        </p:spPr>
      </p:pic>
      <p:cxnSp>
        <p:nvCxnSpPr>
          <p:cNvPr id="57" name="Straight Connector 4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4DCD0-CD28-406B-B759-6B233234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456" y="1668379"/>
            <a:ext cx="4220637" cy="5446184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 RP 14 E</a:t>
            </a:r>
          </a:p>
          <a:p>
            <a:pPr>
              <a:spcAft>
                <a:spcPts val="800"/>
              </a:spcAft>
            </a:pP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Disminución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longitud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tecnología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motores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800"/>
              </a:spcAft>
            </a:pP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Disminución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OD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máxmo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configuración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sellos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>
              <a:spcAft>
                <a:spcPts val="800"/>
              </a:spcAft>
            </a:pP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Estandarización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camisas de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prisioneros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cupla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FBB5573-3177-4AF9-B2E2-AF72E31FF8D3}"/>
              </a:ext>
            </a:extLst>
          </p:cNvPr>
          <p:cNvSpPr/>
          <p:nvPr/>
        </p:nvSpPr>
        <p:spPr>
          <a:xfrm>
            <a:off x="7671905" y="2150889"/>
            <a:ext cx="4125187" cy="1394416"/>
          </a:xfrm>
          <a:prstGeom prst="roundRect">
            <a:avLst/>
          </a:prstGeom>
          <a:solidFill>
            <a:srgbClr val="0183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Low-carbon steel: 3.9624 m/s</a:t>
            </a:r>
          </a:p>
          <a:p>
            <a:r>
              <a:rPr lang="en-US" sz="2000" dirty="0"/>
              <a:t>Stainless steel:       5.1816 m/s</a:t>
            </a:r>
          </a:p>
          <a:p>
            <a:r>
              <a:rPr lang="en-US" sz="2000" dirty="0"/>
              <a:t>Aluminum:             1.8288 m/s</a:t>
            </a:r>
          </a:p>
          <a:p>
            <a:r>
              <a:rPr lang="en-US" sz="2000" dirty="0"/>
              <a:t>Copper:                   2.4384 m/s</a:t>
            </a:r>
          </a:p>
        </p:txBody>
      </p:sp>
    </p:spTree>
    <p:extLst>
      <p:ext uri="{BB962C8B-B14F-4D97-AF65-F5344CB8AC3E}">
        <p14:creationId xmlns:p14="http://schemas.microsoft.com/office/powerpoint/2010/main" val="373169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42">
            <a:extLst>
              <a:ext uri="{FF2B5EF4-FFF2-40B4-BE49-F238E27FC236}">
                <a16:creationId xmlns:a16="http://schemas.microsoft.com/office/drawing/2014/main" id="{F0E55C04-4DAF-4174-8D01-58ED09781D59}"/>
              </a:ext>
            </a:extLst>
          </p:cNvPr>
          <p:cNvSpPr/>
          <p:nvPr/>
        </p:nvSpPr>
        <p:spPr>
          <a:xfrm>
            <a:off x="6625389" y="4481332"/>
            <a:ext cx="5416248" cy="2072843"/>
          </a:xfrm>
          <a:prstGeom prst="roundRect">
            <a:avLst>
              <a:gd name="adj" fmla="val 8928"/>
            </a:avLst>
          </a:prstGeom>
          <a:solidFill>
            <a:srgbClr val="0183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D0812-3CB4-4B7B-BA7C-A3B16204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3" y="1084148"/>
            <a:ext cx="3528646" cy="840055"/>
          </a:xfrm>
        </p:spPr>
        <p:txBody>
          <a:bodyPr anchor="t">
            <a:normAutofit/>
          </a:bodyPr>
          <a:lstStyle/>
          <a:p>
            <a:r>
              <a:rPr lang="es-AR" sz="3200" b="1" dirty="0"/>
              <a:t>Colapso en Camisas</a:t>
            </a:r>
            <a:endParaRPr lang="en-US" sz="32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C77032-C865-6057-7D7A-E2743CFA2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4DCD0-CD28-406B-B759-6B233234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63" y="1568003"/>
            <a:ext cx="5913256" cy="2182694"/>
          </a:xfrm>
        </p:spPr>
        <p:txBody>
          <a:bodyPr rIns="3600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Sólidos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causar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obstrucciones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(arena,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incrustaciones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800"/>
              </a:spcAft>
            </a:pP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obstrucción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igual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 la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presión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decaerá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presión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externa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aumentará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diferencial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presión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superar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valor de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resistencia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colapso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material.</a:t>
            </a:r>
          </a:p>
        </p:txBody>
      </p:sp>
      <p:pic>
        <p:nvPicPr>
          <p:cNvPr id="7" name="Picture 6" descr="A close up of a metal pipe&#10;&#10;Description automatically generated">
            <a:extLst>
              <a:ext uri="{FF2B5EF4-FFF2-40B4-BE49-F238E27FC236}">
                <a16:creationId xmlns:a16="http://schemas.microsoft.com/office/drawing/2014/main" id="{79A5A1CD-F876-4CF2-80AD-6DE7396A8203}"/>
              </a:ext>
            </a:extLst>
          </p:cNvPr>
          <p:cNvPicPr/>
          <p:nvPr/>
        </p:nvPicPr>
        <p:blipFill rotWithShape="1">
          <a:blip r:embed="rId2"/>
          <a:srcRect l="559" t="7730" r="50970" b="4560"/>
          <a:stretch/>
        </p:blipFill>
        <p:spPr>
          <a:xfrm>
            <a:off x="150363" y="3750697"/>
            <a:ext cx="6124137" cy="3032675"/>
          </a:xfrm>
          <a:prstGeom prst="rect">
            <a:avLst/>
          </a:prstGeom>
          <a:ln w="19050">
            <a:solidFill>
              <a:srgbClr val="018374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CA94036-9BF7-4119-A69B-58A59BE0C1F1}"/>
              </a:ext>
            </a:extLst>
          </p:cNvPr>
          <p:cNvSpPr txBox="1"/>
          <p:nvPr/>
        </p:nvSpPr>
        <p:spPr>
          <a:xfrm>
            <a:off x="6625389" y="4481331"/>
            <a:ext cx="532531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Esto provoca que la camisa pierda su forma circular, quedando probablemente ovalada, y trae como consecuencia:</a:t>
            </a:r>
          </a:p>
          <a:p>
            <a:pPr marL="342900" lvl="0" indent="-342900" algn="just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Falla del equipo BES</a:t>
            </a:r>
          </a:p>
          <a:p>
            <a:pPr marL="342900" lvl="0" indent="-342900" algn="just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Aprisionamiento al realizar maniobras de </a:t>
            </a:r>
            <a:r>
              <a:rPr lang="es-A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pulling</a:t>
            </a:r>
            <a:endParaRPr lang="es-AR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Poner en riesgo la perdida del pozo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6" descr="A close up of a metal pipe&#10;&#10;Description automatically generated">
            <a:extLst>
              <a:ext uri="{FF2B5EF4-FFF2-40B4-BE49-F238E27FC236}">
                <a16:creationId xmlns:a16="http://schemas.microsoft.com/office/drawing/2014/main" id="{89E045D8-CD42-48A1-9B3D-5ED03D7C7622}"/>
              </a:ext>
            </a:extLst>
          </p:cNvPr>
          <p:cNvPicPr/>
          <p:nvPr/>
        </p:nvPicPr>
        <p:blipFill rotWithShape="1">
          <a:blip r:embed="rId2"/>
          <a:srcRect l="55245" t="7730" r="1384" b="4560"/>
          <a:stretch/>
        </p:blipFill>
        <p:spPr>
          <a:xfrm>
            <a:off x="6625389" y="1135047"/>
            <a:ext cx="5416248" cy="3212432"/>
          </a:xfrm>
          <a:prstGeom prst="rect">
            <a:avLst/>
          </a:prstGeom>
          <a:ln w="19050">
            <a:solidFill>
              <a:srgbClr val="018374"/>
            </a:solidFill>
          </a:ln>
        </p:spPr>
      </p:pic>
    </p:spTree>
    <p:extLst>
      <p:ext uri="{BB962C8B-B14F-4D97-AF65-F5344CB8AC3E}">
        <p14:creationId xmlns:p14="http://schemas.microsoft.com/office/powerpoint/2010/main" val="165242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0812-3CB4-4B7B-BA7C-A3B16204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72" y="1281527"/>
            <a:ext cx="4597747" cy="558291"/>
          </a:xfrm>
        </p:spPr>
        <p:txBody>
          <a:bodyPr anchor="b">
            <a:normAutofit/>
          </a:bodyPr>
          <a:lstStyle/>
          <a:p>
            <a:r>
              <a:rPr lang="es-AR" sz="3200" b="1" dirty="0"/>
              <a:t>Bases del diseño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4DCD0-CD28-406B-B759-6B233234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96" y="1885878"/>
            <a:ext cx="4597746" cy="1771238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err="1">
                <a:solidFill>
                  <a:srgbClr val="018374"/>
                </a:solidFill>
              </a:rPr>
              <a:t>Componentes</a:t>
            </a:r>
            <a:r>
              <a:rPr lang="en-US" sz="2000" b="1" dirty="0">
                <a:solidFill>
                  <a:srgbClr val="018374"/>
                </a:solidFill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Intake </a:t>
            </a:r>
            <a:r>
              <a:rPr lang="en-US" sz="2000" dirty="0" err="1"/>
              <a:t>ByPass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Motor PMM Serie 375 205HP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Sello</a:t>
            </a:r>
            <a:r>
              <a:rPr lang="en-US" sz="2000" dirty="0"/>
              <a:t> Serie 338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Camisa 4.5” #10.5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Casing 5.5” #17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408EDD-1168-4865-A3F9-D5F90EE4D5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35" y="1281527"/>
            <a:ext cx="7322260" cy="4107578"/>
          </a:xfrm>
          <a:prstGeom prst="rect">
            <a:avLst/>
          </a:prstGeom>
          <a:noFill/>
          <a:ln w="19050">
            <a:solidFill>
              <a:srgbClr val="018374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C95F54-77E4-4F72-BFA5-994FC329A949}"/>
              </a:ext>
            </a:extLst>
          </p:cNvPr>
          <p:cNvSpPr/>
          <p:nvPr/>
        </p:nvSpPr>
        <p:spPr>
          <a:xfrm>
            <a:off x="522896" y="3981675"/>
            <a:ext cx="3978766" cy="147732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b="1" dirty="0">
                <a:solidFill>
                  <a:srgbClr val="018374"/>
                </a:solidFill>
              </a:rPr>
              <a:t>Condiciones de borde: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100% Agua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No se modelan efectos térmicos ni deformaciones.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6943CF-5881-4DE9-8C2B-B37B75B1DFE3}"/>
              </a:ext>
            </a:extLst>
          </p:cNvPr>
          <p:cNvSpPr/>
          <p:nvPr/>
        </p:nvSpPr>
        <p:spPr>
          <a:xfrm>
            <a:off x="4714210" y="5688449"/>
            <a:ext cx="40254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Caudal entre 0 y 370 m</a:t>
            </a:r>
            <a:r>
              <a:rPr lang="es-ES" sz="2000" baseline="30000" dirty="0"/>
              <a:t>3</a:t>
            </a:r>
            <a:r>
              <a:rPr lang="es-ES" sz="2000" dirty="0"/>
              <a:t>/d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Presión de sumergencia= 150psi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Mallado tridimensional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26D811-1345-41DC-B549-22F9917D1458}"/>
              </a:ext>
            </a:extLst>
          </p:cNvPr>
          <p:cNvSpPr/>
          <p:nvPr/>
        </p:nvSpPr>
        <p:spPr>
          <a:xfrm>
            <a:off x="522897" y="5423361"/>
            <a:ext cx="388400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Diámetro Orificio </a:t>
            </a:r>
            <a:r>
              <a:rPr lang="es-ES" sz="2000" dirty="0" err="1"/>
              <a:t>ByPass</a:t>
            </a:r>
            <a:r>
              <a:rPr lang="es-ES" sz="2000" dirty="0"/>
              <a:t>= 11/16” (17.5mm)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Condiciones ideales (Sin incrustaciones)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707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4DCD0-CD28-406B-B759-6B233234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12" y="1528439"/>
            <a:ext cx="3685058" cy="1050725"/>
          </a:xfrm>
        </p:spPr>
        <p:txBody>
          <a:bodyPr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estableció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perfil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velocidades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identificaron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puntos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proclives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daños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corrosion -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erosión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B66015C-D4EA-4A4F-9867-3F81BDC8070F}"/>
              </a:ext>
            </a:extLst>
          </p:cNvPr>
          <p:cNvSpPr txBox="1">
            <a:spLocks/>
          </p:cNvSpPr>
          <p:nvPr/>
        </p:nvSpPr>
        <p:spPr>
          <a:xfrm>
            <a:off x="117828" y="961050"/>
            <a:ext cx="4597747" cy="55829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/>
              <a:t>Bases del diseño</a:t>
            </a:r>
            <a:endParaRPr lang="en-US" sz="3200" b="1" dirty="0"/>
          </a:p>
        </p:txBody>
      </p:sp>
      <p:pic>
        <p:nvPicPr>
          <p:cNvPr id="5" name="Erosion">
            <a:hlinkClick r:id="" action="ppaction://media"/>
            <a:extLst>
              <a:ext uri="{FF2B5EF4-FFF2-40B4-BE49-F238E27FC236}">
                <a16:creationId xmlns:a16="http://schemas.microsoft.com/office/drawing/2014/main" id="{A3D7ADEC-A1EA-40C8-9686-D49F662934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9399" y="1846496"/>
            <a:ext cx="8108089" cy="4666492"/>
          </a:xfrm>
          <a:prstGeom prst="rect">
            <a:avLst/>
          </a:prstGeom>
          <a:ln w="28575" cap="sq">
            <a:solidFill>
              <a:srgbClr val="01837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Oval 6">
            <a:extLst>
              <a:ext uri="{FF2B5EF4-FFF2-40B4-BE49-F238E27FC236}">
                <a16:creationId xmlns:a16="http://schemas.microsoft.com/office/drawing/2014/main" id="{C569F305-6DA5-4008-BF06-26C2EBF1D338}"/>
              </a:ext>
            </a:extLst>
          </p:cNvPr>
          <p:cNvSpPr/>
          <p:nvPr/>
        </p:nvSpPr>
        <p:spPr>
          <a:xfrm>
            <a:off x="7139219" y="2692960"/>
            <a:ext cx="572517" cy="3671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0926FCB-6EAB-40C0-8FC0-7C4DEB7676A6}"/>
              </a:ext>
            </a:extLst>
          </p:cNvPr>
          <p:cNvSpPr/>
          <p:nvPr/>
        </p:nvSpPr>
        <p:spPr>
          <a:xfrm>
            <a:off x="6756678" y="3461662"/>
            <a:ext cx="765081" cy="480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DD73FFD1-088F-4C25-9FCF-72336EA2E723}"/>
              </a:ext>
            </a:extLst>
          </p:cNvPr>
          <p:cNvSpPr/>
          <p:nvPr/>
        </p:nvSpPr>
        <p:spPr>
          <a:xfrm>
            <a:off x="7143009" y="4800112"/>
            <a:ext cx="585864" cy="3072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Arrow Connector 13">
            <a:extLst>
              <a:ext uri="{FF2B5EF4-FFF2-40B4-BE49-F238E27FC236}">
                <a16:creationId xmlns:a16="http://schemas.microsoft.com/office/drawing/2014/main" id="{EC6D7D62-57AF-4B1A-AEB7-9ACA2117A8BE}"/>
              </a:ext>
            </a:extLst>
          </p:cNvPr>
          <p:cNvCxnSpPr>
            <a:cxnSpLocks/>
            <a:stCxn id="14" idx="3"/>
            <a:endCxn id="7" idx="6"/>
          </p:cNvCxnSpPr>
          <p:nvPr/>
        </p:nvCxnSpPr>
        <p:spPr>
          <a:xfrm flipH="1">
            <a:off x="7521759" y="1158013"/>
            <a:ext cx="1495178" cy="2544058"/>
          </a:xfrm>
          <a:prstGeom prst="straightConnector1">
            <a:avLst/>
          </a:prstGeom>
          <a:ln w="28575">
            <a:solidFill>
              <a:srgbClr val="5ADCEC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CAA014-09A8-47BB-BC78-ED8025318ED5}"/>
              </a:ext>
            </a:extLst>
          </p:cNvPr>
          <p:cNvCxnSpPr>
            <a:cxnSpLocks/>
            <a:stCxn id="14" idx="3"/>
            <a:endCxn id="8" idx="7"/>
          </p:cNvCxnSpPr>
          <p:nvPr/>
        </p:nvCxnSpPr>
        <p:spPr>
          <a:xfrm flipH="1">
            <a:off x="7643075" y="1158013"/>
            <a:ext cx="1373862" cy="3687097"/>
          </a:xfrm>
          <a:prstGeom prst="straightConnector1">
            <a:avLst/>
          </a:prstGeom>
          <a:ln w="28575">
            <a:solidFill>
              <a:srgbClr val="5ADCEC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767D9388-BC4D-4DD5-9608-97D271B9BF83}"/>
              </a:ext>
            </a:extLst>
          </p:cNvPr>
          <p:cNvSpPr/>
          <p:nvPr/>
        </p:nvSpPr>
        <p:spPr>
          <a:xfrm>
            <a:off x="8258580" y="1158013"/>
            <a:ext cx="1516714" cy="524753"/>
          </a:xfrm>
          <a:prstGeom prst="round2SameRect">
            <a:avLst>
              <a:gd name="adj1" fmla="val 14630"/>
              <a:gd name="adj2" fmla="val 0"/>
            </a:avLst>
          </a:prstGeom>
          <a:solidFill>
            <a:srgbClr val="018374"/>
          </a:solidFill>
          <a:ln>
            <a:solidFill>
              <a:srgbClr val="0183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15" name="1 Marcador de texto">
            <a:extLst>
              <a:ext uri="{FF2B5EF4-FFF2-40B4-BE49-F238E27FC236}">
                <a16:creationId xmlns:a16="http://schemas.microsoft.com/office/drawing/2014/main" id="{E4FA44FF-0643-4C96-B290-C36F8B15D3D7}"/>
              </a:ext>
            </a:extLst>
          </p:cNvPr>
          <p:cNvSpPr txBox="1">
            <a:spLocks/>
          </p:cNvSpPr>
          <p:nvPr/>
        </p:nvSpPr>
        <p:spPr>
          <a:xfrm>
            <a:off x="8258582" y="1222074"/>
            <a:ext cx="1516716" cy="60592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b="1" kern="1200">
                <a:solidFill>
                  <a:srgbClr val="0451E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Zonas proclives a erosionarse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8D85CCD-9107-4EE9-A7E8-A0D1AF6A689E}"/>
              </a:ext>
            </a:extLst>
          </p:cNvPr>
          <p:cNvSpPr txBox="1">
            <a:spLocks/>
          </p:cNvSpPr>
          <p:nvPr/>
        </p:nvSpPr>
        <p:spPr>
          <a:xfrm>
            <a:off x="120696" y="3584026"/>
            <a:ext cx="3688874" cy="3760654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ángulo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entrada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seteado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45°,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ángulo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performance.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agregaron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bujes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Carburo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Tungsteno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(TC) en los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orificios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entrada,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zona de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fluido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29A10E3D-CBCD-4F6B-BE48-0EC87B3144C1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7627893" y="1682766"/>
            <a:ext cx="1009864" cy="1063963"/>
          </a:xfrm>
          <a:prstGeom prst="straightConnector1">
            <a:avLst/>
          </a:prstGeom>
          <a:ln w="28575">
            <a:solidFill>
              <a:srgbClr val="5ADCEC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8" name="Round Same Side Corner Rectangle 36">
            <a:extLst>
              <a:ext uri="{FF2B5EF4-FFF2-40B4-BE49-F238E27FC236}">
                <a16:creationId xmlns:a16="http://schemas.microsoft.com/office/drawing/2014/main" id="{7ABD41E4-6510-48CC-AB81-E8719D2445E6}"/>
              </a:ext>
            </a:extLst>
          </p:cNvPr>
          <p:cNvSpPr/>
          <p:nvPr/>
        </p:nvSpPr>
        <p:spPr>
          <a:xfrm>
            <a:off x="10390799" y="1165150"/>
            <a:ext cx="1516714" cy="524753"/>
          </a:xfrm>
          <a:prstGeom prst="round2SameRect">
            <a:avLst>
              <a:gd name="adj1" fmla="val 14630"/>
              <a:gd name="adj2" fmla="val 0"/>
            </a:avLst>
          </a:prstGeom>
          <a:solidFill>
            <a:srgbClr val="018374"/>
          </a:solidFill>
          <a:ln>
            <a:solidFill>
              <a:srgbClr val="0183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Fluido de Motor-Camisa</a:t>
            </a:r>
            <a:endParaRPr lang="x-none" sz="1200" dirty="0"/>
          </a:p>
        </p:txBody>
      </p:sp>
      <p:sp>
        <p:nvSpPr>
          <p:cNvPr id="49" name="Round Same Side Corner Rectangle 36">
            <a:extLst>
              <a:ext uri="{FF2B5EF4-FFF2-40B4-BE49-F238E27FC236}">
                <a16:creationId xmlns:a16="http://schemas.microsoft.com/office/drawing/2014/main" id="{95227C5D-2043-40E4-98EB-BE7145C37079}"/>
              </a:ext>
            </a:extLst>
          </p:cNvPr>
          <p:cNvSpPr/>
          <p:nvPr/>
        </p:nvSpPr>
        <p:spPr>
          <a:xfrm>
            <a:off x="8330006" y="5864563"/>
            <a:ext cx="1516714" cy="524753"/>
          </a:xfrm>
          <a:prstGeom prst="round2SameRect">
            <a:avLst>
              <a:gd name="adj1" fmla="val 14630"/>
              <a:gd name="adj2" fmla="val 0"/>
            </a:avLst>
          </a:prstGeom>
          <a:solidFill>
            <a:srgbClr val="018374"/>
          </a:solidFill>
          <a:ln>
            <a:solidFill>
              <a:srgbClr val="0183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Fluido de </a:t>
            </a:r>
            <a:r>
              <a:rPr lang="es-AR" sz="1200" dirty="0" err="1"/>
              <a:t>Intake</a:t>
            </a:r>
            <a:r>
              <a:rPr lang="es-AR" sz="1200" dirty="0"/>
              <a:t> Bypass</a:t>
            </a:r>
            <a:endParaRPr lang="x-none" sz="1200" dirty="0"/>
          </a:p>
        </p:txBody>
      </p:sp>
      <p:cxnSp>
        <p:nvCxnSpPr>
          <p:cNvPr id="50" name="Straight Arrow Connector 13">
            <a:extLst>
              <a:ext uri="{FF2B5EF4-FFF2-40B4-BE49-F238E27FC236}">
                <a16:creationId xmlns:a16="http://schemas.microsoft.com/office/drawing/2014/main" id="{7833BDA0-2A2D-44E9-B918-472941014A19}"/>
              </a:ext>
            </a:extLst>
          </p:cNvPr>
          <p:cNvCxnSpPr>
            <a:cxnSpLocks/>
          </p:cNvCxnSpPr>
          <p:nvPr/>
        </p:nvCxnSpPr>
        <p:spPr>
          <a:xfrm flipH="1">
            <a:off x="9925124" y="1708397"/>
            <a:ext cx="465671" cy="446760"/>
          </a:xfrm>
          <a:prstGeom prst="straightConnector1">
            <a:avLst/>
          </a:prstGeom>
          <a:ln w="28575">
            <a:solidFill>
              <a:srgbClr val="5ADCEC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Straight Arrow Connector 13">
            <a:extLst>
              <a:ext uri="{FF2B5EF4-FFF2-40B4-BE49-F238E27FC236}">
                <a16:creationId xmlns:a16="http://schemas.microsoft.com/office/drawing/2014/main" id="{C5878DB6-E968-47B3-BC38-5C1DBCAE8CF9}"/>
              </a:ext>
            </a:extLst>
          </p:cNvPr>
          <p:cNvCxnSpPr>
            <a:cxnSpLocks/>
            <a:stCxn id="49" idx="2"/>
          </p:cNvCxnSpPr>
          <p:nvPr/>
        </p:nvCxnSpPr>
        <p:spPr>
          <a:xfrm flipH="1" flipV="1">
            <a:off x="7892716" y="5635926"/>
            <a:ext cx="437290" cy="491014"/>
          </a:xfrm>
          <a:prstGeom prst="straightConnector1">
            <a:avLst/>
          </a:prstGeom>
          <a:ln w="28575">
            <a:solidFill>
              <a:srgbClr val="5ADCEC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1116</Words>
  <Application>Microsoft Office PowerPoint</Application>
  <PresentationFormat>Widescreen</PresentationFormat>
  <Paragraphs>266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Lucida Grande</vt:lpstr>
      <vt:lpstr>Times New Roman</vt:lpstr>
      <vt:lpstr>Wingdings 3</vt:lpstr>
      <vt:lpstr>Tema de Office</vt:lpstr>
      <vt:lpstr>INSTALACIONES ESP EN POZOS MULTICAPAS DE DIÁMETROS REDUCIDOS CON ALTOS CAUDALES</vt:lpstr>
      <vt:lpstr>PowerPoint Presentation</vt:lpstr>
      <vt:lpstr>Introducción</vt:lpstr>
      <vt:lpstr>PowerPoint Presentation</vt:lpstr>
      <vt:lpstr>Pérdidas de carga</vt:lpstr>
      <vt:lpstr>Erosión - Corrosión</vt:lpstr>
      <vt:lpstr>Colapso en Camisas</vt:lpstr>
      <vt:lpstr>Bases del diseño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Muchas gracias..!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INSTALACIONES ESP EN POZOS MULTICAPAS DE DIÁMETROS REDUCIDOS CON ALTOS CAUDALES</dc:title>
  <dc:creator>Orozco, Maivy</dc:creator>
  <cp:lastModifiedBy>Orozco, Maivy</cp:lastModifiedBy>
  <cp:revision>29</cp:revision>
  <dcterms:created xsi:type="dcterms:W3CDTF">2023-10-30T20:21:13Z</dcterms:created>
  <dcterms:modified xsi:type="dcterms:W3CDTF">2023-11-06T13:56:23Z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622c24-5861-4880-bcaa-37216e265fb3_Enabled">
    <vt:lpwstr>true</vt:lpwstr>
  </property>
  <property fmtid="{D5CDD505-2E9C-101B-9397-08002B2CF9AE}" pid="3" name="MSIP_Label_fb622c24-5861-4880-bcaa-37216e265fb3_SetDate">
    <vt:lpwstr>2023-11-05T20:35:45Z</vt:lpwstr>
  </property>
  <property fmtid="{D5CDD505-2E9C-101B-9397-08002B2CF9AE}" pid="4" name="MSIP_Label_fb622c24-5861-4880-bcaa-37216e265fb3_Method">
    <vt:lpwstr>Privileged</vt:lpwstr>
  </property>
  <property fmtid="{D5CDD505-2E9C-101B-9397-08002B2CF9AE}" pid="5" name="MSIP_Label_fb622c24-5861-4880-bcaa-37216e265fb3_Name">
    <vt:lpwstr>YPF - Publica</vt:lpwstr>
  </property>
  <property fmtid="{D5CDD505-2E9C-101B-9397-08002B2CF9AE}" pid="6" name="MSIP_Label_fb622c24-5861-4880-bcaa-37216e265fb3_SiteId">
    <vt:lpwstr>038018c3-616c-4b46-ad9b-aa9007f701b5</vt:lpwstr>
  </property>
  <property fmtid="{D5CDD505-2E9C-101B-9397-08002B2CF9AE}" pid="7" name="MSIP_Label_fb622c24-5861-4880-bcaa-37216e265fb3_ActionId">
    <vt:lpwstr>2b7dfecb-1211-46fb-b331-5b6875bb942a</vt:lpwstr>
  </property>
  <property fmtid="{D5CDD505-2E9C-101B-9397-08002B2CF9AE}" pid="8" name="MSIP_Label_fb622c24-5861-4880-bcaa-37216e265fb3_ContentBits">
    <vt:lpwstr>3</vt:lpwstr>
  </property>
  <property fmtid="{D5CDD505-2E9C-101B-9397-08002B2CF9AE}" pid="9" name="MSIP_Label_37f39543-76d7-4b0c-9b74-cf0a53ed8818_Enabled">
    <vt:lpwstr>true</vt:lpwstr>
  </property>
  <property fmtid="{D5CDD505-2E9C-101B-9397-08002B2CF9AE}" pid="10" name="MSIP_Label_37f39543-76d7-4b0c-9b74-cf0a53ed8818_SetDate">
    <vt:lpwstr>2023-11-06T13:56:17Z</vt:lpwstr>
  </property>
  <property fmtid="{D5CDD505-2E9C-101B-9397-08002B2CF9AE}" pid="11" name="MSIP_Label_37f39543-76d7-4b0c-9b74-cf0a53ed8818_Method">
    <vt:lpwstr>Privileged</vt:lpwstr>
  </property>
  <property fmtid="{D5CDD505-2E9C-101B-9397-08002B2CF9AE}" pid="12" name="MSIP_Label_37f39543-76d7-4b0c-9b74-cf0a53ed8818_Name">
    <vt:lpwstr>Public</vt:lpwstr>
  </property>
  <property fmtid="{D5CDD505-2E9C-101B-9397-08002B2CF9AE}" pid="13" name="MSIP_Label_37f39543-76d7-4b0c-9b74-cf0a53ed8818_SiteId">
    <vt:lpwstr>d584a4b7-b1f2-4714-a578-fd4d43c146a6</vt:lpwstr>
  </property>
  <property fmtid="{D5CDD505-2E9C-101B-9397-08002B2CF9AE}" pid="14" name="MSIP_Label_37f39543-76d7-4b0c-9b74-cf0a53ed8818_ActionId">
    <vt:lpwstr>86f97428-8eeb-4275-86de-0000ce0ed034</vt:lpwstr>
  </property>
  <property fmtid="{D5CDD505-2E9C-101B-9397-08002B2CF9AE}" pid="15" name="MSIP_Label_37f39543-76d7-4b0c-9b74-cf0a53ed8818_ContentBits">
    <vt:lpwstr>0</vt:lpwstr>
  </property>
</Properties>
</file>