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310" r:id="rId4"/>
    <p:sldId id="311" r:id="rId5"/>
    <p:sldId id="312" r:id="rId6"/>
    <p:sldId id="314" r:id="rId7"/>
    <p:sldId id="313" r:id="rId8"/>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532" autoAdjust="0"/>
  </p:normalViewPr>
  <p:slideViewPr>
    <p:cSldViewPr snapToGrid="0" showGuides="1">
      <p:cViewPr varScale="1">
        <p:scale>
          <a:sx n="74" d="100"/>
          <a:sy n="74" d="100"/>
        </p:scale>
        <p:origin x="9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5E12D9-F4D0-4047-87B7-6D8C65EF2209}" type="datetimeFigureOut">
              <a:rPr lang="es-AR" smtClean="0"/>
              <a:t>7/11/2023</a:t>
            </a:fld>
            <a:endParaRPr lang="es-A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27AD7A-4289-4581-A576-CE9E37019DE1}" type="slidenum">
              <a:rPr lang="es-AR" smtClean="0"/>
              <a:t>‹#›</a:t>
            </a:fld>
            <a:endParaRPr lang="es-AR"/>
          </a:p>
        </p:txBody>
      </p:sp>
    </p:spTree>
    <p:extLst>
      <p:ext uri="{BB962C8B-B14F-4D97-AF65-F5344CB8AC3E}">
        <p14:creationId xmlns:p14="http://schemas.microsoft.com/office/powerpoint/2010/main" val="3445477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just">
              <a:buFont typeface="Arial" panose="020B0604020202020204" pitchFamily="34" charset="0"/>
              <a:buChar char="•"/>
              <a:defRPr/>
            </a:pPr>
            <a:endParaRPr lang="es-UY" sz="1800" dirty="0">
              <a:solidFill>
                <a:schemeClr val="tx1"/>
              </a:solidFill>
              <a:latin typeface="Times New Roman" panose="02020603050405020304" pitchFamily="18" charset="0"/>
              <a:cs typeface="Times New Roman" panose="02020603050405020304" pitchFamily="18" charset="0"/>
            </a:endParaRPr>
          </a:p>
          <a:p>
            <a:pPr algn="just"/>
            <a:r>
              <a:rPr lang="es-MX" sz="1800" dirty="0">
                <a:solidFill>
                  <a:srgbClr val="000000"/>
                </a:solidFill>
                <a:effectLst/>
                <a:latin typeface="Times New Roman" panose="02020603050405020304" pitchFamily="18" charset="0"/>
                <a:ea typeface="Times New Roman" panose="02020603050405020304" pitchFamily="18" charset="0"/>
              </a:rPr>
              <a:t>Las bombas utilizadas actualmente son del tipo tubular, donde el estator de la bomba se instala en el pozo junto con la sarta de tubing, mientras que el rotor se baja con la sarta de varillas. Cuando un pozo requiere un cambio de bomba, se debe intervenir el pozo con un equipo de torre y realizar maniobras para retirar la sarta de varillas con el rotor y la columna de tubing con el estator desde el fondo.</a:t>
            </a:r>
            <a:endParaRPr lang="es-UY" sz="1800" dirty="0">
              <a:solidFill>
                <a:srgbClr val="000000"/>
              </a:solidFill>
              <a:effectLst/>
              <a:latin typeface="Times New Roman" panose="02020603050405020304" pitchFamily="18" charset="0"/>
              <a:ea typeface="Times New Roman" panose="02020603050405020304" pitchFamily="18" charset="0"/>
            </a:endParaRPr>
          </a:p>
          <a:p>
            <a:pPr algn="just"/>
            <a:r>
              <a:rPr lang="es-MX" sz="1800" dirty="0">
                <a:solidFill>
                  <a:srgbClr val="000000"/>
                </a:solidFill>
                <a:effectLst/>
                <a:latin typeface="Times New Roman" panose="02020603050405020304" pitchFamily="18" charset="0"/>
                <a:ea typeface="Times New Roman" panose="02020603050405020304" pitchFamily="18" charset="0"/>
              </a:rPr>
              <a:t>La nueva PCP insertable está diseñada para fijarse a la sarta de tubing revestidas interiormente con PEAD, permitiendo el reemplazo de la bomba sin la necesidad de mover </a:t>
            </a:r>
            <a:r>
              <a:rPr lang="es-MX" sz="1800" dirty="0" err="1">
                <a:solidFill>
                  <a:srgbClr val="000000"/>
                </a:solidFill>
                <a:effectLst/>
                <a:latin typeface="Times New Roman" panose="02020603050405020304" pitchFamily="18" charset="0"/>
                <a:ea typeface="Times New Roman" panose="02020603050405020304" pitchFamily="18" charset="0"/>
              </a:rPr>
              <a:t>cañeria</a:t>
            </a:r>
            <a:r>
              <a:rPr lang="es-MX" sz="1800" dirty="0">
                <a:solidFill>
                  <a:srgbClr val="000000"/>
                </a:solidFill>
                <a:effectLst/>
                <a:latin typeface="Times New Roman" panose="02020603050405020304" pitchFamily="18" charset="0"/>
                <a:ea typeface="Times New Roman" panose="02020603050405020304" pitchFamily="18" charset="0"/>
              </a:rPr>
              <a:t> y con un equipo de torre más liviano, lo que resulta en una disminución del tiempo de inactividad durante las intervenciones. El desafío fue desarrollar un anclaje específico para la cañería de producción estándar utilizada en los pozos del Área Rio Colorado.</a:t>
            </a:r>
            <a:endParaRPr lang="es-UY" sz="1800" dirty="0">
              <a:solidFill>
                <a:srgbClr val="000000"/>
              </a:solidFill>
              <a:effectLst/>
              <a:latin typeface="Times New Roman" panose="02020603050405020304" pitchFamily="18" charset="0"/>
              <a:ea typeface="Times New Roman" panose="02020603050405020304" pitchFamily="18" charset="0"/>
            </a:endParaRPr>
          </a:p>
          <a:p>
            <a:pPr algn="just"/>
            <a:r>
              <a:rPr lang="es-MX" sz="1800" dirty="0">
                <a:solidFill>
                  <a:srgbClr val="000000"/>
                </a:solidFill>
                <a:effectLst/>
                <a:latin typeface="Times New Roman" panose="02020603050405020304" pitchFamily="18" charset="0"/>
                <a:ea typeface="Times New Roman" panose="02020603050405020304" pitchFamily="18" charset="0"/>
              </a:rPr>
              <a:t>En general, esta nueva tecnología de PCP insertable tiene el potencial de reducir significativamente los tiempos y costos de trabajo para las compañías operadoras en la industria de producción de petróleo</a:t>
            </a:r>
            <a:r>
              <a:rPr lang="es-UY" sz="1800" dirty="0">
                <a:solidFill>
                  <a:srgbClr val="000000"/>
                </a:solidFill>
                <a:effectLst/>
                <a:latin typeface="Times New Roman" panose="02020603050405020304" pitchFamily="18" charset="0"/>
                <a:ea typeface="Times New Roman" panose="02020603050405020304" pitchFamily="18" charset="0"/>
              </a:rPr>
              <a:t>.</a:t>
            </a:r>
          </a:p>
          <a:p>
            <a:endParaRPr lang="es-AR" dirty="0"/>
          </a:p>
        </p:txBody>
      </p:sp>
      <p:sp>
        <p:nvSpPr>
          <p:cNvPr id="4" name="Slide Number Placeholder 3"/>
          <p:cNvSpPr>
            <a:spLocks noGrp="1"/>
          </p:cNvSpPr>
          <p:nvPr>
            <p:ph type="sldNum" sz="quarter" idx="5"/>
          </p:nvPr>
        </p:nvSpPr>
        <p:spPr/>
        <p:txBody>
          <a:bodyPr/>
          <a:lstStyle/>
          <a:p>
            <a:fld id="{D327AD7A-4289-4581-A576-CE9E37019DE1}" type="slidenum">
              <a:rPr lang="es-AR" smtClean="0"/>
              <a:t>2</a:t>
            </a:fld>
            <a:endParaRPr lang="es-AR"/>
          </a:p>
        </p:txBody>
      </p:sp>
    </p:spTree>
    <p:extLst>
      <p:ext uri="{BB962C8B-B14F-4D97-AF65-F5344CB8AC3E}">
        <p14:creationId xmlns:p14="http://schemas.microsoft.com/office/powerpoint/2010/main" val="244183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s-MX" sz="1800" dirty="0">
                <a:solidFill>
                  <a:srgbClr val="000000"/>
                </a:solidFill>
                <a:effectLst/>
                <a:latin typeface="Times New Roman" panose="02020603050405020304" pitchFamily="18" charset="0"/>
                <a:ea typeface="Times New Roman" panose="02020603050405020304" pitchFamily="18" charset="0"/>
              </a:rPr>
              <a:t>Las primeras pruebas realizadas con anclas de torque de una aleta no fueron satisfactorias. La longitud de la aleta era insuficiente para lograr la fijación necesaria y resistir el torque y por lo tanto el giro del conjunto estator-rotor:</a:t>
            </a:r>
            <a:endParaRPr lang="es-UY"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es-MX" sz="1800" dirty="0">
                <a:solidFill>
                  <a:srgbClr val="000000"/>
                </a:solidFill>
                <a:effectLst/>
                <a:latin typeface="Times New Roman" panose="02020603050405020304" pitchFamily="18" charset="0"/>
                <a:ea typeface="Times New Roman" panose="02020603050405020304" pitchFamily="18" charset="0"/>
              </a:rPr>
              <a:t>Diámetro interior </a:t>
            </a:r>
            <a:r>
              <a:rPr lang="es-MX" sz="1800" dirty="0" err="1">
                <a:solidFill>
                  <a:srgbClr val="000000"/>
                </a:solidFill>
                <a:effectLst/>
                <a:latin typeface="Times New Roman" panose="02020603050405020304" pitchFamily="18" charset="0"/>
                <a:ea typeface="Times New Roman" panose="02020603050405020304" pitchFamily="18" charset="0"/>
              </a:rPr>
              <a:t>tubing</a:t>
            </a:r>
            <a:r>
              <a:rPr lang="es-MX" sz="1800" dirty="0">
                <a:solidFill>
                  <a:srgbClr val="000000"/>
                </a:solidFill>
                <a:effectLst/>
                <a:latin typeface="Times New Roman" panose="02020603050405020304" pitchFamily="18" charset="0"/>
                <a:ea typeface="Times New Roman" panose="02020603050405020304" pitchFamily="18" charset="0"/>
              </a:rPr>
              <a:t>: 66,3 mm</a:t>
            </a:r>
            <a:endParaRPr lang="es-UY"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es-MX" sz="1800" dirty="0">
                <a:solidFill>
                  <a:srgbClr val="000000"/>
                </a:solidFill>
                <a:effectLst/>
                <a:latin typeface="Times New Roman" panose="02020603050405020304" pitchFamily="18" charset="0"/>
                <a:ea typeface="Times New Roman" panose="02020603050405020304" pitchFamily="18" charset="0"/>
              </a:rPr>
              <a:t>Diámetro exterior + aleta extendida en su totalidad: 65,8 mm</a:t>
            </a:r>
            <a:endParaRPr lang="es-UY" sz="1800" dirty="0">
              <a:solidFill>
                <a:srgbClr val="000000"/>
              </a:solidFill>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800" dirty="0">
                <a:solidFill>
                  <a:srgbClr val="000000"/>
                </a:solidFill>
                <a:effectLst/>
                <a:latin typeface="Times New Roman" panose="02020603050405020304" pitchFamily="18" charset="0"/>
                <a:ea typeface="Times New Roman" panose="02020603050405020304" pitchFamily="18" charset="0"/>
              </a:rPr>
              <a:t>La prueba de inserción realizada no es válida ya que el ancla ingresó al </a:t>
            </a:r>
            <a:r>
              <a:rPr lang="es-MX" sz="1800" dirty="0" err="1">
                <a:solidFill>
                  <a:srgbClr val="000000"/>
                </a:solidFill>
                <a:effectLst/>
                <a:latin typeface="Times New Roman" panose="02020603050405020304" pitchFamily="18" charset="0"/>
                <a:ea typeface="Times New Roman" panose="02020603050405020304" pitchFamily="18" charset="0"/>
              </a:rPr>
              <a:t>tubing</a:t>
            </a:r>
            <a:r>
              <a:rPr lang="es-MX" sz="1800" dirty="0">
                <a:solidFill>
                  <a:srgbClr val="000000"/>
                </a:solidFill>
                <a:effectLst/>
                <a:latin typeface="Times New Roman" panose="02020603050405020304" pitchFamily="18" charset="0"/>
                <a:ea typeface="Times New Roman" panose="02020603050405020304" pitchFamily="18" charset="0"/>
              </a:rPr>
              <a:t> sin necesidad de cerrar la aleta y por ende, al realizar el giro del ancla hacia ambos lados no se observó anclaje en ningún tramo.</a:t>
            </a:r>
            <a:endParaRPr lang="es-UY" sz="1800" dirty="0">
              <a:solidFill>
                <a:srgbClr val="000000"/>
              </a:solidFill>
              <a:effectLst/>
              <a:latin typeface="Times New Roman" panose="02020603050405020304" pitchFamily="18" charset="0"/>
              <a:ea typeface="Times New Roman" panose="02020603050405020304" pitchFamily="18" charset="0"/>
            </a:endParaRPr>
          </a:p>
          <a:p>
            <a:endParaRPr lang="es-AR" dirty="0"/>
          </a:p>
        </p:txBody>
      </p:sp>
      <p:sp>
        <p:nvSpPr>
          <p:cNvPr id="4" name="Slide Number Placeholder 3"/>
          <p:cNvSpPr>
            <a:spLocks noGrp="1"/>
          </p:cNvSpPr>
          <p:nvPr>
            <p:ph type="sldNum" sz="quarter" idx="5"/>
          </p:nvPr>
        </p:nvSpPr>
        <p:spPr/>
        <p:txBody>
          <a:bodyPr/>
          <a:lstStyle/>
          <a:p>
            <a:fld id="{D327AD7A-4289-4581-A576-CE9E37019DE1}" type="slidenum">
              <a:rPr lang="es-AR" smtClean="0"/>
              <a:t>3</a:t>
            </a:fld>
            <a:endParaRPr lang="es-AR"/>
          </a:p>
        </p:txBody>
      </p:sp>
    </p:spTree>
    <p:extLst>
      <p:ext uri="{BB962C8B-B14F-4D97-AF65-F5344CB8AC3E}">
        <p14:creationId xmlns:p14="http://schemas.microsoft.com/office/powerpoint/2010/main" val="2609349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UY" sz="1800" dirty="0">
                <a:solidFill>
                  <a:srgbClr val="000000"/>
                </a:solidFill>
                <a:effectLst/>
                <a:latin typeface="Times New Roman" panose="02020603050405020304" pitchFamily="18" charset="0"/>
                <a:ea typeface="Times New Roman" panose="02020603050405020304" pitchFamily="18" charset="0"/>
              </a:rPr>
              <a:t>Dimensional y funcionalmente el ancla de torque (con las mejoras incorporadas), demostró agarre y penetración suficiente en el revestimiento sin dañar o marcar el acero del </a:t>
            </a:r>
            <a:r>
              <a:rPr lang="es-UY" sz="1800" dirty="0" err="1">
                <a:solidFill>
                  <a:srgbClr val="000000"/>
                </a:solidFill>
                <a:effectLst/>
                <a:latin typeface="Times New Roman" panose="02020603050405020304" pitchFamily="18" charset="0"/>
                <a:ea typeface="Times New Roman" panose="02020603050405020304" pitchFamily="18" charset="0"/>
              </a:rPr>
              <a:t>tubing</a:t>
            </a:r>
            <a:r>
              <a:rPr lang="es-UY" sz="1800" dirty="0">
                <a:solidFill>
                  <a:srgbClr val="000000"/>
                </a:solidFill>
                <a:effectLst/>
                <a:latin typeface="Times New Roman" panose="02020603050405020304" pitchFamily="18" charset="0"/>
                <a:ea typeface="Times New Roman" panose="02020603050405020304" pitchFamily="18" charset="0"/>
              </a:rPr>
              <a:t>. Por lo tanto, siempre que el </a:t>
            </a:r>
            <a:r>
              <a:rPr lang="es-UY" sz="1800" dirty="0" err="1">
                <a:solidFill>
                  <a:srgbClr val="000000"/>
                </a:solidFill>
                <a:effectLst/>
                <a:latin typeface="Times New Roman" panose="02020603050405020304" pitchFamily="18" charset="0"/>
                <a:ea typeface="Times New Roman" panose="02020603050405020304" pitchFamily="18" charset="0"/>
              </a:rPr>
              <a:t>tubing</a:t>
            </a:r>
            <a:r>
              <a:rPr lang="es-UY" sz="1800" dirty="0">
                <a:solidFill>
                  <a:srgbClr val="000000"/>
                </a:solidFill>
                <a:effectLst/>
                <a:latin typeface="Times New Roman" panose="02020603050405020304" pitchFamily="18" charset="0"/>
                <a:ea typeface="Times New Roman" panose="02020603050405020304" pitchFamily="18" charset="0"/>
              </a:rPr>
              <a:t> que tenga la adherencia adecuada entre el revestimiento y el acero no se esperaría problemas, sin embargo, esto es algo que no se pudiese garantizar siempre.</a:t>
            </a:r>
          </a:p>
          <a:p>
            <a:endParaRPr lang="es-AR" dirty="0"/>
          </a:p>
        </p:txBody>
      </p:sp>
      <p:sp>
        <p:nvSpPr>
          <p:cNvPr id="4" name="Slide Number Placeholder 3"/>
          <p:cNvSpPr>
            <a:spLocks noGrp="1"/>
          </p:cNvSpPr>
          <p:nvPr>
            <p:ph type="sldNum" sz="quarter" idx="5"/>
          </p:nvPr>
        </p:nvSpPr>
        <p:spPr/>
        <p:txBody>
          <a:bodyPr/>
          <a:lstStyle/>
          <a:p>
            <a:fld id="{D327AD7A-4289-4581-A576-CE9E37019DE1}" type="slidenum">
              <a:rPr lang="es-AR" smtClean="0"/>
              <a:t>4</a:t>
            </a:fld>
            <a:endParaRPr lang="es-AR"/>
          </a:p>
        </p:txBody>
      </p:sp>
    </p:spTree>
    <p:extLst>
      <p:ext uri="{BB962C8B-B14F-4D97-AF65-F5344CB8AC3E}">
        <p14:creationId xmlns:p14="http://schemas.microsoft.com/office/powerpoint/2010/main" val="3364463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5"/>
          </p:nvPr>
        </p:nvSpPr>
        <p:spPr/>
        <p:txBody>
          <a:bodyPr/>
          <a:lstStyle/>
          <a:p>
            <a:fld id="{D327AD7A-4289-4581-A576-CE9E37019DE1}" type="slidenum">
              <a:rPr lang="es-AR" smtClean="0"/>
              <a:t>5</a:t>
            </a:fld>
            <a:endParaRPr lang="es-AR"/>
          </a:p>
        </p:txBody>
      </p:sp>
    </p:spTree>
    <p:extLst>
      <p:ext uri="{BB962C8B-B14F-4D97-AF65-F5344CB8AC3E}">
        <p14:creationId xmlns:p14="http://schemas.microsoft.com/office/powerpoint/2010/main" val="2279175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AR"/>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1567801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AR"/>
          </a:p>
        </p:txBody>
      </p:sp>
      <p:sp>
        <p:nvSpPr>
          <p:cNvPr id="3" name="Marcador de texto vertical 2"/>
          <p:cNvSpPr>
            <a:spLocks noGrp="1"/>
          </p:cNvSpPr>
          <p:nvPr>
            <p:ph type="body" orient="vert" idx="1"/>
          </p:nvPr>
        </p:nvSpPr>
        <p:spPr>
          <a:xfrm>
            <a:off x="838200" y="1825625"/>
            <a:ext cx="10515600" cy="4351338"/>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AR"/>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195082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a:prstGeom prst="rect">
            <a:avLst/>
          </a:prstGeom>
        </p:spPr>
        <p:txBody>
          <a:bodyPr vert="eaVert"/>
          <a:lstStyle/>
          <a:p>
            <a:r>
              <a:rPr lang="es-ES"/>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AR"/>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51224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AR"/>
          </a:p>
        </p:txBody>
      </p:sp>
      <p:sp>
        <p:nvSpPr>
          <p:cNvPr id="3" name="Marcador de contenido 2"/>
          <p:cNvSpPr>
            <a:spLocks noGrp="1"/>
          </p:cNvSpPr>
          <p:nvPr>
            <p:ph idx="1"/>
          </p:nvPr>
        </p:nvSpPr>
        <p:spPr>
          <a:xfrm>
            <a:off x="838200" y="1825625"/>
            <a:ext cx="10515600" cy="435133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AR"/>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4008884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a:prstGeom prst="rect">
            <a:avLst/>
          </a:prstGeom>
        </p:spPr>
        <p:txBody>
          <a:bodyPr anchor="b"/>
          <a:lstStyle>
            <a:lvl1pPr>
              <a:defRPr sz="6000"/>
            </a:lvl1pPr>
          </a:lstStyle>
          <a:p>
            <a:r>
              <a:rPr lang="es-ES"/>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AR"/>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161913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p:cNvSpPr>
            <a:spLocks noGrp="1"/>
          </p:cNvSpPr>
          <p:nvPr>
            <p:ph sz="half" idx="2"/>
          </p:nvPr>
        </p:nvSpPr>
        <p:spPr>
          <a:xfrm>
            <a:off x="6172200" y="1825625"/>
            <a:ext cx="5181600" cy="435133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AR"/>
          </a:p>
        </p:txBody>
      </p:sp>
      <p:sp>
        <p:nvSpPr>
          <p:cNvPr id="7" name="Marcador de número de diapositiva 6"/>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265328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a:prstGeom prst="rect">
            <a:avLst/>
          </a:prstGeom>
        </p:spPr>
        <p:txBody>
          <a:bodyPr/>
          <a:lstStyle/>
          <a:p>
            <a:r>
              <a:rPr lang="es-ES"/>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8" name="Marcador de pie de página 7"/>
          <p:cNvSpPr>
            <a:spLocks noGrp="1"/>
          </p:cNvSpPr>
          <p:nvPr>
            <p:ph type="ftr" sz="quarter" idx="11"/>
          </p:nvPr>
        </p:nvSpPr>
        <p:spPr>
          <a:xfrm>
            <a:off x="4038600" y="6356350"/>
            <a:ext cx="4114800" cy="365125"/>
          </a:xfrm>
          <a:prstGeom prst="rect">
            <a:avLst/>
          </a:prstGeom>
        </p:spPr>
        <p:txBody>
          <a:bodyPr/>
          <a:lstStyle/>
          <a:p>
            <a:endParaRPr lang="es-AR"/>
          </a:p>
        </p:txBody>
      </p:sp>
      <p:sp>
        <p:nvSpPr>
          <p:cNvPr id="9" name="Marcador de número de diapositiva 8"/>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277191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AR"/>
          </a:p>
        </p:txBody>
      </p:sp>
      <p:sp>
        <p:nvSpPr>
          <p:cNvPr id="3" name="Marcador de fecha 2"/>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4" name="Marcador de pie de página 3"/>
          <p:cNvSpPr>
            <a:spLocks noGrp="1"/>
          </p:cNvSpPr>
          <p:nvPr>
            <p:ph type="ftr" sz="quarter" idx="11"/>
          </p:nvPr>
        </p:nvSpPr>
        <p:spPr>
          <a:xfrm>
            <a:off x="4038600" y="6356350"/>
            <a:ext cx="4114800" cy="365125"/>
          </a:xfrm>
          <a:prstGeom prst="rect">
            <a:avLst/>
          </a:prstGeom>
        </p:spPr>
        <p:txBody>
          <a:bodyPr/>
          <a:lstStyle/>
          <a:p>
            <a:endParaRPr lang="es-AR"/>
          </a:p>
        </p:txBody>
      </p:sp>
      <p:sp>
        <p:nvSpPr>
          <p:cNvPr id="5" name="Marcador de número de diapositiva 4"/>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2020613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3" name="Marcador de pie de página 2"/>
          <p:cNvSpPr>
            <a:spLocks noGrp="1"/>
          </p:cNvSpPr>
          <p:nvPr>
            <p:ph type="ftr" sz="quarter" idx="11"/>
          </p:nvPr>
        </p:nvSpPr>
        <p:spPr>
          <a:xfrm>
            <a:off x="4038600" y="6356350"/>
            <a:ext cx="4114800" cy="365125"/>
          </a:xfrm>
          <a:prstGeom prst="rect">
            <a:avLst/>
          </a:prstGeom>
        </p:spPr>
        <p:txBody>
          <a:bodyPr/>
          <a:lstStyle/>
          <a:p>
            <a:endParaRPr lang="es-AR"/>
          </a:p>
        </p:txBody>
      </p:sp>
      <p:sp>
        <p:nvSpPr>
          <p:cNvPr id="4" name="Marcador de número de diapositiva 3"/>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1732872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AR"/>
          </a:p>
        </p:txBody>
      </p:sp>
      <p:sp>
        <p:nvSpPr>
          <p:cNvPr id="7" name="Marcador de número de diapositiva 6"/>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654523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E78E2F5B-277F-43C1-8D0F-B057777ABF0D}" type="datetimeFigureOut">
              <a:rPr lang="es-AR" smtClean="0"/>
              <a:t>7/11/2023</a:t>
            </a:fld>
            <a:endParaRPr lang="es-AR"/>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AR"/>
          </a:p>
        </p:txBody>
      </p:sp>
      <p:sp>
        <p:nvSpPr>
          <p:cNvPr id="7" name="Marcador de número de diapositiva 6"/>
          <p:cNvSpPr>
            <a:spLocks noGrp="1"/>
          </p:cNvSpPr>
          <p:nvPr>
            <p:ph type="sldNum" sz="quarter" idx="12"/>
          </p:nvPr>
        </p:nvSpPr>
        <p:spPr>
          <a:xfrm>
            <a:off x="8610600" y="6356350"/>
            <a:ext cx="2743200" cy="365125"/>
          </a:xfrm>
          <a:prstGeom prst="rect">
            <a:avLst/>
          </a:prstGeom>
        </p:spPr>
        <p:txBody>
          <a:bodyPr/>
          <a:lstStyle/>
          <a:p>
            <a:fld id="{B07A84DF-77A3-4E82-B62C-977FB6CD7776}" type="slidenum">
              <a:rPr lang="es-AR" smtClean="0"/>
              <a:t>‹#›</a:t>
            </a:fld>
            <a:endParaRPr lang="es-AR"/>
          </a:p>
        </p:txBody>
      </p:sp>
    </p:spTree>
    <p:extLst>
      <p:ext uri="{BB962C8B-B14F-4D97-AF65-F5344CB8AC3E}">
        <p14:creationId xmlns:p14="http://schemas.microsoft.com/office/powerpoint/2010/main" val="612634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742" y="168231"/>
            <a:ext cx="1743470" cy="669969"/>
          </a:xfrm>
          <a:prstGeom prst="rect">
            <a:avLst/>
          </a:prstGeom>
        </p:spPr>
      </p:pic>
      <p:pic>
        <p:nvPicPr>
          <p:cNvPr id="8" name="Imagen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988999" y="364277"/>
            <a:ext cx="1813534" cy="277876"/>
          </a:xfrm>
          <a:prstGeom prst="rect">
            <a:avLst/>
          </a:prstGeom>
        </p:spPr>
      </p:pic>
      <p:pic>
        <p:nvPicPr>
          <p:cNvPr id="9" name="Imagen 8"/>
          <p:cNvPicPr>
            <a:picLocks noChangeAspect="1"/>
          </p:cNvPicPr>
          <p:nvPr userDrawn="1"/>
        </p:nvPicPr>
        <p:blipFill rotWithShape="1">
          <a:blip r:embed="rId15">
            <a:extLst>
              <a:ext uri="{28A0092B-C50C-407E-A947-70E740481C1C}">
                <a14:useLocalDpi xmlns:a14="http://schemas.microsoft.com/office/drawing/2010/main" val="0"/>
              </a:ext>
            </a:extLst>
          </a:blip>
          <a:srcRect l="80543"/>
          <a:stretch/>
        </p:blipFill>
        <p:spPr>
          <a:xfrm>
            <a:off x="5088466" y="283452"/>
            <a:ext cx="1478578" cy="554748"/>
          </a:xfrm>
          <a:prstGeom prst="rect">
            <a:avLst/>
          </a:prstGeom>
        </p:spPr>
      </p:pic>
    </p:spTree>
    <p:extLst>
      <p:ext uri="{BB962C8B-B14F-4D97-AF65-F5344CB8AC3E}">
        <p14:creationId xmlns:p14="http://schemas.microsoft.com/office/powerpoint/2010/main" val="2543953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sz="4800" b="1" dirty="0"/>
              <a:t>PCP insertable en tubing revestido</a:t>
            </a:r>
            <a:endParaRPr lang="es-AR" b="1" dirty="0"/>
          </a:p>
        </p:txBody>
      </p:sp>
    </p:spTree>
    <p:extLst>
      <p:ext uri="{BB962C8B-B14F-4D97-AF65-F5344CB8AC3E}">
        <p14:creationId xmlns:p14="http://schemas.microsoft.com/office/powerpoint/2010/main" val="350786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B01DE-E661-4478-8653-0EB480C36EC7}"/>
              </a:ext>
            </a:extLst>
          </p:cNvPr>
          <p:cNvSpPr>
            <a:spLocks noGrp="1"/>
          </p:cNvSpPr>
          <p:nvPr>
            <p:ph type="title"/>
          </p:nvPr>
        </p:nvSpPr>
        <p:spPr>
          <a:xfrm>
            <a:off x="838200" y="982133"/>
            <a:ext cx="10515600" cy="708555"/>
          </a:xfrm>
        </p:spPr>
        <p:txBody>
          <a:bodyPr/>
          <a:lstStyle/>
          <a:p>
            <a:r>
              <a:rPr lang="es-AR" b="1" dirty="0"/>
              <a:t>Introducción</a:t>
            </a:r>
          </a:p>
        </p:txBody>
      </p:sp>
      <p:sp>
        <p:nvSpPr>
          <p:cNvPr id="3" name="Content Placeholder 2">
            <a:extLst>
              <a:ext uri="{FF2B5EF4-FFF2-40B4-BE49-F238E27FC236}">
                <a16:creationId xmlns:a16="http://schemas.microsoft.com/office/drawing/2014/main" id="{D2255270-0013-4345-90B2-DF559CD3D3E1}"/>
              </a:ext>
            </a:extLst>
          </p:cNvPr>
          <p:cNvSpPr>
            <a:spLocks noGrp="1"/>
          </p:cNvSpPr>
          <p:nvPr>
            <p:ph idx="1"/>
          </p:nvPr>
        </p:nvSpPr>
        <p:spPr/>
        <p:txBody>
          <a:bodyPr/>
          <a:lstStyle/>
          <a:p>
            <a:pPr algn="just"/>
            <a:r>
              <a:rPr lang="es-MX" sz="1800" dirty="0">
                <a:solidFill>
                  <a:srgbClr val="000000"/>
                </a:solidFill>
                <a:latin typeface="Times New Roman" panose="02020603050405020304" pitchFamily="18" charset="0"/>
                <a:ea typeface="Times New Roman" panose="02020603050405020304" pitchFamily="18" charset="0"/>
              </a:rPr>
              <a:t>El costo asociado a las operaciones de pulling es un componente de peso en el costo operativo total del campo.</a:t>
            </a:r>
          </a:p>
          <a:p>
            <a:pPr algn="just"/>
            <a:r>
              <a:rPr lang="es-MX" sz="1800" dirty="0">
                <a:solidFill>
                  <a:srgbClr val="000000"/>
                </a:solidFill>
                <a:latin typeface="Times New Roman" panose="02020603050405020304" pitchFamily="18" charset="0"/>
                <a:ea typeface="Times New Roman" panose="02020603050405020304" pitchFamily="18" charset="0"/>
              </a:rPr>
              <a:t>Estos costos pueden optimizarse reduciendo los tiempo de maniobra, principalmente si se elimina la posibilidad de mover cañería de producción.</a:t>
            </a:r>
          </a:p>
          <a:p>
            <a:r>
              <a:rPr lang="es-UY" sz="1800" dirty="0">
                <a:solidFill>
                  <a:srgbClr val="000000"/>
                </a:solidFill>
                <a:effectLst/>
                <a:latin typeface="Times New Roman" panose="02020603050405020304" pitchFamily="18" charset="0"/>
                <a:ea typeface="Times New Roman" panose="02020603050405020304" pitchFamily="18" charset="0"/>
              </a:rPr>
              <a:t>En un campo donde </a:t>
            </a:r>
            <a:r>
              <a:rPr lang="es-UY" sz="1800" dirty="0">
                <a:solidFill>
                  <a:srgbClr val="000000"/>
                </a:solidFill>
                <a:latin typeface="Times New Roman" panose="02020603050405020304" pitchFamily="18" charset="0"/>
                <a:ea typeface="Times New Roman" panose="02020603050405020304" pitchFamily="18" charset="0"/>
              </a:rPr>
              <a:t>se opera exclusivamente PCP y la cañería de producción estándar es 3 ½” PEAD, e</a:t>
            </a:r>
            <a:r>
              <a:rPr lang="es-UY" sz="1800" dirty="0">
                <a:solidFill>
                  <a:srgbClr val="000000"/>
                </a:solidFill>
                <a:effectLst/>
                <a:latin typeface="Times New Roman" panose="02020603050405020304" pitchFamily="18" charset="0"/>
                <a:ea typeface="Times New Roman" panose="02020603050405020304" pitchFamily="18" charset="0"/>
              </a:rPr>
              <a:t>l desafío consiste en:</a:t>
            </a:r>
            <a:endParaRPr lang="es-UY" sz="1000" dirty="0">
              <a:solidFill>
                <a:srgbClr val="000000"/>
              </a:solidFill>
              <a:effectLst/>
              <a:latin typeface="Times New Roman" panose="02020603050405020304" pitchFamily="18" charset="0"/>
              <a:ea typeface="Times New Roman" panose="02020603050405020304" pitchFamily="18" charset="0"/>
            </a:endParaRPr>
          </a:p>
          <a:p>
            <a:pPr lvl="1"/>
            <a:r>
              <a:rPr lang="es-UY" sz="1800" dirty="0">
                <a:solidFill>
                  <a:srgbClr val="000000"/>
                </a:solidFill>
                <a:effectLst/>
                <a:latin typeface="Times New Roman" panose="02020603050405020304" pitchFamily="18" charset="0"/>
                <a:ea typeface="Times New Roman" panose="02020603050405020304" pitchFamily="18" charset="0"/>
              </a:rPr>
              <a:t>Desarrollar sistemas de anclajes que permitan ubicar las bombas dentro de cañerías revestidas.</a:t>
            </a:r>
          </a:p>
          <a:p>
            <a:pPr lvl="1"/>
            <a:r>
              <a:rPr lang="es-UY" sz="1800" dirty="0">
                <a:solidFill>
                  <a:srgbClr val="000000"/>
                </a:solidFill>
                <a:latin typeface="Times New Roman" panose="02020603050405020304" pitchFamily="18" charset="0"/>
                <a:ea typeface="Times New Roman" panose="02020603050405020304" pitchFamily="18" charset="0"/>
              </a:rPr>
              <a:t>El anclaje debe</a:t>
            </a:r>
            <a:r>
              <a:rPr lang="es-UY" sz="1800" dirty="0">
                <a:solidFill>
                  <a:srgbClr val="000000"/>
                </a:solidFill>
                <a:effectLst/>
                <a:latin typeface="Times New Roman" panose="02020603050405020304" pitchFamily="18" charset="0"/>
                <a:ea typeface="Times New Roman" panose="02020603050405020304" pitchFamily="18" charset="0"/>
              </a:rPr>
              <a:t> proporcionar la resistencia mecánico y el sello hidráulico necesarios.</a:t>
            </a:r>
          </a:p>
          <a:p>
            <a:pPr lvl="1"/>
            <a:r>
              <a:rPr lang="es-UY" sz="1800" dirty="0">
                <a:solidFill>
                  <a:srgbClr val="000000"/>
                </a:solidFill>
                <a:latin typeface="Times New Roman" panose="02020603050405020304" pitchFamily="18" charset="0"/>
                <a:ea typeface="Times New Roman" panose="02020603050405020304" pitchFamily="18" charset="0"/>
              </a:rPr>
              <a:t>No debe </a:t>
            </a:r>
            <a:r>
              <a:rPr lang="es-UY" sz="1800" dirty="0">
                <a:solidFill>
                  <a:srgbClr val="000000"/>
                </a:solidFill>
                <a:effectLst/>
                <a:latin typeface="Times New Roman" panose="02020603050405020304" pitchFamily="18" charset="0"/>
                <a:ea typeface="Times New Roman" panose="02020603050405020304" pitchFamily="18" charset="0"/>
              </a:rPr>
              <a:t>comprometer la integridad del revestimiento.</a:t>
            </a:r>
          </a:p>
          <a:p>
            <a:pPr lvl="1"/>
            <a:endParaRPr lang="es-UY" sz="1800" dirty="0">
              <a:solidFill>
                <a:srgbClr val="000000"/>
              </a:solidFill>
              <a:effectLst/>
              <a:latin typeface="Times New Roman" panose="02020603050405020304" pitchFamily="18" charset="0"/>
              <a:ea typeface="Times New Roman" panose="02020603050405020304" pitchFamily="18" charset="0"/>
            </a:endParaRPr>
          </a:p>
          <a:p>
            <a:r>
              <a:rPr lang="es-UY" sz="1800" dirty="0">
                <a:solidFill>
                  <a:srgbClr val="000000"/>
                </a:solidFill>
                <a:latin typeface="Times New Roman" panose="02020603050405020304" pitchFamily="18" charset="0"/>
                <a:ea typeface="Times New Roman" panose="02020603050405020304" pitchFamily="18" charset="0"/>
              </a:rPr>
              <a:t>Condiciones iniciales del desarrollo:</a:t>
            </a:r>
          </a:p>
          <a:p>
            <a:pPr lvl="1"/>
            <a:r>
              <a:rPr lang="es-UY" sz="1800" dirty="0">
                <a:solidFill>
                  <a:srgbClr val="000000"/>
                </a:solidFill>
                <a:effectLst/>
                <a:latin typeface="Times New Roman" panose="02020603050405020304" pitchFamily="18" charset="0"/>
                <a:ea typeface="Times New Roman" panose="02020603050405020304" pitchFamily="18" charset="0"/>
              </a:rPr>
              <a:t>Pozos de bajo caudal, hasta 10 m3/d, bombas 4-1200.</a:t>
            </a:r>
          </a:p>
          <a:p>
            <a:pPr lvl="1"/>
            <a:r>
              <a:rPr lang="es-UY" sz="1800" dirty="0">
                <a:solidFill>
                  <a:srgbClr val="000000"/>
                </a:solidFill>
                <a:latin typeface="Times New Roman" panose="02020603050405020304" pitchFamily="18" charset="0"/>
                <a:ea typeface="Times New Roman" panose="02020603050405020304" pitchFamily="18" charset="0"/>
              </a:rPr>
              <a:t>ID tubing revestido 67 </a:t>
            </a:r>
            <a:r>
              <a:rPr lang="es-UY" sz="1800" dirty="0" err="1">
                <a:solidFill>
                  <a:srgbClr val="000000"/>
                </a:solidFill>
                <a:latin typeface="Times New Roman" panose="02020603050405020304" pitchFamily="18" charset="0"/>
                <a:ea typeface="Times New Roman" panose="02020603050405020304" pitchFamily="18" charset="0"/>
              </a:rPr>
              <a:t>mm.</a:t>
            </a:r>
            <a:endParaRPr lang="es-UY" sz="1800" dirty="0">
              <a:solidFill>
                <a:srgbClr val="000000"/>
              </a:solidFill>
              <a:effectLst/>
              <a:latin typeface="Times New Roman" panose="02020603050405020304" pitchFamily="18" charset="0"/>
              <a:ea typeface="Times New Roman" panose="02020603050405020304" pitchFamily="18" charset="0"/>
            </a:endParaRPr>
          </a:p>
          <a:p>
            <a:pPr lvl="1"/>
            <a:endParaRPr lang="es-UY" sz="1800" dirty="0">
              <a:solidFill>
                <a:srgbClr val="000000"/>
              </a:solidFill>
              <a:effectLst/>
              <a:latin typeface="Times New Roman" panose="02020603050405020304" pitchFamily="18" charset="0"/>
              <a:ea typeface="Times New Roman" panose="02020603050405020304" pitchFamily="18" charset="0"/>
            </a:endParaRPr>
          </a:p>
          <a:p>
            <a:endParaRPr lang="es-UY" sz="2200" dirty="0">
              <a:solidFill>
                <a:srgbClr val="000000"/>
              </a:solidFill>
              <a:effectLst/>
              <a:latin typeface="Times New Roman" panose="02020603050405020304" pitchFamily="18" charset="0"/>
              <a:ea typeface="Times New Roman" panose="02020603050405020304" pitchFamily="18" charset="0"/>
            </a:endParaRPr>
          </a:p>
          <a:p>
            <a:endParaRPr lang="es-UY" sz="1800" dirty="0">
              <a:solidFill>
                <a:srgbClr val="000000"/>
              </a:solidFill>
              <a:effectLst/>
              <a:latin typeface="Times New Roman" panose="02020603050405020304" pitchFamily="18" charset="0"/>
              <a:ea typeface="Times New Roman" panose="02020603050405020304" pitchFamily="18" charset="0"/>
            </a:endParaRPr>
          </a:p>
          <a:p>
            <a:pPr algn="just"/>
            <a:endParaRPr lang="es-UY"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44947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B01DE-E661-4478-8653-0EB480C36EC7}"/>
              </a:ext>
            </a:extLst>
          </p:cNvPr>
          <p:cNvSpPr>
            <a:spLocks noGrp="1"/>
          </p:cNvSpPr>
          <p:nvPr>
            <p:ph type="title"/>
          </p:nvPr>
        </p:nvSpPr>
        <p:spPr>
          <a:xfrm>
            <a:off x="838200" y="982133"/>
            <a:ext cx="10515600" cy="708555"/>
          </a:xfrm>
        </p:spPr>
        <p:txBody>
          <a:bodyPr/>
          <a:lstStyle/>
          <a:p>
            <a:r>
              <a:rPr lang="es-AR" b="1" dirty="0"/>
              <a:t>Antecedentes</a:t>
            </a:r>
          </a:p>
        </p:txBody>
      </p:sp>
      <p:sp>
        <p:nvSpPr>
          <p:cNvPr id="3" name="Content Placeholder 2">
            <a:extLst>
              <a:ext uri="{FF2B5EF4-FFF2-40B4-BE49-F238E27FC236}">
                <a16:creationId xmlns:a16="http://schemas.microsoft.com/office/drawing/2014/main" id="{D2255270-0013-4345-90B2-DF559CD3D3E1}"/>
              </a:ext>
            </a:extLst>
          </p:cNvPr>
          <p:cNvSpPr>
            <a:spLocks noGrp="1"/>
          </p:cNvSpPr>
          <p:nvPr>
            <p:ph idx="1"/>
          </p:nvPr>
        </p:nvSpPr>
        <p:spPr/>
        <p:txBody>
          <a:bodyPr/>
          <a:lstStyle/>
          <a:p>
            <a:pPr algn="just"/>
            <a:r>
              <a:rPr lang="es-MX" sz="1800" dirty="0">
                <a:solidFill>
                  <a:srgbClr val="000000"/>
                </a:solidFill>
                <a:effectLst/>
                <a:latin typeface="Times New Roman" panose="02020603050405020304" pitchFamily="18" charset="0"/>
                <a:ea typeface="Times New Roman" panose="02020603050405020304" pitchFamily="18" charset="0"/>
              </a:rPr>
              <a:t>Las tecnologías disponibles en el mercado se basan en un doble anclaje:</a:t>
            </a:r>
            <a:endParaRPr lang="es-UY" sz="1800" dirty="0">
              <a:solidFill>
                <a:srgbClr val="000000"/>
              </a:solidFill>
              <a:effectLst/>
              <a:latin typeface="Times New Roman" panose="02020603050405020304" pitchFamily="18" charset="0"/>
              <a:ea typeface="Times New Roman" panose="02020603050405020304" pitchFamily="18" charset="0"/>
            </a:endParaRPr>
          </a:p>
          <a:p>
            <a:pPr marL="800100" lvl="1" indent="-342900" algn="just">
              <a:buFont typeface="+mj-lt"/>
              <a:buAutoNum type="arabicPeriod"/>
            </a:pPr>
            <a:r>
              <a:rPr lang="es-MX" sz="1800" dirty="0">
                <a:solidFill>
                  <a:srgbClr val="000000"/>
                </a:solidFill>
                <a:effectLst/>
                <a:latin typeface="Times New Roman" panose="02020603050405020304" pitchFamily="18" charset="0"/>
                <a:ea typeface="Times New Roman" panose="02020603050405020304" pitchFamily="18" charset="0"/>
              </a:rPr>
              <a:t>Superior: hidráulico a copas.</a:t>
            </a:r>
            <a:endParaRPr lang="es-UY" sz="1800" dirty="0">
              <a:solidFill>
                <a:srgbClr val="000000"/>
              </a:solidFill>
              <a:effectLst/>
              <a:latin typeface="Times New Roman" panose="02020603050405020304" pitchFamily="18" charset="0"/>
              <a:ea typeface="Times New Roman" panose="02020603050405020304" pitchFamily="18" charset="0"/>
            </a:endParaRPr>
          </a:p>
          <a:p>
            <a:pPr marL="800100" lvl="1" indent="-342900" algn="just">
              <a:buFont typeface="+mj-lt"/>
              <a:buAutoNum type="arabicPeriod"/>
            </a:pPr>
            <a:r>
              <a:rPr lang="es-MX" sz="1800" dirty="0">
                <a:solidFill>
                  <a:srgbClr val="000000"/>
                </a:solidFill>
                <a:effectLst/>
                <a:latin typeface="Times New Roman" panose="02020603050405020304" pitchFamily="18" charset="0"/>
                <a:ea typeface="Times New Roman" panose="02020603050405020304" pitchFamily="18" charset="0"/>
              </a:rPr>
              <a:t>Inferior: mecánico con ancla de torque con aleta (TX).</a:t>
            </a:r>
            <a:endParaRPr lang="es-UY" sz="1800" dirty="0">
              <a:solidFill>
                <a:srgbClr val="000000"/>
              </a:solidFill>
              <a:effectLst/>
              <a:latin typeface="Times New Roman" panose="02020603050405020304" pitchFamily="18" charset="0"/>
              <a:ea typeface="Times New Roman" panose="02020603050405020304" pitchFamily="18" charset="0"/>
            </a:endParaRPr>
          </a:p>
        </p:txBody>
      </p:sp>
      <p:pic>
        <p:nvPicPr>
          <p:cNvPr id="6" name="Picture 10">
            <a:extLst>
              <a:ext uri="{FF2B5EF4-FFF2-40B4-BE49-F238E27FC236}">
                <a16:creationId xmlns:a16="http://schemas.microsoft.com/office/drawing/2014/main" id="{A979F9E0-369E-4B74-A231-10A8EB5FC04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63" t="9884" r="1809" b="54238"/>
          <a:stretch/>
        </p:blipFill>
        <p:spPr bwMode="auto">
          <a:xfrm>
            <a:off x="138538" y="3429000"/>
            <a:ext cx="6956608" cy="1959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A close-up of a coil&#10;&#10;Description automatically generated with medium confidence">
            <a:extLst>
              <a:ext uri="{FF2B5EF4-FFF2-40B4-BE49-F238E27FC236}">
                <a16:creationId xmlns:a16="http://schemas.microsoft.com/office/drawing/2014/main" id="{ADEB70DB-0EA4-4399-B23F-77890194CB51}"/>
              </a:ext>
            </a:extLst>
          </p:cNvPr>
          <p:cNvPicPr>
            <a:picLocks noChangeAspect="1"/>
          </p:cNvPicPr>
          <p:nvPr/>
        </p:nvPicPr>
        <p:blipFill>
          <a:blip r:embed="rId4"/>
          <a:stretch>
            <a:fillRect/>
          </a:stretch>
        </p:blipFill>
        <p:spPr>
          <a:xfrm>
            <a:off x="7842684" y="2455070"/>
            <a:ext cx="2548890" cy="2218055"/>
          </a:xfrm>
          <a:prstGeom prst="rect">
            <a:avLst/>
          </a:prstGeom>
        </p:spPr>
      </p:pic>
      <p:pic>
        <p:nvPicPr>
          <p:cNvPr id="8" name="Picture 7" descr="A close-up of a cylinder&#10;&#10;Description automatically generated with medium confidence">
            <a:extLst>
              <a:ext uri="{FF2B5EF4-FFF2-40B4-BE49-F238E27FC236}">
                <a16:creationId xmlns:a16="http://schemas.microsoft.com/office/drawing/2014/main" id="{3D5D8429-7B73-42CC-99F2-FD109C41287B}"/>
              </a:ext>
            </a:extLst>
          </p:cNvPr>
          <p:cNvPicPr>
            <a:picLocks noChangeAspect="1"/>
          </p:cNvPicPr>
          <p:nvPr/>
        </p:nvPicPr>
        <p:blipFill>
          <a:blip r:embed="rId5"/>
          <a:stretch>
            <a:fillRect/>
          </a:stretch>
        </p:blipFill>
        <p:spPr>
          <a:xfrm>
            <a:off x="10465918" y="2478565"/>
            <a:ext cx="888365" cy="2194560"/>
          </a:xfrm>
          <a:prstGeom prst="rect">
            <a:avLst/>
          </a:prstGeom>
        </p:spPr>
      </p:pic>
      <p:pic>
        <p:nvPicPr>
          <p:cNvPr id="9" name="Picture 8" descr="A picture containing outdoor, pipe, ground, cylinder&#10;&#10;Description automatically generated">
            <a:extLst>
              <a:ext uri="{FF2B5EF4-FFF2-40B4-BE49-F238E27FC236}">
                <a16:creationId xmlns:a16="http://schemas.microsoft.com/office/drawing/2014/main" id="{66DD2011-B466-4823-907B-35AB4840B5B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30903" y="4910683"/>
            <a:ext cx="2217420" cy="1693545"/>
          </a:xfrm>
          <a:prstGeom prst="rect">
            <a:avLst/>
          </a:prstGeom>
          <a:noFill/>
          <a:ln>
            <a:noFill/>
          </a:ln>
        </p:spPr>
      </p:pic>
      <p:pic>
        <p:nvPicPr>
          <p:cNvPr id="10" name="Picture 9" descr="A picture containing device, caliper, text, scale&#10;&#10;Description automatically generated">
            <a:extLst>
              <a:ext uri="{FF2B5EF4-FFF2-40B4-BE49-F238E27FC236}">
                <a16:creationId xmlns:a16="http://schemas.microsoft.com/office/drawing/2014/main" id="{1B6965F4-D545-4A16-A4E8-8B493445C993}"/>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790145" y="4910683"/>
            <a:ext cx="3173730" cy="1692910"/>
          </a:xfrm>
          <a:prstGeom prst="rect">
            <a:avLst/>
          </a:prstGeom>
          <a:noFill/>
          <a:ln>
            <a:noFill/>
          </a:ln>
        </p:spPr>
      </p:pic>
    </p:spTree>
    <p:extLst>
      <p:ext uri="{BB962C8B-B14F-4D97-AF65-F5344CB8AC3E}">
        <p14:creationId xmlns:p14="http://schemas.microsoft.com/office/powerpoint/2010/main" val="3001026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B01DE-E661-4478-8653-0EB480C36EC7}"/>
              </a:ext>
            </a:extLst>
          </p:cNvPr>
          <p:cNvSpPr>
            <a:spLocks noGrp="1"/>
          </p:cNvSpPr>
          <p:nvPr>
            <p:ph type="title"/>
          </p:nvPr>
        </p:nvSpPr>
        <p:spPr>
          <a:xfrm>
            <a:off x="838200" y="982133"/>
            <a:ext cx="10515600" cy="708555"/>
          </a:xfrm>
        </p:spPr>
        <p:txBody>
          <a:bodyPr/>
          <a:lstStyle/>
          <a:p>
            <a:r>
              <a:rPr lang="es-AR" b="1" dirty="0"/>
              <a:t>Diseños especiales</a:t>
            </a:r>
          </a:p>
        </p:txBody>
      </p:sp>
      <p:sp>
        <p:nvSpPr>
          <p:cNvPr id="3" name="Content Placeholder 2">
            <a:extLst>
              <a:ext uri="{FF2B5EF4-FFF2-40B4-BE49-F238E27FC236}">
                <a16:creationId xmlns:a16="http://schemas.microsoft.com/office/drawing/2014/main" id="{D2255270-0013-4345-90B2-DF559CD3D3E1}"/>
              </a:ext>
            </a:extLst>
          </p:cNvPr>
          <p:cNvSpPr>
            <a:spLocks noGrp="1"/>
          </p:cNvSpPr>
          <p:nvPr>
            <p:ph idx="1"/>
          </p:nvPr>
        </p:nvSpPr>
        <p:spPr/>
        <p:txBody>
          <a:bodyPr/>
          <a:lstStyle/>
          <a:p>
            <a:pPr algn="just">
              <a:spcBef>
                <a:spcPts val="600"/>
              </a:spcBef>
              <a:spcAft>
                <a:spcPts val="600"/>
              </a:spcAft>
            </a:pPr>
            <a:r>
              <a:rPr lang="es-MX" sz="1800" b="1" i="1" u="sng"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Primer diseño</a:t>
            </a:r>
            <a:endParaRPr lang="es-UY" sz="1800" b="1" i="1" u="sng"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es-MX" sz="1700" dirty="0">
                <a:solidFill>
                  <a:srgbClr val="000000"/>
                </a:solidFill>
                <a:effectLst/>
                <a:latin typeface="Times New Roman" panose="02020603050405020304" pitchFamily="18" charset="0"/>
                <a:ea typeface="Times New Roman" panose="02020603050405020304" pitchFamily="18" charset="0"/>
              </a:rPr>
              <a:t>Se rediseña un ancla de torque con 4 aletas que permita el agarre en el diámetro interior del tubing revestido.</a:t>
            </a:r>
            <a:endParaRPr lang="es-UY" sz="1700" dirty="0">
              <a:solidFill>
                <a:srgbClr val="000000"/>
              </a:solidFill>
              <a:effectLst/>
              <a:latin typeface="Times New Roman" panose="02020603050405020304" pitchFamily="18" charset="0"/>
              <a:ea typeface="Times New Roman" panose="02020603050405020304" pitchFamily="18" charset="0"/>
            </a:endParaRPr>
          </a:p>
          <a:p>
            <a:pPr algn="just"/>
            <a:r>
              <a:rPr lang="es-UY" sz="1700" dirty="0">
                <a:solidFill>
                  <a:srgbClr val="000000"/>
                </a:solidFill>
                <a:effectLst/>
                <a:latin typeface="Times New Roman" panose="02020603050405020304" pitchFamily="18" charset="0"/>
                <a:ea typeface="Times New Roman" panose="02020603050405020304" pitchFamily="18" charset="0"/>
              </a:rPr>
              <a:t>Ensayo:</a:t>
            </a:r>
          </a:p>
          <a:p>
            <a:pPr lvl="1" algn="just"/>
            <a:r>
              <a:rPr lang="es-MX" sz="1700" dirty="0">
                <a:solidFill>
                  <a:srgbClr val="000000"/>
                </a:solidFill>
                <a:effectLst/>
                <a:latin typeface="Times New Roman" panose="02020603050405020304" pitchFamily="18" charset="0"/>
                <a:ea typeface="Times New Roman" panose="02020603050405020304" pitchFamily="18" charset="0"/>
              </a:rPr>
              <a:t>Se introduce ancla</a:t>
            </a:r>
            <a:r>
              <a:rPr lang="es-MX" sz="1700" dirty="0">
                <a:solidFill>
                  <a:srgbClr val="000000"/>
                </a:solidFill>
                <a:latin typeface="Times New Roman" panose="02020603050405020304" pitchFamily="18" charset="0"/>
                <a:ea typeface="Times New Roman" panose="02020603050405020304" pitchFamily="18" charset="0"/>
              </a:rPr>
              <a:t>, </a:t>
            </a:r>
            <a:r>
              <a:rPr lang="es-MX" sz="1700" dirty="0">
                <a:solidFill>
                  <a:srgbClr val="000000"/>
                </a:solidFill>
                <a:effectLst/>
                <a:latin typeface="Times New Roman" panose="02020603050405020304" pitchFamily="18" charset="0"/>
                <a:ea typeface="Times New Roman" panose="02020603050405020304" pitchFamily="18" charset="0"/>
              </a:rPr>
              <a:t>se aplica un torque inicial de 300 ft-</a:t>
            </a:r>
            <a:r>
              <a:rPr lang="es-MX" sz="1700" dirty="0" err="1">
                <a:solidFill>
                  <a:srgbClr val="000000"/>
                </a:solidFill>
                <a:effectLst/>
                <a:latin typeface="Times New Roman" panose="02020603050405020304" pitchFamily="18" charset="0"/>
                <a:ea typeface="Times New Roman" panose="02020603050405020304" pitchFamily="18" charset="0"/>
              </a:rPr>
              <a:t>lbs</a:t>
            </a:r>
            <a:r>
              <a:rPr lang="es-MX" sz="1700" dirty="0">
                <a:solidFill>
                  <a:srgbClr val="000000"/>
                </a:solidFill>
                <a:effectLst/>
                <a:latin typeface="Times New Roman" panose="02020603050405020304" pitchFamily="18" charset="0"/>
                <a:ea typeface="Times New Roman" panose="02020603050405020304" pitchFamily="18" charset="0"/>
              </a:rPr>
              <a:t>.</a:t>
            </a:r>
          </a:p>
          <a:p>
            <a:pPr lvl="1" algn="just"/>
            <a:r>
              <a:rPr lang="es-MX" sz="1700" dirty="0">
                <a:solidFill>
                  <a:srgbClr val="000000"/>
                </a:solidFill>
                <a:effectLst/>
                <a:latin typeface="Times New Roman" panose="02020603050405020304" pitchFamily="18" charset="0"/>
                <a:ea typeface="Times New Roman" panose="02020603050405020304" pitchFamily="18" charset="0"/>
              </a:rPr>
              <a:t>Se prueba anclar y desanclar en reiteradas oportunidades</a:t>
            </a:r>
            <a:r>
              <a:rPr lang="es-MX" sz="1700" dirty="0">
                <a:solidFill>
                  <a:srgbClr val="000000"/>
                </a:solidFill>
                <a:latin typeface="Times New Roman" panose="02020603050405020304" pitchFamily="18" charset="0"/>
                <a:ea typeface="Times New Roman" panose="02020603050405020304" pitchFamily="18" charset="0"/>
              </a:rPr>
              <a:t>.</a:t>
            </a:r>
          </a:p>
          <a:p>
            <a:pPr lvl="1" algn="just"/>
            <a:r>
              <a:rPr lang="es-MX" sz="1700" dirty="0">
                <a:solidFill>
                  <a:srgbClr val="000000"/>
                </a:solidFill>
                <a:effectLst/>
                <a:latin typeface="Times New Roman" panose="02020603050405020304" pitchFamily="18" charset="0"/>
                <a:ea typeface="Times New Roman" panose="02020603050405020304" pitchFamily="18" charset="0"/>
              </a:rPr>
              <a:t>El ancla se fija en el revestimiento dejando ciertas ranuras sin llegar al metal base. </a:t>
            </a:r>
          </a:p>
          <a:p>
            <a:pPr lvl="1" algn="just"/>
            <a:r>
              <a:rPr lang="es-MX" sz="1700" dirty="0">
                <a:solidFill>
                  <a:srgbClr val="000000"/>
                </a:solidFill>
                <a:effectLst/>
                <a:latin typeface="Times New Roman" panose="02020603050405020304" pitchFamily="18" charset="0"/>
                <a:ea typeface="Times New Roman" panose="02020603050405020304" pitchFamily="18" charset="0"/>
              </a:rPr>
              <a:t>Se aumenta el torque a 400 ft-</a:t>
            </a:r>
            <a:r>
              <a:rPr lang="es-MX" sz="1700" dirty="0" err="1">
                <a:solidFill>
                  <a:srgbClr val="000000"/>
                </a:solidFill>
                <a:effectLst/>
                <a:latin typeface="Times New Roman" panose="02020603050405020304" pitchFamily="18" charset="0"/>
                <a:ea typeface="Times New Roman" panose="02020603050405020304" pitchFamily="18" charset="0"/>
              </a:rPr>
              <a:t>lbs</a:t>
            </a:r>
            <a:r>
              <a:rPr lang="es-MX" sz="1700" dirty="0">
                <a:solidFill>
                  <a:srgbClr val="000000"/>
                </a:solidFill>
                <a:effectLst/>
                <a:latin typeface="Times New Roman" panose="02020603050405020304" pitchFamily="18" charset="0"/>
                <a:ea typeface="Times New Roman" panose="02020603050405020304" pitchFamily="18" charset="0"/>
              </a:rPr>
              <a:t>, observándose que el revestimiento empieza a deslizarse.</a:t>
            </a:r>
            <a:endParaRPr lang="es-UY" sz="1700" dirty="0">
              <a:solidFill>
                <a:srgbClr val="000000"/>
              </a:solidFill>
              <a:effectLst/>
              <a:latin typeface="Times New Roman" panose="02020603050405020304" pitchFamily="18" charset="0"/>
              <a:ea typeface="Times New Roman" panose="02020603050405020304" pitchFamily="18" charset="0"/>
            </a:endParaRPr>
          </a:p>
        </p:txBody>
      </p:sp>
      <p:pic>
        <p:nvPicPr>
          <p:cNvPr id="11" name="Picture 12">
            <a:extLst>
              <a:ext uri="{FF2B5EF4-FFF2-40B4-BE49-F238E27FC236}">
                <a16:creationId xmlns:a16="http://schemas.microsoft.com/office/drawing/2014/main" id="{BFD8D763-BE32-4BB0-9693-45D6BF7A660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11" t="50334" r="1901"/>
          <a:stretch/>
        </p:blipFill>
        <p:spPr bwMode="auto">
          <a:xfrm>
            <a:off x="1572986" y="4851968"/>
            <a:ext cx="7304314" cy="16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3">
            <a:extLst>
              <a:ext uri="{FF2B5EF4-FFF2-40B4-BE49-F238E27FC236}">
                <a16:creationId xmlns:a16="http://schemas.microsoft.com/office/drawing/2014/main" id="{75D533E5-7DC4-4956-A1F0-E685FCFC2AA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12085" y="2838995"/>
            <a:ext cx="2579915" cy="4019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846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B01DE-E661-4478-8653-0EB480C36EC7}"/>
              </a:ext>
            </a:extLst>
          </p:cNvPr>
          <p:cNvSpPr>
            <a:spLocks noGrp="1"/>
          </p:cNvSpPr>
          <p:nvPr>
            <p:ph type="title"/>
          </p:nvPr>
        </p:nvSpPr>
        <p:spPr>
          <a:xfrm>
            <a:off x="838200" y="982133"/>
            <a:ext cx="10515600" cy="708555"/>
          </a:xfrm>
        </p:spPr>
        <p:txBody>
          <a:bodyPr/>
          <a:lstStyle/>
          <a:p>
            <a:r>
              <a:rPr lang="es-AR" b="1" dirty="0"/>
              <a:t>Diseños especiales</a:t>
            </a:r>
          </a:p>
        </p:txBody>
      </p:sp>
      <p:sp>
        <p:nvSpPr>
          <p:cNvPr id="3" name="Content Placeholder 2">
            <a:extLst>
              <a:ext uri="{FF2B5EF4-FFF2-40B4-BE49-F238E27FC236}">
                <a16:creationId xmlns:a16="http://schemas.microsoft.com/office/drawing/2014/main" id="{D2255270-0013-4345-90B2-DF559CD3D3E1}"/>
              </a:ext>
            </a:extLst>
          </p:cNvPr>
          <p:cNvSpPr>
            <a:spLocks noGrp="1"/>
          </p:cNvSpPr>
          <p:nvPr>
            <p:ph idx="1"/>
          </p:nvPr>
        </p:nvSpPr>
        <p:spPr/>
        <p:txBody>
          <a:bodyPr/>
          <a:lstStyle/>
          <a:p>
            <a:pPr algn="just">
              <a:spcBef>
                <a:spcPts val="600"/>
              </a:spcBef>
              <a:spcAft>
                <a:spcPts val="600"/>
              </a:spcAft>
            </a:pPr>
            <a:r>
              <a:rPr lang="es-MX" sz="1800" b="1" i="1" u="sng"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t>Diseño definitivo</a:t>
            </a:r>
            <a:endParaRPr lang="es-UY" sz="1800" b="1" i="1" u="sng"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endParaRPr>
          </a:p>
          <a:p>
            <a:pPr algn="just"/>
            <a:r>
              <a:rPr lang="es-MX" sz="1800" dirty="0">
                <a:solidFill>
                  <a:srgbClr val="000000"/>
                </a:solidFill>
                <a:latin typeface="Times New Roman" panose="02020603050405020304" pitchFamily="18" charset="0"/>
                <a:ea typeface="Times New Roman" panose="02020603050405020304" pitchFamily="18" charset="0"/>
              </a:rPr>
              <a:t>Se combina </a:t>
            </a:r>
            <a:r>
              <a:rPr lang="es-MX" sz="1800" dirty="0">
                <a:solidFill>
                  <a:srgbClr val="000000"/>
                </a:solidFill>
                <a:effectLst/>
                <a:latin typeface="Times New Roman" panose="02020603050405020304" pitchFamily="18" charset="0"/>
                <a:ea typeface="Times New Roman" panose="02020603050405020304" pitchFamily="18" charset="0"/>
              </a:rPr>
              <a:t>en un solo mandril la resistencia al torque trasmitido a la bomba y el sello hidráulico </a:t>
            </a:r>
            <a:r>
              <a:rPr lang="es-AR" sz="1800" dirty="0">
                <a:solidFill>
                  <a:srgbClr val="000000"/>
                </a:solidFill>
                <a:effectLst/>
                <a:latin typeface="Times New Roman" panose="02020603050405020304" pitchFamily="18" charset="0"/>
                <a:ea typeface="Times New Roman" panose="02020603050405020304" pitchFamily="18" charset="0"/>
              </a:rPr>
              <a:t>necesario (copas), 2 7/8”</a:t>
            </a:r>
            <a:endParaRPr lang="es-UY" sz="1800" dirty="0">
              <a:solidFill>
                <a:srgbClr val="000000"/>
              </a:solidFill>
              <a:effectLst/>
              <a:latin typeface="Times New Roman" panose="02020603050405020304" pitchFamily="18" charset="0"/>
              <a:ea typeface="Times New Roman" panose="02020603050405020304" pitchFamily="18" charset="0"/>
            </a:endParaRPr>
          </a:p>
          <a:p>
            <a:pPr algn="just"/>
            <a:r>
              <a:rPr lang="es-MX" sz="1800" dirty="0">
                <a:solidFill>
                  <a:srgbClr val="000000"/>
                </a:solidFill>
                <a:effectLst/>
                <a:latin typeface="Times New Roman" panose="02020603050405020304" pitchFamily="18" charset="0"/>
                <a:ea typeface="Times New Roman" panose="02020603050405020304" pitchFamily="18" charset="0"/>
              </a:rPr>
              <a:t>En banco de prueba se realizaron las siguientes pruebas:</a:t>
            </a:r>
            <a:endParaRPr lang="es-UY"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tabLst>
                <a:tab pos="457200" algn="l"/>
              </a:tabLst>
            </a:pPr>
            <a:r>
              <a:rPr lang="es-AR" sz="1800" dirty="0">
                <a:solidFill>
                  <a:srgbClr val="000000"/>
                </a:solidFill>
                <a:effectLst/>
                <a:latin typeface="Times New Roman" panose="02020603050405020304" pitchFamily="18" charset="0"/>
                <a:ea typeface="Times New Roman" panose="02020603050405020304" pitchFamily="18" charset="0"/>
              </a:rPr>
              <a:t>Fuerza de asentamiento: 2500 – 3500 Lb</a:t>
            </a:r>
            <a:endParaRPr lang="es-UY"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tabLst>
                <a:tab pos="457200" algn="l"/>
              </a:tabLst>
            </a:pPr>
            <a:r>
              <a:rPr lang="es-AR" sz="1800" dirty="0">
                <a:solidFill>
                  <a:srgbClr val="000000"/>
                </a:solidFill>
                <a:effectLst/>
                <a:latin typeface="Times New Roman" panose="02020603050405020304" pitchFamily="18" charset="0"/>
                <a:ea typeface="Times New Roman" panose="02020603050405020304" pitchFamily="18" charset="0"/>
              </a:rPr>
              <a:t>Fuerza de librado: 2500 – 3500 Lb</a:t>
            </a:r>
            <a:endParaRPr lang="es-UY"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tabLst>
                <a:tab pos="457200" algn="l"/>
              </a:tabLst>
            </a:pPr>
            <a:r>
              <a:rPr lang="es-AR" sz="1800" dirty="0">
                <a:solidFill>
                  <a:srgbClr val="000000"/>
                </a:solidFill>
                <a:effectLst/>
                <a:latin typeface="Times New Roman" panose="02020603050405020304" pitchFamily="18" charset="0"/>
                <a:ea typeface="Times New Roman" panose="02020603050405020304" pitchFamily="18" charset="0"/>
              </a:rPr>
              <a:t>Hermeticidad del conjunto asentado: @ 2800psi</a:t>
            </a:r>
          </a:p>
          <a:p>
            <a:pPr marL="342900" lvl="0" indent="-342900" algn="just">
              <a:buFont typeface="Wingdings" panose="05000000000000000000" pitchFamily="2" charset="2"/>
              <a:buChar char=""/>
              <a:tabLst>
                <a:tab pos="457200" algn="l"/>
              </a:tabLst>
            </a:pPr>
            <a:r>
              <a:rPr lang="es-AR" sz="1800" dirty="0">
                <a:solidFill>
                  <a:srgbClr val="000000"/>
                </a:solidFill>
                <a:latin typeface="Times New Roman" panose="02020603050405020304" pitchFamily="18" charset="0"/>
                <a:ea typeface="Times New Roman" panose="02020603050405020304" pitchFamily="18" charset="0"/>
              </a:rPr>
              <a:t>Torque </a:t>
            </a:r>
            <a:r>
              <a:rPr lang="es-AR" sz="1800" dirty="0" err="1">
                <a:solidFill>
                  <a:srgbClr val="000000"/>
                </a:solidFill>
                <a:latin typeface="Times New Roman" panose="02020603050405020304" pitchFamily="18" charset="0"/>
                <a:ea typeface="Times New Roman" panose="02020603050405020304" pitchFamily="18" charset="0"/>
              </a:rPr>
              <a:t>máx</a:t>
            </a:r>
            <a:r>
              <a:rPr lang="es-AR" sz="1800" dirty="0">
                <a:solidFill>
                  <a:srgbClr val="000000"/>
                </a:solidFill>
                <a:latin typeface="Times New Roman" panose="02020603050405020304" pitchFamily="18" charset="0"/>
                <a:ea typeface="Times New Roman" panose="02020603050405020304" pitchFamily="18" charset="0"/>
              </a:rPr>
              <a:t> </a:t>
            </a:r>
            <a:r>
              <a:rPr lang="es-MX" sz="1800" dirty="0">
                <a:solidFill>
                  <a:srgbClr val="000000"/>
                </a:solidFill>
                <a:effectLst/>
                <a:latin typeface="Times New Roman" panose="02020603050405020304" pitchFamily="18" charset="0"/>
                <a:ea typeface="Times New Roman" panose="02020603050405020304" pitchFamily="18" charset="0"/>
              </a:rPr>
              <a:t>450 ft-</a:t>
            </a:r>
            <a:r>
              <a:rPr lang="es-MX" sz="1800" dirty="0" err="1">
                <a:solidFill>
                  <a:srgbClr val="000000"/>
                </a:solidFill>
                <a:effectLst/>
                <a:latin typeface="Times New Roman" panose="02020603050405020304" pitchFamily="18" charset="0"/>
                <a:ea typeface="Times New Roman" panose="02020603050405020304" pitchFamily="18" charset="0"/>
              </a:rPr>
              <a:t>lbs</a:t>
            </a:r>
            <a:endParaRPr lang="es-UY" sz="1800" dirty="0">
              <a:solidFill>
                <a:srgbClr val="000000"/>
              </a:solidFill>
              <a:effectLst/>
              <a:latin typeface="Times New Roman" panose="02020603050405020304" pitchFamily="18" charset="0"/>
              <a:ea typeface="Times New Roman" panose="02020603050405020304" pitchFamily="18" charset="0"/>
            </a:endParaRPr>
          </a:p>
          <a:p>
            <a:pPr algn="just"/>
            <a:endParaRPr lang="es-UY" sz="1800" dirty="0">
              <a:solidFill>
                <a:srgbClr val="000000"/>
              </a:solidFill>
              <a:effectLst/>
              <a:latin typeface="Times New Roman" panose="02020603050405020304" pitchFamily="18" charset="0"/>
              <a:ea typeface="Times New Roman" panose="02020603050405020304" pitchFamily="18" charset="0"/>
            </a:endParaRPr>
          </a:p>
        </p:txBody>
      </p:sp>
      <p:pic>
        <p:nvPicPr>
          <p:cNvPr id="4" name="Picture 3" descr="A picture containing cylinder&#10;&#10;Description automatically generated">
            <a:extLst>
              <a:ext uri="{FF2B5EF4-FFF2-40B4-BE49-F238E27FC236}">
                <a16:creationId xmlns:a16="http://schemas.microsoft.com/office/drawing/2014/main" id="{0C10C99F-F9AB-4B3A-BB39-05340C2B2A84}"/>
              </a:ext>
            </a:extLst>
          </p:cNvPr>
          <p:cNvPicPr>
            <a:picLocks noChangeAspect="1"/>
          </p:cNvPicPr>
          <p:nvPr/>
        </p:nvPicPr>
        <p:blipFill>
          <a:blip r:embed="rId3"/>
          <a:stretch>
            <a:fillRect/>
          </a:stretch>
        </p:blipFill>
        <p:spPr>
          <a:xfrm>
            <a:off x="8719457" y="4384447"/>
            <a:ext cx="2318657" cy="2479573"/>
          </a:xfrm>
          <a:prstGeom prst="rect">
            <a:avLst/>
          </a:prstGeom>
        </p:spPr>
      </p:pic>
      <p:pic>
        <p:nvPicPr>
          <p:cNvPr id="5" name="Picture 17">
            <a:extLst>
              <a:ext uri="{FF2B5EF4-FFF2-40B4-BE49-F238E27FC236}">
                <a16:creationId xmlns:a16="http://schemas.microsoft.com/office/drawing/2014/main" id="{2DE8D9EE-2962-4FE3-AE35-7E272E8C25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44" y="5035171"/>
            <a:ext cx="7999413"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a:extLst>
              <a:ext uri="{FF2B5EF4-FFF2-40B4-BE49-F238E27FC236}">
                <a16:creationId xmlns:a16="http://schemas.microsoft.com/office/drawing/2014/main" id="{23BEA611-8833-4885-9198-E7F9946C0E1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99414" y="2620961"/>
            <a:ext cx="4168320" cy="1799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5780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sz="4800" b="1" dirty="0"/>
              <a:t>Gracias por su atención</a:t>
            </a:r>
            <a:endParaRPr lang="es-AR" b="1" dirty="0"/>
          </a:p>
        </p:txBody>
      </p:sp>
    </p:spTree>
    <p:extLst>
      <p:ext uri="{BB962C8B-B14F-4D97-AF65-F5344CB8AC3E}">
        <p14:creationId xmlns:p14="http://schemas.microsoft.com/office/powerpoint/2010/main" val="2302792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sz="4800" b="1" dirty="0"/>
              <a:t>Preguntas…..</a:t>
            </a:r>
            <a:endParaRPr lang="es-AR" b="1" dirty="0"/>
          </a:p>
        </p:txBody>
      </p:sp>
    </p:spTree>
    <p:extLst>
      <p:ext uri="{BB962C8B-B14F-4D97-AF65-F5344CB8AC3E}">
        <p14:creationId xmlns:p14="http://schemas.microsoft.com/office/powerpoint/2010/main" val="31635548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5933</TotalTime>
  <Words>679</Words>
  <Application>Microsoft Office PowerPoint</Application>
  <PresentationFormat>Widescreen</PresentationFormat>
  <Paragraphs>49</Paragraphs>
  <Slides>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Calibri Light</vt:lpstr>
      <vt:lpstr>Cambria</vt:lpstr>
      <vt:lpstr>Symbol</vt:lpstr>
      <vt:lpstr>Times New Roman</vt:lpstr>
      <vt:lpstr>Wingdings</vt:lpstr>
      <vt:lpstr>Tema de Office</vt:lpstr>
      <vt:lpstr>PCP insertable en tubing revestido</vt:lpstr>
      <vt:lpstr>Introducción</vt:lpstr>
      <vt:lpstr>Antecedentes</vt:lpstr>
      <vt:lpstr>Diseños especiales</vt:lpstr>
      <vt:lpstr>Diseños especiales</vt:lpstr>
      <vt:lpstr>Gracias por su atención</vt:lpstr>
      <vt:lpstr>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Fuentes</dc:creator>
  <cp:lastModifiedBy>Lucas Robles</cp:lastModifiedBy>
  <cp:revision>22</cp:revision>
  <dcterms:created xsi:type="dcterms:W3CDTF">2023-07-24T14:30:55Z</dcterms:created>
  <dcterms:modified xsi:type="dcterms:W3CDTF">2023-11-07T09:02:43Z</dcterms:modified>
</cp:coreProperties>
</file>