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Ex1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83" r:id="rId4"/>
    <p:sldId id="284" r:id="rId5"/>
    <p:sldId id="265" r:id="rId6"/>
    <p:sldId id="260" r:id="rId7"/>
    <p:sldId id="262" r:id="rId8"/>
    <p:sldId id="276" r:id="rId9"/>
    <p:sldId id="277" r:id="rId10"/>
    <p:sldId id="278" r:id="rId11"/>
    <p:sldId id="279" r:id="rId12"/>
    <p:sldId id="280" r:id="rId13"/>
    <p:sldId id="281" r:id="rId14"/>
    <p:sldId id="285" r:id="rId15"/>
    <p:sldId id="288" r:id="rId16"/>
    <p:sldId id="269" r:id="rId17"/>
  </p:sldIdLst>
  <p:sldSz cx="12192000" cy="6858000"/>
  <p:notesSz cx="7010400" cy="92964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CDA79D-510D-5A63-552E-0FEB9FC003F1}" name="Sebastián Martín Bogado" initials="SB" userId="S::sbogado@sparkgy.com::327ea876-34c7-490d-8e48-d2546016feda" providerId="AD"/>
  <p188:author id="{12F884BE-4F49-6695-A15B-597AA6A63C9F}" name="Lucía Haspert" initials="LH" userId="S::lhaspert@sparkgy.com::0b1c181a-df20-47f7-8105-73ace2acff0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6E4A97-A9D0-41CA-A802-845AB48C4291}" v="742" dt="2023-11-06T20:52:02.324"/>
    <p1510:client id="{E8641973-67C8-48ED-8CCE-7EC1490968F0}" v="753" dt="2023-11-06T16:07:17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sparkbusinesssolutions.sharepoint.com/sites/Proyectos/Documentos%20compartidos/P23030%20CVX%20Arg%20IC%20CS2/11%20ING/01%20PRO/XX%20-%20Paper%20CPFs/Ref/P21092%20-%20Modularizaci&#243;n%20v22012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parkbusinesssolutions.sharepoint.com/sites/Proyectos/Documentos%20compartidos/P23030%20CVX%20Arg%20IC%20CS2/11%20ING/01%20PRO/XX%20-%20Paper%20CPFs/P21092-PR-MC-1XX%20LE+COST%20v220209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parkbusinesssolutions.sharepoint.com/sites/Proyectos/Documentos%20compartidos/P23030%20CVX%20Arg%20IC%20CS2/11%20ING/01%20PRO/XX%20-%20Paper%20CPFs/P21092-PR-MC-1XX%20LE+COST%20v220209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parkbusinesssolutions.sharepoint.com/sites/Proyectos/Documentos%20compartidos/P23030%20CVX%20Arg%20IC%20CS2/11%20ING/01%20PRO/XX%20-%20Paper%20CPFs/P21092-PR-MC-1XX%20LE+COST%20v220209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https://sparkbusinesssolutions.sharepoint.com/sites/Proyectos/Documentos%20compartidos/P23030%20CVX%20Arg%20IC%20CS2/11%20ING/01%20PRO/XX%20-%20Paper%20CPFs/Distribuci&#243;n%20v2311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AR"/>
              <a:t>Curva de Producción</a:t>
            </a:r>
            <a:r>
              <a:rPr lang="es-AR" baseline="0"/>
              <a:t> vs </a:t>
            </a:r>
            <a:r>
              <a:rPr lang="es-AR"/>
              <a:t>Etapas</a:t>
            </a:r>
            <a:r>
              <a:rPr lang="es-AR" baseline="0"/>
              <a:t> Constructivas</a:t>
            </a:r>
            <a:endParaRPr lang="es-AR"/>
          </a:p>
        </c:rich>
      </c:tx>
      <c:layout>
        <c:manualLayout>
          <c:xMode val="edge"/>
          <c:yMode val="edge"/>
          <c:x val="0.24787643835278544"/>
          <c:y val="6.186010019929091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299171526465834"/>
          <c:y val="0.15208347597854616"/>
          <c:w val="0.8127864523818884"/>
          <c:h val="0.74138280269314161"/>
        </c:manualLayout>
      </c:layout>
      <c:scatterChart>
        <c:scatterStyle val="smoothMarker"/>
        <c:varyColors val="0"/>
        <c:ser>
          <c:idx val="0"/>
          <c:order val="0"/>
          <c:tx>
            <c:v>Curva de Producción</c:v>
          </c:tx>
          <c:marker>
            <c:symbol val="none"/>
          </c:marker>
          <c:xVal>
            <c:numRef>
              <c:f>'[P21092 - Modularización v220121.xlsx]PPT CONGRESO'!$A$2:$A$11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xVal>
          <c:yVal>
            <c:numRef>
              <c:f>'[P21092 - Modularización v220121.xlsx]PPT CONGRESO'!$J$2:$J$11</c:f>
              <c:numCache>
                <c:formatCode>General</c:formatCode>
                <c:ptCount val="10"/>
                <c:pt idx="0">
                  <c:v>287.13333333333333</c:v>
                </c:pt>
                <c:pt idx="1">
                  <c:v>711.4955555555556</c:v>
                </c:pt>
                <c:pt idx="2">
                  <c:v>1519.1170251736112</c:v>
                </c:pt>
                <c:pt idx="3">
                  <c:v>2820.574247395833</c:v>
                </c:pt>
                <c:pt idx="4">
                  <c:v>7161.9612325795943</c:v>
                </c:pt>
                <c:pt idx="5">
                  <c:v>10656.229754380851</c:v>
                </c:pt>
                <c:pt idx="6">
                  <c:v>11653.499552488143</c:v>
                </c:pt>
                <c:pt idx="7">
                  <c:v>12910.967809340757</c:v>
                </c:pt>
                <c:pt idx="8">
                  <c:v>12262.197228310068</c:v>
                </c:pt>
                <c:pt idx="9">
                  <c:v>10159.01472222222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691-4709-9697-CAEA81C26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8658799"/>
        <c:axId val="538653807"/>
        <c:extLst/>
      </c:scatterChart>
      <c:valAx>
        <c:axId val="538658799"/>
        <c:scaling>
          <c:orientation val="minMax"/>
          <c:max val="2027"/>
          <c:min val="202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AR"/>
                  <a:t>Año</a:t>
                </a:r>
              </a:p>
            </c:rich>
          </c:tx>
          <c:layout>
            <c:manualLayout>
              <c:xMode val="edge"/>
              <c:yMode val="edge"/>
              <c:x val="0.51325895077842698"/>
              <c:y val="0.9397383270178271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538653807"/>
        <c:crosses val="autoZero"/>
        <c:crossBetween val="midCat"/>
        <c:majorUnit val="1"/>
        <c:minorUnit val="0.5"/>
      </c:valAx>
      <c:valAx>
        <c:axId val="538653807"/>
        <c:scaling>
          <c:orientation val="minMax"/>
          <c:max val="150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AR"/>
                  <a:t>Caudal de Petróleo</a:t>
                </a:r>
                <a:r>
                  <a:rPr lang="es-AR" baseline="0"/>
                  <a:t> [</a:t>
                </a:r>
                <a:r>
                  <a:rPr lang="es-AR"/>
                  <a:t>m</a:t>
                </a:r>
                <a:r>
                  <a:rPr lang="es-AR" baseline="30000"/>
                  <a:t>3</a:t>
                </a:r>
                <a:r>
                  <a:rPr lang="es-AR"/>
                  <a:t>/d]</a:t>
                </a:r>
              </a:p>
            </c:rich>
          </c:tx>
          <c:layout>
            <c:manualLayout>
              <c:xMode val="edge"/>
              <c:yMode val="edge"/>
              <c:x val="9.3305359856333762E-3"/>
              <c:y val="0.3399158595413697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538658799"/>
        <c:crosses val="autoZero"/>
        <c:crossBetween val="midCat"/>
        <c:majorUnit val="2000"/>
      </c:valAx>
      <c:spPr>
        <a:solidFill>
          <a:schemeClr val="bg1"/>
        </a:solidFill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54863689736151411"/>
          <c:y val="0.77147483592695187"/>
          <c:w val="0.37899468158585442"/>
          <c:h val="8.6990343268192119E-2"/>
        </c:manualLayout>
      </c:layout>
      <c:overlay val="0"/>
    </c:legend>
    <c:plotVisOnly val="1"/>
    <c:dispBlanksAs val="gap"/>
    <c:showDLblsOverMax val="0"/>
    <c:extLst/>
  </c:chart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s-A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AR" sz="1100" b="1"/>
              <a:t>Bloque</a:t>
            </a:r>
            <a:r>
              <a:rPr lang="es-AR" sz="1100" b="1" baseline="0"/>
              <a:t> 02 - Compresión</a:t>
            </a:r>
            <a:endParaRPr lang="es-AR" sz="11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0059973935393139E-2"/>
          <c:y val="0.13584697004686441"/>
          <c:w val="0.86975368840934453"/>
          <c:h val="0.6881626391013373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'[P21092-PR-MC-1XX LE+COST v220209.xlsm]Lista de Equipos'!$AV$348</c:f>
              <c:strCache>
                <c:ptCount val="1"/>
                <c:pt idx="0">
                  <c:v>CAPEX TL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'[P21092-PR-MC-1XX LE+COST v220209.xlsm]Lista de Equipos'!$AT$351:$AT$353</c:f>
              <c:strCache>
                <c:ptCount val="3"/>
                <c:pt idx="0">
                  <c:v>02.01</c:v>
                </c:pt>
                <c:pt idx="1">
                  <c:v>02.02</c:v>
                </c:pt>
                <c:pt idx="2">
                  <c:v>02.03</c:v>
                </c:pt>
              </c:strCache>
            </c:strRef>
          </c:cat>
          <c:val>
            <c:numRef>
              <c:f>'[P21092-PR-MC-1XX LE+COST v220209.xlsm]Lista de Equipos'!$AV$351:$AV$353</c:f>
              <c:numCache>
                <c:formatCode>0.00</c:formatCode>
                <c:ptCount val="3"/>
                <c:pt idx="0">
                  <c:v>27.25</c:v>
                </c:pt>
                <c:pt idx="1">
                  <c:v>13.625</c:v>
                </c:pt>
                <c:pt idx="2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46-4182-A4E1-EB2480EBFD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5"/>
        <c:overlap val="-25"/>
        <c:axId val="2048440432"/>
        <c:axId val="20484362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'[P21092-PR-MC-1XX LE+COST v220209.xlsm]Lista de Equipos'!$AU$348</c15:sqref>
                        </c15:formulaRef>
                      </c:ext>
                    </c:extLst>
                    <c:strCache>
                      <c:ptCount val="1"/>
                      <c:pt idx="0">
                        <c:v>CAPEX 1Y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'[P21092-PR-MC-1XX LE+COST v220209.xlsm]Lista de Equipos'!$AT$351:$AT$353</c15:sqref>
                        </c15:formulaRef>
                      </c:ext>
                    </c:extLst>
                    <c:strCache>
                      <c:ptCount val="3"/>
                      <c:pt idx="0">
                        <c:v>02.01</c:v>
                      </c:pt>
                      <c:pt idx="1">
                        <c:v>02.02</c:v>
                      </c:pt>
                      <c:pt idx="2">
                        <c:v>02.03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'[P21092-PR-MC-1XX LE+COST v220209.xlsm]Lista de Equipos'!$AU$351:$AU$353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14.625</c:v>
                      </c:pt>
                      <c:pt idx="1">
                        <c:v>6.8125</c:v>
                      </c:pt>
                      <c:pt idx="2">
                        <c:v>6.25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D146-4182-A4E1-EB2480EBFD93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'[P21092-PR-MC-1XX LE+COST v220209.xlsm]Lista de Equipos'!$AW$348</c15:sqref>
                        </c15:formulaRef>
                      </c:ext>
                    </c:extLst>
                    <c:strCache>
                      <c:ptCount val="1"/>
                      <c:pt idx="0">
                        <c:v>OPEX TL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'[P21092-PR-MC-1XX LE+COST v220209.xlsm]Lista de Equipos'!$AT$351:$AT$353</c15:sqref>
                        </c15:formulaRef>
                      </c:ext>
                    </c:extLst>
                    <c:strCache>
                      <c:ptCount val="3"/>
                      <c:pt idx="0">
                        <c:v>02.01</c:v>
                      </c:pt>
                      <c:pt idx="1">
                        <c:v>02.02</c:v>
                      </c:pt>
                      <c:pt idx="2">
                        <c:v>02.03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'[P21092-PR-MC-1XX LE+COST v220209.xlsm]Lista de Equipos'!$AW$351:$AW$353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1.8876176325275853</c:v>
                      </c:pt>
                      <c:pt idx="1">
                        <c:v>2.1677508463100881</c:v>
                      </c:pt>
                      <c:pt idx="2">
                        <c:v>2.1677508463100881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D146-4182-A4E1-EB2480EBFD93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'[P21092-PR-MC-1XX LE+COST v220209.xlsm]Lista de Equipos'!$AX$348</c15:sqref>
                        </c15:formulaRef>
                      </c:ext>
                    </c:extLst>
                    <c:strCache>
                      <c:ptCount val="1"/>
                      <c:pt idx="0">
                        <c:v>VA 5y / 10%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'[P21092-PR-MC-1XX LE+COST v220209.xlsm]Lista de Equipos'!$AT$351:$AT$353</c15:sqref>
                        </c15:formulaRef>
                      </c:ext>
                    </c:extLst>
                    <c:strCache>
                      <c:ptCount val="3"/>
                      <c:pt idx="0">
                        <c:v>02.01</c:v>
                      </c:pt>
                      <c:pt idx="1">
                        <c:v>02.02</c:v>
                      </c:pt>
                      <c:pt idx="2">
                        <c:v>02.03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'[P21092-PR-MC-1XX LE+COST v220209.xlsm]Lista de Equipos'!$AX$351:$AX$353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73.833912744945167</c:v>
                      </c:pt>
                      <c:pt idx="1">
                        <c:v>42.337159163300861</c:v>
                      </c:pt>
                      <c:pt idx="2">
                        <c:v>45.902692397989611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D146-4182-A4E1-EB2480EBFD93}"/>
                  </c:ext>
                </c:extLst>
              </c15:ser>
            </c15:filteredBarSeries>
          </c:ext>
        </c:extLst>
      </c:barChart>
      <c:catAx>
        <c:axId val="204844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2048436272"/>
        <c:crosses val="autoZero"/>
        <c:auto val="1"/>
        <c:lblAlgn val="ctr"/>
        <c:lblOffset val="100"/>
        <c:noMultiLvlLbl val="0"/>
      </c:catAx>
      <c:valAx>
        <c:axId val="204843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AR" sz="1100" b="1"/>
                  <a:t>Costo Estimado [</a:t>
                </a:r>
                <a:r>
                  <a:rPr lang="es-AR" sz="1100" b="1" err="1"/>
                  <a:t>MMusd</a:t>
                </a:r>
                <a:r>
                  <a:rPr lang="es-AR" sz="1100" b="1"/>
                  <a:t>]</a:t>
                </a:r>
              </a:p>
            </c:rich>
          </c:tx>
          <c:layout>
            <c:manualLayout>
              <c:xMode val="edge"/>
              <c:yMode val="edge"/>
              <c:x val="5.7097359089787175E-3"/>
              <c:y val="9.152646474798553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204844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6814711391505963"/>
          <c:y val="2.903779715155215E-2"/>
          <c:w val="0.19503631339534286"/>
          <c:h val="7.30659733561087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A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AR" sz="1100" b="1"/>
              <a:t>Bloque 05 - Tratamiento Petróleo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089287693422567"/>
          <c:y val="0.13318993791799466"/>
          <c:w val="0.84988764592328259"/>
          <c:h val="0.737386153536781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'[P21092-PR-MC-1XX LE+COST v220209.xlsm]Lista de Equipos'!$AV$348</c:f>
              <c:strCache>
                <c:ptCount val="1"/>
                <c:pt idx="0">
                  <c:v>CAPEX TL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'[P21092-PR-MC-1XX LE+COST v220209.xlsm]Lista de Equipos'!$AT$355:$AT$365</c:f>
              <c:strCache>
                <c:ptCount val="11"/>
                <c:pt idx="0">
                  <c:v>05.01</c:v>
                </c:pt>
                <c:pt idx="1">
                  <c:v>05.02</c:v>
                </c:pt>
                <c:pt idx="2">
                  <c:v>05.03</c:v>
                </c:pt>
                <c:pt idx="3">
                  <c:v>05.04</c:v>
                </c:pt>
                <c:pt idx="4">
                  <c:v>05.05</c:v>
                </c:pt>
                <c:pt idx="5">
                  <c:v>05.06</c:v>
                </c:pt>
                <c:pt idx="6">
                  <c:v>05.07</c:v>
                </c:pt>
                <c:pt idx="7">
                  <c:v>05.08</c:v>
                </c:pt>
                <c:pt idx="8">
                  <c:v>05.09</c:v>
                </c:pt>
                <c:pt idx="9">
                  <c:v>05.10</c:v>
                </c:pt>
                <c:pt idx="10">
                  <c:v>05.11</c:v>
                </c:pt>
              </c:strCache>
            </c:strRef>
          </c:cat>
          <c:val>
            <c:numRef>
              <c:f>'[P21092-PR-MC-1XX LE+COST v220209.xlsm]Lista de Equipos'!$AV$355:$AV$365</c:f>
              <c:numCache>
                <c:formatCode>0.00</c:formatCode>
                <c:ptCount val="11"/>
                <c:pt idx="0">
                  <c:v>18.686826666666665</c:v>
                </c:pt>
                <c:pt idx="1">
                  <c:v>20.809326666666667</c:v>
                </c:pt>
                <c:pt idx="2">
                  <c:v>20.769576666666666</c:v>
                </c:pt>
                <c:pt idx="3">
                  <c:v>17.126346666666667</c:v>
                </c:pt>
                <c:pt idx="4">
                  <c:v>19.248846666666669</c:v>
                </c:pt>
                <c:pt idx="5">
                  <c:v>19.209096666666667</c:v>
                </c:pt>
                <c:pt idx="6">
                  <c:v>18.198319999999999</c:v>
                </c:pt>
                <c:pt idx="7">
                  <c:v>20.163320000000002</c:v>
                </c:pt>
                <c:pt idx="8">
                  <c:v>20.497319999999998</c:v>
                </c:pt>
                <c:pt idx="9">
                  <c:v>17.625826666666665</c:v>
                </c:pt>
                <c:pt idx="10">
                  <c:v>19.654576666666667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C0-4512-92AD-C7E150E9CF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0"/>
        <c:axId val="1432534368"/>
        <c:axId val="1432536032"/>
      </c:barChart>
      <c:catAx>
        <c:axId val="143253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1432536032"/>
        <c:crosses val="autoZero"/>
        <c:auto val="1"/>
        <c:lblAlgn val="ctr"/>
        <c:lblOffset val="100"/>
        <c:noMultiLvlLbl val="0"/>
      </c:catAx>
      <c:valAx>
        <c:axId val="1432536032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AR" sz="1100" b="1"/>
                  <a:t>Costo Estimado [</a:t>
                </a:r>
                <a:r>
                  <a:rPr lang="es-AR" sz="1100" b="1" err="1"/>
                  <a:t>MMusd</a:t>
                </a:r>
                <a:r>
                  <a:rPr lang="es-AR" sz="1100" b="1"/>
                  <a:t>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143253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0671994689250437"/>
          <c:y val="3.4125172977008691E-2"/>
          <c:w val="0.14323661570119134"/>
          <c:h val="7.36850282861573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A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4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AR" sz="1100" b="1"/>
              <a:t>Configuración 1 - Óptimo</a:t>
            </a:r>
            <a:r>
              <a:rPr lang="es-AR" sz="1100" b="1" baseline="0"/>
              <a:t> </a:t>
            </a:r>
            <a:r>
              <a:rPr lang="es-AR" sz="1100" b="1"/>
              <a:t>CAPEX TL</a:t>
            </a:r>
          </a:p>
        </c:rich>
      </c:tx>
      <c:layout>
        <c:manualLayout>
          <c:xMode val="edge"/>
          <c:yMode val="edge"/>
          <c:x val="0.19623426218737058"/>
          <c:y val="2.29742486410671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4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1578935185185185"/>
          <c:y val="0.12618050580243745"/>
          <c:w val="0.83143287037037039"/>
          <c:h val="0.7542237683469278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'[P21092-PR-MC-1XX LE+COST v220209.xlsm]Lista de Equipos'!$CC$348</c:f>
              <c:strCache>
                <c:ptCount val="1"/>
                <c:pt idx="0">
                  <c:v>CAPEX TL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'[P21092-PR-MC-1XX LE+COST v220209.xlsm]Lista de Equipos'!$CA$367:$CA$377</c:f>
              <c:strCache>
                <c:ptCount val="11"/>
                <c:pt idx="0">
                  <c:v>01.01</c:v>
                </c:pt>
                <c:pt idx="1">
                  <c:v>02.02</c:v>
                </c:pt>
                <c:pt idx="2">
                  <c:v>03.01</c:v>
                </c:pt>
                <c:pt idx="3">
                  <c:v>05.04</c:v>
                </c:pt>
                <c:pt idx="4">
                  <c:v>06.02</c:v>
                </c:pt>
                <c:pt idx="5">
                  <c:v>07.02</c:v>
                </c:pt>
                <c:pt idx="6">
                  <c:v>08.03</c:v>
                </c:pt>
                <c:pt idx="7">
                  <c:v>09.01</c:v>
                </c:pt>
                <c:pt idx="8">
                  <c:v>10.02</c:v>
                </c:pt>
                <c:pt idx="9">
                  <c:v>11.02</c:v>
                </c:pt>
                <c:pt idx="10">
                  <c:v>20.00</c:v>
                </c:pt>
              </c:strCache>
            </c:strRef>
          </c:cat>
          <c:val>
            <c:numRef>
              <c:f>'[P21092-PR-MC-1XX LE+COST v220209.xlsm]Lista de Equipos'!$CD$367:$CD$377</c:f>
              <c:numCache>
                <c:formatCode>0.00</c:formatCode>
                <c:ptCount val="11"/>
                <c:pt idx="0">
                  <c:v>7.4249999999999998</c:v>
                </c:pt>
                <c:pt idx="1">
                  <c:v>13.625</c:v>
                </c:pt>
                <c:pt idx="2">
                  <c:v>4</c:v>
                </c:pt>
                <c:pt idx="3">
                  <c:v>17.126346666666667</c:v>
                </c:pt>
                <c:pt idx="4">
                  <c:v>13.667999999999999</c:v>
                </c:pt>
                <c:pt idx="5">
                  <c:v>5.3999999999999995</c:v>
                </c:pt>
                <c:pt idx="6">
                  <c:v>1.7450000000000001</c:v>
                </c:pt>
                <c:pt idx="7">
                  <c:v>10.003</c:v>
                </c:pt>
                <c:pt idx="8">
                  <c:v>3.75</c:v>
                </c:pt>
                <c:pt idx="9">
                  <c:v>0.77100000000000002</c:v>
                </c:pt>
                <c:pt idx="10">
                  <c:v>30.865016136368421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F1-4714-8F7B-20E5A0C762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0"/>
        <c:axId val="1458280911"/>
        <c:axId val="1458281327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'[P21092-PR-MC-1XX LE+COST v220209.xlsm]Lista de Equipos'!$CB$348</c15:sqref>
                        </c15:formulaRef>
                      </c:ext>
                    </c:extLst>
                    <c:strCache>
                      <c:ptCount val="1"/>
                      <c:pt idx="0">
                        <c:v>CAPEX 1Y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'[P21092-PR-MC-1XX LE+COST v220209.xlsm]Lista de Equipos'!$CA$367:$CA$377</c15:sqref>
                        </c15:formulaRef>
                      </c:ext>
                    </c:extLst>
                    <c:strCache>
                      <c:ptCount val="11"/>
                      <c:pt idx="0">
                        <c:v>01.01</c:v>
                      </c:pt>
                      <c:pt idx="1">
                        <c:v>02.02</c:v>
                      </c:pt>
                      <c:pt idx="2">
                        <c:v>03.01</c:v>
                      </c:pt>
                      <c:pt idx="3">
                        <c:v>05.04</c:v>
                      </c:pt>
                      <c:pt idx="4">
                        <c:v>06.02</c:v>
                      </c:pt>
                      <c:pt idx="5">
                        <c:v>07.02</c:v>
                      </c:pt>
                      <c:pt idx="6">
                        <c:v>08.03</c:v>
                      </c:pt>
                      <c:pt idx="7">
                        <c:v>09.01</c:v>
                      </c:pt>
                      <c:pt idx="8">
                        <c:v>10.02</c:v>
                      </c:pt>
                      <c:pt idx="9">
                        <c:v>11.02</c:v>
                      </c:pt>
                      <c:pt idx="10">
                        <c:v>20.00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'[P21092-PR-MC-1XX LE+COST v220209.xlsm]Lista de Equipos'!$CB$350:$CB$358</c15:sqref>
                        </c15:formulaRef>
                      </c:ext>
                    </c:extLst>
                    <c:numCache>
                      <c:formatCode>0.00</c:formatCode>
                      <c:ptCount val="9"/>
                      <c:pt idx="0">
                        <c:v>3.8249999999999997</c:v>
                      </c:pt>
                      <c:pt idx="1">
                        <c:v>14.625</c:v>
                      </c:pt>
                      <c:pt idx="2">
                        <c:v>2</c:v>
                      </c:pt>
                      <c:pt idx="3">
                        <c:v>9.3934133333333332</c:v>
                      </c:pt>
                      <c:pt idx="4">
                        <c:v>7.8880000000000008</c:v>
                      </c:pt>
                      <c:pt idx="5">
                        <c:v>3.78</c:v>
                      </c:pt>
                      <c:pt idx="6">
                        <c:v>1.51</c:v>
                      </c:pt>
                      <c:pt idx="7">
                        <c:v>5.024</c:v>
                      </c:pt>
                      <c:pt idx="8">
                        <c:v>2.4300000000000002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6F1-4714-8F7B-20E5A0C76221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'[P21092-PR-MC-1XX LE+COST v220209.xlsm]Lista de Equipos'!$CD$348</c15:sqref>
                        </c15:formulaRef>
                      </c:ext>
                    </c:extLst>
                    <c:strCache>
                      <c:ptCount val="1"/>
                      <c:pt idx="0">
                        <c:v>OPEX TL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'[P21092-PR-MC-1XX LE+COST v220209.xlsm]Lista de Equipos'!$CA$367:$CA$377</c15:sqref>
                        </c15:formulaRef>
                      </c:ext>
                    </c:extLst>
                    <c:strCache>
                      <c:ptCount val="11"/>
                      <c:pt idx="0">
                        <c:v>01.01</c:v>
                      </c:pt>
                      <c:pt idx="1">
                        <c:v>02.02</c:v>
                      </c:pt>
                      <c:pt idx="2">
                        <c:v>03.01</c:v>
                      </c:pt>
                      <c:pt idx="3">
                        <c:v>05.04</c:v>
                      </c:pt>
                      <c:pt idx="4">
                        <c:v>06.02</c:v>
                      </c:pt>
                      <c:pt idx="5">
                        <c:v>07.02</c:v>
                      </c:pt>
                      <c:pt idx="6">
                        <c:v>08.03</c:v>
                      </c:pt>
                      <c:pt idx="7">
                        <c:v>09.01</c:v>
                      </c:pt>
                      <c:pt idx="8">
                        <c:v>10.02</c:v>
                      </c:pt>
                      <c:pt idx="9">
                        <c:v>11.02</c:v>
                      </c:pt>
                      <c:pt idx="10">
                        <c:v>20.00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'[P21092-PR-MC-1XX LE+COST v220209.xlsm]Lista de Equipos'!$CD$350:$CD$358</c15:sqref>
                        </c15:formulaRef>
                      </c:ext>
                    </c:extLst>
                    <c:numCache>
                      <c:formatCode>0.00</c:formatCode>
                      <c:ptCount val="9"/>
                      <c:pt idx="0">
                        <c:v>5.0541367637102236E-2</c:v>
                      </c:pt>
                      <c:pt idx="1">
                        <c:v>1.8876176325275853</c:v>
                      </c:pt>
                      <c:pt idx="2">
                        <c:v>3.5631664184157079E-2</c:v>
                      </c:pt>
                      <c:pt idx="3">
                        <c:v>0.66387022342586322</c:v>
                      </c:pt>
                      <c:pt idx="4">
                        <c:v>0</c:v>
                      </c:pt>
                      <c:pt idx="5">
                        <c:v>0.49277833446174685</c:v>
                      </c:pt>
                      <c:pt idx="6">
                        <c:v>1.3267109004739338E-2</c:v>
                      </c:pt>
                      <c:pt idx="7">
                        <c:v>3.7906025727826686E-3</c:v>
                      </c:pt>
                      <c:pt idx="8">
                        <c:v>0.30324820582261341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C6F1-4714-8F7B-20E5A0C76221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'[P21092-PR-MC-1XX LE+COST v220209.xlsm]Lista de Equipos'!$CE$348</c15:sqref>
                        </c15:formulaRef>
                      </c:ext>
                    </c:extLst>
                    <c:strCache>
                      <c:ptCount val="1"/>
                      <c:pt idx="0">
                        <c:v>VA 5y / 10%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'[P21092-PR-MC-1XX LE+COST v220209.xlsm]Lista de Equipos'!$CA$367:$CA$377</c15:sqref>
                        </c15:formulaRef>
                      </c:ext>
                    </c:extLst>
                    <c:strCache>
                      <c:ptCount val="11"/>
                      <c:pt idx="0">
                        <c:v>01.01</c:v>
                      </c:pt>
                      <c:pt idx="1">
                        <c:v>02.02</c:v>
                      </c:pt>
                      <c:pt idx="2">
                        <c:v>03.01</c:v>
                      </c:pt>
                      <c:pt idx="3">
                        <c:v>05.04</c:v>
                      </c:pt>
                      <c:pt idx="4">
                        <c:v>06.02</c:v>
                      </c:pt>
                      <c:pt idx="5">
                        <c:v>07.02</c:v>
                      </c:pt>
                      <c:pt idx="6">
                        <c:v>08.03</c:v>
                      </c:pt>
                      <c:pt idx="7">
                        <c:v>09.01</c:v>
                      </c:pt>
                      <c:pt idx="8">
                        <c:v>10.02</c:v>
                      </c:pt>
                      <c:pt idx="9">
                        <c:v>11.02</c:v>
                      </c:pt>
                      <c:pt idx="10">
                        <c:v>20.00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'[P21092-PR-MC-1XX LE+COST v220209.xlsm]Lista de Equipos'!$CE$350:$CE$358</c15:sqref>
                        </c15:formulaRef>
                      </c:ext>
                    </c:extLst>
                    <c:numCache>
                      <c:formatCode>0.00</c:formatCode>
                      <c:ptCount val="9"/>
                      <c:pt idx="0">
                        <c:v>19.631979555812304</c:v>
                      </c:pt>
                      <c:pt idx="1">
                        <c:v>73.833912744945167</c:v>
                      </c:pt>
                      <c:pt idx="2">
                        <c:v>10.572411711941591</c:v>
                      </c:pt>
                      <c:pt idx="3">
                        <c:v>50.226394951412907</c:v>
                      </c:pt>
                      <c:pt idx="4">
                        <c:v>41.256432757325314</c:v>
                      </c:pt>
                      <c:pt idx="5">
                        <c:v>19.369448484732736</c:v>
                      </c:pt>
                      <c:pt idx="6">
                        <c:v>7.4721886375753144</c:v>
                      </c:pt>
                      <c:pt idx="7">
                        <c:v>26.194216824431198</c:v>
                      </c:pt>
                      <c:pt idx="8">
                        <c:v>12.308573202989685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6F1-4714-8F7B-20E5A0C76221}"/>
                  </c:ext>
                </c:extLst>
              </c15:ser>
            </c15:filteredBarSeries>
          </c:ext>
        </c:extLst>
      </c:barChart>
      <c:catAx>
        <c:axId val="1458280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1458281327"/>
        <c:crosses val="autoZero"/>
        <c:auto val="1"/>
        <c:lblAlgn val="ctr"/>
        <c:lblOffset val="100"/>
        <c:noMultiLvlLbl val="0"/>
      </c:catAx>
      <c:valAx>
        <c:axId val="1458281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AR" sz="1100" b="1"/>
                  <a:t>Costo Estimado [</a:t>
                </a:r>
                <a:r>
                  <a:rPr lang="es-AR" sz="1100" b="1" err="1"/>
                  <a:t>MMusd</a:t>
                </a:r>
                <a:r>
                  <a:rPr lang="es-AR"/>
                  <a:t>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A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AR"/>
          </a:p>
        </c:txPr>
        <c:crossAx val="1458280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A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'[Distribución v231101.xlsx]Hoja1 (2)'!$AN$7:$AN$1501</cx:f>
        <cx:lvl ptCount="1495" formatCode="0,0">
          <cx:pt idx="0">107.27</cx:pt>
          <cx:pt idx="1">143.35000000000002</cx:pt>
          <cx:pt idx="2">113.59</cx:pt>
          <cx:pt idx="3">120.34406060606061</cx:pt>
          <cx:pt idx="4">128.55000000000001</cx:pt>
          <cx:pt idx="5">125.98</cx:pt>
          <cx:pt idx="6">130.13000000000002</cx:pt>
          <cx:pt idx="7">141.89000000000001</cx:pt>
          <cx:pt idx="8">113.31000000000002</cx:pt>
          <cx:pt idx="9">130.13000000000002</cx:pt>
          <cx:pt idx="10">126.00000000000001</cx:pt>
          <cx:pt idx="11">125.01000000000001</cx:pt>
          <cx:pt idx="12">112.30000000000001</cx:pt>
          <cx:pt idx="13">129.03</cx:pt>
          <cx:pt idx="14">116.85000000000001</cx:pt>
          <cx:pt idx="15">115.01000000000002</cx:pt>
          <cx:pt idx="16">112.13</cx:pt>
          <cx:pt idx="17">124.23000000000002</cx:pt>
          <cx:pt idx="18">112.63000000000001</cx:pt>
          <cx:pt idx="19">114.00000000000001</cx:pt>
          <cx:pt idx="20">115.02000000000001</cx:pt>
          <cx:pt idx="21">112.60000000000001</cx:pt>
          <cx:pt idx="22">126.38000000000002</cx:pt>
          <cx:pt idx="23">110.62</cx:pt>
          <cx:pt idx="24">125.87</cx:pt>
          <cx:pt idx="25">112.07000000000001</cx:pt>
          <cx:pt idx="26">128.18000000000001</cx:pt>
          <cx:pt idx="27">142.61000000000001</cx:pt>
          <cx:pt idx="28">111.61</cx:pt>
          <cx:pt idx="29">124.93000000000001</cx:pt>
          <cx:pt idx="30">112.17</cx:pt>
          <cx:pt idx="31">127.40000000000002</cx:pt>
          <cx:pt idx="32">115.04000000000002</cx:pt>
          <cx:pt idx="33">125.81000000000002</cx:pt>
          <cx:pt idx="34">113.56</cx:pt>
          <cx:pt idx="35">114.16000000000001</cx:pt>
          <cx:pt idx="36">111.77000000000001</cx:pt>
          <cx:pt idx="37">109.08</cx:pt>
          <cx:pt idx="38">110.85000000000001</cx:pt>
          <cx:pt idx="39">137.28999999999999</cx:pt>
          <cx:pt idx="40">112.64</cx:pt>
          <cx:pt idx="41">136.98999999999998</cx:pt>
          <cx:pt idx="42">113.36000000000001</cx:pt>
          <cx:pt idx="43">129.71000000000001</cx:pt>
          <cx:pt idx="44">115.08000000000001</cx:pt>
          <cx:pt idx="45">113.23</cx:pt>
          <cx:pt idx="46">125.64000000000001</cx:pt>
          <cx:pt idx="47">113.12</cx:pt>
          <cx:pt idx="48">129.75999999999999</cx:pt>
          <cx:pt idx="49">113.20000000000002</cx:pt>
          <cx:pt idx="50">125.23</cx:pt>
          <cx:pt idx="51">128.93000000000001</cx:pt>
          <cx:pt idx="52">130.55000000000001</cx:pt>
          <cx:pt idx="53">111.68000000000001</cx:pt>
          <cx:pt idx="54">116.72000000000001</cx:pt>
          <cx:pt idx="55">110.52000000000001</cx:pt>
          <cx:pt idx="56">127.82000000000001</cx:pt>
          <cx:pt idx="57">113.56</cx:pt>
          <cx:pt idx="58">127.87000000000002</cx:pt>
          <cx:pt idx="59">114.98000000000002</cx:pt>
          <cx:pt idx="60">124.55</cx:pt>
          <cx:pt idx="61">128.59999999999999</cx:pt>
          <cx:pt idx="62">124.13000000000001</cx:pt>
          <cx:pt idx="63">140.56999999999999</cx:pt>
          <cx:pt idx="64">113.87</cx:pt>
          <cx:pt idx="65">109.12</cx:pt>
          <cx:pt idx="66">112.58</cx:pt>
          <cx:pt idx="67">110.27000000000001</cx:pt>
          <cx:pt idx="68">113.13000000000001</cx:pt>
          <cx:pt idx="69">110.53</cx:pt>
          <cx:pt idx="70">115.26000000000002</cx:pt>
          <cx:pt idx="71">112.2</cx:pt>
          <cx:pt idx="72">127.91000000000001</cx:pt>
          <cx:pt idx="73">124.98</cx:pt>
          <cx:pt idx="74">137.10999999999999</cx:pt>
          <cx:pt idx="75">131.19000000000003</cx:pt>
          <cx:pt idx="76">127.67</cx:pt>
          <cx:pt idx="77">115.32000000000001</cx:pt>
          <cx:pt idx="78">130.73000000000002</cx:pt>
          <cx:pt idx="79">112.52000000000001</cx:pt>
          <cx:pt idx="80">122.80000000000001</cx:pt>
          <cx:pt idx="81">114.29000000000002</cx:pt>
          <cx:pt idx="82">127.20999999999999</cx:pt>
          <cx:pt idx="83">114.55000000000001</cx:pt>
          <cx:pt idx="84">124.99000000000001</cx:pt>
          <cx:pt idx="85">111.89</cx:pt>
          <cx:pt idx="86">110.45</cx:pt>
          <cx:pt idx="87">113.64000000000001</cx:pt>
          <cx:pt idx="88">140.29000000000002</cx:pt>
          <cx:pt idx="89">127.18000000000001</cx:pt>
          <cx:pt idx="90">112.62</cx:pt>
          <cx:pt idx="91">124.42000000000002</cx:pt>
          <cx:pt idx="92">112.25999999999999</cx:pt>
          <cx:pt idx="93">112.34</cx:pt>
          <cx:pt idx="94">115.58</cx:pt>
          <cx:pt idx="95">115.30000000000001</cx:pt>
          <cx:pt idx="96">113.99000000000001</cx:pt>
          <cx:pt idx="97">125.02000000000001</cx:pt>
          <cx:pt idx="98">114.12</cx:pt>
          <cx:pt idx="99">127.59</cx:pt>
          <cx:pt idx="100">114.41000000000001</cx:pt>
          <cx:pt idx="101">115.76000000000002</cx:pt>
          <cx:pt idx="102">117.04000000000002</cx:pt>
          <cx:pt idx="103">136.94</cx:pt>
          <cx:pt idx="104">111.40000000000001</cx:pt>
          <cx:pt idx="105">112.19000000000001</cx:pt>
          <cx:pt idx="106">127.71000000000001</cx:pt>
          <cx:pt idx="107">127.58000000000001</cx:pt>
          <cx:pt idx="108">115.92000000000002</cx:pt>
          <cx:pt idx="109">140.36000000000001</cx:pt>
          <cx:pt idx="110">112.33</cx:pt>
          <cx:pt idx="111">113.85000000000001</cx:pt>
          <cx:pt idx="112">126.77000000000001</cx:pt>
          <cx:pt idx="113">111.73</cx:pt>
          <cx:pt idx="114">123.28999999999999</cx:pt>
          <cx:pt idx="115">113.19000000000001</cx:pt>
          <cx:pt idx="116">114.72000000000001</cx:pt>
          <cx:pt idx="117">111.52</cx:pt>
          <cx:pt idx="118">113.03</cx:pt>
          <cx:pt idx="119">114.12</cx:pt>
          <cx:pt idx="120">128.16000000000003</cx:pt>
          <cx:pt idx="121">126.45999999999999</cx:pt>
          <cx:pt idx="122">111.27000000000001</cx:pt>
          <cx:pt idx="123">128.32000000000002</cx:pt>
          <cx:pt idx="124">112.78</cx:pt>
          <cx:pt idx="125">124.60000000000001</cx:pt>
          <cx:pt idx="126">129.80000000000001</cx:pt>
          <cx:pt idx="127">130.07000000000002</cx:pt>
          <cx:pt idx="128">126.39</cx:pt>
          <cx:pt idx="129">127.49000000000001</cx:pt>
          <cx:pt idx="130">126.90000000000002</cx:pt>
          <cx:pt idx="131">123.22000000000001</cx:pt>
          <cx:pt idx="132">128.48999999999998</cx:pt>
          <cx:pt idx="133">127.91000000000001</cx:pt>
          <cx:pt idx="134">139.53</cx:pt>
          <cx:pt idx="135">127.03</cx:pt>
          <cx:pt idx="136">113.38000000000001</cx:pt>
          <cx:pt idx="137">126.67000000000002</cx:pt>
          <cx:pt idx="138">126.63000000000002</cx:pt>
          <cx:pt idx="139">110.89</cx:pt>
          <cx:pt idx="140">142.47000000000003</cx:pt>
          <cx:pt idx="141">131.37</cx:pt>
          <cx:pt idx="142">140.16</cx:pt>
          <cx:pt idx="143">117.27000000000001</cx:pt>
          <cx:pt idx="144">126.89</cx:pt>
          <cx:pt idx="145">140.52000000000001</cx:pt>
          <cx:pt idx="146">113.47</cx:pt>
          <cx:pt idx="147">123.83</cx:pt>
          <cx:pt idx="148">138.43000000000001</cx:pt>
          <cx:pt idx="149">137.53999999999999</cx:pt>
          <cx:pt idx="150">128.65000000000001</cx:pt>
          <cx:pt idx="151">127.76000000000002</cx:pt>
          <cx:pt idx="152">140.56999999999999</cx:pt>
          <cx:pt idx="153">137.47999999999999</cx:pt>
          <cx:pt idx="154">125.22</cx:pt>
          <cx:pt idx="155">122.85000000000001</cx:pt>
          <cx:pt idx="156">127.41000000000001</cx:pt>
          <cx:pt idx="157">113.92</cx:pt>
          <cx:pt idx="158">114.78000000000002</cx:pt>
          <cx:pt idx="159">128.93000000000001</cx:pt>
          <cx:pt idx="160">110.89</cx:pt>
          <cx:pt idx="161">128.91999999999999</cx:pt>
          <cx:pt idx="162">115.73000000000002</cx:pt>
          <cx:pt idx="163">113.18000000000001</cx:pt>
          <cx:pt idx="164">113.14000000000001</cx:pt>
          <cx:pt idx="165">125.92</cx:pt>
          <cx:pt idx="166">111.83</cx:pt>
          <cx:pt idx="167">123.09</cx:pt>
          <cx:pt idx="168">124.64000000000001</cx:pt>
          <cx:pt idx="169">131.37</cx:pt>
          <cx:pt idx="170">127.01000000000002</cx:pt>
          <cx:pt idx="171">113.07000000000001</cx:pt>
          <cx:pt idx="172">125.43000000000001</cx:pt>
          <cx:pt idx="173">113.07000000000001</cx:pt>
          <cx:pt idx="174">116.04000000000002</cx:pt>
          <cx:pt idx="175">139.82999999999998</cx:pt>
          <cx:pt idx="176">113.29000000000001</cx:pt>
          <cx:pt idx="177">128.03999999999999</cx:pt>
          <cx:pt idx="178">139</cx:pt>
          <cx:pt idx="179">127.40000000000001</cx:pt>
          <cx:pt idx="180">110.86000000000001</cx:pt>
          <cx:pt idx="181">136.31</cx:pt>
          <cx:pt idx="182">127.79000000000001</cx:pt>
          <cx:pt idx="183">115.82000000000001</cx:pt>
          <cx:pt idx="184">115.63000000000001</cx:pt>
          <cx:pt idx="185">111.69</cx:pt>
          <cx:pt idx="186">124.42000000000002</cx:pt>
          <cx:pt idx="187">115.54000000000001</cx:pt>
          <cx:pt idx="188">114.39</cx:pt>
          <cx:pt idx="189">113.47000000000001</cx:pt>
          <cx:pt idx="190">140.40000000000001</cx:pt>
          <cx:pt idx="191">110.08000000000001</cx:pt>
          <cx:pt idx="192">109.34</cx:pt>
          <cx:pt idx="193">116.59000000000002</cx:pt>
          <cx:pt idx="194">115.31000000000002</cx:pt>
          <cx:pt idx="195">113.42999999999999</cx:pt>
          <cx:pt idx="196">137.06</cx:pt>
          <cx:pt idx="197">125.99000000000001</cx:pt>
          <cx:pt idx="198">137.47999999999999</cx:pt>
          <cx:pt idx="199">126.11</cx:pt>
          <cx:pt idx="200">127.22000000000001</cx:pt>
          <cx:pt idx="201">137.13999999999999</cx:pt>
          <cx:pt idx="202">115.24000000000001</cx:pt>
          <cx:pt idx="203">111.79000000000001</cx:pt>
          <cx:pt idx="204">116.11000000000001</cx:pt>
          <cx:pt idx="205">112.81999999999999</cx:pt>
          <cx:pt idx="206">114.31000000000002</cx:pt>
          <cx:pt idx="207">123.25000000000001</cx:pt>
          <cx:pt idx="208">140.81999999999999</cx:pt>
          <cx:pt idx="209">139.58000000000001</cx:pt>
          <cx:pt idx="210">114.13000000000001</cx:pt>
          <cx:pt idx="211">118.00000000000001</cx:pt>
          <cx:pt idx="212">127.96000000000001</cx:pt>
          <cx:pt idx="213">115.15000000000002</cx:pt>
          <cx:pt idx="214">123.05</cx:pt>
          <cx:pt idx="215">112.76000000000001</cx:pt>
          <cx:pt idx="216">110.23000000000002</cx:pt>
          <cx:pt idx="217">127.5</cx:pt>
          <cx:pt idx="218">116.93000000000002</cx:pt>
          <cx:pt idx="219">128.63000000000002</cx:pt>
          <cx:pt idx="220">112.86000000000001</cx:pt>
          <cx:pt idx="221">141.39000000000001</cx:pt>
          <cx:pt idx="222">126.25000000000001</cx:pt>
          <cx:pt idx="223">113.12</cx:pt>
          <cx:pt idx="224">112.90000000000001</cx:pt>
          <cx:pt idx="225">114.94</cx:pt>
          <cx:pt idx="226">122.08</cx:pt>
          <cx:pt idx="227">114.02000000000001</cx:pt>
          <cx:pt idx="228">115.78000000000002</cx:pt>
          <cx:pt idx="229">112.24000000000001</cx:pt>
          <cx:pt idx="230">116.75000000000001</cx:pt>
          <cx:pt idx="231">122.95999999999999</cx:pt>
          <cx:pt idx="232">110.98999999999999</cx:pt>
          <cx:pt idx="233">114.89</cx:pt>
          <cx:pt idx="234">125.43000000000002</cx:pt>
          <cx:pt idx="235">117.98000000000002</cx:pt>
          <cx:pt idx="236">108.37</cx:pt>
          <cx:pt idx="237">113.98000000000002</cx:pt>
          <cx:pt idx="238">127.93000000000001</cx:pt>
          <cx:pt idx="239">131.03</cx:pt>
          <cx:pt idx="240">114.86000000000001</cx:pt>
          <cx:pt idx="241">110.77</cx:pt>
          <cx:pt idx="242">139.31</cx:pt>
          <cx:pt idx="243">114.76000000000001</cx:pt>
          <cx:pt idx="244">114.24000000000001</cx:pt>
          <cx:pt idx="245">131.97999999999999</cx:pt>
          <cx:pt idx="246">110.35000000000001</cx:pt>
          <cx:pt idx="247">115.87000000000002</cx:pt>
          <cx:pt idx="248">111.73000000000002</cx:pt>
          <cx:pt idx="249">125.39000000000001</cx:pt>
          <cx:pt idx="250">128.43000000000001</cx:pt>
          <cx:pt idx="251">138.63</cx:pt>
          <cx:pt idx="252">139.18000000000001</cx:pt>
          <cx:pt idx="253">141.04000000000002</cx:pt>
          <cx:pt idx="254">112.85000000000001</cx:pt>
          <cx:pt idx="255">139.88999999999999</cx:pt>
          <cx:pt idx="256">112.02000000000001</cx:pt>
          <cx:pt idx="257">114.64000000000001</cx:pt>
          <cx:pt idx="258">112.31999999999999</cx:pt>
          <cx:pt idx="259">125.65000000000001</cx:pt>
          <cx:pt idx="260">115.25</cx:pt>
          <cx:pt idx="261">127.68000000000002</cx:pt>
          <cx:pt idx="262">115.51000000000001</cx:pt>
          <cx:pt idx="263">110.20999999999999</cx:pt>
          <cx:pt idx="264">112.29000000000001</cx:pt>
          <cx:pt idx="265">136.60999999999999</cx:pt>
          <cx:pt idx="266">126.96000000000001</cx:pt>
          <cx:pt idx="267">127.87</cx:pt>
          <cx:pt idx="268">124.75000000000001</cx:pt>
          <cx:pt idx="269">111.78000000000002</cx:pt>
          <cx:pt idx="270">112.39</cx:pt>
          <cx:pt idx="271">113.22000000000001</cx:pt>
          <cx:pt idx="272">115.21000000000001</cx:pt>
          <cx:pt idx="273">129.21000000000001</cx:pt>
          <cx:pt idx="274">131.22999999999999</cx:pt>
          <cx:pt idx="275">114.72000000000001</cx:pt>
          <cx:pt idx="276">112.48</cx:pt>
          <cx:pt idx="277">114.43000000000002</cx:pt>
          <cx:pt idx="278">112.88000000000001</cx:pt>
          <cx:pt idx="279">114.29000000000001</cx:pt>
          <cx:pt idx="280">112.74000000000001</cx:pt>
          <cx:pt idx="281">114.69000000000001</cx:pt>
          <cx:pt idx="282">110.70999999999999</cx:pt>
          <cx:pt idx="283">115.39000000000001</cx:pt>
          <cx:pt idx="284">111.00000000000001</cx:pt>
          <cx:pt idx="285">112.61</cx:pt>
          <cx:pt idx="286">112.98</cx:pt>
          <cx:pt idx="287">139.32999999999998</cx:pt>
          <cx:pt idx="288">129.79000000000002</cx:pt>
          <cx:pt idx="289">115.77000000000001</cx:pt>
          <cx:pt idx="290">137.59999999999999</cx:pt>
          <cx:pt idx="291">138.62</cx:pt>
          <cx:pt idx="292">123.76000000000001</cx:pt>
          <cx:pt idx="293">110.64000000000001</cx:pt>
          <cx:pt idx="294">109.36</cx:pt>
          <cx:pt idx="295">125.71000000000002</cx:pt>
          <cx:pt idx="296">138.59999999999999</cx:pt>
          <cx:pt idx="297">112.63000000000001</cx:pt>
          <cx:pt idx="298">110.5</cx:pt>
          <cx:pt idx="299">111.98</cx:pt>
          <cx:pt idx="300">126.14000000000001</cx:pt>
          <cx:pt idx="301">112.91000000000001</cx:pt>
          <cx:pt idx="302">115.03</cx:pt>
          <cx:pt idx="303">130.30000000000001</cx:pt>
          <cx:pt idx="304">111.84</cx:pt>
          <cx:pt idx="305">111.58</cx:pt>
          <cx:pt idx="306">112.11</cx:pt>
          <cx:pt idx="307">110.62</cx:pt>
          <cx:pt idx="308">111.22</cx:pt>
          <cx:pt idx="309">126.10000000000001</cx:pt>
          <cx:pt idx="310">130.63</cx:pt>
          <cx:pt idx="311">109.23</cx:pt>
          <cx:pt idx="312">117.16000000000001</cx:pt>
          <cx:pt idx="313">123.61999999999999</cx:pt>
          <cx:pt idx="314">110.76000000000001</cx:pt>
          <cx:pt idx="315">113.18000000000001</cx:pt>
          <cx:pt idx="316">114.94000000000001</cx:pt>
          <cx:pt idx="317">112.2</cx:pt>
          <cx:pt idx="318">112.90000000000001</cx:pt>
          <cx:pt idx="319">139.13999999999999</cx:pt>
          <cx:pt idx="320">137.72999999999999</cx:pt>
          <cx:pt idx="321">111.64</cx:pt>
          <cx:pt idx="322">114.24000000000001</cx:pt>
          <cx:pt idx="323">125.60000000000001</cx:pt>
          <cx:pt idx="324">122.95999999999999</cx:pt>
          <cx:pt idx="325">111.22</cx:pt>
          <cx:pt idx="326">116.31000000000002</cx:pt>
          <cx:pt idx="327">123.02</cx:pt>
          <cx:pt idx="328">112.90000000000001</cx:pt>
          <cx:pt idx="329">125.97</cx:pt>
          <cx:pt idx="330">124.51000000000002</cx:pt>
          <cx:pt idx="331">110.53</cx:pt>
          <cx:pt idx="332">114.93000000000002</cx:pt>
          <cx:pt idx="333">112.81</cx:pt>
          <cx:pt idx="334">112.7</cx:pt>
          <cx:pt idx="335">113.25000000000001</cx:pt>
          <cx:pt idx="336">112.40000000000001</cx:pt>
          <cx:pt idx="337">128.62</cx:pt>
          <cx:pt idx="338">141.45000000000002</cx:pt>
          <cx:pt idx="339">114.48</cx:pt>
          <cx:pt idx="340">115.35000000000001</cx:pt>
          <cx:pt idx="341">109.45999999999999</cx:pt>
          <cx:pt idx="342">128.94</cx:pt>
          <cx:pt idx="343">128.85000000000002</cx:pt>
          <cx:pt idx="344">111</cx:pt>
          <cx:pt idx="345">115.84000000000002</cx:pt>
          <cx:pt idx="346">115.43000000000001</cx:pt>
          <cx:pt idx="347">109.75</cx:pt>
          <cx:pt idx="348">112.07000000000001</cx:pt>
          <cx:pt idx="349">113.25</cx:pt>
          <cx:pt idx="350">124.27000000000001</cx:pt>
          <cx:pt idx="351">112.3</cx:pt>
          <cx:pt idx="352">122.45</cx:pt>
          <cx:pt idx="353">113.65000000000002</cx:pt>
          <cx:pt idx="354">127.92000000000002</cx:pt>
          <cx:pt idx="355">109.21000000000001</cx:pt>
          <cx:pt idx="356">126.61</cx:pt>
          <cx:pt idx="357">128.50999999999999</cx:pt>
          <cx:pt idx="358">111.61</cx:pt>
          <cx:pt idx="359">139.40000000000001</cx:pt>
          <cx:pt idx="360">110.14999999999999</cx:pt>
          <cx:pt idx="361">137.31999999999999</cx:pt>
          <cx:pt idx="362">114.43000000000002</cx:pt>
          <cx:pt idx="363">113.14000000000001</cx:pt>
          <cx:pt idx="364">123.63000000000001</cx:pt>
          <cx:pt idx="365">123.68000000000001</cx:pt>
          <cx:pt idx="366">124.93000000000001</cx:pt>
          <cx:pt idx="367">128.84</cx:pt>
          <cx:pt idx="368">138.44</cx:pt>
          <cx:pt idx="369">140.32999999999998</cx:pt>
          <cx:pt idx="370">111.91000000000001</cx:pt>
          <cx:pt idx="371">126.57000000000001</cx:pt>
          <cx:pt idx="372">110.58</cx:pt>
          <cx:pt idx="373">111.40000000000001</cx:pt>
          <cx:pt idx="374">126.09</cx:pt>
          <cx:pt idx="375">111.77000000000001</cx:pt>
          <cx:pt idx="376">114.87000000000002</cx:pt>
          <cx:pt idx="377">128.94</cx:pt>
          <cx:pt idx="378">113.5</cx:pt>
          <cx:pt idx="379">127.45</cx:pt>
          <cx:pt idx="380">128.77000000000001</cx:pt>
          <cx:pt idx="381">112.02000000000001</cx:pt>
          <cx:pt idx="382">113.92000000000002</cx:pt>
          <cx:pt idx="383">130.69</cx:pt>
          <cx:pt idx="384">127.44000000000001</cx:pt>
          <cx:pt idx="385">115.71000000000001</cx:pt>
          <cx:pt idx="386">123.73</cx:pt>
          <cx:pt idx="387">114.65000000000001</cx:pt>
          <cx:pt idx="388">112.66000000000001</cx:pt>
          <cx:pt idx="389">121.95999999999999</cx:pt>
          <cx:pt idx="390">129.58000000000001</cx:pt>
          <cx:pt idx="391">138.12</cx:pt>
          <cx:pt idx="392">112.33000000000001</cx:pt>
          <cx:pt idx="393">110.7</cx:pt>
          <cx:pt idx="394">116.84</cx:pt>
          <cx:pt idx="395">140.03999999999999</cx:pt>
          <cx:pt idx="396">128.5</cx:pt>
          <cx:pt idx="397">112.87</cx:pt>
          <cx:pt idx="398">109.16000000000001</cx:pt>
          <cx:pt idx="399">111.62</cx:pt>
          <cx:pt idx="400">113.26000000000001</cx:pt>
          <cx:pt idx="401">113.36</cx:pt>
          <cx:pt idx="402">114.88000000000001</cx:pt>
          <cx:pt idx="403">129.25999999999999</cx:pt>
          <cx:pt idx="404">114.90000000000001</cx:pt>
          <cx:pt idx="405">123.92</cx:pt>
          <cx:pt idx="406">124.49000000000001</cx:pt>
          <cx:pt idx="407">111.48</cx:pt>
          <cx:pt idx="408">114.69000000000001</cx:pt>
          <cx:pt idx="409">109.94000000000001</cx:pt>
          <cx:pt idx="410">112.40000000000002</cx:pt>
          <cx:pt idx="411">114.28</cx:pt>
          <cx:pt idx="412">126.28000000000002</cx:pt>
          <cx:pt idx="413">114.43000000000001</cx:pt>
          <cx:pt idx="414">123.87</cx:pt>
          <cx:pt idx="415">109.23</cx:pt>
          <cx:pt idx="416">128.34</cx:pt>
          <cx:pt idx="417">124.09999999999999</cx:pt>
          <cx:pt idx="418">110.67000000000002</cx:pt>
          <cx:pt idx="419">109.98999999999999</cx:pt>
          <cx:pt idx="420">127.26000000000001</cx:pt>
          <cx:pt idx="421">116.73</cx:pt>
          <cx:pt idx="422">117.92000000000002</cx:pt>
          <cx:pt idx="423">112.31</cx:pt>
          <cx:pt idx="424">127.51000000000002</cx:pt>
          <cx:pt idx="425">112.89</cx:pt>
          <cx:pt idx="426">115.03000000000002</cx:pt>
          <cx:pt idx="427">128.38999999999999</cx:pt>
          <cx:pt idx="428">126.04000000000001</cx:pt>
          <cx:pt idx="429">128.83000000000001</cx:pt>
          <cx:pt idx="430">125.23</cx:pt>
          <cx:pt idx="431">111.54000000000001</cx:pt>
          <cx:pt idx="432">114.67000000000002</cx:pt>
          <cx:pt idx="433">123.92000000000002</cx:pt>
          <cx:pt idx="434">123.64</cx:pt>
          <cx:pt idx="435">115.00000000000001</cx:pt>
          <cx:pt idx="436">127.45</cx:pt>
          <cx:pt idx="437">128.09999999999999</cx:pt>
          <cx:pt idx="438">122.39999999999999</cx:pt>
          <cx:pt idx="439">111.64</cx:pt>
          <cx:pt idx="440">125.75000000000001</cx:pt>
          <cx:pt idx="441">115.2</cx:pt>
          <cx:pt idx="442">127.05</cx:pt>
          <cx:pt idx="443">128.05000000000001</cx:pt>
          <cx:pt idx="444">125.69000000000001</cx:pt>
          <cx:pt idx="445">128.03999999999999</cx:pt>
          <cx:pt idx="446">137.69</cx:pt>
          <cx:pt idx="447">113.07000000000001</cx:pt>
          <cx:pt idx="448">135.82999999999998</cx:pt>
          <cx:pt idx="449">113.78</cx:pt>
          <cx:pt idx="450">123.92</cx:pt>
          <cx:pt idx="451">125.60000000000001</cx:pt>
          <cx:pt idx="452">124.06000000000002</cx:pt>
          <cx:pt idx="453">110.97000000000001</cx:pt>
          <cx:pt idx="454">126.84</cx:pt>
          <cx:pt idx="455">113.73000000000002</cx:pt>
          <cx:pt idx="456">128.51000000000002</cx:pt>
          <cx:pt idx="457">113.23</cx:pt>
          <cx:pt idx="458">113.03</cx:pt>
          <cx:pt idx="459">126.59000000000002</cx:pt>
          <cx:pt idx="460">125.32000000000001</cx:pt>
          <cx:pt idx="461">127.34</cx:pt>
          <cx:pt idx="462">128.24000000000001</cx:pt>
          <cx:pt idx="463">110.16</cx:pt>
          <cx:pt idx="464">116.47000000000001</cx:pt>
          <cx:pt idx="465">112.97</cx:pt>
          <cx:pt idx="466">111.7</cx:pt>
          <cx:pt idx="467">126.40000000000002</cx:pt>
          <cx:pt idx="468">111.28</cx:pt>
          <cx:pt idx="469">139.04999999999998</cx:pt>
          <cx:pt idx="470">116.96000000000001</cx:pt>
          <cx:pt idx="471">124.80000000000001</cx:pt>
          <cx:pt idx="472">124.75000000000001</cx:pt>
          <cx:pt idx="473">111.10000000000001</cx:pt>
          <cx:pt idx="474">115.40000000000001</cx:pt>
          <cx:pt idx="475">113.39000000000001</cx:pt>
          <cx:pt idx="476">111.18000000000001</cx:pt>
          <cx:pt idx="477">110.73999999999999</cx:pt>
          <cx:pt idx="478">111.92</cx:pt>
          <cx:pt idx="479">127.27000000000001</cx:pt>
          <cx:pt idx="480">128.07999999999998</cx:pt>
          <cx:pt idx="481">125.01000000000001</cx:pt>
          <cx:pt idx="482">127.17000000000002</cx:pt>
          <cx:pt idx="483">138</cx:pt>
          <cx:pt idx="484">112.79000000000001</cx:pt>
          <cx:pt idx="485">127.88000000000001</cx:pt>
          <cx:pt idx="486">112.86000000000001</cx:pt>
          <cx:pt idx="487">124.91000000000001</cx:pt>
          <cx:pt idx="488">112.14</cx:pt>
          <cx:pt idx="489">112.11000000000001</cx:pt>
          <cx:pt idx="490">107.93000000000001</cx:pt>
          <cx:pt idx="491">127.12</cx:pt>
          <cx:pt idx="492">116.47000000000001</cx:pt>
          <cx:pt idx="493">115.50000000000001</cx:pt>
          <cx:pt idx="494">123.45</cx:pt>
          <cx:pt idx="495">129.16</cx:pt>
          <cx:pt idx="496">109.86999999999999</cx:pt>
          <cx:pt idx="497">112.75000000000001</cx:pt>
          <cx:pt idx="498">115.12</cx:pt>
          <cx:pt idx="499">116.26000000000001</cx:pt>
          <cx:pt idx="500">111.69000000000001</cx:pt>
          <cx:pt idx="501">141.49000000000001</cx:pt>
          <cx:pt idx="502">126.55</cx:pt>
          <cx:pt idx="503">110.87</cx:pt>
          <cx:pt idx="504">127.73</cx:pt>
          <cx:pt idx="505">114.11000000000001</cx:pt>
          <cx:pt idx="506">109.66000000000001</cx:pt>
          <cx:pt idx="507">111.50000000000001</cx:pt>
          <cx:pt idx="508">132.34</cx:pt>
          <cx:pt idx="509">140.75</cx:pt>
          <cx:pt idx="510">113.58000000000001</cx:pt>
          <cx:pt idx="511">114.56</cx:pt>
          <cx:pt idx="512">127.03000000000002</cx:pt>
          <cx:pt idx="513">115.2</cx:pt>
          <cx:pt idx="514">125.88000000000001</cx:pt>
          <cx:pt idx="515">114.53000000000002</cx:pt>
          <cx:pt idx="516">128.34</cx:pt>
          <cx:pt idx="517">127.46000000000001</cx:pt>
          <cx:pt idx="518">130.97</cx:pt>
          <cx:pt idx="519">127.80000000000001</cx:pt>
          <cx:pt idx="520">113.01000000000001</cx:pt>
          <cx:pt idx="521">116.29000000000001</cx:pt>
          <cx:pt idx="522">130.40000000000001</cx:pt>
          <cx:pt idx="523">123.87</cx:pt>
          <cx:pt idx="524">125.61000000000001</cx:pt>
          <cx:pt idx="525">142.30000000000001</cx:pt>
          <cx:pt idx="526">123.14</cx:pt>
          <cx:pt idx="527">113.88000000000001</cx:pt>
          <cx:pt idx="528">129.02000000000001</cx:pt>
          <cx:pt idx="529">112.64</cx:pt>
          <cx:pt idx="530">129.33000000000001</cx:pt>
          <cx:pt idx="531">141.02000000000001</cx:pt>
          <cx:pt idx="532">127.33</cx:pt>
          <cx:pt idx="533">109.08</cx:pt>
          <cx:pt idx="534">136.63</cx:pt>
          <cx:pt idx="535">128.09999999999999</cx:pt>
          <cx:pt idx="536">112.86000000000001</cx:pt>
          <cx:pt idx="537">111.13000000000001</cx:pt>
          <cx:pt idx="538">115.54000000000002</cx:pt>
          <cx:pt idx="539">130.11000000000001</cx:pt>
          <cx:pt idx="540">115.31000000000002</cx:pt>
          <cx:pt idx="541">109.55000000000001</cx:pt>
          <cx:pt idx="542">126.04000000000001</cx:pt>
          <cx:pt idx="543">141.52000000000001</cx:pt>
          <cx:pt idx="544">129.09999999999999</cx:pt>
          <cx:pt idx="545">112.7</cx:pt>
          <cx:pt idx="546">108.83</cx:pt>
          <cx:pt idx="547">112.72</cx:pt>
          <cx:pt idx="548">139.84</cx:pt>
          <cx:pt idx="549">126.83</cx:pt>
          <cx:pt idx="550">128.03</cx:pt>
          <cx:pt idx="551">111.98</cx:pt>
          <cx:pt idx="552">126.95000000000002</cx:pt>
          <cx:pt idx="553">113.82000000000002</cx:pt>
          <cx:pt idx="554">115.60000000000001</cx:pt>
          <cx:pt idx="555">111.04000000000001</cx:pt>
          <cx:pt idx="556">114.99000000000001</cx:pt>
          <cx:pt idx="557">114.71000000000001</cx:pt>
          <cx:pt idx="558">112.68000000000001</cx:pt>
          <cx:pt idx="559">127.06000000000002</cx:pt>
          <cx:pt idx="560">115.11000000000001</cx:pt>
          <cx:pt idx="561">113.97000000000001</cx:pt>
          <cx:pt idx="562">123.32000000000001</cx:pt>
          <cx:pt idx="563">110.92999999999999</cx:pt>
          <cx:pt idx="564">128.94999999999999</cx:pt>
          <cx:pt idx="565">130.46000000000001</cx:pt>
          <cx:pt idx="566">112.45999999999999</cx:pt>
          <cx:pt idx="567">111.08</cx:pt>
          <cx:pt idx="568">112.08</cx:pt>
          <cx:pt idx="569">114.33000000000001</cx:pt>
          <cx:pt idx="570">109.58</cx:pt>
          <cx:pt idx="571">127.09000000000002</cx:pt>
          <cx:pt idx="572">114.87000000000002</cx:pt>
          <cx:pt idx="573">111.39000000000001</cx:pt>
          <cx:pt idx="574">139.66</cx:pt>
          <cx:pt idx="575">126.46000000000001</cx:pt>
          <cx:pt idx="576">117.20000000000002</cx:pt>
          <cx:pt idx="577">131.13</cx:pt>
          <cx:pt idx="578">125.70999999999999</cx:pt>
          <cx:pt idx="579">113.96000000000001</cx:pt>
          <cx:pt idx="580">126.43000000000001</cx:pt>
          <cx:pt idx="581">127.28</cx:pt>
          <cx:pt idx="582">128.83000000000001</cx:pt>
          <cx:pt idx="583">118.63000000000001</cx:pt>
          <cx:pt idx="584">114.13000000000001</cx:pt>
          <cx:pt idx="585">113.10000000000002</cx:pt>
          <cx:pt idx="586">108.65000000000001</cx:pt>
          <cx:pt idx="587">111.8</cx:pt>
          <cx:pt idx="588">113.32000000000001</cx:pt>
          <cx:pt idx="589">127.10000000000001</cx:pt>
          <cx:pt idx="590">113.08</cx:pt>
          <cx:pt idx="591">116.55000000000001</cx:pt>
          <cx:pt idx="592">128.29000000000002</cx:pt>
          <cx:pt idx="593">112.54000000000001</cx:pt>
          <cx:pt idx="594">114.09000000000002</cx:pt>
          <cx:pt idx="595">129.39000000000001</cx:pt>
          <cx:pt idx="596">112.34</cx:pt>
          <cx:pt idx="597">112.84</cx:pt>
          <cx:pt idx="598">128.06</cx:pt>
          <cx:pt idx="599">113.03000000000002</cx:pt>
          <cx:pt idx="600">126.73000000000002</cx:pt>
          <cx:pt idx="601">111.73000000000002</cx:pt>
          <cx:pt idx="602">112.28</cx:pt>
          <cx:pt idx="603">124.84</cx:pt>
          <cx:pt idx="604">126.86</cx:pt>
          <cx:pt idx="605">127.67</cx:pt>
          <cx:pt idx="606">139.12</cx:pt>
          <cx:pt idx="607">129.16</cx:pt>
          <cx:pt idx="608">112.74000000000001</cx:pt>
          <cx:pt idx="609">109.86</cx:pt>
          <cx:pt idx="610">125.65000000000002</cx:pt>
          <cx:pt idx="611">127.91</cx:pt>
          <cx:pt idx="612">125.89000000000001</cx:pt>
          <cx:pt idx="613">123.98</cx:pt>
          <cx:pt idx="614">124.53</cx:pt>
          <cx:pt idx="615">111.08</cx:pt>
          <cx:pt idx="616">125.59</cx:pt>
          <cx:pt idx="617">139.94999999999999</cx:pt>
          <cx:pt idx="618">112.54000000000001</cx:pt>
          <cx:pt idx="619">129.78</cx:pt>
          <cx:pt idx="620">123.7</cx:pt>
          <cx:pt idx="621">129.02000000000001</cx:pt>
          <cx:pt idx="622">111.54000000000001</cx:pt>
          <cx:pt idx="623">126.48999999999999</cx:pt>
          <cx:pt idx="624">128.88</cx:pt>
          <cx:pt idx="625">112.31</cx:pt>
          <cx:pt idx="626">123.33</cx:pt>
          <cx:pt idx="627">112.92</cx:pt>
          <cx:pt idx="628">115.24000000000001</cx:pt>
          <cx:pt idx="629">124.66000000000001</cx:pt>
          <cx:pt idx="630">140.74000000000001</cx:pt>
          <cx:pt idx="631">116.93000000000002</cx:pt>
          <cx:pt idx="632">113.79000000000002</cx:pt>
          <cx:pt idx="633">115.95000000000002</cx:pt>
          <cx:pt idx="634">129.58000000000001</cx:pt>
          <cx:pt idx="635">126.23999999999999</cx:pt>
          <cx:pt idx="636">124.38000000000001</cx:pt>
          <cx:pt idx="637">114.55000000000001</cx:pt>
          <cx:pt idx="638">138.75</cx:pt>
          <cx:pt idx="639">114.16000000000001</cx:pt>
          <cx:pt idx="640">108.11</cx:pt>
          <cx:pt idx="641">128.25</cx:pt>
          <cx:pt idx="642">112.42</cx:pt>
          <cx:pt idx="643">115.94000000000001</cx:pt>
          <cx:pt idx="644">110.88000000000001</cx:pt>
          <cx:pt idx="645">113.01000000000001</cx:pt>
          <cx:pt idx="646">113.81</cx:pt>
          <cx:pt idx="647">118.16000000000001</cx:pt>
          <cx:pt idx="648">112.02000000000001</cx:pt>
          <cx:pt idx="649">125.19</cx:pt>
          <cx:pt idx="650">117.16000000000001</cx:pt>
          <cx:pt idx="651">110.40000000000001</cx:pt>
          <cx:pt idx="652">115.33000000000001</cx:pt>
          <cx:pt idx="653">127.00000000000001</cx:pt>
          <cx:pt idx="654">112.98</cx:pt>
          <cx:pt idx="655">122.95999999999999</cx:pt>
          <cx:pt idx="656">124.45999999999999</cx:pt>
          <cx:pt idx="657">114.35000000000001</cx:pt>
          <cx:pt idx="658">125.86999999999999</cx:pt>
          <cx:pt idx="659">137.16</cx:pt>
          <cx:pt idx="660">125.88000000000002</cx:pt>
          <cx:pt idx="661">116.90000000000002</cx:pt>
          <cx:pt idx="662">129.06</cx:pt>
          <cx:pt idx="663">115.25000000000001</cx:pt>
          <cx:pt idx="664">127.31000000000002</cx:pt>
          <cx:pt idx="665">125.59</cx:pt>
          <cx:pt idx="666">125.07000000000001</cx:pt>
          <cx:pt idx="667">113.21000000000001</cx:pt>
          <cx:pt idx="668">124.74000000000001</cx:pt>
          <cx:pt idx="669">126.26000000000001</cx:pt>
          <cx:pt idx="670">127.67</cx:pt>
          <cx:pt idx="671">125.71000000000001</cx:pt>
          <cx:pt idx="672">125.56</cx:pt>
          <cx:pt idx="673">125.45</cx:pt>
          <cx:pt idx="674">114.67000000000002</cx:pt>
          <cx:pt idx="675">136.31</cx:pt>
          <cx:pt idx="676">112.99000000000001</cx:pt>
          <cx:pt idx="677">140.94</cx:pt>
          <cx:pt idx="678">124.17</cx:pt>
          <cx:pt idx="679">125.38000000000001</cx:pt>
          <cx:pt idx="680">114.41000000000001</cx:pt>
          <cx:pt idx="681">112.59</cx:pt>
          <cx:pt idx="682">124.33</cx:pt>
          <cx:pt idx="683">131.46000000000001</cx:pt>
          <cx:pt idx="684">123.47</cx:pt>
          <cx:pt idx="685">115.04000000000002</cx:pt>
          <cx:pt idx="686">123.05</cx:pt>
          <cx:pt idx="687">109.33000000000001</cx:pt>
          <cx:pt idx="688">109.17999999999999</cx:pt>
          <cx:pt idx="689">130.52000000000001</cx:pt>
          <cx:pt idx="690">125.32000000000001</cx:pt>
          <cx:pt idx="691">115.94000000000001</cx:pt>
          <cx:pt idx="692">113.62</cx:pt>
          <cx:pt idx="693">137.09</cx:pt>
          <cx:pt idx="694">116.56000000000002</cx:pt>
          <cx:pt idx="695">113.48000000000002</cx:pt>
          <cx:pt idx="696">111.78000000000002</cx:pt>
          <cx:pt idx="697">128.06</cx:pt>
          <cx:pt idx="698">114.00000000000001</cx:pt>
          <cx:pt idx="699">124.41000000000001</cx:pt>
          <cx:pt idx="700">128.90000000000001</cx:pt>
          <cx:pt idx="701">115.72000000000003</cx:pt>
          <cx:pt idx="702">113.14000000000001</cx:pt>
          <cx:pt idx="703">131.57000000000002</cx:pt>
          <cx:pt idx="704">128.90000000000001</cx:pt>
          <cx:pt idx="705">126.85000000000002</cx:pt>
          <cx:pt idx="706">124.32000000000001</cx:pt>
          <cx:pt idx="707">112.66</cx:pt>
          <cx:pt idx="708">127.94000000000001</cx:pt>
          <cx:pt idx="709">126.8</cx:pt>
          <cx:pt idx="710">127.83000000000001</cx:pt>
          <cx:pt idx="711">139.50999999999999</cx:pt>
          <cx:pt idx="712">126.23</cx:pt>
          <cx:pt idx="713">126.00000000000001</cx:pt>
          <cx:pt idx="714">117.24000000000002</cx:pt>
          <cx:pt idx="715">112.62</cx:pt>
          <cx:pt idx="716">113.49000000000001</cx:pt>
          <cx:pt idx="717">124.57000000000001</cx:pt>
          <cx:pt idx="718">140.97999999999999</cx:pt>
          <cx:pt idx="719">127.92</cx:pt>
          <cx:pt idx="720">113.47</cx:pt>
          <cx:pt idx="721">127.29000000000001</cx:pt>
          <cx:pt idx="722">126.82000000000001</cx:pt>
          <cx:pt idx="723">126.7</cx:pt>
          <cx:pt idx="724">113.49000000000001</cx:pt>
          <cx:pt idx="725">139.57999999999998</cx:pt>
          <cx:pt idx="726">117.82000000000001</cx:pt>
          <cx:pt idx="727">114.64000000000001</cx:pt>
          <cx:pt idx="728">114.92</cx:pt>
          <cx:pt idx="729">139.78</cx:pt>
          <cx:pt idx="730">111.35000000000001</cx:pt>
          <cx:pt idx="731">111.03</cx:pt>
          <cx:pt idx="732">124.69000000000001</cx:pt>
          <cx:pt idx="733">126.19000000000001</cx:pt>
          <cx:pt idx="734">110.19000000000001</cx:pt>
          <cx:pt idx="735">111.77</cx:pt>
          <cx:pt idx="736">129.37</cx:pt>
          <cx:pt idx="737">112.78000000000002</cx:pt>
          <cx:pt idx="738">128.61000000000001</cx:pt>
          <cx:pt idx="739">114.33000000000001</cx:pt>
          <cx:pt idx="740">125.47000000000001</cx:pt>
          <cx:pt idx="741">126.65000000000001</cx:pt>
          <cx:pt idx="742">111.94</cx:pt>
          <cx:pt idx="743">116.21000000000001</cx:pt>
          <cx:pt idx="744">125.87</cx:pt>
          <cx:pt idx="745">124.09</cx:pt>
          <cx:pt idx="746">123.85000000000001</cx:pt>
          <cx:pt idx="747">127.10000000000002</cx:pt>
          <cx:pt idx="748">111.75</cx:pt>
          <cx:pt idx="749">117.92000000000002</cx:pt>
          <cx:pt idx="750">137.79999999999998</cx:pt>
          <cx:pt idx="751">113.32000000000001</cx:pt>
          <cx:pt idx="752">111.51000000000001</cx:pt>
          <cx:pt idx="753">125.71000000000001</cx:pt>
          <cx:pt idx="754">123.67</cx:pt>
          <cx:pt idx="755">114.38000000000001</cx:pt>
          <cx:pt idx="756">123.85000000000001</cx:pt>
          <cx:pt idx="757">140.29000000000002</cx:pt>
          <cx:pt idx="758">117.33000000000001</cx:pt>
          <cx:pt idx="759">127.87</cx:pt>
          <cx:pt idx="760">114.10000000000001</cx:pt>
          <cx:pt idx="761">126.82000000000002</cx:pt>
          <cx:pt idx="762">116.71000000000001</cx:pt>
          <cx:pt idx="763">127.23</cx:pt>
          <cx:pt idx="764">113.11000000000001</cx:pt>
          <cx:pt idx="765">113.88000000000001</cx:pt>
          <cx:pt idx="766">115.39000000000001</cx:pt>
          <cx:pt idx="767">136.94999999999999</cx:pt>
          <cx:pt idx="768">115.25</cx:pt>
          <cx:pt idx="769">113.42</cx:pt>
          <cx:pt idx="770">128.28</cx:pt>
          <cx:pt idx="771">111.45</cx:pt>
          <cx:pt idx="772">137.59</cx:pt>
          <cx:pt idx="773">111.23</cx:pt>
          <cx:pt idx="774">128.93000000000001</cx:pt>
          <cx:pt idx="775">122.63000000000001</cx:pt>
          <cx:pt idx="776">126.71000000000001</cx:pt>
          <cx:pt idx="777">110.27000000000001</cx:pt>
          <cx:pt idx="778">122.06</cx:pt>
          <cx:pt idx="779">124.22</cx:pt>
          <cx:pt idx="780">111.76000000000001</cx:pt>
          <cx:pt idx="781">112.63000000000001</cx:pt>
          <cx:pt idx="782">125.30000000000001</cx:pt>
          <cx:pt idx="783">109.95999999999999</cx:pt>
          <cx:pt idx="784">112.29000000000001</cx:pt>
          <cx:pt idx="785">112.93000000000002</cx:pt>
          <cx:pt idx="786">112.52</cx:pt>
          <cx:pt idx="787">129.54000000000002</cx:pt>
          <cx:pt idx="788">130.79000000000002</cx:pt>
          <cx:pt idx="789">110.48</cx:pt>
          <cx:pt idx="790">123.94000000000001</cx:pt>
          <cx:pt idx="791">127.96000000000002</cx:pt>
          <cx:pt idx="792">110.52</cx:pt>
          <cx:pt idx="793">114.31000000000002</cx:pt>
          <cx:pt idx="794">113.43000000000001</cx:pt>
          <cx:pt idx="795">112.89</cx:pt>
          <cx:pt idx="796">115.33000000000001</cx:pt>
          <cx:pt idx="797">111.59000000000002</cx:pt>
          <cx:pt idx="798">138.76999999999998</cx:pt>
          <cx:pt idx="799">111.42</cx:pt>
          <cx:pt idx="800">125.51000000000001</cx:pt>
          <cx:pt idx="801">110.36</cx:pt>
          <cx:pt idx="802">113.45</cx:pt>
          <cx:pt idx="803">112.56</cx:pt>
          <cx:pt idx="804">124.90000000000001</cx:pt>
          <cx:pt idx="805">127.37000000000002</cx:pt>
          <cx:pt idx="806">136.57999999999998</cx:pt>
          <cx:pt idx="807">110.42999999999999</cx:pt>
          <cx:pt idx="808">112.12000000000002</cx:pt>
          <cx:pt idx="809">114.29000000000002</cx:pt>
          <cx:pt idx="810">127.98999999999999</cx:pt>
          <cx:pt idx="811">126.05000000000001</cx:pt>
          <cx:pt idx="812">124.17</cx:pt>
          <cx:pt idx="813">122.52000000000001</cx:pt>
          <cx:pt idx="814">111.77000000000001</cx:pt>
          <cx:pt idx="815">113.85000000000001</cx:pt>
          <cx:pt idx="816">114.42000000000002</cx:pt>
          <cx:pt idx="817">126.33000000000001</cx:pt>
          <cx:pt idx="818">114.86000000000001</cx:pt>
          <cx:pt idx="819">127.94000000000001</cx:pt>
          <cx:pt idx="820">139.75999999999999</cx:pt>
          <cx:pt idx="821">116.52000000000001</cx:pt>
          <cx:pt idx="822">139.34</cx:pt>
          <cx:pt idx="823">127.56000000000002</cx:pt>
          <cx:pt idx="824">114.89</cx:pt>
          <cx:pt idx="825">126.95</cx:pt>
          <cx:pt idx="826">113.99000000000001</cx:pt>
          <cx:pt idx="827">111.79000000000001</cx:pt>
          <cx:pt idx="828">123.40000000000002</cx:pt>
          <cx:pt idx="829">113.76000000000002</cx:pt>
          <cx:pt idx="830">113.06</cx:pt>
          <cx:pt idx="831">113.25000000000001</cx:pt>
          <cx:pt idx="832">113.12</cx:pt>
          <cx:pt idx="833">123.10000000000001</cx:pt>
          <cx:pt idx="834">113.7</cx:pt>
          <cx:pt idx="835">128.43000000000001</cx:pt>
          <cx:pt idx="836">129.94999999999999</cx:pt>
          <cx:pt idx="837">140.08000000000001</cx:pt>
          <cx:pt idx="838">113.58000000000001</cx:pt>
          <cx:pt idx="839">113.35000000000001</cx:pt>
          <cx:pt idx="840">113.76000000000001</cx:pt>
          <cx:pt idx="841">112.63000000000001</cx:pt>
          <cx:pt idx="842">128.18000000000001</cx:pt>
          <cx:pt idx="843">111.40000000000001</cx:pt>
          <cx:pt idx="844">140.18000000000001</cx:pt>
          <cx:pt idx="845">114.67000000000002</cx:pt>
          <cx:pt idx="846">113.74000000000001</cx:pt>
          <cx:pt idx="847">116.01000000000001</cx:pt>
          <cx:pt idx="848">116.36</cx:pt>
          <cx:pt idx="849">129.11000000000001</cx:pt>
          <cx:pt idx="850">115.47000000000001</cx:pt>
          <cx:pt idx="851">114.59000000000002</cx:pt>
          <cx:pt idx="852">125.33</cx:pt>
          <cx:pt idx="853">123.61999999999999</cx:pt>
          <cx:pt idx="854">114.10000000000001</cx:pt>
          <cx:pt idx="855">115.20000000000002</cx:pt>
          <cx:pt idx="856">109.78</cx:pt>
          <cx:pt idx="857">126.11000000000001</cx:pt>
          <cx:pt idx="858">126.76000000000001</cx:pt>
          <cx:pt idx="859">114.58000000000001</cx:pt>
          <cx:pt idx="860">128.66</cx:pt>
          <cx:pt idx="861">124.14000000000001</cx:pt>
          <cx:pt idx="862">126.85000000000001</cx:pt>
          <cx:pt idx="863">128.5</cx:pt>
          <cx:pt idx="864">124.97000000000001</cx:pt>
          <cx:pt idx="865">129.12</cx:pt>
          <cx:pt idx="866">115.2</cx:pt>
          <cx:pt idx="867">112.15000000000001</cx:pt>
          <cx:pt idx="868">141.25</cx:pt>
          <cx:pt idx="869">126.55000000000001</cx:pt>
          <cx:pt idx="870">113.87</cx:pt>
          <cx:pt idx="871">115.68000000000002</cx:pt>
          <cx:pt idx="872">114.53</cx:pt>
          <cx:pt idx="873">113.21000000000001</cx:pt>
          <cx:pt idx="874">111.45</cx:pt>
          <cx:pt idx="875">115.92000000000002</cx:pt>
          <cx:pt idx="876">131.5</cx:pt>
          <cx:pt idx="877">127.33</cx:pt>
          <cx:pt idx="878">113.92000000000002</cx:pt>
          <cx:pt idx="879">126.06</cx:pt>
          <cx:pt idx="880">123.76000000000001</cx:pt>
          <cx:pt idx="881">113.43000000000002</cx:pt>
          <cx:pt idx="882">113.46000000000001</cx:pt>
          <cx:pt idx="883">113.89000000000001</cx:pt>
          <cx:pt idx="884">114.95000000000002</cx:pt>
          <cx:pt idx="885">113.15000000000001</cx:pt>
          <cx:pt idx="886">112.58000000000001</cx:pt>
          <cx:pt idx="887">141.21000000000001</cx:pt>
          <cx:pt idx="888">123.33</cx:pt>
          <cx:pt idx="889">113.96000000000001</cx:pt>
          <cx:pt idx="890">121.48999999999999</cx:pt>
          <cx:pt idx="891">112.65000000000001</cx:pt>
          <cx:pt idx="892">111.28000000000002</cx:pt>
          <cx:pt idx="893">113.68000000000001</cx:pt>
          <cx:pt idx="894">110.81</cx:pt>
          <cx:pt idx="895">124.93000000000002</cx:pt>
          <cx:pt idx="896">124.38000000000001</cx:pt>
          <cx:pt idx="897">125.52000000000001</cx:pt>
          <cx:pt idx="898">110.48</cx:pt>
          <cx:pt idx="899">141.06</cx:pt>
          <cx:pt idx="900">113.46000000000001</cx:pt>
          <cx:pt idx="901">112.40000000000001</cx:pt>
          <cx:pt idx="902">136.81999999999999</cx:pt>
          <cx:pt idx="903">124.42000000000002</cx:pt>
          <cx:pt idx="904">125.84000000000002</cx:pt>
          <cx:pt idx="905">111.97</cx:pt>
          <cx:pt idx="906">139.02000000000001</cx:pt>
          <cx:pt idx="907">110.15000000000001</cx:pt>
          <cx:pt idx="908">112.14</cx:pt>
          <cx:pt idx="909">126.04000000000001</cx:pt>
          <cx:pt idx="910">112.97</cx:pt>
          <cx:pt idx="911">113.00000000000001</cx:pt>
          <cx:pt idx="912">114.12</cx:pt>
          <cx:pt idx="913">127.61000000000001</cx:pt>
          <cx:pt idx="914">127.54000000000001</cx:pt>
          <cx:pt idx="915">115.80000000000001</cx:pt>
          <cx:pt idx="916">127.69000000000001</cx:pt>
          <cx:pt idx="917">140.22999999999999</cx:pt>
          <cx:pt idx="918">111.61</cx:pt>
          <cx:pt idx="919">124.34999999999999</cx:pt>
          <cx:pt idx="920">125.58000000000001</cx:pt>
          <cx:pt idx="921">129.03</cx:pt>
          <cx:pt idx="922">140.74000000000001</cx:pt>
          <cx:pt idx="923">124.13000000000001</cx:pt>
          <cx:pt idx="924">125.02000000000001</cx:pt>
          <cx:pt idx="925">115.99000000000001</cx:pt>
          <cx:pt idx="926">110.8</cx:pt>
          <cx:pt idx="927">127.15000000000002</cx:pt>
          <cx:pt idx="928">114.99000000000001</cx:pt>
          <cx:pt idx="929">128.97</cx:pt>
          <cx:pt idx="930">114.35000000000001</cx:pt>
          <cx:pt idx="931">113.43000000000001</cx:pt>
          <cx:pt idx="932">126.60000000000001</cx:pt>
          <cx:pt idx="933">128.94</cx:pt>
          <cx:pt idx="934">113.28</cx:pt>
          <cx:pt idx="935">127.05</cx:pt>
          <cx:pt idx="936">141.09</cx:pt>
          <cx:pt idx="937">127.90000000000002</cx:pt>
          <cx:pt idx="938">127.26000000000002</cx:pt>
          <cx:pt idx="939">114.8</cx:pt>
          <cx:pt idx="940">125.30000000000001</cx:pt>
          <cx:pt idx="941">113.98000000000002</cx:pt>
          <cx:pt idx="942">128.78</cx:pt>
          <cx:pt idx="943">116.65000000000002</cx:pt>
          <cx:pt idx="944">127.54000000000002</cx:pt>
          <cx:pt idx="945">115.55000000000003</cx:pt>
          <cx:pt idx="946">110.77</cx:pt>
          <cx:pt idx="947">111.13000000000001</cx:pt>
          <cx:pt idx="948">115.15000000000002</cx:pt>
          <cx:pt idx="949">114.95000000000002</cx:pt>
          <cx:pt idx="950">122.98999999999999</cx:pt>
          <cx:pt idx="951">130.08000000000001</cx:pt>
          <cx:pt idx="952">128.62</cx:pt>
          <cx:pt idx="953">116.06000000000002</cx:pt>
          <cx:pt idx="954">127.87</cx:pt>
          <cx:pt idx="955">112.05</cx:pt>
          <cx:pt idx="956">127.33</cx:pt>
          <cx:pt idx="957">111.48</cx:pt>
          <cx:pt idx="958">111.94000000000001</cx:pt>
          <cx:pt idx="959">124.69</cx:pt>
          <cx:pt idx="960">128.55000000000001</cx:pt>
          <cx:pt idx="961">109.08</cx:pt>
          <cx:pt idx="962">141.79000000000002</cx:pt>
          <cx:pt idx="963">124.15000000000002</cx:pt>
          <cx:pt idx="964">127.74000000000002</cx:pt>
          <cx:pt idx="965">121.23</cx:pt>
          <cx:pt idx="966">126.32000000000001</cx:pt>
          <cx:pt idx="967">131.97999999999999</cx:pt>
          <cx:pt idx="968">113.33000000000001</cx:pt>
          <cx:pt idx="969">123.18000000000001</cx:pt>
          <cx:pt idx="970">113.75000000000001</cx:pt>
          <cx:pt idx="971">112.54000000000001</cx:pt>
          <cx:pt idx="972">114.45000000000002</cx:pt>
          <cx:pt idx="973">117.24000000000002</cx:pt>
          <cx:pt idx="974">110.86</cx:pt>
          <cx:pt idx="975">112.47</cx:pt>
          <cx:pt idx="976">113.91000000000001</cx:pt>
          <cx:pt idx="977">114.96000000000001</cx:pt>
          <cx:pt idx="978">113.88000000000002</cx:pt>
          <cx:pt idx="979">127.87</cx:pt>
          <cx:pt idx="980">126.24000000000002</cx:pt>
          <cx:pt idx="981">115.18000000000001</cx:pt>
          <cx:pt idx="982">129.24000000000001</cx:pt>
          <cx:pt idx="983">115.38000000000001</cx:pt>
          <cx:pt idx="984">113.53999999999999</cx:pt>
          <cx:pt idx="985">127.05000000000001</cx:pt>
          <cx:pt idx="986">138.94999999999999</cx:pt>
          <cx:pt idx="987">108.05</cx:pt>
          <cx:pt idx="988">126.92</cx:pt>
          <cx:pt idx="989">111.34</cx:pt>
          <cx:pt idx="990">126.2</cx:pt>
          <cx:pt idx="991">114.07000000000001</cx:pt>
          <cx:pt idx="992">116.50000000000001</cx:pt>
          <cx:pt idx="993">112.19000000000001</cx:pt>
          <cx:pt idx="994">111.97</cx:pt>
          <cx:pt idx="995">126.17</cx:pt>
          <cx:pt idx="996">108.8</cx:pt>
          <cx:pt idx="997">113.79000000000002</cx:pt>
          <cx:pt idx="998">112.05000000000001</cx:pt>
          <cx:pt idx="999">110</cx:pt>
          <cx:pt idx="1000">113.52</cx:pt>
          <cx:pt idx="1001">111.14</cx:pt>
          <cx:pt idx="1002">113.88000000000001</cx:pt>
          <cx:pt idx="1003">111.73</cx:pt>
          <cx:pt idx="1004">124.53</cx:pt>
          <cx:pt idx="1005">123.09</cx:pt>
          <cx:pt idx="1006">125.60000000000001</cx:pt>
          <cx:pt idx="1007">112.08</cx:pt>
          <cx:pt idx="1008">114.19000000000001</cx:pt>
          <cx:pt idx="1009">110.23</cx:pt>
          <cx:pt idx="1010">126.83</cx:pt>
          <cx:pt idx="1011">113.14</cx:pt>
          <cx:pt idx="1012">115.34</cx:pt>
          <cx:pt idx="1013">112.74000000000001</cx:pt>
          <cx:pt idx="1014">129.34999999999999</cx:pt>
          <cx:pt idx="1015">112.2</cx:pt>
          <cx:pt idx="1016">110.35000000000001</cx:pt>
          <cx:pt idx="1017">125.69000000000001</cx:pt>
          <cx:pt idx="1018">141.70000000000002</cx:pt>
          <cx:pt idx="1019">128.97</cx:pt>
          <cx:pt idx="1020">125.52</cx:pt>
          <cx:pt idx="1021">129.88000000000002</cx:pt>
          <cx:pt idx="1022">125.80000000000001</cx:pt>
          <cx:pt idx="1023">113.60000000000001</cx:pt>
          <cx:pt idx="1024">124.83000000000001</cx:pt>
          <cx:pt idx="1025">126.72000000000001</cx:pt>
          <cx:pt idx="1026">126.36</cx:pt>
          <cx:pt idx="1027">128.57999999999998</cx:pt>
          <cx:pt idx="1028">113.35000000000001</cx:pt>
          <cx:pt idx="1029">112.15000000000001</cx:pt>
          <cx:pt idx="1030">114.13000000000001</cx:pt>
          <cx:pt idx="1031">128.71000000000001</cx:pt>
          <cx:pt idx="1032">129.23000000000002</cx:pt>
          <cx:pt idx="1033">115.71000000000001</cx:pt>
          <cx:pt idx="1034">110.69</cx:pt>
          <cx:pt idx="1035">124.91</cx:pt>
          <cx:pt idx="1036">140.65000000000001</cx:pt>
          <cx:pt idx="1037">111.12</cx:pt>
          <cx:pt idx="1038">116.93000000000002</cx:pt>
          <cx:pt idx="1039">124.61</cx:pt>
          <cx:pt idx="1040">128.38</cx:pt>
          <cx:pt idx="1041">123.14</cx:pt>
          <cx:pt idx="1042">114.38000000000001</cx:pt>
          <cx:pt idx="1043">129.01000000000002</cx:pt>
          <cx:pt idx="1044">121.13000000000001</cx:pt>
          <cx:pt idx="1045">123.48000000000002</cx:pt>
          <cx:pt idx="1046">123.73</cx:pt>
          <cx:pt idx="1047">110.22</cx:pt>
          <cx:pt idx="1048">112.3</cx:pt>
          <cx:pt idx="1049">112.76000000000001</cx:pt>
          <cx:pt idx="1050">113.16000000000001</cx:pt>
          <cx:pt idx="1051">124.54000000000001</cx:pt>
          <cx:pt idx="1052">129.06</cx:pt>
          <cx:pt idx="1053">113.87</cx:pt>
          <cx:pt idx="1054">130.24000000000001</cx:pt>
          <cx:pt idx="1055">131.92000000000002</cx:pt>
          <cx:pt idx="1056">137.32999999999998</cx:pt>
          <cx:pt idx="1057">110.58000000000001</cx:pt>
          <cx:pt idx="1058">112.13</cx:pt>
          <cx:pt idx="1059">113.2</cx:pt>
          <cx:pt idx="1060">109.46000000000001</cx:pt>
          <cx:pt idx="1061">139.25</cx:pt>
          <cx:pt idx="1062">112.19000000000001</cx:pt>
          <cx:pt idx="1063">113.67000000000002</cx:pt>
          <cx:pt idx="1064">129.11000000000001</cx:pt>
          <cx:pt idx="1065">130.03</cx:pt>
          <cx:pt idx="1066">126.60000000000001</cx:pt>
          <cx:pt idx="1067">138.81999999999999</cx:pt>
          <cx:pt idx="1068">125.36</cx:pt>
          <cx:pt idx="1069">128.92000000000002</cx:pt>
          <cx:pt idx="1070">110.14</cx:pt>
          <cx:pt idx="1071">124.17</cx:pt>
          <cx:pt idx="1072">115.7</cx:pt>
          <cx:pt idx="1073">126.35000000000001</cx:pt>
          <cx:pt idx="1074">126.64</cx:pt>
          <cx:pt idx="1075">122.23999999999999</cx:pt>
          <cx:pt idx="1076">116.06000000000002</cx:pt>
          <cx:pt idx="1077">114.68000000000001</cx:pt>
          <cx:pt idx="1078">128.56999999999999</cx:pt>
          <cx:pt idx="1079">122.83999999999999</cx:pt>
          <cx:pt idx="1080">114.91000000000001</cx:pt>
          <cx:pt idx="1081">140.84</cx:pt>
          <cx:pt idx="1082">114.51000000000002</cx:pt>
          <cx:pt idx="1083">136.23999999999998</cx:pt>
          <cx:pt idx="1084">116.08000000000001</cx:pt>
          <cx:pt idx="1085">112.76000000000001</cx:pt>
          <cx:pt idx="1086">111.42</cx:pt>
          <cx:pt idx="1087">112.17</cx:pt>
          <cx:pt idx="1088">112.67</cx:pt>
          <cx:pt idx="1089">113.03000000000002</cx:pt>
          <cx:pt idx="1090">112.31</cx:pt>
          <cx:pt idx="1091">113.2</cx:pt>
          <cx:pt idx="1092">113.03000000000002</cx:pt>
          <cx:pt idx="1093">113.52000000000001</cx:pt>
          <cx:pt idx="1094">141.83000000000001</cx:pt>
          <cx:pt idx="1095">111.8</cx:pt>
          <cx:pt idx="1096">109.64999999999999</cx:pt>
          <cx:pt idx="1097">112.30000000000001</cx:pt>
          <cx:pt idx="1098">125.02000000000001</cx:pt>
          <cx:pt idx="1099">128.84999999999999</cx:pt>
          <cx:pt idx="1100">115.33000000000001</cx:pt>
          <cx:pt idx="1101">116.17000000000002</cx:pt>
          <cx:pt idx="1102">114.21000000000001</cx:pt>
          <cx:pt idx="1103">114.02000000000001</cx:pt>
          <cx:pt idx="1104">112.06</cx:pt>
          <cx:pt idx="1105">110.92</cx:pt>
          <cx:pt idx="1106">114.35000000000001</cx:pt>
          <cx:pt idx="1107">122.92</cx:pt>
          <cx:pt idx="1108">112.58</cx:pt>
          <cx:pt idx="1109">128.73000000000002</cx:pt>
          <cx:pt idx="1110">115.40000000000002</cx:pt>
          <cx:pt idx="1111">112.62000000000002</cx:pt>
          <cx:pt idx="1112">125.09</cx:pt>
          <cx:pt idx="1113">114.32000000000001</cx:pt>
          <cx:pt idx="1114">126.22000000000001</cx:pt>
          <cx:pt idx="1115">125.98000000000002</cx:pt>
          <cx:pt idx="1116">112.17999999999999</cx:pt>
          <cx:pt idx="1117">140.81</cx:pt>
          <cx:pt idx="1118">139.09</cx:pt>
          <cx:pt idx="1119">125.99000000000001</cx:pt>
          <cx:pt idx="1120">111.28000000000002</cx:pt>
          <cx:pt idx="1121">115.12000000000002</cx:pt>
          <cx:pt idx="1122">123.36000000000001</cx:pt>
          <cx:pt idx="1123">127.09</cx:pt>
          <cx:pt idx="1124">111</cx:pt>
          <cx:pt idx="1125">110.85000000000001</cx:pt>
          <cx:pt idx="1126">123.49000000000002</cx:pt>
          <cx:pt idx="1127">110.05000000000001</cx:pt>
          <cx:pt idx="1128">111.51000000000001</cx:pt>
          <cx:pt idx="1129">113.64000000000001</cx:pt>
          <cx:pt idx="1130">114.2</cx:pt>
          <cx:pt idx="1131">114.62</cx:pt>
          <cx:pt idx="1132">127.83000000000001</cx:pt>
          <cx:pt idx="1133">124.28000000000002</cx:pt>
          <cx:pt idx="1134">112.53</cx:pt>
          <cx:pt idx="1135">127.86000000000001</cx:pt>
          <cx:pt idx="1136">115.07000000000001</cx:pt>
          <cx:pt idx="1137">112.18000000000002</cx:pt>
          <cx:pt idx="1138">141</cx:pt>
          <cx:pt idx="1139">127.96000000000002</cx:pt>
          <cx:pt idx="1140">125.98000000000002</cx:pt>
          <cx:pt idx="1141">112.43000000000002</cx:pt>
          <cx:pt idx="1142">140.06</cx:pt>
          <cx:pt idx="1143">115.87000000000002</cx:pt>
          <cx:pt idx="1144">114.86000000000001</cx:pt>
          <cx:pt idx="1145">136.23999999999998</cx:pt>
          <cx:pt idx="1146">127.05000000000001</cx:pt>
          <cx:pt idx="1147">125.76000000000002</cx:pt>
          <cx:pt idx="1148">123.74000000000001</cx:pt>
          <cx:pt idx="1149">127.84000000000002</cx:pt>
          <cx:pt idx="1150">115.18000000000001</cx:pt>
          <cx:pt idx="1151">141.02000000000001</cx:pt>
          <cx:pt idx="1152">125.71000000000001</cx:pt>
          <cx:pt idx="1153">127.45</cx:pt>
          <cx:pt idx="1154">123.42</cx:pt>
          <cx:pt idx="1155">126.78000000000002</cx:pt>
          <cx:pt idx="1156">138.75999999999999</cx:pt>
          <cx:pt idx="1157">113.05000000000001</cx:pt>
          <cx:pt idx="1158">114.54000000000002</cx:pt>
          <cx:pt idx="1159">111.34</cx:pt>
          <cx:pt idx="1160">111.34000000000002</cx:pt>
          <cx:pt idx="1161">123.93000000000001</cx:pt>
          <cx:pt idx="1162">113.24000000000001</cx:pt>
          <cx:pt idx="1163">129.29000000000002</cx:pt>
          <cx:pt idx="1164">125.08000000000001</cx:pt>
          <cx:pt idx="1165">139.62</cx:pt>
          <cx:pt idx="1166">124.83</cx:pt>
          <cx:pt idx="1167">127.05</cx:pt>
          <cx:pt idx="1168">115.48000000000002</cx:pt>
          <cx:pt idx="1169">127.55000000000001</cx:pt>
          <cx:pt idx="1170">112.54000000000001</cx:pt>
          <cx:pt idx="1171">115.19</cx:pt>
          <cx:pt idx="1172">128.33000000000001</cx:pt>
          <cx:pt idx="1173">112.93000000000001</cx:pt>
          <cx:pt idx="1174">113.15000000000001</cx:pt>
          <cx:pt idx="1175">111.57000000000001</cx:pt>
          <cx:pt idx="1176">113.82000000000001</cx:pt>
          <cx:pt idx="1177">126.91000000000001</cx:pt>
          <cx:pt idx="1178">125.64000000000001</cx:pt>
          <cx:pt idx="1179">114.81000000000002</cx:pt>
          <cx:pt idx="1180">131.96000000000001</cx:pt>
          <cx:pt idx="1181">127.98000000000002</cx:pt>
          <cx:pt idx="1182">127.45000000000002</cx:pt>
          <cx:pt idx="1183">113.91000000000001</cx:pt>
          <cx:pt idx="1184">126.60000000000001</cx:pt>
          <cx:pt idx="1185">128.05000000000001</cx:pt>
          <cx:pt idx="1186">111.91000000000001</cx:pt>
          <cx:pt idx="1187">115.25000000000001</cx:pt>
          <cx:pt idx="1188">127.87</cx:pt>
          <cx:pt idx="1189">112.26000000000001</cx:pt>
          <cx:pt idx="1190">111.28</cx:pt>
          <cx:pt idx="1191">125.53000000000002</cx:pt>
          <cx:pt idx="1192">108.8</cx:pt>
          <cx:pt idx="1193">142.64000000000001</cx:pt>
          <cx:pt idx="1194">125.76000000000002</cx:pt>
          <cx:pt idx="1195">114.27000000000001</cx:pt>
          <cx:pt idx="1196">126.57000000000001</cx:pt>
          <cx:pt idx="1197">127.11000000000001</cx:pt>
          <cx:pt idx="1198">111.63000000000001</cx:pt>
          <cx:pt idx="1199">139.35999999999999</cx:pt>
          <cx:pt idx="1200">111.66000000000001</cx:pt>
          <cx:pt idx="1201">125.23999999999999</cx:pt>
          <cx:pt idx="1202">114.25000000000001</cx:pt>
          <cx:pt idx="1203">113.26000000000001</cx:pt>
          <cx:pt idx="1204">137.81999999999999</cx:pt>
          <cx:pt idx="1205">138.38</cx:pt>
          <cx:pt idx="1206">113.65000000000001</cx:pt>
          <cx:pt idx="1207">124.21000000000001</cx:pt>
          <cx:pt idx="1208">125.36</cx:pt>
          <cx:pt idx="1209">111.84</cx:pt>
          <cx:pt idx="1210">127.16</cx:pt>
          <cx:pt idx="1211">114.94000000000001</cx:pt>
          <cx:pt idx="1212">126.27</cx:pt>
          <cx:pt idx="1213">114.49000000000001</cx:pt>
          <cx:pt idx="1214">126.94000000000001</cx:pt>
          <cx:pt idx="1215">110.49000000000001</cx:pt>
          <cx:pt idx="1216">114.18000000000001</cx:pt>
          <cx:pt idx="1217">112.63000000000001</cx:pt>
          <cx:pt idx="1218">113.45000000000002</cx:pt>
          <cx:pt idx="1219">127.50000000000001</cx:pt>
          <cx:pt idx="1220">114.71000000000001</cx:pt>
          <cx:pt idx="1221">112.08000000000001</cx:pt>
          <cx:pt idx="1222">129.89000000000001</cx:pt>
          <cx:pt idx="1223">111.62</cx:pt>
          <cx:pt idx="1224">112.04000000000001</cx:pt>
          <cx:pt idx="1225">117.98000000000002</cx:pt>
          <cx:pt idx="1226">109.92999999999999</cx:pt>
          <cx:pt idx="1227">115.69000000000001</cx:pt>
          <cx:pt idx="1228">124.42000000000002</cx:pt>
          <cx:pt idx="1229">113.15000000000002</cx:pt>
          <cx:pt idx="1230">116.91000000000001</cx:pt>
          <cx:pt idx="1231">114.93000000000002</cx:pt>
          <cx:pt idx="1232">125.97</cx:pt>
          <cx:pt idx="1233">112.27000000000001</cx:pt>
          <cx:pt idx="1234">112.15000000000001</cx:pt>
          <cx:pt idx="1235">115.61000000000001</cx:pt>
          <cx:pt idx="1236">142.10000000000002</cx:pt>
          <cx:pt idx="1237">115.38000000000001</cx:pt>
          <cx:pt idx="1238">129.31</cx:pt>
          <cx:pt idx="1239">114.55000000000001</cx:pt>
          <cx:pt idx="1240">113.34</cx:pt>
          <cx:pt idx="1241">140.22</cx:pt>
          <cx:pt idx="1242">114.06</cx:pt>
          <cx:pt idx="1243">112.89</cx:pt>
          <cx:pt idx="1244">111.43000000000001</cx:pt>
          <cx:pt idx="1245">126.48000000000002</cx:pt>
          <cx:pt idx="1246">112.14</cx:pt>
          <cx:pt idx="1247">130.58000000000001</cx:pt>
          <cx:pt idx="1248">114.39000000000001</cx:pt>
          <cx:pt idx="1249">111.7</cx:pt>
          <cx:pt idx="1250">108.71000000000001</cx:pt>
          <cx:pt idx="1251">110.14999999999999</cx:pt>
          <cx:pt idx="1252">121.05</cx:pt>
          <cx:pt idx="1253">116.18000000000002</cx:pt>
          <cx:pt idx="1254">112.24000000000001</cx:pt>
          <cx:pt idx="1255">126.95999999999999</cx:pt>
          <cx:pt idx="1256">128.78</cx:pt>
          <cx:pt idx="1257">113.53</cx:pt>
          <cx:pt idx="1258">125.32000000000001</cx:pt>
          <cx:pt idx="1259">123.61</cx:pt>
          <cx:pt idx="1260">114.43000000000001</cx:pt>
          <cx:pt idx="1261">113.47000000000001</cx:pt>
          <cx:pt idx="1262">114.24000000000001</cx:pt>
          <cx:pt idx="1263">111.53</cx:pt>
          <cx:pt idx="1264">112.38000000000001</cx:pt>
          <cx:pt idx="1265">115.91000000000001</cx:pt>
          <cx:pt idx="1266">127.66000000000001</cx:pt>
          <cx:pt idx="1267">113.12</cx:pt>
          <cx:pt idx="1268">112.01000000000001</cx:pt>
          <cx:pt idx="1269">113.12</cx:pt>
          <cx:pt idx="1270">114.35000000000002</cx:pt>
          <cx:pt idx="1271">128.41</cx:pt>
          <cx:pt idx="1272">112.10000000000001</cx:pt>
          <cx:pt idx="1273">109.36999999999999</cx:pt>
          <cx:pt idx="1274">116.23000000000002</cx:pt>
          <cx:pt idx="1275">116.66000000000001</cx:pt>
          <cx:pt idx="1276">125.65000000000001</cx:pt>
          <cx:pt idx="1277">113.98000000000002</cx:pt>
          <cx:pt idx="1278">115.25000000000001</cx:pt>
          <cx:pt idx="1279">128.89000000000001</cx:pt>
          <cx:pt idx="1280">111.09</cx:pt>
          <cx:pt idx="1281">112.13000000000001</cx:pt>
          <cx:pt idx="1282">110.67</cx:pt>
          <cx:pt idx="1283">125.79000000000001</cx:pt>
          <cx:pt idx="1284">112.89</cx:pt>
          <cx:pt idx="1285">125.98</cx:pt>
          <cx:pt idx="1286">114.92</cx:pt>
          <cx:pt idx="1287">109.73999999999999</cx:pt>
          <cx:pt idx="1288">110.78</cx:pt>
          <cx:pt idx="1289">130.24000000000001</cx:pt>
          <cx:pt idx="1290">126.89000000000001</cx:pt>
          <cx:pt idx="1291">109.98999999999999</cx:pt>
          <cx:pt idx="1292">129.04000000000002</cx:pt>
          <cx:pt idx="1293">125.21000000000001</cx:pt>
          <cx:pt idx="1294">128.19999999999999</cx:pt>
          <cx:pt idx="1295">128.05000000000001</cx:pt>
          <cx:pt idx="1296">125.81</cx:pt>
          <cx:pt idx="1297">141.66</cx:pt>
          <cx:pt idx="1298">138.07999999999998</cx:pt>
          <cx:pt idx="1299">110.77000000000001</cx:pt>
          <cx:pt idx="1300">138.56999999999999</cx:pt>
          <cx:pt idx="1301">112.53</cx:pt>
          <cx:pt idx="1302">124.98</cx:pt>
          <cx:pt idx="1303">113.36000000000001</cx:pt>
          <cx:pt idx="1304">112.69000000000001</cx:pt>
          <cx:pt idx="1305">111.09</cx:pt>
          <cx:pt idx="1306">125.53000000000002</cx:pt>
          <cx:pt idx="1307">123.55</cx:pt>
          <cx:pt idx="1308">125.88000000000001</cx:pt>
          <cx:pt idx="1309">127.52</cx:pt>
          <cx:pt idx="1310">129.15000000000001</cx:pt>
          <cx:pt idx="1311">112.77000000000001</cx:pt>
          <cx:pt idx="1312">127.08</cx:pt>
          <cx:pt idx="1313">126.17999999999999</cx:pt>
          <cx:pt idx="1314">113.33</cx:pt>
          <cx:pt idx="1315">127.15000000000001</cx:pt>
          <cx:pt idx="1316">127.28000000000002</cx:pt>
          <cx:pt idx="1317">115.43000000000001</cx:pt>
          <cx:pt idx="1318">108.93000000000001</cx:pt>
          <cx:pt idx="1319">128.58000000000001</cx:pt>
          <cx:pt idx="1320">115.33000000000001</cx:pt>
          <cx:pt idx="1321">110.02</cx:pt>
          <cx:pt idx="1322">126.35000000000001</cx:pt>
          <cx:pt idx="1323">114.51000000000001</cx:pt>
          <cx:pt idx="1324">128.31</cx:pt>
          <cx:pt idx="1325">117.79000000000001</cx:pt>
          <cx:pt idx="1326">110.3</cx:pt>
          <cx:pt idx="1327">128.03</cx:pt>
          <cx:pt idx="1328">123.33000000000003</cx:pt>
          <cx:pt idx="1329">140.38</cx:pt>
          <cx:pt idx="1330">112.67</cx:pt>
          <cx:pt idx="1331">127.23</cx:pt>
          <cx:pt idx="1332">140.38</cx:pt>
          <cx:pt idx="1333">138.34</cx:pt>
          <cx:pt idx="1334">128.20000000000002</cx:pt>
          <cx:pt idx="1335">114.17000000000002</cx:pt>
          <cx:pt idx="1336">125.83</cx:pt>
          <cx:pt idx="1337">109.5</cx:pt>
          <cx:pt idx="1338">128.27000000000001</cx:pt>
          <cx:pt idx="1339">124.99000000000001</cx:pt>
          <cx:pt idx="1340">123.76000000000002</cx:pt>
          <cx:pt idx="1341">128.84</cx:pt>
          <cx:pt idx="1342">127.23999999999999</cx:pt>
          <cx:pt idx="1343">111.23</cx:pt>
          <cx:pt idx="1344">128.55000000000001</cx:pt>
          <cx:pt idx="1345">127.91000000000001</cx:pt>
          <cx:pt idx="1346">127.77000000000001</cx:pt>
          <cx:pt idx="1347">110.22</cx:pt>
          <cx:pt idx="1348">114.37</cx:pt>
          <cx:pt idx="1349">126.31000000000002</cx:pt>
          <cx:pt idx="1350">116.42000000000002</cx:pt>
          <cx:pt idx="1351">114.86000000000001</cx:pt>
          <cx:pt idx="1352">111.11</cx:pt>
          <cx:pt idx="1353">113.08</cx:pt>
          <cx:pt idx="1354">111.52000000000001</cx:pt>
          <cx:pt idx="1355">129.05000000000001</cx:pt>
          <cx:pt idx="1356">138.56999999999999</cx:pt>
          <cx:pt idx="1357">130.28999999999999</cx:pt>
          <cx:pt idx="1358">126.71000000000001</cx:pt>
          <cx:pt idx="1359">125.21000000000001</cx:pt>
          <cx:pt idx="1360">115.7</cx:pt>
          <cx:pt idx="1361">112.58000000000001</cx:pt>
          <cx:pt idx="1362">116.93000000000001</cx:pt>
          <cx:pt idx="1363">129.90000000000001</cx:pt>
          <cx:pt idx="1364">114.39000000000001</cx:pt>
          <cx:pt idx="1365">125.72000000000001</cx:pt>
          <cx:pt idx="1366">113.03000000000002</cx:pt>
          <cx:pt idx="1367">124.61000000000001</cx:pt>
          <cx:pt idx="1368">115.35000000000001</cx:pt>
          <cx:pt idx="1369">110.13000000000001</cx:pt>
          <cx:pt idx="1370">112.75000000000001</cx:pt>
          <cx:pt idx="1371">112.61</cx:pt>
          <cx:pt idx="1372">115.76000000000002</cx:pt>
          <cx:pt idx="1373">109.58</cx:pt>
          <cx:pt idx="1374">126.32000000000001</cx:pt>
          <cx:pt idx="1375">125.44000000000001</cx:pt>
          <cx:pt idx="1376">112.29000000000001</cx:pt>
          <cx:pt idx="1377">127.46000000000001</cx:pt>
          <cx:pt idx="1378">115.00000000000001</cx:pt>
          <cx:pt idx="1379">110.90000000000001</cx:pt>
          <cx:pt idx="1380">112.33</cx:pt>
          <cx:pt idx="1381">112.61000000000001</cx:pt>
          <cx:pt idx="1382">112.92000000000002</cx:pt>
          <cx:pt idx="1383">112.11</cx:pt>
          <cx:pt idx="1384">115.05000000000001</cx:pt>
          <cx:pt idx="1385">129.16</cx:pt>
          <cx:pt idx="1386">112.45</cx:pt>
          <cx:pt idx="1387">128.21000000000001</cx:pt>
          <cx:pt idx="1388">124.65000000000001</cx:pt>
          <cx:pt idx="1389">112.86</cx:pt>
          <cx:pt idx="1390">112.18000000000001</cx:pt>
          <cx:pt idx="1391">113.66000000000001</cx:pt>
          <cx:pt idx="1392">113.98</cx:pt>
          <cx:pt idx="1393">124.77000000000001</cx:pt>
          <cx:pt idx="1394">126.98</cx:pt>
          <cx:pt idx="1395">112.60000000000001</cx:pt>
          <cx:pt idx="1396">112.71000000000002</cx:pt>
          <cx:pt idx="1397">125.76000000000001</cx:pt>
          <cx:pt idx="1398">129.77000000000001</cx:pt>
          <cx:pt idx="1399">110.84999999999999</cx:pt>
          <cx:pt idx="1400">138.90000000000001</cx:pt>
          <cx:pt idx="1401">126.03</cx:pt>
          <cx:pt idx="1402">121.58</cx:pt>
          <cx:pt idx="1403">114.23</cx:pt>
          <cx:pt idx="1404">126.08</cx:pt>
          <cx:pt idx="1405">129.06</cx:pt>
          <cx:pt idx="1406">111.24000000000001</cx:pt>
          <cx:pt idx="1407">112.15000000000001</cx:pt>
          <cx:pt idx="1408">112.60000000000001</cx:pt>
          <cx:pt idx="1409">113.94</cx:pt>
          <cx:pt idx="1410">113.57000000000002</cx:pt>
          <cx:pt idx="1411">126.67000000000002</cx:pt>
          <cx:pt idx="1412">111.53</cx:pt>
          <cx:pt idx="1413">124.02000000000001</cx:pt>
          <cx:pt idx="1414">128.53</cx:pt>
          <cx:pt idx="1415">128.94</cx:pt>
          <cx:pt idx="1416">109.49000000000001</cx:pt>
          <cx:pt idx="1417">127.32000000000001</cx:pt>
          <cx:pt idx="1418">122.17999999999999</cx:pt>
          <cx:pt idx="1419">115.51000000000002</cx:pt>
          <cx:pt idx="1420">114.21000000000001</cx:pt>
          <cx:pt idx="1421">108.55</cx:pt>
          <cx:pt idx="1422">129.77000000000001</cx:pt>
          <cx:pt idx="1423">127.15000000000002</cx:pt>
          <cx:pt idx="1424">111.07000000000001</cx:pt>
          <cx:pt idx="1425">116.18000000000001</cx:pt>
          <cx:pt idx="1426">124.81999999999999</cx:pt>
          <cx:pt idx="1427">112.41000000000001</cx:pt>
          <cx:pt idx="1428">115.53000000000002</cx:pt>
          <cx:pt idx="1429">115.04000000000002</cx:pt>
          <cx:pt idx="1430">128.89000000000001</cx:pt>
          <cx:pt idx="1431">129.97999999999999</cx:pt>
          <cx:pt idx="1432">112.38000000000001</cx:pt>
          <cx:pt idx="1433">114.81000000000002</cx:pt>
          <cx:pt idx="1434">113.60000000000001</cx:pt>
          <cx:pt idx="1435">114.11</cx:pt>
          <cx:pt idx="1436">114.92000000000002</cx:pt>
          <cx:pt idx="1437">129.39000000000001</cx:pt>
          <cx:pt idx="1438">111.24000000000001</cx:pt>
          <cx:pt idx="1439">125.55</cx:pt>
          <cx:pt idx="1440">126.35000000000001</cx:pt>
          <cx:pt idx="1441">114.60000000000001</cx:pt>
          <cx:pt idx="1442">121.11</cx:pt>
          <cx:pt idx="1443">115.89000000000001</cx:pt>
          <cx:pt idx="1444">112.69000000000001</cx:pt>
          <cx:pt idx="1445">124.98</cx:pt>
          <cx:pt idx="1446">115.19000000000001</cx:pt>
          <cx:pt idx="1447">122.48</cx:pt>
          <cx:pt idx="1448">113.92000000000002</cx:pt>
          <cx:pt idx="1449">124.39000000000001</cx:pt>
          <cx:pt idx="1450">126.09000000000002</cx:pt>
          <cx:pt idx="1451">117.45</cx:pt>
          <cx:pt idx="1452">116.16</cx:pt>
          <cx:pt idx="1453">126.64</cx:pt>
          <cx:pt idx="1454">128.75</cx:pt>
          <cx:pt idx="1455">113.35000000000001</cx:pt>
          <cx:pt idx="1456">125.81</cx:pt>
          <cx:pt idx="1457">112.89</cx:pt>
          <cx:pt idx="1458">113.66000000000001</cx:pt>
          <cx:pt idx="1459">125.51000000000001</cx:pt>
          <cx:pt idx="1460">124.81</cx:pt>
          <cx:pt idx="1461">111.48999999999999</cx:pt>
          <cx:pt idx="1462">139.58000000000001</cx:pt>
          <cx:pt idx="1463">126.65000000000002</cx:pt>
          <cx:pt idx="1464">129.06</cx:pt>
          <cx:pt idx="1465">112.57000000000001</cx:pt>
          <cx:pt idx="1466">111.12000000000002</cx:pt>
          <cx:pt idx="1467">139.09</cx:pt>
          <cx:pt idx="1468">126.87000000000002</cx:pt>
          <cx:pt idx="1469">111.41000000000001</cx:pt>
          <cx:pt idx="1470">115.41000000000001</cx:pt>
          <cx:pt idx="1471">115.31000000000002</cx:pt>
          <cx:pt idx="1472">113.23</cx:pt>
          <cx:pt idx="1473">125.53</cx:pt>
          <cx:pt idx="1474">126.40000000000001</cx:pt>
          <cx:pt idx="1475">126.31000000000002</cx:pt>
          <cx:pt idx="1476">114.32000000000001</cx:pt>
          <cx:pt idx="1477">139.28999999999999</cx:pt>
          <cx:pt idx="1478">113.77000000000001</cx:pt>
          <cx:pt idx="1479">123.69</cx:pt>
          <cx:pt idx="1480">111.79000000000001</cx:pt>
          <cx:pt idx="1481">126.48999999999999</cx:pt>
          <cx:pt idx="1482">138.84</cx:pt>
          <cx:pt idx="1483">115.50000000000001</cx:pt>
          <cx:pt idx="1484">138.83000000000001</cx:pt>
          <cx:pt idx="1485">113.43000000000001</cx:pt>
          <cx:pt idx="1486">128.23000000000002</cx:pt>
          <cx:pt idx="1487">115.06000000000002</cx:pt>
          <cx:pt idx="1488">116.08000000000001</cx:pt>
          <cx:pt idx="1489">127.83000000000001</cx:pt>
          <cx:pt idx="1490">112.11000000000001</cx:pt>
          <cx:pt idx="1491">114.25000000000001</cx:pt>
          <cx:pt idx="1492">123.90000000000001</cx:pt>
          <cx:pt idx="1493">127.47000000000001</cx:pt>
          <cx:pt idx="1494">115.87000000000002</cx:pt>
        </cx:lvl>
      </cx:numDim>
    </cx:data>
  </cx:chartData>
  <cx:chart>
    <cx:title pos="t" align="ctr" overlay="0">
      <cx:tx>
        <cx:txData>
          <cx:v/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/>
          </a:pPr>
          <a:endParaRPr lang="es-ES" sz="14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Arial" panose="020B0604020202020204" pitchFamily="34" charset="0"/>
            <a:cs typeface="Arial" panose="020B0604020202020204" pitchFamily="34" charset="0"/>
          </a:endParaRPr>
        </a:p>
      </cx:txPr>
    </cx:title>
    <cx:plotArea>
      <cx:plotAreaRegion>
        <cx:series layoutId="clusteredColumn" uniqueId="{828E8F39-4779-4657-8D08-125288B6973C}">
          <cx:spPr>
            <a:solidFill>
              <a:srgbClr val="002060"/>
            </a:solidFill>
          </cx:spPr>
          <cx:dataId val="0"/>
          <cx:layoutPr>
            <cx:binning intervalClosed="r" underflow="110" overflow="140">
              <cx:binSize val="2"/>
            </cx:binning>
          </cx:layoutPr>
        </cx:series>
      </cx:plotAreaRegion>
      <cx:axis id="0">
        <cx:catScaling gapWidth="0.5"/>
        <cx:title>
          <cx:tx>
            <cx:txData>
              <cx:v>MMUSD CAPEX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 sz="1400" b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lang="es-ES" sz="1400" b="1" i="0" u="none" strike="noStrike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MMUSD CAPEX</a:t>
              </a:r>
            </a:p>
          </cx:txPr>
        </cx:title>
        <cx:tickLabels/>
        <cx:numFmt formatCode="0" sourceLinked="0"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es-ES" sz="1200" b="1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x:txPr>
      </cx:axis>
      <cx:axis id="1" hidden="1">
        <cx:valScaling max="350" min="0"/>
        <cx:title>
          <cx:tx>
            <cx:rich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s-ES" sz="1400" b="1" i="0" u="none" strike="noStrike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 Configuraciones</a:t>
                </a:r>
              </a:p>
            </cx:rich>
          </cx:tx>
        </cx:title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14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s-AR" sz="1400"/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6C819-1F0C-4281-B765-E6D3D2414A78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937BB-5C10-4109-B48C-1DD7BA8CA19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3894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937BB-5C10-4109-B48C-1DD7BA8CA197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41582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937BB-5C10-4109-B48C-1DD7BA8CA197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3672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780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08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224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888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913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328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191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061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287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452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1263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2" y="111959"/>
            <a:ext cx="1743470" cy="6699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 cstate="print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999" y="308005"/>
            <a:ext cx="1813534" cy="27787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15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3"/>
          <a:stretch/>
        </p:blipFill>
        <p:spPr>
          <a:xfrm>
            <a:off x="5088466" y="227180"/>
            <a:ext cx="1478578" cy="55474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4AA2F78-BDC1-9F49-E0DC-C3634D567F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456" y="6566177"/>
            <a:ext cx="1440000" cy="24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95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microsoft.com/office/2014/relationships/chartEx" Target="../charts/chartEx1.xml"/><Relationship Id="rId4" Type="http://schemas.openxmlformats.org/officeDocument/2006/relationships/image" Target="../media/image42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>
                <a:latin typeface="Arial" panose="020B0604020202020204" pitchFamily="34" charset="0"/>
                <a:cs typeface="Arial" panose="020B0604020202020204" pitchFamily="34" charset="0"/>
              </a:rPr>
              <a:t>PROCESAMIENTO DE PETRÓLEO Y GAS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6941" y="3510645"/>
            <a:ext cx="10138117" cy="560387"/>
          </a:xfrm>
        </p:spPr>
        <p:txBody>
          <a:bodyPr/>
          <a:lstStyle/>
          <a:p>
            <a:r>
              <a:rPr lang="es-AR" sz="3200">
                <a:latin typeface="Arial" panose="020B0604020202020204" pitchFamily="34" charset="0"/>
                <a:cs typeface="Arial" panose="020B0604020202020204" pitchFamily="34" charset="0"/>
              </a:rPr>
              <a:t>OPTIMIZANDO LAS MIL Y UNA CONFIGURACIONES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3C515C7D-58A0-52F5-45BE-BCC45E158AE2}"/>
              </a:ext>
            </a:extLst>
          </p:cNvPr>
          <p:cNvSpPr txBox="1">
            <a:spLocks/>
          </p:cNvSpPr>
          <p:nvPr/>
        </p:nvSpPr>
        <p:spPr>
          <a:xfrm>
            <a:off x="267396" y="5192488"/>
            <a:ext cx="4130427" cy="136017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s-AR" sz="12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Peñalba, Yamila | ypenalba@sparkgy.com</a:t>
            </a:r>
            <a:endParaRPr lang="es-AR" sz="1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s-AR" sz="12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Haspert, Lucia | lhaspert@sparkgy.com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s-AR" sz="12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Finoli, Agostina | afinoli@sparkgy.com</a:t>
            </a:r>
            <a:endParaRPr lang="es-AR" sz="1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s-AR" sz="12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Bogado, Sebastián | sbogado@sparkgy.com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s-AR" sz="120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Pandolfi</a:t>
            </a:r>
            <a:r>
              <a:rPr lang="es-AR" sz="12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Juan Martín | jmpandolfi@sparkgy.com </a:t>
            </a:r>
            <a:endParaRPr lang="es-AR" sz="1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s-A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860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>
            <a:extLst>
              <a:ext uri="{FF2B5EF4-FFF2-40B4-BE49-F238E27FC236}">
                <a16:creationId xmlns:a16="http://schemas.microsoft.com/office/drawing/2014/main" id="{EBFE453A-937F-5CD6-EBBC-3BCBADD09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894061"/>
            <a:ext cx="90106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C73E4FA-43C8-9005-F639-D05752184555}"/>
              </a:ext>
            </a:extLst>
          </p:cNvPr>
          <p:cNvSpPr/>
          <p:nvPr/>
        </p:nvSpPr>
        <p:spPr>
          <a:xfrm>
            <a:off x="209550" y="2087390"/>
            <a:ext cx="6686550" cy="65437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evalúa qué alternativas se descartan al no poder competir con otras alternativas propuestas:</a:t>
            </a:r>
            <a:endParaRPr lang="es-A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echa: cheurón 6">
            <a:extLst>
              <a:ext uri="{FF2B5EF4-FFF2-40B4-BE49-F238E27FC236}">
                <a16:creationId xmlns:a16="http://schemas.microsoft.com/office/drawing/2014/main" id="{1E89DB44-743B-0D6B-311B-492FB3BDB62D}"/>
              </a:ext>
            </a:extLst>
          </p:cNvPr>
          <p:cNvSpPr/>
          <p:nvPr/>
        </p:nvSpPr>
        <p:spPr>
          <a:xfrm>
            <a:off x="945191" y="3123753"/>
            <a:ext cx="238125" cy="219075"/>
          </a:xfrm>
          <a:prstGeom prst="chevr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FCEA344-7D71-30CB-AC06-44142C657FE5}"/>
              </a:ext>
            </a:extLst>
          </p:cNvPr>
          <p:cNvSpPr txBox="1"/>
          <p:nvPr/>
        </p:nvSpPr>
        <p:spPr>
          <a:xfrm>
            <a:off x="1183316" y="3032581"/>
            <a:ext cx="597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Costos de mantenimiento significativamente superiores</a:t>
            </a:r>
            <a:endParaRPr lang="es-A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echa: cheurón 8">
            <a:extLst>
              <a:ext uri="{FF2B5EF4-FFF2-40B4-BE49-F238E27FC236}">
                <a16:creationId xmlns:a16="http://schemas.microsoft.com/office/drawing/2014/main" id="{B752BFCD-8F8B-D953-EC68-334C4E1DE3AD}"/>
              </a:ext>
            </a:extLst>
          </p:cNvPr>
          <p:cNvSpPr/>
          <p:nvPr/>
        </p:nvSpPr>
        <p:spPr>
          <a:xfrm>
            <a:off x="945191" y="4215800"/>
            <a:ext cx="238125" cy="219075"/>
          </a:xfrm>
          <a:prstGeom prst="chevr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B290882-7147-C79B-C56B-DD48F861BA94}"/>
              </a:ext>
            </a:extLst>
          </p:cNvPr>
          <p:cNvSpPr txBox="1"/>
          <p:nvPr/>
        </p:nvSpPr>
        <p:spPr>
          <a:xfrm>
            <a:off x="1183316" y="4140671"/>
            <a:ext cx="331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Alta complejidad constructiva</a:t>
            </a:r>
            <a:endParaRPr lang="es-A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echa: cheurón 13">
            <a:extLst>
              <a:ext uri="{FF2B5EF4-FFF2-40B4-BE49-F238E27FC236}">
                <a16:creationId xmlns:a16="http://schemas.microsoft.com/office/drawing/2014/main" id="{B8984865-F4A4-5DE8-9DB6-1007BA243C11}"/>
              </a:ext>
            </a:extLst>
          </p:cNvPr>
          <p:cNvSpPr/>
          <p:nvPr/>
        </p:nvSpPr>
        <p:spPr>
          <a:xfrm>
            <a:off x="945190" y="5323890"/>
            <a:ext cx="238125" cy="219075"/>
          </a:xfrm>
          <a:prstGeom prst="chevr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5F47A77-88A5-518C-3AA0-DB8B3384FF74}"/>
              </a:ext>
            </a:extLst>
          </p:cNvPr>
          <p:cNvSpPr txBox="1"/>
          <p:nvPr/>
        </p:nvSpPr>
        <p:spPr>
          <a:xfrm>
            <a:off x="1183316" y="5261912"/>
            <a:ext cx="6259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No permite obtener la especificación deseada de productos</a:t>
            </a:r>
            <a:endParaRPr lang="es-A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BDA4DC34-FACE-C9D5-C34F-1184A3ADAC9A}"/>
              </a:ext>
            </a:extLst>
          </p:cNvPr>
          <p:cNvSpPr/>
          <p:nvPr/>
        </p:nvSpPr>
        <p:spPr>
          <a:xfrm>
            <a:off x="6343650" y="3808705"/>
            <a:ext cx="1104900" cy="914400"/>
          </a:xfrm>
          <a:prstGeom prst="rightArrow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E2C0BAD-47A0-2EE2-3005-752E48DE61EE}"/>
              </a:ext>
            </a:extLst>
          </p:cNvPr>
          <p:cNvSpPr/>
          <p:nvPr/>
        </p:nvSpPr>
        <p:spPr>
          <a:xfrm>
            <a:off x="7845469" y="3102937"/>
            <a:ext cx="2989586" cy="201928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deben seleccionar las alternativas con las cuáles se continuará el análisis para cada bloque.</a:t>
            </a:r>
            <a:endParaRPr lang="es-A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2E11469-F71C-49D1-FB57-F7684D08158A}"/>
              </a:ext>
            </a:extLst>
          </p:cNvPr>
          <p:cNvSpPr/>
          <p:nvPr/>
        </p:nvSpPr>
        <p:spPr>
          <a:xfrm>
            <a:off x="209550" y="3084268"/>
            <a:ext cx="506635" cy="25904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s-MX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Posibles motivos</a:t>
            </a:r>
            <a:endParaRPr lang="es-A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A7FD571-E61A-2D98-D02D-5419D4A8C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164">
            <a:off x="10285327" y="4295705"/>
            <a:ext cx="1580850" cy="17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254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EB5CFA54-46ED-0A79-3D5F-EC8D8C4E9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891468"/>
            <a:ext cx="89916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8C1DCEB-660E-4B4E-AE93-1CDFC9A666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66677"/>
              </p:ext>
            </p:extLst>
          </p:nvPr>
        </p:nvGraphicFramePr>
        <p:xfrm>
          <a:off x="1036219" y="2240690"/>
          <a:ext cx="5791200" cy="4726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48FF8E6-D62D-4201-A049-30E14E29267A}"/>
              </a:ext>
            </a:extLst>
          </p:cNvPr>
          <p:cNvCxnSpPr>
            <a:cxnSpLocks/>
          </p:cNvCxnSpPr>
          <p:nvPr/>
        </p:nvCxnSpPr>
        <p:spPr>
          <a:xfrm flipV="1">
            <a:off x="3768524" y="3713794"/>
            <a:ext cx="0" cy="273111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C480BBDD-9F01-2D74-9AC7-9FFE1BEC42EB}"/>
              </a:ext>
            </a:extLst>
          </p:cNvPr>
          <p:cNvCxnSpPr>
            <a:cxnSpLocks/>
          </p:cNvCxnSpPr>
          <p:nvPr/>
        </p:nvCxnSpPr>
        <p:spPr>
          <a:xfrm>
            <a:off x="3768524" y="3713794"/>
            <a:ext cx="28022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60D5957A-A6A0-4FBC-8639-7D8DDC8B988F}"/>
              </a:ext>
            </a:extLst>
          </p:cNvPr>
          <p:cNvCxnSpPr>
            <a:cxnSpLocks/>
          </p:cNvCxnSpPr>
          <p:nvPr/>
        </p:nvCxnSpPr>
        <p:spPr>
          <a:xfrm flipV="1">
            <a:off x="3251207" y="5048527"/>
            <a:ext cx="0" cy="1396384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02DB1768-36CC-3C7D-67C8-AF5A2E13A9E2}"/>
              </a:ext>
            </a:extLst>
          </p:cNvPr>
          <p:cNvCxnSpPr>
            <a:cxnSpLocks/>
          </p:cNvCxnSpPr>
          <p:nvPr/>
        </p:nvCxnSpPr>
        <p:spPr>
          <a:xfrm flipV="1">
            <a:off x="5151349" y="3709676"/>
            <a:ext cx="0" cy="1338851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A570CBB6-4B10-367C-B701-529E696C60A9}"/>
              </a:ext>
            </a:extLst>
          </p:cNvPr>
          <p:cNvCxnSpPr>
            <a:cxnSpLocks/>
          </p:cNvCxnSpPr>
          <p:nvPr/>
        </p:nvCxnSpPr>
        <p:spPr>
          <a:xfrm>
            <a:off x="3251207" y="5048527"/>
            <a:ext cx="190014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3472EE0C-815E-7A57-55A6-B885B654D1F4}"/>
              </a:ext>
            </a:extLst>
          </p:cNvPr>
          <p:cNvCxnSpPr>
            <a:cxnSpLocks/>
          </p:cNvCxnSpPr>
          <p:nvPr/>
        </p:nvCxnSpPr>
        <p:spPr>
          <a:xfrm flipV="1">
            <a:off x="5151349" y="3720258"/>
            <a:ext cx="1391085" cy="1058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65D60A96-AD2A-4A8C-A115-5AEC41B31144}"/>
              </a:ext>
            </a:extLst>
          </p:cNvPr>
          <p:cNvCxnSpPr>
            <a:cxnSpLocks/>
          </p:cNvCxnSpPr>
          <p:nvPr/>
        </p:nvCxnSpPr>
        <p:spPr>
          <a:xfrm flipV="1">
            <a:off x="4292388" y="4596776"/>
            <a:ext cx="0" cy="925535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BCCC738F-4627-460A-A70D-BAA4639D04D7}"/>
              </a:ext>
            </a:extLst>
          </p:cNvPr>
          <p:cNvCxnSpPr>
            <a:cxnSpLocks/>
          </p:cNvCxnSpPr>
          <p:nvPr/>
        </p:nvCxnSpPr>
        <p:spPr>
          <a:xfrm flipV="1">
            <a:off x="5670822" y="3755724"/>
            <a:ext cx="0" cy="819175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DF561536-30A9-4F6C-8470-A288D71346BC}"/>
              </a:ext>
            </a:extLst>
          </p:cNvPr>
          <p:cNvCxnSpPr>
            <a:cxnSpLocks/>
          </p:cNvCxnSpPr>
          <p:nvPr/>
        </p:nvCxnSpPr>
        <p:spPr>
          <a:xfrm flipV="1">
            <a:off x="2814306" y="5522311"/>
            <a:ext cx="0" cy="956554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F355F232-251B-04AD-4E04-D16F07F5BC99}"/>
              </a:ext>
            </a:extLst>
          </p:cNvPr>
          <p:cNvCxnSpPr>
            <a:cxnSpLocks/>
          </p:cNvCxnSpPr>
          <p:nvPr/>
        </p:nvCxnSpPr>
        <p:spPr>
          <a:xfrm>
            <a:off x="2814306" y="5522311"/>
            <a:ext cx="147808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4135FACA-8AA7-2229-6BF6-67203E94FE8E}"/>
              </a:ext>
            </a:extLst>
          </p:cNvPr>
          <p:cNvCxnSpPr>
            <a:cxnSpLocks/>
          </p:cNvCxnSpPr>
          <p:nvPr/>
        </p:nvCxnSpPr>
        <p:spPr>
          <a:xfrm>
            <a:off x="4292388" y="4596776"/>
            <a:ext cx="137843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C14A819B-5FE0-4983-668E-246D860F1D44}"/>
              </a:ext>
            </a:extLst>
          </p:cNvPr>
          <p:cNvCxnSpPr>
            <a:cxnSpLocks/>
          </p:cNvCxnSpPr>
          <p:nvPr/>
        </p:nvCxnSpPr>
        <p:spPr>
          <a:xfrm>
            <a:off x="5670822" y="3717508"/>
            <a:ext cx="90899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0" name="Conector recto 5139">
            <a:extLst>
              <a:ext uri="{FF2B5EF4-FFF2-40B4-BE49-F238E27FC236}">
                <a16:creationId xmlns:a16="http://schemas.microsoft.com/office/drawing/2014/main" id="{2EBD2E50-093F-9C70-9B20-500F21A9ACE4}"/>
              </a:ext>
            </a:extLst>
          </p:cNvPr>
          <p:cNvCxnSpPr>
            <a:cxnSpLocks/>
          </p:cNvCxnSpPr>
          <p:nvPr/>
        </p:nvCxnSpPr>
        <p:spPr>
          <a:xfrm>
            <a:off x="2176637" y="3231274"/>
            <a:ext cx="2530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3" name="Conector recto 5142">
            <a:extLst>
              <a:ext uri="{FF2B5EF4-FFF2-40B4-BE49-F238E27FC236}">
                <a16:creationId xmlns:a16="http://schemas.microsoft.com/office/drawing/2014/main" id="{F4643668-B98D-35CE-CF18-C6216E295219}"/>
              </a:ext>
            </a:extLst>
          </p:cNvPr>
          <p:cNvCxnSpPr>
            <a:cxnSpLocks/>
          </p:cNvCxnSpPr>
          <p:nvPr/>
        </p:nvCxnSpPr>
        <p:spPr>
          <a:xfrm>
            <a:off x="2170066" y="3381976"/>
            <a:ext cx="253019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5" name="Conector recto 5144">
            <a:extLst>
              <a:ext uri="{FF2B5EF4-FFF2-40B4-BE49-F238E27FC236}">
                <a16:creationId xmlns:a16="http://schemas.microsoft.com/office/drawing/2014/main" id="{C7CF9EBA-1C64-4C24-44AE-04D9F0A0032C}"/>
              </a:ext>
            </a:extLst>
          </p:cNvPr>
          <p:cNvCxnSpPr>
            <a:cxnSpLocks/>
          </p:cNvCxnSpPr>
          <p:nvPr/>
        </p:nvCxnSpPr>
        <p:spPr>
          <a:xfrm>
            <a:off x="2170066" y="3542342"/>
            <a:ext cx="25301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8" name="CuadroTexto 5147">
            <a:extLst>
              <a:ext uri="{FF2B5EF4-FFF2-40B4-BE49-F238E27FC236}">
                <a16:creationId xmlns:a16="http://schemas.microsoft.com/office/drawing/2014/main" id="{751C840E-C918-C1CF-3804-35BEB830942A}"/>
              </a:ext>
            </a:extLst>
          </p:cNvPr>
          <p:cNvSpPr txBox="1"/>
          <p:nvPr/>
        </p:nvSpPr>
        <p:spPr>
          <a:xfrm>
            <a:off x="2423085" y="3106195"/>
            <a:ext cx="13371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latin typeface="Arial" panose="020B0604020202020204" pitchFamily="34" charset="0"/>
                <a:cs typeface="Arial" panose="020B0604020202020204" pitchFamily="34" charset="0"/>
              </a:rPr>
              <a:t>1 Etapa</a:t>
            </a:r>
            <a:endParaRPr lang="es-AR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49" name="CuadroTexto 5148">
            <a:extLst>
              <a:ext uri="{FF2B5EF4-FFF2-40B4-BE49-F238E27FC236}">
                <a16:creationId xmlns:a16="http://schemas.microsoft.com/office/drawing/2014/main" id="{2E70CD4A-7C3F-7696-39F3-5B8485531434}"/>
              </a:ext>
            </a:extLst>
          </p:cNvPr>
          <p:cNvSpPr txBox="1"/>
          <p:nvPr/>
        </p:nvSpPr>
        <p:spPr>
          <a:xfrm>
            <a:off x="2423085" y="3275092"/>
            <a:ext cx="13371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latin typeface="Arial" panose="020B0604020202020204" pitchFamily="34" charset="0"/>
                <a:cs typeface="Arial" panose="020B0604020202020204" pitchFamily="34" charset="0"/>
              </a:rPr>
              <a:t>2 Etapas</a:t>
            </a:r>
            <a:endParaRPr lang="es-AR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50" name="CuadroTexto 5149">
            <a:extLst>
              <a:ext uri="{FF2B5EF4-FFF2-40B4-BE49-F238E27FC236}">
                <a16:creationId xmlns:a16="http://schemas.microsoft.com/office/drawing/2014/main" id="{B4D8B213-921F-988C-0BC9-6A10D8C28B33}"/>
              </a:ext>
            </a:extLst>
          </p:cNvPr>
          <p:cNvSpPr txBox="1"/>
          <p:nvPr/>
        </p:nvSpPr>
        <p:spPr>
          <a:xfrm>
            <a:off x="2423084" y="3425599"/>
            <a:ext cx="13371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latin typeface="Arial" panose="020B0604020202020204" pitchFamily="34" charset="0"/>
                <a:cs typeface="Arial" panose="020B0604020202020204" pitchFamily="34" charset="0"/>
              </a:rPr>
              <a:t>3 Etapas</a:t>
            </a:r>
            <a:endParaRPr lang="es-AR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F3BCEE9-79B3-1EF9-E312-866DF56E5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5" y="1832791"/>
            <a:ext cx="57912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F5EDB572-1C10-72B5-557B-79CC1E522530}"/>
              </a:ext>
            </a:extLst>
          </p:cNvPr>
          <p:cNvSpPr/>
          <p:nvPr/>
        </p:nvSpPr>
        <p:spPr>
          <a:xfrm>
            <a:off x="7827805" y="3460344"/>
            <a:ext cx="2835799" cy="434128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>
                <a:latin typeface="Arial" panose="020B0604020202020204" pitchFamily="34" charset="0"/>
                <a:cs typeface="Arial" panose="020B0604020202020204" pitchFamily="34" charset="0"/>
              </a:rPr>
              <a:t>Tiempo de construcción</a:t>
            </a:r>
            <a:endParaRPr lang="es-A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0D52932-AD5D-FD63-D460-1FF523F19D76}"/>
              </a:ext>
            </a:extLst>
          </p:cNvPr>
          <p:cNvSpPr/>
          <p:nvPr/>
        </p:nvSpPr>
        <p:spPr>
          <a:xfrm>
            <a:off x="7844424" y="2537843"/>
            <a:ext cx="2819180" cy="434128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>
                <a:latin typeface="Arial" panose="020B0604020202020204" pitchFamily="34" charset="0"/>
                <a:cs typeface="Arial" panose="020B0604020202020204" pitchFamily="34" charset="0"/>
              </a:rPr>
              <a:t>Capacidad ociosa al año 0</a:t>
            </a:r>
            <a:endParaRPr lang="es-A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945AEDB0-BFB0-A5FD-FFE2-1C2BE4277B9F}"/>
              </a:ext>
            </a:extLst>
          </p:cNvPr>
          <p:cNvSpPr/>
          <p:nvPr/>
        </p:nvSpPr>
        <p:spPr>
          <a:xfrm>
            <a:off x="7827805" y="4409967"/>
            <a:ext cx="2853841" cy="434128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>
                <a:latin typeface="Arial" panose="020B0604020202020204" pitchFamily="34" charset="0"/>
                <a:cs typeface="Arial" panose="020B0604020202020204" pitchFamily="34" charset="0"/>
              </a:rPr>
              <a:t>% de producción no cubierta</a:t>
            </a:r>
            <a:endParaRPr lang="es-A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DE43567B-F5B8-77B7-CDD4-E4B1F0D3D28A}"/>
              </a:ext>
            </a:extLst>
          </p:cNvPr>
          <p:cNvSpPr/>
          <p:nvPr/>
        </p:nvSpPr>
        <p:spPr>
          <a:xfrm>
            <a:off x="7844424" y="5377206"/>
            <a:ext cx="2853841" cy="434128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>
                <a:latin typeface="Arial" panose="020B0604020202020204" pitchFamily="34" charset="0"/>
                <a:cs typeface="Arial" panose="020B0604020202020204" pitchFamily="34" charset="0"/>
              </a:rPr>
              <a:t>Inversión inicial</a:t>
            </a:r>
            <a:endParaRPr lang="es-A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CDA3FAC-DA0A-FFE5-6770-85435321330D}"/>
              </a:ext>
            </a:extLst>
          </p:cNvPr>
          <p:cNvSpPr/>
          <p:nvPr/>
        </p:nvSpPr>
        <p:spPr>
          <a:xfrm>
            <a:off x="7844424" y="6227847"/>
            <a:ext cx="2844109" cy="434128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>
                <a:latin typeface="Arial" panose="020B0604020202020204" pitchFamily="34" charset="0"/>
                <a:cs typeface="Arial" panose="020B0604020202020204" pitchFamily="34" charset="0"/>
              </a:rPr>
              <a:t>Inversión total</a:t>
            </a:r>
            <a:endParaRPr lang="es-A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839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999EF141-EB6D-F83F-2B08-EEC9F8828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876336"/>
            <a:ext cx="89916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5B5E5CB-63A5-CD84-0132-78FF43AE7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9" y="2960784"/>
            <a:ext cx="5159716" cy="375777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FEBF4EF-44C8-6CF4-8BDD-AEA4DB2B5E13}"/>
              </a:ext>
            </a:extLst>
          </p:cNvPr>
          <p:cNvSpPr/>
          <p:nvPr/>
        </p:nvSpPr>
        <p:spPr>
          <a:xfrm>
            <a:off x="2739003" y="1841161"/>
            <a:ext cx="6391276" cy="66698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Visualizar las diferencias entre las distintas alternativas planteadas a partir de estimaciones elementales</a:t>
            </a:r>
            <a:endParaRPr lang="es-A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C034FF-AA56-8BAD-D545-5FB9B41608F0}"/>
              </a:ext>
            </a:extLst>
          </p:cNvPr>
          <p:cNvSpPr txBox="1"/>
          <p:nvPr/>
        </p:nvSpPr>
        <p:spPr>
          <a:xfrm>
            <a:off x="6163241" y="5051218"/>
            <a:ext cx="639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Potencias de bombeo</a:t>
            </a:r>
            <a:endParaRPr lang="es-A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echa: cheurón 5">
            <a:extLst>
              <a:ext uri="{FF2B5EF4-FFF2-40B4-BE49-F238E27FC236}">
                <a16:creationId xmlns:a16="http://schemas.microsoft.com/office/drawing/2014/main" id="{43E3F689-EECE-71D3-5457-137814B7BCAC}"/>
              </a:ext>
            </a:extLst>
          </p:cNvPr>
          <p:cNvSpPr/>
          <p:nvPr/>
        </p:nvSpPr>
        <p:spPr>
          <a:xfrm>
            <a:off x="5925115" y="5518404"/>
            <a:ext cx="238125" cy="219075"/>
          </a:xfrm>
          <a:prstGeom prst="chevr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6E884C-4E2D-67AE-CED2-1FE3651B39B4}"/>
              </a:ext>
            </a:extLst>
          </p:cNvPr>
          <p:cNvSpPr txBox="1"/>
          <p:nvPr/>
        </p:nvSpPr>
        <p:spPr>
          <a:xfrm>
            <a:off x="6172766" y="5461244"/>
            <a:ext cx="4214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Potencias de compresión</a:t>
            </a:r>
            <a:endParaRPr lang="es-A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echa: cheurón 7">
            <a:extLst>
              <a:ext uri="{FF2B5EF4-FFF2-40B4-BE49-F238E27FC236}">
                <a16:creationId xmlns:a16="http://schemas.microsoft.com/office/drawing/2014/main" id="{6D1F6091-1DAD-037B-E96D-44F317627AE3}"/>
              </a:ext>
            </a:extLst>
          </p:cNvPr>
          <p:cNvSpPr/>
          <p:nvPr/>
        </p:nvSpPr>
        <p:spPr>
          <a:xfrm>
            <a:off x="5934641" y="5970926"/>
            <a:ext cx="238125" cy="219075"/>
          </a:xfrm>
          <a:prstGeom prst="chevr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F10B05-3F1C-ADE0-BC39-2023EC31162C}"/>
              </a:ext>
            </a:extLst>
          </p:cNvPr>
          <p:cNvSpPr txBox="1"/>
          <p:nvPr/>
        </p:nvSpPr>
        <p:spPr>
          <a:xfrm>
            <a:off x="6172766" y="5895797"/>
            <a:ext cx="673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Energía externa requerida para calentamiento</a:t>
            </a:r>
            <a:endParaRPr lang="es-A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echa: cheurón 9">
            <a:extLst>
              <a:ext uri="{FF2B5EF4-FFF2-40B4-BE49-F238E27FC236}">
                <a16:creationId xmlns:a16="http://schemas.microsoft.com/office/drawing/2014/main" id="{186157CC-7651-A457-9C08-D01B589DDA14}"/>
              </a:ext>
            </a:extLst>
          </p:cNvPr>
          <p:cNvSpPr/>
          <p:nvPr/>
        </p:nvSpPr>
        <p:spPr>
          <a:xfrm>
            <a:off x="5934641" y="5124548"/>
            <a:ext cx="238125" cy="219075"/>
          </a:xfrm>
          <a:prstGeom prst="chevr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1" name="Flecha: cheurón 10">
            <a:extLst>
              <a:ext uri="{FF2B5EF4-FFF2-40B4-BE49-F238E27FC236}">
                <a16:creationId xmlns:a16="http://schemas.microsoft.com/office/drawing/2014/main" id="{4B64B764-6472-41B8-2FC8-20EF9E341E0E}"/>
              </a:ext>
            </a:extLst>
          </p:cNvPr>
          <p:cNvSpPr/>
          <p:nvPr/>
        </p:nvSpPr>
        <p:spPr>
          <a:xfrm>
            <a:off x="5925116" y="6423448"/>
            <a:ext cx="238125" cy="219075"/>
          </a:xfrm>
          <a:prstGeom prst="chevr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388AD0F-80F7-100A-9042-C6014FC3697D}"/>
              </a:ext>
            </a:extLst>
          </p:cNvPr>
          <p:cNvSpPr txBox="1"/>
          <p:nvPr/>
        </p:nvSpPr>
        <p:spPr>
          <a:xfrm>
            <a:off x="6163241" y="6348319"/>
            <a:ext cx="673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Caudal de gas a recuperar en VRU.</a:t>
            </a:r>
            <a:endParaRPr lang="es-A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55118E8-04F1-9BF9-DB4C-410AE118C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086" y="2986096"/>
            <a:ext cx="5762625" cy="1924050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ABF2A064-3181-930C-7DCD-802A0B4D7C3C}"/>
              </a:ext>
            </a:extLst>
          </p:cNvPr>
          <p:cNvSpPr/>
          <p:nvPr/>
        </p:nvSpPr>
        <p:spPr>
          <a:xfrm>
            <a:off x="236289" y="2708390"/>
            <a:ext cx="1759836" cy="50296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>
                <a:latin typeface="Arial" panose="020B0604020202020204" pitchFamily="34" charset="0"/>
                <a:cs typeface="Arial" panose="020B0604020202020204" pitchFamily="34" charset="0"/>
              </a:rPr>
              <a:t>Simulación Rigurosa</a:t>
            </a:r>
            <a:endParaRPr lang="es-A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2CAC7713-547A-28D3-1062-FCE93C1B90D8}"/>
              </a:ext>
            </a:extLst>
          </p:cNvPr>
          <p:cNvSpPr/>
          <p:nvPr/>
        </p:nvSpPr>
        <p:spPr>
          <a:xfrm>
            <a:off x="5934641" y="2697177"/>
            <a:ext cx="2469131" cy="51434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>
                <a:latin typeface="Arial" panose="020B0604020202020204" pitchFamily="34" charset="0"/>
                <a:cs typeface="Arial" panose="020B0604020202020204" pitchFamily="34" charset="0"/>
              </a:rPr>
              <a:t>Simulación Simplificada Tratamiento Petróleo</a:t>
            </a:r>
            <a:endParaRPr lang="es-A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FFF1A6A1-7E31-D576-6BCD-A2F29CD57636}"/>
              </a:ext>
            </a:extLst>
          </p:cNvPr>
          <p:cNvCxnSpPr>
            <a:cxnSpLocks/>
          </p:cNvCxnSpPr>
          <p:nvPr/>
        </p:nvCxnSpPr>
        <p:spPr>
          <a:xfrm>
            <a:off x="5654147" y="2697177"/>
            <a:ext cx="0" cy="414961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205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858A7FD-96AF-3403-D4A2-CC1E48F3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907369"/>
            <a:ext cx="89916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E99B04B-6184-2F16-2A9F-7AFF94813C25}"/>
              </a:ext>
            </a:extLst>
          </p:cNvPr>
          <p:cNvSpPr/>
          <p:nvPr/>
        </p:nvSpPr>
        <p:spPr>
          <a:xfrm>
            <a:off x="1683076" y="2178263"/>
            <a:ext cx="3409428" cy="66698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Determinación de equipos críticos en cada alternativa</a:t>
            </a:r>
            <a:endParaRPr lang="es-A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AEF3F76-588D-321A-7B44-187A8AE1F3D2}"/>
              </a:ext>
            </a:extLst>
          </p:cNvPr>
          <p:cNvSpPr txBox="1"/>
          <p:nvPr/>
        </p:nvSpPr>
        <p:spPr>
          <a:xfrm>
            <a:off x="5092955" y="4652857"/>
            <a:ext cx="2981848" cy="367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es-MX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Compresores de Procesos</a:t>
            </a:r>
            <a:endParaRPr lang="es-AR" sz="180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Flecha: cheurón 5">
            <a:extLst>
              <a:ext uri="{FF2B5EF4-FFF2-40B4-BE49-F238E27FC236}">
                <a16:creationId xmlns:a16="http://schemas.microsoft.com/office/drawing/2014/main" id="{A720F841-E8C5-D869-F4A0-28300D4A4776}"/>
              </a:ext>
            </a:extLst>
          </p:cNvPr>
          <p:cNvSpPr/>
          <p:nvPr/>
        </p:nvSpPr>
        <p:spPr>
          <a:xfrm>
            <a:off x="4877396" y="5120423"/>
            <a:ext cx="238125" cy="219075"/>
          </a:xfrm>
          <a:prstGeom prst="chevr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71BB2B5-88A5-75C4-1C01-1ABCF06B97CD}"/>
              </a:ext>
            </a:extLst>
          </p:cNvPr>
          <p:cNvSpPr txBox="1"/>
          <p:nvPr/>
        </p:nvSpPr>
        <p:spPr>
          <a:xfrm>
            <a:off x="5102480" y="5062883"/>
            <a:ext cx="4214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Slug Catcher</a:t>
            </a:r>
            <a:endParaRPr lang="es-A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echa: cheurón 7">
            <a:extLst>
              <a:ext uri="{FF2B5EF4-FFF2-40B4-BE49-F238E27FC236}">
                <a16:creationId xmlns:a16="http://schemas.microsoft.com/office/drawing/2014/main" id="{868BFF11-AD34-98DB-EB6E-E3ED2A2557F3}"/>
              </a:ext>
            </a:extLst>
          </p:cNvPr>
          <p:cNvSpPr/>
          <p:nvPr/>
        </p:nvSpPr>
        <p:spPr>
          <a:xfrm>
            <a:off x="4864355" y="5572565"/>
            <a:ext cx="238125" cy="219075"/>
          </a:xfrm>
          <a:prstGeom prst="chevr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7ECCA57-143C-250C-D512-8AAA0178AA97}"/>
              </a:ext>
            </a:extLst>
          </p:cNvPr>
          <p:cNvSpPr txBox="1"/>
          <p:nvPr/>
        </p:nvSpPr>
        <p:spPr>
          <a:xfrm>
            <a:off x="5102480" y="5497436"/>
            <a:ext cx="4214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Separadores/Tratadores de Petróleo</a:t>
            </a:r>
            <a:endParaRPr lang="es-A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echa: cheurón 9">
            <a:extLst>
              <a:ext uri="{FF2B5EF4-FFF2-40B4-BE49-F238E27FC236}">
                <a16:creationId xmlns:a16="http://schemas.microsoft.com/office/drawing/2014/main" id="{48668370-F194-BBE4-A9C0-89E10B8605A7}"/>
              </a:ext>
            </a:extLst>
          </p:cNvPr>
          <p:cNvSpPr/>
          <p:nvPr/>
        </p:nvSpPr>
        <p:spPr>
          <a:xfrm>
            <a:off x="4877396" y="4709616"/>
            <a:ext cx="238125" cy="219075"/>
          </a:xfrm>
          <a:prstGeom prst="chevr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3" name="Flecha: cheurón 12">
            <a:extLst>
              <a:ext uri="{FF2B5EF4-FFF2-40B4-BE49-F238E27FC236}">
                <a16:creationId xmlns:a16="http://schemas.microsoft.com/office/drawing/2014/main" id="{E5D00C9C-C4BD-7B28-64C7-021FEE7D1C28}"/>
              </a:ext>
            </a:extLst>
          </p:cNvPr>
          <p:cNvSpPr/>
          <p:nvPr/>
        </p:nvSpPr>
        <p:spPr>
          <a:xfrm>
            <a:off x="4854829" y="5975537"/>
            <a:ext cx="238125" cy="219075"/>
          </a:xfrm>
          <a:prstGeom prst="chevr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B3EE184-8E56-0C27-4E2B-1BA9B118F4A5}"/>
              </a:ext>
            </a:extLst>
          </p:cNvPr>
          <p:cNvSpPr txBox="1"/>
          <p:nvPr/>
        </p:nvSpPr>
        <p:spPr>
          <a:xfrm>
            <a:off x="5092954" y="5900408"/>
            <a:ext cx="3926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Tanques de almacenamiento</a:t>
            </a:r>
            <a:endParaRPr lang="es-A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echa: cheurón 14">
            <a:extLst>
              <a:ext uri="{FF2B5EF4-FFF2-40B4-BE49-F238E27FC236}">
                <a16:creationId xmlns:a16="http://schemas.microsoft.com/office/drawing/2014/main" id="{AC79E875-8646-A2DC-2BA9-45DDE7E8F60F}"/>
              </a:ext>
            </a:extLst>
          </p:cNvPr>
          <p:cNvSpPr/>
          <p:nvPr/>
        </p:nvSpPr>
        <p:spPr>
          <a:xfrm>
            <a:off x="4854379" y="6389275"/>
            <a:ext cx="238125" cy="219075"/>
          </a:xfrm>
          <a:prstGeom prst="chevr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BA32D62-2CB4-8E1A-3ACE-9BBB9E32A302}"/>
              </a:ext>
            </a:extLst>
          </p:cNvPr>
          <p:cNvSpPr txBox="1"/>
          <p:nvPr/>
        </p:nvSpPr>
        <p:spPr>
          <a:xfrm>
            <a:off x="5092504" y="6314146"/>
            <a:ext cx="558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Calentadores indirectos/Intercambiadores de calor</a:t>
            </a:r>
            <a:endParaRPr lang="es-A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Gráfico 17" descr="Advertencia con relleno sólido">
            <a:extLst>
              <a:ext uri="{FF2B5EF4-FFF2-40B4-BE49-F238E27FC236}">
                <a16:creationId xmlns:a16="http://schemas.microsoft.com/office/drawing/2014/main" id="{9F2E21A6-A8C1-9F02-A9D3-B61F8B06A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1980" y="3188569"/>
            <a:ext cx="716215" cy="716215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A3070C8A-280B-1156-D2BC-9C5D02F2DFAE}"/>
              </a:ext>
            </a:extLst>
          </p:cNvPr>
          <p:cNvSpPr txBox="1"/>
          <p:nvPr/>
        </p:nvSpPr>
        <p:spPr>
          <a:xfrm>
            <a:off x="1341849" y="3068583"/>
            <a:ext cx="3750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Los equipos que no representan diferencias significativas entre las alternativas quedan excluidos del análisis.</a:t>
            </a:r>
            <a:endParaRPr lang="es-A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áfico 2" descr="Agregar con relleno sólido">
            <a:extLst>
              <a:ext uri="{FF2B5EF4-FFF2-40B4-BE49-F238E27FC236}">
                <a16:creationId xmlns:a16="http://schemas.microsoft.com/office/drawing/2014/main" id="{52826657-1512-1495-9519-D6012761A0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14479" y="2107819"/>
            <a:ext cx="914400" cy="9144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78A52BE-947E-7FE8-0E2C-16919FE301AC}"/>
              </a:ext>
            </a:extLst>
          </p:cNvPr>
          <p:cNvSpPr/>
          <p:nvPr/>
        </p:nvSpPr>
        <p:spPr>
          <a:xfrm>
            <a:off x="7650855" y="2143554"/>
            <a:ext cx="3409428" cy="66698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Dimensionamiento</a:t>
            </a:r>
            <a:endParaRPr lang="es-A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6F18451-3CD6-0F99-4C35-A42CA225895A}"/>
              </a:ext>
            </a:extLst>
          </p:cNvPr>
          <p:cNvSpPr txBox="1"/>
          <p:nvPr/>
        </p:nvSpPr>
        <p:spPr>
          <a:xfrm>
            <a:off x="7016220" y="3249695"/>
            <a:ext cx="2618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Parámetros necesarios para la estimación de costos.</a:t>
            </a:r>
            <a:endParaRPr lang="es-A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5A676FB-92C6-A544-1810-1E88BDDFD925}"/>
              </a:ext>
            </a:extLst>
          </p:cNvPr>
          <p:cNvSpPr txBox="1"/>
          <p:nvPr/>
        </p:nvSpPr>
        <p:spPr>
          <a:xfrm>
            <a:off x="9797913" y="3327464"/>
            <a:ext cx="2618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600">
                <a:latin typeface="Arial" panose="020B0604020202020204" pitchFamily="34" charset="0"/>
                <a:cs typeface="Arial" panose="020B0604020202020204" pitchFamily="34" charset="0"/>
              </a:rPr>
              <a:t>Potencia consumida 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600">
                <a:latin typeface="Arial" panose="020B0604020202020204" pitchFamily="34" charset="0"/>
                <a:cs typeface="Arial" panose="020B0604020202020204" pitchFamily="34" charset="0"/>
              </a:rPr>
              <a:t>Peso del acero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600">
                <a:latin typeface="Arial" panose="020B0604020202020204" pitchFamily="34" charset="0"/>
                <a:cs typeface="Arial" panose="020B0604020202020204" pitchFamily="34" charset="0"/>
              </a:rPr>
              <a:t>Volumen</a:t>
            </a:r>
            <a:endParaRPr lang="es-A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3552C49A-9F63-B22D-E401-8925B28C0412}"/>
              </a:ext>
            </a:extLst>
          </p:cNvPr>
          <p:cNvCxnSpPr/>
          <p:nvPr/>
        </p:nvCxnSpPr>
        <p:spPr>
          <a:xfrm>
            <a:off x="9689249" y="3285569"/>
            <a:ext cx="0" cy="9127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185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29F68B01-7F4A-E101-B9A9-B3EEEB779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892129"/>
            <a:ext cx="89916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0147650"/>
              </p:ext>
            </p:extLst>
          </p:nvPr>
        </p:nvGraphicFramePr>
        <p:xfrm>
          <a:off x="622561" y="1942783"/>
          <a:ext cx="4448542" cy="229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CuadroTexto 46">
            <a:extLst>
              <a:ext uri="{FF2B5EF4-FFF2-40B4-BE49-F238E27FC236}">
                <a16:creationId xmlns:a16="http://schemas.microsoft.com/office/drawing/2014/main" id="{062236A6-BF0C-AC39-EEFC-9B3B7C32776F}"/>
              </a:ext>
            </a:extLst>
          </p:cNvPr>
          <p:cNvSpPr txBox="1"/>
          <p:nvPr/>
        </p:nvSpPr>
        <p:spPr>
          <a:xfrm rot="16200000">
            <a:off x="6065775" y="5857731"/>
            <a:ext cx="1501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200"/>
              <a:t>Instalaciones de entrada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68BB940-B69E-93A3-5857-2FC121AB65BF}"/>
              </a:ext>
            </a:extLst>
          </p:cNvPr>
          <p:cNvSpPr txBox="1"/>
          <p:nvPr/>
        </p:nvSpPr>
        <p:spPr>
          <a:xfrm rot="16200000">
            <a:off x="6560594" y="5878580"/>
            <a:ext cx="1324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200"/>
              <a:t>Compresión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2C466039-F5E9-CEB2-1636-D5559EAB5229}"/>
              </a:ext>
            </a:extLst>
          </p:cNvPr>
          <p:cNvSpPr txBox="1"/>
          <p:nvPr/>
        </p:nvSpPr>
        <p:spPr>
          <a:xfrm rot="16200000">
            <a:off x="6832467" y="5945972"/>
            <a:ext cx="1535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200"/>
              <a:t>Tratamiento de Gas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AEA9F4C8-4D23-47FC-CFBF-C4BD7CF34187}"/>
              </a:ext>
            </a:extLst>
          </p:cNvPr>
          <p:cNvSpPr txBox="1"/>
          <p:nvPr/>
        </p:nvSpPr>
        <p:spPr>
          <a:xfrm rot="16200000">
            <a:off x="7362693" y="5782893"/>
            <a:ext cx="1335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200"/>
              <a:t>Tratamiento de Petróleo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1A65EE61-4984-CABD-F811-AB3B7FA31FC6}"/>
              </a:ext>
            </a:extLst>
          </p:cNvPr>
          <p:cNvSpPr txBox="1"/>
          <p:nvPr/>
        </p:nvSpPr>
        <p:spPr>
          <a:xfrm rot="16200000">
            <a:off x="7800813" y="5808651"/>
            <a:ext cx="1369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200"/>
              <a:t>Almacenamiento de Petróleo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FE30472A-80F0-0D2D-8C1B-91CFD9B268E0}"/>
              </a:ext>
            </a:extLst>
          </p:cNvPr>
          <p:cNvSpPr txBox="1"/>
          <p:nvPr/>
        </p:nvSpPr>
        <p:spPr>
          <a:xfrm rot="16200000">
            <a:off x="8144575" y="5945971"/>
            <a:ext cx="1535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200"/>
              <a:t>Bombeo de Petróleo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155CCF62-30DE-DD82-782B-40074F11D31A}"/>
              </a:ext>
            </a:extLst>
          </p:cNvPr>
          <p:cNvSpPr txBox="1"/>
          <p:nvPr/>
        </p:nvSpPr>
        <p:spPr>
          <a:xfrm rot="16200000">
            <a:off x="8513152" y="5956516"/>
            <a:ext cx="15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200"/>
              <a:t>Tratamiento de Agua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A0ABB63F-C35B-E65E-37A9-BA68AAC43CE0}"/>
              </a:ext>
            </a:extLst>
          </p:cNvPr>
          <p:cNvSpPr txBox="1"/>
          <p:nvPr/>
        </p:nvSpPr>
        <p:spPr>
          <a:xfrm rot="16200000">
            <a:off x="8941253" y="5853637"/>
            <a:ext cx="1514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200"/>
              <a:t>Almacenamiento de Agua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B66ED874-9983-7A7F-BE23-9C709FFE4B63}"/>
              </a:ext>
            </a:extLst>
          </p:cNvPr>
          <p:cNvSpPr txBox="1"/>
          <p:nvPr/>
        </p:nvSpPr>
        <p:spPr>
          <a:xfrm rot="16200000">
            <a:off x="9369354" y="5965043"/>
            <a:ext cx="15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200"/>
              <a:t>Bombeo de Agua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29A3F939-345B-C191-C1D0-8430FABFDB16}"/>
              </a:ext>
            </a:extLst>
          </p:cNvPr>
          <p:cNvSpPr txBox="1"/>
          <p:nvPr/>
        </p:nvSpPr>
        <p:spPr>
          <a:xfrm rot="16200000">
            <a:off x="9837471" y="5838677"/>
            <a:ext cx="1429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200"/>
              <a:t>Tratamiento de Sólidos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BA64A21-1789-A0A5-E92D-CEF502382FEB}"/>
              </a:ext>
            </a:extLst>
          </p:cNvPr>
          <p:cNvCxnSpPr>
            <a:cxnSpLocks/>
          </p:cNvCxnSpPr>
          <p:nvPr/>
        </p:nvCxnSpPr>
        <p:spPr>
          <a:xfrm>
            <a:off x="967616" y="3176243"/>
            <a:ext cx="3827464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3FBA20C-C791-EF16-CF90-485E3F83BDF2}"/>
              </a:ext>
            </a:extLst>
          </p:cNvPr>
          <p:cNvCxnSpPr>
            <a:cxnSpLocks/>
          </p:cNvCxnSpPr>
          <p:nvPr/>
        </p:nvCxnSpPr>
        <p:spPr>
          <a:xfrm>
            <a:off x="967616" y="3091342"/>
            <a:ext cx="3827464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16">
            <a:extLst>
              <a:ext uri="{FF2B5EF4-FFF2-40B4-BE49-F238E27FC236}">
                <a16:creationId xmlns:a16="http://schemas.microsoft.com/office/drawing/2014/main" id="{969F89F8-CD68-6602-C22F-EA7EEB719498}"/>
              </a:ext>
            </a:extLst>
          </p:cNvPr>
          <p:cNvSpPr txBox="1"/>
          <p:nvPr/>
        </p:nvSpPr>
        <p:spPr>
          <a:xfrm>
            <a:off x="4629382" y="2984861"/>
            <a:ext cx="1262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400" b="1">
                <a:latin typeface="Arial" panose="020B0604020202020204" pitchFamily="34" charset="0"/>
                <a:cs typeface="Arial" panose="020B0604020202020204" pitchFamily="34" charset="0"/>
              </a:rPr>
              <a:t>+ 10-20%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72B9F4BE-9528-4D34-E4CA-672C46EB6953}"/>
              </a:ext>
            </a:extLst>
          </p:cNvPr>
          <p:cNvCxnSpPr>
            <a:cxnSpLocks/>
          </p:cNvCxnSpPr>
          <p:nvPr/>
        </p:nvCxnSpPr>
        <p:spPr>
          <a:xfrm>
            <a:off x="1022778" y="5367945"/>
            <a:ext cx="3827464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224BA98-6C36-48D9-9E91-BA7210AB59C1}"/>
              </a:ext>
            </a:extLst>
          </p:cNvPr>
          <p:cNvCxnSpPr>
            <a:cxnSpLocks/>
          </p:cNvCxnSpPr>
          <p:nvPr/>
        </p:nvCxnSpPr>
        <p:spPr>
          <a:xfrm>
            <a:off x="1022778" y="5283044"/>
            <a:ext cx="3827464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6">
            <a:extLst>
              <a:ext uri="{FF2B5EF4-FFF2-40B4-BE49-F238E27FC236}">
                <a16:creationId xmlns:a16="http://schemas.microsoft.com/office/drawing/2014/main" id="{A563A1D1-686F-A11F-3D6E-5497CE665963}"/>
              </a:ext>
            </a:extLst>
          </p:cNvPr>
          <p:cNvSpPr txBox="1"/>
          <p:nvPr/>
        </p:nvSpPr>
        <p:spPr>
          <a:xfrm>
            <a:off x="4698612" y="5159112"/>
            <a:ext cx="1262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400" b="1">
                <a:latin typeface="Arial" panose="020B0604020202020204" pitchFamily="34" charset="0"/>
                <a:cs typeface="Arial" panose="020B0604020202020204" pitchFamily="34" charset="0"/>
              </a:rPr>
              <a:t>+ 10-20%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67011FC5-8ADA-E81E-CAD6-931CCFC4EA15}"/>
              </a:ext>
            </a:extLst>
          </p:cNvPr>
          <p:cNvCxnSpPr>
            <a:cxnSpLocks/>
          </p:cNvCxnSpPr>
          <p:nvPr/>
        </p:nvCxnSpPr>
        <p:spPr>
          <a:xfrm>
            <a:off x="5852600" y="2081408"/>
            <a:ext cx="0" cy="4818593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10723917"/>
              </p:ext>
            </p:extLst>
          </p:nvPr>
        </p:nvGraphicFramePr>
        <p:xfrm>
          <a:off x="622561" y="4235191"/>
          <a:ext cx="4448541" cy="2526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647428"/>
              </p:ext>
            </p:extLst>
          </p:nvPr>
        </p:nvGraphicFramePr>
        <p:xfrm>
          <a:off x="5960805" y="2193634"/>
          <a:ext cx="5389329" cy="3316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AADEFE00-5DB3-694A-9D2B-0B39B0D08992}"/>
              </a:ext>
            </a:extLst>
          </p:cNvPr>
          <p:cNvSpPr txBox="1"/>
          <p:nvPr/>
        </p:nvSpPr>
        <p:spPr>
          <a:xfrm rot="16200000">
            <a:off x="10286712" y="5926735"/>
            <a:ext cx="1429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200"/>
              <a:t>Servicios Auxiliares</a:t>
            </a:r>
          </a:p>
        </p:txBody>
      </p:sp>
      <p:pic>
        <p:nvPicPr>
          <p:cNvPr id="3" name="Picture 10" descr="Signo de etiqueta de calidad dorada de mejor opción | Vector Premium">
            <a:extLst>
              <a:ext uri="{FF2B5EF4-FFF2-40B4-BE49-F238E27FC236}">
                <a16:creationId xmlns:a16="http://schemas.microsoft.com/office/drawing/2014/main" id="{FEED88CB-B25F-8110-062F-8735EFF3A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542" y="1698161"/>
            <a:ext cx="1550727" cy="155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939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9CF69CA-B9A6-4579-149F-1FDDB0AA9F0B}"/>
              </a:ext>
            </a:extLst>
          </p:cNvPr>
          <p:cNvSpPr txBox="1"/>
          <p:nvPr/>
        </p:nvSpPr>
        <p:spPr>
          <a:xfrm>
            <a:off x="3047769" y="1044996"/>
            <a:ext cx="5886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AR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áfico 6" descr="Casilla marcada con relleno sólido">
            <a:extLst>
              <a:ext uri="{FF2B5EF4-FFF2-40B4-BE49-F238E27FC236}">
                <a16:creationId xmlns:a16="http://schemas.microsoft.com/office/drawing/2014/main" id="{F8F733CA-BD13-7DFA-968A-5A8EE196A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369561"/>
            <a:ext cx="610644" cy="610644"/>
          </a:xfrm>
          <a:prstGeom prst="rect">
            <a:avLst/>
          </a:prstGeom>
        </p:spPr>
      </p:pic>
      <p:pic>
        <p:nvPicPr>
          <p:cNvPr id="8" name="Gráfico 7" descr="Casilla marcada con relleno sólido">
            <a:extLst>
              <a:ext uri="{FF2B5EF4-FFF2-40B4-BE49-F238E27FC236}">
                <a16:creationId xmlns:a16="http://schemas.microsoft.com/office/drawing/2014/main" id="{2F67F0C9-4F1E-7421-D6E9-B4126DB92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41" y="4151177"/>
            <a:ext cx="610644" cy="61064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94AF719-92C6-D4DF-9B95-471A475445F2}"/>
              </a:ext>
            </a:extLst>
          </p:cNvPr>
          <p:cNvSpPr txBox="1"/>
          <p:nvPr/>
        </p:nvSpPr>
        <p:spPr>
          <a:xfrm>
            <a:off x="28488" y="2011090"/>
            <a:ext cx="6093912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es-MX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análisis sistem</a:t>
            </a:r>
            <a:r>
              <a:rPr lang="es-MX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ático permitió:</a:t>
            </a:r>
            <a:endParaRPr lang="es-AR" sz="180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2A014E8-520C-2B79-E4CB-64A60DB09A97}"/>
              </a:ext>
            </a:extLst>
          </p:cNvPr>
          <p:cNvSpPr txBox="1"/>
          <p:nvPr/>
        </p:nvSpPr>
        <p:spPr>
          <a:xfrm>
            <a:off x="496052" y="3491275"/>
            <a:ext cx="3106890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es-MX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Agilizar tiempos de análisis.</a:t>
            </a:r>
            <a:endParaRPr lang="es-AR" sz="180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80D61E8-4B93-341D-43AA-4062820B4BAA}"/>
              </a:ext>
            </a:extLst>
          </p:cNvPr>
          <p:cNvSpPr txBox="1"/>
          <p:nvPr/>
        </p:nvSpPr>
        <p:spPr>
          <a:xfrm>
            <a:off x="506892" y="4244708"/>
            <a:ext cx="4151919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es-MX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Evitar sesgos en el diseño de plantas.</a:t>
            </a:r>
            <a:endParaRPr lang="es-AR" sz="180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Gráfico 1" descr="Casilla marcada con relleno sólido">
            <a:extLst>
              <a:ext uri="{FF2B5EF4-FFF2-40B4-BE49-F238E27FC236}">
                <a16:creationId xmlns:a16="http://schemas.microsoft.com/office/drawing/2014/main" id="{91B13178-77EB-8E89-5944-2C7B5ADCE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2565016"/>
            <a:ext cx="610644" cy="61064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C6E6478-6BDA-25ED-44C8-24035840E7FD}"/>
              </a:ext>
            </a:extLst>
          </p:cNvPr>
          <p:cNvSpPr txBox="1"/>
          <p:nvPr/>
        </p:nvSpPr>
        <p:spPr>
          <a:xfrm>
            <a:off x="496052" y="2661057"/>
            <a:ext cx="4890438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es-MX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Seleccionar la configuración de planta que optimiza CAPEX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5" name="Gráfico 4">
                <a:extLst>
                  <a:ext uri="{FF2B5EF4-FFF2-40B4-BE49-F238E27FC236}">
                    <a16:creationId xmlns:a16="http://schemas.microsoft.com/office/drawing/2014/main" id="{646722C0-BFDB-810F-049C-222C20F2DB9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3346936"/>
                  </p:ext>
                </p:extLst>
              </p:nvPr>
            </p:nvGraphicFramePr>
            <p:xfrm>
              <a:off x="5265487" y="1712465"/>
              <a:ext cx="6647145" cy="41949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5" name="Gráfico 4">
                <a:extLst>
                  <a:ext uri="{FF2B5EF4-FFF2-40B4-BE49-F238E27FC236}">
                    <a16:creationId xmlns:a16="http://schemas.microsoft.com/office/drawing/2014/main" id="{646722C0-BFDB-810F-049C-222C20F2DB9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65487" y="1712465"/>
                <a:ext cx="6647145" cy="4194938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Gráfico 9" descr="Portapapeles con relleno sólido">
            <a:extLst>
              <a:ext uri="{FF2B5EF4-FFF2-40B4-BE49-F238E27FC236}">
                <a16:creationId xmlns:a16="http://schemas.microsoft.com/office/drawing/2014/main" id="{0797B633-CEF6-25C7-903F-CB24B1F72A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29714" y="960970"/>
            <a:ext cx="545691" cy="545691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2EC4A40-A1BD-2E88-3750-EBB9649DF3AE}"/>
              </a:ext>
            </a:extLst>
          </p:cNvPr>
          <p:cNvCxnSpPr>
            <a:cxnSpLocks/>
          </p:cNvCxnSpPr>
          <p:nvPr/>
        </p:nvCxnSpPr>
        <p:spPr>
          <a:xfrm>
            <a:off x="5832764" y="2078179"/>
            <a:ext cx="0" cy="2355276"/>
          </a:xfrm>
          <a:prstGeom prst="line">
            <a:avLst/>
          </a:prstGeom>
          <a:ln w="381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60012191-98C4-4B91-555C-C0D2B72FBDAD}"/>
              </a:ext>
            </a:extLst>
          </p:cNvPr>
          <p:cNvCxnSpPr>
            <a:cxnSpLocks/>
          </p:cNvCxnSpPr>
          <p:nvPr/>
        </p:nvCxnSpPr>
        <p:spPr>
          <a:xfrm>
            <a:off x="8756073" y="2078179"/>
            <a:ext cx="10268" cy="1596704"/>
          </a:xfrm>
          <a:prstGeom prst="line">
            <a:avLst/>
          </a:prstGeom>
          <a:ln w="381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6B6A2E01-9DE5-3476-E3C1-B47468335B04}"/>
              </a:ext>
            </a:extLst>
          </p:cNvPr>
          <p:cNvCxnSpPr/>
          <p:nvPr/>
        </p:nvCxnSpPr>
        <p:spPr>
          <a:xfrm flipH="1">
            <a:off x="6096000" y="2273127"/>
            <a:ext cx="232756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23F5011-D9EF-A60B-1ED7-FC2EF04F6B18}"/>
              </a:ext>
            </a:extLst>
          </p:cNvPr>
          <p:cNvSpPr txBox="1"/>
          <p:nvPr/>
        </p:nvSpPr>
        <p:spPr>
          <a:xfrm>
            <a:off x="7602559" y="1680162"/>
            <a:ext cx="2327565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es-MX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Entorno de la Media</a:t>
            </a:r>
            <a:r>
              <a:rPr lang="es-MX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s-AR" sz="180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02CB898-7A45-0B78-EBC1-5282F9903EA3}"/>
              </a:ext>
            </a:extLst>
          </p:cNvPr>
          <p:cNvSpPr txBox="1"/>
          <p:nvPr/>
        </p:nvSpPr>
        <p:spPr>
          <a:xfrm>
            <a:off x="4668981" y="1662943"/>
            <a:ext cx="2327565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es-MX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Entorno del Mínimo.</a:t>
            </a:r>
            <a:endParaRPr lang="es-AR" sz="180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2B5D8AC-6A1C-AC68-2B5A-FB4F884F3F94}"/>
              </a:ext>
            </a:extLst>
          </p:cNvPr>
          <p:cNvSpPr txBox="1"/>
          <p:nvPr/>
        </p:nvSpPr>
        <p:spPr>
          <a:xfrm>
            <a:off x="94550" y="5531995"/>
            <a:ext cx="4574431" cy="959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es-MX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Podría realizarse el mismo desarrollo para ot</a:t>
            </a:r>
            <a:r>
              <a:rPr lang="es-MX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ros drivers de diseño como OPEX, VAN, TIR… </a:t>
            </a:r>
            <a:endParaRPr lang="es-AR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0BA2C1AD-AAE4-52F8-7D68-A2A5EEC750CE}"/>
              </a:ext>
            </a:extLst>
          </p:cNvPr>
          <p:cNvCxnSpPr>
            <a:cxnSpLocks/>
          </p:cNvCxnSpPr>
          <p:nvPr/>
        </p:nvCxnSpPr>
        <p:spPr>
          <a:xfrm>
            <a:off x="5832764" y="4761821"/>
            <a:ext cx="0" cy="1145582"/>
          </a:xfrm>
          <a:prstGeom prst="straightConnector1">
            <a:avLst/>
          </a:prstGeom>
          <a:ln w="28575">
            <a:solidFill>
              <a:srgbClr val="FF66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5192D86-0B4E-FFA7-0AF7-71EE7375522A}"/>
              </a:ext>
            </a:extLst>
          </p:cNvPr>
          <p:cNvSpPr txBox="1"/>
          <p:nvPr/>
        </p:nvSpPr>
        <p:spPr>
          <a:xfrm>
            <a:off x="4832874" y="5938195"/>
            <a:ext cx="3042531" cy="639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MX" sz="1400" b="1"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Configuración de Óptimo CAPEX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MX" sz="1400" b="1"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108,38 MMUSD </a:t>
            </a:r>
            <a:endParaRPr lang="es-AR" sz="1400" b="1">
              <a:solidFill>
                <a:srgbClr val="FF66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405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E55F6-FA14-CD97-0846-8F40BB0D6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109" y="2374106"/>
            <a:ext cx="6447781" cy="2770449"/>
          </a:xfrm>
        </p:spPr>
        <p:txBody>
          <a:bodyPr/>
          <a:lstStyle/>
          <a:p>
            <a:pPr algn="ctr"/>
            <a:r>
              <a:rPr lang="es-AR" sz="5400">
                <a:latin typeface="Arial" panose="020B0604020202020204" pitchFamily="34" charset="0"/>
                <a:cs typeface="Arial" panose="020B0604020202020204" pitchFamily="34" charset="0"/>
              </a:rPr>
              <a:t>Muchas gracias</a:t>
            </a:r>
            <a:br>
              <a:rPr lang="es-AR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AR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>
                <a:latin typeface="Arial" panose="020B0604020202020204" pitchFamily="34" charset="0"/>
                <a:cs typeface="Arial" panose="020B0604020202020204" pitchFamily="34" charset="0"/>
              </a:rPr>
              <a:t>¿Preguntas?</a:t>
            </a:r>
          </a:p>
        </p:txBody>
      </p:sp>
    </p:spTree>
    <p:extLst>
      <p:ext uri="{BB962C8B-B14F-4D97-AF65-F5344CB8AC3E}">
        <p14:creationId xmlns:p14="http://schemas.microsoft.com/office/powerpoint/2010/main" val="79074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FFC6F26-5706-2059-173F-D2D9B6918D75}"/>
              </a:ext>
            </a:extLst>
          </p:cNvPr>
          <p:cNvSpPr txBox="1"/>
          <p:nvPr/>
        </p:nvSpPr>
        <p:spPr>
          <a:xfrm>
            <a:off x="3047769" y="1044996"/>
            <a:ext cx="5886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>
                <a:latin typeface="Arial" panose="020B0604020202020204" pitchFamily="34" charset="0"/>
                <a:cs typeface="Arial" panose="020B0604020202020204" pitchFamily="34" charset="0"/>
              </a:rPr>
              <a:t>UN DESAFÍO “NO CONVENCIONAL”</a:t>
            </a:r>
          </a:p>
        </p:txBody>
      </p:sp>
      <p:pic>
        <p:nvPicPr>
          <p:cNvPr id="1032" name="Picture 8" descr="Conjunto De Papeles Y La Ilustración Clip Ilustraciones svg, vectoriales,  clip art vectorizado libre de derechos. Image 66527284">
            <a:extLst>
              <a:ext uri="{FF2B5EF4-FFF2-40B4-BE49-F238E27FC236}">
                <a16:creationId xmlns:a16="http://schemas.microsoft.com/office/drawing/2014/main" id="{AB4E3EB6-4AE0-9080-649F-CEB8ADDCA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88" y="1562081"/>
            <a:ext cx="3771803" cy="514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77CACC8-10FC-78A2-4257-BE1B5CA4DDB9}"/>
              </a:ext>
            </a:extLst>
          </p:cNvPr>
          <p:cNvCxnSpPr>
            <a:cxnSpLocks/>
            <a:stCxn id="1032" idx="3"/>
          </p:cNvCxnSpPr>
          <p:nvPr/>
        </p:nvCxnSpPr>
        <p:spPr>
          <a:xfrm>
            <a:off x="4196691" y="4133765"/>
            <a:ext cx="370129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Signo de etiqueta de calidad dorada de mejor opción | Vector Premium">
            <a:extLst>
              <a:ext uri="{FF2B5EF4-FFF2-40B4-BE49-F238E27FC236}">
                <a16:creationId xmlns:a16="http://schemas.microsoft.com/office/drawing/2014/main" id="{CE34CE0E-FC68-06A0-A895-1016BCF5A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410" y="2428716"/>
            <a:ext cx="3467367" cy="34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áfico 2" descr="Obstáculo con relleno sólido">
            <a:extLst>
              <a:ext uri="{FF2B5EF4-FFF2-40B4-BE49-F238E27FC236}">
                <a16:creationId xmlns:a16="http://schemas.microsoft.com/office/drawing/2014/main" id="{5436A775-A8D6-6DD4-FFA9-9B0932241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8832" y="884894"/>
            <a:ext cx="790798" cy="79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52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8C489174-1641-5F82-3351-3EE9A7DDAB6F}"/>
              </a:ext>
            </a:extLst>
          </p:cNvPr>
          <p:cNvGrpSpPr/>
          <p:nvPr/>
        </p:nvGrpSpPr>
        <p:grpSpPr>
          <a:xfrm>
            <a:off x="422567" y="1562081"/>
            <a:ext cx="3600000" cy="4910400"/>
            <a:chOff x="-2360938" y="1579194"/>
            <a:chExt cx="3771803" cy="5143368"/>
          </a:xfrm>
        </p:grpSpPr>
        <p:pic>
          <p:nvPicPr>
            <p:cNvPr id="1032" name="Picture 8" descr="Conjunto De Papeles Y La Ilustración Clip Ilustraciones svg, vectoriales,  clip art vectorizado libre de derechos. Image 66527284">
              <a:extLst>
                <a:ext uri="{FF2B5EF4-FFF2-40B4-BE49-F238E27FC236}">
                  <a16:creationId xmlns:a16="http://schemas.microsoft.com/office/drawing/2014/main" id="{AB4E3EB6-4AE0-9080-649F-CEB8ADDCAD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60938" y="1579194"/>
              <a:ext cx="3771803" cy="5143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0A30824F-5081-904E-9BC8-3403406E8531}"/>
                </a:ext>
              </a:extLst>
            </p:cNvPr>
            <p:cNvSpPr txBox="1"/>
            <p:nvPr/>
          </p:nvSpPr>
          <p:spPr>
            <a:xfrm rot="247364">
              <a:off x="-1795361" y="3030356"/>
              <a:ext cx="264065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>
                  <a:latin typeface="Arial" panose="020B0604020202020204" pitchFamily="34" charset="0"/>
                  <a:cs typeface="Arial" panose="020B0604020202020204" pitchFamily="34" charset="0"/>
                </a:rPr>
                <a:t>¿Cuáles son los tratamientos más convenientes?</a:t>
              </a:r>
            </a:p>
            <a:p>
              <a:pPr algn="ctr"/>
              <a:endParaRPr lang="es-AR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s-AR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AR">
                  <a:latin typeface="Arial" panose="020B0604020202020204" pitchFamily="34" charset="0"/>
                  <a:cs typeface="Arial" panose="020B0604020202020204" pitchFamily="34" charset="0"/>
                </a:rPr>
                <a:t>¿Cómo minimizar las emisiones?</a:t>
              </a:r>
            </a:p>
            <a:p>
              <a:pPr algn="ctr"/>
              <a:endParaRPr lang="es-A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4A0FDD8C-CC48-5986-9340-A75B7910BF90}"/>
              </a:ext>
            </a:extLst>
          </p:cNvPr>
          <p:cNvSpPr txBox="1"/>
          <p:nvPr/>
        </p:nvSpPr>
        <p:spPr>
          <a:xfrm>
            <a:off x="3047769" y="1044996"/>
            <a:ext cx="5886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>
                <a:latin typeface="Arial" panose="020B0604020202020204" pitchFamily="34" charset="0"/>
                <a:cs typeface="Arial" panose="020B0604020202020204" pitchFamily="34" charset="0"/>
              </a:rPr>
              <a:t>UN DESAFÍO “NO CONVENCIONAL”</a:t>
            </a:r>
          </a:p>
        </p:txBody>
      </p:sp>
      <p:pic>
        <p:nvPicPr>
          <p:cNvPr id="53" name="Picture 8" descr="Conjunto De Papeles Y La Ilustración Clip Ilustraciones svg, vectoriales,  clip art vectorizado libre de derechos. Image 66527284">
            <a:extLst>
              <a:ext uri="{FF2B5EF4-FFF2-40B4-BE49-F238E27FC236}">
                <a16:creationId xmlns:a16="http://schemas.microsoft.com/office/drawing/2014/main" id="{54065071-CF2B-0CE4-6292-707060CDE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544" y="1562082"/>
            <a:ext cx="3600000" cy="490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uadroTexto 53">
            <a:extLst>
              <a:ext uri="{FF2B5EF4-FFF2-40B4-BE49-F238E27FC236}">
                <a16:creationId xmlns:a16="http://schemas.microsoft.com/office/drawing/2014/main" id="{D0FFCA03-5E8C-5AEE-9C9E-B7311C0E37FC}"/>
              </a:ext>
            </a:extLst>
          </p:cNvPr>
          <p:cNvSpPr txBox="1"/>
          <p:nvPr/>
        </p:nvSpPr>
        <p:spPr>
          <a:xfrm rot="247364">
            <a:off x="4725121" y="3013244"/>
            <a:ext cx="2640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>
                <a:latin typeface="Arial" panose="020B0604020202020204" pitchFamily="34" charset="0"/>
                <a:cs typeface="Arial" panose="020B0604020202020204" pitchFamily="34" charset="0"/>
              </a:rPr>
              <a:t>¿Qué volumen de almacenaje considerar?</a:t>
            </a:r>
          </a:p>
          <a:p>
            <a:pPr algn="ctr"/>
            <a:endParaRPr lang="es-A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A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AR">
                <a:latin typeface="Arial" panose="020B0604020202020204" pitchFamily="34" charset="0"/>
                <a:cs typeface="Arial" panose="020B0604020202020204" pitchFamily="34" charset="0"/>
              </a:rPr>
              <a:t>¿Se van a recircular los condensados o se van a despachar sin tratarlos?</a:t>
            </a:r>
          </a:p>
        </p:txBody>
      </p:sp>
      <p:pic>
        <p:nvPicPr>
          <p:cNvPr id="55" name="Picture 8" descr="Conjunto De Papeles Y La Ilustración Clip Ilustraciones svg, vectoriales,  clip art vectorizado libre de derechos. Image 66527284">
            <a:extLst>
              <a:ext uri="{FF2B5EF4-FFF2-40B4-BE49-F238E27FC236}">
                <a16:creationId xmlns:a16="http://schemas.microsoft.com/office/drawing/2014/main" id="{1F0CF0BD-B9A5-E532-456E-E3B6C5FCA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347" y="1562082"/>
            <a:ext cx="3600000" cy="490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uadroTexto 55">
            <a:extLst>
              <a:ext uri="{FF2B5EF4-FFF2-40B4-BE49-F238E27FC236}">
                <a16:creationId xmlns:a16="http://schemas.microsoft.com/office/drawing/2014/main" id="{88058A4C-9558-A808-B73B-D3081351837C}"/>
              </a:ext>
            </a:extLst>
          </p:cNvPr>
          <p:cNvSpPr txBox="1"/>
          <p:nvPr/>
        </p:nvSpPr>
        <p:spPr>
          <a:xfrm rot="247364">
            <a:off x="8496924" y="3428740"/>
            <a:ext cx="2640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>
                <a:latin typeface="Arial" panose="020B0604020202020204" pitchFamily="34" charset="0"/>
                <a:cs typeface="Arial" panose="020B0604020202020204" pitchFamily="34" charset="0"/>
              </a:rPr>
              <a:t>¿Conviene construir la planta de manera escalonada o con la capacidad total desde el inicio?</a:t>
            </a:r>
          </a:p>
        </p:txBody>
      </p:sp>
      <p:pic>
        <p:nvPicPr>
          <p:cNvPr id="2" name="Gráfico 1" descr="Obstáculo con relleno sólido">
            <a:extLst>
              <a:ext uri="{FF2B5EF4-FFF2-40B4-BE49-F238E27FC236}">
                <a16:creationId xmlns:a16="http://schemas.microsoft.com/office/drawing/2014/main" id="{A062CB48-484E-21A4-EB37-9A5D32F2F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8832" y="884894"/>
            <a:ext cx="790798" cy="79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98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onjunto De Papeles Y La Ilustración Clip Ilustraciones svg, vectoriales,  clip art vectorizado libre de derechos. Image 66527284">
            <a:extLst>
              <a:ext uri="{FF2B5EF4-FFF2-40B4-BE49-F238E27FC236}">
                <a16:creationId xmlns:a16="http://schemas.microsoft.com/office/drawing/2014/main" id="{AB4E3EB6-4AE0-9080-649F-CEB8ADDCA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14" y="1589517"/>
            <a:ext cx="3771803" cy="514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77CACC8-10FC-78A2-4257-BE1B5CA4DDB9}"/>
              </a:ext>
            </a:extLst>
          </p:cNvPr>
          <p:cNvCxnSpPr>
            <a:cxnSpLocks/>
            <a:stCxn id="1032" idx="3"/>
            <a:endCxn id="1034" idx="1"/>
          </p:cNvCxnSpPr>
          <p:nvPr/>
        </p:nvCxnSpPr>
        <p:spPr>
          <a:xfrm flipV="1">
            <a:off x="4459117" y="2352507"/>
            <a:ext cx="4437724" cy="18086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Signo de etiqueta de calidad dorada de mejor opción | Vector Premium">
            <a:extLst>
              <a:ext uri="{FF2B5EF4-FFF2-40B4-BE49-F238E27FC236}">
                <a16:creationId xmlns:a16="http://schemas.microsoft.com/office/drawing/2014/main" id="{CE34CE0E-FC68-06A0-A895-1016BCF5A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841" y="1589517"/>
            <a:ext cx="1525979" cy="152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A30824F-5081-904E-9BC8-3403406E8531}"/>
              </a:ext>
            </a:extLst>
          </p:cNvPr>
          <p:cNvSpPr txBox="1"/>
          <p:nvPr/>
        </p:nvSpPr>
        <p:spPr>
          <a:xfrm rot="247364">
            <a:off x="1288146" y="2136426"/>
            <a:ext cx="26406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>
                <a:latin typeface="Arial" panose="020B0604020202020204" pitchFamily="34" charset="0"/>
                <a:cs typeface="Arial" panose="020B0604020202020204" pitchFamily="34" charset="0"/>
              </a:rPr>
              <a:t>¿Cuáles son los tratamientos más convenientes?</a:t>
            </a:r>
          </a:p>
          <a:p>
            <a:pPr algn="ctr"/>
            <a:endParaRPr lang="es-A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AR">
                <a:latin typeface="Arial" panose="020B0604020202020204" pitchFamily="34" charset="0"/>
                <a:cs typeface="Arial" panose="020B0604020202020204" pitchFamily="34" charset="0"/>
              </a:rPr>
              <a:t>¿Cómo minimizar las emisiones?</a:t>
            </a:r>
          </a:p>
          <a:p>
            <a:pPr algn="ctr"/>
            <a:endParaRPr lang="es-A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AR">
                <a:latin typeface="Arial" panose="020B0604020202020204" pitchFamily="34" charset="0"/>
                <a:cs typeface="Arial" panose="020B0604020202020204" pitchFamily="34" charset="0"/>
              </a:rPr>
              <a:t>¿Qué volumen de almacenaje considerar?</a:t>
            </a:r>
          </a:p>
          <a:p>
            <a:pPr algn="ctr"/>
            <a:endParaRPr lang="es-A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AR">
                <a:latin typeface="Arial" panose="020B0604020202020204" pitchFamily="34" charset="0"/>
                <a:cs typeface="Arial" panose="020B0604020202020204" pitchFamily="34" charset="0"/>
              </a:rPr>
              <a:t>¿Conviene construir la planta de manera escalonada o con la capacidad total desde el inicio?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8A5C8DB2-777C-D273-009D-23383AFA4EB9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4459117" y="4161201"/>
            <a:ext cx="445273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DA12BC00-063B-E36F-5E59-A4CB154D1A99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4459117" y="4161201"/>
            <a:ext cx="4437724" cy="16406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0" descr="Signo de etiqueta de calidad dorada de mejor opción | Vector Premium">
            <a:extLst>
              <a:ext uri="{FF2B5EF4-FFF2-40B4-BE49-F238E27FC236}">
                <a16:creationId xmlns:a16="http://schemas.microsoft.com/office/drawing/2014/main" id="{F164801E-F3BA-43C3-CE07-A812C0A04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853" y="3398211"/>
            <a:ext cx="1525979" cy="152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Signo de etiqueta de calidad dorada de mejor opción | Vector Premium">
            <a:extLst>
              <a:ext uri="{FF2B5EF4-FFF2-40B4-BE49-F238E27FC236}">
                <a16:creationId xmlns:a16="http://schemas.microsoft.com/office/drawing/2014/main" id="{3AD793D6-DE01-D82E-CF6A-2A58DA11E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841" y="5038860"/>
            <a:ext cx="1525979" cy="152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0193D011-D1A7-F105-849F-744A2DA6F154}"/>
              </a:ext>
            </a:extLst>
          </p:cNvPr>
          <p:cNvSpPr txBox="1"/>
          <p:nvPr/>
        </p:nvSpPr>
        <p:spPr>
          <a:xfrm rot="20337645">
            <a:off x="5809053" y="2930829"/>
            <a:ext cx="1529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/>
              <a:t>Menor CAPEX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441F7FC-AC60-9346-5C76-9E5E678EBCB9}"/>
              </a:ext>
            </a:extLst>
          </p:cNvPr>
          <p:cNvSpPr txBox="1"/>
          <p:nvPr/>
        </p:nvSpPr>
        <p:spPr>
          <a:xfrm>
            <a:off x="5920825" y="3794004"/>
            <a:ext cx="1529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/>
              <a:t>Menor OPEX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B35BDF7-4E21-9617-9904-BE6977FB1458}"/>
              </a:ext>
            </a:extLst>
          </p:cNvPr>
          <p:cNvSpPr txBox="1"/>
          <p:nvPr/>
        </p:nvSpPr>
        <p:spPr>
          <a:xfrm rot="1200247">
            <a:off x="5810771" y="4592017"/>
            <a:ext cx="1529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/>
              <a:t>Óptimo VAN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A0FDD8C-CC48-5986-9340-A75B7910BF90}"/>
              </a:ext>
            </a:extLst>
          </p:cNvPr>
          <p:cNvSpPr txBox="1"/>
          <p:nvPr/>
        </p:nvSpPr>
        <p:spPr>
          <a:xfrm>
            <a:off x="3047769" y="1044996"/>
            <a:ext cx="5886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>
                <a:latin typeface="Arial" panose="020B0604020202020204" pitchFamily="34" charset="0"/>
                <a:cs typeface="Arial" panose="020B0604020202020204" pitchFamily="34" charset="0"/>
              </a:rPr>
              <a:t>UN DESAFÍO “NO CONVENCIONAL”</a:t>
            </a:r>
          </a:p>
        </p:txBody>
      </p:sp>
      <p:pic>
        <p:nvPicPr>
          <p:cNvPr id="4" name="Gráfico 3" descr="Obstáculo con relleno sólido">
            <a:extLst>
              <a:ext uri="{FF2B5EF4-FFF2-40B4-BE49-F238E27FC236}">
                <a16:creationId xmlns:a16="http://schemas.microsoft.com/office/drawing/2014/main" id="{D118ABFE-E28E-9AD2-4800-31050CE460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8832" y="884894"/>
            <a:ext cx="790798" cy="79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62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7B23B3F8-BCAC-D757-F83C-B7DA8D19560C}"/>
              </a:ext>
            </a:extLst>
          </p:cNvPr>
          <p:cNvSpPr txBox="1"/>
          <p:nvPr/>
        </p:nvSpPr>
        <p:spPr>
          <a:xfrm>
            <a:off x="1890731" y="1091163"/>
            <a:ext cx="8043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>
                <a:latin typeface="Arial" panose="020B0604020202020204" pitchFamily="34" charset="0"/>
                <a:cs typeface="Arial" panose="020B0604020202020204" pitchFamily="34" charset="0"/>
              </a:rPr>
              <a:t>DIAGRAMA DE BLOQUES TÍPICO CPF</a:t>
            </a:r>
            <a:endParaRPr lang="es-AR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ED5D78E-6031-7514-D7D6-4886E3ECB962}"/>
              </a:ext>
            </a:extLst>
          </p:cNvPr>
          <p:cNvSpPr/>
          <p:nvPr/>
        </p:nvSpPr>
        <p:spPr>
          <a:xfrm>
            <a:off x="716822" y="3777420"/>
            <a:ext cx="1413943" cy="7539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Tratamiento de petróleo</a:t>
            </a:r>
            <a:endParaRPr lang="es-AR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ECA79C2-DB4A-D1A2-117E-4AC1325CF9BF}"/>
              </a:ext>
            </a:extLst>
          </p:cNvPr>
          <p:cNvSpPr/>
          <p:nvPr/>
        </p:nvSpPr>
        <p:spPr>
          <a:xfrm>
            <a:off x="2538720" y="1799911"/>
            <a:ext cx="1413943" cy="75397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Compresión de entrada</a:t>
            </a:r>
            <a:endParaRPr lang="es-AR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E211CF9-56B3-AC4D-EE01-7A6F2C5AA98C}"/>
              </a:ext>
            </a:extLst>
          </p:cNvPr>
          <p:cNvSpPr/>
          <p:nvPr/>
        </p:nvSpPr>
        <p:spPr>
          <a:xfrm>
            <a:off x="2538720" y="2821098"/>
            <a:ext cx="1413943" cy="7539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Recuperación de vapores</a:t>
            </a:r>
            <a:endParaRPr lang="es-AR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BE51A01-AA74-406E-42ED-21BC84027B37}"/>
              </a:ext>
            </a:extLst>
          </p:cNvPr>
          <p:cNvSpPr/>
          <p:nvPr/>
        </p:nvSpPr>
        <p:spPr>
          <a:xfrm>
            <a:off x="2538719" y="4761846"/>
            <a:ext cx="1413943" cy="75397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Tratamiento de agua de producción</a:t>
            </a:r>
            <a:endParaRPr lang="es-AR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D3C0CE6-A172-C96B-6D4C-EAE30279176A}"/>
              </a:ext>
            </a:extLst>
          </p:cNvPr>
          <p:cNvSpPr/>
          <p:nvPr/>
        </p:nvSpPr>
        <p:spPr>
          <a:xfrm>
            <a:off x="4745608" y="4761846"/>
            <a:ext cx="1504680" cy="75397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Almacenamiento de agua</a:t>
            </a:r>
            <a:endParaRPr lang="es-AR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8B71B57-C7D2-F56C-042C-3C8DBEFF8480}"/>
              </a:ext>
            </a:extLst>
          </p:cNvPr>
          <p:cNvSpPr/>
          <p:nvPr/>
        </p:nvSpPr>
        <p:spPr>
          <a:xfrm>
            <a:off x="4707132" y="2821097"/>
            <a:ext cx="1543156" cy="75397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Tratamiento de condensados</a:t>
            </a:r>
            <a:endParaRPr lang="es-AR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0058E0B-B22C-552C-10A5-6201C9AF3F56}"/>
              </a:ext>
            </a:extLst>
          </p:cNvPr>
          <p:cNvSpPr/>
          <p:nvPr/>
        </p:nvSpPr>
        <p:spPr>
          <a:xfrm>
            <a:off x="6952497" y="1799910"/>
            <a:ext cx="1606094" cy="75397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Tratamiento de gas</a:t>
            </a:r>
            <a:endParaRPr lang="es-AR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6067053-1524-CDF4-D933-B98F0ED7F581}"/>
              </a:ext>
            </a:extLst>
          </p:cNvPr>
          <p:cNvSpPr/>
          <p:nvPr/>
        </p:nvSpPr>
        <p:spPr>
          <a:xfrm>
            <a:off x="4665359" y="5917386"/>
            <a:ext cx="1584929" cy="75397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Tratamiento de sólidos</a:t>
            </a:r>
            <a:endParaRPr lang="es-AR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FCE751D-E694-98AE-0642-70A6E2B78819}"/>
              </a:ext>
            </a:extLst>
          </p:cNvPr>
          <p:cNvSpPr/>
          <p:nvPr/>
        </p:nvSpPr>
        <p:spPr>
          <a:xfrm>
            <a:off x="8912914" y="1799909"/>
            <a:ext cx="1413943" cy="75397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Compresión de salida</a:t>
            </a:r>
            <a:endParaRPr lang="es-AR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AC9AEC4-725C-1004-5EAD-0D9E81159E10}"/>
              </a:ext>
            </a:extLst>
          </p:cNvPr>
          <p:cNvSpPr/>
          <p:nvPr/>
        </p:nvSpPr>
        <p:spPr>
          <a:xfrm>
            <a:off x="6952497" y="2821832"/>
            <a:ext cx="1606094" cy="75397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Almacenamiento de condensados</a:t>
            </a:r>
            <a:endParaRPr lang="es-AR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D3B9419-2379-FF2B-3DCC-8B88F90D179B}"/>
              </a:ext>
            </a:extLst>
          </p:cNvPr>
          <p:cNvSpPr/>
          <p:nvPr/>
        </p:nvSpPr>
        <p:spPr>
          <a:xfrm>
            <a:off x="8912913" y="2821096"/>
            <a:ext cx="1413943" cy="75397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Despacho de condensados</a:t>
            </a:r>
            <a:endParaRPr lang="es-AR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7B18341-63FB-CEA6-6704-AECE39B927E3}"/>
              </a:ext>
            </a:extLst>
          </p:cNvPr>
          <p:cNvSpPr/>
          <p:nvPr/>
        </p:nvSpPr>
        <p:spPr>
          <a:xfrm>
            <a:off x="8912912" y="4746230"/>
            <a:ext cx="1413943" cy="75397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Despacho de agua</a:t>
            </a:r>
            <a:endParaRPr lang="es-AR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5D74B34-990A-0A5C-FF81-64CEEE79626B}"/>
              </a:ext>
            </a:extLst>
          </p:cNvPr>
          <p:cNvSpPr/>
          <p:nvPr/>
        </p:nvSpPr>
        <p:spPr>
          <a:xfrm>
            <a:off x="6952497" y="5917384"/>
            <a:ext cx="1606093" cy="75397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Almacenamiento de sólidos</a:t>
            </a:r>
            <a:endParaRPr lang="es-AR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601B436-2285-A669-15C5-2C88915DCECC}"/>
              </a:ext>
            </a:extLst>
          </p:cNvPr>
          <p:cNvSpPr/>
          <p:nvPr/>
        </p:nvSpPr>
        <p:spPr>
          <a:xfrm>
            <a:off x="8912912" y="5917384"/>
            <a:ext cx="1413943" cy="75397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Despacho de sólidos</a:t>
            </a:r>
            <a:endParaRPr lang="es-AR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048806D-E200-2106-3BCF-AB1613BC921F}"/>
              </a:ext>
            </a:extLst>
          </p:cNvPr>
          <p:cNvSpPr/>
          <p:nvPr/>
        </p:nvSpPr>
        <p:spPr>
          <a:xfrm>
            <a:off x="4696900" y="3776165"/>
            <a:ext cx="1553388" cy="7539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Almacenamiento de petróleo</a:t>
            </a:r>
            <a:endParaRPr lang="es-AR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612C309A-578F-8408-215F-82BC6BF468E7}"/>
              </a:ext>
            </a:extLst>
          </p:cNvPr>
          <p:cNvSpPr/>
          <p:nvPr/>
        </p:nvSpPr>
        <p:spPr>
          <a:xfrm>
            <a:off x="8912912" y="3776164"/>
            <a:ext cx="1413943" cy="7539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Despacho de petróleo</a:t>
            </a:r>
            <a:endParaRPr lang="es-AR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Conector: angular 24">
            <a:extLst>
              <a:ext uri="{FF2B5EF4-FFF2-40B4-BE49-F238E27FC236}">
                <a16:creationId xmlns:a16="http://schemas.microsoft.com/office/drawing/2014/main" id="{47196CD6-2C2D-E96B-7112-BB445102CA01}"/>
              </a:ext>
            </a:extLst>
          </p:cNvPr>
          <p:cNvCxnSpPr>
            <a:stCxn id="8" idx="0"/>
            <a:endCxn id="9" idx="1"/>
          </p:cNvCxnSpPr>
          <p:nvPr/>
        </p:nvCxnSpPr>
        <p:spPr>
          <a:xfrm rot="5400000" flipH="1" flipV="1">
            <a:off x="1180998" y="2419698"/>
            <a:ext cx="1600519" cy="11149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: angular 26">
            <a:extLst>
              <a:ext uri="{FF2B5EF4-FFF2-40B4-BE49-F238E27FC236}">
                <a16:creationId xmlns:a16="http://schemas.microsoft.com/office/drawing/2014/main" id="{E727D274-BFC0-AE56-36B8-8D3AA21C0528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1562321" y="3198088"/>
            <a:ext cx="976399" cy="555202"/>
          </a:xfrm>
          <a:prstGeom prst="bentConnector3">
            <a:avLst>
              <a:gd name="adj1" fmla="val 71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ector: angular 32">
            <a:extLst>
              <a:ext uri="{FF2B5EF4-FFF2-40B4-BE49-F238E27FC236}">
                <a16:creationId xmlns:a16="http://schemas.microsoft.com/office/drawing/2014/main" id="{F86C843F-CD60-B370-DD96-1082260F0AE7}"/>
              </a:ext>
            </a:extLst>
          </p:cNvPr>
          <p:cNvCxnSpPr>
            <a:cxnSpLocks/>
            <a:stCxn id="8" idx="3"/>
            <a:endCxn id="22" idx="1"/>
          </p:cNvCxnSpPr>
          <p:nvPr/>
        </p:nvCxnSpPr>
        <p:spPr>
          <a:xfrm flipV="1">
            <a:off x="2130765" y="4153155"/>
            <a:ext cx="2566135" cy="125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: angular 34">
            <a:extLst>
              <a:ext uri="{FF2B5EF4-FFF2-40B4-BE49-F238E27FC236}">
                <a16:creationId xmlns:a16="http://schemas.microsoft.com/office/drawing/2014/main" id="{132DDC78-AE89-52FA-8B8B-15DAB45FE71C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 flipV="1">
            <a:off x="6250288" y="4153154"/>
            <a:ext cx="2662624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637F3C4C-588E-D3FB-217F-3158D74BF2B6}"/>
              </a:ext>
            </a:extLst>
          </p:cNvPr>
          <p:cNvCxnSpPr>
            <a:cxnSpLocks/>
            <a:stCxn id="9" idx="3"/>
            <a:endCxn id="14" idx="1"/>
          </p:cNvCxnSpPr>
          <p:nvPr/>
        </p:nvCxnSpPr>
        <p:spPr>
          <a:xfrm flipV="1">
            <a:off x="3952663" y="2176900"/>
            <a:ext cx="29998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ector: angular 38">
            <a:extLst>
              <a:ext uri="{FF2B5EF4-FFF2-40B4-BE49-F238E27FC236}">
                <a16:creationId xmlns:a16="http://schemas.microsoft.com/office/drawing/2014/main" id="{0D6A579B-F5FE-A560-062C-111963E3157A}"/>
              </a:ext>
            </a:extLst>
          </p:cNvPr>
          <p:cNvCxnSpPr>
            <a:cxnSpLocks/>
            <a:stCxn id="14" idx="3"/>
            <a:endCxn id="16" idx="1"/>
          </p:cNvCxnSpPr>
          <p:nvPr/>
        </p:nvCxnSpPr>
        <p:spPr>
          <a:xfrm flipV="1">
            <a:off x="8558591" y="2176899"/>
            <a:ext cx="354323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49708ABA-5159-FDCF-62C8-39799E23CFE8}"/>
              </a:ext>
            </a:extLst>
          </p:cNvPr>
          <p:cNvCxnSpPr>
            <a:stCxn id="16" idx="3"/>
          </p:cNvCxnSpPr>
          <p:nvPr/>
        </p:nvCxnSpPr>
        <p:spPr>
          <a:xfrm flipV="1">
            <a:off x="10326857" y="2176898"/>
            <a:ext cx="49150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529B0304-3FC8-409C-8A13-BC950777A219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10326856" y="3198083"/>
            <a:ext cx="462716" cy="3"/>
          </a:xfrm>
          <a:prstGeom prst="straightConnector1">
            <a:avLst/>
          </a:prstGeom>
          <a:ln w="12700"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4CC2D087-BEC0-2832-5857-28EFE741A839}"/>
              </a:ext>
            </a:extLst>
          </p:cNvPr>
          <p:cNvCxnSpPr/>
          <p:nvPr/>
        </p:nvCxnSpPr>
        <p:spPr>
          <a:xfrm flipV="1">
            <a:off x="10336789" y="4195522"/>
            <a:ext cx="49150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C240FFE5-DF3F-2F50-1D07-30239EFE2B4B}"/>
              </a:ext>
            </a:extLst>
          </p:cNvPr>
          <p:cNvCxnSpPr/>
          <p:nvPr/>
        </p:nvCxnSpPr>
        <p:spPr>
          <a:xfrm flipV="1">
            <a:off x="10317412" y="5138835"/>
            <a:ext cx="49150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919519A9-A8DA-3BFA-5CCE-FD5A6E228DD2}"/>
              </a:ext>
            </a:extLst>
          </p:cNvPr>
          <p:cNvCxnSpPr>
            <a:cxnSpLocks/>
          </p:cNvCxnSpPr>
          <p:nvPr/>
        </p:nvCxnSpPr>
        <p:spPr>
          <a:xfrm>
            <a:off x="10317412" y="6294374"/>
            <a:ext cx="4915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: angular 48">
            <a:extLst>
              <a:ext uri="{FF2B5EF4-FFF2-40B4-BE49-F238E27FC236}">
                <a16:creationId xmlns:a16="http://schemas.microsoft.com/office/drawing/2014/main" id="{ED6FFFAA-6AF2-00A6-7D23-881D32951873}"/>
              </a:ext>
            </a:extLst>
          </p:cNvPr>
          <p:cNvCxnSpPr>
            <a:stCxn id="8" idx="2"/>
            <a:endCxn id="11" idx="1"/>
          </p:cNvCxnSpPr>
          <p:nvPr/>
        </p:nvCxnSpPr>
        <p:spPr>
          <a:xfrm rot="16200000" flipH="1">
            <a:off x="1677538" y="4277654"/>
            <a:ext cx="607437" cy="111492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ector: angular 50">
            <a:extLst>
              <a:ext uri="{FF2B5EF4-FFF2-40B4-BE49-F238E27FC236}">
                <a16:creationId xmlns:a16="http://schemas.microsoft.com/office/drawing/2014/main" id="{114C7A5B-3F21-5668-A648-2337C704B300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849745" y="4530143"/>
            <a:ext cx="3815614" cy="1764233"/>
          </a:xfrm>
          <a:prstGeom prst="bentConnector3">
            <a:avLst>
              <a:gd name="adj1" fmla="val 13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ector recto de flecha 58">
            <a:extLst>
              <a:ext uri="{FF2B5EF4-FFF2-40B4-BE49-F238E27FC236}">
                <a16:creationId xmlns:a16="http://schemas.microsoft.com/office/drawing/2014/main" id="{78A7F46B-A745-64E8-5BC2-D34A10DCE3AE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3952662" y="5138836"/>
            <a:ext cx="7929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ector recto de flecha 60">
            <a:extLst>
              <a:ext uri="{FF2B5EF4-FFF2-40B4-BE49-F238E27FC236}">
                <a16:creationId xmlns:a16="http://schemas.microsoft.com/office/drawing/2014/main" id="{C1E3739C-9584-72E6-E2BC-1CF5DF8D3D2D}"/>
              </a:ext>
            </a:extLst>
          </p:cNvPr>
          <p:cNvCxnSpPr>
            <a:cxnSpLocks/>
            <a:stCxn id="12" idx="3"/>
            <a:endCxn id="19" idx="1"/>
          </p:cNvCxnSpPr>
          <p:nvPr/>
        </p:nvCxnSpPr>
        <p:spPr>
          <a:xfrm flipV="1">
            <a:off x="6250288" y="5123220"/>
            <a:ext cx="2662624" cy="15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ector recto de flecha 62">
            <a:extLst>
              <a:ext uri="{FF2B5EF4-FFF2-40B4-BE49-F238E27FC236}">
                <a16:creationId xmlns:a16="http://schemas.microsoft.com/office/drawing/2014/main" id="{744BFF97-CA5F-EE19-D746-4FCB5F5E1B8B}"/>
              </a:ext>
            </a:extLst>
          </p:cNvPr>
          <p:cNvCxnSpPr>
            <a:cxnSpLocks/>
            <a:stCxn id="10" idx="3"/>
            <a:endCxn id="13" idx="1"/>
          </p:cNvCxnSpPr>
          <p:nvPr/>
        </p:nvCxnSpPr>
        <p:spPr>
          <a:xfrm flipV="1">
            <a:off x="3952663" y="3198087"/>
            <a:ext cx="75446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Conector recto de flecha 64">
            <a:extLst>
              <a:ext uri="{FF2B5EF4-FFF2-40B4-BE49-F238E27FC236}">
                <a16:creationId xmlns:a16="http://schemas.microsoft.com/office/drawing/2014/main" id="{1099DEEB-3746-457F-BF07-4F671A9C9103}"/>
              </a:ext>
            </a:extLst>
          </p:cNvPr>
          <p:cNvCxnSpPr>
            <a:cxnSpLocks/>
            <a:stCxn id="13" idx="3"/>
            <a:endCxn id="17" idx="1"/>
          </p:cNvCxnSpPr>
          <p:nvPr/>
        </p:nvCxnSpPr>
        <p:spPr>
          <a:xfrm>
            <a:off x="6250288" y="3198087"/>
            <a:ext cx="702209" cy="735"/>
          </a:xfrm>
          <a:prstGeom prst="straightConnector1">
            <a:avLst/>
          </a:prstGeom>
          <a:ln w="12700"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ector recto de flecha 66">
            <a:extLst>
              <a:ext uri="{FF2B5EF4-FFF2-40B4-BE49-F238E27FC236}">
                <a16:creationId xmlns:a16="http://schemas.microsoft.com/office/drawing/2014/main" id="{08A71CDD-F7A4-EBCE-A0D6-FD7622727C5D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>
          <a:xfrm flipV="1">
            <a:off x="8558591" y="3198086"/>
            <a:ext cx="354322" cy="736"/>
          </a:xfrm>
          <a:prstGeom prst="straightConnector1">
            <a:avLst/>
          </a:prstGeom>
          <a:ln w="12700"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Conector recto de flecha 68">
            <a:extLst>
              <a:ext uri="{FF2B5EF4-FFF2-40B4-BE49-F238E27FC236}">
                <a16:creationId xmlns:a16="http://schemas.microsoft.com/office/drawing/2014/main" id="{4FBE1E79-A51C-C897-37B5-8341C6155F94}"/>
              </a:ext>
            </a:extLst>
          </p:cNvPr>
          <p:cNvCxnSpPr>
            <a:cxnSpLocks/>
            <a:stCxn id="15" idx="3"/>
            <a:endCxn id="20" idx="1"/>
          </p:cNvCxnSpPr>
          <p:nvPr/>
        </p:nvCxnSpPr>
        <p:spPr>
          <a:xfrm flipV="1">
            <a:off x="6250288" y="6294374"/>
            <a:ext cx="702209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ector recto de flecha 70">
            <a:extLst>
              <a:ext uri="{FF2B5EF4-FFF2-40B4-BE49-F238E27FC236}">
                <a16:creationId xmlns:a16="http://schemas.microsoft.com/office/drawing/2014/main" id="{FF62D949-7D50-73F5-A3C5-A05BDFF69D7E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8558590" y="6294374"/>
            <a:ext cx="3543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ector recto de flecha 72">
            <a:extLst>
              <a:ext uri="{FF2B5EF4-FFF2-40B4-BE49-F238E27FC236}">
                <a16:creationId xmlns:a16="http://schemas.microsoft.com/office/drawing/2014/main" id="{9D91A2BE-3410-7A14-0831-FB2DA715D0DD}"/>
              </a:ext>
            </a:extLst>
          </p:cNvPr>
          <p:cNvCxnSpPr>
            <a:cxnSpLocks/>
          </p:cNvCxnSpPr>
          <p:nvPr/>
        </p:nvCxnSpPr>
        <p:spPr>
          <a:xfrm flipH="1" flipV="1">
            <a:off x="2130765" y="4328361"/>
            <a:ext cx="706971" cy="417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ector recto de flecha 73">
            <a:extLst>
              <a:ext uri="{FF2B5EF4-FFF2-40B4-BE49-F238E27FC236}">
                <a16:creationId xmlns:a16="http://schemas.microsoft.com/office/drawing/2014/main" id="{B717B15E-7B29-6A71-B29E-E3B589DC49C0}"/>
              </a:ext>
            </a:extLst>
          </p:cNvPr>
          <p:cNvCxnSpPr/>
          <p:nvPr/>
        </p:nvCxnSpPr>
        <p:spPr>
          <a:xfrm flipV="1">
            <a:off x="209550" y="4189765"/>
            <a:ext cx="49150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Conector: curvado 85">
            <a:extLst>
              <a:ext uri="{FF2B5EF4-FFF2-40B4-BE49-F238E27FC236}">
                <a16:creationId xmlns:a16="http://schemas.microsoft.com/office/drawing/2014/main" id="{2D7A3522-92FB-946E-CDC9-27A6AAC2E3B1}"/>
              </a:ext>
            </a:extLst>
          </p:cNvPr>
          <p:cNvCxnSpPr>
            <a:cxnSpLocks/>
            <a:stCxn id="13" idx="0"/>
          </p:cNvCxnSpPr>
          <p:nvPr/>
        </p:nvCxnSpPr>
        <p:spPr>
          <a:xfrm rot="16200000" flipV="1">
            <a:off x="4418323" y="1760709"/>
            <a:ext cx="584501" cy="1536275"/>
          </a:xfrm>
          <a:prstGeom prst="curvedConnector2">
            <a:avLst/>
          </a:prstGeom>
          <a:ln w="12700"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Conector: curvado 117">
            <a:extLst>
              <a:ext uri="{FF2B5EF4-FFF2-40B4-BE49-F238E27FC236}">
                <a16:creationId xmlns:a16="http://schemas.microsoft.com/office/drawing/2014/main" id="{6D90618E-9BB7-7CDA-06B9-8E5CC429DB1B}"/>
              </a:ext>
            </a:extLst>
          </p:cNvPr>
          <p:cNvCxnSpPr>
            <a:cxnSpLocks/>
            <a:stCxn id="9" idx="2"/>
          </p:cNvCxnSpPr>
          <p:nvPr/>
        </p:nvCxnSpPr>
        <p:spPr>
          <a:xfrm rot="16200000" flipH="1">
            <a:off x="3846490" y="1953092"/>
            <a:ext cx="267206" cy="1468802"/>
          </a:xfrm>
          <a:prstGeom prst="curvedConnector2">
            <a:avLst/>
          </a:prstGeom>
          <a:ln w="12700"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Conector: curvado 146">
            <a:extLst>
              <a:ext uri="{FF2B5EF4-FFF2-40B4-BE49-F238E27FC236}">
                <a16:creationId xmlns:a16="http://schemas.microsoft.com/office/drawing/2014/main" id="{F1875696-37AA-43A1-9FE0-6B0435D564E5}"/>
              </a:ext>
            </a:extLst>
          </p:cNvPr>
          <p:cNvCxnSpPr>
            <a:cxnSpLocks/>
            <a:stCxn id="13" idx="2"/>
          </p:cNvCxnSpPr>
          <p:nvPr/>
        </p:nvCxnSpPr>
        <p:spPr>
          <a:xfrm rot="5400000">
            <a:off x="3689488" y="2047894"/>
            <a:ext cx="262040" cy="3316404"/>
          </a:xfrm>
          <a:prstGeom prst="curvedConnector2">
            <a:avLst/>
          </a:prstGeom>
          <a:ln w="12700"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Conector recto de flecha 183">
            <a:extLst>
              <a:ext uri="{FF2B5EF4-FFF2-40B4-BE49-F238E27FC236}">
                <a16:creationId xmlns:a16="http://schemas.microsoft.com/office/drawing/2014/main" id="{9F71E8DD-A42E-0752-36D6-5A486618B5EA}"/>
              </a:ext>
            </a:extLst>
          </p:cNvPr>
          <p:cNvCxnSpPr>
            <a:cxnSpLocks/>
          </p:cNvCxnSpPr>
          <p:nvPr/>
        </p:nvCxnSpPr>
        <p:spPr>
          <a:xfrm flipH="1" flipV="1">
            <a:off x="3942264" y="5308693"/>
            <a:ext cx="1493501" cy="597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Conector: angular 185">
            <a:extLst>
              <a:ext uri="{FF2B5EF4-FFF2-40B4-BE49-F238E27FC236}">
                <a16:creationId xmlns:a16="http://schemas.microsoft.com/office/drawing/2014/main" id="{F63E550B-F105-134F-2178-0734CD9F419D}"/>
              </a:ext>
            </a:extLst>
          </p:cNvPr>
          <p:cNvCxnSpPr>
            <a:stCxn id="11" idx="2"/>
          </p:cNvCxnSpPr>
          <p:nvPr/>
        </p:nvCxnSpPr>
        <p:spPr>
          <a:xfrm rot="16200000" flipH="1">
            <a:off x="3650802" y="5110714"/>
            <a:ext cx="609447" cy="141966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Conector recto de flecha 187">
            <a:extLst>
              <a:ext uri="{FF2B5EF4-FFF2-40B4-BE49-F238E27FC236}">
                <a16:creationId xmlns:a16="http://schemas.microsoft.com/office/drawing/2014/main" id="{7D11130B-34EC-1E79-DED5-4DD55223E774}"/>
              </a:ext>
            </a:extLst>
          </p:cNvPr>
          <p:cNvCxnSpPr/>
          <p:nvPr/>
        </p:nvCxnSpPr>
        <p:spPr>
          <a:xfrm flipH="1" flipV="1">
            <a:off x="3942264" y="3422711"/>
            <a:ext cx="754636" cy="528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Conector recto de flecha 189">
            <a:extLst>
              <a:ext uri="{FF2B5EF4-FFF2-40B4-BE49-F238E27FC236}">
                <a16:creationId xmlns:a16="http://schemas.microsoft.com/office/drawing/2014/main" id="{F391A0A6-59F1-FA51-3B56-41DD5C3D28AE}"/>
              </a:ext>
            </a:extLst>
          </p:cNvPr>
          <p:cNvCxnSpPr>
            <a:cxnSpLocks/>
            <a:endCxn id="10" idx="2"/>
          </p:cNvCxnSpPr>
          <p:nvPr/>
        </p:nvCxnSpPr>
        <p:spPr>
          <a:xfrm flipH="1" flipV="1">
            <a:off x="3245692" y="3575077"/>
            <a:ext cx="2684" cy="463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Conector recto 192">
            <a:extLst>
              <a:ext uri="{FF2B5EF4-FFF2-40B4-BE49-F238E27FC236}">
                <a16:creationId xmlns:a16="http://schemas.microsoft.com/office/drawing/2014/main" id="{58961F3D-89B2-0329-C58E-F7DB552005C1}"/>
              </a:ext>
            </a:extLst>
          </p:cNvPr>
          <p:cNvCxnSpPr>
            <a:endCxn id="11" idx="0"/>
          </p:cNvCxnSpPr>
          <p:nvPr/>
        </p:nvCxnSpPr>
        <p:spPr>
          <a:xfrm>
            <a:off x="3245690" y="4328361"/>
            <a:ext cx="1" cy="4334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Gráfico 1" descr="Cadena de bloques contorno">
            <a:extLst>
              <a:ext uri="{FF2B5EF4-FFF2-40B4-BE49-F238E27FC236}">
                <a16:creationId xmlns:a16="http://schemas.microsoft.com/office/drawing/2014/main" id="{B79970F8-6A40-7A46-D5EF-9D6FDFA2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35751" y="994478"/>
            <a:ext cx="545691" cy="54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8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42FC4F-39A0-F964-1B1F-41F4BA95382C}"/>
              </a:ext>
            </a:extLst>
          </p:cNvPr>
          <p:cNvSpPr txBox="1"/>
          <p:nvPr/>
        </p:nvSpPr>
        <p:spPr>
          <a:xfrm>
            <a:off x="2074078" y="998829"/>
            <a:ext cx="8043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>
                <a:latin typeface="Arial" panose="020B0604020202020204" pitchFamily="34" charset="0"/>
                <a:cs typeface="Arial" panose="020B0604020202020204" pitchFamily="34" charset="0"/>
              </a:rPr>
              <a:t>DESCONCIERTO GENERALIZADO</a:t>
            </a:r>
            <a:endParaRPr lang="es-AR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áfico 6" descr="Persona confundida con relleno sólido">
            <a:extLst>
              <a:ext uri="{FF2B5EF4-FFF2-40B4-BE49-F238E27FC236}">
                <a16:creationId xmlns:a16="http://schemas.microsoft.com/office/drawing/2014/main" id="{C81EDD4D-C90B-7AF8-1AD6-3F6FFEDF5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63429" y="914804"/>
            <a:ext cx="545690" cy="54569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23C2EE3-FC4B-85FC-9691-7D873D26B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00" y="1732251"/>
            <a:ext cx="9540000" cy="436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735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CB7284D7-FD3C-C045-FCC4-48405FF0FD91}"/>
              </a:ext>
            </a:extLst>
          </p:cNvPr>
          <p:cNvSpPr txBox="1"/>
          <p:nvPr/>
        </p:nvSpPr>
        <p:spPr>
          <a:xfrm>
            <a:off x="2074078" y="998829"/>
            <a:ext cx="8043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>
                <a:latin typeface="Arial" panose="020B0604020202020204" pitchFamily="34" charset="0"/>
                <a:cs typeface="Arial" panose="020B0604020202020204" pitchFamily="34" charset="0"/>
              </a:rPr>
              <a:t>LA REVELACIÓN</a:t>
            </a:r>
            <a:endParaRPr lang="es-AR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Gráfico 23" descr="Luces encendidas con relleno sólido">
            <a:extLst>
              <a:ext uri="{FF2B5EF4-FFF2-40B4-BE49-F238E27FC236}">
                <a16:creationId xmlns:a16="http://schemas.microsoft.com/office/drawing/2014/main" id="{E8FF8A8D-D2B9-F39B-6C38-CC563A461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5840" y="2644148"/>
            <a:ext cx="2204857" cy="2204857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89DB36D-979C-CBE5-3100-4155C90EE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460" y="2644148"/>
            <a:ext cx="2925779" cy="245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C4945A56-7142-FDF1-AEDE-A304A04E3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56" y="2147183"/>
            <a:ext cx="5222681" cy="31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Flecha: a la derecha 30">
            <a:extLst>
              <a:ext uri="{FF2B5EF4-FFF2-40B4-BE49-F238E27FC236}">
                <a16:creationId xmlns:a16="http://schemas.microsoft.com/office/drawing/2014/main" id="{DD495CC4-F75D-5DB0-D3D0-2AB3F4BED468}"/>
              </a:ext>
            </a:extLst>
          </p:cNvPr>
          <p:cNvSpPr/>
          <p:nvPr/>
        </p:nvSpPr>
        <p:spPr>
          <a:xfrm>
            <a:off x="6927575" y="3458352"/>
            <a:ext cx="1085850" cy="755501"/>
          </a:xfrm>
          <a:prstGeom prst="rightArrow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E79748F4-EC02-4CB8-79E4-9DB6662EE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9150">
            <a:off x="9495761" y="4350858"/>
            <a:ext cx="2141741" cy="8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F75E0611-B892-5BF8-F1A3-055BA746A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95" y="1696044"/>
            <a:ext cx="11170606" cy="94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áfico 2" descr="Aspiración con relleno sólido">
            <a:extLst>
              <a:ext uri="{FF2B5EF4-FFF2-40B4-BE49-F238E27FC236}">
                <a16:creationId xmlns:a16="http://schemas.microsoft.com/office/drawing/2014/main" id="{C2D38592-F067-2102-98E5-796678F125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67735" y="906497"/>
            <a:ext cx="545690" cy="54569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2F92F716-1D0F-3400-EA64-DC765A7F5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22" y="5661312"/>
            <a:ext cx="10578556" cy="107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077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21587A9-6C96-003B-8D6D-9870832DF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3439"/>
            <a:ext cx="6598883" cy="3517872"/>
          </a:xfrm>
          <a:prstGeom prst="rect">
            <a:avLst/>
          </a:prstGeom>
        </p:spPr>
      </p:pic>
      <p:sp>
        <p:nvSpPr>
          <p:cNvPr id="3" name="Flecha: cheurón 2">
            <a:extLst>
              <a:ext uri="{FF2B5EF4-FFF2-40B4-BE49-F238E27FC236}">
                <a16:creationId xmlns:a16="http://schemas.microsoft.com/office/drawing/2014/main" id="{C394DB17-4391-8BE3-B4E3-DCA70B2E8684}"/>
              </a:ext>
            </a:extLst>
          </p:cNvPr>
          <p:cNvSpPr/>
          <p:nvPr/>
        </p:nvSpPr>
        <p:spPr>
          <a:xfrm>
            <a:off x="7237342" y="3090851"/>
            <a:ext cx="238125" cy="219075"/>
          </a:xfrm>
          <a:prstGeom prst="chevr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3147617-E130-544C-A825-1BBC4BB9661A}"/>
              </a:ext>
            </a:extLst>
          </p:cNvPr>
          <p:cNvSpPr txBox="1"/>
          <p:nvPr/>
        </p:nvSpPr>
        <p:spPr>
          <a:xfrm>
            <a:off x="7475467" y="2991095"/>
            <a:ext cx="441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Bloques independientes</a:t>
            </a:r>
            <a:endParaRPr lang="es-A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echa: cheurón 4">
            <a:extLst>
              <a:ext uri="{FF2B5EF4-FFF2-40B4-BE49-F238E27FC236}">
                <a16:creationId xmlns:a16="http://schemas.microsoft.com/office/drawing/2014/main" id="{139BDC28-B152-BA21-B942-ACA75175F65C}"/>
              </a:ext>
            </a:extLst>
          </p:cNvPr>
          <p:cNvSpPr/>
          <p:nvPr/>
        </p:nvSpPr>
        <p:spPr>
          <a:xfrm>
            <a:off x="7265274" y="3948327"/>
            <a:ext cx="238125" cy="219075"/>
          </a:xfrm>
          <a:prstGeom prst="chevr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29E9F73-554C-19C7-6BDD-CD7A92639385}"/>
              </a:ext>
            </a:extLst>
          </p:cNvPr>
          <p:cNvSpPr txBox="1"/>
          <p:nvPr/>
        </p:nvSpPr>
        <p:spPr>
          <a:xfrm>
            <a:off x="7475467" y="3859104"/>
            <a:ext cx="4214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Conocer condiciones de borde</a:t>
            </a:r>
            <a:endParaRPr lang="es-A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echa: cheurón 8">
            <a:extLst>
              <a:ext uri="{FF2B5EF4-FFF2-40B4-BE49-F238E27FC236}">
                <a16:creationId xmlns:a16="http://schemas.microsoft.com/office/drawing/2014/main" id="{A232455A-E286-E755-5A45-F595FBCDC270}"/>
              </a:ext>
            </a:extLst>
          </p:cNvPr>
          <p:cNvSpPr/>
          <p:nvPr/>
        </p:nvSpPr>
        <p:spPr>
          <a:xfrm>
            <a:off x="7274799" y="4861710"/>
            <a:ext cx="238125" cy="219075"/>
          </a:xfrm>
          <a:prstGeom prst="chevr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20521C6-0890-8924-918D-3AD847FC1DB3}"/>
              </a:ext>
            </a:extLst>
          </p:cNvPr>
          <p:cNvSpPr txBox="1"/>
          <p:nvPr/>
        </p:nvSpPr>
        <p:spPr>
          <a:xfrm>
            <a:off x="7503399" y="4786581"/>
            <a:ext cx="488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Análisis de bloques transversales</a:t>
            </a:r>
            <a:endParaRPr lang="es-A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69D9974-E573-97A1-CB8D-D9502C9F8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892131"/>
            <a:ext cx="89916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981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7E76E41F-B6A3-04EE-0A15-064CC9F6F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892130"/>
            <a:ext cx="89916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B6CC897-24C7-1E75-7BC5-E62F506C2E5F}"/>
              </a:ext>
            </a:extLst>
          </p:cNvPr>
          <p:cNvSpPr/>
          <p:nvPr/>
        </p:nvSpPr>
        <p:spPr>
          <a:xfrm>
            <a:off x="979940" y="2046721"/>
            <a:ext cx="6520277" cy="76033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las vías de proceso aplicables a cada bloque</a:t>
            </a:r>
            <a:endParaRPr lang="es-A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A7F28AF-BA7D-3106-C842-BB264D559EEB}"/>
              </a:ext>
            </a:extLst>
          </p:cNvPr>
          <p:cNvSpPr txBox="1"/>
          <p:nvPr/>
        </p:nvSpPr>
        <p:spPr>
          <a:xfrm>
            <a:off x="2114627" y="3139630"/>
            <a:ext cx="2736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Condiciones de borde</a:t>
            </a:r>
            <a:endParaRPr lang="es-A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5AC2856-88B4-CCDD-5B97-3C0AEE0C955E}"/>
              </a:ext>
            </a:extLst>
          </p:cNvPr>
          <p:cNvSpPr txBox="1"/>
          <p:nvPr/>
        </p:nvSpPr>
        <p:spPr>
          <a:xfrm>
            <a:off x="2114627" y="4156965"/>
            <a:ext cx="248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Políticas corporativas</a:t>
            </a:r>
            <a:endParaRPr lang="es-A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E0C7096-D49B-023F-7112-E7F51BD7AC8F}"/>
              </a:ext>
            </a:extLst>
          </p:cNvPr>
          <p:cNvSpPr txBox="1"/>
          <p:nvPr/>
        </p:nvSpPr>
        <p:spPr>
          <a:xfrm>
            <a:off x="2063707" y="5131635"/>
            <a:ext cx="3235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Disponibilidad de servicios</a:t>
            </a:r>
            <a:endParaRPr lang="es-A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1EAA4F2C-140E-2AF6-C926-14CA8212ED69}"/>
              </a:ext>
            </a:extLst>
          </p:cNvPr>
          <p:cNvSpPr/>
          <p:nvPr/>
        </p:nvSpPr>
        <p:spPr>
          <a:xfrm>
            <a:off x="5339716" y="3822580"/>
            <a:ext cx="1033462" cy="849664"/>
          </a:xfrm>
          <a:prstGeom prst="rightArrow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6AD53ECF-4E4C-2C7D-6724-20FE76DB31FB}"/>
              </a:ext>
            </a:extLst>
          </p:cNvPr>
          <p:cNvSpPr/>
          <p:nvPr/>
        </p:nvSpPr>
        <p:spPr>
          <a:xfrm>
            <a:off x="6948519" y="3508962"/>
            <a:ext cx="3886536" cy="146867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través de este paso, se reducen las opciones: </a:t>
            </a:r>
            <a:r>
              <a:rPr lang="es-MX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no es aplicable, no es una vía de proceso posible.</a:t>
            </a:r>
            <a:endParaRPr lang="es-AR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echa: cheurón 28">
            <a:extLst>
              <a:ext uri="{FF2B5EF4-FFF2-40B4-BE49-F238E27FC236}">
                <a16:creationId xmlns:a16="http://schemas.microsoft.com/office/drawing/2014/main" id="{E38FC142-C389-8F7E-B881-C9803B5A3C73}"/>
              </a:ext>
            </a:extLst>
          </p:cNvPr>
          <p:cNvSpPr/>
          <p:nvPr/>
        </p:nvSpPr>
        <p:spPr>
          <a:xfrm>
            <a:off x="1876502" y="3204794"/>
            <a:ext cx="238125" cy="219075"/>
          </a:xfrm>
          <a:prstGeom prst="chevr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0" name="Flecha: cheurón 29">
            <a:extLst>
              <a:ext uri="{FF2B5EF4-FFF2-40B4-BE49-F238E27FC236}">
                <a16:creationId xmlns:a16="http://schemas.microsoft.com/office/drawing/2014/main" id="{00BEB8F5-8681-46E1-3546-51FBE0BA9E2F}"/>
              </a:ext>
            </a:extLst>
          </p:cNvPr>
          <p:cNvSpPr/>
          <p:nvPr/>
        </p:nvSpPr>
        <p:spPr>
          <a:xfrm>
            <a:off x="1876503" y="5216728"/>
            <a:ext cx="238125" cy="219075"/>
          </a:xfrm>
          <a:prstGeom prst="chevr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1" name="Flecha: cheurón 30">
            <a:extLst>
              <a:ext uri="{FF2B5EF4-FFF2-40B4-BE49-F238E27FC236}">
                <a16:creationId xmlns:a16="http://schemas.microsoft.com/office/drawing/2014/main" id="{978CB11F-52B7-6F4D-0411-910C4EA24DE4}"/>
              </a:ext>
            </a:extLst>
          </p:cNvPr>
          <p:cNvSpPr/>
          <p:nvPr/>
        </p:nvSpPr>
        <p:spPr>
          <a:xfrm>
            <a:off x="1882838" y="4247412"/>
            <a:ext cx="238125" cy="219075"/>
          </a:xfrm>
          <a:prstGeom prst="chevr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75C56275-16FE-2458-CDF9-D4A97B563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4180">
            <a:off x="9782711" y="4410071"/>
            <a:ext cx="1953055" cy="218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BC3D8B0-64B1-A667-7704-003ACCAB47A3}"/>
              </a:ext>
            </a:extLst>
          </p:cNvPr>
          <p:cNvSpPr/>
          <p:nvPr/>
        </p:nvSpPr>
        <p:spPr>
          <a:xfrm>
            <a:off x="981730" y="2910565"/>
            <a:ext cx="506635" cy="25904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s-MX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limitantes</a:t>
            </a:r>
            <a:endParaRPr lang="es-A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9272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</Words>
  <Application>Microsoft Office PowerPoint</Application>
  <PresentationFormat>Panorámica</PresentationFormat>
  <Paragraphs>126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Tema de Office</vt:lpstr>
      <vt:lpstr>PROCESAMIENTO DE PETRÓLEO Y GAS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  ¿Preguntas?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Fuentes</dc:creator>
  <cp:lastModifiedBy>Lucía Haspert</cp:lastModifiedBy>
  <cp:revision>2</cp:revision>
  <cp:lastPrinted>2023-11-02T14:46:25Z</cp:lastPrinted>
  <dcterms:created xsi:type="dcterms:W3CDTF">2023-07-24T14:30:55Z</dcterms:created>
  <dcterms:modified xsi:type="dcterms:W3CDTF">2023-11-07T01:59:46Z</dcterms:modified>
</cp:coreProperties>
</file>