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9906" r:id="rId3"/>
    <p:sldId id="9907" r:id="rId4"/>
    <p:sldId id="9897" r:id="rId5"/>
    <p:sldId id="9899" r:id="rId6"/>
    <p:sldId id="5461" r:id="rId7"/>
    <p:sldId id="9901" r:id="rId8"/>
    <p:sldId id="9895" r:id="rId9"/>
    <p:sldId id="9898" r:id="rId10"/>
    <p:sldId id="5455" r:id="rId11"/>
    <p:sldId id="5451" r:id="rId12"/>
    <p:sldId id="983" r:id="rId13"/>
    <p:sldId id="9902" r:id="rId14"/>
    <p:sldId id="9905" r:id="rId15"/>
    <p:sldId id="9904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0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78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08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24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adro como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>
          <a:xfrm>
            <a:off x="1" y="715200"/>
            <a:ext cx="12204953" cy="6142800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365680" y="535864"/>
            <a:ext cx="3129955" cy="481133"/>
          </a:xfrm>
        </p:spPr>
        <p:txBody>
          <a:bodyPr wrap="none"/>
          <a:lstStyle>
            <a:lvl1pPr>
              <a:defRPr baseline="0"/>
            </a:lvl1pPr>
          </a:lstStyle>
          <a:p>
            <a:r>
              <a:rPr lang="es-ES" dirty="0"/>
              <a:t>IMAGEN ENCUADRADA</a:t>
            </a:r>
          </a:p>
        </p:txBody>
      </p:sp>
      <p:sp>
        <p:nvSpPr>
          <p:cNvPr id="9" name="8 Marcador de posición de imagen"/>
          <p:cNvSpPr>
            <a:spLocks noGrp="1"/>
          </p:cNvSpPr>
          <p:nvPr>
            <p:ph type="pic" sz="quarter" idx="14" hasCustomPrompt="1"/>
          </p:nvPr>
        </p:nvSpPr>
        <p:spPr>
          <a:xfrm>
            <a:off x="366792" y="1316567"/>
            <a:ext cx="11424000" cy="50884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u="none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/>
              <a:t>Para incluir una imagen haga </a:t>
            </a:r>
            <a:r>
              <a:rPr lang="es-ES" dirty="0" err="1"/>
              <a:t>click</a:t>
            </a:r>
            <a:r>
              <a:rPr lang="es-ES" dirty="0"/>
              <a:t> en el ícono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512" y="6652265"/>
            <a:ext cx="5229403" cy="1025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6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3488" y="6616405"/>
            <a:ext cx="240000" cy="12311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82B5CA-E49D-6744-8292-DFBC6A05FD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6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32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1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61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287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45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4/11/2023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6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99" y="364277"/>
            <a:ext cx="1813534" cy="2778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88466" y="283452"/>
            <a:ext cx="1478578" cy="554748"/>
          </a:xfrm>
          <a:prstGeom prst="rect">
            <a:avLst/>
          </a:prstGeom>
        </p:spPr>
      </p:pic>
      <p:sp>
        <p:nvSpPr>
          <p:cNvPr id="2" name="MSIPCMContentMarking" descr="{&quot;HashCode&quot;:1659318343,&quot;Placement&quot;:&quot;Header&quot;,&quot;Top&quot;:0.0,&quot;Left&quot;:836.322144,&quot;SlideWidth&quot;:960,&quot;SlideHeight&quot;:540}">
            <a:extLst>
              <a:ext uri="{FF2B5EF4-FFF2-40B4-BE49-F238E27FC236}">
                <a16:creationId xmlns:a16="http://schemas.microsoft.com/office/drawing/2014/main" id="{68ACD227-A0B9-7CCA-8EAC-04AB7AEBE747}"/>
              </a:ext>
            </a:extLst>
          </p:cNvPr>
          <p:cNvSpPr txBox="1"/>
          <p:nvPr userDrawn="1"/>
        </p:nvSpPr>
        <p:spPr>
          <a:xfrm>
            <a:off x="10621291" y="0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</a:p>
        </p:txBody>
      </p:sp>
      <p:sp>
        <p:nvSpPr>
          <p:cNvPr id="3" name="MSIPCMContentMarking" descr="{&quot;HashCode&quot;:1683455912,&quot;Placement&quot;:&quot;Footer&quot;,&quot;Top&quot;:519.343,&quot;Left&quot;:836.322144,&quot;SlideWidth&quot;:960,&quot;SlideHeight&quot;:540}">
            <a:extLst>
              <a:ext uri="{FF2B5EF4-FFF2-40B4-BE49-F238E27FC236}">
                <a16:creationId xmlns:a16="http://schemas.microsoft.com/office/drawing/2014/main" id="{D9ED4A76-8BAB-4EAF-53B2-CD43C96E2288}"/>
              </a:ext>
            </a:extLst>
          </p:cNvPr>
          <p:cNvSpPr txBox="1"/>
          <p:nvPr userDrawn="1"/>
        </p:nvSpPr>
        <p:spPr>
          <a:xfrm>
            <a:off x="10621291" y="6595656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</a:p>
        </p:txBody>
      </p:sp>
    </p:spTree>
    <p:extLst>
      <p:ext uri="{BB962C8B-B14F-4D97-AF65-F5344CB8AC3E}">
        <p14:creationId xmlns:p14="http://schemas.microsoft.com/office/powerpoint/2010/main" val="25439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Mesa Redonda </a:t>
            </a:r>
            <a:br>
              <a:rPr lang="es-AR" dirty="0"/>
            </a:br>
            <a:r>
              <a:rPr lang="es-AR" dirty="0"/>
              <a:t>Sistemas de Extracción en Vaca Muerta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Ignacio Cuneo – YPF</a:t>
            </a:r>
          </a:p>
        </p:txBody>
      </p:sp>
    </p:spTree>
    <p:extLst>
      <p:ext uri="{BB962C8B-B14F-4D97-AF65-F5344CB8AC3E}">
        <p14:creationId xmlns:p14="http://schemas.microsoft.com/office/powerpoint/2010/main" val="350786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5D5B56-A68A-D134-EF70-389AA704C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7"/>
          <a:stretch/>
        </p:blipFill>
        <p:spPr>
          <a:xfrm>
            <a:off x="4318337" y="1887136"/>
            <a:ext cx="3086100" cy="4837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F61C0A-C5CD-BFAB-0A50-923EB22FB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" t="1505" r="1610" b="2616"/>
          <a:stretch/>
        </p:blipFill>
        <p:spPr>
          <a:xfrm>
            <a:off x="151310" y="1887137"/>
            <a:ext cx="3720119" cy="4837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4F6F79-663D-4C8E-D3E0-EBEBC817C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340" y="1887135"/>
            <a:ext cx="3655259" cy="4837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DA83E14-397C-62ED-32E6-90CA6A5F560A}"/>
              </a:ext>
            </a:extLst>
          </p:cNvPr>
          <p:cNvSpPr txBox="1"/>
          <p:nvPr/>
        </p:nvSpPr>
        <p:spPr>
          <a:xfrm>
            <a:off x="4204486" y="1491836"/>
            <a:ext cx="331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b="1"/>
            </a:lvl1pPr>
          </a:lstStyle>
          <a:p>
            <a:r>
              <a:rPr lang="es-AR" dirty="0">
                <a:solidFill>
                  <a:srgbClr val="00B0F0"/>
                </a:solidFill>
              </a:rPr>
              <a:t>Aseguramiento BM con </a:t>
            </a:r>
            <a:r>
              <a:rPr lang="es-AR" dirty="0" err="1">
                <a:solidFill>
                  <a:srgbClr val="00B0F0"/>
                </a:solidFill>
              </a:rPr>
              <a:t>Rod</a:t>
            </a:r>
            <a:r>
              <a:rPr lang="es-AR" dirty="0">
                <a:solidFill>
                  <a:srgbClr val="00B0F0"/>
                </a:solidFill>
              </a:rPr>
              <a:t> </a:t>
            </a:r>
            <a:r>
              <a:rPr lang="es-AR" dirty="0" err="1">
                <a:solidFill>
                  <a:srgbClr val="00B0F0"/>
                </a:solidFill>
              </a:rPr>
              <a:t>Lock</a:t>
            </a:r>
            <a:endParaRPr lang="es-AR" dirty="0">
              <a:solidFill>
                <a:srgbClr val="00B0F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C970CB-9EE4-53DE-0229-38A21614D141}"/>
              </a:ext>
            </a:extLst>
          </p:cNvPr>
          <p:cNvSpPr txBox="1"/>
          <p:nvPr/>
        </p:nvSpPr>
        <p:spPr>
          <a:xfrm>
            <a:off x="8148760" y="1491836"/>
            <a:ext cx="35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00B0F0"/>
                </a:solidFill>
              </a:rPr>
              <a:t>Aseguramiento BM con Armadura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F4BE0F-D4FA-7D5A-1E63-CEAD13D591BC}"/>
              </a:ext>
            </a:extLst>
          </p:cNvPr>
          <p:cNvSpPr txBox="1"/>
          <p:nvPr/>
        </p:nvSpPr>
        <p:spPr>
          <a:xfrm>
            <a:off x="1177519" y="1517803"/>
            <a:ext cx="331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b="1"/>
            </a:lvl1pPr>
          </a:lstStyle>
          <a:p>
            <a:r>
              <a:rPr lang="es-AR" dirty="0">
                <a:solidFill>
                  <a:srgbClr val="00B0F0"/>
                </a:solidFill>
              </a:rPr>
              <a:t>BM de 3 </a:t>
            </a:r>
            <a:r>
              <a:rPr lang="es-AR" dirty="0" err="1">
                <a:solidFill>
                  <a:srgbClr val="00B0F0"/>
                </a:solidFill>
              </a:rPr>
              <a:t>kPSI</a:t>
            </a:r>
            <a:endParaRPr lang="es-AR" dirty="0">
              <a:solidFill>
                <a:srgbClr val="00B0F0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F1BEB39-AD70-C8A5-AB90-36CD496A4E7A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Bombeo mecánico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500BC9A-7597-A7F6-BBC4-A4742DB84819}"/>
              </a:ext>
            </a:extLst>
          </p:cNvPr>
          <p:cNvSpPr txBox="1"/>
          <p:nvPr/>
        </p:nvSpPr>
        <p:spPr>
          <a:xfrm>
            <a:off x="830184" y="1104543"/>
            <a:ext cx="593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Aseguramiento BM ante Frac Hit</a:t>
            </a:r>
          </a:p>
        </p:txBody>
      </p:sp>
    </p:spTree>
    <p:extLst>
      <p:ext uri="{BB962C8B-B14F-4D97-AF65-F5344CB8AC3E}">
        <p14:creationId xmlns:p14="http://schemas.microsoft.com/office/powerpoint/2010/main" val="209145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19C7552-8E0B-F34E-6F32-23DB43D69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934" y="1087420"/>
            <a:ext cx="1627328" cy="1452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CE9A71-8FBE-4A6D-ACBA-5A7DF6F55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45"/>
          <a:stretch/>
        </p:blipFill>
        <p:spPr>
          <a:xfrm>
            <a:off x="4771016" y="3429000"/>
            <a:ext cx="3272126" cy="3246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7D6604-8C2C-4231-8430-87275023D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45"/>
          <a:stretch/>
        </p:blipFill>
        <p:spPr>
          <a:xfrm>
            <a:off x="8127696" y="3429000"/>
            <a:ext cx="3637413" cy="32466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94A55E-5F70-4596-8114-3089FD0E2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69" y="238645"/>
            <a:ext cx="819030" cy="3183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A4B422-C72D-89E1-7AA0-CFC2F3CA5B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9" t="14321" r="4885" b="18525"/>
          <a:stretch/>
        </p:blipFill>
        <p:spPr>
          <a:xfrm>
            <a:off x="4660900" y="1035735"/>
            <a:ext cx="4465790" cy="2146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E21235-E3E2-2F28-EC8D-438A43AE6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39" y="1610540"/>
            <a:ext cx="4459716" cy="5065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C24C80A-4AFA-0E9C-6DEA-AC74AC7DF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440" y="1087420"/>
            <a:ext cx="1602577" cy="1452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8239E9F7-22D3-500D-0E42-DDE7AFFEEFAC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Bombeo mecánico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5F212DC-F9A5-D5E2-D7C4-CB714AD1A8B3}"/>
              </a:ext>
            </a:extLst>
          </p:cNvPr>
          <p:cNvSpPr txBox="1"/>
          <p:nvPr/>
        </p:nvSpPr>
        <p:spPr>
          <a:xfrm>
            <a:off x="157084" y="1087420"/>
            <a:ext cx="593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Aseguramiento BM ante Frac Hit</a:t>
            </a:r>
          </a:p>
        </p:txBody>
      </p:sp>
    </p:spTree>
    <p:extLst>
      <p:ext uri="{BB962C8B-B14F-4D97-AF65-F5344CB8AC3E}">
        <p14:creationId xmlns:p14="http://schemas.microsoft.com/office/powerpoint/2010/main" val="262338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8A8121-E372-47FA-BCF9-3E5799F9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B5CA-E49D-6744-8292-DFBC6A05FD3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C86C2D-8361-466A-BECA-CEAA33019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81" t="6098"/>
          <a:stretch/>
        </p:blipFill>
        <p:spPr>
          <a:xfrm>
            <a:off x="98511" y="1784758"/>
            <a:ext cx="5502189" cy="22092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D2516A-A02A-AC21-03C1-47A02437F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8" t="58514" r="6639" b="1"/>
          <a:stretch/>
        </p:blipFill>
        <p:spPr bwMode="auto">
          <a:xfrm>
            <a:off x="98510" y="3970455"/>
            <a:ext cx="5502189" cy="1053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Abrir llave 13">
            <a:extLst>
              <a:ext uri="{FF2B5EF4-FFF2-40B4-BE49-F238E27FC236}">
                <a16:creationId xmlns:a16="http://schemas.microsoft.com/office/drawing/2014/main" id="{15BED689-3567-0DA0-A254-FE6054375A28}"/>
              </a:ext>
            </a:extLst>
          </p:cNvPr>
          <p:cNvSpPr/>
          <p:nvPr/>
        </p:nvSpPr>
        <p:spPr>
          <a:xfrm rot="5400000" flipH="1">
            <a:off x="2601954" y="2409836"/>
            <a:ext cx="533400" cy="5667291"/>
          </a:xfrm>
          <a:prstGeom prst="leftBrace">
            <a:avLst>
              <a:gd name="adj1" fmla="val 8333"/>
              <a:gd name="adj2" fmla="val 48891"/>
            </a:avLst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7C3F2F1-C448-B566-54CD-A4E2792165AE}"/>
              </a:ext>
            </a:extLst>
          </p:cNvPr>
          <p:cNvSpPr txBox="1"/>
          <p:nvPr/>
        </p:nvSpPr>
        <p:spPr>
          <a:xfrm>
            <a:off x="1041278" y="5694311"/>
            <a:ext cx="3616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dirty="0">
                <a:solidFill>
                  <a:srgbClr val="C00000"/>
                </a:solidFill>
              </a:rPr>
              <a:t>Interferencia de gas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dirty="0" err="1">
                <a:solidFill>
                  <a:srgbClr val="C00000"/>
                </a:solidFill>
              </a:rPr>
              <a:t>Semisurgencia</a:t>
            </a:r>
            <a:endParaRPr lang="es-AR" sz="2800" b="1" dirty="0">
              <a:solidFill>
                <a:srgbClr val="C00000"/>
              </a:solidFill>
            </a:endParaRP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9CE75FD7-5010-A00F-2542-D01334CCDAB6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Bombeo mecánico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07F467E-42B6-9EC9-069E-25CF0164E25B}"/>
              </a:ext>
            </a:extLst>
          </p:cNvPr>
          <p:cNvSpPr txBox="1"/>
          <p:nvPr/>
        </p:nvSpPr>
        <p:spPr>
          <a:xfrm>
            <a:off x="650296" y="1116985"/>
            <a:ext cx="593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Eficiencia de Bombeo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F103786-D2E0-B11A-908B-32D21AD34F6F}"/>
              </a:ext>
            </a:extLst>
          </p:cNvPr>
          <p:cNvGrpSpPr/>
          <p:nvPr/>
        </p:nvGrpSpPr>
        <p:grpSpPr>
          <a:xfrm>
            <a:off x="5600699" y="1635424"/>
            <a:ext cx="6096000" cy="5057027"/>
            <a:chOff x="5600699" y="1635424"/>
            <a:chExt cx="6096000" cy="505702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2A7858E-930C-0DBB-C421-DA4ECA28B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1" t="1" r="53346" b="3208"/>
            <a:stretch/>
          </p:blipFill>
          <p:spPr bwMode="auto">
            <a:xfrm>
              <a:off x="6162592" y="1635424"/>
              <a:ext cx="939147" cy="3688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22A2F40-5087-5F2E-A8D9-1A7672EAB988}"/>
                </a:ext>
              </a:extLst>
            </p:cNvPr>
            <p:cNvSpPr txBox="1"/>
            <p:nvPr/>
          </p:nvSpPr>
          <p:spPr>
            <a:xfrm>
              <a:off x="5600699" y="5492122"/>
              <a:ext cx="6096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AR" sz="1800" dirty="0">
                  <a:solidFill>
                    <a:srgbClr val="C00000"/>
                  </a:solidFill>
                </a:rPr>
                <a:t>Bombas de barril perforado</a:t>
              </a:r>
            </a:p>
            <a:p>
              <a:r>
                <a:rPr lang="es-AR" dirty="0">
                  <a:solidFill>
                    <a:srgbClr val="C00000"/>
                  </a:solidFill>
                </a:rPr>
                <a:t>Bombas de barril variable</a:t>
              </a:r>
            </a:p>
            <a:p>
              <a:r>
                <a:rPr lang="es-AR" dirty="0">
                  <a:solidFill>
                    <a:srgbClr val="C00000"/>
                  </a:solidFill>
                </a:rPr>
                <a:t>Separador Gas (</a:t>
              </a:r>
              <a:r>
                <a:rPr lang="es-AR" dirty="0" err="1">
                  <a:solidFill>
                    <a:srgbClr val="C00000"/>
                  </a:solidFill>
                </a:rPr>
                <a:t>poor</a:t>
              </a:r>
              <a:r>
                <a:rPr lang="es-AR" dirty="0">
                  <a:solidFill>
                    <a:srgbClr val="C00000"/>
                  </a:solidFill>
                </a:rPr>
                <a:t> </a:t>
              </a:r>
              <a:r>
                <a:rPr lang="es-AR" dirty="0" err="1">
                  <a:solidFill>
                    <a:srgbClr val="C00000"/>
                  </a:solidFill>
                </a:rPr>
                <a:t>boy</a:t>
              </a:r>
              <a:r>
                <a:rPr lang="es-AR" dirty="0">
                  <a:solidFill>
                    <a:srgbClr val="C00000"/>
                  </a:solidFill>
                </a:rPr>
                <a:t>)</a:t>
              </a:r>
            </a:p>
            <a:p>
              <a:r>
                <a:rPr lang="es-AR" dirty="0">
                  <a:solidFill>
                    <a:srgbClr val="C00000"/>
                  </a:solidFill>
                </a:rPr>
                <a:t>AIB de carrera larga</a:t>
              </a:r>
              <a:r>
                <a:rPr lang="es-AR" sz="1800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19FD0462-92E5-8866-B378-BC96B1CED95F}"/>
              </a:ext>
            </a:extLst>
          </p:cNvPr>
          <p:cNvGrpSpPr/>
          <p:nvPr/>
        </p:nvGrpSpPr>
        <p:grpSpPr>
          <a:xfrm>
            <a:off x="7245054" y="1593865"/>
            <a:ext cx="7293186" cy="2719808"/>
            <a:chOff x="7245054" y="1593865"/>
            <a:chExt cx="7293186" cy="271980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3BE95D9-B9B0-4F4A-BFC0-29D526946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378" t="5783"/>
            <a:stretch/>
          </p:blipFill>
          <p:spPr>
            <a:xfrm>
              <a:off x="7245054" y="1593865"/>
              <a:ext cx="4848435" cy="2114415"/>
            </a:xfrm>
            <a:prstGeom prst="rect">
              <a:avLst/>
            </a:prstGeom>
          </p:spPr>
        </p:pic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FB3E6DBF-7842-E0E6-D9FA-B2805A21305C}"/>
                </a:ext>
              </a:extLst>
            </p:cNvPr>
            <p:cNvSpPr/>
            <p:nvPr/>
          </p:nvSpPr>
          <p:spPr>
            <a:xfrm>
              <a:off x="10886990" y="2756020"/>
              <a:ext cx="1206500" cy="6729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CEED9EBB-8C70-E2B7-BB0D-349DE91F5F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5771" y="3485322"/>
              <a:ext cx="610125" cy="54145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1779C6B-3A43-C9B6-368A-49B4745A8717}"/>
                </a:ext>
              </a:extLst>
            </p:cNvPr>
            <p:cNvSpPr txBox="1"/>
            <p:nvPr/>
          </p:nvSpPr>
          <p:spPr>
            <a:xfrm>
              <a:off x="8442240" y="3944341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AR" sz="1800" i="1" dirty="0">
                  <a:solidFill>
                    <a:srgbClr val="C00000"/>
                  </a:solidFill>
                </a:rPr>
                <a:t>Efecto de barril perforado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3C2E86-C904-73CA-4159-C3D26C3A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13"/>
          <a:stretch/>
        </p:blipFill>
        <p:spPr>
          <a:xfrm>
            <a:off x="584200" y="2439453"/>
            <a:ext cx="7632700" cy="20416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D276B0-DD77-2525-6E0D-38B769A1F1EE}"/>
              </a:ext>
            </a:extLst>
          </p:cNvPr>
          <p:cNvSpPr txBox="1"/>
          <p:nvPr/>
        </p:nvSpPr>
        <p:spPr>
          <a:xfrm>
            <a:off x="8216900" y="2517802"/>
            <a:ext cx="50814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/>
              <a:t>Flujo </a:t>
            </a:r>
            <a:r>
              <a:rPr lang="es-AR" sz="2000" dirty="0" err="1"/>
              <a:t>transiente</a:t>
            </a:r>
            <a:endParaRPr lang="es-A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/>
              <a:t>Slugs de gas y líquido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/>
              <a:t>Inestabilidad de flujo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/>
              <a:t>Performance SEA con Toe Up o </a:t>
            </a:r>
          </a:p>
          <a:p>
            <a:r>
              <a:rPr lang="es-AR" sz="2000" dirty="0"/>
              <a:t>     Toe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000" dirty="0"/>
          </a:p>
          <a:p>
            <a:endParaRPr lang="es-AR" sz="2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3A095E-9753-0108-8556-7B3580152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6" y="4481141"/>
            <a:ext cx="8559074" cy="22002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3C2E565-425A-4FEB-13E3-BB72CA44C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111" y="5540363"/>
            <a:ext cx="3861889" cy="143571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4723554-CB25-722F-CDE2-EE5E15D10B08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Régimen de flujo en pozos horizontales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281EB8-9D00-C8E8-67ED-61557900AB5C}"/>
              </a:ext>
            </a:extLst>
          </p:cNvPr>
          <p:cNvSpPr txBox="1"/>
          <p:nvPr/>
        </p:nvSpPr>
        <p:spPr>
          <a:xfrm>
            <a:off x="830184" y="1104543"/>
            <a:ext cx="83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Desafío para cualquier Sistema de Extracción Artificial</a:t>
            </a:r>
          </a:p>
        </p:txBody>
      </p:sp>
    </p:spTree>
    <p:extLst>
      <p:ext uri="{BB962C8B-B14F-4D97-AF65-F5344CB8AC3E}">
        <p14:creationId xmlns:p14="http://schemas.microsoft.com/office/powerpoint/2010/main" val="463038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8A8121-E372-47FA-BCF9-3E5799F9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2B5CA-E49D-6744-8292-DFBC6A05FD3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9CE75FD7-5010-A00F-2542-D01334CCDAB6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Bombeo mecánico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07F467E-42B6-9EC9-069E-25CF0164E25B}"/>
              </a:ext>
            </a:extLst>
          </p:cNvPr>
          <p:cNvSpPr txBox="1"/>
          <p:nvPr/>
        </p:nvSpPr>
        <p:spPr>
          <a:xfrm>
            <a:off x="650296" y="1116985"/>
            <a:ext cx="593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Estatus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C38B1-144F-09E4-3406-20F750E42AC9}"/>
              </a:ext>
            </a:extLst>
          </p:cNvPr>
          <p:cNvSpPr txBox="1"/>
          <p:nvPr/>
        </p:nvSpPr>
        <p:spPr>
          <a:xfrm>
            <a:off x="5908096" y="2147405"/>
            <a:ext cx="6138761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Medición de nivel </a:t>
            </a:r>
            <a:r>
              <a:rPr lang="es-AR" sz="2400" dirty="0"/>
              <a:t>(sumergencia)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Manejo de </a:t>
            </a:r>
            <a:r>
              <a:rPr lang="es-AR" sz="2400" b="1" dirty="0" err="1"/>
              <a:t>estadíos</a:t>
            </a:r>
            <a:r>
              <a:rPr lang="es-AR" sz="2400" b="1" dirty="0"/>
              <a:t> de </a:t>
            </a:r>
            <a:r>
              <a:rPr lang="es-AR" sz="2400" b="1" dirty="0" err="1"/>
              <a:t>semisurgencia</a:t>
            </a:r>
            <a:endParaRPr lang="es-AR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Adelantar producción – Adelantar conversión a BM</a:t>
            </a:r>
            <a:r>
              <a:rPr lang="es-AR" sz="2400" dirty="0"/>
              <a:t> (mayor exposición a la </a:t>
            </a:r>
            <a:r>
              <a:rPr lang="es-AR" sz="2400" dirty="0" err="1"/>
              <a:t>semisurgencia</a:t>
            </a:r>
            <a:r>
              <a:rPr lang="es-AR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400" b="1" dirty="0"/>
          </a:p>
          <a:p>
            <a:endParaRPr lang="es-AR" sz="2400" b="1" dirty="0"/>
          </a:p>
          <a:p>
            <a:endParaRPr lang="es-AR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7A438B8-6904-263E-1175-F0521D3F046F}"/>
              </a:ext>
            </a:extLst>
          </p:cNvPr>
          <p:cNvSpPr txBox="1"/>
          <p:nvPr/>
        </p:nvSpPr>
        <p:spPr>
          <a:xfrm>
            <a:off x="275498" y="2147405"/>
            <a:ext cx="5486673" cy="34163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/>
              <a:t>Parque de 230 BM</a:t>
            </a:r>
            <a:endParaRPr lang="es-A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 err="1"/>
              <a:t>Indice</a:t>
            </a:r>
            <a:r>
              <a:rPr lang="es-AR" sz="2400" b="1" dirty="0"/>
              <a:t> de Falla de 0,3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/>
              <a:t>Experiencia de la operación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/>
              <a:t>Autonomía del sistema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dirty="0"/>
              <a:t>Rango de producción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strike="sngStrike" dirty="0"/>
              <a:t>Pozos problema-Fallas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400" b="1" strike="sngStrike" dirty="0"/>
              <a:t>Parafina</a:t>
            </a:r>
          </a:p>
          <a:p>
            <a:endParaRPr lang="es-AR" sz="2400" b="1" strike="sngStrike" dirty="0"/>
          </a:p>
          <a:p>
            <a:endParaRPr lang="es-AR" sz="2400" b="1" strike="sngStrike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0F240F-3740-AE1E-D25B-713B38FFDF4B}"/>
              </a:ext>
            </a:extLst>
          </p:cNvPr>
          <p:cNvSpPr txBox="1"/>
          <p:nvPr/>
        </p:nvSpPr>
        <p:spPr>
          <a:xfrm>
            <a:off x="5908095" y="3994065"/>
            <a:ext cx="613876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Confiabilidad de la instalación para recibir un Frac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400" b="1" dirty="0"/>
              <a:t>Experiencia operativa/mantenimiento para AIB de carrera Larga</a:t>
            </a:r>
          </a:p>
        </p:txBody>
      </p:sp>
    </p:spTree>
    <p:extLst>
      <p:ext uri="{BB962C8B-B14F-4D97-AF65-F5344CB8AC3E}">
        <p14:creationId xmlns:p14="http://schemas.microsoft.com/office/powerpoint/2010/main" val="55495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92594A-4849-A1F3-B698-CB389EBFF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00" t="57025" r="2069"/>
          <a:stretch/>
        </p:blipFill>
        <p:spPr>
          <a:xfrm>
            <a:off x="510258" y="1566208"/>
            <a:ext cx="4251613" cy="3995701"/>
          </a:xfrm>
          <a:prstGeom prst="rect">
            <a:avLst/>
          </a:prstGeom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144948C-C2E1-B0A3-19B5-11586D359B67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Desafíos en No Convencional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63386E-AFF1-8633-8828-9A808F9A8CFA}"/>
              </a:ext>
            </a:extLst>
          </p:cNvPr>
          <p:cNvSpPr txBox="1"/>
          <p:nvPr/>
        </p:nvSpPr>
        <p:spPr>
          <a:xfrm>
            <a:off x="830184" y="1104543"/>
            <a:ext cx="8313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¿Cómo tratar la producción madura?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99DA82-0240-F941-8CAD-CADB5E0C66AE}"/>
              </a:ext>
            </a:extLst>
          </p:cNvPr>
          <p:cNvSpPr txBox="1"/>
          <p:nvPr/>
        </p:nvSpPr>
        <p:spPr>
          <a:xfrm>
            <a:off x="227230" y="5561909"/>
            <a:ext cx="914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70C0"/>
                </a:solidFill>
              </a:rPr>
              <a:t>El 91% de la producción es manejada pozos surgentes</a:t>
            </a:r>
          </a:p>
          <a:p>
            <a:r>
              <a:rPr lang="es-AR" sz="2000" b="1" dirty="0">
                <a:solidFill>
                  <a:srgbClr val="0070C0"/>
                </a:solidFill>
              </a:rPr>
              <a:t>El 9 % es manejada con Sistemas de Extracción Artificial (51% del total de Pozos)</a:t>
            </a:r>
          </a:p>
          <a:p>
            <a:pPr algn="ctr"/>
            <a:r>
              <a:rPr lang="es-AR" sz="2000" b="1" dirty="0"/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64CB91-18BC-97F9-15BE-A3F31C8E485F}"/>
              </a:ext>
            </a:extLst>
          </p:cNvPr>
          <p:cNvSpPr txBox="1"/>
          <p:nvPr/>
        </p:nvSpPr>
        <p:spPr>
          <a:xfrm>
            <a:off x="5721372" y="2828835"/>
            <a:ext cx="6016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Discriminar el lifting </a:t>
            </a:r>
            <a:r>
              <a:rPr lang="es-AR" dirty="0" err="1"/>
              <a:t>cost</a:t>
            </a:r>
            <a:r>
              <a:rPr lang="es-AR" dirty="0"/>
              <a:t> </a:t>
            </a:r>
            <a:r>
              <a:rPr lang="es-AR" dirty="0" err="1"/>
              <a:t>usd</a:t>
            </a:r>
            <a:r>
              <a:rPr lang="es-AR" dirty="0"/>
              <a:t>/barril para pozos maduros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¿Cómo evitar que se pierda el foco en la producción madura?</a:t>
            </a:r>
          </a:p>
          <a:p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04261-16B0-BAF0-EC48-D3E7EBCD3D06}"/>
              </a:ext>
            </a:extLst>
          </p:cNvPr>
          <p:cNvSpPr txBox="1"/>
          <p:nvPr/>
        </p:nvSpPr>
        <p:spPr>
          <a:xfrm>
            <a:off x="1847850" y="342900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Producción</a:t>
            </a:r>
          </a:p>
        </p:txBody>
      </p:sp>
    </p:spTree>
    <p:extLst>
      <p:ext uri="{BB962C8B-B14F-4D97-AF65-F5344CB8AC3E}">
        <p14:creationId xmlns:p14="http://schemas.microsoft.com/office/powerpoint/2010/main" val="16400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38610-664D-71F6-D15B-5A807489F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18" y="909576"/>
            <a:ext cx="10405163" cy="58150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E9D18A-60A8-4EA0-6E90-B6396C60C499}"/>
              </a:ext>
            </a:extLst>
          </p:cNvPr>
          <p:cNvSpPr txBox="1"/>
          <p:nvPr/>
        </p:nvSpPr>
        <p:spPr>
          <a:xfrm>
            <a:off x="9334500" y="1663700"/>
            <a:ext cx="1397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/>
              <a:t>29000 m3/d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5235F5-3BAA-5E60-841B-35D4347D4DCB}"/>
              </a:ext>
            </a:extLst>
          </p:cNvPr>
          <p:cNvSpPr txBox="1"/>
          <p:nvPr/>
        </p:nvSpPr>
        <p:spPr>
          <a:xfrm>
            <a:off x="9901581" y="2294066"/>
            <a:ext cx="13503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/>
              <a:t>4000 km3/d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365A729-84D3-5198-2A79-BB075D6B4021}"/>
              </a:ext>
            </a:extLst>
          </p:cNvPr>
          <p:cNvSpPr/>
          <p:nvPr/>
        </p:nvSpPr>
        <p:spPr>
          <a:xfrm>
            <a:off x="8509000" y="2834683"/>
            <a:ext cx="2742922" cy="3007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7C012E4-3BB6-D155-5C7E-F92AA085C8EF}"/>
              </a:ext>
            </a:extLst>
          </p:cNvPr>
          <p:cNvSpPr txBox="1"/>
          <p:nvPr/>
        </p:nvSpPr>
        <p:spPr>
          <a:xfrm>
            <a:off x="9302413" y="2879311"/>
            <a:ext cx="11560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/>
              <a:t>987 Pozos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11C1789-D003-790F-F8F5-94D0208E2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029" y="3879009"/>
            <a:ext cx="2724150" cy="12192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7112B74-FA6F-4B5A-2B39-993AD3F5AF0A}"/>
              </a:ext>
            </a:extLst>
          </p:cNvPr>
          <p:cNvSpPr txBox="1"/>
          <p:nvPr/>
        </p:nvSpPr>
        <p:spPr>
          <a:xfrm>
            <a:off x="8966200" y="3379160"/>
            <a:ext cx="252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/>
              <a:t>GOR= 150-200 m3/m3</a:t>
            </a:r>
          </a:p>
        </p:txBody>
      </p:sp>
    </p:spTree>
    <p:extLst>
      <p:ext uri="{BB962C8B-B14F-4D97-AF65-F5344CB8AC3E}">
        <p14:creationId xmlns:p14="http://schemas.microsoft.com/office/powerpoint/2010/main" val="78863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7EA388A-B728-C7F0-B4B5-3B5C051A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865" y="1054306"/>
            <a:ext cx="11279199" cy="5925826"/>
          </a:xfrm>
          <a:prstGeom prst="rect">
            <a:avLst/>
          </a:prstGeom>
        </p:spPr>
      </p:pic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25F53E1D-67A3-4643-966F-E7962C8D6600}"/>
              </a:ext>
            </a:extLst>
          </p:cNvPr>
          <p:cNvSpPr txBox="1">
            <a:spLocks/>
          </p:cNvSpPr>
          <p:nvPr/>
        </p:nvSpPr>
        <p:spPr>
          <a:xfrm>
            <a:off x="10772363" y="6718121"/>
            <a:ext cx="239364" cy="12311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s-ES"/>
            </a:defPPr>
            <a:lvl1pPr marL="0" algn="ctr" defTabSz="914400" rtl="0" eaLnBrk="1" latinLnBrk="0" hangingPunct="1">
              <a:defRPr sz="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5A11A-082C-4390-AEFC-B50248F6441F}" type="slidenum">
              <a:rPr lang="es-AR" sz="800"/>
              <a:pPr/>
              <a:t>3</a:t>
            </a:fld>
            <a:endParaRPr lang="es-AR" sz="800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F404FC09-840A-E4AF-23F3-8A3719A91F44}"/>
              </a:ext>
            </a:extLst>
          </p:cNvPr>
          <p:cNvSpPr txBox="1"/>
          <p:nvPr/>
        </p:nvSpPr>
        <p:spPr>
          <a:xfrm>
            <a:off x="11010651" y="6330580"/>
            <a:ext cx="1203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mes</a:t>
            </a:r>
          </a:p>
        </p:txBody>
      </p:sp>
      <p:grpSp>
        <p:nvGrpSpPr>
          <p:cNvPr id="97" name="Grupo 96">
            <a:extLst>
              <a:ext uri="{FF2B5EF4-FFF2-40B4-BE49-F238E27FC236}">
                <a16:creationId xmlns:a16="http://schemas.microsoft.com/office/drawing/2014/main" id="{46D3D514-275F-6E99-2204-5FD31F48196A}"/>
              </a:ext>
            </a:extLst>
          </p:cNvPr>
          <p:cNvGrpSpPr/>
          <p:nvPr/>
        </p:nvGrpSpPr>
        <p:grpSpPr>
          <a:xfrm>
            <a:off x="978040" y="1086408"/>
            <a:ext cx="3217566" cy="5306957"/>
            <a:chOff x="990740" y="1226108"/>
            <a:chExt cx="3217566" cy="5306957"/>
          </a:xfrm>
        </p:grpSpPr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88CA5832-2CD3-EE07-3384-D1D9E2873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6848" y="2821914"/>
              <a:ext cx="642402" cy="2847536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2BE07BF6-650F-4730-AC64-290A91119ACE}"/>
                </a:ext>
              </a:extLst>
            </p:cNvPr>
            <p:cNvGrpSpPr/>
            <p:nvPr/>
          </p:nvGrpSpPr>
          <p:grpSpPr>
            <a:xfrm>
              <a:off x="2598310" y="1497089"/>
              <a:ext cx="1254528" cy="1375625"/>
              <a:chOff x="-182975" y="-20538"/>
              <a:chExt cx="4438990" cy="6157708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3349B8BB-1EC5-4023-9CAD-308F49F87729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2975" y="3954040"/>
                <a:ext cx="3864610" cy="21831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9FBCC5C7-747B-448D-85AD-A576AE060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637204" y="-262205"/>
                <a:ext cx="3377143" cy="3860478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76A04CE0-5105-4EFF-8DDB-405663316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7624" y="3006820"/>
                <a:ext cx="1296144" cy="1200576"/>
              </a:xfrm>
              <a:prstGeom prst="rect">
                <a:avLst/>
              </a:prstGeom>
            </p:spPr>
          </p:pic>
        </p:grp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A1489F00-9B85-6239-1B40-336B0803AA05}"/>
                </a:ext>
              </a:extLst>
            </p:cNvPr>
            <p:cNvSpPr/>
            <p:nvPr/>
          </p:nvSpPr>
          <p:spPr>
            <a:xfrm>
              <a:off x="990740" y="1226108"/>
              <a:ext cx="3217566" cy="53069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5DCE3AED-0FF1-A0C7-299E-9724CD7C7DBB}"/>
                </a:ext>
              </a:extLst>
            </p:cNvPr>
            <p:cNvSpPr txBox="1"/>
            <p:nvPr/>
          </p:nvSpPr>
          <p:spPr>
            <a:xfrm>
              <a:off x="1344234" y="1285837"/>
              <a:ext cx="256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>
                  <a:solidFill>
                    <a:srgbClr val="00B050"/>
                  </a:solidFill>
                </a:rPr>
                <a:t>Surgente </a:t>
              </a:r>
              <a:r>
                <a:rPr lang="es-AR" b="1" dirty="0" err="1">
                  <a:solidFill>
                    <a:srgbClr val="00B050"/>
                  </a:solidFill>
                </a:rPr>
                <a:t>Casing</a:t>
              </a:r>
              <a:endParaRPr lang="es-AR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8" name="Grupo 97">
            <a:extLst>
              <a:ext uri="{FF2B5EF4-FFF2-40B4-BE49-F238E27FC236}">
                <a16:creationId xmlns:a16="http://schemas.microsoft.com/office/drawing/2014/main" id="{817D5C04-F9A2-7DD6-C089-6BA6E56AAAD1}"/>
              </a:ext>
            </a:extLst>
          </p:cNvPr>
          <p:cNvGrpSpPr/>
          <p:nvPr/>
        </p:nvGrpSpPr>
        <p:grpSpPr>
          <a:xfrm>
            <a:off x="4220888" y="1086407"/>
            <a:ext cx="3652237" cy="5306957"/>
            <a:chOff x="4229385" y="1216191"/>
            <a:chExt cx="3652237" cy="5306957"/>
          </a:xfrm>
        </p:grpSpPr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90D22D13-55F2-038B-8F57-19A2E37CE3B7}"/>
                </a:ext>
              </a:extLst>
            </p:cNvPr>
            <p:cNvGrpSpPr/>
            <p:nvPr/>
          </p:nvGrpSpPr>
          <p:grpSpPr>
            <a:xfrm>
              <a:off x="5810133" y="1710375"/>
              <a:ext cx="1178813" cy="1194250"/>
              <a:chOff x="3994431" y="-1446719"/>
              <a:chExt cx="1178813" cy="1194250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BC836092-D7E0-4FE8-843A-236D4C301E28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8264" y="-1446719"/>
                <a:ext cx="914980" cy="7192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  <p:pic>
            <p:nvPicPr>
              <p:cNvPr id="50" name="Imagen 49">
                <a:extLst>
                  <a:ext uri="{FF2B5EF4-FFF2-40B4-BE49-F238E27FC236}">
                    <a16:creationId xmlns:a16="http://schemas.microsoft.com/office/drawing/2014/main" id="{A1765874-BD7A-4BFD-D6E4-C9F75A300388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4431" y="-740178"/>
                <a:ext cx="1092199" cy="4877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B6F1BE10-6F8C-9180-A600-CA49693F79EC}"/>
                </a:ext>
              </a:extLst>
            </p:cNvPr>
            <p:cNvSpPr txBox="1"/>
            <p:nvPr/>
          </p:nvSpPr>
          <p:spPr>
            <a:xfrm>
              <a:off x="5312488" y="1266290"/>
              <a:ext cx="256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b="1" dirty="0">
                  <a:solidFill>
                    <a:srgbClr val="0070C0"/>
                  </a:solidFill>
                </a:rPr>
                <a:t>Surgente </a:t>
              </a:r>
              <a:r>
                <a:rPr lang="es-AR" b="1" dirty="0" err="1">
                  <a:solidFill>
                    <a:srgbClr val="0070C0"/>
                  </a:solidFill>
                </a:rPr>
                <a:t>Tubing</a:t>
              </a:r>
              <a:endParaRPr lang="es-AR" b="1" dirty="0">
                <a:solidFill>
                  <a:srgbClr val="0070C0"/>
                </a:solidFill>
              </a:endParaRPr>
            </a:p>
          </p:txBody>
        </p:sp>
        <p:grpSp>
          <p:nvGrpSpPr>
            <p:cNvPr id="93" name="Grupo 92">
              <a:extLst>
                <a:ext uri="{FF2B5EF4-FFF2-40B4-BE49-F238E27FC236}">
                  <a16:creationId xmlns:a16="http://schemas.microsoft.com/office/drawing/2014/main" id="{BAB47585-C9BB-D65D-BC23-9AAC921BF5A1}"/>
                </a:ext>
              </a:extLst>
            </p:cNvPr>
            <p:cNvGrpSpPr/>
            <p:nvPr/>
          </p:nvGrpSpPr>
          <p:grpSpPr>
            <a:xfrm>
              <a:off x="6173199" y="2904625"/>
              <a:ext cx="642402" cy="2847536"/>
              <a:chOff x="-1132207" y="7764561"/>
              <a:chExt cx="642402" cy="2847536"/>
            </a:xfrm>
          </p:grpSpPr>
          <p:pic>
            <p:nvPicPr>
              <p:cNvPr id="85" name="Imagen 84">
                <a:extLst>
                  <a:ext uri="{FF2B5EF4-FFF2-40B4-BE49-F238E27FC236}">
                    <a16:creationId xmlns:a16="http://schemas.microsoft.com/office/drawing/2014/main" id="{1B14DD3C-8E13-F367-B553-099C8D28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32207" y="7764561"/>
                <a:ext cx="642402" cy="2847536"/>
              </a:xfrm>
              <a:prstGeom prst="rect">
                <a:avLst/>
              </a:prstGeom>
            </p:spPr>
          </p:pic>
          <p:sp>
            <p:nvSpPr>
              <p:cNvPr id="84" name="Rectángulo 83">
                <a:extLst>
                  <a:ext uri="{FF2B5EF4-FFF2-40B4-BE49-F238E27FC236}">
                    <a16:creationId xmlns:a16="http://schemas.microsoft.com/office/drawing/2014/main" id="{AA1237CF-1EB3-7C50-A38D-7962447955D9}"/>
                  </a:ext>
                </a:extLst>
              </p:cNvPr>
              <p:cNvSpPr/>
              <p:nvPr/>
            </p:nvSpPr>
            <p:spPr>
              <a:xfrm>
                <a:off x="-959985" y="7827016"/>
                <a:ext cx="107423" cy="23116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6" name="Rectángulo 85">
                <a:extLst>
                  <a:ext uri="{FF2B5EF4-FFF2-40B4-BE49-F238E27FC236}">
                    <a16:creationId xmlns:a16="http://schemas.microsoft.com/office/drawing/2014/main" id="{5BC59CDD-AACF-2C5E-9DA0-F3700C8E0E66}"/>
                  </a:ext>
                </a:extLst>
              </p:cNvPr>
              <p:cNvSpPr/>
              <p:nvPr/>
            </p:nvSpPr>
            <p:spPr>
              <a:xfrm>
                <a:off x="-841074" y="9653341"/>
                <a:ext cx="45719" cy="60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7" name="Rectángulo 86">
                <a:extLst>
                  <a:ext uri="{FF2B5EF4-FFF2-40B4-BE49-F238E27FC236}">
                    <a16:creationId xmlns:a16="http://schemas.microsoft.com/office/drawing/2014/main" id="{8C220BD7-2844-0659-77D6-A981550AD8B5}"/>
                  </a:ext>
                </a:extLst>
              </p:cNvPr>
              <p:cNvSpPr/>
              <p:nvPr/>
            </p:nvSpPr>
            <p:spPr>
              <a:xfrm>
                <a:off x="-1017191" y="9653341"/>
                <a:ext cx="45719" cy="60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69" name="Rectángulo: esquinas redondeadas 68">
              <a:extLst>
                <a:ext uri="{FF2B5EF4-FFF2-40B4-BE49-F238E27FC236}">
                  <a16:creationId xmlns:a16="http://schemas.microsoft.com/office/drawing/2014/main" id="{666B934D-6A66-D80C-60A9-DD1E1805AFBB}"/>
                </a:ext>
              </a:extLst>
            </p:cNvPr>
            <p:cNvSpPr/>
            <p:nvPr/>
          </p:nvSpPr>
          <p:spPr>
            <a:xfrm>
              <a:off x="4229385" y="1216191"/>
              <a:ext cx="3204057" cy="53069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6825A27A-8DBC-042B-00EB-DE7FBE95808E}"/>
              </a:ext>
            </a:extLst>
          </p:cNvPr>
          <p:cNvGrpSpPr/>
          <p:nvPr/>
        </p:nvGrpSpPr>
        <p:grpSpPr>
          <a:xfrm>
            <a:off x="7453067" y="1086409"/>
            <a:ext cx="4047837" cy="5306957"/>
            <a:chOff x="7453067" y="1162609"/>
            <a:chExt cx="4047837" cy="5306957"/>
          </a:xfrm>
        </p:grpSpPr>
        <p:grpSp>
          <p:nvGrpSpPr>
            <p:cNvPr id="92" name="Grupo 91">
              <a:extLst>
                <a:ext uri="{FF2B5EF4-FFF2-40B4-BE49-F238E27FC236}">
                  <a16:creationId xmlns:a16="http://schemas.microsoft.com/office/drawing/2014/main" id="{FA019DEB-9364-975B-EEDE-5A415B36127B}"/>
                </a:ext>
              </a:extLst>
            </p:cNvPr>
            <p:cNvGrpSpPr/>
            <p:nvPr/>
          </p:nvGrpSpPr>
          <p:grpSpPr>
            <a:xfrm>
              <a:off x="10006520" y="3116850"/>
              <a:ext cx="642402" cy="2847536"/>
              <a:chOff x="-1414368" y="6236593"/>
              <a:chExt cx="642402" cy="2847536"/>
            </a:xfrm>
          </p:grpSpPr>
          <p:pic>
            <p:nvPicPr>
              <p:cNvPr id="88" name="Imagen 87">
                <a:extLst>
                  <a:ext uri="{FF2B5EF4-FFF2-40B4-BE49-F238E27FC236}">
                    <a16:creationId xmlns:a16="http://schemas.microsoft.com/office/drawing/2014/main" id="{51BFE6CA-FE56-9D31-41F3-899ECF611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414368" y="6236593"/>
                <a:ext cx="642402" cy="2847536"/>
              </a:xfrm>
              <a:prstGeom prst="rect">
                <a:avLst/>
              </a:prstGeom>
            </p:spPr>
          </p:pic>
          <p:sp>
            <p:nvSpPr>
              <p:cNvPr id="89" name="Rectángulo 88">
                <a:extLst>
                  <a:ext uri="{FF2B5EF4-FFF2-40B4-BE49-F238E27FC236}">
                    <a16:creationId xmlns:a16="http://schemas.microsoft.com/office/drawing/2014/main" id="{3B5340C1-FA58-9368-B15E-EE2BAD9DC3A6}"/>
                  </a:ext>
                </a:extLst>
              </p:cNvPr>
              <p:cNvSpPr/>
              <p:nvPr/>
            </p:nvSpPr>
            <p:spPr>
              <a:xfrm>
                <a:off x="-1256523" y="6303226"/>
                <a:ext cx="107423" cy="23116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pic>
            <p:nvPicPr>
              <p:cNvPr id="83" name="Imagen 82">
                <a:extLst>
                  <a:ext uri="{FF2B5EF4-FFF2-40B4-BE49-F238E27FC236}">
                    <a16:creationId xmlns:a16="http://schemas.microsoft.com/office/drawing/2014/main" id="{9A5F7DA8-A984-8790-7EBA-2C59673C4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-1235230" y="6244207"/>
                <a:ext cx="71672" cy="2311648"/>
              </a:xfrm>
              <a:prstGeom prst="rect">
                <a:avLst/>
              </a:prstGeom>
            </p:spPr>
          </p:pic>
          <p:sp>
            <p:nvSpPr>
              <p:cNvPr id="90" name="Rectángulo 89">
                <a:extLst>
                  <a:ext uri="{FF2B5EF4-FFF2-40B4-BE49-F238E27FC236}">
                    <a16:creationId xmlns:a16="http://schemas.microsoft.com/office/drawing/2014/main" id="{55531D78-8942-7AD7-AEE2-C4DE31F7619C}"/>
                  </a:ext>
                </a:extLst>
              </p:cNvPr>
              <p:cNvSpPr/>
              <p:nvPr/>
            </p:nvSpPr>
            <p:spPr>
              <a:xfrm>
                <a:off x="-1138825" y="8524547"/>
                <a:ext cx="45719" cy="60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91" name="Rectángulo 90">
                <a:extLst>
                  <a:ext uri="{FF2B5EF4-FFF2-40B4-BE49-F238E27FC236}">
                    <a16:creationId xmlns:a16="http://schemas.microsoft.com/office/drawing/2014/main" id="{A6B15FD2-0EC3-6580-931B-C7071D614FF3}"/>
                  </a:ext>
                </a:extLst>
              </p:cNvPr>
              <p:cNvSpPr/>
              <p:nvPr/>
            </p:nvSpPr>
            <p:spPr>
              <a:xfrm>
                <a:off x="-1302242" y="8524547"/>
                <a:ext cx="45719" cy="608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C3A488CC-7D45-6CA7-ABEE-5568AA0A1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1982" y="1605523"/>
              <a:ext cx="2286940" cy="1547968"/>
            </a:xfrm>
            <a:prstGeom prst="rect">
              <a:avLst/>
            </a:prstGeom>
          </p:spPr>
        </p:pic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643D8E3D-8C5D-65FF-1415-950D1C5AF111}"/>
                </a:ext>
              </a:extLst>
            </p:cNvPr>
            <p:cNvSpPr txBox="1"/>
            <p:nvPr/>
          </p:nvSpPr>
          <p:spPr>
            <a:xfrm>
              <a:off x="8548139" y="1162609"/>
              <a:ext cx="2569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solidFill>
                    <a:srgbClr val="C00000"/>
                  </a:solidFill>
                </a:rPr>
                <a:t>Bombeo Mecánico</a:t>
              </a:r>
            </a:p>
          </p:txBody>
        </p:sp>
        <p:sp>
          <p:nvSpPr>
            <p:cNvPr id="70" name="Rectángulo: esquinas redondeadas 69">
              <a:extLst>
                <a:ext uri="{FF2B5EF4-FFF2-40B4-BE49-F238E27FC236}">
                  <a16:creationId xmlns:a16="http://schemas.microsoft.com/office/drawing/2014/main" id="{77B24CC0-CF19-5EEC-7AF4-12B786C8CEEE}"/>
                </a:ext>
              </a:extLst>
            </p:cNvPr>
            <p:cNvSpPr/>
            <p:nvPr/>
          </p:nvSpPr>
          <p:spPr>
            <a:xfrm>
              <a:off x="7453067" y="1162609"/>
              <a:ext cx="4047837" cy="5306957"/>
            </a:xfrm>
            <a:prstGeom prst="roundRect">
              <a:avLst/>
            </a:prstGeom>
            <a:solidFill>
              <a:srgbClr val="FFC0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8782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agua, playa, viejo&#10;&#10;Descripción generada automáticamente">
            <a:extLst>
              <a:ext uri="{FF2B5EF4-FFF2-40B4-BE49-F238E27FC236}">
                <a16:creationId xmlns:a16="http://schemas.microsoft.com/office/drawing/2014/main" id="{6795A017-FF18-2BC3-DC02-F8EDAF5CE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/>
          <a:stretch/>
        </p:blipFill>
        <p:spPr>
          <a:xfrm>
            <a:off x="451262" y="2022545"/>
            <a:ext cx="4074969" cy="480131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3EA3114-33CE-FFC2-34AC-CAE094816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6"/>
          <a:stretch/>
        </p:blipFill>
        <p:spPr bwMode="auto">
          <a:xfrm>
            <a:off x="4703941" y="2035809"/>
            <a:ext cx="3057066" cy="478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A824106-BDA0-D2B1-885D-E0B9CBC3E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87" y="2035809"/>
            <a:ext cx="3931155" cy="2838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2C2CEEDF-6951-63D0-4FBA-BF92626D52B4}"/>
              </a:ext>
            </a:extLst>
          </p:cNvPr>
          <p:cNvSpPr txBox="1"/>
          <p:nvPr/>
        </p:nvSpPr>
        <p:spPr>
          <a:xfrm>
            <a:off x="8006823" y="1532185"/>
            <a:ext cx="263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Curva de </a:t>
            </a:r>
            <a:r>
              <a:rPr lang="es-AR" dirty="0" err="1"/>
              <a:t>Drawdown</a:t>
            </a:r>
            <a:endParaRPr lang="es-AR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FF05A59-4CC8-0237-5D3C-09EA1079BF9D}"/>
              </a:ext>
            </a:extLst>
          </p:cNvPr>
          <p:cNvSpPr txBox="1">
            <a:spLocks/>
          </p:cNvSpPr>
          <p:nvPr/>
        </p:nvSpPr>
        <p:spPr>
          <a:xfrm>
            <a:off x="643155" y="656803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00B050"/>
                </a:solidFill>
              </a:rPr>
              <a:t>Surgencia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65E41A-D869-34F2-254C-CBA2EFFC85A8}"/>
              </a:ext>
            </a:extLst>
          </p:cNvPr>
          <p:cNvSpPr txBox="1"/>
          <p:nvPr/>
        </p:nvSpPr>
        <p:spPr>
          <a:xfrm>
            <a:off x="643155" y="1255186"/>
            <a:ext cx="5612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Arenamiento</a:t>
            </a:r>
            <a:r>
              <a:rPr lang="es-AR" sz="2400" b="1" dirty="0"/>
              <a:t> – Aperturas y cierres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25C26EC-81F1-E081-D052-8A3EFD4233A0}"/>
              </a:ext>
            </a:extLst>
          </p:cNvPr>
          <p:cNvSpPr txBox="1"/>
          <p:nvPr/>
        </p:nvSpPr>
        <p:spPr>
          <a:xfrm>
            <a:off x="7985487" y="5059680"/>
            <a:ext cx="39311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Seguimiento curva de </a:t>
            </a:r>
            <a:r>
              <a:rPr lang="es-AR" dirty="0" err="1"/>
              <a:t>Drawdown</a:t>
            </a: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Aperturas y cierres suaves (orificio)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Cierres operativos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Programación de cierres por topeo de instalaciones o ductos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8620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>
            <a:extLst>
              <a:ext uri="{FF2B5EF4-FFF2-40B4-BE49-F238E27FC236}">
                <a16:creationId xmlns:a16="http://schemas.microsoft.com/office/drawing/2014/main" id="{A6F178DE-44C1-CF43-9360-00AB14B49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 t="20618" b="7273"/>
          <a:stretch/>
        </p:blipFill>
        <p:spPr bwMode="auto">
          <a:xfrm>
            <a:off x="8382000" y="2049805"/>
            <a:ext cx="3508602" cy="45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7EBC4769-C976-D90A-AE32-CB58873C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" y="4322023"/>
            <a:ext cx="2080306" cy="230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ED313714-393D-A969-6EA5-83E49248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" y="1881386"/>
            <a:ext cx="2080306" cy="2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4D302E-2189-3CDD-B33E-344A229053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694"/>
          <a:stretch/>
        </p:blipFill>
        <p:spPr>
          <a:xfrm>
            <a:off x="2566698" y="1881386"/>
            <a:ext cx="3063203" cy="266366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F642BF7-F7F3-CB0B-20E8-D31C1093FB2F}"/>
              </a:ext>
            </a:extLst>
          </p:cNvPr>
          <p:cNvSpPr txBox="1">
            <a:spLocks/>
          </p:cNvSpPr>
          <p:nvPr/>
        </p:nvSpPr>
        <p:spPr>
          <a:xfrm>
            <a:off x="650296" y="496742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00B050"/>
                </a:solidFill>
              </a:rPr>
              <a:t>Surgencia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2C1B433-80B7-0CD2-662A-6664EEB754EB}"/>
              </a:ext>
            </a:extLst>
          </p:cNvPr>
          <p:cNvSpPr txBox="1"/>
          <p:nvPr/>
        </p:nvSpPr>
        <p:spPr>
          <a:xfrm>
            <a:off x="650295" y="1124291"/>
            <a:ext cx="740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Integridad – Metalografía y Selección de Elastómeros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8154625-A8C8-7C9E-268F-CDECA9377835}"/>
              </a:ext>
            </a:extLst>
          </p:cNvPr>
          <p:cNvSpPr txBox="1"/>
          <p:nvPr/>
        </p:nvSpPr>
        <p:spPr>
          <a:xfrm>
            <a:off x="2080500" y="4995045"/>
            <a:ext cx="4942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Compuesto y dureza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Ensayos: Descompresión rápida, Envejecimiento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Certificados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Espacio del alojamiento del </a:t>
            </a:r>
            <a:r>
              <a:rPr lang="es-AR" dirty="0" err="1"/>
              <a:t>oring</a:t>
            </a:r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Selección en base a contenido aromáticos, CO2, H2S</a:t>
            </a:r>
          </a:p>
        </p:txBody>
      </p:sp>
    </p:spTree>
    <p:extLst>
      <p:ext uri="{BB962C8B-B14F-4D97-AF65-F5344CB8AC3E}">
        <p14:creationId xmlns:p14="http://schemas.microsoft.com/office/powerpoint/2010/main" val="234383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2E397E3-6ECE-28D0-CF52-CB249245D926}"/>
              </a:ext>
            </a:extLst>
          </p:cNvPr>
          <p:cNvGrpSpPr/>
          <p:nvPr/>
        </p:nvGrpSpPr>
        <p:grpSpPr>
          <a:xfrm>
            <a:off x="334318" y="1521420"/>
            <a:ext cx="3168352" cy="5336580"/>
            <a:chOff x="423218" y="1086535"/>
            <a:chExt cx="3168352" cy="533658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516A1BD5-CAAF-40A5-B4A8-BA5FC364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218" y="1086535"/>
              <a:ext cx="3168352" cy="5268852"/>
            </a:xfrm>
            <a:prstGeom prst="rect">
              <a:avLst/>
            </a:prstGeom>
          </p:spPr>
        </p:pic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596DD82-8BC5-44AE-BABD-F8D3E6E02A5B}"/>
                </a:ext>
              </a:extLst>
            </p:cNvPr>
            <p:cNvSpPr txBox="1"/>
            <p:nvPr/>
          </p:nvSpPr>
          <p:spPr>
            <a:xfrm>
              <a:off x="2198018" y="4487789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Max: 34.3% @1640 m 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7B7EB835-A180-46CF-AF89-F0A9DC9D7B34}"/>
                </a:ext>
              </a:extLst>
            </p:cNvPr>
            <p:cNvSpPr/>
            <p:nvPr/>
          </p:nvSpPr>
          <p:spPr bwMode="auto">
            <a:xfrm>
              <a:off x="1261914" y="3767708"/>
              <a:ext cx="936104" cy="158417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Verdana" pitchFamily="1" charset="0"/>
              </a:endParaRPr>
            </a:p>
          </p:txBody>
        </p:sp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606842CF-19B0-458B-A9F5-90E293E782CE}"/>
                </a:ext>
              </a:extLst>
            </p:cNvPr>
            <p:cNvSpPr/>
            <p:nvPr/>
          </p:nvSpPr>
          <p:spPr bwMode="auto">
            <a:xfrm>
              <a:off x="1261914" y="5724324"/>
              <a:ext cx="936104" cy="554831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Verdana" pitchFamily="1" charset="0"/>
              </a:endParaRPr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A34D1372-35ED-4F33-88B0-2ECE9B62CCD2}"/>
                </a:ext>
              </a:extLst>
            </p:cNvPr>
            <p:cNvSpPr txBox="1"/>
            <p:nvPr/>
          </p:nvSpPr>
          <p:spPr>
            <a:xfrm>
              <a:off x="2237997" y="5961450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Max: 29.3% @2474 m </a:t>
              </a:r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EAF4074F-D2B0-4CB1-907B-4F6054C0B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69" y="238645"/>
            <a:ext cx="819030" cy="31832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C73B453-B031-E595-268F-D8A7C73A57D4}"/>
              </a:ext>
            </a:extLst>
          </p:cNvPr>
          <p:cNvSpPr txBox="1"/>
          <p:nvPr/>
        </p:nvSpPr>
        <p:spPr>
          <a:xfrm>
            <a:off x="2761165" y="1871749"/>
            <a:ext cx="8643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AR" sz="1800" dirty="0"/>
              <a:t>Bajar TBG a tiempo cero en zonas nuevas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AR" dirty="0"/>
              <a:t>Establecer plan de monitoreo cuando hay surgencia por </a:t>
            </a:r>
            <a:r>
              <a:rPr lang="es-AR" dirty="0" err="1"/>
              <a:t>Casing</a:t>
            </a:r>
            <a:endParaRPr lang="es-AR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AR" dirty="0"/>
              <a:t>Definir la máxima penetración aceptable para definir bajada de TBG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AR" dirty="0"/>
              <a:t>Establecer periodicidad de monitoreo de acuerdo a Velocidad corrosión   </a:t>
            </a:r>
            <a:endParaRPr lang="es-AR" sz="18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B50FE7C-54FB-7178-07DA-8BA0097DB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874" y="4104583"/>
            <a:ext cx="4768404" cy="2559511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70E40AD2-11D1-16FA-B667-F90B88517569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00B050"/>
                </a:solidFill>
              </a:rPr>
              <a:t>Surgencia por </a:t>
            </a:r>
            <a:r>
              <a:rPr lang="es-AR" dirty="0" err="1">
                <a:solidFill>
                  <a:srgbClr val="00B050"/>
                </a:solidFill>
              </a:rPr>
              <a:t>Casing</a:t>
            </a:r>
            <a:endParaRPr lang="es-AR" dirty="0">
              <a:solidFill>
                <a:srgbClr val="00B050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2E177B0-70DF-92CC-D322-589637E44D8B}"/>
              </a:ext>
            </a:extLst>
          </p:cNvPr>
          <p:cNvSpPr txBox="1"/>
          <p:nvPr/>
        </p:nvSpPr>
        <p:spPr>
          <a:xfrm>
            <a:off x="830184" y="1104543"/>
            <a:ext cx="705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Integridad -Monitoreo Corrosión</a:t>
            </a:r>
          </a:p>
        </p:txBody>
      </p:sp>
    </p:spTree>
    <p:extLst>
      <p:ext uri="{BB962C8B-B14F-4D97-AF65-F5344CB8AC3E}">
        <p14:creationId xmlns:p14="http://schemas.microsoft.com/office/powerpoint/2010/main" val="134375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F22DC9-C3CA-C5B6-D529-E66E03ED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7" y="2189907"/>
            <a:ext cx="5627933" cy="4277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63EB6F-D79B-6124-D24D-525E1E43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2171054"/>
            <a:ext cx="6195767" cy="4283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6B09085-779A-2018-DAC3-B2CBE13ABF09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00B050"/>
                </a:solidFill>
              </a:rPr>
              <a:t>Surgencia por </a:t>
            </a:r>
            <a:r>
              <a:rPr lang="es-AR" dirty="0" err="1">
                <a:solidFill>
                  <a:srgbClr val="00B050"/>
                </a:solidFill>
              </a:rPr>
              <a:t>Casing</a:t>
            </a:r>
            <a:endParaRPr lang="es-AR" dirty="0">
              <a:solidFill>
                <a:srgbClr val="00B05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65F406-329F-4936-8B32-0E737FAC41E9}"/>
              </a:ext>
            </a:extLst>
          </p:cNvPr>
          <p:cNvSpPr txBox="1"/>
          <p:nvPr/>
        </p:nvSpPr>
        <p:spPr>
          <a:xfrm>
            <a:off x="830184" y="1104543"/>
            <a:ext cx="3782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¿Cuándo bajar el </a:t>
            </a:r>
            <a:r>
              <a:rPr lang="es-AR" sz="2400" b="1" dirty="0" err="1"/>
              <a:t>Tubing</a:t>
            </a:r>
            <a:r>
              <a:rPr lang="es-AR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022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9B34E33-330F-6441-9E11-1DC2BAC18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616" y="1671186"/>
            <a:ext cx="2940923" cy="4608912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76B6FDEB-47FC-F54D-29B6-C0947740B45B}"/>
              </a:ext>
            </a:extLst>
          </p:cNvPr>
          <p:cNvGrpSpPr/>
          <p:nvPr/>
        </p:nvGrpSpPr>
        <p:grpSpPr>
          <a:xfrm>
            <a:off x="98335" y="1464529"/>
            <a:ext cx="1765165" cy="3197165"/>
            <a:chOff x="98335" y="1464529"/>
            <a:chExt cx="1765165" cy="319716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372F84F-DA9D-26CD-B032-A6D615EEE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864" y="1533821"/>
              <a:ext cx="1635636" cy="3127873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42F9352-82BA-B964-EA3C-917B489D9A26}"/>
                </a:ext>
              </a:extLst>
            </p:cNvPr>
            <p:cNvSpPr txBox="1"/>
            <p:nvPr/>
          </p:nvSpPr>
          <p:spPr>
            <a:xfrm>
              <a:off x="98335" y="1464529"/>
              <a:ext cx="1377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/>
                <a:t>Cinta Calefactora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D1189CE-44FC-1312-4420-117D0B6F08CB}"/>
              </a:ext>
            </a:extLst>
          </p:cNvPr>
          <p:cNvGrpSpPr/>
          <p:nvPr/>
        </p:nvGrpSpPr>
        <p:grpSpPr>
          <a:xfrm>
            <a:off x="975114" y="4715154"/>
            <a:ext cx="2318112" cy="1958281"/>
            <a:chOff x="975114" y="4715154"/>
            <a:chExt cx="2318112" cy="195828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FCE92F6-A944-3FAA-AA10-594A8239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942" y="5159610"/>
              <a:ext cx="2270284" cy="1513825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18EAB1C-BBC7-026C-B951-73CB26CDD309}"/>
                </a:ext>
              </a:extLst>
            </p:cNvPr>
            <p:cNvSpPr txBox="1"/>
            <p:nvPr/>
          </p:nvSpPr>
          <p:spPr>
            <a:xfrm>
              <a:off x="975114" y="4715154"/>
              <a:ext cx="1377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/>
                <a:t>Inyección Químicos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DDEAD95-83F7-4852-6BA6-55E426168E23}"/>
              </a:ext>
            </a:extLst>
          </p:cNvPr>
          <p:cNvGrpSpPr/>
          <p:nvPr/>
        </p:nvGrpSpPr>
        <p:grpSpPr>
          <a:xfrm>
            <a:off x="2158084" y="184565"/>
            <a:ext cx="1847260" cy="2981144"/>
            <a:chOff x="2158084" y="184565"/>
            <a:chExt cx="1847260" cy="298114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69BFE5C-36B1-DFFD-A9E0-E5C6DAF4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7788" y="815741"/>
              <a:ext cx="1076228" cy="2349968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23B50D5-9D61-02DD-57BE-0BF027672617}"/>
                </a:ext>
              </a:extLst>
            </p:cNvPr>
            <p:cNvSpPr txBox="1"/>
            <p:nvPr/>
          </p:nvSpPr>
          <p:spPr>
            <a:xfrm>
              <a:off x="2158084" y="184565"/>
              <a:ext cx="1847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 err="1"/>
                <a:t>Desparafinador</a:t>
              </a:r>
              <a:r>
                <a:rPr lang="es-AR" dirty="0"/>
                <a:t> Magnético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20C31BE8-E4F7-4CD1-0A61-5BF27F60F74D}"/>
              </a:ext>
            </a:extLst>
          </p:cNvPr>
          <p:cNvGrpSpPr/>
          <p:nvPr/>
        </p:nvGrpSpPr>
        <p:grpSpPr>
          <a:xfrm>
            <a:off x="7091425" y="139924"/>
            <a:ext cx="2462557" cy="2513793"/>
            <a:chOff x="7091425" y="139924"/>
            <a:chExt cx="2462557" cy="2513793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B3D4724-6B55-6B11-5536-C93EDDFD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2811" y="835370"/>
              <a:ext cx="1814857" cy="1818347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E46C8E9-D3D0-CB4F-3C38-8CBC1FC56EB0}"/>
                </a:ext>
              </a:extLst>
            </p:cNvPr>
            <p:cNvSpPr txBox="1"/>
            <p:nvPr/>
          </p:nvSpPr>
          <p:spPr>
            <a:xfrm>
              <a:off x="7091425" y="139924"/>
              <a:ext cx="2462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/>
                <a:t>TBG con Recubrimiento interno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EC83762-8F8E-A3CA-ED9F-D2F839B47C3A}"/>
              </a:ext>
            </a:extLst>
          </p:cNvPr>
          <p:cNvGrpSpPr/>
          <p:nvPr/>
        </p:nvGrpSpPr>
        <p:grpSpPr>
          <a:xfrm>
            <a:off x="9203215" y="833286"/>
            <a:ext cx="2620371" cy="1410952"/>
            <a:chOff x="9203215" y="833286"/>
            <a:chExt cx="2620371" cy="141095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D3CFEDB-D56D-939C-F438-30F9CD596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51301">
              <a:off x="9807362" y="1092110"/>
              <a:ext cx="2016224" cy="1152128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FBA3EDF-880E-E044-59CA-60613E0B026C}"/>
                </a:ext>
              </a:extLst>
            </p:cNvPr>
            <p:cNvSpPr txBox="1"/>
            <p:nvPr/>
          </p:nvSpPr>
          <p:spPr>
            <a:xfrm>
              <a:off x="9203215" y="833286"/>
              <a:ext cx="2462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/>
                <a:t>Centralizadores Rascadores 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EE81993-A2AF-B4B9-B513-343F0BDC8CC8}"/>
              </a:ext>
            </a:extLst>
          </p:cNvPr>
          <p:cNvGrpSpPr/>
          <p:nvPr/>
        </p:nvGrpSpPr>
        <p:grpSpPr>
          <a:xfrm>
            <a:off x="7200438" y="3652477"/>
            <a:ext cx="3558528" cy="2924882"/>
            <a:chOff x="7200438" y="3652477"/>
            <a:chExt cx="3558528" cy="292488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0C64172-DA22-F150-76C0-3A728ED96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8541" y="4217148"/>
              <a:ext cx="3400425" cy="2360211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BD5F63D-7AD0-F6BA-E6EA-CEDC58202F3E}"/>
                </a:ext>
              </a:extLst>
            </p:cNvPr>
            <p:cNvSpPr txBox="1"/>
            <p:nvPr/>
          </p:nvSpPr>
          <p:spPr>
            <a:xfrm>
              <a:off x="7200438" y="3652477"/>
              <a:ext cx="2105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algn="ctr">
                <a:defRPr b="1" u="sng">
                  <a:solidFill>
                    <a:srgbClr val="FF0000"/>
                  </a:solidFill>
                </a:defRPr>
              </a:lvl1pPr>
            </a:lstStyle>
            <a:p>
              <a:r>
                <a:rPr lang="es-AR" dirty="0" err="1"/>
                <a:t>Desparafinación</a:t>
              </a:r>
              <a:r>
                <a:rPr lang="es-AR" dirty="0"/>
                <a:t> con </a:t>
              </a:r>
              <a:r>
                <a:rPr lang="es-AR" dirty="0" err="1"/>
                <a:t>Slickline</a:t>
              </a:r>
              <a:endParaRPr lang="es-AR" dirty="0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0348405-CA0E-244C-CCCA-3ADB65DE8D02}"/>
              </a:ext>
            </a:extLst>
          </p:cNvPr>
          <p:cNvSpPr txBox="1"/>
          <p:nvPr/>
        </p:nvSpPr>
        <p:spPr>
          <a:xfrm>
            <a:off x="4275191" y="1058815"/>
            <a:ext cx="274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s-AR" sz="3600" dirty="0"/>
              <a:t>PARAFINA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C8F93AEF-45BE-301E-F7A5-8EA47343CAC4}"/>
              </a:ext>
            </a:extLst>
          </p:cNvPr>
          <p:cNvGrpSpPr/>
          <p:nvPr/>
        </p:nvGrpSpPr>
        <p:grpSpPr>
          <a:xfrm>
            <a:off x="9277349" y="2835596"/>
            <a:ext cx="2792238" cy="2080908"/>
            <a:chOff x="9277349" y="2835596"/>
            <a:chExt cx="2792238" cy="2080908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256C0AFB-2DB7-AD12-6272-3D1585EF7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7349" y="3215100"/>
              <a:ext cx="2792238" cy="1701404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989BC54-4609-B4D1-8CCF-6555D9088F16}"/>
                </a:ext>
              </a:extLst>
            </p:cNvPr>
            <p:cNvSpPr txBox="1"/>
            <p:nvPr/>
          </p:nvSpPr>
          <p:spPr>
            <a:xfrm>
              <a:off x="9442189" y="2835596"/>
              <a:ext cx="2462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u="sng" dirty="0">
                  <a:solidFill>
                    <a:srgbClr val="FF0000"/>
                  </a:solidFill>
                </a:rPr>
                <a:t>Hot </a:t>
              </a:r>
              <a:r>
                <a:rPr lang="es-AR" b="1" u="sng" dirty="0" err="1">
                  <a:solidFill>
                    <a:srgbClr val="FF0000"/>
                  </a:solidFill>
                </a:rPr>
                <a:t>Water</a:t>
              </a:r>
              <a:endParaRPr lang="es-AR" b="1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9C2B1CB9-E023-7E26-BD8C-0655BA601CAD}"/>
              </a:ext>
            </a:extLst>
          </p:cNvPr>
          <p:cNvSpPr/>
          <p:nvPr/>
        </p:nvSpPr>
        <p:spPr>
          <a:xfrm>
            <a:off x="7015251" y="0"/>
            <a:ext cx="2569404" cy="3034781"/>
          </a:xfrm>
          <a:prstGeom prst="ellipse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7057260-27BB-9DD9-6083-B3DEE9C3E778}"/>
              </a:ext>
            </a:extLst>
          </p:cNvPr>
          <p:cNvSpPr/>
          <p:nvPr/>
        </p:nvSpPr>
        <p:spPr>
          <a:xfrm>
            <a:off x="9530772" y="457199"/>
            <a:ext cx="2569404" cy="2099093"/>
          </a:xfrm>
          <a:prstGeom prst="ellipse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6F6420A7-AC82-B330-C4F9-7D05A67F5F68}"/>
              </a:ext>
            </a:extLst>
          </p:cNvPr>
          <p:cNvSpPr/>
          <p:nvPr/>
        </p:nvSpPr>
        <p:spPr>
          <a:xfrm>
            <a:off x="9040439" y="2813421"/>
            <a:ext cx="3151561" cy="2360212"/>
          </a:xfrm>
          <a:prstGeom prst="ellipse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0AD1AA6B-0856-0C2C-6B43-6DDA9A3D3AD1}"/>
              </a:ext>
            </a:extLst>
          </p:cNvPr>
          <p:cNvSpPr/>
          <p:nvPr/>
        </p:nvSpPr>
        <p:spPr>
          <a:xfrm>
            <a:off x="7091425" y="3459431"/>
            <a:ext cx="2338600" cy="3214004"/>
          </a:xfrm>
          <a:prstGeom prst="ellipse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3D2E8E7-1747-5F70-DB36-B0B4872B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25" y="1483508"/>
            <a:ext cx="7394414" cy="58932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954C14B-A81C-C256-2104-94562F9A2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7" y="2391419"/>
            <a:ext cx="5602872" cy="407742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4748EA7-DC7E-552B-CE9D-F6975C7E25E3}"/>
              </a:ext>
            </a:extLst>
          </p:cNvPr>
          <p:cNvSpPr txBox="1"/>
          <p:nvPr/>
        </p:nvSpPr>
        <p:spPr>
          <a:xfrm>
            <a:off x="-207910" y="1696997"/>
            <a:ext cx="424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s-AR" sz="3600" b="0" dirty="0">
                <a:solidFill>
                  <a:srgbClr val="00B0F0"/>
                </a:solidFill>
              </a:rPr>
              <a:t>BM 3 </a:t>
            </a:r>
            <a:r>
              <a:rPr lang="es-AR" sz="3600" b="0" dirty="0" err="1">
                <a:solidFill>
                  <a:srgbClr val="00B0F0"/>
                </a:solidFill>
              </a:rPr>
              <a:t>kpsi</a:t>
            </a:r>
            <a:endParaRPr lang="es-AR" sz="3600" b="0" dirty="0">
              <a:solidFill>
                <a:srgbClr val="00B0F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92CB43-4498-D864-39E0-86613CAC7D53}"/>
              </a:ext>
            </a:extLst>
          </p:cNvPr>
          <p:cNvSpPr txBox="1"/>
          <p:nvPr/>
        </p:nvSpPr>
        <p:spPr>
          <a:xfrm>
            <a:off x="5670469" y="1745088"/>
            <a:ext cx="424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 algn="ctr">
              <a:defRPr b="1" u="sng">
                <a:solidFill>
                  <a:srgbClr val="FF0000"/>
                </a:solidFill>
              </a:defRPr>
            </a:lvl1pPr>
          </a:lstStyle>
          <a:p>
            <a:r>
              <a:rPr lang="es-AR" sz="3600" b="0" dirty="0">
                <a:solidFill>
                  <a:srgbClr val="00B0F0"/>
                </a:solidFill>
              </a:rPr>
              <a:t>BM 10 </a:t>
            </a:r>
            <a:r>
              <a:rPr lang="es-AR" sz="3600" b="0" dirty="0" err="1">
                <a:solidFill>
                  <a:srgbClr val="00B0F0"/>
                </a:solidFill>
              </a:rPr>
              <a:t>kpsi</a:t>
            </a:r>
            <a:endParaRPr lang="es-AR" sz="3600" b="0" dirty="0">
              <a:solidFill>
                <a:srgbClr val="00B0F0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23C59C17-BD8C-B584-7055-8D9D393A4055}"/>
              </a:ext>
            </a:extLst>
          </p:cNvPr>
          <p:cNvSpPr txBox="1">
            <a:spLocks/>
          </p:cNvSpPr>
          <p:nvPr/>
        </p:nvSpPr>
        <p:spPr>
          <a:xfrm>
            <a:off x="650296" y="587136"/>
            <a:ext cx="10515600" cy="473075"/>
          </a:xfr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dirty="0">
                <a:solidFill>
                  <a:srgbClr val="C00000"/>
                </a:solidFill>
              </a:rPr>
              <a:t>Bombeo mecánico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F4A340A-5452-E508-DC39-C9810A7D7A2D}"/>
              </a:ext>
            </a:extLst>
          </p:cNvPr>
          <p:cNvSpPr txBox="1"/>
          <p:nvPr/>
        </p:nvSpPr>
        <p:spPr>
          <a:xfrm>
            <a:off x="830184" y="1104543"/>
            <a:ext cx="5938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/>
              <a:t>Aseguramiento BM ante Frac Hit</a:t>
            </a:r>
          </a:p>
        </p:txBody>
      </p:sp>
    </p:spTree>
    <p:extLst>
      <p:ext uri="{BB962C8B-B14F-4D97-AF65-F5344CB8AC3E}">
        <p14:creationId xmlns:p14="http://schemas.microsoft.com/office/powerpoint/2010/main" val="3307799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24489</TotalTime>
  <Words>422</Words>
  <Application>Microsoft Office PowerPoint</Application>
  <PresentationFormat>Panorámica</PresentationFormat>
  <Paragraphs>95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Tema de Office</vt:lpstr>
      <vt:lpstr>Mesa Redonda  Sistemas de Extracción en Vaca Muerta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CUNEO, IGNACIO AURELIO</cp:lastModifiedBy>
  <cp:revision>59</cp:revision>
  <dcterms:created xsi:type="dcterms:W3CDTF">2023-07-24T14:30:55Z</dcterms:created>
  <dcterms:modified xsi:type="dcterms:W3CDTF">2023-11-06T14:06:00Z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622c24-5861-4880-bcaa-37216e265fb3_Enabled">
    <vt:lpwstr>true</vt:lpwstr>
  </property>
  <property fmtid="{D5CDD505-2E9C-101B-9397-08002B2CF9AE}" pid="3" name="MSIP_Label_fb622c24-5861-4880-bcaa-37216e265fb3_SetDate">
    <vt:lpwstr>2023-11-06T14:06:00Z</vt:lpwstr>
  </property>
  <property fmtid="{D5CDD505-2E9C-101B-9397-08002B2CF9AE}" pid="4" name="MSIP_Label_fb622c24-5861-4880-bcaa-37216e265fb3_Method">
    <vt:lpwstr>Privileged</vt:lpwstr>
  </property>
  <property fmtid="{D5CDD505-2E9C-101B-9397-08002B2CF9AE}" pid="5" name="MSIP_Label_fb622c24-5861-4880-bcaa-37216e265fb3_Name">
    <vt:lpwstr>YPF - Publica</vt:lpwstr>
  </property>
  <property fmtid="{D5CDD505-2E9C-101B-9397-08002B2CF9AE}" pid="6" name="MSIP_Label_fb622c24-5861-4880-bcaa-37216e265fb3_SiteId">
    <vt:lpwstr>038018c3-616c-4b46-ad9b-aa9007f701b5</vt:lpwstr>
  </property>
  <property fmtid="{D5CDD505-2E9C-101B-9397-08002B2CF9AE}" pid="7" name="MSIP_Label_fb622c24-5861-4880-bcaa-37216e265fb3_ActionId">
    <vt:lpwstr>cc174804-232c-4913-8ced-f747b4caa7e0</vt:lpwstr>
  </property>
  <property fmtid="{D5CDD505-2E9C-101B-9397-08002B2CF9AE}" pid="8" name="MSIP_Label_fb622c24-5861-4880-bcaa-37216e265fb3_ContentBits">
    <vt:lpwstr>3</vt:lpwstr>
  </property>
</Properties>
</file>