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sldIdLst>
    <p:sldId id="256" r:id="rId6"/>
    <p:sldId id="294" r:id="rId7"/>
    <p:sldId id="257" r:id="rId8"/>
    <p:sldId id="281" r:id="rId9"/>
    <p:sldId id="258" r:id="rId10"/>
    <p:sldId id="259" r:id="rId11"/>
    <p:sldId id="271" r:id="rId12"/>
    <p:sldId id="260" r:id="rId13"/>
    <p:sldId id="274" r:id="rId14"/>
    <p:sldId id="290" r:id="rId15"/>
    <p:sldId id="288" r:id="rId16"/>
    <p:sldId id="264" r:id="rId17"/>
    <p:sldId id="287" r:id="rId18"/>
    <p:sldId id="277" r:id="rId19"/>
    <p:sldId id="278" r:id="rId20"/>
    <p:sldId id="291" r:id="rId21"/>
    <p:sldId id="284" r:id="rId22"/>
    <p:sldId id="270" r:id="rId23"/>
    <p:sldId id="292" r:id="rId2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6D35A-9DA1-F35A-1E7B-6C428FDB40E4}" name="Sirkku Hanski" initials="SH" userId="S::sirkku.hanski@kemira.com::260af4b3-c12b-4387-8761-68315c1fa8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 snapToGrid="0">
      <p:cViewPr>
        <p:scale>
          <a:sx n="90" d="100"/>
          <a:sy n="90" d="100"/>
        </p:scale>
        <p:origin x="298" y="-475"/>
      </p:cViewPr>
      <p:guideLst>
        <p:guide orient="horz" pos="2424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CFBA-452F-43C2-A085-238277F5E0E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2DD6-FFED-4ECF-98DE-A04AC15B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8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04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1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5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0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5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62DD6-FFED-4ECF-98DE-A04AC15B4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6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3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9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6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21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72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98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7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42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4/11/2023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72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pin@kemira.com" TargetMode="External"/><Relationship Id="rId2" Type="http://schemas.openxmlformats.org/officeDocument/2006/relationships/hyperlink" Target="mailto:luciana.bava@kemir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Mapping the impact of temperature and salinity on EOR polyacrylamide performance in reservoir and in produced water treatment</a:t>
            </a:r>
            <a:endParaRPr lang="es-A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Leena Nurmi, </a:t>
            </a:r>
            <a:r>
              <a:rPr lang="es-AR" u="sng" dirty="0"/>
              <a:t>Luciana Bava</a:t>
            </a:r>
            <a:r>
              <a:rPr lang="es-AR" dirty="0"/>
              <a:t>, Mehrdad Hesampour, Sirkku Hanski</a:t>
            </a:r>
          </a:p>
          <a:p>
            <a:endParaRPr lang="es-AR" sz="1000" dirty="0"/>
          </a:p>
          <a:p>
            <a:r>
              <a:rPr lang="es-AR" dirty="0">
                <a:hlinkClick r:id="rId2"/>
              </a:rPr>
              <a:t>luciana.bava@kemira.com</a:t>
            </a:r>
            <a:endParaRPr lang="es-AR" dirty="0"/>
          </a:p>
          <a:p>
            <a:r>
              <a:rPr lang="es-AR" dirty="0">
                <a:hlinkClick r:id="rId3"/>
              </a:rPr>
              <a:t>erica.pin@kemira.com</a:t>
            </a:r>
            <a:r>
              <a:rPr lang="es-AR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06A9FA6-E8CA-1990-8AD8-A622F96A8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0353" y="5943282"/>
            <a:ext cx="3810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0F9C94-07B5-5E47-32D7-D4677AE2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104" y="2340148"/>
            <a:ext cx="4448604" cy="4211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Viscosity</a:t>
            </a:r>
            <a:r>
              <a:rPr lang="fi-FI"/>
              <a:t> </a:t>
            </a:r>
            <a:r>
              <a:rPr lang="fi-FI" err="1"/>
              <a:t>yield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52A4CB-D2F0-5DCF-58FF-16B6DEDC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322" y="2430463"/>
            <a:ext cx="6349974" cy="2118181"/>
          </a:xfrm>
        </p:spPr>
        <p:txBody>
          <a:bodyPr/>
          <a:lstStyle/>
          <a:p>
            <a:r>
              <a:rPr lang="fi-FI" dirty="0" err="1">
                <a:sym typeface="Wingdings" panose="05000000000000000000" pitchFamily="2" charset="2"/>
              </a:rPr>
              <a:t>Areas</a:t>
            </a:r>
            <a:r>
              <a:rPr lang="fi-FI" dirty="0">
                <a:sym typeface="Wingdings" panose="05000000000000000000" pitchFamily="2" charset="2"/>
              </a:rPr>
              <a:t> 1-7 in the </a:t>
            </a:r>
            <a:r>
              <a:rPr lang="fi-FI" dirty="0" err="1">
                <a:sym typeface="Wingdings" panose="05000000000000000000" pitchFamily="2" charset="2"/>
              </a:rPr>
              <a:t>salinity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map</a:t>
            </a:r>
            <a:r>
              <a:rPr lang="fi-FI" dirty="0">
                <a:sym typeface="Wingdings" panose="05000000000000000000" pitchFamily="2" charset="2"/>
              </a:rPr>
              <a:t> show </a:t>
            </a:r>
            <a:r>
              <a:rPr lang="fi-FI" dirty="0" err="1">
                <a:sym typeface="Wingdings" panose="05000000000000000000" pitchFamily="2" charset="2"/>
              </a:rPr>
              <a:t>different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product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candidates</a:t>
            </a:r>
            <a:r>
              <a:rPr lang="fi-FI" dirty="0">
                <a:sym typeface="Wingdings" panose="05000000000000000000" pitchFamily="2" charset="2"/>
              </a:rPr>
              <a:t> as </a:t>
            </a:r>
            <a:r>
              <a:rPr lang="fi-FI" dirty="0" err="1">
                <a:sym typeface="Wingdings" panose="05000000000000000000" pitchFamily="2" charset="2"/>
              </a:rPr>
              <a:t>highest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viscosity</a:t>
            </a:r>
            <a:r>
              <a:rPr lang="fi-FI" dirty="0">
                <a:sym typeface="Wingdings" panose="05000000000000000000" pitchFamily="2" charset="2"/>
              </a:rPr>
              <a:t> option at </a:t>
            </a:r>
            <a:r>
              <a:rPr lang="fi-FI" dirty="0"/>
              <a:t>60°C</a:t>
            </a:r>
          </a:p>
          <a:p>
            <a:pPr lvl="1"/>
            <a:r>
              <a:rPr lang="en-US" dirty="0"/>
              <a:t>Nurmi et al. 2023, EAGE IOR+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In </a:t>
            </a:r>
            <a:r>
              <a:rPr lang="fi-FI" dirty="0" err="1">
                <a:sym typeface="Wingdings" panose="05000000000000000000" pitchFamily="2" charset="2"/>
              </a:rPr>
              <a:t>practice</a:t>
            </a:r>
            <a:r>
              <a:rPr lang="fi-FI" dirty="0">
                <a:sym typeface="Wingdings" panose="05000000000000000000" pitchFamily="2" charset="2"/>
              </a:rPr>
              <a:t>, </a:t>
            </a:r>
            <a:r>
              <a:rPr lang="fi-FI" dirty="0" err="1">
                <a:sym typeface="Wingdings" panose="05000000000000000000" pitchFamily="2" charset="2"/>
              </a:rPr>
              <a:t>polimer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selection</a:t>
            </a:r>
            <a:r>
              <a:rPr lang="fi-FI" dirty="0">
                <a:sym typeface="Wingdings" panose="05000000000000000000" pitchFamily="2" charset="2"/>
              </a:rPr>
              <a:t> is </a:t>
            </a:r>
            <a:r>
              <a:rPr lang="fi-FI" dirty="0" err="1">
                <a:sym typeface="Wingdings" panose="05000000000000000000" pitchFamily="2" charset="2"/>
              </a:rPr>
              <a:t>not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onlybased</a:t>
            </a:r>
            <a:r>
              <a:rPr lang="fi-FI" dirty="0">
                <a:sym typeface="Wingdings" panose="05000000000000000000" pitchFamily="2" charset="2"/>
              </a:rPr>
              <a:t> on </a:t>
            </a:r>
            <a:r>
              <a:rPr lang="fi-FI" dirty="0" err="1">
                <a:sym typeface="Wingdings" panose="05000000000000000000" pitchFamily="2" charset="2"/>
              </a:rPr>
              <a:t>initial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viscosity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yield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Thermal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stability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>
                <a:sym typeface="Wingdings" panose="05000000000000000000" pitchFamily="2" charset="2"/>
              </a:rPr>
              <a:t>Performance in </a:t>
            </a:r>
            <a:r>
              <a:rPr lang="fi-FI" dirty="0" err="1">
                <a:sym typeface="Wingdings" panose="05000000000000000000" pitchFamily="2" charset="2"/>
              </a:rPr>
              <a:t>produced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water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Retention</a:t>
            </a:r>
            <a:r>
              <a:rPr lang="fi-FI" dirty="0">
                <a:sym typeface="Wingdings" panose="05000000000000000000" pitchFamily="2" charset="2"/>
              </a:rPr>
              <a:t>, </a:t>
            </a:r>
            <a:r>
              <a:rPr lang="fi-FI" dirty="0" err="1">
                <a:sym typeface="Wingdings" panose="05000000000000000000" pitchFamily="2" charset="2"/>
              </a:rPr>
              <a:t>injectivity</a:t>
            </a:r>
            <a:r>
              <a:rPr lang="fi-FI" dirty="0">
                <a:sym typeface="Wingdings" panose="05000000000000000000" pitchFamily="2" charset="2"/>
              </a:rPr>
              <a:t> etc. </a:t>
            </a:r>
            <a:endParaRPr lang="fi-FI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E3E11F-FBF7-EA1F-CFC8-4346815C93AE}"/>
              </a:ext>
            </a:extLst>
          </p:cNvPr>
          <p:cNvSpPr txBox="1">
            <a:spLocks/>
          </p:cNvSpPr>
          <p:nvPr/>
        </p:nvSpPr>
        <p:spPr>
          <a:xfrm>
            <a:off x="930430" y="1916112"/>
            <a:ext cx="3846576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err="1"/>
              <a:t>Multiple</a:t>
            </a:r>
            <a:r>
              <a:rPr lang="fi-FI"/>
              <a:t> </a:t>
            </a:r>
            <a:r>
              <a:rPr lang="fi-FI" err="1"/>
              <a:t>samples</a:t>
            </a:r>
            <a:r>
              <a:rPr lang="fi-FI"/>
              <a:t>, 60°C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Cloud</a:t>
            </a:r>
            <a:r>
              <a:rPr lang="fi-FI"/>
              <a:t> </a:t>
            </a:r>
            <a:r>
              <a:rPr lang="fi-FI" err="1"/>
              <a:t>point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A3B69-D87E-D2BB-7293-F639A456A049}"/>
              </a:ext>
            </a:extLst>
          </p:cNvPr>
          <p:cNvSpPr txBox="1">
            <a:spLocks/>
          </p:cNvSpPr>
          <p:nvPr/>
        </p:nvSpPr>
        <p:spPr>
          <a:xfrm>
            <a:off x="838200" y="2052044"/>
            <a:ext cx="4514850" cy="37273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Temperature at which polymer starts to precipitate out from the brine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Dependent on TDS, hardness and polymer’s chemical composition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F4FA0-FC28-A099-E289-2A6462420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41"/>
          <a:stretch/>
        </p:blipFill>
        <p:spPr>
          <a:xfrm>
            <a:off x="6096000" y="1902450"/>
            <a:ext cx="5175630" cy="331443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9F520D3-5FBB-06D6-0F4B-500D5653BA1D}"/>
              </a:ext>
            </a:extLst>
          </p:cNvPr>
          <p:cNvSpPr/>
          <p:nvPr/>
        </p:nvSpPr>
        <p:spPr>
          <a:xfrm>
            <a:off x="5859262" y="5504155"/>
            <a:ext cx="5693546" cy="73962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58000">
                <a:schemeClr val="accent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err="1"/>
              <a:t>Temperature</a:t>
            </a:r>
            <a:r>
              <a:rPr lang="fi-FI"/>
              <a:t> </a:t>
            </a:r>
            <a:r>
              <a:rPr lang="fi-FI" err="1"/>
              <a:t>increases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25ECF-E638-3875-CEEB-9EAD39EF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82" y="2302959"/>
            <a:ext cx="4465549" cy="4249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Cloud</a:t>
            </a:r>
            <a:r>
              <a:rPr lang="fi-FI"/>
              <a:t> </a:t>
            </a:r>
            <a:r>
              <a:rPr lang="fi-FI" err="1"/>
              <a:t>point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FAB9BD-E101-17E6-0E8E-405132F3E809}"/>
              </a:ext>
            </a:extLst>
          </p:cNvPr>
          <p:cNvSpPr txBox="1">
            <a:spLocks/>
          </p:cNvSpPr>
          <p:nvPr/>
        </p:nvSpPr>
        <p:spPr>
          <a:xfrm>
            <a:off x="1085088" y="1834762"/>
            <a:ext cx="2650067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/>
              <a:t>HPAM-25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A3B69-D87E-D2BB-7293-F639A456A049}"/>
              </a:ext>
            </a:extLst>
          </p:cNvPr>
          <p:cNvSpPr txBox="1">
            <a:spLocks/>
          </p:cNvSpPr>
          <p:nvPr/>
        </p:nvSpPr>
        <p:spPr>
          <a:xfrm>
            <a:off x="5339836" y="2349113"/>
            <a:ext cx="6483208" cy="4057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Effect of brine composition to HPAM-25 cloud point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At moderate reservoir temperature      (50-60°C) good solubility within reservoir expected in all tested brine compositions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deposit challenges may occur if temperatures above cloud point reached in produced water treatment – e.g. at heat exchangers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3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A707FF-4F15-3222-C7F6-AF39067F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843"/>
            <a:ext cx="10515600" cy="1325563"/>
          </a:xfrm>
        </p:spPr>
        <p:txBody>
          <a:bodyPr/>
          <a:lstStyle/>
          <a:p>
            <a:r>
              <a:rPr lang="en-US"/>
              <a:t>Examples of fouling at heat exchanger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2B3432-F86E-E495-2D46-B6DD08771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3810" b="18098"/>
          <a:stretch/>
        </p:blipFill>
        <p:spPr>
          <a:xfrm>
            <a:off x="957546" y="4664841"/>
            <a:ext cx="3719945" cy="178763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AC4E6A-B172-BF81-510B-4980EA5DC2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10800000">
            <a:off x="957547" y="2358950"/>
            <a:ext cx="3719944" cy="22073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FA7762-0A52-C781-8E36-92A094B5C80A}"/>
              </a:ext>
            </a:extLst>
          </p:cNvPr>
          <p:cNvSpPr txBox="1"/>
          <p:nvPr/>
        </p:nvSpPr>
        <p:spPr>
          <a:xfrm>
            <a:off x="838200" y="2051173"/>
            <a:ext cx="48674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Injection water heat exchanger</a:t>
            </a:r>
            <a:r>
              <a:rPr lang="en-US" sz="1400" dirty="0"/>
              <a:t>, Mittal, S. </a:t>
            </a:r>
            <a:r>
              <a:rPr lang="en-US" sz="1400" i="1" dirty="0"/>
              <a:t>et al.</a:t>
            </a:r>
            <a:r>
              <a:rPr lang="en-US" sz="1400" dirty="0"/>
              <a:t> SPE-192943-MS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6B63A-60B4-EC7F-CB4E-916075DF8FF6}"/>
              </a:ext>
            </a:extLst>
          </p:cNvPr>
          <p:cNvSpPr txBox="1"/>
          <p:nvPr/>
        </p:nvSpPr>
        <p:spPr>
          <a:xfrm>
            <a:off x="838200" y="6452476"/>
            <a:ext cx="5047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Outlet plate of a heat exchanger</a:t>
            </a:r>
            <a:r>
              <a:rPr lang="en-US" sz="1400" dirty="0"/>
              <a:t>, </a:t>
            </a:r>
            <a:r>
              <a:rPr lang="en-US" sz="1400" dirty="0" err="1"/>
              <a:t>Zagitov</a:t>
            </a:r>
            <a:r>
              <a:rPr lang="en-US" sz="1400" dirty="0"/>
              <a:t>, R. </a:t>
            </a:r>
            <a:r>
              <a:rPr lang="en-US" sz="1400" i="1" dirty="0"/>
              <a:t>et al. </a:t>
            </a:r>
            <a:r>
              <a:rPr lang="en-US" sz="1400" dirty="0"/>
              <a:t>SPE-194689-MS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9AF34-3F62-7E03-268E-7EC15F79704B}"/>
              </a:ext>
            </a:extLst>
          </p:cNvPr>
          <p:cNvSpPr txBox="1"/>
          <p:nvPr/>
        </p:nvSpPr>
        <p:spPr>
          <a:xfrm>
            <a:off x="838200" y="1582624"/>
            <a:ext cx="664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Polymer reaches the cloud point at the heat exchanger temperatures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761C9F-61B2-C987-2530-D688FB907772}"/>
              </a:ext>
            </a:extLst>
          </p:cNvPr>
          <p:cNvGrpSpPr/>
          <p:nvPr/>
        </p:nvGrpSpPr>
        <p:grpSpPr>
          <a:xfrm>
            <a:off x="5535176" y="2245406"/>
            <a:ext cx="6416487" cy="4070787"/>
            <a:chOff x="5379868" y="2120141"/>
            <a:chExt cx="6416487" cy="40707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AA726B-035D-DBC8-FF0B-AC08A2853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17" t="1036" r="1052" b="1036"/>
            <a:stretch/>
          </p:blipFill>
          <p:spPr>
            <a:xfrm>
              <a:off x="5379868" y="2120141"/>
              <a:ext cx="6416487" cy="407078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DD06AD-9831-56C9-3CDB-F1E97BBAD20D}"/>
                </a:ext>
              </a:extLst>
            </p:cNvPr>
            <p:cNvSpPr/>
            <p:nvPr/>
          </p:nvSpPr>
          <p:spPr>
            <a:xfrm>
              <a:off x="7226084" y="2441315"/>
              <a:ext cx="766690" cy="2008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91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0D7258-F6F4-1439-CFAF-143A4FCF127C}"/>
              </a:ext>
            </a:extLst>
          </p:cNvPr>
          <p:cNvSpPr txBox="1">
            <a:spLocks/>
          </p:cNvSpPr>
          <p:nvPr/>
        </p:nvSpPr>
        <p:spPr>
          <a:xfrm>
            <a:off x="838200" y="1654454"/>
            <a:ext cx="11353800" cy="2115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Cloud point related deposit risks in produced water treatment can be mitigated with right selection of injected polymer chemistry</a:t>
            </a:r>
          </a:p>
          <a:p>
            <a:pPr lvl="1"/>
            <a:r>
              <a:rPr lang="en-US" dirty="0"/>
              <a:t>Applicable mainly at moderate temperatures (below 50-60</a:t>
            </a:r>
            <a:r>
              <a:rPr lang="en-US" dirty="0">
                <a:sym typeface="Wingdings" panose="05000000000000000000" pitchFamily="2" charset="2"/>
              </a:rPr>
              <a:t>°C)  polymer chemical composition is expected to be stable from injector to producer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25ECF-E638-3875-CEEB-9EAD39EF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41" y="3799106"/>
            <a:ext cx="3104510" cy="2954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US"/>
              <a:t>Cloud point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FAB9BD-E101-17E6-0E8E-405132F3E809}"/>
              </a:ext>
            </a:extLst>
          </p:cNvPr>
          <p:cNvSpPr txBox="1">
            <a:spLocks/>
          </p:cNvSpPr>
          <p:nvPr/>
        </p:nvSpPr>
        <p:spPr>
          <a:xfrm>
            <a:off x="1920951" y="3404152"/>
            <a:ext cx="1804118" cy="40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HPAM-25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51919-19B6-8783-D00C-B657AA46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874" y="3806555"/>
            <a:ext cx="3088853" cy="29392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C94D8B-23E9-8844-15E1-4CFE7D495945}"/>
              </a:ext>
            </a:extLst>
          </p:cNvPr>
          <p:cNvSpPr txBox="1">
            <a:spLocks/>
          </p:cNvSpPr>
          <p:nvPr/>
        </p:nvSpPr>
        <p:spPr>
          <a:xfrm>
            <a:off x="5216376" y="3389253"/>
            <a:ext cx="1804118" cy="40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HPAM-20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474FEE-16E1-A7AA-5BBC-CEEE755E3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50" y="3814005"/>
            <a:ext cx="3117354" cy="29392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72468-4BB4-1A77-FED8-4768F2F450B6}"/>
              </a:ext>
            </a:extLst>
          </p:cNvPr>
          <p:cNvSpPr txBox="1">
            <a:spLocks/>
          </p:cNvSpPr>
          <p:nvPr/>
        </p:nvSpPr>
        <p:spPr>
          <a:xfrm>
            <a:off x="8511801" y="3389252"/>
            <a:ext cx="1804118" cy="40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TER-20-5</a:t>
            </a:r>
          </a:p>
        </p:txBody>
      </p:sp>
    </p:spTree>
    <p:extLst>
      <p:ext uri="{BB962C8B-B14F-4D97-AF65-F5344CB8AC3E}">
        <p14:creationId xmlns:p14="http://schemas.microsoft.com/office/powerpoint/2010/main" val="111279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8A7879F-72CD-AFB2-7324-B28F054A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550" y="3799324"/>
            <a:ext cx="3117355" cy="29240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52DBC9-6A7D-C884-586F-1783F3624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874" y="3787723"/>
            <a:ext cx="3088853" cy="293829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443C836-7820-346D-5A86-9B74E90F88D5}"/>
              </a:ext>
            </a:extLst>
          </p:cNvPr>
          <p:cNvSpPr txBox="1">
            <a:spLocks/>
          </p:cNvSpPr>
          <p:nvPr/>
        </p:nvSpPr>
        <p:spPr>
          <a:xfrm>
            <a:off x="838200" y="1649705"/>
            <a:ext cx="11353800" cy="2115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high reservoir temperature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Hydrolysis decreases cloud point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Increased risk for deposits in produced water treatment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Sulfonation helps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E4E90-65EB-632C-49EC-3FEB1D6C2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41" y="3799324"/>
            <a:ext cx="3104510" cy="2954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US"/>
              <a:t>Cloud point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6AB66D-2501-1C1E-2B6D-8AB6982716A2}"/>
              </a:ext>
            </a:extLst>
          </p:cNvPr>
          <p:cNvSpPr txBox="1">
            <a:spLocks/>
          </p:cNvSpPr>
          <p:nvPr/>
        </p:nvSpPr>
        <p:spPr>
          <a:xfrm>
            <a:off x="1920951" y="3395644"/>
            <a:ext cx="1804118" cy="40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HPAM-25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9AC0EC2-C329-0E3C-678D-782DB732D2FC}"/>
              </a:ext>
            </a:extLst>
          </p:cNvPr>
          <p:cNvSpPr txBox="1">
            <a:spLocks/>
          </p:cNvSpPr>
          <p:nvPr/>
        </p:nvSpPr>
        <p:spPr>
          <a:xfrm>
            <a:off x="5216376" y="3380745"/>
            <a:ext cx="1804118" cy="40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HPAM-49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39E06DD-D919-6312-DA03-BAC3F5D8E8BE}"/>
              </a:ext>
            </a:extLst>
          </p:cNvPr>
          <p:cNvSpPr txBox="1">
            <a:spLocks/>
          </p:cNvSpPr>
          <p:nvPr/>
        </p:nvSpPr>
        <p:spPr>
          <a:xfrm>
            <a:off x="8511801" y="3380744"/>
            <a:ext cx="1804118" cy="40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HPAM-98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A24-D241-61ED-ADF1-9607981C34B9}"/>
              </a:ext>
            </a:extLst>
          </p:cNvPr>
          <p:cNvSpPr txBox="1"/>
          <p:nvPr/>
        </p:nvSpPr>
        <p:spPr>
          <a:xfrm>
            <a:off x="8677973" y="944600"/>
            <a:ext cx="35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Hydrolysis rate at any temperature: </a:t>
            </a:r>
          </a:p>
          <a:p>
            <a:r>
              <a:rPr lang="en-US" err="1"/>
              <a:t>L.Nurmi</a:t>
            </a:r>
            <a:r>
              <a:rPr lang="en-US"/>
              <a:t> et al. SPE-190184-MS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E35D5-5DE6-B637-847E-7ACC66FBB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904" y="2999152"/>
            <a:ext cx="2204211" cy="47270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41212F3-8FDA-A941-1120-F15E34A59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996" y="2948780"/>
            <a:ext cx="2204211" cy="48340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164A1ED-BDBC-445E-AE4B-BEC668EE0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395" y="2876158"/>
            <a:ext cx="2289493" cy="5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8697C0-70AF-7BE3-5FAB-40E81C248B01}"/>
              </a:ext>
            </a:extLst>
          </p:cNvPr>
          <p:cNvSpPr txBox="1">
            <a:spLocks/>
          </p:cNvSpPr>
          <p:nvPr/>
        </p:nvSpPr>
        <p:spPr>
          <a:xfrm>
            <a:off x="838199" y="1557767"/>
            <a:ext cx="11229621" cy="2115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at high reservoir temperature (above 50-60°C)​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viscosity [%] is retained after HPAM-25 hydrolysis?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574675"/>
          </a:xfrm>
        </p:spPr>
        <p:txBody>
          <a:bodyPr/>
          <a:lstStyle/>
          <a:p>
            <a:r>
              <a:rPr lang="en-US"/>
              <a:t>Thermal stability - Viscosity retention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F61C5-C8F5-D662-EC15-0D9D9AAE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036" y="3339195"/>
            <a:ext cx="3489262" cy="3286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4B0F5-8BB6-0AFB-FD35-6B39FBFD6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120" y="3357440"/>
            <a:ext cx="3646818" cy="3286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7BD36-8A6C-6673-A643-84DC3620AB4C}"/>
              </a:ext>
            </a:extLst>
          </p:cNvPr>
          <p:cNvSpPr txBox="1"/>
          <p:nvPr/>
        </p:nvSpPr>
        <p:spPr>
          <a:xfrm>
            <a:off x="2019867" y="2732810"/>
            <a:ext cx="365760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Brine composition has big impact on viscosity retention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C1D83-AE26-F8D1-9239-46271810E580}"/>
              </a:ext>
            </a:extLst>
          </p:cNvPr>
          <p:cNvSpPr txBox="1"/>
          <p:nvPr/>
        </p:nvSpPr>
        <p:spPr>
          <a:xfrm>
            <a:off x="6003729" y="2732810"/>
            <a:ext cx="365760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Brine composition does not have (major) impact on hydrolysis rate in typical EOR brines.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7DCC6-586E-F1C1-5B88-71B7E3595C30}"/>
              </a:ext>
            </a:extLst>
          </p:cNvPr>
          <p:cNvSpPr txBox="1"/>
          <p:nvPr/>
        </p:nvSpPr>
        <p:spPr>
          <a:xfrm>
            <a:off x="9982200" y="650572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L.Nurmi</a:t>
            </a:r>
            <a:r>
              <a:rPr lang="fi-FI" sz="1200" dirty="0"/>
              <a:t> et al. EAGE IOR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098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8697C0-70AF-7BE3-5FAB-40E81C248B01}"/>
              </a:ext>
            </a:extLst>
          </p:cNvPr>
          <p:cNvSpPr txBox="1">
            <a:spLocks/>
          </p:cNvSpPr>
          <p:nvPr/>
        </p:nvSpPr>
        <p:spPr>
          <a:xfrm>
            <a:off x="838199" y="1557767"/>
            <a:ext cx="11229621" cy="2115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at high reservoir temperature (above 50-60°C)​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viscosity [%] is retained after HPAM-25 hydrolysis?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US"/>
              <a:t>Thermal stability - Viscosity retention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EAC39-966C-4D5B-F2FA-6E79CFAFD831}"/>
              </a:ext>
            </a:extLst>
          </p:cNvPr>
          <p:cNvSpPr/>
          <p:nvPr/>
        </p:nvSpPr>
        <p:spPr>
          <a:xfrm>
            <a:off x="1859019" y="4121339"/>
            <a:ext cx="1248151" cy="134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kemira-logo-purpose-2022-vertical-black">
            <a:extLst>
              <a:ext uri="{FF2B5EF4-FFF2-40B4-BE49-F238E27FC236}">
                <a16:creationId xmlns:a16="http://schemas.microsoft.com/office/drawing/2014/main" id="{F0A52AB4-8F98-AE67-AA5F-A1C811B7F7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21770" y="36385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088595D-5FEE-0ADA-791D-D8196CA80679}"/>
              </a:ext>
            </a:extLst>
          </p:cNvPr>
          <p:cNvSpPr txBox="1">
            <a:spLocks/>
          </p:cNvSpPr>
          <p:nvPr/>
        </p:nvSpPr>
        <p:spPr>
          <a:xfrm>
            <a:off x="2011795" y="3708580"/>
            <a:ext cx="11239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i-FI" kern="0">
                <a:solidFill>
                  <a:sysClr val="windowText" lastClr="000000"/>
                </a:solidFill>
              </a:rPr>
              <a:t>HPAM-25</a:t>
            </a:r>
            <a:endParaRPr 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AF4CBD-671F-4A81-63DA-12F2AEC72D09}"/>
              </a:ext>
            </a:extLst>
          </p:cNvPr>
          <p:cNvSpPr txBox="1">
            <a:spLocks/>
          </p:cNvSpPr>
          <p:nvPr/>
        </p:nvSpPr>
        <p:spPr>
          <a:xfrm>
            <a:off x="6532840" y="3677026"/>
            <a:ext cx="11239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i-FI" kern="0">
                <a:solidFill>
                  <a:sysClr val="windowText" lastClr="000000"/>
                </a:solidFill>
              </a:rPr>
              <a:t>HPAM-49</a:t>
            </a:r>
            <a:endParaRPr 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B9EF864-7898-803E-022E-C30B90502EFE}"/>
              </a:ext>
            </a:extLst>
          </p:cNvPr>
          <p:cNvSpPr txBox="1">
            <a:spLocks/>
          </p:cNvSpPr>
          <p:nvPr/>
        </p:nvSpPr>
        <p:spPr>
          <a:xfrm>
            <a:off x="8787589" y="3689442"/>
            <a:ext cx="11239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/>
              <a:t>HPAM-98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FAA1B1-E841-F267-51FF-3C316DC35B14}"/>
              </a:ext>
            </a:extLst>
          </p:cNvPr>
          <p:cNvSpPr txBox="1">
            <a:spLocks/>
          </p:cNvSpPr>
          <p:nvPr/>
        </p:nvSpPr>
        <p:spPr>
          <a:xfrm>
            <a:off x="4200712" y="3692194"/>
            <a:ext cx="11239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i-FI" kern="0">
                <a:solidFill>
                  <a:sysClr val="windowText" lastClr="000000"/>
                </a:solidFill>
              </a:rPr>
              <a:t>HPAM-42</a:t>
            </a:r>
            <a:endParaRPr lang="en-US" sz="1400" kern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63E99-87F9-6F93-DE6F-132950B0D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292" y="3985579"/>
            <a:ext cx="6411078" cy="2010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F85DA9-3230-ECB5-13CE-639F36D08644}"/>
              </a:ext>
            </a:extLst>
          </p:cNvPr>
          <p:cNvSpPr txBox="1"/>
          <p:nvPr/>
        </p:nvSpPr>
        <p:spPr>
          <a:xfrm>
            <a:off x="2142257" y="45588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100%</a:t>
            </a:r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0687B9-DFA7-BDF3-B89F-70B9F6C0DE7F}"/>
              </a:ext>
            </a:extLst>
          </p:cNvPr>
          <p:cNvSpPr/>
          <p:nvPr/>
        </p:nvSpPr>
        <p:spPr>
          <a:xfrm>
            <a:off x="3259570" y="462917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F7313-D719-10EA-B775-A64A9FD0AADB}"/>
              </a:ext>
            </a:extLst>
          </p:cNvPr>
          <p:cNvSpPr txBox="1"/>
          <p:nvPr/>
        </p:nvSpPr>
        <p:spPr>
          <a:xfrm>
            <a:off x="3846977" y="3093929"/>
            <a:ext cx="417999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Effect of brine composition on thermal stability </a:t>
            </a:r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4B01B-6D3B-2F52-C8DD-4A90CD48BDAE}"/>
              </a:ext>
            </a:extLst>
          </p:cNvPr>
          <p:cNvSpPr txBox="1"/>
          <p:nvPr/>
        </p:nvSpPr>
        <p:spPr>
          <a:xfrm>
            <a:off x="3846977" y="6308624"/>
            <a:ext cx="417999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Hydrolysis is beneficial at low TDS and hardness</a:t>
            </a:r>
            <a:endParaRPr lang="en-US" sz="1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5AD95F-3B1D-4A6B-3BE6-4DC76538607C}"/>
              </a:ext>
            </a:extLst>
          </p:cNvPr>
          <p:cNvCxnSpPr>
            <a:cxnSpLocks/>
          </p:cNvCxnSpPr>
          <p:nvPr/>
        </p:nvCxnSpPr>
        <p:spPr>
          <a:xfrm flipH="1" flipV="1">
            <a:off x="4970607" y="5467370"/>
            <a:ext cx="354055" cy="739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DDD947-C201-67A8-7895-15F3F7D5764D}"/>
              </a:ext>
            </a:extLst>
          </p:cNvPr>
          <p:cNvCxnSpPr>
            <a:cxnSpLocks/>
          </p:cNvCxnSpPr>
          <p:nvPr/>
        </p:nvCxnSpPr>
        <p:spPr>
          <a:xfrm flipV="1">
            <a:off x="6756666" y="5518264"/>
            <a:ext cx="0" cy="688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31FE4D-B601-78AA-C37A-2E91D221A8AD}"/>
              </a:ext>
            </a:extLst>
          </p:cNvPr>
          <p:cNvCxnSpPr>
            <a:cxnSpLocks/>
          </p:cNvCxnSpPr>
          <p:nvPr/>
        </p:nvCxnSpPr>
        <p:spPr>
          <a:xfrm flipV="1">
            <a:off x="8143875" y="5518264"/>
            <a:ext cx="812223" cy="739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4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B772-B4BD-0114-F629-3A6393CB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Optimal chemical composition of polyacrylamide needs to be selected based on  both </a:t>
            </a:r>
            <a:r>
              <a:rPr lang="en-US" sz="2400" b="1" dirty="0"/>
              <a:t>reservoir and water treatment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Systematic results provided to </a:t>
            </a:r>
            <a:r>
              <a:rPr lang="en-US" sz="2400" b="1" dirty="0"/>
              <a:t>predict</a:t>
            </a:r>
            <a:r>
              <a:rPr lang="en-US" sz="2400" dirty="0"/>
              <a:t> </a:t>
            </a:r>
            <a:r>
              <a:rPr lang="en-US" sz="2400" b="1" dirty="0"/>
              <a:t>initial viscosity yield </a:t>
            </a:r>
            <a:r>
              <a:rPr lang="en-US" sz="2400" dirty="0"/>
              <a:t>over a range of polyacrylamide products and conditions (TDS 700- 170 000 ppm, T up to 90°C)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 of </a:t>
            </a:r>
            <a:r>
              <a:rPr lang="en-US" sz="2400" b="1" dirty="0"/>
              <a:t>brine composition </a:t>
            </a:r>
            <a:r>
              <a:rPr lang="en-US" sz="2400" dirty="0"/>
              <a:t>to </a:t>
            </a:r>
            <a:r>
              <a:rPr lang="en-US" sz="2400" b="1" dirty="0"/>
              <a:t>cloud poin</a:t>
            </a:r>
            <a:r>
              <a:rPr lang="en-US" sz="2400" dirty="0"/>
              <a:t>t shown for a range of polyacrylamide products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exceeding cloud point at produced water treatment can be avoided with </a:t>
            </a:r>
            <a:r>
              <a:rPr lang="en-US" sz="2400" b="1" dirty="0"/>
              <a:t>careful product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Systematic results provided for HPAM to </a:t>
            </a:r>
            <a:r>
              <a:rPr lang="en-US" sz="2400" b="1" dirty="0"/>
              <a:t>predict thermal stability </a:t>
            </a:r>
            <a:r>
              <a:rPr lang="en-US" sz="2400" dirty="0"/>
              <a:t>over a wide range of conditions (TDS 700 - 170 000 ppm, T up to 120°C)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0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671" y="2633196"/>
            <a:ext cx="3299012" cy="1325563"/>
          </a:xfrm>
        </p:spPr>
        <p:txBody>
          <a:bodyPr lIns="91440" tIns="45720" rIns="91440" bIns="45720" anchor="t"/>
          <a:lstStyle/>
          <a:p>
            <a:pPr algn="ctr"/>
            <a:r>
              <a:rPr lang="fi-FI" b="1" dirty="0" err="1"/>
              <a:t>Thank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endParaRPr lang="fi-FI" b="1" dirty="0" err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171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dirty="0" err="1"/>
              <a:t>Table</a:t>
            </a:r>
            <a:r>
              <a:rPr lang="fi-FI" dirty="0"/>
              <a:t> of </a:t>
            </a:r>
            <a:r>
              <a:rPr lang="fi-FI" dirty="0" err="1"/>
              <a:t>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B772-B4BD-0114-F629-3A6393CB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48"/>
            <a:ext cx="8583238" cy="4351338"/>
          </a:xfrm>
        </p:spPr>
        <p:txBody>
          <a:bodyPr lIns="91440" tIns="45720" rIns="91440" bIns="45720" anchor="t"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Materials</a:t>
            </a:r>
          </a:p>
          <a:p>
            <a:r>
              <a:rPr lang="en-US" dirty="0"/>
              <a:t>Results – Contour maps</a:t>
            </a:r>
          </a:p>
          <a:p>
            <a:r>
              <a:rPr lang="en-US" dirty="0"/>
              <a:t>Conclusions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2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B772-B4BD-0114-F629-3A6393CB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848"/>
            <a:ext cx="8172131" cy="4351338"/>
          </a:xfrm>
        </p:spPr>
        <p:txBody>
          <a:bodyPr lIns="91440" tIns="45720" rIns="91440" bIns="45720" anchor="t"/>
          <a:lstStyle/>
          <a:p>
            <a:r>
              <a:rPr lang="fi-FI" sz="2000" dirty="0" err="1"/>
              <a:t>Anionic</a:t>
            </a:r>
            <a:r>
              <a:rPr lang="fi-FI" sz="2000" dirty="0"/>
              <a:t> </a:t>
            </a:r>
            <a:r>
              <a:rPr lang="fi-FI" sz="2000" dirty="0" err="1"/>
              <a:t>polyacrylamides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widely</a:t>
            </a:r>
            <a:r>
              <a:rPr lang="fi-FI" sz="2000" dirty="0"/>
              <a:t> </a:t>
            </a:r>
            <a:r>
              <a:rPr lang="fi-FI" sz="2000" dirty="0" err="1"/>
              <a:t>used</a:t>
            </a:r>
            <a:r>
              <a:rPr lang="fi-FI" sz="2000" dirty="0"/>
              <a:t> in </a:t>
            </a:r>
            <a:r>
              <a:rPr lang="fi-FI" sz="2000" dirty="0" err="1"/>
              <a:t>polymer</a:t>
            </a:r>
            <a:r>
              <a:rPr lang="fi-FI" sz="2000" dirty="0"/>
              <a:t> </a:t>
            </a:r>
            <a:r>
              <a:rPr lang="fi-FI" sz="2000" dirty="0" err="1"/>
              <a:t>flooding</a:t>
            </a:r>
            <a:endParaRPr lang="fi-FI" sz="2000" dirty="0"/>
          </a:p>
          <a:p>
            <a:r>
              <a:rPr lang="en-US" sz="2000" dirty="0"/>
              <a:t>Selection of optimal chemical composition of polyacrylamide based on: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1800" dirty="0"/>
              <a:t>Reservoir and water treatment conditions both considered</a:t>
            </a:r>
            <a:endParaRPr lang="en-US" sz="1800" dirty="0">
              <a:ea typeface="Calibri"/>
              <a:cs typeface="Calibri"/>
            </a:endParaRPr>
          </a:p>
          <a:p>
            <a:pPr lvl="1"/>
            <a:r>
              <a:rPr lang="en-US" sz="1800" dirty="0"/>
              <a:t>Temperature, salinity, hardness </a:t>
            </a:r>
            <a:endParaRPr lang="fi-FI" sz="1800" dirty="0"/>
          </a:p>
          <a:p>
            <a:pPr lvl="1"/>
            <a:r>
              <a:rPr lang="fi-FI" sz="1800" dirty="0" err="1"/>
              <a:t>Copolymers</a:t>
            </a:r>
            <a:r>
              <a:rPr lang="fi-FI" sz="1800" dirty="0"/>
              <a:t> of </a:t>
            </a:r>
            <a:r>
              <a:rPr lang="fi-FI" sz="1800" dirty="0" err="1"/>
              <a:t>acrylic</a:t>
            </a:r>
            <a:r>
              <a:rPr lang="fi-FI" sz="1800" dirty="0"/>
              <a:t> </a:t>
            </a:r>
            <a:r>
              <a:rPr lang="fi-FI" sz="1800" dirty="0" err="1"/>
              <a:t>acid</a:t>
            </a:r>
            <a:r>
              <a:rPr lang="fi-FI" sz="1800" dirty="0"/>
              <a:t> and </a:t>
            </a:r>
            <a:r>
              <a:rPr lang="fi-FI" sz="1800" dirty="0" err="1"/>
              <a:t>acrylamide</a:t>
            </a:r>
            <a:r>
              <a:rPr lang="fi-FI" sz="1800" dirty="0"/>
              <a:t> (HPAM) for </a:t>
            </a:r>
            <a:r>
              <a:rPr lang="fi-FI" sz="1800" dirty="0" err="1"/>
              <a:t>moderate</a:t>
            </a:r>
            <a:r>
              <a:rPr lang="fi-FI" sz="1800" dirty="0"/>
              <a:t> </a:t>
            </a:r>
            <a:r>
              <a:rPr lang="fi-FI" sz="1800" dirty="0" err="1"/>
              <a:t>conditions</a:t>
            </a:r>
            <a:r>
              <a:rPr lang="fi-FI" sz="1800" dirty="0"/>
              <a:t> </a:t>
            </a:r>
            <a:endParaRPr lang="fi-FI" sz="1800" dirty="0">
              <a:ea typeface="Calibri"/>
              <a:cs typeface="Calibri"/>
            </a:endParaRPr>
          </a:p>
          <a:p>
            <a:pPr lvl="2"/>
            <a:r>
              <a:rPr lang="fi-FI" sz="1600" dirty="0" err="1"/>
              <a:t>Temperature</a:t>
            </a:r>
            <a:r>
              <a:rPr lang="fi-FI" sz="1600" dirty="0"/>
              <a:t> </a:t>
            </a:r>
            <a:r>
              <a:rPr lang="fi-FI" sz="1600" dirty="0" err="1"/>
              <a:t>below</a:t>
            </a:r>
            <a:r>
              <a:rPr lang="fi-FI" sz="1600" dirty="0"/>
              <a:t> 50-60°C </a:t>
            </a:r>
            <a:r>
              <a:rPr lang="fi-FI" sz="1600" dirty="0" err="1"/>
              <a:t>or</a:t>
            </a:r>
            <a:r>
              <a:rPr lang="fi-FI" sz="1600" dirty="0"/>
              <a:t> </a:t>
            </a:r>
            <a:r>
              <a:rPr lang="fi-FI" sz="1600" dirty="0" err="1"/>
              <a:t>low</a:t>
            </a:r>
            <a:r>
              <a:rPr lang="fi-FI" sz="1600" dirty="0"/>
              <a:t> </a:t>
            </a:r>
            <a:r>
              <a:rPr lang="fi-FI" sz="1600" dirty="0" err="1"/>
              <a:t>salinity</a:t>
            </a:r>
            <a:r>
              <a:rPr lang="fi-FI" sz="1600" dirty="0"/>
              <a:t> </a:t>
            </a:r>
            <a:r>
              <a:rPr lang="fi-FI" sz="1600" dirty="0" err="1"/>
              <a:t>or</a:t>
            </a:r>
            <a:r>
              <a:rPr lang="fi-FI" sz="1600" dirty="0"/>
              <a:t> </a:t>
            </a:r>
            <a:r>
              <a:rPr lang="fi-FI" sz="1600" dirty="0" err="1"/>
              <a:t>low</a:t>
            </a:r>
            <a:r>
              <a:rPr lang="fi-FI" sz="1600" dirty="0"/>
              <a:t> </a:t>
            </a:r>
            <a:r>
              <a:rPr lang="fi-FI" sz="1600" dirty="0" err="1"/>
              <a:t>hardness</a:t>
            </a:r>
            <a:endParaRPr lang="fi-FI" sz="1600" dirty="0"/>
          </a:p>
          <a:p>
            <a:pPr lvl="1"/>
            <a:r>
              <a:rPr lang="en-US" sz="1800" dirty="0"/>
              <a:t>ATBS (sulfonation) can be added for harsher conditions</a:t>
            </a:r>
            <a:endParaRPr lang="en-US" sz="18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96659E-CC25-6882-98BC-EBE80D118C88}"/>
              </a:ext>
            </a:extLst>
          </p:cNvPr>
          <p:cNvGrpSpPr/>
          <p:nvPr/>
        </p:nvGrpSpPr>
        <p:grpSpPr>
          <a:xfrm>
            <a:off x="9152764" y="1331516"/>
            <a:ext cx="2410586" cy="1657350"/>
            <a:chOff x="9152764" y="1331516"/>
            <a:chExt cx="2410586" cy="16573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447E18-EBD5-22B4-F206-D21BCD42D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4134" y="1822415"/>
              <a:ext cx="1737233" cy="9572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D87569-F5EC-CEAE-E5AE-0E84DF35E9A8}"/>
                </a:ext>
              </a:extLst>
            </p:cNvPr>
            <p:cNvSpPr/>
            <p:nvPr/>
          </p:nvSpPr>
          <p:spPr>
            <a:xfrm>
              <a:off x="9152764" y="1331516"/>
              <a:ext cx="1527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Acrylamide</a:t>
              </a: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CF64E9-18E5-AA20-17B7-1DC5CE59F11B}"/>
                </a:ext>
              </a:extLst>
            </p:cNvPr>
            <p:cNvSpPr/>
            <p:nvPr/>
          </p:nvSpPr>
          <p:spPr>
            <a:xfrm>
              <a:off x="9163050" y="13315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F2795E-3707-B0AE-6432-B89FD240A4D2}"/>
              </a:ext>
            </a:extLst>
          </p:cNvPr>
          <p:cNvGrpSpPr/>
          <p:nvPr/>
        </p:nvGrpSpPr>
        <p:grpSpPr>
          <a:xfrm>
            <a:off x="9152764" y="3160316"/>
            <a:ext cx="2410586" cy="1657350"/>
            <a:chOff x="9152764" y="3160316"/>
            <a:chExt cx="2410586" cy="1657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EA0756-079A-A106-F95E-155E4A73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7426" y="3746110"/>
              <a:ext cx="1689936" cy="8760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4F7F7-D50C-A89A-7ABF-794884FFDC0E}"/>
                </a:ext>
              </a:extLst>
            </p:cNvPr>
            <p:cNvSpPr/>
            <p:nvPr/>
          </p:nvSpPr>
          <p:spPr>
            <a:xfrm>
              <a:off x="9152764" y="3166852"/>
              <a:ext cx="18474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Acrylic acid</a:t>
              </a: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081D9-2FCA-EFBA-F73F-349ECF84CDD6}"/>
                </a:ext>
              </a:extLst>
            </p:cNvPr>
            <p:cNvSpPr/>
            <p:nvPr/>
          </p:nvSpPr>
          <p:spPr>
            <a:xfrm>
              <a:off x="9163050" y="31603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399CF-319E-52B5-49A5-8654C6FE08C4}"/>
              </a:ext>
            </a:extLst>
          </p:cNvPr>
          <p:cNvGrpSpPr/>
          <p:nvPr/>
        </p:nvGrpSpPr>
        <p:grpSpPr>
          <a:xfrm>
            <a:off x="9152764" y="4989116"/>
            <a:ext cx="2410586" cy="1657350"/>
            <a:chOff x="9152764" y="4989116"/>
            <a:chExt cx="2410586" cy="16573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9EE19B-6E4C-7767-5CA0-915BBACF0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3714" y="5156002"/>
              <a:ext cx="1367654" cy="14904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B70708-8203-C41E-67DB-1BEA9F55C757}"/>
                </a:ext>
              </a:extLst>
            </p:cNvPr>
            <p:cNvSpPr/>
            <p:nvPr/>
          </p:nvSpPr>
          <p:spPr>
            <a:xfrm>
              <a:off x="9152764" y="5002188"/>
              <a:ext cx="642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ATBS</a:t>
              </a: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093405-E03C-507E-B89D-3113196D991E}"/>
                </a:ext>
              </a:extLst>
            </p:cNvPr>
            <p:cNvSpPr/>
            <p:nvPr/>
          </p:nvSpPr>
          <p:spPr>
            <a:xfrm>
              <a:off x="9163050" y="49891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400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B772-B4BD-0114-F629-3A6393CB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01642"/>
            <a:ext cx="684276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Acrylic acid (AA)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multivalent cations in brine detrimental for viscosity yield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Hydrolysis reaction takes place above 50-60°C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Acrylamide (AM) and ATBS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Acrylic acid (AA)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Rate of hydrolysis highly dependent on reservoir temperature, quite independent on brine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Cloud point: AA tolerates multivalent cations better at low temperature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solubility is lost (precipitation) at high temperature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Cloud point dependent on polymer and brine composition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Precipitation can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ATBS helps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Slower hydrolysis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Less interaction with multivalent cations</a:t>
            </a:r>
            <a:endParaRPr lang="fi-FI" sz="18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10C6D-24E7-6AA0-183F-44E1A07E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709" y="1695847"/>
            <a:ext cx="2614093" cy="160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384D0-3167-365B-7245-5EA9D5D05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409" y="4076776"/>
            <a:ext cx="2632039" cy="18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dirty="0"/>
              <a:t>Key </a:t>
            </a:r>
            <a:r>
              <a:rPr lang="fi-FI" dirty="0" err="1"/>
              <a:t>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B772-B4BD-0114-F629-3A6393CB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937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/>
              <a:t>Data collected for optimal polyacrylamide selection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Systematic results provided to predict performance over a range of products and conditions (TDS 700 - 170 000 ppm, T up to 90</a:t>
            </a:r>
            <a:r>
              <a:rPr lang="en-US" sz="2400" dirty="0"/>
              <a:t>°C):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r>
              <a:rPr lang="en-US" sz="2400" dirty="0"/>
              <a:t>Initial viscosity yield</a:t>
            </a:r>
            <a:endParaRPr lang="en-US" sz="2400" dirty="0">
              <a:ea typeface="Calibri"/>
              <a:cs typeface="Calibri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Important at low or moderate reservoir temperature (up to 50-60</a:t>
            </a:r>
            <a:r>
              <a:rPr lang="en-US" sz="2000" dirty="0"/>
              <a:t>°C) where stable viscosity expected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/>
              <a:t>Cloud point</a:t>
            </a:r>
            <a:endParaRPr lang="en-US" sz="2400" dirty="0">
              <a:ea typeface="Calibri"/>
              <a:cs typeface="Calibri"/>
            </a:endParaRPr>
          </a:p>
          <a:p>
            <a:pPr marL="742950" lvl="1" indent="-285750"/>
            <a:r>
              <a:rPr lang="en-US" sz="2000" dirty="0"/>
              <a:t>Exceeding polymer cloud point can bring challenges​ at produced water treatment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Precipitation on hot heat exchanger surfaces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deposits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Deposit challenges can be mitigated with polyacrylamide sample selection</a:t>
            </a:r>
            <a:endParaRPr lang="en-US" sz="2000" dirty="0">
              <a:cs typeface="Calibri"/>
            </a:endParaRPr>
          </a:p>
          <a:p>
            <a:r>
              <a:rPr lang="en-US" sz="2400" dirty="0"/>
              <a:t>Thermal stability</a:t>
            </a:r>
          </a:p>
          <a:p>
            <a:pPr lvl="1"/>
            <a:r>
              <a:rPr lang="en-US" sz="2000" dirty="0"/>
              <a:t>Important at </a:t>
            </a:r>
            <a:r>
              <a:rPr lang="en-US" sz="2000" dirty="0">
                <a:sym typeface="Wingdings" panose="05000000000000000000" pitchFamily="2" charset="2"/>
              </a:rPr>
              <a:t>high reservoir temperature (above 50-60</a:t>
            </a:r>
            <a:r>
              <a:rPr lang="en-US" sz="2000" dirty="0"/>
              <a:t>°C) where hydrolysis rate significant</a:t>
            </a:r>
            <a:endParaRPr lang="en-US" sz="20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38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Polymer</a:t>
            </a:r>
            <a:r>
              <a:rPr lang="fi-FI"/>
              <a:t> </a:t>
            </a:r>
            <a:r>
              <a:rPr lang="fi-FI" err="1"/>
              <a:t>samples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54ADF2-A02A-DA96-13C3-275E51C62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3418"/>
              </p:ext>
            </p:extLst>
          </p:nvPr>
        </p:nvGraphicFramePr>
        <p:xfrm>
          <a:off x="980631" y="2409666"/>
          <a:ext cx="7609014" cy="284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498">
                  <a:extLst>
                    <a:ext uri="{9D8B030D-6E8A-4147-A177-3AD203B41FA5}">
                      <a16:colId xmlns:a16="http://schemas.microsoft.com/office/drawing/2014/main" val="120490317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732078298"/>
                    </a:ext>
                  </a:extLst>
                </a:gridCol>
                <a:gridCol w="1153957">
                  <a:extLst>
                    <a:ext uri="{9D8B030D-6E8A-4147-A177-3AD203B41FA5}">
                      <a16:colId xmlns:a16="http://schemas.microsoft.com/office/drawing/2014/main" val="2976414317"/>
                    </a:ext>
                  </a:extLst>
                </a:gridCol>
                <a:gridCol w="2168363">
                  <a:extLst>
                    <a:ext uri="{9D8B030D-6E8A-4147-A177-3AD203B41FA5}">
                      <a16:colId xmlns:a16="http://schemas.microsoft.com/office/drawing/2014/main" val="2061296809"/>
                    </a:ext>
                  </a:extLst>
                </a:gridCol>
              </a:tblGrid>
              <a:tr h="57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Polymer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Acrylamide mol%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Acrylic acid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 mol%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ATBS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mol%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</a:rPr>
                        <a:t>Viscosity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fi-FI" sz="1800" dirty="0" err="1">
                          <a:effectLst/>
                          <a:latin typeface="Calibri" panose="020F0502020204030204" pitchFamily="34" charset="0"/>
                        </a:rPr>
                        <a:t>cP</a:t>
                      </a:r>
                      <a:r>
                        <a:rPr lang="fi-FI" sz="1800" dirty="0"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1 mol/kg NaCl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1000 ppm, 25°C, 7.34 1/s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HPAM-20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346855"/>
                  </a:ext>
                </a:extLst>
              </a:tr>
              <a:tr h="28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PAM-25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(MW &gt; 15 </a:t>
                      </a:r>
                      <a:r>
                        <a:rPr lang="en-GB" sz="160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MDa</a:t>
                      </a:r>
                      <a:r>
                        <a:rPr lang="en-GB" sz="16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PAM-33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TER-20-5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ER-20-10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ATBS-15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ATBS-25</a:t>
                      </a:r>
                      <a:endParaRPr lang="en-GB" sz="16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3416238-41BA-B669-E201-126667BD0081}"/>
              </a:ext>
            </a:extLst>
          </p:cNvPr>
          <p:cNvGrpSpPr/>
          <p:nvPr/>
        </p:nvGrpSpPr>
        <p:grpSpPr>
          <a:xfrm>
            <a:off x="9152764" y="1331516"/>
            <a:ext cx="2410586" cy="1657350"/>
            <a:chOff x="9152764" y="1331516"/>
            <a:chExt cx="2410586" cy="16573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06B60E-D684-F443-0E53-BC1638569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4134" y="1822415"/>
              <a:ext cx="1737233" cy="95725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5E857B-4506-C17A-35A3-C92B3AED1CF3}"/>
                </a:ext>
              </a:extLst>
            </p:cNvPr>
            <p:cNvSpPr/>
            <p:nvPr/>
          </p:nvSpPr>
          <p:spPr>
            <a:xfrm>
              <a:off x="9152764" y="1331516"/>
              <a:ext cx="1527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Acrylamide</a:t>
              </a: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98B6CD-6C96-6EAB-395A-3213695B3062}"/>
                </a:ext>
              </a:extLst>
            </p:cNvPr>
            <p:cNvSpPr/>
            <p:nvPr/>
          </p:nvSpPr>
          <p:spPr>
            <a:xfrm>
              <a:off x="9163050" y="13315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4A7385-F71A-8714-5DB1-FB606553493C}"/>
              </a:ext>
            </a:extLst>
          </p:cNvPr>
          <p:cNvGrpSpPr/>
          <p:nvPr/>
        </p:nvGrpSpPr>
        <p:grpSpPr>
          <a:xfrm>
            <a:off x="9152764" y="3160316"/>
            <a:ext cx="2410586" cy="1657350"/>
            <a:chOff x="9152764" y="3160316"/>
            <a:chExt cx="2410586" cy="16573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1BDDAA-5807-70EE-E2D8-EAF3A925C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7426" y="3746110"/>
              <a:ext cx="1689936" cy="87600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32FB89-30D9-A668-771E-673F72D0D7DC}"/>
                </a:ext>
              </a:extLst>
            </p:cNvPr>
            <p:cNvSpPr/>
            <p:nvPr/>
          </p:nvSpPr>
          <p:spPr>
            <a:xfrm>
              <a:off x="9152764" y="3166852"/>
              <a:ext cx="18474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Acrylic acid</a:t>
              </a: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5BCA76-43D1-8FA4-36FF-A02EED208606}"/>
                </a:ext>
              </a:extLst>
            </p:cNvPr>
            <p:cNvSpPr/>
            <p:nvPr/>
          </p:nvSpPr>
          <p:spPr>
            <a:xfrm>
              <a:off x="9163050" y="31603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CE9EC5-B1DE-584A-CE51-80F208BD347E}"/>
              </a:ext>
            </a:extLst>
          </p:cNvPr>
          <p:cNvGrpSpPr/>
          <p:nvPr/>
        </p:nvGrpSpPr>
        <p:grpSpPr>
          <a:xfrm>
            <a:off x="9152764" y="4989116"/>
            <a:ext cx="2410586" cy="1657350"/>
            <a:chOff x="9152764" y="4989116"/>
            <a:chExt cx="2410586" cy="16573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C5FD11-59D5-8C31-ED80-832DC226A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3714" y="5156002"/>
              <a:ext cx="1367654" cy="149046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AA281A-4F04-6343-2F78-22063C781CE0}"/>
                </a:ext>
              </a:extLst>
            </p:cNvPr>
            <p:cNvSpPr/>
            <p:nvPr/>
          </p:nvSpPr>
          <p:spPr>
            <a:xfrm>
              <a:off x="9152764" y="5002188"/>
              <a:ext cx="642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ATBS</a:t>
              </a: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02CE10-6276-F6C1-7DB7-A8D78BA9EE30}"/>
                </a:ext>
              </a:extLst>
            </p:cNvPr>
            <p:cNvSpPr/>
            <p:nvPr/>
          </p:nvSpPr>
          <p:spPr>
            <a:xfrm>
              <a:off x="9163050" y="49891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7680B0-D7B8-E270-C6B4-B8DB3E133B6B}"/>
              </a:ext>
            </a:extLst>
          </p:cNvPr>
          <p:cNvSpPr txBox="1"/>
          <p:nvPr/>
        </p:nvSpPr>
        <p:spPr>
          <a:xfrm>
            <a:off x="866775" y="2027079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High </a:t>
            </a:r>
            <a:r>
              <a:rPr lang="fi-FI" dirty="0" err="1"/>
              <a:t>molecular</a:t>
            </a:r>
            <a:r>
              <a:rPr lang="fi-FI" dirty="0"/>
              <a:t> </a:t>
            </a:r>
            <a:r>
              <a:rPr lang="fi-FI" dirty="0" err="1"/>
              <a:t>weight</a:t>
            </a:r>
            <a:r>
              <a:rPr lang="fi-FI" dirty="0"/>
              <a:t>, </a:t>
            </a:r>
            <a:r>
              <a:rPr lang="fi-FI" dirty="0" err="1"/>
              <a:t>typical</a:t>
            </a:r>
            <a:r>
              <a:rPr lang="fi-FI" dirty="0"/>
              <a:t> EOR </a:t>
            </a:r>
            <a:r>
              <a:rPr lang="fi-FI" dirty="0" err="1"/>
              <a:t>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Salinity</a:t>
            </a:r>
            <a:r>
              <a:rPr lang="fi-FI"/>
              <a:t> </a:t>
            </a:r>
            <a:r>
              <a:rPr lang="fi-FI" err="1"/>
              <a:t>maps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46336-1FA7-53D4-69F3-22832910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97" y="1868488"/>
            <a:ext cx="4709727" cy="45494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0D88FF-243B-6B04-7474-67538CE2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570" y="1825625"/>
            <a:ext cx="5593080" cy="4351338"/>
          </a:xfrm>
        </p:spPr>
        <p:txBody>
          <a:bodyPr/>
          <a:lstStyle/>
          <a:p>
            <a:r>
              <a:rPr lang="fi-FI" dirty="0"/>
              <a:t>21 </a:t>
            </a:r>
            <a:r>
              <a:rPr lang="fi-FI" dirty="0" err="1"/>
              <a:t>artifical</a:t>
            </a:r>
            <a:r>
              <a:rPr lang="fi-FI" dirty="0"/>
              <a:t> </a:t>
            </a:r>
            <a:r>
              <a:rPr lang="fi-FI" dirty="0" err="1"/>
              <a:t>brines</a:t>
            </a:r>
            <a:endParaRPr lang="fi-FI" dirty="0"/>
          </a:p>
          <a:p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, Ca</a:t>
            </a:r>
            <a:r>
              <a:rPr lang="en-US" baseline="30000" dirty="0"/>
              <a:t>2+</a:t>
            </a:r>
            <a:r>
              <a:rPr lang="en-US" dirty="0"/>
              <a:t>, Cl</a:t>
            </a:r>
            <a:r>
              <a:rPr lang="en-US" baseline="30000" dirty="0"/>
              <a:t>-</a:t>
            </a:r>
            <a:r>
              <a:rPr lang="en-US" dirty="0"/>
              <a:t> ions</a:t>
            </a:r>
          </a:p>
          <a:p>
            <a:r>
              <a:rPr lang="en-US" dirty="0"/>
              <a:t>TDS 730 – 170 000 ppm</a:t>
            </a:r>
          </a:p>
          <a:p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ions 0 – 10 400 ppm</a:t>
            </a:r>
          </a:p>
        </p:txBody>
      </p:sp>
    </p:spTree>
    <p:extLst>
      <p:ext uri="{BB962C8B-B14F-4D97-AF65-F5344CB8AC3E}">
        <p14:creationId xmlns:p14="http://schemas.microsoft.com/office/powerpoint/2010/main" val="318007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1D840-2555-C32E-C18A-C5108C07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33" y="1873422"/>
            <a:ext cx="4648199" cy="442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Salinity</a:t>
            </a:r>
            <a:r>
              <a:rPr lang="fi-FI"/>
              <a:t> </a:t>
            </a:r>
            <a:r>
              <a:rPr lang="fi-FI" err="1"/>
              <a:t>maps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53B1B2-EE76-2832-648D-036038A6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570" y="1825625"/>
            <a:ext cx="5593080" cy="4351338"/>
          </a:xfrm>
        </p:spPr>
        <p:txBody>
          <a:bodyPr/>
          <a:lstStyle/>
          <a:p>
            <a:r>
              <a:rPr lang="fi-FI" dirty="0"/>
              <a:t>21 </a:t>
            </a:r>
            <a:r>
              <a:rPr lang="fi-FI" dirty="0" err="1"/>
              <a:t>artifical</a:t>
            </a:r>
            <a:r>
              <a:rPr lang="fi-FI" dirty="0"/>
              <a:t> </a:t>
            </a:r>
            <a:r>
              <a:rPr lang="fi-FI" dirty="0" err="1"/>
              <a:t>brines</a:t>
            </a:r>
            <a:endParaRPr lang="fi-FI" dirty="0"/>
          </a:p>
          <a:p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, Ca</a:t>
            </a:r>
            <a:r>
              <a:rPr lang="en-US" baseline="30000" dirty="0"/>
              <a:t>2+</a:t>
            </a:r>
            <a:r>
              <a:rPr lang="en-US" dirty="0"/>
              <a:t>, Cl</a:t>
            </a:r>
            <a:r>
              <a:rPr lang="en-US" baseline="30000" dirty="0"/>
              <a:t>-</a:t>
            </a:r>
            <a:r>
              <a:rPr lang="en-US" dirty="0"/>
              <a:t> ions</a:t>
            </a:r>
          </a:p>
          <a:p>
            <a:r>
              <a:rPr lang="en-US" dirty="0"/>
              <a:t>TDS 730 – 170 000 ppm</a:t>
            </a:r>
          </a:p>
          <a:p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ions 0 – 10 400 ppm</a:t>
            </a:r>
          </a:p>
          <a:p>
            <a:r>
              <a:rPr lang="en-US" dirty="0"/>
              <a:t>Relative hardness 0 – 20 mol%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B072BA-3A01-1FFB-D08C-635DAA9B003F}"/>
              </a:ext>
            </a:extLst>
          </p:cNvPr>
          <p:cNvSpPr txBox="1">
            <a:spLocks/>
          </p:cNvSpPr>
          <p:nvPr/>
        </p:nvSpPr>
        <p:spPr>
          <a:xfrm>
            <a:off x="5661279" y="5009292"/>
            <a:ext cx="3401568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i="1" err="1"/>
              <a:t>Relative</a:t>
            </a:r>
            <a:r>
              <a:rPr lang="fi-FI" sz="2000" i="1"/>
              <a:t> </a:t>
            </a:r>
            <a:r>
              <a:rPr lang="fi-FI" sz="2000" i="1" err="1"/>
              <a:t>hardness</a:t>
            </a:r>
            <a:r>
              <a:rPr lang="fi-FI" sz="2000" i="1"/>
              <a:t> [mol%] = </a:t>
            </a:r>
            <a:endParaRPr lang="en-US" sz="2000" i="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E76312-7381-7452-D403-0F8398656B00}"/>
              </a:ext>
            </a:extLst>
          </p:cNvPr>
          <p:cNvCxnSpPr>
            <a:cxnSpLocks/>
          </p:cNvCxnSpPr>
          <p:nvPr/>
        </p:nvCxnSpPr>
        <p:spPr>
          <a:xfrm flipV="1">
            <a:off x="8719947" y="5155310"/>
            <a:ext cx="2395728" cy="6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E0E75F-5015-4DE4-A11D-AA0C160D29B1}"/>
              </a:ext>
            </a:extLst>
          </p:cNvPr>
          <p:cNvSpPr txBox="1">
            <a:spLocks/>
          </p:cNvSpPr>
          <p:nvPr/>
        </p:nvSpPr>
        <p:spPr>
          <a:xfrm>
            <a:off x="8300847" y="4494941"/>
            <a:ext cx="3157728" cy="616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2000" i="1" err="1"/>
              <a:t>Multivalent</a:t>
            </a:r>
            <a:r>
              <a:rPr lang="fi-FI" sz="2000" i="1"/>
              <a:t> </a:t>
            </a:r>
            <a:r>
              <a:rPr lang="fi-FI" sz="2000" i="1" err="1"/>
              <a:t>cations</a:t>
            </a:r>
            <a:r>
              <a:rPr lang="fi-FI" sz="2000" i="1"/>
              <a:t> [mol] (Ca</a:t>
            </a:r>
            <a:r>
              <a:rPr lang="fi-FI" sz="2000" i="1" baseline="30000"/>
              <a:t>2+</a:t>
            </a:r>
            <a:r>
              <a:rPr lang="fi-FI" sz="2000" i="1"/>
              <a:t>, Mg</a:t>
            </a:r>
            <a:r>
              <a:rPr lang="fi-FI" sz="2000" i="1" baseline="30000"/>
              <a:t>2+</a:t>
            </a:r>
            <a:r>
              <a:rPr lang="fi-FI" sz="2000" i="1"/>
              <a:t>,…) </a:t>
            </a:r>
            <a:endParaRPr lang="en-US" sz="2000" i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AA8C2E-94DD-4382-E64D-668836B8803B}"/>
              </a:ext>
            </a:extLst>
          </p:cNvPr>
          <p:cNvSpPr txBox="1">
            <a:spLocks/>
          </p:cNvSpPr>
          <p:nvPr/>
        </p:nvSpPr>
        <p:spPr>
          <a:xfrm>
            <a:off x="8296275" y="5205456"/>
            <a:ext cx="3157728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2000" i="1" dirty="0" err="1"/>
              <a:t>All</a:t>
            </a:r>
            <a:r>
              <a:rPr lang="fi-FI" sz="2000" i="1" dirty="0"/>
              <a:t> </a:t>
            </a:r>
            <a:r>
              <a:rPr lang="fi-FI" sz="2000" i="1" dirty="0" err="1"/>
              <a:t>cations</a:t>
            </a:r>
            <a:r>
              <a:rPr lang="fi-FI" sz="2000" i="1" dirty="0"/>
              <a:t> [mol]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2970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0F9C94-07B5-5E47-32D7-D4677AE2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4230" y="2327365"/>
            <a:ext cx="4448604" cy="4237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D6137-AF3B-5374-BBB1-0C315434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fi-FI" err="1"/>
              <a:t>Viscosity</a:t>
            </a:r>
            <a:r>
              <a:rPr lang="fi-FI"/>
              <a:t> </a:t>
            </a:r>
            <a:r>
              <a:rPr lang="fi-FI" err="1"/>
              <a:t>yield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E3E11F-FBF7-EA1F-CFC8-4346815C93AE}"/>
              </a:ext>
            </a:extLst>
          </p:cNvPr>
          <p:cNvSpPr txBox="1">
            <a:spLocks/>
          </p:cNvSpPr>
          <p:nvPr/>
        </p:nvSpPr>
        <p:spPr>
          <a:xfrm>
            <a:off x="930430" y="1916112"/>
            <a:ext cx="3846576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/>
              <a:t>HPAM-33, 60°C, 7.34 1/s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52A4CB-D2F0-5DCF-58FF-16B6DEDC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322" y="2327365"/>
            <a:ext cx="6349974" cy="3880644"/>
          </a:xfrm>
        </p:spPr>
        <p:txBody>
          <a:bodyPr/>
          <a:lstStyle/>
          <a:p>
            <a:r>
              <a:rPr lang="fi-FI" dirty="0" err="1"/>
              <a:t>Viscosity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at 1000 ppm </a:t>
            </a:r>
            <a:r>
              <a:rPr lang="fi-FI" dirty="0" err="1"/>
              <a:t>polymer</a:t>
            </a:r>
            <a:r>
              <a:rPr lang="fi-FI" dirty="0"/>
              <a:t> </a:t>
            </a:r>
            <a:r>
              <a:rPr lang="fi-FI" dirty="0" err="1"/>
              <a:t>concentration</a:t>
            </a:r>
            <a:endParaRPr lang="fi-FI" dirty="0"/>
          </a:p>
          <a:p>
            <a:pPr marL="742950" lvl="1" indent="-285750"/>
            <a:r>
              <a:rPr lang="en-US" dirty="0"/>
              <a:t>25°C, 60°C, 90°C</a:t>
            </a:r>
          </a:p>
          <a:p>
            <a:r>
              <a:rPr lang="en-US" dirty="0"/>
              <a:t>Results shown in the salinity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maps available for other samples (HPAM, terpolymers, ATBS-copolymers)</a:t>
            </a:r>
          </a:p>
          <a:p>
            <a:pPr marL="742950" lvl="1" indent="-285750"/>
            <a:r>
              <a:rPr lang="en-US" dirty="0"/>
              <a:t>Nurmi et al. 2023, EAGE IOR+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79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9649EB767584887F36D837FAC970D" ma:contentTypeVersion="25" ma:contentTypeDescription="Create a new document." ma:contentTypeScope="" ma:versionID="efa93cb3519a0fe0d8a5ac1d520eb85e">
  <xsd:schema xmlns:xsd="http://www.w3.org/2001/XMLSchema" xmlns:xs="http://www.w3.org/2001/XMLSchema" xmlns:p="http://schemas.microsoft.com/office/2006/metadata/properties" xmlns:ns2="316f09ab-ec16-4f7f-a8ee-a3bea745c751" xmlns:ns4="b636d4e7-161c-42a6-835c-6bf48e893b1d" xmlns:ns5="d5c4d292-2e08-4bf2-bf07-0b3615c87c61" targetNamespace="http://schemas.microsoft.com/office/2006/metadata/properties" ma:root="true" ma:fieldsID="4944a8b5673bfb1c2f95712bf8bad886" ns2:_="" ns4:_="" ns5:_="">
    <xsd:import namespace="316f09ab-ec16-4f7f-a8ee-a3bea745c751"/>
    <xsd:import namespace="b636d4e7-161c-42a6-835c-6bf48e893b1d"/>
    <xsd:import namespace="d5c4d292-2e08-4bf2-bf07-0b3615c87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4:KemiraPublishingLocationTaxHTField0" minOccurs="0"/>
                <xsd:element ref="ns4:TaxCatchAll" minOccurs="0"/>
                <xsd:element ref="ns4:ca6d5850a9e848b592babfc68f64516d" minOccurs="0"/>
                <xsd:element ref="ns4:KemiraSecurityClassificationTaxHTField0" minOccurs="0"/>
                <xsd:element ref="ns4:TaxKeywordTaxHTField" minOccurs="0"/>
                <xsd:element ref="ns5:SharedWithUsers" minOccurs="0"/>
                <xsd:element ref="ns5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f09ab-ec16-4f7f-a8ee-a3bea745c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e365be0-9909-497c-b427-6f73a27e41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d4e7-161c-42a6-835c-6bf48e893b1d" elementFormDefault="qualified">
    <xsd:import namespace="http://schemas.microsoft.com/office/2006/documentManagement/types"/>
    <xsd:import namespace="http://schemas.microsoft.com/office/infopath/2007/PartnerControls"/>
    <xsd:element name="KemiraPublishingLocationTaxHTField0" ma:index="14" nillable="true" ma:taxonomy="true" ma:internalName="KemiraPublishingLocationTaxHTField0" ma:taxonomyFieldName="KemiraPublishingLocation" ma:displayName="Publishing Location" ma:default="" ma:fieldId="{ba0db269-9713-4584-867f-33e716f21bb4}" ma:taxonomyMulti="true" ma:sspId="9e365be0-9909-497c-b427-6f73a27e41eb" ma:termSetId="75e9bf32-4758-4912-934d-697772287c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33eba9f0-c04c-4c2e-ac89-45dc9b70e00b}" ma:internalName="TaxCatchAll" ma:showField="CatchAllData" ma:web="d5c4d292-2e08-4bf2-bf07-0b3615c87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6d5850a9e848b592babfc68f64516d" ma:index="17" nillable="true" ma:taxonomy="true" ma:internalName="ca6d5850a9e848b592babfc68f64516d" ma:taxonomyFieldName="KemiraTopics" ma:displayName="Topic" ma:default="" ma:fieldId="{ca6d5850-a9e8-48b5-92ba-bfc68f64516d}" ma:taxonomyMulti="true" ma:sspId="9e365be0-9909-497c-b427-6f73a27e41eb" ma:termSetId="a0464e69-698c-49a9-a87c-a653ee864d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miraSecurityClassificationTaxHTField0" ma:index="19" nillable="true" ma:taxonomy="true" ma:internalName="KemiraSecurityClassificationTaxHTField0" ma:taxonomyFieldName="KemiraSecurityClassification" ma:displayName="Security Classification" ma:default="" ma:fieldId="{ab578db1-c3d8-4c85-a399-3638a09ccfbe}" ma:taxonomyMulti="true" ma:sspId="9e365be0-9909-497c-b427-6f73a27e41eb" ma:termSetId="eb652182-0583-45d9-8776-0df6cb622c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d292-2e08-4bf2-bf07-0b3615c87c61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6f09ab-ec16-4f7f-a8ee-a3bea745c751">
      <Terms xmlns="http://schemas.microsoft.com/office/infopath/2007/PartnerControls"/>
    </lcf76f155ced4ddcb4097134ff3c332f>
    <ca6d5850a9e848b592babfc68f64516d xmlns="b636d4e7-161c-42a6-835c-6bf48e893b1d">
      <Terms xmlns="http://schemas.microsoft.com/office/infopath/2007/PartnerControls"/>
    </ca6d5850a9e848b592babfc68f64516d>
    <KemiraSecurityClassificationTaxHTField0 xmlns="b636d4e7-161c-42a6-835c-6bf48e893b1d">
      <Terms xmlns="http://schemas.microsoft.com/office/infopath/2007/PartnerControls"/>
    </KemiraSecurityClassificationTaxHTField0>
    <TaxCatchAll xmlns="b636d4e7-161c-42a6-835c-6bf48e893b1d" xsi:nil="true"/>
    <KemiraPublishingLocationTaxHTField0 xmlns="b636d4e7-161c-42a6-835c-6bf48e893b1d">
      <Terms xmlns="http://schemas.microsoft.com/office/infopath/2007/PartnerControls"/>
    </KemiraPublishingLocationTaxHTField0>
    <TaxKeywordTaxHTField xmlns="b636d4e7-161c-42a6-835c-6bf48e893b1d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e365be0-9909-497c-b427-6f73a27e41eb" ContentTypeId="0x0101" PreviousValue="false"/>
</file>

<file path=customXml/itemProps1.xml><?xml version="1.0" encoding="utf-8"?>
<ds:datastoreItem xmlns:ds="http://schemas.openxmlformats.org/officeDocument/2006/customXml" ds:itemID="{ACC706B4-904B-48A2-9A56-A3C2A9D1457F}">
  <ds:schemaRefs>
    <ds:schemaRef ds:uri="316f09ab-ec16-4f7f-a8ee-a3bea745c751"/>
    <ds:schemaRef ds:uri="b636d4e7-161c-42a6-835c-6bf48e893b1d"/>
    <ds:schemaRef ds:uri="d5c4d292-2e08-4bf2-bf07-0b3615c87c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568057-7EC1-4AA0-9A31-7FA34D617FA3}">
  <ds:schemaRefs>
    <ds:schemaRef ds:uri="316f09ab-ec16-4f7f-a8ee-a3bea745c751"/>
    <ds:schemaRef ds:uri="b636d4e7-161c-42a6-835c-6bf48e893b1d"/>
    <ds:schemaRef ds:uri="d5c4d292-2e08-4bf2-bf07-0b3615c87c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62406C-248D-4AB6-A85C-B80B1146834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AD0A0D3-371A-452E-BCD7-779B4D18583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1055</Words>
  <Application>Microsoft Office PowerPoint</Application>
  <PresentationFormat>Widescreen</PresentationFormat>
  <Paragraphs>203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Mapping the impact of temperature and salinity on EOR polyacrylamide performance in reservoir and in produced water treatment</vt:lpstr>
      <vt:lpstr>Table of content</vt:lpstr>
      <vt:lpstr>Introduction</vt:lpstr>
      <vt:lpstr>Introduction</vt:lpstr>
      <vt:lpstr>Key messages</vt:lpstr>
      <vt:lpstr>Polymer samples</vt:lpstr>
      <vt:lpstr>Salinity maps</vt:lpstr>
      <vt:lpstr>Salinity maps</vt:lpstr>
      <vt:lpstr>Viscosity yield</vt:lpstr>
      <vt:lpstr>Viscosity yield</vt:lpstr>
      <vt:lpstr>Cloud point</vt:lpstr>
      <vt:lpstr>Cloud point</vt:lpstr>
      <vt:lpstr>Examples of fouling at heat exchanger</vt:lpstr>
      <vt:lpstr>Cloud point</vt:lpstr>
      <vt:lpstr>Cloud point</vt:lpstr>
      <vt:lpstr>Thermal stability - Viscosity retention</vt:lpstr>
      <vt:lpstr>Thermal stability - Viscosity retention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Luciana Bava</cp:lastModifiedBy>
  <cp:revision>33</cp:revision>
  <dcterms:created xsi:type="dcterms:W3CDTF">2023-06-09T16:18:01Z</dcterms:created>
  <dcterms:modified xsi:type="dcterms:W3CDTF">2023-11-07T02:55:34Z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0x0101001FD9649EB767584887F36D837FAC970D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KemiraSecurityClassification">
    <vt:lpwstr/>
  </property>
  <property fmtid="{D5CDD505-2E9C-101B-9397-08002B2CF9AE}" pid="6" name="KemiraPublishingLocation">
    <vt:lpwstr/>
  </property>
  <property fmtid="{D5CDD505-2E9C-101B-9397-08002B2CF9AE}" pid="7" name="KemiraTopics">
    <vt:lpwstr/>
  </property>
</Properties>
</file>