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15" r:id="rId3"/>
    <p:sldId id="413" r:id="rId4"/>
    <p:sldId id="414" r:id="rId5"/>
    <p:sldId id="416" r:id="rId6"/>
    <p:sldId id="417" r:id="rId7"/>
    <p:sldId id="418" r:id="rId8"/>
    <p:sldId id="420" r:id="rId9"/>
    <p:sldId id="435" r:id="rId10"/>
    <p:sldId id="421" r:id="rId11"/>
    <p:sldId id="422" r:id="rId12"/>
    <p:sldId id="419" r:id="rId13"/>
    <p:sldId id="431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MANFRE" initials="DM" lastIdx="1" clrIdx="0">
    <p:extLst>
      <p:ext uri="{19B8F6BF-5375-455C-9EA6-DF929625EA0E}">
        <p15:presenceInfo xmlns:p15="http://schemas.microsoft.com/office/powerpoint/2012/main" userId="f0c4419963c39f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500"/>
    <a:srgbClr val="6FA93F"/>
    <a:srgbClr val="F7C675"/>
    <a:srgbClr val="FA6E4C"/>
    <a:srgbClr val="4777AB"/>
    <a:srgbClr val="00FF00"/>
    <a:srgbClr val="FF00FF"/>
    <a:srgbClr val="121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9" autoAdjust="0"/>
  </p:normalViewPr>
  <p:slideViewPr>
    <p:cSldViewPr snapToGrid="0" showGuides="1">
      <p:cViewPr varScale="1">
        <p:scale>
          <a:sx n="100" d="100"/>
          <a:sy n="100" d="100"/>
        </p:scale>
        <p:origin x="876" y="72"/>
      </p:cViewPr>
      <p:guideLst>
        <p:guide orient="horz" pos="17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3HPdF1z6lPEYmdNY1RMSGFCZEU\streamsim_all\documents\our-papers\2023_8_Congreso_de_Producci&#243;n\SE-03.IPE.pp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3HPdF1z6lPEYmdNY1RMSGFCZEU\streamsim_all\documents\our-papers\2023_8_Congreso_de_Producci&#243;n\SE-03.IPE.pp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3HPdF1z6lPEYmdNY1RMSGFCZEU\streamsim_all\documents\our-papers\2023_8_Congreso_de_Producci&#243;n\SE-03.IPE.pp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3HPdF1z6lPEYmdNY1RMSGFCZEU\streamsim_all\documents\our-papers\2023_8_Congreso_de_Producci&#243;n\SE-03.IPE.pp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3HPdF1z6lPEYmdNY1RMSGFCZEU\streamsim_all\documents\our-papers\2023_8_Congreso_de_Producci&#243;n\SE-03.IPE.pp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/>
              <a:t>IPE for Pilot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7233306314651844"/>
          <c:y val="0.15044966805619886"/>
          <c:w val="0.77337772116720704"/>
          <c:h val="0.62185811332406982"/>
        </c:manualLayout>
      </c:layout>
      <c:scatterChart>
        <c:scatterStyle val="lineMarker"/>
        <c:varyColors val="0"/>
        <c:ser>
          <c:idx val="0"/>
          <c:order val="0"/>
          <c:tx>
            <c:v>P10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Sheet1!$G$5:$G$13</c:f>
              <c:numCache>
                <c:formatCode>General</c:formatCode>
                <c:ptCount val="9"/>
                <c:pt idx="0">
                  <c:v>2.5152447552447551E-2</c:v>
                </c:pt>
                <c:pt idx="1">
                  <c:v>2.4843966712898752E-2</c:v>
                </c:pt>
                <c:pt idx="2">
                  <c:v>2.4315439034540157E-2</c:v>
                </c:pt>
                <c:pt idx="3">
                  <c:v>2.3364534581383257E-2</c:v>
                </c:pt>
                <c:pt idx="4">
                  <c:v>2.2059639389736478E-2</c:v>
                </c:pt>
                <c:pt idx="5">
                  <c:v>2.1606529209621993E-2</c:v>
                </c:pt>
                <c:pt idx="6">
                  <c:v>2.1884751404202204E-2</c:v>
                </c:pt>
                <c:pt idx="7">
                  <c:v>1.8450176825462867E-2</c:v>
                </c:pt>
                <c:pt idx="8">
                  <c:v>1.4619225967540575E-2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44-439D-A16F-D4C061BD49A8}"/>
            </c:ext>
          </c:extLst>
        </c:ser>
        <c:ser>
          <c:idx val="1"/>
          <c:order val="1"/>
          <c:tx>
            <c:v>EV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Sheet1!$H$5:$H$13</c:f>
              <c:numCache>
                <c:formatCode>General</c:formatCode>
                <c:ptCount val="9"/>
                <c:pt idx="0">
                  <c:v>2.8503496503496505E-2</c:v>
                </c:pt>
                <c:pt idx="1">
                  <c:v>2.7624826629681E-2</c:v>
                </c:pt>
                <c:pt idx="2">
                  <c:v>2.6862255513940909E-2</c:v>
                </c:pt>
                <c:pt idx="3">
                  <c:v>2.5954238169526783E-2</c:v>
                </c:pt>
                <c:pt idx="4">
                  <c:v>2.4639389736477117E-2</c:v>
                </c:pt>
                <c:pt idx="5">
                  <c:v>2.4467353951890033E-2</c:v>
                </c:pt>
                <c:pt idx="6">
                  <c:v>2.4921988766382359E-2</c:v>
                </c:pt>
                <c:pt idx="7">
                  <c:v>2.2592053255668817E-2</c:v>
                </c:pt>
                <c:pt idx="8">
                  <c:v>2.2292967124427798E-2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44-439D-A16F-D4C061BD49A8}"/>
            </c:ext>
          </c:extLst>
        </c:ser>
        <c:ser>
          <c:idx val="2"/>
          <c:order val="2"/>
          <c:tx>
            <c:v>P90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Sheet1!$I$5:$I$13</c:f>
              <c:numCache>
                <c:formatCode>General</c:formatCode>
                <c:ptCount val="9"/>
                <c:pt idx="0">
                  <c:v>3.1636363636363636E-2</c:v>
                </c:pt>
                <c:pt idx="1">
                  <c:v>3.0728155339805826E-2</c:v>
                </c:pt>
                <c:pt idx="2">
                  <c:v>2.9750312109862672E-2</c:v>
                </c:pt>
                <c:pt idx="3">
                  <c:v>2.8668746749869994E-2</c:v>
                </c:pt>
                <c:pt idx="4">
                  <c:v>2.8723994452149793E-2</c:v>
                </c:pt>
                <c:pt idx="5">
                  <c:v>2.9097938144329896E-2</c:v>
                </c:pt>
                <c:pt idx="6">
                  <c:v>3.1110879966715205E-2</c:v>
                </c:pt>
                <c:pt idx="7">
                  <c:v>3.3076763053879757E-2</c:v>
                </c:pt>
                <c:pt idx="8">
                  <c:v>3.7815230961298379E-2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44-439D-A16F-D4C061BD4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704736"/>
        <c:axId val="735048496"/>
      </c:scatterChart>
      <c:valAx>
        <c:axId val="89570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 err="1"/>
                  <a:t>Concentración</a:t>
                </a:r>
                <a:r>
                  <a:rPr lang="en-CA" sz="1600" baseline="0" dirty="0"/>
                  <a:t> </a:t>
                </a:r>
                <a:r>
                  <a:rPr lang="en-CA" sz="1600" dirty="0"/>
                  <a:t>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35048496"/>
        <c:crosses val="autoZero"/>
        <c:crossBetween val="midCat"/>
      </c:valAx>
      <c:valAx>
        <c:axId val="73504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/>
                  <a:t>IPE (sm3/kg)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95704736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50043744531947"/>
          <c:y val="0.52665392928825072"/>
          <c:w val="0.22233223972003499"/>
          <c:h val="6.893430600586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/>
              <a:t>IPE for Pilot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7233306314651844"/>
          <c:y val="0.15044966805619886"/>
          <c:w val="0.77337772116720704"/>
          <c:h val="0.62185811332406982"/>
        </c:manualLayout>
      </c:layout>
      <c:scatterChart>
        <c:scatterStyle val="lineMarker"/>
        <c:varyColors val="0"/>
        <c:ser>
          <c:idx val="0"/>
          <c:order val="0"/>
          <c:tx>
            <c:v>P10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Sheet1!$G$5:$G$13</c:f>
              <c:numCache>
                <c:formatCode>General</c:formatCode>
                <c:ptCount val="9"/>
                <c:pt idx="0">
                  <c:v>2.5152447552447551E-2</c:v>
                </c:pt>
                <c:pt idx="1">
                  <c:v>2.4843966712898752E-2</c:v>
                </c:pt>
                <c:pt idx="2">
                  <c:v>2.4315439034540157E-2</c:v>
                </c:pt>
                <c:pt idx="3">
                  <c:v>2.3364534581383257E-2</c:v>
                </c:pt>
                <c:pt idx="4">
                  <c:v>2.2059639389736478E-2</c:v>
                </c:pt>
                <c:pt idx="5">
                  <c:v>2.1606529209621993E-2</c:v>
                </c:pt>
                <c:pt idx="6">
                  <c:v>2.1884751404202204E-2</c:v>
                </c:pt>
                <c:pt idx="7">
                  <c:v>1.8450176825462867E-2</c:v>
                </c:pt>
                <c:pt idx="8">
                  <c:v>1.4619225967540575E-2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5E-4DA5-9923-5136E3E8668B}"/>
            </c:ext>
          </c:extLst>
        </c:ser>
        <c:ser>
          <c:idx val="1"/>
          <c:order val="1"/>
          <c:tx>
            <c:v>EV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Sheet1!$H$5:$H$13</c:f>
              <c:numCache>
                <c:formatCode>General</c:formatCode>
                <c:ptCount val="9"/>
                <c:pt idx="0">
                  <c:v>2.8503496503496505E-2</c:v>
                </c:pt>
                <c:pt idx="1">
                  <c:v>2.7624826629681E-2</c:v>
                </c:pt>
                <c:pt idx="2">
                  <c:v>2.6862255513940909E-2</c:v>
                </c:pt>
                <c:pt idx="3">
                  <c:v>2.5954238169526783E-2</c:v>
                </c:pt>
                <c:pt idx="4">
                  <c:v>2.4639389736477117E-2</c:v>
                </c:pt>
                <c:pt idx="5">
                  <c:v>2.4467353951890033E-2</c:v>
                </c:pt>
                <c:pt idx="6">
                  <c:v>2.4921988766382359E-2</c:v>
                </c:pt>
                <c:pt idx="7">
                  <c:v>2.2592053255668817E-2</c:v>
                </c:pt>
                <c:pt idx="8">
                  <c:v>2.2292967124427798E-2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5E-4DA5-9923-5136E3E8668B}"/>
            </c:ext>
          </c:extLst>
        </c:ser>
        <c:ser>
          <c:idx val="2"/>
          <c:order val="2"/>
          <c:tx>
            <c:v>P90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Sheet1!$I$5:$I$13</c:f>
              <c:numCache>
                <c:formatCode>General</c:formatCode>
                <c:ptCount val="9"/>
                <c:pt idx="0">
                  <c:v>3.1636363636363636E-2</c:v>
                </c:pt>
                <c:pt idx="1">
                  <c:v>3.0728155339805826E-2</c:v>
                </c:pt>
                <c:pt idx="2">
                  <c:v>2.9750312109862672E-2</c:v>
                </c:pt>
                <c:pt idx="3">
                  <c:v>2.8668746749869994E-2</c:v>
                </c:pt>
                <c:pt idx="4">
                  <c:v>2.8723994452149793E-2</c:v>
                </c:pt>
                <c:pt idx="5">
                  <c:v>2.9097938144329896E-2</c:v>
                </c:pt>
                <c:pt idx="6">
                  <c:v>3.1110879966715205E-2</c:v>
                </c:pt>
                <c:pt idx="7">
                  <c:v>3.3076763053879757E-2</c:v>
                </c:pt>
                <c:pt idx="8">
                  <c:v>3.7815230961298379E-2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5E-4DA5-9923-5136E3E86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704736"/>
        <c:axId val="735048496"/>
      </c:scatterChart>
      <c:valAx>
        <c:axId val="89570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 err="1"/>
                  <a:t>Concentración</a:t>
                </a:r>
                <a:r>
                  <a:rPr lang="en-CA" sz="1600" baseline="0" dirty="0"/>
                  <a:t> </a:t>
                </a:r>
                <a:r>
                  <a:rPr lang="en-CA" sz="1600" dirty="0"/>
                  <a:t>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35048496"/>
        <c:crosses val="autoZero"/>
        <c:crossBetween val="midCat"/>
      </c:valAx>
      <c:valAx>
        <c:axId val="73504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/>
                  <a:t>IPE (sm3/kg)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95704736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50043744531947"/>
          <c:y val="0.52665392928825072"/>
          <c:w val="0.22233223972003499"/>
          <c:h val="6.893430600586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/>
              <a:t>Incremental NPV for Pilot Area</a:t>
            </a:r>
          </a:p>
        </c:rich>
      </c:tx>
      <c:layout>
        <c:manualLayout>
          <c:xMode val="edge"/>
          <c:yMode val="edge"/>
          <c:x val="0.24491830027181322"/>
          <c:y val="1.9903897089015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2981981666238307"/>
          <c:y val="0.14374218341049358"/>
          <c:w val="0.82042746325848737"/>
          <c:h val="0.60180357517874328"/>
        </c:manualLayout>
      </c:layout>
      <c:scatterChart>
        <c:scatterStyle val="lineMarker"/>
        <c:varyColors val="0"/>
        <c:ser>
          <c:idx val="0"/>
          <c:order val="0"/>
          <c:tx>
            <c:v>P10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Sheet1!$A$5:$A$14</c:f>
              <c:numCache>
                <c:formatCode>General</c:formatCode>
                <c:ptCount val="10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  <c:pt idx="9">
                  <c:v>0</c:v>
                </c:pt>
              </c:numCache>
            </c:numRef>
          </c:xVal>
          <c:yVal>
            <c:numRef>
              <c:f>Sheet1!$M$5:$M$14</c:f>
              <c:numCache>
                <c:formatCode>General</c:formatCode>
                <c:ptCount val="10"/>
                <c:pt idx="0">
                  <c:v>21.2</c:v>
                </c:pt>
                <c:pt idx="1">
                  <c:v>17.61</c:v>
                </c:pt>
                <c:pt idx="2">
                  <c:v>13.57</c:v>
                </c:pt>
                <c:pt idx="3">
                  <c:v>10.91</c:v>
                </c:pt>
                <c:pt idx="4">
                  <c:v>7.8330000000000002</c:v>
                </c:pt>
                <c:pt idx="5">
                  <c:v>6.0229999999999997</c:v>
                </c:pt>
                <c:pt idx="6">
                  <c:v>4.7039999999999997</c:v>
                </c:pt>
                <c:pt idx="7">
                  <c:v>1.641</c:v>
                </c:pt>
                <c:pt idx="8">
                  <c:v>0.126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74-4247-BE9F-EB381FB5F8CB}"/>
            </c:ext>
          </c:extLst>
        </c:ser>
        <c:ser>
          <c:idx val="1"/>
          <c:order val="1"/>
          <c:tx>
            <c:v>EV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Sheet1!$A$5:$A$14</c:f>
              <c:numCache>
                <c:formatCode>General</c:formatCode>
                <c:ptCount val="10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  <c:pt idx="9">
                  <c:v>0</c:v>
                </c:pt>
              </c:numCache>
            </c:numRef>
          </c:xVal>
          <c:yVal>
            <c:numRef>
              <c:f>Sheet1!$N$5:$N$14</c:f>
              <c:numCache>
                <c:formatCode>General</c:formatCode>
                <c:ptCount val="10"/>
                <c:pt idx="0">
                  <c:v>25.25</c:v>
                </c:pt>
                <c:pt idx="1">
                  <c:v>19.95</c:v>
                </c:pt>
                <c:pt idx="2">
                  <c:v>16.68</c:v>
                </c:pt>
                <c:pt idx="3">
                  <c:v>12.97</c:v>
                </c:pt>
                <c:pt idx="4">
                  <c:v>9.5909999999999993</c:v>
                </c:pt>
                <c:pt idx="5">
                  <c:v>7.65</c:v>
                </c:pt>
                <c:pt idx="6">
                  <c:v>6.4340000000000002</c:v>
                </c:pt>
                <c:pt idx="7">
                  <c:v>2.835</c:v>
                </c:pt>
                <c:pt idx="8">
                  <c:v>1.45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74-4247-BE9F-EB381FB5F8CB}"/>
            </c:ext>
          </c:extLst>
        </c:ser>
        <c:ser>
          <c:idx val="2"/>
          <c:order val="2"/>
          <c:tx>
            <c:v>P90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Sheet1!$A$5:$A$14</c:f>
              <c:numCache>
                <c:formatCode>General</c:formatCode>
                <c:ptCount val="10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  <c:pt idx="9">
                  <c:v>0</c:v>
                </c:pt>
              </c:numCache>
            </c:numRef>
          </c:xVal>
          <c:yVal>
            <c:numRef>
              <c:f>Sheet1!$O$5:$O$14</c:f>
              <c:numCache>
                <c:formatCode>General</c:formatCode>
                <c:ptCount val="10"/>
                <c:pt idx="0">
                  <c:v>28.21</c:v>
                </c:pt>
                <c:pt idx="1">
                  <c:v>22.81</c:v>
                </c:pt>
                <c:pt idx="2">
                  <c:v>19.66</c:v>
                </c:pt>
                <c:pt idx="3">
                  <c:v>15.87</c:v>
                </c:pt>
                <c:pt idx="4">
                  <c:v>12.24</c:v>
                </c:pt>
                <c:pt idx="5">
                  <c:v>11.01</c:v>
                </c:pt>
                <c:pt idx="6">
                  <c:v>9.57</c:v>
                </c:pt>
                <c:pt idx="7">
                  <c:v>5.1100000000000003</c:v>
                </c:pt>
                <c:pt idx="8">
                  <c:v>3.33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74-4247-BE9F-EB381FB5F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673919"/>
        <c:axId val="758601791"/>
      </c:scatterChart>
      <c:valAx>
        <c:axId val="846673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 err="1"/>
                  <a:t>Concentración</a:t>
                </a:r>
                <a:r>
                  <a:rPr lang="en-CA" sz="1600" dirty="0"/>
                  <a:t> 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58601791"/>
        <c:crosses val="autoZero"/>
        <c:crossBetween val="midCat"/>
      </c:valAx>
      <c:valAx>
        <c:axId val="7586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Inc. NPV $MM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46673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8815003465813"/>
          <c:y val="0.26528245307626508"/>
          <c:w val="0.19792187512169288"/>
          <c:h val="6.9703090087716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/>
              <a:t>IPE for Pilot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7233306314651844"/>
          <c:y val="0.15044966805619886"/>
          <c:w val="0.77337772116720704"/>
          <c:h val="0.62185811332406982"/>
        </c:manualLayout>
      </c:layout>
      <c:scatterChart>
        <c:scatterStyle val="lineMarker"/>
        <c:varyColors val="0"/>
        <c:ser>
          <c:idx val="0"/>
          <c:order val="0"/>
          <c:tx>
            <c:v>P10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Sheet1!$G$5:$G$13</c:f>
              <c:numCache>
                <c:formatCode>General</c:formatCode>
                <c:ptCount val="9"/>
                <c:pt idx="0">
                  <c:v>2.5152447552447551E-2</c:v>
                </c:pt>
                <c:pt idx="1">
                  <c:v>2.4843966712898752E-2</c:v>
                </c:pt>
                <c:pt idx="2">
                  <c:v>2.4315439034540157E-2</c:v>
                </c:pt>
                <c:pt idx="3">
                  <c:v>2.3364534581383257E-2</c:v>
                </c:pt>
                <c:pt idx="4">
                  <c:v>2.2059639389736478E-2</c:v>
                </c:pt>
                <c:pt idx="5">
                  <c:v>2.1606529209621993E-2</c:v>
                </c:pt>
                <c:pt idx="6">
                  <c:v>2.1884751404202204E-2</c:v>
                </c:pt>
                <c:pt idx="7">
                  <c:v>1.8450176825462867E-2</c:v>
                </c:pt>
                <c:pt idx="8">
                  <c:v>1.4619225967540575E-2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A1-4A0C-9897-750DC68076BA}"/>
            </c:ext>
          </c:extLst>
        </c:ser>
        <c:ser>
          <c:idx val="1"/>
          <c:order val="1"/>
          <c:tx>
            <c:v>EV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Sheet1!$H$5:$H$13</c:f>
              <c:numCache>
                <c:formatCode>General</c:formatCode>
                <c:ptCount val="9"/>
                <c:pt idx="0">
                  <c:v>2.8503496503496505E-2</c:v>
                </c:pt>
                <c:pt idx="1">
                  <c:v>2.7624826629681E-2</c:v>
                </c:pt>
                <c:pt idx="2">
                  <c:v>2.6862255513940909E-2</c:v>
                </c:pt>
                <c:pt idx="3">
                  <c:v>2.5954238169526783E-2</c:v>
                </c:pt>
                <c:pt idx="4">
                  <c:v>2.4639389736477117E-2</c:v>
                </c:pt>
                <c:pt idx="5">
                  <c:v>2.4467353951890033E-2</c:v>
                </c:pt>
                <c:pt idx="6">
                  <c:v>2.4921988766382359E-2</c:v>
                </c:pt>
                <c:pt idx="7">
                  <c:v>2.2592053255668817E-2</c:v>
                </c:pt>
                <c:pt idx="8">
                  <c:v>2.2292967124427798E-2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A1-4A0C-9897-750DC68076BA}"/>
            </c:ext>
          </c:extLst>
        </c:ser>
        <c:ser>
          <c:idx val="2"/>
          <c:order val="2"/>
          <c:tx>
            <c:v>P90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</c:numCache>
            </c:numRef>
          </c:xVal>
          <c:yVal>
            <c:numRef>
              <c:f>Sheet1!$I$5:$I$13</c:f>
              <c:numCache>
                <c:formatCode>General</c:formatCode>
                <c:ptCount val="9"/>
                <c:pt idx="0">
                  <c:v>3.1636363636363636E-2</c:v>
                </c:pt>
                <c:pt idx="1">
                  <c:v>3.0728155339805826E-2</c:v>
                </c:pt>
                <c:pt idx="2">
                  <c:v>2.9750312109862672E-2</c:v>
                </c:pt>
                <c:pt idx="3">
                  <c:v>2.8668746749869994E-2</c:v>
                </c:pt>
                <c:pt idx="4">
                  <c:v>2.8723994452149793E-2</c:v>
                </c:pt>
                <c:pt idx="5">
                  <c:v>2.9097938144329896E-2</c:v>
                </c:pt>
                <c:pt idx="6">
                  <c:v>3.1110879966715205E-2</c:v>
                </c:pt>
                <c:pt idx="7">
                  <c:v>3.3076763053879757E-2</c:v>
                </c:pt>
                <c:pt idx="8">
                  <c:v>3.7815230961298379E-2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A1-4A0C-9897-750DC6807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704736"/>
        <c:axId val="735048496"/>
      </c:scatterChart>
      <c:valAx>
        <c:axId val="89570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 err="1"/>
                  <a:t>Concentración</a:t>
                </a:r>
                <a:r>
                  <a:rPr lang="en-CA" sz="1600" baseline="0" dirty="0"/>
                  <a:t> </a:t>
                </a:r>
                <a:r>
                  <a:rPr lang="en-CA" sz="1600" dirty="0"/>
                  <a:t>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35048496"/>
        <c:crosses val="autoZero"/>
        <c:crossBetween val="midCat"/>
      </c:valAx>
      <c:valAx>
        <c:axId val="73504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/>
                  <a:t>IPE (sm3/kg)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95704736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50043744531947"/>
          <c:y val="0.52665392928825072"/>
          <c:w val="0.22233223972003499"/>
          <c:h val="6.893430600586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/>
              <a:t>Incremental NPV for Pilot Area</a:t>
            </a:r>
          </a:p>
        </c:rich>
      </c:tx>
      <c:layout>
        <c:manualLayout>
          <c:xMode val="edge"/>
          <c:yMode val="edge"/>
          <c:x val="0.24491830027181322"/>
          <c:y val="1.9903897089015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2981981666238307"/>
          <c:y val="0.14374218341049358"/>
          <c:w val="0.82042746325848737"/>
          <c:h val="0.60180357517874328"/>
        </c:manualLayout>
      </c:layout>
      <c:scatterChart>
        <c:scatterStyle val="lineMarker"/>
        <c:varyColors val="0"/>
        <c:ser>
          <c:idx val="0"/>
          <c:order val="0"/>
          <c:tx>
            <c:v>P10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Sheet1!$A$5:$A$14</c:f>
              <c:numCache>
                <c:formatCode>General</c:formatCode>
                <c:ptCount val="10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  <c:pt idx="9">
                  <c:v>0</c:v>
                </c:pt>
              </c:numCache>
            </c:numRef>
          </c:xVal>
          <c:yVal>
            <c:numRef>
              <c:f>Sheet1!$M$5:$M$14</c:f>
              <c:numCache>
                <c:formatCode>General</c:formatCode>
                <c:ptCount val="10"/>
                <c:pt idx="0">
                  <c:v>21.2</c:v>
                </c:pt>
                <c:pt idx="1">
                  <c:v>17.61</c:v>
                </c:pt>
                <c:pt idx="2">
                  <c:v>13.57</c:v>
                </c:pt>
                <c:pt idx="3">
                  <c:v>10.91</c:v>
                </c:pt>
                <c:pt idx="4">
                  <c:v>7.8330000000000002</c:v>
                </c:pt>
                <c:pt idx="5">
                  <c:v>6.0229999999999997</c:v>
                </c:pt>
                <c:pt idx="6">
                  <c:v>4.7039999999999997</c:v>
                </c:pt>
                <c:pt idx="7">
                  <c:v>1.641</c:v>
                </c:pt>
                <c:pt idx="8">
                  <c:v>0.126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49-485D-A59F-0AB1F1F36717}"/>
            </c:ext>
          </c:extLst>
        </c:ser>
        <c:ser>
          <c:idx val="1"/>
          <c:order val="1"/>
          <c:tx>
            <c:v>EV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Sheet1!$A$5:$A$14</c:f>
              <c:numCache>
                <c:formatCode>General</c:formatCode>
                <c:ptCount val="10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  <c:pt idx="9">
                  <c:v>0</c:v>
                </c:pt>
              </c:numCache>
            </c:numRef>
          </c:xVal>
          <c:yVal>
            <c:numRef>
              <c:f>Sheet1!$N$5:$N$14</c:f>
              <c:numCache>
                <c:formatCode>General</c:formatCode>
                <c:ptCount val="10"/>
                <c:pt idx="0">
                  <c:v>25.25</c:v>
                </c:pt>
                <c:pt idx="1">
                  <c:v>19.95</c:v>
                </c:pt>
                <c:pt idx="2">
                  <c:v>16.68</c:v>
                </c:pt>
                <c:pt idx="3">
                  <c:v>12.97</c:v>
                </c:pt>
                <c:pt idx="4">
                  <c:v>9.5909999999999993</c:v>
                </c:pt>
                <c:pt idx="5">
                  <c:v>7.65</c:v>
                </c:pt>
                <c:pt idx="6">
                  <c:v>6.4340000000000002</c:v>
                </c:pt>
                <c:pt idx="7">
                  <c:v>2.835</c:v>
                </c:pt>
                <c:pt idx="8">
                  <c:v>1.45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49-485D-A59F-0AB1F1F36717}"/>
            </c:ext>
          </c:extLst>
        </c:ser>
        <c:ser>
          <c:idx val="2"/>
          <c:order val="2"/>
          <c:tx>
            <c:v>P90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Sheet1!$A$5:$A$14</c:f>
              <c:numCache>
                <c:formatCode>General</c:formatCode>
                <c:ptCount val="10"/>
                <c:pt idx="0">
                  <c:v>1500</c:v>
                </c:pt>
                <c:pt idx="1">
                  <c:v>1200</c:v>
                </c:pt>
                <c:pt idx="2">
                  <c:v>1000</c:v>
                </c:pt>
                <c:pt idx="3">
                  <c:v>800</c:v>
                </c:pt>
                <c:pt idx="4">
                  <c:v>600</c:v>
                </c:pt>
                <c:pt idx="5">
                  <c:v>500</c:v>
                </c:pt>
                <c:pt idx="6">
                  <c:v>400</c:v>
                </c:pt>
                <c:pt idx="7">
                  <c:v>200</c:v>
                </c:pt>
                <c:pt idx="8">
                  <c:v>100</c:v>
                </c:pt>
                <c:pt idx="9">
                  <c:v>0</c:v>
                </c:pt>
              </c:numCache>
            </c:numRef>
          </c:xVal>
          <c:yVal>
            <c:numRef>
              <c:f>Sheet1!$O$5:$O$14</c:f>
              <c:numCache>
                <c:formatCode>General</c:formatCode>
                <c:ptCount val="10"/>
                <c:pt idx="0">
                  <c:v>28.21</c:v>
                </c:pt>
                <c:pt idx="1">
                  <c:v>22.81</c:v>
                </c:pt>
                <c:pt idx="2">
                  <c:v>19.66</c:v>
                </c:pt>
                <c:pt idx="3">
                  <c:v>15.87</c:v>
                </c:pt>
                <c:pt idx="4">
                  <c:v>12.24</c:v>
                </c:pt>
                <c:pt idx="5">
                  <c:v>11.01</c:v>
                </c:pt>
                <c:pt idx="6">
                  <c:v>9.57</c:v>
                </c:pt>
                <c:pt idx="7">
                  <c:v>5.1100000000000003</c:v>
                </c:pt>
                <c:pt idx="8">
                  <c:v>3.33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D49-485D-A59F-0AB1F1F36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673919"/>
        <c:axId val="758601791"/>
      </c:scatterChart>
      <c:valAx>
        <c:axId val="846673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 err="1"/>
                  <a:t>Concentración</a:t>
                </a:r>
                <a:r>
                  <a:rPr lang="en-CA" sz="1600" dirty="0"/>
                  <a:t> 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58601791"/>
        <c:crosses val="autoZero"/>
        <c:crossBetween val="midCat"/>
      </c:valAx>
      <c:valAx>
        <c:axId val="7586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Inc. NPV $MM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46673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8815003465813"/>
          <c:y val="0.26528245307626508"/>
          <c:w val="0.19792187512169288"/>
          <c:h val="6.9703090087716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39E9-E0B8-4B95-A2C5-0F8D3072F482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4811-E11A-4AAA-BDBA-DC913A6343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21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modificado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Segundo punto para </a:t>
            </a:r>
            <a:r>
              <a:rPr lang="en-US" dirty="0" err="1"/>
              <a:t>introducir</a:t>
            </a:r>
            <a:r>
              <a:rPr lang="en-US" dirty="0"/>
              <a:t> la idea del </a:t>
            </a:r>
            <a:r>
              <a:rPr lang="en-US" dirty="0" err="1"/>
              <a:t>modelado</a:t>
            </a:r>
            <a:r>
              <a:rPr lang="en-US" dirty="0"/>
              <a:t> en conjuntos (ensemble modeling)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60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20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442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03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lámina</a:t>
            </a:r>
            <a:r>
              <a:rPr lang="en-US" dirty="0"/>
              <a:t> con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 </a:t>
            </a:r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recomendable</a:t>
            </a:r>
            <a:r>
              <a:rPr lang="en-US" dirty="0"/>
              <a:t> </a:t>
            </a:r>
            <a:r>
              <a:rPr lang="en-US" dirty="0" err="1"/>
              <a:t>eliminar</a:t>
            </a:r>
            <a:r>
              <a:rPr lang="en-US" dirty="0"/>
              <a:t> </a:t>
            </a:r>
            <a:r>
              <a:rPr lang="en-US" dirty="0" err="1"/>
              <a:t>algunos</a:t>
            </a:r>
            <a:r>
              <a:rPr lang="en-US" dirty="0"/>
              <a:t> puntos y </a:t>
            </a:r>
            <a:r>
              <a:rPr lang="en-US" dirty="0" err="1"/>
              <a:t>hacer</a:t>
            </a:r>
            <a:r>
              <a:rPr lang="en-US" dirty="0"/>
              <a:t> la </a:t>
            </a:r>
            <a:r>
              <a:rPr lang="en-US" dirty="0" err="1"/>
              <a:t>letra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9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Esta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lámina</a:t>
            </a:r>
            <a:r>
              <a:rPr lang="en-US" dirty="0"/>
              <a:t> con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 </a:t>
            </a:r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recomendable</a:t>
            </a:r>
            <a:r>
              <a:rPr lang="en-US" dirty="0"/>
              <a:t> </a:t>
            </a:r>
            <a:r>
              <a:rPr lang="en-US" dirty="0" err="1"/>
              <a:t>eliminar</a:t>
            </a:r>
            <a:r>
              <a:rPr lang="en-US" dirty="0"/>
              <a:t> </a:t>
            </a:r>
            <a:r>
              <a:rPr lang="en-US" dirty="0" err="1"/>
              <a:t>algunos</a:t>
            </a:r>
            <a:r>
              <a:rPr lang="en-US" dirty="0"/>
              <a:t> puntos y </a:t>
            </a:r>
            <a:r>
              <a:rPr lang="en-US" dirty="0" err="1"/>
              <a:t>hacer</a:t>
            </a:r>
            <a:r>
              <a:rPr lang="en-US" dirty="0"/>
              <a:t> la </a:t>
            </a:r>
            <a:r>
              <a:rPr lang="en-US" dirty="0" err="1"/>
              <a:t>letra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. En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, </a:t>
            </a:r>
            <a:r>
              <a:rPr lang="en-US" dirty="0" err="1"/>
              <a:t>agrandar</a:t>
            </a:r>
            <a:r>
              <a:rPr lang="en-US" dirty="0"/>
              <a:t> las </a:t>
            </a:r>
            <a:r>
              <a:rPr lang="en-US" dirty="0" err="1"/>
              <a:t>imágenes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 idea.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19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Estamos </a:t>
            </a:r>
            <a:r>
              <a:rPr lang="en-US" dirty="0" err="1"/>
              <a:t>dividiendo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lámina</a:t>
            </a:r>
            <a:r>
              <a:rPr lang="en-US" dirty="0"/>
              <a:t> en dos.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04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42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recomendable</a:t>
            </a:r>
            <a:r>
              <a:rPr lang="en-US" dirty="0"/>
              <a:t> </a:t>
            </a:r>
            <a:r>
              <a:rPr lang="en-US" dirty="0" err="1"/>
              <a:t>colocar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leyenda</a:t>
            </a:r>
            <a:r>
              <a:rPr lang="en-US" dirty="0"/>
              <a:t> que </a:t>
            </a:r>
            <a:r>
              <a:rPr lang="en-US" dirty="0" err="1"/>
              <a:t>indique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puntos </a:t>
            </a:r>
            <a:r>
              <a:rPr lang="en-US" dirty="0" err="1"/>
              <a:t>verdes</a:t>
            </a:r>
            <a:r>
              <a:rPr lang="en-US" dirty="0"/>
              <a:t> son la </a:t>
            </a:r>
            <a:r>
              <a:rPr lang="en-US" dirty="0" err="1"/>
              <a:t>producción</a:t>
            </a:r>
            <a:r>
              <a:rPr lang="en-US" dirty="0"/>
              <a:t> </a:t>
            </a:r>
            <a:r>
              <a:rPr lang="en-US" dirty="0" err="1"/>
              <a:t>histórica</a:t>
            </a:r>
            <a:r>
              <a:rPr lang="en-US" dirty="0"/>
              <a:t> de </a:t>
            </a:r>
            <a:r>
              <a:rPr lang="en-US" dirty="0" err="1"/>
              <a:t>petróleo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54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60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6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generar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gráficos</a:t>
            </a:r>
            <a:r>
              <a:rPr lang="en-US" dirty="0"/>
              <a:t> </a:t>
            </a:r>
            <a:r>
              <a:rPr lang="en-US" dirty="0" err="1"/>
              <a:t>tomamos</a:t>
            </a:r>
            <a:r>
              <a:rPr lang="en-US" dirty="0"/>
              <a:t> las 40 </a:t>
            </a:r>
            <a:r>
              <a:rPr lang="en-US" dirty="0" err="1"/>
              <a:t>simulaciones</a:t>
            </a:r>
            <a:r>
              <a:rPr lang="en-US" dirty="0"/>
              <a:t> del </a:t>
            </a:r>
            <a:r>
              <a:rPr lang="en-US" dirty="0" err="1"/>
              <a:t>escenario</a:t>
            </a:r>
            <a:r>
              <a:rPr lang="en-US" dirty="0"/>
              <a:t> que solo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inyección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y </a:t>
            </a:r>
            <a:r>
              <a:rPr lang="en-US" dirty="0" err="1"/>
              <a:t>restamos</a:t>
            </a:r>
            <a:r>
              <a:rPr lang="en-US" dirty="0"/>
              <a:t> la </a:t>
            </a:r>
            <a:r>
              <a:rPr lang="en-US" dirty="0" err="1"/>
              <a:t>producción</a:t>
            </a:r>
            <a:r>
              <a:rPr lang="en-US" dirty="0"/>
              <a:t> de petróleo de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simulaciones</a:t>
            </a:r>
            <a:r>
              <a:rPr lang="en-US" dirty="0"/>
              <a:t> de la </a:t>
            </a:r>
            <a:r>
              <a:rPr lang="en-US" dirty="0" err="1"/>
              <a:t>producción</a:t>
            </a:r>
            <a:r>
              <a:rPr lang="en-US" dirty="0"/>
              <a:t> de petróleo en los 40 </a:t>
            </a:r>
            <a:r>
              <a:rPr lang="en-US" dirty="0" err="1"/>
              <a:t>escenarios</a:t>
            </a:r>
            <a:r>
              <a:rPr lang="en-US" dirty="0"/>
              <a:t> con </a:t>
            </a:r>
            <a:r>
              <a:rPr lang="en-US" dirty="0" err="1"/>
              <a:t>inyección</a:t>
            </a:r>
            <a:r>
              <a:rPr lang="en-US" dirty="0"/>
              <a:t> de </a:t>
            </a:r>
            <a:r>
              <a:rPr lang="en-US" dirty="0" err="1"/>
              <a:t>polímeros</a:t>
            </a:r>
            <a:r>
              <a:rPr lang="en-US" dirty="0"/>
              <a:t>. Esta </a:t>
            </a:r>
            <a:r>
              <a:rPr lang="en-US" dirty="0" err="1"/>
              <a:t>resta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hecha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parámetros</a:t>
            </a:r>
            <a:r>
              <a:rPr lang="en-US" dirty="0"/>
              <a:t>. Es </a:t>
            </a:r>
            <a:r>
              <a:rPr lang="en-US" dirty="0" err="1"/>
              <a:t>decir</a:t>
            </a:r>
            <a:r>
              <a:rPr lang="en-US" dirty="0"/>
              <a:t>, </a:t>
            </a:r>
            <a:r>
              <a:rPr lang="en-US" dirty="0" err="1"/>
              <a:t>restamos</a:t>
            </a:r>
            <a:r>
              <a:rPr lang="en-US" dirty="0"/>
              <a:t> la corrida 1 de </a:t>
            </a:r>
            <a:r>
              <a:rPr lang="en-US" dirty="0" err="1"/>
              <a:t>inyección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que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parámetros</a:t>
            </a:r>
            <a:r>
              <a:rPr lang="en-US" dirty="0"/>
              <a:t> XYZ con la corrida 1 de </a:t>
            </a:r>
            <a:r>
              <a:rPr lang="en-US" dirty="0" err="1"/>
              <a:t>polímeros</a:t>
            </a:r>
            <a:r>
              <a:rPr lang="en-US" dirty="0"/>
              <a:t> que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mismos</a:t>
            </a:r>
            <a:r>
              <a:rPr lang="en-US" dirty="0"/>
              <a:t> </a:t>
            </a:r>
            <a:r>
              <a:rPr lang="en-US" dirty="0" err="1"/>
              <a:t>parámetros</a:t>
            </a:r>
            <a:r>
              <a:rPr lang="en-US" dirty="0"/>
              <a:t>. De modo que </a:t>
            </a:r>
            <a:r>
              <a:rPr lang="en-US" dirty="0" err="1"/>
              <a:t>ahora</a:t>
            </a:r>
            <a:r>
              <a:rPr lang="en-US" dirty="0"/>
              <a:t> temenos 40 curvas de </a:t>
            </a:r>
            <a:r>
              <a:rPr lang="en-US" dirty="0" err="1"/>
              <a:t>incrementos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 </a:t>
            </a:r>
            <a:r>
              <a:rPr lang="en-US" dirty="0" err="1"/>
              <a:t>debido</a:t>
            </a:r>
            <a:r>
              <a:rPr lang="en-US" dirty="0"/>
              <a:t> a la </a:t>
            </a:r>
            <a:r>
              <a:rPr lang="en-US" dirty="0" err="1"/>
              <a:t>inyección</a:t>
            </a:r>
            <a:r>
              <a:rPr lang="en-US" dirty="0"/>
              <a:t> de </a:t>
            </a:r>
            <a:r>
              <a:rPr lang="en-US" dirty="0" err="1"/>
              <a:t>polímero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Luego </a:t>
            </a:r>
            <a:r>
              <a:rPr lang="en-US" dirty="0" err="1"/>
              <a:t>generamos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distribución</a:t>
            </a:r>
            <a:r>
              <a:rPr lang="en-US" dirty="0"/>
              <a:t> de </a:t>
            </a:r>
            <a:r>
              <a:rPr lang="en-US" dirty="0" err="1"/>
              <a:t>probabilidad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punto (timestep) </a:t>
            </a:r>
            <a:r>
              <a:rPr lang="en-US" dirty="0" err="1"/>
              <a:t>utilizando</a:t>
            </a:r>
            <a:r>
              <a:rPr lang="en-US" dirty="0"/>
              <a:t> las 40 curvas. Una </a:t>
            </a:r>
            <a:r>
              <a:rPr lang="en-US" dirty="0" err="1"/>
              <a:t>vez</a:t>
            </a:r>
            <a:r>
              <a:rPr lang="en-US" dirty="0"/>
              <a:t> que temenos la </a:t>
            </a:r>
            <a:r>
              <a:rPr lang="en-US" dirty="0" err="1"/>
              <a:t>distribución</a:t>
            </a:r>
            <a:r>
              <a:rPr lang="en-US" dirty="0"/>
              <a:t> de </a:t>
            </a:r>
            <a:r>
              <a:rPr lang="en-US" dirty="0" err="1"/>
              <a:t>probabilidad</a:t>
            </a:r>
            <a:r>
              <a:rPr lang="en-US" dirty="0"/>
              <a:t> Podemos </a:t>
            </a:r>
            <a:r>
              <a:rPr lang="en-US" dirty="0" err="1"/>
              <a:t>obtener</a:t>
            </a:r>
            <a:r>
              <a:rPr lang="en-US" dirty="0"/>
              <a:t> percentiles 10, 50, 90, etc. </a:t>
            </a:r>
            <a:r>
              <a:rPr lang="en-US" dirty="0" err="1"/>
              <a:t>También</a:t>
            </a:r>
            <a:r>
              <a:rPr lang="en-US" dirty="0"/>
              <a:t> Podemos </a:t>
            </a:r>
            <a:r>
              <a:rPr lang="en-US" dirty="0" err="1"/>
              <a:t>calcular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valor </a:t>
            </a:r>
            <a:r>
              <a:rPr lang="en-US" dirty="0" err="1"/>
              <a:t>esperado</a:t>
            </a:r>
            <a:r>
              <a:rPr lang="en-US" dirty="0"/>
              <a:t> (EV) que no </a:t>
            </a:r>
            <a:r>
              <a:rPr lang="en-US" dirty="0" err="1"/>
              <a:t>siempre</a:t>
            </a:r>
            <a:r>
              <a:rPr lang="en-US" dirty="0"/>
              <a:t> es lo </a:t>
            </a:r>
            <a:r>
              <a:rPr lang="en-US" dirty="0" err="1"/>
              <a:t>mismo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P50. P50 </a:t>
            </a:r>
            <a:r>
              <a:rPr lang="en-US" dirty="0" err="1"/>
              <a:t>representa</a:t>
            </a:r>
            <a:r>
              <a:rPr lang="en-US" dirty="0"/>
              <a:t> la media de la </a:t>
            </a:r>
            <a:r>
              <a:rPr lang="en-US" dirty="0" err="1"/>
              <a:t>distribución</a:t>
            </a:r>
            <a:r>
              <a:rPr lang="en-US" dirty="0"/>
              <a:t>. El valor </a:t>
            </a:r>
            <a:r>
              <a:rPr lang="en-US" dirty="0" err="1"/>
              <a:t>esperado</a:t>
            </a:r>
            <a:r>
              <a:rPr lang="en-US" dirty="0"/>
              <a:t> es la </a:t>
            </a:r>
            <a:r>
              <a:rPr lang="en-US" dirty="0" err="1"/>
              <a:t>suma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ponderados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proabilidad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uno. La </a:t>
            </a:r>
            <a:r>
              <a:rPr lang="en-US" dirty="0" err="1"/>
              <a:t>probabilidad</a:t>
            </a:r>
            <a:r>
              <a:rPr lang="en-US" dirty="0"/>
              <a:t> en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es </a:t>
            </a:r>
            <a:r>
              <a:rPr lang="en-US" dirty="0" err="1"/>
              <a:t>calculada</a:t>
            </a:r>
            <a:r>
              <a:rPr lang="en-US" dirty="0"/>
              <a:t> en </a:t>
            </a:r>
            <a:r>
              <a:rPr lang="en-US" dirty="0" err="1"/>
              <a:t>función</a:t>
            </a:r>
            <a:r>
              <a:rPr lang="en-US" dirty="0"/>
              <a:t> del error en HM.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que </a:t>
            </a:r>
            <a:r>
              <a:rPr lang="en-US" dirty="0" err="1"/>
              <a:t>una</a:t>
            </a:r>
            <a:r>
              <a:rPr lang="en-US" dirty="0"/>
              <a:t> corrida con alto error en HM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probabilidad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que </a:t>
            </a:r>
            <a:r>
              <a:rPr lang="en-US" dirty="0" err="1"/>
              <a:t>otra</a:t>
            </a:r>
            <a:r>
              <a:rPr lang="en-US" dirty="0"/>
              <a:t> corrida con un error HM bajo.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24811-E11A-4AAA-BDBA-DC913A63433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68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3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9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6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21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72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98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7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42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72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hyperlink" Target="mailto:batycky@streamsim.co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nfre@streamsim.com" TargetMode="External"/><Relationship Id="rId5" Type="http://schemas.openxmlformats.org/officeDocument/2006/relationships/hyperlink" Target="mailto:thiele@streamsim.com" TargetMode="External"/><Relationship Id="rId4" Type="http://schemas.openxmlformats.org/officeDocument/2006/relationships/hyperlink" Target="mailto:mperea@pluspetrol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42700"/>
            <a:ext cx="9144000" cy="2387600"/>
          </a:xfrm>
        </p:spPr>
        <p:txBody>
          <a:bodyPr/>
          <a:lstStyle/>
          <a:p>
            <a:r>
              <a:rPr lang="es-AR" dirty="0" err="1"/>
              <a:t>Polymer</a:t>
            </a:r>
            <a:r>
              <a:rPr lang="es-AR" dirty="0"/>
              <a:t> </a:t>
            </a:r>
            <a:r>
              <a:rPr lang="es-AR" dirty="0" err="1"/>
              <a:t>Flood</a:t>
            </a:r>
            <a:r>
              <a:rPr lang="es-AR" dirty="0"/>
              <a:t> Management </a:t>
            </a:r>
            <a:r>
              <a:rPr lang="es-AR" dirty="0" err="1"/>
              <a:t>of</a:t>
            </a:r>
            <a:r>
              <a:rPr lang="es-AR" dirty="0"/>
              <a:t> El </a:t>
            </a:r>
            <a:r>
              <a:rPr lang="es-AR" dirty="0" err="1"/>
              <a:t>Corcobo</a:t>
            </a:r>
            <a:r>
              <a:rPr lang="es-AR" dirty="0"/>
              <a:t> Norte </a:t>
            </a:r>
            <a:r>
              <a:rPr lang="es-AR" dirty="0" err="1"/>
              <a:t>using</a:t>
            </a:r>
            <a:r>
              <a:rPr lang="es-AR" dirty="0"/>
              <a:t> Streamlines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s-AR" dirty="0"/>
              <a:t>Mariana Perea (Pluspetrol), Diego Manfre, </a:t>
            </a:r>
            <a:r>
              <a:rPr lang="es-AR" dirty="0" err="1"/>
              <a:t>Rod</a:t>
            </a:r>
            <a:r>
              <a:rPr lang="es-AR" dirty="0"/>
              <a:t> </a:t>
            </a:r>
            <a:r>
              <a:rPr lang="es-AR" dirty="0" err="1"/>
              <a:t>Batycky</a:t>
            </a:r>
            <a:r>
              <a:rPr lang="es-AR" dirty="0"/>
              <a:t>, Marco Thiele (Streamsim </a:t>
            </a:r>
            <a:r>
              <a:rPr lang="es-AR" dirty="0" err="1"/>
              <a:t>Technologies,Inc</a:t>
            </a:r>
            <a:r>
              <a:rPr lang="es-AR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D5A05B-DF08-4EC9-8472-24FA81B6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73" y="5224787"/>
            <a:ext cx="2095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60BA9-609D-4647-89AC-7A7AFD7B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09" y="5040110"/>
            <a:ext cx="1914254" cy="7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807425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3200" b="1" dirty="0"/>
              <a:t>Resultados del Ajuste de la historia de waterflooding (WF)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BCDC33-85CA-4DF5-AD97-8F9503DF2CD9}"/>
              </a:ext>
            </a:extLst>
          </p:cNvPr>
          <p:cNvSpPr txBox="1">
            <a:spLocks/>
          </p:cNvSpPr>
          <p:nvPr/>
        </p:nvSpPr>
        <p:spPr>
          <a:xfrm>
            <a:off x="981805" y="1651815"/>
            <a:ext cx="2530106" cy="4686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/>
              <a:t>7 generaciones 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17CAF8-3E61-4D63-AB03-1B1F33EC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69"/>
          <a:stretch/>
        </p:blipFill>
        <p:spPr bwMode="auto">
          <a:xfrm>
            <a:off x="4606277" y="2170323"/>
            <a:ext cx="3090950" cy="1648140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082A26-09A5-41AB-B1D8-C1C874A9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05" y="2304687"/>
            <a:ext cx="3289794" cy="1419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77D98-5C4F-4164-99B6-59BAB717C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542" y="4091617"/>
            <a:ext cx="4708916" cy="273518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92614D-4336-4884-957D-8D8E7EA2F71E}"/>
              </a:ext>
            </a:extLst>
          </p:cNvPr>
          <p:cNvSpPr txBox="1">
            <a:spLocks/>
          </p:cNvSpPr>
          <p:nvPr/>
        </p:nvSpPr>
        <p:spPr>
          <a:xfrm>
            <a:off x="899809" y="3814479"/>
            <a:ext cx="2438302" cy="4686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/>
              <a:t>History Matching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E947D-EE77-0563-4A55-661902E62D53}"/>
              </a:ext>
            </a:extLst>
          </p:cNvPr>
          <p:cNvSpPr txBox="1"/>
          <p:nvPr/>
        </p:nvSpPr>
        <p:spPr>
          <a:xfrm>
            <a:off x="9093199" y="1978730"/>
            <a:ext cx="2972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Luego de 7 </a:t>
            </a:r>
            <a:r>
              <a:rPr lang="en-US" dirty="0" err="1"/>
              <a:t>generaciones</a:t>
            </a:r>
            <a:r>
              <a:rPr lang="en-US" dirty="0"/>
              <a:t>: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Swco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 0.26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OilExp</a:t>
            </a:r>
            <a:r>
              <a:rPr lang="en-US" dirty="0">
                <a:sym typeface="Symbol" panose="05050102010706020507" pitchFamily="18" charset="2"/>
              </a:rPr>
              <a:t>  4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Krwmax</a:t>
            </a:r>
            <a:r>
              <a:rPr lang="en-US" dirty="0">
                <a:sym typeface="Symbol" panose="05050102010706020507" pitchFamily="18" charset="2"/>
              </a:rPr>
              <a:t>  0.15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WatExp</a:t>
            </a:r>
            <a:r>
              <a:rPr lang="en-US" dirty="0">
                <a:sym typeface="Symbol" panose="05050102010706020507" pitchFamily="18" charset="2"/>
              </a:rPr>
              <a:t>  1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Sorw</a:t>
            </a:r>
            <a:r>
              <a:rPr lang="en-US" dirty="0">
                <a:sym typeface="Symbol" panose="05050102010706020507" pitchFamily="18" charset="2"/>
              </a:rPr>
              <a:t>  0.25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Swmax</a:t>
            </a:r>
            <a:r>
              <a:rPr lang="en-US" dirty="0">
                <a:sym typeface="Symbol" panose="05050102010706020507" pitchFamily="18" charset="2"/>
              </a:rPr>
              <a:t>  0.25,0.3</a:t>
            </a:r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92F08-ED8C-4A28-AA5C-7DBA81725344}"/>
              </a:ext>
            </a:extLst>
          </p:cNvPr>
          <p:cNvGrpSpPr/>
          <p:nvPr/>
        </p:nvGrpSpPr>
        <p:grpSpPr>
          <a:xfrm>
            <a:off x="7102831" y="5670190"/>
            <a:ext cx="1425350" cy="230832"/>
            <a:chOff x="10387206" y="3436511"/>
            <a:chExt cx="1425350" cy="2308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8CC6BF-47B1-4A59-8082-851EE19E78E4}"/>
                </a:ext>
              </a:extLst>
            </p:cNvPr>
            <p:cNvSpPr txBox="1"/>
            <p:nvPr/>
          </p:nvSpPr>
          <p:spPr>
            <a:xfrm>
              <a:off x="10431625" y="3436511"/>
              <a:ext cx="13809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900" b="1" dirty="0"/>
                <a:t>Producción histórica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B01EDB-5625-4ED9-A694-287324C89887}"/>
                </a:ext>
              </a:extLst>
            </p:cNvPr>
            <p:cNvSpPr/>
            <p:nvPr/>
          </p:nvSpPr>
          <p:spPr>
            <a:xfrm>
              <a:off x="10387206" y="3508305"/>
              <a:ext cx="72000" cy="72000"/>
            </a:xfrm>
            <a:prstGeom prst="ellipse">
              <a:avLst/>
            </a:prstGeom>
            <a:solidFill>
              <a:srgbClr val="00F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/>
            </a:p>
          </p:txBody>
        </p:sp>
      </p:grpSp>
    </p:spTree>
    <p:extLst>
      <p:ext uri="{BB962C8B-B14F-4D97-AF65-F5344CB8AC3E}">
        <p14:creationId xmlns:p14="http://schemas.microsoft.com/office/powerpoint/2010/main" val="170441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0F3345-27EC-479C-919B-DF74BEC80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373" y="3972005"/>
            <a:ext cx="4807666" cy="2481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709062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3200" b="1" dirty="0"/>
              <a:t>Ajuste de la historia de inyección de polímeros en el piloto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403592-B60C-40D4-A233-799F87C5148D}"/>
                  </a:ext>
                </a:extLst>
              </p:cNvPr>
              <p:cNvSpPr txBox="1"/>
              <p:nvPr/>
            </p:nvSpPr>
            <p:spPr>
              <a:xfrm>
                <a:off x="6872233" y="2220578"/>
                <a:ext cx="3919250" cy="59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smtClean="0">
                          <a:latin typeface="Cambria Math" panose="02040503050406030204" pitchFamily="18" charset="0"/>
                        </a:rPr>
                        <m:t>𝑂𝐹</m:t>
                      </m:r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231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p>
                            <m:e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AR" sz="16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s-AR" sz="16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s-AR" sz="16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sup>
                                  </m:sSubSup>
                                  <m:r>
                                    <a:rPr lang="es-AR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AR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s-AR" sz="16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s-AR" sz="16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h𝑖𝑠𝑡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403592-B60C-40D4-A233-799F87C51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233" y="2220578"/>
                <a:ext cx="3919250" cy="596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3CFE6A-6334-44C9-9721-FAB15F03CC45}"/>
              </a:ext>
            </a:extLst>
          </p:cNvPr>
          <p:cNvSpPr txBox="1">
            <a:spLocks/>
          </p:cNvSpPr>
          <p:nvPr/>
        </p:nvSpPr>
        <p:spPr>
          <a:xfrm>
            <a:off x="6959086" y="1626586"/>
            <a:ext cx="2317116" cy="4686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/>
              <a:t>Función objetivo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BCDC33-85CA-4DF5-AD97-8F9503DF2CD9}"/>
              </a:ext>
            </a:extLst>
          </p:cNvPr>
          <p:cNvSpPr txBox="1">
            <a:spLocks/>
          </p:cNvSpPr>
          <p:nvPr/>
        </p:nvSpPr>
        <p:spPr>
          <a:xfrm>
            <a:off x="1028341" y="3501333"/>
            <a:ext cx="2530106" cy="4686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/>
              <a:t>5 generaciones 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92614D-4336-4884-957D-8D8E7EA2F71E}"/>
              </a:ext>
            </a:extLst>
          </p:cNvPr>
          <p:cNvSpPr txBox="1">
            <a:spLocks/>
          </p:cNvSpPr>
          <p:nvPr/>
        </p:nvSpPr>
        <p:spPr>
          <a:xfrm>
            <a:off x="6977384" y="3518008"/>
            <a:ext cx="2438302" cy="4686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/>
              <a:t>History Matching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584038-F6A3-4E12-8C61-C63E1ACE7B44}"/>
              </a:ext>
            </a:extLst>
          </p:cNvPr>
          <p:cNvSpPr txBox="1">
            <a:spLocks/>
          </p:cNvSpPr>
          <p:nvPr/>
        </p:nvSpPr>
        <p:spPr>
          <a:xfrm>
            <a:off x="1028341" y="1624850"/>
            <a:ext cx="2592909" cy="4686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b="1" dirty="0"/>
              <a:t>Parámetros ajuste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D1038-B57B-46B1-BA92-1012D080C3C4}"/>
              </a:ext>
            </a:extLst>
          </p:cNvPr>
          <p:cNvSpPr txBox="1"/>
          <p:nvPr/>
        </p:nvSpPr>
        <p:spPr>
          <a:xfrm>
            <a:off x="258312" y="2119140"/>
            <a:ext cx="6314910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Viscosidad en función de concentración.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Volumen de poros inaccesible (IPV).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Máxima adsorción de polímeros.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6FB406-B087-4A43-AE2E-3E2C6FEC7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3" y="3911080"/>
            <a:ext cx="5729102" cy="248525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D684CC-29B2-B98D-179C-34372466676D}"/>
              </a:ext>
            </a:extLst>
          </p:cNvPr>
          <p:cNvCxnSpPr>
            <a:cxnSpLocks/>
          </p:cNvCxnSpPr>
          <p:nvPr/>
        </p:nvCxnSpPr>
        <p:spPr>
          <a:xfrm>
            <a:off x="8550811" y="4856480"/>
            <a:ext cx="0" cy="4702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F129103-3978-303F-39D2-AAD4DCB583E2}"/>
              </a:ext>
            </a:extLst>
          </p:cNvPr>
          <p:cNvSpPr txBox="1"/>
          <p:nvPr/>
        </p:nvSpPr>
        <p:spPr>
          <a:xfrm>
            <a:off x="7904480" y="4237368"/>
            <a:ext cx="125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Inyección</a:t>
            </a:r>
            <a:r>
              <a:rPr lang="en-US" sz="1600" dirty="0">
                <a:solidFill>
                  <a:srgbClr val="FF0000"/>
                </a:solidFill>
              </a:rPr>
              <a:t> de </a:t>
            </a:r>
            <a:r>
              <a:rPr lang="en-US" sz="1600" dirty="0" err="1">
                <a:solidFill>
                  <a:srgbClr val="FF0000"/>
                </a:solidFill>
              </a:rPr>
              <a:t>Polímero</a:t>
            </a:r>
            <a:endParaRPr lang="en-CA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C03F7B-F24E-CD9F-EFBF-3E8582E46B5C}"/>
              </a:ext>
            </a:extLst>
          </p:cNvPr>
          <p:cNvCxnSpPr>
            <a:cxnSpLocks/>
          </p:cNvCxnSpPr>
          <p:nvPr/>
        </p:nvCxnSpPr>
        <p:spPr>
          <a:xfrm>
            <a:off x="8583930" y="5283807"/>
            <a:ext cx="255651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07E47D-8175-36DC-CD09-C95D41EAB0C3}"/>
              </a:ext>
            </a:extLst>
          </p:cNvPr>
          <p:cNvSpPr txBox="1"/>
          <p:nvPr/>
        </p:nvSpPr>
        <p:spPr>
          <a:xfrm>
            <a:off x="8478035" y="4945253"/>
            <a:ext cx="2768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Período</a:t>
            </a:r>
            <a:r>
              <a:rPr lang="en-US" sz="1600" dirty="0"/>
              <a:t> de </a:t>
            </a:r>
            <a:r>
              <a:rPr lang="en-US" sz="1600" dirty="0" err="1"/>
              <a:t>Cotejo</a:t>
            </a:r>
            <a:r>
              <a:rPr lang="en-US" sz="1600" dirty="0"/>
              <a:t> </a:t>
            </a:r>
            <a:r>
              <a:rPr lang="en-US" sz="1600" dirty="0" err="1"/>
              <a:t>Histórico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2536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3F9607D-872B-40A5-A1FA-6DC04282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28" y="2459076"/>
            <a:ext cx="7963111" cy="4279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559282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2800" b="1" dirty="0"/>
              <a:t>Pronóstico y optimización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23" y="1514960"/>
            <a:ext cx="5040315" cy="744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¿Cuando dejar de inyectar polímero?</a:t>
            </a:r>
          </a:p>
          <a:p>
            <a:pPr marL="0" indent="0">
              <a:buNone/>
            </a:pPr>
            <a:endParaRPr lang="es-AR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FB40C-47F0-4E58-916F-40B62267618A}"/>
              </a:ext>
            </a:extLst>
          </p:cNvPr>
          <p:cNvSpPr txBox="1"/>
          <p:nvPr/>
        </p:nvSpPr>
        <p:spPr>
          <a:xfrm>
            <a:off x="6913300" y="2741274"/>
            <a:ext cx="1873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Zona piloto</a:t>
            </a: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FFFD7C4B-345F-446F-A01D-C4A56109C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524" y="1464683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6FBFA00-1D6A-4B63-8A6A-747CD5884360}"/>
              </a:ext>
            </a:extLst>
          </p:cNvPr>
          <p:cNvGrpSpPr/>
          <p:nvPr/>
        </p:nvGrpSpPr>
        <p:grpSpPr>
          <a:xfrm>
            <a:off x="4058220" y="4116726"/>
            <a:ext cx="5676569" cy="723924"/>
            <a:chOff x="8626389" y="4810829"/>
            <a:chExt cx="3414099" cy="723924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53488DA4-422D-4AA1-B8B6-17869DC8979C}"/>
                </a:ext>
              </a:extLst>
            </p:cNvPr>
            <p:cNvSpPr txBox="1">
              <a:spLocks/>
            </p:cNvSpPr>
            <p:nvPr/>
          </p:nvSpPr>
          <p:spPr>
            <a:xfrm>
              <a:off x="9100114" y="4810829"/>
              <a:ext cx="2940374" cy="4220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AR" sz="1800" dirty="0"/>
                <a:t>Inyección polímeros (40 simulaciones / 500 ppm)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s-AR" sz="1100" dirty="0">
                <a:solidFill>
                  <a:schemeClr val="tx2"/>
                </a:solidFill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8C6BED2A-87E8-44D1-94D1-D91FB80F0151}"/>
                </a:ext>
              </a:extLst>
            </p:cNvPr>
            <p:cNvSpPr txBox="1">
              <a:spLocks/>
            </p:cNvSpPr>
            <p:nvPr/>
          </p:nvSpPr>
          <p:spPr>
            <a:xfrm>
              <a:off x="9100114" y="5112746"/>
              <a:ext cx="2871828" cy="4220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AR" sz="1800" dirty="0"/>
                <a:t>Inyección agua (40 simulaciones)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s-AR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671674-4CAE-44ED-B72B-467CBDB842E2}"/>
                </a:ext>
              </a:extLst>
            </p:cNvPr>
            <p:cNvCxnSpPr/>
            <p:nvPr/>
          </p:nvCxnSpPr>
          <p:spPr>
            <a:xfrm>
              <a:off x="8626389" y="4988605"/>
              <a:ext cx="396000" cy="0"/>
            </a:xfrm>
            <a:prstGeom prst="line">
              <a:avLst/>
            </a:prstGeom>
            <a:ln w="57150">
              <a:solidFill>
                <a:srgbClr val="121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4B8966-2199-43CC-8932-3E6D212A13E9}"/>
                </a:ext>
              </a:extLst>
            </p:cNvPr>
            <p:cNvCxnSpPr/>
            <p:nvPr/>
          </p:nvCxnSpPr>
          <p:spPr>
            <a:xfrm>
              <a:off x="8635568" y="5207107"/>
              <a:ext cx="396000" cy="0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684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672" y="1059187"/>
            <a:ext cx="10515600" cy="1325563"/>
          </a:xfrm>
        </p:spPr>
        <p:txBody>
          <a:bodyPr/>
          <a:lstStyle/>
          <a:p>
            <a:r>
              <a:rPr lang="es-AR" sz="3200" b="1" dirty="0"/>
              <a:t>Incremento en la eficiencia del polímero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FA02A-30BC-46BC-9186-9E38DCAFD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6672" y="1721968"/>
                <a:ext cx="10515600" cy="4910186"/>
              </a:xfrm>
            </p:spPr>
            <p:txBody>
              <a:bodyPr/>
              <a:lstStyle/>
              <a:p>
                <a:r>
                  <a:rPr lang="es-AR" dirty="0"/>
                  <a:t>Pronóstico con inyección de polímero y pronóstico con inyección de agua</a:t>
                </a:r>
              </a:p>
              <a:p>
                <a:endParaRPr lang="es-AR" dirty="0"/>
              </a:p>
              <a:p>
                <a:endParaRPr lang="es-AR" dirty="0"/>
              </a:p>
              <a:p>
                <a:r>
                  <a:rPr lang="es-AR" dirty="0"/>
                  <a:t>Incremento en la eficiencia del polímero:</a:t>
                </a:r>
              </a:p>
              <a:p>
                <a:pPr marL="0" indent="0" algn="ctr">
                  <a:buNone/>
                </a:pPr>
                <a:r>
                  <a:rPr lang="en-US" sz="32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IPE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𝐼𝑛𝑐𝑟𝑒𝑚𝑒𝑛𝑡𝑜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𝑝𝑒𝑡𝑟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ó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𝑙𝑒𝑜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𝑀𝑎𝑠𝑎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𝑝𝑜𝑙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𝑚𝑒𝑟𝑜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𝑖𝑛𝑦𝑒𝑐𝑡𝑎𝑑𝑎</m:t>
                        </m:r>
                      </m:den>
                    </m:f>
                  </m:oMath>
                </a14:m>
                <a:r>
                  <a:rPr lang="es-AR" sz="1800" b="0" i="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𝑈𝐹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𝐼𝑃𝐸</m:t>
                            </m:r>
                          </m:den>
                        </m:f>
                      </m:e>
                    </m:d>
                  </m:oMath>
                </a14:m>
                <a:endParaRPr lang="es-AR" sz="1800" b="0" i="0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s-AR" sz="1800" b="0" i="0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s-AR" sz="1800" b="0" i="0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FA02A-30BC-46BC-9186-9E38DCAFD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6672" y="1721968"/>
                <a:ext cx="10515600" cy="4910186"/>
              </a:xfrm>
              <a:blipFill>
                <a:blip r:embed="rId3"/>
                <a:stretch>
                  <a:fillRect l="-1043" t="-19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82718C-2951-ECF3-B513-C47282F4D196}"/>
              </a:ext>
            </a:extLst>
          </p:cNvPr>
          <p:cNvSpPr txBox="1"/>
          <p:nvPr/>
        </p:nvSpPr>
        <p:spPr>
          <a:xfrm>
            <a:off x="10446588" y="77433"/>
            <a:ext cx="1682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TRANSLATION</a:t>
            </a:r>
            <a:endParaRPr lang="en-CA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EB27E-D81D-4F6B-1E8A-2619991A5BA1}"/>
                  </a:ext>
                </a:extLst>
              </p:cNvPr>
              <p:cNvSpPr txBox="1"/>
              <p:nvPr/>
            </p:nvSpPr>
            <p:spPr>
              <a:xfrm>
                <a:off x="1635857" y="2654289"/>
                <a:ext cx="1029127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Incremento en </a:t>
                </a:r>
                <a:r>
                  <a:rPr lang="en-US" dirty="0" err="1"/>
                  <a:t>petróleo</a:t>
                </a:r>
                <a:r>
                  <a:rPr lang="en-US" dirty="0"/>
                  <a:t>=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𝑃𝑒𝑡𝑟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𝑎𝑐𝑢𝑚𝑢𝑙𝑎𝑑𝑜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𝑚𝑒𝑟𝑜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𝑃𝑒𝑡𝑟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𝑎𝑐𝑢𝑚𝑢𝑙𝑎𝑑𝑜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𝐼𝑛𝑦𝑒𝑐𝑐𝑖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𝑎𝑔𝑢𝑎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EB27E-D81D-4F6B-1E8A-2619991A5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57" y="2654289"/>
                <a:ext cx="10291279" cy="369332"/>
              </a:xfrm>
              <a:prstGeom prst="rect">
                <a:avLst/>
              </a:prstGeom>
              <a:blipFill>
                <a:blip r:embed="rId4"/>
                <a:stretch>
                  <a:fillRect l="-474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32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559282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2800" b="1" dirty="0"/>
              <a:t>Pronóstico y optimización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24" y="1514960"/>
            <a:ext cx="4828962" cy="744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¿Cómo cuantificar el incremental?</a:t>
            </a:r>
          </a:p>
          <a:p>
            <a:pPr marL="0" indent="0">
              <a:buNone/>
            </a:pPr>
            <a:endParaRPr lang="es-AR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FB40C-47F0-4E58-916F-40B62267618A}"/>
              </a:ext>
            </a:extLst>
          </p:cNvPr>
          <p:cNvSpPr txBox="1"/>
          <p:nvPr/>
        </p:nvSpPr>
        <p:spPr>
          <a:xfrm>
            <a:off x="8526799" y="3140835"/>
            <a:ext cx="1873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Zona piloto</a:t>
            </a:r>
          </a:p>
        </p:txBody>
      </p:sp>
      <p:pic>
        <p:nvPicPr>
          <p:cNvPr id="7" name="Graphic 6" descr="Oil Barrel outline">
            <a:extLst>
              <a:ext uri="{FF2B5EF4-FFF2-40B4-BE49-F238E27FC236}">
                <a16:creationId xmlns:a16="http://schemas.microsoft.com/office/drawing/2014/main" id="{FFFD7C4B-345F-446F-A01D-C4A56109C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2524" y="1351508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6FBFA00-1D6A-4B63-8A6A-747CD5884360}"/>
              </a:ext>
            </a:extLst>
          </p:cNvPr>
          <p:cNvGrpSpPr/>
          <p:nvPr/>
        </p:nvGrpSpPr>
        <p:grpSpPr>
          <a:xfrm>
            <a:off x="8319621" y="5170492"/>
            <a:ext cx="4082454" cy="723924"/>
            <a:chOff x="8626389" y="4810829"/>
            <a:chExt cx="3418474" cy="723924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53488DA4-422D-4AA1-B8B6-17869DC8979C}"/>
                </a:ext>
              </a:extLst>
            </p:cNvPr>
            <p:cNvSpPr txBox="1">
              <a:spLocks/>
            </p:cNvSpPr>
            <p:nvPr/>
          </p:nvSpPr>
          <p:spPr>
            <a:xfrm>
              <a:off x="9100114" y="4810829"/>
              <a:ext cx="2944749" cy="4220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AR" sz="1800" dirty="0"/>
                <a:t>Inyección polímeros (500 ppm)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s-AR" sz="1100" dirty="0">
                <a:solidFill>
                  <a:schemeClr val="tx2"/>
                </a:solidFill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8C6BED2A-87E8-44D1-94D1-D91FB80F0151}"/>
                </a:ext>
              </a:extLst>
            </p:cNvPr>
            <p:cNvSpPr txBox="1">
              <a:spLocks/>
            </p:cNvSpPr>
            <p:nvPr/>
          </p:nvSpPr>
          <p:spPr>
            <a:xfrm>
              <a:off x="9100114" y="5112746"/>
              <a:ext cx="2871828" cy="4220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AR" sz="1800" dirty="0"/>
                <a:t>Inyección agua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s-AR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671674-4CAE-44ED-B72B-467CBDB842E2}"/>
                </a:ext>
              </a:extLst>
            </p:cNvPr>
            <p:cNvCxnSpPr/>
            <p:nvPr/>
          </p:nvCxnSpPr>
          <p:spPr>
            <a:xfrm>
              <a:off x="8626389" y="4988605"/>
              <a:ext cx="396000" cy="0"/>
            </a:xfrm>
            <a:prstGeom prst="line">
              <a:avLst/>
            </a:prstGeom>
            <a:ln w="57150">
              <a:solidFill>
                <a:srgbClr val="121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4B8966-2199-43CC-8932-3E6D212A13E9}"/>
                </a:ext>
              </a:extLst>
            </p:cNvPr>
            <p:cNvCxnSpPr/>
            <p:nvPr/>
          </p:nvCxnSpPr>
          <p:spPr>
            <a:xfrm>
              <a:off x="8635568" y="5207107"/>
              <a:ext cx="396000" cy="0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CBF0E9B-C0BE-47B3-8D23-F16D4DC5F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09" y="2372273"/>
            <a:ext cx="7112706" cy="39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559282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2800" b="1" dirty="0"/>
              <a:t>Pronóstico y optimización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24" y="1514960"/>
            <a:ext cx="4828962" cy="744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¿Cómo cuantificar el incremental?</a:t>
            </a:r>
          </a:p>
          <a:p>
            <a:pPr marL="0" indent="0">
              <a:buNone/>
            </a:pPr>
            <a:endParaRPr lang="es-AR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FB40C-47F0-4E58-916F-40B62267618A}"/>
              </a:ext>
            </a:extLst>
          </p:cNvPr>
          <p:cNvSpPr txBox="1"/>
          <p:nvPr/>
        </p:nvSpPr>
        <p:spPr>
          <a:xfrm>
            <a:off x="8396102" y="3178138"/>
            <a:ext cx="20384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800" dirty="0"/>
              <a:t>Nueva zona</a:t>
            </a:r>
          </a:p>
          <a:p>
            <a:pPr algn="ctr"/>
            <a:r>
              <a:rPr lang="es-AR" sz="2800" dirty="0" err="1"/>
              <a:t>Iny</a:t>
            </a:r>
            <a:r>
              <a:rPr lang="es-AR" sz="2800" dirty="0"/>
              <a:t>. de polímeros</a:t>
            </a:r>
          </a:p>
        </p:txBody>
      </p:sp>
      <p:pic>
        <p:nvPicPr>
          <p:cNvPr id="7" name="Graphic 6" descr="Oil Barrel outline">
            <a:extLst>
              <a:ext uri="{FF2B5EF4-FFF2-40B4-BE49-F238E27FC236}">
                <a16:creationId xmlns:a16="http://schemas.microsoft.com/office/drawing/2014/main" id="{FFFD7C4B-345F-446F-A01D-C4A56109C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24" y="1351508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6FBFA00-1D6A-4B63-8A6A-747CD5884360}"/>
              </a:ext>
            </a:extLst>
          </p:cNvPr>
          <p:cNvGrpSpPr/>
          <p:nvPr/>
        </p:nvGrpSpPr>
        <p:grpSpPr>
          <a:xfrm>
            <a:off x="8198102" y="5252467"/>
            <a:ext cx="4409026" cy="723924"/>
            <a:chOff x="8626389" y="4810829"/>
            <a:chExt cx="3474219" cy="723924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53488DA4-422D-4AA1-B8B6-17869DC8979C}"/>
                </a:ext>
              </a:extLst>
            </p:cNvPr>
            <p:cNvSpPr txBox="1">
              <a:spLocks/>
            </p:cNvSpPr>
            <p:nvPr/>
          </p:nvSpPr>
          <p:spPr>
            <a:xfrm>
              <a:off x="9100114" y="4810829"/>
              <a:ext cx="3000494" cy="4220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AR" sz="1800" dirty="0"/>
                <a:t>Inyección polímeros (500 ppm)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s-AR" sz="1100" dirty="0">
                <a:solidFill>
                  <a:schemeClr val="tx2"/>
                </a:solidFill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8C6BED2A-87E8-44D1-94D1-D91FB80F0151}"/>
                </a:ext>
              </a:extLst>
            </p:cNvPr>
            <p:cNvSpPr txBox="1">
              <a:spLocks/>
            </p:cNvSpPr>
            <p:nvPr/>
          </p:nvSpPr>
          <p:spPr>
            <a:xfrm>
              <a:off x="9100114" y="5112746"/>
              <a:ext cx="2871828" cy="4220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AR" sz="1800" dirty="0"/>
                <a:t>Inyección agua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s-AR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671674-4CAE-44ED-B72B-467CBDB842E2}"/>
                </a:ext>
              </a:extLst>
            </p:cNvPr>
            <p:cNvCxnSpPr/>
            <p:nvPr/>
          </p:nvCxnSpPr>
          <p:spPr>
            <a:xfrm>
              <a:off x="8626389" y="4988605"/>
              <a:ext cx="396000" cy="0"/>
            </a:xfrm>
            <a:prstGeom prst="line">
              <a:avLst/>
            </a:prstGeom>
            <a:ln w="57150">
              <a:solidFill>
                <a:srgbClr val="121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4B8966-2199-43CC-8932-3E6D212A13E9}"/>
                </a:ext>
              </a:extLst>
            </p:cNvPr>
            <p:cNvCxnSpPr/>
            <p:nvPr/>
          </p:nvCxnSpPr>
          <p:spPr>
            <a:xfrm>
              <a:off x="8635568" y="5207107"/>
              <a:ext cx="396000" cy="0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9E7F144-DBAE-4FB5-8BCB-49418B8BD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24" y="2379188"/>
            <a:ext cx="7287513" cy="36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559282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2800" b="1" dirty="0"/>
              <a:t>Pronóstico y optimización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24" y="1514960"/>
            <a:ext cx="4828962" cy="744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¿Cuánto polímero inyectar?</a:t>
            </a:r>
          </a:p>
          <a:p>
            <a:pPr marL="0" indent="0">
              <a:buNone/>
            </a:pPr>
            <a:endParaRPr lang="es-AR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FB40C-47F0-4E58-916F-40B62267618A}"/>
              </a:ext>
            </a:extLst>
          </p:cNvPr>
          <p:cNvSpPr txBox="1"/>
          <p:nvPr/>
        </p:nvSpPr>
        <p:spPr>
          <a:xfrm>
            <a:off x="4967835" y="2035075"/>
            <a:ext cx="1606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Zona piloto</a:t>
            </a: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FFFD7C4B-345F-446F-A01D-C4A56109C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24" y="1351508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DC79D9A-88B5-4244-B272-5FDBD7ADE24A}"/>
              </a:ext>
            </a:extLst>
          </p:cNvPr>
          <p:cNvGrpSpPr/>
          <p:nvPr/>
        </p:nvGrpSpPr>
        <p:grpSpPr>
          <a:xfrm>
            <a:off x="6096000" y="2572328"/>
            <a:ext cx="5124277" cy="3734539"/>
            <a:chOff x="358556" y="2605316"/>
            <a:chExt cx="5124277" cy="3734539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53488DA4-422D-4AA1-B8B6-17869DC8979C}"/>
                </a:ext>
              </a:extLst>
            </p:cNvPr>
            <p:cNvSpPr txBox="1">
              <a:spLocks/>
            </p:cNvSpPr>
            <p:nvPr/>
          </p:nvSpPr>
          <p:spPr>
            <a:xfrm>
              <a:off x="464906" y="5814133"/>
              <a:ext cx="4610051" cy="525722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s-E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Petróleo acumulado incremental producido para el escenario de 800 ppm </a:t>
              </a:r>
              <a:endParaRPr lang="es-AR" sz="1100" dirty="0">
                <a:solidFill>
                  <a:schemeClr val="tx2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A9E66B-F144-4913-B1BE-771C87C5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556" y="2605316"/>
              <a:ext cx="5124277" cy="3032361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A38F68-4F08-4F02-8BF1-5673BDA5765D}"/>
              </a:ext>
            </a:extLst>
          </p:cNvPr>
          <p:cNvSpPr txBox="1">
            <a:spLocks/>
          </p:cNvSpPr>
          <p:nvPr/>
        </p:nvSpPr>
        <p:spPr>
          <a:xfrm>
            <a:off x="732524" y="5778542"/>
            <a:ext cx="4610051" cy="5257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Eficiencia incremental de polímero en función de la concentración.</a:t>
            </a:r>
            <a:endParaRPr lang="es-AR" sz="11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520183-C7B8-E38E-723F-4026C2D76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209389"/>
              </p:ext>
            </p:extLst>
          </p:nvPr>
        </p:nvGraphicFramePr>
        <p:xfrm>
          <a:off x="446749" y="2708601"/>
          <a:ext cx="5181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921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559282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2800" b="1" dirty="0"/>
              <a:t>Pronóstico y optimización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24" y="1514960"/>
            <a:ext cx="4828962" cy="744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¿Cuánto polímero inyectar?</a:t>
            </a:r>
          </a:p>
          <a:p>
            <a:pPr marL="0" indent="0">
              <a:buNone/>
            </a:pPr>
            <a:endParaRPr lang="es-AR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FB40C-47F0-4E58-916F-40B62267618A}"/>
              </a:ext>
            </a:extLst>
          </p:cNvPr>
          <p:cNvSpPr txBox="1"/>
          <p:nvPr/>
        </p:nvSpPr>
        <p:spPr>
          <a:xfrm>
            <a:off x="4967835" y="2035075"/>
            <a:ext cx="1606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Zona piloto</a:t>
            </a:r>
          </a:p>
        </p:txBody>
      </p: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FFFD7C4B-345F-446F-A01D-C4A56109C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2524" y="1351508"/>
            <a:ext cx="744033" cy="74403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A38F68-4F08-4F02-8BF1-5673BDA5765D}"/>
              </a:ext>
            </a:extLst>
          </p:cNvPr>
          <p:cNvSpPr txBox="1">
            <a:spLocks/>
          </p:cNvSpPr>
          <p:nvPr/>
        </p:nvSpPr>
        <p:spPr>
          <a:xfrm>
            <a:off x="732524" y="5778542"/>
            <a:ext cx="4610051" cy="5257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Eficiencia incremental de polímero en función de la concentración.</a:t>
            </a:r>
            <a:endParaRPr lang="es-AR" sz="1100" dirty="0">
              <a:solidFill>
                <a:schemeClr val="tx2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D4A767-DD8E-494C-A7CD-4F7F8D9EFFF0}"/>
              </a:ext>
            </a:extLst>
          </p:cNvPr>
          <p:cNvSpPr txBox="1">
            <a:spLocks/>
          </p:cNvSpPr>
          <p:nvPr/>
        </p:nvSpPr>
        <p:spPr>
          <a:xfrm>
            <a:off x="6032243" y="5772996"/>
            <a:ext cx="4610051" cy="5257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AR" sz="11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81EDE-149A-47C9-82FD-31A319104E8B}"/>
              </a:ext>
            </a:extLst>
          </p:cNvPr>
          <p:cNvSpPr txBox="1"/>
          <p:nvPr/>
        </p:nvSpPr>
        <p:spPr>
          <a:xfrm>
            <a:off x="5837114" y="5714447"/>
            <a:ext cx="51026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700" dirty="0">
                <a:latin typeface="Times New Roman" panose="02020603050405020304" pitchFamily="18" charset="0"/>
                <a:ea typeface="SimSun" panose="02010600030101010101" pitchFamily="2" charset="-122"/>
              </a:rPr>
              <a:t>VAN incremental, en relación con el caso de inyección sin polímero (0 ppm)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C71DEF-0451-0E61-A555-21410C20B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752568"/>
              </p:ext>
            </p:extLst>
          </p:nvPr>
        </p:nvGraphicFramePr>
        <p:xfrm>
          <a:off x="446749" y="2464287"/>
          <a:ext cx="5181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5719882-8D3C-6644-B5AB-ECF60B40D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83327"/>
              </p:ext>
            </p:extLst>
          </p:nvPr>
        </p:nvGraphicFramePr>
        <p:xfrm>
          <a:off x="5837114" y="2464287"/>
          <a:ext cx="5135880" cy="319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3001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9" y="559282"/>
            <a:ext cx="9742485" cy="842398"/>
          </a:xfrm>
        </p:spPr>
        <p:txBody>
          <a:bodyPr anchor="b">
            <a:normAutofit/>
          </a:bodyPr>
          <a:lstStyle/>
          <a:p>
            <a:r>
              <a:rPr lang="es-AR" sz="2800" b="1" dirty="0"/>
              <a:t>Pronóstico y optimización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24" y="1514960"/>
            <a:ext cx="4828962" cy="744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¿Cuánto polímero inyectar?</a:t>
            </a:r>
          </a:p>
          <a:p>
            <a:pPr marL="0" indent="0">
              <a:buNone/>
            </a:pPr>
            <a:endParaRPr lang="es-AR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FB40C-47F0-4E58-916F-40B62267618A}"/>
              </a:ext>
            </a:extLst>
          </p:cNvPr>
          <p:cNvSpPr txBox="1"/>
          <p:nvPr/>
        </p:nvSpPr>
        <p:spPr>
          <a:xfrm>
            <a:off x="4967835" y="2035075"/>
            <a:ext cx="1606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Zona piloto</a:t>
            </a:r>
          </a:p>
        </p:txBody>
      </p: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FFFD7C4B-345F-446F-A01D-C4A56109C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2095" y="1440153"/>
            <a:ext cx="556449" cy="55644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A38F68-4F08-4F02-8BF1-5673BDA5765D}"/>
              </a:ext>
            </a:extLst>
          </p:cNvPr>
          <p:cNvSpPr txBox="1">
            <a:spLocks/>
          </p:cNvSpPr>
          <p:nvPr/>
        </p:nvSpPr>
        <p:spPr>
          <a:xfrm>
            <a:off x="732524" y="5778542"/>
            <a:ext cx="4610051" cy="5257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Eficiencia incremental de polímero en función de la concentración.</a:t>
            </a:r>
            <a:endParaRPr lang="es-AR" sz="1100" dirty="0">
              <a:solidFill>
                <a:schemeClr val="tx2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D4A767-DD8E-494C-A7CD-4F7F8D9EFFF0}"/>
              </a:ext>
            </a:extLst>
          </p:cNvPr>
          <p:cNvSpPr txBox="1">
            <a:spLocks/>
          </p:cNvSpPr>
          <p:nvPr/>
        </p:nvSpPr>
        <p:spPr>
          <a:xfrm>
            <a:off x="6032243" y="5772996"/>
            <a:ext cx="4610051" cy="5257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AR" sz="11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81EDE-149A-47C9-82FD-31A319104E8B}"/>
              </a:ext>
            </a:extLst>
          </p:cNvPr>
          <p:cNvSpPr txBox="1"/>
          <p:nvPr/>
        </p:nvSpPr>
        <p:spPr>
          <a:xfrm>
            <a:off x="5837114" y="5714447"/>
            <a:ext cx="51026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700" dirty="0">
                <a:latin typeface="Times New Roman" panose="02020603050405020304" pitchFamily="18" charset="0"/>
                <a:ea typeface="SimSun" panose="02010600030101010101" pitchFamily="2" charset="-122"/>
              </a:rPr>
              <a:t>VAN incremental, en relación con el caso de inyección sin polímero (0 ppm)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F270477-3098-57B2-BCFB-1F36361A9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35220"/>
              </p:ext>
            </p:extLst>
          </p:nvPr>
        </p:nvGraphicFramePr>
        <p:xfrm>
          <a:off x="446749" y="2464287"/>
          <a:ext cx="5181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52D0E5-F5BD-B9E5-F1F6-BDC3D4D5F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426115"/>
              </p:ext>
            </p:extLst>
          </p:nvPr>
        </p:nvGraphicFramePr>
        <p:xfrm>
          <a:off x="5837114" y="2464287"/>
          <a:ext cx="5135880" cy="319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415994-20EB-4299-974C-9F3437A9CE69}"/>
              </a:ext>
            </a:extLst>
          </p:cNvPr>
          <p:cNvSpPr txBox="1"/>
          <p:nvPr/>
        </p:nvSpPr>
        <p:spPr>
          <a:xfrm>
            <a:off x="4061405" y="4161678"/>
            <a:ext cx="3106757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NO tiene en cuenta la perdida de inyectividad por aumentar ppm</a:t>
            </a:r>
          </a:p>
        </p:txBody>
      </p:sp>
    </p:spTree>
    <p:extLst>
      <p:ext uri="{BB962C8B-B14F-4D97-AF65-F5344CB8AC3E}">
        <p14:creationId xmlns:p14="http://schemas.microsoft.com/office/powerpoint/2010/main" val="273598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Hockey Stick Curve Graph with solid fill">
            <a:extLst>
              <a:ext uri="{FF2B5EF4-FFF2-40B4-BE49-F238E27FC236}">
                <a16:creationId xmlns:a16="http://schemas.microsoft.com/office/drawing/2014/main" id="{1938D6D4-D8E4-43D5-8438-82E67474E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771" y="3523628"/>
            <a:ext cx="914400" cy="9144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4A7300C-3C30-4154-B4CA-CC43281B7EAF}"/>
              </a:ext>
            </a:extLst>
          </p:cNvPr>
          <p:cNvSpPr txBox="1">
            <a:spLocks/>
          </p:cNvSpPr>
          <p:nvPr/>
        </p:nvSpPr>
        <p:spPr>
          <a:xfrm>
            <a:off x="1107293" y="624029"/>
            <a:ext cx="9742485" cy="8423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Conclusiones y recomendaciones</a:t>
            </a:r>
          </a:p>
        </p:txBody>
      </p:sp>
      <p:pic>
        <p:nvPicPr>
          <p:cNvPr id="15" name="Graphic 14" descr="Oil Barrel with solid fill">
            <a:extLst>
              <a:ext uri="{FF2B5EF4-FFF2-40B4-BE49-F238E27FC236}">
                <a16:creationId xmlns:a16="http://schemas.microsoft.com/office/drawing/2014/main" id="{2B2D8923-045B-4ECF-8333-AB6D95E0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4510" y="2275516"/>
            <a:ext cx="914400" cy="914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E7F3AF-82C5-46FD-A8C2-1AAE1F9B805F}"/>
              </a:ext>
            </a:extLst>
          </p:cNvPr>
          <p:cNvSpPr txBox="1">
            <a:spLocks/>
          </p:cNvSpPr>
          <p:nvPr/>
        </p:nvSpPr>
        <p:spPr>
          <a:xfrm>
            <a:off x="2175883" y="2445883"/>
            <a:ext cx="8811607" cy="744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dirty="0"/>
              <a:t>La inyección de polímeros en Rio Colorado es una opción viable económicamente en todas las áreas de estudio.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2400" dirty="0">
              <a:solidFill>
                <a:schemeClr val="tx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7D7C4B-ACB9-4CF4-8D69-8372373F2A15}"/>
              </a:ext>
            </a:extLst>
          </p:cNvPr>
          <p:cNvSpPr txBox="1">
            <a:spLocks/>
          </p:cNvSpPr>
          <p:nvPr/>
        </p:nvSpPr>
        <p:spPr>
          <a:xfrm>
            <a:off x="2175883" y="3626320"/>
            <a:ext cx="9680837" cy="744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dirty="0"/>
              <a:t>El enfoque de modelado en conjuntos permite realizar un cotejo histórico eficientemente y cuantificar los resultados desde el punto de vista probabilístico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2400" dirty="0">
              <a:solidFill>
                <a:schemeClr val="tx2"/>
              </a:solidFill>
            </a:endParaRPr>
          </a:p>
        </p:txBody>
      </p:sp>
      <p:pic>
        <p:nvPicPr>
          <p:cNvPr id="20" name="Graphic 19" descr="Topography Map with solid fill">
            <a:extLst>
              <a:ext uri="{FF2B5EF4-FFF2-40B4-BE49-F238E27FC236}">
                <a16:creationId xmlns:a16="http://schemas.microsoft.com/office/drawing/2014/main" id="{ABE840BB-CCDA-41E7-8B69-EF8FD185E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4510" y="5083774"/>
            <a:ext cx="914400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84B74E8-3466-4C05-9BD0-A6F29BF5CD10}"/>
              </a:ext>
            </a:extLst>
          </p:cNvPr>
          <p:cNvSpPr txBox="1">
            <a:spLocks/>
          </p:cNvSpPr>
          <p:nvPr/>
        </p:nvSpPr>
        <p:spPr>
          <a:xfrm>
            <a:off x="2219951" y="4995638"/>
            <a:ext cx="8811607" cy="1123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400" dirty="0"/>
              <a:t>Los futuros trabajos incluyen cotejo histórico a nivel de pozo y emplear más de un modelo geológico.</a:t>
            </a:r>
          </a:p>
        </p:txBody>
      </p:sp>
    </p:spTree>
    <p:extLst>
      <p:ext uri="{BB962C8B-B14F-4D97-AF65-F5344CB8AC3E}">
        <p14:creationId xmlns:p14="http://schemas.microsoft.com/office/powerpoint/2010/main" val="141706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672" y="1202406"/>
            <a:ext cx="10515600" cy="1325563"/>
          </a:xfrm>
        </p:spPr>
        <p:txBody>
          <a:bodyPr/>
          <a:lstStyle/>
          <a:p>
            <a:r>
              <a:rPr lang="es-AR" dirty="0"/>
              <a:t>Objetivos del modelado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672" y="2365451"/>
            <a:ext cx="10515600" cy="4351338"/>
          </a:xfrm>
        </p:spPr>
        <p:txBody>
          <a:bodyPr/>
          <a:lstStyle/>
          <a:p>
            <a:r>
              <a:rPr lang="es-AR" dirty="0"/>
              <a:t>Evaluar el potencial de recuperación incremental asociado a la expansión de inyección de polímeros.</a:t>
            </a:r>
          </a:p>
          <a:p>
            <a:r>
              <a:rPr lang="es-AR" dirty="0"/>
              <a:t>Asociar incertidumbre al pronostico de producción a través del modelado en conjunto.</a:t>
            </a:r>
          </a:p>
          <a:p>
            <a:r>
              <a:rPr lang="es-AR" dirty="0"/>
              <a:t>Evaluar económicamente la incertidumbre asociada.</a:t>
            </a:r>
          </a:p>
          <a:p>
            <a:r>
              <a:rPr lang="es-AR" dirty="0"/>
              <a:t>C</a:t>
            </a:r>
            <a:r>
              <a:rPr lang="en-US" dirty="0"/>
              <a:t>á</a:t>
            </a:r>
            <a:r>
              <a:rPr lang="es-AR" dirty="0" err="1"/>
              <a:t>lculo</a:t>
            </a:r>
            <a:r>
              <a:rPr lang="es-AR" dirty="0"/>
              <a:t> de eficiencias por grupo de pozos (satélites).</a:t>
            </a:r>
          </a:p>
        </p:txBody>
      </p:sp>
    </p:spTree>
    <p:extLst>
      <p:ext uri="{BB962C8B-B14F-4D97-AF65-F5344CB8AC3E}">
        <p14:creationId xmlns:p14="http://schemas.microsoft.com/office/powerpoint/2010/main" val="180040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4A7300C-3C30-4154-B4CA-CC43281B7EAF}"/>
              </a:ext>
            </a:extLst>
          </p:cNvPr>
          <p:cNvSpPr txBox="1">
            <a:spLocks/>
          </p:cNvSpPr>
          <p:nvPr/>
        </p:nvSpPr>
        <p:spPr>
          <a:xfrm>
            <a:off x="3879871" y="2424775"/>
            <a:ext cx="4680235" cy="1563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b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08659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6BAB308B-C379-4593-BABD-5D6EA798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182" y="1629579"/>
            <a:ext cx="3270076" cy="327007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4A7300C-3C30-4154-B4CA-CC43281B7EAF}"/>
              </a:ext>
            </a:extLst>
          </p:cNvPr>
          <p:cNvSpPr txBox="1">
            <a:spLocks/>
          </p:cNvSpPr>
          <p:nvPr/>
        </p:nvSpPr>
        <p:spPr>
          <a:xfrm>
            <a:off x="4904440" y="2237490"/>
            <a:ext cx="3391259" cy="142011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b="1" dirty="0"/>
              <a:t>¿Preguntas?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12131-0585-49D8-8151-0D403FDDA782}"/>
              </a:ext>
            </a:extLst>
          </p:cNvPr>
          <p:cNvSpPr txBox="1"/>
          <p:nvPr/>
        </p:nvSpPr>
        <p:spPr>
          <a:xfrm>
            <a:off x="9477375" y="5796171"/>
            <a:ext cx="24574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Contactos:</a:t>
            </a:r>
          </a:p>
          <a:p>
            <a:r>
              <a:rPr lang="es-AR" sz="1050" dirty="0"/>
              <a:t>Mariana Perea </a:t>
            </a:r>
            <a:r>
              <a:rPr lang="es-AR" sz="1050" dirty="0">
                <a:hlinkClick r:id="rId4"/>
              </a:rPr>
              <a:t>mperea@pluspetrol.net</a:t>
            </a:r>
            <a:endParaRPr lang="es-AR" sz="1050" dirty="0"/>
          </a:p>
          <a:p>
            <a:r>
              <a:rPr lang="es-AR" sz="1050" dirty="0"/>
              <a:t>Marco Thiele </a:t>
            </a:r>
            <a:r>
              <a:rPr lang="es-AR" sz="1050" dirty="0">
                <a:hlinkClick r:id="rId5"/>
              </a:rPr>
              <a:t>thiele@streamsim.com</a:t>
            </a:r>
            <a:endParaRPr lang="es-AR" sz="1050" dirty="0"/>
          </a:p>
          <a:p>
            <a:r>
              <a:rPr lang="es-AR" sz="1050" dirty="0"/>
              <a:t>Diego Manfre </a:t>
            </a:r>
            <a:r>
              <a:rPr lang="es-AR" sz="1050" dirty="0">
                <a:hlinkClick r:id="rId6"/>
              </a:rPr>
              <a:t>manfre@streamsim.com</a:t>
            </a:r>
            <a:endParaRPr lang="es-AR" sz="1050" dirty="0"/>
          </a:p>
          <a:p>
            <a:r>
              <a:rPr lang="es-AR" sz="1050" dirty="0"/>
              <a:t>Rod Batycky </a:t>
            </a:r>
            <a:r>
              <a:rPr lang="pl-PL" sz="1050" dirty="0">
                <a:hlinkClick r:id="rId7"/>
              </a:rPr>
              <a:t>batycky@streamsim.com</a:t>
            </a:r>
            <a:r>
              <a:rPr lang="es-AR" sz="1050" dirty="0"/>
              <a:t> </a:t>
            </a:r>
          </a:p>
          <a:p>
            <a:endParaRPr lang="es-AR" sz="1050" dirty="0"/>
          </a:p>
        </p:txBody>
      </p:sp>
    </p:spTree>
    <p:extLst>
      <p:ext uri="{BB962C8B-B14F-4D97-AF65-F5344CB8AC3E}">
        <p14:creationId xmlns:p14="http://schemas.microsoft.com/office/powerpoint/2010/main" val="16632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92E5193-1EE3-4C54-9903-F4F862753277}"/>
              </a:ext>
            </a:extLst>
          </p:cNvPr>
          <p:cNvSpPr/>
          <p:nvPr/>
        </p:nvSpPr>
        <p:spPr>
          <a:xfrm>
            <a:off x="2235588" y="8521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400" b="1" cap="all" dirty="0">
                <a:cs typeface="Arial" panose="020B0604020202020204" pitchFamily="34" charset="0"/>
              </a:rPr>
              <a:t>CARACTERÍSTICAS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B5DD1-3461-4906-BCDD-84F374DCDE30}"/>
              </a:ext>
            </a:extLst>
          </p:cNvPr>
          <p:cNvSpPr txBox="1"/>
          <p:nvPr/>
        </p:nvSpPr>
        <p:spPr bwMode="auto">
          <a:xfrm>
            <a:off x="616109" y="1180948"/>
            <a:ext cx="703160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Reservorio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Formación productiva: Fm Centenario, Mb.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Reservorio somero (aprox. 600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mMD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Arenas no consolidadas (gran movimiento de sólidos)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Espesores útiles de hasta 20 m y buena continuidad 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Altas porosidades y permeabilidades (30% ; 0.5 - 4 Darcy)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Roca muy mojable al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Reservorio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subpresionado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grad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. ≈ 0.21 psi/ft; ~420 psi)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Baja temperatura de reservorio (≈ 38°C)</a:t>
            </a:r>
            <a:endParaRPr lang="es-MX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Fluidos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µ_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 media a alta (160 – 300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; 18 API)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Salinidad de agua de formación media y variable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arealmente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Desarrollo &amp; Operación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Yacimiento principal: El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Corcobo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Norte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Descubierto en 2005 (ECN)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Desarrollo temprano con secundaria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7-spot invertido, 20 acres de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spacing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Piloto de Inyección de Polímero en 2012</a:t>
            </a:r>
            <a:endParaRPr lang="es-UY" sz="1600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B724DD-33F5-496B-913B-25F70C7EA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644" r="208" b="25725"/>
          <a:stretch/>
        </p:blipFill>
        <p:spPr bwMode="auto">
          <a:xfrm>
            <a:off x="7647711" y="984927"/>
            <a:ext cx="3146541" cy="2945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DFEA5-65D8-479C-8B47-844D1EBAC9A8}"/>
              </a:ext>
            </a:extLst>
          </p:cNvPr>
          <p:cNvSpPr txBox="1"/>
          <p:nvPr/>
        </p:nvSpPr>
        <p:spPr bwMode="auto">
          <a:xfrm>
            <a:off x="6858000" y="4118113"/>
            <a:ext cx="5124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¿Por qué el </a:t>
            </a:r>
            <a:r>
              <a:rPr lang="es-MX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Corcobo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 es un buen candidato para inyección de polímero?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25894-A812-456A-9D57-22B12AB4C510}"/>
              </a:ext>
            </a:extLst>
          </p:cNvPr>
          <p:cNvSpPr txBox="1"/>
          <p:nvPr/>
        </p:nvSpPr>
        <p:spPr>
          <a:xfrm>
            <a:off x="6858002" y="4737734"/>
            <a:ext cx="5124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Baja temperatura de 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Buenas permeabilidades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Salinidad moderada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Campo en estado de inyección relativamente temprana, buena respuesta de 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Viscosidades medias dentro del rango de aplicación de la tecnología</a:t>
            </a:r>
          </a:p>
        </p:txBody>
      </p:sp>
    </p:spTree>
    <p:extLst>
      <p:ext uri="{BB962C8B-B14F-4D97-AF65-F5344CB8AC3E}">
        <p14:creationId xmlns:p14="http://schemas.microsoft.com/office/powerpoint/2010/main" val="14138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646F45A5-FEE9-41C9-989F-D713FC216AB5}"/>
              </a:ext>
            </a:extLst>
          </p:cNvPr>
          <p:cNvSpPr/>
          <p:nvPr/>
        </p:nvSpPr>
        <p:spPr>
          <a:xfrm>
            <a:off x="3001194" y="82542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000" b="1" cap="all" dirty="0">
                <a:cs typeface="Arial" panose="020B0604020202020204" pitchFamily="34" charset="0"/>
              </a:rPr>
              <a:t>PROYECTOS DE POLÍMERO EN RÍO COLORADO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8BCF3-7E3B-45DF-BAB5-A449C526F6B1}"/>
              </a:ext>
            </a:extLst>
          </p:cNvPr>
          <p:cNvSpPr txBox="1"/>
          <p:nvPr/>
        </p:nvSpPr>
        <p:spPr bwMode="auto">
          <a:xfrm>
            <a:off x="1072131" y="1164256"/>
            <a:ext cx="58919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PILOTO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6 pozos inyectores de </a:t>
            </a:r>
            <a:r>
              <a:rPr lang="es-MX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. de polímero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22 productores, 4 “centrales”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Bomba de polímero individual por inyector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Instalaciones de producción independientes</a:t>
            </a:r>
          </a:p>
          <a:p>
            <a:pPr lvl="1" indent="0"/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/>
            <a:r>
              <a:rPr lang="es-UY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Condiciones iniciales del piloto:</a:t>
            </a:r>
          </a:p>
          <a:p>
            <a:pPr marL="627063" lvl="1" indent="-180975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Caudal de inyección ≈ 1000 m3/d</a:t>
            </a:r>
          </a:p>
          <a:p>
            <a:pPr marL="627063" lvl="1" indent="-180975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Caudal de petróleo ≈ 220 m3/d</a:t>
            </a:r>
          </a:p>
          <a:p>
            <a:pPr marL="627063" lvl="1" indent="-180975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Corte de agua ≈ 84%</a:t>
            </a:r>
          </a:p>
          <a:p>
            <a:pPr marL="446088" lvl="1" indent="0"/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B1DB5-8782-4D9B-8BEC-CA32AB5F52E3}"/>
              </a:ext>
            </a:extLst>
          </p:cNvPr>
          <p:cNvSpPr txBox="1"/>
          <p:nvPr/>
        </p:nvSpPr>
        <p:spPr bwMode="auto">
          <a:xfrm>
            <a:off x="6605258" y="1152964"/>
            <a:ext cx="401970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PRIMERA EXPANSION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6 satélites afectados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76 inyectores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130 productores</a:t>
            </a:r>
          </a:p>
          <a:p>
            <a:pPr marL="601663" lvl="1" indent="-171450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Inyección por troncales</a:t>
            </a:r>
          </a:p>
          <a:p>
            <a:pPr lvl="1" indent="0"/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/>
            <a:r>
              <a:rPr lang="es-UY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Condiciones iniciales de la expansión:</a:t>
            </a:r>
          </a:p>
          <a:p>
            <a:pPr marL="627063" lvl="1" indent="-180975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Caudal de inyección ≈ 7700 m3/d</a:t>
            </a:r>
          </a:p>
          <a:p>
            <a:pPr marL="627063" lvl="1" indent="-180975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Caudal de petróleo ≈ 630 m3/d</a:t>
            </a:r>
          </a:p>
          <a:p>
            <a:pPr marL="627063" lvl="1" indent="-180975"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Corte de agua ≈ 93%</a:t>
            </a:r>
          </a:p>
          <a:p>
            <a:pPr marL="446088" lvl="1" indent="0"/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id="{BF81AEAA-CBBC-47CB-AE9B-DEF94EC75C98}"/>
              </a:ext>
            </a:extLst>
          </p:cNvPr>
          <p:cNvGrpSpPr/>
          <p:nvPr/>
        </p:nvGrpSpPr>
        <p:grpSpPr>
          <a:xfrm>
            <a:off x="6687959" y="3892240"/>
            <a:ext cx="3930195" cy="2864157"/>
            <a:chOff x="1437323" y="1848169"/>
            <a:chExt cx="5946457" cy="4967671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3E507B4F-7752-4837-ADB0-5DDB2B0A0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7323" y="1848169"/>
              <a:ext cx="5946457" cy="49676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04F6A2A-3C5B-49D0-971D-1AA5395EE931}"/>
                </a:ext>
              </a:extLst>
            </p:cNvPr>
            <p:cNvSpPr/>
            <p:nvPr/>
          </p:nvSpPr>
          <p:spPr>
            <a:xfrm>
              <a:off x="4640580" y="4549140"/>
              <a:ext cx="929640" cy="1097280"/>
            </a:xfrm>
            <a:custGeom>
              <a:avLst/>
              <a:gdLst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525780 w 929640"/>
                <a:gd name="connsiteY12" fmla="*/ 121920 h 1097280"/>
                <a:gd name="connsiteX13" fmla="*/ 533400 w 929640"/>
                <a:gd name="connsiteY13" fmla="*/ 228600 h 1097280"/>
                <a:gd name="connsiteX14" fmla="*/ 586740 w 929640"/>
                <a:gd name="connsiteY14" fmla="*/ 289560 h 1097280"/>
                <a:gd name="connsiteX15" fmla="*/ 662940 w 929640"/>
                <a:gd name="connsiteY15" fmla="*/ 335280 h 1097280"/>
                <a:gd name="connsiteX16" fmla="*/ 807720 w 929640"/>
                <a:gd name="connsiteY16" fmla="*/ 335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9640" h="1097280">
                  <a:moveTo>
                    <a:pt x="807720" y="335280"/>
                  </a:moveTo>
                  <a:lnTo>
                    <a:pt x="929640" y="548640"/>
                  </a:lnTo>
                  <a:lnTo>
                    <a:pt x="693420" y="1005840"/>
                  </a:lnTo>
                  <a:lnTo>
                    <a:pt x="480060" y="1021080"/>
                  </a:lnTo>
                  <a:lnTo>
                    <a:pt x="434340" y="1097280"/>
                  </a:lnTo>
                  <a:lnTo>
                    <a:pt x="228600" y="982980"/>
                  </a:lnTo>
                  <a:lnTo>
                    <a:pt x="167640" y="929640"/>
                  </a:lnTo>
                  <a:lnTo>
                    <a:pt x="30480" y="906780"/>
                  </a:lnTo>
                  <a:lnTo>
                    <a:pt x="60960" y="769620"/>
                  </a:lnTo>
                  <a:lnTo>
                    <a:pt x="0" y="662940"/>
                  </a:lnTo>
                  <a:lnTo>
                    <a:pt x="365760" y="0"/>
                  </a:lnTo>
                  <a:lnTo>
                    <a:pt x="426720" y="99060"/>
                  </a:lnTo>
                  <a:lnTo>
                    <a:pt x="525780" y="121920"/>
                  </a:lnTo>
                  <a:lnTo>
                    <a:pt x="533400" y="228600"/>
                  </a:lnTo>
                  <a:lnTo>
                    <a:pt x="586740" y="289560"/>
                  </a:lnTo>
                  <a:lnTo>
                    <a:pt x="662940" y="335280"/>
                  </a:lnTo>
                  <a:lnTo>
                    <a:pt x="807720" y="335280"/>
                  </a:lnTo>
                  <a:close/>
                </a:path>
              </a:pathLst>
            </a:custGeom>
            <a:solidFill>
              <a:srgbClr val="00B050">
                <a:alpha val="25000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CC8D655F-ADC1-43CD-9D22-9C9C08A8BD44}"/>
                </a:ext>
              </a:extLst>
            </p:cNvPr>
            <p:cNvSpPr/>
            <p:nvPr/>
          </p:nvSpPr>
          <p:spPr>
            <a:xfrm>
              <a:off x="4084320" y="4335780"/>
              <a:ext cx="1074420" cy="1104900"/>
            </a:xfrm>
            <a:custGeom>
              <a:avLst/>
              <a:gdLst>
                <a:gd name="connsiteX0" fmla="*/ 1066800 w 1074420"/>
                <a:gd name="connsiteY0" fmla="*/ 335280 h 1104900"/>
                <a:gd name="connsiteX1" fmla="*/ 1074420 w 1074420"/>
                <a:gd name="connsiteY1" fmla="*/ 228600 h 1104900"/>
                <a:gd name="connsiteX2" fmla="*/ 899160 w 1074420"/>
                <a:gd name="connsiteY2" fmla="*/ 129540 h 1104900"/>
                <a:gd name="connsiteX3" fmla="*/ 792480 w 1074420"/>
                <a:gd name="connsiteY3" fmla="*/ 0 h 1104900"/>
                <a:gd name="connsiteX4" fmla="*/ 335280 w 1074420"/>
                <a:gd name="connsiteY4" fmla="*/ 60960 h 1104900"/>
                <a:gd name="connsiteX5" fmla="*/ 457200 w 1074420"/>
                <a:gd name="connsiteY5" fmla="*/ 251460 h 1104900"/>
                <a:gd name="connsiteX6" fmla="*/ 213360 w 1074420"/>
                <a:gd name="connsiteY6" fmla="*/ 274320 h 1104900"/>
                <a:gd name="connsiteX7" fmla="*/ 358140 w 1074420"/>
                <a:gd name="connsiteY7" fmla="*/ 472440 h 1104900"/>
                <a:gd name="connsiteX8" fmla="*/ 121920 w 1074420"/>
                <a:gd name="connsiteY8" fmla="*/ 502920 h 1104900"/>
                <a:gd name="connsiteX9" fmla="*/ 99060 w 1074420"/>
                <a:gd name="connsiteY9" fmla="*/ 624840 h 1104900"/>
                <a:gd name="connsiteX10" fmla="*/ 0 w 1074420"/>
                <a:gd name="connsiteY10" fmla="*/ 731520 h 1104900"/>
                <a:gd name="connsiteX11" fmla="*/ 68580 w 1074420"/>
                <a:gd name="connsiteY11" fmla="*/ 807720 h 1104900"/>
                <a:gd name="connsiteX12" fmla="*/ 198120 w 1074420"/>
                <a:gd name="connsiteY12" fmla="*/ 739140 h 1104900"/>
                <a:gd name="connsiteX13" fmla="*/ 243840 w 1074420"/>
                <a:gd name="connsiteY13" fmla="*/ 822960 h 1104900"/>
                <a:gd name="connsiteX14" fmla="*/ 251460 w 1074420"/>
                <a:gd name="connsiteY14" fmla="*/ 883920 h 1104900"/>
                <a:gd name="connsiteX15" fmla="*/ 304800 w 1074420"/>
                <a:gd name="connsiteY15" fmla="*/ 952500 h 1104900"/>
                <a:gd name="connsiteX16" fmla="*/ 487680 w 1074420"/>
                <a:gd name="connsiteY16" fmla="*/ 1013460 h 1104900"/>
                <a:gd name="connsiteX17" fmla="*/ 563880 w 1074420"/>
                <a:gd name="connsiteY17" fmla="*/ 1104900 h 1104900"/>
                <a:gd name="connsiteX18" fmla="*/ 632460 w 1074420"/>
                <a:gd name="connsiteY18" fmla="*/ 1013460 h 1104900"/>
                <a:gd name="connsiteX19" fmla="*/ 563880 w 1074420"/>
                <a:gd name="connsiteY19" fmla="*/ 868680 h 1104900"/>
                <a:gd name="connsiteX20" fmla="*/ 929640 w 1074420"/>
                <a:gd name="connsiteY20" fmla="*/ 205740 h 1104900"/>
                <a:gd name="connsiteX21" fmla="*/ 975360 w 1074420"/>
                <a:gd name="connsiteY21" fmla="*/ 304800 h 1104900"/>
                <a:gd name="connsiteX22" fmla="*/ 1066800 w 1074420"/>
                <a:gd name="connsiteY22" fmla="*/ 33528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4420" h="1104900">
                  <a:moveTo>
                    <a:pt x="1066800" y="335280"/>
                  </a:moveTo>
                  <a:lnTo>
                    <a:pt x="1074420" y="228600"/>
                  </a:lnTo>
                  <a:lnTo>
                    <a:pt x="899160" y="129540"/>
                  </a:lnTo>
                  <a:lnTo>
                    <a:pt x="792480" y="0"/>
                  </a:lnTo>
                  <a:lnTo>
                    <a:pt x="335280" y="60960"/>
                  </a:lnTo>
                  <a:lnTo>
                    <a:pt x="457200" y="251460"/>
                  </a:lnTo>
                  <a:lnTo>
                    <a:pt x="213360" y="274320"/>
                  </a:lnTo>
                  <a:lnTo>
                    <a:pt x="358140" y="472440"/>
                  </a:lnTo>
                  <a:lnTo>
                    <a:pt x="121920" y="502920"/>
                  </a:lnTo>
                  <a:lnTo>
                    <a:pt x="99060" y="624840"/>
                  </a:lnTo>
                  <a:lnTo>
                    <a:pt x="0" y="731520"/>
                  </a:lnTo>
                  <a:lnTo>
                    <a:pt x="68580" y="807720"/>
                  </a:lnTo>
                  <a:lnTo>
                    <a:pt x="198120" y="739140"/>
                  </a:lnTo>
                  <a:lnTo>
                    <a:pt x="243840" y="822960"/>
                  </a:lnTo>
                  <a:lnTo>
                    <a:pt x="251460" y="883920"/>
                  </a:lnTo>
                  <a:lnTo>
                    <a:pt x="304800" y="952500"/>
                  </a:lnTo>
                  <a:lnTo>
                    <a:pt x="487680" y="1013460"/>
                  </a:lnTo>
                  <a:lnTo>
                    <a:pt x="563880" y="1104900"/>
                  </a:lnTo>
                  <a:lnTo>
                    <a:pt x="632460" y="1013460"/>
                  </a:lnTo>
                  <a:lnTo>
                    <a:pt x="563880" y="868680"/>
                  </a:lnTo>
                  <a:lnTo>
                    <a:pt x="929640" y="205740"/>
                  </a:lnTo>
                  <a:lnTo>
                    <a:pt x="975360" y="304800"/>
                  </a:lnTo>
                  <a:lnTo>
                    <a:pt x="1066800" y="33528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D50AD2AE-E256-4761-98B7-9EBDC718516B}"/>
                </a:ext>
              </a:extLst>
            </p:cNvPr>
            <p:cNvSpPr/>
            <p:nvPr/>
          </p:nvSpPr>
          <p:spPr>
            <a:xfrm>
              <a:off x="5082540" y="4876800"/>
              <a:ext cx="937260" cy="998220"/>
            </a:xfrm>
            <a:custGeom>
              <a:avLst/>
              <a:gdLst>
                <a:gd name="connsiteX0" fmla="*/ 381000 w 937260"/>
                <a:gd name="connsiteY0" fmla="*/ 0 h 998220"/>
                <a:gd name="connsiteX1" fmla="*/ 640080 w 937260"/>
                <a:gd name="connsiteY1" fmla="*/ 60960 h 998220"/>
                <a:gd name="connsiteX2" fmla="*/ 929640 w 937260"/>
                <a:gd name="connsiteY2" fmla="*/ 22860 h 998220"/>
                <a:gd name="connsiteX3" fmla="*/ 937260 w 937260"/>
                <a:gd name="connsiteY3" fmla="*/ 998220 h 998220"/>
                <a:gd name="connsiteX4" fmla="*/ 411480 w 937260"/>
                <a:gd name="connsiteY4" fmla="*/ 998220 h 998220"/>
                <a:gd name="connsiteX5" fmla="*/ 327660 w 937260"/>
                <a:gd name="connsiteY5" fmla="*/ 929640 h 998220"/>
                <a:gd name="connsiteX6" fmla="*/ 121920 w 937260"/>
                <a:gd name="connsiteY6" fmla="*/ 838200 h 998220"/>
                <a:gd name="connsiteX7" fmla="*/ 0 w 937260"/>
                <a:gd name="connsiteY7" fmla="*/ 762000 h 998220"/>
                <a:gd name="connsiteX8" fmla="*/ 38100 w 937260"/>
                <a:gd name="connsiteY8" fmla="*/ 678180 h 998220"/>
                <a:gd name="connsiteX9" fmla="*/ 266700 w 937260"/>
                <a:gd name="connsiteY9" fmla="*/ 678180 h 998220"/>
                <a:gd name="connsiteX10" fmla="*/ 472440 w 937260"/>
                <a:gd name="connsiteY10" fmla="*/ 205740 h 998220"/>
                <a:gd name="connsiteX11" fmla="*/ 381000 w 937260"/>
                <a:gd name="connsiteY11" fmla="*/ 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7260" h="998220">
                  <a:moveTo>
                    <a:pt x="381000" y="0"/>
                  </a:moveTo>
                  <a:lnTo>
                    <a:pt x="640080" y="60960"/>
                  </a:lnTo>
                  <a:lnTo>
                    <a:pt x="929640" y="22860"/>
                  </a:lnTo>
                  <a:lnTo>
                    <a:pt x="937260" y="998220"/>
                  </a:lnTo>
                  <a:lnTo>
                    <a:pt x="411480" y="998220"/>
                  </a:lnTo>
                  <a:lnTo>
                    <a:pt x="327660" y="929640"/>
                  </a:lnTo>
                  <a:lnTo>
                    <a:pt x="121920" y="838200"/>
                  </a:lnTo>
                  <a:lnTo>
                    <a:pt x="0" y="762000"/>
                  </a:lnTo>
                  <a:lnTo>
                    <a:pt x="38100" y="678180"/>
                  </a:lnTo>
                  <a:lnTo>
                    <a:pt x="266700" y="678180"/>
                  </a:lnTo>
                  <a:lnTo>
                    <a:pt x="472440" y="20574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6F3CA892-A493-41FB-9BC2-C98DCED05614}"/>
                </a:ext>
              </a:extLst>
            </p:cNvPr>
            <p:cNvSpPr/>
            <p:nvPr/>
          </p:nvSpPr>
          <p:spPr>
            <a:xfrm>
              <a:off x="3741420" y="4000500"/>
              <a:ext cx="899160" cy="990600"/>
            </a:xfrm>
            <a:custGeom>
              <a:avLst/>
              <a:gdLst>
                <a:gd name="connsiteX0" fmla="*/ 899160 w 899160"/>
                <a:gd name="connsiteY0" fmla="*/ 335280 h 990600"/>
                <a:gd name="connsiteX1" fmla="*/ 784860 w 899160"/>
                <a:gd name="connsiteY1" fmla="*/ 144780 h 990600"/>
                <a:gd name="connsiteX2" fmla="*/ 556260 w 899160"/>
                <a:gd name="connsiteY2" fmla="*/ 182880 h 990600"/>
                <a:gd name="connsiteX3" fmla="*/ 487680 w 899160"/>
                <a:gd name="connsiteY3" fmla="*/ 0 h 990600"/>
                <a:gd name="connsiteX4" fmla="*/ 228600 w 899160"/>
                <a:gd name="connsiteY4" fmla="*/ 22860 h 990600"/>
                <a:gd name="connsiteX5" fmla="*/ 350520 w 899160"/>
                <a:gd name="connsiteY5" fmla="*/ 205740 h 990600"/>
                <a:gd name="connsiteX6" fmla="*/ 114300 w 899160"/>
                <a:gd name="connsiteY6" fmla="*/ 266700 h 990600"/>
                <a:gd name="connsiteX7" fmla="*/ 251460 w 899160"/>
                <a:gd name="connsiteY7" fmla="*/ 449580 h 990600"/>
                <a:gd name="connsiteX8" fmla="*/ 15240 w 899160"/>
                <a:gd name="connsiteY8" fmla="*/ 464820 h 990600"/>
                <a:gd name="connsiteX9" fmla="*/ 0 w 899160"/>
                <a:gd name="connsiteY9" fmla="*/ 541020 h 990600"/>
                <a:gd name="connsiteX10" fmla="*/ 144780 w 899160"/>
                <a:gd name="connsiteY10" fmla="*/ 678180 h 990600"/>
                <a:gd name="connsiteX11" fmla="*/ 160020 w 899160"/>
                <a:gd name="connsiteY11" fmla="*/ 769620 h 990600"/>
                <a:gd name="connsiteX12" fmla="*/ 160020 w 899160"/>
                <a:gd name="connsiteY12" fmla="*/ 838200 h 990600"/>
                <a:gd name="connsiteX13" fmla="*/ 160020 w 899160"/>
                <a:gd name="connsiteY13" fmla="*/ 876300 h 990600"/>
                <a:gd name="connsiteX14" fmla="*/ 243840 w 899160"/>
                <a:gd name="connsiteY14" fmla="*/ 944880 h 990600"/>
                <a:gd name="connsiteX15" fmla="*/ 350520 w 899160"/>
                <a:gd name="connsiteY15" fmla="*/ 990600 h 990600"/>
                <a:gd name="connsiteX16" fmla="*/ 449580 w 899160"/>
                <a:gd name="connsiteY16" fmla="*/ 982980 h 990600"/>
                <a:gd name="connsiteX17" fmla="*/ 464820 w 899160"/>
                <a:gd name="connsiteY17" fmla="*/ 822960 h 990600"/>
                <a:gd name="connsiteX18" fmla="*/ 685800 w 899160"/>
                <a:gd name="connsiteY18" fmla="*/ 815340 h 990600"/>
                <a:gd name="connsiteX19" fmla="*/ 563880 w 899160"/>
                <a:gd name="connsiteY19" fmla="*/ 624840 h 990600"/>
                <a:gd name="connsiteX20" fmla="*/ 784860 w 899160"/>
                <a:gd name="connsiteY20" fmla="*/ 586740 h 990600"/>
                <a:gd name="connsiteX21" fmla="*/ 708660 w 899160"/>
                <a:gd name="connsiteY21" fmla="*/ 403860 h 990600"/>
                <a:gd name="connsiteX22" fmla="*/ 899160 w 899160"/>
                <a:gd name="connsiteY22" fmla="*/ 33528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9160" h="990600">
                  <a:moveTo>
                    <a:pt x="899160" y="335280"/>
                  </a:moveTo>
                  <a:lnTo>
                    <a:pt x="784860" y="144780"/>
                  </a:lnTo>
                  <a:lnTo>
                    <a:pt x="556260" y="182880"/>
                  </a:lnTo>
                  <a:lnTo>
                    <a:pt x="487680" y="0"/>
                  </a:lnTo>
                  <a:lnTo>
                    <a:pt x="228600" y="22860"/>
                  </a:lnTo>
                  <a:lnTo>
                    <a:pt x="350520" y="205740"/>
                  </a:lnTo>
                  <a:lnTo>
                    <a:pt x="114300" y="266700"/>
                  </a:lnTo>
                  <a:lnTo>
                    <a:pt x="251460" y="449580"/>
                  </a:lnTo>
                  <a:lnTo>
                    <a:pt x="15240" y="464820"/>
                  </a:lnTo>
                  <a:lnTo>
                    <a:pt x="0" y="541020"/>
                  </a:lnTo>
                  <a:lnTo>
                    <a:pt x="144780" y="678180"/>
                  </a:lnTo>
                  <a:lnTo>
                    <a:pt x="160020" y="769620"/>
                  </a:lnTo>
                  <a:lnTo>
                    <a:pt x="160020" y="838200"/>
                  </a:lnTo>
                  <a:lnTo>
                    <a:pt x="160020" y="876300"/>
                  </a:lnTo>
                  <a:lnTo>
                    <a:pt x="243840" y="944880"/>
                  </a:lnTo>
                  <a:lnTo>
                    <a:pt x="350520" y="990600"/>
                  </a:lnTo>
                  <a:lnTo>
                    <a:pt x="449580" y="982980"/>
                  </a:lnTo>
                  <a:lnTo>
                    <a:pt x="464820" y="822960"/>
                  </a:lnTo>
                  <a:lnTo>
                    <a:pt x="685800" y="815340"/>
                  </a:lnTo>
                  <a:lnTo>
                    <a:pt x="563880" y="624840"/>
                  </a:lnTo>
                  <a:lnTo>
                    <a:pt x="784860" y="586740"/>
                  </a:lnTo>
                  <a:lnTo>
                    <a:pt x="708660" y="403860"/>
                  </a:lnTo>
                  <a:lnTo>
                    <a:pt x="899160" y="335280"/>
                  </a:ln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6DA13B47-DD08-4338-967A-B8A9602312BB}"/>
                </a:ext>
              </a:extLst>
            </p:cNvPr>
            <p:cNvSpPr/>
            <p:nvPr/>
          </p:nvSpPr>
          <p:spPr>
            <a:xfrm>
              <a:off x="4206240" y="3489960"/>
              <a:ext cx="1005840" cy="982980"/>
            </a:xfrm>
            <a:custGeom>
              <a:avLst/>
              <a:gdLst>
                <a:gd name="connsiteX0" fmla="*/ 838200 w 1005840"/>
                <a:gd name="connsiteY0" fmla="*/ 982980 h 982980"/>
                <a:gd name="connsiteX1" fmla="*/ 883920 w 1005840"/>
                <a:gd name="connsiteY1" fmla="*/ 899160 h 982980"/>
                <a:gd name="connsiteX2" fmla="*/ 876300 w 1005840"/>
                <a:gd name="connsiteY2" fmla="*/ 815340 h 982980"/>
                <a:gd name="connsiteX3" fmla="*/ 998220 w 1005840"/>
                <a:gd name="connsiteY3" fmla="*/ 571500 h 982980"/>
                <a:gd name="connsiteX4" fmla="*/ 1005840 w 1005840"/>
                <a:gd name="connsiteY4" fmla="*/ 487680 h 982980"/>
                <a:gd name="connsiteX5" fmla="*/ 952500 w 1005840"/>
                <a:gd name="connsiteY5" fmla="*/ 419100 h 982980"/>
                <a:gd name="connsiteX6" fmla="*/ 883920 w 1005840"/>
                <a:gd name="connsiteY6" fmla="*/ 419100 h 982980"/>
                <a:gd name="connsiteX7" fmla="*/ 739140 w 1005840"/>
                <a:gd name="connsiteY7" fmla="*/ 335280 h 982980"/>
                <a:gd name="connsiteX8" fmla="*/ 746760 w 1005840"/>
                <a:gd name="connsiteY8" fmla="*/ 198120 h 982980"/>
                <a:gd name="connsiteX9" fmla="*/ 670560 w 1005840"/>
                <a:gd name="connsiteY9" fmla="*/ 175260 h 982980"/>
                <a:gd name="connsiteX10" fmla="*/ 632460 w 1005840"/>
                <a:gd name="connsiteY10" fmla="*/ 30480 h 982980"/>
                <a:gd name="connsiteX11" fmla="*/ 480060 w 1005840"/>
                <a:gd name="connsiteY11" fmla="*/ 0 h 982980"/>
                <a:gd name="connsiteX12" fmla="*/ 251460 w 1005840"/>
                <a:gd name="connsiteY12" fmla="*/ 236220 h 982980"/>
                <a:gd name="connsiteX13" fmla="*/ 167640 w 1005840"/>
                <a:gd name="connsiteY13" fmla="*/ 228600 h 982980"/>
                <a:gd name="connsiteX14" fmla="*/ 0 w 1005840"/>
                <a:gd name="connsiteY14" fmla="*/ 487680 h 982980"/>
                <a:gd name="connsiteX15" fmla="*/ 99060 w 1005840"/>
                <a:gd name="connsiteY15" fmla="*/ 685800 h 982980"/>
                <a:gd name="connsiteX16" fmla="*/ 327660 w 1005840"/>
                <a:gd name="connsiteY16" fmla="*/ 655320 h 982980"/>
                <a:gd name="connsiteX17" fmla="*/ 419100 w 1005840"/>
                <a:gd name="connsiteY17" fmla="*/ 868680 h 982980"/>
                <a:gd name="connsiteX18" fmla="*/ 662940 w 1005840"/>
                <a:gd name="connsiteY18" fmla="*/ 838200 h 982980"/>
                <a:gd name="connsiteX19" fmla="*/ 769620 w 1005840"/>
                <a:gd name="connsiteY19" fmla="*/ 975360 h 982980"/>
                <a:gd name="connsiteX20" fmla="*/ 838200 w 1005840"/>
                <a:gd name="connsiteY20" fmla="*/ 98298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840" h="982980">
                  <a:moveTo>
                    <a:pt x="838200" y="982980"/>
                  </a:moveTo>
                  <a:lnTo>
                    <a:pt x="883920" y="899160"/>
                  </a:lnTo>
                  <a:lnTo>
                    <a:pt x="876300" y="815340"/>
                  </a:lnTo>
                  <a:lnTo>
                    <a:pt x="998220" y="571500"/>
                  </a:lnTo>
                  <a:lnTo>
                    <a:pt x="1005840" y="487680"/>
                  </a:lnTo>
                  <a:lnTo>
                    <a:pt x="952500" y="419100"/>
                  </a:lnTo>
                  <a:lnTo>
                    <a:pt x="883920" y="419100"/>
                  </a:lnTo>
                  <a:lnTo>
                    <a:pt x="739140" y="335280"/>
                  </a:lnTo>
                  <a:lnTo>
                    <a:pt x="746760" y="198120"/>
                  </a:lnTo>
                  <a:lnTo>
                    <a:pt x="670560" y="175260"/>
                  </a:lnTo>
                  <a:lnTo>
                    <a:pt x="632460" y="30480"/>
                  </a:lnTo>
                  <a:lnTo>
                    <a:pt x="480060" y="0"/>
                  </a:lnTo>
                  <a:lnTo>
                    <a:pt x="251460" y="236220"/>
                  </a:lnTo>
                  <a:lnTo>
                    <a:pt x="167640" y="228600"/>
                  </a:lnTo>
                  <a:lnTo>
                    <a:pt x="0" y="487680"/>
                  </a:lnTo>
                  <a:lnTo>
                    <a:pt x="99060" y="685800"/>
                  </a:lnTo>
                  <a:lnTo>
                    <a:pt x="327660" y="655320"/>
                  </a:lnTo>
                  <a:lnTo>
                    <a:pt x="419100" y="868680"/>
                  </a:lnTo>
                  <a:lnTo>
                    <a:pt x="662940" y="838200"/>
                  </a:lnTo>
                  <a:lnTo>
                    <a:pt x="769620" y="975360"/>
                  </a:lnTo>
                  <a:lnTo>
                    <a:pt x="838200" y="98298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F77B86E3-081F-41B6-8D22-DB67E78D3ABB}"/>
                </a:ext>
              </a:extLst>
            </p:cNvPr>
            <p:cNvSpPr/>
            <p:nvPr/>
          </p:nvSpPr>
          <p:spPr>
            <a:xfrm>
              <a:off x="3220630" y="3333919"/>
              <a:ext cx="1132885" cy="1213805"/>
            </a:xfrm>
            <a:custGeom>
              <a:avLst/>
              <a:gdLst>
                <a:gd name="connsiteX0" fmla="*/ 1132885 w 1132885"/>
                <a:gd name="connsiteY0" fmla="*/ 356049 h 1213805"/>
                <a:gd name="connsiteX1" fmla="*/ 1027689 w 1132885"/>
                <a:gd name="connsiteY1" fmla="*/ 161840 h 1213805"/>
                <a:gd name="connsiteX2" fmla="*/ 865848 w 1132885"/>
                <a:gd name="connsiteY2" fmla="*/ 121380 h 1213805"/>
                <a:gd name="connsiteX3" fmla="*/ 793020 w 1132885"/>
                <a:gd name="connsiteY3" fmla="*/ 0 h 1213805"/>
                <a:gd name="connsiteX4" fmla="*/ 647363 w 1132885"/>
                <a:gd name="connsiteY4" fmla="*/ 0 h 1213805"/>
                <a:gd name="connsiteX5" fmla="*/ 445062 w 1132885"/>
                <a:gd name="connsiteY5" fmla="*/ 32368 h 1213805"/>
                <a:gd name="connsiteX6" fmla="*/ 113289 w 1132885"/>
                <a:gd name="connsiteY6" fmla="*/ 687823 h 1213805"/>
                <a:gd name="connsiteX7" fmla="*/ 0 w 1132885"/>
                <a:gd name="connsiteY7" fmla="*/ 817295 h 1213805"/>
                <a:gd name="connsiteX8" fmla="*/ 24276 w 1132885"/>
                <a:gd name="connsiteY8" fmla="*/ 922492 h 1213805"/>
                <a:gd name="connsiteX9" fmla="*/ 169933 w 1132885"/>
                <a:gd name="connsiteY9" fmla="*/ 1060056 h 1213805"/>
                <a:gd name="connsiteX10" fmla="*/ 234669 w 1132885"/>
                <a:gd name="connsiteY10" fmla="*/ 1149069 h 1213805"/>
                <a:gd name="connsiteX11" fmla="*/ 283221 w 1132885"/>
                <a:gd name="connsiteY11" fmla="*/ 1213805 h 1213805"/>
                <a:gd name="connsiteX12" fmla="*/ 517890 w 1132885"/>
                <a:gd name="connsiteY12" fmla="*/ 1165253 h 1213805"/>
                <a:gd name="connsiteX13" fmla="*/ 534074 w 1132885"/>
                <a:gd name="connsiteY13" fmla="*/ 1140977 h 1213805"/>
                <a:gd name="connsiteX14" fmla="*/ 776835 w 1132885"/>
                <a:gd name="connsiteY14" fmla="*/ 1116700 h 1213805"/>
                <a:gd name="connsiteX15" fmla="*/ 631179 w 1132885"/>
                <a:gd name="connsiteY15" fmla="*/ 922492 h 1213805"/>
                <a:gd name="connsiteX16" fmla="*/ 841572 w 1132885"/>
                <a:gd name="connsiteY16" fmla="*/ 849663 h 1213805"/>
                <a:gd name="connsiteX17" fmla="*/ 736375 w 1132885"/>
                <a:gd name="connsiteY17" fmla="*/ 687823 h 1213805"/>
                <a:gd name="connsiteX18" fmla="*/ 979136 w 1132885"/>
                <a:gd name="connsiteY18" fmla="*/ 655454 h 1213805"/>
                <a:gd name="connsiteX19" fmla="*/ 1132885 w 1132885"/>
                <a:gd name="connsiteY19" fmla="*/ 356049 h 121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2885" h="1213805">
                  <a:moveTo>
                    <a:pt x="1132885" y="356049"/>
                  </a:moveTo>
                  <a:lnTo>
                    <a:pt x="1027689" y="161840"/>
                  </a:lnTo>
                  <a:lnTo>
                    <a:pt x="865848" y="121380"/>
                  </a:lnTo>
                  <a:lnTo>
                    <a:pt x="793020" y="0"/>
                  </a:lnTo>
                  <a:lnTo>
                    <a:pt x="647363" y="0"/>
                  </a:lnTo>
                  <a:lnTo>
                    <a:pt x="445062" y="32368"/>
                  </a:lnTo>
                  <a:lnTo>
                    <a:pt x="113289" y="687823"/>
                  </a:lnTo>
                  <a:lnTo>
                    <a:pt x="0" y="817295"/>
                  </a:lnTo>
                  <a:lnTo>
                    <a:pt x="24276" y="922492"/>
                  </a:lnTo>
                  <a:lnTo>
                    <a:pt x="169933" y="1060056"/>
                  </a:lnTo>
                  <a:lnTo>
                    <a:pt x="234669" y="1149069"/>
                  </a:lnTo>
                  <a:lnTo>
                    <a:pt x="283221" y="1213805"/>
                  </a:lnTo>
                  <a:lnTo>
                    <a:pt x="517890" y="1165253"/>
                  </a:lnTo>
                  <a:lnTo>
                    <a:pt x="534074" y="1140977"/>
                  </a:lnTo>
                  <a:lnTo>
                    <a:pt x="776835" y="1116700"/>
                  </a:lnTo>
                  <a:lnTo>
                    <a:pt x="631179" y="922492"/>
                  </a:lnTo>
                  <a:lnTo>
                    <a:pt x="841572" y="849663"/>
                  </a:lnTo>
                  <a:lnTo>
                    <a:pt x="736375" y="687823"/>
                  </a:lnTo>
                  <a:lnTo>
                    <a:pt x="979136" y="655454"/>
                  </a:lnTo>
                  <a:lnTo>
                    <a:pt x="1132885" y="356049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3F6FEB67-6CD4-4824-A14D-81B70244E156}"/>
              </a:ext>
            </a:extLst>
          </p:cNvPr>
          <p:cNvGrpSpPr/>
          <p:nvPr/>
        </p:nvGrpSpPr>
        <p:grpSpPr>
          <a:xfrm>
            <a:off x="1215126" y="3892241"/>
            <a:ext cx="3981338" cy="2862322"/>
            <a:chOff x="1437323" y="1848169"/>
            <a:chExt cx="5946457" cy="4967671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DB9F3BA6-B1D1-443A-8AB1-B2A0AF61B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7323" y="1848169"/>
              <a:ext cx="5946457" cy="49676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4F98D5E7-9454-40B0-9AAE-8A82726DF28D}"/>
                </a:ext>
              </a:extLst>
            </p:cNvPr>
            <p:cNvSpPr/>
            <p:nvPr/>
          </p:nvSpPr>
          <p:spPr>
            <a:xfrm>
              <a:off x="4748070" y="4810652"/>
              <a:ext cx="717825" cy="726906"/>
            </a:xfrm>
            <a:custGeom>
              <a:avLst/>
              <a:gdLst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525780 w 929640"/>
                <a:gd name="connsiteY12" fmla="*/ 121920 h 1097280"/>
                <a:gd name="connsiteX13" fmla="*/ 533400 w 929640"/>
                <a:gd name="connsiteY13" fmla="*/ 228600 h 1097280"/>
                <a:gd name="connsiteX14" fmla="*/ 586740 w 929640"/>
                <a:gd name="connsiteY14" fmla="*/ 289560 h 1097280"/>
                <a:gd name="connsiteX15" fmla="*/ 662940 w 929640"/>
                <a:gd name="connsiteY15" fmla="*/ 335280 h 1097280"/>
                <a:gd name="connsiteX16" fmla="*/ 807720 w 929640"/>
                <a:gd name="connsiteY16" fmla="*/ 335280 h 1097280"/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525780 w 929640"/>
                <a:gd name="connsiteY12" fmla="*/ 121920 h 1097280"/>
                <a:gd name="connsiteX13" fmla="*/ 533400 w 929640"/>
                <a:gd name="connsiteY13" fmla="*/ 228600 h 1097280"/>
                <a:gd name="connsiteX14" fmla="*/ 586740 w 929640"/>
                <a:gd name="connsiteY14" fmla="*/ 289560 h 1097280"/>
                <a:gd name="connsiteX15" fmla="*/ 577582 w 929640"/>
                <a:gd name="connsiteY15" fmla="*/ 526305 h 1097280"/>
                <a:gd name="connsiteX16" fmla="*/ 807720 w 929640"/>
                <a:gd name="connsiteY16" fmla="*/ 335280 h 1097280"/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525780 w 929640"/>
                <a:gd name="connsiteY12" fmla="*/ 121920 h 1097280"/>
                <a:gd name="connsiteX13" fmla="*/ 533400 w 929640"/>
                <a:gd name="connsiteY13" fmla="*/ 228600 h 1097280"/>
                <a:gd name="connsiteX14" fmla="*/ 476090 w 929640"/>
                <a:gd name="connsiteY14" fmla="*/ 473240 h 1097280"/>
                <a:gd name="connsiteX15" fmla="*/ 577582 w 929640"/>
                <a:gd name="connsiteY15" fmla="*/ 526305 h 1097280"/>
                <a:gd name="connsiteX16" fmla="*/ 807720 w 929640"/>
                <a:gd name="connsiteY16" fmla="*/ 335280 h 1097280"/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525780 w 929640"/>
                <a:gd name="connsiteY12" fmla="*/ 121920 h 1097280"/>
                <a:gd name="connsiteX13" fmla="*/ 533400 w 929640"/>
                <a:gd name="connsiteY13" fmla="*/ 228600 h 1097280"/>
                <a:gd name="connsiteX14" fmla="*/ 476090 w 929640"/>
                <a:gd name="connsiteY14" fmla="*/ 473240 h 1097280"/>
                <a:gd name="connsiteX15" fmla="*/ 583906 w 929640"/>
                <a:gd name="connsiteY15" fmla="*/ 522631 h 1097280"/>
                <a:gd name="connsiteX16" fmla="*/ 807720 w 929640"/>
                <a:gd name="connsiteY16" fmla="*/ 335280 h 1097280"/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525780 w 929640"/>
                <a:gd name="connsiteY12" fmla="*/ 121920 h 1097280"/>
                <a:gd name="connsiteX13" fmla="*/ 533400 w 929640"/>
                <a:gd name="connsiteY13" fmla="*/ 228600 h 1097280"/>
                <a:gd name="connsiteX14" fmla="*/ 479252 w 929640"/>
                <a:gd name="connsiteY14" fmla="*/ 473240 h 1097280"/>
                <a:gd name="connsiteX15" fmla="*/ 583906 w 929640"/>
                <a:gd name="connsiteY15" fmla="*/ 522631 h 1097280"/>
                <a:gd name="connsiteX16" fmla="*/ 807720 w 929640"/>
                <a:gd name="connsiteY16" fmla="*/ 335280 h 1097280"/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525780 w 929640"/>
                <a:gd name="connsiteY12" fmla="*/ 121920 h 1097280"/>
                <a:gd name="connsiteX13" fmla="*/ 485979 w 929640"/>
                <a:gd name="connsiteY13" fmla="*/ 316765 h 1097280"/>
                <a:gd name="connsiteX14" fmla="*/ 479252 w 929640"/>
                <a:gd name="connsiteY14" fmla="*/ 473240 h 1097280"/>
                <a:gd name="connsiteX15" fmla="*/ 583906 w 929640"/>
                <a:gd name="connsiteY15" fmla="*/ 522631 h 1097280"/>
                <a:gd name="connsiteX16" fmla="*/ 807720 w 929640"/>
                <a:gd name="connsiteY16" fmla="*/ 335280 h 1097280"/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426720 w 929640"/>
                <a:gd name="connsiteY11" fmla="*/ 99060 h 1097280"/>
                <a:gd name="connsiteX12" fmla="*/ 351901 w 929640"/>
                <a:gd name="connsiteY12" fmla="*/ 261514 h 1097280"/>
                <a:gd name="connsiteX13" fmla="*/ 485979 w 929640"/>
                <a:gd name="connsiteY13" fmla="*/ 316765 h 1097280"/>
                <a:gd name="connsiteX14" fmla="*/ 479252 w 929640"/>
                <a:gd name="connsiteY14" fmla="*/ 473240 h 1097280"/>
                <a:gd name="connsiteX15" fmla="*/ 583906 w 929640"/>
                <a:gd name="connsiteY15" fmla="*/ 522631 h 1097280"/>
                <a:gd name="connsiteX16" fmla="*/ 807720 w 929640"/>
                <a:gd name="connsiteY16" fmla="*/ 335280 h 1097280"/>
                <a:gd name="connsiteX0" fmla="*/ 807720 w 929640"/>
                <a:gd name="connsiteY0" fmla="*/ 335280 h 1097280"/>
                <a:gd name="connsiteX1" fmla="*/ 929640 w 929640"/>
                <a:gd name="connsiteY1" fmla="*/ 548640 h 1097280"/>
                <a:gd name="connsiteX2" fmla="*/ 693420 w 929640"/>
                <a:gd name="connsiteY2" fmla="*/ 1005840 h 1097280"/>
                <a:gd name="connsiteX3" fmla="*/ 480060 w 929640"/>
                <a:gd name="connsiteY3" fmla="*/ 1021080 h 1097280"/>
                <a:gd name="connsiteX4" fmla="*/ 434340 w 929640"/>
                <a:gd name="connsiteY4" fmla="*/ 1097280 h 1097280"/>
                <a:gd name="connsiteX5" fmla="*/ 228600 w 929640"/>
                <a:gd name="connsiteY5" fmla="*/ 982980 h 1097280"/>
                <a:gd name="connsiteX6" fmla="*/ 167640 w 929640"/>
                <a:gd name="connsiteY6" fmla="*/ 929640 h 1097280"/>
                <a:gd name="connsiteX7" fmla="*/ 30480 w 929640"/>
                <a:gd name="connsiteY7" fmla="*/ 906780 h 1097280"/>
                <a:gd name="connsiteX8" fmla="*/ 60960 w 929640"/>
                <a:gd name="connsiteY8" fmla="*/ 769620 h 1097280"/>
                <a:gd name="connsiteX9" fmla="*/ 0 w 929640"/>
                <a:gd name="connsiteY9" fmla="*/ 662940 h 1097280"/>
                <a:gd name="connsiteX10" fmla="*/ 365760 w 929640"/>
                <a:gd name="connsiteY10" fmla="*/ 0 h 1097280"/>
                <a:gd name="connsiteX11" fmla="*/ 246519 w 929640"/>
                <a:gd name="connsiteY11" fmla="*/ 359881 h 1097280"/>
                <a:gd name="connsiteX12" fmla="*/ 351901 w 929640"/>
                <a:gd name="connsiteY12" fmla="*/ 261514 h 1097280"/>
                <a:gd name="connsiteX13" fmla="*/ 485979 w 929640"/>
                <a:gd name="connsiteY13" fmla="*/ 316765 h 1097280"/>
                <a:gd name="connsiteX14" fmla="*/ 479252 w 929640"/>
                <a:gd name="connsiteY14" fmla="*/ 473240 h 1097280"/>
                <a:gd name="connsiteX15" fmla="*/ 583906 w 929640"/>
                <a:gd name="connsiteY15" fmla="*/ 522631 h 1097280"/>
                <a:gd name="connsiteX16" fmla="*/ 807720 w 929640"/>
                <a:gd name="connsiteY16" fmla="*/ 335280 h 1097280"/>
                <a:gd name="connsiteX0" fmla="*/ 807720 w 929640"/>
                <a:gd name="connsiteY0" fmla="*/ 73766 h 835766"/>
                <a:gd name="connsiteX1" fmla="*/ 929640 w 929640"/>
                <a:gd name="connsiteY1" fmla="*/ 287126 h 835766"/>
                <a:gd name="connsiteX2" fmla="*/ 693420 w 929640"/>
                <a:gd name="connsiteY2" fmla="*/ 744326 h 835766"/>
                <a:gd name="connsiteX3" fmla="*/ 480060 w 929640"/>
                <a:gd name="connsiteY3" fmla="*/ 759566 h 835766"/>
                <a:gd name="connsiteX4" fmla="*/ 434340 w 929640"/>
                <a:gd name="connsiteY4" fmla="*/ 835766 h 835766"/>
                <a:gd name="connsiteX5" fmla="*/ 228600 w 929640"/>
                <a:gd name="connsiteY5" fmla="*/ 721466 h 835766"/>
                <a:gd name="connsiteX6" fmla="*/ 167640 w 929640"/>
                <a:gd name="connsiteY6" fmla="*/ 668126 h 835766"/>
                <a:gd name="connsiteX7" fmla="*/ 30480 w 929640"/>
                <a:gd name="connsiteY7" fmla="*/ 645266 h 835766"/>
                <a:gd name="connsiteX8" fmla="*/ 60960 w 929640"/>
                <a:gd name="connsiteY8" fmla="*/ 508106 h 835766"/>
                <a:gd name="connsiteX9" fmla="*/ 0 w 929640"/>
                <a:gd name="connsiteY9" fmla="*/ 401426 h 835766"/>
                <a:gd name="connsiteX10" fmla="*/ 116010 w 929640"/>
                <a:gd name="connsiteY10" fmla="*/ 293193 h 835766"/>
                <a:gd name="connsiteX11" fmla="*/ 246519 w 929640"/>
                <a:gd name="connsiteY11" fmla="*/ 98367 h 835766"/>
                <a:gd name="connsiteX12" fmla="*/ 351901 w 929640"/>
                <a:gd name="connsiteY12" fmla="*/ 0 h 835766"/>
                <a:gd name="connsiteX13" fmla="*/ 485979 w 929640"/>
                <a:gd name="connsiteY13" fmla="*/ 55251 h 835766"/>
                <a:gd name="connsiteX14" fmla="*/ 479252 w 929640"/>
                <a:gd name="connsiteY14" fmla="*/ 211726 h 835766"/>
                <a:gd name="connsiteX15" fmla="*/ 583906 w 929640"/>
                <a:gd name="connsiteY15" fmla="*/ 261117 h 835766"/>
                <a:gd name="connsiteX16" fmla="*/ 807720 w 929640"/>
                <a:gd name="connsiteY16" fmla="*/ 73766 h 835766"/>
                <a:gd name="connsiteX0" fmla="*/ 777240 w 899160"/>
                <a:gd name="connsiteY0" fmla="*/ 73766 h 835766"/>
                <a:gd name="connsiteX1" fmla="*/ 899160 w 899160"/>
                <a:gd name="connsiteY1" fmla="*/ 287126 h 835766"/>
                <a:gd name="connsiteX2" fmla="*/ 662940 w 899160"/>
                <a:gd name="connsiteY2" fmla="*/ 744326 h 835766"/>
                <a:gd name="connsiteX3" fmla="*/ 449580 w 899160"/>
                <a:gd name="connsiteY3" fmla="*/ 759566 h 835766"/>
                <a:gd name="connsiteX4" fmla="*/ 403860 w 899160"/>
                <a:gd name="connsiteY4" fmla="*/ 835766 h 835766"/>
                <a:gd name="connsiteX5" fmla="*/ 198120 w 899160"/>
                <a:gd name="connsiteY5" fmla="*/ 721466 h 835766"/>
                <a:gd name="connsiteX6" fmla="*/ 137160 w 899160"/>
                <a:gd name="connsiteY6" fmla="*/ 668126 h 835766"/>
                <a:gd name="connsiteX7" fmla="*/ 0 w 899160"/>
                <a:gd name="connsiteY7" fmla="*/ 645266 h 835766"/>
                <a:gd name="connsiteX8" fmla="*/ 30480 w 899160"/>
                <a:gd name="connsiteY8" fmla="*/ 508106 h 835766"/>
                <a:gd name="connsiteX9" fmla="*/ 77009 w 899160"/>
                <a:gd name="connsiteY9" fmla="*/ 445509 h 835766"/>
                <a:gd name="connsiteX10" fmla="*/ 85530 w 899160"/>
                <a:gd name="connsiteY10" fmla="*/ 293193 h 835766"/>
                <a:gd name="connsiteX11" fmla="*/ 216039 w 899160"/>
                <a:gd name="connsiteY11" fmla="*/ 98367 h 835766"/>
                <a:gd name="connsiteX12" fmla="*/ 321421 w 899160"/>
                <a:gd name="connsiteY12" fmla="*/ 0 h 835766"/>
                <a:gd name="connsiteX13" fmla="*/ 455499 w 899160"/>
                <a:gd name="connsiteY13" fmla="*/ 55251 h 835766"/>
                <a:gd name="connsiteX14" fmla="*/ 448772 w 899160"/>
                <a:gd name="connsiteY14" fmla="*/ 211726 h 835766"/>
                <a:gd name="connsiteX15" fmla="*/ 553426 w 899160"/>
                <a:gd name="connsiteY15" fmla="*/ 261117 h 835766"/>
                <a:gd name="connsiteX16" fmla="*/ 777240 w 899160"/>
                <a:gd name="connsiteY16" fmla="*/ 73766 h 835766"/>
                <a:gd name="connsiteX0" fmla="*/ 777240 w 899160"/>
                <a:gd name="connsiteY0" fmla="*/ 73766 h 835766"/>
                <a:gd name="connsiteX1" fmla="*/ 899160 w 899160"/>
                <a:gd name="connsiteY1" fmla="*/ 287126 h 835766"/>
                <a:gd name="connsiteX2" fmla="*/ 662940 w 899160"/>
                <a:gd name="connsiteY2" fmla="*/ 744326 h 835766"/>
                <a:gd name="connsiteX3" fmla="*/ 449580 w 899160"/>
                <a:gd name="connsiteY3" fmla="*/ 759566 h 835766"/>
                <a:gd name="connsiteX4" fmla="*/ 403860 w 899160"/>
                <a:gd name="connsiteY4" fmla="*/ 835766 h 835766"/>
                <a:gd name="connsiteX5" fmla="*/ 198120 w 899160"/>
                <a:gd name="connsiteY5" fmla="*/ 721466 h 835766"/>
                <a:gd name="connsiteX6" fmla="*/ 137160 w 899160"/>
                <a:gd name="connsiteY6" fmla="*/ 668126 h 835766"/>
                <a:gd name="connsiteX7" fmla="*/ 0 w 899160"/>
                <a:gd name="connsiteY7" fmla="*/ 645266 h 835766"/>
                <a:gd name="connsiteX8" fmla="*/ 166421 w 899160"/>
                <a:gd name="connsiteY8" fmla="*/ 544843 h 835766"/>
                <a:gd name="connsiteX9" fmla="*/ 77009 w 899160"/>
                <a:gd name="connsiteY9" fmla="*/ 445509 h 835766"/>
                <a:gd name="connsiteX10" fmla="*/ 85530 w 899160"/>
                <a:gd name="connsiteY10" fmla="*/ 293193 h 835766"/>
                <a:gd name="connsiteX11" fmla="*/ 216039 w 899160"/>
                <a:gd name="connsiteY11" fmla="*/ 98367 h 835766"/>
                <a:gd name="connsiteX12" fmla="*/ 321421 w 899160"/>
                <a:gd name="connsiteY12" fmla="*/ 0 h 835766"/>
                <a:gd name="connsiteX13" fmla="*/ 455499 w 899160"/>
                <a:gd name="connsiteY13" fmla="*/ 55251 h 835766"/>
                <a:gd name="connsiteX14" fmla="*/ 448772 w 899160"/>
                <a:gd name="connsiteY14" fmla="*/ 211726 h 835766"/>
                <a:gd name="connsiteX15" fmla="*/ 553426 w 899160"/>
                <a:gd name="connsiteY15" fmla="*/ 261117 h 835766"/>
                <a:gd name="connsiteX16" fmla="*/ 777240 w 899160"/>
                <a:gd name="connsiteY16" fmla="*/ 73766 h 835766"/>
                <a:gd name="connsiteX0" fmla="*/ 700231 w 822151"/>
                <a:gd name="connsiteY0" fmla="*/ 73766 h 835766"/>
                <a:gd name="connsiteX1" fmla="*/ 822151 w 822151"/>
                <a:gd name="connsiteY1" fmla="*/ 287126 h 835766"/>
                <a:gd name="connsiteX2" fmla="*/ 585931 w 822151"/>
                <a:gd name="connsiteY2" fmla="*/ 744326 h 835766"/>
                <a:gd name="connsiteX3" fmla="*/ 372571 w 822151"/>
                <a:gd name="connsiteY3" fmla="*/ 759566 h 835766"/>
                <a:gd name="connsiteX4" fmla="*/ 326851 w 822151"/>
                <a:gd name="connsiteY4" fmla="*/ 835766 h 835766"/>
                <a:gd name="connsiteX5" fmla="*/ 121111 w 822151"/>
                <a:gd name="connsiteY5" fmla="*/ 721466 h 835766"/>
                <a:gd name="connsiteX6" fmla="*/ 60151 w 822151"/>
                <a:gd name="connsiteY6" fmla="*/ 668126 h 835766"/>
                <a:gd name="connsiteX7" fmla="*/ 100030 w 822151"/>
                <a:gd name="connsiteY7" fmla="*/ 652613 h 835766"/>
                <a:gd name="connsiteX8" fmla="*/ 89412 w 822151"/>
                <a:gd name="connsiteY8" fmla="*/ 544843 h 835766"/>
                <a:gd name="connsiteX9" fmla="*/ 0 w 822151"/>
                <a:gd name="connsiteY9" fmla="*/ 445509 h 835766"/>
                <a:gd name="connsiteX10" fmla="*/ 8521 w 822151"/>
                <a:gd name="connsiteY10" fmla="*/ 293193 h 835766"/>
                <a:gd name="connsiteX11" fmla="*/ 139030 w 822151"/>
                <a:gd name="connsiteY11" fmla="*/ 98367 h 835766"/>
                <a:gd name="connsiteX12" fmla="*/ 244412 w 822151"/>
                <a:gd name="connsiteY12" fmla="*/ 0 h 835766"/>
                <a:gd name="connsiteX13" fmla="*/ 378490 w 822151"/>
                <a:gd name="connsiteY13" fmla="*/ 55251 h 835766"/>
                <a:gd name="connsiteX14" fmla="*/ 371763 w 822151"/>
                <a:gd name="connsiteY14" fmla="*/ 211726 h 835766"/>
                <a:gd name="connsiteX15" fmla="*/ 476417 w 822151"/>
                <a:gd name="connsiteY15" fmla="*/ 261117 h 835766"/>
                <a:gd name="connsiteX16" fmla="*/ 700231 w 822151"/>
                <a:gd name="connsiteY16" fmla="*/ 73766 h 835766"/>
                <a:gd name="connsiteX0" fmla="*/ 700231 w 822151"/>
                <a:gd name="connsiteY0" fmla="*/ 73766 h 835766"/>
                <a:gd name="connsiteX1" fmla="*/ 822151 w 822151"/>
                <a:gd name="connsiteY1" fmla="*/ 287126 h 835766"/>
                <a:gd name="connsiteX2" fmla="*/ 585931 w 822151"/>
                <a:gd name="connsiteY2" fmla="*/ 744326 h 835766"/>
                <a:gd name="connsiteX3" fmla="*/ 372571 w 822151"/>
                <a:gd name="connsiteY3" fmla="*/ 759566 h 835766"/>
                <a:gd name="connsiteX4" fmla="*/ 326851 w 822151"/>
                <a:gd name="connsiteY4" fmla="*/ 835766 h 835766"/>
                <a:gd name="connsiteX5" fmla="*/ 260213 w 822151"/>
                <a:gd name="connsiteY5" fmla="*/ 739834 h 835766"/>
                <a:gd name="connsiteX6" fmla="*/ 60151 w 822151"/>
                <a:gd name="connsiteY6" fmla="*/ 668126 h 835766"/>
                <a:gd name="connsiteX7" fmla="*/ 100030 w 822151"/>
                <a:gd name="connsiteY7" fmla="*/ 652613 h 835766"/>
                <a:gd name="connsiteX8" fmla="*/ 89412 w 822151"/>
                <a:gd name="connsiteY8" fmla="*/ 544843 h 835766"/>
                <a:gd name="connsiteX9" fmla="*/ 0 w 822151"/>
                <a:gd name="connsiteY9" fmla="*/ 445509 h 835766"/>
                <a:gd name="connsiteX10" fmla="*/ 8521 w 822151"/>
                <a:gd name="connsiteY10" fmla="*/ 293193 h 835766"/>
                <a:gd name="connsiteX11" fmla="*/ 139030 w 822151"/>
                <a:gd name="connsiteY11" fmla="*/ 98367 h 835766"/>
                <a:gd name="connsiteX12" fmla="*/ 244412 w 822151"/>
                <a:gd name="connsiteY12" fmla="*/ 0 h 835766"/>
                <a:gd name="connsiteX13" fmla="*/ 378490 w 822151"/>
                <a:gd name="connsiteY13" fmla="*/ 55251 h 835766"/>
                <a:gd name="connsiteX14" fmla="*/ 371763 w 822151"/>
                <a:gd name="connsiteY14" fmla="*/ 211726 h 835766"/>
                <a:gd name="connsiteX15" fmla="*/ 476417 w 822151"/>
                <a:gd name="connsiteY15" fmla="*/ 261117 h 835766"/>
                <a:gd name="connsiteX16" fmla="*/ 700231 w 822151"/>
                <a:gd name="connsiteY16" fmla="*/ 73766 h 835766"/>
                <a:gd name="connsiteX0" fmla="*/ 700231 w 822151"/>
                <a:gd name="connsiteY0" fmla="*/ 73766 h 835766"/>
                <a:gd name="connsiteX1" fmla="*/ 822151 w 822151"/>
                <a:gd name="connsiteY1" fmla="*/ 287126 h 835766"/>
                <a:gd name="connsiteX2" fmla="*/ 585931 w 822151"/>
                <a:gd name="connsiteY2" fmla="*/ 744326 h 835766"/>
                <a:gd name="connsiteX3" fmla="*/ 372571 w 822151"/>
                <a:gd name="connsiteY3" fmla="*/ 759566 h 835766"/>
                <a:gd name="connsiteX4" fmla="*/ 326851 w 822151"/>
                <a:gd name="connsiteY4" fmla="*/ 835766 h 835766"/>
                <a:gd name="connsiteX5" fmla="*/ 260213 w 822151"/>
                <a:gd name="connsiteY5" fmla="*/ 739834 h 835766"/>
                <a:gd name="connsiteX6" fmla="*/ 145509 w 822151"/>
                <a:gd name="connsiteY6" fmla="*/ 679148 h 835766"/>
                <a:gd name="connsiteX7" fmla="*/ 100030 w 822151"/>
                <a:gd name="connsiteY7" fmla="*/ 652613 h 835766"/>
                <a:gd name="connsiteX8" fmla="*/ 89412 w 822151"/>
                <a:gd name="connsiteY8" fmla="*/ 544843 h 835766"/>
                <a:gd name="connsiteX9" fmla="*/ 0 w 822151"/>
                <a:gd name="connsiteY9" fmla="*/ 445509 h 835766"/>
                <a:gd name="connsiteX10" fmla="*/ 8521 w 822151"/>
                <a:gd name="connsiteY10" fmla="*/ 293193 h 835766"/>
                <a:gd name="connsiteX11" fmla="*/ 139030 w 822151"/>
                <a:gd name="connsiteY11" fmla="*/ 98367 h 835766"/>
                <a:gd name="connsiteX12" fmla="*/ 244412 w 822151"/>
                <a:gd name="connsiteY12" fmla="*/ 0 h 835766"/>
                <a:gd name="connsiteX13" fmla="*/ 378490 w 822151"/>
                <a:gd name="connsiteY13" fmla="*/ 55251 h 835766"/>
                <a:gd name="connsiteX14" fmla="*/ 371763 w 822151"/>
                <a:gd name="connsiteY14" fmla="*/ 211726 h 835766"/>
                <a:gd name="connsiteX15" fmla="*/ 476417 w 822151"/>
                <a:gd name="connsiteY15" fmla="*/ 261117 h 835766"/>
                <a:gd name="connsiteX16" fmla="*/ 700231 w 822151"/>
                <a:gd name="connsiteY16" fmla="*/ 73766 h 835766"/>
                <a:gd name="connsiteX0" fmla="*/ 700231 w 822151"/>
                <a:gd name="connsiteY0" fmla="*/ 73766 h 835766"/>
                <a:gd name="connsiteX1" fmla="*/ 822151 w 822151"/>
                <a:gd name="connsiteY1" fmla="*/ 287126 h 835766"/>
                <a:gd name="connsiteX2" fmla="*/ 585931 w 822151"/>
                <a:gd name="connsiteY2" fmla="*/ 744326 h 835766"/>
                <a:gd name="connsiteX3" fmla="*/ 461091 w 822151"/>
                <a:gd name="connsiteY3" fmla="*/ 678747 h 835766"/>
                <a:gd name="connsiteX4" fmla="*/ 326851 w 822151"/>
                <a:gd name="connsiteY4" fmla="*/ 835766 h 835766"/>
                <a:gd name="connsiteX5" fmla="*/ 260213 w 822151"/>
                <a:gd name="connsiteY5" fmla="*/ 739834 h 835766"/>
                <a:gd name="connsiteX6" fmla="*/ 145509 w 822151"/>
                <a:gd name="connsiteY6" fmla="*/ 679148 h 835766"/>
                <a:gd name="connsiteX7" fmla="*/ 100030 w 822151"/>
                <a:gd name="connsiteY7" fmla="*/ 652613 h 835766"/>
                <a:gd name="connsiteX8" fmla="*/ 89412 w 822151"/>
                <a:gd name="connsiteY8" fmla="*/ 544843 h 835766"/>
                <a:gd name="connsiteX9" fmla="*/ 0 w 822151"/>
                <a:gd name="connsiteY9" fmla="*/ 445509 h 835766"/>
                <a:gd name="connsiteX10" fmla="*/ 8521 w 822151"/>
                <a:gd name="connsiteY10" fmla="*/ 293193 h 835766"/>
                <a:gd name="connsiteX11" fmla="*/ 139030 w 822151"/>
                <a:gd name="connsiteY11" fmla="*/ 98367 h 835766"/>
                <a:gd name="connsiteX12" fmla="*/ 244412 w 822151"/>
                <a:gd name="connsiteY12" fmla="*/ 0 h 835766"/>
                <a:gd name="connsiteX13" fmla="*/ 378490 w 822151"/>
                <a:gd name="connsiteY13" fmla="*/ 55251 h 835766"/>
                <a:gd name="connsiteX14" fmla="*/ 371763 w 822151"/>
                <a:gd name="connsiteY14" fmla="*/ 211726 h 835766"/>
                <a:gd name="connsiteX15" fmla="*/ 476417 w 822151"/>
                <a:gd name="connsiteY15" fmla="*/ 261117 h 835766"/>
                <a:gd name="connsiteX16" fmla="*/ 700231 w 822151"/>
                <a:gd name="connsiteY16" fmla="*/ 73766 h 835766"/>
                <a:gd name="connsiteX0" fmla="*/ 700231 w 822151"/>
                <a:gd name="connsiteY0" fmla="*/ 73766 h 744326"/>
                <a:gd name="connsiteX1" fmla="*/ 822151 w 822151"/>
                <a:gd name="connsiteY1" fmla="*/ 287126 h 744326"/>
                <a:gd name="connsiteX2" fmla="*/ 585931 w 822151"/>
                <a:gd name="connsiteY2" fmla="*/ 744326 h 744326"/>
                <a:gd name="connsiteX3" fmla="*/ 461091 w 822151"/>
                <a:gd name="connsiteY3" fmla="*/ 678747 h 744326"/>
                <a:gd name="connsiteX4" fmla="*/ 364788 w 822151"/>
                <a:gd name="connsiteY4" fmla="*/ 648415 h 744326"/>
                <a:gd name="connsiteX5" fmla="*/ 260213 w 822151"/>
                <a:gd name="connsiteY5" fmla="*/ 739834 h 744326"/>
                <a:gd name="connsiteX6" fmla="*/ 145509 w 822151"/>
                <a:gd name="connsiteY6" fmla="*/ 679148 h 744326"/>
                <a:gd name="connsiteX7" fmla="*/ 100030 w 822151"/>
                <a:gd name="connsiteY7" fmla="*/ 652613 h 744326"/>
                <a:gd name="connsiteX8" fmla="*/ 89412 w 822151"/>
                <a:gd name="connsiteY8" fmla="*/ 544843 h 744326"/>
                <a:gd name="connsiteX9" fmla="*/ 0 w 822151"/>
                <a:gd name="connsiteY9" fmla="*/ 445509 h 744326"/>
                <a:gd name="connsiteX10" fmla="*/ 8521 w 822151"/>
                <a:gd name="connsiteY10" fmla="*/ 293193 h 744326"/>
                <a:gd name="connsiteX11" fmla="*/ 139030 w 822151"/>
                <a:gd name="connsiteY11" fmla="*/ 98367 h 744326"/>
                <a:gd name="connsiteX12" fmla="*/ 244412 w 822151"/>
                <a:gd name="connsiteY12" fmla="*/ 0 h 744326"/>
                <a:gd name="connsiteX13" fmla="*/ 378490 w 822151"/>
                <a:gd name="connsiteY13" fmla="*/ 55251 h 744326"/>
                <a:gd name="connsiteX14" fmla="*/ 371763 w 822151"/>
                <a:gd name="connsiteY14" fmla="*/ 211726 h 744326"/>
                <a:gd name="connsiteX15" fmla="*/ 476417 w 822151"/>
                <a:gd name="connsiteY15" fmla="*/ 261117 h 744326"/>
                <a:gd name="connsiteX16" fmla="*/ 700231 w 822151"/>
                <a:gd name="connsiteY16" fmla="*/ 73766 h 744326"/>
                <a:gd name="connsiteX0" fmla="*/ 700231 w 822151"/>
                <a:gd name="connsiteY0" fmla="*/ 73766 h 739834"/>
                <a:gd name="connsiteX1" fmla="*/ 822151 w 822151"/>
                <a:gd name="connsiteY1" fmla="*/ 287126 h 739834"/>
                <a:gd name="connsiteX2" fmla="*/ 601739 w 822151"/>
                <a:gd name="connsiteY2" fmla="*/ 626773 h 739834"/>
                <a:gd name="connsiteX3" fmla="*/ 461091 w 822151"/>
                <a:gd name="connsiteY3" fmla="*/ 678747 h 739834"/>
                <a:gd name="connsiteX4" fmla="*/ 364788 w 822151"/>
                <a:gd name="connsiteY4" fmla="*/ 648415 h 739834"/>
                <a:gd name="connsiteX5" fmla="*/ 260213 w 822151"/>
                <a:gd name="connsiteY5" fmla="*/ 739834 h 739834"/>
                <a:gd name="connsiteX6" fmla="*/ 145509 w 822151"/>
                <a:gd name="connsiteY6" fmla="*/ 679148 h 739834"/>
                <a:gd name="connsiteX7" fmla="*/ 100030 w 822151"/>
                <a:gd name="connsiteY7" fmla="*/ 652613 h 739834"/>
                <a:gd name="connsiteX8" fmla="*/ 89412 w 822151"/>
                <a:gd name="connsiteY8" fmla="*/ 544843 h 739834"/>
                <a:gd name="connsiteX9" fmla="*/ 0 w 822151"/>
                <a:gd name="connsiteY9" fmla="*/ 445509 h 739834"/>
                <a:gd name="connsiteX10" fmla="*/ 8521 w 822151"/>
                <a:gd name="connsiteY10" fmla="*/ 293193 h 739834"/>
                <a:gd name="connsiteX11" fmla="*/ 139030 w 822151"/>
                <a:gd name="connsiteY11" fmla="*/ 98367 h 739834"/>
                <a:gd name="connsiteX12" fmla="*/ 244412 w 822151"/>
                <a:gd name="connsiteY12" fmla="*/ 0 h 739834"/>
                <a:gd name="connsiteX13" fmla="*/ 378490 w 822151"/>
                <a:gd name="connsiteY13" fmla="*/ 55251 h 739834"/>
                <a:gd name="connsiteX14" fmla="*/ 371763 w 822151"/>
                <a:gd name="connsiteY14" fmla="*/ 211726 h 739834"/>
                <a:gd name="connsiteX15" fmla="*/ 476417 w 822151"/>
                <a:gd name="connsiteY15" fmla="*/ 261117 h 739834"/>
                <a:gd name="connsiteX16" fmla="*/ 700231 w 822151"/>
                <a:gd name="connsiteY16" fmla="*/ 73766 h 739834"/>
                <a:gd name="connsiteX0" fmla="*/ 700231 w 711502"/>
                <a:gd name="connsiteY0" fmla="*/ 73766 h 739834"/>
                <a:gd name="connsiteX1" fmla="*/ 711502 w 711502"/>
                <a:gd name="connsiteY1" fmla="*/ 367943 h 739834"/>
                <a:gd name="connsiteX2" fmla="*/ 601739 w 711502"/>
                <a:gd name="connsiteY2" fmla="*/ 626773 h 739834"/>
                <a:gd name="connsiteX3" fmla="*/ 461091 w 711502"/>
                <a:gd name="connsiteY3" fmla="*/ 678747 h 739834"/>
                <a:gd name="connsiteX4" fmla="*/ 364788 w 711502"/>
                <a:gd name="connsiteY4" fmla="*/ 648415 h 739834"/>
                <a:gd name="connsiteX5" fmla="*/ 260213 w 711502"/>
                <a:gd name="connsiteY5" fmla="*/ 739834 h 739834"/>
                <a:gd name="connsiteX6" fmla="*/ 145509 w 711502"/>
                <a:gd name="connsiteY6" fmla="*/ 679148 h 739834"/>
                <a:gd name="connsiteX7" fmla="*/ 100030 w 711502"/>
                <a:gd name="connsiteY7" fmla="*/ 652613 h 739834"/>
                <a:gd name="connsiteX8" fmla="*/ 89412 w 711502"/>
                <a:gd name="connsiteY8" fmla="*/ 544843 h 739834"/>
                <a:gd name="connsiteX9" fmla="*/ 0 w 711502"/>
                <a:gd name="connsiteY9" fmla="*/ 445509 h 739834"/>
                <a:gd name="connsiteX10" fmla="*/ 8521 w 711502"/>
                <a:gd name="connsiteY10" fmla="*/ 293193 h 739834"/>
                <a:gd name="connsiteX11" fmla="*/ 139030 w 711502"/>
                <a:gd name="connsiteY11" fmla="*/ 98367 h 739834"/>
                <a:gd name="connsiteX12" fmla="*/ 244412 w 711502"/>
                <a:gd name="connsiteY12" fmla="*/ 0 h 739834"/>
                <a:gd name="connsiteX13" fmla="*/ 378490 w 711502"/>
                <a:gd name="connsiteY13" fmla="*/ 55251 h 739834"/>
                <a:gd name="connsiteX14" fmla="*/ 371763 w 711502"/>
                <a:gd name="connsiteY14" fmla="*/ 211726 h 739834"/>
                <a:gd name="connsiteX15" fmla="*/ 476417 w 711502"/>
                <a:gd name="connsiteY15" fmla="*/ 261117 h 739834"/>
                <a:gd name="connsiteX16" fmla="*/ 700231 w 711502"/>
                <a:gd name="connsiteY16" fmla="*/ 73766 h 739834"/>
                <a:gd name="connsiteX0" fmla="*/ 627519 w 711502"/>
                <a:gd name="connsiteY0" fmla="*/ 180298 h 739834"/>
                <a:gd name="connsiteX1" fmla="*/ 711502 w 711502"/>
                <a:gd name="connsiteY1" fmla="*/ 367943 h 739834"/>
                <a:gd name="connsiteX2" fmla="*/ 601739 w 711502"/>
                <a:gd name="connsiteY2" fmla="*/ 626773 h 739834"/>
                <a:gd name="connsiteX3" fmla="*/ 461091 w 711502"/>
                <a:gd name="connsiteY3" fmla="*/ 678747 h 739834"/>
                <a:gd name="connsiteX4" fmla="*/ 364788 w 711502"/>
                <a:gd name="connsiteY4" fmla="*/ 648415 h 739834"/>
                <a:gd name="connsiteX5" fmla="*/ 260213 w 711502"/>
                <a:gd name="connsiteY5" fmla="*/ 739834 h 739834"/>
                <a:gd name="connsiteX6" fmla="*/ 145509 w 711502"/>
                <a:gd name="connsiteY6" fmla="*/ 679148 h 739834"/>
                <a:gd name="connsiteX7" fmla="*/ 100030 w 711502"/>
                <a:gd name="connsiteY7" fmla="*/ 652613 h 739834"/>
                <a:gd name="connsiteX8" fmla="*/ 89412 w 711502"/>
                <a:gd name="connsiteY8" fmla="*/ 544843 h 739834"/>
                <a:gd name="connsiteX9" fmla="*/ 0 w 711502"/>
                <a:gd name="connsiteY9" fmla="*/ 445509 h 739834"/>
                <a:gd name="connsiteX10" fmla="*/ 8521 w 711502"/>
                <a:gd name="connsiteY10" fmla="*/ 293193 h 739834"/>
                <a:gd name="connsiteX11" fmla="*/ 139030 w 711502"/>
                <a:gd name="connsiteY11" fmla="*/ 98367 h 739834"/>
                <a:gd name="connsiteX12" fmla="*/ 244412 w 711502"/>
                <a:gd name="connsiteY12" fmla="*/ 0 h 739834"/>
                <a:gd name="connsiteX13" fmla="*/ 378490 w 711502"/>
                <a:gd name="connsiteY13" fmla="*/ 55251 h 739834"/>
                <a:gd name="connsiteX14" fmla="*/ 371763 w 711502"/>
                <a:gd name="connsiteY14" fmla="*/ 211726 h 739834"/>
                <a:gd name="connsiteX15" fmla="*/ 476417 w 711502"/>
                <a:gd name="connsiteY15" fmla="*/ 261117 h 739834"/>
                <a:gd name="connsiteX16" fmla="*/ 627519 w 711502"/>
                <a:gd name="connsiteY16" fmla="*/ 180298 h 739834"/>
                <a:gd name="connsiteX0" fmla="*/ 627519 w 717824"/>
                <a:gd name="connsiteY0" fmla="*/ 180298 h 739834"/>
                <a:gd name="connsiteX1" fmla="*/ 717824 w 717824"/>
                <a:gd name="connsiteY1" fmla="*/ 268757 h 739834"/>
                <a:gd name="connsiteX2" fmla="*/ 601739 w 717824"/>
                <a:gd name="connsiteY2" fmla="*/ 626773 h 739834"/>
                <a:gd name="connsiteX3" fmla="*/ 461091 w 717824"/>
                <a:gd name="connsiteY3" fmla="*/ 678747 h 739834"/>
                <a:gd name="connsiteX4" fmla="*/ 364788 w 717824"/>
                <a:gd name="connsiteY4" fmla="*/ 648415 h 739834"/>
                <a:gd name="connsiteX5" fmla="*/ 260213 w 717824"/>
                <a:gd name="connsiteY5" fmla="*/ 739834 h 739834"/>
                <a:gd name="connsiteX6" fmla="*/ 145509 w 717824"/>
                <a:gd name="connsiteY6" fmla="*/ 679148 h 739834"/>
                <a:gd name="connsiteX7" fmla="*/ 100030 w 717824"/>
                <a:gd name="connsiteY7" fmla="*/ 652613 h 739834"/>
                <a:gd name="connsiteX8" fmla="*/ 89412 w 717824"/>
                <a:gd name="connsiteY8" fmla="*/ 544843 h 739834"/>
                <a:gd name="connsiteX9" fmla="*/ 0 w 717824"/>
                <a:gd name="connsiteY9" fmla="*/ 445509 h 739834"/>
                <a:gd name="connsiteX10" fmla="*/ 8521 w 717824"/>
                <a:gd name="connsiteY10" fmla="*/ 293193 h 739834"/>
                <a:gd name="connsiteX11" fmla="*/ 139030 w 717824"/>
                <a:gd name="connsiteY11" fmla="*/ 98367 h 739834"/>
                <a:gd name="connsiteX12" fmla="*/ 244412 w 717824"/>
                <a:gd name="connsiteY12" fmla="*/ 0 h 739834"/>
                <a:gd name="connsiteX13" fmla="*/ 378490 w 717824"/>
                <a:gd name="connsiteY13" fmla="*/ 55251 h 739834"/>
                <a:gd name="connsiteX14" fmla="*/ 371763 w 717824"/>
                <a:gd name="connsiteY14" fmla="*/ 211726 h 739834"/>
                <a:gd name="connsiteX15" fmla="*/ 476417 w 717824"/>
                <a:gd name="connsiteY15" fmla="*/ 261117 h 739834"/>
                <a:gd name="connsiteX16" fmla="*/ 627519 w 717824"/>
                <a:gd name="connsiteY16" fmla="*/ 180298 h 739834"/>
                <a:gd name="connsiteX0" fmla="*/ 627519 w 717824"/>
                <a:gd name="connsiteY0" fmla="*/ 180298 h 739834"/>
                <a:gd name="connsiteX1" fmla="*/ 717824 w 717824"/>
                <a:gd name="connsiteY1" fmla="*/ 268757 h 739834"/>
                <a:gd name="connsiteX2" fmla="*/ 690258 w 717824"/>
                <a:gd name="connsiteY2" fmla="*/ 424726 h 739834"/>
                <a:gd name="connsiteX3" fmla="*/ 461091 w 717824"/>
                <a:gd name="connsiteY3" fmla="*/ 678747 h 739834"/>
                <a:gd name="connsiteX4" fmla="*/ 364788 w 717824"/>
                <a:gd name="connsiteY4" fmla="*/ 648415 h 739834"/>
                <a:gd name="connsiteX5" fmla="*/ 260213 w 717824"/>
                <a:gd name="connsiteY5" fmla="*/ 739834 h 739834"/>
                <a:gd name="connsiteX6" fmla="*/ 145509 w 717824"/>
                <a:gd name="connsiteY6" fmla="*/ 679148 h 739834"/>
                <a:gd name="connsiteX7" fmla="*/ 100030 w 717824"/>
                <a:gd name="connsiteY7" fmla="*/ 652613 h 739834"/>
                <a:gd name="connsiteX8" fmla="*/ 89412 w 717824"/>
                <a:gd name="connsiteY8" fmla="*/ 544843 h 739834"/>
                <a:gd name="connsiteX9" fmla="*/ 0 w 717824"/>
                <a:gd name="connsiteY9" fmla="*/ 445509 h 739834"/>
                <a:gd name="connsiteX10" fmla="*/ 8521 w 717824"/>
                <a:gd name="connsiteY10" fmla="*/ 293193 h 739834"/>
                <a:gd name="connsiteX11" fmla="*/ 139030 w 717824"/>
                <a:gd name="connsiteY11" fmla="*/ 98367 h 739834"/>
                <a:gd name="connsiteX12" fmla="*/ 244412 w 717824"/>
                <a:gd name="connsiteY12" fmla="*/ 0 h 739834"/>
                <a:gd name="connsiteX13" fmla="*/ 378490 w 717824"/>
                <a:gd name="connsiteY13" fmla="*/ 55251 h 739834"/>
                <a:gd name="connsiteX14" fmla="*/ 371763 w 717824"/>
                <a:gd name="connsiteY14" fmla="*/ 211726 h 739834"/>
                <a:gd name="connsiteX15" fmla="*/ 476417 w 717824"/>
                <a:gd name="connsiteY15" fmla="*/ 261117 h 739834"/>
                <a:gd name="connsiteX16" fmla="*/ 627519 w 717824"/>
                <a:gd name="connsiteY16" fmla="*/ 180298 h 739834"/>
                <a:gd name="connsiteX0" fmla="*/ 627519 w 717824"/>
                <a:gd name="connsiteY0" fmla="*/ 180298 h 739834"/>
                <a:gd name="connsiteX1" fmla="*/ 717824 w 717824"/>
                <a:gd name="connsiteY1" fmla="*/ 268757 h 739834"/>
                <a:gd name="connsiteX2" fmla="*/ 690258 w 717824"/>
                <a:gd name="connsiteY2" fmla="*/ 424726 h 739834"/>
                <a:gd name="connsiteX3" fmla="*/ 574902 w 717824"/>
                <a:gd name="connsiteY3" fmla="*/ 608948 h 739834"/>
                <a:gd name="connsiteX4" fmla="*/ 364788 w 717824"/>
                <a:gd name="connsiteY4" fmla="*/ 648415 h 739834"/>
                <a:gd name="connsiteX5" fmla="*/ 260213 w 717824"/>
                <a:gd name="connsiteY5" fmla="*/ 739834 h 739834"/>
                <a:gd name="connsiteX6" fmla="*/ 145509 w 717824"/>
                <a:gd name="connsiteY6" fmla="*/ 679148 h 739834"/>
                <a:gd name="connsiteX7" fmla="*/ 100030 w 717824"/>
                <a:gd name="connsiteY7" fmla="*/ 652613 h 739834"/>
                <a:gd name="connsiteX8" fmla="*/ 89412 w 717824"/>
                <a:gd name="connsiteY8" fmla="*/ 544843 h 739834"/>
                <a:gd name="connsiteX9" fmla="*/ 0 w 717824"/>
                <a:gd name="connsiteY9" fmla="*/ 445509 h 739834"/>
                <a:gd name="connsiteX10" fmla="*/ 8521 w 717824"/>
                <a:gd name="connsiteY10" fmla="*/ 293193 h 739834"/>
                <a:gd name="connsiteX11" fmla="*/ 139030 w 717824"/>
                <a:gd name="connsiteY11" fmla="*/ 98367 h 739834"/>
                <a:gd name="connsiteX12" fmla="*/ 244412 w 717824"/>
                <a:gd name="connsiteY12" fmla="*/ 0 h 739834"/>
                <a:gd name="connsiteX13" fmla="*/ 378490 w 717824"/>
                <a:gd name="connsiteY13" fmla="*/ 55251 h 739834"/>
                <a:gd name="connsiteX14" fmla="*/ 371763 w 717824"/>
                <a:gd name="connsiteY14" fmla="*/ 211726 h 739834"/>
                <a:gd name="connsiteX15" fmla="*/ 476417 w 717824"/>
                <a:gd name="connsiteY15" fmla="*/ 261117 h 739834"/>
                <a:gd name="connsiteX16" fmla="*/ 627519 w 717824"/>
                <a:gd name="connsiteY16" fmla="*/ 180298 h 739834"/>
                <a:gd name="connsiteX0" fmla="*/ 627519 w 717824"/>
                <a:gd name="connsiteY0" fmla="*/ 180298 h 739834"/>
                <a:gd name="connsiteX1" fmla="*/ 717824 w 717824"/>
                <a:gd name="connsiteY1" fmla="*/ 268757 h 739834"/>
                <a:gd name="connsiteX2" fmla="*/ 690258 w 717824"/>
                <a:gd name="connsiteY2" fmla="*/ 424726 h 739834"/>
                <a:gd name="connsiteX3" fmla="*/ 574902 w 717824"/>
                <a:gd name="connsiteY3" fmla="*/ 608948 h 739834"/>
                <a:gd name="connsiteX4" fmla="*/ 469114 w 717824"/>
                <a:gd name="connsiteY4" fmla="*/ 674128 h 739834"/>
                <a:gd name="connsiteX5" fmla="*/ 260213 w 717824"/>
                <a:gd name="connsiteY5" fmla="*/ 739834 h 739834"/>
                <a:gd name="connsiteX6" fmla="*/ 145509 w 717824"/>
                <a:gd name="connsiteY6" fmla="*/ 679148 h 739834"/>
                <a:gd name="connsiteX7" fmla="*/ 100030 w 717824"/>
                <a:gd name="connsiteY7" fmla="*/ 652613 h 739834"/>
                <a:gd name="connsiteX8" fmla="*/ 89412 w 717824"/>
                <a:gd name="connsiteY8" fmla="*/ 544843 h 739834"/>
                <a:gd name="connsiteX9" fmla="*/ 0 w 717824"/>
                <a:gd name="connsiteY9" fmla="*/ 445509 h 739834"/>
                <a:gd name="connsiteX10" fmla="*/ 8521 w 717824"/>
                <a:gd name="connsiteY10" fmla="*/ 293193 h 739834"/>
                <a:gd name="connsiteX11" fmla="*/ 139030 w 717824"/>
                <a:gd name="connsiteY11" fmla="*/ 98367 h 739834"/>
                <a:gd name="connsiteX12" fmla="*/ 244412 w 717824"/>
                <a:gd name="connsiteY12" fmla="*/ 0 h 739834"/>
                <a:gd name="connsiteX13" fmla="*/ 378490 w 717824"/>
                <a:gd name="connsiteY13" fmla="*/ 55251 h 739834"/>
                <a:gd name="connsiteX14" fmla="*/ 371763 w 717824"/>
                <a:gd name="connsiteY14" fmla="*/ 211726 h 739834"/>
                <a:gd name="connsiteX15" fmla="*/ 476417 w 717824"/>
                <a:gd name="connsiteY15" fmla="*/ 261117 h 739834"/>
                <a:gd name="connsiteX16" fmla="*/ 627519 w 717824"/>
                <a:gd name="connsiteY16" fmla="*/ 180298 h 739834"/>
                <a:gd name="connsiteX0" fmla="*/ 627519 w 717824"/>
                <a:gd name="connsiteY0" fmla="*/ 180298 h 679147"/>
                <a:gd name="connsiteX1" fmla="*/ 717824 w 717824"/>
                <a:gd name="connsiteY1" fmla="*/ 268757 h 679147"/>
                <a:gd name="connsiteX2" fmla="*/ 690258 w 717824"/>
                <a:gd name="connsiteY2" fmla="*/ 424726 h 679147"/>
                <a:gd name="connsiteX3" fmla="*/ 574902 w 717824"/>
                <a:gd name="connsiteY3" fmla="*/ 608948 h 679147"/>
                <a:gd name="connsiteX4" fmla="*/ 469114 w 717824"/>
                <a:gd name="connsiteY4" fmla="*/ 674128 h 679147"/>
                <a:gd name="connsiteX5" fmla="*/ 355056 w 717824"/>
                <a:gd name="connsiteY5" fmla="*/ 647995 h 679147"/>
                <a:gd name="connsiteX6" fmla="*/ 145509 w 717824"/>
                <a:gd name="connsiteY6" fmla="*/ 679148 h 679147"/>
                <a:gd name="connsiteX7" fmla="*/ 100030 w 717824"/>
                <a:gd name="connsiteY7" fmla="*/ 652613 h 679147"/>
                <a:gd name="connsiteX8" fmla="*/ 89412 w 717824"/>
                <a:gd name="connsiteY8" fmla="*/ 544843 h 679147"/>
                <a:gd name="connsiteX9" fmla="*/ 0 w 717824"/>
                <a:gd name="connsiteY9" fmla="*/ 445509 h 679147"/>
                <a:gd name="connsiteX10" fmla="*/ 8521 w 717824"/>
                <a:gd name="connsiteY10" fmla="*/ 293193 h 679147"/>
                <a:gd name="connsiteX11" fmla="*/ 139030 w 717824"/>
                <a:gd name="connsiteY11" fmla="*/ 98367 h 679147"/>
                <a:gd name="connsiteX12" fmla="*/ 244412 w 717824"/>
                <a:gd name="connsiteY12" fmla="*/ 0 h 679147"/>
                <a:gd name="connsiteX13" fmla="*/ 378490 w 717824"/>
                <a:gd name="connsiteY13" fmla="*/ 55251 h 679147"/>
                <a:gd name="connsiteX14" fmla="*/ 371763 w 717824"/>
                <a:gd name="connsiteY14" fmla="*/ 211726 h 679147"/>
                <a:gd name="connsiteX15" fmla="*/ 476417 w 717824"/>
                <a:gd name="connsiteY15" fmla="*/ 261117 h 679147"/>
                <a:gd name="connsiteX16" fmla="*/ 627519 w 717824"/>
                <a:gd name="connsiteY16" fmla="*/ 180298 h 679147"/>
                <a:gd name="connsiteX0" fmla="*/ 627519 w 717824"/>
                <a:gd name="connsiteY0" fmla="*/ 180298 h 726906"/>
                <a:gd name="connsiteX1" fmla="*/ 717824 w 717824"/>
                <a:gd name="connsiteY1" fmla="*/ 268757 h 726906"/>
                <a:gd name="connsiteX2" fmla="*/ 690258 w 717824"/>
                <a:gd name="connsiteY2" fmla="*/ 424726 h 726906"/>
                <a:gd name="connsiteX3" fmla="*/ 574902 w 717824"/>
                <a:gd name="connsiteY3" fmla="*/ 608948 h 726906"/>
                <a:gd name="connsiteX4" fmla="*/ 469114 w 717824"/>
                <a:gd name="connsiteY4" fmla="*/ 674128 h 726906"/>
                <a:gd name="connsiteX5" fmla="*/ 355056 w 717824"/>
                <a:gd name="connsiteY5" fmla="*/ 647995 h 726906"/>
                <a:gd name="connsiteX6" fmla="*/ 252998 w 717824"/>
                <a:gd name="connsiteY6" fmla="*/ 726906 h 726906"/>
                <a:gd name="connsiteX7" fmla="*/ 100030 w 717824"/>
                <a:gd name="connsiteY7" fmla="*/ 652613 h 726906"/>
                <a:gd name="connsiteX8" fmla="*/ 89412 w 717824"/>
                <a:gd name="connsiteY8" fmla="*/ 544843 h 726906"/>
                <a:gd name="connsiteX9" fmla="*/ 0 w 717824"/>
                <a:gd name="connsiteY9" fmla="*/ 445509 h 726906"/>
                <a:gd name="connsiteX10" fmla="*/ 8521 w 717824"/>
                <a:gd name="connsiteY10" fmla="*/ 293193 h 726906"/>
                <a:gd name="connsiteX11" fmla="*/ 139030 w 717824"/>
                <a:gd name="connsiteY11" fmla="*/ 98367 h 726906"/>
                <a:gd name="connsiteX12" fmla="*/ 244412 w 717824"/>
                <a:gd name="connsiteY12" fmla="*/ 0 h 726906"/>
                <a:gd name="connsiteX13" fmla="*/ 378490 w 717824"/>
                <a:gd name="connsiteY13" fmla="*/ 55251 h 726906"/>
                <a:gd name="connsiteX14" fmla="*/ 371763 w 717824"/>
                <a:gd name="connsiteY14" fmla="*/ 211726 h 726906"/>
                <a:gd name="connsiteX15" fmla="*/ 476417 w 717824"/>
                <a:gd name="connsiteY15" fmla="*/ 261117 h 726906"/>
                <a:gd name="connsiteX16" fmla="*/ 627519 w 717824"/>
                <a:gd name="connsiteY16" fmla="*/ 180298 h 726906"/>
                <a:gd name="connsiteX0" fmla="*/ 627519 w 717824"/>
                <a:gd name="connsiteY0" fmla="*/ 180298 h 726906"/>
                <a:gd name="connsiteX1" fmla="*/ 717824 w 717824"/>
                <a:gd name="connsiteY1" fmla="*/ 268757 h 726906"/>
                <a:gd name="connsiteX2" fmla="*/ 690258 w 717824"/>
                <a:gd name="connsiteY2" fmla="*/ 424726 h 726906"/>
                <a:gd name="connsiteX3" fmla="*/ 574902 w 717824"/>
                <a:gd name="connsiteY3" fmla="*/ 608948 h 726906"/>
                <a:gd name="connsiteX4" fmla="*/ 469114 w 717824"/>
                <a:gd name="connsiteY4" fmla="*/ 674128 h 726906"/>
                <a:gd name="connsiteX5" fmla="*/ 355056 w 717824"/>
                <a:gd name="connsiteY5" fmla="*/ 647995 h 726906"/>
                <a:gd name="connsiteX6" fmla="*/ 252998 w 717824"/>
                <a:gd name="connsiteY6" fmla="*/ 726906 h 726906"/>
                <a:gd name="connsiteX7" fmla="*/ 103192 w 717824"/>
                <a:gd name="connsiteY7" fmla="*/ 648940 h 726906"/>
                <a:gd name="connsiteX8" fmla="*/ 89412 w 717824"/>
                <a:gd name="connsiteY8" fmla="*/ 544843 h 726906"/>
                <a:gd name="connsiteX9" fmla="*/ 0 w 717824"/>
                <a:gd name="connsiteY9" fmla="*/ 445509 h 726906"/>
                <a:gd name="connsiteX10" fmla="*/ 8521 w 717824"/>
                <a:gd name="connsiteY10" fmla="*/ 293193 h 726906"/>
                <a:gd name="connsiteX11" fmla="*/ 139030 w 717824"/>
                <a:gd name="connsiteY11" fmla="*/ 98367 h 726906"/>
                <a:gd name="connsiteX12" fmla="*/ 244412 w 717824"/>
                <a:gd name="connsiteY12" fmla="*/ 0 h 726906"/>
                <a:gd name="connsiteX13" fmla="*/ 378490 w 717824"/>
                <a:gd name="connsiteY13" fmla="*/ 55251 h 726906"/>
                <a:gd name="connsiteX14" fmla="*/ 371763 w 717824"/>
                <a:gd name="connsiteY14" fmla="*/ 211726 h 726906"/>
                <a:gd name="connsiteX15" fmla="*/ 476417 w 717824"/>
                <a:gd name="connsiteY15" fmla="*/ 261117 h 726906"/>
                <a:gd name="connsiteX16" fmla="*/ 627519 w 717824"/>
                <a:gd name="connsiteY16" fmla="*/ 180298 h 7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7824" h="726906">
                  <a:moveTo>
                    <a:pt x="627519" y="180298"/>
                  </a:moveTo>
                  <a:lnTo>
                    <a:pt x="717824" y="268757"/>
                  </a:lnTo>
                  <a:lnTo>
                    <a:pt x="690258" y="424726"/>
                  </a:lnTo>
                  <a:lnTo>
                    <a:pt x="574902" y="608948"/>
                  </a:lnTo>
                  <a:lnTo>
                    <a:pt x="469114" y="674128"/>
                  </a:lnTo>
                  <a:lnTo>
                    <a:pt x="355056" y="647995"/>
                  </a:lnTo>
                  <a:lnTo>
                    <a:pt x="252998" y="726906"/>
                  </a:lnTo>
                  <a:lnTo>
                    <a:pt x="103192" y="648940"/>
                  </a:lnTo>
                  <a:lnTo>
                    <a:pt x="89412" y="544843"/>
                  </a:lnTo>
                  <a:lnTo>
                    <a:pt x="0" y="445509"/>
                  </a:lnTo>
                  <a:lnTo>
                    <a:pt x="8521" y="293193"/>
                  </a:lnTo>
                  <a:lnTo>
                    <a:pt x="139030" y="98367"/>
                  </a:lnTo>
                  <a:lnTo>
                    <a:pt x="244412" y="0"/>
                  </a:lnTo>
                  <a:lnTo>
                    <a:pt x="378490" y="55251"/>
                  </a:lnTo>
                  <a:lnTo>
                    <a:pt x="371763" y="211726"/>
                  </a:lnTo>
                  <a:lnTo>
                    <a:pt x="476417" y="261117"/>
                  </a:lnTo>
                  <a:lnTo>
                    <a:pt x="627519" y="180298"/>
                  </a:lnTo>
                  <a:close/>
                </a:path>
              </a:pathLst>
            </a:custGeom>
            <a:solidFill>
              <a:srgbClr val="00B050">
                <a:alpha val="25000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6" name="Right Arrow 43">
            <a:extLst>
              <a:ext uri="{FF2B5EF4-FFF2-40B4-BE49-F238E27FC236}">
                <a16:creationId xmlns:a16="http://schemas.microsoft.com/office/drawing/2014/main" id="{D970AF80-34F1-45FB-B39C-EAB5B615DA25}"/>
              </a:ext>
            </a:extLst>
          </p:cNvPr>
          <p:cNvSpPr/>
          <p:nvPr/>
        </p:nvSpPr>
        <p:spPr>
          <a:xfrm>
            <a:off x="5632287" y="4888643"/>
            <a:ext cx="657478" cy="5598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228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672" y="1059187"/>
            <a:ext cx="10515600" cy="1325563"/>
          </a:xfrm>
        </p:spPr>
        <p:txBody>
          <a:bodyPr/>
          <a:lstStyle/>
          <a:p>
            <a:r>
              <a:rPr lang="es-AR" sz="3200" b="1" dirty="0"/>
              <a:t>Simulación por líneas de flujo (SLF)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672" y="1721968"/>
            <a:ext cx="10515600" cy="4910186"/>
          </a:xfrm>
        </p:spPr>
        <p:txBody>
          <a:bodyPr/>
          <a:lstStyle/>
          <a:p>
            <a:r>
              <a:rPr lang="es-AR" dirty="0"/>
              <a:t>Metodología alternativa para el modelado de yacimientos</a:t>
            </a:r>
          </a:p>
          <a:p>
            <a:pPr lvl="1"/>
            <a:r>
              <a:rPr lang="en-US" dirty="0" err="1"/>
              <a:t>Complementa</a:t>
            </a:r>
            <a:r>
              <a:rPr lang="en-US" dirty="0"/>
              <a:t> a la </a:t>
            </a:r>
            <a:r>
              <a:rPr lang="en-US" dirty="0" err="1"/>
              <a:t>simulación</a:t>
            </a:r>
            <a:r>
              <a:rPr lang="en-US" dirty="0"/>
              <a:t> </a:t>
            </a:r>
            <a:r>
              <a:rPr lang="en-US" dirty="0" err="1"/>
              <a:t>convencional</a:t>
            </a:r>
            <a:r>
              <a:rPr lang="en-US" dirty="0"/>
              <a:t> (</a:t>
            </a:r>
            <a:r>
              <a:rPr lang="en-US" dirty="0" err="1"/>
              <a:t>volúmenes</a:t>
            </a:r>
            <a:r>
              <a:rPr lang="en-US" dirty="0"/>
              <a:t> </a:t>
            </a:r>
            <a:r>
              <a:rPr lang="en-US" dirty="0" err="1"/>
              <a:t>finitos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Para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la SLF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y </a:t>
            </a:r>
            <a:r>
              <a:rPr lang="en-US" dirty="0" err="1"/>
              <a:t>sencilla</a:t>
            </a:r>
            <a:endParaRPr lang="en-US" dirty="0"/>
          </a:p>
          <a:p>
            <a:r>
              <a:rPr lang="es-AR" dirty="0"/>
              <a:t>Capacidad de capturar pares inyector/productor y su comportamiento dinámico como resultado de cambios en las condiciones de operación.</a:t>
            </a:r>
          </a:p>
          <a:p>
            <a:r>
              <a:rPr lang="es-AR" dirty="0"/>
              <a:t>SLF es un técnica eficiente para el modelado de campos maduros con muchos pozos</a:t>
            </a:r>
          </a:p>
          <a:p>
            <a:r>
              <a:rPr lang="es-AR" dirty="0"/>
              <a:t>La eficiencia de la SLF permite realizar modelado en conjunto (</a:t>
            </a:r>
            <a:r>
              <a:rPr lang="es-AR" i="1" dirty="0"/>
              <a:t>ensemble </a:t>
            </a:r>
            <a:r>
              <a:rPr lang="es-AR" i="1" dirty="0" err="1"/>
              <a:t>modeling</a:t>
            </a:r>
            <a:r>
              <a:rPr lang="es-AR" dirty="0"/>
              <a:t>)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3602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10" y="859315"/>
            <a:ext cx="3380527" cy="842398"/>
          </a:xfrm>
        </p:spPr>
        <p:txBody>
          <a:bodyPr anchor="b">
            <a:normAutofit/>
          </a:bodyPr>
          <a:lstStyle/>
          <a:p>
            <a:r>
              <a:rPr lang="es-AR" sz="3200" b="1" dirty="0"/>
              <a:t>Modelo AOI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09" y="1913197"/>
            <a:ext cx="5357771" cy="1358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/>
              <a:t>A partir del modelo de campo completo se recorto el Area de interés (AOI)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AR" sz="1400" dirty="0">
              <a:solidFill>
                <a:schemeClr val="tx2"/>
              </a:solidFill>
            </a:endParaRPr>
          </a:p>
        </p:txBody>
      </p:sp>
      <p:pic>
        <p:nvPicPr>
          <p:cNvPr id="5" name="Picture 4" descr="A map of a large area with many dots&#10;&#10;Description automatically generated with medium confidence">
            <a:extLst>
              <a:ext uri="{FF2B5EF4-FFF2-40B4-BE49-F238E27FC236}">
                <a16:creationId xmlns:a16="http://schemas.microsoft.com/office/drawing/2014/main" id="{DB75C333-229B-309A-6C06-36EFDE878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11222" r="5977" b="11023"/>
          <a:stretch/>
        </p:blipFill>
        <p:spPr>
          <a:xfrm>
            <a:off x="6257580" y="474502"/>
            <a:ext cx="5904708" cy="3273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8026C-F11A-AD68-656D-3CC73F6038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4849" r="17755"/>
          <a:stretch/>
        </p:blipFill>
        <p:spPr>
          <a:xfrm>
            <a:off x="7133392" y="2938211"/>
            <a:ext cx="4468902" cy="3864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313B2-CB72-4161-B0D2-97E40FCEE4A4}"/>
              </a:ext>
            </a:extLst>
          </p:cNvPr>
          <p:cNvSpPr txBox="1"/>
          <p:nvPr/>
        </p:nvSpPr>
        <p:spPr>
          <a:xfrm>
            <a:off x="5888705" y="2107214"/>
            <a:ext cx="244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Modelo campo completo ECN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8ED22-D5D9-42EE-A8DE-2C10FE89FD49}"/>
              </a:ext>
            </a:extLst>
          </p:cNvPr>
          <p:cNvSpPr txBox="1"/>
          <p:nvPr/>
        </p:nvSpPr>
        <p:spPr>
          <a:xfrm>
            <a:off x="6280231" y="5826157"/>
            <a:ext cx="244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Modelo AOI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7F84E-D8D7-46F2-B176-C7E6B22B2972}"/>
              </a:ext>
            </a:extLst>
          </p:cNvPr>
          <p:cNvSpPr txBox="1"/>
          <p:nvPr/>
        </p:nvSpPr>
        <p:spPr>
          <a:xfrm>
            <a:off x="1648956" y="3410935"/>
            <a:ext cx="208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AR" sz="20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Modelo completo</a:t>
            </a:r>
            <a:endParaRPr lang="es-AR" sz="20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AR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A2BCE-D71B-4D50-9C37-6BAE95752E0C}"/>
              </a:ext>
            </a:extLst>
          </p:cNvPr>
          <p:cNvSpPr txBox="1"/>
          <p:nvPr/>
        </p:nvSpPr>
        <p:spPr>
          <a:xfrm>
            <a:off x="4203206" y="3416108"/>
            <a:ext cx="157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Modelo AOI</a:t>
            </a:r>
            <a:endParaRPr lang="es-AR" sz="20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A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B4A6AA-2843-447F-A513-22210FC3BA8B}"/>
              </a:ext>
            </a:extLst>
          </p:cNvPr>
          <p:cNvSpPr txBox="1"/>
          <p:nvPr/>
        </p:nvSpPr>
        <p:spPr>
          <a:xfrm>
            <a:off x="304898" y="4146525"/>
            <a:ext cx="1602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/>
              <a:t>N° de celdas </a:t>
            </a:r>
            <a:endParaRPr lang="es-A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7523CF-6601-4F2A-8276-F0872D9A5757}"/>
              </a:ext>
            </a:extLst>
          </p:cNvPr>
          <p:cNvSpPr txBox="1"/>
          <p:nvPr/>
        </p:nvSpPr>
        <p:spPr>
          <a:xfrm>
            <a:off x="246066" y="4760136"/>
            <a:ext cx="1639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/>
              <a:t>Tiempo corrida</a:t>
            </a:r>
            <a:endParaRPr lang="es-A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6EFB7E-D197-45B7-95A1-1FBCC8259267}"/>
              </a:ext>
            </a:extLst>
          </p:cNvPr>
          <p:cNvSpPr txBox="1"/>
          <p:nvPr/>
        </p:nvSpPr>
        <p:spPr>
          <a:xfrm>
            <a:off x="2050515" y="4146525"/>
            <a:ext cx="1182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/>
              <a:t>2.666.367</a:t>
            </a:r>
            <a:endParaRPr lang="es-A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2B8A48-66BE-4A89-813A-7E27B8BFCB32}"/>
              </a:ext>
            </a:extLst>
          </p:cNvPr>
          <p:cNvSpPr txBox="1"/>
          <p:nvPr/>
        </p:nvSpPr>
        <p:spPr>
          <a:xfrm>
            <a:off x="4203206" y="4146525"/>
            <a:ext cx="1182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800" dirty="0"/>
              <a:t>277.733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3110BF-92DA-4E5C-A27B-8F23847B2B4F}"/>
              </a:ext>
            </a:extLst>
          </p:cNvPr>
          <p:cNvSpPr txBox="1"/>
          <p:nvPr/>
        </p:nvSpPr>
        <p:spPr>
          <a:xfrm>
            <a:off x="4203205" y="4760136"/>
            <a:ext cx="1182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800" dirty="0"/>
              <a:t>3 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A2D3CA-DCBD-469A-83E2-B78F216F49A7}"/>
              </a:ext>
            </a:extLst>
          </p:cNvPr>
          <p:cNvSpPr txBox="1"/>
          <p:nvPr/>
        </p:nvSpPr>
        <p:spPr>
          <a:xfrm>
            <a:off x="2166610" y="4760136"/>
            <a:ext cx="1050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/>
              <a:t>12 min</a:t>
            </a:r>
            <a:endParaRPr lang="es-AR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EFD858C-CA62-49EB-BD33-798E662772D5}"/>
              </a:ext>
            </a:extLst>
          </p:cNvPr>
          <p:cNvSpPr/>
          <p:nvPr/>
        </p:nvSpPr>
        <p:spPr>
          <a:xfrm>
            <a:off x="5556400" y="4118821"/>
            <a:ext cx="346004" cy="360731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FA404EA-C641-418E-BC08-77FA8EFF2CDB}"/>
              </a:ext>
            </a:extLst>
          </p:cNvPr>
          <p:cNvSpPr/>
          <p:nvPr/>
        </p:nvSpPr>
        <p:spPr>
          <a:xfrm>
            <a:off x="5565579" y="4689865"/>
            <a:ext cx="346004" cy="360731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711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10" y="859315"/>
            <a:ext cx="5590623" cy="842398"/>
          </a:xfrm>
        </p:spPr>
        <p:txBody>
          <a:bodyPr anchor="b">
            <a:normAutofit/>
          </a:bodyPr>
          <a:lstStyle/>
          <a:p>
            <a:r>
              <a:rPr lang="es-AR" sz="3200" b="1" dirty="0"/>
              <a:t>Conjunto inicial de modelos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0" y="1701712"/>
            <a:ext cx="10789086" cy="7440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400" dirty="0"/>
              <a:t>Se creó un conjunto de 40 modelos iniciales basados en la combinación de mapa de saturación inicial y la distribución de 5 parámetros, mediante el uso de </a:t>
            </a:r>
            <a:r>
              <a:rPr lang="es-AR" sz="2400" dirty="0" err="1"/>
              <a:t>Latin</a:t>
            </a:r>
            <a:r>
              <a:rPr lang="es-AR" sz="2400" dirty="0"/>
              <a:t> </a:t>
            </a:r>
            <a:r>
              <a:rPr lang="es-AR" sz="2400" dirty="0" err="1"/>
              <a:t>Hypercube</a:t>
            </a:r>
            <a:r>
              <a:rPr lang="es-AR" sz="2400" dirty="0"/>
              <a:t>: </a:t>
            </a:r>
          </a:p>
          <a:p>
            <a:pPr marL="0" indent="0">
              <a:buNone/>
            </a:pPr>
            <a:endParaRPr lang="es-AR" sz="1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8ED22-D5D9-42EE-A8DE-2C10FE89FD49}"/>
              </a:ext>
            </a:extLst>
          </p:cNvPr>
          <p:cNvSpPr txBox="1"/>
          <p:nvPr/>
        </p:nvSpPr>
        <p:spPr>
          <a:xfrm>
            <a:off x="899810" y="6150114"/>
            <a:ext cx="508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Combinación de valores para 10 casos del conjunto inicial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929BB0-E72A-45A2-874C-39281BF9455C}"/>
              </a:ext>
            </a:extLst>
          </p:cNvPr>
          <p:cNvSpPr txBox="1"/>
          <p:nvPr/>
        </p:nvSpPr>
        <p:spPr>
          <a:xfrm>
            <a:off x="521973" y="2566841"/>
            <a:ext cx="6097836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Saturación de agua connata (SWCO)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exp de Corey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oilEXP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exp de Corey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watEXP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Saturación de </a:t>
            </a:r>
            <a:r>
              <a:rPr lang="es-A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residual (SORW)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Permeabilidad relativa </a:t>
            </a:r>
            <a:r>
              <a:rPr lang="es-A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maxima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agua (</a:t>
            </a:r>
            <a:r>
              <a:rPr lang="es-A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Krwmax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592AE0-D17F-4F05-90C8-DF0F3BC77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52" y="4412255"/>
            <a:ext cx="4713023" cy="18001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C6E250-F5D4-69F7-C26E-DDAECD26E38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/>
          <a:stretch/>
        </p:blipFill>
        <p:spPr>
          <a:xfrm>
            <a:off x="6294353" y="2585776"/>
            <a:ext cx="5751924" cy="29252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DD74765-6D38-429D-9DB3-54CA285B4889}"/>
              </a:ext>
            </a:extLst>
          </p:cNvPr>
          <p:cNvSpPr txBox="1"/>
          <p:nvPr/>
        </p:nvSpPr>
        <p:spPr>
          <a:xfrm>
            <a:off x="6294353" y="5534233"/>
            <a:ext cx="575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Respuesta de petróleo para el conjunto inicial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F6F7D-37AD-474D-B5E9-E32FE318A16B}"/>
              </a:ext>
            </a:extLst>
          </p:cNvPr>
          <p:cNvGrpSpPr/>
          <p:nvPr/>
        </p:nvGrpSpPr>
        <p:grpSpPr>
          <a:xfrm>
            <a:off x="10387206" y="3436511"/>
            <a:ext cx="1425350" cy="246221"/>
            <a:chOff x="10387206" y="3436511"/>
            <a:chExt cx="1425350" cy="2462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0EC8B7-5D36-4785-8AF7-5696366CBC59}"/>
                </a:ext>
              </a:extLst>
            </p:cNvPr>
            <p:cNvSpPr txBox="1"/>
            <p:nvPr/>
          </p:nvSpPr>
          <p:spPr>
            <a:xfrm>
              <a:off x="10431625" y="3436511"/>
              <a:ext cx="13809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000" b="1" dirty="0"/>
                <a:t>Producción histórica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BB6B38-80E7-46E8-B9D2-602707C2F2FF}"/>
                </a:ext>
              </a:extLst>
            </p:cNvPr>
            <p:cNvSpPr/>
            <p:nvPr/>
          </p:nvSpPr>
          <p:spPr>
            <a:xfrm>
              <a:off x="10387206" y="3508305"/>
              <a:ext cx="91068" cy="102636"/>
            </a:xfrm>
            <a:prstGeom prst="ellipse">
              <a:avLst/>
            </a:prstGeom>
            <a:solidFill>
              <a:srgbClr val="00F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78726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E2-B83D-4D99-B497-9679B59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10" y="859315"/>
            <a:ext cx="8447390" cy="842398"/>
          </a:xfrm>
        </p:spPr>
        <p:txBody>
          <a:bodyPr anchor="b">
            <a:normAutofit/>
          </a:bodyPr>
          <a:lstStyle/>
          <a:p>
            <a:r>
              <a:rPr lang="es-AR" sz="3200" b="1" dirty="0"/>
              <a:t>Cotejo Histórico a través de Evolución Diferencial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02A-30BC-46BC-9186-9E38DCAF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0" y="1701712"/>
            <a:ext cx="10743550" cy="478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/>
              <a:t>Se trabajó en el ajuste de la historia en los modelos iniciales utilizando un enfoque de optimización global mediante el uso de </a:t>
            </a:r>
            <a:r>
              <a:rPr lang="es-AR" sz="2400" b="1" i="1" dirty="0"/>
              <a:t>evolución diferencial </a:t>
            </a:r>
            <a:r>
              <a:rPr lang="es-AR" sz="2400" dirty="0"/>
              <a:t>para los parámetros definidos.</a:t>
            </a:r>
          </a:p>
          <a:p>
            <a:pPr marL="0" indent="0">
              <a:buNone/>
            </a:pPr>
            <a:r>
              <a:rPr lang="es-AR" sz="2400" dirty="0"/>
              <a:t>DE es un algoritmo de optimización que imita el proceso de selección natural y evolución para encontrar la solución óptima, utilizando una población de soluciones candidatas y mejora iterativamente las soluciones a lo largo de múltiples generaciones. 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14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EB152-9092-613B-02A0-3DCB97076FF0}"/>
              </a:ext>
            </a:extLst>
          </p:cNvPr>
          <p:cNvSpPr txBox="1"/>
          <p:nvPr/>
        </p:nvSpPr>
        <p:spPr>
          <a:xfrm>
            <a:off x="3048000" y="4639858"/>
            <a:ext cx="60960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Saturación de agua connata (SWCO)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exp de Corey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oilEXP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exp de Corey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watEXP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Saturación de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residual (SORW)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Permeabilidad relativa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maxima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agua (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Krwmax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919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2F2644-2B19-4FC9-99F6-23252E2A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10" y="859315"/>
            <a:ext cx="11017870" cy="842398"/>
          </a:xfrm>
        </p:spPr>
        <p:txBody>
          <a:bodyPr anchor="b">
            <a:normAutofit fontScale="90000"/>
          </a:bodyPr>
          <a:lstStyle/>
          <a:p>
            <a:r>
              <a:rPr lang="es-AR" sz="3200" b="1" dirty="0"/>
              <a:t>Resultados del Cotejo Histórico a través de </a:t>
            </a:r>
            <a:r>
              <a:rPr lang="es-AR" sz="3200" b="1" dirty="0" err="1"/>
              <a:t>DE</a:t>
            </a:r>
            <a:r>
              <a:rPr lang="es-AR" sz="3200" b="1" dirty="0"/>
              <a:t> luego de 7 generaciones (280 simulaciones)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B2DC7-0564-DF73-4EF6-4047A0E6B44D}"/>
              </a:ext>
            </a:extLst>
          </p:cNvPr>
          <p:cNvGrpSpPr/>
          <p:nvPr/>
        </p:nvGrpSpPr>
        <p:grpSpPr>
          <a:xfrm>
            <a:off x="1163970" y="2012812"/>
            <a:ext cx="10628990" cy="3985873"/>
            <a:chOff x="585788" y="1950243"/>
            <a:chExt cx="7886700" cy="29575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DFAAA8-ED8C-DCB6-2BC6-92549D31A3E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8" y="3429001"/>
              <a:ext cx="2628900" cy="1478756"/>
            </a:xfrm>
            <a:prstGeom prst="rect">
              <a:avLst/>
            </a:prstGeom>
            <a:ln>
              <a:solidFill>
                <a:prstClr val="black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60FA06-612F-6BDB-63E6-53822110155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688" y="3429001"/>
              <a:ext cx="2628900" cy="1478756"/>
            </a:xfrm>
            <a:prstGeom prst="rect">
              <a:avLst/>
            </a:prstGeom>
            <a:ln>
              <a:solidFill>
                <a:prstClr val="black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104266B-B1E8-63CC-4D59-D6437DD049F2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588" y="3429001"/>
              <a:ext cx="2628900" cy="1478756"/>
            </a:xfrm>
            <a:prstGeom prst="rect">
              <a:avLst/>
            </a:prstGeom>
            <a:ln>
              <a:solidFill>
                <a:prstClr val="black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FD0B50-2B21-F1BB-2459-A3B85D37D061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8" y="1950243"/>
              <a:ext cx="2628900" cy="1478756"/>
            </a:xfrm>
            <a:prstGeom prst="rect">
              <a:avLst/>
            </a:prstGeom>
            <a:ln>
              <a:solidFill>
                <a:prstClr val="black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8B6BEB-8DA1-ADFC-18E8-9E5943663B64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688" y="1950243"/>
              <a:ext cx="2628900" cy="1478756"/>
            </a:xfrm>
            <a:prstGeom prst="rect">
              <a:avLst/>
            </a:prstGeom>
            <a:ln>
              <a:solidFill>
                <a:prstClr val="black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8EB2B76-0F53-9C37-EE3F-A344D038701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588" y="1950243"/>
              <a:ext cx="2628900" cy="1478756"/>
            </a:xfrm>
            <a:prstGeom prst="rect">
              <a:avLst/>
            </a:prstGeom>
            <a:ln>
              <a:solidFill>
                <a:prstClr val="black"/>
              </a:solidFill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2E143F4-C936-FFB2-11FA-70F232B95219}"/>
              </a:ext>
            </a:extLst>
          </p:cNvPr>
          <p:cNvSpPr txBox="1"/>
          <p:nvPr/>
        </p:nvSpPr>
        <p:spPr>
          <a:xfrm>
            <a:off x="3245195" y="6069805"/>
            <a:ext cx="570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6 </a:t>
            </a:r>
            <a:r>
              <a:rPr lang="en-US" b="1" dirty="0" err="1"/>
              <a:t>parámetros</a:t>
            </a:r>
            <a:r>
              <a:rPr lang="en-US" b="1" dirty="0"/>
              <a:t>, 7 </a:t>
            </a:r>
            <a:r>
              <a:rPr lang="en-US" b="1" dirty="0" err="1"/>
              <a:t>generaciones</a:t>
            </a:r>
            <a:r>
              <a:rPr lang="en-US" b="1" dirty="0"/>
              <a:t>, 40 </a:t>
            </a:r>
            <a:r>
              <a:rPr lang="en-US" b="1" dirty="0" err="1"/>
              <a:t>modelos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generación</a:t>
            </a:r>
            <a:endParaRPr lang="en-CA" b="1" dirty="0">
              <a:solidFill>
                <a:srgbClr val="6FA9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40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6423</TotalTime>
  <Words>1527</Words>
  <Application>Microsoft Office PowerPoint</Application>
  <PresentationFormat>Widescreen</PresentationFormat>
  <Paragraphs>205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de Office</vt:lpstr>
      <vt:lpstr>Polymer Flood Management of El Corcobo Norte using Streamlines</vt:lpstr>
      <vt:lpstr>Objetivos del modelado</vt:lpstr>
      <vt:lpstr>PowerPoint Presentation</vt:lpstr>
      <vt:lpstr>PowerPoint Presentation</vt:lpstr>
      <vt:lpstr>Simulación por líneas de flujo (SLF)</vt:lpstr>
      <vt:lpstr>Modelo AOI</vt:lpstr>
      <vt:lpstr>Conjunto inicial de modelos</vt:lpstr>
      <vt:lpstr>Cotejo Histórico a través de Evolución Diferencial</vt:lpstr>
      <vt:lpstr>Resultados del Cotejo Histórico a través de DE luego de 7 generaciones (280 simulaciones)</vt:lpstr>
      <vt:lpstr>Resultados del Ajuste de la historia de waterflooding (WF)</vt:lpstr>
      <vt:lpstr>Ajuste de la historia de inyección de polímeros en el piloto</vt:lpstr>
      <vt:lpstr>Pronóstico y optimización</vt:lpstr>
      <vt:lpstr>Incremento en la eficiencia del polímero</vt:lpstr>
      <vt:lpstr>Pronóstico y optimización</vt:lpstr>
      <vt:lpstr>Pronóstico y optimización</vt:lpstr>
      <vt:lpstr>Pronóstico y optimización</vt:lpstr>
      <vt:lpstr>Pronóstico y optimización</vt:lpstr>
      <vt:lpstr>Pronóstico y optimización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Mariana Cecilia del Milagro Perea Garcia</cp:lastModifiedBy>
  <cp:revision>48</cp:revision>
  <dcterms:created xsi:type="dcterms:W3CDTF">2023-06-09T16:18:01Z</dcterms:created>
  <dcterms:modified xsi:type="dcterms:W3CDTF">2023-11-04T18:29:03Z</dcterms:modified>
</cp:coreProperties>
</file>