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71" r:id="rId16"/>
    <p:sldId id="273" r:id="rId17"/>
    <p:sldId id="277" r:id="rId18"/>
    <p:sldId id="915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73"/>
  </p:normalViewPr>
  <p:slideViewPr>
    <p:cSldViewPr snapToGrid="0" showGuides="1">
      <p:cViewPr varScale="1">
        <p:scale>
          <a:sx n="128" d="100"/>
          <a:sy n="128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AE8F-5B28-AA40-AB39-0930FDBF5F56}" type="datetimeFigureOut">
              <a:rPr lang="en-AR" smtClean="0"/>
              <a:t>07/11/2023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819F-4C00-E248-8D9D-EC91CB72D5F3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07786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89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453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698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575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67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38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798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723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74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2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198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65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70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80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811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523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786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7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7/11/23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43285-D834-19B3-7A35-5E3151E3B1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079163" y="0"/>
            <a:ext cx="11414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Personal</a:t>
            </a:r>
          </a:p>
        </p:txBody>
      </p:sp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4E075-2603-B5C2-4194-37EAD8782EA7}"/>
              </a:ext>
            </a:extLst>
          </p:cNvPr>
          <p:cNvSpPr/>
          <p:nvPr/>
        </p:nvSpPr>
        <p:spPr>
          <a:xfrm>
            <a:off x="10909738" y="10510"/>
            <a:ext cx="1282262" cy="1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E67FDD48-B0BC-09FF-1A5B-42AC03BDD2C3}"/>
              </a:ext>
            </a:extLst>
          </p:cNvPr>
          <p:cNvSpPr txBox="1"/>
          <p:nvPr/>
        </p:nvSpPr>
        <p:spPr>
          <a:xfrm>
            <a:off x="1262877" y="1531437"/>
            <a:ext cx="7589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/>
              <a:t>Perfil de Inyección de Polímero</a:t>
            </a:r>
          </a:p>
          <a:p>
            <a:r>
              <a:rPr lang="es-AR" sz="3200" b="1" dirty="0"/>
              <a:t>Con Sensores Distribuidos de Fibras Ópticas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0EC124E0-08CA-0582-B2C8-11F7AE5751DF}"/>
              </a:ext>
            </a:extLst>
          </p:cNvPr>
          <p:cNvSpPr txBox="1"/>
          <p:nvPr/>
        </p:nvSpPr>
        <p:spPr>
          <a:xfrm>
            <a:off x="1088841" y="3143085"/>
            <a:ext cx="41172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Darío </a:t>
            </a:r>
            <a:r>
              <a:rPr lang="es-AR" sz="2000" b="1" dirty="0" err="1"/>
              <a:t>Kunik</a:t>
            </a:r>
            <a:r>
              <a:rPr lang="es-AR" sz="2000" b="1" dirty="0"/>
              <a:t> SUR-CONICET-UNDAV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Julián </a:t>
            </a:r>
            <a:r>
              <a:rPr lang="es-AR" sz="2000" b="1" dirty="0" err="1"/>
              <a:t>Robina</a:t>
            </a:r>
            <a:r>
              <a:rPr lang="es-AR" sz="2000" b="1" dirty="0"/>
              <a:t> 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Jonathan Rodríguez SUR-UNDAV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Álvaro Millán 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Gustavo Sánchez SUR-UNDAV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2B8541EE-5204-A64B-B890-234DD3FB8A75}"/>
              </a:ext>
            </a:extLst>
          </p:cNvPr>
          <p:cNvSpPr txBox="1"/>
          <p:nvPr/>
        </p:nvSpPr>
        <p:spPr>
          <a:xfrm>
            <a:off x="6691874" y="3078493"/>
            <a:ext cx="29545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Natalia Ojeda YPF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Marcos Almonacid YPF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Daniel Martínez YPF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Ana Ruiz Martínez YPF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Marco </a:t>
            </a:r>
            <a:r>
              <a:rPr lang="es-AR" sz="2000" b="1" dirty="0" err="1"/>
              <a:t>Petriella</a:t>
            </a:r>
            <a:r>
              <a:rPr lang="es-AR" sz="2000" b="1" dirty="0"/>
              <a:t> Y-TEC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/>
              <a:t>Esteban </a:t>
            </a:r>
            <a:r>
              <a:rPr lang="es-AR" sz="2000" b="1" dirty="0" err="1"/>
              <a:t>Domené</a:t>
            </a:r>
            <a:r>
              <a:rPr lang="es-AR" sz="2000" b="1" dirty="0"/>
              <a:t> Y-TEC</a:t>
            </a:r>
          </a:p>
        </p:txBody>
      </p:sp>
      <p:pic>
        <p:nvPicPr>
          <p:cNvPr id="8" name="Picture 7" descr="A logo with blue dots and a map&#10;&#10;Description automatically generated">
            <a:extLst>
              <a:ext uri="{FF2B5EF4-FFF2-40B4-BE49-F238E27FC236}">
                <a16:creationId xmlns:a16="http://schemas.microsoft.com/office/drawing/2014/main" id="{66940D9D-FF31-E147-AA72-F2A57D2F8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11504" r="6736" b="9579"/>
          <a:stretch/>
        </p:blipFill>
        <p:spPr>
          <a:xfrm>
            <a:off x="258418" y="5444273"/>
            <a:ext cx="2534478" cy="1349123"/>
          </a:xfrm>
          <a:prstGeom prst="rect">
            <a:avLst/>
          </a:prstGeom>
        </p:spPr>
      </p:pic>
      <p:pic>
        <p:nvPicPr>
          <p:cNvPr id="1026" name="Picture 2" descr="ISOLOGOTIPO | CONICET Santa Fe">
            <a:extLst>
              <a:ext uri="{FF2B5EF4-FFF2-40B4-BE49-F238E27FC236}">
                <a16:creationId xmlns:a16="http://schemas.microsoft.com/office/drawing/2014/main" id="{69383497-4381-4AC6-5DCB-42764296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09" y="5562812"/>
            <a:ext cx="1693341" cy="11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270D09-272F-D365-F3A9-AE4A8150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9" y="5525866"/>
            <a:ext cx="1560444" cy="11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PF logo - símbolo, significado logotipo, historia, PNG">
            <a:extLst>
              <a:ext uri="{FF2B5EF4-FFF2-40B4-BE49-F238E27FC236}">
                <a16:creationId xmlns:a16="http://schemas.microsoft.com/office/drawing/2014/main" id="{80655789-06AB-39E2-81E5-3BF90F43F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0" b="22604"/>
          <a:stretch/>
        </p:blipFill>
        <p:spPr bwMode="auto">
          <a:xfrm>
            <a:off x="7761910" y="5661634"/>
            <a:ext cx="236606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-TEC | LinkedIn">
            <a:extLst>
              <a:ext uri="{FF2B5EF4-FFF2-40B4-BE49-F238E27FC236}">
                <a16:creationId xmlns:a16="http://schemas.microsoft.com/office/drawing/2014/main" id="{368A946D-A31E-0EF7-1283-A482E6336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33765" r="12257" b="34598"/>
          <a:stretch/>
        </p:blipFill>
        <p:spPr bwMode="auto">
          <a:xfrm>
            <a:off x="10326757" y="5693938"/>
            <a:ext cx="1719470" cy="7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C41A8-490D-C055-D115-CBD6D5C9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57" y="1924389"/>
            <a:ext cx="6127668" cy="4744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765DD-647D-0017-5B20-9A8E21854AA9}"/>
              </a:ext>
            </a:extLst>
          </p:cNvPr>
          <p:cNvSpPr txBox="1"/>
          <p:nvPr/>
        </p:nvSpPr>
        <p:spPr>
          <a:xfrm>
            <a:off x="570874" y="1032897"/>
            <a:ext cx="741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LA PENDIENTE DEL TRAZADOR ES LA VELOCIDAD SUPERFICIAL DEL POLÍMERO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78F2A-2E76-DAB1-713B-B8889B2EE981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22505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09F5E-2D1A-DFD1-2FF5-DEF56D362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4" b="1"/>
          <a:stretch/>
        </p:blipFill>
        <p:spPr>
          <a:xfrm>
            <a:off x="2867353" y="1719470"/>
            <a:ext cx="6173729" cy="4766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30C20-C335-6B17-E4D2-9551422596A3}"/>
              </a:ext>
            </a:extLst>
          </p:cNvPr>
          <p:cNvSpPr txBox="1"/>
          <p:nvPr/>
        </p:nvSpPr>
        <p:spPr>
          <a:xfrm>
            <a:off x="2621436" y="987587"/>
            <a:ext cx="27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DETECCIÓN DE ANOMALÍAS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9A0DF2-2F8C-8AD2-CEC0-7E6AD33AEA1D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12928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5" name="Picture 4" descr="A blue and yellow background with a line of lines&#10;&#10;Description automatically generated">
            <a:extLst>
              <a:ext uri="{FF2B5EF4-FFF2-40B4-BE49-F238E27FC236}">
                <a16:creationId xmlns:a16="http://schemas.microsoft.com/office/drawing/2014/main" id="{7BB829AE-0B9A-D60B-751A-5137A746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2"/>
          <a:stretch/>
        </p:blipFill>
        <p:spPr>
          <a:xfrm>
            <a:off x="3637938" y="1838789"/>
            <a:ext cx="5250958" cy="4805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C609DD-9C39-BAC7-2CA0-212A16F2A596}"/>
              </a:ext>
            </a:extLst>
          </p:cNvPr>
          <p:cNvSpPr txBox="1"/>
          <p:nvPr/>
        </p:nvSpPr>
        <p:spPr>
          <a:xfrm>
            <a:off x="917713" y="1048901"/>
            <a:ext cx="21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TRAZADOR TÉRMICO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AF48C-12BA-3CC9-220E-F9C6186ED557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02820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FD68C-9F34-5665-7002-848E517EA801}"/>
              </a:ext>
            </a:extLst>
          </p:cNvPr>
          <p:cNvSpPr txBox="1"/>
          <p:nvPr/>
        </p:nvSpPr>
        <p:spPr>
          <a:xfrm>
            <a:off x="3661560" y="2208812"/>
            <a:ext cx="5148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SE MIDIERON POZOS CON INSTALACIONES DIVERSAS:</a:t>
            </a:r>
          </a:p>
          <a:p>
            <a:r>
              <a:rPr lang="en-AR" dirty="0"/>
              <a:t>TUBING (2 7/8 , 2 3/8) E INYECCIÓN GLOBAL</a:t>
            </a:r>
          </a:p>
          <a:p>
            <a:r>
              <a:rPr lang="en-AR" dirty="0"/>
              <a:t>SELECTIVA </a:t>
            </a:r>
          </a:p>
          <a:p>
            <a:r>
              <a:rPr lang="en-AR" dirty="0"/>
              <a:t>MONO-BORE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7C731-9983-707C-D976-73C5847E10A6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9794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28AF0-6690-2F7C-B4DA-D6ED48A7070C}"/>
              </a:ext>
            </a:extLst>
          </p:cNvPr>
          <p:cNvSpPr txBox="1"/>
          <p:nvPr/>
        </p:nvSpPr>
        <p:spPr>
          <a:xfrm>
            <a:off x="3287689" y="1052736"/>
            <a:ext cx="65043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800" dirty="0"/>
              <a:t>Índice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Breve Reseña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Principio de Funcionamiento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b="1" dirty="0">
                <a:solidFill>
                  <a:schemeClr val="bg1">
                    <a:lumMod val="85000"/>
                  </a:schemeClr>
                </a:solidFill>
              </a:rPr>
              <a:t>Trazador Térmico y de Vibraciones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Determinación del perfil de admisión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Detección de anomalías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b="1" dirty="0"/>
              <a:t>Análisis por capa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Instalación y Operación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555F7-2A30-E915-CD02-5406B805A7E0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4049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2B6EE-6A33-4988-E715-45D21B301F83}"/>
              </a:ext>
            </a:extLst>
          </p:cNvPr>
          <p:cNvGrpSpPr/>
          <p:nvPr/>
        </p:nvGrpSpPr>
        <p:grpSpPr>
          <a:xfrm>
            <a:off x="2046514" y="1009376"/>
            <a:ext cx="7772400" cy="5573039"/>
            <a:chOff x="2046514" y="1212576"/>
            <a:chExt cx="7772400" cy="5573039"/>
          </a:xfrm>
        </p:grpSpPr>
        <p:pic>
          <p:nvPicPr>
            <p:cNvPr id="4" name="Picture 3" descr="A graph with a line and dots&#10;&#10;Description automatically generated">
              <a:extLst>
                <a:ext uri="{FF2B5EF4-FFF2-40B4-BE49-F238E27FC236}">
                  <a16:creationId xmlns:a16="http://schemas.microsoft.com/office/drawing/2014/main" id="{E2FF9A7D-78FD-C959-7705-0921B0F39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14" y="1212576"/>
              <a:ext cx="7772400" cy="5573039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EBD287-DB42-8FE5-1A46-6B6B6987272C}"/>
                </a:ext>
              </a:extLst>
            </p:cNvPr>
            <p:cNvSpPr/>
            <p:nvPr/>
          </p:nvSpPr>
          <p:spPr>
            <a:xfrm rot="20425363">
              <a:off x="2984793" y="2530171"/>
              <a:ext cx="4961262" cy="77600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6407D5-B282-6AA4-E7FD-902D69AB9B55}"/>
                </a:ext>
              </a:extLst>
            </p:cNvPr>
            <p:cNvSpPr/>
            <p:nvPr/>
          </p:nvSpPr>
          <p:spPr>
            <a:xfrm rot="21170627">
              <a:off x="4144698" y="4880281"/>
              <a:ext cx="2320154" cy="73003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1F10D1-A864-8735-D743-15EEEF6D6A1D}"/>
                </a:ext>
              </a:extLst>
            </p:cNvPr>
            <p:cNvSpPr/>
            <p:nvPr/>
          </p:nvSpPr>
          <p:spPr>
            <a:xfrm>
              <a:off x="4029694" y="5891455"/>
              <a:ext cx="4346368" cy="1543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30E8A4-F862-AF5E-F124-5C634057C861}"/>
                </a:ext>
              </a:extLst>
            </p:cNvPr>
            <p:cNvSpPr txBox="1"/>
            <p:nvPr/>
          </p:nvSpPr>
          <p:spPr>
            <a:xfrm>
              <a:off x="4160323" y="1378830"/>
              <a:ext cx="2915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R" dirty="0"/>
                <a:t>INYECTIVIAD PARA LA CAPA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29707E-B01A-8C79-E66D-B2BBC0A0EDD9}"/>
                </a:ext>
              </a:extLst>
            </p:cNvPr>
            <p:cNvSpPr/>
            <p:nvPr/>
          </p:nvSpPr>
          <p:spPr>
            <a:xfrm>
              <a:off x="2820322" y="2107729"/>
              <a:ext cx="133085" cy="3704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A421E6-3D4B-7E30-2691-4AE4E016FB51}"/>
                </a:ext>
              </a:extLst>
            </p:cNvPr>
            <p:cNvSpPr txBox="1"/>
            <p:nvPr/>
          </p:nvSpPr>
          <p:spPr>
            <a:xfrm>
              <a:off x="5347854" y="2483234"/>
              <a:ext cx="625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R" dirty="0">
                  <a:solidFill>
                    <a:srgbClr val="0070C0"/>
                  </a:solidFill>
                </a:rPr>
                <a:t>ALTA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5AF955-16D6-EA46-E6BE-61F04800B2DB}"/>
                </a:ext>
              </a:extLst>
            </p:cNvPr>
            <p:cNvSpPr txBox="1"/>
            <p:nvPr/>
          </p:nvSpPr>
          <p:spPr>
            <a:xfrm>
              <a:off x="5357752" y="3953795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R" dirty="0">
                  <a:solidFill>
                    <a:srgbClr val="00B050"/>
                  </a:solidFill>
                </a:rPr>
                <a:t>NORMAL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AA88FD-D4EA-6E78-4BB4-C208C5B1E7CE}"/>
                </a:ext>
              </a:extLst>
            </p:cNvPr>
            <p:cNvSpPr txBox="1"/>
            <p:nvPr/>
          </p:nvSpPr>
          <p:spPr>
            <a:xfrm>
              <a:off x="4704608" y="5070076"/>
              <a:ext cx="645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R" dirty="0">
                  <a:solidFill>
                    <a:srgbClr val="FFC000"/>
                  </a:solidFill>
                </a:rPr>
                <a:t>BAJA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ABE5F1-0E19-A403-EB41-F84A0AD93C2A}"/>
                </a:ext>
              </a:extLst>
            </p:cNvPr>
            <p:cNvSpPr txBox="1"/>
            <p:nvPr/>
          </p:nvSpPr>
          <p:spPr>
            <a:xfrm>
              <a:off x="5820888" y="578259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R" dirty="0">
                  <a:solidFill>
                    <a:srgbClr val="FF0000"/>
                  </a:solidFill>
                </a:rPr>
                <a:t>NULA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163E488-8A58-7A1E-8785-1D835F831B07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84571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7A01C12-F3D3-5FF4-7D88-21EBDB466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306" r="9158" b="29495"/>
          <a:stretch/>
        </p:blipFill>
        <p:spPr>
          <a:xfrm>
            <a:off x="1534534" y="1810470"/>
            <a:ext cx="8990963" cy="3823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9BFE6-2CFB-F797-4854-96C7431BE9F4}"/>
              </a:ext>
            </a:extLst>
          </p:cNvPr>
          <p:cNvSpPr txBox="1"/>
          <p:nvPr/>
        </p:nvSpPr>
        <p:spPr>
          <a:xfrm>
            <a:off x="4136572" y="1287700"/>
            <a:ext cx="343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MAPA DE INYECTIVIDAD POR CAPA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03DFD-71BA-8E5F-CEC6-8A73808414AD}"/>
              </a:ext>
            </a:extLst>
          </p:cNvPr>
          <p:cNvSpPr/>
          <p:nvPr/>
        </p:nvSpPr>
        <p:spPr>
          <a:xfrm>
            <a:off x="6222498" y="512060"/>
            <a:ext cx="95002" cy="2671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FC0D6-4E97-AE15-8B6B-12E7E80FC563}"/>
              </a:ext>
            </a:extLst>
          </p:cNvPr>
          <p:cNvSpPr txBox="1"/>
          <p:nvPr/>
        </p:nvSpPr>
        <p:spPr>
          <a:xfrm>
            <a:off x="1583379" y="5657814"/>
            <a:ext cx="838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OPTMIZACIÓN: SE PUEDEN DETECTAR LAS CAPAS QUE ADMITEN MÁS DE LO ESPERADO </a:t>
            </a:r>
          </a:p>
          <a:p>
            <a:r>
              <a:rPr lang="en-AR" dirty="0"/>
              <a:t>Y QUE EN GENERAL DISMINUYEN LAS POSIBILIDADES DE  ADMISIÓN DE OTRAS CAPAS.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67D7A0-1A45-3F7F-2DA2-EC491B4D216C}"/>
              </a:ext>
            </a:extLst>
          </p:cNvPr>
          <p:cNvSpPr/>
          <p:nvPr/>
        </p:nvSpPr>
        <p:spPr>
          <a:xfrm>
            <a:off x="3873336" y="627414"/>
            <a:ext cx="95002" cy="2671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DD36E9-32C3-566E-E9A4-227F1278275F}"/>
              </a:ext>
            </a:extLst>
          </p:cNvPr>
          <p:cNvSpPr/>
          <p:nvPr/>
        </p:nvSpPr>
        <p:spPr>
          <a:xfrm>
            <a:off x="9237625" y="372354"/>
            <a:ext cx="95002" cy="2671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EB137-2A46-8709-8992-623B3F89EB68}"/>
              </a:ext>
            </a:extLst>
          </p:cNvPr>
          <p:cNvSpPr/>
          <p:nvPr/>
        </p:nvSpPr>
        <p:spPr>
          <a:xfrm>
            <a:off x="2531424" y="651165"/>
            <a:ext cx="95002" cy="2671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8967C-F693-6883-95B2-5610A5BC6D36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5662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C6F649-98D4-4C5D-8E88-476F37DFFCA0}"/>
              </a:ext>
            </a:extLst>
          </p:cNvPr>
          <p:cNvSpPr txBox="1"/>
          <p:nvPr/>
        </p:nvSpPr>
        <p:spPr>
          <a:xfrm>
            <a:off x="739126" y="1698317"/>
            <a:ext cx="9316308" cy="4407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AR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ecnología utilizada para el monitoreo de la inyección en proyectos EOR en Chubut. </a:t>
            </a:r>
          </a:p>
          <a:p>
            <a:pPr marL="742950" lvl="1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Grimbeek</a:t>
            </a:r>
          </a:p>
          <a:p>
            <a:pPr marL="742950" lvl="1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Trébol</a:t>
            </a: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endParaRPr lang="es-AR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s-AR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mediciones: </a:t>
            </a:r>
            <a:r>
              <a:rPr lang="es-AR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174</a:t>
            </a: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endParaRPr lang="es-AR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lang="es-A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Integración de datos obtenidos con información de producción y de subsuelo (controles, muestras, niveles, residuales de polímero) para evaluar las mallas y visualizar oportunidades de optimización:</a:t>
            </a:r>
          </a:p>
          <a:p>
            <a:pPr marL="800100" lvl="1" indent="-342900" algn="just">
              <a:lnSpc>
                <a:spcPct val="12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Barrer nuevas capas de petróleo.</a:t>
            </a:r>
            <a:endParaRPr lang="es-A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7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Disminuir el aporte de residual de polímero al proceso.</a:t>
            </a:r>
            <a:endParaRPr lang="es-A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endParaRPr lang="es-A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7000"/>
              </a:lnSpc>
              <a:buFont typeface="Arial" panose="020B0604020202020204" pitchFamily="34" charset="0"/>
              <a:buChar char="•"/>
            </a:pPr>
            <a:endParaRPr lang="es-A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BB341-E580-4C43-8AE6-B1D0603748C7}"/>
              </a:ext>
            </a:extLst>
          </p:cNvPr>
          <p:cNvSpPr txBox="1"/>
          <p:nvPr/>
        </p:nvSpPr>
        <p:spPr>
          <a:xfrm>
            <a:off x="739126" y="1087821"/>
            <a:ext cx="178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APLICACIONES</a:t>
            </a:r>
            <a:r>
              <a:rPr lang="es-A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2664C-BE2B-8D6C-8D7B-4D9BC6F97685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3857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D5BB341-E580-4C43-8AE6-B1D0603748C7}"/>
              </a:ext>
            </a:extLst>
          </p:cNvPr>
          <p:cNvSpPr txBox="1"/>
          <p:nvPr/>
        </p:nvSpPr>
        <p:spPr>
          <a:xfrm>
            <a:off x="612065" y="967124"/>
            <a:ext cx="7943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EJEMPLO DE APLICACIÓN PARA OPTIMIZACIÓN EN UN INYECTOR DE GBK</a:t>
            </a:r>
            <a:r>
              <a:rPr lang="es-AR" dirty="0"/>
              <a:t> </a:t>
            </a:r>
          </a:p>
        </p:txBody>
      </p:sp>
      <p:graphicFrame>
        <p:nvGraphicFramePr>
          <p:cNvPr id="6" name="Tabla 20">
            <a:extLst>
              <a:ext uri="{FF2B5EF4-FFF2-40B4-BE49-F238E27FC236}">
                <a16:creationId xmlns:a16="http://schemas.microsoft.com/office/drawing/2014/main" id="{9E8B9116-9AE3-4AE5-BDA4-C0F459404BF3}"/>
              </a:ext>
            </a:extLst>
          </p:cNvPr>
          <p:cNvGraphicFramePr>
            <a:graphicFrameLocks noGrp="1"/>
          </p:cNvGraphicFramePr>
          <p:nvPr/>
        </p:nvGraphicFramePr>
        <p:xfrm>
          <a:off x="7325195" y="1594492"/>
          <a:ext cx="3666651" cy="29769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66651">
                  <a:extLst>
                    <a:ext uri="{9D8B030D-6E8A-4147-A177-3AD203B41FA5}">
                      <a16:colId xmlns:a16="http://schemas.microsoft.com/office/drawing/2014/main" val="3136220448"/>
                    </a:ext>
                  </a:extLst>
                </a:gridCol>
              </a:tblGrid>
              <a:tr h="2976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Intervención con </a:t>
                      </a:r>
                      <a:r>
                        <a:rPr lang="es-AR" sz="1400" b="1" dirty="0" err="1">
                          <a:solidFill>
                            <a:schemeClr val="tx1"/>
                          </a:solidFill>
                        </a:rPr>
                        <a:t>pulling</a:t>
                      </a:r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 para aislar capa  (8/22)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1916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5F1264C-1658-4DF2-B965-ADDAA72AC0AA}"/>
              </a:ext>
            </a:extLst>
          </p:cNvPr>
          <p:cNvSpPr txBox="1"/>
          <p:nvPr/>
        </p:nvSpPr>
        <p:spPr>
          <a:xfrm>
            <a:off x="3412961" y="3278191"/>
            <a:ext cx="117942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88" i="1" dirty="0"/>
              <a:t>2022 - Pozo parado por alto aporte de residual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A55BF19-1F13-402A-AE4A-436C7987CA6C}"/>
              </a:ext>
            </a:extLst>
          </p:cNvPr>
          <p:cNvGrpSpPr/>
          <p:nvPr/>
        </p:nvGrpSpPr>
        <p:grpSpPr>
          <a:xfrm>
            <a:off x="6051535" y="2540259"/>
            <a:ext cx="5059176" cy="2537567"/>
            <a:chOff x="3694156" y="1870388"/>
            <a:chExt cx="5059176" cy="253756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230FB3C-1E49-4CDD-B377-5BA2255C8B16}"/>
                </a:ext>
              </a:extLst>
            </p:cNvPr>
            <p:cNvGrpSpPr/>
            <p:nvPr/>
          </p:nvGrpSpPr>
          <p:grpSpPr>
            <a:xfrm>
              <a:off x="3694156" y="1870388"/>
              <a:ext cx="5059176" cy="2537567"/>
              <a:chOff x="4084824" y="1124744"/>
              <a:chExt cx="5059176" cy="2537567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A2EA9D19-ECE2-47DD-A8F0-0FF1E844A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84824" y="1124744"/>
                <a:ext cx="5059176" cy="253756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0BAB711A-523E-421F-9B0F-7F3FF475514F}"/>
                  </a:ext>
                </a:extLst>
              </p:cNvPr>
              <p:cNvSpPr/>
              <p:nvPr/>
            </p:nvSpPr>
            <p:spPr>
              <a:xfrm>
                <a:off x="4094349" y="3557776"/>
                <a:ext cx="4981976" cy="78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7CAD06-639E-4D66-A956-D324948D6F80}"/>
                </a:ext>
              </a:extLst>
            </p:cNvPr>
            <p:cNvSpPr/>
            <p:nvPr/>
          </p:nvSpPr>
          <p:spPr>
            <a:xfrm>
              <a:off x="5278180" y="1896872"/>
              <a:ext cx="2220643" cy="96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951BC66-2878-4E2E-A133-3CD52B4B6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358" y="5498074"/>
          <a:ext cx="4581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81693" imgH="1152673" progId="Excel.Sheet.12">
                  <p:embed/>
                </p:oleObj>
              </mc:Choice>
              <mc:Fallback>
                <p:oleObj name="Worksheet" r:id="rId3" imgW="4581693" imgH="1152673" progId="Excel.Sheet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951BC66-2878-4E2E-A133-3CD52B4B6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358" y="5498074"/>
                        <a:ext cx="45815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EED1586-883B-49CA-9304-5A8AFD6D8092}"/>
              </a:ext>
            </a:extLst>
          </p:cNvPr>
          <p:cNvCxnSpPr>
            <a:cxnSpLocks/>
          </p:cNvCxnSpPr>
          <p:nvPr/>
        </p:nvCxnSpPr>
        <p:spPr>
          <a:xfrm flipV="1">
            <a:off x="10483456" y="1900634"/>
            <a:ext cx="0" cy="294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462745-DB99-430B-B1B3-4D54824B6159}"/>
              </a:ext>
            </a:extLst>
          </p:cNvPr>
          <p:cNvSpPr txBox="1"/>
          <p:nvPr/>
        </p:nvSpPr>
        <p:spPr>
          <a:xfrm>
            <a:off x="1393005" y="4415338"/>
            <a:ext cx="1719075" cy="95410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kern="0">
                <a:solidFill>
                  <a:prstClr val="black"/>
                </a:solidFill>
                <a:cs typeface="Arial" panose="020B0604020202020204" pitchFamily="34" charset="0"/>
              </a:rPr>
              <a:t>PRODUCCIÓN DE LA MALLA</a:t>
            </a:r>
          </a:p>
          <a:p>
            <a:pPr algn="ctr">
              <a:defRPr/>
            </a:pPr>
            <a:r>
              <a:rPr lang="es-AR" sz="2000" b="1" kern="0">
                <a:solidFill>
                  <a:prstClr val="black"/>
                </a:solidFill>
                <a:cs typeface="Arial" panose="020B0604020202020204" pitchFamily="34" charset="0"/>
              </a:rPr>
              <a:t>+ 21 %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D9E0A8-08DB-4A2B-B603-7CFE061AF749}"/>
              </a:ext>
            </a:extLst>
          </p:cNvPr>
          <p:cNvSpPr txBox="1"/>
          <p:nvPr/>
        </p:nvSpPr>
        <p:spPr>
          <a:xfrm>
            <a:off x="3468160" y="4415338"/>
            <a:ext cx="1719075" cy="95410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kern="0" dirty="0">
                <a:solidFill>
                  <a:prstClr val="black"/>
                </a:solidFill>
                <a:cs typeface="Arial" panose="020B0604020202020204" pitchFamily="34" charset="0"/>
              </a:rPr>
              <a:t>RESIDUAL DE LA MALLA</a:t>
            </a:r>
          </a:p>
          <a:p>
            <a:pPr algn="ctr">
              <a:defRPr/>
            </a:pPr>
            <a:r>
              <a:rPr lang="es-AR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- 18 %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8EDFC38D-4554-47B0-8460-09E1A4CAC1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25871" y="6082161"/>
            <a:ext cx="2132911" cy="4602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DD4C1C1E-B2C6-49F9-9824-D2304DD23E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50985" y="5211823"/>
            <a:ext cx="867733" cy="8572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a 20">
            <a:extLst>
              <a:ext uri="{FF2B5EF4-FFF2-40B4-BE49-F238E27FC236}">
                <a16:creationId xmlns:a16="http://schemas.microsoft.com/office/drawing/2014/main" id="{5C830B01-4DDA-40CA-8B99-DBF767D38DE2}"/>
              </a:ext>
            </a:extLst>
          </p:cNvPr>
          <p:cNvGraphicFramePr>
            <a:graphicFrameLocks noGrp="1"/>
          </p:cNvGraphicFramePr>
          <p:nvPr/>
        </p:nvGraphicFramePr>
        <p:xfrm>
          <a:off x="6597771" y="5523226"/>
          <a:ext cx="3788787" cy="63435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88787">
                  <a:extLst>
                    <a:ext uri="{9D8B030D-6E8A-4147-A177-3AD203B41FA5}">
                      <a16:colId xmlns:a16="http://schemas.microsoft.com/office/drawing/2014/main" val="3136220448"/>
                    </a:ext>
                  </a:extLst>
                </a:gridCol>
              </a:tblGrid>
              <a:tr h="634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</a:rPr>
                        <a:t>Admisión en capas poco barridas o incluso sin admisión previa (secundaria o terciaria)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19169"/>
                  </a:ext>
                </a:extLst>
              </a:tr>
            </a:tbl>
          </a:graphicData>
        </a:graphic>
      </p:graphicFrame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98889E7-9743-45F0-BF70-F7EAB12C4BAF}"/>
              </a:ext>
            </a:extLst>
          </p:cNvPr>
          <p:cNvCxnSpPr>
            <a:cxnSpLocks/>
          </p:cNvCxnSpPr>
          <p:nvPr/>
        </p:nvCxnSpPr>
        <p:spPr>
          <a:xfrm flipV="1">
            <a:off x="8971288" y="2397340"/>
            <a:ext cx="0" cy="2438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4B1DF4FA-BA2E-4215-B03D-25E308EBB71F}"/>
              </a:ext>
            </a:extLst>
          </p:cNvPr>
          <p:cNvGraphicFramePr>
            <a:graphicFrameLocks noGrp="1"/>
          </p:cNvGraphicFramePr>
          <p:nvPr/>
        </p:nvGraphicFramePr>
        <p:xfrm>
          <a:off x="6735763" y="2065237"/>
          <a:ext cx="3483285" cy="29769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483285">
                  <a:extLst>
                    <a:ext uri="{9D8B030D-6E8A-4147-A177-3AD203B41FA5}">
                      <a16:colId xmlns:a16="http://schemas.microsoft.com/office/drawing/2014/main" val="3136220448"/>
                    </a:ext>
                  </a:extLst>
                </a:gridCol>
              </a:tblGrid>
              <a:tr h="2976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Comienzo de inyección de polímero (11/19)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1916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533167EC-BCDC-4851-9802-4736AC6AEA97}"/>
              </a:ext>
            </a:extLst>
          </p:cNvPr>
          <p:cNvSpPr txBox="1"/>
          <p:nvPr/>
        </p:nvSpPr>
        <p:spPr>
          <a:xfrm>
            <a:off x="6216481" y="2696468"/>
            <a:ext cx="244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/>
              <a:t>Neta de productores asociados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41745DB-B313-4F55-8996-9DCC42CC2D22}"/>
              </a:ext>
            </a:extLst>
          </p:cNvPr>
          <p:cNvSpPr/>
          <p:nvPr/>
        </p:nvSpPr>
        <p:spPr>
          <a:xfrm>
            <a:off x="3037618" y="3229607"/>
            <a:ext cx="432048" cy="4320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DA427AB-432F-43CE-8904-778B774D18DD}"/>
              </a:ext>
            </a:extLst>
          </p:cNvPr>
          <p:cNvGrpSpPr/>
          <p:nvPr/>
        </p:nvGrpSpPr>
        <p:grpSpPr>
          <a:xfrm>
            <a:off x="1520408" y="1526364"/>
            <a:ext cx="3466468" cy="2741898"/>
            <a:chOff x="179512" y="635938"/>
            <a:chExt cx="3466468" cy="2741898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17371C51-10B1-4F63-8B5A-506C41533A3F}"/>
                </a:ext>
              </a:extLst>
            </p:cNvPr>
            <p:cNvGrpSpPr/>
            <p:nvPr/>
          </p:nvGrpSpPr>
          <p:grpSpPr>
            <a:xfrm>
              <a:off x="179512" y="635938"/>
              <a:ext cx="3466468" cy="2741898"/>
              <a:chOff x="179512" y="635938"/>
              <a:chExt cx="3466468" cy="2741898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EF9839A6-8D72-4084-9A2D-EA6BE4FC9E74}"/>
                  </a:ext>
                </a:extLst>
              </p:cNvPr>
              <p:cNvSpPr/>
              <p:nvPr/>
            </p:nvSpPr>
            <p:spPr>
              <a:xfrm>
                <a:off x="179512" y="635938"/>
                <a:ext cx="3466468" cy="27418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42212F76-E13C-4175-B751-C5D23ED1E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00" y="710836"/>
                <a:ext cx="3000375" cy="26670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112DB59-810D-42F7-AE34-36D2DD9FE9F7}"/>
                </a:ext>
              </a:extLst>
            </p:cNvPr>
            <p:cNvSpPr/>
            <p:nvPr/>
          </p:nvSpPr>
          <p:spPr>
            <a:xfrm>
              <a:off x="933948" y="1491592"/>
              <a:ext cx="432048" cy="432000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CFBF6F1-03F4-4586-B0CA-C68ECBA64071}"/>
                </a:ext>
              </a:extLst>
            </p:cNvPr>
            <p:cNvSpPr/>
            <p:nvPr/>
          </p:nvSpPr>
          <p:spPr>
            <a:xfrm>
              <a:off x="2070854" y="979806"/>
              <a:ext cx="432048" cy="432000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E342E1D-87AE-4A90-AC4E-E302397621EA}"/>
                </a:ext>
              </a:extLst>
            </p:cNvPr>
            <p:cNvSpPr/>
            <p:nvPr/>
          </p:nvSpPr>
          <p:spPr>
            <a:xfrm>
              <a:off x="1226027" y="654324"/>
              <a:ext cx="432048" cy="432000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1" name="Elipse 30">
            <a:extLst>
              <a:ext uri="{FF2B5EF4-FFF2-40B4-BE49-F238E27FC236}">
                <a16:creationId xmlns:a16="http://schemas.microsoft.com/office/drawing/2014/main" id="{0D1CD286-E658-432D-A26A-FCFC8392A753}"/>
              </a:ext>
            </a:extLst>
          </p:cNvPr>
          <p:cNvSpPr/>
          <p:nvPr/>
        </p:nvSpPr>
        <p:spPr>
          <a:xfrm>
            <a:off x="3066854" y="3143927"/>
            <a:ext cx="432048" cy="432000"/>
          </a:xfrm>
          <a:prstGeom prst="ellipse">
            <a:avLst/>
          </a:prstGeom>
          <a:solidFill>
            <a:srgbClr val="FF0000">
              <a:alpha val="16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5B86C-9EEE-8DF9-1E02-870694A289CC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6445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7AB36-473E-9919-3D3E-A30C1767D107}"/>
              </a:ext>
            </a:extLst>
          </p:cNvPr>
          <p:cNvSpPr txBox="1"/>
          <p:nvPr/>
        </p:nvSpPr>
        <p:spPr>
          <a:xfrm>
            <a:off x="3287689" y="1052736"/>
            <a:ext cx="65043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800" dirty="0"/>
              <a:t>Índice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Breve Reseña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Principio de Funcionamiento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Trazador Térmico y de Vibraciones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Determinación del perfil de admisión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Detección de anomalías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Análisis por capa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b="1" dirty="0"/>
              <a:t>Instalación y Operación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E1724-457D-DA1B-87DB-AFACCC3F5340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28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6713" r="5890" b="6027"/>
          <a:stretch/>
        </p:blipFill>
        <p:spPr>
          <a:xfrm>
            <a:off x="7608168" y="5373216"/>
            <a:ext cx="2736304" cy="1342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14530" r="8082" b="36071"/>
          <a:stretch/>
        </p:blipFill>
        <p:spPr>
          <a:xfrm>
            <a:off x="1847528" y="5727572"/>
            <a:ext cx="1944217" cy="8697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61704" r="8082" b="12824"/>
          <a:stretch/>
        </p:blipFill>
        <p:spPr>
          <a:xfrm>
            <a:off x="3586355" y="5965776"/>
            <a:ext cx="2113601" cy="48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D141B4-2FAC-4478-98D6-8492F0B4F820}"/>
              </a:ext>
            </a:extLst>
          </p:cNvPr>
          <p:cNvSpPr txBox="1"/>
          <p:nvPr/>
        </p:nvSpPr>
        <p:spPr>
          <a:xfrm>
            <a:off x="3287689" y="1052736"/>
            <a:ext cx="65043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800" dirty="0"/>
              <a:t>Índice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Breve Reseña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Principio de Funcionamiento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Trazador Térmico y de Vibraciones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Determinación del perfil de admisión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Detección de anomalías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Análisis por capa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/>
              <a:t>Instalación y Operación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F55E1E-0858-B620-A03E-AD7AB9B03FA9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52EFEC-8D22-475E-7F56-7964585C5D55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41129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4" name="Picture 3" descr="A truck with a crane&#10;&#10;Description automatically generated">
            <a:extLst>
              <a:ext uri="{FF2B5EF4-FFF2-40B4-BE49-F238E27FC236}">
                <a16:creationId xmlns:a16="http://schemas.microsoft.com/office/drawing/2014/main" id="{CC3E62A2-E436-F305-708E-8AEE0145E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85" y="1636859"/>
            <a:ext cx="7373290" cy="4857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4EDD6-F060-3ACE-73A2-CCF941F8F9D3}"/>
              </a:ext>
            </a:extLst>
          </p:cNvPr>
          <p:cNvSpPr txBox="1"/>
          <p:nvPr/>
        </p:nvSpPr>
        <p:spPr>
          <a:xfrm>
            <a:off x="1585311" y="987593"/>
            <a:ext cx="858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LA MEDICIÓN SE PUEDE COPLETAR EN MEDIA JORNADA, EN CONDICIONES NORMALES SE </a:t>
            </a:r>
          </a:p>
          <a:p>
            <a:r>
              <a:rPr lang="en-AR" dirty="0"/>
              <a:t>PUEDEN INTERVENIR 2 POZOS POR DÍA.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FBDF20-D2D2-8CBB-56F7-2108D85A8099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61985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6713" r="5890" b="6027"/>
          <a:stretch/>
        </p:blipFill>
        <p:spPr>
          <a:xfrm>
            <a:off x="7608168" y="5373216"/>
            <a:ext cx="2736304" cy="1342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14530" r="8082" b="36071"/>
          <a:stretch/>
        </p:blipFill>
        <p:spPr>
          <a:xfrm>
            <a:off x="1847528" y="5727572"/>
            <a:ext cx="1944217" cy="8697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61704" r="8082" b="12824"/>
          <a:stretch/>
        </p:blipFill>
        <p:spPr>
          <a:xfrm>
            <a:off x="3586355" y="5965776"/>
            <a:ext cx="2113601" cy="487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38AB6-5972-034C-E49F-015DF78E32E5}"/>
              </a:ext>
            </a:extLst>
          </p:cNvPr>
          <p:cNvSpPr txBox="1"/>
          <p:nvPr/>
        </p:nvSpPr>
        <p:spPr>
          <a:xfrm>
            <a:off x="1642756" y="522516"/>
            <a:ext cx="89375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CONCLUSIONES:</a:t>
            </a:r>
          </a:p>
          <a:p>
            <a:endParaRPr lang="en-AR" dirty="0"/>
          </a:p>
          <a:p>
            <a:r>
              <a:rPr lang="en-AR" dirty="0"/>
              <a:t>LOS SENSORES DISTRIBUIDOS PUEDEN UTILIZARSE PARA DETERMINAR</a:t>
            </a:r>
          </a:p>
          <a:p>
            <a:r>
              <a:rPr lang="en-AR" dirty="0"/>
              <a:t>LA DISTRIBUCIÓN DE CAUDALES EN INYECTORES DE POLÍMERO.</a:t>
            </a:r>
          </a:p>
          <a:p>
            <a:endParaRPr lang="en-AR" dirty="0"/>
          </a:p>
          <a:p>
            <a:r>
              <a:rPr lang="en-AR" dirty="0"/>
              <a:t>INTERCALANDO UN SLUG DE AGUA EN EL FLUJO DE POLÍMERO, SE GENERAN</a:t>
            </a:r>
          </a:p>
          <a:p>
            <a:r>
              <a:rPr lang="en-AR" dirty="0"/>
              <a:t>TRAZADORES TÉRMICOS Y VIBRACIONALES QUE PUEDEN SEGUIRSE PERMITIENDO OBTENER</a:t>
            </a:r>
          </a:p>
          <a:p>
            <a:r>
              <a:rPr lang="en-AR" dirty="0"/>
              <a:t>LA VELOCIDAD SUPERFICIAL DEL FLUIDO.</a:t>
            </a:r>
          </a:p>
          <a:p>
            <a:endParaRPr lang="en-AR" dirty="0"/>
          </a:p>
          <a:p>
            <a:r>
              <a:rPr lang="en-AR" dirty="0"/>
              <a:t>SE TIENEN DOS MEDICIONES INDEPENDIENTES QUE INCREMENTAN LA CONFIABILIDAD DE </a:t>
            </a:r>
          </a:p>
          <a:p>
            <a:r>
              <a:rPr lang="en-AR" dirty="0"/>
              <a:t>LA MEDICIÓN</a:t>
            </a:r>
          </a:p>
          <a:p>
            <a:endParaRPr lang="en-AR" dirty="0"/>
          </a:p>
          <a:p>
            <a:r>
              <a:rPr lang="en-AR" dirty="0"/>
              <a:t>SE DETECTAN ANOMALÍAS, YA SEA ERRORES EN EL REGISTRO DE LA INSTALACIÓN O PÉRDIDAS</a:t>
            </a:r>
          </a:p>
          <a:p>
            <a:endParaRPr lang="en-AR" dirty="0"/>
          </a:p>
          <a:p>
            <a:r>
              <a:rPr lang="en-AR" dirty="0"/>
              <a:t>SE PUEDE OPERAR EN FORMA SEGURA, EFECTUANDO DOS MEDICIONES DIARIAS.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CF978-212E-2B13-CBF0-795DE91F3392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2417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E3F8D89-E77B-8ED7-BE95-99D64D6586E9}"/>
              </a:ext>
            </a:extLst>
          </p:cNvPr>
          <p:cNvSpPr/>
          <p:nvPr/>
        </p:nvSpPr>
        <p:spPr>
          <a:xfrm>
            <a:off x="2379023" y="3586093"/>
            <a:ext cx="7956468" cy="67689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B1FE5-47F7-CA93-AD76-BDEC4628F140}"/>
              </a:ext>
            </a:extLst>
          </p:cNvPr>
          <p:cNvSpPr txBox="1"/>
          <p:nvPr/>
        </p:nvSpPr>
        <p:spPr>
          <a:xfrm>
            <a:off x="2485899" y="37642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1978E-776F-F443-AAFC-CC13F0F2297D}"/>
              </a:ext>
            </a:extLst>
          </p:cNvPr>
          <p:cNvSpPr txBox="1"/>
          <p:nvPr/>
        </p:nvSpPr>
        <p:spPr>
          <a:xfrm>
            <a:off x="3422069" y="37622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84368-9293-B9E1-717D-B9F37D2E7B89}"/>
              </a:ext>
            </a:extLst>
          </p:cNvPr>
          <p:cNvSpPr txBox="1"/>
          <p:nvPr/>
        </p:nvSpPr>
        <p:spPr>
          <a:xfrm>
            <a:off x="4607622" y="37602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F038B-BFBA-6BFB-6BF4-03FCF57DA665}"/>
              </a:ext>
            </a:extLst>
          </p:cNvPr>
          <p:cNvSpPr txBox="1"/>
          <p:nvPr/>
        </p:nvSpPr>
        <p:spPr>
          <a:xfrm>
            <a:off x="5496295" y="37701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62133-1F89-5009-8A00-1C806B063B5F}"/>
              </a:ext>
            </a:extLst>
          </p:cNvPr>
          <p:cNvSpPr txBox="1"/>
          <p:nvPr/>
        </p:nvSpPr>
        <p:spPr>
          <a:xfrm>
            <a:off x="7049976" y="3756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34121-639C-9954-2B62-04DCC32DDDB0}"/>
              </a:ext>
            </a:extLst>
          </p:cNvPr>
          <p:cNvSpPr txBox="1"/>
          <p:nvPr/>
        </p:nvSpPr>
        <p:spPr>
          <a:xfrm>
            <a:off x="7881258" y="3756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1284E-F892-859A-0011-5D676AC7F920}"/>
              </a:ext>
            </a:extLst>
          </p:cNvPr>
          <p:cNvSpPr txBox="1"/>
          <p:nvPr/>
        </p:nvSpPr>
        <p:spPr>
          <a:xfrm>
            <a:off x="9339945" y="37424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19260-9414-38FC-191E-1BD10783D6B6}"/>
              </a:ext>
            </a:extLst>
          </p:cNvPr>
          <p:cNvSpPr txBox="1"/>
          <p:nvPr/>
        </p:nvSpPr>
        <p:spPr>
          <a:xfrm>
            <a:off x="1524000" y="3039827"/>
            <a:ext cx="225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Plantéo del problema.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A8B7F-7699-3C27-FBEA-CDEB1386BB32}"/>
              </a:ext>
            </a:extLst>
          </p:cNvPr>
          <p:cNvSpPr txBox="1"/>
          <p:nvPr/>
        </p:nvSpPr>
        <p:spPr>
          <a:xfrm>
            <a:off x="2474026" y="4381739"/>
            <a:ext cx="2541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Creación del Laboratorio </a:t>
            </a:r>
          </a:p>
          <a:p>
            <a:r>
              <a:rPr lang="en-AR" dirty="0"/>
              <a:t>de Sensores Fotónicos.</a:t>
            </a:r>
          </a:p>
          <a:p>
            <a:r>
              <a:rPr lang="en-AR" dirty="0"/>
              <a:t>Y-TEC/CONICET/UNDAV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B31C0-B722-3194-F5E5-22C9188B0C56}"/>
              </a:ext>
            </a:extLst>
          </p:cNvPr>
          <p:cNvSpPr txBox="1"/>
          <p:nvPr/>
        </p:nvSpPr>
        <p:spPr>
          <a:xfrm>
            <a:off x="4075216" y="3049724"/>
            <a:ext cx="24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Piloto GBK.</a:t>
            </a:r>
          </a:p>
          <a:p>
            <a:r>
              <a:rPr lang="en-AR" dirty="0"/>
              <a:t>Instalación Permanente.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051378-F55C-FDBD-6F40-61CE2D7FB422}"/>
              </a:ext>
            </a:extLst>
          </p:cNvPr>
          <p:cNvSpPr txBox="1"/>
          <p:nvPr/>
        </p:nvSpPr>
        <p:spPr>
          <a:xfrm>
            <a:off x="5882246" y="444111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SUR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B599B-3CE5-6F09-ACE7-C37BF57D6E9E}"/>
              </a:ext>
            </a:extLst>
          </p:cNvPr>
          <p:cNvSpPr txBox="1"/>
          <p:nvPr/>
        </p:nvSpPr>
        <p:spPr>
          <a:xfrm>
            <a:off x="6230584" y="3756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325EC-2404-8C19-D520-F6AEDC2F3E43}"/>
              </a:ext>
            </a:extLst>
          </p:cNvPr>
          <p:cNvSpPr txBox="1"/>
          <p:nvPr/>
        </p:nvSpPr>
        <p:spPr>
          <a:xfrm>
            <a:off x="3462648" y="1790595"/>
            <a:ext cx="5743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Medición Distribución de Caudales</a:t>
            </a:r>
          </a:p>
          <a:p>
            <a:r>
              <a:rPr lang="en-AR" dirty="0"/>
              <a:t>Pozos de Gas con Condensado (EFO)</a:t>
            </a:r>
          </a:p>
          <a:p>
            <a:r>
              <a:rPr lang="en-AR" dirty="0"/>
              <a:t>Sistema De Prevención de Daños por Terceros (Restinga Alí)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67BF2-28A6-1E5B-CA1E-500B82F17738}"/>
              </a:ext>
            </a:extLst>
          </p:cNvPr>
          <p:cNvSpPr txBox="1"/>
          <p:nvPr/>
        </p:nvSpPr>
        <p:spPr>
          <a:xfrm>
            <a:off x="6379030" y="5211033"/>
            <a:ext cx="3080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1ra Camapaña en GBK </a:t>
            </a:r>
          </a:p>
          <a:p>
            <a:r>
              <a:rPr lang="en-AR" dirty="0"/>
              <a:t>Perfil de Inyección de Polímero</a:t>
            </a:r>
          </a:p>
          <a:p>
            <a:r>
              <a:rPr lang="en-AR" dirty="0"/>
              <a:t>10 Pozos.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78F0A-4495-9862-BEE8-24026CDE2BC3}"/>
              </a:ext>
            </a:extLst>
          </p:cNvPr>
          <p:cNvSpPr txBox="1"/>
          <p:nvPr/>
        </p:nvSpPr>
        <p:spPr>
          <a:xfrm>
            <a:off x="7623956" y="2928994"/>
            <a:ext cx="238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Servicio Mensualizado </a:t>
            </a:r>
          </a:p>
          <a:p>
            <a:r>
              <a:rPr lang="en-AR" dirty="0"/>
              <a:t>2 mediciones por día.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25385-E981-9CE5-7A8F-FAD906A53734}"/>
              </a:ext>
            </a:extLst>
          </p:cNvPr>
          <p:cNvSpPr txBox="1"/>
          <p:nvPr/>
        </p:nvSpPr>
        <p:spPr>
          <a:xfrm>
            <a:off x="8512626" y="4197673"/>
            <a:ext cx="210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Ampliación.</a:t>
            </a:r>
          </a:p>
          <a:p>
            <a:r>
              <a:rPr lang="en-AR" dirty="0"/>
              <a:t>Incorporación de </a:t>
            </a:r>
          </a:p>
          <a:p>
            <a:r>
              <a:rPr lang="en-AR" dirty="0"/>
              <a:t>un equipo dedicado.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E0393-F6E9-82FE-7908-657106956F2C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63607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" name="ZoneTexte 20">
            <a:extLst>
              <a:ext uri="{FF2B5EF4-FFF2-40B4-BE49-F238E27FC236}">
                <a16:creationId xmlns:a16="http://schemas.microsoft.com/office/drawing/2014/main" id="{21FBE9B7-E9EF-1CBE-0226-D3081A20E178}"/>
              </a:ext>
            </a:extLst>
          </p:cNvPr>
          <p:cNvSpPr txBox="1"/>
          <p:nvPr/>
        </p:nvSpPr>
        <p:spPr>
          <a:xfrm>
            <a:off x="2710371" y="1019600"/>
            <a:ext cx="658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Sensores </a:t>
            </a:r>
            <a:r>
              <a:rPr lang="es-AR" sz="2400" b="1" dirty="0"/>
              <a:t>Distribuidos</a:t>
            </a:r>
            <a:r>
              <a:rPr lang="es-AR" sz="2400" dirty="0"/>
              <a:t>: Principio de Funcionamiento</a:t>
            </a:r>
            <a:endParaRPr lang="en-CA" sz="2400" dirty="0"/>
          </a:p>
        </p:txBody>
      </p:sp>
      <p:sp>
        <p:nvSpPr>
          <p:cNvPr id="4" name="ZoneTexte 29">
            <a:extLst>
              <a:ext uri="{FF2B5EF4-FFF2-40B4-BE49-F238E27FC236}">
                <a16:creationId xmlns:a16="http://schemas.microsoft.com/office/drawing/2014/main" id="{4BF17E75-64E1-5264-536B-2B0C4C94A816}"/>
              </a:ext>
            </a:extLst>
          </p:cNvPr>
          <p:cNvSpPr txBox="1"/>
          <p:nvPr/>
        </p:nvSpPr>
        <p:spPr>
          <a:xfrm>
            <a:off x="1913568" y="2310678"/>
            <a:ext cx="845468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dirty="0"/>
              <a:t>La luz interactúa con el material que compone la fibra óptica (</a:t>
            </a:r>
            <a:r>
              <a:rPr lang="es-AR" sz="2200" dirty="0" err="1"/>
              <a:t>Scattering</a:t>
            </a:r>
            <a:r>
              <a:rPr lang="es-AR" sz="2200" dirty="0"/>
              <a:t>)</a:t>
            </a:r>
          </a:p>
          <a:p>
            <a:r>
              <a:rPr lang="es-AR" sz="2200" dirty="0"/>
              <a:t>A partir esta interacción se genera luz que codifica información </a:t>
            </a:r>
          </a:p>
          <a:p>
            <a:r>
              <a:rPr lang="es-AR" sz="2200" dirty="0"/>
              <a:t>del ambiente y que se propaga en sentido inverso (</a:t>
            </a:r>
            <a:r>
              <a:rPr lang="es-AR" sz="2200" dirty="0" err="1"/>
              <a:t>retrodispersada</a:t>
            </a:r>
            <a:r>
              <a:rPr lang="es-AR" sz="2200" dirty="0"/>
              <a:t>). </a:t>
            </a:r>
          </a:p>
          <a:p>
            <a:r>
              <a:rPr lang="es-AR" sz="2200" dirty="0"/>
              <a:t>Esto aporta información de cada porción de la fibra óptica:</a:t>
            </a:r>
          </a:p>
          <a:p>
            <a:r>
              <a:rPr lang="es-AR" sz="2200" dirty="0"/>
              <a:t>		SENSOR “CONTINUO” o DISTRIBUIDO</a:t>
            </a:r>
          </a:p>
        </p:txBody>
      </p:sp>
      <p:grpSp>
        <p:nvGrpSpPr>
          <p:cNvPr id="5" name="Groupe 31">
            <a:extLst>
              <a:ext uri="{FF2B5EF4-FFF2-40B4-BE49-F238E27FC236}">
                <a16:creationId xmlns:a16="http://schemas.microsoft.com/office/drawing/2014/main" id="{5A0D7AAE-33B4-5898-1F95-6DE2E168B3FD}"/>
              </a:ext>
            </a:extLst>
          </p:cNvPr>
          <p:cNvGrpSpPr/>
          <p:nvPr/>
        </p:nvGrpSpPr>
        <p:grpSpPr>
          <a:xfrm>
            <a:off x="2588335" y="4783802"/>
            <a:ext cx="6840760" cy="1080120"/>
            <a:chOff x="1115616" y="3435846"/>
            <a:chExt cx="6840760" cy="10801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FAEC43-6B2F-DA0A-7480-EDB4EA63D965}"/>
                </a:ext>
              </a:extLst>
            </p:cNvPr>
            <p:cNvSpPr/>
            <p:nvPr/>
          </p:nvSpPr>
          <p:spPr>
            <a:xfrm>
              <a:off x="1115616" y="3435846"/>
              <a:ext cx="6840760" cy="1080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D65278-2D36-B931-F67E-37EEAA200DB3}"/>
                </a:ext>
              </a:extLst>
            </p:cNvPr>
            <p:cNvSpPr/>
            <p:nvPr/>
          </p:nvSpPr>
          <p:spPr>
            <a:xfrm>
              <a:off x="1115616" y="3687874"/>
              <a:ext cx="6840760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1" name="Connecteur droit avec flèche 34">
            <a:extLst>
              <a:ext uri="{FF2B5EF4-FFF2-40B4-BE49-F238E27FC236}">
                <a16:creationId xmlns:a16="http://schemas.microsoft.com/office/drawing/2014/main" id="{E3345FC2-3202-422C-0E0D-385735137818}"/>
              </a:ext>
            </a:extLst>
          </p:cNvPr>
          <p:cNvCxnSpPr/>
          <p:nvPr/>
        </p:nvCxnSpPr>
        <p:spPr>
          <a:xfrm>
            <a:off x="3334430" y="5166835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35">
            <a:extLst>
              <a:ext uri="{FF2B5EF4-FFF2-40B4-BE49-F238E27FC236}">
                <a16:creationId xmlns:a16="http://schemas.microsoft.com/office/drawing/2014/main" id="{2719E1A0-BCFD-B164-F300-9E55C12113CE}"/>
              </a:ext>
            </a:extLst>
          </p:cNvPr>
          <p:cNvCxnSpPr/>
          <p:nvPr/>
        </p:nvCxnSpPr>
        <p:spPr>
          <a:xfrm>
            <a:off x="3766478" y="5166835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36">
            <a:extLst>
              <a:ext uri="{FF2B5EF4-FFF2-40B4-BE49-F238E27FC236}">
                <a16:creationId xmlns:a16="http://schemas.microsoft.com/office/drawing/2014/main" id="{460BF579-E27F-AB70-19EE-3AEB49E978F7}"/>
              </a:ext>
            </a:extLst>
          </p:cNvPr>
          <p:cNvCxnSpPr/>
          <p:nvPr/>
        </p:nvCxnSpPr>
        <p:spPr>
          <a:xfrm>
            <a:off x="4198526" y="5166835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37">
            <a:extLst>
              <a:ext uri="{FF2B5EF4-FFF2-40B4-BE49-F238E27FC236}">
                <a16:creationId xmlns:a16="http://schemas.microsoft.com/office/drawing/2014/main" id="{6CEA2293-DF51-B1D5-077D-0B8A841C7045}"/>
              </a:ext>
            </a:extLst>
          </p:cNvPr>
          <p:cNvCxnSpPr/>
          <p:nvPr/>
        </p:nvCxnSpPr>
        <p:spPr>
          <a:xfrm>
            <a:off x="4630574" y="5166835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38">
            <a:extLst>
              <a:ext uri="{FF2B5EF4-FFF2-40B4-BE49-F238E27FC236}">
                <a16:creationId xmlns:a16="http://schemas.microsoft.com/office/drawing/2014/main" id="{C9C215EE-DE6A-C230-A66E-E5715AB587E3}"/>
              </a:ext>
            </a:extLst>
          </p:cNvPr>
          <p:cNvCxnSpPr/>
          <p:nvPr/>
        </p:nvCxnSpPr>
        <p:spPr>
          <a:xfrm>
            <a:off x="5494670" y="516683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39">
            <a:extLst>
              <a:ext uri="{FF2B5EF4-FFF2-40B4-BE49-F238E27FC236}">
                <a16:creationId xmlns:a16="http://schemas.microsoft.com/office/drawing/2014/main" id="{1847CE45-137C-FA93-4D2C-F084325C645C}"/>
              </a:ext>
            </a:extLst>
          </p:cNvPr>
          <p:cNvCxnSpPr/>
          <p:nvPr/>
        </p:nvCxnSpPr>
        <p:spPr>
          <a:xfrm>
            <a:off x="6142742" y="5166835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e 40">
            <a:extLst>
              <a:ext uri="{FF2B5EF4-FFF2-40B4-BE49-F238E27FC236}">
                <a16:creationId xmlns:a16="http://schemas.microsoft.com/office/drawing/2014/main" id="{4F958AB9-1223-8BA2-4308-1087B9F97E76}"/>
              </a:ext>
            </a:extLst>
          </p:cNvPr>
          <p:cNvGrpSpPr/>
          <p:nvPr/>
        </p:nvGrpSpPr>
        <p:grpSpPr>
          <a:xfrm>
            <a:off x="3118406" y="5310851"/>
            <a:ext cx="5256584" cy="0"/>
            <a:chOff x="1619672" y="2211710"/>
            <a:chExt cx="5256584" cy="0"/>
          </a:xfrm>
        </p:grpSpPr>
        <p:grpSp>
          <p:nvGrpSpPr>
            <p:cNvPr id="18" name="Groupe 41">
              <a:extLst>
                <a:ext uri="{FF2B5EF4-FFF2-40B4-BE49-F238E27FC236}">
                  <a16:creationId xmlns:a16="http://schemas.microsoft.com/office/drawing/2014/main" id="{E7E50A05-5822-CC02-C7C5-2F75A039E33C}"/>
                </a:ext>
              </a:extLst>
            </p:cNvPr>
            <p:cNvGrpSpPr/>
            <p:nvPr/>
          </p:nvGrpSpPr>
          <p:grpSpPr>
            <a:xfrm>
              <a:off x="1619672" y="2211710"/>
              <a:ext cx="5256584" cy="0"/>
              <a:chOff x="1547664" y="1203598"/>
              <a:chExt cx="5256584" cy="0"/>
            </a:xfrm>
          </p:grpSpPr>
          <p:cxnSp>
            <p:nvCxnSpPr>
              <p:cNvPr id="25" name="Connecteur droit avec flèche 48">
                <a:extLst>
                  <a:ext uri="{FF2B5EF4-FFF2-40B4-BE49-F238E27FC236}">
                    <a16:creationId xmlns:a16="http://schemas.microsoft.com/office/drawing/2014/main" id="{ED49D4B2-403F-F498-D85B-5CD7C4497319}"/>
                  </a:ext>
                </a:extLst>
              </p:cNvPr>
              <p:cNvCxnSpPr/>
              <p:nvPr/>
            </p:nvCxnSpPr>
            <p:spPr>
              <a:xfrm>
                <a:off x="1547664" y="1203598"/>
                <a:ext cx="5256584" cy="0"/>
              </a:xfrm>
              <a:prstGeom prst="straightConnector1">
                <a:avLst/>
              </a:prstGeom>
              <a:ln w="76200"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49">
                <a:extLst>
                  <a:ext uri="{FF2B5EF4-FFF2-40B4-BE49-F238E27FC236}">
                    <a16:creationId xmlns:a16="http://schemas.microsoft.com/office/drawing/2014/main" id="{821BE984-B01C-3335-CE8E-3D9952ABCACE}"/>
                  </a:ext>
                </a:extLst>
              </p:cNvPr>
              <p:cNvCxnSpPr/>
              <p:nvPr/>
            </p:nvCxnSpPr>
            <p:spPr>
              <a:xfrm>
                <a:off x="1547664" y="1203598"/>
                <a:ext cx="279648" cy="0"/>
              </a:xfrm>
              <a:prstGeom prst="straightConnector1">
                <a:avLst/>
              </a:prstGeom>
              <a:ln w="76200"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cteur droit avec flèche 42">
              <a:extLst>
                <a:ext uri="{FF2B5EF4-FFF2-40B4-BE49-F238E27FC236}">
                  <a16:creationId xmlns:a16="http://schemas.microsoft.com/office/drawing/2014/main" id="{812632FC-830B-15B4-A45E-79F6A07E1ACB}"/>
                </a:ext>
              </a:extLst>
            </p:cNvPr>
            <p:cNvCxnSpPr/>
            <p:nvPr/>
          </p:nvCxnSpPr>
          <p:spPr>
            <a:xfrm>
              <a:off x="1763688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43">
              <a:extLst>
                <a:ext uri="{FF2B5EF4-FFF2-40B4-BE49-F238E27FC236}">
                  <a16:creationId xmlns:a16="http://schemas.microsoft.com/office/drawing/2014/main" id="{8B60A36E-C09D-6FA3-EEBE-1FD4A5DF584C}"/>
                </a:ext>
              </a:extLst>
            </p:cNvPr>
            <p:cNvCxnSpPr/>
            <p:nvPr/>
          </p:nvCxnSpPr>
          <p:spPr>
            <a:xfrm>
              <a:off x="2267744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44">
              <a:extLst>
                <a:ext uri="{FF2B5EF4-FFF2-40B4-BE49-F238E27FC236}">
                  <a16:creationId xmlns:a16="http://schemas.microsoft.com/office/drawing/2014/main" id="{5314F8CD-141C-AA30-CA45-08E33C6E3B0A}"/>
                </a:ext>
              </a:extLst>
            </p:cNvPr>
            <p:cNvCxnSpPr/>
            <p:nvPr/>
          </p:nvCxnSpPr>
          <p:spPr>
            <a:xfrm>
              <a:off x="3059832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45">
              <a:extLst>
                <a:ext uri="{FF2B5EF4-FFF2-40B4-BE49-F238E27FC236}">
                  <a16:creationId xmlns:a16="http://schemas.microsoft.com/office/drawing/2014/main" id="{A7FCD595-1596-7671-74E7-CA035B7F190F}"/>
                </a:ext>
              </a:extLst>
            </p:cNvPr>
            <p:cNvCxnSpPr/>
            <p:nvPr/>
          </p:nvCxnSpPr>
          <p:spPr>
            <a:xfrm>
              <a:off x="3851920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46">
              <a:extLst>
                <a:ext uri="{FF2B5EF4-FFF2-40B4-BE49-F238E27FC236}">
                  <a16:creationId xmlns:a16="http://schemas.microsoft.com/office/drawing/2014/main" id="{7D1132F3-DA16-A9A5-2A39-03D6D2F28D60}"/>
                </a:ext>
              </a:extLst>
            </p:cNvPr>
            <p:cNvCxnSpPr/>
            <p:nvPr/>
          </p:nvCxnSpPr>
          <p:spPr>
            <a:xfrm>
              <a:off x="4644008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47">
              <a:extLst>
                <a:ext uri="{FF2B5EF4-FFF2-40B4-BE49-F238E27FC236}">
                  <a16:creationId xmlns:a16="http://schemas.microsoft.com/office/drawing/2014/main" id="{22BDADC4-66F2-92F9-3A66-C13913A698F0}"/>
                </a:ext>
              </a:extLst>
            </p:cNvPr>
            <p:cNvCxnSpPr/>
            <p:nvPr/>
          </p:nvCxnSpPr>
          <p:spPr>
            <a:xfrm>
              <a:off x="5436096" y="2211710"/>
              <a:ext cx="279648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cteur droit avec flèche 50">
            <a:extLst>
              <a:ext uri="{FF2B5EF4-FFF2-40B4-BE49-F238E27FC236}">
                <a16:creationId xmlns:a16="http://schemas.microsoft.com/office/drawing/2014/main" id="{F7179CA8-DE19-CB3F-8458-77AE15A7F8BE}"/>
              </a:ext>
            </a:extLst>
          </p:cNvPr>
          <p:cNvCxnSpPr/>
          <p:nvPr/>
        </p:nvCxnSpPr>
        <p:spPr>
          <a:xfrm>
            <a:off x="7006838" y="5166835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30">
            <a:extLst>
              <a:ext uri="{FF2B5EF4-FFF2-40B4-BE49-F238E27FC236}">
                <a16:creationId xmlns:a16="http://schemas.microsoft.com/office/drawing/2014/main" id="{EB1E0840-9DF2-11B8-602A-9F6F6819014F}"/>
              </a:ext>
            </a:extLst>
          </p:cNvPr>
          <p:cNvSpPr txBox="1"/>
          <p:nvPr/>
        </p:nvSpPr>
        <p:spPr>
          <a:xfrm>
            <a:off x="5300038" y="5448285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Luz incidente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0" name="ZoneTexte 54">
            <a:extLst>
              <a:ext uri="{FF2B5EF4-FFF2-40B4-BE49-F238E27FC236}">
                <a16:creationId xmlns:a16="http://schemas.microsoft.com/office/drawing/2014/main" id="{E9C9EB8B-38D0-75C4-CB87-7669CE928F50}"/>
              </a:ext>
            </a:extLst>
          </p:cNvPr>
          <p:cNvSpPr txBox="1"/>
          <p:nvPr/>
        </p:nvSpPr>
        <p:spPr>
          <a:xfrm>
            <a:off x="5300039" y="4672386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Luz </a:t>
            </a:r>
            <a:r>
              <a:rPr lang="es-AR" dirty="0" err="1">
                <a:solidFill>
                  <a:srgbClr val="FF0000"/>
                </a:solidFill>
              </a:rPr>
              <a:t>retrodispersada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2140F0-7F0B-3C2D-606D-D0BDFE263DEB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922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grpSp>
        <p:nvGrpSpPr>
          <p:cNvPr id="3" name="Groupe 19">
            <a:extLst>
              <a:ext uri="{FF2B5EF4-FFF2-40B4-BE49-F238E27FC236}">
                <a16:creationId xmlns:a16="http://schemas.microsoft.com/office/drawing/2014/main" id="{B5314C01-0CD5-5F39-6755-97C1339F1427}"/>
              </a:ext>
            </a:extLst>
          </p:cNvPr>
          <p:cNvGrpSpPr/>
          <p:nvPr/>
        </p:nvGrpSpPr>
        <p:grpSpPr>
          <a:xfrm>
            <a:off x="2669434" y="2085747"/>
            <a:ext cx="288032" cy="432048"/>
            <a:chOff x="899592" y="1419622"/>
            <a:chExt cx="1728192" cy="504056"/>
          </a:xfrm>
          <a:effectLst/>
        </p:grpSpPr>
        <p:cxnSp>
          <p:nvCxnSpPr>
            <p:cNvPr id="4" name="Connecteur droit 9">
              <a:extLst>
                <a:ext uri="{FF2B5EF4-FFF2-40B4-BE49-F238E27FC236}">
                  <a16:creationId xmlns:a16="http://schemas.microsoft.com/office/drawing/2014/main" id="{F7B9301A-EE84-5D4A-F851-1FF71BA98EC2}"/>
                </a:ext>
              </a:extLst>
            </p:cNvPr>
            <p:cNvCxnSpPr/>
            <p:nvPr/>
          </p:nvCxnSpPr>
          <p:spPr>
            <a:xfrm>
              <a:off x="899592" y="1923678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11">
              <a:extLst>
                <a:ext uri="{FF2B5EF4-FFF2-40B4-BE49-F238E27FC236}">
                  <a16:creationId xmlns:a16="http://schemas.microsoft.com/office/drawing/2014/main" id="{1E241290-2646-7944-CAA4-A817E9C8D550}"/>
                </a:ext>
              </a:extLst>
            </p:cNvPr>
            <p:cNvCxnSpPr/>
            <p:nvPr/>
          </p:nvCxnSpPr>
          <p:spPr>
            <a:xfrm flipV="1">
              <a:off x="1331640" y="1419622"/>
              <a:ext cx="0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3">
              <a:extLst>
                <a:ext uri="{FF2B5EF4-FFF2-40B4-BE49-F238E27FC236}">
                  <a16:creationId xmlns:a16="http://schemas.microsoft.com/office/drawing/2014/main" id="{D44075F6-1B16-81D9-B63D-001188D606D1}"/>
                </a:ext>
              </a:extLst>
            </p:cNvPr>
            <p:cNvCxnSpPr/>
            <p:nvPr/>
          </p:nvCxnSpPr>
          <p:spPr>
            <a:xfrm>
              <a:off x="1331640" y="1419622"/>
              <a:ext cx="8640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17">
              <a:extLst>
                <a:ext uri="{FF2B5EF4-FFF2-40B4-BE49-F238E27FC236}">
                  <a16:creationId xmlns:a16="http://schemas.microsoft.com/office/drawing/2014/main" id="{183089F3-316F-3C9F-18BC-BC9D311113ED}"/>
                </a:ext>
              </a:extLst>
            </p:cNvPr>
            <p:cNvCxnSpPr/>
            <p:nvPr/>
          </p:nvCxnSpPr>
          <p:spPr>
            <a:xfrm flipV="1">
              <a:off x="2195736" y="1419622"/>
              <a:ext cx="0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8">
              <a:extLst>
                <a:ext uri="{FF2B5EF4-FFF2-40B4-BE49-F238E27FC236}">
                  <a16:creationId xmlns:a16="http://schemas.microsoft.com/office/drawing/2014/main" id="{FE95F87C-0B54-F798-8C7D-90E56A3F3F2A}"/>
                </a:ext>
              </a:extLst>
            </p:cNvPr>
            <p:cNvCxnSpPr/>
            <p:nvPr/>
          </p:nvCxnSpPr>
          <p:spPr>
            <a:xfrm>
              <a:off x="2195736" y="1923678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21">
            <a:extLst>
              <a:ext uri="{FF2B5EF4-FFF2-40B4-BE49-F238E27FC236}">
                <a16:creationId xmlns:a16="http://schemas.microsoft.com/office/drawing/2014/main" id="{FEDE25E5-6437-D8B2-E7AA-4E0D3CCA4CE7}"/>
              </a:ext>
            </a:extLst>
          </p:cNvPr>
          <p:cNvCxnSpPr/>
          <p:nvPr/>
        </p:nvCxnSpPr>
        <p:spPr>
          <a:xfrm>
            <a:off x="2669434" y="2517795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22">
            <a:extLst>
              <a:ext uri="{FF2B5EF4-FFF2-40B4-BE49-F238E27FC236}">
                <a16:creationId xmlns:a16="http://schemas.microsoft.com/office/drawing/2014/main" id="{FA088FE7-B440-592A-DB24-5B84DE1647CE}"/>
              </a:ext>
            </a:extLst>
          </p:cNvPr>
          <p:cNvCxnSpPr/>
          <p:nvPr/>
        </p:nvCxnSpPr>
        <p:spPr>
          <a:xfrm>
            <a:off x="2669434" y="5542131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rme libre 128">
            <a:extLst>
              <a:ext uri="{FF2B5EF4-FFF2-40B4-BE49-F238E27FC236}">
                <a16:creationId xmlns:a16="http://schemas.microsoft.com/office/drawing/2014/main" id="{A69596E2-6A7C-A485-67BD-9DC838308C6C}"/>
              </a:ext>
            </a:extLst>
          </p:cNvPr>
          <p:cNvSpPr/>
          <p:nvPr/>
        </p:nvSpPr>
        <p:spPr>
          <a:xfrm>
            <a:off x="2706343" y="4317995"/>
            <a:ext cx="6819900" cy="750962"/>
          </a:xfrm>
          <a:custGeom>
            <a:avLst/>
            <a:gdLst>
              <a:gd name="connsiteX0" fmla="*/ 0 w 6819900"/>
              <a:gd name="connsiteY0" fmla="*/ 0 h 752475"/>
              <a:gd name="connsiteX1" fmla="*/ 6819900 w 6819900"/>
              <a:gd name="connsiteY1" fmla="*/ 752475 h 752475"/>
              <a:gd name="connsiteX2" fmla="*/ 6819900 w 6819900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9900" h="752475">
                <a:moveTo>
                  <a:pt x="0" y="0"/>
                </a:moveTo>
                <a:lnTo>
                  <a:pt x="6819900" y="752475"/>
                </a:lnTo>
                <a:lnTo>
                  <a:pt x="6819900" y="75247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Connecteur droit 6">
            <a:extLst>
              <a:ext uri="{FF2B5EF4-FFF2-40B4-BE49-F238E27FC236}">
                <a16:creationId xmlns:a16="http://schemas.microsoft.com/office/drawing/2014/main" id="{4491EDFC-E837-67C2-444C-09E994954B3C}"/>
              </a:ext>
            </a:extLst>
          </p:cNvPr>
          <p:cNvCxnSpPr/>
          <p:nvPr/>
        </p:nvCxnSpPr>
        <p:spPr>
          <a:xfrm flipV="1">
            <a:off x="2669434" y="3957955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D04256-D16E-5660-3EFF-726269ED29A9}"/>
              </a:ext>
            </a:extLst>
          </p:cNvPr>
          <p:cNvSpPr txBox="1"/>
          <p:nvPr/>
        </p:nvSpPr>
        <p:spPr>
          <a:xfrm>
            <a:off x="9272779" y="249794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AR" dirty="0"/>
              <a:t> [m]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78B58-0CBC-9FC4-48E6-F2035A79DEC4}"/>
              </a:ext>
            </a:extLst>
          </p:cNvPr>
          <p:cNvSpPr txBox="1"/>
          <p:nvPr/>
        </p:nvSpPr>
        <p:spPr>
          <a:xfrm>
            <a:off x="9306430" y="559543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AR" dirty="0"/>
              <a:t> [seg]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8954E-345B-082F-4A7A-ADB98F4F393B}"/>
              </a:ext>
            </a:extLst>
          </p:cNvPr>
          <p:cNvSpPr txBox="1"/>
          <p:nvPr/>
        </p:nvSpPr>
        <p:spPr>
          <a:xfrm>
            <a:off x="5425175" y="277108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AR" dirty="0"/>
              <a:t>(t)=c*t/2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87AA04-4918-0E4D-4B0F-410438603BC0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3161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246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7C96F-BB6B-5421-57A4-187702BAB5E3}"/>
              </a:ext>
            </a:extLst>
          </p:cNvPr>
          <p:cNvSpPr txBox="1"/>
          <p:nvPr/>
        </p:nvSpPr>
        <p:spPr>
          <a:xfrm>
            <a:off x="3287689" y="1052736"/>
            <a:ext cx="65043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800" dirty="0"/>
              <a:t>Índice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Breve Reseña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Principio de Funcionamiento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b="1" dirty="0"/>
              <a:t>Trazador Térmico y de Vibraciones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Determinación del perfil de admisión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Detección de anomalías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Análisis por capa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R" sz="2800" dirty="0">
                <a:solidFill>
                  <a:schemeClr val="bg1">
                    <a:lumMod val="85000"/>
                  </a:schemeClr>
                </a:solidFill>
              </a:rPr>
              <a:t>Instalación y Operación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437B1-1704-91E4-ECF0-EEF8A806E0EC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17690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4" name="Picture 3" descr="A black and orange sign with text&#10;&#10;Description automatically generated">
            <a:extLst>
              <a:ext uri="{FF2B5EF4-FFF2-40B4-BE49-F238E27FC236}">
                <a16:creationId xmlns:a16="http://schemas.microsoft.com/office/drawing/2014/main" id="{953C1FF8-7076-51F5-0089-03ADCE8D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49" y="3122218"/>
            <a:ext cx="7213600" cy="115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E42B4-9AB8-0786-CCE8-B385C6FBC76B}"/>
              </a:ext>
            </a:extLst>
          </p:cNvPr>
          <p:cNvSpPr txBox="1"/>
          <p:nvPr/>
        </p:nvSpPr>
        <p:spPr>
          <a:xfrm>
            <a:off x="1619004" y="1553603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800" dirty="0"/>
              <a:t>Trazadores Térmicos y de Vibraciones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62CA5-9426-0344-D980-ABFD5DECE249}"/>
              </a:ext>
            </a:extLst>
          </p:cNvPr>
          <p:cNvSpPr txBox="1"/>
          <p:nvPr/>
        </p:nvSpPr>
        <p:spPr>
          <a:xfrm>
            <a:off x="1524001" y="4914320"/>
            <a:ext cx="933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sz="2400" dirty="0"/>
              <a:t>La interface entre polímero y agua posee contraste térmico y vibracional.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5BFD9-61D6-CE3B-4333-DCA7660F9F30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07706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B417BF7-3CCF-7A91-8376-781889FA0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08" y="959448"/>
            <a:ext cx="4013860" cy="5895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7520E8-0D50-A7E8-407D-6B97F3E17A49}"/>
              </a:ext>
            </a:extLst>
          </p:cNvPr>
          <p:cNvSpPr txBox="1"/>
          <p:nvPr/>
        </p:nvSpPr>
        <p:spPr>
          <a:xfrm>
            <a:off x="7105401" y="2349121"/>
            <a:ext cx="4631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R" sz="1000" dirty="0"/>
              <a:t>C3</a:t>
            </a:r>
          </a:p>
          <a:p>
            <a:r>
              <a:rPr lang="en-AR" sz="1000" dirty="0"/>
              <a:t>C2</a:t>
            </a:r>
          </a:p>
          <a:p>
            <a:endParaRPr lang="en-AR" sz="1000" dirty="0"/>
          </a:p>
          <a:p>
            <a:r>
              <a:rPr lang="en-AR" sz="1000" dirty="0"/>
              <a:t>C1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724A2-5371-BFED-05CB-34C1E2B6D2E6}"/>
              </a:ext>
            </a:extLst>
          </p:cNvPr>
          <p:cNvSpPr txBox="1"/>
          <p:nvPr/>
        </p:nvSpPr>
        <p:spPr>
          <a:xfrm>
            <a:off x="7210300" y="5980990"/>
            <a:ext cx="4631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R" sz="1000" dirty="0"/>
              <a:t>C3</a:t>
            </a:r>
          </a:p>
          <a:p>
            <a:r>
              <a:rPr lang="en-AR" sz="1000" dirty="0"/>
              <a:t>C2</a:t>
            </a:r>
          </a:p>
          <a:p>
            <a:endParaRPr lang="en-AR" sz="1000" dirty="0"/>
          </a:p>
          <a:p>
            <a:r>
              <a:rPr lang="en-AR" sz="1000" dirty="0"/>
              <a:t>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F682B-6F27-3453-064A-4300C2291FEA}"/>
              </a:ext>
            </a:extLst>
          </p:cNvPr>
          <p:cNvSpPr txBox="1"/>
          <p:nvPr/>
        </p:nvSpPr>
        <p:spPr>
          <a:xfrm>
            <a:off x="1690255" y="1600977"/>
            <a:ext cx="123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Trazador </a:t>
            </a:r>
          </a:p>
          <a:p>
            <a:r>
              <a:rPr lang="en-AR" dirty="0"/>
              <a:t>Vibracional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40612-D1C0-8FF3-B4F0-56D84F13D5FE}"/>
              </a:ext>
            </a:extLst>
          </p:cNvPr>
          <p:cNvSpPr txBox="1"/>
          <p:nvPr/>
        </p:nvSpPr>
        <p:spPr>
          <a:xfrm>
            <a:off x="1902032" y="5422852"/>
            <a:ext cx="104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Trazador </a:t>
            </a:r>
          </a:p>
          <a:p>
            <a:r>
              <a:rPr lang="en-AR" dirty="0"/>
              <a:t>Térmico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C4114-845B-13DB-9E8F-C227B5AAE23B}"/>
              </a:ext>
            </a:extLst>
          </p:cNvPr>
          <p:cNvSpPr txBox="1"/>
          <p:nvPr/>
        </p:nvSpPr>
        <p:spPr>
          <a:xfrm>
            <a:off x="7699168" y="2883512"/>
            <a:ext cx="296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 sz="2400" dirty="0"/>
              <a:t>Dos mediciones independientes de la velocidad superficial del fluido </a:t>
            </a:r>
          </a:p>
          <a:p>
            <a:r>
              <a:rPr lang="en-AR" sz="2400" dirty="0"/>
              <a:t>en todo el pozo</a:t>
            </a:r>
          </a:p>
        </p:txBody>
      </p:sp>
    </p:spTree>
    <p:extLst>
      <p:ext uri="{BB962C8B-B14F-4D97-AF65-F5344CB8AC3E}">
        <p14:creationId xmlns:p14="http://schemas.microsoft.com/office/powerpoint/2010/main" val="185838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FB0DC-51AD-397F-EC94-4B23755239F1}"/>
              </a:ext>
            </a:extLst>
          </p:cNvPr>
          <p:cNvSpPr/>
          <p:nvPr/>
        </p:nvSpPr>
        <p:spPr>
          <a:xfrm>
            <a:off x="9178168" y="14177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88F86-A14C-3A97-A346-B06AA5C42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23" y="1475732"/>
            <a:ext cx="6334945" cy="5115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8289C-F4A1-947E-9F0D-D1A4641A1544}"/>
              </a:ext>
            </a:extLst>
          </p:cNvPr>
          <p:cNvSpPr txBox="1"/>
          <p:nvPr/>
        </p:nvSpPr>
        <p:spPr>
          <a:xfrm>
            <a:off x="1424610" y="918014"/>
            <a:ext cx="549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R" dirty="0"/>
              <a:t>TRAZADOR VIBRACIONAL A LO LARGO DE TODO EL POZO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19E2-B886-6E0A-390B-33D724841D96}"/>
              </a:ext>
            </a:extLst>
          </p:cNvPr>
          <p:cNvSpPr/>
          <p:nvPr/>
        </p:nvSpPr>
        <p:spPr>
          <a:xfrm>
            <a:off x="10716344" y="0"/>
            <a:ext cx="1475656" cy="12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831216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42400</TotalTime>
  <Words>695</Words>
  <Application>Microsoft Macintosh PowerPoint</Application>
  <PresentationFormat>Widescreen</PresentationFormat>
  <Paragraphs>169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KUNIK, DARIO (Servicio Externo en YPF)</cp:lastModifiedBy>
  <cp:revision>6</cp:revision>
  <dcterms:created xsi:type="dcterms:W3CDTF">2023-06-09T16:18:01Z</dcterms:created>
  <dcterms:modified xsi:type="dcterms:W3CDTF">2023-11-07T10:53:57Z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8ef38c-4357-49c8-b2ae-c9cdaf411188_Enabled">
    <vt:lpwstr>true</vt:lpwstr>
  </property>
  <property fmtid="{D5CDD505-2E9C-101B-9397-08002B2CF9AE}" pid="3" name="MSIP_Label_228ef38c-4357-49c8-b2ae-c9cdaf411188_SetDate">
    <vt:lpwstr>2023-08-16T00:18:36Z</vt:lpwstr>
  </property>
  <property fmtid="{D5CDD505-2E9C-101B-9397-08002B2CF9AE}" pid="4" name="MSIP_Label_228ef38c-4357-49c8-b2ae-c9cdaf411188_Method">
    <vt:lpwstr>Privileged</vt:lpwstr>
  </property>
  <property fmtid="{D5CDD505-2E9C-101B-9397-08002B2CF9AE}" pid="5" name="MSIP_Label_228ef38c-4357-49c8-b2ae-c9cdaf411188_Name">
    <vt:lpwstr>Personal</vt:lpwstr>
  </property>
  <property fmtid="{D5CDD505-2E9C-101B-9397-08002B2CF9AE}" pid="6" name="MSIP_Label_228ef38c-4357-49c8-b2ae-c9cdaf411188_SiteId">
    <vt:lpwstr>038018c3-616c-4b46-ad9b-aa9007f701b5</vt:lpwstr>
  </property>
  <property fmtid="{D5CDD505-2E9C-101B-9397-08002B2CF9AE}" pid="7" name="MSIP_Label_228ef38c-4357-49c8-b2ae-c9cdaf411188_ActionId">
    <vt:lpwstr>f7f7be5f-d05c-49bf-8beb-7c4d237d52c1</vt:lpwstr>
  </property>
  <property fmtid="{D5CDD505-2E9C-101B-9397-08002B2CF9AE}" pid="8" name="MSIP_Label_228ef38c-4357-49c8-b2ae-c9cdaf411188_ContentBits">
    <vt:lpwstr>1</vt:lpwstr>
  </property>
  <property fmtid="{D5CDD505-2E9C-101B-9397-08002B2CF9AE}" pid="9" name="ClassificationContentMarkingHeaderLocations">
    <vt:lpwstr>Tema de Office:3</vt:lpwstr>
  </property>
  <property fmtid="{D5CDD505-2E9C-101B-9397-08002B2CF9AE}" pid="10" name="ClassificationContentMarkingHeaderText">
    <vt:lpwstr>Documento: Personal</vt:lpwstr>
  </property>
</Properties>
</file>