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85" r:id="rId3"/>
    <p:sldId id="281" r:id="rId4"/>
    <p:sldId id="282" r:id="rId5"/>
    <p:sldId id="259" r:id="rId6"/>
    <p:sldId id="284" r:id="rId7"/>
    <p:sldId id="261" r:id="rId8"/>
    <p:sldId id="260" r:id="rId9"/>
    <p:sldId id="286" r:id="rId10"/>
    <p:sldId id="275" r:id="rId11"/>
    <p:sldId id="276" r:id="rId12"/>
    <p:sldId id="277" r:id="rId13"/>
    <p:sldId id="278" r:id="rId14"/>
    <p:sldId id="264" r:id="rId15"/>
    <p:sldId id="279" r:id="rId16"/>
    <p:sldId id="262" r:id="rId17"/>
    <p:sldId id="273" r:id="rId18"/>
  </p:sldIdLst>
  <p:sldSz cx="12192000" cy="6858000"/>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81" d="100"/>
          <a:sy n="81" d="100"/>
        </p:scale>
        <p:origin x="31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8DE655-CDCE-4F69-8FDE-D46FA210EC8C}" type="datetimeFigureOut">
              <a:rPr lang="en-US" smtClean="0"/>
              <a:t>10/22/2023</a:t>
            </a:fld>
            <a:endParaRPr lang="en-U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04886A-6716-4550-8F65-A18A868B8DB2}" type="slidenum">
              <a:rPr lang="en-US" smtClean="0"/>
              <a:t>‹Nº›</a:t>
            </a:fld>
            <a:endParaRPr lang="en-US"/>
          </a:p>
        </p:txBody>
      </p:sp>
    </p:spTree>
    <p:extLst>
      <p:ext uri="{BB962C8B-B14F-4D97-AF65-F5344CB8AC3E}">
        <p14:creationId xmlns:p14="http://schemas.microsoft.com/office/powerpoint/2010/main" val="17745007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5"/>
          </p:nvPr>
        </p:nvSpPr>
        <p:spPr/>
        <p:txBody>
          <a:bodyPr/>
          <a:lstStyle/>
          <a:p>
            <a:fld id="{E704886A-6716-4550-8F65-A18A868B8DB2}" type="slidenum">
              <a:rPr lang="en-US" smtClean="0"/>
              <a:t>16</a:t>
            </a:fld>
            <a:endParaRPr lang="en-US"/>
          </a:p>
        </p:txBody>
      </p:sp>
    </p:spTree>
    <p:extLst>
      <p:ext uri="{BB962C8B-B14F-4D97-AF65-F5344CB8AC3E}">
        <p14:creationId xmlns:p14="http://schemas.microsoft.com/office/powerpoint/2010/main" val="14755987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s-ES"/>
              <a:t>Haga clic para modificar el estilo de título del patrón</a:t>
            </a:r>
            <a:endParaRPr lang="es-AR"/>
          </a:p>
        </p:txBody>
      </p:sp>
      <p:sp>
        <p:nvSpPr>
          <p:cNvPr id="3" name="Subtítulo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AR"/>
          </a:p>
        </p:txBody>
      </p:sp>
      <p:sp>
        <p:nvSpPr>
          <p:cNvPr id="4" name="Marcador de fecha 3"/>
          <p:cNvSpPr>
            <a:spLocks noGrp="1"/>
          </p:cNvSpPr>
          <p:nvPr>
            <p:ph type="dt" sz="half" idx="10"/>
          </p:nvPr>
        </p:nvSpPr>
        <p:spPr>
          <a:xfrm>
            <a:off x="838200" y="6356350"/>
            <a:ext cx="2743200" cy="365125"/>
          </a:xfrm>
          <a:prstGeom prst="rect">
            <a:avLst/>
          </a:prstGeom>
        </p:spPr>
        <p:txBody>
          <a:bodyPr/>
          <a:lstStyle/>
          <a:p>
            <a:fld id="{22BD588C-72C4-438A-84A1-D43A38B45BA8}" type="datetimeFigureOut">
              <a:rPr lang="es-AR" smtClean="0"/>
              <a:t>22/10/2023</a:t>
            </a:fld>
            <a:endParaRPr lang="es-AR"/>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p>
            <a:endParaRPr lang="es-AR"/>
          </a:p>
        </p:txBody>
      </p:sp>
      <p:sp>
        <p:nvSpPr>
          <p:cNvPr id="6" name="Marcador de número de diapositiva 5"/>
          <p:cNvSpPr>
            <a:spLocks noGrp="1"/>
          </p:cNvSpPr>
          <p:nvPr>
            <p:ph type="sldNum" sz="quarter" idx="12"/>
          </p:nvPr>
        </p:nvSpPr>
        <p:spPr>
          <a:xfrm>
            <a:off x="8610600" y="6356350"/>
            <a:ext cx="2743200" cy="365125"/>
          </a:xfrm>
          <a:prstGeom prst="rect">
            <a:avLst/>
          </a:prstGeom>
        </p:spPr>
        <p:txBody>
          <a:bodyPr/>
          <a:lstStyle/>
          <a:p>
            <a:fld id="{B183CCED-1C8F-46F0-A0B1-652142E86B5E}" type="slidenum">
              <a:rPr lang="es-AR" smtClean="0"/>
              <a:t>‹Nº›</a:t>
            </a:fld>
            <a:endParaRPr lang="es-AR"/>
          </a:p>
        </p:txBody>
      </p:sp>
    </p:spTree>
    <p:extLst>
      <p:ext uri="{BB962C8B-B14F-4D97-AF65-F5344CB8AC3E}">
        <p14:creationId xmlns:p14="http://schemas.microsoft.com/office/powerpoint/2010/main" val="26303291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AR"/>
          </a:p>
        </p:txBody>
      </p:sp>
      <p:sp>
        <p:nvSpPr>
          <p:cNvPr id="3" name="Marcador de texto vertical 2"/>
          <p:cNvSpPr>
            <a:spLocks noGrp="1"/>
          </p:cNvSpPr>
          <p:nvPr>
            <p:ph type="body" orient="vert" idx="1"/>
          </p:nvPr>
        </p:nvSpPr>
        <p:spPr>
          <a:xfrm>
            <a:off x="838200" y="1825625"/>
            <a:ext cx="10515600" cy="4351338"/>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p:cNvSpPr>
            <a:spLocks noGrp="1"/>
          </p:cNvSpPr>
          <p:nvPr>
            <p:ph type="dt" sz="half" idx="10"/>
          </p:nvPr>
        </p:nvSpPr>
        <p:spPr>
          <a:xfrm>
            <a:off x="838200" y="6356350"/>
            <a:ext cx="2743200" cy="365125"/>
          </a:xfrm>
          <a:prstGeom prst="rect">
            <a:avLst/>
          </a:prstGeom>
        </p:spPr>
        <p:txBody>
          <a:bodyPr/>
          <a:lstStyle/>
          <a:p>
            <a:fld id="{22BD588C-72C4-438A-84A1-D43A38B45BA8}" type="datetimeFigureOut">
              <a:rPr lang="es-AR" smtClean="0"/>
              <a:t>22/10/2023</a:t>
            </a:fld>
            <a:endParaRPr lang="es-AR"/>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p>
            <a:endParaRPr lang="es-AR"/>
          </a:p>
        </p:txBody>
      </p:sp>
      <p:sp>
        <p:nvSpPr>
          <p:cNvPr id="6" name="Marcador de número de diapositiva 5"/>
          <p:cNvSpPr>
            <a:spLocks noGrp="1"/>
          </p:cNvSpPr>
          <p:nvPr>
            <p:ph type="sldNum" sz="quarter" idx="12"/>
          </p:nvPr>
        </p:nvSpPr>
        <p:spPr>
          <a:xfrm>
            <a:off x="8610600" y="6356350"/>
            <a:ext cx="2743200" cy="365125"/>
          </a:xfrm>
          <a:prstGeom prst="rect">
            <a:avLst/>
          </a:prstGeom>
        </p:spPr>
        <p:txBody>
          <a:bodyPr/>
          <a:lstStyle/>
          <a:p>
            <a:fld id="{B183CCED-1C8F-46F0-A0B1-652142E86B5E}" type="slidenum">
              <a:rPr lang="es-AR" smtClean="0"/>
              <a:t>‹Nº›</a:t>
            </a:fld>
            <a:endParaRPr lang="es-AR"/>
          </a:p>
        </p:txBody>
      </p:sp>
    </p:spTree>
    <p:extLst>
      <p:ext uri="{BB962C8B-B14F-4D97-AF65-F5344CB8AC3E}">
        <p14:creationId xmlns:p14="http://schemas.microsoft.com/office/powerpoint/2010/main" val="22994893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a:prstGeom prst="rect">
            <a:avLst/>
          </a:prstGeom>
        </p:spPr>
        <p:txBody>
          <a:bodyPr vert="eaVert"/>
          <a:lstStyle/>
          <a:p>
            <a:r>
              <a:rPr lang="es-ES"/>
              <a:t>Haga clic para modificar el estilo de título del patrón</a:t>
            </a:r>
            <a:endParaRPr lang="es-AR"/>
          </a:p>
        </p:txBody>
      </p:sp>
      <p:sp>
        <p:nvSpPr>
          <p:cNvPr id="3" name="Marcador de texto vertical 2"/>
          <p:cNvSpPr>
            <a:spLocks noGrp="1"/>
          </p:cNvSpPr>
          <p:nvPr>
            <p:ph type="body" orient="vert" idx="1"/>
          </p:nvPr>
        </p:nvSpPr>
        <p:spPr>
          <a:xfrm>
            <a:off x="838200" y="365125"/>
            <a:ext cx="7734300" cy="5811838"/>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p:cNvSpPr>
            <a:spLocks noGrp="1"/>
          </p:cNvSpPr>
          <p:nvPr>
            <p:ph type="dt" sz="half" idx="10"/>
          </p:nvPr>
        </p:nvSpPr>
        <p:spPr>
          <a:xfrm>
            <a:off x="838200" y="6356350"/>
            <a:ext cx="2743200" cy="365125"/>
          </a:xfrm>
          <a:prstGeom prst="rect">
            <a:avLst/>
          </a:prstGeom>
        </p:spPr>
        <p:txBody>
          <a:bodyPr/>
          <a:lstStyle/>
          <a:p>
            <a:fld id="{22BD588C-72C4-438A-84A1-D43A38B45BA8}" type="datetimeFigureOut">
              <a:rPr lang="es-AR" smtClean="0"/>
              <a:t>22/10/2023</a:t>
            </a:fld>
            <a:endParaRPr lang="es-AR"/>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p>
            <a:endParaRPr lang="es-AR"/>
          </a:p>
        </p:txBody>
      </p:sp>
      <p:sp>
        <p:nvSpPr>
          <p:cNvPr id="6" name="Marcador de número de diapositiva 5"/>
          <p:cNvSpPr>
            <a:spLocks noGrp="1"/>
          </p:cNvSpPr>
          <p:nvPr>
            <p:ph type="sldNum" sz="quarter" idx="12"/>
          </p:nvPr>
        </p:nvSpPr>
        <p:spPr>
          <a:xfrm>
            <a:off x="8610600" y="6356350"/>
            <a:ext cx="2743200" cy="365125"/>
          </a:xfrm>
          <a:prstGeom prst="rect">
            <a:avLst/>
          </a:prstGeom>
        </p:spPr>
        <p:txBody>
          <a:bodyPr/>
          <a:lstStyle/>
          <a:p>
            <a:fld id="{B183CCED-1C8F-46F0-A0B1-652142E86B5E}" type="slidenum">
              <a:rPr lang="es-AR" smtClean="0"/>
              <a:t>‹Nº›</a:t>
            </a:fld>
            <a:endParaRPr lang="es-AR"/>
          </a:p>
        </p:txBody>
      </p:sp>
    </p:spTree>
    <p:extLst>
      <p:ext uri="{BB962C8B-B14F-4D97-AF65-F5344CB8AC3E}">
        <p14:creationId xmlns:p14="http://schemas.microsoft.com/office/powerpoint/2010/main" val="700112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AR"/>
          </a:p>
        </p:txBody>
      </p:sp>
      <p:sp>
        <p:nvSpPr>
          <p:cNvPr id="3" name="Marcador de contenido 2"/>
          <p:cNvSpPr>
            <a:spLocks noGrp="1"/>
          </p:cNvSpPr>
          <p:nvPr>
            <p:ph idx="1"/>
          </p:nvPr>
        </p:nvSpPr>
        <p:spPr>
          <a:xfrm>
            <a:off x="838200" y="1825625"/>
            <a:ext cx="10515600" cy="4351338"/>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p:cNvSpPr>
            <a:spLocks noGrp="1"/>
          </p:cNvSpPr>
          <p:nvPr>
            <p:ph type="dt" sz="half" idx="10"/>
          </p:nvPr>
        </p:nvSpPr>
        <p:spPr>
          <a:xfrm>
            <a:off x="838200" y="6356350"/>
            <a:ext cx="2743200" cy="365125"/>
          </a:xfrm>
          <a:prstGeom prst="rect">
            <a:avLst/>
          </a:prstGeom>
        </p:spPr>
        <p:txBody>
          <a:bodyPr/>
          <a:lstStyle/>
          <a:p>
            <a:fld id="{22BD588C-72C4-438A-84A1-D43A38B45BA8}" type="datetimeFigureOut">
              <a:rPr lang="es-AR" smtClean="0"/>
              <a:t>22/10/2023</a:t>
            </a:fld>
            <a:endParaRPr lang="es-AR"/>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p>
            <a:endParaRPr lang="es-AR"/>
          </a:p>
        </p:txBody>
      </p:sp>
      <p:sp>
        <p:nvSpPr>
          <p:cNvPr id="6" name="Marcador de número de diapositiva 5"/>
          <p:cNvSpPr>
            <a:spLocks noGrp="1"/>
          </p:cNvSpPr>
          <p:nvPr>
            <p:ph type="sldNum" sz="quarter" idx="12"/>
          </p:nvPr>
        </p:nvSpPr>
        <p:spPr>
          <a:xfrm>
            <a:off x="8610600" y="6356350"/>
            <a:ext cx="2743200" cy="365125"/>
          </a:xfrm>
          <a:prstGeom prst="rect">
            <a:avLst/>
          </a:prstGeom>
        </p:spPr>
        <p:txBody>
          <a:bodyPr/>
          <a:lstStyle/>
          <a:p>
            <a:fld id="{B183CCED-1C8F-46F0-A0B1-652142E86B5E}" type="slidenum">
              <a:rPr lang="es-AR" smtClean="0"/>
              <a:t>‹Nº›</a:t>
            </a:fld>
            <a:endParaRPr lang="es-AR"/>
          </a:p>
        </p:txBody>
      </p:sp>
    </p:spTree>
    <p:extLst>
      <p:ext uri="{BB962C8B-B14F-4D97-AF65-F5344CB8AC3E}">
        <p14:creationId xmlns:p14="http://schemas.microsoft.com/office/powerpoint/2010/main" val="36796851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a:prstGeom prst="rect">
            <a:avLst/>
          </a:prstGeom>
        </p:spPr>
        <p:txBody>
          <a:bodyPr anchor="b"/>
          <a:lstStyle>
            <a:lvl1pPr>
              <a:defRPr sz="6000"/>
            </a:lvl1pPr>
          </a:lstStyle>
          <a:p>
            <a:r>
              <a:rPr lang="es-ES"/>
              <a:t>Haga clic para modificar el estilo de título del patrón</a:t>
            </a:r>
            <a:endParaRPr lang="es-AR"/>
          </a:p>
        </p:txBody>
      </p:sp>
      <p:sp>
        <p:nvSpPr>
          <p:cNvPr id="3" name="Marcador de texto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a:xfrm>
            <a:off x="838200" y="6356350"/>
            <a:ext cx="2743200" cy="365125"/>
          </a:xfrm>
          <a:prstGeom prst="rect">
            <a:avLst/>
          </a:prstGeom>
        </p:spPr>
        <p:txBody>
          <a:bodyPr/>
          <a:lstStyle/>
          <a:p>
            <a:fld id="{22BD588C-72C4-438A-84A1-D43A38B45BA8}" type="datetimeFigureOut">
              <a:rPr lang="es-AR" smtClean="0"/>
              <a:t>22/10/2023</a:t>
            </a:fld>
            <a:endParaRPr lang="es-AR"/>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p>
            <a:endParaRPr lang="es-AR"/>
          </a:p>
        </p:txBody>
      </p:sp>
      <p:sp>
        <p:nvSpPr>
          <p:cNvPr id="6" name="Marcador de número de diapositiva 5"/>
          <p:cNvSpPr>
            <a:spLocks noGrp="1"/>
          </p:cNvSpPr>
          <p:nvPr>
            <p:ph type="sldNum" sz="quarter" idx="12"/>
          </p:nvPr>
        </p:nvSpPr>
        <p:spPr>
          <a:xfrm>
            <a:off x="8610600" y="6356350"/>
            <a:ext cx="2743200" cy="365125"/>
          </a:xfrm>
          <a:prstGeom prst="rect">
            <a:avLst/>
          </a:prstGeom>
        </p:spPr>
        <p:txBody>
          <a:bodyPr/>
          <a:lstStyle/>
          <a:p>
            <a:fld id="{B183CCED-1C8F-46F0-A0B1-652142E86B5E}" type="slidenum">
              <a:rPr lang="es-AR" smtClean="0"/>
              <a:t>‹Nº›</a:t>
            </a:fld>
            <a:endParaRPr lang="es-AR"/>
          </a:p>
        </p:txBody>
      </p:sp>
    </p:spTree>
    <p:extLst>
      <p:ext uri="{BB962C8B-B14F-4D97-AF65-F5344CB8AC3E}">
        <p14:creationId xmlns:p14="http://schemas.microsoft.com/office/powerpoint/2010/main" val="21421290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AR"/>
          </a:p>
        </p:txBody>
      </p:sp>
      <p:sp>
        <p:nvSpPr>
          <p:cNvPr id="3" name="Marcador de contenido 2"/>
          <p:cNvSpPr>
            <a:spLocks noGrp="1"/>
          </p:cNvSpPr>
          <p:nvPr>
            <p:ph sz="half" idx="1"/>
          </p:nvPr>
        </p:nvSpPr>
        <p:spPr>
          <a:xfrm>
            <a:off x="838200" y="1825625"/>
            <a:ext cx="5181600" cy="4351338"/>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contenido 3"/>
          <p:cNvSpPr>
            <a:spLocks noGrp="1"/>
          </p:cNvSpPr>
          <p:nvPr>
            <p:ph sz="half" idx="2"/>
          </p:nvPr>
        </p:nvSpPr>
        <p:spPr>
          <a:xfrm>
            <a:off x="6172200" y="1825625"/>
            <a:ext cx="5181600" cy="4351338"/>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Marcador de fecha 4"/>
          <p:cNvSpPr>
            <a:spLocks noGrp="1"/>
          </p:cNvSpPr>
          <p:nvPr>
            <p:ph type="dt" sz="half" idx="10"/>
          </p:nvPr>
        </p:nvSpPr>
        <p:spPr>
          <a:xfrm>
            <a:off x="838200" y="6356350"/>
            <a:ext cx="2743200" cy="365125"/>
          </a:xfrm>
          <a:prstGeom prst="rect">
            <a:avLst/>
          </a:prstGeom>
        </p:spPr>
        <p:txBody>
          <a:bodyPr/>
          <a:lstStyle/>
          <a:p>
            <a:fld id="{22BD588C-72C4-438A-84A1-D43A38B45BA8}" type="datetimeFigureOut">
              <a:rPr lang="es-AR" smtClean="0"/>
              <a:t>22/10/2023</a:t>
            </a:fld>
            <a:endParaRPr lang="es-AR"/>
          </a:p>
        </p:txBody>
      </p:sp>
      <p:sp>
        <p:nvSpPr>
          <p:cNvPr id="6" name="Marcador de pie de página 5"/>
          <p:cNvSpPr>
            <a:spLocks noGrp="1"/>
          </p:cNvSpPr>
          <p:nvPr>
            <p:ph type="ftr" sz="quarter" idx="11"/>
          </p:nvPr>
        </p:nvSpPr>
        <p:spPr>
          <a:xfrm>
            <a:off x="4038600" y="6356350"/>
            <a:ext cx="4114800" cy="365125"/>
          </a:xfrm>
          <a:prstGeom prst="rect">
            <a:avLst/>
          </a:prstGeom>
        </p:spPr>
        <p:txBody>
          <a:bodyPr/>
          <a:lstStyle/>
          <a:p>
            <a:endParaRPr lang="es-AR"/>
          </a:p>
        </p:txBody>
      </p:sp>
      <p:sp>
        <p:nvSpPr>
          <p:cNvPr id="7" name="Marcador de número de diapositiva 6"/>
          <p:cNvSpPr>
            <a:spLocks noGrp="1"/>
          </p:cNvSpPr>
          <p:nvPr>
            <p:ph type="sldNum" sz="quarter" idx="12"/>
          </p:nvPr>
        </p:nvSpPr>
        <p:spPr>
          <a:xfrm>
            <a:off x="8610600" y="6356350"/>
            <a:ext cx="2743200" cy="365125"/>
          </a:xfrm>
          <a:prstGeom prst="rect">
            <a:avLst/>
          </a:prstGeom>
        </p:spPr>
        <p:txBody>
          <a:bodyPr/>
          <a:lstStyle/>
          <a:p>
            <a:fld id="{B183CCED-1C8F-46F0-A0B1-652142E86B5E}" type="slidenum">
              <a:rPr lang="es-AR" smtClean="0"/>
              <a:t>‹Nº›</a:t>
            </a:fld>
            <a:endParaRPr lang="es-AR"/>
          </a:p>
        </p:txBody>
      </p:sp>
    </p:spTree>
    <p:extLst>
      <p:ext uri="{BB962C8B-B14F-4D97-AF65-F5344CB8AC3E}">
        <p14:creationId xmlns:p14="http://schemas.microsoft.com/office/powerpoint/2010/main" val="26272443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a:prstGeom prst="rect">
            <a:avLst/>
          </a:prstGeom>
        </p:spPr>
        <p:txBody>
          <a:bodyPr/>
          <a:lstStyle/>
          <a:p>
            <a:r>
              <a:rPr lang="es-ES"/>
              <a:t>Haga clic para modificar el estilo de título del patrón</a:t>
            </a:r>
            <a:endParaRPr lang="es-AR"/>
          </a:p>
        </p:txBody>
      </p:sp>
      <p:sp>
        <p:nvSpPr>
          <p:cNvPr id="3" name="Marcador de texto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Marcador de texto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7" name="Marcador de fecha 6"/>
          <p:cNvSpPr>
            <a:spLocks noGrp="1"/>
          </p:cNvSpPr>
          <p:nvPr>
            <p:ph type="dt" sz="half" idx="10"/>
          </p:nvPr>
        </p:nvSpPr>
        <p:spPr>
          <a:xfrm>
            <a:off x="838200" y="6356350"/>
            <a:ext cx="2743200" cy="365125"/>
          </a:xfrm>
          <a:prstGeom prst="rect">
            <a:avLst/>
          </a:prstGeom>
        </p:spPr>
        <p:txBody>
          <a:bodyPr/>
          <a:lstStyle/>
          <a:p>
            <a:fld id="{22BD588C-72C4-438A-84A1-D43A38B45BA8}" type="datetimeFigureOut">
              <a:rPr lang="es-AR" smtClean="0"/>
              <a:t>22/10/2023</a:t>
            </a:fld>
            <a:endParaRPr lang="es-AR"/>
          </a:p>
        </p:txBody>
      </p:sp>
      <p:sp>
        <p:nvSpPr>
          <p:cNvPr id="8" name="Marcador de pie de página 7"/>
          <p:cNvSpPr>
            <a:spLocks noGrp="1"/>
          </p:cNvSpPr>
          <p:nvPr>
            <p:ph type="ftr" sz="quarter" idx="11"/>
          </p:nvPr>
        </p:nvSpPr>
        <p:spPr>
          <a:xfrm>
            <a:off x="4038600" y="6356350"/>
            <a:ext cx="4114800" cy="365125"/>
          </a:xfrm>
          <a:prstGeom prst="rect">
            <a:avLst/>
          </a:prstGeom>
        </p:spPr>
        <p:txBody>
          <a:bodyPr/>
          <a:lstStyle/>
          <a:p>
            <a:endParaRPr lang="es-AR"/>
          </a:p>
        </p:txBody>
      </p:sp>
      <p:sp>
        <p:nvSpPr>
          <p:cNvPr id="9" name="Marcador de número de diapositiva 8"/>
          <p:cNvSpPr>
            <a:spLocks noGrp="1"/>
          </p:cNvSpPr>
          <p:nvPr>
            <p:ph type="sldNum" sz="quarter" idx="12"/>
          </p:nvPr>
        </p:nvSpPr>
        <p:spPr>
          <a:xfrm>
            <a:off x="8610600" y="6356350"/>
            <a:ext cx="2743200" cy="365125"/>
          </a:xfrm>
          <a:prstGeom prst="rect">
            <a:avLst/>
          </a:prstGeom>
        </p:spPr>
        <p:txBody>
          <a:bodyPr/>
          <a:lstStyle/>
          <a:p>
            <a:fld id="{B183CCED-1C8F-46F0-A0B1-652142E86B5E}" type="slidenum">
              <a:rPr lang="es-AR" smtClean="0"/>
              <a:t>‹Nº›</a:t>
            </a:fld>
            <a:endParaRPr lang="es-AR"/>
          </a:p>
        </p:txBody>
      </p:sp>
    </p:spTree>
    <p:extLst>
      <p:ext uri="{BB962C8B-B14F-4D97-AF65-F5344CB8AC3E}">
        <p14:creationId xmlns:p14="http://schemas.microsoft.com/office/powerpoint/2010/main" val="20169891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AR"/>
          </a:p>
        </p:txBody>
      </p:sp>
      <p:sp>
        <p:nvSpPr>
          <p:cNvPr id="3" name="Marcador de fecha 2"/>
          <p:cNvSpPr>
            <a:spLocks noGrp="1"/>
          </p:cNvSpPr>
          <p:nvPr>
            <p:ph type="dt" sz="half" idx="10"/>
          </p:nvPr>
        </p:nvSpPr>
        <p:spPr>
          <a:xfrm>
            <a:off x="838200" y="6356350"/>
            <a:ext cx="2743200" cy="365125"/>
          </a:xfrm>
          <a:prstGeom prst="rect">
            <a:avLst/>
          </a:prstGeom>
        </p:spPr>
        <p:txBody>
          <a:bodyPr/>
          <a:lstStyle/>
          <a:p>
            <a:fld id="{22BD588C-72C4-438A-84A1-D43A38B45BA8}" type="datetimeFigureOut">
              <a:rPr lang="es-AR" smtClean="0"/>
              <a:t>22/10/2023</a:t>
            </a:fld>
            <a:endParaRPr lang="es-AR"/>
          </a:p>
        </p:txBody>
      </p:sp>
      <p:sp>
        <p:nvSpPr>
          <p:cNvPr id="4" name="Marcador de pie de página 3"/>
          <p:cNvSpPr>
            <a:spLocks noGrp="1"/>
          </p:cNvSpPr>
          <p:nvPr>
            <p:ph type="ftr" sz="quarter" idx="11"/>
          </p:nvPr>
        </p:nvSpPr>
        <p:spPr>
          <a:xfrm>
            <a:off x="4038600" y="6356350"/>
            <a:ext cx="4114800" cy="365125"/>
          </a:xfrm>
          <a:prstGeom prst="rect">
            <a:avLst/>
          </a:prstGeom>
        </p:spPr>
        <p:txBody>
          <a:bodyPr/>
          <a:lstStyle/>
          <a:p>
            <a:endParaRPr lang="es-AR"/>
          </a:p>
        </p:txBody>
      </p:sp>
      <p:sp>
        <p:nvSpPr>
          <p:cNvPr id="5" name="Marcador de número de diapositiva 4"/>
          <p:cNvSpPr>
            <a:spLocks noGrp="1"/>
          </p:cNvSpPr>
          <p:nvPr>
            <p:ph type="sldNum" sz="quarter" idx="12"/>
          </p:nvPr>
        </p:nvSpPr>
        <p:spPr>
          <a:xfrm>
            <a:off x="8610600" y="6356350"/>
            <a:ext cx="2743200" cy="365125"/>
          </a:xfrm>
          <a:prstGeom prst="rect">
            <a:avLst/>
          </a:prstGeom>
        </p:spPr>
        <p:txBody>
          <a:bodyPr/>
          <a:lstStyle/>
          <a:p>
            <a:fld id="{B183CCED-1C8F-46F0-A0B1-652142E86B5E}" type="slidenum">
              <a:rPr lang="es-AR" smtClean="0"/>
              <a:t>‹Nº›</a:t>
            </a:fld>
            <a:endParaRPr lang="es-AR"/>
          </a:p>
        </p:txBody>
      </p:sp>
    </p:spTree>
    <p:extLst>
      <p:ext uri="{BB962C8B-B14F-4D97-AF65-F5344CB8AC3E}">
        <p14:creationId xmlns:p14="http://schemas.microsoft.com/office/powerpoint/2010/main" val="29507626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a:xfrm>
            <a:off x="838200" y="6356350"/>
            <a:ext cx="2743200" cy="365125"/>
          </a:xfrm>
          <a:prstGeom prst="rect">
            <a:avLst/>
          </a:prstGeom>
        </p:spPr>
        <p:txBody>
          <a:bodyPr/>
          <a:lstStyle/>
          <a:p>
            <a:fld id="{22BD588C-72C4-438A-84A1-D43A38B45BA8}" type="datetimeFigureOut">
              <a:rPr lang="es-AR" smtClean="0"/>
              <a:t>22/10/2023</a:t>
            </a:fld>
            <a:endParaRPr lang="es-AR"/>
          </a:p>
        </p:txBody>
      </p:sp>
      <p:sp>
        <p:nvSpPr>
          <p:cNvPr id="3" name="Marcador de pie de página 2"/>
          <p:cNvSpPr>
            <a:spLocks noGrp="1"/>
          </p:cNvSpPr>
          <p:nvPr>
            <p:ph type="ftr" sz="quarter" idx="11"/>
          </p:nvPr>
        </p:nvSpPr>
        <p:spPr>
          <a:xfrm>
            <a:off x="4038600" y="6356350"/>
            <a:ext cx="4114800" cy="365125"/>
          </a:xfrm>
          <a:prstGeom prst="rect">
            <a:avLst/>
          </a:prstGeom>
        </p:spPr>
        <p:txBody>
          <a:bodyPr/>
          <a:lstStyle/>
          <a:p>
            <a:endParaRPr lang="es-AR"/>
          </a:p>
        </p:txBody>
      </p:sp>
      <p:sp>
        <p:nvSpPr>
          <p:cNvPr id="4" name="Marcador de número de diapositiva 3"/>
          <p:cNvSpPr>
            <a:spLocks noGrp="1"/>
          </p:cNvSpPr>
          <p:nvPr>
            <p:ph type="sldNum" sz="quarter" idx="12"/>
          </p:nvPr>
        </p:nvSpPr>
        <p:spPr>
          <a:xfrm>
            <a:off x="8610600" y="6356350"/>
            <a:ext cx="2743200" cy="365125"/>
          </a:xfrm>
          <a:prstGeom prst="rect">
            <a:avLst/>
          </a:prstGeom>
        </p:spPr>
        <p:txBody>
          <a:bodyPr/>
          <a:lstStyle/>
          <a:p>
            <a:fld id="{B183CCED-1C8F-46F0-A0B1-652142E86B5E}" type="slidenum">
              <a:rPr lang="es-AR" smtClean="0"/>
              <a:t>‹Nº›</a:t>
            </a:fld>
            <a:endParaRPr lang="es-AR"/>
          </a:p>
        </p:txBody>
      </p:sp>
    </p:spTree>
    <p:extLst>
      <p:ext uri="{BB962C8B-B14F-4D97-AF65-F5344CB8AC3E}">
        <p14:creationId xmlns:p14="http://schemas.microsoft.com/office/powerpoint/2010/main" val="17458571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a:prstGeom prst="rect">
            <a:avLst/>
          </a:prstGeom>
        </p:spPr>
        <p:txBody>
          <a:bodyPr anchor="b"/>
          <a:lstStyle>
            <a:lvl1pPr>
              <a:defRPr sz="3200"/>
            </a:lvl1pPr>
          </a:lstStyle>
          <a:p>
            <a:r>
              <a:rPr lang="es-ES"/>
              <a:t>Haga clic para modificar el estilo de título del patrón</a:t>
            </a:r>
            <a:endParaRPr lang="es-AR"/>
          </a:p>
        </p:txBody>
      </p:sp>
      <p:sp>
        <p:nvSpPr>
          <p:cNvPr id="3" name="Marcador de contenido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texto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a:xfrm>
            <a:off x="838200" y="6356350"/>
            <a:ext cx="2743200" cy="365125"/>
          </a:xfrm>
          <a:prstGeom prst="rect">
            <a:avLst/>
          </a:prstGeom>
        </p:spPr>
        <p:txBody>
          <a:bodyPr/>
          <a:lstStyle/>
          <a:p>
            <a:fld id="{22BD588C-72C4-438A-84A1-D43A38B45BA8}" type="datetimeFigureOut">
              <a:rPr lang="es-AR" smtClean="0"/>
              <a:t>22/10/2023</a:t>
            </a:fld>
            <a:endParaRPr lang="es-AR"/>
          </a:p>
        </p:txBody>
      </p:sp>
      <p:sp>
        <p:nvSpPr>
          <p:cNvPr id="6" name="Marcador de pie de página 5"/>
          <p:cNvSpPr>
            <a:spLocks noGrp="1"/>
          </p:cNvSpPr>
          <p:nvPr>
            <p:ph type="ftr" sz="quarter" idx="11"/>
          </p:nvPr>
        </p:nvSpPr>
        <p:spPr>
          <a:xfrm>
            <a:off x="4038600" y="6356350"/>
            <a:ext cx="4114800" cy="365125"/>
          </a:xfrm>
          <a:prstGeom prst="rect">
            <a:avLst/>
          </a:prstGeom>
        </p:spPr>
        <p:txBody>
          <a:bodyPr/>
          <a:lstStyle/>
          <a:p>
            <a:endParaRPr lang="es-AR"/>
          </a:p>
        </p:txBody>
      </p:sp>
      <p:sp>
        <p:nvSpPr>
          <p:cNvPr id="7" name="Marcador de número de diapositiva 6"/>
          <p:cNvSpPr>
            <a:spLocks noGrp="1"/>
          </p:cNvSpPr>
          <p:nvPr>
            <p:ph type="sldNum" sz="quarter" idx="12"/>
          </p:nvPr>
        </p:nvSpPr>
        <p:spPr>
          <a:xfrm>
            <a:off x="8610600" y="6356350"/>
            <a:ext cx="2743200" cy="365125"/>
          </a:xfrm>
          <a:prstGeom prst="rect">
            <a:avLst/>
          </a:prstGeom>
        </p:spPr>
        <p:txBody>
          <a:bodyPr/>
          <a:lstStyle/>
          <a:p>
            <a:fld id="{B183CCED-1C8F-46F0-A0B1-652142E86B5E}" type="slidenum">
              <a:rPr lang="es-AR" smtClean="0"/>
              <a:t>‹Nº›</a:t>
            </a:fld>
            <a:endParaRPr lang="es-AR"/>
          </a:p>
        </p:txBody>
      </p:sp>
    </p:spTree>
    <p:extLst>
      <p:ext uri="{BB962C8B-B14F-4D97-AF65-F5344CB8AC3E}">
        <p14:creationId xmlns:p14="http://schemas.microsoft.com/office/powerpoint/2010/main" val="5142862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a:prstGeom prst="rect">
            <a:avLst/>
          </a:prstGeom>
        </p:spPr>
        <p:txBody>
          <a:bodyPr anchor="b"/>
          <a:lstStyle>
            <a:lvl1pPr>
              <a:defRPr sz="3200"/>
            </a:lvl1pPr>
          </a:lstStyle>
          <a:p>
            <a:r>
              <a:rPr lang="es-ES"/>
              <a:t>Haga clic para modificar el estilo de título del patrón</a:t>
            </a:r>
            <a:endParaRPr lang="es-AR"/>
          </a:p>
        </p:txBody>
      </p:sp>
      <p:sp>
        <p:nvSpPr>
          <p:cNvPr id="3" name="Marcador de posición de imagen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AR"/>
          </a:p>
        </p:txBody>
      </p:sp>
      <p:sp>
        <p:nvSpPr>
          <p:cNvPr id="4" name="Marcador de texto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a:xfrm>
            <a:off x="838200" y="6356350"/>
            <a:ext cx="2743200" cy="365125"/>
          </a:xfrm>
          <a:prstGeom prst="rect">
            <a:avLst/>
          </a:prstGeom>
        </p:spPr>
        <p:txBody>
          <a:bodyPr/>
          <a:lstStyle/>
          <a:p>
            <a:fld id="{22BD588C-72C4-438A-84A1-D43A38B45BA8}" type="datetimeFigureOut">
              <a:rPr lang="es-AR" smtClean="0"/>
              <a:t>22/10/2023</a:t>
            </a:fld>
            <a:endParaRPr lang="es-AR"/>
          </a:p>
        </p:txBody>
      </p:sp>
      <p:sp>
        <p:nvSpPr>
          <p:cNvPr id="6" name="Marcador de pie de página 5"/>
          <p:cNvSpPr>
            <a:spLocks noGrp="1"/>
          </p:cNvSpPr>
          <p:nvPr>
            <p:ph type="ftr" sz="quarter" idx="11"/>
          </p:nvPr>
        </p:nvSpPr>
        <p:spPr>
          <a:xfrm>
            <a:off x="4038600" y="6356350"/>
            <a:ext cx="4114800" cy="365125"/>
          </a:xfrm>
          <a:prstGeom prst="rect">
            <a:avLst/>
          </a:prstGeom>
        </p:spPr>
        <p:txBody>
          <a:bodyPr/>
          <a:lstStyle/>
          <a:p>
            <a:endParaRPr lang="es-AR"/>
          </a:p>
        </p:txBody>
      </p:sp>
      <p:sp>
        <p:nvSpPr>
          <p:cNvPr id="7" name="Marcador de número de diapositiva 6"/>
          <p:cNvSpPr>
            <a:spLocks noGrp="1"/>
          </p:cNvSpPr>
          <p:nvPr>
            <p:ph type="sldNum" sz="quarter" idx="12"/>
          </p:nvPr>
        </p:nvSpPr>
        <p:spPr>
          <a:xfrm>
            <a:off x="8610600" y="6356350"/>
            <a:ext cx="2743200" cy="365125"/>
          </a:xfrm>
          <a:prstGeom prst="rect">
            <a:avLst/>
          </a:prstGeom>
        </p:spPr>
        <p:txBody>
          <a:bodyPr/>
          <a:lstStyle/>
          <a:p>
            <a:fld id="{B183CCED-1C8F-46F0-A0B1-652142E86B5E}" type="slidenum">
              <a:rPr lang="es-AR" smtClean="0"/>
              <a:t>‹Nº›</a:t>
            </a:fld>
            <a:endParaRPr lang="es-AR"/>
          </a:p>
        </p:txBody>
      </p:sp>
    </p:spTree>
    <p:extLst>
      <p:ext uri="{BB962C8B-B14F-4D97-AF65-F5344CB8AC3E}">
        <p14:creationId xmlns:p14="http://schemas.microsoft.com/office/powerpoint/2010/main" val="24972844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Imagen 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30202" y="169830"/>
            <a:ext cx="11379200" cy="599643"/>
          </a:xfrm>
          <a:prstGeom prst="rect">
            <a:avLst/>
          </a:prstGeom>
        </p:spPr>
      </p:pic>
    </p:spTree>
    <p:extLst>
      <p:ext uri="{BB962C8B-B14F-4D97-AF65-F5344CB8AC3E}">
        <p14:creationId xmlns:p14="http://schemas.microsoft.com/office/powerpoint/2010/main" val="28776216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18753" y="1282535"/>
            <a:ext cx="11899075" cy="2766951"/>
          </a:xfrm>
        </p:spPr>
        <p:txBody>
          <a:bodyPr/>
          <a:lstStyle/>
          <a:p>
            <a:r>
              <a:rPr lang="en-US" sz="4800" b="1" dirty="0"/>
              <a:t>Case Histories of Flow regulator Valves with Fixed Regulators in Selective Injection Waterflooding to Improve Secondary Recovery in mature fields</a:t>
            </a:r>
            <a:endParaRPr lang="es-AR" sz="4800" dirty="0"/>
          </a:p>
        </p:txBody>
      </p:sp>
      <p:sp>
        <p:nvSpPr>
          <p:cNvPr id="4" name="Subtítulo 2"/>
          <p:cNvSpPr txBox="1">
            <a:spLocks noGrp="1"/>
          </p:cNvSpPr>
          <p:nvPr>
            <p:ph type="subTitle" idx="1"/>
          </p:nvPr>
        </p:nvSpPr>
        <p:spPr>
          <a:xfrm>
            <a:off x="807522" y="4458412"/>
            <a:ext cx="10640291" cy="586957"/>
          </a:xfrm>
          <a:prstGeom prst="rect">
            <a:avLst/>
          </a:prstGeom>
        </p:spPr>
        <p:txBody>
          <a:bodyPr vert="horz" lIns="91440" tIns="45720" rIns="91440" bIns="45720" rtlCol="0">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s-CO" b="1" dirty="0"/>
              <a:t>Jairo Zapata, John Gonzales, Camilo Gomez, Claudia Leal, (SIERRACOL); Juan P. Torne (JPT)</a:t>
            </a:r>
          </a:p>
        </p:txBody>
      </p:sp>
      <p:pic>
        <p:nvPicPr>
          <p:cNvPr id="6" name="Imagen 5"/>
          <p:cNvPicPr>
            <a:picLocks noChangeAspect="1"/>
          </p:cNvPicPr>
          <p:nvPr/>
        </p:nvPicPr>
        <p:blipFill>
          <a:blip r:embed="rId2"/>
          <a:stretch>
            <a:fillRect/>
          </a:stretch>
        </p:blipFill>
        <p:spPr>
          <a:xfrm>
            <a:off x="9089132" y="5546989"/>
            <a:ext cx="1296794" cy="638213"/>
          </a:xfrm>
          <a:prstGeom prst="rect">
            <a:avLst/>
          </a:prstGeom>
        </p:spPr>
      </p:pic>
      <p:pic>
        <p:nvPicPr>
          <p:cNvPr id="7" name="Picture 9">
            <a:extLst>
              <a:ext uri="{FF2B5EF4-FFF2-40B4-BE49-F238E27FC236}">
                <a16:creationId xmlns:a16="http://schemas.microsoft.com/office/drawing/2014/main" xmlns="" id="{2C76CC46-B05A-4E17-843E-06FB9FFBAB02}"/>
              </a:ext>
            </a:extLst>
          </p:cNvPr>
          <p:cNvPicPr>
            <a:picLocks noChangeAspect="1"/>
          </p:cNvPicPr>
          <p:nvPr/>
        </p:nvPicPr>
        <p:blipFill>
          <a:blip r:embed="rId3"/>
          <a:stretch>
            <a:fillRect/>
          </a:stretch>
        </p:blipFill>
        <p:spPr>
          <a:xfrm>
            <a:off x="1907854" y="5317406"/>
            <a:ext cx="1018225" cy="1097380"/>
          </a:xfrm>
          <a:prstGeom prst="rect">
            <a:avLst/>
          </a:prstGeom>
        </p:spPr>
      </p:pic>
    </p:spTree>
    <p:extLst>
      <p:ext uri="{BB962C8B-B14F-4D97-AF65-F5344CB8AC3E}">
        <p14:creationId xmlns:p14="http://schemas.microsoft.com/office/powerpoint/2010/main" val="888544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xmlns="" id="{7816C73D-59B3-4351-993B-5C7A479F3E6A}"/>
              </a:ext>
            </a:extLst>
          </p:cNvPr>
          <p:cNvSpPr txBox="1">
            <a:spLocks/>
          </p:cNvSpPr>
          <p:nvPr/>
        </p:nvSpPr>
        <p:spPr>
          <a:xfrm>
            <a:off x="300841" y="950027"/>
            <a:ext cx="11590317" cy="62939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dirty="0"/>
              <a:t>Phase 1 – Individual zone test</a:t>
            </a:r>
          </a:p>
        </p:txBody>
      </p:sp>
      <p:sp>
        <p:nvSpPr>
          <p:cNvPr id="6" name="CuadroTexto 5">
            <a:extLst>
              <a:ext uri="{FF2B5EF4-FFF2-40B4-BE49-F238E27FC236}">
                <a16:creationId xmlns:a16="http://schemas.microsoft.com/office/drawing/2014/main" xmlns="" id="{4A87C12D-707B-4583-993D-0132DED2F4BD}"/>
              </a:ext>
            </a:extLst>
          </p:cNvPr>
          <p:cNvSpPr txBox="1"/>
          <p:nvPr/>
        </p:nvSpPr>
        <p:spPr>
          <a:xfrm>
            <a:off x="878775" y="1638254"/>
            <a:ext cx="10747168" cy="3416320"/>
          </a:xfrm>
          <a:prstGeom prst="rect">
            <a:avLst/>
          </a:prstGeom>
          <a:noFill/>
        </p:spPr>
        <p:txBody>
          <a:bodyPr wrap="square" rtlCol="0">
            <a:spAutoFit/>
          </a:bodyPr>
          <a:lstStyle/>
          <a:p>
            <a:r>
              <a:rPr lang="en-US" sz="2400" dirty="0" err="1">
                <a:latin typeface="+mj-lt"/>
              </a:rPr>
              <a:t>Sierracol</a:t>
            </a:r>
            <a:r>
              <a:rPr lang="en-US" sz="2400" dirty="0">
                <a:latin typeface="+mj-lt"/>
              </a:rPr>
              <a:t> considers that the estimation of injection potential on each zone is relevant to understand injection performance. In order to acquire this information, the zones are tested individually. </a:t>
            </a:r>
          </a:p>
          <a:p>
            <a:endParaRPr lang="en-US" sz="2400" dirty="0">
              <a:latin typeface="+mj-lt"/>
            </a:endParaRPr>
          </a:p>
          <a:p>
            <a:r>
              <a:rPr lang="en-US" sz="2400" dirty="0">
                <a:latin typeface="+mj-lt"/>
              </a:rPr>
              <a:t>The zones out of the study should be isolated installing Dummy valve in their side pocket mandrels to allow injection through the mandrel of interest. </a:t>
            </a:r>
          </a:p>
          <a:p>
            <a:endParaRPr lang="en-US" sz="2400" dirty="0">
              <a:latin typeface="+mj-lt"/>
            </a:endParaRPr>
          </a:p>
          <a:p>
            <a:endParaRPr lang="en-US" sz="2400" dirty="0">
              <a:latin typeface="+mj-lt"/>
            </a:endParaRPr>
          </a:p>
          <a:p>
            <a:endParaRPr lang="en-US" sz="2400" dirty="0">
              <a:latin typeface="+mj-lt"/>
            </a:endParaRPr>
          </a:p>
        </p:txBody>
      </p:sp>
      <p:pic>
        <p:nvPicPr>
          <p:cNvPr id="7" name="Picture 12">
            <a:extLst>
              <a:ext uri="{FF2B5EF4-FFF2-40B4-BE49-F238E27FC236}">
                <a16:creationId xmlns:a16="http://schemas.microsoft.com/office/drawing/2014/main" xmlns="" id="{9BF2FD3C-0600-458C-B07D-D9AC5D13086E}"/>
              </a:ext>
            </a:extLst>
          </p:cNvPr>
          <p:cNvPicPr>
            <a:picLocks noChangeAspect="1"/>
          </p:cNvPicPr>
          <p:nvPr/>
        </p:nvPicPr>
        <p:blipFill rotWithShape="1">
          <a:blip r:embed="rId2"/>
          <a:srcRect r="47412"/>
          <a:stretch/>
        </p:blipFill>
        <p:spPr>
          <a:xfrm>
            <a:off x="3051958" y="4006759"/>
            <a:ext cx="3538847" cy="2765223"/>
          </a:xfrm>
          <a:prstGeom prst="rect">
            <a:avLst/>
          </a:prstGeom>
        </p:spPr>
      </p:pic>
      <p:sp>
        <p:nvSpPr>
          <p:cNvPr id="8" name="CuadroTexto 7">
            <a:extLst>
              <a:ext uri="{FF2B5EF4-FFF2-40B4-BE49-F238E27FC236}">
                <a16:creationId xmlns:a16="http://schemas.microsoft.com/office/drawing/2014/main" xmlns="" id="{69F0C60F-40B1-4DF5-8F7F-6D960CB66046}"/>
              </a:ext>
            </a:extLst>
          </p:cNvPr>
          <p:cNvSpPr txBox="1"/>
          <p:nvPr/>
        </p:nvSpPr>
        <p:spPr>
          <a:xfrm>
            <a:off x="6745183" y="5113409"/>
            <a:ext cx="3289465" cy="954107"/>
          </a:xfrm>
          <a:prstGeom prst="rect">
            <a:avLst/>
          </a:prstGeom>
          <a:noFill/>
        </p:spPr>
        <p:txBody>
          <a:bodyPr wrap="square" rtlCol="0">
            <a:spAutoFit/>
          </a:bodyPr>
          <a:lstStyle/>
          <a:p>
            <a:r>
              <a:rPr lang="en-US" sz="1400" dirty="0">
                <a:latin typeface="+mj-lt"/>
              </a:rPr>
              <a:t>Gray color represents the installation of Dummy valve</a:t>
            </a:r>
          </a:p>
          <a:p>
            <a:endParaRPr lang="en-US" sz="1400" dirty="0">
              <a:latin typeface="+mj-lt"/>
            </a:endParaRPr>
          </a:p>
          <a:p>
            <a:r>
              <a:rPr lang="en-US" sz="1400" dirty="0">
                <a:latin typeface="+mj-lt"/>
              </a:rPr>
              <a:t>Blue color zone of study</a:t>
            </a:r>
          </a:p>
        </p:txBody>
      </p:sp>
    </p:spTree>
    <p:extLst>
      <p:ext uri="{BB962C8B-B14F-4D97-AF65-F5344CB8AC3E}">
        <p14:creationId xmlns:p14="http://schemas.microsoft.com/office/powerpoint/2010/main" val="29392934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xmlns="" id="{7816C73D-59B3-4351-993B-5C7A479F3E6A}"/>
              </a:ext>
            </a:extLst>
          </p:cNvPr>
          <p:cNvSpPr txBox="1">
            <a:spLocks/>
          </p:cNvSpPr>
          <p:nvPr/>
        </p:nvSpPr>
        <p:spPr>
          <a:xfrm>
            <a:off x="300841" y="950027"/>
            <a:ext cx="11590317" cy="62939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dirty="0"/>
              <a:t>Phase 2 – Cumulative injection test</a:t>
            </a:r>
          </a:p>
        </p:txBody>
      </p:sp>
      <p:sp>
        <p:nvSpPr>
          <p:cNvPr id="6" name="CuadroTexto 5">
            <a:extLst>
              <a:ext uri="{FF2B5EF4-FFF2-40B4-BE49-F238E27FC236}">
                <a16:creationId xmlns:a16="http://schemas.microsoft.com/office/drawing/2014/main" xmlns="" id="{4A87C12D-707B-4583-993D-0132DED2F4BD}"/>
              </a:ext>
            </a:extLst>
          </p:cNvPr>
          <p:cNvSpPr txBox="1"/>
          <p:nvPr/>
        </p:nvSpPr>
        <p:spPr>
          <a:xfrm>
            <a:off x="878775" y="1743062"/>
            <a:ext cx="10747168" cy="3046988"/>
          </a:xfrm>
          <a:prstGeom prst="rect">
            <a:avLst/>
          </a:prstGeom>
          <a:noFill/>
        </p:spPr>
        <p:txBody>
          <a:bodyPr wrap="square" rtlCol="0">
            <a:spAutoFit/>
          </a:bodyPr>
          <a:lstStyle/>
          <a:p>
            <a:r>
              <a:rPr lang="en-US" sz="2400" dirty="0">
                <a:latin typeface="+mj-lt"/>
              </a:rPr>
              <a:t>The next step is the installation of the selected valves and the measurement of flow rate after each one of the them has been installed. The assumption is that the flow rate should increase within each installation and the difference between the last measurement and the previous measurement corresponds to the flow rate in the last zone where the valve is being installed. Hence the name cumulative test. </a:t>
            </a:r>
          </a:p>
          <a:p>
            <a:endParaRPr lang="en-US" sz="2400" dirty="0">
              <a:latin typeface="+mj-lt"/>
            </a:endParaRPr>
          </a:p>
          <a:p>
            <a:endParaRPr lang="en-US" sz="2400" dirty="0">
              <a:latin typeface="+mj-lt"/>
            </a:endParaRPr>
          </a:p>
          <a:p>
            <a:endParaRPr lang="en-US" sz="2400" dirty="0">
              <a:latin typeface="+mj-lt"/>
            </a:endParaRPr>
          </a:p>
        </p:txBody>
      </p:sp>
      <p:pic>
        <p:nvPicPr>
          <p:cNvPr id="11" name="Imagen 10">
            <a:extLst>
              <a:ext uri="{FF2B5EF4-FFF2-40B4-BE49-F238E27FC236}">
                <a16:creationId xmlns:a16="http://schemas.microsoft.com/office/drawing/2014/main" xmlns="" id="{3E2E9BBD-C049-4D1B-B088-451A32935AAD}"/>
              </a:ext>
            </a:extLst>
          </p:cNvPr>
          <p:cNvPicPr>
            <a:picLocks noChangeAspect="1"/>
          </p:cNvPicPr>
          <p:nvPr/>
        </p:nvPicPr>
        <p:blipFill>
          <a:blip r:embed="rId2"/>
          <a:stretch>
            <a:fillRect/>
          </a:stretch>
        </p:blipFill>
        <p:spPr>
          <a:xfrm>
            <a:off x="3800907" y="3703990"/>
            <a:ext cx="5248091" cy="2993877"/>
          </a:xfrm>
          <a:prstGeom prst="rect">
            <a:avLst/>
          </a:prstGeom>
        </p:spPr>
      </p:pic>
      <p:sp>
        <p:nvSpPr>
          <p:cNvPr id="2" name="Rectángulo 1">
            <a:extLst>
              <a:ext uri="{FF2B5EF4-FFF2-40B4-BE49-F238E27FC236}">
                <a16:creationId xmlns:a16="http://schemas.microsoft.com/office/drawing/2014/main" xmlns="" id="{57D8288B-021E-4B1C-B60E-5946300BC4F6}"/>
              </a:ext>
            </a:extLst>
          </p:cNvPr>
          <p:cNvSpPr/>
          <p:nvPr/>
        </p:nvSpPr>
        <p:spPr>
          <a:xfrm>
            <a:off x="6697681" y="3859481"/>
            <a:ext cx="1425039" cy="201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uadroTexto 11">
            <a:extLst>
              <a:ext uri="{FF2B5EF4-FFF2-40B4-BE49-F238E27FC236}">
                <a16:creationId xmlns:a16="http://schemas.microsoft.com/office/drawing/2014/main" xmlns="" id="{C83C90E7-69FF-4C6E-8837-A1DE3C044562}"/>
              </a:ext>
            </a:extLst>
          </p:cNvPr>
          <p:cNvSpPr txBox="1"/>
          <p:nvPr/>
        </p:nvSpPr>
        <p:spPr>
          <a:xfrm>
            <a:off x="4279074" y="4601221"/>
            <a:ext cx="1816925" cy="261610"/>
          </a:xfrm>
          <a:prstGeom prst="rect">
            <a:avLst/>
          </a:prstGeom>
          <a:noFill/>
        </p:spPr>
        <p:txBody>
          <a:bodyPr wrap="square" rtlCol="0">
            <a:spAutoFit/>
          </a:bodyPr>
          <a:lstStyle/>
          <a:p>
            <a:r>
              <a:rPr lang="en-US" sz="1100" b="1" dirty="0">
                <a:solidFill>
                  <a:srgbClr val="FF0000"/>
                </a:solidFill>
              </a:rPr>
              <a:t>Measured pressure</a:t>
            </a:r>
          </a:p>
        </p:txBody>
      </p:sp>
      <p:sp>
        <p:nvSpPr>
          <p:cNvPr id="13" name="CuadroTexto 12">
            <a:extLst>
              <a:ext uri="{FF2B5EF4-FFF2-40B4-BE49-F238E27FC236}">
                <a16:creationId xmlns:a16="http://schemas.microsoft.com/office/drawing/2014/main" xmlns="" id="{9278A0EE-5330-4E2F-AFFF-BC0E459A006D}"/>
              </a:ext>
            </a:extLst>
          </p:cNvPr>
          <p:cNvSpPr txBox="1"/>
          <p:nvPr/>
        </p:nvSpPr>
        <p:spPr>
          <a:xfrm>
            <a:off x="6252359" y="5518739"/>
            <a:ext cx="1816925" cy="261610"/>
          </a:xfrm>
          <a:prstGeom prst="rect">
            <a:avLst/>
          </a:prstGeom>
          <a:noFill/>
        </p:spPr>
        <p:txBody>
          <a:bodyPr wrap="square" rtlCol="0">
            <a:spAutoFit/>
          </a:bodyPr>
          <a:lstStyle/>
          <a:p>
            <a:r>
              <a:rPr lang="en-US" sz="1100" b="1" dirty="0">
                <a:solidFill>
                  <a:srgbClr val="00B0F0"/>
                </a:solidFill>
              </a:rPr>
              <a:t>Measured rate</a:t>
            </a:r>
          </a:p>
        </p:txBody>
      </p:sp>
      <p:sp>
        <p:nvSpPr>
          <p:cNvPr id="14" name="CuadroTexto 13">
            <a:extLst>
              <a:ext uri="{FF2B5EF4-FFF2-40B4-BE49-F238E27FC236}">
                <a16:creationId xmlns:a16="http://schemas.microsoft.com/office/drawing/2014/main" xmlns="" id="{0F9461B8-1B3E-4738-9C5A-E026756F79C8}"/>
              </a:ext>
            </a:extLst>
          </p:cNvPr>
          <p:cNvSpPr txBox="1"/>
          <p:nvPr/>
        </p:nvSpPr>
        <p:spPr>
          <a:xfrm>
            <a:off x="7232073" y="4362454"/>
            <a:ext cx="1816925" cy="261610"/>
          </a:xfrm>
          <a:prstGeom prst="rect">
            <a:avLst/>
          </a:prstGeom>
          <a:noFill/>
        </p:spPr>
        <p:txBody>
          <a:bodyPr wrap="square" rtlCol="0">
            <a:spAutoFit/>
          </a:bodyPr>
          <a:lstStyle/>
          <a:p>
            <a:r>
              <a:rPr lang="en-US" sz="1100" b="1" dirty="0"/>
              <a:t>Expected rate</a:t>
            </a:r>
          </a:p>
        </p:txBody>
      </p:sp>
    </p:spTree>
    <p:extLst>
      <p:ext uri="{BB962C8B-B14F-4D97-AF65-F5344CB8AC3E}">
        <p14:creationId xmlns:p14="http://schemas.microsoft.com/office/powerpoint/2010/main" val="17838263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xmlns="" id="{7816C73D-59B3-4351-993B-5C7A479F3E6A}"/>
              </a:ext>
            </a:extLst>
          </p:cNvPr>
          <p:cNvSpPr txBox="1">
            <a:spLocks/>
          </p:cNvSpPr>
          <p:nvPr/>
        </p:nvSpPr>
        <p:spPr>
          <a:xfrm>
            <a:off x="300841" y="950027"/>
            <a:ext cx="11590317" cy="62939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dirty="0"/>
              <a:t>Phase 2 – Cumulative injection test</a:t>
            </a:r>
          </a:p>
        </p:txBody>
      </p:sp>
      <p:sp>
        <p:nvSpPr>
          <p:cNvPr id="6" name="CuadroTexto 5">
            <a:extLst>
              <a:ext uri="{FF2B5EF4-FFF2-40B4-BE49-F238E27FC236}">
                <a16:creationId xmlns:a16="http://schemas.microsoft.com/office/drawing/2014/main" xmlns="" id="{4A87C12D-707B-4583-993D-0132DED2F4BD}"/>
              </a:ext>
            </a:extLst>
          </p:cNvPr>
          <p:cNvSpPr txBox="1"/>
          <p:nvPr/>
        </p:nvSpPr>
        <p:spPr>
          <a:xfrm>
            <a:off x="854098" y="1711564"/>
            <a:ext cx="10747168" cy="2862322"/>
          </a:xfrm>
          <a:prstGeom prst="rect">
            <a:avLst/>
          </a:prstGeom>
          <a:noFill/>
        </p:spPr>
        <p:txBody>
          <a:bodyPr wrap="square" rtlCol="0">
            <a:spAutoFit/>
          </a:bodyPr>
          <a:lstStyle/>
          <a:p>
            <a:r>
              <a:rPr lang="en-US" sz="2000" dirty="0">
                <a:latin typeface="+mj-lt"/>
              </a:rPr>
              <a:t>The advantages of this methodology are listed below:</a:t>
            </a:r>
          </a:p>
          <a:p>
            <a:pPr marL="457200" indent="-457200">
              <a:buAutoNum type="arabicPeriod"/>
            </a:pPr>
            <a:r>
              <a:rPr lang="en-US" sz="2000" dirty="0">
                <a:latin typeface="+mj-lt"/>
              </a:rPr>
              <a:t>Measured flow rates could be similar to an injection tracer</a:t>
            </a:r>
          </a:p>
          <a:p>
            <a:pPr marL="457200" indent="-457200">
              <a:buAutoNum type="arabicPeriod"/>
            </a:pPr>
            <a:r>
              <a:rPr lang="en-US" sz="2000" dirty="0">
                <a:latin typeface="+mj-lt"/>
              </a:rPr>
              <a:t>The fixed orifices could be changed if the flow rate doesn’t initially adjust to expect flow rate. </a:t>
            </a:r>
          </a:p>
          <a:p>
            <a:pPr marL="457200" indent="-457200">
              <a:buAutoNum type="arabicPeriod"/>
            </a:pPr>
            <a:r>
              <a:rPr lang="en-US" sz="2000" dirty="0">
                <a:latin typeface="+mj-lt"/>
              </a:rPr>
              <a:t>This will allow vertical efficiency improvement by selecting and installing proper valves according to their response and reduce operational cost. </a:t>
            </a:r>
          </a:p>
          <a:p>
            <a:pPr marL="457200" indent="-457200">
              <a:buAutoNum type="arabicPeriod"/>
            </a:pPr>
            <a:endParaRPr lang="en-US" sz="2000" dirty="0">
              <a:latin typeface="+mj-lt"/>
            </a:endParaRPr>
          </a:p>
          <a:p>
            <a:endParaRPr lang="en-US" sz="2000" dirty="0">
              <a:latin typeface="+mj-lt"/>
            </a:endParaRPr>
          </a:p>
          <a:p>
            <a:endParaRPr lang="en-US" sz="2000" dirty="0">
              <a:latin typeface="+mj-lt"/>
            </a:endParaRPr>
          </a:p>
          <a:p>
            <a:endParaRPr lang="en-US" sz="2000" dirty="0">
              <a:latin typeface="+mj-lt"/>
            </a:endParaRPr>
          </a:p>
        </p:txBody>
      </p:sp>
      <p:pic>
        <p:nvPicPr>
          <p:cNvPr id="10" name="Picture 3">
            <a:extLst>
              <a:ext uri="{FF2B5EF4-FFF2-40B4-BE49-F238E27FC236}">
                <a16:creationId xmlns:a16="http://schemas.microsoft.com/office/drawing/2014/main" xmlns="" id="{91B59C5F-214C-46FA-B05A-8EDCC3E2DA00}"/>
              </a:ext>
            </a:extLst>
          </p:cNvPr>
          <p:cNvPicPr>
            <a:picLocks noChangeAspect="1"/>
          </p:cNvPicPr>
          <p:nvPr/>
        </p:nvPicPr>
        <p:blipFill rotWithShape="1">
          <a:blip r:embed="rId2"/>
          <a:srcRect r="5018" b="28359"/>
          <a:stretch/>
        </p:blipFill>
        <p:spPr>
          <a:xfrm>
            <a:off x="734755" y="3329958"/>
            <a:ext cx="10722491" cy="3308246"/>
          </a:xfrm>
          <a:prstGeom prst="rect">
            <a:avLst/>
          </a:prstGeom>
        </p:spPr>
      </p:pic>
      <p:sp>
        <p:nvSpPr>
          <p:cNvPr id="8" name="Rectángulo 7">
            <a:extLst>
              <a:ext uri="{FF2B5EF4-FFF2-40B4-BE49-F238E27FC236}">
                <a16:creationId xmlns:a16="http://schemas.microsoft.com/office/drawing/2014/main" xmlns="" id="{CCA861D3-5AD0-4CE3-8896-823C987EFD83}"/>
              </a:ext>
            </a:extLst>
          </p:cNvPr>
          <p:cNvSpPr/>
          <p:nvPr/>
        </p:nvSpPr>
        <p:spPr>
          <a:xfrm>
            <a:off x="10402785" y="3958419"/>
            <a:ext cx="1173804" cy="174193"/>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ángulo 10">
            <a:extLst>
              <a:ext uri="{FF2B5EF4-FFF2-40B4-BE49-F238E27FC236}">
                <a16:creationId xmlns:a16="http://schemas.microsoft.com/office/drawing/2014/main" xmlns="" id="{458A3828-B164-48CE-A571-33F7067CBCA8}"/>
              </a:ext>
            </a:extLst>
          </p:cNvPr>
          <p:cNvSpPr/>
          <p:nvPr/>
        </p:nvSpPr>
        <p:spPr>
          <a:xfrm>
            <a:off x="10402785" y="5394276"/>
            <a:ext cx="1054460" cy="341506"/>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39122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xmlns="" id="{D772DCF4-0235-463C-9338-A1BC67EB248A}"/>
              </a:ext>
            </a:extLst>
          </p:cNvPr>
          <p:cNvSpPr txBox="1">
            <a:spLocks/>
          </p:cNvSpPr>
          <p:nvPr/>
        </p:nvSpPr>
        <p:spPr>
          <a:xfrm>
            <a:off x="0" y="923682"/>
            <a:ext cx="12100956" cy="110440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t>Valves performance comparison using </a:t>
            </a:r>
            <a:r>
              <a:rPr lang="en-US" sz="3600" dirty="0" err="1"/>
              <a:t>Sierracol’s</a:t>
            </a:r>
            <a:r>
              <a:rPr lang="en-US" sz="3600" dirty="0"/>
              <a:t> methodology</a:t>
            </a:r>
          </a:p>
        </p:txBody>
      </p:sp>
      <p:pic>
        <p:nvPicPr>
          <p:cNvPr id="6" name="Imagen 5">
            <a:extLst>
              <a:ext uri="{FF2B5EF4-FFF2-40B4-BE49-F238E27FC236}">
                <a16:creationId xmlns:a16="http://schemas.microsoft.com/office/drawing/2014/main" xmlns="" id="{1F981C40-764A-4900-977D-9CF8F195A6B8}"/>
              </a:ext>
            </a:extLst>
          </p:cNvPr>
          <p:cNvPicPr>
            <a:picLocks noChangeAspect="1"/>
          </p:cNvPicPr>
          <p:nvPr/>
        </p:nvPicPr>
        <p:blipFill>
          <a:blip r:embed="rId2"/>
          <a:stretch>
            <a:fillRect/>
          </a:stretch>
        </p:blipFill>
        <p:spPr>
          <a:xfrm>
            <a:off x="1997639" y="2232561"/>
            <a:ext cx="8428895" cy="4441371"/>
          </a:xfrm>
          <a:prstGeom prst="rect">
            <a:avLst/>
          </a:prstGeom>
        </p:spPr>
      </p:pic>
      <p:sp>
        <p:nvSpPr>
          <p:cNvPr id="7" name="CuadroTexto 6">
            <a:extLst>
              <a:ext uri="{FF2B5EF4-FFF2-40B4-BE49-F238E27FC236}">
                <a16:creationId xmlns:a16="http://schemas.microsoft.com/office/drawing/2014/main" xmlns="" id="{50825E92-2341-4172-B8DA-A63B0A532D8E}"/>
              </a:ext>
            </a:extLst>
          </p:cNvPr>
          <p:cNvSpPr txBox="1"/>
          <p:nvPr/>
        </p:nvSpPr>
        <p:spPr>
          <a:xfrm>
            <a:off x="2749138" y="1566421"/>
            <a:ext cx="7457704" cy="461665"/>
          </a:xfrm>
          <a:prstGeom prst="rect">
            <a:avLst/>
          </a:prstGeom>
          <a:noFill/>
        </p:spPr>
        <p:txBody>
          <a:bodyPr wrap="square" rtlCol="0">
            <a:spAutoFit/>
          </a:bodyPr>
          <a:lstStyle/>
          <a:p>
            <a:r>
              <a:rPr lang="en-US" sz="2400" dirty="0">
                <a:latin typeface="+mj-lt"/>
              </a:rPr>
              <a:t>Results show injection stability using fixed orifices valves</a:t>
            </a:r>
          </a:p>
        </p:txBody>
      </p:sp>
    </p:spTree>
    <p:extLst>
      <p:ext uri="{BB962C8B-B14F-4D97-AF65-F5344CB8AC3E}">
        <p14:creationId xmlns:p14="http://schemas.microsoft.com/office/powerpoint/2010/main" val="42884857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332508" y="924801"/>
            <a:ext cx="11578442" cy="831273"/>
          </a:xfrm>
        </p:spPr>
        <p:txBody>
          <a:bodyPr/>
          <a:lstStyle/>
          <a:p>
            <a:r>
              <a:rPr lang="en-US" sz="4000" dirty="0"/>
              <a:t>Vertical injection improvement</a:t>
            </a:r>
          </a:p>
        </p:txBody>
      </p:sp>
      <p:pic>
        <p:nvPicPr>
          <p:cNvPr id="6" name="Imagen 5"/>
          <p:cNvPicPr>
            <a:picLocks noChangeAspect="1"/>
          </p:cNvPicPr>
          <p:nvPr/>
        </p:nvPicPr>
        <p:blipFill rotWithShape="1">
          <a:blip r:embed="rId2"/>
          <a:srcRect t="6021"/>
          <a:stretch/>
        </p:blipFill>
        <p:spPr>
          <a:xfrm>
            <a:off x="1399581" y="2149434"/>
            <a:ext cx="4348076" cy="4465122"/>
          </a:xfrm>
          <a:prstGeom prst="rect">
            <a:avLst/>
          </a:prstGeom>
        </p:spPr>
      </p:pic>
      <p:pic>
        <p:nvPicPr>
          <p:cNvPr id="7" name="Imagen 6"/>
          <p:cNvPicPr>
            <a:picLocks noChangeAspect="1"/>
          </p:cNvPicPr>
          <p:nvPr/>
        </p:nvPicPr>
        <p:blipFill rotWithShape="1">
          <a:blip r:embed="rId3"/>
          <a:srcRect t="6021"/>
          <a:stretch/>
        </p:blipFill>
        <p:spPr>
          <a:xfrm>
            <a:off x="6529720" y="2149434"/>
            <a:ext cx="4203867" cy="4465122"/>
          </a:xfrm>
          <a:prstGeom prst="rect">
            <a:avLst/>
          </a:prstGeom>
        </p:spPr>
      </p:pic>
      <p:sp>
        <p:nvSpPr>
          <p:cNvPr id="8" name="Rectángulo 7"/>
          <p:cNvSpPr/>
          <p:nvPr/>
        </p:nvSpPr>
        <p:spPr>
          <a:xfrm>
            <a:off x="366427" y="2709944"/>
            <a:ext cx="955646" cy="461665"/>
          </a:xfrm>
          <a:prstGeom prst="rect">
            <a:avLst/>
          </a:prstGeom>
        </p:spPr>
        <p:txBody>
          <a:bodyPr wrap="none">
            <a:spAutoFit/>
          </a:bodyPr>
          <a:lstStyle/>
          <a:p>
            <a:r>
              <a:rPr lang="en-US" sz="2400" dirty="0">
                <a:latin typeface="+mj-lt"/>
              </a:rPr>
              <a:t>Well 1</a:t>
            </a:r>
            <a:endParaRPr lang="es-CO" sz="2400" dirty="0">
              <a:latin typeface="+mj-lt"/>
            </a:endParaRPr>
          </a:p>
        </p:txBody>
      </p:sp>
      <p:sp>
        <p:nvSpPr>
          <p:cNvPr id="9" name="Rectángulo 8"/>
          <p:cNvSpPr/>
          <p:nvPr/>
        </p:nvSpPr>
        <p:spPr>
          <a:xfrm>
            <a:off x="10955304" y="2709943"/>
            <a:ext cx="955646" cy="461665"/>
          </a:xfrm>
          <a:prstGeom prst="rect">
            <a:avLst/>
          </a:prstGeom>
        </p:spPr>
        <p:txBody>
          <a:bodyPr wrap="none">
            <a:spAutoFit/>
          </a:bodyPr>
          <a:lstStyle/>
          <a:p>
            <a:r>
              <a:rPr lang="en-US" sz="2400" dirty="0">
                <a:latin typeface="+mj-lt"/>
              </a:rPr>
              <a:t>Well 2</a:t>
            </a:r>
            <a:endParaRPr lang="es-CO" sz="2400" dirty="0">
              <a:latin typeface="+mj-lt"/>
            </a:endParaRPr>
          </a:p>
        </p:txBody>
      </p:sp>
    </p:spTree>
    <p:extLst>
      <p:ext uri="{BB962C8B-B14F-4D97-AF65-F5344CB8AC3E}">
        <p14:creationId xmlns:p14="http://schemas.microsoft.com/office/powerpoint/2010/main" val="12700182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85006" y="973777"/>
            <a:ext cx="11590317" cy="617517"/>
          </a:xfrm>
        </p:spPr>
        <p:txBody>
          <a:bodyPr/>
          <a:lstStyle/>
          <a:p>
            <a:r>
              <a:rPr lang="en-US" sz="4000" dirty="0"/>
              <a:t>Performance Analysis</a:t>
            </a:r>
          </a:p>
        </p:txBody>
      </p:sp>
      <p:sp>
        <p:nvSpPr>
          <p:cNvPr id="4" name="CuadroTexto 3">
            <a:extLst>
              <a:ext uri="{FF2B5EF4-FFF2-40B4-BE49-F238E27FC236}">
                <a16:creationId xmlns:a16="http://schemas.microsoft.com/office/drawing/2014/main" xmlns="" id="{13D1E68C-BB1C-4072-A5D5-B719ADE4F36E}"/>
              </a:ext>
            </a:extLst>
          </p:cNvPr>
          <p:cNvSpPr txBox="1"/>
          <p:nvPr/>
        </p:nvSpPr>
        <p:spPr>
          <a:xfrm>
            <a:off x="1959430" y="3539493"/>
            <a:ext cx="8516587" cy="400110"/>
          </a:xfrm>
          <a:prstGeom prst="rect">
            <a:avLst/>
          </a:prstGeom>
          <a:noFill/>
        </p:spPr>
        <p:txBody>
          <a:bodyPr wrap="square" rtlCol="0">
            <a:spAutoFit/>
          </a:bodyPr>
          <a:lstStyle/>
          <a:p>
            <a:pPr algn="ctr"/>
            <a:r>
              <a:rPr lang="en-US" sz="2000" b="1" dirty="0" err="1">
                <a:latin typeface="+mj-lt"/>
              </a:rPr>
              <a:t>Sierracol’s</a:t>
            </a:r>
            <a:r>
              <a:rPr lang="en-US" sz="2000" b="1" dirty="0">
                <a:latin typeface="+mj-lt"/>
              </a:rPr>
              <a:t> target is to reduce VRF changes per year to decrease operational cost. </a:t>
            </a:r>
          </a:p>
        </p:txBody>
      </p:sp>
      <p:graphicFrame>
        <p:nvGraphicFramePr>
          <p:cNvPr id="16" name="Tabla 15">
            <a:extLst>
              <a:ext uri="{FF2B5EF4-FFF2-40B4-BE49-F238E27FC236}">
                <a16:creationId xmlns:a16="http://schemas.microsoft.com/office/drawing/2014/main" xmlns="" id="{1FB9419F-9670-44F9-9B7D-69D58A4CE154}"/>
              </a:ext>
            </a:extLst>
          </p:cNvPr>
          <p:cNvGraphicFramePr>
            <a:graphicFrameLocks noGrp="1"/>
          </p:cNvGraphicFramePr>
          <p:nvPr>
            <p:extLst>
              <p:ext uri="{D42A27DB-BD31-4B8C-83A1-F6EECF244321}">
                <p14:modId xmlns:p14="http://schemas.microsoft.com/office/powerpoint/2010/main" val="2550154409"/>
              </p:ext>
            </p:extLst>
          </p:nvPr>
        </p:nvGraphicFramePr>
        <p:xfrm>
          <a:off x="878774" y="1751858"/>
          <a:ext cx="5522728" cy="1514475"/>
        </p:xfrm>
        <a:graphic>
          <a:graphicData uri="http://schemas.openxmlformats.org/drawingml/2006/table">
            <a:tbl>
              <a:tblPr/>
              <a:tblGrid>
                <a:gridCol w="924950">
                  <a:extLst>
                    <a:ext uri="{9D8B030D-6E8A-4147-A177-3AD203B41FA5}">
                      <a16:colId xmlns:a16="http://schemas.microsoft.com/office/drawing/2014/main" xmlns="" val="3428072197"/>
                    </a:ext>
                  </a:extLst>
                </a:gridCol>
                <a:gridCol w="1387426">
                  <a:extLst>
                    <a:ext uri="{9D8B030D-6E8A-4147-A177-3AD203B41FA5}">
                      <a16:colId xmlns:a16="http://schemas.microsoft.com/office/drawing/2014/main" xmlns="" val="1631439532"/>
                    </a:ext>
                  </a:extLst>
                </a:gridCol>
                <a:gridCol w="1375866">
                  <a:extLst>
                    <a:ext uri="{9D8B030D-6E8A-4147-A177-3AD203B41FA5}">
                      <a16:colId xmlns:a16="http://schemas.microsoft.com/office/drawing/2014/main" xmlns="" val="1602551389"/>
                    </a:ext>
                  </a:extLst>
                </a:gridCol>
                <a:gridCol w="1834486">
                  <a:extLst>
                    <a:ext uri="{9D8B030D-6E8A-4147-A177-3AD203B41FA5}">
                      <a16:colId xmlns:a16="http://schemas.microsoft.com/office/drawing/2014/main" xmlns="" val="4252976189"/>
                    </a:ext>
                  </a:extLst>
                </a:gridCol>
              </a:tblGrid>
              <a:tr h="371475">
                <a:tc>
                  <a:txBody>
                    <a:bodyPr/>
                    <a:lstStyle/>
                    <a:p>
                      <a:pPr algn="ctr" fontAlgn="ctr"/>
                      <a:r>
                        <a:rPr lang="en-US" sz="1100" b="1" i="0" u="none" strike="noStrike" dirty="0">
                          <a:solidFill>
                            <a:srgbClr val="FFFFFF"/>
                          </a:solidFill>
                          <a:effectLst/>
                          <a:latin typeface="Calibri" panose="020F0502020204030204" pitchFamily="34" charset="0"/>
                        </a:rPr>
                        <a:t>Well</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a:txBody>
                    <a:bodyPr/>
                    <a:lstStyle/>
                    <a:p>
                      <a:pPr algn="ctr" fontAlgn="ctr"/>
                      <a:r>
                        <a:rPr lang="en-US" sz="1100" b="1" i="0" u="none" strike="noStrike">
                          <a:solidFill>
                            <a:srgbClr val="FFFFFF"/>
                          </a:solidFill>
                          <a:effectLst/>
                          <a:latin typeface="Calibri" panose="020F0502020204030204" pitchFamily="34" charset="0"/>
                        </a:rPr>
                        <a:t>VRF technology</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a:txBody>
                    <a:bodyPr/>
                    <a:lstStyle/>
                    <a:p>
                      <a:pPr algn="ctr" fontAlgn="ctr"/>
                      <a:r>
                        <a:rPr lang="en-US" sz="1100" b="1" i="0" u="none" strike="noStrike">
                          <a:solidFill>
                            <a:srgbClr val="FFFFFF"/>
                          </a:solidFill>
                          <a:effectLst/>
                          <a:latin typeface="Calibri" panose="020F0502020204030204" pitchFamily="34" charset="0"/>
                        </a:rPr>
                        <a:t>Vertical Efficiency</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a:txBody>
                    <a:bodyPr/>
                    <a:lstStyle/>
                    <a:p>
                      <a:pPr algn="ctr" fontAlgn="ctr"/>
                      <a:r>
                        <a:rPr lang="en-US" sz="1100" b="1" i="0" u="none" strike="noStrike" dirty="0">
                          <a:solidFill>
                            <a:srgbClr val="FFFFFF"/>
                          </a:solidFill>
                          <a:effectLst/>
                          <a:latin typeface="Calibri" panose="020F0502020204030204" pitchFamily="34" charset="0"/>
                        </a:rPr>
                        <a:t>VRF changes required after last installation</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extLst>
                  <a:ext uri="{0D108BD9-81ED-4DB2-BD59-A6C34878D82A}">
                    <a16:rowId xmlns:a16="http://schemas.microsoft.com/office/drawing/2014/main" xmlns="" val="3931520166"/>
                  </a:ext>
                </a:extLst>
              </a:tr>
              <a:tr h="190500">
                <a:tc>
                  <a:txBody>
                    <a:bodyPr/>
                    <a:lstStyle/>
                    <a:p>
                      <a:pPr algn="ctr" fontAlgn="ctr"/>
                      <a:r>
                        <a:rPr lang="en-US" sz="1100" b="0" i="0" u="none" strike="noStrike">
                          <a:solidFill>
                            <a:srgbClr val="000000"/>
                          </a:solidFill>
                          <a:effectLst/>
                          <a:latin typeface="Calibri" panose="020F0502020204030204" pitchFamily="34" charset="0"/>
                        </a:rPr>
                        <a:t>Well 1</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ctr"/>
                      <a:r>
                        <a:rPr lang="en-US" sz="1100" b="0" i="0" u="none" strike="noStrike">
                          <a:solidFill>
                            <a:srgbClr val="000000"/>
                          </a:solidFill>
                          <a:effectLst/>
                          <a:latin typeface="Calibri" panose="020F0502020204030204" pitchFamily="34" charset="0"/>
                        </a:rPr>
                        <a:t>Fixed Orifices </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ctr"/>
                      <a:r>
                        <a:rPr lang="en-US" sz="1100" b="0" i="0" u="none" strike="noStrike">
                          <a:solidFill>
                            <a:srgbClr val="000000"/>
                          </a:solidFill>
                          <a:effectLst/>
                          <a:latin typeface="Calibri" panose="020F0502020204030204" pitchFamily="34" charset="0"/>
                        </a:rPr>
                        <a:t>85%</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ctr"/>
                      <a:r>
                        <a:rPr lang="en-US" sz="1100" b="0" i="0" u="none" strike="noStrike">
                          <a:solidFill>
                            <a:srgbClr val="000000"/>
                          </a:solidFill>
                          <a:effectLst/>
                          <a:latin typeface="Calibri" panose="020F0502020204030204" pitchFamily="34" charset="0"/>
                        </a:rPr>
                        <a:t>0</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D9D9D9"/>
                    </a:solidFill>
                  </a:tcPr>
                </a:tc>
                <a:extLst>
                  <a:ext uri="{0D108BD9-81ED-4DB2-BD59-A6C34878D82A}">
                    <a16:rowId xmlns:a16="http://schemas.microsoft.com/office/drawing/2014/main" xmlns="" val="175885958"/>
                  </a:ext>
                </a:extLst>
              </a:tr>
              <a:tr h="190500">
                <a:tc>
                  <a:txBody>
                    <a:bodyPr/>
                    <a:lstStyle/>
                    <a:p>
                      <a:pPr algn="ctr" fontAlgn="ctr"/>
                      <a:r>
                        <a:rPr lang="en-US" sz="1100" b="0" i="0" u="none" strike="noStrike">
                          <a:solidFill>
                            <a:srgbClr val="000000"/>
                          </a:solidFill>
                          <a:effectLst/>
                          <a:latin typeface="Calibri" panose="020F0502020204030204" pitchFamily="34" charset="0"/>
                        </a:rPr>
                        <a:t>Well 2</a:t>
                      </a:r>
                    </a:p>
                  </a:txBody>
                  <a:tcPr marL="9525" marR="9525" marT="9525" marB="0" anchor="ctr">
                    <a:lnL>
                      <a:noFill/>
                    </a:lnL>
                    <a:lnR>
                      <a:noFill/>
                    </a:lnR>
                    <a:lnT>
                      <a:noFill/>
                    </a:lnT>
                    <a:lnB>
                      <a:noFill/>
                    </a:lnB>
                  </a:tcPr>
                </a:tc>
                <a:tc>
                  <a:txBody>
                    <a:bodyPr/>
                    <a:lstStyle/>
                    <a:p>
                      <a:pPr algn="ctr" fontAlgn="ctr"/>
                      <a:r>
                        <a:rPr lang="en-US" sz="1100" b="0" i="0" u="none" strike="noStrike">
                          <a:solidFill>
                            <a:srgbClr val="000000"/>
                          </a:solidFill>
                          <a:effectLst/>
                          <a:latin typeface="Calibri" panose="020F0502020204030204" pitchFamily="34" charset="0"/>
                        </a:rPr>
                        <a:t>Fixed Orifices </a:t>
                      </a:r>
                    </a:p>
                  </a:txBody>
                  <a:tcPr marL="9525" marR="9525" marT="9525" marB="0" anchor="ctr">
                    <a:lnL>
                      <a:noFill/>
                    </a:lnL>
                    <a:lnR>
                      <a:noFill/>
                    </a:lnR>
                    <a:lnT>
                      <a:noFill/>
                    </a:lnT>
                    <a:lnB>
                      <a:noFill/>
                    </a:lnB>
                  </a:tcPr>
                </a:tc>
                <a:tc>
                  <a:txBody>
                    <a:bodyPr/>
                    <a:lstStyle/>
                    <a:p>
                      <a:pPr algn="ctr" fontAlgn="ctr"/>
                      <a:r>
                        <a:rPr lang="en-US" sz="1100" b="0" i="0" u="none" strike="noStrike">
                          <a:solidFill>
                            <a:srgbClr val="000000"/>
                          </a:solidFill>
                          <a:effectLst/>
                          <a:latin typeface="Calibri" panose="020F0502020204030204" pitchFamily="34" charset="0"/>
                        </a:rPr>
                        <a:t>78%</a:t>
                      </a:r>
                    </a:p>
                  </a:txBody>
                  <a:tcPr marL="9525" marR="9525" marT="9525" marB="0" anchor="ctr">
                    <a:lnL>
                      <a:noFill/>
                    </a:lnL>
                    <a:lnR>
                      <a:noFill/>
                    </a:lnR>
                    <a:lnT>
                      <a:noFill/>
                    </a:lnT>
                    <a:lnB>
                      <a:noFill/>
                    </a:lnB>
                  </a:tcPr>
                </a:tc>
                <a:tc>
                  <a:txBody>
                    <a:bodyPr/>
                    <a:lstStyle/>
                    <a:p>
                      <a:pPr algn="ctr" fontAlgn="ctr"/>
                      <a:r>
                        <a:rPr lang="en-US" sz="1100" b="0" i="0" u="none" strike="noStrike">
                          <a:solidFill>
                            <a:srgbClr val="000000"/>
                          </a:solidFill>
                          <a:effectLst/>
                          <a:latin typeface="Calibri" panose="020F0502020204030204" pitchFamily="34" charset="0"/>
                        </a:rPr>
                        <a:t>0</a:t>
                      </a:r>
                    </a:p>
                  </a:txBody>
                  <a:tcPr marL="9525" marR="9525" marT="9525" marB="0" anchor="ctr">
                    <a:lnL>
                      <a:noFill/>
                    </a:lnL>
                    <a:lnR>
                      <a:noFill/>
                    </a:lnR>
                    <a:lnT>
                      <a:noFill/>
                    </a:lnT>
                    <a:lnB>
                      <a:noFill/>
                    </a:lnB>
                  </a:tcPr>
                </a:tc>
                <a:extLst>
                  <a:ext uri="{0D108BD9-81ED-4DB2-BD59-A6C34878D82A}">
                    <a16:rowId xmlns:a16="http://schemas.microsoft.com/office/drawing/2014/main" xmlns="" val="4273759600"/>
                  </a:ext>
                </a:extLst>
              </a:tr>
              <a:tr h="190500">
                <a:tc>
                  <a:txBody>
                    <a:bodyPr/>
                    <a:lstStyle/>
                    <a:p>
                      <a:pPr algn="ctr" fontAlgn="ctr"/>
                      <a:r>
                        <a:rPr lang="en-US" sz="1100" b="0" i="0" u="none" strike="noStrike">
                          <a:solidFill>
                            <a:srgbClr val="000000"/>
                          </a:solidFill>
                          <a:effectLst/>
                          <a:latin typeface="Calibri" panose="020F0502020204030204" pitchFamily="34" charset="0"/>
                        </a:rPr>
                        <a:t>Well 3</a:t>
                      </a:r>
                    </a:p>
                  </a:txBody>
                  <a:tcPr marL="9525" marR="9525" marT="9525" marB="0" anchor="ctr">
                    <a:lnL>
                      <a:noFill/>
                    </a:lnL>
                    <a:lnR>
                      <a:noFill/>
                    </a:lnR>
                    <a:lnT>
                      <a:noFill/>
                    </a:lnT>
                    <a:lnB>
                      <a:noFill/>
                    </a:lnB>
                    <a:solidFill>
                      <a:srgbClr val="D9D9D9"/>
                    </a:solidFill>
                  </a:tcPr>
                </a:tc>
                <a:tc>
                  <a:txBody>
                    <a:bodyPr/>
                    <a:lstStyle/>
                    <a:p>
                      <a:pPr algn="ctr" fontAlgn="ctr"/>
                      <a:r>
                        <a:rPr lang="en-US" sz="1100" b="0" i="0" u="none" strike="noStrike">
                          <a:solidFill>
                            <a:srgbClr val="000000"/>
                          </a:solidFill>
                          <a:effectLst/>
                          <a:latin typeface="Calibri" panose="020F0502020204030204" pitchFamily="34" charset="0"/>
                        </a:rPr>
                        <a:t>Fixed Orifices </a:t>
                      </a:r>
                    </a:p>
                  </a:txBody>
                  <a:tcPr marL="9525" marR="9525" marT="9525" marB="0" anchor="ctr">
                    <a:lnL>
                      <a:noFill/>
                    </a:lnL>
                    <a:lnR>
                      <a:noFill/>
                    </a:lnR>
                    <a:lnT>
                      <a:noFill/>
                    </a:lnT>
                    <a:lnB>
                      <a:noFill/>
                    </a:lnB>
                    <a:solidFill>
                      <a:srgbClr val="D9D9D9"/>
                    </a:solidFill>
                  </a:tcPr>
                </a:tc>
                <a:tc>
                  <a:txBody>
                    <a:bodyPr/>
                    <a:lstStyle/>
                    <a:p>
                      <a:pPr algn="ctr" fontAlgn="ctr"/>
                      <a:r>
                        <a:rPr lang="en-US" sz="1100" b="0" i="0" u="none" strike="noStrike">
                          <a:solidFill>
                            <a:srgbClr val="000000"/>
                          </a:solidFill>
                          <a:effectLst/>
                          <a:latin typeface="Calibri" panose="020F0502020204030204" pitchFamily="34" charset="0"/>
                        </a:rPr>
                        <a:t>70%</a:t>
                      </a:r>
                    </a:p>
                  </a:txBody>
                  <a:tcPr marL="9525" marR="9525" marT="9525" marB="0" anchor="ctr">
                    <a:lnL>
                      <a:noFill/>
                    </a:lnL>
                    <a:lnR>
                      <a:noFill/>
                    </a:lnR>
                    <a:lnT>
                      <a:noFill/>
                    </a:lnT>
                    <a:lnB>
                      <a:noFill/>
                    </a:lnB>
                    <a:solidFill>
                      <a:srgbClr val="D9D9D9"/>
                    </a:solidFill>
                  </a:tcPr>
                </a:tc>
                <a:tc>
                  <a:txBody>
                    <a:bodyPr/>
                    <a:lstStyle/>
                    <a:p>
                      <a:pPr algn="ctr" fontAlgn="ctr"/>
                      <a:r>
                        <a:rPr lang="en-US" sz="1100" b="0" i="0" u="none" strike="noStrike">
                          <a:solidFill>
                            <a:srgbClr val="000000"/>
                          </a:solidFill>
                          <a:effectLst/>
                          <a:latin typeface="Calibri" panose="020F0502020204030204" pitchFamily="34" charset="0"/>
                        </a:rPr>
                        <a:t>0</a:t>
                      </a:r>
                    </a:p>
                  </a:txBody>
                  <a:tcPr marL="9525" marR="9525" marT="9525" marB="0" anchor="ctr">
                    <a:lnL>
                      <a:noFill/>
                    </a:lnL>
                    <a:lnR>
                      <a:noFill/>
                    </a:lnR>
                    <a:lnT>
                      <a:noFill/>
                    </a:lnT>
                    <a:lnB>
                      <a:noFill/>
                    </a:lnB>
                    <a:solidFill>
                      <a:srgbClr val="D9D9D9"/>
                    </a:solidFill>
                  </a:tcPr>
                </a:tc>
                <a:extLst>
                  <a:ext uri="{0D108BD9-81ED-4DB2-BD59-A6C34878D82A}">
                    <a16:rowId xmlns:a16="http://schemas.microsoft.com/office/drawing/2014/main" xmlns="" val="1031353441"/>
                  </a:ext>
                </a:extLst>
              </a:tr>
              <a:tr h="190500">
                <a:tc>
                  <a:txBody>
                    <a:bodyPr/>
                    <a:lstStyle/>
                    <a:p>
                      <a:pPr algn="ctr" fontAlgn="ctr"/>
                      <a:r>
                        <a:rPr lang="en-US" sz="1100" b="0" i="0" u="none" strike="noStrike">
                          <a:solidFill>
                            <a:srgbClr val="000000"/>
                          </a:solidFill>
                          <a:effectLst/>
                          <a:latin typeface="Calibri" panose="020F0502020204030204" pitchFamily="34" charset="0"/>
                        </a:rPr>
                        <a:t>Well 4</a:t>
                      </a:r>
                    </a:p>
                  </a:txBody>
                  <a:tcPr marL="9525" marR="9525" marT="9525" marB="0" anchor="ctr">
                    <a:lnL>
                      <a:noFill/>
                    </a:lnL>
                    <a:lnR>
                      <a:noFill/>
                    </a:lnR>
                    <a:lnT>
                      <a:noFill/>
                    </a:lnT>
                    <a:lnB>
                      <a:noFill/>
                    </a:lnB>
                  </a:tcPr>
                </a:tc>
                <a:tc>
                  <a:txBody>
                    <a:bodyPr/>
                    <a:lstStyle/>
                    <a:p>
                      <a:pPr algn="ctr" fontAlgn="ctr"/>
                      <a:r>
                        <a:rPr lang="en-US" sz="1100" b="0" i="0" u="none" strike="noStrike">
                          <a:solidFill>
                            <a:srgbClr val="000000"/>
                          </a:solidFill>
                          <a:effectLst/>
                          <a:latin typeface="Calibri" panose="020F0502020204030204" pitchFamily="34" charset="0"/>
                        </a:rPr>
                        <a:t>Conventional </a:t>
                      </a:r>
                    </a:p>
                  </a:txBody>
                  <a:tcPr marL="9525" marR="9525" marT="9525" marB="0" anchor="ctr">
                    <a:lnL>
                      <a:noFill/>
                    </a:lnL>
                    <a:lnR>
                      <a:noFill/>
                    </a:lnR>
                    <a:lnT>
                      <a:noFill/>
                    </a:lnT>
                    <a:lnB>
                      <a:noFill/>
                    </a:lnB>
                  </a:tcPr>
                </a:tc>
                <a:tc>
                  <a:txBody>
                    <a:bodyPr/>
                    <a:lstStyle/>
                    <a:p>
                      <a:pPr algn="ctr" fontAlgn="ctr"/>
                      <a:r>
                        <a:rPr lang="en-US" sz="1100" b="0" i="0" u="none" strike="noStrike">
                          <a:solidFill>
                            <a:srgbClr val="000000"/>
                          </a:solidFill>
                          <a:effectLst/>
                          <a:latin typeface="Calibri" panose="020F0502020204030204" pitchFamily="34" charset="0"/>
                        </a:rPr>
                        <a:t>46%</a:t>
                      </a:r>
                    </a:p>
                  </a:txBody>
                  <a:tcPr marL="9525" marR="9525" marT="9525" marB="0" anchor="ctr">
                    <a:lnL>
                      <a:noFill/>
                    </a:lnL>
                    <a:lnR>
                      <a:noFill/>
                    </a:lnR>
                    <a:lnT>
                      <a:noFill/>
                    </a:lnT>
                    <a:lnB>
                      <a:noFill/>
                    </a:lnB>
                  </a:tcPr>
                </a:tc>
                <a:tc>
                  <a:txBody>
                    <a:bodyPr/>
                    <a:lstStyle/>
                    <a:p>
                      <a:pPr algn="ctr" fontAlgn="ctr"/>
                      <a:r>
                        <a:rPr lang="en-US" sz="1100" b="0" i="0" u="none" strike="noStrike">
                          <a:solidFill>
                            <a:srgbClr val="000000"/>
                          </a:solidFill>
                          <a:effectLst/>
                          <a:latin typeface="Calibri" panose="020F0502020204030204" pitchFamily="34" charset="0"/>
                        </a:rPr>
                        <a:t>1</a:t>
                      </a:r>
                    </a:p>
                  </a:txBody>
                  <a:tcPr marL="9525" marR="9525" marT="9525" marB="0" anchor="ctr">
                    <a:lnL>
                      <a:noFill/>
                    </a:lnL>
                    <a:lnR>
                      <a:noFill/>
                    </a:lnR>
                    <a:lnT>
                      <a:noFill/>
                    </a:lnT>
                    <a:lnB>
                      <a:noFill/>
                    </a:lnB>
                  </a:tcPr>
                </a:tc>
                <a:extLst>
                  <a:ext uri="{0D108BD9-81ED-4DB2-BD59-A6C34878D82A}">
                    <a16:rowId xmlns:a16="http://schemas.microsoft.com/office/drawing/2014/main" xmlns="" val="330235160"/>
                  </a:ext>
                </a:extLst>
              </a:tr>
              <a:tr h="190500">
                <a:tc>
                  <a:txBody>
                    <a:bodyPr/>
                    <a:lstStyle/>
                    <a:p>
                      <a:pPr algn="ctr" fontAlgn="ctr"/>
                      <a:r>
                        <a:rPr lang="en-US" sz="1100" b="0" i="0" u="none" strike="noStrike">
                          <a:solidFill>
                            <a:srgbClr val="000000"/>
                          </a:solidFill>
                          <a:effectLst/>
                          <a:latin typeface="Calibri" panose="020F0502020204030204" pitchFamily="34" charset="0"/>
                        </a:rPr>
                        <a:t>Well 5</a:t>
                      </a:r>
                    </a:p>
                  </a:txBody>
                  <a:tcPr marL="9525" marR="9525" marT="9525" marB="0" anchor="ctr">
                    <a:lnL>
                      <a:noFill/>
                    </a:lnL>
                    <a:lnR>
                      <a:noFill/>
                    </a:lnR>
                    <a:lnT>
                      <a:noFill/>
                    </a:lnT>
                    <a:lnB>
                      <a:noFill/>
                    </a:lnB>
                    <a:solidFill>
                      <a:srgbClr val="D9D9D9"/>
                    </a:solidFill>
                  </a:tcPr>
                </a:tc>
                <a:tc>
                  <a:txBody>
                    <a:bodyPr/>
                    <a:lstStyle/>
                    <a:p>
                      <a:pPr algn="ctr" fontAlgn="ctr"/>
                      <a:r>
                        <a:rPr lang="en-US" sz="1100" b="0" i="0" u="none" strike="noStrike">
                          <a:solidFill>
                            <a:srgbClr val="000000"/>
                          </a:solidFill>
                          <a:effectLst/>
                          <a:latin typeface="Calibri" panose="020F0502020204030204" pitchFamily="34" charset="0"/>
                        </a:rPr>
                        <a:t>Conventional </a:t>
                      </a:r>
                    </a:p>
                  </a:txBody>
                  <a:tcPr marL="9525" marR="9525" marT="9525" marB="0" anchor="ctr">
                    <a:lnL>
                      <a:noFill/>
                    </a:lnL>
                    <a:lnR>
                      <a:noFill/>
                    </a:lnR>
                    <a:lnT>
                      <a:noFill/>
                    </a:lnT>
                    <a:lnB>
                      <a:noFill/>
                    </a:lnB>
                    <a:solidFill>
                      <a:srgbClr val="D9D9D9"/>
                    </a:solidFill>
                  </a:tcPr>
                </a:tc>
                <a:tc>
                  <a:txBody>
                    <a:bodyPr/>
                    <a:lstStyle/>
                    <a:p>
                      <a:pPr algn="ctr" fontAlgn="ctr"/>
                      <a:r>
                        <a:rPr lang="en-US" sz="1100" b="0" i="0" u="none" strike="noStrike">
                          <a:solidFill>
                            <a:srgbClr val="000000"/>
                          </a:solidFill>
                          <a:effectLst/>
                          <a:latin typeface="Calibri" panose="020F0502020204030204" pitchFamily="34" charset="0"/>
                        </a:rPr>
                        <a:t>41%</a:t>
                      </a:r>
                    </a:p>
                  </a:txBody>
                  <a:tcPr marL="9525" marR="9525" marT="9525" marB="0" anchor="ctr">
                    <a:lnL>
                      <a:noFill/>
                    </a:lnL>
                    <a:lnR>
                      <a:noFill/>
                    </a:lnR>
                    <a:lnT>
                      <a:noFill/>
                    </a:lnT>
                    <a:lnB>
                      <a:noFill/>
                    </a:lnB>
                    <a:solidFill>
                      <a:srgbClr val="D9D9D9"/>
                    </a:solidFill>
                  </a:tcPr>
                </a:tc>
                <a:tc>
                  <a:txBody>
                    <a:bodyPr/>
                    <a:lstStyle/>
                    <a:p>
                      <a:pPr algn="ctr" fontAlgn="ctr"/>
                      <a:r>
                        <a:rPr lang="en-US" sz="1100" b="0" i="0" u="none" strike="noStrike">
                          <a:solidFill>
                            <a:srgbClr val="000000"/>
                          </a:solidFill>
                          <a:effectLst/>
                          <a:latin typeface="Calibri" panose="020F0502020204030204" pitchFamily="34" charset="0"/>
                        </a:rPr>
                        <a:t>1</a:t>
                      </a:r>
                    </a:p>
                  </a:txBody>
                  <a:tcPr marL="9525" marR="9525" marT="9525" marB="0" anchor="ctr">
                    <a:lnL>
                      <a:noFill/>
                    </a:lnL>
                    <a:lnR>
                      <a:noFill/>
                    </a:lnR>
                    <a:lnT>
                      <a:noFill/>
                    </a:lnT>
                    <a:lnB>
                      <a:noFill/>
                    </a:lnB>
                    <a:solidFill>
                      <a:srgbClr val="D9D9D9"/>
                    </a:solidFill>
                  </a:tcPr>
                </a:tc>
                <a:extLst>
                  <a:ext uri="{0D108BD9-81ED-4DB2-BD59-A6C34878D82A}">
                    <a16:rowId xmlns:a16="http://schemas.microsoft.com/office/drawing/2014/main" xmlns="" val="3644355469"/>
                  </a:ext>
                </a:extLst>
              </a:tr>
              <a:tr h="190500">
                <a:tc>
                  <a:txBody>
                    <a:bodyPr/>
                    <a:lstStyle/>
                    <a:p>
                      <a:pPr algn="ctr" fontAlgn="ctr"/>
                      <a:r>
                        <a:rPr lang="en-US" sz="1100" b="0" i="0" u="none" strike="noStrike">
                          <a:solidFill>
                            <a:srgbClr val="000000"/>
                          </a:solidFill>
                          <a:effectLst/>
                          <a:latin typeface="Calibri" panose="020F0502020204030204" pitchFamily="34" charset="0"/>
                        </a:rPr>
                        <a:t>Well 6</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Conventional </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34%</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panose="020F0502020204030204" pitchFamily="34" charset="0"/>
                        </a:rPr>
                        <a:t>1</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472715908"/>
                  </a:ext>
                </a:extLst>
              </a:tr>
            </a:tbl>
          </a:graphicData>
        </a:graphic>
      </p:graphicFrame>
      <p:sp>
        <p:nvSpPr>
          <p:cNvPr id="17" name="CuadroTexto 16">
            <a:extLst>
              <a:ext uri="{FF2B5EF4-FFF2-40B4-BE49-F238E27FC236}">
                <a16:creationId xmlns:a16="http://schemas.microsoft.com/office/drawing/2014/main" xmlns="" id="{6E804FDA-49BF-4691-B80D-B1F0D3379D54}"/>
              </a:ext>
            </a:extLst>
          </p:cNvPr>
          <p:cNvSpPr txBox="1"/>
          <p:nvPr/>
        </p:nvSpPr>
        <p:spPr>
          <a:xfrm>
            <a:off x="6831699" y="2059999"/>
            <a:ext cx="4123615" cy="707886"/>
          </a:xfrm>
          <a:prstGeom prst="rect">
            <a:avLst/>
          </a:prstGeom>
          <a:noFill/>
        </p:spPr>
        <p:txBody>
          <a:bodyPr wrap="square" rtlCol="0">
            <a:spAutoFit/>
          </a:bodyPr>
          <a:lstStyle/>
          <a:p>
            <a:pPr algn="ctr"/>
            <a:r>
              <a:rPr lang="en-US" sz="2000" dirty="0">
                <a:latin typeface="+mj-lt"/>
              </a:rPr>
              <a:t>Vertical efficiency improvement implies less VRF changes. </a:t>
            </a:r>
          </a:p>
        </p:txBody>
      </p:sp>
      <p:grpSp>
        <p:nvGrpSpPr>
          <p:cNvPr id="5" name="Grupo 4">
            <a:extLst>
              <a:ext uri="{FF2B5EF4-FFF2-40B4-BE49-F238E27FC236}">
                <a16:creationId xmlns:a16="http://schemas.microsoft.com/office/drawing/2014/main" xmlns="" id="{67549568-95C8-4276-8397-1C4708B46A16}"/>
              </a:ext>
            </a:extLst>
          </p:cNvPr>
          <p:cNvGrpSpPr/>
          <p:nvPr/>
        </p:nvGrpSpPr>
        <p:grpSpPr>
          <a:xfrm>
            <a:off x="1959430" y="4099496"/>
            <a:ext cx="8516588" cy="2607878"/>
            <a:chOff x="2722871" y="4468828"/>
            <a:chExt cx="6880305" cy="2047875"/>
          </a:xfrm>
        </p:grpSpPr>
        <p:pic>
          <p:nvPicPr>
            <p:cNvPr id="11" name="Picture 3">
              <a:extLst>
                <a:ext uri="{FF2B5EF4-FFF2-40B4-BE49-F238E27FC236}">
                  <a16:creationId xmlns:a16="http://schemas.microsoft.com/office/drawing/2014/main" xmlns="" id="{D801691A-B3DD-453F-96A0-D270E37C14E3}"/>
                </a:ext>
              </a:extLst>
            </p:cNvPr>
            <p:cNvPicPr>
              <a:picLocks noChangeAspect="1"/>
            </p:cNvPicPr>
            <p:nvPr/>
          </p:nvPicPr>
          <p:blipFill>
            <a:blip r:embed="rId2"/>
            <a:stretch>
              <a:fillRect/>
            </a:stretch>
          </p:blipFill>
          <p:spPr>
            <a:xfrm>
              <a:off x="2722871" y="4468828"/>
              <a:ext cx="3273347" cy="1933925"/>
            </a:xfrm>
            <a:prstGeom prst="rect">
              <a:avLst/>
            </a:prstGeom>
          </p:spPr>
        </p:pic>
        <p:sp>
          <p:nvSpPr>
            <p:cNvPr id="3" name="Rectángulo 2">
              <a:extLst>
                <a:ext uri="{FF2B5EF4-FFF2-40B4-BE49-F238E27FC236}">
                  <a16:creationId xmlns:a16="http://schemas.microsoft.com/office/drawing/2014/main" xmlns="" id="{A76FB8B1-41C1-4431-A3EE-09D324462D45}"/>
                </a:ext>
              </a:extLst>
            </p:cNvPr>
            <p:cNvSpPr/>
            <p:nvPr/>
          </p:nvSpPr>
          <p:spPr>
            <a:xfrm>
              <a:off x="4678878" y="5207585"/>
              <a:ext cx="1380140" cy="99752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echa: a la derecha 12">
              <a:extLst>
                <a:ext uri="{FF2B5EF4-FFF2-40B4-BE49-F238E27FC236}">
                  <a16:creationId xmlns:a16="http://schemas.microsoft.com/office/drawing/2014/main" xmlns="" id="{543491D3-438C-4912-A784-AB3AF2FA4D7E}"/>
                </a:ext>
              </a:extLst>
            </p:cNvPr>
            <p:cNvSpPr/>
            <p:nvPr/>
          </p:nvSpPr>
          <p:spPr>
            <a:xfrm>
              <a:off x="6377050" y="5207585"/>
              <a:ext cx="688769" cy="5106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8">
              <a:extLst>
                <a:ext uri="{FF2B5EF4-FFF2-40B4-BE49-F238E27FC236}">
                  <a16:creationId xmlns:a16="http://schemas.microsoft.com/office/drawing/2014/main" xmlns="" id="{8FACFCD0-EEC6-4B2C-BFC0-1FE38993676C}"/>
                </a:ext>
              </a:extLst>
            </p:cNvPr>
            <p:cNvPicPr>
              <a:picLocks noChangeAspect="1"/>
            </p:cNvPicPr>
            <p:nvPr/>
          </p:nvPicPr>
          <p:blipFill>
            <a:blip r:embed="rId3"/>
            <a:stretch>
              <a:fillRect/>
            </a:stretch>
          </p:blipFill>
          <p:spPr>
            <a:xfrm>
              <a:off x="7383851" y="4468828"/>
              <a:ext cx="2219325" cy="2047875"/>
            </a:xfrm>
            <a:prstGeom prst="rect">
              <a:avLst/>
            </a:prstGeom>
          </p:spPr>
        </p:pic>
        <p:sp>
          <p:nvSpPr>
            <p:cNvPr id="18" name="Rectángulo 17">
              <a:extLst>
                <a:ext uri="{FF2B5EF4-FFF2-40B4-BE49-F238E27FC236}">
                  <a16:creationId xmlns:a16="http://schemas.microsoft.com/office/drawing/2014/main" xmlns="" id="{EE9B9A94-A02A-479E-8705-62FA65846615}"/>
                </a:ext>
              </a:extLst>
            </p:cNvPr>
            <p:cNvSpPr/>
            <p:nvPr/>
          </p:nvSpPr>
          <p:spPr>
            <a:xfrm>
              <a:off x="9060873" y="5492765"/>
              <a:ext cx="408256" cy="22545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ángulo 18">
            <a:extLst>
              <a:ext uri="{FF2B5EF4-FFF2-40B4-BE49-F238E27FC236}">
                <a16:creationId xmlns:a16="http://schemas.microsoft.com/office/drawing/2014/main" xmlns="" id="{73B011BA-D1C0-40D6-B211-376764A3344A}"/>
              </a:ext>
            </a:extLst>
          </p:cNvPr>
          <p:cNvSpPr/>
          <p:nvPr/>
        </p:nvSpPr>
        <p:spPr>
          <a:xfrm>
            <a:off x="878775" y="2149434"/>
            <a:ext cx="4904510" cy="556896"/>
          </a:xfrm>
          <a:prstGeom prst="rect">
            <a:avLst/>
          </a:prstGeom>
          <a:solidFill>
            <a:srgbClr val="92D050">
              <a:alpha val="24000"/>
            </a:srgbClr>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50384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869387"/>
            <a:ext cx="9144000" cy="562059"/>
          </a:xfrm>
        </p:spPr>
        <p:txBody>
          <a:bodyPr/>
          <a:lstStyle/>
          <a:p>
            <a:r>
              <a:rPr lang="en-US" sz="4000" dirty="0"/>
              <a:t>SUMMARY</a:t>
            </a:r>
          </a:p>
        </p:txBody>
      </p:sp>
      <p:sp>
        <p:nvSpPr>
          <p:cNvPr id="3" name="Subtítulo 2"/>
          <p:cNvSpPr>
            <a:spLocks noGrp="1"/>
          </p:cNvSpPr>
          <p:nvPr>
            <p:ph type="subTitle" idx="1"/>
          </p:nvPr>
        </p:nvSpPr>
        <p:spPr>
          <a:xfrm>
            <a:off x="320842" y="1626920"/>
            <a:ext cx="11550316" cy="5067796"/>
          </a:xfrm>
        </p:spPr>
        <p:txBody>
          <a:bodyPr/>
          <a:lstStyle/>
          <a:p>
            <a:pPr marL="457200" indent="-457200" algn="just">
              <a:buFont typeface="+mj-lt"/>
              <a:buAutoNum type="arabicPeriod"/>
            </a:pPr>
            <a:r>
              <a:rPr lang="en-US" sz="2000" dirty="0">
                <a:effectLst/>
                <a:latin typeface="+mj-lt"/>
                <a:ea typeface="Arial MT"/>
                <a:cs typeface="Arial MT"/>
              </a:rPr>
              <a:t>The </a:t>
            </a:r>
            <a:r>
              <a:rPr lang="en-US" sz="2000" b="1" dirty="0">
                <a:effectLst/>
                <a:latin typeface="+mj-lt"/>
                <a:ea typeface="Arial MT"/>
                <a:cs typeface="Arial MT"/>
              </a:rPr>
              <a:t>new valve technology using fixed orifice in tandem </a:t>
            </a:r>
            <a:r>
              <a:rPr lang="en-US" sz="2000" dirty="0">
                <a:effectLst/>
                <a:latin typeface="+mj-lt"/>
                <a:ea typeface="Arial MT"/>
                <a:cs typeface="Arial MT"/>
              </a:rPr>
              <a:t>with </a:t>
            </a:r>
            <a:r>
              <a:rPr lang="en-US" sz="2000" dirty="0" err="1">
                <a:effectLst/>
                <a:latin typeface="+mj-lt"/>
                <a:ea typeface="Arial MT"/>
                <a:cs typeface="Arial MT"/>
              </a:rPr>
              <a:t>Sierracol</a:t>
            </a:r>
            <a:r>
              <a:rPr lang="en-US" sz="2000" dirty="0">
                <a:effectLst/>
                <a:latin typeface="+mj-lt"/>
                <a:ea typeface="Arial MT"/>
                <a:cs typeface="Arial MT"/>
              </a:rPr>
              <a:t> Energy's methodology of orifice selection is a step change in </a:t>
            </a:r>
            <a:r>
              <a:rPr lang="en-US" sz="2000" b="1" dirty="0">
                <a:effectLst/>
                <a:latin typeface="+mj-lt"/>
                <a:ea typeface="Arial MT"/>
                <a:cs typeface="Arial MT"/>
              </a:rPr>
              <a:t>improving vertical efficiency from an average of 50% to more than 80%, </a:t>
            </a:r>
            <a:r>
              <a:rPr lang="en-US" sz="2000" dirty="0">
                <a:effectLst/>
                <a:latin typeface="+mj-lt"/>
                <a:ea typeface="Arial MT"/>
                <a:cs typeface="Arial MT"/>
              </a:rPr>
              <a:t>a more considerable reduction in valve replacement for at least one year, better well stability with less fluid losses thru specific zones, and optimize and reduce operating cost, inventory, and maintenance expenses.</a:t>
            </a:r>
          </a:p>
          <a:p>
            <a:pPr marL="457200" indent="-457200" algn="just">
              <a:buFont typeface="+mj-lt"/>
              <a:buAutoNum type="arabicPeriod"/>
            </a:pPr>
            <a:r>
              <a:rPr lang="en-US" sz="2000" b="1" dirty="0">
                <a:effectLst/>
                <a:latin typeface="+mj-lt"/>
                <a:ea typeface="Arial MT"/>
                <a:cs typeface="Arial MT"/>
              </a:rPr>
              <a:t>Vertical</a:t>
            </a:r>
            <a:r>
              <a:rPr lang="en-US" sz="2000" b="1" spc="-15" dirty="0">
                <a:effectLst/>
                <a:latin typeface="+mj-lt"/>
                <a:ea typeface="Arial MT"/>
                <a:cs typeface="Arial MT"/>
              </a:rPr>
              <a:t> </a:t>
            </a:r>
            <a:r>
              <a:rPr lang="en-US" sz="2000" b="1" dirty="0">
                <a:effectLst/>
                <a:latin typeface="+mj-lt"/>
                <a:ea typeface="Arial MT"/>
                <a:cs typeface="Arial MT"/>
              </a:rPr>
              <a:t>efficiency</a:t>
            </a:r>
            <a:r>
              <a:rPr lang="en-US" sz="2000" b="1" spc="-30" dirty="0">
                <a:effectLst/>
                <a:latin typeface="+mj-lt"/>
                <a:ea typeface="Arial MT"/>
                <a:cs typeface="Arial MT"/>
              </a:rPr>
              <a:t> </a:t>
            </a:r>
            <a:r>
              <a:rPr lang="en-US" sz="2000" b="1" dirty="0">
                <a:effectLst/>
                <a:latin typeface="+mj-lt"/>
                <a:ea typeface="Arial MT"/>
                <a:cs typeface="Arial MT"/>
              </a:rPr>
              <a:t>improvement</a:t>
            </a:r>
            <a:r>
              <a:rPr lang="en-US" sz="2000" b="1" spc="-10" dirty="0">
                <a:effectLst/>
                <a:latin typeface="+mj-lt"/>
                <a:ea typeface="Arial MT"/>
                <a:cs typeface="Arial MT"/>
              </a:rPr>
              <a:t> </a:t>
            </a:r>
            <a:r>
              <a:rPr lang="en-US" sz="2000" b="1" dirty="0">
                <a:effectLst/>
                <a:latin typeface="+mj-lt"/>
                <a:ea typeface="Arial MT"/>
                <a:cs typeface="Arial MT"/>
              </a:rPr>
              <a:t>implies increase in the recovery factor and less</a:t>
            </a:r>
            <a:r>
              <a:rPr lang="en-US" sz="2000" b="1" spc="-10" dirty="0">
                <a:effectLst/>
                <a:latin typeface="+mj-lt"/>
                <a:ea typeface="Arial MT"/>
                <a:cs typeface="Arial MT"/>
              </a:rPr>
              <a:t> </a:t>
            </a:r>
            <a:r>
              <a:rPr lang="en-US" sz="2000" b="1" dirty="0">
                <a:effectLst/>
                <a:latin typeface="+mj-lt"/>
                <a:ea typeface="Arial MT"/>
                <a:cs typeface="Arial MT"/>
              </a:rPr>
              <a:t>valves</a:t>
            </a:r>
            <a:r>
              <a:rPr lang="en-US" sz="2000" b="1" spc="-5" dirty="0">
                <a:effectLst/>
                <a:latin typeface="+mj-lt"/>
                <a:ea typeface="Arial MT"/>
                <a:cs typeface="Arial MT"/>
              </a:rPr>
              <a:t> </a:t>
            </a:r>
            <a:r>
              <a:rPr lang="en-US" sz="2000" b="1" dirty="0">
                <a:effectLst/>
                <a:latin typeface="+mj-lt"/>
                <a:ea typeface="Arial MT"/>
                <a:cs typeface="Arial MT"/>
              </a:rPr>
              <a:t>changes. </a:t>
            </a:r>
            <a:r>
              <a:rPr lang="en-US" sz="2000" dirty="0">
                <a:effectLst/>
                <a:latin typeface="+mj-lt"/>
                <a:ea typeface="Arial MT"/>
                <a:cs typeface="Arial MT"/>
              </a:rPr>
              <a:t>The valves are replaced if it does not reach the desired rate. That is why wells with low vertical efficiency usually have more than 4 entries per year (as shown in Figure 12 for the conventional technology). The</a:t>
            </a:r>
            <a:r>
              <a:rPr lang="en-US" sz="2000" spc="-25" dirty="0">
                <a:effectLst/>
                <a:latin typeface="+mj-lt"/>
                <a:ea typeface="Arial MT"/>
                <a:cs typeface="Arial MT"/>
              </a:rPr>
              <a:t> </a:t>
            </a:r>
            <a:r>
              <a:rPr lang="en-US" sz="2000" dirty="0">
                <a:effectLst/>
                <a:latin typeface="+mj-lt"/>
                <a:ea typeface="Arial MT"/>
                <a:cs typeface="Arial MT"/>
              </a:rPr>
              <a:t>reduction</a:t>
            </a:r>
            <a:r>
              <a:rPr lang="en-US" sz="2000" spc="-25" dirty="0">
                <a:effectLst/>
                <a:latin typeface="+mj-lt"/>
                <a:ea typeface="Arial MT"/>
                <a:cs typeface="Arial MT"/>
              </a:rPr>
              <a:t> </a:t>
            </a:r>
            <a:r>
              <a:rPr lang="en-US" sz="2000" dirty="0">
                <a:effectLst/>
                <a:latin typeface="+mj-lt"/>
                <a:ea typeface="Arial MT"/>
                <a:cs typeface="Arial MT"/>
              </a:rPr>
              <a:t>in</a:t>
            </a:r>
            <a:r>
              <a:rPr lang="en-US" sz="2000" spc="-10" dirty="0">
                <a:effectLst/>
                <a:latin typeface="+mj-lt"/>
                <a:ea typeface="Arial MT"/>
                <a:cs typeface="Arial MT"/>
              </a:rPr>
              <a:t> </a:t>
            </a:r>
            <a:r>
              <a:rPr lang="en-US" sz="2000" dirty="0">
                <a:effectLst/>
                <a:latin typeface="+mj-lt"/>
                <a:ea typeface="Arial MT"/>
                <a:cs typeface="Arial MT"/>
              </a:rPr>
              <a:t>changes</a:t>
            </a:r>
            <a:r>
              <a:rPr lang="en-US" sz="2000" spc="-10" dirty="0">
                <a:effectLst/>
                <a:latin typeface="+mj-lt"/>
                <a:ea typeface="Arial MT"/>
                <a:cs typeface="Arial MT"/>
              </a:rPr>
              <a:t> </a:t>
            </a:r>
            <a:r>
              <a:rPr lang="en-US" sz="2000" dirty="0">
                <a:effectLst/>
                <a:latin typeface="+mj-lt"/>
                <a:ea typeface="Arial MT"/>
                <a:cs typeface="Arial MT"/>
              </a:rPr>
              <a:t>per well</a:t>
            </a:r>
            <a:r>
              <a:rPr lang="en-US" sz="2000" spc="-15" dirty="0">
                <a:effectLst/>
                <a:latin typeface="+mj-lt"/>
                <a:ea typeface="Arial MT"/>
                <a:cs typeface="Arial MT"/>
              </a:rPr>
              <a:t> </a:t>
            </a:r>
            <a:r>
              <a:rPr lang="en-US" sz="2000" dirty="0">
                <a:effectLst/>
                <a:latin typeface="+mj-lt"/>
                <a:ea typeface="Arial MT"/>
                <a:cs typeface="Arial MT"/>
              </a:rPr>
              <a:t>implies</a:t>
            </a:r>
            <a:r>
              <a:rPr lang="en-US" sz="2000" spc="-30" dirty="0">
                <a:effectLst/>
                <a:latin typeface="+mj-lt"/>
                <a:ea typeface="Arial MT"/>
                <a:cs typeface="Arial MT"/>
              </a:rPr>
              <a:t> </a:t>
            </a:r>
            <a:r>
              <a:rPr lang="en-US" sz="2000" dirty="0">
                <a:effectLst/>
                <a:latin typeface="+mj-lt"/>
                <a:ea typeface="Arial MT"/>
                <a:cs typeface="Arial MT"/>
              </a:rPr>
              <a:t>a</a:t>
            </a:r>
            <a:r>
              <a:rPr lang="en-US" sz="2000" spc="-260" dirty="0">
                <a:effectLst/>
                <a:latin typeface="+mj-lt"/>
                <a:ea typeface="Arial MT"/>
                <a:cs typeface="Arial MT"/>
              </a:rPr>
              <a:t> </a:t>
            </a:r>
            <a:r>
              <a:rPr lang="en-US" sz="2000" dirty="0">
                <a:effectLst/>
                <a:latin typeface="+mj-lt"/>
                <a:ea typeface="Arial MT"/>
                <a:cs typeface="Arial MT"/>
              </a:rPr>
              <a:t>re reduction</a:t>
            </a:r>
            <a:r>
              <a:rPr lang="en-US" sz="2000" spc="-20" dirty="0">
                <a:effectLst/>
                <a:latin typeface="+mj-lt"/>
                <a:ea typeface="Arial MT"/>
                <a:cs typeface="Arial MT"/>
              </a:rPr>
              <a:t> </a:t>
            </a:r>
            <a:r>
              <a:rPr lang="en-US" sz="2000" dirty="0">
                <a:effectLst/>
                <a:latin typeface="+mj-lt"/>
                <a:ea typeface="Arial MT"/>
                <a:cs typeface="Arial MT"/>
              </a:rPr>
              <a:t>in operational</a:t>
            </a:r>
            <a:r>
              <a:rPr lang="en-US" sz="2000" spc="15" dirty="0">
                <a:effectLst/>
                <a:latin typeface="+mj-lt"/>
                <a:ea typeface="Arial MT"/>
                <a:cs typeface="Arial MT"/>
              </a:rPr>
              <a:t> </a:t>
            </a:r>
            <a:r>
              <a:rPr lang="en-US" sz="2000" dirty="0">
                <a:effectLst/>
                <a:latin typeface="+mj-lt"/>
                <a:ea typeface="Arial MT"/>
                <a:cs typeface="Arial MT"/>
              </a:rPr>
              <a:t>costs. The valve selection using </a:t>
            </a:r>
            <a:r>
              <a:rPr lang="en-US" sz="2000" dirty="0" err="1">
                <a:effectLst/>
                <a:latin typeface="+mj-lt"/>
                <a:ea typeface="Arial MT"/>
                <a:cs typeface="Arial MT"/>
              </a:rPr>
              <a:t>Sierracol’s</a:t>
            </a:r>
            <a:r>
              <a:rPr lang="en-US" sz="2000" dirty="0">
                <a:effectLst/>
                <a:latin typeface="+mj-lt"/>
                <a:ea typeface="Arial MT"/>
                <a:cs typeface="Arial MT"/>
              </a:rPr>
              <a:t> methodology has shown a better approach to reach the injection rate using the differential pressure.</a:t>
            </a:r>
            <a:endParaRPr lang="en-US" sz="2000" dirty="0">
              <a:latin typeface="+mj-lt"/>
              <a:ea typeface="Arial MT"/>
              <a:cs typeface="Arial MT"/>
            </a:endParaRPr>
          </a:p>
          <a:p>
            <a:pPr marL="457200" indent="-457200" algn="just">
              <a:buFont typeface="+mj-lt"/>
              <a:buAutoNum type="arabicPeriod"/>
            </a:pPr>
            <a:r>
              <a:rPr lang="en-US" sz="2000" b="1" dirty="0">
                <a:latin typeface="+mj-lt"/>
              </a:rPr>
              <a:t>The individual test zone has allowed us to identify the injection potential of each zone</a:t>
            </a:r>
            <a:r>
              <a:rPr lang="en-US" sz="2000" dirty="0">
                <a:latin typeface="+mj-lt"/>
              </a:rPr>
              <a:t>, especially those zones with low injectivity. This way, costs will be reduced, avoiding unnecessary valve changes.</a:t>
            </a:r>
          </a:p>
          <a:p>
            <a:pPr marL="457200" indent="-457200" algn="just">
              <a:buFont typeface="+mj-lt"/>
              <a:buAutoNum type="arabicPeriod"/>
            </a:pPr>
            <a:r>
              <a:rPr lang="en-US" sz="2000" b="1" dirty="0">
                <a:latin typeface="+mj-lt"/>
              </a:rPr>
              <a:t>The valve technology and its selection methodology have fulfilled the objective of improving efficiency at a lower cost</a:t>
            </a:r>
            <a:r>
              <a:rPr lang="en-US" sz="2000" dirty="0">
                <a:latin typeface="+mj-lt"/>
              </a:rPr>
              <a:t>, including fewer parts and inventory costs, better manufacturing and assembly quality, local manufacturing, longer injection stability in the wells, less slick line services and operating costs and even reducing the risk of well failure due to valve damages. All cost optimization and reduction, including local manufacturing, generally provide greater profitability in mature fields. </a:t>
            </a:r>
          </a:p>
          <a:p>
            <a:pPr marL="457200" indent="-457200" algn="just">
              <a:buFont typeface="+mj-lt"/>
              <a:buAutoNum type="arabicPeriod"/>
            </a:pPr>
            <a:endParaRPr lang="es-AR" dirty="0">
              <a:latin typeface="+mj-lt"/>
            </a:endParaRPr>
          </a:p>
        </p:txBody>
      </p:sp>
    </p:spTree>
    <p:extLst>
      <p:ext uri="{BB962C8B-B14F-4D97-AF65-F5344CB8AC3E}">
        <p14:creationId xmlns:p14="http://schemas.microsoft.com/office/powerpoint/2010/main" val="36426927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736682"/>
            <a:ext cx="9144000" cy="562059"/>
          </a:xfrm>
        </p:spPr>
        <p:txBody>
          <a:bodyPr/>
          <a:lstStyle/>
          <a:p>
            <a:r>
              <a:rPr lang="en-US" sz="4000" dirty="0"/>
              <a:t>SPECIAL THANKS</a:t>
            </a:r>
          </a:p>
        </p:txBody>
      </p:sp>
      <p:sp>
        <p:nvSpPr>
          <p:cNvPr id="3" name="Subtítulo 2"/>
          <p:cNvSpPr>
            <a:spLocks noGrp="1"/>
          </p:cNvSpPr>
          <p:nvPr>
            <p:ph type="subTitle" idx="1"/>
          </p:nvPr>
        </p:nvSpPr>
        <p:spPr>
          <a:xfrm>
            <a:off x="320842" y="2944775"/>
            <a:ext cx="11550316" cy="931743"/>
          </a:xfrm>
        </p:spPr>
        <p:txBody>
          <a:bodyPr/>
          <a:lstStyle/>
          <a:p>
            <a:r>
              <a:rPr lang="en-US" dirty="0"/>
              <a:t>Authors would like to thank Sierracol Energy, and JPT Consulting and Services for the permission to publish this paper and the organizers of this IAPG Conference.</a:t>
            </a:r>
          </a:p>
          <a:p>
            <a:endParaRPr lang="es-AR" dirty="0"/>
          </a:p>
        </p:txBody>
      </p:sp>
      <p:pic>
        <p:nvPicPr>
          <p:cNvPr id="5" name="Imagen 4"/>
          <p:cNvPicPr>
            <a:picLocks noChangeAspect="1"/>
          </p:cNvPicPr>
          <p:nvPr/>
        </p:nvPicPr>
        <p:blipFill>
          <a:blip r:embed="rId2"/>
          <a:stretch>
            <a:fillRect/>
          </a:stretch>
        </p:blipFill>
        <p:spPr>
          <a:xfrm>
            <a:off x="10229163" y="5454296"/>
            <a:ext cx="1296794" cy="638213"/>
          </a:xfrm>
          <a:prstGeom prst="rect">
            <a:avLst/>
          </a:prstGeom>
        </p:spPr>
      </p:pic>
      <p:pic>
        <p:nvPicPr>
          <p:cNvPr id="6" name="Picture 9">
            <a:extLst>
              <a:ext uri="{FF2B5EF4-FFF2-40B4-BE49-F238E27FC236}">
                <a16:creationId xmlns:a16="http://schemas.microsoft.com/office/drawing/2014/main" xmlns="" id="{FC0B950E-A84E-410E-B1CF-10E0F4C9BF9E}"/>
              </a:ext>
            </a:extLst>
          </p:cNvPr>
          <p:cNvPicPr>
            <a:picLocks noChangeAspect="1"/>
          </p:cNvPicPr>
          <p:nvPr/>
        </p:nvPicPr>
        <p:blipFill>
          <a:blip r:embed="rId3"/>
          <a:stretch>
            <a:fillRect/>
          </a:stretch>
        </p:blipFill>
        <p:spPr>
          <a:xfrm>
            <a:off x="1907854" y="4866145"/>
            <a:ext cx="1018225" cy="1097380"/>
          </a:xfrm>
          <a:prstGeom prst="rect">
            <a:avLst/>
          </a:prstGeom>
        </p:spPr>
      </p:pic>
    </p:spTree>
    <p:extLst>
      <p:ext uri="{BB962C8B-B14F-4D97-AF65-F5344CB8AC3E}">
        <p14:creationId xmlns:p14="http://schemas.microsoft.com/office/powerpoint/2010/main" val="12129206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xmlns="" id="{6B9EE4E1-7159-488C-8C16-BF2CE6E6A799}"/>
              </a:ext>
            </a:extLst>
          </p:cNvPr>
          <p:cNvSpPr txBox="1">
            <a:spLocks/>
          </p:cNvSpPr>
          <p:nvPr/>
        </p:nvSpPr>
        <p:spPr>
          <a:xfrm>
            <a:off x="1524000" y="845637"/>
            <a:ext cx="9144000" cy="57409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dirty="0"/>
              <a:t>Introduction</a:t>
            </a:r>
            <a:endParaRPr lang="en-US" dirty="0"/>
          </a:p>
        </p:txBody>
      </p:sp>
      <p:sp>
        <p:nvSpPr>
          <p:cNvPr id="5" name="CuadroTexto 4">
            <a:extLst>
              <a:ext uri="{FF2B5EF4-FFF2-40B4-BE49-F238E27FC236}">
                <a16:creationId xmlns:a16="http://schemas.microsoft.com/office/drawing/2014/main" xmlns="" id="{B790B529-E8F8-43AC-A517-DD3B8ED7FDBD}"/>
              </a:ext>
            </a:extLst>
          </p:cNvPr>
          <p:cNvSpPr txBox="1"/>
          <p:nvPr/>
        </p:nvSpPr>
        <p:spPr>
          <a:xfrm>
            <a:off x="2201320" y="1766953"/>
            <a:ext cx="2198914" cy="369332"/>
          </a:xfrm>
          <a:prstGeom prst="rect">
            <a:avLst/>
          </a:prstGeom>
          <a:noFill/>
        </p:spPr>
        <p:txBody>
          <a:bodyPr wrap="square" rtlCol="0">
            <a:spAutoFit/>
          </a:bodyPr>
          <a:lstStyle/>
          <a:p>
            <a:pPr algn="ctr"/>
            <a:r>
              <a:rPr lang="en-US" b="1" dirty="0"/>
              <a:t>Multilayer field</a:t>
            </a:r>
          </a:p>
        </p:txBody>
      </p:sp>
      <p:sp>
        <p:nvSpPr>
          <p:cNvPr id="6" name="Flecha: a la derecha 5">
            <a:extLst>
              <a:ext uri="{FF2B5EF4-FFF2-40B4-BE49-F238E27FC236}">
                <a16:creationId xmlns:a16="http://schemas.microsoft.com/office/drawing/2014/main" xmlns="" id="{B0D3F59E-6064-4336-A489-E9383B7073A1}"/>
              </a:ext>
            </a:extLst>
          </p:cNvPr>
          <p:cNvSpPr/>
          <p:nvPr/>
        </p:nvSpPr>
        <p:spPr>
          <a:xfrm>
            <a:off x="5566689" y="1730438"/>
            <a:ext cx="1251855" cy="3693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uadroTexto 6">
            <a:extLst>
              <a:ext uri="{FF2B5EF4-FFF2-40B4-BE49-F238E27FC236}">
                <a16:creationId xmlns:a16="http://schemas.microsoft.com/office/drawing/2014/main" xmlns="" id="{E248DE5A-F804-4960-A18B-4B198D81B1EF}"/>
              </a:ext>
            </a:extLst>
          </p:cNvPr>
          <p:cNvSpPr txBox="1"/>
          <p:nvPr/>
        </p:nvSpPr>
        <p:spPr>
          <a:xfrm>
            <a:off x="7034882" y="1766952"/>
            <a:ext cx="4495800" cy="369332"/>
          </a:xfrm>
          <a:prstGeom prst="rect">
            <a:avLst/>
          </a:prstGeom>
          <a:noFill/>
        </p:spPr>
        <p:txBody>
          <a:bodyPr wrap="square" rtlCol="0">
            <a:spAutoFit/>
          </a:bodyPr>
          <a:lstStyle/>
          <a:p>
            <a:pPr algn="ctr"/>
            <a:r>
              <a:rPr lang="en-US" b="1" dirty="0"/>
              <a:t>Selective injection </a:t>
            </a:r>
          </a:p>
        </p:txBody>
      </p:sp>
      <p:pic>
        <p:nvPicPr>
          <p:cNvPr id="9" name="Imagen 8">
            <a:extLst>
              <a:ext uri="{FF2B5EF4-FFF2-40B4-BE49-F238E27FC236}">
                <a16:creationId xmlns:a16="http://schemas.microsoft.com/office/drawing/2014/main" xmlns="" id="{5773595C-CA26-4144-B24C-A16FC39568A9}"/>
              </a:ext>
            </a:extLst>
          </p:cNvPr>
          <p:cNvPicPr>
            <a:picLocks noChangeAspect="1"/>
          </p:cNvPicPr>
          <p:nvPr/>
        </p:nvPicPr>
        <p:blipFill>
          <a:blip r:embed="rId2"/>
          <a:stretch>
            <a:fillRect/>
          </a:stretch>
        </p:blipFill>
        <p:spPr>
          <a:xfrm>
            <a:off x="848041" y="2249095"/>
            <a:ext cx="5040065" cy="4282334"/>
          </a:xfrm>
          <a:prstGeom prst="rect">
            <a:avLst/>
          </a:prstGeom>
        </p:spPr>
      </p:pic>
      <p:sp>
        <p:nvSpPr>
          <p:cNvPr id="11" name="Rectángulo 10">
            <a:extLst>
              <a:ext uri="{FF2B5EF4-FFF2-40B4-BE49-F238E27FC236}">
                <a16:creationId xmlns:a16="http://schemas.microsoft.com/office/drawing/2014/main" xmlns="" id="{D7278E13-87F9-4453-A4A3-C8943379D25E}"/>
              </a:ext>
            </a:extLst>
          </p:cNvPr>
          <p:cNvSpPr/>
          <p:nvPr/>
        </p:nvSpPr>
        <p:spPr>
          <a:xfrm>
            <a:off x="10493828" y="1915104"/>
            <a:ext cx="772886" cy="1858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upo 2">
            <a:extLst>
              <a:ext uri="{FF2B5EF4-FFF2-40B4-BE49-F238E27FC236}">
                <a16:creationId xmlns:a16="http://schemas.microsoft.com/office/drawing/2014/main" xmlns="" id="{09B4B6CD-D580-489D-BE8A-5381B52079A4}"/>
              </a:ext>
            </a:extLst>
          </p:cNvPr>
          <p:cNvGrpSpPr/>
          <p:nvPr/>
        </p:nvGrpSpPr>
        <p:grpSpPr>
          <a:xfrm>
            <a:off x="7599475" y="2249095"/>
            <a:ext cx="3254571" cy="4282334"/>
            <a:chOff x="7791768" y="2136284"/>
            <a:chExt cx="2508829" cy="3436093"/>
          </a:xfrm>
        </p:grpSpPr>
        <p:pic>
          <p:nvPicPr>
            <p:cNvPr id="10" name="Imagen 9">
              <a:extLst>
                <a:ext uri="{FF2B5EF4-FFF2-40B4-BE49-F238E27FC236}">
                  <a16:creationId xmlns:a16="http://schemas.microsoft.com/office/drawing/2014/main" xmlns="" id="{1A49596C-6273-439F-A432-655EE889F892}"/>
                </a:ext>
              </a:extLst>
            </p:cNvPr>
            <p:cNvPicPr>
              <a:picLocks noChangeAspect="1"/>
            </p:cNvPicPr>
            <p:nvPr/>
          </p:nvPicPr>
          <p:blipFill>
            <a:blip r:embed="rId3"/>
            <a:stretch>
              <a:fillRect/>
            </a:stretch>
          </p:blipFill>
          <p:spPr>
            <a:xfrm>
              <a:off x="7791768" y="2136285"/>
              <a:ext cx="2508829" cy="3436092"/>
            </a:xfrm>
            <a:prstGeom prst="rect">
              <a:avLst/>
            </a:prstGeom>
          </p:spPr>
        </p:pic>
        <p:sp>
          <p:nvSpPr>
            <p:cNvPr id="2" name="Rectángulo 1">
              <a:extLst>
                <a:ext uri="{FF2B5EF4-FFF2-40B4-BE49-F238E27FC236}">
                  <a16:creationId xmlns:a16="http://schemas.microsoft.com/office/drawing/2014/main" xmlns="" id="{30A128BE-67F4-4A6F-86A0-BCB8A12DD8B3}"/>
                </a:ext>
              </a:extLst>
            </p:cNvPr>
            <p:cNvSpPr/>
            <p:nvPr/>
          </p:nvSpPr>
          <p:spPr>
            <a:xfrm>
              <a:off x="9808029" y="2136284"/>
              <a:ext cx="492568" cy="929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2920155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xmlns="" id="{6B9EE4E1-7159-488C-8C16-BF2CE6E6A799}"/>
              </a:ext>
            </a:extLst>
          </p:cNvPr>
          <p:cNvSpPr txBox="1">
            <a:spLocks/>
          </p:cNvSpPr>
          <p:nvPr/>
        </p:nvSpPr>
        <p:spPr>
          <a:xfrm>
            <a:off x="1524000" y="845637"/>
            <a:ext cx="9144000" cy="57409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dirty="0"/>
              <a:t>Introduction</a:t>
            </a:r>
            <a:endParaRPr lang="en-US" dirty="0"/>
          </a:p>
        </p:txBody>
      </p:sp>
      <p:sp>
        <p:nvSpPr>
          <p:cNvPr id="5" name="CuadroTexto 4">
            <a:extLst>
              <a:ext uri="{FF2B5EF4-FFF2-40B4-BE49-F238E27FC236}">
                <a16:creationId xmlns:a16="http://schemas.microsoft.com/office/drawing/2014/main" xmlns="" id="{B790B529-E8F8-43AC-A517-DD3B8ED7FDBD}"/>
              </a:ext>
            </a:extLst>
          </p:cNvPr>
          <p:cNvSpPr txBox="1"/>
          <p:nvPr/>
        </p:nvSpPr>
        <p:spPr>
          <a:xfrm>
            <a:off x="2209801" y="1461164"/>
            <a:ext cx="2198914" cy="369332"/>
          </a:xfrm>
          <a:prstGeom prst="rect">
            <a:avLst/>
          </a:prstGeom>
          <a:noFill/>
        </p:spPr>
        <p:txBody>
          <a:bodyPr wrap="square" rtlCol="0">
            <a:spAutoFit/>
          </a:bodyPr>
          <a:lstStyle/>
          <a:p>
            <a:pPr algn="ctr"/>
            <a:r>
              <a:rPr lang="en-US" b="1" dirty="0"/>
              <a:t>Multilayer field</a:t>
            </a:r>
          </a:p>
        </p:txBody>
      </p:sp>
      <p:sp>
        <p:nvSpPr>
          <p:cNvPr id="6" name="Flecha: a la derecha 5">
            <a:extLst>
              <a:ext uri="{FF2B5EF4-FFF2-40B4-BE49-F238E27FC236}">
                <a16:creationId xmlns:a16="http://schemas.microsoft.com/office/drawing/2014/main" xmlns="" id="{B0D3F59E-6064-4336-A489-E9383B7073A1}"/>
              </a:ext>
            </a:extLst>
          </p:cNvPr>
          <p:cNvSpPr/>
          <p:nvPr/>
        </p:nvSpPr>
        <p:spPr>
          <a:xfrm>
            <a:off x="5556161" y="1466533"/>
            <a:ext cx="1251855" cy="3693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uadroTexto 6">
            <a:extLst>
              <a:ext uri="{FF2B5EF4-FFF2-40B4-BE49-F238E27FC236}">
                <a16:creationId xmlns:a16="http://schemas.microsoft.com/office/drawing/2014/main" xmlns="" id="{E248DE5A-F804-4960-A18B-4B198D81B1EF}"/>
              </a:ext>
            </a:extLst>
          </p:cNvPr>
          <p:cNvSpPr txBox="1"/>
          <p:nvPr/>
        </p:nvSpPr>
        <p:spPr>
          <a:xfrm>
            <a:off x="6619838" y="1465893"/>
            <a:ext cx="4495800" cy="369332"/>
          </a:xfrm>
          <a:prstGeom prst="rect">
            <a:avLst/>
          </a:prstGeom>
          <a:noFill/>
        </p:spPr>
        <p:txBody>
          <a:bodyPr wrap="square" rtlCol="0">
            <a:spAutoFit/>
          </a:bodyPr>
          <a:lstStyle/>
          <a:p>
            <a:pPr algn="ctr"/>
            <a:r>
              <a:rPr lang="en-US" b="1" dirty="0"/>
              <a:t>Selective injection </a:t>
            </a:r>
          </a:p>
        </p:txBody>
      </p:sp>
      <p:pic>
        <p:nvPicPr>
          <p:cNvPr id="9" name="Imagen 8">
            <a:extLst>
              <a:ext uri="{FF2B5EF4-FFF2-40B4-BE49-F238E27FC236}">
                <a16:creationId xmlns:a16="http://schemas.microsoft.com/office/drawing/2014/main" xmlns="" id="{5773595C-CA26-4144-B24C-A16FC39568A9}"/>
              </a:ext>
            </a:extLst>
          </p:cNvPr>
          <p:cNvPicPr>
            <a:picLocks noChangeAspect="1"/>
          </p:cNvPicPr>
          <p:nvPr/>
        </p:nvPicPr>
        <p:blipFill>
          <a:blip r:embed="rId2"/>
          <a:stretch>
            <a:fillRect/>
          </a:stretch>
        </p:blipFill>
        <p:spPr>
          <a:xfrm>
            <a:off x="1353788" y="1822454"/>
            <a:ext cx="4202374" cy="3570583"/>
          </a:xfrm>
          <a:prstGeom prst="rect">
            <a:avLst/>
          </a:prstGeom>
        </p:spPr>
      </p:pic>
      <p:sp>
        <p:nvSpPr>
          <p:cNvPr id="11" name="Rectángulo 10">
            <a:extLst>
              <a:ext uri="{FF2B5EF4-FFF2-40B4-BE49-F238E27FC236}">
                <a16:creationId xmlns:a16="http://schemas.microsoft.com/office/drawing/2014/main" xmlns="" id="{D7278E13-87F9-4453-A4A3-C8943379D25E}"/>
              </a:ext>
            </a:extLst>
          </p:cNvPr>
          <p:cNvSpPr/>
          <p:nvPr/>
        </p:nvSpPr>
        <p:spPr>
          <a:xfrm>
            <a:off x="10493828" y="1915104"/>
            <a:ext cx="772886" cy="1858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uadroTexto 11">
            <a:extLst>
              <a:ext uri="{FF2B5EF4-FFF2-40B4-BE49-F238E27FC236}">
                <a16:creationId xmlns:a16="http://schemas.microsoft.com/office/drawing/2014/main" xmlns="" id="{3BAFA453-EAB1-497B-967D-17D3152C2A24}"/>
              </a:ext>
            </a:extLst>
          </p:cNvPr>
          <p:cNvSpPr txBox="1"/>
          <p:nvPr/>
        </p:nvSpPr>
        <p:spPr>
          <a:xfrm>
            <a:off x="288966" y="5432540"/>
            <a:ext cx="11614067" cy="1200329"/>
          </a:xfrm>
          <a:prstGeom prst="rect">
            <a:avLst/>
          </a:prstGeom>
          <a:noFill/>
        </p:spPr>
        <p:txBody>
          <a:bodyPr wrap="square">
            <a:spAutoFit/>
          </a:bodyPr>
          <a:lstStyle/>
          <a:p>
            <a:pPr algn="just"/>
            <a:r>
              <a:rPr lang="en-US" dirty="0">
                <a:latin typeface="+mj-lt"/>
              </a:rPr>
              <a:t>The control of water injection in secondary recovery processes in multilayer reservoirs is crucial to optimize and control the process to maintain reservoir pressure, displace residual oil and sustaining production from oil fields. Injection control and monitoring technology for surface and downhole have been developed, focused on procedures to maintain vertical efficiency and cost control which is critical for mature fields. </a:t>
            </a:r>
          </a:p>
        </p:txBody>
      </p:sp>
      <p:grpSp>
        <p:nvGrpSpPr>
          <p:cNvPr id="13" name="Grupo 12">
            <a:extLst>
              <a:ext uri="{FF2B5EF4-FFF2-40B4-BE49-F238E27FC236}">
                <a16:creationId xmlns:a16="http://schemas.microsoft.com/office/drawing/2014/main" xmlns="" id="{38516E42-9AAC-4AAB-95A5-DF08BC65C9A9}"/>
              </a:ext>
            </a:extLst>
          </p:cNvPr>
          <p:cNvGrpSpPr/>
          <p:nvPr/>
        </p:nvGrpSpPr>
        <p:grpSpPr>
          <a:xfrm>
            <a:off x="7345147" y="1876255"/>
            <a:ext cx="2653876" cy="3556285"/>
            <a:chOff x="7791768" y="2136284"/>
            <a:chExt cx="2508829" cy="3436093"/>
          </a:xfrm>
        </p:grpSpPr>
        <p:pic>
          <p:nvPicPr>
            <p:cNvPr id="14" name="Imagen 13">
              <a:extLst>
                <a:ext uri="{FF2B5EF4-FFF2-40B4-BE49-F238E27FC236}">
                  <a16:creationId xmlns:a16="http://schemas.microsoft.com/office/drawing/2014/main" xmlns="" id="{191BECBE-90A8-4596-ADC9-2D656C834861}"/>
                </a:ext>
              </a:extLst>
            </p:cNvPr>
            <p:cNvPicPr>
              <a:picLocks noChangeAspect="1"/>
            </p:cNvPicPr>
            <p:nvPr/>
          </p:nvPicPr>
          <p:blipFill>
            <a:blip r:embed="rId3"/>
            <a:stretch>
              <a:fillRect/>
            </a:stretch>
          </p:blipFill>
          <p:spPr>
            <a:xfrm>
              <a:off x="7791768" y="2136285"/>
              <a:ext cx="2508829" cy="3436092"/>
            </a:xfrm>
            <a:prstGeom prst="rect">
              <a:avLst/>
            </a:prstGeom>
          </p:spPr>
        </p:pic>
        <p:sp>
          <p:nvSpPr>
            <p:cNvPr id="15" name="Rectángulo 14">
              <a:extLst>
                <a:ext uri="{FF2B5EF4-FFF2-40B4-BE49-F238E27FC236}">
                  <a16:creationId xmlns:a16="http://schemas.microsoft.com/office/drawing/2014/main" xmlns="" id="{CD287C4C-F893-443B-B3A2-3E34ADFD6B9B}"/>
                </a:ext>
              </a:extLst>
            </p:cNvPr>
            <p:cNvSpPr/>
            <p:nvPr/>
          </p:nvSpPr>
          <p:spPr>
            <a:xfrm>
              <a:off x="9808029" y="2136284"/>
              <a:ext cx="492568" cy="929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5639762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xmlns="" id="{8241AF90-4FEC-461B-B2C0-A22C3B7CD18C}"/>
              </a:ext>
            </a:extLst>
          </p:cNvPr>
          <p:cNvSpPr txBox="1"/>
          <p:nvPr/>
        </p:nvSpPr>
        <p:spPr>
          <a:xfrm>
            <a:off x="300841" y="1543058"/>
            <a:ext cx="11590317" cy="4647426"/>
          </a:xfrm>
          <a:prstGeom prst="rect">
            <a:avLst/>
          </a:prstGeom>
          <a:noFill/>
        </p:spPr>
        <p:txBody>
          <a:bodyPr wrap="square">
            <a:spAutoFit/>
          </a:bodyPr>
          <a:lstStyle/>
          <a:p>
            <a:pPr marL="127000" marR="186055" algn="just">
              <a:spcBef>
                <a:spcPts val="0"/>
              </a:spcBef>
              <a:spcAft>
                <a:spcPts val="0"/>
              </a:spcAft>
            </a:pPr>
            <a:r>
              <a:rPr lang="en-US" sz="2400" b="1" dirty="0">
                <a:latin typeface="+mj-lt"/>
              </a:rPr>
              <a:t>Optimization Cost through regulators valves improvement</a:t>
            </a:r>
          </a:p>
          <a:p>
            <a:pPr marL="127000" marR="186055" algn="just">
              <a:spcBef>
                <a:spcPts val="0"/>
              </a:spcBef>
              <a:spcAft>
                <a:spcPts val="0"/>
              </a:spcAft>
            </a:pPr>
            <a:endParaRPr lang="en-US" sz="2400" b="1" dirty="0">
              <a:latin typeface="+mj-lt"/>
            </a:endParaRPr>
          </a:p>
          <a:p>
            <a:pPr marL="412750" marR="186055" indent="-285750" algn="just">
              <a:spcBef>
                <a:spcPts val="0"/>
              </a:spcBef>
              <a:spcAft>
                <a:spcPts val="0"/>
              </a:spcAft>
              <a:buFont typeface="Arial" panose="020B0604020202020204" pitchFamily="34" charset="0"/>
              <a:buChar char="•"/>
            </a:pPr>
            <a:r>
              <a:rPr lang="en-US" sz="2000" dirty="0">
                <a:latin typeface="+mj-lt"/>
              </a:rPr>
              <a:t>Association between Ecopetrol </a:t>
            </a:r>
            <a:r>
              <a:rPr lang="en-US" sz="2000" dirty="0" smtClean="0">
                <a:latin typeface="+mj-lt"/>
              </a:rPr>
              <a:t>S.A ICP </a:t>
            </a:r>
            <a:r>
              <a:rPr lang="en-US" sz="2000" dirty="0">
                <a:latin typeface="+mj-lt"/>
              </a:rPr>
              <a:t>and the Casabe Field Engineering Management and JPT consulting </a:t>
            </a:r>
          </a:p>
          <a:p>
            <a:pPr marL="412750" marR="186055" indent="-285750" algn="just">
              <a:spcBef>
                <a:spcPts val="0"/>
              </a:spcBef>
              <a:spcAft>
                <a:spcPts val="0"/>
              </a:spcAft>
              <a:buFont typeface="Arial" panose="020B0604020202020204" pitchFamily="34" charset="0"/>
              <a:buChar char="•"/>
            </a:pPr>
            <a:r>
              <a:rPr lang="en-US" sz="2000" dirty="0">
                <a:latin typeface="+mj-lt"/>
              </a:rPr>
              <a:t>Review valve design to improve </a:t>
            </a:r>
          </a:p>
          <a:p>
            <a:pPr marL="1784350" marR="186055" lvl="3" indent="-285750" algn="just">
              <a:buFont typeface="Arial" panose="020B0604020202020204" pitchFamily="34" charset="0"/>
              <a:buChar char="•"/>
            </a:pPr>
            <a:r>
              <a:rPr lang="en-US" sz="2000" dirty="0">
                <a:latin typeface="+mj-lt"/>
              </a:rPr>
              <a:t>Injection efficiency </a:t>
            </a:r>
          </a:p>
          <a:p>
            <a:pPr marL="1784350" marR="186055" lvl="3" indent="-285750" algn="just">
              <a:buFont typeface="Arial" panose="020B0604020202020204" pitchFamily="34" charset="0"/>
              <a:buChar char="•"/>
            </a:pPr>
            <a:r>
              <a:rPr lang="en-US" sz="2000" dirty="0">
                <a:latin typeface="+mj-lt"/>
              </a:rPr>
              <a:t>Manufacturing processes associated with operation and maintenance. </a:t>
            </a:r>
          </a:p>
          <a:p>
            <a:pPr marL="1784350" marR="186055" lvl="3" indent="-285750" algn="just">
              <a:buFont typeface="Arial" panose="020B0604020202020204" pitchFamily="34" charset="0"/>
              <a:buChar char="•"/>
            </a:pPr>
            <a:r>
              <a:rPr lang="en-US" sz="2000" dirty="0">
                <a:latin typeface="+mj-lt"/>
              </a:rPr>
              <a:t>Injection Well Stability</a:t>
            </a:r>
          </a:p>
          <a:p>
            <a:pPr marL="412750" marR="186055" indent="-285750" algn="just">
              <a:spcBef>
                <a:spcPts val="0"/>
              </a:spcBef>
              <a:spcAft>
                <a:spcPts val="0"/>
              </a:spcAft>
              <a:buFont typeface="Arial" panose="020B0604020202020204" pitchFamily="34" charset="0"/>
              <a:buChar char="•"/>
            </a:pPr>
            <a:endParaRPr lang="en-US" sz="2400" b="1" dirty="0">
              <a:latin typeface="+mj-lt"/>
            </a:endParaRPr>
          </a:p>
          <a:p>
            <a:pPr marL="412750" marR="186055" indent="-285750" algn="just">
              <a:spcBef>
                <a:spcPts val="0"/>
              </a:spcBef>
              <a:spcAft>
                <a:spcPts val="0"/>
              </a:spcAft>
              <a:buFont typeface="Arial" panose="020B0604020202020204" pitchFamily="34" charset="0"/>
              <a:buChar char="•"/>
            </a:pPr>
            <a:r>
              <a:rPr lang="en-US" sz="2400" b="1" dirty="0">
                <a:latin typeface="+mj-lt"/>
              </a:rPr>
              <a:t>Proposal</a:t>
            </a:r>
          </a:p>
          <a:p>
            <a:pPr marL="869950" marR="186055" lvl="1" indent="-285750" algn="just">
              <a:buFont typeface="Arial" panose="020B0604020202020204" pitchFamily="34" charset="0"/>
              <a:buChar char="•"/>
            </a:pPr>
            <a:r>
              <a:rPr lang="en-US" sz="2000" dirty="0">
                <a:latin typeface="+mj-lt"/>
              </a:rPr>
              <a:t>Using multiple reducers in tandem to allow the pressure drop to be controlled (inlet pressure minus outlet pressure) by inserting expansion chambers or "dampers," which is a technique used to reduce vibrations and stabilize the response of injection systems. </a:t>
            </a:r>
          </a:p>
          <a:p>
            <a:pPr marL="869950" marR="186055" lvl="1" indent="-285750" algn="just">
              <a:buFont typeface="Arial" panose="020B0604020202020204" pitchFamily="34" charset="0"/>
              <a:buChar char="•"/>
            </a:pPr>
            <a:r>
              <a:rPr lang="en-US" sz="2000" dirty="0">
                <a:latin typeface="+mj-lt"/>
              </a:rPr>
              <a:t>Software development for selecting the size of the chokes to control the injection rate according to the reservoir parameters and the requirements from reservoir engineer</a:t>
            </a:r>
          </a:p>
        </p:txBody>
      </p:sp>
      <p:sp>
        <p:nvSpPr>
          <p:cNvPr id="6" name="Título 1">
            <a:extLst>
              <a:ext uri="{FF2B5EF4-FFF2-40B4-BE49-F238E27FC236}">
                <a16:creationId xmlns:a16="http://schemas.microsoft.com/office/drawing/2014/main" xmlns="" id="{2C914A6A-8276-4FAA-807E-403447A51EAF}"/>
              </a:ext>
            </a:extLst>
          </p:cNvPr>
          <p:cNvSpPr txBox="1">
            <a:spLocks/>
          </p:cNvSpPr>
          <p:nvPr/>
        </p:nvSpPr>
        <p:spPr>
          <a:xfrm>
            <a:off x="1524000" y="845637"/>
            <a:ext cx="9144000" cy="57409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dirty="0"/>
              <a:t>Introduction</a:t>
            </a:r>
            <a:endParaRPr lang="en-US" dirty="0"/>
          </a:p>
        </p:txBody>
      </p:sp>
    </p:spTree>
    <p:extLst>
      <p:ext uri="{BB962C8B-B14F-4D97-AF65-F5344CB8AC3E}">
        <p14:creationId xmlns:p14="http://schemas.microsoft.com/office/powerpoint/2010/main" val="31600240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449204" y="1090185"/>
            <a:ext cx="11421954" cy="562059"/>
          </a:xfrm>
        </p:spPr>
        <p:txBody>
          <a:bodyPr/>
          <a:lstStyle/>
          <a:p>
            <a:r>
              <a:rPr lang="en-US" sz="4000" dirty="0"/>
              <a:t>Injection regulator valves and different Modules</a:t>
            </a:r>
          </a:p>
        </p:txBody>
      </p:sp>
      <p:sp>
        <p:nvSpPr>
          <p:cNvPr id="3" name="Subtítulo 2"/>
          <p:cNvSpPr>
            <a:spLocks noGrp="1"/>
          </p:cNvSpPr>
          <p:nvPr>
            <p:ph type="subTitle" idx="1"/>
          </p:nvPr>
        </p:nvSpPr>
        <p:spPr>
          <a:xfrm>
            <a:off x="5379522" y="1982920"/>
            <a:ext cx="6491636" cy="3951688"/>
          </a:xfrm>
        </p:spPr>
        <p:txBody>
          <a:bodyPr/>
          <a:lstStyle/>
          <a:p>
            <a:pPr algn="just"/>
            <a:r>
              <a:rPr lang="en-US" sz="2000" dirty="0">
                <a:latin typeface="+mj-lt"/>
              </a:rPr>
              <a:t>The system can be divided into injection modules. These modules use tandem chokes and spacers or dampers. </a:t>
            </a:r>
          </a:p>
          <a:p>
            <a:pPr algn="just"/>
            <a:r>
              <a:rPr lang="en-US" sz="2000" dirty="0">
                <a:latin typeface="+mj-lt"/>
              </a:rPr>
              <a:t>The improvements over conventional valves are mentioned below:</a:t>
            </a:r>
          </a:p>
          <a:p>
            <a:pPr algn="just"/>
            <a:r>
              <a:rPr lang="en-US" sz="2000" dirty="0">
                <a:latin typeface="+mj-lt"/>
              </a:rPr>
              <a:t>1. Valve parts optimization to reduce inventory and simplicity to minimize manufacture cost. Use of non-magnetic stainless steel to prevent oxidation and to extend useful life, optimizing operation cost.</a:t>
            </a:r>
          </a:p>
          <a:p>
            <a:pPr algn="just"/>
            <a:r>
              <a:rPr lang="en-US" sz="2000" dirty="0">
                <a:latin typeface="+mj-lt"/>
              </a:rPr>
              <a:t>2. Inlet and outlet parts to balance fluid volume and ease flow, designed with internal chambers to stabilize injection rates, minimize pressure changes and avoid abrupt injection changes.</a:t>
            </a:r>
          </a:p>
        </p:txBody>
      </p:sp>
      <p:pic>
        <p:nvPicPr>
          <p:cNvPr id="4" name="Imagen 3">
            <a:extLst>
              <a:ext uri="{FF2B5EF4-FFF2-40B4-BE49-F238E27FC236}">
                <a16:creationId xmlns:a16="http://schemas.microsoft.com/office/drawing/2014/main" xmlns="" id="{1E6047FD-219B-4E37-BC6B-F6F7C0ACD3DF}"/>
              </a:ext>
            </a:extLst>
          </p:cNvPr>
          <p:cNvPicPr/>
          <p:nvPr/>
        </p:nvPicPr>
        <p:blipFill>
          <a:blip r:embed="rId2"/>
          <a:stretch>
            <a:fillRect/>
          </a:stretch>
        </p:blipFill>
        <p:spPr>
          <a:xfrm>
            <a:off x="320841" y="1982920"/>
            <a:ext cx="4951803" cy="3951688"/>
          </a:xfrm>
          <a:prstGeom prst="rect">
            <a:avLst/>
          </a:prstGeom>
        </p:spPr>
      </p:pic>
    </p:spTree>
    <p:extLst>
      <p:ext uri="{BB962C8B-B14F-4D97-AF65-F5344CB8AC3E}">
        <p14:creationId xmlns:p14="http://schemas.microsoft.com/office/powerpoint/2010/main" val="38270466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449204" y="1090185"/>
            <a:ext cx="11421954" cy="562059"/>
          </a:xfrm>
        </p:spPr>
        <p:txBody>
          <a:bodyPr/>
          <a:lstStyle/>
          <a:p>
            <a:r>
              <a:rPr lang="en-US" sz="4000" dirty="0"/>
              <a:t>Injection regulator valves and different Modules</a:t>
            </a:r>
          </a:p>
        </p:txBody>
      </p:sp>
      <p:sp>
        <p:nvSpPr>
          <p:cNvPr id="3" name="Subtítulo 2"/>
          <p:cNvSpPr>
            <a:spLocks noGrp="1"/>
          </p:cNvSpPr>
          <p:nvPr>
            <p:ph type="subTitle" idx="1"/>
          </p:nvPr>
        </p:nvSpPr>
        <p:spPr>
          <a:xfrm>
            <a:off x="4488873" y="1843471"/>
            <a:ext cx="7382285" cy="4731502"/>
          </a:xfrm>
        </p:spPr>
        <p:txBody>
          <a:bodyPr/>
          <a:lstStyle/>
          <a:p>
            <a:pPr algn="just"/>
            <a:r>
              <a:rPr lang="en-US" sz="2000" dirty="0">
                <a:latin typeface="+mj-lt"/>
              </a:rPr>
              <a:t>The system can be divided into injection modules. These modules use tandem chokes and spacers or dampers. </a:t>
            </a:r>
          </a:p>
          <a:p>
            <a:pPr algn="just"/>
            <a:r>
              <a:rPr lang="en-US" sz="2000" dirty="0">
                <a:latin typeface="+mj-lt"/>
              </a:rPr>
              <a:t>The improvements over conventional valves are mentioned below:</a:t>
            </a:r>
          </a:p>
          <a:p>
            <a:pPr algn="just"/>
            <a:r>
              <a:rPr lang="en-US" sz="2000" dirty="0">
                <a:latin typeface="+mj-lt"/>
              </a:rPr>
              <a:t>1. Valve parts optimization to reduce inventory and simplicity to minimize manufacture cost. Use of non-magnetic stainless steel to prevent oxidation and to extend useful life, optimizing operation cost.</a:t>
            </a:r>
          </a:p>
          <a:p>
            <a:pPr algn="just"/>
            <a:r>
              <a:rPr lang="en-US" sz="2000" dirty="0">
                <a:latin typeface="+mj-lt"/>
              </a:rPr>
              <a:t>2. Inlet and outlet parts to balance fluid volume and ease flow, designed with internal chambers to stabilize injection rates, minimize pressure changes and avoid abrupt injection changes.</a:t>
            </a:r>
          </a:p>
          <a:p>
            <a:pPr algn="just"/>
            <a:r>
              <a:rPr lang="en-US" sz="2000" dirty="0">
                <a:latin typeface="+mj-lt"/>
              </a:rPr>
              <a:t>3. Modular design allows multiple interchangeable internal modules for water or polymer injection, conversion to dummy valve, and use as measurement device. Conical guide nose with multiple fluid outlets and internal dart system to prevent backflow</a:t>
            </a:r>
          </a:p>
          <a:p>
            <a:pPr algn="just"/>
            <a:r>
              <a:rPr lang="en-US" sz="2000" dirty="0">
                <a:latin typeface="+mj-lt"/>
              </a:rPr>
              <a:t>4. Wide seal area for multiple setup of V-pack to improve sealing in old side pocket mandrels that could be worn or corroded</a:t>
            </a:r>
          </a:p>
        </p:txBody>
      </p:sp>
      <p:pic>
        <p:nvPicPr>
          <p:cNvPr id="4" name="Imagen 3">
            <a:extLst>
              <a:ext uri="{FF2B5EF4-FFF2-40B4-BE49-F238E27FC236}">
                <a16:creationId xmlns:a16="http://schemas.microsoft.com/office/drawing/2014/main" xmlns="" id="{1E6047FD-219B-4E37-BC6B-F6F7C0ACD3DF}"/>
              </a:ext>
            </a:extLst>
          </p:cNvPr>
          <p:cNvPicPr/>
          <p:nvPr/>
        </p:nvPicPr>
        <p:blipFill>
          <a:blip r:embed="rId2"/>
          <a:stretch>
            <a:fillRect/>
          </a:stretch>
        </p:blipFill>
        <p:spPr>
          <a:xfrm>
            <a:off x="169420" y="1843471"/>
            <a:ext cx="4176730" cy="3462175"/>
          </a:xfrm>
          <a:prstGeom prst="rect">
            <a:avLst/>
          </a:prstGeom>
        </p:spPr>
      </p:pic>
      <p:pic>
        <p:nvPicPr>
          <p:cNvPr id="5" name="Imagen 4">
            <a:extLst>
              <a:ext uri="{FF2B5EF4-FFF2-40B4-BE49-F238E27FC236}">
                <a16:creationId xmlns:a16="http://schemas.microsoft.com/office/drawing/2014/main" xmlns="" id="{1D246577-B75B-4273-8A29-5A212B861E50}"/>
              </a:ext>
            </a:extLst>
          </p:cNvPr>
          <p:cNvPicPr>
            <a:picLocks noChangeAspect="1"/>
          </p:cNvPicPr>
          <p:nvPr/>
        </p:nvPicPr>
        <p:blipFill>
          <a:blip r:embed="rId3"/>
          <a:stretch>
            <a:fillRect/>
          </a:stretch>
        </p:blipFill>
        <p:spPr>
          <a:xfrm flipV="1">
            <a:off x="235448" y="5496873"/>
            <a:ext cx="4110702" cy="616605"/>
          </a:xfrm>
          <a:prstGeom prst="rect">
            <a:avLst/>
          </a:prstGeom>
        </p:spPr>
      </p:pic>
    </p:spTree>
    <p:extLst>
      <p:ext uri="{BB962C8B-B14F-4D97-AF65-F5344CB8AC3E}">
        <p14:creationId xmlns:p14="http://schemas.microsoft.com/office/powerpoint/2010/main" val="34400787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581891" y="988141"/>
            <a:ext cx="10996551" cy="591277"/>
          </a:xfrm>
        </p:spPr>
        <p:txBody>
          <a:bodyPr/>
          <a:lstStyle/>
          <a:p>
            <a:r>
              <a:rPr lang="en-US" sz="4000" dirty="0"/>
              <a:t>Multiple Tests and Hardware Description</a:t>
            </a:r>
          </a:p>
        </p:txBody>
      </p:sp>
      <p:sp>
        <p:nvSpPr>
          <p:cNvPr id="3" name="Rectángulo 2"/>
          <p:cNvSpPr/>
          <p:nvPr/>
        </p:nvSpPr>
        <p:spPr>
          <a:xfrm>
            <a:off x="498764" y="1721740"/>
            <a:ext cx="7908966" cy="5016758"/>
          </a:xfrm>
          <a:prstGeom prst="rect">
            <a:avLst/>
          </a:prstGeom>
        </p:spPr>
        <p:txBody>
          <a:bodyPr wrap="square">
            <a:spAutoFit/>
          </a:bodyPr>
          <a:lstStyle/>
          <a:p>
            <a:pPr marL="457200" indent="-457200" algn="just">
              <a:buFont typeface="+mj-lt"/>
              <a:buAutoNum type="arabicPeriod"/>
            </a:pPr>
            <a:r>
              <a:rPr lang="en-US" sz="2000" dirty="0">
                <a:latin typeface="+mj-lt"/>
              </a:rPr>
              <a:t>Valves tests to confirm performance and verify proper seal, use </a:t>
            </a:r>
            <a:r>
              <a:rPr lang="en-US" sz="2000" dirty="0" smtClean="0">
                <a:latin typeface="+mj-lt"/>
              </a:rPr>
              <a:t>multiple V-pack</a:t>
            </a:r>
            <a:r>
              <a:rPr lang="en-US" sz="2000" dirty="0">
                <a:latin typeface="+mj-lt"/>
              </a:rPr>
              <a:t>, each one can hold up to 1000psi differential pressure (rule of thumb</a:t>
            </a:r>
            <a:r>
              <a:rPr lang="en-US" sz="2000" dirty="0" smtClean="0">
                <a:latin typeface="+mj-lt"/>
              </a:rPr>
              <a:t>)</a:t>
            </a:r>
          </a:p>
          <a:p>
            <a:pPr marL="457200" indent="-457200" algn="just">
              <a:buFont typeface="+mj-lt"/>
              <a:buAutoNum type="arabicPeriod"/>
            </a:pPr>
            <a:endParaRPr lang="en-US" sz="2000" dirty="0">
              <a:latin typeface="+mj-lt"/>
            </a:endParaRPr>
          </a:p>
          <a:p>
            <a:pPr marL="457200" indent="-457200" algn="just">
              <a:buFont typeface="+mj-lt"/>
              <a:buAutoNum type="arabicPeriod"/>
            </a:pPr>
            <a:r>
              <a:rPr lang="en-US" sz="2000" dirty="0">
                <a:latin typeface="+mj-lt"/>
              </a:rPr>
              <a:t>Variable and multiple seal area configurations option, this is important for old mandrels (corrosion</a:t>
            </a:r>
            <a:r>
              <a:rPr lang="en-US" sz="2000" dirty="0" smtClean="0">
                <a:latin typeface="+mj-lt"/>
              </a:rPr>
              <a:t>)</a:t>
            </a:r>
          </a:p>
          <a:p>
            <a:pPr marL="457200" indent="-457200" algn="just">
              <a:buFont typeface="+mj-lt"/>
              <a:buAutoNum type="arabicPeriod"/>
            </a:pPr>
            <a:endParaRPr lang="en-US" sz="2000" dirty="0">
              <a:latin typeface="+mj-lt"/>
            </a:endParaRPr>
          </a:p>
          <a:p>
            <a:pPr marL="457200" indent="-457200" algn="just">
              <a:buFont typeface="+mj-lt"/>
              <a:buAutoNum type="arabicPeriod"/>
            </a:pPr>
            <a:r>
              <a:rPr lang="en-US" sz="2000" dirty="0">
                <a:latin typeface="+mj-lt"/>
              </a:rPr>
              <a:t>Improved fishing collar/fishing neck which is stronger 1.5 to 2 times with respect to standard </a:t>
            </a:r>
            <a:r>
              <a:rPr lang="en-US" sz="2000" dirty="0" smtClean="0">
                <a:latin typeface="+mj-lt"/>
              </a:rPr>
              <a:t>ones</a:t>
            </a:r>
          </a:p>
          <a:p>
            <a:pPr marL="457200" indent="-457200" algn="just">
              <a:buFont typeface="+mj-lt"/>
              <a:buAutoNum type="arabicPeriod"/>
            </a:pPr>
            <a:endParaRPr lang="en-US" sz="2000" dirty="0">
              <a:latin typeface="+mj-lt"/>
            </a:endParaRPr>
          </a:p>
          <a:p>
            <a:pPr marL="457200" indent="-457200" algn="just">
              <a:buFont typeface="+mj-lt"/>
              <a:buAutoNum type="arabicPeriod"/>
            </a:pPr>
            <a:r>
              <a:rPr lang="en-US" sz="2000" dirty="0">
                <a:latin typeface="+mj-lt"/>
              </a:rPr>
              <a:t>Inflow protector rings and reductors holder to minimize any damage to the valve body extending </a:t>
            </a:r>
            <a:r>
              <a:rPr lang="en-US" sz="2000" dirty="0" smtClean="0">
                <a:latin typeface="+mj-lt"/>
              </a:rPr>
              <a:t>run-life</a:t>
            </a:r>
          </a:p>
          <a:p>
            <a:pPr marL="457200" indent="-457200" algn="just">
              <a:buFont typeface="+mj-lt"/>
              <a:buAutoNum type="arabicPeriod"/>
            </a:pPr>
            <a:endParaRPr lang="en-US" sz="2000" dirty="0">
              <a:latin typeface="+mj-lt"/>
            </a:endParaRPr>
          </a:p>
          <a:p>
            <a:pPr marL="457200" indent="-457200" algn="just">
              <a:buFont typeface="+mj-lt"/>
              <a:buAutoNum type="arabicPeriod"/>
            </a:pPr>
            <a:r>
              <a:rPr lang="en-US" sz="2000" dirty="0">
                <a:latin typeface="+mj-lt"/>
              </a:rPr>
              <a:t>Improved internal flow balance and guide nose with multiple orifices and backflow control dart system incorporated to the valve optimizing operations </a:t>
            </a:r>
          </a:p>
        </p:txBody>
      </p:sp>
      <p:pic>
        <p:nvPicPr>
          <p:cNvPr id="6" name="Imagen 5"/>
          <p:cNvPicPr/>
          <p:nvPr/>
        </p:nvPicPr>
        <p:blipFill>
          <a:blip r:embed="rId2"/>
          <a:stretch>
            <a:fillRect/>
          </a:stretch>
        </p:blipFill>
        <p:spPr>
          <a:xfrm>
            <a:off x="8796316" y="1721740"/>
            <a:ext cx="2782126" cy="2383969"/>
          </a:xfrm>
          <a:prstGeom prst="rect">
            <a:avLst/>
          </a:prstGeom>
        </p:spPr>
      </p:pic>
      <p:pic>
        <p:nvPicPr>
          <p:cNvPr id="7" name="Imagen 6"/>
          <p:cNvPicPr>
            <a:picLocks noChangeAspect="1"/>
          </p:cNvPicPr>
          <p:nvPr/>
        </p:nvPicPr>
        <p:blipFill>
          <a:blip r:embed="rId3"/>
          <a:stretch>
            <a:fillRect/>
          </a:stretch>
        </p:blipFill>
        <p:spPr>
          <a:xfrm>
            <a:off x="8796316" y="4248031"/>
            <a:ext cx="2782126" cy="2383969"/>
          </a:xfrm>
          <a:prstGeom prst="rect">
            <a:avLst/>
          </a:prstGeom>
        </p:spPr>
      </p:pic>
    </p:spTree>
    <p:extLst>
      <p:ext uri="{BB962C8B-B14F-4D97-AF65-F5344CB8AC3E}">
        <p14:creationId xmlns:p14="http://schemas.microsoft.com/office/powerpoint/2010/main" val="37839709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49381" y="902525"/>
            <a:ext cx="11732821" cy="617518"/>
          </a:xfrm>
        </p:spPr>
        <p:txBody>
          <a:bodyPr/>
          <a:lstStyle/>
          <a:p>
            <a:r>
              <a:rPr lang="en-US" sz="4000" dirty="0"/>
              <a:t>Design charts to select injection valve</a:t>
            </a:r>
          </a:p>
        </p:txBody>
      </p:sp>
      <p:pic>
        <p:nvPicPr>
          <p:cNvPr id="13" name="Imagen 12"/>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2169" y="1520043"/>
            <a:ext cx="4549194" cy="5317802"/>
          </a:xfrm>
          <a:prstGeom prst="rect">
            <a:avLst/>
          </a:prstGeom>
          <a:noFill/>
        </p:spPr>
      </p:pic>
      <mc:AlternateContent xmlns:mc="http://schemas.openxmlformats.org/markup-compatibility/2006">
        <mc:Choice xmlns:a14="http://schemas.microsoft.com/office/drawing/2010/main" Requires="a14">
          <p:sp>
            <p:nvSpPr>
              <p:cNvPr id="4" name="CuadroTexto 3">
                <a:extLst>
                  <a:ext uri="{FF2B5EF4-FFF2-40B4-BE49-F238E27FC236}">
                    <a16:creationId xmlns:a16="http://schemas.microsoft.com/office/drawing/2014/main" xmlns="" id="{EA476FB2-D73F-4D6D-B536-7DC4E39B9D49}"/>
                  </a:ext>
                </a:extLst>
              </p:cNvPr>
              <p:cNvSpPr txBox="1"/>
              <p:nvPr/>
            </p:nvSpPr>
            <p:spPr>
              <a:xfrm>
                <a:off x="4909953" y="3644676"/>
                <a:ext cx="6953657" cy="2765437"/>
              </a:xfrm>
              <a:prstGeom prst="rect">
                <a:avLst/>
              </a:prstGeom>
              <a:noFill/>
            </p:spPr>
            <p:txBody>
              <a:bodyPr wrap="square" rtlCol="0">
                <a:spAutoFit/>
              </a:bodyPr>
              <a:lstStyle/>
              <a:p>
                <a:pPr algn="just"/>
                <a:r>
                  <a:rPr lang="en-US" sz="2000" dirty="0">
                    <a:latin typeface="+mj-lt"/>
                  </a:rPr>
                  <a:t>To select the proper fixed orifices is mandatory to calculate differential pressure</a:t>
                </a:r>
              </a:p>
              <a:p>
                <a:pPr algn="just"/>
                <a:endParaRPr lang="en-US" dirty="0"/>
              </a:p>
              <a:p>
                <a:pPr algn="just"/>
                <a14:m>
                  <m:oMath xmlns:m="http://schemas.openxmlformats.org/officeDocument/2006/math">
                    <m:r>
                      <a:rPr lang="en-US" b="1"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𝑷</m:t>
                    </m:r>
                    <m:r>
                      <a:rPr lang="en-US" b="1" i="1" smtClean="0">
                        <a:latin typeface="Cambria Math" panose="02040503050406030204" pitchFamily="18" charset="0"/>
                        <a:ea typeface="Cambria Math" panose="02040503050406030204" pitchFamily="18" charset="0"/>
                      </a:rPr>
                      <m:t>=</m:t>
                    </m:r>
                    <m:sSub>
                      <m:sSubPr>
                        <m:ctrlPr>
                          <a:rPr lang="en-US" b="1" i="1" smtClean="0">
                            <a:latin typeface="Cambria Math" panose="02040503050406030204" pitchFamily="18" charset="0"/>
                            <a:ea typeface="Cambria Math" panose="02040503050406030204" pitchFamily="18" charset="0"/>
                          </a:rPr>
                        </m:ctrlPr>
                      </m:sSubPr>
                      <m:e>
                        <m:r>
                          <a:rPr lang="en-US" b="1" i="1">
                            <a:latin typeface="Cambria Math" panose="02040503050406030204" pitchFamily="18" charset="0"/>
                            <a:ea typeface="Cambria Math" panose="02040503050406030204" pitchFamily="18" charset="0"/>
                          </a:rPr>
                          <m:t>𝑯𝒚𝒅𝒓𝒐𝒔𝒕𝒂𝒕𝒊𝒄</m:t>
                        </m:r>
                        <m:r>
                          <a:rPr lang="en-US" b="1" i="1">
                            <a:latin typeface="Cambria Math" panose="02040503050406030204" pitchFamily="18" charset="0"/>
                            <a:ea typeface="Cambria Math" panose="02040503050406030204" pitchFamily="18" charset="0"/>
                          </a:rPr>
                          <m:t> </m:t>
                        </m:r>
                        <m:r>
                          <a:rPr lang="en-US" b="1" i="1">
                            <a:latin typeface="Cambria Math" panose="02040503050406030204" pitchFamily="18" charset="0"/>
                            <a:ea typeface="Cambria Math" panose="02040503050406030204" pitchFamily="18" charset="0"/>
                          </a:rPr>
                          <m:t>𝒑𝒓𝒆𝒔𝒔𝒖𝒓𝒆</m:t>
                        </m:r>
                      </m:e>
                      <m:sub>
                        <m:r>
                          <a:rPr lang="en-US" b="1" i="1" smtClean="0">
                            <a:latin typeface="Cambria Math" panose="02040503050406030204" pitchFamily="18" charset="0"/>
                            <a:ea typeface="Cambria Math" panose="02040503050406030204" pitchFamily="18" charset="0"/>
                          </a:rPr>
                          <m:t>𝒂𝒕</m:t>
                        </m:r>
                        <m:r>
                          <a:rPr lang="en-US" b="1" i="1" smtClean="0">
                            <a:latin typeface="Cambria Math" panose="02040503050406030204" pitchFamily="18" charset="0"/>
                            <a:ea typeface="Cambria Math" panose="02040503050406030204" pitchFamily="18" charset="0"/>
                          </a:rPr>
                          <m:t> </m:t>
                        </m:r>
                        <m:r>
                          <a:rPr lang="en-US" b="1" i="1" smtClean="0">
                            <a:latin typeface="Cambria Math" panose="02040503050406030204" pitchFamily="18" charset="0"/>
                            <a:ea typeface="Cambria Math" panose="02040503050406030204" pitchFamily="18" charset="0"/>
                          </a:rPr>
                          <m:t>𝒕𝒐𝒑</m:t>
                        </m:r>
                        <m:r>
                          <a:rPr lang="en-US" b="1" i="1" smtClean="0">
                            <a:latin typeface="Cambria Math" panose="02040503050406030204" pitchFamily="18" charset="0"/>
                            <a:ea typeface="Cambria Math" panose="02040503050406030204" pitchFamily="18" charset="0"/>
                          </a:rPr>
                          <m:t> </m:t>
                        </m:r>
                        <m:r>
                          <a:rPr lang="en-US" b="1" i="1" smtClean="0">
                            <a:latin typeface="Cambria Math" panose="02040503050406030204" pitchFamily="18" charset="0"/>
                            <a:ea typeface="Cambria Math" panose="02040503050406030204" pitchFamily="18" charset="0"/>
                          </a:rPr>
                          <m:t>𝒐𝒇</m:t>
                        </m:r>
                        <m:r>
                          <a:rPr lang="en-US" b="1" i="1" smtClean="0">
                            <a:latin typeface="Cambria Math" panose="02040503050406030204" pitchFamily="18" charset="0"/>
                            <a:ea typeface="Cambria Math" panose="02040503050406030204" pitchFamily="18" charset="0"/>
                          </a:rPr>
                          <m:t> </m:t>
                        </m:r>
                        <m:r>
                          <a:rPr lang="en-US" b="1" i="1" smtClean="0">
                            <a:latin typeface="Cambria Math" panose="02040503050406030204" pitchFamily="18" charset="0"/>
                            <a:ea typeface="Cambria Math" panose="02040503050406030204" pitchFamily="18" charset="0"/>
                          </a:rPr>
                          <m:t>𝒛𝒐𝒏𝒆</m:t>
                        </m:r>
                      </m:sub>
                    </m:sSub>
                    <m:r>
                      <a:rPr lang="en-US" b="1"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𝑾𝒆𝒍𝒍</m:t>
                    </m:r>
                    <m:r>
                      <a:rPr lang="en-US" b="1" i="1" smtClean="0">
                        <a:latin typeface="Cambria Math" panose="02040503050406030204" pitchFamily="18" charset="0"/>
                        <a:ea typeface="Cambria Math" panose="02040503050406030204" pitchFamily="18" charset="0"/>
                      </a:rPr>
                      <m:t> </m:t>
                    </m:r>
                    <m:r>
                      <a:rPr lang="en-US" b="1" i="1" smtClean="0">
                        <a:latin typeface="Cambria Math" panose="02040503050406030204" pitchFamily="18" charset="0"/>
                        <a:ea typeface="Cambria Math" panose="02040503050406030204" pitchFamily="18" charset="0"/>
                      </a:rPr>
                      <m:t>𝒉𝒆𝒂𝒅</m:t>
                    </m:r>
                    <m:r>
                      <a:rPr lang="en-US" b="1" i="1" smtClean="0">
                        <a:latin typeface="Cambria Math" panose="02040503050406030204" pitchFamily="18" charset="0"/>
                        <a:ea typeface="Cambria Math" panose="02040503050406030204" pitchFamily="18" charset="0"/>
                      </a:rPr>
                      <m:t> </m:t>
                    </m:r>
                    <m:r>
                      <a:rPr lang="en-US" b="1" i="1" smtClean="0">
                        <a:latin typeface="Cambria Math" panose="02040503050406030204" pitchFamily="18" charset="0"/>
                        <a:ea typeface="Cambria Math" panose="02040503050406030204" pitchFamily="18" charset="0"/>
                      </a:rPr>
                      <m:t>𝑰𝒏𝒋𝒆𝒄𝒕𝒊𝒐𝒏</m:t>
                    </m:r>
                    <m:r>
                      <a:rPr lang="en-US" b="1" i="1" smtClean="0">
                        <a:latin typeface="Cambria Math" panose="02040503050406030204" pitchFamily="18" charset="0"/>
                        <a:ea typeface="Cambria Math" panose="02040503050406030204" pitchFamily="18" charset="0"/>
                      </a:rPr>
                      <m:t> </m:t>
                    </m:r>
                    <m:r>
                      <a:rPr lang="en-US" b="1" i="1" smtClean="0">
                        <a:latin typeface="Cambria Math" panose="02040503050406030204" pitchFamily="18" charset="0"/>
                        <a:ea typeface="Cambria Math" panose="02040503050406030204" pitchFamily="18" charset="0"/>
                      </a:rPr>
                      <m:t>𝒑𝒓𝒆𝒔𝒔𝒖𝒓𝒆</m:t>
                    </m:r>
                    <m:r>
                      <a:rPr lang="en-US" b="1" i="1" smtClean="0">
                        <a:latin typeface="Cambria Math" panose="02040503050406030204" pitchFamily="18" charset="0"/>
                        <a:ea typeface="Cambria Math" panose="02040503050406030204" pitchFamily="18" charset="0"/>
                      </a:rPr>
                      <m:t> −</m:t>
                    </m:r>
                  </m:oMath>
                </a14:m>
                <a:r>
                  <a:rPr lang="en-US" b="1" dirty="0">
                    <a:ea typeface="Cambria Math" panose="02040503050406030204" pitchFamily="18" charset="0"/>
                  </a:rPr>
                  <a:t> </a:t>
                </a:r>
                <a14:m>
                  <m:oMath xmlns:m="http://schemas.openxmlformats.org/officeDocument/2006/math">
                    <m:sSub>
                      <m:sSubPr>
                        <m:ctrlPr>
                          <a:rPr lang="en-US" b="1" i="1">
                            <a:latin typeface="Cambria Math" panose="02040503050406030204" pitchFamily="18" charset="0"/>
                            <a:ea typeface="Cambria Math" panose="02040503050406030204" pitchFamily="18" charset="0"/>
                          </a:rPr>
                        </m:ctrlPr>
                      </m:sSubPr>
                      <m:e>
                        <m:r>
                          <a:rPr lang="en-US" b="1" i="1" smtClean="0">
                            <a:latin typeface="Cambria Math" panose="02040503050406030204" pitchFamily="18" charset="0"/>
                            <a:ea typeface="Cambria Math" panose="02040503050406030204" pitchFamily="18" charset="0"/>
                          </a:rPr>
                          <m:t>𝑹𝒆𝒔𝒆𝒓𝒗𝒐𝒊𝒓</m:t>
                        </m:r>
                        <m:r>
                          <a:rPr lang="en-US" b="1" i="1">
                            <a:latin typeface="Cambria Math" panose="02040503050406030204" pitchFamily="18" charset="0"/>
                            <a:ea typeface="Cambria Math" panose="02040503050406030204" pitchFamily="18" charset="0"/>
                          </a:rPr>
                          <m:t> </m:t>
                        </m:r>
                        <m:r>
                          <a:rPr lang="en-US" b="1" i="1">
                            <a:latin typeface="Cambria Math" panose="02040503050406030204" pitchFamily="18" charset="0"/>
                            <a:ea typeface="Cambria Math" panose="02040503050406030204" pitchFamily="18" charset="0"/>
                          </a:rPr>
                          <m:t>𝒑𝒓𝒆𝒔𝒔𝒖𝒓𝒆</m:t>
                        </m:r>
                      </m:e>
                      <m:sub>
                        <m:r>
                          <a:rPr lang="en-US" b="1" i="1">
                            <a:latin typeface="Cambria Math" panose="02040503050406030204" pitchFamily="18" charset="0"/>
                            <a:ea typeface="Cambria Math" panose="02040503050406030204" pitchFamily="18" charset="0"/>
                          </a:rPr>
                          <m:t>𝒛𝒐𝒏𝒆</m:t>
                        </m:r>
                      </m:sub>
                    </m:sSub>
                  </m:oMath>
                </a14:m>
                <a:endParaRPr lang="en-US" b="1" dirty="0"/>
              </a:p>
              <a:p>
                <a:pPr algn="just"/>
                <a:endParaRPr lang="en-US" dirty="0"/>
              </a:p>
              <a:p>
                <a:pPr algn="just"/>
                <a:r>
                  <a:rPr lang="en-US" sz="2000" dirty="0">
                    <a:latin typeface="+mj-lt"/>
                  </a:rPr>
                  <a:t>Considering that reservoir pressure could change, regulators with lower expected flow variation at different pressure delta will be selected.</a:t>
                </a:r>
              </a:p>
            </p:txBody>
          </p:sp>
        </mc:Choice>
        <mc:Fallback>
          <p:sp>
            <p:nvSpPr>
              <p:cNvPr id="4" name="CuadroTexto 3">
                <a:extLst>
                  <a:ext uri="{FF2B5EF4-FFF2-40B4-BE49-F238E27FC236}">
                    <a16:creationId xmlns:a16="http://schemas.microsoft.com/office/drawing/2014/main" xmlns:a14="http://schemas.microsoft.com/office/drawing/2010/main" xmlns="" id="{EA476FB2-D73F-4D6D-B536-7DC4E39B9D49}"/>
                  </a:ext>
                </a:extLst>
              </p:cNvPr>
              <p:cNvSpPr txBox="1">
                <a:spLocks noRot="1" noChangeAspect="1" noMove="1" noResize="1" noEditPoints="1" noAdjustHandles="1" noChangeArrowheads="1" noChangeShapeType="1" noTextEdit="1"/>
              </p:cNvSpPr>
              <p:nvPr/>
            </p:nvSpPr>
            <p:spPr>
              <a:xfrm>
                <a:off x="4909953" y="3644676"/>
                <a:ext cx="6953657" cy="2765437"/>
              </a:xfrm>
              <a:prstGeom prst="rect">
                <a:avLst/>
              </a:prstGeom>
              <a:blipFill rotWithShape="0">
                <a:blip r:embed="rId3"/>
                <a:stretch>
                  <a:fillRect l="-876" t="-1322" r="-964" b="-2863"/>
                </a:stretch>
              </a:blipFill>
            </p:spPr>
            <p:txBody>
              <a:bodyPr/>
              <a:lstStyle/>
              <a:p>
                <a:r>
                  <a:rPr lang="es-CO">
                    <a:noFill/>
                  </a:rPr>
                  <a:t> </a:t>
                </a:r>
              </a:p>
            </p:txBody>
          </p:sp>
        </mc:Fallback>
      </mc:AlternateContent>
      <p:sp>
        <p:nvSpPr>
          <p:cNvPr id="16" name="CuadroTexto 15">
            <a:extLst>
              <a:ext uri="{FF2B5EF4-FFF2-40B4-BE49-F238E27FC236}">
                <a16:creationId xmlns:a16="http://schemas.microsoft.com/office/drawing/2014/main" xmlns="" id="{E51A9C1D-7375-42B4-8C8E-57AF28F832AC}"/>
              </a:ext>
            </a:extLst>
          </p:cNvPr>
          <p:cNvSpPr txBox="1"/>
          <p:nvPr/>
        </p:nvSpPr>
        <p:spPr>
          <a:xfrm>
            <a:off x="4791363" y="1547455"/>
            <a:ext cx="7190839" cy="1938992"/>
          </a:xfrm>
          <a:prstGeom prst="rect">
            <a:avLst/>
          </a:prstGeom>
          <a:noFill/>
        </p:spPr>
        <p:txBody>
          <a:bodyPr wrap="square">
            <a:spAutoFit/>
          </a:bodyPr>
          <a:lstStyle/>
          <a:p>
            <a:pPr marL="127000" marR="186055" algn="just">
              <a:spcBef>
                <a:spcPts val="0"/>
              </a:spcBef>
              <a:spcAft>
                <a:spcPts val="0"/>
              </a:spcAft>
            </a:pPr>
            <a:r>
              <a:rPr lang="en-US" sz="2000" dirty="0">
                <a:latin typeface="+mj-lt"/>
              </a:rPr>
              <a:t>Experimental tests of prototypes were made that were positive based on the trials and simulation to establish models and correction curves which permit the design and prediction of the response according to the requirements of rate and pressure for each zone determined by reservoir engineer, selecting the proper size of the tandem reducers required. </a:t>
            </a:r>
          </a:p>
        </p:txBody>
      </p:sp>
    </p:spTree>
    <p:extLst>
      <p:ext uri="{BB962C8B-B14F-4D97-AF65-F5344CB8AC3E}">
        <p14:creationId xmlns:p14="http://schemas.microsoft.com/office/powerpoint/2010/main" val="24770333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xmlns="" id="{9A7B50B4-6463-4CA7-B43E-8465A08A66FB}"/>
              </a:ext>
            </a:extLst>
          </p:cNvPr>
          <p:cNvSpPr txBox="1">
            <a:spLocks/>
          </p:cNvSpPr>
          <p:nvPr/>
        </p:nvSpPr>
        <p:spPr>
          <a:xfrm>
            <a:off x="597724" y="2740741"/>
            <a:ext cx="10996551" cy="59127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t>Field Test Methodology</a:t>
            </a:r>
          </a:p>
        </p:txBody>
      </p:sp>
    </p:spTree>
    <p:extLst>
      <p:ext uri="{BB962C8B-B14F-4D97-AF65-F5344CB8AC3E}">
        <p14:creationId xmlns:p14="http://schemas.microsoft.com/office/powerpoint/2010/main" val="464457218"/>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1043</TotalTime>
  <Words>1301</Words>
  <Application>Microsoft Office PowerPoint</Application>
  <PresentationFormat>Panorámica</PresentationFormat>
  <Paragraphs>116</Paragraphs>
  <Slides>17</Slides>
  <Notes>1</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17</vt:i4>
      </vt:variant>
    </vt:vector>
  </HeadingPairs>
  <TitlesOfParts>
    <vt:vector size="23" baseType="lpstr">
      <vt:lpstr>Arial</vt:lpstr>
      <vt:lpstr>Arial MT</vt:lpstr>
      <vt:lpstr>Calibri</vt:lpstr>
      <vt:lpstr>Calibri Light</vt:lpstr>
      <vt:lpstr>Cambria Math</vt:lpstr>
      <vt:lpstr>Tema de Office</vt:lpstr>
      <vt:lpstr>Case Histories of Flow regulator Valves with Fixed Regulators in Selective Injection Waterflooding to Improve Secondary Recovery in mature fields</vt:lpstr>
      <vt:lpstr>Presentación de PowerPoint</vt:lpstr>
      <vt:lpstr>Presentación de PowerPoint</vt:lpstr>
      <vt:lpstr>Presentación de PowerPoint</vt:lpstr>
      <vt:lpstr>Injection regulator valves and different Modules</vt:lpstr>
      <vt:lpstr>Injection regulator valves and different Modules</vt:lpstr>
      <vt:lpstr>Multiple Tests and Hardware Description</vt:lpstr>
      <vt:lpstr>Design charts to select injection valve</vt:lpstr>
      <vt:lpstr>Presentación de PowerPoint</vt:lpstr>
      <vt:lpstr>Presentación de PowerPoint</vt:lpstr>
      <vt:lpstr>Presentación de PowerPoint</vt:lpstr>
      <vt:lpstr>Presentación de PowerPoint</vt:lpstr>
      <vt:lpstr>Presentación de PowerPoint</vt:lpstr>
      <vt:lpstr>Vertical injection improvement</vt:lpstr>
      <vt:lpstr>Performance Analysis</vt:lpstr>
      <vt:lpstr>SUMMARY</vt:lpstr>
      <vt:lpstr>SPECIAL THANKS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Diego Fuentes</dc:creator>
  <cp:lastModifiedBy>JPT</cp:lastModifiedBy>
  <cp:revision>52</cp:revision>
  <dcterms:created xsi:type="dcterms:W3CDTF">2023-06-09T16:18:01Z</dcterms:created>
  <dcterms:modified xsi:type="dcterms:W3CDTF">2023-10-23T02:27:43Z</dcterms:modified>
</cp:coreProperties>
</file>