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72" r:id="rId7"/>
    <p:sldId id="262" r:id="rId8"/>
    <p:sldId id="270" r:id="rId9"/>
    <p:sldId id="264" r:id="rId10"/>
    <p:sldId id="266" r:id="rId11"/>
    <p:sldId id="267" r:id="rId12"/>
    <p:sldId id="268" r:id="rId13"/>
    <p:sldId id="276" r:id="rId14"/>
    <p:sldId id="271" r:id="rId15"/>
    <p:sldId id="275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D2"/>
    <a:srgbClr val="DADAFE"/>
    <a:srgbClr val="6AA642"/>
    <a:srgbClr val="996A6A"/>
    <a:srgbClr val="DDCDCD"/>
    <a:srgbClr val="C4A8A8"/>
    <a:srgbClr val="5FCDE9"/>
    <a:srgbClr val="009900"/>
    <a:srgbClr val="C0E6DA"/>
    <a:srgbClr val="443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8" autoAdjust="0"/>
    <p:restoredTop sz="84787" autoAdjust="0"/>
  </p:normalViewPr>
  <p:slideViewPr>
    <p:cSldViewPr snapToGrid="0" showGuides="1">
      <p:cViewPr varScale="1">
        <p:scale>
          <a:sx n="61" d="100"/>
          <a:sy n="61" d="100"/>
        </p:scale>
        <p:origin x="1194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6666C-5880-422F-88E4-F79AF548E565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8AD9E-770A-437B-9972-171123510B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606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3185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4247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77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081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097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619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 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437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76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70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147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8AD9E-770A-437B-9972-171123510B25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49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3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94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1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6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21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72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98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7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58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42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72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b="1" dirty="0"/>
              <a:t>¿Qué sigue en la Cuenca del Golfo San Jorge después de la inyección de polímeros?: </a:t>
            </a:r>
            <a:r>
              <a:rPr lang="es-ES" sz="3600" dirty="0"/>
              <a:t>Desarrollo local de surfactante para un piloto en una zona madura de terciaria</a:t>
            </a:r>
            <a:endParaRPr lang="es-A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61164"/>
            <a:ext cx="9144000" cy="1092200"/>
          </a:xfrm>
        </p:spPr>
        <p:txBody>
          <a:bodyPr/>
          <a:lstStyle/>
          <a:p>
            <a:r>
              <a:rPr lang="es-AR" sz="1800" dirty="0"/>
              <a:t>Mayra Goldman, Solana Rosales, Augusto Croce (Grupo CAPSA-</a:t>
            </a:r>
            <a:r>
              <a:rPr lang="es-AR" sz="1800" dirty="0" err="1"/>
              <a:t>Capex</a:t>
            </a:r>
            <a:r>
              <a:rPr lang="es-AR" sz="1800" dirty="0"/>
              <a:t>), </a:t>
            </a:r>
          </a:p>
          <a:p>
            <a:r>
              <a:rPr lang="es-AR" sz="1800" dirty="0"/>
              <a:t>Mario G. Re (Surcell SA), Marcelo A. Crotti (Inlab SA) 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2853DCEB-014E-8F9D-6620-B366AB94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21" y="5328778"/>
            <a:ext cx="1513958" cy="134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27AA0-EE51-56D5-981E-3A155CF3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900"/>
            <a:ext cx="10515600" cy="585788"/>
          </a:xfrm>
        </p:spPr>
        <p:txBody>
          <a:bodyPr/>
          <a:lstStyle/>
          <a:p>
            <a:r>
              <a:rPr lang="es-ES" dirty="0"/>
              <a:t>Diseño del Piloto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5C2B0-BE5F-F45F-E7EA-7DC943383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16" y="2070820"/>
            <a:ext cx="10386237" cy="412344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ES" sz="2000" dirty="0"/>
              <a:t>2000 ppm </a:t>
            </a:r>
            <a:r>
              <a:rPr lang="es-ES" sz="2000" b="1" dirty="0"/>
              <a:t>surfactante </a:t>
            </a:r>
            <a:r>
              <a:rPr lang="es-ES" sz="2000" b="1" dirty="0" err="1"/>
              <a:t>Rocksweep</a:t>
            </a:r>
            <a:r>
              <a:rPr lang="es-ES" sz="2000" b="1" dirty="0"/>
              <a:t> </a:t>
            </a:r>
            <a:r>
              <a:rPr lang="es-ES" sz="2000" dirty="0"/>
              <a:t>(activo) + 3500 ppm HPAM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ES" sz="2000" dirty="0"/>
              <a:t>7 inyectores (2 bombas HP dedicadas) - 600 m3/d 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ES" sz="2000" dirty="0"/>
              <a:t>4 capas objetivo con </a:t>
            </a:r>
            <a:r>
              <a:rPr lang="es-ES" sz="2000" b="1" dirty="0"/>
              <a:t>+15 años de inyección de polímeros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ES" sz="2000" dirty="0"/>
              <a:t>Anticipación de respuesta: Perforación </a:t>
            </a:r>
            <a:r>
              <a:rPr lang="es-ES" sz="2000" dirty="0" err="1"/>
              <a:t>Pattern</a:t>
            </a:r>
            <a:r>
              <a:rPr lang="es-ES" sz="2000" dirty="0"/>
              <a:t> </a:t>
            </a:r>
            <a:r>
              <a:rPr lang="es-ES" sz="2000" dirty="0" err="1"/>
              <a:t>Infill</a:t>
            </a:r>
            <a:r>
              <a:rPr lang="es-ES" sz="2000" dirty="0"/>
              <a:t> 100 m (2 </a:t>
            </a:r>
            <a:r>
              <a:rPr lang="es-ES" sz="2000" dirty="0" err="1"/>
              <a:t>Iny</a:t>
            </a:r>
            <a:r>
              <a:rPr lang="es-ES" sz="2000" dirty="0"/>
              <a:t> – 1 Monitor)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ES" sz="2000" dirty="0"/>
              <a:t>Uso de agua de producción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ES" sz="2000" dirty="0"/>
              <a:t>Surfactante costo-efectivo y transporte a locación en alta concentración (&gt;90%), dilución </a:t>
            </a:r>
            <a:r>
              <a:rPr lang="es-ES" sz="2000" dirty="0" err="1"/>
              <a:t>in-situ</a:t>
            </a:r>
            <a:endParaRPr lang="es-ES" sz="2000" dirty="0"/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ES" sz="2000" u="sng" dirty="0"/>
              <a:t>Inicio: principios 2024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1F13DD-E741-1AB2-2256-49E974B538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62" y="2098578"/>
            <a:ext cx="490363" cy="490363"/>
          </a:xfrm>
          <a:prstGeom prst="rect">
            <a:avLst/>
          </a:prstGeom>
        </p:spPr>
      </p:pic>
      <p:pic>
        <p:nvPicPr>
          <p:cNvPr id="10" name="Gráfico 9" descr="Diana contorno">
            <a:extLst>
              <a:ext uri="{FF2B5EF4-FFF2-40B4-BE49-F238E27FC236}">
                <a16:creationId xmlns:a16="http://schemas.microsoft.com/office/drawing/2014/main" id="{1568432A-43DB-586F-E359-B0426E72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239" y="3497820"/>
            <a:ext cx="546308" cy="546308"/>
          </a:xfrm>
          <a:prstGeom prst="rect">
            <a:avLst/>
          </a:prstGeom>
        </p:spPr>
      </p:pic>
      <p:pic>
        <p:nvPicPr>
          <p:cNvPr id="12" name="Gráfico 11" descr="Cronómetro contorno">
            <a:extLst>
              <a:ext uri="{FF2B5EF4-FFF2-40B4-BE49-F238E27FC236}">
                <a16:creationId xmlns:a16="http://schemas.microsoft.com/office/drawing/2014/main" id="{A3C2C159-4227-FF89-58E0-077547B42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977" y="4120013"/>
            <a:ext cx="546308" cy="54630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0BBFE85F-4F98-2C38-4E1D-1652FC365488}"/>
              </a:ext>
            </a:extLst>
          </p:cNvPr>
          <p:cNvGrpSpPr/>
          <p:nvPr/>
        </p:nvGrpSpPr>
        <p:grpSpPr>
          <a:xfrm>
            <a:off x="949030" y="4865908"/>
            <a:ext cx="512517" cy="550963"/>
            <a:chOff x="910849" y="5530836"/>
            <a:chExt cx="785764" cy="840542"/>
          </a:xfrm>
        </p:grpSpPr>
        <p:pic>
          <p:nvPicPr>
            <p:cNvPr id="14" name="Gráfico 13" descr="Agua con relleno sólido">
              <a:extLst>
                <a:ext uri="{FF2B5EF4-FFF2-40B4-BE49-F238E27FC236}">
                  <a16:creationId xmlns:a16="http://schemas.microsoft.com/office/drawing/2014/main" id="{15F8FAE5-824D-D874-156B-9C443976E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7657" y="5872422"/>
              <a:ext cx="498956" cy="498956"/>
            </a:xfrm>
            <a:prstGeom prst="rect">
              <a:avLst/>
            </a:prstGeom>
          </p:spPr>
        </p:pic>
        <p:grpSp>
          <p:nvGrpSpPr>
            <p:cNvPr id="17" name="Gráfico 15" descr="Sostenibilidad contorno">
              <a:extLst>
                <a:ext uri="{FF2B5EF4-FFF2-40B4-BE49-F238E27FC236}">
                  <a16:creationId xmlns:a16="http://schemas.microsoft.com/office/drawing/2014/main" id="{FCD2F87F-B531-7D65-D04D-B130493DDDDA}"/>
                </a:ext>
              </a:extLst>
            </p:cNvPr>
            <p:cNvGrpSpPr/>
            <p:nvPr/>
          </p:nvGrpSpPr>
          <p:grpSpPr>
            <a:xfrm>
              <a:off x="910849" y="5530836"/>
              <a:ext cx="669519" cy="683751"/>
              <a:chOff x="910849" y="5530836"/>
              <a:chExt cx="669519" cy="683751"/>
            </a:xfrm>
            <a:solidFill>
              <a:srgbClr val="000000"/>
            </a:solidFill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3926D1C2-F5BB-0ED3-068E-5FAAF2C89F57}"/>
                  </a:ext>
                </a:extLst>
              </p:cNvPr>
              <p:cNvSpPr/>
              <p:nvPr/>
            </p:nvSpPr>
            <p:spPr>
              <a:xfrm>
                <a:off x="1150077" y="5530836"/>
                <a:ext cx="430291" cy="341586"/>
              </a:xfrm>
              <a:custGeom>
                <a:avLst/>
                <a:gdLst>
                  <a:gd name="connsiteX0" fmla="*/ 162611 w 430291"/>
                  <a:gd name="connsiteY0" fmla="*/ 19051 h 341586"/>
                  <a:gd name="connsiteX1" fmla="*/ 203283 w 430291"/>
                  <a:gd name="connsiteY1" fmla="*/ 41911 h 341586"/>
                  <a:gd name="connsiteX2" fmla="*/ 369237 w 430291"/>
                  <a:gd name="connsiteY2" fmla="*/ 314545 h 341586"/>
                  <a:gd name="connsiteX3" fmla="*/ 369132 w 430291"/>
                  <a:gd name="connsiteY3" fmla="*/ 314688 h 341586"/>
                  <a:gd name="connsiteX4" fmla="*/ 273482 w 430291"/>
                  <a:gd name="connsiteY4" fmla="*/ 290151 h 341586"/>
                  <a:gd name="connsiteX5" fmla="*/ 268719 w 430291"/>
                  <a:gd name="connsiteY5" fmla="*/ 308611 h 341586"/>
                  <a:gd name="connsiteX6" fmla="*/ 397307 w 430291"/>
                  <a:gd name="connsiteY6" fmla="*/ 341586 h 341586"/>
                  <a:gd name="connsiteX7" fmla="*/ 430292 w 430291"/>
                  <a:gd name="connsiteY7" fmla="*/ 212999 h 341586"/>
                  <a:gd name="connsiteX8" fmla="*/ 411832 w 430291"/>
                  <a:gd name="connsiteY8" fmla="*/ 208236 h 341586"/>
                  <a:gd name="connsiteX9" fmla="*/ 386715 w 430291"/>
                  <a:gd name="connsiteY9" fmla="*/ 306287 h 341586"/>
                  <a:gd name="connsiteX10" fmla="*/ 386534 w 430291"/>
                  <a:gd name="connsiteY10" fmla="*/ 306287 h 341586"/>
                  <a:gd name="connsiteX11" fmla="*/ 219561 w 430291"/>
                  <a:gd name="connsiteY11" fmla="*/ 31967 h 341586"/>
                  <a:gd name="connsiteX12" fmla="*/ 162611 w 430291"/>
                  <a:gd name="connsiteY12" fmla="*/ 1 h 341586"/>
                  <a:gd name="connsiteX13" fmla="*/ 162611 w 430291"/>
                  <a:gd name="connsiteY13" fmla="*/ 1 h 341586"/>
                  <a:gd name="connsiteX14" fmla="*/ 105661 w 430291"/>
                  <a:gd name="connsiteY14" fmla="*/ 32005 h 341586"/>
                  <a:gd name="connsiteX15" fmla="*/ 0 w 430291"/>
                  <a:gd name="connsiteY15" fmla="*/ 205579 h 341586"/>
                  <a:gd name="connsiteX16" fmla="*/ 16278 w 430291"/>
                  <a:gd name="connsiteY16" fmla="*/ 215485 h 341586"/>
                  <a:gd name="connsiteX17" fmla="*/ 121930 w 430291"/>
                  <a:gd name="connsiteY17" fmla="*/ 41911 h 341586"/>
                  <a:gd name="connsiteX18" fmla="*/ 162601 w 430291"/>
                  <a:gd name="connsiteY18" fmla="*/ 19051 h 34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0291" h="341586">
                    <a:moveTo>
                      <a:pt x="162611" y="19051"/>
                    </a:moveTo>
                    <a:cubicBezTo>
                      <a:pt x="179246" y="18982"/>
                      <a:pt x="194693" y="27664"/>
                      <a:pt x="203283" y="41911"/>
                    </a:cubicBezTo>
                    <a:lnTo>
                      <a:pt x="369237" y="314545"/>
                    </a:lnTo>
                    <a:cubicBezTo>
                      <a:pt x="369303" y="314659"/>
                      <a:pt x="369237" y="314716"/>
                      <a:pt x="369132" y="314688"/>
                    </a:cubicBezTo>
                    <a:lnTo>
                      <a:pt x="273482" y="290151"/>
                    </a:lnTo>
                    <a:lnTo>
                      <a:pt x="268719" y="308611"/>
                    </a:lnTo>
                    <a:lnTo>
                      <a:pt x="397307" y="341586"/>
                    </a:lnTo>
                    <a:lnTo>
                      <a:pt x="430292" y="212999"/>
                    </a:lnTo>
                    <a:lnTo>
                      <a:pt x="411832" y="208236"/>
                    </a:lnTo>
                    <a:lnTo>
                      <a:pt x="386715" y="306287"/>
                    </a:lnTo>
                    <a:cubicBezTo>
                      <a:pt x="386715" y="306410"/>
                      <a:pt x="386601" y="306420"/>
                      <a:pt x="386534" y="306287"/>
                    </a:cubicBezTo>
                    <a:lnTo>
                      <a:pt x="219561" y="31967"/>
                    </a:lnTo>
                    <a:cubicBezTo>
                      <a:pt x="207523" y="12035"/>
                      <a:pt x="185896" y="-105"/>
                      <a:pt x="162611" y="1"/>
                    </a:cubicBezTo>
                    <a:lnTo>
                      <a:pt x="162611" y="1"/>
                    </a:lnTo>
                    <a:cubicBezTo>
                      <a:pt x="139319" y="-91"/>
                      <a:pt x="117694" y="12062"/>
                      <a:pt x="105661" y="32005"/>
                    </a:cubicBezTo>
                    <a:lnTo>
                      <a:pt x="0" y="205579"/>
                    </a:lnTo>
                    <a:lnTo>
                      <a:pt x="16278" y="215485"/>
                    </a:lnTo>
                    <a:lnTo>
                      <a:pt x="121930" y="41911"/>
                    </a:lnTo>
                    <a:cubicBezTo>
                      <a:pt x="130571" y="27717"/>
                      <a:pt x="145984" y="19054"/>
                      <a:pt x="162601" y="190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7D6673A4-E784-A3A4-DA3E-D559D5F8F6AC}"/>
                  </a:ext>
                </a:extLst>
              </p:cNvPr>
              <p:cNvSpPr/>
              <p:nvPr/>
            </p:nvSpPr>
            <p:spPr>
              <a:xfrm>
                <a:off x="910849" y="5791526"/>
                <a:ext cx="290691" cy="423061"/>
              </a:xfrm>
              <a:custGeom>
                <a:avLst/>
                <a:gdLst>
                  <a:gd name="connsiteX0" fmla="*/ 26229 w 290691"/>
                  <a:gd name="connsiteY0" fmla="*/ 381400 h 423061"/>
                  <a:gd name="connsiteX1" fmla="*/ 26106 w 290691"/>
                  <a:gd name="connsiteY1" fmla="*/ 331661 h 423061"/>
                  <a:gd name="connsiteX2" fmla="*/ 204642 w 290691"/>
                  <a:gd name="connsiteY2" fmla="*/ 38395 h 423061"/>
                  <a:gd name="connsiteX3" fmla="*/ 204814 w 290691"/>
                  <a:gd name="connsiteY3" fmla="*/ 38395 h 423061"/>
                  <a:gd name="connsiteX4" fmla="*/ 229293 w 290691"/>
                  <a:gd name="connsiteY4" fmla="*/ 131521 h 423061"/>
                  <a:gd name="connsiteX5" fmla="*/ 247714 w 290691"/>
                  <a:gd name="connsiteY5" fmla="*/ 126682 h 423061"/>
                  <a:gd name="connsiteX6" fmla="*/ 214377 w 290691"/>
                  <a:gd name="connsiteY6" fmla="*/ 0 h 423061"/>
                  <a:gd name="connsiteX7" fmla="*/ 87694 w 290691"/>
                  <a:gd name="connsiteY7" fmla="*/ 33338 h 423061"/>
                  <a:gd name="connsiteX8" fmla="*/ 92533 w 290691"/>
                  <a:gd name="connsiteY8" fmla="*/ 51759 h 423061"/>
                  <a:gd name="connsiteX9" fmla="*/ 189583 w 290691"/>
                  <a:gd name="connsiteY9" fmla="*/ 26251 h 423061"/>
                  <a:gd name="connsiteX10" fmla="*/ 189688 w 290691"/>
                  <a:gd name="connsiteY10" fmla="*/ 26394 h 423061"/>
                  <a:gd name="connsiteX11" fmla="*/ 9827 w 290691"/>
                  <a:gd name="connsiteY11" fmla="*/ 321755 h 423061"/>
                  <a:gd name="connsiteX12" fmla="*/ 8322 w 290691"/>
                  <a:gd name="connsiteY12" fmla="*/ 388430 h 423061"/>
                  <a:gd name="connsiteX13" fmla="*/ 69378 w 290691"/>
                  <a:gd name="connsiteY13" fmla="*/ 423053 h 423061"/>
                  <a:gd name="connsiteX14" fmla="*/ 290691 w 290691"/>
                  <a:gd name="connsiteY14" fmla="*/ 423053 h 423061"/>
                  <a:gd name="connsiteX15" fmla="*/ 290691 w 290691"/>
                  <a:gd name="connsiteY15" fmla="*/ 404003 h 423061"/>
                  <a:gd name="connsiteX16" fmla="*/ 68759 w 290691"/>
                  <a:gd name="connsiteY16" fmla="*/ 404003 h 423061"/>
                  <a:gd name="connsiteX17" fmla="*/ 26229 w 290691"/>
                  <a:gd name="connsiteY17" fmla="*/ 381400 h 4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0691" h="423061">
                    <a:moveTo>
                      <a:pt x="26229" y="381400"/>
                    </a:moveTo>
                    <a:cubicBezTo>
                      <a:pt x="16732" y="366192"/>
                      <a:pt x="16684" y="346915"/>
                      <a:pt x="26106" y="331661"/>
                    </a:cubicBezTo>
                    <a:lnTo>
                      <a:pt x="204642" y="38395"/>
                    </a:lnTo>
                    <a:cubicBezTo>
                      <a:pt x="204709" y="38291"/>
                      <a:pt x="204785" y="38300"/>
                      <a:pt x="204814" y="38395"/>
                    </a:cubicBezTo>
                    <a:lnTo>
                      <a:pt x="229293" y="131521"/>
                    </a:lnTo>
                    <a:lnTo>
                      <a:pt x="247714" y="126682"/>
                    </a:lnTo>
                    <a:lnTo>
                      <a:pt x="214377" y="0"/>
                    </a:lnTo>
                    <a:lnTo>
                      <a:pt x="87694" y="33338"/>
                    </a:lnTo>
                    <a:lnTo>
                      <a:pt x="92533" y="51759"/>
                    </a:lnTo>
                    <a:lnTo>
                      <a:pt x="189583" y="26251"/>
                    </a:lnTo>
                    <a:cubicBezTo>
                      <a:pt x="189716" y="26251"/>
                      <a:pt x="189764" y="26251"/>
                      <a:pt x="189688" y="26394"/>
                    </a:cubicBezTo>
                    <a:lnTo>
                      <a:pt x="9827" y="321755"/>
                    </a:lnTo>
                    <a:cubicBezTo>
                      <a:pt x="-2715" y="342067"/>
                      <a:pt x="-3290" y="367573"/>
                      <a:pt x="8322" y="388430"/>
                    </a:cubicBezTo>
                    <a:cubicBezTo>
                      <a:pt x="20878" y="410200"/>
                      <a:pt x="44249" y="423453"/>
                      <a:pt x="69378" y="423053"/>
                    </a:cubicBezTo>
                    <a:lnTo>
                      <a:pt x="290691" y="423053"/>
                    </a:lnTo>
                    <a:lnTo>
                      <a:pt x="290691" y="404003"/>
                    </a:lnTo>
                    <a:lnTo>
                      <a:pt x="68759" y="404003"/>
                    </a:lnTo>
                    <a:cubicBezTo>
                      <a:pt x="51627" y="404332"/>
                      <a:pt x="35542" y="395784"/>
                      <a:pt x="26229" y="3814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28" name="Picture 4" descr="alcancía icono logo vector ilustración. plantilla de símbolo de ahorro ...">
            <a:extLst>
              <a:ext uri="{FF2B5EF4-FFF2-40B4-BE49-F238E27FC236}">
                <a16:creationId xmlns:a16="http://schemas.microsoft.com/office/drawing/2014/main" id="{AA72410F-AAE4-B40C-DD06-FC214CF33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16111" r="17493" b="16111"/>
          <a:stretch/>
        </p:blipFill>
        <p:spPr bwMode="auto">
          <a:xfrm>
            <a:off x="855883" y="5549135"/>
            <a:ext cx="605664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84F72A-5290-3CCD-29E4-B295C67F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7" y="2815841"/>
            <a:ext cx="539399" cy="4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27AA0-EE51-56D5-981E-3A155CF3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900"/>
            <a:ext cx="10515600" cy="585788"/>
          </a:xfrm>
        </p:spPr>
        <p:txBody>
          <a:bodyPr/>
          <a:lstStyle/>
          <a:p>
            <a:r>
              <a:rPr lang="es-ES" dirty="0"/>
              <a:t>Monitoreo</a:t>
            </a:r>
            <a:endParaRPr lang="en-US" dirty="0"/>
          </a:p>
        </p:txBody>
      </p:sp>
      <p:pic>
        <p:nvPicPr>
          <p:cNvPr id="1026" name="Imagen 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64B0B14E-D805-EB23-1E1E-230DB664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80901"/>
          <a:stretch>
            <a:fillRect/>
          </a:stretch>
        </p:blipFill>
        <p:spPr bwMode="auto">
          <a:xfrm>
            <a:off x="8268704" y="1825625"/>
            <a:ext cx="533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38485809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9001051-95AA-42C7-AA5A-997352D3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8" r="2"/>
          <a:stretch>
            <a:fillRect/>
          </a:stretch>
        </p:blipFill>
        <p:spPr bwMode="auto">
          <a:xfrm>
            <a:off x="8802104" y="1825625"/>
            <a:ext cx="2971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8E4D5E7-2C32-ADEB-D7C2-FA7512B4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4833" cy="435133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s-ES" sz="1800" b="1" dirty="0"/>
              <a:t>Inyección</a:t>
            </a:r>
          </a:p>
          <a:p>
            <a:pPr>
              <a:spcBef>
                <a:spcPts val="600"/>
              </a:spcBef>
            </a:pPr>
            <a:r>
              <a:rPr lang="es-ES" sz="1800" dirty="0"/>
              <a:t>QA/QC Surfactante</a:t>
            </a:r>
          </a:p>
          <a:p>
            <a:pPr>
              <a:spcBef>
                <a:spcPts val="600"/>
              </a:spcBef>
            </a:pPr>
            <a:r>
              <a:rPr lang="es-ES" sz="1800" dirty="0"/>
              <a:t>Calidad agua de inyección</a:t>
            </a:r>
          </a:p>
          <a:p>
            <a:pPr>
              <a:spcBef>
                <a:spcPts val="600"/>
              </a:spcBef>
            </a:pPr>
            <a:r>
              <a:rPr lang="es-ES" sz="1800" dirty="0"/>
              <a:t>IFT y viscosidad solución SP inyectada</a:t>
            </a:r>
          </a:p>
          <a:p>
            <a:pPr>
              <a:spcBef>
                <a:spcPts val="600"/>
              </a:spcBef>
            </a:pPr>
            <a:r>
              <a:rPr lang="es-ES" sz="1800" dirty="0"/>
              <a:t>Telemetría de presiones y caudales por pozo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sz="1800" b="1" dirty="0"/>
              <a:t>Reservorio</a:t>
            </a:r>
          </a:p>
          <a:p>
            <a:pPr>
              <a:spcBef>
                <a:spcPts val="600"/>
              </a:spcBef>
            </a:pPr>
            <a:r>
              <a:rPr lang="es-ES" sz="1800" dirty="0"/>
              <a:t>Saturación de petróleo – Perfil C/O pozo monitor cada 6 meses</a:t>
            </a:r>
          </a:p>
          <a:p>
            <a:pPr>
              <a:spcBef>
                <a:spcPts val="600"/>
              </a:spcBef>
            </a:pPr>
            <a:r>
              <a:rPr lang="es-ES" sz="1800" dirty="0" err="1"/>
              <a:t>Fall</a:t>
            </a:r>
            <a:r>
              <a:rPr lang="es-ES" sz="1800" dirty="0"/>
              <a:t> Off Test</a:t>
            </a:r>
          </a:p>
          <a:p>
            <a:pPr>
              <a:spcBef>
                <a:spcPts val="600"/>
              </a:spcBef>
            </a:pPr>
            <a:r>
              <a:rPr lang="es-ES" sz="1800" dirty="0"/>
              <a:t>PLT-ILT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sz="1800" b="1" dirty="0"/>
              <a:t>Producción</a:t>
            </a:r>
          </a:p>
          <a:p>
            <a:pPr>
              <a:spcBef>
                <a:spcPts val="600"/>
              </a:spcBef>
            </a:pPr>
            <a:r>
              <a:rPr lang="es-ES" sz="1800" dirty="0"/>
              <a:t>Concentración de polímero y surfactante </a:t>
            </a:r>
          </a:p>
          <a:p>
            <a:pPr>
              <a:spcBef>
                <a:spcPts val="600"/>
              </a:spcBef>
            </a:pPr>
            <a:r>
              <a:rPr lang="es-ES" sz="1800" dirty="0"/>
              <a:t>IFT en los pozos productores </a:t>
            </a:r>
          </a:p>
          <a:p>
            <a:pPr>
              <a:spcBef>
                <a:spcPts val="600"/>
              </a:spcBef>
            </a:pPr>
            <a:r>
              <a:rPr lang="es-ES" sz="1800" dirty="0" err="1"/>
              <a:t>Bottle</a:t>
            </a:r>
            <a:r>
              <a:rPr lang="es-ES" sz="1800" dirty="0"/>
              <a:t> test y Jar test para monitorear la eficiencia de los tratamientos de deshidratación y clarificación</a:t>
            </a:r>
          </a:p>
          <a:p>
            <a:pPr>
              <a:spcBef>
                <a:spcPts val="600"/>
              </a:spcBef>
            </a:pPr>
            <a:r>
              <a:rPr lang="es-ES" sz="1800" dirty="0"/>
              <a:t>Caracterización del crudo y agua de producción</a:t>
            </a: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2CC90E-89CF-E4C1-FF69-A8D9927F8196}"/>
              </a:ext>
            </a:extLst>
          </p:cNvPr>
          <p:cNvSpPr/>
          <p:nvPr/>
        </p:nvSpPr>
        <p:spPr>
          <a:xfrm>
            <a:off x="8268704" y="3497580"/>
            <a:ext cx="3505200" cy="480060"/>
          </a:xfrm>
          <a:prstGeom prst="rect">
            <a:avLst/>
          </a:prstGeom>
          <a:noFill/>
          <a:ln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DA8561-9105-F703-9E9B-1C3CBFC9AE32}"/>
              </a:ext>
            </a:extLst>
          </p:cNvPr>
          <p:cNvSpPr txBox="1"/>
          <p:nvPr/>
        </p:nvSpPr>
        <p:spPr>
          <a:xfrm>
            <a:off x="8268704" y="5255597"/>
            <a:ext cx="3644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Perfil de Carbono Oxigeno (C/O) a pozo entubado de pozo monitor </a:t>
            </a:r>
            <a:r>
              <a:rPr lang="es-ES" sz="1400" dirty="0" err="1"/>
              <a:t>Infill</a:t>
            </a:r>
            <a:r>
              <a:rPr lang="es-ES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49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9F795-EA91-417C-BF06-8D954E71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600"/>
            <a:ext cx="10515600" cy="573088"/>
          </a:xfrm>
        </p:spPr>
        <p:txBody>
          <a:bodyPr/>
          <a:lstStyle/>
          <a:p>
            <a:r>
              <a:rPr lang="es-ES" dirty="0"/>
              <a:t>Conclusiones finales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5BC98A-ED58-893A-3BDA-8966BA80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750"/>
            <a:ext cx="10175543" cy="4351338"/>
          </a:xfrm>
        </p:spPr>
        <p:txBody>
          <a:bodyPr/>
          <a:lstStyle/>
          <a:p>
            <a:r>
              <a:rPr lang="es-ES" sz="2000" dirty="0"/>
              <a:t>Presentamos un método de trabajo para extender la vida de los yacimientos maduros, con foco en una tecnología que sea viable su masificación costo-efectiva.</a:t>
            </a:r>
          </a:p>
          <a:p>
            <a:r>
              <a:rPr lang="es-ES" sz="2000" dirty="0"/>
              <a:t>Mirada integral de un proyecto de inyección surfactante-polímero, que incluye el desarrollo con bases conocidas</a:t>
            </a:r>
          </a:p>
          <a:p>
            <a:r>
              <a:rPr lang="es-ES" sz="2000" dirty="0"/>
              <a:t>Logramos sortear los puntos débiles de este tipo de proyectos: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/>
              <a:t>Logística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/>
              <a:t>Tratamiento de la emulsión producida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/>
              <a:t>Reutilización del agua de producción para inyección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9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9F795-EA91-417C-BF06-8D954E71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600"/>
            <a:ext cx="10515600" cy="573088"/>
          </a:xfrm>
        </p:spPr>
        <p:txBody>
          <a:bodyPr/>
          <a:lstStyle/>
          <a:p>
            <a:r>
              <a:rPr lang="es-ES" dirty="0"/>
              <a:t>Conclusiones finales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5BC98A-ED58-893A-3BDA-8966BA80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046"/>
            <a:ext cx="10093657" cy="4351338"/>
          </a:xfrm>
        </p:spPr>
        <p:txBody>
          <a:bodyPr/>
          <a:lstStyle/>
          <a:p>
            <a:r>
              <a:rPr lang="es-ES" sz="2000" dirty="0"/>
              <a:t>Desarrollamos localmente una formulación de surfactante superadora a otras disponibles en el mercado: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/>
              <a:t>Alcanza el objetivo de 0.01-0.001 </a:t>
            </a:r>
            <a:r>
              <a:rPr lang="es-ES" sz="2000" dirty="0" err="1"/>
              <a:t>mN</a:t>
            </a:r>
            <a:r>
              <a:rPr lang="es-ES" sz="2000" dirty="0"/>
              <a:t>/m de IFT desde 500 ppm de concentración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/>
              <a:t>Compatible con el polímero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/>
              <a:t>Estable en condiciones de reservorio, sin detrimento del control de movilidad ya ganado con polímero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/>
              <a:t>Sin interferencias con el tratamiento en superficie de la producción   </a:t>
            </a:r>
          </a:p>
          <a:p>
            <a:endParaRPr lang="en-US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AD3D84-5921-7C9E-7E1E-D04E8E848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" t="4946" r="2160" b="3282"/>
          <a:stretch/>
        </p:blipFill>
        <p:spPr>
          <a:xfrm>
            <a:off x="2524646" y="4318418"/>
            <a:ext cx="4090703" cy="2539582"/>
          </a:xfrm>
          <a:prstGeom prst="rect">
            <a:avLst/>
          </a:prstGeom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9FF46F9-52B3-34FF-B8BF-4A72CCA0D0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8" t="709" r="1528" b="39426"/>
          <a:stretch/>
        </p:blipFill>
        <p:spPr bwMode="auto">
          <a:xfrm>
            <a:off x="6830977" y="4318418"/>
            <a:ext cx="3557234" cy="1407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B3B17D1-AE1D-8AC4-2772-4C7E5B64333F}"/>
              </a:ext>
            </a:extLst>
          </p:cNvPr>
          <p:cNvCxnSpPr>
            <a:cxnSpLocks/>
          </p:cNvCxnSpPr>
          <p:nvPr/>
        </p:nvCxnSpPr>
        <p:spPr>
          <a:xfrm flipV="1">
            <a:off x="6515399" y="5418800"/>
            <a:ext cx="1194079" cy="619539"/>
          </a:xfrm>
          <a:prstGeom prst="straightConnector1">
            <a:avLst/>
          </a:prstGeom>
          <a:ln>
            <a:solidFill>
              <a:srgbClr val="6AA6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9F795-EA91-417C-BF06-8D954E71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" y="1096645"/>
            <a:ext cx="11693236" cy="1256145"/>
          </a:xfrm>
        </p:spPr>
        <p:txBody>
          <a:bodyPr/>
          <a:lstStyle/>
          <a:p>
            <a:pPr algn="ctr"/>
            <a:r>
              <a:rPr lang="es-ES" sz="4400" dirty="0"/>
              <a:t>¿Qué viene en la Cuenca del Golfo de San Jorge después de polímeros?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5BC98A-ED58-893A-3BDA-8966BA80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34" y="2561568"/>
            <a:ext cx="10528136" cy="239256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s-ES" sz="2400" dirty="0"/>
              <a:t>El éxito del piloto del Piloto de Surfactante significa:</a:t>
            </a:r>
          </a:p>
          <a:p>
            <a:pPr lvl="1">
              <a:spcBef>
                <a:spcPts val="1200"/>
              </a:spcBef>
            </a:pPr>
            <a:r>
              <a:rPr lang="es-ES" u="sng" dirty="0"/>
              <a:t>Poner en valor </a:t>
            </a:r>
            <a:r>
              <a:rPr lang="es-ES" dirty="0"/>
              <a:t>la gran cantidad de petróleo residual que hoy se encuentra </a:t>
            </a:r>
            <a:r>
              <a:rPr lang="es-ES" i="1" dirty="0" err="1"/>
              <a:t>bypasseado</a:t>
            </a:r>
            <a:r>
              <a:rPr lang="es-ES" dirty="0"/>
              <a:t> con agua y polímeros </a:t>
            </a:r>
          </a:p>
          <a:p>
            <a:pPr lvl="1">
              <a:spcBef>
                <a:spcPts val="1200"/>
              </a:spcBef>
            </a:pPr>
            <a:r>
              <a:rPr lang="es-ES" u="sng" dirty="0"/>
              <a:t>Extender</a:t>
            </a:r>
            <a:r>
              <a:rPr lang="es-ES" dirty="0"/>
              <a:t> la vida de los yacimientos maduros</a:t>
            </a:r>
          </a:p>
          <a:p>
            <a:pPr lvl="1">
              <a:spcBef>
                <a:spcPts val="1200"/>
              </a:spcBef>
            </a:pPr>
            <a:r>
              <a:rPr lang="es-ES" u="sng" dirty="0"/>
              <a:t>“Cuarto hito”</a:t>
            </a:r>
            <a:r>
              <a:rPr lang="es-ES" dirty="0"/>
              <a:t> en la cuenca del Golfo</a:t>
            </a:r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65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69571-B630-AB6B-AC7E-2B437305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1925202"/>
            <a:ext cx="10515600" cy="662782"/>
          </a:xfrm>
        </p:spPr>
        <p:txBody>
          <a:bodyPr/>
          <a:lstStyle/>
          <a:p>
            <a:pPr algn="ctr"/>
            <a:r>
              <a:rPr lang="es-ES" dirty="0"/>
              <a:t>Gracias</a:t>
            </a:r>
            <a:endParaRPr lang="en-US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386539F-F69A-DCAA-3D33-AE7A362D1CEF}"/>
              </a:ext>
            </a:extLst>
          </p:cNvPr>
          <p:cNvGrpSpPr/>
          <p:nvPr/>
        </p:nvGrpSpPr>
        <p:grpSpPr>
          <a:xfrm>
            <a:off x="4583435" y="2804886"/>
            <a:ext cx="3604795" cy="1836404"/>
            <a:chOff x="4367535" y="3584036"/>
            <a:chExt cx="3604795" cy="183640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9627EB-7464-C5D4-E961-D6A0A6F32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4367535" y="3584036"/>
              <a:ext cx="3604795" cy="1836404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EC50EDD-7FE3-7AE8-FEB9-397CC5462EDF}"/>
                </a:ext>
              </a:extLst>
            </p:cNvPr>
            <p:cNvSpPr/>
            <p:nvPr/>
          </p:nvSpPr>
          <p:spPr>
            <a:xfrm>
              <a:off x="4533900" y="4358640"/>
              <a:ext cx="175260" cy="167640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8C74743-FCBA-C3A9-CF53-2471FD21EF73}"/>
                </a:ext>
              </a:extLst>
            </p:cNvPr>
            <p:cNvSpPr/>
            <p:nvPr/>
          </p:nvSpPr>
          <p:spPr>
            <a:xfrm>
              <a:off x="5204460" y="4831080"/>
              <a:ext cx="175260" cy="335280"/>
            </a:xfrm>
            <a:prstGeom prst="ellipse">
              <a:avLst/>
            </a:prstGeom>
            <a:solidFill>
              <a:srgbClr val="DADA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10F56675-BBA2-1D87-FBDE-45D9F4F9BE41}"/>
                </a:ext>
              </a:extLst>
            </p:cNvPr>
            <p:cNvSpPr/>
            <p:nvPr/>
          </p:nvSpPr>
          <p:spPr>
            <a:xfrm rot="21269711">
              <a:off x="5163998" y="4758055"/>
              <a:ext cx="175261" cy="146050"/>
            </a:xfrm>
            <a:custGeom>
              <a:avLst/>
              <a:gdLst>
                <a:gd name="connsiteX0" fmla="*/ 15875 w 117475"/>
                <a:gd name="connsiteY0" fmla="*/ 136525 h 136525"/>
                <a:gd name="connsiteX1" fmla="*/ 34925 w 117475"/>
                <a:gd name="connsiteY1" fmla="*/ 79375 h 136525"/>
                <a:gd name="connsiteX2" fmla="*/ 82550 w 117475"/>
                <a:gd name="connsiteY2" fmla="*/ 41275 h 136525"/>
                <a:gd name="connsiteX3" fmla="*/ 117475 w 117475"/>
                <a:gd name="connsiteY3" fmla="*/ 41275 h 136525"/>
                <a:gd name="connsiteX4" fmla="*/ 92075 w 117475"/>
                <a:gd name="connsiteY4" fmla="*/ 0 h 136525"/>
                <a:gd name="connsiteX5" fmla="*/ 47625 w 117475"/>
                <a:gd name="connsiteY5" fmla="*/ 9525 h 136525"/>
                <a:gd name="connsiteX6" fmla="*/ 0 w 117475"/>
                <a:gd name="connsiteY6" fmla="*/ 73025 h 136525"/>
                <a:gd name="connsiteX7" fmla="*/ 15875 w 117475"/>
                <a:gd name="connsiteY7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475" h="136525">
                  <a:moveTo>
                    <a:pt x="15875" y="136525"/>
                  </a:moveTo>
                  <a:lnTo>
                    <a:pt x="34925" y="79375"/>
                  </a:lnTo>
                  <a:lnTo>
                    <a:pt x="82550" y="41275"/>
                  </a:lnTo>
                  <a:lnTo>
                    <a:pt x="117475" y="41275"/>
                  </a:lnTo>
                  <a:lnTo>
                    <a:pt x="92075" y="0"/>
                  </a:lnTo>
                  <a:lnTo>
                    <a:pt x="47625" y="9525"/>
                  </a:lnTo>
                  <a:lnTo>
                    <a:pt x="0" y="73025"/>
                  </a:lnTo>
                  <a:lnTo>
                    <a:pt x="15875" y="136525"/>
                  </a:lnTo>
                  <a:close/>
                </a:path>
              </a:pathLst>
            </a:custGeom>
            <a:solidFill>
              <a:srgbClr val="D2D2D2"/>
            </a:solidFill>
            <a:ln>
              <a:solidFill>
                <a:srgbClr val="D2D2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áfico 5" descr="Desbloquear con relleno sólido">
            <a:extLst>
              <a:ext uri="{FF2B5EF4-FFF2-40B4-BE49-F238E27FC236}">
                <a16:creationId xmlns:a16="http://schemas.microsoft.com/office/drawing/2014/main" id="{BC3C9BA2-324D-082D-C156-C2B597781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1167" y="4091660"/>
            <a:ext cx="1409329" cy="14093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56C3785-FB3E-86D1-6563-BE29773B776D}"/>
              </a:ext>
            </a:extLst>
          </p:cNvPr>
          <p:cNvSpPr txBox="1">
            <a:spLocks/>
          </p:cNvSpPr>
          <p:nvPr/>
        </p:nvSpPr>
        <p:spPr>
          <a:xfrm>
            <a:off x="1128031" y="6241143"/>
            <a:ext cx="10515600" cy="4305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/>
              <a:t>Contacto: mayra.goldman@grupocapsa.com.ar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20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47FAF-00EB-2BE4-1BC3-B6A940AA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345"/>
            <a:ext cx="10515600" cy="739343"/>
          </a:xfrm>
        </p:spPr>
        <p:txBody>
          <a:bodyPr/>
          <a:lstStyle/>
          <a:p>
            <a:r>
              <a:rPr lang="es-ES" dirty="0"/>
              <a:t>Agenda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C0DF5-9D2A-D67D-AE9C-4348A29D8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Contexto</a:t>
            </a:r>
          </a:p>
          <a:p>
            <a:r>
              <a:rPr lang="es-ES" dirty="0"/>
              <a:t>Área del Piloto Surfactante-Polímero</a:t>
            </a:r>
          </a:p>
          <a:p>
            <a:r>
              <a:rPr lang="es-ES" dirty="0"/>
              <a:t>Metodología de Trabajo</a:t>
            </a:r>
          </a:p>
          <a:p>
            <a:r>
              <a:rPr lang="en-US" dirty="0" err="1"/>
              <a:t>Diseño</a:t>
            </a:r>
            <a:r>
              <a:rPr lang="en-US" dirty="0"/>
              <a:t> del </a:t>
            </a:r>
            <a:r>
              <a:rPr lang="en-US" dirty="0" err="1"/>
              <a:t>Piloto</a:t>
            </a:r>
            <a:endParaRPr lang="en-US" dirty="0"/>
          </a:p>
          <a:p>
            <a:r>
              <a:rPr lang="en-US" dirty="0" err="1"/>
              <a:t>Monitoreo</a:t>
            </a:r>
            <a:endParaRPr lang="en-US" dirty="0"/>
          </a:p>
          <a:p>
            <a:r>
              <a:rPr lang="en-US" dirty="0" err="1"/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6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CA3F293C-73BE-4459-B0FB-C074BAE272A6}"/>
              </a:ext>
            </a:extLst>
          </p:cNvPr>
          <p:cNvSpPr/>
          <p:nvPr/>
        </p:nvSpPr>
        <p:spPr>
          <a:xfrm>
            <a:off x="4105685" y="4780997"/>
            <a:ext cx="5030304" cy="596096"/>
          </a:xfrm>
          <a:prstGeom prst="rightArrow">
            <a:avLst>
              <a:gd name="adj1" fmla="val 77499"/>
              <a:gd name="adj2" fmla="val 0"/>
            </a:avLst>
          </a:prstGeom>
          <a:solidFill>
            <a:srgbClr val="5FCD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1C34ACC9-9773-9075-CCC3-00C796338BEB}"/>
              </a:ext>
            </a:extLst>
          </p:cNvPr>
          <p:cNvSpPr/>
          <p:nvPr/>
        </p:nvSpPr>
        <p:spPr>
          <a:xfrm>
            <a:off x="7793575" y="4725703"/>
            <a:ext cx="648000" cy="648000"/>
          </a:xfrm>
          <a:prstGeom prst="ellipse">
            <a:avLst/>
          </a:prstGeom>
          <a:solidFill>
            <a:srgbClr val="5FCD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4EF0991-A5F6-BE4D-970F-1C726F571261}"/>
              </a:ext>
            </a:extLst>
          </p:cNvPr>
          <p:cNvSpPr/>
          <p:nvPr/>
        </p:nvSpPr>
        <p:spPr>
          <a:xfrm>
            <a:off x="6296837" y="4725703"/>
            <a:ext cx="648000" cy="648000"/>
          </a:xfrm>
          <a:prstGeom prst="ellipse">
            <a:avLst/>
          </a:prstGeom>
          <a:solidFill>
            <a:srgbClr val="5FCD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5471C90-9CE3-35A9-7865-0DFF919DC6A8}"/>
              </a:ext>
            </a:extLst>
          </p:cNvPr>
          <p:cNvSpPr/>
          <p:nvPr/>
        </p:nvSpPr>
        <p:spPr>
          <a:xfrm>
            <a:off x="4770111" y="4718118"/>
            <a:ext cx="648000" cy="648000"/>
          </a:xfrm>
          <a:prstGeom prst="ellipse">
            <a:avLst/>
          </a:prstGeom>
          <a:solidFill>
            <a:srgbClr val="5FCD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147FAF-00EB-2BE4-1BC3-B6A940AA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345"/>
            <a:ext cx="10515600" cy="739343"/>
          </a:xfrm>
        </p:spPr>
        <p:txBody>
          <a:bodyPr/>
          <a:lstStyle/>
          <a:p>
            <a:r>
              <a:rPr lang="es-ES" dirty="0"/>
              <a:t>Contexto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C0DF5-9D2A-D67D-AE9C-4348A29D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689"/>
            <a:ext cx="10515600" cy="1819543"/>
          </a:xfrm>
        </p:spPr>
        <p:txBody>
          <a:bodyPr/>
          <a:lstStyle/>
          <a:p>
            <a:r>
              <a:rPr lang="es-ES" sz="2000" dirty="0"/>
              <a:t>El desafío en las áreas maduras es extender la vida de los yacimientos.</a:t>
            </a:r>
          </a:p>
          <a:p>
            <a:r>
              <a:rPr lang="es-ES" sz="2000" dirty="0"/>
              <a:t>Para lograrlo, se requiere del desarrollo de tecnologías que permitan implementar proyectos en forma económica.</a:t>
            </a:r>
          </a:p>
          <a:p>
            <a:r>
              <a:rPr lang="es-ES" sz="2000" dirty="0"/>
              <a:t>Se expondrá una metodología de trabajo que pretende alcanzar este objetivo mediante la inyección de surfactantes en áreas con inyección de polímeros.</a:t>
            </a:r>
            <a:endParaRPr lang="en-U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9EF4C-3E44-7714-7BB4-248B2296C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77" y="3841378"/>
            <a:ext cx="1898846" cy="2650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DBA119-AA8E-06AA-9133-2979B2703E6B}"/>
              </a:ext>
            </a:extLst>
          </p:cNvPr>
          <p:cNvSpPr txBox="1"/>
          <p:nvPr/>
        </p:nvSpPr>
        <p:spPr>
          <a:xfrm>
            <a:off x="5351520" y="6317949"/>
            <a:ext cx="4816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“Hitos” de la Cuenca Del Golfo de San Jorge</a:t>
            </a:r>
            <a:endParaRPr lang="en-US" sz="2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9C7F58-D238-8D47-43FE-5CD0775711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932" y="4812459"/>
            <a:ext cx="494345" cy="49434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92AEDCD-894A-0061-DE8D-19CA440BF5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30" y="4862782"/>
            <a:ext cx="418490" cy="4184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B4B99D-F228-9D25-7A74-5873E4CDD5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544" y="4864253"/>
            <a:ext cx="370897" cy="37089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179F18B-1B0F-F13D-2CDB-88973D89C894}"/>
              </a:ext>
            </a:extLst>
          </p:cNvPr>
          <p:cNvSpPr txBox="1"/>
          <p:nvPr/>
        </p:nvSpPr>
        <p:spPr>
          <a:xfrm>
            <a:off x="4682193" y="5444079"/>
            <a:ext cx="959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1930s´ </a:t>
            </a:r>
          </a:p>
          <a:p>
            <a:pPr algn="ctr"/>
            <a:r>
              <a:rPr lang="es-ES" sz="1600" dirty="0"/>
              <a:t>Primaria</a:t>
            </a:r>
            <a:endParaRPr lang="en-US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A437E4A-B35B-AC92-2231-D6C753983F8E}"/>
              </a:ext>
            </a:extLst>
          </p:cNvPr>
          <p:cNvSpPr txBox="1"/>
          <p:nvPr/>
        </p:nvSpPr>
        <p:spPr>
          <a:xfrm>
            <a:off x="5990818" y="5444079"/>
            <a:ext cx="13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1970s´ </a:t>
            </a:r>
          </a:p>
          <a:p>
            <a:pPr algn="ctr"/>
            <a:r>
              <a:rPr lang="es-ES" sz="1600" dirty="0"/>
              <a:t>Inyección </a:t>
            </a:r>
          </a:p>
          <a:p>
            <a:pPr algn="ctr"/>
            <a:r>
              <a:rPr lang="es-ES" sz="1600" dirty="0"/>
              <a:t>Agua</a:t>
            </a:r>
            <a:endParaRPr lang="en-US" sz="16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0137CC6-593C-BCCB-E11C-3DAED44F3462}"/>
              </a:ext>
            </a:extLst>
          </p:cNvPr>
          <p:cNvSpPr txBox="1"/>
          <p:nvPr/>
        </p:nvSpPr>
        <p:spPr>
          <a:xfrm>
            <a:off x="7418605" y="5435427"/>
            <a:ext cx="1548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2000s´</a:t>
            </a:r>
          </a:p>
          <a:p>
            <a:pPr algn="ctr"/>
            <a:r>
              <a:rPr lang="es-ES" sz="1600" dirty="0"/>
              <a:t>Inyección Polímeros</a:t>
            </a:r>
            <a:endParaRPr lang="en-US" sz="160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09FE01B-8C85-9100-42F7-C96D586EDF9A}"/>
              </a:ext>
            </a:extLst>
          </p:cNvPr>
          <p:cNvSpPr/>
          <p:nvPr/>
        </p:nvSpPr>
        <p:spPr>
          <a:xfrm>
            <a:off x="2008577" y="5435427"/>
            <a:ext cx="266536" cy="146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CB2E93D0-0EA0-1F72-E579-635F53809F43}"/>
              </a:ext>
            </a:extLst>
          </p:cNvPr>
          <p:cNvSpPr/>
          <p:nvPr/>
        </p:nvSpPr>
        <p:spPr>
          <a:xfrm>
            <a:off x="9135990" y="4766591"/>
            <a:ext cx="1715088" cy="626282"/>
          </a:xfrm>
          <a:prstGeom prst="rightArrow">
            <a:avLst>
              <a:gd name="adj1" fmla="val 77499"/>
              <a:gd name="adj2" fmla="val 41249"/>
            </a:avLst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D01A8139-5517-AA5F-949F-C90DB322F844}"/>
              </a:ext>
            </a:extLst>
          </p:cNvPr>
          <p:cNvSpPr/>
          <p:nvPr/>
        </p:nvSpPr>
        <p:spPr>
          <a:xfrm>
            <a:off x="9559500" y="4748027"/>
            <a:ext cx="648000" cy="648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29507F0-C4BC-EE1D-6E5D-78C60764B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2" t="24594" r="31374" b="23333"/>
          <a:stretch/>
        </p:blipFill>
        <p:spPr bwMode="auto">
          <a:xfrm>
            <a:off x="9617325" y="4762525"/>
            <a:ext cx="569326" cy="611178"/>
          </a:xfrm>
          <a:prstGeom prst="rect">
            <a:avLst/>
          </a:prstGeom>
          <a:noFill/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8C1B1480-46C2-2D48-BAE3-C7CD4F9A0158}"/>
              </a:ext>
            </a:extLst>
          </p:cNvPr>
          <p:cNvSpPr txBox="1"/>
          <p:nvPr/>
        </p:nvSpPr>
        <p:spPr>
          <a:xfrm>
            <a:off x="9255017" y="5494552"/>
            <a:ext cx="133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accent2"/>
                </a:solidFill>
              </a:rPr>
              <a:t>Surfactante+Polímeros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DA48E92-0908-4455-4B8A-3CBD9106B90B}"/>
              </a:ext>
            </a:extLst>
          </p:cNvPr>
          <p:cNvSpPr txBox="1"/>
          <p:nvPr/>
        </p:nvSpPr>
        <p:spPr>
          <a:xfrm>
            <a:off x="6009148" y="4004993"/>
            <a:ext cx="117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/>
              <a:t>Reservorio energizado</a:t>
            </a:r>
            <a:endParaRPr lang="en-US" sz="1600" i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68F1C19-73A5-2CE7-5BEF-3E08377D1958}"/>
              </a:ext>
            </a:extLst>
          </p:cNvPr>
          <p:cNvSpPr txBox="1"/>
          <p:nvPr/>
        </p:nvSpPr>
        <p:spPr>
          <a:xfrm>
            <a:off x="7448247" y="3905481"/>
            <a:ext cx="15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/>
              <a:t>Desplazamiento petróleo </a:t>
            </a:r>
          </a:p>
          <a:p>
            <a:pPr algn="ctr"/>
            <a:r>
              <a:rPr lang="es-ES" sz="1600" i="1" dirty="0" err="1"/>
              <a:t>bypasseado</a:t>
            </a:r>
            <a:endParaRPr lang="en-US" sz="1600" i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7E1080A-B896-476B-0265-77786CB5F17E}"/>
              </a:ext>
            </a:extLst>
          </p:cNvPr>
          <p:cNvSpPr txBox="1"/>
          <p:nvPr/>
        </p:nvSpPr>
        <p:spPr>
          <a:xfrm>
            <a:off x="9095797" y="3909569"/>
            <a:ext cx="157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/>
              <a:t>Desplazamiento petróleo </a:t>
            </a:r>
          </a:p>
          <a:p>
            <a:pPr algn="ctr"/>
            <a:r>
              <a:rPr lang="es-ES" sz="1600" i="1" dirty="0"/>
              <a:t>entrampado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407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 animBg="1"/>
      <p:bldP spid="21" grpId="0" animBg="1"/>
      <p:bldP spid="20" grpId="0" animBg="1"/>
      <p:bldP spid="3" grpId="0" build="p"/>
      <p:bldP spid="5" grpId="0"/>
      <p:bldP spid="24" grpId="0"/>
      <p:bldP spid="26" grpId="0"/>
      <p:bldP spid="27" grpId="0"/>
      <p:bldP spid="29" grpId="0" animBg="1"/>
      <p:bldP spid="33" grpId="0" animBg="1"/>
      <p:bldP spid="35" grpId="0" animBg="1"/>
      <p:bldP spid="36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47FAF-00EB-2BE4-1BC3-B6A940AA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345"/>
            <a:ext cx="10515600" cy="739343"/>
          </a:xfrm>
        </p:spPr>
        <p:txBody>
          <a:bodyPr/>
          <a:lstStyle/>
          <a:p>
            <a:r>
              <a:rPr lang="es-ES" dirty="0"/>
              <a:t>Área del Piloto SP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C0DF5-9D2A-D67D-AE9C-4348A29D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46689"/>
            <a:ext cx="6476999" cy="4159966"/>
          </a:xfrm>
        </p:spPr>
        <p:txBody>
          <a:bodyPr/>
          <a:lstStyle/>
          <a:p>
            <a:r>
              <a:rPr lang="es-ES" sz="2000" dirty="0"/>
              <a:t>Zona madura de terciaria: Inicia polímeros en 2007,         +8 años con viscosidad &gt;120 </a:t>
            </a:r>
            <a:r>
              <a:rPr lang="es-ES" sz="2000" dirty="0" err="1"/>
              <a:t>cp</a:t>
            </a:r>
            <a:endParaRPr lang="es-ES" sz="2000" dirty="0"/>
          </a:p>
          <a:p>
            <a:r>
              <a:rPr lang="es-ES" sz="2000" dirty="0"/>
              <a:t>Buena eficiencia volumétrica de barrido, canalizaciones controladas, RAP &lt; 10 m3/m3 </a:t>
            </a:r>
          </a:p>
          <a:p>
            <a:r>
              <a:rPr lang="es-ES" sz="2000" dirty="0"/>
              <a:t>Alto Sor ≈ 30%</a:t>
            </a:r>
          </a:p>
          <a:p>
            <a:r>
              <a:rPr lang="es-ES" sz="2000" dirty="0"/>
              <a:t>Representatividad de la heterogeneidad: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00B0F0"/>
                </a:solidFill>
              </a:rPr>
              <a:t>	</a:t>
            </a:r>
            <a:r>
              <a:rPr lang="es-ES" sz="2400" dirty="0">
                <a:solidFill>
                  <a:srgbClr val="00B0F0"/>
                </a:solidFill>
              </a:rPr>
              <a:t>7</a:t>
            </a:r>
            <a:r>
              <a:rPr lang="es-ES" sz="2000" dirty="0">
                <a:solidFill>
                  <a:srgbClr val="00B0F0"/>
                </a:solidFill>
              </a:rPr>
              <a:t> inyectores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s-ES" sz="2400" dirty="0">
                <a:solidFill>
                  <a:srgbClr val="008A00"/>
                </a:solidFill>
              </a:rPr>
              <a:t>22</a:t>
            </a:r>
            <a:r>
              <a:rPr lang="es-ES" sz="2000" dirty="0">
                <a:solidFill>
                  <a:srgbClr val="008A00"/>
                </a:solidFill>
              </a:rPr>
              <a:t> productores - </a:t>
            </a:r>
            <a:r>
              <a:rPr lang="es-ES" sz="2400" dirty="0">
                <a:solidFill>
                  <a:srgbClr val="008A00"/>
                </a:solidFill>
              </a:rPr>
              <a:t>7</a:t>
            </a:r>
            <a:r>
              <a:rPr lang="es-ES" sz="2000" dirty="0">
                <a:solidFill>
                  <a:srgbClr val="008A00"/>
                </a:solidFill>
              </a:rPr>
              <a:t> centrales </a:t>
            </a:r>
            <a:r>
              <a:rPr lang="es-ES" sz="2000" dirty="0">
                <a:solidFill>
                  <a:schemeClr val="accent2"/>
                </a:solidFill>
              </a:rPr>
              <a:t>- </a:t>
            </a:r>
            <a:r>
              <a:rPr lang="es-ES" sz="2400" dirty="0">
                <a:solidFill>
                  <a:schemeClr val="accent2"/>
                </a:solidFill>
              </a:rPr>
              <a:t>1</a:t>
            </a:r>
            <a:r>
              <a:rPr lang="es-ES" sz="2000" dirty="0">
                <a:solidFill>
                  <a:schemeClr val="accent2"/>
                </a:solidFill>
              </a:rPr>
              <a:t> monitor </a:t>
            </a:r>
            <a:r>
              <a:rPr lang="es-ES" sz="2000" dirty="0" err="1">
                <a:solidFill>
                  <a:schemeClr val="accent2"/>
                </a:solidFill>
              </a:rPr>
              <a:t>infill</a:t>
            </a:r>
            <a:endParaRPr lang="es-ES" sz="2000" dirty="0">
              <a:solidFill>
                <a:schemeClr val="accent2"/>
              </a:solidFill>
            </a:endParaRPr>
          </a:p>
          <a:p>
            <a:r>
              <a:rPr lang="es-ES" sz="2000" dirty="0"/>
              <a:t>Operativamente confinado: 2 bombas dedicadas en la PIU, 1 BAT producción </a:t>
            </a:r>
          </a:p>
          <a:p>
            <a:endParaRPr lang="es-E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1E51F79C-A457-B3FC-FA56-84BDCF043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16" y="3560603"/>
            <a:ext cx="3424393" cy="315113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7B853794-4F34-4CF7-9692-E68E26BE9760}"/>
              </a:ext>
            </a:extLst>
          </p:cNvPr>
          <p:cNvSpPr txBox="1"/>
          <p:nvPr/>
        </p:nvSpPr>
        <p:spPr>
          <a:xfrm>
            <a:off x="9847148" y="6311049"/>
            <a:ext cx="189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Monitor </a:t>
            </a:r>
            <a:r>
              <a:rPr lang="es-ES" sz="1600" dirty="0" err="1"/>
              <a:t>Infill</a:t>
            </a:r>
            <a:r>
              <a:rPr lang="es-ES" sz="1600" dirty="0"/>
              <a:t> </a:t>
            </a:r>
            <a:endParaRPr lang="en-US" sz="1600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AF631E0D-B2F3-B254-4C1A-2CDCBDDEEC4C}"/>
              </a:ext>
            </a:extLst>
          </p:cNvPr>
          <p:cNvSpPr txBox="1"/>
          <p:nvPr/>
        </p:nvSpPr>
        <p:spPr>
          <a:xfrm>
            <a:off x="10325100" y="4101473"/>
            <a:ext cx="12704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1FF"/>
                </a:solidFill>
              </a:rPr>
              <a:t>Zona Piloto</a:t>
            </a:r>
            <a:endParaRPr lang="en-US" sz="1600" dirty="0">
              <a:solidFill>
                <a:srgbClr val="FF01FF"/>
              </a:solidFill>
            </a:endParaRP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15C2FEC1-FAC8-45E8-2F1A-553DE9E5E7C3}"/>
              </a:ext>
            </a:extLst>
          </p:cNvPr>
          <p:cNvCxnSpPr>
            <a:cxnSpLocks/>
          </p:cNvCxnSpPr>
          <p:nvPr/>
        </p:nvCxnSpPr>
        <p:spPr>
          <a:xfrm flipH="1" flipV="1">
            <a:off x="9958228" y="5770179"/>
            <a:ext cx="328772" cy="501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850CB7B-CFF3-DBD5-4EB8-19246E9CB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25397"/>
              </p:ext>
            </p:extLst>
          </p:nvPr>
        </p:nvGraphicFramePr>
        <p:xfrm>
          <a:off x="7954554" y="1144951"/>
          <a:ext cx="4088127" cy="2346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82472">
                  <a:extLst>
                    <a:ext uri="{9D8B030D-6E8A-4147-A177-3AD203B41FA5}">
                      <a16:colId xmlns:a16="http://schemas.microsoft.com/office/drawing/2014/main" val="1637644573"/>
                    </a:ext>
                  </a:extLst>
                </a:gridCol>
                <a:gridCol w="2605655">
                  <a:extLst>
                    <a:ext uri="{9D8B030D-6E8A-4147-A177-3AD203B41FA5}">
                      <a16:colId xmlns:a16="http://schemas.microsoft.com/office/drawing/2014/main" val="1579085557"/>
                    </a:ext>
                  </a:extLst>
                </a:gridCol>
              </a:tblGrid>
              <a:tr h="266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</a:rPr>
                        <a:t>Reservorio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0" dirty="0">
                          <a:solidFill>
                            <a:schemeClr val="tx1"/>
                          </a:solidFill>
                        </a:rPr>
                        <a:t>Fluvial, 1-9% de arcilla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251148"/>
                  </a:ext>
                </a:extLst>
              </a:tr>
              <a:tr h="266865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>
                          <a:solidFill>
                            <a:schemeClr val="tx1"/>
                          </a:solidFill>
                        </a:rPr>
                        <a:t>Espesor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/>
                          </a:solidFill>
                        </a:rPr>
                        <a:t>4 -12 m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2710882"/>
                  </a:ext>
                </a:extLst>
              </a:tr>
              <a:tr h="266865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>
                          <a:solidFill>
                            <a:schemeClr val="tx1"/>
                          </a:solidFill>
                        </a:rPr>
                        <a:t>Temperatura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/>
                          </a:solidFill>
                        </a:rPr>
                        <a:t>50°C @ 1000 m</a:t>
                      </a:r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46048"/>
                  </a:ext>
                </a:extLst>
              </a:tr>
              <a:tr h="266865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>
                          <a:solidFill>
                            <a:schemeClr val="tx1"/>
                          </a:solidFill>
                        </a:rPr>
                        <a:t>Porosidad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/>
                          </a:solidFill>
                        </a:rPr>
                        <a:t>25 a 30%</a:t>
                      </a:r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74572"/>
                  </a:ext>
                </a:extLst>
              </a:tr>
              <a:tr h="292169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>
                          <a:solidFill>
                            <a:schemeClr val="tx1"/>
                          </a:solidFill>
                        </a:rPr>
                        <a:t>Permeabilidad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/>
                          </a:solidFill>
                        </a:rPr>
                        <a:t>200-5000 </a:t>
                      </a:r>
                      <a:r>
                        <a:rPr lang="es-AR" sz="1600" dirty="0" err="1">
                          <a:solidFill>
                            <a:schemeClr val="tx1"/>
                          </a:solidFill>
                        </a:rPr>
                        <a:t>mD</a:t>
                      </a:r>
                      <a:r>
                        <a:rPr lang="es-AR" sz="1600" dirty="0">
                          <a:solidFill>
                            <a:schemeClr val="tx1"/>
                          </a:solidFill>
                        </a:rPr>
                        <a:t> (500 </a:t>
                      </a:r>
                      <a:r>
                        <a:rPr lang="es-AR" sz="1600" dirty="0" err="1">
                          <a:solidFill>
                            <a:schemeClr val="tx1"/>
                          </a:solidFill>
                        </a:rPr>
                        <a:t>mD</a:t>
                      </a:r>
                      <a:r>
                        <a:rPr lang="es-AR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64941"/>
                  </a:ext>
                </a:extLst>
              </a:tr>
              <a:tr h="266865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>
                          <a:solidFill>
                            <a:schemeClr val="tx1"/>
                          </a:solidFill>
                        </a:rPr>
                        <a:t>Petróleo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/>
                          </a:solidFill>
                        </a:rPr>
                        <a:t>20° API, 100-300 </a:t>
                      </a:r>
                      <a:r>
                        <a:rPr lang="es-AR" sz="1600" dirty="0" err="1">
                          <a:solidFill>
                            <a:schemeClr val="tx1"/>
                          </a:solidFill>
                        </a:rPr>
                        <a:t>cP</a:t>
                      </a:r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79719"/>
                  </a:ext>
                </a:extLst>
              </a:tr>
              <a:tr h="266865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>
                          <a:solidFill>
                            <a:schemeClr val="tx1"/>
                          </a:solidFill>
                        </a:rPr>
                        <a:t>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/>
                          </a:solidFill>
                        </a:rPr>
                        <a:t>15.2 g/l TDS (R+0.05)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93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7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6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CCF91B-67E3-EFC5-B94F-B61F8E52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399"/>
            <a:ext cx="892628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Desarrollo local de </a:t>
            </a:r>
            <a:r>
              <a:rPr lang="en-US" b="1" u="sng" dirty="0" err="1"/>
              <a:t>producto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870837-6018-FD31-DBA6-ADE6BF5CB053}"/>
              </a:ext>
            </a:extLst>
          </p:cNvPr>
          <p:cNvSpPr txBox="1"/>
          <p:nvPr/>
        </p:nvSpPr>
        <p:spPr>
          <a:xfrm>
            <a:off x="8113564" y="2515704"/>
            <a:ext cx="372437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2400" b="1" dirty="0">
                <a:solidFill>
                  <a:srgbClr val="4AC4E5"/>
                </a:solidFill>
              </a:rPr>
              <a:t>Eficiencia</a:t>
            </a:r>
          </a:p>
          <a:p>
            <a:pPr lvl="1"/>
            <a:r>
              <a:rPr lang="es-ES" sz="1600" dirty="0"/>
              <a:t>Bajar 3 órdenes de magnitud la tensión interfacial en un amplio rango de concentraciones</a:t>
            </a:r>
          </a:p>
          <a:p>
            <a:pPr lvl="1"/>
            <a:r>
              <a:rPr lang="es-ES" sz="1600" dirty="0"/>
              <a:t>Alta eficiencia en remover el petróleo de la roca (nuevo ensayo)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0A6305-C367-3727-E216-5394369B9351}"/>
              </a:ext>
            </a:extLst>
          </p:cNvPr>
          <p:cNvSpPr txBox="1"/>
          <p:nvPr/>
        </p:nvSpPr>
        <p:spPr>
          <a:xfrm>
            <a:off x="413377" y="2626510"/>
            <a:ext cx="38980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2400" b="1" dirty="0">
                <a:solidFill>
                  <a:srgbClr val="425F48"/>
                </a:solidFill>
              </a:rPr>
              <a:t>Materia prima </a:t>
            </a:r>
          </a:p>
          <a:p>
            <a:pPr lvl="1"/>
            <a:r>
              <a:rPr lang="es-ES" sz="1600" dirty="0"/>
              <a:t>Formulación conocida</a:t>
            </a:r>
          </a:p>
          <a:p>
            <a:pPr lvl="1"/>
            <a:r>
              <a:rPr lang="es-ES" sz="1600" dirty="0"/>
              <a:t>Baja concentración activa requerida</a:t>
            </a:r>
          </a:p>
          <a:p>
            <a:pPr lvl="1"/>
            <a:r>
              <a:rPr lang="es-ES" sz="1600" dirty="0"/>
              <a:t>Disponible a bajo costo </a:t>
            </a:r>
          </a:p>
          <a:p>
            <a:pPr lvl="1"/>
            <a:r>
              <a:rPr lang="es-ES" sz="1600" dirty="0"/>
              <a:t>Logística simple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1D06A9-907C-AA29-0442-505BE012CEF7}"/>
              </a:ext>
            </a:extLst>
          </p:cNvPr>
          <p:cNvSpPr txBox="1"/>
          <p:nvPr/>
        </p:nvSpPr>
        <p:spPr>
          <a:xfrm>
            <a:off x="8107117" y="4794335"/>
            <a:ext cx="36348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2400" b="1" dirty="0">
                <a:solidFill>
                  <a:srgbClr val="88585D"/>
                </a:solidFill>
              </a:rPr>
              <a:t>Impacto en producción</a:t>
            </a:r>
          </a:p>
          <a:p>
            <a:pPr lvl="1"/>
            <a:r>
              <a:rPr lang="es-ES" sz="1600" dirty="0"/>
              <a:t>No generar </a:t>
            </a:r>
            <a:r>
              <a:rPr lang="es-ES" sz="1600" dirty="0" err="1"/>
              <a:t>microemulsiones</a:t>
            </a:r>
            <a:r>
              <a:rPr lang="es-ES" sz="1600" dirty="0"/>
              <a:t> estables con impacto negativo en el control de movilidad en el reservorio y en el  tratamiento de producción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5AA8CA4-ACC1-6CE5-926E-E6DB617DEBA8}"/>
              </a:ext>
            </a:extLst>
          </p:cNvPr>
          <p:cNvSpPr txBox="1"/>
          <p:nvPr/>
        </p:nvSpPr>
        <p:spPr>
          <a:xfrm>
            <a:off x="413377" y="4894297"/>
            <a:ext cx="41612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2400" b="1" dirty="0">
                <a:solidFill>
                  <a:srgbClr val="9CBAB1"/>
                </a:solidFill>
              </a:rPr>
              <a:t>Compatibilidad y Estabilidad</a:t>
            </a:r>
          </a:p>
          <a:p>
            <a:pPr lvl="1"/>
            <a:r>
              <a:rPr lang="es-ES" sz="1600" dirty="0"/>
              <a:t>Agua de formación-inyección </a:t>
            </a:r>
          </a:p>
          <a:p>
            <a:pPr lvl="1"/>
            <a:r>
              <a:rPr lang="es-ES" sz="1600" dirty="0"/>
              <a:t>Aditivos: químicos y polímero (viscosidad)</a:t>
            </a:r>
          </a:p>
          <a:p>
            <a:pPr lvl="1"/>
            <a:r>
              <a:rPr lang="es-ES" sz="1600" dirty="0"/>
              <a:t>Estable en condiciones de reservorio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C14C5B20-19FD-9568-8191-AE44E55A8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38" y="2339322"/>
            <a:ext cx="3898061" cy="39170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1ED06B-0EFD-C57E-8539-F8DCC28582E6}"/>
              </a:ext>
            </a:extLst>
          </p:cNvPr>
          <p:cNvSpPr txBox="1"/>
          <p:nvPr/>
        </p:nvSpPr>
        <p:spPr>
          <a:xfrm>
            <a:off x="5486318" y="4067018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/>
              <a:t>Rocksweep</a:t>
            </a:r>
            <a:endParaRPr lang="en-US" sz="2400" b="1" i="1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A8B7BCA-D80B-721A-E60A-AF4A60351299}"/>
              </a:ext>
            </a:extLst>
          </p:cNvPr>
          <p:cNvSpPr txBox="1">
            <a:spLocks/>
          </p:cNvSpPr>
          <p:nvPr/>
        </p:nvSpPr>
        <p:spPr>
          <a:xfrm>
            <a:off x="838200" y="900276"/>
            <a:ext cx="10515600" cy="637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Metodología de trabajo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3" grpId="0"/>
      <p:bldP spid="1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C7B239D2-1FF5-161F-EDC0-E2F347C23F38}"/>
              </a:ext>
            </a:extLst>
          </p:cNvPr>
          <p:cNvSpPr/>
          <p:nvPr/>
        </p:nvSpPr>
        <p:spPr>
          <a:xfrm>
            <a:off x="507473" y="1696389"/>
            <a:ext cx="5390270" cy="567611"/>
          </a:xfrm>
          <a:prstGeom prst="homePlate">
            <a:avLst>
              <a:gd name="adj" fmla="val 0"/>
            </a:avLst>
          </a:prstGeom>
          <a:solidFill>
            <a:srgbClr val="C0E6D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Enfoque clásico</a:t>
            </a: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5E0F033E-2CCB-4FA1-2401-0E3C9C096E32}"/>
              </a:ext>
            </a:extLst>
          </p:cNvPr>
          <p:cNvSpPr/>
          <p:nvPr/>
        </p:nvSpPr>
        <p:spPr>
          <a:xfrm>
            <a:off x="6294258" y="1666822"/>
            <a:ext cx="5509845" cy="597179"/>
          </a:xfrm>
          <a:prstGeom prst="homePlate">
            <a:avLst>
              <a:gd name="adj" fmla="val 0"/>
            </a:avLst>
          </a:prstGeom>
          <a:solidFill>
            <a:srgbClr val="547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Nuestro Enfoque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2E16E8-D165-440A-083C-3FE0364BEB25}"/>
              </a:ext>
            </a:extLst>
          </p:cNvPr>
          <p:cNvSpPr txBox="1"/>
          <p:nvPr/>
        </p:nvSpPr>
        <p:spPr>
          <a:xfrm>
            <a:off x="0" y="2359548"/>
            <a:ext cx="53902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/>
              <a:t>Comportamiento de fases en búsqueda de una </a:t>
            </a:r>
            <a:r>
              <a:rPr lang="es-ES" sz="1800" dirty="0" err="1"/>
              <a:t>microemulsión</a:t>
            </a:r>
            <a:r>
              <a:rPr lang="es-ES" sz="1800" dirty="0"/>
              <a:t> de Winsor III: mínimo IFT en un rango acotado de salinidad/concentración, difícil de tratar en producción.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/>
              <a:t>Ensayos de flujo: roca consolidada, alto costo y tiempo.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9C6A799-ADF6-8BAD-BC65-39967AB07423}"/>
              </a:ext>
            </a:extLst>
          </p:cNvPr>
          <p:cNvGrpSpPr/>
          <p:nvPr/>
        </p:nvGrpSpPr>
        <p:grpSpPr>
          <a:xfrm>
            <a:off x="541429" y="4227995"/>
            <a:ext cx="5340857" cy="2630005"/>
            <a:chOff x="8060787" y="1392099"/>
            <a:chExt cx="4243755" cy="1909295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4C7889E6-AF55-C066-B566-737D322EBA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8"/>
            <a:stretch/>
          </p:blipFill>
          <p:spPr bwMode="auto">
            <a:xfrm>
              <a:off x="8060787" y="1392099"/>
              <a:ext cx="4243755" cy="93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01AC72D-9C86-5FCF-61B7-44964EDDA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75"/>
            <a:stretch/>
          </p:blipFill>
          <p:spPr bwMode="auto">
            <a:xfrm>
              <a:off x="8060787" y="2313871"/>
              <a:ext cx="4243755" cy="987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FF8C70A-074D-7E54-69CE-D8904B5AAFE3}"/>
              </a:ext>
            </a:extLst>
          </p:cNvPr>
          <p:cNvSpPr txBox="1"/>
          <p:nvPr/>
        </p:nvSpPr>
        <p:spPr>
          <a:xfrm>
            <a:off x="5760582" y="2460984"/>
            <a:ext cx="56376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/>
              <a:t>Metodologías de evaluación rápida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/>
              <a:t>Formulación robusta optimizada mediante ensayos de eficiencia comparativa.</a:t>
            </a:r>
            <a:endParaRPr lang="en-US" sz="20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6C59277-BADC-BDC5-ED9A-6BFABE6F6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" t="4946" r="2160" b="3282"/>
          <a:stretch/>
        </p:blipFill>
        <p:spPr>
          <a:xfrm>
            <a:off x="6228470" y="3957095"/>
            <a:ext cx="3975666" cy="246816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89F5699-750D-7647-D79A-536113C169EB}"/>
              </a:ext>
            </a:extLst>
          </p:cNvPr>
          <p:cNvSpPr txBox="1"/>
          <p:nvPr/>
        </p:nvSpPr>
        <p:spPr>
          <a:xfrm>
            <a:off x="7899156" y="5011476"/>
            <a:ext cx="178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IFT &lt;0.01 </a:t>
            </a:r>
            <a:r>
              <a:rPr lang="es-ES" sz="1600" dirty="0" err="1"/>
              <a:t>mN</a:t>
            </a:r>
            <a:r>
              <a:rPr lang="es-ES" sz="1600" dirty="0"/>
              <a:t>/m</a:t>
            </a:r>
            <a:endParaRPr lang="en-US" sz="1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F3C93FF-1D71-72C5-80E1-3BB02525CF54}"/>
              </a:ext>
            </a:extLst>
          </p:cNvPr>
          <p:cNvSpPr txBox="1"/>
          <p:nvPr/>
        </p:nvSpPr>
        <p:spPr>
          <a:xfrm>
            <a:off x="10253549" y="6306842"/>
            <a:ext cx="1896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solidFill>
                  <a:srgbClr val="000000"/>
                </a:solidFill>
              </a:rPr>
              <a:t>Arenisca objetivo Fm Yac El Trébol</a:t>
            </a:r>
          </a:p>
        </p:txBody>
      </p:sp>
      <p:pic>
        <p:nvPicPr>
          <p:cNvPr id="18" name="Picture 2" descr="F:\IFP CDD\28_CAPSA\Photos\IMG_20191115_103008422.jpg">
            <a:extLst>
              <a:ext uri="{FF2B5EF4-FFF2-40B4-BE49-F238E27FC236}">
                <a16:creationId xmlns:a16="http://schemas.microsoft.com/office/drawing/2014/main" id="{EB91B26B-2580-7A88-8385-BBAC5640A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8052" r="44417" b="18636"/>
          <a:stretch/>
        </p:blipFill>
        <p:spPr bwMode="auto">
          <a:xfrm>
            <a:off x="11201737" y="4132206"/>
            <a:ext cx="829136" cy="217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:\r054\r0543\SCANNER\DISCOVERY\EXAMENS\Examens_2019\6847_Oisel_RocheCapsa_fullsize\6847_Oisel_roche_capsa\ln001.jpg">
            <a:extLst>
              <a:ext uri="{FF2B5EF4-FFF2-40B4-BE49-F238E27FC236}">
                <a16:creationId xmlns:a16="http://schemas.microsoft.com/office/drawing/2014/main" id="{B368891D-B62D-27B9-A8BC-52C80FE2A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6" r="25468"/>
          <a:stretch/>
        </p:blipFill>
        <p:spPr bwMode="auto">
          <a:xfrm flipH="1">
            <a:off x="10277993" y="4120233"/>
            <a:ext cx="923743" cy="217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7AAA2D6-0A16-CFE1-D133-F15EE3446E4A}"/>
              </a:ext>
            </a:extLst>
          </p:cNvPr>
          <p:cNvCxnSpPr>
            <a:cxnSpLocks/>
          </p:cNvCxnSpPr>
          <p:nvPr/>
        </p:nvCxnSpPr>
        <p:spPr>
          <a:xfrm>
            <a:off x="7696601" y="5377290"/>
            <a:ext cx="23236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AED03DBE-63CF-BB25-991D-303AE2BD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276"/>
            <a:ext cx="10515600" cy="637743"/>
          </a:xfrm>
        </p:spPr>
        <p:txBody>
          <a:bodyPr/>
          <a:lstStyle/>
          <a:p>
            <a:r>
              <a:rPr lang="es-ES" dirty="0"/>
              <a:t>Metodología de trabajo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">
            <a:extLst>
              <a:ext uri="{FF2B5EF4-FFF2-40B4-BE49-F238E27FC236}">
                <a16:creationId xmlns:a16="http://schemas.microsoft.com/office/drawing/2014/main" id="{9ED77D67-A8C0-2F83-04A8-AEFE20F91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7" y="2152085"/>
            <a:ext cx="2599088" cy="255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">
            <a:extLst>
              <a:ext uri="{FF2B5EF4-FFF2-40B4-BE49-F238E27FC236}">
                <a16:creationId xmlns:a16="http://schemas.microsoft.com/office/drawing/2014/main" id="{EB764F15-EE70-A5E0-C002-DF2CA1EF3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5" y="2152083"/>
            <a:ext cx="2565447" cy="255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ráfico 25" descr="Termómetro con relleno sólido">
            <a:extLst>
              <a:ext uri="{FF2B5EF4-FFF2-40B4-BE49-F238E27FC236}">
                <a16:creationId xmlns:a16="http://schemas.microsoft.com/office/drawing/2014/main" id="{F3521E6D-30E1-709B-C0FF-A104B10B4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8139" y="3340613"/>
            <a:ext cx="565848" cy="562287"/>
          </a:xfrm>
          <a:prstGeom prst="rect">
            <a:avLst/>
          </a:prstGeom>
        </p:spPr>
      </p:pic>
      <p:pic>
        <p:nvPicPr>
          <p:cNvPr id="28" name="Gráfico 27" descr="Reloj de arena terminado con relleno sólido">
            <a:extLst>
              <a:ext uri="{FF2B5EF4-FFF2-40B4-BE49-F238E27FC236}">
                <a16:creationId xmlns:a16="http://schemas.microsoft.com/office/drawing/2014/main" id="{20F83565-6B4F-023B-4D02-F8A40655B2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16569" y="4114775"/>
            <a:ext cx="487418" cy="484350"/>
          </a:xfrm>
          <a:prstGeom prst="rect">
            <a:avLst/>
          </a:prstGeom>
        </p:spPr>
      </p:pic>
      <p:pic>
        <p:nvPicPr>
          <p:cNvPr id="30" name="Gráfico 29" descr="Casilla marcada con relleno sólido">
            <a:extLst>
              <a:ext uri="{FF2B5EF4-FFF2-40B4-BE49-F238E27FC236}">
                <a16:creationId xmlns:a16="http://schemas.microsoft.com/office/drawing/2014/main" id="{37BEE7C3-193E-AA8A-BA7E-5F60CFE518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9344" y="4706288"/>
            <a:ext cx="683710" cy="679407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0B33AD19-E394-D2C2-08F3-BF7E239591ED}"/>
              </a:ext>
            </a:extLst>
          </p:cNvPr>
          <p:cNvSpPr txBox="1"/>
          <p:nvPr/>
        </p:nvSpPr>
        <p:spPr>
          <a:xfrm>
            <a:off x="8957713" y="3387886"/>
            <a:ext cx="88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50°C</a:t>
            </a:r>
            <a:endParaRPr lang="en-U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0FBC86B-FBF9-0CCC-141C-8260FD6AC6CE}"/>
              </a:ext>
            </a:extLst>
          </p:cNvPr>
          <p:cNvSpPr txBox="1"/>
          <p:nvPr/>
        </p:nvSpPr>
        <p:spPr>
          <a:xfrm>
            <a:off x="9038235" y="4138098"/>
            <a:ext cx="105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 meses</a:t>
            </a:r>
            <a:endParaRPr lang="en-U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FAF4C19-E359-AA29-B5CB-DC3DA122C446}"/>
              </a:ext>
            </a:extLst>
          </p:cNvPr>
          <p:cNvSpPr txBox="1"/>
          <p:nvPr/>
        </p:nvSpPr>
        <p:spPr>
          <a:xfrm>
            <a:off x="9080941" y="4861325"/>
            <a:ext cx="124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µ - IFT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8BC350-45F7-3312-1EFC-456ADBE72A61}"/>
              </a:ext>
            </a:extLst>
          </p:cNvPr>
          <p:cNvSpPr txBox="1"/>
          <p:nvPr/>
        </p:nvSpPr>
        <p:spPr>
          <a:xfrm>
            <a:off x="559434" y="153801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2800" b="1" dirty="0">
                <a:solidFill>
                  <a:srgbClr val="425F48"/>
                </a:solidFill>
              </a:rPr>
              <a:t>Materia prima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9345662-57AF-07EE-20B4-2F0EE3D9A47F}"/>
              </a:ext>
            </a:extLst>
          </p:cNvPr>
          <p:cNvSpPr txBox="1"/>
          <p:nvPr/>
        </p:nvSpPr>
        <p:spPr>
          <a:xfrm>
            <a:off x="7987689" y="2328088"/>
            <a:ext cx="2865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2400" b="1" dirty="0">
                <a:solidFill>
                  <a:srgbClr val="9CBAB1"/>
                </a:solidFill>
              </a:rPr>
              <a:t>Compatibilidad </a:t>
            </a:r>
          </a:p>
          <a:p>
            <a:pPr lvl="1"/>
            <a:r>
              <a:rPr lang="es-ES" sz="2400" b="1" dirty="0">
                <a:solidFill>
                  <a:srgbClr val="9CBAB1"/>
                </a:solidFill>
              </a:rPr>
              <a:t>y Estabilidad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2C7D20-ED4D-FAC9-5813-7132C1F2431C}"/>
              </a:ext>
            </a:extLst>
          </p:cNvPr>
          <p:cNvSpPr txBox="1"/>
          <p:nvPr/>
        </p:nvSpPr>
        <p:spPr>
          <a:xfrm>
            <a:off x="1046435" y="4781506"/>
            <a:ext cx="61313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Pre-screening</a:t>
            </a:r>
            <a:r>
              <a:rPr lang="es-ES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rápido método comparativo:</a:t>
            </a:r>
          </a:p>
          <a:p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Bases de surfactantes utilizando concentraciones activas bajas</a:t>
            </a:r>
          </a:p>
          <a:p>
            <a:endParaRPr lang="es-AR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solidFill>
                  <a:srgbClr val="000000"/>
                </a:solidFill>
              </a:rPr>
              <a:t>Mejores resultados: mezclas de surfactantes aniónicos, no iónicos y alcoholes de bajo peso molecular.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solidFill>
                  <a:srgbClr val="000000"/>
                </a:solidFill>
              </a:rPr>
              <a:t>Desarrollo de proveedores y logística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A22338D-339F-07CE-EB13-2CEF3C999570}"/>
              </a:ext>
            </a:extLst>
          </p:cNvPr>
          <p:cNvSpPr txBox="1"/>
          <p:nvPr/>
        </p:nvSpPr>
        <p:spPr>
          <a:xfrm>
            <a:off x="1890731" y="2662266"/>
            <a:ext cx="14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7F418"/>
                </a:solidFill>
              </a:rPr>
              <a:t>0.02 </a:t>
            </a:r>
            <a:r>
              <a:rPr lang="es-ES" b="1" dirty="0" err="1">
                <a:solidFill>
                  <a:srgbClr val="27F418"/>
                </a:solidFill>
              </a:rPr>
              <a:t>mN</a:t>
            </a:r>
            <a:r>
              <a:rPr lang="es-ES" b="1" dirty="0">
                <a:solidFill>
                  <a:srgbClr val="27F418"/>
                </a:solidFill>
              </a:rPr>
              <a:t>/m</a:t>
            </a:r>
            <a:endParaRPr lang="en-US" b="1" dirty="0">
              <a:solidFill>
                <a:srgbClr val="27F418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008967F-D124-6F65-C7DC-7BF119AB46D2}"/>
              </a:ext>
            </a:extLst>
          </p:cNvPr>
          <p:cNvSpPr txBox="1"/>
          <p:nvPr/>
        </p:nvSpPr>
        <p:spPr>
          <a:xfrm>
            <a:off x="4671880" y="2696413"/>
            <a:ext cx="14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7F418"/>
                </a:solidFill>
              </a:rPr>
              <a:t>4.09 </a:t>
            </a:r>
            <a:r>
              <a:rPr lang="es-ES" b="1" dirty="0" err="1">
                <a:solidFill>
                  <a:srgbClr val="27F418"/>
                </a:solidFill>
              </a:rPr>
              <a:t>mN</a:t>
            </a:r>
            <a:r>
              <a:rPr lang="es-ES" b="1" dirty="0">
                <a:solidFill>
                  <a:srgbClr val="27F418"/>
                </a:solidFill>
              </a:rPr>
              <a:t>/m</a:t>
            </a:r>
            <a:endParaRPr lang="en-US" b="1" dirty="0">
              <a:solidFill>
                <a:srgbClr val="27F418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8890EFC-ECC2-F784-7498-FBBD859CC0A9}"/>
              </a:ext>
            </a:extLst>
          </p:cNvPr>
          <p:cNvGrpSpPr/>
          <p:nvPr/>
        </p:nvGrpSpPr>
        <p:grpSpPr>
          <a:xfrm>
            <a:off x="7875272" y="1627343"/>
            <a:ext cx="3265875" cy="4767557"/>
            <a:chOff x="2560323" y="2202886"/>
            <a:chExt cx="2658796" cy="2968285"/>
          </a:xfrm>
        </p:grpSpPr>
        <p:sp>
          <p:nvSpPr>
            <p:cNvPr id="14" name="Hexágono 13">
              <a:extLst>
                <a:ext uri="{FF2B5EF4-FFF2-40B4-BE49-F238E27FC236}">
                  <a16:creationId xmlns:a16="http://schemas.microsoft.com/office/drawing/2014/main" id="{F07B338A-065C-42AC-9B99-68FC8718D203}"/>
                </a:ext>
              </a:extLst>
            </p:cNvPr>
            <p:cNvSpPr/>
            <p:nvPr/>
          </p:nvSpPr>
          <p:spPr>
            <a:xfrm rot="5400000">
              <a:off x="2363375" y="2512378"/>
              <a:ext cx="2855741" cy="2461846"/>
            </a:xfrm>
            <a:prstGeom prst="hexagon">
              <a:avLst/>
            </a:prstGeom>
            <a:noFill/>
            <a:ln w="28575">
              <a:solidFill>
                <a:srgbClr val="C0E6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E1D3094-3940-90F0-1E26-71534A5857D2}"/>
                </a:ext>
              </a:extLst>
            </p:cNvPr>
            <p:cNvSpPr/>
            <p:nvPr/>
          </p:nvSpPr>
          <p:spPr>
            <a:xfrm rot="16200000">
              <a:off x="2560325" y="2399834"/>
              <a:ext cx="2855741" cy="2461846"/>
            </a:xfrm>
            <a:prstGeom prst="hexagon">
              <a:avLst/>
            </a:prstGeom>
            <a:noFill/>
            <a:ln w="76200">
              <a:solidFill>
                <a:srgbClr val="54735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591297A5-914C-0F5B-EEE4-AF7CE991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276"/>
            <a:ext cx="10515600" cy="637743"/>
          </a:xfrm>
        </p:spPr>
        <p:txBody>
          <a:bodyPr/>
          <a:lstStyle/>
          <a:p>
            <a:r>
              <a:rPr lang="es-ES"/>
              <a:t>Metodología de trabajo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1C712D-1AD7-7852-F8F9-13B0BCDD1C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61" y="1708232"/>
            <a:ext cx="462766" cy="79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11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83D859-F1A9-DEAA-94D7-5EB259B1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2" y="1705954"/>
            <a:ext cx="819322" cy="8267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1EC9EDB-8635-71B1-4827-AEAEBAA12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777" y="2069744"/>
            <a:ext cx="4123645" cy="2687068"/>
          </a:xfrm>
          <a:prstGeom prst="rect">
            <a:avLst/>
          </a:prstGeom>
        </p:spPr>
      </p:pic>
      <p:pic>
        <p:nvPicPr>
          <p:cNvPr id="19" name="Imagen 1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927D8F6-015E-616C-0DD1-38D2558481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7327" r="1745" b="1864"/>
          <a:stretch/>
        </p:blipFill>
        <p:spPr bwMode="auto">
          <a:xfrm>
            <a:off x="1040036" y="2101171"/>
            <a:ext cx="4399431" cy="26556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0234ED-BBB2-38DE-54F9-239A7D63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276"/>
            <a:ext cx="10515600" cy="637743"/>
          </a:xfrm>
        </p:spPr>
        <p:txBody>
          <a:bodyPr/>
          <a:lstStyle/>
          <a:p>
            <a:r>
              <a:rPr lang="es-ES" dirty="0"/>
              <a:t>Metodología de trabajo</a:t>
            </a:r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5349DD0-D41F-AF72-282A-BDF01B57E4FA}"/>
              </a:ext>
            </a:extLst>
          </p:cNvPr>
          <p:cNvSpPr txBox="1"/>
          <p:nvPr/>
        </p:nvSpPr>
        <p:spPr>
          <a:xfrm>
            <a:off x="993060" y="4839118"/>
            <a:ext cx="438967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/>
              <a:t>Interacción fluido-fluido: </a:t>
            </a:r>
          </a:p>
          <a:p>
            <a:r>
              <a:rPr lang="es-ES" sz="2000" i="1" dirty="0"/>
              <a:t>Optimización - IFT vs Concentración</a:t>
            </a:r>
          </a:p>
          <a:p>
            <a:endParaRPr lang="es-ES" dirty="0"/>
          </a:p>
          <a:p>
            <a:r>
              <a:rPr lang="es-ES" dirty="0"/>
              <a:t>Procedimiento desarrollado para solución polimérica (limitar efecto viscoelástico y lograr estabilidad)</a:t>
            </a:r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5F8F65-9281-B8E0-65E0-BDAE8CFBAFEA}"/>
              </a:ext>
            </a:extLst>
          </p:cNvPr>
          <p:cNvSpPr txBox="1"/>
          <p:nvPr/>
        </p:nvSpPr>
        <p:spPr>
          <a:xfrm>
            <a:off x="953456" y="1538019"/>
            <a:ext cx="4266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4AC4E5"/>
                </a:solidFill>
              </a:rPr>
              <a:t>Eficiencia </a:t>
            </a:r>
            <a:endParaRPr lang="en-US" sz="2800" dirty="0"/>
          </a:p>
        </p:txBody>
      </p:sp>
      <p:pic>
        <p:nvPicPr>
          <p:cNvPr id="12" name="Imagen 11" descr="Botella de vino&#10;&#10;Descripción generada automáticamente con confianza media">
            <a:extLst>
              <a:ext uri="{FF2B5EF4-FFF2-40B4-BE49-F238E27FC236}">
                <a16:creationId xmlns:a16="http://schemas.microsoft.com/office/drawing/2014/main" id="{4A984ACE-F0F5-8018-620A-F570F784E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19" y="2204655"/>
            <a:ext cx="2192199" cy="2275064"/>
          </a:xfrm>
          <a:prstGeom prst="rect">
            <a:avLst/>
          </a:prstGeom>
          <a:noFill/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5C5771E-0D2E-BC4A-E8F4-37A3EF1F83AE}"/>
              </a:ext>
            </a:extLst>
          </p:cNvPr>
          <p:cNvSpPr txBox="1"/>
          <p:nvPr/>
        </p:nvSpPr>
        <p:spPr>
          <a:xfrm>
            <a:off x="5925777" y="4839118"/>
            <a:ext cx="57604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/>
              <a:t>Interacción roca-fluido:</a:t>
            </a:r>
          </a:p>
          <a:p>
            <a:r>
              <a:rPr lang="es-ES" sz="2000" i="1" dirty="0"/>
              <a:t>Optimización - Evaluación de la cinética de producción</a:t>
            </a:r>
          </a:p>
          <a:p>
            <a:endParaRPr lang="es-ES" sz="1600" i="1" dirty="0"/>
          </a:p>
          <a:p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Ensayo de probeta: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1/3 VP de agua sintética, 2/3 VP de petróleo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Salmuera con y sin Polímero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Esferas de vidrio y </a:t>
            </a:r>
            <a:r>
              <a:rPr lang="es-ES" dirty="0" err="1">
                <a:solidFill>
                  <a:srgbClr val="000000"/>
                </a:solidFill>
              </a:rPr>
              <a:t>cutting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El mostrador de una tienda&#10;&#10;Descripción generada automáticamente con confianza media">
            <a:extLst>
              <a:ext uri="{FF2B5EF4-FFF2-40B4-BE49-F238E27FC236}">
                <a16:creationId xmlns:a16="http://schemas.microsoft.com/office/drawing/2014/main" id="{A53470B8-6958-8974-18DC-BCAA26833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8" t="53693" r="1177" b="2987"/>
          <a:stretch/>
        </p:blipFill>
        <p:spPr bwMode="auto">
          <a:xfrm>
            <a:off x="1287552" y="2816970"/>
            <a:ext cx="5029486" cy="1601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18916BF-4A36-87CA-5EF4-F571E05B737E}"/>
              </a:ext>
            </a:extLst>
          </p:cNvPr>
          <p:cNvSpPr txBox="1"/>
          <p:nvPr/>
        </p:nvSpPr>
        <p:spPr>
          <a:xfrm>
            <a:off x="964731" y="1532347"/>
            <a:ext cx="4374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88585D"/>
                </a:solidFill>
              </a:rPr>
              <a:t>Impacto en producción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8EB2A4-B6D6-B0B7-8242-95DB6C05B075}"/>
              </a:ext>
            </a:extLst>
          </p:cNvPr>
          <p:cNvSpPr txBox="1"/>
          <p:nvPr/>
        </p:nvSpPr>
        <p:spPr>
          <a:xfrm>
            <a:off x="1182513" y="4658809"/>
            <a:ext cx="55577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Estudio de deshidratación y clarificación:</a:t>
            </a:r>
          </a:p>
          <a:p>
            <a:endParaRPr lang="es-AR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solidFill>
                  <a:srgbClr val="000000"/>
                </a:solidFill>
              </a:rPr>
              <a:t>+100 ensayos de Jar Test y probetas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solidFill>
                  <a:srgbClr val="000000"/>
                </a:solidFill>
              </a:rPr>
              <a:t>Uso de muestras de producción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solidFill>
                  <a:srgbClr val="000000"/>
                </a:solidFill>
              </a:rPr>
              <a:t>Sensibilidad a varias concentraciones de surfactantes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solidFill>
                  <a:srgbClr val="000000"/>
                </a:solidFill>
              </a:rPr>
              <a:t>Desarrollo de bases químicas de tratamiento alternativos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0BBD055-8925-C418-BFDC-DF35D12B9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586" y="2133670"/>
            <a:ext cx="4156683" cy="323631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FD1A955-D07A-F28F-B3DB-6224ACF6F320}"/>
              </a:ext>
            </a:extLst>
          </p:cNvPr>
          <p:cNvSpPr txBox="1"/>
          <p:nvPr/>
        </p:nvSpPr>
        <p:spPr>
          <a:xfrm>
            <a:off x="6838547" y="5763768"/>
            <a:ext cx="4790897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Selección de surfactante que puede tratarse con paquete de químicos y proceso actual</a:t>
            </a:r>
            <a:endParaRPr lang="en-US" sz="2000" i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5BA78-C33D-1E18-3F3A-AF4094877562}"/>
              </a:ext>
            </a:extLst>
          </p:cNvPr>
          <p:cNvSpPr txBox="1"/>
          <p:nvPr/>
        </p:nvSpPr>
        <p:spPr>
          <a:xfrm>
            <a:off x="1287552" y="2255370"/>
            <a:ext cx="1222955" cy="553998"/>
          </a:xfrm>
          <a:prstGeom prst="rect">
            <a:avLst/>
          </a:prstGeom>
          <a:noFill/>
          <a:ln w="12700">
            <a:solidFill>
              <a:srgbClr val="C0E6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Sin </a:t>
            </a:r>
            <a:r>
              <a:rPr lang="es-ES" sz="1400" dirty="0"/>
              <a:t>tratamiento</a:t>
            </a:r>
            <a:endParaRPr lang="en-U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FF1384-9D8B-A18C-17B8-876CD85D2FE1}"/>
              </a:ext>
            </a:extLst>
          </p:cNvPr>
          <p:cNvSpPr txBox="1"/>
          <p:nvPr/>
        </p:nvSpPr>
        <p:spPr>
          <a:xfrm>
            <a:off x="2603511" y="2244846"/>
            <a:ext cx="1428226" cy="584775"/>
          </a:xfrm>
          <a:prstGeom prst="rect">
            <a:avLst/>
          </a:prstGeom>
          <a:noFill/>
          <a:ln w="12700">
            <a:solidFill>
              <a:srgbClr val="C0E6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Tratamiento actual</a:t>
            </a:r>
            <a:endParaRPr lang="en-US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757313-87E4-73F6-288E-6A3537F464C6}"/>
              </a:ext>
            </a:extLst>
          </p:cNvPr>
          <p:cNvSpPr txBox="1"/>
          <p:nvPr/>
        </p:nvSpPr>
        <p:spPr>
          <a:xfrm>
            <a:off x="4124743" y="2244846"/>
            <a:ext cx="2192296" cy="584775"/>
          </a:xfrm>
          <a:prstGeom prst="rect">
            <a:avLst/>
          </a:prstGeom>
          <a:noFill/>
          <a:ln w="12700">
            <a:solidFill>
              <a:srgbClr val="C0E6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Tratamiento </a:t>
            </a:r>
          </a:p>
          <a:p>
            <a:pPr algn="ctr"/>
            <a:r>
              <a:rPr lang="es-ES" sz="1600" dirty="0"/>
              <a:t>alternativo</a:t>
            </a:r>
            <a:endParaRPr lang="en-US" sz="1600" dirty="0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08C37008-D399-A8F3-44D3-9215A3CED2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1" y="1700726"/>
            <a:ext cx="793761" cy="79762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3AE06D6-CE88-A267-BDD2-82554A5C8951}"/>
              </a:ext>
            </a:extLst>
          </p:cNvPr>
          <p:cNvSpPr/>
          <p:nvPr/>
        </p:nvSpPr>
        <p:spPr>
          <a:xfrm>
            <a:off x="6736947" y="5712563"/>
            <a:ext cx="4892498" cy="986215"/>
          </a:xfrm>
          <a:prstGeom prst="rect">
            <a:avLst/>
          </a:prstGeom>
          <a:noFill/>
          <a:ln w="19050">
            <a:solidFill>
              <a:srgbClr val="DDCD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EE219E-E569-E54C-C378-847FC5B2A66E}"/>
              </a:ext>
            </a:extLst>
          </p:cNvPr>
          <p:cNvSpPr/>
          <p:nvPr/>
        </p:nvSpPr>
        <p:spPr>
          <a:xfrm>
            <a:off x="6838547" y="5624603"/>
            <a:ext cx="4892498" cy="986215"/>
          </a:xfrm>
          <a:prstGeom prst="rect">
            <a:avLst/>
          </a:prstGeom>
          <a:noFill/>
          <a:ln w="19050">
            <a:solidFill>
              <a:srgbClr val="996A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AB9051F-8D1C-61D2-4D81-4FD1B786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276"/>
            <a:ext cx="10515600" cy="637743"/>
          </a:xfrm>
        </p:spPr>
        <p:txBody>
          <a:bodyPr/>
          <a:lstStyle/>
          <a:p>
            <a:r>
              <a:rPr lang="es-ES" dirty="0"/>
              <a:t>Metodología de trabajo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 animBg="1"/>
      <p:bldP spid="3" grpId="0" animBg="1"/>
      <p:bldP spid="5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1007</Words>
  <Application>Microsoft Office PowerPoint</Application>
  <PresentationFormat>Panorámica</PresentationFormat>
  <Paragraphs>177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Tema de Office</vt:lpstr>
      <vt:lpstr>¿Qué sigue en la Cuenca del Golfo San Jorge después de la inyección de polímeros?: Desarrollo local de surfactante para un piloto en una zona madura de terciaria</vt:lpstr>
      <vt:lpstr>Agenda</vt:lpstr>
      <vt:lpstr>Contexto</vt:lpstr>
      <vt:lpstr>Área del Piloto SP</vt:lpstr>
      <vt:lpstr>Presentación de PowerPoint</vt:lpstr>
      <vt:lpstr>Metodología de trabajo</vt:lpstr>
      <vt:lpstr>Metodología de trabajo</vt:lpstr>
      <vt:lpstr>Metodología de trabajo</vt:lpstr>
      <vt:lpstr>Metodología de trabajo</vt:lpstr>
      <vt:lpstr>Diseño del Piloto</vt:lpstr>
      <vt:lpstr>Monitoreo</vt:lpstr>
      <vt:lpstr>Conclusiones finales</vt:lpstr>
      <vt:lpstr>Conclusiones finales</vt:lpstr>
      <vt:lpstr>¿Qué viene en la Cuenca del Golfo de San Jorge después de polímeros?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Mayra Goldman</cp:lastModifiedBy>
  <cp:revision>70</cp:revision>
  <dcterms:created xsi:type="dcterms:W3CDTF">2023-06-09T16:18:01Z</dcterms:created>
  <dcterms:modified xsi:type="dcterms:W3CDTF">2023-11-06T23:46:08Z</dcterms:modified>
</cp:coreProperties>
</file>