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147197044" r:id="rId3"/>
    <p:sldId id="257" r:id="rId4"/>
    <p:sldId id="7745" r:id="rId5"/>
    <p:sldId id="7764" r:id="rId6"/>
    <p:sldId id="7743" r:id="rId7"/>
    <p:sldId id="7742" r:id="rId8"/>
    <p:sldId id="2147197042" r:id="rId9"/>
    <p:sldId id="7763" r:id="rId10"/>
    <p:sldId id="7746" r:id="rId11"/>
    <p:sldId id="2147197045" r:id="rId12"/>
  </p:sldIdLst>
  <p:sldSz cx="12192000" cy="6858000"/>
  <p:notesSz cx="7315200" cy="96012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ISEN HADID, ENRIQUE GUSTAVO" initials="LHEG" lastIdx="2" clrIdx="0">
    <p:extLst>
      <p:ext uri="{19B8F6BF-5375-455C-9EA6-DF929625EA0E}">
        <p15:presenceInfo xmlns:p15="http://schemas.microsoft.com/office/powerpoint/2012/main" userId="S::RY14319@grupo.ypf.com::702bc811-9669-4008-925e-b2fe6dd365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1E4"/>
    <a:srgbClr val="15A7BB"/>
    <a:srgbClr val="5F56B2"/>
    <a:srgbClr val="3B7BFB"/>
    <a:srgbClr val="244A8C"/>
    <a:srgbClr val="FF5400"/>
    <a:srgbClr val="17375E"/>
    <a:srgbClr val="009FE3"/>
    <a:srgbClr val="5ADCEC"/>
    <a:srgbClr val="B9C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9E590F-1B18-4A9D-84EA-D2664605DE83}" v="35" dt="2023-11-07T21:39:02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9128" autoAdjust="0"/>
  </p:normalViewPr>
  <p:slideViewPr>
    <p:cSldViewPr snapToGrid="0" showGuides="1">
      <p:cViewPr varScale="1">
        <p:scale>
          <a:sx n="78" d="100"/>
          <a:sy n="78" d="100"/>
        </p:scale>
        <p:origin x="778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ypf.sharepoint.com/sites/GR-GerenciadeSustentabilidad/Documentos%20compartidos/General/TRANSICIONES%20ENERG&#201;TICAS/Proyecciones/Emisiones%20GEI%20VP%20Convencio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https://ypf-my.sharepoint.com/personal/ry14319_grupo_ypf_com/Documents/GERENTE%20PROYECTOS%20REGIONAL/PRESENTACI&#211;N%20IAPG/TD_S_SescoWebUP_09_202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ypf-my.sharepoint.com/personal/ry14319_grupo_ypf_com/Documents/GERENTE%20PROYECTOS%20REGIONAL/PRESENTACI&#211;N%20IAPG/Resumen%20Proyectos%20y%20Plant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ypf-my.sharepoint.com/personal/ry14319_grupo_ypf_com/Documents/GERENTE%20PROYECTOS%20REGIONAL/PRESENTACI&#211;N%20IAPG/Resumen%20Proyectos%20y%20Plant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ypf-my.sharepoint.com/personal/ry14319_grupo_ypf_com/Documents/GERENTE%20PROYECTOS%20REGIONAL/PRESENTACI&#211;N%20IAPG/Resumen%20Proyectos%20y%20Planta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ypf-my.sharepoint.com/personal/ry14319_grupo_ypf_com/Documents/GERENTE%20PROYECTOS%20REGIONAL/PRESENTACI&#211;N%20IAPG/Resumen%20Proyectos%20y%20Planta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ypf-my.sharepoint.com/personal/ry14319_grupo_ypf_com/Documents/GERENTE%20PROYECTOS%20REGIONAL/PRESENTACI&#211;N%20IAPG/Resumen%20Proyectos%20y%20Planta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Emisiones GEI Scope 1+2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3249580937893349"/>
          <c:y val="0.21299949753413155"/>
          <c:w val="0.74819647633779396"/>
          <c:h val="0.51689068269968719"/>
        </c:manualLayout>
      </c:layout>
      <c:barChart>
        <c:barDir val="col"/>
        <c:grouping val="clustered"/>
        <c:varyColors val="0"/>
        <c:ser>
          <c:idx val="8"/>
          <c:order val="0"/>
          <c:tx>
            <c:v>Emisiones Absolutas</c:v>
          </c:tx>
          <c:spPr>
            <a:pattFill prst="pct25">
              <a:fgClr>
                <a:schemeClr val="accent1"/>
              </a:fgClr>
              <a:bgClr>
                <a:schemeClr val="bg1"/>
              </a:bgClr>
            </a:pattFill>
            <a:ln w="22225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22225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95-41F9-9EA7-BB22BB1750D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22225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95-41F9-9EA7-BB22BB1750D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22225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95-41F9-9EA7-BB22BB1750D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22225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95-41F9-9EA7-BB22BB1750D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22225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C95-41F9-9EA7-BB22BB1750DC}"/>
              </c:ext>
            </c:extLst>
          </c:dPt>
          <c:cat>
            <c:strRef>
              <c:f>CONVENCIONAL!$E$4:$Q$4</c:f>
              <c:strCache>
                <c:ptCount val="13"/>
                <c:pt idx="0">
                  <c:v>2018A</c:v>
                </c:pt>
                <c:pt idx="1">
                  <c:v>2019A</c:v>
                </c:pt>
                <c:pt idx="2">
                  <c:v>2020A</c:v>
                </c:pt>
                <c:pt idx="3">
                  <c:v>2021A</c:v>
                </c:pt>
                <c:pt idx="4">
                  <c:v>2022A</c:v>
                </c:pt>
                <c:pt idx="5">
                  <c:v>2023E</c:v>
                </c:pt>
                <c:pt idx="6">
                  <c:v>2024F</c:v>
                </c:pt>
                <c:pt idx="7">
                  <c:v>2025F</c:v>
                </c:pt>
                <c:pt idx="8">
                  <c:v>2026F</c:v>
                </c:pt>
                <c:pt idx="9">
                  <c:v>2027F</c:v>
                </c:pt>
                <c:pt idx="10">
                  <c:v>2028F</c:v>
                </c:pt>
                <c:pt idx="11">
                  <c:v>2029F</c:v>
                </c:pt>
                <c:pt idx="12">
                  <c:v>2030F</c:v>
                </c:pt>
              </c:strCache>
            </c:strRef>
          </c:cat>
          <c:val>
            <c:numRef>
              <c:f>CONVENCIONAL!$E$8:$Q$8</c:f>
              <c:numCache>
                <c:formatCode>_-* #,##0.0_-;\-* #,##0.0_-;_-* "-"??_-;_-@_-</c:formatCode>
                <c:ptCount val="13"/>
                <c:pt idx="0">
                  <c:v>9.7530434857558124</c:v>
                </c:pt>
                <c:pt idx="1">
                  <c:v>8.7849472601558123</c:v>
                </c:pt>
                <c:pt idx="2">
                  <c:v>7.4921373505124</c:v>
                </c:pt>
                <c:pt idx="3">
                  <c:v>6.8451031123971866</c:v>
                </c:pt>
                <c:pt idx="4">
                  <c:v>5.3507165527844451</c:v>
                </c:pt>
                <c:pt idx="5">
                  <c:v>4.6784636074470045</c:v>
                </c:pt>
                <c:pt idx="6">
                  <c:v>4.4201021673370127</c:v>
                </c:pt>
                <c:pt idx="7">
                  <c:v>4.0419855942925809</c:v>
                </c:pt>
                <c:pt idx="8">
                  <c:v>3.6398309943939369</c:v>
                </c:pt>
                <c:pt idx="9">
                  <c:v>3.2790989530734636</c:v>
                </c:pt>
                <c:pt idx="10">
                  <c:v>2.8382793327949307</c:v>
                </c:pt>
                <c:pt idx="11">
                  <c:v>2.3861519338323531</c:v>
                </c:pt>
                <c:pt idx="12">
                  <c:v>2.183570136534553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95-41F9-9EA7-BB22BB175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96981168"/>
        <c:axId val="502082279"/>
      </c:barChart>
      <c:lineChart>
        <c:grouping val="standard"/>
        <c:varyColors val="0"/>
        <c:ser>
          <c:idx val="9"/>
          <c:order val="1"/>
          <c:tx>
            <c:v>Intensdad emisiones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5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0070C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9C95-41F9-9EA7-BB22BB1750DC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0070C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9C95-41F9-9EA7-BB22BB1750DC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0070C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9C95-41F9-9EA7-BB22BB1750DC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0070C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9C95-41F9-9EA7-BB22BB1750DC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0070C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9C95-41F9-9EA7-BB22BB1750DC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0070C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9C95-41F9-9EA7-BB22BB1750DC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0070C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9C95-41F9-9EA7-BB22BB1750DC}"/>
              </c:ext>
            </c:extLst>
          </c:dPt>
          <c:dPt>
            <c:idx val="1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0070C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9C95-41F9-9EA7-BB22BB1750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CONVENCIONAL!$E$4:$Q$4</c:f>
              <c:strCache>
                <c:ptCount val="13"/>
                <c:pt idx="0">
                  <c:v>2018A</c:v>
                </c:pt>
                <c:pt idx="1">
                  <c:v>2019A</c:v>
                </c:pt>
                <c:pt idx="2">
                  <c:v>2020A</c:v>
                </c:pt>
                <c:pt idx="3">
                  <c:v>2021A</c:v>
                </c:pt>
                <c:pt idx="4">
                  <c:v>2022A</c:v>
                </c:pt>
                <c:pt idx="5">
                  <c:v>2023E</c:v>
                </c:pt>
                <c:pt idx="6">
                  <c:v>2024F</c:v>
                </c:pt>
                <c:pt idx="7">
                  <c:v>2025F</c:v>
                </c:pt>
                <c:pt idx="8">
                  <c:v>2026F</c:v>
                </c:pt>
                <c:pt idx="9">
                  <c:v>2027F</c:v>
                </c:pt>
                <c:pt idx="10">
                  <c:v>2028F</c:v>
                </c:pt>
                <c:pt idx="11">
                  <c:v>2029F</c:v>
                </c:pt>
                <c:pt idx="12">
                  <c:v>2030F</c:v>
                </c:pt>
              </c:strCache>
            </c:strRef>
          </c:cat>
          <c:val>
            <c:numRef>
              <c:f>CONVENCIONAL!$E$10:$Q$10</c:f>
              <c:numCache>
                <c:formatCode>0</c:formatCode>
                <c:ptCount val="13"/>
                <c:pt idx="0">
                  <c:v>66.790378341693057</c:v>
                </c:pt>
                <c:pt idx="1">
                  <c:v>66.611277299598555</c:v>
                </c:pt>
                <c:pt idx="2">
                  <c:v>65.821156355419063</c:v>
                </c:pt>
                <c:pt idx="3">
                  <c:v>64.818055049034896</c:v>
                </c:pt>
                <c:pt idx="4">
                  <c:v>54.153514346564762</c:v>
                </c:pt>
                <c:pt idx="5">
                  <c:v>51.987373772702171</c:v>
                </c:pt>
                <c:pt idx="6">
                  <c:v>49.550465627106753</c:v>
                </c:pt>
                <c:pt idx="7">
                  <c:v>46.842789909778517</c:v>
                </c:pt>
                <c:pt idx="8">
                  <c:v>43.864346620717455</c:v>
                </c:pt>
                <c:pt idx="9">
                  <c:v>40.344368188190742</c:v>
                </c:pt>
                <c:pt idx="10">
                  <c:v>36.282854612198385</c:v>
                </c:pt>
                <c:pt idx="11">
                  <c:v>31.679805892740383</c:v>
                </c:pt>
                <c:pt idx="12">
                  <c:v>30.095815598103364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9C95-41F9-9EA7-BB22BB175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291671"/>
        <c:axId val="400293639"/>
      </c:lineChart>
      <c:catAx>
        <c:axId val="49698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502082279"/>
        <c:crosses val="autoZero"/>
        <c:auto val="1"/>
        <c:lblAlgn val="ctr"/>
        <c:lblOffset val="100"/>
        <c:noMultiLvlLbl val="0"/>
      </c:catAx>
      <c:valAx>
        <c:axId val="502082279"/>
        <c:scaling>
          <c:orientation val="minMax"/>
          <c:max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err="1"/>
                  <a:t>Emisiones</a:t>
                </a:r>
                <a:r>
                  <a:rPr lang="en-US"/>
                  <a:t> </a:t>
                </a:r>
                <a:r>
                  <a:rPr lang="en-US" err="1"/>
                  <a:t>Absolutas</a:t>
                </a:r>
                <a:r>
                  <a:rPr lang="en-US"/>
                  <a:t> </a:t>
                </a:r>
                <a:br>
                  <a:rPr lang="en-US"/>
                </a:br>
                <a:r>
                  <a:rPr lang="en-US"/>
                  <a:t> (</a:t>
                </a:r>
                <a:r>
                  <a:rPr lang="en-US" err="1"/>
                  <a:t>Millones</a:t>
                </a:r>
                <a:r>
                  <a:rPr lang="en-US"/>
                  <a:t> tnCO2e)</a:t>
                </a:r>
              </a:p>
            </c:rich>
          </c:tx>
          <c:layout>
            <c:manualLayout>
              <c:xMode val="edge"/>
              <c:yMode val="edge"/>
              <c:x val="1.0380562110925404E-2"/>
              <c:y val="0.255475444041261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96981168"/>
        <c:crosses val="autoZero"/>
        <c:crossBetween val="between"/>
        <c:majorUnit val="2"/>
      </c:valAx>
      <c:valAx>
        <c:axId val="400293639"/>
        <c:scaling>
          <c:orientation val="minMax"/>
          <c:max val="7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Intensidad de Emisiones (KgCO2e/BOE)</a:t>
                </a:r>
              </a:p>
            </c:rich>
          </c:tx>
          <c:layout>
            <c:manualLayout>
              <c:xMode val="edge"/>
              <c:yMode val="edge"/>
              <c:x val="0.92310485037682011"/>
              <c:y val="0.213059635524701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00291671"/>
        <c:crosses val="max"/>
        <c:crossBetween val="between"/>
      </c:valAx>
      <c:catAx>
        <c:axId val="40029167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029363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928149606299214E-2"/>
          <c:y val="0.16396092893451611"/>
          <c:w val="0.93271768372703412"/>
          <c:h val="0.71038113916803769"/>
        </c:manualLayout>
      </c:layout>
      <c:areaChart>
        <c:grouping val="stacked"/>
        <c:varyColors val="0"/>
        <c:ser>
          <c:idx val="0"/>
          <c:order val="0"/>
          <c:tx>
            <c:strRef>
              <c:f>'Producción Oil m3'!$I$11</c:f>
              <c:strCache>
                <c:ptCount val="1"/>
                <c:pt idx="0">
                  <c:v>Primaria</c:v>
                </c:pt>
              </c:strCache>
            </c:strRef>
          </c:tx>
          <c:spPr>
            <a:solidFill>
              <a:srgbClr val="5F56B2"/>
            </a:solidFill>
            <a:ln>
              <a:noFill/>
            </a:ln>
            <a:effectLst/>
          </c:spPr>
          <c:cat>
            <c:numRef>
              <c:f>'Producción Oil m3'!$H$72:$H$128</c:f>
              <c:numCache>
                <c:formatCode>m/d/yyyy</c:formatCode>
                <c:ptCount val="57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</c:numCache>
            </c:numRef>
          </c:cat>
          <c:val>
            <c:numRef>
              <c:f>'Producción Oil m3'!$I$72:$I$128</c:f>
              <c:numCache>
                <c:formatCode>#,##0</c:formatCode>
                <c:ptCount val="57"/>
                <c:pt idx="0">
                  <c:v>12517.622580645168</c:v>
                </c:pt>
                <c:pt idx="1">
                  <c:v>12430.878928571427</c:v>
                </c:pt>
                <c:pt idx="2">
                  <c:v>12408.137419354838</c:v>
                </c:pt>
                <c:pt idx="3">
                  <c:v>12346.429666666656</c:v>
                </c:pt>
                <c:pt idx="4">
                  <c:v>12021.949032258064</c:v>
                </c:pt>
                <c:pt idx="5">
                  <c:v>11613.211666666668</c:v>
                </c:pt>
                <c:pt idx="6">
                  <c:v>11484.465483870974</c:v>
                </c:pt>
                <c:pt idx="7">
                  <c:v>11215.719032258066</c:v>
                </c:pt>
                <c:pt idx="8">
                  <c:v>11272.935666666681</c:v>
                </c:pt>
                <c:pt idx="9">
                  <c:v>11301.611290322564</c:v>
                </c:pt>
                <c:pt idx="10">
                  <c:v>11158.42866666667</c:v>
                </c:pt>
                <c:pt idx="11">
                  <c:v>11123.719354838713</c:v>
                </c:pt>
                <c:pt idx="12">
                  <c:v>10823.124516129037</c:v>
                </c:pt>
                <c:pt idx="13">
                  <c:v>10879.811034482762</c:v>
                </c:pt>
                <c:pt idx="14">
                  <c:v>10850.670322580647</c:v>
                </c:pt>
                <c:pt idx="15">
                  <c:v>10400.289333333329</c:v>
                </c:pt>
                <c:pt idx="16">
                  <c:v>9573.6119354838702</c:v>
                </c:pt>
                <c:pt idx="17">
                  <c:v>9514.8209999999963</c:v>
                </c:pt>
                <c:pt idx="18">
                  <c:v>9276.7164516129087</c:v>
                </c:pt>
                <c:pt idx="19">
                  <c:v>9313.1077419354879</c:v>
                </c:pt>
                <c:pt idx="20">
                  <c:v>9301.205333333317</c:v>
                </c:pt>
                <c:pt idx="21">
                  <c:v>9360.3929032258111</c:v>
                </c:pt>
                <c:pt idx="22">
                  <c:v>9372.079333333324</c:v>
                </c:pt>
                <c:pt idx="23">
                  <c:v>9574.9509677419337</c:v>
                </c:pt>
                <c:pt idx="24">
                  <c:v>9554.482258064505</c:v>
                </c:pt>
                <c:pt idx="25">
                  <c:v>9367.935714285717</c:v>
                </c:pt>
                <c:pt idx="26">
                  <c:v>9334.5993548387105</c:v>
                </c:pt>
                <c:pt idx="27">
                  <c:v>9272.7126666666754</c:v>
                </c:pt>
                <c:pt idx="28">
                  <c:v>9177.3348387096867</c:v>
                </c:pt>
                <c:pt idx="29">
                  <c:v>8835.5436666666719</c:v>
                </c:pt>
                <c:pt idx="30">
                  <c:v>8701.0129032258028</c:v>
                </c:pt>
                <c:pt idx="31">
                  <c:v>8650.0225806451599</c:v>
                </c:pt>
                <c:pt idx="32">
                  <c:v>8557.859000000004</c:v>
                </c:pt>
                <c:pt idx="33">
                  <c:v>8476.5390322580715</c:v>
                </c:pt>
                <c:pt idx="34">
                  <c:v>8466.5593333333381</c:v>
                </c:pt>
                <c:pt idx="35">
                  <c:v>8391.5677419355015</c:v>
                </c:pt>
                <c:pt idx="36">
                  <c:v>8349.0419354838723</c:v>
                </c:pt>
                <c:pt idx="37">
                  <c:v>8285.3310714285672</c:v>
                </c:pt>
                <c:pt idx="38">
                  <c:v>8320.7683870967921</c:v>
                </c:pt>
                <c:pt idx="39">
                  <c:v>8202.6276666666799</c:v>
                </c:pt>
                <c:pt idx="40">
                  <c:v>8188.5593548387087</c:v>
                </c:pt>
                <c:pt idx="41">
                  <c:v>8167.875</c:v>
                </c:pt>
                <c:pt idx="42">
                  <c:v>8028.9148387096811</c:v>
                </c:pt>
                <c:pt idx="43">
                  <c:v>7827.0677419354834</c:v>
                </c:pt>
                <c:pt idx="44">
                  <c:v>7697.5000000000191</c:v>
                </c:pt>
                <c:pt idx="45">
                  <c:v>7706.6996774193531</c:v>
                </c:pt>
                <c:pt idx="46">
                  <c:v>7695.1526666666732</c:v>
                </c:pt>
                <c:pt idx="47">
                  <c:v>7615.5216129032269</c:v>
                </c:pt>
                <c:pt idx="48">
                  <c:v>7427.512580645177</c:v>
                </c:pt>
                <c:pt idx="49">
                  <c:v>7417.1203571428568</c:v>
                </c:pt>
                <c:pt idx="50">
                  <c:v>7305.9112903225732</c:v>
                </c:pt>
                <c:pt idx="51">
                  <c:v>7409.5403333333325</c:v>
                </c:pt>
                <c:pt idx="52">
                  <c:v>7315.211935483866</c:v>
                </c:pt>
                <c:pt idx="53">
                  <c:v>7154.2253333333338</c:v>
                </c:pt>
                <c:pt idx="54">
                  <c:v>7146.1167741935669</c:v>
                </c:pt>
                <c:pt idx="55">
                  <c:v>6966.3787096774195</c:v>
                </c:pt>
                <c:pt idx="56">
                  <c:v>7337.476999999998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D4-4142-A376-B92796FB6159}"/>
            </c:ext>
          </c:extLst>
        </c:ser>
        <c:ser>
          <c:idx val="2"/>
          <c:order val="2"/>
          <c:tx>
            <c:strRef>
              <c:f>'Producción Oil m3'!$K$11</c:f>
              <c:strCache>
                <c:ptCount val="1"/>
                <c:pt idx="0">
                  <c:v>Secundaria</c:v>
                </c:pt>
              </c:strCache>
            </c:strRef>
          </c:tx>
          <c:spPr>
            <a:solidFill>
              <a:srgbClr val="15A7BB"/>
            </a:solidFill>
            <a:ln>
              <a:noFill/>
            </a:ln>
            <a:effectLst/>
          </c:spPr>
          <c:cat>
            <c:numRef>
              <c:f>'Producción Oil m3'!$H$72:$H$128</c:f>
              <c:numCache>
                <c:formatCode>m/d/yyyy</c:formatCode>
                <c:ptCount val="57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</c:numCache>
            </c:numRef>
          </c:cat>
          <c:val>
            <c:numRef>
              <c:f>'Producción Oil m3'!$K$72:$K$128</c:f>
              <c:numCache>
                <c:formatCode>#,##0</c:formatCode>
                <c:ptCount val="57"/>
                <c:pt idx="0">
                  <c:v>13226.073225806451</c:v>
                </c:pt>
                <c:pt idx="1">
                  <c:v>13444.599642857147</c:v>
                </c:pt>
                <c:pt idx="2">
                  <c:v>13458.181935483864</c:v>
                </c:pt>
                <c:pt idx="3">
                  <c:v>13368.931333333334</c:v>
                </c:pt>
                <c:pt idx="4">
                  <c:v>13089.698064516131</c:v>
                </c:pt>
                <c:pt idx="5">
                  <c:v>12752.714333333333</c:v>
                </c:pt>
                <c:pt idx="6">
                  <c:v>13052.870967741941</c:v>
                </c:pt>
                <c:pt idx="7">
                  <c:v>13041.817096774188</c:v>
                </c:pt>
                <c:pt idx="8">
                  <c:v>13052.606999999998</c:v>
                </c:pt>
                <c:pt idx="9">
                  <c:v>12991.187419354836</c:v>
                </c:pt>
                <c:pt idx="10">
                  <c:v>12854.339333333333</c:v>
                </c:pt>
                <c:pt idx="11">
                  <c:v>12663.221290322579</c:v>
                </c:pt>
                <c:pt idx="12">
                  <c:v>12755.959354838711</c:v>
                </c:pt>
                <c:pt idx="13">
                  <c:v>12747.368620689655</c:v>
                </c:pt>
                <c:pt idx="14">
                  <c:v>12686.027419354836</c:v>
                </c:pt>
                <c:pt idx="15">
                  <c:v>11828.74233333333</c:v>
                </c:pt>
                <c:pt idx="16">
                  <c:v>11045.134838709677</c:v>
                </c:pt>
                <c:pt idx="17">
                  <c:v>11488.828999999998</c:v>
                </c:pt>
                <c:pt idx="18">
                  <c:v>11364.653548387096</c:v>
                </c:pt>
                <c:pt idx="19">
                  <c:v>11378.650322580646</c:v>
                </c:pt>
                <c:pt idx="20">
                  <c:v>11287.630000000001</c:v>
                </c:pt>
                <c:pt idx="21">
                  <c:v>11229.437096774196</c:v>
                </c:pt>
                <c:pt idx="22">
                  <c:v>11032.918</c:v>
                </c:pt>
                <c:pt idx="23">
                  <c:v>11196.345806451613</c:v>
                </c:pt>
                <c:pt idx="24">
                  <c:v>11269.51</c:v>
                </c:pt>
                <c:pt idx="25">
                  <c:v>11218.234285714292</c:v>
                </c:pt>
                <c:pt idx="26">
                  <c:v>11117.60161290323</c:v>
                </c:pt>
                <c:pt idx="27">
                  <c:v>11118.882000000001</c:v>
                </c:pt>
                <c:pt idx="28">
                  <c:v>11029.997096774196</c:v>
                </c:pt>
                <c:pt idx="29">
                  <c:v>11009.561</c:v>
                </c:pt>
                <c:pt idx="30">
                  <c:v>10965.101290322582</c:v>
                </c:pt>
                <c:pt idx="31">
                  <c:v>10970.721612903224</c:v>
                </c:pt>
                <c:pt idx="32">
                  <c:v>10858.857333333335</c:v>
                </c:pt>
                <c:pt idx="33">
                  <c:v>10672.618064516128</c:v>
                </c:pt>
                <c:pt idx="34">
                  <c:v>10817.920333333335</c:v>
                </c:pt>
                <c:pt idx="35">
                  <c:v>10792.602903225807</c:v>
                </c:pt>
                <c:pt idx="36">
                  <c:v>10900.003225806455</c:v>
                </c:pt>
                <c:pt idx="37">
                  <c:v>10801.23035714286</c:v>
                </c:pt>
                <c:pt idx="38">
                  <c:v>10904.83903225806</c:v>
                </c:pt>
                <c:pt idx="39">
                  <c:v>10786.357</c:v>
                </c:pt>
                <c:pt idx="40">
                  <c:v>10581.486129032261</c:v>
                </c:pt>
                <c:pt idx="41">
                  <c:v>10452.24766666667</c:v>
                </c:pt>
                <c:pt idx="42">
                  <c:v>10323.807419354836</c:v>
                </c:pt>
                <c:pt idx="43">
                  <c:v>10350.192903225807</c:v>
                </c:pt>
                <c:pt idx="44">
                  <c:v>10181.563</c:v>
                </c:pt>
                <c:pt idx="45">
                  <c:v>10422.080967741937</c:v>
                </c:pt>
                <c:pt idx="46">
                  <c:v>10478.268666666669</c:v>
                </c:pt>
                <c:pt idx="47">
                  <c:v>10468.188709677419</c:v>
                </c:pt>
                <c:pt idx="48">
                  <c:v>10364.469032258068</c:v>
                </c:pt>
                <c:pt idx="49">
                  <c:v>10570.271428571428</c:v>
                </c:pt>
                <c:pt idx="50">
                  <c:v>10560.684193548386</c:v>
                </c:pt>
                <c:pt idx="51">
                  <c:v>10696.106333333335</c:v>
                </c:pt>
                <c:pt idx="52">
                  <c:v>10673.671612903228</c:v>
                </c:pt>
                <c:pt idx="53">
                  <c:v>10583.067666666664</c:v>
                </c:pt>
                <c:pt idx="54">
                  <c:v>10341.621612903229</c:v>
                </c:pt>
                <c:pt idx="55">
                  <c:v>10264.59193548387</c:v>
                </c:pt>
                <c:pt idx="56">
                  <c:v>10458.955333333333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D4-4142-A376-B92796FB6159}"/>
            </c:ext>
          </c:extLst>
        </c:ser>
        <c:ser>
          <c:idx val="3"/>
          <c:order val="3"/>
          <c:tx>
            <c:strRef>
              <c:f>'Producción Oil m3'!$L$11</c:f>
              <c:strCache>
                <c:ptCount val="1"/>
                <c:pt idx="0">
                  <c:v>Terciaria</c:v>
                </c:pt>
              </c:strCache>
            </c:strRef>
          </c:tx>
          <c:spPr>
            <a:solidFill>
              <a:srgbClr val="0451E4"/>
            </a:solidFill>
            <a:ln>
              <a:noFill/>
            </a:ln>
            <a:effectLst/>
          </c:spPr>
          <c:cat>
            <c:numRef>
              <c:f>'Producción Oil m3'!$H$72:$H$128</c:f>
              <c:numCache>
                <c:formatCode>m/d/yyyy</c:formatCode>
                <c:ptCount val="57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</c:numCache>
            </c:numRef>
          </c:cat>
          <c:val>
            <c:numRef>
              <c:f>'Producción Oil m3'!$L$72:$L$128</c:f>
              <c:numCache>
                <c:formatCode>#,##0</c:formatCode>
                <c:ptCount val="57"/>
                <c:pt idx="0">
                  <c:v>36.887419354838713</c:v>
                </c:pt>
                <c:pt idx="1">
                  <c:v>43.108928571428571</c:v>
                </c:pt>
                <c:pt idx="2">
                  <c:v>42.11</c:v>
                </c:pt>
                <c:pt idx="3">
                  <c:v>37.015999999999998</c:v>
                </c:pt>
                <c:pt idx="4">
                  <c:v>36.762258064516132</c:v>
                </c:pt>
                <c:pt idx="5">
                  <c:v>35.43033333333333</c:v>
                </c:pt>
                <c:pt idx="6">
                  <c:v>40.600322580645162</c:v>
                </c:pt>
                <c:pt idx="7">
                  <c:v>39.437096774193549</c:v>
                </c:pt>
                <c:pt idx="8">
                  <c:v>36.222999999999999</c:v>
                </c:pt>
                <c:pt idx="9">
                  <c:v>41.109354838709677</c:v>
                </c:pt>
                <c:pt idx="10">
                  <c:v>41.675333333333334</c:v>
                </c:pt>
                <c:pt idx="11">
                  <c:v>43.913548387096775</c:v>
                </c:pt>
                <c:pt idx="12">
                  <c:v>91.053548387096768</c:v>
                </c:pt>
                <c:pt idx="13">
                  <c:v>127.43862068965517</c:v>
                </c:pt>
                <c:pt idx="14">
                  <c:v>183.67677419354837</c:v>
                </c:pt>
                <c:pt idx="15">
                  <c:v>271.89400000000001</c:v>
                </c:pt>
                <c:pt idx="16">
                  <c:v>341.88580645161289</c:v>
                </c:pt>
                <c:pt idx="17">
                  <c:v>371.67166666666668</c:v>
                </c:pt>
                <c:pt idx="18">
                  <c:v>395.95580645161289</c:v>
                </c:pt>
                <c:pt idx="19">
                  <c:v>508.60548387096776</c:v>
                </c:pt>
                <c:pt idx="20">
                  <c:v>595.83799999999997</c:v>
                </c:pt>
                <c:pt idx="21">
                  <c:v>637.62774193548387</c:v>
                </c:pt>
                <c:pt idx="22">
                  <c:v>682.66333333333341</c:v>
                </c:pt>
                <c:pt idx="23">
                  <c:v>738.22806451612905</c:v>
                </c:pt>
                <c:pt idx="24">
                  <c:v>820.24612903225807</c:v>
                </c:pt>
                <c:pt idx="25">
                  <c:v>875.10607142857134</c:v>
                </c:pt>
                <c:pt idx="26">
                  <c:v>910.37677419354839</c:v>
                </c:pt>
                <c:pt idx="27">
                  <c:v>996.77533333333338</c:v>
                </c:pt>
                <c:pt idx="28">
                  <c:v>964.48935483870957</c:v>
                </c:pt>
                <c:pt idx="29">
                  <c:v>957.24433333333332</c:v>
                </c:pt>
                <c:pt idx="30">
                  <c:v>977.11677419354851</c:v>
                </c:pt>
                <c:pt idx="31">
                  <c:v>985.03129032258073</c:v>
                </c:pt>
                <c:pt idx="32">
                  <c:v>1008.1270000000001</c:v>
                </c:pt>
                <c:pt idx="33">
                  <c:v>983.5248387096774</c:v>
                </c:pt>
                <c:pt idx="34">
                  <c:v>1010.0636666666667</c:v>
                </c:pt>
                <c:pt idx="35">
                  <c:v>812.73483870967755</c:v>
                </c:pt>
                <c:pt idx="36">
                  <c:v>923.58838709677411</c:v>
                </c:pt>
                <c:pt idx="37">
                  <c:v>1010.0639285714286</c:v>
                </c:pt>
                <c:pt idx="38">
                  <c:v>1066.9864516129032</c:v>
                </c:pt>
                <c:pt idx="39">
                  <c:v>1220.1276666666668</c:v>
                </c:pt>
                <c:pt idx="40">
                  <c:v>1314.8374193548386</c:v>
                </c:pt>
                <c:pt idx="41">
                  <c:v>1410.9333333333334</c:v>
                </c:pt>
                <c:pt idx="42">
                  <c:v>1427.5058064516129</c:v>
                </c:pt>
                <c:pt idx="43">
                  <c:v>1486.6206451612902</c:v>
                </c:pt>
                <c:pt idx="44">
                  <c:v>1481.8456666666668</c:v>
                </c:pt>
                <c:pt idx="45">
                  <c:v>1495.3906451612904</c:v>
                </c:pt>
                <c:pt idx="46">
                  <c:v>1397.8436666666666</c:v>
                </c:pt>
                <c:pt idx="47">
                  <c:v>1374.6790322580646</c:v>
                </c:pt>
                <c:pt idx="48">
                  <c:v>1466.7732258064516</c:v>
                </c:pt>
                <c:pt idx="49">
                  <c:v>1510.8617857142856</c:v>
                </c:pt>
                <c:pt idx="50">
                  <c:v>1601.9429032258063</c:v>
                </c:pt>
                <c:pt idx="51">
                  <c:v>1673.9516666666668</c:v>
                </c:pt>
                <c:pt idx="52">
                  <c:v>1787.9783870967742</c:v>
                </c:pt>
                <c:pt idx="53">
                  <c:v>1891.6110000000001</c:v>
                </c:pt>
                <c:pt idx="54">
                  <c:v>1876.6106451612902</c:v>
                </c:pt>
                <c:pt idx="55">
                  <c:v>1969.1012903225806</c:v>
                </c:pt>
                <c:pt idx="56">
                  <c:v>2115.9349999999999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D4-4142-A376-B92796FB6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1792703"/>
        <c:axId val="561771903"/>
        <c:extLst>
          <c:ext xmlns:c15="http://schemas.microsoft.com/office/drawing/2012/chart" uri="{02D57815-91ED-43cb-92C2-25804820EDAC}">
            <c15:filteredArea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'Producción Oil m3'!$J$11</c15:sqref>
                        </c15:formulaRef>
                      </c:ext>
                    </c:extLst>
                    <c:strCache>
                      <c:ptCount val="1"/>
                      <c:pt idx="0">
                        <c:v>Primaria NOC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'Producción Oil m3'!$H$72:$H$128</c15:sqref>
                        </c15:formulaRef>
                      </c:ext>
                    </c:extLst>
                    <c:numCache>
                      <c:formatCode>m/d/yyyy</c:formatCode>
                      <c:ptCount val="57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'Producción Oil m3'!$J$72:$J$128</c15:sqref>
                        </c15:formulaRef>
                      </c:ext>
                    </c:extLst>
                    <c:numCache>
                      <c:formatCode>#,##0</c:formatCode>
                      <c:ptCount val="57"/>
                      <c:pt idx="0">
                        <c:v>10178.544516129034</c:v>
                      </c:pt>
                      <c:pt idx="1">
                        <c:v>10260.263571428573</c:v>
                      </c:pt>
                      <c:pt idx="2">
                        <c:v>10074.751290322578</c:v>
                      </c:pt>
                      <c:pt idx="3">
                        <c:v>10282.671</c:v>
                      </c:pt>
                      <c:pt idx="4">
                        <c:v>10645.348387096774</c:v>
                      </c:pt>
                      <c:pt idx="5">
                        <c:v>10656.420999999998</c:v>
                      </c:pt>
                      <c:pt idx="6">
                        <c:v>10863.306129032258</c:v>
                      </c:pt>
                      <c:pt idx="7">
                        <c:v>11800.485483870969</c:v>
                      </c:pt>
                      <c:pt idx="8">
                        <c:v>11644.307333333332</c:v>
                      </c:pt>
                      <c:pt idx="9">
                        <c:v>11655.582580645163</c:v>
                      </c:pt>
                      <c:pt idx="10">
                        <c:v>12046.296333333334</c:v>
                      </c:pt>
                      <c:pt idx="11">
                        <c:v>12193.001935483871</c:v>
                      </c:pt>
                      <c:pt idx="12">
                        <c:v>12183.953548387097</c:v>
                      </c:pt>
                      <c:pt idx="13">
                        <c:v>12613.696896551724</c:v>
                      </c:pt>
                      <c:pt idx="14">
                        <c:v>13382.552903225807</c:v>
                      </c:pt>
                      <c:pt idx="15">
                        <c:v>10813.907999999998</c:v>
                      </c:pt>
                      <c:pt idx="16">
                        <c:v>10159.865161290321</c:v>
                      </c:pt>
                      <c:pt idx="17">
                        <c:v>11657.514666666664</c:v>
                      </c:pt>
                      <c:pt idx="18">
                        <c:v>12504.310645161291</c:v>
                      </c:pt>
                      <c:pt idx="19">
                        <c:v>12355.285161290323</c:v>
                      </c:pt>
                      <c:pt idx="20">
                        <c:v>11640.294666666667</c:v>
                      </c:pt>
                      <c:pt idx="21">
                        <c:v>11276.704516129032</c:v>
                      </c:pt>
                      <c:pt idx="22">
                        <c:v>11490.457333333334</c:v>
                      </c:pt>
                      <c:pt idx="23">
                        <c:v>11891.074193548387</c:v>
                      </c:pt>
                      <c:pt idx="24">
                        <c:v>13252.30322580645</c:v>
                      </c:pt>
                      <c:pt idx="25">
                        <c:v>13927.657499999998</c:v>
                      </c:pt>
                      <c:pt idx="26">
                        <c:v>15120.394516129034</c:v>
                      </c:pt>
                      <c:pt idx="27">
                        <c:v>15232.60366666667</c:v>
                      </c:pt>
                      <c:pt idx="28">
                        <c:v>14943.300645161291</c:v>
                      </c:pt>
                      <c:pt idx="29">
                        <c:v>14901.753000000002</c:v>
                      </c:pt>
                      <c:pt idx="30">
                        <c:v>15031.179354838712</c:v>
                      </c:pt>
                      <c:pt idx="31">
                        <c:v>15205.396451612904</c:v>
                      </c:pt>
                      <c:pt idx="32">
                        <c:v>17284.96066666667</c:v>
                      </c:pt>
                      <c:pt idx="33">
                        <c:v>18860.600967741935</c:v>
                      </c:pt>
                      <c:pt idx="34">
                        <c:v>19181.60933333333</c:v>
                      </c:pt>
                      <c:pt idx="35">
                        <c:v>19874.601290322578</c:v>
                      </c:pt>
                      <c:pt idx="36">
                        <c:v>20616.903225806451</c:v>
                      </c:pt>
                      <c:pt idx="37">
                        <c:v>20375.615714285716</c:v>
                      </c:pt>
                      <c:pt idx="38">
                        <c:v>21361.857419354834</c:v>
                      </c:pt>
                      <c:pt idx="39">
                        <c:v>22313.918666666668</c:v>
                      </c:pt>
                      <c:pt idx="40">
                        <c:v>22454.354838709678</c:v>
                      </c:pt>
                      <c:pt idx="41">
                        <c:v>21837.306333333334</c:v>
                      </c:pt>
                      <c:pt idx="42">
                        <c:v>22735.130322580644</c:v>
                      </c:pt>
                      <c:pt idx="43">
                        <c:v>23215.360322580647</c:v>
                      </c:pt>
                      <c:pt idx="44">
                        <c:v>24189.364666666665</c:v>
                      </c:pt>
                      <c:pt idx="45">
                        <c:v>25439.004838709672</c:v>
                      </c:pt>
                      <c:pt idx="46">
                        <c:v>24983.518666666663</c:v>
                      </c:pt>
                      <c:pt idx="47">
                        <c:v>25461.586451612904</c:v>
                      </c:pt>
                      <c:pt idx="48">
                        <c:v>26716.290645161287</c:v>
                      </c:pt>
                      <c:pt idx="49">
                        <c:v>27008.464999999997</c:v>
                      </c:pt>
                      <c:pt idx="50">
                        <c:v>27802.346774193549</c:v>
                      </c:pt>
                      <c:pt idx="51">
                        <c:v>27937.466666666674</c:v>
                      </c:pt>
                      <c:pt idx="52">
                        <c:v>28162.077741935489</c:v>
                      </c:pt>
                      <c:pt idx="53">
                        <c:v>27962.091</c:v>
                      </c:pt>
                      <c:pt idx="54">
                        <c:v>27473.429999999997</c:v>
                      </c:pt>
                      <c:pt idx="55">
                        <c:v>27610.4064516129</c:v>
                      </c:pt>
                      <c:pt idx="56">
                        <c:v>28868.257000000001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50D4-4142-A376-B92796FB6159}"/>
                  </c:ext>
                </c:extLst>
              </c15:ser>
            </c15:filteredAreaSeries>
          </c:ext>
        </c:extLst>
      </c:areaChart>
      <c:dateAx>
        <c:axId val="561792703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561771903"/>
        <c:crosses val="autoZero"/>
        <c:auto val="1"/>
        <c:lblOffset val="100"/>
        <c:baseTimeUnit val="months"/>
        <c:majorUnit val="1"/>
        <c:majorTimeUnit val="years"/>
      </c:dateAx>
      <c:valAx>
        <c:axId val="561771903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561792703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78001968503937"/>
          <c:y val="0.94200006644739032"/>
          <c:w val="0.42143274278215226"/>
          <c:h val="5.59669756470314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AR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Declinación Efectiva Anual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3.9989362886722474E-2"/>
          <c:y val="0.196986876067343"/>
          <c:w val="0.92002127422655511"/>
          <c:h val="0.6881424527639798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DEA!$L$11</c:f>
              <c:strCache>
                <c:ptCount val="1"/>
                <c:pt idx="0">
                  <c:v>DEA Total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DEA!$G$13:$G$16</c:f>
              <c:numCache>
                <c:formatCode>#,##0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DEA!$L$13:$L$16</c:f>
              <c:numCache>
                <c:formatCode>0%</c:formatCode>
                <c:ptCount val="4"/>
                <c:pt idx="0">
                  <c:v>0.11772105039265285</c:v>
                </c:pt>
                <c:pt idx="1">
                  <c:v>5.0522832667146064E-2</c:v>
                </c:pt>
                <c:pt idx="2">
                  <c:v>4.6212411058746038E-2</c:v>
                </c:pt>
                <c:pt idx="3">
                  <c:v>1.8804489833462716E-2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6A-473E-A49B-9133A9E3052C}"/>
            </c:ext>
          </c:extLst>
        </c:ser>
        <c:ser>
          <c:idx val="2"/>
          <c:order val="1"/>
          <c:tx>
            <c:strRef>
              <c:f>DEA!$N$11</c:f>
              <c:strCache>
                <c:ptCount val="1"/>
                <c:pt idx="0">
                  <c:v>DEA sin terciaria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DEA!$G$13:$G$16</c:f>
              <c:numCache>
                <c:formatCode>#,##0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DEA!$N$13:$N$16</c:f>
              <c:numCache>
                <c:formatCode>0%</c:formatCode>
                <c:ptCount val="4"/>
                <c:pt idx="0">
                  <c:v>0.13300387940602146</c:v>
                </c:pt>
                <c:pt idx="1">
                  <c:v>7.6013806886262206E-2</c:v>
                </c:pt>
                <c:pt idx="2">
                  <c:v>6.6543548255918794E-2</c:v>
                </c:pt>
                <c:pt idx="3">
                  <c:v>4.4922785541116617E-2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6A-473E-A49B-9133A9E30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1759839"/>
        <c:axId val="561749023"/>
      </c:barChart>
      <c:catAx>
        <c:axId val="561759839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561749023"/>
        <c:crosses val="autoZero"/>
        <c:auto val="1"/>
        <c:lblAlgn val="ctr"/>
        <c:lblOffset val="100"/>
        <c:noMultiLvlLbl val="0"/>
      </c:catAx>
      <c:valAx>
        <c:axId val="56174902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6175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6644832340946394"/>
          <c:y val="0.24347312440053342"/>
          <c:w val="0.35788189769993894"/>
          <c:h val="0.208725894618641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s-A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[Resumen Proyectos y Plantas.xlsx]Producción Oil m3 (2)!Tabla dinámica1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Producción por Recuperación Asistida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>
              <a:lumMod val="40000"/>
              <a:lumOff val="60000"/>
            </a:schemeClr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9.8484860234414134E-2"/>
              <c:y val="9.132418449570622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>
              <a:lumMod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>
              <a:lumMod val="40000"/>
              <a:lumOff val="60000"/>
            </a:schemeClr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9.8484860234414134E-2"/>
              <c:y val="9.132418449570622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>
              <a:lumMod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>
              <a:lumMod val="40000"/>
              <a:lumOff val="60000"/>
            </a:schemeClr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9.8484860234414134E-2"/>
              <c:y val="9.132418449570622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>
              <a:lumMod val="75000"/>
            </a:schemeClr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'Producción Oil m3 (2)'!$C$10:$C$11</c:f>
              <c:strCache>
                <c:ptCount val="1"/>
                <c:pt idx="0">
                  <c:v>Producción por Recuperación Asistida (m3)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1A-4928-A15A-05F51BB81B2D}"/>
              </c:ext>
            </c:extLst>
          </c:dPt>
          <c:dPt>
            <c:idx val="1"/>
            <c:bubble3D val="0"/>
            <c:spPr>
              <a:solidFill>
                <a:srgbClr val="0451E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1A-4928-A15A-05F51BB81B2D}"/>
              </c:ext>
            </c:extLst>
          </c:dPt>
          <c:dLbls>
            <c:dLbl>
              <c:idx val="0"/>
              <c:layout>
                <c:manualLayout>
                  <c:x val="5.9466013824589825E-2"/>
                  <c:y val="3.7583251298610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1A-4928-A15A-05F51BB81B2D}"/>
                </c:ext>
              </c:extLst>
            </c:dLbl>
            <c:dLbl>
              <c:idx val="1"/>
              <c:layout>
                <c:manualLayout>
                  <c:x val="-0.13006318305573719"/>
                  <c:y val="-8.30541459944935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1A-4928-A15A-05F51BB81B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'Producción Oil m3 (2)'!$A$12:$B$14</c:f>
              <c:multiLvlStrCache>
                <c:ptCount val="2"/>
                <c:lvl>
                  <c:pt idx="1">
                    <c:v>YPF S.A.</c:v>
                  </c:pt>
                </c:lvl>
                <c:lvl>
                  <c:pt idx="0">
                    <c:v>Resto Companías</c:v>
                  </c:pt>
                  <c:pt idx="1">
                    <c:v>YPF</c:v>
                  </c:pt>
                </c:lvl>
              </c:multiLvlStrCache>
            </c:multiLvlStrRef>
          </c:cat>
          <c:val>
            <c:numRef>
              <c:f>'Producción Oil m3 (2)'!$C$12:$C$14</c:f>
              <c:numCache>
                <c:formatCode>#,##0</c:formatCode>
                <c:ptCount val="2"/>
                <c:pt idx="0">
                  <c:v>124364.73500000004</c:v>
                </c:pt>
                <c:pt idx="1">
                  <c:v>482523.66000000003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1A-4928-A15A-05F51BB81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s-A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666666666666663E-2"/>
          <c:y val="9.8288238727748403E-2"/>
          <c:w val="0.91537500000000005"/>
          <c:h val="0.87824548878968967"/>
        </c:manualLayout>
      </c:layout>
      <c:lineChart>
        <c:grouping val="standard"/>
        <c:varyColors val="0"/>
        <c:ser>
          <c:idx val="0"/>
          <c:order val="0"/>
          <c:tx>
            <c:strRef>
              <c:f>'Consumo Polimero'!$B$1</c:f>
              <c:strCache>
                <c:ptCount val="1"/>
                <c:pt idx="0">
                  <c:v>POLIMERO</c:v>
                </c:pt>
              </c:strCache>
            </c:strRef>
          </c:tx>
          <c:spPr>
            <a:ln w="1905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'Consumo Polimero'!$A$2:$A$82</c:f>
              <c:numCache>
                <c:formatCode>mmm/yyyy</c:formatCode>
                <c:ptCount val="81"/>
                <c:pt idx="0">
                  <c:v>42675</c:v>
                </c:pt>
                <c:pt idx="1">
                  <c:v>42705</c:v>
                </c:pt>
                <c:pt idx="2">
                  <c:v>42736</c:v>
                </c:pt>
                <c:pt idx="3">
                  <c:v>42767</c:v>
                </c:pt>
                <c:pt idx="4">
                  <c:v>42795</c:v>
                </c:pt>
                <c:pt idx="5">
                  <c:v>42826</c:v>
                </c:pt>
                <c:pt idx="6">
                  <c:v>42856</c:v>
                </c:pt>
                <c:pt idx="7">
                  <c:v>42887</c:v>
                </c:pt>
                <c:pt idx="8">
                  <c:v>42917</c:v>
                </c:pt>
                <c:pt idx="9">
                  <c:v>42948</c:v>
                </c:pt>
                <c:pt idx="10">
                  <c:v>42979</c:v>
                </c:pt>
                <c:pt idx="11">
                  <c:v>43009</c:v>
                </c:pt>
                <c:pt idx="12">
                  <c:v>43040</c:v>
                </c:pt>
                <c:pt idx="13">
                  <c:v>43070</c:v>
                </c:pt>
                <c:pt idx="14">
                  <c:v>43101</c:v>
                </c:pt>
                <c:pt idx="15">
                  <c:v>43132</c:v>
                </c:pt>
                <c:pt idx="16">
                  <c:v>43160</c:v>
                </c:pt>
                <c:pt idx="17">
                  <c:v>43191</c:v>
                </c:pt>
                <c:pt idx="18">
                  <c:v>43221</c:v>
                </c:pt>
                <c:pt idx="19">
                  <c:v>43252</c:v>
                </c:pt>
                <c:pt idx="20">
                  <c:v>43282</c:v>
                </c:pt>
                <c:pt idx="21">
                  <c:v>43313</c:v>
                </c:pt>
                <c:pt idx="22">
                  <c:v>43344</c:v>
                </c:pt>
                <c:pt idx="23">
                  <c:v>43374</c:v>
                </c:pt>
                <c:pt idx="24">
                  <c:v>43405</c:v>
                </c:pt>
                <c:pt idx="25">
                  <c:v>43435</c:v>
                </c:pt>
                <c:pt idx="26">
                  <c:v>43466</c:v>
                </c:pt>
                <c:pt idx="27">
                  <c:v>43497</c:v>
                </c:pt>
                <c:pt idx="28">
                  <c:v>43525</c:v>
                </c:pt>
                <c:pt idx="29">
                  <c:v>43556</c:v>
                </c:pt>
                <c:pt idx="30">
                  <c:v>43586</c:v>
                </c:pt>
                <c:pt idx="31">
                  <c:v>43617</c:v>
                </c:pt>
                <c:pt idx="32">
                  <c:v>43647</c:v>
                </c:pt>
                <c:pt idx="33">
                  <c:v>43678</c:v>
                </c:pt>
                <c:pt idx="34">
                  <c:v>43709</c:v>
                </c:pt>
                <c:pt idx="35">
                  <c:v>43739</c:v>
                </c:pt>
                <c:pt idx="36">
                  <c:v>43770</c:v>
                </c:pt>
                <c:pt idx="37">
                  <c:v>43800</c:v>
                </c:pt>
                <c:pt idx="38">
                  <c:v>43831</c:v>
                </c:pt>
                <c:pt idx="39">
                  <c:v>43862</c:v>
                </c:pt>
                <c:pt idx="40">
                  <c:v>43891</c:v>
                </c:pt>
                <c:pt idx="41">
                  <c:v>43922</c:v>
                </c:pt>
                <c:pt idx="42">
                  <c:v>43952</c:v>
                </c:pt>
                <c:pt idx="43">
                  <c:v>43983</c:v>
                </c:pt>
                <c:pt idx="44">
                  <c:v>44013</c:v>
                </c:pt>
                <c:pt idx="45">
                  <c:v>44044</c:v>
                </c:pt>
                <c:pt idx="46">
                  <c:v>44075</c:v>
                </c:pt>
                <c:pt idx="47">
                  <c:v>44105</c:v>
                </c:pt>
                <c:pt idx="48">
                  <c:v>44136</c:v>
                </c:pt>
                <c:pt idx="49">
                  <c:v>44166</c:v>
                </c:pt>
                <c:pt idx="50">
                  <c:v>44197</c:v>
                </c:pt>
                <c:pt idx="51">
                  <c:v>44228</c:v>
                </c:pt>
                <c:pt idx="52">
                  <c:v>44256</c:v>
                </c:pt>
                <c:pt idx="53">
                  <c:v>44287</c:v>
                </c:pt>
                <c:pt idx="54">
                  <c:v>44317</c:v>
                </c:pt>
                <c:pt idx="55">
                  <c:v>44348</c:v>
                </c:pt>
                <c:pt idx="56">
                  <c:v>44378</c:v>
                </c:pt>
                <c:pt idx="57">
                  <c:v>44409</c:v>
                </c:pt>
                <c:pt idx="58">
                  <c:v>44440</c:v>
                </c:pt>
                <c:pt idx="59">
                  <c:v>44470</c:v>
                </c:pt>
                <c:pt idx="60">
                  <c:v>44501</c:v>
                </c:pt>
                <c:pt idx="61">
                  <c:v>44531</c:v>
                </c:pt>
                <c:pt idx="62">
                  <c:v>44562</c:v>
                </c:pt>
                <c:pt idx="63">
                  <c:v>44593</c:v>
                </c:pt>
                <c:pt idx="64">
                  <c:v>44621</c:v>
                </c:pt>
                <c:pt idx="65">
                  <c:v>44652</c:v>
                </c:pt>
                <c:pt idx="66">
                  <c:v>44682</c:v>
                </c:pt>
                <c:pt idx="67">
                  <c:v>44713</c:v>
                </c:pt>
                <c:pt idx="68">
                  <c:v>44743</c:v>
                </c:pt>
                <c:pt idx="69">
                  <c:v>44774</c:v>
                </c:pt>
                <c:pt idx="70">
                  <c:v>44805</c:v>
                </c:pt>
                <c:pt idx="71">
                  <c:v>44835</c:v>
                </c:pt>
                <c:pt idx="72">
                  <c:v>44866</c:v>
                </c:pt>
                <c:pt idx="73">
                  <c:v>44896</c:v>
                </c:pt>
                <c:pt idx="74">
                  <c:v>44927</c:v>
                </c:pt>
                <c:pt idx="75">
                  <c:v>44958</c:v>
                </c:pt>
                <c:pt idx="76">
                  <c:v>44986</c:v>
                </c:pt>
                <c:pt idx="77">
                  <c:v>45017</c:v>
                </c:pt>
                <c:pt idx="78">
                  <c:v>45047</c:v>
                </c:pt>
                <c:pt idx="79">
                  <c:v>45078</c:v>
                </c:pt>
                <c:pt idx="80">
                  <c:v>45108</c:v>
                </c:pt>
              </c:numCache>
            </c:numRef>
          </c:cat>
          <c:val>
            <c:numRef>
              <c:f>'Consumo Polimero'!$B$2:$B$82</c:f>
              <c:numCache>
                <c:formatCode>_ * #,##0_ ;_ * \-#,##0_ ;_ * "-"??_ ;_ @_ </c:formatCode>
                <c:ptCount val="81"/>
                <c:pt idx="0">
                  <c:v>19.25</c:v>
                </c:pt>
                <c:pt idx="1">
                  <c:v>12.14</c:v>
                </c:pt>
                <c:pt idx="2">
                  <c:v>17.899999999999999</c:v>
                </c:pt>
                <c:pt idx="3">
                  <c:v>13.75</c:v>
                </c:pt>
                <c:pt idx="4">
                  <c:v>16.02</c:v>
                </c:pt>
                <c:pt idx="5">
                  <c:v>15.07</c:v>
                </c:pt>
                <c:pt idx="6">
                  <c:v>14.06</c:v>
                </c:pt>
                <c:pt idx="7">
                  <c:v>16.010000000000002</c:v>
                </c:pt>
                <c:pt idx="8">
                  <c:v>18.12</c:v>
                </c:pt>
                <c:pt idx="9">
                  <c:v>19.18</c:v>
                </c:pt>
                <c:pt idx="10">
                  <c:v>18.79</c:v>
                </c:pt>
                <c:pt idx="11">
                  <c:v>19.28</c:v>
                </c:pt>
                <c:pt idx="12">
                  <c:v>20.91</c:v>
                </c:pt>
                <c:pt idx="13">
                  <c:v>19.07</c:v>
                </c:pt>
                <c:pt idx="14">
                  <c:v>18.59</c:v>
                </c:pt>
                <c:pt idx="15">
                  <c:v>16.12</c:v>
                </c:pt>
                <c:pt idx="16">
                  <c:v>18.72</c:v>
                </c:pt>
                <c:pt idx="17">
                  <c:v>17.649999999999999</c:v>
                </c:pt>
                <c:pt idx="18">
                  <c:v>18.38</c:v>
                </c:pt>
                <c:pt idx="19">
                  <c:v>16.8</c:v>
                </c:pt>
                <c:pt idx="20">
                  <c:v>14.06</c:v>
                </c:pt>
                <c:pt idx="21">
                  <c:v>18.829999999999998</c:v>
                </c:pt>
                <c:pt idx="22">
                  <c:v>17.98</c:v>
                </c:pt>
                <c:pt idx="23">
                  <c:v>18.899999999999999</c:v>
                </c:pt>
                <c:pt idx="24">
                  <c:v>17.78</c:v>
                </c:pt>
                <c:pt idx="25">
                  <c:v>18.010000000000002</c:v>
                </c:pt>
                <c:pt idx="26">
                  <c:v>16.010000000000002</c:v>
                </c:pt>
                <c:pt idx="27">
                  <c:v>16.29</c:v>
                </c:pt>
                <c:pt idx="28">
                  <c:v>19.14</c:v>
                </c:pt>
                <c:pt idx="29">
                  <c:v>18.350000000000001</c:v>
                </c:pt>
                <c:pt idx="30">
                  <c:v>18.5</c:v>
                </c:pt>
                <c:pt idx="31">
                  <c:v>36.847359999999902</c:v>
                </c:pt>
                <c:pt idx="32">
                  <c:v>33.839216</c:v>
                </c:pt>
                <c:pt idx="33">
                  <c:v>55.488832571289002</c:v>
                </c:pt>
                <c:pt idx="34">
                  <c:v>114.037310179748</c:v>
                </c:pt>
                <c:pt idx="35">
                  <c:v>197.3857215708</c:v>
                </c:pt>
                <c:pt idx="36">
                  <c:v>319.27851660680699</c:v>
                </c:pt>
                <c:pt idx="37">
                  <c:v>366.05701349928199</c:v>
                </c:pt>
                <c:pt idx="38">
                  <c:v>371.33302466015601</c:v>
                </c:pt>
                <c:pt idx="39">
                  <c:v>357.32124476751102</c:v>
                </c:pt>
                <c:pt idx="40">
                  <c:v>405.43269979812902</c:v>
                </c:pt>
                <c:pt idx="41">
                  <c:v>458.53620142699498</c:v>
                </c:pt>
                <c:pt idx="42">
                  <c:v>571.20319974836502</c:v>
                </c:pt>
                <c:pt idx="43">
                  <c:v>611.48546527492795</c:v>
                </c:pt>
                <c:pt idx="44">
                  <c:v>655.390395123394</c:v>
                </c:pt>
                <c:pt idx="45">
                  <c:v>728.12191137377397</c:v>
                </c:pt>
                <c:pt idx="46">
                  <c:v>761.29135504187605</c:v>
                </c:pt>
                <c:pt idx="47">
                  <c:v>760.24268531493396</c:v>
                </c:pt>
                <c:pt idx="48">
                  <c:v>532.24976789213997</c:v>
                </c:pt>
                <c:pt idx="49">
                  <c:v>672.49752681139</c:v>
                </c:pt>
                <c:pt idx="50">
                  <c:v>748.93712922336795</c:v>
                </c:pt>
                <c:pt idx="51">
                  <c:v>640.93094725995502</c:v>
                </c:pt>
                <c:pt idx="52">
                  <c:v>606.69473286332698</c:v>
                </c:pt>
                <c:pt idx="53">
                  <c:v>553.26316771075994</c:v>
                </c:pt>
                <c:pt idx="54">
                  <c:v>721.91320685268204</c:v>
                </c:pt>
                <c:pt idx="55">
                  <c:v>742.67617675809799</c:v>
                </c:pt>
                <c:pt idx="56">
                  <c:v>762.63697807597305</c:v>
                </c:pt>
                <c:pt idx="57">
                  <c:v>760.012038269203</c:v>
                </c:pt>
                <c:pt idx="58">
                  <c:v>703.28332984890403</c:v>
                </c:pt>
                <c:pt idx="59">
                  <c:v>837.57923328402205</c:v>
                </c:pt>
                <c:pt idx="60">
                  <c:v>852.86080966196596</c:v>
                </c:pt>
                <c:pt idx="61">
                  <c:v>751.98328015341394</c:v>
                </c:pt>
                <c:pt idx="62">
                  <c:v>894.53378430938699</c:v>
                </c:pt>
                <c:pt idx="63">
                  <c:v>971.869345474243</c:v>
                </c:pt>
                <c:pt idx="64">
                  <c:v>1126.1803141784601</c:v>
                </c:pt>
                <c:pt idx="65">
                  <c:v>1117.85128546142</c:v>
                </c:pt>
                <c:pt idx="66">
                  <c:v>1087.8578422249</c:v>
                </c:pt>
                <c:pt idx="67">
                  <c:v>1290.90099761337</c:v>
                </c:pt>
                <c:pt idx="68">
                  <c:v>1319.46340200042</c:v>
                </c:pt>
                <c:pt idx="69">
                  <c:v>1429.0665161132799</c:v>
                </c:pt>
                <c:pt idx="70">
                  <c:v>1239.3354667968699</c:v>
                </c:pt>
                <c:pt idx="71">
                  <c:v>1408.4543458251901</c:v>
                </c:pt>
                <c:pt idx="72">
                  <c:v>1369.44332061767</c:v>
                </c:pt>
                <c:pt idx="73">
                  <c:v>1335.7711238726599</c:v>
                </c:pt>
                <c:pt idx="74">
                  <c:v>1349.0761583553401</c:v>
                </c:pt>
                <c:pt idx="75">
                  <c:v>1393.30006931039</c:v>
                </c:pt>
                <c:pt idx="76">
                  <c:v>1482.0064902904201</c:v>
                </c:pt>
                <c:pt idx="77">
                  <c:v>1622.7059452608401</c:v>
                </c:pt>
                <c:pt idx="78">
                  <c:v>1691.88104062308</c:v>
                </c:pt>
                <c:pt idx="79">
                  <c:v>1646.7267685864499</c:v>
                </c:pt>
                <c:pt idx="80">
                  <c:v>1675.6238640003801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36-44D5-8128-B47616F0CD0F}"/>
            </c:ext>
          </c:extLst>
        </c:ser>
        <c:ser>
          <c:idx val="1"/>
          <c:order val="1"/>
          <c:tx>
            <c:strRef>
              <c:f>'Consumo Polimero'!$C$1</c:f>
              <c:strCache>
                <c:ptCount val="1"/>
                <c:pt idx="0">
                  <c:v>Producción Terciaria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'Consumo Polimero'!$A$2:$A$82</c:f>
              <c:numCache>
                <c:formatCode>mmm/yyyy</c:formatCode>
                <c:ptCount val="81"/>
                <c:pt idx="0">
                  <c:v>42675</c:v>
                </c:pt>
                <c:pt idx="1">
                  <c:v>42705</c:v>
                </c:pt>
                <c:pt idx="2">
                  <c:v>42736</c:v>
                </c:pt>
                <c:pt idx="3">
                  <c:v>42767</c:v>
                </c:pt>
                <c:pt idx="4">
                  <c:v>42795</c:v>
                </c:pt>
                <c:pt idx="5">
                  <c:v>42826</c:v>
                </c:pt>
                <c:pt idx="6">
                  <c:v>42856</c:v>
                </c:pt>
                <c:pt idx="7">
                  <c:v>42887</c:v>
                </c:pt>
                <c:pt idx="8">
                  <c:v>42917</c:v>
                </c:pt>
                <c:pt idx="9">
                  <c:v>42948</c:v>
                </c:pt>
                <c:pt idx="10">
                  <c:v>42979</c:v>
                </c:pt>
                <c:pt idx="11">
                  <c:v>43009</c:v>
                </c:pt>
                <c:pt idx="12">
                  <c:v>43040</c:v>
                </c:pt>
                <c:pt idx="13">
                  <c:v>43070</c:v>
                </c:pt>
                <c:pt idx="14">
                  <c:v>43101</c:v>
                </c:pt>
                <c:pt idx="15">
                  <c:v>43132</c:v>
                </c:pt>
                <c:pt idx="16">
                  <c:v>43160</c:v>
                </c:pt>
                <c:pt idx="17">
                  <c:v>43191</c:v>
                </c:pt>
                <c:pt idx="18">
                  <c:v>43221</c:v>
                </c:pt>
                <c:pt idx="19">
                  <c:v>43252</c:v>
                </c:pt>
                <c:pt idx="20">
                  <c:v>43282</c:v>
                </c:pt>
                <c:pt idx="21">
                  <c:v>43313</c:v>
                </c:pt>
                <c:pt idx="22">
                  <c:v>43344</c:v>
                </c:pt>
                <c:pt idx="23">
                  <c:v>43374</c:v>
                </c:pt>
                <c:pt idx="24">
                  <c:v>43405</c:v>
                </c:pt>
                <c:pt idx="25">
                  <c:v>43435</c:v>
                </c:pt>
                <c:pt idx="26">
                  <c:v>43466</c:v>
                </c:pt>
                <c:pt idx="27">
                  <c:v>43497</c:v>
                </c:pt>
                <c:pt idx="28">
                  <c:v>43525</c:v>
                </c:pt>
                <c:pt idx="29">
                  <c:v>43556</c:v>
                </c:pt>
                <c:pt idx="30">
                  <c:v>43586</c:v>
                </c:pt>
                <c:pt idx="31">
                  <c:v>43617</c:v>
                </c:pt>
                <c:pt idx="32">
                  <c:v>43647</c:v>
                </c:pt>
                <c:pt idx="33">
                  <c:v>43678</c:v>
                </c:pt>
                <c:pt idx="34">
                  <c:v>43709</c:v>
                </c:pt>
                <c:pt idx="35">
                  <c:v>43739</c:v>
                </c:pt>
                <c:pt idx="36">
                  <c:v>43770</c:v>
                </c:pt>
                <c:pt idx="37">
                  <c:v>43800</c:v>
                </c:pt>
                <c:pt idx="38">
                  <c:v>43831</c:v>
                </c:pt>
                <c:pt idx="39">
                  <c:v>43862</c:v>
                </c:pt>
                <c:pt idx="40">
                  <c:v>43891</c:v>
                </c:pt>
                <c:pt idx="41">
                  <c:v>43922</c:v>
                </c:pt>
                <c:pt idx="42">
                  <c:v>43952</c:v>
                </c:pt>
                <c:pt idx="43">
                  <c:v>43983</c:v>
                </c:pt>
                <c:pt idx="44">
                  <c:v>44013</c:v>
                </c:pt>
                <c:pt idx="45">
                  <c:v>44044</c:v>
                </c:pt>
                <c:pt idx="46">
                  <c:v>44075</c:v>
                </c:pt>
                <c:pt idx="47">
                  <c:v>44105</c:v>
                </c:pt>
                <c:pt idx="48">
                  <c:v>44136</c:v>
                </c:pt>
                <c:pt idx="49">
                  <c:v>44166</c:v>
                </c:pt>
                <c:pt idx="50">
                  <c:v>44197</c:v>
                </c:pt>
                <c:pt idx="51">
                  <c:v>44228</c:v>
                </c:pt>
                <c:pt idx="52">
                  <c:v>44256</c:v>
                </c:pt>
                <c:pt idx="53">
                  <c:v>44287</c:v>
                </c:pt>
                <c:pt idx="54">
                  <c:v>44317</c:v>
                </c:pt>
                <c:pt idx="55">
                  <c:v>44348</c:v>
                </c:pt>
                <c:pt idx="56">
                  <c:v>44378</c:v>
                </c:pt>
                <c:pt idx="57">
                  <c:v>44409</c:v>
                </c:pt>
                <c:pt idx="58">
                  <c:v>44440</c:v>
                </c:pt>
                <c:pt idx="59">
                  <c:v>44470</c:v>
                </c:pt>
                <c:pt idx="60">
                  <c:v>44501</c:v>
                </c:pt>
                <c:pt idx="61">
                  <c:v>44531</c:v>
                </c:pt>
                <c:pt idx="62">
                  <c:v>44562</c:v>
                </c:pt>
                <c:pt idx="63">
                  <c:v>44593</c:v>
                </c:pt>
                <c:pt idx="64">
                  <c:v>44621</c:v>
                </c:pt>
                <c:pt idx="65">
                  <c:v>44652</c:v>
                </c:pt>
                <c:pt idx="66">
                  <c:v>44682</c:v>
                </c:pt>
                <c:pt idx="67">
                  <c:v>44713</c:v>
                </c:pt>
                <c:pt idx="68">
                  <c:v>44743</c:v>
                </c:pt>
                <c:pt idx="69">
                  <c:v>44774</c:v>
                </c:pt>
                <c:pt idx="70">
                  <c:v>44805</c:v>
                </c:pt>
                <c:pt idx="71">
                  <c:v>44835</c:v>
                </c:pt>
                <c:pt idx="72">
                  <c:v>44866</c:v>
                </c:pt>
                <c:pt idx="73">
                  <c:v>44896</c:v>
                </c:pt>
                <c:pt idx="74">
                  <c:v>44927</c:v>
                </c:pt>
                <c:pt idx="75">
                  <c:v>44958</c:v>
                </c:pt>
                <c:pt idx="76">
                  <c:v>44986</c:v>
                </c:pt>
                <c:pt idx="77">
                  <c:v>45017</c:v>
                </c:pt>
                <c:pt idx="78">
                  <c:v>45047</c:v>
                </c:pt>
                <c:pt idx="79">
                  <c:v>45078</c:v>
                </c:pt>
                <c:pt idx="80">
                  <c:v>45108</c:v>
                </c:pt>
              </c:numCache>
            </c:numRef>
          </c:cat>
          <c:val>
            <c:numRef>
              <c:f>'Consumo Polimero'!$C$2:$C$82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34.742903225806451</c:v>
                </c:pt>
                <c:pt idx="12">
                  <c:v>39.07</c:v>
                </c:pt>
                <c:pt idx="13">
                  <c:v>60.650322580645167</c:v>
                </c:pt>
                <c:pt idx="14">
                  <c:v>57.593225806451613</c:v>
                </c:pt>
                <c:pt idx="15">
                  <c:v>60.094285714285718</c:v>
                </c:pt>
                <c:pt idx="16">
                  <c:v>59.233548387096775</c:v>
                </c:pt>
                <c:pt idx="17">
                  <c:v>58.5</c:v>
                </c:pt>
                <c:pt idx="18">
                  <c:v>41.632903225806452</c:v>
                </c:pt>
                <c:pt idx="19">
                  <c:v>41.402666666666661</c:v>
                </c:pt>
                <c:pt idx="20">
                  <c:v>41.633870967741942</c:v>
                </c:pt>
                <c:pt idx="21">
                  <c:v>33.331935483870964</c:v>
                </c:pt>
                <c:pt idx="22">
                  <c:v>29.068666666666665</c:v>
                </c:pt>
                <c:pt idx="23">
                  <c:v>27.256774193548388</c:v>
                </c:pt>
                <c:pt idx="24">
                  <c:v>22.244666666666664</c:v>
                </c:pt>
                <c:pt idx="25">
                  <c:v>21.067096774193551</c:v>
                </c:pt>
                <c:pt idx="26">
                  <c:v>36.887419354838713</c:v>
                </c:pt>
                <c:pt idx="27">
                  <c:v>43.108928571428571</c:v>
                </c:pt>
                <c:pt idx="28">
                  <c:v>42.11</c:v>
                </c:pt>
                <c:pt idx="29">
                  <c:v>37.015999999999998</c:v>
                </c:pt>
                <c:pt idx="30">
                  <c:v>36.762258064516132</c:v>
                </c:pt>
                <c:pt idx="31">
                  <c:v>35.43033333333333</c:v>
                </c:pt>
                <c:pt idx="32">
                  <c:v>40.600322580645162</c:v>
                </c:pt>
                <c:pt idx="33">
                  <c:v>39.437096774193549</c:v>
                </c:pt>
                <c:pt idx="34">
                  <c:v>36.222999999999999</c:v>
                </c:pt>
                <c:pt idx="35">
                  <c:v>41.109354838709677</c:v>
                </c:pt>
                <c:pt idx="36">
                  <c:v>41.675333333333334</c:v>
                </c:pt>
                <c:pt idx="37">
                  <c:v>43.913548387096775</c:v>
                </c:pt>
                <c:pt idx="38">
                  <c:v>91.053548387096768</c:v>
                </c:pt>
                <c:pt idx="39">
                  <c:v>127.43862068965517</c:v>
                </c:pt>
                <c:pt idx="40">
                  <c:v>183.67677419354837</c:v>
                </c:pt>
                <c:pt idx="41">
                  <c:v>271.89400000000001</c:v>
                </c:pt>
                <c:pt idx="42">
                  <c:v>341.88580645161289</c:v>
                </c:pt>
                <c:pt idx="43">
                  <c:v>371.67166666666668</c:v>
                </c:pt>
                <c:pt idx="44">
                  <c:v>395.95580645161289</c:v>
                </c:pt>
                <c:pt idx="45">
                  <c:v>508.60548387096776</c:v>
                </c:pt>
                <c:pt idx="46">
                  <c:v>595.83799999999997</c:v>
                </c:pt>
                <c:pt idx="47">
                  <c:v>637.62774193548387</c:v>
                </c:pt>
                <c:pt idx="48">
                  <c:v>682.66333333333341</c:v>
                </c:pt>
                <c:pt idx="49">
                  <c:v>738.22806451612905</c:v>
                </c:pt>
                <c:pt idx="50">
                  <c:v>820.24612903225807</c:v>
                </c:pt>
                <c:pt idx="51">
                  <c:v>875.10607142857134</c:v>
                </c:pt>
                <c:pt idx="52">
                  <c:v>910.37677419354839</c:v>
                </c:pt>
                <c:pt idx="53">
                  <c:v>996.77533333333338</c:v>
                </c:pt>
                <c:pt idx="54">
                  <c:v>964.48935483870957</c:v>
                </c:pt>
                <c:pt idx="55">
                  <c:v>957.24433333333332</c:v>
                </c:pt>
                <c:pt idx="56">
                  <c:v>977.11677419354851</c:v>
                </c:pt>
                <c:pt idx="57">
                  <c:v>985.03129032258073</c:v>
                </c:pt>
                <c:pt idx="58">
                  <c:v>1008.1270000000001</c:v>
                </c:pt>
                <c:pt idx="59">
                  <c:v>983.5248387096774</c:v>
                </c:pt>
                <c:pt idx="60">
                  <c:v>1010.0636666666667</c:v>
                </c:pt>
                <c:pt idx="61">
                  <c:v>812.73483870967755</c:v>
                </c:pt>
                <c:pt idx="62">
                  <c:v>923.58838709677411</c:v>
                </c:pt>
                <c:pt idx="63">
                  <c:v>1010.0639285714286</c:v>
                </c:pt>
                <c:pt idx="64">
                  <c:v>1066.9864516129032</c:v>
                </c:pt>
                <c:pt idx="65">
                  <c:v>1220.1276666666668</c:v>
                </c:pt>
                <c:pt idx="66">
                  <c:v>1314.8374193548386</c:v>
                </c:pt>
                <c:pt idx="67">
                  <c:v>1410.9333333333334</c:v>
                </c:pt>
                <c:pt idx="68">
                  <c:v>1427.5058064516129</c:v>
                </c:pt>
                <c:pt idx="69">
                  <c:v>1486.6206451612902</c:v>
                </c:pt>
                <c:pt idx="70">
                  <c:v>1481.8456666666668</c:v>
                </c:pt>
                <c:pt idx="71">
                  <c:v>1495.3906451612904</c:v>
                </c:pt>
                <c:pt idx="72">
                  <c:v>1397.8436666666666</c:v>
                </c:pt>
                <c:pt idx="73">
                  <c:v>1374.6790322580646</c:v>
                </c:pt>
                <c:pt idx="74">
                  <c:v>1466.7732258064516</c:v>
                </c:pt>
                <c:pt idx="75">
                  <c:v>1510.8617857142856</c:v>
                </c:pt>
                <c:pt idx="76">
                  <c:v>1601.9429032258063</c:v>
                </c:pt>
                <c:pt idx="77">
                  <c:v>1673.9516666666668</c:v>
                </c:pt>
                <c:pt idx="78">
                  <c:v>1787.9783870967742</c:v>
                </c:pt>
                <c:pt idx="79">
                  <c:v>1891.6110000000001</c:v>
                </c:pt>
                <c:pt idx="80">
                  <c:v>1876.6106451612902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36-44D5-8128-B47616F0C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9199616"/>
        <c:axId val="1409207520"/>
      </c:lineChart>
      <c:dateAx>
        <c:axId val="1409199616"/>
        <c:scaling>
          <c:orientation val="minMax"/>
          <c:max val="45261"/>
          <c:min val="43101"/>
        </c:scaling>
        <c:delete val="0"/>
        <c:axPos val="t"/>
        <c:numFmt formatCode="yyyy" sourceLinked="0"/>
        <c:majorTickMark val="cross"/>
        <c:minorTickMark val="out"/>
        <c:tickLblPos val="high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409207520"/>
        <c:crosses val="max"/>
        <c:auto val="1"/>
        <c:lblOffset val="100"/>
        <c:baseTimeUnit val="months"/>
        <c:majorUnit val="1"/>
        <c:majorTimeUnit val="years"/>
        <c:minorUnit val="1"/>
        <c:minorTimeUnit val="months"/>
      </c:dateAx>
      <c:valAx>
        <c:axId val="1409207520"/>
        <c:scaling>
          <c:orientation val="minMax"/>
        </c:scaling>
        <c:delete val="0"/>
        <c:axPos val="l"/>
        <c:numFmt formatCode="_ * #,##0_ ;_ * \-#,##0_ ;_ * &quot;-&quot;??_ ;_ @_ 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4091996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9949130577427819"/>
          <c:y val="0.88105186684528136"/>
          <c:w val="0.1281006397637795"/>
          <c:h val="7.8665597218314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s-AR" sz="2400"/>
              <a:t>Producción Crudo Incremental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4.1916666666666665E-2"/>
          <c:y val="0.14824875649829375"/>
          <c:w val="0.91616666666666668"/>
          <c:h val="0.68289678024203648"/>
        </c:manualLayout>
      </c:layout>
      <c:areaChart>
        <c:grouping val="stacked"/>
        <c:varyColors val="0"/>
        <c:ser>
          <c:idx val="0"/>
          <c:order val="0"/>
          <c:tx>
            <c:strRef>
              <c:f>'PCU23'!$B$5</c:f>
              <c:strCache>
                <c:ptCount val="1"/>
                <c:pt idx="0">
                  <c:v>Primaria</c:v>
                </c:pt>
              </c:strCache>
            </c:strRef>
          </c:tx>
          <c:spPr>
            <a:solidFill>
              <a:srgbClr val="B9CDE5"/>
            </a:solidFill>
            <a:ln>
              <a:noFill/>
            </a:ln>
            <a:effectLst/>
          </c:spPr>
          <c:cat>
            <c:numRef>
              <c:f>'PCU23'!$C$4:$G$4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'PCU23'!$C$5:$G$5</c:f>
              <c:numCache>
                <c:formatCode>0.0</c:formatCode>
                <c:ptCount val="5"/>
                <c:pt idx="0">
                  <c:v>6.766405967540301</c:v>
                </c:pt>
                <c:pt idx="1">
                  <c:v>22.910656333362152</c:v>
                </c:pt>
                <c:pt idx="2">
                  <c:v>37.462996947528687</c:v>
                </c:pt>
                <c:pt idx="3">
                  <c:v>45.385525174910278</c:v>
                </c:pt>
                <c:pt idx="4">
                  <c:v>46.300311914400503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2B-46EF-91B7-63FAB771881E}"/>
            </c:ext>
          </c:extLst>
        </c:ser>
        <c:ser>
          <c:idx val="1"/>
          <c:order val="1"/>
          <c:tx>
            <c:strRef>
              <c:f>'PCU23'!$B$6</c:f>
              <c:strCache>
                <c:ptCount val="1"/>
                <c:pt idx="0">
                  <c:v>Secundaria</c:v>
                </c:pt>
              </c:strCache>
            </c:strRef>
          </c:tx>
          <c:spPr>
            <a:solidFill>
              <a:srgbClr val="558ED5"/>
            </a:solidFill>
            <a:ln>
              <a:noFill/>
            </a:ln>
            <a:effectLst/>
          </c:spPr>
          <c:cat>
            <c:numRef>
              <c:f>'PCU23'!$C$4:$G$4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'PCU23'!$C$6:$G$6</c:f>
              <c:numCache>
                <c:formatCode>0.0</c:formatCode>
                <c:ptCount val="5"/>
                <c:pt idx="0">
                  <c:v>1.5506452904830257</c:v>
                </c:pt>
                <c:pt idx="1">
                  <c:v>4.6233963122837425</c:v>
                </c:pt>
                <c:pt idx="2">
                  <c:v>9.1059682452820141</c:v>
                </c:pt>
                <c:pt idx="3">
                  <c:v>10.124993303383356</c:v>
                </c:pt>
                <c:pt idx="4">
                  <c:v>12.274612339059157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2B-46EF-91B7-63FAB771881E}"/>
            </c:ext>
          </c:extLst>
        </c:ser>
        <c:ser>
          <c:idx val="2"/>
          <c:order val="2"/>
          <c:tx>
            <c:strRef>
              <c:f>'PCU23'!$B$7</c:f>
              <c:strCache>
                <c:ptCount val="1"/>
                <c:pt idx="0">
                  <c:v>Terciaria</c:v>
                </c:pt>
              </c:strCache>
            </c:strRef>
          </c:tx>
          <c:spPr>
            <a:solidFill>
              <a:srgbClr val="17375E"/>
            </a:solidFill>
            <a:ln>
              <a:noFill/>
            </a:ln>
            <a:effectLst/>
          </c:spPr>
          <c:cat>
            <c:numRef>
              <c:f>'PCU23'!$C$4:$G$4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'PCU23'!$C$7:$G$7</c:f>
              <c:numCache>
                <c:formatCode>0.0</c:formatCode>
                <c:ptCount val="5"/>
                <c:pt idx="0">
                  <c:v>0.68354564878410939</c:v>
                </c:pt>
                <c:pt idx="1">
                  <c:v>5.6656762360923167</c:v>
                </c:pt>
                <c:pt idx="2">
                  <c:v>18.458839767758846</c:v>
                </c:pt>
                <c:pt idx="3">
                  <c:v>34.223969050975271</c:v>
                </c:pt>
                <c:pt idx="4">
                  <c:v>37.517897859561593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2B-46EF-91B7-63FAB7718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7889575"/>
        <c:axId val="987890559"/>
      </c:areaChart>
      <c:catAx>
        <c:axId val="9878895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987890559"/>
        <c:crosses val="autoZero"/>
        <c:auto val="1"/>
        <c:lblAlgn val="ctr"/>
        <c:lblOffset val="100"/>
        <c:noMultiLvlLbl val="0"/>
      </c:catAx>
      <c:valAx>
        <c:axId val="987890559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98788957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568733595800527E-2"/>
          <c:y val="0.18297880208821996"/>
          <c:w val="0.20327903543307085"/>
          <c:h val="0.290822912892902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s-ES" sz="2400"/>
              <a:t>CAPEX</a:t>
            </a:r>
            <a:r>
              <a:rPr lang="es-ES" sz="2400" baseline="0"/>
              <a:t> 2024/2028</a:t>
            </a:r>
            <a:endParaRPr lang="es-AR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34836105643044618"/>
          <c:y val="0.21437161302870653"/>
          <c:w val="0.34911122047244086"/>
          <c:h val="0.7287341176599497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B9CDE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F19-495A-A1C9-101ECD46293A}"/>
              </c:ext>
            </c:extLst>
          </c:dPt>
          <c:dPt>
            <c:idx val="1"/>
            <c:bubble3D val="0"/>
            <c:spPr>
              <a:solidFill>
                <a:srgbClr val="558ED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19-495A-A1C9-101ECD46293A}"/>
              </c:ext>
            </c:extLst>
          </c:dPt>
          <c:dPt>
            <c:idx val="2"/>
            <c:bubble3D val="0"/>
            <c:spPr>
              <a:solidFill>
                <a:srgbClr val="17375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F19-495A-A1C9-101ECD46293A}"/>
              </c:ext>
            </c:extLst>
          </c:dPt>
          <c:cat>
            <c:strRef>
              <c:f>'PCU23'!$B$12:$B$14</c:f>
              <c:strCache>
                <c:ptCount val="3"/>
                <c:pt idx="0">
                  <c:v>Primaria</c:v>
                </c:pt>
                <c:pt idx="1">
                  <c:v>Secundaria</c:v>
                </c:pt>
                <c:pt idx="2">
                  <c:v>Terciaria</c:v>
                </c:pt>
              </c:strCache>
            </c:strRef>
          </c:cat>
          <c:val>
            <c:numRef>
              <c:f>'PCU23'!$H$12:$H$14</c:f>
              <c:numCache>
                <c:formatCode>0%</c:formatCode>
                <c:ptCount val="3"/>
                <c:pt idx="0">
                  <c:v>0.57674772036474165</c:v>
                </c:pt>
                <c:pt idx="1">
                  <c:v>0.17487335359675785</c:v>
                </c:pt>
                <c:pt idx="2">
                  <c:v>0.24837892603850051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F19-495A-A1C9-101ECD462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036089238845146E-2"/>
          <c:y val="0.18239257740939371"/>
          <c:w val="0.19464977034120734"/>
          <c:h val="0.260772734525825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07T09:01:34.435" idx="2">
    <p:pos x="7442" y="364"/>
    <p:text>[@ARIAS, ALEJANDRO JOSE] a este slide le tengo que sumar las NOP</p:text>
    <p:extLst>
      <p:ext uri="{C676402C-5697-4E1C-873F-D02D1690AC5C}">
        <p15:threadingInfo xmlns:p15="http://schemas.microsoft.com/office/powerpoint/2012/main" timeZoneBias="18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0.27915</cdr:x>
      <cdr:y>0.09775</cdr:y>
    </cdr:from>
    <cdr:to>
      <cdr:x>0.68309</cdr:x>
      <cdr:y>0.31306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38CAEDCF-E529-4444-B796-BA9A3E900253}"/>
            </a:ext>
          </a:extLst>
        </cdr:cNvPr>
        <cdr:cNvSpPr txBox="1"/>
      </cdr:nvSpPr>
      <cdr:spPr>
        <a:xfrm xmlns:a="http://schemas.openxmlformats.org/drawingml/2006/main">
          <a:off x="3403383" y="540583"/>
          <a:ext cx="4924866" cy="1190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1600" i="1" dirty="0"/>
            <a:t>…la producción por recuperación terciaria ha contribuido a reducir entre 2 y 3 puntos porcentuales la Declinación Efectiva Anual…</a:t>
          </a:r>
          <a:endParaRPr lang="es-AR" sz="1600" i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9A17510-EB1A-4C94-8CFD-D22503E58431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9D4036E-6D51-4867-BC74-A0A3B28533B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3754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4036E-6D51-4867-BC74-A0A3B28533BD}" type="slidenum">
              <a:rPr lang="es-AR" smtClean="0"/>
              <a:t>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66041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4036E-6D51-4867-BC74-A0A3B28533BD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1011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4036E-6D51-4867-BC74-A0A3B28533BD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5955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4036E-6D51-4867-BC74-A0A3B28533BD}" type="slidenum">
              <a:rPr lang="es-AR" smtClean="0"/>
              <a:t>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3551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4036E-6D51-4867-BC74-A0A3B28533BD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90559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4036E-6D51-4867-BC74-A0A3B28533BD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1246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AR" sz="900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4036E-6D51-4867-BC74-A0A3B28533BD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45101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4036E-6D51-4867-BC74-A0A3B28533BD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3636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4036E-6D51-4867-BC74-A0A3B28533BD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48535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4036E-6D51-4867-BC74-A0A3B28533BD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03070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4036E-6D51-4867-BC74-A0A3B28533BD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737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780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08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2246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 userDrawn="1"/>
        </p:nvSpPr>
        <p:spPr>
          <a:xfrm>
            <a:off x="1" y="715200"/>
            <a:ext cx="12204953" cy="61428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1221318"/>
            <a:ext cx="11233579" cy="861775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.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Etiam</a:t>
            </a:r>
            <a:r>
              <a:rPr lang="es-ES"/>
              <a:t> </a:t>
            </a:r>
            <a:r>
              <a:rPr lang="es-ES" err="1"/>
              <a:t>accumsan</a:t>
            </a:r>
            <a:r>
              <a:rPr lang="es-ES"/>
              <a:t>, </a:t>
            </a:r>
            <a:r>
              <a:rPr lang="es-ES" err="1"/>
              <a:t>orci</a:t>
            </a:r>
            <a:r>
              <a:rPr lang="es-ES"/>
              <a:t> in </a:t>
            </a:r>
            <a:r>
              <a:rPr lang="es-ES" err="1"/>
              <a:t>iaculis</a:t>
            </a:r>
            <a:r>
              <a:rPr lang="es-ES"/>
              <a:t> </a:t>
            </a:r>
            <a:r>
              <a:rPr lang="es-ES" err="1"/>
              <a:t>gravida</a:t>
            </a:r>
            <a:r>
              <a:rPr lang="es-ES"/>
              <a:t>, </a:t>
            </a:r>
            <a:r>
              <a:rPr lang="es-ES" err="1"/>
              <a:t>purus</a:t>
            </a:r>
            <a:r>
              <a:rPr lang="es-ES"/>
              <a:t> </a:t>
            </a:r>
            <a:r>
              <a:rPr lang="es-ES" err="1"/>
              <a:t>massa</a:t>
            </a:r>
            <a:r>
              <a:rPr lang="es-ES"/>
              <a:t> </a:t>
            </a:r>
            <a:r>
              <a:rPr lang="es-ES" err="1"/>
              <a:t>accumsan</a:t>
            </a:r>
            <a:r>
              <a:rPr lang="es-ES"/>
              <a:t> mi, et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tellus</a:t>
            </a:r>
            <a:r>
              <a:rPr lang="es-ES"/>
              <a:t>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est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pulvinar</a:t>
            </a:r>
            <a:r>
              <a:rPr lang="es-ES"/>
              <a:t>, </a:t>
            </a:r>
            <a:r>
              <a:rPr lang="es-ES" err="1"/>
              <a:t>orci</a:t>
            </a:r>
            <a:r>
              <a:rPr lang="es-ES"/>
              <a:t> a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rhoncus</a:t>
            </a:r>
            <a:r>
              <a:rPr lang="es-ES"/>
              <a:t>, </a:t>
            </a:r>
            <a:r>
              <a:rPr lang="es-ES" err="1"/>
              <a:t>tellus</a:t>
            </a:r>
            <a:r>
              <a:rPr lang="es-ES"/>
              <a:t>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elementum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, id </a:t>
            </a:r>
            <a:r>
              <a:rPr lang="es-ES" err="1"/>
              <a:t>posuere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neque</a:t>
            </a:r>
            <a:r>
              <a:rPr lang="es-ES"/>
              <a:t> </a:t>
            </a:r>
            <a:r>
              <a:rPr lang="es-ES" err="1"/>
              <a:t>eget</a:t>
            </a:r>
            <a:r>
              <a:rPr lang="es-ES"/>
              <a:t> </a:t>
            </a:r>
            <a:r>
              <a:rPr lang="es-ES" err="1"/>
              <a:t>lorem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finibus</a:t>
            </a:r>
            <a:r>
              <a:rPr lang="es-ES"/>
              <a:t> </a:t>
            </a:r>
            <a:r>
              <a:rPr lang="es-ES" err="1"/>
              <a:t>tristique</a:t>
            </a:r>
            <a:r>
              <a:rPr lang="es-ES"/>
              <a:t> </a:t>
            </a:r>
            <a:r>
              <a:rPr lang="es-ES" err="1"/>
              <a:t>felis</a:t>
            </a:r>
            <a:r>
              <a:rPr lang="es-ES"/>
              <a:t> </a:t>
            </a:r>
            <a:r>
              <a:rPr lang="es-ES" err="1"/>
              <a:t>ac</a:t>
            </a:r>
            <a:r>
              <a:rPr lang="es-ES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682" y="570389"/>
            <a:ext cx="2364393" cy="412082"/>
          </a:xfrm>
        </p:spPr>
        <p:txBody>
          <a:bodyPr wrap="none">
            <a:spAutoFit/>
          </a:bodyPr>
          <a:lstStyle>
            <a:lvl1pPr>
              <a:defRPr baseline="0"/>
            </a:lvl1pPr>
          </a:lstStyle>
          <a:p>
            <a:r>
              <a:rPr lang="es-ES_tradnl"/>
              <a:t>DIAPOSITIVA BASE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512" y="6652265"/>
            <a:ext cx="5229403" cy="10259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53488" y="6616405"/>
            <a:ext cx="240000" cy="12311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4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888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913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328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191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061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287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452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263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2" y="168231"/>
            <a:ext cx="1743470" cy="6699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999" y="364277"/>
            <a:ext cx="1813534" cy="2778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3"/>
          <a:stretch/>
        </p:blipFill>
        <p:spPr>
          <a:xfrm>
            <a:off x="5088466" y="283452"/>
            <a:ext cx="1478578" cy="554748"/>
          </a:xfrm>
          <a:prstGeom prst="rect">
            <a:avLst/>
          </a:prstGeom>
        </p:spPr>
      </p:pic>
      <p:sp>
        <p:nvSpPr>
          <p:cNvPr id="2" name="MSIPCMContentMarking" descr="{&quot;HashCode&quot;:-1643147786,&quot;Placement&quot;:&quot;Header&quot;,&quot;Top&quot;:0.0,&quot;Left&quot;:836.322144,&quot;SlideWidth&quot;:960,&quot;SlideHeight&quot;:540}">
            <a:extLst>
              <a:ext uri="{FF2B5EF4-FFF2-40B4-BE49-F238E27FC236}">
                <a16:creationId xmlns:a16="http://schemas.microsoft.com/office/drawing/2014/main" id="{DDB13DC3-BA03-4D06-8B20-F8DC5EFD5752}"/>
              </a:ext>
            </a:extLst>
          </p:cNvPr>
          <p:cNvSpPr txBox="1"/>
          <p:nvPr userDrawn="1"/>
        </p:nvSpPr>
        <p:spPr>
          <a:xfrm>
            <a:off x="10621291" y="0"/>
            <a:ext cx="157070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</a:rPr>
              <a:t>Documento: YPF-Público</a:t>
            </a:r>
          </a:p>
        </p:txBody>
      </p:sp>
      <p:sp>
        <p:nvSpPr>
          <p:cNvPr id="3" name="MSIPCMContentMarking" descr="{&quot;HashCode&quot;:-1619010217,&quot;Placement&quot;:&quot;Footer&quot;,&quot;Top&quot;:519.343,&quot;Left&quot;:836.322144,&quot;SlideWidth&quot;:960,&quot;SlideHeight&quot;:540}">
            <a:extLst>
              <a:ext uri="{FF2B5EF4-FFF2-40B4-BE49-F238E27FC236}">
                <a16:creationId xmlns:a16="http://schemas.microsoft.com/office/drawing/2014/main" id="{B2F48B2D-F831-4009-8889-FC3E29D9587C}"/>
              </a:ext>
            </a:extLst>
          </p:cNvPr>
          <p:cNvSpPr txBox="1"/>
          <p:nvPr userDrawn="1"/>
        </p:nvSpPr>
        <p:spPr>
          <a:xfrm>
            <a:off x="10621291" y="6595656"/>
            <a:ext cx="157070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</a:rPr>
              <a:t>Documento: YPF-Público</a:t>
            </a:r>
          </a:p>
        </p:txBody>
      </p:sp>
    </p:spTree>
    <p:extLst>
      <p:ext uri="{BB962C8B-B14F-4D97-AF65-F5344CB8AC3E}">
        <p14:creationId xmlns:p14="http://schemas.microsoft.com/office/powerpoint/2010/main" val="254395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orre de un edificio&#10;&#10;Descripción generada automáticamente">
            <a:extLst>
              <a:ext uri="{FF2B5EF4-FFF2-40B4-BE49-F238E27FC236}">
                <a16:creationId xmlns:a16="http://schemas.microsoft.com/office/drawing/2014/main" id="{66778996-45FA-4846-8D0F-BA7DB83AD2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8" b="30960"/>
          <a:stretch/>
        </p:blipFill>
        <p:spPr>
          <a:xfrm>
            <a:off x="-11038" y="980728"/>
            <a:ext cx="12203038" cy="381642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91344" y="1196752"/>
            <a:ext cx="9144000" cy="2387600"/>
          </a:xfrm>
          <a:prstGeom prst="rect">
            <a:avLst/>
          </a:prstGeom>
        </p:spPr>
        <p:txBody>
          <a:bodyPr/>
          <a:lstStyle/>
          <a:p>
            <a:r>
              <a:rPr lang="es-ES" sz="6000" dirty="0">
                <a:solidFill>
                  <a:schemeClr val="bg1"/>
                </a:solidFill>
              </a:rPr>
              <a:t>Campos maduros &amp; EOR</a:t>
            </a:r>
            <a:br>
              <a:rPr lang="es-ES" sz="3600" dirty="0">
                <a:solidFill>
                  <a:schemeClr val="bg1"/>
                </a:solidFill>
              </a:rPr>
            </a:br>
            <a:r>
              <a:rPr lang="es-ES" sz="3200" dirty="0">
                <a:solidFill>
                  <a:schemeClr val="bg1"/>
                </a:solidFill>
              </a:rPr>
              <a:t>Experiencia y visión de YPF</a:t>
            </a:r>
            <a:endParaRPr lang="es-AR" sz="4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626657" y="6071592"/>
            <a:ext cx="2927648" cy="100265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s-ES" sz="2000" dirty="0"/>
              <a:t>Ing. Jorge Lopez Kessler</a:t>
            </a:r>
          </a:p>
          <a:p>
            <a:pPr marL="0" indent="0" algn="ctr">
              <a:buNone/>
            </a:pPr>
            <a:r>
              <a:rPr lang="es-ES" sz="2000" dirty="0"/>
              <a:t>Gerente Regional Sur</a:t>
            </a:r>
            <a:endParaRPr lang="es-AR" sz="2000" dirty="0"/>
          </a:p>
        </p:txBody>
      </p:sp>
      <p:grpSp>
        <p:nvGrpSpPr>
          <p:cNvPr id="6" name="169 Grupo">
            <a:extLst>
              <a:ext uri="{FF2B5EF4-FFF2-40B4-BE49-F238E27FC236}">
                <a16:creationId xmlns:a16="http://schemas.microsoft.com/office/drawing/2014/main" id="{6981E075-7C76-4A63-B571-7A6E6FFEB95E}"/>
              </a:ext>
            </a:extLst>
          </p:cNvPr>
          <p:cNvGrpSpPr>
            <a:grpSpLocks noChangeAspect="1"/>
          </p:cNvGrpSpPr>
          <p:nvPr/>
        </p:nvGrpSpPr>
        <p:grpSpPr>
          <a:xfrm>
            <a:off x="4390635" y="5013756"/>
            <a:ext cx="3399692" cy="841232"/>
            <a:chOff x="363008" y="2848018"/>
            <a:chExt cx="958467" cy="237166"/>
          </a:xfrm>
          <a:solidFill>
            <a:srgbClr val="0451E4"/>
          </a:solidFill>
        </p:grpSpPr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445BB1AD-DCF9-4890-8F8D-5BDE499CE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08" y="2848018"/>
              <a:ext cx="343010" cy="237166"/>
            </a:xfrm>
            <a:custGeom>
              <a:avLst/>
              <a:gdLst>
                <a:gd name="T0" fmla="*/ 2147483647 w 524"/>
                <a:gd name="T1" fmla="*/ 0 h 361"/>
                <a:gd name="T2" fmla="*/ 2147483647 w 524"/>
                <a:gd name="T3" fmla="*/ 0 h 361"/>
                <a:gd name="T4" fmla="*/ 2147483647 w 524"/>
                <a:gd name="T5" fmla="*/ 2147483647 h 361"/>
                <a:gd name="T6" fmla="*/ 2147483647 w 524"/>
                <a:gd name="T7" fmla="*/ 2147483647 h 361"/>
                <a:gd name="T8" fmla="*/ 2147483647 w 524"/>
                <a:gd name="T9" fmla="*/ 2147483647 h 361"/>
                <a:gd name="T10" fmla="*/ 2147483647 w 524"/>
                <a:gd name="T11" fmla="*/ 2147483647 h 361"/>
                <a:gd name="T12" fmla="*/ 2147483647 w 524"/>
                <a:gd name="T13" fmla="*/ 2147483647 h 361"/>
                <a:gd name="T14" fmla="*/ 2147483647 w 524"/>
                <a:gd name="T15" fmla="*/ 2147483647 h 361"/>
                <a:gd name="T16" fmla="*/ 2147483647 w 524"/>
                <a:gd name="T17" fmla="*/ 2147483647 h 361"/>
                <a:gd name="T18" fmla="*/ 2147483647 w 524"/>
                <a:gd name="T19" fmla="*/ 2147483647 h 361"/>
                <a:gd name="T20" fmla="*/ 2147483647 w 524"/>
                <a:gd name="T21" fmla="*/ 2147483647 h 361"/>
                <a:gd name="T22" fmla="*/ 2147483647 w 524"/>
                <a:gd name="T23" fmla="*/ 2147483647 h 361"/>
                <a:gd name="T24" fmla="*/ 2147483647 w 524"/>
                <a:gd name="T25" fmla="*/ 2147483647 h 361"/>
                <a:gd name="T26" fmla="*/ 2147483647 w 524"/>
                <a:gd name="T27" fmla="*/ 2147483647 h 361"/>
                <a:gd name="T28" fmla="*/ 2147483647 w 524"/>
                <a:gd name="T29" fmla="*/ 2147483647 h 361"/>
                <a:gd name="T30" fmla="*/ 2147483647 w 524"/>
                <a:gd name="T31" fmla="*/ 2147483647 h 361"/>
                <a:gd name="T32" fmla="*/ 2147483647 w 524"/>
                <a:gd name="T33" fmla="*/ 2147483647 h 361"/>
                <a:gd name="T34" fmla="*/ 2147483647 w 524"/>
                <a:gd name="T35" fmla="*/ 2147483647 h 361"/>
                <a:gd name="T36" fmla="*/ 2147483647 w 524"/>
                <a:gd name="T37" fmla="*/ 2147483647 h 361"/>
                <a:gd name="T38" fmla="*/ 2147483647 w 524"/>
                <a:gd name="T39" fmla="*/ 2147483647 h 361"/>
                <a:gd name="T40" fmla="*/ 2147483647 w 524"/>
                <a:gd name="T41" fmla="*/ 2147483647 h 361"/>
                <a:gd name="T42" fmla="*/ 2147483647 w 524"/>
                <a:gd name="T43" fmla="*/ 2147483647 h 361"/>
                <a:gd name="T44" fmla="*/ 2147483647 w 524"/>
                <a:gd name="T45" fmla="*/ 2147483647 h 361"/>
                <a:gd name="T46" fmla="*/ 2147483647 w 524"/>
                <a:gd name="T47" fmla="*/ 2147483647 h 361"/>
                <a:gd name="T48" fmla="*/ 2147483647 w 524"/>
                <a:gd name="T49" fmla="*/ 2147483647 h 361"/>
                <a:gd name="T50" fmla="*/ 2147483647 w 524"/>
                <a:gd name="T51" fmla="*/ 2147483647 h 361"/>
                <a:gd name="T52" fmla="*/ 2147483647 w 524"/>
                <a:gd name="T53" fmla="*/ 2147483647 h 361"/>
                <a:gd name="T54" fmla="*/ 2147483647 w 524"/>
                <a:gd name="T55" fmla="*/ 2147483647 h 361"/>
                <a:gd name="T56" fmla="*/ 2147483647 w 524"/>
                <a:gd name="T57" fmla="*/ 2147483647 h 361"/>
                <a:gd name="T58" fmla="*/ 0 w 524"/>
                <a:gd name="T59" fmla="*/ 0 h 361"/>
                <a:gd name="T60" fmla="*/ 2147483647 w 524"/>
                <a:gd name="T61" fmla="*/ 0 h 361"/>
                <a:gd name="T62" fmla="*/ 2147483647 w 524"/>
                <a:gd name="T63" fmla="*/ 0 h 361"/>
                <a:gd name="T64" fmla="*/ 2147483647 w 524"/>
                <a:gd name="T65" fmla="*/ 2147483647 h 361"/>
                <a:gd name="T66" fmla="*/ 2147483647 w 524"/>
                <a:gd name="T67" fmla="*/ 2147483647 h 361"/>
                <a:gd name="T68" fmla="*/ 2147483647 w 524"/>
                <a:gd name="T69" fmla="*/ 2147483647 h 361"/>
                <a:gd name="T70" fmla="*/ 2147483647 w 524"/>
                <a:gd name="T71" fmla="*/ 2147483647 h 361"/>
                <a:gd name="T72" fmla="*/ 2147483647 w 524"/>
                <a:gd name="T73" fmla="*/ 2147483647 h 361"/>
                <a:gd name="T74" fmla="*/ 2147483647 w 524"/>
                <a:gd name="T75" fmla="*/ 2147483647 h 361"/>
                <a:gd name="T76" fmla="*/ 2147483647 w 524"/>
                <a:gd name="T77" fmla="*/ 2147483647 h 361"/>
                <a:gd name="T78" fmla="*/ 2147483647 w 524"/>
                <a:gd name="T79" fmla="*/ 2147483647 h 361"/>
                <a:gd name="T80" fmla="*/ 2147483647 w 524"/>
                <a:gd name="T81" fmla="*/ 2147483647 h 361"/>
                <a:gd name="T82" fmla="*/ 2147483647 w 524"/>
                <a:gd name="T83" fmla="*/ 0 h 361"/>
                <a:gd name="T84" fmla="*/ 2147483647 w 52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24" h="361">
                  <a:moveTo>
                    <a:pt x="524" y="0"/>
                  </a:moveTo>
                  <a:lnTo>
                    <a:pt x="524" y="0"/>
                  </a:lnTo>
                  <a:lnTo>
                    <a:pt x="520" y="2"/>
                  </a:lnTo>
                  <a:lnTo>
                    <a:pt x="511" y="8"/>
                  </a:lnTo>
                  <a:lnTo>
                    <a:pt x="498" y="20"/>
                  </a:lnTo>
                  <a:lnTo>
                    <a:pt x="488" y="28"/>
                  </a:lnTo>
                  <a:lnTo>
                    <a:pt x="480" y="39"/>
                  </a:lnTo>
                  <a:lnTo>
                    <a:pt x="338" y="215"/>
                  </a:lnTo>
                  <a:lnTo>
                    <a:pt x="338" y="320"/>
                  </a:lnTo>
                  <a:lnTo>
                    <a:pt x="338" y="330"/>
                  </a:lnTo>
                  <a:lnTo>
                    <a:pt x="340" y="338"/>
                  </a:lnTo>
                  <a:lnTo>
                    <a:pt x="344" y="351"/>
                  </a:lnTo>
                  <a:lnTo>
                    <a:pt x="348" y="358"/>
                  </a:lnTo>
                  <a:lnTo>
                    <a:pt x="349" y="361"/>
                  </a:lnTo>
                  <a:lnTo>
                    <a:pt x="174" y="361"/>
                  </a:lnTo>
                  <a:lnTo>
                    <a:pt x="177" y="358"/>
                  </a:lnTo>
                  <a:lnTo>
                    <a:pt x="180" y="351"/>
                  </a:lnTo>
                  <a:lnTo>
                    <a:pt x="184" y="338"/>
                  </a:lnTo>
                  <a:lnTo>
                    <a:pt x="185" y="330"/>
                  </a:lnTo>
                  <a:lnTo>
                    <a:pt x="185" y="320"/>
                  </a:lnTo>
                  <a:lnTo>
                    <a:pt x="185" y="215"/>
                  </a:lnTo>
                  <a:lnTo>
                    <a:pt x="46" y="40"/>
                  </a:lnTo>
                  <a:lnTo>
                    <a:pt x="36" y="30"/>
                  </a:lnTo>
                  <a:lnTo>
                    <a:pt x="28" y="21"/>
                  </a:lnTo>
                  <a:lnTo>
                    <a:pt x="13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178" y="0"/>
                  </a:lnTo>
                  <a:lnTo>
                    <a:pt x="182" y="13"/>
                  </a:lnTo>
                  <a:lnTo>
                    <a:pt x="190" y="27"/>
                  </a:lnTo>
                  <a:lnTo>
                    <a:pt x="202" y="46"/>
                  </a:lnTo>
                  <a:lnTo>
                    <a:pt x="261" y="137"/>
                  </a:lnTo>
                  <a:lnTo>
                    <a:pt x="263" y="137"/>
                  </a:lnTo>
                  <a:lnTo>
                    <a:pt x="323" y="46"/>
                  </a:lnTo>
                  <a:lnTo>
                    <a:pt x="334" y="27"/>
                  </a:lnTo>
                  <a:lnTo>
                    <a:pt x="341" y="13"/>
                  </a:lnTo>
                  <a:lnTo>
                    <a:pt x="347" y="0"/>
                  </a:lnTo>
                  <a:lnTo>
                    <a:pt x="5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1D1D1C24-382D-43EA-986E-B1B120764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5219" y="2848018"/>
              <a:ext cx="282248" cy="237166"/>
            </a:xfrm>
            <a:custGeom>
              <a:avLst/>
              <a:gdLst>
                <a:gd name="T0" fmla="*/ 0 w 431"/>
                <a:gd name="T1" fmla="*/ 0 h 361"/>
                <a:gd name="T2" fmla="*/ 2147483647 w 431"/>
                <a:gd name="T3" fmla="*/ 2147483647 h 361"/>
                <a:gd name="T4" fmla="*/ 2147483647 w 431"/>
                <a:gd name="T5" fmla="*/ 2147483647 h 361"/>
                <a:gd name="T6" fmla="*/ 2147483647 w 431"/>
                <a:gd name="T7" fmla="*/ 2147483647 h 361"/>
                <a:gd name="T8" fmla="*/ 2147483647 w 431"/>
                <a:gd name="T9" fmla="*/ 2147483647 h 361"/>
                <a:gd name="T10" fmla="*/ 2147483647 w 431"/>
                <a:gd name="T11" fmla="*/ 2147483647 h 361"/>
                <a:gd name="T12" fmla="*/ 2147483647 w 431"/>
                <a:gd name="T13" fmla="*/ 2147483647 h 361"/>
                <a:gd name="T14" fmla="*/ 0 w 431"/>
                <a:gd name="T15" fmla="*/ 2147483647 h 361"/>
                <a:gd name="T16" fmla="*/ 2147483647 w 431"/>
                <a:gd name="T17" fmla="*/ 2147483647 h 361"/>
                <a:gd name="T18" fmla="*/ 2147483647 w 431"/>
                <a:gd name="T19" fmla="*/ 2147483647 h 361"/>
                <a:gd name="T20" fmla="*/ 2147483647 w 431"/>
                <a:gd name="T21" fmla="*/ 2147483647 h 361"/>
                <a:gd name="T22" fmla="*/ 2147483647 w 431"/>
                <a:gd name="T23" fmla="*/ 2147483647 h 361"/>
                <a:gd name="T24" fmla="*/ 2147483647 w 431"/>
                <a:gd name="T25" fmla="*/ 2147483647 h 361"/>
                <a:gd name="T26" fmla="*/ 2147483647 w 431"/>
                <a:gd name="T27" fmla="*/ 2147483647 h 361"/>
                <a:gd name="T28" fmla="*/ 2147483647 w 431"/>
                <a:gd name="T29" fmla="*/ 2147483647 h 361"/>
                <a:gd name="T30" fmla="*/ 2147483647 w 431"/>
                <a:gd name="T31" fmla="*/ 2147483647 h 361"/>
                <a:gd name="T32" fmla="*/ 2147483647 w 431"/>
                <a:gd name="T33" fmla="*/ 2147483647 h 361"/>
                <a:gd name="T34" fmla="*/ 2147483647 w 431"/>
                <a:gd name="T35" fmla="*/ 2147483647 h 361"/>
                <a:gd name="T36" fmla="*/ 2147483647 w 431"/>
                <a:gd name="T37" fmla="*/ 2147483647 h 361"/>
                <a:gd name="T38" fmla="*/ 2147483647 w 431"/>
                <a:gd name="T39" fmla="*/ 2147483647 h 361"/>
                <a:gd name="T40" fmla="*/ 2147483647 w 431"/>
                <a:gd name="T41" fmla="*/ 2147483647 h 361"/>
                <a:gd name="T42" fmla="*/ 2147483647 w 431"/>
                <a:gd name="T43" fmla="*/ 2147483647 h 361"/>
                <a:gd name="T44" fmla="*/ 2147483647 w 431"/>
                <a:gd name="T45" fmla="*/ 2147483647 h 361"/>
                <a:gd name="T46" fmla="*/ 2147483647 w 431"/>
                <a:gd name="T47" fmla="*/ 2147483647 h 361"/>
                <a:gd name="T48" fmla="*/ 2147483647 w 431"/>
                <a:gd name="T49" fmla="*/ 2147483647 h 361"/>
                <a:gd name="T50" fmla="*/ 2147483647 w 431"/>
                <a:gd name="T51" fmla="*/ 2147483647 h 361"/>
                <a:gd name="T52" fmla="*/ 2147483647 w 431"/>
                <a:gd name="T53" fmla="*/ 2147483647 h 361"/>
                <a:gd name="T54" fmla="*/ 2147483647 w 431"/>
                <a:gd name="T55" fmla="*/ 2147483647 h 361"/>
                <a:gd name="T56" fmla="*/ 2147483647 w 431"/>
                <a:gd name="T57" fmla="*/ 2147483647 h 361"/>
                <a:gd name="T58" fmla="*/ 2147483647 w 431"/>
                <a:gd name="T59" fmla="*/ 2147483647 h 361"/>
                <a:gd name="T60" fmla="*/ 2147483647 w 431"/>
                <a:gd name="T61" fmla="*/ 2147483647 h 361"/>
                <a:gd name="T62" fmla="*/ 2147483647 w 431"/>
                <a:gd name="T63" fmla="*/ 2147483647 h 361"/>
                <a:gd name="T64" fmla="*/ 2147483647 w 431"/>
                <a:gd name="T65" fmla="*/ 2147483647 h 361"/>
                <a:gd name="T66" fmla="*/ 2147483647 w 431"/>
                <a:gd name="T67" fmla="*/ 2147483647 h 361"/>
                <a:gd name="T68" fmla="*/ 2147483647 w 431"/>
                <a:gd name="T69" fmla="*/ 2147483647 h 361"/>
                <a:gd name="T70" fmla="*/ 2147483647 w 431"/>
                <a:gd name="T71" fmla="*/ 2147483647 h 361"/>
                <a:gd name="T72" fmla="*/ 2147483647 w 431"/>
                <a:gd name="T73" fmla="*/ 2147483647 h 361"/>
                <a:gd name="T74" fmla="*/ 2147483647 w 431"/>
                <a:gd name="T75" fmla="*/ 2147483647 h 361"/>
                <a:gd name="T76" fmla="*/ 2147483647 w 431"/>
                <a:gd name="T77" fmla="*/ 2147483647 h 361"/>
                <a:gd name="T78" fmla="*/ 2147483647 w 431"/>
                <a:gd name="T79" fmla="*/ 2147483647 h 3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31" h="361">
                  <a:moveTo>
                    <a:pt x="291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11"/>
                  </a:lnTo>
                  <a:lnTo>
                    <a:pt x="9" y="23"/>
                  </a:lnTo>
                  <a:lnTo>
                    <a:pt x="10" y="31"/>
                  </a:lnTo>
                  <a:lnTo>
                    <a:pt x="11" y="40"/>
                  </a:lnTo>
                  <a:lnTo>
                    <a:pt x="11" y="320"/>
                  </a:lnTo>
                  <a:lnTo>
                    <a:pt x="10" y="330"/>
                  </a:lnTo>
                  <a:lnTo>
                    <a:pt x="9" y="338"/>
                  </a:lnTo>
                  <a:lnTo>
                    <a:pt x="8" y="345"/>
                  </a:lnTo>
                  <a:lnTo>
                    <a:pt x="5" y="351"/>
                  </a:lnTo>
                  <a:lnTo>
                    <a:pt x="2" y="358"/>
                  </a:lnTo>
                  <a:lnTo>
                    <a:pt x="0" y="361"/>
                  </a:lnTo>
                  <a:lnTo>
                    <a:pt x="174" y="361"/>
                  </a:lnTo>
                  <a:lnTo>
                    <a:pt x="173" y="358"/>
                  </a:lnTo>
                  <a:lnTo>
                    <a:pt x="170" y="351"/>
                  </a:lnTo>
                  <a:lnTo>
                    <a:pt x="166" y="338"/>
                  </a:lnTo>
                  <a:lnTo>
                    <a:pt x="165" y="330"/>
                  </a:lnTo>
                  <a:lnTo>
                    <a:pt x="164" y="320"/>
                  </a:lnTo>
                  <a:lnTo>
                    <a:pt x="164" y="233"/>
                  </a:lnTo>
                  <a:lnTo>
                    <a:pt x="291" y="233"/>
                  </a:lnTo>
                  <a:lnTo>
                    <a:pt x="305" y="232"/>
                  </a:lnTo>
                  <a:lnTo>
                    <a:pt x="320" y="231"/>
                  </a:lnTo>
                  <a:lnTo>
                    <a:pt x="334" y="228"/>
                  </a:lnTo>
                  <a:lnTo>
                    <a:pt x="347" y="225"/>
                  </a:lnTo>
                  <a:lnTo>
                    <a:pt x="359" y="221"/>
                  </a:lnTo>
                  <a:lnTo>
                    <a:pt x="371" y="217"/>
                  </a:lnTo>
                  <a:lnTo>
                    <a:pt x="381" y="211"/>
                  </a:lnTo>
                  <a:lnTo>
                    <a:pt x="391" y="203"/>
                  </a:lnTo>
                  <a:lnTo>
                    <a:pt x="401" y="195"/>
                  </a:lnTo>
                  <a:lnTo>
                    <a:pt x="408" y="187"/>
                  </a:lnTo>
                  <a:lnTo>
                    <a:pt x="415" y="177"/>
                  </a:lnTo>
                  <a:lnTo>
                    <a:pt x="421" y="167"/>
                  </a:lnTo>
                  <a:lnTo>
                    <a:pt x="426" y="156"/>
                  </a:lnTo>
                  <a:lnTo>
                    <a:pt x="429" y="144"/>
                  </a:lnTo>
                  <a:lnTo>
                    <a:pt x="430" y="131"/>
                  </a:lnTo>
                  <a:lnTo>
                    <a:pt x="431" y="117"/>
                  </a:lnTo>
                  <a:lnTo>
                    <a:pt x="430" y="103"/>
                  </a:lnTo>
                  <a:lnTo>
                    <a:pt x="429" y="90"/>
                  </a:lnTo>
                  <a:lnTo>
                    <a:pt x="426" y="78"/>
                  </a:lnTo>
                  <a:lnTo>
                    <a:pt x="421" y="67"/>
                  </a:lnTo>
                  <a:lnTo>
                    <a:pt x="415" y="57"/>
                  </a:lnTo>
                  <a:lnTo>
                    <a:pt x="409" y="48"/>
                  </a:lnTo>
                  <a:lnTo>
                    <a:pt x="401" y="38"/>
                  </a:lnTo>
                  <a:lnTo>
                    <a:pt x="392" y="31"/>
                  </a:lnTo>
                  <a:lnTo>
                    <a:pt x="383" y="24"/>
                  </a:lnTo>
                  <a:lnTo>
                    <a:pt x="372" y="18"/>
                  </a:lnTo>
                  <a:lnTo>
                    <a:pt x="360" y="12"/>
                  </a:lnTo>
                  <a:lnTo>
                    <a:pt x="347" y="8"/>
                  </a:lnTo>
                  <a:lnTo>
                    <a:pt x="334" y="5"/>
                  </a:lnTo>
                  <a:lnTo>
                    <a:pt x="321" y="2"/>
                  </a:lnTo>
                  <a:lnTo>
                    <a:pt x="305" y="1"/>
                  </a:lnTo>
                  <a:lnTo>
                    <a:pt x="291" y="0"/>
                  </a:lnTo>
                  <a:close/>
                  <a:moveTo>
                    <a:pt x="214" y="168"/>
                  </a:moveTo>
                  <a:lnTo>
                    <a:pt x="165" y="168"/>
                  </a:lnTo>
                  <a:lnTo>
                    <a:pt x="165" y="68"/>
                  </a:lnTo>
                  <a:lnTo>
                    <a:pt x="214" y="68"/>
                  </a:lnTo>
                  <a:lnTo>
                    <a:pt x="227" y="68"/>
                  </a:lnTo>
                  <a:lnTo>
                    <a:pt x="239" y="70"/>
                  </a:lnTo>
                  <a:lnTo>
                    <a:pt x="249" y="74"/>
                  </a:lnTo>
                  <a:lnTo>
                    <a:pt x="259" y="78"/>
                  </a:lnTo>
                  <a:lnTo>
                    <a:pt x="267" y="86"/>
                  </a:lnTo>
                  <a:lnTo>
                    <a:pt x="273" y="94"/>
                  </a:lnTo>
                  <a:lnTo>
                    <a:pt x="277" y="105"/>
                  </a:lnTo>
                  <a:lnTo>
                    <a:pt x="278" y="117"/>
                  </a:lnTo>
                  <a:lnTo>
                    <a:pt x="277" y="130"/>
                  </a:lnTo>
                  <a:lnTo>
                    <a:pt x="272" y="140"/>
                  </a:lnTo>
                  <a:lnTo>
                    <a:pt x="266" y="149"/>
                  </a:lnTo>
                  <a:lnTo>
                    <a:pt x="259" y="156"/>
                  </a:lnTo>
                  <a:lnTo>
                    <a:pt x="249" y="161"/>
                  </a:lnTo>
                  <a:lnTo>
                    <a:pt x="239" y="164"/>
                  </a:lnTo>
                  <a:lnTo>
                    <a:pt x="227" y="167"/>
                  </a:lnTo>
                  <a:lnTo>
                    <a:pt x="214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57DB1FF8-6FCE-4CBC-AF00-92ACDD0A5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548" y="2848018"/>
              <a:ext cx="248927" cy="237166"/>
            </a:xfrm>
            <a:custGeom>
              <a:avLst/>
              <a:gdLst>
                <a:gd name="T0" fmla="*/ 2147483647 w 380"/>
                <a:gd name="T1" fmla="*/ 2147483647 h 361"/>
                <a:gd name="T2" fmla="*/ 2147483647 w 380"/>
                <a:gd name="T3" fmla="*/ 2147483647 h 361"/>
                <a:gd name="T4" fmla="*/ 2147483647 w 380"/>
                <a:gd name="T5" fmla="*/ 2147483647 h 361"/>
                <a:gd name="T6" fmla="*/ 2147483647 w 380"/>
                <a:gd name="T7" fmla="*/ 2147483647 h 361"/>
                <a:gd name="T8" fmla="*/ 2147483647 w 380"/>
                <a:gd name="T9" fmla="*/ 2147483647 h 361"/>
                <a:gd name="T10" fmla="*/ 2147483647 w 380"/>
                <a:gd name="T11" fmla="*/ 2147483647 h 361"/>
                <a:gd name="T12" fmla="*/ 2147483647 w 380"/>
                <a:gd name="T13" fmla="*/ 2147483647 h 361"/>
                <a:gd name="T14" fmla="*/ 2147483647 w 380"/>
                <a:gd name="T15" fmla="*/ 2147483647 h 361"/>
                <a:gd name="T16" fmla="*/ 2147483647 w 380"/>
                <a:gd name="T17" fmla="*/ 2147483647 h 361"/>
                <a:gd name="T18" fmla="*/ 2147483647 w 380"/>
                <a:gd name="T19" fmla="*/ 2147483647 h 361"/>
                <a:gd name="T20" fmla="*/ 2147483647 w 380"/>
                <a:gd name="T21" fmla="*/ 2147483647 h 361"/>
                <a:gd name="T22" fmla="*/ 2147483647 w 380"/>
                <a:gd name="T23" fmla="*/ 2147483647 h 361"/>
                <a:gd name="T24" fmla="*/ 2147483647 w 380"/>
                <a:gd name="T25" fmla="*/ 2147483647 h 361"/>
                <a:gd name="T26" fmla="*/ 2147483647 w 380"/>
                <a:gd name="T27" fmla="*/ 2147483647 h 361"/>
                <a:gd name="T28" fmla="*/ 2147483647 w 380"/>
                <a:gd name="T29" fmla="*/ 2147483647 h 361"/>
                <a:gd name="T30" fmla="*/ 2147483647 w 380"/>
                <a:gd name="T31" fmla="*/ 2147483647 h 361"/>
                <a:gd name="T32" fmla="*/ 2147483647 w 380"/>
                <a:gd name="T33" fmla="*/ 2147483647 h 361"/>
                <a:gd name="T34" fmla="*/ 2147483647 w 380"/>
                <a:gd name="T35" fmla="*/ 2147483647 h 361"/>
                <a:gd name="T36" fmla="*/ 2147483647 w 380"/>
                <a:gd name="T37" fmla="*/ 2147483647 h 361"/>
                <a:gd name="T38" fmla="*/ 2147483647 w 380"/>
                <a:gd name="T39" fmla="*/ 2147483647 h 361"/>
                <a:gd name="T40" fmla="*/ 2147483647 w 380"/>
                <a:gd name="T41" fmla="*/ 2147483647 h 361"/>
                <a:gd name="T42" fmla="*/ 2147483647 w 380"/>
                <a:gd name="T43" fmla="*/ 2147483647 h 361"/>
                <a:gd name="T44" fmla="*/ 2147483647 w 380"/>
                <a:gd name="T45" fmla="*/ 2147483647 h 361"/>
                <a:gd name="T46" fmla="*/ 2147483647 w 380"/>
                <a:gd name="T47" fmla="*/ 2147483647 h 361"/>
                <a:gd name="T48" fmla="*/ 2147483647 w 380"/>
                <a:gd name="T49" fmla="*/ 2147483647 h 361"/>
                <a:gd name="T50" fmla="*/ 2147483647 w 380"/>
                <a:gd name="T51" fmla="*/ 2147483647 h 361"/>
                <a:gd name="T52" fmla="*/ 2147483647 w 380"/>
                <a:gd name="T53" fmla="*/ 2147483647 h 361"/>
                <a:gd name="T54" fmla="*/ 2147483647 w 380"/>
                <a:gd name="T55" fmla="*/ 2147483647 h 361"/>
                <a:gd name="T56" fmla="*/ 0 w 380"/>
                <a:gd name="T57" fmla="*/ 2147483647 h 361"/>
                <a:gd name="T58" fmla="*/ 0 w 380"/>
                <a:gd name="T59" fmla="*/ 2147483647 h 361"/>
                <a:gd name="T60" fmla="*/ 2147483647 w 380"/>
                <a:gd name="T61" fmla="*/ 2147483647 h 361"/>
                <a:gd name="T62" fmla="*/ 2147483647 w 380"/>
                <a:gd name="T63" fmla="*/ 2147483647 h 361"/>
                <a:gd name="T64" fmla="*/ 2147483647 w 380"/>
                <a:gd name="T65" fmla="*/ 2147483647 h 361"/>
                <a:gd name="T66" fmla="*/ 2147483647 w 380"/>
                <a:gd name="T67" fmla="*/ 2147483647 h 361"/>
                <a:gd name="T68" fmla="*/ 2147483647 w 380"/>
                <a:gd name="T69" fmla="*/ 2147483647 h 361"/>
                <a:gd name="T70" fmla="*/ 2147483647 w 380"/>
                <a:gd name="T71" fmla="*/ 2147483647 h 361"/>
                <a:gd name="T72" fmla="*/ 2147483647 w 380"/>
                <a:gd name="T73" fmla="*/ 2147483647 h 361"/>
                <a:gd name="T74" fmla="*/ 2147483647 w 380"/>
                <a:gd name="T75" fmla="*/ 2147483647 h 361"/>
                <a:gd name="T76" fmla="*/ 2147483647 w 380"/>
                <a:gd name="T77" fmla="*/ 2147483647 h 361"/>
                <a:gd name="T78" fmla="*/ 2147483647 w 380"/>
                <a:gd name="T79" fmla="*/ 2147483647 h 361"/>
                <a:gd name="T80" fmla="*/ 2147483647 w 380"/>
                <a:gd name="T81" fmla="*/ 2147483647 h 361"/>
                <a:gd name="T82" fmla="*/ 2147483647 w 380"/>
                <a:gd name="T83" fmla="*/ 2147483647 h 361"/>
                <a:gd name="T84" fmla="*/ 0 w 380"/>
                <a:gd name="T85" fmla="*/ 0 h 361"/>
                <a:gd name="T86" fmla="*/ 2147483647 w 380"/>
                <a:gd name="T87" fmla="*/ 0 h 361"/>
                <a:gd name="T88" fmla="*/ 2147483647 w 380"/>
                <a:gd name="T89" fmla="*/ 2147483647 h 36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80" h="361">
                  <a:moveTo>
                    <a:pt x="380" y="84"/>
                  </a:moveTo>
                  <a:lnTo>
                    <a:pt x="380" y="84"/>
                  </a:lnTo>
                  <a:lnTo>
                    <a:pt x="378" y="83"/>
                  </a:lnTo>
                  <a:lnTo>
                    <a:pt x="370" y="80"/>
                  </a:lnTo>
                  <a:lnTo>
                    <a:pt x="355" y="76"/>
                  </a:lnTo>
                  <a:lnTo>
                    <a:pt x="347" y="75"/>
                  </a:lnTo>
                  <a:lnTo>
                    <a:pt x="338" y="75"/>
                  </a:lnTo>
                  <a:lnTo>
                    <a:pt x="164" y="75"/>
                  </a:lnTo>
                  <a:lnTo>
                    <a:pt x="164" y="161"/>
                  </a:lnTo>
                  <a:lnTo>
                    <a:pt x="303" y="161"/>
                  </a:lnTo>
                  <a:lnTo>
                    <a:pt x="322" y="161"/>
                  </a:lnTo>
                  <a:lnTo>
                    <a:pt x="336" y="158"/>
                  </a:lnTo>
                  <a:lnTo>
                    <a:pt x="350" y="155"/>
                  </a:lnTo>
                  <a:lnTo>
                    <a:pt x="350" y="240"/>
                  </a:lnTo>
                  <a:lnTo>
                    <a:pt x="346" y="239"/>
                  </a:lnTo>
                  <a:lnTo>
                    <a:pt x="336" y="237"/>
                  </a:lnTo>
                  <a:lnTo>
                    <a:pt x="322" y="234"/>
                  </a:lnTo>
                  <a:lnTo>
                    <a:pt x="303" y="233"/>
                  </a:lnTo>
                  <a:lnTo>
                    <a:pt x="164" y="233"/>
                  </a:lnTo>
                  <a:lnTo>
                    <a:pt x="164" y="321"/>
                  </a:lnTo>
                  <a:lnTo>
                    <a:pt x="164" y="331"/>
                  </a:lnTo>
                  <a:lnTo>
                    <a:pt x="165" y="338"/>
                  </a:lnTo>
                  <a:lnTo>
                    <a:pt x="169" y="351"/>
                  </a:lnTo>
                  <a:lnTo>
                    <a:pt x="172" y="358"/>
                  </a:lnTo>
                  <a:lnTo>
                    <a:pt x="173" y="361"/>
                  </a:lnTo>
                  <a:lnTo>
                    <a:pt x="0" y="361"/>
                  </a:lnTo>
                  <a:lnTo>
                    <a:pt x="1" y="358"/>
                  </a:lnTo>
                  <a:lnTo>
                    <a:pt x="4" y="351"/>
                  </a:lnTo>
                  <a:lnTo>
                    <a:pt x="8" y="338"/>
                  </a:lnTo>
                  <a:lnTo>
                    <a:pt x="9" y="331"/>
                  </a:lnTo>
                  <a:lnTo>
                    <a:pt x="10" y="321"/>
                  </a:lnTo>
                  <a:lnTo>
                    <a:pt x="10" y="40"/>
                  </a:lnTo>
                  <a:lnTo>
                    <a:pt x="9" y="31"/>
                  </a:lnTo>
                  <a:lnTo>
                    <a:pt x="8" y="23"/>
                  </a:lnTo>
                  <a:lnTo>
                    <a:pt x="7" y="15"/>
                  </a:lnTo>
                  <a:lnTo>
                    <a:pt x="4" y="9"/>
                  </a:lnTo>
                  <a:lnTo>
                    <a:pt x="1" y="2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7860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91062560-FE8F-489D-A798-57D7CF07D1F5}"/>
              </a:ext>
            </a:extLst>
          </p:cNvPr>
          <p:cNvGrpSpPr/>
          <p:nvPr/>
        </p:nvGrpSpPr>
        <p:grpSpPr>
          <a:xfrm>
            <a:off x="0" y="1323599"/>
            <a:ext cx="12192000" cy="5534401"/>
            <a:chOff x="0" y="1017236"/>
            <a:chExt cx="5482786" cy="3901100"/>
          </a:xfrm>
        </p:grpSpPr>
        <p:sp>
          <p:nvSpPr>
            <p:cNvPr id="3" name="7 Rectángulo">
              <a:extLst>
                <a:ext uri="{FF2B5EF4-FFF2-40B4-BE49-F238E27FC236}">
                  <a16:creationId xmlns:a16="http://schemas.microsoft.com/office/drawing/2014/main" id="{000B1994-764A-4111-A8DF-D6098293B5B7}"/>
                </a:ext>
              </a:extLst>
            </p:cNvPr>
            <p:cNvSpPr/>
            <p:nvPr/>
          </p:nvSpPr>
          <p:spPr bwMode="auto">
            <a:xfrm>
              <a:off x="0" y="1017236"/>
              <a:ext cx="2741393" cy="1950550"/>
            </a:xfrm>
            <a:prstGeom prst="rect">
              <a:avLst/>
            </a:prstGeom>
            <a:solidFill>
              <a:srgbClr val="0451E4"/>
            </a:solidFill>
            <a:ln>
              <a:noFill/>
            </a:ln>
          </p:spPr>
          <p:txBody>
            <a:bodyPr rtlCol="0" anchor="ctr"/>
            <a:lstStyle/>
            <a:p>
              <a:pPr marL="0" marR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27 Rectángulo">
              <a:extLst>
                <a:ext uri="{FF2B5EF4-FFF2-40B4-BE49-F238E27FC236}">
                  <a16:creationId xmlns:a16="http://schemas.microsoft.com/office/drawing/2014/main" id="{C9DC8034-B1E3-4C67-A806-281A4596C2A6}"/>
                </a:ext>
              </a:extLst>
            </p:cNvPr>
            <p:cNvSpPr/>
            <p:nvPr/>
          </p:nvSpPr>
          <p:spPr bwMode="auto">
            <a:xfrm>
              <a:off x="2741393" y="1017236"/>
              <a:ext cx="2741393" cy="1950550"/>
            </a:xfrm>
            <a:prstGeom prst="rect">
              <a:avLst/>
            </a:prstGeom>
            <a:solidFill>
              <a:srgbClr val="1D67FB"/>
            </a:solidFill>
            <a:ln>
              <a:noFill/>
            </a:ln>
          </p:spPr>
          <p:txBody>
            <a:bodyPr rtlCol="0" anchor="ctr"/>
            <a:lstStyle/>
            <a:p>
              <a:pPr marL="0" marR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28 Rectángulo">
              <a:extLst>
                <a:ext uri="{FF2B5EF4-FFF2-40B4-BE49-F238E27FC236}">
                  <a16:creationId xmlns:a16="http://schemas.microsoft.com/office/drawing/2014/main" id="{181C206F-AB16-45C1-B77A-4375314E8F8A}"/>
                </a:ext>
              </a:extLst>
            </p:cNvPr>
            <p:cNvSpPr/>
            <p:nvPr/>
          </p:nvSpPr>
          <p:spPr bwMode="auto">
            <a:xfrm>
              <a:off x="0" y="2967786"/>
              <a:ext cx="2741393" cy="1950550"/>
            </a:xfrm>
            <a:prstGeom prst="rect">
              <a:avLst/>
            </a:prstGeom>
            <a:solidFill>
              <a:srgbClr val="15A7BB"/>
            </a:solidFill>
            <a:ln>
              <a:noFill/>
            </a:ln>
          </p:spPr>
          <p:txBody>
            <a:bodyPr rtlCol="0" anchor="ctr"/>
            <a:lstStyle/>
            <a:p>
              <a:pPr marL="0" marR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30 Rectángulo">
              <a:extLst>
                <a:ext uri="{FF2B5EF4-FFF2-40B4-BE49-F238E27FC236}">
                  <a16:creationId xmlns:a16="http://schemas.microsoft.com/office/drawing/2014/main" id="{8BB39EFC-AF39-4E7E-B38F-B3FFA06E45BA}"/>
                </a:ext>
              </a:extLst>
            </p:cNvPr>
            <p:cNvSpPr/>
            <p:nvPr/>
          </p:nvSpPr>
          <p:spPr bwMode="auto">
            <a:xfrm>
              <a:off x="2741393" y="2967786"/>
              <a:ext cx="2741393" cy="1950550"/>
            </a:xfrm>
            <a:prstGeom prst="rect">
              <a:avLst/>
            </a:prstGeom>
            <a:solidFill>
              <a:srgbClr val="17BDD3"/>
            </a:solidFill>
            <a:ln>
              <a:noFill/>
            </a:ln>
          </p:spPr>
          <p:txBody>
            <a:bodyPr rtlCol="0" anchor="ctr"/>
            <a:lstStyle/>
            <a:p>
              <a:pPr marL="0" marR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8420927A-EF41-4A32-981B-9E11B26A04C0}"/>
              </a:ext>
            </a:extLst>
          </p:cNvPr>
          <p:cNvGrpSpPr/>
          <p:nvPr/>
        </p:nvGrpSpPr>
        <p:grpSpPr>
          <a:xfrm>
            <a:off x="6620992" y="1495618"/>
            <a:ext cx="4647083" cy="1830140"/>
            <a:chOff x="307277" y="2043780"/>
            <a:chExt cx="3727227" cy="1931449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3C99AD40-EC81-4F4A-A34E-00BD383D9B1C}"/>
                </a:ext>
              </a:extLst>
            </p:cNvPr>
            <p:cNvSpPr txBox="1"/>
            <p:nvPr/>
          </p:nvSpPr>
          <p:spPr>
            <a:xfrm>
              <a:off x="307277" y="2043780"/>
              <a:ext cx="3550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Oportunidades</a:t>
              </a:r>
            </a:p>
          </p:txBody>
        </p:sp>
        <p:sp>
          <p:nvSpPr>
            <p:cNvPr id="10" name="CuadroTexto 8">
              <a:extLst>
                <a:ext uri="{FF2B5EF4-FFF2-40B4-BE49-F238E27FC236}">
                  <a16:creationId xmlns:a16="http://schemas.microsoft.com/office/drawing/2014/main" id="{DA399578-F893-4765-998E-19EFC098D579}"/>
                </a:ext>
              </a:extLst>
            </p:cNvPr>
            <p:cNvSpPr txBox="1"/>
            <p:nvPr/>
          </p:nvSpPr>
          <p:spPr>
            <a:xfrm>
              <a:off x="307277" y="2518420"/>
              <a:ext cx="3727227" cy="1456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Bef>
                  <a:spcPts val="400"/>
                </a:spcBef>
                <a:buFont typeface="Courier New" panose="02070309020205020404" pitchFamily="49" charset="0"/>
                <a:buChar char="o"/>
              </a:pPr>
              <a:r>
                <a:rPr lang="es-E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Transporte y distribución a granel</a:t>
              </a:r>
            </a:p>
            <a:p>
              <a:pPr marL="171450" indent="-171450">
                <a:spcBef>
                  <a:spcPts val="400"/>
                </a:spcBef>
                <a:buFont typeface="Courier New" panose="02070309020205020404" pitchFamily="49" charset="0"/>
                <a:buChar char="o"/>
              </a:pPr>
              <a:r>
                <a:rPr lang="es-E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Reducción consumo polímero</a:t>
              </a:r>
            </a:p>
            <a:p>
              <a:pPr marL="628650" lvl="1" indent="-171450">
                <a:spcBef>
                  <a:spcPts val="400"/>
                </a:spcBef>
                <a:buFont typeface="Wingdings" panose="05000000000000000000" pitchFamily="2" charset="2"/>
                <a:buChar char="ü"/>
              </a:pPr>
              <a:r>
                <a:rPr lang="es-E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Alternancia Polímero Agua</a:t>
              </a:r>
            </a:p>
            <a:p>
              <a:pPr marL="628650" lvl="1" indent="-171450">
                <a:spcBef>
                  <a:spcPts val="400"/>
                </a:spcBef>
                <a:buFont typeface="Wingdings" panose="05000000000000000000" pitchFamily="2" charset="2"/>
                <a:buChar char="ü"/>
              </a:pPr>
              <a:r>
                <a:rPr lang="es-E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Alternancia Polímero y cierre</a:t>
              </a:r>
            </a:p>
            <a:p>
              <a:pPr marL="171450" indent="-171450">
                <a:spcBef>
                  <a:spcPts val="400"/>
                </a:spcBef>
                <a:buFont typeface="Courier New" panose="02070309020205020404" pitchFamily="49" charset="0"/>
                <a:buChar char="o"/>
              </a:pPr>
              <a:r>
                <a:rPr lang="es-E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Reducción Saturación Residual (Piloto Surfactantes)</a:t>
              </a:r>
            </a:p>
            <a:p>
              <a:pPr marL="171450" indent="-171450">
                <a:spcBef>
                  <a:spcPts val="400"/>
                </a:spcBef>
                <a:buFont typeface="Courier New" panose="02070309020205020404" pitchFamily="49" charset="0"/>
                <a:buChar char="o"/>
              </a:pPr>
              <a:r>
                <a:rPr lang="es-E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EOR en crudos pesados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43FE9CE0-3A46-4506-B030-84B8CBD6FDDC}"/>
              </a:ext>
            </a:extLst>
          </p:cNvPr>
          <p:cNvGrpSpPr/>
          <p:nvPr/>
        </p:nvGrpSpPr>
        <p:grpSpPr>
          <a:xfrm>
            <a:off x="428034" y="4285218"/>
            <a:ext cx="5337811" cy="1804605"/>
            <a:chOff x="297406" y="2202544"/>
            <a:chExt cx="3727227" cy="1904501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FFBA5EAF-537D-45D8-8B5A-D825F5FB9E0C}"/>
                </a:ext>
              </a:extLst>
            </p:cNvPr>
            <p:cNvSpPr txBox="1"/>
            <p:nvPr/>
          </p:nvSpPr>
          <p:spPr>
            <a:xfrm>
              <a:off x="307278" y="2202544"/>
              <a:ext cx="3550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Desafíos</a:t>
              </a:r>
            </a:p>
          </p:txBody>
        </p:sp>
        <p:sp>
          <p:nvSpPr>
            <p:cNvPr id="13" name="CuadroTexto 8">
              <a:extLst>
                <a:ext uri="{FF2B5EF4-FFF2-40B4-BE49-F238E27FC236}">
                  <a16:creationId xmlns:a16="http://schemas.microsoft.com/office/drawing/2014/main" id="{E43F4FD1-0449-4FC7-96D5-1A039134B432}"/>
                </a:ext>
              </a:extLst>
            </p:cNvPr>
            <p:cNvSpPr txBox="1"/>
            <p:nvPr/>
          </p:nvSpPr>
          <p:spPr>
            <a:xfrm>
              <a:off x="297406" y="2650236"/>
              <a:ext cx="3727227" cy="1456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Bef>
                  <a:spcPts val="400"/>
                </a:spcBef>
                <a:buFont typeface="Courier New" panose="02070309020205020404" pitchFamily="49" charset="0"/>
                <a:buChar char="o"/>
              </a:pPr>
              <a:r>
                <a:rPr lang="es-E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Costos de fabricación nacional</a:t>
              </a:r>
            </a:p>
            <a:p>
              <a:pPr marL="171450" indent="-171450">
                <a:spcBef>
                  <a:spcPts val="400"/>
                </a:spcBef>
                <a:buFont typeface="Courier New" panose="02070309020205020404" pitchFamily="49" charset="0"/>
                <a:buChar char="o"/>
              </a:pPr>
              <a:r>
                <a:rPr lang="es-E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Costos para desmovilizar e instalar PIU entre proyectos</a:t>
              </a:r>
            </a:p>
            <a:p>
              <a:pPr marL="171450" indent="-171450">
                <a:spcBef>
                  <a:spcPts val="400"/>
                </a:spcBef>
                <a:buFont typeface="Courier New" panose="02070309020205020404" pitchFamily="49" charset="0"/>
                <a:buChar char="o"/>
              </a:pPr>
              <a:r>
                <a:rPr lang="es-E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Abastecimiento y logística</a:t>
              </a:r>
            </a:p>
            <a:p>
              <a:pPr marL="171450" indent="-171450">
                <a:spcBef>
                  <a:spcPts val="400"/>
                </a:spcBef>
                <a:buFont typeface="Courier New" panose="02070309020205020404" pitchFamily="49" charset="0"/>
                <a:buChar char="o"/>
              </a:pPr>
              <a:r>
                <a:rPr lang="es-E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Tratamiento de la producción</a:t>
              </a:r>
            </a:p>
            <a:p>
              <a:pPr marL="628650" lvl="1" indent="-171450">
                <a:spcBef>
                  <a:spcPts val="400"/>
                </a:spcBef>
                <a:buFont typeface="Wingdings" panose="05000000000000000000" pitchFamily="2" charset="2"/>
                <a:buChar char="q"/>
              </a:pPr>
              <a:r>
                <a:rPr lang="es-E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Residual de polímero</a:t>
              </a:r>
            </a:p>
            <a:p>
              <a:pPr marL="628650" lvl="1" indent="-171450">
                <a:spcBef>
                  <a:spcPts val="400"/>
                </a:spcBef>
                <a:buFont typeface="Wingdings" panose="05000000000000000000" pitchFamily="2" charset="2"/>
                <a:buChar char="q"/>
              </a:pPr>
              <a:r>
                <a:rPr lang="es-E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Movimiento de solidos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6976363-1DBC-497A-A596-6982D3F16FAB}"/>
              </a:ext>
            </a:extLst>
          </p:cNvPr>
          <p:cNvGrpSpPr/>
          <p:nvPr/>
        </p:nvGrpSpPr>
        <p:grpSpPr>
          <a:xfrm>
            <a:off x="6642763" y="4243959"/>
            <a:ext cx="4911928" cy="1600216"/>
            <a:chOff x="307278" y="2202544"/>
            <a:chExt cx="3732372" cy="1688798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293CF5C7-F5D9-4A79-8B6F-6CB1AD46C036}"/>
                </a:ext>
              </a:extLst>
            </p:cNvPr>
            <p:cNvSpPr txBox="1"/>
            <p:nvPr/>
          </p:nvSpPr>
          <p:spPr>
            <a:xfrm>
              <a:off x="307278" y="2202544"/>
              <a:ext cx="3550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Amenazas</a:t>
              </a:r>
            </a:p>
          </p:txBody>
        </p:sp>
        <p:sp>
          <p:nvSpPr>
            <p:cNvPr id="16" name="CuadroTexto 8">
              <a:extLst>
                <a:ext uri="{FF2B5EF4-FFF2-40B4-BE49-F238E27FC236}">
                  <a16:creationId xmlns:a16="http://schemas.microsoft.com/office/drawing/2014/main" id="{CC5F1D98-3AF5-46BF-B6B4-8DF4E164CD60}"/>
                </a:ext>
              </a:extLst>
            </p:cNvPr>
            <p:cNvSpPr txBox="1"/>
            <p:nvPr/>
          </p:nvSpPr>
          <p:spPr>
            <a:xfrm>
              <a:off x="312423" y="2670495"/>
              <a:ext cx="3727227" cy="122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Bef>
                  <a:spcPts val="400"/>
                </a:spcBef>
                <a:buFont typeface="Courier New" panose="02070309020205020404" pitchFamily="49" charset="0"/>
                <a:buChar char="o"/>
              </a:pPr>
              <a:r>
                <a:rPr lang="es-E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Volatilidad del precio del polímero</a:t>
              </a:r>
            </a:p>
            <a:p>
              <a:pPr marL="171450" indent="-171450">
                <a:spcBef>
                  <a:spcPts val="400"/>
                </a:spcBef>
                <a:buFont typeface="Courier New" panose="02070309020205020404" pitchFamily="49" charset="0"/>
                <a:buChar char="o"/>
              </a:pPr>
              <a:r>
                <a:rPr lang="es-E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Costos de Logística Internacional</a:t>
              </a:r>
            </a:p>
            <a:p>
              <a:pPr marL="171450" indent="-171450">
                <a:spcBef>
                  <a:spcPts val="400"/>
                </a:spcBef>
                <a:buFont typeface="Courier New" panose="02070309020205020404" pitchFamily="49" charset="0"/>
                <a:buChar char="o"/>
              </a:pPr>
              <a:r>
                <a:rPr lang="es-E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Importación</a:t>
              </a:r>
            </a:p>
            <a:p>
              <a:pPr marL="171450" indent="-171450">
                <a:spcBef>
                  <a:spcPts val="400"/>
                </a:spcBef>
                <a:buFont typeface="Courier New" panose="02070309020205020404" pitchFamily="49" charset="0"/>
                <a:buChar char="o"/>
              </a:pPr>
              <a:r>
                <a:rPr lang="es-E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Corrosión</a:t>
              </a:r>
            </a:p>
            <a:p>
              <a:pPr>
                <a:spcBef>
                  <a:spcPts val="400"/>
                </a:spcBef>
              </a:pPr>
              <a:endParaRPr lang="es-ES" sz="12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E4845DEE-3D66-45EC-B9A2-B066DE18B092}"/>
              </a:ext>
            </a:extLst>
          </p:cNvPr>
          <p:cNvGrpSpPr/>
          <p:nvPr/>
        </p:nvGrpSpPr>
        <p:grpSpPr>
          <a:xfrm>
            <a:off x="470563" y="1456493"/>
            <a:ext cx="5155174" cy="2033930"/>
            <a:chOff x="307277" y="2013375"/>
            <a:chExt cx="3727227" cy="2146520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AD9154E4-A53C-4873-A2EA-1FCDAFFD32DB}"/>
                </a:ext>
              </a:extLst>
            </p:cNvPr>
            <p:cNvSpPr txBox="1"/>
            <p:nvPr/>
          </p:nvSpPr>
          <p:spPr>
            <a:xfrm>
              <a:off x="307277" y="2013375"/>
              <a:ext cx="3550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Fortalezas</a:t>
              </a:r>
            </a:p>
          </p:txBody>
        </p:sp>
        <p:sp>
          <p:nvSpPr>
            <p:cNvPr id="19" name="CuadroTexto 8">
              <a:extLst>
                <a:ext uri="{FF2B5EF4-FFF2-40B4-BE49-F238E27FC236}">
                  <a16:creationId xmlns:a16="http://schemas.microsoft.com/office/drawing/2014/main" id="{D06747CA-D90E-4A2F-849F-E78822CFCE78}"/>
                </a:ext>
              </a:extLst>
            </p:cNvPr>
            <p:cNvSpPr txBox="1"/>
            <p:nvPr/>
          </p:nvSpPr>
          <p:spPr>
            <a:xfrm>
              <a:off x="307277" y="2518420"/>
              <a:ext cx="3727227" cy="164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Bef>
                  <a:spcPts val="400"/>
                </a:spcBef>
                <a:buFont typeface="Courier New" panose="02070309020205020404" pitchFamily="49" charset="0"/>
                <a:buChar char="o"/>
              </a:pPr>
              <a:r>
                <a:rPr lang="es-E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Proyectos de inyección de polímero en etapa de masificación</a:t>
              </a:r>
            </a:p>
            <a:p>
              <a:pPr marL="171450" indent="-171450">
                <a:spcBef>
                  <a:spcPts val="400"/>
                </a:spcBef>
                <a:buFont typeface="Courier New" panose="02070309020205020404" pitchFamily="49" charset="0"/>
                <a:buChar char="o"/>
              </a:pPr>
              <a:r>
                <a:rPr lang="es-E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Capacidad para desplegar múltiples pilotos simultáneamente</a:t>
              </a:r>
            </a:p>
            <a:p>
              <a:pPr marL="171450" indent="-171450">
                <a:spcBef>
                  <a:spcPts val="400"/>
                </a:spcBef>
                <a:buFont typeface="Courier New" panose="02070309020205020404" pitchFamily="49" charset="0"/>
                <a:buChar char="o"/>
              </a:pPr>
              <a:r>
                <a:rPr lang="es-E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Experiencia de nuestros equipos de estudios de subsuelo</a:t>
              </a:r>
            </a:p>
            <a:p>
              <a:pPr marL="171450" indent="-171450">
                <a:spcBef>
                  <a:spcPts val="400"/>
                </a:spcBef>
                <a:buFont typeface="Courier New" panose="02070309020205020404" pitchFamily="49" charset="0"/>
                <a:buChar char="o"/>
              </a:pPr>
              <a:r>
                <a:rPr lang="es-E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Experiencia para operar y mantener </a:t>
              </a:r>
              <a:r>
                <a:rPr lang="es-E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 Alianza con AESA para fabricar próximas PIUs</a:t>
              </a:r>
            </a:p>
            <a:p>
              <a:pPr marL="171450" indent="-171450">
                <a:spcBef>
                  <a:spcPts val="400"/>
                </a:spcBef>
                <a:buFont typeface="Courier New" panose="02070309020205020404" pitchFamily="49" charset="0"/>
                <a:buChar char="o"/>
              </a:pPr>
              <a:r>
                <a:rPr lang="es-E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Acuerdos con provincia</a:t>
              </a:r>
            </a:p>
            <a:p>
              <a:pPr marL="171450" indent="-171450">
                <a:spcBef>
                  <a:spcPts val="400"/>
                </a:spcBef>
                <a:buFont typeface="Courier New" panose="02070309020205020404" pitchFamily="49" charset="0"/>
                <a:buChar char="o"/>
              </a:pPr>
              <a:r>
                <a:rPr lang="es-E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Extracción pozos productores</a:t>
              </a:r>
              <a:endParaRPr lang="es-ES" sz="12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F84D06D-7B86-497A-AB05-4E9CD347D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3489"/>
            <a:ext cx="12192000" cy="400110"/>
          </a:xfrm>
          <a:solidFill>
            <a:schemeClr val="tx1"/>
          </a:solidFill>
        </p:spPr>
        <p:txBody>
          <a:bodyPr wrap="square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buClr>
                <a:srgbClr val="0067A8"/>
              </a:buClr>
              <a:buSzPct val="95000"/>
              <a:buFont typeface="Lucida Grande"/>
            </a:pPr>
            <a:r>
              <a:rPr lang="es-AR" sz="20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FODA</a:t>
            </a:r>
          </a:p>
        </p:txBody>
      </p:sp>
      <p:grpSp>
        <p:nvGrpSpPr>
          <p:cNvPr id="25" name="169 Grupo">
            <a:extLst>
              <a:ext uri="{FF2B5EF4-FFF2-40B4-BE49-F238E27FC236}">
                <a16:creationId xmlns:a16="http://schemas.microsoft.com/office/drawing/2014/main" id="{02151B2B-5625-4E1A-8019-403EB274D73D}"/>
              </a:ext>
            </a:extLst>
          </p:cNvPr>
          <p:cNvGrpSpPr>
            <a:grpSpLocks noChangeAspect="1"/>
          </p:cNvGrpSpPr>
          <p:nvPr/>
        </p:nvGrpSpPr>
        <p:grpSpPr>
          <a:xfrm>
            <a:off x="11410950" y="6447123"/>
            <a:ext cx="658752" cy="163004"/>
            <a:chOff x="363008" y="2848018"/>
            <a:chExt cx="958467" cy="237166"/>
          </a:xfrm>
          <a:solidFill>
            <a:srgbClr val="0451E4"/>
          </a:solidFill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06ACB13B-F1E1-4BAF-BB8D-FED32BCF0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08" y="2848018"/>
              <a:ext cx="343010" cy="237166"/>
            </a:xfrm>
            <a:custGeom>
              <a:avLst/>
              <a:gdLst>
                <a:gd name="T0" fmla="*/ 2147483647 w 524"/>
                <a:gd name="T1" fmla="*/ 0 h 361"/>
                <a:gd name="T2" fmla="*/ 2147483647 w 524"/>
                <a:gd name="T3" fmla="*/ 0 h 361"/>
                <a:gd name="T4" fmla="*/ 2147483647 w 524"/>
                <a:gd name="T5" fmla="*/ 2147483647 h 361"/>
                <a:gd name="T6" fmla="*/ 2147483647 w 524"/>
                <a:gd name="T7" fmla="*/ 2147483647 h 361"/>
                <a:gd name="T8" fmla="*/ 2147483647 w 524"/>
                <a:gd name="T9" fmla="*/ 2147483647 h 361"/>
                <a:gd name="T10" fmla="*/ 2147483647 w 524"/>
                <a:gd name="T11" fmla="*/ 2147483647 h 361"/>
                <a:gd name="T12" fmla="*/ 2147483647 w 524"/>
                <a:gd name="T13" fmla="*/ 2147483647 h 361"/>
                <a:gd name="T14" fmla="*/ 2147483647 w 524"/>
                <a:gd name="T15" fmla="*/ 2147483647 h 361"/>
                <a:gd name="T16" fmla="*/ 2147483647 w 524"/>
                <a:gd name="T17" fmla="*/ 2147483647 h 361"/>
                <a:gd name="T18" fmla="*/ 2147483647 w 524"/>
                <a:gd name="T19" fmla="*/ 2147483647 h 361"/>
                <a:gd name="T20" fmla="*/ 2147483647 w 524"/>
                <a:gd name="T21" fmla="*/ 2147483647 h 361"/>
                <a:gd name="T22" fmla="*/ 2147483647 w 524"/>
                <a:gd name="T23" fmla="*/ 2147483647 h 361"/>
                <a:gd name="T24" fmla="*/ 2147483647 w 524"/>
                <a:gd name="T25" fmla="*/ 2147483647 h 361"/>
                <a:gd name="T26" fmla="*/ 2147483647 w 524"/>
                <a:gd name="T27" fmla="*/ 2147483647 h 361"/>
                <a:gd name="T28" fmla="*/ 2147483647 w 524"/>
                <a:gd name="T29" fmla="*/ 2147483647 h 361"/>
                <a:gd name="T30" fmla="*/ 2147483647 w 524"/>
                <a:gd name="T31" fmla="*/ 2147483647 h 361"/>
                <a:gd name="T32" fmla="*/ 2147483647 w 524"/>
                <a:gd name="T33" fmla="*/ 2147483647 h 361"/>
                <a:gd name="T34" fmla="*/ 2147483647 w 524"/>
                <a:gd name="T35" fmla="*/ 2147483647 h 361"/>
                <a:gd name="T36" fmla="*/ 2147483647 w 524"/>
                <a:gd name="T37" fmla="*/ 2147483647 h 361"/>
                <a:gd name="T38" fmla="*/ 2147483647 w 524"/>
                <a:gd name="T39" fmla="*/ 2147483647 h 361"/>
                <a:gd name="T40" fmla="*/ 2147483647 w 524"/>
                <a:gd name="T41" fmla="*/ 2147483647 h 361"/>
                <a:gd name="T42" fmla="*/ 2147483647 w 524"/>
                <a:gd name="T43" fmla="*/ 2147483647 h 361"/>
                <a:gd name="T44" fmla="*/ 2147483647 w 524"/>
                <a:gd name="T45" fmla="*/ 2147483647 h 361"/>
                <a:gd name="T46" fmla="*/ 2147483647 w 524"/>
                <a:gd name="T47" fmla="*/ 2147483647 h 361"/>
                <a:gd name="T48" fmla="*/ 2147483647 w 524"/>
                <a:gd name="T49" fmla="*/ 2147483647 h 361"/>
                <a:gd name="T50" fmla="*/ 2147483647 w 524"/>
                <a:gd name="T51" fmla="*/ 2147483647 h 361"/>
                <a:gd name="T52" fmla="*/ 2147483647 w 524"/>
                <a:gd name="T53" fmla="*/ 2147483647 h 361"/>
                <a:gd name="T54" fmla="*/ 2147483647 w 524"/>
                <a:gd name="T55" fmla="*/ 2147483647 h 361"/>
                <a:gd name="T56" fmla="*/ 2147483647 w 524"/>
                <a:gd name="T57" fmla="*/ 2147483647 h 361"/>
                <a:gd name="T58" fmla="*/ 0 w 524"/>
                <a:gd name="T59" fmla="*/ 0 h 361"/>
                <a:gd name="T60" fmla="*/ 2147483647 w 524"/>
                <a:gd name="T61" fmla="*/ 0 h 361"/>
                <a:gd name="T62" fmla="*/ 2147483647 w 524"/>
                <a:gd name="T63" fmla="*/ 0 h 361"/>
                <a:gd name="T64" fmla="*/ 2147483647 w 524"/>
                <a:gd name="T65" fmla="*/ 2147483647 h 361"/>
                <a:gd name="T66" fmla="*/ 2147483647 w 524"/>
                <a:gd name="T67" fmla="*/ 2147483647 h 361"/>
                <a:gd name="T68" fmla="*/ 2147483647 w 524"/>
                <a:gd name="T69" fmla="*/ 2147483647 h 361"/>
                <a:gd name="T70" fmla="*/ 2147483647 w 524"/>
                <a:gd name="T71" fmla="*/ 2147483647 h 361"/>
                <a:gd name="T72" fmla="*/ 2147483647 w 524"/>
                <a:gd name="T73" fmla="*/ 2147483647 h 361"/>
                <a:gd name="T74" fmla="*/ 2147483647 w 524"/>
                <a:gd name="T75" fmla="*/ 2147483647 h 361"/>
                <a:gd name="T76" fmla="*/ 2147483647 w 524"/>
                <a:gd name="T77" fmla="*/ 2147483647 h 361"/>
                <a:gd name="T78" fmla="*/ 2147483647 w 524"/>
                <a:gd name="T79" fmla="*/ 2147483647 h 361"/>
                <a:gd name="T80" fmla="*/ 2147483647 w 524"/>
                <a:gd name="T81" fmla="*/ 2147483647 h 361"/>
                <a:gd name="T82" fmla="*/ 2147483647 w 524"/>
                <a:gd name="T83" fmla="*/ 0 h 361"/>
                <a:gd name="T84" fmla="*/ 2147483647 w 52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24" h="361">
                  <a:moveTo>
                    <a:pt x="524" y="0"/>
                  </a:moveTo>
                  <a:lnTo>
                    <a:pt x="524" y="0"/>
                  </a:lnTo>
                  <a:lnTo>
                    <a:pt x="520" y="2"/>
                  </a:lnTo>
                  <a:lnTo>
                    <a:pt x="511" y="8"/>
                  </a:lnTo>
                  <a:lnTo>
                    <a:pt x="498" y="20"/>
                  </a:lnTo>
                  <a:lnTo>
                    <a:pt x="488" y="28"/>
                  </a:lnTo>
                  <a:lnTo>
                    <a:pt x="480" y="39"/>
                  </a:lnTo>
                  <a:lnTo>
                    <a:pt x="338" y="215"/>
                  </a:lnTo>
                  <a:lnTo>
                    <a:pt x="338" y="320"/>
                  </a:lnTo>
                  <a:lnTo>
                    <a:pt x="338" y="330"/>
                  </a:lnTo>
                  <a:lnTo>
                    <a:pt x="340" y="338"/>
                  </a:lnTo>
                  <a:lnTo>
                    <a:pt x="344" y="351"/>
                  </a:lnTo>
                  <a:lnTo>
                    <a:pt x="348" y="358"/>
                  </a:lnTo>
                  <a:lnTo>
                    <a:pt x="349" y="361"/>
                  </a:lnTo>
                  <a:lnTo>
                    <a:pt x="174" y="361"/>
                  </a:lnTo>
                  <a:lnTo>
                    <a:pt x="177" y="358"/>
                  </a:lnTo>
                  <a:lnTo>
                    <a:pt x="180" y="351"/>
                  </a:lnTo>
                  <a:lnTo>
                    <a:pt x="184" y="338"/>
                  </a:lnTo>
                  <a:lnTo>
                    <a:pt x="185" y="330"/>
                  </a:lnTo>
                  <a:lnTo>
                    <a:pt x="185" y="320"/>
                  </a:lnTo>
                  <a:lnTo>
                    <a:pt x="185" y="215"/>
                  </a:lnTo>
                  <a:lnTo>
                    <a:pt x="46" y="40"/>
                  </a:lnTo>
                  <a:lnTo>
                    <a:pt x="36" y="30"/>
                  </a:lnTo>
                  <a:lnTo>
                    <a:pt x="28" y="21"/>
                  </a:lnTo>
                  <a:lnTo>
                    <a:pt x="13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178" y="0"/>
                  </a:lnTo>
                  <a:lnTo>
                    <a:pt x="182" y="13"/>
                  </a:lnTo>
                  <a:lnTo>
                    <a:pt x="190" y="27"/>
                  </a:lnTo>
                  <a:lnTo>
                    <a:pt x="202" y="46"/>
                  </a:lnTo>
                  <a:lnTo>
                    <a:pt x="261" y="137"/>
                  </a:lnTo>
                  <a:lnTo>
                    <a:pt x="263" y="137"/>
                  </a:lnTo>
                  <a:lnTo>
                    <a:pt x="323" y="46"/>
                  </a:lnTo>
                  <a:lnTo>
                    <a:pt x="334" y="27"/>
                  </a:lnTo>
                  <a:lnTo>
                    <a:pt x="341" y="13"/>
                  </a:lnTo>
                  <a:lnTo>
                    <a:pt x="347" y="0"/>
                  </a:lnTo>
                  <a:lnTo>
                    <a:pt x="5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A75CEF02-C439-49EA-9144-893105E2EA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5219" y="2848018"/>
              <a:ext cx="282248" cy="237166"/>
            </a:xfrm>
            <a:custGeom>
              <a:avLst/>
              <a:gdLst>
                <a:gd name="T0" fmla="*/ 0 w 431"/>
                <a:gd name="T1" fmla="*/ 0 h 361"/>
                <a:gd name="T2" fmla="*/ 2147483647 w 431"/>
                <a:gd name="T3" fmla="*/ 2147483647 h 361"/>
                <a:gd name="T4" fmla="*/ 2147483647 w 431"/>
                <a:gd name="T5" fmla="*/ 2147483647 h 361"/>
                <a:gd name="T6" fmla="*/ 2147483647 w 431"/>
                <a:gd name="T7" fmla="*/ 2147483647 h 361"/>
                <a:gd name="T8" fmla="*/ 2147483647 w 431"/>
                <a:gd name="T9" fmla="*/ 2147483647 h 361"/>
                <a:gd name="T10" fmla="*/ 2147483647 w 431"/>
                <a:gd name="T11" fmla="*/ 2147483647 h 361"/>
                <a:gd name="T12" fmla="*/ 2147483647 w 431"/>
                <a:gd name="T13" fmla="*/ 2147483647 h 361"/>
                <a:gd name="T14" fmla="*/ 0 w 431"/>
                <a:gd name="T15" fmla="*/ 2147483647 h 361"/>
                <a:gd name="T16" fmla="*/ 2147483647 w 431"/>
                <a:gd name="T17" fmla="*/ 2147483647 h 361"/>
                <a:gd name="T18" fmla="*/ 2147483647 w 431"/>
                <a:gd name="T19" fmla="*/ 2147483647 h 361"/>
                <a:gd name="T20" fmla="*/ 2147483647 w 431"/>
                <a:gd name="T21" fmla="*/ 2147483647 h 361"/>
                <a:gd name="T22" fmla="*/ 2147483647 w 431"/>
                <a:gd name="T23" fmla="*/ 2147483647 h 361"/>
                <a:gd name="T24" fmla="*/ 2147483647 w 431"/>
                <a:gd name="T25" fmla="*/ 2147483647 h 361"/>
                <a:gd name="T26" fmla="*/ 2147483647 w 431"/>
                <a:gd name="T27" fmla="*/ 2147483647 h 361"/>
                <a:gd name="T28" fmla="*/ 2147483647 w 431"/>
                <a:gd name="T29" fmla="*/ 2147483647 h 361"/>
                <a:gd name="T30" fmla="*/ 2147483647 w 431"/>
                <a:gd name="T31" fmla="*/ 2147483647 h 361"/>
                <a:gd name="T32" fmla="*/ 2147483647 w 431"/>
                <a:gd name="T33" fmla="*/ 2147483647 h 361"/>
                <a:gd name="T34" fmla="*/ 2147483647 w 431"/>
                <a:gd name="T35" fmla="*/ 2147483647 h 361"/>
                <a:gd name="T36" fmla="*/ 2147483647 w 431"/>
                <a:gd name="T37" fmla="*/ 2147483647 h 361"/>
                <a:gd name="T38" fmla="*/ 2147483647 w 431"/>
                <a:gd name="T39" fmla="*/ 2147483647 h 361"/>
                <a:gd name="T40" fmla="*/ 2147483647 w 431"/>
                <a:gd name="T41" fmla="*/ 2147483647 h 361"/>
                <a:gd name="T42" fmla="*/ 2147483647 w 431"/>
                <a:gd name="T43" fmla="*/ 2147483647 h 361"/>
                <a:gd name="T44" fmla="*/ 2147483647 w 431"/>
                <a:gd name="T45" fmla="*/ 2147483647 h 361"/>
                <a:gd name="T46" fmla="*/ 2147483647 w 431"/>
                <a:gd name="T47" fmla="*/ 2147483647 h 361"/>
                <a:gd name="T48" fmla="*/ 2147483647 w 431"/>
                <a:gd name="T49" fmla="*/ 2147483647 h 361"/>
                <a:gd name="T50" fmla="*/ 2147483647 w 431"/>
                <a:gd name="T51" fmla="*/ 2147483647 h 361"/>
                <a:gd name="T52" fmla="*/ 2147483647 w 431"/>
                <a:gd name="T53" fmla="*/ 2147483647 h 361"/>
                <a:gd name="T54" fmla="*/ 2147483647 w 431"/>
                <a:gd name="T55" fmla="*/ 2147483647 h 361"/>
                <a:gd name="T56" fmla="*/ 2147483647 w 431"/>
                <a:gd name="T57" fmla="*/ 2147483647 h 361"/>
                <a:gd name="T58" fmla="*/ 2147483647 w 431"/>
                <a:gd name="T59" fmla="*/ 2147483647 h 361"/>
                <a:gd name="T60" fmla="*/ 2147483647 w 431"/>
                <a:gd name="T61" fmla="*/ 2147483647 h 361"/>
                <a:gd name="T62" fmla="*/ 2147483647 w 431"/>
                <a:gd name="T63" fmla="*/ 2147483647 h 361"/>
                <a:gd name="T64" fmla="*/ 2147483647 w 431"/>
                <a:gd name="T65" fmla="*/ 2147483647 h 361"/>
                <a:gd name="T66" fmla="*/ 2147483647 w 431"/>
                <a:gd name="T67" fmla="*/ 2147483647 h 361"/>
                <a:gd name="T68" fmla="*/ 2147483647 w 431"/>
                <a:gd name="T69" fmla="*/ 2147483647 h 361"/>
                <a:gd name="T70" fmla="*/ 2147483647 w 431"/>
                <a:gd name="T71" fmla="*/ 2147483647 h 361"/>
                <a:gd name="T72" fmla="*/ 2147483647 w 431"/>
                <a:gd name="T73" fmla="*/ 2147483647 h 361"/>
                <a:gd name="T74" fmla="*/ 2147483647 w 431"/>
                <a:gd name="T75" fmla="*/ 2147483647 h 361"/>
                <a:gd name="T76" fmla="*/ 2147483647 w 431"/>
                <a:gd name="T77" fmla="*/ 2147483647 h 361"/>
                <a:gd name="T78" fmla="*/ 2147483647 w 431"/>
                <a:gd name="T79" fmla="*/ 2147483647 h 3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31" h="361">
                  <a:moveTo>
                    <a:pt x="291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11"/>
                  </a:lnTo>
                  <a:lnTo>
                    <a:pt x="9" y="23"/>
                  </a:lnTo>
                  <a:lnTo>
                    <a:pt x="10" y="31"/>
                  </a:lnTo>
                  <a:lnTo>
                    <a:pt x="11" y="40"/>
                  </a:lnTo>
                  <a:lnTo>
                    <a:pt x="11" y="320"/>
                  </a:lnTo>
                  <a:lnTo>
                    <a:pt x="10" y="330"/>
                  </a:lnTo>
                  <a:lnTo>
                    <a:pt x="9" y="338"/>
                  </a:lnTo>
                  <a:lnTo>
                    <a:pt x="8" y="345"/>
                  </a:lnTo>
                  <a:lnTo>
                    <a:pt x="5" y="351"/>
                  </a:lnTo>
                  <a:lnTo>
                    <a:pt x="2" y="358"/>
                  </a:lnTo>
                  <a:lnTo>
                    <a:pt x="0" y="361"/>
                  </a:lnTo>
                  <a:lnTo>
                    <a:pt x="174" y="361"/>
                  </a:lnTo>
                  <a:lnTo>
                    <a:pt x="173" y="358"/>
                  </a:lnTo>
                  <a:lnTo>
                    <a:pt x="170" y="351"/>
                  </a:lnTo>
                  <a:lnTo>
                    <a:pt x="166" y="338"/>
                  </a:lnTo>
                  <a:lnTo>
                    <a:pt x="165" y="330"/>
                  </a:lnTo>
                  <a:lnTo>
                    <a:pt x="164" y="320"/>
                  </a:lnTo>
                  <a:lnTo>
                    <a:pt x="164" y="233"/>
                  </a:lnTo>
                  <a:lnTo>
                    <a:pt x="291" y="233"/>
                  </a:lnTo>
                  <a:lnTo>
                    <a:pt x="305" y="232"/>
                  </a:lnTo>
                  <a:lnTo>
                    <a:pt x="320" y="231"/>
                  </a:lnTo>
                  <a:lnTo>
                    <a:pt x="334" y="228"/>
                  </a:lnTo>
                  <a:lnTo>
                    <a:pt x="347" y="225"/>
                  </a:lnTo>
                  <a:lnTo>
                    <a:pt x="359" y="221"/>
                  </a:lnTo>
                  <a:lnTo>
                    <a:pt x="371" y="217"/>
                  </a:lnTo>
                  <a:lnTo>
                    <a:pt x="381" y="211"/>
                  </a:lnTo>
                  <a:lnTo>
                    <a:pt x="391" y="203"/>
                  </a:lnTo>
                  <a:lnTo>
                    <a:pt x="401" y="195"/>
                  </a:lnTo>
                  <a:lnTo>
                    <a:pt x="408" y="187"/>
                  </a:lnTo>
                  <a:lnTo>
                    <a:pt x="415" y="177"/>
                  </a:lnTo>
                  <a:lnTo>
                    <a:pt x="421" y="167"/>
                  </a:lnTo>
                  <a:lnTo>
                    <a:pt x="426" y="156"/>
                  </a:lnTo>
                  <a:lnTo>
                    <a:pt x="429" y="144"/>
                  </a:lnTo>
                  <a:lnTo>
                    <a:pt x="430" y="131"/>
                  </a:lnTo>
                  <a:lnTo>
                    <a:pt x="431" y="117"/>
                  </a:lnTo>
                  <a:lnTo>
                    <a:pt x="430" y="103"/>
                  </a:lnTo>
                  <a:lnTo>
                    <a:pt x="429" y="90"/>
                  </a:lnTo>
                  <a:lnTo>
                    <a:pt x="426" y="78"/>
                  </a:lnTo>
                  <a:lnTo>
                    <a:pt x="421" y="67"/>
                  </a:lnTo>
                  <a:lnTo>
                    <a:pt x="415" y="57"/>
                  </a:lnTo>
                  <a:lnTo>
                    <a:pt x="409" y="48"/>
                  </a:lnTo>
                  <a:lnTo>
                    <a:pt x="401" y="38"/>
                  </a:lnTo>
                  <a:lnTo>
                    <a:pt x="392" y="31"/>
                  </a:lnTo>
                  <a:lnTo>
                    <a:pt x="383" y="24"/>
                  </a:lnTo>
                  <a:lnTo>
                    <a:pt x="372" y="18"/>
                  </a:lnTo>
                  <a:lnTo>
                    <a:pt x="360" y="12"/>
                  </a:lnTo>
                  <a:lnTo>
                    <a:pt x="347" y="8"/>
                  </a:lnTo>
                  <a:lnTo>
                    <a:pt x="334" y="5"/>
                  </a:lnTo>
                  <a:lnTo>
                    <a:pt x="321" y="2"/>
                  </a:lnTo>
                  <a:lnTo>
                    <a:pt x="305" y="1"/>
                  </a:lnTo>
                  <a:lnTo>
                    <a:pt x="291" y="0"/>
                  </a:lnTo>
                  <a:close/>
                  <a:moveTo>
                    <a:pt x="214" y="168"/>
                  </a:moveTo>
                  <a:lnTo>
                    <a:pt x="165" y="168"/>
                  </a:lnTo>
                  <a:lnTo>
                    <a:pt x="165" y="68"/>
                  </a:lnTo>
                  <a:lnTo>
                    <a:pt x="214" y="68"/>
                  </a:lnTo>
                  <a:lnTo>
                    <a:pt x="227" y="68"/>
                  </a:lnTo>
                  <a:lnTo>
                    <a:pt x="239" y="70"/>
                  </a:lnTo>
                  <a:lnTo>
                    <a:pt x="249" y="74"/>
                  </a:lnTo>
                  <a:lnTo>
                    <a:pt x="259" y="78"/>
                  </a:lnTo>
                  <a:lnTo>
                    <a:pt x="267" y="86"/>
                  </a:lnTo>
                  <a:lnTo>
                    <a:pt x="273" y="94"/>
                  </a:lnTo>
                  <a:lnTo>
                    <a:pt x="277" y="105"/>
                  </a:lnTo>
                  <a:lnTo>
                    <a:pt x="278" y="117"/>
                  </a:lnTo>
                  <a:lnTo>
                    <a:pt x="277" y="130"/>
                  </a:lnTo>
                  <a:lnTo>
                    <a:pt x="272" y="140"/>
                  </a:lnTo>
                  <a:lnTo>
                    <a:pt x="266" y="149"/>
                  </a:lnTo>
                  <a:lnTo>
                    <a:pt x="259" y="156"/>
                  </a:lnTo>
                  <a:lnTo>
                    <a:pt x="249" y="161"/>
                  </a:lnTo>
                  <a:lnTo>
                    <a:pt x="239" y="164"/>
                  </a:lnTo>
                  <a:lnTo>
                    <a:pt x="227" y="167"/>
                  </a:lnTo>
                  <a:lnTo>
                    <a:pt x="214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E0D0DB85-BAE6-406A-80CF-9F2FB5564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548" y="2848018"/>
              <a:ext cx="248927" cy="237166"/>
            </a:xfrm>
            <a:custGeom>
              <a:avLst/>
              <a:gdLst>
                <a:gd name="T0" fmla="*/ 2147483647 w 380"/>
                <a:gd name="T1" fmla="*/ 2147483647 h 361"/>
                <a:gd name="T2" fmla="*/ 2147483647 w 380"/>
                <a:gd name="T3" fmla="*/ 2147483647 h 361"/>
                <a:gd name="T4" fmla="*/ 2147483647 w 380"/>
                <a:gd name="T5" fmla="*/ 2147483647 h 361"/>
                <a:gd name="T6" fmla="*/ 2147483647 w 380"/>
                <a:gd name="T7" fmla="*/ 2147483647 h 361"/>
                <a:gd name="T8" fmla="*/ 2147483647 w 380"/>
                <a:gd name="T9" fmla="*/ 2147483647 h 361"/>
                <a:gd name="T10" fmla="*/ 2147483647 w 380"/>
                <a:gd name="T11" fmla="*/ 2147483647 h 361"/>
                <a:gd name="T12" fmla="*/ 2147483647 w 380"/>
                <a:gd name="T13" fmla="*/ 2147483647 h 361"/>
                <a:gd name="T14" fmla="*/ 2147483647 w 380"/>
                <a:gd name="T15" fmla="*/ 2147483647 h 361"/>
                <a:gd name="T16" fmla="*/ 2147483647 w 380"/>
                <a:gd name="T17" fmla="*/ 2147483647 h 361"/>
                <a:gd name="T18" fmla="*/ 2147483647 w 380"/>
                <a:gd name="T19" fmla="*/ 2147483647 h 361"/>
                <a:gd name="T20" fmla="*/ 2147483647 w 380"/>
                <a:gd name="T21" fmla="*/ 2147483647 h 361"/>
                <a:gd name="T22" fmla="*/ 2147483647 w 380"/>
                <a:gd name="T23" fmla="*/ 2147483647 h 361"/>
                <a:gd name="T24" fmla="*/ 2147483647 w 380"/>
                <a:gd name="T25" fmla="*/ 2147483647 h 361"/>
                <a:gd name="T26" fmla="*/ 2147483647 w 380"/>
                <a:gd name="T27" fmla="*/ 2147483647 h 361"/>
                <a:gd name="T28" fmla="*/ 2147483647 w 380"/>
                <a:gd name="T29" fmla="*/ 2147483647 h 361"/>
                <a:gd name="T30" fmla="*/ 2147483647 w 380"/>
                <a:gd name="T31" fmla="*/ 2147483647 h 361"/>
                <a:gd name="T32" fmla="*/ 2147483647 w 380"/>
                <a:gd name="T33" fmla="*/ 2147483647 h 361"/>
                <a:gd name="T34" fmla="*/ 2147483647 w 380"/>
                <a:gd name="T35" fmla="*/ 2147483647 h 361"/>
                <a:gd name="T36" fmla="*/ 2147483647 w 380"/>
                <a:gd name="T37" fmla="*/ 2147483647 h 361"/>
                <a:gd name="T38" fmla="*/ 2147483647 w 380"/>
                <a:gd name="T39" fmla="*/ 2147483647 h 361"/>
                <a:gd name="T40" fmla="*/ 2147483647 w 380"/>
                <a:gd name="T41" fmla="*/ 2147483647 h 361"/>
                <a:gd name="T42" fmla="*/ 2147483647 w 380"/>
                <a:gd name="T43" fmla="*/ 2147483647 h 361"/>
                <a:gd name="T44" fmla="*/ 2147483647 w 380"/>
                <a:gd name="T45" fmla="*/ 2147483647 h 361"/>
                <a:gd name="T46" fmla="*/ 2147483647 w 380"/>
                <a:gd name="T47" fmla="*/ 2147483647 h 361"/>
                <a:gd name="T48" fmla="*/ 2147483647 w 380"/>
                <a:gd name="T49" fmla="*/ 2147483647 h 361"/>
                <a:gd name="T50" fmla="*/ 2147483647 w 380"/>
                <a:gd name="T51" fmla="*/ 2147483647 h 361"/>
                <a:gd name="T52" fmla="*/ 2147483647 w 380"/>
                <a:gd name="T53" fmla="*/ 2147483647 h 361"/>
                <a:gd name="T54" fmla="*/ 2147483647 w 380"/>
                <a:gd name="T55" fmla="*/ 2147483647 h 361"/>
                <a:gd name="T56" fmla="*/ 0 w 380"/>
                <a:gd name="T57" fmla="*/ 2147483647 h 361"/>
                <a:gd name="T58" fmla="*/ 0 w 380"/>
                <a:gd name="T59" fmla="*/ 2147483647 h 361"/>
                <a:gd name="T60" fmla="*/ 2147483647 w 380"/>
                <a:gd name="T61" fmla="*/ 2147483647 h 361"/>
                <a:gd name="T62" fmla="*/ 2147483647 w 380"/>
                <a:gd name="T63" fmla="*/ 2147483647 h 361"/>
                <a:gd name="T64" fmla="*/ 2147483647 w 380"/>
                <a:gd name="T65" fmla="*/ 2147483647 h 361"/>
                <a:gd name="T66" fmla="*/ 2147483647 w 380"/>
                <a:gd name="T67" fmla="*/ 2147483647 h 361"/>
                <a:gd name="T68" fmla="*/ 2147483647 w 380"/>
                <a:gd name="T69" fmla="*/ 2147483647 h 361"/>
                <a:gd name="T70" fmla="*/ 2147483647 w 380"/>
                <a:gd name="T71" fmla="*/ 2147483647 h 361"/>
                <a:gd name="T72" fmla="*/ 2147483647 w 380"/>
                <a:gd name="T73" fmla="*/ 2147483647 h 361"/>
                <a:gd name="T74" fmla="*/ 2147483647 w 380"/>
                <a:gd name="T75" fmla="*/ 2147483647 h 361"/>
                <a:gd name="T76" fmla="*/ 2147483647 w 380"/>
                <a:gd name="T77" fmla="*/ 2147483647 h 361"/>
                <a:gd name="T78" fmla="*/ 2147483647 w 380"/>
                <a:gd name="T79" fmla="*/ 2147483647 h 361"/>
                <a:gd name="T80" fmla="*/ 2147483647 w 380"/>
                <a:gd name="T81" fmla="*/ 2147483647 h 361"/>
                <a:gd name="T82" fmla="*/ 2147483647 w 380"/>
                <a:gd name="T83" fmla="*/ 2147483647 h 361"/>
                <a:gd name="T84" fmla="*/ 0 w 380"/>
                <a:gd name="T85" fmla="*/ 0 h 361"/>
                <a:gd name="T86" fmla="*/ 2147483647 w 380"/>
                <a:gd name="T87" fmla="*/ 0 h 361"/>
                <a:gd name="T88" fmla="*/ 2147483647 w 380"/>
                <a:gd name="T89" fmla="*/ 2147483647 h 36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80" h="361">
                  <a:moveTo>
                    <a:pt x="380" y="84"/>
                  </a:moveTo>
                  <a:lnTo>
                    <a:pt x="380" y="84"/>
                  </a:lnTo>
                  <a:lnTo>
                    <a:pt x="378" y="83"/>
                  </a:lnTo>
                  <a:lnTo>
                    <a:pt x="370" y="80"/>
                  </a:lnTo>
                  <a:lnTo>
                    <a:pt x="355" y="76"/>
                  </a:lnTo>
                  <a:lnTo>
                    <a:pt x="347" y="75"/>
                  </a:lnTo>
                  <a:lnTo>
                    <a:pt x="338" y="75"/>
                  </a:lnTo>
                  <a:lnTo>
                    <a:pt x="164" y="75"/>
                  </a:lnTo>
                  <a:lnTo>
                    <a:pt x="164" y="161"/>
                  </a:lnTo>
                  <a:lnTo>
                    <a:pt x="303" y="161"/>
                  </a:lnTo>
                  <a:lnTo>
                    <a:pt x="322" y="161"/>
                  </a:lnTo>
                  <a:lnTo>
                    <a:pt x="336" y="158"/>
                  </a:lnTo>
                  <a:lnTo>
                    <a:pt x="350" y="155"/>
                  </a:lnTo>
                  <a:lnTo>
                    <a:pt x="350" y="240"/>
                  </a:lnTo>
                  <a:lnTo>
                    <a:pt x="346" y="239"/>
                  </a:lnTo>
                  <a:lnTo>
                    <a:pt x="336" y="237"/>
                  </a:lnTo>
                  <a:lnTo>
                    <a:pt x="322" y="234"/>
                  </a:lnTo>
                  <a:lnTo>
                    <a:pt x="303" y="233"/>
                  </a:lnTo>
                  <a:lnTo>
                    <a:pt x="164" y="233"/>
                  </a:lnTo>
                  <a:lnTo>
                    <a:pt x="164" y="321"/>
                  </a:lnTo>
                  <a:lnTo>
                    <a:pt x="164" y="331"/>
                  </a:lnTo>
                  <a:lnTo>
                    <a:pt x="165" y="338"/>
                  </a:lnTo>
                  <a:lnTo>
                    <a:pt x="169" y="351"/>
                  </a:lnTo>
                  <a:lnTo>
                    <a:pt x="172" y="358"/>
                  </a:lnTo>
                  <a:lnTo>
                    <a:pt x="173" y="361"/>
                  </a:lnTo>
                  <a:lnTo>
                    <a:pt x="0" y="361"/>
                  </a:lnTo>
                  <a:lnTo>
                    <a:pt x="1" y="358"/>
                  </a:lnTo>
                  <a:lnTo>
                    <a:pt x="4" y="351"/>
                  </a:lnTo>
                  <a:lnTo>
                    <a:pt x="8" y="338"/>
                  </a:lnTo>
                  <a:lnTo>
                    <a:pt x="9" y="331"/>
                  </a:lnTo>
                  <a:lnTo>
                    <a:pt x="10" y="321"/>
                  </a:lnTo>
                  <a:lnTo>
                    <a:pt x="10" y="40"/>
                  </a:lnTo>
                  <a:lnTo>
                    <a:pt x="9" y="31"/>
                  </a:lnTo>
                  <a:lnTo>
                    <a:pt x="8" y="23"/>
                  </a:lnTo>
                  <a:lnTo>
                    <a:pt x="7" y="15"/>
                  </a:lnTo>
                  <a:lnTo>
                    <a:pt x="4" y="9"/>
                  </a:lnTo>
                  <a:lnTo>
                    <a:pt x="1" y="2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9515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B4F16023-A4FA-4B4D-89C9-151C206E5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99" y="1722296"/>
            <a:ext cx="3851778" cy="5135704"/>
          </a:xfrm>
          <a:prstGeom prst="rect">
            <a:avLst/>
          </a:prstGeom>
        </p:spPr>
      </p:pic>
      <p:pic>
        <p:nvPicPr>
          <p:cNvPr id="2053" name="ymail_attachmentId40b586a5-4202-4429-9f96-850726f0ee42">
            <a:extLst>
              <a:ext uri="{FF2B5EF4-FFF2-40B4-BE49-F238E27FC236}">
                <a16:creationId xmlns:a16="http://schemas.microsoft.com/office/drawing/2014/main" id="{A230D6E9-4FAF-4442-90F7-E830E7795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0620" b="15776"/>
          <a:stretch/>
        </p:blipFill>
        <p:spPr bwMode="auto">
          <a:xfrm>
            <a:off x="4295800" y="1302758"/>
            <a:ext cx="4294662" cy="212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n">
            <a:extLst>
              <a:ext uri="{FF2B5EF4-FFF2-40B4-BE49-F238E27FC236}">
                <a16:creationId xmlns:a16="http://schemas.microsoft.com/office/drawing/2014/main" id="{63A0BDC6-417C-43F1-94AC-9C4F44895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3713"/>
          <a:stretch/>
        </p:blipFill>
        <p:spPr bwMode="auto">
          <a:xfrm>
            <a:off x="8147577" y="4015314"/>
            <a:ext cx="4043285" cy="284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E0B749-ECC4-410A-95DB-96F07023E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38" y="899612"/>
            <a:ext cx="12192000" cy="400110"/>
          </a:xfrm>
          <a:solidFill>
            <a:schemeClr val="tx1"/>
          </a:solidFill>
        </p:spPr>
        <p:txBody>
          <a:bodyPr wrap="square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buClr>
                <a:srgbClr val="0067A8"/>
              </a:buClr>
              <a:buSzPct val="95000"/>
              <a:buFont typeface="Lucida Grande"/>
            </a:pPr>
            <a:r>
              <a:rPr lang="es-AR" sz="20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Somos protagonistas</a:t>
            </a:r>
          </a:p>
        </p:txBody>
      </p:sp>
      <p:sp>
        <p:nvSpPr>
          <p:cNvPr id="9" name="Round Same Side Corner Rectangle 28">
            <a:extLst>
              <a:ext uri="{FF2B5EF4-FFF2-40B4-BE49-F238E27FC236}">
                <a16:creationId xmlns:a16="http://schemas.microsoft.com/office/drawing/2014/main" id="{78671AD3-3862-43DB-B377-6096B8FF85F3}"/>
              </a:ext>
            </a:extLst>
          </p:cNvPr>
          <p:cNvSpPr/>
          <p:nvPr/>
        </p:nvSpPr>
        <p:spPr>
          <a:xfrm rot="10800000">
            <a:off x="1138" y="1308830"/>
            <a:ext cx="4294661" cy="5549170"/>
          </a:xfrm>
          <a:prstGeom prst="round2SameRect">
            <a:avLst>
              <a:gd name="adj1" fmla="val 6141"/>
              <a:gd name="adj2" fmla="val 0"/>
            </a:avLst>
          </a:prstGeom>
          <a:solidFill>
            <a:srgbClr val="045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>
              <a:solidFill>
                <a:schemeClr val="bg1"/>
              </a:solidFill>
            </a:endParaRPr>
          </a:p>
        </p:txBody>
      </p:sp>
      <p:sp>
        <p:nvSpPr>
          <p:cNvPr id="10" name="22 Marcador de texto">
            <a:extLst>
              <a:ext uri="{FF2B5EF4-FFF2-40B4-BE49-F238E27FC236}">
                <a16:creationId xmlns:a16="http://schemas.microsoft.com/office/drawing/2014/main" id="{950C5DB4-F17B-4345-AA25-E84148E5FD56}"/>
              </a:ext>
            </a:extLst>
          </p:cNvPr>
          <p:cNvSpPr txBox="1">
            <a:spLocks/>
          </p:cNvSpPr>
          <p:nvPr/>
        </p:nvSpPr>
        <p:spPr>
          <a:xfrm>
            <a:off x="348268" y="2348880"/>
            <a:ext cx="3600400" cy="30243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AR" sz="2000">
                <a:solidFill>
                  <a:schemeClr val="bg1"/>
                </a:solidFill>
              </a:rPr>
              <a:t>Los campos maduros son un desafío, pero también una oportunidad. Con innovación, podemos convertirlos en una fuente de energía sostenible y rentable.</a:t>
            </a:r>
          </a:p>
          <a:p>
            <a:pPr marL="0" indent="0" algn="ctr">
              <a:buNone/>
            </a:pPr>
            <a:r>
              <a:rPr lang="es-AR" sz="2000">
                <a:solidFill>
                  <a:schemeClr val="bg1"/>
                </a:solidFill>
              </a:rPr>
              <a:t>Un camino, donde YPF, como marca su historia, será también protagonista.</a:t>
            </a:r>
          </a:p>
          <a:p>
            <a:pPr marL="0" indent="0" algn="ctr">
              <a:buNone/>
            </a:pPr>
            <a:endParaRPr lang="es-AR" sz="2000">
              <a:solidFill>
                <a:schemeClr val="bg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CAD31FD-276E-42A9-9354-9C6114E769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0917"/>
          <a:stretch/>
        </p:blipFill>
        <p:spPr>
          <a:xfrm>
            <a:off x="7937274" y="1303700"/>
            <a:ext cx="4254726" cy="2842687"/>
          </a:xfrm>
          <a:prstGeom prst="rect">
            <a:avLst/>
          </a:prstGeom>
        </p:spPr>
      </p:pic>
      <p:grpSp>
        <p:nvGrpSpPr>
          <p:cNvPr id="17" name="490 Grupo">
            <a:extLst>
              <a:ext uri="{FF2B5EF4-FFF2-40B4-BE49-F238E27FC236}">
                <a16:creationId xmlns:a16="http://schemas.microsoft.com/office/drawing/2014/main" id="{42B20DC5-EEAE-4605-85B7-FF11379353F8}"/>
              </a:ext>
            </a:extLst>
          </p:cNvPr>
          <p:cNvGrpSpPr>
            <a:grpSpLocks noChangeAspect="1"/>
          </p:cNvGrpSpPr>
          <p:nvPr/>
        </p:nvGrpSpPr>
        <p:grpSpPr>
          <a:xfrm>
            <a:off x="6456040" y="3230851"/>
            <a:ext cx="3280739" cy="1309847"/>
            <a:chOff x="285750" y="2241278"/>
            <a:chExt cx="850900" cy="339725"/>
          </a:xfrm>
        </p:grpSpPr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308BC41-DEA0-4CE2-8B8D-0CD400CBC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241278"/>
              <a:ext cx="850900" cy="339725"/>
            </a:xfrm>
            <a:prstGeom prst="rect">
              <a:avLst/>
            </a:prstGeom>
            <a:solidFill>
              <a:srgbClr val="045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A224253B-71D8-4A8E-B815-833BB29C4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13" y="2327003"/>
              <a:ext cx="247650" cy="168275"/>
            </a:xfrm>
            <a:custGeom>
              <a:avLst/>
              <a:gdLst>
                <a:gd name="T0" fmla="*/ 779 w 779"/>
                <a:gd name="T1" fmla="*/ 0 h 534"/>
                <a:gd name="T2" fmla="*/ 779 w 779"/>
                <a:gd name="T3" fmla="*/ 0 h 534"/>
                <a:gd name="T4" fmla="*/ 774 w 779"/>
                <a:gd name="T5" fmla="*/ 2 h 534"/>
                <a:gd name="T6" fmla="*/ 760 w 779"/>
                <a:gd name="T7" fmla="*/ 10 h 534"/>
                <a:gd name="T8" fmla="*/ 750 w 779"/>
                <a:gd name="T9" fmla="*/ 19 h 534"/>
                <a:gd name="T10" fmla="*/ 740 w 779"/>
                <a:gd name="T11" fmla="*/ 29 h 534"/>
                <a:gd name="T12" fmla="*/ 727 w 779"/>
                <a:gd name="T13" fmla="*/ 42 h 534"/>
                <a:gd name="T14" fmla="*/ 712 w 779"/>
                <a:gd name="T15" fmla="*/ 58 h 534"/>
                <a:gd name="T16" fmla="*/ 502 w 779"/>
                <a:gd name="T17" fmla="*/ 319 h 534"/>
                <a:gd name="T18" fmla="*/ 502 w 779"/>
                <a:gd name="T19" fmla="*/ 475 h 534"/>
                <a:gd name="T20" fmla="*/ 502 w 779"/>
                <a:gd name="T21" fmla="*/ 475 h 534"/>
                <a:gd name="T22" fmla="*/ 503 w 779"/>
                <a:gd name="T23" fmla="*/ 489 h 534"/>
                <a:gd name="T24" fmla="*/ 506 w 779"/>
                <a:gd name="T25" fmla="*/ 501 h 534"/>
                <a:gd name="T26" fmla="*/ 508 w 779"/>
                <a:gd name="T27" fmla="*/ 512 h 534"/>
                <a:gd name="T28" fmla="*/ 510 w 779"/>
                <a:gd name="T29" fmla="*/ 520 h 534"/>
                <a:gd name="T30" fmla="*/ 516 w 779"/>
                <a:gd name="T31" fmla="*/ 531 h 534"/>
                <a:gd name="T32" fmla="*/ 519 w 779"/>
                <a:gd name="T33" fmla="*/ 534 h 534"/>
                <a:gd name="T34" fmla="*/ 259 w 779"/>
                <a:gd name="T35" fmla="*/ 534 h 534"/>
                <a:gd name="T36" fmla="*/ 259 w 779"/>
                <a:gd name="T37" fmla="*/ 534 h 534"/>
                <a:gd name="T38" fmla="*/ 261 w 779"/>
                <a:gd name="T39" fmla="*/ 531 h 534"/>
                <a:gd name="T40" fmla="*/ 266 w 779"/>
                <a:gd name="T41" fmla="*/ 520 h 534"/>
                <a:gd name="T42" fmla="*/ 269 w 779"/>
                <a:gd name="T43" fmla="*/ 512 h 534"/>
                <a:gd name="T44" fmla="*/ 272 w 779"/>
                <a:gd name="T45" fmla="*/ 501 h 534"/>
                <a:gd name="T46" fmla="*/ 274 w 779"/>
                <a:gd name="T47" fmla="*/ 489 h 534"/>
                <a:gd name="T48" fmla="*/ 274 w 779"/>
                <a:gd name="T49" fmla="*/ 475 h 534"/>
                <a:gd name="T50" fmla="*/ 274 w 779"/>
                <a:gd name="T51" fmla="*/ 319 h 534"/>
                <a:gd name="T52" fmla="*/ 66 w 779"/>
                <a:gd name="T53" fmla="*/ 60 h 534"/>
                <a:gd name="T54" fmla="*/ 66 w 779"/>
                <a:gd name="T55" fmla="*/ 60 h 534"/>
                <a:gd name="T56" fmla="*/ 52 w 779"/>
                <a:gd name="T57" fmla="*/ 43 h 534"/>
                <a:gd name="T58" fmla="*/ 40 w 779"/>
                <a:gd name="T59" fmla="*/ 30 h 534"/>
                <a:gd name="T60" fmla="*/ 28 w 779"/>
                <a:gd name="T61" fmla="*/ 20 h 534"/>
                <a:gd name="T62" fmla="*/ 19 w 779"/>
                <a:gd name="T63" fmla="*/ 12 h 534"/>
                <a:gd name="T64" fmla="*/ 5 w 779"/>
                <a:gd name="T65" fmla="*/ 2 h 534"/>
                <a:gd name="T66" fmla="*/ 0 w 779"/>
                <a:gd name="T67" fmla="*/ 0 h 534"/>
                <a:gd name="T68" fmla="*/ 263 w 779"/>
                <a:gd name="T69" fmla="*/ 0 h 534"/>
                <a:gd name="T70" fmla="*/ 263 w 779"/>
                <a:gd name="T71" fmla="*/ 0 h 534"/>
                <a:gd name="T72" fmla="*/ 266 w 779"/>
                <a:gd name="T73" fmla="*/ 5 h 534"/>
                <a:gd name="T74" fmla="*/ 270 w 779"/>
                <a:gd name="T75" fmla="*/ 17 h 534"/>
                <a:gd name="T76" fmla="*/ 282 w 779"/>
                <a:gd name="T77" fmla="*/ 40 h 534"/>
                <a:gd name="T78" fmla="*/ 289 w 779"/>
                <a:gd name="T79" fmla="*/ 53 h 534"/>
                <a:gd name="T80" fmla="*/ 299 w 779"/>
                <a:gd name="T81" fmla="*/ 68 h 534"/>
                <a:gd name="T82" fmla="*/ 387 w 779"/>
                <a:gd name="T83" fmla="*/ 203 h 534"/>
                <a:gd name="T84" fmla="*/ 390 w 779"/>
                <a:gd name="T85" fmla="*/ 203 h 534"/>
                <a:gd name="T86" fmla="*/ 478 w 779"/>
                <a:gd name="T87" fmla="*/ 68 h 534"/>
                <a:gd name="T88" fmla="*/ 478 w 779"/>
                <a:gd name="T89" fmla="*/ 68 h 534"/>
                <a:gd name="T90" fmla="*/ 488 w 779"/>
                <a:gd name="T91" fmla="*/ 53 h 534"/>
                <a:gd name="T92" fmla="*/ 496 w 779"/>
                <a:gd name="T93" fmla="*/ 40 h 534"/>
                <a:gd name="T94" fmla="*/ 507 w 779"/>
                <a:gd name="T95" fmla="*/ 17 h 534"/>
                <a:gd name="T96" fmla="*/ 513 w 779"/>
                <a:gd name="T97" fmla="*/ 5 h 534"/>
                <a:gd name="T98" fmla="*/ 514 w 779"/>
                <a:gd name="T99" fmla="*/ 0 h 534"/>
                <a:gd name="T100" fmla="*/ 779 w 779"/>
                <a:gd name="T101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9" h="534">
                  <a:moveTo>
                    <a:pt x="779" y="0"/>
                  </a:moveTo>
                  <a:lnTo>
                    <a:pt x="779" y="0"/>
                  </a:lnTo>
                  <a:lnTo>
                    <a:pt x="774" y="2"/>
                  </a:lnTo>
                  <a:lnTo>
                    <a:pt x="760" y="10"/>
                  </a:lnTo>
                  <a:lnTo>
                    <a:pt x="750" y="19"/>
                  </a:lnTo>
                  <a:lnTo>
                    <a:pt x="740" y="29"/>
                  </a:lnTo>
                  <a:lnTo>
                    <a:pt x="727" y="42"/>
                  </a:lnTo>
                  <a:lnTo>
                    <a:pt x="712" y="58"/>
                  </a:lnTo>
                  <a:lnTo>
                    <a:pt x="502" y="319"/>
                  </a:lnTo>
                  <a:lnTo>
                    <a:pt x="502" y="475"/>
                  </a:lnTo>
                  <a:lnTo>
                    <a:pt x="502" y="475"/>
                  </a:lnTo>
                  <a:lnTo>
                    <a:pt x="503" y="489"/>
                  </a:lnTo>
                  <a:lnTo>
                    <a:pt x="506" y="501"/>
                  </a:lnTo>
                  <a:lnTo>
                    <a:pt x="508" y="512"/>
                  </a:lnTo>
                  <a:lnTo>
                    <a:pt x="510" y="520"/>
                  </a:lnTo>
                  <a:lnTo>
                    <a:pt x="516" y="531"/>
                  </a:lnTo>
                  <a:lnTo>
                    <a:pt x="519" y="534"/>
                  </a:lnTo>
                  <a:lnTo>
                    <a:pt x="259" y="534"/>
                  </a:lnTo>
                  <a:lnTo>
                    <a:pt x="259" y="534"/>
                  </a:lnTo>
                  <a:lnTo>
                    <a:pt x="261" y="531"/>
                  </a:lnTo>
                  <a:lnTo>
                    <a:pt x="266" y="520"/>
                  </a:lnTo>
                  <a:lnTo>
                    <a:pt x="269" y="512"/>
                  </a:lnTo>
                  <a:lnTo>
                    <a:pt x="272" y="501"/>
                  </a:lnTo>
                  <a:lnTo>
                    <a:pt x="274" y="489"/>
                  </a:lnTo>
                  <a:lnTo>
                    <a:pt x="274" y="475"/>
                  </a:lnTo>
                  <a:lnTo>
                    <a:pt x="274" y="319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52" y="43"/>
                  </a:lnTo>
                  <a:lnTo>
                    <a:pt x="40" y="30"/>
                  </a:lnTo>
                  <a:lnTo>
                    <a:pt x="28" y="20"/>
                  </a:lnTo>
                  <a:lnTo>
                    <a:pt x="19" y="12"/>
                  </a:lnTo>
                  <a:lnTo>
                    <a:pt x="5" y="2"/>
                  </a:lnTo>
                  <a:lnTo>
                    <a:pt x="0" y="0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266" y="5"/>
                  </a:lnTo>
                  <a:lnTo>
                    <a:pt x="270" y="17"/>
                  </a:lnTo>
                  <a:lnTo>
                    <a:pt x="282" y="40"/>
                  </a:lnTo>
                  <a:lnTo>
                    <a:pt x="289" y="53"/>
                  </a:lnTo>
                  <a:lnTo>
                    <a:pt x="299" y="68"/>
                  </a:lnTo>
                  <a:lnTo>
                    <a:pt x="387" y="203"/>
                  </a:lnTo>
                  <a:lnTo>
                    <a:pt x="390" y="203"/>
                  </a:lnTo>
                  <a:lnTo>
                    <a:pt x="478" y="68"/>
                  </a:lnTo>
                  <a:lnTo>
                    <a:pt x="478" y="68"/>
                  </a:lnTo>
                  <a:lnTo>
                    <a:pt x="488" y="53"/>
                  </a:lnTo>
                  <a:lnTo>
                    <a:pt x="496" y="40"/>
                  </a:lnTo>
                  <a:lnTo>
                    <a:pt x="507" y="17"/>
                  </a:lnTo>
                  <a:lnTo>
                    <a:pt x="513" y="5"/>
                  </a:lnTo>
                  <a:lnTo>
                    <a:pt x="514" y="0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32">
              <a:extLst>
                <a:ext uri="{FF2B5EF4-FFF2-40B4-BE49-F238E27FC236}">
                  <a16:creationId xmlns:a16="http://schemas.microsoft.com/office/drawing/2014/main" id="{CC9EB0AD-1E34-42F0-870C-6483E84A32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" y="2327003"/>
              <a:ext cx="204788" cy="168275"/>
            </a:xfrm>
            <a:custGeom>
              <a:avLst/>
              <a:gdLst>
                <a:gd name="T0" fmla="*/ 0 w 642"/>
                <a:gd name="T1" fmla="*/ 0 h 534"/>
                <a:gd name="T2" fmla="*/ 3 w 642"/>
                <a:gd name="T3" fmla="*/ 3 h 534"/>
                <a:gd name="T4" fmla="*/ 11 w 642"/>
                <a:gd name="T5" fmla="*/ 22 h 534"/>
                <a:gd name="T6" fmla="*/ 16 w 642"/>
                <a:gd name="T7" fmla="*/ 45 h 534"/>
                <a:gd name="T8" fmla="*/ 16 w 642"/>
                <a:gd name="T9" fmla="*/ 475 h 534"/>
                <a:gd name="T10" fmla="*/ 16 w 642"/>
                <a:gd name="T11" fmla="*/ 489 h 534"/>
                <a:gd name="T12" fmla="*/ 11 w 642"/>
                <a:gd name="T13" fmla="*/ 512 h 534"/>
                <a:gd name="T14" fmla="*/ 3 w 642"/>
                <a:gd name="T15" fmla="*/ 531 h 534"/>
                <a:gd name="T16" fmla="*/ 260 w 642"/>
                <a:gd name="T17" fmla="*/ 534 h 534"/>
                <a:gd name="T18" fmla="*/ 258 w 642"/>
                <a:gd name="T19" fmla="*/ 531 h 534"/>
                <a:gd name="T20" fmla="*/ 250 w 642"/>
                <a:gd name="T21" fmla="*/ 512 h 534"/>
                <a:gd name="T22" fmla="*/ 245 w 642"/>
                <a:gd name="T23" fmla="*/ 489 h 534"/>
                <a:gd name="T24" fmla="*/ 245 w 642"/>
                <a:gd name="T25" fmla="*/ 345 h 534"/>
                <a:gd name="T26" fmla="*/ 433 w 642"/>
                <a:gd name="T27" fmla="*/ 345 h 534"/>
                <a:gd name="T28" fmla="*/ 475 w 642"/>
                <a:gd name="T29" fmla="*/ 342 h 534"/>
                <a:gd name="T30" fmla="*/ 516 w 642"/>
                <a:gd name="T31" fmla="*/ 334 h 534"/>
                <a:gd name="T32" fmla="*/ 551 w 642"/>
                <a:gd name="T33" fmla="*/ 321 h 534"/>
                <a:gd name="T34" fmla="*/ 582 w 642"/>
                <a:gd name="T35" fmla="*/ 301 h 534"/>
                <a:gd name="T36" fmla="*/ 608 w 642"/>
                <a:gd name="T37" fmla="*/ 276 h 534"/>
                <a:gd name="T38" fmla="*/ 627 w 642"/>
                <a:gd name="T39" fmla="*/ 246 h 534"/>
                <a:gd name="T40" fmla="*/ 638 w 642"/>
                <a:gd name="T41" fmla="*/ 212 h 534"/>
                <a:gd name="T42" fmla="*/ 642 w 642"/>
                <a:gd name="T43" fmla="*/ 173 h 534"/>
                <a:gd name="T44" fmla="*/ 641 w 642"/>
                <a:gd name="T45" fmla="*/ 152 h 534"/>
                <a:gd name="T46" fmla="*/ 634 w 642"/>
                <a:gd name="T47" fmla="*/ 115 h 534"/>
                <a:gd name="T48" fmla="*/ 618 w 642"/>
                <a:gd name="T49" fmla="*/ 84 h 534"/>
                <a:gd name="T50" fmla="*/ 597 w 642"/>
                <a:gd name="T51" fmla="*/ 56 h 534"/>
                <a:gd name="T52" fmla="*/ 569 w 642"/>
                <a:gd name="T53" fmla="*/ 34 h 534"/>
                <a:gd name="T54" fmla="*/ 536 w 642"/>
                <a:gd name="T55" fmla="*/ 17 h 534"/>
                <a:gd name="T56" fmla="*/ 498 w 642"/>
                <a:gd name="T57" fmla="*/ 6 h 534"/>
                <a:gd name="T58" fmla="*/ 455 w 642"/>
                <a:gd name="T59" fmla="*/ 0 h 534"/>
                <a:gd name="T60" fmla="*/ 317 w 642"/>
                <a:gd name="T61" fmla="*/ 249 h 534"/>
                <a:gd name="T62" fmla="*/ 245 w 642"/>
                <a:gd name="T63" fmla="*/ 99 h 534"/>
                <a:gd name="T64" fmla="*/ 318 w 642"/>
                <a:gd name="T65" fmla="*/ 99 h 534"/>
                <a:gd name="T66" fmla="*/ 355 w 642"/>
                <a:gd name="T67" fmla="*/ 104 h 534"/>
                <a:gd name="T68" fmla="*/ 379 w 642"/>
                <a:gd name="T69" fmla="*/ 112 h 534"/>
                <a:gd name="T70" fmla="*/ 392 w 642"/>
                <a:gd name="T71" fmla="*/ 121 h 534"/>
                <a:gd name="T72" fmla="*/ 402 w 642"/>
                <a:gd name="T73" fmla="*/ 132 h 534"/>
                <a:gd name="T74" fmla="*/ 409 w 642"/>
                <a:gd name="T75" fmla="*/ 146 h 534"/>
                <a:gd name="T76" fmla="*/ 413 w 642"/>
                <a:gd name="T77" fmla="*/ 164 h 534"/>
                <a:gd name="T78" fmla="*/ 413 w 642"/>
                <a:gd name="T79" fmla="*/ 173 h 534"/>
                <a:gd name="T80" fmla="*/ 412 w 642"/>
                <a:gd name="T81" fmla="*/ 191 h 534"/>
                <a:gd name="T82" fmla="*/ 406 w 642"/>
                <a:gd name="T83" fmla="*/ 206 h 534"/>
                <a:gd name="T84" fmla="*/ 397 w 642"/>
                <a:gd name="T85" fmla="*/ 220 h 534"/>
                <a:gd name="T86" fmla="*/ 386 w 642"/>
                <a:gd name="T87" fmla="*/ 230 h 534"/>
                <a:gd name="T88" fmla="*/ 371 w 642"/>
                <a:gd name="T89" fmla="*/ 238 h 534"/>
                <a:gd name="T90" fmla="*/ 355 w 642"/>
                <a:gd name="T91" fmla="*/ 244 h 534"/>
                <a:gd name="T92" fmla="*/ 317 w 642"/>
                <a:gd name="T93" fmla="*/ 24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2" h="534">
                  <a:moveTo>
                    <a:pt x="43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7" y="14"/>
                  </a:lnTo>
                  <a:lnTo>
                    <a:pt x="11" y="22"/>
                  </a:lnTo>
                  <a:lnTo>
                    <a:pt x="13" y="33"/>
                  </a:lnTo>
                  <a:lnTo>
                    <a:pt x="16" y="45"/>
                  </a:lnTo>
                  <a:lnTo>
                    <a:pt x="16" y="59"/>
                  </a:lnTo>
                  <a:lnTo>
                    <a:pt x="16" y="475"/>
                  </a:lnTo>
                  <a:lnTo>
                    <a:pt x="16" y="475"/>
                  </a:lnTo>
                  <a:lnTo>
                    <a:pt x="16" y="489"/>
                  </a:lnTo>
                  <a:lnTo>
                    <a:pt x="13" y="502"/>
                  </a:lnTo>
                  <a:lnTo>
                    <a:pt x="11" y="512"/>
                  </a:lnTo>
                  <a:lnTo>
                    <a:pt x="7" y="520"/>
                  </a:lnTo>
                  <a:lnTo>
                    <a:pt x="3" y="531"/>
                  </a:lnTo>
                  <a:lnTo>
                    <a:pt x="0" y="534"/>
                  </a:lnTo>
                  <a:lnTo>
                    <a:pt x="260" y="534"/>
                  </a:lnTo>
                  <a:lnTo>
                    <a:pt x="260" y="534"/>
                  </a:lnTo>
                  <a:lnTo>
                    <a:pt x="258" y="531"/>
                  </a:lnTo>
                  <a:lnTo>
                    <a:pt x="252" y="520"/>
                  </a:lnTo>
                  <a:lnTo>
                    <a:pt x="250" y="512"/>
                  </a:lnTo>
                  <a:lnTo>
                    <a:pt x="247" y="501"/>
                  </a:lnTo>
                  <a:lnTo>
                    <a:pt x="245" y="489"/>
                  </a:lnTo>
                  <a:lnTo>
                    <a:pt x="245" y="475"/>
                  </a:lnTo>
                  <a:lnTo>
                    <a:pt x="245" y="345"/>
                  </a:lnTo>
                  <a:lnTo>
                    <a:pt x="433" y="345"/>
                  </a:lnTo>
                  <a:lnTo>
                    <a:pt x="433" y="345"/>
                  </a:lnTo>
                  <a:lnTo>
                    <a:pt x="455" y="344"/>
                  </a:lnTo>
                  <a:lnTo>
                    <a:pt x="475" y="342"/>
                  </a:lnTo>
                  <a:lnTo>
                    <a:pt x="497" y="338"/>
                  </a:lnTo>
                  <a:lnTo>
                    <a:pt x="516" y="334"/>
                  </a:lnTo>
                  <a:lnTo>
                    <a:pt x="535" y="328"/>
                  </a:lnTo>
                  <a:lnTo>
                    <a:pt x="551" y="321"/>
                  </a:lnTo>
                  <a:lnTo>
                    <a:pt x="568" y="311"/>
                  </a:lnTo>
                  <a:lnTo>
                    <a:pt x="582" y="301"/>
                  </a:lnTo>
                  <a:lnTo>
                    <a:pt x="596" y="289"/>
                  </a:lnTo>
                  <a:lnTo>
                    <a:pt x="608" y="276"/>
                  </a:lnTo>
                  <a:lnTo>
                    <a:pt x="617" y="262"/>
                  </a:lnTo>
                  <a:lnTo>
                    <a:pt x="627" y="246"/>
                  </a:lnTo>
                  <a:lnTo>
                    <a:pt x="633" y="230"/>
                  </a:lnTo>
                  <a:lnTo>
                    <a:pt x="638" y="212"/>
                  </a:lnTo>
                  <a:lnTo>
                    <a:pt x="641" y="193"/>
                  </a:lnTo>
                  <a:lnTo>
                    <a:pt x="642" y="173"/>
                  </a:lnTo>
                  <a:lnTo>
                    <a:pt x="642" y="173"/>
                  </a:lnTo>
                  <a:lnTo>
                    <a:pt x="641" y="152"/>
                  </a:lnTo>
                  <a:lnTo>
                    <a:pt x="638" y="133"/>
                  </a:lnTo>
                  <a:lnTo>
                    <a:pt x="634" y="115"/>
                  </a:lnTo>
                  <a:lnTo>
                    <a:pt x="627" y="99"/>
                  </a:lnTo>
                  <a:lnTo>
                    <a:pt x="618" y="84"/>
                  </a:lnTo>
                  <a:lnTo>
                    <a:pt x="608" y="69"/>
                  </a:lnTo>
                  <a:lnTo>
                    <a:pt x="597" y="56"/>
                  </a:lnTo>
                  <a:lnTo>
                    <a:pt x="583" y="45"/>
                  </a:lnTo>
                  <a:lnTo>
                    <a:pt x="569" y="34"/>
                  </a:lnTo>
                  <a:lnTo>
                    <a:pt x="553" y="25"/>
                  </a:lnTo>
                  <a:lnTo>
                    <a:pt x="536" y="17"/>
                  </a:lnTo>
                  <a:lnTo>
                    <a:pt x="517" y="10"/>
                  </a:lnTo>
                  <a:lnTo>
                    <a:pt x="498" y="6"/>
                  </a:lnTo>
                  <a:lnTo>
                    <a:pt x="477" y="2"/>
                  </a:lnTo>
                  <a:lnTo>
                    <a:pt x="455" y="0"/>
                  </a:lnTo>
                  <a:lnTo>
                    <a:pt x="433" y="0"/>
                  </a:lnTo>
                  <a:close/>
                  <a:moveTo>
                    <a:pt x="317" y="249"/>
                  </a:moveTo>
                  <a:lnTo>
                    <a:pt x="245" y="249"/>
                  </a:lnTo>
                  <a:lnTo>
                    <a:pt x="245" y="99"/>
                  </a:lnTo>
                  <a:lnTo>
                    <a:pt x="318" y="99"/>
                  </a:lnTo>
                  <a:lnTo>
                    <a:pt x="318" y="99"/>
                  </a:lnTo>
                  <a:lnTo>
                    <a:pt x="337" y="100"/>
                  </a:lnTo>
                  <a:lnTo>
                    <a:pt x="355" y="104"/>
                  </a:lnTo>
                  <a:lnTo>
                    <a:pt x="371" y="108"/>
                  </a:lnTo>
                  <a:lnTo>
                    <a:pt x="379" y="112"/>
                  </a:lnTo>
                  <a:lnTo>
                    <a:pt x="386" y="117"/>
                  </a:lnTo>
                  <a:lnTo>
                    <a:pt x="392" y="121"/>
                  </a:lnTo>
                  <a:lnTo>
                    <a:pt x="397" y="126"/>
                  </a:lnTo>
                  <a:lnTo>
                    <a:pt x="402" y="132"/>
                  </a:lnTo>
                  <a:lnTo>
                    <a:pt x="406" y="139"/>
                  </a:lnTo>
                  <a:lnTo>
                    <a:pt x="409" y="146"/>
                  </a:lnTo>
                  <a:lnTo>
                    <a:pt x="412" y="154"/>
                  </a:lnTo>
                  <a:lnTo>
                    <a:pt x="413" y="164"/>
                  </a:lnTo>
                  <a:lnTo>
                    <a:pt x="413" y="173"/>
                  </a:lnTo>
                  <a:lnTo>
                    <a:pt x="413" y="173"/>
                  </a:lnTo>
                  <a:lnTo>
                    <a:pt x="413" y="183"/>
                  </a:lnTo>
                  <a:lnTo>
                    <a:pt x="412" y="191"/>
                  </a:lnTo>
                  <a:lnTo>
                    <a:pt x="409" y="199"/>
                  </a:lnTo>
                  <a:lnTo>
                    <a:pt x="406" y="206"/>
                  </a:lnTo>
                  <a:lnTo>
                    <a:pt x="402" y="213"/>
                  </a:lnTo>
                  <a:lnTo>
                    <a:pt x="397" y="220"/>
                  </a:lnTo>
                  <a:lnTo>
                    <a:pt x="392" y="225"/>
                  </a:lnTo>
                  <a:lnTo>
                    <a:pt x="386" y="230"/>
                  </a:lnTo>
                  <a:lnTo>
                    <a:pt x="379" y="235"/>
                  </a:lnTo>
                  <a:lnTo>
                    <a:pt x="371" y="238"/>
                  </a:lnTo>
                  <a:lnTo>
                    <a:pt x="363" y="242"/>
                  </a:lnTo>
                  <a:lnTo>
                    <a:pt x="355" y="244"/>
                  </a:lnTo>
                  <a:lnTo>
                    <a:pt x="337" y="248"/>
                  </a:lnTo>
                  <a:lnTo>
                    <a:pt x="317" y="2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7C6094E1-9355-43C5-ACAA-FF4A28533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775" y="2327003"/>
              <a:ext cx="179388" cy="168275"/>
            </a:xfrm>
            <a:custGeom>
              <a:avLst/>
              <a:gdLst>
                <a:gd name="T0" fmla="*/ 568 w 568"/>
                <a:gd name="T1" fmla="*/ 125 h 534"/>
                <a:gd name="T2" fmla="*/ 568 w 568"/>
                <a:gd name="T3" fmla="*/ 125 h 534"/>
                <a:gd name="T4" fmla="*/ 564 w 568"/>
                <a:gd name="T5" fmla="*/ 122 h 534"/>
                <a:gd name="T6" fmla="*/ 552 w 568"/>
                <a:gd name="T7" fmla="*/ 118 h 534"/>
                <a:gd name="T8" fmla="*/ 542 w 568"/>
                <a:gd name="T9" fmla="*/ 114 h 534"/>
                <a:gd name="T10" fmla="*/ 531 w 568"/>
                <a:gd name="T11" fmla="*/ 112 h 534"/>
                <a:gd name="T12" fmla="*/ 519 w 568"/>
                <a:gd name="T13" fmla="*/ 111 h 534"/>
                <a:gd name="T14" fmla="*/ 503 w 568"/>
                <a:gd name="T15" fmla="*/ 110 h 534"/>
                <a:gd name="T16" fmla="*/ 245 w 568"/>
                <a:gd name="T17" fmla="*/ 110 h 534"/>
                <a:gd name="T18" fmla="*/ 245 w 568"/>
                <a:gd name="T19" fmla="*/ 238 h 534"/>
                <a:gd name="T20" fmla="*/ 453 w 568"/>
                <a:gd name="T21" fmla="*/ 238 h 534"/>
                <a:gd name="T22" fmla="*/ 453 w 568"/>
                <a:gd name="T23" fmla="*/ 238 h 534"/>
                <a:gd name="T24" fmla="*/ 468 w 568"/>
                <a:gd name="T25" fmla="*/ 238 h 534"/>
                <a:gd name="T26" fmla="*/ 481 w 568"/>
                <a:gd name="T27" fmla="*/ 237 h 534"/>
                <a:gd name="T28" fmla="*/ 503 w 568"/>
                <a:gd name="T29" fmla="*/ 233 h 534"/>
                <a:gd name="T30" fmla="*/ 518 w 568"/>
                <a:gd name="T31" fmla="*/ 231 h 534"/>
                <a:gd name="T32" fmla="*/ 522 w 568"/>
                <a:gd name="T33" fmla="*/ 230 h 534"/>
                <a:gd name="T34" fmla="*/ 522 w 568"/>
                <a:gd name="T35" fmla="*/ 357 h 534"/>
                <a:gd name="T36" fmla="*/ 522 w 568"/>
                <a:gd name="T37" fmla="*/ 357 h 534"/>
                <a:gd name="T38" fmla="*/ 518 w 568"/>
                <a:gd name="T39" fmla="*/ 355 h 534"/>
                <a:gd name="T40" fmla="*/ 502 w 568"/>
                <a:gd name="T41" fmla="*/ 351 h 534"/>
                <a:gd name="T42" fmla="*/ 480 w 568"/>
                <a:gd name="T43" fmla="*/ 348 h 534"/>
                <a:gd name="T44" fmla="*/ 467 w 568"/>
                <a:gd name="T45" fmla="*/ 347 h 534"/>
                <a:gd name="T46" fmla="*/ 453 w 568"/>
                <a:gd name="T47" fmla="*/ 345 h 534"/>
                <a:gd name="T48" fmla="*/ 245 w 568"/>
                <a:gd name="T49" fmla="*/ 345 h 534"/>
                <a:gd name="T50" fmla="*/ 245 w 568"/>
                <a:gd name="T51" fmla="*/ 476 h 534"/>
                <a:gd name="T52" fmla="*/ 245 w 568"/>
                <a:gd name="T53" fmla="*/ 476 h 534"/>
                <a:gd name="T54" fmla="*/ 246 w 568"/>
                <a:gd name="T55" fmla="*/ 491 h 534"/>
                <a:gd name="T56" fmla="*/ 247 w 568"/>
                <a:gd name="T57" fmla="*/ 502 h 534"/>
                <a:gd name="T58" fmla="*/ 249 w 568"/>
                <a:gd name="T59" fmla="*/ 512 h 534"/>
                <a:gd name="T60" fmla="*/ 253 w 568"/>
                <a:gd name="T61" fmla="*/ 520 h 534"/>
                <a:gd name="T62" fmla="*/ 258 w 568"/>
                <a:gd name="T63" fmla="*/ 531 h 534"/>
                <a:gd name="T64" fmla="*/ 260 w 568"/>
                <a:gd name="T65" fmla="*/ 534 h 534"/>
                <a:gd name="T66" fmla="*/ 0 w 568"/>
                <a:gd name="T67" fmla="*/ 534 h 534"/>
                <a:gd name="T68" fmla="*/ 0 w 568"/>
                <a:gd name="T69" fmla="*/ 534 h 534"/>
                <a:gd name="T70" fmla="*/ 2 w 568"/>
                <a:gd name="T71" fmla="*/ 531 h 534"/>
                <a:gd name="T72" fmla="*/ 8 w 568"/>
                <a:gd name="T73" fmla="*/ 520 h 534"/>
                <a:gd name="T74" fmla="*/ 12 w 568"/>
                <a:gd name="T75" fmla="*/ 512 h 534"/>
                <a:gd name="T76" fmla="*/ 14 w 568"/>
                <a:gd name="T77" fmla="*/ 502 h 534"/>
                <a:gd name="T78" fmla="*/ 15 w 568"/>
                <a:gd name="T79" fmla="*/ 491 h 534"/>
                <a:gd name="T80" fmla="*/ 17 w 568"/>
                <a:gd name="T81" fmla="*/ 476 h 534"/>
                <a:gd name="T82" fmla="*/ 17 w 568"/>
                <a:gd name="T83" fmla="*/ 59 h 534"/>
                <a:gd name="T84" fmla="*/ 17 w 568"/>
                <a:gd name="T85" fmla="*/ 59 h 534"/>
                <a:gd name="T86" fmla="*/ 15 w 568"/>
                <a:gd name="T87" fmla="*/ 45 h 534"/>
                <a:gd name="T88" fmla="*/ 14 w 568"/>
                <a:gd name="T89" fmla="*/ 32 h 534"/>
                <a:gd name="T90" fmla="*/ 12 w 568"/>
                <a:gd name="T91" fmla="*/ 22 h 534"/>
                <a:gd name="T92" fmla="*/ 8 w 568"/>
                <a:gd name="T93" fmla="*/ 14 h 534"/>
                <a:gd name="T94" fmla="*/ 2 w 568"/>
                <a:gd name="T95" fmla="*/ 3 h 534"/>
                <a:gd name="T96" fmla="*/ 0 w 568"/>
                <a:gd name="T97" fmla="*/ 0 h 534"/>
                <a:gd name="T98" fmla="*/ 568 w 568"/>
                <a:gd name="T99" fmla="*/ 0 h 534"/>
                <a:gd name="T100" fmla="*/ 568 w 568"/>
                <a:gd name="T101" fmla="*/ 125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8" h="534">
                  <a:moveTo>
                    <a:pt x="568" y="125"/>
                  </a:moveTo>
                  <a:lnTo>
                    <a:pt x="568" y="125"/>
                  </a:lnTo>
                  <a:lnTo>
                    <a:pt x="564" y="122"/>
                  </a:lnTo>
                  <a:lnTo>
                    <a:pt x="552" y="118"/>
                  </a:lnTo>
                  <a:lnTo>
                    <a:pt x="542" y="114"/>
                  </a:lnTo>
                  <a:lnTo>
                    <a:pt x="531" y="112"/>
                  </a:lnTo>
                  <a:lnTo>
                    <a:pt x="519" y="111"/>
                  </a:lnTo>
                  <a:lnTo>
                    <a:pt x="503" y="110"/>
                  </a:lnTo>
                  <a:lnTo>
                    <a:pt x="245" y="110"/>
                  </a:lnTo>
                  <a:lnTo>
                    <a:pt x="245" y="238"/>
                  </a:lnTo>
                  <a:lnTo>
                    <a:pt x="453" y="238"/>
                  </a:lnTo>
                  <a:lnTo>
                    <a:pt x="453" y="238"/>
                  </a:lnTo>
                  <a:lnTo>
                    <a:pt x="468" y="238"/>
                  </a:lnTo>
                  <a:lnTo>
                    <a:pt x="481" y="237"/>
                  </a:lnTo>
                  <a:lnTo>
                    <a:pt x="503" y="233"/>
                  </a:lnTo>
                  <a:lnTo>
                    <a:pt x="518" y="231"/>
                  </a:lnTo>
                  <a:lnTo>
                    <a:pt x="522" y="230"/>
                  </a:lnTo>
                  <a:lnTo>
                    <a:pt x="522" y="357"/>
                  </a:lnTo>
                  <a:lnTo>
                    <a:pt x="522" y="357"/>
                  </a:lnTo>
                  <a:lnTo>
                    <a:pt x="518" y="355"/>
                  </a:lnTo>
                  <a:lnTo>
                    <a:pt x="502" y="351"/>
                  </a:lnTo>
                  <a:lnTo>
                    <a:pt x="480" y="348"/>
                  </a:lnTo>
                  <a:lnTo>
                    <a:pt x="467" y="347"/>
                  </a:lnTo>
                  <a:lnTo>
                    <a:pt x="453" y="345"/>
                  </a:lnTo>
                  <a:lnTo>
                    <a:pt x="245" y="345"/>
                  </a:lnTo>
                  <a:lnTo>
                    <a:pt x="245" y="476"/>
                  </a:lnTo>
                  <a:lnTo>
                    <a:pt x="245" y="476"/>
                  </a:lnTo>
                  <a:lnTo>
                    <a:pt x="246" y="491"/>
                  </a:lnTo>
                  <a:lnTo>
                    <a:pt x="247" y="502"/>
                  </a:lnTo>
                  <a:lnTo>
                    <a:pt x="249" y="512"/>
                  </a:lnTo>
                  <a:lnTo>
                    <a:pt x="253" y="520"/>
                  </a:lnTo>
                  <a:lnTo>
                    <a:pt x="258" y="531"/>
                  </a:lnTo>
                  <a:lnTo>
                    <a:pt x="260" y="534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2" y="531"/>
                  </a:lnTo>
                  <a:lnTo>
                    <a:pt x="8" y="520"/>
                  </a:lnTo>
                  <a:lnTo>
                    <a:pt x="12" y="512"/>
                  </a:lnTo>
                  <a:lnTo>
                    <a:pt x="14" y="502"/>
                  </a:lnTo>
                  <a:lnTo>
                    <a:pt x="15" y="491"/>
                  </a:lnTo>
                  <a:lnTo>
                    <a:pt x="17" y="476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5" y="45"/>
                  </a:lnTo>
                  <a:lnTo>
                    <a:pt x="14" y="32"/>
                  </a:lnTo>
                  <a:lnTo>
                    <a:pt x="12" y="22"/>
                  </a:lnTo>
                  <a:lnTo>
                    <a:pt x="8" y="14"/>
                  </a:lnTo>
                  <a:lnTo>
                    <a:pt x="2" y="3"/>
                  </a:lnTo>
                  <a:lnTo>
                    <a:pt x="0" y="0"/>
                  </a:lnTo>
                  <a:lnTo>
                    <a:pt x="568" y="0"/>
                  </a:lnTo>
                  <a:lnTo>
                    <a:pt x="568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4" name="169 Grupo">
            <a:extLst>
              <a:ext uri="{FF2B5EF4-FFF2-40B4-BE49-F238E27FC236}">
                <a16:creationId xmlns:a16="http://schemas.microsoft.com/office/drawing/2014/main" id="{E3545BC0-01D6-485E-8041-C50D98F56877}"/>
              </a:ext>
            </a:extLst>
          </p:cNvPr>
          <p:cNvGrpSpPr>
            <a:grpSpLocks noChangeAspect="1"/>
          </p:cNvGrpSpPr>
          <p:nvPr/>
        </p:nvGrpSpPr>
        <p:grpSpPr>
          <a:xfrm>
            <a:off x="11410950" y="6447123"/>
            <a:ext cx="658752" cy="163004"/>
            <a:chOff x="363008" y="2848018"/>
            <a:chExt cx="958467" cy="237166"/>
          </a:xfrm>
          <a:solidFill>
            <a:srgbClr val="0451E4"/>
          </a:solidFill>
        </p:grpSpPr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AAEBAED3-4AFF-4321-B1C8-053CC102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08" y="2848018"/>
              <a:ext cx="343010" cy="237166"/>
            </a:xfrm>
            <a:custGeom>
              <a:avLst/>
              <a:gdLst>
                <a:gd name="T0" fmla="*/ 2147483647 w 524"/>
                <a:gd name="T1" fmla="*/ 0 h 361"/>
                <a:gd name="T2" fmla="*/ 2147483647 w 524"/>
                <a:gd name="T3" fmla="*/ 0 h 361"/>
                <a:gd name="T4" fmla="*/ 2147483647 w 524"/>
                <a:gd name="T5" fmla="*/ 2147483647 h 361"/>
                <a:gd name="T6" fmla="*/ 2147483647 w 524"/>
                <a:gd name="T7" fmla="*/ 2147483647 h 361"/>
                <a:gd name="T8" fmla="*/ 2147483647 w 524"/>
                <a:gd name="T9" fmla="*/ 2147483647 h 361"/>
                <a:gd name="T10" fmla="*/ 2147483647 w 524"/>
                <a:gd name="T11" fmla="*/ 2147483647 h 361"/>
                <a:gd name="T12" fmla="*/ 2147483647 w 524"/>
                <a:gd name="T13" fmla="*/ 2147483647 h 361"/>
                <a:gd name="T14" fmla="*/ 2147483647 w 524"/>
                <a:gd name="T15" fmla="*/ 2147483647 h 361"/>
                <a:gd name="T16" fmla="*/ 2147483647 w 524"/>
                <a:gd name="T17" fmla="*/ 2147483647 h 361"/>
                <a:gd name="T18" fmla="*/ 2147483647 w 524"/>
                <a:gd name="T19" fmla="*/ 2147483647 h 361"/>
                <a:gd name="T20" fmla="*/ 2147483647 w 524"/>
                <a:gd name="T21" fmla="*/ 2147483647 h 361"/>
                <a:gd name="T22" fmla="*/ 2147483647 w 524"/>
                <a:gd name="T23" fmla="*/ 2147483647 h 361"/>
                <a:gd name="T24" fmla="*/ 2147483647 w 524"/>
                <a:gd name="T25" fmla="*/ 2147483647 h 361"/>
                <a:gd name="T26" fmla="*/ 2147483647 w 524"/>
                <a:gd name="T27" fmla="*/ 2147483647 h 361"/>
                <a:gd name="T28" fmla="*/ 2147483647 w 524"/>
                <a:gd name="T29" fmla="*/ 2147483647 h 361"/>
                <a:gd name="T30" fmla="*/ 2147483647 w 524"/>
                <a:gd name="T31" fmla="*/ 2147483647 h 361"/>
                <a:gd name="T32" fmla="*/ 2147483647 w 524"/>
                <a:gd name="T33" fmla="*/ 2147483647 h 361"/>
                <a:gd name="T34" fmla="*/ 2147483647 w 524"/>
                <a:gd name="T35" fmla="*/ 2147483647 h 361"/>
                <a:gd name="T36" fmla="*/ 2147483647 w 524"/>
                <a:gd name="T37" fmla="*/ 2147483647 h 361"/>
                <a:gd name="T38" fmla="*/ 2147483647 w 524"/>
                <a:gd name="T39" fmla="*/ 2147483647 h 361"/>
                <a:gd name="T40" fmla="*/ 2147483647 w 524"/>
                <a:gd name="T41" fmla="*/ 2147483647 h 361"/>
                <a:gd name="T42" fmla="*/ 2147483647 w 524"/>
                <a:gd name="T43" fmla="*/ 2147483647 h 361"/>
                <a:gd name="T44" fmla="*/ 2147483647 w 524"/>
                <a:gd name="T45" fmla="*/ 2147483647 h 361"/>
                <a:gd name="T46" fmla="*/ 2147483647 w 524"/>
                <a:gd name="T47" fmla="*/ 2147483647 h 361"/>
                <a:gd name="T48" fmla="*/ 2147483647 w 524"/>
                <a:gd name="T49" fmla="*/ 2147483647 h 361"/>
                <a:gd name="T50" fmla="*/ 2147483647 w 524"/>
                <a:gd name="T51" fmla="*/ 2147483647 h 361"/>
                <a:gd name="T52" fmla="*/ 2147483647 w 524"/>
                <a:gd name="T53" fmla="*/ 2147483647 h 361"/>
                <a:gd name="T54" fmla="*/ 2147483647 w 524"/>
                <a:gd name="T55" fmla="*/ 2147483647 h 361"/>
                <a:gd name="T56" fmla="*/ 2147483647 w 524"/>
                <a:gd name="T57" fmla="*/ 2147483647 h 361"/>
                <a:gd name="T58" fmla="*/ 0 w 524"/>
                <a:gd name="T59" fmla="*/ 0 h 361"/>
                <a:gd name="T60" fmla="*/ 2147483647 w 524"/>
                <a:gd name="T61" fmla="*/ 0 h 361"/>
                <a:gd name="T62" fmla="*/ 2147483647 w 524"/>
                <a:gd name="T63" fmla="*/ 0 h 361"/>
                <a:gd name="T64" fmla="*/ 2147483647 w 524"/>
                <a:gd name="T65" fmla="*/ 2147483647 h 361"/>
                <a:gd name="T66" fmla="*/ 2147483647 w 524"/>
                <a:gd name="T67" fmla="*/ 2147483647 h 361"/>
                <a:gd name="T68" fmla="*/ 2147483647 w 524"/>
                <a:gd name="T69" fmla="*/ 2147483647 h 361"/>
                <a:gd name="T70" fmla="*/ 2147483647 w 524"/>
                <a:gd name="T71" fmla="*/ 2147483647 h 361"/>
                <a:gd name="T72" fmla="*/ 2147483647 w 524"/>
                <a:gd name="T73" fmla="*/ 2147483647 h 361"/>
                <a:gd name="T74" fmla="*/ 2147483647 w 524"/>
                <a:gd name="T75" fmla="*/ 2147483647 h 361"/>
                <a:gd name="T76" fmla="*/ 2147483647 w 524"/>
                <a:gd name="T77" fmla="*/ 2147483647 h 361"/>
                <a:gd name="T78" fmla="*/ 2147483647 w 524"/>
                <a:gd name="T79" fmla="*/ 2147483647 h 361"/>
                <a:gd name="T80" fmla="*/ 2147483647 w 524"/>
                <a:gd name="T81" fmla="*/ 2147483647 h 361"/>
                <a:gd name="T82" fmla="*/ 2147483647 w 524"/>
                <a:gd name="T83" fmla="*/ 0 h 361"/>
                <a:gd name="T84" fmla="*/ 2147483647 w 52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24" h="361">
                  <a:moveTo>
                    <a:pt x="524" y="0"/>
                  </a:moveTo>
                  <a:lnTo>
                    <a:pt x="524" y="0"/>
                  </a:lnTo>
                  <a:lnTo>
                    <a:pt x="520" y="2"/>
                  </a:lnTo>
                  <a:lnTo>
                    <a:pt x="511" y="8"/>
                  </a:lnTo>
                  <a:lnTo>
                    <a:pt x="498" y="20"/>
                  </a:lnTo>
                  <a:lnTo>
                    <a:pt x="488" y="28"/>
                  </a:lnTo>
                  <a:lnTo>
                    <a:pt x="480" y="39"/>
                  </a:lnTo>
                  <a:lnTo>
                    <a:pt x="338" y="215"/>
                  </a:lnTo>
                  <a:lnTo>
                    <a:pt x="338" y="320"/>
                  </a:lnTo>
                  <a:lnTo>
                    <a:pt x="338" y="330"/>
                  </a:lnTo>
                  <a:lnTo>
                    <a:pt x="340" y="338"/>
                  </a:lnTo>
                  <a:lnTo>
                    <a:pt x="344" y="351"/>
                  </a:lnTo>
                  <a:lnTo>
                    <a:pt x="348" y="358"/>
                  </a:lnTo>
                  <a:lnTo>
                    <a:pt x="349" y="361"/>
                  </a:lnTo>
                  <a:lnTo>
                    <a:pt x="174" y="361"/>
                  </a:lnTo>
                  <a:lnTo>
                    <a:pt x="177" y="358"/>
                  </a:lnTo>
                  <a:lnTo>
                    <a:pt x="180" y="351"/>
                  </a:lnTo>
                  <a:lnTo>
                    <a:pt x="184" y="338"/>
                  </a:lnTo>
                  <a:lnTo>
                    <a:pt x="185" y="330"/>
                  </a:lnTo>
                  <a:lnTo>
                    <a:pt x="185" y="320"/>
                  </a:lnTo>
                  <a:lnTo>
                    <a:pt x="185" y="215"/>
                  </a:lnTo>
                  <a:lnTo>
                    <a:pt x="46" y="40"/>
                  </a:lnTo>
                  <a:lnTo>
                    <a:pt x="36" y="30"/>
                  </a:lnTo>
                  <a:lnTo>
                    <a:pt x="28" y="21"/>
                  </a:lnTo>
                  <a:lnTo>
                    <a:pt x="13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178" y="0"/>
                  </a:lnTo>
                  <a:lnTo>
                    <a:pt x="182" y="13"/>
                  </a:lnTo>
                  <a:lnTo>
                    <a:pt x="190" y="27"/>
                  </a:lnTo>
                  <a:lnTo>
                    <a:pt x="202" y="46"/>
                  </a:lnTo>
                  <a:lnTo>
                    <a:pt x="261" y="137"/>
                  </a:lnTo>
                  <a:lnTo>
                    <a:pt x="263" y="137"/>
                  </a:lnTo>
                  <a:lnTo>
                    <a:pt x="323" y="46"/>
                  </a:lnTo>
                  <a:lnTo>
                    <a:pt x="334" y="27"/>
                  </a:lnTo>
                  <a:lnTo>
                    <a:pt x="341" y="13"/>
                  </a:lnTo>
                  <a:lnTo>
                    <a:pt x="347" y="0"/>
                  </a:lnTo>
                  <a:lnTo>
                    <a:pt x="5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313590F-538E-42AD-82BE-3B0420BE9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5219" y="2848018"/>
              <a:ext cx="282248" cy="237166"/>
            </a:xfrm>
            <a:custGeom>
              <a:avLst/>
              <a:gdLst>
                <a:gd name="T0" fmla="*/ 0 w 431"/>
                <a:gd name="T1" fmla="*/ 0 h 361"/>
                <a:gd name="T2" fmla="*/ 2147483647 w 431"/>
                <a:gd name="T3" fmla="*/ 2147483647 h 361"/>
                <a:gd name="T4" fmla="*/ 2147483647 w 431"/>
                <a:gd name="T5" fmla="*/ 2147483647 h 361"/>
                <a:gd name="T6" fmla="*/ 2147483647 w 431"/>
                <a:gd name="T7" fmla="*/ 2147483647 h 361"/>
                <a:gd name="T8" fmla="*/ 2147483647 w 431"/>
                <a:gd name="T9" fmla="*/ 2147483647 h 361"/>
                <a:gd name="T10" fmla="*/ 2147483647 w 431"/>
                <a:gd name="T11" fmla="*/ 2147483647 h 361"/>
                <a:gd name="T12" fmla="*/ 2147483647 w 431"/>
                <a:gd name="T13" fmla="*/ 2147483647 h 361"/>
                <a:gd name="T14" fmla="*/ 0 w 431"/>
                <a:gd name="T15" fmla="*/ 2147483647 h 361"/>
                <a:gd name="T16" fmla="*/ 2147483647 w 431"/>
                <a:gd name="T17" fmla="*/ 2147483647 h 361"/>
                <a:gd name="T18" fmla="*/ 2147483647 w 431"/>
                <a:gd name="T19" fmla="*/ 2147483647 h 361"/>
                <a:gd name="T20" fmla="*/ 2147483647 w 431"/>
                <a:gd name="T21" fmla="*/ 2147483647 h 361"/>
                <a:gd name="T22" fmla="*/ 2147483647 w 431"/>
                <a:gd name="T23" fmla="*/ 2147483647 h 361"/>
                <a:gd name="T24" fmla="*/ 2147483647 w 431"/>
                <a:gd name="T25" fmla="*/ 2147483647 h 361"/>
                <a:gd name="T26" fmla="*/ 2147483647 w 431"/>
                <a:gd name="T27" fmla="*/ 2147483647 h 361"/>
                <a:gd name="T28" fmla="*/ 2147483647 w 431"/>
                <a:gd name="T29" fmla="*/ 2147483647 h 361"/>
                <a:gd name="T30" fmla="*/ 2147483647 w 431"/>
                <a:gd name="T31" fmla="*/ 2147483647 h 361"/>
                <a:gd name="T32" fmla="*/ 2147483647 w 431"/>
                <a:gd name="T33" fmla="*/ 2147483647 h 361"/>
                <a:gd name="T34" fmla="*/ 2147483647 w 431"/>
                <a:gd name="T35" fmla="*/ 2147483647 h 361"/>
                <a:gd name="T36" fmla="*/ 2147483647 w 431"/>
                <a:gd name="T37" fmla="*/ 2147483647 h 361"/>
                <a:gd name="T38" fmla="*/ 2147483647 w 431"/>
                <a:gd name="T39" fmla="*/ 2147483647 h 361"/>
                <a:gd name="T40" fmla="*/ 2147483647 w 431"/>
                <a:gd name="T41" fmla="*/ 2147483647 h 361"/>
                <a:gd name="T42" fmla="*/ 2147483647 w 431"/>
                <a:gd name="T43" fmla="*/ 2147483647 h 361"/>
                <a:gd name="T44" fmla="*/ 2147483647 w 431"/>
                <a:gd name="T45" fmla="*/ 2147483647 h 361"/>
                <a:gd name="T46" fmla="*/ 2147483647 w 431"/>
                <a:gd name="T47" fmla="*/ 2147483647 h 361"/>
                <a:gd name="T48" fmla="*/ 2147483647 w 431"/>
                <a:gd name="T49" fmla="*/ 2147483647 h 361"/>
                <a:gd name="T50" fmla="*/ 2147483647 w 431"/>
                <a:gd name="T51" fmla="*/ 2147483647 h 361"/>
                <a:gd name="T52" fmla="*/ 2147483647 w 431"/>
                <a:gd name="T53" fmla="*/ 2147483647 h 361"/>
                <a:gd name="T54" fmla="*/ 2147483647 w 431"/>
                <a:gd name="T55" fmla="*/ 2147483647 h 361"/>
                <a:gd name="T56" fmla="*/ 2147483647 w 431"/>
                <a:gd name="T57" fmla="*/ 2147483647 h 361"/>
                <a:gd name="T58" fmla="*/ 2147483647 w 431"/>
                <a:gd name="T59" fmla="*/ 2147483647 h 361"/>
                <a:gd name="T60" fmla="*/ 2147483647 w 431"/>
                <a:gd name="T61" fmla="*/ 2147483647 h 361"/>
                <a:gd name="T62" fmla="*/ 2147483647 w 431"/>
                <a:gd name="T63" fmla="*/ 2147483647 h 361"/>
                <a:gd name="T64" fmla="*/ 2147483647 w 431"/>
                <a:gd name="T65" fmla="*/ 2147483647 h 361"/>
                <a:gd name="T66" fmla="*/ 2147483647 w 431"/>
                <a:gd name="T67" fmla="*/ 2147483647 h 361"/>
                <a:gd name="T68" fmla="*/ 2147483647 w 431"/>
                <a:gd name="T69" fmla="*/ 2147483647 h 361"/>
                <a:gd name="T70" fmla="*/ 2147483647 w 431"/>
                <a:gd name="T71" fmla="*/ 2147483647 h 361"/>
                <a:gd name="T72" fmla="*/ 2147483647 w 431"/>
                <a:gd name="T73" fmla="*/ 2147483647 h 361"/>
                <a:gd name="T74" fmla="*/ 2147483647 w 431"/>
                <a:gd name="T75" fmla="*/ 2147483647 h 361"/>
                <a:gd name="T76" fmla="*/ 2147483647 w 431"/>
                <a:gd name="T77" fmla="*/ 2147483647 h 361"/>
                <a:gd name="T78" fmla="*/ 2147483647 w 431"/>
                <a:gd name="T79" fmla="*/ 2147483647 h 3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31" h="361">
                  <a:moveTo>
                    <a:pt x="291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11"/>
                  </a:lnTo>
                  <a:lnTo>
                    <a:pt x="9" y="23"/>
                  </a:lnTo>
                  <a:lnTo>
                    <a:pt x="10" y="31"/>
                  </a:lnTo>
                  <a:lnTo>
                    <a:pt x="11" y="40"/>
                  </a:lnTo>
                  <a:lnTo>
                    <a:pt x="11" y="320"/>
                  </a:lnTo>
                  <a:lnTo>
                    <a:pt x="10" y="330"/>
                  </a:lnTo>
                  <a:lnTo>
                    <a:pt x="9" y="338"/>
                  </a:lnTo>
                  <a:lnTo>
                    <a:pt x="8" y="345"/>
                  </a:lnTo>
                  <a:lnTo>
                    <a:pt x="5" y="351"/>
                  </a:lnTo>
                  <a:lnTo>
                    <a:pt x="2" y="358"/>
                  </a:lnTo>
                  <a:lnTo>
                    <a:pt x="0" y="361"/>
                  </a:lnTo>
                  <a:lnTo>
                    <a:pt x="174" y="361"/>
                  </a:lnTo>
                  <a:lnTo>
                    <a:pt x="173" y="358"/>
                  </a:lnTo>
                  <a:lnTo>
                    <a:pt x="170" y="351"/>
                  </a:lnTo>
                  <a:lnTo>
                    <a:pt x="166" y="338"/>
                  </a:lnTo>
                  <a:lnTo>
                    <a:pt x="165" y="330"/>
                  </a:lnTo>
                  <a:lnTo>
                    <a:pt x="164" y="320"/>
                  </a:lnTo>
                  <a:lnTo>
                    <a:pt x="164" y="233"/>
                  </a:lnTo>
                  <a:lnTo>
                    <a:pt x="291" y="233"/>
                  </a:lnTo>
                  <a:lnTo>
                    <a:pt x="305" y="232"/>
                  </a:lnTo>
                  <a:lnTo>
                    <a:pt x="320" y="231"/>
                  </a:lnTo>
                  <a:lnTo>
                    <a:pt x="334" y="228"/>
                  </a:lnTo>
                  <a:lnTo>
                    <a:pt x="347" y="225"/>
                  </a:lnTo>
                  <a:lnTo>
                    <a:pt x="359" y="221"/>
                  </a:lnTo>
                  <a:lnTo>
                    <a:pt x="371" y="217"/>
                  </a:lnTo>
                  <a:lnTo>
                    <a:pt x="381" y="211"/>
                  </a:lnTo>
                  <a:lnTo>
                    <a:pt x="391" y="203"/>
                  </a:lnTo>
                  <a:lnTo>
                    <a:pt x="401" y="195"/>
                  </a:lnTo>
                  <a:lnTo>
                    <a:pt x="408" y="187"/>
                  </a:lnTo>
                  <a:lnTo>
                    <a:pt x="415" y="177"/>
                  </a:lnTo>
                  <a:lnTo>
                    <a:pt x="421" y="167"/>
                  </a:lnTo>
                  <a:lnTo>
                    <a:pt x="426" y="156"/>
                  </a:lnTo>
                  <a:lnTo>
                    <a:pt x="429" y="144"/>
                  </a:lnTo>
                  <a:lnTo>
                    <a:pt x="430" y="131"/>
                  </a:lnTo>
                  <a:lnTo>
                    <a:pt x="431" y="117"/>
                  </a:lnTo>
                  <a:lnTo>
                    <a:pt x="430" y="103"/>
                  </a:lnTo>
                  <a:lnTo>
                    <a:pt x="429" y="90"/>
                  </a:lnTo>
                  <a:lnTo>
                    <a:pt x="426" y="78"/>
                  </a:lnTo>
                  <a:lnTo>
                    <a:pt x="421" y="67"/>
                  </a:lnTo>
                  <a:lnTo>
                    <a:pt x="415" y="57"/>
                  </a:lnTo>
                  <a:lnTo>
                    <a:pt x="409" y="48"/>
                  </a:lnTo>
                  <a:lnTo>
                    <a:pt x="401" y="38"/>
                  </a:lnTo>
                  <a:lnTo>
                    <a:pt x="392" y="31"/>
                  </a:lnTo>
                  <a:lnTo>
                    <a:pt x="383" y="24"/>
                  </a:lnTo>
                  <a:lnTo>
                    <a:pt x="372" y="18"/>
                  </a:lnTo>
                  <a:lnTo>
                    <a:pt x="360" y="12"/>
                  </a:lnTo>
                  <a:lnTo>
                    <a:pt x="347" y="8"/>
                  </a:lnTo>
                  <a:lnTo>
                    <a:pt x="334" y="5"/>
                  </a:lnTo>
                  <a:lnTo>
                    <a:pt x="321" y="2"/>
                  </a:lnTo>
                  <a:lnTo>
                    <a:pt x="305" y="1"/>
                  </a:lnTo>
                  <a:lnTo>
                    <a:pt x="291" y="0"/>
                  </a:lnTo>
                  <a:close/>
                  <a:moveTo>
                    <a:pt x="214" y="168"/>
                  </a:moveTo>
                  <a:lnTo>
                    <a:pt x="165" y="168"/>
                  </a:lnTo>
                  <a:lnTo>
                    <a:pt x="165" y="68"/>
                  </a:lnTo>
                  <a:lnTo>
                    <a:pt x="214" y="68"/>
                  </a:lnTo>
                  <a:lnTo>
                    <a:pt x="227" y="68"/>
                  </a:lnTo>
                  <a:lnTo>
                    <a:pt x="239" y="70"/>
                  </a:lnTo>
                  <a:lnTo>
                    <a:pt x="249" y="74"/>
                  </a:lnTo>
                  <a:lnTo>
                    <a:pt x="259" y="78"/>
                  </a:lnTo>
                  <a:lnTo>
                    <a:pt x="267" y="86"/>
                  </a:lnTo>
                  <a:lnTo>
                    <a:pt x="273" y="94"/>
                  </a:lnTo>
                  <a:lnTo>
                    <a:pt x="277" y="105"/>
                  </a:lnTo>
                  <a:lnTo>
                    <a:pt x="278" y="117"/>
                  </a:lnTo>
                  <a:lnTo>
                    <a:pt x="277" y="130"/>
                  </a:lnTo>
                  <a:lnTo>
                    <a:pt x="272" y="140"/>
                  </a:lnTo>
                  <a:lnTo>
                    <a:pt x="266" y="149"/>
                  </a:lnTo>
                  <a:lnTo>
                    <a:pt x="259" y="156"/>
                  </a:lnTo>
                  <a:lnTo>
                    <a:pt x="249" y="161"/>
                  </a:lnTo>
                  <a:lnTo>
                    <a:pt x="239" y="164"/>
                  </a:lnTo>
                  <a:lnTo>
                    <a:pt x="227" y="167"/>
                  </a:lnTo>
                  <a:lnTo>
                    <a:pt x="214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B7F0A18B-66EF-4240-A9D9-E02BDAA1A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548" y="2848018"/>
              <a:ext cx="248927" cy="237166"/>
            </a:xfrm>
            <a:custGeom>
              <a:avLst/>
              <a:gdLst>
                <a:gd name="T0" fmla="*/ 2147483647 w 380"/>
                <a:gd name="T1" fmla="*/ 2147483647 h 361"/>
                <a:gd name="T2" fmla="*/ 2147483647 w 380"/>
                <a:gd name="T3" fmla="*/ 2147483647 h 361"/>
                <a:gd name="T4" fmla="*/ 2147483647 w 380"/>
                <a:gd name="T5" fmla="*/ 2147483647 h 361"/>
                <a:gd name="T6" fmla="*/ 2147483647 w 380"/>
                <a:gd name="T7" fmla="*/ 2147483647 h 361"/>
                <a:gd name="T8" fmla="*/ 2147483647 w 380"/>
                <a:gd name="T9" fmla="*/ 2147483647 h 361"/>
                <a:gd name="T10" fmla="*/ 2147483647 w 380"/>
                <a:gd name="T11" fmla="*/ 2147483647 h 361"/>
                <a:gd name="T12" fmla="*/ 2147483647 w 380"/>
                <a:gd name="T13" fmla="*/ 2147483647 h 361"/>
                <a:gd name="T14" fmla="*/ 2147483647 w 380"/>
                <a:gd name="T15" fmla="*/ 2147483647 h 361"/>
                <a:gd name="T16" fmla="*/ 2147483647 w 380"/>
                <a:gd name="T17" fmla="*/ 2147483647 h 361"/>
                <a:gd name="T18" fmla="*/ 2147483647 w 380"/>
                <a:gd name="T19" fmla="*/ 2147483647 h 361"/>
                <a:gd name="T20" fmla="*/ 2147483647 w 380"/>
                <a:gd name="T21" fmla="*/ 2147483647 h 361"/>
                <a:gd name="T22" fmla="*/ 2147483647 w 380"/>
                <a:gd name="T23" fmla="*/ 2147483647 h 361"/>
                <a:gd name="T24" fmla="*/ 2147483647 w 380"/>
                <a:gd name="T25" fmla="*/ 2147483647 h 361"/>
                <a:gd name="T26" fmla="*/ 2147483647 w 380"/>
                <a:gd name="T27" fmla="*/ 2147483647 h 361"/>
                <a:gd name="T28" fmla="*/ 2147483647 w 380"/>
                <a:gd name="T29" fmla="*/ 2147483647 h 361"/>
                <a:gd name="T30" fmla="*/ 2147483647 w 380"/>
                <a:gd name="T31" fmla="*/ 2147483647 h 361"/>
                <a:gd name="T32" fmla="*/ 2147483647 w 380"/>
                <a:gd name="T33" fmla="*/ 2147483647 h 361"/>
                <a:gd name="T34" fmla="*/ 2147483647 w 380"/>
                <a:gd name="T35" fmla="*/ 2147483647 h 361"/>
                <a:gd name="T36" fmla="*/ 2147483647 w 380"/>
                <a:gd name="T37" fmla="*/ 2147483647 h 361"/>
                <a:gd name="T38" fmla="*/ 2147483647 w 380"/>
                <a:gd name="T39" fmla="*/ 2147483647 h 361"/>
                <a:gd name="T40" fmla="*/ 2147483647 w 380"/>
                <a:gd name="T41" fmla="*/ 2147483647 h 361"/>
                <a:gd name="T42" fmla="*/ 2147483647 w 380"/>
                <a:gd name="T43" fmla="*/ 2147483647 h 361"/>
                <a:gd name="T44" fmla="*/ 2147483647 w 380"/>
                <a:gd name="T45" fmla="*/ 2147483647 h 361"/>
                <a:gd name="T46" fmla="*/ 2147483647 w 380"/>
                <a:gd name="T47" fmla="*/ 2147483647 h 361"/>
                <a:gd name="T48" fmla="*/ 2147483647 w 380"/>
                <a:gd name="T49" fmla="*/ 2147483647 h 361"/>
                <a:gd name="T50" fmla="*/ 2147483647 w 380"/>
                <a:gd name="T51" fmla="*/ 2147483647 h 361"/>
                <a:gd name="T52" fmla="*/ 2147483647 w 380"/>
                <a:gd name="T53" fmla="*/ 2147483647 h 361"/>
                <a:gd name="T54" fmla="*/ 2147483647 w 380"/>
                <a:gd name="T55" fmla="*/ 2147483647 h 361"/>
                <a:gd name="T56" fmla="*/ 0 w 380"/>
                <a:gd name="T57" fmla="*/ 2147483647 h 361"/>
                <a:gd name="T58" fmla="*/ 0 w 380"/>
                <a:gd name="T59" fmla="*/ 2147483647 h 361"/>
                <a:gd name="T60" fmla="*/ 2147483647 w 380"/>
                <a:gd name="T61" fmla="*/ 2147483647 h 361"/>
                <a:gd name="T62" fmla="*/ 2147483647 w 380"/>
                <a:gd name="T63" fmla="*/ 2147483647 h 361"/>
                <a:gd name="T64" fmla="*/ 2147483647 w 380"/>
                <a:gd name="T65" fmla="*/ 2147483647 h 361"/>
                <a:gd name="T66" fmla="*/ 2147483647 w 380"/>
                <a:gd name="T67" fmla="*/ 2147483647 h 361"/>
                <a:gd name="T68" fmla="*/ 2147483647 w 380"/>
                <a:gd name="T69" fmla="*/ 2147483647 h 361"/>
                <a:gd name="T70" fmla="*/ 2147483647 w 380"/>
                <a:gd name="T71" fmla="*/ 2147483647 h 361"/>
                <a:gd name="T72" fmla="*/ 2147483647 w 380"/>
                <a:gd name="T73" fmla="*/ 2147483647 h 361"/>
                <a:gd name="T74" fmla="*/ 2147483647 w 380"/>
                <a:gd name="T75" fmla="*/ 2147483647 h 361"/>
                <a:gd name="T76" fmla="*/ 2147483647 w 380"/>
                <a:gd name="T77" fmla="*/ 2147483647 h 361"/>
                <a:gd name="T78" fmla="*/ 2147483647 w 380"/>
                <a:gd name="T79" fmla="*/ 2147483647 h 361"/>
                <a:gd name="T80" fmla="*/ 2147483647 w 380"/>
                <a:gd name="T81" fmla="*/ 2147483647 h 361"/>
                <a:gd name="T82" fmla="*/ 2147483647 w 380"/>
                <a:gd name="T83" fmla="*/ 2147483647 h 361"/>
                <a:gd name="T84" fmla="*/ 0 w 380"/>
                <a:gd name="T85" fmla="*/ 0 h 361"/>
                <a:gd name="T86" fmla="*/ 2147483647 w 380"/>
                <a:gd name="T87" fmla="*/ 0 h 361"/>
                <a:gd name="T88" fmla="*/ 2147483647 w 380"/>
                <a:gd name="T89" fmla="*/ 2147483647 h 36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80" h="361">
                  <a:moveTo>
                    <a:pt x="380" y="84"/>
                  </a:moveTo>
                  <a:lnTo>
                    <a:pt x="380" y="84"/>
                  </a:lnTo>
                  <a:lnTo>
                    <a:pt x="378" y="83"/>
                  </a:lnTo>
                  <a:lnTo>
                    <a:pt x="370" y="80"/>
                  </a:lnTo>
                  <a:lnTo>
                    <a:pt x="355" y="76"/>
                  </a:lnTo>
                  <a:lnTo>
                    <a:pt x="347" y="75"/>
                  </a:lnTo>
                  <a:lnTo>
                    <a:pt x="338" y="75"/>
                  </a:lnTo>
                  <a:lnTo>
                    <a:pt x="164" y="75"/>
                  </a:lnTo>
                  <a:lnTo>
                    <a:pt x="164" y="161"/>
                  </a:lnTo>
                  <a:lnTo>
                    <a:pt x="303" y="161"/>
                  </a:lnTo>
                  <a:lnTo>
                    <a:pt x="322" y="161"/>
                  </a:lnTo>
                  <a:lnTo>
                    <a:pt x="336" y="158"/>
                  </a:lnTo>
                  <a:lnTo>
                    <a:pt x="350" y="155"/>
                  </a:lnTo>
                  <a:lnTo>
                    <a:pt x="350" y="240"/>
                  </a:lnTo>
                  <a:lnTo>
                    <a:pt x="346" y="239"/>
                  </a:lnTo>
                  <a:lnTo>
                    <a:pt x="336" y="237"/>
                  </a:lnTo>
                  <a:lnTo>
                    <a:pt x="322" y="234"/>
                  </a:lnTo>
                  <a:lnTo>
                    <a:pt x="303" y="233"/>
                  </a:lnTo>
                  <a:lnTo>
                    <a:pt x="164" y="233"/>
                  </a:lnTo>
                  <a:lnTo>
                    <a:pt x="164" y="321"/>
                  </a:lnTo>
                  <a:lnTo>
                    <a:pt x="164" y="331"/>
                  </a:lnTo>
                  <a:lnTo>
                    <a:pt x="165" y="338"/>
                  </a:lnTo>
                  <a:lnTo>
                    <a:pt x="169" y="351"/>
                  </a:lnTo>
                  <a:lnTo>
                    <a:pt x="172" y="358"/>
                  </a:lnTo>
                  <a:lnTo>
                    <a:pt x="173" y="361"/>
                  </a:lnTo>
                  <a:lnTo>
                    <a:pt x="0" y="361"/>
                  </a:lnTo>
                  <a:lnTo>
                    <a:pt x="1" y="358"/>
                  </a:lnTo>
                  <a:lnTo>
                    <a:pt x="4" y="351"/>
                  </a:lnTo>
                  <a:lnTo>
                    <a:pt x="8" y="338"/>
                  </a:lnTo>
                  <a:lnTo>
                    <a:pt x="9" y="331"/>
                  </a:lnTo>
                  <a:lnTo>
                    <a:pt x="10" y="321"/>
                  </a:lnTo>
                  <a:lnTo>
                    <a:pt x="10" y="40"/>
                  </a:lnTo>
                  <a:lnTo>
                    <a:pt x="9" y="31"/>
                  </a:lnTo>
                  <a:lnTo>
                    <a:pt x="8" y="23"/>
                  </a:lnTo>
                  <a:lnTo>
                    <a:pt x="7" y="15"/>
                  </a:lnTo>
                  <a:lnTo>
                    <a:pt x="4" y="9"/>
                  </a:lnTo>
                  <a:lnTo>
                    <a:pt x="1" y="2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73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">
            <a:extLst>
              <a:ext uri="{FF2B5EF4-FFF2-40B4-BE49-F238E27FC236}">
                <a16:creationId xmlns:a16="http://schemas.microsoft.com/office/drawing/2014/main" id="{07F62DDF-7667-4A35-A865-4412D3A27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169 Grupo">
            <a:extLst>
              <a:ext uri="{FF2B5EF4-FFF2-40B4-BE49-F238E27FC236}">
                <a16:creationId xmlns:a16="http://schemas.microsoft.com/office/drawing/2014/main" id="{D5BD5561-897C-436C-91C4-3D3BF159FAED}"/>
              </a:ext>
            </a:extLst>
          </p:cNvPr>
          <p:cNvGrpSpPr>
            <a:grpSpLocks noChangeAspect="1"/>
          </p:cNvGrpSpPr>
          <p:nvPr/>
        </p:nvGrpSpPr>
        <p:grpSpPr>
          <a:xfrm>
            <a:off x="11410950" y="6447123"/>
            <a:ext cx="658752" cy="163004"/>
            <a:chOff x="363008" y="2848018"/>
            <a:chExt cx="958467" cy="237166"/>
          </a:xfrm>
          <a:solidFill>
            <a:srgbClr val="0451E4"/>
          </a:solidFill>
        </p:grpSpPr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779F8914-A504-4089-B447-D1EA4188C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08" y="2848018"/>
              <a:ext cx="343010" cy="237166"/>
            </a:xfrm>
            <a:custGeom>
              <a:avLst/>
              <a:gdLst>
                <a:gd name="T0" fmla="*/ 2147483647 w 524"/>
                <a:gd name="T1" fmla="*/ 0 h 361"/>
                <a:gd name="T2" fmla="*/ 2147483647 w 524"/>
                <a:gd name="T3" fmla="*/ 0 h 361"/>
                <a:gd name="T4" fmla="*/ 2147483647 w 524"/>
                <a:gd name="T5" fmla="*/ 2147483647 h 361"/>
                <a:gd name="T6" fmla="*/ 2147483647 w 524"/>
                <a:gd name="T7" fmla="*/ 2147483647 h 361"/>
                <a:gd name="T8" fmla="*/ 2147483647 w 524"/>
                <a:gd name="T9" fmla="*/ 2147483647 h 361"/>
                <a:gd name="T10" fmla="*/ 2147483647 w 524"/>
                <a:gd name="T11" fmla="*/ 2147483647 h 361"/>
                <a:gd name="T12" fmla="*/ 2147483647 w 524"/>
                <a:gd name="T13" fmla="*/ 2147483647 h 361"/>
                <a:gd name="T14" fmla="*/ 2147483647 w 524"/>
                <a:gd name="T15" fmla="*/ 2147483647 h 361"/>
                <a:gd name="T16" fmla="*/ 2147483647 w 524"/>
                <a:gd name="T17" fmla="*/ 2147483647 h 361"/>
                <a:gd name="T18" fmla="*/ 2147483647 w 524"/>
                <a:gd name="T19" fmla="*/ 2147483647 h 361"/>
                <a:gd name="T20" fmla="*/ 2147483647 w 524"/>
                <a:gd name="T21" fmla="*/ 2147483647 h 361"/>
                <a:gd name="T22" fmla="*/ 2147483647 w 524"/>
                <a:gd name="T23" fmla="*/ 2147483647 h 361"/>
                <a:gd name="T24" fmla="*/ 2147483647 w 524"/>
                <a:gd name="T25" fmla="*/ 2147483647 h 361"/>
                <a:gd name="T26" fmla="*/ 2147483647 w 524"/>
                <a:gd name="T27" fmla="*/ 2147483647 h 361"/>
                <a:gd name="T28" fmla="*/ 2147483647 w 524"/>
                <a:gd name="T29" fmla="*/ 2147483647 h 361"/>
                <a:gd name="T30" fmla="*/ 2147483647 w 524"/>
                <a:gd name="T31" fmla="*/ 2147483647 h 361"/>
                <a:gd name="T32" fmla="*/ 2147483647 w 524"/>
                <a:gd name="T33" fmla="*/ 2147483647 h 361"/>
                <a:gd name="T34" fmla="*/ 2147483647 w 524"/>
                <a:gd name="T35" fmla="*/ 2147483647 h 361"/>
                <a:gd name="T36" fmla="*/ 2147483647 w 524"/>
                <a:gd name="T37" fmla="*/ 2147483647 h 361"/>
                <a:gd name="T38" fmla="*/ 2147483647 w 524"/>
                <a:gd name="T39" fmla="*/ 2147483647 h 361"/>
                <a:gd name="T40" fmla="*/ 2147483647 w 524"/>
                <a:gd name="T41" fmla="*/ 2147483647 h 361"/>
                <a:gd name="T42" fmla="*/ 2147483647 w 524"/>
                <a:gd name="T43" fmla="*/ 2147483647 h 361"/>
                <a:gd name="T44" fmla="*/ 2147483647 w 524"/>
                <a:gd name="T45" fmla="*/ 2147483647 h 361"/>
                <a:gd name="T46" fmla="*/ 2147483647 w 524"/>
                <a:gd name="T47" fmla="*/ 2147483647 h 361"/>
                <a:gd name="T48" fmla="*/ 2147483647 w 524"/>
                <a:gd name="T49" fmla="*/ 2147483647 h 361"/>
                <a:gd name="T50" fmla="*/ 2147483647 w 524"/>
                <a:gd name="T51" fmla="*/ 2147483647 h 361"/>
                <a:gd name="T52" fmla="*/ 2147483647 w 524"/>
                <a:gd name="T53" fmla="*/ 2147483647 h 361"/>
                <a:gd name="T54" fmla="*/ 2147483647 w 524"/>
                <a:gd name="T55" fmla="*/ 2147483647 h 361"/>
                <a:gd name="T56" fmla="*/ 2147483647 w 524"/>
                <a:gd name="T57" fmla="*/ 2147483647 h 361"/>
                <a:gd name="T58" fmla="*/ 0 w 524"/>
                <a:gd name="T59" fmla="*/ 0 h 361"/>
                <a:gd name="T60" fmla="*/ 2147483647 w 524"/>
                <a:gd name="T61" fmla="*/ 0 h 361"/>
                <a:gd name="T62" fmla="*/ 2147483647 w 524"/>
                <a:gd name="T63" fmla="*/ 0 h 361"/>
                <a:gd name="T64" fmla="*/ 2147483647 w 524"/>
                <a:gd name="T65" fmla="*/ 2147483647 h 361"/>
                <a:gd name="T66" fmla="*/ 2147483647 w 524"/>
                <a:gd name="T67" fmla="*/ 2147483647 h 361"/>
                <a:gd name="T68" fmla="*/ 2147483647 w 524"/>
                <a:gd name="T69" fmla="*/ 2147483647 h 361"/>
                <a:gd name="T70" fmla="*/ 2147483647 w 524"/>
                <a:gd name="T71" fmla="*/ 2147483647 h 361"/>
                <a:gd name="T72" fmla="*/ 2147483647 w 524"/>
                <a:gd name="T73" fmla="*/ 2147483647 h 361"/>
                <a:gd name="T74" fmla="*/ 2147483647 w 524"/>
                <a:gd name="T75" fmla="*/ 2147483647 h 361"/>
                <a:gd name="T76" fmla="*/ 2147483647 w 524"/>
                <a:gd name="T77" fmla="*/ 2147483647 h 361"/>
                <a:gd name="T78" fmla="*/ 2147483647 w 524"/>
                <a:gd name="T79" fmla="*/ 2147483647 h 361"/>
                <a:gd name="T80" fmla="*/ 2147483647 w 524"/>
                <a:gd name="T81" fmla="*/ 2147483647 h 361"/>
                <a:gd name="T82" fmla="*/ 2147483647 w 524"/>
                <a:gd name="T83" fmla="*/ 0 h 361"/>
                <a:gd name="T84" fmla="*/ 2147483647 w 52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24" h="361">
                  <a:moveTo>
                    <a:pt x="524" y="0"/>
                  </a:moveTo>
                  <a:lnTo>
                    <a:pt x="524" y="0"/>
                  </a:lnTo>
                  <a:lnTo>
                    <a:pt x="520" y="2"/>
                  </a:lnTo>
                  <a:lnTo>
                    <a:pt x="511" y="8"/>
                  </a:lnTo>
                  <a:lnTo>
                    <a:pt x="498" y="20"/>
                  </a:lnTo>
                  <a:lnTo>
                    <a:pt x="488" y="28"/>
                  </a:lnTo>
                  <a:lnTo>
                    <a:pt x="480" y="39"/>
                  </a:lnTo>
                  <a:lnTo>
                    <a:pt x="338" y="215"/>
                  </a:lnTo>
                  <a:lnTo>
                    <a:pt x="338" y="320"/>
                  </a:lnTo>
                  <a:lnTo>
                    <a:pt x="338" y="330"/>
                  </a:lnTo>
                  <a:lnTo>
                    <a:pt x="340" y="338"/>
                  </a:lnTo>
                  <a:lnTo>
                    <a:pt x="344" y="351"/>
                  </a:lnTo>
                  <a:lnTo>
                    <a:pt x="348" y="358"/>
                  </a:lnTo>
                  <a:lnTo>
                    <a:pt x="349" y="361"/>
                  </a:lnTo>
                  <a:lnTo>
                    <a:pt x="174" y="361"/>
                  </a:lnTo>
                  <a:lnTo>
                    <a:pt x="177" y="358"/>
                  </a:lnTo>
                  <a:lnTo>
                    <a:pt x="180" y="351"/>
                  </a:lnTo>
                  <a:lnTo>
                    <a:pt x="184" y="338"/>
                  </a:lnTo>
                  <a:lnTo>
                    <a:pt x="185" y="330"/>
                  </a:lnTo>
                  <a:lnTo>
                    <a:pt x="185" y="320"/>
                  </a:lnTo>
                  <a:lnTo>
                    <a:pt x="185" y="215"/>
                  </a:lnTo>
                  <a:lnTo>
                    <a:pt x="46" y="40"/>
                  </a:lnTo>
                  <a:lnTo>
                    <a:pt x="36" y="30"/>
                  </a:lnTo>
                  <a:lnTo>
                    <a:pt x="28" y="21"/>
                  </a:lnTo>
                  <a:lnTo>
                    <a:pt x="13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178" y="0"/>
                  </a:lnTo>
                  <a:lnTo>
                    <a:pt x="182" y="13"/>
                  </a:lnTo>
                  <a:lnTo>
                    <a:pt x="190" y="27"/>
                  </a:lnTo>
                  <a:lnTo>
                    <a:pt x="202" y="46"/>
                  </a:lnTo>
                  <a:lnTo>
                    <a:pt x="261" y="137"/>
                  </a:lnTo>
                  <a:lnTo>
                    <a:pt x="263" y="137"/>
                  </a:lnTo>
                  <a:lnTo>
                    <a:pt x="323" y="46"/>
                  </a:lnTo>
                  <a:lnTo>
                    <a:pt x="334" y="27"/>
                  </a:lnTo>
                  <a:lnTo>
                    <a:pt x="341" y="13"/>
                  </a:lnTo>
                  <a:lnTo>
                    <a:pt x="347" y="0"/>
                  </a:lnTo>
                  <a:lnTo>
                    <a:pt x="5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BD3C93EC-DB9F-471A-BF11-98002B301C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5219" y="2848018"/>
              <a:ext cx="282248" cy="237166"/>
            </a:xfrm>
            <a:custGeom>
              <a:avLst/>
              <a:gdLst>
                <a:gd name="T0" fmla="*/ 0 w 431"/>
                <a:gd name="T1" fmla="*/ 0 h 361"/>
                <a:gd name="T2" fmla="*/ 2147483647 w 431"/>
                <a:gd name="T3" fmla="*/ 2147483647 h 361"/>
                <a:gd name="T4" fmla="*/ 2147483647 w 431"/>
                <a:gd name="T5" fmla="*/ 2147483647 h 361"/>
                <a:gd name="T6" fmla="*/ 2147483647 w 431"/>
                <a:gd name="T7" fmla="*/ 2147483647 h 361"/>
                <a:gd name="T8" fmla="*/ 2147483647 w 431"/>
                <a:gd name="T9" fmla="*/ 2147483647 h 361"/>
                <a:gd name="T10" fmla="*/ 2147483647 w 431"/>
                <a:gd name="T11" fmla="*/ 2147483647 h 361"/>
                <a:gd name="T12" fmla="*/ 2147483647 w 431"/>
                <a:gd name="T13" fmla="*/ 2147483647 h 361"/>
                <a:gd name="T14" fmla="*/ 0 w 431"/>
                <a:gd name="T15" fmla="*/ 2147483647 h 361"/>
                <a:gd name="T16" fmla="*/ 2147483647 w 431"/>
                <a:gd name="T17" fmla="*/ 2147483647 h 361"/>
                <a:gd name="T18" fmla="*/ 2147483647 w 431"/>
                <a:gd name="T19" fmla="*/ 2147483647 h 361"/>
                <a:gd name="T20" fmla="*/ 2147483647 w 431"/>
                <a:gd name="T21" fmla="*/ 2147483647 h 361"/>
                <a:gd name="T22" fmla="*/ 2147483647 w 431"/>
                <a:gd name="T23" fmla="*/ 2147483647 h 361"/>
                <a:gd name="T24" fmla="*/ 2147483647 w 431"/>
                <a:gd name="T25" fmla="*/ 2147483647 h 361"/>
                <a:gd name="T26" fmla="*/ 2147483647 w 431"/>
                <a:gd name="T27" fmla="*/ 2147483647 h 361"/>
                <a:gd name="T28" fmla="*/ 2147483647 w 431"/>
                <a:gd name="T29" fmla="*/ 2147483647 h 361"/>
                <a:gd name="T30" fmla="*/ 2147483647 w 431"/>
                <a:gd name="T31" fmla="*/ 2147483647 h 361"/>
                <a:gd name="T32" fmla="*/ 2147483647 w 431"/>
                <a:gd name="T33" fmla="*/ 2147483647 h 361"/>
                <a:gd name="T34" fmla="*/ 2147483647 w 431"/>
                <a:gd name="T35" fmla="*/ 2147483647 h 361"/>
                <a:gd name="T36" fmla="*/ 2147483647 w 431"/>
                <a:gd name="T37" fmla="*/ 2147483647 h 361"/>
                <a:gd name="T38" fmla="*/ 2147483647 w 431"/>
                <a:gd name="T39" fmla="*/ 2147483647 h 361"/>
                <a:gd name="T40" fmla="*/ 2147483647 w 431"/>
                <a:gd name="T41" fmla="*/ 2147483647 h 361"/>
                <a:gd name="T42" fmla="*/ 2147483647 w 431"/>
                <a:gd name="T43" fmla="*/ 2147483647 h 361"/>
                <a:gd name="T44" fmla="*/ 2147483647 w 431"/>
                <a:gd name="T45" fmla="*/ 2147483647 h 361"/>
                <a:gd name="T46" fmla="*/ 2147483647 w 431"/>
                <a:gd name="T47" fmla="*/ 2147483647 h 361"/>
                <a:gd name="T48" fmla="*/ 2147483647 w 431"/>
                <a:gd name="T49" fmla="*/ 2147483647 h 361"/>
                <a:gd name="T50" fmla="*/ 2147483647 w 431"/>
                <a:gd name="T51" fmla="*/ 2147483647 h 361"/>
                <a:gd name="T52" fmla="*/ 2147483647 w 431"/>
                <a:gd name="T53" fmla="*/ 2147483647 h 361"/>
                <a:gd name="T54" fmla="*/ 2147483647 w 431"/>
                <a:gd name="T55" fmla="*/ 2147483647 h 361"/>
                <a:gd name="T56" fmla="*/ 2147483647 w 431"/>
                <a:gd name="T57" fmla="*/ 2147483647 h 361"/>
                <a:gd name="T58" fmla="*/ 2147483647 w 431"/>
                <a:gd name="T59" fmla="*/ 2147483647 h 361"/>
                <a:gd name="T60" fmla="*/ 2147483647 w 431"/>
                <a:gd name="T61" fmla="*/ 2147483647 h 361"/>
                <a:gd name="T62" fmla="*/ 2147483647 w 431"/>
                <a:gd name="T63" fmla="*/ 2147483647 h 361"/>
                <a:gd name="T64" fmla="*/ 2147483647 w 431"/>
                <a:gd name="T65" fmla="*/ 2147483647 h 361"/>
                <a:gd name="T66" fmla="*/ 2147483647 w 431"/>
                <a:gd name="T67" fmla="*/ 2147483647 h 361"/>
                <a:gd name="T68" fmla="*/ 2147483647 w 431"/>
                <a:gd name="T69" fmla="*/ 2147483647 h 361"/>
                <a:gd name="T70" fmla="*/ 2147483647 w 431"/>
                <a:gd name="T71" fmla="*/ 2147483647 h 361"/>
                <a:gd name="T72" fmla="*/ 2147483647 w 431"/>
                <a:gd name="T73" fmla="*/ 2147483647 h 361"/>
                <a:gd name="T74" fmla="*/ 2147483647 w 431"/>
                <a:gd name="T75" fmla="*/ 2147483647 h 361"/>
                <a:gd name="T76" fmla="*/ 2147483647 w 431"/>
                <a:gd name="T77" fmla="*/ 2147483647 h 361"/>
                <a:gd name="T78" fmla="*/ 2147483647 w 431"/>
                <a:gd name="T79" fmla="*/ 2147483647 h 3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31" h="361">
                  <a:moveTo>
                    <a:pt x="291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11"/>
                  </a:lnTo>
                  <a:lnTo>
                    <a:pt x="9" y="23"/>
                  </a:lnTo>
                  <a:lnTo>
                    <a:pt x="10" y="31"/>
                  </a:lnTo>
                  <a:lnTo>
                    <a:pt x="11" y="40"/>
                  </a:lnTo>
                  <a:lnTo>
                    <a:pt x="11" y="320"/>
                  </a:lnTo>
                  <a:lnTo>
                    <a:pt x="10" y="330"/>
                  </a:lnTo>
                  <a:lnTo>
                    <a:pt x="9" y="338"/>
                  </a:lnTo>
                  <a:lnTo>
                    <a:pt x="8" y="345"/>
                  </a:lnTo>
                  <a:lnTo>
                    <a:pt x="5" y="351"/>
                  </a:lnTo>
                  <a:lnTo>
                    <a:pt x="2" y="358"/>
                  </a:lnTo>
                  <a:lnTo>
                    <a:pt x="0" y="361"/>
                  </a:lnTo>
                  <a:lnTo>
                    <a:pt x="174" y="361"/>
                  </a:lnTo>
                  <a:lnTo>
                    <a:pt x="173" y="358"/>
                  </a:lnTo>
                  <a:lnTo>
                    <a:pt x="170" y="351"/>
                  </a:lnTo>
                  <a:lnTo>
                    <a:pt x="166" y="338"/>
                  </a:lnTo>
                  <a:lnTo>
                    <a:pt x="165" y="330"/>
                  </a:lnTo>
                  <a:lnTo>
                    <a:pt x="164" y="320"/>
                  </a:lnTo>
                  <a:lnTo>
                    <a:pt x="164" y="233"/>
                  </a:lnTo>
                  <a:lnTo>
                    <a:pt x="291" y="233"/>
                  </a:lnTo>
                  <a:lnTo>
                    <a:pt x="305" y="232"/>
                  </a:lnTo>
                  <a:lnTo>
                    <a:pt x="320" y="231"/>
                  </a:lnTo>
                  <a:lnTo>
                    <a:pt x="334" y="228"/>
                  </a:lnTo>
                  <a:lnTo>
                    <a:pt x="347" y="225"/>
                  </a:lnTo>
                  <a:lnTo>
                    <a:pt x="359" y="221"/>
                  </a:lnTo>
                  <a:lnTo>
                    <a:pt x="371" y="217"/>
                  </a:lnTo>
                  <a:lnTo>
                    <a:pt x="381" y="211"/>
                  </a:lnTo>
                  <a:lnTo>
                    <a:pt x="391" y="203"/>
                  </a:lnTo>
                  <a:lnTo>
                    <a:pt x="401" y="195"/>
                  </a:lnTo>
                  <a:lnTo>
                    <a:pt x="408" y="187"/>
                  </a:lnTo>
                  <a:lnTo>
                    <a:pt x="415" y="177"/>
                  </a:lnTo>
                  <a:lnTo>
                    <a:pt x="421" y="167"/>
                  </a:lnTo>
                  <a:lnTo>
                    <a:pt x="426" y="156"/>
                  </a:lnTo>
                  <a:lnTo>
                    <a:pt x="429" y="144"/>
                  </a:lnTo>
                  <a:lnTo>
                    <a:pt x="430" y="131"/>
                  </a:lnTo>
                  <a:lnTo>
                    <a:pt x="431" y="117"/>
                  </a:lnTo>
                  <a:lnTo>
                    <a:pt x="430" y="103"/>
                  </a:lnTo>
                  <a:lnTo>
                    <a:pt x="429" y="90"/>
                  </a:lnTo>
                  <a:lnTo>
                    <a:pt x="426" y="78"/>
                  </a:lnTo>
                  <a:lnTo>
                    <a:pt x="421" y="67"/>
                  </a:lnTo>
                  <a:lnTo>
                    <a:pt x="415" y="57"/>
                  </a:lnTo>
                  <a:lnTo>
                    <a:pt x="409" y="48"/>
                  </a:lnTo>
                  <a:lnTo>
                    <a:pt x="401" y="38"/>
                  </a:lnTo>
                  <a:lnTo>
                    <a:pt x="392" y="31"/>
                  </a:lnTo>
                  <a:lnTo>
                    <a:pt x="383" y="24"/>
                  </a:lnTo>
                  <a:lnTo>
                    <a:pt x="372" y="18"/>
                  </a:lnTo>
                  <a:lnTo>
                    <a:pt x="360" y="12"/>
                  </a:lnTo>
                  <a:lnTo>
                    <a:pt x="347" y="8"/>
                  </a:lnTo>
                  <a:lnTo>
                    <a:pt x="334" y="5"/>
                  </a:lnTo>
                  <a:lnTo>
                    <a:pt x="321" y="2"/>
                  </a:lnTo>
                  <a:lnTo>
                    <a:pt x="305" y="1"/>
                  </a:lnTo>
                  <a:lnTo>
                    <a:pt x="291" y="0"/>
                  </a:lnTo>
                  <a:close/>
                  <a:moveTo>
                    <a:pt x="214" y="168"/>
                  </a:moveTo>
                  <a:lnTo>
                    <a:pt x="165" y="168"/>
                  </a:lnTo>
                  <a:lnTo>
                    <a:pt x="165" y="68"/>
                  </a:lnTo>
                  <a:lnTo>
                    <a:pt x="214" y="68"/>
                  </a:lnTo>
                  <a:lnTo>
                    <a:pt x="227" y="68"/>
                  </a:lnTo>
                  <a:lnTo>
                    <a:pt x="239" y="70"/>
                  </a:lnTo>
                  <a:lnTo>
                    <a:pt x="249" y="74"/>
                  </a:lnTo>
                  <a:lnTo>
                    <a:pt x="259" y="78"/>
                  </a:lnTo>
                  <a:lnTo>
                    <a:pt x="267" y="86"/>
                  </a:lnTo>
                  <a:lnTo>
                    <a:pt x="273" y="94"/>
                  </a:lnTo>
                  <a:lnTo>
                    <a:pt x="277" y="105"/>
                  </a:lnTo>
                  <a:lnTo>
                    <a:pt x="278" y="117"/>
                  </a:lnTo>
                  <a:lnTo>
                    <a:pt x="277" y="130"/>
                  </a:lnTo>
                  <a:lnTo>
                    <a:pt x="272" y="140"/>
                  </a:lnTo>
                  <a:lnTo>
                    <a:pt x="266" y="149"/>
                  </a:lnTo>
                  <a:lnTo>
                    <a:pt x="259" y="156"/>
                  </a:lnTo>
                  <a:lnTo>
                    <a:pt x="249" y="161"/>
                  </a:lnTo>
                  <a:lnTo>
                    <a:pt x="239" y="164"/>
                  </a:lnTo>
                  <a:lnTo>
                    <a:pt x="227" y="167"/>
                  </a:lnTo>
                  <a:lnTo>
                    <a:pt x="214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B4A5FF5D-51C7-4E8A-AF24-E878A64DD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548" y="2848018"/>
              <a:ext cx="248927" cy="237166"/>
            </a:xfrm>
            <a:custGeom>
              <a:avLst/>
              <a:gdLst>
                <a:gd name="T0" fmla="*/ 2147483647 w 380"/>
                <a:gd name="T1" fmla="*/ 2147483647 h 361"/>
                <a:gd name="T2" fmla="*/ 2147483647 w 380"/>
                <a:gd name="T3" fmla="*/ 2147483647 h 361"/>
                <a:gd name="T4" fmla="*/ 2147483647 w 380"/>
                <a:gd name="T5" fmla="*/ 2147483647 h 361"/>
                <a:gd name="T6" fmla="*/ 2147483647 w 380"/>
                <a:gd name="T7" fmla="*/ 2147483647 h 361"/>
                <a:gd name="T8" fmla="*/ 2147483647 w 380"/>
                <a:gd name="T9" fmla="*/ 2147483647 h 361"/>
                <a:gd name="T10" fmla="*/ 2147483647 w 380"/>
                <a:gd name="T11" fmla="*/ 2147483647 h 361"/>
                <a:gd name="T12" fmla="*/ 2147483647 w 380"/>
                <a:gd name="T13" fmla="*/ 2147483647 h 361"/>
                <a:gd name="T14" fmla="*/ 2147483647 w 380"/>
                <a:gd name="T15" fmla="*/ 2147483647 h 361"/>
                <a:gd name="T16" fmla="*/ 2147483647 w 380"/>
                <a:gd name="T17" fmla="*/ 2147483647 h 361"/>
                <a:gd name="T18" fmla="*/ 2147483647 w 380"/>
                <a:gd name="T19" fmla="*/ 2147483647 h 361"/>
                <a:gd name="T20" fmla="*/ 2147483647 w 380"/>
                <a:gd name="T21" fmla="*/ 2147483647 h 361"/>
                <a:gd name="T22" fmla="*/ 2147483647 w 380"/>
                <a:gd name="T23" fmla="*/ 2147483647 h 361"/>
                <a:gd name="T24" fmla="*/ 2147483647 w 380"/>
                <a:gd name="T25" fmla="*/ 2147483647 h 361"/>
                <a:gd name="T26" fmla="*/ 2147483647 w 380"/>
                <a:gd name="T27" fmla="*/ 2147483647 h 361"/>
                <a:gd name="T28" fmla="*/ 2147483647 w 380"/>
                <a:gd name="T29" fmla="*/ 2147483647 h 361"/>
                <a:gd name="T30" fmla="*/ 2147483647 w 380"/>
                <a:gd name="T31" fmla="*/ 2147483647 h 361"/>
                <a:gd name="T32" fmla="*/ 2147483647 w 380"/>
                <a:gd name="T33" fmla="*/ 2147483647 h 361"/>
                <a:gd name="T34" fmla="*/ 2147483647 w 380"/>
                <a:gd name="T35" fmla="*/ 2147483647 h 361"/>
                <a:gd name="T36" fmla="*/ 2147483647 w 380"/>
                <a:gd name="T37" fmla="*/ 2147483647 h 361"/>
                <a:gd name="T38" fmla="*/ 2147483647 w 380"/>
                <a:gd name="T39" fmla="*/ 2147483647 h 361"/>
                <a:gd name="T40" fmla="*/ 2147483647 w 380"/>
                <a:gd name="T41" fmla="*/ 2147483647 h 361"/>
                <a:gd name="T42" fmla="*/ 2147483647 w 380"/>
                <a:gd name="T43" fmla="*/ 2147483647 h 361"/>
                <a:gd name="T44" fmla="*/ 2147483647 w 380"/>
                <a:gd name="T45" fmla="*/ 2147483647 h 361"/>
                <a:gd name="T46" fmla="*/ 2147483647 w 380"/>
                <a:gd name="T47" fmla="*/ 2147483647 h 361"/>
                <a:gd name="T48" fmla="*/ 2147483647 w 380"/>
                <a:gd name="T49" fmla="*/ 2147483647 h 361"/>
                <a:gd name="T50" fmla="*/ 2147483647 w 380"/>
                <a:gd name="T51" fmla="*/ 2147483647 h 361"/>
                <a:gd name="T52" fmla="*/ 2147483647 w 380"/>
                <a:gd name="T53" fmla="*/ 2147483647 h 361"/>
                <a:gd name="T54" fmla="*/ 2147483647 w 380"/>
                <a:gd name="T55" fmla="*/ 2147483647 h 361"/>
                <a:gd name="T56" fmla="*/ 0 w 380"/>
                <a:gd name="T57" fmla="*/ 2147483647 h 361"/>
                <a:gd name="T58" fmla="*/ 0 w 380"/>
                <a:gd name="T59" fmla="*/ 2147483647 h 361"/>
                <a:gd name="T60" fmla="*/ 2147483647 w 380"/>
                <a:gd name="T61" fmla="*/ 2147483647 h 361"/>
                <a:gd name="T62" fmla="*/ 2147483647 w 380"/>
                <a:gd name="T63" fmla="*/ 2147483647 h 361"/>
                <a:gd name="T64" fmla="*/ 2147483647 w 380"/>
                <a:gd name="T65" fmla="*/ 2147483647 h 361"/>
                <a:gd name="T66" fmla="*/ 2147483647 w 380"/>
                <a:gd name="T67" fmla="*/ 2147483647 h 361"/>
                <a:gd name="T68" fmla="*/ 2147483647 w 380"/>
                <a:gd name="T69" fmla="*/ 2147483647 h 361"/>
                <a:gd name="T70" fmla="*/ 2147483647 w 380"/>
                <a:gd name="T71" fmla="*/ 2147483647 h 361"/>
                <a:gd name="T72" fmla="*/ 2147483647 w 380"/>
                <a:gd name="T73" fmla="*/ 2147483647 h 361"/>
                <a:gd name="T74" fmla="*/ 2147483647 w 380"/>
                <a:gd name="T75" fmla="*/ 2147483647 h 361"/>
                <a:gd name="T76" fmla="*/ 2147483647 w 380"/>
                <a:gd name="T77" fmla="*/ 2147483647 h 361"/>
                <a:gd name="T78" fmla="*/ 2147483647 w 380"/>
                <a:gd name="T79" fmla="*/ 2147483647 h 361"/>
                <a:gd name="T80" fmla="*/ 2147483647 w 380"/>
                <a:gd name="T81" fmla="*/ 2147483647 h 361"/>
                <a:gd name="T82" fmla="*/ 2147483647 w 380"/>
                <a:gd name="T83" fmla="*/ 2147483647 h 361"/>
                <a:gd name="T84" fmla="*/ 0 w 380"/>
                <a:gd name="T85" fmla="*/ 0 h 361"/>
                <a:gd name="T86" fmla="*/ 2147483647 w 380"/>
                <a:gd name="T87" fmla="*/ 0 h 361"/>
                <a:gd name="T88" fmla="*/ 2147483647 w 380"/>
                <a:gd name="T89" fmla="*/ 2147483647 h 36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80" h="361">
                  <a:moveTo>
                    <a:pt x="380" y="84"/>
                  </a:moveTo>
                  <a:lnTo>
                    <a:pt x="380" y="84"/>
                  </a:lnTo>
                  <a:lnTo>
                    <a:pt x="378" y="83"/>
                  </a:lnTo>
                  <a:lnTo>
                    <a:pt x="370" y="80"/>
                  </a:lnTo>
                  <a:lnTo>
                    <a:pt x="355" y="76"/>
                  </a:lnTo>
                  <a:lnTo>
                    <a:pt x="347" y="75"/>
                  </a:lnTo>
                  <a:lnTo>
                    <a:pt x="338" y="75"/>
                  </a:lnTo>
                  <a:lnTo>
                    <a:pt x="164" y="75"/>
                  </a:lnTo>
                  <a:lnTo>
                    <a:pt x="164" y="161"/>
                  </a:lnTo>
                  <a:lnTo>
                    <a:pt x="303" y="161"/>
                  </a:lnTo>
                  <a:lnTo>
                    <a:pt x="322" y="161"/>
                  </a:lnTo>
                  <a:lnTo>
                    <a:pt x="336" y="158"/>
                  </a:lnTo>
                  <a:lnTo>
                    <a:pt x="350" y="155"/>
                  </a:lnTo>
                  <a:lnTo>
                    <a:pt x="350" y="240"/>
                  </a:lnTo>
                  <a:lnTo>
                    <a:pt x="346" y="239"/>
                  </a:lnTo>
                  <a:lnTo>
                    <a:pt x="336" y="237"/>
                  </a:lnTo>
                  <a:lnTo>
                    <a:pt x="322" y="234"/>
                  </a:lnTo>
                  <a:lnTo>
                    <a:pt x="303" y="233"/>
                  </a:lnTo>
                  <a:lnTo>
                    <a:pt x="164" y="233"/>
                  </a:lnTo>
                  <a:lnTo>
                    <a:pt x="164" y="321"/>
                  </a:lnTo>
                  <a:lnTo>
                    <a:pt x="164" y="331"/>
                  </a:lnTo>
                  <a:lnTo>
                    <a:pt x="165" y="338"/>
                  </a:lnTo>
                  <a:lnTo>
                    <a:pt x="169" y="351"/>
                  </a:lnTo>
                  <a:lnTo>
                    <a:pt x="172" y="358"/>
                  </a:lnTo>
                  <a:lnTo>
                    <a:pt x="173" y="361"/>
                  </a:lnTo>
                  <a:lnTo>
                    <a:pt x="0" y="361"/>
                  </a:lnTo>
                  <a:lnTo>
                    <a:pt x="1" y="358"/>
                  </a:lnTo>
                  <a:lnTo>
                    <a:pt x="4" y="351"/>
                  </a:lnTo>
                  <a:lnTo>
                    <a:pt x="8" y="338"/>
                  </a:lnTo>
                  <a:lnTo>
                    <a:pt x="9" y="331"/>
                  </a:lnTo>
                  <a:lnTo>
                    <a:pt x="10" y="321"/>
                  </a:lnTo>
                  <a:lnTo>
                    <a:pt x="10" y="40"/>
                  </a:lnTo>
                  <a:lnTo>
                    <a:pt x="9" y="31"/>
                  </a:lnTo>
                  <a:lnTo>
                    <a:pt x="8" y="23"/>
                  </a:lnTo>
                  <a:lnTo>
                    <a:pt x="7" y="15"/>
                  </a:lnTo>
                  <a:lnTo>
                    <a:pt x="4" y="9"/>
                  </a:lnTo>
                  <a:lnTo>
                    <a:pt x="1" y="2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73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35 Rectángulo">
            <a:extLst>
              <a:ext uri="{FF2B5EF4-FFF2-40B4-BE49-F238E27FC236}">
                <a16:creationId xmlns:a16="http://schemas.microsoft.com/office/drawing/2014/main" id="{D9E07003-F214-48C6-AF53-E7B54534F14C}"/>
              </a:ext>
            </a:extLst>
          </p:cNvPr>
          <p:cNvSpPr/>
          <p:nvPr/>
        </p:nvSpPr>
        <p:spPr>
          <a:xfrm>
            <a:off x="4048" y="1397398"/>
            <a:ext cx="4012497" cy="5456739"/>
          </a:xfrm>
          <a:prstGeom prst="rect">
            <a:avLst/>
          </a:prstGeom>
          <a:solidFill>
            <a:srgbClr val="045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pic>
        <p:nvPicPr>
          <p:cNvPr id="71" name="2 Imagen">
            <a:extLst>
              <a:ext uri="{FF2B5EF4-FFF2-40B4-BE49-F238E27FC236}">
                <a16:creationId xmlns:a16="http://schemas.microsoft.com/office/drawing/2014/main" id="{3B7998CF-0E33-46DB-B65C-D26F8243A0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" t="1788" r="-5243"/>
          <a:stretch/>
        </p:blipFill>
        <p:spPr>
          <a:xfrm>
            <a:off x="190149" y="1579407"/>
            <a:ext cx="3712648" cy="5113930"/>
          </a:xfrm>
          <a:prstGeom prst="rect">
            <a:avLst/>
          </a:prstGeom>
        </p:spPr>
      </p:pic>
      <p:sp>
        <p:nvSpPr>
          <p:cNvPr id="72" name="25 Rectángulo">
            <a:extLst>
              <a:ext uri="{FF2B5EF4-FFF2-40B4-BE49-F238E27FC236}">
                <a16:creationId xmlns:a16="http://schemas.microsoft.com/office/drawing/2014/main" id="{7FF539A3-5178-42F4-9DB8-B717422C553A}"/>
              </a:ext>
            </a:extLst>
          </p:cNvPr>
          <p:cNvSpPr/>
          <p:nvPr/>
        </p:nvSpPr>
        <p:spPr bwMode="auto">
          <a:xfrm>
            <a:off x="2043572" y="4828498"/>
            <a:ext cx="1413389" cy="1074374"/>
          </a:xfrm>
          <a:prstGeom prst="rect">
            <a:avLst/>
          </a:prstGeom>
          <a:solidFill>
            <a:srgbClr val="FAFFFF"/>
          </a:solidFill>
          <a:ln w="25400">
            <a:solidFill>
              <a:srgbClr val="0451E4"/>
            </a:solidFill>
            <a:miter lim="800000"/>
          </a:ln>
        </p:spPr>
        <p:txBody>
          <a:bodyPr rtlCol="0" anchor="ctr"/>
          <a:lstStyle/>
          <a:p>
            <a: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3 Rectángulo">
            <a:extLst>
              <a:ext uri="{FF2B5EF4-FFF2-40B4-BE49-F238E27FC236}">
                <a16:creationId xmlns:a16="http://schemas.microsoft.com/office/drawing/2014/main" id="{676912ED-88D4-440E-9687-E12E8102FFB3}"/>
              </a:ext>
            </a:extLst>
          </p:cNvPr>
          <p:cNvSpPr/>
          <p:nvPr/>
        </p:nvSpPr>
        <p:spPr bwMode="auto">
          <a:xfrm>
            <a:off x="2175001" y="5160716"/>
            <a:ext cx="118936" cy="110909"/>
          </a:xfrm>
          <a:prstGeom prst="rect">
            <a:avLst/>
          </a:prstGeom>
          <a:solidFill>
            <a:srgbClr val="02BABE"/>
          </a:solidFill>
          <a:ln>
            <a:noFill/>
          </a:ln>
        </p:spPr>
        <p:txBody>
          <a:bodyPr rtlCol="0" anchor="ctr"/>
          <a:lstStyle/>
          <a:p>
            <a: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21 Rectángulo">
            <a:extLst>
              <a:ext uri="{FF2B5EF4-FFF2-40B4-BE49-F238E27FC236}">
                <a16:creationId xmlns:a16="http://schemas.microsoft.com/office/drawing/2014/main" id="{4E6A30FB-5F1C-44F4-B54C-D2D9AAD26262}"/>
              </a:ext>
            </a:extLst>
          </p:cNvPr>
          <p:cNvSpPr/>
          <p:nvPr/>
        </p:nvSpPr>
        <p:spPr bwMode="auto">
          <a:xfrm>
            <a:off x="2175001" y="5530673"/>
            <a:ext cx="118936" cy="110909"/>
          </a:xfrm>
          <a:prstGeom prst="rect">
            <a:avLst/>
          </a:prstGeom>
          <a:solidFill>
            <a:srgbClr val="0341BD"/>
          </a:solidFill>
          <a:ln>
            <a:noFill/>
          </a:ln>
        </p:spPr>
        <p:txBody>
          <a:bodyPr rtlCol="0" anchor="ctr"/>
          <a:lstStyle/>
          <a:p>
            <a: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5 CuadroTexto">
            <a:extLst>
              <a:ext uri="{FF2B5EF4-FFF2-40B4-BE49-F238E27FC236}">
                <a16:creationId xmlns:a16="http://schemas.microsoft.com/office/drawing/2014/main" id="{A06F5226-401E-4500-822F-9A94C58391AE}"/>
              </a:ext>
            </a:extLst>
          </p:cNvPr>
          <p:cNvSpPr txBox="1"/>
          <p:nvPr/>
        </p:nvSpPr>
        <p:spPr>
          <a:xfrm>
            <a:off x="2245680" y="5081301"/>
            <a:ext cx="1149933" cy="34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b="1" dirty="0">
                <a:solidFill>
                  <a:srgbClr val="0451E4"/>
                </a:solidFill>
                <a:latin typeface="Arial" pitchFamily="34" charset="0"/>
                <a:cs typeface="Arial" pitchFamily="34" charset="0"/>
              </a:rPr>
              <a:t>PERMISO EXPLORACION</a:t>
            </a:r>
          </a:p>
        </p:txBody>
      </p:sp>
      <p:sp>
        <p:nvSpPr>
          <p:cNvPr id="76" name="22 CuadroTexto">
            <a:extLst>
              <a:ext uri="{FF2B5EF4-FFF2-40B4-BE49-F238E27FC236}">
                <a16:creationId xmlns:a16="http://schemas.microsoft.com/office/drawing/2014/main" id="{B6AB36E1-477E-441A-AC11-D5CAD2EE93E5}"/>
              </a:ext>
            </a:extLst>
          </p:cNvPr>
          <p:cNvSpPr txBox="1"/>
          <p:nvPr/>
        </p:nvSpPr>
        <p:spPr>
          <a:xfrm>
            <a:off x="2245680" y="5455736"/>
            <a:ext cx="1042280" cy="34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b="1" dirty="0">
                <a:solidFill>
                  <a:srgbClr val="0451E4"/>
                </a:solidFill>
                <a:latin typeface="Arial" pitchFamily="34" charset="0"/>
                <a:cs typeface="Arial" pitchFamily="34" charset="0"/>
              </a:rPr>
              <a:t>CONCESION DE EXPLOTACION</a:t>
            </a:r>
          </a:p>
        </p:txBody>
      </p:sp>
      <p:sp>
        <p:nvSpPr>
          <p:cNvPr id="77" name="24 CuadroTexto">
            <a:extLst>
              <a:ext uri="{FF2B5EF4-FFF2-40B4-BE49-F238E27FC236}">
                <a16:creationId xmlns:a16="http://schemas.microsoft.com/office/drawing/2014/main" id="{62FB81C6-00FE-4A8C-A238-64E0A7850F1D}"/>
              </a:ext>
            </a:extLst>
          </p:cNvPr>
          <p:cNvSpPr txBox="1"/>
          <p:nvPr/>
        </p:nvSpPr>
        <p:spPr>
          <a:xfrm>
            <a:off x="2043572" y="4844289"/>
            <a:ext cx="1413389" cy="166930"/>
          </a:xfrm>
          <a:prstGeom prst="rect">
            <a:avLst/>
          </a:prstGeom>
          <a:solidFill>
            <a:srgbClr val="0451E4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es-ES" sz="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CATEGORIAS</a:t>
            </a:r>
          </a:p>
        </p:txBody>
      </p:sp>
      <p:grpSp>
        <p:nvGrpSpPr>
          <p:cNvPr id="78" name="6 Grupo">
            <a:extLst>
              <a:ext uri="{FF2B5EF4-FFF2-40B4-BE49-F238E27FC236}">
                <a16:creationId xmlns:a16="http://schemas.microsoft.com/office/drawing/2014/main" id="{67956D86-DBAD-44E8-AA3E-CD1C2F15A11D}"/>
              </a:ext>
            </a:extLst>
          </p:cNvPr>
          <p:cNvGrpSpPr/>
          <p:nvPr/>
        </p:nvGrpSpPr>
        <p:grpSpPr>
          <a:xfrm>
            <a:off x="3972885" y="1397398"/>
            <a:ext cx="8223163" cy="5456737"/>
            <a:chOff x="2976627" y="765200"/>
            <a:chExt cx="6110050" cy="4378300"/>
          </a:xfrm>
        </p:grpSpPr>
        <p:sp>
          <p:nvSpPr>
            <p:cNvPr id="86" name="32 Rectángulo">
              <a:extLst>
                <a:ext uri="{FF2B5EF4-FFF2-40B4-BE49-F238E27FC236}">
                  <a16:creationId xmlns:a16="http://schemas.microsoft.com/office/drawing/2014/main" id="{1B448542-4D39-4973-B9E8-84B1D24E7856}"/>
                </a:ext>
              </a:extLst>
            </p:cNvPr>
            <p:cNvSpPr/>
            <p:nvPr/>
          </p:nvSpPr>
          <p:spPr bwMode="auto">
            <a:xfrm>
              <a:off x="7049742" y="3684067"/>
              <a:ext cx="2036935" cy="1459433"/>
            </a:xfrm>
            <a:prstGeom prst="rect">
              <a:avLst/>
            </a:prstGeom>
            <a:solidFill>
              <a:srgbClr val="8C86C8"/>
            </a:solidFill>
            <a:ln>
              <a:noFill/>
            </a:ln>
          </p:spPr>
          <p:txBody>
            <a:bodyPr rtlCol="0" anchor="ctr"/>
            <a:lstStyle/>
            <a:p>
              <a:pPr marL="0" marR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" name="7 Rectángulo">
              <a:extLst>
                <a:ext uri="{FF2B5EF4-FFF2-40B4-BE49-F238E27FC236}">
                  <a16:creationId xmlns:a16="http://schemas.microsoft.com/office/drawing/2014/main" id="{BCD1082E-E84E-4A90-B020-D95355AB75F1}"/>
                </a:ext>
              </a:extLst>
            </p:cNvPr>
            <p:cNvSpPr/>
            <p:nvPr/>
          </p:nvSpPr>
          <p:spPr bwMode="auto">
            <a:xfrm>
              <a:off x="2976627" y="765200"/>
              <a:ext cx="2036935" cy="1459433"/>
            </a:xfrm>
            <a:prstGeom prst="rect">
              <a:avLst/>
            </a:prstGeom>
            <a:solidFill>
              <a:srgbClr val="0451E4"/>
            </a:solidFill>
            <a:ln>
              <a:noFill/>
            </a:ln>
          </p:spPr>
          <p:txBody>
            <a:bodyPr rtlCol="0" anchor="ctr"/>
            <a:lstStyle/>
            <a:p>
              <a:pPr marL="0" marR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8 Rectángulo">
              <a:extLst>
                <a:ext uri="{FF2B5EF4-FFF2-40B4-BE49-F238E27FC236}">
                  <a16:creationId xmlns:a16="http://schemas.microsoft.com/office/drawing/2014/main" id="{2D9F23D9-6D4D-4BF8-AD14-A7B97103AC9F}"/>
                </a:ext>
              </a:extLst>
            </p:cNvPr>
            <p:cNvSpPr/>
            <p:nvPr/>
          </p:nvSpPr>
          <p:spPr bwMode="auto">
            <a:xfrm>
              <a:off x="7049742" y="765200"/>
              <a:ext cx="2036935" cy="1459433"/>
            </a:xfrm>
            <a:prstGeom prst="rect">
              <a:avLst/>
            </a:prstGeom>
            <a:solidFill>
              <a:srgbClr val="3B7BFB"/>
            </a:solidFill>
            <a:ln>
              <a:noFill/>
            </a:ln>
          </p:spPr>
          <p:txBody>
            <a:bodyPr rtlCol="0" anchor="ctr"/>
            <a:lstStyle/>
            <a:p>
              <a:pPr marL="0" marR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27 Rectángulo">
              <a:extLst>
                <a:ext uri="{FF2B5EF4-FFF2-40B4-BE49-F238E27FC236}">
                  <a16:creationId xmlns:a16="http://schemas.microsoft.com/office/drawing/2014/main" id="{E74B6529-B862-416E-939E-ED235BECB7E8}"/>
                </a:ext>
              </a:extLst>
            </p:cNvPr>
            <p:cNvSpPr/>
            <p:nvPr/>
          </p:nvSpPr>
          <p:spPr bwMode="auto">
            <a:xfrm>
              <a:off x="5013562" y="765200"/>
              <a:ext cx="2036935" cy="1459433"/>
            </a:xfrm>
            <a:prstGeom prst="rect">
              <a:avLst/>
            </a:prstGeom>
            <a:solidFill>
              <a:srgbClr val="1D67FB"/>
            </a:solidFill>
            <a:ln>
              <a:noFill/>
            </a:ln>
          </p:spPr>
          <p:txBody>
            <a:bodyPr rtlCol="0" anchor="ctr"/>
            <a:lstStyle/>
            <a:p>
              <a:pPr marL="0" marR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28 Rectángulo">
              <a:extLst>
                <a:ext uri="{FF2B5EF4-FFF2-40B4-BE49-F238E27FC236}">
                  <a16:creationId xmlns:a16="http://schemas.microsoft.com/office/drawing/2014/main" id="{F5E7CB60-356A-4918-8AD1-C6223A99E0E0}"/>
                </a:ext>
              </a:extLst>
            </p:cNvPr>
            <p:cNvSpPr/>
            <p:nvPr/>
          </p:nvSpPr>
          <p:spPr bwMode="auto">
            <a:xfrm>
              <a:off x="2976627" y="2224633"/>
              <a:ext cx="2036935" cy="1459433"/>
            </a:xfrm>
            <a:prstGeom prst="rect">
              <a:avLst/>
            </a:prstGeom>
            <a:solidFill>
              <a:srgbClr val="15A7BB"/>
            </a:solidFill>
            <a:ln>
              <a:noFill/>
            </a:ln>
          </p:spPr>
          <p:txBody>
            <a:bodyPr rtlCol="0" anchor="ctr"/>
            <a:lstStyle/>
            <a:p>
              <a:pPr marL="0" marR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29 Rectángulo">
              <a:extLst>
                <a:ext uri="{FF2B5EF4-FFF2-40B4-BE49-F238E27FC236}">
                  <a16:creationId xmlns:a16="http://schemas.microsoft.com/office/drawing/2014/main" id="{66DAAD6A-4DF8-416D-9A7A-C29804144764}"/>
                </a:ext>
              </a:extLst>
            </p:cNvPr>
            <p:cNvSpPr/>
            <p:nvPr/>
          </p:nvSpPr>
          <p:spPr bwMode="auto">
            <a:xfrm>
              <a:off x="7049742" y="2224633"/>
              <a:ext cx="2036935" cy="1459433"/>
            </a:xfrm>
            <a:prstGeom prst="rect">
              <a:avLst/>
            </a:prstGeom>
            <a:solidFill>
              <a:srgbClr val="2CD2E8"/>
            </a:solidFill>
            <a:ln>
              <a:noFill/>
            </a:ln>
          </p:spPr>
          <p:txBody>
            <a:bodyPr rtlCol="0" anchor="ctr"/>
            <a:lstStyle/>
            <a:p>
              <a:pPr marL="0" marR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30 Rectángulo">
              <a:extLst>
                <a:ext uri="{FF2B5EF4-FFF2-40B4-BE49-F238E27FC236}">
                  <a16:creationId xmlns:a16="http://schemas.microsoft.com/office/drawing/2014/main" id="{1ED06B35-AA2C-497D-A78C-37060B6BCD82}"/>
                </a:ext>
              </a:extLst>
            </p:cNvPr>
            <p:cNvSpPr/>
            <p:nvPr/>
          </p:nvSpPr>
          <p:spPr bwMode="auto">
            <a:xfrm>
              <a:off x="5013562" y="2224633"/>
              <a:ext cx="2036935" cy="1459433"/>
            </a:xfrm>
            <a:prstGeom prst="rect">
              <a:avLst/>
            </a:prstGeom>
            <a:solidFill>
              <a:srgbClr val="17BDD3"/>
            </a:solidFill>
            <a:ln>
              <a:noFill/>
            </a:ln>
          </p:spPr>
          <p:txBody>
            <a:bodyPr rtlCol="0" anchor="ctr"/>
            <a:lstStyle/>
            <a:p>
              <a:pPr marL="0" marR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31 Rectángulo">
              <a:extLst>
                <a:ext uri="{FF2B5EF4-FFF2-40B4-BE49-F238E27FC236}">
                  <a16:creationId xmlns:a16="http://schemas.microsoft.com/office/drawing/2014/main" id="{9813D267-8ECA-4210-A8C3-268A9D775B4D}"/>
                </a:ext>
              </a:extLst>
            </p:cNvPr>
            <p:cNvSpPr/>
            <p:nvPr/>
          </p:nvSpPr>
          <p:spPr bwMode="auto">
            <a:xfrm>
              <a:off x="2976627" y="3684067"/>
              <a:ext cx="2036935" cy="1459433"/>
            </a:xfrm>
            <a:prstGeom prst="rect">
              <a:avLst/>
            </a:prstGeom>
            <a:solidFill>
              <a:srgbClr val="5F56B2"/>
            </a:solidFill>
            <a:ln>
              <a:noFill/>
            </a:ln>
          </p:spPr>
          <p:txBody>
            <a:bodyPr rtlCol="0" anchor="ctr"/>
            <a:lstStyle/>
            <a:p>
              <a:pPr marL="0" marR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" name="33 Rectángulo">
              <a:extLst>
                <a:ext uri="{FF2B5EF4-FFF2-40B4-BE49-F238E27FC236}">
                  <a16:creationId xmlns:a16="http://schemas.microsoft.com/office/drawing/2014/main" id="{2AFE6314-4D4E-49A1-BC43-C014E51FCA30}"/>
                </a:ext>
              </a:extLst>
            </p:cNvPr>
            <p:cNvSpPr/>
            <p:nvPr/>
          </p:nvSpPr>
          <p:spPr bwMode="auto">
            <a:xfrm>
              <a:off x="5013562" y="3684067"/>
              <a:ext cx="2036935" cy="1459433"/>
            </a:xfrm>
            <a:prstGeom prst="rect">
              <a:avLst/>
            </a:prstGeom>
            <a:solidFill>
              <a:srgbClr val="746CBC"/>
            </a:solidFill>
            <a:ln>
              <a:noFill/>
            </a:ln>
          </p:spPr>
          <p:txBody>
            <a:bodyPr rtlCol="0" anchor="ctr"/>
            <a:lstStyle/>
            <a:p>
              <a:pPr marL="0" marR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8" name="36 Rectángulo">
            <a:extLst>
              <a:ext uri="{FF2B5EF4-FFF2-40B4-BE49-F238E27FC236}">
                <a16:creationId xmlns:a16="http://schemas.microsoft.com/office/drawing/2014/main" id="{FC32C7CA-1EEF-4B32-99EF-92F87972652D}"/>
              </a:ext>
            </a:extLst>
          </p:cNvPr>
          <p:cNvSpPr/>
          <p:nvPr/>
        </p:nvSpPr>
        <p:spPr>
          <a:xfrm>
            <a:off x="4063505" y="1488372"/>
            <a:ext cx="1945405" cy="420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PROVINCIAS</a:t>
            </a:r>
          </a:p>
        </p:txBody>
      </p:sp>
      <p:sp>
        <p:nvSpPr>
          <p:cNvPr id="89" name="37 Rectángulo">
            <a:extLst>
              <a:ext uri="{FF2B5EF4-FFF2-40B4-BE49-F238E27FC236}">
                <a16:creationId xmlns:a16="http://schemas.microsoft.com/office/drawing/2014/main" id="{48C83953-77E9-4D3E-8F55-18868B24E024}"/>
              </a:ext>
            </a:extLst>
          </p:cNvPr>
          <p:cNvSpPr/>
          <p:nvPr/>
        </p:nvSpPr>
        <p:spPr>
          <a:xfrm>
            <a:off x="4100446" y="1696945"/>
            <a:ext cx="444352" cy="660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1" name="44 Rectángulo">
            <a:extLst>
              <a:ext uri="{FF2B5EF4-FFF2-40B4-BE49-F238E27FC236}">
                <a16:creationId xmlns:a16="http://schemas.microsoft.com/office/drawing/2014/main" id="{05D8163F-C857-4A26-A242-2E0A2467B9E0}"/>
              </a:ext>
            </a:extLst>
          </p:cNvPr>
          <p:cNvSpPr/>
          <p:nvPr/>
        </p:nvSpPr>
        <p:spPr>
          <a:xfrm>
            <a:off x="6822923" y="1488372"/>
            <a:ext cx="23300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BLOQUES DE CONCESIÓN</a:t>
            </a:r>
          </a:p>
        </p:txBody>
      </p:sp>
      <p:sp>
        <p:nvSpPr>
          <p:cNvPr id="92" name="45 Rectángulo">
            <a:extLst>
              <a:ext uri="{FF2B5EF4-FFF2-40B4-BE49-F238E27FC236}">
                <a16:creationId xmlns:a16="http://schemas.microsoft.com/office/drawing/2014/main" id="{79E80206-DDBB-4150-8569-78ACDCF9306F}"/>
              </a:ext>
            </a:extLst>
          </p:cNvPr>
          <p:cNvSpPr/>
          <p:nvPr/>
        </p:nvSpPr>
        <p:spPr>
          <a:xfrm>
            <a:off x="6818055" y="1798496"/>
            <a:ext cx="1503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58 </a:t>
            </a:r>
            <a:r>
              <a:rPr lang="en-US" sz="1200" b="1" dirty="0" err="1">
                <a:solidFill>
                  <a:schemeClr val="bg1"/>
                </a:solidFill>
              </a:rPr>
              <a:t>explotación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4" name="50 Rectángulo">
            <a:extLst>
              <a:ext uri="{FF2B5EF4-FFF2-40B4-BE49-F238E27FC236}">
                <a16:creationId xmlns:a16="http://schemas.microsoft.com/office/drawing/2014/main" id="{775960A6-13E9-4A2A-A1E7-1F9ED1F8D396}"/>
              </a:ext>
            </a:extLst>
          </p:cNvPr>
          <p:cNvSpPr/>
          <p:nvPr/>
        </p:nvSpPr>
        <p:spPr>
          <a:xfrm>
            <a:off x="4063505" y="3267507"/>
            <a:ext cx="1241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CRUDO NET </a:t>
            </a:r>
          </a:p>
        </p:txBody>
      </p:sp>
      <p:sp>
        <p:nvSpPr>
          <p:cNvPr id="95" name="51 Rectángulo">
            <a:extLst>
              <a:ext uri="{FF2B5EF4-FFF2-40B4-BE49-F238E27FC236}">
                <a16:creationId xmlns:a16="http://schemas.microsoft.com/office/drawing/2014/main" id="{E6E37834-24B0-469E-B6E8-389C72DC62BE}"/>
              </a:ext>
            </a:extLst>
          </p:cNvPr>
          <p:cNvSpPr/>
          <p:nvPr/>
        </p:nvSpPr>
        <p:spPr>
          <a:xfrm>
            <a:off x="4223792" y="3843586"/>
            <a:ext cx="1927130" cy="707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sz="4000" b="1">
                <a:solidFill>
                  <a:schemeClr val="bg1"/>
                </a:solidFill>
              </a:rPr>
              <a:t>132 </a:t>
            </a:r>
            <a:r>
              <a:rPr lang="en-US" sz="1100">
                <a:solidFill>
                  <a:schemeClr val="bg1"/>
                </a:solidFill>
              </a:rPr>
              <a:t>kbbl/d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96" name="52 Rectángulo">
            <a:extLst>
              <a:ext uri="{FF2B5EF4-FFF2-40B4-BE49-F238E27FC236}">
                <a16:creationId xmlns:a16="http://schemas.microsoft.com/office/drawing/2014/main" id="{A3FBD29E-7385-4895-AC4A-E04472E78A14}"/>
              </a:ext>
            </a:extLst>
          </p:cNvPr>
          <p:cNvSpPr/>
          <p:nvPr/>
        </p:nvSpPr>
        <p:spPr>
          <a:xfrm>
            <a:off x="6822923" y="3267507"/>
            <a:ext cx="1597018" cy="420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GAS NET </a:t>
            </a:r>
          </a:p>
        </p:txBody>
      </p:sp>
      <p:sp>
        <p:nvSpPr>
          <p:cNvPr id="97" name="53 Rectángulo">
            <a:extLst>
              <a:ext uri="{FF2B5EF4-FFF2-40B4-BE49-F238E27FC236}">
                <a16:creationId xmlns:a16="http://schemas.microsoft.com/office/drawing/2014/main" id="{74C664C5-5072-4FCC-8D4F-BB5D41AB3408}"/>
              </a:ext>
            </a:extLst>
          </p:cNvPr>
          <p:cNvSpPr/>
          <p:nvPr/>
        </p:nvSpPr>
        <p:spPr>
          <a:xfrm>
            <a:off x="7093053" y="3744801"/>
            <a:ext cx="2007281" cy="707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sz="4000" b="1">
                <a:solidFill>
                  <a:schemeClr val="bg1"/>
                </a:solidFill>
              </a:rPr>
              <a:t>14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Mm</a:t>
            </a:r>
            <a:r>
              <a:rPr lang="en-US" baseline="30000">
                <a:solidFill>
                  <a:schemeClr val="bg1"/>
                </a:solidFill>
              </a:rPr>
              <a:t>3</a:t>
            </a:r>
            <a:r>
              <a:rPr lang="en-US">
                <a:solidFill>
                  <a:schemeClr val="bg1"/>
                </a:solidFill>
              </a:rPr>
              <a:t>/d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98" name="54 Rectángulo">
            <a:extLst>
              <a:ext uri="{FF2B5EF4-FFF2-40B4-BE49-F238E27FC236}">
                <a16:creationId xmlns:a16="http://schemas.microsoft.com/office/drawing/2014/main" id="{559D4DC9-E3D4-42D8-9172-263F59ECAC43}"/>
              </a:ext>
            </a:extLst>
          </p:cNvPr>
          <p:cNvSpPr/>
          <p:nvPr/>
        </p:nvSpPr>
        <p:spPr>
          <a:xfrm>
            <a:off x="5735202" y="4250571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99" name="55 Rectángulo">
            <a:extLst>
              <a:ext uri="{FF2B5EF4-FFF2-40B4-BE49-F238E27FC236}">
                <a16:creationId xmlns:a16="http://schemas.microsoft.com/office/drawing/2014/main" id="{AC134988-3A1B-4A51-AC8B-6F7F8567B872}"/>
              </a:ext>
            </a:extLst>
          </p:cNvPr>
          <p:cNvSpPr/>
          <p:nvPr/>
        </p:nvSpPr>
        <p:spPr>
          <a:xfrm>
            <a:off x="4073170" y="4657085"/>
            <a:ext cx="2050561" cy="315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>
                <a:solidFill>
                  <a:schemeClr val="bg1"/>
                </a:solidFill>
              </a:rPr>
              <a:t>Producción Convencional  Operadas YPF NET</a:t>
            </a:r>
            <a:br>
              <a:rPr lang="es-ES" sz="800">
                <a:solidFill>
                  <a:schemeClr val="bg1"/>
                </a:solidFill>
              </a:rPr>
            </a:br>
            <a:r>
              <a:rPr lang="es-ES" sz="800">
                <a:solidFill>
                  <a:schemeClr val="bg1"/>
                </a:solidFill>
              </a:rPr>
              <a:t>Promedio 2023</a:t>
            </a:r>
          </a:p>
        </p:txBody>
      </p:sp>
      <p:sp>
        <p:nvSpPr>
          <p:cNvPr id="100" name="59 Rectángulo">
            <a:extLst>
              <a:ext uri="{FF2B5EF4-FFF2-40B4-BE49-F238E27FC236}">
                <a16:creationId xmlns:a16="http://schemas.microsoft.com/office/drawing/2014/main" id="{963264FB-3A3B-4983-9230-EC3EB5B58014}"/>
              </a:ext>
            </a:extLst>
          </p:cNvPr>
          <p:cNvSpPr/>
          <p:nvPr/>
        </p:nvSpPr>
        <p:spPr bwMode="auto">
          <a:xfrm flipV="1">
            <a:off x="4049" y="1264897"/>
            <a:ext cx="12191999" cy="132501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rtlCol="0" anchor="ctr"/>
          <a:lstStyle/>
          <a:p>
            <a: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60 Rectángulo">
            <a:extLst>
              <a:ext uri="{FF2B5EF4-FFF2-40B4-BE49-F238E27FC236}">
                <a16:creationId xmlns:a16="http://schemas.microsoft.com/office/drawing/2014/main" id="{0CD8B892-2055-4F6F-965D-76B36F6D99CB}"/>
              </a:ext>
            </a:extLst>
          </p:cNvPr>
          <p:cNvSpPr/>
          <p:nvPr/>
        </p:nvSpPr>
        <p:spPr>
          <a:xfrm>
            <a:off x="4063505" y="5083482"/>
            <a:ext cx="761812" cy="315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POZOS</a:t>
            </a:r>
          </a:p>
        </p:txBody>
      </p:sp>
      <p:sp>
        <p:nvSpPr>
          <p:cNvPr id="104" name="64 Rectángulo">
            <a:extLst>
              <a:ext uri="{FF2B5EF4-FFF2-40B4-BE49-F238E27FC236}">
                <a16:creationId xmlns:a16="http://schemas.microsoft.com/office/drawing/2014/main" id="{9411B8A6-8210-4D34-A8EA-0ABAC48589EF}"/>
              </a:ext>
            </a:extLst>
          </p:cNvPr>
          <p:cNvSpPr/>
          <p:nvPr/>
        </p:nvSpPr>
        <p:spPr>
          <a:xfrm>
            <a:off x="6822923" y="5138493"/>
            <a:ext cx="1032761" cy="420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RRHH</a:t>
            </a:r>
          </a:p>
        </p:txBody>
      </p:sp>
      <p:sp>
        <p:nvSpPr>
          <p:cNvPr id="106" name="67 Rectángulo">
            <a:extLst>
              <a:ext uri="{FF2B5EF4-FFF2-40B4-BE49-F238E27FC236}">
                <a16:creationId xmlns:a16="http://schemas.microsoft.com/office/drawing/2014/main" id="{1D43C725-9308-46CA-AA2F-E9E0190BAD1B}"/>
              </a:ext>
            </a:extLst>
          </p:cNvPr>
          <p:cNvSpPr/>
          <p:nvPr/>
        </p:nvSpPr>
        <p:spPr>
          <a:xfrm>
            <a:off x="6902001" y="6312547"/>
            <a:ext cx="2206160" cy="325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b="1">
                <a:solidFill>
                  <a:schemeClr val="bg1"/>
                </a:solidFill>
              </a:rPr>
              <a:t>+ ~14.000 contratistas</a:t>
            </a:r>
          </a:p>
        </p:txBody>
      </p:sp>
      <p:sp>
        <p:nvSpPr>
          <p:cNvPr id="107" name="68 Rectángulo">
            <a:extLst>
              <a:ext uri="{FF2B5EF4-FFF2-40B4-BE49-F238E27FC236}">
                <a16:creationId xmlns:a16="http://schemas.microsoft.com/office/drawing/2014/main" id="{E5E71E48-3660-4055-B28F-A5606F2DA4D7}"/>
              </a:ext>
            </a:extLst>
          </p:cNvPr>
          <p:cNvSpPr/>
          <p:nvPr/>
        </p:nvSpPr>
        <p:spPr>
          <a:xfrm>
            <a:off x="9562022" y="1488372"/>
            <a:ext cx="7545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Torres </a:t>
            </a:r>
          </a:p>
        </p:txBody>
      </p:sp>
      <p:sp>
        <p:nvSpPr>
          <p:cNvPr id="108" name="69 Rectángulo">
            <a:extLst>
              <a:ext uri="{FF2B5EF4-FFF2-40B4-BE49-F238E27FC236}">
                <a16:creationId xmlns:a16="http://schemas.microsoft.com/office/drawing/2014/main" id="{D57587D5-15E4-47FD-82EC-A5BC040D37A4}"/>
              </a:ext>
            </a:extLst>
          </p:cNvPr>
          <p:cNvSpPr/>
          <p:nvPr/>
        </p:nvSpPr>
        <p:spPr>
          <a:xfrm>
            <a:off x="9562022" y="1847686"/>
            <a:ext cx="1701362" cy="947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13 </a:t>
            </a:r>
            <a:r>
              <a:rPr lang="en-US" sz="2000" dirty="0" err="1">
                <a:solidFill>
                  <a:schemeClr val="bg1"/>
                </a:solidFill>
              </a:rPr>
              <a:t>Perforación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41 </a:t>
            </a:r>
            <a:r>
              <a:rPr lang="en-US" sz="2000" dirty="0">
                <a:solidFill>
                  <a:schemeClr val="bg1"/>
                </a:solidFill>
              </a:rPr>
              <a:t>WO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34 </a:t>
            </a:r>
            <a:r>
              <a:rPr lang="en-US" sz="2000" dirty="0">
                <a:solidFill>
                  <a:schemeClr val="bg1"/>
                </a:solidFill>
              </a:rPr>
              <a:t>Pulling</a:t>
            </a:r>
          </a:p>
        </p:txBody>
      </p:sp>
      <p:sp>
        <p:nvSpPr>
          <p:cNvPr id="111" name="73 Rectángulo">
            <a:extLst>
              <a:ext uri="{FF2B5EF4-FFF2-40B4-BE49-F238E27FC236}">
                <a16:creationId xmlns:a16="http://schemas.microsoft.com/office/drawing/2014/main" id="{5F57C5A3-33A8-40E3-87D2-0D39AE94645D}"/>
              </a:ext>
            </a:extLst>
          </p:cNvPr>
          <p:cNvSpPr/>
          <p:nvPr/>
        </p:nvSpPr>
        <p:spPr>
          <a:xfrm>
            <a:off x="9562022" y="5108396"/>
            <a:ext cx="1291251" cy="315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Instalaciones</a:t>
            </a:r>
          </a:p>
        </p:txBody>
      </p:sp>
      <p:sp>
        <p:nvSpPr>
          <p:cNvPr id="113" name="77 Rectángulo">
            <a:extLst>
              <a:ext uri="{FF2B5EF4-FFF2-40B4-BE49-F238E27FC236}">
                <a16:creationId xmlns:a16="http://schemas.microsoft.com/office/drawing/2014/main" id="{4BCD6A50-1EFD-4C60-9856-CCC985FB3134}"/>
              </a:ext>
            </a:extLst>
          </p:cNvPr>
          <p:cNvSpPr/>
          <p:nvPr/>
        </p:nvSpPr>
        <p:spPr>
          <a:xfrm>
            <a:off x="8147111" y="4250571"/>
            <a:ext cx="10425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4" name="55 Rectángulo">
            <a:extLst>
              <a:ext uri="{FF2B5EF4-FFF2-40B4-BE49-F238E27FC236}">
                <a16:creationId xmlns:a16="http://schemas.microsoft.com/office/drawing/2014/main" id="{9963C203-4A61-44A3-BD72-9F5AA31D4B5A}"/>
              </a:ext>
            </a:extLst>
          </p:cNvPr>
          <p:cNvSpPr/>
          <p:nvPr/>
        </p:nvSpPr>
        <p:spPr>
          <a:xfrm>
            <a:off x="6844510" y="4635999"/>
            <a:ext cx="2050561" cy="3385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Producción Convencional  Operadas YPF NET</a:t>
            </a:r>
            <a:br>
              <a:rPr lang="es-ES" sz="800" dirty="0">
                <a:solidFill>
                  <a:schemeClr val="bg1"/>
                </a:solidFill>
              </a:rPr>
            </a:br>
            <a:r>
              <a:rPr lang="es-ES" sz="800" dirty="0" err="1">
                <a:solidFill>
                  <a:schemeClr val="bg1"/>
                </a:solidFill>
              </a:rPr>
              <a:t>Promediodio</a:t>
            </a:r>
            <a:r>
              <a:rPr lang="es-ES" sz="800" dirty="0">
                <a:solidFill>
                  <a:schemeClr val="bg1"/>
                </a:solidFill>
              </a:rPr>
              <a:t> 2023</a:t>
            </a:r>
          </a:p>
        </p:txBody>
      </p:sp>
      <p:sp>
        <p:nvSpPr>
          <p:cNvPr id="59" name="67 Rectángulo">
            <a:extLst>
              <a:ext uri="{FF2B5EF4-FFF2-40B4-BE49-F238E27FC236}">
                <a16:creationId xmlns:a16="http://schemas.microsoft.com/office/drawing/2014/main" id="{C788166D-BA63-4238-8229-92036EC440E1}"/>
              </a:ext>
            </a:extLst>
          </p:cNvPr>
          <p:cNvSpPr/>
          <p:nvPr/>
        </p:nvSpPr>
        <p:spPr>
          <a:xfrm>
            <a:off x="11236254" y="5590361"/>
            <a:ext cx="6623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b="1">
                <a:solidFill>
                  <a:schemeClr val="bg1"/>
                </a:solidFill>
              </a:rPr>
              <a:t>Baterías</a:t>
            </a:r>
          </a:p>
        </p:txBody>
      </p:sp>
      <p:sp>
        <p:nvSpPr>
          <p:cNvPr id="60" name="78 Rectángulo">
            <a:extLst>
              <a:ext uri="{FF2B5EF4-FFF2-40B4-BE49-F238E27FC236}">
                <a16:creationId xmlns:a16="http://schemas.microsoft.com/office/drawing/2014/main" id="{17B39B91-8DD7-4A04-AA32-99421E53EEB5}"/>
              </a:ext>
            </a:extLst>
          </p:cNvPr>
          <p:cNvSpPr/>
          <p:nvPr/>
        </p:nvSpPr>
        <p:spPr>
          <a:xfrm>
            <a:off x="10028895" y="5313401"/>
            <a:ext cx="1986124" cy="70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4000" b="1">
                <a:solidFill>
                  <a:schemeClr val="bg1"/>
                </a:solidFill>
              </a:rPr>
              <a:t>450</a:t>
            </a:r>
          </a:p>
        </p:txBody>
      </p:sp>
      <p:sp>
        <p:nvSpPr>
          <p:cNvPr id="62" name="67 Rectángulo">
            <a:extLst>
              <a:ext uri="{FF2B5EF4-FFF2-40B4-BE49-F238E27FC236}">
                <a16:creationId xmlns:a16="http://schemas.microsoft.com/office/drawing/2014/main" id="{4F3BC061-0EA5-4AAD-B2EB-ECCF0C69318A}"/>
              </a:ext>
            </a:extLst>
          </p:cNvPr>
          <p:cNvSpPr/>
          <p:nvPr/>
        </p:nvSpPr>
        <p:spPr>
          <a:xfrm>
            <a:off x="11260298" y="6135871"/>
            <a:ext cx="6142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b="1">
                <a:solidFill>
                  <a:schemeClr val="bg1"/>
                </a:solidFill>
              </a:rPr>
              <a:t>Plantas</a:t>
            </a:r>
          </a:p>
        </p:txBody>
      </p:sp>
      <p:sp>
        <p:nvSpPr>
          <p:cNvPr id="63" name="78 Rectángulo">
            <a:extLst>
              <a:ext uri="{FF2B5EF4-FFF2-40B4-BE49-F238E27FC236}">
                <a16:creationId xmlns:a16="http://schemas.microsoft.com/office/drawing/2014/main" id="{C372353E-E03A-4008-9372-AAEB8A7DAE10}"/>
              </a:ext>
            </a:extLst>
          </p:cNvPr>
          <p:cNvSpPr/>
          <p:nvPr/>
        </p:nvSpPr>
        <p:spPr>
          <a:xfrm>
            <a:off x="10028895" y="5817457"/>
            <a:ext cx="1986124" cy="70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4000" b="1">
                <a:solidFill>
                  <a:schemeClr val="bg1"/>
                </a:solidFill>
              </a:rPr>
              <a:t>120</a:t>
            </a:r>
          </a:p>
        </p:txBody>
      </p:sp>
      <p:sp>
        <p:nvSpPr>
          <p:cNvPr id="126" name="72 Rectángulo">
            <a:extLst>
              <a:ext uri="{FF2B5EF4-FFF2-40B4-BE49-F238E27FC236}">
                <a16:creationId xmlns:a16="http://schemas.microsoft.com/office/drawing/2014/main" id="{EE0C0112-CC4D-4B21-B620-652454E8E4B8}"/>
              </a:ext>
            </a:extLst>
          </p:cNvPr>
          <p:cNvSpPr/>
          <p:nvPr/>
        </p:nvSpPr>
        <p:spPr>
          <a:xfrm>
            <a:off x="10059965" y="3439139"/>
            <a:ext cx="1773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9.200 </a:t>
            </a:r>
            <a:r>
              <a:rPr lang="en-US" sz="1400" b="1">
                <a:solidFill>
                  <a:schemeClr val="bg1"/>
                </a:solidFill>
              </a:rPr>
              <a:t>km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128" name="71 Rectángulo">
            <a:extLst>
              <a:ext uri="{FF2B5EF4-FFF2-40B4-BE49-F238E27FC236}">
                <a16:creationId xmlns:a16="http://schemas.microsoft.com/office/drawing/2014/main" id="{6C1B2259-D712-4886-869B-72DF8ECC3CFA}"/>
              </a:ext>
            </a:extLst>
          </p:cNvPr>
          <p:cNvSpPr/>
          <p:nvPr/>
        </p:nvSpPr>
        <p:spPr>
          <a:xfrm>
            <a:off x="9476727" y="3288200"/>
            <a:ext cx="2494478" cy="33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DUCTOS TRONCALES</a:t>
            </a:r>
          </a:p>
        </p:txBody>
      </p:sp>
      <p:sp>
        <p:nvSpPr>
          <p:cNvPr id="129" name="72 Rectángulo">
            <a:extLst>
              <a:ext uri="{FF2B5EF4-FFF2-40B4-BE49-F238E27FC236}">
                <a16:creationId xmlns:a16="http://schemas.microsoft.com/office/drawing/2014/main" id="{EF0290F8-9B20-4F27-89AB-9FD78A082F12}"/>
              </a:ext>
            </a:extLst>
          </p:cNvPr>
          <p:cNvSpPr/>
          <p:nvPr/>
        </p:nvSpPr>
        <p:spPr>
          <a:xfrm>
            <a:off x="10434694" y="4344107"/>
            <a:ext cx="14013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346 </a:t>
            </a:r>
            <a:r>
              <a:rPr lang="en-US" sz="1200" err="1">
                <a:solidFill>
                  <a:schemeClr val="bg1"/>
                </a:solidFill>
              </a:rPr>
              <a:t>Mwh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131" name="71 Rectángulo">
            <a:extLst>
              <a:ext uri="{FF2B5EF4-FFF2-40B4-BE49-F238E27FC236}">
                <a16:creationId xmlns:a16="http://schemas.microsoft.com/office/drawing/2014/main" id="{19CA9CFC-D0E9-48AC-A7EB-37E370E0F05F}"/>
              </a:ext>
            </a:extLst>
          </p:cNvPr>
          <p:cNvSpPr/>
          <p:nvPr/>
        </p:nvSpPr>
        <p:spPr>
          <a:xfrm>
            <a:off x="9484706" y="4168520"/>
            <a:ext cx="2494478" cy="33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err="1">
                <a:solidFill>
                  <a:schemeClr val="bg1"/>
                </a:solidFill>
              </a:rPr>
              <a:t>Consumo</a:t>
            </a:r>
            <a:r>
              <a:rPr lang="en-US" sz="1600" b="1">
                <a:solidFill>
                  <a:schemeClr val="bg1"/>
                </a:solidFill>
              </a:rPr>
              <a:t> Energía</a:t>
            </a:r>
          </a:p>
        </p:txBody>
      </p:sp>
      <p:sp>
        <p:nvSpPr>
          <p:cNvPr id="68" name="61 Rectángulo">
            <a:extLst>
              <a:ext uri="{FF2B5EF4-FFF2-40B4-BE49-F238E27FC236}">
                <a16:creationId xmlns:a16="http://schemas.microsoft.com/office/drawing/2014/main" id="{B93E8C50-1411-417C-ACFE-B980234D1937}"/>
              </a:ext>
            </a:extLst>
          </p:cNvPr>
          <p:cNvSpPr/>
          <p:nvPr/>
        </p:nvSpPr>
        <p:spPr>
          <a:xfrm>
            <a:off x="4312988" y="5428779"/>
            <a:ext cx="2324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sz="3200" b="1">
                <a:solidFill>
                  <a:schemeClr val="bg1"/>
                </a:solidFill>
              </a:rPr>
              <a:t>11,500</a:t>
            </a:r>
            <a:r>
              <a:rPr lang="en-US" sz="900" b="1">
                <a:solidFill>
                  <a:schemeClr val="bg1"/>
                </a:solidFill>
              </a:rPr>
              <a:t>  </a:t>
            </a:r>
            <a:r>
              <a:rPr lang="en-US" sz="900" b="1" err="1">
                <a:solidFill>
                  <a:schemeClr val="bg1"/>
                </a:solidFill>
              </a:rPr>
              <a:t>Productores</a:t>
            </a:r>
            <a:endParaRPr lang="en-US" sz="1050" b="1">
              <a:solidFill>
                <a:schemeClr val="bg1"/>
              </a:solidFill>
            </a:endParaRPr>
          </a:p>
        </p:txBody>
      </p:sp>
      <p:sp>
        <p:nvSpPr>
          <p:cNvPr id="102" name="61 Rectángulo">
            <a:extLst>
              <a:ext uri="{FF2B5EF4-FFF2-40B4-BE49-F238E27FC236}">
                <a16:creationId xmlns:a16="http://schemas.microsoft.com/office/drawing/2014/main" id="{7F84496A-B227-4050-B94D-4EBAD07A16D4}"/>
              </a:ext>
            </a:extLst>
          </p:cNvPr>
          <p:cNvSpPr/>
          <p:nvPr/>
        </p:nvSpPr>
        <p:spPr>
          <a:xfrm>
            <a:off x="4558018" y="6049058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sz="3200" b="1">
                <a:solidFill>
                  <a:schemeClr val="bg1"/>
                </a:solidFill>
              </a:rPr>
              <a:t>2,900</a:t>
            </a:r>
            <a:r>
              <a:rPr lang="en-US" sz="900" b="1">
                <a:solidFill>
                  <a:schemeClr val="bg1"/>
                </a:solidFill>
              </a:rPr>
              <a:t>  </a:t>
            </a:r>
            <a:r>
              <a:rPr lang="en-US" sz="900" b="1" err="1">
                <a:solidFill>
                  <a:schemeClr val="bg1"/>
                </a:solidFill>
              </a:rPr>
              <a:t>Inyectores</a:t>
            </a:r>
            <a:endParaRPr lang="en-US" sz="1050" b="1">
              <a:solidFill>
                <a:schemeClr val="bg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5472E91-14FD-4651-9B90-68303DE5D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46" y="1012666"/>
            <a:ext cx="12206893" cy="400110"/>
          </a:xfrm>
          <a:solidFill>
            <a:schemeClr val="tx1"/>
          </a:solidFill>
        </p:spPr>
        <p:txBody>
          <a:bodyPr wrap="square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buClr>
                <a:srgbClr val="0067A8"/>
              </a:buClr>
              <a:buSzPct val="95000"/>
              <a:buFont typeface="Lucida Grande"/>
            </a:pPr>
            <a:r>
              <a:rPr lang="es-ES" sz="20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convencional de YPF en números</a:t>
            </a:r>
            <a:endParaRPr lang="es-AR" sz="2000" b="1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65 Rectángulo">
            <a:extLst>
              <a:ext uri="{FF2B5EF4-FFF2-40B4-BE49-F238E27FC236}">
                <a16:creationId xmlns:a16="http://schemas.microsoft.com/office/drawing/2014/main" id="{04F1BF42-2DA1-4AA0-A221-C88D39321A6D}"/>
              </a:ext>
            </a:extLst>
          </p:cNvPr>
          <p:cNvSpPr/>
          <p:nvPr/>
        </p:nvSpPr>
        <p:spPr>
          <a:xfrm>
            <a:off x="6888088" y="5521137"/>
            <a:ext cx="18020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sz="4000" b="1">
                <a:solidFill>
                  <a:schemeClr val="bg1"/>
                </a:solidFill>
              </a:rPr>
              <a:t>2.400</a:t>
            </a:r>
          </a:p>
        </p:txBody>
      </p:sp>
      <p:sp>
        <p:nvSpPr>
          <p:cNvPr id="109" name="36 Rectángulo">
            <a:extLst>
              <a:ext uri="{FF2B5EF4-FFF2-40B4-BE49-F238E27FC236}">
                <a16:creationId xmlns:a16="http://schemas.microsoft.com/office/drawing/2014/main" id="{8421F479-1166-48B7-9F46-544D18AB7C47}"/>
              </a:ext>
            </a:extLst>
          </p:cNvPr>
          <p:cNvSpPr/>
          <p:nvPr/>
        </p:nvSpPr>
        <p:spPr>
          <a:xfrm>
            <a:off x="4073557" y="2333096"/>
            <a:ext cx="2266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CUENCAS PRODUCTIVAS</a:t>
            </a:r>
          </a:p>
        </p:txBody>
      </p:sp>
      <p:sp>
        <p:nvSpPr>
          <p:cNvPr id="110" name="37 Rectángulo">
            <a:extLst>
              <a:ext uri="{FF2B5EF4-FFF2-40B4-BE49-F238E27FC236}">
                <a16:creationId xmlns:a16="http://schemas.microsoft.com/office/drawing/2014/main" id="{E3CCEBB4-7F96-4A97-9559-006F71A87822}"/>
              </a:ext>
            </a:extLst>
          </p:cNvPr>
          <p:cNvSpPr/>
          <p:nvPr/>
        </p:nvSpPr>
        <p:spPr>
          <a:xfrm>
            <a:off x="4079776" y="2501782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2" name="45 Rectángulo">
            <a:extLst>
              <a:ext uri="{FF2B5EF4-FFF2-40B4-BE49-F238E27FC236}">
                <a16:creationId xmlns:a16="http://schemas.microsoft.com/office/drawing/2014/main" id="{78347CCB-4B8B-4737-916A-0F6EA4EAF609}"/>
              </a:ext>
            </a:extLst>
          </p:cNvPr>
          <p:cNvSpPr/>
          <p:nvPr/>
        </p:nvSpPr>
        <p:spPr>
          <a:xfrm>
            <a:off x="6818055" y="2436689"/>
            <a:ext cx="1502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14 </a:t>
            </a:r>
            <a:r>
              <a:rPr lang="en-US" sz="1200" b="1" dirty="0" err="1">
                <a:solidFill>
                  <a:schemeClr val="bg1"/>
                </a:solidFill>
              </a:rPr>
              <a:t>exploración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pSp>
        <p:nvGrpSpPr>
          <p:cNvPr id="61" name="169 Grupo">
            <a:extLst>
              <a:ext uri="{FF2B5EF4-FFF2-40B4-BE49-F238E27FC236}">
                <a16:creationId xmlns:a16="http://schemas.microsoft.com/office/drawing/2014/main" id="{932D704E-CA28-4D90-A55C-1FD0A3BF841C}"/>
              </a:ext>
            </a:extLst>
          </p:cNvPr>
          <p:cNvGrpSpPr>
            <a:grpSpLocks noChangeAspect="1"/>
          </p:cNvGrpSpPr>
          <p:nvPr/>
        </p:nvGrpSpPr>
        <p:grpSpPr>
          <a:xfrm>
            <a:off x="11410950" y="6447123"/>
            <a:ext cx="658752" cy="163004"/>
            <a:chOff x="363008" y="2848018"/>
            <a:chExt cx="958467" cy="237166"/>
          </a:xfrm>
          <a:solidFill>
            <a:srgbClr val="0451E4"/>
          </a:solidFill>
        </p:grpSpPr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110E1D37-A2BF-4D11-A523-DA21BD5F4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08" y="2848018"/>
              <a:ext cx="343010" cy="237166"/>
            </a:xfrm>
            <a:custGeom>
              <a:avLst/>
              <a:gdLst>
                <a:gd name="T0" fmla="*/ 2147483647 w 524"/>
                <a:gd name="T1" fmla="*/ 0 h 361"/>
                <a:gd name="T2" fmla="*/ 2147483647 w 524"/>
                <a:gd name="T3" fmla="*/ 0 h 361"/>
                <a:gd name="T4" fmla="*/ 2147483647 w 524"/>
                <a:gd name="T5" fmla="*/ 2147483647 h 361"/>
                <a:gd name="T6" fmla="*/ 2147483647 w 524"/>
                <a:gd name="T7" fmla="*/ 2147483647 h 361"/>
                <a:gd name="T8" fmla="*/ 2147483647 w 524"/>
                <a:gd name="T9" fmla="*/ 2147483647 h 361"/>
                <a:gd name="T10" fmla="*/ 2147483647 w 524"/>
                <a:gd name="T11" fmla="*/ 2147483647 h 361"/>
                <a:gd name="T12" fmla="*/ 2147483647 w 524"/>
                <a:gd name="T13" fmla="*/ 2147483647 h 361"/>
                <a:gd name="T14" fmla="*/ 2147483647 w 524"/>
                <a:gd name="T15" fmla="*/ 2147483647 h 361"/>
                <a:gd name="T16" fmla="*/ 2147483647 w 524"/>
                <a:gd name="T17" fmla="*/ 2147483647 h 361"/>
                <a:gd name="T18" fmla="*/ 2147483647 w 524"/>
                <a:gd name="T19" fmla="*/ 2147483647 h 361"/>
                <a:gd name="T20" fmla="*/ 2147483647 w 524"/>
                <a:gd name="T21" fmla="*/ 2147483647 h 361"/>
                <a:gd name="T22" fmla="*/ 2147483647 w 524"/>
                <a:gd name="T23" fmla="*/ 2147483647 h 361"/>
                <a:gd name="T24" fmla="*/ 2147483647 w 524"/>
                <a:gd name="T25" fmla="*/ 2147483647 h 361"/>
                <a:gd name="T26" fmla="*/ 2147483647 w 524"/>
                <a:gd name="T27" fmla="*/ 2147483647 h 361"/>
                <a:gd name="T28" fmla="*/ 2147483647 w 524"/>
                <a:gd name="T29" fmla="*/ 2147483647 h 361"/>
                <a:gd name="T30" fmla="*/ 2147483647 w 524"/>
                <a:gd name="T31" fmla="*/ 2147483647 h 361"/>
                <a:gd name="T32" fmla="*/ 2147483647 w 524"/>
                <a:gd name="T33" fmla="*/ 2147483647 h 361"/>
                <a:gd name="T34" fmla="*/ 2147483647 w 524"/>
                <a:gd name="T35" fmla="*/ 2147483647 h 361"/>
                <a:gd name="T36" fmla="*/ 2147483647 w 524"/>
                <a:gd name="T37" fmla="*/ 2147483647 h 361"/>
                <a:gd name="T38" fmla="*/ 2147483647 w 524"/>
                <a:gd name="T39" fmla="*/ 2147483647 h 361"/>
                <a:gd name="T40" fmla="*/ 2147483647 w 524"/>
                <a:gd name="T41" fmla="*/ 2147483647 h 361"/>
                <a:gd name="T42" fmla="*/ 2147483647 w 524"/>
                <a:gd name="T43" fmla="*/ 2147483647 h 361"/>
                <a:gd name="T44" fmla="*/ 2147483647 w 524"/>
                <a:gd name="T45" fmla="*/ 2147483647 h 361"/>
                <a:gd name="T46" fmla="*/ 2147483647 w 524"/>
                <a:gd name="T47" fmla="*/ 2147483647 h 361"/>
                <a:gd name="T48" fmla="*/ 2147483647 w 524"/>
                <a:gd name="T49" fmla="*/ 2147483647 h 361"/>
                <a:gd name="T50" fmla="*/ 2147483647 w 524"/>
                <a:gd name="T51" fmla="*/ 2147483647 h 361"/>
                <a:gd name="T52" fmla="*/ 2147483647 w 524"/>
                <a:gd name="T53" fmla="*/ 2147483647 h 361"/>
                <a:gd name="T54" fmla="*/ 2147483647 w 524"/>
                <a:gd name="T55" fmla="*/ 2147483647 h 361"/>
                <a:gd name="T56" fmla="*/ 2147483647 w 524"/>
                <a:gd name="T57" fmla="*/ 2147483647 h 361"/>
                <a:gd name="T58" fmla="*/ 0 w 524"/>
                <a:gd name="T59" fmla="*/ 0 h 361"/>
                <a:gd name="T60" fmla="*/ 2147483647 w 524"/>
                <a:gd name="T61" fmla="*/ 0 h 361"/>
                <a:gd name="T62" fmla="*/ 2147483647 w 524"/>
                <a:gd name="T63" fmla="*/ 0 h 361"/>
                <a:gd name="T64" fmla="*/ 2147483647 w 524"/>
                <a:gd name="T65" fmla="*/ 2147483647 h 361"/>
                <a:gd name="T66" fmla="*/ 2147483647 w 524"/>
                <a:gd name="T67" fmla="*/ 2147483647 h 361"/>
                <a:gd name="T68" fmla="*/ 2147483647 w 524"/>
                <a:gd name="T69" fmla="*/ 2147483647 h 361"/>
                <a:gd name="T70" fmla="*/ 2147483647 w 524"/>
                <a:gd name="T71" fmla="*/ 2147483647 h 361"/>
                <a:gd name="T72" fmla="*/ 2147483647 w 524"/>
                <a:gd name="T73" fmla="*/ 2147483647 h 361"/>
                <a:gd name="T74" fmla="*/ 2147483647 w 524"/>
                <a:gd name="T75" fmla="*/ 2147483647 h 361"/>
                <a:gd name="T76" fmla="*/ 2147483647 w 524"/>
                <a:gd name="T77" fmla="*/ 2147483647 h 361"/>
                <a:gd name="T78" fmla="*/ 2147483647 w 524"/>
                <a:gd name="T79" fmla="*/ 2147483647 h 361"/>
                <a:gd name="T80" fmla="*/ 2147483647 w 524"/>
                <a:gd name="T81" fmla="*/ 2147483647 h 361"/>
                <a:gd name="T82" fmla="*/ 2147483647 w 524"/>
                <a:gd name="T83" fmla="*/ 0 h 361"/>
                <a:gd name="T84" fmla="*/ 2147483647 w 52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24" h="361">
                  <a:moveTo>
                    <a:pt x="524" y="0"/>
                  </a:moveTo>
                  <a:lnTo>
                    <a:pt x="524" y="0"/>
                  </a:lnTo>
                  <a:lnTo>
                    <a:pt x="520" y="2"/>
                  </a:lnTo>
                  <a:lnTo>
                    <a:pt x="511" y="8"/>
                  </a:lnTo>
                  <a:lnTo>
                    <a:pt x="498" y="20"/>
                  </a:lnTo>
                  <a:lnTo>
                    <a:pt x="488" y="28"/>
                  </a:lnTo>
                  <a:lnTo>
                    <a:pt x="480" y="39"/>
                  </a:lnTo>
                  <a:lnTo>
                    <a:pt x="338" y="215"/>
                  </a:lnTo>
                  <a:lnTo>
                    <a:pt x="338" y="320"/>
                  </a:lnTo>
                  <a:lnTo>
                    <a:pt x="338" y="330"/>
                  </a:lnTo>
                  <a:lnTo>
                    <a:pt x="340" y="338"/>
                  </a:lnTo>
                  <a:lnTo>
                    <a:pt x="344" y="351"/>
                  </a:lnTo>
                  <a:lnTo>
                    <a:pt x="348" y="358"/>
                  </a:lnTo>
                  <a:lnTo>
                    <a:pt x="349" y="361"/>
                  </a:lnTo>
                  <a:lnTo>
                    <a:pt x="174" y="361"/>
                  </a:lnTo>
                  <a:lnTo>
                    <a:pt x="177" y="358"/>
                  </a:lnTo>
                  <a:lnTo>
                    <a:pt x="180" y="351"/>
                  </a:lnTo>
                  <a:lnTo>
                    <a:pt x="184" y="338"/>
                  </a:lnTo>
                  <a:lnTo>
                    <a:pt x="185" y="330"/>
                  </a:lnTo>
                  <a:lnTo>
                    <a:pt x="185" y="320"/>
                  </a:lnTo>
                  <a:lnTo>
                    <a:pt x="185" y="215"/>
                  </a:lnTo>
                  <a:lnTo>
                    <a:pt x="46" y="40"/>
                  </a:lnTo>
                  <a:lnTo>
                    <a:pt x="36" y="30"/>
                  </a:lnTo>
                  <a:lnTo>
                    <a:pt x="28" y="21"/>
                  </a:lnTo>
                  <a:lnTo>
                    <a:pt x="13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178" y="0"/>
                  </a:lnTo>
                  <a:lnTo>
                    <a:pt x="182" y="13"/>
                  </a:lnTo>
                  <a:lnTo>
                    <a:pt x="190" y="27"/>
                  </a:lnTo>
                  <a:lnTo>
                    <a:pt x="202" y="46"/>
                  </a:lnTo>
                  <a:lnTo>
                    <a:pt x="261" y="137"/>
                  </a:lnTo>
                  <a:lnTo>
                    <a:pt x="263" y="137"/>
                  </a:lnTo>
                  <a:lnTo>
                    <a:pt x="323" y="46"/>
                  </a:lnTo>
                  <a:lnTo>
                    <a:pt x="334" y="27"/>
                  </a:lnTo>
                  <a:lnTo>
                    <a:pt x="341" y="13"/>
                  </a:lnTo>
                  <a:lnTo>
                    <a:pt x="347" y="0"/>
                  </a:lnTo>
                  <a:lnTo>
                    <a:pt x="5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82BD0261-55D1-4943-9E59-1FEE789805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5219" y="2848018"/>
              <a:ext cx="282248" cy="237166"/>
            </a:xfrm>
            <a:custGeom>
              <a:avLst/>
              <a:gdLst>
                <a:gd name="T0" fmla="*/ 0 w 431"/>
                <a:gd name="T1" fmla="*/ 0 h 361"/>
                <a:gd name="T2" fmla="*/ 2147483647 w 431"/>
                <a:gd name="T3" fmla="*/ 2147483647 h 361"/>
                <a:gd name="T4" fmla="*/ 2147483647 w 431"/>
                <a:gd name="T5" fmla="*/ 2147483647 h 361"/>
                <a:gd name="T6" fmla="*/ 2147483647 w 431"/>
                <a:gd name="T7" fmla="*/ 2147483647 h 361"/>
                <a:gd name="T8" fmla="*/ 2147483647 w 431"/>
                <a:gd name="T9" fmla="*/ 2147483647 h 361"/>
                <a:gd name="T10" fmla="*/ 2147483647 w 431"/>
                <a:gd name="T11" fmla="*/ 2147483647 h 361"/>
                <a:gd name="T12" fmla="*/ 2147483647 w 431"/>
                <a:gd name="T13" fmla="*/ 2147483647 h 361"/>
                <a:gd name="T14" fmla="*/ 0 w 431"/>
                <a:gd name="T15" fmla="*/ 2147483647 h 361"/>
                <a:gd name="T16" fmla="*/ 2147483647 w 431"/>
                <a:gd name="T17" fmla="*/ 2147483647 h 361"/>
                <a:gd name="T18" fmla="*/ 2147483647 w 431"/>
                <a:gd name="T19" fmla="*/ 2147483647 h 361"/>
                <a:gd name="T20" fmla="*/ 2147483647 w 431"/>
                <a:gd name="T21" fmla="*/ 2147483647 h 361"/>
                <a:gd name="T22" fmla="*/ 2147483647 w 431"/>
                <a:gd name="T23" fmla="*/ 2147483647 h 361"/>
                <a:gd name="T24" fmla="*/ 2147483647 w 431"/>
                <a:gd name="T25" fmla="*/ 2147483647 h 361"/>
                <a:gd name="T26" fmla="*/ 2147483647 w 431"/>
                <a:gd name="T27" fmla="*/ 2147483647 h 361"/>
                <a:gd name="T28" fmla="*/ 2147483647 w 431"/>
                <a:gd name="T29" fmla="*/ 2147483647 h 361"/>
                <a:gd name="T30" fmla="*/ 2147483647 w 431"/>
                <a:gd name="T31" fmla="*/ 2147483647 h 361"/>
                <a:gd name="T32" fmla="*/ 2147483647 w 431"/>
                <a:gd name="T33" fmla="*/ 2147483647 h 361"/>
                <a:gd name="T34" fmla="*/ 2147483647 w 431"/>
                <a:gd name="T35" fmla="*/ 2147483647 h 361"/>
                <a:gd name="T36" fmla="*/ 2147483647 w 431"/>
                <a:gd name="T37" fmla="*/ 2147483647 h 361"/>
                <a:gd name="T38" fmla="*/ 2147483647 w 431"/>
                <a:gd name="T39" fmla="*/ 2147483647 h 361"/>
                <a:gd name="T40" fmla="*/ 2147483647 w 431"/>
                <a:gd name="T41" fmla="*/ 2147483647 h 361"/>
                <a:gd name="T42" fmla="*/ 2147483647 w 431"/>
                <a:gd name="T43" fmla="*/ 2147483647 h 361"/>
                <a:gd name="T44" fmla="*/ 2147483647 w 431"/>
                <a:gd name="T45" fmla="*/ 2147483647 h 361"/>
                <a:gd name="T46" fmla="*/ 2147483647 w 431"/>
                <a:gd name="T47" fmla="*/ 2147483647 h 361"/>
                <a:gd name="T48" fmla="*/ 2147483647 w 431"/>
                <a:gd name="T49" fmla="*/ 2147483647 h 361"/>
                <a:gd name="T50" fmla="*/ 2147483647 w 431"/>
                <a:gd name="T51" fmla="*/ 2147483647 h 361"/>
                <a:gd name="T52" fmla="*/ 2147483647 w 431"/>
                <a:gd name="T53" fmla="*/ 2147483647 h 361"/>
                <a:gd name="T54" fmla="*/ 2147483647 w 431"/>
                <a:gd name="T55" fmla="*/ 2147483647 h 361"/>
                <a:gd name="T56" fmla="*/ 2147483647 w 431"/>
                <a:gd name="T57" fmla="*/ 2147483647 h 361"/>
                <a:gd name="T58" fmla="*/ 2147483647 w 431"/>
                <a:gd name="T59" fmla="*/ 2147483647 h 361"/>
                <a:gd name="T60" fmla="*/ 2147483647 w 431"/>
                <a:gd name="T61" fmla="*/ 2147483647 h 361"/>
                <a:gd name="T62" fmla="*/ 2147483647 w 431"/>
                <a:gd name="T63" fmla="*/ 2147483647 h 361"/>
                <a:gd name="T64" fmla="*/ 2147483647 w 431"/>
                <a:gd name="T65" fmla="*/ 2147483647 h 361"/>
                <a:gd name="T66" fmla="*/ 2147483647 w 431"/>
                <a:gd name="T67" fmla="*/ 2147483647 h 361"/>
                <a:gd name="T68" fmla="*/ 2147483647 w 431"/>
                <a:gd name="T69" fmla="*/ 2147483647 h 361"/>
                <a:gd name="T70" fmla="*/ 2147483647 w 431"/>
                <a:gd name="T71" fmla="*/ 2147483647 h 361"/>
                <a:gd name="T72" fmla="*/ 2147483647 w 431"/>
                <a:gd name="T73" fmla="*/ 2147483647 h 361"/>
                <a:gd name="T74" fmla="*/ 2147483647 w 431"/>
                <a:gd name="T75" fmla="*/ 2147483647 h 361"/>
                <a:gd name="T76" fmla="*/ 2147483647 w 431"/>
                <a:gd name="T77" fmla="*/ 2147483647 h 361"/>
                <a:gd name="T78" fmla="*/ 2147483647 w 431"/>
                <a:gd name="T79" fmla="*/ 2147483647 h 3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31" h="361">
                  <a:moveTo>
                    <a:pt x="291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11"/>
                  </a:lnTo>
                  <a:lnTo>
                    <a:pt x="9" y="23"/>
                  </a:lnTo>
                  <a:lnTo>
                    <a:pt x="10" y="31"/>
                  </a:lnTo>
                  <a:lnTo>
                    <a:pt x="11" y="40"/>
                  </a:lnTo>
                  <a:lnTo>
                    <a:pt x="11" y="320"/>
                  </a:lnTo>
                  <a:lnTo>
                    <a:pt x="10" y="330"/>
                  </a:lnTo>
                  <a:lnTo>
                    <a:pt x="9" y="338"/>
                  </a:lnTo>
                  <a:lnTo>
                    <a:pt x="8" y="345"/>
                  </a:lnTo>
                  <a:lnTo>
                    <a:pt x="5" y="351"/>
                  </a:lnTo>
                  <a:lnTo>
                    <a:pt x="2" y="358"/>
                  </a:lnTo>
                  <a:lnTo>
                    <a:pt x="0" y="361"/>
                  </a:lnTo>
                  <a:lnTo>
                    <a:pt x="174" y="361"/>
                  </a:lnTo>
                  <a:lnTo>
                    <a:pt x="173" y="358"/>
                  </a:lnTo>
                  <a:lnTo>
                    <a:pt x="170" y="351"/>
                  </a:lnTo>
                  <a:lnTo>
                    <a:pt x="166" y="338"/>
                  </a:lnTo>
                  <a:lnTo>
                    <a:pt x="165" y="330"/>
                  </a:lnTo>
                  <a:lnTo>
                    <a:pt x="164" y="320"/>
                  </a:lnTo>
                  <a:lnTo>
                    <a:pt x="164" y="233"/>
                  </a:lnTo>
                  <a:lnTo>
                    <a:pt x="291" y="233"/>
                  </a:lnTo>
                  <a:lnTo>
                    <a:pt x="305" y="232"/>
                  </a:lnTo>
                  <a:lnTo>
                    <a:pt x="320" y="231"/>
                  </a:lnTo>
                  <a:lnTo>
                    <a:pt x="334" y="228"/>
                  </a:lnTo>
                  <a:lnTo>
                    <a:pt x="347" y="225"/>
                  </a:lnTo>
                  <a:lnTo>
                    <a:pt x="359" y="221"/>
                  </a:lnTo>
                  <a:lnTo>
                    <a:pt x="371" y="217"/>
                  </a:lnTo>
                  <a:lnTo>
                    <a:pt x="381" y="211"/>
                  </a:lnTo>
                  <a:lnTo>
                    <a:pt x="391" y="203"/>
                  </a:lnTo>
                  <a:lnTo>
                    <a:pt x="401" y="195"/>
                  </a:lnTo>
                  <a:lnTo>
                    <a:pt x="408" y="187"/>
                  </a:lnTo>
                  <a:lnTo>
                    <a:pt x="415" y="177"/>
                  </a:lnTo>
                  <a:lnTo>
                    <a:pt x="421" y="167"/>
                  </a:lnTo>
                  <a:lnTo>
                    <a:pt x="426" y="156"/>
                  </a:lnTo>
                  <a:lnTo>
                    <a:pt x="429" y="144"/>
                  </a:lnTo>
                  <a:lnTo>
                    <a:pt x="430" y="131"/>
                  </a:lnTo>
                  <a:lnTo>
                    <a:pt x="431" y="117"/>
                  </a:lnTo>
                  <a:lnTo>
                    <a:pt x="430" y="103"/>
                  </a:lnTo>
                  <a:lnTo>
                    <a:pt x="429" y="90"/>
                  </a:lnTo>
                  <a:lnTo>
                    <a:pt x="426" y="78"/>
                  </a:lnTo>
                  <a:lnTo>
                    <a:pt x="421" y="67"/>
                  </a:lnTo>
                  <a:lnTo>
                    <a:pt x="415" y="57"/>
                  </a:lnTo>
                  <a:lnTo>
                    <a:pt x="409" y="48"/>
                  </a:lnTo>
                  <a:lnTo>
                    <a:pt x="401" y="38"/>
                  </a:lnTo>
                  <a:lnTo>
                    <a:pt x="392" y="31"/>
                  </a:lnTo>
                  <a:lnTo>
                    <a:pt x="383" y="24"/>
                  </a:lnTo>
                  <a:lnTo>
                    <a:pt x="372" y="18"/>
                  </a:lnTo>
                  <a:lnTo>
                    <a:pt x="360" y="12"/>
                  </a:lnTo>
                  <a:lnTo>
                    <a:pt x="347" y="8"/>
                  </a:lnTo>
                  <a:lnTo>
                    <a:pt x="334" y="5"/>
                  </a:lnTo>
                  <a:lnTo>
                    <a:pt x="321" y="2"/>
                  </a:lnTo>
                  <a:lnTo>
                    <a:pt x="305" y="1"/>
                  </a:lnTo>
                  <a:lnTo>
                    <a:pt x="291" y="0"/>
                  </a:lnTo>
                  <a:close/>
                  <a:moveTo>
                    <a:pt x="214" y="168"/>
                  </a:moveTo>
                  <a:lnTo>
                    <a:pt x="165" y="168"/>
                  </a:lnTo>
                  <a:lnTo>
                    <a:pt x="165" y="68"/>
                  </a:lnTo>
                  <a:lnTo>
                    <a:pt x="214" y="68"/>
                  </a:lnTo>
                  <a:lnTo>
                    <a:pt x="227" y="68"/>
                  </a:lnTo>
                  <a:lnTo>
                    <a:pt x="239" y="70"/>
                  </a:lnTo>
                  <a:lnTo>
                    <a:pt x="249" y="74"/>
                  </a:lnTo>
                  <a:lnTo>
                    <a:pt x="259" y="78"/>
                  </a:lnTo>
                  <a:lnTo>
                    <a:pt x="267" y="86"/>
                  </a:lnTo>
                  <a:lnTo>
                    <a:pt x="273" y="94"/>
                  </a:lnTo>
                  <a:lnTo>
                    <a:pt x="277" y="105"/>
                  </a:lnTo>
                  <a:lnTo>
                    <a:pt x="278" y="117"/>
                  </a:lnTo>
                  <a:lnTo>
                    <a:pt x="277" y="130"/>
                  </a:lnTo>
                  <a:lnTo>
                    <a:pt x="272" y="140"/>
                  </a:lnTo>
                  <a:lnTo>
                    <a:pt x="266" y="149"/>
                  </a:lnTo>
                  <a:lnTo>
                    <a:pt x="259" y="156"/>
                  </a:lnTo>
                  <a:lnTo>
                    <a:pt x="249" y="161"/>
                  </a:lnTo>
                  <a:lnTo>
                    <a:pt x="239" y="164"/>
                  </a:lnTo>
                  <a:lnTo>
                    <a:pt x="227" y="167"/>
                  </a:lnTo>
                  <a:lnTo>
                    <a:pt x="214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F822B5FA-8C8B-4621-A3C4-6D9CEE2CB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548" y="2848018"/>
              <a:ext cx="248927" cy="237166"/>
            </a:xfrm>
            <a:custGeom>
              <a:avLst/>
              <a:gdLst>
                <a:gd name="T0" fmla="*/ 2147483647 w 380"/>
                <a:gd name="T1" fmla="*/ 2147483647 h 361"/>
                <a:gd name="T2" fmla="*/ 2147483647 w 380"/>
                <a:gd name="T3" fmla="*/ 2147483647 h 361"/>
                <a:gd name="T4" fmla="*/ 2147483647 w 380"/>
                <a:gd name="T5" fmla="*/ 2147483647 h 361"/>
                <a:gd name="T6" fmla="*/ 2147483647 w 380"/>
                <a:gd name="T7" fmla="*/ 2147483647 h 361"/>
                <a:gd name="T8" fmla="*/ 2147483647 w 380"/>
                <a:gd name="T9" fmla="*/ 2147483647 h 361"/>
                <a:gd name="T10" fmla="*/ 2147483647 w 380"/>
                <a:gd name="T11" fmla="*/ 2147483647 h 361"/>
                <a:gd name="T12" fmla="*/ 2147483647 w 380"/>
                <a:gd name="T13" fmla="*/ 2147483647 h 361"/>
                <a:gd name="T14" fmla="*/ 2147483647 w 380"/>
                <a:gd name="T15" fmla="*/ 2147483647 h 361"/>
                <a:gd name="T16" fmla="*/ 2147483647 w 380"/>
                <a:gd name="T17" fmla="*/ 2147483647 h 361"/>
                <a:gd name="T18" fmla="*/ 2147483647 w 380"/>
                <a:gd name="T19" fmla="*/ 2147483647 h 361"/>
                <a:gd name="T20" fmla="*/ 2147483647 w 380"/>
                <a:gd name="T21" fmla="*/ 2147483647 h 361"/>
                <a:gd name="T22" fmla="*/ 2147483647 w 380"/>
                <a:gd name="T23" fmla="*/ 2147483647 h 361"/>
                <a:gd name="T24" fmla="*/ 2147483647 w 380"/>
                <a:gd name="T25" fmla="*/ 2147483647 h 361"/>
                <a:gd name="T26" fmla="*/ 2147483647 w 380"/>
                <a:gd name="T27" fmla="*/ 2147483647 h 361"/>
                <a:gd name="T28" fmla="*/ 2147483647 w 380"/>
                <a:gd name="T29" fmla="*/ 2147483647 h 361"/>
                <a:gd name="T30" fmla="*/ 2147483647 w 380"/>
                <a:gd name="T31" fmla="*/ 2147483647 h 361"/>
                <a:gd name="T32" fmla="*/ 2147483647 w 380"/>
                <a:gd name="T33" fmla="*/ 2147483647 h 361"/>
                <a:gd name="T34" fmla="*/ 2147483647 w 380"/>
                <a:gd name="T35" fmla="*/ 2147483647 h 361"/>
                <a:gd name="T36" fmla="*/ 2147483647 w 380"/>
                <a:gd name="T37" fmla="*/ 2147483647 h 361"/>
                <a:gd name="T38" fmla="*/ 2147483647 w 380"/>
                <a:gd name="T39" fmla="*/ 2147483647 h 361"/>
                <a:gd name="T40" fmla="*/ 2147483647 w 380"/>
                <a:gd name="T41" fmla="*/ 2147483647 h 361"/>
                <a:gd name="T42" fmla="*/ 2147483647 w 380"/>
                <a:gd name="T43" fmla="*/ 2147483647 h 361"/>
                <a:gd name="T44" fmla="*/ 2147483647 w 380"/>
                <a:gd name="T45" fmla="*/ 2147483647 h 361"/>
                <a:gd name="T46" fmla="*/ 2147483647 w 380"/>
                <a:gd name="T47" fmla="*/ 2147483647 h 361"/>
                <a:gd name="T48" fmla="*/ 2147483647 w 380"/>
                <a:gd name="T49" fmla="*/ 2147483647 h 361"/>
                <a:gd name="T50" fmla="*/ 2147483647 w 380"/>
                <a:gd name="T51" fmla="*/ 2147483647 h 361"/>
                <a:gd name="T52" fmla="*/ 2147483647 w 380"/>
                <a:gd name="T53" fmla="*/ 2147483647 h 361"/>
                <a:gd name="T54" fmla="*/ 2147483647 w 380"/>
                <a:gd name="T55" fmla="*/ 2147483647 h 361"/>
                <a:gd name="T56" fmla="*/ 0 w 380"/>
                <a:gd name="T57" fmla="*/ 2147483647 h 361"/>
                <a:gd name="T58" fmla="*/ 0 w 380"/>
                <a:gd name="T59" fmla="*/ 2147483647 h 361"/>
                <a:gd name="T60" fmla="*/ 2147483647 w 380"/>
                <a:gd name="T61" fmla="*/ 2147483647 h 361"/>
                <a:gd name="T62" fmla="*/ 2147483647 w 380"/>
                <a:gd name="T63" fmla="*/ 2147483647 h 361"/>
                <a:gd name="T64" fmla="*/ 2147483647 w 380"/>
                <a:gd name="T65" fmla="*/ 2147483647 h 361"/>
                <a:gd name="T66" fmla="*/ 2147483647 w 380"/>
                <a:gd name="T67" fmla="*/ 2147483647 h 361"/>
                <a:gd name="T68" fmla="*/ 2147483647 w 380"/>
                <a:gd name="T69" fmla="*/ 2147483647 h 361"/>
                <a:gd name="T70" fmla="*/ 2147483647 w 380"/>
                <a:gd name="T71" fmla="*/ 2147483647 h 361"/>
                <a:gd name="T72" fmla="*/ 2147483647 w 380"/>
                <a:gd name="T73" fmla="*/ 2147483647 h 361"/>
                <a:gd name="T74" fmla="*/ 2147483647 w 380"/>
                <a:gd name="T75" fmla="*/ 2147483647 h 361"/>
                <a:gd name="T76" fmla="*/ 2147483647 w 380"/>
                <a:gd name="T77" fmla="*/ 2147483647 h 361"/>
                <a:gd name="T78" fmla="*/ 2147483647 w 380"/>
                <a:gd name="T79" fmla="*/ 2147483647 h 361"/>
                <a:gd name="T80" fmla="*/ 2147483647 w 380"/>
                <a:gd name="T81" fmla="*/ 2147483647 h 361"/>
                <a:gd name="T82" fmla="*/ 2147483647 w 380"/>
                <a:gd name="T83" fmla="*/ 2147483647 h 361"/>
                <a:gd name="T84" fmla="*/ 0 w 380"/>
                <a:gd name="T85" fmla="*/ 0 h 361"/>
                <a:gd name="T86" fmla="*/ 2147483647 w 380"/>
                <a:gd name="T87" fmla="*/ 0 h 361"/>
                <a:gd name="T88" fmla="*/ 2147483647 w 380"/>
                <a:gd name="T89" fmla="*/ 2147483647 h 36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80" h="361">
                  <a:moveTo>
                    <a:pt x="380" y="84"/>
                  </a:moveTo>
                  <a:lnTo>
                    <a:pt x="380" y="84"/>
                  </a:lnTo>
                  <a:lnTo>
                    <a:pt x="378" y="83"/>
                  </a:lnTo>
                  <a:lnTo>
                    <a:pt x="370" y="80"/>
                  </a:lnTo>
                  <a:lnTo>
                    <a:pt x="355" y="76"/>
                  </a:lnTo>
                  <a:lnTo>
                    <a:pt x="347" y="75"/>
                  </a:lnTo>
                  <a:lnTo>
                    <a:pt x="338" y="75"/>
                  </a:lnTo>
                  <a:lnTo>
                    <a:pt x="164" y="75"/>
                  </a:lnTo>
                  <a:lnTo>
                    <a:pt x="164" y="161"/>
                  </a:lnTo>
                  <a:lnTo>
                    <a:pt x="303" y="161"/>
                  </a:lnTo>
                  <a:lnTo>
                    <a:pt x="322" y="161"/>
                  </a:lnTo>
                  <a:lnTo>
                    <a:pt x="336" y="158"/>
                  </a:lnTo>
                  <a:lnTo>
                    <a:pt x="350" y="155"/>
                  </a:lnTo>
                  <a:lnTo>
                    <a:pt x="350" y="240"/>
                  </a:lnTo>
                  <a:lnTo>
                    <a:pt x="346" y="239"/>
                  </a:lnTo>
                  <a:lnTo>
                    <a:pt x="336" y="237"/>
                  </a:lnTo>
                  <a:lnTo>
                    <a:pt x="322" y="234"/>
                  </a:lnTo>
                  <a:lnTo>
                    <a:pt x="303" y="233"/>
                  </a:lnTo>
                  <a:lnTo>
                    <a:pt x="164" y="233"/>
                  </a:lnTo>
                  <a:lnTo>
                    <a:pt x="164" y="321"/>
                  </a:lnTo>
                  <a:lnTo>
                    <a:pt x="164" y="331"/>
                  </a:lnTo>
                  <a:lnTo>
                    <a:pt x="165" y="338"/>
                  </a:lnTo>
                  <a:lnTo>
                    <a:pt x="169" y="351"/>
                  </a:lnTo>
                  <a:lnTo>
                    <a:pt x="172" y="358"/>
                  </a:lnTo>
                  <a:lnTo>
                    <a:pt x="173" y="361"/>
                  </a:lnTo>
                  <a:lnTo>
                    <a:pt x="0" y="361"/>
                  </a:lnTo>
                  <a:lnTo>
                    <a:pt x="1" y="358"/>
                  </a:lnTo>
                  <a:lnTo>
                    <a:pt x="4" y="351"/>
                  </a:lnTo>
                  <a:lnTo>
                    <a:pt x="8" y="338"/>
                  </a:lnTo>
                  <a:lnTo>
                    <a:pt x="9" y="331"/>
                  </a:lnTo>
                  <a:lnTo>
                    <a:pt x="10" y="321"/>
                  </a:lnTo>
                  <a:lnTo>
                    <a:pt x="10" y="40"/>
                  </a:lnTo>
                  <a:lnTo>
                    <a:pt x="9" y="31"/>
                  </a:lnTo>
                  <a:lnTo>
                    <a:pt x="8" y="23"/>
                  </a:lnTo>
                  <a:lnTo>
                    <a:pt x="7" y="15"/>
                  </a:lnTo>
                  <a:lnTo>
                    <a:pt x="4" y="9"/>
                  </a:lnTo>
                  <a:lnTo>
                    <a:pt x="1" y="2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2957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1 Rectángulo">
            <a:extLst>
              <a:ext uri="{FF2B5EF4-FFF2-40B4-BE49-F238E27FC236}">
                <a16:creationId xmlns:a16="http://schemas.microsoft.com/office/drawing/2014/main" id="{7D9A287F-CA4B-4F14-AD12-F7D652C5B7BB}"/>
              </a:ext>
            </a:extLst>
          </p:cNvPr>
          <p:cNvSpPr/>
          <p:nvPr/>
        </p:nvSpPr>
        <p:spPr>
          <a:xfrm>
            <a:off x="8081308" y="1067745"/>
            <a:ext cx="4034506" cy="57882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14">
            <a:extLst>
              <a:ext uri="{FF2B5EF4-FFF2-40B4-BE49-F238E27FC236}">
                <a16:creationId xmlns:a16="http://schemas.microsoft.com/office/drawing/2014/main" id="{44C19A2D-F568-433F-8F2F-7C2A89412D3C}"/>
              </a:ext>
            </a:extLst>
          </p:cNvPr>
          <p:cNvSpPr txBox="1"/>
          <p:nvPr/>
        </p:nvSpPr>
        <p:spPr>
          <a:xfrm>
            <a:off x="8239796" y="1603740"/>
            <a:ext cx="3190710" cy="855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  <a:latin typeface="D-DIN" panose="020B050403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s-AR">
                <a:solidFill>
                  <a:srgbClr val="0451E4"/>
                </a:solidFill>
                <a:latin typeface="Arial" pitchFamily="34" charset="0"/>
              </a:rPr>
              <a:t>SUSTENTABILIDAD </a:t>
            </a:r>
            <a:br>
              <a:rPr lang="es-AR">
                <a:solidFill>
                  <a:srgbClr val="0451E4"/>
                </a:solidFill>
                <a:latin typeface="Arial" pitchFamily="34" charset="0"/>
              </a:rPr>
            </a:br>
            <a:r>
              <a:rPr lang="es-AR">
                <a:solidFill>
                  <a:srgbClr val="0451E4"/>
                </a:solidFill>
                <a:latin typeface="Arial" pitchFamily="34" charset="0"/>
              </a:rPr>
              <a:t>Y ENTORNO</a:t>
            </a:r>
          </a:p>
        </p:txBody>
      </p:sp>
      <p:sp>
        <p:nvSpPr>
          <p:cNvPr id="7" name="31 Rectángulo">
            <a:extLst>
              <a:ext uri="{FF2B5EF4-FFF2-40B4-BE49-F238E27FC236}">
                <a16:creationId xmlns:a16="http://schemas.microsoft.com/office/drawing/2014/main" id="{35F408A0-009C-49C6-811F-DB4811A0359F}"/>
              </a:ext>
            </a:extLst>
          </p:cNvPr>
          <p:cNvSpPr/>
          <p:nvPr/>
        </p:nvSpPr>
        <p:spPr>
          <a:xfrm>
            <a:off x="-1" y="1067745"/>
            <a:ext cx="4034506" cy="5790255"/>
          </a:xfrm>
          <a:prstGeom prst="rect">
            <a:avLst/>
          </a:prstGeom>
          <a:solidFill>
            <a:srgbClr val="1ACC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11">
            <a:extLst>
              <a:ext uri="{FF2B5EF4-FFF2-40B4-BE49-F238E27FC236}">
                <a16:creationId xmlns:a16="http://schemas.microsoft.com/office/drawing/2014/main" id="{7975FB6F-29AE-4B28-BCF5-C5FBF1378D2D}"/>
              </a:ext>
            </a:extLst>
          </p:cNvPr>
          <p:cNvSpPr txBox="1"/>
          <p:nvPr/>
        </p:nvSpPr>
        <p:spPr>
          <a:xfrm>
            <a:off x="307277" y="1591138"/>
            <a:ext cx="2483822" cy="855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>
                <a:solidFill>
                  <a:srgbClr val="0451E4"/>
                </a:solidFill>
                <a:latin typeface="Arial" pitchFamily="34" charset="0"/>
                <a:cs typeface="Arial" pitchFamily="34" charset="0"/>
              </a:rPr>
              <a:t>FOCO </a:t>
            </a:r>
            <a:br>
              <a:rPr lang="es-AR" b="1">
                <a:solidFill>
                  <a:srgbClr val="0451E4"/>
                </a:solidFill>
                <a:latin typeface="Arial" pitchFamily="34" charset="0"/>
                <a:cs typeface="Arial" pitchFamily="34" charset="0"/>
              </a:rPr>
            </a:br>
            <a:r>
              <a:rPr lang="es-AR" b="1">
                <a:solidFill>
                  <a:srgbClr val="0451E4"/>
                </a:solidFill>
                <a:latin typeface="Arial" pitchFamily="34" charset="0"/>
                <a:cs typeface="Arial" pitchFamily="34" charset="0"/>
              </a:rPr>
              <a:t>EN EFICIENCIA</a:t>
            </a:r>
          </a:p>
        </p:txBody>
      </p:sp>
      <p:sp>
        <p:nvSpPr>
          <p:cNvPr id="10" name="35 Rectángulo">
            <a:extLst>
              <a:ext uri="{FF2B5EF4-FFF2-40B4-BE49-F238E27FC236}">
                <a16:creationId xmlns:a16="http://schemas.microsoft.com/office/drawing/2014/main" id="{81D8C64D-0B99-40A2-AF6B-CF03140A2CA3}"/>
              </a:ext>
            </a:extLst>
          </p:cNvPr>
          <p:cNvSpPr/>
          <p:nvPr/>
        </p:nvSpPr>
        <p:spPr>
          <a:xfrm>
            <a:off x="4026810" y="1067745"/>
            <a:ext cx="4054498" cy="5790254"/>
          </a:xfrm>
          <a:prstGeom prst="rect">
            <a:avLst/>
          </a:prstGeom>
          <a:solidFill>
            <a:srgbClr val="045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4">
            <a:extLst>
              <a:ext uri="{FF2B5EF4-FFF2-40B4-BE49-F238E27FC236}">
                <a16:creationId xmlns:a16="http://schemas.microsoft.com/office/drawing/2014/main" id="{BC6D5BBC-6E19-4BD4-BA48-098AE2344406}"/>
              </a:ext>
            </a:extLst>
          </p:cNvPr>
          <p:cNvSpPr txBox="1"/>
          <p:nvPr/>
        </p:nvSpPr>
        <p:spPr>
          <a:xfrm>
            <a:off x="4238643" y="1591138"/>
            <a:ext cx="2466856" cy="855087"/>
          </a:xfrm>
          <a:prstGeom prst="rect">
            <a:avLst/>
          </a:prstGeom>
          <a:solidFill>
            <a:srgbClr val="0451E4"/>
          </a:solidFill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  <a:latin typeface="D-DIN" panose="020B050403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s-AR">
                <a:solidFill>
                  <a:srgbClr val="8AE6F2"/>
                </a:solidFill>
                <a:latin typeface="Arial" pitchFamily="34" charset="0"/>
              </a:rPr>
              <a:t>ROBUSTECER </a:t>
            </a:r>
            <a:br>
              <a:rPr lang="es-AR">
                <a:solidFill>
                  <a:srgbClr val="8AE6F2"/>
                </a:solidFill>
                <a:latin typeface="Arial" pitchFamily="34" charset="0"/>
              </a:rPr>
            </a:br>
            <a:r>
              <a:rPr lang="es-AR">
                <a:solidFill>
                  <a:srgbClr val="8AE6F2"/>
                </a:solidFill>
                <a:latin typeface="Arial" pitchFamily="34" charset="0"/>
              </a:rPr>
              <a:t>PORTAFOLIO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BE0E007-83C2-4B42-904D-B31616C37576}"/>
              </a:ext>
            </a:extLst>
          </p:cNvPr>
          <p:cNvGrpSpPr/>
          <p:nvPr/>
        </p:nvGrpSpPr>
        <p:grpSpPr>
          <a:xfrm>
            <a:off x="307277" y="2480440"/>
            <a:ext cx="3727227" cy="677886"/>
            <a:chOff x="307277" y="2202544"/>
            <a:chExt cx="3727227" cy="677886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9745F3C3-6C86-4E34-9801-81CCFA4586F9}"/>
                </a:ext>
              </a:extLst>
            </p:cNvPr>
            <p:cNvSpPr txBox="1"/>
            <p:nvPr/>
          </p:nvSpPr>
          <p:spPr>
            <a:xfrm>
              <a:off x="307278" y="2202544"/>
              <a:ext cx="35503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Sostenimiento de la producción</a:t>
              </a:r>
            </a:p>
          </p:txBody>
        </p:sp>
        <p:sp>
          <p:nvSpPr>
            <p:cNvPr id="12" name="CuadroTexto 8">
              <a:extLst>
                <a:ext uri="{FF2B5EF4-FFF2-40B4-BE49-F238E27FC236}">
                  <a16:creationId xmlns:a16="http://schemas.microsoft.com/office/drawing/2014/main" id="{4482A323-EA54-4331-AB4E-1AD87F173A51}"/>
                </a:ext>
              </a:extLst>
            </p:cNvPr>
            <p:cNvSpPr txBox="1"/>
            <p:nvPr/>
          </p:nvSpPr>
          <p:spPr>
            <a:xfrm>
              <a:off x="307277" y="2480320"/>
              <a:ext cx="37272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es-ES" sz="1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Producción de petróleo total estable</a:t>
              </a:r>
              <a:br>
                <a:rPr lang="es-ES" sz="1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s-ES" sz="1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(132 kbbl/d @ 2023 -&gt; 132 kbbl/d @2028)</a:t>
              </a: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B9A9C181-DDA3-43A2-925D-1C4A552D4986}"/>
              </a:ext>
            </a:extLst>
          </p:cNvPr>
          <p:cNvGrpSpPr/>
          <p:nvPr/>
        </p:nvGrpSpPr>
        <p:grpSpPr>
          <a:xfrm>
            <a:off x="290920" y="3303423"/>
            <a:ext cx="3727227" cy="992241"/>
            <a:chOff x="290920" y="3265081"/>
            <a:chExt cx="3727227" cy="992241"/>
          </a:xfrm>
        </p:grpSpPr>
        <p:sp>
          <p:nvSpPr>
            <p:cNvPr id="13" name="CuadroTexto 8">
              <a:extLst>
                <a:ext uri="{FF2B5EF4-FFF2-40B4-BE49-F238E27FC236}">
                  <a16:creationId xmlns:a16="http://schemas.microsoft.com/office/drawing/2014/main" id="{C971EFCE-AD78-47DA-A0DB-1A580333AC45}"/>
                </a:ext>
              </a:extLst>
            </p:cNvPr>
            <p:cNvSpPr txBox="1"/>
            <p:nvPr/>
          </p:nvSpPr>
          <p:spPr>
            <a:xfrm>
              <a:off x="307278" y="3265081"/>
              <a:ext cx="3550303" cy="40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Disciplina inversora</a:t>
              </a:r>
            </a:p>
          </p:txBody>
        </p:sp>
        <p:sp>
          <p:nvSpPr>
            <p:cNvPr id="14" name="CuadroTexto 8">
              <a:extLst>
                <a:ext uri="{FF2B5EF4-FFF2-40B4-BE49-F238E27FC236}">
                  <a16:creationId xmlns:a16="http://schemas.microsoft.com/office/drawing/2014/main" id="{3D0F27A6-F737-4C1A-AA44-0010754013F7}"/>
                </a:ext>
              </a:extLst>
            </p:cNvPr>
            <p:cNvSpPr txBox="1"/>
            <p:nvPr/>
          </p:nvSpPr>
          <p:spPr>
            <a:xfrm>
              <a:off x="290920" y="3600732"/>
              <a:ext cx="3727227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es-ES" sz="1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Proyectos resilientes a precios bajos</a:t>
              </a:r>
            </a:p>
            <a:p>
              <a:pPr>
                <a:spcBef>
                  <a:spcPts val="400"/>
                </a:spcBef>
              </a:pPr>
              <a:r>
                <a:rPr lang="es-ES" sz="1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Robustez Técnica</a:t>
              </a:r>
            </a:p>
            <a:p>
              <a:pPr>
                <a:spcBef>
                  <a:spcPts val="400"/>
                </a:spcBef>
              </a:pPr>
              <a:r>
                <a:rPr lang="es-ES" sz="1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Desarrollo Modular de crecimiento ágil </a:t>
              </a: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864BE891-FDA3-487B-B62A-AFA3FDA918B7}"/>
              </a:ext>
            </a:extLst>
          </p:cNvPr>
          <p:cNvGrpSpPr/>
          <p:nvPr/>
        </p:nvGrpSpPr>
        <p:grpSpPr>
          <a:xfrm>
            <a:off x="307278" y="4358021"/>
            <a:ext cx="3727227" cy="1177650"/>
            <a:chOff x="307278" y="4191248"/>
            <a:chExt cx="3727227" cy="1177650"/>
          </a:xfrm>
        </p:grpSpPr>
        <p:sp>
          <p:nvSpPr>
            <p:cNvPr id="15" name="CuadroTexto 8">
              <a:extLst>
                <a:ext uri="{FF2B5EF4-FFF2-40B4-BE49-F238E27FC236}">
                  <a16:creationId xmlns:a16="http://schemas.microsoft.com/office/drawing/2014/main" id="{27E7943A-FB00-4A1C-BF74-AD83FF6ED508}"/>
                </a:ext>
              </a:extLst>
            </p:cNvPr>
            <p:cNvSpPr txBox="1"/>
            <p:nvPr/>
          </p:nvSpPr>
          <p:spPr>
            <a:xfrm>
              <a:off x="307280" y="4191248"/>
              <a:ext cx="3550303" cy="40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Optimización de OPEX</a:t>
              </a:r>
            </a:p>
          </p:txBody>
        </p:sp>
        <p:sp>
          <p:nvSpPr>
            <p:cNvPr id="16" name="CuadroTexto 8">
              <a:extLst>
                <a:ext uri="{FF2B5EF4-FFF2-40B4-BE49-F238E27FC236}">
                  <a16:creationId xmlns:a16="http://schemas.microsoft.com/office/drawing/2014/main" id="{A0E88B63-FB05-4189-A3F0-D32E8F5DE88F}"/>
                </a:ext>
              </a:extLst>
            </p:cNvPr>
            <p:cNvSpPr txBox="1"/>
            <p:nvPr/>
          </p:nvSpPr>
          <p:spPr>
            <a:xfrm>
              <a:off x="307278" y="4507124"/>
              <a:ext cx="372722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es-ES" sz="1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Modelo Operativo</a:t>
              </a:r>
            </a:p>
            <a:p>
              <a:pPr>
                <a:spcBef>
                  <a:spcPts val="400"/>
                </a:spcBef>
              </a:pPr>
              <a:r>
                <a:rPr lang="es-ES" sz="1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Abastecimiento Polímeros</a:t>
              </a:r>
            </a:p>
            <a:p>
              <a:pPr>
                <a:spcBef>
                  <a:spcPts val="400"/>
                </a:spcBef>
              </a:pPr>
              <a:r>
                <a:rPr lang="es-ES" sz="1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Acuerdos Productividad</a:t>
              </a:r>
            </a:p>
            <a:p>
              <a:pPr>
                <a:spcBef>
                  <a:spcPts val="400"/>
                </a:spcBef>
              </a:pPr>
              <a:r>
                <a:rPr lang="es-ES" sz="1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Desarrollo Modular</a:t>
              </a: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FE3F855C-D118-4963-9E30-4259971993C8}"/>
              </a:ext>
            </a:extLst>
          </p:cNvPr>
          <p:cNvGrpSpPr/>
          <p:nvPr/>
        </p:nvGrpSpPr>
        <p:grpSpPr>
          <a:xfrm>
            <a:off x="307277" y="5676223"/>
            <a:ext cx="3727227" cy="1005314"/>
            <a:chOff x="307277" y="5369752"/>
            <a:chExt cx="3727227" cy="1005314"/>
          </a:xfrm>
        </p:grpSpPr>
        <p:sp>
          <p:nvSpPr>
            <p:cNvPr id="17" name="CuadroTexto 8">
              <a:extLst>
                <a:ext uri="{FF2B5EF4-FFF2-40B4-BE49-F238E27FC236}">
                  <a16:creationId xmlns:a16="http://schemas.microsoft.com/office/drawing/2014/main" id="{F79B29ED-45E4-4502-A22F-950C3A5270C7}"/>
                </a:ext>
              </a:extLst>
            </p:cNvPr>
            <p:cNvSpPr txBox="1"/>
            <p:nvPr/>
          </p:nvSpPr>
          <p:spPr>
            <a:xfrm>
              <a:off x="307280" y="5369752"/>
              <a:ext cx="3550303" cy="40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Agenda digital</a:t>
              </a:r>
            </a:p>
          </p:txBody>
        </p:sp>
        <p:sp>
          <p:nvSpPr>
            <p:cNvPr id="18" name="CuadroTexto 8">
              <a:extLst>
                <a:ext uri="{FF2B5EF4-FFF2-40B4-BE49-F238E27FC236}">
                  <a16:creationId xmlns:a16="http://schemas.microsoft.com/office/drawing/2014/main" id="{14D72C62-CFAC-4943-A255-8AE8A7C44511}"/>
                </a:ext>
              </a:extLst>
            </p:cNvPr>
            <p:cNvSpPr txBox="1"/>
            <p:nvPr/>
          </p:nvSpPr>
          <p:spPr>
            <a:xfrm>
              <a:off x="307277" y="5718476"/>
              <a:ext cx="3727227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es-ES" sz="1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Decisiones ágiles basada en datos</a:t>
              </a:r>
            </a:p>
            <a:p>
              <a:pPr>
                <a:spcBef>
                  <a:spcPts val="400"/>
                </a:spcBef>
              </a:pPr>
              <a:r>
                <a:rPr lang="es-ES" sz="1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Automatización Operación</a:t>
              </a:r>
            </a:p>
            <a:p>
              <a:pPr>
                <a:spcBef>
                  <a:spcPts val="400"/>
                </a:spcBef>
              </a:pPr>
              <a:r>
                <a:rPr lang="es-ES" sz="1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Innovación</a:t>
              </a:r>
            </a:p>
          </p:txBody>
        </p:sp>
      </p:grpSp>
      <p:sp>
        <p:nvSpPr>
          <p:cNvPr id="19" name="CuadroTexto 8">
            <a:extLst>
              <a:ext uri="{FF2B5EF4-FFF2-40B4-BE49-F238E27FC236}">
                <a16:creationId xmlns:a16="http://schemas.microsoft.com/office/drawing/2014/main" id="{FCE5CDFE-562F-478A-BE01-7F2C8D10D3E4}"/>
              </a:ext>
            </a:extLst>
          </p:cNvPr>
          <p:cNvSpPr txBox="1"/>
          <p:nvPr/>
        </p:nvSpPr>
        <p:spPr>
          <a:xfrm>
            <a:off x="4238646" y="2509015"/>
            <a:ext cx="3550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Exploración</a:t>
            </a:r>
          </a:p>
        </p:txBody>
      </p:sp>
      <p:sp>
        <p:nvSpPr>
          <p:cNvPr id="20" name="CuadroTexto 8">
            <a:extLst>
              <a:ext uri="{FF2B5EF4-FFF2-40B4-BE49-F238E27FC236}">
                <a16:creationId xmlns:a16="http://schemas.microsoft.com/office/drawing/2014/main" id="{A8186D2D-2C2C-4DA7-B2F5-50D2A822A941}"/>
              </a:ext>
            </a:extLst>
          </p:cNvPr>
          <p:cNvSpPr txBox="1"/>
          <p:nvPr/>
        </p:nvSpPr>
        <p:spPr>
          <a:xfrm>
            <a:off x="4238646" y="2761482"/>
            <a:ext cx="2960823" cy="103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s-ES"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Oportunidades de alto impacto</a:t>
            </a:r>
          </a:p>
          <a:p>
            <a:pPr marL="92075" indent="-92075">
              <a:spcBef>
                <a:spcPts val="200"/>
              </a:spcBef>
              <a:buFont typeface="Arial" pitchFamily="34" charset="0"/>
              <a:buChar char="•"/>
            </a:pPr>
            <a:r>
              <a:rPr lang="es-E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Offshore</a:t>
            </a:r>
          </a:p>
          <a:p>
            <a:pPr marL="92075" indent="-92075">
              <a:spcBef>
                <a:spcPts val="200"/>
              </a:spcBef>
              <a:buFont typeface="Arial" pitchFamily="34" charset="0"/>
              <a:buChar char="•"/>
            </a:pPr>
            <a:r>
              <a:rPr lang="es-E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Gas TDF</a:t>
            </a:r>
          </a:p>
          <a:p>
            <a:pPr marL="92075" indent="-92075">
              <a:spcBef>
                <a:spcPts val="200"/>
              </a:spcBef>
              <a:buFont typeface="Arial" pitchFamily="34" charset="0"/>
              <a:buChar char="•"/>
            </a:pPr>
            <a:r>
              <a:rPr lang="es-ES" sz="10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Shale</a:t>
            </a:r>
            <a:r>
              <a:rPr lang="es-E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en cuenca Austral</a:t>
            </a:r>
          </a:p>
        </p:txBody>
      </p:sp>
      <p:sp>
        <p:nvSpPr>
          <p:cNvPr id="21" name="CuadroTexto 8">
            <a:extLst>
              <a:ext uri="{FF2B5EF4-FFF2-40B4-BE49-F238E27FC236}">
                <a16:creationId xmlns:a16="http://schemas.microsoft.com/office/drawing/2014/main" id="{6878AD77-F66B-4384-8445-66A9D7985504}"/>
              </a:ext>
            </a:extLst>
          </p:cNvPr>
          <p:cNvSpPr txBox="1"/>
          <p:nvPr/>
        </p:nvSpPr>
        <p:spPr>
          <a:xfrm>
            <a:off x="4238646" y="3936815"/>
            <a:ext cx="3625115" cy="49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s-E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Cuencas productivas</a:t>
            </a:r>
          </a:p>
          <a:p>
            <a:pPr marL="92075" indent="-92075">
              <a:spcBef>
                <a:spcPts val="200"/>
              </a:spcBef>
              <a:buFont typeface="Arial" pitchFamily="34" charset="0"/>
              <a:buChar char="•"/>
            </a:pPr>
            <a:r>
              <a:rPr lang="es-E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Remanente exploratorio</a:t>
            </a: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AEFCA97C-BA84-4E2D-8E79-6E501117808A}"/>
              </a:ext>
            </a:extLst>
          </p:cNvPr>
          <p:cNvGrpSpPr/>
          <p:nvPr/>
        </p:nvGrpSpPr>
        <p:grpSpPr>
          <a:xfrm>
            <a:off x="4238643" y="4658756"/>
            <a:ext cx="3762004" cy="897010"/>
            <a:chOff x="4238646" y="4348319"/>
            <a:chExt cx="3762004" cy="897010"/>
          </a:xfrm>
        </p:grpSpPr>
        <p:sp>
          <p:nvSpPr>
            <p:cNvPr id="22" name="CuadroTexto 8">
              <a:extLst>
                <a:ext uri="{FF2B5EF4-FFF2-40B4-BE49-F238E27FC236}">
                  <a16:creationId xmlns:a16="http://schemas.microsoft.com/office/drawing/2014/main" id="{51D8F260-E698-4C7D-A871-ABFE05C07517}"/>
                </a:ext>
              </a:extLst>
            </p:cNvPr>
            <p:cNvSpPr txBox="1"/>
            <p:nvPr/>
          </p:nvSpPr>
          <p:spPr>
            <a:xfrm>
              <a:off x="4238646" y="4348319"/>
              <a:ext cx="35503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Producción de Crudo y Gas</a:t>
              </a:r>
            </a:p>
          </p:txBody>
        </p:sp>
        <p:sp>
          <p:nvSpPr>
            <p:cNvPr id="23" name="CuadroTexto 8">
              <a:extLst>
                <a:ext uri="{FF2B5EF4-FFF2-40B4-BE49-F238E27FC236}">
                  <a16:creationId xmlns:a16="http://schemas.microsoft.com/office/drawing/2014/main" id="{F4DEF2FC-BD90-43F0-B2D2-CCF5D18EB825}"/>
                </a:ext>
              </a:extLst>
            </p:cNvPr>
            <p:cNvSpPr txBox="1"/>
            <p:nvPr/>
          </p:nvSpPr>
          <p:spPr>
            <a:xfrm>
              <a:off x="4273423" y="4588739"/>
              <a:ext cx="3727227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Bef>
                  <a:spcPts val="400"/>
                </a:spcBef>
                <a:buFont typeface="Arial" pitchFamily="34" charset="0"/>
                <a:buChar char="•"/>
              </a:pPr>
              <a:r>
                <a:rPr lang="es-ES" sz="1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Potencial EOR</a:t>
              </a:r>
            </a:p>
            <a:p>
              <a:pPr marL="171450" indent="-171450">
                <a:spcBef>
                  <a:spcPts val="400"/>
                </a:spcBef>
                <a:buFont typeface="Arial" pitchFamily="34" charset="0"/>
                <a:buChar char="•"/>
              </a:pPr>
              <a:r>
                <a:rPr lang="es-ES" sz="1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Petróleo pesado</a:t>
              </a:r>
            </a:p>
            <a:p>
              <a:pPr marL="171450" indent="-171450">
                <a:spcBef>
                  <a:spcPts val="400"/>
                </a:spcBef>
                <a:buFont typeface="Arial" pitchFamily="34" charset="0"/>
                <a:buChar char="•"/>
              </a:pPr>
              <a:r>
                <a:rPr lang="es-ES" sz="1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Desarrollo </a:t>
              </a:r>
              <a:r>
                <a:rPr lang="es-ES" sz="100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Tight</a:t>
              </a:r>
              <a:endParaRPr lang="es-ES" sz="1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CuadroTexto 8">
            <a:extLst>
              <a:ext uri="{FF2B5EF4-FFF2-40B4-BE49-F238E27FC236}">
                <a16:creationId xmlns:a16="http://schemas.microsoft.com/office/drawing/2014/main" id="{6427684A-EE6F-4A8F-B302-20A8AE3D1D20}"/>
              </a:ext>
            </a:extLst>
          </p:cNvPr>
          <p:cNvSpPr txBox="1"/>
          <p:nvPr/>
        </p:nvSpPr>
        <p:spPr>
          <a:xfrm>
            <a:off x="4238646" y="6019982"/>
            <a:ext cx="3550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Gestión activa de portafolio</a:t>
            </a:r>
          </a:p>
        </p:txBody>
      </p:sp>
      <p:sp>
        <p:nvSpPr>
          <p:cNvPr id="25" name="CuadroTexto 8">
            <a:extLst>
              <a:ext uri="{FF2B5EF4-FFF2-40B4-BE49-F238E27FC236}">
                <a16:creationId xmlns:a16="http://schemas.microsoft.com/office/drawing/2014/main" id="{4352751B-61EC-48A0-93F8-B80CC393DD97}"/>
              </a:ext>
            </a:extLst>
          </p:cNvPr>
          <p:cNvSpPr txBox="1"/>
          <p:nvPr/>
        </p:nvSpPr>
        <p:spPr>
          <a:xfrm>
            <a:off x="4273423" y="6289962"/>
            <a:ext cx="3508502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Optimización de activos del Upstream Convencional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Sinergia con otros negocios de YPF</a:t>
            </a:r>
          </a:p>
        </p:txBody>
      </p:sp>
      <p:sp>
        <p:nvSpPr>
          <p:cNvPr id="26" name="CuadroTexto 8">
            <a:extLst>
              <a:ext uri="{FF2B5EF4-FFF2-40B4-BE49-F238E27FC236}">
                <a16:creationId xmlns:a16="http://schemas.microsoft.com/office/drawing/2014/main" id="{E4F900BD-2A42-431A-BCAD-5DB8AFC41A7E}"/>
              </a:ext>
            </a:extLst>
          </p:cNvPr>
          <p:cNvSpPr txBox="1"/>
          <p:nvPr/>
        </p:nvSpPr>
        <p:spPr>
          <a:xfrm>
            <a:off x="8239798" y="2509015"/>
            <a:ext cx="3550303" cy="40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latin typeface="Arial" pitchFamily="34" charset="0"/>
                <a:cs typeface="Arial" pitchFamily="34" charset="0"/>
              </a:rPr>
              <a:t>Compromisos y concesiones</a:t>
            </a:r>
          </a:p>
        </p:txBody>
      </p:sp>
      <p:sp>
        <p:nvSpPr>
          <p:cNvPr id="27" name="CuadroTexto 8">
            <a:extLst>
              <a:ext uri="{FF2B5EF4-FFF2-40B4-BE49-F238E27FC236}">
                <a16:creationId xmlns:a16="http://schemas.microsoft.com/office/drawing/2014/main" id="{C00E33FC-02FB-4593-A6A6-A6E5BB37FC28}"/>
              </a:ext>
            </a:extLst>
          </p:cNvPr>
          <p:cNvSpPr txBox="1"/>
          <p:nvPr/>
        </p:nvSpPr>
        <p:spPr>
          <a:xfrm>
            <a:off x="8239796" y="2824891"/>
            <a:ext cx="33342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1000">
                <a:latin typeface="Arial" pitchFamily="34" charset="0"/>
                <a:cs typeface="Arial" pitchFamily="34" charset="0"/>
              </a:rPr>
              <a:t>Responsabilidad social y empresaria</a:t>
            </a:r>
          </a:p>
        </p:txBody>
      </p:sp>
      <p:sp>
        <p:nvSpPr>
          <p:cNvPr id="28" name="CuadroTexto 8">
            <a:extLst>
              <a:ext uri="{FF2B5EF4-FFF2-40B4-BE49-F238E27FC236}">
                <a16:creationId xmlns:a16="http://schemas.microsoft.com/office/drawing/2014/main" id="{67FF43CE-BC6A-4B5E-9FED-DE0FBDC06162}"/>
              </a:ext>
            </a:extLst>
          </p:cNvPr>
          <p:cNvSpPr txBox="1"/>
          <p:nvPr/>
        </p:nvSpPr>
        <p:spPr>
          <a:xfrm>
            <a:off x="8220986" y="3216794"/>
            <a:ext cx="3569115" cy="977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latin typeface="Arial" pitchFamily="34" charset="0"/>
                <a:cs typeface="Arial" pitchFamily="34" charset="0"/>
              </a:rPr>
              <a:t>Implementación sistemática </a:t>
            </a:r>
            <a:br>
              <a:rPr lang="es-ES" sz="1400" b="1">
                <a:latin typeface="Arial" pitchFamily="34" charset="0"/>
                <a:cs typeface="Arial" pitchFamily="34" charset="0"/>
              </a:rPr>
            </a:br>
            <a:r>
              <a:rPr lang="es-ES" sz="1400" b="1">
                <a:latin typeface="Arial" pitchFamily="34" charset="0"/>
                <a:cs typeface="Arial" pitchFamily="34" charset="0"/>
              </a:rPr>
              <a:t>del Modelo de Excelencia Operacional </a:t>
            </a:r>
          </a:p>
        </p:txBody>
      </p:sp>
      <p:sp>
        <p:nvSpPr>
          <p:cNvPr id="29" name="CuadroTexto 8">
            <a:extLst>
              <a:ext uri="{FF2B5EF4-FFF2-40B4-BE49-F238E27FC236}">
                <a16:creationId xmlns:a16="http://schemas.microsoft.com/office/drawing/2014/main" id="{941534D1-D85C-49EB-886E-CCD3D9936347}"/>
              </a:ext>
            </a:extLst>
          </p:cNvPr>
          <p:cNvSpPr txBox="1"/>
          <p:nvPr/>
        </p:nvSpPr>
        <p:spPr>
          <a:xfrm>
            <a:off x="8209251" y="3714331"/>
            <a:ext cx="3906563" cy="59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400"/>
              </a:spcBef>
              <a:buFont typeface="Arial" pitchFamily="34" charset="0"/>
              <a:buChar char="•"/>
            </a:pPr>
            <a:r>
              <a:rPr lang="es-ES" sz="1000">
                <a:latin typeface="Arial" pitchFamily="34" charset="0"/>
                <a:cs typeface="Arial" pitchFamily="34" charset="0"/>
              </a:rPr>
              <a:t>Control de riesgos industriales y ambientales</a:t>
            </a:r>
          </a:p>
          <a:p>
            <a:pPr marL="171450" indent="-171450">
              <a:spcBef>
                <a:spcPts val="400"/>
              </a:spcBef>
              <a:buFont typeface="Arial" pitchFamily="34" charset="0"/>
              <a:buChar char="•"/>
            </a:pPr>
            <a:r>
              <a:rPr lang="es-ES" sz="1000">
                <a:latin typeface="Arial" pitchFamily="34" charset="0"/>
                <a:cs typeface="Arial" pitchFamily="34" charset="0"/>
              </a:rPr>
              <a:t>Eficiencia energética</a:t>
            </a:r>
          </a:p>
        </p:txBody>
      </p:sp>
      <p:sp>
        <p:nvSpPr>
          <p:cNvPr id="41" name="CuadroTexto 8">
            <a:extLst>
              <a:ext uri="{FF2B5EF4-FFF2-40B4-BE49-F238E27FC236}">
                <a16:creationId xmlns:a16="http://schemas.microsoft.com/office/drawing/2014/main" id="{07043DDA-81C2-4C47-AD38-53D86A2E278D}"/>
              </a:ext>
            </a:extLst>
          </p:cNvPr>
          <p:cNvSpPr txBox="1"/>
          <p:nvPr/>
        </p:nvSpPr>
        <p:spPr>
          <a:xfrm>
            <a:off x="8219732" y="4403724"/>
            <a:ext cx="3550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latin typeface="Arial" pitchFamily="34" charset="0"/>
                <a:cs typeface="Arial" pitchFamily="34" charset="0"/>
              </a:rPr>
              <a:t>Personas y Cultura</a:t>
            </a:r>
          </a:p>
        </p:txBody>
      </p:sp>
      <p:sp>
        <p:nvSpPr>
          <p:cNvPr id="42" name="CuadroTexto 8">
            <a:extLst>
              <a:ext uri="{FF2B5EF4-FFF2-40B4-BE49-F238E27FC236}">
                <a16:creationId xmlns:a16="http://schemas.microsoft.com/office/drawing/2014/main" id="{B19DA3DB-524E-41DE-87B4-230CC7921772}"/>
              </a:ext>
            </a:extLst>
          </p:cNvPr>
          <p:cNvSpPr txBox="1"/>
          <p:nvPr/>
        </p:nvSpPr>
        <p:spPr>
          <a:xfrm>
            <a:off x="8229312" y="4714701"/>
            <a:ext cx="3334293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1000">
                <a:latin typeface="Arial" pitchFamily="34" charset="0"/>
                <a:cs typeface="Arial" pitchFamily="34" charset="0"/>
              </a:rPr>
              <a:t>Desarrollo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1000">
                <a:latin typeface="Arial" pitchFamily="34" charset="0"/>
                <a:cs typeface="Arial" pitchFamily="34" charset="0"/>
              </a:rPr>
              <a:t>Gestión del talento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1000">
                <a:latin typeface="Arial" pitchFamily="34" charset="0"/>
                <a:cs typeface="Arial" pitchFamily="34" charset="0"/>
              </a:rPr>
              <a:t>Diversidad</a:t>
            </a:r>
          </a:p>
        </p:txBody>
      </p:sp>
      <p:sp>
        <p:nvSpPr>
          <p:cNvPr id="43" name="CuadroTexto 8">
            <a:extLst>
              <a:ext uri="{FF2B5EF4-FFF2-40B4-BE49-F238E27FC236}">
                <a16:creationId xmlns:a16="http://schemas.microsoft.com/office/drawing/2014/main" id="{5F012870-CC88-4482-A25D-9AD840E8B873}"/>
              </a:ext>
            </a:extLst>
          </p:cNvPr>
          <p:cNvSpPr txBox="1"/>
          <p:nvPr/>
        </p:nvSpPr>
        <p:spPr>
          <a:xfrm>
            <a:off x="8209251" y="5572038"/>
            <a:ext cx="3727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/>
              <a:t>Gestión por procesos</a:t>
            </a:r>
          </a:p>
        </p:txBody>
      </p:sp>
      <p:sp>
        <p:nvSpPr>
          <p:cNvPr id="44" name="CuadroTexto 8">
            <a:extLst>
              <a:ext uri="{FF2B5EF4-FFF2-40B4-BE49-F238E27FC236}">
                <a16:creationId xmlns:a16="http://schemas.microsoft.com/office/drawing/2014/main" id="{0CA27899-5BDA-459B-B7F4-5B2864F953AB}"/>
              </a:ext>
            </a:extLst>
          </p:cNvPr>
          <p:cNvSpPr txBox="1"/>
          <p:nvPr/>
        </p:nvSpPr>
        <p:spPr>
          <a:xfrm>
            <a:off x="8239796" y="5879815"/>
            <a:ext cx="3334293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1000">
                <a:latin typeface="Arial" pitchFamily="34" charset="0"/>
                <a:cs typeface="Arial" pitchFamily="34" charset="0"/>
              </a:rPr>
              <a:t>Gobierno corporativo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1000" err="1">
                <a:latin typeface="Arial" pitchFamily="34" charset="0"/>
                <a:cs typeface="Arial" pitchFamily="34" charset="0"/>
              </a:rPr>
              <a:t>Compliance</a:t>
            </a:r>
            <a:endParaRPr lang="es-E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ítulo 29">
            <a:extLst>
              <a:ext uri="{FF2B5EF4-FFF2-40B4-BE49-F238E27FC236}">
                <a16:creationId xmlns:a16="http://schemas.microsoft.com/office/drawing/2014/main" id="{35A26324-53E2-4AA1-854B-6404B0DD9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2252"/>
            <a:ext cx="12192000" cy="400110"/>
          </a:xfrm>
          <a:solidFill>
            <a:schemeClr val="tx1"/>
          </a:solidFill>
        </p:spPr>
        <p:txBody>
          <a:bodyPr wrap="square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buClr>
                <a:srgbClr val="0067A8"/>
              </a:buClr>
              <a:buSzPct val="95000"/>
              <a:buFont typeface="Lucida Grande"/>
            </a:pPr>
            <a:r>
              <a:rPr lang="es-AR" sz="20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Pilares del convencional</a:t>
            </a:r>
          </a:p>
        </p:txBody>
      </p:sp>
      <p:grpSp>
        <p:nvGrpSpPr>
          <p:cNvPr id="45" name="169 Grupo">
            <a:extLst>
              <a:ext uri="{FF2B5EF4-FFF2-40B4-BE49-F238E27FC236}">
                <a16:creationId xmlns:a16="http://schemas.microsoft.com/office/drawing/2014/main" id="{ADB33A49-E373-4BD7-942E-9852E7E354AE}"/>
              </a:ext>
            </a:extLst>
          </p:cNvPr>
          <p:cNvGrpSpPr>
            <a:grpSpLocks noChangeAspect="1"/>
          </p:cNvGrpSpPr>
          <p:nvPr/>
        </p:nvGrpSpPr>
        <p:grpSpPr>
          <a:xfrm>
            <a:off x="11410950" y="6447123"/>
            <a:ext cx="658752" cy="163004"/>
            <a:chOff x="363008" y="2848018"/>
            <a:chExt cx="958467" cy="237166"/>
          </a:xfrm>
          <a:solidFill>
            <a:srgbClr val="0451E4"/>
          </a:solidFill>
        </p:grpSpPr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EB054BAD-61E4-456C-9091-860968F18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08" y="2848018"/>
              <a:ext cx="343010" cy="237166"/>
            </a:xfrm>
            <a:custGeom>
              <a:avLst/>
              <a:gdLst>
                <a:gd name="T0" fmla="*/ 2147483647 w 524"/>
                <a:gd name="T1" fmla="*/ 0 h 361"/>
                <a:gd name="T2" fmla="*/ 2147483647 w 524"/>
                <a:gd name="T3" fmla="*/ 0 h 361"/>
                <a:gd name="T4" fmla="*/ 2147483647 w 524"/>
                <a:gd name="T5" fmla="*/ 2147483647 h 361"/>
                <a:gd name="T6" fmla="*/ 2147483647 w 524"/>
                <a:gd name="T7" fmla="*/ 2147483647 h 361"/>
                <a:gd name="T8" fmla="*/ 2147483647 w 524"/>
                <a:gd name="T9" fmla="*/ 2147483647 h 361"/>
                <a:gd name="T10" fmla="*/ 2147483647 w 524"/>
                <a:gd name="T11" fmla="*/ 2147483647 h 361"/>
                <a:gd name="T12" fmla="*/ 2147483647 w 524"/>
                <a:gd name="T13" fmla="*/ 2147483647 h 361"/>
                <a:gd name="T14" fmla="*/ 2147483647 w 524"/>
                <a:gd name="T15" fmla="*/ 2147483647 h 361"/>
                <a:gd name="T16" fmla="*/ 2147483647 w 524"/>
                <a:gd name="T17" fmla="*/ 2147483647 h 361"/>
                <a:gd name="T18" fmla="*/ 2147483647 w 524"/>
                <a:gd name="T19" fmla="*/ 2147483647 h 361"/>
                <a:gd name="T20" fmla="*/ 2147483647 w 524"/>
                <a:gd name="T21" fmla="*/ 2147483647 h 361"/>
                <a:gd name="T22" fmla="*/ 2147483647 w 524"/>
                <a:gd name="T23" fmla="*/ 2147483647 h 361"/>
                <a:gd name="T24" fmla="*/ 2147483647 w 524"/>
                <a:gd name="T25" fmla="*/ 2147483647 h 361"/>
                <a:gd name="T26" fmla="*/ 2147483647 w 524"/>
                <a:gd name="T27" fmla="*/ 2147483647 h 361"/>
                <a:gd name="T28" fmla="*/ 2147483647 w 524"/>
                <a:gd name="T29" fmla="*/ 2147483647 h 361"/>
                <a:gd name="T30" fmla="*/ 2147483647 w 524"/>
                <a:gd name="T31" fmla="*/ 2147483647 h 361"/>
                <a:gd name="T32" fmla="*/ 2147483647 w 524"/>
                <a:gd name="T33" fmla="*/ 2147483647 h 361"/>
                <a:gd name="T34" fmla="*/ 2147483647 w 524"/>
                <a:gd name="T35" fmla="*/ 2147483647 h 361"/>
                <a:gd name="T36" fmla="*/ 2147483647 w 524"/>
                <a:gd name="T37" fmla="*/ 2147483647 h 361"/>
                <a:gd name="T38" fmla="*/ 2147483647 w 524"/>
                <a:gd name="T39" fmla="*/ 2147483647 h 361"/>
                <a:gd name="T40" fmla="*/ 2147483647 w 524"/>
                <a:gd name="T41" fmla="*/ 2147483647 h 361"/>
                <a:gd name="T42" fmla="*/ 2147483647 w 524"/>
                <a:gd name="T43" fmla="*/ 2147483647 h 361"/>
                <a:gd name="T44" fmla="*/ 2147483647 w 524"/>
                <a:gd name="T45" fmla="*/ 2147483647 h 361"/>
                <a:gd name="T46" fmla="*/ 2147483647 w 524"/>
                <a:gd name="T47" fmla="*/ 2147483647 h 361"/>
                <a:gd name="T48" fmla="*/ 2147483647 w 524"/>
                <a:gd name="T49" fmla="*/ 2147483647 h 361"/>
                <a:gd name="T50" fmla="*/ 2147483647 w 524"/>
                <a:gd name="T51" fmla="*/ 2147483647 h 361"/>
                <a:gd name="T52" fmla="*/ 2147483647 w 524"/>
                <a:gd name="T53" fmla="*/ 2147483647 h 361"/>
                <a:gd name="T54" fmla="*/ 2147483647 w 524"/>
                <a:gd name="T55" fmla="*/ 2147483647 h 361"/>
                <a:gd name="T56" fmla="*/ 2147483647 w 524"/>
                <a:gd name="T57" fmla="*/ 2147483647 h 361"/>
                <a:gd name="T58" fmla="*/ 0 w 524"/>
                <a:gd name="T59" fmla="*/ 0 h 361"/>
                <a:gd name="T60" fmla="*/ 2147483647 w 524"/>
                <a:gd name="T61" fmla="*/ 0 h 361"/>
                <a:gd name="T62" fmla="*/ 2147483647 w 524"/>
                <a:gd name="T63" fmla="*/ 0 h 361"/>
                <a:gd name="T64" fmla="*/ 2147483647 w 524"/>
                <a:gd name="T65" fmla="*/ 2147483647 h 361"/>
                <a:gd name="T66" fmla="*/ 2147483647 w 524"/>
                <a:gd name="T67" fmla="*/ 2147483647 h 361"/>
                <a:gd name="T68" fmla="*/ 2147483647 w 524"/>
                <a:gd name="T69" fmla="*/ 2147483647 h 361"/>
                <a:gd name="T70" fmla="*/ 2147483647 w 524"/>
                <a:gd name="T71" fmla="*/ 2147483647 h 361"/>
                <a:gd name="T72" fmla="*/ 2147483647 w 524"/>
                <a:gd name="T73" fmla="*/ 2147483647 h 361"/>
                <a:gd name="T74" fmla="*/ 2147483647 w 524"/>
                <a:gd name="T75" fmla="*/ 2147483647 h 361"/>
                <a:gd name="T76" fmla="*/ 2147483647 w 524"/>
                <a:gd name="T77" fmla="*/ 2147483647 h 361"/>
                <a:gd name="T78" fmla="*/ 2147483647 w 524"/>
                <a:gd name="T79" fmla="*/ 2147483647 h 361"/>
                <a:gd name="T80" fmla="*/ 2147483647 w 524"/>
                <a:gd name="T81" fmla="*/ 2147483647 h 361"/>
                <a:gd name="T82" fmla="*/ 2147483647 w 524"/>
                <a:gd name="T83" fmla="*/ 0 h 361"/>
                <a:gd name="T84" fmla="*/ 2147483647 w 52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24" h="361">
                  <a:moveTo>
                    <a:pt x="524" y="0"/>
                  </a:moveTo>
                  <a:lnTo>
                    <a:pt x="524" y="0"/>
                  </a:lnTo>
                  <a:lnTo>
                    <a:pt x="520" y="2"/>
                  </a:lnTo>
                  <a:lnTo>
                    <a:pt x="511" y="8"/>
                  </a:lnTo>
                  <a:lnTo>
                    <a:pt x="498" y="20"/>
                  </a:lnTo>
                  <a:lnTo>
                    <a:pt x="488" y="28"/>
                  </a:lnTo>
                  <a:lnTo>
                    <a:pt x="480" y="39"/>
                  </a:lnTo>
                  <a:lnTo>
                    <a:pt x="338" y="215"/>
                  </a:lnTo>
                  <a:lnTo>
                    <a:pt x="338" y="320"/>
                  </a:lnTo>
                  <a:lnTo>
                    <a:pt x="338" y="330"/>
                  </a:lnTo>
                  <a:lnTo>
                    <a:pt x="340" y="338"/>
                  </a:lnTo>
                  <a:lnTo>
                    <a:pt x="344" y="351"/>
                  </a:lnTo>
                  <a:lnTo>
                    <a:pt x="348" y="358"/>
                  </a:lnTo>
                  <a:lnTo>
                    <a:pt x="349" y="361"/>
                  </a:lnTo>
                  <a:lnTo>
                    <a:pt x="174" y="361"/>
                  </a:lnTo>
                  <a:lnTo>
                    <a:pt x="177" y="358"/>
                  </a:lnTo>
                  <a:lnTo>
                    <a:pt x="180" y="351"/>
                  </a:lnTo>
                  <a:lnTo>
                    <a:pt x="184" y="338"/>
                  </a:lnTo>
                  <a:lnTo>
                    <a:pt x="185" y="330"/>
                  </a:lnTo>
                  <a:lnTo>
                    <a:pt x="185" y="320"/>
                  </a:lnTo>
                  <a:lnTo>
                    <a:pt x="185" y="215"/>
                  </a:lnTo>
                  <a:lnTo>
                    <a:pt x="46" y="40"/>
                  </a:lnTo>
                  <a:lnTo>
                    <a:pt x="36" y="30"/>
                  </a:lnTo>
                  <a:lnTo>
                    <a:pt x="28" y="21"/>
                  </a:lnTo>
                  <a:lnTo>
                    <a:pt x="13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178" y="0"/>
                  </a:lnTo>
                  <a:lnTo>
                    <a:pt x="182" y="13"/>
                  </a:lnTo>
                  <a:lnTo>
                    <a:pt x="190" y="27"/>
                  </a:lnTo>
                  <a:lnTo>
                    <a:pt x="202" y="46"/>
                  </a:lnTo>
                  <a:lnTo>
                    <a:pt x="261" y="137"/>
                  </a:lnTo>
                  <a:lnTo>
                    <a:pt x="263" y="137"/>
                  </a:lnTo>
                  <a:lnTo>
                    <a:pt x="323" y="46"/>
                  </a:lnTo>
                  <a:lnTo>
                    <a:pt x="334" y="27"/>
                  </a:lnTo>
                  <a:lnTo>
                    <a:pt x="341" y="13"/>
                  </a:lnTo>
                  <a:lnTo>
                    <a:pt x="347" y="0"/>
                  </a:lnTo>
                  <a:lnTo>
                    <a:pt x="5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A83C2B25-96B4-4256-84DE-748121ADEC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5219" y="2848018"/>
              <a:ext cx="282248" cy="237166"/>
            </a:xfrm>
            <a:custGeom>
              <a:avLst/>
              <a:gdLst>
                <a:gd name="T0" fmla="*/ 0 w 431"/>
                <a:gd name="T1" fmla="*/ 0 h 361"/>
                <a:gd name="T2" fmla="*/ 2147483647 w 431"/>
                <a:gd name="T3" fmla="*/ 2147483647 h 361"/>
                <a:gd name="T4" fmla="*/ 2147483647 w 431"/>
                <a:gd name="T5" fmla="*/ 2147483647 h 361"/>
                <a:gd name="T6" fmla="*/ 2147483647 w 431"/>
                <a:gd name="T7" fmla="*/ 2147483647 h 361"/>
                <a:gd name="T8" fmla="*/ 2147483647 w 431"/>
                <a:gd name="T9" fmla="*/ 2147483647 h 361"/>
                <a:gd name="T10" fmla="*/ 2147483647 w 431"/>
                <a:gd name="T11" fmla="*/ 2147483647 h 361"/>
                <a:gd name="T12" fmla="*/ 2147483647 w 431"/>
                <a:gd name="T13" fmla="*/ 2147483647 h 361"/>
                <a:gd name="T14" fmla="*/ 0 w 431"/>
                <a:gd name="T15" fmla="*/ 2147483647 h 361"/>
                <a:gd name="T16" fmla="*/ 2147483647 w 431"/>
                <a:gd name="T17" fmla="*/ 2147483647 h 361"/>
                <a:gd name="T18" fmla="*/ 2147483647 w 431"/>
                <a:gd name="T19" fmla="*/ 2147483647 h 361"/>
                <a:gd name="T20" fmla="*/ 2147483647 w 431"/>
                <a:gd name="T21" fmla="*/ 2147483647 h 361"/>
                <a:gd name="T22" fmla="*/ 2147483647 w 431"/>
                <a:gd name="T23" fmla="*/ 2147483647 h 361"/>
                <a:gd name="T24" fmla="*/ 2147483647 w 431"/>
                <a:gd name="T25" fmla="*/ 2147483647 h 361"/>
                <a:gd name="T26" fmla="*/ 2147483647 w 431"/>
                <a:gd name="T27" fmla="*/ 2147483647 h 361"/>
                <a:gd name="T28" fmla="*/ 2147483647 w 431"/>
                <a:gd name="T29" fmla="*/ 2147483647 h 361"/>
                <a:gd name="T30" fmla="*/ 2147483647 w 431"/>
                <a:gd name="T31" fmla="*/ 2147483647 h 361"/>
                <a:gd name="T32" fmla="*/ 2147483647 w 431"/>
                <a:gd name="T33" fmla="*/ 2147483647 h 361"/>
                <a:gd name="T34" fmla="*/ 2147483647 w 431"/>
                <a:gd name="T35" fmla="*/ 2147483647 h 361"/>
                <a:gd name="T36" fmla="*/ 2147483647 w 431"/>
                <a:gd name="T37" fmla="*/ 2147483647 h 361"/>
                <a:gd name="T38" fmla="*/ 2147483647 w 431"/>
                <a:gd name="T39" fmla="*/ 2147483647 h 361"/>
                <a:gd name="T40" fmla="*/ 2147483647 w 431"/>
                <a:gd name="T41" fmla="*/ 2147483647 h 361"/>
                <a:gd name="T42" fmla="*/ 2147483647 w 431"/>
                <a:gd name="T43" fmla="*/ 2147483647 h 361"/>
                <a:gd name="T44" fmla="*/ 2147483647 w 431"/>
                <a:gd name="T45" fmla="*/ 2147483647 h 361"/>
                <a:gd name="T46" fmla="*/ 2147483647 w 431"/>
                <a:gd name="T47" fmla="*/ 2147483647 h 361"/>
                <a:gd name="T48" fmla="*/ 2147483647 w 431"/>
                <a:gd name="T49" fmla="*/ 2147483647 h 361"/>
                <a:gd name="T50" fmla="*/ 2147483647 w 431"/>
                <a:gd name="T51" fmla="*/ 2147483647 h 361"/>
                <a:gd name="T52" fmla="*/ 2147483647 w 431"/>
                <a:gd name="T53" fmla="*/ 2147483647 h 361"/>
                <a:gd name="T54" fmla="*/ 2147483647 w 431"/>
                <a:gd name="T55" fmla="*/ 2147483647 h 361"/>
                <a:gd name="T56" fmla="*/ 2147483647 w 431"/>
                <a:gd name="T57" fmla="*/ 2147483647 h 361"/>
                <a:gd name="T58" fmla="*/ 2147483647 w 431"/>
                <a:gd name="T59" fmla="*/ 2147483647 h 361"/>
                <a:gd name="T60" fmla="*/ 2147483647 w 431"/>
                <a:gd name="T61" fmla="*/ 2147483647 h 361"/>
                <a:gd name="T62" fmla="*/ 2147483647 w 431"/>
                <a:gd name="T63" fmla="*/ 2147483647 h 361"/>
                <a:gd name="T64" fmla="*/ 2147483647 w 431"/>
                <a:gd name="T65" fmla="*/ 2147483647 h 361"/>
                <a:gd name="T66" fmla="*/ 2147483647 w 431"/>
                <a:gd name="T67" fmla="*/ 2147483647 h 361"/>
                <a:gd name="T68" fmla="*/ 2147483647 w 431"/>
                <a:gd name="T69" fmla="*/ 2147483647 h 361"/>
                <a:gd name="T70" fmla="*/ 2147483647 w 431"/>
                <a:gd name="T71" fmla="*/ 2147483647 h 361"/>
                <a:gd name="T72" fmla="*/ 2147483647 w 431"/>
                <a:gd name="T73" fmla="*/ 2147483647 h 361"/>
                <a:gd name="T74" fmla="*/ 2147483647 w 431"/>
                <a:gd name="T75" fmla="*/ 2147483647 h 361"/>
                <a:gd name="T76" fmla="*/ 2147483647 w 431"/>
                <a:gd name="T77" fmla="*/ 2147483647 h 361"/>
                <a:gd name="T78" fmla="*/ 2147483647 w 431"/>
                <a:gd name="T79" fmla="*/ 2147483647 h 3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31" h="361">
                  <a:moveTo>
                    <a:pt x="291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11"/>
                  </a:lnTo>
                  <a:lnTo>
                    <a:pt x="9" y="23"/>
                  </a:lnTo>
                  <a:lnTo>
                    <a:pt x="10" y="31"/>
                  </a:lnTo>
                  <a:lnTo>
                    <a:pt x="11" y="40"/>
                  </a:lnTo>
                  <a:lnTo>
                    <a:pt x="11" y="320"/>
                  </a:lnTo>
                  <a:lnTo>
                    <a:pt x="10" y="330"/>
                  </a:lnTo>
                  <a:lnTo>
                    <a:pt x="9" y="338"/>
                  </a:lnTo>
                  <a:lnTo>
                    <a:pt x="8" y="345"/>
                  </a:lnTo>
                  <a:lnTo>
                    <a:pt x="5" y="351"/>
                  </a:lnTo>
                  <a:lnTo>
                    <a:pt x="2" y="358"/>
                  </a:lnTo>
                  <a:lnTo>
                    <a:pt x="0" y="361"/>
                  </a:lnTo>
                  <a:lnTo>
                    <a:pt x="174" y="361"/>
                  </a:lnTo>
                  <a:lnTo>
                    <a:pt x="173" y="358"/>
                  </a:lnTo>
                  <a:lnTo>
                    <a:pt x="170" y="351"/>
                  </a:lnTo>
                  <a:lnTo>
                    <a:pt x="166" y="338"/>
                  </a:lnTo>
                  <a:lnTo>
                    <a:pt x="165" y="330"/>
                  </a:lnTo>
                  <a:lnTo>
                    <a:pt x="164" y="320"/>
                  </a:lnTo>
                  <a:lnTo>
                    <a:pt x="164" y="233"/>
                  </a:lnTo>
                  <a:lnTo>
                    <a:pt x="291" y="233"/>
                  </a:lnTo>
                  <a:lnTo>
                    <a:pt x="305" y="232"/>
                  </a:lnTo>
                  <a:lnTo>
                    <a:pt x="320" y="231"/>
                  </a:lnTo>
                  <a:lnTo>
                    <a:pt x="334" y="228"/>
                  </a:lnTo>
                  <a:lnTo>
                    <a:pt x="347" y="225"/>
                  </a:lnTo>
                  <a:lnTo>
                    <a:pt x="359" y="221"/>
                  </a:lnTo>
                  <a:lnTo>
                    <a:pt x="371" y="217"/>
                  </a:lnTo>
                  <a:lnTo>
                    <a:pt x="381" y="211"/>
                  </a:lnTo>
                  <a:lnTo>
                    <a:pt x="391" y="203"/>
                  </a:lnTo>
                  <a:lnTo>
                    <a:pt x="401" y="195"/>
                  </a:lnTo>
                  <a:lnTo>
                    <a:pt x="408" y="187"/>
                  </a:lnTo>
                  <a:lnTo>
                    <a:pt x="415" y="177"/>
                  </a:lnTo>
                  <a:lnTo>
                    <a:pt x="421" y="167"/>
                  </a:lnTo>
                  <a:lnTo>
                    <a:pt x="426" y="156"/>
                  </a:lnTo>
                  <a:lnTo>
                    <a:pt x="429" y="144"/>
                  </a:lnTo>
                  <a:lnTo>
                    <a:pt x="430" y="131"/>
                  </a:lnTo>
                  <a:lnTo>
                    <a:pt x="431" y="117"/>
                  </a:lnTo>
                  <a:lnTo>
                    <a:pt x="430" y="103"/>
                  </a:lnTo>
                  <a:lnTo>
                    <a:pt x="429" y="90"/>
                  </a:lnTo>
                  <a:lnTo>
                    <a:pt x="426" y="78"/>
                  </a:lnTo>
                  <a:lnTo>
                    <a:pt x="421" y="67"/>
                  </a:lnTo>
                  <a:lnTo>
                    <a:pt x="415" y="57"/>
                  </a:lnTo>
                  <a:lnTo>
                    <a:pt x="409" y="48"/>
                  </a:lnTo>
                  <a:lnTo>
                    <a:pt x="401" y="38"/>
                  </a:lnTo>
                  <a:lnTo>
                    <a:pt x="392" y="31"/>
                  </a:lnTo>
                  <a:lnTo>
                    <a:pt x="383" y="24"/>
                  </a:lnTo>
                  <a:lnTo>
                    <a:pt x="372" y="18"/>
                  </a:lnTo>
                  <a:lnTo>
                    <a:pt x="360" y="12"/>
                  </a:lnTo>
                  <a:lnTo>
                    <a:pt x="347" y="8"/>
                  </a:lnTo>
                  <a:lnTo>
                    <a:pt x="334" y="5"/>
                  </a:lnTo>
                  <a:lnTo>
                    <a:pt x="321" y="2"/>
                  </a:lnTo>
                  <a:lnTo>
                    <a:pt x="305" y="1"/>
                  </a:lnTo>
                  <a:lnTo>
                    <a:pt x="291" y="0"/>
                  </a:lnTo>
                  <a:close/>
                  <a:moveTo>
                    <a:pt x="214" y="168"/>
                  </a:moveTo>
                  <a:lnTo>
                    <a:pt x="165" y="168"/>
                  </a:lnTo>
                  <a:lnTo>
                    <a:pt x="165" y="68"/>
                  </a:lnTo>
                  <a:lnTo>
                    <a:pt x="214" y="68"/>
                  </a:lnTo>
                  <a:lnTo>
                    <a:pt x="227" y="68"/>
                  </a:lnTo>
                  <a:lnTo>
                    <a:pt x="239" y="70"/>
                  </a:lnTo>
                  <a:lnTo>
                    <a:pt x="249" y="74"/>
                  </a:lnTo>
                  <a:lnTo>
                    <a:pt x="259" y="78"/>
                  </a:lnTo>
                  <a:lnTo>
                    <a:pt x="267" y="86"/>
                  </a:lnTo>
                  <a:lnTo>
                    <a:pt x="273" y="94"/>
                  </a:lnTo>
                  <a:lnTo>
                    <a:pt x="277" y="105"/>
                  </a:lnTo>
                  <a:lnTo>
                    <a:pt x="278" y="117"/>
                  </a:lnTo>
                  <a:lnTo>
                    <a:pt x="277" y="130"/>
                  </a:lnTo>
                  <a:lnTo>
                    <a:pt x="272" y="140"/>
                  </a:lnTo>
                  <a:lnTo>
                    <a:pt x="266" y="149"/>
                  </a:lnTo>
                  <a:lnTo>
                    <a:pt x="259" y="156"/>
                  </a:lnTo>
                  <a:lnTo>
                    <a:pt x="249" y="161"/>
                  </a:lnTo>
                  <a:lnTo>
                    <a:pt x="239" y="164"/>
                  </a:lnTo>
                  <a:lnTo>
                    <a:pt x="227" y="167"/>
                  </a:lnTo>
                  <a:lnTo>
                    <a:pt x="214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F877AC32-15DC-463F-B593-6C4EF224E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548" y="2848018"/>
              <a:ext cx="248927" cy="237166"/>
            </a:xfrm>
            <a:custGeom>
              <a:avLst/>
              <a:gdLst>
                <a:gd name="T0" fmla="*/ 2147483647 w 380"/>
                <a:gd name="T1" fmla="*/ 2147483647 h 361"/>
                <a:gd name="T2" fmla="*/ 2147483647 w 380"/>
                <a:gd name="T3" fmla="*/ 2147483647 h 361"/>
                <a:gd name="T4" fmla="*/ 2147483647 w 380"/>
                <a:gd name="T5" fmla="*/ 2147483647 h 361"/>
                <a:gd name="T6" fmla="*/ 2147483647 w 380"/>
                <a:gd name="T7" fmla="*/ 2147483647 h 361"/>
                <a:gd name="T8" fmla="*/ 2147483647 w 380"/>
                <a:gd name="T9" fmla="*/ 2147483647 h 361"/>
                <a:gd name="T10" fmla="*/ 2147483647 w 380"/>
                <a:gd name="T11" fmla="*/ 2147483647 h 361"/>
                <a:gd name="T12" fmla="*/ 2147483647 w 380"/>
                <a:gd name="T13" fmla="*/ 2147483647 h 361"/>
                <a:gd name="T14" fmla="*/ 2147483647 w 380"/>
                <a:gd name="T15" fmla="*/ 2147483647 h 361"/>
                <a:gd name="T16" fmla="*/ 2147483647 w 380"/>
                <a:gd name="T17" fmla="*/ 2147483647 h 361"/>
                <a:gd name="T18" fmla="*/ 2147483647 w 380"/>
                <a:gd name="T19" fmla="*/ 2147483647 h 361"/>
                <a:gd name="T20" fmla="*/ 2147483647 w 380"/>
                <a:gd name="T21" fmla="*/ 2147483647 h 361"/>
                <a:gd name="T22" fmla="*/ 2147483647 w 380"/>
                <a:gd name="T23" fmla="*/ 2147483647 h 361"/>
                <a:gd name="T24" fmla="*/ 2147483647 w 380"/>
                <a:gd name="T25" fmla="*/ 2147483647 h 361"/>
                <a:gd name="T26" fmla="*/ 2147483647 w 380"/>
                <a:gd name="T27" fmla="*/ 2147483647 h 361"/>
                <a:gd name="T28" fmla="*/ 2147483647 w 380"/>
                <a:gd name="T29" fmla="*/ 2147483647 h 361"/>
                <a:gd name="T30" fmla="*/ 2147483647 w 380"/>
                <a:gd name="T31" fmla="*/ 2147483647 h 361"/>
                <a:gd name="T32" fmla="*/ 2147483647 w 380"/>
                <a:gd name="T33" fmla="*/ 2147483647 h 361"/>
                <a:gd name="T34" fmla="*/ 2147483647 w 380"/>
                <a:gd name="T35" fmla="*/ 2147483647 h 361"/>
                <a:gd name="T36" fmla="*/ 2147483647 w 380"/>
                <a:gd name="T37" fmla="*/ 2147483647 h 361"/>
                <a:gd name="T38" fmla="*/ 2147483647 w 380"/>
                <a:gd name="T39" fmla="*/ 2147483647 h 361"/>
                <a:gd name="T40" fmla="*/ 2147483647 w 380"/>
                <a:gd name="T41" fmla="*/ 2147483647 h 361"/>
                <a:gd name="T42" fmla="*/ 2147483647 w 380"/>
                <a:gd name="T43" fmla="*/ 2147483647 h 361"/>
                <a:gd name="T44" fmla="*/ 2147483647 w 380"/>
                <a:gd name="T45" fmla="*/ 2147483647 h 361"/>
                <a:gd name="T46" fmla="*/ 2147483647 w 380"/>
                <a:gd name="T47" fmla="*/ 2147483647 h 361"/>
                <a:gd name="T48" fmla="*/ 2147483647 w 380"/>
                <a:gd name="T49" fmla="*/ 2147483647 h 361"/>
                <a:gd name="T50" fmla="*/ 2147483647 w 380"/>
                <a:gd name="T51" fmla="*/ 2147483647 h 361"/>
                <a:gd name="T52" fmla="*/ 2147483647 w 380"/>
                <a:gd name="T53" fmla="*/ 2147483647 h 361"/>
                <a:gd name="T54" fmla="*/ 2147483647 w 380"/>
                <a:gd name="T55" fmla="*/ 2147483647 h 361"/>
                <a:gd name="T56" fmla="*/ 0 w 380"/>
                <a:gd name="T57" fmla="*/ 2147483647 h 361"/>
                <a:gd name="T58" fmla="*/ 0 w 380"/>
                <a:gd name="T59" fmla="*/ 2147483647 h 361"/>
                <a:gd name="T60" fmla="*/ 2147483647 w 380"/>
                <a:gd name="T61" fmla="*/ 2147483647 h 361"/>
                <a:gd name="T62" fmla="*/ 2147483647 w 380"/>
                <a:gd name="T63" fmla="*/ 2147483647 h 361"/>
                <a:gd name="T64" fmla="*/ 2147483647 w 380"/>
                <a:gd name="T65" fmla="*/ 2147483647 h 361"/>
                <a:gd name="T66" fmla="*/ 2147483647 w 380"/>
                <a:gd name="T67" fmla="*/ 2147483647 h 361"/>
                <a:gd name="T68" fmla="*/ 2147483647 w 380"/>
                <a:gd name="T69" fmla="*/ 2147483647 h 361"/>
                <a:gd name="T70" fmla="*/ 2147483647 w 380"/>
                <a:gd name="T71" fmla="*/ 2147483647 h 361"/>
                <a:gd name="T72" fmla="*/ 2147483647 w 380"/>
                <a:gd name="T73" fmla="*/ 2147483647 h 361"/>
                <a:gd name="T74" fmla="*/ 2147483647 w 380"/>
                <a:gd name="T75" fmla="*/ 2147483647 h 361"/>
                <a:gd name="T76" fmla="*/ 2147483647 w 380"/>
                <a:gd name="T77" fmla="*/ 2147483647 h 361"/>
                <a:gd name="T78" fmla="*/ 2147483647 w 380"/>
                <a:gd name="T79" fmla="*/ 2147483647 h 361"/>
                <a:gd name="T80" fmla="*/ 2147483647 w 380"/>
                <a:gd name="T81" fmla="*/ 2147483647 h 361"/>
                <a:gd name="T82" fmla="*/ 2147483647 w 380"/>
                <a:gd name="T83" fmla="*/ 2147483647 h 361"/>
                <a:gd name="T84" fmla="*/ 0 w 380"/>
                <a:gd name="T85" fmla="*/ 0 h 361"/>
                <a:gd name="T86" fmla="*/ 2147483647 w 380"/>
                <a:gd name="T87" fmla="*/ 0 h 361"/>
                <a:gd name="T88" fmla="*/ 2147483647 w 380"/>
                <a:gd name="T89" fmla="*/ 2147483647 h 36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80" h="361">
                  <a:moveTo>
                    <a:pt x="380" y="84"/>
                  </a:moveTo>
                  <a:lnTo>
                    <a:pt x="380" y="84"/>
                  </a:lnTo>
                  <a:lnTo>
                    <a:pt x="378" y="83"/>
                  </a:lnTo>
                  <a:lnTo>
                    <a:pt x="370" y="80"/>
                  </a:lnTo>
                  <a:lnTo>
                    <a:pt x="355" y="76"/>
                  </a:lnTo>
                  <a:lnTo>
                    <a:pt x="347" y="75"/>
                  </a:lnTo>
                  <a:lnTo>
                    <a:pt x="338" y="75"/>
                  </a:lnTo>
                  <a:lnTo>
                    <a:pt x="164" y="75"/>
                  </a:lnTo>
                  <a:lnTo>
                    <a:pt x="164" y="161"/>
                  </a:lnTo>
                  <a:lnTo>
                    <a:pt x="303" y="161"/>
                  </a:lnTo>
                  <a:lnTo>
                    <a:pt x="322" y="161"/>
                  </a:lnTo>
                  <a:lnTo>
                    <a:pt x="336" y="158"/>
                  </a:lnTo>
                  <a:lnTo>
                    <a:pt x="350" y="155"/>
                  </a:lnTo>
                  <a:lnTo>
                    <a:pt x="350" y="240"/>
                  </a:lnTo>
                  <a:lnTo>
                    <a:pt x="346" y="239"/>
                  </a:lnTo>
                  <a:lnTo>
                    <a:pt x="336" y="237"/>
                  </a:lnTo>
                  <a:lnTo>
                    <a:pt x="322" y="234"/>
                  </a:lnTo>
                  <a:lnTo>
                    <a:pt x="303" y="233"/>
                  </a:lnTo>
                  <a:lnTo>
                    <a:pt x="164" y="233"/>
                  </a:lnTo>
                  <a:lnTo>
                    <a:pt x="164" y="321"/>
                  </a:lnTo>
                  <a:lnTo>
                    <a:pt x="164" y="331"/>
                  </a:lnTo>
                  <a:lnTo>
                    <a:pt x="165" y="338"/>
                  </a:lnTo>
                  <a:lnTo>
                    <a:pt x="169" y="351"/>
                  </a:lnTo>
                  <a:lnTo>
                    <a:pt x="172" y="358"/>
                  </a:lnTo>
                  <a:lnTo>
                    <a:pt x="173" y="361"/>
                  </a:lnTo>
                  <a:lnTo>
                    <a:pt x="0" y="361"/>
                  </a:lnTo>
                  <a:lnTo>
                    <a:pt x="1" y="358"/>
                  </a:lnTo>
                  <a:lnTo>
                    <a:pt x="4" y="351"/>
                  </a:lnTo>
                  <a:lnTo>
                    <a:pt x="8" y="338"/>
                  </a:lnTo>
                  <a:lnTo>
                    <a:pt x="9" y="331"/>
                  </a:lnTo>
                  <a:lnTo>
                    <a:pt x="10" y="321"/>
                  </a:lnTo>
                  <a:lnTo>
                    <a:pt x="10" y="40"/>
                  </a:lnTo>
                  <a:lnTo>
                    <a:pt x="9" y="31"/>
                  </a:lnTo>
                  <a:lnTo>
                    <a:pt x="8" y="23"/>
                  </a:lnTo>
                  <a:lnTo>
                    <a:pt x="7" y="15"/>
                  </a:lnTo>
                  <a:lnTo>
                    <a:pt x="4" y="9"/>
                  </a:lnTo>
                  <a:lnTo>
                    <a:pt x="1" y="2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927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35 Rectángulo">
            <a:extLst>
              <a:ext uri="{FF2B5EF4-FFF2-40B4-BE49-F238E27FC236}">
                <a16:creationId xmlns:a16="http://schemas.microsoft.com/office/drawing/2014/main" id="{D9E07003-F214-48C6-AF53-E7B54534F14C}"/>
              </a:ext>
            </a:extLst>
          </p:cNvPr>
          <p:cNvSpPr/>
          <p:nvPr/>
        </p:nvSpPr>
        <p:spPr>
          <a:xfrm>
            <a:off x="-1" y="1262854"/>
            <a:ext cx="7073129" cy="5595146"/>
          </a:xfrm>
          <a:prstGeom prst="rect">
            <a:avLst/>
          </a:prstGeom>
          <a:solidFill>
            <a:srgbClr val="045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22 CuadroTexto">
            <a:extLst>
              <a:ext uri="{FF2B5EF4-FFF2-40B4-BE49-F238E27FC236}">
                <a16:creationId xmlns:a16="http://schemas.microsoft.com/office/drawing/2014/main" id="{B6AB36E1-477E-441A-AC11-D5CAD2EE93E5}"/>
              </a:ext>
            </a:extLst>
          </p:cNvPr>
          <p:cNvSpPr txBox="1"/>
          <p:nvPr/>
        </p:nvSpPr>
        <p:spPr>
          <a:xfrm>
            <a:off x="2241632" y="5358395"/>
            <a:ext cx="104228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1200" cap="none" spc="0" normalizeH="0" baseline="0" noProof="0">
                <a:ln>
                  <a:noFill/>
                </a:ln>
                <a:solidFill>
                  <a:srgbClr val="0451E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CONCESION DE EXPLOTACION</a:t>
            </a:r>
          </a:p>
        </p:txBody>
      </p:sp>
      <p:sp>
        <p:nvSpPr>
          <p:cNvPr id="88" name="36 Rectángulo">
            <a:extLst>
              <a:ext uri="{FF2B5EF4-FFF2-40B4-BE49-F238E27FC236}">
                <a16:creationId xmlns:a16="http://schemas.microsoft.com/office/drawing/2014/main" id="{FC32C7CA-1EEF-4B32-99EF-92F87972652D}"/>
              </a:ext>
            </a:extLst>
          </p:cNvPr>
          <p:cNvSpPr/>
          <p:nvPr/>
        </p:nvSpPr>
        <p:spPr>
          <a:xfrm>
            <a:off x="4600144" y="4849803"/>
            <a:ext cx="1945405" cy="45140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prstClr val="white"/>
                </a:solidFill>
                <a:latin typeface="Calibri" panose="020F0502020204030204"/>
              </a:rPr>
              <a:t>2023 vs 2018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37 Rectángulo">
            <a:extLst>
              <a:ext uri="{FF2B5EF4-FFF2-40B4-BE49-F238E27FC236}">
                <a16:creationId xmlns:a16="http://schemas.microsoft.com/office/drawing/2014/main" id="{48C83953-77E9-4D3E-8F55-18868B24E024}"/>
              </a:ext>
            </a:extLst>
          </p:cNvPr>
          <p:cNvSpPr/>
          <p:nvPr/>
        </p:nvSpPr>
        <p:spPr>
          <a:xfrm>
            <a:off x="410945" y="5084123"/>
            <a:ext cx="5897724" cy="1663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r">
              <a:lnSpc>
                <a:spcPts val="4000"/>
              </a:lnSpc>
            </a:pPr>
            <a:r>
              <a:rPr lang="en-US" sz="3600" b="1">
                <a:solidFill>
                  <a:prstClr val="white"/>
                </a:solidFill>
                <a:latin typeface="Calibri" panose="020F0502020204030204"/>
              </a:rPr>
              <a:t>x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DEMANDA ELÉCTRICA RENOVABLE 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(46 MW)</a:t>
            </a:r>
          </a:p>
          <a:p>
            <a:pPr algn="r">
              <a:lnSpc>
                <a:spcPts val="4000"/>
              </a:lnSpc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- 52%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GAS CONSUMIDO</a:t>
            </a:r>
          </a:p>
          <a:p>
            <a:pPr algn="r">
              <a:lnSpc>
                <a:spcPts val="4000"/>
              </a:lnSpc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- 37%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GAS VENTEADO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44 Rectángulo">
            <a:extLst>
              <a:ext uri="{FF2B5EF4-FFF2-40B4-BE49-F238E27FC236}">
                <a16:creationId xmlns:a16="http://schemas.microsoft.com/office/drawing/2014/main" id="{05D8163F-C857-4A26-A242-2E0A2467B9E0}"/>
              </a:ext>
            </a:extLst>
          </p:cNvPr>
          <p:cNvSpPr/>
          <p:nvPr/>
        </p:nvSpPr>
        <p:spPr>
          <a:xfrm>
            <a:off x="7005768" y="1029900"/>
            <a:ext cx="3425594" cy="41564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52 Rectángulo">
            <a:extLst>
              <a:ext uri="{FF2B5EF4-FFF2-40B4-BE49-F238E27FC236}">
                <a16:creationId xmlns:a16="http://schemas.microsoft.com/office/drawing/2014/main" id="{A3FBD29E-7385-4895-AC4A-E04472E78A14}"/>
              </a:ext>
            </a:extLst>
          </p:cNvPr>
          <p:cNvSpPr/>
          <p:nvPr/>
        </p:nvSpPr>
        <p:spPr>
          <a:xfrm>
            <a:off x="5307554" y="3453478"/>
            <a:ext cx="1597019" cy="45140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69 Rectángulo">
            <a:extLst>
              <a:ext uri="{FF2B5EF4-FFF2-40B4-BE49-F238E27FC236}">
                <a16:creationId xmlns:a16="http://schemas.microsoft.com/office/drawing/2014/main" id="{D57587D5-15E4-47FD-82EC-A5BC040D37A4}"/>
              </a:ext>
            </a:extLst>
          </p:cNvPr>
          <p:cNvSpPr/>
          <p:nvPr/>
        </p:nvSpPr>
        <p:spPr>
          <a:xfrm>
            <a:off x="7073128" y="1262854"/>
            <a:ext cx="5118872" cy="5595146"/>
          </a:xfrm>
          <a:prstGeom prst="rect">
            <a:avLst/>
          </a:prstGeom>
          <a:solidFill>
            <a:srgbClr val="3B7BFB"/>
          </a:solidFill>
        </p:spPr>
        <p:txBody>
          <a:bodyPr wrap="square">
            <a:noAutofit/>
          </a:bodyPr>
          <a:lstStyle/>
          <a:p>
            <a:pPr algn="ctr">
              <a:lnSpc>
                <a:spcPct val="200000"/>
              </a:lnSpc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OBJETIVOS Y ASPIRACIONES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Reducir venteos de rutina al 2030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-30% emisiones CH4 2030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 de energía comercializada por el MEM </a:t>
            </a:r>
            <a:r>
              <a:rPr kumimoji="0" lang="es-AR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(sin autogeneración)</a:t>
            </a:r>
            <a:r>
              <a:rPr kumimoji="0" lang="es-AR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abastecimiento renovable a 2026 (YPF SA)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</a:t>
            </a:r>
            <a:r>
              <a:rPr kumimoji="0" lang="es-AR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kgCO</a:t>
            </a:r>
            <a:r>
              <a:rPr lang="en-US" i="1" baseline="-2500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kumimoji="0" lang="es-AR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e/BOE a 2030 Upstream Convencional</a:t>
            </a:r>
          </a:p>
        </p:txBody>
      </p:sp>
      <p:graphicFrame>
        <p:nvGraphicFramePr>
          <p:cNvPr id="59" name="Gráfico 58">
            <a:extLst>
              <a:ext uri="{FF2B5EF4-FFF2-40B4-BE49-F238E27FC236}">
                <a16:creationId xmlns:a16="http://schemas.microsoft.com/office/drawing/2014/main" id="{708E7ADE-A09C-45CB-AC66-5095C171FE07}"/>
              </a:ext>
              <a:ext uri="{147F2762-F138-4A5C-976F-8EAC2B608ADB}">
                <a16:predDERef xmlns:a16="http://schemas.microsoft.com/office/drawing/2014/main" pred="{08842B27-2BF0-44E9-9AB4-4C9A4BBF3B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214682"/>
              </p:ext>
            </p:extLst>
          </p:nvPr>
        </p:nvGraphicFramePr>
        <p:xfrm>
          <a:off x="263352" y="1580677"/>
          <a:ext cx="6552728" cy="2856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" name="52 Rectángulo">
            <a:extLst>
              <a:ext uri="{FF2B5EF4-FFF2-40B4-BE49-F238E27FC236}">
                <a16:creationId xmlns:a16="http://schemas.microsoft.com/office/drawing/2014/main" id="{4FEA732B-7E07-4332-9595-0F66592343B4}"/>
              </a:ext>
            </a:extLst>
          </p:cNvPr>
          <p:cNvSpPr/>
          <p:nvPr/>
        </p:nvSpPr>
        <p:spPr>
          <a:xfrm>
            <a:off x="8834343" y="3478284"/>
            <a:ext cx="1597019" cy="45140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698F680-49B2-437E-B82D-91B3F0C74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862744"/>
            <a:ext cx="12192002" cy="400110"/>
          </a:xfrm>
          <a:solidFill>
            <a:schemeClr val="tx1"/>
          </a:solidFill>
        </p:spPr>
        <p:txBody>
          <a:bodyPr wrap="square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buClr>
                <a:srgbClr val="0067A8"/>
              </a:buClr>
              <a:buSzPct val="95000"/>
              <a:buFont typeface="Lucida Grande"/>
            </a:pPr>
            <a:r>
              <a:rPr lang="es-AR" sz="20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Eficiencia Energética, como pilar de la transición energética y reducción de costos</a:t>
            </a:r>
          </a:p>
        </p:txBody>
      </p:sp>
      <p:grpSp>
        <p:nvGrpSpPr>
          <p:cNvPr id="21" name="169 Grupo">
            <a:extLst>
              <a:ext uri="{FF2B5EF4-FFF2-40B4-BE49-F238E27FC236}">
                <a16:creationId xmlns:a16="http://schemas.microsoft.com/office/drawing/2014/main" id="{92234483-64A9-4979-8C45-56C6F397A2D4}"/>
              </a:ext>
            </a:extLst>
          </p:cNvPr>
          <p:cNvGrpSpPr>
            <a:grpSpLocks noChangeAspect="1"/>
          </p:cNvGrpSpPr>
          <p:nvPr/>
        </p:nvGrpSpPr>
        <p:grpSpPr>
          <a:xfrm>
            <a:off x="11410950" y="6447123"/>
            <a:ext cx="658752" cy="163004"/>
            <a:chOff x="363008" y="2848018"/>
            <a:chExt cx="958467" cy="237166"/>
          </a:xfrm>
          <a:solidFill>
            <a:srgbClr val="0451E4"/>
          </a:solidFill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AC99A3C-34BF-4821-B785-908E96672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08" y="2848018"/>
              <a:ext cx="343010" cy="237166"/>
            </a:xfrm>
            <a:custGeom>
              <a:avLst/>
              <a:gdLst>
                <a:gd name="T0" fmla="*/ 2147483647 w 524"/>
                <a:gd name="T1" fmla="*/ 0 h 361"/>
                <a:gd name="T2" fmla="*/ 2147483647 w 524"/>
                <a:gd name="T3" fmla="*/ 0 h 361"/>
                <a:gd name="T4" fmla="*/ 2147483647 w 524"/>
                <a:gd name="T5" fmla="*/ 2147483647 h 361"/>
                <a:gd name="T6" fmla="*/ 2147483647 w 524"/>
                <a:gd name="T7" fmla="*/ 2147483647 h 361"/>
                <a:gd name="T8" fmla="*/ 2147483647 w 524"/>
                <a:gd name="T9" fmla="*/ 2147483647 h 361"/>
                <a:gd name="T10" fmla="*/ 2147483647 w 524"/>
                <a:gd name="T11" fmla="*/ 2147483647 h 361"/>
                <a:gd name="T12" fmla="*/ 2147483647 w 524"/>
                <a:gd name="T13" fmla="*/ 2147483647 h 361"/>
                <a:gd name="T14" fmla="*/ 2147483647 w 524"/>
                <a:gd name="T15" fmla="*/ 2147483647 h 361"/>
                <a:gd name="T16" fmla="*/ 2147483647 w 524"/>
                <a:gd name="T17" fmla="*/ 2147483647 h 361"/>
                <a:gd name="T18" fmla="*/ 2147483647 w 524"/>
                <a:gd name="T19" fmla="*/ 2147483647 h 361"/>
                <a:gd name="T20" fmla="*/ 2147483647 w 524"/>
                <a:gd name="T21" fmla="*/ 2147483647 h 361"/>
                <a:gd name="T22" fmla="*/ 2147483647 w 524"/>
                <a:gd name="T23" fmla="*/ 2147483647 h 361"/>
                <a:gd name="T24" fmla="*/ 2147483647 w 524"/>
                <a:gd name="T25" fmla="*/ 2147483647 h 361"/>
                <a:gd name="T26" fmla="*/ 2147483647 w 524"/>
                <a:gd name="T27" fmla="*/ 2147483647 h 361"/>
                <a:gd name="T28" fmla="*/ 2147483647 w 524"/>
                <a:gd name="T29" fmla="*/ 2147483647 h 361"/>
                <a:gd name="T30" fmla="*/ 2147483647 w 524"/>
                <a:gd name="T31" fmla="*/ 2147483647 h 361"/>
                <a:gd name="T32" fmla="*/ 2147483647 w 524"/>
                <a:gd name="T33" fmla="*/ 2147483647 h 361"/>
                <a:gd name="T34" fmla="*/ 2147483647 w 524"/>
                <a:gd name="T35" fmla="*/ 2147483647 h 361"/>
                <a:gd name="T36" fmla="*/ 2147483647 w 524"/>
                <a:gd name="T37" fmla="*/ 2147483647 h 361"/>
                <a:gd name="T38" fmla="*/ 2147483647 w 524"/>
                <a:gd name="T39" fmla="*/ 2147483647 h 361"/>
                <a:gd name="T40" fmla="*/ 2147483647 w 524"/>
                <a:gd name="T41" fmla="*/ 2147483647 h 361"/>
                <a:gd name="T42" fmla="*/ 2147483647 w 524"/>
                <a:gd name="T43" fmla="*/ 2147483647 h 361"/>
                <a:gd name="T44" fmla="*/ 2147483647 w 524"/>
                <a:gd name="T45" fmla="*/ 2147483647 h 361"/>
                <a:gd name="T46" fmla="*/ 2147483647 w 524"/>
                <a:gd name="T47" fmla="*/ 2147483647 h 361"/>
                <a:gd name="T48" fmla="*/ 2147483647 w 524"/>
                <a:gd name="T49" fmla="*/ 2147483647 h 361"/>
                <a:gd name="T50" fmla="*/ 2147483647 w 524"/>
                <a:gd name="T51" fmla="*/ 2147483647 h 361"/>
                <a:gd name="T52" fmla="*/ 2147483647 w 524"/>
                <a:gd name="T53" fmla="*/ 2147483647 h 361"/>
                <a:gd name="T54" fmla="*/ 2147483647 w 524"/>
                <a:gd name="T55" fmla="*/ 2147483647 h 361"/>
                <a:gd name="T56" fmla="*/ 2147483647 w 524"/>
                <a:gd name="T57" fmla="*/ 2147483647 h 361"/>
                <a:gd name="T58" fmla="*/ 0 w 524"/>
                <a:gd name="T59" fmla="*/ 0 h 361"/>
                <a:gd name="T60" fmla="*/ 2147483647 w 524"/>
                <a:gd name="T61" fmla="*/ 0 h 361"/>
                <a:gd name="T62" fmla="*/ 2147483647 w 524"/>
                <a:gd name="T63" fmla="*/ 0 h 361"/>
                <a:gd name="T64" fmla="*/ 2147483647 w 524"/>
                <a:gd name="T65" fmla="*/ 2147483647 h 361"/>
                <a:gd name="T66" fmla="*/ 2147483647 w 524"/>
                <a:gd name="T67" fmla="*/ 2147483647 h 361"/>
                <a:gd name="T68" fmla="*/ 2147483647 w 524"/>
                <a:gd name="T69" fmla="*/ 2147483647 h 361"/>
                <a:gd name="T70" fmla="*/ 2147483647 w 524"/>
                <a:gd name="T71" fmla="*/ 2147483647 h 361"/>
                <a:gd name="T72" fmla="*/ 2147483647 w 524"/>
                <a:gd name="T73" fmla="*/ 2147483647 h 361"/>
                <a:gd name="T74" fmla="*/ 2147483647 w 524"/>
                <a:gd name="T75" fmla="*/ 2147483647 h 361"/>
                <a:gd name="T76" fmla="*/ 2147483647 w 524"/>
                <a:gd name="T77" fmla="*/ 2147483647 h 361"/>
                <a:gd name="T78" fmla="*/ 2147483647 w 524"/>
                <a:gd name="T79" fmla="*/ 2147483647 h 361"/>
                <a:gd name="T80" fmla="*/ 2147483647 w 524"/>
                <a:gd name="T81" fmla="*/ 2147483647 h 361"/>
                <a:gd name="T82" fmla="*/ 2147483647 w 524"/>
                <a:gd name="T83" fmla="*/ 0 h 361"/>
                <a:gd name="T84" fmla="*/ 2147483647 w 52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24" h="361">
                  <a:moveTo>
                    <a:pt x="524" y="0"/>
                  </a:moveTo>
                  <a:lnTo>
                    <a:pt x="524" y="0"/>
                  </a:lnTo>
                  <a:lnTo>
                    <a:pt x="520" y="2"/>
                  </a:lnTo>
                  <a:lnTo>
                    <a:pt x="511" y="8"/>
                  </a:lnTo>
                  <a:lnTo>
                    <a:pt x="498" y="20"/>
                  </a:lnTo>
                  <a:lnTo>
                    <a:pt x="488" y="28"/>
                  </a:lnTo>
                  <a:lnTo>
                    <a:pt x="480" y="39"/>
                  </a:lnTo>
                  <a:lnTo>
                    <a:pt x="338" y="215"/>
                  </a:lnTo>
                  <a:lnTo>
                    <a:pt x="338" y="320"/>
                  </a:lnTo>
                  <a:lnTo>
                    <a:pt x="338" y="330"/>
                  </a:lnTo>
                  <a:lnTo>
                    <a:pt x="340" y="338"/>
                  </a:lnTo>
                  <a:lnTo>
                    <a:pt x="344" y="351"/>
                  </a:lnTo>
                  <a:lnTo>
                    <a:pt x="348" y="358"/>
                  </a:lnTo>
                  <a:lnTo>
                    <a:pt x="349" y="361"/>
                  </a:lnTo>
                  <a:lnTo>
                    <a:pt x="174" y="361"/>
                  </a:lnTo>
                  <a:lnTo>
                    <a:pt x="177" y="358"/>
                  </a:lnTo>
                  <a:lnTo>
                    <a:pt x="180" y="351"/>
                  </a:lnTo>
                  <a:lnTo>
                    <a:pt x="184" y="338"/>
                  </a:lnTo>
                  <a:lnTo>
                    <a:pt x="185" y="330"/>
                  </a:lnTo>
                  <a:lnTo>
                    <a:pt x="185" y="320"/>
                  </a:lnTo>
                  <a:lnTo>
                    <a:pt x="185" y="215"/>
                  </a:lnTo>
                  <a:lnTo>
                    <a:pt x="46" y="40"/>
                  </a:lnTo>
                  <a:lnTo>
                    <a:pt x="36" y="30"/>
                  </a:lnTo>
                  <a:lnTo>
                    <a:pt x="28" y="21"/>
                  </a:lnTo>
                  <a:lnTo>
                    <a:pt x="13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178" y="0"/>
                  </a:lnTo>
                  <a:lnTo>
                    <a:pt x="182" y="13"/>
                  </a:lnTo>
                  <a:lnTo>
                    <a:pt x="190" y="27"/>
                  </a:lnTo>
                  <a:lnTo>
                    <a:pt x="202" y="46"/>
                  </a:lnTo>
                  <a:lnTo>
                    <a:pt x="261" y="137"/>
                  </a:lnTo>
                  <a:lnTo>
                    <a:pt x="263" y="137"/>
                  </a:lnTo>
                  <a:lnTo>
                    <a:pt x="323" y="46"/>
                  </a:lnTo>
                  <a:lnTo>
                    <a:pt x="334" y="27"/>
                  </a:lnTo>
                  <a:lnTo>
                    <a:pt x="341" y="13"/>
                  </a:lnTo>
                  <a:lnTo>
                    <a:pt x="347" y="0"/>
                  </a:lnTo>
                  <a:lnTo>
                    <a:pt x="5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4524633E-14AD-4E98-838C-02B77C82C7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5219" y="2848018"/>
              <a:ext cx="282248" cy="237166"/>
            </a:xfrm>
            <a:custGeom>
              <a:avLst/>
              <a:gdLst>
                <a:gd name="T0" fmla="*/ 0 w 431"/>
                <a:gd name="T1" fmla="*/ 0 h 361"/>
                <a:gd name="T2" fmla="*/ 2147483647 w 431"/>
                <a:gd name="T3" fmla="*/ 2147483647 h 361"/>
                <a:gd name="T4" fmla="*/ 2147483647 w 431"/>
                <a:gd name="T5" fmla="*/ 2147483647 h 361"/>
                <a:gd name="T6" fmla="*/ 2147483647 w 431"/>
                <a:gd name="T7" fmla="*/ 2147483647 h 361"/>
                <a:gd name="T8" fmla="*/ 2147483647 w 431"/>
                <a:gd name="T9" fmla="*/ 2147483647 h 361"/>
                <a:gd name="T10" fmla="*/ 2147483647 w 431"/>
                <a:gd name="T11" fmla="*/ 2147483647 h 361"/>
                <a:gd name="T12" fmla="*/ 2147483647 w 431"/>
                <a:gd name="T13" fmla="*/ 2147483647 h 361"/>
                <a:gd name="T14" fmla="*/ 0 w 431"/>
                <a:gd name="T15" fmla="*/ 2147483647 h 361"/>
                <a:gd name="T16" fmla="*/ 2147483647 w 431"/>
                <a:gd name="T17" fmla="*/ 2147483647 h 361"/>
                <a:gd name="T18" fmla="*/ 2147483647 w 431"/>
                <a:gd name="T19" fmla="*/ 2147483647 h 361"/>
                <a:gd name="T20" fmla="*/ 2147483647 w 431"/>
                <a:gd name="T21" fmla="*/ 2147483647 h 361"/>
                <a:gd name="T22" fmla="*/ 2147483647 w 431"/>
                <a:gd name="T23" fmla="*/ 2147483647 h 361"/>
                <a:gd name="T24" fmla="*/ 2147483647 w 431"/>
                <a:gd name="T25" fmla="*/ 2147483647 h 361"/>
                <a:gd name="T26" fmla="*/ 2147483647 w 431"/>
                <a:gd name="T27" fmla="*/ 2147483647 h 361"/>
                <a:gd name="T28" fmla="*/ 2147483647 w 431"/>
                <a:gd name="T29" fmla="*/ 2147483647 h 361"/>
                <a:gd name="T30" fmla="*/ 2147483647 w 431"/>
                <a:gd name="T31" fmla="*/ 2147483647 h 361"/>
                <a:gd name="T32" fmla="*/ 2147483647 w 431"/>
                <a:gd name="T33" fmla="*/ 2147483647 h 361"/>
                <a:gd name="T34" fmla="*/ 2147483647 w 431"/>
                <a:gd name="T35" fmla="*/ 2147483647 h 361"/>
                <a:gd name="T36" fmla="*/ 2147483647 w 431"/>
                <a:gd name="T37" fmla="*/ 2147483647 h 361"/>
                <a:gd name="T38" fmla="*/ 2147483647 w 431"/>
                <a:gd name="T39" fmla="*/ 2147483647 h 361"/>
                <a:gd name="T40" fmla="*/ 2147483647 w 431"/>
                <a:gd name="T41" fmla="*/ 2147483647 h 361"/>
                <a:gd name="T42" fmla="*/ 2147483647 w 431"/>
                <a:gd name="T43" fmla="*/ 2147483647 h 361"/>
                <a:gd name="T44" fmla="*/ 2147483647 w 431"/>
                <a:gd name="T45" fmla="*/ 2147483647 h 361"/>
                <a:gd name="T46" fmla="*/ 2147483647 w 431"/>
                <a:gd name="T47" fmla="*/ 2147483647 h 361"/>
                <a:gd name="T48" fmla="*/ 2147483647 w 431"/>
                <a:gd name="T49" fmla="*/ 2147483647 h 361"/>
                <a:gd name="T50" fmla="*/ 2147483647 w 431"/>
                <a:gd name="T51" fmla="*/ 2147483647 h 361"/>
                <a:gd name="T52" fmla="*/ 2147483647 w 431"/>
                <a:gd name="T53" fmla="*/ 2147483647 h 361"/>
                <a:gd name="T54" fmla="*/ 2147483647 w 431"/>
                <a:gd name="T55" fmla="*/ 2147483647 h 361"/>
                <a:gd name="T56" fmla="*/ 2147483647 w 431"/>
                <a:gd name="T57" fmla="*/ 2147483647 h 361"/>
                <a:gd name="T58" fmla="*/ 2147483647 w 431"/>
                <a:gd name="T59" fmla="*/ 2147483647 h 361"/>
                <a:gd name="T60" fmla="*/ 2147483647 w 431"/>
                <a:gd name="T61" fmla="*/ 2147483647 h 361"/>
                <a:gd name="T62" fmla="*/ 2147483647 w 431"/>
                <a:gd name="T63" fmla="*/ 2147483647 h 361"/>
                <a:gd name="T64" fmla="*/ 2147483647 w 431"/>
                <a:gd name="T65" fmla="*/ 2147483647 h 361"/>
                <a:gd name="T66" fmla="*/ 2147483647 w 431"/>
                <a:gd name="T67" fmla="*/ 2147483647 h 361"/>
                <a:gd name="T68" fmla="*/ 2147483647 w 431"/>
                <a:gd name="T69" fmla="*/ 2147483647 h 361"/>
                <a:gd name="T70" fmla="*/ 2147483647 w 431"/>
                <a:gd name="T71" fmla="*/ 2147483647 h 361"/>
                <a:gd name="T72" fmla="*/ 2147483647 w 431"/>
                <a:gd name="T73" fmla="*/ 2147483647 h 361"/>
                <a:gd name="T74" fmla="*/ 2147483647 w 431"/>
                <a:gd name="T75" fmla="*/ 2147483647 h 361"/>
                <a:gd name="T76" fmla="*/ 2147483647 w 431"/>
                <a:gd name="T77" fmla="*/ 2147483647 h 361"/>
                <a:gd name="T78" fmla="*/ 2147483647 w 431"/>
                <a:gd name="T79" fmla="*/ 2147483647 h 3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31" h="361">
                  <a:moveTo>
                    <a:pt x="291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11"/>
                  </a:lnTo>
                  <a:lnTo>
                    <a:pt x="9" y="23"/>
                  </a:lnTo>
                  <a:lnTo>
                    <a:pt x="10" y="31"/>
                  </a:lnTo>
                  <a:lnTo>
                    <a:pt x="11" y="40"/>
                  </a:lnTo>
                  <a:lnTo>
                    <a:pt x="11" y="320"/>
                  </a:lnTo>
                  <a:lnTo>
                    <a:pt x="10" y="330"/>
                  </a:lnTo>
                  <a:lnTo>
                    <a:pt x="9" y="338"/>
                  </a:lnTo>
                  <a:lnTo>
                    <a:pt x="8" y="345"/>
                  </a:lnTo>
                  <a:lnTo>
                    <a:pt x="5" y="351"/>
                  </a:lnTo>
                  <a:lnTo>
                    <a:pt x="2" y="358"/>
                  </a:lnTo>
                  <a:lnTo>
                    <a:pt x="0" y="361"/>
                  </a:lnTo>
                  <a:lnTo>
                    <a:pt x="174" y="361"/>
                  </a:lnTo>
                  <a:lnTo>
                    <a:pt x="173" y="358"/>
                  </a:lnTo>
                  <a:lnTo>
                    <a:pt x="170" y="351"/>
                  </a:lnTo>
                  <a:lnTo>
                    <a:pt x="166" y="338"/>
                  </a:lnTo>
                  <a:lnTo>
                    <a:pt x="165" y="330"/>
                  </a:lnTo>
                  <a:lnTo>
                    <a:pt x="164" y="320"/>
                  </a:lnTo>
                  <a:lnTo>
                    <a:pt x="164" y="233"/>
                  </a:lnTo>
                  <a:lnTo>
                    <a:pt x="291" y="233"/>
                  </a:lnTo>
                  <a:lnTo>
                    <a:pt x="305" y="232"/>
                  </a:lnTo>
                  <a:lnTo>
                    <a:pt x="320" y="231"/>
                  </a:lnTo>
                  <a:lnTo>
                    <a:pt x="334" y="228"/>
                  </a:lnTo>
                  <a:lnTo>
                    <a:pt x="347" y="225"/>
                  </a:lnTo>
                  <a:lnTo>
                    <a:pt x="359" y="221"/>
                  </a:lnTo>
                  <a:lnTo>
                    <a:pt x="371" y="217"/>
                  </a:lnTo>
                  <a:lnTo>
                    <a:pt x="381" y="211"/>
                  </a:lnTo>
                  <a:lnTo>
                    <a:pt x="391" y="203"/>
                  </a:lnTo>
                  <a:lnTo>
                    <a:pt x="401" y="195"/>
                  </a:lnTo>
                  <a:lnTo>
                    <a:pt x="408" y="187"/>
                  </a:lnTo>
                  <a:lnTo>
                    <a:pt x="415" y="177"/>
                  </a:lnTo>
                  <a:lnTo>
                    <a:pt x="421" y="167"/>
                  </a:lnTo>
                  <a:lnTo>
                    <a:pt x="426" y="156"/>
                  </a:lnTo>
                  <a:lnTo>
                    <a:pt x="429" y="144"/>
                  </a:lnTo>
                  <a:lnTo>
                    <a:pt x="430" y="131"/>
                  </a:lnTo>
                  <a:lnTo>
                    <a:pt x="431" y="117"/>
                  </a:lnTo>
                  <a:lnTo>
                    <a:pt x="430" y="103"/>
                  </a:lnTo>
                  <a:lnTo>
                    <a:pt x="429" y="90"/>
                  </a:lnTo>
                  <a:lnTo>
                    <a:pt x="426" y="78"/>
                  </a:lnTo>
                  <a:lnTo>
                    <a:pt x="421" y="67"/>
                  </a:lnTo>
                  <a:lnTo>
                    <a:pt x="415" y="57"/>
                  </a:lnTo>
                  <a:lnTo>
                    <a:pt x="409" y="48"/>
                  </a:lnTo>
                  <a:lnTo>
                    <a:pt x="401" y="38"/>
                  </a:lnTo>
                  <a:lnTo>
                    <a:pt x="392" y="31"/>
                  </a:lnTo>
                  <a:lnTo>
                    <a:pt x="383" y="24"/>
                  </a:lnTo>
                  <a:lnTo>
                    <a:pt x="372" y="18"/>
                  </a:lnTo>
                  <a:lnTo>
                    <a:pt x="360" y="12"/>
                  </a:lnTo>
                  <a:lnTo>
                    <a:pt x="347" y="8"/>
                  </a:lnTo>
                  <a:lnTo>
                    <a:pt x="334" y="5"/>
                  </a:lnTo>
                  <a:lnTo>
                    <a:pt x="321" y="2"/>
                  </a:lnTo>
                  <a:lnTo>
                    <a:pt x="305" y="1"/>
                  </a:lnTo>
                  <a:lnTo>
                    <a:pt x="291" y="0"/>
                  </a:lnTo>
                  <a:close/>
                  <a:moveTo>
                    <a:pt x="214" y="168"/>
                  </a:moveTo>
                  <a:lnTo>
                    <a:pt x="165" y="168"/>
                  </a:lnTo>
                  <a:lnTo>
                    <a:pt x="165" y="68"/>
                  </a:lnTo>
                  <a:lnTo>
                    <a:pt x="214" y="68"/>
                  </a:lnTo>
                  <a:lnTo>
                    <a:pt x="227" y="68"/>
                  </a:lnTo>
                  <a:lnTo>
                    <a:pt x="239" y="70"/>
                  </a:lnTo>
                  <a:lnTo>
                    <a:pt x="249" y="74"/>
                  </a:lnTo>
                  <a:lnTo>
                    <a:pt x="259" y="78"/>
                  </a:lnTo>
                  <a:lnTo>
                    <a:pt x="267" y="86"/>
                  </a:lnTo>
                  <a:lnTo>
                    <a:pt x="273" y="94"/>
                  </a:lnTo>
                  <a:lnTo>
                    <a:pt x="277" y="105"/>
                  </a:lnTo>
                  <a:lnTo>
                    <a:pt x="278" y="117"/>
                  </a:lnTo>
                  <a:lnTo>
                    <a:pt x="277" y="130"/>
                  </a:lnTo>
                  <a:lnTo>
                    <a:pt x="272" y="140"/>
                  </a:lnTo>
                  <a:lnTo>
                    <a:pt x="266" y="149"/>
                  </a:lnTo>
                  <a:lnTo>
                    <a:pt x="259" y="156"/>
                  </a:lnTo>
                  <a:lnTo>
                    <a:pt x="249" y="161"/>
                  </a:lnTo>
                  <a:lnTo>
                    <a:pt x="239" y="164"/>
                  </a:lnTo>
                  <a:lnTo>
                    <a:pt x="227" y="167"/>
                  </a:lnTo>
                  <a:lnTo>
                    <a:pt x="214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0229B8B1-0C49-4C5D-8AF3-3C2A3731E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548" y="2848018"/>
              <a:ext cx="248927" cy="237166"/>
            </a:xfrm>
            <a:custGeom>
              <a:avLst/>
              <a:gdLst>
                <a:gd name="T0" fmla="*/ 2147483647 w 380"/>
                <a:gd name="T1" fmla="*/ 2147483647 h 361"/>
                <a:gd name="T2" fmla="*/ 2147483647 w 380"/>
                <a:gd name="T3" fmla="*/ 2147483647 h 361"/>
                <a:gd name="T4" fmla="*/ 2147483647 w 380"/>
                <a:gd name="T5" fmla="*/ 2147483647 h 361"/>
                <a:gd name="T6" fmla="*/ 2147483647 w 380"/>
                <a:gd name="T7" fmla="*/ 2147483647 h 361"/>
                <a:gd name="T8" fmla="*/ 2147483647 w 380"/>
                <a:gd name="T9" fmla="*/ 2147483647 h 361"/>
                <a:gd name="T10" fmla="*/ 2147483647 w 380"/>
                <a:gd name="T11" fmla="*/ 2147483647 h 361"/>
                <a:gd name="T12" fmla="*/ 2147483647 w 380"/>
                <a:gd name="T13" fmla="*/ 2147483647 h 361"/>
                <a:gd name="T14" fmla="*/ 2147483647 w 380"/>
                <a:gd name="T15" fmla="*/ 2147483647 h 361"/>
                <a:gd name="T16" fmla="*/ 2147483647 w 380"/>
                <a:gd name="T17" fmla="*/ 2147483647 h 361"/>
                <a:gd name="T18" fmla="*/ 2147483647 w 380"/>
                <a:gd name="T19" fmla="*/ 2147483647 h 361"/>
                <a:gd name="T20" fmla="*/ 2147483647 w 380"/>
                <a:gd name="T21" fmla="*/ 2147483647 h 361"/>
                <a:gd name="T22" fmla="*/ 2147483647 w 380"/>
                <a:gd name="T23" fmla="*/ 2147483647 h 361"/>
                <a:gd name="T24" fmla="*/ 2147483647 w 380"/>
                <a:gd name="T25" fmla="*/ 2147483647 h 361"/>
                <a:gd name="T26" fmla="*/ 2147483647 w 380"/>
                <a:gd name="T27" fmla="*/ 2147483647 h 361"/>
                <a:gd name="T28" fmla="*/ 2147483647 w 380"/>
                <a:gd name="T29" fmla="*/ 2147483647 h 361"/>
                <a:gd name="T30" fmla="*/ 2147483647 w 380"/>
                <a:gd name="T31" fmla="*/ 2147483647 h 361"/>
                <a:gd name="T32" fmla="*/ 2147483647 w 380"/>
                <a:gd name="T33" fmla="*/ 2147483647 h 361"/>
                <a:gd name="T34" fmla="*/ 2147483647 w 380"/>
                <a:gd name="T35" fmla="*/ 2147483647 h 361"/>
                <a:gd name="T36" fmla="*/ 2147483647 w 380"/>
                <a:gd name="T37" fmla="*/ 2147483647 h 361"/>
                <a:gd name="T38" fmla="*/ 2147483647 w 380"/>
                <a:gd name="T39" fmla="*/ 2147483647 h 361"/>
                <a:gd name="T40" fmla="*/ 2147483647 w 380"/>
                <a:gd name="T41" fmla="*/ 2147483647 h 361"/>
                <a:gd name="T42" fmla="*/ 2147483647 w 380"/>
                <a:gd name="T43" fmla="*/ 2147483647 h 361"/>
                <a:gd name="T44" fmla="*/ 2147483647 w 380"/>
                <a:gd name="T45" fmla="*/ 2147483647 h 361"/>
                <a:gd name="T46" fmla="*/ 2147483647 w 380"/>
                <a:gd name="T47" fmla="*/ 2147483647 h 361"/>
                <a:gd name="T48" fmla="*/ 2147483647 w 380"/>
                <a:gd name="T49" fmla="*/ 2147483647 h 361"/>
                <a:gd name="T50" fmla="*/ 2147483647 w 380"/>
                <a:gd name="T51" fmla="*/ 2147483647 h 361"/>
                <a:gd name="T52" fmla="*/ 2147483647 w 380"/>
                <a:gd name="T53" fmla="*/ 2147483647 h 361"/>
                <a:gd name="T54" fmla="*/ 2147483647 w 380"/>
                <a:gd name="T55" fmla="*/ 2147483647 h 361"/>
                <a:gd name="T56" fmla="*/ 0 w 380"/>
                <a:gd name="T57" fmla="*/ 2147483647 h 361"/>
                <a:gd name="T58" fmla="*/ 0 w 380"/>
                <a:gd name="T59" fmla="*/ 2147483647 h 361"/>
                <a:gd name="T60" fmla="*/ 2147483647 w 380"/>
                <a:gd name="T61" fmla="*/ 2147483647 h 361"/>
                <a:gd name="T62" fmla="*/ 2147483647 w 380"/>
                <a:gd name="T63" fmla="*/ 2147483647 h 361"/>
                <a:gd name="T64" fmla="*/ 2147483647 w 380"/>
                <a:gd name="T65" fmla="*/ 2147483647 h 361"/>
                <a:gd name="T66" fmla="*/ 2147483647 w 380"/>
                <a:gd name="T67" fmla="*/ 2147483647 h 361"/>
                <a:gd name="T68" fmla="*/ 2147483647 w 380"/>
                <a:gd name="T69" fmla="*/ 2147483647 h 361"/>
                <a:gd name="T70" fmla="*/ 2147483647 w 380"/>
                <a:gd name="T71" fmla="*/ 2147483647 h 361"/>
                <a:gd name="T72" fmla="*/ 2147483647 w 380"/>
                <a:gd name="T73" fmla="*/ 2147483647 h 361"/>
                <a:gd name="T74" fmla="*/ 2147483647 w 380"/>
                <a:gd name="T75" fmla="*/ 2147483647 h 361"/>
                <a:gd name="T76" fmla="*/ 2147483647 w 380"/>
                <a:gd name="T77" fmla="*/ 2147483647 h 361"/>
                <a:gd name="T78" fmla="*/ 2147483647 w 380"/>
                <a:gd name="T79" fmla="*/ 2147483647 h 361"/>
                <a:gd name="T80" fmla="*/ 2147483647 w 380"/>
                <a:gd name="T81" fmla="*/ 2147483647 h 361"/>
                <a:gd name="T82" fmla="*/ 2147483647 w 380"/>
                <a:gd name="T83" fmla="*/ 2147483647 h 361"/>
                <a:gd name="T84" fmla="*/ 0 w 380"/>
                <a:gd name="T85" fmla="*/ 0 h 361"/>
                <a:gd name="T86" fmla="*/ 2147483647 w 380"/>
                <a:gd name="T87" fmla="*/ 0 h 361"/>
                <a:gd name="T88" fmla="*/ 2147483647 w 380"/>
                <a:gd name="T89" fmla="*/ 2147483647 h 36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80" h="361">
                  <a:moveTo>
                    <a:pt x="380" y="84"/>
                  </a:moveTo>
                  <a:lnTo>
                    <a:pt x="380" y="84"/>
                  </a:lnTo>
                  <a:lnTo>
                    <a:pt x="378" y="83"/>
                  </a:lnTo>
                  <a:lnTo>
                    <a:pt x="370" y="80"/>
                  </a:lnTo>
                  <a:lnTo>
                    <a:pt x="355" y="76"/>
                  </a:lnTo>
                  <a:lnTo>
                    <a:pt x="347" y="75"/>
                  </a:lnTo>
                  <a:lnTo>
                    <a:pt x="338" y="75"/>
                  </a:lnTo>
                  <a:lnTo>
                    <a:pt x="164" y="75"/>
                  </a:lnTo>
                  <a:lnTo>
                    <a:pt x="164" y="161"/>
                  </a:lnTo>
                  <a:lnTo>
                    <a:pt x="303" y="161"/>
                  </a:lnTo>
                  <a:lnTo>
                    <a:pt x="322" y="161"/>
                  </a:lnTo>
                  <a:lnTo>
                    <a:pt x="336" y="158"/>
                  </a:lnTo>
                  <a:lnTo>
                    <a:pt x="350" y="155"/>
                  </a:lnTo>
                  <a:lnTo>
                    <a:pt x="350" y="240"/>
                  </a:lnTo>
                  <a:lnTo>
                    <a:pt x="346" y="239"/>
                  </a:lnTo>
                  <a:lnTo>
                    <a:pt x="336" y="237"/>
                  </a:lnTo>
                  <a:lnTo>
                    <a:pt x="322" y="234"/>
                  </a:lnTo>
                  <a:lnTo>
                    <a:pt x="303" y="233"/>
                  </a:lnTo>
                  <a:lnTo>
                    <a:pt x="164" y="233"/>
                  </a:lnTo>
                  <a:lnTo>
                    <a:pt x="164" y="321"/>
                  </a:lnTo>
                  <a:lnTo>
                    <a:pt x="164" y="331"/>
                  </a:lnTo>
                  <a:lnTo>
                    <a:pt x="165" y="338"/>
                  </a:lnTo>
                  <a:lnTo>
                    <a:pt x="169" y="351"/>
                  </a:lnTo>
                  <a:lnTo>
                    <a:pt x="172" y="358"/>
                  </a:lnTo>
                  <a:lnTo>
                    <a:pt x="173" y="361"/>
                  </a:lnTo>
                  <a:lnTo>
                    <a:pt x="0" y="361"/>
                  </a:lnTo>
                  <a:lnTo>
                    <a:pt x="1" y="358"/>
                  </a:lnTo>
                  <a:lnTo>
                    <a:pt x="4" y="351"/>
                  </a:lnTo>
                  <a:lnTo>
                    <a:pt x="8" y="338"/>
                  </a:lnTo>
                  <a:lnTo>
                    <a:pt x="9" y="331"/>
                  </a:lnTo>
                  <a:lnTo>
                    <a:pt x="10" y="321"/>
                  </a:lnTo>
                  <a:lnTo>
                    <a:pt x="10" y="40"/>
                  </a:lnTo>
                  <a:lnTo>
                    <a:pt x="9" y="31"/>
                  </a:lnTo>
                  <a:lnTo>
                    <a:pt x="8" y="23"/>
                  </a:lnTo>
                  <a:lnTo>
                    <a:pt x="7" y="15"/>
                  </a:lnTo>
                  <a:lnTo>
                    <a:pt x="4" y="9"/>
                  </a:lnTo>
                  <a:lnTo>
                    <a:pt x="1" y="2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8559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6 Grupo">
            <a:extLst>
              <a:ext uri="{FF2B5EF4-FFF2-40B4-BE49-F238E27FC236}">
                <a16:creationId xmlns:a16="http://schemas.microsoft.com/office/drawing/2014/main" id="{1E2E8973-73D3-4BFC-9D6E-370C4EBE212B}"/>
              </a:ext>
            </a:extLst>
          </p:cNvPr>
          <p:cNvGrpSpPr/>
          <p:nvPr/>
        </p:nvGrpSpPr>
        <p:grpSpPr>
          <a:xfrm>
            <a:off x="1" y="1260660"/>
            <a:ext cx="12192000" cy="5597340"/>
            <a:chOff x="2976627" y="765200"/>
            <a:chExt cx="6110050" cy="4378300"/>
          </a:xfrm>
        </p:grpSpPr>
        <p:sp>
          <p:nvSpPr>
            <p:cNvPr id="45" name="7 Rectángulo">
              <a:extLst>
                <a:ext uri="{FF2B5EF4-FFF2-40B4-BE49-F238E27FC236}">
                  <a16:creationId xmlns:a16="http://schemas.microsoft.com/office/drawing/2014/main" id="{44AE3351-7FC4-4435-90C3-253FAC147BD3}"/>
                </a:ext>
              </a:extLst>
            </p:cNvPr>
            <p:cNvSpPr/>
            <p:nvPr/>
          </p:nvSpPr>
          <p:spPr bwMode="auto">
            <a:xfrm>
              <a:off x="2976627" y="765200"/>
              <a:ext cx="2036935" cy="1459433"/>
            </a:xfrm>
            <a:prstGeom prst="rect">
              <a:avLst/>
            </a:prstGeom>
            <a:solidFill>
              <a:srgbClr val="0451E4"/>
            </a:solidFill>
            <a:ln>
              <a:noFill/>
            </a:ln>
          </p:spPr>
          <p:txBody>
            <a:bodyPr rtlCol="0" anchor="ctr"/>
            <a:lstStyle/>
            <a:p>
              <a:pPr marL="0" marR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8 Rectángulo">
              <a:extLst>
                <a:ext uri="{FF2B5EF4-FFF2-40B4-BE49-F238E27FC236}">
                  <a16:creationId xmlns:a16="http://schemas.microsoft.com/office/drawing/2014/main" id="{173CC0D6-85BA-4E7D-807D-8BE0FB420BF4}"/>
                </a:ext>
              </a:extLst>
            </p:cNvPr>
            <p:cNvSpPr/>
            <p:nvPr/>
          </p:nvSpPr>
          <p:spPr bwMode="auto">
            <a:xfrm>
              <a:off x="7049742" y="765200"/>
              <a:ext cx="2036935" cy="1459433"/>
            </a:xfrm>
            <a:prstGeom prst="rect">
              <a:avLst/>
            </a:prstGeom>
            <a:solidFill>
              <a:srgbClr val="3B7BFB"/>
            </a:solidFill>
            <a:ln>
              <a:noFill/>
            </a:ln>
          </p:spPr>
          <p:txBody>
            <a:bodyPr rtlCol="0" anchor="ctr"/>
            <a:lstStyle/>
            <a:p>
              <a:pPr marL="0" marR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27 Rectángulo">
              <a:extLst>
                <a:ext uri="{FF2B5EF4-FFF2-40B4-BE49-F238E27FC236}">
                  <a16:creationId xmlns:a16="http://schemas.microsoft.com/office/drawing/2014/main" id="{DE511FA5-7B80-4B1A-B3C5-49B07E22DB1D}"/>
                </a:ext>
              </a:extLst>
            </p:cNvPr>
            <p:cNvSpPr/>
            <p:nvPr/>
          </p:nvSpPr>
          <p:spPr bwMode="auto">
            <a:xfrm>
              <a:off x="5013562" y="765200"/>
              <a:ext cx="2036935" cy="1459433"/>
            </a:xfrm>
            <a:prstGeom prst="rect">
              <a:avLst/>
            </a:prstGeom>
            <a:solidFill>
              <a:srgbClr val="1D67FB"/>
            </a:solidFill>
            <a:ln>
              <a:noFill/>
            </a:ln>
          </p:spPr>
          <p:txBody>
            <a:bodyPr rtlCol="0" anchor="ctr"/>
            <a:lstStyle/>
            <a:p>
              <a:pPr marL="0" marR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28 Rectángulo">
              <a:extLst>
                <a:ext uri="{FF2B5EF4-FFF2-40B4-BE49-F238E27FC236}">
                  <a16:creationId xmlns:a16="http://schemas.microsoft.com/office/drawing/2014/main" id="{36222969-90A2-484C-9261-ABE20B22195F}"/>
                </a:ext>
              </a:extLst>
            </p:cNvPr>
            <p:cNvSpPr/>
            <p:nvPr/>
          </p:nvSpPr>
          <p:spPr bwMode="auto">
            <a:xfrm>
              <a:off x="2976627" y="2224633"/>
              <a:ext cx="2036935" cy="1459433"/>
            </a:xfrm>
            <a:prstGeom prst="rect">
              <a:avLst/>
            </a:prstGeom>
            <a:solidFill>
              <a:srgbClr val="15A7BB"/>
            </a:solidFill>
            <a:ln>
              <a:noFill/>
            </a:ln>
          </p:spPr>
          <p:txBody>
            <a:bodyPr rtlCol="0" anchor="ctr"/>
            <a:lstStyle/>
            <a:p>
              <a:pPr marL="0" marR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29 Rectángulo">
              <a:extLst>
                <a:ext uri="{FF2B5EF4-FFF2-40B4-BE49-F238E27FC236}">
                  <a16:creationId xmlns:a16="http://schemas.microsoft.com/office/drawing/2014/main" id="{BBF2578E-8645-439C-BC6B-91F24CE4D453}"/>
                </a:ext>
              </a:extLst>
            </p:cNvPr>
            <p:cNvSpPr/>
            <p:nvPr/>
          </p:nvSpPr>
          <p:spPr bwMode="auto">
            <a:xfrm>
              <a:off x="7049742" y="2224633"/>
              <a:ext cx="2036935" cy="1459433"/>
            </a:xfrm>
            <a:prstGeom prst="rect">
              <a:avLst/>
            </a:prstGeom>
            <a:solidFill>
              <a:srgbClr val="2CD2E8"/>
            </a:solidFill>
            <a:ln>
              <a:noFill/>
            </a:ln>
          </p:spPr>
          <p:txBody>
            <a:bodyPr rtlCol="0" anchor="ctr"/>
            <a:lstStyle/>
            <a:p>
              <a:pPr marL="0" marR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30 Rectángulo">
              <a:extLst>
                <a:ext uri="{FF2B5EF4-FFF2-40B4-BE49-F238E27FC236}">
                  <a16:creationId xmlns:a16="http://schemas.microsoft.com/office/drawing/2014/main" id="{0B77616E-11BD-42A9-BEC3-D9085CFE4658}"/>
                </a:ext>
              </a:extLst>
            </p:cNvPr>
            <p:cNvSpPr/>
            <p:nvPr/>
          </p:nvSpPr>
          <p:spPr bwMode="auto">
            <a:xfrm>
              <a:off x="5013562" y="2224633"/>
              <a:ext cx="2036935" cy="1459433"/>
            </a:xfrm>
            <a:prstGeom prst="rect">
              <a:avLst/>
            </a:prstGeom>
            <a:solidFill>
              <a:srgbClr val="17BDD3"/>
            </a:solidFill>
            <a:ln>
              <a:noFill/>
            </a:ln>
          </p:spPr>
          <p:txBody>
            <a:bodyPr rtlCol="0" anchor="ctr"/>
            <a:lstStyle/>
            <a:p>
              <a:pPr marL="0" marR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31 Rectángulo">
              <a:extLst>
                <a:ext uri="{FF2B5EF4-FFF2-40B4-BE49-F238E27FC236}">
                  <a16:creationId xmlns:a16="http://schemas.microsoft.com/office/drawing/2014/main" id="{E4038C5F-578D-4F27-B31D-45AFCB36A7F9}"/>
                </a:ext>
              </a:extLst>
            </p:cNvPr>
            <p:cNvSpPr/>
            <p:nvPr/>
          </p:nvSpPr>
          <p:spPr bwMode="auto">
            <a:xfrm>
              <a:off x="2976627" y="3684067"/>
              <a:ext cx="2036935" cy="1459433"/>
            </a:xfrm>
            <a:prstGeom prst="rect">
              <a:avLst/>
            </a:prstGeom>
            <a:solidFill>
              <a:srgbClr val="5F56B2"/>
            </a:solidFill>
            <a:ln>
              <a:noFill/>
            </a:ln>
          </p:spPr>
          <p:txBody>
            <a:bodyPr rtlCol="0" anchor="ctr"/>
            <a:lstStyle/>
            <a:p>
              <a:pPr marL="0" marR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32 Rectángulo">
              <a:extLst>
                <a:ext uri="{FF2B5EF4-FFF2-40B4-BE49-F238E27FC236}">
                  <a16:creationId xmlns:a16="http://schemas.microsoft.com/office/drawing/2014/main" id="{B683640F-BA44-4FB6-9E6C-6A7C85FA9754}"/>
                </a:ext>
              </a:extLst>
            </p:cNvPr>
            <p:cNvSpPr/>
            <p:nvPr/>
          </p:nvSpPr>
          <p:spPr bwMode="auto">
            <a:xfrm>
              <a:off x="7049742" y="3684067"/>
              <a:ext cx="2036935" cy="1459433"/>
            </a:xfrm>
            <a:prstGeom prst="rect">
              <a:avLst/>
            </a:prstGeom>
            <a:solidFill>
              <a:srgbClr val="8C86C8"/>
            </a:solidFill>
            <a:ln>
              <a:noFill/>
            </a:ln>
          </p:spPr>
          <p:txBody>
            <a:bodyPr rtlCol="0" anchor="ctr"/>
            <a:lstStyle/>
            <a:p>
              <a:pPr marL="0" marR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33 Rectángulo">
              <a:extLst>
                <a:ext uri="{FF2B5EF4-FFF2-40B4-BE49-F238E27FC236}">
                  <a16:creationId xmlns:a16="http://schemas.microsoft.com/office/drawing/2014/main" id="{213C9848-2D6B-4BA8-8BFA-62F22F603642}"/>
                </a:ext>
              </a:extLst>
            </p:cNvPr>
            <p:cNvSpPr/>
            <p:nvPr/>
          </p:nvSpPr>
          <p:spPr bwMode="auto">
            <a:xfrm>
              <a:off x="5013562" y="3684067"/>
              <a:ext cx="2036935" cy="1459433"/>
            </a:xfrm>
            <a:prstGeom prst="rect">
              <a:avLst/>
            </a:prstGeom>
            <a:solidFill>
              <a:srgbClr val="746CBC"/>
            </a:solidFill>
            <a:ln>
              <a:noFill/>
            </a:ln>
          </p:spPr>
          <p:txBody>
            <a:bodyPr rtlCol="0" anchor="ctr"/>
            <a:lstStyle/>
            <a:p>
              <a:pPr marL="0" marR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" name="36 Rectángulo">
            <a:extLst>
              <a:ext uri="{FF2B5EF4-FFF2-40B4-BE49-F238E27FC236}">
                <a16:creationId xmlns:a16="http://schemas.microsoft.com/office/drawing/2014/main" id="{011EADC3-E5B7-4233-A7B2-595F463E0050}"/>
              </a:ext>
            </a:extLst>
          </p:cNvPr>
          <p:cNvSpPr/>
          <p:nvPr/>
        </p:nvSpPr>
        <p:spPr>
          <a:xfrm>
            <a:off x="343561" y="1343302"/>
            <a:ext cx="1503489" cy="382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PROVINCIAS</a:t>
            </a:r>
          </a:p>
        </p:txBody>
      </p:sp>
      <p:sp>
        <p:nvSpPr>
          <p:cNvPr id="14" name="37 Rectángulo">
            <a:extLst>
              <a:ext uri="{FF2B5EF4-FFF2-40B4-BE49-F238E27FC236}">
                <a16:creationId xmlns:a16="http://schemas.microsoft.com/office/drawing/2014/main" id="{987B3A07-048E-4583-9AB7-3CC3066BAEC1}"/>
              </a:ext>
            </a:extLst>
          </p:cNvPr>
          <p:cNvSpPr/>
          <p:nvPr/>
        </p:nvSpPr>
        <p:spPr>
          <a:xfrm>
            <a:off x="3292039" y="1365716"/>
            <a:ext cx="444352" cy="6771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" name="39 Rectángulo">
            <a:extLst>
              <a:ext uri="{FF2B5EF4-FFF2-40B4-BE49-F238E27FC236}">
                <a16:creationId xmlns:a16="http://schemas.microsoft.com/office/drawing/2014/main" id="{28676E31-2540-4E9E-B383-DF52885C45D1}"/>
              </a:ext>
            </a:extLst>
          </p:cNvPr>
          <p:cNvSpPr/>
          <p:nvPr/>
        </p:nvSpPr>
        <p:spPr>
          <a:xfrm>
            <a:off x="342476" y="1988840"/>
            <a:ext cx="21394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Chubut</a:t>
            </a:r>
          </a:p>
          <a:p>
            <a:r>
              <a:rPr lang="en-US" sz="1400" b="1">
                <a:solidFill>
                  <a:schemeClr val="bg1"/>
                </a:solidFill>
              </a:rPr>
              <a:t>Santa Cruz</a:t>
            </a:r>
          </a:p>
          <a:p>
            <a:r>
              <a:rPr lang="en-US" sz="1400" b="1">
                <a:solidFill>
                  <a:schemeClr val="bg1"/>
                </a:solidFill>
              </a:rPr>
              <a:t>Mendoza</a:t>
            </a:r>
          </a:p>
        </p:txBody>
      </p:sp>
      <p:sp>
        <p:nvSpPr>
          <p:cNvPr id="21" name="52 Rectángulo">
            <a:extLst>
              <a:ext uri="{FF2B5EF4-FFF2-40B4-BE49-F238E27FC236}">
                <a16:creationId xmlns:a16="http://schemas.microsoft.com/office/drawing/2014/main" id="{09083318-4915-4C7D-AE4E-386DD503D09D}"/>
              </a:ext>
            </a:extLst>
          </p:cNvPr>
          <p:cNvSpPr/>
          <p:nvPr/>
        </p:nvSpPr>
        <p:spPr>
          <a:xfrm>
            <a:off x="4437829" y="3160400"/>
            <a:ext cx="2200411" cy="382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err="1">
                <a:solidFill>
                  <a:schemeClr val="bg1"/>
                </a:solidFill>
              </a:rPr>
              <a:t>Consumo</a:t>
            </a:r>
            <a:r>
              <a:rPr lang="en-US" sz="2000" b="1">
                <a:solidFill>
                  <a:schemeClr val="bg1"/>
                </a:solidFill>
              </a:rPr>
              <a:t> </a:t>
            </a:r>
            <a:r>
              <a:rPr lang="en-US" sz="2000" b="1" err="1">
                <a:solidFill>
                  <a:schemeClr val="bg1"/>
                </a:solidFill>
              </a:rPr>
              <a:t>Polimero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2" name="53 Rectángulo">
            <a:extLst>
              <a:ext uri="{FF2B5EF4-FFF2-40B4-BE49-F238E27FC236}">
                <a16:creationId xmlns:a16="http://schemas.microsoft.com/office/drawing/2014/main" id="{26095215-67DB-4E76-BC43-403E9536962B}"/>
              </a:ext>
            </a:extLst>
          </p:cNvPr>
          <p:cNvSpPr/>
          <p:nvPr/>
        </p:nvSpPr>
        <p:spPr>
          <a:xfrm>
            <a:off x="7394099" y="3287236"/>
            <a:ext cx="704039" cy="677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55</a:t>
            </a:r>
          </a:p>
        </p:txBody>
      </p:sp>
      <p:sp>
        <p:nvSpPr>
          <p:cNvPr id="25" name="59 Rectángulo">
            <a:extLst>
              <a:ext uri="{FF2B5EF4-FFF2-40B4-BE49-F238E27FC236}">
                <a16:creationId xmlns:a16="http://schemas.microsoft.com/office/drawing/2014/main" id="{AD6E395F-2AB8-4CF1-B941-B399BF23A1D3}"/>
              </a:ext>
            </a:extLst>
          </p:cNvPr>
          <p:cNvSpPr/>
          <p:nvPr/>
        </p:nvSpPr>
        <p:spPr bwMode="auto">
          <a:xfrm flipV="1">
            <a:off x="1" y="1124744"/>
            <a:ext cx="12191999" cy="13591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rtlCol="0" anchor="ctr"/>
          <a:lstStyle/>
          <a:p>
            <a: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68 Rectángulo">
            <a:extLst>
              <a:ext uri="{FF2B5EF4-FFF2-40B4-BE49-F238E27FC236}">
                <a16:creationId xmlns:a16="http://schemas.microsoft.com/office/drawing/2014/main" id="{932B6394-464A-4558-84EF-658A686D2952}"/>
              </a:ext>
            </a:extLst>
          </p:cNvPr>
          <p:cNvSpPr/>
          <p:nvPr/>
        </p:nvSpPr>
        <p:spPr>
          <a:xfrm>
            <a:off x="300212" y="5156536"/>
            <a:ext cx="614271" cy="382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PIU </a:t>
            </a:r>
          </a:p>
        </p:txBody>
      </p:sp>
      <p:sp>
        <p:nvSpPr>
          <p:cNvPr id="33" name="69 Rectángulo">
            <a:extLst>
              <a:ext uri="{FF2B5EF4-FFF2-40B4-BE49-F238E27FC236}">
                <a16:creationId xmlns:a16="http://schemas.microsoft.com/office/drawing/2014/main" id="{0C5E18BC-94BC-49F5-9FEF-1FECCB5510B1}"/>
              </a:ext>
            </a:extLst>
          </p:cNvPr>
          <p:cNvSpPr/>
          <p:nvPr/>
        </p:nvSpPr>
        <p:spPr>
          <a:xfrm>
            <a:off x="3032352" y="5150889"/>
            <a:ext cx="704039" cy="677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20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38" name="77 Rectángulo">
            <a:extLst>
              <a:ext uri="{FF2B5EF4-FFF2-40B4-BE49-F238E27FC236}">
                <a16:creationId xmlns:a16="http://schemas.microsoft.com/office/drawing/2014/main" id="{54A58B00-E8B8-4F19-A1D6-23C2CEE02953}"/>
              </a:ext>
            </a:extLst>
          </p:cNvPr>
          <p:cNvSpPr/>
          <p:nvPr/>
        </p:nvSpPr>
        <p:spPr>
          <a:xfrm>
            <a:off x="7020498" y="4001848"/>
            <a:ext cx="1259701" cy="264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err="1">
                <a:solidFill>
                  <a:schemeClr val="bg1"/>
                </a:solidFill>
              </a:rPr>
              <a:t>Toneladas</a:t>
            </a:r>
            <a:r>
              <a:rPr lang="en-US" sz="1200">
                <a:solidFill>
                  <a:schemeClr val="bg1"/>
                </a:solidFill>
              </a:rPr>
              <a:t>/día</a:t>
            </a:r>
          </a:p>
        </p:txBody>
      </p:sp>
      <p:sp>
        <p:nvSpPr>
          <p:cNvPr id="29" name="64 Rectángulo">
            <a:extLst>
              <a:ext uri="{FF2B5EF4-FFF2-40B4-BE49-F238E27FC236}">
                <a16:creationId xmlns:a16="http://schemas.microsoft.com/office/drawing/2014/main" id="{7FB6C863-F3A3-40B2-AF3A-704CEF52D80F}"/>
              </a:ext>
            </a:extLst>
          </p:cNvPr>
          <p:cNvSpPr/>
          <p:nvPr/>
        </p:nvSpPr>
        <p:spPr>
          <a:xfrm>
            <a:off x="8434246" y="5045139"/>
            <a:ext cx="1951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err="1">
                <a:solidFill>
                  <a:schemeClr val="bg1"/>
                </a:solidFill>
              </a:rPr>
              <a:t>Pozos</a:t>
            </a:r>
            <a:r>
              <a:rPr lang="en-US" sz="2000" b="1">
                <a:solidFill>
                  <a:schemeClr val="bg1"/>
                </a:solidFill>
              </a:rPr>
              <a:t> </a:t>
            </a:r>
            <a:r>
              <a:rPr lang="en-US" sz="2000" b="1" err="1">
                <a:solidFill>
                  <a:schemeClr val="bg1"/>
                </a:solidFill>
              </a:rPr>
              <a:t>Inyectores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30" name="65 Rectángulo">
            <a:extLst>
              <a:ext uri="{FF2B5EF4-FFF2-40B4-BE49-F238E27FC236}">
                <a16:creationId xmlns:a16="http://schemas.microsoft.com/office/drawing/2014/main" id="{931C9F33-5CA8-49C7-8E0C-E8936D3A4AAD}"/>
              </a:ext>
            </a:extLst>
          </p:cNvPr>
          <p:cNvSpPr/>
          <p:nvPr/>
        </p:nvSpPr>
        <p:spPr>
          <a:xfrm>
            <a:off x="11045654" y="5150889"/>
            <a:ext cx="963725" cy="677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224</a:t>
            </a:r>
          </a:p>
        </p:txBody>
      </p:sp>
      <p:sp>
        <p:nvSpPr>
          <p:cNvPr id="40" name="79 Rectángulo">
            <a:extLst>
              <a:ext uri="{FF2B5EF4-FFF2-40B4-BE49-F238E27FC236}">
                <a16:creationId xmlns:a16="http://schemas.microsoft.com/office/drawing/2014/main" id="{7FF44401-9EF5-40AE-8B7E-6199C653C1D7}"/>
              </a:ext>
            </a:extLst>
          </p:cNvPr>
          <p:cNvSpPr/>
          <p:nvPr/>
        </p:nvSpPr>
        <p:spPr>
          <a:xfrm>
            <a:off x="10687181" y="5218562"/>
            <a:ext cx="545448" cy="7065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~</a:t>
            </a:r>
          </a:p>
        </p:txBody>
      </p:sp>
      <p:sp>
        <p:nvSpPr>
          <p:cNvPr id="26" name="60 Rectángulo">
            <a:extLst>
              <a:ext uri="{FF2B5EF4-FFF2-40B4-BE49-F238E27FC236}">
                <a16:creationId xmlns:a16="http://schemas.microsoft.com/office/drawing/2014/main" id="{A3C4DB1F-E364-44BF-B202-75FD49EABBB0}"/>
              </a:ext>
            </a:extLst>
          </p:cNvPr>
          <p:cNvSpPr/>
          <p:nvPr/>
        </p:nvSpPr>
        <p:spPr>
          <a:xfrm>
            <a:off x="4437829" y="5085961"/>
            <a:ext cx="2138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err="1">
                <a:solidFill>
                  <a:schemeClr val="bg1"/>
                </a:solidFill>
              </a:rPr>
              <a:t>Pozos</a:t>
            </a:r>
            <a:r>
              <a:rPr lang="en-US" sz="2000" b="1">
                <a:solidFill>
                  <a:schemeClr val="bg1"/>
                </a:solidFill>
              </a:rPr>
              <a:t> </a:t>
            </a:r>
            <a:r>
              <a:rPr lang="en-US" sz="2000" b="1" err="1">
                <a:solidFill>
                  <a:schemeClr val="bg1"/>
                </a:solidFill>
              </a:rPr>
              <a:t>Productores</a:t>
            </a:r>
            <a:endParaRPr lang="en-US" sz="2000" b="1">
              <a:solidFill>
                <a:schemeClr val="bg1"/>
              </a:solidFill>
            </a:endParaRPr>
          </a:p>
          <a:p>
            <a:r>
              <a:rPr lang="en-US" sz="2000" b="1" err="1">
                <a:solidFill>
                  <a:schemeClr val="bg1"/>
                </a:solidFill>
              </a:rPr>
              <a:t>Asociados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7" name="61 Rectángulo">
            <a:extLst>
              <a:ext uri="{FF2B5EF4-FFF2-40B4-BE49-F238E27FC236}">
                <a16:creationId xmlns:a16="http://schemas.microsoft.com/office/drawing/2014/main" id="{63017789-38A5-4758-8B3C-A9A50D775CC3}"/>
              </a:ext>
            </a:extLst>
          </p:cNvPr>
          <p:cNvSpPr/>
          <p:nvPr/>
        </p:nvSpPr>
        <p:spPr>
          <a:xfrm>
            <a:off x="7134413" y="5150889"/>
            <a:ext cx="963725" cy="677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428</a:t>
            </a:r>
          </a:p>
        </p:txBody>
      </p:sp>
      <p:sp>
        <p:nvSpPr>
          <p:cNvPr id="41" name="80 Rectángulo">
            <a:extLst>
              <a:ext uri="{FF2B5EF4-FFF2-40B4-BE49-F238E27FC236}">
                <a16:creationId xmlns:a16="http://schemas.microsoft.com/office/drawing/2014/main" id="{FD9961CE-383F-4B84-84E3-DB978516098A}"/>
              </a:ext>
            </a:extLst>
          </p:cNvPr>
          <p:cNvSpPr/>
          <p:nvPr/>
        </p:nvSpPr>
        <p:spPr>
          <a:xfrm>
            <a:off x="6700644" y="5240499"/>
            <a:ext cx="545448" cy="7065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~</a:t>
            </a:r>
          </a:p>
        </p:txBody>
      </p:sp>
      <p:sp>
        <p:nvSpPr>
          <p:cNvPr id="44" name="80 Rectángulo">
            <a:extLst>
              <a:ext uri="{FF2B5EF4-FFF2-40B4-BE49-F238E27FC236}">
                <a16:creationId xmlns:a16="http://schemas.microsoft.com/office/drawing/2014/main" id="{55B2AA37-5C58-4C66-ADB2-996E640D90C1}"/>
              </a:ext>
            </a:extLst>
          </p:cNvPr>
          <p:cNvSpPr/>
          <p:nvPr/>
        </p:nvSpPr>
        <p:spPr>
          <a:xfrm>
            <a:off x="7092014" y="3505978"/>
            <a:ext cx="545448" cy="7065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~</a:t>
            </a:r>
          </a:p>
        </p:txBody>
      </p:sp>
      <p:sp>
        <p:nvSpPr>
          <p:cNvPr id="16" name="44 Rectángulo">
            <a:extLst>
              <a:ext uri="{FF2B5EF4-FFF2-40B4-BE49-F238E27FC236}">
                <a16:creationId xmlns:a16="http://schemas.microsoft.com/office/drawing/2014/main" id="{F362367C-1AB5-4E11-B7C9-5512A5FC3E5F}"/>
              </a:ext>
            </a:extLst>
          </p:cNvPr>
          <p:cNvSpPr/>
          <p:nvPr/>
        </p:nvSpPr>
        <p:spPr>
          <a:xfrm>
            <a:off x="4347756" y="1320960"/>
            <a:ext cx="2396316" cy="67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Proyectos Inyección Polímero</a:t>
            </a:r>
          </a:p>
        </p:txBody>
      </p:sp>
      <p:sp>
        <p:nvSpPr>
          <p:cNvPr id="17" name="45 Rectángulo">
            <a:extLst>
              <a:ext uri="{FF2B5EF4-FFF2-40B4-BE49-F238E27FC236}">
                <a16:creationId xmlns:a16="http://schemas.microsoft.com/office/drawing/2014/main" id="{C2FEE8BC-6741-4409-A463-F96D91A14695}"/>
              </a:ext>
            </a:extLst>
          </p:cNvPr>
          <p:cNvSpPr/>
          <p:nvPr/>
        </p:nvSpPr>
        <p:spPr>
          <a:xfrm>
            <a:off x="7394099" y="1365716"/>
            <a:ext cx="704039" cy="6771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54" name="39 Rectángulo">
            <a:extLst>
              <a:ext uri="{FF2B5EF4-FFF2-40B4-BE49-F238E27FC236}">
                <a16:creationId xmlns:a16="http://schemas.microsoft.com/office/drawing/2014/main" id="{DEA1BA09-0219-46EF-82EC-9378C27159FF}"/>
              </a:ext>
            </a:extLst>
          </p:cNvPr>
          <p:cNvSpPr/>
          <p:nvPr/>
        </p:nvSpPr>
        <p:spPr>
          <a:xfrm>
            <a:off x="4186559" y="2049848"/>
            <a:ext cx="3333190" cy="97152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1000" b="1" err="1">
                <a:solidFill>
                  <a:schemeClr val="bg1"/>
                </a:solidFill>
              </a:rPr>
              <a:t>Chachauen</a:t>
            </a:r>
            <a:r>
              <a:rPr lang="en-US" sz="1000" b="1">
                <a:solidFill>
                  <a:schemeClr val="bg1"/>
                </a:solidFill>
              </a:rPr>
              <a:t> Sur</a:t>
            </a:r>
          </a:p>
          <a:p>
            <a:r>
              <a:rPr lang="en-US" sz="1000" b="1" err="1">
                <a:solidFill>
                  <a:schemeClr val="bg1"/>
                </a:solidFill>
              </a:rPr>
              <a:t>Desfiladero</a:t>
            </a:r>
            <a:r>
              <a:rPr lang="en-US" sz="1000" b="1">
                <a:solidFill>
                  <a:schemeClr val="bg1"/>
                </a:solidFill>
              </a:rPr>
              <a:t> Bayo</a:t>
            </a:r>
          </a:p>
          <a:p>
            <a:r>
              <a:rPr lang="en-US" sz="1000" b="1" err="1">
                <a:solidFill>
                  <a:schemeClr val="bg1"/>
                </a:solidFill>
              </a:rPr>
              <a:t>Desfiladero</a:t>
            </a:r>
            <a:r>
              <a:rPr lang="en-US" sz="1000" b="1">
                <a:solidFill>
                  <a:schemeClr val="bg1"/>
                </a:solidFill>
              </a:rPr>
              <a:t> Bayo Este</a:t>
            </a:r>
          </a:p>
          <a:p>
            <a:r>
              <a:rPr lang="en-US" sz="1000" b="1">
                <a:solidFill>
                  <a:schemeClr val="bg1"/>
                </a:solidFill>
              </a:rPr>
              <a:t>Los Perales Central</a:t>
            </a:r>
          </a:p>
          <a:p>
            <a:r>
              <a:rPr lang="en-US" sz="1000" b="1">
                <a:solidFill>
                  <a:schemeClr val="bg1"/>
                </a:solidFill>
              </a:rPr>
              <a:t>Los Perales Sur</a:t>
            </a:r>
          </a:p>
          <a:p>
            <a:r>
              <a:rPr lang="en-US" sz="1000" b="1">
                <a:solidFill>
                  <a:schemeClr val="bg1"/>
                </a:solidFill>
              </a:rPr>
              <a:t>Cañadón León B</a:t>
            </a:r>
          </a:p>
          <a:p>
            <a:r>
              <a:rPr lang="en-US" sz="1000" b="1">
                <a:solidFill>
                  <a:schemeClr val="bg1"/>
                </a:solidFill>
              </a:rPr>
              <a:t>El Trebol </a:t>
            </a:r>
            <a:r>
              <a:rPr lang="en-US" sz="1000" b="1" err="1">
                <a:solidFill>
                  <a:schemeClr val="bg1"/>
                </a:solidFill>
              </a:rPr>
              <a:t>Blq</a:t>
            </a:r>
            <a:r>
              <a:rPr lang="en-US" sz="1000" b="1">
                <a:solidFill>
                  <a:schemeClr val="bg1"/>
                </a:solidFill>
              </a:rPr>
              <a:t> III</a:t>
            </a:r>
          </a:p>
          <a:p>
            <a:r>
              <a:rPr lang="en-US" sz="1000" b="1">
                <a:solidFill>
                  <a:schemeClr val="bg1"/>
                </a:solidFill>
              </a:rPr>
              <a:t>Grimbeek II</a:t>
            </a:r>
          </a:p>
          <a:p>
            <a:r>
              <a:rPr lang="en-US" sz="1000" b="1">
                <a:solidFill>
                  <a:schemeClr val="bg1"/>
                </a:solidFill>
              </a:rPr>
              <a:t>Grimbeek Norte</a:t>
            </a:r>
          </a:p>
          <a:p>
            <a:r>
              <a:rPr lang="en-US" sz="1000" b="1">
                <a:solidFill>
                  <a:schemeClr val="bg1"/>
                </a:solidFill>
              </a:rPr>
              <a:t>Grimbeek Norte II</a:t>
            </a:r>
          </a:p>
          <a:p>
            <a:r>
              <a:rPr lang="en-US" sz="1000" b="1">
                <a:solidFill>
                  <a:schemeClr val="bg1"/>
                </a:solidFill>
              </a:rPr>
              <a:t>El Alba Valle</a:t>
            </a:r>
          </a:p>
          <a:p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55" name="39 Rectángulo">
            <a:extLst>
              <a:ext uri="{FF2B5EF4-FFF2-40B4-BE49-F238E27FC236}">
                <a16:creationId xmlns:a16="http://schemas.microsoft.com/office/drawing/2014/main" id="{D4C68842-0FEF-40F5-A165-D735A1D2A99A}"/>
              </a:ext>
            </a:extLst>
          </p:cNvPr>
          <p:cNvSpPr/>
          <p:nvPr/>
        </p:nvSpPr>
        <p:spPr>
          <a:xfrm>
            <a:off x="297645" y="5609659"/>
            <a:ext cx="2126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BASF</a:t>
            </a:r>
          </a:p>
          <a:p>
            <a:r>
              <a:rPr lang="en-US" sz="1200" b="1">
                <a:solidFill>
                  <a:schemeClr val="bg1"/>
                </a:solidFill>
              </a:rPr>
              <a:t>SNF</a:t>
            </a:r>
          </a:p>
          <a:p>
            <a:endParaRPr lang="en-US" sz="1200" b="1">
              <a:solidFill>
                <a:schemeClr val="bg1"/>
              </a:solidFill>
            </a:endParaRPr>
          </a:p>
          <a:p>
            <a:r>
              <a:rPr lang="en-US" sz="1200" b="1">
                <a:solidFill>
                  <a:schemeClr val="bg1"/>
                </a:solidFill>
              </a:rPr>
              <a:t>*10 en </a:t>
            </a:r>
            <a:r>
              <a:rPr lang="en-US" sz="1200" b="1" err="1">
                <a:solidFill>
                  <a:schemeClr val="bg1"/>
                </a:solidFill>
              </a:rPr>
              <a:t>construcción</a:t>
            </a:r>
            <a:r>
              <a:rPr lang="en-US" sz="1200" b="1">
                <a:solidFill>
                  <a:schemeClr val="bg1"/>
                </a:solidFill>
              </a:rPr>
              <a:t> por AESA</a:t>
            </a:r>
          </a:p>
        </p:txBody>
      </p:sp>
      <p:sp>
        <p:nvSpPr>
          <p:cNvPr id="19" name="50 Rectángulo">
            <a:extLst>
              <a:ext uri="{FF2B5EF4-FFF2-40B4-BE49-F238E27FC236}">
                <a16:creationId xmlns:a16="http://schemas.microsoft.com/office/drawing/2014/main" id="{D30505DF-DCF9-4AB5-9FCE-C526B5331E37}"/>
              </a:ext>
            </a:extLst>
          </p:cNvPr>
          <p:cNvSpPr/>
          <p:nvPr/>
        </p:nvSpPr>
        <p:spPr>
          <a:xfrm>
            <a:off x="281136" y="3160400"/>
            <a:ext cx="1946287" cy="67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Producción </a:t>
            </a:r>
            <a:r>
              <a:rPr lang="en-US" sz="2000" b="1" err="1">
                <a:solidFill>
                  <a:schemeClr val="bg1"/>
                </a:solidFill>
              </a:rPr>
              <a:t>Crudo</a:t>
            </a:r>
            <a:r>
              <a:rPr lang="en-US" sz="2000" b="1">
                <a:solidFill>
                  <a:schemeClr val="bg1"/>
                </a:solidFill>
              </a:rPr>
              <a:t> </a:t>
            </a:r>
            <a:r>
              <a:rPr lang="en-US" sz="2000" b="1" err="1">
                <a:solidFill>
                  <a:schemeClr val="bg1"/>
                </a:solidFill>
              </a:rPr>
              <a:t>Terciaria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0" name="51 Rectángulo">
            <a:extLst>
              <a:ext uri="{FF2B5EF4-FFF2-40B4-BE49-F238E27FC236}">
                <a16:creationId xmlns:a16="http://schemas.microsoft.com/office/drawing/2014/main" id="{FBDC8070-084F-4367-9CD9-4847DD0AC83C}"/>
              </a:ext>
            </a:extLst>
          </p:cNvPr>
          <p:cNvSpPr/>
          <p:nvPr/>
        </p:nvSpPr>
        <p:spPr>
          <a:xfrm>
            <a:off x="2639616" y="3287236"/>
            <a:ext cx="1096775" cy="677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13,3</a:t>
            </a:r>
          </a:p>
        </p:txBody>
      </p:sp>
      <p:sp>
        <p:nvSpPr>
          <p:cNvPr id="23" name="54 Rectángulo">
            <a:extLst>
              <a:ext uri="{FF2B5EF4-FFF2-40B4-BE49-F238E27FC236}">
                <a16:creationId xmlns:a16="http://schemas.microsoft.com/office/drawing/2014/main" id="{6E0FA771-A32F-4C43-9EF5-A344B50CB0FB}"/>
              </a:ext>
            </a:extLst>
          </p:cNvPr>
          <p:cNvSpPr/>
          <p:nvPr/>
        </p:nvSpPr>
        <p:spPr>
          <a:xfrm>
            <a:off x="3246544" y="4003127"/>
            <a:ext cx="791243" cy="353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err="1">
                <a:solidFill>
                  <a:schemeClr val="bg1"/>
                </a:solidFill>
              </a:rPr>
              <a:t>kbbl</a:t>
            </a:r>
            <a:r>
              <a:rPr lang="en-US" sz="1200">
                <a:solidFill>
                  <a:schemeClr val="bg1"/>
                </a:solidFill>
              </a:rPr>
              <a:t>/d</a:t>
            </a:r>
          </a:p>
        </p:txBody>
      </p:sp>
      <p:sp>
        <p:nvSpPr>
          <p:cNvPr id="60" name="55 Rectángulo">
            <a:extLst>
              <a:ext uri="{FF2B5EF4-FFF2-40B4-BE49-F238E27FC236}">
                <a16:creationId xmlns:a16="http://schemas.microsoft.com/office/drawing/2014/main" id="{6141470E-4C88-499B-9084-A014283DC5C3}"/>
              </a:ext>
            </a:extLst>
          </p:cNvPr>
          <p:cNvSpPr/>
          <p:nvPr/>
        </p:nvSpPr>
        <p:spPr>
          <a:xfrm>
            <a:off x="266215" y="4486020"/>
            <a:ext cx="2989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00">
                <a:solidFill>
                  <a:schemeClr val="bg1"/>
                </a:solidFill>
              </a:rPr>
              <a:t>Producción  Por Recuperación Asistida   Operadas YPF Gross</a:t>
            </a:r>
            <a:br>
              <a:rPr lang="es-ES" sz="900">
                <a:solidFill>
                  <a:schemeClr val="bg1"/>
                </a:solidFill>
              </a:rPr>
            </a:br>
            <a:r>
              <a:rPr lang="es-ES" sz="900">
                <a:solidFill>
                  <a:schemeClr val="bg1"/>
                </a:solidFill>
              </a:rPr>
              <a:t>Sep-2023</a:t>
            </a:r>
          </a:p>
        </p:txBody>
      </p:sp>
      <p:sp>
        <p:nvSpPr>
          <p:cNvPr id="62" name="44 Rectángulo">
            <a:extLst>
              <a:ext uri="{FF2B5EF4-FFF2-40B4-BE49-F238E27FC236}">
                <a16:creationId xmlns:a16="http://schemas.microsoft.com/office/drawing/2014/main" id="{EC980EE3-A54C-4D45-BC19-1FBEEAE8A6FD}"/>
              </a:ext>
            </a:extLst>
          </p:cNvPr>
          <p:cNvSpPr/>
          <p:nvPr/>
        </p:nvSpPr>
        <p:spPr>
          <a:xfrm>
            <a:off x="8297996" y="1241156"/>
            <a:ext cx="2406516" cy="67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Proyectos Inyección Surfactantes</a:t>
            </a:r>
          </a:p>
        </p:txBody>
      </p:sp>
      <p:sp>
        <p:nvSpPr>
          <p:cNvPr id="63" name="45 Rectángulo">
            <a:extLst>
              <a:ext uri="{FF2B5EF4-FFF2-40B4-BE49-F238E27FC236}">
                <a16:creationId xmlns:a16="http://schemas.microsoft.com/office/drawing/2014/main" id="{BAC16E01-3106-44F3-AA84-C64AED133A5F}"/>
              </a:ext>
            </a:extLst>
          </p:cNvPr>
          <p:cNvSpPr/>
          <p:nvPr/>
        </p:nvSpPr>
        <p:spPr>
          <a:xfrm>
            <a:off x="11565027" y="1365716"/>
            <a:ext cx="444352" cy="677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4" name="39 Rectángulo">
            <a:extLst>
              <a:ext uri="{FF2B5EF4-FFF2-40B4-BE49-F238E27FC236}">
                <a16:creationId xmlns:a16="http://schemas.microsoft.com/office/drawing/2014/main" id="{1A56A3E0-54AB-486D-A46A-13D44D827222}"/>
              </a:ext>
            </a:extLst>
          </p:cNvPr>
          <p:cNvSpPr/>
          <p:nvPr/>
        </p:nvSpPr>
        <p:spPr>
          <a:xfrm>
            <a:off x="8380263" y="1923913"/>
            <a:ext cx="3080661" cy="24622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1000" b="1">
                <a:solidFill>
                  <a:schemeClr val="bg1"/>
                </a:solidFill>
              </a:rPr>
              <a:t>Grimbeek II</a:t>
            </a:r>
          </a:p>
          <a:p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65" name="45 Rectángulo">
            <a:extLst>
              <a:ext uri="{FF2B5EF4-FFF2-40B4-BE49-F238E27FC236}">
                <a16:creationId xmlns:a16="http://schemas.microsoft.com/office/drawing/2014/main" id="{9D47711F-C9B0-4038-8AF4-AAFC7D133298}"/>
              </a:ext>
            </a:extLst>
          </p:cNvPr>
          <p:cNvSpPr/>
          <p:nvPr/>
        </p:nvSpPr>
        <p:spPr>
          <a:xfrm>
            <a:off x="7433152" y="1964711"/>
            <a:ext cx="726224" cy="323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4 </a:t>
            </a:r>
            <a:r>
              <a:rPr lang="en-US" sz="1200" b="1" err="1">
                <a:solidFill>
                  <a:schemeClr val="bg1"/>
                </a:solidFill>
              </a:rPr>
              <a:t>Masif</a:t>
            </a:r>
            <a:r>
              <a:rPr lang="en-US" sz="1200" b="1">
                <a:solidFill>
                  <a:schemeClr val="bg1"/>
                </a:solidFill>
              </a:rPr>
              <a:t>.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66" name="45 Rectángulo">
            <a:extLst>
              <a:ext uri="{FF2B5EF4-FFF2-40B4-BE49-F238E27FC236}">
                <a16:creationId xmlns:a16="http://schemas.microsoft.com/office/drawing/2014/main" id="{E386F88C-262D-4D88-8F2C-9A810C941383}"/>
              </a:ext>
            </a:extLst>
          </p:cNvPr>
          <p:cNvSpPr/>
          <p:nvPr/>
        </p:nvSpPr>
        <p:spPr>
          <a:xfrm>
            <a:off x="7433152" y="2266432"/>
            <a:ext cx="535724" cy="323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7 </a:t>
            </a:r>
            <a:r>
              <a:rPr lang="en-US" sz="1200" b="1" err="1">
                <a:solidFill>
                  <a:schemeClr val="bg1"/>
                </a:solidFill>
              </a:rPr>
              <a:t>Pil</a:t>
            </a:r>
            <a:r>
              <a:rPr lang="en-US" sz="1200" b="1">
                <a:solidFill>
                  <a:schemeClr val="bg1"/>
                </a:solidFill>
              </a:rPr>
              <a:t>.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67" name="80 Rectángulo">
            <a:extLst>
              <a:ext uri="{FF2B5EF4-FFF2-40B4-BE49-F238E27FC236}">
                <a16:creationId xmlns:a16="http://schemas.microsoft.com/office/drawing/2014/main" id="{3C54DA9E-4D48-452D-A137-A7563EDAE4D3}"/>
              </a:ext>
            </a:extLst>
          </p:cNvPr>
          <p:cNvSpPr/>
          <p:nvPr/>
        </p:nvSpPr>
        <p:spPr>
          <a:xfrm>
            <a:off x="2423711" y="3505978"/>
            <a:ext cx="545448" cy="7065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~</a:t>
            </a:r>
          </a:p>
        </p:txBody>
      </p:sp>
      <p:sp>
        <p:nvSpPr>
          <p:cNvPr id="68" name="51 Rectángulo">
            <a:extLst>
              <a:ext uri="{FF2B5EF4-FFF2-40B4-BE49-F238E27FC236}">
                <a16:creationId xmlns:a16="http://schemas.microsoft.com/office/drawing/2014/main" id="{0675E016-55B5-4CCE-A51B-15BC9BB4E589}"/>
              </a:ext>
            </a:extLst>
          </p:cNvPr>
          <p:cNvSpPr/>
          <p:nvPr/>
        </p:nvSpPr>
        <p:spPr>
          <a:xfrm>
            <a:off x="10941188" y="3287236"/>
            <a:ext cx="963725" cy="677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69" name="50 Rectángulo">
            <a:extLst>
              <a:ext uri="{FF2B5EF4-FFF2-40B4-BE49-F238E27FC236}">
                <a16:creationId xmlns:a16="http://schemas.microsoft.com/office/drawing/2014/main" id="{02D9E9F9-4963-4327-B323-44CE2D081534}"/>
              </a:ext>
            </a:extLst>
          </p:cNvPr>
          <p:cNvSpPr/>
          <p:nvPr/>
        </p:nvSpPr>
        <p:spPr>
          <a:xfrm>
            <a:off x="8438874" y="3185698"/>
            <a:ext cx="2247610" cy="67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Inyección </a:t>
            </a:r>
            <a:r>
              <a:rPr lang="en-US" sz="2000" b="1" err="1">
                <a:solidFill>
                  <a:schemeClr val="bg1"/>
                </a:solidFill>
              </a:rPr>
              <a:t>solución</a:t>
            </a:r>
            <a:r>
              <a:rPr lang="en-US" sz="2000" b="1">
                <a:solidFill>
                  <a:schemeClr val="bg1"/>
                </a:solidFill>
              </a:rPr>
              <a:t> </a:t>
            </a:r>
            <a:r>
              <a:rPr lang="en-US" sz="2000" b="1" err="1">
                <a:solidFill>
                  <a:schemeClr val="bg1"/>
                </a:solidFill>
              </a:rPr>
              <a:t>polímero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70" name="54 Rectángulo">
            <a:extLst>
              <a:ext uri="{FF2B5EF4-FFF2-40B4-BE49-F238E27FC236}">
                <a16:creationId xmlns:a16="http://schemas.microsoft.com/office/drawing/2014/main" id="{A5234347-12F6-4B8B-8F91-13222B8A9E04}"/>
              </a:ext>
            </a:extLst>
          </p:cNvPr>
          <p:cNvSpPr/>
          <p:nvPr/>
        </p:nvSpPr>
        <p:spPr>
          <a:xfrm>
            <a:off x="11290020" y="3989173"/>
            <a:ext cx="599844" cy="2649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Kbbl/d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0EA1A8-E57F-4899-B5FA-39C50E3B4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1932"/>
            <a:ext cx="12192000" cy="397629"/>
          </a:xfrm>
          <a:solidFill>
            <a:schemeClr val="tx1"/>
          </a:solidFill>
        </p:spPr>
        <p:txBody>
          <a:bodyPr wrap="square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buClr>
                <a:srgbClr val="0067A8"/>
              </a:buClr>
              <a:buSzPct val="95000"/>
              <a:buFont typeface="Lucida Grande"/>
            </a:pPr>
            <a:r>
              <a:rPr lang="es-AR" sz="20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Recuperación Terciaria de YPF en números</a:t>
            </a:r>
          </a:p>
        </p:txBody>
      </p:sp>
      <p:grpSp>
        <p:nvGrpSpPr>
          <p:cNvPr id="61" name="169 Grupo">
            <a:extLst>
              <a:ext uri="{FF2B5EF4-FFF2-40B4-BE49-F238E27FC236}">
                <a16:creationId xmlns:a16="http://schemas.microsoft.com/office/drawing/2014/main" id="{B6CD9D7D-FD66-4FFB-99B5-9F56DA54A7EB}"/>
              </a:ext>
            </a:extLst>
          </p:cNvPr>
          <p:cNvGrpSpPr>
            <a:grpSpLocks noChangeAspect="1"/>
          </p:cNvGrpSpPr>
          <p:nvPr/>
        </p:nvGrpSpPr>
        <p:grpSpPr>
          <a:xfrm>
            <a:off x="11410950" y="6447123"/>
            <a:ext cx="658752" cy="163004"/>
            <a:chOff x="363008" y="2848018"/>
            <a:chExt cx="958467" cy="237166"/>
          </a:xfrm>
          <a:solidFill>
            <a:srgbClr val="0451E4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0ADD0542-CBF7-43A1-A3C2-0A2F628E7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08" y="2848018"/>
              <a:ext cx="343010" cy="237166"/>
            </a:xfrm>
            <a:custGeom>
              <a:avLst/>
              <a:gdLst>
                <a:gd name="T0" fmla="*/ 2147483647 w 524"/>
                <a:gd name="T1" fmla="*/ 0 h 361"/>
                <a:gd name="T2" fmla="*/ 2147483647 w 524"/>
                <a:gd name="T3" fmla="*/ 0 h 361"/>
                <a:gd name="T4" fmla="*/ 2147483647 w 524"/>
                <a:gd name="T5" fmla="*/ 2147483647 h 361"/>
                <a:gd name="T6" fmla="*/ 2147483647 w 524"/>
                <a:gd name="T7" fmla="*/ 2147483647 h 361"/>
                <a:gd name="T8" fmla="*/ 2147483647 w 524"/>
                <a:gd name="T9" fmla="*/ 2147483647 h 361"/>
                <a:gd name="T10" fmla="*/ 2147483647 w 524"/>
                <a:gd name="T11" fmla="*/ 2147483647 h 361"/>
                <a:gd name="T12" fmla="*/ 2147483647 w 524"/>
                <a:gd name="T13" fmla="*/ 2147483647 h 361"/>
                <a:gd name="T14" fmla="*/ 2147483647 w 524"/>
                <a:gd name="T15" fmla="*/ 2147483647 h 361"/>
                <a:gd name="T16" fmla="*/ 2147483647 w 524"/>
                <a:gd name="T17" fmla="*/ 2147483647 h 361"/>
                <a:gd name="T18" fmla="*/ 2147483647 w 524"/>
                <a:gd name="T19" fmla="*/ 2147483647 h 361"/>
                <a:gd name="T20" fmla="*/ 2147483647 w 524"/>
                <a:gd name="T21" fmla="*/ 2147483647 h 361"/>
                <a:gd name="T22" fmla="*/ 2147483647 w 524"/>
                <a:gd name="T23" fmla="*/ 2147483647 h 361"/>
                <a:gd name="T24" fmla="*/ 2147483647 w 524"/>
                <a:gd name="T25" fmla="*/ 2147483647 h 361"/>
                <a:gd name="T26" fmla="*/ 2147483647 w 524"/>
                <a:gd name="T27" fmla="*/ 2147483647 h 361"/>
                <a:gd name="T28" fmla="*/ 2147483647 w 524"/>
                <a:gd name="T29" fmla="*/ 2147483647 h 361"/>
                <a:gd name="T30" fmla="*/ 2147483647 w 524"/>
                <a:gd name="T31" fmla="*/ 2147483647 h 361"/>
                <a:gd name="T32" fmla="*/ 2147483647 w 524"/>
                <a:gd name="T33" fmla="*/ 2147483647 h 361"/>
                <a:gd name="T34" fmla="*/ 2147483647 w 524"/>
                <a:gd name="T35" fmla="*/ 2147483647 h 361"/>
                <a:gd name="T36" fmla="*/ 2147483647 w 524"/>
                <a:gd name="T37" fmla="*/ 2147483647 h 361"/>
                <a:gd name="T38" fmla="*/ 2147483647 w 524"/>
                <a:gd name="T39" fmla="*/ 2147483647 h 361"/>
                <a:gd name="T40" fmla="*/ 2147483647 w 524"/>
                <a:gd name="T41" fmla="*/ 2147483647 h 361"/>
                <a:gd name="T42" fmla="*/ 2147483647 w 524"/>
                <a:gd name="T43" fmla="*/ 2147483647 h 361"/>
                <a:gd name="T44" fmla="*/ 2147483647 w 524"/>
                <a:gd name="T45" fmla="*/ 2147483647 h 361"/>
                <a:gd name="T46" fmla="*/ 2147483647 w 524"/>
                <a:gd name="T47" fmla="*/ 2147483647 h 361"/>
                <a:gd name="T48" fmla="*/ 2147483647 w 524"/>
                <a:gd name="T49" fmla="*/ 2147483647 h 361"/>
                <a:gd name="T50" fmla="*/ 2147483647 w 524"/>
                <a:gd name="T51" fmla="*/ 2147483647 h 361"/>
                <a:gd name="T52" fmla="*/ 2147483647 w 524"/>
                <a:gd name="T53" fmla="*/ 2147483647 h 361"/>
                <a:gd name="T54" fmla="*/ 2147483647 w 524"/>
                <a:gd name="T55" fmla="*/ 2147483647 h 361"/>
                <a:gd name="T56" fmla="*/ 2147483647 w 524"/>
                <a:gd name="T57" fmla="*/ 2147483647 h 361"/>
                <a:gd name="T58" fmla="*/ 0 w 524"/>
                <a:gd name="T59" fmla="*/ 0 h 361"/>
                <a:gd name="T60" fmla="*/ 2147483647 w 524"/>
                <a:gd name="T61" fmla="*/ 0 h 361"/>
                <a:gd name="T62" fmla="*/ 2147483647 w 524"/>
                <a:gd name="T63" fmla="*/ 0 h 361"/>
                <a:gd name="T64" fmla="*/ 2147483647 w 524"/>
                <a:gd name="T65" fmla="*/ 2147483647 h 361"/>
                <a:gd name="T66" fmla="*/ 2147483647 w 524"/>
                <a:gd name="T67" fmla="*/ 2147483647 h 361"/>
                <a:gd name="T68" fmla="*/ 2147483647 w 524"/>
                <a:gd name="T69" fmla="*/ 2147483647 h 361"/>
                <a:gd name="T70" fmla="*/ 2147483647 w 524"/>
                <a:gd name="T71" fmla="*/ 2147483647 h 361"/>
                <a:gd name="T72" fmla="*/ 2147483647 w 524"/>
                <a:gd name="T73" fmla="*/ 2147483647 h 361"/>
                <a:gd name="T74" fmla="*/ 2147483647 w 524"/>
                <a:gd name="T75" fmla="*/ 2147483647 h 361"/>
                <a:gd name="T76" fmla="*/ 2147483647 w 524"/>
                <a:gd name="T77" fmla="*/ 2147483647 h 361"/>
                <a:gd name="T78" fmla="*/ 2147483647 w 524"/>
                <a:gd name="T79" fmla="*/ 2147483647 h 361"/>
                <a:gd name="T80" fmla="*/ 2147483647 w 524"/>
                <a:gd name="T81" fmla="*/ 2147483647 h 361"/>
                <a:gd name="T82" fmla="*/ 2147483647 w 524"/>
                <a:gd name="T83" fmla="*/ 0 h 361"/>
                <a:gd name="T84" fmla="*/ 2147483647 w 52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24" h="361">
                  <a:moveTo>
                    <a:pt x="524" y="0"/>
                  </a:moveTo>
                  <a:lnTo>
                    <a:pt x="524" y="0"/>
                  </a:lnTo>
                  <a:lnTo>
                    <a:pt x="520" y="2"/>
                  </a:lnTo>
                  <a:lnTo>
                    <a:pt x="511" y="8"/>
                  </a:lnTo>
                  <a:lnTo>
                    <a:pt x="498" y="20"/>
                  </a:lnTo>
                  <a:lnTo>
                    <a:pt x="488" y="28"/>
                  </a:lnTo>
                  <a:lnTo>
                    <a:pt x="480" y="39"/>
                  </a:lnTo>
                  <a:lnTo>
                    <a:pt x="338" y="215"/>
                  </a:lnTo>
                  <a:lnTo>
                    <a:pt x="338" y="320"/>
                  </a:lnTo>
                  <a:lnTo>
                    <a:pt x="338" y="330"/>
                  </a:lnTo>
                  <a:lnTo>
                    <a:pt x="340" y="338"/>
                  </a:lnTo>
                  <a:lnTo>
                    <a:pt x="344" y="351"/>
                  </a:lnTo>
                  <a:lnTo>
                    <a:pt x="348" y="358"/>
                  </a:lnTo>
                  <a:lnTo>
                    <a:pt x="349" y="361"/>
                  </a:lnTo>
                  <a:lnTo>
                    <a:pt x="174" y="361"/>
                  </a:lnTo>
                  <a:lnTo>
                    <a:pt x="177" y="358"/>
                  </a:lnTo>
                  <a:lnTo>
                    <a:pt x="180" y="351"/>
                  </a:lnTo>
                  <a:lnTo>
                    <a:pt x="184" y="338"/>
                  </a:lnTo>
                  <a:lnTo>
                    <a:pt x="185" y="330"/>
                  </a:lnTo>
                  <a:lnTo>
                    <a:pt x="185" y="320"/>
                  </a:lnTo>
                  <a:lnTo>
                    <a:pt x="185" y="215"/>
                  </a:lnTo>
                  <a:lnTo>
                    <a:pt x="46" y="40"/>
                  </a:lnTo>
                  <a:lnTo>
                    <a:pt x="36" y="30"/>
                  </a:lnTo>
                  <a:lnTo>
                    <a:pt x="28" y="21"/>
                  </a:lnTo>
                  <a:lnTo>
                    <a:pt x="13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178" y="0"/>
                  </a:lnTo>
                  <a:lnTo>
                    <a:pt x="182" y="13"/>
                  </a:lnTo>
                  <a:lnTo>
                    <a:pt x="190" y="27"/>
                  </a:lnTo>
                  <a:lnTo>
                    <a:pt x="202" y="46"/>
                  </a:lnTo>
                  <a:lnTo>
                    <a:pt x="261" y="137"/>
                  </a:lnTo>
                  <a:lnTo>
                    <a:pt x="263" y="137"/>
                  </a:lnTo>
                  <a:lnTo>
                    <a:pt x="323" y="46"/>
                  </a:lnTo>
                  <a:lnTo>
                    <a:pt x="334" y="27"/>
                  </a:lnTo>
                  <a:lnTo>
                    <a:pt x="341" y="13"/>
                  </a:lnTo>
                  <a:lnTo>
                    <a:pt x="347" y="0"/>
                  </a:lnTo>
                  <a:lnTo>
                    <a:pt x="5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6DA3D637-ED8F-4FB4-A8CF-FBEE9E72A2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5219" y="2848018"/>
              <a:ext cx="282248" cy="237166"/>
            </a:xfrm>
            <a:custGeom>
              <a:avLst/>
              <a:gdLst>
                <a:gd name="T0" fmla="*/ 0 w 431"/>
                <a:gd name="T1" fmla="*/ 0 h 361"/>
                <a:gd name="T2" fmla="*/ 2147483647 w 431"/>
                <a:gd name="T3" fmla="*/ 2147483647 h 361"/>
                <a:gd name="T4" fmla="*/ 2147483647 w 431"/>
                <a:gd name="T5" fmla="*/ 2147483647 h 361"/>
                <a:gd name="T6" fmla="*/ 2147483647 w 431"/>
                <a:gd name="T7" fmla="*/ 2147483647 h 361"/>
                <a:gd name="T8" fmla="*/ 2147483647 w 431"/>
                <a:gd name="T9" fmla="*/ 2147483647 h 361"/>
                <a:gd name="T10" fmla="*/ 2147483647 w 431"/>
                <a:gd name="T11" fmla="*/ 2147483647 h 361"/>
                <a:gd name="T12" fmla="*/ 2147483647 w 431"/>
                <a:gd name="T13" fmla="*/ 2147483647 h 361"/>
                <a:gd name="T14" fmla="*/ 0 w 431"/>
                <a:gd name="T15" fmla="*/ 2147483647 h 361"/>
                <a:gd name="T16" fmla="*/ 2147483647 w 431"/>
                <a:gd name="T17" fmla="*/ 2147483647 h 361"/>
                <a:gd name="T18" fmla="*/ 2147483647 w 431"/>
                <a:gd name="T19" fmla="*/ 2147483647 h 361"/>
                <a:gd name="T20" fmla="*/ 2147483647 w 431"/>
                <a:gd name="T21" fmla="*/ 2147483647 h 361"/>
                <a:gd name="T22" fmla="*/ 2147483647 w 431"/>
                <a:gd name="T23" fmla="*/ 2147483647 h 361"/>
                <a:gd name="T24" fmla="*/ 2147483647 w 431"/>
                <a:gd name="T25" fmla="*/ 2147483647 h 361"/>
                <a:gd name="T26" fmla="*/ 2147483647 w 431"/>
                <a:gd name="T27" fmla="*/ 2147483647 h 361"/>
                <a:gd name="T28" fmla="*/ 2147483647 w 431"/>
                <a:gd name="T29" fmla="*/ 2147483647 h 361"/>
                <a:gd name="T30" fmla="*/ 2147483647 w 431"/>
                <a:gd name="T31" fmla="*/ 2147483647 h 361"/>
                <a:gd name="T32" fmla="*/ 2147483647 w 431"/>
                <a:gd name="T33" fmla="*/ 2147483647 h 361"/>
                <a:gd name="T34" fmla="*/ 2147483647 w 431"/>
                <a:gd name="T35" fmla="*/ 2147483647 h 361"/>
                <a:gd name="T36" fmla="*/ 2147483647 w 431"/>
                <a:gd name="T37" fmla="*/ 2147483647 h 361"/>
                <a:gd name="T38" fmla="*/ 2147483647 w 431"/>
                <a:gd name="T39" fmla="*/ 2147483647 h 361"/>
                <a:gd name="T40" fmla="*/ 2147483647 w 431"/>
                <a:gd name="T41" fmla="*/ 2147483647 h 361"/>
                <a:gd name="T42" fmla="*/ 2147483647 w 431"/>
                <a:gd name="T43" fmla="*/ 2147483647 h 361"/>
                <a:gd name="T44" fmla="*/ 2147483647 w 431"/>
                <a:gd name="T45" fmla="*/ 2147483647 h 361"/>
                <a:gd name="T46" fmla="*/ 2147483647 w 431"/>
                <a:gd name="T47" fmla="*/ 2147483647 h 361"/>
                <a:gd name="T48" fmla="*/ 2147483647 w 431"/>
                <a:gd name="T49" fmla="*/ 2147483647 h 361"/>
                <a:gd name="T50" fmla="*/ 2147483647 w 431"/>
                <a:gd name="T51" fmla="*/ 2147483647 h 361"/>
                <a:gd name="T52" fmla="*/ 2147483647 w 431"/>
                <a:gd name="T53" fmla="*/ 2147483647 h 361"/>
                <a:gd name="T54" fmla="*/ 2147483647 w 431"/>
                <a:gd name="T55" fmla="*/ 2147483647 h 361"/>
                <a:gd name="T56" fmla="*/ 2147483647 w 431"/>
                <a:gd name="T57" fmla="*/ 2147483647 h 361"/>
                <a:gd name="T58" fmla="*/ 2147483647 w 431"/>
                <a:gd name="T59" fmla="*/ 2147483647 h 361"/>
                <a:gd name="T60" fmla="*/ 2147483647 w 431"/>
                <a:gd name="T61" fmla="*/ 2147483647 h 361"/>
                <a:gd name="T62" fmla="*/ 2147483647 w 431"/>
                <a:gd name="T63" fmla="*/ 2147483647 h 361"/>
                <a:gd name="T64" fmla="*/ 2147483647 w 431"/>
                <a:gd name="T65" fmla="*/ 2147483647 h 361"/>
                <a:gd name="T66" fmla="*/ 2147483647 w 431"/>
                <a:gd name="T67" fmla="*/ 2147483647 h 361"/>
                <a:gd name="T68" fmla="*/ 2147483647 w 431"/>
                <a:gd name="T69" fmla="*/ 2147483647 h 361"/>
                <a:gd name="T70" fmla="*/ 2147483647 w 431"/>
                <a:gd name="T71" fmla="*/ 2147483647 h 361"/>
                <a:gd name="T72" fmla="*/ 2147483647 w 431"/>
                <a:gd name="T73" fmla="*/ 2147483647 h 361"/>
                <a:gd name="T74" fmla="*/ 2147483647 w 431"/>
                <a:gd name="T75" fmla="*/ 2147483647 h 361"/>
                <a:gd name="T76" fmla="*/ 2147483647 w 431"/>
                <a:gd name="T77" fmla="*/ 2147483647 h 361"/>
                <a:gd name="T78" fmla="*/ 2147483647 w 431"/>
                <a:gd name="T79" fmla="*/ 2147483647 h 3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31" h="361">
                  <a:moveTo>
                    <a:pt x="291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11"/>
                  </a:lnTo>
                  <a:lnTo>
                    <a:pt x="9" y="23"/>
                  </a:lnTo>
                  <a:lnTo>
                    <a:pt x="10" y="31"/>
                  </a:lnTo>
                  <a:lnTo>
                    <a:pt x="11" y="40"/>
                  </a:lnTo>
                  <a:lnTo>
                    <a:pt x="11" y="320"/>
                  </a:lnTo>
                  <a:lnTo>
                    <a:pt x="10" y="330"/>
                  </a:lnTo>
                  <a:lnTo>
                    <a:pt x="9" y="338"/>
                  </a:lnTo>
                  <a:lnTo>
                    <a:pt x="8" y="345"/>
                  </a:lnTo>
                  <a:lnTo>
                    <a:pt x="5" y="351"/>
                  </a:lnTo>
                  <a:lnTo>
                    <a:pt x="2" y="358"/>
                  </a:lnTo>
                  <a:lnTo>
                    <a:pt x="0" y="361"/>
                  </a:lnTo>
                  <a:lnTo>
                    <a:pt x="174" y="361"/>
                  </a:lnTo>
                  <a:lnTo>
                    <a:pt x="173" y="358"/>
                  </a:lnTo>
                  <a:lnTo>
                    <a:pt x="170" y="351"/>
                  </a:lnTo>
                  <a:lnTo>
                    <a:pt x="166" y="338"/>
                  </a:lnTo>
                  <a:lnTo>
                    <a:pt x="165" y="330"/>
                  </a:lnTo>
                  <a:lnTo>
                    <a:pt x="164" y="320"/>
                  </a:lnTo>
                  <a:lnTo>
                    <a:pt x="164" y="233"/>
                  </a:lnTo>
                  <a:lnTo>
                    <a:pt x="291" y="233"/>
                  </a:lnTo>
                  <a:lnTo>
                    <a:pt x="305" y="232"/>
                  </a:lnTo>
                  <a:lnTo>
                    <a:pt x="320" y="231"/>
                  </a:lnTo>
                  <a:lnTo>
                    <a:pt x="334" y="228"/>
                  </a:lnTo>
                  <a:lnTo>
                    <a:pt x="347" y="225"/>
                  </a:lnTo>
                  <a:lnTo>
                    <a:pt x="359" y="221"/>
                  </a:lnTo>
                  <a:lnTo>
                    <a:pt x="371" y="217"/>
                  </a:lnTo>
                  <a:lnTo>
                    <a:pt x="381" y="211"/>
                  </a:lnTo>
                  <a:lnTo>
                    <a:pt x="391" y="203"/>
                  </a:lnTo>
                  <a:lnTo>
                    <a:pt x="401" y="195"/>
                  </a:lnTo>
                  <a:lnTo>
                    <a:pt x="408" y="187"/>
                  </a:lnTo>
                  <a:lnTo>
                    <a:pt x="415" y="177"/>
                  </a:lnTo>
                  <a:lnTo>
                    <a:pt x="421" y="167"/>
                  </a:lnTo>
                  <a:lnTo>
                    <a:pt x="426" y="156"/>
                  </a:lnTo>
                  <a:lnTo>
                    <a:pt x="429" y="144"/>
                  </a:lnTo>
                  <a:lnTo>
                    <a:pt x="430" y="131"/>
                  </a:lnTo>
                  <a:lnTo>
                    <a:pt x="431" y="117"/>
                  </a:lnTo>
                  <a:lnTo>
                    <a:pt x="430" y="103"/>
                  </a:lnTo>
                  <a:lnTo>
                    <a:pt x="429" y="90"/>
                  </a:lnTo>
                  <a:lnTo>
                    <a:pt x="426" y="78"/>
                  </a:lnTo>
                  <a:lnTo>
                    <a:pt x="421" y="67"/>
                  </a:lnTo>
                  <a:lnTo>
                    <a:pt x="415" y="57"/>
                  </a:lnTo>
                  <a:lnTo>
                    <a:pt x="409" y="48"/>
                  </a:lnTo>
                  <a:lnTo>
                    <a:pt x="401" y="38"/>
                  </a:lnTo>
                  <a:lnTo>
                    <a:pt x="392" y="31"/>
                  </a:lnTo>
                  <a:lnTo>
                    <a:pt x="383" y="24"/>
                  </a:lnTo>
                  <a:lnTo>
                    <a:pt x="372" y="18"/>
                  </a:lnTo>
                  <a:lnTo>
                    <a:pt x="360" y="12"/>
                  </a:lnTo>
                  <a:lnTo>
                    <a:pt x="347" y="8"/>
                  </a:lnTo>
                  <a:lnTo>
                    <a:pt x="334" y="5"/>
                  </a:lnTo>
                  <a:lnTo>
                    <a:pt x="321" y="2"/>
                  </a:lnTo>
                  <a:lnTo>
                    <a:pt x="305" y="1"/>
                  </a:lnTo>
                  <a:lnTo>
                    <a:pt x="291" y="0"/>
                  </a:lnTo>
                  <a:close/>
                  <a:moveTo>
                    <a:pt x="214" y="168"/>
                  </a:moveTo>
                  <a:lnTo>
                    <a:pt x="165" y="168"/>
                  </a:lnTo>
                  <a:lnTo>
                    <a:pt x="165" y="68"/>
                  </a:lnTo>
                  <a:lnTo>
                    <a:pt x="214" y="68"/>
                  </a:lnTo>
                  <a:lnTo>
                    <a:pt x="227" y="68"/>
                  </a:lnTo>
                  <a:lnTo>
                    <a:pt x="239" y="70"/>
                  </a:lnTo>
                  <a:lnTo>
                    <a:pt x="249" y="74"/>
                  </a:lnTo>
                  <a:lnTo>
                    <a:pt x="259" y="78"/>
                  </a:lnTo>
                  <a:lnTo>
                    <a:pt x="267" y="86"/>
                  </a:lnTo>
                  <a:lnTo>
                    <a:pt x="273" y="94"/>
                  </a:lnTo>
                  <a:lnTo>
                    <a:pt x="277" y="105"/>
                  </a:lnTo>
                  <a:lnTo>
                    <a:pt x="278" y="117"/>
                  </a:lnTo>
                  <a:lnTo>
                    <a:pt x="277" y="130"/>
                  </a:lnTo>
                  <a:lnTo>
                    <a:pt x="272" y="140"/>
                  </a:lnTo>
                  <a:lnTo>
                    <a:pt x="266" y="149"/>
                  </a:lnTo>
                  <a:lnTo>
                    <a:pt x="259" y="156"/>
                  </a:lnTo>
                  <a:lnTo>
                    <a:pt x="249" y="161"/>
                  </a:lnTo>
                  <a:lnTo>
                    <a:pt x="239" y="164"/>
                  </a:lnTo>
                  <a:lnTo>
                    <a:pt x="227" y="167"/>
                  </a:lnTo>
                  <a:lnTo>
                    <a:pt x="214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F42E2383-0CCC-4626-8158-9A8B08C3F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548" y="2848018"/>
              <a:ext cx="248927" cy="237166"/>
            </a:xfrm>
            <a:custGeom>
              <a:avLst/>
              <a:gdLst>
                <a:gd name="T0" fmla="*/ 2147483647 w 380"/>
                <a:gd name="T1" fmla="*/ 2147483647 h 361"/>
                <a:gd name="T2" fmla="*/ 2147483647 w 380"/>
                <a:gd name="T3" fmla="*/ 2147483647 h 361"/>
                <a:gd name="T4" fmla="*/ 2147483647 w 380"/>
                <a:gd name="T5" fmla="*/ 2147483647 h 361"/>
                <a:gd name="T6" fmla="*/ 2147483647 w 380"/>
                <a:gd name="T7" fmla="*/ 2147483647 h 361"/>
                <a:gd name="T8" fmla="*/ 2147483647 w 380"/>
                <a:gd name="T9" fmla="*/ 2147483647 h 361"/>
                <a:gd name="T10" fmla="*/ 2147483647 w 380"/>
                <a:gd name="T11" fmla="*/ 2147483647 h 361"/>
                <a:gd name="T12" fmla="*/ 2147483647 w 380"/>
                <a:gd name="T13" fmla="*/ 2147483647 h 361"/>
                <a:gd name="T14" fmla="*/ 2147483647 w 380"/>
                <a:gd name="T15" fmla="*/ 2147483647 h 361"/>
                <a:gd name="T16" fmla="*/ 2147483647 w 380"/>
                <a:gd name="T17" fmla="*/ 2147483647 h 361"/>
                <a:gd name="T18" fmla="*/ 2147483647 w 380"/>
                <a:gd name="T19" fmla="*/ 2147483647 h 361"/>
                <a:gd name="T20" fmla="*/ 2147483647 w 380"/>
                <a:gd name="T21" fmla="*/ 2147483647 h 361"/>
                <a:gd name="T22" fmla="*/ 2147483647 w 380"/>
                <a:gd name="T23" fmla="*/ 2147483647 h 361"/>
                <a:gd name="T24" fmla="*/ 2147483647 w 380"/>
                <a:gd name="T25" fmla="*/ 2147483647 h 361"/>
                <a:gd name="T26" fmla="*/ 2147483647 w 380"/>
                <a:gd name="T27" fmla="*/ 2147483647 h 361"/>
                <a:gd name="T28" fmla="*/ 2147483647 w 380"/>
                <a:gd name="T29" fmla="*/ 2147483647 h 361"/>
                <a:gd name="T30" fmla="*/ 2147483647 w 380"/>
                <a:gd name="T31" fmla="*/ 2147483647 h 361"/>
                <a:gd name="T32" fmla="*/ 2147483647 w 380"/>
                <a:gd name="T33" fmla="*/ 2147483647 h 361"/>
                <a:gd name="T34" fmla="*/ 2147483647 w 380"/>
                <a:gd name="T35" fmla="*/ 2147483647 h 361"/>
                <a:gd name="T36" fmla="*/ 2147483647 w 380"/>
                <a:gd name="T37" fmla="*/ 2147483647 h 361"/>
                <a:gd name="T38" fmla="*/ 2147483647 w 380"/>
                <a:gd name="T39" fmla="*/ 2147483647 h 361"/>
                <a:gd name="T40" fmla="*/ 2147483647 w 380"/>
                <a:gd name="T41" fmla="*/ 2147483647 h 361"/>
                <a:gd name="T42" fmla="*/ 2147483647 w 380"/>
                <a:gd name="T43" fmla="*/ 2147483647 h 361"/>
                <a:gd name="T44" fmla="*/ 2147483647 w 380"/>
                <a:gd name="T45" fmla="*/ 2147483647 h 361"/>
                <a:gd name="T46" fmla="*/ 2147483647 w 380"/>
                <a:gd name="T47" fmla="*/ 2147483647 h 361"/>
                <a:gd name="T48" fmla="*/ 2147483647 w 380"/>
                <a:gd name="T49" fmla="*/ 2147483647 h 361"/>
                <a:gd name="T50" fmla="*/ 2147483647 w 380"/>
                <a:gd name="T51" fmla="*/ 2147483647 h 361"/>
                <a:gd name="T52" fmla="*/ 2147483647 w 380"/>
                <a:gd name="T53" fmla="*/ 2147483647 h 361"/>
                <a:gd name="T54" fmla="*/ 2147483647 w 380"/>
                <a:gd name="T55" fmla="*/ 2147483647 h 361"/>
                <a:gd name="T56" fmla="*/ 0 w 380"/>
                <a:gd name="T57" fmla="*/ 2147483647 h 361"/>
                <a:gd name="T58" fmla="*/ 0 w 380"/>
                <a:gd name="T59" fmla="*/ 2147483647 h 361"/>
                <a:gd name="T60" fmla="*/ 2147483647 w 380"/>
                <a:gd name="T61" fmla="*/ 2147483647 h 361"/>
                <a:gd name="T62" fmla="*/ 2147483647 w 380"/>
                <a:gd name="T63" fmla="*/ 2147483647 h 361"/>
                <a:gd name="T64" fmla="*/ 2147483647 w 380"/>
                <a:gd name="T65" fmla="*/ 2147483647 h 361"/>
                <a:gd name="T66" fmla="*/ 2147483647 w 380"/>
                <a:gd name="T67" fmla="*/ 2147483647 h 361"/>
                <a:gd name="T68" fmla="*/ 2147483647 w 380"/>
                <a:gd name="T69" fmla="*/ 2147483647 h 361"/>
                <a:gd name="T70" fmla="*/ 2147483647 w 380"/>
                <a:gd name="T71" fmla="*/ 2147483647 h 361"/>
                <a:gd name="T72" fmla="*/ 2147483647 w 380"/>
                <a:gd name="T73" fmla="*/ 2147483647 h 361"/>
                <a:gd name="T74" fmla="*/ 2147483647 w 380"/>
                <a:gd name="T75" fmla="*/ 2147483647 h 361"/>
                <a:gd name="T76" fmla="*/ 2147483647 w 380"/>
                <a:gd name="T77" fmla="*/ 2147483647 h 361"/>
                <a:gd name="T78" fmla="*/ 2147483647 w 380"/>
                <a:gd name="T79" fmla="*/ 2147483647 h 361"/>
                <a:gd name="T80" fmla="*/ 2147483647 w 380"/>
                <a:gd name="T81" fmla="*/ 2147483647 h 361"/>
                <a:gd name="T82" fmla="*/ 2147483647 w 380"/>
                <a:gd name="T83" fmla="*/ 2147483647 h 361"/>
                <a:gd name="T84" fmla="*/ 0 w 380"/>
                <a:gd name="T85" fmla="*/ 0 h 361"/>
                <a:gd name="T86" fmla="*/ 2147483647 w 380"/>
                <a:gd name="T87" fmla="*/ 0 h 361"/>
                <a:gd name="T88" fmla="*/ 2147483647 w 380"/>
                <a:gd name="T89" fmla="*/ 2147483647 h 36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80" h="361">
                  <a:moveTo>
                    <a:pt x="380" y="84"/>
                  </a:moveTo>
                  <a:lnTo>
                    <a:pt x="380" y="84"/>
                  </a:lnTo>
                  <a:lnTo>
                    <a:pt x="378" y="83"/>
                  </a:lnTo>
                  <a:lnTo>
                    <a:pt x="370" y="80"/>
                  </a:lnTo>
                  <a:lnTo>
                    <a:pt x="355" y="76"/>
                  </a:lnTo>
                  <a:lnTo>
                    <a:pt x="347" y="75"/>
                  </a:lnTo>
                  <a:lnTo>
                    <a:pt x="338" y="75"/>
                  </a:lnTo>
                  <a:lnTo>
                    <a:pt x="164" y="75"/>
                  </a:lnTo>
                  <a:lnTo>
                    <a:pt x="164" y="161"/>
                  </a:lnTo>
                  <a:lnTo>
                    <a:pt x="303" y="161"/>
                  </a:lnTo>
                  <a:lnTo>
                    <a:pt x="322" y="161"/>
                  </a:lnTo>
                  <a:lnTo>
                    <a:pt x="336" y="158"/>
                  </a:lnTo>
                  <a:lnTo>
                    <a:pt x="350" y="155"/>
                  </a:lnTo>
                  <a:lnTo>
                    <a:pt x="350" y="240"/>
                  </a:lnTo>
                  <a:lnTo>
                    <a:pt x="346" y="239"/>
                  </a:lnTo>
                  <a:lnTo>
                    <a:pt x="336" y="237"/>
                  </a:lnTo>
                  <a:lnTo>
                    <a:pt x="322" y="234"/>
                  </a:lnTo>
                  <a:lnTo>
                    <a:pt x="303" y="233"/>
                  </a:lnTo>
                  <a:lnTo>
                    <a:pt x="164" y="233"/>
                  </a:lnTo>
                  <a:lnTo>
                    <a:pt x="164" y="321"/>
                  </a:lnTo>
                  <a:lnTo>
                    <a:pt x="164" y="331"/>
                  </a:lnTo>
                  <a:lnTo>
                    <a:pt x="165" y="338"/>
                  </a:lnTo>
                  <a:lnTo>
                    <a:pt x="169" y="351"/>
                  </a:lnTo>
                  <a:lnTo>
                    <a:pt x="172" y="358"/>
                  </a:lnTo>
                  <a:lnTo>
                    <a:pt x="173" y="361"/>
                  </a:lnTo>
                  <a:lnTo>
                    <a:pt x="0" y="361"/>
                  </a:lnTo>
                  <a:lnTo>
                    <a:pt x="1" y="358"/>
                  </a:lnTo>
                  <a:lnTo>
                    <a:pt x="4" y="351"/>
                  </a:lnTo>
                  <a:lnTo>
                    <a:pt x="8" y="338"/>
                  </a:lnTo>
                  <a:lnTo>
                    <a:pt x="9" y="331"/>
                  </a:lnTo>
                  <a:lnTo>
                    <a:pt x="10" y="321"/>
                  </a:lnTo>
                  <a:lnTo>
                    <a:pt x="10" y="40"/>
                  </a:lnTo>
                  <a:lnTo>
                    <a:pt x="9" y="31"/>
                  </a:lnTo>
                  <a:lnTo>
                    <a:pt x="8" y="23"/>
                  </a:lnTo>
                  <a:lnTo>
                    <a:pt x="7" y="15"/>
                  </a:lnTo>
                  <a:lnTo>
                    <a:pt x="4" y="9"/>
                  </a:lnTo>
                  <a:lnTo>
                    <a:pt x="1" y="2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6633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B13AA2C-1E81-4876-8141-5A109889CF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638924"/>
              </p:ext>
            </p:extLst>
          </p:nvPr>
        </p:nvGraphicFramePr>
        <p:xfrm>
          <a:off x="0" y="1327894"/>
          <a:ext cx="12192000" cy="5530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FE213E5-9B13-40DF-9D87-73BA07A02E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808791"/>
              </p:ext>
            </p:extLst>
          </p:nvPr>
        </p:nvGraphicFramePr>
        <p:xfrm>
          <a:off x="8328249" y="1338689"/>
          <a:ext cx="3741454" cy="194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169 Grupo">
            <a:extLst>
              <a:ext uri="{FF2B5EF4-FFF2-40B4-BE49-F238E27FC236}">
                <a16:creationId xmlns:a16="http://schemas.microsoft.com/office/drawing/2014/main" id="{22DA9EFB-7457-46E0-9180-3DAF3C49AF49}"/>
              </a:ext>
            </a:extLst>
          </p:cNvPr>
          <p:cNvGrpSpPr>
            <a:grpSpLocks noChangeAspect="1"/>
          </p:cNvGrpSpPr>
          <p:nvPr/>
        </p:nvGrpSpPr>
        <p:grpSpPr>
          <a:xfrm>
            <a:off x="11410950" y="6447123"/>
            <a:ext cx="658752" cy="163004"/>
            <a:chOff x="363008" y="2848018"/>
            <a:chExt cx="958467" cy="237166"/>
          </a:xfrm>
          <a:solidFill>
            <a:srgbClr val="0451E4"/>
          </a:solidFill>
        </p:grpSpPr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6090B3F9-51EB-4A3F-BF15-89493B28B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08" y="2848018"/>
              <a:ext cx="343010" cy="237166"/>
            </a:xfrm>
            <a:custGeom>
              <a:avLst/>
              <a:gdLst>
                <a:gd name="T0" fmla="*/ 2147483647 w 524"/>
                <a:gd name="T1" fmla="*/ 0 h 361"/>
                <a:gd name="T2" fmla="*/ 2147483647 w 524"/>
                <a:gd name="T3" fmla="*/ 0 h 361"/>
                <a:gd name="T4" fmla="*/ 2147483647 w 524"/>
                <a:gd name="T5" fmla="*/ 2147483647 h 361"/>
                <a:gd name="T6" fmla="*/ 2147483647 w 524"/>
                <a:gd name="T7" fmla="*/ 2147483647 h 361"/>
                <a:gd name="T8" fmla="*/ 2147483647 w 524"/>
                <a:gd name="T9" fmla="*/ 2147483647 h 361"/>
                <a:gd name="T10" fmla="*/ 2147483647 w 524"/>
                <a:gd name="T11" fmla="*/ 2147483647 h 361"/>
                <a:gd name="T12" fmla="*/ 2147483647 w 524"/>
                <a:gd name="T13" fmla="*/ 2147483647 h 361"/>
                <a:gd name="T14" fmla="*/ 2147483647 w 524"/>
                <a:gd name="T15" fmla="*/ 2147483647 h 361"/>
                <a:gd name="T16" fmla="*/ 2147483647 w 524"/>
                <a:gd name="T17" fmla="*/ 2147483647 h 361"/>
                <a:gd name="T18" fmla="*/ 2147483647 w 524"/>
                <a:gd name="T19" fmla="*/ 2147483647 h 361"/>
                <a:gd name="T20" fmla="*/ 2147483647 w 524"/>
                <a:gd name="T21" fmla="*/ 2147483647 h 361"/>
                <a:gd name="T22" fmla="*/ 2147483647 w 524"/>
                <a:gd name="T23" fmla="*/ 2147483647 h 361"/>
                <a:gd name="T24" fmla="*/ 2147483647 w 524"/>
                <a:gd name="T25" fmla="*/ 2147483647 h 361"/>
                <a:gd name="T26" fmla="*/ 2147483647 w 524"/>
                <a:gd name="T27" fmla="*/ 2147483647 h 361"/>
                <a:gd name="T28" fmla="*/ 2147483647 w 524"/>
                <a:gd name="T29" fmla="*/ 2147483647 h 361"/>
                <a:gd name="T30" fmla="*/ 2147483647 w 524"/>
                <a:gd name="T31" fmla="*/ 2147483647 h 361"/>
                <a:gd name="T32" fmla="*/ 2147483647 w 524"/>
                <a:gd name="T33" fmla="*/ 2147483647 h 361"/>
                <a:gd name="T34" fmla="*/ 2147483647 w 524"/>
                <a:gd name="T35" fmla="*/ 2147483647 h 361"/>
                <a:gd name="T36" fmla="*/ 2147483647 w 524"/>
                <a:gd name="T37" fmla="*/ 2147483647 h 361"/>
                <a:gd name="T38" fmla="*/ 2147483647 w 524"/>
                <a:gd name="T39" fmla="*/ 2147483647 h 361"/>
                <a:gd name="T40" fmla="*/ 2147483647 w 524"/>
                <a:gd name="T41" fmla="*/ 2147483647 h 361"/>
                <a:gd name="T42" fmla="*/ 2147483647 w 524"/>
                <a:gd name="T43" fmla="*/ 2147483647 h 361"/>
                <a:gd name="T44" fmla="*/ 2147483647 w 524"/>
                <a:gd name="T45" fmla="*/ 2147483647 h 361"/>
                <a:gd name="T46" fmla="*/ 2147483647 w 524"/>
                <a:gd name="T47" fmla="*/ 2147483647 h 361"/>
                <a:gd name="T48" fmla="*/ 2147483647 w 524"/>
                <a:gd name="T49" fmla="*/ 2147483647 h 361"/>
                <a:gd name="T50" fmla="*/ 2147483647 w 524"/>
                <a:gd name="T51" fmla="*/ 2147483647 h 361"/>
                <a:gd name="T52" fmla="*/ 2147483647 w 524"/>
                <a:gd name="T53" fmla="*/ 2147483647 h 361"/>
                <a:gd name="T54" fmla="*/ 2147483647 w 524"/>
                <a:gd name="T55" fmla="*/ 2147483647 h 361"/>
                <a:gd name="T56" fmla="*/ 2147483647 w 524"/>
                <a:gd name="T57" fmla="*/ 2147483647 h 361"/>
                <a:gd name="T58" fmla="*/ 0 w 524"/>
                <a:gd name="T59" fmla="*/ 0 h 361"/>
                <a:gd name="T60" fmla="*/ 2147483647 w 524"/>
                <a:gd name="T61" fmla="*/ 0 h 361"/>
                <a:gd name="T62" fmla="*/ 2147483647 w 524"/>
                <a:gd name="T63" fmla="*/ 0 h 361"/>
                <a:gd name="T64" fmla="*/ 2147483647 w 524"/>
                <a:gd name="T65" fmla="*/ 2147483647 h 361"/>
                <a:gd name="T66" fmla="*/ 2147483647 w 524"/>
                <a:gd name="T67" fmla="*/ 2147483647 h 361"/>
                <a:gd name="T68" fmla="*/ 2147483647 w 524"/>
                <a:gd name="T69" fmla="*/ 2147483647 h 361"/>
                <a:gd name="T70" fmla="*/ 2147483647 w 524"/>
                <a:gd name="T71" fmla="*/ 2147483647 h 361"/>
                <a:gd name="T72" fmla="*/ 2147483647 w 524"/>
                <a:gd name="T73" fmla="*/ 2147483647 h 361"/>
                <a:gd name="T74" fmla="*/ 2147483647 w 524"/>
                <a:gd name="T75" fmla="*/ 2147483647 h 361"/>
                <a:gd name="T76" fmla="*/ 2147483647 w 524"/>
                <a:gd name="T77" fmla="*/ 2147483647 h 361"/>
                <a:gd name="T78" fmla="*/ 2147483647 w 524"/>
                <a:gd name="T79" fmla="*/ 2147483647 h 361"/>
                <a:gd name="T80" fmla="*/ 2147483647 w 524"/>
                <a:gd name="T81" fmla="*/ 2147483647 h 361"/>
                <a:gd name="T82" fmla="*/ 2147483647 w 524"/>
                <a:gd name="T83" fmla="*/ 0 h 361"/>
                <a:gd name="T84" fmla="*/ 2147483647 w 52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24" h="361">
                  <a:moveTo>
                    <a:pt x="524" y="0"/>
                  </a:moveTo>
                  <a:lnTo>
                    <a:pt x="524" y="0"/>
                  </a:lnTo>
                  <a:lnTo>
                    <a:pt x="520" y="2"/>
                  </a:lnTo>
                  <a:lnTo>
                    <a:pt x="511" y="8"/>
                  </a:lnTo>
                  <a:lnTo>
                    <a:pt x="498" y="20"/>
                  </a:lnTo>
                  <a:lnTo>
                    <a:pt x="488" y="28"/>
                  </a:lnTo>
                  <a:lnTo>
                    <a:pt x="480" y="39"/>
                  </a:lnTo>
                  <a:lnTo>
                    <a:pt x="338" y="215"/>
                  </a:lnTo>
                  <a:lnTo>
                    <a:pt x="338" y="320"/>
                  </a:lnTo>
                  <a:lnTo>
                    <a:pt x="338" y="330"/>
                  </a:lnTo>
                  <a:lnTo>
                    <a:pt x="340" y="338"/>
                  </a:lnTo>
                  <a:lnTo>
                    <a:pt x="344" y="351"/>
                  </a:lnTo>
                  <a:lnTo>
                    <a:pt x="348" y="358"/>
                  </a:lnTo>
                  <a:lnTo>
                    <a:pt x="349" y="361"/>
                  </a:lnTo>
                  <a:lnTo>
                    <a:pt x="174" y="361"/>
                  </a:lnTo>
                  <a:lnTo>
                    <a:pt x="177" y="358"/>
                  </a:lnTo>
                  <a:lnTo>
                    <a:pt x="180" y="351"/>
                  </a:lnTo>
                  <a:lnTo>
                    <a:pt x="184" y="338"/>
                  </a:lnTo>
                  <a:lnTo>
                    <a:pt x="185" y="330"/>
                  </a:lnTo>
                  <a:lnTo>
                    <a:pt x="185" y="320"/>
                  </a:lnTo>
                  <a:lnTo>
                    <a:pt x="185" y="215"/>
                  </a:lnTo>
                  <a:lnTo>
                    <a:pt x="46" y="40"/>
                  </a:lnTo>
                  <a:lnTo>
                    <a:pt x="36" y="30"/>
                  </a:lnTo>
                  <a:lnTo>
                    <a:pt x="28" y="21"/>
                  </a:lnTo>
                  <a:lnTo>
                    <a:pt x="13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178" y="0"/>
                  </a:lnTo>
                  <a:lnTo>
                    <a:pt x="182" y="13"/>
                  </a:lnTo>
                  <a:lnTo>
                    <a:pt x="190" y="27"/>
                  </a:lnTo>
                  <a:lnTo>
                    <a:pt x="202" y="46"/>
                  </a:lnTo>
                  <a:lnTo>
                    <a:pt x="261" y="137"/>
                  </a:lnTo>
                  <a:lnTo>
                    <a:pt x="263" y="137"/>
                  </a:lnTo>
                  <a:lnTo>
                    <a:pt x="323" y="46"/>
                  </a:lnTo>
                  <a:lnTo>
                    <a:pt x="334" y="27"/>
                  </a:lnTo>
                  <a:lnTo>
                    <a:pt x="341" y="13"/>
                  </a:lnTo>
                  <a:lnTo>
                    <a:pt x="347" y="0"/>
                  </a:lnTo>
                  <a:lnTo>
                    <a:pt x="5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68E71A62-7DC3-4372-9573-10BD4E0D7D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5219" y="2848018"/>
              <a:ext cx="282248" cy="237166"/>
            </a:xfrm>
            <a:custGeom>
              <a:avLst/>
              <a:gdLst>
                <a:gd name="T0" fmla="*/ 0 w 431"/>
                <a:gd name="T1" fmla="*/ 0 h 361"/>
                <a:gd name="T2" fmla="*/ 2147483647 w 431"/>
                <a:gd name="T3" fmla="*/ 2147483647 h 361"/>
                <a:gd name="T4" fmla="*/ 2147483647 w 431"/>
                <a:gd name="T5" fmla="*/ 2147483647 h 361"/>
                <a:gd name="T6" fmla="*/ 2147483647 w 431"/>
                <a:gd name="T7" fmla="*/ 2147483647 h 361"/>
                <a:gd name="T8" fmla="*/ 2147483647 w 431"/>
                <a:gd name="T9" fmla="*/ 2147483647 h 361"/>
                <a:gd name="T10" fmla="*/ 2147483647 w 431"/>
                <a:gd name="T11" fmla="*/ 2147483647 h 361"/>
                <a:gd name="T12" fmla="*/ 2147483647 w 431"/>
                <a:gd name="T13" fmla="*/ 2147483647 h 361"/>
                <a:gd name="T14" fmla="*/ 0 w 431"/>
                <a:gd name="T15" fmla="*/ 2147483647 h 361"/>
                <a:gd name="T16" fmla="*/ 2147483647 w 431"/>
                <a:gd name="T17" fmla="*/ 2147483647 h 361"/>
                <a:gd name="T18" fmla="*/ 2147483647 w 431"/>
                <a:gd name="T19" fmla="*/ 2147483647 h 361"/>
                <a:gd name="T20" fmla="*/ 2147483647 w 431"/>
                <a:gd name="T21" fmla="*/ 2147483647 h 361"/>
                <a:gd name="T22" fmla="*/ 2147483647 w 431"/>
                <a:gd name="T23" fmla="*/ 2147483647 h 361"/>
                <a:gd name="T24" fmla="*/ 2147483647 w 431"/>
                <a:gd name="T25" fmla="*/ 2147483647 h 361"/>
                <a:gd name="T26" fmla="*/ 2147483647 w 431"/>
                <a:gd name="T27" fmla="*/ 2147483647 h 361"/>
                <a:gd name="T28" fmla="*/ 2147483647 w 431"/>
                <a:gd name="T29" fmla="*/ 2147483647 h 361"/>
                <a:gd name="T30" fmla="*/ 2147483647 w 431"/>
                <a:gd name="T31" fmla="*/ 2147483647 h 361"/>
                <a:gd name="T32" fmla="*/ 2147483647 w 431"/>
                <a:gd name="T33" fmla="*/ 2147483647 h 361"/>
                <a:gd name="T34" fmla="*/ 2147483647 w 431"/>
                <a:gd name="T35" fmla="*/ 2147483647 h 361"/>
                <a:gd name="T36" fmla="*/ 2147483647 w 431"/>
                <a:gd name="T37" fmla="*/ 2147483647 h 361"/>
                <a:gd name="T38" fmla="*/ 2147483647 w 431"/>
                <a:gd name="T39" fmla="*/ 2147483647 h 361"/>
                <a:gd name="T40" fmla="*/ 2147483647 w 431"/>
                <a:gd name="T41" fmla="*/ 2147483647 h 361"/>
                <a:gd name="T42" fmla="*/ 2147483647 w 431"/>
                <a:gd name="T43" fmla="*/ 2147483647 h 361"/>
                <a:gd name="T44" fmla="*/ 2147483647 w 431"/>
                <a:gd name="T45" fmla="*/ 2147483647 h 361"/>
                <a:gd name="T46" fmla="*/ 2147483647 w 431"/>
                <a:gd name="T47" fmla="*/ 2147483647 h 361"/>
                <a:gd name="T48" fmla="*/ 2147483647 w 431"/>
                <a:gd name="T49" fmla="*/ 2147483647 h 361"/>
                <a:gd name="T50" fmla="*/ 2147483647 w 431"/>
                <a:gd name="T51" fmla="*/ 2147483647 h 361"/>
                <a:gd name="T52" fmla="*/ 2147483647 w 431"/>
                <a:gd name="T53" fmla="*/ 2147483647 h 361"/>
                <a:gd name="T54" fmla="*/ 2147483647 w 431"/>
                <a:gd name="T55" fmla="*/ 2147483647 h 361"/>
                <a:gd name="T56" fmla="*/ 2147483647 w 431"/>
                <a:gd name="T57" fmla="*/ 2147483647 h 361"/>
                <a:gd name="T58" fmla="*/ 2147483647 w 431"/>
                <a:gd name="T59" fmla="*/ 2147483647 h 361"/>
                <a:gd name="T60" fmla="*/ 2147483647 w 431"/>
                <a:gd name="T61" fmla="*/ 2147483647 h 361"/>
                <a:gd name="T62" fmla="*/ 2147483647 w 431"/>
                <a:gd name="T63" fmla="*/ 2147483647 h 361"/>
                <a:gd name="T64" fmla="*/ 2147483647 w 431"/>
                <a:gd name="T65" fmla="*/ 2147483647 h 361"/>
                <a:gd name="T66" fmla="*/ 2147483647 w 431"/>
                <a:gd name="T67" fmla="*/ 2147483647 h 361"/>
                <a:gd name="T68" fmla="*/ 2147483647 w 431"/>
                <a:gd name="T69" fmla="*/ 2147483647 h 361"/>
                <a:gd name="T70" fmla="*/ 2147483647 w 431"/>
                <a:gd name="T71" fmla="*/ 2147483647 h 361"/>
                <a:gd name="T72" fmla="*/ 2147483647 w 431"/>
                <a:gd name="T73" fmla="*/ 2147483647 h 361"/>
                <a:gd name="T74" fmla="*/ 2147483647 w 431"/>
                <a:gd name="T75" fmla="*/ 2147483647 h 361"/>
                <a:gd name="T76" fmla="*/ 2147483647 w 431"/>
                <a:gd name="T77" fmla="*/ 2147483647 h 361"/>
                <a:gd name="T78" fmla="*/ 2147483647 w 431"/>
                <a:gd name="T79" fmla="*/ 2147483647 h 3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31" h="361">
                  <a:moveTo>
                    <a:pt x="291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11"/>
                  </a:lnTo>
                  <a:lnTo>
                    <a:pt x="9" y="23"/>
                  </a:lnTo>
                  <a:lnTo>
                    <a:pt x="10" y="31"/>
                  </a:lnTo>
                  <a:lnTo>
                    <a:pt x="11" y="40"/>
                  </a:lnTo>
                  <a:lnTo>
                    <a:pt x="11" y="320"/>
                  </a:lnTo>
                  <a:lnTo>
                    <a:pt x="10" y="330"/>
                  </a:lnTo>
                  <a:lnTo>
                    <a:pt x="9" y="338"/>
                  </a:lnTo>
                  <a:lnTo>
                    <a:pt x="8" y="345"/>
                  </a:lnTo>
                  <a:lnTo>
                    <a:pt x="5" y="351"/>
                  </a:lnTo>
                  <a:lnTo>
                    <a:pt x="2" y="358"/>
                  </a:lnTo>
                  <a:lnTo>
                    <a:pt x="0" y="361"/>
                  </a:lnTo>
                  <a:lnTo>
                    <a:pt x="174" y="361"/>
                  </a:lnTo>
                  <a:lnTo>
                    <a:pt x="173" y="358"/>
                  </a:lnTo>
                  <a:lnTo>
                    <a:pt x="170" y="351"/>
                  </a:lnTo>
                  <a:lnTo>
                    <a:pt x="166" y="338"/>
                  </a:lnTo>
                  <a:lnTo>
                    <a:pt x="165" y="330"/>
                  </a:lnTo>
                  <a:lnTo>
                    <a:pt x="164" y="320"/>
                  </a:lnTo>
                  <a:lnTo>
                    <a:pt x="164" y="233"/>
                  </a:lnTo>
                  <a:lnTo>
                    <a:pt x="291" y="233"/>
                  </a:lnTo>
                  <a:lnTo>
                    <a:pt x="305" y="232"/>
                  </a:lnTo>
                  <a:lnTo>
                    <a:pt x="320" y="231"/>
                  </a:lnTo>
                  <a:lnTo>
                    <a:pt x="334" y="228"/>
                  </a:lnTo>
                  <a:lnTo>
                    <a:pt x="347" y="225"/>
                  </a:lnTo>
                  <a:lnTo>
                    <a:pt x="359" y="221"/>
                  </a:lnTo>
                  <a:lnTo>
                    <a:pt x="371" y="217"/>
                  </a:lnTo>
                  <a:lnTo>
                    <a:pt x="381" y="211"/>
                  </a:lnTo>
                  <a:lnTo>
                    <a:pt x="391" y="203"/>
                  </a:lnTo>
                  <a:lnTo>
                    <a:pt x="401" y="195"/>
                  </a:lnTo>
                  <a:lnTo>
                    <a:pt x="408" y="187"/>
                  </a:lnTo>
                  <a:lnTo>
                    <a:pt x="415" y="177"/>
                  </a:lnTo>
                  <a:lnTo>
                    <a:pt x="421" y="167"/>
                  </a:lnTo>
                  <a:lnTo>
                    <a:pt x="426" y="156"/>
                  </a:lnTo>
                  <a:lnTo>
                    <a:pt x="429" y="144"/>
                  </a:lnTo>
                  <a:lnTo>
                    <a:pt x="430" y="131"/>
                  </a:lnTo>
                  <a:lnTo>
                    <a:pt x="431" y="117"/>
                  </a:lnTo>
                  <a:lnTo>
                    <a:pt x="430" y="103"/>
                  </a:lnTo>
                  <a:lnTo>
                    <a:pt x="429" y="90"/>
                  </a:lnTo>
                  <a:lnTo>
                    <a:pt x="426" y="78"/>
                  </a:lnTo>
                  <a:lnTo>
                    <a:pt x="421" y="67"/>
                  </a:lnTo>
                  <a:lnTo>
                    <a:pt x="415" y="57"/>
                  </a:lnTo>
                  <a:lnTo>
                    <a:pt x="409" y="48"/>
                  </a:lnTo>
                  <a:lnTo>
                    <a:pt x="401" y="38"/>
                  </a:lnTo>
                  <a:lnTo>
                    <a:pt x="392" y="31"/>
                  </a:lnTo>
                  <a:lnTo>
                    <a:pt x="383" y="24"/>
                  </a:lnTo>
                  <a:lnTo>
                    <a:pt x="372" y="18"/>
                  </a:lnTo>
                  <a:lnTo>
                    <a:pt x="360" y="12"/>
                  </a:lnTo>
                  <a:lnTo>
                    <a:pt x="347" y="8"/>
                  </a:lnTo>
                  <a:lnTo>
                    <a:pt x="334" y="5"/>
                  </a:lnTo>
                  <a:lnTo>
                    <a:pt x="321" y="2"/>
                  </a:lnTo>
                  <a:lnTo>
                    <a:pt x="305" y="1"/>
                  </a:lnTo>
                  <a:lnTo>
                    <a:pt x="291" y="0"/>
                  </a:lnTo>
                  <a:close/>
                  <a:moveTo>
                    <a:pt x="214" y="168"/>
                  </a:moveTo>
                  <a:lnTo>
                    <a:pt x="165" y="168"/>
                  </a:lnTo>
                  <a:lnTo>
                    <a:pt x="165" y="68"/>
                  </a:lnTo>
                  <a:lnTo>
                    <a:pt x="214" y="68"/>
                  </a:lnTo>
                  <a:lnTo>
                    <a:pt x="227" y="68"/>
                  </a:lnTo>
                  <a:lnTo>
                    <a:pt x="239" y="70"/>
                  </a:lnTo>
                  <a:lnTo>
                    <a:pt x="249" y="74"/>
                  </a:lnTo>
                  <a:lnTo>
                    <a:pt x="259" y="78"/>
                  </a:lnTo>
                  <a:lnTo>
                    <a:pt x="267" y="86"/>
                  </a:lnTo>
                  <a:lnTo>
                    <a:pt x="273" y="94"/>
                  </a:lnTo>
                  <a:lnTo>
                    <a:pt x="277" y="105"/>
                  </a:lnTo>
                  <a:lnTo>
                    <a:pt x="278" y="117"/>
                  </a:lnTo>
                  <a:lnTo>
                    <a:pt x="277" y="130"/>
                  </a:lnTo>
                  <a:lnTo>
                    <a:pt x="272" y="140"/>
                  </a:lnTo>
                  <a:lnTo>
                    <a:pt x="266" y="149"/>
                  </a:lnTo>
                  <a:lnTo>
                    <a:pt x="259" y="156"/>
                  </a:lnTo>
                  <a:lnTo>
                    <a:pt x="249" y="161"/>
                  </a:lnTo>
                  <a:lnTo>
                    <a:pt x="239" y="164"/>
                  </a:lnTo>
                  <a:lnTo>
                    <a:pt x="227" y="167"/>
                  </a:lnTo>
                  <a:lnTo>
                    <a:pt x="214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0CE8F982-DFE6-4F07-9014-D1A7856C3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548" y="2848018"/>
              <a:ext cx="248927" cy="237166"/>
            </a:xfrm>
            <a:custGeom>
              <a:avLst/>
              <a:gdLst>
                <a:gd name="T0" fmla="*/ 2147483647 w 380"/>
                <a:gd name="T1" fmla="*/ 2147483647 h 361"/>
                <a:gd name="T2" fmla="*/ 2147483647 w 380"/>
                <a:gd name="T3" fmla="*/ 2147483647 h 361"/>
                <a:gd name="T4" fmla="*/ 2147483647 w 380"/>
                <a:gd name="T5" fmla="*/ 2147483647 h 361"/>
                <a:gd name="T6" fmla="*/ 2147483647 w 380"/>
                <a:gd name="T7" fmla="*/ 2147483647 h 361"/>
                <a:gd name="T8" fmla="*/ 2147483647 w 380"/>
                <a:gd name="T9" fmla="*/ 2147483647 h 361"/>
                <a:gd name="T10" fmla="*/ 2147483647 w 380"/>
                <a:gd name="T11" fmla="*/ 2147483647 h 361"/>
                <a:gd name="T12" fmla="*/ 2147483647 w 380"/>
                <a:gd name="T13" fmla="*/ 2147483647 h 361"/>
                <a:gd name="T14" fmla="*/ 2147483647 w 380"/>
                <a:gd name="T15" fmla="*/ 2147483647 h 361"/>
                <a:gd name="T16" fmla="*/ 2147483647 w 380"/>
                <a:gd name="T17" fmla="*/ 2147483647 h 361"/>
                <a:gd name="T18" fmla="*/ 2147483647 w 380"/>
                <a:gd name="T19" fmla="*/ 2147483647 h 361"/>
                <a:gd name="T20" fmla="*/ 2147483647 w 380"/>
                <a:gd name="T21" fmla="*/ 2147483647 h 361"/>
                <a:gd name="T22" fmla="*/ 2147483647 w 380"/>
                <a:gd name="T23" fmla="*/ 2147483647 h 361"/>
                <a:gd name="T24" fmla="*/ 2147483647 w 380"/>
                <a:gd name="T25" fmla="*/ 2147483647 h 361"/>
                <a:gd name="T26" fmla="*/ 2147483647 w 380"/>
                <a:gd name="T27" fmla="*/ 2147483647 h 361"/>
                <a:gd name="T28" fmla="*/ 2147483647 w 380"/>
                <a:gd name="T29" fmla="*/ 2147483647 h 361"/>
                <a:gd name="T30" fmla="*/ 2147483647 w 380"/>
                <a:gd name="T31" fmla="*/ 2147483647 h 361"/>
                <a:gd name="T32" fmla="*/ 2147483647 w 380"/>
                <a:gd name="T33" fmla="*/ 2147483647 h 361"/>
                <a:gd name="T34" fmla="*/ 2147483647 w 380"/>
                <a:gd name="T35" fmla="*/ 2147483647 h 361"/>
                <a:gd name="T36" fmla="*/ 2147483647 w 380"/>
                <a:gd name="T37" fmla="*/ 2147483647 h 361"/>
                <a:gd name="T38" fmla="*/ 2147483647 w 380"/>
                <a:gd name="T39" fmla="*/ 2147483647 h 361"/>
                <a:gd name="T40" fmla="*/ 2147483647 w 380"/>
                <a:gd name="T41" fmla="*/ 2147483647 h 361"/>
                <a:gd name="T42" fmla="*/ 2147483647 w 380"/>
                <a:gd name="T43" fmla="*/ 2147483647 h 361"/>
                <a:gd name="T44" fmla="*/ 2147483647 w 380"/>
                <a:gd name="T45" fmla="*/ 2147483647 h 361"/>
                <a:gd name="T46" fmla="*/ 2147483647 w 380"/>
                <a:gd name="T47" fmla="*/ 2147483647 h 361"/>
                <a:gd name="T48" fmla="*/ 2147483647 w 380"/>
                <a:gd name="T49" fmla="*/ 2147483647 h 361"/>
                <a:gd name="T50" fmla="*/ 2147483647 w 380"/>
                <a:gd name="T51" fmla="*/ 2147483647 h 361"/>
                <a:gd name="T52" fmla="*/ 2147483647 w 380"/>
                <a:gd name="T53" fmla="*/ 2147483647 h 361"/>
                <a:gd name="T54" fmla="*/ 2147483647 w 380"/>
                <a:gd name="T55" fmla="*/ 2147483647 h 361"/>
                <a:gd name="T56" fmla="*/ 0 w 380"/>
                <a:gd name="T57" fmla="*/ 2147483647 h 361"/>
                <a:gd name="T58" fmla="*/ 0 w 380"/>
                <a:gd name="T59" fmla="*/ 2147483647 h 361"/>
                <a:gd name="T60" fmla="*/ 2147483647 w 380"/>
                <a:gd name="T61" fmla="*/ 2147483647 h 361"/>
                <a:gd name="T62" fmla="*/ 2147483647 w 380"/>
                <a:gd name="T63" fmla="*/ 2147483647 h 361"/>
                <a:gd name="T64" fmla="*/ 2147483647 w 380"/>
                <a:gd name="T65" fmla="*/ 2147483647 h 361"/>
                <a:gd name="T66" fmla="*/ 2147483647 w 380"/>
                <a:gd name="T67" fmla="*/ 2147483647 h 361"/>
                <a:gd name="T68" fmla="*/ 2147483647 w 380"/>
                <a:gd name="T69" fmla="*/ 2147483647 h 361"/>
                <a:gd name="T70" fmla="*/ 2147483647 w 380"/>
                <a:gd name="T71" fmla="*/ 2147483647 h 361"/>
                <a:gd name="T72" fmla="*/ 2147483647 w 380"/>
                <a:gd name="T73" fmla="*/ 2147483647 h 361"/>
                <a:gd name="T74" fmla="*/ 2147483647 w 380"/>
                <a:gd name="T75" fmla="*/ 2147483647 h 361"/>
                <a:gd name="T76" fmla="*/ 2147483647 w 380"/>
                <a:gd name="T77" fmla="*/ 2147483647 h 361"/>
                <a:gd name="T78" fmla="*/ 2147483647 w 380"/>
                <a:gd name="T79" fmla="*/ 2147483647 h 361"/>
                <a:gd name="T80" fmla="*/ 2147483647 w 380"/>
                <a:gd name="T81" fmla="*/ 2147483647 h 361"/>
                <a:gd name="T82" fmla="*/ 2147483647 w 380"/>
                <a:gd name="T83" fmla="*/ 2147483647 h 361"/>
                <a:gd name="T84" fmla="*/ 0 w 380"/>
                <a:gd name="T85" fmla="*/ 0 h 361"/>
                <a:gd name="T86" fmla="*/ 2147483647 w 380"/>
                <a:gd name="T87" fmla="*/ 0 h 361"/>
                <a:gd name="T88" fmla="*/ 2147483647 w 380"/>
                <a:gd name="T89" fmla="*/ 2147483647 h 36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80" h="361">
                  <a:moveTo>
                    <a:pt x="380" y="84"/>
                  </a:moveTo>
                  <a:lnTo>
                    <a:pt x="380" y="84"/>
                  </a:lnTo>
                  <a:lnTo>
                    <a:pt x="378" y="83"/>
                  </a:lnTo>
                  <a:lnTo>
                    <a:pt x="370" y="80"/>
                  </a:lnTo>
                  <a:lnTo>
                    <a:pt x="355" y="76"/>
                  </a:lnTo>
                  <a:lnTo>
                    <a:pt x="347" y="75"/>
                  </a:lnTo>
                  <a:lnTo>
                    <a:pt x="338" y="75"/>
                  </a:lnTo>
                  <a:lnTo>
                    <a:pt x="164" y="75"/>
                  </a:lnTo>
                  <a:lnTo>
                    <a:pt x="164" y="161"/>
                  </a:lnTo>
                  <a:lnTo>
                    <a:pt x="303" y="161"/>
                  </a:lnTo>
                  <a:lnTo>
                    <a:pt x="322" y="161"/>
                  </a:lnTo>
                  <a:lnTo>
                    <a:pt x="336" y="158"/>
                  </a:lnTo>
                  <a:lnTo>
                    <a:pt x="350" y="155"/>
                  </a:lnTo>
                  <a:lnTo>
                    <a:pt x="350" y="240"/>
                  </a:lnTo>
                  <a:lnTo>
                    <a:pt x="346" y="239"/>
                  </a:lnTo>
                  <a:lnTo>
                    <a:pt x="336" y="237"/>
                  </a:lnTo>
                  <a:lnTo>
                    <a:pt x="322" y="234"/>
                  </a:lnTo>
                  <a:lnTo>
                    <a:pt x="303" y="233"/>
                  </a:lnTo>
                  <a:lnTo>
                    <a:pt x="164" y="233"/>
                  </a:lnTo>
                  <a:lnTo>
                    <a:pt x="164" y="321"/>
                  </a:lnTo>
                  <a:lnTo>
                    <a:pt x="164" y="331"/>
                  </a:lnTo>
                  <a:lnTo>
                    <a:pt x="165" y="338"/>
                  </a:lnTo>
                  <a:lnTo>
                    <a:pt x="169" y="351"/>
                  </a:lnTo>
                  <a:lnTo>
                    <a:pt x="172" y="358"/>
                  </a:lnTo>
                  <a:lnTo>
                    <a:pt x="173" y="361"/>
                  </a:lnTo>
                  <a:lnTo>
                    <a:pt x="0" y="361"/>
                  </a:lnTo>
                  <a:lnTo>
                    <a:pt x="1" y="358"/>
                  </a:lnTo>
                  <a:lnTo>
                    <a:pt x="4" y="351"/>
                  </a:lnTo>
                  <a:lnTo>
                    <a:pt x="8" y="338"/>
                  </a:lnTo>
                  <a:lnTo>
                    <a:pt x="9" y="331"/>
                  </a:lnTo>
                  <a:lnTo>
                    <a:pt x="10" y="321"/>
                  </a:lnTo>
                  <a:lnTo>
                    <a:pt x="10" y="40"/>
                  </a:lnTo>
                  <a:lnTo>
                    <a:pt x="9" y="31"/>
                  </a:lnTo>
                  <a:lnTo>
                    <a:pt x="8" y="23"/>
                  </a:lnTo>
                  <a:lnTo>
                    <a:pt x="7" y="15"/>
                  </a:lnTo>
                  <a:lnTo>
                    <a:pt x="4" y="9"/>
                  </a:lnTo>
                  <a:lnTo>
                    <a:pt x="1" y="2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1C67B39B-0F44-451B-803B-07BB6EE94A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619031"/>
              </p:ext>
            </p:extLst>
          </p:nvPr>
        </p:nvGraphicFramePr>
        <p:xfrm>
          <a:off x="483326" y="3540033"/>
          <a:ext cx="3905794" cy="2599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0A466261-9BD5-4471-BD17-81DD3F90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664" y="938578"/>
            <a:ext cx="12212663" cy="400110"/>
          </a:xfrm>
          <a:solidFill>
            <a:schemeClr val="tx1"/>
          </a:solidFill>
        </p:spPr>
        <p:txBody>
          <a:bodyPr wrap="square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buClr>
                <a:srgbClr val="0067A8"/>
              </a:buClr>
              <a:buSzPct val="95000"/>
              <a:buFont typeface="Lucida Grande"/>
            </a:pPr>
            <a:r>
              <a:rPr lang="es-AR" sz="20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Producción Crudo Gross YPF (sin NOC)</a:t>
            </a:r>
          </a:p>
        </p:txBody>
      </p:sp>
    </p:spTree>
    <p:extLst>
      <p:ext uri="{BB962C8B-B14F-4D97-AF65-F5344CB8AC3E}">
        <p14:creationId xmlns:p14="http://schemas.microsoft.com/office/powerpoint/2010/main" val="3950418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ED9F75D-810D-49E2-B488-1D0579D413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488960"/>
              </p:ext>
            </p:extLst>
          </p:nvPr>
        </p:nvGraphicFramePr>
        <p:xfrm>
          <a:off x="0" y="1520248"/>
          <a:ext cx="12192000" cy="5337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169 Grupo">
            <a:extLst>
              <a:ext uri="{FF2B5EF4-FFF2-40B4-BE49-F238E27FC236}">
                <a16:creationId xmlns:a16="http://schemas.microsoft.com/office/drawing/2014/main" id="{0681FC2F-0865-468C-9811-C60E3348DB0D}"/>
              </a:ext>
            </a:extLst>
          </p:cNvPr>
          <p:cNvGrpSpPr>
            <a:grpSpLocks noChangeAspect="1"/>
          </p:cNvGrpSpPr>
          <p:nvPr/>
        </p:nvGrpSpPr>
        <p:grpSpPr>
          <a:xfrm>
            <a:off x="11410950" y="6447123"/>
            <a:ext cx="658752" cy="163004"/>
            <a:chOff x="363008" y="2848018"/>
            <a:chExt cx="958467" cy="237166"/>
          </a:xfrm>
          <a:solidFill>
            <a:srgbClr val="0451E4"/>
          </a:solidFill>
        </p:grpSpPr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1D38FC12-E9EC-4314-A700-8F5D57F56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08" y="2848018"/>
              <a:ext cx="343010" cy="237166"/>
            </a:xfrm>
            <a:custGeom>
              <a:avLst/>
              <a:gdLst>
                <a:gd name="T0" fmla="*/ 2147483647 w 524"/>
                <a:gd name="T1" fmla="*/ 0 h 361"/>
                <a:gd name="T2" fmla="*/ 2147483647 w 524"/>
                <a:gd name="T3" fmla="*/ 0 h 361"/>
                <a:gd name="T4" fmla="*/ 2147483647 w 524"/>
                <a:gd name="T5" fmla="*/ 2147483647 h 361"/>
                <a:gd name="T6" fmla="*/ 2147483647 w 524"/>
                <a:gd name="T7" fmla="*/ 2147483647 h 361"/>
                <a:gd name="T8" fmla="*/ 2147483647 w 524"/>
                <a:gd name="T9" fmla="*/ 2147483647 h 361"/>
                <a:gd name="T10" fmla="*/ 2147483647 w 524"/>
                <a:gd name="T11" fmla="*/ 2147483647 h 361"/>
                <a:gd name="T12" fmla="*/ 2147483647 w 524"/>
                <a:gd name="T13" fmla="*/ 2147483647 h 361"/>
                <a:gd name="T14" fmla="*/ 2147483647 w 524"/>
                <a:gd name="T15" fmla="*/ 2147483647 h 361"/>
                <a:gd name="T16" fmla="*/ 2147483647 w 524"/>
                <a:gd name="T17" fmla="*/ 2147483647 h 361"/>
                <a:gd name="T18" fmla="*/ 2147483647 w 524"/>
                <a:gd name="T19" fmla="*/ 2147483647 h 361"/>
                <a:gd name="T20" fmla="*/ 2147483647 w 524"/>
                <a:gd name="T21" fmla="*/ 2147483647 h 361"/>
                <a:gd name="T22" fmla="*/ 2147483647 w 524"/>
                <a:gd name="T23" fmla="*/ 2147483647 h 361"/>
                <a:gd name="T24" fmla="*/ 2147483647 w 524"/>
                <a:gd name="T25" fmla="*/ 2147483647 h 361"/>
                <a:gd name="T26" fmla="*/ 2147483647 w 524"/>
                <a:gd name="T27" fmla="*/ 2147483647 h 361"/>
                <a:gd name="T28" fmla="*/ 2147483647 w 524"/>
                <a:gd name="T29" fmla="*/ 2147483647 h 361"/>
                <a:gd name="T30" fmla="*/ 2147483647 w 524"/>
                <a:gd name="T31" fmla="*/ 2147483647 h 361"/>
                <a:gd name="T32" fmla="*/ 2147483647 w 524"/>
                <a:gd name="T33" fmla="*/ 2147483647 h 361"/>
                <a:gd name="T34" fmla="*/ 2147483647 w 524"/>
                <a:gd name="T35" fmla="*/ 2147483647 h 361"/>
                <a:gd name="T36" fmla="*/ 2147483647 w 524"/>
                <a:gd name="T37" fmla="*/ 2147483647 h 361"/>
                <a:gd name="T38" fmla="*/ 2147483647 w 524"/>
                <a:gd name="T39" fmla="*/ 2147483647 h 361"/>
                <a:gd name="T40" fmla="*/ 2147483647 w 524"/>
                <a:gd name="T41" fmla="*/ 2147483647 h 361"/>
                <a:gd name="T42" fmla="*/ 2147483647 w 524"/>
                <a:gd name="T43" fmla="*/ 2147483647 h 361"/>
                <a:gd name="T44" fmla="*/ 2147483647 w 524"/>
                <a:gd name="T45" fmla="*/ 2147483647 h 361"/>
                <a:gd name="T46" fmla="*/ 2147483647 w 524"/>
                <a:gd name="T47" fmla="*/ 2147483647 h 361"/>
                <a:gd name="T48" fmla="*/ 2147483647 w 524"/>
                <a:gd name="T49" fmla="*/ 2147483647 h 361"/>
                <a:gd name="T50" fmla="*/ 2147483647 w 524"/>
                <a:gd name="T51" fmla="*/ 2147483647 h 361"/>
                <a:gd name="T52" fmla="*/ 2147483647 w 524"/>
                <a:gd name="T53" fmla="*/ 2147483647 h 361"/>
                <a:gd name="T54" fmla="*/ 2147483647 w 524"/>
                <a:gd name="T55" fmla="*/ 2147483647 h 361"/>
                <a:gd name="T56" fmla="*/ 2147483647 w 524"/>
                <a:gd name="T57" fmla="*/ 2147483647 h 361"/>
                <a:gd name="T58" fmla="*/ 0 w 524"/>
                <a:gd name="T59" fmla="*/ 0 h 361"/>
                <a:gd name="T60" fmla="*/ 2147483647 w 524"/>
                <a:gd name="T61" fmla="*/ 0 h 361"/>
                <a:gd name="T62" fmla="*/ 2147483647 w 524"/>
                <a:gd name="T63" fmla="*/ 0 h 361"/>
                <a:gd name="T64" fmla="*/ 2147483647 w 524"/>
                <a:gd name="T65" fmla="*/ 2147483647 h 361"/>
                <a:gd name="T66" fmla="*/ 2147483647 w 524"/>
                <a:gd name="T67" fmla="*/ 2147483647 h 361"/>
                <a:gd name="T68" fmla="*/ 2147483647 w 524"/>
                <a:gd name="T69" fmla="*/ 2147483647 h 361"/>
                <a:gd name="T70" fmla="*/ 2147483647 w 524"/>
                <a:gd name="T71" fmla="*/ 2147483647 h 361"/>
                <a:gd name="T72" fmla="*/ 2147483647 w 524"/>
                <a:gd name="T73" fmla="*/ 2147483647 h 361"/>
                <a:gd name="T74" fmla="*/ 2147483647 w 524"/>
                <a:gd name="T75" fmla="*/ 2147483647 h 361"/>
                <a:gd name="T76" fmla="*/ 2147483647 w 524"/>
                <a:gd name="T77" fmla="*/ 2147483647 h 361"/>
                <a:gd name="T78" fmla="*/ 2147483647 w 524"/>
                <a:gd name="T79" fmla="*/ 2147483647 h 361"/>
                <a:gd name="T80" fmla="*/ 2147483647 w 524"/>
                <a:gd name="T81" fmla="*/ 2147483647 h 361"/>
                <a:gd name="T82" fmla="*/ 2147483647 w 524"/>
                <a:gd name="T83" fmla="*/ 0 h 361"/>
                <a:gd name="T84" fmla="*/ 2147483647 w 52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24" h="361">
                  <a:moveTo>
                    <a:pt x="524" y="0"/>
                  </a:moveTo>
                  <a:lnTo>
                    <a:pt x="524" y="0"/>
                  </a:lnTo>
                  <a:lnTo>
                    <a:pt x="520" y="2"/>
                  </a:lnTo>
                  <a:lnTo>
                    <a:pt x="511" y="8"/>
                  </a:lnTo>
                  <a:lnTo>
                    <a:pt x="498" y="20"/>
                  </a:lnTo>
                  <a:lnTo>
                    <a:pt x="488" y="28"/>
                  </a:lnTo>
                  <a:lnTo>
                    <a:pt x="480" y="39"/>
                  </a:lnTo>
                  <a:lnTo>
                    <a:pt x="338" y="215"/>
                  </a:lnTo>
                  <a:lnTo>
                    <a:pt x="338" y="320"/>
                  </a:lnTo>
                  <a:lnTo>
                    <a:pt x="338" y="330"/>
                  </a:lnTo>
                  <a:lnTo>
                    <a:pt x="340" y="338"/>
                  </a:lnTo>
                  <a:lnTo>
                    <a:pt x="344" y="351"/>
                  </a:lnTo>
                  <a:lnTo>
                    <a:pt x="348" y="358"/>
                  </a:lnTo>
                  <a:lnTo>
                    <a:pt x="349" y="361"/>
                  </a:lnTo>
                  <a:lnTo>
                    <a:pt x="174" y="361"/>
                  </a:lnTo>
                  <a:lnTo>
                    <a:pt x="177" y="358"/>
                  </a:lnTo>
                  <a:lnTo>
                    <a:pt x="180" y="351"/>
                  </a:lnTo>
                  <a:lnTo>
                    <a:pt x="184" y="338"/>
                  </a:lnTo>
                  <a:lnTo>
                    <a:pt x="185" y="330"/>
                  </a:lnTo>
                  <a:lnTo>
                    <a:pt x="185" y="320"/>
                  </a:lnTo>
                  <a:lnTo>
                    <a:pt x="185" y="215"/>
                  </a:lnTo>
                  <a:lnTo>
                    <a:pt x="46" y="40"/>
                  </a:lnTo>
                  <a:lnTo>
                    <a:pt x="36" y="30"/>
                  </a:lnTo>
                  <a:lnTo>
                    <a:pt x="28" y="21"/>
                  </a:lnTo>
                  <a:lnTo>
                    <a:pt x="13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178" y="0"/>
                  </a:lnTo>
                  <a:lnTo>
                    <a:pt x="182" y="13"/>
                  </a:lnTo>
                  <a:lnTo>
                    <a:pt x="190" y="27"/>
                  </a:lnTo>
                  <a:lnTo>
                    <a:pt x="202" y="46"/>
                  </a:lnTo>
                  <a:lnTo>
                    <a:pt x="261" y="137"/>
                  </a:lnTo>
                  <a:lnTo>
                    <a:pt x="263" y="137"/>
                  </a:lnTo>
                  <a:lnTo>
                    <a:pt x="323" y="46"/>
                  </a:lnTo>
                  <a:lnTo>
                    <a:pt x="334" y="27"/>
                  </a:lnTo>
                  <a:lnTo>
                    <a:pt x="341" y="13"/>
                  </a:lnTo>
                  <a:lnTo>
                    <a:pt x="347" y="0"/>
                  </a:lnTo>
                  <a:lnTo>
                    <a:pt x="5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1ED173FE-19B7-4DB3-A605-FCA8017FF2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5219" y="2848018"/>
              <a:ext cx="282248" cy="237166"/>
            </a:xfrm>
            <a:custGeom>
              <a:avLst/>
              <a:gdLst>
                <a:gd name="T0" fmla="*/ 0 w 431"/>
                <a:gd name="T1" fmla="*/ 0 h 361"/>
                <a:gd name="T2" fmla="*/ 2147483647 w 431"/>
                <a:gd name="T3" fmla="*/ 2147483647 h 361"/>
                <a:gd name="T4" fmla="*/ 2147483647 w 431"/>
                <a:gd name="T5" fmla="*/ 2147483647 h 361"/>
                <a:gd name="T6" fmla="*/ 2147483647 w 431"/>
                <a:gd name="T7" fmla="*/ 2147483647 h 361"/>
                <a:gd name="T8" fmla="*/ 2147483647 w 431"/>
                <a:gd name="T9" fmla="*/ 2147483647 h 361"/>
                <a:gd name="T10" fmla="*/ 2147483647 w 431"/>
                <a:gd name="T11" fmla="*/ 2147483647 h 361"/>
                <a:gd name="T12" fmla="*/ 2147483647 w 431"/>
                <a:gd name="T13" fmla="*/ 2147483647 h 361"/>
                <a:gd name="T14" fmla="*/ 0 w 431"/>
                <a:gd name="T15" fmla="*/ 2147483647 h 361"/>
                <a:gd name="T16" fmla="*/ 2147483647 w 431"/>
                <a:gd name="T17" fmla="*/ 2147483647 h 361"/>
                <a:gd name="T18" fmla="*/ 2147483647 w 431"/>
                <a:gd name="T19" fmla="*/ 2147483647 h 361"/>
                <a:gd name="T20" fmla="*/ 2147483647 w 431"/>
                <a:gd name="T21" fmla="*/ 2147483647 h 361"/>
                <a:gd name="T22" fmla="*/ 2147483647 w 431"/>
                <a:gd name="T23" fmla="*/ 2147483647 h 361"/>
                <a:gd name="T24" fmla="*/ 2147483647 w 431"/>
                <a:gd name="T25" fmla="*/ 2147483647 h 361"/>
                <a:gd name="T26" fmla="*/ 2147483647 w 431"/>
                <a:gd name="T27" fmla="*/ 2147483647 h 361"/>
                <a:gd name="T28" fmla="*/ 2147483647 w 431"/>
                <a:gd name="T29" fmla="*/ 2147483647 h 361"/>
                <a:gd name="T30" fmla="*/ 2147483647 w 431"/>
                <a:gd name="T31" fmla="*/ 2147483647 h 361"/>
                <a:gd name="T32" fmla="*/ 2147483647 w 431"/>
                <a:gd name="T33" fmla="*/ 2147483647 h 361"/>
                <a:gd name="T34" fmla="*/ 2147483647 w 431"/>
                <a:gd name="T35" fmla="*/ 2147483647 h 361"/>
                <a:gd name="T36" fmla="*/ 2147483647 w 431"/>
                <a:gd name="T37" fmla="*/ 2147483647 h 361"/>
                <a:gd name="T38" fmla="*/ 2147483647 w 431"/>
                <a:gd name="T39" fmla="*/ 2147483647 h 361"/>
                <a:gd name="T40" fmla="*/ 2147483647 w 431"/>
                <a:gd name="T41" fmla="*/ 2147483647 h 361"/>
                <a:gd name="T42" fmla="*/ 2147483647 w 431"/>
                <a:gd name="T43" fmla="*/ 2147483647 h 361"/>
                <a:gd name="T44" fmla="*/ 2147483647 w 431"/>
                <a:gd name="T45" fmla="*/ 2147483647 h 361"/>
                <a:gd name="T46" fmla="*/ 2147483647 w 431"/>
                <a:gd name="T47" fmla="*/ 2147483647 h 361"/>
                <a:gd name="T48" fmla="*/ 2147483647 w 431"/>
                <a:gd name="T49" fmla="*/ 2147483647 h 361"/>
                <a:gd name="T50" fmla="*/ 2147483647 w 431"/>
                <a:gd name="T51" fmla="*/ 2147483647 h 361"/>
                <a:gd name="T52" fmla="*/ 2147483647 w 431"/>
                <a:gd name="T53" fmla="*/ 2147483647 h 361"/>
                <a:gd name="T54" fmla="*/ 2147483647 w 431"/>
                <a:gd name="T55" fmla="*/ 2147483647 h 361"/>
                <a:gd name="T56" fmla="*/ 2147483647 w 431"/>
                <a:gd name="T57" fmla="*/ 2147483647 h 361"/>
                <a:gd name="T58" fmla="*/ 2147483647 w 431"/>
                <a:gd name="T59" fmla="*/ 2147483647 h 361"/>
                <a:gd name="T60" fmla="*/ 2147483647 w 431"/>
                <a:gd name="T61" fmla="*/ 2147483647 h 361"/>
                <a:gd name="T62" fmla="*/ 2147483647 w 431"/>
                <a:gd name="T63" fmla="*/ 2147483647 h 361"/>
                <a:gd name="T64" fmla="*/ 2147483647 w 431"/>
                <a:gd name="T65" fmla="*/ 2147483647 h 361"/>
                <a:gd name="T66" fmla="*/ 2147483647 w 431"/>
                <a:gd name="T67" fmla="*/ 2147483647 h 361"/>
                <a:gd name="T68" fmla="*/ 2147483647 w 431"/>
                <a:gd name="T69" fmla="*/ 2147483647 h 361"/>
                <a:gd name="T70" fmla="*/ 2147483647 w 431"/>
                <a:gd name="T71" fmla="*/ 2147483647 h 361"/>
                <a:gd name="T72" fmla="*/ 2147483647 w 431"/>
                <a:gd name="T73" fmla="*/ 2147483647 h 361"/>
                <a:gd name="T74" fmla="*/ 2147483647 w 431"/>
                <a:gd name="T75" fmla="*/ 2147483647 h 361"/>
                <a:gd name="T76" fmla="*/ 2147483647 w 431"/>
                <a:gd name="T77" fmla="*/ 2147483647 h 361"/>
                <a:gd name="T78" fmla="*/ 2147483647 w 431"/>
                <a:gd name="T79" fmla="*/ 2147483647 h 3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31" h="361">
                  <a:moveTo>
                    <a:pt x="291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11"/>
                  </a:lnTo>
                  <a:lnTo>
                    <a:pt x="9" y="23"/>
                  </a:lnTo>
                  <a:lnTo>
                    <a:pt x="10" y="31"/>
                  </a:lnTo>
                  <a:lnTo>
                    <a:pt x="11" y="40"/>
                  </a:lnTo>
                  <a:lnTo>
                    <a:pt x="11" y="320"/>
                  </a:lnTo>
                  <a:lnTo>
                    <a:pt x="10" y="330"/>
                  </a:lnTo>
                  <a:lnTo>
                    <a:pt x="9" y="338"/>
                  </a:lnTo>
                  <a:lnTo>
                    <a:pt x="8" y="345"/>
                  </a:lnTo>
                  <a:lnTo>
                    <a:pt x="5" y="351"/>
                  </a:lnTo>
                  <a:lnTo>
                    <a:pt x="2" y="358"/>
                  </a:lnTo>
                  <a:lnTo>
                    <a:pt x="0" y="361"/>
                  </a:lnTo>
                  <a:lnTo>
                    <a:pt x="174" y="361"/>
                  </a:lnTo>
                  <a:lnTo>
                    <a:pt x="173" y="358"/>
                  </a:lnTo>
                  <a:lnTo>
                    <a:pt x="170" y="351"/>
                  </a:lnTo>
                  <a:lnTo>
                    <a:pt x="166" y="338"/>
                  </a:lnTo>
                  <a:lnTo>
                    <a:pt x="165" y="330"/>
                  </a:lnTo>
                  <a:lnTo>
                    <a:pt x="164" y="320"/>
                  </a:lnTo>
                  <a:lnTo>
                    <a:pt x="164" y="233"/>
                  </a:lnTo>
                  <a:lnTo>
                    <a:pt x="291" y="233"/>
                  </a:lnTo>
                  <a:lnTo>
                    <a:pt x="305" y="232"/>
                  </a:lnTo>
                  <a:lnTo>
                    <a:pt x="320" y="231"/>
                  </a:lnTo>
                  <a:lnTo>
                    <a:pt x="334" y="228"/>
                  </a:lnTo>
                  <a:lnTo>
                    <a:pt x="347" y="225"/>
                  </a:lnTo>
                  <a:lnTo>
                    <a:pt x="359" y="221"/>
                  </a:lnTo>
                  <a:lnTo>
                    <a:pt x="371" y="217"/>
                  </a:lnTo>
                  <a:lnTo>
                    <a:pt x="381" y="211"/>
                  </a:lnTo>
                  <a:lnTo>
                    <a:pt x="391" y="203"/>
                  </a:lnTo>
                  <a:lnTo>
                    <a:pt x="401" y="195"/>
                  </a:lnTo>
                  <a:lnTo>
                    <a:pt x="408" y="187"/>
                  </a:lnTo>
                  <a:lnTo>
                    <a:pt x="415" y="177"/>
                  </a:lnTo>
                  <a:lnTo>
                    <a:pt x="421" y="167"/>
                  </a:lnTo>
                  <a:lnTo>
                    <a:pt x="426" y="156"/>
                  </a:lnTo>
                  <a:lnTo>
                    <a:pt x="429" y="144"/>
                  </a:lnTo>
                  <a:lnTo>
                    <a:pt x="430" y="131"/>
                  </a:lnTo>
                  <a:lnTo>
                    <a:pt x="431" y="117"/>
                  </a:lnTo>
                  <a:lnTo>
                    <a:pt x="430" y="103"/>
                  </a:lnTo>
                  <a:lnTo>
                    <a:pt x="429" y="90"/>
                  </a:lnTo>
                  <a:lnTo>
                    <a:pt x="426" y="78"/>
                  </a:lnTo>
                  <a:lnTo>
                    <a:pt x="421" y="67"/>
                  </a:lnTo>
                  <a:lnTo>
                    <a:pt x="415" y="57"/>
                  </a:lnTo>
                  <a:lnTo>
                    <a:pt x="409" y="48"/>
                  </a:lnTo>
                  <a:lnTo>
                    <a:pt x="401" y="38"/>
                  </a:lnTo>
                  <a:lnTo>
                    <a:pt x="392" y="31"/>
                  </a:lnTo>
                  <a:lnTo>
                    <a:pt x="383" y="24"/>
                  </a:lnTo>
                  <a:lnTo>
                    <a:pt x="372" y="18"/>
                  </a:lnTo>
                  <a:lnTo>
                    <a:pt x="360" y="12"/>
                  </a:lnTo>
                  <a:lnTo>
                    <a:pt x="347" y="8"/>
                  </a:lnTo>
                  <a:lnTo>
                    <a:pt x="334" y="5"/>
                  </a:lnTo>
                  <a:lnTo>
                    <a:pt x="321" y="2"/>
                  </a:lnTo>
                  <a:lnTo>
                    <a:pt x="305" y="1"/>
                  </a:lnTo>
                  <a:lnTo>
                    <a:pt x="291" y="0"/>
                  </a:lnTo>
                  <a:close/>
                  <a:moveTo>
                    <a:pt x="214" y="168"/>
                  </a:moveTo>
                  <a:lnTo>
                    <a:pt x="165" y="168"/>
                  </a:lnTo>
                  <a:lnTo>
                    <a:pt x="165" y="68"/>
                  </a:lnTo>
                  <a:lnTo>
                    <a:pt x="214" y="68"/>
                  </a:lnTo>
                  <a:lnTo>
                    <a:pt x="227" y="68"/>
                  </a:lnTo>
                  <a:lnTo>
                    <a:pt x="239" y="70"/>
                  </a:lnTo>
                  <a:lnTo>
                    <a:pt x="249" y="74"/>
                  </a:lnTo>
                  <a:lnTo>
                    <a:pt x="259" y="78"/>
                  </a:lnTo>
                  <a:lnTo>
                    <a:pt x="267" y="86"/>
                  </a:lnTo>
                  <a:lnTo>
                    <a:pt x="273" y="94"/>
                  </a:lnTo>
                  <a:lnTo>
                    <a:pt x="277" y="105"/>
                  </a:lnTo>
                  <a:lnTo>
                    <a:pt x="278" y="117"/>
                  </a:lnTo>
                  <a:lnTo>
                    <a:pt x="277" y="130"/>
                  </a:lnTo>
                  <a:lnTo>
                    <a:pt x="272" y="140"/>
                  </a:lnTo>
                  <a:lnTo>
                    <a:pt x="266" y="149"/>
                  </a:lnTo>
                  <a:lnTo>
                    <a:pt x="259" y="156"/>
                  </a:lnTo>
                  <a:lnTo>
                    <a:pt x="249" y="161"/>
                  </a:lnTo>
                  <a:lnTo>
                    <a:pt x="239" y="164"/>
                  </a:lnTo>
                  <a:lnTo>
                    <a:pt x="227" y="167"/>
                  </a:lnTo>
                  <a:lnTo>
                    <a:pt x="214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F7E6E233-C55D-4F5D-AADA-C56D5F45B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548" y="2848018"/>
              <a:ext cx="248927" cy="237166"/>
            </a:xfrm>
            <a:custGeom>
              <a:avLst/>
              <a:gdLst>
                <a:gd name="T0" fmla="*/ 2147483647 w 380"/>
                <a:gd name="T1" fmla="*/ 2147483647 h 361"/>
                <a:gd name="T2" fmla="*/ 2147483647 w 380"/>
                <a:gd name="T3" fmla="*/ 2147483647 h 361"/>
                <a:gd name="T4" fmla="*/ 2147483647 w 380"/>
                <a:gd name="T5" fmla="*/ 2147483647 h 361"/>
                <a:gd name="T6" fmla="*/ 2147483647 w 380"/>
                <a:gd name="T7" fmla="*/ 2147483647 h 361"/>
                <a:gd name="T8" fmla="*/ 2147483647 w 380"/>
                <a:gd name="T9" fmla="*/ 2147483647 h 361"/>
                <a:gd name="T10" fmla="*/ 2147483647 w 380"/>
                <a:gd name="T11" fmla="*/ 2147483647 h 361"/>
                <a:gd name="T12" fmla="*/ 2147483647 w 380"/>
                <a:gd name="T13" fmla="*/ 2147483647 h 361"/>
                <a:gd name="T14" fmla="*/ 2147483647 w 380"/>
                <a:gd name="T15" fmla="*/ 2147483647 h 361"/>
                <a:gd name="T16" fmla="*/ 2147483647 w 380"/>
                <a:gd name="T17" fmla="*/ 2147483647 h 361"/>
                <a:gd name="T18" fmla="*/ 2147483647 w 380"/>
                <a:gd name="T19" fmla="*/ 2147483647 h 361"/>
                <a:gd name="T20" fmla="*/ 2147483647 w 380"/>
                <a:gd name="T21" fmla="*/ 2147483647 h 361"/>
                <a:gd name="T22" fmla="*/ 2147483647 w 380"/>
                <a:gd name="T23" fmla="*/ 2147483647 h 361"/>
                <a:gd name="T24" fmla="*/ 2147483647 w 380"/>
                <a:gd name="T25" fmla="*/ 2147483647 h 361"/>
                <a:gd name="T26" fmla="*/ 2147483647 w 380"/>
                <a:gd name="T27" fmla="*/ 2147483647 h 361"/>
                <a:gd name="T28" fmla="*/ 2147483647 w 380"/>
                <a:gd name="T29" fmla="*/ 2147483647 h 361"/>
                <a:gd name="T30" fmla="*/ 2147483647 w 380"/>
                <a:gd name="T31" fmla="*/ 2147483647 h 361"/>
                <a:gd name="T32" fmla="*/ 2147483647 w 380"/>
                <a:gd name="T33" fmla="*/ 2147483647 h 361"/>
                <a:gd name="T34" fmla="*/ 2147483647 w 380"/>
                <a:gd name="T35" fmla="*/ 2147483647 h 361"/>
                <a:gd name="T36" fmla="*/ 2147483647 w 380"/>
                <a:gd name="T37" fmla="*/ 2147483647 h 361"/>
                <a:gd name="T38" fmla="*/ 2147483647 w 380"/>
                <a:gd name="T39" fmla="*/ 2147483647 h 361"/>
                <a:gd name="T40" fmla="*/ 2147483647 w 380"/>
                <a:gd name="T41" fmla="*/ 2147483647 h 361"/>
                <a:gd name="T42" fmla="*/ 2147483647 w 380"/>
                <a:gd name="T43" fmla="*/ 2147483647 h 361"/>
                <a:gd name="T44" fmla="*/ 2147483647 w 380"/>
                <a:gd name="T45" fmla="*/ 2147483647 h 361"/>
                <a:gd name="T46" fmla="*/ 2147483647 w 380"/>
                <a:gd name="T47" fmla="*/ 2147483647 h 361"/>
                <a:gd name="T48" fmla="*/ 2147483647 w 380"/>
                <a:gd name="T49" fmla="*/ 2147483647 h 361"/>
                <a:gd name="T50" fmla="*/ 2147483647 w 380"/>
                <a:gd name="T51" fmla="*/ 2147483647 h 361"/>
                <a:gd name="T52" fmla="*/ 2147483647 w 380"/>
                <a:gd name="T53" fmla="*/ 2147483647 h 361"/>
                <a:gd name="T54" fmla="*/ 2147483647 w 380"/>
                <a:gd name="T55" fmla="*/ 2147483647 h 361"/>
                <a:gd name="T56" fmla="*/ 0 w 380"/>
                <a:gd name="T57" fmla="*/ 2147483647 h 361"/>
                <a:gd name="T58" fmla="*/ 0 w 380"/>
                <a:gd name="T59" fmla="*/ 2147483647 h 361"/>
                <a:gd name="T60" fmla="*/ 2147483647 w 380"/>
                <a:gd name="T61" fmla="*/ 2147483647 h 361"/>
                <a:gd name="T62" fmla="*/ 2147483647 w 380"/>
                <a:gd name="T63" fmla="*/ 2147483647 h 361"/>
                <a:gd name="T64" fmla="*/ 2147483647 w 380"/>
                <a:gd name="T65" fmla="*/ 2147483647 h 361"/>
                <a:gd name="T66" fmla="*/ 2147483647 w 380"/>
                <a:gd name="T67" fmla="*/ 2147483647 h 361"/>
                <a:gd name="T68" fmla="*/ 2147483647 w 380"/>
                <a:gd name="T69" fmla="*/ 2147483647 h 361"/>
                <a:gd name="T70" fmla="*/ 2147483647 w 380"/>
                <a:gd name="T71" fmla="*/ 2147483647 h 361"/>
                <a:gd name="T72" fmla="*/ 2147483647 w 380"/>
                <a:gd name="T73" fmla="*/ 2147483647 h 361"/>
                <a:gd name="T74" fmla="*/ 2147483647 w 380"/>
                <a:gd name="T75" fmla="*/ 2147483647 h 361"/>
                <a:gd name="T76" fmla="*/ 2147483647 w 380"/>
                <a:gd name="T77" fmla="*/ 2147483647 h 361"/>
                <a:gd name="T78" fmla="*/ 2147483647 w 380"/>
                <a:gd name="T79" fmla="*/ 2147483647 h 361"/>
                <a:gd name="T80" fmla="*/ 2147483647 w 380"/>
                <a:gd name="T81" fmla="*/ 2147483647 h 361"/>
                <a:gd name="T82" fmla="*/ 2147483647 w 380"/>
                <a:gd name="T83" fmla="*/ 2147483647 h 361"/>
                <a:gd name="T84" fmla="*/ 0 w 380"/>
                <a:gd name="T85" fmla="*/ 0 h 361"/>
                <a:gd name="T86" fmla="*/ 2147483647 w 380"/>
                <a:gd name="T87" fmla="*/ 0 h 361"/>
                <a:gd name="T88" fmla="*/ 2147483647 w 380"/>
                <a:gd name="T89" fmla="*/ 2147483647 h 36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80" h="361">
                  <a:moveTo>
                    <a:pt x="380" y="84"/>
                  </a:moveTo>
                  <a:lnTo>
                    <a:pt x="380" y="84"/>
                  </a:lnTo>
                  <a:lnTo>
                    <a:pt x="378" y="83"/>
                  </a:lnTo>
                  <a:lnTo>
                    <a:pt x="370" y="80"/>
                  </a:lnTo>
                  <a:lnTo>
                    <a:pt x="355" y="76"/>
                  </a:lnTo>
                  <a:lnTo>
                    <a:pt x="347" y="75"/>
                  </a:lnTo>
                  <a:lnTo>
                    <a:pt x="338" y="75"/>
                  </a:lnTo>
                  <a:lnTo>
                    <a:pt x="164" y="75"/>
                  </a:lnTo>
                  <a:lnTo>
                    <a:pt x="164" y="161"/>
                  </a:lnTo>
                  <a:lnTo>
                    <a:pt x="303" y="161"/>
                  </a:lnTo>
                  <a:lnTo>
                    <a:pt x="322" y="161"/>
                  </a:lnTo>
                  <a:lnTo>
                    <a:pt x="336" y="158"/>
                  </a:lnTo>
                  <a:lnTo>
                    <a:pt x="350" y="155"/>
                  </a:lnTo>
                  <a:lnTo>
                    <a:pt x="350" y="240"/>
                  </a:lnTo>
                  <a:lnTo>
                    <a:pt x="346" y="239"/>
                  </a:lnTo>
                  <a:lnTo>
                    <a:pt x="336" y="237"/>
                  </a:lnTo>
                  <a:lnTo>
                    <a:pt x="322" y="234"/>
                  </a:lnTo>
                  <a:lnTo>
                    <a:pt x="303" y="233"/>
                  </a:lnTo>
                  <a:lnTo>
                    <a:pt x="164" y="233"/>
                  </a:lnTo>
                  <a:lnTo>
                    <a:pt x="164" y="321"/>
                  </a:lnTo>
                  <a:lnTo>
                    <a:pt x="164" y="331"/>
                  </a:lnTo>
                  <a:lnTo>
                    <a:pt x="165" y="338"/>
                  </a:lnTo>
                  <a:lnTo>
                    <a:pt x="169" y="351"/>
                  </a:lnTo>
                  <a:lnTo>
                    <a:pt x="172" y="358"/>
                  </a:lnTo>
                  <a:lnTo>
                    <a:pt x="173" y="361"/>
                  </a:lnTo>
                  <a:lnTo>
                    <a:pt x="0" y="361"/>
                  </a:lnTo>
                  <a:lnTo>
                    <a:pt x="1" y="358"/>
                  </a:lnTo>
                  <a:lnTo>
                    <a:pt x="4" y="351"/>
                  </a:lnTo>
                  <a:lnTo>
                    <a:pt x="8" y="338"/>
                  </a:lnTo>
                  <a:lnTo>
                    <a:pt x="9" y="331"/>
                  </a:lnTo>
                  <a:lnTo>
                    <a:pt x="10" y="321"/>
                  </a:lnTo>
                  <a:lnTo>
                    <a:pt x="10" y="40"/>
                  </a:lnTo>
                  <a:lnTo>
                    <a:pt x="9" y="31"/>
                  </a:lnTo>
                  <a:lnTo>
                    <a:pt x="8" y="23"/>
                  </a:lnTo>
                  <a:lnTo>
                    <a:pt x="7" y="15"/>
                  </a:lnTo>
                  <a:lnTo>
                    <a:pt x="4" y="9"/>
                  </a:lnTo>
                  <a:lnTo>
                    <a:pt x="1" y="2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9" name="Globo: flecha izquierda 28">
            <a:extLst>
              <a:ext uri="{FF2B5EF4-FFF2-40B4-BE49-F238E27FC236}">
                <a16:creationId xmlns:a16="http://schemas.microsoft.com/office/drawing/2014/main" id="{39EFB947-62D6-4A2C-B0AB-61ECDC1AA797}"/>
              </a:ext>
            </a:extLst>
          </p:cNvPr>
          <p:cNvSpPr/>
          <p:nvPr/>
        </p:nvSpPr>
        <p:spPr>
          <a:xfrm>
            <a:off x="779646" y="2134670"/>
            <a:ext cx="1982804" cy="644893"/>
          </a:xfrm>
          <a:prstGeom prst="leftArrowCallout">
            <a:avLst>
              <a:gd name="adj1" fmla="val 22015"/>
              <a:gd name="adj2" fmla="val 25000"/>
              <a:gd name="adj3" fmla="val 32463"/>
              <a:gd name="adj4" fmla="val 8221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t" anchorCtr="0"/>
          <a:lstStyle/>
          <a:p>
            <a:r>
              <a:rPr lang="es-ES" sz="1000">
                <a:solidFill>
                  <a:schemeClr val="tx1"/>
                </a:solidFill>
              </a:rPr>
              <a:t>May-15: Piloto GBK-II</a:t>
            </a:r>
          </a:p>
          <a:p>
            <a:r>
              <a:rPr lang="es-ES" sz="1000">
                <a:solidFill>
                  <a:schemeClr val="tx1"/>
                </a:solidFill>
              </a:rPr>
              <a:t>Ago-16: Piloto DB</a:t>
            </a:r>
          </a:p>
          <a:p>
            <a:r>
              <a:rPr lang="es-ES" sz="1000">
                <a:solidFill>
                  <a:schemeClr val="tx1"/>
                </a:solidFill>
              </a:rPr>
              <a:t>Nov-17: Adquisición Datos Los Perales Centro</a:t>
            </a:r>
          </a:p>
          <a:p>
            <a:endParaRPr lang="es-ES" sz="1000">
              <a:solidFill>
                <a:schemeClr val="tx1"/>
              </a:solidFill>
            </a:endParaRPr>
          </a:p>
          <a:p>
            <a:endParaRPr lang="es-ES" sz="1000">
              <a:solidFill>
                <a:schemeClr val="tx1"/>
              </a:solidFill>
            </a:endParaRPr>
          </a:p>
          <a:p>
            <a:endParaRPr lang="es-ES" sz="1000">
              <a:solidFill>
                <a:schemeClr val="tx1"/>
              </a:solidFill>
            </a:endParaRPr>
          </a:p>
          <a:p>
            <a:endParaRPr lang="es-ES" sz="1000">
              <a:solidFill>
                <a:schemeClr val="tx1"/>
              </a:solidFill>
            </a:endParaRPr>
          </a:p>
          <a:p>
            <a:endParaRPr lang="es-AR" sz="1000">
              <a:solidFill>
                <a:schemeClr val="tx1"/>
              </a:solidFill>
            </a:endParaRPr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A2EFEFA8-5A7F-4263-902E-D6B9C84675DC}"/>
              </a:ext>
            </a:extLst>
          </p:cNvPr>
          <p:cNvGrpSpPr/>
          <p:nvPr/>
        </p:nvGrpSpPr>
        <p:grpSpPr>
          <a:xfrm>
            <a:off x="1393055" y="1549134"/>
            <a:ext cx="1723926" cy="546150"/>
            <a:chOff x="1393055" y="1002632"/>
            <a:chExt cx="1723926" cy="546150"/>
          </a:xfrm>
        </p:grpSpPr>
        <p:sp>
          <p:nvSpPr>
            <p:cNvPr id="24" name="Rombo 23">
              <a:extLst>
                <a:ext uri="{FF2B5EF4-FFF2-40B4-BE49-F238E27FC236}">
                  <a16:creationId xmlns:a16="http://schemas.microsoft.com/office/drawing/2014/main" id="{ACA591AD-6DA3-45AB-9BF1-EE2A7E5304D7}"/>
                </a:ext>
              </a:extLst>
            </p:cNvPr>
            <p:cNvSpPr/>
            <p:nvPr/>
          </p:nvSpPr>
          <p:spPr>
            <a:xfrm>
              <a:off x="1393055" y="1404782"/>
              <a:ext cx="144000" cy="144000"/>
            </a:xfrm>
            <a:prstGeom prst="diamond">
              <a:avLst/>
            </a:prstGeom>
            <a:solidFill>
              <a:srgbClr val="FF54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endParaRPr lang="es-AR"/>
            </a:p>
          </p:txBody>
        </p:sp>
        <p:sp>
          <p:nvSpPr>
            <p:cNvPr id="40" name="Globo: línea doblada con barra de énfasis 39">
              <a:extLst>
                <a:ext uri="{FF2B5EF4-FFF2-40B4-BE49-F238E27FC236}">
                  <a16:creationId xmlns:a16="http://schemas.microsoft.com/office/drawing/2014/main" id="{0AC93312-6A8B-4B8B-B11E-759917981893}"/>
                </a:ext>
              </a:extLst>
            </p:cNvPr>
            <p:cNvSpPr/>
            <p:nvPr/>
          </p:nvSpPr>
          <p:spPr>
            <a:xfrm>
              <a:off x="1894573" y="1002632"/>
              <a:ext cx="1222408" cy="328861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17712"/>
                <a:gd name="adj6" fmla="val -3375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bIns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>
                  <a:solidFill>
                    <a:schemeClr val="tx1"/>
                  </a:solidFill>
                </a:rPr>
                <a:t>Compra PIU</a:t>
              </a:r>
              <a:br>
                <a:rPr lang="es-ES" sz="1050">
                  <a:solidFill>
                    <a:schemeClr val="tx1"/>
                  </a:solidFill>
                </a:rPr>
              </a:br>
              <a:r>
                <a:rPr lang="es-ES" sz="1050">
                  <a:solidFill>
                    <a:schemeClr val="tx1"/>
                  </a:solidFill>
                </a:rPr>
                <a:t>1 a 10</a:t>
              </a:r>
              <a:endParaRPr lang="es-AR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41717EF5-B7E6-46ED-95D5-5F5AF189C22C}"/>
              </a:ext>
            </a:extLst>
          </p:cNvPr>
          <p:cNvGrpSpPr/>
          <p:nvPr/>
        </p:nvGrpSpPr>
        <p:grpSpPr>
          <a:xfrm>
            <a:off x="10600781" y="1478518"/>
            <a:ext cx="1591219" cy="559669"/>
            <a:chOff x="10600781" y="932016"/>
            <a:chExt cx="1591219" cy="559669"/>
          </a:xfrm>
        </p:grpSpPr>
        <p:sp>
          <p:nvSpPr>
            <p:cNvPr id="17" name="Rombo 16">
              <a:extLst>
                <a:ext uri="{FF2B5EF4-FFF2-40B4-BE49-F238E27FC236}">
                  <a16:creationId xmlns:a16="http://schemas.microsoft.com/office/drawing/2014/main" id="{C9C692F9-CEE1-4C8A-B473-DE1C3EF50FF1}"/>
                </a:ext>
              </a:extLst>
            </p:cNvPr>
            <p:cNvSpPr/>
            <p:nvPr/>
          </p:nvSpPr>
          <p:spPr>
            <a:xfrm>
              <a:off x="10600781" y="1203685"/>
              <a:ext cx="288000" cy="288000"/>
            </a:xfrm>
            <a:prstGeom prst="diamond">
              <a:avLst/>
            </a:prstGeom>
            <a:solidFill>
              <a:srgbClr val="00DF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endParaRPr lang="es-AR"/>
            </a:p>
          </p:txBody>
        </p:sp>
        <p:sp>
          <p:nvSpPr>
            <p:cNvPr id="41" name="Globo: línea doblada con barra de énfasis 40">
              <a:extLst>
                <a:ext uri="{FF2B5EF4-FFF2-40B4-BE49-F238E27FC236}">
                  <a16:creationId xmlns:a16="http://schemas.microsoft.com/office/drawing/2014/main" id="{AEA26A21-1710-4E95-A078-562AC73AE65B}"/>
                </a:ext>
              </a:extLst>
            </p:cNvPr>
            <p:cNvSpPr/>
            <p:nvPr/>
          </p:nvSpPr>
          <p:spPr>
            <a:xfrm>
              <a:off x="10982426" y="932016"/>
              <a:ext cx="1209574" cy="280735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70836"/>
                <a:gd name="adj6" fmla="val -1986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bIns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ES" sz="1050">
                  <a:solidFill>
                    <a:schemeClr val="tx1"/>
                  </a:solidFill>
                </a:rPr>
                <a:t>Masificación CHUS (13-14-19-20)</a:t>
              </a:r>
              <a:endParaRPr lang="es-AR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92329709-C756-4F08-A454-F2BD732E6930}"/>
              </a:ext>
            </a:extLst>
          </p:cNvPr>
          <p:cNvGrpSpPr/>
          <p:nvPr/>
        </p:nvGrpSpPr>
        <p:grpSpPr>
          <a:xfrm>
            <a:off x="4559767" y="1525874"/>
            <a:ext cx="1759754" cy="579035"/>
            <a:chOff x="4559767" y="979372"/>
            <a:chExt cx="1759754" cy="579035"/>
          </a:xfrm>
        </p:grpSpPr>
        <p:sp>
          <p:nvSpPr>
            <p:cNvPr id="23" name="Rombo 22">
              <a:extLst>
                <a:ext uri="{FF2B5EF4-FFF2-40B4-BE49-F238E27FC236}">
                  <a16:creationId xmlns:a16="http://schemas.microsoft.com/office/drawing/2014/main" id="{C65021CF-BC88-46EE-B9D5-60468C764993}"/>
                </a:ext>
              </a:extLst>
            </p:cNvPr>
            <p:cNvSpPr/>
            <p:nvPr/>
          </p:nvSpPr>
          <p:spPr>
            <a:xfrm>
              <a:off x="4559767" y="1414407"/>
              <a:ext cx="144000" cy="144000"/>
            </a:xfrm>
            <a:prstGeom prst="diamond">
              <a:avLst/>
            </a:prstGeom>
            <a:solidFill>
              <a:srgbClr val="00DF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endParaRPr lang="es-AR"/>
            </a:p>
          </p:txBody>
        </p:sp>
        <p:sp>
          <p:nvSpPr>
            <p:cNvPr id="42" name="Globo: línea doblada con barra de énfasis 41">
              <a:extLst>
                <a:ext uri="{FF2B5EF4-FFF2-40B4-BE49-F238E27FC236}">
                  <a16:creationId xmlns:a16="http://schemas.microsoft.com/office/drawing/2014/main" id="{F4637168-D7DE-4EC8-A8EC-A441A483171C}"/>
                </a:ext>
              </a:extLst>
            </p:cNvPr>
            <p:cNvSpPr/>
            <p:nvPr/>
          </p:nvSpPr>
          <p:spPr>
            <a:xfrm>
              <a:off x="5097113" y="979372"/>
              <a:ext cx="1222408" cy="271110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63807"/>
                <a:gd name="adj6" fmla="val -3535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bIns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>
                  <a:solidFill>
                    <a:schemeClr val="tx1"/>
                  </a:solidFill>
                </a:rPr>
                <a:t>Piloto DBE</a:t>
              </a:r>
            </a:p>
            <a:p>
              <a:r>
                <a:rPr lang="es-ES" sz="1050">
                  <a:solidFill>
                    <a:schemeClr val="tx1"/>
                  </a:solidFill>
                </a:rPr>
                <a:t>(1)</a:t>
              </a:r>
              <a:endParaRPr lang="es-AR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D4E00388-A781-483A-AB27-5991768AC091}"/>
              </a:ext>
            </a:extLst>
          </p:cNvPr>
          <p:cNvGrpSpPr/>
          <p:nvPr/>
        </p:nvGrpSpPr>
        <p:grpSpPr>
          <a:xfrm>
            <a:off x="4705611" y="1609827"/>
            <a:ext cx="2499434" cy="487338"/>
            <a:chOff x="4705611" y="1063325"/>
            <a:chExt cx="2499434" cy="487338"/>
          </a:xfrm>
        </p:grpSpPr>
        <p:sp>
          <p:nvSpPr>
            <p:cNvPr id="18" name="Rombo 17">
              <a:extLst>
                <a:ext uri="{FF2B5EF4-FFF2-40B4-BE49-F238E27FC236}">
                  <a16:creationId xmlns:a16="http://schemas.microsoft.com/office/drawing/2014/main" id="{BD2B7057-640D-4BE3-A341-1873952468B1}"/>
                </a:ext>
              </a:extLst>
            </p:cNvPr>
            <p:cNvSpPr/>
            <p:nvPr/>
          </p:nvSpPr>
          <p:spPr>
            <a:xfrm>
              <a:off x="4705611" y="1406663"/>
              <a:ext cx="144000" cy="144000"/>
            </a:xfrm>
            <a:prstGeom prst="diamond">
              <a:avLst/>
            </a:prstGeom>
            <a:solidFill>
              <a:srgbClr val="244A8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endParaRPr lang="es-AR"/>
            </a:p>
          </p:txBody>
        </p:sp>
        <p:sp>
          <p:nvSpPr>
            <p:cNvPr id="43" name="Globo: línea doblada con barra de énfasis 42">
              <a:extLst>
                <a:ext uri="{FF2B5EF4-FFF2-40B4-BE49-F238E27FC236}">
                  <a16:creationId xmlns:a16="http://schemas.microsoft.com/office/drawing/2014/main" id="{D629D95D-FA85-41BE-9688-A515389F24AD}"/>
                </a:ext>
              </a:extLst>
            </p:cNvPr>
            <p:cNvSpPr/>
            <p:nvPr/>
          </p:nvSpPr>
          <p:spPr>
            <a:xfrm>
              <a:off x="5982637" y="1063325"/>
              <a:ext cx="1222408" cy="202130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84298"/>
                <a:gd name="adj6" fmla="val -9045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bIns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>
                  <a:solidFill>
                    <a:schemeClr val="tx1"/>
                  </a:solidFill>
                </a:rPr>
                <a:t>Pilotos LPC</a:t>
              </a:r>
            </a:p>
            <a:p>
              <a:r>
                <a:rPr lang="es-ES" sz="1050">
                  <a:solidFill>
                    <a:schemeClr val="tx1"/>
                  </a:solidFill>
                </a:rPr>
                <a:t>(2-3)</a:t>
              </a:r>
              <a:endParaRPr lang="es-AR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F11CEBA1-1D2C-4FE8-BA21-E3739914B85B}"/>
              </a:ext>
            </a:extLst>
          </p:cNvPr>
          <p:cNvGrpSpPr/>
          <p:nvPr/>
        </p:nvGrpSpPr>
        <p:grpSpPr>
          <a:xfrm>
            <a:off x="8480456" y="1506624"/>
            <a:ext cx="1544793" cy="601493"/>
            <a:chOff x="8480456" y="960122"/>
            <a:chExt cx="1544793" cy="601493"/>
          </a:xfrm>
        </p:grpSpPr>
        <p:sp>
          <p:nvSpPr>
            <p:cNvPr id="20" name="Rombo 19">
              <a:extLst>
                <a:ext uri="{FF2B5EF4-FFF2-40B4-BE49-F238E27FC236}">
                  <a16:creationId xmlns:a16="http://schemas.microsoft.com/office/drawing/2014/main" id="{E75B7AAC-C449-4BB7-94B9-CA1C5A40E4B3}"/>
                </a:ext>
              </a:extLst>
            </p:cNvPr>
            <p:cNvSpPr/>
            <p:nvPr/>
          </p:nvSpPr>
          <p:spPr>
            <a:xfrm>
              <a:off x="8480456" y="1417615"/>
              <a:ext cx="144000" cy="144000"/>
            </a:xfrm>
            <a:prstGeom prst="diamond">
              <a:avLst/>
            </a:prstGeom>
            <a:solidFill>
              <a:srgbClr val="244A8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endParaRPr lang="es-AR"/>
            </a:p>
          </p:txBody>
        </p:sp>
        <p:sp>
          <p:nvSpPr>
            <p:cNvPr id="44" name="Globo: línea doblada con barra de énfasis 43">
              <a:extLst>
                <a:ext uri="{FF2B5EF4-FFF2-40B4-BE49-F238E27FC236}">
                  <a16:creationId xmlns:a16="http://schemas.microsoft.com/office/drawing/2014/main" id="{D69C009E-FC25-40A7-AA78-03E228D24031}"/>
                </a:ext>
              </a:extLst>
            </p:cNvPr>
            <p:cNvSpPr/>
            <p:nvPr/>
          </p:nvSpPr>
          <p:spPr>
            <a:xfrm>
              <a:off x="8802841" y="960122"/>
              <a:ext cx="1222408" cy="242234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90958"/>
                <a:gd name="adj6" fmla="val -2116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bIns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>
                  <a:solidFill>
                    <a:schemeClr val="tx1"/>
                  </a:solidFill>
                </a:rPr>
                <a:t>Piloto LPS</a:t>
              </a:r>
              <a:br>
                <a:rPr lang="es-ES" sz="1050">
                  <a:solidFill>
                    <a:schemeClr val="tx1"/>
                  </a:solidFill>
                </a:rPr>
              </a:br>
              <a:r>
                <a:rPr lang="es-ES" sz="1050">
                  <a:solidFill>
                    <a:schemeClr val="tx1"/>
                  </a:solidFill>
                </a:rPr>
                <a:t>(17)</a:t>
              </a:r>
              <a:endParaRPr lang="es-AR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4A297557-5936-4367-8D9F-9F240F07E128}"/>
              </a:ext>
            </a:extLst>
          </p:cNvPr>
          <p:cNvGrpSpPr/>
          <p:nvPr/>
        </p:nvGrpSpPr>
        <p:grpSpPr>
          <a:xfrm>
            <a:off x="2819058" y="1525874"/>
            <a:ext cx="1792513" cy="571291"/>
            <a:chOff x="2819058" y="979372"/>
            <a:chExt cx="1792513" cy="571291"/>
          </a:xfrm>
        </p:grpSpPr>
        <p:sp>
          <p:nvSpPr>
            <p:cNvPr id="32" name="Rombo 31">
              <a:extLst>
                <a:ext uri="{FF2B5EF4-FFF2-40B4-BE49-F238E27FC236}">
                  <a16:creationId xmlns:a16="http://schemas.microsoft.com/office/drawing/2014/main" id="{A9C65765-0D4C-4A49-8A17-E7BA8BDF4E85}"/>
                </a:ext>
              </a:extLst>
            </p:cNvPr>
            <p:cNvSpPr/>
            <p:nvPr/>
          </p:nvSpPr>
          <p:spPr>
            <a:xfrm>
              <a:off x="2819058" y="1406663"/>
              <a:ext cx="144000" cy="144000"/>
            </a:xfrm>
            <a:prstGeom prst="diamond">
              <a:avLst/>
            </a:prstGeom>
            <a:solidFill>
              <a:srgbClr val="FF54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endParaRPr lang="es-AR"/>
            </a:p>
          </p:txBody>
        </p:sp>
        <p:sp>
          <p:nvSpPr>
            <p:cNvPr id="45" name="Globo: línea doblada con barra de énfasis 44">
              <a:extLst>
                <a:ext uri="{FF2B5EF4-FFF2-40B4-BE49-F238E27FC236}">
                  <a16:creationId xmlns:a16="http://schemas.microsoft.com/office/drawing/2014/main" id="{E5285F7D-3F01-4A34-9460-7F2A3FCA8CAE}"/>
                </a:ext>
              </a:extLst>
            </p:cNvPr>
            <p:cNvSpPr/>
            <p:nvPr/>
          </p:nvSpPr>
          <p:spPr>
            <a:xfrm>
              <a:off x="3389163" y="979372"/>
              <a:ext cx="1222408" cy="261484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52223"/>
                <a:gd name="adj6" fmla="val -4005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bIns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>
                  <a:solidFill>
                    <a:schemeClr val="tx1"/>
                  </a:solidFill>
                </a:rPr>
                <a:t>Compra PIU</a:t>
              </a:r>
              <a:br>
                <a:rPr lang="es-ES" sz="1050">
                  <a:solidFill>
                    <a:schemeClr val="tx1"/>
                  </a:solidFill>
                </a:rPr>
              </a:br>
              <a:r>
                <a:rPr lang="es-ES" sz="1050">
                  <a:solidFill>
                    <a:schemeClr val="tx1"/>
                  </a:solidFill>
                </a:rPr>
                <a:t>11 a 20</a:t>
              </a:r>
              <a:endParaRPr lang="es-AR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id="{907E2189-4D8B-4FAC-9865-7EBF4BED9FA2}"/>
              </a:ext>
            </a:extLst>
          </p:cNvPr>
          <p:cNvGrpSpPr/>
          <p:nvPr/>
        </p:nvGrpSpPr>
        <p:grpSpPr>
          <a:xfrm>
            <a:off x="9276006" y="1480421"/>
            <a:ext cx="1604285" cy="528512"/>
            <a:chOff x="9276006" y="933919"/>
            <a:chExt cx="1604285" cy="528512"/>
          </a:xfrm>
        </p:grpSpPr>
        <p:sp>
          <p:nvSpPr>
            <p:cNvPr id="35" name="Rombo 34">
              <a:extLst>
                <a:ext uri="{FF2B5EF4-FFF2-40B4-BE49-F238E27FC236}">
                  <a16:creationId xmlns:a16="http://schemas.microsoft.com/office/drawing/2014/main" id="{F547B2B2-2020-40BC-8BE2-472335D0F279}"/>
                </a:ext>
              </a:extLst>
            </p:cNvPr>
            <p:cNvSpPr/>
            <p:nvPr/>
          </p:nvSpPr>
          <p:spPr>
            <a:xfrm>
              <a:off x="9276006" y="1318431"/>
              <a:ext cx="144000" cy="144000"/>
            </a:xfrm>
            <a:prstGeom prst="diamond">
              <a:avLst/>
            </a:prstGeom>
            <a:solidFill>
              <a:srgbClr val="FF54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endParaRPr lang="es-AR"/>
            </a:p>
          </p:txBody>
        </p:sp>
        <p:sp>
          <p:nvSpPr>
            <p:cNvPr id="46" name="Globo: línea doblada con barra de énfasis 45">
              <a:extLst>
                <a:ext uri="{FF2B5EF4-FFF2-40B4-BE49-F238E27FC236}">
                  <a16:creationId xmlns:a16="http://schemas.microsoft.com/office/drawing/2014/main" id="{560C31DD-4ED2-42E3-8500-9F604ADB99FE}"/>
                </a:ext>
              </a:extLst>
            </p:cNvPr>
            <p:cNvSpPr/>
            <p:nvPr/>
          </p:nvSpPr>
          <p:spPr>
            <a:xfrm>
              <a:off x="9657883" y="933919"/>
              <a:ext cx="1222408" cy="297312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17187"/>
                <a:gd name="adj6" fmla="val -2430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bIns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>
                  <a:solidFill>
                    <a:schemeClr val="tx1"/>
                  </a:solidFill>
                </a:rPr>
                <a:t>Compra PIU</a:t>
              </a:r>
              <a:br>
                <a:rPr lang="es-ES" sz="1050">
                  <a:solidFill>
                    <a:schemeClr val="tx1"/>
                  </a:solidFill>
                </a:rPr>
              </a:br>
              <a:r>
                <a:rPr lang="es-ES" sz="1050">
                  <a:solidFill>
                    <a:schemeClr val="tx1"/>
                  </a:solidFill>
                </a:rPr>
                <a:t>21 a 30</a:t>
              </a:r>
              <a:endParaRPr lang="es-AR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0F864F0E-2175-4281-8BAE-7D41383636AA}"/>
              </a:ext>
            </a:extLst>
          </p:cNvPr>
          <p:cNvGrpSpPr/>
          <p:nvPr/>
        </p:nvGrpSpPr>
        <p:grpSpPr>
          <a:xfrm>
            <a:off x="7948062" y="1882472"/>
            <a:ext cx="2081464" cy="1505352"/>
            <a:chOff x="7948062" y="1335970"/>
            <a:chExt cx="2081464" cy="1505352"/>
          </a:xfrm>
        </p:grpSpPr>
        <p:sp>
          <p:nvSpPr>
            <p:cNvPr id="34" name="Rombo 33">
              <a:extLst>
                <a:ext uri="{FF2B5EF4-FFF2-40B4-BE49-F238E27FC236}">
                  <a16:creationId xmlns:a16="http://schemas.microsoft.com/office/drawing/2014/main" id="{03C6A686-57FE-40DE-AC35-988084EC41F5}"/>
                </a:ext>
              </a:extLst>
            </p:cNvPr>
            <p:cNvSpPr/>
            <p:nvPr/>
          </p:nvSpPr>
          <p:spPr>
            <a:xfrm>
              <a:off x="7948062" y="1335970"/>
              <a:ext cx="288000" cy="288000"/>
            </a:xfrm>
            <a:prstGeom prst="diamond">
              <a:avLst/>
            </a:prstGeom>
            <a:solidFill>
              <a:srgbClr val="5ADCE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endParaRPr lang="es-AR"/>
            </a:p>
          </p:txBody>
        </p:sp>
        <p:sp>
          <p:nvSpPr>
            <p:cNvPr id="47" name="Globo: línea doblada con barra de énfasis 46">
              <a:extLst>
                <a:ext uri="{FF2B5EF4-FFF2-40B4-BE49-F238E27FC236}">
                  <a16:creationId xmlns:a16="http://schemas.microsoft.com/office/drawing/2014/main" id="{7146639C-4868-4AD4-B2AB-045C8858229F}"/>
                </a:ext>
              </a:extLst>
            </p:cNvPr>
            <p:cNvSpPr/>
            <p:nvPr/>
          </p:nvSpPr>
          <p:spPr>
            <a:xfrm>
              <a:off x="8807118" y="2437062"/>
              <a:ext cx="1222408" cy="404260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202016"/>
                <a:gd name="adj6" fmla="val -5897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bIns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err="1">
                  <a:solidFill>
                    <a:schemeClr val="tx1"/>
                  </a:solidFill>
                </a:rPr>
                <a:t>Amp</a:t>
              </a:r>
              <a:r>
                <a:rPr lang="es-ES" sz="1050">
                  <a:solidFill>
                    <a:schemeClr val="tx1"/>
                  </a:solidFill>
                </a:rPr>
                <a:t> GBKN</a:t>
              </a:r>
            </a:p>
            <a:p>
              <a:r>
                <a:rPr lang="es-ES" sz="1050">
                  <a:solidFill>
                    <a:schemeClr val="tx1"/>
                  </a:solidFill>
                </a:rPr>
                <a:t>(11-12)</a:t>
              </a:r>
              <a:endParaRPr lang="es-AR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id="{A0DC073F-8E7E-4AA2-BF37-133BCBE2B231}"/>
              </a:ext>
            </a:extLst>
          </p:cNvPr>
          <p:cNvGrpSpPr/>
          <p:nvPr/>
        </p:nvGrpSpPr>
        <p:grpSpPr>
          <a:xfrm>
            <a:off x="4354329" y="1898939"/>
            <a:ext cx="1849688" cy="509782"/>
            <a:chOff x="4354329" y="1352437"/>
            <a:chExt cx="1849688" cy="509782"/>
          </a:xfrm>
        </p:grpSpPr>
        <p:sp>
          <p:nvSpPr>
            <p:cNvPr id="9" name="Rombo 8">
              <a:extLst>
                <a:ext uri="{FF2B5EF4-FFF2-40B4-BE49-F238E27FC236}">
                  <a16:creationId xmlns:a16="http://schemas.microsoft.com/office/drawing/2014/main" id="{CD283E56-A94F-440B-99E1-26922217E24E}"/>
                </a:ext>
              </a:extLst>
            </p:cNvPr>
            <p:cNvSpPr/>
            <p:nvPr/>
          </p:nvSpPr>
          <p:spPr>
            <a:xfrm>
              <a:off x="4354329" y="1352437"/>
              <a:ext cx="288000" cy="288000"/>
            </a:xfrm>
            <a:prstGeom prst="diamond">
              <a:avLst/>
            </a:prstGeom>
            <a:solidFill>
              <a:srgbClr val="00DF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endParaRPr lang="es-AR"/>
            </a:p>
          </p:txBody>
        </p:sp>
        <p:sp>
          <p:nvSpPr>
            <p:cNvPr id="48" name="Globo: línea doblada con barra de énfasis 47">
              <a:extLst>
                <a:ext uri="{FF2B5EF4-FFF2-40B4-BE49-F238E27FC236}">
                  <a16:creationId xmlns:a16="http://schemas.microsoft.com/office/drawing/2014/main" id="{38E56393-9B2A-4C26-8F65-1CAF2E4E1A57}"/>
                </a:ext>
              </a:extLst>
            </p:cNvPr>
            <p:cNvSpPr/>
            <p:nvPr/>
          </p:nvSpPr>
          <p:spPr>
            <a:xfrm>
              <a:off x="4981609" y="1660089"/>
              <a:ext cx="1222408" cy="202130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39711"/>
                <a:gd name="adj6" fmla="val -3304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bIns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>
                  <a:solidFill>
                    <a:schemeClr val="tx1"/>
                  </a:solidFill>
                </a:rPr>
                <a:t>Masificación DB</a:t>
              </a:r>
            </a:p>
            <a:p>
              <a:r>
                <a:rPr lang="es-ES" sz="1050">
                  <a:solidFill>
                    <a:schemeClr val="tx1"/>
                  </a:solidFill>
                </a:rPr>
                <a:t>(4-5)</a:t>
              </a:r>
              <a:endParaRPr lang="es-AR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8429AADF-0E29-4070-A778-22E444BA3DBF}"/>
              </a:ext>
            </a:extLst>
          </p:cNvPr>
          <p:cNvGrpSpPr/>
          <p:nvPr/>
        </p:nvGrpSpPr>
        <p:grpSpPr>
          <a:xfrm>
            <a:off x="8323244" y="1960909"/>
            <a:ext cx="2103590" cy="936027"/>
            <a:chOff x="8323244" y="1414407"/>
            <a:chExt cx="2103590" cy="936027"/>
          </a:xfrm>
        </p:grpSpPr>
        <p:sp>
          <p:nvSpPr>
            <p:cNvPr id="22" name="Rombo 21">
              <a:extLst>
                <a:ext uri="{FF2B5EF4-FFF2-40B4-BE49-F238E27FC236}">
                  <a16:creationId xmlns:a16="http://schemas.microsoft.com/office/drawing/2014/main" id="{3DADB406-B488-4346-9824-86186ABE4650}"/>
                </a:ext>
              </a:extLst>
            </p:cNvPr>
            <p:cNvSpPr/>
            <p:nvPr/>
          </p:nvSpPr>
          <p:spPr>
            <a:xfrm>
              <a:off x="8323244" y="1414407"/>
              <a:ext cx="144000" cy="144000"/>
            </a:xfrm>
            <a:prstGeom prst="diamond">
              <a:avLst/>
            </a:prstGeom>
            <a:solidFill>
              <a:srgbClr val="5ADCE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endParaRPr lang="es-AR"/>
            </a:p>
          </p:txBody>
        </p:sp>
        <p:sp>
          <p:nvSpPr>
            <p:cNvPr id="49" name="Globo: línea doblada con barra de énfasis 48">
              <a:extLst>
                <a:ext uri="{FF2B5EF4-FFF2-40B4-BE49-F238E27FC236}">
                  <a16:creationId xmlns:a16="http://schemas.microsoft.com/office/drawing/2014/main" id="{8C1ADD09-B5DE-453F-96F5-19F5C10681F1}"/>
                </a:ext>
              </a:extLst>
            </p:cNvPr>
            <p:cNvSpPr/>
            <p:nvPr/>
          </p:nvSpPr>
          <p:spPr>
            <a:xfrm>
              <a:off x="9204426" y="2227982"/>
              <a:ext cx="1222408" cy="122452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531719"/>
                <a:gd name="adj6" fmla="val -6370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bIns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>
                  <a:solidFill>
                    <a:schemeClr val="tx1"/>
                  </a:solidFill>
                </a:rPr>
                <a:t>Piloto ET (18)</a:t>
              </a:r>
              <a:endParaRPr lang="es-AR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761344BB-01F7-4F2D-B1ED-667CA61CFFA6}"/>
              </a:ext>
            </a:extLst>
          </p:cNvPr>
          <p:cNvGrpSpPr/>
          <p:nvPr/>
        </p:nvGrpSpPr>
        <p:grpSpPr>
          <a:xfrm>
            <a:off x="3597100" y="1961186"/>
            <a:ext cx="1923325" cy="1394278"/>
            <a:chOff x="3597100" y="1414684"/>
            <a:chExt cx="1923325" cy="1394278"/>
          </a:xfrm>
        </p:grpSpPr>
        <p:sp>
          <p:nvSpPr>
            <p:cNvPr id="31" name="Rombo 30">
              <a:extLst>
                <a:ext uri="{FF2B5EF4-FFF2-40B4-BE49-F238E27FC236}">
                  <a16:creationId xmlns:a16="http://schemas.microsoft.com/office/drawing/2014/main" id="{A0F90D08-B9CD-40C4-B083-40B175E41360}"/>
                </a:ext>
              </a:extLst>
            </p:cNvPr>
            <p:cNvSpPr/>
            <p:nvPr/>
          </p:nvSpPr>
          <p:spPr>
            <a:xfrm>
              <a:off x="3597100" y="1414684"/>
              <a:ext cx="144000" cy="144000"/>
            </a:xfrm>
            <a:prstGeom prst="diamond">
              <a:avLst/>
            </a:prstGeom>
            <a:solidFill>
              <a:srgbClr val="244A8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endParaRPr lang="es-AR"/>
            </a:p>
          </p:txBody>
        </p:sp>
        <p:sp>
          <p:nvSpPr>
            <p:cNvPr id="50" name="Globo: línea doblada con barra de énfasis 49">
              <a:extLst>
                <a:ext uri="{FF2B5EF4-FFF2-40B4-BE49-F238E27FC236}">
                  <a16:creationId xmlns:a16="http://schemas.microsoft.com/office/drawing/2014/main" id="{4D8C92A6-5476-4B33-BFD8-B7D1D7834231}"/>
                </a:ext>
              </a:extLst>
            </p:cNvPr>
            <p:cNvSpPr/>
            <p:nvPr/>
          </p:nvSpPr>
          <p:spPr>
            <a:xfrm>
              <a:off x="4298017" y="2606832"/>
              <a:ext cx="1222408" cy="202130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506820"/>
                <a:gd name="adj6" fmla="val -5026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bIns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>
                  <a:solidFill>
                    <a:schemeClr val="tx1"/>
                  </a:solidFill>
                </a:rPr>
                <a:t>Adquisición datos CL</a:t>
              </a:r>
              <a:endParaRPr lang="es-AR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upo 72">
            <a:extLst>
              <a:ext uri="{FF2B5EF4-FFF2-40B4-BE49-F238E27FC236}">
                <a16:creationId xmlns:a16="http://schemas.microsoft.com/office/drawing/2014/main" id="{1A9205D8-78C1-4036-9B00-2860AF0A6BDD}"/>
              </a:ext>
            </a:extLst>
          </p:cNvPr>
          <p:cNvGrpSpPr/>
          <p:nvPr/>
        </p:nvGrpSpPr>
        <p:grpSpPr>
          <a:xfrm>
            <a:off x="9276006" y="2038187"/>
            <a:ext cx="1783024" cy="442879"/>
            <a:chOff x="9276006" y="1491685"/>
            <a:chExt cx="1783024" cy="442879"/>
          </a:xfrm>
        </p:grpSpPr>
        <p:sp>
          <p:nvSpPr>
            <p:cNvPr id="19" name="Rombo 18">
              <a:extLst>
                <a:ext uri="{FF2B5EF4-FFF2-40B4-BE49-F238E27FC236}">
                  <a16:creationId xmlns:a16="http://schemas.microsoft.com/office/drawing/2014/main" id="{E0233012-1711-4636-BCDF-6855189F7B1B}"/>
                </a:ext>
              </a:extLst>
            </p:cNvPr>
            <p:cNvSpPr/>
            <p:nvPr/>
          </p:nvSpPr>
          <p:spPr>
            <a:xfrm>
              <a:off x="9276006" y="1491685"/>
              <a:ext cx="144000" cy="144000"/>
            </a:xfrm>
            <a:prstGeom prst="diamond">
              <a:avLst/>
            </a:prstGeom>
            <a:solidFill>
              <a:srgbClr val="244A8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endParaRPr lang="es-AR"/>
            </a:p>
          </p:txBody>
        </p:sp>
        <p:sp>
          <p:nvSpPr>
            <p:cNvPr id="51" name="Globo: línea doblada con barra de énfasis 50">
              <a:extLst>
                <a:ext uri="{FF2B5EF4-FFF2-40B4-BE49-F238E27FC236}">
                  <a16:creationId xmlns:a16="http://schemas.microsoft.com/office/drawing/2014/main" id="{143119F8-89D6-4437-A91C-37DDBC632423}"/>
                </a:ext>
              </a:extLst>
            </p:cNvPr>
            <p:cNvSpPr/>
            <p:nvPr/>
          </p:nvSpPr>
          <p:spPr>
            <a:xfrm>
              <a:off x="10058002" y="1663454"/>
              <a:ext cx="1001028" cy="271110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26646"/>
                <a:gd name="adj6" fmla="val -6473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bIns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>
                  <a:solidFill>
                    <a:schemeClr val="tx1"/>
                  </a:solidFill>
                </a:rPr>
                <a:t>Piloto CL-B</a:t>
              </a:r>
            </a:p>
            <a:p>
              <a:r>
                <a:rPr lang="es-ES" sz="1050">
                  <a:solidFill>
                    <a:schemeClr val="tx1"/>
                  </a:solidFill>
                </a:rPr>
                <a:t>(16)</a:t>
              </a:r>
              <a:endParaRPr lang="es-AR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8A6FB07B-0041-4630-8DF6-E689597B41D7}"/>
              </a:ext>
            </a:extLst>
          </p:cNvPr>
          <p:cNvGrpSpPr/>
          <p:nvPr/>
        </p:nvGrpSpPr>
        <p:grpSpPr>
          <a:xfrm>
            <a:off x="3923323" y="1885282"/>
            <a:ext cx="2049688" cy="843746"/>
            <a:chOff x="3923323" y="1338780"/>
            <a:chExt cx="2049688" cy="843746"/>
          </a:xfrm>
        </p:grpSpPr>
        <p:sp>
          <p:nvSpPr>
            <p:cNvPr id="26" name="Rombo 25">
              <a:extLst>
                <a:ext uri="{FF2B5EF4-FFF2-40B4-BE49-F238E27FC236}">
                  <a16:creationId xmlns:a16="http://schemas.microsoft.com/office/drawing/2014/main" id="{6A890EC8-CD8D-4593-90A7-9D87321DC6FD}"/>
                </a:ext>
              </a:extLst>
            </p:cNvPr>
            <p:cNvSpPr/>
            <p:nvPr/>
          </p:nvSpPr>
          <p:spPr>
            <a:xfrm>
              <a:off x="3923323" y="1338780"/>
              <a:ext cx="288000" cy="288000"/>
            </a:xfrm>
            <a:prstGeom prst="diamond">
              <a:avLst/>
            </a:prstGeom>
            <a:solidFill>
              <a:srgbClr val="5ADCE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endParaRPr lang="es-AR"/>
            </a:p>
          </p:txBody>
        </p:sp>
        <p:sp>
          <p:nvSpPr>
            <p:cNvPr id="52" name="Globo: línea doblada con barra de énfasis 51">
              <a:extLst>
                <a:ext uri="{FF2B5EF4-FFF2-40B4-BE49-F238E27FC236}">
                  <a16:creationId xmlns:a16="http://schemas.microsoft.com/office/drawing/2014/main" id="{E9E5279E-08A2-4DB4-BB1D-2FC0425B351A}"/>
                </a:ext>
              </a:extLst>
            </p:cNvPr>
            <p:cNvSpPr/>
            <p:nvPr/>
          </p:nvSpPr>
          <p:spPr>
            <a:xfrm>
              <a:off x="4750603" y="1980396"/>
              <a:ext cx="1222408" cy="202130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96903"/>
                <a:gd name="adj6" fmla="val -5037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bIns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>
                  <a:solidFill>
                    <a:schemeClr val="tx1"/>
                  </a:solidFill>
                </a:rPr>
                <a:t>Masificación GBK-N</a:t>
              </a:r>
              <a:br>
                <a:rPr lang="es-ES" sz="1050">
                  <a:solidFill>
                    <a:schemeClr val="tx1"/>
                  </a:solidFill>
                </a:rPr>
              </a:br>
              <a:r>
                <a:rPr lang="es-ES" sz="1050">
                  <a:solidFill>
                    <a:schemeClr val="tx1"/>
                  </a:solidFill>
                </a:rPr>
                <a:t>(8-9)</a:t>
              </a:r>
              <a:endParaRPr lang="es-AR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A3588543-8C55-437D-8593-38192E578373}"/>
              </a:ext>
            </a:extLst>
          </p:cNvPr>
          <p:cNvGrpSpPr/>
          <p:nvPr/>
        </p:nvGrpSpPr>
        <p:grpSpPr>
          <a:xfrm>
            <a:off x="3697177" y="1894187"/>
            <a:ext cx="2064077" cy="1155150"/>
            <a:chOff x="3697177" y="1347685"/>
            <a:chExt cx="2064077" cy="1155150"/>
          </a:xfrm>
        </p:grpSpPr>
        <p:sp>
          <p:nvSpPr>
            <p:cNvPr id="25" name="Rombo 24">
              <a:extLst>
                <a:ext uri="{FF2B5EF4-FFF2-40B4-BE49-F238E27FC236}">
                  <a16:creationId xmlns:a16="http://schemas.microsoft.com/office/drawing/2014/main" id="{D14B914A-7447-4C30-ADB8-D88EA981DED6}"/>
                </a:ext>
              </a:extLst>
            </p:cNvPr>
            <p:cNvSpPr/>
            <p:nvPr/>
          </p:nvSpPr>
          <p:spPr>
            <a:xfrm>
              <a:off x="3697177" y="1347685"/>
              <a:ext cx="288000" cy="288000"/>
            </a:xfrm>
            <a:prstGeom prst="diamond">
              <a:avLst/>
            </a:prstGeom>
            <a:solidFill>
              <a:srgbClr val="5ADCE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endParaRPr lang="es-AR"/>
            </a:p>
          </p:txBody>
        </p:sp>
        <p:sp>
          <p:nvSpPr>
            <p:cNvPr id="53" name="Globo: línea doblada con barra de énfasis 52">
              <a:extLst>
                <a:ext uri="{FF2B5EF4-FFF2-40B4-BE49-F238E27FC236}">
                  <a16:creationId xmlns:a16="http://schemas.microsoft.com/office/drawing/2014/main" id="{F360D955-5207-45A8-A286-B81A351FB3B0}"/>
                </a:ext>
              </a:extLst>
            </p:cNvPr>
            <p:cNvSpPr/>
            <p:nvPr/>
          </p:nvSpPr>
          <p:spPr>
            <a:xfrm>
              <a:off x="4538846" y="2300705"/>
              <a:ext cx="1222408" cy="202130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344622"/>
                <a:gd name="adj6" fmla="val -5424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bIns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>
                  <a:solidFill>
                    <a:schemeClr val="tx1"/>
                  </a:solidFill>
                </a:rPr>
                <a:t>Masificación GBK-II</a:t>
              </a:r>
              <a:br>
                <a:rPr lang="es-ES" sz="1050">
                  <a:solidFill>
                    <a:schemeClr val="tx1"/>
                  </a:solidFill>
                </a:rPr>
              </a:br>
              <a:r>
                <a:rPr lang="es-ES" sz="1050">
                  <a:solidFill>
                    <a:schemeClr val="tx1"/>
                  </a:solidFill>
                </a:rPr>
                <a:t>(6-7-10)</a:t>
              </a:r>
              <a:endParaRPr lang="es-AR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11D9A953-A7A6-4170-BBD3-79E64AE0D462}"/>
              </a:ext>
            </a:extLst>
          </p:cNvPr>
          <p:cNvGrpSpPr/>
          <p:nvPr/>
        </p:nvGrpSpPr>
        <p:grpSpPr>
          <a:xfrm>
            <a:off x="9104355" y="1962790"/>
            <a:ext cx="1612730" cy="646380"/>
            <a:chOff x="9104355" y="1416288"/>
            <a:chExt cx="1612730" cy="646380"/>
          </a:xfrm>
        </p:grpSpPr>
        <p:sp>
          <p:nvSpPr>
            <p:cNvPr id="27" name="Rombo 26">
              <a:extLst>
                <a:ext uri="{FF2B5EF4-FFF2-40B4-BE49-F238E27FC236}">
                  <a16:creationId xmlns:a16="http://schemas.microsoft.com/office/drawing/2014/main" id="{3B3C02B7-54E5-435E-B69F-5A1474224764}"/>
                </a:ext>
              </a:extLst>
            </p:cNvPr>
            <p:cNvSpPr/>
            <p:nvPr/>
          </p:nvSpPr>
          <p:spPr>
            <a:xfrm>
              <a:off x="9104355" y="1416288"/>
              <a:ext cx="144000" cy="144000"/>
            </a:xfrm>
            <a:prstGeom prst="diamond">
              <a:avLst/>
            </a:prstGeom>
            <a:solidFill>
              <a:srgbClr val="5ADCE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endParaRPr lang="es-AR"/>
            </a:p>
          </p:txBody>
        </p:sp>
        <p:sp>
          <p:nvSpPr>
            <p:cNvPr id="54" name="Globo: línea doblada con barra de énfasis 53">
              <a:extLst>
                <a:ext uri="{FF2B5EF4-FFF2-40B4-BE49-F238E27FC236}">
                  <a16:creationId xmlns:a16="http://schemas.microsoft.com/office/drawing/2014/main" id="{DCEE6551-2A1C-4DF0-BB1A-A5F62C9520A3}"/>
                </a:ext>
              </a:extLst>
            </p:cNvPr>
            <p:cNvSpPr/>
            <p:nvPr/>
          </p:nvSpPr>
          <p:spPr>
            <a:xfrm>
              <a:off x="9548152" y="1827385"/>
              <a:ext cx="1168933" cy="235283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10875"/>
                <a:gd name="adj6" fmla="val -3146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bIns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>
                  <a:solidFill>
                    <a:schemeClr val="tx1"/>
                  </a:solidFill>
                </a:rPr>
                <a:t>Piloto polímero secundario </a:t>
              </a:r>
              <a:br>
                <a:rPr lang="es-ES" sz="1050">
                  <a:solidFill>
                    <a:schemeClr val="tx1"/>
                  </a:solidFill>
                </a:rPr>
              </a:br>
              <a:r>
                <a:rPr lang="es-ES" sz="1050">
                  <a:solidFill>
                    <a:schemeClr val="tx1"/>
                  </a:solidFill>
                </a:rPr>
                <a:t>GBKN-II (15)</a:t>
              </a:r>
              <a:endParaRPr lang="es-AR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40AFC5C6-B2BD-481E-8304-41E41E65A6DA}"/>
              </a:ext>
            </a:extLst>
          </p:cNvPr>
          <p:cNvGrpSpPr/>
          <p:nvPr/>
        </p:nvGrpSpPr>
        <p:grpSpPr>
          <a:xfrm>
            <a:off x="11154536" y="1953165"/>
            <a:ext cx="1037464" cy="674264"/>
            <a:chOff x="11154536" y="1406663"/>
            <a:chExt cx="1037464" cy="674264"/>
          </a:xfrm>
        </p:grpSpPr>
        <p:sp>
          <p:nvSpPr>
            <p:cNvPr id="28" name="Rombo 27">
              <a:extLst>
                <a:ext uri="{FF2B5EF4-FFF2-40B4-BE49-F238E27FC236}">
                  <a16:creationId xmlns:a16="http://schemas.microsoft.com/office/drawing/2014/main" id="{E368829B-AF93-491D-BC86-401A1190C34E}"/>
                </a:ext>
              </a:extLst>
            </p:cNvPr>
            <p:cNvSpPr/>
            <p:nvPr/>
          </p:nvSpPr>
          <p:spPr>
            <a:xfrm>
              <a:off x="11154536" y="1406663"/>
              <a:ext cx="144000" cy="144000"/>
            </a:xfrm>
            <a:prstGeom prst="diamond">
              <a:avLst/>
            </a:prstGeom>
            <a:solidFill>
              <a:srgbClr val="5ADCE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endParaRPr lang="es-AR"/>
            </a:p>
          </p:txBody>
        </p:sp>
        <p:sp>
          <p:nvSpPr>
            <p:cNvPr id="55" name="Globo: línea doblada con barra de énfasis 54">
              <a:extLst>
                <a:ext uri="{FF2B5EF4-FFF2-40B4-BE49-F238E27FC236}">
                  <a16:creationId xmlns:a16="http://schemas.microsoft.com/office/drawing/2014/main" id="{4B3BD5E3-DB93-4187-993A-F5C60E31EE7D}"/>
                </a:ext>
              </a:extLst>
            </p:cNvPr>
            <p:cNvSpPr/>
            <p:nvPr/>
          </p:nvSpPr>
          <p:spPr>
            <a:xfrm>
              <a:off x="11598443" y="1814092"/>
              <a:ext cx="593557" cy="266835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93749"/>
                <a:gd name="adj6" fmla="val -5726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bIns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ES" sz="1050">
                  <a:solidFill>
                    <a:schemeClr val="tx1"/>
                  </a:solidFill>
                </a:rPr>
                <a:t>Piloto EAV</a:t>
              </a:r>
              <a:endParaRPr lang="es-AR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Grupo 84">
            <a:extLst>
              <a:ext uri="{FF2B5EF4-FFF2-40B4-BE49-F238E27FC236}">
                <a16:creationId xmlns:a16="http://schemas.microsoft.com/office/drawing/2014/main" id="{CF072FB6-A125-43CD-A6AF-1ADAF191A5D6}"/>
              </a:ext>
            </a:extLst>
          </p:cNvPr>
          <p:cNvGrpSpPr/>
          <p:nvPr/>
        </p:nvGrpSpPr>
        <p:grpSpPr>
          <a:xfrm>
            <a:off x="6854469" y="1885531"/>
            <a:ext cx="958848" cy="762617"/>
            <a:chOff x="6854469" y="1339029"/>
            <a:chExt cx="958848" cy="762617"/>
          </a:xfrm>
        </p:grpSpPr>
        <p:sp>
          <p:nvSpPr>
            <p:cNvPr id="30" name="Rombo 29">
              <a:extLst>
                <a:ext uri="{FF2B5EF4-FFF2-40B4-BE49-F238E27FC236}">
                  <a16:creationId xmlns:a16="http://schemas.microsoft.com/office/drawing/2014/main" id="{E479983A-8878-47DE-BBEC-5CA5C60EB697}"/>
                </a:ext>
              </a:extLst>
            </p:cNvPr>
            <p:cNvSpPr/>
            <p:nvPr/>
          </p:nvSpPr>
          <p:spPr>
            <a:xfrm>
              <a:off x="6854469" y="1339029"/>
              <a:ext cx="288000" cy="288000"/>
            </a:xfrm>
            <a:prstGeom prst="diamond">
              <a:avLst/>
            </a:prstGeom>
            <a:solidFill>
              <a:srgbClr val="5ADCE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endParaRPr lang="es-AR"/>
            </a:p>
          </p:txBody>
        </p:sp>
        <p:sp>
          <p:nvSpPr>
            <p:cNvPr id="56" name="Globo: línea doblada con barra de énfasis 55">
              <a:extLst>
                <a:ext uri="{FF2B5EF4-FFF2-40B4-BE49-F238E27FC236}">
                  <a16:creationId xmlns:a16="http://schemas.microsoft.com/office/drawing/2014/main" id="{9ED13008-16A8-45AA-95A1-1F787CE1AC69}"/>
                </a:ext>
              </a:extLst>
            </p:cNvPr>
            <p:cNvSpPr/>
            <p:nvPr/>
          </p:nvSpPr>
          <p:spPr>
            <a:xfrm>
              <a:off x="7195697" y="1757810"/>
              <a:ext cx="617620" cy="343836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32548"/>
                <a:gd name="adj6" fmla="val -2913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bIns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>
                  <a:solidFill>
                    <a:schemeClr val="tx1"/>
                  </a:solidFill>
                </a:rPr>
                <a:t>Rotación GBK-II</a:t>
              </a:r>
              <a:endParaRPr lang="es-AR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id="{CD5E3C27-736D-4220-B2D2-940F6808AA44}"/>
              </a:ext>
            </a:extLst>
          </p:cNvPr>
          <p:cNvGrpSpPr/>
          <p:nvPr/>
        </p:nvGrpSpPr>
        <p:grpSpPr>
          <a:xfrm>
            <a:off x="10679460" y="2056064"/>
            <a:ext cx="1512540" cy="1197007"/>
            <a:chOff x="10679460" y="1509562"/>
            <a:chExt cx="1512540" cy="1197007"/>
          </a:xfrm>
        </p:grpSpPr>
        <p:sp>
          <p:nvSpPr>
            <p:cNvPr id="33" name="Rombo 32">
              <a:extLst>
                <a:ext uri="{FF2B5EF4-FFF2-40B4-BE49-F238E27FC236}">
                  <a16:creationId xmlns:a16="http://schemas.microsoft.com/office/drawing/2014/main" id="{2F7A7CD8-F299-441A-9A73-CC593BAC5E18}"/>
                </a:ext>
              </a:extLst>
            </p:cNvPr>
            <p:cNvSpPr/>
            <p:nvPr/>
          </p:nvSpPr>
          <p:spPr>
            <a:xfrm>
              <a:off x="10679460" y="1509562"/>
              <a:ext cx="144000" cy="144000"/>
            </a:xfrm>
            <a:prstGeom prst="diamond">
              <a:avLst/>
            </a:prstGeom>
            <a:solidFill>
              <a:srgbClr val="5ADCE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endParaRPr lang="es-AR"/>
            </a:p>
          </p:txBody>
        </p:sp>
        <p:sp>
          <p:nvSpPr>
            <p:cNvPr id="57" name="Globo: línea doblada con barra de énfasis 56">
              <a:extLst>
                <a:ext uri="{FF2B5EF4-FFF2-40B4-BE49-F238E27FC236}">
                  <a16:creationId xmlns:a16="http://schemas.microsoft.com/office/drawing/2014/main" id="{E0017153-E5D9-45B9-A63B-EAFBC60B8B9B}"/>
                </a:ext>
              </a:extLst>
            </p:cNvPr>
            <p:cNvSpPr/>
            <p:nvPr/>
          </p:nvSpPr>
          <p:spPr>
            <a:xfrm>
              <a:off x="11415563" y="2403906"/>
              <a:ext cx="776437" cy="302663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239778"/>
                <a:gd name="adj6" fmla="val -8447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bIns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ES" sz="1050">
                  <a:solidFill>
                    <a:schemeClr val="tx1"/>
                  </a:solidFill>
                </a:rPr>
                <a:t>Piloto Surfactantes</a:t>
              </a:r>
              <a:endParaRPr lang="es-AR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upo 66">
            <a:extLst>
              <a:ext uri="{FF2B5EF4-FFF2-40B4-BE49-F238E27FC236}">
                <a16:creationId xmlns:a16="http://schemas.microsoft.com/office/drawing/2014/main" id="{12F16277-663D-419B-9864-E89F391D1496}"/>
              </a:ext>
            </a:extLst>
          </p:cNvPr>
          <p:cNvGrpSpPr/>
          <p:nvPr/>
        </p:nvGrpSpPr>
        <p:grpSpPr>
          <a:xfrm>
            <a:off x="7689582" y="1952887"/>
            <a:ext cx="1062457" cy="1476113"/>
            <a:chOff x="7689582" y="1406385"/>
            <a:chExt cx="1062457" cy="1476113"/>
          </a:xfrm>
        </p:grpSpPr>
        <p:sp>
          <p:nvSpPr>
            <p:cNvPr id="21" name="Rombo 20">
              <a:extLst>
                <a:ext uri="{FF2B5EF4-FFF2-40B4-BE49-F238E27FC236}">
                  <a16:creationId xmlns:a16="http://schemas.microsoft.com/office/drawing/2014/main" id="{635925FE-248C-4CCE-85D0-EF984505515F}"/>
                </a:ext>
              </a:extLst>
            </p:cNvPr>
            <p:cNvSpPr/>
            <p:nvPr/>
          </p:nvSpPr>
          <p:spPr>
            <a:xfrm>
              <a:off x="7689582" y="1406385"/>
              <a:ext cx="144000" cy="144000"/>
            </a:xfrm>
            <a:prstGeom prst="diamond">
              <a:avLst/>
            </a:prstGeom>
            <a:solidFill>
              <a:srgbClr val="00DF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endParaRPr lang="es-AR"/>
            </a:p>
          </p:txBody>
        </p:sp>
        <p:sp>
          <p:nvSpPr>
            <p:cNvPr id="58" name="Globo: línea doblada con barra de énfasis 57">
              <a:extLst>
                <a:ext uri="{FF2B5EF4-FFF2-40B4-BE49-F238E27FC236}">
                  <a16:creationId xmlns:a16="http://schemas.microsoft.com/office/drawing/2014/main" id="{10B76DAB-B4AB-4C17-B802-A2B65AF9FB39}"/>
                </a:ext>
              </a:extLst>
            </p:cNvPr>
            <p:cNvSpPr/>
            <p:nvPr/>
          </p:nvSpPr>
          <p:spPr>
            <a:xfrm>
              <a:off x="8134419" y="2538662"/>
              <a:ext cx="617620" cy="343836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290091"/>
                <a:gd name="adj6" fmla="val -6025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bIns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>
                  <a:solidFill>
                    <a:schemeClr val="tx1"/>
                  </a:solidFill>
                </a:rPr>
                <a:t>Piloto CHUS (1)</a:t>
              </a:r>
              <a:endParaRPr lang="es-AR" sz="1050">
                <a:solidFill>
                  <a:schemeClr val="tx1"/>
                </a:solidFill>
              </a:endParaRPr>
            </a:p>
          </p:txBody>
        </p:sp>
      </p:grpSp>
      <p:sp>
        <p:nvSpPr>
          <p:cNvPr id="96" name="CuadroTexto 95">
            <a:extLst>
              <a:ext uri="{FF2B5EF4-FFF2-40B4-BE49-F238E27FC236}">
                <a16:creationId xmlns:a16="http://schemas.microsoft.com/office/drawing/2014/main" id="{B819C773-4A06-4546-A746-3C58824ED1CE}"/>
              </a:ext>
            </a:extLst>
          </p:cNvPr>
          <p:cNvSpPr txBox="1"/>
          <p:nvPr/>
        </p:nvSpPr>
        <p:spPr>
          <a:xfrm>
            <a:off x="1096147" y="3046095"/>
            <a:ext cx="2443120" cy="1815882"/>
          </a:xfrm>
          <a:prstGeom prst="rect">
            <a:avLst/>
          </a:prstGeom>
          <a:solidFill>
            <a:schemeClr val="bg1"/>
          </a:solidFill>
          <a:ln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u="sng"/>
              <a:t>Etapa reducción Riesgo</a:t>
            </a:r>
            <a:endParaRPr lang="es-ES" sz="16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/>
              <a:t>Screening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/>
              <a:t>Datos de Roca y subsuelo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/>
              <a:t>Pruebas de inyectividad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/>
              <a:t>Ensayos </a:t>
            </a:r>
            <a:r>
              <a:rPr lang="es-ES" sz="1600" err="1"/>
              <a:t>Flowback</a:t>
            </a:r>
            <a:endParaRPr lang="es-ES" sz="16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/>
              <a:t>Pilotos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/>
              <a:t>Ensayos de laboratorio</a:t>
            </a:r>
            <a:endParaRPr lang="es-AR" sz="1600"/>
          </a:p>
        </p:txBody>
      </p:sp>
      <p:sp>
        <p:nvSpPr>
          <p:cNvPr id="97" name="CuadroTexto 95">
            <a:extLst>
              <a:ext uri="{FF2B5EF4-FFF2-40B4-BE49-F238E27FC236}">
                <a16:creationId xmlns:a16="http://schemas.microsoft.com/office/drawing/2014/main" id="{1904C0FF-382A-4687-82A8-1C96EEE79637}"/>
              </a:ext>
            </a:extLst>
          </p:cNvPr>
          <p:cNvSpPr txBox="1"/>
          <p:nvPr/>
        </p:nvSpPr>
        <p:spPr>
          <a:xfrm>
            <a:off x="4067323" y="3621098"/>
            <a:ext cx="2443120" cy="830997"/>
          </a:xfrm>
          <a:prstGeom prst="rect">
            <a:avLst/>
          </a:prstGeom>
          <a:solidFill>
            <a:schemeClr val="bg1"/>
          </a:solidFill>
          <a:ln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u="sng"/>
              <a:t>Aceleración</a:t>
            </a:r>
            <a:endParaRPr lang="es-ES" sz="16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/>
              <a:t>Compra PIU modulares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/>
              <a:t>Masificaciones</a:t>
            </a:r>
            <a:endParaRPr lang="es-AR" sz="1600"/>
          </a:p>
        </p:txBody>
      </p:sp>
      <p:sp>
        <p:nvSpPr>
          <p:cNvPr id="98" name="CuadroTexto 95">
            <a:extLst>
              <a:ext uri="{FF2B5EF4-FFF2-40B4-BE49-F238E27FC236}">
                <a16:creationId xmlns:a16="http://schemas.microsoft.com/office/drawing/2014/main" id="{540696F3-349D-45DE-A657-B47436B3647A}"/>
              </a:ext>
            </a:extLst>
          </p:cNvPr>
          <p:cNvSpPr txBox="1"/>
          <p:nvPr/>
        </p:nvSpPr>
        <p:spPr>
          <a:xfrm>
            <a:off x="9328107" y="3652569"/>
            <a:ext cx="2443120" cy="2554545"/>
          </a:xfrm>
          <a:prstGeom prst="rect">
            <a:avLst/>
          </a:prstGeom>
          <a:solidFill>
            <a:schemeClr val="bg1"/>
          </a:solidFill>
          <a:ln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u="sng" dirty="0"/>
              <a:t>Optimización</a:t>
            </a:r>
            <a:endParaRPr lang="es-E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/>
              <a:t>Rotaciones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/>
              <a:t>Alternancia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/>
              <a:t>Polímero Secundario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/>
              <a:t>PIUs fabricación Local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/>
              <a:t>Logística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/>
              <a:t>Procesos de plantas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/>
              <a:t>Optimización </a:t>
            </a:r>
            <a:r>
              <a:rPr lang="es-ES" sz="1600" dirty="0" err="1"/>
              <a:t>Sist</a:t>
            </a:r>
            <a:r>
              <a:rPr lang="es-ES" sz="1600" dirty="0"/>
              <a:t>. Extracción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 err="1"/>
              <a:t>Selectivización</a:t>
            </a:r>
            <a:r>
              <a:rPr lang="es-ES" sz="1600" dirty="0"/>
              <a:t> Inyección</a:t>
            </a:r>
          </a:p>
        </p:txBody>
      </p:sp>
      <p:sp>
        <p:nvSpPr>
          <p:cNvPr id="77" name="Título 1">
            <a:extLst>
              <a:ext uri="{FF2B5EF4-FFF2-40B4-BE49-F238E27FC236}">
                <a16:creationId xmlns:a16="http://schemas.microsoft.com/office/drawing/2014/main" id="{D000DF3F-6DE3-4AA1-9331-F0FA3FD80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332" y="928447"/>
            <a:ext cx="12212663" cy="400110"/>
          </a:xfrm>
          <a:solidFill>
            <a:schemeClr val="tx1"/>
          </a:solidFill>
        </p:spPr>
        <p:txBody>
          <a:bodyPr wrap="square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buClr>
                <a:srgbClr val="0067A8"/>
              </a:buClr>
              <a:buSzPct val="95000"/>
              <a:buFont typeface="Lucida Grande"/>
            </a:pPr>
            <a:r>
              <a:rPr lang="es-AR" sz="20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Historia EOR</a:t>
            </a:r>
          </a:p>
        </p:txBody>
      </p:sp>
    </p:spTree>
    <p:extLst>
      <p:ext uri="{BB962C8B-B14F-4D97-AF65-F5344CB8AC3E}">
        <p14:creationId xmlns:p14="http://schemas.microsoft.com/office/powerpoint/2010/main" val="125529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96" grpId="0" animBg="1"/>
      <p:bldP spid="97" grpId="0" animBg="1"/>
      <p:bldP spid="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0BFDD2C0-12E6-4792-9128-85EBF4C484B0}"/>
              </a:ext>
            </a:extLst>
          </p:cNvPr>
          <p:cNvGrpSpPr/>
          <p:nvPr/>
        </p:nvGrpSpPr>
        <p:grpSpPr>
          <a:xfrm>
            <a:off x="0" y="1268760"/>
            <a:ext cx="12192000" cy="5589240"/>
            <a:chOff x="0" y="1017236"/>
            <a:chExt cx="5482786" cy="3901100"/>
          </a:xfrm>
        </p:grpSpPr>
        <p:sp>
          <p:nvSpPr>
            <p:cNvPr id="4" name="7 Rectángulo">
              <a:extLst>
                <a:ext uri="{FF2B5EF4-FFF2-40B4-BE49-F238E27FC236}">
                  <a16:creationId xmlns:a16="http://schemas.microsoft.com/office/drawing/2014/main" id="{AC4BA0AB-9912-4575-8E38-3F554EA261AF}"/>
                </a:ext>
              </a:extLst>
            </p:cNvPr>
            <p:cNvSpPr/>
            <p:nvPr/>
          </p:nvSpPr>
          <p:spPr bwMode="auto">
            <a:xfrm>
              <a:off x="0" y="1017236"/>
              <a:ext cx="2741393" cy="1950550"/>
            </a:xfrm>
            <a:prstGeom prst="rect">
              <a:avLst/>
            </a:prstGeom>
            <a:solidFill>
              <a:srgbClr val="0451E4"/>
            </a:solidFill>
            <a:ln>
              <a:noFill/>
            </a:ln>
          </p:spPr>
          <p:txBody>
            <a:bodyPr rtlCol="0" anchor="ctr"/>
            <a:lstStyle/>
            <a:p>
              <a:pPr marL="0" marR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27 Rectángulo">
              <a:extLst>
                <a:ext uri="{FF2B5EF4-FFF2-40B4-BE49-F238E27FC236}">
                  <a16:creationId xmlns:a16="http://schemas.microsoft.com/office/drawing/2014/main" id="{48FC8DA6-135D-4591-BAFD-941928697040}"/>
                </a:ext>
              </a:extLst>
            </p:cNvPr>
            <p:cNvSpPr/>
            <p:nvPr/>
          </p:nvSpPr>
          <p:spPr bwMode="auto">
            <a:xfrm>
              <a:off x="2741393" y="1017236"/>
              <a:ext cx="2741393" cy="1950550"/>
            </a:xfrm>
            <a:prstGeom prst="rect">
              <a:avLst/>
            </a:prstGeom>
            <a:solidFill>
              <a:srgbClr val="1D67FB"/>
            </a:solidFill>
            <a:ln>
              <a:noFill/>
            </a:ln>
          </p:spPr>
          <p:txBody>
            <a:bodyPr rtlCol="0" anchor="ctr"/>
            <a:lstStyle/>
            <a:p>
              <a:pPr marL="0" marR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28 Rectángulo">
              <a:extLst>
                <a:ext uri="{FF2B5EF4-FFF2-40B4-BE49-F238E27FC236}">
                  <a16:creationId xmlns:a16="http://schemas.microsoft.com/office/drawing/2014/main" id="{4AC8E78B-3C73-49D8-8AEC-49AC82CFD5AC}"/>
                </a:ext>
              </a:extLst>
            </p:cNvPr>
            <p:cNvSpPr/>
            <p:nvPr/>
          </p:nvSpPr>
          <p:spPr bwMode="auto">
            <a:xfrm>
              <a:off x="0" y="2967786"/>
              <a:ext cx="2741393" cy="1950550"/>
            </a:xfrm>
            <a:prstGeom prst="rect">
              <a:avLst/>
            </a:prstGeom>
            <a:solidFill>
              <a:srgbClr val="15A7BB"/>
            </a:solidFill>
            <a:ln>
              <a:noFill/>
            </a:ln>
          </p:spPr>
          <p:txBody>
            <a:bodyPr rtlCol="0" anchor="ctr"/>
            <a:lstStyle/>
            <a:p>
              <a:pPr marL="0" marR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30 Rectángulo">
              <a:extLst>
                <a:ext uri="{FF2B5EF4-FFF2-40B4-BE49-F238E27FC236}">
                  <a16:creationId xmlns:a16="http://schemas.microsoft.com/office/drawing/2014/main" id="{7D34B25B-3B4F-46AB-9FFB-4EEE1E8BF5B0}"/>
                </a:ext>
              </a:extLst>
            </p:cNvPr>
            <p:cNvSpPr/>
            <p:nvPr/>
          </p:nvSpPr>
          <p:spPr bwMode="auto">
            <a:xfrm>
              <a:off x="2741393" y="2967786"/>
              <a:ext cx="2741393" cy="1950550"/>
            </a:xfrm>
            <a:prstGeom prst="rect">
              <a:avLst/>
            </a:prstGeom>
            <a:solidFill>
              <a:srgbClr val="17BDD3"/>
            </a:solidFill>
            <a:ln>
              <a:noFill/>
            </a:ln>
          </p:spPr>
          <p:txBody>
            <a:bodyPr rtlCol="0" anchor="ctr"/>
            <a:lstStyle/>
            <a:p>
              <a:pPr marL="0" marR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A4B750F9-BC06-40D7-B3C0-4FBE0AE97B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63730"/>
              </p:ext>
            </p:extLst>
          </p:nvPr>
        </p:nvGraphicFramePr>
        <p:xfrm>
          <a:off x="0" y="4063380"/>
          <a:ext cx="6096000" cy="279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B24E25-333C-4D81-9E7C-FCBDDCB93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66383"/>
              </p:ext>
            </p:extLst>
          </p:nvPr>
        </p:nvGraphicFramePr>
        <p:xfrm>
          <a:off x="6096000" y="4063380"/>
          <a:ext cx="6096000" cy="279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217B36BD-DF5A-4237-82DF-1E5BD53F635D}"/>
              </a:ext>
            </a:extLst>
          </p:cNvPr>
          <p:cNvSpPr txBox="1"/>
          <p:nvPr/>
        </p:nvSpPr>
        <p:spPr>
          <a:xfrm>
            <a:off x="335360" y="1371638"/>
            <a:ext cx="4910468" cy="38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 de Corto Plazo</a:t>
            </a:r>
          </a:p>
        </p:txBody>
      </p:sp>
      <p:sp>
        <p:nvSpPr>
          <p:cNvPr id="11" name="CuadroTexto 8">
            <a:extLst>
              <a:ext uri="{FF2B5EF4-FFF2-40B4-BE49-F238E27FC236}">
                <a16:creationId xmlns:a16="http://schemas.microsoft.com/office/drawing/2014/main" id="{6A045162-8BFA-484B-B1C4-24F4818EDF37}"/>
              </a:ext>
            </a:extLst>
          </p:cNvPr>
          <p:cNvSpPr txBox="1"/>
          <p:nvPr/>
        </p:nvSpPr>
        <p:spPr>
          <a:xfrm>
            <a:off x="335360" y="1754518"/>
            <a:ext cx="5155174" cy="1845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s-ES" sz="12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Masificaciones</a:t>
            </a:r>
          </a:p>
          <a:p>
            <a:pPr marL="628650" lvl="1" indent="-17145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s-ES" sz="12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El Trébol</a:t>
            </a:r>
          </a:p>
          <a:p>
            <a:pPr marL="628650" lvl="1" indent="-17145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s-ES" sz="12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Cañadón Perdido</a:t>
            </a:r>
          </a:p>
          <a:p>
            <a:pPr marL="628650" lvl="1" indent="-17145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s-ES" sz="12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Grimbeek Central (</a:t>
            </a:r>
            <a:r>
              <a:rPr lang="es-ES" sz="1200" err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Alternate</a:t>
            </a:r>
            <a:r>
              <a:rPr lang="es-ES" sz="12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s-ES" sz="1200" err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Polymer</a:t>
            </a:r>
            <a:r>
              <a:rPr lang="es-ES" sz="12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s-ES" sz="1200" err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On</a:t>
            </a:r>
            <a:r>
              <a:rPr lang="es-ES" sz="12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-Off)</a:t>
            </a:r>
          </a:p>
          <a:p>
            <a:pPr marL="171450" indent="-17145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s-ES" sz="12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Pilotos inyección polímero</a:t>
            </a:r>
          </a:p>
          <a:p>
            <a:pPr marL="628650" lvl="1" indent="-17145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s-ES" sz="12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Los Perales Central – Bajo Barreal Inferior</a:t>
            </a:r>
          </a:p>
          <a:p>
            <a:pPr marL="628650" lvl="1" indent="-17145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s-ES" sz="12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Cañadón León C</a:t>
            </a:r>
          </a:p>
          <a:p>
            <a:pPr marL="628650" lvl="1" indent="-17145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s-ES" sz="12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Cañadón León 122</a:t>
            </a:r>
            <a:endParaRPr lang="es-ES" sz="12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03A6659-DF5E-40DD-81BB-FF56757DD778}"/>
              </a:ext>
            </a:extLst>
          </p:cNvPr>
          <p:cNvSpPr txBox="1"/>
          <p:nvPr/>
        </p:nvSpPr>
        <p:spPr>
          <a:xfrm>
            <a:off x="6528048" y="1371638"/>
            <a:ext cx="4910468" cy="38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 de Largo Plazo</a:t>
            </a:r>
          </a:p>
        </p:txBody>
      </p:sp>
      <p:sp>
        <p:nvSpPr>
          <p:cNvPr id="13" name="CuadroTexto 8">
            <a:extLst>
              <a:ext uri="{FF2B5EF4-FFF2-40B4-BE49-F238E27FC236}">
                <a16:creationId xmlns:a16="http://schemas.microsoft.com/office/drawing/2014/main" id="{B183A999-EF82-47C9-B6AD-1D6B43F9B25C}"/>
              </a:ext>
            </a:extLst>
          </p:cNvPr>
          <p:cNvSpPr txBox="1"/>
          <p:nvPr/>
        </p:nvSpPr>
        <p:spPr>
          <a:xfrm>
            <a:off x="6528048" y="1746278"/>
            <a:ext cx="5155174" cy="207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s-ES" sz="12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Masificaciones</a:t>
            </a:r>
          </a:p>
          <a:p>
            <a:pPr marL="628650" lvl="1" indent="-17145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s-ES" sz="12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Rotación Grimbeek Norte II</a:t>
            </a:r>
          </a:p>
          <a:p>
            <a:pPr marL="628650" lvl="1" indent="-17145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s-ES" sz="12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El Alba Valle*</a:t>
            </a:r>
          </a:p>
          <a:p>
            <a:pPr marL="628650" lvl="1" indent="-17145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s-ES" sz="12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Los Perales Sur*</a:t>
            </a:r>
          </a:p>
          <a:p>
            <a:pPr marL="628650" lvl="1" indent="-17145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s-ES" sz="12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Cañadón León B*</a:t>
            </a:r>
          </a:p>
          <a:p>
            <a:pPr marL="171450" indent="-17145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s-ES" sz="12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Pilotos inyección polímero</a:t>
            </a:r>
          </a:p>
          <a:p>
            <a:pPr marL="628650" lvl="1" indent="-17145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s-ES" sz="12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Cerro Grande</a:t>
            </a:r>
          </a:p>
          <a:p>
            <a:pPr marL="628650" lvl="1" indent="-17145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s-ES" sz="1200" err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Myburg</a:t>
            </a:r>
            <a:endParaRPr lang="es-ES" sz="120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628650" lvl="1" indent="-17145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s-ES" sz="12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La Paulina</a:t>
            </a:r>
            <a:endParaRPr lang="es-ES" sz="12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4AAB82-2216-4053-AA42-7C6C488A4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2981"/>
            <a:ext cx="12192000" cy="400110"/>
          </a:xfrm>
          <a:solidFill>
            <a:schemeClr val="tx1"/>
          </a:solidFill>
        </p:spPr>
        <p:txBody>
          <a:bodyPr wrap="square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buClr>
                <a:srgbClr val="0067A8"/>
              </a:buClr>
              <a:buSzPct val="95000"/>
              <a:buFont typeface="Lucida Grande"/>
            </a:pPr>
            <a:r>
              <a:rPr lang="es-AR" sz="20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Próximos pasos en EOR</a:t>
            </a:r>
          </a:p>
        </p:txBody>
      </p:sp>
      <p:grpSp>
        <p:nvGrpSpPr>
          <p:cNvPr id="19" name="169 Grupo">
            <a:extLst>
              <a:ext uri="{FF2B5EF4-FFF2-40B4-BE49-F238E27FC236}">
                <a16:creationId xmlns:a16="http://schemas.microsoft.com/office/drawing/2014/main" id="{B340FD92-624C-4281-88EE-AAF0489443E8}"/>
              </a:ext>
            </a:extLst>
          </p:cNvPr>
          <p:cNvGrpSpPr>
            <a:grpSpLocks noChangeAspect="1"/>
          </p:cNvGrpSpPr>
          <p:nvPr/>
        </p:nvGrpSpPr>
        <p:grpSpPr>
          <a:xfrm>
            <a:off x="11410950" y="6447123"/>
            <a:ext cx="658752" cy="163004"/>
            <a:chOff x="363008" y="2848018"/>
            <a:chExt cx="958467" cy="237166"/>
          </a:xfrm>
          <a:solidFill>
            <a:srgbClr val="0451E4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6F0AC8F-9C56-41E2-B8F7-D0A0DAD31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08" y="2848018"/>
              <a:ext cx="343010" cy="237166"/>
            </a:xfrm>
            <a:custGeom>
              <a:avLst/>
              <a:gdLst>
                <a:gd name="T0" fmla="*/ 2147483647 w 524"/>
                <a:gd name="T1" fmla="*/ 0 h 361"/>
                <a:gd name="T2" fmla="*/ 2147483647 w 524"/>
                <a:gd name="T3" fmla="*/ 0 h 361"/>
                <a:gd name="T4" fmla="*/ 2147483647 w 524"/>
                <a:gd name="T5" fmla="*/ 2147483647 h 361"/>
                <a:gd name="T6" fmla="*/ 2147483647 w 524"/>
                <a:gd name="T7" fmla="*/ 2147483647 h 361"/>
                <a:gd name="T8" fmla="*/ 2147483647 w 524"/>
                <a:gd name="T9" fmla="*/ 2147483647 h 361"/>
                <a:gd name="T10" fmla="*/ 2147483647 w 524"/>
                <a:gd name="T11" fmla="*/ 2147483647 h 361"/>
                <a:gd name="T12" fmla="*/ 2147483647 w 524"/>
                <a:gd name="T13" fmla="*/ 2147483647 h 361"/>
                <a:gd name="T14" fmla="*/ 2147483647 w 524"/>
                <a:gd name="T15" fmla="*/ 2147483647 h 361"/>
                <a:gd name="T16" fmla="*/ 2147483647 w 524"/>
                <a:gd name="T17" fmla="*/ 2147483647 h 361"/>
                <a:gd name="T18" fmla="*/ 2147483647 w 524"/>
                <a:gd name="T19" fmla="*/ 2147483647 h 361"/>
                <a:gd name="T20" fmla="*/ 2147483647 w 524"/>
                <a:gd name="T21" fmla="*/ 2147483647 h 361"/>
                <a:gd name="T22" fmla="*/ 2147483647 w 524"/>
                <a:gd name="T23" fmla="*/ 2147483647 h 361"/>
                <a:gd name="T24" fmla="*/ 2147483647 w 524"/>
                <a:gd name="T25" fmla="*/ 2147483647 h 361"/>
                <a:gd name="T26" fmla="*/ 2147483647 w 524"/>
                <a:gd name="T27" fmla="*/ 2147483647 h 361"/>
                <a:gd name="T28" fmla="*/ 2147483647 w 524"/>
                <a:gd name="T29" fmla="*/ 2147483647 h 361"/>
                <a:gd name="T30" fmla="*/ 2147483647 w 524"/>
                <a:gd name="T31" fmla="*/ 2147483647 h 361"/>
                <a:gd name="T32" fmla="*/ 2147483647 w 524"/>
                <a:gd name="T33" fmla="*/ 2147483647 h 361"/>
                <a:gd name="T34" fmla="*/ 2147483647 w 524"/>
                <a:gd name="T35" fmla="*/ 2147483647 h 361"/>
                <a:gd name="T36" fmla="*/ 2147483647 w 524"/>
                <a:gd name="T37" fmla="*/ 2147483647 h 361"/>
                <a:gd name="T38" fmla="*/ 2147483647 w 524"/>
                <a:gd name="T39" fmla="*/ 2147483647 h 361"/>
                <a:gd name="T40" fmla="*/ 2147483647 w 524"/>
                <a:gd name="T41" fmla="*/ 2147483647 h 361"/>
                <a:gd name="T42" fmla="*/ 2147483647 w 524"/>
                <a:gd name="T43" fmla="*/ 2147483647 h 361"/>
                <a:gd name="T44" fmla="*/ 2147483647 w 524"/>
                <a:gd name="T45" fmla="*/ 2147483647 h 361"/>
                <a:gd name="T46" fmla="*/ 2147483647 w 524"/>
                <a:gd name="T47" fmla="*/ 2147483647 h 361"/>
                <a:gd name="T48" fmla="*/ 2147483647 w 524"/>
                <a:gd name="T49" fmla="*/ 2147483647 h 361"/>
                <a:gd name="T50" fmla="*/ 2147483647 w 524"/>
                <a:gd name="T51" fmla="*/ 2147483647 h 361"/>
                <a:gd name="T52" fmla="*/ 2147483647 w 524"/>
                <a:gd name="T53" fmla="*/ 2147483647 h 361"/>
                <a:gd name="T54" fmla="*/ 2147483647 w 524"/>
                <a:gd name="T55" fmla="*/ 2147483647 h 361"/>
                <a:gd name="T56" fmla="*/ 2147483647 w 524"/>
                <a:gd name="T57" fmla="*/ 2147483647 h 361"/>
                <a:gd name="T58" fmla="*/ 0 w 524"/>
                <a:gd name="T59" fmla="*/ 0 h 361"/>
                <a:gd name="T60" fmla="*/ 2147483647 w 524"/>
                <a:gd name="T61" fmla="*/ 0 h 361"/>
                <a:gd name="T62" fmla="*/ 2147483647 w 524"/>
                <a:gd name="T63" fmla="*/ 0 h 361"/>
                <a:gd name="T64" fmla="*/ 2147483647 w 524"/>
                <a:gd name="T65" fmla="*/ 2147483647 h 361"/>
                <a:gd name="T66" fmla="*/ 2147483647 w 524"/>
                <a:gd name="T67" fmla="*/ 2147483647 h 361"/>
                <a:gd name="T68" fmla="*/ 2147483647 w 524"/>
                <a:gd name="T69" fmla="*/ 2147483647 h 361"/>
                <a:gd name="T70" fmla="*/ 2147483647 w 524"/>
                <a:gd name="T71" fmla="*/ 2147483647 h 361"/>
                <a:gd name="T72" fmla="*/ 2147483647 w 524"/>
                <a:gd name="T73" fmla="*/ 2147483647 h 361"/>
                <a:gd name="T74" fmla="*/ 2147483647 w 524"/>
                <a:gd name="T75" fmla="*/ 2147483647 h 361"/>
                <a:gd name="T76" fmla="*/ 2147483647 w 524"/>
                <a:gd name="T77" fmla="*/ 2147483647 h 361"/>
                <a:gd name="T78" fmla="*/ 2147483647 w 524"/>
                <a:gd name="T79" fmla="*/ 2147483647 h 361"/>
                <a:gd name="T80" fmla="*/ 2147483647 w 524"/>
                <a:gd name="T81" fmla="*/ 2147483647 h 361"/>
                <a:gd name="T82" fmla="*/ 2147483647 w 524"/>
                <a:gd name="T83" fmla="*/ 0 h 361"/>
                <a:gd name="T84" fmla="*/ 2147483647 w 52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24" h="361">
                  <a:moveTo>
                    <a:pt x="524" y="0"/>
                  </a:moveTo>
                  <a:lnTo>
                    <a:pt x="524" y="0"/>
                  </a:lnTo>
                  <a:lnTo>
                    <a:pt x="520" y="2"/>
                  </a:lnTo>
                  <a:lnTo>
                    <a:pt x="511" y="8"/>
                  </a:lnTo>
                  <a:lnTo>
                    <a:pt x="498" y="20"/>
                  </a:lnTo>
                  <a:lnTo>
                    <a:pt x="488" y="28"/>
                  </a:lnTo>
                  <a:lnTo>
                    <a:pt x="480" y="39"/>
                  </a:lnTo>
                  <a:lnTo>
                    <a:pt x="338" y="215"/>
                  </a:lnTo>
                  <a:lnTo>
                    <a:pt x="338" y="320"/>
                  </a:lnTo>
                  <a:lnTo>
                    <a:pt x="338" y="330"/>
                  </a:lnTo>
                  <a:lnTo>
                    <a:pt x="340" y="338"/>
                  </a:lnTo>
                  <a:lnTo>
                    <a:pt x="344" y="351"/>
                  </a:lnTo>
                  <a:lnTo>
                    <a:pt x="348" y="358"/>
                  </a:lnTo>
                  <a:lnTo>
                    <a:pt x="349" y="361"/>
                  </a:lnTo>
                  <a:lnTo>
                    <a:pt x="174" y="361"/>
                  </a:lnTo>
                  <a:lnTo>
                    <a:pt x="177" y="358"/>
                  </a:lnTo>
                  <a:lnTo>
                    <a:pt x="180" y="351"/>
                  </a:lnTo>
                  <a:lnTo>
                    <a:pt x="184" y="338"/>
                  </a:lnTo>
                  <a:lnTo>
                    <a:pt x="185" y="330"/>
                  </a:lnTo>
                  <a:lnTo>
                    <a:pt x="185" y="320"/>
                  </a:lnTo>
                  <a:lnTo>
                    <a:pt x="185" y="215"/>
                  </a:lnTo>
                  <a:lnTo>
                    <a:pt x="46" y="40"/>
                  </a:lnTo>
                  <a:lnTo>
                    <a:pt x="36" y="30"/>
                  </a:lnTo>
                  <a:lnTo>
                    <a:pt x="28" y="21"/>
                  </a:lnTo>
                  <a:lnTo>
                    <a:pt x="13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178" y="0"/>
                  </a:lnTo>
                  <a:lnTo>
                    <a:pt x="182" y="13"/>
                  </a:lnTo>
                  <a:lnTo>
                    <a:pt x="190" y="27"/>
                  </a:lnTo>
                  <a:lnTo>
                    <a:pt x="202" y="46"/>
                  </a:lnTo>
                  <a:lnTo>
                    <a:pt x="261" y="137"/>
                  </a:lnTo>
                  <a:lnTo>
                    <a:pt x="263" y="137"/>
                  </a:lnTo>
                  <a:lnTo>
                    <a:pt x="323" y="46"/>
                  </a:lnTo>
                  <a:lnTo>
                    <a:pt x="334" y="27"/>
                  </a:lnTo>
                  <a:lnTo>
                    <a:pt x="341" y="13"/>
                  </a:lnTo>
                  <a:lnTo>
                    <a:pt x="347" y="0"/>
                  </a:lnTo>
                  <a:lnTo>
                    <a:pt x="5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E7468CB7-186C-419B-A761-4384F81AAB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5219" y="2848018"/>
              <a:ext cx="282248" cy="237166"/>
            </a:xfrm>
            <a:custGeom>
              <a:avLst/>
              <a:gdLst>
                <a:gd name="T0" fmla="*/ 0 w 431"/>
                <a:gd name="T1" fmla="*/ 0 h 361"/>
                <a:gd name="T2" fmla="*/ 2147483647 w 431"/>
                <a:gd name="T3" fmla="*/ 2147483647 h 361"/>
                <a:gd name="T4" fmla="*/ 2147483647 w 431"/>
                <a:gd name="T5" fmla="*/ 2147483647 h 361"/>
                <a:gd name="T6" fmla="*/ 2147483647 w 431"/>
                <a:gd name="T7" fmla="*/ 2147483647 h 361"/>
                <a:gd name="T8" fmla="*/ 2147483647 w 431"/>
                <a:gd name="T9" fmla="*/ 2147483647 h 361"/>
                <a:gd name="T10" fmla="*/ 2147483647 w 431"/>
                <a:gd name="T11" fmla="*/ 2147483647 h 361"/>
                <a:gd name="T12" fmla="*/ 2147483647 w 431"/>
                <a:gd name="T13" fmla="*/ 2147483647 h 361"/>
                <a:gd name="T14" fmla="*/ 0 w 431"/>
                <a:gd name="T15" fmla="*/ 2147483647 h 361"/>
                <a:gd name="T16" fmla="*/ 2147483647 w 431"/>
                <a:gd name="T17" fmla="*/ 2147483647 h 361"/>
                <a:gd name="T18" fmla="*/ 2147483647 w 431"/>
                <a:gd name="T19" fmla="*/ 2147483647 h 361"/>
                <a:gd name="T20" fmla="*/ 2147483647 w 431"/>
                <a:gd name="T21" fmla="*/ 2147483647 h 361"/>
                <a:gd name="T22" fmla="*/ 2147483647 w 431"/>
                <a:gd name="T23" fmla="*/ 2147483647 h 361"/>
                <a:gd name="T24" fmla="*/ 2147483647 w 431"/>
                <a:gd name="T25" fmla="*/ 2147483647 h 361"/>
                <a:gd name="T26" fmla="*/ 2147483647 w 431"/>
                <a:gd name="T27" fmla="*/ 2147483647 h 361"/>
                <a:gd name="T28" fmla="*/ 2147483647 w 431"/>
                <a:gd name="T29" fmla="*/ 2147483647 h 361"/>
                <a:gd name="T30" fmla="*/ 2147483647 w 431"/>
                <a:gd name="T31" fmla="*/ 2147483647 h 361"/>
                <a:gd name="T32" fmla="*/ 2147483647 w 431"/>
                <a:gd name="T33" fmla="*/ 2147483647 h 361"/>
                <a:gd name="T34" fmla="*/ 2147483647 w 431"/>
                <a:gd name="T35" fmla="*/ 2147483647 h 361"/>
                <a:gd name="T36" fmla="*/ 2147483647 w 431"/>
                <a:gd name="T37" fmla="*/ 2147483647 h 361"/>
                <a:gd name="T38" fmla="*/ 2147483647 w 431"/>
                <a:gd name="T39" fmla="*/ 2147483647 h 361"/>
                <a:gd name="T40" fmla="*/ 2147483647 w 431"/>
                <a:gd name="T41" fmla="*/ 2147483647 h 361"/>
                <a:gd name="T42" fmla="*/ 2147483647 w 431"/>
                <a:gd name="T43" fmla="*/ 2147483647 h 361"/>
                <a:gd name="T44" fmla="*/ 2147483647 w 431"/>
                <a:gd name="T45" fmla="*/ 2147483647 h 361"/>
                <a:gd name="T46" fmla="*/ 2147483647 w 431"/>
                <a:gd name="T47" fmla="*/ 2147483647 h 361"/>
                <a:gd name="T48" fmla="*/ 2147483647 w 431"/>
                <a:gd name="T49" fmla="*/ 2147483647 h 361"/>
                <a:gd name="T50" fmla="*/ 2147483647 w 431"/>
                <a:gd name="T51" fmla="*/ 2147483647 h 361"/>
                <a:gd name="T52" fmla="*/ 2147483647 w 431"/>
                <a:gd name="T53" fmla="*/ 2147483647 h 361"/>
                <a:gd name="T54" fmla="*/ 2147483647 w 431"/>
                <a:gd name="T55" fmla="*/ 2147483647 h 361"/>
                <a:gd name="T56" fmla="*/ 2147483647 w 431"/>
                <a:gd name="T57" fmla="*/ 2147483647 h 361"/>
                <a:gd name="T58" fmla="*/ 2147483647 w 431"/>
                <a:gd name="T59" fmla="*/ 2147483647 h 361"/>
                <a:gd name="T60" fmla="*/ 2147483647 w 431"/>
                <a:gd name="T61" fmla="*/ 2147483647 h 361"/>
                <a:gd name="T62" fmla="*/ 2147483647 w 431"/>
                <a:gd name="T63" fmla="*/ 2147483647 h 361"/>
                <a:gd name="T64" fmla="*/ 2147483647 w 431"/>
                <a:gd name="T65" fmla="*/ 2147483647 h 361"/>
                <a:gd name="T66" fmla="*/ 2147483647 w 431"/>
                <a:gd name="T67" fmla="*/ 2147483647 h 361"/>
                <a:gd name="T68" fmla="*/ 2147483647 w 431"/>
                <a:gd name="T69" fmla="*/ 2147483647 h 361"/>
                <a:gd name="T70" fmla="*/ 2147483647 w 431"/>
                <a:gd name="T71" fmla="*/ 2147483647 h 361"/>
                <a:gd name="T72" fmla="*/ 2147483647 w 431"/>
                <a:gd name="T73" fmla="*/ 2147483647 h 361"/>
                <a:gd name="T74" fmla="*/ 2147483647 w 431"/>
                <a:gd name="T75" fmla="*/ 2147483647 h 361"/>
                <a:gd name="T76" fmla="*/ 2147483647 w 431"/>
                <a:gd name="T77" fmla="*/ 2147483647 h 361"/>
                <a:gd name="T78" fmla="*/ 2147483647 w 431"/>
                <a:gd name="T79" fmla="*/ 2147483647 h 3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31" h="361">
                  <a:moveTo>
                    <a:pt x="291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11"/>
                  </a:lnTo>
                  <a:lnTo>
                    <a:pt x="9" y="23"/>
                  </a:lnTo>
                  <a:lnTo>
                    <a:pt x="10" y="31"/>
                  </a:lnTo>
                  <a:lnTo>
                    <a:pt x="11" y="40"/>
                  </a:lnTo>
                  <a:lnTo>
                    <a:pt x="11" y="320"/>
                  </a:lnTo>
                  <a:lnTo>
                    <a:pt x="10" y="330"/>
                  </a:lnTo>
                  <a:lnTo>
                    <a:pt x="9" y="338"/>
                  </a:lnTo>
                  <a:lnTo>
                    <a:pt x="8" y="345"/>
                  </a:lnTo>
                  <a:lnTo>
                    <a:pt x="5" y="351"/>
                  </a:lnTo>
                  <a:lnTo>
                    <a:pt x="2" y="358"/>
                  </a:lnTo>
                  <a:lnTo>
                    <a:pt x="0" y="361"/>
                  </a:lnTo>
                  <a:lnTo>
                    <a:pt x="174" y="361"/>
                  </a:lnTo>
                  <a:lnTo>
                    <a:pt x="173" y="358"/>
                  </a:lnTo>
                  <a:lnTo>
                    <a:pt x="170" y="351"/>
                  </a:lnTo>
                  <a:lnTo>
                    <a:pt x="166" y="338"/>
                  </a:lnTo>
                  <a:lnTo>
                    <a:pt x="165" y="330"/>
                  </a:lnTo>
                  <a:lnTo>
                    <a:pt x="164" y="320"/>
                  </a:lnTo>
                  <a:lnTo>
                    <a:pt x="164" y="233"/>
                  </a:lnTo>
                  <a:lnTo>
                    <a:pt x="291" y="233"/>
                  </a:lnTo>
                  <a:lnTo>
                    <a:pt x="305" y="232"/>
                  </a:lnTo>
                  <a:lnTo>
                    <a:pt x="320" y="231"/>
                  </a:lnTo>
                  <a:lnTo>
                    <a:pt x="334" y="228"/>
                  </a:lnTo>
                  <a:lnTo>
                    <a:pt x="347" y="225"/>
                  </a:lnTo>
                  <a:lnTo>
                    <a:pt x="359" y="221"/>
                  </a:lnTo>
                  <a:lnTo>
                    <a:pt x="371" y="217"/>
                  </a:lnTo>
                  <a:lnTo>
                    <a:pt x="381" y="211"/>
                  </a:lnTo>
                  <a:lnTo>
                    <a:pt x="391" y="203"/>
                  </a:lnTo>
                  <a:lnTo>
                    <a:pt x="401" y="195"/>
                  </a:lnTo>
                  <a:lnTo>
                    <a:pt x="408" y="187"/>
                  </a:lnTo>
                  <a:lnTo>
                    <a:pt x="415" y="177"/>
                  </a:lnTo>
                  <a:lnTo>
                    <a:pt x="421" y="167"/>
                  </a:lnTo>
                  <a:lnTo>
                    <a:pt x="426" y="156"/>
                  </a:lnTo>
                  <a:lnTo>
                    <a:pt x="429" y="144"/>
                  </a:lnTo>
                  <a:lnTo>
                    <a:pt x="430" y="131"/>
                  </a:lnTo>
                  <a:lnTo>
                    <a:pt x="431" y="117"/>
                  </a:lnTo>
                  <a:lnTo>
                    <a:pt x="430" y="103"/>
                  </a:lnTo>
                  <a:lnTo>
                    <a:pt x="429" y="90"/>
                  </a:lnTo>
                  <a:lnTo>
                    <a:pt x="426" y="78"/>
                  </a:lnTo>
                  <a:lnTo>
                    <a:pt x="421" y="67"/>
                  </a:lnTo>
                  <a:lnTo>
                    <a:pt x="415" y="57"/>
                  </a:lnTo>
                  <a:lnTo>
                    <a:pt x="409" y="48"/>
                  </a:lnTo>
                  <a:lnTo>
                    <a:pt x="401" y="38"/>
                  </a:lnTo>
                  <a:lnTo>
                    <a:pt x="392" y="31"/>
                  </a:lnTo>
                  <a:lnTo>
                    <a:pt x="383" y="24"/>
                  </a:lnTo>
                  <a:lnTo>
                    <a:pt x="372" y="18"/>
                  </a:lnTo>
                  <a:lnTo>
                    <a:pt x="360" y="12"/>
                  </a:lnTo>
                  <a:lnTo>
                    <a:pt x="347" y="8"/>
                  </a:lnTo>
                  <a:lnTo>
                    <a:pt x="334" y="5"/>
                  </a:lnTo>
                  <a:lnTo>
                    <a:pt x="321" y="2"/>
                  </a:lnTo>
                  <a:lnTo>
                    <a:pt x="305" y="1"/>
                  </a:lnTo>
                  <a:lnTo>
                    <a:pt x="291" y="0"/>
                  </a:lnTo>
                  <a:close/>
                  <a:moveTo>
                    <a:pt x="214" y="168"/>
                  </a:moveTo>
                  <a:lnTo>
                    <a:pt x="165" y="168"/>
                  </a:lnTo>
                  <a:lnTo>
                    <a:pt x="165" y="68"/>
                  </a:lnTo>
                  <a:lnTo>
                    <a:pt x="214" y="68"/>
                  </a:lnTo>
                  <a:lnTo>
                    <a:pt x="227" y="68"/>
                  </a:lnTo>
                  <a:lnTo>
                    <a:pt x="239" y="70"/>
                  </a:lnTo>
                  <a:lnTo>
                    <a:pt x="249" y="74"/>
                  </a:lnTo>
                  <a:lnTo>
                    <a:pt x="259" y="78"/>
                  </a:lnTo>
                  <a:lnTo>
                    <a:pt x="267" y="86"/>
                  </a:lnTo>
                  <a:lnTo>
                    <a:pt x="273" y="94"/>
                  </a:lnTo>
                  <a:lnTo>
                    <a:pt x="277" y="105"/>
                  </a:lnTo>
                  <a:lnTo>
                    <a:pt x="278" y="117"/>
                  </a:lnTo>
                  <a:lnTo>
                    <a:pt x="277" y="130"/>
                  </a:lnTo>
                  <a:lnTo>
                    <a:pt x="272" y="140"/>
                  </a:lnTo>
                  <a:lnTo>
                    <a:pt x="266" y="149"/>
                  </a:lnTo>
                  <a:lnTo>
                    <a:pt x="259" y="156"/>
                  </a:lnTo>
                  <a:lnTo>
                    <a:pt x="249" y="161"/>
                  </a:lnTo>
                  <a:lnTo>
                    <a:pt x="239" y="164"/>
                  </a:lnTo>
                  <a:lnTo>
                    <a:pt x="227" y="167"/>
                  </a:lnTo>
                  <a:lnTo>
                    <a:pt x="214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BCD9ED0B-3F00-4070-BE8A-BC84A868E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548" y="2848018"/>
              <a:ext cx="248927" cy="237166"/>
            </a:xfrm>
            <a:custGeom>
              <a:avLst/>
              <a:gdLst>
                <a:gd name="T0" fmla="*/ 2147483647 w 380"/>
                <a:gd name="T1" fmla="*/ 2147483647 h 361"/>
                <a:gd name="T2" fmla="*/ 2147483647 w 380"/>
                <a:gd name="T3" fmla="*/ 2147483647 h 361"/>
                <a:gd name="T4" fmla="*/ 2147483647 w 380"/>
                <a:gd name="T5" fmla="*/ 2147483647 h 361"/>
                <a:gd name="T6" fmla="*/ 2147483647 w 380"/>
                <a:gd name="T7" fmla="*/ 2147483647 h 361"/>
                <a:gd name="T8" fmla="*/ 2147483647 w 380"/>
                <a:gd name="T9" fmla="*/ 2147483647 h 361"/>
                <a:gd name="T10" fmla="*/ 2147483647 w 380"/>
                <a:gd name="T11" fmla="*/ 2147483647 h 361"/>
                <a:gd name="T12" fmla="*/ 2147483647 w 380"/>
                <a:gd name="T13" fmla="*/ 2147483647 h 361"/>
                <a:gd name="T14" fmla="*/ 2147483647 w 380"/>
                <a:gd name="T15" fmla="*/ 2147483647 h 361"/>
                <a:gd name="T16" fmla="*/ 2147483647 w 380"/>
                <a:gd name="T17" fmla="*/ 2147483647 h 361"/>
                <a:gd name="T18" fmla="*/ 2147483647 w 380"/>
                <a:gd name="T19" fmla="*/ 2147483647 h 361"/>
                <a:gd name="T20" fmla="*/ 2147483647 w 380"/>
                <a:gd name="T21" fmla="*/ 2147483647 h 361"/>
                <a:gd name="T22" fmla="*/ 2147483647 w 380"/>
                <a:gd name="T23" fmla="*/ 2147483647 h 361"/>
                <a:gd name="T24" fmla="*/ 2147483647 w 380"/>
                <a:gd name="T25" fmla="*/ 2147483647 h 361"/>
                <a:gd name="T26" fmla="*/ 2147483647 w 380"/>
                <a:gd name="T27" fmla="*/ 2147483647 h 361"/>
                <a:gd name="T28" fmla="*/ 2147483647 w 380"/>
                <a:gd name="T29" fmla="*/ 2147483647 h 361"/>
                <a:gd name="T30" fmla="*/ 2147483647 w 380"/>
                <a:gd name="T31" fmla="*/ 2147483647 h 361"/>
                <a:gd name="T32" fmla="*/ 2147483647 w 380"/>
                <a:gd name="T33" fmla="*/ 2147483647 h 361"/>
                <a:gd name="T34" fmla="*/ 2147483647 w 380"/>
                <a:gd name="T35" fmla="*/ 2147483647 h 361"/>
                <a:gd name="T36" fmla="*/ 2147483647 w 380"/>
                <a:gd name="T37" fmla="*/ 2147483647 h 361"/>
                <a:gd name="T38" fmla="*/ 2147483647 w 380"/>
                <a:gd name="T39" fmla="*/ 2147483647 h 361"/>
                <a:gd name="T40" fmla="*/ 2147483647 w 380"/>
                <a:gd name="T41" fmla="*/ 2147483647 h 361"/>
                <a:gd name="T42" fmla="*/ 2147483647 w 380"/>
                <a:gd name="T43" fmla="*/ 2147483647 h 361"/>
                <a:gd name="T44" fmla="*/ 2147483647 w 380"/>
                <a:gd name="T45" fmla="*/ 2147483647 h 361"/>
                <a:gd name="T46" fmla="*/ 2147483647 w 380"/>
                <a:gd name="T47" fmla="*/ 2147483647 h 361"/>
                <a:gd name="T48" fmla="*/ 2147483647 w 380"/>
                <a:gd name="T49" fmla="*/ 2147483647 h 361"/>
                <a:gd name="T50" fmla="*/ 2147483647 w 380"/>
                <a:gd name="T51" fmla="*/ 2147483647 h 361"/>
                <a:gd name="T52" fmla="*/ 2147483647 w 380"/>
                <a:gd name="T53" fmla="*/ 2147483647 h 361"/>
                <a:gd name="T54" fmla="*/ 2147483647 w 380"/>
                <a:gd name="T55" fmla="*/ 2147483647 h 361"/>
                <a:gd name="T56" fmla="*/ 0 w 380"/>
                <a:gd name="T57" fmla="*/ 2147483647 h 361"/>
                <a:gd name="T58" fmla="*/ 0 w 380"/>
                <a:gd name="T59" fmla="*/ 2147483647 h 361"/>
                <a:gd name="T60" fmla="*/ 2147483647 w 380"/>
                <a:gd name="T61" fmla="*/ 2147483647 h 361"/>
                <a:gd name="T62" fmla="*/ 2147483647 w 380"/>
                <a:gd name="T63" fmla="*/ 2147483647 h 361"/>
                <a:gd name="T64" fmla="*/ 2147483647 w 380"/>
                <a:gd name="T65" fmla="*/ 2147483647 h 361"/>
                <a:gd name="T66" fmla="*/ 2147483647 w 380"/>
                <a:gd name="T67" fmla="*/ 2147483647 h 361"/>
                <a:gd name="T68" fmla="*/ 2147483647 w 380"/>
                <a:gd name="T69" fmla="*/ 2147483647 h 361"/>
                <a:gd name="T70" fmla="*/ 2147483647 w 380"/>
                <a:gd name="T71" fmla="*/ 2147483647 h 361"/>
                <a:gd name="T72" fmla="*/ 2147483647 w 380"/>
                <a:gd name="T73" fmla="*/ 2147483647 h 361"/>
                <a:gd name="T74" fmla="*/ 2147483647 w 380"/>
                <a:gd name="T75" fmla="*/ 2147483647 h 361"/>
                <a:gd name="T76" fmla="*/ 2147483647 w 380"/>
                <a:gd name="T77" fmla="*/ 2147483647 h 361"/>
                <a:gd name="T78" fmla="*/ 2147483647 w 380"/>
                <a:gd name="T79" fmla="*/ 2147483647 h 361"/>
                <a:gd name="T80" fmla="*/ 2147483647 w 380"/>
                <a:gd name="T81" fmla="*/ 2147483647 h 361"/>
                <a:gd name="T82" fmla="*/ 2147483647 w 380"/>
                <a:gd name="T83" fmla="*/ 2147483647 h 361"/>
                <a:gd name="T84" fmla="*/ 0 w 380"/>
                <a:gd name="T85" fmla="*/ 0 h 361"/>
                <a:gd name="T86" fmla="*/ 2147483647 w 380"/>
                <a:gd name="T87" fmla="*/ 0 h 361"/>
                <a:gd name="T88" fmla="*/ 2147483647 w 380"/>
                <a:gd name="T89" fmla="*/ 2147483647 h 36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80" h="361">
                  <a:moveTo>
                    <a:pt x="380" y="84"/>
                  </a:moveTo>
                  <a:lnTo>
                    <a:pt x="380" y="84"/>
                  </a:lnTo>
                  <a:lnTo>
                    <a:pt x="378" y="83"/>
                  </a:lnTo>
                  <a:lnTo>
                    <a:pt x="370" y="80"/>
                  </a:lnTo>
                  <a:lnTo>
                    <a:pt x="355" y="76"/>
                  </a:lnTo>
                  <a:lnTo>
                    <a:pt x="347" y="75"/>
                  </a:lnTo>
                  <a:lnTo>
                    <a:pt x="338" y="75"/>
                  </a:lnTo>
                  <a:lnTo>
                    <a:pt x="164" y="75"/>
                  </a:lnTo>
                  <a:lnTo>
                    <a:pt x="164" y="161"/>
                  </a:lnTo>
                  <a:lnTo>
                    <a:pt x="303" y="161"/>
                  </a:lnTo>
                  <a:lnTo>
                    <a:pt x="322" y="161"/>
                  </a:lnTo>
                  <a:lnTo>
                    <a:pt x="336" y="158"/>
                  </a:lnTo>
                  <a:lnTo>
                    <a:pt x="350" y="155"/>
                  </a:lnTo>
                  <a:lnTo>
                    <a:pt x="350" y="240"/>
                  </a:lnTo>
                  <a:lnTo>
                    <a:pt x="346" y="239"/>
                  </a:lnTo>
                  <a:lnTo>
                    <a:pt x="336" y="237"/>
                  </a:lnTo>
                  <a:lnTo>
                    <a:pt x="322" y="234"/>
                  </a:lnTo>
                  <a:lnTo>
                    <a:pt x="303" y="233"/>
                  </a:lnTo>
                  <a:lnTo>
                    <a:pt x="164" y="233"/>
                  </a:lnTo>
                  <a:lnTo>
                    <a:pt x="164" y="321"/>
                  </a:lnTo>
                  <a:lnTo>
                    <a:pt x="164" y="331"/>
                  </a:lnTo>
                  <a:lnTo>
                    <a:pt x="165" y="338"/>
                  </a:lnTo>
                  <a:lnTo>
                    <a:pt x="169" y="351"/>
                  </a:lnTo>
                  <a:lnTo>
                    <a:pt x="172" y="358"/>
                  </a:lnTo>
                  <a:lnTo>
                    <a:pt x="173" y="361"/>
                  </a:lnTo>
                  <a:lnTo>
                    <a:pt x="0" y="361"/>
                  </a:lnTo>
                  <a:lnTo>
                    <a:pt x="1" y="358"/>
                  </a:lnTo>
                  <a:lnTo>
                    <a:pt x="4" y="351"/>
                  </a:lnTo>
                  <a:lnTo>
                    <a:pt x="8" y="338"/>
                  </a:lnTo>
                  <a:lnTo>
                    <a:pt x="9" y="331"/>
                  </a:lnTo>
                  <a:lnTo>
                    <a:pt x="10" y="321"/>
                  </a:lnTo>
                  <a:lnTo>
                    <a:pt x="10" y="40"/>
                  </a:lnTo>
                  <a:lnTo>
                    <a:pt x="9" y="31"/>
                  </a:lnTo>
                  <a:lnTo>
                    <a:pt x="8" y="23"/>
                  </a:lnTo>
                  <a:lnTo>
                    <a:pt x="7" y="15"/>
                  </a:lnTo>
                  <a:lnTo>
                    <a:pt x="4" y="9"/>
                  </a:lnTo>
                  <a:lnTo>
                    <a:pt x="1" y="2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6367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903</Words>
  <Application>Microsoft Office PowerPoint</Application>
  <PresentationFormat>Panorámica</PresentationFormat>
  <Paragraphs>267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Lucida Grande</vt:lpstr>
      <vt:lpstr>Wingdings</vt:lpstr>
      <vt:lpstr>Tema de Office</vt:lpstr>
      <vt:lpstr>Campos maduros &amp; EOR Experiencia y visión de YPF</vt:lpstr>
      <vt:lpstr>Presentación de PowerPoint</vt:lpstr>
      <vt:lpstr>El convencional de YPF en números</vt:lpstr>
      <vt:lpstr>Pilares del convencional</vt:lpstr>
      <vt:lpstr>Eficiencia Energética, como pilar de la transición energética y reducción de costos</vt:lpstr>
      <vt:lpstr>La Recuperación Terciaria de YPF en números</vt:lpstr>
      <vt:lpstr>Producción Crudo Gross YPF (sin NOC)</vt:lpstr>
      <vt:lpstr>Historia EOR</vt:lpstr>
      <vt:lpstr>Próximos pasos en EOR</vt:lpstr>
      <vt:lpstr> FODA</vt:lpstr>
      <vt:lpstr>Somos protagonistas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Fuentes</dc:creator>
  <cp:lastModifiedBy>LEISEN HADID, ENRIQUE GUSTAVO</cp:lastModifiedBy>
  <cp:revision>2</cp:revision>
  <cp:lastPrinted>1601-01-01T00:00:00Z</cp:lastPrinted>
  <dcterms:created xsi:type="dcterms:W3CDTF">2023-07-24T14:30:55Z</dcterms:created>
  <dcterms:modified xsi:type="dcterms:W3CDTF">2023-11-07T21:40:17Z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622c24-5861-4880-bcaa-37216e265fb3_Enabled">
    <vt:lpwstr>true</vt:lpwstr>
  </property>
  <property fmtid="{D5CDD505-2E9C-101B-9397-08002B2CF9AE}" pid="3" name="MSIP_Label_fb622c24-5861-4880-bcaa-37216e265fb3_SetDate">
    <vt:lpwstr>2023-11-07T11:44:57Z</vt:lpwstr>
  </property>
  <property fmtid="{D5CDD505-2E9C-101B-9397-08002B2CF9AE}" pid="4" name="MSIP_Label_fb622c24-5861-4880-bcaa-37216e265fb3_Method">
    <vt:lpwstr>Privileged</vt:lpwstr>
  </property>
  <property fmtid="{D5CDD505-2E9C-101B-9397-08002B2CF9AE}" pid="5" name="MSIP_Label_fb622c24-5861-4880-bcaa-37216e265fb3_Name">
    <vt:lpwstr>YPF - Publica</vt:lpwstr>
  </property>
  <property fmtid="{D5CDD505-2E9C-101B-9397-08002B2CF9AE}" pid="6" name="MSIP_Label_fb622c24-5861-4880-bcaa-37216e265fb3_SiteId">
    <vt:lpwstr>038018c3-616c-4b46-ad9b-aa9007f701b5</vt:lpwstr>
  </property>
  <property fmtid="{D5CDD505-2E9C-101B-9397-08002B2CF9AE}" pid="7" name="MSIP_Label_fb622c24-5861-4880-bcaa-37216e265fb3_ActionId">
    <vt:lpwstr>60cbccf7-534a-47e3-9741-f560ff458ff1</vt:lpwstr>
  </property>
  <property fmtid="{D5CDD505-2E9C-101B-9397-08002B2CF9AE}" pid="8" name="MSIP_Label_fb622c24-5861-4880-bcaa-37216e265fb3_ContentBits">
    <vt:lpwstr>3</vt:lpwstr>
  </property>
</Properties>
</file>