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1424" r:id="rId3"/>
    <p:sldId id="1439" r:id="rId4"/>
    <p:sldId id="1427" r:id="rId5"/>
    <p:sldId id="1425" r:id="rId6"/>
    <p:sldId id="1430" r:id="rId7"/>
    <p:sldId id="1431" r:id="rId8"/>
    <p:sldId id="1438" r:id="rId9"/>
    <p:sldId id="1432" r:id="rId10"/>
    <p:sldId id="1437" r:id="rId11"/>
    <p:sldId id="1435" r:id="rId12"/>
    <p:sldId id="1442" r:id="rId13"/>
    <p:sldId id="1440" r:id="rId14"/>
    <p:sldId id="1441" r:id="rId15"/>
    <p:sldId id="369" r:id="rId16"/>
  </p:sldIdLst>
  <p:sldSz cx="12192000" cy="6858000"/>
  <p:notesSz cx="6888163" cy="100203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7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75D8"/>
    <a:srgbClr val="C0504D"/>
    <a:srgbClr val="C3D69B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28" autoAdjust="0"/>
    <p:restoredTop sz="94689" autoAdjust="0"/>
  </p:normalViewPr>
  <p:slideViewPr>
    <p:cSldViewPr>
      <p:cViewPr varScale="1">
        <p:scale>
          <a:sx n="68" d="100"/>
          <a:sy n="68" d="100"/>
        </p:scale>
        <p:origin x="544" y="48"/>
      </p:cViewPr>
      <p:guideLst>
        <p:guide orient="horz" pos="220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14328"/>
    </p:cViewPr>
  </p:sorterViewPr>
  <p:notesViewPr>
    <p:cSldViewPr>
      <p:cViewPr varScale="1">
        <p:scale>
          <a:sx n="46" d="100"/>
          <a:sy n="46" d="100"/>
        </p:scale>
        <p:origin x="2796" y="48"/>
      </p:cViewPr>
      <p:guideLst>
        <p:guide orient="horz" pos="3157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1"/>
            <a:ext cx="2985507" cy="501414"/>
          </a:xfrm>
          <a:prstGeom prst="rect">
            <a:avLst/>
          </a:prstGeom>
        </p:spPr>
        <p:txBody>
          <a:bodyPr vert="horz" lIns="89661" tIns="44830" rIns="89661" bIns="4483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01067" y="1"/>
            <a:ext cx="2985507" cy="501414"/>
          </a:xfrm>
          <a:prstGeom prst="rect">
            <a:avLst/>
          </a:prstGeom>
        </p:spPr>
        <p:txBody>
          <a:bodyPr vert="horz" lIns="89661" tIns="44830" rIns="89661" bIns="44830" rtlCol="0"/>
          <a:lstStyle>
            <a:lvl1pPr algn="r">
              <a:defRPr sz="1200"/>
            </a:lvl1pPr>
          </a:lstStyle>
          <a:p>
            <a:fld id="{FC4B9EBB-074D-48B9-A69B-AB541540C17F}" type="datetimeFigureOut">
              <a:rPr lang="es-AR" smtClean="0"/>
              <a:pPr/>
              <a:t>7/11/2023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4" y="9517297"/>
            <a:ext cx="2985507" cy="501413"/>
          </a:xfrm>
          <a:prstGeom prst="rect">
            <a:avLst/>
          </a:prstGeom>
        </p:spPr>
        <p:txBody>
          <a:bodyPr vert="horz" lIns="89661" tIns="44830" rIns="89661" bIns="4483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01067" y="9517297"/>
            <a:ext cx="2985507" cy="501413"/>
          </a:xfrm>
          <a:prstGeom prst="rect">
            <a:avLst/>
          </a:prstGeom>
        </p:spPr>
        <p:txBody>
          <a:bodyPr vert="horz" lIns="89661" tIns="44830" rIns="89661" bIns="44830" rtlCol="0" anchor="b"/>
          <a:lstStyle>
            <a:lvl1pPr algn="r">
              <a:defRPr sz="1200"/>
            </a:lvl1pPr>
          </a:lstStyle>
          <a:p>
            <a:fld id="{2C21AF2B-2D0C-4609-B21C-EC72DF1D69D0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70214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84871" cy="501015"/>
          </a:xfrm>
          <a:prstGeom prst="rect">
            <a:avLst/>
          </a:prstGeom>
        </p:spPr>
        <p:txBody>
          <a:bodyPr vert="horz" lIns="94465" tIns="47233" rIns="94465" bIns="47233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01700" y="0"/>
            <a:ext cx="2984871" cy="501015"/>
          </a:xfrm>
          <a:prstGeom prst="rect">
            <a:avLst/>
          </a:prstGeom>
        </p:spPr>
        <p:txBody>
          <a:bodyPr vert="horz" lIns="94465" tIns="47233" rIns="94465" bIns="47233" rtlCol="0"/>
          <a:lstStyle>
            <a:lvl1pPr algn="r">
              <a:defRPr sz="1300"/>
            </a:lvl1pPr>
          </a:lstStyle>
          <a:p>
            <a:fld id="{0C52FC9E-A041-4D71-B6A9-D01EE5A2045E}" type="datetimeFigureOut">
              <a:rPr lang="es-ES" smtClean="0"/>
              <a:pPr/>
              <a:t>07/11/2023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465" tIns="47233" rIns="94465" bIns="47233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8817" y="4759646"/>
            <a:ext cx="5510530" cy="4509134"/>
          </a:xfrm>
          <a:prstGeom prst="rect">
            <a:avLst/>
          </a:prstGeom>
        </p:spPr>
        <p:txBody>
          <a:bodyPr vert="horz" lIns="94465" tIns="47233" rIns="94465" bIns="47233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2" y="9517547"/>
            <a:ext cx="2984871" cy="501015"/>
          </a:xfrm>
          <a:prstGeom prst="rect">
            <a:avLst/>
          </a:prstGeom>
        </p:spPr>
        <p:txBody>
          <a:bodyPr vert="horz" lIns="94465" tIns="47233" rIns="94465" bIns="47233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01700" y="9517547"/>
            <a:ext cx="2984871" cy="501015"/>
          </a:xfrm>
          <a:prstGeom prst="rect">
            <a:avLst/>
          </a:prstGeom>
        </p:spPr>
        <p:txBody>
          <a:bodyPr vert="horz" lIns="94465" tIns="47233" rIns="94465" bIns="47233" rtlCol="0" anchor="b"/>
          <a:lstStyle>
            <a:lvl1pPr algn="r">
              <a:defRPr sz="1300"/>
            </a:lvl1pPr>
          </a:lstStyle>
          <a:p>
            <a:fld id="{A9099B64-3132-4CBF-9EAB-0F8715906A4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8003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5AD9-5F3C-4854-BD77-C94835ACE7A8}" type="datetime1">
              <a:rPr lang="es-ES" smtClean="0"/>
              <a:pPr/>
              <a:t>07/11/2023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F43C5-9A24-4058-98F3-6119A252D17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B04A5-20B6-4EF1-8B4F-C23AB92406C2}" type="datetime1">
              <a:rPr lang="es-ES" smtClean="0"/>
              <a:pPr/>
              <a:t>07/11/2023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F43C5-9A24-4058-98F3-6119A252D17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7C31E-CCCB-4A12-84E1-43047BF660F1}" type="datetime1">
              <a:rPr lang="es-ES" smtClean="0"/>
              <a:pPr/>
              <a:t>07/11/2023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F43C5-9A24-4058-98F3-6119A252D17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6090"/>
          </a:xfrm>
        </p:spPr>
        <p:txBody>
          <a:bodyPr/>
          <a:lstStyle>
            <a:lvl1pPr algn="l">
              <a:defRPr sz="2400">
                <a:solidFill>
                  <a:srgbClr val="00B0F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053450" y="6356353"/>
            <a:ext cx="504000" cy="365125"/>
          </a:xfrm>
          <a:solidFill>
            <a:srgbClr val="00B0F0"/>
          </a:solidFill>
          <a:ln>
            <a:solidFill>
              <a:srgbClr val="00B0F0"/>
            </a:solidFill>
          </a:ln>
        </p:spPr>
        <p:txBody>
          <a:bodyPr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fld id="{381F43C5-9A24-4058-98F3-6119A252D170}" type="slidenum">
              <a:rPr lang="es-ES" smtClean="0"/>
              <a:pPr/>
              <a:t>‹Nº›</a:t>
            </a:fld>
            <a:endParaRPr lang="es-ES" dirty="0"/>
          </a:p>
        </p:txBody>
      </p:sp>
      <p:cxnSp>
        <p:nvCxnSpPr>
          <p:cNvPr id="8" name="7 Conector recto"/>
          <p:cNvCxnSpPr/>
          <p:nvPr userDrawn="1"/>
        </p:nvCxnSpPr>
        <p:spPr>
          <a:xfrm>
            <a:off x="0" y="1196752"/>
            <a:ext cx="12192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" name="AutoShape 2"/>
          <p:cNvSpPr>
            <a:spLocks noChangeArrowheads="1"/>
          </p:cNvSpPr>
          <p:nvPr userDrawn="1"/>
        </p:nvSpPr>
        <p:spPr bwMode="auto">
          <a:xfrm>
            <a:off x="527383" y="332720"/>
            <a:ext cx="48684" cy="576000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 w="38100">
            <a:solidFill>
              <a:srgbClr val="00B0F0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431" y="350760"/>
            <a:ext cx="1246969" cy="64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49B43B9-7131-8369-130C-A5E3CF2C4B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126166"/>
            <a:ext cx="1743470" cy="66996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DCE060D-9B0C-A40C-E21D-ED5EDED7FD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98" y="6390678"/>
            <a:ext cx="1813534" cy="27787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22988" y="6196848"/>
            <a:ext cx="1475360" cy="554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95918-1FC0-416A-B8E2-83EEF7A8469D}" type="datetime1">
              <a:rPr lang="es-ES" smtClean="0"/>
              <a:pPr/>
              <a:t>07/11/2023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F43C5-9A24-4058-98F3-6119A252D170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CBDB8-C388-419F-B0BD-194E862449D2}" type="datetime1">
              <a:rPr lang="es-ES" smtClean="0"/>
              <a:pPr/>
              <a:t>07/11/2023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F43C5-9A24-4058-98F3-6119A252D17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F8D7-FA93-4AAE-8FA4-EB72BD830F57}" type="datetime1">
              <a:rPr lang="es-ES" smtClean="0"/>
              <a:pPr/>
              <a:t>07/11/2023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F43C5-9A24-4058-98F3-6119A252D17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E35C7-3398-49A6-859A-8B1E2E39D408}" type="datetime1">
              <a:rPr lang="es-ES" smtClean="0"/>
              <a:pPr/>
              <a:t>07/11/2023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F43C5-9A24-4058-98F3-6119A252D17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 userDrawn="1"/>
        </p:nvSpPr>
        <p:spPr>
          <a:xfrm>
            <a:off x="3695735" y="3275695"/>
            <a:ext cx="480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9B4A9-BDBD-4C80-A638-39B9562ED408}" type="datetime1">
              <a:rPr lang="es-ES" smtClean="0"/>
              <a:pPr/>
              <a:t>07/11/2023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F43C5-9A24-4058-98F3-6119A252D17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D3575-AA1F-4C03-AB23-E37BFC6E7674}" type="datetime1">
              <a:rPr lang="es-ES" smtClean="0"/>
              <a:pPr/>
              <a:t>07/11/2023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F43C5-9A24-4058-98F3-6119A252D17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0CE8C-5D7A-4194-BE06-E90EEEA565A7}" type="datetime1">
              <a:rPr lang="es-ES" smtClean="0"/>
              <a:pPr/>
              <a:t>07/11/2023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F43C5-9A24-4058-98F3-6119A252D170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5301208"/>
            <a:ext cx="12192000" cy="155679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142883" y="2924944"/>
            <a:ext cx="8352928" cy="1008112"/>
          </a:xfrm>
        </p:spPr>
        <p:txBody>
          <a:bodyPr>
            <a:noAutofit/>
          </a:bodyPr>
          <a:lstStyle/>
          <a:p>
            <a:r>
              <a:rPr lang="es-ES" sz="2400" b="1" dirty="0">
                <a:solidFill>
                  <a:srgbClr val="00B0F0"/>
                </a:solidFill>
              </a:rPr>
              <a:t>¿QUÉ HACEMOS PARA QUE EL CONVENCIONAL</a:t>
            </a:r>
            <a:br>
              <a:rPr lang="es-ES" sz="2400" b="1" dirty="0">
                <a:solidFill>
                  <a:srgbClr val="00B0F0"/>
                </a:solidFill>
              </a:rPr>
            </a:br>
            <a:r>
              <a:rPr lang="es-ES" sz="2400" b="1" dirty="0">
                <a:solidFill>
                  <a:srgbClr val="00B0F0"/>
                </a:solidFill>
              </a:rPr>
              <a:t>VUELVA A SER ATRACTIVO?</a:t>
            </a:r>
            <a:endParaRPr lang="es-ES" sz="1800" b="1" dirty="0">
              <a:solidFill>
                <a:srgbClr val="00B0F0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344472" y="6237312"/>
            <a:ext cx="1656184" cy="360040"/>
          </a:xfrm>
        </p:spPr>
        <p:txBody>
          <a:bodyPr>
            <a:normAutofit lnSpcReduction="10000"/>
          </a:bodyPr>
          <a:lstStyle/>
          <a:p>
            <a:r>
              <a:rPr lang="es-ES" sz="1800" b="1" dirty="0">
                <a:solidFill>
                  <a:schemeClr val="bg1"/>
                </a:solidFill>
              </a:rPr>
              <a:t>8-NOV-2023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944824"/>
            <a:ext cx="1738939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BBB05E0-5853-A2B4-E801-A5BE4F8879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42" y="168231"/>
            <a:ext cx="1743470" cy="66996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9C5C826-88FF-D566-820F-5B2FA20C64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3"/>
          <a:stretch/>
        </p:blipFill>
        <p:spPr>
          <a:xfrm>
            <a:off x="5015880" y="261884"/>
            <a:ext cx="1478578" cy="5547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526DBC2-3DDA-1FC3-3A9C-92358902C4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074" y="414820"/>
            <a:ext cx="1813534" cy="277876"/>
          </a:xfrm>
          <a:prstGeom prst="rect">
            <a:avLst/>
          </a:prstGeom>
        </p:spPr>
      </p:pic>
      <p:sp>
        <p:nvSpPr>
          <p:cNvPr id="8" name="1 Título">
            <a:extLst>
              <a:ext uri="{FF2B5EF4-FFF2-40B4-BE49-F238E27FC236}">
                <a16:creationId xmlns:a16="http://schemas.microsoft.com/office/drawing/2014/main" id="{9682568D-8646-0DC7-302B-014B6704011E}"/>
              </a:ext>
            </a:extLst>
          </p:cNvPr>
          <p:cNvSpPr txBox="1">
            <a:spLocks/>
          </p:cNvSpPr>
          <p:nvPr/>
        </p:nvSpPr>
        <p:spPr>
          <a:xfrm>
            <a:off x="4655840" y="4271528"/>
            <a:ext cx="3182999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>
                <a:solidFill>
                  <a:srgbClr val="00B0F0"/>
                </a:solidFill>
              </a:rPr>
              <a:t>MAURICIO RUSSO</a:t>
            </a:r>
            <a:endParaRPr lang="es-ES" sz="18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 ¿QUÉ CONVENCIONAL HAY QUE HACER ATRACTIVO?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F43C5-9A24-4058-98F3-6119A252D170}" type="slidenum">
              <a:rPr lang="es-ES" smtClean="0"/>
              <a:pPr/>
              <a:t>10</a:t>
            </a:fld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7FA4B4F-D96D-3820-7C59-63F109E7A9F9}"/>
              </a:ext>
            </a:extLst>
          </p:cNvPr>
          <p:cNvSpPr/>
          <p:nvPr/>
        </p:nvSpPr>
        <p:spPr>
          <a:xfrm rot="5400000">
            <a:off x="8688024" y="-217966"/>
            <a:ext cx="648000" cy="540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MX" sz="1600" b="1" dirty="0"/>
              <a:t>GAS NATURAL</a:t>
            </a:r>
            <a:endParaRPr lang="es-AR" sz="1600" b="1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F7D3195-B592-03CC-8275-C3E05AF59E0B}"/>
              </a:ext>
            </a:extLst>
          </p:cNvPr>
          <p:cNvSpPr/>
          <p:nvPr/>
        </p:nvSpPr>
        <p:spPr>
          <a:xfrm rot="5400000">
            <a:off x="2711324" y="-218002"/>
            <a:ext cx="648072" cy="54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MX" sz="1600" b="1" dirty="0"/>
              <a:t>PETRÓLEO</a:t>
            </a:r>
            <a:endParaRPr lang="es-AR" sz="16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9341C36-A6F4-58DF-8F1B-9763F6114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216" y="2937892"/>
            <a:ext cx="2843784" cy="274472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FB894A5-808E-316A-4BA0-3303C818A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7892"/>
            <a:ext cx="3311652" cy="274472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5FEBCEE-16AC-1088-9D38-D7FE8A013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306" y="2937892"/>
            <a:ext cx="2843784" cy="274472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F2C656C-2F7D-10DA-B7D6-4F4535C7D9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1606" y="2966864"/>
            <a:ext cx="3314700" cy="274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3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12032" y="2924944"/>
            <a:ext cx="7772400" cy="1008112"/>
          </a:xfrm>
        </p:spPr>
        <p:txBody>
          <a:bodyPr>
            <a:noAutofit/>
          </a:bodyPr>
          <a:lstStyle/>
          <a:p>
            <a:r>
              <a:rPr lang="es-ES" sz="2400" b="1" dirty="0">
                <a:solidFill>
                  <a:srgbClr val="00B0F0"/>
                </a:solidFill>
              </a:rPr>
              <a:t>¿QUIÉN DEBE HACER ATRACTIVO AL </a:t>
            </a:r>
            <a:r>
              <a:rPr lang="es-ES" sz="2400" b="1" dirty="0" smtClean="0">
                <a:solidFill>
                  <a:srgbClr val="00B0F0"/>
                </a:solidFill>
              </a:rPr>
              <a:t>CONVENCIONAL… </a:t>
            </a:r>
            <a:br>
              <a:rPr lang="es-ES" sz="2400" b="1" dirty="0" smtClean="0">
                <a:solidFill>
                  <a:srgbClr val="00B0F0"/>
                </a:solidFill>
              </a:rPr>
            </a:br>
            <a:r>
              <a:rPr lang="es-ES" sz="2400" b="1" dirty="0" smtClean="0">
                <a:solidFill>
                  <a:srgbClr val="00B0F0"/>
                </a:solidFill>
              </a:rPr>
              <a:t>Y COMO ?</a:t>
            </a:r>
            <a:endParaRPr lang="es-ES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6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¿QUIÉN DEBE HACER ATRACTIVO EL </a:t>
            </a:r>
            <a:r>
              <a:rPr lang="es-ES" b="1" dirty="0" smtClean="0"/>
              <a:t>CONVENCIONAL… Y COMO?</a:t>
            </a:r>
            <a:endParaRPr lang="es-ES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F43C5-9A24-4058-98F3-6119A252D170}" type="slidenum">
              <a:rPr lang="es-ES" smtClean="0"/>
              <a:pPr/>
              <a:t>12</a:t>
            </a:fld>
            <a:endParaRPr lang="es-ES" dirty="0"/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2909EBFE-5D1A-B41E-6255-FF55F33B1321}"/>
              </a:ext>
            </a:extLst>
          </p:cNvPr>
          <p:cNvSpPr/>
          <p:nvPr/>
        </p:nvSpPr>
        <p:spPr>
          <a:xfrm>
            <a:off x="5539786" y="4044606"/>
            <a:ext cx="3076318" cy="2840778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>
            <a:spAutoFit/>
          </a:bodyPr>
          <a:lstStyle/>
          <a:p>
            <a:pPr marL="342900" lvl="1" indent="-3429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r>
              <a:rPr lang="es-MX" sz="1600" b="1" dirty="0"/>
              <a:t>Reducción de alícuotas de Regalías e IIBB</a:t>
            </a:r>
          </a:p>
          <a:p>
            <a:pPr marL="342900" lvl="1" indent="-3429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r>
              <a:rPr lang="es-MX" sz="1600" b="1" dirty="0"/>
              <a:t>Reducción de costo de Canon </a:t>
            </a:r>
            <a:r>
              <a:rPr lang="es-MX" sz="1600" b="1" dirty="0" err="1"/>
              <a:t>HidrocarburÍfero</a:t>
            </a:r>
            <a:r>
              <a:rPr lang="es-MX" sz="1600" b="1" dirty="0"/>
              <a:t> y Tasas Ambientales</a:t>
            </a:r>
          </a:p>
          <a:p>
            <a:pPr marL="342900" lvl="1" indent="-3429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r>
              <a:rPr lang="es-MX" sz="1600" b="1" dirty="0"/>
              <a:t>Eliminación de burocracia estatal.</a:t>
            </a:r>
          </a:p>
          <a:p>
            <a:pPr marL="342900" lvl="1" indent="-342900" algn="just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endParaRPr lang="es-MX" sz="1600" b="1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6178D46-BAF7-4420-46B2-3A2E0012B0ED}"/>
              </a:ext>
            </a:extLst>
          </p:cNvPr>
          <p:cNvSpPr/>
          <p:nvPr/>
        </p:nvSpPr>
        <p:spPr>
          <a:xfrm>
            <a:off x="1939386" y="1268960"/>
            <a:ext cx="3220510" cy="6478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MX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ESTADO NACIONAL</a:t>
            </a:r>
            <a:endParaRPr lang="es-AR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5 Rectángulo">
            <a:extLst>
              <a:ext uri="{FF2B5EF4-FFF2-40B4-BE49-F238E27FC236}">
                <a16:creationId xmlns:a16="http://schemas.microsoft.com/office/drawing/2014/main" id="{CC4010C7-796F-3D5D-E7B9-D6E8D2644A1A}"/>
              </a:ext>
            </a:extLst>
          </p:cNvPr>
          <p:cNvSpPr/>
          <p:nvPr/>
        </p:nvSpPr>
        <p:spPr>
          <a:xfrm>
            <a:off x="1939386" y="4106455"/>
            <a:ext cx="3096344" cy="978729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>
            <a:spAutoFit/>
          </a:bodyPr>
          <a:lstStyle/>
          <a:p>
            <a:pPr marL="342900" lvl="1" indent="-342900" algn="just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r>
              <a:rPr lang="es-MX" sz="1600" b="1" dirty="0" smtClean="0"/>
              <a:t>Acceso a sistema de transporte con contrato TOP sin obligación de prepago.</a:t>
            </a:r>
            <a:endParaRPr lang="es-MX" sz="1600" b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BFD4AFD-27F2-BD43-A0D9-1610A5CD9CD2}"/>
              </a:ext>
            </a:extLst>
          </p:cNvPr>
          <p:cNvSpPr/>
          <p:nvPr/>
        </p:nvSpPr>
        <p:spPr>
          <a:xfrm>
            <a:off x="5303912" y="1282560"/>
            <a:ext cx="3168352" cy="6342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MX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ESTADOS PROVINCIALES</a:t>
            </a:r>
            <a:endParaRPr lang="es-AR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1A67430-6BD8-D45D-731E-EFB3D7D68493}"/>
              </a:ext>
            </a:extLst>
          </p:cNvPr>
          <p:cNvSpPr/>
          <p:nvPr/>
        </p:nvSpPr>
        <p:spPr>
          <a:xfrm>
            <a:off x="8616104" y="1292854"/>
            <a:ext cx="3312544" cy="6239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MX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SINDICATOS</a:t>
            </a:r>
            <a:endParaRPr lang="es-AR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5 Rectángulo">
            <a:extLst>
              <a:ext uri="{FF2B5EF4-FFF2-40B4-BE49-F238E27FC236}">
                <a16:creationId xmlns:a16="http://schemas.microsoft.com/office/drawing/2014/main" id="{FC6CFB5C-D1A3-E307-9795-7ADC500270C5}"/>
              </a:ext>
            </a:extLst>
          </p:cNvPr>
          <p:cNvSpPr/>
          <p:nvPr/>
        </p:nvSpPr>
        <p:spPr>
          <a:xfrm>
            <a:off x="8832304" y="4027922"/>
            <a:ext cx="2928629" cy="199336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>
            <a:spAutoFit/>
          </a:bodyPr>
          <a:lstStyle/>
          <a:p>
            <a:pPr marL="342900" lvl="1" indent="-3429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r>
              <a:rPr lang="es-MX" sz="1600" b="1" dirty="0"/>
              <a:t>Flexibilidad operativa (multiplicidad de tareas, eliminación de cuadrillas adicionales, eliminación de exclusividad por zonas)</a:t>
            </a:r>
          </a:p>
          <a:p>
            <a:pPr marL="342900" lvl="1" indent="-342900" algn="just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endParaRPr lang="es-MX" sz="1600" b="1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6178D46-BAF7-4420-46B2-3A2E0012B0ED}"/>
              </a:ext>
            </a:extLst>
          </p:cNvPr>
          <p:cNvSpPr/>
          <p:nvPr/>
        </p:nvSpPr>
        <p:spPr>
          <a:xfrm>
            <a:off x="83687" y="2420888"/>
            <a:ext cx="1475809" cy="6478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MX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+ INGRESOS</a:t>
            </a:r>
            <a:endParaRPr lang="es-AR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6178D46-BAF7-4420-46B2-3A2E0012B0ED}"/>
              </a:ext>
            </a:extLst>
          </p:cNvPr>
          <p:cNvSpPr/>
          <p:nvPr/>
        </p:nvSpPr>
        <p:spPr>
          <a:xfrm>
            <a:off x="83687" y="4653336"/>
            <a:ext cx="1475809" cy="6478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MX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</a:t>
            </a:r>
            <a:r>
              <a:rPr lang="es-MX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COSTOS</a:t>
            </a:r>
            <a:endParaRPr lang="es-AR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5 Rectángulo">
            <a:extLst>
              <a:ext uri="{FF2B5EF4-FFF2-40B4-BE49-F238E27FC236}">
                <a16:creationId xmlns:a16="http://schemas.microsoft.com/office/drawing/2014/main" id="{CC4010C7-796F-3D5D-E7B9-D6E8D2644A1A}"/>
              </a:ext>
            </a:extLst>
          </p:cNvPr>
          <p:cNvSpPr/>
          <p:nvPr/>
        </p:nvSpPr>
        <p:spPr>
          <a:xfrm>
            <a:off x="1923068" y="1916832"/>
            <a:ext cx="3236828" cy="1993366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>
            <a:spAutoFit/>
          </a:bodyPr>
          <a:lstStyle/>
          <a:p>
            <a:pPr marL="342900" lvl="1" indent="-342900" algn="just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r>
              <a:rPr lang="es-MX" sz="1600" b="1" dirty="0" smtClean="0"/>
              <a:t>Libre </a:t>
            </a:r>
            <a:r>
              <a:rPr lang="es-MX" sz="1600" b="1" dirty="0"/>
              <a:t>acceso a </a:t>
            </a:r>
            <a:r>
              <a:rPr lang="es-MX" sz="1600" b="1" dirty="0" smtClean="0"/>
              <a:t>exportación (áreas </a:t>
            </a:r>
            <a:r>
              <a:rPr lang="es-MX" sz="1600" b="1" dirty="0"/>
              <a:t>con </a:t>
            </a:r>
            <a:r>
              <a:rPr lang="es-MX" sz="1600" b="1" dirty="0" smtClean="0"/>
              <a:t>producción &lt; xx m3 o permisos de exportación &lt; xx m3) Petróleo y Gas Natural. </a:t>
            </a:r>
          </a:p>
          <a:p>
            <a:pPr marL="342900" lvl="1" indent="-342900" algn="just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r>
              <a:rPr lang="es-MX" sz="1600" b="1" dirty="0" smtClean="0"/>
              <a:t>Eliminación </a:t>
            </a:r>
            <a:r>
              <a:rPr lang="es-MX" sz="1600" b="1" dirty="0"/>
              <a:t>Derechos de Exportación</a:t>
            </a:r>
          </a:p>
        </p:txBody>
      </p:sp>
      <p:cxnSp>
        <p:nvCxnSpPr>
          <p:cNvPr id="14" name="Conector recto 13"/>
          <p:cNvCxnSpPr/>
          <p:nvPr/>
        </p:nvCxnSpPr>
        <p:spPr>
          <a:xfrm>
            <a:off x="0" y="3933056"/>
            <a:ext cx="119286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17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" grpId="0" animBg="1"/>
      <p:bldP spid="5" grpId="0" build="p"/>
      <p:bldP spid="7" grpId="0" animBg="1"/>
      <p:bldP spid="9" grpId="0" animBg="1"/>
      <p:bldP spid="8" grpId="0" build="p"/>
      <p:bldP spid="10" grpId="0" animBg="1"/>
      <p:bldP spid="11" grpId="0" animBg="1"/>
      <p:bldP spid="1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12032" y="2924944"/>
            <a:ext cx="7772400" cy="1008112"/>
          </a:xfrm>
        </p:spPr>
        <p:txBody>
          <a:bodyPr>
            <a:noAutofit/>
          </a:bodyPr>
          <a:lstStyle/>
          <a:p>
            <a:r>
              <a:rPr lang="es-ES" sz="2400" b="1" dirty="0" smtClean="0">
                <a:solidFill>
                  <a:srgbClr val="00B0F0"/>
                </a:solidFill>
              </a:rPr>
              <a:t>CONCLUSIONES</a:t>
            </a:r>
            <a:endParaRPr lang="es-ES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3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 </a:t>
            </a:r>
            <a:r>
              <a:rPr lang="es-ES" b="1" dirty="0" smtClean="0"/>
              <a:t>CONCLUSIONES</a:t>
            </a:r>
            <a:endParaRPr lang="es-ES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F43C5-9A24-4058-98F3-6119A252D170}" type="slidenum">
              <a:rPr lang="es-ES" smtClean="0"/>
              <a:pPr/>
              <a:t>14</a:t>
            </a:fld>
            <a:endParaRPr lang="es-ES" dirty="0"/>
          </a:p>
        </p:txBody>
      </p:sp>
      <p:sp>
        <p:nvSpPr>
          <p:cNvPr id="3" name="5 Rectángulo">
            <a:extLst>
              <a:ext uri="{FF2B5EF4-FFF2-40B4-BE49-F238E27FC236}">
                <a16:creationId xmlns:a16="http://schemas.microsoft.com/office/drawing/2014/main" id="{37045B49-CA4C-B2CB-ADCD-CD1514D515F6}"/>
              </a:ext>
            </a:extLst>
          </p:cNvPr>
          <p:cNvSpPr/>
          <p:nvPr/>
        </p:nvSpPr>
        <p:spPr>
          <a:xfrm>
            <a:off x="911424" y="1628800"/>
            <a:ext cx="4968552" cy="3431709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>
            <a:spAutoFit/>
          </a:bodyPr>
          <a:lstStyle/>
          <a:p>
            <a:pPr marL="342900" lvl="1" indent="-342900" algn="just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r>
              <a:rPr lang="es-MX" sz="1600" b="1" dirty="0" smtClean="0"/>
              <a:t>Si no se toman medidas, </a:t>
            </a:r>
            <a:r>
              <a:rPr lang="es-MX" sz="1600" b="1" dirty="0"/>
              <a:t>el negocio Convencional </a:t>
            </a:r>
            <a:r>
              <a:rPr lang="es-MX" sz="1600" b="1" dirty="0" smtClean="0"/>
              <a:t>continuará deteriorándose </a:t>
            </a:r>
            <a:r>
              <a:rPr lang="es-MX" sz="1600" b="1" dirty="0"/>
              <a:t>hasta que hará irreversible su situación provocando el cierre de números campos.</a:t>
            </a:r>
          </a:p>
          <a:p>
            <a:pPr marL="342900" lvl="1" indent="-342900" algn="just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r>
              <a:rPr lang="es-MX" sz="1600" b="1" dirty="0"/>
              <a:t>La implementación de </a:t>
            </a:r>
            <a:r>
              <a:rPr lang="es-MX" sz="1600" b="1" dirty="0" smtClean="0"/>
              <a:t>medidas debe </a:t>
            </a:r>
            <a:r>
              <a:rPr lang="es-MX" sz="1600" b="1" dirty="0"/>
              <a:t>realizarse de forma rápida, ágil y de fácil control.</a:t>
            </a:r>
          </a:p>
          <a:p>
            <a:pPr marL="342900" lvl="1" indent="-342900" algn="just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r>
              <a:rPr lang="es-MX" sz="1600" b="1" dirty="0"/>
              <a:t>No debe sumar más burocracia administrativa.</a:t>
            </a:r>
          </a:p>
          <a:p>
            <a:pPr marL="342900" lvl="1" indent="-342900" algn="just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r>
              <a:rPr lang="es-MX" sz="1600" b="1" dirty="0"/>
              <a:t>No hay que pensar solo en la rentabilidad de la producción incremental sino en volver rentable la producción básica.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6108464" y="1405538"/>
            <a:ext cx="4899259" cy="4950815"/>
            <a:chOff x="6108464" y="1405538"/>
            <a:chExt cx="4899259" cy="5315940"/>
          </a:xfrm>
        </p:grpSpPr>
        <p:pic>
          <p:nvPicPr>
            <p:cNvPr id="5" name="Google Shape;69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08464" y="1405538"/>
              <a:ext cx="2323613" cy="35171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6" name="Google Shape;70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688288" y="1412776"/>
              <a:ext cx="2319435" cy="351080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7" name="Google Shape;71;p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462310" y="1463737"/>
              <a:ext cx="175242" cy="34218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68;p1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089258" y="4788026"/>
              <a:ext cx="2941850" cy="19334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CuadroTexto 9"/>
          <p:cNvSpPr txBox="1"/>
          <p:nvPr/>
        </p:nvSpPr>
        <p:spPr>
          <a:xfrm>
            <a:off x="9033149" y="2492896"/>
            <a:ext cx="2319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chemeClr val="bg1"/>
                </a:solidFill>
              </a:rPr>
              <a:t>(</a:t>
            </a:r>
            <a:r>
              <a:rPr lang="es-AR" b="1" dirty="0" smtClean="0">
                <a:solidFill>
                  <a:schemeClr val="bg1"/>
                </a:solidFill>
              </a:rPr>
              <a:t>Pero hay que ayudarlo un poco)</a:t>
            </a:r>
            <a:endParaRPr lang="es-A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03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4941168"/>
            <a:ext cx="12192000" cy="191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10200456" y="5818038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Dardo Rocha 986, Piso 1</a:t>
            </a:r>
          </a:p>
          <a:p>
            <a:r>
              <a:rPr lang="es-ES" sz="900" b="1" dirty="0"/>
              <a:t>(B1640FSD) Martínez</a:t>
            </a:r>
          </a:p>
          <a:p>
            <a:r>
              <a:rPr lang="es-ES" sz="900" b="1" dirty="0"/>
              <a:t>Buenos Aires, Argentina</a:t>
            </a:r>
          </a:p>
          <a:p>
            <a:r>
              <a:rPr lang="es-ES" sz="900" b="1" dirty="0">
                <a:sym typeface="Wingdings 2"/>
              </a:rPr>
              <a:t> </a:t>
            </a:r>
            <a:r>
              <a:rPr lang="es-ES" sz="900" b="1" dirty="0"/>
              <a:t>+54 11 5244-7888</a:t>
            </a:r>
          </a:p>
          <a:p>
            <a:r>
              <a:rPr lang="es-ES" sz="900" b="1" dirty="0"/>
              <a:t>www.oilstone.com.ar </a:t>
            </a:r>
          </a:p>
          <a:p>
            <a:r>
              <a:rPr lang="es-ES" sz="900" b="1" dirty="0">
                <a:sym typeface="Wingdings"/>
              </a:rPr>
              <a:t> info@oilstone.com.ar</a:t>
            </a:r>
            <a:endParaRPr lang="es-ES" sz="900" b="1" dirty="0"/>
          </a:p>
        </p:txBody>
      </p:sp>
      <p:pic>
        <p:nvPicPr>
          <p:cNvPr id="8" name="Picture 2" descr="C:\Users\Pc02\Documents\Imagen Corporativa\Manual CD\Archivos Marcas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28448" y="5130796"/>
            <a:ext cx="1323802" cy="602465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8472264" y="1052740"/>
            <a:ext cx="35283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Un país en desarrollo</a:t>
            </a:r>
          </a:p>
          <a:p>
            <a:r>
              <a:rPr lang="es-ES" b="1" dirty="0">
                <a:solidFill>
                  <a:schemeClr val="bg1"/>
                </a:solidFill>
              </a:rPr>
              <a:t>requiere nuevas empresas</a:t>
            </a:r>
          </a:p>
          <a:p>
            <a:r>
              <a:rPr lang="es-ES" b="1" dirty="0">
                <a:solidFill>
                  <a:schemeClr val="bg1"/>
                </a:solidFill>
              </a:rPr>
              <a:t>que generen la energía</a:t>
            </a:r>
          </a:p>
          <a:p>
            <a:r>
              <a:rPr lang="es-ES" b="1" dirty="0">
                <a:solidFill>
                  <a:schemeClr val="bg1"/>
                </a:solidFill>
              </a:rPr>
              <a:t>necesaria para seguir creciendo.</a:t>
            </a:r>
          </a:p>
          <a:p>
            <a:endParaRPr lang="es-ES" b="1" dirty="0">
              <a:solidFill>
                <a:schemeClr val="bg1"/>
              </a:solidFill>
            </a:endParaRPr>
          </a:p>
          <a:p>
            <a:r>
              <a:rPr lang="es-ES" b="1" dirty="0" err="1">
                <a:solidFill>
                  <a:schemeClr val="bg1"/>
                </a:solidFill>
              </a:rPr>
              <a:t>Oilstone</a:t>
            </a:r>
            <a:r>
              <a:rPr lang="es-ES" b="1" dirty="0">
                <a:solidFill>
                  <a:schemeClr val="bg1"/>
                </a:solidFill>
              </a:rPr>
              <a:t> nació para colaborar</a:t>
            </a:r>
          </a:p>
          <a:p>
            <a:r>
              <a:rPr lang="es-ES" b="1" dirty="0">
                <a:solidFill>
                  <a:schemeClr val="bg1"/>
                </a:solidFill>
              </a:rPr>
              <a:t>en la producción de</a:t>
            </a:r>
          </a:p>
          <a:p>
            <a:r>
              <a:rPr lang="es-ES" b="1" dirty="0">
                <a:solidFill>
                  <a:schemeClr val="bg1"/>
                </a:solidFill>
              </a:rPr>
              <a:t>petróleo y gas en Argentina. </a:t>
            </a:r>
          </a:p>
          <a:p>
            <a:endParaRPr lang="es-ES" b="1" dirty="0">
              <a:solidFill>
                <a:schemeClr val="bg1"/>
              </a:solidFill>
            </a:endParaRPr>
          </a:p>
          <a:p>
            <a:r>
              <a:rPr lang="es-ES" b="1" dirty="0">
                <a:solidFill>
                  <a:schemeClr val="bg1"/>
                </a:solidFill>
              </a:rPr>
              <a:t>Más Petróleo. Más Gas.</a:t>
            </a:r>
          </a:p>
          <a:p>
            <a:r>
              <a:rPr lang="es-ES" b="1" dirty="0">
                <a:solidFill>
                  <a:schemeClr val="bg1"/>
                </a:solidFill>
              </a:rPr>
              <a:t>Más Energía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1F433B5-5B3A-8120-778B-C2F0534E9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332656"/>
            <a:ext cx="7414387" cy="417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 QUIENES SOMOS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F43C5-9A24-4058-98F3-6119A252D170}" type="slidenum">
              <a:rPr lang="es-ES" smtClean="0"/>
              <a:pPr/>
              <a:t>2</a:t>
            </a:fld>
            <a:endParaRPr lang="es-ES" dirty="0"/>
          </a:p>
        </p:txBody>
      </p:sp>
      <p:sp>
        <p:nvSpPr>
          <p:cNvPr id="3" name="5 Rectángulo">
            <a:extLst>
              <a:ext uri="{FF2B5EF4-FFF2-40B4-BE49-F238E27FC236}">
                <a16:creationId xmlns:a16="http://schemas.microsoft.com/office/drawing/2014/main" id="{52AFD92F-6C1B-C147-A278-C7E00462A8F0}"/>
              </a:ext>
            </a:extLst>
          </p:cNvPr>
          <p:cNvSpPr/>
          <p:nvPr/>
        </p:nvSpPr>
        <p:spPr>
          <a:xfrm>
            <a:off x="551384" y="1556792"/>
            <a:ext cx="5832648" cy="4368375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>
            <a:spAutoFit/>
          </a:bodyPr>
          <a:lstStyle/>
          <a:p>
            <a:pPr marL="342900" lvl="1" indent="-342900" algn="just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r>
              <a:rPr lang="es-AR" sz="1600" b="1" dirty="0"/>
              <a:t>Fundada en Diciembre </a:t>
            </a:r>
            <a:r>
              <a:rPr lang="es-AR" sz="1600" b="1" dirty="0" smtClean="0"/>
              <a:t>2010.</a:t>
            </a:r>
            <a:endParaRPr lang="es-AR" sz="1600" b="1" dirty="0"/>
          </a:p>
          <a:p>
            <a:pPr marL="342900" lvl="1" indent="-342900" algn="just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r>
              <a:rPr lang="es-AR" sz="1600" b="1" dirty="0" smtClean="0"/>
              <a:t>100</a:t>
            </a:r>
            <a:r>
              <a:rPr lang="es-AR" sz="1600" b="1" dirty="0"/>
              <a:t>% </a:t>
            </a:r>
            <a:r>
              <a:rPr lang="es-AR" sz="1600" b="1" dirty="0" smtClean="0"/>
              <a:t> Capitales Argentinos </a:t>
            </a:r>
            <a:endParaRPr lang="es-AR" sz="1600" b="1" dirty="0"/>
          </a:p>
          <a:p>
            <a:pPr marL="342900" lvl="1" indent="-342900" algn="just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r>
              <a:rPr lang="es-AR" sz="1600" b="1" dirty="0"/>
              <a:t>15 áreas </a:t>
            </a:r>
            <a:r>
              <a:rPr lang="es-AR" sz="1600" b="1" dirty="0" smtClean="0"/>
              <a:t>Concesiones. </a:t>
            </a:r>
            <a:r>
              <a:rPr lang="es-AR" sz="1600" b="1" dirty="0"/>
              <a:t>100% Propias</a:t>
            </a:r>
          </a:p>
          <a:p>
            <a:pPr marL="342900" lvl="1" indent="-342900" algn="just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r>
              <a:rPr lang="es-AR" sz="1600" b="1" dirty="0" smtClean="0"/>
              <a:t>3.000 </a:t>
            </a:r>
            <a:r>
              <a:rPr lang="es-AR" sz="1600" b="1" dirty="0"/>
              <a:t>km2 de superficie</a:t>
            </a:r>
          </a:p>
          <a:p>
            <a:pPr marL="342900" lvl="1" indent="-342900" algn="just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r>
              <a:rPr lang="es-AR" sz="1600" b="1" dirty="0"/>
              <a:t>Más de 1900 Pozos Perforados (550 en extracción efectiva e inyección)</a:t>
            </a:r>
          </a:p>
          <a:p>
            <a:pPr marL="342900" lvl="1" indent="-342900" algn="just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r>
              <a:rPr lang="es-AR" sz="1600" b="1" dirty="0"/>
              <a:t>2 Proyectos de Recuperación Secundaria: Cerro Bandera y Aguada Baguales</a:t>
            </a:r>
          </a:p>
          <a:p>
            <a:pPr marL="342900" lvl="1" indent="-342900" algn="just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r>
              <a:rPr lang="es-AR" sz="1600" b="1" dirty="0"/>
              <a:t>1 Proyecto </a:t>
            </a:r>
            <a:r>
              <a:rPr lang="es-AR" sz="1600" b="1" dirty="0" smtClean="0"/>
              <a:t>Piloto de </a:t>
            </a:r>
            <a:r>
              <a:rPr lang="es-AR" sz="1600" b="1" dirty="0"/>
              <a:t>Recuperación Terciaria: Al Sur de la </a:t>
            </a:r>
            <a:r>
              <a:rPr lang="es-AR" sz="1600" b="1" dirty="0" smtClean="0"/>
              <a:t>Dorsal</a:t>
            </a:r>
          </a:p>
          <a:p>
            <a:pPr marL="342900" lvl="1" indent="-342900" algn="just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r>
              <a:rPr lang="es-AR" sz="1600" b="1" dirty="0" smtClean="0"/>
              <a:t>370 empleados (357 en </a:t>
            </a:r>
            <a:r>
              <a:rPr lang="es-AR" sz="1600" b="1" dirty="0" err="1" smtClean="0"/>
              <a:t>Cutralcó</a:t>
            </a:r>
            <a:r>
              <a:rPr lang="es-AR" sz="1600" b="1" dirty="0" smtClean="0"/>
              <a:t> – Plaza </a:t>
            </a:r>
            <a:r>
              <a:rPr lang="es-AR" sz="1600" b="1" dirty="0" err="1" smtClean="0"/>
              <a:t>Huincul</a:t>
            </a:r>
            <a:r>
              <a:rPr lang="es-AR" sz="1600" b="1" dirty="0" smtClean="0"/>
              <a:t>) </a:t>
            </a:r>
            <a:endParaRPr lang="es-AR" sz="1600" b="1" dirty="0"/>
          </a:p>
          <a:p>
            <a:pPr marL="0" lvl="1" algn="just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es-AR" sz="16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1340768"/>
            <a:ext cx="5118501" cy="494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5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 QUIENES SOMOS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F43C5-9A24-4058-98F3-6119A252D170}" type="slidenum">
              <a:rPr lang="es-ES" smtClean="0"/>
              <a:pPr/>
              <a:t>3</a:t>
            </a:fld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BBE30B2-D15D-054A-4877-6FAFA7059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6" y="2204864"/>
            <a:ext cx="3955688" cy="2700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90C7F52-2EEE-CA38-8B0D-FD7FE8E1F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735" y="2204864"/>
            <a:ext cx="3900592" cy="270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B77579F-0983-3606-9B4B-A5887BF89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012" y="2204864"/>
            <a:ext cx="3943965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12032" y="2924944"/>
            <a:ext cx="7772400" cy="1008112"/>
          </a:xfrm>
        </p:spPr>
        <p:txBody>
          <a:bodyPr>
            <a:noAutofit/>
          </a:bodyPr>
          <a:lstStyle/>
          <a:p>
            <a:r>
              <a:rPr lang="es-ES" sz="2400" b="1" dirty="0">
                <a:solidFill>
                  <a:srgbClr val="00B0F0"/>
                </a:solidFill>
              </a:rPr>
              <a:t>¿POR QUÉ HAY QUE HACER ATRACTIVO EL </a:t>
            </a:r>
            <a:r>
              <a:rPr lang="es-ES" sz="2400" b="1" dirty="0" smtClean="0">
                <a:solidFill>
                  <a:srgbClr val="00B0F0"/>
                </a:solidFill>
              </a:rPr>
              <a:t>CONVENCIONAL?</a:t>
            </a:r>
            <a:endParaRPr lang="es-ES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10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 ¿POR QUÉ HAY QUE HACER ATRACTIVO EL CONVENCIONAL?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F43C5-9A24-4058-98F3-6119A252D170}" type="slidenum">
              <a:rPr lang="es-ES" smtClean="0"/>
              <a:pPr/>
              <a:t>5</a:t>
            </a:fld>
            <a:endParaRPr lang="es-ES" dirty="0"/>
          </a:p>
        </p:txBody>
      </p:sp>
      <p:sp>
        <p:nvSpPr>
          <p:cNvPr id="3" name="5 Rectángulo">
            <a:extLst>
              <a:ext uri="{FF2B5EF4-FFF2-40B4-BE49-F238E27FC236}">
                <a16:creationId xmlns:a16="http://schemas.microsoft.com/office/drawing/2014/main" id="{52AFD92F-6C1B-C147-A278-C7E00462A8F0}"/>
              </a:ext>
            </a:extLst>
          </p:cNvPr>
          <p:cNvSpPr/>
          <p:nvPr/>
        </p:nvSpPr>
        <p:spPr>
          <a:xfrm>
            <a:off x="2944936" y="1314268"/>
            <a:ext cx="4852120" cy="368049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>
            <a:spAutoFit/>
          </a:bodyPr>
          <a:lstStyle/>
          <a:p>
            <a:pPr marL="342900" lvl="1" indent="-342900" algn="just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r>
              <a:rPr lang="es-AR" sz="1600" b="1" dirty="0"/>
              <a:t>55% a nivel Nacional  </a:t>
            </a:r>
          </a:p>
        </p:txBody>
      </p:sp>
      <p:sp>
        <p:nvSpPr>
          <p:cNvPr id="5" name="5 Rectángulo">
            <a:extLst>
              <a:ext uri="{FF2B5EF4-FFF2-40B4-BE49-F238E27FC236}">
                <a16:creationId xmlns:a16="http://schemas.microsoft.com/office/drawing/2014/main" id="{E7EB5093-18B9-1F06-E4F6-3ABE1C19A17B}"/>
              </a:ext>
            </a:extLst>
          </p:cNvPr>
          <p:cNvSpPr/>
          <p:nvPr/>
        </p:nvSpPr>
        <p:spPr>
          <a:xfrm>
            <a:off x="7952792" y="1412776"/>
            <a:ext cx="3543808" cy="368049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>
            <a:spAutoFit/>
          </a:bodyPr>
          <a:lstStyle/>
          <a:p>
            <a:pPr marL="342900" lvl="1" indent="-342900" algn="just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r>
              <a:rPr lang="es-MX" sz="1600" b="1" dirty="0"/>
              <a:t>71% en la Cuenca Neuquina</a:t>
            </a:r>
            <a:endParaRPr lang="es-AR" sz="1600" b="1" dirty="0"/>
          </a:p>
        </p:txBody>
      </p:sp>
      <p:sp>
        <p:nvSpPr>
          <p:cNvPr id="12" name="5 Rectángulo">
            <a:extLst>
              <a:ext uri="{FF2B5EF4-FFF2-40B4-BE49-F238E27FC236}">
                <a16:creationId xmlns:a16="http://schemas.microsoft.com/office/drawing/2014/main" id="{A605C148-C4B4-8FFF-E155-97C681F0C33B}"/>
              </a:ext>
            </a:extLst>
          </p:cNvPr>
          <p:cNvSpPr/>
          <p:nvPr/>
        </p:nvSpPr>
        <p:spPr>
          <a:xfrm>
            <a:off x="3107384" y="3828263"/>
            <a:ext cx="4852120" cy="368049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>
            <a:spAutoFit/>
          </a:bodyPr>
          <a:lstStyle/>
          <a:p>
            <a:pPr marL="342900" lvl="1" indent="-342900" algn="just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r>
              <a:rPr lang="es-AR" sz="1600" b="1" dirty="0"/>
              <a:t>64% a nivel Nacional  </a:t>
            </a:r>
          </a:p>
        </p:txBody>
      </p:sp>
      <p:sp>
        <p:nvSpPr>
          <p:cNvPr id="13" name="5 Rectángulo">
            <a:extLst>
              <a:ext uri="{FF2B5EF4-FFF2-40B4-BE49-F238E27FC236}">
                <a16:creationId xmlns:a16="http://schemas.microsoft.com/office/drawing/2014/main" id="{B14050ED-5701-1AA8-7665-E6DECBCED066}"/>
              </a:ext>
            </a:extLst>
          </p:cNvPr>
          <p:cNvSpPr/>
          <p:nvPr/>
        </p:nvSpPr>
        <p:spPr>
          <a:xfrm>
            <a:off x="8004261" y="3830734"/>
            <a:ext cx="3405248" cy="368049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>
            <a:spAutoFit/>
          </a:bodyPr>
          <a:lstStyle/>
          <a:p>
            <a:pPr marL="342900" lvl="1" indent="-342900" algn="just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r>
              <a:rPr lang="es-MX" sz="1600" b="1" dirty="0"/>
              <a:t>81% en la Cuenca Neuquina</a:t>
            </a:r>
            <a:endParaRPr lang="es-AR" sz="1600" b="1" dirty="0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2F890187-7A17-56F0-BC24-1E7525C87C1B}"/>
              </a:ext>
            </a:extLst>
          </p:cNvPr>
          <p:cNvSpPr/>
          <p:nvPr/>
        </p:nvSpPr>
        <p:spPr>
          <a:xfrm>
            <a:off x="263352" y="1412776"/>
            <a:ext cx="1607992" cy="46479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MX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FUERTE CAÍDA DE LA PRODUCCIÓN EN LOS ÚLTIMOS 20 AÑOS</a:t>
            </a:r>
            <a:endParaRPr lang="es-AR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FB5D37C5-7A6F-8659-097E-046F32F53AB0}"/>
              </a:ext>
            </a:extLst>
          </p:cNvPr>
          <p:cNvSpPr/>
          <p:nvPr/>
        </p:nvSpPr>
        <p:spPr>
          <a:xfrm>
            <a:off x="2156112" y="3867356"/>
            <a:ext cx="648072" cy="20773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MX" sz="1600" b="1" dirty="0"/>
              <a:t>GAS NATURAL</a:t>
            </a:r>
            <a:endParaRPr lang="es-AR" sz="1600" b="1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EA5DC9D4-D0F6-7F3F-9C3E-8E915935CD4E}"/>
              </a:ext>
            </a:extLst>
          </p:cNvPr>
          <p:cNvSpPr/>
          <p:nvPr/>
        </p:nvSpPr>
        <p:spPr>
          <a:xfrm>
            <a:off x="2171096" y="1443400"/>
            <a:ext cx="648072" cy="20773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MX" sz="1600" b="1" dirty="0"/>
              <a:t>PETRÓLEO</a:t>
            </a:r>
            <a:endParaRPr lang="es-AR" sz="16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1576F37-E93C-4B73-FB62-83CD94D66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4261" y="4273042"/>
            <a:ext cx="3655200" cy="1800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2A977F3-4512-5D45-863F-CDCD767E5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688" y="4273042"/>
            <a:ext cx="3571802" cy="1800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8D40981-3B6E-5E3B-339C-114270213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9504" y="1756108"/>
            <a:ext cx="3662819" cy="18000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CA1FD80-9026-6C99-6507-187A2EC27F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7256" y="1756108"/>
            <a:ext cx="3666666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6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/>
      <p:bldP spid="13" grpId="0"/>
      <p:bldP spid="27" grpId="0" animBg="1"/>
      <p:bldP spid="28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 ¿POR QUÉ HAY QUE HACER ATRACTIVO EL CONVENCIONAL?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F43C5-9A24-4058-98F3-6119A252D170}" type="slidenum">
              <a:rPr lang="es-ES" smtClean="0"/>
              <a:pPr/>
              <a:t>6</a:t>
            </a:fld>
            <a:endParaRPr lang="es-ES" dirty="0"/>
          </a:p>
        </p:txBody>
      </p:sp>
      <p:sp>
        <p:nvSpPr>
          <p:cNvPr id="3" name="5 Rectángulo">
            <a:extLst>
              <a:ext uri="{FF2B5EF4-FFF2-40B4-BE49-F238E27FC236}">
                <a16:creationId xmlns:a16="http://schemas.microsoft.com/office/drawing/2014/main" id="{52AFD92F-6C1B-C147-A278-C7E00462A8F0}"/>
              </a:ext>
            </a:extLst>
          </p:cNvPr>
          <p:cNvSpPr/>
          <p:nvPr/>
        </p:nvSpPr>
        <p:spPr>
          <a:xfrm>
            <a:off x="2999656" y="1337089"/>
            <a:ext cx="4852120" cy="368049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>
            <a:spAutoFit/>
          </a:bodyPr>
          <a:lstStyle/>
          <a:p>
            <a:pPr marL="342900" lvl="1" indent="-342900" algn="just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r>
              <a:rPr lang="es-AR" sz="1600" b="1" dirty="0"/>
              <a:t>La inversión cayó un 41% a nivel Nacional  </a:t>
            </a:r>
          </a:p>
        </p:txBody>
      </p:sp>
      <p:sp>
        <p:nvSpPr>
          <p:cNvPr id="5" name="5 Rectángulo">
            <a:extLst>
              <a:ext uri="{FF2B5EF4-FFF2-40B4-BE49-F238E27FC236}">
                <a16:creationId xmlns:a16="http://schemas.microsoft.com/office/drawing/2014/main" id="{E7EB5093-18B9-1F06-E4F6-3ABE1C19A17B}"/>
              </a:ext>
            </a:extLst>
          </p:cNvPr>
          <p:cNvSpPr/>
          <p:nvPr/>
        </p:nvSpPr>
        <p:spPr>
          <a:xfrm>
            <a:off x="7592285" y="1288251"/>
            <a:ext cx="3904315" cy="368049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>
            <a:spAutoFit/>
          </a:bodyPr>
          <a:lstStyle/>
          <a:p>
            <a:pPr marL="342900" lvl="1" indent="-342900" algn="just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r>
              <a:rPr lang="es-MX" sz="1600" b="1" dirty="0"/>
              <a:t>Y las Reservas P1 un 8%</a:t>
            </a:r>
            <a:endParaRPr lang="es-AR" sz="1600" b="1" dirty="0"/>
          </a:p>
        </p:txBody>
      </p:sp>
      <p:sp>
        <p:nvSpPr>
          <p:cNvPr id="12" name="5 Rectángulo">
            <a:extLst>
              <a:ext uri="{FF2B5EF4-FFF2-40B4-BE49-F238E27FC236}">
                <a16:creationId xmlns:a16="http://schemas.microsoft.com/office/drawing/2014/main" id="{A605C148-C4B4-8FFF-E155-97C681F0C33B}"/>
              </a:ext>
            </a:extLst>
          </p:cNvPr>
          <p:cNvSpPr/>
          <p:nvPr/>
        </p:nvSpPr>
        <p:spPr>
          <a:xfrm>
            <a:off x="2795800" y="3828263"/>
            <a:ext cx="4852120" cy="368049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>
            <a:spAutoFit/>
          </a:bodyPr>
          <a:lstStyle/>
          <a:p>
            <a:pPr marL="342900" lvl="1" indent="-342900" algn="just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r>
              <a:rPr lang="es-AR" sz="1600" b="1" dirty="0"/>
              <a:t>La inversión aumentó un 31% a nivel Nacional  </a:t>
            </a:r>
          </a:p>
        </p:txBody>
      </p:sp>
      <p:sp>
        <p:nvSpPr>
          <p:cNvPr id="13" name="5 Rectángulo">
            <a:extLst>
              <a:ext uri="{FF2B5EF4-FFF2-40B4-BE49-F238E27FC236}">
                <a16:creationId xmlns:a16="http://schemas.microsoft.com/office/drawing/2014/main" id="{B14050ED-5701-1AA8-7665-E6DECBCED066}"/>
              </a:ext>
            </a:extLst>
          </p:cNvPr>
          <p:cNvSpPr/>
          <p:nvPr/>
        </p:nvSpPr>
        <p:spPr>
          <a:xfrm>
            <a:off x="7685896" y="3867356"/>
            <a:ext cx="3810704" cy="368049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>
            <a:spAutoFit/>
          </a:bodyPr>
          <a:lstStyle/>
          <a:p>
            <a:pPr marL="342900" lvl="1" indent="-342900" algn="just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r>
              <a:rPr lang="es-MX" sz="1600" b="1" dirty="0"/>
              <a:t>Y las Reservas P1 un 18%</a:t>
            </a:r>
            <a:endParaRPr lang="es-AR" sz="1600" b="1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D59E3EC0-D330-4BEA-929D-4A5D524E6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925" y="4215292"/>
            <a:ext cx="3177492" cy="18000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63BF04C-EBE5-402C-23D5-DBFB3595F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197" y="1710364"/>
            <a:ext cx="3123871" cy="1800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A26CE1B-EE4D-91D5-D8C7-2494577E29DB}"/>
              </a:ext>
            </a:extLst>
          </p:cNvPr>
          <p:cNvSpPr/>
          <p:nvPr/>
        </p:nvSpPr>
        <p:spPr>
          <a:xfrm>
            <a:off x="263352" y="1412776"/>
            <a:ext cx="1607992" cy="46479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MX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CAÍDA DE INVERSIÓN Y RESERVAS</a:t>
            </a:r>
            <a:endParaRPr lang="es-AR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7FA4B4F-D96D-3820-7C59-63F109E7A9F9}"/>
              </a:ext>
            </a:extLst>
          </p:cNvPr>
          <p:cNvSpPr/>
          <p:nvPr/>
        </p:nvSpPr>
        <p:spPr>
          <a:xfrm>
            <a:off x="2156112" y="3867356"/>
            <a:ext cx="648072" cy="20773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MX" sz="1600" b="1" dirty="0"/>
              <a:t>GAS NATURAL</a:t>
            </a:r>
            <a:endParaRPr lang="es-AR" sz="1600" b="1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F7D3195-B592-03CC-8275-C3E05AF59E0B}"/>
              </a:ext>
            </a:extLst>
          </p:cNvPr>
          <p:cNvSpPr/>
          <p:nvPr/>
        </p:nvSpPr>
        <p:spPr>
          <a:xfrm>
            <a:off x="2171096" y="1443400"/>
            <a:ext cx="648072" cy="20773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MX" sz="1600" b="1" dirty="0"/>
              <a:t>PETRÓLEO</a:t>
            </a:r>
            <a:endParaRPr lang="es-AR" sz="1600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9F002A4-7531-132D-833E-0E3346F24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1776" y="1753976"/>
            <a:ext cx="2999334" cy="1800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E2E1E70-AD77-F4FC-05CE-428B04F1EA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1776" y="4395879"/>
            <a:ext cx="2999334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8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/>
      <p:bldP spid="13" grpId="0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 ¿POR QUÉ HAY QUE HACER ATRACTIVO EL CONVENCIONAL?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F43C5-9A24-4058-98F3-6119A252D170}" type="slidenum">
              <a:rPr lang="es-ES" smtClean="0"/>
              <a:pPr/>
              <a:t>7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6BCC303-C409-BEBC-7EEA-067841F9E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784" y="1340768"/>
            <a:ext cx="5941755" cy="494702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D2CAC2D7-445D-3F9F-B297-20C1E730CE15}"/>
              </a:ext>
            </a:extLst>
          </p:cNvPr>
          <p:cNvSpPr/>
          <p:nvPr/>
        </p:nvSpPr>
        <p:spPr>
          <a:xfrm>
            <a:off x="1199456" y="1340768"/>
            <a:ext cx="1872208" cy="47919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MX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 DENSIDAD DEL CRUDO SE ESTÁ MODIFICANDO</a:t>
            </a:r>
            <a:endParaRPr lang="es-AR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11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 ¿POR QUÉ HAY QUE HACER ATRACTIVO EL CONVENCIONAL?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F43C5-9A24-4058-98F3-6119A252D170}" type="slidenum">
              <a:rPr lang="es-ES" smtClean="0"/>
              <a:pPr/>
              <a:t>8</a:t>
            </a:fld>
            <a:endParaRPr lang="es-ES" dirty="0"/>
          </a:p>
        </p:txBody>
      </p:sp>
      <p:sp>
        <p:nvSpPr>
          <p:cNvPr id="3" name="5 Rectángulo">
            <a:extLst>
              <a:ext uri="{FF2B5EF4-FFF2-40B4-BE49-F238E27FC236}">
                <a16:creationId xmlns:a16="http://schemas.microsoft.com/office/drawing/2014/main" id="{37045B49-CA4C-B2CB-ADCD-CD1514D515F6}"/>
              </a:ext>
            </a:extLst>
          </p:cNvPr>
          <p:cNvSpPr/>
          <p:nvPr/>
        </p:nvSpPr>
        <p:spPr>
          <a:xfrm>
            <a:off x="2778407" y="1498199"/>
            <a:ext cx="2525505" cy="156966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>
            <a:spAutoFit/>
          </a:bodyPr>
          <a:lstStyle/>
          <a:p>
            <a:pPr marL="342900" lvl="1" indent="-3429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r>
              <a:rPr lang="es-MX" sz="1600" b="1" dirty="0"/>
              <a:t>El Convencional se encuentra en zonas que el No Convencional no está (por ej. Cutral </a:t>
            </a:r>
            <a:r>
              <a:rPr lang="es-MX" sz="1600" b="1" dirty="0" err="1"/>
              <a:t>Có</a:t>
            </a:r>
            <a:r>
              <a:rPr lang="es-MX" sz="1600" b="1" dirty="0"/>
              <a:t>)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BE9EE6F-0BF4-D90A-0376-0E086159A9FA}"/>
              </a:ext>
            </a:extLst>
          </p:cNvPr>
          <p:cNvSpPr/>
          <p:nvPr/>
        </p:nvSpPr>
        <p:spPr>
          <a:xfrm>
            <a:off x="806026" y="1412776"/>
            <a:ext cx="1620000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MX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SITUACION </a:t>
            </a:r>
            <a:r>
              <a:rPr lang="es-MX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SOCIAL</a:t>
            </a:r>
            <a:endParaRPr lang="es-AR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634FF37-DA99-3918-33B9-09E67C4F5B74}"/>
              </a:ext>
            </a:extLst>
          </p:cNvPr>
          <p:cNvSpPr/>
          <p:nvPr/>
        </p:nvSpPr>
        <p:spPr>
          <a:xfrm>
            <a:off x="6312024" y="1431763"/>
            <a:ext cx="1620000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MX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RIESGO </a:t>
            </a:r>
            <a:r>
              <a:rPr lang="es-MX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GEOGRÁFICO</a:t>
            </a:r>
            <a:endParaRPr lang="es-AR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3F229ED-CF7A-EA03-A319-A67E99EC60CE}"/>
              </a:ext>
            </a:extLst>
          </p:cNvPr>
          <p:cNvSpPr/>
          <p:nvPr/>
        </p:nvSpPr>
        <p:spPr>
          <a:xfrm>
            <a:off x="6312024" y="3933056"/>
            <a:ext cx="1620000" cy="20155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MX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BAJA RENTABILIDAD</a:t>
            </a:r>
            <a:endParaRPr lang="es-AR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2EEA8F7-B175-3F15-5A34-13F0B59EA890}"/>
              </a:ext>
            </a:extLst>
          </p:cNvPr>
          <p:cNvSpPr/>
          <p:nvPr/>
        </p:nvSpPr>
        <p:spPr>
          <a:xfrm>
            <a:off x="767408" y="3884593"/>
            <a:ext cx="1620000" cy="2063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s-MX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SITUACION AMBIENTAL</a:t>
            </a:r>
            <a:endParaRPr lang="es-AR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5 Rectángulo">
            <a:extLst>
              <a:ext uri="{FF2B5EF4-FFF2-40B4-BE49-F238E27FC236}">
                <a16:creationId xmlns:a16="http://schemas.microsoft.com/office/drawing/2014/main" id="{9DAD4A71-EAE7-0FA7-620C-198613F63634}"/>
              </a:ext>
            </a:extLst>
          </p:cNvPr>
          <p:cNvSpPr/>
          <p:nvPr/>
        </p:nvSpPr>
        <p:spPr>
          <a:xfrm>
            <a:off x="8184232" y="1428448"/>
            <a:ext cx="2664296" cy="1845377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>
            <a:spAutoFit/>
          </a:bodyPr>
          <a:lstStyle/>
          <a:p>
            <a:pPr marL="342900" lvl="1" indent="-3429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r>
              <a:rPr lang="es-MX" sz="1600" b="1" dirty="0"/>
              <a:t>La producción No Convencional se localiza en su gran mayoría en una sola provincia (98% petróleo y 95% gas natural). </a:t>
            </a:r>
          </a:p>
        </p:txBody>
      </p:sp>
      <p:sp>
        <p:nvSpPr>
          <p:cNvPr id="10" name="5 Rectángulo">
            <a:extLst>
              <a:ext uri="{FF2B5EF4-FFF2-40B4-BE49-F238E27FC236}">
                <a16:creationId xmlns:a16="http://schemas.microsoft.com/office/drawing/2014/main" id="{15C17112-6B51-6D1A-888B-57C4AE613745}"/>
              </a:ext>
            </a:extLst>
          </p:cNvPr>
          <p:cNvSpPr/>
          <p:nvPr/>
        </p:nvSpPr>
        <p:spPr>
          <a:xfrm>
            <a:off x="2638770" y="4041905"/>
            <a:ext cx="2665142" cy="156966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>
            <a:spAutoFit/>
          </a:bodyPr>
          <a:lstStyle/>
          <a:p>
            <a:pPr marL="342900" lvl="1" indent="-3429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r>
              <a:rPr lang="es-MX" sz="1600" b="1" dirty="0"/>
              <a:t>Si el negocio Convencional no recibe inversiones se deterioran las instalaciones y la integridad de los pozos</a:t>
            </a:r>
          </a:p>
        </p:txBody>
      </p:sp>
      <p:sp>
        <p:nvSpPr>
          <p:cNvPr id="11" name="5 Rectángulo">
            <a:extLst>
              <a:ext uri="{FF2B5EF4-FFF2-40B4-BE49-F238E27FC236}">
                <a16:creationId xmlns:a16="http://schemas.microsoft.com/office/drawing/2014/main" id="{C988AF16-FE38-9F38-3D72-E2125DBFBF9D}"/>
              </a:ext>
            </a:extLst>
          </p:cNvPr>
          <p:cNvSpPr/>
          <p:nvPr/>
        </p:nvSpPr>
        <p:spPr>
          <a:xfrm>
            <a:off x="8151217" y="3933056"/>
            <a:ext cx="2730326" cy="2140842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>
            <a:spAutoFit/>
          </a:bodyPr>
          <a:lstStyle/>
          <a:p>
            <a:pPr marL="342900" lvl="1" indent="-34290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Blip>
                <a:blip r:embed="rId2"/>
              </a:buBlip>
            </a:pPr>
            <a:r>
              <a:rPr lang="es-MX" sz="1600" b="1" dirty="0"/>
              <a:t>El incremento de los costos, </a:t>
            </a:r>
            <a:r>
              <a:rPr lang="es-MX" sz="1600" b="1" dirty="0" smtClean="0"/>
              <a:t>la carga impositiva y la inestabilidad de los precios del mercado interno está tornando </a:t>
            </a:r>
            <a:r>
              <a:rPr lang="es-MX" sz="1600" b="1" dirty="0"/>
              <a:t>NO RENTABLE el negocio </a:t>
            </a:r>
            <a:r>
              <a:rPr lang="es-MX" sz="1600" b="1" dirty="0" smtClean="0"/>
              <a:t>Convencional</a:t>
            </a:r>
            <a:r>
              <a:rPr lang="es-MX" sz="1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339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12032" y="2924944"/>
            <a:ext cx="7772400" cy="1008112"/>
          </a:xfrm>
        </p:spPr>
        <p:txBody>
          <a:bodyPr>
            <a:noAutofit/>
          </a:bodyPr>
          <a:lstStyle/>
          <a:p>
            <a:r>
              <a:rPr lang="es-ES" sz="2400" b="1" dirty="0">
                <a:solidFill>
                  <a:srgbClr val="00B0F0"/>
                </a:solidFill>
              </a:rPr>
              <a:t>¿QUÉ CONVENCIONAL HAY QUE HACER ATRACTIVO?</a:t>
            </a:r>
          </a:p>
        </p:txBody>
      </p:sp>
    </p:spTree>
    <p:extLst>
      <p:ext uri="{BB962C8B-B14F-4D97-AF65-F5344CB8AC3E}">
        <p14:creationId xmlns:p14="http://schemas.microsoft.com/office/powerpoint/2010/main" val="52230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61345</TotalTime>
  <Words>587</Words>
  <Application>Microsoft Office PowerPoint</Application>
  <PresentationFormat>Panorámica</PresentationFormat>
  <Paragraphs>92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Calibri</vt:lpstr>
      <vt:lpstr>Wingdings</vt:lpstr>
      <vt:lpstr>Wingdings 2</vt:lpstr>
      <vt:lpstr>Tema de Office</vt:lpstr>
      <vt:lpstr>¿QUÉ HACEMOS PARA QUE EL CONVENCIONAL VUELVA A SER ATRACTIVO?</vt:lpstr>
      <vt:lpstr> QUIENES SOMOS</vt:lpstr>
      <vt:lpstr> QUIENES SOMOS</vt:lpstr>
      <vt:lpstr>¿POR QUÉ HAY QUE HACER ATRACTIVO EL CONVENCIONAL?</vt:lpstr>
      <vt:lpstr> ¿POR QUÉ HAY QUE HACER ATRACTIVO EL CONVENCIONAL?</vt:lpstr>
      <vt:lpstr> ¿POR QUÉ HAY QUE HACER ATRACTIVO EL CONVENCIONAL?</vt:lpstr>
      <vt:lpstr> ¿POR QUÉ HAY QUE HACER ATRACTIVO EL CONVENCIONAL?</vt:lpstr>
      <vt:lpstr> ¿POR QUÉ HAY QUE HACER ATRACTIVO EL CONVENCIONAL?</vt:lpstr>
      <vt:lpstr>¿QUÉ CONVENCIONAL HAY QUE HACER ATRACTIVO?</vt:lpstr>
      <vt:lpstr> ¿QUÉ CONVENCIONAL HAY QUE HACER ATRACTIVO?</vt:lpstr>
      <vt:lpstr>¿QUIÉN DEBE HACER ATRACTIVO AL CONVENCIONAL…  Y COMO ?</vt:lpstr>
      <vt:lpstr>¿QUIÉN DEBE HACER ATRACTIVO EL CONVENCIONAL… Y COMO?</vt:lpstr>
      <vt:lpstr>CONCLUSIONES</vt:lpstr>
      <vt:lpstr> CONCLUSIONES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Pablo Chiara</dc:creator>
  <cp:lastModifiedBy>REV</cp:lastModifiedBy>
  <cp:revision>3163</cp:revision>
  <cp:lastPrinted>2019-03-20T17:48:13Z</cp:lastPrinted>
  <dcterms:created xsi:type="dcterms:W3CDTF">2011-09-28T20:48:33Z</dcterms:created>
  <dcterms:modified xsi:type="dcterms:W3CDTF">2023-11-08T04:35:46Z</dcterms:modified>
</cp:coreProperties>
</file>