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57" r:id="rId4"/>
    <p:sldId id="259" r:id="rId5"/>
    <p:sldId id="268" r:id="rId6"/>
    <p:sldId id="267" r:id="rId7"/>
    <p:sldId id="269" r:id="rId8"/>
    <p:sldId id="258" r:id="rId9"/>
    <p:sldId id="263" r:id="rId10"/>
    <p:sldId id="273" r:id="rId11"/>
    <p:sldId id="274" r:id="rId12"/>
    <p:sldId id="275" r:id="rId13"/>
    <p:sldId id="272" r:id="rId14"/>
    <p:sldId id="276" r:id="rId15"/>
    <p:sldId id="277" r:id="rId16"/>
    <p:sldId id="260" r:id="rId17"/>
    <p:sldId id="271" r:id="rId18"/>
    <p:sldId id="265" r:id="rId19"/>
    <p:sldId id="261" r:id="rId20"/>
    <p:sldId id="262" r:id="rId2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68D"/>
    <a:srgbClr val="FFFF66"/>
    <a:srgbClr val="FF5050"/>
    <a:srgbClr val="CC00CC"/>
    <a:srgbClr val="00CCFF"/>
    <a:srgbClr val="FFFFCC"/>
    <a:srgbClr val="015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80C24-CEF6-41FE-AD66-E0DCF50CE2E4}" v="108" dt="2023-11-07T21:26:18.178"/>
    <p1510:client id="{556812B0-FEC4-41E5-8903-F1E240188606}" v="20" dt="2023-11-07T15:09:03.085"/>
    <p1510:client id="{708AD6B7-5558-4CD1-B112-AF4768957E86}" v="3246" dt="2023-11-06T22:37:27.36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57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grupo.ypf.com\laarbuety\Geociencias\Proyectos\CerroMorado\Geologia\Pozos\Coordenad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rupo.ypf.com\laarbuety\Geociencias\Proyectos\CerroMorado\Geologia\Pozos\Coordenad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50000"/>
                  <a:lumOff val="50000"/>
                </a:schemeClr>
              </a:solidFill>
            </a:ln>
          </c:spPr>
          <c:dPt>
            <c:idx val="0"/>
            <c:bubble3D val="0"/>
            <c:spPr>
              <a:solidFill>
                <a:schemeClr val="bg1">
                  <a:lumMod val="50000"/>
                </a:schemeClr>
              </a:solidFill>
              <a:ln w="19050">
                <a:solidFill>
                  <a:schemeClr val="tx1">
                    <a:lumMod val="50000"/>
                    <a:lumOff val="50000"/>
                  </a:schemeClr>
                </a:solidFill>
              </a:ln>
              <a:effectLst/>
            </c:spPr>
            <c:extLst>
              <c:ext xmlns:c16="http://schemas.microsoft.com/office/drawing/2014/chart" uri="{C3380CC4-5D6E-409C-BE32-E72D297353CC}">
                <c16:uniqueId val="{00000001-1E8D-4DB2-81C7-FF099095EC34}"/>
              </c:ext>
            </c:extLst>
          </c:dPt>
          <c:dPt>
            <c:idx val="1"/>
            <c:bubble3D val="0"/>
            <c:spPr>
              <a:solidFill>
                <a:srgbClr val="FFFF00"/>
              </a:solidFill>
              <a:ln w="19050">
                <a:solidFill>
                  <a:schemeClr val="tx1">
                    <a:lumMod val="50000"/>
                    <a:lumOff val="50000"/>
                  </a:schemeClr>
                </a:solidFill>
              </a:ln>
              <a:effectLst/>
            </c:spPr>
            <c:extLst>
              <c:ext xmlns:c16="http://schemas.microsoft.com/office/drawing/2014/chart" uri="{C3380CC4-5D6E-409C-BE32-E72D297353CC}">
                <c16:uniqueId val="{00000003-1E8D-4DB2-81C7-FF099095EC34}"/>
              </c:ext>
            </c:extLst>
          </c:dPt>
          <c:cat>
            <c:strRef>
              <c:f>Hoja1!$A$2:$A$3</c:f>
              <c:strCache>
                <c:ptCount val="2"/>
                <c:pt idx="0">
                  <c:v>Finas</c:v>
                </c:pt>
                <c:pt idx="1">
                  <c:v>Areniscas</c:v>
                </c:pt>
              </c:strCache>
            </c:strRef>
          </c:cat>
          <c:val>
            <c:numRef>
              <c:f>Hoja1!$C$2:$C$3</c:f>
              <c:numCache>
                <c:formatCode>General</c:formatCode>
                <c:ptCount val="2"/>
                <c:pt idx="0">
                  <c:v>58</c:v>
                </c:pt>
                <c:pt idx="1">
                  <c:v>42</c:v>
                </c:pt>
              </c:numCache>
            </c:numRef>
          </c:val>
          <c:extLst>
            <c:ext xmlns:c16="http://schemas.microsoft.com/office/drawing/2014/chart" uri="{C3380CC4-5D6E-409C-BE32-E72D297353CC}">
              <c16:uniqueId val="{00000004-1E8D-4DB2-81C7-FF099095EC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50000"/>
                  <a:lumOff val="50000"/>
                </a:schemeClr>
              </a:solidFill>
            </a:ln>
          </c:spPr>
          <c:dPt>
            <c:idx val="0"/>
            <c:bubble3D val="0"/>
            <c:spPr>
              <a:solidFill>
                <a:schemeClr val="bg1">
                  <a:lumMod val="50000"/>
                </a:schemeClr>
              </a:solidFill>
              <a:ln w="19050">
                <a:solidFill>
                  <a:schemeClr val="tx1">
                    <a:lumMod val="50000"/>
                    <a:lumOff val="50000"/>
                  </a:schemeClr>
                </a:solidFill>
              </a:ln>
              <a:effectLst/>
            </c:spPr>
            <c:extLst>
              <c:ext xmlns:c16="http://schemas.microsoft.com/office/drawing/2014/chart" uri="{C3380CC4-5D6E-409C-BE32-E72D297353CC}">
                <c16:uniqueId val="{00000001-4F5C-497C-8138-9BC7E7E62845}"/>
              </c:ext>
            </c:extLst>
          </c:dPt>
          <c:dPt>
            <c:idx val="1"/>
            <c:bubble3D val="0"/>
            <c:spPr>
              <a:solidFill>
                <a:srgbClr val="FFFF00"/>
              </a:solidFill>
              <a:ln w="19050">
                <a:solidFill>
                  <a:schemeClr val="tx1">
                    <a:lumMod val="50000"/>
                    <a:lumOff val="50000"/>
                  </a:schemeClr>
                </a:solidFill>
              </a:ln>
              <a:effectLst/>
            </c:spPr>
            <c:extLst>
              <c:ext xmlns:c16="http://schemas.microsoft.com/office/drawing/2014/chart" uri="{C3380CC4-5D6E-409C-BE32-E72D297353CC}">
                <c16:uniqueId val="{00000003-4F5C-497C-8138-9BC7E7E62845}"/>
              </c:ext>
            </c:extLst>
          </c:dPt>
          <c:cat>
            <c:strRef>
              <c:f>Hoja1!$A$2:$A$3</c:f>
              <c:strCache>
                <c:ptCount val="2"/>
                <c:pt idx="0">
                  <c:v>Finas</c:v>
                </c:pt>
                <c:pt idx="1">
                  <c:v>Areniscas</c:v>
                </c:pt>
              </c:strCache>
            </c:strRef>
          </c:cat>
          <c:val>
            <c:numRef>
              <c:f>Hoja1!$B$2:$B$3</c:f>
              <c:numCache>
                <c:formatCode>General</c:formatCode>
                <c:ptCount val="2"/>
                <c:pt idx="0">
                  <c:v>67</c:v>
                </c:pt>
                <c:pt idx="1">
                  <c:v>33</c:v>
                </c:pt>
              </c:numCache>
            </c:numRef>
          </c:val>
          <c:extLst>
            <c:ext xmlns:c16="http://schemas.microsoft.com/office/drawing/2014/chart" uri="{C3380CC4-5D6E-409C-BE32-E72D297353CC}">
              <c16:uniqueId val="{00000004-4F5C-497C-8138-9BC7E7E6284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16BC2-072C-4CD9-B642-F25437B5FA32}" type="datetimeFigureOut">
              <a:rPr lang="es-AR" smtClean="0"/>
              <a:t>7/11/2023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44547-95C6-42B3-BDC0-301C0BD8AD12}" type="slidenum">
              <a:rPr lang="es-AR" smtClean="0"/>
              <a:t>‹Nº›</a:t>
            </a:fld>
            <a:endParaRPr lang="es-AR"/>
          </a:p>
        </p:txBody>
      </p:sp>
    </p:spTree>
    <p:extLst>
      <p:ext uri="{BB962C8B-B14F-4D97-AF65-F5344CB8AC3E}">
        <p14:creationId xmlns:p14="http://schemas.microsoft.com/office/powerpoint/2010/main" val="333300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2</a:t>
            </a:fld>
            <a:endParaRPr lang="es-AR"/>
          </a:p>
        </p:txBody>
      </p:sp>
    </p:spTree>
    <p:extLst>
      <p:ext uri="{BB962C8B-B14F-4D97-AF65-F5344CB8AC3E}">
        <p14:creationId xmlns:p14="http://schemas.microsoft.com/office/powerpoint/2010/main" val="15433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Las claves son, lograr el alto caudal de agua sin superar la presión de fractura.</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800">
                <a:solidFill>
                  <a:srgbClr val="000000"/>
                </a:solidFill>
                <a:effectLst/>
                <a:latin typeface="Times New Roman" panose="02020603050405020304" pitchFamily="18" charset="0"/>
                <a:ea typeface="Times New Roman" panose="02020603050405020304" pitchFamily="18" charset="0"/>
              </a:rPr>
              <a:t>.</a:t>
            </a:r>
          </a:p>
          <a:p>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11</a:t>
            </a:fld>
            <a:endParaRPr lang="es-AR"/>
          </a:p>
        </p:txBody>
      </p:sp>
    </p:spTree>
    <p:extLst>
      <p:ext uri="{BB962C8B-B14F-4D97-AF65-F5344CB8AC3E}">
        <p14:creationId xmlns:p14="http://schemas.microsoft.com/office/powerpoint/2010/main" val="305168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800">
                <a:solidFill>
                  <a:srgbClr val="000000"/>
                </a:solidFill>
                <a:effectLst/>
                <a:latin typeface="Times New Roman" panose="02020603050405020304" pitchFamily="18" charset="0"/>
                <a:ea typeface="Times New Roman" panose="02020603050405020304" pitchFamily="18" charset="0"/>
              </a:rPr>
              <a:t>En la segunda experiencia, el ingreso de agua fue más estable, 516 </a:t>
            </a:r>
            <a:r>
              <a:rPr lang="es-AR" sz="1800" err="1">
                <a:solidFill>
                  <a:srgbClr val="000000"/>
                </a:solidFill>
                <a:effectLst/>
                <a:latin typeface="Times New Roman" panose="02020603050405020304" pitchFamily="18" charset="0"/>
                <a:ea typeface="Times New Roman" panose="02020603050405020304" pitchFamily="18" charset="0"/>
              </a:rPr>
              <a:t>lts</a:t>
            </a:r>
            <a:r>
              <a:rPr lang="es-AR" sz="1800">
                <a:solidFill>
                  <a:srgbClr val="000000"/>
                </a:solidFill>
                <a:effectLst/>
                <a:latin typeface="Times New Roman" panose="02020603050405020304" pitchFamily="18" charset="0"/>
                <a:ea typeface="Times New Roman" panose="02020603050405020304" pitchFamily="18" charset="0"/>
              </a:rPr>
              <a:t>/m como máximo, a menor presión, con aparente comportamiento radial, sin evidenciar generación de fractura, según se observa en los gráficos siguientes, presión y caudal; y gráfico de Hall-</a:t>
            </a:r>
            <a:r>
              <a:rPr lang="es-AR" sz="1800" err="1">
                <a:solidFill>
                  <a:srgbClr val="000000"/>
                </a:solidFill>
                <a:effectLst/>
                <a:latin typeface="Times New Roman" panose="02020603050405020304" pitchFamily="18" charset="0"/>
                <a:ea typeface="Times New Roman" panose="02020603050405020304" pitchFamily="18" charset="0"/>
              </a:rPr>
              <a:t>Plot</a:t>
            </a:r>
            <a:r>
              <a:rPr lang="es-AR" sz="1800">
                <a:solidFill>
                  <a:srgbClr val="000000"/>
                </a:solidFill>
                <a:effectLst/>
                <a:latin typeface="Times New Roman" panose="02020603050405020304" pitchFamily="18" charset="0"/>
                <a:ea typeface="Times New Roman" panose="02020603050405020304" pitchFamily="18" charset="0"/>
              </a:rPr>
              <a:t> (Fig. 9 y Fig. 10), en este último puede verse un comportamiento con una pendiente sostenida y casi sin cambios (Fig. 10).</a:t>
            </a:r>
          </a:p>
          <a:p>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12</a:t>
            </a:fld>
            <a:endParaRPr lang="es-AR"/>
          </a:p>
        </p:txBody>
      </p:sp>
    </p:spTree>
    <p:extLst>
      <p:ext uri="{BB962C8B-B14F-4D97-AF65-F5344CB8AC3E}">
        <p14:creationId xmlns:p14="http://schemas.microsoft.com/office/powerpoint/2010/main" val="155918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Como se mencionó la PTS necesita para trabajar un aporte constante e importante. En nuestro caso la bruta era menor al campo análogo.</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13</a:t>
            </a:fld>
            <a:endParaRPr lang="es-AR"/>
          </a:p>
        </p:txBody>
      </p:sp>
    </p:spTree>
    <p:extLst>
      <p:ext uri="{BB962C8B-B14F-4D97-AF65-F5344CB8AC3E}">
        <p14:creationId xmlns:p14="http://schemas.microsoft.com/office/powerpoint/2010/main" val="4536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El porcentaje de arena en los ensayos fue significativamente menor que el esperado, campos análogos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También se realizó una estadística de la cantidad de fallas, así como sus causas raíz. Resultado, menos fallas que los demás,</a:t>
            </a:r>
            <a:endParaRPr lang="es-AR" sz="1800">
              <a:solidFill>
                <a:srgbClr val="000000"/>
              </a:solidFill>
              <a:effectLst/>
              <a:latin typeface="Times New Roman" panose="02020603050405020304" pitchFamily="18" charset="0"/>
              <a:ea typeface="Times New Roman" panose="02020603050405020304" pitchFamily="18" charset="0"/>
            </a:endParaRPr>
          </a:p>
          <a:p>
            <a:r>
              <a:rPr lang="es-MX" sz="1800">
                <a:solidFill>
                  <a:srgbClr val="000000"/>
                </a:solidFill>
                <a:effectLst/>
                <a:latin typeface="Times New Roman" panose="02020603050405020304" pitchFamily="18" charset="0"/>
                <a:ea typeface="Times New Roman" panose="02020603050405020304" pitchFamily="18" charset="0"/>
              </a:rPr>
              <a:t>Al tomar muestras de arenas se pudo comprobar que el origen es de la formación.</a:t>
            </a:r>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14</a:t>
            </a:fld>
            <a:endParaRPr lang="es-AR"/>
          </a:p>
        </p:txBody>
      </p:sp>
    </p:spTree>
    <p:extLst>
      <p:ext uri="{BB962C8B-B14F-4D97-AF65-F5344CB8AC3E}">
        <p14:creationId xmlns:p14="http://schemas.microsoft.com/office/powerpoint/2010/main" val="281790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15</a:t>
            </a:fld>
            <a:endParaRPr lang="es-AR"/>
          </a:p>
        </p:txBody>
      </p:sp>
    </p:spTree>
    <p:extLst>
      <p:ext uri="{BB962C8B-B14F-4D97-AF65-F5344CB8AC3E}">
        <p14:creationId xmlns:p14="http://schemas.microsoft.com/office/powerpoint/2010/main" val="1438127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800" b="0" i="0">
                <a:effectLst/>
                <a:latin typeface="Times New Roman" panose="02020603050405020304" pitchFamily="18" charset="0"/>
              </a:rPr>
              <a:t>El punto inicial del flujo de trabajo consistió en el estudio de las muestras de roca disponibles. A partir de la observación de la composición, la litología y las propiedades petrofísicas (poro / </a:t>
            </a:r>
            <a:r>
              <a:rPr lang="es-AR" sz="1800" b="0" i="0" err="1">
                <a:effectLst/>
                <a:latin typeface="Times New Roman" panose="02020603050405020304" pitchFamily="18" charset="0"/>
              </a:rPr>
              <a:t>perm</a:t>
            </a:r>
            <a:r>
              <a:rPr lang="es-AR" sz="1800" b="0" i="0">
                <a:effectLst/>
                <a:latin typeface="Times New Roman" panose="02020603050405020304" pitchFamily="18" charset="0"/>
              </a:rPr>
              <a:t>) de las muestras, se definieron varias facies, las que luego se agruparon en dos facies principales, según su potencial como reservorios: </a:t>
            </a:r>
            <a:r>
              <a:rPr lang="es-AR" sz="1800" b="1" i="0">
                <a:effectLst/>
                <a:latin typeface="Times New Roman" panose="02020603050405020304" pitchFamily="18" charset="0"/>
              </a:rPr>
              <a:t>areniscas (amarillas ) y pelitas (grises)</a:t>
            </a:r>
            <a:r>
              <a:rPr lang="es-AR" sz="1800" b="0" i="0">
                <a:effectLst/>
                <a:latin typeface="Times New Roman" panose="02020603050405020304" pitchFamily="18" charset="0"/>
              </a:rPr>
              <a:t>.  A modo de ejemplo se  muestra el trabajo realizado sobre una corona. Este flujo de trabajo permitió obtener una mejor comprensión de la arquitectura sedimentaria y la heterogeneidad de las facies reservorios, para mejorar la estimación de los recursos y planificar el desarrollo del yacimiento. </a:t>
            </a:r>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16</a:t>
            </a:fld>
            <a:endParaRPr lang="es-AR"/>
          </a:p>
        </p:txBody>
      </p:sp>
    </p:spTree>
    <p:extLst>
      <p:ext uri="{BB962C8B-B14F-4D97-AF65-F5344CB8AC3E}">
        <p14:creationId xmlns:p14="http://schemas.microsoft.com/office/powerpoint/2010/main" val="374503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i="0">
                <a:solidFill>
                  <a:srgbClr val="000000"/>
                </a:solidFill>
                <a:effectLst/>
                <a:latin typeface="Times New Roman" panose="02020603050405020304" pitchFamily="18" charset="0"/>
              </a:rPr>
              <a:t>Si bien la interpretación de coronas realizada permitió corroborar el modelo geológico regional, como un sistema marino con dominio fluvial, de canales sinuosos superpuestos (facies areniscas amarillas) que intercalan con depósitos finos de planicies (facies finas grises)  nuestro yacimiento (Miembro superior) se encuentra en una posición más distal que el análogo (Miembro </a:t>
            </a:r>
            <a:r>
              <a:rPr lang="es-AR" sz="1200" b="1" i="0">
                <a:solidFill>
                  <a:srgbClr val="000000"/>
                </a:solidFill>
                <a:effectLst/>
                <a:latin typeface="Times New Roman" panose="02020603050405020304" pitchFamily="18" charset="0"/>
              </a:rPr>
              <a:t>medio U50</a:t>
            </a:r>
            <a:r>
              <a:rPr lang="es-AR" sz="1200" b="0" i="0">
                <a:solidFill>
                  <a:srgbClr val="000000"/>
                </a:solidFill>
                <a:effectLst/>
                <a:latin typeface="Times New Roman" panose="02020603050405020304" pitchFamily="18" charset="0"/>
              </a:rPr>
              <a:t>), encontrados canales de menor espesor, aislados y con mayor intercalación de facies finas (grises) lo que se traduce en un menor contenido de arenas </a:t>
            </a:r>
            <a:endParaRPr lang="es-AR" sz="1200"/>
          </a:p>
          <a:p>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17</a:t>
            </a:fld>
            <a:endParaRPr lang="es-AR"/>
          </a:p>
        </p:txBody>
      </p:sp>
    </p:spTree>
    <p:extLst>
      <p:ext uri="{BB962C8B-B14F-4D97-AF65-F5344CB8AC3E}">
        <p14:creationId xmlns:p14="http://schemas.microsoft.com/office/powerpoint/2010/main" val="91357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AR"/>
              <a:t>El yacimiento de Cerro Morado Este (</a:t>
            </a:r>
            <a:r>
              <a:rPr lang="es-AR" err="1"/>
              <a:t>CMoE</a:t>
            </a:r>
            <a:r>
              <a:rPr lang="es-AR"/>
              <a:t>) corresponde al tren de los petróleos pesados ubicados en el sector oriental de la cuenca neuquina, al norte del Río Colorado y cerca de los límites provinciales de La Pampa, Mendoza y Neuquén Su superficie es de unos 200 km2 y fue descubierto en el año 2016 mediante el pozo exploratorio CMoE.x-1. Desde entonces se han perforado 43 pozos, entre exploratorios y de delineación.</a:t>
            </a:r>
          </a:p>
          <a:p>
            <a:pPr marL="0" marR="0" lvl="0" indent="0" algn="l" defTabSz="914400">
              <a:lnSpc>
                <a:spcPct val="100000"/>
              </a:lnSpc>
              <a:spcBef>
                <a:spcPts val="0"/>
              </a:spcBef>
              <a:spcAft>
                <a:spcPts val="0"/>
              </a:spcAft>
              <a:buClrTx/>
              <a:buSzTx/>
              <a:buFontTx/>
              <a:buNone/>
              <a:tabLst/>
              <a:defRPr/>
            </a:pPr>
            <a:r>
              <a:rPr lang="es-AR" sz="1200">
                <a:solidFill>
                  <a:srgbClr val="000000"/>
                </a:solidFill>
                <a:latin typeface="Arial Narrow"/>
                <a:ea typeface="Calibri"/>
              </a:rPr>
              <a:t>. El principal reservorio del área lo constituyen las facies arenosas de la formación Centenario Superior de edad cretácica</a:t>
            </a:r>
            <a:endParaRPr lang="es-AR">
              <a:latin typeface="Arial Narrow"/>
              <a:ea typeface="Calibri"/>
              <a:cs typeface="Calibri"/>
            </a:endParaRPr>
          </a:p>
        </p:txBody>
      </p:sp>
      <p:sp>
        <p:nvSpPr>
          <p:cNvPr id="4" name="Marcador de número de diapositiva 3"/>
          <p:cNvSpPr>
            <a:spLocks noGrp="1"/>
          </p:cNvSpPr>
          <p:nvPr>
            <p:ph type="sldNum" sz="quarter" idx="5"/>
          </p:nvPr>
        </p:nvSpPr>
        <p:spPr/>
        <p:txBody>
          <a:bodyPr/>
          <a:lstStyle/>
          <a:p>
            <a:fld id="{F9F44547-95C6-42B3-BDC0-301C0BD8AD12}" type="slidenum">
              <a:rPr lang="es-AR" smtClean="0"/>
              <a:t>3</a:t>
            </a:fld>
            <a:endParaRPr lang="es-AR"/>
          </a:p>
        </p:txBody>
      </p:sp>
    </p:spTree>
    <p:extLst>
      <p:ext uri="{BB962C8B-B14F-4D97-AF65-F5344CB8AC3E}">
        <p14:creationId xmlns:p14="http://schemas.microsoft.com/office/powerpoint/2010/main" val="380683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El reservorio principal corresponde a la  formación Centenario Superior, con una profundidad promedio de 650 m.. Caracterizado por cuerpos arenosos de alta porosidad  (~30%) y permeabilidad (hasta 2 D), poco consolidados, con un espesor promedio entre 3 a 5 metros que buzan levemente hacia el SSO, y están cubiertos mediante discordancia erosiva por los depósitos continentales del Gr. Neuquén </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4</a:t>
            </a:fld>
            <a:endParaRPr lang="es-AR"/>
          </a:p>
        </p:txBody>
      </p:sp>
    </p:spTree>
    <p:extLst>
      <p:ext uri="{BB962C8B-B14F-4D97-AF65-F5344CB8AC3E}">
        <p14:creationId xmlns:p14="http://schemas.microsoft.com/office/powerpoint/2010/main" val="297562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En función de las características de reservorio presentadas </a:t>
            </a:r>
            <a:r>
              <a:rPr lang="es-AR" err="1"/>
              <a:t>ppalmente</a:t>
            </a:r>
            <a:r>
              <a:rPr lang="es-AR"/>
              <a:t> por ser arenas no consolidadas, baja presión de reservorio y alta viscosidad es que tenemos un problema</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5</a:t>
            </a:fld>
            <a:endParaRPr lang="es-AR"/>
          </a:p>
        </p:txBody>
      </p:sp>
    </p:spTree>
    <p:extLst>
      <p:ext uri="{BB962C8B-B14F-4D97-AF65-F5344CB8AC3E}">
        <p14:creationId xmlns:p14="http://schemas.microsoft.com/office/powerpoint/2010/main" val="127498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Incrementar producción, lograr caudales mayores de producción.</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6</a:t>
            </a:fld>
            <a:endParaRPr lang="es-AR"/>
          </a:p>
        </p:txBody>
      </p:sp>
    </p:spTree>
    <p:extLst>
      <p:ext uri="{BB962C8B-B14F-4D97-AF65-F5344CB8AC3E}">
        <p14:creationId xmlns:p14="http://schemas.microsoft.com/office/powerpoint/2010/main" val="547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Wingdings" panose="05000000000000000000" pitchFamily="2" charset="2"/>
              <a:buChar char="ü"/>
            </a:pPr>
            <a:endParaRPr lang="es-AR"/>
          </a:p>
          <a:p>
            <a:r>
              <a:rPr lang="es-AR"/>
              <a:t>Yendo a nuestro yacimiento, es importante mencionar que al este. SOCIOS.</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7</a:t>
            </a:fld>
            <a:endParaRPr lang="es-AR"/>
          </a:p>
        </p:txBody>
      </p:sp>
    </p:spTree>
    <p:extLst>
      <p:ext uri="{BB962C8B-B14F-4D97-AF65-F5344CB8AC3E}">
        <p14:creationId xmlns:p14="http://schemas.microsoft.com/office/powerpoint/2010/main" val="13568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a:t>En los casos que hay este tipo de reservorios con arenas friables, CHOPS, la producción sucede debido a la producción de arena </a:t>
            </a:r>
            <a:r>
              <a:rPr lang="es-AR" err="1"/>
              <a:t>ppalmente</a:t>
            </a:r>
            <a:r>
              <a:rPr lang="es-AR"/>
              <a:t> al inicio debido a la generación de WH, arena </a:t>
            </a:r>
            <a:r>
              <a:rPr lang="es-AR" err="1"/>
              <a:t>parc</a:t>
            </a:r>
            <a:r>
              <a:rPr lang="es-AR"/>
              <a:t> adherida, nuevas gargantas porales.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a:t>Para propiciar la generación de estos WH Se busca Máximo DD, alta relación arena/fluido, cañones , PCP,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800">
              <a:solidFill>
                <a:srgbClr val="000000"/>
              </a:solidFill>
              <a:effectLst/>
              <a:latin typeface="Times New Roman" panose="02020603050405020304" pitchFamily="18" charset="0"/>
              <a:ea typeface="Times New Roman" panose="02020603050405020304" pitchFamily="18" charset="0"/>
            </a:endParaRPr>
          </a:p>
          <a:p>
            <a:r>
              <a:rPr lang="es-MX" sz="1800">
                <a:effectLst/>
                <a:latin typeface="Times New Roman" panose="02020603050405020304" pitchFamily="18" charset="0"/>
                <a:ea typeface="Times New Roman" panose="02020603050405020304" pitchFamily="18" charset="0"/>
              </a:rPr>
              <a:t>En el campo </a:t>
            </a:r>
            <a:r>
              <a:rPr lang="es-MX" sz="1800" b="1">
                <a:effectLst/>
                <a:latin typeface="Times New Roman" panose="02020603050405020304" pitchFamily="18" charset="0"/>
                <a:ea typeface="Times New Roman" panose="02020603050405020304" pitchFamily="18" charset="0"/>
              </a:rPr>
              <a:t>vecino se utiliza la bomba PTS para lograr esto</a:t>
            </a:r>
            <a:r>
              <a:rPr lang="es-MX" sz="1800">
                <a:effectLst/>
                <a:latin typeface="Times New Roman" panose="02020603050405020304" pitchFamily="18" charset="0"/>
                <a:ea typeface="Times New Roman" panose="02020603050405020304" pitchFamily="18" charset="0"/>
              </a:rPr>
              <a:t>. </a:t>
            </a:r>
            <a:r>
              <a:rPr lang="es-MX" sz="1800" err="1">
                <a:effectLst/>
                <a:latin typeface="Times New Roman" panose="02020603050405020304" pitchFamily="18" charset="0"/>
                <a:ea typeface="Times New Roman" panose="02020603050405020304" pitchFamily="18" charset="0"/>
              </a:rPr>
              <a:t>Hta</a:t>
            </a:r>
            <a:r>
              <a:rPr lang="es-MX" sz="1800">
                <a:effectLst/>
                <a:latin typeface="Times New Roman" panose="02020603050405020304" pitchFamily="18" charset="0"/>
                <a:ea typeface="Times New Roman" panose="02020603050405020304" pitchFamily="18" charset="0"/>
              </a:rPr>
              <a:t> </a:t>
            </a:r>
            <a:r>
              <a:rPr lang="es-MX" sz="1800">
                <a:solidFill>
                  <a:srgbClr val="000000"/>
                </a:solidFill>
                <a:effectLst/>
                <a:latin typeface="Times New Roman" panose="02020603050405020304" pitchFamily="18" charset="0"/>
                <a:ea typeface="Times New Roman" panose="02020603050405020304" pitchFamily="18" charset="0"/>
              </a:rPr>
              <a:t>desarenadora p trabajos de limpieza. Es utilizada en operaciones en donde los pozos mantienen un caudal de producción sostenido, con buen aporte.</a:t>
            </a:r>
            <a:endParaRPr lang="es-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8</a:t>
            </a:fld>
            <a:endParaRPr lang="es-AR"/>
          </a:p>
        </p:txBody>
      </p:sp>
    </p:spTree>
    <p:extLst>
      <p:ext uri="{BB962C8B-B14F-4D97-AF65-F5344CB8AC3E}">
        <p14:creationId xmlns:p14="http://schemas.microsoft.com/office/powerpoint/2010/main" val="298498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Cuando desarrollamos nuestra experiencia, primero replicar y luego probar cambiando de una variable buscando el máximo caudal. </a:t>
            </a:r>
          </a:p>
          <a:p>
            <a:r>
              <a:rPr lang="es-AR"/>
              <a:t>Nombrar variables, todas sin éxito hasta lograr la más optima.</a:t>
            </a:r>
          </a:p>
          <a:p>
            <a:endParaRPr lang="es-AR"/>
          </a:p>
          <a:p>
            <a:r>
              <a:rPr lang="es-AR"/>
              <a:t>Succión al fondo para mayor DD, además sacas mas arena. Régimen de inicio buscando que salga mas arena.</a:t>
            </a:r>
          </a:p>
          <a:p>
            <a:r>
              <a:rPr lang="es-AR"/>
              <a:t>Diapo clave, mayor </a:t>
            </a:r>
            <a:r>
              <a:rPr lang="es-AR" err="1"/>
              <a:t>tpo</a:t>
            </a:r>
            <a:r>
              <a:rPr lang="es-AR"/>
              <a:t>.</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9</a:t>
            </a:fld>
            <a:endParaRPr lang="es-AR"/>
          </a:p>
        </p:txBody>
      </p:sp>
    </p:spTree>
    <p:extLst>
      <p:ext uri="{BB962C8B-B14F-4D97-AF65-F5344CB8AC3E}">
        <p14:creationId xmlns:p14="http://schemas.microsoft.com/office/powerpoint/2010/main" val="152516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err="1"/>
              <a:t>Cdo</a:t>
            </a:r>
            <a:r>
              <a:rPr lang="es-AR"/>
              <a:t> no había aporte se comenzó intentar comprender que pasaba, se probaron estrategias pensando incrustaciones </a:t>
            </a:r>
            <a:r>
              <a:rPr lang="es-AR" err="1"/>
              <a:t>inorg</a:t>
            </a:r>
            <a:r>
              <a:rPr lang="es-AR"/>
              <a:t>, parafinas, </a:t>
            </a:r>
            <a:r>
              <a:rPr lang="es-AR" err="1"/>
              <a:t>asfaltenos</a:t>
            </a:r>
            <a:r>
              <a:rPr lang="es-AR"/>
              <a:t>, </a:t>
            </a:r>
          </a:p>
          <a:p>
            <a:r>
              <a:rPr lang="es-AR"/>
              <a:t>Luego se comprendió que el taponamiento era por el aglutinamiento de arena en la cara de los punzados.</a:t>
            </a:r>
          </a:p>
          <a:p>
            <a:r>
              <a:rPr lang="es-AR"/>
              <a:t>Solución, agua a contra corriente, se busca el reacomodamiento de los granos para que luego vuelvan a salir sin obstrucción.</a:t>
            </a:r>
          </a:p>
        </p:txBody>
      </p:sp>
      <p:sp>
        <p:nvSpPr>
          <p:cNvPr id="4" name="Marcador de número de diapositiva 3"/>
          <p:cNvSpPr>
            <a:spLocks noGrp="1"/>
          </p:cNvSpPr>
          <p:nvPr>
            <p:ph type="sldNum" sz="quarter" idx="5"/>
          </p:nvPr>
        </p:nvSpPr>
        <p:spPr/>
        <p:txBody>
          <a:bodyPr/>
          <a:lstStyle/>
          <a:p>
            <a:fld id="{F9F44547-95C6-42B3-BDC0-301C0BD8AD12}" type="slidenum">
              <a:rPr lang="es-AR" smtClean="0"/>
              <a:t>10</a:t>
            </a:fld>
            <a:endParaRPr lang="es-AR"/>
          </a:p>
        </p:txBody>
      </p:sp>
    </p:spTree>
    <p:extLst>
      <p:ext uri="{BB962C8B-B14F-4D97-AF65-F5344CB8AC3E}">
        <p14:creationId xmlns:p14="http://schemas.microsoft.com/office/powerpoint/2010/main" val="318459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7/11/2023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4" name="CuadroTexto 3">
            <a:extLst>
              <a:ext uri="{FF2B5EF4-FFF2-40B4-BE49-F238E27FC236}">
                <a16:creationId xmlns:a16="http://schemas.microsoft.com/office/drawing/2014/main" id="{33B8C97B-E4F3-4D2C-AB21-DA15FFF86E5B}"/>
              </a:ext>
            </a:extLst>
          </p:cNvPr>
          <p:cNvSpPr txBox="1"/>
          <p:nvPr userDrawn="1">
            <p:extLst>
              <p:ext uri="{1162E1C5-73C7-4A58-AE30-91384D911F3F}">
                <p184:classification xmlns:p184="http://schemas.microsoft.com/office/powerpoint/2018/4/main" val="hdr"/>
              </p:ext>
            </p:extLst>
          </p:nvPr>
        </p:nvSpPr>
        <p:spPr>
          <a:xfrm>
            <a:off x="10739438" y="0"/>
            <a:ext cx="1296987" cy="152400"/>
          </a:xfrm>
          <a:prstGeom prst="rect">
            <a:avLst/>
          </a:prstGeom>
        </p:spPr>
        <p:txBody>
          <a:bodyPr horzOverflow="overflow" lIns="0" tIns="0" rIns="0" bIns="0">
            <a:spAutoFit/>
          </a:bodyPr>
          <a:lstStyle/>
          <a:p>
            <a:pPr algn="r"/>
            <a:r>
              <a:rPr lang="es-AR" sz="1000">
                <a:solidFill>
                  <a:srgbClr val="000000"/>
                </a:solidFill>
                <a:latin typeface="Calibri" panose="020F0502020204030204" pitchFamily="34" charset="0"/>
                <a:cs typeface="Calibri" panose="020F0502020204030204" pitchFamily="34" charset="0"/>
              </a:rPr>
              <a:t>Documento: YPF-Público</a:t>
            </a:r>
          </a:p>
        </p:txBody>
      </p:sp>
      <p:sp>
        <p:nvSpPr>
          <p:cNvPr id="5" name="CuadroTexto 4">
            <a:extLst>
              <a:ext uri="{FF2B5EF4-FFF2-40B4-BE49-F238E27FC236}">
                <a16:creationId xmlns:a16="http://schemas.microsoft.com/office/drawing/2014/main" id="{66E5026C-3EBC-4419-99D3-38BC042E70CE}"/>
              </a:ext>
            </a:extLst>
          </p:cNvPr>
          <p:cNvSpPr txBox="1"/>
          <p:nvPr userDrawn="1">
            <p:extLst>
              <p:ext uri="{1162E1C5-73C7-4A58-AE30-91384D911F3F}">
                <p184:classification xmlns:p184="http://schemas.microsoft.com/office/powerpoint/2018/4/main" val="ftr"/>
              </p:ext>
            </p:extLst>
          </p:nvPr>
        </p:nvSpPr>
        <p:spPr>
          <a:xfrm>
            <a:off x="10739438" y="6705600"/>
            <a:ext cx="1296987" cy="152400"/>
          </a:xfrm>
          <a:prstGeom prst="rect">
            <a:avLst/>
          </a:prstGeom>
        </p:spPr>
        <p:txBody>
          <a:bodyPr horzOverflow="overflow" lIns="0" tIns="0" rIns="0" bIns="0">
            <a:spAutoFit/>
          </a:bodyPr>
          <a:lstStyle/>
          <a:p>
            <a:pPr algn="r"/>
            <a:r>
              <a:rPr lang="es-AR" sz="1000">
                <a:solidFill>
                  <a:srgbClr val="000000"/>
                </a:solidFill>
                <a:latin typeface="Calibri" panose="020F0502020204030204" pitchFamily="34" charset="0"/>
                <a:cs typeface="Calibri" panose="020F0502020204030204" pitchFamily="34" charset="0"/>
              </a:rPr>
              <a:t>Documento: YPF-Público</a:t>
            </a:r>
          </a:p>
        </p:txBody>
      </p:sp>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70182" y="1270145"/>
            <a:ext cx="9144000" cy="2387600"/>
          </a:xfrm>
        </p:spPr>
        <p:txBody>
          <a:bodyPr/>
          <a:lstStyle/>
          <a:p>
            <a:r>
              <a:rPr lang="es-AR" sz="3600" b="1">
                <a:effectLst>
                  <a:outerShdw blurRad="38100" dist="38100" dir="2700000" algn="tl">
                    <a:srgbClr val="000000">
                      <a:alpha val="43137"/>
                    </a:srgbClr>
                  </a:outerShdw>
                </a:effectLst>
              </a:rPr>
              <a:t>OPTIMIZACIÓN EN LA TERMINACIÓN DE POZOS CON PRODUCCIÓN DE PETRÓLEO PESADO Y ARENAS NO CONSOLIDADAS, YACIMIENTO CERRO MORADO ESTE, FM CENTENARIO</a:t>
            </a:r>
          </a:p>
        </p:txBody>
      </p:sp>
      <p:sp>
        <p:nvSpPr>
          <p:cNvPr id="3" name="Subtítulo 2"/>
          <p:cNvSpPr>
            <a:spLocks noGrp="1"/>
          </p:cNvSpPr>
          <p:nvPr>
            <p:ph type="subTitle" idx="1"/>
          </p:nvPr>
        </p:nvSpPr>
        <p:spPr>
          <a:xfrm>
            <a:off x="1336993" y="4260353"/>
            <a:ext cx="9935852" cy="1655762"/>
          </a:xfrm>
        </p:spPr>
        <p:txBody>
          <a:bodyPr/>
          <a:lstStyle/>
          <a:p>
            <a:r>
              <a:rPr lang="es-VE" sz="2000" b="0" i="0">
                <a:solidFill>
                  <a:srgbClr val="000000"/>
                </a:solidFill>
                <a:effectLst/>
              </a:rPr>
              <a:t>Iñaki de Miguel, Pablo Martin Pedernera, Mariela Gamboa, Daniel Varas, Georgina Godino. </a:t>
            </a:r>
            <a:r>
              <a:rPr lang="es-VE" sz="2000" b="1" i="0">
                <a:solidFill>
                  <a:srgbClr val="000000"/>
                </a:solidFill>
                <a:effectLst/>
                <a:latin typeface="Times New Roman" panose="02020603050405020304" pitchFamily="18" charset="0"/>
              </a:rPr>
              <a:t> </a:t>
            </a:r>
            <a:endParaRPr lang="es-AR" sz="2000"/>
          </a:p>
        </p:txBody>
      </p:sp>
      <p:pic>
        <p:nvPicPr>
          <p:cNvPr id="6" name="Imagen 5">
            <a:extLst>
              <a:ext uri="{FF2B5EF4-FFF2-40B4-BE49-F238E27FC236}">
                <a16:creationId xmlns:a16="http://schemas.microsoft.com/office/drawing/2014/main" id="{B4466E85-1DC0-4046-8E4A-C694FB21CCC9}"/>
              </a:ext>
            </a:extLst>
          </p:cNvPr>
          <p:cNvPicPr>
            <a:picLocks noChangeAspect="1"/>
          </p:cNvPicPr>
          <p:nvPr/>
        </p:nvPicPr>
        <p:blipFill>
          <a:blip r:embed="rId2"/>
          <a:stretch>
            <a:fillRect/>
          </a:stretch>
        </p:blipFill>
        <p:spPr>
          <a:xfrm>
            <a:off x="5551046" y="4965362"/>
            <a:ext cx="1275119" cy="622223"/>
          </a:xfrm>
          <a:prstGeom prst="rect">
            <a:avLst/>
          </a:prstGeom>
        </p:spPr>
      </p:pic>
      <p:sp>
        <p:nvSpPr>
          <p:cNvPr id="4" name="Rectángulo 3">
            <a:extLst>
              <a:ext uri="{FF2B5EF4-FFF2-40B4-BE49-F238E27FC236}">
                <a16:creationId xmlns:a16="http://schemas.microsoft.com/office/drawing/2014/main" id="{67166ADC-0BD3-4B2A-AC54-EC5045475007}"/>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B88FBC16-2D30-49E8-9A0D-194F78EEBE02}"/>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Estimulaciones</a:t>
              </a:r>
            </a:p>
          </p:txBody>
        </p:sp>
      </p:grpSp>
      <p:grpSp>
        <p:nvGrpSpPr>
          <p:cNvPr id="2" name="Grupo 1">
            <a:extLst>
              <a:ext uri="{FF2B5EF4-FFF2-40B4-BE49-F238E27FC236}">
                <a16:creationId xmlns:a16="http://schemas.microsoft.com/office/drawing/2014/main" id="{1B7CFB20-746A-933C-4631-22DF73E28A23}"/>
              </a:ext>
            </a:extLst>
          </p:cNvPr>
          <p:cNvGrpSpPr/>
          <p:nvPr/>
        </p:nvGrpSpPr>
        <p:grpSpPr>
          <a:xfrm>
            <a:off x="586023" y="1812384"/>
            <a:ext cx="11435360" cy="2129789"/>
            <a:chOff x="858977" y="2860660"/>
            <a:chExt cx="10395782" cy="1936172"/>
          </a:xfrm>
        </p:grpSpPr>
        <p:sp>
          <p:nvSpPr>
            <p:cNvPr id="14" name="CuadroTexto 13">
              <a:extLst>
                <a:ext uri="{FF2B5EF4-FFF2-40B4-BE49-F238E27FC236}">
                  <a16:creationId xmlns:a16="http://schemas.microsoft.com/office/drawing/2014/main" id="{7FA5D805-D7BF-435F-58FC-06FF88D578F5}"/>
                </a:ext>
              </a:extLst>
            </p:cNvPr>
            <p:cNvSpPr txBox="1"/>
            <p:nvPr/>
          </p:nvSpPr>
          <p:spPr>
            <a:xfrm>
              <a:off x="858977" y="2860660"/>
              <a:ext cx="10395782" cy="1936172"/>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9" name="Imagen 8">
              <a:extLst>
                <a:ext uri="{FF2B5EF4-FFF2-40B4-BE49-F238E27FC236}">
                  <a16:creationId xmlns:a16="http://schemas.microsoft.com/office/drawing/2014/main" id="{A79F712D-1A2D-EAD5-C770-6BDBAE084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901" y="3097494"/>
              <a:ext cx="10118446" cy="1493739"/>
            </a:xfrm>
            <a:prstGeom prst="rect">
              <a:avLst/>
            </a:prstGeom>
            <a:solidFill>
              <a:schemeClr val="bg1"/>
            </a:solidFill>
            <a:ln>
              <a:noFill/>
            </a:ln>
          </p:spPr>
        </p:pic>
      </p:grpSp>
      <p:sp>
        <p:nvSpPr>
          <p:cNvPr id="11" name="CuadroTexto 10">
            <a:extLst>
              <a:ext uri="{FF2B5EF4-FFF2-40B4-BE49-F238E27FC236}">
                <a16:creationId xmlns:a16="http://schemas.microsoft.com/office/drawing/2014/main" id="{7B1F3B5A-ECC9-4145-A4A9-1355C3D40F8F}"/>
              </a:ext>
            </a:extLst>
          </p:cNvPr>
          <p:cNvSpPr txBox="1"/>
          <p:nvPr/>
        </p:nvSpPr>
        <p:spPr>
          <a:xfrm>
            <a:off x="329745" y="4423438"/>
            <a:ext cx="11035600" cy="1746632"/>
          </a:xfrm>
          <a:prstGeom prst="rect">
            <a:avLst/>
          </a:prstGeom>
          <a:noFill/>
        </p:spPr>
        <p:txBody>
          <a:bodyPr wrap="square">
            <a:spAutoFit/>
          </a:bodyPr>
          <a:lstStyle/>
          <a:p>
            <a:pPr marL="285750" indent="-285750">
              <a:spcBef>
                <a:spcPts val="700"/>
              </a:spcBef>
              <a:buFont typeface="Wingdings" panose="05000000000000000000" pitchFamily="2" charset="2"/>
              <a:buChar char="ü"/>
            </a:pPr>
            <a:r>
              <a:rPr lang="es-AR"/>
              <a:t>Para la última campaña se descartaron las estimulaciones ácidas matriciales, solventes mutuales y estimulaciones con agua caliente a bajo caudal.</a:t>
            </a:r>
          </a:p>
          <a:p>
            <a:pPr marL="285750" indent="-285750">
              <a:spcBef>
                <a:spcPts val="700"/>
              </a:spcBef>
              <a:buFont typeface="Wingdings" panose="05000000000000000000" pitchFamily="2" charset="2"/>
              <a:buChar char="ü"/>
            </a:pPr>
            <a:r>
              <a:rPr lang="es-AR"/>
              <a:t>En cambio se validó las estimulaciones con alto caudal buscando el reacomodamiento de los granos.</a:t>
            </a:r>
          </a:p>
          <a:p>
            <a:pPr marL="285750" indent="-285750">
              <a:spcBef>
                <a:spcPts val="700"/>
              </a:spcBef>
              <a:buFont typeface="Wingdings" panose="05000000000000000000" pitchFamily="2" charset="2"/>
              <a:buChar char="ü"/>
            </a:pPr>
            <a:endParaRPr lang="es-AR"/>
          </a:p>
          <a:p>
            <a:pPr marL="285750" indent="-285750">
              <a:spcBef>
                <a:spcPts val="700"/>
              </a:spcBef>
              <a:buFont typeface="Wingdings" panose="05000000000000000000" pitchFamily="2" charset="2"/>
              <a:buChar char="ü"/>
            </a:pPr>
            <a:endParaRPr lang="es-AR"/>
          </a:p>
        </p:txBody>
      </p:sp>
      <p:sp>
        <p:nvSpPr>
          <p:cNvPr id="13" name="CuadroTexto 12">
            <a:extLst>
              <a:ext uri="{FF2B5EF4-FFF2-40B4-BE49-F238E27FC236}">
                <a16:creationId xmlns:a16="http://schemas.microsoft.com/office/drawing/2014/main" id="{EFDA6042-1D99-4257-AE93-A13DEC32BC65}"/>
              </a:ext>
            </a:extLst>
          </p:cNvPr>
          <p:cNvSpPr txBox="1"/>
          <p:nvPr/>
        </p:nvSpPr>
        <p:spPr>
          <a:xfrm>
            <a:off x="329745" y="1407350"/>
            <a:ext cx="11035600" cy="369332"/>
          </a:xfrm>
          <a:prstGeom prst="rect">
            <a:avLst/>
          </a:prstGeom>
          <a:noFill/>
        </p:spPr>
        <p:txBody>
          <a:bodyPr wrap="square">
            <a:spAutoFit/>
          </a:bodyPr>
          <a:lstStyle/>
          <a:p>
            <a:pPr marL="285750" indent="-285750">
              <a:spcBef>
                <a:spcPts val="700"/>
              </a:spcBef>
              <a:buFont typeface="Wingdings" panose="05000000000000000000" pitchFamily="2" charset="2"/>
              <a:buChar char="ü"/>
            </a:pPr>
            <a:r>
              <a:rPr lang="es-AR">
                <a:ea typeface="Times New Roman" panose="02020603050405020304" pitchFamily="18" charset="0"/>
              </a:rPr>
              <a:t>En el caso de quedarse sin aporte (producto de la extracción de arena) se probaron diferentes </a:t>
            </a:r>
            <a:r>
              <a:rPr lang="es-AR" err="1">
                <a:ea typeface="Times New Roman" panose="02020603050405020304" pitchFamily="18" charset="0"/>
              </a:rPr>
              <a:t>metodos</a:t>
            </a:r>
            <a:r>
              <a:rPr lang="es-AR">
                <a:ea typeface="Times New Roman" panose="02020603050405020304" pitchFamily="18" charset="0"/>
              </a:rPr>
              <a:t>.:</a:t>
            </a:r>
            <a:endParaRPr lang="es-AR"/>
          </a:p>
        </p:txBody>
      </p:sp>
    </p:spTree>
    <p:extLst>
      <p:ext uri="{BB962C8B-B14F-4D97-AF65-F5344CB8AC3E}">
        <p14:creationId xmlns:p14="http://schemas.microsoft.com/office/powerpoint/2010/main" val="18862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Historia de </a:t>
              </a:r>
              <a:r>
                <a:rPr lang="es-AR" sz="2000" err="1">
                  <a:solidFill>
                    <a:schemeClr val="bg1"/>
                  </a:solidFill>
                </a:rPr>
                <a:t>CMoE</a:t>
              </a:r>
              <a:r>
                <a:rPr lang="es-AR" sz="2000">
                  <a:solidFill>
                    <a:schemeClr val="bg1"/>
                  </a:solidFill>
                </a:rPr>
                <a:t> – Estimulaciones</a:t>
              </a:r>
            </a:p>
          </p:txBody>
        </p:sp>
      </p:grpSp>
      <p:grpSp>
        <p:nvGrpSpPr>
          <p:cNvPr id="19" name="Grupo 18">
            <a:extLst>
              <a:ext uri="{FF2B5EF4-FFF2-40B4-BE49-F238E27FC236}">
                <a16:creationId xmlns:a16="http://schemas.microsoft.com/office/drawing/2014/main" id="{F292947C-5BC5-EE6E-E9D2-2EA444A5A94F}"/>
              </a:ext>
            </a:extLst>
          </p:cNvPr>
          <p:cNvGrpSpPr/>
          <p:nvPr/>
        </p:nvGrpSpPr>
        <p:grpSpPr>
          <a:xfrm>
            <a:off x="5558588" y="1609924"/>
            <a:ext cx="6462793" cy="3130518"/>
            <a:chOff x="5558588" y="1609924"/>
            <a:chExt cx="6462793" cy="3130518"/>
          </a:xfrm>
        </p:grpSpPr>
        <p:sp>
          <p:nvSpPr>
            <p:cNvPr id="14" name="CuadroTexto 13">
              <a:extLst>
                <a:ext uri="{FF2B5EF4-FFF2-40B4-BE49-F238E27FC236}">
                  <a16:creationId xmlns:a16="http://schemas.microsoft.com/office/drawing/2014/main" id="{7FA5D805-D7BF-435F-58FC-06FF88D578F5}"/>
                </a:ext>
              </a:extLst>
            </p:cNvPr>
            <p:cNvSpPr txBox="1"/>
            <p:nvPr/>
          </p:nvSpPr>
          <p:spPr>
            <a:xfrm>
              <a:off x="5558588" y="1609924"/>
              <a:ext cx="6462793" cy="3130518"/>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3" name="Imagen 2">
              <a:extLst>
                <a:ext uri="{FF2B5EF4-FFF2-40B4-BE49-F238E27FC236}">
                  <a16:creationId xmlns:a16="http://schemas.microsoft.com/office/drawing/2014/main" id="{BF1551B6-F133-CA24-AFE8-2B7ECCDBFC7D}"/>
                </a:ext>
              </a:extLst>
            </p:cNvPr>
            <p:cNvPicPr>
              <a:picLocks noChangeAspect="1"/>
            </p:cNvPicPr>
            <p:nvPr/>
          </p:nvPicPr>
          <p:blipFill>
            <a:blip r:embed="rId3"/>
            <a:stretch>
              <a:fillRect/>
            </a:stretch>
          </p:blipFill>
          <p:spPr>
            <a:xfrm>
              <a:off x="5732509" y="1799563"/>
              <a:ext cx="6210838" cy="2705334"/>
            </a:xfrm>
            <a:prstGeom prst="rect">
              <a:avLst/>
            </a:prstGeom>
          </p:spPr>
        </p:pic>
        <p:pic>
          <p:nvPicPr>
            <p:cNvPr id="13" name="Imagen 12">
              <a:extLst>
                <a:ext uri="{FF2B5EF4-FFF2-40B4-BE49-F238E27FC236}">
                  <a16:creationId xmlns:a16="http://schemas.microsoft.com/office/drawing/2014/main" id="{30C785D2-C714-F2DE-709D-4831EE9B2EC5}"/>
                </a:ext>
              </a:extLst>
            </p:cNvPr>
            <p:cNvPicPr>
              <a:picLocks noChangeAspect="1"/>
            </p:cNvPicPr>
            <p:nvPr/>
          </p:nvPicPr>
          <p:blipFill>
            <a:blip r:embed="rId4"/>
            <a:stretch>
              <a:fillRect/>
            </a:stretch>
          </p:blipFill>
          <p:spPr>
            <a:xfrm>
              <a:off x="9667397" y="1906263"/>
              <a:ext cx="1691787" cy="160034"/>
            </a:xfrm>
            <a:prstGeom prst="rect">
              <a:avLst/>
            </a:prstGeom>
          </p:spPr>
        </p:pic>
      </p:grpSp>
      <p:sp>
        <p:nvSpPr>
          <p:cNvPr id="16" name="CuadroTexto 15">
            <a:extLst>
              <a:ext uri="{FF2B5EF4-FFF2-40B4-BE49-F238E27FC236}">
                <a16:creationId xmlns:a16="http://schemas.microsoft.com/office/drawing/2014/main" id="{0EA55C59-2AB0-4A2C-E8A7-A7B08E9776FF}"/>
              </a:ext>
            </a:extLst>
          </p:cNvPr>
          <p:cNvSpPr txBox="1"/>
          <p:nvPr/>
        </p:nvSpPr>
        <p:spPr>
          <a:xfrm>
            <a:off x="424481" y="1609924"/>
            <a:ext cx="4958278" cy="923330"/>
          </a:xfrm>
          <a:prstGeom prst="rect">
            <a:avLst/>
          </a:prstGeom>
          <a:noFill/>
        </p:spPr>
        <p:txBody>
          <a:bodyPr wrap="square">
            <a:spAutoFit/>
          </a:bodyPr>
          <a:lstStyle/>
          <a:p>
            <a:pPr algn="just">
              <a:spcBef>
                <a:spcPts val="700"/>
              </a:spcBef>
            </a:pPr>
            <a:r>
              <a:rPr lang="es-AR" sz="1800">
                <a:effectLst/>
                <a:ea typeface="Times New Roman" panose="02020603050405020304" pitchFamily="18" charset="0"/>
              </a:rPr>
              <a:t>En el caso de quedarse sin aporte la forma de revertirlo es a través de la estimulación con agu</a:t>
            </a:r>
            <a:r>
              <a:rPr lang="es-AR">
                <a:ea typeface="Times New Roman" panose="02020603050405020304" pitchFamily="18" charset="0"/>
              </a:rPr>
              <a:t>a a alto caudal. Sin superar Presión de fractura.</a:t>
            </a:r>
            <a:endParaRPr lang="es-AR"/>
          </a:p>
        </p:txBody>
      </p:sp>
      <p:pic>
        <p:nvPicPr>
          <p:cNvPr id="17" name="Imagen 16">
            <a:extLst>
              <a:ext uri="{FF2B5EF4-FFF2-40B4-BE49-F238E27FC236}">
                <a16:creationId xmlns:a16="http://schemas.microsoft.com/office/drawing/2014/main" id="{85621B37-06AF-F409-8F30-E450C0A80A8F}"/>
              </a:ext>
            </a:extLst>
          </p:cNvPr>
          <p:cNvPicPr>
            <a:picLocks noChangeAspect="1"/>
          </p:cNvPicPr>
          <p:nvPr/>
        </p:nvPicPr>
        <p:blipFill rotWithShape="1">
          <a:blip r:embed="rId5">
            <a:extLst>
              <a:ext uri="{28A0092B-C50C-407E-A947-70E740481C1C}">
                <a14:useLocalDpi xmlns:a14="http://schemas.microsoft.com/office/drawing/2010/main" val="0"/>
              </a:ext>
            </a:extLst>
          </a:blip>
          <a:srcRect l="14828"/>
          <a:stretch/>
        </p:blipFill>
        <p:spPr bwMode="auto">
          <a:xfrm>
            <a:off x="1293089" y="4961469"/>
            <a:ext cx="9796777" cy="675640"/>
          </a:xfrm>
          <a:prstGeom prst="rect">
            <a:avLst/>
          </a:prstGeom>
          <a:solidFill>
            <a:schemeClr val="bg1"/>
          </a:solidFill>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8" name="CuadroTexto 17">
            <a:extLst>
              <a:ext uri="{FF2B5EF4-FFF2-40B4-BE49-F238E27FC236}">
                <a16:creationId xmlns:a16="http://schemas.microsoft.com/office/drawing/2014/main" id="{C5DD7CC2-98FF-AF1A-A221-8EA3A82D448B}"/>
              </a:ext>
            </a:extLst>
          </p:cNvPr>
          <p:cNvSpPr txBox="1"/>
          <p:nvPr/>
        </p:nvSpPr>
        <p:spPr>
          <a:xfrm>
            <a:off x="170616" y="5799612"/>
            <a:ext cx="11850765" cy="646331"/>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t>Fractura afecta menor área de contacto y no reordena los granos.</a:t>
            </a:r>
          </a:p>
        </p:txBody>
      </p:sp>
    </p:spTree>
    <p:extLst>
      <p:ext uri="{BB962C8B-B14F-4D97-AF65-F5344CB8AC3E}">
        <p14:creationId xmlns:p14="http://schemas.microsoft.com/office/powerpoint/2010/main" val="41039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Historia de </a:t>
              </a:r>
              <a:r>
                <a:rPr lang="es-AR" sz="2000" err="1">
                  <a:solidFill>
                    <a:schemeClr val="bg1"/>
                  </a:solidFill>
                </a:rPr>
                <a:t>CMoE</a:t>
              </a:r>
              <a:r>
                <a:rPr lang="es-AR" sz="2000">
                  <a:solidFill>
                    <a:schemeClr val="bg1"/>
                  </a:solidFill>
                </a:rPr>
                <a:t> – Estimulaciones</a:t>
              </a:r>
            </a:p>
          </p:txBody>
        </p:sp>
      </p:grpSp>
      <p:sp>
        <p:nvSpPr>
          <p:cNvPr id="6" name="CuadroTexto 5">
            <a:extLst>
              <a:ext uri="{FF2B5EF4-FFF2-40B4-BE49-F238E27FC236}">
                <a16:creationId xmlns:a16="http://schemas.microsoft.com/office/drawing/2014/main" id="{FB639F59-0C51-B4FE-4F53-7052AE49EF64}"/>
              </a:ext>
            </a:extLst>
          </p:cNvPr>
          <p:cNvSpPr txBox="1"/>
          <p:nvPr/>
        </p:nvSpPr>
        <p:spPr>
          <a:xfrm>
            <a:off x="373463" y="1929842"/>
            <a:ext cx="4534922" cy="923330"/>
          </a:xfrm>
          <a:prstGeom prst="rect">
            <a:avLst/>
          </a:prstGeom>
          <a:noFill/>
        </p:spPr>
        <p:txBody>
          <a:bodyPr wrap="square">
            <a:spAutoFit/>
          </a:bodyPr>
          <a:lstStyle/>
          <a:p>
            <a:pPr algn="just">
              <a:spcBef>
                <a:spcPts val="700"/>
              </a:spcBef>
            </a:pPr>
            <a:r>
              <a:rPr lang="es-AR"/>
              <a:t>Con el ingreso de agua, a menor presión, sin evidenciar generación de fractura, los resultados </a:t>
            </a:r>
            <a:r>
              <a:rPr lang="es-AR" err="1"/>
              <a:t>post-inyección</a:t>
            </a:r>
            <a:r>
              <a:rPr lang="es-AR"/>
              <a:t> fueron alentadores </a:t>
            </a:r>
          </a:p>
        </p:txBody>
      </p:sp>
      <p:sp>
        <p:nvSpPr>
          <p:cNvPr id="18" name="CuadroTexto 17">
            <a:extLst>
              <a:ext uri="{FF2B5EF4-FFF2-40B4-BE49-F238E27FC236}">
                <a16:creationId xmlns:a16="http://schemas.microsoft.com/office/drawing/2014/main" id="{C5DD7CC2-98FF-AF1A-A221-8EA3A82D448B}"/>
              </a:ext>
            </a:extLst>
          </p:cNvPr>
          <p:cNvSpPr txBox="1"/>
          <p:nvPr/>
        </p:nvSpPr>
        <p:spPr>
          <a:xfrm>
            <a:off x="170616" y="5799612"/>
            <a:ext cx="11850765" cy="646331"/>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t>La estimulación a alto caudal que busca el reacomodamiento de granos por movimiento de arena se logra mientras no se supere la presión de fractura.</a:t>
            </a:r>
          </a:p>
        </p:txBody>
      </p:sp>
      <p:grpSp>
        <p:nvGrpSpPr>
          <p:cNvPr id="20" name="Grupo 19">
            <a:extLst>
              <a:ext uri="{FF2B5EF4-FFF2-40B4-BE49-F238E27FC236}">
                <a16:creationId xmlns:a16="http://schemas.microsoft.com/office/drawing/2014/main" id="{379922CC-A99D-4AAB-76DB-42A3EDA16466}"/>
              </a:ext>
            </a:extLst>
          </p:cNvPr>
          <p:cNvGrpSpPr/>
          <p:nvPr/>
        </p:nvGrpSpPr>
        <p:grpSpPr>
          <a:xfrm>
            <a:off x="5558588" y="1609925"/>
            <a:ext cx="6462793" cy="3031192"/>
            <a:chOff x="5558588" y="1609925"/>
            <a:chExt cx="6462793" cy="3031192"/>
          </a:xfrm>
        </p:grpSpPr>
        <p:sp>
          <p:nvSpPr>
            <p:cNvPr id="14" name="CuadroTexto 13">
              <a:extLst>
                <a:ext uri="{FF2B5EF4-FFF2-40B4-BE49-F238E27FC236}">
                  <a16:creationId xmlns:a16="http://schemas.microsoft.com/office/drawing/2014/main" id="{7FA5D805-D7BF-435F-58FC-06FF88D578F5}"/>
                </a:ext>
              </a:extLst>
            </p:cNvPr>
            <p:cNvSpPr txBox="1"/>
            <p:nvPr/>
          </p:nvSpPr>
          <p:spPr>
            <a:xfrm>
              <a:off x="5558588" y="1609925"/>
              <a:ext cx="6462793" cy="3031192"/>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9" name="Imagen 8">
              <a:extLst>
                <a:ext uri="{FF2B5EF4-FFF2-40B4-BE49-F238E27FC236}">
                  <a16:creationId xmlns:a16="http://schemas.microsoft.com/office/drawing/2014/main" id="{7D2F614F-2A7D-D902-4F85-DD2019DA664A}"/>
                </a:ext>
              </a:extLst>
            </p:cNvPr>
            <p:cNvPicPr>
              <a:picLocks noChangeAspect="1"/>
            </p:cNvPicPr>
            <p:nvPr/>
          </p:nvPicPr>
          <p:blipFill>
            <a:blip r:embed="rId3"/>
            <a:stretch>
              <a:fillRect/>
            </a:stretch>
          </p:blipFill>
          <p:spPr>
            <a:xfrm>
              <a:off x="5658462" y="1763636"/>
              <a:ext cx="6284885" cy="2731070"/>
            </a:xfrm>
            <a:prstGeom prst="rect">
              <a:avLst/>
            </a:prstGeom>
          </p:spPr>
        </p:pic>
        <p:pic>
          <p:nvPicPr>
            <p:cNvPr id="11" name="Imagen 10">
              <a:extLst>
                <a:ext uri="{FF2B5EF4-FFF2-40B4-BE49-F238E27FC236}">
                  <a16:creationId xmlns:a16="http://schemas.microsoft.com/office/drawing/2014/main" id="{95DBFADB-B205-1A59-85EB-223AF915A640}"/>
                </a:ext>
              </a:extLst>
            </p:cNvPr>
            <p:cNvPicPr>
              <a:picLocks noChangeAspect="1"/>
            </p:cNvPicPr>
            <p:nvPr/>
          </p:nvPicPr>
          <p:blipFill>
            <a:blip r:embed="rId4"/>
            <a:stretch>
              <a:fillRect/>
            </a:stretch>
          </p:blipFill>
          <p:spPr>
            <a:xfrm>
              <a:off x="9601357" y="1878500"/>
              <a:ext cx="1691787" cy="158758"/>
            </a:xfrm>
            <a:prstGeom prst="rect">
              <a:avLst/>
            </a:prstGeom>
          </p:spPr>
        </p:pic>
      </p:grpSp>
      <p:pic>
        <p:nvPicPr>
          <p:cNvPr id="21" name="Imagen 20">
            <a:extLst>
              <a:ext uri="{FF2B5EF4-FFF2-40B4-BE49-F238E27FC236}">
                <a16:creationId xmlns:a16="http://schemas.microsoft.com/office/drawing/2014/main" id="{4A08174A-48AA-34FD-36D6-86761D1C7DC9}"/>
              </a:ext>
            </a:extLst>
          </p:cNvPr>
          <p:cNvPicPr>
            <a:picLocks noChangeAspect="1"/>
          </p:cNvPicPr>
          <p:nvPr/>
        </p:nvPicPr>
        <p:blipFill rotWithShape="1">
          <a:blip r:embed="rId5">
            <a:extLst>
              <a:ext uri="{28A0092B-C50C-407E-A947-70E740481C1C}">
                <a14:useLocalDpi xmlns:a14="http://schemas.microsoft.com/office/drawing/2010/main" val="0"/>
              </a:ext>
            </a:extLst>
          </a:blip>
          <a:srcRect l="14030"/>
          <a:stretch/>
        </p:blipFill>
        <p:spPr bwMode="auto">
          <a:xfrm>
            <a:off x="1438712" y="4961896"/>
            <a:ext cx="9402034" cy="640993"/>
          </a:xfrm>
          <a:prstGeom prst="rect">
            <a:avLst/>
          </a:prstGeom>
          <a:solidFill>
            <a:schemeClr val="bg1"/>
          </a:solidFill>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1383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Historia de </a:t>
              </a:r>
              <a:r>
                <a:rPr lang="es-AR" sz="2000" err="1">
                  <a:solidFill>
                    <a:schemeClr val="bg1"/>
                  </a:solidFill>
                </a:rPr>
                <a:t>CMoE</a:t>
              </a:r>
              <a:r>
                <a:rPr lang="es-AR" sz="2000">
                  <a:solidFill>
                    <a:schemeClr val="bg1"/>
                  </a:solidFill>
                </a:rPr>
                <a:t> – Problemas Operativos</a:t>
              </a:r>
            </a:p>
          </p:txBody>
        </p:sp>
      </p:grpSp>
      <p:sp>
        <p:nvSpPr>
          <p:cNvPr id="14" name="CuadroTexto 13">
            <a:extLst>
              <a:ext uri="{FF2B5EF4-FFF2-40B4-BE49-F238E27FC236}">
                <a16:creationId xmlns:a16="http://schemas.microsoft.com/office/drawing/2014/main" id="{7FA5D805-D7BF-435F-58FC-06FF88D578F5}"/>
              </a:ext>
            </a:extLst>
          </p:cNvPr>
          <p:cNvSpPr txBox="1"/>
          <p:nvPr/>
        </p:nvSpPr>
        <p:spPr>
          <a:xfrm>
            <a:off x="1803400" y="3264978"/>
            <a:ext cx="10217982" cy="3243194"/>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2" name="Imagen 1">
            <a:extLst>
              <a:ext uri="{FF2B5EF4-FFF2-40B4-BE49-F238E27FC236}">
                <a16:creationId xmlns:a16="http://schemas.microsoft.com/office/drawing/2014/main" id="{73266BB8-7604-512F-8055-A5AAE6105CA5}"/>
              </a:ext>
            </a:extLst>
          </p:cNvPr>
          <p:cNvPicPr>
            <a:picLocks noChangeAspect="1"/>
          </p:cNvPicPr>
          <p:nvPr/>
        </p:nvPicPr>
        <p:blipFill>
          <a:blip r:embed="rId3"/>
          <a:stretch>
            <a:fillRect/>
          </a:stretch>
        </p:blipFill>
        <p:spPr>
          <a:xfrm>
            <a:off x="1991498" y="3438555"/>
            <a:ext cx="4838898" cy="2871080"/>
          </a:xfrm>
          <a:prstGeom prst="rect">
            <a:avLst/>
          </a:prstGeom>
          <a:effectLst>
            <a:outerShdw blurRad="50800" dist="38100" dir="2700000" algn="tl" rotWithShape="0">
              <a:prstClr val="black">
                <a:alpha val="40000"/>
              </a:prstClr>
            </a:outerShdw>
          </a:effectLst>
        </p:spPr>
      </p:pic>
      <p:pic>
        <p:nvPicPr>
          <p:cNvPr id="3" name="Imagen 2">
            <a:extLst>
              <a:ext uri="{FF2B5EF4-FFF2-40B4-BE49-F238E27FC236}">
                <a16:creationId xmlns:a16="http://schemas.microsoft.com/office/drawing/2014/main" id="{193ACC90-BF35-77FD-F5AB-1BEC0202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549" y="3438556"/>
            <a:ext cx="4838898" cy="2871079"/>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B639F59-0C51-B4FE-4F53-7052AE49EF64}"/>
              </a:ext>
            </a:extLst>
          </p:cNvPr>
          <p:cNvSpPr txBox="1"/>
          <p:nvPr/>
        </p:nvSpPr>
        <p:spPr>
          <a:xfrm>
            <a:off x="248652" y="1546424"/>
            <a:ext cx="11694695" cy="1656864"/>
          </a:xfrm>
          <a:prstGeom prst="rect">
            <a:avLst/>
          </a:prstGeom>
          <a:noFill/>
        </p:spPr>
        <p:txBody>
          <a:bodyPr wrap="square">
            <a:spAutoFit/>
          </a:bodyPr>
          <a:lstStyle/>
          <a:p>
            <a:pPr marL="285750" indent="-285750">
              <a:spcBef>
                <a:spcPts val="700"/>
              </a:spcBef>
              <a:buFont typeface="Wingdings" panose="05000000000000000000" pitchFamily="2" charset="2"/>
              <a:buChar char="ü"/>
            </a:pPr>
            <a:r>
              <a:rPr lang="es-AR"/>
              <a:t>El nivel bajo de bruta, sumado a la mezcla de arena y petróleo viscoso en la bomba PTS provoca “</a:t>
            </a:r>
            <a:r>
              <a:rPr lang="es-AR" err="1"/>
              <a:t>empastamiento</a:t>
            </a:r>
            <a:r>
              <a:rPr lang="es-AR"/>
              <a:t>”. Generando problemas operativos.</a:t>
            </a:r>
          </a:p>
          <a:p>
            <a:pPr marL="285750" indent="-285750">
              <a:spcBef>
                <a:spcPts val="700"/>
              </a:spcBef>
              <a:buFont typeface="Wingdings" panose="05000000000000000000" pitchFamily="2" charset="2"/>
              <a:buChar char="ü"/>
            </a:pPr>
            <a:r>
              <a:rPr lang="es-AR"/>
              <a:t>En estos casos se utilizó copa arenera, iniciando con alto régimen, se observó mayor aporte de arena que utilizando la bomba PTS inclusive.</a:t>
            </a:r>
          </a:p>
          <a:p>
            <a:pPr marL="285750" indent="-285750">
              <a:spcBef>
                <a:spcPts val="700"/>
              </a:spcBef>
              <a:buFont typeface="Wingdings" panose="05000000000000000000" pitchFamily="2" charset="2"/>
              <a:buChar char="ü"/>
            </a:pPr>
            <a:endParaRPr lang="es-AR"/>
          </a:p>
        </p:txBody>
      </p:sp>
    </p:spTree>
    <p:extLst>
      <p:ext uri="{BB962C8B-B14F-4D97-AF65-F5344CB8AC3E}">
        <p14:creationId xmlns:p14="http://schemas.microsoft.com/office/powerpoint/2010/main" val="351941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6264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Aporte de arena, análisis y mediciones de la producción en Cerro Morado Este</a:t>
              </a:r>
            </a:p>
          </p:txBody>
        </p:sp>
      </p:grpSp>
      <p:sp>
        <p:nvSpPr>
          <p:cNvPr id="11" name="CuadroTexto 10">
            <a:extLst>
              <a:ext uri="{FF2B5EF4-FFF2-40B4-BE49-F238E27FC236}">
                <a16:creationId xmlns:a16="http://schemas.microsoft.com/office/drawing/2014/main" id="{26B0ECA6-2342-8AB9-1ED9-7E5887976763}"/>
              </a:ext>
            </a:extLst>
          </p:cNvPr>
          <p:cNvSpPr txBox="1"/>
          <p:nvPr/>
        </p:nvSpPr>
        <p:spPr>
          <a:xfrm>
            <a:off x="466505" y="5949996"/>
            <a:ext cx="5487255" cy="369332"/>
          </a:xfrm>
          <a:prstGeom prst="rect">
            <a:avLst/>
          </a:prstGeom>
          <a:solidFill>
            <a:srgbClr val="01568D"/>
          </a:solidFill>
        </p:spPr>
        <p:txBody>
          <a:bodyPr wrap="square" lIns="91440" tIns="45720" rIns="91440" bIns="45720" anchor="t">
            <a:spAutoFit/>
          </a:bodyPr>
          <a:lstStyle/>
          <a:p>
            <a:pPr algn="ctr">
              <a:spcBef>
                <a:spcPts val="700"/>
              </a:spcBef>
            </a:pPr>
            <a:r>
              <a:rPr lang="es-AR">
                <a:solidFill>
                  <a:schemeClr val="bg1"/>
                </a:solidFill>
              </a:rPr>
              <a:t>29 fallas en IIFF en 5 años. Menor al análogo.</a:t>
            </a:r>
          </a:p>
        </p:txBody>
      </p:sp>
      <p:grpSp>
        <p:nvGrpSpPr>
          <p:cNvPr id="15" name="Grupo 14">
            <a:extLst>
              <a:ext uri="{FF2B5EF4-FFF2-40B4-BE49-F238E27FC236}">
                <a16:creationId xmlns:a16="http://schemas.microsoft.com/office/drawing/2014/main" id="{792CFFAC-A60E-99BA-AEB7-AC18FCE3A241}"/>
              </a:ext>
            </a:extLst>
          </p:cNvPr>
          <p:cNvGrpSpPr>
            <a:grpSpLocks noChangeAspect="1"/>
          </p:cNvGrpSpPr>
          <p:nvPr/>
        </p:nvGrpSpPr>
        <p:grpSpPr>
          <a:xfrm>
            <a:off x="466505" y="1921032"/>
            <a:ext cx="5487255" cy="3577449"/>
            <a:chOff x="7275722" y="1789245"/>
            <a:chExt cx="4534922" cy="2956569"/>
          </a:xfrm>
        </p:grpSpPr>
        <p:sp>
          <p:nvSpPr>
            <p:cNvPr id="14" name="CuadroTexto 13">
              <a:extLst>
                <a:ext uri="{FF2B5EF4-FFF2-40B4-BE49-F238E27FC236}">
                  <a16:creationId xmlns:a16="http://schemas.microsoft.com/office/drawing/2014/main" id="{7FA5D805-D7BF-435F-58FC-06FF88D578F5}"/>
                </a:ext>
              </a:extLst>
            </p:cNvPr>
            <p:cNvSpPr txBox="1"/>
            <p:nvPr/>
          </p:nvSpPr>
          <p:spPr>
            <a:xfrm>
              <a:off x="7275722" y="1789245"/>
              <a:ext cx="4534922" cy="2956569"/>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13" name="Imagen 12">
              <a:extLst>
                <a:ext uri="{FF2B5EF4-FFF2-40B4-BE49-F238E27FC236}">
                  <a16:creationId xmlns:a16="http://schemas.microsoft.com/office/drawing/2014/main" id="{810B63F8-72DB-008E-7A61-9C88E7B9E6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5" r="17205"/>
            <a:stretch/>
          </p:blipFill>
          <p:spPr bwMode="auto">
            <a:xfrm>
              <a:off x="7369482" y="1919459"/>
              <a:ext cx="4371466" cy="2696141"/>
            </a:xfrm>
            <a:prstGeom prst="rect">
              <a:avLst/>
            </a:prstGeom>
            <a:ln w="1270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pic>
        <p:nvPicPr>
          <p:cNvPr id="16" name="Imagen 15">
            <a:extLst>
              <a:ext uri="{FF2B5EF4-FFF2-40B4-BE49-F238E27FC236}">
                <a16:creationId xmlns:a16="http://schemas.microsoft.com/office/drawing/2014/main" id="{B812DAD6-6EF4-4BED-9571-5D0D8F331F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465" r="49884" b="6749"/>
          <a:stretch/>
        </p:blipFill>
        <p:spPr bwMode="auto">
          <a:xfrm>
            <a:off x="6171613" y="2058061"/>
            <a:ext cx="2727982" cy="1743073"/>
          </a:xfrm>
          <a:prstGeom prst="rect">
            <a:avLst/>
          </a:prstGeom>
          <a:noFill/>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B812DAD6-6EF4-4BED-9571-5D0D8F331F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16" t="22465" r="965" b="6749"/>
          <a:stretch/>
        </p:blipFill>
        <p:spPr bwMode="auto">
          <a:xfrm>
            <a:off x="8986796" y="2058061"/>
            <a:ext cx="2727982" cy="1743073"/>
          </a:xfrm>
          <a:prstGeom prst="rect">
            <a:avLst/>
          </a:prstGeom>
          <a:noFill/>
          <a:ln>
            <a:noFill/>
          </a:ln>
          <a:extLst>
            <a:ext uri="{53640926-AAD7-44D8-BBD7-CCE9431645EC}">
              <a14:shadowObscured xmlns:a14="http://schemas.microsoft.com/office/drawing/2010/main"/>
            </a:ext>
          </a:extLst>
        </p:spPr>
      </p:pic>
      <p:sp>
        <p:nvSpPr>
          <p:cNvPr id="18" name="CuadroTexto 17">
            <a:extLst>
              <a:ext uri="{FF2B5EF4-FFF2-40B4-BE49-F238E27FC236}">
                <a16:creationId xmlns:a16="http://schemas.microsoft.com/office/drawing/2014/main" id="{8394459A-ACB0-F995-B216-8DCE87346787}"/>
              </a:ext>
            </a:extLst>
          </p:cNvPr>
          <p:cNvSpPr txBox="1"/>
          <p:nvPr/>
        </p:nvSpPr>
        <p:spPr>
          <a:xfrm>
            <a:off x="6164975" y="3971804"/>
            <a:ext cx="5543165" cy="646331"/>
          </a:xfrm>
          <a:prstGeom prst="rect">
            <a:avLst/>
          </a:prstGeom>
          <a:solidFill>
            <a:srgbClr val="01568D"/>
          </a:solidFill>
        </p:spPr>
        <p:txBody>
          <a:bodyPr wrap="square">
            <a:spAutoFit/>
          </a:bodyPr>
          <a:lstStyle>
            <a:defPPr>
              <a:defRPr lang="es-AR"/>
            </a:defPPr>
            <a:lvl1pPr algn="ctr">
              <a:spcBef>
                <a:spcPts val="700"/>
              </a:spcBef>
              <a:defRPr>
                <a:solidFill>
                  <a:schemeClr val="bg1"/>
                </a:solidFill>
              </a:defRPr>
            </a:lvl1pPr>
          </a:lstStyle>
          <a:p>
            <a:r>
              <a:rPr lang="es-AR"/>
              <a:t>El porcentaje de arena/m3 bruta resultó en 0,015 %.  Menor cantidad que el Análogo</a:t>
            </a:r>
          </a:p>
        </p:txBody>
      </p:sp>
      <p:sp>
        <p:nvSpPr>
          <p:cNvPr id="22" name="CuadroTexto 21">
            <a:extLst>
              <a:ext uri="{FF2B5EF4-FFF2-40B4-BE49-F238E27FC236}">
                <a16:creationId xmlns:a16="http://schemas.microsoft.com/office/drawing/2014/main" id="{5CD4B655-2015-516F-85D3-E52073C85B34}"/>
              </a:ext>
            </a:extLst>
          </p:cNvPr>
          <p:cNvSpPr txBox="1"/>
          <p:nvPr/>
        </p:nvSpPr>
        <p:spPr>
          <a:xfrm>
            <a:off x="6203217" y="4921959"/>
            <a:ext cx="5553882" cy="646331"/>
          </a:xfrm>
          <a:prstGeom prst="rect">
            <a:avLst/>
          </a:prstGeom>
          <a:noFill/>
        </p:spPr>
        <p:txBody>
          <a:bodyPr wrap="square">
            <a:spAutoFit/>
          </a:bodyPr>
          <a:lstStyle/>
          <a:p>
            <a:pPr algn="just">
              <a:spcBef>
                <a:spcPts val="700"/>
              </a:spcBef>
            </a:pPr>
            <a:r>
              <a:rPr lang="es-AR"/>
              <a:t>La arena de fondo se analizó mediante un estudio granulométrico y una </a:t>
            </a:r>
            <a:r>
              <a:rPr lang="es-AR" err="1"/>
              <a:t>difractometría</a:t>
            </a:r>
            <a:r>
              <a:rPr lang="es-AR"/>
              <a:t> de rayos X (DRX) </a:t>
            </a:r>
          </a:p>
        </p:txBody>
      </p:sp>
      <p:sp>
        <p:nvSpPr>
          <p:cNvPr id="23" name="CuadroTexto 22">
            <a:extLst>
              <a:ext uri="{FF2B5EF4-FFF2-40B4-BE49-F238E27FC236}">
                <a16:creationId xmlns:a16="http://schemas.microsoft.com/office/drawing/2014/main" id="{A013069E-36D1-17C4-EF61-1C3AA7975FC1}"/>
              </a:ext>
            </a:extLst>
          </p:cNvPr>
          <p:cNvSpPr txBox="1"/>
          <p:nvPr/>
        </p:nvSpPr>
        <p:spPr>
          <a:xfrm>
            <a:off x="6164975" y="5939836"/>
            <a:ext cx="5560520" cy="369332"/>
          </a:xfrm>
          <a:prstGeom prst="rect">
            <a:avLst/>
          </a:prstGeom>
          <a:solidFill>
            <a:srgbClr val="01568D"/>
          </a:solidFill>
        </p:spPr>
        <p:txBody>
          <a:bodyPr wrap="square">
            <a:spAutoFit/>
          </a:bodyPr>
          <a:lstStyle>
            <a:defPPr>
              <a:defRPr lang="es-AR"/>
            </a:defPPr>
            <a:lvl1pPr algn="ctr">
              <a:spcBef>
                <a:spcPts val="700"/>
              </a:spcBef>
              <a:defRPr>
                <a:solidFill>
                  <a:schemeClr val="bg1"/>
                </a:solidFill>
              </a:defRPr>
            </a:lvl1pPr>
          </a:lstStyle>
          <a:p>
            <a:r>
              <a:rPr lang="es-AR"/>
              <a:t>La arena de la bomba es compatible con la de la </a:t>
            </a:r>
            <a:r>
              <a:rPr lang="es-AR" err="1"/>
              <a:t>fm</a:t>
            </a:r>
            <a:r>
              <a:rPr lang="es-AR"/>
              <a:t>.</a:t>
            </a:r>
          </a:p>
        </p:txBody>
      </p:sp>
    </p:spTree>
    <p:extLst>
      <p:ext uri="{BB962C8B-B14F-4D97-AF65-F5344CB8AC3E}">
        <p14:creationId xmlns:p14="http://schemas.microsoft.com/office/powerpoint/2010/main" val="330553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13291" y="669193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0" y="1273612"/>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3628093" y="1431736"/>
            <a:ext cx="4935811"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algn="ctr">
                <a:spcBef>
                  <a:spcPts val="600"/>
                </a:spcBef>
              </a:pPr>
              <a:r>
                <a:rPr lang="es-AR" sz="2000">
                  <a:solidFill>
                    <a:schemeClr val="bg1"/>
                  </a:solidFill>
                </a:rPr>
                <a:t>¿Son realmente análogos los campos?</a:t>
              </a:r>
            </a:p>
          </p:txBody>
        </p:sp>
      </p:grpSp>
      <p:sp>
        <p:nvSpPr>
          <p:cNvPr id="3" name="CuadroTexto 2">
            <a:extLst>
              <a:ext uri="{FF2B5EF4-FFF2-40B4-BE49-F238E27FC236}">
                <a16:creationId xmlns:a16="http://schemas.microsoft.com/office/drawing/2014/main" id="{73ED2DF9-46D4-6DE5-281F-0534CE72A544}"/>
              </a:ext>
            </a:extLst>
          </p:cNvPr>
          <p:cNvSpPr txBox="1"/>
          <p:nvPr/>
        </p:nvSpPr>
        <p:spPr>
          <a:xfrm>
            <a:off x="1000172" y="2596905"/>
            <a:ext cx="10602547" cy="2092881"/>
          </a:xfrm>
          <a:prstGeom prst="rect">
            <a:avLst/>
          </a:prstGeom>
          <a:noFill/>
        </p:spPr>
        <p:txBody>
          <a:bodyPr wrap="square">
            <a:spAutoFit/>
          </a:bodyPr>
          <a:lstStyle/>
          <a:p>
            <a:pPr>
              <a:spcBef>
                <a:spcPts val="1200"/>
              </a:spcBef>
            </a:pPr>
            <a:r>
              <a:rPr lang="es-AR"/>
              <a:t>Se evidencian diferencias significativas con lo inicialmente esperado del yacimiento vecino en :</a:t>
            </a:r>
          </a:p>
          <a:p>
            <a:pPr marL="285750" indent="-285750">
              <a:spcBef>
                <a:spcPts val="1200"/>
              </a:spcBef>
              <a:buFont typeface="Wingdings" panose="05000000000000000000" pitchFamily="2" charset="2"/>
              <a:buChar char="ü"/>
            </a:pPr>
            <a:r>
              <a:rPr lang="es-AR"/>
              <a:t>Producción bruta</a:t>
            </a:r>
          </a:p>
          <a:p>
            <a:pPr marL="285750" indent="-285750">
              <a:spcBef>
                <a:spcPts val="1200"/>
              </a:spcBef>
              <a:buFont typeface="Wingdings" panose="05000000000000000000" pitchFamily="2" charset="2"/>
              <a:buChar char="ü"/>
            </a:pPr>
            <a:r>
              <a:rPr lang="es-AR"/>
              <a:t>Aporte de arena</a:t>
            </a:r>
          </a:p>
          <a:p>
            <a:pPr marL="285750" indent="-285750">
              <a:spcBef>
                <a:spcPts val="1200"/>
              </a:spcBef>
              <a:buFont typeface="Wingdings" panose="05000000000000000000" pitchFamily="2" charset="2"/>
              <a:buChar char="ü"/>
            </a:pPr>
            <a:r>
              <a:rPr lang="es-AR"/>
              <a:t>Menor cantidad de fallas</a:t>
            </a:r>
          </a:p>
          <a:p>
            <a:pPr marL="285750" indent="-285750">
              <a:spcBef>
                <a:spcPts val="1200"/>
              </a:spcBef>
              <a:buFont typeface="Wingdings" panose="05000000000000000000" pitchFamily="2" charset="2"/>
              <a:buChar char="ü"/>
            </a:pPr>
            <a:r>
              <a:rPr lang="es-AR"/>
              <a:t>Tiempo de estabilización de parámetros en los ensayos</a:t>
            </a:r>
          </a:p>
        </p:txBody>
      </p:sp>
    </p:spTree>
    <p:extLst>
      <p:ext uri="{BB962C8B-B14F-4D97-AF65-F5344CB8AC3E}">
        <p14:creationId xmlns:p14="http://schemas.microsoft.com/office/powerpoint/2010/main" val="87740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pentágono 15">
            <a:extLst>
              <a:ext uri="{FF2B5EF4-FFF2-40B4-BE49-F238E27FC236}">
                <a16:creationId xmlns:a16="http://schemas.microsoft.com/office/drawing/2014/main" id="{6C9EA4D1-2EC4-4211-A6A7-B2748A3C3BB7}"/>
              </a:ext>
            </a:extLst>
          </p:cNvPr>
          <p:cNvSpPr/>
          <p:nvPr/>
        </p:nvSpPr>
        <p:spPr>
          <a:xfrm>
            <a:off x="234118" y="1233011"/>
            <a:ext cx="4351530"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17" name="Grupo 16">
            <a:extLst>
              <a:ext uri="{FF2B5EF4-FFF2-40B4-BE49-F238E27FC236}">
                <a16:creationId xmlns:a16="http://schemas.microsoft.com/office/drawing/2014/main" id="{24A8C798-6AB8-4FB6-B898-3D2F605DE911}"/>
              </a:ext>
            </a:extLst>
          </p:cNvPr>
          <p:cNvGrpSpPr/>
          <p:nvPr/>
        </p:nvGrpSpPr>
        <p:grpSpPr>
          <a:xfrm>
            <a:off x="234117" y="994856"/>
            <a:ext cx="4365179" cy="408404"/>
            <a:chOff x="339900" y="1308892"/>
            <a:chExt cx="6407984" cy="408404"/>
          </a:xfrm>
        </p:grpSpPr>
        <p:sp>
          <p:nvSpPr>
            <p:cNvPr id="18" name="Rectángulo 17">
              <a:extLst>
                <a:ext uri="{FF2B5EF4-FFF2-40B4-BE49-F238E27FC236}">
                  <a16:creationId xmlns:a16="http://schemas.microsoft.com/office/drawing/2014/main" id="{981FCE81-1468-499B-BDB4-79F10C2FC2EB}"/>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9" name="CuadroTexto 18">
              <a:extLst>
                <a:ext uri="{FF2B5EF4-FFF2-40B4-BE49-F238E27FC236}">
                  <a16:creationId xmlns:a16="http://schemas.microsoft.com/office/drawing/2014/main" id="{6835F2DA-8713-43FC-89EE-DB989030EF60}"/>
                </a:ext>
              </a:extLst>
            </p:cNvPr>
            <p:cNvSpPr txBox="1"/>
            <p:nvPr/>
          </p:nvSpPr>
          <p:spPr>
            <a:xfrm>
              <a:off x="339900" y="1317186"/>
              <a:ext cx="5005480"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Calibración Perfiles &amp; Rocas</a:t>
              </a:r>
            </a:p>
          </p:txBody>
        </p:sp>
      </p:grpSp>
      <p:sp>
        <p:nvSpPr>
          <p:cNvPr id="6" name="Rectángulo 5">
            <a:extLst>
              <a:ext uri="{FF2B5EF4-FFF2-40B4-BE49-F238E27FC236}">
                <a16:creationId xmlns:a16="http://schemas.microsoft.com/office/drawing/2014/main" id="{AA9DF979-8F59-4DC0-A57D-6CA9D0AED197}"/>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E9A33FF8-15AB-4484-8FF4-07E507FA4DB2}"/>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a:extLst>
              <a:ext uri="{FF2B5EF4-FFF2-40B4-BE49-F238E27FC236}">
                <a16:creationId xmlns:a16="http://schemas.microsoft.com/office/drawing/2014/main" id="{E56C0A9B-7A06-44F0-AAB6-BF8C5E0ADC2F}"/>
              </a:ext>
            </a:extLst>
          </p:cNvPr>
          <p:cNvPicPr>
            <a:picLocks noChangeAspect="1"/>
          </p:cNvPicPr>
          <p:nvPr/>
        </p:nvPicPr>
        <p:blipFill>
          <a:blip r:embed="rId3"/>
          <a:stretch>
            <a:fillRect/>
          </a:stretch>
        </p:blipFill>
        <p:spPr>
          <a:xfrm>
            <a:off x="452730" y="1487605"/>
            <a:ext cx="3898409" cy="4972407"/>
          </a:xfrm>
          <a:prstGeom prst="rect">
            <a:avLst/>
          </a:prstGeom>
          <a:solidFill>
            <a:schemeClr val="bg1"/>
          </a:solidFill>
        </p:spPr>
      </p:pic>
      <p:pic>
        <p:nvPicPr>
          <p:cNvPr id="3" name="Imagen 2">
            <a:extLst>
              <a:ext uri="{FF2B5EF4-FFF2-40B4-BE49-F238E27FC236}">
                <a16:creationId xmlns:a16="http://schemas.microsoft.com/office/drawing/2014/main" id="{48A373A3-C52E-4496-A87F-0A710AC16130}"/>
              </a:ext>
            </a:extLst>
          </p:cNvPr>
          <p:cNvPicPr>
            <a:picLocks noChangeAspect="1"/>
          </p:cNvPicPr>
          <p:nvPr/>
        </p:nvPicPr>
        <p:blipFill>
          <a:blip r:embed="rId4"/>
          <a:stretch>
            <a:fillRect/>
          </a:stretch>
        </p:blipFill>
        <p:spPr>
          <a:xfrm>
            <a:off x="1647163" y="4587913"/>
            <a:ext cx="2572285" cy="1668508"/>
          </a:xfrm>
          <a:prstGeom prst="rect">
            <a:avLst/>
          </a:prstGeom>
        </p:spPr>
      </p:pic>
      <p:sp>
        <p:nvSpPr>
          <p:cNvPr id="21" name="Flecha: pentágono 20">
            <a:extLst>
              <a:ext uri="{FF2B5EF4-FFF2-40B4-BE49-F238E27FC236}">
                <a16:creationId xmlns:a16="http://schemas.microsoft.com/office/drawing/2014/main" id="{93426BDB-0EC7-4FB7-B0A0-43BB7D6646FF}"/>
              </a:ext>
            </a:extLst>
          </p:cNvPr>
          <p:cNvSpPr/>
          <p:nvPr/>
        </p:nvSpPr>
        <p:spPr>
          <a:xfrm>
            <a:off x="4850234" y="1253064"/>
            <a:ext cx="7048998"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22" name="Grupo 21">
            <a:extLst>
              <a:ext uri="{FF2B5EF4-FFF2-40B4-BE49-F238E27FC236}">
                <a16:creationId xmlns:a16="http://schemas.microsoft.com/office/drawing/2014/main" id="{706B894F-B54A-4192-815C-2AB9F67A9C19}"/>
              </a:ext>
            </a:extLst>
          </p:cNvPr>
          <p:cNvGrpSpPr/>
          <p:nvPr/>
        </p:nvGrpSpPr>
        <p:grpSpPr>
          <a:xfrm>
            <a:off x="4850233" y="1014909"/>
            <a:ext cx="7048999" cy="408404"/>
            <a:chOff x="339900" y="1308892"/>
            <a:chExt cx="6407984" cy="408404"/>
          </a:xfrm>
        </p:grpSpPr>
        <p:sp>
          <p:nvSpPr>
            <p:cNvPr id="24" name="Rectángulo 23">
              <a:extLst>
                <a:ext uri="{FF2B5EF4-FFF2-40B4-BE49-F238E27FC236}">
                  <a16:creationId xmlns:a16="http://schemas.microsoft.com/office/drawing/2014/main" id="{B8AA2226-8C41-4007-BE71-27EDF6DCE037}"/>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5" name="CuadroTexto 24">
              <a:extLst>
                <a:ext uri="{FF2B5EF4-FFF2-40B4-BE49-F238E27FC236}">
                  <a16:creationId xmlns:a16="http://schemas.microsoft.com/office/drawing/2014/main" id="{1F61F0D1-059A-4D8C-A3EB-EEF93D8AC321}"/>
                </a:ext>
              </a:extLst>
            </p:cNvPr>
            <p:cNvSpPr txBox="1"/>
            <p:nvPr/>
          </p:nvSpPr>
          <p:spPr>
            <a:xfrm>
              <a:off x="339900" y="1317186"/>
              <a:ext cx="1876331"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Tipos de Rocas</a:t>
              </a:r>
            </a:p>
          </p:txBody>
        </p:sp>
      </p:grpSp>
      <p:pic>
        <p:nvPicPr>
          <p:cNvPr id="5" name="Imagen 4">
            <a:extLst>
              <a:ext uri="{FF2B5EF4-FFF2-40B4-BE49-F238E27FC236}">
                <a16:creationId xmlns:a16="http://schemas.microsoft.com/office/drawing/2014/main" id="{4AA37A14-2B9F-475F-8CC9-2251045E21F5}"/>
              </a:ext>
            </a:extLst>
          </p:cNvPr>
          <p:cNvPicPr>
            <a:picLocks noChangeAspect="1"/>
          </p:cNvPicPr>
          <p:nvPr/>
        </p:nvPicPr>
        <p:blipFill>
          <a:blip r:embed="rId5"/>
          <a:stretch>
            <a:fillRect/>
          </a:stretch>
        </p:blipFill>
        <p:spPr>
          <a:xfrm>
            <a:off x="4940875" y="1533784"/>
            <a:ext cx="3682425" cy="2404034"/>
          </a:xfrm>
          <a:prstGeom prst="rect">
            <a:avLst/>
          </a:prstGeom>
        </p:spPr>
      </p:pic>
      <p:pic>
        <p:nvPicPr>
          <p:cNvPr id="9" name="Imagen 8">
            <a:extLst>
              <a:ext uri="{FF2B5EF4-FFF2-40B4-BE49-F238E27FC236}">
                <a16:creationId xmlns:a16="http://schemas.microsoft.com/office/drawing/2014/main" id="{C4ACAF47-CA68-484D-B815-BE124CD79D60}"/>
              </a:ext>
            </a:extLst>
          </p:cNvPr>
          <p:cNvPicPr>
            <a:picLocks noChangeAspect="1"/>
          </p:cNvPicPr>
          <p:nvPr/>
        </p:nvPicPr>
        <p:blipFill>
          <a:blip r:embed="rId6"/>
          <a:stretch>
            <a:fillRect/>
          </a:stretch>
        </p:blipFill>
        <p:spPr>
          <a:xfrm>
            <a:off x="10407740" y="1526180"/>
            <a:ext cx="1219107" cy="2076819"/>
          </a:xfrm>
          <a:prstGeom prst="rect">
            <a:avLst/>
          </a:prstGeom>
        </p:spPr>
      </p:pic>
      <p:pic>
        <p:nvPicPr>
          <p:cNvPr id="41" name="Imagen 40">
            <a:extLst>
              <a:ext uri="{FF2B5EF4-FFF2-40B4-BE49-F238E27FC236}">
                <a16:creationId xmlns:a16="http://schemas.microsoft.com/office/drawing/2014/main" id="{E6A5C9A0-34F3-4AF7-AB69-52F4CE6305FD}"/>
              </a:ext>
            </a:extLst>
          </p:cNvPr>
          <p:cNvPicPr>
            <a:picLocks noChangeAspect="1"/>
          </p:cNvPicPr>
          <p:nvPr/>
        </p:nvPicPr>
        <p:blipFill>
          <a:blip r:embed="rId7"/>
          <a:stretch>
            <a:fillRect/>
          </a:stretch>
        </p:blipFill>
        <p:spPr>
          <a:xfrm>
            <a:off x="4973553" y="4026921"/>
            <a:ext cx="3616993" cy="2543269"/>
          </a:xfrm>
          <a:prstGeom prst="rect">
            <a:avLst/>
          </a:prstGeom>
        </p:spPr>
      </p:pic>
      <p:grpSp>
        <p:nvGrpSpPr>
          <p:cNvPr id="11" name="Grupo 10">
            <a:extLst>
              <a:ext uri="{FF2B5EF4-FFF2-40B4-BE49-F238E27FC236}">
                <a16:creationId xmlns:a16="http://schemas.microsoft.com/office/drawing/2014/main" id="{D551E114-D33F-4C19-BE9B-4C093A79E228}"/>
              </a:ext>
            </a:extLst>
          </p:cNvPr>
          <p:cNvGrpSpPr/>
          <p:nvPr/>
        </p:nvGrpSpPr>
        <p:grpSpPr>
          <a:xfrm>
            <a:off x="7787530" y="5607663"/>
            <a:ext cx="600519" cy="651613"/>
            <a:chOff x="5678238" y="5616078"/>
            <a:chExt cx="600519" cy="651613"/>
          </a:xfrm>
        </p:grpSpPr>
        <p:sp>
          <p:nvSpPr>
            <p:cNvPr id="50" name="Isosceles Triangle 18">
              <a:extLst>
                <a:ext uri="{FF2B5EF4-FFF2-40B4-BE49-F238E27FC236}">
                  <a16:creationId xmlns:a16="http://schemas.microsoft.com/office/drawing/2014/main" id="{DC77B7A7-D301-4E43-838F-CCC777786A4D}"/>
                </a:ext>
              </a:extLst>
            </p:cNvPr>
            <p:cNvSpPr/>
            <p:nvPr/>
          </p:nvSpPr>
          <p:spPr>
            <a:xfrm rot="10800000">
              <a:off x="5865117" y="5787302"/>
              <a:ext cx="77206" cy="45244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2" name="TextBox 66">
              <a:extLst>
                <a:ext uri="{FF2B5EF4-FFF2-40B4-BE49-F238E27FC236}">
                  <a16:creationId xmlns:a16="http://schemas.microsoft.com/office/drawing/2014/main" id="{F2263D1B-E51B-4EBC-8F91-158EA7C3B9EB}"/>
                </a:ext>
              </a:extLst>
            </p:cNvPr>
            <p:cNvSpPr txBox="1"/>
            <p:nvPr/>
          </p:nvSpPr>
          <p:spPr>
            <a:xfrm>
              <a:off x="5678238" y="5616078"/>
              <a:ext cx="600519" cy="184666"/>
            </a:xfrm>
            <a:prstGeom prst="rect">
              <a:avLst/>
            </a:prstGeom>
            <a:noFill/>
          </p:spPr>
          <p:txBody>
            <a:bodyPr wrap="square" rtlCol="0">
              <a:spAutoFit/>
            </a:bodyPr>
            <a:lstStyle/>
            <a:p>
              <a:r>
                <a:rPr lang="es-AR" sz="600"/>
                <a:t>Calidad</a:t>
              </a:r>
            </a:p>
          </p:txBody>
        </p:sp>
        <p:sp>
          <p:nvSpPr>
            <p:cNvPr id="53" name="TextBox 67">
              <a:extLst>
                <a:ext uri="{FF2B5EF4-FFF2-40B4-BE49-F238E27FC236}">
                  <a16:creationId xmlns:a16="http://schemas.microsoft.com/office/drawing/2014/main" id="{AE205D63-243F-4880-9BA9-4F9E0CEDE04E}"/>
                </a:ext>
              </a:extLst>
            </p:cNvPr>
            <p:cNvSpPr txBox="1"/>
            <p:nvPr/>
          </p:nvSpPr>
          <p:spPr>
            <a:xfrm>
              <a:off x="5866353" y="5697245"/>
              <a:ext cx="360040" cy="184666"/>
            </a:xfrm>
            <a:prstGeom prst="rect">
              <a:avLst/>
            </a:prstGeom>
            <a:noFill/>
          </p:spPr>
          <p:txBody>
            <a:bodyPr wrap="square" rtlCol="0">
              <a:spAutoFit/>
            </a:bodyPr>
            <a:lstStyle/>
            <a:p>
              <a:r>
                <a:rPr lang="es-AR" sz="600"/>
                <a:t>+</a:t>
              </a:r>
            </a:p>
          </p:txBody>
        </p:sp>
        <p:sp>
          <p:nvSpPr>
            <p:cNvPr id="54" name="TextBox 68">
              <a:extLst>
                <a:ext uri="{FF2B5EF4-FFF2-40B4-BE49-F238E27FC236}">
                  <a16:creationId xmlns:a16="http://schemas.microsoft.com/office/drawing/2014/main" id="{DADB5010-5E5D-4626-B52A-424069E910AB}"/>
                </a:ext>
              </a:extLst>
            </p:cNvPr>
            <p:cNvSpPr txBox="1"/>
            <p:nvPr/>
          </p:nvSpPr>
          <p:spPr>
            <a:xfrm>
              <a:off x="5866353" y="6083025"/>
              <a:ext cx="360040" cy="184666"/>
            </a:xfrm>
            <a:prstGeom prst="rect">
              <a:avLst/>
            </a:prstGeom>
            <a:noFill/>
          </p:spPr>
          <p:txBody>
            <a:bodyPr wrap="square" rtlCol="0">
              <a:spAutoFit/>
            </a:bodyPr>
            <a:lstStyle/>
            <a:p>
              <a:r>
                <a:rPr lang="es-AR" sz="600"/>
                <a:t>-</a:t>
              </a:r>
            </a:p>
          </p:txBody>
        </p:sp>
      </p:grpSp>
      <p:grpSp>
        <p:nvGrpSpPr>
          <p:cNvPr id="12" name="Grupo 11">
            <a:extLst>
              <a:ext uri="{FF2B5EF4-FFF2-40B4-BE49-F238E27FC236}">
                <a16:creationId xmlns:a16="http://schemas.microsoft.com/office/drawing/2014/main" id="{DE35B653-96AC-499E-B66F-AE63612C85E5}"/>
              </a:ext>
            </a:extLst>
          </p:cNvPr>
          <p:cNvGrpSpPr/>
          <p:nvPr/>
        </p:nvGrpSpPr>
        <p:grpSpPr>
          <a:xfrm>
            <a:off x="8070695" y="5613272"/>
            <a:ext cx="600519" cy="576376"/>
            <a:chOff x="5277006" y="5616078"/>
            <a:chExt cx="600519" cy="576376"/>
          </a:xfrm>
        </p:grpSpPr>
        <p:sp>
          <p:nvSpPr>
            <p:cNvPr id="42" name="Rectangle 20">
              <a:extLst>
                <a:ext uri="{FF2B5EF4-FFF2-40B4-BE49-F238E27FC236}">
                  <a16:creationId xmlns:a16="http://schemas.microsoft.com/office/drawing/2014/main" id="{B7A83C34-B849-4CF1-BF1F-D210D756A900}"/>
                </a:ext>
              </a:extLst>
            </p:cNvPr>
            <p:cNvSpPr/>
            <p:nvPr/>
          </p:nvSpPr>
          <p:spPr>
            <a:xfrm>
              <a:off x="5357846" y="5779281"/>
              <a:ext cx="146915" cy="81691"/>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1" name="TextBox 29">
              <a:extLst>
                <a:ext uri="{FF2B5EF4-FFF2-40B4-BE49-F238E27FC236}">
                  <a16:creationId xmlns:a16="http://schemas.microsoft.com/office/drawing/2014/main" id="{94484515-1601-42CF-8079-2F1E20ADF7D3}"/>
                </a:ext>
              </a:extLst>
            </p:cNvPr>
            <p:cNvSpPr txBox="1"/>
            <p:nvPr/>
          </p:nvSpPr>
          <p:spPr>
            <a:xfrm>
              <a:off x="5277006" y="5616078"/>
              <a:ext cx="600519" cy="184666"/>
            </a:xfrm>
            <a:prstGeom prst="rect">
              <a:avLst/>
            </a:prstGeom>
            <a:noFill/>
          </p:spPr>
          <p:txBody>
            <a:bodyPr wrap="square" rtlCol="0">
              <a:spAutoFit/>
            </a:bodyPr>
            <a:lstStyle/>
            <a:p>
              <a:r>
                <a:rPr lang="es-AR" sz="600"/>
                <a:t>RT</a:t>
              </a:r>
            </a:p>
          </p:txBody>
        </p:sp>
        <p:sp>
          <p:nvSpPr>
            <p:cNvPr id="55" name="Rectangle 20">
              <a:extLst>
                <a:ext uri="{FF2B5EF4-FFF2-40B4-BE49-F238E27FC236}">
                  <a16:creationId xmlns:a16="http://schemas.microsoft.com/office/drawing/2014/main" id="{24F2E3CA-D1AF-4116-8BEE-2171730C1856}"/>
                </a:ext>
              </a:extLst>
            </p:cNvPr>
            <p:cNvSpPr/>
            <p:nvPr/>
          </p:nvSpPr>
          <p:spPr>
            <a:xfrm>
              <a:off x="5359682" y="5894068"/>
              <a:ext cx="146915" cy="81691"/>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6" name="Rectangle 20">
              <a:extLst>
                <a:ext uri="{FF2B5EF4-FFF2-40B4-BE49-F238E27FC236}">
                  <a16:creationId xmlns:a16="http://schemas.microsoft.com/office/drawing/2014/main" id="{88588C83-6981-4798-AA98-CF95554417B4}"/>
                </a:ext>
              </a:extLst>
            </p:cNvPr>
            <p:cNvSpPr/>
            <p:nvPr/>
          </p:nvSpPr>
          <p:spPr>
            <a:xfrm>
              <a:off x="5359682" y="6003606"/>
              <a:ext cx="146915" cy="81691"/>
            </a:xfrm>
            <a:prstGeom prst="rect">
              <a:avLst/>
            </a:prstGeom>
            <a:solidFill>
              <a:srgbClr val="00CC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7" name="Rectangle 20">
              <a:extLst>
                <a:ext uri="{FF2B5EF4-FFF2-40B4-BE49-F238E27FC236}">
                  <a16:creationId xmlns:a16="http://schemas.microsoft.com/office/drawing/2014/main" id="{CB5D437E-316F-457D-85A8-F8A6D42DAD7C}"/>
                </a:ext>
              </a:extLst>
            </p:cNvPr>
            <p:cNvSpPr/>
            <p:nvPr/>
          </p:nvSpPr>
          <p:spPr>
            <a:xfrm>
              <a:off x="5359682" y="6110763"/>
              <a:ext cx="146915" cy="81691"/>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sp>
        <p:nvSpPr>
          <p:cNvPr id="13" name="Rectángulo 12">
            <a:extLst>
              <a:ext uri="{FF2B5EF4-FFF2-40B4-BE49-F238E27FC236}">
                <a16:creationId xmlns:a16="http://schemas.microsoft.com/office/drawing/2014/main" id="{6AB84520-8EE7-4493-8F86-9A1E38E3D6A6}"/>
              </a:ext>
            </a:extLst>
          </p:cNvPr>
          <p:cNvSpPr/>
          <p:nvPr/>
        </p:nvSpPr>
        <p:spPr>
          <a:xfrm>
            <a:off x="8791733" y="4293046"/>
            <a:ext cx="2856509" cy="212722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5" name="Grupo 14">
            <a:extLst>
              <a:ext uri="{FF2B5EF4-FFF2-40B4-BE49-F238E27FC236}">
                <a16:creationId xmlns:a16="http://schemas.microsoft.com/office/drawing/2014/main" id="{88C3F1BB-CA36-4B94-AFBC-08E7B8019E8E}"/>
              </a:ext>
            </a:extLst>
          </p:cNvPr>
          <p:cNvGrpSpPr/>
          <p:nvPr/>
        </p:nvGrpSpPr>
        <p:grpSpPr>
          <a:xfrm>
            <a:off x="8859475" y="4335863"/>
            <a:ext cx="1321358" cy="2009671"/>
            <a:chOff x="8802356" y="4305718"/>
            <a:chExt cx="1321358" cy="2009671"/>
          </a:xfrm>
        </p:grpSpPr>
        <p:sp>
          <p:nvSpPr>
            <p:cNvPr id="14" name="Rectángulo 13">
              <a:extLst>
                <a:ext uri="{FF2B5EF4-FFF2-40B4-BE49-F238E27FC236}">
                  <a16:creationId xmlns:a16="http://schemas.microsoft.com/office/drawing/2014/main" id="{B252408D-F114-479F-A50E-BDAF82ABAF91}"/>
                </a:ext>
              </a:extLst>
            </p:cNvPr>
            <p:cNvSpPr/>
            <p:nvPr/>
          </p:nvSpPr>
          <p:spPr>
            <a:xfrm>
              <a:off x="8802356" y="4305718"/>
              <a:ext cx="1321358" cy="200967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0" name="Imagen 69">
              <a:extLst>
                <a:ext uri="{FF2B5EF4-FFF2-40B4-BE49-F238E27FC236}">
                  <a16:creationId xmlns:a16="http://schemas.microsoft.com/office/drawing/2014/main" id="{C1503AE4-2C32-4475-9E53-7CAF4AB7A49B}"/>
                </a:ext>
              </a:extLst>
            </p:cNvPr>
            <p:cNvPicPr>
              <a:picLocks noChangeAspect="1"/>
            </p:cNvPicPr>
            <p:nvPr/>
          </p:nvPicPr>
          <p:blipFill rotWithShape="1">
            <a:blip r:embed="rId8"/>
            <a:srcRect l="1000" t="1042" r="2427" b="49601"/>
            <a:stretch/>
          </p:blipFill>
          <p:spPr>
            <a:xfrm>
              <a:off x="8854063" y="4356167"/>
              <a:ext cx="1224434" cy="981721"/>
            </a:xfrm>
            <a:prstGeom prst="rect">
              <a:avLst/>
            </a:prstGeom>
          </p:spPr>
        </p:pic>
        <p:pic>
          <p:nvPicPr>
            <p:cNvPr id="71" name="Imagen 70">
              <a:extLst>
                <a:ext uri="{FF2B5EF4-FFF2-40B4-BE49-F238E27FC236}">
                  <a16:creationId xmlns:a16="http://schemas.microsoft.com/office/drawing/2014/main" id="{49E92F14-AFEB-451E-A510-51CD1EA8A5DB}"/>
                </a:ext>
              </a:extLst>
            </p:cNvPr>
            <p:cNvPicPr>
              <a:picLocks noChangeAspect="1"/>
            </p:cNvPicPr>
            <p:nvPr/>
          </p:nvPicPr>
          <p:blipFill rotWithShape="1">
            <a:blip r:embed="rId8"/>
            <a:srcRect l="1714" t="51218" r="2857" b="2704"/>
            <a:stretch/>
          </p:blipFill>
          <p:spPr>
            <a:xfrm>
              <a:off x="8846179" y="5336377"/>
              <a:ext cx="1239390" cy="938819"/>
            </a:xfrm>
            <a:prstGeom prst="rect">
              <a:avLst/>
            </a:prstGeom>
          </p:spPr>
        </p:pic>
      </p:grpSp>
      <p:sp>
        <p:nvSpPr>
          <p:cNvPr id="75" name="Rectángulo 74">
            <a:extLst>
              <a:ext uri="{FF2B5EF4-FFF2-40B4-BE49-F238E27FC236}">
                <a16:creationId xmlns:a16="http://schemas.microsoft.com/office/drawing/2014/main" id="{942EDAFF-E48A-41A0-B3FD-6AEC5D0212E1}"/>
              </a:ext>
            </a:extLst>
          </p:cNvPr>
          <p:cNvSpPr/>
          <p:nvPr/>
        </p:nvSpPr>
        <p:spPr>
          <a:xfrm>
            <a:off x="10267919" y="4337538"/>
            <a:ext cx="1321358" cy="2009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8" name="Imagen 77">
            <a:extLst>
              <a:ext uri="{FF2B5EF4-FFF2-40B4-BE49-F238E27FC236}">
                <a16:creationId xmlns:a16="http://schemas.microsoft.com/office/drawing/2014/main" id="{72E06F77-E773-4138-BA89-2B3549ABB7E4}"/>
              </a:ext>
            </a:extLst>
          </p:cNvPr>
          <p:cNvPicPr>
            <a:picLocks noChangeAspect="1"/>
          </p:cNvPicPr>
          <p:nvPr/>
        </p:nvPicPr>
        <p:blipFill rotWithShape="1">
          <a:blip r:embed="rId9"/>
          <a:srcRect l="431" t="942"/>
          <a:stretch/>
        </p:blipFill>
        <p:spPr>
          <a:xfrm>
            <a:off x="10306290" y="4400961"/>
            <a:ext cx="1232084" cy="953871"/>
          </a:xfrm>
          <a:prstGeom prst="rect">
            <a:avLst/>
          </a:prstGeom>
          <a:ln w="19050">
            <a:noFill/>
          </a:ln>
        </p:spPr>
      </p:pic>
      <p:pic>
        <p:nvPicPr>
          <p:cNvPr id="81" name="Imagen 80">
            <a:extLst>
              <a:ext uri="{FF2B5EF4-FFF2-40B4-BE49-F238E27FC236}">
                <a16:creationId xmlns:a16="http://schemas.microsoft.com/office/drawing/2014/main" id="{AEE5EF3D-A92D-4525-8927-F38D56E340AC}"/>
              </a:ext>
            </a:extLst>
          </p:cNvPr>
          <p:cNvPicPr>
            <a:picLocks noChangeAspect="1"/>
          </p:cNvPicPr>
          <p:nvPr/>
        </p:nvPicPr>
        <p:blipFill rotWithShape="1">
          <a:blip r:embed="rId10"/>
          <a:srcRect l="792" t="2324" r="1055" b="2234"/>
          <a:stretch/>
        </p:blipFill>
        <p:spPr>
          <a:xfrm>
            <a:off x="10304919" y="5348254"/>
            <a:ext cx="1234534" cy="967028"/>
          </a:xfrm>
          <a:prstGeom prst="rect">
            <a:avLst/>
          </a:prstGeom>
          <a:ln w="19050">
            <a:noFill/>
          </a:ln>
        </p:spPr>
      </p:pic>
      <p:pic>
        <p:nvPicPr>
          <p:cNvPr id="30" name="Imagen 29">
            <a:extLst>
              <a:ext uri="{FF2B5EF4-FFF2-40B4-BE49-F238E27FC236}">
                <a16:creationId xmlns:a16="http://schemas.microsoft.com/office/drawing/2014/main" id="{AB797FF1-8297-44F9-AC2B-1FE95C6DDCE4}"/>
              </a:ext>
            </a:extLst>
          </p:cNvPr>
          <p:cNvPicPr>
            <a:picLocks noChangeAspect="1"/>
          </p:cNvPicPr>
          <p:nvPr/>
        </p:nvPicPr>
        <p:blipFill>
          <a:blip r:embed="rId11"/>
          <a:stretch>
            <a:fillRect/>
          </a:stretch>
        </p:blipFill>
        <p:spPr>
          <a:xfrm>
            <a:off x="8896981" y="1522976"/>
            <a:ext cx="1214557" cy="2082620"/>
          </a:xfrm>
          <a:prstGeom prst="rect">
            <a:avLst/>
          </a:prstGeom>
        </p:spPr>
      </p:pic>
      <p:sp>
        <p:nvSpPr>
          <p:cNvPr id="31" name="Rectángulo 30">
            <a:extLst>
              <a:ext uri="{FF2B5EF4-FFF2-40B4-BE49-F238E27FC236}">
                <a16:creationId xmlns:a16="http://schemas.microsoft.com/office/drawing/2014/main" id="{F8571B42-14BE-4080-B86F-A2B56DDBD347}"/>
              </a:ext>
            </a:extLst>
          </p:cNvPr>
          <p:cNvSpPr/>
          <p:nvPr/>
        </p:nvSpPr>
        <p:spPr>
          <a:xfrm>
            <a:off x="8794864" y="3599410"/>
            <a:ext cx="2847110" cy="706581"/>
          </a:xfrm>
          <a:custGeom>
            <a:avLst/>
            <a:gdLst>
              <a:gd name="connsiteX0" fmla="*/ 0 w 1217815"/>
              <a:gd name="connsiteY0" fmla="*/ 0 h 914400"/>
              <a:gd name="connsiteX1" fmla="*/ 1217815 w 1217815"/>
              <a:gd name="connsiteY1" fmla="*/ 0 h 914400"/>
              <a:gd name="connsiteX2" fmla="*/ 1217815 w 1217815"/>
              <a:gd name="connsiteY2" fmla="*/ 914400 h 914400"/>
              <a:gd name="connsiteX3" fmla="*/ 0 w 1217815"/>
              <a:gd name="connsiteY3" fmla="*/ 914400 h 914400"/>
              <a:gd name="connsiteX4" fmla="*/ 0 w 1217815"/>
              <a:gd name="connsiteY4" fmla="*/ 0 h 914400"/>
              <a:gd name="connsiteX0" fmla="*/ 99753 w 1317568"/>
              <a:gd name="connsiteY0" fmla="*/ 0 h 914400"/>
              <a:gd name="connsiteX1" fmla="*/ 1317568 w 1317568"/>
              <a:gd name="connsiteY1" fmla="*/ 0 h 914400"/>
              <a:gd name="connsiteX2" fmla="*/ 1317568 w 1317568"/>
              <a:gd name="connsiteY2" fmla="*/ 914400 h 914400"/>
              <a:gd name="connsiteX3" fmla="*/ 0 w 1317568"/>
              <a:gd name="connsiteY3" fmla="*/ 694113 h 914400"/>
              <a:gd name="connsiteX4" fmla="*/ 99753 w 1317568"/>
              <a:gd name="connsiteY4" fmla="*/ 0 h 914400"/>
              <a:gd name="connsiteX0" fmla="*/ 99753 w 2859579"/>
              <a:gd name="connsiteY0" fmla="*/ 0 h 698269"/>
              <a:gd name="connsiteX1" fmla="*/ 1317568 w 2859579"/>
              <a:gd name="connsiteY1" fmla="*/ 0 h 698269"/>
              <a:gd name="connsiteX2" fmla="*/ 2859579 w 2859579"/>
              <a:gd name="connsiteY2" fmla="*/ 698269 h 698269"/>
              <a:gd name="connsiteX3" fmla="*/ 0 w 2859579"/>
              <a:gd name="connsiteY3" fmla="*/ 694113 h 698269"/>
              <a:gd name="connsiteX4" fmla="*/ 99753 w 2859579"/>
              <a:gd name="connsiteY4" fmla="*/ 0 h 698269"/>
              <a:gd name="connsiteX0" fmla="*/ 99753 w 2847110"/>
              <a:gd name="connsiteY0" fmla="*/ 0 h 706581"/>
              <a:gd name="connsiteX1" fmla="*/ 1317568 w 2847110"/>
              <a:gd name="connsiteY1" fmla="*/ 0 h 706581"/>
              <a:gd name="connsiteX2" fmla="*/ 2847110 w 2847110"/>
              <a:gd name="connsiteY2" fmla="*/ 706581 h 706581"/>
              <a:gd name="connsiteX3" fmla="*/ 0 w 2847110"/>
              <a:gd name="connsiteY3" fmla="*/ 694113 h 706581"/>
              <a:gd name="connsiteX4" fmla="*/ 99753 w 2847110"/>
              <a:gd name="connsiteY4" fmla="*/ 0 h 70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10" h="706581">
                <a:moveTo>
                  <a:pt x="99753" y="0"/>
                </a:moveTo>
                <a:lnTo>
                  <a:pt x="1317568" y="0"/>
                </a:lnTo>
                <a:lnTo>
                  <a:pt x="2847110" y="706581"/>
                </a:lnTo>
                <a:lnTo>
                  <a:pt x="0" y="694113"/>
                </a:lnTo>
                <a:lnTo>
                  <a:pt x="99753" y="0"/>
                </a:ln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CuadroTexto 36">
            <a:extLst>
              <a:ext uri="{FF2B5EF4-FFF2-40B4-BE49-F238E27FC236}">
                <a16:creationId xmlns:a16="http://schemas.microsoft.com/office/drawing/2014/main" id="{73B98BC1-42E6-458A-97C1-62D25A8B222F}"/>
              </a:ext>
            </a:extLst>
          </p:cNvPr>
          <p:cNvSpPr txBox="1"/>
          <p:nvPr/>
        </p:nvSpPr>
        <p:spPr>
          <a:xfrm>
            <a:off x="8732831" y="3648666"/>
            <a:ext cx="1435887" cy="414101"/>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sz="900">
                <a:solidFill>
                  <a:schemeClr val="bg1"/>
                </a:solidFill>
              </a:rPr>
              <a:t>Areniscas lítico-feldespáticas, finas bien seleccionadas</a:t>
            </a:r>
          </a:p>
        </p:txBody>
      </p:sp>
      <p:sp>
        <p:nvSpPr>
          <p:cNvPr id="38" name="CuadroTexto 37">
            <a:extLst>
              <a:ext uri="{FF2B5EF4-FFF2-40B4-BE49-F238E27FC236}">
                <a16:creationId xmlns:a16="http://schemas.microsoft.com/office/drawing/2014/main" id="{260FA23A-A35D-4522-961A-DB8F370C672C}"/>
              </a:ext>
            </a:extLst>
          </p:cNvPr>
          <p:cNvSpPr txBox="1"/>
          <p:nvPr/>
        </p:nvSpPr>
        <p:spPr>
          <a:xfrm>
            <a:off x="10314294" y="3649046"/>
            <a:ext cx="1435887" cy="414101"/>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sz="900">
                <a:solidFill>
                  <a:schemeClr val="bg1"/>
                </a:solidFill>
              </a:rPr>
              <a:t>Depósitos heterolíticos alternados con  fracción arcilla y limo. </a:t>
            </a:r>
          </a:p>
        </p:txBody>
      </p:sp>
      <p:sp>
        <p:nvSpPr>
          <p:cNvPr id="82" name="CuadroTexto 81">
            <a:extLst>
              <a:ext uri="{FF2B5EF4-FFF2-40B4-BE49-F238E27FC236}">
                <a16:creationId xmlns:a16="http://schemas.microsoft.com/office/drawing/2014/main" id="{6CD9F530-C7BB-44A6-8364-99672C5492F1}"/>
              </a:ext>
            </a:extLst>
          </p:cNvPr>
          <p:cNvSpPr txBox="1"/>
          <p:nvPr/>
        </p:nvSpPr>
        <p:spPr>
          <a:xfrm>
            <a:off x="8804668" y="6457546"/>
            <a:ext cx="2845972" cy="166167"/>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sz="900">
                <a:solidFill>
                  <a:schemeClr val="bg1"/>
                </a:solidFill>
              </a:rPr>
              <a:t>(+)                            Calidad de Roca                                    (-)</a:t>
            </a:r>
          </a:p>
        </p:txBody>
      </p:sp>
    </p:spTree>
    <p:extLst>
      <p:ext uri="{BB962C8B-B14F-4D97-AF65-F5344CB8AC3E}">
        <p14:creationId xmlns:p14="http://schemas.microsoft.com/office/powerpoint/2010/main" val="91547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2FF2940-9335-4FAC-AFB1-4FA33677039F}"/>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Flecha: pentágono 21">
            <a:extLst>
              <a:ext uri="{FF2B5EF4-FFF2-40B4-BE49-F238E27FC236}">
                <a16:creationId xmlns:a16="http://schemas.microsoft.com/office/drawing/2014/main" id="{17A22CF1-2B3E-4CC6-BF42-58E8FFD64E81}"/>
              </a:ext>
            </a:extLst>
          </p:cNvPr>
          <p:cNvSpPr/>
          <p:nvPr/>
        </p:nvSpPr>
        <p:spPr>
          <a:xfrm>
            <a:off x="245874" y="1260341"/>
            <a:ext cx="11514722"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2" name="Rectángulo 1">
            <a:extLst>
              <a:ext uri="{FF2B5EF4-FFF2-40B4-BE49-F238E27FC236}">
                <a16:creationId xmlns:a16="http://schemas.microsoft.com/office/drawing/2014/main" id="{7ADB5322-A2B6-4D8E-A273-2EDCF8C42DED}"/>
              </a:ext>
            </a:extLst>
          </p:cNvPr>
          <p:cNvSpPr/>
          <p:nvPr/>
        </p:nvSpPr>
        <p:spPr>
          <a:xfrm>
            <a:off x="698335" y="1491916"/>
            <a:ext cx="10629900" cy="5016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7EB79EC3-9200-4E21-96D3-860882DAFA2F}"/>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C46F98E4-6D3D-420D-B669-2E3FB45902E3}"/>
              </a:ext>
            </a:extLst>
          </p:cNvPr>
          <p:cNvSpPr/>
          <p:nvPr/>
        </p:nvSpPr>
        <p:spPr>
          <a:xfrm>
            <a:off x="898100" y="2626711"/>
            <a:ext cx="283847" cy="579521"/>
          </a:xfrm>
          <a:prstGeom prst="rightArrow">
            <a:avLst/>
          </a:prstGeom>
          <a:solidFill>
            <a:schemeClr val="bg1"/>
          </a:solidFill>
          <a:ln>
            <a:solidFill>
              <a:schemeClr val="bg1">
                <a:lumMod val="50000"/>
              </a:schemeClr>
            </a:solidFill>
          </a:ln>
          <a:effectLst>
            <a:glow rad="101600">
              <a:schemeClr val="tx1">
                <a:lumMod val="50000"/>
                <a:lumOff val="50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cxnSp>
        <p:nvCxnSpPr>
          <p:cNvPr id="14" name="Conector recto de flecha 13">
            <a:extLst>
              <a:ext uri="{FF2B5EF4-FFF2-40B4-BE49-F238E27FC236}">
                <a16:creationId xmlns:a16="http://schemas.microsoft.com/office/drawing/2014/main" id="{7C0ECD52-1108-4B8C-92AD-2515D2C6AD60}"/>
              </a:ext>
            </a:extLst>
          </p:cNvPr>
          <p:cNvCxnSpPr>
            <a:cxnSpLocks/>
          </p:cNvCxnSpPr>
          <p:nvPr/>
        </p:nvCxnSpPr>
        <p:spPr>
          <a:xfrm>
            <a:off x="1352015" y="4526213"/>
            <a:ext cx="0" cy="825910"/>
          </a:xfrm>
          <a:prstGeom prst="straightConnector1">
            <a:avLst/>
          </a:prstGeom>
          <a:ln>
            <a:solidFill>
              <a:schemeClr val="tx1">
                <a:lumMod val="95000"/>
                <a:lumOff val="5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C14402FC-86DE-463F-A8D1-4B4A57A943F5}"/>
              </a:ext>
            </a:extLst>
          </p:cNvPr>
          <p:cNvCxnSpPr>
            <a:cxnSpLocks/>
          </p:cNvCxnSpPr>
          <p:nvPr/>
        </p:nvCxnSpPr>
        <p:spPr>
          <a:xfrm>
            <a:off x="1353341" y="3604439"/>
            <a:ext cx="0" cy="877529"/>
          </a:xfrm>
          <a:prstGeom prst="straightConnector1">
            <a:avLst/>
          </a:prstGeom>
          <a:ln>
            <a:solidFill>
              <a:schemeClr val="tx1">
                <a:lumMod val="95000"/>
                <a:lumOff val="5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39C195AF-5F36-498D-A6D5-299C57D7D7B9}"/>
              </a:ext>
            </a:extLst>
          </p:cNvPr>
          <p:cNvSpPr txBox="1"/>
          <p:nvPr/>
        </p:nvSpPr>
        <p:spPr>
          <a:xfrm rot="16200000">
            <a:off x="1119082" y="4899996"/>
            <a:ext cx="476660" cy="123111"/>
          </a:xfrm>
          <a:prstGeom prst="rect">
            <a:avLst/>
          </a:prstGeom>
          <a:solidFill>
            <a:schemeClr val="bg1"/>
          </a:solidFill>
        </p:spPr>
        <p:txBody>
          <a:bodyPr wrap="none" lIns="36000" tIns="0" rIns="36000" bIns="0" rtlCol="0">
            <a:spAutoFit/>
          </a:bodyPr>
          <a:lstStyle/>
          <a:p>
            <a:r>
              <a:rPr lang="es-AR" sz="800">
                <a:effectLst>
                  <a:outerShdw blurRad="38100" dist="38100" dir="2700000" algn="tl">
                    <a:srgbClr val="000000">
                      <a:alpha val="43137"/>
                    </a:srgbClr>
                  </a:outerShdw>
                </a:effectLst>
                <a:latin typeface="Arial Narrow" panose="020B0606020202030204" pitchFamily="34" charset="0"/>
              </a:rPr>
              <a:t>INFERIOR</a:t>
            </a:r>
          </a:p>
        </p:txBody>
      </p:sp>
      <p:sp>
        <p:nvSpPr>
          <p:cNvPr id="17" name="CuadroTexto 16">
            <a:extLst>
              <a:ext uri="{FF2B5EF4-FFF2-40B4-BE49-F238E27FC236}">
                <a16:creationId xmlns:a16="http://schemas.microsoft.com/office/drawing/2014/main" id="{263F356A-C28E-4BA5-B845-228A20685476}"/>
              </a:ext>
            </a:extLst>
          </p:cNvPr>
          <p:cNvSpPr txBox="1"/>
          <p:nvPr/>
        </p:nvSpPr>
        <p:spPr>
          <a:xfrm rot="16200000">
            <a:off x="1172230" y="3988422"/>
            <a:ext cx="350023" cy="123111"/>
          </a:xfrm>
          <a:prstGeom prst="rect">
            <a:avLst/>
          </a:prstGeom>
          <a:solidFill>
            <a:schemeClr val="bg1"/>
          </a:solidFill>
        </p:spPr>
        <p:txBody>
          <a:bodyPr wrap="none" lIns="36000" tIns="0" rIns="36000" bIns="0" rtlCol="0">
            <a:spAutoFit/>
          </a:bodyPr>
          <a:lstStyle/>
          <a:p>
            <a:r>
              <a:rPr lang="es-AR" sz="800">
                <a:effectLst>
                  <a:outerShdw blurRad="38100" dist="38100" dir="2700000" algn="tl">
                    <a:srgbClr val="000000">
                      <a:alpha val="43137"/>
                    </a:srgbClr>
                  </a:outerShdw>
                </a:effectLst>
                <a:latin typeface="Arial Narrow" panose="020B0606020202030204" pitchFamily="34" charset="0"/>
              </a:rPr>
              <a:t>MEDIO</a:t>
            </a:r>
          </a:p>
        </p:txBody>
      </p:sp>
      <p:cxnSp>
        <p:nvCxnSpPr>
          <p:cNvPr id="18" name="Conector recto de flecha 17">
            <a:extLst>
              <a:ext uri="{FF2B5EF4-FFF2-40B4-BE49-F238E27FC236}">
                <a16:creationId xmlns:a16="http://schemas.microsoft.com/office/drawing/2014/main" id="{8951A879-338F-4BFF-B026-5B9DC045B194}"/>
              </a:ext>
            </a:extLst>
          </p:cNvPr>
          <p:cNvCxnSpPr>
            <a:cxnSpLocks/>
          </p:cNvCxnSpPr>
          <p:nvPr/>
        </p:nvCxnSpPr>
        <p:spPr>
          <a:xfrm>
            <a:off x="1352015" y="2364428"/>
            <a:ext cx="0" cy="1232637"/>
          </a:xfrm>
          <a:prstGeom prst="straightConnector1">
            <a:avLst/>
          </a:prstGeom>
          <a:ln>
            <a:solidFill>
              <a:schemeClr val="tx1">
                <a:lumMod val="95000"/>
                <a:lumOff val="5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ED79CE3-E380-4C78-90E1-E44EBED48789}"/>
              </a:ext>
            </a:extLst>
          </p:cNvPr>
          <p:cNvSpPr txBox="1"/>
          <p:nvPr/>
        </p:nvSpPr>
        <p:spPr>
          <a:xfrm rot="16200000">
            <a:off x="1087347" y="2940968"/>
            <a:ext cx="513529" cy="123111"/>
          </a:xfrm>
          <a:prstGeom prst="rect">
            <a:avLst/>
          </a:prstGeom>
          <a:solidFill>
            <a:schemeClr val="bg1"/>
          </a:solidFill>
        </p:spPr>
        <p:txBody>
          <a:bodyPr wrap="none" lIns="36000" tIns="0" rIns="36000" bIns="0" rtlCol="0">
            <a:spAutoFit/>
          </a:bodyPr>
          <a:lstStyle/>
          <a:p>
            <a:r>
              <a:rPr lang="es-AR" sz="800">
                <a:effectLst>
                  <a:outerShdw blurRad="38100" dist="38100" dir="2700000" algn="tl">
                    <a:srgbClr val="000000">
                      <a:alpha val="43137"/>
                    </a:srgbClr>
                  </a:outerShdw>
                </a:effectLst>
                <a:latin typeface="Arial Narrow" panose="020B0606020202030204" pitchFamily="34" charset="0"/>
              </a:rPr>
              <a:t>SUPERIOR</a:t>
            </a:r>
          </a:p>
        </p:txBody>
      </p:sp>
      <p:pic>
        <p:nvPicPr>
          <p:cNvPr id="23" name="Imagen 22">
            <a:extLst>
              <a:ext uri="{FF2B5EF4-FFF2-40B4-BE49-F238E27FC236}">
                <a16:creationId xmlns:a16="http://schemas.microsoft.com/office/drawing/2014/main" id="{E2A5E63A-E550-4566-A3F2-3E5A7A16DD1D}"/>
              </a:ext>
            </a:extLst>
          </p:cNvPr>
          <p:cNvPicPr>
            <a:picLocks noChangeAspect="1"/>
          </p:cNvPicPr>
          <p:nvPr/>
        </p:nvPicPr>
        <p:blipFill>
          <a:blip r:embed="rId3"/>
          <a:stretch>
            <a:fillRect/>
          </a:stretch>
        </p:blipFill>
        <p:spPr>
          <a:xfrm>
            <a:off x="1403267" y="1683033"/>
            <a:ext cx="9581101" cy="3914626"/>
          </a:xfrm>
          <a:prstGeom prst="rect">
            <a:avLst/>
          </a:prstGeom>
        </p:spPr>
      </p:pic>
      <p:sp>
        <p:nvSpPr>
          <p:cNvPr id="4103" name="Rectángulo 4102">
            <a:extLst>
              <a:ext uri="{FF2B5EF4-FFF2-40B4-BE49-F238E27FC236}">
                <a16:creationId xmlns:a16="http://schemas.microsoft.com/office/drawing/2014/main" id="{E3108F20-780E-453F-913E-689E345D8342}"/>
              </a:ext>
            </a:extLst>
          </p:cNvPr>
          <p:cNvSpPr/>
          <p:nvPr/>
        </p:nvSpPr>
        <p:spPr>
          <a:xfrm>
            <a:off x="1442393" y="5672450"/>
            <a:ext cx="9314120" cy="432298"/>
          </a:xfrm>
          <a:custGeom>
            <a:avLst/>
            <a:gdLst>
              <a:gd name="connsiteX0" fmla="*/ 0 w 9300690"/>
              <a:gd name="connsiteY0" fmla="*/ 0 h 432298"/>
              <a:gd name="connsiteX1" fmla="*/ 9300690 w 9300690"/>
              <a:gd name="connsiteY1" fmla="*/ 0 h 432298"/>
              <a:gd name="connsiteX2" fmla="*/ 9300690 w 9300690"/>
              <a:gd name="connsiteY2" fmla="*/ 432298 h 432298"/>
              <a:gd name="connsiteX3" fmla="*/ 0 w 9300690"/>
              <a:gd name="connsiteY3" fmla="*/ 432298 h 432298"/>
              <a:gd name="connsiteX4" fmla="*/ 0 w 9300690"/>
              <a:gd name="connsiteY4" fmla="*/ 0 h 432298"/>
              <a:gd name="connsiteX0" fmla="*/ 13430 w 9314120"/>
              <a:gd name="connsiteY0" fmla="*/ 0 h 432298"/>
              <a:gd name="connsiteX1" fmla="*/ 9314120 w 9314120"/>
              <a:gd name="connsiteY1" fmla="*/ 0 h 432298"/>
              <a:gd name="connsiteX2" fmla="*/ 9314120 w 9314120"/>
              <a:gd name="connsiteY2" fmla="*/ 432298 h 432298"/>
              <a:gd name="connsiteX3" fmla="*/ 13430 w 9314120"/>
              <a:gd name="connsiteY3" fmla="*/ 432298 h 432298"/>
              <a:gd name="connsiteX4" fmla="*/ 0 w 9314120"/>
              <a:gd name="connsiteY4" fmla="*/ 177116 h 432298"/>
              <a:gd name="connsiteX5" fmla="*/ 13430 w 9314120"/>
              <a:gd name="connsiteY5" fmla="*/ 0 h 432298"/>
              <a:gd name="connsiteX0" fmla="*/ 0 w 9314120"/>
              <a:gd name="connsiteY0" fmla="*/ 177116 h 432298"/>
              <a:gd name="connsiteX1" fmla="*/ 9314120 w 9314120"/>
              <a:gd name="connsiteY1" fmla="*/ 0 h 432298"/>
              <a:gd name="connsiteX2" fmla="*/ 9314120 w 9314120"/>
              <a:gd name="connsiteY2" fmla="*/ 432298 h 432298"/>
              <a:gd name="connsiteX3" fmla="*/ 13430 w 9314120"/>
              <a:gd name="connsiteY3" fmla="*/ 432298 h 432298"/>
              <a:gd name="connsiteX4" fmla="*/ 0 w 9314120"/>
              <a:gd name="connsiteY4" fmla="*/ 177116 h 432298"/>
              <a:gd name="connsiteX0" fmla="*/ 0 w 9314120"/>
              <a:gd name="connsiteY0" fmla="*/ 390289 h 432298"/>
              <a:gd name="connsiteX1" fmla="*/ 9314120 w 9314120"/>
              <a:gd name="connsiteY1" fmla="*/ 0 h 432298"/>
              <a:gd name="connsiteX2" fmla="*/ 9314120 w 9314120"/>
              <a:gd name="connsiteY2" fmla="*/ 432298 h 432298"/>
              <a:gd name="connsiteX3" fmla="*/ 13430 w 9314120"/>
              <a:gd name="connsiteY3" fmla="*/ 432298 h 432298"/>
              <a:gd name="connsiteX4" fmla="*/ 0 w 9314120"/>
              <a:gd name="connsiteY4" fmla="*/ 390289 h 43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120" h="432298">
                <a:moveTo>
                  <a:pt x="0" y="390289"/>
                </a:moveTo>
                <a:lnTo>
                  <a:pt x="9314120" y="0"/>
                </a:lnTo>
                <a:lnTo>
                  <a:pt x="9314120" y="432298"/>
                </a:lnTo>
                <a:lnTo>
                  <a:pt x="13430" y="432298"/>
                </a:lnTo>
                <a:lnTo>
                  <a:pt x="0" y="390289"/>
                </a:lnTo>
                <a:close/>
              </a:path>
            </a:pathLst>
          </a:custGeom>
          <a:gradFill flip="none" rotWithShape="1">
            <a:gsLst>
              <a:gs pos="0">
                <a:schemeClr val="bg1">
                  <a:lumMod val="50000"/>
                </a:schemeClr>
              </a:gs>
              <a:gs pos="39000">
                <a:srgbClr val="FFFFCC"/>
              </a:gs>
              <a:gs pos="100000">
                <a:srgbClr val="FFFF00"/>
              </a:gs>
            </a:gsLst>
            <a:lin ang="0" scaled="1"/>
            <a:tileRect/>
          </a:gra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8" name="Gráfico 27">
            <a:extLst>
              <a:ext uri="{FF2B5EF4-FFF2-40B4-BE49-F238E27FC236}">
                <a16:creationId xmlns:a16="http://schemas.microsoft.com/office/drawing/2014/main" id="{6C2E1DDD-CCB4-486D-A0C1-77A68415B26B}"/>
              </a:ext>
            </a:extLst>
          </p:cNvPr>
          <p:cNvGraphicFramePr>
            <a:graphicFrameLocks/>
          </p:cNvGraphicFramePr>
          <p:nvPr>
            <p:extLst>
              <p:ext uri="{D42A27DB-BD31-4B8C-83A1-F6EECF244321}">
                <p14:modId xmlns:p14="http://schemas.microsoft.com/office/powerpoint/2010/main" val="1736073839"/>
              </p:ext>
            </p:extLst>
          </p:nvPr>
        </p:nvGraphicFramePr>
        <p:xfrm>
          <a:off x="8205538" y="5269838"/>
          <a:ext cx="2959767" cy="1316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áfico 28">
            <a:extLst>
              <a:ext uri="{FF2B5EF4-FFF2-40B4-BE49-F238E27FC236}">
                <a16:creationId xmlns:a16="http://schemas.microsoft.com/office/drawing/2014/main" id="{EB28898A-540E-4D5D-8C29-BFE55A6F6C82}"/>
              </a:ext>
            </a:extLst>
          </p:cNvPr>
          <p:cNvGraphicFramePr>
            <a:graphicFrameLocks/>
          </p:cNvGraphicFramePr>
          <p:nvPr>
            <p:extLst>
              <p:ext uri="{D42A27DB-BD31-4B8C-83A1-F6EECF244321}">
                <p14:modId xmlns:p14="http://schemas.microsoft.com/office/powerpoint/2010/main" val="4254139932"/>
              </p:ext>
            </p:extLst>
          </p:nvPr>
        </p:nvGraphicFramePr>
        <p:xfrm>
          <a:off x="3591677" y="5245775"/>
          <a:ext cx="3146007" cy="131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8A33DF58-27E0-461F-8E44-053AD68CE5BE}"/>
              </a:ext>
            </a:extLst>
          </p:cNvPr>
          <p:cNvSpPr txBox="1"/>
          <p:nvPr/>
        </p:nvSpPr>
        <p:spPr>
          <a:xfrm>
            <a:off x="6689558" y="5799221"/>
            <a:ext cx="1988814" cy="307777"/>
          </a:xfrm>
          <a:prstGeom prst="rect">
            <a:avLst/>
          </a:prstGeom>
          <a:noFill/>
        </p:spPr>
        <p:txBody>
          <a:bodyPr wrap="none" rtlCol="0">
            <a:spAutoFit/>
          </a:bodyPr>
          <a:lstStyle/>
          <a:p>
            <a:r>
              <a:rPr lang="es-AR" sz="1400"/>
              <a:t>PORCENTAJE DE ARENAS</a:t>
            </a:r>
          </a:p>
        </p:txBody>
      </p:sp>
      <p:sp>
        <p:nvSpPr>
          <p:cNvPr id="30" name="CuadroTexto 29">
            <a:extLst>
              <a:ext uri="{FF2B5EF4-FFF2-40B4-BE49-F238E27FC236}">
                <a16:creationId xmlns:a16="http://schemas.microsoft.com/office/drawing/2014/main" id="{FC6A0BFE-472F-4B3E-98AA-A83E721A7F8A}"/>
              </a:ext>
            </a:extLst>
          </p:cNvPr>
          <p:cNvSpPr txBox="1"/>
          <p:nvPr/>
        </p:nvSpPr>
        <p:spPr>
          <a:xfrm>
            <a:off x="1259307" y="6083969"/>
            <a:ext cx="348172" cy="307777"/>
          </a:xfrm>
          <a:prstGeom prst="rect">
            <a:avLst/>
          </a:prstGeom>
          <a:noFill/>
        </p:spPr>
        <p:txBody>
          <a:bodyPr wrap="none" rtlCol="0">
            <a:spAutoFit/>
          </a:bodyPr>
          <a:lstStyle/>
          <a:p>
            <a:r>
              <a:rPr lang="es-AR" sz="1400"/>
              <a:t>(-)</a:t>
            </a:r>
          </a:p>
        </p:txBody>
      </p:sp>
      <p:sp>
        <p:nvSpPr>
          <p:cNvPr id="31" name="CuadroTexto 30">
            <a:extLst>
              <a:ext uri="{FF2B5EF4-FFF2-40B4-BE49-F238E27FC236}">
                <a16:creationId xmlns:a16="http://schemas.microsoft.com/office/drawing/2014/main" id="{F2EA0419-4294-43A2-904C-1472CD5CCE68}"/>
              </a:ext>
            </a:extLst>
          </p:cNvPr>
          <p:cNvSpPr txBox="1"/>
          <p:nvPr/>
        </p:nvSpPr>
        <p:spPr>
          <a:xfrm>
            <a:off x="10555707" y="6067926"/>
            <a:ext cx="383438" cy="307777"/>
          </a:xfrm>
          <a:prstGeom prst="rect">
            <a:avLst/>
          </a:prstGeom>
          <a:noFill/>
        </p:spPr>
        <p:txBody>
          <a:bodyPr wrap="none" rtlCol="0">
            <a:spAutoFit/>
          </a:bodyPr>
          <a:lstStyle/>
          <a:p>
            <a:r>
              <a:rPr lang="es-AR" sz="1400"/>
              <a:t>(+)</a:t>
            </a:r>
          </a:p>
        </p:txBody>
      </p:sp>
      <p:grpSp>
        <p:nvGrpSpPr>
          <p:cNvPr id="32" name="Grupo 31">
            <a:extLst>
              <a:ext uri="{FF2B5EF4-FFF2-40B4-BE49-F238E27FC236}">
                <a16:creationId xmlns:a16="http://schemas.microsoft.com/office/drawing/2014/main" id="{14045621-56F1-4CF1-8596-0EB26F9BBEB4}"/>
              </a:ext>
            </a:extLst>
          </p:cNvPr>
          <p:cNvGrpSpPr/>
          <p:nvPr/>
        </p:nvGrpSpPr>
        <p:grpSpPr>
          <a:xfrm>
            <a:off x="167837" y="1022186"/>
            <a:ext cx="8809542" cy="408404"/>
            <a:chOff x="339900" y="1308892"/>
            <a:chExt cx="6407984" cy="408404"/>
          </a:xfrm>
        </p:grpSpPr>
        <p:sp>
          <p:nvSpPr>
            <p:cNvPr id="33" name="Rectángulo 32">
              <a:extLst>
                <a:ext uri="{FF2B5EF4-FFF2-40B4-BE49-F238E27FC236}">
                  <a16:creationId xmlns:a16="http://schemas.microsoft.com/office/drawing/2014/main" id="{48C980AE-7A71-4D6A-8021-7C557B4D6CA7}"/>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4" name="CuadroTexto 33">
              <a:extLst>
                <a:ext uri="{FF2B5EF4-FFF2-40B4-BE49-F238E27FC236}">
                  <a16:creationId xmlns:a16="http://schemas.microsoft.com/office/drawing/2014/main" id="{B5F11D62-C02C-4566-A341-3172CFC22A1A}"/>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Modelo Geológico Esquemático Conceptual</a:t>
              </a:r>
            </a:p>
          </p:txBody>
        </p:sp>
      </p:grpSp>
      <p:sp>
        <p:nvSpPr>
          <p:cNvPr id="35" name="CuadroTexto 34">
            <a:extLst>
              <a:ext uri="{FF2B5EF4-FFF2-40B4-BE49-F238E27FC236}">
                <a16:creationId xmlns:a16="http://schemas.microsoft.com/office/drawing/2014/main" id="{231FBE18-51D1-4EA0-A741-55C523564B86}"/>
              </a:ext>
            </a:extLst>
          </p:cNvPr>
          <p:cNvSpPr txBox="1"/>
          <p:nvPr/>
        </p:nvSpPr>
        <p:spPr>
          <a:xfrm>
            <a:off x="9195543" y="5705131"/>
            <a:ext cx="535724" cy="307777"/>
          </a:xfrm>
          <a:prstGeom prst="rect">
            <a:avLst/>
          </a:prstGeom>
          <a:noFill/>
        </p:spPr>
        <p:txBody>
          <a:bodyPr wrap="none" rtlCol="0">
            <a:spAutoFit/>
          </a:bodyPr>
          <a:lstStyle/>
          <a:p>
            <a:r>
              <a:rPr lang="es-AR" sz="1400"/>
              <a:t>67 %</a:t>
            </a:r>
          </a:p>
        </p:txBody>
      </p:sp>
      <p:sp>
        <p:nvSpPr>
          <p:cNvPr id="36" name="CuadroTexto 35">
            <a:extLst>
              <a:ext uri="{FF2B5EF4-FFF2-40B4-BE49-F238E27FC236}">
                <a16:creationId xmlns:a16="http://schemas.microsoft.com/office/drawing/2014/main" id="{438B8256-F536-43F7-9DAD-FB7561A055E8}"/>
              </a:ext>
            </a:extLst>
          </p:cNvPr>
          <p:cNvSpPr txBox="1"/>
          <p:nvPr/>
        </p:nvSpPr>
        <p:spPr>
          <a:xfrm>
            <a:off x="4640770" y="5603089"/>
            <a:ext cx="535724" cy="307777"/>
          </a:xfrm>
          <a:prstGeom prst="rect">
            <a:avLst/>
          </a:prstGeom>
          <a:noFill/>
        </p:spPr>
        <p:txBody>
          <a:bodyPr wrap="none" rtlCol="0">
            <a:spAutoFit/>
          </a:bodyPr>
          <a:lstStyle/>
          <a:p>
            <a:r>
              <a:rPr lang="es-AR" sz="1400"/>
              <a:t>58 %</a:t>
            </a:r>
          </a:p>
        </p:txBody>
      </p:sp>
      <p:sp>
        <p:nvSpPr>
          <p:cNvPr id="7" name="Rectángulo 6">
            <a:extLst>
              <a:ext uri="{FF2B5EF4-FFF2-40B4-BE49-F238E27FC236}">
                <a16:creationId xmlns:a16="http://schemas.microsoft.com/office/drawing/2014/main" id="{2BC7CE65-9679-42E5-94FB-DF258F05FA1E}"/>
              </a:ext>
            </a:extLst>
          </p:cNvPr>
          <p:cNvSpPr/>
          <p:nvPr/>
        </p:nvSpPr>
        <p:spPr>
          <a:xfrm>
            <a:off x="5812403" y="6281530"/>
            <a:ext cx="190832" cy="954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ángulo 36">
            <a:extLst>
              <a:ext uri="{FF2B5EF4-FFF2-40B4-BE49-F238E27FC236}">
                <a16:creationId xmlns:a16="http://schemas.microsoft.com/office/drawing/2014/main" id="{F4951EB2-7288-483A-B0E8-CA0E3247F328}"/>
              </a:ext>
            </a:extLst>
          </p:cNvPr>
          <p:cNvSpPr/>
          <p:nvPr/>
        </p:nvSpPr>
        <p:spPr>
          <a:xfrm>
            <a:off x="7012312" y="6283460"/>
            <a:ext cx="190832" cy="95416"/>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CuadroTexto 37">
            <a:extLst>
              <a:ext uri="{FF2B5EF4-FFF2-40B4-BE49-F238E27FC236}">
                <a16:creationId xmlns:a16="http://schemas.microsoft.com/office/drawing/2014/main" id="{623AAE7B-C571-4D89-8788-26FF0F3F9FC1}"/>
              </a:ext>
            </a:extLst>
          </p:cNvPr>
          <p:cNvSpPr txBox="1"/>
          <p:nvPr/>
        </p:nvSpPr>
        <p:spPr>
          <a:xfrm>
            <a:off x="5962213" y="6204007"/>
            <a:ext cx="595035" cy="246221"/>
          </a:xfrm>
          <a:prstGeom prst="rect">
            <a:avLst/>
          </a:prstGeom>
          <a:noFill/>
        </p:spPr>
        <p:txBody>
          <a:bodyPr wrap="none" rtlCol="0">
            <a:spAutoFit/>
          </a:bodyPr>
          <a:lstStyle/>
          <a:p>
            <a:r>
              <a:rPr lang="es-AR" sz="1000"/>
              <a:t>PELITAS</a:t>
            </a:r>
          </a:p>
        </p:txBody>
      </p:sp>
      <p:sp>
        <p:nvSpPr>
          <p:cNvPr id="39" name="CuadroTexto 38">
            <a:extLst>
              <a:ext uri="{FF2B5EF4-FFF2-40B4-BE49-F238E27FC236}">
                <a16:creationId xmlns:a16="http://schemas.microsoft.com/office/drawing/2014/main" id="{BB94BEB9-B575-4553-B56C-FDB1240ED4A1}"/>
              </a:ext>
            </a:extLst>
          </p:cNvPr>
          <p:cNvSpPr txBox="1"/>
          <p:nvPr/>
        </p:nvSpPr>
        <p:spPr>
          <a:xfrm>
            <a:off x="7156335" y="6200148"/>
            <a:ext cx="766557" cy="246221"/>
          </a:xfrm>
          <a:prstGeom prst="rect">
            <a:avLst/>
          </a:prstGeom>
          <a:noFill/>
        </p:spPr>
        <p:txBody>
          <a:bodyPr wrap="none" rtlCol="0">
            <a:spAutoFit/>
          </a:bodyPr>
          <a:lstStyle/>
          <a:p>
            <a:r>
              <a:rPr lang="es-AR" sz="1000"/>
              <a:t>ARENISCAS</a:t>
            </a:r>
          </a:p>
        </p:txBody>
      </p:sp>
      <p:sp>
        <p:nvSpPr>
          <p:cNvPr id="3" name="CuadroTexto 2">
            <a:extLst>
              <a:ext uri="{FF2B5EF4-FFF2-40B4-BE49-F238E27FC236}">
                <a16:creationId xmlns:a16="http://schemas.microsoft.com/office/drawing/2014/main" id="{CC2F1121-8291-4972-93F5-1A873BA95DF1}"/>
              </a:ext>
            </a:extLst>
          </p:cNvPr>
          <p:cNvSpPr txBox="1"/>
          <p:nvPr/>
        </p:nvSpPr>
        <p:spPr>
          <a:xfrm>
            <a:off x="10528001" y="1651126"/>
            <a:ext cx="274434" cy="307777"/>
          </a:xfrm>
          <a:prstGeom prst="rect">
            <a:avLst/>
          </a:prstGeom>
          <a:noFill/>
        </p:spPr>
        <p:txBody>
          <a:bodyPr wrap="none" rtlCol="0">
            <a:spAutoFit/>
          </a:bodyPr>
          <a:lstStyle/>
          <a:p>
            <a:r>
              <a:rPr lang="es-AR" sz="1400" b="1" dirty="0">
                <a:latin typeface="Arial Narrow" panose="020B0606020202030204" pitchFamily="34" charset="0"/>
              </a:rPr>
              <a:t>?</a:t>
            </a:r>
          </a:p>
        </p:txBody>
      </p:sp>
    </p:spTree>
    <p:extLst>
      <p:ext uri="{BB962C8B-B14F-4D97-AF65-F5344CB8AC3E}">
        <p14:creationId xmlns:p14="http://schemas.microsoft.com/office/powerpoint/2010/main" val="260601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48F375DB-1166-77C4-65D5-74C98401B9FE}"/>
              </a:ext>
            </a:extLst>
          </p:cNvPr>
          <p:cNvSpPr/>
          <p:nvPr/>
        </p:nvSpPr>
        <p:spPr>
          <a:xfrm>
            <a:off x="245874" y="1260341"/>
            <a:ext cx="11514722"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6" name="Grupo 5">
            <a:extLst>
              <a:ext uri="{FF2B5EF4-FFF2-40B4-BE49-F238E27FC236}">
                <a16:creationId xmlns:a16="http://schemas.microsoft.com/office/drawing/2014/main" id="{3C2A6D0C-55E0-1D61-3A11-58676DBDE296}"/>
              </a:ext>
            </a:extLst>
          </p:cNvPr>
          <p:cNvGrpSpPr/>
          <p:nvPr/>
        </p:nvGrpSpPr>
        <p:grpSpPr>
          <a:xfrm>
            <a:off x="167837" y="1022186"/>
            <a:ext cx="8809542" cy="408404"/>
            <a:chOff x="339900" y="1308892"/>
            <a:chExt cx="6407984" cy="408404"/>
          </a:xfrm>
        </p:grpSpPr>
        <p:sp>
          <p:nvSpPr>
            <p:cNvPr id="8" name="Rectángulo 7">
              <a:extLst>
                <a:ext uri="{FF2B5EF4-FFF2-40B4-BE49-F238E27FC236}">
                  <a16:creationId xmlns:a16="http://schemas.microsoft.com/office/drawing/2014/main" id="{261C448A-E966-6913-7833-79E354DF60AF}"/>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9" name="CuadroTexto 8">
              <a:extLst>
                <a:ext uri="{FF2B5EF4-FFF2-40B4-BE49-F238E27FC236}">
                  <a16:creationId xmlns:a16="http://schemas.microsoft.com/office/drawing/2014/main" id="{CA57FE49-45FA-C696-317E-05B3758805E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Conclusiones</a:t>
              </a:r>
            </a:p>
          </p:txBody>
        </p:sp>
      </p:grpSp>
      <p:sp>
        <p:nvSpPr>
          <p:cNvPr id="4" name="Rectángulo 3">
            <a:extLst>
              <a:ext uri="{FF2B5EF4-FFF2-40B4-BE49-F238E27FC236}">
                <a16:creationId xmlns:a16="http://schemas.microsoft.com/office/drawing/2014/main" id="{E81707A8-F237-4FD5-A80D-437D2BA3CB06}"/>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2FF9310E-875A-4D07-BA11-F9AD3F58A501}"/>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042EBC8C-B98E-415B-8614-028B4BA5EC12}"/>
              </a:ext>
            </a:extLst>
          </p:cNvPr>
          <p:cNvSpPr txBox="1"/>
          <p:nvPr/>
        </p:nvSpPr>
        <p:spPr>
          <a:xfrm>
            <a:off x="637675" y="2213812"/>
            <a:ext cx="11129211" cy="3170099"/>
          </a:xfrm>
          <a:prstGeom prst="rect">
            <a:avLst/>
          </a:prstGeom>
          <a:noFill/>
        </p:spPr>
        <p:txBody>
          <a:bodyPr wrap="square">
            <a:spAutoFit/>
          </a:bodyPr>
          <a:lstStyle/>
          <a:p>
            <a:pPr marL="285750" indent="-285750">
              <a:buFont typeface="Wingdings" panose="05000000000000000000" pitchFamily="2" charset="2"/>
              <a:buChar char="ü"/>
            </a:pPr>
            <a:r>
              <a:rPr lang="es-AR" sz="2000" b="0" i="0">
                <a:solidFill>
                  <a:srgbClr val="000000"/>
                </a:solidFill>
                <a:effectLst/>
              </a:rPr>
              <a:t>Los niveles productivos de </a:t>
            </a:r>
            <a:r>
              <a:rPr lang="es-AR" sz="2000" b="0" i="0" err="1">
                <a:solidFill>
                  <a:srgbClr val="000000"/>
                </a:solidFill>
                <a:effectLst/>
              </a:rPr>
              <a:t>CMoE</a:t>
            </a:r>
            <a:r>
              <a:rPr lang="es-AR" sz="2000" b="0" i="0">
                <a:solidFill>
                  <a:srgbClr val="000000"/>
                </a:solidFill>
                <a:effectLst/>
              </a:rPr>
              <a:t> no resultan estrechamente análogos al yacimiento contiguo</a:t>
            </a:r>
          </a:p>
          <a:p>
            <a:pPr marL="285750" indent="-285750">
              <a:buFont typeface="Wingdings" panose="05000000000000000000" pitchFamily="2" charset="2"/>
              <a:buChar char="ü"/>
            </a:pPr>
            <a:endParaRPr lang="es-AR" sz="2000" b="0" i="0">
              <a:solidFill>
                <a:srgbClr val="000000"/>
              </a:solidFill>
              <a:effectLst/>
            </a:endParaRPr>
          </a:p>
          <a:p>
            <a:pPr marL="914400" lvl="1" indent="-457200">
              <a:buFont typeface="Arial" panose="020B0604020202020204" pitchFamily="34" charset="0"/>
              <a:buChar char="•"/>
            </a:pPr>
            <a:r>
              <a:rPr lang="es-AR" sz="2000">
                <a:solidFill>
                  <a:srgbClr val="000000"/>
                </a:solidFill>
              </a:rPr>
              <a:t>M</a:t>
            </a:r>
            <a:r>
              <a:rPr lang="es-AR" sz="2000" b="0" i="0">
                <a:solidFill>
                  <a:srgbClr val="000000"/>
                </a:solidFill>
                <a:effectLst/>
              </a:rPr>
              <a:t>enor desarrollo de cuerpos arenosos. </a:t>
            </a:r>
          </a:p>
          <a:p>
            <a:pPr marL="914400" lvl="1" indent="-457200">
              <a:buFont typeface="Arial" panose="020B0604020202020204" pitchFamily="34" charset="0"/>
              <a:buChar char="•"/>
            </a:pPr>
            <a:r>
              <a:rPr lang="es-AR" sz="2000" b="0" i="0">
                <a:solidFill>
                  <a:srgbClr val="000000"/>
                </a:solidFill>
                <a:effectLst/>
              </a:rPr>
              <a:t>Diferentes propiedades petrofísicas a las esperadas.</a:t>
            </a:r>
            <a:endParaRPr lang="es-AR" sz="2000" b="0" i="0">
              <a:effectLst/>
            </a:endParaRPr>
          </a:p>
          <a:p>
            <a:pPr marL="914400" lvl="1" indent="-457200">
              <a:buFont typeface="Arial" panose="020B0604020202020204" pitchFamily="34" charset="0"/>
              <a:buChar char="•"/>
            </a:pPr>
            <a:r>
              <a:rPr lang="es-AR" sz="2000" b="0" i="0">
                <a:solidFill>
                  <a:srgbClr val="000000"/>
                </a:solidFill>
                <a:effectLst/>
              </a:rPr>
              <a:t>Menor continuidad lateral.</a:t>
            </a:r>
          </a:p>
          <a:p>
            <a:pPr marL="285750" indent="-285750">
              <a:buFont typeface="Wingdings" panose="05000000000000000000" pitchFamily="2" charset="2"/>
              <a:buChar char="ü"/>
            </a:pPr>
            <a:endParaRPr lang="es-AR" sz="2000"/>
          </a:p>
          <a:p>
            <a:pPr marL="285750" indent="-285750">
              <a:buFont typeface="Wingdings" panose="05000000000000000000" pitchFamily="2" charset="2"/>
              <a:buChar char="ü"/>
            </a:pPr>
            <a:endParaRPr lang="es-AR" sz="2000"/>
          </a:p>
          <a:p>
            <a:pPr marL="285750" indent="-285750">
              <a:buFont typeface="Wingdings" panose="05000000000000000000" pitchFamily="2" charset="2"/>
              <a:buChar char="ü"/>
            </a:pPr>
            <a:r>
              <a:rPr lang="es-AR" sz="2000" b="0" i="0">
                <a:solidFill>
                  <a:srgbClr val="000000"/>
                </a:solidFill>
                <a:effectLst/>
              </a:rPr>
              <a:t>La producción de arenas </a:t>
            </a:r>
            <a:r>
              <a:rPr lang="es-AR" sz="2000">
                <a:solidFill>
                  <a:srgbClr val="000000"/>
                </a:solidFill>
              </a:rPr>
              <a:t>resulto </a:t>
            </a:r>
            <a:r>
              <a:rPr lang="es-AR" sz="2000" b="0" i="0">
                <a:solidFill>
                  <a:srgbClr val="000000"/>
                </a:solidFill>
                <a:effectLst/>
              </a:rPr>
              <a:t>sustancialmente menor, como consecuencia del menor espesor, desarrollo y friabilidad de los cuerpos; disminuyendo la creación de los </a:t>
            </a:r>
            <a:r>
              <a:rPr lang="es-AR" sz="2000" b="0" i="0" err="1">
                <a:solidFill>
                  <a:srgbClr val="000000"/>
                </a:solidFill>
                <a:effectLst/>
              </a:rPr>
              <a:t>worm-holes</a:t>
            </a:r>
            <a:r>
              <a:rPr lang="es-AR" sz="2000" b="0" i="0">
                <a:solidFill>
                  <a:srgbClr val="000000"/>
                </a:solidFill>
                <a:effectLst/>
              </a:rPr>
              <a:t> durante los ensayos.</a:t>
            </a:r>
          </a:p>
        </p:txBody>
      </p:sp>
    </p:spTree>
    <p:extLst>
      <p:ext uri="{BB962C8B-B14F-4D97-AF65-F5344CB8AC3E}">
        <p14:creationId xmlns:p14="http://schemas.microsoft.com/office/powerpoint/2010/main" val="1612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67F99C7-4A64-47D7-B718-69BB767B6E3B}"/>
              </a:ext>
            </a:extLst>
          </p:cNvPr>
          <p:cNvSpPr/>
          <p:nvPr/>
        </p:nvSpPr>
        <p:spPr>
          <a:xfrm>
            <a:off x="10538691" y="66005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Flecha: pentágono 1">
            <a:extLst>
              <a:ext uri="{FF2B5EF4-FFF2-40B4-BE49-F238E27FC236}">
                <a16:creationId xmlns:a16="http://schemas.microsoft.com/office/drawing/2014/main" id="{3CF747B0-8ED2-6D75-87BE-6E7367461177}"/>
              </a:ext>
            </a:extLst>
          </p:cNvPr>
          <p:cNvSpPr/>
          <p:nvPr/>
        </p:nvSpPr>
        <p:spPr>
          <a:xfrm>
            <a:off x="245874" y="1260341"/>
            <a:ext cx="11514722"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6" name="CuadroTexto 5">
            <a:extLst>
              <a:ext uri="{FF2B5EF4-FFF2-40B4-BE49-F238E27FC236}">
                <a16:creationId xmlns:a16="http://schemas.microsoft.com/office/drawing/2014/main" id="{700A9B5C-707F-4D0D-B308-45557B90372B}"/>
              </a:ext>
            </a:extLst>
          </p:cNvPr>
          <p:cNvSpPr txBox="1"/>
          <p:nvPr/>
        </p:nvSpPr>
        <p:spPr>
          <a:xfrm>
            <a:off x="501315" y="1668745"/>
            <a:ext cx="11189369" cy="4247317"/>
          </a:xfrm>
          <a:prstGeom prst="rect">
            <a:avLst/>
          </a:prstGeom>
          <a:noFill/>
        </p:spPr>
        <p:txBody>
          <a:bodyPr wrap="square">
            <a:spAutoFit/>
          </a:bodyPr>
          <a:lstStyle/>
          <a:p>
            <a:pPr algn="just" rtl="0" fontAlgn="base">
              <a:buFont typeface="Arial" panose="020B0604020202020204" pitchFamily="34" charset="0"/>
              <a:buChar char="•"/>
            </a:pPr>
            <a:r>
              <a:rPr lang="es-AR" b="0" i="0">
                <a:solidFill>
                  <a:srgbClr val="000000"/>
                </a:solidFill>
                <a:effectLst/>
              </a:rPr>
              <a:t>Las estimulaciones más eficaces son las generadas por agua a alto caudal, descartándose las estimulaciones matriciales químicas (ácido/solvente) y estimulaciones con agua a bajo caudal. </a:t>
            </a:r>
          </a:p>
          <a:p>
            <a:pPr algn="just" rtl="0" fontAlgn="base">
              <a:buFont typeface="Arial" panose="020B0604020202020204" pitchFamily="34" charset="0"/>
              <a:buChar char="•"/>
            </a:pPr>
            <a:endParaRPr lang="es-AR" b="0" i="0">
              <a:solidFill>
                <a:srgbClr val="000000"/>
              </a:solidFill>
              <a:effectLst/>
            </a:endParaRPr>
          </a:p>
          <a:p>
            <a:pPr algn="just" rtl="0" fontAlgn="base">
              <a:buFont typeface="Arial" panose="020B0604020202020204" pitchFamily="34" charset="0"/>
              <a:buChar char="•"/>
            </a:pPr>
            <a:r>
              <a:rPr lang="es-AR" b="0" i="0">
                <a:solidFill>
                  <a:srgbClr val="000000"/>
                </a:solidFill>
                <a:effectLst/>
              </a:rPr>
              <a:t>Los punzados del tipo Big-</a:t>
            </a:r>
            <a:r>
              <a:rPr lang="es-AR" b="0" i="0" err="1">
                <a:solidFill>
                  <a:srgbClr val="000000"/>
                </a:solidFill>
                <a:effectLst/>
              </a:rPr>
              <a:t>Hole</a:t>
            </a:r>
            <a:r>
              <a:rPr lang="es-AR" b="0" i="0">
                <a:solidFill>
                  <a:srgbClr val="000000"/>
                </a:solidFill>
                <a:effectLst/>
              </a:rPr>
              <a:t> no generaron mejoras sustanciales, por lo que son descartados, y se emplearán punzados convencionales de alta penetración en futuras campañas. </a:t>
            </a:r>
          </a:p>
          <a:p>
            <a:pPr algn="just" rtl="0" fontAlgn="base">
              <a:buFont typeface="Arial" panose="020B0604020202020204" pitchFamily="34" charset="0"/>
              <a:buChar char="•"/>
            </a:pPr>
            <a:endParaRPr lang="es-AR" b="0" i="0">
              <a:solidFill>
                <a:srgbClr val="000000"/>
              </a:solidFill>
              <a:effectLst/>
            </a:endParaRPr>
          </a:p>
          <a:p>
            <a:pPr algn="just" rtl="0" fontAlgn="base">
              <a:buFont typeface="Arial" panose="020B0604020202020204" pitchFamily="34" charset="0"/>
              <a:buChar char="•"/>
            </a:pPr>
            <a:r>
              <a:rPr lang="es-AR" b="0" i="0">
                <a:solidFill>
                  <a:srgbClr val="000000"/>
                </a:solidFill>
                <a:effectLst/>
              </a:rPr>
              <a:t>Se observó que los ensayos con copa arenera lograron mayor aporte de arena que los ensayos con PTS. Por este motivo la PTS en futuras campañas sólo se llevaría de segunda opción en caso de que el aporte de líquidos del pozo sea importante y sostenido y que la producción de arena supere un porcentaje mayor al que pueda manejar la copa. </a:t>
            </a:r>
          </a:p>
          <a:p>
            <a:pPr algn="just" rtl="0" fontAlgn="base">
              <a:buFont typeface="Arial" panose="020B0604020202020204" pitchFamily="34" charset="0"/>
              <a:buChar char="•"/>
            </a:pPr>
            <a:endParaRPr lang="es-AR" b="0" i="0">
              <a:solidFill>
                <a:srgbClr val="000000"/>
              </a:solidFill>
              <a:effectLst/>
            </a:endParaRPr>
          </a:p>
          <a:p>
            <a:pPr algn="just" rtl="0" fontAlgn="base">
              <a:buFont typeface="Arial" panose="020B0604020202020204" pitchFamily="34" charset="0"/>
              <a:buChar char="•"/>
            </a:pPr>
            <a:r>
              <a:rPr lang="es-AR" b="0" i="0">
                <a:solidFill>
                  <a:srgbClr val="000000"/>
                </a:solidFill>
                <a:effectLst/>
              </a:rPr>
              <a:t>La configuración que mejores resultados obtuvo, en los casos que se pudo usar la PTS en forma óptima, fue con </a:t>
            </a:r>
            <a:r>
              <a:rPr lang="es-AR" b="0" i="0" err="1">
                <a:solidFill>
                  <a:srgbClr val="000000"/>
                </a:solidFill>
                <a:effectLst/>
              </a:rPr>
              <a:t>packers</a:t>
            </a:r>
            <a:r>
              <a:rPr lang="es-AR" b="0" i="0">
                <a:solidFill>
                  <a:srgbClr val="000000"/>
                </a:solidFill>
                <a:effectLst/>
              </a:rPr>
              <a:t> mecánicos sin gomas y con la zona de succión en el fondo del pozo. </a:t>
            </a:r>
          </a:p>
          <a:p>
            <a:pPr algn="just" rtl="0" fontAlgn="base">
              <a:buFont typeface="Arial" panose="020B0604020202020204" pitchFamily="34" charset="0"/>
              <a:buChar char="•"/>
            </a:pPr>
            <a:endParaRPr lang="es-AR" b="0" i="0">
              <a:solidFill>
                <a:srgbClr val="000000"/>
              </a:solidFill>
              <a:effectLst/>
            </a:endParaRPr>
          </a:p>
          <a:p>
            <a:pPr algn="just" rtl="0" fontAlgn="base">
              <a:buFont typeface="Arial" panose="020B0604020202020204" pitchFamily="34" charset="0"/>
              <a:buChar char="•"/>
            </a:pPr>
            <a:r>
              <a:rPr lang="es-AR" b="0" i="0">
                <a:solidFill>
                  <a:srgbClr val="000000"/>
                </a:solidFill>
                <a:effectLst/>
              </a:rPr>
              <a:t>Los ensayos deben iniciarse a alto régimen, con la intención de provocar el mayor </a:t>
            </a:r>
            <a:r>
              <a:rPr lang="es-AR" b="0" i="0" err="1">
                <a:solidFill>
                  <a:srgbClr val="000000"/>
                </a:solidFill>
                <a:effectLst/>
              </a:rPr>
              <a:t>drawdown</a:t>
            </a:r>
            <a:r>
              <a:rPr lang="es-AR" b="0" i="0">
                <a:solidFill>
                  <a:srgbClr val="000000"/>
                </a:solidFill>
                <a:effectLst/>
              </a:rPr>
              <a:t> posible induciendo la producción de arena a través de la generación de canales tipo </a:t>
            </a:r>
            <a:r>
              <a:rPr lang="es-AR" b="0" i="0" err="1">
                <a:solidFill>
                  <a:srgbClr val="000000"/>
                </a:solidFill>
                <a:effectLst/>
              </a:rPr>
              <a:t>worm-hole</a:t>
            </a:r>
            <a:r>
              <a:rPr lang="es-AR" b="0" i="0">
                <a:solidFill>
                  <a:srgbClr val="000000"/>
                </a:solidFill>
                <a:effectLst/>
              </a:rPr>
              <a:t>. </a:t>
            </a:r>
            <a:endParaRPr lang="es-AR" sz="2000"/>
          </a:p>
        </p:txBody>
      </p:sp>
      <p:sp>
        <p:nvSpPr>
          <p:cNvPr id="8" name="Rectángulo 7">
            <a:extLst>
              <a:ext uri="{FF2B5EF4-FFF2-40B4-BE49-F238E27FC236}">
                <a16:creationId xmlns:a16="http://schemas.microsoft.com/office/drawing/2014/main" id="{8F775FDB-FCB0-4E1F-8CD3-DE4B80B3F58A}"/>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 name="Grupo 2">
            <a:extLst>
              <a:ext uri="{FF2B5EF4-FFF2-40B4-BE49-F238E27FC236}">
                <a16:creationId xmlns:a16="http://schemas.microsoft.com/office/drawing/2014/main" id="{9BCC6162-2629-0198-8052-867725295C8F}"/>
              </a:ext>
            </a:extLst>
          </p:cNvPr>
          <p:cNvGrpSpPr/>
          <p:nvPr/>
        </p:nvGrpSpPr>
        <p:grpSpPr>
          <a:xfrm>
            <a:off x="167837" y="1022186"/>
            <a:ext cx="8809542" cy="408404"/>
            <a:chOff x="339900" y="1308892"/>
            <a:chExt cx="6407984" cy="408404"/>
          </a:xfrm>
        </p:grpSpPr>
        <p:sp>
          <p:nvSpPr>
            <p:cNvPr id="5" name="Rectángulo 4">
              <a:extLst>
                <a:ext uri="{FF2B5EF4-FFF2-40B4-BE49-F238E27FC236}">
                  <a16:creationId xmlns:a16="http://schemas.microsoft.com/office/drawing/2014/main" id="{39817627-7C55-DA29-1BE3-2DD8069CDFCD}"/>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9" name="CuadroTexto 8">
              <a:extLst>
                <a:ext uri="{FF2B5EF4-FFF2-40B4-BE49-F238E27FC236}">
                  <a16:creationId xmlns:a16="http://schemas.microsoft.com/office/drawing/2014/main" id="{E6BD5742-75DD-E3EB-F688-D5B7DBCD234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Recomendaciones</a:t>
              </a:r>
            </a:p>
          </p:txBody>
        </p:sp>
      </p:grpSp>
    </p:spTree>
    <p:extLst>
      <p:ext uri="{BB962C8B-B14F-4D97-AF65-F5344CB8AC3E}">
        <p14:creationId xmlns:p14="http://schemas.microsoft.com/office/powerpoint/2010/main" val="35034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16020D74-5978-19B8-F062-8E674BB8A347}"/>
              </a:ext>
            </a:extLst>
          </p:cNvPr>
          <p:cNvSpPr/>
          <p:nvPr/>
        </p:nvSpPr>
        <p:spPr>
          <a:xfrm>
            <a:off x="1049154" y="1194911"/>
            <a:ext cx="9365382" cy="5418325"/>
          </a:xfrm>
          <a:prstGeom prst="homePlate">
            <a:avLst>
              <a:gd name="adj" fmla="val 22644"/>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3" name="CuadroTexto 2">
            <a:extLst>
              <a:ext uri="{FF2B5EF4-FFF2-40B4-BE49-F238E27FC236}">
                <a16:creationId xmlns:a16="http://schemas.microsoft.com/office/drawing/2014/main" id="{086B0A4A-2A56-4F6F-ADC7-0CF6B6377945}"/>
              </a:ext>
            </a:extLst>
          </p:cNvPr>
          <p:cNvSpPr txBox="1"/>
          <p:nvPr/>
        </p:nvSpPr>
        <p:spPr>
          <a:xfrm>
            <a:off x="1277905" y="1626525"/>
            <a:ext cx="7669664" cy="4555093"/>
          </a:xfrm>
          <a:prstGeom prst="rect">
            <a:avLst/>
          </a:prstGeom>
          <a:noFill/>
        </p:spPr>
        <p:txBody>
          <a:bodyPr wrap="none" rtlCol="0">
            <a:spAutoFit/>
          </a:bodyPr>
          <a:lstStyle/>
          <a:p>
            <a:r>
              <a:rPr lang="es-AR" sz="2000"/>
              <a:t>AGENDA</a:t>
            </a:r>
          </a:p>
          <a:p>
            <a:endParaRPr lang="es-AR" sz="2000"/>
          </a:p>
          <a:p>
            <a:pPr marL="1436688" indent="-447675">
              <a:spcBef>
                <a:spcPts val="600"/>
              </a:spcBef>
              <a:buFont typeface="Wingdings" panose="05000000000000000000" pitchFamily="2" charset="2"/>
              <a:buChar char="ü"/>
            </a:pPr>
            <a:r>
              <a:rPr lang="es-AR" sz="2000"/>
              <a:t>Ubicación y principales características del Reservorio</a:t>
            </a:r>
          </a:p>
          <a:p>
            <a:pPr marL="1436688" indent="-447675">
              <a:spcBef>
                <a:spcPts val="600"/>
              </a:spcBef>
              <a:buFont typeface="Wingdings" panose="05000000000000000000" pitchFamily="2" charset="2"/>
              <a:buChar char="ü"/>
            </a:pPr>
            <a:r>
              <a:rPr lang="es-AR" sz="2000"/>
              <a:t>Descripción de la problemática</a:t>
            </a:r>
          </a:p>
          <a:p>
            <a:pPr marL="1436688" indent="-447675">
              <a:spcBef>
                <a:spcPts val="600"/>
              </a:spcBef>
              <a:buFont typeface="Wingdings" panose="05000000000000000000" pitchFamily="2" charset="2"/>
              <a:buChar char="ü"/>
            </a:pPr>
            <a:r>
              <a:rPr lang="es-AR" sz="2000"/>
              <a:t>Objetivos</a:t>
            </a:r>
          </a:p>
          <a:p>
            <a:pPr marL="1436688" indent="-447675">
              <a:spcBef>
                <a:spcPts val="600"/>
              </a:spcBef>
              <a:buFont typeface="Wingdings" panose="05000000000000000000" pitchFamily="2" charset="2"/>
              <a:buChar char="ü"/>
            </a:pPr>
            <a:r>
              <a:rPr lang="es-AR" sz="2000"/>
              <a:t>Antecedentes y analogía de campos vecinos más maduros</a:t>
            </a:r>
          </a:p>
          <a:p>
            <a:pPr marL="1436688" indent="-447675">
              <a:spcBef>
                <a:spcPts val="600"/>
              </a:spcBef>
              <a:buFont typeface="Wingdings" panose="05000000000000000000" pitchFamily="2" charset="2"/>
              <a:buChar char="ü"/>
            </a:pPr>
            <a:r>
              <a:rPr lang="es-AR" sz="2000"/>
              <a:t>Técnica de CHOPS breve descripción teórica</a:t>
            </a:r>
          </a:p>
          <a:p>
            <a:pPr marL="1436688" indent="-447675">
              <a:spcBef>
                <a:spcPts val="600"/>
              </a:spcBef>
              <a:buFont typeface="Wingdings" panose="05000000000000000000" pitchFamily="2" charset="2"/>
              <a:buChar char="ü"/>
            </a:pPr>
            <a:r>
              <a:rPr lang="es-AR" sz="2000"/>
              <a:t>Descripción y análisis de situación</a:t>
            </a:r>
          </a:p>
          <a:p>
            <a:pPr marL="1436688" indent="-447675">
              <a:spcBef>
                <a:spcPts val="600"/>
              </a:spcBef>
              <a:buFont typeface="Wingdings" panose="05000000000000000000" pitchFamily="2" charset="2"/>
              <a:buChar char="ü"/>
            </a:pPr>
            <a:r>
              <a:rPr lang="es-AR" sz="2000"/>
              <a:t>Integración del problema al modelo geológico</a:t>
            </a:r>
          </a:p>
          <a:p>
            <a:pPr marL="1436688" indent="-447675">
              <a:spcBef>
                <a:spcPts val="600"/>
              </a:spcBef>
              <a:buFont typeface="Wingdings" panose="05000000000000000000" pitchFamily="2" charset="2"/>
              <a:buChar char="ü"/>
            </a:pPr>
            <a:r>
              <a:rPr lang="es-AR" sz="2000"/>
              <a:t>Conclusiones </a:t>
            </a:r>
          </a:p>
          <a:p>
            <a:pPr marL="1436688" indent="-447675">
              <a:spcBef>
                <a:spcPts val="600"/>
              </a:spcBef>
              <a:buFont typeface="Wingdings" panose="05000000000000000000" pitchFamily="2" charset="2"/>
              <a:buChar char="ü"/>
            </a:pPr>
            <a:r>
              <a:rPr lang="es-AR" sz="2000"/>
              <a:t>Recomendaciones</a:t>
            </a:r>
          </a:p>
          <a:p>
            <a:pPr marL="1436688" indent="-447675">
              <a:spcBef>
                <a:spcPts val="600"/>
              </a:spcBef>
              <a:buFont typeface="Wingdings" panose="05000000000000000000" pitchFamily="2" charset="2"/>
              <a:buChar char="ü"/>
            </a:pPr>
            <a:r>
              <a:rPr lang="es-AR" sz="2000"/>
              <a:t>Agradecimientos </a:t>
            </a:r>
          </a:p>
        </p:txBody>
      </p:sp>
      <p:sp>
        <p:nvSpPr>
          <p:cNvPr id="4" name="Rectángulo 3">
            <a:extLst>
              <a:ext uri="{FF2B5EF4-FFF2-40B4-BE49-F238E27FC236}">
                <a16:creationId xmlns:a16="http://schemas.microsoft.com/office/drawing/2014/main" id="{E81707A8-F237-4FD5-A80D-437D2BA3CB06}"/>
              </a:ext>
            </a:extLst>
          </p:cNvPr>
          <p:cNvSpPr/>
          <p:nvPr/>
        </p:nvSpPr>
        <p:spPr>
          <a:xfrm>
            <a:off x="10500768"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2FF9310E-875A-4D07-BA11-F9AD3F58A501}"/>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cheurón 8">
            <a:extLst>
              <a:ext uri="{FF2B5EF4-FFF2-40B4-BE49-F238E27FC236}">
                <a16:creationId xmlns:a16="http://schemas.microsoft.com/office/drawing/2014/main" id="{6BACC63A-D625-8D8A-364F-43E3A2562277}"/>
              </a:ext>
            </a:extLst>
          </p:cNvPr>
          <p:cNvSpPr/>
          <p:nvPr/>
        </p:nvSpPr>
        <p:spPr>
          <a:xfrm>
            <a:off x="9409518" y="1194910"/>
            <a:ext cx="1653310" cy="5418325"/>
          </a:xfrm>
          <a:prstGeom prst="chevron">
            <a:avLst>
              <a:gd name="adj" fmla="val 70765"/>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0" name="Flecha: cheurón 9">
            <a:extLst>
              <a:ext uri="{FF2B5EF4-FFF2-40B4-BE49-F238E27FC236}">
                <a16:creationId xmlns:a16="http://schemas.microsoft.com/office/drawing/2014/main" id="{43EED3AB-1B32-FA95-709E-459D1B9FCD16}"/>
              </a:ext>
            </a:extLst>
          </p:cNvPr>
          <p:cNvSpPr/>
          <p:nvPr/>
        </p:nvSpPr>
        <p:spPr>
          <a:xfrm>
            <a:off x="10041578" y="1194910"/>
            <a:ext cx="1653310" cy="5418325"/>
          </a:xfrm>
          <a:prstGeom prst="chevron">
            <a:avLst>
              <a:gd name="adj" fmla="val 7076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78560245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4EA358-0A12-4AEC-B3F3-F54A15C676FE}"/>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C04023FF-3C01-4A1C-A24F-F5231FBF4FD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1986BAA5-570D-401D-8EC8-8FB829F5D78A}"/>
              </a:ext>
            </a:extLst>
          </p:cNvPr>
          <p:cNvSpPr/>
          <p:nvPr/>
        </p:nvSpPr>
        <p:spPr>
          <a:xfrm>
            <a:off x="0" y="2483820"/>
            <a:ext cx="12192000" cy="1575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D098ADA1-DF56-4BEA-960A-5F9495942D7E}"/>
              </a:ext>
            </a:extLst>
          </p:cNvPr>
          <p:cNvSpPr txBox="1"/>
          <p:nvPr/>
        </p:nvSpPr>
        <p:spPr>
          <a:xfrm>
            <a:off x="1753931" y="2948361"/>
            <a:ext cx="3857144" cy="646331"/>
          </a:xfrm>
          <a:prstGeom prst="rect">
            <a:avLst/>
          </a:prstGeom>
          <a:noFill/>
        </p:spPr>
        <p:txBody>
          <a:bodyPr wrap="square" rtlCol="0">
            <a:spAutoFit/>
          </a:bodyPr>
          <a:lstStyle/>
          <a:p>
            <a:r>
              <a:rPr lang="es-419" sz="3600">
                <a:solidFill>
                  <a:schemeClr val="bg1"/>
                </a:solidFill>
                <a:latin typeface="Arial Narrow" panose="020B0606020202030204" pitchFamily="34" charset="0"/>
              </a:rPr>
              <a:t>MUCHAS GRACIAS</a:t>
            </a:r>
            <a:endParaRPr lang="es-AR" sz="3600">
              <a:solidFill>
                <a:schemeClr val="bg1"/>
              </a:solidFill>
              <a:latin typeface="Arial Narrow" panose="020B0606020202030204" pitchFamily="34" charset="0"/>
            </a:endParaRPr>
          </a:p>
        </p:txBody>
      </p:sp>
      <p:pic>
        <p:nvPicPr>
          <p:cNvPr id="8" name="Imagen 7">
            <a:extLst>
              <a:ext uri="{FF2B5EF4-FFF2-40B4-BE49-F238E27FC236}">
                <a16:creationId xmlns:a16="http://schemas.microsoft.com/office/drawing/2014/main" id="{F352A5A8-A769-46C1-A69B-AF94CB54BE43}"/>
              </a:ext>
            </a:extLst>
          </p:cNvPr>
          <p:cNvPicPr>
            <a:picLocks noChangeAspect="1"/>
          </p:cNvPicPr>
          <p:nvPr/>
        </p:nvPicPr>
        <p:blipFill>
          <a:blip r:embed="rId2"/>
          <a:stretch>
            <a:fillRect/>
          </a:stretch>
        </p:blipFill>
        <p:spPr>
          <a:xfrm>
            <a:off x="7638225" y="2595251"/>
            <a:ext cx="2771775" cy="1352550"/>
          </a:xfrm>
          <a:prstGeom prst="rect">
            <a:avLst/>
          </a:prstGeom>
        </p:spPr>
      </p:pic>
    </p:spTree>
    <p:extLst>
      <p:ext uri="{BB962C8B-B14F-4D97-AF65-F5344CB8AC3E}">
        <p14:creationId xmlns:p14="http://schemas.microsoft.com/office/powerpoint/2010/main" val="33602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pentágono 23">
            <a:extLst>
              <a:ext uri="{FF2B5EF4-FFF2-40B4-BE49-F238E27FC236}">
                <a16:creationId xmlns:a16="http://schemas.microsoft.com/office/drawing/2014/main" id="{29F43352-F96F-4A25-91A4-B99D4E1C252F}"/>
              </a:ext>
            </a:extLst>
          </p:cNvPr>
          <p:cNvSpPr/>
          <p:nvPr/>
        </p:nvSpPr>
        <p:spPr>
          <a:xfrm>
            <a:off x="4637774" y="2405808"/>
            <a:ext cx="3676047" cy="2382762"/>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16" name="Rectángulo 15">
            <a:extLst>
              <a:ext uri="{FF2B5EF4-FFF2-40B4-BE49-F238E27FC236}">
                <a16:creationId xmlns:a16="http://schemas.microsoft.com/office/drawing/2014/main" id="{792E378A-FFF1-4113-AF62-F6BE0C12ABFD}"/>
              </a:ext>
            </a:extLst>
          </p:cNvPr>
          <p:cNvSpPr/>
          <p:nvPr/>
        </p:nvSpPr>
        <p:spPr>
          <a:xfrm>
            <a:off x="4724400" y="2490788"/>
            <a:ext cx="3519488" cy="2243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5" name="Grupo 4">
            <a:extLst>
              <a:ext uri="{FF2B5EF4-FFF2-40B4-BE49-F238E27FC236}">
                <a16:creationId xmlns:a16="http://schemas.microsoft.com/office/drawing/2014/main" id="{4EEECBC2-16AD-4891-360B-6AB43C3AF398}"/>
              </a:ext>
            </a:extLst>
          </p:cNvPr>
          <p:cNvGrpSpPr/>
          <p:nvPr/>
        </p:nvGrpSpPr>
        <p:grpSpPr>
          <a:xfrm>
            <a:off x="8369712" y="1494588"/>
            <a:ext cx="3530474" cy="4296612"/>
            <a:chOff x="8369712" y="1494588"/>
            <a:chExt cx="3530474" cy="4024810"/>
          </a:xfrm>
        </p:grpSpPr>
        <p:sp>
          <p:nvSpPr>
            <p:cNvPr id="7" name="Flecha: pentágono 6">
              <a:extLst>
                <a:ext uri="{FF2B5EF4-FFF2-40B4-BE49-F238E27FC236}">
                  <a16:creationId xmlns:a16="http://schemas.microsoft.com/office/drawing/2014/main" id="{B654B9F6-D3D5-AC09-50CF-E9531B727AF3}"/>
                </a:ext>
              </a:extLst>
            </p:cNvPr>
            <p:cNvSpPr/>
            <p:nvPr/>
          </p:nvSpPr>
          <p:spPr>
            <a:xfrm>
              <a:off x="8475802" y="1494588"/>
              <a:ext cx="3333706" cy="4024810"/>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pic>
          <p:nvPicPr>
            <p:cNvPr id="6" name="Imagen 5">
              <a:extLst>
                <a:ext uri="{FF2B5EF4-FFF2-40B4-BE49-F238E27FC236}">
                  <a16:creationId xmlns:a16="http://schemas.microsoft.com/office/drawing/2014/main" id="{F2C731AB-2523-4172-8DBD-C3355DBCCAB8}"/>
                </a:ext>
              </a:extLst>
            </p:cNvPr>
            <p:cNvPicPr>
              <a:picLocks noChangeAspect="1"/>
            </p:cNvPicPr>
            <p:nvPr/>
          </p:nvPicPr>
          <p:blipFill>
            <a:blip r:embed="rId3"/>
            <a:stretch>
              <a:fillRect/>
            </a:stretch>
          </p:blipFill>
          <p:spPr>
            <a:xfrm>
              <a:off x="8369712" y="1619825"/>
              <a:ext cx="3530474" cy="3796331"/>
            </a:xfrm>
            <a:prstGeom prst="rect">
              <a:avLst/>
            </a:prstGeom>
          </p:spPr>
        </p:pic>
      </p:grpSp>
      <p:sp>
        <p:nvSpPr>
          <p:cNvPr id="19" name="CuadroTexto 18">
            <a:extLst>
              <a:ext uri="{FF2B5EF4-FFF2-40B4-BE49-F238E27FC236}">
                <a16:creationId xmlns:a16="http://schemas.microsoft.com/office/drawing/2014/main" id="{69709E65-21CC-451C-9C5E-439FAB3BBCE8}"/>
              </a:ext>
            </a:extLst>
          </p:cNvPr>
          <p:cNvSpPr txBox="1"/>
          <p:nvPr/>
        </p:nvSpPr>
        <p:spPr>
          <a:xfrm>
            <a:off x="4669975" y="5871178"/>
            <a:ext cx="7147825" cy="628051"/>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b="0"/>
              <a:t>El principal reservorio del área lo constituyen las facies arenosas de la formación Centenario Superior de edad cretácica.</a:t>
            </a:r>
          </a:p>
        </p:txBody>
      </p:sp>
      <p:grpSp>
        <p:nvGrpSpPr>
          <p:cNvPr id="13" name="Grupo 12">
            <a:extLst>
              <a:ext uri="{FF2B5EF4-FFF2-40B4-BE49-F238E27FC236}">
                <a16:creationId xmlns:a16="http://schemas.microsoft.com/office/drawing/2014/main" id="{93AF6347-1469-22D2-C51E-7489F64A7B50}"/>
              </a:ext>
            </a:extLst>
          </p:cNvPr>
          <p:cNvGrpSpPr/>
          <p:nvPr/>
        </p:nvGrpSpPr>
        <p:grpSpPr>
          <a:xfrm>
            <a:off x="291814" y="1494588"/>
            <a:ext cx="4183934" cy="5058207"/>
            <a:chOff x="105879" y="1134470"/>
            <a:chExt cx="4369869" cy="5418325"/>
          </a:xfrm>
        </p:grpSpPr>
        <p:sp>
          <p:nvSpPr>
            <p:cNvPr id="2" name="Flecha: pentágono 1">
              <a:extLst>
                <a:ext uri="{FF2B5EF4-FFF2-40B4-BE49-F238E27FC236}">
                  <a16:creationId xmlns:a16="http://schemas.microsoft.com/office/drawing/2014/main" id="{6FDAD1E3-952C-69CE-656A-77803268F96B}"/>
                </a:ext>
              </a:extLst>
            </p:cNvPr>
            <p:cNvSpPr/>
            <p:nvPr/>
          </p:nvSpPr>
          <p:spPr>
            <a:xfrm>
              <a:off x="105879" y="1134470"/>
              <a:ext cx="4369869"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3" name="Grupo 2">
              <a:extLst>
                <a:ext uri="{FF2B5EF4-FFF2-40B4-BE49-F238E27FC236}">
                  <a16:creationId xmlns:a16="http://schemas.microsoft.com/office/drawing/2014/main" id="{F5D31B95-A09F-4386-8272-984B7E2AA224}"/>
                </a:ext>
              </a:extLst>
            </p:cNvPr>
            <p:cNvGrpSpPr/>
            <p:nvPr/>
          </p:nvGrpSpPr>
          <p:grpSpPr>
            <a:xfrm>
              <a:off x="291814" y="1311320"/>
              <a:ext cx="4045226" cy="5064623"/>
              <a:chOff x="211692" y="1305865"/>
              <a:chExt cx="4045226" cy="5064623"/>
            </a:xfrm>
          </p:grpSpPr>
          <p:pic>
            <p:nvPicPr>
              <p:cNvPr id="4" name="Imagen 3">
                <a:extLst>
                  <a:ext uri="{FF2B5EF4-FFF2-40B4-BE49-F238E27FC236}">
                    <a16:creationId xmlns:a16="http://schemas.microsoft.com/office/drawing/2014/main" id="{DF3CB24D-D402-4AC7-AB48-4926AFDCDE1B}"/>
                  </a:ext>
                </a:extLst>
              </p:cNvPr>
              <p:cNvPicPr>
                <a:picLocks noChangeAspect="1"/>
              </p:cNvPicPr>
              <p:nvPr/>
            </p:nvPicPr>
            <p:blipFill>
              <a:blip r:embed="rId4"/>
              <a:stretch>
                <a:fillRect/>
              </a:stretch>
            </p:blipFill>
            <p:spPr>
              <a:xfrm>
                <a:off x="211692" y="1305865"/>
                <a:ext cx="4045226" cy="5064623"/>
              </a:xfrm>
              <a:prstGeom prst="rect">
                <a:avLst/>
              </a:prstGeom>
            </p:spPr>
          </p:pic>
          <p:pic>
            <p:nvPicPr>
              <p:cNvPr id="11" name="Imagen 10">
                <a:extLst>
                  <a:ext uri="{FF2B5EF4-FFF2-40B4-BE49-F238E27FC236}">
                    <a16:creationId xmlns:a16="http://schemas.microsoft.com/office/drawing/2014/main" id="{36CA5CCC-0683-4CD1-8DB1-44A8AC3ABE39}"/>
                  </a:ext>
                </a:extLst>
              </p:cNvPr>
              <p:cNvPicPr>
                <a:picLocks noChangeAspect="1"/>
              </p:cNvPicPr>
              <p:nvPr/>
            </p:nvPicPr>
            <p:blipFill rotWithShape="1">
              <a:blip r:embed="rId5"/>
              <a:srcRect l="64027" t="2575" r="9104" b="65592"/>
              <a:stretch/>
            </p:blipFill>
            <p:spPr>
              <a:xfrm>
                <a:off x="3082537" y="1489132"/>
                <a:ext cx="962108" cy="1559276"/>
              </a:xfrm>
              <a:prstGeom prst="rect">
                <a:avLst/>
              </a:prstGeom>
            </p:spPr>
          </p:pic>
          <p:sp>
            <p:nvSpPr>
              <p:cNvPr id="30" name="Forma libre: forma 29">
                <a:extLst>
                  <a:ext uri="{FF2B5EF4-FFF2-40B4-BE49-F238E27FC236}">
                    <a16:creationId xmlns:a16="http://schemas.microsoft.com/office/drawing/2014/main" id="{177C772F-D5A0-4363-893B-5C00D4F824A7}"/>
                  </a:ext>
                </a:extLst>
              </p:cNvPr>
              <p:cNvSpPr>
                <a:spLocks noChangeAspect="1"/>
              </p:cNvSpPr>
              <p:nvPr/>
            </p:nvSpPr>
            <p:spPr>
              <a:xfrm>
                <a:off x="2529308" y="3837697"/>
                <a:ext cx="136761" cy="81842"/>
              </a:xfrm>
              <a:custGeom>
                <a:avLst/>
                <a:gdLst>
                  <a:gd name="connsiteX0" fmla="*/ 0 w 1658983"/>
                  <a:gd name="connsiteY0" fmla="*/ 339635 h 992777"/>
                  <a:gd name="connsiteX1" fmla="*/ 0 w 1658983"/>
                  <a:gd name="connsiteY1" fmla="*/ 339635 h 992777"/>
                  <a:gd name="connsiteX2" fmla="*/ 13063 w 1658983"/>
                  <a:gd name="connsiteY2" fmla="*/ 26126 h 992777"/>
                  <a:gd name="connsiteX3" fmla="*/ 1658983 w 1658983"/>
                  <a:gd name="connsiteY3" fmla="*/ 0 h 992777"/>
                  <a:gd name="connsiteX4" fmla="*/ 1658983 w 1658983"/>
                  <a:gd name="connsiteY4" fmla="*/ 627017 h 992777"/>
                  <a:gd name="connsiteX5" fmla="*/ 1031966 w 1658983"/>
                  <a:gd name="connsiteY5" fmla="*/ 600892 h 992777"/>
                  <a:gd name="connsiteX6" fmla="*/ 1045029 w 1658983"/>
                  <a:gd name="connsiteY6" fmla="*/ 992777 h 992777"/>
                  <a:gd name="connsiteX7" fmla="*/ 888274 w 1658983"/>
                  <a:gd name="connsiteY7" fmla="*/ 901337 h 992777"/>
                  <a:gd name="connsiteX8" fmla="*/ 796834 w 1658983"/>
                  <a:gd name="connsiteY8" fmla="*/ 849086 h 992777"/>
                  <a:gd name="connsiteX9" fmla="*/ 731520 w 1658983"/>
                  <a:gd name="connsiteY9" fmla="*/ 862149 h 992777"/>
                  <a:gd name="connsiteX10" fmla="*/ 535577 w 1658983"/>
                  <a:gd name="connsiteY10" fmla="*/ 914400 h 992777"/>
                  <a:gd name="connsiteX11" fmla="*/ 209006 w 1658983"/>
                  <a:gd name="connsiteY11" fmla="*/ 849086 h 992777"/>
                  <a:gd name="connsiteX12" fmla="*/ 182880 w 1658983"/>
                  <a:gd name="connsiteY12" fmla="*/ 613955 h 992777"/>
                  <a:gd name="connsiteX13" fmla="*/ 52252 w 1658983"/>
                  <a:gd name="connsiteY13" fmla="*/ 522515 h 992777"/>
                  <a:gd name="connsiteX14" fmla="*/ 0 w 1658983"/>
                  <a:gd name="connsiteY14" fmla="*/ 339635 h 992777"/>
                  <a:gd name="connsiteX0" fmla="*/ 0 w 1658983"/>
                  <a:gd name="connsiteY0" fmla="*/ 339635 h 992777"/>
                  <a:gd name="connsiteX1" fmla="*/ 0 w 1658983"/>
                  <a:gd name="connsiteY1" fmla="*/ 339635 h 992777"/>
                  <a:gd name="connsiteX2" fmla="*/ 13063 w 1658983"/>
                  <a:gd name="connsiteY2" fmla="*/ 6030 h 992777"/>
                  <a:gd name="connsiteX3" fmla="*/ 1658983 w 1658983"/>
                  <a:gd name="connsiteY3" fmla="*/ 0 h 992777"/>
                  <a:gd name="connsiteX4" fmla="*/ 1658983 w 1658983"/>
                  <a:gd name="connsiteY4" fmla="*/ 627017 h 992777"/>
                  <a:gd name="connsiteX5" fmla="*/ 1031966 w 1658983"/>
                  <a:gd name="connsiteY5" fmla="*/ 600892 h 992777"/>
                  <a:gd name="connsiteX6" fmla="*/ 1045029 w 1658983"/>
                  <a:gd name="connsiteY6" fmla="*/ 992777 h 992777"/>
                  <a:gd name="connsiteX7" fmla="*/ 888274 w 1658983"/>
                  <a:gd name="connsiteY7" fmla="*/ 901337 h 992777"/>
                  <a:gd name="connsiteX8" fmla="*/ 796834 w 1658983"/>
                  <a:gd name="connsiteY8" fmla="*/ 849086 h 992777"/>
                  <a:gd name="connsiteX9" fmla="*/ 731520 w 1658983"/>
                  <a:gd name="connsiteY9" fmla="*/ 862149 h 992777"/>
                  <a:gd name="connsiteX10" fmla="*/ 535577 w 1658983"/>
                  <a:gd name="connsiteY10" fmla="*/ 914400 h 992777"/>
                  <a:gd name="connsiteX11" fmla="*/ 209006 w 1658983"/>
                  <a:gd name="connsiteY11" fmla="*/ 849086 h 992777"/>
                  <a:gd name="connsiteX12" fmla="*/ 182880 w 1658983"/>
                  <a:gd name="connsiteY12" fmla="*/ 613955 h 992777"/>
                  <a:gd name="connsiteX13" fmla="*/ 52252 w 1658983"/>
                  <a:gd name="connsiteY13" fmla="*/ 522515 h 992777"/>
                  <a:gd name="connsiteX14" fmla="*/ 0 w 1658983"/>
                  <a:gd name="connsiteY14" fmla="*/ 339635 h 9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8983" h="992777">
                    <a:moveTo>
                      <a:pt x="0" y="339635"/>
                    </a:moveTo>
                    <a:lnTo>
                      <a:pt x="0" y="339635"/>
                    </a:lnTo>
                    <a:lnTo>
                      <a:pt x="13063" y="6030"/>
                    </a:lnTo>
                    <a:lnTo>
                      <a:pt x="1658983" y="0"/>
                    </a:lnTo>
                    <a:lnTo>
                      <a:pt x="1658983" y="627017"/>
                    </a:lnTo>
                    <a:lnTo>
                      <a:pt x="1031966" y="600892"/>
                    </a:lnTo>
                    <a:lnTo>
                      <a:pt x="1045029" y="992777"/>
                    </a:lnTo>
                    <a:lnTo>
                      <a:pt x="888274" y="901337"/>
                    </a:lnTo>
                    <a:lnTo>
                      <a:pt x="796834" y="849086"/>
                    </a:lnTo>
                    <a:lnTo>
                      <a:pt x="731520" y="862149"/>
                    </a:lnTo>
                    <a:lnTo>
                      <a:pt x="535577" y="914400"/>
                    </a:lnTo>
                    <a:lnTo>
                      <a:pt x="209006" y="849086"/>
                    </a:lnTo>
                    <a:lnTo>
                      <a:pt x="182880" y="613955"/>
                    </a:lnTo>
                    <a:lnTo>
                      <a:pt x="52252" y="522515"/>
                    </a:lnTo>
                    <a:lnTo>
                      <a:pt x="0" y="339635"/>
                    </a:lnTo>
                    <a:close/>
                  </a:path>
                </a:pathLst>
              </a:custGeom>
              <a:noFill/>
              <a:ln w="6350" cap="flat" cmpd="sng" algn="ctr">
                <a:solidFill>
                  <a:schemeClr val="tx1">
                    <a:lumMod val="95000"/>
                    <a:lumOff val="5000"/>
                  </a:schemeClr>
                </a:solidFill>
                <a:prstDash val="solid"/>
                <a:miter lim="800000"/>
                <a:headEnd type="none" w="med" len="med"/>
                <a:tailEnd type="none" w="med" len="med"/>
              </a:ln>
            </p:spPr>
            <p:txBody>
              <a:bodyPr vert="horz" wrap="square" lIns="46661" tIns="23332" rIns="46661" bIns="23332" numCol="1" anchor="t" anchorCtr="0" compatLnSpc="1">
                <a:prstTxWarp prst="textNoShape">
                  <a:avLst/>
                </a:prstTxWarp>
              </a:bodyPr>
              <a:lstStyle/>
              <a:p>
                <a:endParaRPr lang="es-AR" kern="0">
                  <a:solidFill>
                    <a:srgbClr val="000000"/>
                  </a:solidFill>
                  <a:latin typeface="Trebuchet MS"/>
                </a:endParaRPr>
              </a:p>
            </p:txBody>
          </p:sp>
          <p:sp>
            <p:nvSpPr>
              <p:cNvPr id="31" name="Forma libre: forma 30">
                <a:extLst>
                  <a:ext uri="{FF2B5EF4-FFF2-40B4-BE49-F238E27FC236}">
                    <a16:creationId xmlns:a16="http://schemas.microsoft.com/office/drawing/2014/main" id="{0F8FD6CD-F693-42D6-8416-B059C52C90E4}"/>
                  </a:ext>
                </a:extLst>
              </p:cNvPr>
              <p:cNvSpPr>
                <a:spLocks noChangeAspect="1"/>
              </p:cNvSpPr>
              <p:nvPr/>
            </p:nvSpPr>
            <p:spPr>
              <a:xfrm>
                <a:off x="2543261" y="3700525"/>
                <a:ext cx="251963" cy="156564"/>
              </a:xfrm>
              <a:custGeom>
                <a:avLst/>
                <a:gdLst>
                  <a:gd name="connsiteX0" fmla="*/ 13063 w 3069771"/>
                  <a:gd name="connsiteY0" fmla="*/ 143691 h 1894114"/>
                  <a:gd name="connsiteX1" fmla="*/ 26126 w 3069771"/>
                  <a:gd name="connsiteY1" fmla="*/ 0 h 1894114"/>
                  <a:gd name="connsiteX2" fmla="*/ 1763486 w 3069771"/>
                  <a:gd name="connsiteY2" fmla="*/ 822960 h 1894114"/>
                  <a:gd name="connsiteX3" fmla="*/ 1750423 w 3069771"/>
                  <a:gd name="connsiteY3" fmla="*/ 1371600 h 1894114"/>
                  <a:gd name="connsiteX4" fmla="*/ 3069771 w 3069771"/>
                  <a:gd name="connsiteY4" fmla="*/ 1397725 h 1894114"/>
                  <a:gd name="connsiteX5" fmla="*/ 3056709 w 3069771"/>
                  <a:gd name="connsiteY5" fmla="*/ 1894114 h 1894114"/>
                  <a:gd name="connsiteX6" fmla="*/ 2468880 w 3069771"/>
                  <a:gd name="connsiteY6" fmla="*/ 1894114 h 1894114"/>
                  <a:gd name="connsiteX7" fmla="*/ 2442754 w 3069771"/>
                  <a:gd name="connsiteY7" fmla="*/ 1619794 h 1894114"/>
                  <a:gd name="connsiteX8" fmla="*/ 1476103 w 3069771"/>
                  <a:gd name="connsiteY8" fmla="*/ 1593668 h 1894114"/>
                  <a:gd name="connsiteX9" fmla="*/ 1463040 w 3069771"/>
                  <a:gd name="connsiteY9" fmla="*/ 1410788 h 1894114"/>
                  <a:gd name="connsiteX10" fmla="*/ 796834 w 3069771"/>
                  <a:gd name="connsiteY10" fmla="*/ 1384663 h 1894114"/>
                  <a:gd name="connsiteX11" fmla="*/ 809897 w 3069771"/>
                  <a:gd name="connsiteY11" fmla="*/ 666205 h 1894114"/>
                  <a:gd name="connsiteX12" fmla="*/ 483326 w 3069771"/>
                  <a:gd name="connsiteY12" fmla="*/ 653143 h 1894114"/>
                  <a:gd name="connsiteX13" fmla="*/ 470263 w 3069771"/>
                  <a:gd name="connsiteY13" fmla="*/ 300445 h 1894114"/>
                  <a:gd name="connsiteX14" fmla="*/ 0 w 3069771"/>
                  <a:gd name="connsiteY14" fmla="*/ 300445 h 1894114"/>
                  <a:gd name="connsiteX15" fmla="*/ 0 w 3069771"/>
                  <a:gd name="connsiteY15" fmla="*/ 13063 h 1894114"/>
                  <a:gd name="connsiteX16" fmla="*/ 26126 w 3069771"/>
                  <a:gd name="connsiteY16" fmla="*/ 13063 h 1894114"/>
                  <a:gd name="connsiteX0" fmla="*/ 26126 w 3069771"/>
                  <a:gd name="connsiteY0" fmla="*/ 0 h 1894114"/>
                  <a:gd name="connsiteX1" fmla="*/ 1763486 w 3069771"/>
                  <a:gd name="connsiteY1" fmla="*/ 822960 h 1894114"/>
                  <a:gd name="connsiteX2" fmla="*/ 1750423 w 3069771"/>
                  <a:gd name="connsiteY2" fmla="*/ 1371600 h 1894114"/>
                  <a:gd name="connsiteX3" fmla="*/ 3069771 w 3069771"/>
                  <a:gd name="connsiteY3" fmla="*/ 1397725 h 1894114"/>
                  <a:gd name="connsiteX4" fmla="*/ 3056709 w 3069771"/>
                  <a:gd name="connsiteY4" fmla="*/ 1894114 h 1894114"/>
                  <a:gd name="connsiteX5" fmla="*/ 2468880 w 3069771"/>
                  <a:gd name="connsiteY5" fmla="*/ 1894114 h 1894114"/>
                  <a:gd name="connsiteX6" fmla="*/ 2442754 w 3069771"/>
                  <a:gd name="connsiteY6" fmla="*/ 1619794 h 1894114"/>
                  <a:gd name="connsiteX7" fmla="*/ 1476103 w 3069771"/>
                  <a:gd name="connsiteY7" fmla="*/ 1593668 h 1894114"/>
                  <a:gd name="connsiteX8" fmla="*/ 1463040 w 3069771"/>
                  <a:gd name="connsiteY8" fmla="*/ 1410788 h 1894114"/>
                  <a:gd name="connsiteX9" fmla="*/ 796834 w 3069771"/>
                  <a:gd name="connsiteY9" fmla="*/ 1384663 h 1894114"/>
                  <a:gd name="connsiteX10" fmla="*/ 809897 w 3069771"/>
                  <a:gd name="connsiteY10" fmla="*/ 666205 h 1894114"/>
                  <a:gd name="connsiteX11" fmla="*/ 483326 w 3069771"/>
                  <a:gd name="connsiteY11" fmla="*/ 653143 h 1894114"/>
                  <a:gd name="connsiteX12" fmla="*/ 470263 w 3069771"/>
                  <a:gd name="connsiteY12" fmla="*/ 300445 h 1894114"/>
                  <a:gd name="connsiteX13" fmla="*/ 0 w 3069771"/>
                  <a:gd name="connsiteY13" fmla="*/ 300445 h 1894114"/>
                  <a:gd name="connsiteX14" fmla="*/ 0 w 3069771"/>
                  <a:gd name="connsiteY14" fmla="*/ 13063 h 1894114"/>
                  <a:gd name="connsiteX15" fmla="*/ 26126 w 3069771"/>
                  <a:gd name="connsiteY15" fmla="*/ 13063 h 1894114"/>
                  <a:gd name="connsiteX0" fmla="*/ 26126 w 3069771"/>
                  <a:gd name="connsiteY0" fmla="*/ 0 h 1894114"/>
                  <a:gd name="connsiteX1" fmla="*/ 1763486 w 3069771"/>
                  <a:gd name="connsiteY1" fmla="*/ 822960 h 1894114"/>
                  <a:gd name="connsiteX2" fmla="*/ 1750423 w 3069771"/>
                  <a:gd name="connsiteY2" fmla="*/ 1371600 h 1894114"/>
                  <a:gd name="connsiteX3" fmla="*/ 3069771 w 3069771"/>
                  <a:gd name="connsiteY3" fmla="*/ 1397725 h 1894114"/>
                  <a:gd name="connsiteX4" fmla="*/ 3056709 w 3069771"/>
                  <a:gd name="connsiteY4" fmla="*/ 1894114 h 1894114"/>
                  <a:gd name="connsiteX5" fmla="*/ 2468880 w 3069771"/>
                  <a:gd name="connsiteY5" fmla="*/ 1894114 h 1894114"/>
                  <a:gd name="connsiteX6" fmla="*/ 2442754 w 3069771"/>
                  <a:gd name="connsiteY6" fmla="*/ 1619794 h 1894114"/>
                  <a:gd name="connsiteX7" fmla="*/ 1476103 w 3069771"/>
                  <a:gd name="connsiteY7" fmla="*/ 1593668 h 1894114"/>
                  <a:gd name="connsiteX8" fmla="*/ 1463040 w 3069771"/>
                  <a:gd name="connsiteY8" fmla="*/ 1410788 h 1894114"/>
                  <a:gd name="connsiteX9" fmla="*/ 796834 w 3069771"/>
                  <a:gd name="connsiteY9" fmla="*/ 1384663 h 1894114"/>
                  <a:gd name="connsiteX10" fmla="*/ 809897 w 3069771"/>
                  <a:gd name="connsiteY10" fmla="*/ 666205 h 1894114"/>
                  <a:gd name="connsiteX11" fmla="*/ 483326 w 3069771"/>
                  <a:gd name="connsiteY11" fmla="*/ 653143 h 1894114"/>
                  <a:gd name="connsiteX12" fmla="*/ 470263 w 3069771"/>
                  <a:gd name="connsiteY12" fmla="*/ 300445 h 1894114"/>
                  <a:gd name="connsiteX13" fmla="*/ 0 w 3069771"/>
                  <a:gd name="connsiteY13" fmla="*/ 300445 h 1894114"/>
                  <a:gd name="connsiteX14" fmla="*/ 0 w 3069771"/>
                  <a:gd name="connsiteY14" fmla="*/ 13063 h 1894114"/>
                  <a:gd name="connsiteX0" fmla="*/ 37556 w 3081201"/>
                  <a:gd name="connsiteY0" fmla="*/ 0 h 1894114"/>
                  <a:gd name="connsiteX1" fmla="*/ 1774916 w 3081201"/>
                  <a:gd name="connsiteY1" fmla="*/ 822960 h 1894114"/>
                  <a:gd name="connsiteX2" fmla="*/ 1761853 w 3081201"/>
                  <a:gd name="connsiteY2" fmla="*/ 1371600 h 1894114"/>
                  <a:gd name="connsiteX3" fmla="*/ 3081201 w 3081201"/>
                  <a:gd name="connsiteY3" fmla="*/ 1397725 h 1894114"/>
                  <a:gd name="connsiteX4" fmla="*/ 3068139 w 3081201"/>
                  <a:gd name="connsiteY4" fmla="*/ 1894114 h 1894114"/>
                  <a:gd name="connsiteX5" fmla="*/ 2480310 w 3081201"/>
                  <a:gd name="connsiteY5" fmla="*/ 1894114 h 1894114"/>
                  <a:gd name="connsiteX6" fmla="*/ 2454184 w 3081201"/>
                  <a:gd name="connsiteY6" fmla="*/ 1619794 h 1894114"/>
                  <a:gd name="connsiteX7" fmla="*/ 1487533 w 3081201"/>
                  <a:gd name="connsiteY7" fmla="*/ 1593668 h 1894114"/>
                  <a:gd name="connsiteX8" fmla="*/ 1474470 w 3081201"/>
                  <a:gd name="connsiteY8" fmla="*/ 1410788 h 1894114"/>
                  <a:gd name="connsiteX9" fmla="*/ 808264 w 3081201"/>
                  <a:gd name="connsiteY9" fmla="*/ 1384663 h 1894114"/>
                  <a:gd name="connsiteX10" fmla="*/ 821327 w 3081201"/>
                  <a:gd name="connsiteY10" fmla="*/ 666205 h 1894114"/>
                  <a:gd name="connsiteX11" fmla="*/ 494756 w 3081201"/>
                  <a:gd name="connsiteY11" fmla="*/ 653143 h 1894114"/>
                  <a:gd name="connsiteX12" fmla="*/ 481693 w 3081201"/>
                  <a:gd name="connsiteY12" fmla="*/ 300445 h 1894114"/>
                  <a:gd name="connsiteX13" fmla="*/ 11430 w 3081201"/>
                  <a:gd name="connsiteY13" fmla="*/ 300445 h 1894114"/>
                  <a:gd name="connsiteX14" fmla="*/ 0 w 3081201"/>
                  <a:gd name="connsiteY14" fmla="*/ 13063 h 1894114"/>
                  <a:gd name="connsiteX0" fmla="*/ 29936 w 3073581"/>
                  <a:gd name="connsiteY0" fmla="*/ 0 h 1894114"/>
                  <a:gd name="connsiteX1" fmla="*/ 1767296 w 3073581"/>
                  <a:gd name="connsiteY1" fmla="*/ 82296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66850 w 3073581"/>
                  <a:gd name="connsiteY8" fmla="*/ 1410788 h 1894114"/>
                  <a:gd name="connsiteX9" fmla="*/ 800644 w 3073581"/>
                  <a:gd name="connsiteY9" fmla="*/ 138466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10146 w 3073581"/>
                  <a:gd name="connsiteY1" fmla="*/ 79248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66850 w 3073581"/>
                  <a:gd name="connsiteY8" fmla="*/ 1410788 h 1894114"/>
                  <a:gd name="connsiteX9" fmla="*/ 800644 w 3073581"/>
                  <a:gd name="connsiteY9" fmla="*/ 138466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44436 w 3073581"/>
                  <a:gd name="connsiteY1" fmla="*/ 80391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66850 w 3073581"/>
                  <a:gd name="connsiteY8" fmla="*/ 1410788 h 1894114"/>
                  <a:gd name="connsiteX9" fmla="*/ 800644 w 3073581"/>
                  <a:gd name="connsiteY9" fmla="*/ 138466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44436 w 3073581"/>
                  <a:gd name="connsiteY1" fmla="*/ 80391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78280 w 3073581"/>
                  <a:gd name="connsiteY8" fmla="*/ 1410788 h 1894114"/>
                  <a:gd name="connsiteX9" fmla="*/ 800644 w 3073581"/>
                  <a:gd name="connsiteY9" fmla="*/ 138466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44436 w 3073581"/>
                  <a:gd name="connsiteY1" fmla="*/ 80391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78280 w 3073581"/>
                  <a:gd name="connsiteY8" fmla="*/ 1410788 h 1894114"/>
                  <a:gd name="connsiteX9" fmla="*/ 819694 w 3073581"/>
                  <a:gd name="connsiteY9" fmla="*/ 139609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44436 w 3073581"/>
                  <a:gd name="connsiteY1" fmla="*/ 80391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78280 w 3073581"/>
                  <a:gd name="connsiteY8" fmla="*/ 1410788 h 1894114"/>
                  <a:gd name="connsiteX9" fmla="*/ 819694 w 3073581"/>
                  <a:gd name="connsiteY9" fmla="*/ 1403713 h 1894114"/>
                  <a:gd name="connsiteX10" fmla="*/ 813707 w 3073581"/>
                  <a:gd name="connsiteY10" fmla="*/ 666205 h 1894114"/>
                  <a:gd name="connsiteX11" fmla="*/ 487136 w 3073581"/>
                  <a:gd name="connsiteY11" fmla="*/ 65314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0 h 1894114"/>
                  <a:gd name="connsiteX1" fmla="*/ 1744436 w 3073581"/>
                  <a:gd name="connsiteY1" fmla="*/ 803910 h 1894114"/>
                  <a:gd name="connsiteX2" fmla="*/ 1754233 w 3073581"/>
                  <a:gd name="connsiteY2" fmla="*/ 1371600 h 1894114"/>
                  <a:gd name="connsiteX3" fmla="*/ 3073581 w 3073581"/>
                  <a:gd name="connsiteY3" fmla="*/ 1397725 h 1894114"/>
                  <a:gd name="connsiteX4" fmla="*/ 3060519 w 3073581"/>
                  <a:gd name="connsiteY4" fmla="*/ 1894114 h 1894114"/>
                  <a:gd name="connsiteX5" fmla="*/ 2472690 w 3073581"/>
                  <a:gd name="connsiteY5" fmla="*/ 1894114 h 1894114"/>
                  <a:gd name="connsiteX6" fmla="*/ 2446564 w 3073581"/>
                  <a:gd name="connsiteY6" fmla="*/ 1619794 h 1894114"/>
                  <a:gd name="connsiteX7" fmla="*/ 1479913 w 3073581"/>
                  <a:gd name="connsiteY7" fmla="*/ 1593668 h 1894114"/>
                  <a:gd name="connsiteX8" fmla="*/ 1478280 w 3073581"/>
                  <a:gd name="connsiteY8" fmla="*/ 1410788 h 1894114"/>
                  <a:gd name="connsiteX9" fmla="*/ 819694 w 3073581"/>
                  <a:gd name="connsiteY9" fmla="*/ 1403713 h 1894114"/>
                  <a:gd name="connsiteX10" fmla="*/ 813707 w 3073581"/>
                  <a:gd name="connsiteY10" fmla="*/ 666205 h 1894114"/>
                  <a:gd name="connsiteX11" fmla="*/ 479516 w 3073581"/>
                  <a:gd name="connsiteY11" fmla="*/ 664573 h 1894114"/>
                  <a:gd name="connsiteX12" fmla="*/ 474073 w 3073581"/>
                  <a:gd name="connsiteY12" fmla="*/ 300445 h 1894114"/>
                  <a:gd name="connsiteX13" fmla="*/ 3810 w 3073581"/>
                  <a:gd name="connsiteY13" fmla="*/ 300445 h 1894114"/>
                  <a:gd name="connsiteX14" fmla="*/ 0 w 3073581"/>
                  <a:gd name="connsiteY14" fmla="*/ 5443 h 1894114"/>
                  <a:gd name="connsiteX0" fmla="*/ 29936 w 3073581"/>
                  <a:gd name="connsiteY0" fmla="*/ 5987 h 1900101"/>
                  <a:gd name="connsiteX1" fmla="*/ 1744436 w 3073581"/>
                  <a:gd name="connsiteY1" fmla="*/ 809897 h 1900101"/>
                  <a:gd name="connsiteX2" fmla="*/ 1754233 w 3073581"/>
                  <a:gd name="connsiteY2" fmla="*/ 1377587 h 1900101"/>
                  <a:gd name="connsiteX3" fmla="*/ 3073581 w 3073581"/>
                  <a:gd name="connsiteY3" fmla="*/ 1403712 h 1900101"/>
                  <a:gd name="connsiteX4" fmla="*/ 3060519 w 3073581"/>
                  <a:gd name="connsiteY4" fmla="*/ 1900101 h 1900101"/>
                  <a:gd name="connsiteX5" fmla="*/ 2472690 w 3073581"/>
                  <a:gd name="connsiteY5" fmla="*/ 1900101 h 1900101"/>
                  <a:gd name="connsiteX6" fmla="*/ 2446564 w 3073581"/>
                  <a:gd name="connsiteY6" fmla="*/ 1625781 h 1900101"/>
                  <a:gd name="connsiteX7" fmla="*/ 1479913 w 3073581"/>
                  <a:gd name="connsiteY7" fmla="*/ 1599655 h 1900101"/>
                  <a:gd name="connsiteX8" fmla="*/ 1478280 w 3073581"/>
                  <a:gd name="connsiteY8" fmla="*/ 1416775 h 1900101"/>
                  <a:gd name="connsiteX9" fmla="*/ 819694 w 3073581"/>
                  <a:gd name="connsiteY9" fmla="*/ 1409700 h 1900101"/>
                  <a:gd name="connsiteX10" fmla="*/ 813707 w 3073581"/>
                  <a:gd name="connsiteY10" fmla="*/ 672192 h 1900101"/>
                  <a:gd name="connsiteX11" fmla="*/ 479516 w 3073581"/>
                  <a:gd name="connsiteY11" fmla="*/ 670560 h 1900101"/>
                  <a:gd name="connsiteX12" fmla="*/ 474073 w 3073581"/>
                  <a:gd name="connsiteY12" fmla="*/ 306432 h 1900101"/>
                  <a:gd name="connsiteX13" fmla="*/ 3810 w 3073581"/>
                  <a:gd name="connsiteY13" fmla="*/ 306432 h 1900101"/>
                  <a:gd name="connsiteX14" fmla="*/ 0 w 3073581"/>
                  <a:gd name="connsiteY14" fmla="*/ 0 h 1900101"/>
                  <a:gd name="connsiteX0" fmla="*/ 7076 w 3073581"/>
                  <a:gd name="connsiteY0" fmla="*/ 0 h 1901734"/>
                  <a:gd name="connsiteX1" fmla="*/ 1744436 w 3073581"/>
                  <a:gd name="connsiteY1" fmla="*/ 811530 h 1901734"/>
                  <a:gd name="connsiteX2" fmla="*/ 1754233 w 3073581"/>
                  <a:gd name="connsiteY2" fmla="*/ 1379220 h 1901734"/>
                  <a:gd name="connsiteX3" fmla="*/ 3073581 w 3073581"/>
                  <a:gd name="connsiteY3" fmla="*/ 1405345 h 1901734"/>
                  <a:gd name="connsiteX4" fmla="*/ 3060519 w 3073581"/>
                  <a:gd name="connsiteY4" fmla="*/ 1901734 h 1901734"/>
                  <a:gd name="connsiteX5" fmla="*/ 2472690 w 3073581"/>
                  <a:gd name="connsiteY5" fmla="*/ 1901734 h 1901734"/>
                  <a:gd name="connsiteX6" fmla="*/ 2446564 w 3073581"/>
                  <a:gd name="connsiteY6" fmla="*/ 1627414 h 1901734"/>
                  <a:gd name="connsiteX7" fmla="*/ 1479913 w 3073581"/>
                  <a:gd name="connsiteY7" fmla="*/ 1601288 h 1901734"/>
                  <a:gd name="connsiteX8" fmla="*/ 1478280 w 3073581"/>
                  <a:gd name="connsiteY8" fmla="*/ 1418408 h 1901734"/>
                  <a:gd name="connsiteX9" fmla="*/ 819694 w 3073581"/>
                  <a:gd name="connsiteY9" fmla="*/ 1411333 h 1901734"/>
                  <a:gd name="connsiteX10" fmla="*/ 813707 w 3073581"/>
                  <a:gd name="connsiteY10" fmla="*/ 673825 h 1901734"/>
                  <a:gd name="connsiteX11" fmla="*/ 479516 w 3073581"/>
                  <a:gd name="connsiteY11" fmla="*/ 672193 h 1901734"/>
                  <a:gd name="connsiteX12" fmla="*/ 474073 w 3073581"/>
                  <a:gd name="connsiteY12" fmla="*/ 308065 h 1901734"/>
                  <a:gd name="connsiteX13" fmla="*/ 3810 w 3073581"/>
                  <a:gd name="connsiteY13" fmla="*/ 308065 h 1901734"/>
                  <a:gd name="connsiteX14" fmla="*/ 0 w 3073581"/>
                  <a:gd name="connsiteY14" fmla="*/ 1633 h 1901734"/>
                  <a:gd name="connsiteX0" fmla="*/ 7076 w 3073581"/>
                  <a:gd name="connsiteY0" fmla="*/ 0 h 1901734"/>
                  <a:gd name="connsiteX1" fmla="*/ 1744436 w 3073581"/>
                  <a:gd name="connsiteY1" fmla="*/ 811530 h 1901734"/>
                  <a:gd name="connsiteX2" fmla="*/ 1754233 w 3073581"/>
                  <a:gd name="connsiteY2" fmla="*/ 1379220 h 1901734"/>
                  <a:gd name="connsiteX3" fmla="*/ 3073581 w 3073581"/>
                  <a:gd name="connsiteY3" fmla="*/ 1405345 h 1901734"/>
                  <a:gd name="connsiteX4" fmla="*/ 3060519 w 3073581"/>
                  <a:gd name="connsiteY4" fmla="*/ 1901734 h 1901734"/>
                  <a:gd name="connsiteX5" fmla="*/ 2472690 w 3073581"/>
                  <a:gd name="connsiteY5" fmla="*/ 1901734 h 1901734"/>
                  <a:gd name="connsiteX6" fmla="*/ 2465614 w 3073581"/>
                  <a:gd name="connsiteY6" fmla="*/ 1619794 h 1901734"/>
                  <a:gd name="connsiteX7" fmla="*/ 1479913 w 3073581"/>
                  <a:gd name="connsiteY7" fmla="*/ 1601288 h 1901734"/>
                  <a:gd name="connsiteX8" fmla="*/ 1478280 w 3073581"/>
                  <a:gd name="connsiteY8" fmla="*/ 1418408 h 1901734"/>
                  <a:gd name="connsiteX9" fmla="*/ 819694 w 3073581"/>
                  <a:gd name="connsiteY9" fmla="*/ 1411333 h 1901734"/>
                  <a:gd name="connsiteX10" fmla="*/ 813707 w 3073581"/>
                  <a:gd name="connsiteY10" fmla="*/ 673825 h 1901734"/>
                  <a:gd name="connsiteX11" fmla="*/ 479516 w 3073581"/>
                  <a:gd name="connsiteY11" fmla="*/ 672193 h 1901734"/>
                  <a:gd name="connsiteX12" fmla="*/ 474073 w 3073581"/>
                  <a:gd name="connsiteY12" fmla="*/ 308065 h 1901734"/>
                  <a:gd name="connsiteX13" fmla="*/ 3810 w 3073581"/>
                  <a:gd name="connsiteY13" fmla="*/ 308065 h 1901734"/>
                  <a:gd name="connsiteX14" fmla="*/ 0 w 3073581"/>
                  <a:gd name="connsiteY14" fmla="*/ 1633 h 1901734"/>
                  <a:gd name="connsiteX0" fmla="*/ 7076 w 3060519"/>
                  <a:gd name="connsiteY0" fmla="*/ 0 h 1901734"/>
                  <a:gd name="connsiteX1" fmla="*/ 1744436 w 3060519"/>
                  <a:gd name="connsiteY1" fmla="*/ 811530 h 1901734"/>
                  <a:gd name="connsiteX2" fmla="*/ 1754233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79913 w 3060519"/>
                  <a:gd name="connsiteY7" fmla="*/ 1601288 h 1901734"/>
                  <a:gd name="connsiteX8" fmla="*/ 1478280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54233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478280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54233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478280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54233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513450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54233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488329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39160 w 3060519"/>
                  <a:gd name="connsiteY2" fmla="*/ 1379220 h 1901734"/>
                  <a:gd name="connsiteX3" fmla="*/ 3054531 w 3060519"/>
                  <a:gd name="connsiteY3" fmla="*/ 1401535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488329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 name="connsiteX0" fmla="*/ 7076 w 3060519"/>
                  <a:gd name="connsiteY0" fmla="*/ 0 h 1901734"/>
                  <a:gd name="connsiteX1" fmla="*/ 1744436 w 3060519"/>
                  <a:gd name="connsiteY1" fmla="*/ 811530 h 1901734"/>
                  <a:gd name="connsiteX2" fmla="*/ 1739160 w 3060519"/>
                  <a:gd name="connsiteY2" fmla="*/ 1379220 h 1901734"/>
                  <a:gd name="connsiteX3" fmla="*/ 3059555 w 3060519"/>
                  <a:gd name="connsiteY3" fmla="*/ 1381438 h 1901734"/>
                  <a:gd name="connsiteX4" fmla="*/ 3060519 w 3060519"/>
                  <a:gd name="connsiteY4" fmla="*/ 1901734 h 1901734"/>
                  <a:gd name="connsiteX5" fmla="*/ 2472690 w 3060519"/>
                  <a:gd name="connsiteY5" fmla="*/ 1901734 h 1901734"/>
                  <a:gd name="connsiteX6" fmla="*/ 2465614 w 3060519"/>
                  <a:gd name="connsiteY6" fmla="*/ 1619794 h 1901734"/>
                  <a:gd name="connsiteX7" fmla="*/ 1489640 w 3060519"/>
                  <a:gd name="connsiteY7" fmla="*/ 1611016 h 1901734"/>
                  <a:gd name="connsiteX8" fmla="*/ 1488329 w 3060519"/>
                  <a:gd name="connsiteY8" fmla="*/ 1418408 h 1901734"/>
                  <a:gd name="connsiteX9" fmla="*/ 819694 w 3060519"/>
                  <a:gd name="connsiteY9" fmla="*/ 1411333 h 1901734"/>
                  <a:gd name="connsiteX10" fmla="*/ 813707 w 3060519"/>
                  <a:gd name="connsiteY10" fmla="*/ 673825 h 1901734"/>
                  <a:gd name="connsiteX11" fmla="*/ 479516 w 3060519"/>
                  <a:gd name="connsiteY11" fmla="*/ 672193 h 1901734"/>
                  <a:gd name="connsiteX12" fmla="*/ 474073 w 3060519"/>
                  <a:gd name="connsiteY12" fmla="*/ 308065 h 1901734"/>
                  <a:gd name="connsiteX13" fmla="*/ 3810 w 3060519"/>
                  <a:gd name="connsiteY13" fmla="*/ 308065 h 1901734"/>
                  <a:gd name="connsiteX14" fmla="*/ 0 w 3060519"/>
                  <a:gd name="connsiteY14" fmla="*/ 1633 h 19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0519" h="1901734">
                    <a:moveTo>
                      <a:pt x="7076" y="0"/>
                    </a:moveTo>
                    <a:lnTo>
                      <a:pt x="1744436" y="811530"/>
                    </a:lnTo>
                    <a:cubicBezTo>
                      <a:pt x="1742677" y="1000760"/>
                      <a:pt x="1740919" y="1189990"/>
                      <a:pt x="1739160" y="1379220"/>
                    </a:cubicBezTo>
                    <a:lnTo>
                      <a:pt x="3059555" y="1381438"/>
                    </a:lnTo>
                    <a:cubicBezTo>
                      <a:pt x="3059876" y="1554870"/>
                      <a:pt x="3060198" y="1728302"/>
                      <a:pt x="3060519" y="1901734"/>
                    </a:cubicBezTo>
                    <a:lnTo>
                      <a:pt x="2472690" y="1901734"/>
                    </a:lnTo>
                    <a:lnTo>
                      <a:pt x="2465614" y="1619794"/>
                    </a:lnTo>
                    <a:lnTo>
                      <a:pt x="1489640" y="1611016"/>
                    </a:lnTo>
                    <a:cubicBezTo>
                      <a:pt x="1489096" y="1550056"/>
                      <a:pt x="1488873" y="1479368"/>
                      <a:pt x="1488329" y="1418408"/>
                    </a:cubicBezTo>
                    <a:lnTo>
                      <a:pt x="819694" y="1411333"/>
                    </a:lnTo>
                    <a:cubicBezTo>
                      <a:pt x="817698" y="1168037"/>
                      <a:pt x="815703" y="917121"/>
                      <a:pt x="813707" y="673825"/>
                    </a:cubicBezTo>
                    <a:lnTo>
                      <a:pt x="479516" y="672193"/>
                    </a:lnTo>
                    <a:cubicBezTo>
                      <a:pt x="477702" y="550817"/>
                      <a:pt x="475887" y="429441"/>
                      <a:pt x="474073" y="308065"/>
                    </a:cubicBezTo>
                    <a:lnTo>
                      <a:pt x="3810" y="308065"/>
                    </a:lnTo>
                    <a:lnTo>
                      <a:pt x="0" y="1633"/>
                    </a:lnTo>
                  </a:path>
                </a:pathLst>
              </a:custGeom>
              <a:noFill/>
              <a:ln w="6350" cap="flat" cmpd="sng" algn="ctr">
                <a:solidFill>
                  <a:schemeClr val="tx1">
                    <a:lumMod val="95000"/>
                    <a:lumOff val="5000"/>
                  </a:schemeClr>
                </a:solidFill>
                <a:prstDash val="solid"/>
                <a:miter lim="800000"/>
                <a:headEnd type="none" w="med" len="med"/>
                <a:tailEnd type="none" w="med" len="med"/>
              </a:ln>
            </p:spPr>
            <p:txBody>
              <a:bodyPr vert="horz" wrap="square" lIns="46661" tIns="23332" rIns="46661" bIns="23332" numCol="1" anchor="t" anchorCtr="0" compatLnSpc="1">
                <a:prstTxWarp prst="textNoShape">
                  <a:avLst/>
                </a:prstTxWarp>
              </a:bodyPr>
              <a:lstStyle/>
              <a:p>
                <a:endParaRPr lang="es-AR" kern="0">
                  <a:solidFill>
                    <a:srgbClr val="000000"/>
                  </a:solidFill>
                  <a:latin typeface="Trebuchet MS"/>
                </a:endParaRPr>
              </a:p>
            </p:txBody>
          </p:sp>
          <p:sp>
            <p:nvSpPr>
              <p:cNvPr id="33" name="Forma libre: forma 32">
                <a:extLst>
                  <a:ext uri="{FF2B5EF4-FFF2-40B4-BE49-F238E27FC236}">
                    <a16:creationId xmlns:a16="http://schemas.microsoft.com/office/drawing/2014/main" id="{8358E62B-7369-4B37-940E-6DC4F9484E53}"/>
                  </a:ext>
                </a:extLst>
              </p:cNvPr>
              <p:cNvSpPr>
                <a:spLocks noChangeAspect="1"/>
              </p:cNvSpPr>
              <p:nvPr/>
            </p:nvSpPr>
            <p:spPr>
              <a:xfrm>
                <a:off x="2281238" y="3770624"/>
                <a:ext cx="131132" cy="84619"/>
              </a:xfrm>
              <a:custGeom>
                <a:avLst/>
                <a:gdLst>
                  <a:gd name="connsiteX0" fmla="*/ 0 w 1441174"/>
                  <a:gd name="connsiteY0" fmla="*/ 0 h 1162879"/>
                  <a:gd name="connsiteX1" fmla="*/ 0 w 1441174"/>
                  <a:gd name="connsiteY1" fmla="*/ 0 h 1162879"/>
                  <a:gd name="connsiteX2" fmla="*/ 1421296 w 1441174"/>
                  <a:gd name="connsiteY2" fmla="*/ 29818 h 1162879"/>
                  <a:gd name="connsiteX3" fmla="*/ 1441174 w 1441174"/>
                  <a:gd name="connsiteY3" fmla="*/ 496957 h 1162879"/>
                  <a:gd name="connsiteX4" fmla="*/ 576470 w 1441174"/>
                  <a:gd name="connsiteY4" fmla="*/ 1152939 h 1162879"/>
                  <a:gd name="connsiteX5" fmla="*/ 337931 w 1441174"/>
                  <a:gd name="connsiteY5" fmla="*/ 1162879 h 1162879"/>
                  <a:gd name="connsiteX6" fmla="*/ 337931 w 1441174"/>
                  <a:gd name="connsiteY6" fmla="*/ 298174 h 1162879"/>
                  <a:gd name="connsiteX7" fmla="*/ 19879 w 1441174"/>
                  <a:gd name="connsiteY7" fmla="*/ 298174 h 1162879"/>
                  <a:gd name="connsiteX8" fmla="*/ 0 w 1441174"/>
                  <a:gd name="connsiteY8" fmla="*/ 0 h 1162879"/>
                  <a:gd name="connsiteX0" fmla="*/ 0 w 1441393"/>
                  <a:gd name="connsiteY0" fmla="*/ 0 h 1162879"/>
                  <a:gd name="connsiteX1" fmla="*/ 0 w 1441393"/>
                  <a:gd name="connsiteY1" fmla="*/ 0 h 1162879"/>
                  <a:gd name="connsiteX2" fmla="*/ 1441393 w 1441393"/>
                  <a:gd name="connsiteY2" fmla="*/ 29818 h 1162879"/>
                  <a:gd name="connsiteX3" fmla="*/ 1441174 w 1441393"/>
                  <a:gd name="connsiteY3" fmla="*/ 496957 h 1162879"/>
                  <a:gd name="connsiteX4" fmla="*/ 576470 w 1441393"/>
                  <a:gd name="connsiteY4" fmla="*/ 1152939 h 1162879"/>
                  <a:gd name="connsiteX5" fmla="*/ 337931 w 1441393"/>
                  <a:gd name="connsiteY5" fmla="*/ 1162879 h 1162879"/>
                  <a:gd name="connsiteX6" fmla="*/ 337931 w 1441393"/>
                  <a:gd name="connsiteY6" fmla="*/ 298174 h 1162879"/>
                  <a:gd name="connsiteX7" fmla="*/ 19879 w 1441393"/>
                  <a:gd name="connsiteY7" fmla="*/ 298174 h 1162879"/>
                  <a:gd name="connsiteX8" fmla="*/ 0 w 1441393"/>
                  <a:gd name="connsiteY8" fmla="*/ 0 h 1162879"/>
                  <a:gd name="connsiteX0" fmla="*/ 0 w 1441174"/>
                  <a:gd name="connsiteY0" fmla="*/ 0 h 1162879"/>
                  <a:gd name="connsiteX1" fmla="*/ 0 w 1441174"/>
                  <a:gd name="connsiteY1" fmla="*/ 0 h 1162879"/>
                  <a:gd name="connsiteX2" fmla="*/ 1436368 w 1441174"/>
                  <a:gd name="connsiteY2" fmla="*/ 29818 h 1162879"/>
                  <a:gd name="connsiteX3" fmla="*/ 1441174 w 1441174"/>
                  <a:gd name="connsiteY3" fmla="*/ 496957 h 1162879"/>
                  <a:gd name="connsiteX4" fmla="*/ 576470 w 1441174"/>
                  <a:gd name="connsiteY4" fmla="*/ 1152939 h 1162879"/>
                  <a:gd name="connsiteX5" fmla="*/ 337931 w 1441174"/>
                  <a:gd name="connsiteY5" fmla="*/ 1162879 h 1162879"/>
                  <a:gd name="connsiteX6" fmla="*/ 337931 w 1441174"/>
                  <a:gd name="connsiteY6" fmla="*/ 298174 h 1162879"/>
                  <a:gd name="connsiteX7" fmla="*/ 19879 w 1441174"/>
                  <a:gd name="connsiteY7" fmla="*/ 298174 h 1162879"/>
                  <a:gd name="connsiteX8" fmla="*/ 0 w 1441174"/>
                  <a:gd name="connsiteY8" fmla="*/ 0 h 1162879"/>
                  <a:gd name="connsiteX0" fmla="*/ 5024 w 1441174"/>
                  <a:gd name="connsiteY0" fmla="*/ 20097 h 1162879"/>
                  <a:gd name="connsiteX1" fmla="*/ 0 w 1441174"/>
                  <a:gd name="connsiteY1" fmla="*/ 0 h 1162879"/>
                  <a:gd name="connsiteX2" fmla="*/ 1436368 w 1441174"/>
                  <a:gd name="connsiteY2" fmla="*/ 29818 h 1162879"/>
                  <a:gd name="connsiteX3" fmla="*/ 1441174 w 1441174"/>
                  <a:gd name="connsiteY3" fmla="*/ 496957 h 1162879"/>
                  <a:gd name="connsiteX4" fmla="*/ 576470 w 1441174"/>
                  <a:gd name="connsiteY4" fmla="*/ 1152939 h 1162879"/>
                  <a:gd name="connsiteX5" fmla="*/ 337931 w 1441174"/>
                  <a:gd name="connsiteY5" fmla="*/ 1162879 h 1162879"/>
                  <a:gd name="connsiteX6" fmla="*/ 337931 w 1441174"/>
                  <a:gd name="connsiteY6" fmla="*/ 298174 h 1162879"/>
                  <a:gd name="connsiteX7" fmla="*/ 19879 w 1441174"/>
                  <a:gd name="connsiteY7" fmla="*/ 298174 h 1162879"/>
                  <a:gd name="connsiteX8" fmla="*/ 5024 w 1441174"/>
                  <a:gd name="connsiteY8" fmla="*/ 20097 h 1162879"/>
                  <a:gd name="connsiteX0" fmla="*/ 30145 w 1441174"/>
                  <a:gd name="connsiteY0" fmla="*/ 20097 h 1162879"/>
                  <a:gd name="connsiteX1" fmla="*/ 0 w 1441174"/>
                  <a:gd name="connsiteY1" fmla="*/ 0 h 1162879"/>
                  <a:gd name="connsiteX2" fmla="*/ 1436368 w 1441174"/>
                  <a:gd name="connsiteY2" fmla="*/ 29818 h 1162879"/>
                  <a:gd name="connsiteX3" fmla="*/ 1441174 w 1441174"/>
                  <a:gd name="connsiteY3" fmla="*/ 496957 h 1162879"/>
                  <a:gd name="connsiteX4" fmla="*/ 576470 w 1441174"/>
                  <a:gd name="connsiteY4" fmla="*/ 1152939 h 1162879"/>
                  <a:gd name="connsiteX5" fmla="*/ 337931 w 1441174"/>
                  <a:gd name="connsiteY5" fmla="*/ 1162879 h 1162879"/>
                  <a:gd name="connsiteX6" fmla="*/ 337931 w 1441174"/>
                  <a:gd name="connsiteY6" fmla="*/ 298174 h 1162879"/>
                  <a:gd name="connsiteX7" fmla="*/ 19879 w 1441174"/>
                  <a:gd name="connsiteY7" fmla="*/ 298174 h 1162879"/>
                  <a:gd name="connsiteX8" fmla="*/ 30145 w 1441174"/>
                  <a:gd name="connsiteY8" fmla="*/ 20097 h 1162879"/>
                  <a:gd name="connsiteX0" fmla="*/ 19879 w 1441174"/>
                  <a:gd name="connsiteY0" fmla="*/ 298174 h 1162879"/>
                  <a:gd name="connsiteX1" fmla="*/ 0 w 1441174"/>
                  <a:gd name="connsiteY1" fmla="*/ 0 h 1162879"/>
                  <a:gd name="connsiteX2" fmla="*/ 1436368 w 1441174"/>
                  <a:gd name="connsiteY2" fmla="*/ 29818 h 1162879"/>
                  <a:gd name="connsiteX3" fmla="*/ 1441174 w 1441174"/>
                  <a:gd name="connsiteY3" fmla="*/ 496957 h 1162879"/>
                  <a:gd name="connsiteX4" fmla="*/ 576470 w 1441174"/>
                  <a:gd name="connsiteY4" fmla="*/ 1152939 h 1162879"/>
                  <a:gd name="connsiteX5" fmla="*/ 337931 w 1441174"/>
                  <a:gd name="connsiteY5" fmla="*/ 1162879 h 1162879"/>
                  <a:gd name="connsiteX6" fmla="*/ 337931 w 1441174"/>
                  <a:gd name="connsiteY6" fmla="*/ 298174 h 1162879"/>
                  <a:gd name="connsiteX7" fmla="*/ 19879 w 1441174"/>
                  <a:gd name="connsiteY7" fmla="*/ 298174 h 1162879"/>
                  <a:gd name="connsiteX0" fmla="*/ 4806 w 1426101"/>
                  <a:gd name="connsiteY0" fmla="*/ 273053 h 1137758"/>
                  <a:gd name="connsiteX1" fmla="*/ 0 w 1426101"/>
                  <a:gd name="connsiteY1" fmla="*/ 0 h 1137758"/>
                  <a:gd name="connsiteX2" fmla="*/ 1421295 w 1426101"/>
                  <a:gd name="connsiteY2" fmla="*/ 4697 h 1137758"/>
                  <a:gd name="connsiteX3" fmla="*/ 1426101 w 1426101"/>
                  <a:gd name="connsiteY3" fmla="*/ 471836 h 1137758"/>
                  <a:gd name="connsiteX4" fmla="*/ 561397 w 1426101"/>
                  <a:gd name="connsiteY4" fmla="*/ 1127818 h 1137758"/>
                  <a:gd name="connsiteX5" fmla="*/ 322858 w 1426101"/>
                  <a:gd name="connsiteY5" fmla="*/ 1137758 h 1137758"/>
                  <a:gd name="connsiteX6" fmla="*/ 322858 w 1426101"/>
                  <a:gd name="connsiteY6" fmla="*/ 273053 h 1137758"/>
                  <a:gd name="connsiteX7" fmla="*/ 4806 w 1426101"/>
                  <a:gd name="connsiteY7" fmla="*/ 273053 h 1137758"/>
                  <a:gd name="connsiteX0" fmla="*/ 9830 w 1426101"/>
                  <a:gd name="connsiteY0" fmla="*/ 263005 h 1137758"/>
                  <a:gd name="connsiteX1" fmla="*/ 0 w 1426101"/>
                  <a:gd name="connsiteY1" fmla="*/ 0 h 1137758"/>
                  <a:gd name="connsiteX2" fmla="*/ 1421295 w 1426101"/>
                  <a:gd name="connsiteY2" fmla="*/ 4697 h 1137758"/>
                  <a:gd name="connsiteX3" fmla="*/ 1426101 w 1426101"/>
                  <a:gd name="connsiteY3" fmla="*/ 471836 h 1137758"/>
                  <a:gd name="connsiteX4" fmla="*/ 561397 w 1426101"/>
                  <a:gd name="connsiteY4" fmla="*/ 1127818 h 1137758"/>
                  <a:gd name="connsiteX5" fmla="*/ 322858 w 1426101"/>
                  <a:gd name="connsiteY5" fmla="*/ 1137758 h 1137758"/>
                  <a:gd name="connsiteX6" fmla="*/ 322858 w 1426101"/>
                  <a:gd name="connsiteY6" fmla="*/ 273053 h 1137758"/>
                  <a:gd name="connsiteX7" fmla="*/ 9830 w 1426101"/>
                  <a:gd name="connsiteY7" fmla="*/ 263005 h 1137758"/>
                  <a:gd name="connsiteX0" fmla="*/ 0 w 1426320"/>
                  <a:gd name="connsiteY0" fmla="*/ 273053 h 1137758"/>
                  <a:gd name="connsiteX1" fmla="*/ 219 w 1426320"/>
                  <a:gd name="connsiteY1" fmla="*/ 0 h 1137758"/>
                  <a:gd name="connsiteX2" fmla="*/ 1421514 w 1426320"/>
                  <a:gd name="connsiteY2" fmla="*/ 4697 h 1137758"/>
                  <a:gd name="connsiteX3" fmla="*/ 1426320 w 1426320"/>
                  <a:gd name="connsiteY3" fmla="*/ 471836 h 1137758"/>
                  <a:gd name="connsiteX4" fmla="*/ 561616 w 1426320"/>
                  <a:gd name="connsiteY4" fmla="*/ 1127818 h 1137758"/>
                  <a:gd name="connsiteX5" fmla="*/ 323077 w 1426320"/>
                  <a:gd name="connsiteY5" fmla="*/ 1137758 h 1137758"/>
                  <a:gd name="connsiteX6" fmla="*/ 323077 w 1426320"/>
                  <a:gd name="connsiteY6" fmla="*/ 273053 h 1137758"/>
                  <a:gd name="connsiteX7" fmla="*/ 0 w 1426320"/>
                  <a:gd name="connsiteY7" fmla="*/ 273053 h 1137758"/>
                  <a:gd name="connsiteX0" fmla="*/ 0 w 1426320"/>
                  <a:gd name="connsiteY0" fmla="*/ 273053 h 1147915"/>
                  <a:gd name="connsiteX1" fmla="*/ 219 w 1426320"/>
                  <a:gd name="connsiteY1" fmla="*/ 0 h 1147915"/>
                  <a:gd name="connsiteX2" fmla="*/ 1421514 w 1426320"/>
                  <a:gd name="connsiteY2" fmla="*/ 4697 h 1147915"/>
                  <a:gd name="connsiteX3" fmla="*/ 1426320 w 1426320"/>
                  <a:gd name="connsiteY3" fmla="*/ 471836 h 1147915"/>
                  <a:gd name="connsiteX4" fmla="*/ 571665 w 1426320"/>
                  <a:gd name="connsiteY4" fmla="*/ 1147915 h 1147915"/>
                  <a:gd name="connsiteX5" fmla="*/ 323077 w 1426320"/>
                  <a:gd name="connsiteY5" fmla="*/ 1137758 h 1147915"/>
                  <a:gd name="connsiteX6" fmla="*/ 323077 w 1426320"/>
                  <a:gd name="connsiteY6" fmla="*/ 273053 h 1147915"/>
                  <a:gd name="connsiteX7" fmla="*/ 0 w 1426320"/>
                  <a:gd name="connsiteY7" fmla="*/ 273053 h 1147915"/>
                  <a:gd name="connsiteX0" fmla="*/ 0 w 1426320"/>
                  <a:gd name="connsiteY0" fmla="*/ 273053 h 1142891"/>
                  <a:gd name="connsiteX1" fmla="*/ 219 w 1426320"/>
                  <a:gd name="connsiteY1" fmla="*/ 0 h 1142891"/>
                  <a:gd name="connsiteX2" fmla="*/ 1421514 w 1426320"/>
                  <a:gd name="connsiteY2" fmla="*/ 4697 h 1142891"/>
                  <a:gd name="connsiteX3" fmla="*/ 1426320 w 1426320"/>
                  <a:gd name="connsiteY3" fmla="*/ 471836 h 1142891"/>
                  <a:gd name="connsiteX4" fmla="*/ 581713 w 1426320"/>
                  <a:gd name="connsiteY4" fmla="*/ 1142891 h 1142891"/>
                  <a:gd name="connsiteX5" fmla="*/ 323077 w 1426320"/>
                  <a:gd name="connsiteY5" fmla="*/ 1137758 h 1142891"/>
                  <a:gd name="connsiteX6" fmla="*/ 323077 w 1426320"/>
                  <a:gd name="connsiteY6" fmla="*/ 273053 h 1142891"/>
                  <a:gd name="connsiteX7" fmla="*/ 0 w 1426320"/>
                  <a:gd name="connsiteY7" fmla="*/ 273053 h 1142891"/>
                  <a:gd name="connsiteX0" fmla="*/ 0 w 1426320"/>
                  <a:gd name="connsiteY0" fmla="*/ 273053 h 1152830"/>
                  <a:gd name="connsiteX1" fmla="*/ 219 w 1426320"/>
                  <a:gd name="connsiteY1" fmla="*/ 0 h 1152830"/>
                  <a:gd name="connsiteX2" fmla="*/ 1421514 w 1426320"/>
                  <a:gd name="connsiteY2" fmla="*/ 4697 h 1152830"/>
                  <a:gd name="connsiteX3" fmla="*/ 1426320 w 1426320"/>
                  <a:gd name="connsiteY3" fmla="*/ 471836 h 1152830"/>
                  <a:gd name="connsiteX4" fmla="*/ 581713 w 1426320"/>
                  <a:gd name="connsiteY4" fmla="*/ 1142891 h 1152830"/>
                  <a:gd name="connsiteX5" fmla="*/ 328101 w 1426320"/>
                  <a:gd name="connsiteY5" fmla="*/ 1152830 h 1152830"/>
                  <a:gd name="connsiteX6" fmla="*/ 323077 w 1426320"/>
                  <a:gd name="connsiteY6" fmla="*/ 273053 h 1152830"/>
                  <a:gd name="connsiteX7" fmla="*/ 0 w 1426320"/>
                  <a:gd name="connsiteY7" fmla="*/ 273053 h 1152830"/>
                  <a:gd name="connsiteX0" fmla="*/ 0 w 1426320"/>
                  <a:gd name="connsiteY0" fmla="*/ 273053 h 1142891"/>
                  <a:gd name="connsiteX1" fmla="*/ 219 w 1426320"/>
                  <a:gd name="connsiteY1" fmla="*/ 0 h 1142891"/>
                  <a:gd name="connsiteX2" fmla="*/ 1421514 w 1426320"/>
                  <a:gd name="connsiteY2" fmla="*/ 4697 h 1142891"/>
                  <a:gd name="connsiteX3" fmla="*/ 1426320 w 1426320"/>
                  <a:gd name="connsiteY3" fmla="*/ 471836 h 1142891"/>
                  <a:gd name="connsiteX4" fmla="*/ 581713 w 1426320"/>
                  <a:gd name="connsiteY4" fmla="*/ 1142891 h 1142891"/>
                  <a:gd name="connsiteX5" fmla="*/ 323077 w 1426320"/>
                  <a:gd name="connsiteY5" fmla="*/ 1137758 h 1142891"/>
                  <a:gd name="connsiteX6" fmla="*/ 323077 w 1426320"/>
                  <a:gd name="connsiteY6" fmla="*/ 273053 h 1142891"/>
                  <a:gd name="connsiteX7" fmla="*/ 0 w 1426320"/>
                  <a:gd name="connsiteY7" fmla="*/ 273053 h 1142891"/>
                  <a:gd name="connsiteX0" fmla="*/ 0 w 1426320"/>
                  <a:gd name="connsiteY0" fmla="*/ 273053 h 1142891"/>
                  <a:gd name="connsiteX1" fmla="*/ 219 w 1426320"/>
                  <a:gd name="connsiteY1" fmla="*/ 0 h 1142891"/>
                  <a:gd name="connsiteX2" fmla="*/ 1421514 w 1426320"/>
                  <a:gd name="connsiteY2" fmla="*/ 4697 h 1142891"/>
                  <a:gd name="connsiteX3" fmla="*/ 1426320 w 1426320"/>
                  <a:gd name="connsiteY3" fmla="*/ 471836 h 1142891"/>
                  <a:gd name="connsiteX4" fmla="*/ 581713 w 1426320"/>
                  <a:gd name="connsiteY4" fmla="*/ 1142891 h 1142891"/>
                  <a:gd name="connsiteX5" fmla="*/ 323077 w 1426320"/>
                  <a:gd name="connsiteY5" fmla="*/ 1142782 h 1142891"/>
                  <a:gd name="connsiteX6" fmla="*/ 323077 w 1426320"/>
                  <a:gd name="connsiteY6" fmla="*/ 273053 h 1142891"/>
                  <a:gd name="connsiteX7" fmla="*/ 0 w 1426320"/>
                  <a:gd name="connsiteY7" fmla="*/ 273053 h 1142891"/>
                  <a:gd name="connsiteX0" fmla="*/ 0 w 1426320"/>
                  <a:gd name="connsiteY0" fmla="*/ 283101 h 1152939"/>
                  <a:gd name="connsiteX1" fmla="*/ 5243 w 1426320"/>
                  <a:gd name="connsiteY1" fmla="*/ 0 h 1152939"/>
                  <a:gd name="connsiteX2" fmla="*/ 1421514 w 1426320"/>
                  <a:gd name="connsiteY2" fmla="*/ 14745 h 1152939"/>
                  <a:gd name="connsiteX3" fmla="*/ 1426320 w 1426320"/>
                  <a:gd name="connsiteY3" fmla="*/ 481884 h 1152939"/>
                  <a:gd name="connsiteX4" fmla="*/ 581713 w 1426320"/>
                  <a:gd name="connsiteY4" fmla="*/ 1152939 h 1152939"/>
                  <a:gd name="connsiteX5" fmla="*/ 323077 w 1426320"/>
                  <a:gd name="connsiteY5" fmla="*/ 1152830 h 1152939"/>
                  <a:gd name="connsiteX6" fmla="*/ 323077 w 1426320"/>
                  <a:gd name="connsiteY6" fmla="*/ 283101 h 1152939"/>
                  <a:gd name="connsiteX7" fmla="*/ 0 w 1426320"/>
                  <a:gd name="connsiteY7" fmla="*/ 283101 h 1152939"/>
                  <a:gd name="connsiteX0" fmla="*/ 0 w 1426320"/>
                  <a:gd name="connsiteY0" fmla="*/ 293477 h 1163315"/>
                  <a:gd name="connsiteX1" fmla="*/ 5243 w 1426320"/>
                  <a:gd name="connsiteY1" fmla="*/ 10376 h 1163315"/>
                  <a:gd name="connsiteX2" fmla="*/ 1421514 w 1426320"/>
                  <a:gd name="connsiteY2" fmla="*/ 0 h 1163315"/>
                  <a:gd name="connsiteX3" fmla="*/ 1426320 w 1426320"/>
                  <a:gd name="connsiteY3" fmla="*/ 492260 h 1163315"/>
                  <a:gd name="connsiteX4" fmla="*/ 581713 w 1426320"/>
                  <a:gd name="connsiteY4" fmla="*/ 1163315 h 1163315"/>
                  <a:gd name="connsiteX5" fmla="*/ 323077 w 1426320"/>
                  <a:gd name="connsiteY5" fmla="*/ 1163206 h 1163315"/>
                  <a:gd name="connsiteX6" fmla="*/ 323077 w 1426320"/>
                  <a:gd name="connsiteY6" fmla="*/ 293477 h 1163315"/>
                  <a:gd name="connsiteX7" fmla="*/ 0 w 1426320"/>
                  <a:gd name="connsiteY7" fmla="*/ 293477 h 1163315"/>
                  <a:gd name="connsiteX0" fmla="*/ 0 w 1426320"/>
                  <a:gd name="connsiteY0" fmla="*/ 293477 h 1163315"/>
                  <a:gd name="connsiteX1" fmla="*/ 5243 w 1426320"/>
                  <a:gd name="connsiteY1" fmla="*/ 10376 h 1163315"/>
                  <a:gd name="connsiteX2" fmla="*/ 1421514 w 1426320"/>
                  <a:gd name="connsiteY2" fmla="*/ 0 h 1163315"/>
                  <a:gd name="connsiteX3" fmla="*/ 1426320 w 1426320"/>
                  <a:gd name="connsiteY3" fmla="*/ 492260 h 1163315"/>
                  <a:gd name="connsiteX4" fmla="*/ 581713 w 1426320"/>
                  <a:gd name="connsiteY4" fmla="*/ 1163315 h 1163315"/>
                  <a:gd name="connsiteX5" fmla="*/ 323077 w 1426320"/>
                  <a:gd name="connsiteY5" fmla="*/ 1163206 h 1163315"/>
                  <a:gd name="connsiteX6" fmla="*/ 323077 w 1426320"/>
                  <a:gd name="connsiteY6" fmla="*/ 293477 h 1163315"/>
                  <a:gd name="connsiteX7" fmla="*/ 0 w 1426320"/>
                  <a:gd name="connsiteY7" fmla="*/ 293477 h 1163315"/>
                  <a:gd name="connsiteX0" fmla="*/ 0 w 1426320"/>
                  <a:gd name="connsiteY0" fmla="*/ 293477 h 1163315"/>
                  <a:gd name="connsiteX1" fmla="*/ 5243 w 1426320"/>
                  <a:gd name="connsiteY1" fmla="*/ 10376 h 1163315"/>
                  <a:gd name="connsiteX2" fmla="*/ 1421514 w 1426320"/>
                  <a:gd name="connsiteY2" fmla="*/ 0 h 1163315"/>
                  <a:gd name="connsiteX3" fmla="*/ 1426320 w 1426320"/>
                  <a:gd name="connsiteY3" fmla="*/ 492260 h 1163315"/>
                  <a:gd name="connsiteX4" fmla="*/ 581713 w 1426320"/>
                  <a:gd name="connsiteY4" fmla="*/ 1163315 h 1163315"/>
                  <a:gd name="connsiteX5" fmla="*/ 320165 w 1426320"/>
                  <a:gd name="connsiteY5" fmla="*/ 1157382 h 1163315"/>
                  <a:gd name="connsiteX6" fmla="*/ 323077 w 1426320"/>
                  <a:gd name="connsiteY6" fmla="*/ 293477 h 1163315"/>
                  <a:gd name="connsiteX7" fmla="*/ 0 w 1426320"/>
                  <a:gd name="connsiteY7" fmla="*/ 293477 h 1163315"/>
                  <a:gd name="connsiteX0" fmla="*/ 0 w 1426320"/>
                  <a:gd name="connsiteY0" fmla="*/ 293477 h 1157491"/>
                  <a:gd name="connsiteX1" fmla="*/ 5243 w 1426320"/>
                  <a:gd name="connsiteY1" fmla="*/ 10376 h 1157491"/>
                  <a:gd name="connsiteX2" fmla="*/ 1421514 w 1426320"/>
                  <a:gd name="connsiteY2" fmla="*/ 0 h 1157491"/>
                  <a:gd name="connsiteX3" fmla="*/ 1426320 w 1426320"/>
                  <a:gd name="connsiteY3" fmla="*/ 492260 h 1157491"/>
                  <a:gd name="connsiteX4" fmla="*/ 596274 w 1426320"/>
                  <a:gd name="connsiteY4" fmla="*/ 1157491 h 1157491"/>
                  <a:gd name="connsiteX5" fmla="*/ 320165 w 1426320"/>
                  <a:gd name="connsiteY5" fmla="*/ 1157382 h 1157491"/>
                  <a:gd name="connsiteX6" fmla="*/ 323077 w 1426320"/>
                  <a:gd name="connsiteY6" fmla="*/ 293477 h 1157491"/>
                  <a:gd name="connsiteX7" fmla="*/ 0 w 1426320"/>
                  <a:gd name="connsiteY7" fmla="*/ 293477 h 1157491"/>
                  <a:gd name="connsiteX0" fmla="*/ 0 w 1426320"/>
                  <a:gd name="connsiteY0" fmla="*/ 293477 h 1157382"/>
                  <a:gd name="connsiteX1" fmla="*/ 5243 w 1426320"/>
                  <a:gd name="connsiteY1" fmla="*/ 10376 h 1157382"/>
                  <a:gd name="connsiteX2" fmla="*/ 1421514 w 1426320"/>
                  <a:gd name="connsiteY2" fmla="*/ 0 h 1157382"/>
                  <a:gd name="connsiteX3" fmla="*/ 1426320 w 1426320"/>
                  <a:gd name="connsiteY3" fmla="*/ 492260 h 1157382"/>
                  <a:gd name="connsiteX4" fmla="*/ 607922 w 1426320"/>
                  <a:gd name="connsiteY4" fmla="*/ 1154579 h 1157382"/>
                  <a:gd name="connsiteX5" fmla="*/ 320165 w 1426320"/>
                  <a:gd name="connsiteY5" fmla="*/ 1157382 h 1157382"/>
                  <a:gd name="connsiteX6" fmla="*/ 323077 w 1426320"/>
                  <a:gd name="connsiteY6" fmla="*/ 293477 h 1157382"/>
                  <a:gd name="connsiteX7" fmla="*/ 0 w 1426320"/>
                  <a:gd name="connsiteY7" fmla="*/ 293477 h 1157382"/>
                  <a:gd name="connsiteX0" fmla="*/ 0 w 1426320"/>
                  <a:gd name="connsiteY0" fmla="*/ 293477 h 1154579"/>
                  <a:gd name="connsiteX1" fmla="*/ 5243 w 1426320"/>
                  <a:gd name="connsiteY1" fmla="*/ 10376 h 1154579"/>
                  <a:gd name="connsiteX2" fmla="*/ 1421514 w 1426320"/>
                  <a:gd name="connsiteY2" fmla="*/ 0 h 1154579"/>
                  <a:gd name="connsiteX3" fmla="*/ 1426320 w 1426320"/>
                  <a:gd name="connsiteY3" fmla="*/ 492260 h 1154579"/>
                  <a:gd name="connsiteX4" fmla="*/ 607922 w 1426320"/>
                  <a:gd name="connsiteY4" fmla="*/ 1154579 h 1154579"/>
                  <a:gd name="connsiteX5" fmla="*/ 320165 w 1426320"/>
                  <a:gd name="connsiteY5" fmla="*/ 1151558 h 1154579"/>
                  <a:gd name="connsiteX6" fmla="*/ 323077 w 1426320"/>
                  <a:gd name="connsiteY6" fmla="*/ 293477 h 1154579"/>
                  <a:gd name="connsiteX7" fmla="*/ 0 w 1426320"/>
                  <a:gd name="connsiteY7" fmla="*/ 293477 h 1154579"/>
                  <a:gd name="connsiteX0" fmla="*/ 0 w 1426320"/>
                  <a:gd name="connsiteY0" fmla="*/ 293477 h 1151667"/>
                  <a:gd name="connsiteX1" fmla="*/ 5243 w 1426320"/>
                  <a:gd name="connsiteY1" fmla="*/ 10376 h 1151667"/>
                  <a:gd name="connsiteX2" fmla="*/ 1421514 w 1426320"/>
                  <a:gd name="connsiteY2" fmla="*/ 0 h 1151667"/>
                  <a:gd name="connsiteX3" fmla="*/ 1426320 w 1426320"/>
                  <a:gd name="connsiteY3" fmla="*/ 492260 h 1151667"/>
                  <a:gd name="connsiteX4" fmla="*/ 625395 w 1426320"/>
                  <a:gd name="connsiteY4" fmla="*/ 1151667 h 1151667"/>
                  <a:gd name="connsiteX5" fmla="*/ 320165 w 1426320"/>
                  <a:gd name="connsiteY5" fmla="*/ 1151558 h 1151667"/>
                  <a:gd name="connsiteX6" fmla="*/ 323077 w 1426320"/>
                  <a:gd name="connsiteY6" fmla="*/ 293477 h 1151667"/>
                  <a:gd name="connsiteX7" fmla="*/ 0 w 1426320"/>
                  <a:gd name="connsiteY7" fmla="*/ 293477 h 115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320" h="1151667">
                    <a:moveTo>
                      <a:pt x="0" y="293477"/>
                    </a:moveTo>
                    <a:cubicBezTo>
                      <a:pt x="1748" y="199110"/>
                      <a:pt x="3495" y="104743"/>
                      <a:pt x="5243" y="10376"/>
                    </a:cubicBezTo>
                    <a:lnTo>
                      <a:pt x="1421514" y="0"/>
                    </a:lnTo>
                    <a:lnTo>
                      <a:pt x="1426320" y="492260"/>
                    </a:lnTo>
                    <a:lnTo>
                      <a:pt x="625395" y="1151667"/>
                    </a:lnTo>
                    <a:lnTo>
                      <a:pt x="320165" y="1151558"/>
                    </a:lnTo>
                    <a:cubicBezTo>
                      <a:pt x="318490" y="858299"/>
                      <a:pt x="324752" y="586736"/>
                      <a:pt x="323077" y="293477"/>
                    </a:cubicBezTo>
                    <a:lnTo>
                      <a:pt x="0" y="293477"/>
                    </a:lnTo>
                    <a:close/>
                  </a:path>
                </a:pathLst>
              </a:custGeom>
              <a:noFill/>
              <a:ln w="6350" cap="flat" cmpd="sng" algn="ctr">
                <a:solidFill>
                  <a:schemeClr val="tx1">
                    <a:lumMod val="95000"/>
                    <a:lumOff val="5000"/>
                  </a:schemeClr>
                </a:solidFill>
                <a:prstDash val="solid"/>
                <a:miter lim="800000"/>
                <a:headEnd type="none" w="med" len="med"/>
                <a:tailEnd type="none" w="med" len="med"/>
              </a:ln>
            </p:spPr>
            <p:txBody>
              <a:bodyPr vert="horz" wrap="square" lIns="46661" tIns="23332" rIns="46661" bIns="23332" numCol="1" anchor="t" anchorCtr="0" compatLnSpc="1">
                <a:prstTxWarp prst="textNoShape">
                  <a:avLst/>
                </a:prstTxWarp>
              </a:bodyPr>
              <a:lstStyle/>
              <a:p>
                <a:endParaRPr lang="es-AR" kern="0">
                  <a:solidFill>
                    <a:srgbClr val="000000"/>
                  </a:solidFill>
                  <a:latin typeface="Trebuchet MS"/>
                </a:endParaRPr>
              </a:p>
            </p:txBody>
          </p:sp>
          <p:sp>
            <p:nvSpPr>
              <p:cNvPr id="34" name="Forma libre: forma 33">
                <a:extLst>
                  <a:ext uri="{FF2B5EF4-FFF2-40B4-BE49-F238E27FC236}">
                    <a16:creationId xmlns:a16="http://schemas.microsoft.com/office/drawing/2014/main" id="{97A30B08-68EB-414F-9A01-88F72BD7CA9B}"/>
                  </a:ext>
                </a:extLst>
              </p:cNvPr>
              <p:cNvSpPr>
                <a:spLocks noChangeAspect="1"/>
              </p:cNvSpPr>
              <p:nvPr/>
            </p:nvSpPr>
            <p:spPr>
              <a:xfrm>
                <a:off x="2341442" y="3679402"/>
                <a:ext cx="227928" cy="192990"/>
              </a:xfrm>
              <a:custGeom>
                <a:avLst/>
                <a:gdLst>
                  <a:gd name="connsiteX0" fmla="*/ 182880 w 3004457"/>
                  <a:gd name="connsiteY0" fmla="*/ 431074 h 2573383"/>
                  <a:gd name="connsiteX1" fmla="*/ 195943 w 3004457"/>
                  <a:gd name="connsiteY1" fmla="*/ 1071154 h 2573383"/>
                  <a:gd name="connsiteX2" fmla="*/ 0 w 3004457"/>
                  <a:gd name="connsiteY2" fmla="*/ 1097280 h 2573383"/>
                  <a:gd name="connsiteX3" fmla="*/ 0 w 3004457"/>
                  <a:gd name="connsiteY3" fmla="*/ 91440 h 2573383"/>
                  <a:gd name="connsiteX4" fmla="*/ 209006 w 3004457"/>
                  <a:gd name="connsiteY4" fmla="*/ 78377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29691 w 3004457"/>
                  <a:gd name="connsiteY10" fmla="*/ 1436914 h 2573383"/>
                  <a:gd name="connsiteX11" fmla="*/ 2978331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82880 w 3004457"/>
                  <a:gd name="connsiteY31" fmla="*/ 431074 h 2573383"/>
                  <a:gd name="connsiteX0" fmla="*/ 182880 w 3004457"/>
                  <a:gd name="connsiteY0" fmla="*/ 431074 h 2573383"/>
                  <a:gd name="connsiteX1" fmla="*/ 195943 w 3004457"/>
                  <a:gd name="connsiteY1" fmla="*/ 1071154 h 2573383"/>
                  <a:gd name="connsiteX2" fmla="*/ 0 w 3004457"/>
                  <a:gd name="connsiteY2" fmla="*/ 1097280 h 2573383"/>
                  <a:gd name="connsiteX3" fmla="*/ 0 w 3004457"/>
                  <a:gd name="connsiteY3" fmla="*/ 91440 h 2573383"/>
                  <a:gd name="connsiteX4" fmla="*/ 209006 w 3004457"/>
                  <a:gd name="connsiteY4" fmla="*/ 78377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29691 w 3004457"/>
                  <a:gd name="connsiteY10" fmla="*/ 1436914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82880 w 3004457"/>
                  <a:gd name="connsiteY31" fmla="*/ 431074 h 2573383"/>
                  <a:gd name="connsiteX0" fmla="*/ 182880 w 3004457"/>
                  <a:gd name="connsiteY0" fmla="*/ 431074 h 2573383"/>
                  <a:gd name="connsiteX1" fmla="*/ 195943 w 3004457"/>
                  <a:gd name="connsiteY1" fmla="*/ 1071154 h 2573383"/>
                  <a:gd name="connsiteX2" fmla="*/ 0 w 3004457"/>
                  <a:gd name="connsiteY2" fmla="*/ 1097280 h 2573383"/>
                  <a:gd name="connsiteX3" fmla="*/ 0 w 3004457"/>
                  <a:gd name="connsiteY3" fmla="*/ 91440 h 2573383"/>
                  <a:gd name="connsiteX4" fmla="*/ 209006 w 3004457"/>
                  <a:gd name="connsiteY4" fmla="*/ 78377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14619 w 3004457"/>
                  <a:gd name="connsiteY10" fmla="*/ 1457010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82880 w 3004457"/>
                  <a:gd name="connsiteY31" fmla="*/ 431074 h 2573383"/>
                  <a:gd name="connsiteX0" fmla="*/ 182880 w 3004457"/>
                  <a:gd name="connsiteY0" fmla="*/ 431074 h 2573383"/>
                  <a:gd name="connsiteX1" fmla="*/ 195943 w 3004457"/>
                  <a:gd name="connsiteY1" fmla="*/ 1071154 h 2573383"/>
                  <a:gd name="connsiteX2" fmla="*/ 0 w 3004457"/>
                  <a:gd name="connsiteY2" fmla="*/ 1097280 h 2573383"/>
                  <a:gd name="connsiteX3" fmla="*/ 0 w 3004457"/>
                  <a:gd name="connsiteY3" fmla="*/ 91440 h 2573383"/>
                  <a:gd name="connsiteX4" fmla="*/ 209006 w 3004457"/>
                  <a:gd name="connsiteY4" fmla="*/ 78377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19643 w 3004457"/>
                  <a:gd name="connsiteY10" fmla="*/ 1441938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82880 w 3004457"/>
                  <a:gd name="connsiteY31" fmla="*/ 431074 h 2573383"/>
                  <a:gd name="connsiteX0" fmla="*/ 197952 w 3004457"/>
                  <a:gd name="connsiteY0" fmla="*/ 451171 h 2573383"/>
                  <a:gd name="connsiteX1" fmla="*/ 195943 w 3004457"/>
                  <a:gd name="connsiteY1" fmla="*/ 1071154 h 2573383"/>
                  <a:gd name="connsiteX2" fmla="*/ 0 w 3004457"/>
                  <a:gd name="connsiteY2" fmla="*/ 1097280 h 2573383"/>
                  <a:gd name="connsiteX3" fmla="*/ 0 w 3004457"/>
                  <a:gd name="connsiteY3" fmla="*/ 91440 h 2573383"/>
                  <a:gd name="connsiteX4" fmla="*/ 209006 w 3004457"/>
                  <a:gd name="connsiteY4" fmla="*/ 78377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19643 w 3004457"/>
                  <a:gd name="connsiteY10" fmla="*/ 1441938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97952 w 3004457"/>
                  <a:gd name="connsiteY31" fmla="*/ 451171 h 2573383"/>
                  <a:gd name="connsiteX0" fmla="*/ 197952 w 3004457"/>
                  <a:gd name="connsiteY0" fmla="*/ 451171 h 2573383"/>
                  <a:gd name="connsiteX1" fmla="*/ 195943 w 3004457"/>
                  <a:gd name="connsiteY1" fmla="*/ 1071154 h 2573383"/>
                  <a:gd name="connsiteX2" fmla="*/ 0 w 3004457"/>
                  <a:gd name="connsiteY2" fmla="*/ 1097280 h 2573383"/>
                  <a:gd name="connsiteX3" fmla="*/ 0 w 3004457"/>
                  <a:gd name="connsiteY3" fmla="*/ 91440 h 2573383"/>
                  <a:gd name="connsiteX4" fmla="*/ 203982 w 3004457"/>
                  <a:gd name="connsiteY4" fmla="*/ 98473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19643 w 3004457"/>
                  <a:gd name="connsiteY10" fmla="*/ 1441938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97952 w 3004457"/>
                  <a:gd name="connsiteY31" fmla="*/ 451171 h 2573383"/>
                  <a:gd name="connsiteX0" fmla="*/ 197952 w 3004457"/>
                  <a:gd name="connsiteY0" fmla="*/ 451171 h 2573383"/>
                  <a:gd name="connsiteX1" fmla="*/ 195943 w 3004457"/>
                  <a:gd name="connsiteY1" fmla="*/ 1071154 h 2573383"/>
                  <a:gd name="connsiteX2" fmla="*/ 0 w 3004457"/>
                  <a:gd name="connsiteY2" fmla="*/ 1097280 h 2573383"/>
                  <a:gd name="connsiteX3" fmla="*/ 0 w 3004457"/>
                  <a:gd name="connsiteY3" fmla="*/ 101489 h 2573383"/>
                  <a:gd name="connsiteX4" fmla="*/ 203982 w 3004457"/>
                  <a:gd name="connsiteY4" fmla="*/ 98473 h 2573383"/>
                  <a:gd name="connsiteX5" fmla="*/ 209006 w 3004457"/>
                  <a:gd name="connsiteY5" fmla="*/ 0 h 2573383"/>
                  <a:gd name="connsiteX6" fmla="*/ 470263 w 3004457"/>
                  <a:gd name="connsiteY6" fmla="*/ 0 h 2573383"/>
                  <a:gd name="connsiteX7" fmla="*/ 1632857 w 3004457"/>
                  <a:gd name="connsiteY7" fmla="*/ 457200 h 2573383"/>
                  <a:gd name="connsiteX8" fmla="*/ 1619794 w 3004457"/>
                  <a:gd name="connsiteY8" fmla="*/ 1097280 h 2573383"/>
                  <a:gd name="connsiteX9" fmla="*/ 2416629 w 3004457"/>
                  <a:gd name="connsiteY9" fmla="*/ 1097280 h 2573383"/>
                  <a:gd name="connsiteX10" fmla="*/ 2419643 w 3004457"/>
                  <a:gd name="connsiteY10" fmla="*/ 1441938 h 2573383"/>
                  <a:gd name="connsiteX11" fmla="*/ 2993404 w 3004457"/>
                  <a:gd name="connsiteY11" fmla="*/ 1449977 h 2573383"/>
                  <a:gd name="connsiteX12" fmla="*/ 3004457 w 3004457"/>
                  <a:gd name="connsiteY12" fmla="*/ 2063931 h 2573383"/>
                  <a:gd name="connsiteX13" fmla="*/ 2468880 w 3004457"/>
                  <a:gd name="connsiteY13" fmla="*/ 2103120 h 2573383"/>
                  <a:gd name="connsiteX14" fmla="*/ 2455817 w 3004457"/>
                  <a:gd name="connsiteY14" fmla="*/ 2390503 h 2573383"/>
                  <a:gd name="connsiteX15" fmla="*/ 2325189 w 3004457"/>
                  <a:gd name="connsiteY15" fmla="*/ 2390503 h 2573383"/>
                  <a:gd name="connsiteX16" fmla="*/ 2207623 w 3004457"/>
                  <a:gd name="connsiteY16" fmla="*/ 2351314 h 2573383"/>
                  <a:gd name="connsiteX17" fmla="*/ 2116183 w 3004457"/>
                  <a:gd name="connsiteY17" fmla="*/ 2338251 h 2573383"/>
                  <a:gd name="connsiteX18" fmla="*/ 1985554 w 3004457"/>
                  <a:gd name="connsiteY18" fmla="*/ 2338251 h 2573383"/>
                  <a:gd name="connsiteX19" fmla="*/ 1894114 w 3004457"/>
                  <a:gd name="connsiteY19" fmla="*/ 2338251 h 2573383"/>
                  <a:gd name="connsiteX20" fmla="*/ 1828800 w 3004457"/>
                  <a:gd name="connsiteY20" fmla="*/ 2351314 h 2573383"/>
                  <a:gd name="connsiteX21" fmla="*/ 1685109 w 3004457"/>
                  <a:gd name="connsiteY21" fmla="*/ 2390503 h 2573383"/>
                  <a:gd name="connsiteX22" fmla="*/ 1606731 w 3004457"/>
                  <a:gd name="connsiteY22" fmla="*/ 2468880 h 2573383"/>
                  <a:gd name="connsiteX23" fmla="*/ 1436914 w 3004457"/>
                  <a:gd name="connsiteY23" fmla="*/ 2573383 h 2573383"/>
                  <a:gd name="connsiteX24" fmla="*/ 1384663 w 3004457"/>
                  <a:gd name="connsiteY24" fmla="*/ 2481943 h 2573383"/>
                  <a:gd name="connsiteX25" fmla="*/ 1293223 w 3004457"/>
                  <a:gd name="connsiteY25" fmla="*/ 2429691 h 2573383"/>
                  <a:gd name="connsiteX26" fmla="*/ 1097280 w 3004457"/>
                  <a:gd name="connsiteY26" fmla="*/ 2390503 h 2573383"/>
                  <a:gd name="connsiteX27" fmla="*/ 940526 w 3004457"/>
                  <a:gd name="connsiteY27" fmla="*/ 2377440 h 2573383"/>
                  <a:gd name="connsiteX28" fmla="*/ 953589 w 3004457"/>
                  <a:gd name="connsiteY28" fmla="*/ 1149531 h 2573383"/>
                  <a:gd name="connsiteX29" fmla="*/ 496389 w 3004457"/>
                  <a:gd name="connsiteY29" fmla="*/ 1149531 h 2573383"/>
                  <a:gd name="connsiteX30" fmla="*/ 496389 w 3004457"/>
                  <a:gd name="connsiteY30" fmla="*/ 457200 h 2573383"/>
                  <a:gd name="connsiteX31" fmla="*/ 197952 w 3004457"/>
                  <a:gd name="connsiteY31" fmla="*/ 451171 h 2573383"/>
                  <a:gd name="connsiteX0" fmla="*/ 197952 w 3004457"/>
                  <a:gd name="connsiteY0" fmla="*/ 461219 h 2583431"/>
                  <a:gd name="connsiteX1" fmla="*/ 195943 w 3004457"/>
                  <a:gd name="connsiteY1" fmla="*/ 1081202 h 2583431"/>
                  <a:gd name="connsiteX2" fmla="*/ 0 w 3004457"/>
                  <a:gd name="connsiteY2" fmla="*/ 1107328 h 2583431"/>
                  <a:gd name="connsiteX3" fmla="*/ 0 w 3004457"/>
                  <a:gd name="connsiteY3" fmla="*/ 111537 h 2583431"/>
                  <a:gd name="connsiteX4" fmla="*/ 203982 w 3004457"/>
                  <a:gd name="connsiteY4" fmla="*/ 108521 h 2583431"/>
                  <a:gd name="connsiteX5" fmla="*/ 209006 w 3004457"/>
                  <a:gd name="connsiteY5" fmla="*/ 0 h 2583431"/>
                  <a:gd name="connsiteX6" fmla="*/ 470263 w 3004457"/>
                  <a:gd name="connsiteY6" fmla="*/ 10048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7248 h 2583431"/>
                  <a:gd name="connsiteX31" fmla="*/ 197952 w 3004457"/>
                  <a:gd name="connsiteY31" fmla="*/ 461219 h 2583431"/>
                  <a:gd name="connsiteX0" fmla="*/ 197952 w 3004457"/>
                  <a:gd name="connsiteY0" fmla="*/ 466243 h 2588455"/>
                  <a:gd name="connsiteX1" fmla="*/ 195943 w 3004457"/>
                  <a:gd name="connsiteY1" fmla="*/ 1086226 h 2588455"/>
                  <a:gd name="connsiteX2" fmla="*/ 0 w 3004457"/>
                  <a:gd name="connsiteY2" fmla="*/ 1112352 h 2588455"/>
                  <a:gd name="connsiteX3" fmla="*/ 0 w 3004457"/>
                  <a:gd name="connsiteY3" fmla="*/ 116561 h 2588455"/>
                  <a:gd name="connsiteX4" fmla="*/ 203982 w 3004457"/>
                  <a:gd name="connsiteY4" fmla="*/ 113545 h 2588455"/>
                  <a:gd name="connsiteX5" fmla="*/ 209006 w 3004457"/>
                  <a:gd name="connsiteY5" fmla="*/ 5024 h 2588455"/>
                  <a:gd name="connsiteX6" fmla="*/ 460214 w 3004457"/>
                  <a:gd name="connsiteY6" fmla="*/ 0 h 2588455"/>
                  <a:gd name="connsiteX7" fmla="*/ 1632857 w 3004457"/>
                  <a:gd name="connsiteY7" fmla="*/ 472272 h 2588455"/>
                  <a:gd name="connsiteX8" fmla="*/ 1619794 w 3004457"/>
                  <a:gd name="connsiteY8" fmla="*/ 1112352 h 2588455"/>
                  <a:gd name="connsiteX9" fmla="*/ 2416629 w 3004457"/>
                  <a:gd name="connsiteY9" fmla="*/ 1112352 h 2588455"/>
                  <a:gd name="connsiteX10" fmla="*/ 2419643 w 3004457"/>
                  <a:gd name="connsiteY10" fmla="*/ 1457010 h 2588455"/>
                  <a:gd name="connsiteX11" fmla="*/ 2993404 w 3004457"/>
                  <a:gd name="connsiteY11" fmla="*/ 1465049 h 2588455"/>
                  <a:gd name="connsiteX12" fmla="*/ 3004457 w 3004457"/>
                  <a:gd name="connsiteY12" fmla="*/ 2079003 h 2588455"/>
                  <a:gd name="connsiteX13" fmla="*/ 2468880 w 3004457"/>
                  <a:gd name="connsiteY13" fmla="*/ 2118192 h 2588455"/>
                  <a:gd name="connsiteX14" fmla="*/ 2455817 w 3004457"/>
                  <a:gd name="connsiteY14" fmla="*/ 2405575 h 2588455"/>
                  <a:gd name="connsiteX15" fmla="*/ 2325189 w 3004457"/>
                  <a:gd name="connsiteY15" fmla="*/ 2405575 h 2588455"/>
                  <a:gd name="connsiteX16" fmla="*/ 2207623 w 3004457"/>
                  <a:gd name="connsiteY16" fmla="*/ 2366386 h 2588455"/>
                  <a:gd name="connsiteX17" fmla="*/ 2116183 w 3004457"/>
                  <a:gd name="connsiteY17" fmla="*/ 2353323 h 2588455"/>
                  <a:gd name="connsiteX18" fmla="*/ 1985554 w 3004457"/>
                  <a:gd name="connsiteY18" fmla="*/ 2353323 h 2588455"/>
                  <a:gd name="connsiteX19" fmla="*/ 1894114 w 3004457"/>
                  <a:gd name="connsiteY19" fmla="*/ 2353323 h 2588455"/>
                  <a:gd name="connsiteX20" fmla="*/ 1828800 w 3004457"/>
                  <a:gd name="connsiteY20" fmla="*/ 2366386 h 2588455"/>
                  <a:gd name="connsiteX21" fmla="*/ 1685109 w 3004457"/>
                  <a:gd name="connsiteY21" fmla="*/ 2405575 h 2588455"/>
                  <a:gd name="connsiteX22" fmla="*/ 1606731 w 3004457"/>
                  <a:gd name="connsiteY22" fmla="*/ 2483952 h 2588455"/>
                  <a:gd name="connsiteX23" fmla="*/ 1436914 w 3004457"/>
                  <a:gd name="connsiteY23" fmla="*/ 2588455 h 2588455"/>
                  <a:gd name="connsiteX24" fmla="*/ 1384663 w 3004457"/>
                  <a:gd name="connsiteY24" fmla="*/ 2497015 h 2588455"/>
                  <a:gd name="connsiteX25" fmla="*/ 1293223 w 3004457"/>
                  <a:gd name="connsiteY25" fmla="*/ 2444763 h 2588455"/>
                  <a:gd name="connsiteX26" fmla="*/ 1097280 w 3004457"/>
                  <a:gd name="connsiteY26" fmla="*/ 2405575 h 2588455"/>
                  <a:gd name="connsiteX27" fmla="*/ 940526 w 3004457"/>
                  <a:gd name="connsiteY27" fmla="*/ 2392512 h 2588455"/>
                  <a:gd name="connsiteX28" fmla="*/ 953589 w 3004457"/>
                  <a:gd name="connsiteY28" fmla="*/ 1164603 h 2588455"/>
                  <a:gd name="connsiteX29" fmla="*/ 496389 w 3004457"/>
                  <a:gd name="connsiteY29" fmla="*/ 1164603 h 2588455"/>
                  <a:gd name="connsiteX30" fmla="*/ 496389 w 3004457"/>
                  <a:gd name="connsiteY30" fmla="*/ 472272 h 2588455"/>
                  <a:gd name="connsiteX31" fmla="*/ 197952 w 3004457"/>
                  <a:gd name="connsiteY31" fmla="*/ 466243 h 2588455"/>
                  <a:gd name="connsiteX0" fmla="*/ 197952 w 3004457"/>
                  <a:gd name="connsiteY0" fmla="*/ 461219 h 2583431"/>
                  <a:gd name="connsiteX1" fmla="*/ 195943 w 3004457"/>
                  <a:gd name="connsiteY1" fmla="*/ 1081202 h 2583431"/>
                  <a:gd name="connsiteX2" fmla="*/ 0 w 3004457"/>
                  <a:gd name="connsiteY2" fmla="*/ 1107328 h 2583431"/>
                  <a:gd name="connsiteX3" fmla="*/ 0 w 3004457"/>
                  <a:gd name="connsiteY3" fmla="*/ 111537 h 2583431"/>
                  <a:gd name="connsiteX4" fmla="*/ 203982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7248 h 2583431"/>
                  <a:gd name="connsiteX31" fmla="*/ 197952 w 3004457"/>
                  <a:gd name="connsiteY31" fmla="*/ 461219 h 2583431"/>
                  <a:gd name="connsiteX0" fmla="*/ 197952 w 3004457"/>
                  <a:gd name="connsiteY0" fmla="*/ 461219 h 2583431"/>
                  <a:gd name="connsiteX1" fmla="*/ 195943 w 3004457"/>
                  <a:gd name="connsiteY1" fmla="*/ 1081202 h 2583431"/>
                  <a:gd name="connsiteX2" fmla="*/ 0 w 3004457"/>
                  <a:gd name="connsiteY2" fmla="*/ 1107328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7248 h 2583431"/>
                  <a:gd name="connsiteX31" fmla="*/ 197952 w 3004457"/>
                  <a:gd name="connsiteY31" fmla="*/ 461219 h 2583431"/>
                  <a:gd name="connsiteX0" fmla="*/ 197952 w 3004457"/>
                  <a:gd name="connsiteY0" fmla="*/ 461219 h 2583431"/>
                  <a:gd name="connsiteX1" fmla="*/ 195943 w 3004457"/>
                  <a:gd name="connsiteY1" fmla="*/ 1081202 h 2583431"/>
                  <a:gd name="connsiteX2" fmla="*/ 0 w 3004457"/>
                  <a:gd name="connsiteY2" fmla="*/ 1087231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7248 h 2583431"/>
                  <a:gd name="connsiteX31" fmla="*/ 197952 w 3004457"/>
                  <a:gd name="connsiteY31" fmla="*/ 461219 h 2583431"/>
                  <a:gd name="connsiteX0" fmla="*/ 197952 w 3004457"/>
                  <a:gd name="connsiteY0" fmla="*/ 461219 h 2583431"/>
                  <a:gd name="connsiteX1" fmla="*/ 195943 w 3004457"/>
                  <a:gd name="connsiteY1" fmla="*/ 1091250 h 2583431"/>
                  <a:gd name="connsiteX2" fmla="*/ 0 w 3004457"/>
                  <a:gd name="connsiteY2" fmla="*/ 1087231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7248 h 2583431"/>
                  <a:gd name="connsiteX31" fmla="*/ 197952 w 3004457"/>
                  <a:gd name="connsiteY31" fmla="*/ 461219 h 2583431"/>
                  <a:gd name="connsiteX0" fmla="*/ 197952 w 3004457"/>
                  <a:gd name="connsiteY0" fmla="*/ 461219 h 2583431"/>
                  <a:gd name="connsiteX1" fmla="*/ 195943 w 3004457"/>
                  <a:gd name="connsiteY1" fmla="*/ 1091250 h 2583431"/>
                  <a:gd name="connsiteX2" fmla="*/ 0 w 3004457"/>
                  <a:gd name="connsiteY2" fmla="*/ 1087231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113168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2224 h 2583431"/>
                  <a:gd name="connsiteX31" fmla="*/ 197952 w 3004457"/>
                  <a:gd name="connsiteY31" fmla="*/ 461219 h 2583431"/>
                  <a:gd name="connsiteX0" fmla="*/ 197952 w 3004457"/>
                  <a:gd name="connsiteY0" fmla="*/ 461219 h 2583431"/>
                  <a:gd name="connsiteX1" fmla="*/ 195943 w 3004457"/>
                  <a:gd name="connsiteY1" fmla="*/ 1091250 h 2583431"/>
                  <a:gd name="connsiteX2" fmla="*/ 0 w 3004457"/>
                  <a:gd name="connsiteY2" fmla="*/ 1087231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077999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53589 w 3004457"/>
                  <a:gd name="connsiteY28" fmla="*/ 1159579 h 2583431"/>
                  <a:gd name="connsiteX29" fmla="*/ 496389 w 3004457"/>
                  <a:gd name="connsiteY29" fmla="*/ 1159579 h 2583431"/>
                  <a:gd name="connsiteX30" fmla="*/ 496389 w 3004457"/>
                  <a:gd name="connsiteY30" fmla="*/ 462224 h 2583431"/>
                  <a:gd name="connsiteX31" fmla="*/ 197952 w 3004457"/>
                  <a:gd name="connsiteY31" fmla="*/ 461219 h 2583431"/>
                  <a:gd name="connsiteX0" fmla="*/ 197952 w 3004457"/>
                  <a:gd name="connsiteY0" fmla="*/ 461219 h 2583431"/>
                  <a:gd name="connsiteX1" fmla="*/ 195943 w 3004457"/>
                  <a:gd name="connsiteY1" fmla="*/ 1091250 h 2583431"/>
                  <a:gd name="connsiteX2" fmla="*/ 0 w 3004457"/>
                  <a:gd name="connsiteY2" fmla="*/ 1087231 h 2583431"/>
                  <a:gd name="connsiteX3" fmla="*/ 0 w 3004457"/>
                  <a:gd name="connsiteY3" fmla="*/ 111537 h 2583431"/>
                  <a:gd name="connsiteX4" fmla="*/ 209006 w 3004457"/>
                  <a:gd name="connsiteY4" fmla="*/ 108521 h 2583431"/>
                  <a:gd name="connsiteX5" fmla="*/ 209006 w 3004457"/>
                  <a:gd name="connsiteY5" fmla="*/ 0 h 2583431"/>
                  <a:gd name="connsiteX6" fmla="*/ 465238 w 3004457"/>
                  <a:gd name="connsiteY6" fmla="*/ 0 h 2583431"/>
                  <a:gd name="connsiteX7" fmla="*/ 1632857 w 3004457"/>
                  <a:gd name="connsiteY7" fmla="*/ 467248 h 2583431"/>
                  <a:gd name="connsiteX8" fmla="*/ 1619794 w 3004457"/>
                  <a:gd name="connsiteY8" fmla="*/ 1107328 h 2583431"/>
                  <a:gd name="connsiteX9" fmla="*/ 2416629 w 3004457"/>
                  <a:gd name="connsiteY9" fmla="*/ 1107328 h 2583431"/>
                  <a:gd name="connsiteX10" fmla="*/ 2419643 w 3004457"/>
                  <a:gd name="connsiteY10" fmla="*/ 1451986 h 2583431"/>
                  <a:gd name="connsiteX11" fmla="*/ 2993404 w 3004457"/>
                  <a:gd name="connsiteY11" fmla="*/ 1460025 h 2583431"/>
                  <a:gd name="connsiteX12" fmla="*/ 3004457 w 3004457"/>
                  <a:gd name="connsiteY12" fmla="*/ 2073979 h 2583431"/>
                  <a:gd name="connsiteX13" fmla="*/ 2468880 w 3004457"/>
                  <a:gd name="connsiteY13" fmla="*/ 2077999 h 2583431"/>
                  <a:gd name="connsiteX14" fmla="*/ 2455817 w 3004457"/>
                  <a:gd name="connsiteY14" fmla="*/ 2400551 h 2583431"/>
                  <a:gd name="connsiteX15" fmla="*/ 2325189 w 3004457"/>
                  <a:gd name="connsiteY15" fmla="*/ 2400551 h 2583431"/>
                  <a:gd name="connsiteX16" fmla="*/ 2207623 w 3004457"/>
                  <a:gd name="connsiteY16" fmla="*/ 2361362 h 2583431"/>
                  <a:gd name="connsiteX17" fmla="*/ 2116183 w 3004457"/>
                  <a:gd name="connsiteY17" fmla="*/ 2348299 h 2583431"/>
                  <a:gd name="connsiteX18" fmla="*/ 1985554 w 3004457"/>
                  <a:gd name="connsiteY18" fmla="*/ 2348299 h 2583431"/>
                  <a:gd name="connsiteX19" fmla="*/ 1894114 w 3004457"/>
                  <a:gd name="connsiteY19" fmla="*/ 2348299 h 2583431"/>
                  <a:gd name="connsiteX20" fmla="*/ 1828800 w 3004457"/>
                  <a:gd name="connsiteY20" fmla="*/ 2361362 h 2583431"/>
                  <a:gd name="connsiteX21" fmla="*/ 1685109 w 3004457"/>
                  <a:gd name="connsiteY21" fmla="*/ 2400551 h 2583431"/>
                  <a:gd name="connsiteX22" fmla="*/ 1606731 w 3004457"/>
                  <a:gd name="connsiteY22" fmla="*/ 2478928 h 2583431"/>
                  <a:gd name="connsiteX23" fmla="*/ 1436914 w 3004457"/>
                  <a:gd name="connsiteY23" fmla="*/ 2583431 h 2583431"/>
                  <a:gd name="connsiteX24" fmla="*/ 1384663 w 3004457"/>
                  <a:gd name="connsiteY24" fmla="*/ 2491991 h 2583431"/>
                  <a:gd name="connsiteX25" fmla="*/ 1293223 w 3004457"/>
                  <a:gd name="connsiteY25" fmla="*/ 2439739 h 2583431"/>
                  <a:gd name="connsiteX26" fmla="*/ 1097280 w 3004457"/>
                  <a:gd name="connsiteY26" fmla="*/ 2400551 h 2583431"/>
                  <a:gd name="connsiteX27" fmla="*/ 940526 w 3004457"/>
                  <a:gd name="connsiteY27" fmla="*/ 2387488 h 2583431"/>
                  <a:gd name="connsiteX28" fmla="*/ 938516 w 3004457"/>
                  <a:gd name="connsiteY28" fmla="*/ 1159579 h 2583431"/>
                  <a:gd name="connsiteX29" fmla="*/ 496389 w 3004457"/>
                  <a:gd name="connsiteY29" fmla="*/ 1159579 h 2583431"/>
                  <a:gd name="connsiteX30" fmla="*/ 496389 w 3004457"/>
                  <a:gd name="connsiteY30" fmla="*/ 462224 h 2583431"/>
                  <a:gd name="connsiteX31" fmla="*/ 197952 w 3004457"/>
                  <a:gd name="connsiteY31" fmla="*/ 461219 h 2583431"/>
                  <a:gd name="connsiteX0" fmla="*/ 197952 w 3004457"/>
                  <a:gd name="connsiteY0" fmla="*/ 461219 h 2578407"/>
                  <a:gd name="connsiteX1" fmla="*/ 195943 w 3004457"/>
                  <a:gd name="connsiteY1" fmla="*/ 1091250 h 2578407"/>
                  <a:gd name="connsiteX2" fmla="*/ 0 w 3004457"/>
                  <a:gd name="connsiteY2" fmla="*/ 1087231 h 2578407"/>
                  <a:gd name="connsiteX3" fmla="*/ 0 w 3004457"/>
                  <a:gd name="connsiteY3" fmla="*/ 111537 h 2578407"/>
                  <a:gd name="connsiteX4" fmla="*/ 209006 w 3004457"/>
                  <a:gd name="connsiteY4" fmla="*/ 108521 h 2578407"/>
                  <a:gd name="connsiteX5" fmla="*/ 209006 w 3004457"/>
                  <a:gd name="connsiteY5" fmla="*/ 0 h 2578407"/>
                  <a:gd name="connsiteX6" fmla="*/ 465238 w 3004457"/>
                  <a:gd name="connsiteY6" fmla="*/ 0 h 2578407"/>
                  <a:gd name="connsiteX7" fmla="*/ 1632857 w 3004457"/>
                  <a:gd name="connsiteY7" fmla="*/ 467248 h 2578407"/>
                  <a:gd name="connsiteX8" fmla="*/ 1619794 w 3004457"/>
                  <a:gd name="connsiteY8" fmla="*/ 1107328 h 2578407"/>
                  <a:gd name="connsiteX9" fmla="*/ 2416629 w 3004457"/>
                  <a:gd name="connsiteY9" fmla="*/ 1107328 h 2578407"/>
                  <a:gd name="connsiteX10" fmla="*/ 2419643 w 3004457"/>
                  <a:gd name="connsiteY10" fmla="*/ 1451986 h 2578407"/>
                  <a:gd name="connsiteX11" fmla="*/ 2993404 w 3004457"/>
                  <a:gd name="connsiteY11" fmla="*/ 1460025 h 2578407"/>
                  <a:gd name="connsiteX12" fmla="*/ 3004457 w 3004457"/>
                  <a:gd name="connsiteY12" fmla="*/ 2073979 h 2578407"/>
                  <a:gd name="connsiteX13" fmla="*/ 2468880 w 3004457"/>
                  <a:gd name="connsiteY13" fmla="*/ 2077999 h 2578407"/>
                  <a:gd name="connsiteX14" fmla="*/ 2455817 w 3004457"/>
                  <a:gd name="connsiteY14" fmla="*/ 2400551 h 2578407"/>
                  <a:gd name="connsiteX15" fmla="*/ 2325189 w 3004457"/>
                  <a:gd name="connsiteY15" fmla="*/ 2400551 h 2578407"/>
                  <a:gd name="connsiteX16" fmla="*/ 2207623 w 3004457"/>
                  <a:gd name="connsiteY16" fmla="*/ 2361362 h 2578407"/>
                  <a:gd name="connsiteX17" fmla="*/ 2116183 w 3004457"/>
                  <a:gd name="connsiteY17" fmla="*/ 2348299 h 2578407"/>
                  <a:gd name="connsiteX18" fmla="*/ 1985554 w 3004457"/>
                  <a:gd name="connsiteY18" fmla="*/ 2348299 h 2578407"/>
                  <a:gd name="connsiteX19" fmla="*/ 1894114 w 3004457"/>
                  <a:gd name="connsiteY19" fmla="*/ 2348299 h 2578407"/>
                  <a:gd name="connsiteX20" fmla="*/ 1828800 w 3004457"/>
                  <a:gd name="connsiteY20" fmla="*/ 2361362 h 2578407"/>
                  <a:gd name="connsiteX21" fmla="*/ 1685109 w 3004457"/>
                  <a:gd name="connsiteY21" fmla="*/ 2400551 h 2578407"/>
                  <a:gd name="connsiteX22" fmla="*/ 1606731 w 3004457"/>
                  <a:gd name="connsiteY22" fmla="*/ 2478928 h 2578407"/>
                  <a:gd name="connsiteX23" fmla="*/ 1421841 w 3004457"/>
                  <a:gd name="connsiteY23" fmla="*/ 2578407 h 2578407"/>
                  <a:gd name="connsiteX24" fmla="*/ 1384663 w 3004457"/>
                  <a:gd name="connsiteY24" fmla="*/ 2491991 h 2578407"/>
                  <a:gd name="connsiteX25" fmla="*/ 1293223 w 3004457"/>
                  <a:gd name="connsiteY25" fmla="*/ 2439739 h 2578407"/>
                  <a:gd name="connsiteX26" fmla="*/ 1097280 w 3004457"/>
                  <a:gd name="connsiteY26" fmla="*/ 2400551 h 2578407"/>
                  <a:gd name="connsiteX27" fmla="*/ 940526 w 3004457"/>
                  <a:gd name="connsiteY27" fmla="*/ 2387488 h 2578407"/>
                  <a:gd name="connsiteX28" fmla="*/ 938516 w 3004457"/>
                  <a:gd name="connsiteY28" fmla="*/ 1159579 h 2578407"/>
                  <a:gd name="connsiteX29" fmla="*/ 496389 w 3004457"/>
                  <a:gd name="connsiteY29" fmla="*/ 1159579 h 2578407"/>
                  <a:gd name="connsiteX30" fmla="*/ 496389 w 3004457"/>
                  <a:gd name="connsiteY30" fmla="*/ 462224 h 2578407"/>
                  <a:gd name="connsiteX31" fmla="*/ 197952 w 3004457"/>
                  <a:gd name="connsiteY31" fmla="*/ 461219 h 2578407"/>
                  <a:gd name="connsiteX0" fmla="*/ 197952 w 3004457"/>
                  <a:gd name="connsiteY0" fmla="*/ 461219 h 2578407"/>
                  <a:gd name="connsiteX1" fmla="*/ 195943 w 3004457"/>
                  <a:gd name="connsiteY1" fmla="*/ 1091250 h 2578407"/>
                  <a:gd name="connsiteX2" fmla="*/ 0 w 3004457"/>
                  <a:gd name="connsiteY2" fmla="*/ 1087231 h 2578407"/>
                  <a:gd name="connsiteX3" fmla="*/ 0 w 3004457"/>
                  <a:gd name="connsiteY3" fmla="*/ 111537 h 2578407"/>
                  <a:gd name="connsiteX4" fmla="*/ 209006 w 3004457"/>
                  <a:gd name="connsiteY4" fmla="*/ 108521 h 2578407"/>
                  <a:gd name="connsiteX5" fmla="*/ 209006 w 3004457"/>
                  <a:gd name="connsiteY5" fmla="*/ 0 h 2578407"/>
                  <a:gd name="connsiteX6" fmla="*/ 465238 w 3004457"/>
                  <a:gd name="connsiteY6" fmla="*/ 0 h 2578407"/>
                  <a:gd name="connsiteX7" fmla="*/ 1632857 w 3004457"/>
                  <a:gd name="connsiteY7" fmla="*/ 467248 h 2578407"/>
                  <a:gd name="connsiteX8" fmla="*/ 1619794 w 3004457"/>
                  <a:gd name="connsiteY8" fmla="*/ 1107328 h 2578407"/>
                  <a:gd name="connsiteX9" fmla="*/ 2416629 w 3004457"/>
                  <a:gd name="connsiteY9" fmla="*/ 1107328 h 2578407"/>
                  <a:gd name="connsiteX10" fmla="*/ 2419643 w 3004457"/>
                  <a:gd name="connsiteY10" fmla="*/ 1451986 h 2578407"/>
                  <a:gd name="connsiteX11" fmla="*/ 2993404 w 3004457"/>
                  <a:gd name="connsiteY11" fmla="*/ 1460025 h 2578407"/>
                  <a:gd name="connsiteX12" fmla="*/ 3004457 w 3004457"/>
                  <a:gd name="connsiteY12" fmla="*/ 2073979 h 2578407"/>
                  <a:gd name="connsiteX13" fmla="*/ 2468880 w 3004457"/>
                  <a:gd name="connsiteY13" fmla="*/ 2077999 h 2578407"/>
                  <a:gd name="connsiteX14" fmla="*/ 2455817 w 3004457"/>
                  <a:gd name="connsiteY14" fmla="*/ 2400551 h 2578407"/>
                  <a:gd name="connsiteX15" fmla="*/ 2325189 w 3004457"/>
                  <a:gd name="connsiteY15" fmla="*/ 2400551 h 2578407"/>
                  <a:gd name="connsiteX16" fmla="*/ 2207623 w 3004457"/>
                  <a:gd name="connsiteY16" fmla="*/ 2361362 h 2578407"/>
                  <a:gd name="connsiteX17" fmla="*/ 2116183 w 3004457"/>
                  <a:gd name="connsiteY17" fmla="*/ 2348299 h 2578407"/>
                  <a:gd name="connsiteX18" fmla="*/ 1985554 w 3004457"/>
                  <a:gd name="connsiteY18" fmla="*/ 2348299 h 2578407"/>
                  <a:gd name="connsiteX19" fmla="*/ 1894114 w 3004457"/>
                  <a:gd name="connsiteY19" fmla="*/ 2348299 h 2578407"/>
                  <a:gd name="connsiteX20" fmla="*/ 1828800 w 3004457"/>
                  <a:gd name="connsiteY20" fmla="*/ 2361362 h 2578407"/>
                  <a:gd name="connsiteX21" fmla="*/ 1685109 w 3004457"/>
                  <a:gd name="connsiteY21" fmla="*/ 2400551 h 2578407"/>
                  <a:gd name="connsiteX22" fmla="*/ 1606731 w 3004457"/>
                  <a:gd name="connsiteY22" fmla="*/ 2478928 h 2578407"/>
                  <a:gd name="connsiteX23" fmla="*/ 1436914 w 3004457"/>
                  <a:gd name="connsiteY23" fmla="*/ 2578407 h 2578407"/>
                  <a:gd name="connsiteX24" fmla="*/ 1384663 w 3004457"/>
                  <a:gd name="connsiteY24" fmla="*/ 2491991 h 2578407"/>
                  <a:gd name="connsiteX25" fmla="*/ 1293223 w 3004457"/>
                  <a:gd name="connsiteY25" fmla="*/ 2439739 h 2578407"/>
                  <a:gd name="connsiteX26" fmla="*/ 1097280 w 3004457"/>
                  <a:gd name="connsiteY26" fmla="*/ 2400551 h 2578407"/>
                  <a:gd name="connsiteX27" fmla="*/ 940526 w 3004457"/>
                  <a:gd name="connsiteY27" fmla="*/ 2387488 h 2578407"/>
                  <a:gd name="connsiteX28" fmla="*/ 938516 w 3004457"/>
                  <a:gd name="connsiteY28" fmla="*/ 1159579 h 2578407"/>
                  <a:gd name="connsiteX29" fmla="*/ 496389 w 3004457"/>
                  <a:gd name="connsiteY29" fmla="*/ 1159579 h 2578407"/>
                  <a:gd name="connsiteX30" fmla="*/ 496389 w 3004457"/>
                  <a:gd name="connsiteY30" fmla="*/ 462224 h 2578407"/>
                  <a:gd name="connsiteX31" fmla="*/ 197952 w 3004457"/>
                  <a:gd name="connsiteY31" fmla="*/ 461219 h 2578407"/>
                  <a:gd name="connsiteX0" fmla="*/ 197952 w 3004457"/>
                  <a:gd name="connsiteY0" fmla="*/ 461219 h 2573383"/>
                  <a:gd name="connsiteX1" fmla="*/ 195943 w 3004457"/>
                  <a:gd name="connsiteY1" fmla="*/ 1091250 h 2573383"/>
                  <a:gd name="connsiteX2" fmla="*/ 0 w 3004457"/>
                  <a:gd name="connsiteY2" fmla="*/ 1087231 h 2573383"/>
                  <a:gd name="connsiteX3" fmla="*/ 0 w 3004457"/>
                  <a:gd name="connsiteY3" fmla="*/ 111537 h 2573383"/>
                  <a:gd name="connsiteX4" fmla="*/ 209006 w 3004457"/>
                  <a:gd name="connsiteY4" fmla="*/ 108521 h 2573383"/>
                  <a:gd name="connsiteX5" fmla="*/ 209006 w 3004457"/>
                  <a:gd name="connsiteY5" fmla="*/ 0 h 2573383"/>
                  <a:gd name="connsiteX6" fmla="*/ 465238 w 3004457"/>
                  <a:gd name="connsiteY6" fmla="*/ 0 h 2573383"/>
                  <a:gd name="connsiteX7" fmla="*/ 1632857 w 3004457"/>
                  <a:gd name="connsiteY7" fmla="*/ 467248 h 2573383"/>
                  <a:gd name="connsiteX8" fmla="*/ 1619794 w 3004457"/>
                  <a:gd name="connsiteY8" fmla="*/ 1107328 h 2573383"/>
                  <a:gd name="connsiteX9" fmla="*/ 2416629 w 3004457"/>
                  <a:gd name="connsiteY9" fmla="*/ 1107328 h 2573383"/>
                  <a:gd name="connsiteX10" fmla="*/ 2419643 w 3004457"/>
                  <a:gd name="connsiteY10" fmla="*/ 1451986 h 2573383"/>
                  <a:gd name="connsiteX11" fmla="*/ 2993404 w 3004457"/>
                  <a:gd name="connsiteY11" fmla="*/ 1460025 h 2573383"/>
                  <a:gd name="connsiteX12" fmla="*/ 3004457 w 3004457"/>
                  <a:gd name="connsiteY12" fmla="*/ 2073979 h 2573383"/>
                  <a:gd name="connsiteX13" fmla="*/ 2468880 w 3004457"/>
                  <a:gd name="connsiteY13" fmla="*/ 2077999 h 2573383"/>
                  <a:gd name="connsiteX14" fmla="*/ 2455817 w 3004457"/>
                  <a:gd name="connsiteY14" fmla="*/ 2400551 h 2573383"/>
                  <a:gd name="connsiteX15" fmla="*/ 2325189 w 3004457"/>
                  <a:gd name="connsiteY15" fmla="*/ 2400551 h 2573383"/>
                  <a:gd name="connsiteX16" fmla="*/ 2207623 w 3004457"/>
                  <a:gd name="connsiteY16" fmla="*/ 2361362 h 2573383"/>
                  <a:gd name="connsiteX17" fmla="*/ 2116183 w 3004457"/>
                  <a:gd name="connsiteY17" fmla="*/ 2348299 h 2573383"/>
                  <a:gd name="connsiteX18" fmla="*/ 1985554 w 3004457"/>
                  <a:gd name="connsiteY18" fmla="*/ 2348299 h 2573383"/>
                  <a:gd name="connsiteX19" fmla="*/ 1894114 w 3004457"/>
                  <a:gd name="connsiteY19" fmla="*/ 2348299 h 2573383"/>
                  <a:gd name="connsiteX20" fmla="*/ 1828800 w 3004457"/>
                  <a:gd name="connsiteY20" fmla="*/ 2361362 h 2573383"/>
                  <a:gd name="connsiteX21" fmla="*/ 1685109 w 3004457"/>
                  <a:gd name="connsiteY21" fmla="*/ 2400551 h 2573383"/>
                  <a:gd name="connsiteX22" fmla="*/ 1606731 w 3004457"/>
                  <a:gd name="connsiteY22" fmla="*/ 2478928 h 2573383"/>
                  <a:gd name="connsiteX23" fmla="*/ 1411794 w 3004457"/>
                  <a:gd name="connsiteY23" fmla="*/ 2573383 h 2573383"/>
                  <a:gd name="connsiteX24" fmla="*/ 1384663 w 3004457"/>
                  <a:gd name="connsiteY24" fmla="*/ 2491991 h 2573383"/>
                  <a:gd name="connsiteX25" fmla="*/ 1293223 w 3004457"/>
                  <a:gd name="connsiteY25" fmla="*/ 2439739 h 2573383"/>
                  <a:gd name="connsiteX26" fmla="*/ 1097280 w 3004457"/>
                  <a:gd name="connsiteY26" fmla="*/ 2400551 h 2573383"/>
                  <a:gd name="connsiteX27" fmla="*/ 940526 w 3004457"/>
                  <a:gd name="connsiteY27" fmla="*/ 2387488 h 2573383"/>
                  <a:gd name="connsiteX28" fmla="*/ 938516 w 3004457"/>
                  <a:gd name="connsiteY28" fmla="*/ 1159579 h 2573383"/>
                  <a:gd name="connsiteX29" fmla="*/ 496389 w 3004457"/>
                  <a:gd name="connsiteY29" fmla="*/ 1159579 h 2573383"/>
                  <a:gd name="connsiteX30" fmla="*/ 496389 w 3004457"/>
                  <a:gd name="connsiteY30" fmla="*/ 462224 h 2573383"/>
                  <a:gd name="connsiteX31" fmla="*/ 197952 w 3004457"/>
                  <a:gd name="connsiteY31" fmla="*/ 461219 h 2573383"/>
                  <a:gd name="connsiteX0" fmla="*/ 197952 w 3004457"/>
                  <a:gd name="connsiteY0" fmla="*/ 461219 h 2573383"/>
                  <a:gd name="connsiteX1" fmla="*/ 195943 w 3004457"/>
                  <a:gd name="connsiteY1" fmla="*/ 1091250 h 2573383"/>
                  <a:gd name="connsiteX2" fmla="*/ 0 w 3004457"/>
                  <a:gd name="connsiteY2" fmla="*/ 1087231 h 2573383"/>
                  <a:gd name="connsiteX3" fmla="*/ 0 w 3004457"/>
                  <a:gd name="connsiteY3" fmla="*/ 111537 h 2573383"/>
                  <a:gd name="connsiteX4" fmla="*/ 209006 w 3004457"/>
                  <a:gd name="connsiteY4" fmla="*/ 108521 h 2573383"/>
                  <a:gd name="connsiteX5" fmla="*/ 209006 w 3004457"/>
                  <a:gd name="connsiteY5" fmla="*/ 0 h 2573383"/>
                  <a:gd name="connsiteX6" fmla="*/ 465238 w 3004457"/>
                  <a:gd name="connsiteY6" fmla="*/ 0 h 2573383"/>
                  <a:gd name="connsiteX7" fmla="*/ 1632857 w 3004457"/>
                  <a:gd name="connsiteY7" fmla="*/ 467248 h 2573383"/>
                  <a:gd name="connsiteX8" fmla="*/ 1629843 w 3004457"/>
                  <a:gd name="connsiteY8" fmla="*/ 1107328 h 2573383"/>
                  <a:gd name="connsiteX9" fmla="*/ 2416629 w 3004457"/>
                  <a:gd name="connsiteY9" fmla="*/ 1107328 h 2573383"/>
                  <a:gd name="connsiteX10" fmla="*/ 2419643 w 3004457"/>
                  <a:gd name="connsiteY10" fmla="*/ 1451986 h 2573383"/>
                  <a:gd name="connsiteX11" fmla="*/ 2993404 w 3004457"/>
                  <a:gd name="connsiteY11" fmla="*/ 1460025 h 2573383"/>
                  <a:gd name="connsiteX12" fmla="*/ 3004457 w 3004457"/>
                  <a:gd name="connsiteY12" fmla="*/ 2073979 h 2573383"/>
                  <a:gd name="connsiteX13" fmla="*/ 2468880 w 3004457"/>
                  <a:gd name="connsiteY13" fmla="*/ 2077999 h 2573383"/>
                  <a:gd name="connsiteX14" fmla="*/ 2455817 w 3004457"/>
                  <a:gd name="connsiteY14" fmla="*/ 2400551 h 2573383"/>
                  <a:gd name="connsiteX15" fmla="*/ 2325189 w 3004457"/>
                  <a:gd name="connsiteY15" fmla="*/ 2400551 h 2573383"/>
                  <a:gd name="connsiteX16" fmla="*/ 2207623 w 3004457"/>
                  <a:gd name="connsiteY16" fmla="*/ 2361362 h 2573383"/>
                  <a:gd name="connsiteX17" fmla="*/ 2116183 w 3004457"/>
                  <a:gd name="connsiteY17" fmla="*/ 2348299 h 2573383"/>
                  <a:gd name="connsiteX18" fmla="*/ 1985554 w 3004457"/>
                  <a:gd name="connsiteY18" fmla="*/ 2348299 h 2573383"/>
                  <a:gd name="connsiteX19" fmla="*/ 1894114 w 3004457"/>
                  <a:gd name="connsiteY19" fmla="*/ 2348299 h 2573383"/>
                  <a:gd name="connsiteX20" fmla="*/ 1828800 w 3004457"/>
                  <a:gd name="connsiteY20" fmla="*/ 2361362 h 2573383"/>
                  <a:gd name="connsiteX21" fmla="*/ 1685109 w 3004457"/>
                  <a:gd name="connsiteY21" fmla="*/ 2400551 h 2573383"/>
                  <a:gd name="connsiteX22" fmla="*/ 1606731 w 3004457"/>
                  <a:gd name="connsiteY22" fmla="*/ 2478928 h 2573383"/>
                  <a:gd name="connsiteX23" fmla="*/ 1411794 w 3004457"/>
                  <a:gd name="connsiteY23" fmla="*/ 2573383 h 2573383"/>
                  <a:gd name="connsiteX24" fmla="*/ 1384663 w 3004457"/>
                  <a:gd name="connsiteY24" fmla="*/ 2491991 h 2573383"/>
                  <a:gd name="connsiteX25" fmla="*/ 1293223 w 3004457"/>
                  <a:gd name="connsiteY25" fmla="*/ 2439739 h 2573383"/>
                  <a:gd name="connsiteX26" fmla="*/ 1097280 w 3004457"/>
                  <a:gd name="connsiteY26" fmla="*/ 2400551 h 2573383"/>
                  <a:gd name="connsiteX27" fmla="*/ 940526 w 3004457"/>
                  <a:gd name="connsiteY27" fmla="*/ 2387488 h 2573383"/>
                  <a:gd name="connsiteX28" fmla="*/ 938516 w 3004457"/>
                  <a:gd name="connsiteY28" fmla="*/ 1159579 h 2573383"/>
                  <a:gd name="connsiteX29" fmla="*/ 496389 w 3004457"/>
                  <a:gd name="connsiteY29" fmla="*/ 1159579 h 2573383"/>
                  <a:gd name="connsiteX30" fmla="*/ 496389 w 3004457"/>
                  <a:gd name="connsiteY30" fmla="*/ 462224 h 2573383"/>
                  <a:gd name="connsiteX31" fmla="*/ 197952 w 3004457"/>
                  <a:gd name="connsiteY31" fmla="*/ 461219 h 25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04457" h="2573383">
                    <a:moveTo>
                      <a:pt x="197952" y="461219"/>
                    </a:moveTo>
                    <a:cubicBezTo>
                      <a:pt x="197282" y="667880"/>
                      <a:pt x="196613" y="884589"/>
                      <a:pt x="195943" y="1091250"/>
                    </a:cubicBezTo>
                    <a:lnTo>
                      <a:pt x="0" y="1087231"/>
                    </a:lnTo>
                    <a:lnTo>
                      <a:pt x="0" y="111537"/>
                    </a:lnTo>
                    <a:lnTo>
                      <a:pt x="209006" y="108521"/>
                    </a:lnTo>
                    <a:lnTo>
                      <a:pt x="209006" y="0"/>
                    </a:lnTo>
                    <a:lnTo>
                      <a:pt x="465238" y="0"/>
                    </a:lnTo>
                    <a:lnTo>
                      <a:pt x="1632857" y="467248"/>
                    </a:lnTo>
                    <a:cubicBezTo>
                      <a:pt x="1631852" y="680608"/>
                      <a:pt x="1630848" y="893968"/>
                      <a:pt x="1629843" y="1107328"/>
                    </a:cubicBezTo>
                    <a:lnTo>
                      <a:pt x="2416629" y="1107328"/>
                    </a:lnTo>
                    <a:cubicBezTo>
                      <a:pt x="2417634" y="1222214"/>
                      <a:pt x="2418638" y="1337100"/>
                      <a:pt x="2419643" y="1451986"/>
                    </a:cubicBezTo>
                    <a:lnTo>
                      <a:pt x="2993404" y="1460025"/>
                    </a:lnTo>
                    <a:lnTo>
                      <a:pt x="3004457" y="2073979"/>
                    </a:lnTo>
                    <a:lnTo>
                      <a:pt x="2468880" y="2077999"/>
                    </a:lnTo>
                    <a:lnTo>
                      <a:pt x="2455817" y="2400551"/>
                    </a:lnTo>
                    <a:lnTo>
                      <a:pt x="2325189" y="2400551"/>
                    </a:lnTo>
                    <a:lnTo>
                      <a:pt x="2207623" y="2361362"/>
                    </a:lnTo>
                    <a:lnTo>
                      <a:pt x="2116183" y="2348299"/>
                    </a:lnTo>
                    <a:lnTo>
                      <a:pt x="1985554" y="2348299"/>
                    </a:lnTo>
                    <a:lnTo>
                      <a:pt x="1894114" y="2348299"/>
                    </a:lnTo>
                    <a:lnTo>
                      <a:pt x="1828800" y="2361362"/>
                    </a:lnTo>
                    <a:lnTo>
                      <a:pt x="1685109" y="2400551"/>
                    </a:lnTo>
                    <a:lnTo>
                      <a:pt x="1606731" y="2478928"/>
                    </a:lnTo>
                    <a:lnTo>
                      <a:pt x="1411794" y="2573383"/>
                    </a:lnTo>
                    <a:lnTo>
                      <a:pt x="1384663" y="2491991"/>
                    </a:lnTo>
                    <a:lnTo>
                      <a:pt x="1293223" y="2439739"/>
                    </a:lnTo>
                    <a:lnTo>
                      <a:pt x="1097280" y="2400551"/>
                    </a:lnTo>
                    <a:lnTo>
                      <a:pt x="940526" y="2387488"/>
                    </a:lnTo>
                    <a:lnTo>
                      <a:pt x="938516" y="1159579"/>
                    </a:lnTo>
                    <a:lnTo>
                      <a:pt x="496389" y="1159579"/>
                    </a:lnTo>
                    <a:lnTo>
                      <a:pt x="496389" y="462224"/>
                    </a:lnTo>
                    <a:lnTo>
                      <a:pt x="197952" y="461219"/>
                    </a:lnTo>
                    <a:close/>
                  </a:path>
                </a:pathLst>
              </a:custGeom>
              <a:noFill/>
              <a:ln w="6350" cap="flat" cmpd="sng" algn="ctr">
                <a:solidFill>
                  <a:schemeClr val="tx1">
                    <a:lumMod val="95000"/>
                    <a:lumOff val="5000"/>
                  </a:schemeClr>
                </a:solidFill>
                <a:prstDash val="solid"/>
                <a:miter lim="800000"/>
                <a:headEnd type="none" w="med" len="med"/>
                <a:tailEnd type="none" w="med" len="med"/>
              </a:ln>
            </p:spPr>
            <p:txBody>
              <a:bodyPr vert="horz" wrap="square" lIns="46661" tIns="23332" rIns="46661" bIns="23332" numCol="1" anchor="t" anchorCtr="0" compatLnSpc="1">
                <a:prstTxWarp prst="textNoShape">
                  <a:avLst/>
                </a:prstTxWarp>
              </a:bodyPr>
              <a:lstStyle/>
              <a:p>
                <a:endParaRPr lang="es-AR" kern="0">
                  <a:solidFill>
                    <a:srgbClr val="000000"/>
                  </a:solidFill>
                  <a:latin typeface="Trebuchet MS"/>
                </a:endParaRPr>
              </a:p>
            </p:txBody>
          </p:sp>
        </p:grpSp>
      </p:grpSp>
      <p:sp>
        <p:nvSpPr>
          <p:cNvPr id="14" name="Rectángulo 13">
            <a:extLst>
              <a:ext uri="{FF2B5EF4-FFF2-40B4-BE49-F238E27FC236}">
                <a16:creationId xmlns:a16="http://schemas.microsoft.com/office/drawing/2014/main" id="{D4AA5794-9266-4970-86E5-2C36D9F7B554}"/>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8B4DCE9D-FE6F-4363-A94F-E9F26ED57A6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9" name="Grupo 8">
            <a:extLst>
              <a:ext uri="{FF2B5EF4-FFF2-40B4-BE49-F238E27FC236}">
                <a16:creationId xmlns:a16="http://schemas.microsoft.com/office/drawing/2014/main" id="{098483EA-D43E-E11A-3284-5BD5CB64CFD5}"/>
              </a:ext>
            </a:extLst>
          </p:cNvPr>
          <p:cNvGrpSpPr/>
          <p:nvPr/>
        </p:nvGrpSpPr>
        <p:grpSpPr>
          <a:xfrm>
            <a:off x="264638" y="995492"/>
            <a:ext cx="4925119" cy="400110"/>
            <a:chOff x="339900" y="1308892"/>
            <a:chExt cx="4925119" cy="400110"/>
          </a:xfrm>
        </p:grpSpPr>
        <p:sp>
          <p:nvSpPr>
            <p:cNvPr id="10" name="Rectángulo 9">
              <a:extLst>
                <a:ext uri="{FF2B5EF4-FFF2-40B4-BE49-F238E27FC236}">
                  <a16:creationId xmlns:a16="http://schemas.microsoft.com/office/drawing/2014/main" id="{4F88DEF4-57E2-739E-43CF-35A7EC78D6C0}"/>
                </a:ext>
              </a:extLst>
            </p:cNvPr>
            <p:cNvSpPr/>
            <p:nvPr/>
          </p:nvSpPr>
          <p:spPr>
            <a:xfrm>
              <a:off x="339900" y="1308892"/>
              <a:ext cx="4925119"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6C383AD1-7AE1-99CD-98FA-DE6C2C4E2F53}"/>
                </a:ext>
              </a:extLst>
            </p:cNvPr>
            <p:cNvSpPr txBox="1"/>
            <p:nvPr/>
          </p:nvSpPr>
          <p:spPr>
            <a:xfrm>
              <a:off x="339900" y="1308892"/>
              <a:ext cx="4878651"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Ubicación</a:t>
              </a:r>
            </a:p>
          </p:txBody>
        </p:sp>
      </p:grpSp>
      <p:pic>
        <p:nvPicPr>
          <p:cNvPr id="23" name="Imagen 22">
            <a:extLst>
              <a:ext uri="{FF2B5EF4-FFF2-40B4-BE49-F238E27FC236}">
                <a16:creationId xmlns:a16="http://schemas.microsoft.com/office/drawing/2014/main" id="{4060471A-E034-46BC-AE10-FBB4F0BB6F51}"/>
              </a:ext>
            </a:extLst>
          </p:cNvPr>
          <p:cNvPicPr>
            <a:picLocks noChangeAspect="1"/>
          </p:cNvPicPr>
          <p:nvPr/>
        </p:nvPicPr>
        <p:blipFill>
          <a:blip r:embed="rId6"/>
          <a:stretch>
            <a:fillRect/>
          </a:stretch>
        </p:blipFill>
        <p:spPr>
          <a:xfrm>
            <a:off x="4755069" y="2492509"/>
            <a:ext cx="3469535" cy="2249009"/>
          </a:xfrm>
          <a:prstGeom prst="rect">
            <a:avLst/>
          </a:prstGeom>
        </p:spPr>
      </p:pic>
    </p:spTree>
    <p:extLst>
      <p:ext uri="{BB962C8B-B14F-4D97-AF65-F5344CB8AC3E}">
        <p14:creationId xmlns:p14="http://schemas.microsoft.com/office/powerpoint/2010/main" val="144110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1A4F076-FC70-45F2-B932-D6BA37F780C7}"/>
              </a:ext>
            </a:extLst>
          </p:cNvPr>
          <p:cNvSpPr/>
          <p:nvPr/>
        </p:nvSpPr>
        <p:spPr>
          <a:xfrm>
            <a:off x="10538691" y="6647175"/>
            <a:ext cx="1653309" cy="21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Flecha: pentágono 4">
            <a:extLst>
              <a:ext uri="{FF2B5EF4-FFF2-40B4-BE49-F238E27FC236}">
                <a16:creationId xmlns:a16="http://schemas.microsoft.com/office/drawing/2014/main" id="{F666BFD8-5B16-EE0F-12CF-6095C747B707}"/>
              </a:ext>
            </a:extLst>
          </p:cNvPr>
          <p:cNvSpPr/>
          <p:nvPr/>
        </p:nvSpPr>
        <p:spPr>
          <a:xfrm>
            <a:off x="105878" y="1134470"/>
            <a:ext cx="11937205" cy="5581290"/>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21" name="CuadroTexto 20">
            <a:extLst>
              <a:ext uri="{FF2B5EF4-FFF2-40B4-BE49-F238E27FC236}">
                <a16:creationId xmlns:a16="http://schemas.microsoft.com/office/drawing/2014/main" id="{C19F9216-F2A2-4134-AEB2-C32AB20D3B16}"/>
              </a:ext>
            </a:extLst>
          </p:cNvPr>
          <p:cNvSpPr txBox="1"/>
          <p:nvPr/>
        </p:nvSpPr>
        <p:spPr>
          <a:xfrm>
            <a:off x="195326" y="1975146"/>
            <a:ext cx="1581971" cy="584775"/>
          </a:xfrm>
          <a:prstGeom prst="rect">
            <a:avLst/>
          </a:prstGeom>
          <a:solidFill>
            <a:srgbClr val="FFFFFF">
              <a:alpha val="50196"/>
            </a:srgbClr>
          </a:solidFill>
        </p:spPr>
        <p:txBody>
          <a:bodyPr wrap="square" lIns="0" rIns="0" rtlCol="0">
            <a:spAutoFit/>
          </a:bodyPr>
          <a:lstStyle>
            <a:defPPr>
              <a:defRPr lang="es-ES"/>
            </a:defPPr>
            <a:lvl1pPr algn="ctr">
              <a:defRPr sz="1200">
                <a:solidFill>
                  <a:srgbClr val="FF0000"/>
                </a:solidFill>
                <a:latin typeface="Arial Narrow" panose="020B0606020202030204" pitchFamily="34" charset="0"/>
              </a:defRPr>
            </a:lvl1pPr>
          </a:lstStyle>
          <a:p>
            <a:r>
              <a:rPr lang="es-AR" sz="1600">
                <a:solidFill>
                  <a:schemeClr val="tx1">
                    <a:lumMod val="95000"/>
                    <a:lumOff val="5000"/>
                  </a:schemeClr>
                </a:solidFill>
                <a:effectLst>
                  <a:outerShdw blurRad="38100" dist="38100" dir="2700000" algn="tl">
                    <a:srgbClr val="000000">
                      <a:alpha val="43137"/>
                    </a:srgbClr>
                  </a:outerShdw>
                </a:effectLst>
                <a:latin typeface="+mn-lt"/>
                <a:cs typeface="Arial" panose="020B0604020202020204" pitchFamily="34" charset="0"/>
              </a:rPr>
              <a:t>Objetivo </a:t>
            </a:r>
          </a:p>
          <a:p>
            <a:r>
              <a:rPr lang="es-AR" sz="1600">
                <a:solidFill>
                  <a:schemeClr val="tx1">
                    <a:lumMod val="95000"/>
                    <a:lumOff val="5000"/>
                  </a:schemeClr>
                </a:solidFill>
                <a:effectLst>
                  <a:outerShdw blurRad="38100" dist="38100" dir="2700000" algn="tl">
                    <a:srgbClr val="000000">
                      <a:alpha val="43137"/>
                    </a:srgbClr>
                  </a:outerShdw>
                </a:effectLst>
                <a:latin typeface="+mn-lt"/>
                <a:cs typeface="Arial" panose="020B0604020202020204" pitchFamily="34" charset="0"/>
              </a:rPr>
              <a:t>de desarrollo</a:t>
            </a:r>
          </a:p>
        </p:txBody>
      </p:sp>
      <p:sp>
        <p:nvSpPr>
          <p:cNvPr id="23" name="Flecha: a la derecha 22">
            <a:extLst>
              <a:ext uri="{FF2B5EF4-FFF2-40B4-BE49-F238E27FC236}">
                <a16:creationId xmlns:a16="http://schemas.microsoft.com/office/drawing/2014/main" id="{4CADB958-7C84-42D3-A48A-F2D21CD89B28}"/>
              </a:ext>
            </a:extLst>
          </p:cNvPr>
          <p:cNvSpPr/>
          <p:nvPr/>
        </p:nvSpPr>
        <p:spPr>
          <a:xfrm>
            <a:off x="1049342" y="2601059"/>
            <a:ext cx="727955" cy="320383"/>
          </a:xfrm>
          <a:prstGeom prst="rightArrow">
            <a:avLst/>
          </a:prstGeom>
          <a:solidFill>
            <a:schemeClr val="bg1"/>
          </a:solidFill>
          <a:ln>
            <a:solidFill>
              <a:schemeClr val="bg1">
                <a:lumMod val="50000"/>
              </a:schemeClr>
            </a:solidFill>
          </a:ln>
          <a:effectLst>
            <a:glow rad="101600">
              <a:schemeClr val="tx1">
                <a:lumMod val="50000"/>
                <a:lumOff val="50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34" name="37 Rectángulo">
            <a:extLst>
              <a:ext uri="{FF2B5EF4-FFF2-40B4-BE49-F238E27FC236}">
                <a16:creationId xmlns:a16="http://schemas.microsoft.com/office/drawing/2014/main" id="{4444C16E-FB9F-4080-987A-FE3891449ADF}"/>
              </a:ext>
            </a:extLst>
          </p:cNvPr>
          <p:cNvSpPr/>
          <p:nvPr/>
        </p:nvSpPr>
        <p:spPr>
          <a:xfrm>
            <a:off x="8148420" y="4143952"/>
            <a:ext cx="3677919" cy="182458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a:solidFill>
                  <a:schemeClr val="bg1"/>
                </a:solidFill>
              </a:rPr>
              <a:t>Fm. Centenario / Miembro Superior</a:t>
            </a:r>
          </a:p>
          <a:p>
            <a:pPr algn="ctr"/>
            <a:endParaRPr lang="es-AR">
              <a:solidFill>
                <a:schemeClr val="bg1"/>
              </a:solidFill>
            </a:endParaRPr>
          </a:p>
          <a:p>
            <a:pPr algn="ctr"/>
            <a:r>
              <a:rPr lang="es-AR">
                <a:solidFill>
                  <a:schemeClr val="bg1"/>
                </a:solidFill>
              </a:rPr>
              <a:t>Interpretado como un sistema </a:t>
            </a:r>
            <a:r>
              <a:rPr lang="es-AR" err="1">
                <a:solidFill>
                  <a:schemeClr val="bg1"/>
                </a:solidFill>
              </a:rPr>
              <a:t>depositacional</a:t>
            </a:r>
            <a:r>
              <a:rPr lang="es-AR">
                <a:solidFill>
                  <a:schemeClr val="bg1"/>
                </a:solidFill>
              </a:rPr>
              <a:t> deltaico y sus </a:t>
            </a:r>
            <a:r>
              <a:rPr lang="es-AR" err="1">
                <a:solidFill>
                  <a:schemeClr val="bg1"/>
                </a:solidFill>
              </a:rPr>
              <a:t>subambientes</a:t>
            </a:r>
            <a:r>
              <a:rPr lang="es-AR">
                <a:solidFill>
                  <a:schemeClr val="bg1"/>
                </a:solidFill>
              </a:rPr>
              <a:t>. </a:t>
            </a:r>
          </a:p>
        </p:txBody>
      </p:sp>
      <p:pic>
        <p:nvPicPr>
          <p:cNvPr id="36" name="Imagen 35">
            <a:extLst>
              <a:ext uri="{FF2B5EF4-FFF2-40B4-BE49-F238E27FC236}">
                <a16:creationId xmlns:a16="http://schemas.microsoft.com/office/drawing/2014/main" id="{2D5E7899-7706-45FB-90C5-B89822F5CF74}"/>
              </a:ext>
            </a:extLst>
          </p:cNvPr>
          <p:cNvPicPr>
            <a:picLocks noChangeAspect="1"/>
          </p:cNvPicPr>
          <p:nvPr/>
        </p:nvPicPr>
        <p:blipFill rotWithShape="1">
          <a:blip r:embed="rId3"/>
          <a:srcRect b="5145"/>
          <a:stretch/>
        </p:blipFill>
        <p:spPr>
          <a:xfrm>
            <a:off x="1913425" y="1534580"/>
            <a:ext cx="1788441" cy="5107683"/>
          </a:xfrm>
          <a:prstGeom prst="rect">
            <a:avLst/>
          </a:prstGeom>
        </p:spPr>
      </p:pic>
      <p:sp>
        <p:nvSpPr>
          <p:cNvPr id="37" name="Rectángulo 36">
            <a:extLst>
              <a:ext uri="{FF2B5EF4-FFF2-40B4-BE49-F238E27FC236}">
                <a16:creationId xmlns:a16="http://schemas.microsoft.com/office/drawing/2014/main" id="{714FEF39-6529-4353-B72A-BE56D7B80C25}"/>
              </a:ext>
            </a:extLst>
          </p:cNvPr>
          <p:cNvSpPr/>
          <p:nvPr/>
        </p:nvSpPr>
        <p:spPr>
          <a:xfrm>
            <a:off x="2185253" y="6330657"/>
            <a:ext cx="1666875" cy="246221"/>
          </a:xfrm>
          <a:prstGeom prst="rect">
            <a:avLst/>
          </a:prstGeom>
        </p:spPr>
        <p:txBody>
          <a:bodyPr wrap="square">
            <a:spAutoFit/>
          </a:bodyPr>
          <a:lstStyle/>
          <a:p>
            <a:pPr algn="ctr"/>
            <a:r>
              <a:rPr lang="es-AR" sz="1000">
                <a:latin typeface="Arial Narrow" panose="020B0606020202030204" pitchFamily="34" charset="0"/>
              </a:rPr>
              <a:t>Perfil tipo Fm. Centenario</a:t>
            </a:r>
          </a:p>
        </p:txBody>
      </p:sp>
      <p:grpSp>
        <p:nvGrpSpPr>
          <p:cNvPr id="71" name="Grupo 70">
            <a:extLst>
              <a:ext uri="{FF2B5EF4-FFF2-40B4-BE49-F238E27FC236}">
                <a16:creationId xmlns:a16="http://schemas.microsoft.com/office/drawing/2014/main" id="{06A2C85D-5039-439A-986C-4E3B3238E6C8}"/>
              </a:ext>
            </a:extLst>
          </p:cNvPr>
          <p:cNvGrpSpPr>
            <a:grpSpLocks noChangeAspect="1"/>
          </p:cNvGrpSpPr>
          <p:nvPr/>
        </p:nvGrpSpPr>
        <p:grpSpPr>
          <a:xfrm>
            <a:off x="4068872" y="3842228"/>
            <a:ext cx="3811676" cy="2526596"/>
            <a:chOff x="2555776" y="3003798"/>
            <a:chExt cx="2645053" cy="1648545"/>
          </a:xfrm>
        </p:grpSpPr>
        <p:pic>
          <p:nvPicPr>
            <p:cNvPr id="72" name="Imagen 71">
              <a:extLst>
                <a:ext uri="{FF2B5EF4-FFF2-40B4-BE49-F238E27FC236}">
                  <a16:creationId xmlns:a16="http://schemas.microsoft.com/office/drawing/2014/main" id="{9869F58D-95CE-406E-9BFD-37204C10F2CA}"/>
                </a:ext>
              </a:extLst>
            </p:cNvPr>
            <p:cNvPicPr>
              <a:picLocks noChangeAspect="1"/>
            </p:cNvPicPr>
            <p:nvPr/>
          </p:nvPicPr>
          <p:blipFill>
            <a:blip r:embed="rId4"/>
            <a:stretch>
              <a:fillRect/>
            </a:stretch>
          </p:blipFill>
          <p:spPr>
            <a:xfrm>
              <a:off x="2555776" y="3003798"/>
              <a:ext cx="2645053" cy="1648545"/>
            </a:xfrm>
            <a:prstGeom prst="rect">
              <a:avLst/>
            </a:prstGeom>
          </p:spPr>
        </p:pic>
        <p:sp>
          <p:nvSpPr>
            <p:cNvPr id="73" name="Forma libre: forma 72">
              <a:extLst>
                <a:ext uri="{FF2B5EF4-FFF2-40B4-BE49-F238E27FC236}">
                  <a16:creationId xmlns:a16="http://schemas.microsoft.com/office/drawing/2014/main" id="{3B5F408F-2C36-4BB9-92C8-797929EEE860}"/>
                </a:ext>
              </a:extLst>
            </p:cNvPr>
            <p:cNvSpPr/>
            <p:nvPr/>
          </p:nvSpPr>
          <p:spPr>
            <a:xfrm>
              <a:off x="4512757" y="3039414"/>
              <a:ext cx="654247" cy="587277"/>
            </a:xfrm>
            <a:custGeom>
              <a:avLst/>
              <a:gdLst>
                <a:gd name="connsiteX0" fmla="*/ 0 w 654247"/>
                <a:gd name="connsiteY0" fmla="*/ 25758 h 613035"/>
                <a:gd name="connsiteX1" fmla="*/ 95304 w 654247"/>
                <a:gd name="connsiteY1" fmla="*/ 0 h 613035"/>
                <a:gd name="connsiteX2" fmla="*/ 654247 w 654247"/>
                <a:gd name="connsiteY2" fmla="*/ 613035 h 613035"/>
                <a:gd name="connsiteX3" fmla="*/ 530610 w 654247"/>
                <a:gd name="connsiteY3" fmla="*/ 613035 h 613035"/>
                <a:gd name="connsiteX4" fmla="*/ 0 w 654247"/>
                <a:gd name="connsiteY4" fmla="*/ 25758 h 613035"/>
                <a:gd name="connsiteX0" fmla="*/ 0 w 654247"/>
                <a:gd name="connsiteY0" fmla="*/ 0 h 587277"/>
                <a:gd name="connsiteX1" fmla="*/ 121062 w 654247"/>
                <a:gd name="connsiteY1" fmla="*/ 0 h 587277"/>
                <a:gd name="connsiteX2" fmla="*/ 654247 w 654247"/>
                <a:gd name="connsiteY2" fmla="*/ 587277 h 587277"/>
                <a:gd name="connsiteX3" fmla="*/ 530610 w 654247"/>
                <a:gd name="connsiteY3" fmla="*/ 587277 h 587277"/>
                <a:gd name="connsiteX4" fmla="*/ 0 w 654247"/>
                <a:gd name="connsiteY4" fmla="*/ 0 h 58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247" h="587277">
                  <a:moveTo>
                    <a:pt x="0" y="0"/>
                  </a:moveTo>
                  <a:lnTo>
                    <a:pt x="121062" y="0"/>
                  </a:lnTo>
                  <a:lnTo>
                    <a:pt x="654247" y="587277"/>
                  </a:lnTo>
                  <a:lnTo>
                    <a:pt x="530610" y="587277"/>
                  </a:lnTo>
                  <a:lnTo>
                    <a:pt x="0" y="0"/>
                  </a:lnTo>
                  <a:close/>
                </a:path>
              </a:pathLst>
            </a:custGeom>
            <a:solidFill>
              <a:srgbClr val="FF0000"/>
            </a:solidFill>
            <a:ln w="635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74" name="Forma libre: forma 73">
              <a:extLst>
                <a:ext uri="{FF2B5EF4-FFF2-40B4-BE49-F238E27FC236}">
                  <a16:creationId xmlns:a16="http://schemas.microsoft.com/office/drawing/2014/main" id="{53D1D171-B326-4642-87BD-B53F1616963B}"/>
                </a:ext>
              </a:extLst>
            </p:cNvPr>
            <p:cNvSpPr/>
            <p:nvPr/>
          </p:nvSpPr>
          <p:spPr>
            <a:xfrm>
              <a:off x="4981548" y="3567448"/>
              <a:ext cx="182880" cy="59243"/>
            </a:xfrm>
            <a:custGeom>
              <a:avLst/>
              <a:gdLst>
                <a:gd name="connsiteX0" fmla="*/ 0 w 182880"/>
                <a:gd name="connsiteY0" fmla="*/ 0 h 59243"/>
                <a:gd name="connsiteX1" fmla="*/ 126213 w 182880"/>
                <a:gd name="connsiteY1" fmla="*/ 2576 h 59243"/>
                <a:gd name="connsiteX2" fmla="*/ 182880 w 182880"/>
                <a:gd name="connsiteY2" fmla="*/ 59243 h 59243"/>
                <a:gd name="connsiteX3" fmla="*/ 59243 w 182880"/>
                <a:gd name="connsiteY3" fmla="*/ 59243 h 59243"/>
                <a:gd name="connsiteX4" fmla="*/ 0 w 182880"/>
                <a:gd name="connsiteY4" fmla="*/ 0 h 59243"/>
                <a:gd name="connsiteX0" fmla="*/ 0 w 182880"/>
                <a:gd name="connsiteY0" fmla="*/ 0 h 59243"/>
                <a:gd name="connsiteX1" fmla="*/ 140501 w 182880"/>
                <a:gd name="connsiteY1" fmla="*/ 7338 h 59243"/>
                <a:gd name="connsiteX2" fmla="*/ 182880 w 182880"/>
                <a:gd name="connsiteY2" fmla="*/ 59243 h 59243"/>
                <a:gd name="connsiteX3" fmla="*/ 59243 w 182880"/>
                <a:gd name="connsiteY3" fmla="*/ 59243 h 59243"/>
                <a:gd name="connsiteX4" fmla="*/ 0 w 182880"/>
                <a:gd name="connsiteY4" fmla="*/ 0 h 5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59243">
                  <a:moveTo>
                    <a:pt x="0" y="0"/>
                  </a:moveTo>
                  <a:lnTo>
                    <a:pt x="140501" y="7338"/>
                  </a:lnTo>
                  <a:lnTo>
                    <a:pt x="182880" y="59243"/>
                  </a:lnTo>
                  <a:lnTo>
                    <a:pt x="59243" y="59243"/>
                  </a:lnTo>
                  <a:lnTo>
                    <a:pt x="0" y="0"/>
                  </a:lnTo>
                  <a:close/>
                </a:path>
              </a:pathLst>
            </a:custGeom>
            <a:solidFill>
              <a:srgbClr val="00FFFF"/>
            </a:solidFill>
            <a:ln w="635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p>
          </p:txBody>
        </p:sp>
      </p:grpSp>
      <p:sp>
        <p:nvSpPr>
          <p:cNvPr id="15" name="Rectángulo 14">
            <a:extLst>
              <a:ext uri="{FF2B5EF4-FFF2-40B4-BE49-F238E27FC236}">
                <a16:creationId xmlns:a16="http://schemas.microsoft.com/office/drawing/2014/main" id="{AB57FED4-56D7-47A0-98C8-8D28EE071976}"/>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upo 1">
            <a:extLst>
              <a:ext uri="{FF2B5EF4-FFF2-40B4-BE49-F238E27FC236}">
                <a16:creationId xmlns:a16="http://schemas.microsoft.com/office/drawing/2014/main" id="{75FACC16-22D3-6C66-6900-D873372999AE}"/>
              </a:ext>
            </a:extLst>
          </p:cNvPr>
          <p:cNvGrpSpPr/>
          <p:nvPr/>
        </p:nvGrpSpPr>
        <p:grpSpPr>
          <a:xfrm>
            <a:off x="148916" y="972818"/>
            <a:ext cx="6394124" cy="400110"/>
            <a:chOff x="339900" y="1308892"/>
            <a:chExt cx="4925119" cy="400110"/>
          </a:xfrm>
        </p:grpSpPr>
        <p:sp>
          <p:nvSpPr>
            <p:cNvPr id="3" name="Rectángulo 2">
              <a:extLst>
                <a:ext uri="{FF2B5EF4-FFF2-40B4-BE49-F238E27FC236}">
                  <a16:creationId xmlns:a16="http://schemas.microsoft.com/office/drawing/2014/main" id="{A7512EE5-6A74-2745-7D73-6E7F6ABF99D9}"/>
                </a:ext>
              </a:extLst>
            </p:cNvPr>
            <p:cNvSpPr/>
            <p:nvPr/>
          </p:nvSpPr>
          <p:spPr>
            <a:xfrm>
              <a:off x="339900" y="1308892"/>
              <a:ext cx="4925119"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 name="CuadroTexto 3">
              <a:extLst>
                <a:ext uri="{FF2B5EF4-FFF2-40B4-BE49-F238E27FC236}">
                  <a16:creationId xmlns:a16="http://schemas.microsoft.com/office/drawing/2014/main" id="{177F48F1-EC62-F54E-655A-A78856C8AC2B}"/>
                </a:ext>
              </a:extLst>
            </p:cNvPr>
            <p:cNvSpPr txBox="1"/>
            <p:nvPr/>
          </p:nvSpPr>
          <p:spPr>
            <a:xfrm>
              <a:off x="339900" y="1308892"/>
              <a:ext cx="2642162"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Introducción-Generalidades</a:t>
              </a:r>
            </a:p>
          </p:txBody>
        </p:sp>
      </p:grpSp>
      <p:pic>
        <p:nvPicPr>
          <p:cNvPr id="10" name="Imagen 9">
            <a:extLst>
              <a:ext uri="{FF2B5EF4-FFF2-40B4-BE49-F238E27FC236}">
                <a16:creationId xmlns:a16="http://schemas.microsoft.com/office/drawing/2014/main" id="{160EB87E-F630-40E0-A12F-F27751B29E29}"/>
              </a:ext>
            </a:extLst>
          </p:cNvPr>
          <p:cNvPicPr>
            <a:picLocks noChangeAspect="1"/>
          </p:cNvPicPr>
          <p:nvPr/>
        </p:nvPicPr>
        <p:blipFill>
          <a:blip r:embed="rId5"/>
          <a:stretch>
            <a:fillRect/>
          </a:stretch>
        </p:blipFill>
        <p:spPr>
          <a:xfrm>
            <a:off x="4427262" y="1620077"/>
            <a:ext cx="3638336" cy="1854683"/>
          </a:xfrm>
          <a:prstGeom prst="rect">
            <a:avLst/>
          </a:prstGeom>
        </p:spPr>
      </p:pic>
      <p:pic>
        <p:nvPicPr>
          <p:cNvPr id="16" name="Imagen 15">
            <a:extLst>
              <a:ext uri="{FF2B5EF4-FFF2-40B4-BE49-F238E27FC236}">
                <a16:creationId xmlns:a16="http://schemas.microsoft.com/office/drawing/2014/main" id="{7A69B92F-3BDB-4382-88F3-D7D9C8E77A50}"/>
              </a:ext>
            </a:extLst>
          </p:cNvPr>
          <p:cNvPicPr>
            <a:picLocks noChangeAspect="1"/>
          </p:cNvPicPr>
          <p:nvPr/>
        </p:nvPicPr>
        <p:blipFill>
          <a:blip r:embed="rId6"/>
          <a:stretch>
            <a:fillRect/>
          </a:stretch>
        </p:blipFill>
        <p:spPr>
          <a:xfrm>
            <a:off x="8403328" y="1634159"/>
            <a:ext cx="3295029" cy="1850341"/>
          </a:xfrm>
          <a:prstGeom prst="rect">
            <a:avLst/>
          </a:prstGeom>
        </p:spPr>
      </p:pic>
    </p:spTree>
    <p:extLst>
      <p:ext uri="{BB962C8B-B14F-4D97-AF65-F5344CB8AC3E}">
        <p14:creationId xmlns:p14="http://schemas.microsoft.com/office/powerpoint/2010/main" val="185252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16020D74-5978-19B8-F062-8E674BB8A347}"/>
              </a:ext>
            </a:extLst>
          </p:cNvPr>
          <p:cNvSpPr/>
          <p:nvPr/>
        </p:nvSpPr>
        <p:spPr>
          <a:xfrm>
            <a:off x="248652" y="11949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4" name="Rectángulo 3">
            <a:extLst>
              <a:ext uri="{FF2B5EF4-FFF2-40B4-BE49-F238E27FC236}">
                <a16:creationId xmlns:a16="http://schemas.microsoft.com/office/drawing/2014/main" id="{E81707A8-F237-4FD5-A80D-437D2BA3CB06}"/>
              </a:ext>
            </a:extLst>
          </p:cNvPr>
          <p:cNvSpPr/>
          <p:nvPr/>
        </p:nvSpPr>
        <p:spPr>
          <a:xfrm>
            <a:off x="10538690" y="6693845"/>
            <a:ext cx="1653309" cy="167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2FF9310E-875A-4D07-BA11-F9AD3F58A501}"/>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 name="Grupo 5">
            <a:extLst>
              <a:ext uri="{FF2B5EF4-FFF2-40B4-BE49-F238E27FC236}">
                <a16:creationId xmlns:a16="http://schemas.microsoft.com/office/drawing/2014/main" id="{8056F1CA-5955-C733-FFAC-7D553278F919}"/>
              </a:ext>
            </a:extLst>
          </p:cNvPr>
          <p:cNvGrpSpPr/>
          <p:nvPr/>
        </p:nvGrpSpPr>
        <p:grpSpPr>
          <a:xfrm>
            <a:off x="170616" y="994856"/>
            <a:ext cx="4925119" cy="400110"/>
            <a:chOff x="339900" y="1308892"/>
            <a:chExt cx="4925119" cy="400110"/>
          </a:xfrm>
        </p:grpSpPr>
        <p:sp>
          <p:nvSpPr>
            <p:cNvPr id="2" name="Rectángulo 1">
              <a:extLst>
                <a:ext uri="{FF2B5EF4-FFF2-40B4-BE49-F238E27FC236}">
                  <a16:creationId xmlns:a16="http://schemas.microsoft.com/office/drawing/2014/main" id="{3020D96D-72FF-4BD8-948A-9C9105B9BDD1}"/>
                </a:ext>
              </a:extLst>
            </p:cNvPr>
            <p:cNvSpPr/>
            <p:nvPr/>
          </p:nvSpPr>
          <p:spPr>
            <a:xfrm>
              <a:off x="339900" y="1308892"/>
              <a:ext cx="4925119"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 name="CuadroTexto 2">
              <a:extLst>
                <a:ext uri="{FF2B5EF4-FFF2-40B4-BE49-F238E27FC236}">
                  <a16:creationId xmlns:a16="http://schemas.microsoft.com/office/drawing/2014/main" id="{086B0A4A-2A56-4F6F-ADC7-0CF6B6377945}"/>
                </a:ext>
              </a:extLst>
            </p:cNvPr>
            <p:cNvSpPr txBox="1"/>
            <p:nvPr/>
          </p:nvSpPr>
          <p:spPr>
            <a:xfrm>
              <a:off x="339900" y="1308892"/>
              <a:ext cx="3399713" cy="400110"/>
            </a:xfrm>
            <a:prstGeom prst="rect">
              <a:avLst/>
            </a:prstGeom>
            <a:noFill/>
          </p:spPr>
          <p:txBody>
            <a:bodyPr wrap="none" rtlCol="0">
              <a:spAutoFit/>
            </a:bodyPr>
            <a:lstStyle/>
            <a:p>
              <a:pPr>
                <a:spcBef>
                  <a:spcPts val="600"/>
                </a:spcBef>
              </a:pPr>
              <a:r>
                <a:rPr lang="es-AR" sz="2000">
                  <a:solidFill>
                    <a:schemeClr val="bg1"/>
                  </a:solidFill>
                </a:rPr>
                <a:t>Descripción de la problemática</a:t>
              </a:r>
            </a:p>
          </p:txBody>
        </p:sp>
      </p:grpSp>
      <p:sp>
        <p:nvSpPr>
          <p:cNvPr id="7" name="CuadroTexto 6">
            <a:extLst>
              <a:ext uri="{FF2B5EF4-FFF2-40B4-BE49-F238E27FC236}">
                <a16:creationId xmlns:a16="http://schemas.microsoft.com/office/drawing/2014/main" id="{7F84EA86-EE88-7E56-5ABC-E2D8367E32D9}"/>
              </a:ext>
            </a:extLst>
          </p:cNvPr>
          <p:cNvSpPr txBox="1"/>
          <p:nvPr/>
        </p:nvSpPr>
        <p:spPr>
          <a:xfrm>
            <a:off x="398229" y="1559164"/>
            <a:ext cx="11325342" cy="1477328"/>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ü"/>
            </a:pPr>
            <a:r>
              <a:rPr lang="es-AR"/>
              <a:t>Reservorios de arenas NO consolidadas. Centenario superior</a:t>
            </a:r>
          </a:p>
          <a:p>
            <a:pPr marL="285750" indent="-285750">
              <a:buFont typeface="Wingdings" panose="05000000000000000000" pitchFamily="2" charset="2"/>
              <a:buChar char="ü"/>
            </a:pPr>
            <a:r>
              <a:rPr lang="es-AR"/>
              <a:t>Profundidad promedio 600 </a:t>
            </a:r>
            <a:r>
              <a:rPr lang="es-AR" err="1"/>
              <a:t>mts</a:t>
            </a:r>
            <a:r>
              <a:rPr lang="es-AR"/>
              <a:t>,. </a:t>
            </a:r>
            <a:endParaRPr lang="es-AR">
              <a:cs typeface="Calibri"/>
            </a:endParaRPr>
          </a:p>
          <a:p>
            <a:pPr marL="285750" indent="-285750">
              <a:buFont typeface="Wingdings" panose="05000000000000000000" pitchFamily="2" charset="2"/>
              <a:buChar char="ü"/>
            </a:pPr>
            <a:r>
              <a:rPr lang="es-AR"/>
              <a:t>Yacimiento en etapa de delineación. 43 pozos perforados</a:t>
            </a:r>
            <a:endParaRPr lang="es-AR">
              <a:cs typeface="Calibri"/>
            </a:endParaRPr>
          </a:p>
          <a:p>
            <a:pPr marL="285750" indent="-285750">
              <a:buFont typeface="Wingdings" panose="05000000000000000000" pitchFamily="2" charset="2"/>
              <a:buChar char="ü"/>
            </a:pPr>
            <a:r>
              <a:rPr lang="es-AR"/>
              <a:t>Presión inicial del yacimiento, cercana a los 25 Kg/cm2</a:t>
            </a:r>
            <a:endParaRPr lang="es-AR">
              <a:cs typeface="Calibri"/>
            </a:endParaRPr>
          </a:p>
          <a:p>
            <a:pPr marL="285750" indent="-285750">
              <a:buFont typeface="Wingdings" panose="05000000000000000000" pitchFamily="2" charset="2"/>
              <a:buChar char="ü"/>
            </a:pPr>
            <a:r>
              <a:rPr lang="es-AR"/>
              <a:t>Petróleo con alta viscosidad de alrededor de 200 cp. </a:t>
            </a:r>
            <a:endParaRPr lang="es-AR">
              <a:cs typeface="Calibri"/>
            </a:endParaRPr>
          </a:p>
        </p:txBody>
      </p:sp>
      <p:sp>
        <p:nvSpPr>
          <p:cNvPr id="14" name="CuadroTexto 13">
            <a:extLst>
              <a:ext uri="{FF2B5EF4-FFF2-40B4-BE49-F238E27FC236}">
                <a16:creationId xmlns:a16="http://schemas.microsoft.com/office/drawing/2014/main" id="{9F9A233B-AC62-AE63-966B-C13F95F9848E}"/>
              </a:ext>
            </a:extLst>
          </p:cNvPr>
          <p:cNvSpPr txBox="1"/>
          <p:nvPr/>
        </p:nvSpPr>
        <p:spPr>
          <a:xfrm>
            <a:off x="571500" y="3904073"/>
            <a:ext cx="11449883" cy="92333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solidFill>
                  <a:schemeClr val="bg1"/>
                </a:solidFill>
              </a:rPr>
              <a:t>El flujo inicial es muy bajo y la producción excesiva de arena provoca daños en los punzados y genera fallas en los SE. </a:t>
            </a:r>
          </a:p>
        </p:txBody>
      </p:sp>
    </p:spTree>
    <p:extLst>
      <p:ext uri="{BB962C8B-B14F-4D97-AF65-F5344CB8AC3E}">
        <p14:creationId xmlns:p14="http://schemas.microsoft.com/office/powerpoint/2010/main" val="112641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pentágono 5">
            <a:extLst>
              <a:ext uri="{FF2B5EF4-FFF2-40B4-BE49-F238E27FC236}">
                <a16:creationId xmlns:a16="http://schemas.microsoft.com/office/drawing/2014/main" id="{60FAC911-83F6-73D4-8190-0EBF42855A08}"/>
              </a:ext>
            </a:extLst>
          </p:cNvPr>
          <p:cNvSpPr/>
          <p:nvPr/>
        </p:nvSpPr>
        <p:spPr>
          <a:xfrm>
            <a:off x="497112" y="1194911"/>
            <a:ext cx="9917424" cy="5418325"/>
          </a:xfrm>
          <a:prstGeom prst="homePlate">
            <a:avLst>
              <a:gd name="adj" fmla="val 22644"/>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4" name="Rectángulo 3">
            <a:extLst>
              <a:ext uri="{FF2B5EF4-FFF2-40B4-BE49-F238E27FC236}">
                <a16:creationId xmlns:a16="http://schemas.microsoft.com/office/drawing/2014/main" id="{E81707A8-F237-4FD5-A80D-437D2BA3CB06}"/>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2FF9310E-875A-4D07-BA11-F9AD3F58A501}"/>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CuadroTexto 1">
            <a:extLst>
              <a:ext uri="{FF2B5EF4-FFF2-40B4-BE49-F238E27FC236}">
                <a16:creationId xmlns:a16="http://schemas.microsoft.com/office/drawing/2014/main" id="{A6F7AA9E-C8E4-A868-033F-72340C1E947D}"/>
              </a:ext>
            </a:extLst>
          </p:cNvPr>
          <p:cNvSpPr txBox="1"/>
          <p:nvPr/>
        </p:nvSpPr>
        <p:spPr>
          <a:xfrm>
            <a:off x="879492" y="1968928"/>
            <a:ext cx="8664974" cy="3139321"/>
          </a:xfrm>
          <a:prstGeom prst="rect">
            <a:avLst/>
          </a:prstGeom>
          <a:noFill/>
        </p:spPr>
        <p:txBody>
          <a:bodyPr wrap="square">
            <a:spAutoFit/>
          </a:bodyPr>
          <a:lstStyle/>
          <a:p>
            <a:pPr marL="285750" indent="-285750">
              <a:buFont typeface="Wingdings" panose="05000000000000000000" pitchFamily="2" charset="2"/>
              <a:buChar char="ü"/>
            </a:pPr>
            <a:r>
              <a:rPr lang="es-AR"/>
              <a:t>S</a:t>
            </a:r>
            <a:r>
              <a:rPr lang="es-AR" b="0" i="0">
                <a:effectLst/>
              </a:rPr>
              <a:t>eleccionar la tecnología adecuada </a:t>
            </a:r>
            <a:r>
              <a:rPr lang="es-AR"/>
              <a:t>para optimizar los resultados de productividad. </a:t>
            </a:r>
          </a:p>
          <a:p>
            <a:r>
              <a:rPr lang="es-AR"/>
              <a:t> </a:t>
            </a:r>
          </a:p>
          <a:p>
            <a:pPr marL="285750" indent="-285750">
              <a:buFont typeface="Wingdings" panose="05000000000000000000" pitchFamily="2" charset="2"/>
              <a:buChar char="ü"/>
            </a:pPr>
            <a:r>
              <a:rPr lang="es-AR"/>
              <a:t>Lograr economicidad del proyecto.</a:t>
            </a:r>
          </a:p>
          <a:p>
            <a:pPr marL="285750" indent="-285750">
              <a:buFont typeface="Wingdings" panose="05000000000000000000" pitchFamily="2" charset="2"/>
              <a:buChar char="ü"/>
            </a:pPr>
            <a:endParaRPr lang="es-AR"/>
          </a:p>
          <a:p>
            <a:r>
              <a:rPr lang="es-AR"/>
              <a:t>Para ello:</a:t>
            </a:r>
          </a:p>
          <a:p>
            <a:pPr marL="285750" indent="-285750">
              <a:buFont typeface="Wingdings" panose="05000000000000000000" pitchFamily="2" charset="2"/>
              <a:buChar char="ü"/>
            </a:pPr>
            <a:endParaRPr lang="es-AR"/>
          </a:p>
          <a:p>
            <a:pPr marL="285750" indent="-285750">
              <a:buFont typeface="Wingdings" panose="05000000000000000000" pitchFamily="2" charset="2"/>
              <a:buChar char="ü"/>
            </a:pPr>
            <a:r>
              <a:rPr lang="es-AR"/>
              <a:t>Revisar</a:t>
            </a:r>
            <a:r>
              <a:rPr lang="es-AR" b="0" i="0">
                <a:effectLst/>
              </a:rPr>
              <a:t> la metodología empleada en los yacimientos análogos para adaptarla a </a:t>
            </a:r>
            <a:r>
              <a:rPr lang="es-AR" b="0" i="0" err="1">
                <a:effectLst/>
              </a:rPr>
              <a:t>CMoE</a:t>
            </a:r>
            <a:r>
              <a:rPr lang="es-AR" b="0" i="0">
                <a:effectLst/>
              </a:rPr>
              <a:t> maximizando beneficios de productividad en nuestro campo   </a:t>
            </a:r>
          </a:p>
          <a:p>
            <a:pPr marL="285750" indent="-285750">
              <a:buFont typeface="Wingdings" panose="05000000000000000000" pitchFamily="2" charset="2"/>
              <a:buChar char="ü"/>
            </a:pPr>
            <a:endParaRPr lang="es-AR" b="0" i="0">
              <a:effectLst/>
            </a:endParaRPr>
          </a:p>
          <a:p>
            <a:pPr marL="285750" indent="-285750">
              <a:buFont typeface="Wingdings" panose="05000000000000000000" pitchFamily="2" charset="2"/>
              <a:buChar char="ü"/>
            </a:pPr>
            <a:r>
              <a:rPr lang="es-AR" b="0" i="0">
                <a:effectLst/>
              </a:rPr>
              <a:t> Desarrollar un</a:t>
            </a:r>
            <a:r>
              <a:rPr lang="es-AR" i="0">
                <a:effectLst/>
              </a:rPr>
              <a:t> </a:t>
            </a:r>
            <a:r>
              <a:rPr lang="es-AR" i="0">
                <a:effectLst>
                  <a:outerShdw blurRad="38100" dist="38100" dir="2700000" algn="tl">
                    <a:srgbClr val="000000">
                      <a:alpha val="43137"/>
                    </a:srgbClr>
                  </a:outerShdw>
                </a:effectLst>
              </a:rPr>
              <a:t>flujo de trabajo integrado </a:t>
            </a:r>
            <a:r>
              <a:rPr lang="es-AR" b="0" i="0">
                <a:effectLst/>
              </a:rPr>
              <a:t>en etapas que permita documentar las acciones desacertadas para no repetirlas y capitalizar las de resultado positivo</a:t>
            </a:r>
            <a:endParaRPr lang="es-AR"/>
          </a:p>
        </p:txBody>
      </p:sp>
      <p:sp>
        <p:nvSpPr>
          <p:cNvPr id="8" name="Rectángulo 7">
            <a:extLst>
              <a:ext uri="{FF2B5EF4-FFF2-40B4-BE49-F238E27FC236}">
                <a16:creationId xmlns:a16="http://schemas.microsoft.com/office/drawing/2014/main" id="{115F65A0-BE2F-48AD-DAE1-70035D332926}"/>
              </a:ext>
            </a:extLst>
          </p:cNvPr>
          <p:cNvSpPr/>
          <p:nvPr/>
        </p:nvSpPr>
        <p:spPr>
          <a:xfrm>
            <a:off x="1017293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Flecha: cheurón 8">
            <a:extLst>
              <a:ext uri="{FF2B5EF4-FFF2-40B4-BE49-F238E27FC236}">
                <a16:creationId xmlns:a16="http://schemas.microsoft.com/office/drawing/2014/main" id="{EF8B33B4-4CEE-CECD-A65A-1386E8E97EFF}"/>
              </a:ext>
            </a:extLst>
          </p:cNvPr>
          <p:cNvSpPr/>
          <p:nvPr/>
        </p:nvSpPr>
        <p:spPr>
          <a:xfrm>
            <a:off x="9409518" y="1194910"/>
            <a:ext cx="1653310" cy="5418325"/>
          </a:xfrm>
          <a:prstGeom prst="chevron">
            <a:avLst>
              <a:gd name="adj" fmla="val 70765"/>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0" name="Flecha: cheurón 9">
            <a:extLst>
              <a:ext uri="{FF2B5EF4-FFF2-40B4-BE49-F238E27FC236}">
                <a16:creationId xmlns:a16="http://schemas.microsoft.com/office/drawing/2014/main" id="{A02E32CC-5590-67B3-54C6-D50DD8B3F580}"/>
              </a:ext>
            </a:extLst>
          </p:cNvPr>
          <p:cNvSpPr/>
          <p:nvPr/>
        </p:nvSpPr>
        <p:spPr>
          <a:xfrm>
            <a:off x="10041578" y="1194910"/>
            <a:ext cx="1653310" cy="5418325"/>
          </a:xfrm>
          <a:prstGeom prst="chevron">
            <a:avLst>
              <a:gd name="adj" fmla="val 7076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grpSp>
        <p:nvGrpSpPr>
          <p:cNvPr id="11" name="Grupo 10">
            <a:extLst>
              <a:ext uri="{FF2B5EF4-FFF2-40B4-BE49-F238E27FC236}">
                <a16:creationId xmlns:a16="http://schemas.microsoft.com/office/drawing/2014/main" id="{0C9D4FF7-7562-24A7-DFB9-A0AB7955EFB1}"/>
              </a:ext>
            </a:extLst>
          </p:cNvPr>
          <p:cNvGrpSpPr/>
          <p:nvPr/>
        </p:nvGrpSpPr>
        <p:grpSpPr>
          <a:xfrm>
            <a:off x="372958" y="994856"/>
            <a:ext cx="3217266" cy="400110"/>
            <a:chOff x="339900" y="1308892"/>
            <a:chExt cx="4925119" cy="400110"/>
          </a:xfrm>
        </p:grpSpPr>
        <p:sp>
          <p:nvSpPr>
            <p:cNvPr id="12" name="Rectángulo 11">
              <a:extLst>
                <a:ext uri="{FF2B5EF4-FFF2-40B4-BE49-F238E27FC236}">
                  <a16:creationId xmlns:a16="http://schemas.microsoft.com/office/drawing/2014/main" id="{AB230681-C011-0F22-C445-296900CFFACD}"/>
                </a:ext>
              </a:extLst>
            </p:cNvPr>
            <p:cNvSpPr/>
            <p:nvPr/>
          </p:nvSpPr>
          <p:spPr>
            <a:xfrm>
              <a:off x="339900" y="1308892"/>
              <a:ext cx="4925119"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3" name="CuadroTexto 12">
              <a:extLst>
                <a:ext uri="{FF2B5EF4-FFF2-40B4-BE49-F238E27FC236}">
                  <a16:creationId xmlns:a16="http://schemas.microsoft.com/office/drawing/2014/main" id="{C460F0F1-5E7E-A3C5-8179-4746206B9680}"/>
                </a:ext>
              </a:extLst>
            </p:cNvPr>
            <p:cNvSpPr txBox="1"/>
            <p:nvPr/>
          </p:nvSpPr>
          <p:spPr>
            <a:xfrm>
              <a:off x="339900" y="1308892"/>
              <a:ext cx="2323587"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Objetivos</a:t>
              </a:r>
            </a:p>
          </p:txBody>
        </p:sp>
      </p:grpSp>
    </p:spTree>
    <p:extLst>
      <p:ext uri="{BB962C8B-B14F-4D97-AF65-F5344CB8AC3E}">
        <p14:creationId xmlns:p14="http://schemas.microsoft.com/office/powerpoint/2010/main" val="424100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16020D74-5978-19B8-F062-8E674BB8A347}"/>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4" name="Rectángulo 3">
            <a:extLst>
              <a:ext uri="{FF2B5EF4-FFF2-40B4-BE49-F238E27FC236}">
                <a16:creationId xmlns:a16="http://schemas.microsoft.com/office/drawing/2014/main" id="{E81707A8-F237-4FD5-A80D-437D2BA3CB06}"/>
              </a:ext>
            </a:extLst>
          </p:cNvPr>
          <p:cNvSpPr/>
          <p:nvPr/>
        </p:nvSpPr>
        <p:spPr>
          <a:xfrm>
            <a:off x="10437090" y="6722417"/>
            <a:ext cx="1653309" cy="13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2FF9310E-875A-4D07-BA11-F9AD3F58A501}"/>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6" name="Grupo 5">
            <a:extLst>
              <a:ext uri="{FF2B5EF4-FFF2-40B4-BE49-F238E27FC236}">
                <a16:creationId xmlns:a16="http://schemas.microsoft.com/office/drawing/2014/main" id="{8056F1CA-5955-C733-FFAC-7D553278F919}"/>
              </a:ext>
            </a:extLst>
          </p:cNvPr>
          <p:cNvGrpSpPr/>
          <p:nvPr/>
        </p:nvGrpSpPr>
        <p:grpSpPr>
          <a:xfrm>
            <a:off x="170616" y="994856"/>
            <a:ext cx="6701117" cy="408404"/>
            <a:chOff x="339900" y="1308892"/>
            <a:chExt cx="6407984" cy="408404"/>
          </a:xfrm>
        </p:grpSpPr>
        <p:sp>
          <p:nvSpPr>
            <p:cNvPr id="2" name="Rectángulo 1">
              <a:extLst>
                <a:ext uri="{FF2B5EF4-FFF2-40B4-BE49-F238E27FC236}">
                  <a16:creationId xmlns:a16="http://schemas.microsoft.com/office/drawing/2014/main" id="{3020D96D-72FF-4BD8-948A-9C9105B9BDD1}"/>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 name="CuadroTexto 2">
              <a:extLst>
                <a:ext uri="{FF2B5EF4-FFF2-40B4-BE49-F238E27FC236}">
                  <a16:creationId xmlns:a16="http://schemas.microsoft.com/office/drawing/2014/main" id="{086B0A4A-2A56-4F6F-ADC7-0CF6B6377945}"/>
                </a:ext>
              </a:extLst>
            </p:cNvPr>
            <p:cNvSpPr txBox="1"/>
            <p:nvPr/>
          </p:nvSpPr>
          <p:spPr>
            <a:xfrm>
              <a:off x="339900" y="1317186"/>
              <a:ext cx="5811705"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Antecedentes y analogía de campos vecinos maduros</a:t>
              </a:r>
            </a:p>
          </p:txBody>
        </p:sp>
      </p:grpSp>
      <p:sp>
        <p:nvSpPr>
          <p:cNvPr id="7" name="CuadroTexto 6">
            <a:extLst>
              <a:ext uri="{FF2B5EF4-FFF2-40B4-BE49-F238E27FC236}">
                <a16:creationId xmlns:a16="http://schemas.microsoft.com/office/drawing/2014/main" id="{7F84EA86-EE88-7E56-5ABC-E2D8367E32D9}"/>
              </a:ext>
            </a:extLst>
          </p:cNvPr>
          <p:cNvSpPr txBox="1"/>
          <p:nvPr/>
        </p:nvSpPr>
        <p:spPr>
          <a:xfrm>
            <a:off x="398229" y="1788265"/>
            <a:ext cx="11325342" cy="1277273"/>
          </a:xfrm>
          <a:prstGeom prst="rect">
            <a:avLst/>
          </a:prstGeom>
          <a:noFill/>
        </p:spPr>
        <p:txBody>
          <a:bodyPr wrap="square">
            <a:spAutoFit/>
          </a:bodyPr>
          <a:lstStyle/>
          <a:p>
            <a:pPr marL="285750" indent="-285750">
              <a:spcBef>
                <a:spcPts val="600"/>
              </a:spcBef>
              <a:buFont typeface="Wingdings" panose="05000000000000000000" pitchFamily="2" charset="2"/>
              <a:buChar char="ü"/>
            </a:pPr>
            <a:r>
              <a:rPr lang="es-AR"/>
              <a:t>Al este del yacimiento hay campos en operación produciendo de la </a:t>
            </a:r>
            <a:r>
              <a:rPr lang="es-AR" b="1"/>
              <a:t>misma formación </a:t>
            </a:r>
            <a:r>
              <a:rPr lang="es-AR"/>
              <a:t>y se presumían tenían </a:t>
            </a:r>
            <a:r>
              <a:rPr lang="es-AR" b="1"/>
              <a:t>características similares en cuanto a la geología, la producción y los desafíos técnicos</a:t>
            </a:r>
            <a:r>
              <a:rPr lang="es-AR"/>
              <a:t>. </a:t>
            </a:r>
          </a:p>
          <a:p>
            <a:pPr marL="285750" indent="-285750">
              <a:spcBef>
                <a:spcPts val="600"/>
              </a:spcBef>
              <a:buFont typeface="Wingdings" panose="05000000000000000000" pitchFamily="2" charset="2"/>
              <a:buChar char="ü"/>
            </a:pPr>
            <a:r>
              <a:rPr lang="es-AR"/>
              <a:t>La estrategia al inicio consistió en </a:t>
            </a:r>
            <a:r>
              <a:rPr lang="es-AR" b="1"/>
              <a:t>analizar y replicar tecnologías/metodologías </a:t>
            </a:r>
            <a:r>
              <a:rPr lang="es-AR"/>
              <a:t>de los campos vecinos que tuvieron buen resultado.</a:t>
            </a:r>
          </a:p>
        </p:txBody>
      </p:sp>
      <p:sp>
        <p:nvSpPr>
          <p:cNvPr id="11" name="CuadroTexto 10">
            <a:extLst>
              <a:ext uri="{FF2B5EF4-FFF2-40B4-BE49-F238E27FC236}">
                <a16:creationId xmlns:a16="http://schemas.microsoft.com/office/drawing/2014/main" id="{E42A10B3-9867-48F6-9E2F-BFEFEC886C73}"/>
              </a:ext>
            </a:extLst>
          </p:cNvPr>
          <p:cNvSpPr txBox="1"/>
          <p:nvPr/>
        </p:nvSpPr>
        <p:spPr>
          <a:xfrm>
            <a:off x="523235" y="3854380"/>
            <a:ext cx="11449883" cy="92333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t>Este trabajo mostrará la integración y análisis de los datos, provenientes de la geología de coronas, así como la metodología y herramientas adoptadas para terminar de manera óptima los pozos.</a:t>
            </a:r>
          </a:p>
        </p:txBody>
      </p:sp>
    </p:spTree>
    <p:extLst>
      <p:ext uri="{BB962C8B-B14F-4D97-AF65-F5344CB8AC3E}">
        <p14:creationId xmlns:p14="http://schemas.microsoft.com/office/powerpoint/2010/main" val="279820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pentágono 12">
            <a:extLst>
              <a:ext uri="{FF2B5EF4-FFF2-40B4-BE49-F238E27FC236}">
                <a16:creationId xmlns:a16="http://schemas.microsoft.com/office/drawing/2014/main" id="{FD289B7D-9DE4-7C4F-7967-76D6D798005C}"/>
              </a:ext>
            </a:extLst>
          </p:cNvPr>
          <p:cNvSpPr/>
          <p:nvPr/>
        </p:nvSpPr>
        <p:spPr>
          <a:xfrm>
            <a:off x="6253918" y="1233011"/>
            <a:ext cx="5607882"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12" name="Flecha: pentágono 11">
            <a:extLst>
              <a:ext uri="{FF2B5EF4-FFF2-40B4-BE49-F238E27FC236}">
                <a16:creationId xmlns:a16="http://schemas.microsoft.com/office/drawing/2014/main" id="{FB94ED5D-EB96-134B-66F4-F45952582443}"/>
              </a:ext>
            </a:extLst>
          </p:cNvPr>
          <p:cNvSpPr/>
          <p:nvPr/>
        </p:nvSpPr>
        <p:spPr>
          <a:xfrm>
            <a:off x="234118" y="1233011"/>
            <a:ext cx="5608800"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sp>
        <p:nvSpPr>
          <p:cNvPr id="6" name="Rectángulo 5">
            <a:extLst>
              <a:ext uri="{FF2B5EF4-FFF2-40B4-BE49-F238E27FC236}">
                <a16:creationId xmlns:a16="http://schemas.microsoft.com/office/drawing/2014/main" id="{9A8968B2-A2A0-40E6-A22C-8C6106C11E52}"/>
              </a:ext>
            </a:extLst>
          </p:cNvPr>
          <p:cNvSpPr/>
          <p:nvPr/>
        </p:nvSpPr>
        <p:spPr>
          <a:xfrm>
            <a:off x="10602191" y="6723617"/>
            <a:ext cx="1653309" cy="125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2F495B7C-D867-4638-A9ED-5034D07D74A0}"/>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upo 1">
            <a:extLst>
              <a:ext uri="{FF2B5EF4-FFF2-40B4-BE49-F238E27FC236}">
                <a16:creationId xmlns:a16="http://schemas.microsoft.com/office/drawing/2014/main" id="{257C52EA-B630-1D86-B23C-3C4E56680757}"/>
              </a:ext>
            </a:extLst>
          </p:cNvPr>
          <p:cNvGrpSpPr/>
          <p:nvPr/>
        </p:nvGrpSpPr>
        <p:grpSpPr>
          <a:xfrm>
            <a:off x="219022" y="1623495"/>
            <a:ext cx="5608801" cy="793124"/>
            <a:chOff x="339900" y="1308892"/>
            <a:chExt cx="6407984" cy="793124"/>
          </a:xfrm>
        </p:grpSpPr>
        <p:sp>
          <p:nvSpPr>
            <p:cNvPr id="4" name="Rectángulo 3">
              <a:extLst>
                <a:ext uri="{FF2B5EF4-FFF2-40B4-BE49-F238E27FC236}">
                  <a16:creationId xmlns:a16="http://schemas.microsoft.com/office/drawing/2014/main" id="{7D6C7935-63AA-E9D8-BC00-F3D7AE7E5FC6}"/>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0" name="CuadroTexto 9">
              <a:extLst>
                <a:ext uri="{FF2B5EF4-FFF2-40B4-BE49-F238E27FC236}">
                  <a16:creationId xmlns:a16="http://schemas.microsoft.com/office/drawing/2014/main" id="{74D01E28-DE7C-AC76-523E-F5D07656AADA}"/>
                </a:ext>
              </a:extLst>
            </p:cNvPr>
            <p:cNvSpPr txBox="1"/>
            <p:nvPr/>
          </p:nvSpPr>
          <p:spPr>
            <a:xfrm>
              <a:off x="339900" y="1317186"/>
              <a:ext cx="1492966" cy="78483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CHOPS </a:t>
              </a:r>
            </a:p>
            <a:p>
              <a:pPr marL="342900" indent="-342900">
                <a:spcBef>
                  <a:spcPts val="600"/>
                </a:spcBef>
                <a:buFont typeface="Courier New" panose="02070309020205020404" pitchFamily="49" charset="0"/>
                <a:buChar char="o"/>
              </a:pPr>
              <a:endParaRPr lang="es-AR" sz="2000">
                <a:solidFill>
                  <a:schemeClr val="bg1"/>
                </a:solidFill>
              </a:endParaRPr>
            </a:p>
          </p:txBody>
        </p:sp>
      </p:grpSp>
      <p:sp>
        <p:nvSpPr>
          <p:cNvPr id="11" name="CuadroTexto 10">
            <a:extLst>
              <a:ext uri="{FF2B5EF4-FFF2-40B4-BE49-F238E27FC236}">
                <a16:creationId xmlns:a16="http://schemas.microsoft.com/office/drawing/2014/main" id="{C1DD1B9D-CE8B-F4B8-3B81-EA9E57A7562D}"/>
              </a:ext>
            </a:extLst>
          </p:cNvPr>
          <p:cNvSpPr txBox="1"/>
          <p:nvPr/>
        </p:nvSpPr>
        <p:spPr>
          <a:xfrm>
            <a:off x="313184" y="5285974"/>
            <a:ext cx="5359400" cy="1323439"/>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just">
              <a:buNone/>
            </a:pPr>
            <a:r>
              <a:rPr lang="es-AR" sz="1600" b="1"/>
              <a:t>Se busca </a:t>
            </a:r>
            <a:r>
              <a:rPr lang="es-AR" sz="1600"/>
              <a:t>que el material parcialmente adherido a la matriz se desprenda y de lugar a la aparición de los denominados “agujeros de gusano” o </a:t>
            </a:r>
            <a:r>
              <a:rPr lang="es-AR" sz="1600" err="1"/>
              <a:t>Worm-holes</a:t>
            </a:r>
            <a:r>
              <a:rPr lang="es-AR" sz="1600"/>
              <a:t>”. Máximo </a:t>
            </a:r>
            <a:r>
              <a:rPr lang="es-AR" sz="1600" err="1"/>
              <a:t>Draw-down</a:t>
            </a:r>
            <a:r>
              <a:rPr lang="es-AR" sz="1600"/>
              <a:t>, máxima relación Arena/fluido. PCP como SE. Punzados Big </a:t>
            </a:r>
            <a:r>
              <a:rPr lang="es-AR" sz="1600" err="1"/>
              <a:t>Hole</a:t>
            </a:r>
            <a:r>
              <a:rPr lang="es-AR" sz="1600"/>
              <a:t>, Alta penetración</a:t>
            </a:r>
          </a:p>
        </p:txBody>
      </p:sp>
      <p:grpSp>
        <p:nvGrpSpPr>
          <p:cNvPr id="14" name="Grupo 13">
            <a:extLst>
              <a:ext uri="{FF2B5EF4-FFF2-40B4-BE49-F238E27FC236}">
                <a16:creationId xmlns:a16="http://schemas.microsoft.com/office/drawing/2014/main" id="{96E4F17F-8DD1-C72A-A8EA-6C27B240B987}"/>
              </a:ext>
            </a:extLst>
          </p:cNvPr>
          <p:cNvGrpSpPr/>
          <p:nvPr/>
        </p:nvGrpSpPr>
        <p:grpSpPr>
          <a:xfrm>
            <a:off x="6278733" y="1608013"/>
            <a:ext cx="5607881" cy="419264"/>
            <a:chOff x="342900" y="1684214"/>
            <a:chExt cx="6407984" cy="419264"/>
          </a:xfrm>
        </p:grpSpPr>
        <p:sp>
          <p:nvSpPr>
            <p:cNvPr id="15" name="Rectángulo 14">
              <a:extLst>
                <a:ext uri="{FF2B5EF4-FFF2-40B4-BE49-F238E27FC236}">
                  <a16:creationId xmlns:a16="http://schemas.microsoft.com/office/drawing/2014/main" id="{42FD743F-E7E9-17AB-EC9A-6561627DCC9F}"/>
                </a:ext>
              </a:extLst>
            </p:cNvPr>
            <p:cNvSpPr/>
            <p:nvPr/>
          </p:nvSpPr>
          <p:spPr>
            <a:xfrm>
              <a:off x="342900" y="1703368"/>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6" name="CuadroTexto 15">
              <a:extLst>
                <a:ext uri="{FF2B5EF4-FFF2-40B4-BE49-F238E27FC236}">
                  <a16:creationId xmlns:a16="http://schemas.microsoft.com/office/drawing/2014/main" id="{66C50020-6D5F-5A81-CAF3-9CECBF31C197}"/>
                </a:ext>
              </a:extLst>
            </p:cNvPr>
            <p:cNvSpPr txBox="1"/>
            <p:nvPr/>
          </p:nvSpPr>
          <p:spPr>
            <a:xfrm>
              <a:off x="351333" y="1684214"/>
              <a:ext cx="1942860" cy="400110"/>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s-AR" sz="2000">
                  <a:solidFill>
                    <a:schemeClr val="bg1"/>
                  </a:solidFill>
                </a:rPr>
                <a:t>Bomba PTS</a:t>
              </a:r>
            </a:p>
          </p:txBody>
        </p:sp>
      </p:grpSp>
      <p:sp>
        <p:nvSpPr>
          <p:cNvPr id="17" name="CuadroTexto 16">
            <a:extLst>
              <a:ext uri="{FF2B5EF4-FFF2-40B4-BE49-F238E27FC236}">
                <a16:creationId xmlns:a16="http://schemas.microsoft.com/office/drawing/2014/main" id="{CBAAAB44-1C4E-C16A-21DA-C34E0202C804}"/>
              </a:ext>
            </a:extLst>
          </p:cNvPr>
          <p:cNvSpPr txBox="1"/>
          <p:nvPr/>
        </p:nvSpPr>
        <p:spPr>
          <a:xfrm>
            <a:off x="6370584" y="5831263"/>
            <a:ext cx="5374549" cy="584775"/>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just">
              <a:buNone/>
            </a:pPr>
            <a:r>
              <a:rPr lang="es-AR" sz="1600"/>
              <a:t>Se comienza el ensayo con el mayor caudal posible, utilizando la PTS (</a:t>
            </a:r>
            <a:r>
              <a:rPr lang="es-AR" sz="1600" err="1"/>
              <a:t>Pump</a:t>
            </a:r>
            <a:r>
              <a:rPr lang="es-AR" sz="1600"/>
              <a:t> </a:t>
            </a:r>
            <a:r>
              <a:rPr lang="es-AR" sz="1600" err="1"/>
              <a:t>To</a:t>
            </a:r>
            <a:r>
              <a:rPr lang="es-AR" sz="1600"/>
              <a:t> Surface) con altas emboladas/min</a:t>
            </a:r>
          </a:p>
        </p:txBody>
      </p:sp>
      <p:pic>
        <p:nvPicPr>
          <p:cNvPr id="19" name="Imagen 18">
            <a:extLst>
              <a:ext uri="{FF2B5EF4-FFF2-40B4-BE49-F238E27FC236}">
                <a16:creationId xmlns:a16="http://schemas.microsoft.com/office/drawing/2014/main" id="{72331AAF-9535-1D2B-A69F-F5E9E8FD4E31}"/>
              </a:ext>
            </a:extLst>
          </p:cNvPr>
          <p:cNvPicPr>
            <a:picLocks noChangeAspect="1"/>
          </p:cNvPicPr>
          <p:nvPr/>
        </p:nvPicPr>
        <p:blipFill>
          <a:blip r:embed="rId3"/>
          <a:stretch>
            <a:fillRect/>
          </a:stretch>
        </p:blipFill>
        <p:spPr>
          <a:xfrm>
            <a:off x="7347151" y="2543378"/>
            <a:ext cx="1112616" cy="2571783"/>
          </a:xfrm>
          <a:prstGeom prst="rect">
            <a:avLst/>
          </a:prstGeom>
        </p:spPr>
      </p:pic>
      <p:pic>
        <p:nvPicPr>
          <p:cNvPr id="21" name="Imagen 20">
            <a:extLst>
              <a:ext uri="{FF2B5EF4-FFF2-40B4-BE49-F238E27FC236}">
                <a16:creationId xmlns:a16="http://schemas.microsoft.com/office/drawing/2014/main" id="{89474CB1-1F85-3F06-8192-02EE206A703B}"/>
              </a:ext>
            </a:extLst>
          </p:cNvPr>
          <p:cNvPicPr>
            <a:picLocks noChangeAspect="1"/>
          </p:cNvPicPr>
          <p:nvPr/>
        </p:nvPicPr>
        <p:blipFill>
          <a:blip r:embed="rId4"/>
          <a:stretch>
            <a:fillRect/>
          </a:stretch>
        </p:blipFill>
        <p:spPr>
          <a:xfrm>
            <a:off x="8900400" y="2584814"/>
            <a:ext cx="1112616" cy="2568163"/>
          </a:xfrm>
          <a:prstGeom prst="rect">
            <a:avLst/>
          </a:prstGeom>
        </p:spPr>
      </p:pic>
      <p:pic>
        <p:nvPicPr>
          <p:cNvPr id="23" name="Imagen 22">
            <a:extLst>
              <a:ext uri="{FF2B5EF4-FFF2-40B4-BE49-F238E27FC236}">
                <a16:creationId xmlns:a16="http://schemas.microsoft.com/office/drawing/2014/main" id="{4BAAE75B-32F6-1EAB-3875-22BA84D62BF6}"/>
              </a:ext>
            </a:extLst>
          </p:cNvPr>
          <p:cNvPicPr>
            <a:picLocks noChangeAspect="1"/>
          </p:cNvPicPr>
          <p:nvPr/>
        </p:nvPicPr>
        <p:blipFill>
          <a:blip r:embed="rId5"/>
          <a:stretch>
            <a:fillRect/>
          </a:stretch>
        </p:blipFill>
        <p:spPr>
          <a:xfrm>
            <a:off x="10350932" y="2562938"/>
            <a:ext cx="1179514" cy="2568163"/>
          </a:xfrm>
          <a:prstGeom prst="rect">
            <a:avLst/>
          </a:prstGeom>
        </p:spPr>
      </p:pic>
      <p:pic>
        <p:nvPicPr>
          <p:cNvPr id="25" name="Imagen 24">
            <a:extLst>
              <a:ext uri="{FF2B5EF4-FFF2-40B4-BE49-F238E27FC236}">
                <a16:creationId xmlns:a16="http://schemas.microsoft.com/office/drawing/2014/main" id="{4ABD064B-ED9A-90A3-2F80-BEFA854A03D0}"/>
              </a:ext>
            </a:extLst>
          </p:cNvPr>
          <p:cNvPicPr>
            <a:picLocks noChangeAspect="1"/>
          </p:cNvPicPr>
          <p:nvPr/>
        </p:nvPicPr>
        <p:blipFill>
          <a:blip r:embed="rId6"/>
          <a:stretch>
            <a:fillRect/>
          </a:stretch>
        </p:blipFill>
        <p:spPr>
          <a:xfrm>
            <a:off x="6403852" y="2173441"/>
            <a:ext cx="585627" cy="3338947"/>
          </a:xfrm>
          <a:prstGeom prst="rect">
            <a:avLst/>
          </a:prstGeom>
        </p:spPr>
      </p:pic>
      <p:cxnSp>
        <p:nvCxnSpPr>
          <p:cNvPr id="27" name="Conector recto de flecha 26">
            <a:extLst>
              <a:ext uri="{FF2B5EF4-FFF2-40B4-BE49-F238E27FC236}">
                <a16:creationId xmlns:a16="http://schemas.microsoft.com/office/drawing/2014/main" id="{97DD9826-8CF1-2BB4-6A42-915CFAF2FFF2}"/>
              </a:ext>
            </a:extLst>
          </p:cNvPr>
          <p:cNvCxnSpPr/>
          <p:nvPr/>
        </p:nvCxnSpPr>
        <p:spPr>
          <a:xfrm flipV="1">
            <a:off x="6925174" y="2612608"/>
            <a:ext cx="432954" cy="18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272869A2-4B31-1EB6-231C-4CA903196988}"/>
              </a:ext>
            </a:extLst>
          </p:cNvPr>
          <p:cNvCxnSpPr>
            <a:cxnSpLocks/>
          </p:cNvCxnSpPr>
          <p:nvPr/>
        </p:nvCxnSpPr>
        <p:spPr>
          <a:xfrm>
            <a:off x="6989479" y="3654774"/>
            <a:ext cx="321065" cy="872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72C1FC11-A6D1-B892-14E3-63B6DC2AB923}"/>
              </a:ext>
            </a:extLst>
          </p:cNvPr>
          <p:cNvSpPr txBox="1"/>
          <p:nvPr/>
        </p:nvSpPr>
        <p:spPr>
          <a:xfrm>
            <a:off x="7201946" y="2218664"/>
            <a:ext cx="1700274" cy="307777"/>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ctr">
              <a:buNone/>
            </a:pPr>
            <a:r>
              <a:rPr lang="es-AR" sz="1400"/>
              <a:t>Esquema Instalación </a:t>
            </a:r>
          </a:p>
        </p:txBody>
      </p:sp>
      <p:sp>
        <p:nvSpPr>
          <p:cNvPr id="33" name="CuadroTexto 32">
            <a:extLst>
              <a:ext uri="{FF2B5EF4-FFF2-40B4-BE49-F238E27FC236}">
                <a16:creationId xmlns:a16="http://schemas.microsoft.com/office/drawing/2014/main" id="{C7B786FE-634F-1744-AA4F-E92EEB18C649}"/>
              </a:ext>
            </a:extLst>
          </p:cNvPr>
          <p:cNvSpPr txBox="1"/>
          <p:nvPr/>
        </p:nvSpPr>
        <p:spPr>
          <a:xfrm>
            <a:off x="8900400" y="2203858"/>
            <a:ext cx="2630045" cy="307777"/>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ctr">
              <a:buNone/>
            </a:pPr>
            <a:r>
              <a:rPr lang="es-AR" sz="1400"/>
              <a:t>Funcionamiento del Sistema</a:t>
            </a:r>
          </a:p>
        </p:txBody>
      </p:sp>
      <p:sp>
        <p:nvSpPr>
          <p:cNvPr id="34" name="CuadroTexto 33">
            <a:extLst>
              <a:ext uri="{FF2B5EF4-FFF2-40B4-BE49-F238E27FC236}">
                <a16:creationId xmlns:a16="http://schemas.microsoft.com/office/drawing/2014/main" id="{CCD7137E-D674-444C-A17A-CD8E0E0E2C68}"/>
              </a:ext>
            </a:extLst>
          </p:cNvPr>
          <p:cNvSpPr txBox="1"/>
          <p:nvPr/>
        </p:nvSpPr>
        <p:spPr>
          <a:xfrm>
            <a:off x="8893818" y="5204280"/>
            <a:ext cx="1112616" cy="461665"/>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ctr">
              <a:buNone/>
            </a:pPr>
            <a:r>
              <a:rPr lang="es-AR" sz="1200"/>
              <a:t>Carrera </a:t>
            </a:r>
          </a:p>
          <a:p>
            <a:pPr marL="0" indent="0" algn="ctr">
              <a:buNone/>
            </a:pPr>
            <a:r>
              <a:rPr lang="es-AR" sz="1200"/>
              <a:t>Ascendente</a:t>
            </a:r>
          </a:p>
        </p:txBody>
      </p:sp>
      <p:sp>
        <p:nvSpPr>
          <p:cNvPr id="35" name="CuadroTexto 34">
            <a:extLst>
              <a:ext uri="{FF2B5EF4-FFF2-40B4-BE49-F238E27FC236}">
                <a16:creationId xmlns:a16="http://schemas.microsoft.com/office/drawing/2014/main" id="{8E9F3850-0608-8857-4084-605A64E43073}"/>
              </a:ext>
            </a:extLst>
          </p:cNvPr>
          <p:cNvSpPr txBox="1"/>
          <p:nvPr/>
        </p:nvSpPr>
        <p:spPr>
          <a:xfrm>
            <a:off x="10350932" y="5174206"/>
            <a:ext cx="1179513" cy="461665"/>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ctr">
              <a:buNone/>
            </a:pPr>
            <a:r>
              <a:rPr lang="es-AR" sz="1200"/>
              <a:t>Carrera </a:t>
            </a:r>
          </a:p>
          <a:p>
            <a:pPr marL="0" indent="0" algn="ctr">
              <a:buNone/>
            </a:pPr>
            <a:r>
              <a:rPr lang="es-AR" sz="1200"/>
              <a:t>Descendente</a:t>
            </a:r>
          </a:p>
        </p:txBody>
      </p:sp>
      <p:pic>
        <p:nvPicPr>
          <p:cNvPr id="36" name="Imagen 35">
            <a:extLst>
              <a:ext uri="{FF2B5EF4-FFF2-40B4-BE49-F238E27FC236}">
                <a16:creationId xmlns:a16="http://schemas.microsoft.com/office/drawing/2014/main" id="{2DA5B6A0-E752-84EF-6668-63CF540672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477" y="2052308"/>
            <a:ext cx="4908891" cy="3281574"/>
          </a:xfrm>
          <a:prstGeom prst="rect">
            <a:avLst/>
          </a:prstGeom>
          <a:ln>
            <a:solidFill>
              <a:schemeClr val="bg1">
                <a:lumMod val="95000"/>
              </a:schemeClr>
            </a:solidFill>
          </a:ln>
        </p:spPr>
      </p:pic>
      <p:sp>
        <p:nvSpPr>
          <p:cNvPr id="37" name="CuadroTexto 36">
            <a:extLst>
              <a:ext uri="{FF2B5EF4-FFF2-40B4-BE49-F238E27FC236}">
                <a16:creationId xmlns:a16="http://schemas.microsoft.com/office/drawing/2014/main" id="{F9223C97-514E-57F7-4B74-857B888DEF66}"/>
              </a:ext>
            </a:extLst>
          </p:cNvPr>
          <p:cNvSpPr txBox="1"/>
          <p:nvPr/>
        </p:nvSpPr>
        <p:spPr>
          <a:xfrm>
            <a:off x="6096000" y="5512761"/>
            <a:ext cx="1462961" cy="246221"/>
          </a:xfrm>
          <a:prstGeom prst="rect">
            <a:avLst/>
          </a:prstGeom>
          <a:noFill/>
        </p:spPr>
        <p:txBody>
          <a:bodyPr wrap="square">
            <a:spAutoFit/>
          </a:bodyPr>
          <a:lstStyle>
            <a:defPPr>
              <a:defRPr lang="es-AR"/>
            </a:defPPr>
            <a:lvl1pPr marL="285750" indent="-285750">
              <a:buFont typeface="Wingdings" panose="05000000000000000000" pitchFamily="2" charset="2"/>
              <a:buChar char="ü"/>
            </a:lvl1pPr>
          </a:lstStyle>
          <a:p>
            <a:pPr marL="0" indent="0" algn="ctr">
              <a:buNone/>
            </a:pPr>
            <a:r>
              <a:rPr lang="es-AR" sz="1000"/>
              <a:t>*Esquema MACAR</a:t>
            </a:r>
          </a:p>
        </p:txBody>
      </p:sp>
      <p:sp>
        <p:nvSpPr>
          <p:cNvPr id="26" name="CuadroTexto 25">
            <a:extLst>
              <a:ext uri="{FF2B5EF4-FFF2-40B4-BE49-F238E27FC236}">
                <a16:creationId xmlns:a16="http://schemas.microsoft.com/office/drawing/2014/main" id="{23E279FB-4E3F-453D-B461-E64615AEC6AA}"/>
              </a:ext>
            </a:extLst>
          </p:cNvPr>
          <p:cNvSpPr txBox="1"/>
          <p:nvPr/>
        </p:nvSpPr>
        <p:spPr>
          <a:xfrm>
            <a:off x="234118" y="851317"/>
            <a:ext cx="11652496" cy="750092"/>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AR">
                <a:solidFill>
                  <a:schemeClr val="bg1"/>
                </a:solidFill>
              </a:rPr>
              <a:t>Arenas friables con petróleo viscoso, método de producción utilizado CHOPS, (</a:t>
            </a:r>
            <a:r>
              <a:rPr lang="es-AR" err="1">
                <a:solidFill>
                  <a:schemeClr val="bg1"/>
                </a:solidFill>
              </a:rPr>
              <a:t>Cold</a:t>
            </a:r>
            <a:r>
              <a:rPr lang="es-AR">
                <a:solidFill>
                  <a:schemeClr val="bg1"/>
                </a:solidFill>
              </a:rPr>
              <a:t> Heavy </a:t>
            </a:r>
            <a:r>
              <a:rPr lang="es-AR" err="1">
                <a:solidFill>
                  <a:schemeClr val="bg1"/>
                </a:solidFill>
              </a:rPr>
              <a:t>Oil</a:t>
            </a:r>
            <a:r>
              <a:rPr lang="es-AR">
                <a:solidFill>
                  <a:schemeClr val="bg1"/>
                </a:solidFill>
              </a:rPr>
              <a:t> </a:t>
            </a:r>
            <a:r>
              <a:rPr lang="es-AR" err="1">
                <a:solidFill>
                  <a:schemeClr val="bg1"/>
                </a:solidFill>
              </a:rPr>
              <a:t>Production</a:t>
            </a:r>
            <a:r>
              <a:rPr lang="es-AR">
                <a:solidFill>
                  <a:schemeClr val="bg1"/>
                </a:solidFill>
              </a:rPr>
              <a:t> </a:t>
            </a:r>
            <a:r>
              <a:rPr lang="es-AR" err="1">
                <a:solidFill>
                  <a:schemeClr val="bg1"/>
                </a:solidFill>
              </a:rPr>
              <a:t>with</a:t>
            </a:r>
            <a:r>
              <a:rPr lang="es-AR">
                <a:solidFill>
                  <a:schemeClr val="bg1"/>
                </a:solidFill>
              </a:rPr>
              <a:t> </a:t>
            </a:r>
            <a:r>
              <a:rPr lang="es-AR" err="1">
                <a:solidFill>
                  <a:schemeClr val="bg1"/>
                </a:solidFill>
              </a:rPr>
              <a:t>Sand</a:t>
            </a:r>
            <a:r>
              <a:rPr lang="es-AR">
                <a:solidFill>
                  <a:schemeClr val="bg1"/>
                </a:solidFill>
              </a:rPr>
              <a:t>). La arena está parcialmente adherida a la matriz, al comenzar la producción, se desprende y viaja por nuevas gargantas porales</a:t>
            </a:r>
          </a:p>
        </p:txBody>
      </p:sp>
    </p:spTree>
    <p:extLst>
      <p:ext uri="{BB962C8B-B14F-4D97-AF65-F5344CB8AC3E}">
        <p14:creationId xmlns:p14="http://schemas.microsoft.com/office/powerpoint/2010/main" val="307934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76C2088-C8C1-486E-BF82-F1F2B5DCFE37}"/>
              </a:ext>
            </a:extLst>
          </p:cNvPr>
          <p:cNvSpPr/>
          <p:nvPr/>
        </p:nvSpPr>
        <p:spPr>
          <a:xfrm>
            <a:off x="10538691" y="6613236"/>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0DDB79E2-D1B8-41AE-AE59-2E4C964C37E9}"/>
              </a:ext>
            </a:extLst>
          </p:cNvPr>
          <p:cNvSpPr/>
          <p:nvPr/>
        </p:nvSpPr>
        <p:spPr>
          <a:xfrm>
            <a:off x="10538691" y="0"/>
            <a:ext cx="1653309" cy="24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echa: pentágono 3">
            <a:extLst>
              <a:ext uri="{FF2B5EF4-FFF2-40B4-BE49-F238E27FC236}">
                <a16:creationId xmlns:a16="http://schemas.microsoft.com/office/drawing/2014/main" id="{87064EFA-A076-8099-E003-3FDE6563C5CF}"/>
              </a:ext>
            </a:extLst>
          </p:cNvPr>
          <p:cNvSpPr/>
          <p:nvPr/>
        </p:nvSpPr>
        <p:spPr>
          <a:xfrm>
            <a:off x="248652" y="1233011"/>
            <a:ext cx="11694695" cy="5418325"/>
          </a:xfrm>
          <a:prstGeom prst="homePlate">
            <a:avLst>
              <a:gd name="adj" fmla="val 0"/>
            </a:avLst>
          </a:prstGeom>
          <a:solidFill>
            <a:schemeClr val="bg1">
              <a:lumMod val="95000"/>
              <a:alpha val="1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a:p>
        </p:txBody>
      </p:sp>
      <p:grpSp>
        <p:nvGrpSpPr>
          <p:cNvPr id="5" name="Grupo 4">
            <a:extLst>
              <a:ext uri="{FF2B5EF4-FFF2-40B4-BE49-F238E27FC236}">
                <a16:creationId xmlns:a16="http://schemas.microsoft.com/office/drawing/2014/main" id="{9C0FBD98-0CAE-0540-AA48-47058CF0F425}"/>
              </a:ext>
            </a:extLst>
          </p:cNvPr>
          <p:cNvGrpSpPr/>
          <p:nvPr/>
        </p:nvGrpSpPr>
        <p:grpSpPr>
          <a:xfrm>
            <a:off x="170616" y="994856"/>
            <a:ext cx="8809542" cy="408404"/>
            <a:chOff x="339900" y="1308892"/>
            <a:chExt cx="6407984" cy="408404"/>
          </a:xfrm>
        </p:grpSpPr>
        <p:sp>
          <p:nvSpPr>
            <p:cNvPr id="10" name="Rectángulo 9">
              <a:extLst>
                <a:ext uri="{FF2B5EF4-FFF2-40B4-BE49-F238E27FC236}">
                  <a16:creationId xmlns:a16="http://schemas.microsoft.com/office/drawing/2014/main" id="{C3D80914-911A-0DFC-3491-CE326F5AB4F9}"/>
                </a:ext>
              </a:extLst>
            </p:cNvPr>
            <p:cNvSpPr/>
            <p:nvPr/>
          </p:nvSpPr>
          <p:spPr>
            <a:xfrm>
              <a:off x="339900" y="1308892"/>
              <a:ext cx="6407984" cy="400110"/>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a:extLst>
                <a:ext uri="{FF2B5EF4-FFF2-40B4-BE49-F238E27FC236}">
                  <a16:creationId xmlns:a16="http://schemas.microsoft.com/office/drawing/2014/main" id="{0D9D2C50-BC76-F305-150F-944007817E2E}"/>
                </a:ext>
              </a:extLst>
            </p:cNvPr>
            <p:cNvSpPr txBox="1"/>
            <p:nvPr/>
          </p:nvSpPr>
          <p:spPr>
            <a:xfrm>
              <a:off x="339900" y="1317186"/>
              <a:ext cx="6407984" cy="400110"/>
            </a:xfrm>
            <a:prstGeom prst="rect">
              <a:avLst/>
            </a:prstGeom>
            <a:noFill/>
          </p:spPr>
          <p:txBody>
            <a:bodyPr wrap="square" rtlCol="0">
              <a:spAutoFit/>
            </a:bodyPr>
            <a:lstStyle/>
            <a:p>
              <a:pPr marL="342900" indent="-342900">
                <a:spcBef>
                  <a:spcPts val="600"/>
                </a:spcBef>
                <a:buFont typeface="Courier New" panose="02070309020205020404" pitchFamily="49" charset="0"/>
                <a:buChar char="o"/>
              </a:pPr>
              <a:r>
                <a:rPr lang="es-AR" sz="2000">
                  <a:solidFill>
                    <a:schemeClr val="bg1"/>
                  </a:solidFill>
                </a:rPr>
                <a:t>Historia de CMoE – Diferentes Metodologías de Terminaciones &amp; Estimulaciones</a:t>
              </a:r>
            </a:p>
          </p:txBody>
        </p:sp>
      </p:grpSp>
      <p:sp>
        <p:nvSpPr>
          <p:cNvPr id="13" name="CuadroTexto 12">
            <a:extLst>
              <a:ext uri="{FF2B5EF4-FFF2-40B4-BE49-F238E27FC236}">
                <a16:creationId xmlns:a16="http://schemas.microsoft.com/office/drawing/2014/main" id="{F5B44918-F39D-7DB6-18F7-9592250A497F}"/>
              </a:ext>
            </a:extLst>
          </p:cNvPr>
          <p:cNvSpPr txBox="1"/>
          <p:nvPr/>
        </p:nvSpPr>
        <p:spPr>
          <a:xfrm>
            <a:off x="248652" y="1601525"/>
            <a:ext cx="11694695" cy="1013098"/>
          </a:xfrm>
          <a:prstGeom prst="rect">
            <a:avLst/>
          </a:prstGeom>
          <a:noFill/>
        </p:spPr>
        <p:txBody>
          <a:bodyPr wrap="square">
            <a:spAutoFit/>
          </a:bodyPr>
          <a:lstStyle/>
          <a:p>
            <a:pPr marL="285750" indent="-285750">
              <a:spcBef>
                <a:spcPts val="700"/>
              </a:spcBef>
              <a:buFont typeface="Wingdings" panose="05000000000000000000" pitchFamily="2" charset="2"/>
              <a:buChar char="ü"/>
            </a:pPr>
            <a:r>
              <a:rPr lang="es-AR"/>
              <a:t>Los primeros pozos se terminaron con una metodología adoptada de los campos análogos.</a:t>
            </a:r>
            <a:endParaRPr lang="es-AR">
              <a:highlight>
                <a:srgbClr val="808000"/>
              </a:highlight>
            </a:endParaRPr>
          </a:p>
          <a:p>
            <a:pPr marL="285750" indent="-285750">
              <a:spcBef>
                <a:spcPts val="700"/>
              </a:spcBef>
              <a:buFont typeface="Wingdings" panose="05000000000000000000" pitchFamily="2" charset="2"/>
              <a:buChar char="ü"/>
            </a:pPr>
            <a:r>
              <a:rPr lang="es-AR"/>
              <a:t>Luego se fueron optimizando de acuerdo a resultados. En todos los casos salvo la última configuración los resultados fueron pobres.</a:t>
            </a:r>
          </a:p>
        </p:txBody>
      </p:sp>
      <p:sp>
        <p:nvSpPr>
          <p:cNvPr id="14" name="CuadroTexto 13">
            <a:extLst>
              <a:ext uri="{FF2B5EF4-FFF2-40B4-BE49-F238E27FC236}">
                <a16:creationId xmlns:a16="http://schemas.microsoft.com/office/drawing/2014/main" id="{7FA5D805-D7BF-435F-58FC-06FF88D578F5}"/>
              </a:ext>
            </a:extLst>
          </p:cNvPr>
          <p:cNvSpPr txBox="1"/>
          <p:nvPr/>
        </p:nvSpPr>
        <p:spPr>
          <a:xfrm>
            <a:off x="647701" y="3258389"/>
            <a:ext cx="11373682" cy="3148183"/>
          </a:xfrm>
          <a:prstGeom prst="rect">
            <a:avLst/>
          </a:prstGeom>
          <a:solidFill>
            <a:srgbClr val="01568D"/>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solidFill>
                <a:schemeClr val="bg1"/>
              </a:solidFill>
            </a:endParaRPr>
          </a:p>
        </p:txBody>
      </p:sp>
      <p:pic>
        <p:nvPicPr>
          <p:cNvPr id="17" name="Imagen 16">
            <a:extLst>
              <a:ext uri="{FF2B5EF4-FFF2-40B4-BE49-F238E27FC236}">
                <a16:creationId xmlns:a16="http://schemas.microsoft.com/office/drawing/2014/main" id="{E46D283C-E5E8-A35A-2AEE-0168AEC07C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0727" y="3496544"/>
            <a:ext cx="9349053" cy="2663113"/>
          </a:xfrm>
          <a:prstGeom prst="rect">
            <a:avLst/>
          </a:prstGeom>
          <a:solidFill>
            <a:schemeClr val="bg1"/>
          </a:solidFill>
          <a:ln>
            <a:noFill/>
          </a:ln>
          <a:effectLst>
            <a:outerShdw blurRad="50800" dist="38100" dir="2700000" algn="tl" rotWithShape="0">
              <a:prstClr val="black">
                <a:alpha val="40000"/>
              </a:prstClr>
            </a:outerShdw>
          </a:effectLst>
        </p:spPr>
      </p:pic>
      <p:sp>
        <p:nvSpPr>
          <p:cNvPr id="19" name="CuadroTexto 18">
            <a:extLst>
              <a:ext uri="{FF2B5EF4-FFF2-40B4-BE49-F238E27FC236}">
                <a16:creationId xmlns:a16="http://schemas.microsoft.com/office/drawing/2014/main" id="{F3B87257-1F82-FBB0-0F27-3764F10BF182}"/>
              </a:ext>
            </a:extLst>
          </p:cNvPr>
          <p:cNvSpPr txBox="1"/>
          <p:nvPr/>
        </p:nvSpPr>
        <p:spPr>
          <a:xfrm>
            <a:off x="3949701" y="6136340"/>
            <a:ext cx="7968246" cy="307777"/>
          </a:xfrm>
          <a:prstGeom prst="rect">
            <a:avLst/>
          </a:prstGeom>
          <a:noFill/>
        </p:spPr>
        <p:txBody>
          <a:bodyPr wrap="square" rtlCol="0">
            <a:spAutoFit/>
          </a:bodyPr>
          <a:lstStyle/>
          <a:p>
            <a:pPr algn="r"/>
            <a:r>
              <a:rPr lang="es-AR" sz="1400">
                <a:solidFill>
                  <a:schemeClr val="bg1"/>
                </a:solidFill>
              </a:rPr>
              <a:t>Configuraciones utilizadas en terminaciones de CMoE. En rojo la variable modificada.</a:t>
            </a:r>
          </a:p>
        </p:txBody>
      </p:sp>
    </p:spTree>
    <p:extLst>
      <p:ext uri="{BB962C8B-B14F-4D97-AF65-F5344CB8AC3E}">
        <p14:creationId xmlns:p14="http://schemas.microsoft.com/office/powerpoint/2010/main" val="6760172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2024</Words>
  <Application>Microsoft Office PowerPoint</Application>
  <PresentationFormat>Panorámica</PresentationFormat>
  <Paragraphs>169</Paragraphs>
  <Slides>20</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Arial Narrow</vt:lpstr>
      <vt:lpstr>Calibri</vt:lpstr>
      <vt:lpstr>Calibri Light</vt:lpstr>
      <vt:lpstr>Courier New</vt:lpstr>
      <vt:lpstr>Times New Roman</vt:lpstr>
      <vt:lpstr>Trebuchet MS</vt:lpstr>
      <vt:lpstr>Wingdings</vt:lpstr>
      <vt:lpstr>Tema de Office</vt:lpstr>
      <vt:lpstr>OPTIMIZACIÓN EN LA TERMINACIÓN DE POZOS CON PRODUCCIÓN DE PETRÓLEO PESADO Y ARENAS NO CONSOLIDADAS, YACIMIENTO CERRO MORADO ESTE, FM CENTENARIO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GODINO, GEORGINA ANABELLA</cp:lastModifiedBy>
  <cp:revision>2</cp:revision>
  <cp:lastPrinted>1601-01-01T00:00:00Z</cp:lastPrinted>
  <dcterms:created xsi:type="dcterms:W3CDTF">2023-07-24T14:30:55Z</dcterms:created>
  <dcterms:modified xsi:type="dcterms:W3CDTF">2023-11-07T21:31:27Z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622c24-5861-4880-bcaa-37216e265fb3_Enabled">
    <vt:lpwstr>true</vt:lpwstr>
  </property>
  <property fmtid="{D5CDD505-2E9C-101B-9397-08002B2CF9AE}" pid="3" name="MSIP_Label_fb622c24-5861-4880-bcaa-37216e265fb3_SetDate">
    <vt:lpwstr>2023-10-04T12:39:33Z</vt:lpwstr>
  </property>
  <property fmtid="{D5CDD505-2E9C-101B-9397-08002B2CF9AE}" pid="4" name="MSIP_Label_fb622c24-5861-4880-bcaa-37216e265fb3_Method">
    <vt:lpwstr>Privileged</vt:lpwstr>
  </property>
  <property fmtid="{D5CDD505-2E9C-101B-9397-08002B2CF9AE}" pid="5" name="MSIP_Label_fb622c24-5861-4880-bcaa-37216e265fb3_Name">
    <vt:lpwstr>YPF - Publica</vt:lpwstr>
  </property>
  <property fmtid="{D5CDD505-2E9C-101B-9397-08002B2CF9AE}" pid="6" name="MSIP_Label_fb622c24-5861-4880-bcaa-37216e265fb3_SiteId">
    <vt:lpwstr>038018c3-616c-4b46-ad9b-aa9007f701b5</vt:lpwstr>
  </property>
  <property fmtid="{D5CDD505-2E9C-101B-9397-08002B2CF9AE}" pid="7" name="MSIP_Label_fb622c24-5861-4880-bcaa-37216e265fb3_ActionId">
    <vt:lpwstr>474e68a0-8328-4fb6-bd92-7d97d09bced4</vt:lpwstr>
  </property>
  <property fmtid="{D5CDD505-2E9C-101B-9397-08002B2CF9AE}" pid="8" name="MSIP_Label_fb622c24-5861-4880-bcaa-37216e265fb3_ContentBits">
    <vt:lpwstr>3</vt:lpwstr>
  </property>
  <property fmtid="{D5CDD505-2E9C-101B-9397-08002B2CF9AE}" pid="9" name="ClassificationContentMarkingFooterLocations">
    <vt:lpwstr>Tema de Office:5</vt:lpwstr>
  </property>
  <property fmtid="{D5CDD505-2E9C-101B-9397-08002B2CF9AE}" pid="10" name="ClassificationContentMarkingFooterText">
    <vt:lpwstr>Documento: YPF-Público</vt:lpwstr>
  </property>
  <property fmtid="{D5CDD505-2E9C-101B-9397-08002B2CF9AE}" pid="11" name="ClassificationContentMarkingHeaderLocations">
    <vt:lpwstr>Tema de Office:4</vt:lpwstr>
  </property>
  <property fmtid="{D5CDD505-2E9C-101B-9397-08002B2CF9AE}" pid="12" name="ClassificationContentMarkingHeaderText">
    <vt:lpwstr>Documento: YPF-Público</vt:lpwstr>
  </property>
</Properties>
</file>